
<file path=[Content_Types].xml><?xml version="1.0" encoding="utf-8"?>
<Types xmlns="http://schemas.openxmlformats.org/package/2006/content-types">
  <Override PartName="/ppt/slides/slide94.xml" ContentType="application/vnd.openxmlformats-officedocument.presentationml.slide+xml"/>
  <Override PartName="/ppt/slides/slide142.xml" ContentType="application/vnd.openxmlformats-officedocument.presentationml.slide+xml"/>
  <Override PartName="/ppt/notesSlides/notesSlide286.xml" ContentType="application/vnd.openxmlformats-officedocument.presentationml.notesSlide+xml"/>
  <Override PartName="/ppt/notesSlides/notesSlide302.xml" ContentType="application/vnd.openxmlformats-officedocument.presentationml.notesSlide+xml"/>
  <Override PartName="/ppt/slides/slide218.xml" ContentType="application/vnd.openxmlformats-officedocument.presentationml.slide+xml"/>
  <Override PartName="/ppt/notesSlides/notesSlide85.xml" ContentType="application/vnd.openxmlformats-officedocument.presentationml.notesSlide+xml"/>
  <Override PartName="/ppt/notesSlides/notesSlide141.xml" ContentType="application/vnd.openxmlformats-officedocument.presentationml.notesSlide+xml"/>
  <Default Extension="pict" ContentType="image/pict"/>
  <Override PartName="/ppt/slides/slide25.xml" ContentType="application/vnd.openxmlformats-officedocument.presentationml.slide+xml"/>
  <Override PartName="/ppt/slides/slide388.xml" ContentType="application/vnd.openxmlformats-officedocument.presentationml.slide+xml"/>
  <Override PartName="/ppt/slideLayouts/slideLayout2.xml" ContentType="application/vnd.openxmlformats-officedocument.presentationml.slideLayout+xml"/>
  <Override PartName="/ppt/notesSlides/notesSlide217.xml" ContentType="application/vnd.openxmlformats-officedocument.presentationml.notesSlide+xml"/>
  <Default Extension="xml" ContentType="application/xml"/>
  <Override PartName="/ppt/slides/slide50.xml" ContentType="application/vnd.openxmlformats-officedocument.presentationml.slide+xml"/>
  <Override PartName="/ppt/slides/slide243.xml" ContentType="application/vnd.openxmlformats-officedocument.presentationml.slide+xml"/>
  <Override PartName="/ppt/notesSlides/notesSlide16.xml" ContentType="application/vnd.openxmlformats-officedocument.presentationml.notesSlide+xml"/>
  <Override PartName="/ppt/notesSlides/notesSlide242.xml" ContentType="application/vnd.openxmlformats-officedocument.presentationml.notesSlide+xml"/>
  <Override PartName="/ppt/slides/slide319.xml" ContentType="application/vnd.openxmlformats-officedocument.presentationml.slide+xml"/>
  <Override PartName="/ppt/notesSlides/notesSlide41.xml" ContentType="application/vnd.openxmlformats-officedocument.presentationml.notesSlide+xml"/>
  <Override PartName="/ppt/slides/slide158.xml" ContentType="application/vnd.openxmlformats-officedocument.presentationml.slide+xml"/>
  <Override PartName="/ppt/slides/slide344.xml" ContentType="application/vnd.openxmlformats-officedocument.presentationml.slide+xml"/>
  <Override PartName="/ppt/notesSlides/notesSlide318.xml" ContentType="application/vnd.openxmlformats-officedocument.presentationml.notesSlide+xml"/>
  <Override PartName="/ppt/slides/slide183.xml" ContentType="application/vnd.openxmlformats-officedocument.presentationml.slide+xml"/>
  <Override PartName="/ppt/notesSlides/notesSlide7.xml" ContentType="application/vnd.openxmlformats-officedocument.presentationml.notesSlide+xml"/>
  <Override PartName="/ppt/notesSlides/notesSlide157.xml" ContentType="application/vnd.openxmlformats-officedocument.presentationml.notesSlide+xml"/>
  <Override PartName="/ppt/notesSlides/notesSlide343.xml" ContentType="application/vnd.openxmlformats-officedocument.presentationml.notesSlide+xml"/>
  <Override PartName="/ppt/slides/slide88.xml" ContentType="application/vnd.openxmlformats-officedocument.presentationml.slide+xml"/>
  <Override PartName="/ppt/slides/slide259.xml" ContentType="application/vnd.openxmlformats-officedocument.presentationml.slide+xml"/>
  <Override PartName="/ppt/slides/slide322.xml" ContentType="application/vnd.openxmlformats-officedocument.presentationml.slide+xml"/>
  <Override PartName="/ppt/notesSlides/notesSlide135.xml" ContentType="application/vnd.openxmlformats-officedocument.presentationml.notesSlide+xml"/>
  <Override PartName="/ppt/notesSlides/notesSlide182.xml" ContentType="application/vnd.openxmlformats-officedocument.presentationml.notesSlide+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161.xml" ContentType="application/vnd.openxmlformats-officedocument.presentationml.slide+xml"/>
  <Override PartName="/ppt/slides/slide300.xml" ContentType="application/vnd.openxmlformats-officedocument.presentationml.slide+xml"/>
  <Default Extension="png" ContentType="image/png"/>
  <Override PartName="/ppt/notesSlides/notesSlide79.xml" ContentType="application/vnd.openxmlformats-officedocument.presentationml.notesSlide+xml"/>
  <Override PartName="/ppt/notesSlides/notesSlide258.xml" ContentType="application/vnd.openxmlformats-officedocument.presentationml.notesSlide+xml"/>
  <Override PartName="/ppt/notesSlides/notesSlide321.xml" ContentType="application/vnd.openxmlformats-officedocument.presentationml.notesSlide+xml"/>
  <Override PartName="/ppt/slides/slide237.xml" ContentType="application/vnd.openxmlformats-officedocument.presentationml.slide+xml"/>
  <Override PartName="/ppt/slides/slide284.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13.xml" ContentType="application/vnd.openxmlformats-officedocument.presentationml.notesSlide+xml"/>
  <Override PartName="/ppt/notesSlides/notesSlide160.xml" ContentType="application/vnd.openxmlformats-officedocument.presentationml.notesSlide+xml"/>
  <Override PartName="/ppt/slides/slide44.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62.xml" ContentType="application/vnd.openxmlformats-officedocument.presentationml.slide+xml"/>
  <Override PartName="/ppt/notesSlides/notesSlide236.xml" ContentType="application/vnd.openxmlformats-officedocument.presentationml.notesSlide+xml"/>
  <Override PartName="/ppt/notesSlides/notesSlide283.xml" ContentType="application/vnd.openxmlformats-officedocument.presentationml.notesSlide+xml"/>
  <Override PartName="/ppt/slides/slide22.xml" ContentType="application/vnd.openxmlformats-officedocument.presentationml.slide+xml"/>
  <Override PartName="/ppt/slides/slide199.xml" ContentType="application/vnd.openxmlformats-officedocument.presentationml.slide+xml"/>
  <Override PartName="/ppt/notesSlides/notesSlide35.xml" ContentType="application/vnd.openxmlformats-officedocument.presentationml.notesSlide+xml"/>
  <Override PartName="/ppt/notesSlides/notesSlide82.xml" ContentType="application/vnd.openxmlformats-officedocument.presentationml.notesSlide+xml"/>
  <Override PartName="/ppt/notesSlides/notesSlide214.xml" ContentType="application/vnd.openxmlformats-officedocument.presentationml.notesSlide+xml"/>
  <Override PartName="/ppt/notesSlides/notesSlide261.xml" ContentType="application/vnd.openxmlformats-officedocument.presentationml.notesSlide+xml"/>
  <Override PartName="/ppt/notesSlides/notesSlide359.xml" ContentType="application/vnd.openxmlformats-officedocument.presentationml.notesSlide+xml"/>
  <Override PartName="/ppt/slides/slide240.xml" ContentType="application/vnd.openxmlformats-officedocument.presentationml.slide+xml"/>
  <Override PartName="/ppt/slides/slide338.xml" ContentType="application/vnd.openxmlformats-officedocument.presentationml.slide+xml"/>
  <Override PartName="/ppt/slides/slide385.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notesSlides/notesSlide198.xml" ContentType="application/vnd.openxmlformats-officedocument.presentationml.notesSlide+xml"/>
  <Override PartName="/ppt/notesSlides/notesSlide337.xml" ContentType="application/vnd.openxmlformats-officedocument.presentationml.notesSlide+xml"/>
  <Override PartName="/ppt/slides/slide177.xml" ContentType="application/vnd.openxmlformats-officedocument.presentationml.slide+xml"/>
  <Override PartName="/ppt/slides/slide316.xml" ContentType="application/vnd.openxmlformats-officedocument.presentationml.slide+xml"/>
  <Override PartName="/ppt/slides/slide363.xml" ContentType="application/vnd.openxmlformats-officedocument.presentationml.slide+xml"/>
  <Override PartName="/ppt/notesSlides/notesSlide129.xml" ContentType="application/vnd.openxmlformats-officedocument.presentationml.notesSlide+xml"/>
  <Override PartName="/ppt/notesSlides/notesSlide176.xml" ContentType="application/vnd.openxmlformats-officedocument.presentationml.notesSlide+xml"/>
  <Override PartName="/ppt/slides/slide108.xml" ContentType="application/vnd.openxmlformats-officedocument.presentationml.slide+xml"/>
  <Override PartName="/ppt/slides/slide155.xml" ContentType="application/vnd.openxmlformats-officedocument.presentationml.slide+xml"/>
  <Override PartName="/ppt/notesSlides/notesSlide315.xml" ContentType="application/vnd.openxmlformats-officedocument.presentationml.notesSlide+xml"/>
  <Override PartName="/ppt/notesSlides/notesSlide362.xml" ContentType="application/vnd.openxmlformats-officedocument.presentationml.notesSlide+xml"/>
  <Override PartName="/ppt/slides/slide278.xml" ContentType="application/vnd.openxmlformats-officedocument.presentationml.slide+xml"/>
  <Override PartName="/ppt/slides/slide341.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notesSlides/notesSlide154.xml" ContentType="application/vnd.openxmlformats-officedocument.presentationml.notesSlide+xml"/>
  <Override PartName="/ppt/notesSlides/notesSlide299.xml" ContentType="application/vnd.openxmlformats-officedocument.presentationml.notesSlide+xml"/>
  <Override PartName="/ppt/notesSlides/notesSlide340.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notesSlides/notesSlide277.xml" ContentType="application/vnd.openxmlformats-officedocument.presentationml.notesSlide+xml"/>
  <Override PartName="/ppt/slides/slide111.xml" ContentType="application/vnd.openxmlformats-officedocument.presentationml.slide+xml"/>
  <Override PartName="/ppt/slides/slide209.xml" ContentType="application/vnd.openxmlformats-officedocument.presentationml.slide+xml"/>
  <Override PartName="/ppt/slides/slide256.xml" ContentType="application/vnd.openxmlformats-officedocument.presentationml.slide+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slides/slide16.xml" ContentType="application/vnd.openxmlformats-officedocument.presentationml.slide+xml"/>
  <Override PartName="/ppt/slides/slide63.xml" ContentType="application/vnd.openxmlformats-officedocument.presentationml.slide+xml"/>
  <Override PartName="/ppt/slides/slide234.xml" ContentType="application/vnd.openxmlformats-officedocument.presentationml.slide+xml"/>
  <Override PartName="/ppt/slides/slide281.xml" ContentType="application/vnd.openxmlformats-officedocument.presentationml.slide+xml"/>
  <Override PartName="/ppt/slides/slide379.xml" ContentType="application/vnd.openxmlformats-officedocument.presentationml.slide+xml"/>
  <Override PartName="/ppt/notesSlides/notesSlide110.xml" ContentType="application/vnd.openxmlformats-officedocument.presentationml.notesSlide+xml"/>
  <Override PartName="/ppt/notesSlides/notesSlide208.xml" ContentType="application/vnd.openxmlformats-officedocument.presentationml.notesSlide+xml"/>
  <Override PartName="/ppt/notesSlides/notesSlide255.xml" ContentType="application/vnd.openxmlformats-officedocument.presentationml.notesSlide+xml"/>
  <Override PartName="/ppt/slides/slide41.xml" ContentType="application/vnd.openxmlformats-officedocument.presentationml.slide+xml"/>
  <Override PartName="/ppt/slides/slide357.xml" ContentType="application/vnd.openxmlformats-officedocument.presentationml.slide+xml"/>
  <Override PartName="/ppt/notesSlides/notesSlide54.xml" ContentType="application/vnd.openxmlformats-officedocument.presentationml.notesSlide+xml"/>
  <Override PartName="/ppt/notesSlides/notesSlide233.xml" ContentType="application/vnd.openxmlformats-officedocument.presentationml.notesSlide+xml"/>
  <Override PartName="/ppt/notesSlides/notesSlide280.xml" ContentType="application/vnd.openxmlformats-officedocument.presentationml.notesSlide+xml"/>
  <Override PartName="/ppt/notesSlides/notesSlide378.xml" ContentType="application/vnd.openxmlformats-officedocument.presentationml.notes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notesSlides/notesSlide32.xml" ContentType="application/vnd.openxmlformats-officedocument.presentationml.notesSlide+xml"/>
  <Override PartName="/ppt/notesSlides/notesSlide309.xml" ContentType="application/vnd.openxmlformats-officedocument.presentationml.notesSlide+xml"/>
  <Override PartName="/ppt/notesSlides/notesSlide356.xml" ContentType="application/vnd.openxmlformats-officedocument.presentationml.notesSlide+xml"/>
  <Override PartName="/ppt/slides/slide335.xml" ContentType="application/vnd.openxmlformats-officedocument.presentationml.slide+xml"/>
  <Override PartName="/ppt/slides/slide382.xml" ContentType="application/vnd.openxmlformats-officedocument.presentationml.slide+xml"/>
  <Override PartName="/ppt/notesSlides/notesSlide148.xml" ContentType="application/vnd.openxmlformats-officedocument.presentationml.notesSlide+xml"/>
  <Override PartName="/ppt/notesSlides/notesSlide195.xml" ContentType="application/vnd.openxmlformats-officedocument.presentationml.notesSlide+xml"/>
  <Override PartName="/ppt/notesSlides/notesSlide211.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notesSlides/notesSlide334.xml" ContentType="application/vnd.openxmlformats-officedocument.presentationml.notesSlide+xml"/>
  <Override PartName="/ppt/slides/slide7.xml" ContentType="application/vnd.openxmlformats-officedocument.presentationml.slide+xml"/>
  <Override PartName="/ppt/slides/slide297.xml" ContentType="application/vnd.openxmlformats-officedocument.presentationml.slide+xml"/>
  <Override PartName="/ppt/slides/slide313.xml" ContentType="application/vnd.openxmlformats-officedocument.presentationml.slide+xml"/>
  <Override PartName="/ppt/slides/slide360.xml" ContentType="application/vnd.openxmlformats-officedocument.presentationml.slide+xml"/>
  <Override PartName="/ppt/slideLayouts/slideLayout9.xml" ContentType="application/vnd.openxmlformats-officedocument.presentationml.slideLayout+xml"/>
  <Override PartName="/ppt/notesSlides/notesSlide126.xml" ContentType="application/vnd.openxmlformats-officedocument.presentationml.notesSlide+xml"/>
  <Override PartName="/ppt/notesSlides/notesSlide173.xml" ContentType="application/vnd.openxmlformats-officedocument.presentationml.notesSlide+xml"/>
  <Override PartName="/ppt/notesSlides/notesSlide312.xml" ContentType="application/vnd.openxmlformats-officedocument.presentationml.notesSlide+xml"/>
  <Override PartName="/ppt/slides/slide57.xml" ContentType="application/vnd.openxmlformats-officedocument.presentationml.slide+xml"/>
  <Override PartName="/ppt/slides/slide105.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notesSlides/notesSlide104.xml" ContentType="application/vnd.openxmlformats-officedocument.presentationml.notesSlide+xml"/>
  <Override PartName="/ppt/notesSlides/notesSlide151.xml" ContentType="application/vnd.openxmlformats-officedocument.presentationml.notesSlide+xml"/>
  <Override PartName="/ppt/notesSlides/notesSlide249.xml" ContentType="application/vnd.openxmlformats-officedocument.presentationml.notesSlide+xml"/>
  <Override PartName="/ppt/notesSlides/notesSlide296.xml" ContentType="application/vnd.openxmlformats-officedocument.presentationml.notesSlide+xml"/>
  <Override PartName="/ppt/slides/slide130.xml" ContentType="application/vnd.openxmlformats-officedocument.presentationml.slide+xml"/>
  <Override PartName="/ppt/slides/slide228.xml" ContentType="application/vnd.openxmlformats-officedocument.presentationml.slide+xml"/>
  <Override PartName="/ppt/slides/slide275.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slides/slide35.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53.xml" ContentType="application/vnd.openxmlformats-officedocument.presentationml.slide+xml"/>
  <Override PartName="/ppt/notesSlides/notesSlide227.xml" ContentType="application/vnd.openxmlformats-officedocument.presentationml.notesSlide+xml"/>
  <Override PartName="/ppt/notesSlides/notesSlide274.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s/slide329.xml" ContentType="application/vnd.openxmlformats-officedocument.presentationml.slide+xml"/>
  <Override PartName="/ppt/slides/slide376.xml" ContentType="application/vnd.openxmlformats-officedocument.presentationml.slide+xml"/>
  <Override PartName="/ppt/notesSlides/notesSlide26.xml" ContentType="application/vnd.openxmlformats-officedocument.presentationml.notesSlide+xml"/>
  <Override PartName="/ppt/notesSlides/notesSlide73.xml" ContentType="application/vnd.openxmlformats-officedocument.presentationml.notesSlide+xml"/>
  <Override PartName="/ppt/notesSlides/notesSlide205.xml" ContentType="application/vnd.openxmlformats-officedocument.presentationml.notesSlide+xml"/>
  <Override PartName="/ppt/notesSlides/notesSlide252.xml" ContentType="application/vnd.openxmlformats-officedocument.presentationml.notesSlide+xml"/>
  <Override PartName="/ppt/slides/slide168.xml" ContentType="application/vnd.openxmlformats-officedocument.presentationml.slide+xml"/>
  <Override PartName="/ppt/slides/slide231.xml" ContentType="application/vnd.openxmlformats-officedocument.presentationml.slide+xml"/>
  <Override PartName="/ppt/slideLayouts/slideLayout12.xml" ContentType="application/vnd.openxmlformats-officedocument.presentationml.slideLayout+xml"/>
  <Override PartName="/ppt/notesSlides/notesSlide51.xml" ContentType="application/vnd.openxmlformats-officedocument.presentationml.notesSlide+xml"/>
  <Override PartName="/ppt/notesSlides/notesSlide189.xml" ContentType="application/vnd.openxmlformats-officedocument.presentationml.notesSlide+xml"/>
  <Override PartName="/ppt/notesSlides/notesSlide328.xml" ContentType="application/vnd.openxmlformats-officedocument.presentationml.notesSlide+xml"/>
  <Override PartName="/ppt/notesSlides/notesSlide375.xml" ContentType="application/vnd.openxmlformats-officedocument.presentationml.notesSlide+xml"/>
  <Override PartName="/ppt/slides/slide307.xml" ContentType="application/vnd.openxmlformats-officedocument.presentationml.slide+xml"/>
  <Override PartName="/ppt/slides/slide354.xml" ContentType="application/vnd.openxmlformats-officedocument.presentationml.slide+xml"/>
  <Override PartName="/ppt/notesSlides/notesSlide167.xml" ContentType="application/vnd.openxmlformats-officedocument.presentationml.notesSlide+xml"/>
  <Override PartName="/ppt/notesSlides/notesSlide230.xml" ContentType="application/vnd.openxmlformats-officedocument.presentationml.notesSlide+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slides/slide332.xml" ContentType="application/vnd.openxmlformats-officedocument.presentationml.slide+xml"/>
  <Override PartName="/ppt/notesSlides/notesSlide306.xml" ContentType="application/vnd.openxmlformats-officedocument.presentationml.notesSlide+xml"/>
  <Override PartName="/ppt/notesSlides/notesSlide353.xml" ContentType="application/vnd.openxmlformats-officedocument.presentationml.notesSlide+xml"/>
  <Override PartName="/ppt/slides/slide124.xml" ContentType="application/vnd.openxmlformats-officedocument.presentationml.slide+xml"/>
  <Override PartName="/ppt/slides/slide171.xml" ContentType="application/vnd.openxmlformats-officedocument.presentationml.slide+xml"/>
  <Override PartName="/ppt/slides/slide269.xml" ContentType="application/vnd.openxmlformats-officedocument.presentationml.slide+xml"/>
  <Override PartName="/ppt/notesSlides/notesSlide89.xml" ContentType="application/vnd.openxmlformats-officedocument.presentationml.notesSlide+xml"/>
  <Override PartName="/ppt/notesSlides/notesSlide145.xml" ContentType="application/vnd.openxmlformats-officedocument.presentationml.notesSlide+xml"/>
  <Override PartName="/ppt/notesSlides/notesSlide192.xml" ContentType="application/vnd.openxmlformats-officedocument.presentationml.notesSlide+xml"/>
  <Override PartName="/ppt/notesSlides/notesSlide331.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310.xml" ContentType="application/vnd.openxmlformats-officedocument.presentationml.slide+xml"/>
  <Override PartName="/ppt/notesSlides/notesSlide123.xml" ContentType="application/vnd.openxmlformats-officedocument.presentationml.notesSlide+xml"/>
  <Override PartName="/ppt/notesSlides/notesSlide170.xml" ContentType="application/vnd.openxmlformats-officedocument.presentationml.notesSlide+xml"/>
  <Override PartName="/ppt/notesSlides/notesSlide268.xml" ContentType="application/vnd.openxmlformats-officedocument.presentationml.notesSlide+xml"/>
  <Override PartName="/ppt/slides/slide4.xml" ContentType="application/vnd.openxmlformats-officedocument.presentationml.slide+xml"/>
  <Override PartName="/ppt/slides/slide54.xml" ContentType="application/vnd.openxmlformats-officedocument.presentationml.slide+xml"/>
  <Override PartName="/ppt/slides/slide102.xml" ContentType="application/vnd.openxmlformats-officedocument.presentationml.slide+xml"/>
  <Override PartName="/ppt/slides/slide247.xml" ContentType="application/vnd.openxmlformats-officedocument.presentationml.slide+xml"/>
  <Override PartName="/ppt/slides/slide294.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246.xml" ContentType="application/vnd.openxmlformats-officedocument.presentationml.notesSlide+xml"/>
  <Override PartName="/ppt/notesSlides/notesSlide293.xml" ContentType="application/vnd.openxmlformats-officedocument.presentationml.notesSlide+xml"/>
  <Override PartName="/ppt/slides/slide225.xml" ContentType="application/vnd.openxmlformats-officedocument.presentationml.slide+xml"/>
  <Override PartName="/ppt/slides/slide272.xml" ContentType="application/vnd.openxmlformats-officedocument.presentationml.slide+xml"/>
  <Override PartName="/ppt/notesSlides/notesSlide45.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slides/slide348.xml" ContentType="application/vnd.openxmlformats-officedocument.presentationml.slide+xml"/>
  <Override PartName="/ppt/slides/slide395.xml" ContentType="application/vnd.openxmlformats-officedocument.presentationml.slide+xml"/>
  <Override PartName="/ppt/notesSlides/notesSlide224.xml" ContentType="application/vnd.openxmlformats-officedocument.presentationml.notesSlide+xml"/>
  <Override PartName="/ppt/notesSlides/notesSlide271.xml" ContentType="application/vnd.openxmlformats-officedocument.presentationml.notesSlide+xml"/>
  <Override PartName="/ppt/notesSlides/notesSlide369.xml" ContentType="application/vnd.openxmlformats-officedocument.presentationml.notesSlide+xml"/>
  <Override PartName="/ppt/slides/slide10.xml" ContentType="application/vnd.openxmlformats-officedocument.presentationml.slide+xml"/>
  <Override PartName="/ppt/slides/slide187.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347.xml" ContentType="application/vnd.openxmlformats-officedocument.presentationml.notesSlide+xml"/>
  <Override PartName="/ppt/slides/slide326.xml" ContentType="application/vnd.openxmlformats-officedocument.presentationml.slide+xml"/>
  <Override PartName="/ppt/slides/slide373.xml" ContentType="application/vnd.openxmlformats-officedocument.presentationml.slide+xml"/>
  <Override PartName="/ppt/notesSlides/notesSlide139.xml" ContentType="application/vnd.openxmlformats-officedocument.presentationml.notesSlide+xml"/>
  <Override PartName="/ppt/notesSlides/notesSlide186.xml" ContentType="application/vnd.openxmlformats-officedocument.presentationml.notesSlide+xml"/>
  <Override PartName="/ppt/notesSlides/notesSlide20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slides/slide304.xml" ContentType="application/vnd.openxmlformats-officedocument.presentationml.slide+xml"/>
  <Override PartName="/ppt/slides/slide351.xml" ContentType="application/vnd.openxmlformats-officedocument.presentationml.slide+xml"/>
  <Default Extension="doc" ContentType="application/msword"/>
  <Override PartName="/ppt/notesSlides/notesSlide325.xml" ContentType="application/vnd.openxmlformats-officedocument.presentationml.notesSlide+xml"/>
  <Override PartName="/ppt/notesSlides/notesSlide372.xml" ContentType="application/vnd.openxmlformats-officedocument.presentationml.notesSlide+xml"/>
  <Override PartName="/ppt/slides/slide143.xml" ContentType="application/vnd.openxmlformats-officedocument.presentationml.slide+xml"/>
  <Override PartName="/ppt/slides/slide190.xml" ContentType="application/vnd.openxmlformats-officedocument.presentationml.slide+xml"/>
  <Override PartName="/ppt/slides/slide288.xml" ContentType="application/vnd.openxmlformats-officedocument.presentationml.slide+xml"/>
  <Override PartName="/ppt/notesSlides/notesSlide117.xml" ContentType="application/vnd.openxmlformats-officedocument.presentationml.notesSlide+xml"/>
  <Override PartName="/ppt/notesSlides/notesSlide164.xml" ContentType="application/vnd.openxmlformats-officedocument.presentationml.notesSlide+xml"/>
  <Override PartName="/ppt/notesSlides/notesSlide303.xml" ContentType="application/vnd.openxmlformats-officedocument.presentationml.notesSlide+xml"/>
  <Override PartName="/ppt/notesSlides/notesSlide350.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notesSlides/notesSlide142.xml" ContentType="application/vnd.openxmlformats-officedocument.presentationml.notesSlide+xml"/>
  <Default Extension="bin" ContentType="application/vnd.openxmlformats-officedocument.oleObject"/>
  <Override PartName="/ppt/notesSlides/notesSlide287.xml" ContentType="application/vnd.openxmlformats-officedocument.presentationml.notesSlide+xml"/>
  <Override PartName="/ppt/slides/slide26.xml" ContentType="application/vnd.openxmlformats-officedocument.presentationml.slide+xml"/>
  <Override PartName="/ppt/slides/slide73.xml" ContentType="application/vnd.openxmlformats-officedocument.presentationml.slide+xml"/>
  <Override PartName="/ppt/slides/slide121.xml" ContentType="application/vnd.openxmlformats-officedocument.presentationml.slide+xml"/>
  <Override PartName="/ppt/slides/slide219.xml" ContentType="application/vnd.openxmlformats-officedocument.presentationml.slide+xml"/>
  <Override PartName="/ppt/slides/slide266.xml" ContentType="application/vnd.openxmlformats-officedocument.presentationml.slide+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218.xml" ContentType="application/vnd.openxmlformats-officedocument.presentationml.notesSlide+xml"/>
  <Override PartName="/ppt/notesSlides/notesSlide265.xml" ContentType="application/vnd.openxmlformats-officedocument.presentationml.notesSlide+xml"/>
  <Override PartName="/ppt/slides/slide1.xml" ContentType="application/vnd.openxmlformats-officedocument.presentationml.slide+xml"/>
  <Override PartName="/ppt/slides/slide244.xml" ContentType="application/vnd.openxmlformats-officedocument.presentationml.slide+xml"/>
  <Override PartName="/ppt/slides/slide291.xml" ContentType="application/vnd.openxmlformats-officedocument.presentationml.slide+xml"/>
  <Override PartName="/ppt/slides/slide389.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64.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slides/slide367.xml" ContentType="application/vnd.openxmlformats-officedocument.presentationml.slide+xml"/>
  <Override PartName="/ppt/notesSlides/notesSlide243.xml" ContentType="application/vnd.openxmlformats-officedocument.presentationml.notesSlide+xml"/>
  <Override PartName="/ppt/notesSlides/notesSlide290.xml" ContentType="application/vnd.openxmlformats-officedocument.presentationml.notesSlide+xml"/>
  <Override PartName="/ppt/slides/slide159.xml" ContentType="application/vnd.openxmlformats-officedocument.presentationml.slide+xml"/>
  <Override PartName="/ppt/slides/slide222.xml" ContentType="application/vnd.openxmlformats-officedocument.presentationml.slide+xml"/>
  <Override PartName="/ppt/notesSlides/notesSlide42.xml" ContentType="application/vnd.openxmlformats-officedocument.presentationml.notesSlide+xml"/>
  <Override PartName="/ppt/notesSlides/notesSlide221.xml" ContentType="application/vnd.openxmlformats-officedocument.presentationml.notesSlide+xml"/>
  <Override PartName="/ppt/notesSlides/notesSlide319.xml" ContentType="application/vnd.openxmlformats-officedocument.presentationml.notesSlide+xml"/>
  <Override PartName="/ppt/notesSlides/notesSlide366.xml" ContentType="application/vnd.openxmlformats-officedocument.presentationml.notesSlide+xml"/>
  <Override PartName="/ppt/slides/slide200.xml" ContentType="application/vnd.openxmlformats-officedocument.presentationml.slide+xml"/>
  <Override PartName="/ppt/slides/slide345.xml" ContentType="application/vnd.openxmlformats-officedocument.presentationml.slide+xml"/>
  <Override PartName="/ppt/slides/slide392.xml" ContentType="application/vnd.openxmlformats-officedocument.presentationml.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158.xml" ContentType="application/vnd.openxmlformats-officedocument.presentationml.notesSlide+xml"/>
  <Override PartName="/ppt/slides/slide89.xml" ContentType="application/vnd.openxmlformats-officedocument.presentationml.slide+xml"/>
  <Override PartName="/ppt/slides/slide137.xml" ContentType="application/vnd.openxmlformats-officedocument.presentationml.slide+xml"/>
  <Override PartName="/ppt/slides/slide184.xml" ContentType="application/vnd.openxmlformats-officedocument.presentationml.slide+xml"/>
  <Override PartName="/ppt/slides/slide323.xml" ContentType="application/vnd.openxmlformats-officedocument.presentationml.slide+xml"/>
  <Override PartName="/ppt/slides/slide370.xml" ContentType="application/vnd.openxmlformats-officedocument.presentationml.slide+xml"/>
  <Override PartName="/ppt/notesSlides/notesSlide344.xml" ContentType="application/vnd.openxmlformats-officedocument.presentationml.notesSlide+xml"/>
  <Override PartName="/ppt/slides/slide115.xml" ContentType="application/vnd.openxmlformats-officedocument.presentationml.slide+xml"/>
  <Override PartName="/ppt/slides/slide162.xml" ContentType="application/vnd.openxmlformats-officedocument.presentationml.slide+xml"/>
  <Override PartName="/ppt/handoutMasters/handoutMaster1.xml" ContentType="application/vnd.openxmlformats-officedocument.presentationml.handoutMaster+xml"/>
  <Override PartName="/ppt/notesSlides/notesSlide136.xml" ContentType="application/vnd.openxmlformats-officedocument.presentationml.notesSlide+xml"/>
  <Override PartName="/ppt/notesSlides/notesSlide183.xml" ContentType="application/vnd.openxmlformats-officedocument.presentationml.notesSlide+xml"/>
  <Override PartName="/ppt/notesSlides/notesSlide322.xml" ContentType="application/vnd.openxmlformats-officedocument.presentationml.notesSlide+xml"/>
  <Override PartName="/ppt/slides/slide67.xml" ContentType="application/vnd.openxmlformats-officedocument.presentationml.slide+xml"/>
  <Override PartName="/ppt/slides/slide238.xml" ContentType="application/vnd.openxmlformats-officedocument.presentationml.slide+xml"/>
  <Override PartName="/ppt/slides/slide285.xml" ContentType="application/vnd.openxmlformats-officedocument.presentationml.slide+xml"/>
  <Override PartName="/ppt/slides/slide301.xml" ContentType="application/vnd.openxmlformats-officedocument.presentationml.slide+xml"/>
  <Override PartName="/ppt/notesSlides/notesSlide114.xml" ContentType="application/vnd.openxmlformats-officedocument.presentationml.notesSlide+xml"/>
  <Override PartName="/ppt/notesSlides/notesSlide161.xml" ContentType="application/vnd.openxmlformats-officedocument.presentationml.notesSlide+xml"/>
  <Override PartName="/ppt/notesSlides/notesSlide259.xml" ContentType="application/vnd.openxmlformats-officedocument.presentationml.notesSlide+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notesSlides/notesSlide58.xml" ContentType="application/vnd.openxmlformats-officedocument.presentationml.notesSlide+xml"/>
  <Override PartName="/ppt/notesSlides/notesSlide237.xml" ContentType="application/vnd.openxmlformats-officedocument.presentationml.notesSlide+xml"/>
  <Override PartName="/ppt/notesSlides/notesSlide284.xml" ContentType="application/vnd.openxmlformats-officedocument.presentationml.notesSlide+xml"/>
  <Override PartName="/ppt/notesSlides/notesSlide300.xml" ContentType="application/vnd.openxmlformats-officedocument.presentationml.notesSlide+xml"/>
  <Override PartName="/ppt/slides/slide216.xml" ContentType="application/vnd.openxmlformats-officedocument.presentationml.slide+xml"/>
  <Override PartName="/ppt/slides/slide263.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xls" ContentType="application/vnd.ms-excel"/>
  <Override PartName="/ppt/slides/slide23.xml" ContentType="application/vnd.openxmlformats-officedocument.presentationml.slide+xml"/>
  <Override PartName="/ppt/slides/slide70.xml" ContentType="application/vnd.openxmlformats-officedocument.presentationml.slide+xml"/>
  <Override PartName="/ppt/slides/slide241.xml" ContentType="application/vnd.openxmlformats-officedocument.presentationml.slide+xml"/>
  <Override PartName="/ppt/slides/slide339.xml" ContentType="application/vnd.openxmlformats-officedocument.presentationml.slide+xml"/>
  <Override PartName="/ppt/slides/slide386.xml" ContentType="application/vnd.openxmlformats-officedocument.presentationml.slide+xml"/>
  <Override PartName="/ppt/notesSlides/notesSlide199.xml" ContentType="application/vnd.openxmlformats-officedocument.presentationml.notesSlide+xml"/>
  <Override PartName="/ppt/notesSlides/notesSlide215.xml" ContentType="application/vnd.openxmlformats-officedocument.presentationml.notesSlide+xml"/>
  <Override PartName="/ppt/notesSlides/notesSlide262.xml" ContentType="application/vnd.openxmlformats-officedocument.presentationml.notesSlide+xml"/>
  <Override PartName="/ppt/slides/slide178.xml" ContentType="application/vnd.openxmlformats-officedocument.presentationml.slide+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notesSlides/notesSlide240.xml" ContentType="application/vnd.openxmlformats-officedocument.presentationml.notesSlide+xml"/>
  <Override PartName="/ppt/notesSlides/notesSlide338.xml" ContentType="application/vnd.openxmlformats-officedocument.presentationml.notesSlide+xml"/>
  <Override PartName="/ppt/slides/slide317.xml" ContentType="application/vnd.openxmlformats-officedocument.presentationml.slide+xml"/>
  <Override PartName="/ppt/slides/slide364.xml" ContentType="application/vnd.openxmlformats-officedocument.presentationml.slide+xml"/>
  <Override PartName="/ppt/notesSlides/notesSlide177.xml" ContentType="application/vnd.openxmlformats-officedocument.presentationml.notesSlide+xml"/>
  <Override PartName="/ppt/notesSlides/notesSlide316.xml" ContentType="application/vnd.openxmlformats-officedocument.presentationml.notesSlide+xml"/>
  <Override PartName="/ppt/notesSlides/notesSlide363.xml" ContentType="application/vnd.openxmlformats-officedocument.presentationml.notesSlide+xml"/>
  <Override PartName="/ppt/slides/slide109.xml" ContentType="application/vnd.openxmlformats-officedocument.presentationml.slide+xml"/>
  <Override PartName="/ppt/slides/slide156.xml" ContentType="application/vnd.openxmlformats-officedocument.presentationml.slide+xml"/>
  <Override PartName="/ppt/slides/slide342.xml" ContentType="application/vnd.openxmlformats-officedocument.presentationml.slide+xml"/>
  <Override PartName="/ppt/notesSlides/notesSlide108.xml" ContentType="application/vnd.openxmlformats-officedocument.presentationml.notesSlide+xml"/>
  <Override PartName="/ppt/notesSlides/notesSlide155.xml" ContentType="application/vnd.openxmlformats-officedocument.presentationml.notesSlide+xml"/>
  <Override PartName="/ppt/slides/slide134.xml" ContentType="application/vnd.openxmlformats-officedocument.presentationml.slide+xml"/>
  <Override PartName="/ppt/slides/slide181.xml" ContentType="application/vnd.openxmlformats-officedocument.presentationml.slide+xml"/>
  <Override PartName="/ppt/slides/slide279.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341.xml" ContentType="application/vnd.openxmlformats-officedocument.presentationml.notesSlide+xml"/>
  <Override PartName="/ppt/slides/slide39.xml" ContentType="application/vnd.openxmlformats-officedocument.presentationml.slide+xml"/>
  <Override PartName="/ppt/slides/slide86.xml" ContentType="application/vnd.openxmlformats-officedocument.presentationml.slide+xml"/>
  <Override PartName="/ppt/slides/slide257.xml" ContentType="application/vnd.openxmlformats-officedocument.presentationml.slide+xml"/>
  <Override PartName="/ppt/slides/slide320.xml" ContentType="application/vnd.openxmlformats-officedocument.presentationml.slide+xml"/>
  <Override PartName="/ppt/notesSlides/notesSlide133.xml" ContentType="application/vnd.openxmlformats-officedocument.presentationml.notesSlide+xml"/>
  <Override PartName="/ppt/notesSlides/notesSlide180.xml" ContentType="application/vnd.openxmlformats-officedocument.presentationml.notesSlide+xml"/>
  <Override PartName="/ppt/notesSlides/notesSlide278.xml" ContentType="application/vnd.openxmlformats-officedocument.presentationml.notesSlide+xml"/>
  <Override PartName="/ppt/slides/slide17.xml" ContentType="application/vnd.openxmlformats-officedocument.presentationml.slide+xml"/>
  <Override PartName="/ppt/slides/slide64.xml" ContentType="application/vnd.openxmlformats-officedocument.presentationml.slide+xml"/>
  <Override PartName="/ppt/slides/slide112.xml" ContentType="application/vnd.openxmlformats-officedocument.presentationml.slide+xml"/>
  <Override PartName="/ppt/notesSlides/notesSlide77.xml" ContentType="application/vnd.openxmlformats-officedocument.presentationml.notesSlide+xml"/>
  <Override PartName="/ppt/notesSlides/notesSlide209.xml" ContentType="application/vnd.openxmlformats-officedocument.presentationml.notesSlide+xml"/>
  <Override PartName="/ppt/notesSlides/notesSlide256.xml" ContentType="application/vnd.openxmlformats-officedocument.presentationml.notesSlide+xml"/>
  <Override PartName="/ppt/slides/slide235.xml" ContentType="application/vnd.openxmlformats-officedocument.presentationml.slide+xml"/>
  <Override PartName="/ppt/slides/slide282.xml" ContentType="application/vnd.openxmlformats-officedocument.presentationml.slide+xml"/>
  <Override PartName="/ppt/notesSlides/notesSlide55.xml" ContentType="application/vnd.openxmlformats-officedocument.presentationml.notesSlide+xml"/>
  <Override PartName="/ppt/notesSlides/notesSlide111.xml" ContentType="application/vnd.openxmlformats-officedocument.presentationml.notesSlide+xml"/>
  <Override PartName="/ppt/notesSlides/notesSlide379.xml" ContentType="application/vnd.openxmlformats-officedocument.presentationml.notesSlide+xml"/>
  <Override PartName="/ppt/slides/slide42.xml" ContentType="application/vnd.openxmlformats-officedocument.presentationml.slide+xml"/>
  <Override PartName="/ppt/slides/slide213.xml" ContentType="application/vnd.openxmlformats-officedocument.presentationml.slide+xml"/>
  <Override PartName="/ppt/slides/slide260.xml" ContentType="application/vnd.openxmlformats-officedocument.presentationml.slide+xml"/>
  <Override PartName="/ppt/slides/slide358.xml" ContentType="application/vnd.openxmlformats-officedocument.presentationml.slide+xml"/>
  <Override PartName="/ppt/notesSlides/notesSlide234.xml" ContentType="application/vnd.openxmlformats-officedocument.presentationml.notesSlide+xml"/>
  <Override PartName="/ppt/notesSlides/notesSlide281.xml" ContentType="application/vnd.openxmlformats-officedocument.presentationml.notesSlide+xml"/>
  <Override PartName="/ppt/slides/slide20.xml" ContentType="application/vnd.openxmlformats-officedocument.presentationml.slide+xml"/>
  <Override PartName="/ppt/slides/slide197.xml" ContentType="application/vnd.openxmlformats-officedocument.presentationml.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notesSlides/notesSlide212.xml" ContentType="application/vnd.openxmlformats-officedocument.presentationml.notesSlide+xml"/>
  <Override PartName="/ppt/notesSlides/notesSlide357.xml" ContentType="application/vnd.openxmlformats-officedocument.presentationml.notesSlide+xml"/>
  <Override PartName="/ppt/slides/slide336.xml" ContentType="application/vnd.openxmlformats-officedocument.presentationml.slide+xml"/>
  <Override PartName="/ppt/slides/slide383.xml" ContentType="application/vnd.openxmlformats-officedocument.presentationml.slide+xml"/>
  <Override PartName="/ppt/notesSlides/notesSlide11.xml" ContentType="application/vnd.openxmlformats-officedocument.presentationml.notesSlide+xml"/>
  <Override PartName="/ppt/notesSlides/notesSlide149.xml" ContentType="application/vnd.openxmlformats-officedocument.presentationml.notesSlide+xml"/>
  <Override PartName="/ppt/notesSlides/notesSlide196.xml" ContentType="application/vnd.openxmlformats-officedocument.presentationml.notesSlide+xml"/>
  <Override PartName="/ppt/notesSlides/notesSlide335.xml" ContentType="application/vnd.openxmlformats-officedocument.presentationml.notesSlide+xml"/>
  <Override PartName="/ppt/slides/slide128.xml" ContentType="application/vnd.openxmlformats-officedocument.presentationml.slide+xml"/>
  <Override PartName="/ppt/slides/slide175.xml" ContentType="application/vnd.openxmlformats-officedocument.presentationml.slide+xml"/>
  <Override PartName="/ppt/slides/slide314.xml" ContentType="application/vnd.openxmlformats-officedocument.presentationml.slide+xml"/>
  <Override PartName="/ppt/slides/slide361.xml" ContentType="application/vnd.openxmlformats-officedocument.presentationml.slide+xml"/>
  <Override PartName="/ppt/notesSlides/notesSlide127.xml" ContentType="application/vnd.openxmlformats-officedocument.presentationml.notesSlide+xml"/>
  <Override PartName="/ppt/notesSlides/notesSlide174.xml" ContentType="application/vnd.openxmlformats-officedocument.presentationml.notesSlide+xml"/>
  <Override PartName="/ppt/slides/slide8.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slides/slide298.xml" ContentType="application/vnd.openxmlformats-officedocument.presentationml.slide+xml"/>
  <Override PartName="/ppt/notesSlides/notesSlide313.xml" ContentType="application/vnd.openxmlformats-officedocument.presentationml.notesSlide+xml"/>
  <Override PartName="/ppt/notesSlides/notesSlide360.xml" ContentType="application/vnd.openxmlformats-officedocument.presentationml.notesSlide+xml"/>
  <Override PartName="/ppt/slides/slide58.xml" ContentType="application/vnd.openxmlformats-officedocument.presentationml.slide+xml"/>
  <Override PartName="/ppt/slides/slide229.xml" ContentType="application/vnd.openxmlformats-officedocument.presentationml.slide+xml"/>
  <Override PartName="/ppt/slides/slide276.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notesSlides/notesSlide152.xml" ContentType="application/vnd.openxmlformats-officedocument.presentationml.notesSlide+xml"/>
  <Override PartName="/ppt/notesSlides/notesSlide297.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notesSlides/notesSlide228.xml" ContentType="application/vnd.openxmlformats-officedocument.presentationml.notesSlide+xml"/>
  <Override PartName="/ppt/notesSlides/notesSlide275.xml" ContentType="application/vnd.openxmlformats-officedocument.presentationml.notesSlide+xml"/>
  <Override PartName="/ppt/slides/slide207.xml" ContentType="application/vnd.openxmlformats-officedocument.presentationml.slide+xml"/>
  <Override PartName="/ppt/slides/slide254.xml" ContentType="application/vnd.openxmlformats-officedocument.presentationml.slide+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slides/slide377.xml" ContentType="application/vnd.openxmlformats-officedocument.presentationml.slide+xml"/>
  <Override PartName="/ppt/notesMasters/notesMaster1.xml" ContentType="application/vnd.openxmlformats-officedocument.presentationml.notesMaster+xml"/>
  <Override PartName="/ppt/notesSlides/notesSlide206.xml" ContentType="application/vnd.openxmlformats-officedocument.presentationml.notesSlide+xml"/>
  <Override PartName="/ppt/notesSlides/notesSlide253.xml" ContentType="application/vnd.openxmlformats-officedocument.presentationml.notesSlide+xml"/>
  <Override PartName="/ppt/slides/slide169.xml" ContentType="application/vnd.openxmlformats-officedocument.presentationml.slide+xml"/>
  <Override PartName="/ppt/slides/slide308.xml" ContentType="application/vnd.openxmlformats-officedocument.presentationml.slide+xml"/>
  <Override PartName="/ppt/slides/slide355.xml" ContentType="application/vnd.openxmlformats-officedocument.presentationml.slide+xml"/>
  <Override PartName="/ppt/tableStyles.xml" ContentType="application/vnd.openxmlformats-officedocument.presentationml.tableStyles+xml"/>
  <Override PartName="/ppt/notesSlides/notesSlide52.xml" ContentType="application/vnd.openxmlformats-officedocument.presentationml.notesSlide+xml"/>
  <Override PartName="/ppt/notesSlides/notesSlide231.xml" ContentType="application/vnd.openxmlformats-officedocument.presentationml.notesSlide+xml"/>
  <Override PartName="/ppt/notesSlides/notesSlide329.xml" ContentType="application/vnd.openxmlformats-officedocument.presentationml.notesSlide+xml"/>
  <Override PartName="/ppt/notesSlides/notesSlide376.xml" ContentType="application/vnd.openxmlformats-officedocument.presentationml.notesSlide+xml"/>
  <Override PartName="/ppt/slides/slide147.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notesSlides/notesSlide30.xml" ContentType="application/vnd.openxmlformats-officedocument.presentationml.notesSlide+xml"/>
  <Override PartName="/ppt/notesSlides/notesSlide168.xml" ContentType="application/vnd.openxmlformats-officedocument.presentationml.notesSlide+xml"/>
  <Override PartName="/ppt/notesSlides/notesSlide307.xml" ContentType="application/vnd.openxmlformats-officedocument.presentationml.notesSlide+xml"/>
  <Override PartName="/ppt/notesSlides/notesSlide354.xml" ContentType="application/vnd.openxmlformats-officedocument.presentationml.notesSlide+xml"/>
  <Override PartName="/ppt/slides/slide99.xml" ContentType="application/vnd.openxmlformats-officedocument.presentationml.slide+xml"/>
  <Override PartName="/ppt/slides/slide333.xml" ContentType="application/vnd.openxmlformats-officedocument.presentationml.slide+xml"/>
  <Override PartName="/ppt/slides/slide380.xml" ContentType="application/vnd.openxmlformats-officedocument.presentationml.slide+xml"/>
  <Override PartName="/ppt/notesSlides/notesSlide146.xml" ContentType="application/vnd.openxmlformats-officedocument.presentationml.notesSlide+xml"/>
  <Override PartName="/ppt/notesSlides/notesSlide193.xml" ContentType="application/vnd.openxmlformats-officedocument.presentationml.notesSlide+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notesSlides/notesSlide269.xml" ContentType="application/vnd.openxmlformats-officedocument.presentationml.notesSlide+xml"/>
  <Override PartName="/ppt/notesSlides/notesSlide332.xml" ContentType="application/vnd.openxmlformats-officedocument.presentationml.notesSlide+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s/slide248.xml" ContentType="application/vnd.openxmlformats-officedocument.presentationml.slide+xml"/>
  <Override PartName="/ppt/slides/slide295.xml" ContentType="application/vnd.openxmlformats-officedocument.presentationml.slide+xml"/>
  <Override PartName="/ppt/slides/slide311.xml" ContentType="application/vnd.openxmlformats-officedocument.presentationml.slide+xml"/>
  <Override PartName="/ppt/slideLayouts/slideLayout7.xml" ContentType="application/vnd.openxmlformats-officedocument.presentationml.slideLayout+xml"/>
  <Override PartName="/ppt/notesSlides/notesSlide68.xml" ContentType="application/vnd.openxmlformats-officedocument.presentationml.notesSlide+xml"/>
  <Override PartName="/ppt/notesSlides/notesSlide124.xml" ContentType="application/vnd.openxmlformats-officedocument.presentationml.notesSlide+xml"/>
  <Override PartName="/ppt/notesSlides/notesSlide171.xml" ContentType="application/vnd.openxmlformats-officedocument.presentationml.notesSlide+xml"/>
  <Override PartName="/ppt/notesSlides/notesSlide310.xml" ContentType="application/vnd.openxmlformats-officedocument.presentationml.notesSlide+xml"/>
  <Override PartName="/ppt/slides/slide55.xml" ContentType="application/vnd.openxmlformats-officedocument.presentationml.slide+xml"/>
  <Override PartName="/ppt/notesSlides/notesSlide102.xml" ContentType="application/vnd.openxmlformats-officedocument.presentationml.notesSlide+xml"/>
  <Override PartName="/ppt/notesSlides/notesSlide247.xml" ContentType="application/vnd.openxmlformats-officedocument.presentationml.notesSlide+xml"/>
  <Override PartName="/ppt/notesSlides/notesSlide294.xml" ContentType="application/vnd.openxmlformats-officedocument.presentationml.notesSlide+xml"/>
  <Override PartName="/ppt/slides/slide33.xml" ContentType="application/vnd.openxmlformats-officedocument.presentationml.slide+xml"/>
  <Override PartName="/ppt/slides/slide80.xml" ContentType="application/vnd.openxmlformats-officedocument.presentationml.slide+xml"/>
  <Override PartName="/ppt/slides/slide226.xml" ContentType="application/vnd.openxmlformats-officedocument.presentationml.slide+xml"/>
  <Override PartName="/ppt/slides/slide273.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notesSlides/notesSlide225.xml" ContentType="application/vnd.openxmlformats-officedocument.presentationml.notesSlide+xml"/>
  <Override PartName="/ppt/presentation.xml" ContentType="application/vnd.openxmlformats-officedocument.presentationml.presentation.main+xml"/>
  <Override PartName="/ppt/slides/slide204.xml" ContentType="application/vnd.openxmlformats-officedocument.presentationml.slide+xml"/>
  <Override PartName="/ppt/slides/slide251.xml" ContentType="application/vnd.openxmlformats-officedocument.presentationml.slide+xml"/>
  <Override PartName="/ppt/slides/slide349.xml" ContentType="application/vnd.openxmlformats-officedocument.presentationml.slide+xml"/>
  <Override PartName="/ppt/notesSlides/notesSlide24.xml" ContentType="application/vnd.openxmlformats-officedocument.presentationml.notesSlide+xml"/>
  <Override PartName="/ppt/notesSlides/notesSlide71.xml" ContentType="application/vnd.openxmlformats-officedocument.presentationml.notesSlide+xml"/>
  <Override PartName="/ppt/notesSlides/notesSlide27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327.xml" ContentType="application/vnd.openxmlformats-officedocument.presentationml.slide+xml"/>
  <Override PartName="/ppt/slides/slide374.xml" ContentType="application/vnd.openxmlformats-officedocument.presentationml.slide+xml"/>
  <Override PartName="/ppt/notesSlides/notesSlide203.xml" ContentType="application/vnd.openxmlformats-officedocument.presentationml.notesSlide+xml"/>
  <Override PartName="/ppt/notesSlides/notesSlide250.xml" ContentType="application/vnd.openxmlformats-officedocument.presentationml.notesSlide+xml"/>
  <Override PartName="/ppt/notesSlides/notesSlide348.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Override PartName="/ppt/notesSlides/notesSlide187.xml" ContentType="application/vnd.openxmlformats-officedocument.presentationml.notesSlide+xml"/>
  <Override PartName="/ppt/notesSlides/notesSlide326.xml" ContentType="application/vnd.openxmlformats-officedocument.presentationml.notesSlide+xml"/>
  <Override PartName="/ppt/notesSlides/notesSlide373.xml" ContentType="application/vnd.openxmlformats-officedocument.presentationml.notesSlide+xml"/>
  <Override PartName="/ppt/slides/slide305.xml" ContentType="application/vnd.openxmlformats-officedocument.presentationml.slide+xml"/>
  <Override PartName="/ppt/slides/slide352.xml" ContentType="application/vnd.openxmlformats-officedocument.presentationml.slide+xml"/>
  <Override PartName="/ppt/notesSlides/notesSlide118.xml" ContentType="application/vnd.openxmlformats-officedocument.presentationml.notesSlide+xml"/>
  <Override PartName="/ppt/notesSlides/notesSlide165.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289.xml" ContentType="application/vnd.openxmlformats-officedocument.presentationml.slide+xml"/>
  <Override PartName="/ppt/slides/slide330.xml" ContentType="application/vnd.openxmlformats-officedocument.presentationml.slide+xml"/>
  <Override PartName="/ppt/notesSlides/notesSlide288.xml" ContentType="application/vnd.openxmlformats-officedocument.presentationml.notesSlide+xml"/>
  <Override PartName="/ppt/notesSlides/notesSlide304.xml" ContentType="application/vnd.openxmlformats-officedocument.presentationml.notesSlide+xml"/>
  <Override PartName="/ppt/notesSlides/notesSlide351.xml" ContentType="application/vnd.openxmlformats-officedocument.presentationml.notesSlide+xml"/>
  <Override PartName="/ppt/slides/slide122.xml" ContentType="application/vnd.openxmlformats-officedocument.presentationml.slide+xml"/>
  <Override PartName="/ppt/slides/slide267.xml" ContentType="application/vnd.openxmlformats-officedocument.presentationml.slide+xml"/>
  <Override PartName="/ppt/notesSlides/notesSlide87.xml" ContentType="application/vnd.openxmlformats-officedocument.presentationml.notesSlide+xml"/>
  <Override PartName="/ppt/notesSlides/notesSlide143.xml" ContentType="application/vnd.openxmlformats-officedocument.presentationml.notesSlide+xml"/>
  <Override PartName="/ppt/notesSlides/notesSlide190.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121.xml" ContentType="application/vnd.openxmlformats-officedocument.presentationml.notesSlide+xml"/>
  <Override PartName="/ppt/notesSlides/notesSlide219.xml" ContentType="application/vnd.openxmlformats-officedocument.presentationml.notesSlide+xml"/>
  <Override PartName="/ppt/notesSlides/notesSlide266.xml" ContentType="application/vnd.openxmlformats-officedocument.presentationml.notesSlide+xml"/>
  <Override PartName="/ppt/slides/slide2.xml" ContentType="application/vnd.openxmlformats-officedocument.presentationml.slide+xml"/>
  <Override PartName="/ppt/slides/slide52.xml" ContentType="application/vnd.openxmlformats-officedocument.presentationml.slide+xml"/>
  <Override PartName="/ppt/slides/slide100.xml" ContentType="application/vnd.openxmlformats-officedocument.presentationml.slide+xml"/>
  <Override PartName="/ppt/slides/slide245.xml" ContentType="application/vnd.openxmlformats-officedocument.presentationml.slide+xml"/>
  <Override PartName="/ppt/slides/slide292.xml" ContentType="application/vnd.openxmlformats-officedocument.presentationml.slide+xml"/>
  <Override PartName="/ppt/notesSlides/notesSlide18.xml" ContentType="application/vnd.openxmlformats-officedocument.presentationml.notesSlide+xml"/>
  <Override PartName="/ppt/notesSlides/notesSlide65.xml" ContentType="application/vnd.openxmlformats-officedocument.presentationml.notesSlide+xml"/>
  <Default Extension="wmf" ContentType="image/x-wmf"/>
  <Override PartName="/ppt/notesSlides/notesSlide244.xml" ContentType="application/vnd.openxmlformats-officedocument.presentationml.notesSlide+xml"/>
  <Override PartName="/ppt/notesSlides/notesSlide291.xml" ContentType="application/vnd.openxmlformats-officedocument.presentationml.notesSlide+xml"/>
  <Override PartName="/ppt/slides/slide223.xml" ContentType="application/vnd.openxmlformats-officedocument.presentationml.slide+xml"/>
  <Override PartName="/ppt/slides/slide270.xml" ContentType="application/vnd.openxmlformats-officedocument.presentationml.slide+xml"/>
  <Override PartName="/ppt/slides/slide368.xml" ContentType="application/vnd.openxmlformats-officedocument.presentationml.slide+xml"/>
  <Override PartName="/ppt/notesSlides/notesSlide43.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s/slide346.xml" ContentType="application/vnd.openxmlformats-officedocument.presentationml.slide+xml"/>
  <Override PartName="/ppt/slides/slide393.xml" ContentType="application/vnd.openxmlformats-officedocument.presentationml.slide+xml"/>
  <Override PartName="/ppt/notesSlides/notesSlide222.xml" ContentType="application/vnd.openxmlformats-officedocument.presentationml.notesSlide+xml"/>
  <Override PartName="/ppt/notesSlides/notesSlide367.xml" ContentType="application/vnd.openxmlformats-officedocument.presentationml.notes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59.xml" ContentType="application/vnd.openxmlformats-officedocument.presentationml.notesSlide+xml"/>
  <Override PartName="/ppt/notesSlides/notesSlide200.xml" ContentType="application/vnd.openxmlformats-officedocument.presentationml.notesSlide+xml"/>
  <Override PartName="/ppt/notesSlides/notesSlide345.xml" ContentType="application/vnd.openxmlformats-officedocument.presentationml.notesSlide+xml"/>
  <Override PartName="/ppt/slides/slide324.xml" ContentType="application/vnd.openxmlformats-officedocument.presentationml.slide+xml"/>
  <Override PartName="/ppt/slides/slide371.xml" ContentType="application/vnd.openxmlformats-officedocument.presentationml.slide+xml"/>
  <Override PartName="/ppt/notesSlides/notesSlide137.xml" ContentType="application/vnd.openxmlformats-officedocument.presentationml.notesSlide+xml"/>
  <Override PartName="/ppt/notesSlides/notesSlide184.xml" ContentType="application/vnd.openxmlformats-officedocument.presentationml.notes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s/slide302.xml" ContentType="application/vnd.openxmlformats-officedocument.presentationml.slide+xml"/>
  <Override PartName="/ppt/notesSlides/notesSlide323.xml" ContentType="application/vnd.openxmlformats-officedocument.presentationml.notesSlide+xml"/>
  <Override PartName="/ppt/notesSlides/notesSlide370.xml" ContentType="application/vnd.openxmlformats-officedocument.presentationml.notesSlide+xml"/>
  <Override PartName="/ppt/slides/slide141.xml" ContentType="application/vnd.openxmlformats-officedocument.presentationml.slide+xml"/>
  <Override PartName="/ppt/slides/slide239.xml" ContentType="application/vnd.openxmlformats-officedocument.presentationml.slide+xml"/>
  <Override PartName="/ppt/slides/slide286.xml" ContentType="application/vnd.openxmlformats-officedocument.presentationml.slide+xml"/>
  <Override PartName="/ppt/notesSlides/notesSlide59.xml" ContentType="application/vnd.openxmlformats-officedocument.presentationml.notesSlide+xml"/>
  <Override PartName="/ppt/notesSlides/notesSlide115.xml" ContentType="application/vnd.openxmlformats-officedocument.presentationml.notesSlide+xml"/>
  <Override PartName="/ppt/notesSlides/notesSlide162.xml" ContentType="application/vnd.openxmlformats-officedocument.presentationml.notesSlide+xml"/>
  <Override PartName="/ppt/notesSlides/notesSlide301.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217.xml" ContentType="application/vnd.openxmlformats-officedocument.presentationml.slide+xml"/>
  <Override PartName="/ppt/slides/slide264.xml" ContentType="application/vnd.openxmlformats-officedocument.presentationml.slide+xml"/>
  <Override PartName="/ppt/notesSlides/notesSlide140.xml" ContentType="application/vnd.openxmlformats-officedocument.presentationml.notesSlide+xml"/>
  <Override PartName="/ppt/notesSlides/notesSlide238.xml" ContentType="application/vnd.openxmlformats-officedocument.presentationml.notesSlide+xml"/>
  <Override PartName="/ppt/notesSlides/notesSlide285.xml" ContentType="application/vnd.openxmlformats-officedocument.presentationml.notesSlide+xml"/>
  <Override PartName="/ppt/slides/slide24.xml" ContentType="application/vnd.openxmlformats-officedocument.presentationml.slide+xml"/>
  <Override PartName="/ppt/slides/slide71.xml" ContentType="application/vnd.openxmlformats-officedocument.presentationml.slide+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notesSlides/notesSlide216.xml" ContentType="application/vnd.openxmlformats-officedocument.presentationml.notesSlide+xml"/>
  <Override PartName="/ppt/notesSlides/notesSlide263.xml" ContentType="application/vnd.openxmlformats-officedocument.presentationml.notesSlide+xml"/>
  <Override PartName="/ppt/slides/slide242.xml" ContentType="application/vnd.openxmlformats-officedocument.presentationml.slide+xml"/>
  <Override PartName="/ppt/slides/slide387.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62.xml" ContentType="application/vnd.openxmlformats-officedocument.presentationml.notesSlide+xml"/>
  <Override PartName="/ppt/notesSlides/notesSlide339.xml" ContentType="application/vnd.openxmlformats-officedocument.presentationml.notesSlide+xml"/>
  <Override PartName="/ppt/slides/slide179.xml" ContentType="application/vnd.openxmlformats-officedocument.presentationml.slide+xml"/>
  <Override PartName="/ppt/slides/slide318.xml" ContentType="application/vnd.openxmlformats-officedocument.presentationml.slide+xml"/>
  <Override PartName="/ppt/slides/slide365.xml" ContentType="application/vnd.openxmlformats-officedocument.presentationml.slide+xml"/>
  <Override PartName="/ppt/notesSlides/notesSlide178.xml" ContentType="application/vnd.openxmlformats-officedocument.presentationml.notesSlide+xml"/>
  <Override PartName="/ppt/notesSlides/notesSlide241.xml" ContentType="application/vnd.openxmlformats-officedocument.presentationml.notesSlide+xml"/>
  <Override PartName="/ppt/slides/slide157.xml" ContentType="application/vnd.openxmlformats-officedocument.presentationml.slide+xml"/>
  <Override PartName="/ppt/slides/slide220.xml" ContentType="application/vnd.openxmlformats-officedocument.presentationml.slide+xml"/>
  <Override PartName="/ppt/notesSlides/notesSlide40.xml" ContentType="application/vnd.openxmlformats-officedocument.presentationml.notesSlide+xml"/>
  <Override PartName="/ppt/notesSlides/notesSlide317.xml" ContentType="application/vnd.openxmlformats-officedocument.presentationml.notesSlide+xml"/>
  <Override PartName="/ppt/notesSlides/notesSlide364.xml" ContentType="application/vnd.openxmlformats-officedocument.presentationml.notesSlide+xml"/>
  <Override PartName="/ppt/slides/slide343.xml" ContentType="application/vnd.openxmlformats-officedocument.presentationml.slide+xml"/>
  <Override PartName="/ppt/slides/slide390.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56.xml" ContentType="application/vnd.openxmlformats-officedocument.presentationml.notesSlide+xml"/>
  <Override PartName="/ppt/slides/slide87.xml" ContentType="application/vnd.openxmlformats-officedocument.presentationml.slide+xml"/>
  <Override PartName="/ppt/slides/slide135.xml" ContentType="application/vnd.openxmlformats-officedocument.presentationml.slide+xml"/>
  <Override PartName="/ppt/slides/slide182.xml" ContentType="application/vnd.openxmlformats-officedocument.presentationml.slide+xml"/>
  <Override PartName="/ppt/slides/slide321.xml" ContentType="application/vnd.openxmlformats-officedocument.presentationml.slide+xml"/>
  <Override PartName="/ppt/notesSlides/notesSlide279.xml" ContentType="application/vnd.openxmlformats-officedocument.presentationml.notesSlide+xml"/>
  <Override PartName="/ppt/notesSlides/notesSlide342.xml" ContentType="application/vnd.openxmlformats-officedocument.presentationml.notesSlide+xml"/>
  <Override PartName="/ppt/slides/slide113.xml" ContentType="application/vnd.openxmlformats-officedocument.presentationml.slide+xml"/>
  <Override PartName="/ppt/slides/slide160.xml" ContentType="application/vnd.openxmlformats-officedocument.presentationml.slide+xml"/>
  <Override PartName="/ppt/slides/slide258.xml" ContentType="application/vnd.openxmlformats-officedocument.presentationml.slide+xml"/>
  <Override PartName="/ppt/notesSlides/notesSlide78.xml" ContentType="application/vnd.openxmlformats-officedocument.presentationml.notesSlide+xml"/>
  <Override PartName="/ppt/notesSlides/notesSlide134.xml" ContentType="application/vnd.openxmlformats-officedocument.presentationml.notesSlide+xml"/>
  <Override PartName="/ppt/notesSlides/notesSlide181.xml" ContentType="application/vnd.openxmlformats-officedocument.presentationml.notesSlide+xml"/>
  <Override PartName="/ppt/notesSlides/notesSlide320.xml" ContentType="application/vnd.openxmlformats-officedocument.presentationml.notesSlide+xml"/>
  <Default Extension="pdf" ContentType="application/pdf"/>
  <Override PartName="/ppt/slides/slide18.xml" ContentType="application/vnd.openxmlformats-officedocument.presentationml.slide+xml"/>
  <Override PartName="/ppt/slides/slide65.xml" ContentType="application/vnd.openxmlformats-officedocument.presentationml.slide+xml"/>
  <Override PartName="/ppt/slides/slide236.xml" ContentType="application/vnd.openxmlformats-officedocument.presentationml.slide+xml"/>
  <Override PartName="/ppt/slides/slide283.xml" ContentType="application/vnd.openxmlformats-officedocument.presentationml.slide+xml"/>
  <Override PartName="/ppt/notesSlides/notesSlide112.xml" ContentType="application/vnd.openxmlformats-officedocument.presentationml.notesSlide+xml"/>
  <Override PartName="/ppt/notesSlides/notesSlide25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56.xml" ContentType="application/vnd.openxmlformats-officedocument.presentationml.notesSlide+xml"/>
  <Override PartName="/ppt/notesSlides/notesSlide235.xml" ContentType="application/vnd.openxmlformats-officedocument.presentationml.notesSlide+xml"/>
  <Override PartName="/ppt/notesSlides/notesSlide282.xml" ContentType="application/vnd.openxmlformats-officedocument.presentationml.notesSlide+xml"/>
  <Override PartName="/ppt/slides/slide214.xml" ContentType="application/vnd.openxmlformats-officedocument.presentationml.slide+xml"/>
  <Override PartName="/ppt/slides/slide261.xml" ContentType="application/vnd.openxmlformats-officedocument.presentationml.slide+xml"/>
  <Override PartName="/ppt/slides/slide359.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notesSlides/notesSlide358.xml" ContentType="application/vnd.openxmlformats-officedocument.presentationml.notesSlide+xml"/>
  <Override PartName="/ppt/slides/slide21.xml" ContentType="application/vnd.openxmlformats-officedocument.presentationml.slide+xml"/>
  <Override PartName="/ppt/slides/slide198.xml" ContentType="application/vnd.openxmlformats-officedocument.presentationml.slide+xml"/>
  <Override PartName="/ppt/slides/slide337.xml" ContentType="application/vnd.openxmlformats-officedocument.presentationml.slide+xml"/>
  <Override PartName="/ppt/slides/slide384.xml" ContentType="application/vnd.openxmlformats-officedocument.presentationml.slide+xml"/>
  <Override PartName="/ppt/notesSlides/notesSlide197.xml" ContentType="application/vnd.openxmlformats-officedocument.presentationml.notesSlide+xml"/>
  <Override PartName="/ppt/notesSlides/notesSlide213.xml" ContentType="application/vnd.openxmlformats-officedocument.presentationml.notesSlide+xml"/>
  <Override PartName="/ppt/notesSlides/notesSlide260.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notesSlides/notesSlide336.xml" ContentType="application/vnd.openxmlformats-officedocument.presentationml.notesSlide+xml"/>
  <Override PartName="/ppt/slides/slide299.xml" ContentType="application/vnd.openxmlformats-officedocument.presentationml.slide+xml"/>
  <Override PartName="/ppt/slides/slide315.xml" ContentType="application/vnd.openxmlformats-officedocument.presentationml.slide+xml"/>
  <Override PartName="/ppt/slides/slide362.xml" ContentType="application/vnd.openxmlformats-officedocument.presentationml.slide+xml"/>
  <Override PartName="/ppt/notesSlides/notesSlide128.xml" ContentType="application/vnd.openxmlformats-officedocument.presentationml.notesSlide+xml"/>
  <Override PartName="/ppt/notesSlides/notesSlide175.xml" ContentType="application/vnd.openxmlformats-officedocument.presentationml.notesSlide+xml"/>
  <Override PartName="/ppt/notesSlides/notesSlide314.xml" ContentType="application/vnd.openxmlformats-officedocument.presentationml.notesSlide+xml"/>
  <Override PartName="/ppt/notesSlides/notesSlide361.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54.xml" ContentType="application/vnd.openxmlformats-officedocument.presentationml.slide+xml"/>
  <Override PartName="/ppt/slides/slide340.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53.xml" ContentType="application/vnd.openxmlformats-officedocument.presentationml.notesSlide+xml"/>
  <Override PartName="/ppt/notesSlides/notesSlide298.xml" ContentType="application/vnd.openxmlformats-officedocument.presentationml.notesSlide+xml"/>
  <Override PartName="/ppt/slides/slide132.xml" ContentType="application/vnd.openxmlformats-officedocument.presentationml.slide+xml"/>
  <Override PartName="/ppt/slides/slide277.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37.xml" ContentType="application/vnd.openxmlformats-officedocument.presentationml.slide+xml"/>
  <Override PartName="/ppt/slides/slide84.xml" ContentType="application/vnd.openxmlformats-officedocument.presentationml.slide+xml"/>
  <Override PartName="/ppt/slides/slide208.xml" ContentType="application/vnd.openxmlformats-officedocument.presentationml.slide+xml"/>
  <Override PartName="/ppt/slides/slide255.xml" ContentType="application/vnd.openxmlformats-officedocument.presentationml.slide+xml"/>
  <Override PartName="/ppt/presProps.xml" ContentType="application/vnd.openxmlformats-officedocument.presentationml.presProps+xml"/>
  <Override PartName="/ppt/notesSlides/notesSlide131.xml" ContentType="application/vnd.openxmlformats-officedocument.presentationml.notesSlide+xml"/>
  <Override PartName="/ppt/notesSlides/notesSlide229.xml" ContentType="application/vnd.openxmlformats-officedocument.presentationml.notesSlide+xml"/>
  <Override PartName="/ppt/notesSlides/notesSlide276.xml" ContentType="application/vnd.openxmlformats-officedocument.presentationml.notes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378.xml" ContentType="application/vnd.openxmlformats-officedocument.presentationml.slide+xml"/>
  <Override PartName="/ppt/notesSlides/notesSlide28.xml" ContentType="application/vnd.openxmlformats-officedocument.presentationml.notesSlide+xml"/>
  <Override PartName="/ppt/notesSlides/notesSlide75.xml" ContentType="application/vnd.openxmlformats-officedocument.presentationml.notesSlide+xml"/>
  <Override PartName="/ppt/notesSlides/notesSlide207.xml" ContentType="application/vnd.openxmlformats-officedocument.presentationml.notesSlide+xml"/>
  <Override PartName="/ppt/notesSlides/notesSlide254.xml" ContentType="application/vnd.openxmlformats-officedocument.presentationml.notesSlide+xml"/>
  <Override PartName="/ppt/slides/slide233.xml" ContentType="application/vnd.openxmlformats-officedocument.presentationml.slide+xml"/>
  <Override PartName="/ppt/slides/slide280.xml" ContentType="application/vnd.openxmlformats-officedocument.presentationml.slide+xml"/>
  <Override PartName="/ppt/notesSlides/notesSlide53.xml" ContentType="application/vnd.openxmlformats-officedocument.presentationml.notesSlide+xml"/>
  <Override PartName="/ppt/notesSlides/notesSlide377.xml" ContentType="application/vnd.openxmlformats-officedocument.presentationml.notesSlide+xml"/>
  <Override PartName="/ppt/slides/slide40.xml" ContentType="application/vnd.openxmlformats-officedocument.presentationml.slide+xml"/>
  <Override PartName="/ppt/slides/slide211.xml" ContentType="application/vnd.openxmlformats-officedocument.presentationml.slide+xml"/>
  <Override PartName="/ppt/slides/slide309.xml" ContentType="application/vnd.openxmlformats-officedocument.presentationml.slide+xml"/>
  <Override PartName="/ppt/slides/slide356.xml" ContentType="application/vnd.openxmlformats-officedocument.presentationml.slide+xml"/>
  <Override PartName="/ppt/notesSlides/notesSlide169.xml" ContentType="application/vnd.openxmlformats-officedocument.presentationml.notesSlide+xml"/>
  <Override PartName="/ppt/notesSlides/notesSlide232.xml" ContentType="application/vnd.openxmlformats-officedocument.presentationml.notesSlide+xml"/>
  <Override PartName="/ppt/slides/slide148.xml" ContentType="application/vnd.openxmlformats-officedocument.presentationml.slide+xml"/>
  <Override PartName="/ppt/slides/slide195.xml" ContentType="application/vnd.openxmlformats-officedocument.presentationml.slide+xml"/>
  <Override PartName="/ppt/notesSlides/notesSlide31.xml" ContentType="application/vnd.openxmlformats-officedocument.presentationml.notesSlide+xml"/>
  <Default Extension="vml" ContentType="application/vnd.openxmlformats-officedocument.vmlDrawing"/>
  <Override PartName="/ppt/notesSlides/notesSlide210.xml" ContentType="application/vnd.openxmlformats-officedocument.presentationml.notesSlide+xml"/>
  <Override PartName="/ppt/notesSlides/notesSlide308.xml" ContentType="application/vnd.openxmlformats-officedocument.presentationml.notesSlide+xml"/>
  <Override PartName="/ppt/notesSlides/notesSlide355.xml" ContentType="application/vnd.openxmlformats-officedocument.presentationml.notesSlide+xml"/>
  <Override PartName="/ppt/slides/slide126.xml" ContentType="application/vnd.openxmlformats-officedocument.presentationml.slide+xml"/>
  <Override PartName="/ppt/slides/slide173.xml" ContentType="application/vnd.openxmlformats-officedocument.presentationml.slide+xml"/>
  <Override PartName="/ppt/slides/slide334.xml" ContentType="application/vnd.openxmlformats-officedocument.presentationml.slide+xml"/>
  <Override PartName="/ppt/slides/slide381.xml" ContentType="application/vnd.openxmlformats-officedocument.presentationml.slide+xml"/>
  <Override PartName="/ppt/notesSlides/notesSlide147.xml" ContentType="application/vnd.openxmlformats-officedocument.presentationml.notesSlide+xml"/>
  <Override PartName="/ppt/notesSlides/notesSlide194.xml" ContentType="application/vnd.openxmlformats-officedocument.presentationml.notesSlide+xml"/>
  <Override PartName="/ppt/notesSlides/notesSlide333.xml" ContentType="application/vnd.openxmlformats-officedocument.presentationml.notesSlide+xml"/>
  <Override PartName="/ppt/notesSlides/notesSlide380.xml" ContentType="application/vnd.openxmlformats-officedocument.presentationml.notesSlide+xml"/>
  <Override PartName="/ppt/slides/slide78.xml" ContentType="application/vnd.openxmlformats-officedocument.presentationml.slide+xml"/>
  <Override PartName="/ppt/slides/slide312.xml" ContentType="application/vnd.openxmlformats-officedocument.presentationml.slide+xml"/>
  <Override PartName="/ppt/notesSlides/notesSlide125.xml" ContentType="application/vnd.openxmlformats-officedocument.presentationml.notesSlide+xml"/>
  <Override PartName="/ppt/notesSlides/notesSlide172.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49.xml" ContentType="application/vnd.openxmlformats-officedocument.presentationml.slide+xml"/>
  <Override PartName="/ppt/slides/slide296.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248.xml" ContentType="application/vnd.openxmlformats-officedocument.presentationml.notesSlide+xml"/>
  <Override PartName="/ppt/notesSlides/notesSlide311.xml" ContentType="application/vnd.openxmlformats-officedocument.presentationml.notesSlide+xml"/>
  <Override PartName="/ppt/slideMasters/slideMaster1.xml" ContentType="application/vnd.openxmlformats-officedocument.presentationml.slideMaster+xml"/>
  <Override PartName="/ppt/slides/slide227.xml" ContentType="application/vnd.openxmlformats-officedocument.presentationml.slide+xml"/>
  <Override PartName="/ppt/slides/slide274.xml" ContentType="application/vnd.openxmlformats-officedocument.presentationml.slide+xml"/>
  <Override PartName="/ppt/notesSlides/notesSlide47.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50.xml" ContentType="application/vnd.openxmlformats-officedocument.presentationml.notesSlide+xml"/>
  <Override PartName="/ppt/notesSlides/notesSlide295.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226.xml" ContentType="application/vnd.openxmlformats-officedocument.presentationml.notesSlide+xml"/>
  <Override PartName="/ppt/notesSlides/notesSlide273.xml" ContentType="application/vnd.openxmlformats-officedocument.presentationml.notesSlide+xml"/>
  <Default Extension="rels" ContentType="application/vnd.openxmlformats-package.relationships+xml"/>
  <Override PartName="/ppt/slides/slide189.xml" ContentType="application/vnd.openxmlformats-officedocument.presentationml.slide+xml"/>
  <Override PartName="/ppt/slides/slide205.xml" ContentType="application/vnd.openxmlformats-officedocument.presentationml.slide+xml"/>
  <Override PartName="/ppt/slides/slide252.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notesSlides/notesSlide349.xml" ContentType="application/vnd.openxmlformats-officedocument.presentationml.notesSlide+xml"/>
  <Override PartName="/ppt/slides/slide12.xml" ContentType="application/vnd.openxmlformats-officedocument.presentationml.slide+xml"/>
  <Override PartName="/ppt/slides/slide230.xml" ContentType="application/vnd.openxmlformats-officedocument.presentationml.slide+xml"/>
  <Override PartName="/ppt/slides/slide328.xml" ContentType="application/vnd.openxmlformats-officedocument.presentationml.slide+xml"/>
  <Override PartName="/ppt/slides/slide375.xml" ContentType="application/vnd.openxmlformats-officedocument.presentationml.slide+xml"/>
  <Override PartName="/ppt/slideLayouts/slideLayout11.xml" ContentType="application/vnd.openxmlformats-officedocument.presentationml.slideLayout+xml"/>
  <Override PartName="/ppt/notesSlides/notesSlide188.xml" ContentType="application/vnd.openxmlformats-officedocument.presentationml.notesSlide+xml"/>
  <Override PartName="/ppt/notesSlides/notesSlide204.xml" ContentType="application/vnd.openxmlformats-officedocument.presentationml.notesSlide+xml"/>
  <Override PartName="/ppt/notesSlides/notesSlide251.xml" ContentType="application/vnd.openxmlformats-officedocument.presentationml.notesSlide+xml"/>
  <Override PartName="/ppt/slides/slide167.xml" ContentType="application/vnd.openxmlformats-officedocument.presentationml.slide+xml"/>
  <Override PartName="/ppt/slides/slide306.xml" ContentType="application/vnd.openxmlformats-officedocument.presentationml.slide+xml"/>
  <Override PartName="/ppt/slides/slide353.xml" ContentType="application/vnd.openxmlformats-officedocument.presentationml.slide+xml"/>
  <Override PartName="/ppt/notesSlides/notesSlide50.xml" ContentType="application/vnd.openxmlformats-officedocument.presentationml.notesSlide+xml"/>
  <Override PartName="/ppt/notesSlides/notesSlide327.xml" ContentType="application/vnd.openxmlformats-officedocument.presentationml.notesSlide+xml"/>
  <Override PartName="/ppt/notesSlides/notesSlide374.xml" ContentType="application/vnd.openxmlformats-officedocument.presentationml.notesSlide+xml"/>
  <Override PartName="/ppt/slides/slide145.xml" ContentType="application/vnd.openxmlformats-officedocument.presentationml.slide+xml"/>
  <Override PartName="/ppt/slides/slide192.xml" ContentType="application/vnd.openxmlformats-officedocument.presentationml.slide+xml"/>
  <Override PartName="/ppt/notesSlides/notesSlide119.xml" ContentType="application/vnd.openxmlformats-officedocument.presentationml.notesSlide+xml"/>
  <Override PartName="/ppt/notesSlides/notesSlide166.xml" ContentType="application/vnd.openxmlformats-officedocument.presentationml.notesSlide+xml"/>
  <Override PartName="/ppt/notesSlides/notesSlide305.xml" ContentType="application/vnd.openxmlformats-officedocument.presentationml.notesSlide+xml"/>
  <Override PartName="/ppt/notesSlides/notesSlide352.xml" ContentType="application/vnd.openxmlformats-officedocument.presentationml.notesSlide+xml"/>
  <Override PartName="/ppt/slides/slide97.xml" ContentType="application/vnd.openxmlformats-officedocument.presentationml.slide+xml"/>
  <Override PartName="/ppt/slides/slide331.xml" ContentType="application/vnd.openxmlformats-officedocument.presentationml.slide+xml"/>
  <Override PartName="/ppt/notesSlides/notesSlide144.xml" ContentType="application/vnd.openxmlformats-officedocument.presentationml.notesSlide+xml"/>
  <Override PartName="/ppt/notesSlides/notesSlide191.xml" ContentType="application/vnd.openxmlformats-officedocument.presentationml.notesSlide+xml"/>
  <Override PartName="/ppt/notesSlides/notesSlide289.xml" ContentType="application/vnd.openxmlformats-officedocument.presentationml.notesSlide+xml"/>
  <Override PartName="/ppt/slides/slide28.xml" ContentType="application/vnd.openxmlformats-officedocument.presentationml.slide+xml"/>
  <Override PartName="/ppt/slides/slide75.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slides/slide268.xml" ContentType="application/vnd.openxmlformats-officedocument.presentationml.slide+xml"/>
  <Override PartName="/ppt/notesSlides/notesSlide88.xml" ContentType="application/vnd.openxmlformats-officedocument.presentationml.notesSlide+xml"/>
  <Override PartName="/ppt/notesSlides/notesSlide267.xml" ContentType="application/vnd.openxmlformats-officedocument.presentationml.notesSlide+xml"/>
  <Override PartName="/ppt/notesSlides/notesSlide330.xml" ContentType="application/vnd.openxmlformats-officedocument.presentationml.notesSlide+xml"/>
  <Override PartName="/ppt/slides/slide3.xml" ContentType="application/vnd.openxmlformats-officedocument.presentationml.slide+xml"/>
  <Override PartName="/ppt/slides/slide101.xml" ContentType="application/vnd.openxmlformats-officedocument.presentationml.slide+xml"/>
  <Override PartName="/ppt/slides/slide246.xml" ContentType="application/vnd.openxmlformats-officedocument.presentationml.slide+xml"/>
  <Override PartName="/ppt/slides/slide2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122.xml" ContentType="application/vnd.openxmlformats-officedocument.presentationml.notesSlide+xml"/>
  <Override PartName="/ppt/slides/slide53.xml" ContentType="application/vnd.openxmlformats-officedocument.presentationml.slide+xml"/>
  <Override PartName="/ppt/slides/slide369.xml" ContentType="application/vnd.openxmlformats-officedocument.presentationml.slide+xml"/>
  <Default Extension="jpeg" ContentType="image/jpeg"/>
  <Override PartName="/ppt/notesSlides/notesSlide100.xml" ContentType="application/vnd.openxmlformats-officedocument.presentationml.notesSlide+xml"/>
  <Override PartName="/ppt/notesSlides/notesSlide245.xml" ContentType="application/vnd.openxmlformats-officedocument.presentationml.notesSlide+xml"/>
  <Override PartName="/ppt/notesSlides/notesSlide292.xml" ContentType="application/vnd.openxmlformats-officedocument.presentationml.notesSlide+xml"/>
  <Override PartName="/ppt/slides/slide31.xml" ContentType="application/vnd.openxmlformats-officedocument.presentationml.slide+xml"/>
  <Override PartName="/ppt/slides/slide224.xml" ContentType="application/vnd.openxmlformats-officedocument.presentationml.slide+xml"/>
  <Override PartName="/ppt/slides/slide271.xml" ContentType="application/vnd.openxmlformats-officedocument.presentationml.slide+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notesSlides/notesSlide223.xml" ContentType="application/vnd.openxmlformats-officedocument.presentationml.notesSlide+xml"/>
  <Override PartName="/ppt/notesSlides/notesSlide270.xml" ContentType="application/vnd.openxmlformats-officedocument.presentationml.notesSlide+xml"/>
  <Override PartName="/ppt/notesSlides/notesSlide368.xml" ContentType="application/vnd.openxmlformats-officedocument.presentationml.notesSlide+xml"/>
  <Override PartName="/ppt/slides/slide202.xml" ContentType="application/vnd.openxmlformats-officedocument.presentationml.slide+xml"/>
  <Override PartName="/ppt/slides/slide347.xml" ContentType="application/vnd.openxmlformats-officedocument.presentationml.slide+xml"/>
  <Override PartName="/ppt/slides/slide394.xml" ContentType="application/vnd.openxmlformats-officedocument.presentationml.slide+xml"/>
  <Override PartName="/ppt/notesSlides/notesSlide22.xml" ContentType="application/vnd.openxmlformats-officedocument.presentationml.notesSlide+xml"/>
  <Override PartName="/ppt/slides/slide139.xml" ContentType="application/vnd.openxmlformats-officedocument.presentationml.slide+xml"/>
  <Override PartName="/ppt/slides/slide186.xml" ContentType="application/vnd.openxmlformats-officedocument.presentationml.slide+xml"/>
  <Override PartName="/ppt/slides/slide325.xml" ContentType="application/vnd.openxmlformats-officedocument.presentationml.slide+xml"/>
  <Override PartName="/ppt/slides/slide372.xml" ContentType="application/vnd.openxmlformats-officedocument.presentationml.slide+xml"/>
  <Override PartName="/ppt/notesSlides/notesSlide201.xml" ContentType="application/vnd.openxmlformats-officedocument.presentationml.notesSlide+xml"/>
  <Override PartName="/ppt/notesSlides/notesSlide346.xml" ContentType="application/vnd.openxmlformats-officedocument.presentationml.notesSlide+xml"/>
  <Override PartName="/ppt/slides/slide117.xml" ContentType="application/vnd.openxmlformats-officedocument.presentationml.slide+xml"/>
  <Override PartName="/ppt/slides/slide164.xml" ContentType="application/vnd.openxmlformats-officedocument.presentationml.slide+xml"/>
  <Override PartName="/ppt/notesSlides/notesSlide138.xml" ContentType="application/vnd.openxmlformats-officedocument.presentationml.notesSlide+xml"/>
  <Override PartName="/ppt/notesSlides/notesSlide185.xml" ContentType="application/vnd.openxmlformats-officedocument.presentationml.notesSlide+xml"/>
  <Override PartName="/ppt/notesSlides/notesSlide324.xml" ContentType="application/vnd.openxmlformats-officedocument.presentationml.notesSlide+xml"/>
  <Override PartName="/ppt/notesSlides/notesSlide371.xml" ContentType="application/vnd.openxmlformats-officedocument.presentationml.notesSlide+xml"/>
  <Override PartName="/ppt/slides/slide69.xml" ContentType="application/vnd.openxmlformats-officedocument.presentationml.slide+xml"/>
  <Override PartName="/ppt/slides/slide287.xml" ContentType="application/vnd.openxmlformats-officedocument.presentationml.slide+xml"/>
  <Override PartName="/ppt/slides/slide303.xml" ContentType="application/vnd.openxmlformats-officedocument.presentationml.slide+xml"/>
  <Override PartName="/ppt/slides/slide350.xml" ContentType="application/vnd.openxmlformats-officedocument.presentationml.slide+xml"/>
  <Override PartName="/ppt/notesSlides/notesSlide116.xml" ContentType="application/vnd.openxmlformats-officedocument.presentationml.notesSlide+xml"/>
  <Override PartName="/ppt/notesSlides/notesSlide163.xml" ContentType="application/vnd.openxmlformats-officedocument.presentationml.notesSlide+xml"/>
  <Override PartName="/ppt/slides/slide47.xml" ContentType="application/vnd.openxmlformats-officedocument.presentationml.slide+xml"/>
  <Override PartName="/ppt/notesSlides/notesSlide239.xml" ContentType="application/vnd.openxmlformats-officedocument.presentationml.notesSlide+xml"/>
  <Override PartName="/ppt/slides/slide120.xml" ContentType="application/vnd.openxmlformats-officedocument.presentationml.slide+xml"/>
  <Override PartName="/ppt/slides/slide265.xml" ContentType="application/vnd.openxmlformats-officedocument.presentationml.slide+xml"/>
  <Override PartName="/ppt/notesSlides/notesSlide38.xml" ContentType="application/vnd.openxmlformats-officedocument.presentationml.notesSlide+xml"/>
  <Override PartName="/ppt/slides/slide72.xml" ContentType="application/vnd.openxmlformats-officedocument.presentationml.slide+xml"/>
  <Override PartName="/ppt/notesSlides/notesSlide264.xml" ContentType="application/vnd.openxmlformats-officedocument.presentationml.notesSlide+xml"/>
  <Override PartName="/ppt/slides/slide290.xml" ContentType="application/vnd.openxmlformats-officedocument.presentationml.slide+xml"/>
  <Override PartName="/ppt/notesSlides/notesSlide63.xml" ContentType="application/vnd.openxmlformats-officedocument.presentationml.notesSlide+xml"/>
  <Override PartName="/ppt/slides/slide221.xml" ContentType="application/vnd.openxmlformats-officedocument.presentationml.slide+xml"/>
  <Override PartName="/ppt/slides/slide366.xml" ContentType="application/vnd.openxmlformats-officedocument.presentationml.slide+xml"/>
  <Override PartName="/ppt/notesSlides/notesSlide179.xml" ContentType="application/vnd.openxmlformats-officedocument.presentationml.notesSlide+xml"/>
  <Override PartName="/ppt/slides/slide391.xml" ContentType="application/vnd.openxmlformats-officedocument.presentationml.slide+xml"/>
  <Override PartName="/ppt/notesSlides/notesSlide220.xml" ContentType="application/vnd.openxmlformats-officedocument.presentationml.notesSlide+xml"/>
  <Override PartName="/ppt/notesSlides/notesSlide365.xml" ContentType="application/vnd.openxmlformats-officedocument.presentationml.notesSlide+xml"/>
  <Override PartName="/ppt/slides/slide136.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397"/>
  </p:notesMasterIdLst>
  <p:handoutMasterIdLst>
    <p:handoutMasterId r:id="rId398"/>
  </p:handoutMasterIdLst>
  <p:sldIdLst>
    <p:sldId id="256" r:id="rId2"/>
    <p:sldId id="257" r:id="rId3"/>
    <p:sldId id="258" r:id="rId4"/>
    <p:sldId id="352" r:id="rId5"/>
    <p:sldId id="868" r:id="rId6"/>
    <p:sldId id="430" r:id="rId7"/>
    <p:sldId id="625" r:id="rId8"/>
    <p:sldId id="626" r:id="rId9"/>
    <p:sldId id="627" r:id="rId10"/>
    <p:sldId id="431" r:id="rId11"/>
    <p:sldId id="869" r:id="rId12"/>
    <p:sldId id="393" r:id="rId13"/>
    <p:sldId id="394" r:id="rId14"/>
    <p:sldId id="892" r:id="rId15"/>
    <p:sldId id="893" r:id="rId16"/>
    <p:sldId id="894" r:id="rId17"/>
    <p:sldId id="263" r:id="rId18"/>
    <p:sldId id="363" r:id="rId19"/>
    <p:sldId id="391" r:id="rId20"/>
    <p:sldId id="899" r:id="rId21"/>
    <p:sldId id="628" r:id="rId22"/>
    <p:sldId id="542" r:id="rId23"/>
    <p:sldId id="428" r:id="rId24"/>
    <p:sldId id="429" r:id="rId25"/>
    <p:sldId id="898" r:id="rId26"/>
    <p:sldId id="900" r:id="rId27"/>
    <p:sldId id="901" r:id="rId28"/>
    <p:sldId id="480" r:id="rId29"/>
    <p:sldId id="543" r:id="rId30"/>
    <p:sldId id="895" r:id="rId31"/>
    <p:sldId id="482" r:id="rId32"/>
    <p:sldId id="544" r:id="rId33"/>
    <p:sldId id="897" r:id="rId34"/>
    <p:sldId id="485" r:id="rId35"/>
    <p:sldId id="629" r:id="rId36"/>
    <p:sldId id="487" r:id="rId37"/>
    <p:sldId id="488" r:id="rId38"/>
    <p:sldId id="489" r:id="rId39"/>
    <p:sldId id="490" r:id="rId40"/>
    <p:sldId id="491" r:id="rId41"/>
    <p:sldId id="896" r:id="rId42"/>
    <p:sldId id="537" r:id="rId43"/>
    <p:sldId id="538" r:id="rId44"/>
    <p:sldId id="540" r:id="rId45"/>
    <p:sldId id="539" r:id="rId46"/>
    <p:sldId id="902" r:id="rId47"/>
    <p:sldId id="492" r:id="rId48"/>
    <p:sldId id="903" r:id="rId49"/>
    <p:sldId id="904" r:id="rId50"/>
    <p:sldId id="432" r:id="rId51"/>
    <p:sldId id="479" r:id="rId52"/>
    <p:sldId id="548" r:id="rId53"/>
    <p:sldId id="549" r:id="rId54"/>
    <p:sldId id="550" r:id="rId55"/>
    <p:sldId id="280" r:id="rId56"/>
    <p:sldId id="552" r:id="rId57"/>
    <p:sldId id="553" r:id="rId58"/>
    <p:sldId id="554" r:id="rId59"/>
    <p:sldId id="555" r:id="rId60"/>
    <p:sldId id="556" r:id="rId61"/>
    <p:sldId id="557" r:id="rId62"/>
    <p:sldId id="558" r:id="rId63"/>
    <p:sldId id="559" r:id="rId64"/>
    <p:sldId id="560" r:id="rId65"/>
    <p:sldId id="561" r:id="rId66"/>
    <p:sldId id="563" r:id="rId67"/>
    <p:sldId id="564" r:id="rId68"/>
    <p:sldId id="565" r:id="rId69"/>
    <p:sldId id="289" r:id="rId70"/>
    <p:sldId id="291" r:id="rId71"/>
    <p:sldId id="474" r:id="rId72"/>
    <p:sldId id="473" r:id="rId73"/>
    <p:sldId id="866" r:id="rId74"/>
    <p:sldId id="365" r:id="rId75"/>
    <p:sldId id="390" r:id="rId76"/>
    <p:sldId id="292" r:id="rId77"/>
    <p:sldId id="867" r:id="rId78"/>
    <p:sldId id="541" r:id="rId79"/>
    <p:sldId id="870" r:id="rId80"/>
    <p:sldId id="296" r:id="rId81"/>
    <p:sldId id="546" r:id="rId82"/>
    <p:sldId id="891" r:id="rId83"/>
    <p:sldId id="377" r:id="rId84"/>
    <p:sldId id="379" r:id="rId85"/>
    <p:sldId id="382" r:id="rId86"/>
    <p:sldId id="383" r:id="rId87"/>
    <p:sldId id="384" r:id="rId88"/>
    <p:sldId id="621" r:id="rId89"/>
    <p:sldId id="622" r:id="rId90"/>
    <p:sldId id="688" r:id="rId91"/>
    <p:sldId id="689" r:id="rId92"/>
    <p:sldId id="385" r:id="rId93"/>
    <p:sldId id="386" r:id="rId94"/>
    <p:sldId id="387" r:id="rId95"/>
    <p:sldId id="389" r:id="rId96"/>
    <p:sldId id="297" r:id="rId97"/>
    <p:sldId id="299" r:id="rId98"/>
    <p:sldId id="472" r:id="rId99"/>
    <p:sldId id="298" r:id="rId100"/>
    <p:sldId id="300" r:id="rId101"/>
    <p:sldId id="471" r:id="rId102"/>
    <p:sldId id="566" r:id="rId103"/>
    <p:sldId id="568" r:id="rId104"/>
    <p:sldId id="569" r:id="rId105"/>
    <p:sldId id="570" r:id="rId106"/>
    <p:sldId id="571" r:id="rId107"/>
    <p:sldId id="572" r:id="rId108"/>
    <p:sldId id="573" r:id="rId109"/>
    <p:sldId id="574" r:id="rId110"/>
    <p:sldId id="576" r:id="rId111"/>
    <p:sldId id="577" r:id="rId112"/>
    <p:sldId id="578" r:id="rId113"/>
    <p:sldId id="579" r:id="rId114"/>
    <p:sldId id="580" r:id="rId115"/>
    <p:sldId id="575" r:id="rId116"/>
    <p:sldId id="581" r:id="rId117"/>
    <p:sldId id="582" r:id="rId118"/>
    <p:sldId id="583" r:id="rId119"/>
    <p:sldId id="584" r:id="rId120"/>
    <p:sldId id="585" r:id="rId121"/>
    <p:sldId id="586" r:id="rId122"/>
    <p:sldId id="587" r:id="rId123"/>
    <p:sldId id="588" r:id="rId124"/>
    <p:sldId id="589" r:id="rId125"/>
    <p:sldId id="590" r:id="rId126"/>
    <p:sldId id="591" r:id="rId127"/>
    <p:sldId id="592" r:id="rId128"/>
    <p:sldId id="593" r:id="rId129"/>
    <p:sldId id="594" r:id="rId130"/>
    <p:sldId id="595" r:id="rId131"/>
    <p:sldId id="596" r:id="rId132"/>
    <p:sldId id="597" r:id="rId133"/>
    <p:sldId id="598" r:id="rId134"/>
    <p:sldId id="599" r:id="rId135"/>
    <p:sldId id="600" r:id="rId136"/>
    <p:sldId id="601" r:id="rId137"/>
    <p:sldId id="602" r:id="rId138"/>
    <p:sldId id="603" r:id="rId139"/>
    <p:sldId id="604" r:id="rId140"/>
    <p:sldId id="607" r:id="rId141"/>
    <p:sldId id="608" r:id="rId142"/>
    <p:sldId id="609" r:id="rId143"/>
    <p:sldId id="610" r:id="rId144"/>
    <p:sldId id="611" r:id="rId145"/>
    <p:sldId id="612" r:id="rId146"/>
    <p:sldId id="613" r:id="rId147"/>
    <p:sldId id="614" r:id="rId148"/>
    <p:sldId id="615" r:id="rId149"/>
    <p:sldId id="616" r:id="rId150"/>
    <p:sldId id="673" r:id="rId151"/>
    <p:sldId id="668" r:id="rId152"/>
    <p:sldId id="669" r:id="rId153"/>
    <p:sldId id="670" r:id="rId154"/>
    <p:sldId id="671" r:id="rId155"/>
    <p:sldId id="672" r:id="rId156"/>
    <p:sldId id="674" r:id="rId157"/>
    <p:sldId id="676" r:id="rId158"/>
    <p:sldId id="677" r:id="rId159"/>
    <p:sldId id="678" r:id="rId160"/>
    <p:sldId id="679" r:id="rId161"/>
    <p:sldId id="680" r:id="rId162"/>
    <p:sldId id="681" r:id="rId163"/>
    <p:sldId id="682" r:id="rId164"/>
    <p:sldId id="683" r:id="rId165"/>
    <p:sldId id="684" r:id="rId166"/>
    <p:sldId id="685" r:id="rId167"/>
    <p:sldId id="686" r:id="rId168"/>
    <p:sldId id="687" r:id="rId169"/>
    <p:sldId id="837" r:id="rId170"/>
    <p:sldId id="838" r:id="rId171"/>
    <p:sldId id="854" r:id="rId172"/>
    <p:sldId id="840" r:id="rId173"/>
    <p:sldId id="855" r:id="rId174"/>
    <p:sldId id="842" r:id="rId175"/>
    <p:sldId id="843" r:id="rId176"/>
    <p:sldId id="845" r:id="rId177"/>
    <p:sldId id="846" r:id="rId178"/>
    <p:sldId id="847" r:id="rId179"/>
    <p:sldId id="849" r:id="rId180"/>
    <p:sldId id="850" r:id="rId181"/>
    <p:sldId id="851" r:id="rId182"/>
    <p:sldId id="852" r:id="rId183"/>
    <p:sldId id="853" r:id="rId184"/>
    <p:sldId id="758" r:id="rId185"/>
    <p:sldId id="759" r:id="rId186"/>
    <p:sldId id="760" r:id="rId187"/>
    <p:sldId id="761" r:id="rId188"/>
    <p:sldId id="762" r:id="rId189"/>
    <p:sldId id="763" r:id="rId190"/>
    <p:sldId id="764" r:id="rId191"/>
    <p:sldId id="765" r:id="rId192"/>
    <p:sldId id="766" r:id="rId193"/>
    <p:sldId id="767" r:id="rId194"/>
    <p:sldId id="768" r:id="rId195"/>
    <p:sldId id="769" r:id="rId196"/>
    <p:sldId id="770" r:id="rId197"/>
    <p:sldId id="771" r:id="rId198"/>
    <p:sldId id="772" r:id="rId199"/>
    <p:sldId id="773" r:id="rId200"/>
    <p:sldId id="774" r:id="rId201"/>
    <p:sldId id="775" r:id="rId202"/>
    <p:sldId id="776" r:id="rId203"/>
    <p:sldId id="777" r:id="rId204"/>
    <p:sldId id="778" r:id="rId205"/>
    <p:sldId id="779" r:id="rId206"/>
    <p:sldId id="780" r:id="rId207"/>
    <p:sldId id="781" r:id="rId208"/>
    <p:sldId id="782" r:id="rId209"/>
    <p:sldId id="783" r:id="rId210"/>
    <p:sldId id="784" r:id="rId211"/>
    <p:sldId id="785" r:id="rId212"/>
    <p:sldId id="786" r:id="rId213"/>
    <p:sldId id="787" r:id="rId214"/>
    <p:sldId id="788" r:id="rId215"/>
    <p:sldId id="789" r:id="rId216"/>
    <p:sldId id="790" r:id="rId217"/>
    <p:sldId id="791" r:id="rId218"/>
    <p:sldId id="792" r:id="rId219"/>
    <p:sldId id="793" r:id="rId220"/>
    <p:sldId id="794" r:id="rId221"/>
    <p:sldId id="795" r:id="rId222"/>
    <p:sldId id="796" r:id="rId223"/>
    <p:sldId id="797" r:id="rId224"/>
    <p:sldId id="798" r:id="rId225"/>
    <p:sldId id="799" r:id="rId226"/>
    <p:sldId id="800" r:id="rId227"/>
    <p:sldId id="801" r:id="rId228"/>
    <p:sldId id="802" r:id="rId229"/>
    <p:sldId id="803" r:id="rId230"/>
    <p:sldId id="804" r:id="rId231"/>
    <p:sldId id="805" r:id="rId232"/>
    <p:sldId id="806" r:id="rId233"/>
    <p:sldId id="807" r:id="rId234"/>
    <p:sldId id="808" r:id="rId235"/>
    <p:sldId id="809" r:id="rId236"/>
    <p:sldId id="810" r:id="rId237"/>
    <p:sldId id="811" r:id="rId238"/>
    <p:sldId id="812" r:id="rId239"/>
    <p:sldId id="813" r:id="rId240"/>
    <p:sldId id="814" r:id="rId241"/>
    <p:sldId id="815" r:id="rId242"/>
    <p:sldId id="816" r:id="rId243"/>
    <p:sldId id="817" r:id="rId244"/>
    <p:sldId id="818" r:id="rId245"/>
    <p:sldId id="819" r:id="rId246"/>
    <p:sldId id="820" r:id="rId247"/>
    <p:sldId id="821" r:id="rId248"/>
    <p:sldId id="822" r:id="rId249"/>
    <p:sldId id="690" r:id="rId250"/>
    <p:sldId id="692" r:id="rId251"/>
    <p:sldId id="694" r:id="rId252"/>
    <p:sldId id="695" r:id="rId253"/>
    <p:sldId id="696" r:id="rId254"/>
    <p:sldId id="697" r:id="rId255"/>
    <p:sldId id="700" r:id="rId256"/>
    <p:sldId id="701" r:id="rId257"/>
    <p:sldId id="702" r:id="rId258"/>
    <p:sldId id="703" r:id="rId259"/>
    <p:sldId id="704" r:id="rId260"/>
    <p:sldId id="705" r:id="rId261"/>
    <p:sldId id="706" r:id="rId262"/>
    <p:sldId id="707" r:id="rId263"/>
    <p:sldId id="708" r:id="rId264"/>
    <p:sldId id="709" r:id="rId265"/>
    <p:sldId id="710" r:id="rId266"/>
    <p:sldId id="711" r:id="rId267"/>
    <p:sldId id="712" r:id="rId268"/>
    <p:sldId id="713" r:id="rId269"/>
    <p:sldId id="714" r:id="rId270"/>
    <p:sldId id="716" r:id="rId271"/>
    <p:sldId id="717" r:id="rId272"/>
    <p:sldId id="718" r:id="rId273"/>
    <p:sldId id="719" r:id="rId274"/>
    <p:sldId id="720" r:id="rId275"/>
    <p:sldId id="721" r:id="rId276"/>
    <p:sldId id="722" r:id="rId277"/>
    <p:sldId id="723" r:id="rId278"/>
    <p:sldId id="724" r:id="rId279"/>
    <p:sldId id="725" r:id="rId280"/>
    <p:sldId id="726" r:id="rId281"/>
    <p:sldId id="865" r:id="rId282"/>
    <p:sldId id="727" r:id="rId283"/>
    <p:sldId id="728" r:id="rId284"/>
    <p:sldId id="729" r:id="rId285"/>
    <p:sldId id="730" r:id="rId286"/>
    <p:sldId id="731" r:id="rId287"/>
    <p:sldId id="732" r:id="rId288"/>
    <p:sldId id="733" r:id="rId289"/>
    <p:sldId id="734" r:id="rId290"/>
    <p:sldId id="735" r:id="rId291"/>
    <p:sldId id="736" r:id="rId292"/>
    <p:sldId id="737" r:id="rId293"/>
    <p:sldId id="738" r:id="rId294"/>
    <p:sldId id="739" r:id="rId295"/>
    <p:sldId id="740" r:id="rId296"/>
    <p:sldId id="741" r:id="rId297"/>
    <p:sldId id="742" r:id="rId298"/>
    <p:sldId id="743" r:id="rId299"/>
    <p:sldId id="744" r:id="rId300"/>
    <p:sldId id="745" r:id="rId301"/>
    <p:sldId id="746" r:id="rId302"/>
    <p:sldId id="747" r:id="rId303"/>
    <p:sldId id="748" r:id="rId304"/>
    <p:sldId id="749" r:id="rId305"/>
    <p:sldId id="750" r:id="rId306"/>
    <p:sldId id="751" r:id="rId307"/>
    <p:sldId id="752" r:id="rId308"/>
    <p:sldId id="753" r:id="rId309"/>
    <p:sldId id="754" r:id="rId310"/>
    <p:sldId id="755" r:id="rId311"/>
    <p:sldId id="756" r:id="rId312"/>
    <p:sldId id="665" r:id="rId313"/>
    <p:sldId id="631" r:id="rId314"/>
    <p:sldId id="632" r:id="rId315"/>
    <p:sldId id="873" r:id="rId316"/>
    <p:sldId id="872" r:id="rId317"/>
    <p:sldId id="874" r:id="rId318"/>
    <p:sldId id="633" r:id="rId319"/>
    <p:sldId id="634" r:id="rId320"/>
    <p:sldId id="871" r:id="rId321"/>
    <p:sldId id="635" r:id="rId322"/>
    <p:sldId id="636" r:id="rId323"/>
    <p:sldId id="757" r:id="rId324"/>
    <p:sldId id="637" r:id="rId325"/>
    <p:sldId id="638" r:id="rId326"/>
    <p:sldId id="639" r:id="rId327"/>
    <p:sldId id="640" r:id="rId328"/>
    <p:sldId id="641" r:id="rId329"/>
    <p:sldId id="642" r:id="rId330"/>
    <p:sldId id="643" r:id="rId331"/>
    <p:sldId id="644" r:id="rId332"/>
    <p:sldId id="645" r:id="rId333"/>
    <p:sldId id="646" r:id="rId334"/>
    <p:sldId id="647" r:id="rId335"/>
    <p:sldId id="648" r:id="rId336"/>
    <p:sldId id="879" r:id="rId337"/>
    <p:sldId id="880" r:id="rId338"/>
    <p:sldId id="881" r:id="rId339"/>
    <p:sldId id="882" r:id="rId340"/>
    <p:sldId id="883" r:id="rId341"/>
    <p:sldId id="884" r:id="rId342"/>
    <p:sldId id="885" r:id="rId343"/>
    <p:sldId id="649" r:id="rId344"/>
    <p:sldId id="875" r:id="rId345"/>
    <p:sldId id="876" r:id="rId346"/>
    <p:sldId id="650" r:id="rId347"/>
    <p:sldId id="877" r:id="rId348"/>
    <p:sldId id="878" r:id="rId349"/>
    <p:sldId id="651" r:id="rId350"/>
    <p:sldId id="652" r:id="rId351"/>
    <p:sldId id="653" r:id="rId352"/>
    <p:sldId id="886" r:id="rId353"/>
    <p:sldId id="887" r:id="rId354"/>
    <p:sldId id="888" r:id="rId355"/>
    <p:sldId id="889" r:id="rId356"/>
    <p:sldId id="890" r:id="rId357"/>
    <p:sldId id="654" r:id="rId358"/>
    <p:sldId id="655" r:id="rId359"/>
    <p:sldId id="656" r:id="rId360"/>
    <p:sldId id="657" r:id="rId361"/>
    <p:sldId id="658" r:id="rId362"/>
    <p:sldId id="659" r:id="rId363"/>
    <p:sldId id="660" r:id="rId364"/>
    <p:sldId id="661" r:id="rId365"/>
    <p:sldId id="662" r:id="rId366"/>
    <p:sldId id="663" r:id="rId367"/>
    <p:sldId id="664" r:id="rId368"/>
    <p:sldId id="666" r:id="rId369"/>
    <p:sldId id="617" r:id="rId370"/>
    <p:sldId id="618" r:id="rId371"/>
    <p:sldId id="619" r:id="rId372"/>
    <p:sldId id="620" r:id="rId373"/>
    <p:sldId id="823" r:id="rId374"/>
    <p:sldId id="824" r:id="rId375"/>
    <p:sldId id="825" r:id="rId376"/>
    <p:sldId id="826" r:id="rId377"/>
    <p:sldId id="827" r:id="rId378"/>
    <p:sldId id="828" r:id="rId379"/>
    <p:sldId id="829" r:id="rId380"/>
    <p:sldId id="830" r:id="rId381"/>
    <p:sldId id="831" r:id="rId382"/>
    <p:sldId id="832" r:id="rId383"/>
    <p:sldId id="833" r:id="rId384"/>
    <p:sldId id="834" r:id="rId385"/>
    <p:sldId id="835" r:id="rId386"/>
    <p:sldId id="836" r:id="rId387"/>
    <p:sldId id="856" r:id="rId388"/>
    <p:sldId id="857" r:id="rId389"/>
    <p:sldId id="858" r:id="rId390"/>
    <p:sldId id="859" r:id="rId391"/>
    <p:sldId id="860" r:id="rId392"/>
    <p:sldId id="861" r:id="rId393"/>
    <p:sldId id="862" r:id="rId394"/>
    <p:sldId id="863" r:id="rId395"/>
    <p:sldId id="864" r:id="rId396"/>
  </p:sldIdLst>
  <p:sldSz cx="9144000" cy="6858000" type="screen4x3"/>
  <p:notesSz cx="6805613" cy="9939338"/>
  <p:defaultTextStyle>
    <a:defPPr>
      <a:defRPr lang="fr-FR"/>
    </a:defPPr>
    <a:lvl1pPr algn="l" rtl="0" eaLnBrk="0" fontAlgn="base" hangingPunct="0">
      <a:spcBef>
        <a:spcPct val="0"/>
      </a:spcBef>
      <a:spcAft>
        <a:spcPct val="0"/>
      </a:spcAft>
      <a:defRPr sz="2800" kern="1200">
        <a:solidFill>
          <a:schemeClr val="tx1"/>
        </a:solidFill>
        <a:latin typeface="Times" charset="0"/>
        <a:ea typeface="+mn-ea"/>
        <a:cs typeface="+mn-cs"/>
      </a:defRPr>
    </a:lvl1pPr>
    <a:lvl2pPr marL="457200" algn="l" rtl="0" eaLnBrk="0" fontAlgn="base" hangingPunct="0">
      <a:spcBef>
        <a:spcPct val="0"/>
      </a:spcBef>
      <a:spcAft>
        <a:spcPct val="0"/>
      </a:spcAft>
      <a:defRPr sz="2800" kern="1200">
        <a:solidFill>
          <a:schemeClr val="tx1"/>
        </a:solidFill>
        <a:latin typeface="Times" charset="0"/>
        <a:ea typeface="+mn-ea"/>
        <a:cs typeface="+mn-cs"/>
      </a:defRPr>
    </a:lvl2pPr>
    <a:lvl3pPr marL="914400" algn="l" rtl="0" eaLnBrk="0" fontAlgn="base" hangingPunct="0">
      <a:spcBef>
        <a:spcPct val="0"/>
      </a:spcBef>
      <a:spcAft>
        <a:spcPct val="0"/>
      </a:spcAft>
      <a:defRPr sz="2800" kern="1200">
        <a:solidFill>
          <a:schemeClr val="tx1"/>
        </a:solidFill>
        <a:latin typeface="Times" charset="0"/>
        <a:ea typeface="+mn-ea"/>
        <a:cs typeface="+mn-cs"/>
      </a:defRPr>
    </a:lvl3pPr>
    <a:lvl4pPr marL="1371600" algn="l" rtl="0" eaLnBrk="0" fontAlgn="base" hangingPunct="0">
      <a:spcBef>
        <a:spcPct val="0"/>
      </a:spcBef>
      <a:spcAft>
        <a:spcPct val="0"/>
      </a:spcAft>
      <a:defRPr sz="2800" kern="1200">
        <a:solidFill>
          <a:schemeClr val="tx1"/>
        </a:solidFill>
        <a:latin typeface="Times" charset="0"/>
        <a:ea typeface="+mn-ea"/>
        <a:cs typeface="+mn-cs"/>
      </a:defRPr>
    </a:lvl4pPr>
    <a:lvl5pPr marL="1828800" algn="l" rtl="0" eaLnBrk="0" fontAlgn="base" hangingPunct="0">
      <a:spcBef>
        <a:spcPct val="0"/>
      </a:spcBef>
      <a:spcAft>
        <a:spcPct val="0"/>
      </a:spcAft>
      <a:defRPr sz="2800" kern="1200">
        <a:solidFill>
          <a:schemeClr val="tx1"/>
        </a:solidFill>
        <a:latin typeface="Times" charset="0"/>
        <a:ea typeface="+mn-ea"/>
        <a:cs typeface="+mn-cs"/>
      </a:defRPr>
    </a:lvl5pPr>
    <a:lvl6pPr marL="2286000" algn="l" defTabSz="457200" rtl="0" eaLnBrk="1" latinLnBrk="0" hangingPunct="1">
      <a:defRPr sz="2800" kern="1200">
        <a:solidFill>
          <a:schemeClr val="tx1"/>
        </a:solidFill>
        <a:latin typeface="Times" charset="0"/>
        <a:ea typeface="+mn-ea"/>
        <a:cs typeface="+mn-cs"/>
      </a:defRPr>
    </a:lvl6pPr>
    <a:lvl7pPr marL="2743200" algn="l" defTabSz="457200" rtl="0" eaLnBrk="1" latinLnBrk="0" hangingPunct="1">
      <a:defRPr sz="2800" kern="1200">
        <a:solidFill>
          <a:schemeClr val="tx1"/>
        </a:solidFill>
        <a:latin typeface="Times" charset="0"/>
        <a:ea typeface="+mn-ea"/>
        <a:cs typeface="+mn-cs"/>
      </a:defRPr>
    </a:lvl7pPr>
    <a:lvl8pPr marL="3200400" algn="l" defTabSz="457200" rtl="0" eaLnBrk="1" latinLnBrk="0" hangingPunct="1">
      <a:defRPr sz="2800" kern="1200">
        <a:solidFill>
          <a:schemeClr val="tx1"/>
        </a:solidFill>
        <a:latin typeface="Times" charset="0"/>
        <a:ea typeface="+mn-ea"/>
        <a:cs typeface="+mn-cs"/>
      </a:defRPr>
    </a:lvl8pPr>
    <a:lvl9pPr marL="3657600" algn="l" defTabSz="457200" rtl="0" eaLnBrk="1" latinLnBrk="0" hangingPunct="1">
      <a:defRPr sz="2800" kern="1200">
        <a:solidFill>
          <a:schemeClr val="tx1"/>
        </a:solidFill>
        <a:latin typeface="Times"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000000"/>
    <a:srgbClr val="00279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210" y="-72"/>
      </p:cViewPr>
      <p:guideLst>
        <p:guide orient="horz" pos="2880"/>
        <p:guide pos="2784"/>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 r:id="rId62" collapse="1"/>
      <p:sld r:id="rId63" collapse="1"/>
      <p:sld r:id="rId64" collapse="1"/>
      <p:sld r:id="rId65" collapse="1"/>
      <p:sld r:id="rId66" collapse="1"/>
      <p:sld r:id="rId67" collapse="1"/>
      <p:sld r:id="rId68" collapse="1"/>
      <p:sld r:id="rId69" collapse="1"/>
      <p:sld r:id="rId70" collapse="1"/>
      <p:sld r:id="rId71" collapse="1"/>
      <p:sld r:id="rId72" collapse="1"/>
      <p:sld r:id="rId73" collapse="1"/>
      <p:sld r:id="rId74" collapse="1"/>
      <p:sld r:id="rId75" collapse="1"/>
      <p:sld r:id="rId76" collapse="1"/>
      <p:sld r:id="rId77" collapse="1"/>
      <p:sld r:id="rId78" collapse="1"/>
      <p:sld r:id="rId79" collapse="1"/>
      <p:sld r:id="rId80" collapse="1"/>
      <p:sld r:id="rId81" collapse="1"/>
      <p:sld r:id="rId82" collapse="1"/>
      <p:sld r:id="rId83" collapse="1"/>
      <p:sld r:id="rId84" collapse="1"/>
      <p:sld r:id="rId85" collapse="1"/>
      <p:sld r:id="rId86" collapse="1"/>
      <p:sld r:id="rId87" collapse="1"/>
      <p:sld r:id="rId88" collapse="1"/>
      <p:sld r:id="rId89" collapse="1"/>
      <p:sld r:id="rId90" collapse="1"/>
      <p:sld r:id="rId91" collapse="1"/>
      <p:sld r:id="rId92" collapse="1"/>
      <p:sld r:id="rId93" collapse="1"/>
      <p:sld r:id="rId94" collapse="1"/>
      <p:sld r:id="rId95" collapse="1"/>
      <p:sld r:id="rId96" collapse="1"/>
      <p:sld r:id="rId97" collapse="1"/>
      <p:sld r:id="rId98" collapse="1"/>
      <p:sld r:id="rId99" collapse="1"/>
      <p:sld r:id="rId100" collapse="1"/>
      <p:sld r:id="rId101" collapse="1"/>
      <p:sld r:id="rId102" collapse="1"/>
      <p:sld r:id="rId103" collapse="1"/>
      <p:sld r:id="rId104" collapse="1"/>
      <p:sld r:id="rId105" collapse="1"/>
      <p:sld r:id="rId106" collapse="1"/>
      <p:sld r:id="rId107" collapse="1"/>
      <p:sld r:id="rId108" collapse="1"/>
      <p:sld r:id="rId109" collapse="1"/>
      <p:sld r:id="rId110" collapse="1"/>
      <p:sld r:id="rId111" collapse="1"/>
      <p:sld r:id="rId112" collapse="1"/>
      <p:sld r:id="rId113" collapse="1"/>
      <p:sld r:id="rId114" collapse="1"/>
      <p:sld r:id="rId115" collapse="1"/>
      <p:sld r:id="rId116" collapse="1"/>
      <p:sld r:id="rId117" collapse="1"/>
      <p:sld r:id="rId118" collapse="1"/>
      <p:sld r:id="rId119" collapse="1"/>
      <p:sld r:id="rId120" collapse="1"/>
      <p:sld r:id="rId121" collapse="1"/>
      <p:sld r:id="rId122" collapse="1"/>
      <p:sld r:id="rId123" collapse="1"/>
      <p:sld r:id="rId124" collapse="1"/>
      <p:sld r:id="rId125" collapse="1"/>
      <p:sld r:id="rId126" collapse="1"/>
      <p:sld r:id="rId127" collapse="1"/>
      <p:sld r:id="rId128" collapse="1"/>
      <p:sld r:id="rId129" collapse="1"/>
      <p:sld r:id="rId130" collapse="1"/>
      <p:sld r:id="rId131" collapse="1"/>
      <p:sld r:id="rId132" collapse="1"/>
      <p:sld r:id="rId133" collapse="1"/>
      <p:sld r:id="rId134" collapse="1"/>
      <p:sld r:id="rId135" collapse="1"/>
      <p:sld r:id="rId136" collapse="1"/>
      <p:sld r:id="rId137" collapse="1"/>
      <p:sld r:id="rId138" collapse="1"/>
      <p:sld r:id="rId139" collapse="1"/>
      <p:sld r:id="rId140" collapse="1"/>
      <p:sld r:id="rId141" collapse="1"/>
      <p:sld r:id="rId142" collapse="1"/>
      <p:sld r:id="rId143" collapse="1"/>
      <p:sld r:id="rId144" collapse="1"/>
      <p:sld r:id="rId145" collapse="1"/>
      <p:sld r:id="rId146" collapse="1"/>
      <p:sld r:id="rId147" collapse="1"/>
      <p:sld r:id="rId148" collapse="1"/>
      <p:sld r:id="rId149" collapse="1"/>
    </p:sldLst>
  </p:outlineViewPr>
  <p:notesTextViewPr>
    <p:cViewPr>
      <p:scale>
        <a:sx n="100" d="100"/>
        <a:sy n="100" d="100"/>
      </p:scale>
      <p:origin x="0" y="0"/>
    </p:cViewPr>
  </p:notesTextViewPr>
  <p:sorterViewPr>
    <p:cViewPr>
      <p:scale>
        <a:sx n="66" d="100"/>
        <a:sy n="66" d="100"/>
      </p:scale>
      <p:origin x="0" y="464"/>
    </p:cViewPr>
  </p:sorterViewPr>
  <p:notesViewPr>
    <p:cSldViewPr>
      <p:cViewPr varScale="1">
        <p:scale>
          <a:sx n="50" d="100"/>
          <a:sy n="50" d="100"/>
        </p:scale>
        <p:origin x="-1902" y="-102"/>
      </p:cViewPr>
      <p:guideLst>
        <p:guide orient="horz" pos="3130"/>
        <p:guide pos="2143"/>
      </p:guideLst>
    </p:cSldViewPr>
  </p:notes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slide" Target="slides/slide288.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314" Type="http://schemas.openxmlformats.org/officeDocument/2006/relationships/slide" Target="slides/slide313.xml"/><Relationship Id="rId335" Type="http://schemas.openxmlformats.org/officeDocument/2006/relationships/slide" Target="slides/slide334.xml"/><Relationship Id="rId356" Type="http://schemas.openxmlformats.org/officeDocument/2006/relationships/slide" Target="slides/slide355.xml"/><Relationship Id="rId377" Type="http://schemas.openxmlformats.org/officeDocument/2006/relationships/slide" Target="slides/slide376.xml"/><Relationship Id="rId398" Type="http://schemas.openxmlformats.org/officeDocument/2006/relationships/handoutMaster" Target="handoutMasters/handoutMaster1.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402" Type="http://schemas.openxmlformats.org/officeDocument/2006/relationships/tableStyles" Target="tableStyles.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25" Type="http://schemas.openxmlformats.org/officeDocument/2006/relationships/slide" Target="slides/slide324.xml"/><Relationship Id="rId346" Type="http://schemas.openxmlformats.org/officeDocument/2006/relationships/slide" Target="slides/slide345.xml"/><Relationship Id="rId367" Type="http://schemas.openxmlformats.org/officeDocument/2006/relationships/slide" Target="slides/slide366.xml"/><Relationship Id="rId388" Type="http://schemas.openxmlformats.org/officeDocument/2006/relationships/slide" Target="slides/slide387.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315" Type="http://schemas.openxmlformats.org/officeDocument/2006/relationships/slide" Target="slides/slide314.xml"/><Relationship Id="rId336" Type="http://schemas.openxmlformats.org/officeDocument/2006/relationships/slide" Target="slides/slide335.xml"/><Relationship Id="rId357" Type="http://schemas.openxmlformats.org/officeDocument/2006/relationships/slide" Target="slides/slide356.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378" Type="http://schemas.openxmlformats.org/officeDocument/2006/relationships/slide" Target="slides/slide377.xml"/><Relationship Id="rId399" Type="http://schemas.openxmlformats.org/officeDocument/2006/relationships/presProps" Target="presProps.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slide" Target="slides/slide304.xml"/><Relationship Id="rId326" Type="http://schemas.openxmlformats.org/officeDocument/2006/relationships/slide" Target="slides/slide325.xml"/><Relationship Id="rId347" Type="http://schemas.openxmlformats.org/officeDocument/2006/relationships/slide" Target="slides/slide346.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368" Type="http://schemas.openxmlformats.org/officeDocument/2006/relationships/slide" Target="slides/slide367.xml"/><Relationship Id="rId389" Type="http://schemas.openxmlformats.org/officeDocument/2006/relationships/slide" Target="slides/slide388.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16" Type="http://schemas.openxmlformats.org/officeDocument/2006/relationships/slide" Target="slides/slide315.xml"/><Relationship Id="rId337" Type="http://schemas.openxmlformats.org/officeDocument/2006/relationships/slide" Target="slides/slide336.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358" Type="http://schemas.openxmlformats.org/officeDocument/2006/relationships/slide" Target="slides/slide357.xml"/><Relationship Id="rId379" Type="http://schemas.openxmlformats.org/officeDocument/2006/relationships/slide" Target="slides/slide378.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390" Type="http://schemas.openxmlformats.org/officeDocument/2006/relationships/slide" Target="slides/slide389.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327" Type="http://schemas.openxmlformats.org/officeDocument/2006/relationships/slide" Target="slides/slide326.xml"/><Relationship Id="rId348" Type="http://schemas.openxmlformats.org/officeDocument/2006/relationships/slide" Target="slides/slide347.xml"/><Relationship Id="rId369" Type="http://schemas.openxmlformats.org/officeDocument/2006/relationships/slide" Target="slides/slide368.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380" Type="http://schemas.openxmlformats.org/officeDocument/2006/relationships/slide" Target="slides/slide379.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338" Type="http://schemas.openxmlformats.org/officeDocument/2006/relationships/slide" Target="slides/slide337.xml"/><Relationship Id="rId359" Type="http://schemas.openxmlformats.org/officeDocument/2006/relationships/slide" Target="slides/slide358.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370" Type="http://schemas.openxmlformats.org/officeDocument/2006/relationships/slide" Target="slides/slide369.xml"/><Relationship Id="rId391" Type="http://schemas.openxmlformats.org/officeDocument/2006/relationships/slide" Target="slides/slide390.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381" Type="http://schemas.openxmlformats.org/officeDocument/2006/relationships/slide" Target="slides/slide380.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339" Type="http://schemas.openxmlformats.org/officeDocument/2006/relationships/slide" Target="slides/slide338.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350" Type="http://schemas.openxmlformats.org/officeDocument/2006/relationships/slide" Target="slides/slide349.xml"/><Relationship Id="rId371" Type="http://schemas.openxmlformats.org/officeDocument/2006/relationships/slide" Target="slides/slide370.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361" Type="http://schemas.openxmlformats.org/officeDocument/2006/relationships/slide" Target="slides/slide360.xml"/><Relationship Id="rId196" Type="http://schemas.openxmlformats.org/officeDocument/2006/relationships/slide" Target="slides/slide195.xml"/><Relationship Id="rId200" Type="http://schemas.openxmlformats.org/officeDocument/2006/relationships/slide" Target="slides/slide199.xml"/><Relationship Id="rId382" Type="http://schemas.openxmlformats.org/officeDocument/2006/relationships/slide" Target="slides/slide381.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372" Type="http://schemas.openxmlformats.org/officeDocument/2006/relationships/slide" Target="slides/slide371.xml"/><Relationship Id="rId393" Type="http://schemas.openxmlformats.org/officeDocument/2006/relationships/slide" Target="slides/slide392.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383" Type="http://schemas.openxmlformats.org/officeDocument/2006/relationships/slide" Target="slides/slide382.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slide" Target="slides/slide372.xml"/><Relationship Id="rId394" Type="http://schemas.openxmlformats.org/officeDocument/2006/relationships/slide" Target="slides/slide393.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384" Type="http://schemas.openxmlformats.org/officeDocument/2006/relationships/slide" Target="slides/slide383.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slide" Target="slides/slide373.xml"/><Relationship Id="rId395" Type="http://schemas.openxmlformats.org/officeDocument/2006/relationships/slide" Target="slides/slide394.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slide" Target="slides/slide395.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400" Type="http://schemas.openxmlformats.org/officeDocument/2006/relationships/viewProps" Target="viewProps.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notesMaster" Target="notesMasters/notesMaster1.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01" Type="http://schemas.openxmlformats.org/officeDocument/2006/relationships/theme" Target="theme/theme1.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s>
</file>

<file path=ppt/_rels/viewProps.xml.rels><?xml version="1.0" encoding="UTF-8" standalone="yes"?>
<Relationships xmlns="http://schemas.openxmlformats.org/package/2006/relationships"><Relationship Id="rId26" Type="http://schemas.openxmlformats.org/officeDocument/2006/relationships/slide" Target="slides/slide63.xml"/><Relationship Id="rId117" Type="http://schemas.openxmlformats.org/officeDocument/2006/relationships/slide" Target="slides/slide321.xml"/><Relationship Id="rId21" Type="http://schemas.openxmlformats.org/officeDocument/2006/relationships/slide" Target="slides/slide50.xml"/><Relationship Id="rId42" Type="http://schemas.openxmlformats.org/officeDocument/2006/relationships/slide" Target="slides/slide151.xml"/><Relationship Id="rId47" Type="http://schemas.openxmlformats.org/officeDocument/2006/relationships/slide" Target="slides/slide160.xml"/><Relationship Id="rId63" Type="http://schemas.openxmlformats.org/officeDocument/2006/relationships/slide" Target="slides/slide201.xml"/><Relationship Id="rId68" Type="http://schemas.openxmlformats.org/officeDocument/2006/relationships/slide" Target="slides/slide219.xml"/><Relationship Id="rId84" Type="http://schemas.openxmlformats.org/officeDocument/2006/relationships/slide" Target="slides/slide250.xml"/><Relationship Id="rId89" Type="http://schemas.openxmlformats.org/officeDocument/2006/relationships/slide" Target="slides/slide262.xml"/><Relationship Id="rId112" Type="http://schemas.openxmlformats.org/officeDocument/2006/relationships/slide" Target="slides/slide309.xml"/><Relationship Id="rId133" Type="http://schemas.openxmlformats.org/officeDocument/2006/relationships/slide" Target="slides/slide360.xml"/><Relationship Id="rId138" Type="http://schemas.openxmlformats.org/officeDocument/2006/relationships/slide" Target="slides/slide368.xml"/><Relationship Id="rId16" Type="http://schemas.openxmlformats.org/officeDocument/2006/relationships/slide" Target="slides/slide39.xml"/><Relationship Id="rId107" Type="http://schemas.openxmlformats.org/officeDocument/2006/relationships/slide" Target="slides/slide299.xml"/><Relationship Id="rId11" Type="http://schemas.openxmlformats.org/officeDocument/2006/relationships/slide" Target="slides/slide28.xml"/><Relationship Id="rId32" Type="http://schemas.openxmlformats.org/officeDocument/2006/relationships/slide" Target="slides/slide98.xml"/><Relationship Id="rId37" Type="http://schemas.openxmlformats.org/officeDocument/2006/relationships/slide" Target="slides/slide130.xml"/><Relationship Id="rId53" Type="http://schemas.openxmlformats.org/officeDocument/2006/relationships/slide" Target="slides/slide166.xml"/><Relationship Id="rId58" Type="http://schemas.openxmlformats.org/officeDocument/2006/relationships/slide" Target="slides/slide192.xml"/><Relationship Id="rId74" Type="http://schemas.openxmlformats.org/officeDocument/2006/relationships/slide" Target="slides/slide227.xml"/><Relationship Id="rId79" Type="http://schemas.openxmlformats.org/officeDocument/2006/relationships/slide" Target="slides/slide235.xml"/><Relationship Id="rId102" Type="http://schemas.openxmlformats.org/officeDocument/2006/relationships/slide" Target="slides/slide290.xml"/><Relationship Id="rId123" Type="http://schemas.openxmlformats.org/officeDocument/2006/relationships/slide" Target="slides/slide329.xml"/><Relationship Id="rId128" Type="http://schemas.openxmlformats.org/officeDocument/2006/relationships/slide" Target="slides/slide348.xml"/><Relationship Id="rId144" Type="http://schemas.openxmlformats.org/officeDocument/2006/relationships/slide" Target="slides/slide381.xml"/><Relationship Id="rId149" Type="http://schemas.openxmlformats.org/officeDocument/2006/relationships/slide" Target="slides/slide387.xml"/><Relationship Id="rId5" Type="http://schemas.openxmlformats.org/officeDocument/2006/relationships/slide" Target="slides/slide9.xml"/><Relationship Id="rId90" Type="http://schemas.openxmlformats.org/officeDocument/2006/relationships/slide" Target="slides/slide263.xml"/><Relationship Id="rId95" Type="http://schemas.openxmlformats.org/officeDocument/2006/relationships/slide" Target="slides/slide270.xml"/><Relationship Id="rId22" Type="http://schemas.openxmlformats.org/officeDocument/2006/relationships/slide" Target="slides/slide52.xml"/><Relationship Id="rId27" Type="http://schemas.openxmlformats.org/officeDocument/2006/relationships/slide" Target="slides/slide67.xml"/><Relationship Id="rId43" Type="http://schemas.openxmlformats.org/officeDocument/2006/relationships/slide" Target="slides/slide155.xml"/><Relationship Id="rId48" Type="http://schemas.openxmlformats.org/officeDocument/2006/relationships/slide" Target="slides/slide161.xml"/><Relationship Id="rId64" Type="http://schemas.openxmlformats.org/officeDocument/2006/relationships/slide" Target="slides/slide215.xml"/><Relationship Id="rId69" Type="http://schemas.openxmlformats.org/officeDocument/2006/relationships/slide" Target="slides/slide220.xml"/><Relationship Id="rId113" Type="http://schemas.openxmlformats.org/officeDocument/2006/relationships/slide" Target="slides/slide312.xml"/><Relationship Id="rId118" Type="http://schemas.openxmlformats.org/officeDocument/2006/relationships/slide" Target="slides/slide322.xml"/><Relationship Id="rId134" Type="http://schemas.openxmlformats.org/officeDocument/2006/relationships/slide" Target="slides/slide361.xml"/><Relationship Id="rId139" Type="http://schemas.openxmlformats.org/officeDocument/2006/relationships/slide" Target="slides/slide369.xml"/><Relationship Id="rId80" Type="http://schemas.openxmlformats.org/officeDocument/2006/relationships/slide" Target="slides/slide236.xml"/><Relationship Id="rId85" Type="http://schemas.openxmlformats.org/officeDocument/2006/relationships/slide" Target="slides/slide251.xml"/><Relationship Id="rId3" Type="http://schemas.openxmlformats.org/officeDocument/2006/relationships/slide" Target="slides/slide3.xml"/><Relationship Id="rId12" Type="http://schemas.openxmlformats.org/officeDocument/2006/relationships/slide" Target="slides/slide29.xml"/><Relationship Id="rId17" Type="http://schemas.openxmlformats.org/officeDocument/2006/relationships/slide" Target="slides/slide42.xml"/><Relationship Id="rId25" Type="http://schemas.openxmlformats.org/officeDocument/2006/relationships/slide" Target="slides/slide58.xml"/><Relationship Id="rId33" Type="http://schemas.openxmlformats.org/officeDocument/2006/relationships/slide" Target="slides/slide101.xml"/><Relationship Id="rId38" Type="http://schemas.openxmlformats.org/officeDocument/2006/relationships/slide" Target="slides/slide138.xml"/><Relationship Id="rId46" Type="http://schemas.openxmlformats.org/officeDocument/2006/relationships/slide" Target="slides/slide159.xml"/><Relationship Id="rId59" Type="http://schemas.openxmlformats.org/officeDocument/2006/relationships/slide" Target="slides/slide195.xml"/><Relationship Id="rId67" Type="http://schemas.openxmlformats.org/officeDocument/2006/relationships/slide" Target="slides/slide218.xml"/><Relationship Id="rId103" Type="http://schemas.openxmlformats.org/officeDocument/2006/relationships/slide" Target="slides/slide291.xml"/><Relationship Id="rId108" Type="http://schemas.openxmlformats.org/officeDocument/2006/relationships/slide" Target="slides/slide300.xml"/><Relationship Id="rId116" Type="http://schemas.openxmlformats.org/officeDocument/2006/relationships/slide" Target="slides/slide315.xml"/><Relationship Id="rId124" Type="http://schemas.openxmlformats.org/officeDocument/2006/relationships/slide" Target="slides/slide330.xml"/><Relationship Id="rId129" Type="http://schemas.openxmlformats.org/officeDocument/2006/relationships/slide" Target="slides/slide349.xml"/><Relationship Id="rId137" Type="http://schemas.openxmlformats.org/officeDocument/2006/relationships/slide" Target="slides/slide367.xml"/><Relationship Id="rId20" Type="http://schemas.openxmlformats.org/officeDocument/2006/relationships/slide" Target="slides/slide45.xml"/><Relationship Id="rId41" Type="http://schemas.openxmlformats.org/officeDocument/2006/relationships/slide" Target="slides/slide148.xml"/><Relationship Id="rId54" Type="http://schemas.openxmlformats.org/officeDocument/2006/relationships/slide" Target="slides/slide167.xml"/><Relationship Id="rId62" Type="http://schemas.openxmlformats.org/officeDocument/2006/relationships/slide" Target="slides/slide198.xml"/><Relationship Id="rId70" Type="http://schemas.openxmlformats.org/officeDocument/2006/relationships/slide" Target="slides/slide221.xml"/><Relationship Id="rId75" Type="http://schemas.openxmlformats.org/officeDocument/2006/relationships/slide" Target="slides/slide228.xml"/><Relationship Id="rId83" Type="http://schemas.openxmlformats.org/officeDocument/2006/relationships/slide" Target="slides/slide249.xml"/><Relationship Id="rId88" Type="http://schemas.openxmlformats.org/officeDocument/2006/relationships/slide" Target="slides/slide255.xml"/><Relationship Id="rId91" Type="http://schemas.openxmlformats.org/officeDocument/2006/relationships/slide" Target="slides/slide264.xml"/><Relationship Id="rId96" Type="http://schemas.openxmlformats.org/officeDocument/2006/relationships/slide" Target="slides/slide276.xml"/><Relationship Id="rId111" Type="http://schemas.openxmlformats.org/officeDocument/2006/relationships/slide" Target="slides/slide306.xml"/><Relationship Id="rId132" Type="http://schemas.openxmlformats.org/officeDocument/2006/relationships/slide" Target="slides/slide359.xml"/><Relationship Id="rId140" Type="http://schemas.openxmlformats.org/officeDocument/2006/relationships/slide" Target="slides/slide370.xml"/><Relationship Id="rId145" Type="http://schemas.openxmlformats.org/officeDocument/2006/relationships/slide" Target="slides/slide383.xml"/><Relationship Id="rId1" Type="http://schemas.openxmlformats.org/officeDocument/2006/relationships/slide" Target="slides/slide1.xml"/><Relationship Id="rId6" Type="http://schemas.openxmlformats.org/officeDocument/2006/relationships/slide" Target="slides/slide10.xml"/><Relationship Id="rId15" Type="http://schemas.openxmlformats.org/officeDocument/2006/relationships/slide" Target="slides/slide38.xml"/><Relationship Id="rId23" Type="http://schemas.openxmlformats.org/officeDocument/2006/relationships/slide" Target="slides/slide56.xml"/><Relationship Id="rId28" Type="http://schemas.openxmlformats.org/officeDocument/2006/relationships/slide" Target="slides/slide71.xml"/><Relationship Id="rId36" Type="http://schemas.openxmlformats.org/officeDocument/2006/relationships/slide" Target="slides/slide123.xml"/><Relationship Id="rId49" Type="http://schemas.openxmlformats.org/officeDocument/2006/relationships/slide" Target="slides/slide162.xml"/><Relationship Id="rId57" Type="http://schemas.openxmlformats.org/officeDocument/2006/relationships/slide" Target="slides/slide186.xml"/><Relationship Id="rId106" Type="http://schemas.openxmlformats.org/officeDocument/2006/relationships/slide" Target="slides/slide297.xml"/><Relationship Id="rId114" Type="http://schemas.openxmlformats.org/officeDocument/2006/relationships/slide" Target="slides/slide313.xml"/><Relationship Id="rId119" Type="http://schemas.openxmlformats.org/officeDocument/2006/relationships/slide" Target="slides/slide323.xml"/><Relationship Id="rId127" Type="http://schemas.openxmlformats.org/officeDocument/2006/relationships/slide" Target="slides/slide347.xml"/><Relationship Id="rId10" Type="http://schemas.openxmlformats.org/officeDocument/2006/relationships/slide" Target="slides/slide24.xml"/><Relationship Id="rId31" Type="http://schemas.openxmlformats.org/officeDocument/2006/relationships/slide" Target="slides/slide93.xml"/><Relationship Id="rId44" Type="http://schemas.openxmlformats.org/officeDocument/2006/relationships/slide" Target="slides/slide156.xml"/><Relationship Id="rId52" Type="http://schemas.openxmlformats.org/officeDocument/2006/relationships/slide" Target="slides/slide165.xml"/><Relationship Id="rId60" Type="http://schemas.openxmlformats.org/officeDocument/2006/relationships/slide" Target="slides/slide196.xml"/><Relationship Id="rId65" Type="http://schemas.openxmlformats.org/officeDocument/2006/relationships/slide" Target="slides/slide216.xml"/><Relationship Id="rId73" Type="http://schemas.openxmlformats.org/officeDocument/2006/relationships/slide" Target="slides/slide225.xml"/><Relationship Id="rId78" Type="http://schemas.openxmlformats.org/officeDocument/2006/relationships/slide" Target="slides/slide234.xml"/><Relationship Id="rId81" Type="http://schemas.openxmlformats.org/officeDocument/2006/relationships/slide" Target="slides/slide238.xml"/><Relationship Id="rId86" Type="http://schemas.openxmlformats.org/officeDocument/2006/relationships/slide" Target="slides/slide253.xml"/><Relationship Id="rId94" Type="http://schemas.openxmlformats.org/officeDocument/2006/relationships/slide" Target="slides/slide269.xml"/><Relationship Id="rId99" Type="http://schemas.openxmlformats.org/officeDocument/2006/relationships/slide" Target="slides/slide284.xml"/><Relationship Id="rId101" Type="http://schemas.openxmlformats.org/officeDocument/2006/relationships/slide" Target="slides/slide287.xml"/><Relationship Id="rId122" Type="http://schemas.openxmlformats.org/officeDocument/2006/relationships/slide" Target="slides/slide328.xml"/><Relationship Id="rId130" Type="http://schemas.openxmlformats.org/officeDocument/2006/relationships/slide" Target="slides/slide350.xml"/><Relationship Id="rId135" Type="http://schemas.openxmlformats.org/officeDocument/2006/relationships/slide" Target="slides/slide362.xml"/><Relationship Id="rId143" Type="http://schemas.openxmlformats.org/officeDocument/2006/relationships/slide" Target="slides/slide373.xml"/><Relationship Id="rId148" Type="http://schemas.openxmlformats.org/officeDocument/2006/relationships/slide" Target="slides/slide386.xml"/><Relationship Id="rId4" Type="http://schemas.openxmlformats.org/officeDocument/2006/relationships/slide" Target="slides/slide5.xml"/><Relationship Id="rId9" Type="http://schemas.openxmlformats.org/officeDocument/2006/relationships/slide" Target="slides/slide23.xml"/><Relationship Id="rId13" Type="http://schemas.openxmlformats.org/officeDocument/2006/relationships/slide" Target="slides/slide36.xml"/><Relationship Id="rId18" Type="http://schemas.openxmlformats.org/officeDocument/2006/relationships/slide" Target="slides/slide43.xml"/><Relationship Id="rId39" Type="http://schemas.openxmlformats.org/officeDocument/2006/relationships/slide" Target="slides/slide139.xml"/><Relationship Id="rId109" Type="http://schemas.openxmlformats.org/officeDocument/2006/relationships/slide" Target="slides/slide304.xml"/><Relationship Id="rId34" Type="http://schemas.openxmlformats.org/officeDocument/2006/relationships/slide" Target="slides/slide102.xml"/><Relationship Id="rId50" Type="http://schemas.openxmlformats.org/officeDocument/2006/relationships/slide" Target="slides/slide163.xml"/><Relationship Id="rId55" Type="http://schemas.openxmlformats.org/officeDocument/2006/relationships/slide" Target="slides/slide168.xml"/><Relationship Id="rId76" Type="http://schemas.openxmlformats.org/officeDocument/2006/relationships/slide" Target="slides/slide229.xml"/><Relationship Id="rId97" Type="http://schemas.openxmlformats.org/officeDocument/2006/relationships/slide" Target="slides/slide278.xml"/><Relationship Id="rId104" Type="http://schemas.openxmlformats.org/officeDocument/2006/relationships/slide" Target="slides/slide292.xml"/><Relationship Id="rId120" Type="http://schemas.openxmlformats.org/officeDocument/2006/relationships/slide" Target="slides/slide325.xml"/><Relationship Id="rId125" Type="http://schemas.openxmlformats.org/officeDocument/2006/relationships/slide" Target="slides/slide335.xml"/><Relationship Id="rId141" Type="http://schemas.openxmlformats.org/officeDocument/2006/relationships/slide" Target="slides/slide371.xml"/><Relationship Id="rId146" Type="http://schemas.openxmlformats.org/officeDocument/2006/relationships/slide" Target="slides/slide384.xml"/><Relationship Id="rId7" Type="http://schemas.openxmlformats.org/officeDocument/2006/relationships/slide" Target="slides/slide12.xml"/><Relationship Id="rId71" Type="http://schemas.openxmlformats.org/officeDocument/2006/relationships/slide" Target="slides/slide222.xml"/><Relationship Id="rId92" Type="http://schemas.openxmlformats.org/officeDocument/2006/relationships/slide" Target="slides/slide265.xml"/><Relationship Id="rId2" Type="http://schemas.openxmlformats.org/officeDocument/2006/relationships/slide" Target="slides/slide2.xml"/><Relationship Id="rId29" Type="http://schemas.openxmlformats.org/officeDocument/2006/relationships/slide" Target="slides/slide76.xml"/><Relationship Id="rId24" Type="http://schemas.openxmlformats.org/officeDocument/2006/relationships/slide" Target="slides/slide57.xml"/><Relationship Id="rId40" Type="http://schemas.openxmlformats.org/officeDocument/2006/relationships/slide" Target="slides/slide145.xml"/><Relationship Id="rId45" Type="http://schemas.openxmlformats.org/officeDocument/2006/relationships/slide" Target="slides/slide158.xml"/><Relationship Id="rId66" Type="http://schemas.openxmlformats.org/officeDocument/2006/relationships/slide" Target="slides/slide217.xml"/><Relationship Id="rId87" Type="http://schemas.openxmlformats.org/officeDocument/2006/relationships/slide" Target="slides/slide254.xml"/><Relationship Id="rId110" Type="http://schemas.openxmlformats.org/officeDocument/2006/relationships/slide" Target="slides/slide305.xml"/><Relationship Id="rId115" Type="http://schemas.openxmlformats.org/officeDocument/2006/relationships/slide" Target="slides/slide314.xml"/><Relationship Id="rId131" Type="http://schemas.openxmlformats.org/officeDocument/2006/relationships/slide" Target="slides/slide357.xml"/><Relationship Id="rId136" Type="http://schemas.openxmlformats.org/officeDocument/2006/relationships/slide" Target="slides/slide363.xml"/><Relationship Id="rId61" Type="http://schemas.openxmlformats.org/officeDocument/2006/relationships/slide" Target="slides/slide197.xml"/><Relationship Id="rId82" Type="http://schemas.openxmlformats.org/officeDocument/2006/relationships/slide" Target="slides/slide239.xml"/><Relationship Id="rId19" Type="http://schemas.openxmlformats.org/officeDocument/2006/relationships/slide" Target="slides/slide44.xml"/><Relationship Id="rId14" Type="http://schemas.openxmlformats.org/officeDocument/2006/relationships/slide" Target="slides/slide37.xml"/><Relationship Id="rId30" Type="http://schemas.openxmlformats.org/officeDocument/2006/relationships/slide" Target="slides/slide83.xml"/><Relationship Id="rId35" Type="http://schemas.openxmlformats.org/officeDocument/2006/relationships/slide" Target="slides/slide106.xml"/><Relationship Id="rId56" Type="http://schemas.openxmlformats.org/officeDocument/2006/relationships/slide" Target="slides/slide185.xml"/><Relationship Id="rId77" Type="http://schemas.openxmlformats.org/officeDocument/2006/relationships/slide" Target="slides/slide233.xml"/><Relationship Id="rId100" Type="http://schemas.openxmlformats.org/officeDocument/2006/relationships/slide" Target="slides/slide286.xml"/><Relationship Id="rId105" Type="http://schemas.openxmlformats.org/officeDocument/2006/relationships/slide" Target="slides/slide296.xml"/><Relationship Id="rId126" Type="http://schemas.openxmlformats.org/officeDocument/2006/relationships/slide" Target="slides/slide346.xml"/><Relationship Id="rId147" Type="http://schemas.openxmlformats.org/officeDocument/2006/relationships/slide" Target="slides/slide385.xml"/><Relationship Id="rId8" Type="http://schemas.openxmlformats.org/officeDocument/2006/relationships/slide" Target="slides/slide22.xml"/><Relationship Id="rId51" Type="http://schemas.openxmlformats.org/officeDocument/2006/relationships/slide" Target="slides/slide164.xml"/><Relationship Id="rId72" Type="http://schemas.openxmlformats.org/officeDocument/2006/relationships/slide" Target="slides/slide224.xml"/><Relationship Id="rId93" Type="http://schemas.openxmlformats.org/officeDocument/2006/relationships/slide" Target="slides/slide267.xml"/><Relationship Id="rId98" Type="http://schemas.openxmlformats.org/officeDocument/2006/relationships/slide" Target="slides/slide280.xml"/><Relationship Id="rId121" Type="http://schemas.openxmlformats.org/officeDocument/2006/relationships/slide" Target="slides/slide326.xml"/><Relationship Id="rId142" Type="http://schemas.openxmlformats.org/officeDocument/2006/relationships/slide" Target="slides/slide37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sldNum" sz="quarter" idx="3"/>
          </p:nvPr>
        </p:nvSpPr>
        <p:spPr bwMode="auto">
          <a:xfrm>
            <a:off x="3854450" y="9440863"/>
            <a:ext cx="2949575" cy="496887"/>
          </a:xfrm>
          <a:prstGeom prst="rect">
            <a:avLst/>
          </a:prstGeom>
          <a:noFill/>
          <a:ln w="9525">
            <a:noFill/>
            <a:miter lim="800000"/>
            <a:headEnd/>
            <a:tailEnd/>
          </a:ln>
          <a:effectLst/>
        </p:spPr>
        <p:txBody>
          <a:bodyPr vert="horz" wrap="square" lIns="91797" tIns="45898" rIns="91797" bIns="45898" numCol="1" anchor="b" anchorCtr="0" compatLnSpc="1">
            <a:prstTxWarp prst="textNoShape">
              <a:avLst/>
            </a:prstTxWarp>
          </a:bodyPr>
          <a:lstStyle>
            <a:lvl1pPr algn="r" defTabSz="917575">
              <a:defRPr sz="1200"/>
            </a:lvl1pPr>
          </a:lstStyle>
          <a:p>
            <a:pPr>
              <a:defRPr/>
            </a:pPr>
            <a:fld id="{395E5B59-55A7-334A-A6F3-9ED83736B4A2}" type="slidenum">
              <a:rPr lang="fr-FR"/>
              <a:pPr>
                <a:defRPr/>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idx="2"/>
          </p:nvPr>
        </p:nvSpPr>
        <p:spPr bwMode="auto">
          <a:xfrm>
            <a:off x="1087438" y="871538"/>
            <a:ext cx="4630737" cy="3473450"/>
          </a:xfrm>
          <a:prstGeom prst="rect">
            <a:avLst/>
          </a:prstGeom>
          <a:noFill/>
          <a:ln w="12700">
            <a:solidFill>
              <a:schemeClr val="tx1"/>
            </a:solidFill>
            <a:miter lim="800000"/>
            <a:headEnd/>
            <a:tailEnd/>
          </a:ln>
        </p:spPr>
      </p:sp>
      <p:sp>
        <p:nvSpPr>
          <p:cNvPr id="2051" name="Rectangle 3"/>
          <p:cNvSpPr>
            <a:spLocks noGrp="1" noChangeArrowheads="1"/>
          </p:cNvSpPr>
          <p:nvPr>
            <p:ph type="body" sz="quarter" idx="3"/>
          </p:nvPr>
        </p:nvSpPr>
        <p:spPr bwMode="auto">
          <a:xfrm>
            <a:off x="908050" y="4719638"/>
            <a:ext cx="4989513" cy="4473575"/>
          </a:xfrm>
          <a:prstGeom prst="rect">
            <a:avLst/>
          </a:prstGeom>
          <a:noFill/>
          <a:ln w="12700">
            <a:noFill/>
            <a:miter lim="800000"/>
            <a:headEnd/>
            <a:tailEnd/>
          </a:ln>
          <a:effectLst/>
        </p:spPr>
        <p:txBody>
          <a:bodyPr vert="horz" wrap="square" lIns="90639" tIns="44525" rIns="90639" bIns="44525" numCol="1" anchor="t" anchorCtr="0" compatLnSpc="1">
            <a:prstTxWarp prst="textNoShape">
              <a:avLst/>
            </a:prstTxWarp>
          </a:bodyPr>
          <a:lstStyle/>
          <a:p>
            <a:pPr lvl="0"/>
            <a:r>
              <a:rPr lang="fr-FR" noProof="0"/>
              <a:t>Cliquez pour modifier les styles de texte du masque</a:t>
            </a:r>
          </a:p>
          <a:p>
            <a:pPr lvl="1"/>
            <a:r>
              <a:rPr lang="fr-FR" noProof="0"/>
              <a:t>Second niveau</a:t>
            </a:r>
          </a:p>
          <a:p>
            <a:pPr lvl="2"/>
            <a:r>
              <a:rPr lang="fr-FR" noProof="0"/>
              <a:t>Troisième niveau</a:t>
            </a:r>
          </a:p>
          <a:p>
            <a:pPr lvl="3"/>
            <a:r>
              <a:rPr lang="fr-FR" noProof="0"/>
              <a:t>Quatrième niveau</a:t>
            </a:r>
          </a:p>
          <a:p>
            <a:pPr lvl="4"/>
            <a:r>
              <a:rPr lang="fr-FR" noProof="0"/>
              <a:t>Cinquième niveau</a:t>
            </a: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324.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325.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326.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327.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328.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329.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0.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331.xml.rels><?xml version="1.0" encoding="UTF-8" standalone="yes"?>
<Relationships xmlns="http://schemas.openxmlformats.org/package/2006/relationships"><Relationship Id="rId2" Type="http://schemas.openxmlformats.org/officeDocument/2006/relationships/slide" Target="../slides/slide346.xml"/><Relationship Id="rId1" Type="http://schemas.openxmlformats.org/officeDocument/2006/relationships/notesMaster" Target="../notesMasters/notesMaster1.xml"/></Relationships>
</file>

<file path=ppt/notesSlides/_rels/notesSlide332.xml.rels><?xml version="1.0" encoding="UTF-8" standalone="yes"?>
<Relationships xmlns="http://schemas.openxmlformats.org/package/2006/relationships"><Relationship Id="rId2" Type="http://schemas.openxmlformats.org/officeDocument/2006/relationships/slide" Target="../slides/slide347.xml"/><Relationship Id="rId1" Type="http://schemas.openxmlformats.org/officeDocument/2006/relationships/notesMaster" Target="../notesMasters/notesMaster1.xml"/></Relationships>
</file>

<file path=ppt/notesSlides/_rels/notesSlide333.xml.rels><?xml version="1.0" encoding="UTF-8" standalone="yes"?>
<Relationships xmlns="http://schemas.openxmlformats.org/package/2006/relationships"><Relationship Id="rId2" Type="http://schemas.openxmlformats.org/officeDocument/2006/relationships/slide" Target="../slides/slide348.xml"/><Relationship Id="rId1" Type="http://schemas.openxmlformats.org/officeDocument/2006/relationships/notesMaster" Target="../notesMasters/notesMaster1.xml"/></Relationships>
</file>

<file path=ppt/notesSlides/_rels/notesSlide334.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335.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336.xml.rels><?xml version="1.0" encoding="UTF-8" standalone="yes"?>
<Relationships xmlns="http://schemas.openxmlformats.org/package/2006/relationships"><Relationship Id="rId2" Type="http://schemas.openxmlformats.org/officeDocument/2006/relationships/slide" Target="../slides/slide351.xml"/><Relationship Id="rId1" Type="http://schemas.openxmlformats.org/officeDocument/2006/relationships/notesMaster" Target="../notesMasters/notesMaster1.xml"/></Relationships>
</file>

<file path=ppt/notesSlides/_rels/notesSlide337.xml.rels><?xml version="1.0" encoding="UTF-8" standalone="yes"?>
<Relationships xmlns="http://schemas.openxmlformats.org/package/2006/relationships"><Relationship Id="rId2" Type="http://schemas.openxmlformats.org/officeDocument/2006/relationships/slide" Target="../slides/slide352.xml"/><Relationship Id="rId1" Type="http://schemas.openxmlformats.org/officeDocument/2006/relationships/notesMaster" Target="../notesMasters/notesMaster1.xml"/></Relationships>
</file>

<file path=ppt/notesSlides/_rels/notesSlide338.xml.rels><?xml version="1.0" encoding="UTF-8" standalone="yes"?>
<Relationships xmlns="http://schemas.openxmlformats.org/package/2006/relationships"><Relationship Id="rId2" Type="http://schemas.openxmlformats.org/officeDocument/2006/relationships/slide" Target="../slides/slide353.xml"/><Relationship Id="rId1" Type="http://schemas.openxmlformats.org/officeDocument/2006/relationships/notesMaster" Target="../notesMasters/notesMaster1.xml"/></Relationships>
</file>

<file path=ppt/notesSlides/_rels/notesSlide339.xml.rels><?xml version="1.0" encoding="UTF-8" standalone="yes"?>
<Relationships xmlns="http://schemas.openxmlformats.org/package/2006/relationships"><Relationship Id="rId2" Type="http://schemas.openxmlformats.org/officeDocument/2006/relationships/slide" Target="../slides/slide3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0.xml.rels><?xml version="1.0" encoding="UTF-8" standalone="yes"?>
<Relationships xmlns="http://schemas.openxmlformats.org/package/2006/relationships"><Relationship Id="rId2" Type="http://schemas.openxmlformats.org/officeDocument/2006/relationships/slide" Target="../slides/slide355.xml"/><Relationship Id="rId1" Type="http://schemas.openxmlformats.org/officeDocument/2006/relationships/notesMaster" Target="../notesMasters/notesMaster1.xml"/></Relationships>
</file>

<file path=ppt/notesSlides/_rels/notesSlide341.xml.rels><?xml version="1.0" encoding="UTF-8" standalone="yes"?>
<Relationships xmlns="http://schemas.openxmlformats.org/package/2006/relationships"><Relationship Id="rId2" Type="http://schemas.openxmlformats.org/officeDocument/2006/relationships/slide" Target="../slides/slide356.xml"/><Relationship Id="rId1" Type="http://schemas.openxmlformats.org/officeDocument/2006/relationships/notesMaster" Target="../notesMasters/notesMaster1.xml"/></Relationships>
</file>

<file path=ppt/notesSlides/_rels/notesSlide342.xml.rels><?xml version="1.0" encoding="UTF-8" standalone="yes"?>
<Relationships xmlns="http://schemas.openxmlformats.org/package/2006/relationships"><Relationship Id="rId2" Type="http://schemas.openxmlformats.org/officeDocument/2006/relationships/slide" Target="../slides/slide357.xml"/><Relationship Id="rId1" Type="http://schemas.openxmlformats.org/officeDocument/2006/relationships/notesMaster" Target="../notesMasters/notesMaster1.xml"/></Relationships>
</file>

<file path=ppt/notesSlides/_rels/notesSlide343.xml.rels><?xml version="1.0" encoding="UTF-8" standalone="yes"?>
<Relationships xmlns="http://schemas.openxmlformats.org/package/2006/relationships"><Relationship Id="rId2" Type="http://schemas.openxmlformats.org/officeDocument/2006/relationships/slide" Target="../slides/slide358.xml"/><Relationship Id="rId1" Type="http://schemas.openxmlformats.org/officeDocument/2006/relationships/notesMaster" Target="../notesMasters/notesMaster1.xml"/></Relationships>
</file>

<file path=ppt/notesSlides/_rels/notesSlide344.xml.rels><?xml version="1.0" encoding="UTF-8" standalone="yes"?>
<Relationships xmlns="http://schemas.openxmlformats.org/package/2006/relationships"><Relationship Id="rId2" Type="http://schemas.openxmlformats.org/officeDocument/2006/relationships/slide" Target="../slides/slide359.xml"/><Relationship Id="rId1" Type="http://schemas.openxmlformats.org/officeDocument/2006/relationships/notesMaster" Target="../notesMasters/notesMaster1.xml"/></Relationships>
</file>

<file path=ppt/notesSlides/_rels/notesSlide345.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346.xml.rels><?xml version="1.0" encoding="UTF-8" standalone="yes"?>
<Relationships xmlns="http://schemas.openxmlformats.org/package/2006/relationships"><Relationship Id="rId2" Type="http://schemas.openxmlformats.org/officeDocument/2006/relationships/slide" Target="../slides/slide361.xml"/><Relationship Id="rId1" Type="http://schemas.openxmlformats.org/officeDocument/2006/relationships/notesMaster" Target="../notesMasters/notesMaster1.xml"/></Relationships>
</file>

<file path=ppt/notesSlides/_rels/notesSlide347.xml.rels><?xml version="1.0" encoding="UTF-8" standalone="yes"?>
<Relationships xmlns="http://schemas.openxmlformats.org/package/2006/relationships"><Relationship Id="rId2" Type="http://schemas.openxmlformats.org/officeDocument/2006/relationships/slide" Target="../slides/slide362.xml"/><Relationship Id="rId1" Type="http://schemas.openxmlformats.org/officeDocument/2006/relationships/notesMaster" Target="../notesMasters/notesMaster1.xml"/></Relationships>
</file>

<file path=ppt/notesSlides/_rels/notesSlide348.xml.rels><?xml version="1.0" encoding="UTF-8" standalone="yes"?>
<Relationships xmlns="http://schemas.openxmlformats.org/package/2006/relationships"><Relationship Id="rId2" Type="http://schemas.openxmlformats.org/officeDocument/2006/relationships/slide" Target="../slides/slide363.xml"/><Relationship Id="rId1" Type="http://schemas.openxmlformats.org/officeDocument/2006/relationships/notesMaster" Target="../notesMasters/notesMaster1.xml"/></Relationships>
</file>

<file path=ppt/notesSlides/_rels/notesSlide349.xml.rels><?xml version="1.0" encoding="UTF-8" standalone="yes"?>
<Relationships xmlns="http://schemas.openxmlformats.org/package/2006/relationships"><Relationship Id="rId2" Type="http://schemas.openxmlformats.org/officeDocument/2006/relationships/slide" Target="../slides/slide36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0.xml.rels><?xml version="1.0" encoding="UTF-8" standalone="yes"?>
<Relationships xmlns="http://schemas.openxmlformats.org/package/2006/relationships"><Relationship Id="rId2" Type="http://schemas.openxmlformats.org/officeDocument/2006/relationships/slide" Target="../slides/slide365.xml"/><Relationship Id="rId1" Type="http://schemas.openxmlformats.org/officeDocument/2006/relationships/notesMaster" Target="../notesMasters/notesMaster1.xml"/></Relationships>
</file>

<file path=ppt/notesSlides/_rels/notesSlide351.xml.rels><?xml version="1.0" encoding="UTF-8" standalone="yes"?>
<Relationships xmlns="http://schemas.openxmlformats.org/package/2006/relationships"><Relationship Id="rId2" Type="http://schemas.openxmlformats.org/officeDocument/2006/relationships/slide" Target="../slides/slide366.xml"/><Relationship Id="rId1" Type="http://schemas.openxmlformats.org/officeDocument/2006/relationships/notesMaster" Target="../notesMasters/notesMaster1.xml"/></Relationships>
</file>

<file path=ppt/notesSlides/_rels/notesSlide352.xml.rels><?xml version="1.0" encoding="UTF-8" standalone="yes"?>
<Relationships xmlns="http://schemas.openxmlformats.org/package/2006/relationships"><Relationship Id="rId2" Type="http://schemas.openxmlformats.org/officeDocument/2006/relationships/slide" Target="../slides/slide367.xml"/><Relationship Id="rId1" Type="http://schemas.openxmlformats.org/officeDocument/2006/relationships/notesMaster" Target="../notesMasters/notesMaster1.xml"/></Relationships>
</file>

<file path=ppt/notesSlides/_rels/notesSlide353.xml.rels><?xml version="1.0" encoding="UTF-8" standalone="yes"?>
<Relationships xmlns="http://schemas.openxmlformats.org/package/2006/relationships"><Relationship Id="rId2" Type="http://schemas.openxmlformats.org/officeDocument/2006/relationships/slide" Target="../slides/slide368.xml"/><Relationship Id="rId1" Type="http://schemas.openxmlformats.org/officeDocument/2006/relationships/notesMaster" Target="../notesMasters/notesMaster1.xml"/></Relationships>
</file>

<file path=ppt/notesSlides/_rels/notesSlide354.xml.rels><?xml version="1.0" encoding="UTF-8" standalone="yes"?>
<Relationships xmlns="http://schemas.openxmlformats.org/package/2006/relationships"><Relationship Id="rId2" Type="http://schemas.openxmlformats.org/officeDocument/2006/relationships/slide" Target="../slides/slide369.xml"/><Relationship Id="rId1" Type="http://schemas.openxmlformats.org/officeDocument/2006/relationships/notesMaster" Target="../notesMasters/notesMaster1.xml"/></Relationships>
</file>

<file path=ppt/notesSlides/_rels/notesSlide355.xml.rels><?xml version="1.0" encoding="UTF-8" standalone="yes"?>
<Relationships xmlns="http://schemas.openxmlformats.org/package/2006/relationships"><Relationship Id="rId2" Type="http://schemas.openxmlformats.org/officeDocument/2006/relationships/slide" Target="../slides/slide370.xml"/><Relationship Id="rId1" Type="http://schemas.openxmlformats.org/officeDocument/2006/relationships/notesMaster" Target="../notesMasters/notesMaster1.xml"/></Relationships>
</file>

<file path=ppt/notesSlides/_rels/notesSlide356.xml.rels><?xml version="1.0" encoding="UTF-8" standalone="yes"?>
<Relationships xmlns="http://schemas.openxmlformats.org/package/2006/relationships"><Relationship Id="rId2" Type="http://schemas.openxmlformats.org/officeDocument/2006/relationships/slide" Target="../slides/slide371.xml"/><Relationship Id="rId1" Type="http://schemas.openxmlformats.org/officeDocument/2006/relationships/notesMaster" Target="../notesMasters/notesMaster1.xml"/></Relationships>
</file>

<file path=ppt/notesSlides/_rels/notesSlide357.xml.rels><?xml version="1.0" encoding="UTF-8" standalone="yes"?>
<Relationships xmlns="http://schemas.openxmlformats.org/package/2006/relationships"><Relationship Id="rId2" Type="http://schemas.openxmlformats.org/officeDocument/2006/relationships/slide" Target="../slides/slide372.xml"/><Relationship Id="rId1" Type="http://schemas.openxmlformats.org/officeDocument/2006/relationships/notesMaster" Target="../notesMasters/notesMaster1.xml"/></Relationships>
</file>

<file path=ppt/notesSlides/_rels/notesSlide358.xml.rels><?xml version="1.0" encoding="UTF-8" standalone="yes"?>
<Relationships xmlns="http://schemas.openxmlformats.org/package/2006/relationships"><Relationship Id="rId2" Type="http://schemas.openxmlformats.org/officeDocument/2006/relationships/slide" Target="../slides/slide373.xml"/><Relationship Id="rId1" Type="http://schemas.openxmlformats.org/officeDocument/2006/relationships/notesMaster" Target="../notesMasters/notesMaster1.xml"/></Relationships>
</file>

<file path=ppt/notesSlides/_rels/notesSlide359.xml.rels><?xml version="1.0" encoding="UTF-8" standalone="yes"?>
<Relationships xmlns="http://schemas.openxmlformats.org/package/2006/relationships"><Relationship Id="rId2" Type="http://schemas.openxmlformats.org/officeDocument/2006/relationships/slide" Target="../slides/slide37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0.xml.rels><?xml version="1.0" encoding="UTF-8" standalone="yes"?>
<Relationships xmlns="http://schemas.openxmlformats.org/package/2006/relationships"><Relationship Id="rId2" Type="http://schemas.openxmlformats.org/officeDocument/2006/relationships/slide" Target="../slides/slide375.xml"/><Relationship Id="rId1" Type="http://schemas.openxmlformats.org/officeDocument/2006/relationships/notesMaster" Target="../notesMasters/notesMaster1.xml"/></Relationships>
</file>

<file path=ppt/notesSlides/_rels/notesSlide361.xml.rels><?xml version="1.0" encoding="UTF-8" standalone="yes"?>
<Relationships xmlns="http://schemas.openxmlformats.org/package/2006/relationships"><Relationship Id="rId2" Type="http://schemas.openxmlformats.org/officeDocument/2006/relationships/slide" Target="../slides/slide376.xml"/><Relationship Id="rId1" Type="http://schemas.openxmlformats.org/officeDocument/2006/relationships/notesMaster" Target="../notesMasters/notesMaster1.xml"/></Relationships>
</file>

<file path=ppt/notesSlides/_rels/notesSlide362.xml.rels><?xml version="1.0" encoding="UTF-8" standalone="yes"?>
<Relationships xmlns="http://schemas.openxmlformats.org/package/2006/relationships"><Relationship Id="rId2" Type="http://schemas.openxmlformats.org/officeDocument/2006/relationships/slide" Target="../slides/slide377.xml"/><Relationship Id="rId1" Type="http://schemas.openxmlformats.org/officeDocument/2006/relationships/notesMaster" Target="../notesMasters/notesMaster1.xml"/></Relationships>
</file>

<file path=ppt/notesSlides/_rels/notesSlide363.xml.rels><?xml version="1.0" encoding="UTF-8" standalone="yes"?>
<Relationships xmlns="http://schemas.openxmlformats.org/package/2006/relationships"><Relationship Id="rId2" Type="http://schemas.openxmlformats.org/officeDocument/2006/relationships/slide" Target="../slides/slide378.xml"/><Relationship Id="rId1" Type="http://schemas.openxmlformats.org/officeDocument/2006/relationships/notesMaster" Target="../notesMasters/notesMaster1.xml"/></Relationships>
</file>

<file path=ppt/notesSlides/_rels/notesSlide364.xml.rels><?xml version="1.0" encoding="UTF-8" standalone="yes"?>
<Relationships xmlns="http://schemas.openxmlformats.org/package/2006/relationships"><Relationship Id="rId2" Type="http://schemas.openxmlformats.org/officeDocument/2006/relationships/slide" Target="../slides/slide379.xml"/><Relationship Id="rId1" Type="http://schemas.openxmlformats.org/officeDocument/2006/relationships/notesMaster" Target="../notesMasters/notesMaster1.xml"/></Relationships>
</file>

<file path=ppt/notesSlides/_rels/notesSlide365.xml.rels><?xml version="1.0" encoding="UTF-8" standalone="yes"?>
<Relationships xmlns="http://schemas.openxmlformats.org/package/2006/relationships"><Relationship Id="rId2" Type="http://schemas.openxmlformats.org/officeDocument/2006/relationships/slide" Target="../slides/slide380.xml"/><Relationship Id="rId1" Type="http://schemas.openxmlformats.org/officeDocument/2006/relationships/notesMaster" Target="../notesMasters/notesMaster1.xml"/></Relationships>
</file>

<file path=ppt/notesSlides/_rels/notesSlide366.xml.rels><?xml version="1.0" encoding="UTF-8" standalone="yes"?>
<Relationships xmlns="http://schemas.openxmlformats.org/package/2006/relationships"><Relationship Id="rId2" Type="http://schemas.openxmlformats.org/officeDocument/2006/relationships/slide" Target="../slides/slide381.xml"/><Relationship Id="rId1" Type="http://schemas.openxmlformats.org/officeDocument/2006/relationships/notesMaster" Target="../notesMasters/notesMaster1.xml"/></Relationships>
</file>

<file path=ppt/notesSlides/_rels/notesSlide367.xml.rels><?xml version="1.0" encoding="UTF-8" standalone="yes"?>
<Relationships xmlns="http://schemas.openxmlformats.org/package/2006/relationships"><Relationship Id="rId2" Type="http://schemas.openxmlformats.org/officeDocument/2006/relationships/slide" Target="../slides/slide382.xml"/><Relationship Id="rId1" Type="http://schemas.openxmlformats.org/officeDocument/2006/relationships/notesMaster" Target="../notesMasters/notesMaster1.xml"/></Relationships>
</file>

<file path=ppt/notesSlides/_rels/notesSlide368.xml.rels><?xml version="1.0" encoding="UTF-8" standalone="yes"?>
<Relationships xmlns="http://schemas.openxmlformats.org/package/2006/relationships"><Relationship Id="rId2" Type="http://schemas.openxmlformats.org/officeDocument/2006/relationships/slide" Target="../slides/slide383.xml"/><Relationship Id="rId1" Type="http://schemas.openxmlformats.org/officeDocument/2006/relationships/notesMaster" Target="../notesMasters/notesMaster1.xml"/></Relationships>
</file>

<file path=ppt/notesSlides/_rels/notesSlide369.xml.rels><?xml version="1.0" encoding="UTF-8" standalone="yes"?>
<Relationships xmlns="http://schemas.openxmlformats.org/package/2006/relationships"><Relationship Id="rId2" Type="http://schemas.openxmlformats.org/officeDocument/2006/relationships/slide" Target="../slides/slide38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0.xml.rels><?xml version="1.0" encoding="UTF-8" standalone="yes"?>
<Relationships xmlns="http://schemas.openxmlformats.org/package/2006/relationships"><Relationship Id="rId2" Type="http://schemas.openxmlformats.org/officeDocument/2006/relationships/slide" Target="../slides/slide385.xml"/><Relationship Id="rId1" Type="http://schemas.openxmlformats.org/officeDocument/2006/relationships/notesMaster" Target="../notesMasters/notesMaster1.xml"/></Relationships>
</file>

<file path=ppt/notesSlides/_rels/notesSlide371.xml.rels><?xml version="1.0" encoding="UTF-8" standalone="yes"?>
<Relationships xmlns="http://schemas.openxmlformats.org/package/2006/relationships"><Relationship Id="rId2" Type="http://schemas.openxmlformats.org/officeDocument/2006/relationships/slide" Target="../slides/slide386.xml"/><Relationship Id="rId1" Type="http://schemas.openxmlformats.org/officeDocument/2006/relationships/notesMaster" Target="../notesMasters/notesMaster1.xml"/></Relationships>
</file>

<file path=ppt/notesSlides/_rels/notesSlide372.xml.rels><?xml version="1.0" encoding="UTF-8" standalone="yes"?>
<Relationships xmlns="http://schemas.openxmlformats.org/package/2006/relationships"><Relationship Id="rId2" Type="http://schemas.openxmlformats.org/officeDocument/2006/relationships/slide" Target="../slides/slide387.xml"/><Relationship Id="rId1" Type="http://schemas.openxmlformats.org/officeDocument/2006/relationships/notesMaster" Target="../notesMasters/notesMaster1.xml"/></Relationships>
</file>

<file path=ppt/notesSlides/_rels/notesSlide373.xml.rels><?xml version="1.0" encoding="UTF-8" standalone="yes"?>
<Relationships xmlns="http://schemas.openxmlformats.org/package/2006/relationships"><Relationship Id="rId2" Type="http://schemas.openxmlformats.org/officeDocument/2006/relationships/slide" Target="../slides/slide388.xml"/><Relationship Id="rId1" Type="http://schemas.openxmlformats.org/officeDocument/2006/relationships/notesMaster" Target="../notesMasters/notesMaster1.xml"/></Relationships>
</file>

<file path=ppt/notesSlides/_rels/notesSlide374.xml.rels><?xml version="1.0" encoding="UTF-8" standalone="yes"?>
<Relationships xmlns="http://schemas.openxmlformats.org/package/2006/relationships"><Relationship Id="rId2" Type="http://schemas.openxmlformats.org/officeDocument/2006/relationships/slide" Target="../slides/slide389.xml"/><Relationship Id="rId1" Type="http://schemas.openxmlformats.org/officeDocument/2006/relationships/notesMaster" Target="../notesMasters/notesMaster1.xml"/></Relationships>
</file>

<file path=ppt/notesSlides/_rels/notesSlide375.xml.rels><?xml version="1.0" encoding="UTF-8" standalone="yes"?>
<Relationships xmlns="http://schemas.openxmlformats.org/package/2006/relationships"><Relationship Id="rId2" Type="http://schemas.openxmlformats.org/officeDocument/2006/relationships/slide" Target="../slides/slide390.xml"/><Relationship Id="rId1" Type="http://schemas.openxmlformats.org/officeDocument/2006/relationships/notesMaster" Target="../notesMasters/notesMaster1.xml"/></Relationships>
</file>

<file path=ppt/notesSlides/_rels/notesSlide376.xml.rels><?xml version="1.0" encoding="UTF-8" standalone="yes"?>
<Relationships xmlns="http://schemas.openxmlformats.org/package/2006/relationships"><Relationship Id="rId2" Type="http://schemas.openxmlformats.org/officeDocument/2006/relationships/slide" Target="../slides/slide391.xml"/><Relationship Id="rId1" Type="http://schemas.openxmlformats.org/officeDocument/2006/relationships/notesMaster" Target="../notesMasters/notesMaster1.xml"/></Relationships>
</file>

<file path=ppt/notesSlides/_rels/notesSlide377.xml.rels><?xml version="1.0" encoding="UTF-8" standalone="yes"?>
<Relationships xmlns="http://schemas.openxmlformats.org/package/2006/relationships"><Relationship Id="rId2" Type="http://schemas.openxmlformats.org/officeDocument/2006/relationships/slide" Target="../slides/slide392.xml"/><Relationship Id="rId1" Type="http://schemas.openxmlformats.org/officeDocument/2006/relationships/notesMaster" Target="../notesMasters/notesMaster1.xml"/></Relationships>
</file>

<file path=ppt/notesSlides/_rels/notesSlide378.xml.rels><?xml version="1.0" encoding="UTF-8" standalone="yes"?>
<Relationships xmlns="http://schemas.openxmlformats.org/package/2006/relationships"><Relationship Id="rId2" Type="http://schemas.openxmlformats.org/officeDocument/2006/relationships/slide" Target="../slides/slide393.xml"/><Relationship Id="rId1" Type="http://schemas.openxmlformats.org/officeDocument/2006/relationships/notesMaster" Target="../notesMasters/notesMaster1.xml"/></Relationships>
</file>

<file path=ppt/notesSlides/_rels/notesSlide379.xml.rels><?xml version="1.0" encoding="UTF-8" standalone="yes"?>
<Relationships xmlns="http://schemas.openxmlformats.org/package/2006/relationships"><Relationship Id="rId2" Type="http://schemas.openxmlformats.org/officeDocument/2006/relationships/slide" Target="../slides/slide39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0.xml.rels><?xml version="1.0" encoding="UTF-8" standalone="yes"?>
<Relationships xmlns="http://schemas.openxmlformats.org/package/2006/relationships"><Relationship Id="rId2" Type="http://schemas.openxmlformats.org/officeDocument/2006/relationships/slide" Target="../slides/slide39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Rot="1" noChangeAspect="1" noChangeArrowheads="1"/>
          </p:cNvSpPr>
          <p:nvPr>
            <p:ph type="sldImg"/>
          </p:nvPr>
        </p:nvSpPr>
        <p:spPr>
          <a:xfrm>
            <a:off x="1090613" y="873125"/>
            <a:ext cx="4629150" cy="3471863"/>
          </a:xfrm>
          <a:solidFill>
            <a:srgbClr val="FFFFFF"/>
          </a:solidFill>
          <a:ln/>
        </p:spPr>
      </p:sp>
      <p:sp>
        <p:nvSpPr>
          <p:cNvPr id="24269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Rot="1" noChangeAspect="1" noChangeArrowheads="1" noTextEdit="1"/>
          </p:cNvSpPr>
          <p:nvPr>
            <p:ph type="sldImg"/>
          </p:nvPr>
        </p:nvSpPr>
        <p:spPr>
          <a:ln/>
        </p:spPr>
      </p:sp>
      <p:sp>
        <p:nvSpPr>
          <p:cNvPr id="244739" name="Rectangle 3"/>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txBox="1">
            <a:spLocks noGrp="1" noChangeArrowheads="1"/>
          </p:cNvSpPr>
          <p:nvPr/>
        </p:nvSpPr>
        <p:spPr bwMode="auto">
          <a:xfrm>
            <a:off x="3856038" y="9442450"/>
            <a:ext cx="2949575" cy="496888"/>
          </a:xfrm>
          <a:prstGeom prst="rect">
            <a:avLst/>
          </a:prstGeom>
          <a:noFill/>
          <a:ln w="9525">
            <a:noFill/>
            <a:miter lim="800000"/>
            <a:headEnd/>
            <a:tailEnd/>
          </a:ln>
        </p:spPr>
        <p:txBody>
          <a:bodyPr lIns="90078" tIns="45039" rIns="90078" bIns="45039" anchor="b">
            <a:prstTxWarp prst="textNoShape">
              <a:avLst/>
            </a:prstTxWarp>
          </a:bodyPr>
          <a:lstStyle/>
          <a:p>
            <a:pPr algn="r" eaLnBrk="1" hangingPunct="1"/>
            <a:fld id="{5D5686D2-A6A9-3140-9A78-EA8E3BFCB4C1}" type="slidenum">
              <a:rPr lang="fr-FR" sz="1200">
                <a:solidFill>
                  <a:srgbClr val="B23542"/>
                </a:solidFill>
                <a:latin typeface="Alliance" pitchFamily="2" charset="0"/>
              </a:rPr>
              <a:pPr algn="r" eaLnBrk="1" hangingPunct="1"/>
              <a:t>120</a:t>
            </a:fld>
            <a:endParaRPr lang="fr-FR" sz="1200">
              <a:solidFill>
                <a:srgbClr val="B23542"/>
              </a:solidFill>
              <a:latin typeface="Alliance" pitchFamily="2" charset="0"/>
            </a:endParaRPr>
          </a:p>
        </p:txBody>
      </p:sp>
      <p:sp>
        <p:nvSpPr>
          <p:cNvPr id="246787" name="Rectangle 2"/>
          <p:cNvSpPr>
            <a:spLocks noGrp="1" noRot="1" noChangeAspect="1" noChangeArrowheads="1" noTextEdit="1"/>
          </p:cNvSpPr>
          <p:nvPr>
            <p:ph type="sldImg"/>
          </p:nvPr>
        </p:nvSpPr>
        <p:spPr>
          <a:xfrm>
            <a:off x="917575" y="746125"/>
            <a:ext cx="4972050" cy="3729038"/>
          </a:xfrm>
          <a:solidFill>
            <a:srgbClr val="FFFFFF"/>
          </a:solidFill>
          <a:ln/>
        </p:spPr>
      </p:sp>
      <p:sp>
        <p:nvSpPr>
          <p:cNvPr id="246788" name="Rectangle 3"/>
          <p:cNvSpPr>
            <a:spLocks noGrp="1" noChangeArrowheads="1"/>
          </p:cNvSpPr>
          <p:nvPr>
            <p:ph type="body" idx="1"/>
          </p:nvPr>
        </p:nvSpPr>
        <p:spPr>
          <a:solidFill>
            <a:srgbClr val="FFFFFF"/>
          </a:solidFill>
          <a:ln>
            <a:solidFill>
              <a:srgbClr val="000000"/>
            </a:solidFill>
          </a:ln>
        </p:spPr>
        <p:txBody>
          <a:bodyPr lIns="90078" tIns="45039" rIns="90078" bIns="45039"/>
          <a:lstStyle/>
          <a:p>
            <a:pPr eaLnBrk="1" hangingPunct="1"/>
            <a:endParaRPr lang="fr-FR" sz="2000" b="1" i="1">
              <a:solidFill>
                <a:srgbClr val="B23542"/>
              </a:solidFill>
              <a:latin typeface="Alliance" pitchFamily="2" charset="0"/>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txBox="1">
            <a:spLocks noGrp="1" noChangeArrowheads="1"/>
          </p:cNvSpPr>
          <p:nvPr/>
        </p:nvSpPr>
        <p:spPr bwMode="auto">
          <a:xfrm>
            <a:off x="3856038" y="9442450"/>
            <a:ext cx="2949575" cy="496888"/>
          </a:xfrm>
          <a:prstGeom prst="rect">
            <a:avLst/>
          </a:prstGeom>
          <a:noFill/>
          <a:ln w="9525">
            <a:noFill/>
            <a:miter lim="800000"/>
            <a:headEnd/>
            <a:tailEnd/>
          </a:ln>
        </p:spPr>
        <p:txBody>
          <a:bodyPr lIns="90078" tIns="45039" rIns="90078" bIns="45039" anchor="b">
            <a:prstTxWarp prst="textNoShape">
              <a:avLst/>
            </a:prstTxWarp>
          </a:bodyPr>
          <a:lstStyle/>
          <a:p>
            <a:pPr algn="r" eaLnBrk="1" hangingPunct="1"/>
            <a:fld id="{5807F34A-16E9-634C-8BD5-617311AB1AA1}" type="slidenum">
              <a:rPr lang="fr-FR" sz="1200">
                <a:solidFill>
                  <a:srgbClr val="B23542"/>
                </a:solidFill>
                <a:latin typeface="Alliance" pitchFamily="2" charset="0"/>
              </a:rPr>
              <a:pPr algn="r" eaLnBrk="1" hangingPunct="1"/>
              <a:t>121</a:t>
            </a:fld>
            <a:endParaRPr lang="fr-FR" sz="1200">
              <a:solidFill>
                <a:srgbClr val="B23542"/>
              </a:solidFill>
              <a:latin typeface="Alliance" pitchFamily="2" charset="0"/>
            </a:endParaRPr>
          </a:p>
        </p:txBody>
      </p:sp>
      <p:sp>
        <p:nvSpPr>
          <p:cNvPr id="248835" name="Rectangle 2"/>
          <p:cNvSpPr>
            <a:spLocks noGrp="1" noRot="1" noChangeAspect="1" noChangeArrowheads="1" noTextEdit="1"/>
          </p:cNvSpPr>
          <p:nvPr>
            <p:ph type="sldImg"/>
          </p:nvPr>
        </p:nvSpPr>
        <p:spPr>
          <a:xfrm>
            <a:off x="917575" y="746125"/>
            <a:ext cx="4972050" cy="3729038"/>
          </a:xfrm>
          <a:solidFill>
            <a:srgbClr val="FFFFFF"/>
          </a:solidFill>
          <a:ln/>
        </p:spPr>
      </p:sp>
      <p:sp>
        <p:nvSpPr>
          <p:cNvPr id="248836" name="Rectangle 3"/>
          <p:cNvSpPr>
            <a:spLocks noGrp="1" noChangeArrowheads="1"/>
          </p:cNvSpPr>
          <p:nvPr>
            <p:ph type="body" idx="1"/>
          </p:nvPr>
        </p:nvSpPr>
        <p:spPr>
          <a:solidFill>
            <a:srgbClr val="FFFFFF"/>
          </a:solidFill>
          <a:ln>
            <a:solidFill>
              <a:srgbClr val="000000"/>
            </a:solidFill>
          </a:ln>
        </p:spPr>
        <p:txBody>
          <a:bodyPr lIns="90078" tIns="45039" rIns="90078" bIns="45039"/>
          <a:lstStyle/>
          <a:p>
            <a:pPr eaLnBrk="1" hangingPunct="1"/>
            <a:endParaRPr lang="fr-FR" sz="2000" b="1" i="1">
              <a:solidFill>
                <a:srgbClr val="B23542"/>
              </a:solidFill>
              <a:latin typeface="Alliance" pitchFamily="2" charset="0"/>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txBox="1">
            <a:spLocks noGrp="1" noChangeArrowheads="1"/>
          </p:cNvSpPr>
          <p:nvPr/>
        </p:nvSpPr>
        <p:spPr bwMode="auto">
          <a:xfrm>
            <a:off x="3856038" y="9442450"/>
            <a:ext cx="2949575" cy="496888"/>
          </a:xfrm>
          <a:prstGeom prst="rect">
            <a:avLst/>
          </a:prstGeom>
          <a:noFill/>
          <a:ln w="9525">
            <a:noFill/>
            <a:miter lim="800000"/>
            <a:headEnd/>
            <a:tailEnd/>
          </a:ln>
        </p:spPr>
        <p:txBody>
          <a:bodyPr lIns="90078" tIns="45039" rIns="90078" bIns="45039" anchor="b">
            <a:prstTxWarp prst="textNoShape">
              <a:avLst/>
            </a:prstTxWarp>
          </a:bodyPr>
          <a:lstStyle/>
          <a:p>
            <a:pPr algn="r" eaLnBrk="1" hangingPunct="1"/>
            <a:fld id="{0858C1BB-58F8-6F47-B6E5-5F63FFE6BE37}" type="slidenum">
              <a:rPr lang="fr-FR" sz="1200">
                <a:solidFill>
                  <a:srgbClr val="B23542"/>
                </a:solidFill>
                <a:latin typeface="Alliance" pitchFamily="2" charset="0"/>
              </a:rPr>
              <a:pPr algn="r" eaLnBrk="1" hangingPunct="1"/>
              <a:t>122</a:t>
            </a:fld>
            <a:endParaRPr lang="fr-FR" sz="1200">
              <a:solidFill>
                <a:srgbClr val="B23542"/>
              </a:solidFill>
              <a:latin typeface="Alliance" pitchFamily="2" charset="0"/>
            </a:endParaRPr>
          </a:p>
        </p:txBody>
      </p:sp>
      <p:sp>
        <p:nvSpPr>
          <p:cNvPr id="250883" name="Rectangle 2"/>
          <p:cNvSpPr>
            <a:spLocks noGrp="1" noRot="1" noChangeAspect="1" noChangeArrowheads="1" noTextEdit="1"/>
          </p:cNvSpPr>
          <p:nvPr>
            <p:ph type="sldImg"/>
          </p:nvPr>
        </p:nvSpPr>
        <p:spPr>
          <a:xfrm>
            <a:off x="917575" y="746125"/>
            <a:ext cx="4972050" cy="3729038"/>
          </a:xfrm>
          <a:solidFill>
            <a:srgbClr val="FFFFFF"/>
          </a:solidFill>
          <a:ln/>
        </p:spPr>
      </p:sp>
      <p:sp>
        <p:nvSpPr>
          <p:cNvPr id="250884" name="Rectangle 3"/>
          <p:cNvSpPr>
            <a:spLocks noGrp="1" noChangeArrowheads="1"/>
          </p:cNvSpPr>
          <p:nvPr>
            <p:ph type="body" idx="1"/>
          </p:nvPr>
        </p:nvSpPr>
        <p:spPr>
          <a:solidFill>
            <a:srgbClr val="FFFFFF"/>
          </a:solidFill>
          <a:ln>
            <a:solidFill>
              <a:srgbClr val="000000"/>
            </a:solidFill>
          </a:ln>
        </p:spPr>
        <p:txBody>
          <a:bodyPr lIns="90078" tIns="45039" rIns="90078" bIns="45039"/>
          <a:lstStyle/>
          <a:p>
            <a:pPr eaLnBrk="1" hangingPunct="1"/>
            <a:endParaRPr lang="fr-FR" sz="2000" b="1" i="1">
              <a:solidFill>
                <a:srgbClr val="B23542"/>
              </a:solidFill>
              <a:latin typeface="Alliance" pitchFamily="2" charset="0"/>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p:cNvSpPr>
          <p:nvPr>
            <p:ph type="sldImg"/>
          </p:nvPr>
        </p:nvSpPr>
        <p:spPr>
          <a:xfrm>
            <a:off x="917575" y="746125"/>
            <a:ext cx="4972050" cy="3729038"/>
          </a:xfrm>
          <a:solidFill>
            <a:srgbClr val="FFFFFF"/>
          </a:solidFill>
          <a:ln/>
        </p:spPr>
      </p:sp>
      <p:sp>
        <p:nvSpPr>
          <p:cNvPr id="25293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Rot="1" noChangeAspect="1" noChangeArrowheads="1" noTextEdit="1"/>
          </p:cNvSpPr>
          <p:nvPr>
            <p:ph type="sldImg"/>
          </p:nvPr>
        </p:nvSpPr>
        <p:spPr>
          <a:ln/>
        </p:spPr>
      </p:sp>
      <p:sp>
        <p:nvSpPr>
          <p:cNvPr id="254979" name="Rectangle 3"/>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Rot="1" noChangeAspect="1" noChangeArrowheads="1" noTextEdit="1"/>
          </p:cNvSpPr>
          <p:nvPr>
            <p:ph type="sldImg"/>
          </p:nvPr>
        </p:nvSpPr>
        <p:spPr>
          <a:ln/>
        </p:spPr>
      </p:sp>
      <p:sp>
        <p:nvSpPr>
          <p:cNvPr id="257027" name="Rectangle 3"/>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Rot="1" noChangeAspect="1" noChangeArrowheads="1"/>
          </p:cNvSpPr>
          <p:nvPr>
            <p:ph type="sldImg"/>
          </p:nvPr>
        </p:nvSpPr>
        <p:spPr>
          <a:xfrm>
            <a:off x="1090613" y="873125"/>
            <a:ext cx="4629150" cy="3471863"/>
          </a:xfrm>
          <a:solidFill>
            <a:srgbClr val="FFFFFF"/>
          </a:solidFill>
          <a:ln/>
        </p:spPr>
      </p:sp>
      <p:sp>
        <p:nvSpPr>
          <p:cNvPr id="26112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Rot="1" noChangeAspect="1" noChangeArrowheads="1" noTextEdit="1"/>
          </p:cNvSpPr>
          <p:nvPr>
            <p:ph type="sldImg"/>
          </p:nvPr>
        </p:nvSpPr>
        <p:spPr>
          <a:ln/>
        </p:spPr>
      </p:sp>
      <p:sp>
        <p:nvSpPr>
          <p:cNvPr id="265219" name="Rectangle 3"/>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Rot="1" noChangeAspect="1" noChangeArrowheads="1" noTextEdit="1"/>
          </p:cNvSpPr>
          <p:nvPr>
            <p:ph type="sldImg"/>
          </p:nvPr>
        </p:nvSpPr>
        <p:spPr>
          <a:ln/>
        </p:spPr>
      </p:sp>
      <p:sp>
        <p:nvSpPr>
          <p:cNvPr id="267267" name="Rectangle 3"/>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Rot="1" noChangeAspect="1" noChangeArrowheads="1" noTextEdit="1"/>
          </p:cNvSpPr>
          <p:nvPr>
            <p:ph type="sldImg"/>
          </p:nvPr>
        </p:nvSpPr>
        <p:spPr>
          <a:ln/>
        </p:spPr>
      </p:sp>
      <p:sp>
        <p:nvSpPr>
          <p:cNvPr id="269315" name="Rectangle 3"/>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Rot="1" noChangeAspect="1" noChangeArrowheads="1" noTextEdit="1"/>
          </p:cNvSpPr>
          <p:nvPr>
            <p:ph type="sldImg"/>
          </p:nvPr>
        </p:nvSpPr>
        <p:spPr>
          <a:ln/>
        </p:spPr>
      </p:sp>
      <p:sp>
        <p:nvSpPr>
          <p:cNvPr id="273411" name="Rectangle 3"/>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Rot="1" noChangeAspect="1" noChangeArrowheads="1" noTextEdit="1"/>
          </p:cNvSpPr>
          <p:nvPr>
            <p:ph type="sldImg"/>
          </p:nvPr>
        </p:nvSpPr>
        <p:spPr>
          <a:ln/>
        </p:spPr>
      </p:sp>
      <p:sp>
        <p:nvSpPr>
          <p:cNvPr id="275459" name="Rectangle 3"/>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Rot="1" noChangeAspect="1" noChangeArrowheads="1" noTextEdit="1"/>
          </p:cNvSpPr>
          <p:nvPr>
            <p:ph type="sldImg"/>
          </p:nvPr>
        </p:nvSpPr>
        <p:spPr>
          <a:ln/>
        </p:spPr>
      </p:sp>
      <p:sp>
        <p:nvSpPr>
          <p:cNvPr id="279555" name="Rectangle 3"/>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Rot="1" noChangeAspect="1" noChangeArrowheads="1" noTextEdit="1"/>
          </p:cNvSpPr>
          <p:nvPr>
            <p:ph type="sldImg"/>
          </p:nvPr>
        </p:nvSpPr>
        <p:spPr>
          <a:ln/>
        </p:spPr>
      </p:sp>
      <p:sp>
        <p:nvSpPr>
          <p:cNvPr id="281603" name="Rectangle 3"/>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Rot="1" noChangeAspect="1" noChangeArrowheads="1" noTextEdit="1"/>
          </p:cNvSpPr>
          <p:nvPr>
            <p:ph type="sldImg"/>
          </p:nvPr>
        </p:nvSpPr>
        <p:spPr>
          <a:ln/>
        </p:spPr>
      </p:sp>
      <p:sp>
        <p:nvSpPr>
          <p:cNvPr id="285699" name="Rectangle 3"/>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Rot="1" noChangeAspect="1" noChangeArrowheads="1" noTextEdit="1"/>
          </p:cNvSpPr>
          <p:nvPr>
            <p:ph type="sldImg"/>
          </p:nvPr>
        </p:nvSpPr>
        <p:spPr>
          <a:ln/>
        </p:spPr>
      </p:sp>
      <p:sp>
        <p:nvSpPr>
          <p:cNvPr id="287747" name="Rectangle 3"/>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Rot="1" noChangeAspect="1" noChangeArrowheads="1" noTextEdit="1"/>
          </p:cNvSpPr>
          <p:nvPr>
            <p:ph type="sldImg"/>
          </p:nvPr>
        </p:nvSpPr>
        <p:spPr>
          <a:ln/>
        </p:spPr>
      </p:sp>
      <p:sp>
        <p:nvSpPr>
          <p:cNvPr id="289795" name="Rectangle 3"/>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Rot="1" noChangeAspect="1" noChangeArrowheads="1" noTextEdit="1"/>
          </p:cNvSpPr>
          <p:nvPr>
            <p:ph type="sldImg"/>
          </p:nvPr>
        </p:nvSpPr>
        <p:spPr>
          <a:ln/>
        </p:spPr>
      </p:sp>
      <p:sp>
        <p:nvSpPr>
          <p:cNvPr id="293891" name="Rectangle 3"/>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Rot="1" noChangeAspect="1" noChangeArrowheads="1"/>
          </p:cNvSpPr>
          <p:nvPr>
            <p:ph type="sldImg"/>
          </p:nvPr>
        </p:nvSpPr>
        <p:spPr>
          <a:solidFill>
            <a:srgbClr val="FFFFFF"/>
          </a:solidFill>
          <a:ln/>
        </p:spPr>
      </p:sp>
      <p:sp>
        <p:nvSpPr>
          <p:cNvPr id="29593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7"/>
          <p:cNvSpPr txBox="1">
            <a:spLocks noGrp="1" noChangeArrowheads="1"/>
          </p:cNvSpPr>
          <p:nvPr/>
        </p:nvSpPr>
        <p:spPr bwMode="auto">
          <a:xfrm>
            <a:off x="3856038" y="9442450"/>
            <a:ext cx="2949575" cy="496888"/>
          </a:xfrm>
          <a:prstGeom prst="rect">
            <a:avLst/>
          </a:prstGeom>
          <a:noFill/>
          <a:ln w="9525">
            <a:noFill/>
            <a:miter lim="800000"/>
            <a:headEnd/>
            <a:tailEnd/>
          </a:ln>
        </p:spPr>
        <p:txBody>
          <a:bodyPr anchor="b">
            <a:prstTxWarp prst="textNoShape">
              <a:avLst/>
            </a:prstTxWarp>
          </a:bodyPr>
          <a:lstStyle/>
          <a:p>
            <a:pPr algn="r" eaLnBrk="1" hangingPunct="1"/>
            <a:fld id="{08E84F97-DC59-5C41-B67D-ABC5499727FD}" type="slidenum">
              <a:rPr lang="fr-FR" sz="1200">
                <a:solidFill>
                  <a:srgbClr val="B23542"/>
                </a:solidFill>
                <a:latin typeface="Alliance" pitchFamily="2" charset="0"/>
              </a:rPr>
              <a:pPr algn="r" eaLnBrk="1" hangingPunct="1"/>
              <a:t>145</a:t>
            </a:fld>
            <a:endParaRPr lang="fr-FR" sz="1200">
              <a:solidFill>
                <a:srgbClr val="B23542"/>
              </a:solidFill>
              <a:latin typeface="Alliance" pitchFamily="2" charset="0"/>
            </a:endParaRPr>
          </a:p>
        </p:txBody>
      </p:sp>
      <p:sp>
        <p:nvSpPr>
          <p:cNvPr id="297987" name="Rectangle 2"/>
          <p:cNvSpPr>
            <a:spLocks noGrp="1" noRot="1" noChangeAspect="1" noChangeArrowheads="1" noTextEdit="1"/>
          </p:cNvSpPr>
          <p:nvPr>
            <p:ph type="sldImg"/>
          </p:nvPr>
        </p:nvSpPr>
        <p:spPr>
          <a:xfrm>
            <a:off x="917575" y="746125"/>
            <a:ext cx="4970463" cy="3727450"/>
          </a:xfrm>
          <a:solidFill>
            <a:srgbClr val="FFFFFF"/>
          </a:solidFill>
          <a:ln/>
        </p:spPr>
      </p:sp>
      <p:sp>
        <p:nvSpPr>
          <p:cNvPr id="297988" name="Rectangle 3"/>
          <p:cNvSpPr>
            <a:spLocks noGrp="1" noChangeArrowheads="1"/>
          </p:cNvSpPr>
          <p:nvPr>
            <p:ph type="body" idx="1"/>
          </p:nvPr>
        </p:nvSpPr>
        <p:spPr>
          <a:noFill/>
          <a:ln>
            <a:solidFill>
              <a:srgbClr val="000000"/>
            </a:solidFill>
          </a:ln>
        </p:spPr>
        <p:txBody>
          <a:bodyPr/>
          <a:lstStyle/>
          <a:p>
            <a:pPr eaLnBrk="1" hangingPunct="1">
              <a:spcBef>
                <a:spcPct val="0"/>
              </a:spcBef>
            </a:pPr>
            <a:endParaRPr lang="fr-FR" sz="2000" b="1" i="1">
              <a:solidFill>
                <a:srgbClr val="B23542"/>
              </a:solidFill>
              <a:latin typeface="Alliance" pitchFamily="2" charset="0"/>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7"/>
          <p:cNvSpPr txBox="1">
            <a:spLocks noGrp="1" noChangeArrowheads="1"/>
          </p:cNvSpPr>
          <p:nvPr/>
        </p:nvSpPr>
        <p:spPr bwMode="auto">
          <a:xfrm>
            <a:off x="3856038" y="9442450"/>
            <a:ext cx="2949575" cy="496888"/>
          </a:xfrm>
          <a:prstGeom prst="rect">
            <a:avLst/>
          </a:prstGeom>
          <a:noFill/>
          <a:ln w="9525">
            <a:noFill/>
            <a:miter lim="800000"/>
            <a:headEnd/>
            <a:tailEnd/>
          </a:ln>
        </p:spPr>
        <p:txBody>
          <a:bodyPr anchor="b">
            <a:prstTxWarp prst="textNoShape">
              <a:avLst/>
            </a:prstTxWarp>
          </a:bodyPr>
          <a:lstStyle/>
          <a:p>
            <a:pPr algn="r" eaLnBrk="1" hangingPunct="1"/>
            <a:fld id="{E5D51462-ED95-664D-BCEF-03A32D808ACA}" type="slidenum">
              <a:rPr lang="fr-FR" sz="1200">
                <a:solidFill>
                  <a:srgbClr val="B23542"/>
                </a:solidFill>
                <a:latin typeface="Alliance" pitchFamily="2" charset="0"/>
              </a:rPr>
              <a:pPr algn="r" eaLnBrk="1" hangingPunct="1"/>
              <a:t>146</a:t>
            </a:fld>
            <a:endParaRPr lang="fr-FR" sz="1200">
              <a:solidFill>
                <a:srgbClr val="B23542"/>
              </a:solidFill>
              <a:latin typeface="Alliance" pitchFamily="2" charset="0"/>
            </a:endParaRPr>
          </a:p>
        </p:txBody>
      </p:sp>
      <p:sp>
        <p:nvSpPr>
          <p:cNvPr id="300035" name="Rectangle 2"/>
          <p:cNvSpPr>
            <a:spLocks noGrp="1" noRot="1" noChangeAspect="1" noChangeArrowheads="1" noTextEdit="1"/>
          </p:cNvSpPr>
          <p:nvPr>
            <p:ph type="sldImg"/>
          </p:nvPr>
        </p:nvSpPr>
        <p:spPr>
          <a:xfrm>
            <a:off x="917575" y="746125"/>
            <a:ext cx="4970463" cy="3727450"/>
          </a:xfrm>
          <a:solidFill>
            <a:srgbClr val="FFFFFF"/>
          </a:solidFill>
          <a:ln/>
        </p:spPr>
      </p:sp>
      <p:sp>
        <p:nvSpPr>
          <p:cNvPr id="300036" name="Rectangle 3"/>
          <p:cNvSpPr>
            <a:spLocks noGrp="1" noChangeArrowheads="1"/>
          </p:cNvSpPr>
          <p:nvPr>
            <p:ph type="body" idx="1"/>
          </p:nvPr>
        </p:nvSpPr>
        <p:spPr>
          <a:noFill/>
          <a:ln>
            <a:solidFill>
              <a:srgbClr val="000000"/>
            </a:solidFill>
          </a:ln>
        </p:spPr>
        <p:txBody>
          <a:bodyPr/>
          <a:lstStyle/>
          <a:p>
            <a:pPr eaLnBrk="1" hangingPunct="1">
              <a:spcBef>
                <a:spcPct val="0"/>
              </a:spcBef>
            </a:pPr>
            <a:endParaRPr lang="fr-FR" sz="2000" b="1" i="1">
              <a:solidFill>
                <a:srgbClr val="B23542"/>
              </a:solidFill>
              <a:latin typeface="Alliance" pitchFamily="2" charset="0"/>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7"/>
          <p:cNvSpPr txBox="1">
            <a:spLocks noGrp="1" noChangeArrowheads="1"/>
          </p:cNvSpPr>
          <p:nvPr/>
        </p:nvSpPr>
        <p:spPr bwMode="auto">
          <a:xfrm>
            <a:off x="3856038" y="9442450"/>
            <a:ext cx="2949575" cy="496888"/>
          </a:xfrm>
          <a:prstGeom prst="rect">
            <a:avLst/>
          </a:prstGeom>
          <a:noFill/>
          <a:ln w="9525">
            <a:noFill/>
            <a:miter lim="800000"/>
            <a:headEnd/>
            <a:tailEnd/>
          </a:ln>
        </p:spPr>
        <p:txBody>
          <a:bodyPr anchor="b">
            <a:prstTxWarp prst="textNoShape">
              <a:avLst/>
            </a:prstTxWarp>
          </a:bodyPr>
          <a:lstStyle/>
          <a:p>
            <a:pPr algn="r" eaLnBrk="1" hangingPunct="1"/>
            <a:fld id="{0842E79E-14F9-4942-9179-D3D59C060A7A}" type="slidenum">
              <a:rPr lang="fr-FR" sz="1200">
                <a:solidFill>
                  <a:srgbClr val="B23542"/>
                </a:solidFill>
                <a:latin typeface="Alliance" pitchFamily="2" charset="0"/>
              </a:rPr>
              <a:pPr algn="r" eaLnBrk="1" hangingPunct="1"/>
              <a:t>147</a:t>
            </a:fld>
            <a:endParaRPr lang="fr-FR" sz="1200">
              <a:solidFill>
                <a:srgbClr val="B23542"/>
              </a:solidFill>
              <a:latin typeface="Alliance" pitchFamily="2" charset="0"/>
            </a:endParaRPr>
          </a:p>
        </p:txBody>
      </p:sp>
      <p:sp>
        <p:nvSpPr>
          <p:cNvPr id="302083" name="Rectangle 2"/>
          <p:cNvSpPr>
            <a:spLocks noGrp="1" noRot="1" noChangeAspect="1" noChangeArrowheads="1" noTextEdit="1"/>
          </p:cNvSpPr>
          <p:nvPr>
            <p:ph type="sldImg"/>
          </p:nvPr>
        </p:nvSpPr>
        <p:spPr>
          <a:xfrm>
            <a:off x="917575" y="746125"/>
            <a:ext cx="4970463" cy="3727450"/>
          </a:xfrm>
          <a:solidFill>
            <a:srgbClr val="FFFFFF"/>
          </a:solidFill>
          <a:ln/>
        </p:spPr>
      </p:sp>
      <p:sp>
        <p:nvSpPr>
          <p:cNvPr id="302084" name="Rectangle 3"/>
          <p:cNvSpPr>
            <a:spLocks noGrp="1" noChangeArrowheads="1"/>
          </p:cNvSpPr>
          <p:nvPr>
            <p:ph type="body" idx="1"/>
          </p:nvPr>
        </p:nvSpPr>
        <p:spPr>
          <a:noFill/>
          <a:ln>
            <a:solidFill>
              <a:srgbClr val="000000"/>
            </a:solidFill>
          </a:ln>
        </p:spPr>
        <p:txBody>
          <a:bodyPr/>
          <a:lstStyle/>
          <a:p>
            <a:pPr eaLnBrk="1" hangingPunct="1">
              <a:spcBef>
                <a:spcPct val="0"/>
              </a:spcBef>
            </a:pPr>
            <a:endParaRPr lang="fr-FR" sz="2000" b="1" i="1">
              <a:solidFill>
                <a:srgbClr val="B23542"/>
              </a:solidFill>
              <a:latin typeface="Alliance" pitchFamily="2" charset="0"/>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Rot="1" noChangeAspect="1" noChangeArrowheads="1"/>
          </p:cNvSpPr>
          <p:nvPr>
            <p:ph type="sldImg"/>
          </p:nvPr>
        </p:nvSpPr>
        <p:spPr>
          <a:xfrm>
            <a:off x="917575" y="746125"/>
            <a:ext cx="4970463" cy="3727450"/>
          </a:xfrm>
          <a:solidFill>
            <a:srgbClr val="FFFFFF"/>
          </a:solidFill>
          <a:ln/>
        </p:spPr>
      </p:sp>
      <p:sp>
        <p:nvSpPr>
          <p:cNvPr id="30413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Rot="1" noChangeAspect="1" noChangeArrowheads="1"/>
          </p:cNvSpPr>
          <p:nvPr>
            <p:ph type="sldImg"/>
          </p:nvPr>
        </p:nvSpPr>
        <p:spPr>
          <a:xfrm>
            <a:off x="917575" y="746125"/>
            <a:ext cx="4970463" cy="3727450"/>
          </a:xfrm>
          <a:solidFill>
            <a:srgbClr val="FFFFFF"/>
          </a:solidFill>
          <a:ln/>
        </p:spPr>
      </p:sp>
      <p:sp>
        <p:nvSpPr>
          <p:cNvPr id="30617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Rot="1" noChangeAspect="1" noChangeArrowheads="1"/>
          </p:cNvSpPr>
          <p:nvPr>
            <p:ph type="sldImg"/>
          </p:nvPr>
        </p:nvSpPr>
        <p:spPr>
          <a:solidFill>
            <a:srgbClr val="FFFFFF"/>
          </a:solidFill>
          <a:ln/>
        </p:spPr>
      </p:sp>
      <p:sp>
        <p:nvSpPr>
          <p:cNvPr id="30822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Rot="1" noChangeAspect="1" noChangeArrowheads="1" noTextEdit="1"/>
          </p:cNvSpPr>
          <p:nvPr>
            <p:ph type="sldImg"/>
          </p:nvPr>
        </p:nvSpPr>
        <p:spPr>
          <a:xfrm>
            <a:off x="919163" y="746125"/>
            <a:ext cx="4967287" cy="3725863"/>
          </a:xfrm>
          <a:solidFill>
            <a:srgbClr val="FFFFFF"/>
          </a:solidFill>
          <a:ln/>
        </p:spPr>
      </p:sp>
      <p:sp>
        <p:nvSpPr>
          <p:cNvPr id="310275" name="Rectangle 3"/>
          <p:cNvSpPr>
            <a:spLocks noGrp="1" noChangeArrowheads="1"/>
          </p:cNvSpPr>
          <p:nvPr>
            <p:ph type="body" idx="1"/>
          </p:nvPr>
        </p:nvSpPr>
        <p:spPr>
          <a:xfrm>
            <a:off x="906463" y="4721225"/>
            <a:ext cx="4992687" cy="4471988"/>
          </a:xfrm>
          <a:solidFill>
            <a:srgbClr val="FFFFFF"/>
          </a:solidFill>
          <a:ln>
            <a:solidFill>
              <a:srgbClr val="000000"/>
            </a:solidFill>
          </a:ln>
        </p:spPr>
        <p:txBody>
          <a:bodyPr lIns="88331" tIns="44166" rIns="88331" bIns="44166"/>
          <a:lstStyle/>
          <a:p>
            <a:pPr eaLnBrk="1" hangingPunct="1"/>
            <a:endParaRPr lang="fr-F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Rot="1" noChangeAspect="1" noChangeArrowheads="1"/>
          </p:cNvSpPr>
          <p:nvPr>
            <p:ph type="sldImg"/>
          </p:nvPr>
        </p:nvSpPr>
        <p:spPr>
          <a:xfrm>
            <a:off x="919163" y="746125"/>
            <a:ext cx="4967287" cy="3725863"/>
          </a:xfrm>
          <a:solidFill>
            <a:srgbClr val="FFFFFF"/>
          </a:solidFill>
          <a:ln/>
        </p:spPr>
      </p:sp>
      <p:sp>
        <p:nvSpPr>
          <p:cNvPr id="312323" name="Rectangle 3"/>
          <p:cNvSpPr>
            <a:spLocks noGrp="1" noChangeArrowheads="1"/>
          </p:cNvSpPr>
          <p:nvPr>
            <p:ph type="body" idx="1"/>
          </p:nvPr>
        </p:nvSpPr>
        <p:spPr>
          <a:xfrm>
            <a:off x="906463" y="4721225"/>
            <a:ext cx="4992687" cy="4471988"/>
          </a:xfrm>
          <a:solidFill>
            <a:srgbClr val="FFFFFF"/>
          </a:solidFill>
          <a:ln>
            <a:solidFill>
              <a:srgbClr val="000000"/>
            </a:solidFill>
          </a:ln>
        </p:spPr>
        <p:txBody>
          <a:bodyPr lIns="88331" tIns="44166" rIns="88331" bIns="44166"/>
          <a:lstStyle/>
          <a:p>
            <a:pPr eaLnBrk="1" hangingPunct="1"/>
            <a:endParaRPr lang="fr-F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Rot="1" noChangeAspect="1" noChangeArrowheads="1" noTextEdit="1"/>
          </p:cNvSpPr>
          <p:nvPr>
            <p:ph type="sldImg"/>
          </p:nvPr>
        </p:nvSpPr>
        <p:spPr>
          <a:xfrm>
            <a:off x="919163" y="746125"/>
            <a:ext cx="4967287" cy="3725863"/>
          </a:xfrm>
          <a:solidFill>
            <a:srgbClr val="FFFFFF"/>
          </a:solidFill>
          <a:ln/>
        </p:spPr>
      </p:sp>
      <p:sp>
        <p:nvSpPr>
          <p:cNvPr id="314371" name="Rectangle 3"/>
          <p:cNvSpPr>
            <a:spLocks noGrp="1" noChangeArrowheads="1"/>
          </p:cNvSpPr>
          <p:nvPr>
            <p:ph type="body" idx="1"/>
          </p:nvPr>
        </p:nvSpPr>
        <p:spPr>
          <a:xfrm>
            <a:off x="906463" y="4721225"/>
            <a:ext cx="4992687" cy="4471988"/>
          </a:xfrm>
          <a:solidFill>
            <a:srgbClr val="FFFFFF"/>
          </a:solidFill>
          <a:ln>
            <a:solidFill>
              <a:srgbClr val="000000"/>
            </a:solidFill>
          </a:ln>
        </p:spPr>
        <p:txBody>
          <a:bodyPr lIns="88331" tIns="44166" rIns="88331" bIns="44166"/>
          <a:lstStyle/>
          <a:p>
            <a:pPr eaLnBrk="1" hangingPunct="1"/>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Rot="1" noChangeAspect="1" noChangeArrowheads="1" noTextEdit="1"/>
          </p:cNvSpPr>
          <p:nvPr>
            <p:ph type="sldImg"/>
          </p:nvPr>
        </p:nvSpPr>
        <p:spPr>
          <a:xfrm>
            <a:off x="919163" y="746125"/>
            <a:ext cx="4967287" cy="3725863"/>
          </a:xfrm>
          <a:solidFill>
            <a:srgbClr val="FFFFFF"/>
          </a:solidFill>
          <a:ln/>
        </p:spPr>
      </p:sp>
      <p:sp>
        <p:nvSpPr>
          <p:cNvPr id="316419" name="Rectangle 3"/>
          <p:cNvSpPr>
            <a:spLocks noGrp="1" noChangeArrowheads="1"/>
          </p:cNvSpPr>
          <p:nvPr>
            <p:ph type="body" idx="1"/>
          </p:nvPr>
        </p:nvSpPr>
        <p:spPr>
          <a:xfrm>
            <a:off x="906463" y="4721225"/>
            <a:ext cx="4992687" cy="4471988"/>
          </a:xfrm>
          <a:solidFill>
            <a:srgbClr val="FFFFFF"/>
          </a:solidFill>
          <a:ln>
            <a:solidFill>
              <a:srgbClr val="000000"/>
            </a:solidFill>
          </a:ln>
        </p:spPr>
        <p:txBody>
          <a:bodyPr lIns="88331" tIns="44166" rIns="88331" bIns="44166"/>
          <a:lstStyle/>
          <a:p>
            <a:pPr eaLnBrk="1" hangingPunct="1"/>
            <a:endParaRPr lang="fr-F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Rot="1" noChangeAspect="1" noChangeArrowheads="1" noTextEdit="1"/>
          </p:cNvSpPr>
          <p:nvPr>
            <p:ph type="sldImg"/>
          </p:nvPr>
        </p:nvSpPr>
        <p:spPr>
          <a:xfrm>
            <a:off x="919163" y="746125"/>
            <a:ext cx="4967287" cy="3725863"/>
          </a:xfrm>
          <a:solidFill>
            <a:srgbClr val="FFFFFF"/>
          </a:solidFill>
          <a:ln/>
        </p:spPr>
      </p:sp>
      <p:sp>
        <p:nvSpPr>
          <p:cNvPr id="318467" name="Rectangle 3"/>
          <p:cNvSpPr>
            <a:spLocks noGrp="1" noChangeArrowheads="1"/>
          </p:cNvSpPr>
          <p:nvPr>
            <p:ph type="body" idx="1"/>
          </p:nvPr>
        </p:nvSpPr>
        <p:spPr>
          <a:xfrm>
            <a:off x="906463" y="4721225"/>
            <a:ext cx="4992687" cy="4471988"/>
          </a:xfrm>
          <a:solidFill>
            <a:srgbClr val="FFFFFF"/>
          </a:solidFill>
          <a:ln>
            <a:solidFill>
              <a:srgbClr val="000000"/>
            </a:solidFill>
          </a:ln>
        </p:spPr>
        <p:txBody>
          <a:bodyPr lIns="88331" tIns="44166" rIns="88331" bIns="44166"/>
          <a:lstStyle/>
          <a:p>
            <a:pPr eaLnBrk="1" hangingPunct="1"/>
            <a:endParaRPr lang="fr-F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Rot="1" noChangeAspect="1" noChangeArrowheads="1"/>
          </p:cNvSpPr>
          <p:nvPr>
            <p:ph type="sldImg"/>
          </p:nvPr>
        </p:nvSpPr>
        <p:spPr>
          <a:xfrm>
            <a:off x="1079500" y="865188"/>
            <a:ext cx="4648200" cy="3486150"/>
          </a:xfrm>
          <a:solidFill>
            <a:srgbClr val="FFFFFF"/>
          </a:solidFill>
          <a:ln/>
        </p:spPr>
      </p:sp>
      <p:sp>
        <p:nvSpPr>
          <p:cNvPr id="320515" name="Rectangle 3"/>
          <p:cNvSpPr>
            <a:spLocks noGrp="1" noChangeArrowheads="1"/>
          </p:cNvSpPr>
          <p:nvPr>
            <p:ph type="body" idx="1"/>
          </p:nvPr>
        </p:nvSpPr>
        <p:spPr>
          <a:xfrm>
            <a:off x="906463" y="4721225"/>
            <a:ext cx="4992687" cy="4471988"/>
          </a:xfrm>
          <a:solidFill>
            <a:srgbClr val="FFFFFF"/>
          </a:solidFill>
          <a:ln>
            <a:solidFill>
              <a:srgbClr val="000000"/>
            </a:solidFill>
          </a:ln>
        </p:spPr>
        <p:txBody>
          <a:bodyPr lIns="92032" tIns="46016" rIns="92032" bIns="46016"/>
          <a:lstStyle/>
          <a:p>
            <a:pPr eaLnBrk="1" hangingPunct="1"/>
            <a:endParaRPr lang="fr-F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Rot="1" noChangeAspect="1" noChangeArrowheads="1"/>
          </p:cNvSpPr>
          <p:nvPr>
            <p:ph type="sldImg"/>
          </p:nvPr>
        </p:nvSpPr>
        <p:spPr>
          <a:xfrm>
            <a:off x="919163" y="746125"/>
            <a:ext cx="4967287" cy="3725863"/>
          </a:xfrm>
          <a:solidFill>
            <a:srgbClr val="FFFFFF"/>
          </a:solidFill>
          <a:ln/>
        </p:spPr>
      </p:sp>
      <p:sp>
        <p:nvSpPr>
          <p:cNvPr id="322563" name="Rectangle 3"/>
          <p:cNvSpPr>
            <a:spLocks noGrp="1" noChangeArrowheads="1"/>
          </p:cNvSpPr>
          <p:nvPr>
            <p:ph type="body" idx="1"/>
          </p:nvPr>
        </p:nvSpPr>
        <p:spPr>
          <a:xfrm>
            <a:off x="906463" y="4721225"/>
            <a:ext cx="4992687" cy="4471988"/>
          </a:xfrm>
          <a:solidFill>
            <a:srgbClr val="FFFFFF"/>
          </a:solidFill>
          <a:ln>
            <a:solidFill>
              <a:srgbClr val="000000"/>
            </a:solidFill>
          </a:ln>
        </p:spPr>
        <p:txBody>
          <a:bodyPr lIns="88331" tIns="44166" rIns="88331" bIns="44166"/>
          <a:lstStyle/>
          <a:p>
            <a:pPr eaLnBrk="1" hangingPunct="1"/>
            <a:endParaRPr lang="fr-F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Rot="1" noChangeAspect="1" noChangeArrowheads="1"/>
          </p:cNvSpPr>
          <p:nvPr>
            <p:ph type="sldImg"/>
          </p:nvPr>
        </p:nvSpPr>
        <p:spPr>
          <a:xfrm>
            <a:off x="919163" y="746125"/>
            <a:ext cx="4967287" cy="3725863"/>
          </a:xfrm>
          <a:solidFill>
            <a:srgbClr val="FFFFFF"/>
          </a:solidFill>
          <a:ln/>
        </p:spPr>
      </p:sp>
      <p:sp>
        <p:nvSpPr>
          <p:cNvPr id="324611" name="Rectangle 3"/>
          <p:cNvSpPr>
            <a:spLocks noGrp="1" noChangeArrowheads="1"/>
          </p:cNvSpPr>
          <p:nvPr>
            <p:ph type="body" idx="1"/>
          </p:nvPr>
        </p:nvSpPr>
        <p:spPr>
          <a:xfrm>
            <a:off x="906463" y="4721225"/>
            <a:ext cx="4992687" cy="4471988"/>
          </a:xfrm>
          <a:solidFill>
            <a:srgbClr val="FFFFFF"/>
          </a:solidFill>
          <a:ln>
            <a:solidFill>
              <a:srgbClr val="000000"/>
            </a:solidFill>
          </a:ln>
        </p:spPr>
        <p:txBody>
          <a:bodyPr lIns="88331" tIns="44166" rIns="88331" bIns="44166"/>
          <a:lstStyle/>
          <a:p>
            <a:pPr eaLnBrk="1" hangingPunct="1"/>
            <a:endParaRPr lang="fr-F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Rot="1" noChangeAspect="1" noChangeArrowheads="1"/>
          </p:cNvSpPr>
          <p:nvPr>
            <p:ph type="sldImg"/>
          </p:nvPr>
        </p:nvSpPr>
        <p:spPr>
          <a:xfrm>
            <a:off x="919163" y="746125"/>
            <a:ext cx="4967287" cy="3725863"/>
          </a:xfrm>
          <a:solidFill>
            <a:srgbClr val="FFFFFF"/>
          </a:solidFill>
          <a:ln/>
        </p:spPr>
      </p:sp>
      <p:sp>
        <p:nvSpPr>
          <p:cNvPr id="326659" name="Rectangle 3"/>
          <p:cNvSpPr>
            <a:spLocks noGrp="1" noChangeArrowheads="1"/>
          </p:cNvSpPr>
          <p:nvPr>
            <p:ph type="body" idx="1"/>
          </p:nvPr>
        </p:nvSpPr>
        <p:spPr>
          <a:xfrm>
            <a:off x="906463" y="4721225"/>
            <a:ext cx="4992687" cy="4471988"/>
          </a:xfrm>
          <a:solidFill>
            <a:srgbClr val="FFFFFF"/>
          </a:solidFill>
          <a:ln>
            <a:solidFill>
              <a:srgbClr val="000000"/>
            </a:solidFill>
          </a:ln>
        </p:spPr>
        <p:txBody>
          <a:bodyPr lIns="88331" tIns="44166" rIns="88331" bIns="44166"/>
          <a:lstStyle/>
          <a:p>
            <a:pPr eaLnBrk="1" hangingPunct="1"/>
            <a:endParaRPr lang="fr-F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Rot="1" noChangeAspect="1" noChangeArrowheads="1"/>
          </p:cNvSpPr>
          <p:nvPr>
            <p:ph type="sldImg"/>
          </p:nvPr>
        </p:nvSpPr>
        <p:spPr>
          <a:xfrm>
            <a:off x="919163" y="746125"/>
            <a:ext cx="4967287" cy="3725863"/>
          </a:xfrm>
          <a:solidFill>
            <a:srgbClr val="FFFFFF"/>
          </a:solidFill>
          <a:ln/>
        </p:spPr>
      </p:sp>
      <p:sp>
        <p:nvSpPr>
          <p:cNvPr id="328707" name="Rectangle 3"/>
          <p:cNvSpPr>
            <a:spLocks noGrp="1" noChangeArrowheads="1"/>
          </p:cNvSpPr>
          <p:nvPr>
            <p:ph type="body" idx="1"/>
          </p:nvPr>
        </p:nvSpPr>
        <p:spPr>
          <a:xfrm>
            <a:off x="906463" y="4721225"/>
            <a:ext cx="4992687" cy="4471988"/>
          </a:xfrm>
          <a:solidFill>
            <a:srgbClr val="FFFFFF"/>
          </a:solidFill>
          <a:ln>
            <a:solidFill>
              <a:srgbClr val="000000"/>
            </a:solidFill>
          </a:ln>
        </p:spPr>
        <p:txBody>
          <a:bodyPr lIns="88331" tIns="44166" rIns="88331" bIns="44166"/>
          <a:lstStyle/>
          <a:p>
            <a:pPr eaLnBrk="1" hangingPunct="1"/>
            <a:endParaRPr lang="fr-F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Rot="1" noChangeAspect="1" noChangeArrowheads="1"/>
          </p:cNvSpPr>
          <p:nvPr>
            <p:ph type="sldImg"/>
          </p:nvPr>
        </p:nvSpPr>
        <p:spPr>
          <a:xfrm>
            <a:off x="919163" y="746125"/>
            <a:ext cx="4967287" cy="3725863"/>
          </a:xfrm>
          <a:solidFill>
            <a:srgbClr val="FFFFFF"/>
          </a:solidFill>
          <a:ln/>
        </p:spPr>
      </p:sp>
      <p:sp>
        <p:nvSpPr>
          <p:cNvPr id="330755" name="Rectangle 3"/>
          <p:cNvSpPr>
            <a:spLocks noGrp="1" noChangeArrowheads="1"/>
          </p:cNvSpPr>
          <p:nvPr>
            <p:ph type="body" idx="1"/>
          </p:nvPr>
        </p:nvSpPr>
        <p:spPr>
          <a:xfrm>
            <a:off x="906463" y="4721225"/>
            <a:ext cx="4992687" cy="4471988"/>
          </a:xfrm>
          <a:solidFill>
            <a:srgbClr val="FFFFFF"/>
          </a:solidFill>
          <a:ln>
            <a:solidFill>
              <a:srgbClr val="000000"/>
            </a:solidFill>
          </a:ln>
        </p:spPr>
        <p:txBody>
          <a:bodyPr lIns="88331" tIns="44166" rIns="88331" bIns="44166"/>
          <a:lstStyle/>
          <a:p>
            <a:pPr eaLnBrk="1" hangingPunct="1"/>
            <a:endParaRPr lang="fr-F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Rot="1" noChangeAspect="1" noChangeArrowheads="1"/>
          </p:cNvSpPr>
          <p:nvPr>
            <p:ph type="sldImg"/>
          </p:nvPr>
        </p:nvSpPr>
        <p:spPr>
          <a:xfrm>
            <a:off x="919163" y="746125"/>
            <a:ext cx="4967287" cy="3725863"/>
          </a:xfrm>
          <a:solidFill>
            <a:srgbClr val="FFFFFF"/>
          </a:solidFill>
          <a:ln/>
        </p:spPr>
      </p:sp>
      <p:sp>
        <p:nvSpPr>
          <p:cNvPr id="332803" name="Rectangle 3"/>
          <p:cNvSpPr>
            <a:spLocks noGrp="1" noChangeArrowheads="1"/>
          </p:cNvSpPr>
          <p:nvPr>
            <p:ph type="body" idx="1"/>
          </p:nvPr>
        </p:nvSpPr>
        <p:spPr>
          <a:xfrm>
            <a:off x="906463" y="4721225"/>
            <a:ext cx="4992687" cy="4471988"/>
          </a:xfrm>
          <a:solidFill>
            <a:srgbClr val="FFFFFF"/>
          </a:solidFill>
          <a:ln>
            <a:solidFill>
              <a:srgbClr val="000000"/>
            </a:solidFill>
          </a:ln>
        </p:spPr>
        <p:txBody>
          <a:bodyPr lIns="88331" tIns="44166" rIns="88331" bIns="44166"/>
          <a:lstStyle/>
          <a:p>
            <a:pPr eaLnBrk="1" hangingPunct="1"/>
            <a:endParaRPr lang="fr-F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Rot="1" noChangeAspect="1" noChangeArrowheads="1"/>
          </p:cNvSpPr>
          <p:nvPr>
            <p:ph type="sldImg"/>
          </p:nvPr>
        </p:nvSpPr>
        <p:spPr>
          <a:xfrm>
            <a:off x="919163" y="746125"/>
            <a:ext cx="4967287" cy="3725863"/>
          </a:xfrm>
          <a:solidFill>
            <a:srgbClr val="FFFFFF"/>
          </a:solidFill>
          <a:ln/>
        </p:spPr>
      </p:sp>
      <p:sp>
        <p:nvSpPr>
          <p:cNvPr id="334851" name="Rectangle 3"/>
          <p:cNvSpPr>
            <a:spLocks noGrp="1" noChangeArrowheads="1"/>
          </p:cNvSpPr>
          <p:nvPr>
            <p:ph type="body" idx="1"/>
          </p:nvPr>
        </p:nvSpPr>
        <p:spPr>
          <a:xfrm>
            <a:off x="906463" y="4721225"/>
            <a:ext cx="4992687" cy="4471988"/>
          </a:xfrm>
          <a:solidFill>
            <a:srgbClr val="FFFFFF"/>
          </a:solidFill>
          <a:ln>
            <a:solidFill>
              <a:srgbClr val="000000"/>
            </a:solidFill>
          </a:ln>
        </p:spPr>
        <p:txBody>
          <a:bodyPr lIns="88331" tIns="44166" rIns="88331" bIns="44166"/>
          <a:lstStyle/>
          <a:p>
            <a:pPr eaLnBrk="1" hangingPunct="1"/>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Rot="1" noChangeAspect="1" noChangeArrowheads="1"/>
          </p:cNvSpPr>
          <p:nvPr>
            <p:ph type="sldImg"/>
          </p:nvPr>
        </p:nvSpPr>
        <p:spPr>
          <a:xfrm>
            <a:off x="919163" y="746125"/>
            <a:ext cx="4967287" cy="3725863"/>
          </a:xfrm>
          <a:solidFill>
            <a:srgbClr val="FFFFFF"/>
          </a:solidFill>
          <a:ln/>
        </p:spPr>
      </p:sp>
      <p:sp>
        <p:nvSpPr>
          <p:cNvPr id="336899" name="Rectangle 3"/>
          <p:cNvSpPr>
            <a:spLocks noGrp="1" noChangeArrowheads="1"/>
          </p:cNvSpPr>
          <p:nvPr>
            <p:ph type="body" idx="1"/>
          </p:nvPr>
        </p:nvSpPr>
        <p:spPr>
          <a:xfrm>
            <a:off x="906463" y="4721225"/>
            <a:ext cx="4992687" cy="4471988"/>
          </a:xfrm>
          <a:solidFill>
            <a:srgbClr val="FFFFFF"/>
          </a:solidFill>
          <a:ln>
            <a:solidFill>
              <a:srgbClr val="000000"/>
            </a:solidFill>
          </a:ln>
        </p:spPr>
        <p:txBody>
          <a:bodyPr lIns="88331" tIns="44166" rIns="88331" bIns="44166"/>
          <a:lstStyle/>
          <a:p>
            <a:pPr eaLnBrk="1" hangingPunct="1"/>
            <a:endParaRPr lang="fr-F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Rot="1" noChangeAspect="1" noChangeArrowheads="1"/>
          </p:cNvSpPr>
          <p:nvPr>
            <p:ph type="sldImg"/>
          </p:nvPr>
        </p:nvSpPr>
        <p:spPr>
          <a:xfrm>
            <a:off x="919163" y="746125"/>
            <a:ext cx="4967287" cy="3725863"/>
          </a:xfrm>
          <a:solidFill>
            <a:srgbClr val="FFFFFF"/>
          </a:solidFill>
          <a:ln/>
        </p:spPr>
      </p:sp>
      <p:sp>
        <p:nvSpPr>
          <p:cNvPr id="338947" name="Rectangle 3"/>
          <p:cNvSpPr>
            <a:spLocks noGrp="1" noChangeArrowheads="1"/>
          </p:cNvSpPr>
          <p:nvPr>
            <p:ph type="body" idx="1"/>
          </p:nvPr>
        </p:nvSpPr>
        <p:spPr>
          <a:xfrm>
            <a:off x="906463" y="4721225"/>
            <a:ext cx="4992687" cy="4471988"/>
          </a:xfrm>
          <a:solidFill>
            <a:srgbClr val="FFFFFF"/>
          </a:solidFill>
          <a:ln>
            <a:solidFill>
              <a:srgbClr val="000000"/>
            </a:solidFill>
          </a:ln>
        </p:spPr>
        <p:txBody>
          <a:bodyPr lIns="88331" tIns="44166" rIns="88331" bIns="44166"/>
          <a:lstStyle/>
          <a:p>
            <a:pPr eaLnBrk="1" hangingPunct="1"/>
            <a:endParaRPr lang="fr-F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Rot="1" noChangeAspect="1" noChangeArrowheads="1"/>
          </p:cNvSpPr>
          <p:nvPr>
            <p:ph type="sldImg"/>
          </p:nvPr>
        </p:nvSpPr>
        <p:spPr>
          <a:xfrm>
            <a:off x="919163" y="746125"/>
            <a:ext cx="4967287" cy="3725863"/>
          </a:xfrm>
          <a:solidFill>
            <a:srgbClr val="FFFFFF"/>
          </a:solidFill>
          <a:ln/>
        </p:spPr>
      </p:sp>
      <p:sp>
        <p:nvSpPr>
          <p:cNvPr id="340995" name="Rectangle 3"/>
          <p:cNvSpPr>
            <a:spLocks noGrp="1" noChangeArrowheads="1"/>
          </p:cNvSpPr>
          <p:nvPr>
            <p:ph type="body" idx="1"/>
          </p:nvPr>
        </p:nvSpPr>
        <p:spPr>
          <a:xfrm>
            <a:off x="906463" y="4721225"/>
            <a:ext cx="4992687" cy="4471988"/>
          </a:xfrm>
          <a:solidFill>
            <a:srgbClr val="FFFFFF"/>
          </a:solidFill>
          <a:ln>
            <a:solidFill>
              <a:srgbClr val="000000"/>
            </a:solidFill>
          </a:ln>
        </p:spPr>
        <p:txBody>
          <a:bodyPr lIns="88331" tIns="44166" rIns="88331" bIns="44166"/>
          <a:lstStyle/>
          <a:p>
            <a:pPr eaLnBrk="1" hangingPunct="1"/>
            <a:endParaRPr lang="fr-FR"/>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Rot="1" noChangeAspect="1" noChangeArrowheads="1"/>
          </p:cNvSpPr>
          <p:nvPr>
            <p:ph type="sldImg"/>
          </p:nvPr>
        </p:nvSpPr>
        <p:spPr>
          <a:xfrm>
            <a:off x="919163" y="746125"/>
            <a:ext cx="4967287" cy="3725863"/>
          </a:xfrm>
          <a:solidFill>
            <a:srgbClr val="FFFFFF"/>
          </a:solidFill>
          <a:ln/>
        </p:spPr>
      </p:sp>
      <p:sp>
        <p:nvSpPr>
          <p:cNvPr id="343043" name="Rectangle 3"/>
          <p:cNvSpPr>
            <a:spLocks noGrp="1" noChangeArrowheads="1"/>
          </p:cNvSpPr>
          <p:nvPr>
            <p:ph type="body" idx="1"/>
          </p:nvPr>
        </p:nvSpPr>
        <p:spPr>
          <a:xfrm>
            <a:off x="906463" y="4721225"/>
            <a:ext cx="4992687" cy="4471988"/>
          </a:xfrm>
          <a:solidFill>
            <a:srgbClr val="FFFFFF"/>
          </a:solidFill>
          <a:ln>
            <a:solidFill>
              <a:srgbClr val="000000"/>
            </a:solidFill>
          </a:ln>
        </p:spPr>
        <p:txBody>
          <a:bodyPr lIns="88331" tIns="44166" rIns="88331" bIns="44166"/>
          <a:lstStyle/>
          <a:p>
            <a:pPr eaLnBrk="1" hangingPunct="1"/>
            <a:endParaRPr lang="fr-F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Rot="1" noChangeAspect="1" noChangeArrowheads="1"/>
          </p:cNvSpPr>
          <p:nvPr>
            <p:ph type="sldImg"/>
          </p:nvPr>
        </p:nvSpPr>
        <p:spPr>
          <a:xfrm>
            <a:off x="919163" y="746125"/>
            <a:ext cx="4967287" cy="3725863"/>
          </a:xfrm>
          <a:solidFill>
            <a:srgbClr val="FFFFFF"/>
          </a:solidFill>
          <a:ln/>
        </p:spPr>
      </p:sp>
      <p:sp>
        <p:nvSpPr>
          <p:cNvPr id="345091" name="Rectangle 3"/>
          <p:cNvSpPr>
            <a:spLocks noGrp="1" noChangeArrowheads="1"/>
          </p:cNvSpPr>
          <p:nvPr>
            <p:ph type="body" idx="1"/>
          </p:nvPr>
        </p:nvSpPr>
        <p:spPr>
          <a:xfrm>
            <a:off x="906463" y="4721225"/>
            <a:ext cx="4992687" cy="4471988"/>
          </a:xfrm>
          <a:solidFill>
            <a:srgbClr val="FFFFFF"/>
          </a:solidFill>
          <a:ln>
            <a:solidFill>
              <a:srgbClr val="000000"/>
            </a:solidFill>
          </a:ln>
        </p:spPr>
        <p:txBody>
          <a:bodyPr lIns="88331" tIns="44166" rIns="88331" bIns="44166"/>
          <a:lstStyle/>
          <a:p>
            <a:pPr eaLnBrk="1" hangingPunct="1"/>
            <a:endParaRPr lang="fr-FR"/>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1026"/>
          <p:cNvSpPr>
            <a:spLocks noGrp="1" noRot="1" noChangeAspect="1" noChangeArrowheads="1"/>
          </p:cNvSpPr>
          <p:nvPr>
            <p:ph type="sldImg"/>
          </p:nvPr>
        </p:nvSpPr>
        <p:spPr>
          <a:xfrm>
            <a:off x="920750" y="746125"/>
            <a:ext cx="4967288" cy="3725863"/>
          </a:xfrm>
          <a:solidFill>
            <a:srgbClr val="FFFFFF"/>
          </a:solidFill>
          <a:ln/>
        </p:spPr>
      </p:sp>
      <p:sp>
        <p:nvSpPr>
          <p:cNvPr id="347139" name="Rectangle 1027"/>
          <p:cNvSpPr>
            <a:spLocks noGrp="1" noChangeArrowheads="1"/>
          </p:cNvSpPr>
          <p:nvPr>
            <p:ph type="body" idx="1"/>
          </p:nvPr>
        </p:nvSpPr>
        <p:spPr>
          <a:xfrm>
            <a:off x="908050" y="4721225"/>
            <a:ext cx="4989513" cy="298450"/>
          </a:xfrm>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1026"/>
          <p:cNvSpPr>
            <a:spLocks noGrp="1" noRot="1" noChangeAspect="1" noChangeArrowheads="1" noTextEdit="1"/>
          </p:cNvSpPr>
          <p:nvPr>
            <p:ph type="sldImg"/>
          </p:nvPr>
        </p:nvSpPr>
        <p:spPr>
          <a:ln/>
        </p:spPr>
      </p:sp>
      <p:sp>
        <p:nvSpPr>
          <p:cNvPr id="349187" name="Rectangle 1027"/>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1026"/>
          <p:cNvSpPr>
            <a:spLocks noGrp="1" noRot="1" noChangeAspect="1" noChangeArrowheads="1" noTextEdit="1"/>
          </p:cNvSpPr>
          <p:nvPr>
            <p:ph type="sldImg"/>
          </p:nvPr>
        </p:nvSpPr>
        <p:spPr>
          <a:ln/>
        </p:spPr>
      </p:sp>
      <p:sp>
        <p:nvSpPr>
          <p:cNvPr id="351235" name="Rectangle 1027"/>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1026"/>
          <p:cNvSpPr>
            <a:spLocks noGrp="1" noRot="1" noChangeAspect="1" noChangeArrowheads="1" noTextEdit="1"/>
          </p:cNvSpPr>
          <p:nvPr>
            <p:ph type="sldImg"/>
          </p:nvPr>
        </p:nvSpPr>
        <p:spPr>
          <a:ln/>
        </p:spPr>
      </p:sp>
      <p:sp>
        <p:nvSpPr>
          <p:cNvPr id="353283" name="Rectangle 1027"/>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1026"/>
          <p:cNvSpPr>
            <a:spLocks noGrp="1" noRot="1" noChangeAspect="1" noChangeArrowheads="1" noTextEdit="1"/>
          </p:cNvSpPr>
          <p:nvPr>
            <p:ph type="sldImg"/>
          </p:nvPr>
        </p:nvSpPr>
        <p:spPr>
          <a:ln/>
        </p:spPr>
      </p:sp>
      <p:sp>
        <p:nvSpPr>
          <p:cNvPr id="355331" name="Rectangle 1027"/>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1026"/>
          <p:cNvSpPr>
            <a:spLocks noGrp="1" noRot="1" noChangeAspect="1" noChangeArrowheads="1"/>
          </p:cNvSpPr>
          <p:nvPr>
            <p:ph type="sldImg"/>
          </p:nvPr>
        </p:nvSpPr>
        <p:spPr>
          <a:xfrm>
            <a:off x="920750" y="746125"/>
            <a:ext cx="4967288" cy="3725863"/>
          </a:xfrm>
          <a:solidFill>
            <a:srgbClr val="FFFFFF"/>
          </a:solidFill>
          <a:ln/>
        </p:spPr>
      </p:sp>
      <p:sp>
        <p:nvSpPr>
          <p:cNvPr id="357379" name="Rectangle 1027"/>
          <p:cNvSpPr>
            <a:spLocks noGrp="1" noChangeArrowheads="1"/>
          </p:cNvSpPr>
          <p:nvPr>
            <p:ph type="body" idx="1"/>
          </p:nvPr>
        </p:nvSpPr>
        <p:spPr>
          <a:xfrm>
            <a:off x="908050" y="4721225"/>
            <a:ext cx="4989513" cy="1333500"/>
          </a:xfrm>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1026"/>
          <p:cNvSpPr>
            <a:spLocks noGrp="1" noRot="1" noChangeAspect="1" noChangeArrowheads="1" noTextEdit="1"/>
          </p:cNvSpPr>
          <p:nvPr>
            <p:ph type="sldImg"/>
          </p:nvPr>
        </p:nvSpPr>
        <p:spPr>
          <a:ln/>
        </p:spPr>
      </p:sp>
      <p:sp>
        <p:nvSpPr>
          <p:cNvPr id="359427" name="Rectangle 1027"/>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1026"/>
          <p:cNvSpPr>
            <a:spLocks noGrp="1" noRot="1" noChangeAspect="1" noChangeArrowheads="1" noTextEdit="1"/>
          </p:cNvSpPr>
          <p:nvPr>
            <p:ph type="sldImg"/>
          </p:nvPr>
        </p:nvSpPr>
        <p:spPr>
          <a:ln/>
        </p:spPr>
      </p:sp>
      <p:sp>
        <p:nvSpPr>
          <p:cNvPr id="361475" name="Rectangle 1027"/>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1026"/>
          <p:cNvSpPr>
            <a:spLocks noGrp="1" noRot="1" noChangeAspect="1" noChangeArrowheads="1" noTextEdit="1"/>
          </p:cNvSpPr>
          <p:nvPr>
            <p:ph type="sldImg"/>
          </p:nvPr>
        </p:nvSpPr>
        <p:spPr>
          <a:ln/>
        </p:spPr>
      </p:sp>
      <p:sp>
        <p:nvSpPr>
          <p:cNvPr id="363523" name="Rectangle 1027"/>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1026"/>
          <p:cNvSpPr>
            <a:spLocks noGrp="1" noRot="1" noChangeAspect="1" noChangeArrowheads="1" noTextEdit="1"/>
          </p:cNvSpPr>
          <p:nvPr>
            <p:ph type="sldImg"/>
          </p:nvPr>
        </p:nvSpPr>
        <p:spPr>
          <a:ln/>
        </p:spPr>
      </p:sp>
      <p:sp>
        <p:nvSpPr>
          <p:cNvPr id="365571" name="Rectangle 1027"/>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1026"/>
          <p:cNvSpPr>
            <a:spLocks noGrp="1" noRot="1" noChangeAspect="1" noChangeArrowheads="1" noTextEdit="1"/>
          </p:cNvSpPr>
          <p:nvPr>
            <p:ph type="sldImg"/>
          </p:nvPr>
        </p:nvSpPr>
        <p:spPr>
          <a:ln/>
        </p:spPr>
      </p:sp>
      <p:sp>
        <p:nvSpPr>
          <p:cNvPr id="367619" name="Rectangle 1027"/>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1026"/>
          <p:cNvSpPr>
            <a:spLocks noGrp="1" noRot="1" noChangeAspect="1" noChangeArrowheads="1" noTextEdit="1"/>
          </p:cNvSpPr>
          <p:nvPr>
            <p:ph type="sldImg"/>
          </p:nvPr>
        </p:nvSpPr>
        <p:spPr>
          <a:ln/>
        </p:spPr>
      </p:sp>
      <p:sp>
        <p:nvSpPr>
          <p:cNvPr id="369667" name="Rectangle 1027"/>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1026"/>
          <p:cNvSpPr>
            <a:spLocks noGrp="1" noRot="1" noChangeAspect="1" noChangeArrowheads="1" noTextEdit="1"/>
          </p:cNvSpPr>
          <p:nvPr>
            <p:ph type="sldImg"/>
          </p:nvPr>
        </p:nvSpPr>
        <p:spPr>
          <a:ln/>
        </p:spPr>
      </p:sp>
      <p:sp>
        <p:nvSpPr>
          <p:cNvPr id="371715" name="Rectangle 1027"/>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1026"/>
          <p:cNvSpPr>
            <a:spLocks noGrp="1" noRot="1" noChangeAspect="1" noChangeArrowheads="1" noTextEdit="1"/>
          </p:cNvSpPr>
          <p:nvPr>
            <p:ph type="sldImg"/>
          </p:nvPr>
        </p:nvSpPr>
        <p:spPr>
          <a:ln/>
        </p:spPr>
      </p:sp>
      <p:sp>
        <p:nvSpPr>
          <p:cNvPr id="373763" name="Rectangle 1027"/>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1026"/>
          <p:cNvSpPr>
            <a:spLocks noGrp="1" noRot="1" noChangeAspect="1" noChangeArrowheads="1" noTextEdit="1"/>
          </p:cNvSpPr>
          <p:nvPr>
            <p:ph type="sldImg"/>
          </p:nvPr>
        </p:nvSpPr>
        <p:spPr>
          <a:ln/>
        </p:spPr>
      </p:sp>
      <p:sp>
        <p:nvSpPr>
          <p:cNvPr id="375811" name="Rectangle 1027"/>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026"/>
          <p:cNvSpPr>
            <a:spLocks noGrp="1" noRot="1" noChangeAspect="1" noChangeArrowheads="1"/>
          </p:cNvSpPr>
          <p:nvPr>
            <p:ph type="sldImg"/>
          </p:nvPr>
        </p:nvSpPr>
        <p:spPr>
          <a:solidFill>
            <a:srgbClr val="FFFFFF"/>
          </a:solidFill>
          <a:ln/>
        </p:spPr>
      </p:sp>
      <p:sp>
        <p:nvSpPr>
          <p:cNvPr id="54275"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1026"/>
          <p:cNvSpPr>
            <a:spLocks noGrp="1" noRot="1" noChangeAspect="1" noChangeArrowheads="1"/>
          </p:cNvSpPr>
          <p:nvPr>
            <p:ph type="sldImg"/>
          </p:nvPr>
        </p:nvSpPr>
        <p:spPr>
          <a:solidFill>
            <a:srgbClr val="FFFFFF"/>
          </a:solidFill>
          <a:ln/>
        </p:spPr>
      </p:sp>
      <p:sp>
        <p:nvSpPr>
          <p:cNvPr id="377859"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1026"/>
          <p:cNvSpPr>
            <a:spLocks noGrp="1" noRot="1" noChangeAspect="1" noChangeArrowheads="1"/>
          </p:cNvSpPr>
          <p:nvPr>
            <p:ph type="sldImg"/>
          </p:nvPr>
        </p:nvSpPr>
        <p:spPr>
          <a:solidFill>
            <a:srgbClr val="FFFFFF"/>
          </a:solidFill>
          <a:ln/>
        </p:spPr>
      </p:sp>
      <p:sp>
        <p:nvSpPr>
          <p:cNvPr id="379907"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1026"/>
          <p:cNvSpPr>
            <a:spLocks noGrp="1" noRot="1" noChangeAspect="1" noChangeArrowheads="1"/>
          </p:cNvSpPr>
          <p:nvPr>
            <p:ph type="sldImg"/>
          </p:nvPr>
        </p:nvSpPr>
        <p:spPr>
          <a:solidFill>
            <a:srgbClr val="FFFFFF"/>
          </a:solidFill>
          <a:ln/>
        </p:spPr>
      </p:sp>
      <p:sp>
        <p:nvSpPr>
          <p:cNvPr id="381955"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1026"/>
          <p:cNvSpPr>
            <a:spLocks noGrp="1" noRot="1" noChangeAspect="1" noChangeArrowheads="1"/>
          </p:cNvSpPr>
          <p:nvPr>
            <p:ph type="sldImg"/>
          </p:nvPr>
        </p:nvSpPr>
        <p:spPr>
          <a:solidFill>
            <a:srgbClr val="FFFFFF"/>
          </a:solidFill>
          <a:ln/>
        </p:spPr>
      </p:sp>
      <p:sp>
        <p:nvSpPr>
          <p:cNvPr id="384003"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1026"/>
          <p:cNvSpPr>
            <a:spLocks noGrp="1" noRot="1" noChangeAspect="1" noChangeArrowheads="1"/>
          </p:cNvSpPr>
          <p:nvPr>
            <p:ph type="sldImg"/>
          </p:nvPr>
        </p:nvSpPr>
        <p:spPr>
          <a:solidFill>
            <a:srgbClr val="FFFFFF"/>
          </a:solidFill>
          <a:ln/>
        </p:spPr>
      </p:sp>
      <p:sp>
        <p:nvSpPr>
          <p:cNvPr id="386051"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1026"/>
          <p:cNvSpPr>
            <a:spLocks noGrp="1" noRot="1" noChangeAspect="1" noChangeArrowheads="1"/>
          </p:cNvSpPr>
          <p:nvPr>
            <p:ph type="sldImg"/>
          </p:nvPr>
        </p:nvSpPr>
        <p:spPr>
          <a:solidFill>
            <a:srgbClr val="FFFFFF"/>
          </a:solidFill>
          <a:ln/>
        </p:spPr>
      </p:sp>
      <p:sp>
        <p:nvSpPr>
          <p:cNvPr id="388099"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1026"/>
          <p:cNvSpPr>
            <a:spLocks noGrp="1" noRot="1" noChangeAspect="1" noChangeArrowheads="1"/>
          </p:cNvSpPr>
          <p:nvPr>
            <p:ph type="sldImg"/>
          </p:nvPr>
        </p:nvSpPr>
        <p:spPr>
          <a:solidFill>
            <a:srgbClr val="FFFFFF"/>
          </a:solidFill>
          <a:ln/>
        </p:spPr>
      </p:sp>
      <p:sp>
        <p:nvSpPr>
          <p:cNvPr id="390147"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1026"/>
          <p:cNvSpPr>
            <a:spLocks noGrp="1" noRot="1" noChangeAspect="1" noChangeArrowheads="1"/>
          </p:cNvSpPr>
          <p:nvPr>
            <p:ph type="sldImg"/>
          </p:nvPr>
        </p:nvSpPr>
        <p:spPr>
          <a:solidFill>
            <a:srgbClr val="FFFFFF"/>
          </a:solidFill>
          <a:ln/>
        </p:spPr>
      </p:sp>
      <p:sp>
        <p:nvSpPr>
          <p:cNvPr id="392195"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1026"/>
          <p:cNvSpPr>
            <a:spLocks noGrp="1" noRot="1" noChangeAspect="1" noChangeArrowheads="1"/>
          </p:cNvSpPr>
          <p:nvPr>
            <p:ph type="sldImg"/>
          </p:nvPr>
        </p:nvSpPr>
        <p:spPr>
          <a:solidFill>
            <a:srgbClr val="FFFFFF"/>
          </a:solidFill>
          <a:ln/>
        </p:spPr>
      </p:sp>
      <p:sp>
        <p:nvSpPr>
          <p:cNvPr id="394243"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1026"/>
          <p:cNvSpPr>
            <a:spLocks noGrp="1" noRot="1" noChangeAspect="1" noChangeArrowheads="1"/>
          </p:cNvSpPr>
          <p:nvPr>
            <p:ph type="sldImg"/>
          </p:nvPr>
        </p:nvSpPr>
        <p:spPr>
          <a:solidFill>
            <a:srgbClr val="FFFFFF"/>
          </a:solidFill>
          <a:ln/>
        </p:spPr>
      </p:sp>
      <p:sp>
        <p:nvSpPr>
          <p:cNvPr id="396291"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p:cNvSpPr>
          <p:nvPr>
            <p:ph type="sldImg"/>
          </p:nvPr>
        </p:nvSpPr>
        <p:spPr>
          <a:xfrm>
            <a:off x="920750" y="746125"/>
            <a:ext cx="4967288" cy="3725863"/>
          </a:xfrm>
          <a:solidFill>
            <a:srgbClr val="FFFFFF"/>
          </a:solidFill>
          <a:ln/>
        </p:spPr>
      </p:sp>
      <p:sp>
        <p:nvSpPr>
          <p:cNvPr id="56323" name="Rectangle 3"/>
          <p:cNvSpPr>
            <a:spLocks noGrp="1" noChangeArrowheads="1"/>
          </p:cNvSpPr>
          <p:nvPr>
            <p:ph type="body" idx="1"/>
          </p:nvPr>
        </p:nvSpPr>
        <p:spPr>
          <a:xfrm>
            <a:off x="908050" y="4721225"/>
            <a:ext cx="4989513" cy="4471988"/>
          </a:xfrm>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1026"/>
          <p:cNvSpPr>
            <a:spLocks noGrp="1" noRot="1" noChangeAspect="1" noChangeArrowheads="1"/>
          </p:cNvSpPr>
          <p:nvPr>
            <p:ph type="sldImg"/>
          </p:nvPr>
        </p:nvSpPr>
        <p:spPr>
          <a:solidFill>
            <a:srgbClr val="FFFFFF"/>
          </a:solidFill>
          <a:ln/>
        </p:spPr>
      </p:sp>
      <p:sp>
        <p:nvSpPr>
          <p:cNvPr id="398339"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1026"/>
          <p:cNvSpPr>
            <a:spLocks noGrp="1" noRot="1" noChangeAspect="1" noChangeArrowheads="1"/>
          </p:cNvSpPr>
          <p:nvPr>
            <p:ph type="sldImg"/>
          </p:nvPr>
        </p:nvSpPr>
        <p:spPr>
          <a:solidFill>
            <a:srgbClr val="FFFFFF"/>
          </a:solidFill>
          <a:ln/>
        </p:spPr>
      </p:sp>
      <p:sp>
        <p:nvSpPr>
          <p:cNvPr id="400387"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1026"/>
          <p:cNvSpPr>
            <a:spLocks noGrp="1" noRot="1" noChangeAspect="1" noChangeArrowheads="1"/>
          </p:cNvSpPr>
          <p:nvPr>
            <p:ph type="sldImg"/>
          </p:nvPr>
        </p:nvSpPr>
        <p:spPr>
          <a:solidFill>
            <a:srgbClr val="FFFFFF"/>
          </a:solidFill>
          <a:ln/>
        </p:spPr>
      </p:sp>
      <p:sp>
        <p:nvSpPr>
          <p:cNvPr id="402435"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1026"/>
          <p:cNvSpPr>
            <a:spLocks noGrp="1" noRot="1" noChangeAspect="1" noChangeArrowheads="1"/>
          </p:cNvSpPr>
          <p:nvPr>
            <p:ph type="sldImg"/>
          </p:nvPr>
        </p:nvSpPr>
        <p:spPr>
          <a:solidFill>
            <a:srgbClr val="FFFFFF"/>
          </a:solidFill>
          <a:ln/>
        </p:spPr>
      </p:sp>
      <p:sp>
        <p:nvSpPr>
          <p:cNvPr id="404483"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1026"/>
          <p:cNvSpPr>
            <a:spLocks noGrp="1" noRot="1" noChangeAspect="1" noChangeArrowheads="1"/>
          </p:cNvSpPr>
          <p:nvPr>
            <p:ph type="sldImg"/>
          </p:nvPr>
        </p:nvSpPr>
        <p:spPr>
          <a:solidFill>
            <a:srgbClr val="FFFFFF"/>
          </a:solidFill>
          <a:ln/>
        </p:spPr>
      </p:sp>
      <p:sp>
        <p:nvSpPr>
          <p:cNvPr id="406531"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1026"/>
          <p:cNvSpPr>
            <a:spLocks noGrp="1" noRot="1" noChangeAspect="1" noChangeArrowheads="1"/>
          </p:cNvSpPr>
          <p:nvPr>
            <p:ph type="sldImg"/>
          </p:nvPr>
        </p:nvSpPr>
        <p:spPr>
          <a:solidFill>
            <a:srgbClr val="FFFFFF"/>
          </a:solidFill>
          <a:ln/>
        </p:spPr>
      </p:sp>
      <p:sp>
        <p:nvSpPr>
          <p:cNvPr id="408579"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1026"/>
          <p:cNvSpPr>
            <a:spLocks noGrp="1" noRot="1" noChangeAspect="1" noChangeArrowheads="1"/>
          </p:cNvSpPr>
          <p:nvPr>
            <p:ph type="sldImg"/>
          </p:nvPr>
        </p:nvSpPr>
        <p:spPr>
          <a:solidFill>
            <a:srgbClr val="FFFFFF"/>
          </a:solidFill>
          <a:ln/>
        </p:spPr>
      </p:sp>
      <p:sp>
        <p:nvSpPr>
          <p:cNvPr id="410627"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1026"/>
          <p:cNvSpPr>
            <a:spLocks noGrp="1" noRot="1" noChangeAspect="1" noChangeArrowheads="1"/>
          </p:cNvSpPr>
          <p:nvPr>
            <p:ph type="sldImg"/>
          </p:nvPr>
        </p:nvSpPr>
        <p:spPr>
          <a:solidFill>
            <a:srgbClr val="FFFFFF"/>
          </a:solidFill>
          <a:ln/>
        </p:spPr>
      </p:sp>
      <p:sp>
        <p:nvSpPr>
          <p:cNvPr id="412675"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1026"/>
          <p:cNvSpPr>
            <a:spLocks noGrp="1" noRot="1" noChangeAspect="1" noChangeArrowheads="1"/>
          </p:cNvSpPr>
          <p:nvPr>
            <p:ph type="sldImg"/>
          </p:nvPr>
        </p:nvSpPr>
        <p:spPr>
          <a:solidFill>
            <a:srgbClr val="FFFFFF"/>
          </a:solidFill>
          <a:ln/>
        </p:spPr>
      </p:sp>
      <p:sp>
        <p:nvSpPr>
          <p:cNvPr id="414723"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1026"/>
          <p:cNvSpPr>
            <a:spLocks noGrp="1" noRot="1" noChangeAspect="1" noChangeArrowheads="1"/>
          </p:cNvSpPr>
          <p:nvPr>
            <p:ph type="sldImg"/>
          </p:nvPr>
        </p:nvSpPr>
        <p:spPr>
          <a:solidFill>
            <a:srgbClr val="FFFFFF"/>
          </a:solidFill>
          <a:ln/>
        </p:spPr>
      </p:sp>
      <p:sp>
        <p:nvSpPr>
          <p:cNvPr id="416771"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1026"/>
          <p:cNvSpPr>
            <a:spLocks noGrp="1" noRot="1" noChangeAspect="1" noChangeArrowheads="1"/>
          </p:cNvSpPr>
          <p:nvPr>
            <p:ph type="sldImg"/>
          </p:nvPr>
        </p:nvSpPr>
        <p:spPr>
          <a:solidFill>
            <a:srgbClr val="FFFFFF"/>
          </a:solidFill>
          <a:ln/>
        </p:spPr>
      </p:sp>
      <p:sp>
        <p:nvSpPr>
          <p:cNvPr id="418819"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Rot="1" noChangeAspect="1" noChangeArrowheads="1"/>
          </p:cNvSpPr>
          <p:nvPr>
            <p:ph type="sldImg"/>
          </p:nvPr>
        </p:nvSpPr>
        <p:spPr>
          <a:solidFill>
            <a:srgbClr val="FFFFFF"/>
          </a:solidFill>
          <a:ln/>
        </p:spPr>
      </p:sp>
      <p:sp>
        <p:nvSpPr>
          <p:cNvPr id="420867"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1026"/>
          <p:cNvSpPr>
            <a:spLocks noGrp="1" noRot="1" noChangeAspect="1" noChangeArrowheads="1"/>
          </p:cNvSpPr>
          <p:nvPr>
            <p:ph type="sldImg"/>
          </p:nvPr>
        </p:nvSpPr>
        <p:spPr>
          <a:solidFill>
            <a:srgbClr val="FFFFFF"/>
          </a:solidFill>
          <a:ln/>
        </p:spPr>
      </p:sp>
      <p:sp>
        <p:nvSpPr>
          <p:cNvPr id="422915"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1026"/>
          <p:cNvSpPr>
            <a:spLocks noGrp="1" noRot="1" noChangeAspect="1" noChangeArrowheads="1"/>
          </p:cNvSpPr>
          <p:nvPr>
            <p:ph type="sldImg"/>
          </p:nvPr>
        </p:nvSpPr>
        <p:spPr>
          <a:solidFill>
            <a:srgbClr val="FFFFFF"/>
          </a:solidFill>
          <a:ln/>
        </p:spPr>
      </p:sp>
      <p:sp>
        <p:nvSpPr>
          <p:cNvPr id="424963"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1026"/>
          <p:cNvSpPr>
            <a:spLocks noGrp="1" noRot="1" noChangeAspect="1" noChangeArrowheads="1"/>
          </p:cNvSpPr>
          <p:nvPr>
            <p:ph type="sldImg"/>
          </p:nvPr>
        </p:nvSpPr>
        <p:spPr>
          <a:solidFill>
            <a:srgbClr val="FFFFFF"/>
          </a:solidFill>
          <a:ln/>
        </p:spPr>
      </p:sp>
      <p:sp>
        <p:nvSpPr>
          <p:cNvPr id="427011"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1026"/>
          <p:cNvSpPr>
            <a:spLocks noGrp="1" noRot="1" noChangeAspect="1" noChangeArrowheads="1"/>
          </p:cNvSpPr>
          <p:nvPr>
            <p:ph type="sldImg"/>
          </p:nvPr>
        </p:nvSpPr>
        <p:spPr>
          <a:solidFill>
            <a:srgbClr val="FFFFFF"/>
          </a:solidFill>
          <a:ln/>
        </p:spPr>
      </p:sp>
      <p:sp>
        <p:nvSpPr>
          <p:cNvPr id="429059"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1026"/>
          <p:cNvSpPr>
            <a:spLocks noGrp="1" noRot="1" noChangeAspect="1" noChangeArrowheads="1"/>
          </p:cNvSpPr>
          <p:nvPr>
            <p:ph type="sldImg"/>
          </p:nvPr>
        </p:nvSpPr>
        <p:spPr>
          <a:solidFill>
            <a:srgbClr val="FFFFFF"/>
          </a:solidFill>
          <a:ln/>
        </p:spPr>
      </p:sp>
      <p:sp>
        <p:nvSpPr>
          <p:cNvPr id="431107"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1026"/>
          <p:cNvSpPr>
            <a:spLocks noGrp="1" noRot="1" noChangeAspect="1" noChangeArrowheads="1"/>
          </p:cNvSpPr>
          <p:nvPr>
            <p:ph type="sldImg"/>
          </p:nvPr>
        </p:nvSpPr>
        <p:spPr>
          <a:solidFill>
            <a:srgbClr val="FFFFFF"/>
          </a:solidFill>
          <a:ln/>
        </p:spPr>
      </p:sp>
      <p:sp>
        <p:nvSpPr>
          <p:cNvPr id="433155"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1026"/>
          <p:cNvSpPr>
            <a:spLocks noGrp="1" noRot="1" noChangeAspect="1" noChangeArrowheads="1"/>
          </p:cNvSpPr>
          <p:nvPr>
            <p:ph type="sldImg"/>
          </p:nvPr>
        </p:nvSpPr>
        <p:spPr>
          <a:solidFill>
            <a:srgbClr val="FFFFFF"/>
          </a:solidFill>
          <a:ln/>
        </p:spPr>
      </p:sp>
      <p:sp>
        <p:nvSpPr>
          <p:cNvPr id="435203"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1026"/>
          <p:cNvSpPr>
            <a:spLocks noGrp="1" noRot="1" noChangeAspect="1" noChangeArrowheads="1" noTextEdit="1"/>
          </p:cNvSpPr>
          <p:nvPr>
            <p:ph type="sldImg"/>
          </p:nvPr>
        </p:nvSpPr>
        <p:spPr>
          <a:xfrm>
            <a:off x="919163" y="720725"/>
            <a:ext cx="4967287" cy="3725863"/>
          </a:xfrm>
          <a:solidFill>
            <a:srgbClr val="FFFFFF"/>
          </a:solidFill>
          <a:ln/>
        </p:spPr>
      </p:sp>
      <p:sp>
        <p:nvSpPr>
          <p:cNvPr id="437251" name="Text Box 1027"/>
          <p:cNvSpPr>
            <a:spLocks noGrp="1" noChangeArrowheads="1"/>
          </p:cNvSpPr>
          <p:nvPr>
            <p:ph type="body" idx="1"/>
          </p:nvPr>
        </p:nvSpPr>
        <p:spPr>
          <a:xfrm>
            <a:off x="681038" y="4721225"/>
            <a:ext cx="5443537" cy="4471988"/>
          </a:xfrm>
          <a:noFill/>
          <a:ln w="9525"/>
        </p:spPr>
        <p:txBody>
          <a:bodyPr/>
          <a:lstStyle/>
          <a:p>
            <a:pPr eaLnBrk="1" hangingPunct="1"/>
            <a:r>
              <a:rPr lang="fr-FR"/>
              <a:t> Absence de subsidiarité </a:t>
            </a:r>
            <a:r>
              <a:rPr lang="fr-FR">
                <a:sym typeface="Wingdings" charset="2"/>
              </a:rPr>
              <a:t> </a:t>
            </a:r>
            <a:r>
              <a:rPr lang="fr-FR"/>
              <a:t>engorgement des comités ou instances au plus haut niveau</a:t>
            </a:r>
          </a:p>
          <a:p>
            <a:pPr eaLnBrk="1" hangingPunct="1"/>
            <a:endParaRPr lang="fr-FR"/>
          </a:p>
          <a:p>
            <a:pPr eaLnBrk="1" hangingPunct="1"/>
            <a:r>
              <a:rPr lang="fr-FR"/>
              <a:t> Écart culturel entre les organisations </a:t>
            </a:r>
            <a:r>
              <a:rPr lang="fr-FR">
                <a:sym typeface="Wingdings" charset="2"/>
              </a:rPr>
              <a:t></a:t>
            </a:r>
            <a:r>
              <a:rPr lang="fr-FR"/>
              <a:t> des pratiques décisionnelles différentes entre les alliés</a:t>
            </a:r>
          </a:p>
          <a:p>
            <a:pPr eaLnBrk="1" hangingPunct="1"/>
            <a:endParaRPr lang="fr-FR"/>
          </a:p>
          <a:p>
            <a:pPr eaLnBrk="1" hangingPunct="1"/>
            <a:r>
              <a:rPr lang="fr-FR"/>
              <a:t> Directivité insuffisante de la structure abritante </a:t>
            </a:r>
            <a:r>
              <a:rPr lang="fr-FR">
                <a:sym typeface="Wingdings" charset="2"/>
              </a:rPr>
              <a:t> </a:t>
            </a:r>
            <a:r>
              <a:rPr lang="fr-FR"/>
              <a:t>non respect / mise en oeuvre des décisions par les alliés</a:t>
            </a:r>
          </a:p>
          <a:p>
            <a:pPr eaLnBrk="1" hangingPunct="1"/>
            <a:endParaRPr lang="fr-FR"/>
          </a:p>
          <a:p>
            <a:pPr eaLnBrk="1" hangingPunct="1"/>
            <a:r>
              <a:rPr lang="fr-FR"/>
              <a:t> Des intérêts propres et/ou des divergences implicites </a:t>
            </a:r>
            <a:r>
              <a:rPr lang="fr-FR">
                <a:sym typeface="Wingdings" charset="2"/>
              </a:rPr>
              <a:t></a:t>
            </a:r>
            <a:r>
              <a:rPr lang="fr-FR"/>
              <a:t> la prise de décision est … laborieuse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Rot="1" noChangeAspect="1" noChangeArrowheads="1" noTextEdit="1"/>
          </p:cNvSpPr>
          <p:nvPr>
            <p:ph type="sldImg"/>
          </p:nvPr>
        </p:nvSpPr>
        <p:spPr>
          <a:ln/>
        </p:spPr>
      </p:sp>
      <p:sp>
        <p:nvSpPr>
          <p:cNvPr id="19459" name="Rectangle 1027"/>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Grp="1" noRot="1" noChangeAspect="1" noChangeArrowheads="1"/>
          </p:cNvSpPr>
          <p:nvPr>
            <p:ph type="sldImg"/>
          </p:nvPr>
        </p:nvSpPr>
        <p:spPr>
          <a:solidFill>
            <a:srgbClr val="FFFFFF"/>
          </a:solidFill>
          <a:ln/>
        </p:spPr>
      </p:sp>
      <p:sp>
        <p:nvSpPr>
          <p:cNvPr id="43929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p:cNvSpPr>
            <a:spLocks noGrp="1" noRot="1" noChangeAspect="1" noChangeArrowheads="1"/>
          </p:cNvSpPr>
          <p:nvPr>
            <p:ph type="sldImg"/>
          </p:nvPr>
        </p:nvSpPr>
        <p:spPr>
          <a:solidFill>
            <a:srgbClr val="FFFFFF"/>
          </a:solidFill>
          <a:ln/>
        </p:spPr>
      </p:sp>
      <p:sp>
        <p:nvSpPr>
          <p:cNvPr id="44134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Rot="1" noChangeAspect="1" noChangeArrowheads="1"/>
          </p:cNvSpPr>
          <p:nvPr>
            <p:ph type="sldImg"/>
          </p:nvPr>
        </p:nvSpPr>
        <p:spPr>
          <a:solidFill>
            <a:srgbClr val="FFFFFF"/>
          </a:solidFill>
          <a:ln/>
        </p:spPr>
      </p:sp>
      <p:sp>
        <p:nvSpPr>
          <p:cNvPr id="44339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Rot="1" noChangeAspect="1" noChangeArrowheads="1"/>
          </p:cNvSpPr>
          <p:nvPr>
            <p:ph type="sldImg"/>
          </p:nvPr>
        </p:nvSpPr>
        <p:spPr>
          <a:solidFill>
            <a:srgbClr val="FFFFFF"/>
          </a:solidFill>
          <a:ln/>
        </p:spPr>
      </p:sp>
      <p:sp>
        <p:nvSpPr>
          <p:cNvPr id="44544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Rot="1" noChangeAspect="1" noChangeArrowheads="1"/>
          </p:cNvSpPr>
          <p:nvPr>
            <p:ph type="sldImg"/>
          </p:nvPr>
        </p:nvSpPr>
        <p:spPr>
          <a:solidFill>
            <a:srgbClr val="FFFFFF"/>
          </a:solidFill>
          <a:ln/>
        </p:spPr>
      </p:sp>
      <p:sp>
        <p:nvSpPr>
          <p:cNvPr id="44749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Grp="1" noRot="1" noChangeAspect="1" noChangeArrowheads="1"/>
          </p:cNvSpPr>
          <p:nvPr>
            <p:ph type="sldImg"/>
          </p:nvPr>
        </p:nvSpPr>
        <p:spPr>
          <a:solidFill>
            <a:srgbClr val="FFFFFF"/>
          </a:solidFill>
          <a:ln/>
        </p:spPr>
      </p:sp>
      <p:sp>
        <p:nvSpPr>
          <p:cNvPr id="44953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p:cNvSpPr>
            <a:spLocks noGrp="1" noRot="1" noChangeAspect="1" noChangeArrowheads="1"/>
          </p:cNvSpPr>
          <p:nvPr>
            <p:ph type="sldImg"/>
          </p:nvPr>
        </p:nvSpPr>
        <p:spPr>
          <a:solidFill>
            <a:srgbClr val="FFFFFF"/>
          </a:solidFill>
          <a:ln/>
        </p:spPr>
      </p:sp>
      <p:sp>
        <p:nvSpPr>
          <p:cNvPr id="45158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p:cNvSpPr>
            <a:spLocks noGrp="1" noRot="1" noChangeAspect="1" noChangeArrowheads="1"/>
          </p:cNvSpPr>
          <p:nvPr>
            <p:ph type="sldImg"/>
          </p:nvPr>
        </p:nvSpPr>
        <p:spPr>
          <a:solidFill>
            <a:srgbClr val="FFFFFF"/>
          </a:solidFill>
          <a:ln/>
        </p:spPr>
      </p:sp>
      <p:sp>
        <p:nvSpPr>
          <p:cNvPr id="45363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2"/>
          <p:cNvSpPr>
            <a:spLocks noGrp="1" noRot="1" noChangeAspect="1" noChangeArrowheads="1"/>
          </p:cNvSpPr>
          <p:nvPr>
            <p:ph type="sldImg"/>
          </p:nvPr>
        </p:nvSpPr>
        <p:spPr>
          <a:solidFill>
            <a:srgbClr val="FFFFFF"/>
          </a:solidFill>
          <a:ln/>
        </p:spPr>
      </p:sp>
      <p:sp>
        <p:nvSpPr>
          <p:cNvPr id="45568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Rot="1" noChangeAspect="1" noChangeArrowheads="1"/>
          </p:cNvSpPr>
          <p:nvPr>
            <p:ph type="sldImg"/>
          </p:nvPr>
        </p:nvSpPr>
        <p:spPr>
          <a:solidFill>
            <a:srgbClr val="FFFFFF"/>
          </a:solidFill>
          <a:ln/>
        </p:spPr>
      </p:sp>
      <p:sp>
        <p:nvSpPr>
          <p:cNvPr id="45773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026"/>
          <p:cNvSpPr>
            <a:spLocks noGrp="1" noRot="1" noChangeAspect="1" noChangeArrowheads="1" noTextEdit="1"/>
          </p:cNvSpPr>
          <p:nvPr>
            <p:ph type="sldImg"/>
          </p:nvPr>
        </p:nvSpPr>
        <p:spPr>
          <a:ln/>
        </p:spPr>
      </p:sp>
      <p:sp>
        <p:nvSpPr>
          <p:cNvPr id="65539" name="Rectangle 1027"/>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Rot="1" noChangeAspect="1" noChangeArrowheads="1"/>
          </p:cNvSpPr>
          <p:nvPr>
            <p:ph type="sldImg"/>
          </p:nvPr>
        </p:nvSpPr>
        <p:spPr>
          <a:solidFill>
            <a:srgbClr val="FFFFFF"/>
          </a:solidFill>
          <a:ln/>
        </p:spPr>
      </p:sp>
      <p:sp>
        <p:nvSpPr>
          <p:cNvPr id="45977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2"/>
          <p:cNvSpPr>
            <a:spLocks noGrp="1" noRot="1" noChangeAspect="1" noChangeArrowheads="1"/>
          </p:cNvSpPr>
          <p:nvPr>
            <p:ph type="sldImg"/>
          </p:nvPr>
        </p:nvSpPr>
        <p:spPr>
          <a:solidFill>
            <a:srgbClr val="FFFFFF"/>
          </a:solidFill>
          <a:ln/>
        </p:spPr>
      </p:sp>
      <p:sp>
        <p:nvSpPr>
          <p:cNvPr id="46182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p:cNvSpPr>
            <a:spLocks noGrp="1" noRot="1" noChangeAspect="1" noChangeArrowheads="1"/>
          </p:cNvSpPr>
          <p:nvPr>
            <p:ph type="sldImg"/>
          </p:nvPr>
        </p:nvSpPr>
        <p:spPr>
          <a:xfrm>
            <a:off x="944563" y="768350"/>
            <a:ext cx="4918075" cy="3687763"/>
          </a:xfrm>
          <a:solidFill>
            <a:srgbClr val="FFFFFF"/>
          </a:solidFill>
          <a:ln/>
        </p:spPr>
      </p:sp>
      <p:sp>
        <p:nvSpPr>
          <p:cNvPr id="463875" name="Rectangle 3"/>
          <p:cNvSpPr>
            <a:spLocks noGrp="1" noChangeArrowheads="1"/>
          </p:cNvSpPr>
          <p:nvPr>
            <p:ph type="body" idx="1"/>
          </p:nvPr>
        </p:nvSpPr>
        <p:spPr>
          <a:xfrm>
            <a:off x="917575" y="4687888"/>
            <a:ext cx="4967288" cy="4533900"/>
          </a:xfrm>
          <a:solidFill>
            <a:srgbClr val="FFFFFF"/>
          </a:solidFill>
          <a:ln>
            <a:solidFill>
              <a:srgbClr val="000000"/>
            </a:solidFill>
          </a:ln>
        </p:spPr>
        <p:txBody>
          <a:bodyPr lIns="92208" tIns="46104" rIns="92208" bIns="46104"/>
          <a:lstStyle/>
          <a:p>
            <a:pPr eaLnBrk="1" hangingPunct="1"/>
            <a:endParaRPr lang="fr-FR"/>
          </a:p>
        </p:txBody>
      </p:sp>
    </p:spTree>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Grp="1" noRot="1" noChangeAspect="1" noChangeArrowheads="1"/>
          </p:cNvSpPr>
          <p:nvPr>
            <p:ph type="sldImg"/>
          </p:nvPr>
        </p:nvSpPr>
        <p:spPr>
          <a:solidFill>
            <a:srgbClr val="FFFFFF"/>
          </a:solidFill>
          <a:ln/>
        </p:spPr>
      </p:sp>
      <p:sp>
        <p:nvSpPr>
          <p:cNvPr id="46592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p:cNvSpPr>
            <a:spLocks noGrp="1" noRot="1" noChangeAspect="1" noChangeArrowheads="1"/>
          </p:cNvSpPr>
          <p:nvPr>
            <p:ph type="sldImg"/>
          </p:nvPr>
        </p:nvSpPr>
        <p:spPr>
          <a:xfrm>
            <a:off x="944563" y="768350"/>
            <a:ext cx="4918075" cy="3687763"/>
          </a:xfrm>
          <a:solidFill>
            <a:srgbClr val="FFFFFF"/>
          </a:solidFill>
          <a:ln/>
        </p:spPr>
      </p:sp>
      <p:sp>
        <p:nvSpPr>
          <p:cNvPr id="467971" name="Rectangle 3"/>
          <p:cNvSpPr>
            <a:spLocks noGrp="1" noChangeArrowheads="1"/>
          </p:cNvSpPr>
          <p:nvPr>
            <p:ph type="body" idx="1"/>
          </p:nvPr>
        </p:nvSpPr>
        <p:spPr>
          <a:xfrm>
            <a:off x="917575" y="4687888"/>
            <a:ext cx="4967288" cy="4533900"/>
          </a:xfrm>
          <a:solidFill>
            <a:srgbClr val="FFFFFF"/>
          </a:solidFill>
          <a:ln>
            <a:solidFill>
              <a:srgbClr val="000000"/>
            </a:solidFill>
          </a:ln>
        </p:spPr>
        <p:txBody>
          <a:bodyPr lIns="92208" tIns="46104" rIns="92208" bIns="46104"/>
          <a:lstStyle/>
          <a:p>
            <a:pPr eaLnBrk="1" hangingPunct="1"/>
            <a:endParaRPr lang="fr-FR"/>
          </a:p>
        </p:txBody>
      </p:sp>
    </p:spTree>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2"/>
          <p:cNvSpPr>
            <a:spLocks noGrp="1" noRot="1" noChangeAspect="1" noChangeArrowheads="1" noTextEdit="1"/>
          </p:cNvSpPr>
          <p:nvPr>
            <p:ph type="sldImg"/>
          </p:nvPr>
        </p:nvSpPr>
        <p:spPr>
          <a:xfrm>
            <a:off x="917575" y="746125"/>
            <a:ext cx="4970463" cy="3727450"/>
          </a:xfrm>
          <a:solidFill>
            <a:srgbClr val="FFFFFF"/>
          </a:solidFill>
          <a:ln/>
        </p:spPr>
      </p:sp>
      <p:sp>
        <p:nvSpPr>
          <p:cNvPr id="470019" name="Rectangle 3"/>
          <p:cNvSpPr>
            <a:spLocks noGrp="1" noChangeArrowheads="1"/>
          </p:cNvSpPr>
          <p:nvPr>
            <p:ph type="body" idx="1"/>
          </p:nvPr>
        </p:nvSpPr>
        <p:spPr>
          <a:xfrm>
            <a:off x="681038" y="4721225"/>
            <a:ext cx="5443537" cy="4471988"/>
          </a:xfrm>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Grp="1" noRot="1" noChangeAspect="1" noChangeArrowheads="1"/>
          </p:cNvSpPr>
          <p:nvPr>
            <p:ph type="sldImg"/>
          </p:nvPr>
        </p:nvSpPr>
        <p:spPr>
          <a:solidFill>
            <a:srgbClr val="FFFFFF"/>
          </a:solidFill>
          <a:ln/>
        </p:spPr>
      </p:sp>
      <p:sp>
        <p:nvSpPr>
          <p:cNvPr id="47206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Grp="1" noRot="1" noChangeAspect="1" noChangeArrowheads="1"/>
          </p:cNvSpPr>
          <p:nvPr>
            <p:ph type="sldImg"/>
          </p:nvPr>
        </p:nvSpPr>
        <p:spPr>
          <a:solidFill>
            <a:srgbClr val="FFFFFF"/>
          </a:solidFill>
          <a:ln/>
        </p:spPr>
      </p:sp>
      <p:sp>
        <p:nvSpPr>
          <p:cNvPr id="47411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Rot="1" noChangeAspect="1" noChangeArrowheads="1" noTextEdit="1"/>
          </p:cNvSpPr>
          <p:nvPr>
            <p:ph type="sldImg"/>
          </p:nvPr>
        </p:nvSpPr>
        <p:spPr>
          <a:xfrm>
            <a:off x="917575" y="746125"/>
            <a:ext cx="4970463" cy="3727450"/>
          </a:xfrm>
          <a:solidFill>
            <a:srgbClr val="FFFFFF"/>
          </a:solidFill>
          <a:ln/>
        </p:spPr>
      </p:sp>
      <p:sp>
        <p:nvSpPr>
          <p:cNvPr id="476163" name="Rectangle 3"/>
          <p:cNvSpPr>
            <a:spLocks noGrp="1" noChangeArrowheads="1"/>
          </p:cNvSpPr>
          <p:nvPr>
            <p:ph type="body" idx="1"/>
          </p:nvPr>
        </p:nvSpPr>
        <p:spPr>
          <a:xfrm>
            <a:off x="681038" y="4721225"/>
            <a:ext cx="5443537" cy="4471988"/>
          </a:xfrm>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Grp="1" noRot="1" noChangeAspect="1" noChangeArrowheads="1" noTextEdit="1"/>
          </p:cNvSpPr>
          <p:nvPr>
            <p:ph type="sldImg"/>
          </p:nvPr>
        </p:nvSpPr>
        <p:spPr>
          <a:xfrm>
            <a:off x="917575" y="746125"/>
            <a:ext cx="4970463" cy="3727450"/>
          </a:xfrm>
          <a:solidFill>
            <a:srgbClr val="FFFFFF"/>
          </a:solidFill>
          <a:ln/>
        </p:spPr>
      </p:sp>
      <p:sp>
        <p:nvSpPr>
          <p:cNvPr id="478211" name="Rectangle 3"/>
          <p:cNvSpPr>
            <a:spLocks noGrp="1" noChangeArrowheads="1"/>
          </p:cNvSpPr>
          <p:nvPr>
            <p:ph type="body" idx="1"/>
          </p:nvPr>
        </p:nvSpPr>
        <p:spPr>
          <a:xfrm>
            <a:off x="681038" y="4721225"/>
            <a:ext cx="5443537" cy="4471988"/>
          </a:xfrm>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p:cNvSpPr>
          <p:nvPr>
            <p:ph type="sldImg"/>
          </p:nvPr>
        </p:nvSpPr>
        <p:spPr>
          <a:xfrm>
            <a:off x="920750" y="746125"/>
            <a:ext cx="4967288" cy="3725863"/>
          </a:xfrm>
          <a:solidFill>
            <a:srgbClr val="FFFFFF"/>
          </a:solidFill>
          <a:ln/>
        </p:spPr>
      </p:sp>
      <p:sp>
        <p:nvSpPr>
          <p:cNvPr id="67587" name="Rectangle 3"/>
          <p:cNvSpPr>
            <a:spLocks noGrp="1" noChangeArrowheads="1"/>
          </p:cNvSpPr>
          <p:nvPr>
            <p:ph type="body" idx="1"/>
          </p:nvPr>
        </p:nvSpPr>
        <p:spPr>
          <a:xfrm>
            <a:off x="908050" y="4721225"/>
            <a:ext cx="4989513" cy="4471988"/>
          </a:xfrm>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Grp="1" noRot="1" noChangeAspect="1" noChangeArrowheads="1"/>
          </p:cNvSpPr>
          <p:nvPr>
            <p:ph type="sldImg"/>
          </p:nvPr>
        </p:nvSpPr>
        <p:spPr>
          <a:solidFill>
            <a:srgbClr val="FFFFFF"/>
          </a:solidFill>
          <a:ln/>
        </p:spPr>
      </p:sp>
      <p:sp>
        <p:nvSpPr>
          <p:cNvPr id="48025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Rot="1" noChangeAspect="1" noChangeArrowheads="1"/>
          </p:cNvSpPr>
          <p:nvPr>
            <p:ph type="sldImg"/>
          </p:nvPr>
        </p:nvSpPr>
        <p:spPr>
          <a:solidFill>
            <a:srgbClr val="FFFFFF"/>
          </a:solidFill>
          <a:ln/>
        </p:spPr>
      </p:sp>
      <p:sp>
        <p:nvSpPr>
          <p:cNvPr id="48230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p:cNvSpPr>
            <a:spLocks noGrp="1" noRot="1" noChangeAspect="1" noChangeArrowheads="1"/>
          </p:cNvSpPr>
          <p:nvPr>
            <p:ph type="sldImg"/>
          </p:nvPr>
        </p:nvSpPr>
        <p:spPr>
          <a:xfrm>
            <a:off x="944563" y="768350"/>
            <a:ext cx="4918075" cy="3687763"/>
          </a:xfrm>
          <a:solidFill>
            <a:srgbClr val="FFFFFF"/>
          </a:solidFill>
          <a:ln/>
        </p:spPr>
      </p:sp>
      <p:sp>
        <p:nvSpPr>
          <p:cNvPr id="484355" name="Rectangle 3"/>
          <p:cNvSpPr>
            <a:spLocks noGrp="1" noChangeArrowheads="1"/>
          </p:cNvSpPr>
          <p:nvPr>
            <p:ph type="body" idx="1"/>
          </p:nvPr>
        </p:nvSpPr>
        <p:spPr>
          <a:xfrm>
            <a:off x="917575" y="4687888"/>
            <a:ext cx="4967288" cy="4533900"/>
          </a:xfrm>
          <a:solidFill>
            <a:srgbClr val="FFFFFF"/>
          </a:solidFill>
          <a:ln>
            <a:solidFill>
              <a:srgbClr val="000000"/>
            </a:solidFill>
          </a:ln>
        </p:spPr>
        <p:txBody>
          <a:bodyPr lIns="92208" tIns="46104" rIns="92208" bIns="46104"/>
          <a:lstStyle/>
          <a:p>
            <a:pPr eaLnBrk="1" hangingPunct="1"/>
            <a:endParaRPr lang="fr-FR"/>
          </a:p>
        </p:txBody>
      </p:sp>
    </p:spTree>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Grp="1" noRot="1" noChangeAspect="1" noChangeArrowheads="1"/>
          </p:cNvSpPr>
          <p:nvPr>
            <p:ph type="sldImg"/>
          </p:nvPr>
        </p:nvSpPr>
        <p:spPr>
          <a:solidFill>
            <a:srgbClr val="FFFFFF"/>
          </a:solidFill>
          <a:ln/>
        </p:spPr>
      </p:sp>
      <p:sp>
        <p:nvSpPr>
          <p:cNvPr id="48640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Grp="1" noRot="1" noChangeAspect="1" noChangeArrowheads="1"/>
          </p:cNvSpPr>
          <p:nvPr>
            <p:ph type="sldImg"/>
          </p:nvPr>
        </p:nvSpPr>
        <p:spPr>
          <a:solidFill>
            <a:srgbClr val="FFFFFF"/>
          </a:solidFill>
          <a:ln/>
        </p:spPr>
      </p:sp>
      <p:sp>
        <p:nvSpPr>
          <p:cNvPr id="48845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Rot="1" noChangeAspect="1" noChangeArrowheads="1" noTextEdit="1"/>
          </p:cNvSpPr>
          <p:nvPr>
            <p:ph type="sldImg"/>
          </p:nvPr>
        </p:nvSpPr>
        <p:spPr>
          <a:xfrm>
            <a:off x="920750" y="746125"/>
            <a:ext cx="4967288" cy="3725863"/>
          </a:xfrm>
          <a:solidFill>
            <a:srgbClr val="FFFFFF"/>
          </a:solidFill>
          <a:ln/>
        </p:spPr>
      </p:sp>
      <p:sp>
        <p:nvSpPr>
          <p:cNvPr id="490499" name="Rectangle 3"/>
          <p:cNvSpPr>
            <a:spLocks noGrp="1" noChangeArrowheads="1"/>
          </p:cNvSpPr>
          <p:nvPr>
            <p:ph type="body" idx="1"/>
          </p:nvPr>
        </p:nvSpPr>
        <p:spPr>
          <a:xfrm>
            <a:off x="908050" y="4721225"/>
            <a:ext cx="4989513" cy="4471988"/>
          </a:xfrm>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p:cNvSpPr>
            <a:spLocks noGrp="1" noRot="1" noChangeAspect="1" noChangeArrowheads="1" noTextEdit="1"/>
          </p:cNvSpPr>
          <p:nvPr>
            <p:ph type="sldImg"/>
          </p:nvPr>
        </p:nvSpPr>
        <p:spPr>
          <a:xfrm>
            <a:off x="917575" y="746125"/>
            <a:ext cx="4970463" cy="3727450"/>
          </a:xfrm>
          <a:solidFill>
            <a:srgbClr val="FFFFFF"/>
          </a:solidFill>
          <a:ln/>
        </p:spPr>
      </p:sp>
      <p:sp>
        <p:nvSpPr>
          <p:cNvPr id="492547" name="Rectangle 3"/>
          <p:cNvSpPr>
            <a:spLocks noGrp="1" noChangeArrowheads="1"/>
          </p:cNvSpPr>
          <p:nvPr>
            <p:ph type="body" idx="1"/>
          </p:nvPr>
        </p:nvSpPr>
        <p:spPr>
          <a:xfrm>
            <a:off x="681038" y="4722813"/>
            <a:ext cx="5443537" cy="4470400"/>
          </a:xfrm>
          <a:solidFill>
            <a:srgbClr val="FFFFFF"/>
          </a:solidFill>
          <a:ln>
            <a:solidFill>
              <a:srgbClr val="000000"/>
            </a:solidFill>
          </a:ln>
        </p:spPr>
        <p:txBody>
          <a:bodyPr lIns="88413" tIns="44207" rIns="88413" bIns="44207"/>
          <a:lstStyle/>
          <a:p>
            <a:pPr eaLnBrk="1" hangingPunct="1"/>
            <a:endParaRPr lang="fr-FR"/>
          </a:p>
        </p:txBody>
      </p:sp>
    </p:spTree>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Rot="1" noChangeAspect="1" noChangeArrowheads="1" noTextEdit="1"/>
          </p:cNvSpPr>
          <p:nvPr>
            <p:ph type="sldImg"/>
          </p:nvPr>
        </p:nvSpPr>
        <p:spPr>
          <a:xfrm>
            <a:off x="917575" y="746125"/>
            <a:ext cx="4970463" cy="3727450"/>
          </a:xfrm>
          <a:solidFill>
            <a:srgbClr val="FFFFFF"/>
          </a:solidFill>
          <a:ln/>
        </p:spPr>
      </p:sp>
      <p:sp>
        <p:nvSpPr>
          <p:cNvPr id="494595" name="Rectangle 3"/>
          <p:cNvSpPr>
            <a:spLocks noGrp="1" noChangeArrowheads="1"/>
          </p:cNvSpPr>
          <p:nvPr>
            <p:ph type="body" idx="1"/>
          </p:nvPr>
        </p:nvSpPr>
        <p:spPr>
          <a:xfrm>
            <a:off x="681038" y="4722813"/>
            <a:ext cx="5443537" cy="4470400"/>
          </a:xfrm>
          <a:solidFill>
            <a:srgbClr val="FFFFFF"/>
          </a:solidFill>
          <a:ln>
            <a:solidFill>
              <a:srgbClr val="000000"/>
            </a:solidFill>
          </a:ln>
        </p:spPr>
        <p:txBody>
          <a:bodyPr lIns="88413" tIns="44207" rIns="88413" bIns="44207"/>
          <a:lstStyle/>
          <a:p>
            <a:pPr eaLnBrk="1" hangingPunct="1"/>
            <a:endParaRPr lang="fr-FR"/>
          </a:p>
        </p:txBody>
      </p:sp>
    </p:spTree>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Rot="1" noChangeAspect="1" noChangeArrowheads="1" noTextEdit="1"/>
          </p:cNvSpPr>
          <p:nvPr>
            <p:ph type="sldImg"/>
          </p:nvPr>
        </p:nvSpPr>
        <p:spPr>
          <a:xfrm>
            <a:off x="917575" y="746125"/>
            <a:ext cx="4970463" cy="3727450"/>
          </a:xfrm>
          <a:solidFill>
            <a:srgbClr val="FFFFFF"/>
          </a:solidFill>
          <a:ln/>
        </p:spPr>
      </p:sp>
      <p:sp>
        <p:nvSpPr>
          <p:cNvPr id="496643" name="Rectangle 3"/>
          <p:cNvSpPr>
            <a:spLocks noGrp="1" noChangeArrowheads="1"/>
          </p:cNvSpPr>
          <p:nvPr>
            <p:ph type="body" idx="1"/>
          </p:nvPr>
        </p:nvSpPr>
        <p:spPr>
          <a:xfrm>
            <a:off x="681038" y="4722813"/>
            <a:ext cx="5443537" cy="4470400"/>
          </a:xfrm>
          <a:solidFill>
            <a:srgbClr val="FFFFFF"/>
          </a:solidFill>
          <a:ln>
            <a:solidFill>
              <a:srgbClr val="000000"/>
            </a:solidFill>
          </a:ln>
        </p:spPr>
        <p:txBody>
          <a:bodyPr lIns="88413" tIns="44207" rIns="88413" bIns="44207"/>
          <a:lstStyle/>
          <a:p>
            <a:pPr eaLnBrk="1" hangingPunct="1"/>
            <a:endParaRPr lang="fr-FR"/>
          </a:p>
        </p:txBody>
      </p:sp>
    </p:spTree>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2"/>
          <p:cNvSpPr>
            <a:spLocks noGrp="1" noRot="1" noChangeAspect="1" noChangeArrowheads="1" noTextEdit="1"/>
          </p:cNvSpPr>
          <p:nvPr>
            <p:ph type="sldImg"/>
          </p:nvPr>
        </p:nvSpPr>
        <p:spPr>
          <a:xfrm>
            <a:off x="917575" y="746125"/>
            <a:ext cx="4970463" cy="3727450"/>
          </a:xfrm>
          <a:solidFill>
            <a:srgbClr val="FFFFFF"/>
          </a:solidFill>
          <a:ln/>
        </p:spPr>
      </p:sp>
      <p:sp>
        <p:nvSpPr>
          <p:cNvPr id="498691" name="Rectangle 3"/>
          <p:cNvSpPr>
            <a:spLocks noGrp="1" noChangeArrowheads="1"/>
          </p:cNvSpPr>
          <p:nvPr>
            <p:ph type="body" idx="1"/>
          </p:nvPr>
        </p:nvSpPr>
        <p:spPr>
          <a:xfrm>
            <a:off x="681038" y="4722813"/>
            <a:ext cx="5443537" cy="4470400"/>
          </a:xfrm>
          <a:solidFill>
            <a:srgbClr val="FFFFFF"/>
          </a:solidFill>
          <a:ln>
            <a:solidFill>
              <a:srgbClr val="000000"/>
            </a:solidFill>
          </a:ln>
        </p:spPr>
        <p:txBody>
          <a:bodyPr lIns="88413" tIns="44207" rIns="88413" bIns="44207"/>
          <a:lstStyle/>
          <a:p>
            <a:pPr eaLnBrk="1" hangingPunct="1"/>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26"/>
          <p:cNvSpPr>
            <a:spLocks noGrp="1" noRot="1" noChangeAspect="1" noChangeArrowheads="1" noTextEdit="1"/>
          </p:cNvSpPr>
          <p:nvPr>
            <p:ph type="sldImg"/>
          </p:nvPr>
        </p:nvSpPr>
        <p:spPr>
          <a:ln/>
        </p:spPr>
      </p:sp>
      <p:sp>
        <p:nvSpPr>
          <p:cNvPr id="70659" name="Rectangle 1027"/>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p:cNvSpPr>
            <a:spLocks noGrp="1" noRot="1" noChangeAspect="1" noChangeArrowheads="1" noTextEdit="1"/>
          </p:cNvSpPr>
          <p:nvPr>
            <p:ph type="sldImg"/>
          </p:nvPr>
        </p:nvSpPr>
        <p:spPr>
          <a:xfrm>
            <a:off x="917575" y="746125"/>
            <a:ext cx="4970463" cy="3727450"/>
          </a:xfrm>
          <a:solidFill>
            <a:srgbClr val="FFFFFF"/>
          </a:solidFill>
          <a:ln/>
        </p:spPr>
      </p:sp>
      <p:sp>
        <p:nvSpPr>
          <p:cNvPr id="500739" name="Rectangle 3"/>
          <p:cNvSpPr>
            <a:spLocks noGrp="1" noChangeArrowheads="1"/>
          </p:cNvSpPr>
          <p:nvPr>
            <p:ph type="body" idx="1"/>
          </p:nvPr>
        </p:nvSpPr>
        <p:spPr>
          <a:xfrm>
            <a:off x="681038" y="4722813"/>
            <a:ext cx="5443537" cy="4470400"/>
          </a:xfrm>
          <a:solidFill>
            <a:srgbClr val="FFFFFF"/>
          </a:solidFill>
          <a:ln>
            <a:solidFill>
              <a:srgbClr val="000000"/>
            </a:solidFill>
          </a:ln>
        </p:spPr>
        <p:txBody>
          <a:bodyPr lIns="88413" tIns="44207" rIns="88413" bIns="44207"/>
          <a:lstStyle/>
          <a:p>
            <a:pPr eaLnBrk="1" hangingPunct="1"/>
            <a:endParaRPr lang="fr-FR"/>
          </a:p>
        </p:txBody>
      </p:sp>
    </p:spTree>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Rot="1" noChangeAspect="1" noChangeArrowheads="1" noTextEdit="1"/>
          </p:cNvSpPr>
          <p:nvPr>
            <p:ph type="sldImg"/>
          </p:nvPr>
        </p:nvSpPr>
        <p:spPr>
          <a:xfrm>
            <a:off x="917575" y="746125"/>
            <a:ext cx="4970463" cy="3727450"/>
          </a:xfrm>
          <a:solidFill>
            <a:srgbClr val="FFFFFF"/>
          </a:solidFill>
          <a:ln/>
        </p:spPr>
      </p:sp>
      <p:sp>
        <p:nvSpPr>
          <p:cNvPr id="502787" name="Rectangle 3"/>
          <p:cNvSpPr>
            <a:spLocks noGrp="1" noChangeArrowheads="1"/>
          </p:cNvSpPr>
          <p:nvPr>
            <p:ph type="body" idx="1"/>
          </p:nvPr>
        </p:nvSpPr>
        <p:spPr>
          <a:xfrm>
            <a:off x="681038" y="4722813"/>
            <a:ext cx="5443537" cy="4470400"/>
          </a:xfrm>
          <a:solidFill>
            <a:srgbClr val="FFFFFF"/>
          </a:solidFill>
          <a:ln>
            <a:solidFill>
              <a:srgbClr val="000000"/>
            </a:solidFill>
          </a:ln>
        </p:spPr>
        <p:txBody>
          <a:bodyPr lIns="88413" tIns="44207" rIns="88413" bIns="44207"/>
          <a:lstStyle/>
          <a:p>
            <a:pPr eaLnBrk="1" hangingPunct="1"/>
            <a:endParaRPr lang="fr-FR"/>
          </a:p>
        </p:txBody>
      </p:sp>
    </p:spTree>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Rot="1" noChangeAspect="1" noChangeArrowheads="1" noTextEdit="1"/>
          </p:cNvSpPr>
          <p:nvPr>
            <p:ph type="sldImg"/>
          </p:nvPr>
        </p:nvSpPr>
        <p:spPr>
          <a:xfrm>
            <a:off x="917575" y="746125"/>
            <a:ext cx="4970463" cy="3727450"/>
          </a:xfrm>
          <a:solidFill>
            <a:srgbClr val="FFFFFF"/>
          </a:solidFill>
          <a:ln/>
        </p:spPr>
      </p:sp>
      <p:sp>
        <p:nvSpPr>
          <p:cNvPr id="504835" name="Rectangle 3"/>
          <p:cNvSpPr>
            <a:spLocks noGrp="1" noChangeArrowheads="1"/>
          </p:cNvSpPr>
          <p:nvPr>
            <p:ph type="body" idx="1"/>
          </p:nvPr>
        </p:nvSpPr>
        <p:spPr>
          <a:xfrm>
            <a:off x="681038" y="4722813"/>
            <a:ext cx="5443537" cy="4470400"/>
          </a:xfrm>
          <a:solidFill>
            <a:srgbClr val="FFFFFF"/>
          </a:solidFill>
          <a:ln>
            <a:solidFill>
              <a:srgbClr val="000000"/>
            </a:solidFill>
          </a:ln>
        </p:spPr>
        <p:txBody>
          <a:bodyPr lIns="88413" tIns="44207" rIns="88413" bIns="44207"/>
          <a:lstStyle/>
          <a:p>
            <a:pPr eaLnBrk="1" hangingPunct="1"/>
            <a:endParaRPr lang="fr-FR"/>
          </a:p>
        </p:txBody>
      </p:sp>
    </p:spTree>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2"/>
          <p:cNvSpPr>
            <a:spLocks noGrp="1" noRot="1" noChangeAspect="1" noChangeArrowheads="1" noTextEdit="1"/>
          </p:cNvSpPr>
          <p:nvPr>
            <p:ph type="sldImg"/>
          </p:nvPr>
        </p:nvSpPr>
        <p:spPr>
          <a:xfrm>
            <a:off x="917575" y="746125"/>
            <a:ext cx="4970463" cy="3727450"/>
          </a:xfrm>
          <a:solidFill>
            <a:srgbClr val="FFFFFF"/>
          </a:solidFill>
          <a:ln/>
        </p:spPr>
      </p:sp>
      <p:sp>
        <p:nvSpPr>
          <p:cNvPr id="506883" name="Rectangle 3"/>
          <p:cNvSpPr>
            <a:spLocks noGrp="1" noChangeArrowheads="1"/>
          </p:cNvSpPr>
          <p:nvPr>
            <p:ph type="body" idx="1"/>
          </p:nvPr>
        </p:nvSpPr>
        <p:spPr>
          <a:xfrm>
            <a:off x="681038" y="4722813"/>
            <a:ext cx="5443537" cy="4470400"/>
          </a:xfrm>
          <a:solidFill>
            <a:srgbClr val="FFFFFF"/>
          </a:solidFill>
          <a:ln>
            <a:solidFill>
              <a:srgbClr val="000000"/>
            </a:solidFill>
          </a:ln>
        </p:spPr>
        <p:txBody>
          <a:bodyPr lIns="88413" tIns="44207" rIns="88413" bIns="44207"/>
          <a:lstStyle/>
          <a:p>
            <a:pPr eaLnBrk="1" hangingPunct="1"/>
            <a:endParaRPr lang="fr-FR"/>
          </a:p>
        </p:txBody>
      </p:sp>
    </p:spTree>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Rot="1" noChangeAspect="1" noChangeArrowheads="1" noTextEdit="1"/>
          </p:cNvSpPr>
          <p:nvPr>
            <p:ph type="sldImg"/>
          </p:nvPr>
        </p:nvSpPr>
        <p:spPr>
          <a:xfrm>
            <a:off x="917575" y="746125"/>
            <a:ext cx="4970463" cy="3727450"/>
          </a:xfrm>
          <a:solidFill>
            <a:srgbClr val="FFFFFF"/>
          </a:solidFill>
          <a:ln/>
        </p:spPr>
      </p:sp>
      <p:sp>
        <p:nvSpPr>
          <p:cNvPr id="508931" name="Rectangle 3"/>
          <p:cNvSpPr>
            <a:spLocks noGrp="1" noChangeArrowheads="1"/>
          </p:cNvSpPr>
          <p:nvPr>
            <p:ph type="body" idx="1"/>
          </p:nvPr>
        </p:nvSpPr>
        <p:spPr>
          <a:xfrm>
            <a:off x="681038" y="4722813"/>
            <a:ext cx="5443537" cy="4470400"/>
          </a:xfrm>
          <a:solidFill>
            <a:srgbClr val="FFFFFF"/>
          </a:solidFill>
          <a:ln>
            <a:solidFill>
              <a:srgbClr val="000000"/>
            </a:solidFill>
          </a:ln>
        </p:spPr>
        <p:txBody>
          <a:bodyPr lIns="88413" tIns="44207" rIns="88413" bIns="44207"/>
          <a:lstStyle/>
          <a:p>
            <a:pPr eaLnBrk="1" hangingPunct="1"/>
            <a:endParaRPr lang="fr-FR"/>
          </a:p>
        </p:txBody>
      </p:sp>
    </p:spTree>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p:cNvSpPr>
            <a:spLocks noGrp="1" noRot="1" noChangeAspect="1" noChangeArrowheads="1" noTextEdit="1"/>
          </p:cNvSpPr>
          <p:nvPr>
            <p:ph type="sldImg"/>
          </p:nvPr>
        </p:nvSpPr>
        <p:spPr>
          <a:xfrm>
            <a:off x="919163" y="746125"/>
            <a:ext cx="4967287" cy="3725863"/>
          </a:xfrm>
          <a:solidFill>
            <a:srgbClr val="FFFFFF"/>
          </a:solidFill>
          <a:ln/>
        </p:spPr>
      </p:sp>
      <p:sp>
        <p:nvSpPr>
          <p:cNvPr id="510979" name="Rectangle 3"/>
          <p:cNvSpPr>
            <a:spLocks noGrp="1" noChangeArrowheads="1"/>
          </p:cNvSpPr>
          <p:nvPr>
            <p:ph type="body" idx="1"/>
          </p:nvPr>
        </p:nvSpPr>
        <p:spPr>
          <a:xfrm>
            <a:off x="906463" y="4721225"/>
            <a:ext cx="4992687" cy="4471988"/>
          </a:xfrm>
          <a:solidFill>
            <a:srgbClr val="FFFFFF"/>
          </a:solidFill>
          <a:ln>
            <a:solidFill>
              <a:srgbClr val="000000"/>
            </a:solidFill>
          </a:ln>
        </p:spPr>
        <p:txBody>
          <a:bodyPr lIns="88331" tIns="44166" rIns="88331" bIns="44166"/>
          <a:lstStyle/>
          <a:p>
            <a:pPr eaLnBrk="1" hangingPunct="1"/>
            <a:endParaRPr lang="fr-FR"/>
          </a:p>
        </p:txBody>
      </p:sp>
    </p:spTree>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2"/>
          <p:cNvSpPr>
            <a:spLocks noGrp="1" noRot="1" noChangeAspect="1" noChangeArrowheads="1" noTextEdit="1"/>
          </p:cNvSpPr>
          <p:nvPr>
            <p:ph type="sldImg"/>
          </p:nvPr>
        </p:nvSpPr>
        <p:spPr>
          <a:xfrm>
            <a:off x="919163" y="746125"/>
            <a:ext cx="4967287" cy="3725863"/>
          </a:xfrm>
          <a:solidFill>
            <a:srgbClr val="FFFFFF"/>
          </a:solidFill>
          <a:ln/>
        </p:spPr>
      </p:sp>
      <p:sp>
        <p:nvSpPr>
          <p:cNvPr id="513027" name="Rectangle 3"/>
          <p:cNvSpPr>
            <a:spLocks noGrp="1" noChangeArrowheads="1"/>
          </p:cNvSpPr>
          <p:nvPr>
            <p:ph type="body" idx="1"/>
          </p:nvPr>
        </p:nvSpPr>
        <p:spPr>
          <a:xfrm>
            <a:off x="906463" y="4721225"/>
            <a:ext cx="4992687" cy="4471988"/>
          </a:xfrm>
          <a:solidFill>
            <a:srgbClr val="FFFFFF"/>
          </a:solidFill>
          <a:ln>
            <a:solidFill>
              <a:srgbClr val="000000"/>
            </a:solidFill>
          </a:ln>
        </p:spPr>
        <p:txBody>
          <a:bodyPr lIns="88331" tIns="44166" rIns="88331" bIns="44166"/>
          <a:lstStyle/>
          <a:p>
            <a:pPr eaLnBrk="1" hangingPunct="1"/>
            <a:endParaRPr lang="fr-FR"/>
          </a:p>
        </p:txBody>
      </p:sp>
    </p:spTree>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Grp="1" noRot="1" noChangeAspect="1" noChangeArrowheads="1" noTextEdit="1"/>
          </p:cNvSpPr>
          <p:nvPr>
            <p:ph type="sldImg"/>
          </p:nvPr>
        </p:nvSpPr>
        <p:spPr>
          <a:xfrm>
            <a:off x="919163" y="746125"/>
            <a:ext cx="4967287" cy="3725863"/>
          </a:xfrm>
          <a:solidFill>
            <a:srgbClr val="FFFFFF"/>
          </a:solidFill>
          <a:ln/>
        </p:spPr>
      </p:sp>
      <p:sp>
        <p:nvSpPr>
          <p:cNvPr id="515075" name="Rectangle 3"/>
          <p:cNvSpPr>
            <a:spLocks noGrp="1" noChangeArrowheads="1"/>
          </p:cNvSpPr>
          <p:nvPr>
            <p:ph type="body" idx="1"/>
          </p:nvPr>
        </p:nvSpPr>
        <p:spPr>
          <a:xfrm>
            <a:off x="906463" y="4721225"/>
            <a:ext cx="4992687" cy="4471988"/>
          </a:xfrm>
          <a:solidFill>
            <a:srgbClr val="FFFFFF"/>
          </a:solidFill>
          <a:ln>
            <a:solidFill>
              <a:srgbClr val="000000"/>
            </a:solidFill>
          </a:ln>
        </p:spPr>
        <p:txBody>
          <a:bodyPr lIns="88331" tIns="44166" rIns="88331" bIns="44166"/>
          <a:lstStyle/>
          <a:p>
            <a:pPr eaLnBrk="1" hangingPunct="1"/>
            <a:endParaRPr lang="fr-FR"/>
          </a:p>
        </p:txBody>
      </p:sp>
    </p:spTree>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p:cNvSpPr>
            <a:spLocks noGrp="1" noRot="1" noChangeAspect="1" noChangeArrowheads="1" noTextEdit="1"/>
          </p:cNvSpPr>
          <p:nvPr>
            <p:ph type="sldImg"/>
          </p:nvPr>
        </p:nvSpPr>
        <p:spPr>
          <a:xfrm>
            <a:off x="919163" y="746125"/>
            <a:ext cx="4967287" cy="3725863"/>
          </a:xfrm>
          <a:solidFill>
            <a:srgbClr val="FFFFFF"/>
          </a:solidFill>
          <a:ln/>
        </p:spPr>
      </p:sp>
      <p:sp>
        <p:nvSpPr>
          <p:cNvPr id="517123" name="Rectangle 3"/>
          <p:cNvSpPr>
            <a:spLocks noGrp="1" noChangeArrowheads="1"/>
          </p:cNvSpPr>
          <p:nvPr>
            <p:ph type="body" idx="1"/>
          </p:nvPr>
        </p:nvSpPr>
        <p:spPr>
          <a:xfrm>
            <a:off x="906463" y="4721225"/>
            <a:ext cx="4992687" cy="4471988"/>
          </a:xfrm>
          <a:solidFill>
            <a:srgbClr val="FFFFFF"/>
          </a:solidFill>
          <a:ln>
            <a:solidFill>
              <a:srgbClr val="000000"/>
            </a:solidFill>
          </a:ln>
        </p:spPr>
        <p:txBody>
          <a:bodyPr lIns="88331" tIns="44166" rIns="88331" bIns="44166"/>
          <a:lstStyle/>
          <a:p>
            <a:pPr eaLnBrk="1" hangingPunct="1"/>
            <a:endParaRPr lang="fr-FR"/>
          </a:p>
        </p:txBody>
      </p:sp>
    </p:spTree>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p:cNvSpPr>
            <a:spLocks noGrp="1" noRot="1" noChangeAspect="1" noChangeArrowheads="1"/>
          </p:cNvSpPr>
          <p:nvPr>
            <p:ph type="sldImg"/>
          </p:nvPr>
        </p:nvSpPr>
        <p:spPr>
          <a:xfrm>
            <a:off x="919163" y="746125"/>
            <a:ext cx="4967287" cy="3725863"/>
          </a:xfrm>
          <a:solidFill>
            <a:srgbClr val="FFFFFF"/>
          </a:solidFill>
          <a:ln/>
        </p:spPr>
      </p:sp>
      <p:sp>
        <p:nvSpPr>
          <p:cNvPr id="519171" name="Rectangle 3"/>
          <p:cNvSpPr>
            <a:spLocks noGrp="1" noChangeArrowheads="1"/>
          </p:cNvSpPr>
          <p:nvPr>
            <p:ph type="body" idx="1"/>
          </p:nvPr>
        </p:nvSpPr>
        <p:spPr>
          <a:xfrm>
            <a:off x="906463" y="4721225"/>
            <a:ext cx="4992687" cy="4471988"/>
          </a:xfrm>
          <a:solidFill>
            <a:srgbClr val="FFFFFF"/>
          </a:solidFill>
          <a:ln>
            <a:solidFill>
              <a:srgbClr val="000000"/>
            </a:solidFill>
          </a:ln>
        </p:spPr>
        <p:txBody>
          <a:bodyPr lIns="88331" tIns="44166" rIns="88331" bIns="44166"/>
          <a:lstStyle/>
          <a:p>
            <a:pPr eaLnBrk="1" hangingPunct="1"/>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p:cNvSpPr>
          <p:nvPr>
            <p:ph type="sldImg"/>
          </p:nvPr>
        </p:nvSpPr>
        <p:spPr>
          <a:xfrm>
            <a:off x="920750" y="746125"/>
            <a:ext cx="4967288" cy="3725863"/>
          </a:xfrm>
          <a:solidFill>
            <a:srgbClr val="FFFFFF"/>
          </a:solidFill>
          <a:ln/>
        </p:spPr>
      </p:sp>
      <p:sp>
        <p:nvSpPr>
          <p:cNvPr id="72707" name="Rectangle 3"/>
          <p:cNvSpPr>
            <a:spLocks noGrp="1" noChangeArrowheads="1"/>
          </p:cNvSpPr>
          <p:nvPr>
            <p:ph type="body" idx="1"/>
          </p:nvPr>
        </p:nvSpPr>
        <p:spPr>
          <a:xfrm>
            <a:off x="908050" y="4721225"/>
            <a:ext cx="4989513" cy="4471988"/>
          </a:xfrm>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p:cNvSpPr>
            <a:spLocks noGrp="1" noRot="1" noChangeAspect="1" noChangeArrowheads="1" noTextEdit="1"/>
          </p:cNvSpPr>
          <p:nvPr>
            <p:ph type="sldImg"/>
          </p:nvPr>
        </p:nvSpPr>
        <p:spPr>
          <a:xfrm>
            <a:off x="919163" y="746125"/>
            <a:ext cx="4967287" cy="3725863"/>
          </a:xfrm>
          <a:solidFill>
            <a:srgbClr val="FFFFFF"/>
          </a:solidFill>
          <a:ln/>
        </p:spPr>
      </p:sp>
      <p:sp>
        <p:nvSpPr>
          <p:cNvPr id="521219" name="Rectangle 3"/>
          <p:cNvSpPr>
            <a:spLocks noGrp="1" noChangeArrowheads="1"/>
          </p:cNvSpPr>
          <p:nvPr>
            <p:ph type="body" idx="1"/>
          </p:nvPr>
        </p:nvSpPr>
        <p:spPr>
          <a:xfrm>
            <a:off x="906463" y="4721225"/>
            <a:ext cx="4992687" cy="4471988"/>
          </a:xfrm>
          <a:solidFill>
            <a:srgbClr val="FFFFFF"/>
          </a:solidFill>
          <a:ln>
            <a:solidFill>
              <a:srgbClr val="000000"/>
            </a:solidFill>
          </a:ln>
        </p:spPr>
        <p:txBody>
          <a:bodyPr lIns="88331" tIns="44166" rIns="88331" bIns="44166"/>
          <a:lstStyle/>
          <a:p>
            <a:pPr eaLnBrk="1" hangingPunct="1"/>
            <a:endParaRPr lang="fr-FR"/>
          </a:p>
        </p:txBody>
      </p:sp>
    </p:spTree>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p:cNvSpPr>
            <a:spLocks noGrp="1" noRot="1" noChangeAspect="1" noChangeArrowheads="1" noTextEdit="1"/>
          </p:cNvSpPr>
          <p:nvPr>
            <p:ph type="sldImg"/>
          </p:nvPr>
        </p:nvSpPr>
        <p:spPr>
          <a:xfrm>
            <a:off x="1082675" y="869950"/>
            <a:ext cx="4643438" cy="3482975"/>
          </a:xfrm>
          <a:solidFill>
            <a:srgbClr val="FFFFFF"/>
          </a:solidFill>
          <a:ln/>
        </p:spPr>
      </p:sp>
      <p:sp>
        <p:nvSpPr>
          <p:cNvPr id="523267" name="Rectangle 3"/>
          <p:cNvSpPr>
            <a:spLocks noGrp="1" noChangeArrowheads="1"/>
          </p:cNvSpPr>
          <p:nvPr>
            <p:ph type="body" idx="1"/>
          </p:nvPr>
        </p:nvSpPr>
        <p:spPr>
          <a:xfrm>
            <a:off x="906463" y="4725988"/>
            <a:ext cx="4992687" cy="4181475"/>
          </a:xfrm>
          <a:solidFill>
            <a:srgbClr val="FFFFFF"/>
          </a:solidFill>
          <a:ln>
            <a:solidFill>
              <a:srgbClr val="000000"/>
            </a:solidFill>
          </a:ln>
        </p:spPr>
        <p:txBody>
          <a:bodyPr lIns="88331" tIns="44166" rIns="88331" bIns="44166"/>
          <a:lstStyle/>
          <a:p>
            <a:pPr eaLnBrk="1" hangingPunct="1"/>
            <a:endParaRPr lang="fr-FR"/>
          </a:p>
        </p:txBody>
      </p:sp>
    </p:spTree>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2"/>
          <p:cNvSpPr>
            <a:spLocks noGrp="1" noRot="1" noChangeAspect="1" noChangeArrowheads="1" noTextEdit="1"/>
          </p:cNvSpPr>
          <p:nvPr>
            <p:ph type="sldImg"/>
          </p:nvPr>
        </p:nvSpPr>
        <p:spPr>
          <a:xfrm>
            <a:off x="919163" y="746125"/>
            <a:ext cx="4967287" cy="3725863"/>
          </a:xfrm>
          <a:solidFill>
            <a:srgbClr val="FFFFFF"/>
          </a:solidFill>
          <a:ln/>
        </p:spPr>
      </p:sp>
      <p:sp>
        <p:nvSpPr>
          <p:cNvPr id="525315" name="Rectangle 3"/>
          <p:cNvSpPr>
            <a:spLocks noGrp="1" noChangeArrowheads="1"/>
          </p:cNvSpPr>
          <p:nvPr>
            <p:ph type="body" idx="1"/>
          </p:nvPr>
        </p:nvSpPr>
        <p:spPr>
          <a:xfrm>
            <a:off x="906463" y="4721225"/>
            <a:ext cx="4992687" cy="4471988"/>
          </a:xfrm>
          <a:solidFill>
            <a:srgbClr val="FFFFFF"/>
          </a:solidFill>
          <a:ln>
            <a:solidFill>
              <a:srgbClr val="000000"/>
            </a:solidFill>
          </a:ln>
        </p:spPr>
        <p:txBody>
          <a:bodyPr lIns="88331" tIns="44166" rIns="88331" bIns="44166"/>
          <a:lstStyle/>
          <a:p>
            <a:pPr eaLnBrk="1" hangingPunct="1"/>
            <a:endParaRPr lang="fr-FR"/>
          </a:p>
        </p:txBody>
      </p:sp>
    </p:spTree>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p:cNvSpPr>
            <a:spLocks noGrp="1" noRot="1" noChangeAspect="1" noChangeArrowheads="1" noTextEdit="1"/>
          </p:cNvSpPr>
          <p:nvPr>
            <p:ph type="sldImg"/>
          </p:nvPr>
        </p:nvSpPr>
        <p:spPr>
          <a:xfrm>
            <a:off x="919163" y="746125"/>
            <a:ext cx="4967287" cy="3725863"/>
          </a:xfrm>
          <a:solidFill>
            <a:srgbClr val="FFFFFF"/>
          </a:solidFill>
          <a:ln/>
        </p:spPr>
      </p:sp>
      <p:sp>
        <p:nvSpPr>
          <p:cNvPr id="527363" name="Rectangle 3"/>
          <p:cNvSpPr>
            <a:spLocks noGrp="1" noChangeArrowheads="1"/>
          </p:cNvSpPr>
          <p:nvPr>
            <p:ph type="body" idx="1"/>
          </p:nvPr>
        </p:nvSpPr>
        <p:spPr>
          <a:xfrm>
            <a:off x="906463" y="4721225"/>
            <a:ext cx="4992687" cy="4471988"/>
          </a:xfrm>
          <a:solidFill>
            <a:srgbClr val="FFFFFF"/>
          </a:solidFill>
          <a:ln>
            <a:solidFill>
              <a:srgbClr val="000000"/>
            </a:solidFill>
          </a:ln>
        </p:spPr>
        <p:txBody>
          <a:bodyPr lIns="88331" tIns="44166" rIns="88331" bIns="44166"/>
          <a:lstStyle/>
          <a:p>
            <a:pPr eaLnBrk="1" hangingPunct="1"/>
            <a:endParaRPr lang="fr-FR"/>
          </a:p>
        </p:txBody>
      </p:sp>
    </p:spTree>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Rot="1" noChangeAspect="1" noChangeArrowheads="1" noTextEdit="1"/>
          </p:cNvSpPr>
          <p:nvPr>
            <p:ph type="sldImg"/>
          </p:nvPr>
        </p:nvSpPr>
        <p:spPr>
          <a:xfrm>
            <a:off x="919163" y="746125"/>
            <a:ext cx="4967287" cy="3725863"/>
          </a:xfrm>
          <a:solidFill>
            <a:srgbClr val="FFFFFF"/>
          </a:solidFill>
          <a:ln/>
        </p:spPr>
      </p:sp>
      <p:sp>
        <p:nvSpPr>
          <p:cNvPr id="529411" name="Rectangle 3"/>
          <p:cNvSpPr>
            <a:spLocks noGrp="1" noChangeArrowheads="1"/>
          </p:cNvSpPr>
          <p:nvPr>
            <p:ph type="body" idx="1"/>
          </p:nvPr>
        </p:nvSpPr>
        <p:spPr>
          <a:xfrm>
            <a:off x="906463" y="4721225"/>
            <a:ext cx="4992687" cy="4471988"/>
          </a:xfrm>
          <a:solidFill>
            <a:srgbClr val="FFFFFF"/>
          </a:solidFill>
          <a:ln>
            <a:solidFill>
              <a:srgbClr val="000000"/>
            </a:solidFill>
          </a:ln>
        </p:spPr>
        <p:txBody>
          <a:bodyPr lIns="88331" tIns="44166" rIns="88331" bIns="44166"/>
          <a:lstStyle/>
          <a:p>
            <a:pPr eaLnBrk="1" hangingPunct="1"/>
            <a:endParaRPr lang="fr-FR"/>
          </a:p>
        </p:txBody>
      </p:sp>
    </p:spTree>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2"/>
          <p:cNvSpPr>
            <a:spLocks noGrp="1" noRot="1" noChangeAspect="1" noChangeArrowheads="1" noTextEdit="1"/>
          </p:cNvSpPr>
          <p:nvPr>
            <p:ph type="sldImg"/>
          </p:nvPr>
        </p:nvSpPr>
        <p:spPr>
          <a:xfrm>
            <a:off x="919163" y="746125"/>
            <a:ext cx="4967287" cy="3725863"/>
          </a:xfrm>
          <a:solidFill>
            <a:srgbClr val="FFFFFF"/>
          </a:solidFill>
          <a:ln/>
        </p:spPr>
      </p:sp>
      <p:sp>
        <p:nvSpPr>
          <p:cNvPr id="531459" name="Rectangle 3"/>
          <p:cNvSpPr>
            <a:spLocks noGrp="1" noChangeArrowheads="1"/>
          </p:cNvSpPr>
          <p:nvPr>
            <p:ph type="body" idx="1"/>
          </p:nvPr>
        </p:nvSpPr>
        <p:spPr>
          <a:xfrm>
            <a:off x="906463" y="4721225"/>
            <a:ext cx="4992687" cy="4471988"/>
          </a:xfrm>
          <a:solidFill>
            <a:srgbClr val="FFFFFF"/>
          </a:solidFill>
          <a:ln>
            <a:solidFill>
              <a:srgbClr val="000000"/>
            </a:solidFill>
          </a:ln>
        </p:spPr>
        <p:txBody>
          <a:bodyPr lIns="88331" tIns="44166" rIns="88331" bIns="44166"/>
          <a:lstStyle/>
          <a:p>
            <a:pPr eaLnBrk="1" hangingPunct="1"/>
            <a:endParaRPr lang="fr-FR"/>
          </a:p>
        </p:txBody>
      </p:sp>
    </p:spTree>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Rectangle 2"/>
          <p:cNvSpPr>
            <a:spLocks noGrp="1" noRot="1" noChangeAspect="1" noChangeArrowheads="1" noTextEdit="1"/>
          </p:cNvSpPr>
          <p:nvPr>
            <p:ph type="sldImg"/>
          </p:nvPr>
        </p:nvSpPr>
        <p:spPr>
          <a:xfrm>
            <a:off x="919163" y="746125"/>
            <a:ext cx="4967287" cy="3725863"/>
          </a:xfrm>
          <a:solidFill>
            <a:srgbClr val="FFFFFF"/>
          </a:solidFill>
          <a:ln/>
        </p:spPr>
      </p:sp>
      <p:sp>
        <p:nvSpPr>
          <p:cNvPr id="533507" name="Rectangle 3"/>
          <p:cNvSpPr>
            <a:spLocks noGrp="1" noChangeArrowheads="1"/>
          </p:cNvSpPr>
          <p:nvPr>
            <p:ph type="body" idx="1"/>
          </p:nvPr>
        </p:nvSpPr>
        <p:spPr>
          <a:xfrm>
            <a:off x="906463" y="4721225"/>
            <a:ext cx="4992687" cy="4471988"/>
          </a:xfrm>
          <a:solidFill>
            <a:srgbClr val="FFFFFF"/>
          </a:solidFill>
          <a:ln>
            <a:solidFill>
              <a:srgbClr val="000000"/>
            </a:solidFill>
          </a:ln>
        </p:spPr>
        <p:txBody>
          <a:bodyPr lIns="88331" tIns="44166" rIns="88331" bIns="44166"/>
          <a:lstStyle/>
          <a:p>
            <a:pPr eaLnBrk="1" hangingPunct="1"/>
            <a:endParaRPr lang="fr-FR"/>
          </a:p>
        </p:txBody>
      </p:sp>
    </p:spTree>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2"/>
          <p:cNvSpPr>
            <a:spLocks noGrp="1" noRot="1" noChangeAspect="1" noChangeArrowheads="1" noTextEdit="1"/>
          </p:cNvSpPr>
          <p:nvPr>
            <p:ph type="sldImg"/>
          </p:nvPr>
        </p:nvSpPr>
        <p:spPr>
          <a:xfrm>
            <a:off x="919163" y="746125"/>
            <a:ext cx="4967287" cy="3725863"/>
          </a:xfrm>
          <a:solidFill>
            <a:srgbClr val="FFFFFF"/>
          </a:solidFill>
          <a:ln/>
        </p:spPr>
      </p:sp>
      <p:sp>
        <p:nvSpPr>
          <p:cNvPr id="535555" name="Rectangle 3"/>
          <p:cNvSpPr>
            <a:spLocks noGrp="1" noChangeArrowheads="1"/>
          </p:cNvSpPr>
          <p:nvPr>
            <p:ph type="body" idx="1"/>
          </p:nvPr>
        </p:nvSpPr>
        <p:spPr>
          <a:xfrm>
            <a:off x="906463" y="4721225"/>
            <a:ext cx="4992687" cy="4471988"/>
          </a:xfrm>
          <a:solidFill>
            <a:srgbClr val="FFFFFF"/>
          </a:solidFill>
          <a:ln>
            <a:solidFill>
              <a:srgbClr val="000000"/>
            </a:solidFill>
          </a:ln>
        </p:spPr>
        <p:txBody>
          <a:bodyPr lIns="88331" tIns="44166" rIns="88331" bIns="44166"/>
          <a:lstStyle/>
          <a:p>
            <a:pPr eaLnBrk="1" hangingPunct="1"/>
            <a:endParaRPr lang="fr-FR"/>
          </a:p>
        </p:txBody>
      </p:sp>
    </p:spTree>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2"/>
          <p:cNvSpPr>
            <a:spLocks noGrp="1" noRot="1" noChangeAspect="1" noChangeArrowheads="1" noTextEdit="1"/>
          </p:cNvSpPr>
          <p:nvPr>
            <p:ph type="sldImg"/>
          </p:nvPr>
        </p:nvSpPr>
        <p:spPr>
          <a:xfrm>
            <a:off x="1082675" y="869950"/>
            <a:ext cx="4643438" cy="3482975"/>
          </a:xfrm>
          <a:solidFill>
            <a:srgbClr val="FFFFFF"/>
          </a:solidFill>
          <a:ln/>
        </p:spPr>
      </p:sp>
      <p:sp>
        <p:nvSpPr>
          <p:cNvPr id="537603" name="Rectangle 3"/>
          <p:cNvSpPr>
            <a:spLocks noGrp="1" noChangeArrowheads="1"/>
          </p:cNvSpPr>
          <p:nvPr>
            <p:ph type="body" idx="1"/>
          </p:nvPr>
        </p:nvSpPr>
        <p:spPr>
          <a:xfrm>
            <a:off x="906463" y="4725988"/>
            <a:ext cx="4992687" cy="4181475"/>
          </a:xfrm>
          <a:solidFill>
            <a:srgbClr val="FFFFFF"/>
          </a:solidFill>
          <a:ln>
            <a:solidFill>
              <a:srgbClr val="000000"/>
            </a:solidFill>
          </a:ln>
        </p:spPr>
        <p:txBody>
          <a:bodyPr lIns="88331" tIns="44166" rIns="88331" bIns="44166"/>
          <a:lstStyle/>
          <a:p>
            <a:pPr eaLnBrk="1" hangingPunct="1"/>
            <a:endParaRPr lang="fr-FR"/>
          </a:p>
        </p:txBody>
      </p:sp>
    </p:spTree>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Rectangle 2"/>
          <p:cNvSpPr>
            <a:spLocks noGrp="1" noRot="1" noChangeAspect="1" noChangeArrowheads="1" noTextEdit="1"/>
          </p:cNvSpPr>
          <p:nvPr>
            <p:ph type="sldImg"/>
          </p:nvPr>
        </p:nvSpPr>
        <p:spPr>
          <a:xfrm>
            <a:off x="919163" y="746125"/>
            <a:ext cx="4967287" cy="3725863"/>
          </a:xfrm>
          <a:solidFill>
            <a:srgbClr val="FFFFFF"/>
          </a:solidFill>
          <a:ln/>
        </p:spPr>
      </p:sp>
      <p:sp>
        <p:nvSpPr>
          <p:cNvPr id="539651" name="Rectangle 3"/>
          <p:cNvSpPr>
            <a:spLocks noGrp="1" noChangeArrowheads="1"/>
          </p:cNvSpPr>
          <p:nvPr>
            <p:ph type="body" idx="1"/>
          </p:nvPr>
        </p:nvSpPr>
        <p:spPr>
          <a:xfrm>
            <a:off x="906463" y="4721225"/>
            <a:ext cx="4992687" cy="4471988"/>
          </a:xfrm>
          <a:solidFill>
            <a:srgbClr val="FFFFFF"/>
          </a:solidFill>
          <a:ln>
            <a:solidFill>
              <a:srgbClr val="000000"/>
            </a:solidFill>
          </a:ln>
        </p:spPr>
        <p:txBody>
          <a:bodyPr lIns="88331" tIns="44166" rIns="88331" bIns="44166"/>
          <a:lstStyle/>
          <a:p>
            <a:pPr eaLnBrk="1" hangingPunct="1"/>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026"/>
          <p:cNvSpPr>
            <a:spLocks noGrp="1" noRot="1" noChangeAspect="1" noChangeArrowheads="1" noTextEdit="1"/>
          </p:cNvSpPr>
          <p:nvPr>
            <p:ph type="sldImg"/>
          </p:nvPr>
        </p:nvSpPr>
        <p:spPr>
          <a:ln/>
        </p:spPr>
      </p:sp>
      <p:sp>
        <p:nvSpPr>
          <p:cNvPr id="75779" name="Rectangle 1027"/>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Rectangle 2"/>
          <p:cNvSpPr>
            <a:spLocks noGrp="1" noRot="1" noChangeAspect="1" noChangeArrowheads="1" noTextEdit="1"/>
          </p:cNvSpPr>
          <p:nvPr>
            <p:ph type="sldImg"/>
          </p:nvPr>
        </p:nvSpPr>
        <p:spPr>
          <a:xfrm>
            <a:off x="919163" y="746125"/>
            <a:ext cx="4967287" cy="3725863"/>
          </a:xfrm>
          <a:solidFill>
            <a:srgbClr val="FFFFFF"/>
          </a:solidFill>
          <a:ln/>
        </p:spPr>
      </p:sp>
      <p:sp>
        <p:nvSpPr>
          <p:cNvPr id="541699" name="Rectangle 3"/>
          <p:cNvSpPr>
            <a:spLocks noGrp="1" noChangeArrowheads="1"/>
          </p:cNvSpPr>
          <p:nvPr>
            <p:ph type="body" idx="1"/>
          </p:nvPr>
        </p:nvSpPr>
        <p:spPr>
          <a:xfrm>
            <a:off x="906463" y="4721225"/>
            <a:ext cx="4992687" cy="4471988"/>
          </a:xfrm>
          <a:solidFill>
            <a:srgbClr val="FFFFFF"/>
          </a:solidFill>
          <a:ln>
            <a:solidFill>
              <a:srgbClr val="000000"/>
            </a:solidFill>
          </a:ln>
        </p:spPr>
        <p:txBody>
          <a:bodyPr lIns="88331" tIns="44166" rIns="88331" bIns="44166"/>
          <a:lstStyle/>
          <a:p>
            <a:pPr eaLnBrk="1" hangingPunct="1"/>
            <a:endParaRPr lang="fr-FR"/>
          </a:p>
        </p:txBody>
      </p:sp>
    </p:spTree>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Rectangle 2"/>
          <p:cNvSpPr>
            <a:spLocks noGrp="1" noRot="1" noChangeAspect="1" noChangeArrowheads="1"/>
          </p:cNvSpPr>
          <p:nvPr>
            <p:ph type="sldImg"/>
          </p:nvPr>
        </p:nvSpPr>
        <p:spPr>
          <a:xfrm>
            <a:off x="919163" y="746125"/>
            <a:ext cx="4967287" cy="3725863"/>
          </a:xfrm>
          <a:solidFill>
            <a:srgbClr val="FFFFFF"/>
          </a:solidFill>
          <a:ln/>
        </p:spPr>
      </p:sp>
      <p:sp>
        <p:nvSpPr>
          <p:cNvPr id="543747" name="Rectangle 3"/>
          <p:cNvSpPr>
            <a:spLocks noGrp="1" noChangeArrowheads="1"/>
          </p:cNvSpPr>
          <p:nvPr>
            <p:ph type="body" idx="1"/>
          </p:nvPr>
        </p:nvSpPr>
        <p:spPr>
          <a:xfrm>
            <a:off x="906463" y="4721225"/>
            <a:ext cx="4992687" cy="4471988"/>
          </a:xfrm>
          <a:solidFill>
            <a:srgbClr val="FFFFFF"/>
          </a:solidFill>
          <a:ln>
            <a:solidFill>
              <a:srgbClr val="000000"/>
            </a:solidFill>
          </a:ln>
        </p:spPr>
        <p:txBody>
          <a:bodyPr lIns="88331" tIns="44166" rIns="88331" bIns="44166"/>
          <a:lstStyle/>
          <a:p>
            <a:pPr eaLnBrk="1" hangingPunct="1"/>
            <a:endParaRPr lang="fr-FR"/>
          </a:p>
        </p:txBody>
      </p:sp>
    </p:spTree>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2"/>
          <p:cNvSpPr>
            <a:spLocks noGrp="1" noRot="1" noChangeAspect="1" noChangeArrowheads="1" noTextEdit="1"/>
          </p:cNvSpPr>
          <p:nvPr>
            <p:ph type="sldImg"/>
          </p:nvPr>
        </p:nvSpPr>
        <p:spPr>
          <a:xfrm>
            <a:off x="919163" y="746125"/>
            <a:ext cx="4967287" cy="3725863"/>
          </a:xfrm>
          <a:solidFill>
            <a:srgbClr val="FFFFFF"/>
          </a:solidFill>
          <a:ln/>
        </p:spPr>
      </p:sp>
      <p:sp>
        <p:nvSpPr>
          <p:cNvPr id="545795" name="Rectangle 3"/>
          <p:cNvSpPr>
            <a:spLocks noGrp="1" noChangeArrowheads="1"/>
          </p:cNvSpPr>
          <p:nvPr>
            <p:ph type="body" idx="1"/>
          </p:nvPr>
        </p:nvSpPr>
        <p:spPr>
          <a:xfrm>
            <a:off x="906463" y="4721225"/>
            <a:ext cx="4992687" cy="4471988"/>
          </a:xfrm>
          <a:solidFill>
            <a:srgbClr val="FFFFFF"/>
          </a:solidFill>
          <a:ln>
            <a:solidFill>
              <a:srgbClr val="000000"/>
            </a:solidFill>
          </a:ln>
        </p:spPr>
        <p:txBody>
          <a:bodyPr lIns="88331" tIns="44166" rIns="88331" bIns="44166"/>
          <a:lstStyle/>
          <a:p>
            <a:pPr eaLnBrk="1" hangingPunct="1"/>
            <a:endParaRPr lang="fr-FR"/>
          </a:p>
        </p:txBody>
      </p:sp>
    </p:spTree>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p:cNvSpPr>
            <a:spLocks noGrp="1" noRot="1" noChangeAspect="1" noChangeArrowheads="1" noTextEdit="1"/>
          </p:cNvSpPr>
          <p:nvPr>
            <p:ph type="sldImg"/>
          </p:nvPr>
        </p:nvSpPr>
        <p:spPr>
          <a:xfrm>
            <a:off x="919163" y="746125"/>
            <a:ext cx="4967287" cy="3725863"/>
          </a:xfrm>
          <a:solidFill>
            <a:srgbClr val="FFFFFF"/>
          </a:solidFill>
          <a:ln/>
        </p:spPr>
      </p:sp>
      <p:sp>
        <p:nvSpPr>
          <p:cNvPr id="547843" name="Rectangle 3"/>
          <p:cNvSpPr>
            <a:spLocks noGrp="1" noChangeArrowheads="1"/>
          </p:cNvSpPr>
          <p:nvPr>
            <p:ph type="body" idx="1"/>
          </p:nvPr>
        </p:nvSpPr>
        <p:spPr>
          <a:xfrm>
            <a:off x="906463" y="4721225"/>
            <a:ext cx="4992687" cy="4471988"/>
          </a:xfrm>
          <a:solidFill>
            <a:srgbClr val="FFFFFF"/>
          </a:solidFill>
          <a:ln>
            <a:solidFill>
              <a:srgbClr val="000000"/>
            </a:solidFill>
          </a:ln>
        </p:spPr>
        <p:txBody>
          <a:bodyPr lIns="88331" tIns="44166" rIns="88331" bIns="44166"/>
          <a:lstStyle/>
          <a:p>
            <a:pPr eaLnBrk="1" hangingPunct="1"/>
            <a:endParaRPr lang="fr-FR"/>
          </a:p>
        </p:txBody>
      </p:sp>
    </p:spTree>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p:cNvSpPr>
            <a:spLocks noGrp="1" noRot="1" noChangeAspect="1" noChangeArrowheads="1"/>
          </p:cNvSpPr>
          <p:nvPr>
            <p:ph type="sldImg"/>
          </p:nvPr>
        </p:nvSpPr>
        <p:spPr>
          <a:xfrm>
            <a:off x="919163" y="746125"/>
            <a:ext cx="4967287" cy="3725863"/>
          </a:xfrm>
          <a:solidFill>
            <a:srgbClr val="FFFFFF"/>
          </a:solidFill>
          <a:ln/>
        </p:spPr>
      </p:sp>
      <p:sp>
        <p:nvSpPr>
          <p:cNvPr id="549891" name="Rectangle 3"/>
          <p:cNvSpPr>
            <a:spLocks noGrp="1" noChangeArrowheads="1"/>
          </p:cNvSpPr>
          <p:nvPr>
            <p:ph type="body" idx="1"/>
          </p:nvPr>
        </p:nvSpPr>
        <p:spPr>
          <a:xfrm>
            <a:off x="906463" y="4721225"/>
            <a:ext cx="4992687" cy="4471988"/>
          </a:xfrm>
          <a:solidFill>
            <a:srgbClr val="FFFFFF"/>
          </a:solidFill>
          <a:ln>
            <a:solidFill>
              <a:srgbClr val="000000"/>
            </a:solidFill>
          </a:ln>
        </p:spPr>
        <p:txBody>
          <a:bodyPr lIns="88331" tIns="44166" rIns="88331" bIns="44166"/>
          <a:lstStyle/>
          <a:p>
            <a:pPr eaLnBrk="1" hangingPunct="1"/>
            <a:endParaRPr lang="fr-FR"/>
          </a:p>
        </p:txBody>
      </p:sp>
    </p:spTree>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2"/>
          <p:cNvSpPr>
            <a:spLocks noGrp="1" noRot="1" noChangeAspect="1" noChangeArrowheads="1" noTextEdit="1"/>
          </p:cNvSpPr>
          <p:nvPr>
            <p:ph type="sldImg"/>
          </p:nvPr>
        </p:nvSpPr>
        <p:spPr>
          <a:xfrm>
            <a:off x="1082675" y="869950"/>
            <a:ext cx="4643438" cy="3482975"/>
          </a:xfrm>
          <a:solidFill>
            <a:srgbClr val="FFFFFF"/>
          </a:solidFill>
          <a:ln/>
        </p:spPr>
      </p:sp>
      <p:sp>
        <p:nvSpPr>
          <p:cNvPr id="551939" name="Rectangle 3"/>
          <p:cNvSpPr>
            <a:spLocks noGrp="1" noChangeArrowheads="1"/>
          </p:cNvSpPr>
          <p:nvPr>
            <p:ph type="body" idx="1"/>
          </p:nvPr>
        </p:nvSpPr>
        <p:spPr>
          <a:xfrm>
            <a:off x="906463" y="4725988"/>
            <a:ext cx="4992687" cy="4181475"/>
          </a:xfrm>
          <a:solidFill>
            <a:srgbClr val="FFFFFF"/>
          </a:solidFill>
          <a:ln>
            <a:solidFill>
              <a:srgbClr val="000000"/>
            </a:solidFill>
          </a:ln>
        </p:spPr>
        <p:txBody>
          <a:bodyPr lIns="88331" tIns="44166" rIns="88331" bIns="44166"/>
          <a:lstStyle/>
          <a:p>
            <a:pPr eaLnBrk="1" hangingPunct="1"/>
            <a:endParaRPr lang="en-GB"/>
          </a:p>
        </p:txBody>
      </p:sp>
    </p:spTree>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2"/>
          <p:cNvSpPr>
            <a:spLocks noGrp="1" noRot="1" noChangeAspect="1" noChangeArrowheads="1" noTextEdit="1"/>
          </p:cNvSpPr>
          <p:nvPr>
            <p:ph type="sldImg"/>
          </p:nvPr>
        </p:nvSpPr>
        <p:spPr>
          <a:xfrm>
            <a:off x="919163" y="746125"/>
            <a:ext cx="4967287" cy="3725863"/>
          </a:xfrm>
          <a:solidFill>
            <a:srgbClr val="FFFFFF"/>
          </a:solidFill>
          <a:ln/>
        </p:spPr>
      </p:sp>
      <p:sp>
        <p:nvSpPr>
          <p:cNvPr id="553987" name="Rectangle 3"/>
          <p:cNvSpPr>
            <a:spLocks noGrp="1" noChangeArrowheads="1"/>
          </p:cNvSpPr>
          <p:nvPr>
            <p:ph type="body" idx="1"/>
          </p:nvPr>
        </p:nvSpPr>
        <p:spPr>
          <a:xfrm>
            <a:off x="906463" y="4721225"/>
            <a:ext cx="4992687" cy="4471988"/>
          </a:xfrm>
          <a:solidFill>
            <a:srgbClr val="FFFFFF"/>
          </a:solidFill>
          <a:ln>
            <a:solidFill>
              <a:srgbClr val="000000"/>
            </a:solidFill>
          </a:ln>
        </p:spPr>
        <p:txBody>
          <a:bodyPr lIns="88331" tIns="44166" rIns="88331" bIns="44166"/>
          <a:lstStyle/>
          <a:p>
            <a:pPr eaLnBrk="1" hangingPunct="1"/>
            <a:endParaRPr lang="fr-FR"/>
          </a:p>
        </p:txBody>
      </p:sp>
    </p:spTree>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Rectangle 2"/>
          <p:cNvSpPr>
            <a:spLocks noGrp="1" noRot="1" noChangeAspect="1" noChangeArrowheads="1" noTextEdit="1"/>
          </p:cNvSpPr>
          <p:nvPr>
            <p:ph type="sldImg"/>
          </p:nvPr>
        </p:nvSpPr>
        <p:spPr>
          <a:xfrm>
            <a:off x="1082675" y="869950"/>
            <a:ext cx="4643438" cy="3482975"/>
          </a:xfrm>
          <a:solidFill>
            <a:srgbClr val="FFFFFF"/>
          </a:solidFill>
          <a:ln/>
        </p:spPr>
      </p:sp>
      <p:sp>
        <p:nvSpPr>
          <p:cNvPr id="556035" name="Rectangle 3"/>
          <p:cNvSpPr>
            <a:spLocks noGrp="1" noChangeArrowheads="1"/>
          </p:cNvSpPr>
          <p:nvPr>
            <p:ph type="body" idx="1"/>
          </p:nvPr>
        </p:nvSpPr>
        <p:spPr>
          <a:xfrm>
            <a:off x="906463" y="4725988"/>
            <a:ext cx="4992687" cy="4181475"/>
          </a:xfrm>
          <a:solidFill>
            <a:srgbClr val="FFFFFF"/>
          </a:solidFill>
          <a:ln>
            <a:solidFill>
              <a:srgbClr val="000000"/>
            </a:solidFill>
          </a:ln>
        </p:spPr>
        <p:txBody>
          <a:bodyPr lIns="88331" tIns="44166" rIns="88331" bIns="44166"/>
          <a:lstStyle/>
          <a:p>
            <a:pPr eaLnBrk="1" hangingPunct="1"/>
            <a:endParaRPr lang="fr-FR"/>
          </a:p>
        </p:txBody>
      </p:sp>
    </p:spTree>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2"/>
          <p:cNvSpPr>
            <a:spLocks noGrp="1" noRot="1" noChangeAspect="1" noChangeArrowheads="1" noTextEdit="1"/>
          </p:cNvSpPr>
          <p:nvPr>
            <p:ph type="sldImg"/>
          </p:nvPr>
        </p:nvSpPr>
        <p:spPr>
          <a:xfrm>
            <a:off x="919163" y="746125"/>
            <a:ext cx="4967287" cy="3725863"/>
          </a:xfrm>
          <a:solidFill>
            <a:srgbClr val="FFFFFF"/>
          </a:solidFill>
          <a:ln/>
        </p:spPr>
      </p:sp>
      <p:sp>
        <p:nvSpPr>
          <p:cNvPr id="558083" name="Rectangle 3"/>
          <p:cNvSpPr>
            <a:spLocks noGrp="1" noChangeArrowheads="1"/>
          </p:cNvSpPr>
          <p:nvPr>
            <p:ph type="body" idx="1"/>
          </p:nvPr>
        </p:nvSpPr>
        <p:spPr>
          <a:xfrm>
            <a:off x="904875" y="4721225"/>
            <a:ext cx="4995863" cy="4471988"/>
          </a:xfrm>
          <a:solidFill>
            <a:srgbClr val="FFFFFF"/>
          </a:solidFill>
          <a:ln>
            <a:solidFill>
              <a:srgbClr val="000000"/>
            </a:solidFill>
          </a:ln>
        </p:spPr>
        <p:txBody>
          <a:bodyPr lIns="88331" tIns="44166" rIns="88331" bIns="44166"/>
          <a:lstStyle/>
          <a:p>
            <a:pPr eaLnBrk="1" hangingPunct="1"/>
            <a:endParaRPr lang="fr-FR"/>
          </a:p>
        </p:txBody>
      </p:sp>
    </p:spTree>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2"/>
          <p:cNvSpPr>
            <a:spLocks noGrp="1" noRot="1" noChangeAspect="1" noChangeArrowheads="1" noTextEdit="1"/>
          </p:cNvSpPr>
          <p:nvPr>
            <p:ph type="sldImg"/>
          </p:nvPr>
        </p:nvSpPr>
        <p:spPr>
          <a:xfrm>
            <a:off x="919163" y="746125"/>
            <a:ext cx="4967287" cy="3725863"/>
          </a:xfrm>
          <a:solidFill>
            <a:srgbClr val="FFFFFF"/>
          </a:solidFill>
          <a:ln/>
        </p:spPr>
      </p:sp>
      <p:sp>
        <p:nvSpPr>
          <p:cNvPr id="560131" name="Rectangle 3"/>
          <p:cNvSpPr>
            <a:spLocks noGrp="1" noChangeArrowheads="1"/>
          </p:cNvSpPr>
          <p:nvPr>
            <p:ph type="body" idx="1"/>
          </p:nvPr>
        </p:nvSpPr>
        <p:spPr>
          <a:xfrm>
            <a:off x="904875" y="4721225"/>
            <a:ext cx="4995863" cy="4471988"/>
          </a:xfrm>
          <a:solidFill>
            <a:srgbClr val="FFFFFF"/>
          </a:solidFill>
          <a:ln>
            <a:solidFill>
              <a:srgbClr val="000000"/>
            </a:solidFill>
          </a:ln>
        </p:spPr>
        <p:txBody>
          <a:bodyPr lIns="88331" tIns="44166" rIns="88331" bIns="44166"/>
          <a:lstStyle/>
          <a:p>
            <a:pPr eaLnBrk="1" hangingPunct="1"/>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026"/>
          <p:cNvSpPr>
            <a:spLocks noGrp="1" noRot="1" noChangeAspect="1" noChangeArrowheads="1"/>
          </p:cNvSpPr>
          <p:nvPr>
            <p:ph type="sldImg"/>
          </p:nvPr>
        </p:nvSpPr>
        <p:spPr>
          <a:xfrm>
            <a:off x="919163" y="746125"/>
            <a:ext cx="4967287" cy="3725863"/>
          </a:xfrm>
          <a:solidFill>
            <a:srgbClr val="FFFFFF"/>
          </a:solidFill>
          <a:ln/>
        </p:spPr>
      </p:sp>
      <p:sp>
        <p:nvSpPr>
          <p:cNvPr id="77827" name="Rectangle 1027"/>
          <p:cNvSpPr>
            <a:spLocks noGrp="1" noChangeArrowheads="1"/>
          </p:cNvSpPr>
          <p:nvPr>
            <p:ph type="body" idx="1"/>
          </p:nvPr>
        </p:nvSpPr>
        <p:spPr>
          <a:xfrm>
            <a:off x="906463" y="4721225"/>
            <a:ext cx="4992687" cy="4471988"/>
          </a:xfrm>
          <a:solidFill>
            <a:srgbClr val="FFFFFF"/>
          </a:solidFill>
          <a:ln>
            <a:solidFill>
              <a:srgbClr val="000000"/>
            </a:solidFill>
          </a:ln>
        </p:spPr>
        <p:txBody>
          <a:bodyPr lIns="88331" tIns="44166" rIns="88331" bIns="44166"/>
          <a:lstStyle/>
          <a:p>
            <a:pPr eaLnBrk="1" hangingPunct="1"/>
            <a:endParaRPr lang="fr-FR"/>
          </a:p>
        </p:txBody>
      </p:sp>
    </p:spTree>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Rectangle 2"/>
          <p:cNvSpPr>
            <a:spLocks noGrp="1" noRot="1" noChangeAspect="1" noChangeArrowheads="1" noTextEdit="1"/>
          </p:cNvSpPr>
          <p:nvPr>
            <p:ph type="sldImg"/>
          </p:nvPr>
        </p:nvSpPr>
        <p:spPr>
          <a:xfrm>
            <a:off x="919163" y="746125"/>
            <a:ext cx="4967287" cy="3725863"/>
          </a:xfrm>
          <a:solidFill>
            <a:srgbClr val="FFFFFF"/>
          </a:solidFill>
          <a:ln/>
        </p:spPr>
      </p:sp>
      <p:sp>
        <p:nvSpPr>
          <p:cNvPr id="562179" name="Rectangle 3"/>
          <p:cNvSpPr>
            <a:spLocks noGrp="1" noChangeArrowheads="1"/>
          </p:cNvSpPr>
          <p:nvPr>
            <p:ph type="body" idx="1"/>
          </p:nvPr>
        </p:nvSpPr>
        <p:spPr>
          <a:xfrm>
            <a:off x="904875" y="4721225"/>
            <a:ext cx="4995863" cy="4471988"/>
          </a:xfrm>
          <a:solidFill>
            <a:srgbClr val="FFFFFF"/>
          </a:solidFill>
          <a:ln>
            <a:solidFill>
              <a:srgbClr val="000000"/>
            </a:solidFill>
          </a:ln>
        </p:spPr>
        <p:txBody>
          <a:bodyPr lIns="88331" tIns="44166" rIns="88331" bIns="44166"/>
          <a:lstStyle/>
          <a:p>
            <a:pPr eaLnBrk="1" hangingPunct="1"/>
            <a:endParaRPr lang="fr-FR"/>
          </a:p>
        </p:txBody>
      </p:sp>
    </p:spTree>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Rectangle 2"/>
          <p:cNvSpPr>
            <a:spLocks noGrp="1" noRot="1" noChangeAspect="1" noChangeArrowheads="1" noTextEdit="1"/>
          </p:cNvSpPr>
          <p:nvPr>
            <p:ph type="sldImg"/>
          </p:nvPr>
        </p:nvSpPr>
        <p:spPr>
          <a:xfrm>
            <a:off x="919163" y="746125"/>
            <a:ext cx="4967287" cy="3725863"/>
          </a:xfrm>
          <a:solidFill>
            <a:srgbClr val="FFFFFF"/>
          </a:solidFill>
          <a:ln/>
        </p:spPr>
      </p:sp>
      <p:sp>
        <p:nvSpPr>
          <p:cNvPr id="564227" name="Rectangle 3"/>
          <p:cNvSpPr>
            <a:spLocks noGrp="1" noChangeArrowheads="1"/>
          </p:cNvSpPr>
          <p:nvPr>
            <p:ph type="body" idx="1"/>
          </p:nvPr>
        </p:nvSpPr>
        <p:spPr>
          <a:xfrm>
            <a:off x="904875" y="4721225"/>
            <a:ext cx="4995863" cy="4471988"/>
          </a:xfrm>
          <a:solidFill>
            <a:srgbClr val="FFFFFF"/>
          </a:solidFill>
          <a:ln>
            <a:solidFill>
              <a:srgbClr val="000000"/>
            </a:solidFill>
          </a:ln>
        </p:spPr>
        <p:txBody>
          <a:bodyPr lIns="88331" tIns="44166" rIns="88331" bIns="44166"/>
          <a:lstStyle/>
          <a:p>
            <a:pPr eaLnBrk="1" hangingPunct="1"/>
            <a:endParaRPr lang="fr-FR"/>
          </a:p>
        </p:txBody>
      </p:sp>
    </p:spTree>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Grp="1" noRot="1" noChangeAspect="1" noChangeArrowheads="1" noTextEdit="1"/>
          </p:cNvSpPr>
          <p:nvPr>
            <p:ph type="sldImg"/>
          </p:nvPr>
        </p:nvSpPr>
        <p:spPr>
          <a:xfrm>
            <a:off x="919163" y="746125"/>
            <a:ext cx="4967287" cy="3725863"/>
          </a:xfrm>
          <a:solidFill>
            <a:srgbClr val="FFFFFF"/>
          </a:solidFill>
          <a:ln/>
        </p:spPr>
      </p:sp>
      <p:sp>
        <p:nvSpPr>
          <p:cNvPr id="566275" name="Rectangle 3"/>
          <p:cNvSpPr>
            <a:spLocks noGrp="1" noChangeArrowheads="1"/>
          </p:cNvSpPr>
          <p:nvPr>
            <p:ph type="body" idx="1"/>
          </p:nvPr>
        </p:nvSpPr>
        <p:spPr>
          <a:xfrm>
            <a:off x="904875" y="4721225"/>
            <a:ext cx="4995863" cy="4471988"/>
          </a:xfrm>
          <a:solidFill>
            <a:srgbClr val="FFFFFF"/>
          </a:solidFill>
          <a:ln>
            <a:solidFill>
              <a:srgbClr val="000000"/>
            </a:solidFill>
          </a:ln>
        </p:spPr>
        <p:txBody>
          <a:bodyPr lIns="88331" tIns="44166" rIns="88331" bIns="44166"/>
          <a:lstStyle/>
          <a:p>
            <a:pPr eaLnBrk="1" hangingPunct="1"/>
            <a:endParaRPr lang="fr-FR"/>
          </a:p>
        </p:txBody>
      </p:sp>
    </p:spTree>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p:cNvSpPr>
            <a:spLocks noGrp="1" noRot="1" noChangeAspect="1" noChangeArrowheads="1" noTextEdit="1"/>
          </p:cNvSpPr>
          <p:nvPr>
            <p:ph type="sldImg"/>
          </p:nvPr>
        </p:nvSpPr>
        <p:spPr>
          <a:xfrm>
            <a:off x="919163" y="746125"/>
            <a:ext cx="4967287" cy="3725863"/>
          </a:xfrm>
          <a:solidFill>
            <a:srgbClr val="FFFFFF"/>
          </a:solidFill>
          <a:ln/>
        </p:spPr>
      </p:sp>
      <p:sp>
        <p:nvSpPr>
          <p:cNvPr id="568323" name="Rectangle 3"/>
          <p:cNvSpPr>
            <a:spLocks noGrp="1" noChangeArrowheads="1"/>
          </p:cNvSpPr>
          <p:nvPr>
            <p:ph type="body" idx="1"/>
          </p:nvPr>
        </p:nvSpPr>
        <p:spPr>
          <a:xfrm>
            <a:off x="906463" y="4721225"/>
            <a:ext cx="4992687" cy="4471988"/>
          </a:xfrm>
          <a:solidFill>
            <a:srgbClr val="FFFFFF"/>
          </a:solidFill>
          <a:ln>
            <a:solidFill>
              <a:srgbClr val="000000"/>
            </a:solidFill>
          </a:ln>
        </p:spPr>
        <p:txBody>
          <a:bodyPr lIns="88331" tIns="44166" rIns="88331" bIns="44166"/>
          <a:lstStyle/>
          <a:p>
            <a:pPr eaLnBrk="1" hangingPunct="1"/>
            <a:endParaRPr lang="fr-FR"/>
          </a:p>
        </p:txBody>
      </p:sp>
    </p:spTree>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Rectangle 2"/>
          <p:cNvSpPr>
            <a:spLocks noGrp="1" noRot="1" noChangeAspect="1" noChangeArrowheads="1" noTextEdit="1"/>
          </p:cNvSpPr>
          <p:nvPr>
            <p:ph type="sldImg"/>
          </p:nvPr>
        </p:nvSpPr>
        <p:spPr>
          <a:xfrm>
            <a:off x="919163" y="746125"/>
            <a:ext cx="4967287" cy="3725863"/>
          </a:xfrm>
          <a:solidFill>
            <a:srgbClr val="FFFFFF"/>
          </a:solidFill>
          <a:ln/>
        </p:spPr>
      </p:sp>
      <p:sp>
        <p:nvSpPr>
          <p:cNvPr id="570371" name="Rectangle 3"/>
          <p:cNvSpPr>
            <a:spLocks noGrp="1" noChangeArrowheads="1"/>
          </p:cNvSpPr>
          <p:nvPr>
            <p:ph type="body" idx="1"/>
          </p:nvPr>
        </p:nvSpPr>
        <p:spPr>
          <a:xfrm>
            <a:off x="906463" y="4721225"/>
            <a:ext cx="4992687" cy="4471988"/>
          </a:xfrm>
          <a:solidFill>
            <a:srgbClr val="FFFFFF"/>
          </a:solidFill>
          <a:ln>
            <a:solidFill>
              <a:srgbClr val="000000"/>
            </a:solidFill>
          </a:ln>
        </p:spPr>
        <p:txBody>
          <a:bodyPr lIns="88331" tIns="44166" rIns="88331" bIns="44166"/>
          <a:lstStyle/>
          <a:p>
            <a:pPr eaLnBrk="1" hangingPunct="1"/>
            <a:endParaRPr lang="fr-FR"/>
          </a:p>
        </p:txBody>
      </p:sp>
    </p:spTree>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2"/>
          <p:cNvSpPr>
            <a:spLocks noGrp="1" noRot="1" noChangeAspect="1" noChangeArrowheads="1" noTextEdit="1"/>
          </p:cNvSpPr>
          <p:nvPr>
            <p:ph type="sldImg"/>
          </p:nvPr>
        </p:nvSpPr>
        <p:spPr>
          <a:xfrm>
            <a:off x="919163" y="746125"/>
            <a:ext cx="4967287" cy="3725863"/>
          </a:xfrm>
          <a:solidFill>
            <a:srgbClr val="FFFFFF"/>
          </a:solidFill>
          <a:ln/>
        </p:spPr>
      </p:sp>
      <p:sp>
        <p:nvSpPr>
          <p:cNvPr id="572419" name="Rectangle 3"/>
          <p:cNvSpPr>
            <a:spLocks noGrp="1" noChangeArrowheads="1"/>
          </p:cNvSpPr>
          <p:nvPr>
            <p:ph type="body" idx="1"/>
          </p:nvPr>
        </p:nvSpPr>
        <p:spPr>
          <a:xfrm>
            <a:off x="906463" y="4721225"/>
            <a:ext cx="4992687" cy="4471988"/>
          </a:xfrm>
          <a:solidFill>
            <a:srgbClr val="FFFFFF"/>
          </a:solidFill>
          <a:ln>
            <a:solidFill>
              <a:srgbClr val="000000"/>
            </a:solidFill>
          </a:ln>
        </p:spPr>
        <p:txBody>
          <a:bodyPr lIns="88331" tIns="44166" rIns="88331" bIns="44166"/>
          <a:lstStyle/>
          <a:p>
            <a:pPr eaLnBrk="1" hangingPunct="1"/>
            <a:endParaRPr lang="fr-FR"/>
          </a:p>
        </p:txBody>
      </p:sp>
    </p:spTree>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Rectangle 2"/>
          <p:cNvSpPr>
            <a:spLocks noGrp="1" noRot="1" noChangeAspect="1" noChangeArrowheads="1" noTextEdit="1"/>
          </p:cNvSpPr>
          <p:nvPr>
            <p:ph type="sldImg"/>
          </p:nvPr>
        </p:nvSpPr>
        <p:spPr>
          <a:xfrm>
            <a:off x="1082675" y="869950"/>
            <a:ext cx="4643438" cy="3482975"/>
          </a:xfrm>
          <a:solidFill>
            <a:srgbClr val="FFFFFF"/>
          </a:solidFill>
          <a:ln/>
        </p:spPr>
      </p:sp>
      <p:sp>
        <p:nvSpPr>
          <p:cNvPr id="574467" name="Rectangle 3"/>
          <p:cNvSpPr>
            <a:spLocks noGrp="1" noChangeArrowheads="1"/>
          </p:cNvSpPr>
          <p:nvPr>
            <p:ph type="body" idx="1"/>
          </p:nvPr>
        </p:nvSpPr>
        <p:spPr>
          <a:xfrm>
            <a:off x="906463" y="4725988"/>
            <a:ext cx="4992687" cy="4181475"/>
          </a:xfrm>
          <a:solidFill>
            <a:srgbClr val="FFFFFF"/>
          </a:solidFill>
          <a:ln>
            <a:solidFill>
              <a:srgbClr val="000000"/>
            </a:solidFill>
          </a:ln>
        </p:spPr>
        <p:txBody>
          <a:bodyPr lIns="88331" tIns="44166" rIns="88331" bIns="44166"/>
          <a:lstStyle/>
          <a:p>
            <a:pPr eaLnBrk="1" hangingPunct="1"/>
            <a:endParaRPr lang="fr-FR"/>
          </a:p>
        </p:txBody>
      </p:sp>
    </p:spTree>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2"/>
          <p:cNvSpPr>
            <a:spLocks noGrp="1" noRot="1" noChangeAspect="1" noChangeArrowheads="1" noTextEdit="1"/>
          </p:cNvSpPr>
          <p:nvPr>
            <p:ph type="sldImg"/>
          </p:nvPr>
        </p:nvSpPr>
        <p:spPr>
          <a:xfrm>
            <a:off x="919163" y="746125"/>
            <a:ext cx="4967287" cy="3725863"/>
          </a:xfrm>
          <a:solidFill>
            <a:srgbClr val="FFFFFF"/>
          </a:solidFill>
          <a:ln/>
        </p:spPr>
      </p:sp>
      <p:sp>
        <p:nvSpPr>
          <p:cNvPr id="577539" name="Rectangle 3"/>
          <p:cNvSpPr>
            <a:spLocks noGrp="1" noChangeArrowheads="1"/>
          </p:cNvSpPr>
          <p:nvPr>
            <p:ph type="body" idx="1"/>
          </p:nvPr>
        </p:nvSpPr>
        <p:spPr>
          <a:xfrm>
            <a:off x="906463" y="4721225"/>
            <a:ext cx="4992687" cy="4471988"/>
          </a:xfrm>
          <a:solidFill>
            <a:srgbClr val="FFFFFF"/>
          </a:solidFill>
          <a:ln>
            <a:solidFill>
              <a:srgbClr val="000000"/>
            </a:solidFill>
          </a:ln>
        </p:spPr>
        <p:txBody>
          <a:bodyPr lIns="88331" tIns="44166" rIns="88331" bIns="44166"/>
          <a:lstStyle/>
          <a:p>
            <a:pPr eaLnBrk="1" hangingPunct="1"/>
            <a:endParaRPr lang="fr-FR"/>
          </a:p>
        </p:txBody>
      </p:sp>
    </p:spTree>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Rectangle 2"/>
          <p:cNvSpPr>
            <a:spLocks noGrp="1" noRot="1" noChangeAspect="1" noChangeArrowheads="1"/>
          </p:cNvSpPr>
          <p:nvPr>
            <p:ph type="sldImg"/>
          </p:nvPr>
        </p:nvSpPr>
        <p:spPr>
          <a:xfrm>
            <a:off x="919163" y="746125"/>
            <a:ext cx="4967287" cy="3725863"/>
          </a:xfrm>
          <a:solidFill>
            <a:srgbClr val="FFFFFF"/>
          </a:solidFill>
          <a:ln/>
        </p:spPr>
      </p:sp>
      <p:sp>
        <p:nvSpPr>
          <p:cNvPr id="579587" name="Rectangle 3"/>
          <p:cNvSpPr>
            <a:spLocks noGrp="1" noChangeArrowheads="1"/>
          </p:cNvSpPr>
          <p:nvPr>
            <p:ph type="body" idx="1"/>
          </p:nvPr>
        </p:nvSpPr>
        <p:spPr>
          <a:xfrm>
            <a:off x="906463" y="4721225"/>
            <a:ext cx="4992687" cy="4471988"/>
          </a:xfrm>
          <a:solidFill>
            <a:srgbClr val="FFFFFF"/>
          </a:solidFill>
          <a:ln>
            <a:solidFill>
              <a:srgbClr val="000000"/>
            </a:solidFill>
          </a:ln>
        </p:spPr>
        <p:txBody>
          <a:bodyPr lIns="88331" tIns="44166" rIns="88331" bIns="44166"/>
          <a:lstStyle/>
          <a:p>
            <a:pPr eaLnBrk="1" hangingPunct="1"/>
            <a:endParaRPr lang="fr-FR"/>
          </a:p>
        </p:txBody>
      </p:sp>
    </p:spTree>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2"/>
          <p:cNvSpPr>
            <a:spLocks noGrp="1" noRot="1" noChangeAspect="1" noChangeArrowheads="1" noTextEdit="1"/>
          </p:cNvSpPr>
          <p:nvPr>
            <p:ph type="sldImg"/>
          </p:nvPr>
        </p:nvSpPr>
        <p:spPr>
          <a:ln/>
        </p:spPr>
      </p:sp>
      <p:sp>
        <p:nvSpPr>
          <p:cNvPr id="581635" name="Rectangle 3"/>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Rectangle 2"/>
          <p:cNvSpPr>
            <a:spLocks noGrp="1" noRot="1" noChangeAspect="1" noChangeArrowheads="1"/>
          </p:cNvSpPr>
          <p:nvPr>
            <p:ph type="sldImg"/>
          </p:nvPr>
        </p:nvSpPr>
        <p:spPr>
          <a:xfrm>
            <a:off x="919163" y="746125"/>
            <a:ext cx="4967287" cy="3725863"/>
          </a:xfrm>
          <a:solidFill>
            <a:srgbClr val="FFFFFF"/>
          </a:solidFill>
          <a:ln/>
        </p:spPr>
      </p:sp>
      <p:sp>
        <p:nvSpPr>
          <p:cNvPr id="583683" name="Rectangle 3"/>
          <p:cNvSpPr>
            <a:spLocks noGrp="1" noChangeArrowheads="1"/>
          </p:cNvSpPr>
          <p:nvPr>
            <p:ph type="body" idx="1"/>
          </p:nvPr>
        </p:nvSpPr>
        <p:spPr>
          <a:xfrm>
            <a:off x="906463" y="4721225"/>
            <a:ext cx="4992687" cy="4471988"/>
          </a:xfrm>
          <a:solidFill>
            <a:srgbClr val="FFFFFF"/>
          </a:solidFill>
          <a:ln>
            <a:solidFill>
              <a:srgbClr val="000000"/>
            </a:solidFill>
          </a:ln>
        </p:spPr>
        <p:txBody>
          <a:bodyPr lIns="88331" tIns="44166" rIns="88331" bIns="44166"/>
          <a:lstStyle/>
          <a:p>
            <a:pPr eaLnBrk="1" hangingPunct="1"/>
            <a:endParaRPr lang="fr-FR"/>
          </a:p>
        </p:txBody>
      </p:sp>
    </p:spTree>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Rectangle 2"/>
          <p:cNvSpPr>
            <a:spLocks noGrp="1" noRot="1" noChangeAspect="1" noChangeArrowheads="1"/>
          </p:cNvSpPr>
          <p:nvPr>
            <p:ph type="sldImg"/>
          </p:nvPr>
        </p:nvSpPr>
        <p:spPr>
          <a:xfrm>
            <a:off x="919163" y="746125"/>
            <a:ext cx="4967287" cy="3725863"/>
          </a:xfrm>
          <a:solidFill>
            <a:srgbClr val="FFFFFF"/>
          </a:solidFill>
          <a:ln/>
        </p:spPr>
      </p:sp>
      <p:sp>
        <p:nvSpPr>
          <p:cNvPr id="585731" name="Rectangle 3"/>
          <p:cNvSpPr>
            <a:spLocks noGrp="1" noChangeArrowheads="1"/>
          </p:cNvSpPr>
          <p:nvPr>
            <p:ph type="body" idx="1"/>
          </p:nvPr>
        </p:nvSpPr>
        <p:spPr>
          <a:xfrm>
            <a:off x="906463" y="4721225"/>
            <a:ext cx="4992687" cy="4471988"/>
          </a:xfrm>
          <a:solidFill>
            <a:srgbClr val="FFFFFF"/>
          </a:solidFill>
          <a:ln>
            <a:solidFill>
              <a:srgbClr val="000000"/>
            </a:solidFill>
          </a:ln>
        </p:spPr>
        <p:txBody>
          <a:bodyPr lIns="88331" tIns="44166" rIns="88331" bIns="44166"/>
          <a:lstStyle/>
          <a:p>
            <a:pPr eaLnBrk="1" hangingPunct="1"/>
            <a:endParaRPr lang="fr-FR"/>
          </a:p>
        </p:txBody>
      </p:sp>
    </p:spTree>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Rectangle 2"/>
          <p:cNvSpPr>
            <a:spLocks noGrp="1" noRot="1" noChangeAspect="1" noChangeArrowheads="1"/>
          </p:cNvSpPr>
          <p:nvPr>
            <p:ph type="sldImg"/>
          </p:nvPr>
        </p:nvSpPr>
        <p:spPr>
          <a:xfrm>
            <a:off x="919163" y="746125"/>
            <a:ext cx="4967287" cy="3725863"/>
          </a:xfrm>
          <a:solidFill>
            <a:srgbClr val="FFFFFF"/>
          </a:solidFill>
          <a:ln/>
        </p:spPr>
      </p:sp>
      <p:sp>
        <p:nvSpPr>
          <p:cNvPr id="587779" name="Rectangle 3"/>
          <p:cNvSpPr>
            <a:spLocks noGrp="1" noChangeArrowheads="1"/>
          </p:cNvSpPr>
          <p:nvPr>
            <p:ph type="body" idx="1"/>
          </p:nvPr>
        </p:nvSpPr>
        <p:spPr>
          <a:xfrm>
            <a:off x="906463" y="4721225"/>
            <a:ext cx="4992687" cy="4471988"/>
          </a:xfrm>
          <a:solidFill>
            <a:srgbClr val="FFFFFF"/>
          </a:solidFill>
          <a:ln>
            <a:solidFill>
              <a:srgbClr val="000000"/>
            </a:solidFill>
          </a:ln>
        </p:spPr>
        <p:txBody>
          <a:bodyPr lIns="88331" tIns="44166" rIns="88331" bIns="44166"/>
          <a:lstStyle/>
          <a:p>
            <a:pPr eaLnBrk="1" hangingPunct="1"/>
            <a:endParaRPr lang="fr-FR"/>
          </a:p>
        </p:txBody>
      </p:sp>
    </p:spTree>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Rectangle 2"/>
          <p:cNvSpPr>
            <a:spLocks noGrp="1" noRot="1" noChangeAspect="1" noChangeArrowheads="1"/>
          </p:cNvSpPr>
          <p:nvPr>
            <p:ph type="sldImg"/>
          </p:nvPr>
        </p:nvSpPr>
        <p:spPr>
          <a:xfrm>
            <a:off x="919163" y="746125"/>
            <a:ext cx="4967287" cy="3725863"/>
          </a:xfrm>
          <a:solidFill>
            <a:srgbClr val="FFFFFF"/>
          </a:solidFill>
          <a:ln/>
        </p:spPr>
      </p:sp>
      <p:sp>
        <p:nvSpPr>
          <p:cNvPr id="589827" name="Rectangle 3"/>
          <p:cNvSpPr>
            <a:spLocks noGrp="1" noChangeArrowheads="1"/>
          </p:cNvSpPr>
          <p:nvPr>
            <p:ph type="body" idx="1"/>
          </p:nvPr>
        </p:nvSpPr>
        <p:spPr>
          <a:xfrm>
            <a:off x="906463" y="4721225"/>
            <a:ext cx="4992687" cy="4471988"/>
          </a:xfrm>
          <a:solidFill>
            <a:srgbClr val="FFFFFF"/>
          </a:solidFill>
          <a:ln>
            <a:solidFill>
              <a:srgbClr val="000000"/>
            </a:solidFill>
          </a:ln>
        </p:spPr>
        <p:txBody>
          <a:bodyPr lIns="88331" tIns="44166" rIns="88331" bIns="44166"/>
          <a:lstStyle/>
          <a:p>
            <a:pPr eaLnBrk="1" hangingPunct="1"/>
            <a:endParaRPr lang="fr-FR"/>
          </a:p>
        </p:txBody>
      </p:sp>
    </p:spTree>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Rectangle 2"/>
          <p:cNvSpPr>
            <a:spLocks noGrp="1" noRot="1" noChangeAspect="1" noChangeArrowheads="1"/>
          </p:cNvSpPr>
          <p:nvPr>
            <p:ph type="sldImg"/>
          </p:nvPr>
        </p:nvSpPr>
        <p:spPr>
          <a:xfrm>
            <a:off x="919163" y="746125"/>
            <a:ext cx="4967287" cy="3725863"/>
          </a:xfrm>
          <a:solidFill>
            <a:srgbClr val="FFFFFF"/>
          </a:solidFill>
          <a:ln/>
        </p:spPr>
      </p:sp>
      <p:sp>
        <p:nvSpPr>
          <p:cNvPr id="591875" name="Rectangle 3"/>
          <p:cNvSpPr>
            <a:spLocks noGrp="1" noChangeArrowheads="1"/>
          </p:cNvSpPr>
          <p:nvPr>
            <p:ph type="body" idx="1"/>
          </p:nvPr>
        </p:nvSpPr>
        <p:spPr>
          <a:xfrm>
            <a:off x="906463" y="4721225"/>
            <a:ext cx="4992687" cy="4471988"/>
          </a:xfrm>
          <a:solidFill>
            <a:srgbClr val="FFFFFF"/>
          </a:solidFill>
          <a:ln>
            <a:solidFill>
              <a:srgbClr val="000000"/>
            </a:solidFill>
          </a:ln>
        </p:spPr>
        <p:txBody>
          <a:bodyPr lIns="88331" tIns="44166" rIns="88331" bIns="44166"/>
          <a:lstStyle/>
          <a:p>
            <a:pPr eaLnBrk="1" hangingPunct="1"/>
            <a:endParaRPr lang="fr-FR"/>
          </a:p>
        </p:txBody>
      </p:sp>
    </p:spTree>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Rot="1" noChangeAspect="1" noChangeArrowheads="1"/>
          </p:cNvSpPr>
          <p:nvPr>
            <p:ph type="sldImg"/>
          </p:nvPr>
        </p:nvSpPr>
        <p:spPr>
          <a:xfrm>
            <a:off x="919163" y="746125"/>
            <a:ext cx="4967287" cy="3725863"/>
          </a:xfrm>
          <a:solidFill>
            <a:srgbClr val="FFFFFF"/>
          </a:solidFill>
          <a:ln/>
        </p:spPr>
      </p:sp>
      <p:sp>
        <p:nvSpPr>
          <p:cNvPr id="593923" name="Rectangle 3"/>
          <p:cNvSpPr>
            <a:spLocks noGrp="1" noChangeArrowheads="1"/>
          </p:cNvSpPr>
          <p:nvPr>
            <p:ph type="body" idx="1"/>
          </p:nvPr>
        </p:nvSpPr>
        <p:spPr>
          <a:xfrm>
            <a:off x="906463" y="4721225"/>
            <a:ext cx="4992687" cy="4471988"/>
          </a:xfrm>
          <a:solidFill>
            <a:srgbClr val="FFFFFF"/>
          </a:solidFill>
          <a:ln>
            <a:solidFill>
              <a:srgbClr val="000000"/>
            </a:solidFill>
          </a:ln>
        </p:spPr>
        <p:txBody>
          <a:bodyPr lIns="88331" tIns="44166" rIns="88331" bIns="44166"/>
          <a:lstStyle/>
          <a:p>
            <a:pPr eaLnBrk="1" hangingPunct="1"/>
            <a:endParaRPr lang="fr-FR"/>
          </a:p>
        </p:txBody>
      </p:sp>
    </p:spTree>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Rectangle 2"/>
          <p:cNvSpPr>
            <a:spLocks noGrp="1" noRot="1" noChangeAspect="1" noChangeArrowheads="1"/>
          </p:cNvSpPr>
          <p:nvPr>
            <p:ph type="sldImg"/>
          </p:nvPr>
        </p:nvSpPr>
        <p:spPr>
          <a:xfrm>
            <a:off x="919163" y="746125"/>
            <a:ext cx="4967287" cy="3725863"/>
          </a:xfrm>
          <a:solidFill>
            <a:srgbClr val="FFFFFF"/>
          </a:solidFill>
          <a:ln/>
        </p:spPr>
      </p:sp>
      <p:sp>
        <p:nvSpPr>
          <p:cNvPr id="595971" name="Rectangle 3"/>
          <p:cNvSpPr>
            <a:spLocks noGrp="1" noChangeArrowheads="1"/>
          </p:cNvSpPr>
          <p:nvPr>
            <p:ph type="body" idx="1"/>
          </p:nvPr>
        </p:nvSpPr>
        <p:spPr>
          <a:xfrm>
            <a:off x="906463" y="4721225"/>
            <a:ext cx="4992687" cy="4471988"/>
          </a:xfrm>
          <a:solidFill>
            <a:srgbClr val="FFFFFF"/>
          </a:solidFill>
          <a:ln>
            <a:solidFill>
              <a:srgbClr val="000000"/>
            </a:solidFill>
          </a:ln>
        </p:spPr>
        <p:txBody>
          <a:bodyPr lIns="88331" tIns="44166" rIns="88331" bIns="44166"/>
          <a:lstStyle/>
          <a:p>
            <a:pPr eaLnBrk="1" hangingPunct="1"/>
            <a:endParaRPr lang="fr-FR"/>
          </a:p>
        </p:txBody>
      </p:sp>
    </p:spTree>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8" name="Rectangle 2"/>
          <p:cNvSpPr>
            <a:spLocks noGrp="1" noRot="1" noChangeAspect="1" noChangeArrowheads="1" noTextEdit="1"/>
          </p:cNvSpPr>
          <p:nvPr>
            <p:ph type="sldImg"/>
          </p:nvPr>
        </p:nvSpPr>
        <p:spPr>
          <a:ln/>
        </p:spPr>
      </p:sp>
      <p:sp>
        <p:nvSpPr>
          <p:cNvPr id="598019" name="Rectangle 3"/>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66" name="Rectangle 2"/>
          <p:cNvSpPr>
            <a:spLocks noGrp="1" noRot="1" noChangeAspect="1" noChangeArrowheads="1" noTextEdit="1"/>
          </p:cNvSpPr>
          <p:nvPr>
            <p:ph type="sldImg"/>
          </p:nvPr>
        </p:nvSpPr>
        <p:spPr>
          <a:ln/>
        </p:spPr>
      </p:sp>
      <p:sp>
        <p:nvSpPr>
          <p:cNvPr id="600067" name="Rectangle 3"/>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4" name="Rectangle 2"/>
          <p:cNvSpPr>
            <a:spLocks noGrp="1" noRot="1" noChangeAspect="1" noChangeArrowheads="1"/>
          </p:cNvSpPr>
          <p:nvPr>
            <p:ph type="sldImg"/>
          </p:nvPr>
        </p:nvSpPr>
        <p:spPr>
          <a:xfrm>
            <a:off x="919163" y="746125"/>
            <a:ext cx="4967287" cy="3725863"/>
          </a:xfrm>
          <a:solidFill>
            <a:srgbClr val="FFFFFF"/>
          </a:solidFill>
          <a:ln/>
        </p:spPr>
      </p:sp>
      <p:sp>
        <p:nvSpPr>
          <p:cNvPr id="602115" name="Rectangle 3"/>
          <p:cNvSpPr>
            <a:spLocks noGrp="1" noChangeArrowheads="1"/>
          </p:cNvSpPr>
          <p:nvPr>
            <p:ph type="body" idx="1"/>
          </p:nvPr>
        </p:nvSpPr>
        <p:spPr>
          <a:xfrm>
            <a:off x="906463" y="4721225"/>
            <a:ext cx="4992687" cy="4471988"/>
          </a:xfrm>
          <a:solidFill>
            <a:srgbClr val="FFFFFF"/>
          </a:solidFill>
          <a:ln>
            <a:solidFill>
              <a:srgbClr val="000000"/>
            </a:solidFill>
          </a:ln>
        </p:spPr>
        <p:txBody>
          <a:bodyPr lIns="88331" tIns="44166" rIns="88331" bIns="44166"/>
          <a:lstStyle/>
          <a:p>
            <a:pPr eaLnBrk="1" hangingPunct="1"/>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026"/>
          <p:cNvSpPr>
            <a:spLocks noGrp="1" noRot="1" noChangeAspect="1" noChangeArrowheads="1" noTextEdit="1"/>
          </p:cNvSpPr>
          <p:nvPr>
            <p:ph type="sldImg"/>
          </p:nvPr>
        </p:nvSpPr>
        <p:spPr>
          <a:ln/>
        </p:spPr>
      </p:sp>
      <p:sp>
        <p:nvSpPr>
          <p:cNvPr id="81923" name="Rectangle 1027"/>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Rot="1" noChangeAspect="1" noChangeArrowheads="1"/>
          </p:cNvSpPr>
          <p:nvPr>
            <p:ph type="sldImg"/>
          </p:nvPr>
        </p:nvSpPr>
        <p:spPr>
          <a:xfrm>
            <a:off x="919163" y="746125"/>
            <a:ext cx="4967287" cy="3725863"/>
          </a:xfrm>
          <a:solidFill>
            <a:srgbClr val="FFFFFF"/>
          </a:solidFill>
          <a:ln/>
        </p:spPr>
      </p:sp>
      <p:sp>
        <p:nvSpPr>
          <p:cNvPr id="604163" name="Rectangle 3"/>
          <p:cNvSpPr>
            <a:spLocks noGrp="1" noChangeArrowheads="1"/>
          </p:cNvSpPr>
          <p:nvPr>
            <p:ph type="body" idx="1"/>
          </p:nvPr>
        </p:nvSpPr>
        <p:spPr>
          <a:xfrm>
            <a:off x="906463" y="4721225"/>
            <a:ext cx="4992687" cy="4471988"/>
          </a:xfrm>
          <a:solidFill>
            <a:srgbClr val="FFFFFF"/>
          </a:solidFill>
          <a:ln>
            <a:solidFill>
              <a:srgbClr val="000000"/>
            </a:solidFill>
          </a:ln>
        </p:spPr>
        <p:txBody>
          <a:bodyPr lIns="88331" tIns="44166" rIns="88331" bIns="44166"/>
          <a:lstStyle/>
          <a:p>
            <a:pPr eaLnBrk="1" hangingPunct="1"/>
            <a:endParaRPr lang="fr-FR"/>
          </a:p>
        </p:txBody>
      </p:sp>
    </p:spTree>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210" name="Rectangle 2"/>
          <p:cNvSpPr>
            <a:spLocks noGrp="1" noRot="1" noChangeAspect="1" noChangeArrowheads="1"/>
          </p:cNvSpPr>
          <p:nvPr>
            <p:ph type="sldImg"/>
          </p:nvPr>
        </p:nvSpPr>
        <p:spPr>
          <a:xfrm>
            <a:off x="919163" y="746125"/>
            <a:ext cx="4967287" cy="3725863"/>
          </a:xfrm>
          <a:solidFill>
            <a:srgbClr val="FFFFFF"/>
          </a:solidFill>
          <a:ln/>
        </p:spPr>
      </p:sp>
      <p:sp>
        <p:nvSpPr>
          <p:cNvPr id="606211" name="Rectangle 3"/>
          <p:cNvSpPr>
            <a:spLocks noGrp="1" noChangeArrowheads="1"/>
          </p:cNvSpPr>
          <p:nvPr>
            <p:ph type="body" idx="1"/>
          </p:nvPr>
        </p:nvSpPr>
        <p:spPr>
          <a:xfrm>
            <a:off x="906463" y="4721225"/>
            <a:ext cx="4992687" cy="4471988"/>
          </a:xfrm>
          <a:solidFill>
            <a:srgbClr val="FFFFFF"/>
          </a:solidFill>
          <a:ln>
            <a:solidFill>
              <a:srgbClr val="000000"/>
            </a:solidFill>
          </a:ln>
        </p:spPr>
        <p:txBody>
          <a:bodyPr lIns="88331" tIns="44166" rIns="88331" bIns="44166"/>
          <a:lstStyle/>
          <a:p>
            <a:pPr eaLnBrk="1" hangingPunct="1"/>
            <a:endParaRPr lang="fr-FR"/>
          </a:p>
        </p:txBody>
      </p:sp>
    </p:spTree>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8" name="Rectangle 2"/>
          <p:cNvSpPr>
            <a:spLocks noGrp="1" noRot="1" noChangeAspect="1" noChangeArrowheads="1"/>
          </p:cNvSpPr>
          <p:nvPr>
            <p:ph type="sldImg"/>
          </p:nvPr>
        </p:nvSpPr>
        <p:spPr>
          <a:xfrm>
            <a:off x="919163" y="746125"/>
            <a:ext cx="4970462" cy="3727450"/>
          </a:xfrm>
          <a:solidFill>
            <a:srgbClr val="FFFFFF"/>
          </a:solidFill>
          <a:ln/>
        </p:spPr>
      </p:sp>
      <p:sp>
        <p:nvSpPr>
          <p:cNvPr id="608259" name="Rectangle 3"/>
          <p:cNvSpPr>
            <a:spLocks noGrp="1" noChangeArrowheads="1"/>
          </p:cNvSpPr>
          <p:nvPr>
            <p:ph type="body" idx="1"/>
          </p:nvPr>
        </p:nvSpPr>
        <p:spPr>
          <a:xfrm>
            <a:off x="904875" y="4721225"/>
            <a:ext cx="4995863" cy="4471988"/>
          </a:xfrm>
          <a:solidFill>
            <a:srgbClr val="FFFFFF"/>
          </a:solidFill>
          <a:ln>
            <a:solidFill>
              <a:srgbClr val="000000"/>
            </a:solidFill>
          </a:ln>
        </p:spPr>
        <p:txBody>
          <a:bodyPr lIns="92032" tIns="46016" rIns="92032" bIns="46016"/>
          <a:lstStyle/>
          <a:p>
            <a:pPr eaLnBrk="1" hangingPunct="1"/>
            <a:endParaRPr lang="fr-FR"/>
          </a:p>
        </p:txBody>
      </p:sp>
    </p:spTree>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6" name="Rectangle 2"/>
          <p:cNvSpPr>
            <a:spLocks noGrp="1" noRot="1" noChangeAspect="1" noChangeArrowheads="1"/>
          </p:cNvSpPr>
          <p:nvPr>
            <p:ph type="sldImg"/>
          </p:nvPr>
        </p:nvSpPr>
        <p:spPr>
          <a:xfrm>
            <a:off x="919163" y="746125"/>
            <a:ext cx="4967287" cy="3725863"/>
          </a:xfrm>
          <a:solidFill>
            <a:srgbClr val="FFFFFF"/>
          </a:solidFill>
          <a:ln/>
        </p:spPr>
      </p:sp>
      <p:sp>
        <p:nvSpPr>
          <p:cNvPr id="610307" name="Rectangle 3"/>
          <p:cNvSpPr>
            <a:spLocks noGrp="1" noChangeArrowheads="1"/>
          </p:cNvSpPr>
          <p:nvPr>
            <p:ph type="body" idx="1"/>
          </p:nvPr>
        </p:nvSpPr>
        <p:spPr>
          <a:xfrm>
            <a:off x="906463" y="4721225"/>
            <a:ext cx="4992687" cy="4471988"/>
          </a:xfrm>
          <a:solidFill>
            <a:srgbClr val="FFFFFF"/>
          </a:solidFill>
          <a:ln>
            <a:solidFill>
              <a:srgbClr val="000000"/>
            </a:solidFill>
          </a:ln>
        </p:spPr>
        <p:txBody>
          <a:bodyPr lIns="88331" tIns="44166" rIns="88331" bIns="44166"/>
          <a:lstStyle/>
          <a:p>
            <a:pPr eaLnBrk="1" hangingPunct="1"/>
            <a:endParaRPr lang="fr-FR"/>
          </a:p>
        </p:txBody>
      </p:sp>
    </p:spTree>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4" name="Rectangle 2"/>
          <p:cNvSpPr>
            <a:spLocks noGrp="1" noRot="1" noChangeAspect="1" noChangeArrowheads="1"/>
          </p:cNvSpPr>
          <p:nvPr>
            <p:ph type="sldImg"/>
          </p:nvPr>
        </p:nvSpPr>
        <p:spPr>
          <a:xfrm>
            <a:off x="919163" y="746125"/>
            <a:ext cx="4970462" cy="3727450"/>
          </a:xfrm>
          <a:solidFill>
            <a:srgbClr val="FFFFFF"/>
          </a:solidFill>
          <a:ln/>
        </p:spPr>
      </p:sp>
      <p:sp>
        <p:nvSpPr>
          <p:cNvPr id="612355" name="Rectangle 3"/>
          <p:cNvSpPr>
            <a:spLocks noGrp="1" noChangeArrowheads="1"/>
          </p:cNvSpPr>
          <p:nvPr>
            <p:ph type="body" idx="1"/>
          </p:nvPr>
        </p:nvSpPr>
        <p:spPr>
          <a:xfrm>
            <a:off x="904875" y="4721225"/>
            <a:ext cx="4995863" cy="4471988"/>
          </a:xfrm>
          <a:solidFill>
            <a:srgbClr val="FFFFFF"/>
          </a:solidFill>
          <a:ln>
            <a:solidFill>
              <a:srgbClr val="000000"/>
            </a:solidFill>
          </a:ln>
        </p:spPr>
        <p:txBody>
          <a:bodyPr lIns="92032" tIns="46016" rIns="92032" bIns="46016"/>
          <a:lstStyle/>
          <a:p>
            <a:pPr eaLnBrk="1" hangingPunct="1"/>
            <a:endParaRPr lang="fr-FR"/>
          </a:p>
        </p:txBody>
      </p:sp>
    </p:spTree>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2" name="Rectangle 2"/>
          <p:cNvSpPr>
            <a:spLocks noGrp="1" noRot="1" noChangeAspect="1" noChangeArrowheads="1"/>
          </p:cNvSpPr>
          <p:nvPr>
            <p:ph type="sldImg"/>
          </p:nvPr>
        </p:nvSpPr>
        <p:spPr>
          <a:xfrm>
            <a:off x="919163" y="746125"/>
            <a:ext cx="4970462" cy="3727450"/>
          </a:xfrm>
          <a:solidFill>
            <a:srgbClr val="FFFFFF"/>
          </a:solidFill>
          <a:ln/>
        </p:spPr>
      </p:sp>
      <p:sp>
        <p:nvSpPr>
          <p:cNvPr id="614403" name="Rectangle 3"/>
          <p:cNvSpPr>
            <a:spLocks noGrp="1" noChangeArrowheads="1"/>
          </p:cNvSpPr>
          <p:nvPr>
            <p:ph type="body" idx="1"/>
          </p:nvPr>
        </p:nvSpPr>
        <p:spPr>
          <a:xfrm>
            <a:off x="904875" y="4721225"/>
            <a:ext cx="4995863" cy="4471988"/>
          </a:xfrm>
          <a:solidFill>
            <a:srgbClr val="FFFFFF"/>
          </a:solidFill>
          <a:ln>
            <a:solidFill>
              <a:srgbClr val="000000"/>
            </a:solidFill>
          </a:ln>
        </p:spPr>
        <p:txBody>
          <a:bodyPr lIns="92032" tIns="46016" rIns="92032" bIns="46016"/>
          <a:lstStyle/>
          <a:p>
            <a:pPr eaLnBrk="1" hangingPunct="1"/>
            <a:endParaRPr lang="fr-FR"/>
          </a:p>
        </p:txBody>
      </p:sp>
    </p:spTree>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0" name="Rectangle 2"/>
          <p:cNvSpPr>
            <a:spLocks noGrp="1" noRot="1" noChangeAspect="1" noChangeArrowheads="1"/>
          </p:cNvSpPr>
          <p:nvPr>
            <p:ph type="sldImg"/>
          </p:nvPr>
        </p:nvSpPr>
        <p:spPr>
          <a:xfrm>
            <a:off x="919163" y="746125"/>
            <a:ext cx="4970462" cy="3727450"/>
          </a:xfrm>
          <a:solidFill>
            <a:srgbClr val="FFFFFF"/>
          </a:solidFill>
          <a:ln/>
        </p:spPr>
      </p:sp>
      <p:sp>
        <p:nvSpPr>
          <p:cNvPr id="616451" name="Rectangle 3"/>
          <p:cNvSpPr>
            <a:spLocks noGrp="1" noChangeArrowheads="1"/>
          </p:cNvSpPr>
          <p:nvPr>
            <p:ph type="body" idx="1"/>
          </p:nvPr>
        </p:nvSpPr>
        <p:spPr>
          <a:xfrm>
            <a:off x="904875" y="4721225"/>
            <a:ext cx="4995863" cy="4471988"/>
          </a:xfrm>
          <a:solidFill>
            <a:srgbClr val="FFFFFF"/>
          </a:solidFill>
          <a:ln>
            <a:solidFill>
              <a:srgbClr val="000000"/>
            </a:solidFill>
          </a:ln>
        </p:spPr>
        <p:txBody>
          <a:bodyPr lIns="92032" tIns="46016" rIns="92032" bIns="46016"/>
          <a:lstStyle/>
          <a:p>
            <a:pPr eaLnBrk="1" hangingPunct="1"/>
            <a:endParaRPr lang="fr-FR"/>
          </a:p>
        </p:txBody>
      </p:sp>
    </p:spTree>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Rot="1" noChangeAspect="1" noChangeArrowheads="1"/>
          </p:cNvSpPr>
          <p:nvPr>
            <p:ph type="sldImg"/>
          </p:nvPr>
        </p:nvSpPr>
        <p:spPr>
          <a:xfrm>
            <a:off x="919163" y="746125"/>
            <a:ext cx="4970462" cy="3727450"/>
          </a:xfrm>
          <a:solidFill>
            <a:srgbClr val="FFFFFF"/>
          </a:solidFill>
          <a:ln/>
        </p:spPr>
      </p:sp>
      <p:sp>
        <p:nvSpPr>
          <p:cNvPr id="618499" name="Rectangle 3"/>
          <p:cNvSpPr>
            <a:spLocks noGrp="1" noChangeArrowheads="1"/>
          </p:cNvSpPr>
          <p:nvPr>
            <p:ph type="body" idx="1"/>
          </p:nvPr>
        </p:nvSpPr>
        <p:spPr>
          <a:xfrm>
            <a:off x="904875" y="4721225"/>
            <a:ext cx="4995863" cy="4471988"/>
          </a:xfrm>
          <a:solidFill>
            <a:srgbClr val="FFFFFF"/>
          </a:solidFill>
          <a:ln>
            <a:solidFill>
              <a:srgbClr val="000000"/>
            </a:solidFill>
          </a:ln>
        </p:spPr>
        <p:txBody>
          <a:bodyPr lIns="92032" tIns="46016" rIns="92032" bIns="46016"/>
          <a:lstStyle/>
          <a:p>
            <a:pPr eaLnBrk="1" hangingPunct="1"/>
            <a:endParaRPr lang="fr-FR"/>
          </a:p>
        </p:txBody>
      </p:sp>
    </p:spTree>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noRot="1" noChangeAspect="1" noChangeArrowheads="1"/>
          </p:cNvSpPr>
          <p:nvPr>
            <p:ph type="sldImg"/>
          </p:nvPr>
        </p:nvSpPr>
        <p:spPr>
          <a:xfrm>
            <a:off x="919163" y="746125"/>
            <a:ext cx="4970462" cy="3727450"/>
          </a:xfrm>
          <a:solidFill>
            <a:srgbClr val="FFFFFF"/>
          </a:solidFill>
          <a:ln/>
        </p:spPr>
      </p:sp>
      <p:sp>
        <p:nvSpPr>
          <p:cNvPr id="620547" name="Rectangle 3"/>
          <p:cNvSpPr>
            <a:spLocks noGrp="1" noChangeArrowheads="1"/>
          </p:cNvSpPr>
          <p:nvPr>
            <p:ph type="body" idx="1"/>
          </p:nvPr>
        </p:nvSpPr>
        <p:spPr>
          <a:xfrm>
            <a:off x="904875" y="4721225"/>
            <a:ext cx="4995863" cy="4471988"/>
          </a:xfrm>
          <a:solidFill>
            <a:srgbClr val="FFFFFF"/>
          </a:solidFill>
          <a:ln>
            <a:solidFill>
              <a:srgbClr val="000000"/>
            </a:solidFill>
          </a:ln>
        </p:spPr>
        <p:txBody>
          <a:bodyPr lIns="92032" tIns="46016" rIns="92032" bIns="46016"/>
          <a:lstStyle/>
          <a:p>
            <a:pPr eaLnBrk="1" hangingPunct="1"/>
            <a:endParaRPr lang="fr-FR"/>
          </a:p>
        </p:txBody>
      </p:sp>
    </p:spTree>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Rectangle 2"/>
          <p:cNvSpPr>
            <a:spLocks noGrp="1" noRot="1" noChangeAspect="1" noChangeArrowheads="1"/>
          </p:cNvSpPr>
          <p:nvPr>
            <p:ph type="sldImg"/>
          </p:nvPr>
        </p:nvSpPr>
        <p:spPr>
          <a:xfrm>
            <a:off x="919163" y="746125"/>
            <a:ext cx="4970462" cy="3727450"/>
          </a:xfrm>
          <a:solidFill>
            <a:srgbClr val="FFFFFF"/>
          </a:solidFill>
          <a:ln/>
        </p:spPr>
      </p:sp>
      <p:sp>
        <p:nvSpPr>
          <p:cNvPr id="622595" name="Rectangle 3"/>
          <p:cNvSpPr>
            <a:spLocks noGrp="1" noChangeArrowheads="1"/>
          </p:cNvSpPr>
          <p:nvPr>
            <p:ph type="body" idx="1"/>
          </p:nvPr>
        </p:nvSpPr>
        <p:spPr>
          <a:xfrm>
            <a:off x="904875" y="4721225"/>
            <a:ext cx="4995863" cy="4471988"/>
          </a:xfrm>
          <a:solidFill>
            <a:srgbClr val="FFFFFF"/>
          </a:solidFill>
          <a:ln>
            <a:solidFill>
              <a:srgbClr val="000000"/>
            </a:solidFill>
          </a:ln>
        </p:spPr>
        <p:txBody>
          <a:bodyPr lIns="92032" tIns="46016" rIns="92032" bIns="46016"/>
          <a:lstStyle/>
          <a:p>
            <a:pPr eaLnBrk="1" hangingPunct="1"/>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026"/>
          <p:cNvSpPr>
            <a:spLocks noGrp="1" noRot="1" noChangeAspect="1" noChangeArrowheads="1" noTextEdit="1"/>
          </p:cNvSpPr>
          <p:nvPr>
            <p:ph type="sldImg"/>
          </p:nvPr>
        </p:nvSpPr>
        <p:spPr>
          <a:ln/>
        </p:spPr>
      </p:sp>
      <p:sp>
        <p:nvSpPr>
          <p:cNvPr id="83971" name="Rectangle 1027"/>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Rectangle 2"/>
          <p:cNvSpPr>
            <a:spLocks noGrp="1" noRot="1" noChangeAspect="1" noChangeArrowheads="1"/>
          </p:cNvSpPr>
          <p:nvPr>
            <p:ph type="sldImg"/>
          </p:nvPr>
        </p:nvSpPr>
        <p:spPr>
          <a:xfrm>
            <a:off x="919163" y="746125"/>
            <a:ext cx="4970462" cy="3727450"/>
          </a:xfrm>
          <a:solidFill>
            <a:srgbClr val="FFFFFF"/>
          </a:solidFill>
          <a:ln/>
        </p:spPr>
      </p:sp>
      <p:sp>
        <p:nvSpPr>
          <p:cNvPr id="624643" name="Rectangle 3"/>
          <p:cNvSpPr>
            <a:spLocks noGrp="1" noChangeArrowheads="1"/>
          </p:cNvSpPr>
          <p:nvPr>
            <p:ph type="body" idx="1"/>
          </p:nvPr>
        </p:nvSpPr>
        <p:spPr>
          <a:xfrm>
            <a:off x="904875" y="4721225"/>
            <a:ext cx="4995863" cy="4471988"/>
          </a:xfrm>
          <a:solidFill>
            <a:srgbClr val="FFFFFF"/>
          </a:solidFill>
          <a:ln>
            <a:solidFill>
              <a:srgbClr val="000000"/>
            </a:solidFill>
          </a:ln>
        </p:spPr>
        <p:txBody>
          <a:bodyPr lIns="92032" tIns="46016" rIns="92032" bIns="46016"/>
          <a:lstStyle/>
          <a:p>
            <a:pPr eaLnBrk="1" hangingPunct="1"/>
            <a:endParaRPr lang="fr-FR"/>
          </a:p>
        </p:txBody>
      </p:sp>
    </p:spTree>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90" name="Rectangle 2"/>
          <p:cNvSpPr>
            <a:spLocks noGrp="1" noRot="1" noChangeAspect="1" noChangeArrowheads="1"/>
          </p:cNvSpPr>
          <p:nvPr>
            <p:ph type="sldImg"/>
          </p:nvPr>
        </p:nvSpPr>
        <p:spPr>
          <a:xfrm>
            <a:off x="919163" y="746125"/>
            <a:ext cx="4970462" cy="3727450"/>
          </a:xfrm>
          <a:solidFill>
            <a:srgbClr val="FFFFFF"/>
          </a:solidFill>
          <a:ln/>
        </p:spPr>
      </p:sp>
      <p:sp>
        <p:nvSpPr>
          <p:cNvPr id="626691" name="Rectangle 3"/>
          <p:cNvSpPr>
            <a:spLocks noGrp="1" noChangeArrowheads="1"/>
          </p:cNvSpPr>
          <p:nvPr>
            <p:ph type="body" idx="1"/>
          </p:nvPr>
        </p:nvSpPr>
        <p:spPr>
          <a:xfrm>
            <a:off x="904875" y="4721225"/>
            <a:ext cx="4995863" cy="4471988"/>
          </a:xfrm>
          <a:solidFill>
            <a:srgbClr val="FFFFFF"/>
          </a:solidFill>
          <a:ln>
            <a:solidFill>
              <a:srgbClr val="000000"/>
            </a:solidFill>
          </a:ln>
        </p:spPr>
        <p:txBody>
          <a:bodyPr lIns="92032" tIns="46016" rIns="92032" bIns="46016"/>
          <a:lstStyle/>
          <a:p>
            <a:pPr eaLnBrk="1" hangingPunct="1"/>
            <a:endParaRPr lang="fr-FR"/>
          </a:p>
        </p:txBody>
      </p:sp>
    </p:spTree>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Rectangle 2"/>
          <p:cNvSpPr>
            <a:spLocks noGrp="1" noRot="1" noChangeAspect="1" noChangeArrowheads="1"/>
          </p:cNvSpPr>
          <p:nvPr>
            <p:ph type="sldImg"/>
          </p:nvPr>
        </p:nvSpPr>
        <p:spPr>
          <a:xfrm>
            <a:off x="919163" y="746125"/>
            <a:ext cx="4967287" cy="3725863"/>
          </a:xfrm>
          <a:solidFill>
            <a:srgbClr val="FFFFFF"/>
          </a:solidFill>
          <a:ln/>
        </p:spPr>
      </p:sp>
      <p:sp>
        <p:nvSpPr>
          <p:cNvPr id="628739" name="Rectangle 3"/>
          <p:cNvSpPr>
            <a:spLocks noGrp="1" noChangeArrowheads="1"/>
          </p:cNvSpPr>
          <p:nvPr>
            <p:ph type="body" idx="1"/>
          </p:nvPr>
        </p:nvSpPr>
        <p:spPr>
          <a:xfrm>
            <a:off x="906463" y="4721225"/>
            <a:ext cx="4992687" cy="4471988"/>
          </a:xfrm>
          <a:solidFill>
            <a:srgbClr val="FFFFFF"/>
          </a:solidFill>
          <a:ln>
            <a:solidFill>
              <a:srgbClr val="000000"/>
            </a:solidFill>
          </a:ln>
        </p:spPr>
        <p:txBody>
          <a:bodyPr lIns="88331" tIns="44166" rIns="88331" bIns="44166"/>
          <a:lstStyle/>
          <a:p>
            <a:pPr eaLnBrk="1" hangingPunct="1"/>
            <a:endParaRPr lang="fr-FR"/>
          </a:p>
        </p:txBody>
      </p:sp>
    </p:spTree>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Rectangle 2"/>
          <p:cNvSpPr>
            <a:spLocks noGrp="1" noRot="1" noChangeAspect="1" noChangeArrowheads="1"/>
          </p:cNvSpPr>
          <p:nvPr>
            <p:ph type="sldImg"/>
          </p:nvPr>
        </p:nvSpPr>
        <p:spPr>
          <a:xfrm>
            <a:off x="919163" y="746125"/>
            <a:ext cx="4967287" cy="3725863"/>
          </a:xfrm>
          <a:solidFill>
            <a:srgbClr val="FFFFFF"/>
          </a:solidFill>
          <a:ln/>
        </p:spPr>
      </p:sp>
      <p:sp>
        <p:nvSpPr>
          <p:cNvPr id="630787" name="Rectangle 3"/>
          <p:cNvSpPr>
            <a:spLocks noGrp="1" noChangeArrowheads="1"/>
          </p:cNvSpPr>
          <p:nvPr>
            <p:ph type="body" idx="1"/>
          </p:nvPr>
        </p:nvSpPr>
        <p:spPr>
          <a:xfrm>
            <a:off x="906463" y="4721225"/>
            <a:ext cx="4992687" cy="4471988"/>
          </a:xfrm>
          <a:solidFill>
            <a:srgbClr val="FFFFFF"/>
          </a:solidFill>
          <a:ln>
            <a:solidFill>
              <a:srgbClr val="000000"/>
            </a:solidFill>
          </a:ln>
        </p:spPr>
        <p:txBody>
          <a:bodyPr lIns="88331" tIns="44166" rIns="88331" bIns="44166"/>
          <a:lstStyle/>
          <a:p>
            <a:pPr eaLnBrk="1" hangingPunct="1"/>
            <a:endParaRPr lang="fr-FR"/>
          </a:p>
        </p:txBody>
      </p:sp>
    </p:spTree>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4" name="Rectangle 2"/>
          <p:cNvSpPr>
            <a:spLocks noGrp="1" noRot="1" noChangeAspect="1" noChangeArrowheads="1"/>
          </p:cNvSpPr>
          <p:nvPr>
            <p:ph type="sldImg"/>
          </p:nvPr>
        </p:nvSpPr>
        <p:spPr>
          <a:xfrm>
            <a:off x="919163" y="746125"/>
            <a:ext cx="4967287" cy="3725863"/>
          </a:xfrm>
          <a:solidFill>
            <a:srgbClr val="FFFFFF"/>
          </a:solidFill>
          <a:ln/>
        </p:spPr>
      </p:sp>
      <p:sp>
        <p:nvSpPr>
          <p:cNvPr id="632835" name="Rectangle 3"/>
          <p:cNvSpPr>
            <a:spLocks noGrp="1" noChangeArrowheads="1"/>
          </p:cNvSpPr>
          <p:nvPr>
            <p:ph type="body" idx="1"/>
          </p:nvPr>
        </p:nvSpPr>
        <p:spPr>
          <a:xfrm>
            <a:off x="906463" y="4721225"/>
            <a:ext cx="4992687" cy="4471988"/>
          </a:xfrm>
          <a:solidFill>
            <a:srgbClr val="FFFFFF"/>
          </a:solidFill>
          <a:ln>
            <a:solidFill>
              <a:srgbClr val="000000"/>
            </a:solidFill>
          </a:ln>
        </p:spPr>
        <p:txBody>
          <a:bodyPr lIns="88331" tIns="44166" rIns="88331" bIns="44166"/>
          <a:lstStyle/>
          <a:p>
            <a:pPr eaLnBrk="1" hangingPunct="1"/>
            <a:endParaRPr lang="fr-FR"/>
          </a:p>
        </p:txBody>
      </p:sp>
    </p:spTree>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2" name="Rectangle 2"/>
          <p:cNvSpPr>
            <a:spLocks noGrp="1" noRot="1" noChangeAspect="1" noChangeArrowheads="1"/>
          </p:cNvSpPr>
          <p:nvPr>
            <p:ph type="sldImg"/>
          </p:nvPr>
        </p:nvSpPr>
        <p:spPr>
          <a:xfrm>
            <a:off x="919163" y="746125"/>
            <a:ext cx="4967287" cy="3725863"/>
          </a:xfrm>
          <a:solidFill>
            <a:srgbClr val="FFFFFF"/>
          </a:solidFill>
          <a:ln/>
        </p:spPr>
      </p:sp>
      <p:sp>
        <p:nvSpPr>
          <p:cNvPr id="634883" name="Rectangle 3"/>
          <p:cNvSpPr>
            <a:spLocks noGrp="1" noChangeArrowheads="1"/>
          </p:cNvSpPr>
          <p:nvPr>
            <p:ph type="body" idx="1"/>
          </p:nvPr>
        </p:nvSpPr>
        <p:spPr>
          <a:xfrm>
            <a:off x="906463" y="4721225"/>
            <a:ext cx="4992687" cy="4471988"/>
          </a:xfrm>
          <a:solidFill>
            <a:srgbClr val="FFFFFF"/>
          </a:solidFill>
          <a:ln>
            <a:solidFill>
              <a:srgbClr val="000000"/>
            </a:solidFill>
          </a:ln>
        </p:spPr>
        <p:txBody>
          <a:bodyPr lIns="88331" tIns="44166" rIns="88331" bIns="44166"/>
          <a:lstStyle/>
          <a:p>
            <a:pPr eaLnBrk="1" hangingPunct="1"/>
            <a:endParaRPr lang="fr-FR"/>
          </a:p>
        </p:txBody>
      </p:sp>
    </p:spTree>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30" name="Rectangle 2"/>
          <p:cNvSpPr>
            <a:spLocks noGrp="1" noRot="1" noChangeAspect="1" noChangeArrowheads="1"/>
          </p:cNvSpPr>
          <p:nvPr>
            <p:ph type="sldImg"/>
          </p:nvPr>
        </p:nvSpPr>
        <p:spPr>
          <a:xfrm>
            <a:off x="919163" y="746125"/>
            <a:ext cx="4967287" cy="3725863"/>
          </a:xfrm>
          <a:solidFill>
            <a:srgbClr val="FFFFFF"/>
          </a:solidFill>
          <a:ln/>
        </p:spPr>
      </p:sp>
      <p:sp>
        <p:nvSpPr>
          <p:cNvPr id="636931" name="Rectangle 3"/>
          <p:cNvSpPr>
            <a:spLocks noGrp="1" noChangeArrowheads="1"/>
          </p:cNvSpPr>
          <p:nvPr>
            <p:ph type="body" idx="1"/>
          </p:nvPr>
        </p:nvSpPr>
        <p:spPr>
          <a:xfrm>
            <a:off x="906463" y="4721225"/>
            <a:ext cx="4992687" cy="4471988"/>
          </a:xfrm>
          <a:solidFill>
            <a:srgbClr val="FFFFFF"/>
          </a:solidFill>
          <a:ln>
            <a:solidFill>
              <a:srgbClr val="000000"/>
            </a:solidFill>
          </a:ln>
        </p:spPr>
        <p:txBody>
          <a:bodyPr lIns="88331" tIns="44166" rIns="88331" bIns="44166"/>
          <a:lstStyle/>
          <a:p>
            <a:pPr eaLnBrk="1" hangingPunct="1"/>
            <a:endParaRPr lang="fr-FR"/>
          </a:p>
        </p:txBody>
      </p:sp>
    </p:spTree>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8" name="Rectangle 2"/>
          <p:cNvSpPr>
            <a:spLocks noGrp="1" noRot="1" noChangeAspect="1" noChangeArrowheads="1" noTextEdit="1"/>
          </p:cNvSpPr>
          <p:nvPr>
            <p:ph type="sldImg"/>
          </p:nvPr>
        </p:nvSpPr>
        <p:spPr>
          <a:ln/>
        </p:spPr>
      </p:sp>
      <p:sp>
        <p:nvSpPr>
          <p:cNvPr id="638979" name="Rectangle 3"/>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6" name="Rectangle 2"/>
          <p:cNvSpPr>
            <a:spLocks noGrp="1" noRot="1" noChangeAspect="1" noChangeArrowheads="1"/>
          </p:cNvSpPr>
          <p:nvPr>
            <p:ph type="sldImg"/>
          </p:nvPr>
        </p:nvSpPr>
        <p:spPr>
          <a:solidFill>
            <a:srgbClr val="FFFFFF"/>
          </a:solidFill>
          <a:ln/>
        </p:spPr>
      </p:sp>
      <p:sp>
        <p:nvSpPr>
          <p:cNvPr id="64102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4" name="Rectangle 2"/>
          <p:cNvSpPr>
            <a:spLocks noGrp="1" noRot="1" noChangeAspect="1" noChangeArrowheads="1"/>
          </p:cNvSpPr>
          <p:nvPr>
            <p:ph type="sldImg"/>
          </p:nvPr>
        </p:nvSpPr>
        <p:spPr>
          <a:solidFill>
            <a:srgbClr val="FFFFFF"/>
          </a:solidFill>
          <a:ln/>
        </p:spPr>
      </p:sp>
      <p:sp>
        <p:nvSpPr>
          <p:cNvPr id="64307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1026"/>
          <p:cNvSpPr>
            <a:spLocks noGrp="1" noRot="1" noChangeAspect="1" noChangeArrowheads="1" noTextEdit="1"/>
          </p:cNvSpPr>
          <p:nvPr>
            <p:ph type="sldImg"/>
          </p:nvPr>
        </p:nvSpPr>
        <p:spPr>
          <a:ln/>
        </p:spPr>
      </p:sp>
      <p:sp>
        <p:nvSpPr>
          <p:cNvPr id="86019" name="Rectangle 1027"/>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Rectangle 2"/>
          <p:cNvSpPr>
            <a:spLocks noGrp="1" noRot="1" noChangeAspect="1" noChangeArrowheads="1"/>
          </p:cNvSpPr>
          <p:nvPr>
            <p:ph type="sldImg"/>
          </p:nvPr>
        </p:nvSpPr>
        <p:spPr>
          <a:solidFill>
            <a:srgbClr val="FFFFFF"/>
          </a:solidFill>
          <a:ln/>
        </p:spPr>
      </p:sp>
      <p:sp>
        <p:nvSpPr>
          <p:cNvPr id="6451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fr-FR" sz="1400"/>
              <a:t>Les stratégies que l’entreprise peut accepter ou rejeter ;</a:t>
            </a:r>
          </a:p>
          <a:p>
            <a:pPr eaLnBrk="1" hangingPunct="1"/>
            <a:r>
              <a:rPr lang="fr-FR" sz="1400"/>
              <a:t>Les caractéristiques des leaders que l’entreprise accepte ou rejette ;</a:t>
            </a:r>
          </a:p>
          <a:p>
            <a:pPr eaLnBrk="1" hangingPunct="1"/>
            <a:r>
              <a:rPr lang="fr-FR" sz="1400"/>
              <a:t>Les types de succès que l’entreprise obtient ou valorise;</a:t>
            </a:r>
          </a:p>
          <a:p>
            <a:pPr eaLnBrk="1" hangingPunct="1"/>
            <a:r>
              <a:rPr lang="fr-FR" sz="1400"/>
              <a:t>Les types d’erreur que l’entreprise fait – ou ne fait pas;</a:t>
            </a:r>
          </a:p>
          <a:p>
            <a:pPr eaLnBrk="1" hangingPunct="1"/>
            <a:r>
              <a:rPr lang="fr-FR" sz="1400"/>
              <a:t>Quelles actions ou décisions sont acceptées et celles qui sont considérées comme inacceptable, « hors limite »;</a:t>
            </a:r>
          </a:p>
          <a:p>
            <a:pPr eaLnBrk="1" hangingPunct="1"/>
            <a:r>
              <a:rPr lang="fr-FR" sz="1400"/>
              <a:t>Comment sont vécues, managées les relations avec les parties prenantes, les clients en particulier;</a:t>
            </a:r>
          </a:p>
          <a:p>
            <a:pPr eaLnBrk="1" hangingPunct="1"/>
            <a:r>
              <a:rPr lang="fr-FR" sz="1400"/>
              <a:t>Comment les personnes communiquent entre elles ;</a:t>
            </a:r>
          </a:p>
          <a:p>
            <a:pPr eaLnBrk="1" hangingPunct="1"/>
            <a:r>
              <a:rPr lang="fr-FR" sz="1400"/>
              <a:t>La nature et comment le pouvoir est pratiqué, utilisé dans l’entreprise;</a:t>
            </a:r>
          </a:p>
          <a:p>
            <a:pPr eaLnBrk="1" hangingPunct="1"/>
            <a:r>
              <a:rPr lang="fr-FR" sz="1400"/>
              <a:t>Qu’est-ce qui est important, ce qui est récompensé, sanctionné ; </a:t>
            </a:r>
          </a:p>
          <a:p>
            <a:pPr eaLnBrk="1" hangingPunct="1"/>
            <a:r>
              <a:rPr lang="fr-FR" sz="1400"/>
              <a:t>Comment les personnes développent des relations entre elles, résolvent des conflits, gèrent succès et échecs</a:t>
            </a:r>
          </a:p>
          <a:p>
            <a:pPr eaLnBrk="1" hangingPunct="1"/>
            <a:endParaRPr lang="fr-FR"/>
          </a:p>
        </p:txBody>
      </p:sp>
    </p:spTree>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170" name="Rectangle 2"/>
          <p:cNvSpPr>
            <a:spLocks noGrp="1" noRot="1" noChangeAspect="1" noChangeArrowheads="1"/>
          </p:cNvSpPr>
          <p:nvPr>
            <p:ph type="sldImg"/>
          </p:nvPr>
        </p:nvSpPr>
        <p:spPr>
          <a:xfrm>
            <a:off x="1085850" y="914400"/>
            <a:ext cx="4630738" cy="3473450"/>
          </a:xfrm>
          <a:solidFill>
            <a:srgbClr val="FFFFFF"/>
          </a:solidFill>
          <a:ln/>
        </p:spPr>
      </p:sp>
      <p:sp>
        <p:nvSpPr>
          <p:cNvPr id="64717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fr-FR"/>
              <a:t>2 enjeux</a:t>
            </a:r>
          </a:p>
          <a:p>
            <a:pPr lvl="1" eaLnBrk="1" hangingPunct="1"/>
            <a:r>
              <a:rPr lang="fr-FR"/>
              <a:t>Autour de l'interculturalité : management, négociation, communication</a:t>
            </a:r>
          </a:p>
          <a:p>
            <a:pPr lvl="1" eaLnBrk="1" hangingPunct="1"/>
            <a:r>
              <a:rPr lang="fr-FR"/>
              <a:t>L'éclairage des déterminants de nos comportements : stratégiques, managériaux, professionnels</a:t>
            </a:r>
          </a:p>
          <a:p>
            <a:pPr eaLnBrk="1" hangingPunct="1"/>
            <a:r>
              <a:rPr lang="fr-FR"/>
              <a:t>Trois aspects du cadre de référence</a:t>
            </a:r>
          </a:p>
          <a:p>
            <a:pPr lvl="1" eaLnBrk="1" hangingPunct="1"/>
            <a:r>
              <a:rPr lang="fr-FR"/>
              <a:t>La culture "écosystème" : milieu de pensée, d'action et de vie</a:t>
            </a:r>
          </a:p>
          <a:p>
            <a:pPr lvl="1" eaLnBrk="1" hangingPunct="1"/>
            <a:r>
              <a:rPr lang="fr-FR"/>
              <a:t>La culture "système de valeurs" : sens social, humain, modèle de référence</a:t>
            </a:r>
          </a:p>
          <a:p>
            <a:pPr lvl="1" eaLnBrk="1" hangingPunct="1"/>
            <a:r>
              <a:rPr lang="fr-FR"/>
              <a:t>La culture "programmation" : oriente la perception de notre environnement, mode de pensée</a:t>
            </a:r>
          </a:p>
          <a:p>
            <a:pPr eaLnBrk="1" hangingPunct="1"/>
            <a:r>
              <a:rPr lang="fr-FR"/>
              <a:t>Trois stades de référence</a:t>
            </a:r>
          </a:p>
          <a:p>
            <a:pPr lvl="1" eaLnBrk="1" hangingPunct="1"/>
            <a:r>
              <a:rPr lang="fr-FR"/>
              <a:t>Ethnique : système de représentation, de solidarité du groupe social (langue, religion, socio-professionnel …)</a:t>
            </a:r>
          </a:p>
          <a:p>
            <a:pPr lvl="1" eaLnBrk="1" hangingPunct="1"/>
            <a:r>
              <a:rPr lang="fr-FR"/>
              <a:t>Organisationnelle : mode de fonctionnement</a:t>
            </a:r>
          </a:p>
          <a:p>
            <a:pPr lvl="1" eaLnBrk="1" hangingPunct="1"/>
            <a:r>
              <a:rPr lang="fr-FR"/>
              <a:t>Technique : la culture de métier qui transcende les organisations (technologique, produits-marchés, client …)</a:t>
            </a:r>
          </a:p>
          <a:p>
            <a:pPr eaLnBrk="1" hangingPunct="1"/>
            <a:endParaRPr lang="fr-FR" sz="2000"/>
          </a:p>
        </p:txBody>
      </p:sp>
    </p:spTree>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18" name="Rectangle 2"/>
          <p:cNvSpPr>
            <a:spLocks noGrp="1" noRot="1" noChangeAspect="1" noChangeArrowheads="1"/>
          </p:cNvSpPr>
          <p:nvPr>
            <p:ph type="sldImg"/>
          </p:nvPr>
        </p:nvSpPr>
        <p:spPr>
          <a:solidFill>
            <a:srgbClr val="FFFFFF"/>
          </a:solidFill>
          <a:ln/>
        </p:spPr>
      </p:sp>
      <p:sp>
        <p:nvSpPr>
          <p:cNvPr id="649219" name="Rectangle 3"/>
          <p:cNvSpPr>
            <a:spLocks noGrp="1" noChangeArrowheads="1"/>
          </p:cNvSpPr>
          <p:nvPr>
            <p:ph type="body" idx="1"/>
          </p:nvPr>
        </p:nvSpPr>
        <p:spPr>
          <a:solidFill>
            <a:srgbClr val="FFFFFF"/>
          </a:solidFill>
          <a:ln>
            <a:solidFill>
              <a:srgbClr val="000000"/>
            </a:solidFill>
          </a:ln>
        </p:spPr>
        <p:txBody>
          <a:bodyPr/>
          <a:lstStyle/>
          <a:p>
            <a:pPr eaLnBrk="1" hangingPunct="1">
              <a:lnSpc>
                <a:spcPct val="80000"/>
              </a:lnSpc>
            </a:pPr>
            <a:r>
              <a:rPr lang="fr-FR"/>
              <a:t>La culture est un </a:t>
            </a:r>
            <a:r>
              <a:rPr lang="fr-FR">
                <a:solidFill>
                  <a:schemeClr val="hlink"/>
                </a:solidFill>
              </a:rPr>
              <a:t>Code</a:t>
            </a:r>
            <a:r>
              <a:rPr lang="fr-FR"/>
              <a:t> qui permet aux membres de l'organisation de comprendre le monde qui les entoure et d'y agir "correctement" :</a:t>
            </a:r>
          </a:p>
          <a:p>
            <a:pPr lvl="1" eaLnBrk="1" hangingPunct="1">
              <a:lnSpc>
                <a:spcPct val="80000"/>
              </a:lnSpc>
            </a:pPr>
            <a:r>
              <a:rPr lang="fr-FR"/>
              <a:t>La culture permet à l'individu de réduire l'incertitude à laquelle il est confronté, de mettre de l'ordre dans la complexité, par 3 de ses effets :</a:t>
            </a:r>
          </a:p>
          <a:p>
            <a:pPr lvl="2" eaLnBrk="1" hangingPunct="1">
              <a:lnSpc>
                <a:spcPct val="80000"/>
              </a:lnSpc>
            </a:pPr>
            <a:r>
              <a:rPr lang="fr-FR"/>
              <a:t>La culture conditionne la perception des individus (ce qui est important et ce qui ne l'est pas, ce qui est normal et ce qui ne l'est pas)</a:t>
            </a:r>
          </a:p>
          <a:p>
            <a:pPr lvl="2" eaLnBrk="1" hangingPunct="1">
              <a:lnSpc>
                <a:spcPct val="80000"/>
              </a:lnSpc>
            </a:pPr>
            <a:r>
              <a:rPr lang="fr-FR"/>
              <a:t>La culture génère des comportements, elle indique comment il convient d'agir</a:t>
            </a:r>
          </a:p>
          <a:p>
            <a:pPr lvl="2" eaLnBrk="1" hangingPunct="1">
              <a:lnSpc>
                <a:spcPct val="80000"/>
              </a:lnSpc>
            </a:pPr>
            <a:r>
              <a:rPr lang="fr-FR"/>
              <a:t>La culture permet de juger, de déterminer la légitimité des comportements et des individus</a:t>
            </a:r>
          </a:p>
          <a:p>
            <a:pPr eaLnBrk="1" hangingPunct="1">
              <a:lnSpc>
                <a:spcPct val="80000"/>
              </a:lnSpc>
            </a:pPr>
            <a:r>
              <a:rPr lang="fr-FR"/>
              <a:t>La culture est un </a:t>
            </a:r>
            <a:r>
              <a:rPr lang="fr-FR">
                <a:solidFill>
                  <a:schemeClr val="hlink"/>
                </a:solidFill>
              </a:rPr>
              <a:t>Miroir</a:t>
            </a:r>
            <a:r>
              <a:rPr lang="fr-FR"/>
              <a:t> qui permet aux membres de l'organisation de développer une identité collective, une appartenance à un groupe, et de se positionner dans ce groupe</a:t>
            </a:r>
          </a:p>
          <a:p>
            <a:pPr lvl="1" eaLnBrk="1" hangingPunct="1">
              <a:lnSpc>
                <a:spcPct val="80000"/>
              </a:lnSpc>
            </a:pPr>
            <a:r>
              <a:rPr lang="fr-FR"/>
              <a:t>Elle trace la frontière entre "eux et nous" en déterminant l'identité de l'entreprise</a:t>
            </a:r>
          </a:p>
          <a:p>
            <a:pPr lvl="1" eaLnBrk="1" hangingPunct="1">
              <a:lnSpc>
                <a:spcPct val="80000"/>
              </a:lnSpc>
            </a:pPr>
            <a:r>
              <a:rPr lang="fr-FR"/>
              <a:t>Elle situe l'organisation entre spécialistes sérieux / dilettantes doués, missionnaires / mercenaires, héritiers de la tradition / aventuriers, industriels / financiers …</a:t>
            </a:r>
          </a:p>
          <a:p>
            <a:pPr eaLnBrk="1" hangingPunct="1">
              <a:lnSpc>
                <a:spcPct val="80000"/>
              </a:lnSpc>
            </a:pPr>
            <a:r>
              <a:rPr lang="fr-FR"/>
              <a:t>La culture est une </a:t>
            </a:r>
            <a:r>
              <a:rPr lang="fr-FR">
                <a:solidFill>
                  <a:schemeClr val="hlink"/>
                </a:solidFill>
              </a:rPr>
              <a:t>dynamique d'adaptation et d'intégration</a:t>
            </a:r>
            <a:r>
              <a:rPr lang="fr-FR"/>
              <a:t> qui permet de résoudre le paradoxe entre adaptation à l'environnement et cohésion interne</a:t>
            </a:r>
          </a:p>
          <a:p>
            <a:pPr lvl="1" eaLnBrk="1" hangingPunct="1">
              <a:lnSpc>
                <a:spcPct val="80000"/>
              </a:lnSpc>
            </a:pPr>
            <a:r>
              <a:rPr lang="fr-FR"/>
              <a:t>Elle détermine la mission et le champ d'action de l'organisation, ses moyens stratégiques et organisationnels de développement, ses critères de performance …</a:t>
            </a:r>
          </a:p>
          <a:p>
            <a:pPr lvl="1" eaLnBrk="1" hangingPunct="1">
              <a:lnSpc>
                <a:spcPct val="80000"/>
              </a:lnSpc>
            </a:pPr>
            <a:r>
              <a:rPr lang="fr-FR"/>
              <a:t>Elle conditionne les réactions aux crises, les modes de résolution des conflits, les récompenses et les sanctions</a:t>
            </a:r>
          </a:p>
          <a:p>
            <a:pPr eaLnBrk="1" hangingPunct="1">
              <a:lnSpc>
                <a:spcPct val="90000"/>
              </a:lnSpc>
            </a:pPr>
            <a:endParaRPr lang="fr-FR"/>
          </a:p>
        </p:txBody>
      </p:sp>
    </p:spTree>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Rectangle 2"/>
          <p:cNvSpPr>
            <a:spLocks noGrp="1" noRot="1" noChangeAspect="1" noChangeArrowheads="1"/>
          </p:cNvSpPr>
          <p:nvPr>
            <p:ph type="sldImg"/>
          </p:nvPr>
        </p:nvSpPr>
        <p:spPr>
          <a:solidFill>
            <a:srgbClr val="FFFFFF"/>
          </a:solidFill>
          <a:ln/>
        </p:spPr>
      </p:sp>
      <p:sp>
        <p:nvSpPr>
          <p:cNvPr id="65126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4" name="Rectangle 2"/>
          <p:cNvSpPr>
            <a:spLocks noGrp="1" noRot="1" noChangeAspect="1" noChangeArrowheads="1"/>
          </p:cNvSpPr>
          <p:nvPr>
            <p:ph type="sldImg"/>
          </p:nvPr>
        </p:nvSpPr>
        <p:spPr>
          <a:solidFill>
            <a:srgbClr val="FFFFFF"/>
          </a:solidFill>
          <a:ln/>
        </p:spPr>
      </p:sp>
      <p:sp>
        <p:nvSpPr>
          <p:cNvPr id="65331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2" name="Rectangle 2"/>
          <p:cNvSpPr>
            <a:spLocks noGrp="1" noRot="1" noChangeAspect="1" noChangeArrowheads="1"/>
          </p:cNvSpPr>
          <p:nvPr>
            <p:ph type="sldImg"/>
          </p:nvPr>
        </p:nvSpPr>
        <p:spPr>
          <a:xfrm>
            <a:off x="920750" y="746125"/>
            <a:ext cx="4967288" cy="3725863"/>
          </a:xfrm>
          <a:solidFill>
            <a:srgbClr val="FFFFFF"/>
          </a:solidFill>
          <a:ln/>
        </p:spPr>
      </p:sp>
      <p:sp>
        <p:nvSpPr>
          <p:cNvPr id="655363" name="Rectangle 3"/>
          <p:cNvSpPr>
            <a:spLocks noGrp="1" noChangeArrowheads="1"/>
          </p:cNvSpPr>
          <p:nvPr>
            <p:ph type="body" idx="1"/>
          </p:nvPr>
        </p:nvSpPr>
        <p:spPr>
          <a:xfrm>
            <a:off x="908050" y="4721225"/>
            <a:ext cx="4989513" cy="4471988"/>
          </a:xfrm>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2"/>
          <p:cNvSpPr>
            <a:spLocks noGrp="1" noRot="1" noChangeAspect="1" noChangeArrowheads="1"/>
          </p:cNvSpPr>
          <p:nvPr>
            <p:ph type="sldImg"/>
          </p:nvPr>
        </p:nvSpPr>
        <p:spPr>
          <a:solidFill>
            <a:srgbClr val="FFFFFF"/>
          </a:solidFill>
          <a:ln/>
        </p:spPr>
      </p:sp>
      <p:sp>
        <p:nvSpPr>
          <p:cNvPr id="65741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58" name="Rectangle 2"/>
          <p:cNvSpPr>
            <a:spLocks noGrp="1" noRot="1" noChangeAspect="1" noChangeArrowheads="1"/>
          </p:cNvSpPr>
          <p:nvPr>
            <p:ph type="sldImg"/>
          </p:nvPr>
        </p:nvSpPr>
        <p:spPr>
          <a:solidFill>
            <a:srgbClr val="FFFFFF"/>
          </a:solidFill>
          <a:ln/>
        </p:spPr>
      </p:sp>
      <p:sp>
        <p:nvSpPr>
          <p:cNvPr id="65945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506" name="Rectangle 2"/>
          <p:cNvSpPr>
            <a:spLocks noGrp="1" noRot="1" noChangeAspect="1" noChangeArrowheads="1"/>
          </p:cNvSpPr>
          <p:nvPr>
            <p:ph type="sldImg"/>
          </p:nvPr>
        </p:nvSpPr>
        <p:spPr>
          <a:solidFill>
            <a:srgbClr val="FFFFFF"/>
          </a:solidFill>
          <a:ln/>
        </p:spPr>
      </p:sp>
      <p:sp>
        <p:nvSpPr>
          <p:cNvPr id="66150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4" name="Rectangle 2"/>
          <p:cNvSpPr>
            <a:spLocks noGrp="1" noRot="1" noChangeAspect="1" noChangeArrowheads="1"/>
          </p:cNvSpPr>
          <p:nvPr>
            <p:ph type="sldImg"/>
          </p:nvPr>
        </p:nvSpPr>
        <p:spPr>
          <a:solidFill>
            <a:srgbClr val="FFFFFF"/>
          </a:solidFill>
          <a:ln/>
        </p:spPr>
      </p:sp>
      <p:sp>
        <p:nvSpPr>
          <p:cNvPr id="66355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026"/>
          <p:cNvSpPr>
            <a:spLocks noGrp="1" noRot="1" noChangeAspect="1" noChangeArrowheads="1" noTextEdit="1"/>
          </p:cNvSpPr>
          <p:nvPr>
            <p:ph type="sldImg"/>
          </p:nvPr>
        </p:nvSpPr>
        <p:spPr>
          <a:ln/>
        </p:spPr>
      </p:sp>
      <p:sp>
        <p:nvSpPr>
          <p:cNvPr id="88067" name="Rectangle 1027"/>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2" name="Rectangle 2"/>
          <p:cNvSpPr>
            <a:spLocks noGrp="1" noRot="1" noChangeAspect="1" noChangeArrowheads="1"/>
          </p:cNvSpPr>
          <p:nvPr>
            <p:ph type="sldImg"/>
          </p:nvPr>
        </p:nvSpPr>
        <p:spPr>
          <a:solidFill>
            <a:srgbClr val="FFFFFF"/>
          </a:solidFill>
          <a:ln/>
        </p:spPr>
      </p:sp>
      <p:sp>
        <p:nvSpPr>
          <p:cNvPr id="66560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650" name="Rectangle 2"/>
          <p:cNvSpPr>
            <a:spLocks noGrp="1" noRot="1" noChangeAspect="1" noChangeArrowheads="1"/>
          </p:cNvSpPr>
          <p:nvPr>
            <p:ph type="sldImg"/>
          </p:nvPr>
        </p:nvSpPr>
        <p:spPr>
          <a:solidFill>
            <a:srgbClr val="FFFFFF"/>
          </a:solidFill>
          <a:ln/>
        </p:spPr>
      </p:sp>
      <p:sp>
        <p:nvSpPr>
          <p:cNvPr id="66765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8" name="Rectangle 2"/>
          <p:cNvSpPr>
            <a:spLocks noGrp="1" noRot="1" noChangeAspect="1" noChangeArrowheads="1"/>
          </p:cNvSpPr>
          <p:nvPr>
            <p:ph type="sldImg"/>
          </p:nvPr>
        </p:nvSpPr>
        <p:spPr>
          <a:solidFill>
            <a:srgbClr val="FFFFFF"/>
          </a:solidFill>
          <a:ln/>
        </p:spPr>
      </p:sp>
      <p:sp>
        <p:nvSpPr>
          <p:cNvPr id="66969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6" name="Rectangle 2"/>
          <p:cNvSpPr>
            <a:spLocks noGrp="1" noRot="1" noChangeAspect="1" noChangeArrowheads="1"/>
          </p:cNvSpPr>
          <p:nvPr>
            <p:ph type="sldImg"/>
          </p:nvPr>
        </p:nvSpPr>
        <p:spPr>
          <a:solidFill>
            <a:srgbClr val="FFFFFF"/>
          </a:solidFill>
          <a:ln/>
        </p:spPr>
      </p:sp>
      <p:sp>
        <p:nvSpPr>
          <p:cNvPr id="67174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4" name="Rectangle 2"/>
          <p:cNvSpPr>
            <a:spLocks noGrp="1" noRot="1" noChangeAspect="1" noChangeArrowheads="1"/>
          </p:cNvSpPr>
          <p:nvPr>
            <p:ph type="sldImg"/>
          </p:nvPr>
        </p:nvSpPr>
        <p:spPr>
          <a:solidFill>
            <a:srgbClr val="FFFFFF"/>
          </a:solidFill>
          <a:ln/>
        </p:spPr>
      </p:sp>
      <p:sp>
        <p:nvSpPr>
          <p:cNvPr id="67379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2" name="Rectangle 2"/>
          <p:cNvSpPr>
            <a:spLocks noGrp="1" noRot="1" noChangeAspect="1" noChangeArrowheads="1"/>
          </p:cNvSpPr>
          <p:nvPr>
            <p:ph type="sldImg"/>
          </p:nvPr>
        </p:nvSpPr>
        <p:spPr>
          <a:solidFill>
            <a:srgbClr val="FFFFFF"/>
          </a:solidFill>
          <a:ln/>
        </p:spPr>
      </p:sp>
      <p:sp>
        <p:nvSpPr>
          <p:cNvPr id="67584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90" name="Rectangle 2"/>
          <p:cNvSpPr>
            <a:spLocks noGrp="1" noRot="1" noChangeAspect="1" noChangeArrowheads="1"/>
          </p:cNvSpPr>
          <p:nvPr>
            <p:ph type="sldImg"/>
          </p:nvPr>
        </p:nvSpPr>
        <p:spPr>
          <a:solidFill>
            <a:srgbClr val="FFFFFF"/>
          </a:solidFill>
          <a:ln/>
        </p:spPr>
      </p:sp>
      <p:sp>
        <p:nvSpPr>
          <p:cNvPr id="67789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2"/>
          <p:cNvSpPr>
            <a:spLocks noGrp="1" noRot="1" noChangeAspect="1" noChangeArrowheads="1"/>
          </p:cNvSpPr>
          <p:nvPr>
            <p:ph type="sldImg"/>
          </p:nvPr>
        </p:nvSpPr>
        <p:spPr>
          <a:solidFill>
            <a:srgbClr val="FFFFFF"/>
          </a:solidFill>
          <a:ln/>
        </p:spPr>
      </p:sp>
      <p:sp>
        <p:nvSpPr>
          <p:cNvPr id="67993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986" name="Rectangle 2"/>
          <p:cNvSpPr>
            <a:spLocks noGrp="1" noRot="1" noChangeAspect="1" noChangeArrowheads="1"/>
          </p:cNvSpPr>
          <p:nvPr>
            <p:ph type="sldImg"/>
          </p:nvPr>
        </p:nvSpPr>
        <p:spPr>
          <a:solidFill>
            <a:srgbClr val="FFFFFF"/>
          </a:solidFill>
          <a:ln/>
        </p:spPr>
      </p:sp>
      <p:sp>
        <p:nvSpPr>
          <p:cNvPr id="68198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4" name="Rectangle 2"/>
          <p:cNvSpPr>
            <a:spLocks noGrp="1" noRot="1" noChangeAspect="1" noChangeArrowheads="1"/>
          </p:cNvSpPr>
          <p:nvPr>
            <p:ph type="sldImg"/>
          </p:nvPr>
        </p:nvSpPr>
        <p:spPr>
          <a:solidFill>
            <a:srgbClr val="FFFFFF"/>
          </a:solidFill>
          <a:ln/>
        </p:spPr>
      </p:sp>
      <p:sp>
        <p:nvSpPr>
          <p:cNvPr id="68403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026"/>
          <p:cNvSpPr>
            <a:spLocks noGrp="1" noRot="1" noChangeAspect="1" noChangeArrowheads="1" noTextEdit="1"/>
          </p:cNvSpPr>
          <p:nvPr>
            <p:ph type="sldImg"/>
          </p:nvPr>
        </p:nvSpPr>
        <p:spPr>
          <a:ln/>
        </p:spPr>
      </p:sp>
      <p:sp>
        <p:nvSpPr>
          <p:cNvPr id="91139" name="Rectangle 1027"/>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82" name="Rectangle 2"/>
          <p:cNvSpPr>
            <a:spLocks noGrp="1" noRot="1" noChangeAspect="1" noChangeArrowheads="1"/>
          </p:cNvSpPr>
          <p:nvPr>
            <p:ph type="sldImg"/>
          </p:nvPr>
        </p:nvSpPr>
        <p:spPr>
          <a:solidFill>
            <a:srgbClr val="FFFFFF"/>
          </a:solidFill>
          <a:ln/>
        </p:spPr>
      </p:sp>
      <p:sp>
        <p:nvSpPr>
          <p:cNvPr id="68608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130" name="Rectangle 2"/>
          <p:cNvSpPr>
            <a:spLocks noGrp="1" noRot="1" noChangeAspect="1" noChangeArrowheads="1"/>
          </p:cNvSpPr>
          <p:nvPr>
            <p:ph type="sldImg"/>
          </p:nvPr>
        </p:nvSpPr>
        <p:spPr>
          <a:solidFill>
            <a:srgbClr val="FFFFFF"/>
          </a:solidFill>
          <a:ln/>
        </p:spPr>
      </p:sp>
      <p:sp>
        <p:nvSpPr>
          <p:cNvPr id="68813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178" name="Rectangle 2"/>
          <p:cNvSpPr>
            <a:spLocks noGrp="1" noRot="1" noChangeAspect="1" noChangeArrowheads="1"/>
          </p:cNvSpPr>
          <p:nvPr>
            <p:ph type="sldImg"/>
          </p:nvPr>
        </p:nvSpPr>
        <p:spPr>
          <a:solidFill>
            <a:srgbClr val="FFFFFF"/>
          </a:solidFill>
          <a:ln/>
        </p:spPr>
      </p:sp>
      <p:sp>
        <p:nvSpPr>
          <p:cNvPr id="69017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226" name="Rectangle 2"/>
          <p:cNvSpPr>
            <a:spLocks noGrp="1" noRot="1" noChangeAspect="1" noChangeArrowheads="1"/>
          </p:cNvSpPr>
          <p:nvPr>
            <p:ph type="sldImg"/>
          </p:nvPr>
        </p:nvSpPr>
        <p:spPr>
          <a:solidFill>
            <a:srgbClr val="FFFFFF"/>
          </a:solidFill>
          <a:ln/>
        </p:spPr>
      </p:sp>
      <p:sp>
        <p:nvSpPr>
          <p:cNvPr id="69222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3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274" name="Rectangle 2"/>
          <p:cNvSpPr>
            <a:spLocks noGrp="1" noRot="1" noChangeAspect="1" noChangeArrowheads="1"/>
          </p:cNvSpPr>
          <p:nvPr>
            <p:ph type="sldImg"/>
          </p:nvPr>
        </p:nvSpPr>
        <p:spPr>
          <a:solidFill>
            <a:srgbClr val="FFFFFF"/>
          </a:solidFill>
          <a:ln/>
        </p:spPr>
      </p:sp>
      <p:sp>
        <p:nvSpPr>
          <p:cNvPr id="69427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3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22" name="Rectangle 2"/>
          <p:cNvSpPr>
            <a:spLocks noGrp="1" noRot="1" noChangeAspect="1" noChangeArrowheads="1"/>
          </p:cNvSpPr>
          <p:nvPr>
            <p:ph type="sldImg"/>
          </p:nvPr>
        </p:nvSpPr>
        <p:spPr>
          <a:solidFill>
            <a:srgbClr val="FFFFFF"/>
          </a:solidFill>
          <a:ln/>
        </p:spPr>
      </p:sp>
      <p:sp>
        <p:nvSpPr>
          <p:cNvPr id="69632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3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370" name="Rectangle 2"/>
          <p:cNvSpPr>
            <a:spLocks noGrp="1" noRot="1" noChangeAspect="1" noChangeArrowheads="1"/>
          </p:cNvSpPr>
          <p:nvPr>
            <p:ph type="sldImg"/>
          </p:nvPr>
        </p:nvSpPr>
        <p:spPr>
          <a:solidFill>
            <a:srgbClr val="FFFFFF"/>
          </a:solidFill>
          <a:ln/>
        </p:spPr>
      </p:sp>
      <p:sp>
        <p:nvSpPr>
          <p:cNvPr id="69837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3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Rectangle 2"/>
          <p:cNvSpPr>
            <a:spLocks noGrp="1" noRot="1" noChangeAspect="1" noChangeArrowheads="1"/>
          </p:cNvSpPr>
          <p:nvPr>
            <p:ph type="sldImg"/>
          </p:nvPr>
        </p:nvSpPr>
        <p:spPr>
          <a:solidFill>
            <a:srgbClr val="FFFFFF"/>
          </a:solidFill>
          <a:ln/>
        </p:spPr>
      </p:sp>
      <p:sp>
        <p:nvSpPr>
          <p:cNvPr id="70041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3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6" name="Rectangle 2"/>
          <p:cNvSpPr>
            <a:spLocks noGrp="1" noRot="1" noChangeAspect="1" noChangeArrowheads="1"/>
          </p:cNvSpPr>
          <p:nvPr>
            <p:ph type="sldImg"/>
          </p:nvPr>
        </p:nvSpPr>
        <p:spPr>
          <a:solidFill>
            <a:srgbClr val="FFFFFF"/>
          </a:solidFill>
          <a:ln/>
        </p:spPr>
      </p:sp>
      <p:sp>
        <p:nvSpPr>
          <p:cNvPr id="70246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3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514" name="Rectangle 2"/>
          <p:cNvSpPr>
            <a:spLocks noGrp="1" noRot="1" noChangeAspect="1" noChangeArrowheads="1"/>
          </p:cNvSpPr>
          <p:nvPr>
            <p:ph type="sldImg"/>
          </p:nvPr>
        </p:nvSpPr>
        <p:spPr>
          <a:solidFill>
            <a:srgbClr val="FFFFFF"/>
          </a:solidFill>
          <a:ln/>
        </p:spPr>
      </p:sp>
      <p:sp>
        <p:nvSpPr>
          <p:cNvPr id="70451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026"/>
          <p:cNvSpPr>
            <a:spLocks noGrp="1" noRot="1" noChangeAspect="1" noChangeArrowheads="1" noTextEdit="1"/>
          </p:cNvSpPr>
          <p:nvPr>
            <p:ph type="sldImg"/>
          </p:nvPr>
        </p:nvSpPr>
        <p:spPr>
          <a:ln/>
        </p:spPr>
      </p:sp>
      <p:sp>
        <p:nvSpPr>
          <p:cNvPr id="93187" name="Rectangle 1027"/>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3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2" name="Rectangle 2"/>
          <p:cNvSpPr>
            <a:spLocks noGrp="1" noRot="1" noChangeAspect="1" noChangeArrowheads="1"/>
          </p:cNvSpPr>
          <p:nvPr>
            <p:ph type="sldImg"/>
          </p:nvPr>
        </p:nvSpPr>
        <p:spPr>
          <a:solidFill>
            <a:srgbClr val="FFFFFF"/>
          </a:solidFill>
          <a:ln/>
        </p:spPr>
      </p:sp>
      <p:sp>
        <p:nvSpPr>
          <p:cNvPr id="70656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3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10" name="Rectangle 2"/>
          <p:cNvSpPr>
            <a:spLocks noGrp="1" noRot="1" noChangeAspect="1" noChangeArrowheads="1"/>
          </p:cNvSpPr>
          <p:nvPr>
            <p:ph type="sldImg"/>
          </p:nvPr>
        </p:nvSpPr>
        <p:spPr>
          <a:solidFill>
            <a:srgbClr val="FFFFFF"/>
          </a:solidFill>
          <a:ln/>
        </p:spPr>
      </p:sp>
      <p:sp>
        <p:nvSpPr>
          <p:cNvPr id="70861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3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2"/>
          <p:cNvSpPr>
            <a:spLocks noGrp="1" noRot="1" noChangeAspect="1" noChangeArrowheads="1"/>
          </p:cNvSpPr>
          <p:nvPr>
            <p:ph type="sldImg"/>
          </p:nvPr>
        </p:nvSpPr>
        <p:spPr>
          <a:solidFill>
            <a:srgbClr val="FFFFFF"/>
          </a:solidFill>
          <a:ln/>
        </p:spPr>
      </p:sp>
      <p:sp>
        <p:nvSpPr>
          <p:cNvPr id="71065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3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6" name="Rectangle 2"/>
          <p:cNvSpPr>
            <a:spLocks noGrp="1" noRot="1" noChangeAspect="1" noChangeArrowheads="1"/>
          </p:cNvSpPr>
          <p:nvPr>
            <p:ph type="sldImg"/>
          </p:nvPr>
        </p:nvSpPr>
        <p:spPr>
          <a:solidFill>
            <a:srgbClr val="FFFFFF"/>
          </a:solidFill>
          <a:ln/>
        </p:spPr>
      </p:sp>
      <p:sp>
        <p:nvSpPr>
          <p:cNvPr id="71270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3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754" name="Rectangle 2"/>
          <p:cNvSpPr>
            <a:spLocks noGrp="1" noRot="1" noChangeAspect="1" noChangeArrowheads="1"/>
          </p:cNvSpPr>
          <p:nvPr>
            <p:ph type="sldImg"/>
          </p:nvPr>
        </p:nvSpPr>
        <p:spPr>
          <a:solidFill>
            <a:srgbClr val="FFFFFF"/>
          </a:solidFill>
          <a:ln/>
        </p:spPr>
      </p:sp>
      <p:sp>
        <p:nvSpPr>
          <p:cNvPr id="71475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3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02" name="Rectangle 2"/>
          <p:cNvSpPr>
            <a:spLocks noGrp="1" noRot="1" noChangeAspect="1" noChangeArrowheads="1"/>
          </p:cNvSpPr>
          <p:nvPr>
            <p:ph type="sldImg"/>
          </p:nvPr>
        </p:nvSpPr>
        <p:spPr>
          <a:solidFill>
            <a:srgbClr val="FFFFFF"/>
          </a:solidFill>
          <a:ln/>
        </p:spPr>
      </p:sp>
      <p:sp>
        <p:nvSpPr>
          <p:cNvPr id="71680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3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50" name="Rectangle 2"/>
          <p:cNvSpPr>
            <a:spLocks noGrp="1" noRot="1" noChangeAspect="1" noChangeArrowheads="1"/>
          </p:cNvSpPr>
          <p:nvPr>
            <p:ph type="sldImg"/>
          </p:nvPr>
        </p:nvSpPr>
        <p:spPr>
          <a:solidFill>
            <a:srgbClr val="FFFFFF"/>
          </a:solidFill>
          <a:ln/>
        </p:spPr>
      </p:sp>
      <p:sp>
        <p:nvSpPr>
          <p:cNvPr id="71885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3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898" name="Rectangle 2"/>
          <p:cNvSpPr>
            <a:spLocks noGrp="1" noRot="1" noChangeAspect="1" noChangeArrowheads="1" noTextEdit="1"/>
          </p:cNvSpPr>
          <p:nvPr>
            <p:ph type="sldImg"/>
          </p:nvPr>
        </p:nvSpPr>
        <p:spPr>
          <a:ln/>
        </p:spPr>
      </p:sp>
      <p:sp>
        <p:nvSpPr>
          <p:cNvPr id="720899" name="Rectangle 3"/>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3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946" name="Rectangle 2"/>
          <p:cNvSpPr>
            <a:spLocks noGrp="1" noRot="1" noChangeAspect="1" noChangeArrowheads="1" noTextEdit="1"/>
          </p:cNvSpPr>
          <p:nvPr>
            <p:ph type="sldImg"/>
          </p:nvPr>
        </p:nvSpPr>
        <p:spPr>
          <a:ln/>
        </p:spPr>
      </p:sp>
      <p:sp>
        <p:nvSpPr>
          <p:cNvPr id="722947" name="Rectangle 3"/>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3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994" name="Rectangle 2"/>
          <p:cNvSpPr>
            <a:spLocks noGrp="1" noRot="1" noChangeAspect="1" noChangeArrowheads="1" noTextEdit="1"/>
          </p:cNvSpPr>
          <p:nvPr>
            <p:ph type="sldImg"/>
          </p:nvPr>
        </p:nvSpPr>
        <p:spPr>
          <a:ln/>
        </p:spPr>
      </p:sp>
      <p:sp>
        <p:nvSpPr>
          <p:cNvPr id="724995" name="Rectangle 3"/>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1026"/>
          <p:cNvSpPr>
            <a:spLocks noGrp="1" noRot="1" noChangeAspect="1" noChangeArrowheads="1" noTextEdit="1"/>
          </p:cNvSpPr>
          <p:nvPr>
            <p:ph type="sldImg"/>
          </p:nvPr>
        </p:nvSpPr>
        <p:spPr>
          <a:ln/>
        </p:spPr>
      </p:sp>
      <p:sp>
        <p:nvSpPr>
          <p:cNvPr id="95235" name="Rectangle 1027"/>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3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42" name="Rectangle 2"/>
          <p:cNvSpPr>
            <a:spLocks noGrp="1" noRot="1" noChangeAspect="1" noChangeArrowheads="1" noTextEdit="1"/>
          </p:cNvSpPr>
          <p:nvPr>
            <p:ph type="sldImg"/>
          </p:nvPr>
        </p:nvSpPr>
        <p:spPr>
          <a:ln/>
        </p:spPr>
      </p:sp>
      <p:sp>
        <p:nvSpPr>
          <p:cNvPr id="727043" name="Rectangle 3"/>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3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090" name="Rectangle 2"/>
          <p:cNvSpPr>
            <a:spLocks noGrp="1" noRot="1" noChangeAspect="1" noChangeArrowheads="1" noTextEdit="1"/>
          </p:cNvSpPr>
          <p:nvPr>
            <p:ph type="sldImg"/>
          </p:nvPr>
        </p:nvSpPr>
        <p:spPr>
          <a:ln/>
        </p:spPr>
      </p:sp>
      <p:sp>
        <p:nvSpPr>
          <p:cNvPr id="729091" name="Rectangle 3"/>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3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138" name="Rectangle 2"/>
          <p:cNvSpPr>
            <a:spLocks noGrp="1" noRot="1" noChangeAspect="1" noChangeArrowheads="1"/>
          </p:cNvSpPr>
          <p:nvPr>
            <p:ph type="sldImg"/>
          </p:nvPr>
        </p:nvSpPr>
        <p:spPr>
          <a:solidFill>
            <a:srgbClr val="FFFFFF"/>
          </a:solidFill>
          <a:ln/>
        </p:spPr>
      </p:sp>
      <p:sp>
        <p:nvSpPr>
          <p:cNvPr id="73113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3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186" name="Rectangle 2"/>
          <p:cNvSpPr>
            <a:spLocks noGrp="1" noRot="1" noChangeAspect="1" noChangeArrowheads="1"/>
          </p:cNvSpPr>
          <p:nvPr>
            <p:ph type="sldImg"/>
          </p:nvPr>
        </p:nvSpPr>
        <p:spPr>
          <a:solidFill>
            <a:srgbClr val="FFFFFF"/>
          </a:solidFill>
          <a:ln/>
        </p:spPr>
      </p:sp>
      <p:sp>
        <p:nvSpPr>
          <p:cNvPr id="73318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3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234" name="Rectangle 2"/>
          <p:cNvSpPr>
            <a:spLocks noGrp="1" noRot="1" noChangeAspect="1" noChangeArrowheads="1"/>
          </p:cNvSpPr>
          <p:nvPr>
            <p:ph type="sldImg"/>
          </p:nvPr>
        </p:nvSpPr>
        <p:spPr>
          <a:solidFill>
            <a:srgbClr val="FFFFFF"/>
          </a:solidFill>
          <a:ln/>
        </p:spPr>
      </p:sp>
      <p:sp>
        <p:nvSpPr>
          <p:cNvPr id="73523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3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82" name="Rectangle 2"/>
          <p:cNvSpPr>
            <a:spLocks noGrp="1" noRot="1" noChangeAspect="1" noChangeArrowheads="1"/>
          </p:cNvSpPr>
          <p:nvPr>
            <p:ph type="sldImg"/>
          </p:nvPr>
        </p:nvSpPr>
        <p:spPr>
          <a:solidFill>
            <a:srgbClr val="FFFFFF"/>
          </a:solidFill>
          <a:ln/>
        </p:spPr>
      </p:sp>
      <p:sp>
        <p:nvSpPr>
          <p:cNvPr id="73728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3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330" name="Rectangle 2"/>
          <p:cNvSpPr>
            <a:spLocks noGrp="1" noRot="1" noChangeAspect="1" noChangeArrowheads="1"/>
          </p:cNvSpPr>
          <p:nvPr>
            <p:ph type="sldImg"/>
          </p:nvPr>
        </p:nvSpPr>
        <p:spPr>
          <a:solidFill>
            <a:srgbClr val="FFFFFF"/>
          </a:solidFill>
          <a:ln/>
        </p:spPr>
      </p:sp>
      <p:sp>
        <p:nvSpPr>
          <p:cNvPr id="73933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3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8" name="Rectangle 2"/>
          <p:cNvSpPr>
            <a:spLocks noGrp="1" noRot="1" noChangeAspect="1" noChangeArrowheads="1"/>
          </p:cNvSpPr>
          <p:nvPr>
            <p:ph type="sldImg"/>
          </p:nvPr>
        </p:nvSpPr>
        <p:spPr>
          <a:solidFill>
            <a:srgbClr val="FFFFFF"/>
          </a:solidFill>
          <a:ln/>
        </p:spPr>
      </p:sp>
      <p:sp>
        <p:nvSpPr>
          <p:cNvPr id="74137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3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6" name="Rectangle 2"/>
          <p:cNvSpPr>
            <a:spLocks noGrp="1" noRot="1" noChangeAspect="1" noChangeArrowheads="1"/>
          </p:cNvSpPr>
          <p:nvPr>
            <p:ph type="sldImg"/>
          </p:nvPr>
        </p:nvSpPr>
        <p:spPr>
          <a:solidFill>
            <a:srgbClr val="FFFFFF"/>
          </a:solidFill>
          <a:ln/>
        </p:spPr>
      </p:sp>
      <p:sp>
        <p:nvSpPr>
          <p:cNvPr id="74342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3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474" name="Rectangle 2"/>
          <p:cNvSpPr>
            <a:spLocks noGrp="1" noRot="1" noChangeAspect="1" noChangeArrowheads="1" noTextEdit="1"/>
          </p:cNvSpPr>
          <p:nvPr>
            <p:ph type="sldImg"/>
          </p:nvPr>
        </p:nvSpPr>
        <p:spPr>
          <a:xfrm>
            <a:off x="1081088" y="866775"/>
            <a:ext cx="4646612" cy="3484563"/>
          </a:xfrm>
          <a:solidFill>
            <a:srgbClr val="FFFFFF"/>
          </a:solidFill>
          <a:ln/>
        </p:spPr>
      </p:sp>
      <p:sp>
        <p:nvSpPr>
          <p:cNvPr id="745475" name="Rectangle 3"/>
          <p:cNvSpPr>
            <a:spLocks noGrp="1" noChangeArrowheads="1"/>
          </p:cNvSpPr>
          <p:nvPr>
            <p:ph type="body" idx="1"/>
          </p:nvPr>
        </p:nvSpPr>
        <p:spPr>
          <a:xfrm>
            <a:off x="908050" y="4724400"/>
            <a:ext cx="4989513" cy="4183063"/>
          </a:xfrm>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3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22" name="Rectangle 2"/>
          <p:cNvSpPr>
            <a:spLocks noGrp="1" noRot="1" noChangeAspect="1" noChangeArrowheads="1"/>
          </p:cNvSpPr>
          <p:nvPr>
            <p:ph type="sldImg"/>
          </p:nvPr>
        </p:nvSpPr>
        <p:spPr>
          <a:solidFill>
            <a:srgbClr val="FFFFFF"/>
          </a:solidFill>
          <a:ln/>
        </p:spPr>
      </p:sp>
      <p:sp>
        <p:nvSpPr>
          <p:cNvPr id="74752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3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570" name="Rectangle 2"/>
          <p:cNvSpPr>
            <a:spLocks noGrp="1" noRot="1" noChangeAspect="1" noChangeArrowheads="1" noTextEdit="1"/>
          </p:cNvSpPr>
          <p:nvPr>
            <p:ph type="sldImg"/>
          </p:nvPr>
        </p:nvSpPr>
        <p:spPr>
          <a:xfrm>
            <a:off x="1082675" y="866775"/>
            <a:ext cx="4646613" cy="3484563"/>
          </a:xfrm>
          <a:solidFill>
            <a:srgbClr val="FFFFFF"/>
          </a:solidFill>
          <a:ln/>
        </p:spPr>
      </p:sp>
      <p:sp>
        <p:nvSpPr>
          <p:cNvPr id="749571" name="Rectangle 3"/>
          <p:cNvSpPr>
            <a:spLocks noGrp="1" noChangeArrowheads="1"/>
          </p:cNvSpPr>
          <p:nvPr>
            <p:ph type="body" idx="1"/>
          </p:nvPr>
        </p:nvSpPr>
        <p:spPr>
          <a:xfrm>
            <a:off x="908050" y="4724400"/>
            <a:ext cx="4989513" cy="4183063"/>
          </a:xfrm>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3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618" name="Rectangle 2"/>
          <p:cNvSpPr>
            <a:spLocks noGrp="1" noRot="1" noChangeAspect="1" noChangeArrowheads="1"/>
          </p:cNvSpPr>
          <p:nvPr>
            <p:ph type="sldImg"/>
          </p:nvPr>
        </p:nvSpPr>
        <p:spPr>
          <a:solidFill>
            <a:srgbClr val="FFFFFF"/>
          </a:solidFill>
          <a:ln/>
        </p:spPr>
      </p:sp>
      <p:sp>
        <p:nvSpPr>
          <p:cNvPr id="75161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3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666" name="Rectangle 2"/>
          <p:cNvSpPr>
            <a:spLocks noGrp="1" noRot="1" noChangeAspect="1" noChangeArrowheads="1" noTextEdit="1"/>
          </p:cNvSpPr>
          <p:nvPr>
            <p:ph type="sldImg"/>
          </p:nvPr>
        </p:nvSpPr>
        <p:spPr>
          <a:ln/>
        </p:spPr>
      </p:sp>
      <p:sp>
        <p:nvSpPr>
          <p:cNvPr id="753667" name="Rectangle 3"/>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3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714" name="Rectangle 2"/>
          <p:cNvSpPr>
            <a:spLocks noGrp="1" noRot="1" noChangeAspect="1" noChangeArrowheads="1" noTextEdit="1"/>
          </p:cNvSpPr>
          <p:nvPr>
            <p:ph type="sldImg"/>
          </p:nvPr>
        </p:nvSpPr>
        <p:spPr>
          <a:xfrm>
            <a:off x="919163" y="746125"/>
            <a:ext cx="4967287" cy="3725863"/>
          </a:xfrm>
          <a:solidFill>
            <a:srgbClr val="FFFFFF"/>
          </a:solidFill>
          <a:ln/>
        </p:spPr>
      </p:sp>
      <p:sp>
        <p:nvSpPr>
          <p:cNvPr id="755715" name="Rectangle 3"/>
          <p:cNvSpPr>
            <a:spLocks noGrp="1" noChangeArrowheads="1"/>
          </p:cNvSpPr>
          <p:nvPr>
            <p:ph type="body" idx="1"/>
          </p:nvPr>
        </p:nvSpPr>
        <p:spPr>
          <a:xfrm>
            <a:off x="681038" y="4721225"/>
            <a:ext cx="5443537" cy="4471988"/>
          </a:xfrm>
          <a:solidFill>
            <a:srgbClr val="FFFFFF"/>
          </a:solidFill>
          <a:ln>
            <a:solidFill>
              <a:srgbClr val="000000"/>
            </a:solidFill>
          </a:ln>
        </p:spPr>
        <p:txBody>
          <a:bodyPr lIns="95680" tIns="47840" rIns="95680" bIns="47840"/>
          <a:lstStyle/>
          <a:p>
            <a:pPr eaLnBrk="1" hangingPunct="1"/>
            <a:endParaRPr lang="fr-FR"/>
          </a:p>
        </p:txBody>
      </p:sp>
    </p:spTree>
  </p:cSld>
  <p:clrMapOvr>
    <a:masterClrMapping/>
  </p:clrMapOvr>
</p:notes>
</file>

<file path=ppt/notesSlides/notesSlide3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2" name="Rectangle 2"/>
          <p:cNvSpPr>
            <a:spLocks noGrp="1" noRot="1" noChangeAspect="1" noChangeArrowheads="1" noTextEdit="1"/>
          </p:cNvSpPr>
          <p:nvPr>
            <p:ph type="sldImg"/>
          </p:nvPr>
        </p:nvSpPr>
        <p:spPr>
          <a:xfrm>
            <a:off x="919163" y="746125"/>
            <a:ext cx="4967287" cy="3725863"/>
          </a:xfrm>
          <a:solidFill>
            <a:srgbClr val="FFFFFF"/>
          </a:solidFill>
          <a:ln/>
        </p:spPr>
      </p:sp>
      <p:sp>
        <p:nvSpPr>
          <p:cNvPr id="757763" name="Rectangle 3"/>
          <p:cNvSpPr>
            <a:spLocks noGrp="1" noChangeArrowheads="1"/>
          </p:cNvSpPr>
          <p:nvPr>
            <p:ph type="body" idx="1"/>
          </p:nvPr>
        </p:nvSpPr>
        <p:spPr>
          <a:xfrm>
            <a:off x="681038" y="4721225"/>
            <a:ext cx="5443537" cy="4471988"/>
          </a:xfrm>
          <a:solidFill>
            <a:srgbClr val="FFFFFF"/>
          </a:solidFill>
          <a:ln>
            <a:solidFill>
              <a:srgbClr val="000000"/>
            </a:solidFill>
          </a:ln>
        </p:spPr>
        <p:txBody>
          <a:bodyPr lIns="95680" tIns="47840" rIns="95680" bIns="47840"/>
          <a:lstStyle/>
          <a:p>
            <a:pPr eaLnBrk="1" hangingPunct="1"/>
            <a:endParaRPr lang="fr-FR"/>
          </a:p>
        </p:txBody>
      </p:sp>
    </p:spTree>
  </p:cSld>
  <p:clrMapOvr>
    <a:masterClrMapping/>
  </p:clrMapOvr>
</p:notes>
</file>

<file path=ppt/notesSlides/notesSlide3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810" name="Rectangle 2"/>
          <p:cNvSpPr>
            <a:spLocks noGrp="1" noRot="1" noChangeAspect="1" noChangeArrowheads="1" noTextEdit="1"/>
          </p:cNvSpPr>
          <p:nvPr>
            <p:ph type="sldImg"/>
          </p:nvPr>
        </p:nvSpPr>
        <p:spPr>
          <a:xfrm>
            <a:off x="919163" y="746125"/>
            <a:ext cx="4967287" cy="3725863"/>
          </a:xfrm>
          <a:solidFill>
            <a:srgbClr val="FFFFFF"/>
          </a:solidFill>
          <a:ln/>
        </p:spPr>
      </p:sp>
      <p:sp>
        <p:nvSpPr>
          <p:cNvPr id="759811" name="Rectangle 3"/>
          <p:cNvSpPr>
            <a:spLocks noGrp="1" noChangeArrowheads="1"/>
          </p:cNvSpPr>
          <p:nvPr>
            <p:ph type="body" idx="1"/>
          </p:nvPr>
        </p:nvSpPr>
        <p:spPr>
          <a:xfrm>
            <a:off x="681038" y="4721225"/>
            <a:ext cx="5443537" cy="4471988"/>
          </a:xfrm>
          <a:solidFill>
            <a:srgbClr val="FFFFFF"/>
          </a:solidFill>
          <a:ln>
            <a:solidFill>
              <a:srgbClr val="000000"/>
            </a:solidFill>
          </a:ln>
        </p:spPr>
        <p:txBody>
          <a:bodyPr lIns="95680" tIns="47840" rIns="95680" bIns="47840"/>
          <a:lstStyle/>
          <a:p>
            <a:pPr eaLnBrk="1" hangingPunct="1"/>
            <a:endParaRPr lang="fr-FR"/>
          </a:p>
        </p:txBody>
      </p:sp>
    </p:spTree>
  </p:cSld>
  <p:clrMapOvr>
    <a:masterClrMapping/>
  </p:clrMapOvr>
</p:notes>
</file>

<file path=ppt/notesSlides/notesSlide3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858" name="Rectangle 2"/>
          <p:cNvSpPr>
            <a:spLocks noGrp="1" noRot="1" noChangeAspect="1" noChangeArrowheads="1" noTextEdit="1"/>
          </p:cNvSpPr>
          <p:nvPr>
            <p:ph type="sldImg"/>
          </p:nvPr>
        </p:nvSpPr>
        <p:spPr>
          <a:xfrm>
            <a:off x="919163" y="746125"/>
            <a:ext cx="4967287" cy="3725863"/>
          </a:xfrm>
          <a:solidFill>
            <a:srgbClr val="FFFFFF"/>
          </a:solidFill>
          <a:ln/>
        </p:spPr>
      </p:sp>
      <p:sp>
        <p:nvSpPr>
          <p:cNvPr id="761859" name="Rectangle 3"/>
          <p:cNvSpPr>
            <a:spLocks noGrp="1" noChangeArrowheads="1"/>
          </p:cNvSpPr>
          <p:nvPr>
            <p:ph type="body" idx="1"/>
          </p:nvPr>
        </p:nvSpPr>
        <p:spPr>
          <a:xfrm>
            <a:off x="681038" y="4721225"/>
            <a:ext cx="5443537" cy="4471988"/>
          </a:xfrm>
          <a:solidFill>
            <a:srgbClr val="FFFFFF"/>
          </a:solidFill>
          <a:ln>
            <a:solidFill>
              <a:srgbClr val="000000"/>
            </a:solidFill>
          </a:ln>
        </p:spPr>
        <p:txBody>
          <a:bodyPr lIns="95680" tIns="47840" rIns="95680" bIns="47840"/>
          <a:lstStyle/>
          <a:p>
            <a:pPr eaLnBrk="1" hangingPunct="1"/>
            <a:endParaRPr lang="fr-FR"/>
          </a:p>
        </p:txBody>
      </p:sp>
    </p:spTree>
  </p:cSld>
  <p:clrMapOvr>
    <a:masterClrMapping/>
  </p:clrMapOvr>
</p:notes>
</file>

<file path=ppt/notesSlides/notesSlide3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906" name="Rectangle 2"/>
          <p:cNvSpPr>
            <a:spLocks noGrp="1" noRot="1" noChangeAspect="1" noChangeArrowheads="1"/>
          </p:cNvSpPr>
          <p:nvPr>
            <p:ph type="sldImg"/>
          </p:nvPr>
        </p:nvSpPr>
        <p:spPr>
          <a:solidFill>
            <a:srgbClr val="FFFFFF"/>
          </a:solidFill>
          <a:ln/>
        </p:spPr>
      </p:sp>
      <p:sp>
        <p:nvSpPr>
          <p:cNvPr id="76390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3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954" name="Rectangle 2"/>
          <p:cNvSpPr>
            <a:spLocks noGrp="1" noRot="1" noChangeAspect="1" noChangeArrowheads="1" noTextEdit="1"/>
          </p:cNvSpPr>
          <p:nvPr>
            <p:ph type="sldImg"/>
          </p:nvPr>
        </p:nvSpPr>
        <p:spPr>
          <a:ln/>
        </p:spPr>
      </p:sp>
      <p:sp>
        <p:nvSpPr>
          <p:cNvPr id="765955" name="Rectangle 3"/>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3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02" name="Rectangle 2"/>
          <p:cNvSpPr>
            <a:spLocks noGrp="1" noRot="1" noChangeAspect="1" noChangeArrowheads="1"/>
          </p:cNvSpPr>
          <p:nvPr>
            <p:ph type="sldImg"/>
          </p:nvPr>
        </p:nvSpPr>
        <p:spPr>
          <a:solidFill>
            <a:srgbClr val="FFFFFF"/>
          </a:solidFill>
          <a:ln/>
        </p:spPr>
      </p:sp>
      <p:sp>
        <p:nvSpPr>
          <p:cNvPr id="76800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3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50" name="Rectangle 2"/>
          <p:cNvSpPr>
            <a:spLocks noGrp="1" noRot="1" noChangeAspect="1" noChangeArrowheads="1" noTextEdit="1"/>
          </p:cNvSpPr>
          <p:nvPr>
            <p:ph type="sldImg"/>
          </p:nvPr>
        </p:nvSpPr>
        <p:spPr>
          <a:ln/>
        </p:spPr>
      </p:sp>
      <p:sp>
        <p:nvSpPr>
          <p:cNvPr id="770051" name="Rectangle 3"/>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3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p:cNvSpPr>
            <a:spLocks noGrp="1" noRot="1" noChangeAspect="1" noChangeArrowheads="1" noTextEdit="1"/>
          </p:cNvSpPr>
          <p:nvPr>
            <p:ph type="sldImg"/>
          </p:nvPr>
        </p:nvSpPr>
        <p:spPr>
          <a:ln/>
        </p:spPr>
      </p:sp>
      <p:sp>
        <p:nvSpPr>
          <p:cNvPr id="772099" name="Rectangle 3"/>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3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146" name="Rectangle 2"/>
          <p:cNvSpPr>
            <a:spLocks noGrp="1" noRot="1" noChangeAspect="1" noChangeArrowheads="1" noTextEdit="1"/>
          </p:cNvSpPr>
          <p:nvPr>
            <p:ph type="sldImg"/>
          </p:nvPr>
        </p:nvSpPr>
        <p:spPr>
          <a:ln/>
        </p:spPr>
      </p:sp>
      <p:sp>
        <p:nvSpPr>
          <p:cNvPr id="774147" name="Rectangle 3"/>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3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194" name="Rectangle 2"/>
          <p:cNvSpPr>
            <a:spLocks noGrp="1" noRot="1" noChangeAspect="1" noChangeArrowheads="1" noTextEdit="1"/>
          </p:cNvSpPr>
          <p:nvPr>
            <p:ph type="sldImg"/>
          </p:nvPr>
        </p:nvSpPr>
        <p:spPr>
          <a:ln/>
        </p:spPr>
      </p:sp>
      <p:sp>
        <p:nvSpPr>
          <p:cNvPr id="776195" name="Rectangle 3"/>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3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42" name="Rectangle 2"/>
          <p:cNvSpPr>
            <a:spLocks noGrp="1" noRot="1" noChangeAspect="1" noChangeArrowheads="1" noTextEdit="1"/>
          </p:cNvSpPr>
          <p:nvPr>
            <p:ph type="sldImg"/>
          </p:nvPr>
        </p:nvSpPr>
        <p:spPr>
          <a:ln/>
        </p:spPr>
      </p:sp>
      <p:sp>
        <p:nvSpPr>
          <p:cNvPr id="778243" name="Rectangle 3"/>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3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290" name="Rectangle 2"/>
          <p:cNvSpPr>
            <a:spLocks noGrp="1" noRot="1" noChangeAspect="1" noChangeArrowheads="1" noTextEdit="1"/>
          </p:cNvSpPr>
          <p:nvPr>
            <p:ph type="sldImg"/>
          </p:nvPr>
        </p:nvSpPr>
        <p:spPr>
          <a:ln/>
        </p:spPr>
      </p:sp>
      <p:sp>
        <p:nvSpPr>
          <p:cNvPr id="780291" name="Rectangle 3"/>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3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2338" name="Rectangle 2"/>
          <p:cNvSpPr>
            <a:spLocks noGrp="1" noRot="1" noChangeAspect="1" noChangeArrowheads="1" noTextEdit="1"/>
          </p:cNvSpPr>
          <p:nvPr>
            <p:ph type="sldImg"/>
          </p:nvPr>
        </p:nvSpPr>
        <p:spPr>
          <a:ln/>
        </p:spPr>
      </p:sp>
      <p:sp>
        <p:nvSpPr>
          <p:cNvPr id="782339" name="Rectangle 3"/>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3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386" name="Rectangle 2"/>
          <p:cNvSpPr>
            <a:spLocks noGrp="1" noRot="1" noChangeAspect="1" noChangeArrowheads="1" noTextEdit="1"/>
          </p:cNvSpPr>
          <p:nvPr>
            <p:ph type="sldImg"/>
          </p:nvPr>
        </p:nvSpPr>
        <p:spPr>
          <a:ln/>
        </p:spPr>
      </p:sp>
      <p:sp>
        <p:nvSpPr>
          <p:cNvPr id="784387" name="Rectangle 3"/>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3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434" name="Rectangle 2"/>
          <p:cNvSpPr>
            <a:spLocks noGrp="1" noRot="1" noChangeAspect="1" noChangeArrowheads="1" noTextEdit="1"/>
          </p:cNvSpPr>
          <p:nvPr>
            <p:ph type="sldImg"/>
          </p:nvPr>
        </p:nvSpPr>
        <p:spPr>
          <a:ln/>
        </p:spPr>
      </p:sp>
      <p:sp>
        <p:nvSpPr>
          <p:cNvPr id="786435" name="Rectangle 3"/>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3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82" name="Rectangle 2"/>
          <p:cNvSpPr>
            <a:spLocks noGrp="1" noRot="1" noChangeAspect="1" noChangeArrowheads="1" noTextEdit="1"/>
          </p:cNvSpPr>
          <p:nvPr>
            <p:ph type="sldImg"/>
          </p:nvPr>
        </p:nvSpPr>
        <p:spPr>
          <a:ln/>
        </p:spPr>
      </p:sp>
      <p:sp>
        <p:nvSpPr>
          <p:cNvPr id="788483" name="Rectangle 3"/>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3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0" name="Rectangle 2"/>
          <p:cNvSpPr>
            <a:spLocks noGrp="1" noRot="1" noChangeAspect="1" noChangeArrowheads="1" noTextEdit="1"/>
          </p:cNvSpPr>
          <p:nvPr>
            <p:ph type="sldImg"/>
          </p:nvPr>
        </p:nvSpPr>
        <p:spPr>
          <a:ln/>
        </p:spPr>
      </p:sp>
      <p:sp>
        <p:nvSpPr>
          <p:cNvPr id="790531" name="Rectangle 3"/>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3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8" name="Rectangle 2"/>
          <p:cNvSpPr>
            <a:spLocks noGrp="1" noRot="1" noChangeAspect="1" noChangeArrowheads="1"/>
          </p:cNvSpPr>
          <p:nvPr>
            <p:ph type="sldImg"/>
          </p:nvPr>
        </p:nvSpPr>
        <p:spPr>
          <a:solidFill>
            <a:srgbClr val="FFFFFF"/>
          </a:solidFill>
          <a:ln/>
        </p:spPr>
      </p:sp>
      <p:sp>
        <p:nvSpPr>
          <p:cNvPr id="79257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3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26" name="Rectangle 2"/>
          <p:cNvSpPr>
            <a:spLocks noGrp="1" noRot="1" noChangeAspect="1" noChangeArrowheads="1" noTextEdit="1"/>
          </p:cNvSpPr>
          <p:nvPr>
            <p:ph type="sldImg"/>
          </p:nvPr>
        </p:nvSpPr>
        <p:spPr>
          <a:ln/>
        </p:spPr>
      </p:sp>
      <p:sp>
        <p:nvSpPr>
          <p:cNvPr id="794627" name="Rectangle 3"/>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3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74" name="Rectangle 2"/>
          <p:cNvSpPr>
            <a:spLocks noGrp="1" noRot="1" noChangeAspect="1" noChangeArrowheads="1" noTextEdit="1"/>
          </p:cNvSpPr>
          <p:nvPr>
            <p:ph type="sldImg"/>
          </p:nvPr>
        </p:nvSpPr>
        <p:spPr>
          <a:ln/>
        </p:spPr>
      </p:sp>
      <p:sp>
        <p:nvSpPr>
          <p:cNvPr id="796675" name="Rectangle 3"/>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3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22" name="Rectangle 2"/>
          <p:cNvSpPr>
            <a:spLocks noGrp="1" noRot="1" noChangeAspect="1" noChangeArrowheads="1" noTextEdit="1"/>
          </p:cNvSpPr>
          <p:nvPr>
            <p:ph type="sldImg"/>
          </p:nvPr>
        </p:nvSpPr>
        <p:spPr>
          <a:ln/>
        </p:spPr>
      </p:sp>
      <p:sp>
        <p:nvSpPr>
          <p:cNvPr id="798723" name="Rectangle 3"/>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3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770" name="Rectangle 2"/>
          <p:cNvSpPr>
            <a:spLocks noGrp="1" noRot="1" noChangeAspect="1" noChangeArrowheads="1" noTextEdit="1"/>
          </p:cNvSpPr>
          <p:nvPr>
            <p:ph type="sldImg"/>
          </p:nvPr>
        </p:nvSpPr>
        <p:spPr>
          <a:ln/>
        </p:spPr>
      </p:sp>
      <p:sp>
        <p:nvSpPr>
          <p:cNvPr id="800771" name="Rectangle 3"/>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3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818" name="Rectangle 2"/>
          <p:cNvSpPr>
            <a:spLocks noGrp="1" noRot="1" noChangeAspect="1" noChangeArrowheads="1" noTextEdit="1"/>
          </p:cNvSpPr>
          <p:nvPr>
            <p:ph type="sldImg"/>
          </p:nvPr>
        </p:nvSpPr>
        <p:spPr>
          <a:ln/>
        </p:spPr>
      </p:sp>
      <p:sp>
        <p:nvSpPr>
          <p:cNvPr id="802819" name="Rectangle 3"/>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3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6" name="Rectangle 2"/>
          <p:cNvSpPr>
            <a:spLocks noGrp="1" noRot="1" noChangeAspect="1" noChangeArrowheads="1" noTextEdit="1"/>
          </p:cNvSpPr>
          <p:nvPr>
            <p:ph type="sldImg"/>
          </p:nvPr>
        </p:nvSpPr>
        <p:spPr>
          <a:ln/>
        </p:spPr>
      </p:sp>
      <p:sp>
        <p:nvSpPr>
          <p:cNvPr id="804867" name="Rectangle 3"/>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3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4" name="Rectangle 2"/>
          <p:cNvSpPr>
            <a:spLocks noGrp="1" noRot="1" noChangeAspect="1" noChangeArrowheads="1" noTextEdit="1"/>
          </p:cNvSpPr>
          <p:nvPr>
            <p:ph type="sldImg"/>
          </p:nvPr>
        </p:nvSpPr>
        <p:spPr>
          <a:ln/>
        </p:spPr>
      </p:sp>
      <p:sp>
        <p:nvSpPr>
          <p:cNvPr id="806915" name="Rectangle 3"/>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3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2"/>
          <p:cNvSpPr>
            <a:spLocks noGrp="1" noRot="1" noChangeAspect="1" noChangeArrowheads="1" noTextEdit="1"/>
          </p:cNvSpPr>
          <p:nvPr>
            <p:ph type="sldImg"/>
          </p:nvPr>
        </p:nvSpPr>
        <p:spPr>
          <a:ln/>
        </p:spPr>
      </p:sp>
      <p:sp>
        <p:nvSpPr>
          <p:cNvPr id="808963" name="Rectangle 3"/>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p:cNvSpPr>
          <p:nvPr>
            <p:ph type="sldImg"/>
          </p:nvPr>
        </p:nvSpPr>
        <p:spPr>
          <a:xfrm>
            <a:off x="920750" y="746125"/>
            <a:ext cx="4967288" cy="3725863"/>
          </a:xfrm>
          <a:solidFill>
            <a:srgbClr val="FFFFFF"/>
          </a:solidFill>
          <a:ln/>
        </p:spPr>
      </p:sp>
      <p:sp>
        <p:nvSpPr>
          <p:cNvPr id="108547" name="Rectangle 3"/>
          <p:cNvSpPr>
            <a:spLocks noGrp="1" noChangeArrowheads="1"/>
          </p:cNvSpPr>
          <p:nvPr>
            <p:ph type="body" idx="1"/>
          </p:nvPr>
        </p:nvSpPr>
        <p:spPr>
          <a:xfrm>
            <a:off x="908050" y="4721225"/>
            <a:ext cx="4989513" cy="4471988"/>
          </a:xfrm>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26"/>
          <p:cNvSpPr>
            <a:spLocks noGrp="1" noRot="1" noChangeAspect="1" noChangeArrowheads="1" noTextEdit="1"/>
          </p:cNvSpPr>
          <p:nvPr>
            <p:ph type="sldImg"/>
          </p:nvPr>
        </p:nvSpPr>
        <p:spPr>
          <a:ln/>
        </p:spPr>
      </p:sp>
      <p:sp>
        <p:nvSpPr>
          <p:cNvPr id="23555" name="Rectangle 1027"/>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p:cNvSpPr>
          <p:nvPr>
            <p:ph type="sldImg"/>
          </p:nvPr>
        </p:nvSpPr>
        <p:spPr>
          <a:xfrm>
            <a:off x="920750" y="746125"/>
            <a:ext cx="4967288" cy="3725863"/>
          </a:xfrm>
          <a:solidFill>
            <a:srgbClr val="FFFFFF"/>
          </a:solidFill>
          <a:ln/>
        </p:spPr>
      </p:sp>
      <p:sp>
        <p:nvSpPr>
          <p:cNvPr id="110595" name="Rectangle 3"/>
          <p:cNvSpPr>
            <a:spLocks noGrp="1" noChangeArrowheads="1"/>
          </p:cNvSpPr>
          <p:nvPr>
            <p:ph type="body" idx="1"/>
          </p:nvPr>
        </p:nvSpPr>
        <p:spPr>
          <a:xfrm>
            <a:off x="908050" y="4721225"/>
            <a:ext cx="4989513" cy="4471988"/>
          </a:xfrm>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p:cNvSpPr>
          <p:nvPr>
            <p:ph type="sldImg"/>
          </p:nvPr>
        </p:nvSpPr>
        <p:spPr>
          <a:xfrm>
            <a:off x="920750" y="746125"/>
            <a:ext cx="4967288" cy="3725863"/>
          </a:xfrm>
          <a:solidFill>
            <a:srgbClr val="FFFFFF"/>
          </a:solidFill>
          <a:ln/>
        </p:spPr>
      </p:sp>
      <p:sp>
        <p:nvSpPr>
          <p:cNvPr id="112643" name="Rectangle 3"/>
          <p:cNvSpPr>
            <a:spLocks noGrp="1" noChangeArrowheads="1"/>
          </p:cNvSpPr>
          <p:nvPr>
            <p:ph type="body" idx="1"/>
          </p:nvPr>
        </p:nvSpPr>
        <p:spPr>
          <a:xfrm>
            <a:off x="908050" y="4721225"/>
            <a:ext cx="4989513" cy="4471988"/>
          </a:xfrm>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p:cNvSpPr>
          <p:nvPr>
            <p:ph type="sldImg"/>
          </p:nvPr>
        </p:nvSpPr>
        <p:spPr>
          <a:xfrm>
            <a:off x="920750" y="746125"/>
            <a:ext cx="4967288" cy="3725863"/>
          </a:xfrm>
          <a:solidFill>
            <a:srgbClr val="FFFFFF"/>
          </a:solidFill>
          <a:ln/>
        </p:spPr>
      </p:sp>
      <p:sp>
        <p:nvSpPr>
          <p:cNvPr id="116739" name="Rectangle 3"/>
          <p:cNvSpPr>
            <a:spLocks noGrp="1" noChangeArrowheads="1"/>
          </p:cNvSpPr>
          <p:nvPr>
            <p:ph type="body" idx="1"/>
          </p:nvPr>
        </p:nvSpPr>
        <p:spPr>
          <a:xfrm>
            <a:off x="908050" y="4721225"/>
            <a:ext cx="4989513" cy="4471988"/>
          </a:xfrm>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p:cNvSpPr>
          <p:nvPr>
            <p:ph type="sldImg"/>
          </p:nvPr>
        </p:nvSpPr>
        <p:spPr>
          <a:xfrm>
            <a:off x="920750" y="746125"/>
            <a:ext cx="4967288" cy="3725863"/>
          </a:xfrm>
          <a:solidFill>
            <a:srgbClr val="FFFFFF"/>
          </a:solidFill>
          <a:ln/>
        </p:spPr>
      </p:sp>
      <p:sp>
        <p:nvSpPr>
          <p:cNvPr id="118787" name="Rectangle 3"/>
          <p:cNvSpPr>
            <a:spLocks noGrp="1" noChangeArrowheads="1"/>
          </p:cNvSpPr>
          <p:nvPr>
            <p:ph type="body" idx="1"/>
          </p:nvPr>
        </p:nvSpPr>
        <p:spPr>
          <a:xfrm>
            <a:off x="908050" y="4721225"/>
            <a:ext cx="4989513" cy="4471988"/>
          </a:xfrm>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1026"/>
          <p:cNvSpPr>
            <a:spLocks noGrp="1" noRot="1" noChangeAspect="1" noChangeArrowheads="1" noTextEdit="1"/>
          </p:cNvSpPr>
          <p:nvPr>
            <p:ph type="sldImg"/>
          </p:nvPr>
        </p:nvSpPr>
        <p:spPr>
          <a:ln/>
        </p:spPr>
      </p:sp>
      <p:sp>
        <p:nvSpPr>
          <p:cNvPr id="120835" name="Rectangle 1027"/>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026"/>
          <p:cNvSpPr>
            <a:spLocks noGrp="1" noRot="1" noChangeAspect="1" noChangeArrowheads="1"/>
          </p:cNvSpPr>
          <p:nvPr>
            <p:ph type="sldImg"/>
          </p:nvPr>
        </p:nvSpPr>
        <p:spPr>
          <a:xfrm>
            <a:off x="920750" y="746125"/>
            <a:ext cx="4967288" cy="3725863"/>
          </a:xfrm>
          <a:solidFill>
            <a:srgbClr val="FFFFFF"/>
          </a:solidFill>
          <a:ln/>
        </p:spPr>
      </p:sp>
      <p:sp>
        <p:nvSpPr>
          <p:cNvPr id="122883" name="Rectangle 1027"/>
          <p:cNvSpPr>
            <a:spLocks noGrp="1" noChangeArrowheads="1"/>
          </p:cNvSpPr>
          <p:nvPr>
            <p:ph type="body" idx="1"/>
          </p:nvPr>
        </p:nvSpPr>
        <p:spPr>
          <a:xfrm>
            <a:off x="908050" y="4721225"/>
            <a:ext cx="4989513" cy="4471988"/>
          </a:xfrm>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1026"/>
          <p:cNvSpPr>
            <a:spLocks noGrp="1" noRot="1" noChangeAspect="1" noChangeArrowheads="1"/>
          </p:cNvSpPr>
          <p:nvPr>
            <p:ph type="sldImg"/>
          </p:nvPr>
        </p:nvSpPr>
        <p:spPr>
          <a:xfrm>
            <a:off x="920750" y="746125"/>
            <a:ext cx="4967288" cy="3725863"/>
          </a:xfrm>
          <a:solidFill>
            <a:srgbClr val="FFFFFF"/>
          </a:solidFill>
          <a:ln/>
        </p:spPr>
      </p:sp>
      <p:sp>
        <p:nvSpPr>
          <p:cNvPr id="124931" name="Rectangle 1027"/>
          <p:cNvSpPr>
            <a:spLocks noGrp="1" noChangeArrowheads="1"/>
          </p:cNvSpPr>
          <p:nvPr>
            <p:ph type="body" idx="1"/>
          </p:nvPr>
        </p:nvSpPr>
        <p:spPr>
          <a:xfrm>
            <a:off x="908050" y="4721225"/>
            <a:ext cx="4989513" cy="4471988"/>
          </a:xfrm>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1026"/>
          <p:cNvSpPr>
            <a:spLocks noGrp="1" noRot="1" noChangeAspect="1" noChangeArrowheads="1"/>
          </p:cNvSpPr>
          <p:nvPr>
            <p:ph type="sldImg"/>
          </p:nvPr>
        </p:nvSpPr>
        <p:spPr>
          <a:xfrm>
            <a:off x="920750" y="746125"/>
            <a:ext cx="4967288" cy="3725863"/>
          </a:xfrm>
          <a:solidFill>
            <a:srgbClr val="FFFFFF"/>
          </a:solidFill>
          <a:ln/>
        </p:spPr>
      </p:sp>
      <p:sp>
        <p:nvSpPr>
          <p:cNvPr id="126979" name="Rectangle 1027"/>
          <p:cNvSpPr>
            <a:spLocks noGrp="1" noChangeArrowheads="1"/>
          </p:cNvSpPr>
          <p:nvPr>
            <p:ph type="body" idx="1"/>
          </p:nvPr>
        </p:nvSpPr>
        <p:spPr>
          <a:xfrm>
            <a:off x="908050" y="4721225"/>
            <a:ext cx="4989513" cy="4471988"/>
          </a:xfrm>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p:cNvSpPr>
          <p:nvPr>
            <p:ph type="sldImg"/>
          </p:nvPr>
        </p:nvSpPr>
        <p:spPr>
          <a:xfrm>
            <a:off x="920750" y="746125"/>
            <a:ext cx="4967288" cy="3725863"/>
          </a:xfrm>
          <a:solidFill>
            <a:srgbClr val="FFFFFF"/>
          </a:solidFill>
          <a:ln/>
        </p:spPr>
      </p:sp>
      <p:sp>
        <p:nvSpPr>
          <p:cNvPr id="129027" name="Rectangle 3"/>
          <p:cNvSpPr>
            <a:spLocks noGrp="1" noChangeArrowheads="1"/>
          </p:cNvSpPr>
          <p:nvPr>
            <p:ph type="body" idx="1"/>
          </p:nvPr>
        </p:nvSpPr>
        <p:spPr>
          <a:xfrm>
            <a:off x="908050" y="4721225"/>
            <a:ext cx="4989513" cy="4471988"/>
          </a:xfrm>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p:cNvSpPr>
          <p:nvPr>
            <p:ph type="sldImg"/>
          </p:nvPr>
        </p:nvSpPr>
        <p:spPr>
          <a:solidFill>
            <a:srgbClr val="FFFFFF"/>
          </a:solidFill>
          <a:ln/>
        </p:spPr>
      </p:sp>
      <p:sp>
        <p:nvSpPr>
          <p:cNvPr id="2560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p:cNvSpPr>
          <p:nvPr>
            <p:ph type="sldImg"/>
          </p:nvPr>
        </p:nvSpPr>
        <p:spPr>
          <a:xfrm>
            <a:off x="920750" y="746125"/>
            <a:ext cx="4967288" cy="3725863"/>
          </a:xfrm>
          <a:solidFill>
            <a:srgbClr val="FFFFFF"/>
          </a:solidFill>
          <a:ln/>
        </p:spPr>
      </p:sp>
      <p:sp>
        <p:nvSpPr>
          <p:cNvPr id="131075" name="Rectangle 3"/>
          <p:cNvSpPr>
            <a:spLocks noGrp="1" noChangeArrowheads="1"/>
          </p:cNvSpPr>
          <p:nvPr>
            <p:ph type="body" idx="1"/>
          </p:nvPr>
        </p:nvSpPr>
        <p:spPr>
          <a:xfrm>
            <a:off x="908050" y="4721225"/>
            <a:ext cx="4989513" cy="4471988"/>
          </a:xfrm>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1026"/>
          <p:cNvSpPr>
            <a:spLocks noGrp="1" noRot="1" noChangeAspect="1" noChangeArrowheads="1"/>
          </p:cNvSpPr>
          <p:nvPr>
            <p:ph type="sldImg"/>
          </p:nvPr>
        </p:nvSpPr>
        <p:spPr>
          <a:xfrm>
            <a:off x="920750" y="746125"/>
            <a:ext cx="4967288" cy="3725863"/>
          </a:xfrm>
          <a:solidFill>
            <a:srgbClr val="FFFFFF"/>
          </a:solidFill>
          <a:ln/>
        </p:spPr>
      </p:sp>
      <p:sp>
        <p:nvSpPr>
          <p:cNvPr id="133123" name="Rectangle 1027"/>
          <p:cNvSpPr>
            <a:spLocks noGrp="1" noChangeArrowheads="1"/>
          </p:cNvSpPr>
          <p:nvPr>
            <p:ph type="body" idx="1"/>
          </p:nvPr>
        </p:nvSpPr>
        <p:spPr>
          <a:xfrm>
            <a:off x="908050" y="4721225"/>
            <a:ext cx="4989513" cy="4471988"/>
          </a:xfrm>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1026"/>
          <p:cNvSpPr>
            <a:spLocks noGrp="1" noRot="1" noChangeAspect="1" noChangeArrowheads="1"/>
          </p:cNvSpPr>
          <p:nvPr>
            <p:ph type="sldImg"/>
          </p:nvPr>
        </p:nvSpPr>
        <p:spPr>
          <a:xfrm>
            <a:off x="920750" y="746125"/>
            <a:ext cx="4967288" cy="3725863"/>
          </a:xfrm>
          <a:solidFill>
            <a:srgbClr val="FFFFFF"/>
          </a:solidFill>
          <a:ln/>
        </p:spPr>
      </p:sp>
      <p:sp>
        <p:nvSpPr>
          <p:cNvPr id="135171" name="Rectangle 1027"/>
          <p:cNvSpPr>
            <a:spLocks noGrp="1" noChangeArrowheads="1"/>
          </p:cNvSpPr>
          <p:nvPr>
            <p:ph type="body" idx="1"/>
          </p:nvPr>
        </p:nvSpPr>
        <p:spPr>
          <a:xfrm>
            <a:off x="908050" y="4721225"/>
            <a:ext cx="4989513" cy="4471988"/>
          </a:xfrm>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1026"/>
          <p:cNvSpPr>
            <a:spLocks noGrp="1" noRot="1" noChangeAspect="1" noChangeArrowheads="1" noTextEdit="1"/>
          </p:cNvSpPr>
          <p:nvPr>
            <p:ph type="sldImg"/>
          </p:nvPr>
        </p:nvSpPr>
        <p:spPr>
          <a:ln/>
        </p:spPr>
      </p:sp>
      <p:sp>
        <p:nvSpPr>
          <p:cNvPr id="137219" name="Rectangle 1027"/>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1026"/>
          <p:cNvSpPr>
            <a:spLocks noGrp="1" noRot="1" noChangeAspect="1" noChangeArrowheads="1" noTextEdit="1"/>
          </p:cNvSpPr>
          <p:nvPr>
            <p:ph type="sldImg"/>
          </p:nvPr>
        </p:nvSpPr>
        <p:spPr>
          <a:ln/>
        </p:spPr>
      </p:sp>
      <p:sp>
        <p:nvSpPr>
          <p:cNvPr id="139267" name="Rectangle 1027"/>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1026"/>
          <p:cNvSpPr>
            <a:spLocks noGrp="1" noRot="1" noChangeAspect="1" noChangeArrowheads="1" noTextEdit="1"/>
          </p:cNvSpPr>
          <p:nvPr>
            <p:ph type="sldImg"/>
          </p:nvPr>
        </p:nvSpPr>
        <p:spPr>
          <a:ln/>
        </p:spPr>
      </p:sp>
      <p:sp>
        <p:nvSpPr>
          <p:cNvPr id="143363" name="Rectangle 1027"/>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1026"/>
          <p:cNvSpPr>
            <a:spLocks noGrp="1" noRot="1" noChangeAspect="1" noChangeArrowheads="1" noTextEdit="1"/>
          </p:cNvSpPr>
          <p:nvPr>
            <p:ph type="sldImg"/>
          </p:nvPr>
        </p:nvSpPr>
        <p:spPr>
          <a:ln/>
        </p:spPr>
      </p:sp>
      <p:sp>
        <p:nvSpPr>
          <p:cNvPr id="145411" name="Rectangle 1027"/>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026"/>
          <p:cNvSpPr>
            <a:spLocks noGrp="1" noRot="1" noChangeAspect="1" noChangeArrowheads="1" noTextEdit="1"/>
          </p:cNvSpPr>
          <p:nvPr>
            <p:ph type="sldImg"/>
          </p:nvPr>
        </p:nvSpPr>
        <p:spPr>
          <a:ln/>
        </p:spPr>
      </p:sp>
      <p:sp>
        <p:nvSpPr>
          <p:cNvPr id="147459" name="Rectangle 1027"/>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1026"/>
          <p:cNvSpPr>
            <a:spLocks noGrp="1" noRot="1" noChangeAspect="1" noChangeArrowheads="1" noTextEdit="1"/>
          </p:cNvSpPr>
          <p:nvPr>
            <p:ph type="sldImg"/>
          </p:nvPr>
        </p:nvSpPr>
        <p:spPr>
          <a:ln/>
        </p:spPr>
      </p:sp>
      <p:sp>
        <p:nvSpPr>
          <p:cNvPr id="149507" name="Rectangle 1027"/>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xfrm>
            <a:off x="919163" y="746125"/>
            <a:ext cx="4967287" cy="3725863"/>
          </a:xfrm>
          <a:solidFill>
            <a:srgbClr val="FFFFFF"/>
          </a:solidFill>
          <a:ln/>
        </p:spPr>
      </p:sp>
      <p:sp>
        <p:nvSpPr>
          <p:cNvPr id="151555" name="Rectangle 3"/>
          <p:cNvSpPr>
            <a:spLocks noGrp="1" noChangeArrowheads="1"/>
          </p:cNvSpPr>
          <p:nvPr>
            <p:ph type="body" idx="1"/>
          </p:nvPr>
        </p:nvSpPr>
        <p:spPr>
          <a:xfrm>
            <a:off x="908050" y="4721225"/>
            <a:ext cx="4989513" cy="4471988"/>
          </a:xfrm>
          <a:solidFill>
            <a:srgbClr val="FFFFFF"/>
          </a:solidFill>
          <a:ln>
            <a:solidFill>
              <a:srgbClr val="000000"/>
            </a:solidFill>
          </a:ln>
        </p:spPr>
        <p:txBody>
          <a:bodyPr lIns="92817" tIns="46408" rIns="92817" bIns="46408"/>
          <a:lstStyle/>
          <a:p>
            <a:pPr eaLnBrk="1" hangingPunct="1"/>
            <a:r>
              <a:rPr lang="en-US">
                <a:ea typeface="Lucida Grande" charset="0"/>
                <a:cs typeface="Lucida Grande" charset="0"/>
              </a:rPr>
              <a:t>▪</a:t>
            </a:r>
            <a:endParaRPr lang="fr-F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1026"/>
          <p:cNvSpPr>
            <a:spLocks noGrp="1" noRot="1" noChangeAspect="1" noChangeArrowheads="1" noTextEdit="1"/>
          </p:cNvSpPr>
          <p:nvPr>
            <p:ph type="sldImg"/>
          </p:nvPr>
        </p:nvSpPr>
        <p:spPr>
          <a:ln/>
        </p:spPr>
      </p:sp>
      <p:sp>
        <p:nvSpPr>
          <p:cNvPr id="153603" name="Rectangle 1027"/>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1026"/>
          <p:cNvSpPr>
            <a:spLocks noGrp="1" noRot="1" noChangeAspect="1" noChangeArrowheads="1" noTextEdit="1"/>
          </p:cNvSpPr>
          <p:nvPr>
            <p:ph type="sldImg"/>
          </p:nvPr>
        </p:nvSpPr>
        <p:spPr>
          <a:ln/>
        </p:spPr>
      </p:sp>
      <p:sp>
        <p:nvSpPr>
          <p:cNvPr id="155651" name="Rectangle 1027"/>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1026"/>
          <p:cNvSpPr>
            <a:spLocks noGrp="1" noRot="1" noChangeAspect="1" noChangeArrowheads="1" noTextEdit="1"/>
          </p:cNvSpPr>
          <p:nvPr>
            <p:ph type="sldImg"/>
          </p:nvPr>
        </p:nvSpPr>
        <p:spPr>
          <a:ln/>
        </p:spPr>
      </p:sp>
      <p:sp>
        <p:nvSpPr>
          <p:cNvPr id="157699" name="Rectangle 1027"/>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xfrm>
            <a:off x="919163" y="746125"/>
            <a:ext cx="4967287" cy="3725863"/>
          </a:xfrm>
          <a:solidFill>
            <a:srgbClr val="FFFFFF"/>
          </a:solidFill>
          <a:ln/>
        </p:spPr>
      </p:sp>
      <p:sp>
        <p:nvSpPr>
          <p:cNvPr id="159747" name="Rectangle 3"/>
          <p:cNvSpPr>
            <a:spLocks noGrp="1" noChangeArrowheads="1"/>
          </p:cNvSpPr>
          <p:nvPr>
            <p:ph type="body" idx="1"/>
          </p:nvPr>
        </p:nvSpPr>
        <p:spPr>
          <a:xfrm>
            <a:off x="908050" y="4721225"/>
            <a:ext cx="4989513" cy="4471988"/>
          </a:xfrm>
          <a:solidFill>
            <a:srgbClr val="FFFFFF"/>
          </a:solidFill>
          <a:ln>
            <a:solidFill>
              <a:srgbClr val="000000"/>
            </a:solidFill>
          </a:ln>
        </p:spPr>
        <p:txBody>
          <a:bodyPr/>
          <a:lstStyle/>
          <a:p>
            <a:pPr eaLnBrk="1" hangingPunct="1"/>
            <a:endParaRPr lang="fr-FR">
              <a:latin typeface="Helvetica"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1026"/>
          <p:cNvSpPr>
            <a:spLocks noGrp="1" noRot="1" noChangeAspect="1" noChangeArrowheads="1" noTextEdit="1"/>
          </p:cNvSpPr>
          <p:nvPr>
            <p:ph type="sldImg"/>
          </p:nvPr>
        </p:nvSpPr>
        <p:spPr>
          <a:ln/>
        </p:spPr>
      </p:sp>
      <p:sp>
        <p:nvSpPr>
          <p:cNvPr id="161795" name="Rectangle 1027"/>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p:cNvSpPr>
          <p:nvPr>
            <p:ph type="sldImg"/>
          </p:nvPr>
        </p:nvSpPr>
        <p:spPr>
          <a:xfrm>
            <a:off x="919163" y="746125"/>
            <a:ext cx="4967287" cy="3725863"/>
          </a:xfrm>
          <a:solidFill>
            <a:srgbClr val="FFFFFF"/>
          </a:solidFill>
          <a:ln/>
        </p:spPr>
      </p:sp>
      <p:sp>
        <p:nvSpPr>
          <p:cNvPr id="163843" name="Rectangle 3"/>
          <p:cNvSpPr>
            <a:spLocks noGrp="1" noChangeArrowheads="1"/>
          </p:cNvSpPr>
          <p:nvPr>
            <p:ph type="body" idx="1"/>
          </p:nvPr>
        </p:nvSpPr>
        <p:spPr>
          <a:xfrm>
            <a:off x="908050" y="4721225"/>
            <a:ext cx="4989513" cy="4471988"/>
          </a:xfrm>
          <a:solidFill>
            <a:srgbClr val="FFFFFF"/>
          </a:solidFill>
          <a:ln>
            <a:solidFill>
              <a:srgbClr val="000000"/>
            </a:solidFill>
          </a:ln>
        </p:spPr>
        <p:txBody>
          <a:bodyPr lIns="92817" tIns="46408" rIns="92817" bIns="46408"/>
          <a:lstStyle/>
          <a:p>
            <a:pPr eaLnBrk="1" hangingPunct="1"/>
            <a:endParaRPr lang="fr-FR">
              <a:latin typeface="Helvetica"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1026"/>
          <p:cNvSpPr>
            <a:spLocks noGrp="1" noRot="1" noChangeAspect="1" noChangeArrowheads="1" noTextEdit="1"/>
          </p:cNvSpPr>
          <p:nvPr>
            <p:ph type="sldImg"/>
          </p:nvPr>
        </p:nvSpPr>
        <p:spPr>
          <a:ln/>
        </p:spPr>
      </p:sp>
      <p:sp>
        <p:nvSpPr>
          <p:cNvPr id="165891" name="Rectangle 1027"/>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p:cNvSpPr>
          <p:nvPr>
            <p:ph type="sldImg"/>
          </p:nvPr>
        </p:nvSpPr>
        <p:spPr>
          <a:xfrm>
            <a:off x="920750" y="746125"/>
            <a:ext cx="4967288" cy="3725863"/>
          </a:xfrm>
          <a:solidFill>
            <a:srgbClr val="FFFFFF"/>
          </a:solidFill>
          <a:ln/>
        </p:spPr>
      </p:sp>
      <p:sp>
        <p:nvSpPr>
          <p:cNvPr id="167939" name="Rectangle 3"/>
          <p:cNvSpPr>
            <a:spLocks noGrp="1" noChangeArrowheads="1"/>
          </p:cNvSpPr>
          <p:nvPr>
            <p:ph type="body" idx="1"/>
          </p:nvPr>
        </p:nvSpPr>
        <p:spPr>
          <a:xfrm>
            <a:off x="908050" y="4721225"/>
            <a:ext cx="4989513" cy="4471988"/>
          </a:xfrm>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1026"/>
          <p:cNvSpPr>
            <a:spLocks noGrp="1" noRot="1" noChangeAspect="1" noChangeArrowheads="1" noTextEdit="1"/>
          </p:cNvSpPr>
          <p:nvPr>
            <p:ph type="sldImg"/>
          </p:nvPr>
        </p:nvSpPr>
        <p:spPr>
          <a:ln/>
        </p:spPr>
      </p:sp>
      <p:sp>
        <p:nvSpPr>
          <p:cNvPr id="171011" name="Rectangle 1027"/>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p:cNvSpPr>
          <p:nvPr>
            <p:ph type="sldImg"/>
          </p:nvPr>
        </p:nvSpPr>
        <p:spPr>
          <a:solidFill>
            <a:srgbClr val="FFFFFF"/>
          </a:solidFill>
          <a:ln/>
        </p:spPr>
      </p:sp>
      <p:sp>
        <p:nvSpPr>
          <p:cNvPr id="2969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1026"/>
          <p:cNvSpPr>
            <a:spLocks noGrp="1" noRot="1" noChangeAspect="1" noChangeArrowheads="1" noTextEdit="1"/>
          </p:cNvSpPr>
          <p:nvPr>
            <p:ph type="sldImg"/>
          </p:nvPr>
        </p:nvSpPr>
        <p:spPr>
          <a:ln/>
        </p:spPr>
      </p:sp>
      <p:sp>
        <p:nvSpPr>
          <p:cNvPr id="173059" name="Rectangle 1027"/>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1026"/>
          <p:cNvSpPr>
            <a:spLocks noGrp="1" noRot="1" noChangeAspect="1" noChangeArrowheads="1" noTextEdit="1"/>
          </p:cNvSpPr>
          <p:nvPr>
            <p:ph type="sldImg"/>
          </p:nvPr>
        </p:nvSpPr>
        <p:spPr>
          <a:ln/>
        </p:spPr>
      </p:sp>
      <p:sp>
        <p:nvSpPr>
          <p:cNvPr id="175107" name="Rectangle 1027"/>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1026"/>
          <p:cNvSpPr>
            <a:spLocks noGrp="1" noRot="1" noChangeAspect="1" noChangeArrowheads="1" noTextEdit="1"/>
          </p:cNvSpPr>
          <p:nvPr>
            <p:ph type="sldImg"/>
          </p:nvPr>
        </p:nvSpPr>
        <p:spPr>
          <a:ln/>
        </p:spPr>
      </p:sp>
      <p:sp>
        <p:nvSpPr>
          <p:cNvPr id="177155" name="Rectangle 1027"/>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1026"/>
          <p:cNvSpPr>
            <a:spLocks noGrp="1" noRot="1" noChangeAspect="1" noChangeArrowheads="1" noTextEdit="1"/>
          </p:cNvSpPr>
          <p:nvPr>
            <p:ph type="sldImg"/>
          </p:nvPr>
        </p:nvSpPr>
        <p:spPr>
          <a:ln/>
        </p:spPr>
      </p:sp>
      <p:sp>
        <p:nvSpPr>
          <p:cNvPr id="179203" name="Rectangle 1027"/>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1026"/>
          <p:cNvSpPr>
            <a:spLocks noGrp="1" noRot="1" noChangeAspect="1" noChangeArrowheads="1"/>
          </p:cNvSpPr>
          <p:nvPr>
            <p:ph type="sldImg"/>
          </p:nvPr>
        </p:nvSpPr>
        <p:spPr>
          <a:xfrm>
            <a:off x="919163" y="746125"/>
            <a:ext cx="4967287" cy="3725863"/>
          </a:xfrm>
          <a:solidFill>
            <a:srgbClr val="FFFFFF"/>
          </a:solidFill>
          <a:ln/>
        </p:spPr>
      </p:sp>
      <p:sp>
        <p:nvSpPr>
          <p:cNvPr id="181251" name="Rectangle 1027"/>
          <p:cNvSpPr>
            <a:spLocks noGrp="1" noChangeArrowheads="1"/>
          </p:cNvSpPr>
          <p:nvPr>
            <p:ph type="body" idx="1"/>
          </p:nvPr>
        </p:nvSpPr>
        <p:spPr>
          <a:xfrm>
            <a:off x="906463" y="4721225"/>
            <a:ext cx="4992687" cy="4471988"/>
          </a:xfrm>
          <a:solidFill>
            <a:srgbClr val="FFFFFF"/>
          </a:solidFill>
          <a:ln>
            <a:solidFill>
              <a:srgbClr val="000000"/>
            </a:solidFill>
          </a:ln>
        </p:spPr>
        <p:txBody>
          <a:bodyPr lIns="88331" tIns="44166" rIns="88331" bIns="44166"/>
          <a:lstStyle/>
          <a:p>
            <a:pPr eaLnBrk="1" hangingPunct="1"/>
            <a:endParaRPr lang="fr-F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1026"/>
          <p:cNvSpPr>
            <a:spLocks noGrp="1" noRot="1" noChangeAspect="1" noChangeArrowheads="1"/>
          </p:cNvSpPr>
          <p:nvPr>
            <p:ph type="sldImg"/>
          </p:nvPr>
        </p:nvSpPr>
        <p:spPr>
          <a:xfrm>
            <a:off x="919163" y="746125"/>
            <a:ext cx="4967287" cy="3725863"/>
          </a:xfrm>
          <a:solidFill>
            <a:srgbClr val="FFFFFF"/>
          </a:solidFill>
          <a:ln/>
        </p:spPr>
      </p:sp>
      <p:sp>
        <p:nvSpPr>
          <p:cNvPr id="183299" name="Rectangle 1027"/>
          <p:cNvSpPr>
            <a:spLocks noGrp="1" noChangeArrowheads="1"/>
          </p:cNvSpPr>
          <p:nvPr>
            <p:ph type="body" idx="1"/>
          </p:nvPr>
        </p:nvSpPr>
        <p:spPr>
          <a:xfrm>
            <a:off x="906463" y="4721225"/>
            <a:ext cx="4992687" cy="4471988"/>
          </a:xfrm>
          <a:solidFill>
            <a:srgbClr val="FFFFFF"/>
          </a:solidFill>
          <a:ln>
            <a:solidFill>
              <a:srgbClr val="000000"/>
            </a:solidFill>
          </a:ln>
        </p:spPr>
        <p:txBody>
          <a:bodyPr lIns="88331" tIns="44166" rIns="88331" bIns="44166"/>
          <a:lstStyle/>
          <a:p>
            <a:pPr eaLnBrk="1" hangingPunct="1"/>
            <a:endParaRPr lang="fr-F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1026"/>
          <p:cNvSpPr>
            <a:spLocks noGrp="1" noRot="1" noChangeAspect="1" noChangeArrowheads="1"/>
          </p:cNvSpPr>
          <p:nvPr>
            <p:ph type="sldImg"/>
          </p:nvPr>
        </p:nvSpPr>
        <p:spPr>
          <a:xfrm>
            <a:off x="919163" y="746125"/>
            <a:ext cx="4967287" cy="3725863"/>
          </a:xfrm>
          <a:solidFill>
            <a:srgbClr val="FFFFFF"/>
          </a:solidFill>
          <a:ln/>
        </p:spPr>
      </p:sp>
      <p:sp>
        <p:nvSpPr>
          <p:cNvPr id="185347" name="Rectangle 1027"/>
          <p:cNvSpPr>
            <a:spLocks noGrp="1" noChangeArrowheads="1"/>
          </p:cNvSpPr>
          <p:nvPr>
            <p:ph type="body" idx="1"/>
          </p:nvPr>
        </p:nvSpPr>
        <p:spPr>
          <a:xfrm>
            <a:off x="906463" y="4721225"/>
            <a:ext cx="4992687" cy="4471988"/>
          </a:xfrm>
          <a:solidFill>
            <a:srgbClr val="FFFFFF"/>
          </a:solidFill>
          <a:ln>
            <a:solidFill>
              <a:srgbClr val="000000"/>
            </a:solidFill>
          </a:ln>
        </p:spPr>
        <p:txBody>
          <a:bodyPr lIns="95680" tIns="47840" rIns="95680" bIns="47840"/>
          <a:lstStyle/>
          <a:p>
            <a:pPr eaLnBrk="1" hangingPunct="1"/>
            <a:r>
              <a:rPr lang="fr-FR"/>
              <a:t>Ventes de confiserie: le client peut se sentir exploités</a:t>
            </a:r>
          </a:p>
          <a:p>
            <a:pPr eaLnBrk="1" hangingPunct="1"/>
            <a:r>
              <a:rPr lang="fr-FR"/>
              <a:t>L’attrait durable du  cirque traditionnel se résumait à 3 facteurs clés: le chapiteau, les clowns et les numéros acrobatiques</a:t>
            </a:r>
          </a:p>
          <a:p>
            <a:pPr eaLnBrk="1" hangingPunct="1"/>
            <a:r>
              <a:rPr lang="fr-FR"/>
              <a:t>Cirque du solei: emprunte au Théatre et la comédie musicale (comme à Broadway)</a:t>
            </a:r>
          </a:p>
          <a:p>
            <a:pPr eaLnBrk="1" hangingPunct="1"/>
            <a:r>
              <a:rPr lang="fr-FR"/>
              <a:t>Les prix sont alignés sur le Théatre -&gt;attrire un public adulte de masse qui a l’habitude des prix des places de théatre</a:t>
            </a:r>
          </a:p>
          <a:p>
            <a:pPr eaLnBrk="1" hangingPunct="1"/>
            <a:r>
              <a:rPr lang="fr-FR"/>
              <a:t>Renouvellement des spectacles incite les clients à revenir (comme à Broadway)</a:t>
            </a:r>
          </a:p>
          <a:p>
            <a:pPr eaLnBrk="1" hangingPunct="1"/>
            <a:endParaRPr lang="fr-F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1026"/>
          <p:cNvSpPr>
            <a:spLocks noGrp="1" noRot="1" noChangeAspect="1" noChangeArrowheads="1"/>
          </p:cNvSpPr>
          <p:nvPr>
            <p:ph type="sldImg"/>
          </p:nvPr>
        </p:nvSpPr>
        <p:spPr>
          <a:xfrm>
            <a:off x="919163" y="746125"/>
            <a:ext cx="4967287" cy="3725863"/>
          </a:xfrm>
          <a:solidFill>
            <a:srgbClr val="FFFFFF"/>
          </a:solidFill>
          <a:ln/>
        </p:spPr>
      </p:sp>
      <p:sp>
        <p:nvSpPr>
          <p:cNvPr id="187395" name="Rectangle 1027"/>
          <p:cNvSpPr>
            <a:spLocks noGrp="1" noChangeArrowheads="1"/>
          </p:cNvSpPr>
          <p:nvPr>
            <p:ph type="body" idx="1"/>
          </p:nvPr>
        </p:nvSpPr>
        <p:spPr>
          <a:xfrm>
            <a:off x="906463" y="4721225"/>
            <a:ext cx="4992687" cy="4471988"/>
          </a:xfrm>
          <a:solidFill>
            <a:srgbClr val="FFFFFF"/>
          </a:solidFill>
          <a:ln>
            <a:solidFill>
              <a:srgbClr val="000000"/>
            </a:solidFill>
          </a:ln>
        </p:spPr>
        <p:txBody>
          <a:bodyPr lIns="95680" tIns="47840" rIns="95680" bIns="47840"/>
          <a:lstStyle/>
          <a:p>
            <a:pPr eaLnBrk="1" hangingPunct="1">
              <a:buFontTx/>
              <a:buChar char="•"/>
            </a:pPr>
            <a:r>
              <a:rPr lang="fr-FR"/>
              <a:t>Easyjet; différent, les passagers transitent par des Hubs</a:t>
            </a:r>
          </a:p>
          <a:p>
            <a:pPr eaLnBrk="1" hangingPunct="1">
              <a:buFontTx/>
              <a:buChar char="•"/>
            </a:pPr>
            <a:r>
              <a:rPr lang="fr-FR"/>
              <a:t>Ryan air a transporté 58 millions de passagers en 2008, 25 millions de plus de British airways</a:t>
            </a:r>
          </a:p>
          <a:p>
            <a:pPr eaLnBrk="1" hangingPunct="1">
              <a:buFontTx/>
              <a:buChar char="•"/>
            </a:pPr>
            <a:r>
              <a:rPr lang="fr-FR"/>
              <a:t>Grandes compagnies: ne vont pas sur le « point à point » </a:t>
            </a:r>
          </a:p>
          <a:p>
            <a:pPr eaLnBrk="1" hangingPunct="1">
              <a:buFontTx/>
              <a:buChar char="•"/>
            </a:pPr>
            <a:endParaRPr lang="fr-FR"/>
          </a:p>
          <a:p>
            <a:pPr eaLnBrk="1" hangingPunct="1">
              <a:buFontTx/>
              <a:buChar char="•"/>
            </a:pPr>
            <a:r>
              <a:rPr lang="fr-FR" sz="1600">
                <a:latin typeface="Century Gothic" charset="0"/>
              </a:rPr>
              <a:t>Réduire les co</a:t>
            </a:r>
            <a:r>
              <a:rPr lang="fr-FR" altLang="ja-JP" sz="1600">
                <a:latin typeface="Century Gothic" charset="0"/>
              </a:rPr>
              <a:t>ûts :</a:t>
            </a:r>
          </a:p>
          <a:p>
            <a:pPr lvl="1" eaLnBrk="1" hangingPunct="1">
              <a:buClr>
                <a:srgbClr val="C01423"/>
              </a:buClr>
              <a:buSzPct val="70000"/>
              <a:buFont typeface="Webdings" charset="2"/>
              <a:buChar char="4"/>
            </a:pPr>
            <a:r>
              <a:rPr lang="fr-FR" sz="1600">
                <a:latin typeface="Century Gothic" charset="0"/>
              </a:rPr>
              <a:t>Le personnel de bord paie son uniforme</a:t>
            </a:r>
          </a:p>
          <a:p>
            <a:pPr lvl="1" eaLnBrk="1" hangingPunct="1">
              <a:buClr>
                <a:srgbClr val="C01423"/>
              </a:buClr>
              <a:buSzPct val="70000"/>
              <a:buFont typeface="Webdings" charset="2"/>
              <a:buChar char="4"/>
            </a:pPr>
            <a:r>
              <a:rPr lang="fr-FR" sz="1600">
                <a:latin typeface="Century Gothic" charset="0"/>
              </a:rPr>
              <a:t>Suppléments pour les passagers: bagages en soute, repas, boissons</a:t>
            </a:r>
          </a:p>
          <a:p>
            <a:pPr lvl="1" algn="ctr" eaLnBrk="1" hangingPunct="1">
              <a:buClr>
                <a:srgbClr val="C01423"/>
              </a:buClr>
              <a:buSzPct val="70000"/>
              <a:buFont typeface="Webdings" charset="2"/>
              <a:buChar char="4"/>
            </a:pPr>
            <a:endParaRPr lang="fr-F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1026"/>
          <p:cNvSpPr>
            <a:spLocks noGrp="1" noRot="1" noChangeAspect="1" noChangeArrowheads="1" noTextEdit="1"/>
          </p:cNvSpPr>
          <p:nvPr>
            <p:ph type="sldImg"/>
          </p:nvPr>
        </p:nvSpPr>
        <p:spPr>
          <a:ln/>
        </p:spPr>
      </p:sp>
      <p:sp>
        <p:nvSpPr>
          <p:cNvPr id="189443" name="Rectangle 1027"/>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1026"/>
          <p:cNvSpPr>
            <a:spLocks noGrp="1" noRot="1" noChangeAspect="1" noChangeArrowheads="1" noTextEdit="1"/>
          </p:cNvSpPr>
          <p:nvPr>
            <p:ph type="sldImg"/>
          </p:nvPr>
        </p:nvSpPr>
        <p:spPr>
          <a:ln/>
        </p:spPr>
      </p:sp>
      <p:sp>
        <p:nvSpPr>
          <p:cNvPr id="191491" name="Rectangle 1027"/>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26"/>
          <p:cNvSpPr>
            <a:spLocks noGrp="1" noRot="1" noChangeAspect="1" noChangeArrowheads="1"/>
          </p:cNvSpPr>
          <p:nvPr>
            <p:ph type="sldImg"/>
          </p:nvPr>
        </p:nvSpPr>
        <p:spPr>
          <a:solidFill>
            <a:srgbClr val="FFFFFF"/>
          </a:solidFill>
          <a:ln/>
        </p:spPr>
      </p:sp>
      <p:sp>
        <p:nvSpPr>
          <p:cNvPr id="31747"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ChangeArrowheads="1"/>
          </p:cNvSpPr>
          <p:nvPr>
            <p:ph type="sldImg"/>
          </p:nvPr>
        </p:nvSpPr>
        <p:spPr>
          <a:solidFill>
            <a:srgbClr val="FFFFFF"/>
          </a:solidFill>
          <a:ln/>
        </p:spPr>
      </p:sp>
      <p:sp>
        <p:nvSpPr>
          <p:cNvPr id="20992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26"/>
          <p:cNvSpPr>
            <a:spLocks noGrp="1" noRot="1" noChangeAspect="1" noChangeArrowheads="1"/>
          </p:cNvSpPr>
          <p:nvPr>
            <p:ph type="sldImg"/>
          </p:nvPr>
        </p:nvSpPr>
        <p:spPr>
          <a:solidFill>
            <a:srgbClr val="FFFFFF"/>
          </a:solidFill>
          <a:ln/>
        </p:spPr>
      </p:sp>
      <p:sp>
        <p:nvSpPr>
          <p:cNvPr id="33795" name="Rectangle 1027"/>
          <p:cNvSpPr>
            <a:spLocks noGrp="1" noChangeArrowheads="1"/>
          </p:cNvSpPr>
          <p:nvPr>
            <p:ph type="body" idx="1"/>
          </p:nvPr>
        </p:nvSpPr>
        <p:spPr>
          <a:solidFill>
            <a:srgbClr val="FFFFFF"/>
          </a:solidFill>
          <a:ln>
            <a:solidFill>
              <a:srgbClr val="000000"/>
            </a:solidFill>
          </a:ln>
        </p:spPr>
        <p:txBody>
          <a:bodyPr/>
          <a:lstStyle/>
          <a:p>
            <a:pPr eaLnBrk="1" hangingPunct="1"/>
            <a:r>
              <a:rPr lang="fr-FR" sz="1400"/>
              <a:t>Les stratégies que l’entreprise peut accepter ou rejeter ;</a:t>
            </a:r>
          </a:p>
          <a:p>
            <a:pPr eaLnBrk="1" hangingPunct="1"/>
            <a:r>
              <a:rPr lang="fr-FR" sz="1400"/>
              <a:t>Les caractéristiques des leaders que l’entreprise accepte ou rejette ;</a:t>
            </a:r>
          </a:p>
          <a:p>
            <a:pPr eaLnBrk="1" hangingPunct="1"/>
            <a:r>
              <a:rPr lang="fr-FR" sz="1400"/>
              <a:t>Les types de succès que l’entreprise obtient ou valorise;</a:t>
            </a:r>
          </a:p>
          <a:p>
            <a:pPr eaLnBrk="1" hangingPunct="1"/>
            <a:r>
              <a:rPr lang="fr-FR" sz="1400"/>
              <a:t>Les types d’erreur que l’entreprise fait – ou ne fait pas;</a:t>
            </a:r>
          </a:p>
          <a:p>
            <a:pPr eaLnBrk="1" hangingPunct="1"/>
            <a:r>
              <a:rPr lang="fr-FR" sz="1400"/>
              <a:t>Quelles actions ou décisions sont acceptées et celles qui sont considérées comme inacceptable, « hors limite »;</a:t>
            </a:r>
          </a:p>
          <a:p>
            <a:pPr eaLnBrk="1" hangingPunct="1"/>
            <a:r>
              <a:rPr lang="fr-FR" sz="1400"/>
              <a:t>Comment sont vécues, managées les relations avec les parties prenantes, les clients en particulier;</a:t>
            </a:r>
          </a:p>
          <a:p>
            <a:pPr eaLnBrk="1" hangingPunct="1"/>
            <a:r>
              <a:rPr lang="fr-FR" sz="1400"/>
              <a:t>Comment les personnes communiquent entre elles ;</a:t>
            </a:r>
          </a:p>
          <a:p>
            <a:pPr eaLnBrk="1" hangingPunct="1"/>
            <a:r>
              <a:rPr lang="fr-FR" sz="1400"/>
              <a:t>La nature et comment le pouvoir est pratiqué, utilisé dans l’entreprise;</a:t>
            </a:r>
          </a:p>
          <a:p>
            <a:pPr eaLnBrk="1" hangingPunct="1"/>
            <a:r>
              <a:rPr lang="fr-FR" sz="1400"/>
              <a:t>Qu’est-ce qui est important, ce qui est récompensé, sanctionné ; </a:t>
            </a:r>
          </a:p>
          <a:p>
            <a:pPr eaLnBrk="1" hangingPunct="1"/>
            <a:r>
              <a:rPr lang="fr-FR" sz="1400"/>
              <a:t>Comment les personnes développent des relations entre elles, résolvent des conflits, gèrent succès et échecs</a:t>
            </a:r>
          </a:p>
          <a:p>
            <a:pPr eaLnBrk="1" hangingPunct="1"/>
            <a:endParaRPr lang="fr-F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Rot="1" noChangeAspect="1" noChangeArrowheads="1"/>
          </p:cNvSpPr>
          <p:nvPr>
            <p:ph type="sldImg"/>
          </p:nvPr>
        </p:nvSpPr>
        <p:spPr>
          <a:xfrm>
            <a:off x="1090613" y="873125"/>
            <a:ext cx="4629150" cy="3471863"/>
          </a:xfrm>
          <a:solidFill>
            <a:srgbClr val="FFFFFF"/>
          </a:solidFill>
          <a:ln/>
        </p:spPr>
      </p:sp>
      <p:sp>
        <p:nvSpPr>
          <p:cNvPr id="21401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p:cNvSpPr>
          <p:nvPr>
            <p:ph type="sldImg"/>
          </p:nvPr>
        </p:nvSpPr>
        <p:spPr>
          <a:xfrm>
            <a:off x="1090613" y="873125"/>
            <a:ext cx="4629150" cy="3471863"/>
          </a:xfrm>
          <a:solidFill>
            <a:srgbClr val="FFFFFF"/>
          </a:solidFill>
          <a:ln/>
        </p:spPr>
      </p:sp>
      <p:sp>
        <p:nvSpPr>
          <p:cNvPr id="21606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p:cNvSpPr>
          <p:nvPr>
            <p:ph type="sldImg"/>
          </p:nvPr>
        </p:nvSpPr>
        <p:spPr>
          <a:xfrm>
            <a:off x="1090613" y="873125"/>
            <a:ext cx="4629150" cy="3471863"/>
          </a:xfrm>
          <a:solidFill>
            <a:srgbClr val="FFFFFF"/>
          </a:solidFill>
          <a:ln/>
        </p:spPr>
      </p:sp>
      <p:sp>
        <p:nvSpPr>
          <p:cNvPr id="22630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p:cNvSpPr>
          <p:nvPr>
            <p:ph type="sldImg"/>
          </p:nvPr>
        </p:nvSpPr>
        <p:spPr>
          <a:xfrm>
            <a:off x="1090613" y="873125"/>
            <a:ext cx="4629150" cy="3471863"/>
          </a:xfrm>
          <a:solidFill>
            <a:srgbClr val="FFFFFF"/>
          </a:solidFill>
          <a:ln/>
        </p:spPr>
      </p:sp>
      <p:sp>
        <p:nvSpPr>
          <p:cNvPr id="22835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Rot="1" noChangeAspect="1" noChangeArrowheads="1"/>
          </p:cNvSpPr>
          <p:nvPr>
            <p:ph type="sldImg"/>
          </p:nvPr>
        </p:nvSpPr>
        <p:spPr>
          <a:xfrm>
            <a:off x="1090613" y="873125"/>
            <a:ext cx="4629150" cy="3471863"/>
          </a:xfrm>
          <a:solidFill>
            <a:srgbClr val="FFFFFF"/>
          </a:solidFill>
          <a:ln/>
        </p:spPr>
      </p:sp>
      <p:sp>
        <p:nvSpPr>
          <p:cNvPr id="23040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a:noFill/>
          <a:ln w="9525"/>
        </p:spPr>
        <p:txBody>
          <a:bodyPr/>
          <a:lstStyle/>
          <a:p>
            <a:pPr eaLnBrk="1" hangingPunct="1"/>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3"/>
          <p:cNvSpPr>
            <a:spLocks noChangeArrowheads="1"/>
          </p:cNvSpPr>
          <p:nvPr/>
        </p:nvSpPr>
        <p:spPr bwMode="auto">
          <a:xfrm>
            <a:off x="5141913" y="228600"/>
            <a:ext cx="3917950" cy="649288"/>
          </a:xfrm>
          <a:prstGeom prst="rect">
            <a:avLst/>
          </a:prstGeom>
          <a:noFill/>
          <a:ln w="12700">
            <a:noFill/>
            <a:miter lim="800000"/>
            <a:headEnd/>
            <a:tailEnd/>
          </a:ln>
          <a:effectLst/>
        </p:spPr>
        <p:txBody>
          <a:bodyPr wrap="none" lIns="90000" tIns="46800" rIns="90000" bIns="46800">
            <a:prstTxWarp prst="textNoShape">
              <a:avLst/>
            </a:prstTxWarp>
            <a:spAutoFit/>
          </a:bodyPr>
          <a:lstStyle/>
          <a:p>
            <a:pPr algn="ctr">
              <a:defRPr/>
            </a:pPr>
            <a:r>
              <a:rPr lang="fr-FR" sz="1800" b="1">
                <a:solidFill>
                  <a:srgbClr val="003399"/>
                </a:solidFill>
                <a:latin typeface="Arial" charset="0"/>
                <a:sym typeface="Symbol" charset="2"/>
              </a:rPr>
              <a:t>E-MBA CELSA PARIS SORBONNE</a:t>
            </a:r>
          </a:p>
          <a:p>
            <a:pPr algn="ctr">
              <a:defRPr/>
            </a:pPr>
            <a:r>
              <a:rPr lang="fr-FR" sz="1800" b="1">
                <a:solidFill>
                  <a:srgbClr val="003399"/>
                </a:solidFill>
                <a:latin typeface="Arial" charset="0"/>
                <a:sym typeface="Symbol" charset="2"/>
              </a:rPr>
              <a:t>2011-2012</a:t>
            </a:r>
          </a:p>
        </p:txBody>
      </p:sp>
      <p:pic>
        <p:nvPicPr>
          <p:cNvPr id="5" name="Picture 8"/>
          <p:cNvPicPr>
            <a:picLocks noChangeAspect="1" noChangeArrowheads="1"/>
          </p:cNvPicPr>
          <p:nvPr/>
        </p:nvPicPr>
        <p:blipFill>
          <a:blip r:embed="rId2"/>
          <a:srcRect/>
          <a:stretch>
            <a:fillRect/>
          </a:stretch>
        </p:blipFill>
        <p:spPr bwMode="auto">
          <a:xfrm>
            <a:off x="1066800" y="1981200"/>
            <a:ext cx="6705600" cy="4191000"/>
          </a:xfrm>
          <a:prstGeom prst="rect">
            <a:avLst/>
          </a:prstGeom>
          <a:noFill/>
          <a:ln w="12700">
            <a:noFill/>
            <a:miter lim="800000"/>
            <a:headEnd/>
            <a:tailEnd/>
          </a:ln>
        </p:spPr>
      </p:pic>
      <p:sp>
        <p:nvSpPr>
          <p:cNvPr id="173058" name="Rectangle 2"/>
          <p:cNvSpPr>
            <a:spLocks noGrp="1" noChangeArrowheads="1"/>
          </p:cNvSpPr>
          <p:nvPr>
            <p:ph type="ctrTitle"/>
          </p:nvPr>
        </p:nvSpPr>
        <p:spPr>
          <a:xfrm>
            <a:off x="1044575" y="1122363"/>
            <a:ext cx="6696075" cy="793750"/>
          </a:xfrm>
        </p:spPr>
        <p:txBody>
          <a:bodyPr/>
          <a:lstStyle>
            <a:lvl1pPr>
              <a:defRPr/>
            </a:lvl1pPr>
          </a:lstStyle>
          <a:p>
            <a:r>
              <a:rPr lang="fr-FR"/>
              <a:t>Cliquez et modifiez le titre</a:t>
            </a:r>
          </a:p>
        </p:txBody>
      </p:sp>
      <p:sp>
        <p:nvSpPr>
          <p:cNvPr id="17305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fr-FR"/>
              <a:t>Cliquez pour modifier le style des sous-titres du masque</a:t>
            </a:r>
          </a:p>
        </p:txBody>
      </p:sp>
      <p:sp>
        <p:nvSpPr>
          <p:cNvPr id="6" name="Rectangle 5"/>
          <p:cNvSpPr>
            <a:spLocks noGrp="1" noChangeArrowheads="1"/>
          </p:cNvSpPr>
          <p:nvPr>
            <p:ph type="sldNum" sz="quarter" idx="10"/>
          </p:nvPr>
        </p:nvSpPr>
        <p:spPr>
          <a:xfrm>
            <a:off x="6553200" y="6245225"/>
            <a:ext cx="2133600" cy="476250"/>
          </a:xfrm>
        </p:spPr>
        <p:txBody>
          <a:bodyPr/>
          <a:lstStyle>
            <a:lvl1pPr>
              <a:defRPr/>
            </a:lvl1pPr>
          </a:lstStyle>
          <a:p>
            <a:pPr>
              <a:defRPr/>
            </a:pPr>
            <a:fld id="{453619A3-46D7-5E42-8110-0861EC489AE4}"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
          <p:cNvSpPr>
            <a:spLocks noGrp="1" noChangeArrowheads="1"/>
          </p:cNvSpPr>
          <p:nvPr>
            <p:ph type="sldNum" sz="quarter" idx="10"/>
          </p:nvPr>
        </p:nvSpPr>
        <p:spPr>
          <a:ln/>
        </p:spPr>
        <p:txBody>
          <a:bodyPr/>
          <a:lstStyle>
            <a:lvl1pPr>
              <a:defRPr/>
            </a:lvl1pPr>
          </a:lstStyle>
          <a:p>
            <a:pPr>
              <a:defRPr/>
            </a:pPr>
            <a:fld id="{F68EB02C-6E08-974C-9D8E-3440D1810FAA}" type="slidenum">
              <a:rPr lang="fr-FR"/>
              <a:pPr>
                <a:defRPr/>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72250" y="304800"/>
            <a:ext cx="1962150" cy="5791200"/>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685800" y="304800"/>
            <a:ext cx="5734050" cy="57912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
          <p:cNvSpPr>
            <a:spLocks noGrp="1" noChangeArrowheads="1"/>
          </p:cNvSpPr>
          <p:nvPr>
            <p:ph type="sldNum" sz="quarter" idx="10"/>
          </p:nvPr>
        </p:nvSpPr>
        <p:spPr>
          <a:ln/>
        </p:spPr>
        <p:txBody>
          <a:bodyPr/>
          <a:lstStyle>
            <a:lvl1pPr>
              <a:defRPr/>
            </a:lvl1pPr>
          </a:lstStyle>
          <a:p>
            <a:pPr>
              <a:defRPr/>
            </a:pPr>
            <a:fld id="{1229653B-D03C-0E4A-BAEA-FDC7FBDC9009}" type="slidenum">
              <a:rPr lang="fr-FR"/>
              <a:pPr>
                <a:defRPr/>
              </a:pPr>
              <a:t>‹N°›</a:t>
            </a:fld>
            <a:endParaRPr lang="fr-F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762000" y="304800"/>
            <a:ext cx="7772400" cy="609600"/>
          </a:xfrm>
        </p:spPr>
        <p:txBody>
          <a:bodyPr/>
          <a:lstStyle/>
          <a:p>
            <a:r>
              <a:rPr lang="fr-FR" smtClean="0"/>
              <a:t>Cliquez et modifiez le titre</a:t>
            </a:r>
            <a:endParaRPr lang="fr-FR"/>
          </a:p>
        </p:txBody>
      </p:sp>
      <p:sp>
        <p:nvSpPr>
          <p:cNvPr id="3" name="Espace réservé du tableau 2"/>
          <p:cNvSpPr>
            <a:spLocks noGrp="1"/>
          </p:cNvSpPr>
          <p:nvPr>
            <p:ph type="tbl" idx="1"/>
          </p:nvPr>
        </p:nvSpPr>
        <p:spPr>
          <a:xfrm>
            <a:off x="685800" y="1371600"/>
            <a:ext cx="7772400" cy="4724400"/>
          </a:xfrm>
        </p:spPr>
        <p:txBody>
          <a:bodyPr/>
          <a:lstStyle/>
          <a:p>
            <a:pPr lvl="0"/>
            <a:endParaRPr lang="fr-FR" noProof="0" smtClean="0"/>
          </a:p>
        </p:txBody>
      </p:sp>
      <p:sp>
        <p:nvSpPr>
          <p:cNvPr id="4" name="Espace réservé du numéro de diapositive 3"/>
          <p:cNvSpPr>
            <a:spLocks noGrp="1"/>
          </p:cNvSpPr>
          <p:nvPr>
            <p:ph type="sldNum" sz="quarter" idx="10"/>
          </p:nvPr>
        </p:nvSpPr>
        <p:spPr>
          <a:xfrm>
            <a:off x="4114800" y="6248400"/>
            <a:ext cx="1905000" cy="457200"/>
          </a:xfrm>
        </p:spPr>
        <p:txBody>
          <a:bodyPr/>
          <a:lstStyle>
            <a:lvl1pPr>
              <a:defRPr/>
            </a:lvl1pPr>
          </a:lstStyle>
          <a:p>
            <a:pPr>
              <a:defRPr/>
            </a:pPr>
            <a:fld id="{EC3C5B7E-6630-BB49-A1E8-A18B25EFD846}"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
          <p:cNvSpPr>
            <a:spLocks noGrp="1" noChangeArrowheads="1"/>
          </p:cNvSpPr>
          <p:nvPr>
            <p:ph type="sldNum" sz="quarter" idx="10"/>
          </p:nvPr>
        </p:nvSpPr>
        <p:spPr>
          <a:ln/>
        </p:spPr>
        <p:txBody>
          <a:bodyPr/>
          <a:lstStyle>
            <a:lvl1pPr>
              <a:defRPr/>
            </a:lvl1pPr>
          </a:lstStyle>
          <a:p>
            <a:pPr>
              <a:defRPr/>
            </a:pPr>
            <a:fld id="{C58AE1B8-D0E7-C746-8A32-3FF48148B024}" type="slidenum">
              <a:rPr lang="fr-FR"/>
              <a:pPr>
                <a:defRPr/>
              </a:pPr>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6"/>
          <p:cNvSpPr>
            <a:spLocks noGrp="1" noChangeArrowheads="1"/>
          </p:cNvSpPr>
          <p:nvPr>
            <p:ph type="sldNum" sz="quarter" idx="10"/>
          </p:nvPr>
        </p:nvSpPr>
        <p:spPr>
          <a:ln/>
        </p:spPr>
        <p:txBody>
          <a:bodyPr/>
          <a:lstStyle>
            <a:lvl1pPr>
              <a:defRPr/>
            </a:lvl1pPr>
          </a:lstStyle>
          <a:p>
            <a:pPr>
              <a:defRPr/>
            </a:pPr>
            <a:fld id="{F28FD604-57F7-C64E-83C4-167847FDD0F0}" type="slidenum">
              <a:rPr lang="fr-FR"/>
              <a:pPr>
                <a:defRPr/>
              </a:pPr>
              <a:t>‹N°›</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685800" y="13716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3716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6"/>
          <p:cNvSpPr>
            <a:spLocks noGrp="1" noChangeArrowheads="1"/>
          </p:cNvSpPr>
          <p:nvPr>
            <p:ph type="sldNum" sz="quarter" idx="10"/>
          </p:nvPr>
        </p:nvSpPr>
        <p:spPr>
          <a:ln/>
        </p:spPr>
        <p:txBody>
          <a:bodyPr/>
          <a:lstStyle>
            <a:lvl1pPr>
              <a:defRPr/>
            </a:lvl1pPr>
          </a:lstStyle>
          <a:p>
            <a:pPr>
              <a:defRPr/>
            </a:pPr>
            <a:fld id="{DFFAAEF7-AF62-274F-99B8-AF600EDE0A98}" type="slidenum">
              <a:rPr lang="fr-FR"/>
              <a:pPr>
                <a:defRPr/>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6"/>
          <p:cNvSpPr>
            <a:spLocks noGrp="1" noChangeArrowheads="1"/>
          </p:cNvSpPr>
          <p:nvPr>
            <p:ph type="sldNum" sz="quarter" idx="10"/>
          </p:nvPr>
        </p:nvSpPr>
        <p:spPr>
          <a:ln/>
        </p:spPr>
        <p:txBody>
          <a:bodyPr/>
          <a:lstStyle>
            <a:lvl1pPr>
              <a:defRPr/>
            </a:lvl1pPr>
          </a:lstStyle>
          <a:p>
            <a:pPr>
              <a:defRPr/>
            </a:pPr>
            <a:fld id="{D0693357-EE34-7147-A783-184A8C2ACF9B}" type="slidenum">
              <a:rPr lang="fr-FR"/>
              <a:pPr>
                <a:defRPr/>
              </a:pPr>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Rectangle 6"/>
          <p:cNvSpPr>
            <a:spLocks noGrp="1" noChangeArrowheads="1"/>
          </p:cNvSpPr>
          <p:nvPr>
            <p:ph type="sldNum" sz="quarter" idx="10"/>
          </p:nvPr>
        </p:nvSpPr>
        <p:spPr>
          <a:ln/>
        </p:spPr>
        <p:txBody>
          <a:bodyPr/>
          <a:lstStyle>
            <a:lvl1pPr>
              <a:defRPr/>
            </a:lvl1pPr>
          </a:lstStyle>
          <a:p>
            <a:pPr>
              <a:defRPr/>
            </a:pPr>
            <a:fld id="{1437B9E2-DB96-5B49-8CA0-55D620C0178B}" type="slidenum">
              <a:rPr lang="fr-FR"/>
              <a:pPr>
                <a:defRPr/>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0196346D-9829-854F-9124-10E1F34C1429}" type="slidenum">
              <a:rPr lang="fr-FR"/>
              <a:pPr>
                <a:defRPr/>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6"/>
          <p:cNvSpPr>
            <a:spLocks noGrp="1" noChangeArrowheads="1"/>
          </p:cNvSpPr>
          <p:nvPr>
            <p:ph type="sldNum" sz="quarter" idx="10"/>
          </p:nvPr>
        </p:nvSpPr>
        <p:spPr>
          <a:ln/>
        </p:spPr>
        <p:txBody>
          <a:bodyPr/>
          <a:lstStyle>
            <a:lvl1pPr>
              <a:defRPr/>
            </a:lvl1pPr>
          </a:lstStyle>
          <a:p>
            <a:pPr>
              <a:defRPr/>
            </a:pPr>
            <a:fld id="{2F901F1B-5357-224B-97B2-D153BA2FF673}" type="slidenum">
              <a:rPr lang="fr-FR"/>
              <a:pPr>
                <a:defRPr/>
              </a:pPr>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6"/>
          <p:cNvSpPr>
            <a:spLocks noGrp="1" noChangeArrowheads="1"/>
          </p:cNvSpPr>
          <p:nvPr>
            <p:ph type="sldNum" sz="quarter" idx="10"/>
          </p:nvPr>
        </p:nvSpPr>
        <p:spPr>
          <a:ln/>
        </p:spPr>
        <p:txBody>
          <a:bodyPr/>
          <a:lstStyle>
            <a:lvl1pPr>
              <a:defRPr/>
            </a:lvl1pPr>
          </a:lstStyle>
          <a:p>
            <a:pPr>
              <a:defRPr/>
            </a:pPr>
            <a:fld id="{3F247ED9-C5C3-4942-95DF-11D579210AF3}" type="slidenum">
              <a:rPr lang="fr-FR"/>
              <a:pPr>
                <a:defRPr/>
              </a:pPr>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304800"/>
            <a:ext cx="7772400" cy="609600"/>
          </a:xfrm>
          <a:prstGeom prst="rect">
            <a:avLst/>
          </a:prstGeom>
          <a:noFill/>
          <a:ln w="12700">
            <a:noFill/>
            <a:miter lim="800000"/>
            <a:headEnd/>
            <a:tailEnd/>
          </a:ln>
        </p:spPr>
        <p:txBody>
          <a:bodyPr vert="horz" wrap="square" lIns="90487" tIns="44450" rIns="90487" bIns="44450" numCol="1" anchor="ctr" anchorCtr="0" compatLnSpc="1">
            <a:prstTxWarp prst="textNoShape">
              <a:avLst/>
            </a:prstTxWarp>
          </a:bodyPr>
          <a:lstStyle/>
          <a:p>
            <a:pPr lvl="0"/>
            <a:r>
              <a:rPr lang="fr-FR"/>
              <a:t>Cliquez et modifiez le titre</a:t>
            </a:r>
          </a:p>
        </p:txBody>
      </p:sp>
      <p:sp>
        <p:nvSpPr>
          <p:cNvPr id="1027" name="Rectangle 3"/>
          <p:cNvSpPr>
            <a:spLocks noGrp="1" noChangeArrowheads="1"/>
          </p:cNvSpPr>
          <p:nvPr>
            <p:ph type="body" idx="1"/>
          </p:nvPr>
        </p:nvSpPr>
        <p:spPr bwMode="auto">
          <a:xfrm>
            <a:off x="685800" y="1371600"/>
            <a:ext cx="7772400" cy="4724400"/>
          </a:xfrm>
          <a:prstGeom prst="rect">
            <a:avLst/>
          </a:prstGeom>
          <a:noFill/>
          <a:ln w="12700">
            <a:noFill/>
            <a:miter lim="800000"/>
            <a:headEnd/>
            <a:tailEnd/>
          </a:ln>
        </p:spPr>
        <p:txBody>
          <a:bodyPr vert="horz" wrap="square" lIns="90487" tIns="44450" rIns="90487" bIns="4445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8" name="Rectangle 4"/>
          <p:cNvSpPr>
            <a:spLocks noChangeArrowheads="1"/>
          </p:cNvSpPr>
          <p:nvPr/>
        </p:nvSpPr>
        <p:spPr bwMode="auto">
          <a:xfrm>
            <a:off x="214313" y="6500813"/>
            <a:ext cx="1054100" cy="271462"/>
          </a:xfrm>
          <a:prstGeom prst="rect">
            <a:avLst/>
          </a:prstGeom>
          <a:noFill/>
          <a:ln w="12700">
            <a:noFill/>
            <a:miter lim="800000"/>
            <a:headEnd/>
            <a:tailEnd/>
          </a:ln>
          <a:effectLst/>
        </p:spPr>
        <p:txBody>
          <a:bodyPr wrap="none" lIns="90487" tIns="44450" rIns="90487" bIns="44450">
            <a:prstTxWarp prst="textNoShape">
              <a:avLst/>
            </a:prstTxWarp>
            <a:spAutoFit/>
          </a:bodyPr>
          <a:lstStyle/>
          <a:p>
            <a:pPr>
              <a:defRPr/>
            </a:pPr>
            <a:r>
              <a:rPr lang="fr-FR" sz="1200" b="1">
                <a:solidFill>
                  <a:srgbClr val="00279F"/>
                </a:solidFill>
                <a:latin typeface="Times New Roman" charset="0"/>
                <a:sym typeface="Symbol" charset="2"/>
              </a:rPr>
              <a:t> </a:t>
            </a:r>
            <a:r>
              <a:rPr lang="fr-FR" sz="1200" b="1">
                <a:solidFill>
                  <a:srgbClr val="00279F"/>
                </a:solidFill>
                <a:latin typeface="Times New Roman" charset="0"/>
              </a:rPr>
              <a:t>D.Delaigue</a:t>
            </a:r>
          </a:p>
        </p:txBody>
      </p:sp>
      <p:sp>
        <p:nvSpPr>
          <p:cNvPr id="1030" name="Rectangle 6"/>
          <p:cNvSpPr>
            <a:spLocks noGrp="1" noChangeArrowheads="1"/>
          </p:cNvSpPr>
          <p:nvPr>
            <p:ph type="sldNum" sz="quarter" idx="4"/>
          </p:nvPr>
        </p:nvSpPr>
        <p:spPr bwMode="auto">
          <a:xfrm>
            <a:off x="4191000" y="6324600"/>
            <a:ext cx="1905000" cy="4572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fld id="{2DAEFC88-B5B8-E548-9D84-2A0BC59087B2}" type="slidenum">
              <a:rPr lang="fr-FR"/>
              <a:pPr>
                <a:defRPr/>
              </a:pPr>
              <a:t>‹N°›</a:t>
            </a:fld>
            <a:endParaRPr lang="fr-FR" dirty="0"/>
          </a:p>
        </p:txBody>
      </p:sp>
      <p:sp>
        <p:nvSpPr>
          <p:cNvPr id="1031" name="Rectangle 7"/>
          <p:cNvSpPr>
            <a:spLocks noChangeArrowheads="1"/>
          </p:cNvSpPr>
          <p:nvPr/>
        </p:nvSpPr>
        <p:spPr bwMode="auto">
          <a:xfrm>
            <a:off x="6469063" y="6497638"/>
            <a:ext cx="2484437" cy="247650"/>
          </a:xfrm>
          <a:prstGeom prst="rect">
            <a:avLst/>
          </a:prstGeom>
          <a:noFill/>
          <a:ln w="12700">
            <a:noFill/>
            <a:miter lim="800000"/>
            <a:headEnd/>
            <a:tailEnd/>
          </a:ln>
          <a:effectLst/>
        </p:spPr>
        <p:txBody>
          <a:bodyPr wrap="none" lIns="90000" tIns="46800" rIns="90000" bIns="46800">
            <a:prstTxWarp prst="textNoShape">
              <a:avLst/>
            </a:prstTxWarp>
            <a:spAutoFit/>
          </a:bodyPr>
          <a:lstStyle/>
          <a:p>
            <a:pPr algn="ctr">
              <a:defRPr/>
            </a:pPr>
            <a:r>
              <a:rPr lang="fr-FR" sz="1000">
                <a:solidFill>
                  <a:srgbClr val="003399"/>
                </a:solidFill>
                <a:latin typeface="Arial" charset="0"/>
                <a:sym typeface="Symbol" charset="2"/>
              </a:rPr>
              <a:t>CELSA / E-MBA </a:t>
            </a:r>
            <a:r>
              <a:rPr lang="fr-FR" sz="1000">
                <a:solidFill>
                  <a:srgbClr val="003399"/>
                </a:solidFill>
                <a:latin typeface="Arial" charset="0"/>
              </a:rPr>
              <a:t> / Modèles Stratégiques</a:t>
            </a:r>
            <a:endParaRPr lang="fr-FR" sz="2400"/>
          </a:p>
        </p:txBody>
      </p:sp>
    </p:spTree>
  </p:cSld>
  <p:clrMap bg1="lt1" tx1="dk1" bg2="lt2" tx2="dk2" accent1="accent1" accent2="accent2" accent3="accent3" accent4="accent4" accent5="accent5" accent6="accent6" hlink="hlink" folHlink="folHlink"/>
  <p:sldLayoutIdLst>
    <p:sldLayoutId id="2147483687"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8" r:id="rId12"/>
  </p:sldLayoutIdLst>
  <p:hf hdr="0" ftr="0" dt="0"/>
  <p:txStyles>
    <p:titleStyle>
      <a:lvl1pPr algn="ctr" rtl="0" eaLnBrk="0" fontAlgn="base" hangingPunct="0">
        <a:spcBef>
          <a:spcPct val="0"/>
        </a:spcBef>
        <a:spcAft>
          <a:spcPct val="0"/>
        </a:spcAft>
        <a:defRPr sz="2400" b="1">
          <a:solidFill>
            <a:srgbClr val="00279F"/>
          </a:solidFill>
          <a:latin typeface="+mj-lt"/>
          <a:ea typeface="ＭＳ Ｐゴシック" charset="-128"/>
          <a:cs typeface="ＭＳ Ｐゴシック" charset="-128"/>
        </a:defRPr>
      </a:lvl1pPr>
      <a:lvl2pPr algn="ctr" rtl="0" eaLnBrk="0" fontAlgn="base" hangingPunct="0">
        <a:spcBef>
          <a:spcPct val="0"/>
        </a:spcBef>
        <a:spcAft>
          <a:spcPct val="0"/>
        </a:spcAft>
        <a:defRPr sz="2400" b="1">
          <a:solidFill>
            <a:srgbClr val="00279F"/>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2400" b="1">
          <a:solidFill>
            <a:srgbClr val="00279F"/>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2400" b="1">
          <a:solidFill>
            <a:srgbClr val="00279F"/>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2400" b="1">
          <a:solidFill>
            <a:srgbClr val="00279F"/>
          </a:solidFill>
          <a:latin typeface="Times New Roman" charset="0"/>
          <a:ea typeface="ＭＳ Ｐゴシック" charset="-128"/>
          <a:cs typeface="ＭＳ Ｐゴシック" charset="-128"/>
        </a:defRPr>
      </a:lvl5pPr>
      <a:lvl6pPr marL="457200" algn="ctr" rtl="0" eaLnBrk="0" fontAlgn="base" hangingPunct="0">
        <a:spcBef>
          <a:spcPct val="0"/>
        </a:spcBef>
        <a:spcAft>
          <a:spcPct val="0"/>
        </a:spcAft>
        <a:defRPr sz="2400" b="1">
          <a:solidFill>
            <a:srgbClr val="00279F"/>
          </a:solidFill>
          <a:latin typeface="Times New Roman" charset="0"/>
        </a:defRPr>
      </a:lvl6pPr>
      <a:lvl7pPr marL="914400" algn="ctr" rtl="0" eaLnBrk="0" fontAlgn="base" hangingPunct="0">
        <a:spcBef>
          <a:spcPct val="0"/>
        </a:spcBef>
        <a:spcAft>
          <a:spcPct val="0"/>
        </a:spcAft>
        <a:defRPr sz="2400" b="1">
          <a:solidFill>
            <a:srgbClr val="00279F"/>
          </a:solidFill>
          <a:latin typeface="Times New Roman" charset="0"/>
        </a:defRPr>
      </a:lvl7pPr>
      <a:lvl8pPr marL="1371600" algn="ctr" rtl="0" eaLnBrk="0" fontAlgn="base" hangingPunct="0">
        <a:spcBef>
          <a:spcPct val="0"/>
        </a:spcBef>
        <a:spcAft>
          <a:spcPct val="0"/>
        </a:spcAft>
        <a:defRPr sz="2400" b="1">
          <a:solidFill>
            <a:srgbClr val="00279F"/>
          </a:solidFill>
          <a:latin typeface="Times New Roman" charset="0"/>
        </a:defRPr>
      </a:lvl8pPr>
      <a:lvl9pPr marL="1828800" algn="ctr" rtl="0" eaLnBrk="0" fontAlgn="base" hangingPunct="0">
        <a:spcBef>
          <a:spcPct val="0"/>
        </a:spcBef>
        <a:spcAft>
          <a:spcPct val="0"/>
        </a:spcAft>
        <a:defRPr sz="2400" b="1">
          <a:solidFill>
            <a:srgbClr val="00279F"/>
          </a:solidFill>
          <a:latin typeface="Times New Roman" charset="0"/>
        </a:defRPr>
      </a:lvl9pPr>
    </p:titleStyle>
    <p:bodyStyle>
      <a:lvl1pPr marL="342900" indent="-3429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100000"/>
        <a:buChar char="–"/>
        <a:defRPr>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tx2"/>
        </a:buClr>
        <a:buSzPct val="100000"/>
        <a:buChar char="•"/>
        <a:defRPr sz="16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tx2"/>
        </a:buClr>
        <a:buSzPct val="100000"/>
        <a:buChar char="–"/>
        <a:defRPr sz="14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2"/>
        </a:buClr>
        <a:buSzPct val="100000"/>
        <a:buChar char="•"/>
        <a:defRPr sz="1400">
          <a:solidFill>
            <a:schemeClr val="tx1"/>
          </a:solidFill>
          <a:latin typeface="+mn-lt"/>
          <a:ea typeface="ＭＳ Ｐゴシック" charset="-128"/>
        </a:defRPr>
      </a:lvl5pPr>
      <a:lvl6pPr marL="2514600" indent="-228600" algn="l" rtl="0" eaLnBrk="0" fontAlgn="base" hangingPunct="0">
        <a:spcBef>
          <a:spcPct val="20000"/>
        </a:spcBef>
        <a:spcAft>
          <a:spcPct val="0"/>
        </a:spcAft>
        <a:buClr>
          <a:schemeClr val="tx2"/>
        </a:buClr>
        <a:buSzPct val="100000"/>
        <a:buChar char="•"/>
        <a:defRPr sz="1400">
          <a:solidFill>
            <a:schemeClr val="tx1"/>
          </a:solidFill>
          <a:latin typeface="+mn-lt"/>
          <a:ea typeface="ＭＳ Ｐゴシック" charset="-128"/>
        </a:defRPr>
      </a:lvl6pPr>
      <a:lvl7pPr marL="2971800" indent="-228600" algn="l" rtl="0" eaLnBrk="0" fontAlgn="base" hangingPunct="0">
        <a:spcBef>
          <a:spcPct val="20000"/>
        </a:spcBef>
        <a:spcAft>
          <a:spcPct val="0"/>
        </a:spcAft>
        <a:buClr>
          <a:schemeClr val="tx2"/>
        </a:buClr>
        <a:buSzPct val="100000"/>
        <a:buChar char="•"/>
        <a:defRPr sz="1400">
          <a:solidFill>
            <a:schemeClr val="tx1"/>
          </a:solidFill>
          <a:latin typeface="+mn-lt"/>
          <a:ea typeface="ＭＳ Ｐゴシック" charset="-128"/>
        </a:defRPr>
      </a:lvl7pPr>
      <a:lvl8pPr marL="3429000" indent="-228600" algn="l" rtl="0" eaLnBrk="0" fontAlgn="base" hangingPunct="0">
        <a:spcBef>
          <a:spcPct val="20000"/>
        </a:spcBef>
        <a:spcAft>
          <a:spcPct val="0"/>
        </a:spcAft>
        <a:buClr>
          <a:schemeClr val="tx2"/>
        </a:buClr>
        <a:buSzPct val="100000"/>
        <a:buChar char="•"/>
        <a:defRPr sz="1400">
          <a:solidFill>
            <a:schemeClr val="tx1"/>
          </a:solidFill>
          <a:latin typeface="+mn-lt"/>
          <a:ea typeface="ＭＳ Ｐゴシック" charset="-128"/>
        </a:defRPr>
      </a:lvl8pPr>
      <a:lvl9pPr marL="3886200" indent="-228600" algn="l" rtl="0" eaLnBrk="0" fontAlgn="base" hangingPunct="0">
        <a:spcBef>
          <a:spcPct val="20000"/>
        </a:spcBef>
        <a:spcAft>
          <a:spcPct val="0"/>
        </a:spcAft>
        <a:buClr>
          <a:schemeClr val="tx2"/>
        </a:buClr>
        <a:buSzPct val="100000"/>
        <a:buChar char="•"/>
        <a:defRPr sz="1400">
          <a:solidFill>
            <a:schemeClr val="tx1"/>
          </a:solidFill>
          <a:latin typeface="+mn-lt"/>
          <a:ea typeface="ＭＳ Ｐゴシック" charset="-128"/>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3" Type="http://schemas.openxmlformats.org/officeDocument/2006/relationships/image" Target="../media/image14.pict"/><Relationship Id="rId2" Type="http://schemas.openxmlformats.org/officeDocument/2006/relationships/notesSlide" Target="../notesSlides/notesSlide97.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12.xml.rels><?xml version="1.0" encoding="UTF-8" standalone="yes"?>
<Relationships xmlns="http://schemas.openxmlformats.org/package/2006/relationships"><Relationship Id="rId3" Type="http://schemas.openxmlformats.org/officeDocument/2006/relationships/image" Target="../media/image16.pdf"/><Relationship Id="rId2" Type="http://schemas.openxmlformats.org/officeDocument/2006/relationships/notesSlide" Target="../notesSlides/notesSlide98.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3" Type="http://schemas.openxmlformats.org/officeDocument/2006/relationships/image" Target="../media/image18.pdf"/><Relationship Id="rId2" Type="http://schemas.openxmlformats.org/officeDocument/2006/relationships/notesSlide" Target="../notesSlides/notesSlide104.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4.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3" Type="http://schemas.openxmlformats.org/officeDocument/2006/relationships/notesSlide" Target="../notesSlides/notesSlide13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Feuille_Microsoft_Office_Excel_97-20032.xls"/><Relationship Id="rId4" Type="http://schemas.openxmlformats.org/officeDocument/2006/relationships/oleObject" Target="../embeddings/Feuille_Microsoft_Office_Excel_97-20031.xls"/></Relationships>
</file>

<file path=ppt/slides/_rels/slide149.xml.rels><?xml version="1.0" encoding="UTF-8" standalone="yes"?>
<Relationships xmlns="http://schemas.openxmlformats.org/package/2006/relationships"><Relationship Id="rId3" Type="http://schemas.openxmlformats.org/officeDocument/2006/relationships/notesSlide" Target="../notesSlides/notesSlide135.xml"/><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oleObject" Target="../embeddings/Feuille_Microsoft_Office_Excel_97-20033.xls"/></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6.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6.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6.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6.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6.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3" Type="http://schemas.openxmlformats.org/officeDocument/2006/relationships/notesSlide" Target="../notesSlides/notesSlide166.xml"/><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oleObject" Target="../embeddings/Document_Microsoft_Office_Word_97_-_20034.doc"/></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3" Type="http://schemas.openxmlformats.org/officeDocument/2006/relationships/notesSlide" Target="../notesSlides/notesSlide169.xml"/><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oleObject" Target="../embeddings/Document_Microsoft_Office_Word_97_-_20035.doc"/></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6.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6.xml"/></Relationships>
</file>

<file path=ppt/slides/_rels/slide18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6.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6.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6.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6.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6.xml"/></Relationships>
</file>

<file path=ppt/slides/_rels/slide20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1.xml"/><Relationship Id="rId1" Type="http://schemas.openxmlformats.org/officeDocument/2006/relationships/slideLayout" Target="../slideLayouts/slideLayout6.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12.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12.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1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6.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6.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6.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6.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6.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6.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6.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6.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6.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6.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3.xml"/><Relationship Id="rId1" Type="http://schemas.openxmlformats.org/officeDocument/2006/relationships/slideLayout" Target="../slideLayouts/slideLayout6.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6.xml"/><Relationship Id="rId1" Type="http://schemas.openxmlformats.org/officeDocument/2006/relationships/slideLayout" Target="../slideLayouts/slideLayout6.xml"/></Relationships>
</file>

<file path=ppt/slides/_rels/slide2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7.xml"/><Relationship Id="rId1" Type="http://schemas.openxmlformats.org/officeDocument/2006/relationships/slideLayout" Target="../slideLayouts/slideLayout6.xml"/></Relationships>
</file>

<file path=ppt/slides/_rels/slide2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8.xml"/><Relationship Id="rId1" Type="http://schemas.openxmlformats.org/officeDocument/2006/relationships/slideLayout" Target="../slideLayouts/slideLayout6.xml"/></Relationships>
</file>

<file path=ppt/slides/_rels/slide2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9.xml"/><Relationship Id="rId1" Type="http://schemas.openxmlformats.org/officeDocument/2006/relationships/slideLayout" Target="../slideLayouts/slideLayout6.xml"/></Relationships>
</file>

<file path=ppt/slides/_rels/slide2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0.xml"/><Relationship Id="rId1" Type="http://schemas.openxmlformats.org/officeDocument/2006/relationships/slideLayout" Target="../slideLayouts/slideLayout6.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12.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12.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12.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12.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6.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0.xml"/><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3" Type="http://schemas.openxmlformats.org/officeDocument/2006/relationships/notesSlide" Target="../notesSlides/notesSlide241.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256.xml.rels><?xml version="1.0" encoding="UTF-8" standalone="yes"?>
<Relationships xmlns="http://schemas.openxmlformats.org/package/2006/relationships"><Relationship Id="rId3" Type="http://schemas.openxmlformats.org/officeDocument/2006/relationships/notesSlide" Target="../notesSlides/notesSlide242.xml"/><Relationship Id="rId7" Type="http://schemas.openxmlformats.org/officeDocument/2006/relationships/oleObject" Target="../embeddings/Feuille_Microsoft_Office_Excel_97-20039.xls"/><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oleObject" Target="../embeddings/Feuille_Microsoft_Office_Excel_97-20038.xls"/><Relationship Id="rId5" Type="http://schemas.openxmlformats.org/officeDocument/2006/relationships/oleObject" Target="../embeddings/Feuille_Microsoft_Office_Excel_97-20037.xls"/><Relationship Id="rId4" Type="http://schemas.openxmlformats.org/officeDocument/2006/relationships/oleObject" Target="../embeddings/Feuille_Microsoft_Office_Excel_97-20036.xls"/></Relationships>
</file>

<file path=ppt/slides/_rels/slide257.xml.rels><?xml version="1.0" encoding="UTF-8" standalone="yes"?>
<Relationships xmlns="http://schemas.openxmlformats.org/package/2006/relationships"><Relationship Id="rId3" Type="http://schemas.openxmlformats.org/officeDocument/2006/relationships/notesSlide" Target="../notesSlides/notesSlide243.xml"/><Relationship Id="rId2" Type="http://schemas.openxmlformats.org/officeDocument/2006/relationships/slideLayout" Target="../slideLayouts/slideLayout6.xml"/><Relationship Id="rId1" Type="http://schemas.openxmlformats.org/officeDocument/2006/relationships/vmlDrawing" Target="../drawings/vmlDrawing7.vml"/><Relationship Id="rId4" Type="http://schemas.openxmlformats.org/officeDocument/2006/relationships/oleObject" Target="../embeddings/Feuille_Microsoft_Office_Excel_97-200310.xls"/></Relationships>
</file>

<file path=ppt/slides/_rels/slide25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44.xml"/><Relationship Id="rId1" Type="http://schemas.openxmlformats.org/officeDocument/2006/relationships/slideLayout" Target="../slideLayouts/slideLayout6.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6.xml"/></Relationships>
</file>

<file path=ppt/slides/_rels/slide261.xml.rels><?xml version="1.0" encoding="UTF-8" standalone="yes"?>
<Relationships xmlns="http://schemas.openxmlformats.org/package/2006/relationships"><Relationship Id="rId3" Type="http://schemas.openxmlformats.org/officeDocument/2006/relationships/notesSlide" Target="../notesSlides/notesSlide247.xml"/><Relationship Id="rId7" Type="http://schemas.openxmlformats.org/officeDocument/2006/relationships/oleObject" Target="../embeddings/Feuille_Microsoft_Office_Excel_97-200314.xls"/><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oleObject" Target="../embeddings/Feuille_Microsoft_Office_Excel_97-200313.xls"/><Relationship Id="rId5" Type="http://schemas.openxmlformats.org/officeDocument/2006/relationships/oleObject" Target="../embeddings/Feuille_Microsoft_Office_Excel_97-200312.xls"/><Relationship Id="rId4" Type="http://schemas.openxmlformats.org/officeDocument/2006/relationships/oleObject" Target="../embeddings/Feuille_Microsoft_Office_Excel_97-200311.xls"/></Relationships>
</file>

<file path=ppt/slides/_rels/slide26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48.xml"/><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6.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54.xml"/><Relationship Id="rId1" Type="http://schemas.openxmlformats.org/officeDocument/2006/relationships/slideLayout" Target="../slideLayouts/slideLayout6.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3" Type="http://schemas.openxmlformats.org/officeDocument/2006/relationships/notesSlide" Target="../notesSlides/notesSlide257.xml"/><Relationship Id="rId2" Type="http://schemas.openxmlformats.org/officeDocument/2006/relationships/slideLayout" Target="../slideLayouts/slideLayout6.xml"/><Relationship Id="rId1" Type="http://schemas.openxmlformats.org/officeDocument/2006/relationships/vmlDrawing" Target="../drawings/vmlDrawing9.vml"/><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6.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6.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6.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6.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6.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1.xml"/></Relationships>
</file>

<file path=ppt/slides/_rels/slide279.xml.rels><?xml version="1.0" encoding="UTF-8" standalone="yes"?>
<Relationships xmlns="http://schemas.openxmlformats.org/package/2006/relationships"><Relationship Id="rId3" Type="http://schemas.openxmlformats.org/officeDocument/2006/relationships/notesSlide" Target="../notesSlides/notesSlide265.xml"/><Relationship Id="rId7" Type="http://schemas.openxmlformats.org/officeDocument/2006/relationships/oleObject" Target="../embeddings/Feuille_Microsoft_Office_Excel_97-200318.xls"/><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Feuille_Microsoft_Office_Excel_97-200317.xls"/><Relationship Id="rId5" Type="http://schemas.openxmlformats.org/officeDocument/2006/relationships/oleObject" Target="../embeddings/Feuille_Microsoft_Office_Excel_97-200316.xls"/><Relationship Id="rId4" Type="http://schemas.openxmlformats.org/officeDocument/2006/relationships/oleObject" Target="../embeddings/Feuille_Microsoft_Office_Excel_97-200315.xls"/></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4.xml"/></Relationships>
</file>

<file path=ppt/slides/_rels/slide28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28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7.xml"/><Relationship Id="rId1" Type="http://schemas.openxmlformats.org/officeDocument/2006/relationships/slideLayout" Target="../slideLayouts/slideLayout1.xml"/><Relationship Id="rId4" Type="http://schemas.openxmlformats.org/officeDocument/2006/relationships/slide" Target="slide97.xml"/></Relationships>
</file>

<file path=ppt/slides/_rels/slide28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68.xml"/><Relationship Id="rId1" Type="http://schemas.openxmlformats.org/officeDocument/2006/relationships/slideLayout" Target="../slideLayouts/slideLayout6.xml"/><Relationship Id="rId4" Type="http://schemas.openxmlformats.org/officeDocument/2006/relationships/image" Target="../media/image44.jpeg"/></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6.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3" Type="http://schemas.openxmlformats.org/officeDocument/2006/relationships/notesSlide" Target="../notesSlides/notesSlide273.xml"/><Relationship Id="rId2" Type="http://schemas.openxmlformats.org/officeDocument/2006/relationships/slideLayout" Target="../slideLayouts/slideLayout6.xml"/><Relationship Id="rId1" Type="http://schemas.openxmlformats.org/officeDocument/2006/relationships/vmlDrawing" Target="../drawings/vmlDrawing11.vml"/><Relationship Id="rId4" Type="http://schemas.openxmlformats.org/officeDocument/2006/relationships/oleObject" Target="../embeddings/Document_Microsoft_Office_Word_97_-_200319.doc"/></Relationships>
</file>

<file path=ppt/slides/_rels/slide289.xml.rels><?xml version="1.0" encoding="UTF-8" standalone="yes"?>
<Relationships xmlns="http://schemas.openxmlformats.org/package/2006/relationships"><Relationship Id="rId3" Type="http://schemas.openxmlformats.org/officeDocument/2006/relationships/notesSlide" Target="../notesSlides/notesSlide274.xml"/><Relationship Id="rId2" Type="http://schemas.openxmlformats.org/officeDocument/2006/relationships/slideLayout" Target="../slideLayouts/slideLayout6.xml"/><Relationship Id="rId1" Type="http://schemas.openxmlformats.org/officeDocument/2006/relationships/vmlDrawing" Target="../drawings/vmlDrawing12.vml"/><Relationship Id="rId4" Type="http://schemas.openxmlformats.org/officeDocument/2006/relationships/oleObject" Target="../embeddings/oleObject6.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78.xml"/><Relationship Id="rId1" Type="http://schemas.openxmlformats.org/officeDocument/2006/relationships/slideLayout" Target="../slideLayouts/slideLayout6.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1.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12.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3" Type="http://schemas.openxmlformats.org/officeDocument/2006/relationships/notesSlide" Target="../notesSlides/notesSlide283.xml"/><Relationship Id="rId2" Type="http://schemas.openxmlformats.org/officeDocument/2006/relationships/slideLayout" Target="../slideLayouts/slideLayout6.xml"/><Relationship Id="rId1" Type="http://schemas.openxmlformats.org/officeDocument/2006/relationships/vmlDrawing" Target="../drawings/vmlDrawing13.vml"/><Relationship Id="rId4" Type="http://schemas.openxmlformats.org/officeDocument/2006/relationships/oleObject" Target="../embeddings/Document_Microsoft_Office_Word_97_-_200320.doc"/></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12.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6.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6.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6.xml"/></Relationships>
</file>

<file path=ppt/slides/_rels/slide30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3.xml"/><Relationship Id="rId1" Type="http://schemas.openxmlformats.org/officeDocument/2006/relationships/slideLayout" Target="../slideLayouts/slideLayout6.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29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295.xml"/><Relationship Id="rId1" Type="http://schemas.openxmlformats.org/officeDocument/2006/relationships/slideLayout" Target="../slideLayouts/slideLayout6.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6.xml"/></Relationships>
</file>

<file path=ppt/slides/_rels/slide312.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1.xml"/></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298.xml"/><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3" Type="http://schemas.openxmlformats.org/officeDocument/2006/relationships/notesSlide" Target="../notesSlides/notesSlide299.xml"/><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oleObject" Target="../embeddings/Feuille_Microsoft_Office_Excel_97-200321.xls"/></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300.xml"/><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301.xml"/><Relationship Id="rId1" Type="http://schemas.openxmlformats.org/officeDocument/2006/relationships/slideLayout" Target="../slideLayouts/slideLayout6.xml"/></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302.xml"/><Relationship Id="rId1" Type="http://schemas.openxmlformats.org/officeDocument/2006/relationships/slideLayout" Target="../slideLayouts/slideLayout6.xml"/></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303.xml"/><Relationship Id="rId1" Type="http://schemas.openxmlformats.org/officeDocument/2006/relationships/slideLayout" Target="../slideLayouts/slideLayout6.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30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3" Type="http://schemas.openxmlformats.org/officeDocument/2006/relationships/image" Target="../media/image54.pdf"/><Relationship Id="rId2" Type="http://schemas.openxmlformats.org/officeDocument/2006/relationships/notesSlide" Target="../notesSlides/notesSlide305.xml"/><Relationship Id="rId1" Type="http://schemas.openxmlformats.org/officeDocument/2006/relationships/slideLayout" Target="../slideLayouts/slideLayout6.xml"/><Relationship Id="rId4" Type="http://schemas.openxmlformats.org/officeDocument/2006/relationships/image" Target="../media/image51.png"/></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306.xml"/><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307.xml"/><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2" Type="http://schemas.openxmlformats.org/officeDocument/2006/relationships/notesSlide" Target="../notesSlides/notesSlide308.xml"/><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2" Type="http://schemas.openxmlformats.org/officeDocument/2006/relationships/notesSlide" Target="../notesSlides/notesSlide309.xml"/><Relationship Id="rId1" Type="http://schemas.openxmlformats.org/officeDocument/2006/relationships/slideLayout" Target="../slideLayouts/slideLayout6.xml"/></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310.xml"/><Relationship Id="rId1" Type="http://schemas.openxmlformats.org/officeDocument/2006/relationships/slideLayout" Target="../slideLayouts/slideLayout4.xml"/></Relationships>
</file>

<file path=ppt/slides/_rels/slide326.xml.rels><?xml version="1.0" encoding="UTF-8" standalone="yes"?>
<Relationships xmlns="http://schemas.openxmlformats.org/package/2006/relationships"><Relationship Id="rId2" Type="http://schemas.openxmlformats.org/officeDocument/2006/relationships/notesSlide" Target="../notesSlides/notesSlide311.xml"/><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2" Type="http://schemas.openxmlformats.org/officeDocument/2006/relationships/notesSlide" Target="../notesSlides/notesSlide312.xml"/><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313.xml"/><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2" Type="http://schemas.openxmlformats.org/officeDocument/2006/relationships/notesSlide" Target="../notesSlides/notesSlide3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315.xml"/><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2" Type="http://schemas.openxmlformats.org/officeDocument/2006/relationships/notesSlide" Target="../notesSlides/notesSlide316.xml"/><Relationship Id="rId1" Type="http://schemas.openxmlformats.org/officeDocument/2006/relationships/slideLayout" Target="../slideLayouts/slideLayout12.xml"/></Relationships>
</file>

<file path=ppt/slides/_rels/slide332.xml.rels><?xml version="1.0" encoding="UTF-8" standalone="yes"?>
<Relationships xmlns="http://schemas.openxmlformats.org/package/2006/relationships"><Relationship Id="rId2" Type="http://schemas.openxmlformats.org/officeDocument/2006/relationships/notesSlide" Target="../notesSlides/notesSlide317.xml"/><Relationship Id="rId1" Type="http://schemas.openxmlformats.org/officeDocument/2006/relationships/slideLayout" Target="../slideLayouts/slideLayout12.xml"/></Relationships>
</file>

<file path=ppt/slides/_rels/slide333.xml.rels><?xml version="1.0" encoding="UTF-8" standalone="yes"?>
<Relationships xmlns="http://schemas.openxmlformats.org/package/2006/relationships"><Relationship Id="rId2" Type="http://schemas.openxmlformats.org/officeDocument/2006/relationships/notesSlide" Target="../notesSlides/notesSlide318.xml"/><Relationship Id="rId1" Type="http://schemas.openxmlformats.org/officeDocument/2006/relationships/slideLayout" Target="../slideLayouts/slideLayout6.xml"/></Relationships>
</file>

<file path=ppt/slides/_rels/slide334.xml.rels><?xml version="1.0" encoding="UTF-8" standalone="yes"?>
<Relationships xmlns="http://schemas.openxmlformats.org/package/2006/relationships"><Relationship Id="rId2" Type="http://schemas.openxmlformats.org/officeDocument/2006/relationships/notesSlide" Target="../notesSlides/notesSlide319.xml"/><Relationship Id="rId1" Type="http://schemas.openxmlformats.org/officeDocument/2006/relationships/slideLayout" Target="../slideLayouts/slideLayout6.xml"/></Relationships>
</file>

<file path=ppt/slides/_rels/slide335.xml.rels><?xml version="1.0" encoding="UTF-8" standalone="yes"?>
<Relationships xmlns="http://schemas.openxmlformats.org/package/2006/relationships"><Relationship Id="rId2" Type="http://schemas.openxmlformats.org/officeDocument/2006/relationships/notesSlide" Target="../notesSlides/notesSlide320.xml"/><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2" Type="http://schemas.openxmlformats.org/officeDocument/2006/relationships/notesSlide" Target="../notesSlides/notesSlide321.xml"/><Relationship Id="rId1" Type="http://schemas.openxmlformats.org/officeDocument/2006/relationships/slideLayout" Target="../slideLayouts/slideLayout12.xml"/></Relationships>
</file>

<file path=ppt/slides/_rels/slide337.xml.rels><?xml version="1.0" encoding="UTF-8" standalone="yes"?>
<Relationships xmlns="http://schemas.openxmlformats.org/package/2006/relationships"><Relationship Id="rId2" Type="http://schemas.openxmlformats.org/officeDocument/2006/relationships/notesSlide" Target="../notesSlides/notesSlide322.xml"/><Relationship Id="rId1" Type="http://schemas.openxmlformats.org/officeDocument/2006/relationships/slideLayout" Target="../slideLayouts/slideLayout12.xml"/></Relationships>
</file>

<file path=ppt/slides/_rels/slide338.xml.rels><?xml version="1.0" encoding="UTF-8" standalone="yes"?>
<Relationships xmlns="http://schemas.openxmlformats.org/package/2006/relationships"><Relationship Id="rId2" Type="http://schemas.openxmlformats.org/officeDocument/2006/relationships/notesSlide" Target="../notesSlides/notesSlide323.xml"/><Relationship Id="rId1" Type="http://schemas.openxmlformats.org/officeDocument/2006/relationships/slideLayout" Target="../slideLayouts/slideLayout12.xml"/></Relationships>
</file>

<file path=ppt/slides/_rels/slide339.xml.rels><?xml version="1.0" encoding="UTF-8" standalone="yes"?>
<Relationships xmlns="http://schemas.openxmlformats.org/package/2006/relationships"><Relationship Id="rId2" Type="http://schemas.openxmlformats.org/officeDocument/2006/relationships/notesSlide" Target="../notesSlides/notesSlide324.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2" Type="http://schemas.openxmlformats.org/officeDocument/2006/relationships/notesSlide" Target="../notesSlides/notesSlide325.xml"/><Relationship Id="rId1" Type="http://schemas.openxmlformats.org/officeDocument/2006/relationships/slideLayout" Target="../slideLayouts/slideLayout12.xml"/></Relationships>
</file>

<file path=ppt/slides/_rels/slide341.xml.rels><?xml version="1.0" encoding="UTF-8" standalone="yes"?>
<Relationships xmlns="http://schemas.openxmlformats.org/package/2006/relationships"><Relationship Id="rId2" Type="http://schemas.openxmlformats.org/officeDocument/2006/relationships/notesSlide" Target="../notesSlides/notesSlide326.xml"/><Relationship Id="rId1" Type="http://schemas.openxmlformats.org/officeDocument/2006/relationships/slideLayout" Target="../slideLayouts/slideLayout6.xml"/></Relationships>
</file>

<file path=ppt/slides/_rels/slide342.xml.rels><?xml version="1.0" encoding="UTF-8" standalone="yes"?>
<Relationships xmlns="http://schemas.openxmlformats.org/package/2006/relationships"><Relationship Id="rId2" Type="http://schemas.openxmlformats.org/officeDocument/2006/relationships/notesSlide" Target="../notesSlides/notesSlide327.xml"/><Relationship Id="rId1" Type="http://schemas.openxmlformats.org/officeDocument/2006/relationships/slideLayout" Target="../slideLayouts/slideLayout6.xml"/></Relationships>
</file>

<file path=ppt/slides/_rels/slide343.xml.rels><?xml version="1.0" encoding="UTF-8" standalone="yes"?>
<Relationships xmlns="http://schemas.openxmlformats.org/package/2006/relationships"><Relationship Id="rId2" Type="http://schemas.openxmlformats.org/officeDocument/2006/relationships/notesSlide" Target="../notesSlides/notesSlide328.xml"/><Relationship Id="rId1" Type="http://schemas.openxmlformats.org/officeDocument/2006/relationships/slideLayout" Target="../slideLayouts/slideLayout6.xml"/></Relationships>
</file>

<file path=ppt/slides/_rels/slide344.xml.rels><?xml version="1.0" encoding="UTF-8" standalone="yes"?>
<Relationships xmlns="http://schemas.openxmlformats.org/package/2006/relationships"><Relationship Id="rId2" Type="http://schemas.openxmlformats.org/officeDocument/2006/relationships/notesSlide" Target="../notesSlides/notesSlide329.xml"/><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2" Type="http://schemas.openxmlformats.org/officeDocument/2006/relationships/notesSlide" Target="../notesSlides/notesSlide330.xml"/><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2" Type="http://schemas.openxmlformats.org/officeDocument/2006/relationships/notesSlide" Target="../notesSlides/notesSlide331.xml"/><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2" Type="http://schemas.openxmlformats.org/officeDocument/2006/relationships/notesSlide" Target="../notesSlides/notesSlide332.xml"/><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2" Type="http://schemas.openxmlformats.org/officeDocument/2006/relationships/notesSlide" Target="../notesSlides/notesSlide333.xml"/><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2" Type="http://schemas.openxmlformats.org/officeDocument/2006/relationships/notesSlide" Target="../notesSlides/notesSlide3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slide" Target="slide97.xml"/></Relationships>
</file>

<file path=ppt/slides/_rels/slide350.xml.rels><?xml version="1.0" encoding="UTF-8" standalone="yes"?>
<Relationships xmlns="http://schemas.openxmlformats.org/package/2006/relationships"><Relationship Id="rId2" Type="http://schemas.openxmlformats.org/officeDocument/2006/relationships/notesSlide" Target="../notesSlides/notesSlide335.xml"/><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2" Type="http://schemas.openxmlformats.org/officeDocument/2006/relationships/notesSlide" Target="../notesSlides/notesSlide336.xml"/><Relationship Id="rId1" Type="http://schemas.openxmlformats.org/officeDocument/2006/relationships/slideLayout" Target="../slideLayouts/slideLayout12.xml"/></Relationships>
</file>

<file path=ppt/slides/_rels/slide352.xml.rels><?xml version="1.0" encoding="UTF-8" standalone="yes"?>
<Relationships xmlns="http://schemas.openxmlformats.org/package/2006/relationships"><Relationship Id="rId2" Type="http://schemas.openxmlformats.org/officeDocument/2006/relationships/notesSlide" Target="../notesSlides/notesSlide337.xml"/><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2" Type="http://schemas.openxmlformats.org/officeDocument/2006/relationships/notesSlide" Target="../notesSlides/notesSlide338.xml"/><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2" Type="http://schemas.openxmlformats.org/officeDocument/2006/relationships/notesSlide" Target="../notesSlides/notesSlide339.xml"/><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2" Type="http://schemas.openxmlformats.org/officeDocument/2006/relationships/notesSlide" Target="../notesSlides/notesSlide340.xml"/><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2" Type="http://schemas.openxmlformats.org/officeDocument/2006/relationships/notesSlide" Target="../notesSlides/notesSlide341.xml"/><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2" Type="http://schemas.openxmlformats.org/officeDocument/2006/relationships/notesSlide" Target="../notesSlides/notesSlide342.xml"/><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2" Type="http://schemas.openxmlformats.org/officeDocument/2006/relationships/notesSlide" Target="../notesSlides/notesSlide343.xml"/><Relationship Id="rId1" Type="http://schemas.openxmlformats.org/officeDocument/2006/relationships/slideLayout" Target="../slideLayouts/slideLayout12.xml"/></Relationships>
</file>

<file path=ppt/slides/_rels/slide359.xml.rels><?xml version="1.0" encoding="UTF-8" standalone="yes"?>
<Relationships xmlns="http://schemas.openxmlformats.org/package/2006/relationships"><Relationship Id="rId2" Type="http://schemas.openxmlformats.org/officeDocument/2006/relationships/notesSlide" Target="../notesSlides/notesSlide34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60.xml.rels><?xml version="1.0" encoding="UTF-8" standalone="yes"?>
<Relationships xmlns="http://schemas.openxmlformats.org/package/2006/relationships"><Relationship Id="rId2" Type="http://schemas.openxmlformats.org/officeDocument/2006/relationships/notesSlide" Target="../notesSlides/notesSlide345.xml"/><Relationship Id="rId1" Type="http://schemas.openxmlformats.org/officeDocument/2006/relationships/slideLayout" Target="../slideLayouts/slideLayout1.xml"/></Relationships>
</file>

<file path=ppt/slides/_rels/slide361.xml.rels><?xml version="1.0" encoding="UTF-8" standalone="yes"?>
<Relationships xmlns="http://schemas.openxmlformats.org/package/2006/relationships"><Relationship Id="rId2" Type="http://schemas.openxmlformats.org/officeDocument/2006/relationships/notesSlide" Target="../notesSlides/notesSlide346.xml"/><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2" Type="http://schemas.openxmlformats.org/officeDocument/2006/relationships/notesSlide" Target="../notesSlides/notesSlide347.xml"/><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2" Type="http://schemas.openxmlformats.org/officeDocument/2006/relationships/notesSlide" Target="../notesSlides/notesSlide348.xml"/><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2" Type="http://schemas.openxmlformats.org/officeDocument/2006/relationships/notesSlide" Target="../notesSlides/notesSlide349.xml"/><Relationship Id="rId1" Type="http://schemas.openxmlformats.org/officeDocument/2006/relationships/slideLayout" Target="../slideLayouts/slideLayout6.xml"/></Relationships>
</file>

<file path=ppt/slides/_rels/slide365.xml.rels><?xml version="1.0" encoding="UTF-8" standalone="yes"?>
<Relationships xmlns="http://schemas.openxmlformats.org/package/2006/relationships"><Relationship Id="rId2" Type="http://schemas.openxmlformats.org/officeDocument/2006/relationships/notesSlide" Target="../notesSlides/notesSlide350.xml"/><Relationship Id="rId1" Type="http://schemas.openxmlformats.org/officeDocument/2006/relationships/slideLayout" Target="../slideLayouts/slideLayout12.xml"/></Relationships>
</file>

<file path=ppt/slides/_rels/slide366.xml.rels><?xml version="1.0" encoding="UTF-8" standalone="yes"?>
<Relationships xmlns="http://schemas.openxmlformats.org/package/2006/relationships"><Relationship Id="rId2" Type="http://schemas.openxmlformats.org/officeDocument/2006/relationships/notesSlide" Target="../notesSlides/notesSlide351.xml"/><Relationship Id="rId1" Type="http://schemas.openxmlformats.org/officeDocument/2006/relationships/slideLayout" Target="../slideLayouts/slideLayout6.xml"/></Relationships>
</file>

<file path=ppt/slides/_rels/slide367.xml.rels><?xml version="1.0" encoding="UTF-8" standalone="yes"?>
<Relationships xmlns="http://schemas.openxmlformats.org/package/2006/relationships"><Relationship Id="rId2" Type="http://schemas.openxmlformats.org/officeDocument/2006/relationships/notesSlide" Target="../notesSlides/notesSlide352.xml"/><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2" Type="http://schemas.openxmlformats.org/officeDocument/2006/relationships/notesSlide" Target="../notesSlides/notesSlide353.xml"/><Relationship Id="rId1" Type="http://schemas.openxmlformats.org/officeDocument/2006/relationships/slideLayout" Target="../slideLayouts/slideLayout1.xml"/></Relationships>
</file>

<file path=ppt/slides/_rels/slide369.xml.rels><?xml version="1.0" encoding="UTF-8" standalone="yes"?>
<Relationships xmlns="http://schemas.openxmlformats.org/package/2006/relationships"><Relationship Id="rId2" Type="http://schemas.openxmlformats.org/officeDocument/2006/relationships/notesSlide" Target="../notesSlides/notesSlide35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2" Type="http://schemas.openxmlformats.org/officeDocument/2006/relationships/notesSlide" Target="../notesSlides/notesSlide355.xml"/><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2" Type="http://schemas.openxmlformats.org/officeDocument/2006/relationships/notesSlide" Target="../notesSlides/notesSlide356.xml"/><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2" Type="http://schemas.openxmlformats.org/officeDocument/2006/relationships/notesSlide" Target="../notesSlides/notesSlide357.xml"/><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2" Type="http://schemas.openxmlformats.org/officeDocument/2006/relationships/notesSlide" Target="../notesSlides/notesSlide358.xml"/><Relationship Id="rId1" Type="http://schemas.openxmlformats.org/officeDocument/2006/relationships/slideLayout" Target="../slideLayouts/slideLayout1.xml"/></Relationships>
</file>

<file path=ppt/slides/_rels/slide374.xml.rels><?xml version="1.0" encoding="UTF-8" standalone="yes"?>
<Relationships xmlns="http://schemas.openxmlformats.org/package/2006/relationships"><Relationship Id="rId2" Type="http://schemas.openxmlformats.org/officeDocument/2006/relationships/notesSlide" Target="../notesSlides/notesSlide359.xml"/><Relationship Id="rId1" Type="http://schemas.openxmlformats.org/officeDocument/2006/relationships/slideLayout" Target="../slideLayouts/slideLayout6.xml"/></Relationships>
</file>

<file path=ppt/slides/_rels/slide375.xml.rels><?xml version="1.0" encoding="UTF-8" standalone="yes"?>
<Relationships xmlns="http://schemas.openxmlformats.org/package/2006/relationships"><Relationship Id="rId2" Type="http://schemas.openxmlformats.org/officeDocument/2006/relationships/notesSlide" Target="../notesSlides/notesSlide360.xml"/><Relationship Id="rId1" Type="http://schemas.openxmlformats.org/officeDocument/2006/relationships/slideLayout" Target="../slideLayouts/slideLayout6.xml"/></Relationships>
</file>

<file path=ppt/slides/_rels/slide376.xml.rels><?xml version="1.0" encoding="UTF-8" standalone="yes"?>
<Relationships xmlns="http://schemas.openxmlformats.org/package/2006/relationships"><Relationship Id="rId2" Type="http://schemas.openxmlformats.org/officeDocument/2006/relationships/notesSlide" Target="../notesSlides/notesSlide361.xml"/><Relationship Id="rId1" Type="http://schemas.openxmlformats.org/officeDocument/2006/relationships/slideLayout" Target="../slideLayouts/slideLayout6.xml"/></Relationships>
</file>

<file path=ppt/slides/_rels/slide377.xml.rels><?xml version="1.0" encoding="UTF-8" standalone="yes"?>
<Relationships xmlns="http://schemas.openxmlformats.org/package/2006/relationships"><Relationship Id="rId2" Type="http://schemas.openxmlformats.org/officeDocument/2006/relationships/notesSlide" Target="../notesSlides/notesSlide362.xml"/><Relationship Id="rId1" Type="http://schemas.openxmlformats.org/officeDocument/2006/relationships/slideLayout" Target="../slideLayouts/slideLayout6.xml"/></Relationships>
</file>

<file path=ppt/slides/_rels/slide378.xml.rels><?xml version="1.0" encoding="UTF-8" standalone="yes"?>
<Relationships xmlns="http://schemas.openxmlformats.org/package/2006/relationships"><Relationship Id="rId2" Type="http://schemas.openxmlformats.org/officeDocument/2006/relationships/notesSlide" Target="../notesSlides/notesSlide363.xml"/><Relationship Id="rId1" Type="http://schemas.openxmlformats.org/officeDocument/2006/relationships/slideLayout" Target="../slideLayouts/slideLayout6.xml"/></Relationships>
</file>

<file path=ppt/slides/_rels/slide379.xml.rels><?xml version="1.0" encoding="UTF-8" standalone="yes"?>
<Relationships xmlns="http://schemas.openxmlformats.org/package/2006/relationships"><Relationship Id="rId2" Type="http://schemas.openxmlformats.org/officeDocument/2006/relationships/notesSlide" Target="../notesSlides/notesSlide36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80.xml.rels><?xml version="1.0" encoding="UTF-8" standalone="yes"?>
<Relationships xmlns="http://schemas.openxmlformats.org/package/2006/relationships"><Relationship Id="rId2" Type="http://schemas.openxmlformats.org/officeDocument/2006/relationships/notesSlide" Target="../notesSlides/notesSlide365.xml"/><Relationship Id="rId1" Type="http://schemas.openxmlformats.org/officeDocument/2006/relationships/slideLayout" Target="../slideLayouts/slideLayout6.xml"/></Relationships>
</file>

<file path=ppt/slides/_rels/slide381.xml.rels><?xml version="1.0" encoding="UTF-8" standalone="yes"?>
<Relationships xmlns="http://schemas.openxmlformats.org/package/2006/relationships"><Relationship Id="rId2" Type="http://schemas.openxmlformats.org/officeDocument/2006/relationships/notesSlide" Target="../notesSlides/notesSlide366.xml"/><Relationship Id="rId1" Type="http://schemas.openxmlformats.org/officeDocument/2006/relationships/slideLayout" Target="../slideLayouts/slideLayout1.xml"/></Relationships>
</file>

<file path=ppt/slides/_rels/slide382.xml.rels><?xml version="1.0" encoding="UTF-8" standalone="yes"?>
<Relationships xmlns="http://schemas.openxmlformats.org/package/2006/relationships"><Relationship Id="rId2" Type="http://schemas.openxmlformats.org/officeDocument/2006/relationships/notesSlide" Target="../notesSlides/notesSlide367.xml"/><Relationship Id="rId1" Type="http://schemas.openxmlformats.org/officeDocument/2006/relationships/slideLayout" Target="../slideLayouts/slideLayout12.xml"/></Relationships>
</file>

<file path=ppt/slides/_rels/slide383.xml.rels><?xml version="1.0" encoding="UTF-8" standalone="yes"?>
<Relationships xmlns="http://schemas.openxmlformats.org/package/2006/relationships"><Relationship Id="rId2" Type="http://schemas.openxmlformats.org/officeDocument/2006/relationships/notesSlide" Target="../notesSlides/notesSlide368.xml"/><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2" Type="http://schemas.openxmlformats.org/officeDocument/2006/relationships/notesSlide" Target="../notesSlides/notesSlide369.xml"/><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3" Type="http://schemas.openxmlformats.org/officeDocument/2006/relationships/hyperlink" Target="http://en.wikipedia.org/wiki/Stockholder" TargetMode="External"/><Relationship Id="rId2" Type="http://schemas.openxmlformats.org/officeDocument/2006/relationships/notesSlide" Target="../notesSlides/notesSlide370.xml"/><Relationship Id="rId1" Type="http://schemas.openxmlformats.org/officeDocument/2006/relationships/slideLayout" Target="../slideLayouts/slideLayout2.xml"/><Relationship Id="rId6" Type="http://schemas.openxmlformats.org/officeDocument/2006/relationships/hyperlink" Target="http://en.wikipedia.org/wiki/De_facto" TargetMode="External"/><Relationship Id="rId5" Type="http://schemas.openxmlformats.org/officeDocument/2006/relationships/hyperlink" Target="http://en.wikipedia.org/wiki/Public_company" TargetMode="External"/><Relationship Id="rId4" Type="http://schemas.openxmlformats.org/officeDocument/2006/relationships/hyperlink" Target="http://en.wikipedia.org/wiki/General_meeting" TargetMode="External"/></Relationships>
</file>

<file path=ppt/slides/_rels/slide386.xml.rels><?xml version="1.0" encoding="UTF-8" standalone="yes"?>
<Relationships xmlns="http://schemas.openxmlformats.org/package/2006/relationships"><Relationship Id="rId2" Type="http://schemas.openxmlformats.org/officeDocument/2006/relationships/notesSlide" Target="../notesSlides/notesSlide371.xml"/><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2" Type="http://schemas.openxmlformats.org/officeDocument/2006/relationships/notesSlide" Target="../notesSlides/notesSlide372.xml"/><Relationship Id="rId1" Type="http://schemas.openxmlformats.org/officeDocument/2006/relationships/slideLayout" Target="../slideLayouts/slideLayout1.xml"/></Relationships>
</file>

<file path=ppt/slides/_rels/slide388.xml.rels><?xml version="1.0" encoding="UTF-8" standalone="yes"?>
<Relationships xmlns="http://schemas.openxmlformats.org/package/2006/relationships"><Relationship Id="rId2" Type="http://schemas.openxmlformats.org/officeDocument/2006/relationships/notesSlide" Target="../notesSlides/notesSlide373.xml"/><Relationship Id="rId1" Type="http://schemas.openxmlformats.org/officeDocument/2006/relationships/slideLayout" Target="../slideLayouts/slideLayout2.xml"/></Relationships>
</file>

<file path=ppt/slides/_rels/slide389.xml.rels><?xml version="1.0" encoding="UTF-8" standalone="yes"?>
<Relationships xmlns="http://schemas.openxmlformats.org/package/2006/relationships"><Relationship Id="rId2" Type="http://schemas.openxmlformats.org/officeDocument/2006/relationships/notesSlide" Target="../notesSlides/notesSlide374.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2" Type="http://schemas.openxmlformats.org/officeDocument/2006/relationships/notesSlide" Target="../notesSlides/notesSlide375.xml"/><Relationship Id="rId1" Type="http://schemas.openxmlformats.org/officeDocument/2006/relationships/slideLayout" Target="../slideLayouts/slideLayout2.xml"/></Relationships>
</file>

<file path=ppt/slides/_rels/slide391.xml.rels><?xml version="1.0" encoding="UTF-8" standalone="yes"?>
<Relationships xmlns="http://schemas.openxmlformats.org/package/2006/relationships"><Relationship Id="rId2" Type="http://schemas.openxmlformats.org/officeDocument/2006/relationships/notesSlide" Target="../notesSlides/notesSlide376.xml"/><Relationship Id="rId1" Type="http://schemas.openxmlformats.org/officeDocument/2006/relationships/slideLayout" Target="../slideLayouts/slideLayout6.xml"/></Relationships>
</file>

<file path=ppt/slides/_rels/slide392.xml.rels><?xml version="1.0" encoding="UTF-8" standalone="yes"?>
<Relationships xmlns="http://schemas.openxmlformats.org/package/2006/relationships"><Relationship Id="rId2" Type="http://schemas.openxmlformats.org/officeDocument/2006/relationships/notesSlide" Target="../notesSlides/notesSlide377.xml"/><Relationship Id="rId1" Type="http://schemas.openxmlformats.org/officeDocument/2006/relationships/slideLayout" Target="../slideLayouts/slideLayout6.xml"/></Relationships>
</file>

<file path=ppt/slides/_rels/slide393.xml.rels><?xml version="1.0" encoding="UTF-8" standalone="yes"?>
<Relationships xmlns="http://schemas.openxmlformats.org/package/2006/relationships"><Relationship Id="rId2" Type="http://schemas.openxmlformats.org/officeDocument/2006/relationships/notesSlide" Target="../notesSlides/notesSlide378.xml"/><Relationship Id="rId1" Type="http://schemas.openxmlformats.org/officeDocument/2006/relationships/slideLayout" Target="../slideLayouts/slideLayout6.xml"/></Relationships>
</file>

<file path=ppt/slides/_rels/slide394.xml.rels><?xml version="1.0" encoding="UTF-8" standalone="yes"?>
<Relationships xmlns="http://schemas.openxmlformats.org/package/2006/relationships"><Relationship Id="rId2" Type="http://schemas.openxmlformats.org/officeDocument/2006/relationships/notesSlide" Target="../notesSlides/notesSlide379.xml"/><Relationship Id="rId1" Type="http://schemas.openxmlformats.org/officeDocument/2006/relationships/slideLayout" Target="../slideLayouts/slideLayout6.xml"/></Relationships>
</file>

<file path=ppt/slides/_rels/slide395.xml.rels><?xml version="1.0" encoding="UTF-8" standalone="yes"?>
<Relationships xmlns="http://schemas.openxmlformats.org/package/2006/relationships"><Relationship Id="rId2" Type="http://schemas.openxmlformats.org/officeDocument/2006/relationships/notesSlide" Target="../notesSlides/notesSlide38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4.xml"/><Relationship Id="rId1" Type="http://schemas.openxmlformats.org/officeDocument/2006/relationships/slideLayout" Target="../slideLayouts/slideLayout6.xml"/><Relationship Id="rId4" Type="http://schemas.openxmlformats.org/officeDocument/2006/relationships/slide" Target="slide97.xml"/></Relationships>
</file>

<file path=ppt/slides/_rels/slide8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5.xml"/><Relationship Id="rId1" Type="http://schemas.openxmlformats.org/officeDocument/2006/relationships/slideLayout" Target="../slideLayouts/slideLayout12.xml"/><Relationship Id="rId4" Type="http://schemas.openxmlformats.org/officeDocument/2006/relationships/slide" Target="slide9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900113" y="1484313"/>
            <a:ext cx="7054850" cy="617537"/>
          </a:xfrm>
          <a:noFill/>
        </p:spPr>
        <p:txBody>
          <a:bodyPr/>
          <a:lstStyle/>
          <a:p>
            <a:r>
              <a:rPr lang="fr-FR" sz="2800"/>
              <a:t>Modèles "organisationnels, stratégiques, décisionnels »</a:t>
            </a:r>
            <a:br>
              <a:rPr lang="fr-FR" sz="2800"/>
            </a:br>
            <a:r>
              <a:rPr lang="fr-FR" sz="2800"/>
              <a:t/>
            </a:r>
            <a:br>
              <a:rPr lang="fr-FR" sz="2800"/>
            </a:br>
            <a:r>
              <a:rPr lang="fr-FR" sz="1800"/>
              <a:t>Didier DELAIGUE</a:t>
            </a:r>
            <a:endParaRPr lang="fr-FR" sz="2800"/>
          </a:p>
        </p:txBody>
      </p:sp>
      <p:sp>
        <p:nvSpPr>
          <p:cNvPr id="16387" name="Rectangle 3"/>
          <p:cNvSpPr>
            <a:spLocks noGrp="1" noChangeArrowheads="1"/>
          </p:cNvSpPr>
          <p:nvPr>
            <p:ph type="subTitle" idx="1"/>
          </p:nvPr>
        </p:nvSpPr>
        <p:spPr>
          <a:noFill/>
        </p:spPr>
        <p:txBody>
          <a:bodyPr/>
          <a:lstStyle/>
          <a:p>
            <a:pPr marL="342900" indent="-342900"/>
            <a:r>
              <a:rPr lang="fr-FR"/>
              <a:t>1</a:t>
            </a:r>
            <a:r>
              <a:rPr lang="fr-FR" baseline="30000"/>
              <a:t>ère</a:t>
            </a:r>
            <a:r>
              <a:rPr lang="fr-FR"/>
              <a:t> Partie : Modèles stratégiques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B69ECC05-6077-D04F-A9FD-0EF9631BEC25}" type="slidenum">
              <a:rPr lang="fr-FR"/>
              <a:pPr>
                <a:defRPr/>
              </a:pPr>
              <a:t>10</a:t>
            </a:fld>
            <a:endParaRPr lang="fr-FR"/>
          </a:p>
        </p:txBody>
      </p:sp>
      <p:sp>
        <p:nvSpPr>
          <p:cNvPr id="34819" name="Rectangle 4"/>
          <p:cNvSpPr>
            <a:spLocks noGrp="1" noChangeArrowheads="1"/>
          </p:cNvSpPr>
          <p:nvPr>
            <p:ph type="title"/>
          </p:nvPr>
        </p:nvSpPr>
        <p:spPr/>
        <p:txBody>
          <a:bodyPr/>
          <a:lstStyle/>
          <a:p>
            <a:r>
              <a:rPr lang="fr-FR"/>
              <a:t>La valeur ajoutée stratégique </a:t>
            </a:r>
          </a:p>
        </p:txBody>
      </p:sp>
      <p:sp>
        <p:nvSpPr>
          <p:cNvPr id="34820" name="Rectangle 5"/>
          <p:cNvSpPr>
            <a:spLocks noGrp="1" noChangeArrowheads="1"/>
          </p:cNvSpPr>
          <p:nvPr>
            <p:ph type="body" idx="1"/>
          </p:nvPr>
        </p:nvSpPr>
        <p:spPr/>
        <p:txBody>
          <a:bodyPr/>
          <a:lstStyle/>
          <a:p>
            <a:r>
              <a:rPr lang="fr-FR"/>
              <a:t>Les déterminants du management stratégique</a:t>
            </a:r>
          </a:p>
          <a:p>
            <a:r>
              <a:rPr lang="fr-FR"/>
              <a:t>Les étapes du management stratégique</a:t>
            </a:r>
          </a:p>
          <a:p>
            <a:r>
              <a:rPr lang="fr-FR"/>
              <a:t>L’analyse stratégique</a:t>
            </a:r>
          </a:p>
          <a:p>
            <a:r>
              <a:rPr lang="fr-FR"/>
              <a:t>Les projets-clés</a:t>
            </a:r>
          </a:p>
          <a:p>
            <a:r>
              <a:rPr lang="fr-FR"/>
              <a:t>Le pilotage stratégique</a:t>
            </a:r>
          </a:p>
          <a:p>
            <a:r>
              <a:rPr lang="fr-FR"/>
              <a:t>La veille stratégique</a:t>
            </a:r>
          </a:p>
          <a:p>
            <a:r>
              <a:rPr lang="fr-FR"/>
              <a:t>L’actualisation de la stratégie</a:t>
            </a:r>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numéro de diapositive 3"/>
          <p:cNvSpPr>
            <a:spLocks noGrp="1"/>
          </p:cNvSpPr>
          <p:nvPr>
            <p:ph type="sldNum" sz="quarter" idx="10"/>
          </p:nvPr>
        </p:nvSpPr>
        <p:spPr/>
        <p:txBody>
          <a:bodyPr/>
          <a:lstStyle/>
          <a:p>
            <a:pPr>
              <a:defRPr/>
            </a:pPr>
            <a:fld id="{B7E95704-8824-484D-9806-5CF4849C5CB8}" type="slidenum">
              <a:rPr lang="fr-FR"/>
              <a:pPr>
                <a:defRPr/>
              </a:pPr>
              <a:t>100</a:t>
            </a:fld>
            <a:endParaRPr lang="fr-FR"/>
          </a:p>
        </p:txBody>
      </p:sp>
      <p:sp>
        <p:nvSpPr>
          <p:cNvPr id="204803" name="Rectangle 2"/>
          <p:cNvSpPr>
            <a:spLocks noGrp="1" noChangeArrowheads="1"/>
          </p:cNvSpPr>
          <p:nvPr>
            <p:ph type="title"/>
          </p:nvPr>
        </p:nvSpPr>
        <p:spPr>
          <a:xfrm>
            <a:off x="762000" y="76200"/>
            <a:ext cx="7772400" cy="688975"/>
          </a:xfrm>
          <a:noFill/>
        </p:spPr>
        <p:txBody>
          <a:bodyPr/>
          <a:lstStyle/>
          <a:p>
            <a:r>
              <a:rPr lang="fr-FR">
                <a:latin typeface="Times" charset="0"/>
              </a:rPr>
              <a:t>Lutte concurrentielle entre les groupes stratégiques</a:t>
            </a:r>
          </a:p>
        </p:txBody>
      </p:sp>
      <p:sp>
        <p:nvSpPr>
          <p:cNvPr id="204804" name="Rectangle 3"/>
          <p:cNvSpPr>
            <a:spLocks noChangeArrowheads="1"/>
          </p:cNvSpPr>
          <p:nvPr/>
        </p:nvSpPr>
        <p:spPr bwMode="auto">
          <a:xfrm>
            <a:off x="1524000" y="-1354138"/>
            <a:ext cx="6870700" cy="581025"/>
          </a:xfrm>
          <a:prstGeom prst="rect">
            <a:avLst/>
          </a:prstGeom>
          <a:noFill/>
          <a:ln w="12700">
            <a:noFill/>
            <a:miter lim="800000"/>
            <a:headEnd/>
            <a:tailEnd/>
          </a:ln>
        </p:spPr>
        <p:txBody>
          <a:bodyPr wrap="none" anchor="ctr">
            <a:prstTxWarp prst="textNoShape">
              <a:avLst/>
            </a:prstTxWarp>
          </a:bodyPr>
          <a:lstStyle/>
          <a:p>
            <a:endParaRPr lang="fr-FR"/>
          </a:p>
        </p:txBody>
      </p:sp>
      <p:sp>
        <p:nvSpPr>
          <p:cNvPr id="204805" name="Rectangle 4"/>
          <p:cNvSpPr>
            <a:spLocks noChangeArrowheads="1"/>
          </p:cNvSpPr>
          <p:nvPr/>
        </p:nvSpPr>
        <p:spPr bwMode="auto">
          <a:xfrm>
            <a:off x="555625" y="1363663"/>
            <a:ext cx="3757613"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a:solidFill>
                  <a:srgbClr val="00279F"/>
                </a:solidFill>
              </a:rPr>
              <a:t>La dynamique du secteur est influencée par:</a:t>
            </a:r>
          </a:p>
        </p:txBody>
      </p:sp>
      <p:sp>
        <p:nvSpPr>
          <p:cNvPr id="204806" name="Rectangle 6"/>
          <p:cNvSpPr>
            <a:spLocks noChangeArrowheads="1"/>
          </p:cNvSpPr>
          <p:nvPr/>
        </p:nvSpPr>
        <p:spPr bwMode="auto">
          <a:xfrm>
            <a:off x="717550" y="1727200"/>
            <a:ext cx="5530850" cy="363538"/>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i="1">
                <a:solidFill>
                  <a:schemeClr val="hlink"/>
                </a:solidFill>
              </a:rPr>
              <a:t>• le nombre de groupes stratégiques et leur taille relative </a:t>
            </a:r>
          </a:p>
        </p:txBody>
      </p:sp>
      <p:sp>
        <p:nvSpPr>
          <p:cNvPr id="204807" name="Rectangle 7"/>
          <p:cNvSpPr>
            <a:spLocks noChangeArrowheads="1"/>
          </p:cNvSpPr>
          <p:nvPr/>
        </p:nvSpPr>
        <p:spPr bwMode="auto">
          <a:xfrm>
            <a:off x="8062913" y="1749425"/>
            <a:ext cx="180975" cy="577850"/>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600">
              <a:solidFill>
                <a:srgbClr val="00279F"/>
              </a:solidFill>
            </a:endParaRPr>
          </a:p>
          <a:p>
            <a:endParaRPr lang="fr-FR" sz="1600">
              <a:solidFill>
                <a:srgbClr val="00279F"/>
              </a:solidFill>
            </a:endParaRPr>
          </a:p>
        </p:txBody>
      </p:sp>
      <p:sp>
        <p:nvSpPr>
          <p:cNvPr id="204808" name="Rectangle 9"/>
          <p:cNvSpPr>
            <a:spLocks noChangeArrowheads="1"/>
          </p:cNvSpPr>
          <p:nvPr/>
        </p:nvSpPr>
        <p:spPr bwMode="auto">
          <a:xfrm>
            <a:off x="555625" y="1989138"/>
            <a:ext cx="8193088" cy="698500"/>
          </a:xfrm>
          <a:prstGeom prst="rect">
            <a:avLst/>
          </a:prstGeom>
          <a:noFill/>
          <a:ln w="12700">
            <a:noFill/>
            <a:miter lim="800000"/>
            <a:headEnd/>
            <a:tailEnd/>
          </a:ln>
        </p:spPr>
        <p:txBody>
          <a:bodyPr lIns="90487" tIns="44450" rIns="90487" bIns="44450">
            <a:prstTxWarp prst="textNoShape">
              <a:avLst/>
            </a:prstTxWarp>
            <a:spAutoFit/>
          </a:bodyPr>
          <a:lstStyle/>
          <a:p>
            <a:r>
              <a:rPr lang="fr-FR" sz="1600">
                <a:solidFill>
                  <a:srgbClr val="00279F"/>
                </a:solidFill>
              </a:rPr>
              <a:t>  plus les groupes sont nombreux et équivalents en taille et   plus la lutte est farouche : interdépendance des groupes, différenciation des produits au sein de chaque groupe</a:t>
            </a:r>
            <a:r>
              <a:rPr lang="fr-FR" sz="2400">
                <a:solidFill>
                  <a:srgbClr val="00279F"/>
                </a:solidFill>
              </a:rPr>
              <a:t>.</a:t>
            </a:r>
            <a:endParaRPr lang="fr-FR" sz="1600">
              <a:solidFill>
                <a:srgbClr val="00279F"/>
              </a:solidFill>
            </a:endParaRPr>
          </a:p>
        </p:txBody>
      </p:sp>
      <p:sp>
        <p:nvSpPr>
          <p:cNvPr id="204809" name="Rectangle 14"/>
          <p:cNvSpPr>
            <a:spLocks noChangeArrowheads="1"/>
          </p:cNvSpPr>
          <p:nvPr/>
        </p:nvSpPr>
        <p:spPr bwMode="auto">
          <a:xfrm>
            <a:off x="717550" y="2636838"/>
            <a:ext cx="4025900" cy="363537"/>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i="1">
                <a:solidFill>
                  <a:schemeClr val="hlink"/>
                </a:solidFill>
              </a:rPr>
              <a:t>• le degré d'interdépendance des groupes</a:t>
            </a:r>
          </a:p>
        </p:txBody>
      </p:sp>
      <p:sp>
        <p:nvSpPr>
          <p:cNvPr id="204810" name="Rectangle 17"/>
          <p:cNvSpPr>
            <a:spLocks noChangeArrowheads="1"/>
          </p:cNvSpPr>
          <p:nvPr/>
        </p:nvSpPr>
        <p:spPr bwMode="auto">
          <a:xfrm>
            <a:off x="555625" y="3044825"/>
            <a:ext cx="5053013" cy="577850"/>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a:solidFill>
                  <a:srgbClr val="00279F"/>
                </a:solidFill>
              </a:rPr>
              <a:t>s'ils servent la même demande, la lutte est plus intense que  </a:t>
            </a:r>
          </a:p>
          <a:p>
            <a:r>
              <a:rPr lang="fr-FR" sz="1600">
                <a:solidFill>
                  <a:srgbClr val="00279F"/>
                </a:solidFill>
              </a:rPr>
              <a:t>s'ils servent une clientèle spécialisée.</a:t>
            </a:r>
          </a:p>
        </p:txBody>
      </p:sp>
      <p:sp>
        <p:nvSpPr>
          <p:cNvPr id="204811" name="Rectangle 22"/>
          <p:cNvSpPr>
            <a:spLocks noChangeArrowheads="1"/>
          </p:cNvSpPr>
          <p:nvPr/>
        </p:nvSpPr>
        <p:spPr bwMode="auto">
          <a:xfrm>
            <a:off x="717550" y="3708400"/>
            <a:ext cx="4083050" cy="363538"/>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i="1">
                <a:solidFill>
                  <a:schemeClr val="hlink"/>
                </a:solidFill>
              </a:rPr>
              <a:t>• la distance stratégique entre les groupes</a:t>
            </a:r>
          </a:p>
        </p:txBody>
      </p:sp>
      <p:sp>
        <p:nvSpPr>
          <p:cNvPr id="204812" name="Rectangle 24"/>
          <p:cNvSpPr>
            <a:spLocks noChangeArrowheads="1"/>
          </p:cNvSpPr>
          <p:nvPr/>
        </p:nvSpPr>
        <p:spPr bwMode="auto">
          <a:xfrm>
            <a:off x="555625" y="4116388"/>
            <a:ext cx="3578225"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a:solidFill>
                  <a:srgbClr val="00279F"/>
                </a:solidFill>
              </a:rPr>
              <a:t>plus elle est faible et plus la lutte est vive.</a:t>
            </a:r>
          </a:p>
        </p:txBody>
      </p:sp>
      <p:sp>
        <p:nvSpPr>
          <p:cNvPr id="204813" name="Rectangle 30"/>
          <p:cNvSpPr>
            <a:spLocks noChangeArrowheads="1"/>
          </p:cNvSpPr>
          <p:nvPr/>
        </p:nvSpPr>
        <p:spPr bwMode="auto">
          <a:xfrm>
            <a:off x="395288" y="5670550"/>
            <a:ext cx="8748712" cy="638175"/>
          </a:xfrm>
          <a:prstGeom prst="rect">
            <a:avLst/>
          </a:prstGeom>
          <a:noFill/>
          <a:ln w="12700">
            <a:noFill/>
            <a:miter lim="800000"/>
            <a:headEnd/>
            <a:tailEnd/>
          </a:ln>
        </p:spPr>
        <p:txBody>
          <a:bodyPr lIns="90487" tIns="44450" rIns="90487" bIns="44450">
            <a:prstTxWarp prst="textNoShape">
              <a:avLst/>
            </a:prstTxWarp>
            <a:spAutoFit/>
          </a:bodyPr>
          <a:lstStyle/>
          <a:p>
            <a:r>
              <a:rPr lang="fr-FR" sz="1800" b="1">
                <a:solidFill>
                  <a:srgbClr val="00279F"/>
                </a:solidFill>
              </a:rPr>
              <a:t>Ces trois facteurs évoluent avec la maturité du secteur et ses possibilités de croissance</a:t>
            </a:r>
          </a:p>
          <a:p>
            <a:r>
              <a:rPr lang="fr-FR" sz="1800" b="1">
                <a:solidFill>
                  <a:srgbClr val="00279F"/>
                </a:solidFill>
              </a:rPr>
              <a:t>avec le temps la position des groupes a tendance à se rigidifier. </a:t>
            </a:r>
          </a:p>
        </p:txBody>
      </p:sp>
    </p:spTree>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69518708-5FB6-3541-B0C0-7ABAC69F865A}" type="slidenum">
              <a:rPr lang="fr-FR"/>
              <a:pPr>
                <a:defRPr/>
              </a:pPr>
              <a:t>101</a:t>
            </a:fld>
            <a:endParaRPr lang="fr-FR"/>
          </a:p>
        </p:txBody>
      </p:sp>
      <p:sp>
        <p:nvSpPr>
          <p:cNvPr id="206851" name="Rectangle 16"/>
          <p:cNvSpPr>
            <a:spLocks noGrp="1" noChangeArrowheads="1"/>
          </p:cNvSpPr>
          <p:nvPr>
            <p:ph type="title"/>
          </p:nvPr>
        </p:nvSpPr>
        <p:spPr/>
        <p:txBody>
          <a:bodyPr/>
          <a:lstStyle/>
          <a:p>
            <a:r>
              <a:rPr lang="fr-FR"/>
              <a:t>Au sein d'un groupe stratégique</a:t>
            </a:r>
          </a:p>
        </p:txBody>
      </p:sp>
      <p:sp>
        <p:nvSpPr>
          <p:cNvPr id="206852" name="Rectangle 17"/>
          <p:cNvSpPr>
            <a:spLocks noGrp="1" noChangeArrowheads="1"/>
          </p:cNvSpPr>
          <p:nvPr>
            <p:ph type="body" idx="1"/>
          </p:nvPr>
        </p:nvSpPr>
        <p:spPr/>
        <p:txBody>
          <a:bodyPr/>
          <a:lstStyle/>
          <a:p>
            <a:r>
              <a:rPr lang="fr-FR"/>
              <a:t>Caractéristiques générales</a:t>
            </a:r>
          </a:p>
          <a:p>
            <a:pPr lvl="1"/>
            <a:r>
              <a:rPr lang="fr-FR"/>
              <a:t>Taille et taux de croissance de la demande des marchés, potentiel de différenciations, technologies</a:t>
            </a:r>
          </a:p>
          <a:p>
            <a:pPr lvl="1"/>
            <a:r>
              <a:rPr lang="fr-FR"/>
              <a:t>Vulnérabilité générale des firmes du groupe</a:t>
            </a:r>
          </a:p>
          <a:p>
            <a:pPr lvl="1"/>
            <a:r>
              <a:rPr lang="fr-FR"/>
              <a:t>Hauteur des obstacles à la mobilité coûts d'entrée</a:t>
            </a:r>
          </a:p>
          <a:p>
            <a:pPr lvl="1"/>
            <a:r>
              <a:rPr lang="fr-FR"/>
              <a:t>Pouvoir de négociation / clients et fournisseurs</a:t>
            </a:r>
          </a:p>
          <a:p>
            <a:pPr lvl="1"/>
            <a:r>
              <a:rPr lang="fr-FR"/>
              <a:t>Exposition, attaque des groupes rivaux</a:t>
            </a:r>
          </a:p>
          <a:p>
            <a:pPr lvl="1"/>
            <a:r>
              <a:rPr lang="fr-FR"/>
              <a:t>…</a:t>
            </a:r>
          </a:p>
          <a:p>
            <a:r>
              <a:rPr lang="fr-FR"/>
              <a:t>place de la firme au sein du groupe</a:t>
            </a:r>
          </a:p>
          <a:p>
            <a:pPr lvl="1"/>
            <a:r>
              <a:rPr lang="fr-FR"/>
              <a:t>Concurrence, effets d'expérience et d'échelle mis en œuvre</a:t>
            </a:r>
          </a:p>
          <a:p>
            <a:pPr lvl="1"/>
            <a:r>
              <a:rPr lang="fr-FR"/>
              <a:t>…</a:t>
            </a:r>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ctrTitle"/>
          </p:nvPr>
        </p:nvSpPr>
        <p:spPr>
          <a:xfrm>
            <a:off x="900113" y="1484313"/>
            <a:ext cx="7054850" cy="617537"/>
          </a:xfrm>
          <a:noFill/>
        </p:spPr>
        <p:txBody>
          <a:bodyPr/>
          <a:lstStyle/>
          <a:p>
            <a:r>
              <a:rPr lang="fr-FR"/>
              <a:t>VI. Les modèles de portefeuille d’activités</a:t>
            </a:r>
            <a:endParaRPr lang="fr-FR" sz="2800"/>
          </a:p>
        </p:txBody>
      </p:sp>
      <p:sp>
        <p:nvSpPr>
          <p:cNvPr id="208899" name="Rectangle 3"/>
          <p:cNvSpPr>
            <a:spLocks noGrp="1" noChangeArrowheads="1"/>
          </p:cNvSpPr>
          <p:nvPr>
            <p:ph type="subTitle" idx="1"/>
          </p:nvPr>
        </p:nvSpPr>
        <p:spPr>
          <a:noFill/>
        </p:spPr>
        <p:txBody>
          <a:bodyPr/>
          <a:lstStyle/>
          <a:p>
            <a:pPr marL="342900" indent="-342900"/>
            <a:endParaRPr lang="fr-FR"/>
          </a:p>
          <a:p>
            <a:pPr marL="342900" indent="-342900"/>
            <a:endParaRPr lang="fr-FR"/>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ctrTitle"/>
          </p:nvPr>
        </p:nvSpPr>
        <p:spPr>
          <a:xfrm>
            <a:off x="1044575" y="1122363"/>
            <a:ext cx="7032625" cy="793750"/>
          </a:xfrm>
        </p:spPr>
        <p:txBody>
          <a:bodyPr/>
          <a:lstStyle/>
          <a:p>
            <a:pPr marL="457200" indent="-457200"/>
            <a:r>
              <a:rPr lang="fr-FR"/>
              <a:t>VI.1 Le modèle de la courbe d’expérience (BCG 1)</a:t>
            </a:r>
            <a:br>
              <a:rPr lang="fr-FR"/>
            </a:br>
            <a:endParaRPr lang="fr-FR" sz="1600" b="0"/>
          </a:p>
        </p:txBody>
      </p:sp>
      <p:sp>
        <p:nvSpPr>
          <p:cNvPr id="210947" name="Rectangle 3"/>
          <p:cNvSpPr>
            <a:spLocks noGrp="1" noChangeArrowheads="1"/>
          </p:cNvSpPr>
          <p:nvPr>
            <p:ph type="subTitle" idx="1"/>
          </p:nvPr>
        </p:nvSpPr>
        <p:spPr/>
        <p:txBody>
          <a:bodyPr/>
          <a:lstStyle/>
          <a:p>
            <a:endParaRPr lang="fr-FR"/>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1"/>
          <p:cNvSpPr>
            <a:spLocks noGrp="1"/>
          </p:cNvSpPr>
          <p:nvPr>
            <p:ph type="sldNum" sz="quarter" idx="10"/>
          </p:nvPr>
        </p:nvSpPr>
        <p:spPr/>
        <p:txBody>
          <a:bodyPr/>
          <a:lstStyle/>
          <a:p>
            <a:pPr>
              <a:defRPr/>
            </a:pPr>
            <a:fld id="{76C3E681-2F09-4243-8D26-9A6617BD0BFE}" type="slidenum">
              <a:rPr lang="fr-FR"/>
              <a:pPr>
                <a:defRPr/>
              </a:pPr>
              <a:t>104</a:t>
            </a:fld>
            <a:endParaRPr lang="fr-FR"/>
          </a:p>
        </p:txBody>
      </p:sp>
      <p:pic>
        <p:nvPicPr>
          <p:cNvPr id="212995" name="Picture 2" descr="Sans titre-6"/>
          <p:cNvPicPr>
            <a:picLocks noChangeAspect="1" noChangeArrowheads="1"/>
          </p:cNvPicPr>
          <p:nvPr/>
        </p:nvPicPr>
        <p:blipFill>
          <a:blip r:embed="rId3"/>
          <a:srcRect/>
          <a:stretch>
            <a:fillRect/>
          </a:stretch>
        </p:blipFill>
        <p:spPr bwMode="auto">
          <a:xfrm>
            <a:off x="0" y="0"/>
            <a:ext cx="8839200" cy="6886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1"/>
          <p:cNvSpPr>
            <a:spLocks noGrp="1"/>
          </p:cNvSpPr>
          <p:nvPr>
            <p:ph type="sldNum" sz="quarter" idx="10"/>
          </p:nvPr>
        </p:nvSpPr>
        <p:spPr/>
        <p:txBody>
          <a:bodyPr/>
          <a:lstStyle/>
          <a:p>
            <a:pPr>
              <a:defRPr/>
            </a:pPr>
            <a:fld id="{3368681B-9AB4-B24B-B2B3-D07AA64B5FE3}" type="slidenum">
              <a:rPr lang="fr-FR"/>
              <a:pPr>
                <a:defRPr/>
              </a:pPr>
              <a:t>105</a:t>
            </a:fld>
            <a:endParaRPr lang="fr-FR"/>
          </a:p>
        </p:txBody>
      </p:sp>
      <p:pic>
        <p:nvPicPr>
          <p:cNvPr id="215043" name="Picture 2" descr="Sans titre-7"/>
          <p:cNvPicPr>
            <a:picLocks noChangeAspect="1" noChangeArrowheads="1"/>
          </p:cNvPicPr>
          <p:nvPr/>
        </p:nvPicPr>
        <p:blipFill>
          <a:blip r:embed="rId3"/>
          <a:srcRect/>
          <a:stretch>
            <a:fillRect/>
          </a:stretch>
        </p:blipFill>
        <p:spPr bwMode="auto">
          <a:xfrm>
            <a:off x="685800" y="0"/>
            <a:ext cx="7924800" cy="6519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3"/>
          <p:cNvSpPr>
            <a:spLocks noGrp="1"/>
          </p:cNvSpPr>
          <p:nvPr>
            <p:ph type="sldNum" sz="quarter" idx="10"/>
          </p:nvPr>
        </p:nvSpPr>
        <p:spPr/>
        <p:txBody>
          <a:bodyPr/>
          <a:lstStyle/>
          <a:p>
            <a:pPr>
              <a:defRPr/>
            </a:pPr>
            <a:fld id="{39DA20EC-67D1-D647-B906-A2BFD60981BC}" type="slidenum">
              <a:rPr lang="fr-FR"/>
              <a:pPr>
                <a:defRPr/>
              </a:pPr>
              <a:t>106</a:t>
            </a:fld>
            <a:endParaRPr lang="fr-FR"/>
          </a:p>
        </p:txBody>
      </p:sp>
      <p:sp>
        <p:nvSpPr>
          <p:cNvPr id="217091" name="Rectangle 4"/>
          <p:cNvSpPr>
            <a:spLocks noChangeArrowheads="1"/>
          </p:cNvSpPr>
          <p:nvPr/>
        </p:nvSpPr>
        <p:spPr bwMode="auto">
          <a:xfrm>
            <a:off x="457200" y="4632325"/>
            <a:ext cx="1752600" cy="915988"/>
          </a:xfrm>
          <a:prstGeom prst="rect">
            <a:avLst/>
          </a:prstGeom>
          <a:noFill/>
          <a:ln w="12700">
            <a:noFill/>
            <a:miter lim="800000"/>
            <a:headEnd/>
            <a:tailEnd/>
          </a:ln>
        </p:spPr>
        <p:txBody>
          <a:bodyPr>
            <a:prstTxWarp prst="textNoShape">
              <a:avLst/>
            </a:prstTxWarp>
            <a:spAutoFit/>
          </a:bodyPr>
          <a:lstStyle/>
          <a:p>
            <a:r>
              <a:rPr lang="fr-FR" sz="1800" b="1"/>
              <a:t>Part de marché</a:t>
            </a:r>
          </a:p>
          <a:p>
            <a:r>
              <a:rPr lang="fr-FR" sz="1800" b="1"/>
              <a:t>relative plus</a:t>
            </a:r>
          </a:p>
          <a:p>
            <a:r>
              <a:rPr lang="fr-FR" sz="1800" b="1"/>
              <a:t>importante</a:t>
            </a:r>
          </a:p>
        </p:txBody>
      </p:sp>
      <p:sp>
        <p:nvSpPr>
          <p:cNvPr id="217092" name="Rectangle 5"/>
          <p:cNvSpPr>
            <a:spLocks noChangeArrowheads="1"/>
          </p:cNvSpPr>
          <p:nvPr/>
        </p:nvSpPr>
        <p:spPr bwMode="auto">
          <a:xfrm>
            <a:off x="2760663" y="4335463"/>
            <a:ext cx="1263650" cy="1465262"/>
          </a:xfrm>
          <a:prstGeom prst="rect">
            <a:avLst/>
          </a:prstGeom>
          <a:noFill/>
          <a:ln w="12700">
            <a:noFill/>
            <a:miter lim="800000"/>
            <a:headEnd/>
            <a:tailEnd/>
          </a:ln>
        </p:spPr>
        <p:txBody>
          <a:bodyPr wrap="none">
            <a:prstTxWarp prst="textNoShape">
              <a:avLst/>
            </a:prstTxWarp>
            <a:spAutoFit/>
          </a:bodyPr>
          <a:lstStyle/>
          <a:p>
            <a:r>
              <a:rPr lang="fr-FR" sz="1800" b="1"/>
              <a:t>Volume</a:t>
            </a:r>
          </a:p>
          <a:p>
            <a:r>
              <a:rPr lang="fr-FR" sz="1800" b="1"/>
              <a:t>cumulé de</a:t>
            </a:r>
          </a:p>
          <a:p>
            <a:r>
              <a:rPr lang="fr-FR" sz="1800" b="1"/>
              <a:t>production</a:t>
            </a:r>
          </a:p>
          <a:p>
            <a:r>
              <a:rPr lang="fr-FR" sz="1800" b="1"/>
              <a:t>plus</a:t>
            </a:r>
          </a:p>
          <a:p>
            <a:r>
              <a:rPr lang="fr-FR" sz="1800" b="1"/>
              <a:t>important</a:t>
            </a:r>
          </a:p>
        </p:txBody>
      </p:sp>
      <p:sp>
        <p:nvSpPr>
          <p:cNvPr id="217093" name="Rectangle 6"/>
          <p:cNvSpPr>
            <a:spLocks noChangeArrowheads="1"/>
          </p:cNvSpPr>
          <p:nvPr/>
        </p:nvSpPr>
        <p:spPr bwMode="auto">
          <a:xfrm>
            <a:off x="4800600" y="4700588"/>
            <a:ext cx="1047750" cy="915987"/>
          </a:xfrm>
          <a:prstGeom prst="rect">
            <a:avLst/>
          </a:prstGeom>
          <a:noFill/>
          <a:ln w="12700">
            <a:noFill/>
            <a:miter lim="800000"/>
            <a:headEnd/>
            <a:tailEnd/>
          </a:ln>
        </p:spPr>
        <p:txBody>
          <a:bodyPr wrap="none">
            <a:prstTxWarp prst="textNoShape">
              <a:avLst/>
            </a:prstTxWarp>
            <a:spAutoFit/>
          </a:bodyPr>
          <a:lstStyle/>
          <a:p>
            <a:r>
              <a:rPr lang="fr-FR" sz="1800" b="1"/>
              <a:t>Coûts</a:t>
            </a:r>
          </a:p>
          <a:p>
            <a:r>
              <a:rPr lang="fr-FR" sz="1800" b="1"/>
              <a:t>unitaires</a:t>
            </a:r>
          </a:p>
          <a:p>
            <a:r>
              <a:rPr lang="fr-FR" sz="1800" b="1"/>
              <a:t>réduits</a:t>
            </a:r>
          </a:p>
        </p:txBody>
      </p:sp>
      <p:sp>
        <p:nvSpPr>
          <p:cNvPr id="217094" name="Rectangle 7"/>
          <p:cNvSpPr>
            <a:spLocks noChangeArrowheads="1"/>
          </p:cNvSpPr>
          <p:nvPr/>
        </p:nvSpPr>
        <p:spPr bwMode="auto">
          <a:xfrm>
            <a:off x="6858000" y="4700588"/>
            <a:ext cx="1263650" cy="915987"/>
          </a:xfrm>
          <a:prstGeom prst="rect">
            <a:avLst/>
          </a:prstGeom>
          <a:noFill/>
          <a:ln w="12700">
            <a:noFill/>
            <a:miter lim="800000"/>
            <a:headEnd/>
            <a:tailEnd/>
          </a:ln>
        </p:spPr>
        <p:txBody>
          <a:bodyPr wrap="none">
            <a:prstTxWarp prst="textNoShape">
              <a:avLst/>
            </a:prstTxWarp>
            <a:spAutoFit/>
          </a:bodyPr>
          <a:lstStyle/>
          <a:p>
            <a:r>
              <a:rPr lang="fr-FR" sz="1800" b="1"/>
              <a:t>Rentabilité</a:t>
            </a:r>
          </a:p>
          <a:p>
            <a:r>
              <a:rPr lang="fr-FR" sz="1800" b="1"/>
              <a:t>plus</a:t>
            </a:r>
          </a:p>
          <a:p>
            <a:r>
              <a:rPr lang="fr-FR" sz="1800" b="1"/>
              <a:t>élevée</a:t>
            </a:r>
          </a:p>
        </p:txBody>
      </p:sp>
      <p:sp>
        <p:nvSpPr>
          <p:cNvPr id="217095" name="AutoShape 8"/>
          <p:cNvSpPr>
            <a:spLocks noChangeArrowheads="1"/>
          </p:cNvSpPr>
          <p:nvPr/>
        </p:nvSpPr>
        <p:spPr bwMode="auto">
          <a:xfrm>
            <a:off x="2362200" y="5029200"/>
            <a:ext cx="304800" cy="228600"/>
          </a:xfrm>
          <a:prstGeom prst="rightArrow">
            <a:avLst>
              <a:gd name="adj1" fmla="val 50000"/>
              <a:gd name="adj2" fmla="val 33333"/>
            </a:avLst>
          </a:prstGeom>
          <a:solidFill>
            <a:schemeClr val="accent1"/>
          </a:solidFill>
          <a:ln w="12700">
            <a:solidFill>
              <a:schemeClr val="tx1"/>
            </a:solidFill>
            <a:miter lim="800000"/>
            <a:headEnd/>
            <a:tailEnd/>
          </a:ln>
        </p:spPr>
        <p:txBody>
          <a:bodyPr wrap="none" anchor="ctr">
            <a:prstTxWarp prst="textNoShape">
              <a:avLst/>
            </a:prstTxWarp>
          </a:bodyPr>
          <a:lstStyle/>
          <a:p>
            <a:endParaRPr lang="fr-FR"/>
          </a:p>
        </p:txBody>
      </p:sp>
      <p:sp>
        <p:nvSpPr>
          <p:cNvPr id="217096" name="AutoShape 9"/>
          <p:cNvSpPr>
            <a:spLocks noChangeArrowheads="1"/>
          </p:cNvSpPr>
          <p:nvPr/>
        </p:nvSpPr>
        <p:spPr bwMode="auto">
          <a:xfrm>
            <a:off x="4427538" y="5029200"/>
            <a:ext cx="296862" cy="228600"/>
          </a:xfrm>
          <a:prstGeom prst="rightArrow">
            <a:avLst>
              <a:gd name="adj1" fmla="val 50000"/>
              <a:gd name="adj2" fmla="val 32465"/>
            </a:avLst>
          </a:prstGeom>
          <a:solidFill>
            <a:schemeClr val="accent1"/>
          </a:solidFill>
          <a:ln w="12700">
            <a:solidFill>
              <a:schemeClr val="tx1"/>
            </a:solidFill>
            <a:miter lim="800000"/>
            <a:headEnd/>
            <a:tailEnd/>
          </a:ln>
        </p:spPr>
        <p:txBody>
          <a:bodyPr wrap="none" anchor="ctr">
            <a:prstTxWarp prst="textNoShape">
              <a:avLst/>
            </a:prstTxWarp>
          </a:bodyPr>
          <a:lstStyle/>
          <a:p>
            <a:endParaRPr lang="fr-FR"/>
          </a:p>
        </p:txBody>
      </p:sp>
      <p:sp>
        <p:nvSpPr>
          <p:cNvPr id="217097" name="AutoShape 10"/>
          <p:cNvSpPr>
            <a:spLocks noChangeArrowheads="1"/>
          </p:cNvSpPr>
          <p:nvPr/>
        </p:nvSpPr>
        <p:spPr bwMode="auto">
          <a:xfrm>
            <a:off x="6096000" y="5029200"/>
            <a:ext cx="304800" cy="228600"/>
          </a:xfrm>
          <a:prstGeom prst="rightArrow">
            <a:avLst>
              <a:gd name="adj1" fmla="val 50000"/>
              <a:gd name="adj2" fmla="val 33333"/>
            </a:avLst>
          </a:prstGeom>
          <a:solidFill>
            <a:schemeClr val="accent1"/>
          </a:solidFill>
          <a:ln w="12700">
            <a:solidFill>
              <a:schemeClr val="tx1"/>
            </a:solidFill>
            <a:miter lim="800000"/>
            <a:headEnd/>
            <a:tailEnd/>
          </a:ln>
        </p:spPr>
        <p:txBody>
          <a:bodyPr wrap="none" anchor="ctr">
            <a:prstTxWarp prst="textNoShape">
              <a:avLst/>
            </a:prstTxWarp>
          </a:bodyPr>
          <a:lstStyle/>
          <a:p>
            <a:endParaRPr lang="fr-FR"/>
          </a:p>
        </p:txBody>
      </p:sp>
      <p:sp>
        <p:nvSpPr>
          <p:cNvPr id="217098" name="Rectangle 11"/>
          <p:cNvSpPr>
            <a:spLocks noGrp="1" noChangeArrowheads="1"/>
          </p:cNvSpPr>
          <p:nvPr>
            <p:ph type="title"/>
          </p:nvPr>
        </p:nvSpPr>
        <p:spPr/>
        <p:txBody>
          <a:bodyPr/>
          <a:lstStyle/>
          <a:p>
            <a:r>
              <a:rPr lang="fr-FR"/>
              <a:t>Deux variables explicatives</a:t>
            </a:r>
          </a:p>
        </p:txBody>
      </p:sp>
      <p:sp>
        <p:nvSpPr>
          <p:cNvPr id="217099" name="Rectangle 12"/>
          <p:cNvSpPr>
            <a:spLocks noGrp="1" noChangeArrowheads="1"/>
          </p:cNvSpPr>
          <p:nvPr>
            <p:ph type="body" idx="1"/>
          </p:nvPr>
        </p:nvSpPr>
        <p:spPr/>
        <p:txBody>
          <a:bodyPr/>
          <a:lstStyle/>
          <a:p>
            <a:r>
              <a:rPr lang="fr-FR"/>
              <a:t>La croissance du marché mesure :</a:t>
            </a:r>
          </a:p>
          <a:p>
            <a:pPr lvl="1"/>
            <a:r>
              <a:rPr lang="fr-FR"/>
              <a:t>L’intér</a:t>
            </a:r>
            <a:r>
              <a:rPr lang="fr-FR" altLang="ja-JP"/>
              <a:t>êt</a:t>
            </a:r>
            <a:r>
              <a:rPr lang="fr-FR"/>
              <a:t> du marché</a:t>
            </a:r>
          </a:p>
          <a:p>
            <a:pPr lvl="1"/>
            <a:r>
              <a:rPr lang="fr-FR"/>
              <a:t>Fondée sur le concept de cycle de vie économique</a:t>
            </a:r>
          </a:p>
          <a:p>
            <a:r>
              <a:rPr lang="fr-FR"/>
              <a:t>Part de marché relative :</a:t>
            </a:r>
          </a:p>
          <a:p>
            <a:pPr lvl="1"/>
            <a:r>
              <a:rPr lang="fr-FR"/>
              <a:t>S’évalue par rapport au concurrent le plus proche ou au leader</a:t>
            </a:r>
          </a:p>
          <a:p>
            <a:pPr lvl="1"/>
            <a:r>
              <a:rPr lang="fr-FR"/>
              <a:t>Indique la force concurrentielle de l’entreprise consécutive à un effet d’expérience important.</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Espace réservé du numéro de diapositive 3"/>
          <p:cNvSpPr>
            <a:spLocks noGrp="1"/>
          </p:cNvSpPr>
          <p:nvPr>
            <p:ph type="sldNum" sz="quarter" idx="10"/>
          </p:nvPr>
        </p:nvSpPr>
        <p:spPr/>
        <p:txBody>
          <a:bodyPr/>
          <a:lstStyle/>
          <a:p>
            <a:pPr>
              <a:defRPr/>
            </a:pPr>
            <a:fld id="{ED6CEC97-033C-A642-8861-C45B77C2C91C}" type="slidenum">
              <a:rPr lang="fr-FR"/>
              <a:pPr>
                <a:defRPr/>
              </a:pPr>
              <a:t>107</a:t>
            </a:fld>
            <a:endParaRPr lang="fr-FR"/>
          </a:p>
        </p:txBody>
      </p:sp>
      <p:sp>
        <p:nvSpPr>
          <p:cNvPr id="219139" name="Rectangle 2"/>
          <p:cNvSpPr>
            <a:spLocks noGrp="1" noChangeArrowheads="1"/>
          </p:cNvSpPr>
          <p:nvPr>
            <p:ph type="title"/>
          </p:nvPr>
        </p:nvSpPr>
        <p:spPr>
          <a:xfrm>
            <a:off x="0" y="152400"/>
            <a:ext cx="8915400" cy="685800"/>
          </a:xfrm>
          <a:noFill/>
        </p:spPr>
        <p:txBody>
          <a:bodyPr/>
          <a:lstStyle/>
          <a:p>
            <a:r>
              <a:rPr lang="fr-FR"/>
              <a:t>Les causes de l’effet d’experience</a:t>
            </a:r>
          </a:p>
        </p:txBody>
      </p:sp>
      <p:grpSp>
        <p:nvGrpSpPr>
          <p:cNvPr id="219140" name="Group 3"/>
          <p:cNvGrpSpPr>
            <a:grpSpLocks/>
          </p:cNvGrpSpPr>
          <p:nvPr/>
        </p:nvGrpSpPr>
        <p:grpSpPr bwMode="auto">
          <a:xfrm>
            <a:off x="806450" y="1217613"/>
            <a:ext cx="1844675" cy="2586037"/>
            <a:chOff x="508" y="767"/>
            <a:chExt cx="1162" cy="1629"/>
          </a:xfrm>
        </p:grpSpPr>
        <p:grpSp>
          <p:nvGrpSpPr>
            <p:cNvPr id="219175" name="Group 4"/>
            <p:cNvGrpSpPr>
              <a:grpSpLocks/>
            </p:cNvGrpSpPr>
            <p:nvPr/>
          </p:nvGrpSpPr>
          <p:grpSpPr bwMode="auto">
            <a:xfrm>
              <a:off x="508" y="767"/>
              <a:ext cx="61" cy="1592"/>
              <a:chOff x="508" y="767"/>
              <a:chExt cx="61" cy="1592"/>
            </a:xfrm>
          </p:grpSpPr>
          <p:sp>
            <p:nvSpPr>
              <p:cNvPr id="219179" name="Freeform 5"/>
              <p:cNvSpPr>
                <a:spLocks/>
              </p:cNvSpPr>
              <p:nvPr/>
            </p:nvSpPr>
            <p:spPr bwMode="auto">
              <a:xfrm>
                <a:off x="508" y="767"/>
                <a:ext cx="61" cy="146"/>
              </a:xfrm>
              <a:custGeom>
                <a:avLst/>
                <a:gdLst>
                  <a:gd name="T0" fmla="*/ 34 w 61"/>
                  <a:gd name="T1" fmla="*/ 0 h 146"/>
                  <a:gd name="T2" fmla="*/ 60 w 61"/>
                  <a:gd name="T3" fmla="*/ 145 h 146"/>
                  <a:gd name="T4" fmla="*/ 34 w 61"/>
                  <a:gd name="T5" fmla="*/ 145 h 146"/>
                  <a:gd name="T6" fmla="*/ 0 w 61"/>
                  <a:gd name="T7" fmla="*/ 145 h 146"/>
                  <a:gd name="T8" fmla="*/ 34 w 61"/>
                  <a:gd name="T9" fmla="*/ 0 h 146"/>
                  <a:gd name="T10" fmla="*/ 0 60000 65536"/>
                  <a:gd name="T11" fmla="*/ 0 60000 65536"/>
                  <a:gd name="T12" fmla="*/ 0 60000 65536"/>
                  <a:gd name="T13" fmla="*/ 0 60000 65536"/>
                  <a:gd name="T14" fmla="*/ 0 60000 65536"/>
                  <a:gd name="T15" fmla="*/ 0 w 61"/>
                  <a:gd name="T16" fmla="*/ 0 h 146"/>
                  <a:gd name="T17" fmla="*/ 61 w 61"/>
                  <a:gd name="T18" fmla="*/ 146 h 146"/>
                </a:gdLst>
                <a:ahLst/>
                <a:cxnLst>
                  <a:cxn ang="T10">
                    <a:pos x="T0" y="T1"/>
                  </a:cxn>
                  <a:cxn ang="T11">
                    <a:pos x="T2" y="T3"/>
                  </a:cxn>
                  <a:cxn ang="T12">
                    <a:pos x="T4" y="T5"/>
                  </a:cxn>
                  <a:cxn ang="T13">
                    <a:pos x="T6" y="T7"/>
                  </a:cxn>
                  <a:cxn ang="T14">
                    <a:pos x="T8" y="T9"/>
                  </a:cxn>
                </a:cxnLst>
                <a:rect l="T15" t="T16" r="T17" b="T18"/>
                <a:pathLst>
                  <a:path w="61" h="146">
                    <a:moveTo>
                      <a:pt x="34" y="0"/>
                    </a:moveTo>
                    <a:lnTo>
                      <a:pt x="60" y="145"/>
                    </a:lnTo>
                    <a:lnTo>
                      <a:pt x="34" y="145"/>
                    </a:lnTo>
                    <a:lnTo>
                      <a:pt x="0" y="145"/>
                    </a:lnTo>
                    <a:lnTo>
                      <a:pt x="34" y="0"/>
                    </a:lnTo>
                  </a:path>
                </a:pathLst>
              </a:custGeom>
              <a:solidFill>
                <a:srgbClr val="000000"/>
              </a:solidFill>
              <a:ln w="12700" cap="rnd">
                <a:solidFill>
                  <a:schemeClr val="accent2"/>
                </a:solidFill>
                <a:round/>
                <a:headEnd/>
                <a:tailEnd/>
              </a:ln>
            </p:spPr>
            <p:txBody>
              <a:bodyPr>
                <a:prstTxWarp prst="textNoShape">
                  <a:avLst/>
                </a:prstTxWarp>
              </a:bodyPr>
              <a:lstStyle/>
              <a:p>
                <a:endParaRPr lang="fr-FR"/>
              </a:p>
            </p:txBody>
          </p:sp>
          <p:sp>
            <p:nvSpPr>
              <p:cNvPr id="219180" name="Line 6"/>
              <p:cNvSpPr>
                <a:spLocks noChangeShapeType="1"/>
              </p:cNvSpPr>
              <p:nvPr/>
            </p:nvSpPr>
            <p:spPr bwMode="auto">
              <a:xfrm>
                <a:off x="546" y="919"/>
                <a:ext cx="0" cy="1440"/>
              </a:xfrm>
              <a:prstGeom prst="line">
                <a:avLst/>
              </a:prstGeom>
              <a:noFill/>
              <a:ln w="25400">
                <a:solidFill>
                  <a:schemeClr val="accent2"/>
                </a:solidFill>
                <a:round/>
                <a:headEnd/>
                <a:tailEnd/>
              </a:ln>
            </p:spPr>
            <p:txBody>
              <a:bodyPr wrap="none" anchor="ctr">
                <a:prstTxWarp prst="textNoShape">
                  <a:avLst/>
                </a:prstTxWarp>
              </a:bodyPr>
              <a:lstStyle/>
              <a:p>
                <a:endParaRPr lang="fr-FR"/>
              </a:p>
            </p:txBody>
          </p:sp>
        </p:grpSp>
        <p:grpSp>
          <p:nvGrpSpPr>
            <p:cNvPr id="219176" name="Group 7"/>
            <p:cNvGrpSpPr>
              <a:grpSpLocks/>
            </p:cNvGrpSpPr>
            <p:nvPr/>
          </p:nvGrpSpPr>
          <p:grpSpPr bwMode="auto">
            <a:xfrm>
              <a:off x="546" y="2327"/>
              <a:ext cx="1124" cy="69"/>
              <a:chOff x="546" y="2327"/>
              <a:chExt cx="1124" cy="69"/>
            </a:xfrm>
          </p:grpSpPr>
          <p:sp>
            <p:nvSpPr>
              <p:cNvPr id="219177" name="Freeform 8"/>
              <p:cNvSpPr>
                <a:spLocks/>
              </p:cNvSpPr>
              <p:nvPr/>
            </p:nvSpPr>
            <p:spPr bwMode="auto">
              <a:xfrm>
                <a:off x="1549" y="2327"/>
                <a:ext cx="121" cy="69"/>
              </a:xfrm>
              <a:custGeom>
                <a:avLst/>
                <a:gdLst>
                  <a:gd name="T0" fmla="*/ 120 w 121"/>
                  <a:gd name="T1" fmla="*/ 34 h 69"/>
                  <a:gd name="T2" fmla="*/ 0 w 121"/>
                  <a:gd name="T3" fmla="*/ 68 h 69"/>
                  <a:gd name="T4" fmla="*/ 0 w 121"/>
                  <a:gd name="T5" fmla="*/ 34 h 69"/>
                  <a:gd name="T6" fmla="*/ 0 w 121"/>
                  <a:gd name="T7" fmla="*/ 0 h 69"/>
                  <a:gd name="T8" fmla="*/ 120 w 121"/>
                  <a:gd name="T9" fmla="*/ 34 h 69"/>
                  <a:gd name="T10" fmla="*/ 0 60000 65536"/>
                  <a:gd name="T11" fmla="*/ 0 60000 65536"/>
                  <a:gd name="T12" fmla="*/ 0 60000 65536"/>
                  <a:gd name="T13" fmla="*/ 0 60000 65536"/>
                  <a:gd name="T14" fmla="*/ 0 60000 65536"/>
                  <a:gd name="T15" fmla="*/ 0 w 121"/>
                  <a:gd name="T16" fmla="*/ 0 h 69"/>
                  <a:gd name="T17" fmla="*/ 121 w 121"/>
                  <a:gd name="T18" fmla="*/ 69 h 69"/>
                </a:gdLst>
                <a:ahLst/>
                <a:cxnLst>
                  <a:cxn ang="T10">
                    <a:pos x="T0" y="T1"/>
                  </a:cxn>
                  <a:cxn ang="T11">
                    <a:pos x="T2" y="T3"/>
                  </a:cxn>
                  <a:cxn ang="T12">
                    <a:pos x="T4" y="T5"/>
                  </a:cxn>
                  <a:cxn ang="T13">
                    <a:pos x="T6" y="T7"/>
                  </a:cxn>
                  <a:cxn ang="T14">
                    <a:pos x="T8" y="T9"/>
                  </a:cxn>
                </a:cxnLst>
                <a:rect l="T15" t="T16" r="T17" b="T18"/>
                <a:pathLst>
                  <a:path w="121" h="69">
                    <a:moveTo>
                      <a:pt x="120" y="34"/>
                    </a:moveTo>
                    <a:lnTo>
                      <a:pt x="0" y="68"/>
                    </a:lnTo>
                    <a:lnTo>
                      <a:pt x="0" y="34"/>
                    </a:lnTo>
                    <a:lnTo>
                      <a:pt x="0" y="0"/>
                    </a:lnTo>
                    <a:lnTo>
                      <a:pt x="120" y="34"/>
                    </a:lnTo>
                  </a:path>
                </a:pathLst>
              </a:custGeom>
              <a:solidFill>
                <a:srgbClr val="000000"/>
              </a:solidFill>
              <a:ln w="12700" cap="rnd">
                <a:solidFill>
                  <a:schemeClr val="accent2"/>
                </a:solidFill>
                <a:round/>
                <a:headEnd/>
                <a:tailEnd/>
              </a:ln>
            </p:spPr>
            <p:txBody>
              <a:bodyPr>
                <a:prstTxWarp prst="textNoShape">
                  <a:avLst/>
                </a:prstTxWarp>
              </a:bodyPr>
              <a:lstStyle/>
              <a:p>
                <a:endParaRPr lang="fr-FR"/>
              </a:p>
            </p:txBody>
          </p:sp>
          <p:sp>
            <p:nvSpPr>
              <p:cNvPr id="219178" name="Line 9"/>
              <p:cNvSpPr>
                <a:spLocks noChangeShapeType="1"/>
              </p:cNvSpPr>
              <p:nvPr/>
            </p:nvSpPr>
            <p:spPr bwMode="auto">
              <a:xfrm>
                <a:off x="546" y="2364"/>
                <a:ext cx="994" cy="0"/>
              </a:xfrm>
              <a:prstGeom prst="line">
                <a:avLst/>
              </a:prstGeom>
              <a:noFill/>
              <a:ln w="25400">
                <a:solidFill>
                  <a:schemeClr val="accent2"/>
                </a:solidFill>
                <a:round/>
                <a:headEnd/>
                <a:tailEnd/>
              </a:ln>
            </p:spPr>
            <p:txBody>
              <a:bodyPr wrap="none" anchor="ctr">
                <a:prstTxWarp prst="textNoShape">
                  <a:avLst/>
                </a:prstTxWarp>
              </a:bodyPr>
              <a:lstStyle/>
              <a:p>
                <a:endParaRPr lang="fr-FR"/>
              </a:p>
            </p:txBody>
          </p:sp>
        </p:grpSp>
      </p:grpSp>
      <p:sp>
        <p:nvSpPr>
          <p:cNvPr id="219141" name="Rectangle 10"/>
          <p:cNvSpPr>
            <a:spLocks noChangeArrowheads="1"/>
          </p:cNvSpPr>
          <p:nvPr/>
        </p:nvSpPr>
        <p:spPr bwMode="auto">
          <a:xfrm>
            <a:off x="46038" y="815975"/>
            <a:ext cx="752475" cy="6381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Coûts</a:t>
            </a:r>
          </a:p>
          <a:p>
            <a:endParaRPr lang="fr-FR" sz="1800" b="1">
              <a:solidFill>
                <a:srgbClr val="00279F"/>
              </a:solidFill>
            </a:endParaRPr>
          </a:p>
        </p:txBody>
      </p:sp>
      <p:sp>
        <p:nvSpPr>
          <p:cNvPr id="219142" name="Rectangle 11"/>
          <p:cNvSpPr>
            <a:spLocks noChangeArrowheads="1"/>
          </p:cNvSpPr>
          <p:nvPr/>
        </p:nvSpPr>
        <p:spPr bwMode="auto">
          <a:xfrm>
            <a:off x="46038" y="1103313"/>
            <a:ext cx="942975" cy="363537"/>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Moyens</a:t>
            </a:r>
          </a:p>
        </p:txBody>
      </p:sp>
      <p:sp>
        <p:nvSpPr>
          <p:cNvPr id="219143" name="Rectangle 12"/>
          <p:cNvSpPr>
            <a:spLocks noChangeArrowheads="1"/>
          </p:cNvSpPr>
          <p:nvPr/>
        </p:nvSpPr>
        <p:spPr bwMode="auto">
          <a:xfrm>
            <a:off x="1601788" y="1908175"/>
            <a:ext cx="1577975" cy="363538"/>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Apprentissage</a:t>
            </a:r>
          </a:p>
        </p:txBody>
      </p:sp>
      <p:sp>
        <p:nvSpPr>
          <p:cNvPr id="219144" name="Rectangle 13"/>
          <p:cNvSpPr>
            <a:spLocks noChangeArrowheads="1"/>
          </p:cNvSpPr>
          <p:nvPr/>
        </p:nvSpPr>
        <p:spPr bwMode="auto">
          <a:xfrm>
            <a:off x="1625600" y="3913188"/>
            <a:ext cx="1330325" cy="6381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Production </a:t>
            </a:r>
          </a:p>
          <a:p>
            <a:endParaRPr lang="fr-FR" sz="1800" b="1">
              <a:solidFill>
                <a:srgbClr val="00279F"/>
              </a:solidFill>
            </a:endParaRPr>
          </a:p>
        </p:txBody>
      </p:sp>
      <p:sp>
        <p:nvSpPr>
          <p:cNvPr id="219145" name="Rectangle 14"/>
          <p:cNvSpPr>
            <a:spLocks noChangeArrowheads="1"/>
          </p:cNvSpPr>
          <p:nvPr/>
        </p:nvSpPr>
        <p:spPr bwMode="auto">
          <a:xfrm>
            <a:off x="1625600" y="4202113"/>
            <a:ext cx="1057275" cy="363537"/>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Cumulée</a:t>
            </a:r>
          </a:p>
        </p:txBody>
      </p:sp>
      <p:sp>
        <p:nvSpPr>
          <p:cNvPr id="219146" name="Rectangle 15"/>
          <p:cNvSpPr>
            <a:spLocks noChangeArrowheads="1"/>
          </p:cNvSpPr>
          <p:nvPr/>
        </p:nvSpPr>
        <p:spPr bwMode="auto">
          <a:xfrm>
            <a:off x="739775" y="4916488"/>
            <a:ext cx="2397125" cy="6381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Effets d'Apprentissage</a:t>
            </a:r>
          </a:p>
          <a:p>
            <a:endParaRPr lang="fr-FR" sz="1800" b="1">
              <a:solidFill>
                <a:srgbClr val="00279F"/>
              </a:solidFill>
            </a:endParaRPr>
          </a:p>
        </p:txBody>
      </p:sp>
      <p:sp>
        <p:nvSpPr>
          <p:cNvPr id="219147" name="Rectangle 16"/>
          <p:cNvSpPr>
            <a:spLocks noChangeArrowheads="1"/>
          </p:cNvSpPr>
          <p:nvPr/>
        </p:nvSpPr>
        <p:spPr bwMode="auto">
          <a:xfrm>
            <a:off x="9525" y="5843588"/>
            <a:ext cx="752475" cy="363537"/>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u="sng">
                <a:solidFill>
                  <a:srgbClr val="00279F"/>
                </a:solidFill>
              </a:rPr>
              <a:t>Effets</a:t>
            </a:r>
          </a:p>
        </p:txBody>
      </p:sp>
      <p:sp>
        <p:nvSpPr>
          <p:cNvPr id="219148" name="Rectangle 17"/>
          <p:cNvSpPr>
            <a:spLocks noChangeArrowheads="1"/>
          </p:cNvSpPr>
          <p:nvPr/>
        </p:nvSpPr>
        <p:spPr bwMode="auto">
          <a:xfrm>
            <a:off x="523875" y="5843588"/>
            <a:ext cx="3235325" cy="363537"/>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 :  Accumulation de Production</a:t>
            </a:r>
          </a:p>
        </p:txBody>
      </p:sp>
      <p:sp>
        <p:nvSpPr>
          <p:cNvPr id="219149" name="Rectangle 18"/>
          <p:cNvSpPr>
            <a:spLocks noChangeArrowheads="1"/>
          </p:cNvSpPr>
          <p:nvPr/>
        </p:nvSpPr>
        <p:spPr bwMode="auto">
          <a:xfrm>
            <a:off x="4595813" y="1847850"/>
            <a:ext cx="892175" cy="363538"/>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Echelle</a:t>
            </a:r>
          </a:p>
        </p:txBody>
      </p:sp>
      <p:sp>
        <p:nvSpPr>
          <p:cNvPr id="219150" name="Rectangle 19"/>
          <p:cNvSpPr>
            <a:spLocks noChangeArrowheads="1"/>
          </p:cNvSpPr>
          <p:nvPr/>
        </p:nvSpPr>
        <p:spPr bwMode="auto">
          <a:xfrm>
            <a:off x="4572000" y="3975100"/>
            <a:ext cx="1273175" cy="6381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Production</a:t>
            </a:r>
          </a:p>
          <a:p>
            <a:endParaRPr lang="fr-FR" sz="1800" b="1">
              <a:solidFill>
                <a:srgbClr val="00279F"/>
              </a:solidFill>
            </a:endParaRPr>
          </a:p>
        </p:txBody>
      </p:sp>
      <p:sp>
        <p:nvSpPr>
          <p:cNvPr id="219151" name="Rectangle 20"/>
          <p:cNvSpPr>
            <a:spLocks noChangeArrowheads="1"/>
          </p:cNvSpPr>
          <p:nvPr/>
        </p:nvSpPr>
        <p:spPr bwMode="auto">
          <a:xfrm>
            <a:off x="4572000" y="4264025"/>
            <a:ext cx="1323975" cy="363538"/>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Instantanée</a:t>
            </a:r>
          </a:p>
        </p:txBody>
      </p:sp>
      <p:sp>
        <p:nvSpPr>
          <p:cNvPr id="219152" name="Rectangle 21"/>
          <p:cNvSpPr>
            <a:spLocks noChangeArrowheads="1"/>
          </p:cNvSpPr>
          <p:nvPr/>
        </p:nvSpPr>
        <p:spPr bwMode="auto">
          <a:xfrm>
            <a:off x="3829050" y="4976813"/>
            <a:ext cx="2105025" cy="363537"/>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Economie d'Echelle</a:t>
            </a:r>
          </a:p>
        </p:txBody>
      </p:sp>
      <p:sp>
        <p:nvSpPr>
          <p:cNvPr id="219153" name="Rectangle 22"/>
          <p:cNvSpPr>
            <a:spLocks noChangeArrowheads="1"/>
          </p:cNvSpPr>
          <p:nvPr/>
        </p:nvSpPr>
        <p:spPr bwMode="auto">
          <a:xfrm>
            <a:off x="3744913" y="5843588"/>
            <a:ext cx="2505075" cy="363537"/>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Installation de Capacité</a:t>
            </a:r>
          </a:p>
        </p:txBody>
      </p:sp>
      <p:sp>
        <p:nvSpPr>
          <p:cNvPr id="219154" name="Rectangle 23"/>
          <p:cNvSpPr>
            <a:spLocks noChangeArrowheads="1"/>
          </p:cNvSpPr>
          <p:nvPr/>
        </p:nvSpPr>
        <p:spPr bwMode="auto">
          <a:xfrm>
            <a:off x="7038975" y="1665288"/>
            <a:ext cx="269875" cy="363537"/>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I</a:t>
            </a:r>
          </a:p>
        </p:txBody>
      </p:sp>
      <p:sp>
        <p:nvSpPr>
          <p:cNvPr id="219155" name="Rectangle 24"/>
          <p:cNvSpPr>
            <a:spLocks noChangeArrowheads="1"/>
          </p:cNvSpPr>
          <p:nvPr/>
        </p:nvSpPr>
        <p:spPr bwMode="auto">
          <a:xfrm>
            <a:off x="7427913" y="2273300"/>
            <a:ext cx="1597025" cy="363538"/>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II   Innovation</a:t>
            </a:r>
          </a:p>
        </p:txBody>
      </p:sp>
      <p:sp>
        <p:nvSpPr>
          <p:cNvPr id="219156" name="Rectangle 25"/>
          <p:cNvSpPr>
            <a:spLocks noChangeArrowheads="1"/>
          </p:cNvSpPr>
          <p:nvPr/>
        </p:nvSpPr>
        <p:spPr bwMode="auto">
          <a:xfrm>
            <a:off x="6630988" y="4976813"/>
            <a:ext cx="2028825" cy="363537"/>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Progrès Technique</a:t>
            </a:r>
          </a:p>
        </p:txBody>
      </p:sp>
      <p:sp>
        <p:nvSpPr>
          <p:cNvPr id="219157" name="Rectangle 26"/>
          <p:cNvSpPr>
            <a:spLocks noChangeArrowheads="1"/>
          </p:cNvSpPr>
          <p:nvPr/>
        </p:nvSpPr>
        <p:spPr bwMode="auto">
          <a:xfrm>
            <a:off x="7013575" y="5843588"/>
            <a:ext cx="1247775" cy="363537"/>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Innovation</a:t>
            </a:r>
          </a:p>
        </p:txBody>
      </p:sp>
      <p:grpSp>
        <p:nvGrpSpPr>
          <p:cNvPr id="219158" name="Group 27"/>
          <p:cNvGrpSpPr>
            <a:grpSpLocks/>
          </p:cNvGrpSpPr>
          <p:nvPr/>
        </p:nvGrpSpPr>
        <p:grpSpPr bwMode="auto">
          <a:xfrm>
            <a:off x="4003675" y="1217613"/>
            <a:ext cx="1833563" cy="2586037"/>
            <a:chOff x="2522" y="767"/>
            <a:chExt cx="1155" cy="1629"/>
          </a:xfrm>
        </p:grpSpPr>
        <p:grpSp>
          <p:nvGrpSpPr>
            <p:cNvPr id="219169" name="Group 28"/>
            <p:cNvGrpSpPr>
              <a:grpSpLocks/>
            </p:cNvGrpSpPr>
            <p:nvPr/>
          </p:nvGrpSpPr>
          <p:grpSpPr bwMode="auto">
            <a:xfrm>
              <a:off x="2522" y="767"/>
              <a:ext cx="53" cy="1592"/>
              <a:chOff x="2522" y="767"/>
              <a:chExt cx="53" cy="1592"/>
            </a:xfrm>
          </p:grpSpPr>
          <p:sp>
            <p:nvSpPr>
              <p:cNvPr id="219173" name="Freeform 29"/>
              <p:cNvSpPr>
                <a:spLocks/>
              </p:cNvSpPr>
              <p:nvPr/>
            </p:nvSpPr>
            <p:spPr bwMode="auto">
              <a:xfrm>
                <a:off x="2522" y="767"/>
                <a:ext cx="53" cy="146"/>
              </a:xfrm>
              <a:custGeom>
                <a:avLst/>
                <a:gdLst>
                  <a:gd name="T0" fmla="*/ 26 w 53"/>
                  <a:gd name="T1" fmla="*/ 0 h 146"/>
                  <a:gd name="T2" fmla="*/ 52 w 53"/>
                  <a:gd name="T3" fmla="*/ 145 h 146"/>
                  <a:gd name="T4" fmla="*/ 26 w 53"/>
                  <a:gd name="T5" fmla="*/ 145 h 146"/>
                  <a:gd name="T6" fmla="*/ 0 w 53"/>
                  <a:gd name="T7" fmla="*/ 145 h 146"/>
                  <a:gd name="T8" fmla="*/ 26 w 53"/>
                  <a:gd name="T9" fmla="*/ 0 h 146"/>
                  <a:gd name="T10" fmla="*/ 0 60000 65536"/>
                  <a:gd name="T11" fmla="*/ 0 60000 65536"/>
                  <a:gd name="T12" fmla="*/ 0 60000 65536"/>
                  <a:gd name="T13" fmla="*/ 0 60000 65536"/>
                  <a:gd name="T14" fmla="*/ 0 60000 65536"/>
                  <a:gd name="T15" fmla="*/ 0 w 53"/>
                  <a:gd name="T16" fmla="*/ 0 h 146"/>
                  <a:gd name="T17" fmla="*/ 53 w 53"/>
                  <a:gd name="T18" fmla="*/ 146 h 146"/>
                </a:gdLst>
                <a:ahLst/>
                <a:cxnLst>
                  <a:cxn ang="T10">
                    <a:pos x="T0" y="T1"/>
                  </a:cxn>
                  <a:cxn ang="T11">
                    <a:pos x="T2" y="T3"/>
                  </a:cxn>
                  <a:cxn ang="T12">
                    <a:pos x="T4" y="T5"/>
                  </a:cxn>
                  <a:cxn ang="T13">
                    <a:pos x="T6" y="T7"/>
                  </a:cxn>
                  <a:cxn ang="T14">
                    <a:pos x="T8" y="T9"/>
                  </a:cxn>
                </a:cxnLst>
                <a:rect l="T15" t="T16" r="T17" b="T18"/>
                <a:pathLst>
                  <a:path w="53" h="146">
                    <a:moveTo>
                      <a:pt x="26" y="0"/>
                    </a:moveTo>
                    <a:lnTo>
                      <a:pt x="52" y="145"/>
                    </a:lnTo>
                    <a:lnTo>
                      <a:pt x="26" y="145"/>
                    </a:lnTo>
                    <a:lnTo>
                      <a:pt x="0" y="145"/>
                    </a:lnTo>
                    <a:lnTo>
                      <a:pt x="26" y="0"/>
                    </a:lnTo>
                  </a:path>
                </a:pathLst>
              </a:custGeom>
              <a:solidFill>
                <a:srgbClr val="000000"/>
              </a:solidFill>
              <a:ln w="12700" cap="rnd">
                <a:solidFill>
                  <a:schemeClr val="accent2"/>
                </a:solidFill>
                <a:round/>
                <a:headEnd/>
                <a:tailEnd/>
              </a:ln>
            </p:spPr>
            <p:txBody>
              <a:bodyPr>
                <a:prstTxWarp prst="textNoShape">
                  <a:avLst/>
                </a:prstTxWarp>
              </a:bodyPr>
              <a:lstStyle/>
              <a:p>
                <a:endParaRPr lang="fr-FR"/>
              </a:p>
            </p:txBody>
          </p:sp>
          <p:sp>
            <p:nvSpPr>
              <p:cNvPr id="219174" name="Line 30"/>
              <p:cNvSpPr>
                <a:spLocks noChangeShapeType="1"/>
              </p:cNvSpPr>
              <p:nvPr/>
            </p:nvSpPr>
            <p:spPr bwMode="auto">
              <a:xfrm>
                <a:off x="2553" y="919"/>
                <a:ext cx="0" cy="1440"/>
              </a:xfrm>
              <a:prstGeom prst="line">
                <a:avLst/>
              </a:prstGeom>
              <a:noFill/>
              <a:ln w="25400">
                <a:solidFill>
                  <a:schemeClr val="accent2"/>
                </a:solidFill>
                <a:round/>
                <a:headEnd/>
                <a:tailEnd/>
              </a:ln>
            </p:spPr>
            <p:txBody>
              <a:bodyPr wrap="none" anchor="ctr">
                <a:prstTxWarp prst="textNoShape">
                  <a:avLst/>
                </a:prstTxWarp>
              </a:bodyPr>
              <a:lstStyle/>
              <a:p>
                <a:endParaRPr lang="fr-FR"/>
              </a:p>
            </p:txBody>
          </p:sp>
        </p:grpSp>
        <p:grpSp>
          <p:nvGrpSpPr>
            <p:cNvPr id="219170" name="Group 31"/>
            <p:cNvGrpSpPr>
              <a:grpSpLocks/>
            </p:cNvGrpSpPr>
            <p:nvPr/>
          </p:nvGrpSpPr>
          <p:grpSpPr bwMode="auto">
            <a:xfrm>
              <a:off x="2553" y="2327"/>
              <a:ext cx="1124" cy="69"/>
              <a:chOff x="2553" y="2327"/>
              <a:chExt cx="1124" cy="69"/>
            </a:xfrm>
          </p:grpSpPr>
          <p:sp>
            <p:nvSpPr>
              <p:cNvPr id="219171" name="Freeform 32"/>
              <p:cNvSpPr>
                <a:spLocks/>
              </p:cNvSpPr>
              <p:nvPr/>
            </p:nvSpPr>
            <p:spPr bwMode="auto">
              <a:xfrm>
                <a:off x="3555" y="2327"/>
                <a:ext cx="122" cy="69"/>
              </a:xfrm>
              <a:custGeom>
                <a:avLst/>
                <a:gdLst>
                  <a:gd name="T0" fmla="*/ 121 w 122"/>
                  <a:gd name="T1" fmla="*/ 34 h 69"/>
                  <a:gd name="T2" fmla="*/ 0 w 122"/>
                  <a:gd name="T3" fmla="*/ 68 h 69"/>
                  <a:gd name="T4" fmla="*/ 0 w 122"/>
                  <a:gd name="T5" fmla="*/ 34 h 69"/>
                  <a:gd name="T6" fmla="*/ 0 w 122"/>
                  <a:gd name="T7" fmla="*/ 0 h 69"/>
                  <a:gd name="T8" fmla="*/ 121 w 122"/>
                  <a:gd name="T9" fmla="*/ 34 h 69"/>
                  <a:gd name="T10" fmla="*/ 0 60000 65536"/>
                  <a:gd name="T11" fmla="*/ 0 60000 65536"/>
                  <a:gd name="T12" fmla="*/ 0 60000 65536"/>
                  <a:gd name="T13" fmla="*/ 0 60000 65536"/>
                  <a:gd name="T14" fmla="*/ 0 60000 65536"/>
                  <a:gd name="T15" fmla="*/ 0 w 122"/>
                  <a:gd name="T16" fmla="*/ 0 h 69"/>
                  <a:gd name="T17" fmla="*/ 122 w 122"/>
                  <a:gd name="T18" fmla="*/ 69 h 69"/>
                </a:gdLst>
                <a:ahLst/>
                <a:cxnLst>
                  <a:cxn ang="T10">
                    <a:pos x="T0" y="T1"/>
                  </a:cxn>
                  <a:cxn ang="T11">
                    <a:pos x="T2" y="T3"/>
                  </a:cxn>
                  <a:cxn ang="T12">
                    <a:pos x="T4" y="T5"/>
                  </a:cxn>
                  <a:cxn ang="T13">
                    <a:pos x="T6" y="T7"/>
                  </a:cxn>
                  <a:cxn ang="T14">
                    <a:pos x="T8" y="T9"/>
                  </a:cxn>
                </a:cxnLst>
                <a:rect l="T15" t="T16" r="T17" b="T18"/>
                <a:pathLst>
                  <a:path w="122" h="69">
                    <a:moveTo>
                      <a:pt x="121" y="34"/>
                    </a:moveTo>
                    <a:lnTo>
                      <a:pt x="0" y="68"/>
                    </a:lnTo>
                    <a:lnTo>
                      <a:pt x="0" y="34"/>
                    </a:lnTo>
                    <a:lnTo>
                      <a:pt x="0" y="0"/>
                    </a:lnTo>
                    <a:lnTo>
                      <a:pt x="121" y="34"/>
                    </a:lnTo>
                  </a:path>
                </a:pathLst>
              </a:custGeom>
              <a:solidFill>
                <a:srgbClr val="000000"/>
              </a:solidFill>
              <a:ln w="12700" cap="rnd">
                <a:solidFill>
                  <a:schemeClr val="accent2"/>
                </a:solidFill>
                <a:round/>
                <a:headEnd/>
                <a:tailEnd/>
              </a:ln>
            </p:spPr>
            <p:txBody>
              <a:bodyPr>
                <a:prstTxWarp prst="textNoShape">
                  <a:avLst/>
                </a:prstTxWarp>
              </a:bodyPr>
              <a:lstStyle/>
              <a:p>
                <a:endParaRPr lang="fr-FR"/>
              </a:p>
            </p:txBody>
          </p:sp>
          <p:sp>
            <p:nvSpPr>
              <p:cNvPr id="219172" name="Line 33"/>
              <p:cNvSpPr>
                <a:spLocks noChangeShapeType="1"/>
              </p:cNvSpPr>
              <p:nvPr/>
            </p:nvSpPr>
            <p:spPr bwMode="auto">
              <a:xfrm>
                <a:off x="2553" y="2364"/>
                <a:ext cx="994" cy="0"/>
              </a:xfrm>
              <a:prstGeom prst="line">
                <a:avLst/>
              </a:prstGeom>
              <a:noFill/>
              <a:ln w="25400">
                <a:solidFill>
                  <a:schemeClr val="accent2"/>
                </a:solidFill>
                <a:round/>
                <a:headEnd/>
                <a:tailEnd/>
              </a:ln>
            </p:spPr>
            <p:txBody>
              <a:bodyPr wrap="none" anchor="ctr">
                <a:prstTxWarp prst="textNoShape">
                  <a:avLst/>
                </a:prstTxWarp>
              </a:bodyPr>
              <a:lstStyle/>
              <a:p>
                <a:endParaRPr lang="fr-FR"/>
              </a:p>
            </p:txBody>
          </p:sp>
        </p:grpSp>
      </p:grpSp>
      <p:grpSp>
        <p:nvGrpSpPr>
          <p:cNvPr id="219159" name="Group 34"/>
          <p:cNvGrpSpPr>
            <a:grpSpLocks/>
          </p:cNvGrpSpPr>
          <p:nvPr/>
        </p:nvGrpSpPr>
        <p:grpSpPr bwMode="auto">
          <a:xfrm>
            <a:off x="6721475" y="1247775"/>
            <a:ext cx="1833563" cy="2601913"/>
            <a:chOff x="4234" y="786"/>
            <a:chExt cx="1155" cy="1639"/>
          </a:xfrm>
        </p:grpSpPr>
        <p:grpSp>
          <p:nvGrpSpPr>
            <p:cNvPr id="219163" name="Group 35"/>
            <p:cNvGrpSpPr>
              <a:grpSpLocks/>
            </p:cNvGrpSpPr>
            <p:nvPr/>
          </p:nvGrpSpPr>
          <p:grpSpPr bwMode="auto">
            <a:xfrm>
              <a:off x="4234" y="786"/>
              <a:ext cx="53" cy="1601"/>
              <a:chOff x="4234" y="786"/>
              <a:chExt cx="53" cy="1601"/>
            </a:xfrm>
          </p:grpSpPr>
          <p:sp>
            <p:nvSpPr>
              <p:cNvPr id="219167" name="Freeform 36"/>
              <p:cNvSpPr>
                <a:spLocks/>
              </p:cNvSpPr>
              <p:nvPr/>
            </p:nvSpPr>
            <p:spPr bwMode="auto">
              <a:xfrm>
                <a:off x="4234" y="786"/>
                <a:ext cx="53" cy="156"/>
              </a:xfrm>
              <a:custGeom>
                <a:avLst/>
                <a:gdLst>
                  <a:gd name="T0" fmla="*/ 26 w 53"/>
                  <a:gd name="T1" fmla="*/ 0 h 156"/>
                  <a:gd name="T2" fmla="*/ 52 w 53"/>
                  <a:gd name="T3" fmla="*/ 155 h 156"/>
                  <a:gd name="T4" fmla="*/ 26 w 53"/>
                  <a:gd name="T5" fmla="*/ 155 h 156"/>
                  <a:gd name="T6" fmla="*/ 0 w 53"/>
                  <a:gd name="T7" fmla="*/ 155 h 156"/>
                  <a:gd name="T8" fmla="*/ 26 w 53"/>
                  <a:gd name="T9" fmla="*/ 0 h 156"/>
                  <a:gd name="T10" fmla="*/ 0 60000 65536"/>
                  <a:gd name="T11" fmla="*/ 0 60000 65536"/>
                  <a:gd name="T12" fmla="*/ 0 60000 65536"/>
                  <a:gd name="T13" fmla="*/ 0 60000 65536"/>
                  <a:gd name="T14" fmla="*/ 0 60000 65536"/>
                  <a:gd name="T15" fmla="*/ 0 w 53"/>
                  <a:gd name="T16" fmla="*/ 0 h 156"/>
                  <a:gd name="T17" fmla="*/ 53 w 53"/>
                  <a:gd name="T18" fmla="*/ 156 h 156"/>
                </a:gdLst>
                <a:ahLst/>
                <a:cxnLst>
                  <a:cxn ang="T10">
                    <a:pos x="T0" y="T1"/>
                  </a:cxn>
                  <a:cxn ang="T11">
                    <a:pos x="T2" y="T3"/>
                  </a:cxn>
                  <a:cxn ang="T12">
                    <a:pos x="T4" y="T5"/>
                  </a:cxn>
                  <a:cxn ang="T13">
                    <a:pos x="T6" y="T7"/>
                  </a:cxn>
                  <a:cxn ang="T14">
                    <a:pos x="T8" y="T9"/>
                  </a:cxn>
                </a:cxnLst>
                <a:rect l="T15" t="T16" r="T17" b="T18"/>
                <a:pathLst>
                  <a:path w="53" h="156">
                    <a:moveTo>
                      <a:pt x="26" y="0"/>
                    </a:moveTo>
                    <a:lnTo>
                      <a:pt x="52" y="155"/>
                    </a:lnTo>
                    <a:lnTo>
                      <a:pt x="26" y="155"/>
                    </a:lnTo>
                    <a:lnTo>
                      <a:pt x="0" y="155"/>
                    </a:lnTo>
                    <a:lnTo>
                      <a:pt x="26" y="0"/>
                    </a:lnTo>
                  </a:path>
                </a:pathLst>
              </a:custGeom>
              <a:solidFill>
                <a:srgbClr val="000000"/>
              </a:solidFill>
              <a:ln w="12700" cap="rnd">
                <a:solidFill>
                  <a:schemeClr val="accent2"/>
                </a:solidFill>
                <a:round/>
                <a:headEnd/>
                <a:tailEnd/>
              </a:ln>
            </p:spPr>
            <p:txBody>
              <a:bodyPr>
                <a:prstTxWarp prst="textNoShape">
                  <a:avLst/>
                </a:prstTxWarp>
              </a:bodyPr>
              <a:lstStyle/>
              <a:p>
                <a:endParaRPr lang="fr-FR"/>
              </a:p>
            </p:txBody>
          </p:sp>
          <p:sp>
            <p:nvSpPr>
              <p:cNvPr id="219168" name="Line 37"/>
              <p:cNvSpPr>
                <a:spLocks noChangeShapeType="1"/>
              </p:cNvSpPr>
              <p:nvPr/>
            </p:nvSpPr>
            <p:spPr bwMode="auto">
              <a:xfrm>
                <a:off x="4265" y="947"/>
                <a:ext cx="0" cy="1440"/>
              </a:xfrm>
              <a:prstGeom prst="line">
                <a:avLst/>
              </a:prstGeom>
              <a:noFill/>
              <a:ln w="25400">
                <a:solidFill>
                  <a:schemeClr val="accent2"/>
                </a:solidFill>
                <a:round/>
                <a:headEnd/>
                <a:tailEnd/>
              </a:ln>
            </p:spPr>
            <p:txBody>
              <a:bodyPr wrap="none" anchor="ctr">
                <a:prstTxWarp prst="textNoShape">
                  <a:avLst/>
                </a:prstTxWarp>
              </a:bodyPr>
              <a:lstStyle/>
              <a:p>
                <a:endParaRPr lang="fr-FR"/>
              </a:p>
            </p:txBody>
          </p:sp>
        </p:grpSp>
        <p:grpSp>
          <p:nvGrpSpPr>
            <p:cNvPr id="219164" name="Group 38"/>
            <p:cNvGrpSpPr>
              <a:grpSpLocks/>
            </p:cNvGrpSpPr>
            <p:nvPr/>
          </p:nvGrpSpPr>
          <p:grpSpPr bwMode="auto">
            <a:xfrm>
              <a:off x="4265" y="2346"/>
              <a:ext cx="1124" cy="79"/>
              <a:chOff x="4265" y="2346"/>
              <a:chExt cx="1124" cy="79"/>
            </a:xfrm>
          </p:grpSpPr>
          <p:sp>
            <p:nvSpPr>
              <p:cNvPr id="219165" name="Freeform 39"/>
              <p:cNvSpPr>
                <a:spLocks/>
              </p:cNvSpPr>
              <p:nvPr/>
            </p:nvSpPr>
            <p:spPr bwMode="auto">
              <a:xfrm>
                <a:off x="5267" y="2346"/>
                <a:ext cx="122" cy="79"/>
              </a:xfrm>
              <a:custGeom>
                <a:avLst/>
                <a:gdLst>
                  <a:gd name="T0" fmla="*/ 121 w 122"/>
                  <a:gd name="T1" fmla="*/ 44 h 79"/>
                  <a:gd name="T2" fmla="*/ 0 w 122"/>
                  <a:gd name="T3" fmla="*/ 78 h 79"/>
                  <a:gd name="T4" fmla="*/ 0 w 122"/>
                  <a:gd name="T5" fmla="*/ 44 h 79"/>
                  <a:gd name="T6" fmla="*/ 0 w 122"/>
                  <a:gd name="T7" fmla="*/ 0 h 79"/>
                  <a:gd name="T8" fmla="*/ 121 w 122"/>
                  <a:gd name="T9" fmla="*/ 44 h 79"/>
                  <a:gd name="T10" fmla="*/ 0 60000 65536"/>
                  <a:gd name="T11" fmla="*/ 0 60000 65536"/>
                  <a:gd name="T12" fmla="*/ 0 60000 65536"/>
                  <a:gd name="T13" fmla="*/ 0 60000 65536"/>
                  <a:gd name="T14" fmla="*/ 0 60000 65536"/>
                  <a:gd name="T15" fmla="*/ 0 w 122"/>
                  <a:gd name="T16" fmla="*/ 0 h 79"/>
                  <a:gd name="T17" fmla="*/ 122 w 122"/>
                  <a:gd name="T18" fmla="*/ 79 h 79"/>
                </a:gdLst>
                <a:ahLst/>
                <a:cxnLst>
                  <a:cxn ang="T10">
                    <a:pos x="T0" y="T1"/>
                  </a:cxn>
                  <a:cxn ang="T11">
                    <a:pos x="T2" y="T3"/>
                  </a:cxn>
                  <a:cxn ang="T12">
                    <a:pos x="T4" y="T5"/>
                  </a:cxn>
                  <a:cxn ang="T13">
                    <a:pos x="T6" y="T7"/>
                  </a:cxn>
                  <a:cxn ang="T14">
                    <a:pos x="T8" y="T9"/>
                  </a:cxn>
                </a:cxnLst>
                <a:rect l="T15" t="T16" r="T17" b="T18"/>
                <a:pathLst>
                  <a:path w="122" h="79">
                    <a:moveTo>
                      <a:pt x="121" y="44"/>
                    </a:moveTo>
                    <a:lnTo>
                      <a:pt x="0" y="78"/>
                    </a:lnTo>
                    <a:lnTo>
                      <a:pt x="0" y="44"/>
                    </a:lnTo>
                    <a:lnTo>
                      <a:pt x="0" y="0"/>
                    </a:lnTo>
                    <a:lnTo>
                      <a:pt x="121" y="44"/>
                    </a:lnTo>
                  </a:path>
                </a:pathLst>
              </a:custGeom>
              <a:solidFill>
                <a:srgbClr val="000000"/>
              </a:solidFill>
              <a:ln w="12700" cap="rnd">
                <a:solidFill>
                  <a:schemeClr val="accent2"/>
                </a:solidFill>
                <a:round/>
                <a:headEnd/>
                <a:tailEnd/>
              </a:ln>
            </p:spPr>
            <p:txBody>
              <a:bodyPr>
                <a:prstTxWarp prst="textNoShape">
                  <a:avLst/>
                </a:prstTxWarp>
              </a:bodyPr>
              <a:lstStyle/>
              <a:p>
                <a:endParaRPr lang="fr-FR"/>
              </a:p>
            </p:txBody>
          </p:sp>
          <p:sp>
            <p:nvSpPr>
              <p:cNvPr id="219166" name="Line 40"/>
              <p:cNvSpPr>
                <a:spLocks noChangeShapeType="1"/>
              </p:cNvSpPr>
              <p:nvPr/>
            </p:nvSpPr>
            <p:spPr bwMode="auto">
              <a:xfrm>
                <a:off x="4265" y="2392"/>
                <a:ext cx="994" cy="0"/>
              </a:xfrm>
              <a:prstGeom prst="line">
                <a:avLst/>
              </a:prstGeom>
              <a:noFill/>
              <a:ln w="25400">
                <a:solidFill>
                  <a:schemeClr val="accent2"/>
                </a:solidFill>
                <a:round/>
                <a:headEnd/>
                <a:tailEnd/>
              </a:ln>
            </p:spPr>
            <p:txBody>
              <a:bodyPr wrap="none" anchor="ctr">
                <a:prstTxWarp prst="textNoShape">
                  <a:avLst/>
                </a:prstTxWarp>
              </a:bodyPr>
              <a:lstStyle/>
              <a:p>
                <a:endParaRPr lang="fr-FR"/>
              </a:p>
            </p:txBody>
          </p:sp>
        </p:grpSp>
      </p:grpSp>
      <p:sp>
        <p:nvSpPr>
          <p:cNvPr id="219160" name="AutoShape 41"/>
          <p:cNvSpPr>
            <a:spLocks noChangeArrowheads="1"/>
          </p:cNvSpPr>
          <p:nvPr/>
        </p:nvSpPr>
        <p:spPr bwMode="auto">
          <a:xfrm rot="16200000" flipH="1">
            <a:off x="1644650" y="5378450"/>
            <a:ext cx="444500" cy="520700"/>
          </a:xfrm>
          <a:prstGeom prst="rightArrow">
            <a:avLst>
              <a:gd name="adj1" fmla="val 50000"/>
              <a:gd name="adj2" fmla="val 50005"/>
            </a:avLst>
          </a:prstGeom>
          <a:solidFill>
            <a:schemeClr val="hlink"/>
          </a:solidFill>
          <a:ln w="12700">
            <a:solidFill>
              <a:schemeClr val="tx1"/>
            </a:solidFill>
            <a:miter lim="800000"/>
            <a:headEnd/>
            <a:tailEnd/>
          </a:ln>
        </p:spPr>
        <p:txBody>
          <a:bodyPr wrap="none" anchor="ctr">
            <a:prstTxWarp prst="textNoShape">
              <a:avLst/>
            </a:prstTxWarp>
          </a:bodyPr>
          <a:lstStyle/>
          <a:p>
            <a:endParaRPr lang="fr-FR"/>
          </a:p>
        </p:txBody>
      </p:sp>
      <p:sp>
        <p:nvSpPr>
          <p:cNvPr id="219161" name="AutoShape 42"/>
          <p:cNvSpPr>
            <a:spLocks noChangeArrowheads="1"/>
          </p:cNvSpPr>
          <p:nvPr/>
        </p:nvSpPr>
        <p:spPr bwMode="auto">
          <a:xfrm rot="16200000" flipH="1">
            <a:off x="4540250" y="5378450"/>
            <a:ext cx="444500" cy="520700"/>
          </a:xfrm>
          <a:prstGeom prst="rightArrow">
            <a:avLst>
              <a:gd name="adj1" fmla="val 50000"/>
              <a:gd name="adj2" fmla="val 50005"/>
            </a:avLst>
          </a:prstGeom>
          <a:solidFill>
            <a:schemeClr val="hlink"/>
          </a:solidFill>
          <a:ln w="12700">
            <a:solidFill>
              <a:schemeClr val="tx1"/>
            </a:solidFill>
            <a:miter lim="800000"/>
            <a:headEnd/>
            <a:tailEnd/>
          </a:ln>
        </p:spPr>
        <p:txBody>
          <a:bodyPr wrap="none" anchor="ctr">
            <a:prstTxWarp prst="textNoShape">
              <a:avLst/>
            </a:prstTxWarp>
          </a:bodyPr>
          <a:lstStyle/>
          <a:p>
            <a:endParaRPr lang="fr-FR"/>
          </a:p>
        </p:txBody>
      </p:sp>
      <p:sp>
        <p:nvSpPr>
          <p:cNvPr id="219162" name="AutoShape 43"/>
          <p:cNvSpPr>
            <a:spLocks noChangeArrowheads="1"/>
          </p:cNvSpPr>
          <p:nvPr/>
        </p:nvSpPr>
        <p:spPr bwMode="auto">
          <a:xfrm rot="16200000" flipH="1">
            <a:off x="7435850" y="5378450"/>
            <a:ext cx="444500" cy="520700"/>
          </a:xfrm>
          <a:prstGeom prst="rightArrow">
            <a:avLst>
              <a:gd name="adj1" fmla="val 50000"/>
              <a:gd name="adj2" fmla="val 50005"/>
            </a:avLst>
          </a:prstGeom>
          <a:solidFill>
            <a:schemeClr val="hlink"/>
          </a:solidFill>
          <a:ln w="12700">
            <a:solidFill>
              <a:schemeClr val="tx1"/>
            </a:solidFill>
            <a:miter lim="800000"/>
            <a:headEnd/>
            <a:tailEnd/>
          </a:ln>
        </p:spPr>
        <p:txBody>
          <a:bodyPr wrap="none" anchor="ctr">
            <a:prstTxWarp prst="textNoShape">
              <a:avLst/>
            </a:prstTxWarp>
          </a:bodyPr>
          <a:lstStyle/>
          <a:p>
            <a:endParaRPr lang="fr-FR"/>
          </a:p>
        </p:txBody>
      </p:sp>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Espace réservé du numéro de diapositive 3"/>
          <p:cNvSpPr>
            <a:spLocks noGrp="1"/>
          </p:cNvSpPr>
          <p:nvPr>
            <p:ph type="sldNum" sz="quarter" idx="10"/>
          </p:nvPr>
        </p:nvSpPr>
        <p:spPr/>
        <p:txBody>
          <a:bodyPr/>
          <a:lstStyle/>
          <a:p>
            <a:pPr>
              <a:defRPr/>
            </a:pPr>
            <a:fld id="{A4D254CD-1D7C-DC44-A4E0-23ACA4928989}" type="slidenum">
              <a:rPr lang="fr-FR"/>
              <a:pPr>
                <a:defRPr/>
              </a:pPr>
              <a:t>108</a:t>
            </a:fld>
            <a:endParaRPr lang="fr-FR"/>
          </a:p>
        </p:txBody>
      </p:sp>
      <p:sp>
        <p:nvSpPr>
          <p:cNvPr id="221187" name="Rectangle 2"/>
          <p:cNvSpPr>
            <a:spLocks noGrp="1" noChangeArrowheads="1"/>
          </p:cNvSpPr>
          <p:nvPr>
            <p:ph type="title"/>
          </p:nvPr>
        </p:nvSpPr>
        <p:spPr>
          <a:xfrm>
            <a:off x="685800" y="228600"/>
            <a:ext cx="7772400" cy="1143000"/>
          </a:xfrm>
          <a:noFill/>
        </p:spPr>
        <p:txBody>
          <a:bodyPr/>
          <a:lstStyle/>
          <a:p>
            <a:r>
              <a:rPr lang="fr-FR"/>
              <a:t>Les causes de l’effet d’expérience</a:t>
            </a:r>
          </a:p>
        </p:txBody>
      </p:sp>
      <p:grpSp>
        <p:nvGrpSpPr>
          <p:cNvPr id="221188" name="Group 3"/>
          <p:cNvGrpSpPr>
            <a:grpSpLocks/>
          </p:cNvGrpSpPr>
          <p:nvPr/>
        </p:nvGrpSpPr>
        <p:grpSpPr bwMode="auto">
          <a:xfrm>
            <a:off x="1423988" y="1531938"/>
            <a:ext cx="6523037" cy="5218112"/>
            <a:chOff x="897" y="965"/>
            <a:chExt cx="4109" cy="3287"/>
          </a:xfrm>
        </p:grpSpPr>
        <p:sp>
          <p:nvSpPr>
            <p:cNvPr id="221189" name="Rectangle 4"/>
            <p:cNvSpPr>
              <a:spLocks noChangeArrowheads="1"/>
            </p:cNvSpPr>
            <p:nvPr/>
          </p:nvSpPr>
          <p:spPr bwMode="auto">
            <a:xfrm>
              <a:off x="897" y="965"/>
              <a:ext cx="1470" cy="229"/>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chemeClr val="hlink"/>
                  </a:solidFill>
                </a:rPr>
                <a:t>. Economies d'échelle:</a:t>
              </a:r>
            </a:p>
          </p:txBody>
        </p:sp>
        <p:sp>
          <p:nvSpPr>
            <p:cNvPr id="221190" name="Rectangle 5"/>
            <p:cNvSpPr>
              <a:spLocks noChangeArrowheads="1"/>
            </p:cNvSpPr>
            <p:nvPr/>
          </p:nvSpPr>
          <p:spPr bwMode="auto">
            <a:xfrm>
              <a:off x="3164" y="965"/>
              <a:ext cx="150" cy="402"/>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 </a:t>
              </a:r>
            </a:p>
            <a:p>
              <a:endParaRPr lang="fr-FR" sz="1800" b="1">
                <a:solidFill>
                  <a:srgbClr val="00279F"/>
                </a:solidFill>
              </a:endParaRPr>
            </a:p>
          </p:txBody>
        </p:sp>
        <p:sp>
          <p:nvSpPr>
            <p:cNvPr id="221191" name="Rectangle 6"/>
            <p:cNvSpPr>
              <a:spLocks noChangeArrowheads="1"/>
            </p:cNvSpPr>
            <p:nvPr/>
          </p:nvSpPr>
          <p:spPr bwMode="auto">
            <a:xfrm>
              <a:off x="897" y="1081"/>
              <a:ext cx="114" cy="402"/>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800" b="1">
                <a:solidFill>
                  <a:srgbClr val="00279F"/>
                </a:solidFill>
              </a:endParaRPr>
            </a:p>
            <a:p>
              <a:endParaRPr lang="fr-FR" sz="1800" b="1">
                <a:solidFill>
                  <a:srgbClr val="00279F"/>
                </a:solidFill>
              </a:endParaRPr>
            </a:p>
          </p:txBody>
        </p:sp>
        <p:sp>
          <p:nvSpPr>
            <p:cNvPr id="221192" name="Rectangle 7"/>
            <p:cNvSpPr>
              <a:spLocks noChangeArrowheads="1"/>
            </p:cNvSpPr>
            <p:nvPr/>
          </p:nvSpPr>
          <p:spPr bwMode="auto">
            <a:xfrm>
              <a:off x="897" y="1192"/>
              <a:ext cx="3878" cy="229"/>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               - étalement des frais fixes sur des séries plus longues.</a:t>
              </a:r>
            </a:p>
          </p:txBody>
        </p:sp>
        <p:sp>
          <p:nvSpPr>
            <p:cNvPr id="221193" name="Rectangle 8"/>
            <p:cNvSpPr>
              <a:spLocks noChangeArrowheads="1"/>
            </p:cNvSpPr>
            <p:nvPr/>
          </p:nvSpPr>
          <p:spPr bwMode="auto">
            <a:xfrm>
              <a:off x="897" y="1302"/>
              <a:ext cx="114" cy="402"/>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800" b="1">
                <a:solidFill>
                  <a:srgbClr val="00279F"/>
                </a:solidFill>
              </a:endParaRPr>
            </a:p>
            <a:p>
              <a:endParaRPr lang="fr-FR" sz="1800" b="1">
                <a:solidFill>
                  <a:srgbClr val="00279F"/>
                </a:solidFill>
              </a:endParaRPr>
            </a:p>
          </p:txBody>
        </p:sp>
        <p:sp>
          <p:nvSpPr>
            <p:cNvPr id="221194" name="Rectangle 9"/>
            <p:cNvSpPr>
              <a:spLocks noChangeArrowheads="1"/>
            </p:cNvSpPr>
            <p:nvPr/>
          </p:nvSpPr>
          <p:spPr bwMode="auto">
            <a:xfrm>
              <a:off x="897" y="1413"/>
              <a:ext cx="3594" cy="229"/>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               - diminution du coût d'investissement par unité.</a:t>
              </a:r>
            </a:p>
          </p:txBody>
        </p:sp>
        <p:sp>
          <p:nvSpPr>
            <p:cNvPr id="221195" name="Rectangle 10"/>
            <p:cNvSpPr>
              <a:spLocks noChangeArrowheads="1"/>
            </p:cNvSpPr>
            <p:nvPr/>
          </p:nvSpPr>
          <p:spPr bwMode="auto">
            <a:xfrm>
              <a:off x="897" y="1523"/>
              <a:ext cx="114" cy="402"/>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800" b="1">
                <a:solidFill>
                  <a:srgbClr val="00279F"/>
                </a:solidFill>
              </a:endParaRPr>
            </a:p>
            <a:p>
              <a:endParaRPr lang="fr-FR" sz="1800" b="1">
                <a:solidFill>
                  <a:srgbClr val="00279F"/>
                </a:solidFill>
              </a:endParaRPr>
            </a:p>
          </p:txBody>
        </p:sp>
        <p:sp>
          <p:nvSpPr>
            <p:cNvPr id="221196" name="Rectangle 11"/>
            <p:cNvSpPr>
              <a:spLocks noChangeArrowheads="1"/>
            </p:cNvSpPr>
            <p:nvPr/>
          </p:nvSpPr>
          <p:spPr bwMode="auto">
            <a:xfrm>
              <a:off x="897" y="1633"/>
              <a:ext cx="114" cy="402"/>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800" b="1">
                <a:solidFill>
                  <a:srgbClr val="00279F"/>
                </a:solidFill>
              </a:endParaRPr>
            </a:p>
            <a:p>
              <a:endParaRPr lang="fr-FR" sz="1800" b="1">
                <a:solidFill>
                  <a:srgbClr val="00279F"/>
                </a:solidFill>
              </a:endParaRPr>
            </a:p>
          </p:txBody>
        </p:sp>
        <p:sp>
          <p:nvSpPr>
            <p:cNvPr id="221197" name="Rectangle 12"/>
            <p:cNvSpPr>
              <a:spLocks noChangeArrowheads="1"/>
            </p:cNvSpPr>
            <p:nvPr/>
          </p:nvSpPr>
          <p:spPr bwMode="auto">
            <a:xfrm>
              <a:off x="897" y="1767"/>
              <a:ext cx="1058" cy="229"/>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a:t>
              </a:r>
              <a:r>
                <a:rPr lang="fr-FR" sz="1800" b="1">
                  <a:solidFill>
                    <a:schemeClr val="hlink"/>
                  </a:solidFill>
                </a:rPr>
                <a:t> Effet de taille:</a:t>
              </a:r>
            </a:p>
          </p:txBody>
        </p:sp>
        <p:sp>
          <p:nvSpPr>
            <p:cNvPr id="221198" name="Rectangle 13"/>
            <p:cNvSpPr>
              <a:spLocks noChangeArrowheads="1"/>
            </p:cNvSpPr>
            <p:nvPr/>
          </p:nvSpPr>
          <p:spPr bwMode="auto">
            <a:xfrm>
              <a:off x="2461" y="1767"/>
              <a:ext cx="150" cy="402"/>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 </a:t>
              </a:r>
            </a:p>
            <a:p>
              <a:endParaRPr lang="fr-FR" sz="1800" b="1">
                <a:solidFill>
                  <a:srgbClr val="00279F"/>
                </a:solidFill>
              </a:endParaRPr>
            </a:p>
          </p:txBody>
        </p:sp>
        <p:sp>
          <p:nvSpPr>
            <p:cNvPr id="221199" name="Rectangle 14"/>
            <p:cNvSpPr>
              <a:spLocks noChangeArrowheads="1"/>
            </p:cNvSpPr>
            <p:nvPr/>
          </p:nvSpPr>
          <p:spPr bwMode="auto">
            <a:xfrm>
              <a:off x="897" y="1884"/>
              <a:ext cx="114" cy="402"/>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800" b="1">
                <a:solidFill>
                  <a:srgbClr val="00279F"/>
                </a:solidFill>
              </a:endParaRPr>
            </a:p>
            <a:p>
              <a:endParaRPr lang="fr-FR" sz="1800" b="1">
                <a:solidFill>
                  <a:srgbClr val="00279F"/>
                </a:solidFill>
              </a:endParaRPr>
            </a:p>
          </p:txBody>
        </p:sp>
        <p:sp>
          <p:nvSpPr>
            <p:cNvPr id="221200" name="Rectangle 15"/>
            <p:cNvSpPr>
              <a:spLocks noChangeArrowheads="1"/>
            </p:cNvSpPr>
            <p:nvPr/>
          </p:nvSpPr>
          <p:spPr bwMode="auto">
            <a:xfrm>
              <a:off x="897" y="1994"/>
              <a:ext cx="3722" cy="229"/>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               - pouvoir de négociation vis à vis des fournisseurs.</a:t>
              </a:r>
            </a:p>
          </p:txBody>
        </p:sp>
        <p:sp>
          <p:nvSpPr>
            <p:cNvPr id="221201" name="Rectangle 16"/>
            <p:cNvSpPr>
              <a:spLocks noChangeArrowheads="1"/>
            </p:cNvSpPr>
            <p:nvPr/>
          </p:nvSpPr>
          <p:spPr bwMode="auto">
            <a:xfrm>
              <a:off x="897" y="2105"/>
              <a:ext cx="114" cy="402"/>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800" b="1">
                <a:solidFill>
                  <a:srgbClr val="00279F"/>
                </a:solidFill>
              </a:endParaRPr>
            </a:p>
            <a:p>
              <a:endParaRPr lang="fr-FR" sz="1800" b="1">
                <a:solidFill>
                  <a:srgbClr val="00279F"/>
                </a:solidFill>
              </a:endParaRPr>
            </a:p>
          </p:txBody>
        </p:sp>
        <p:sp>
          <p:nvSpPr>
            <p:cNvPr id="221202" name="Rectangle 17"/>
            <p:cNvSpPr>
              <a:spLocks noChangeArrowheads="1"/>
            </p:cNvSpPr>
            <p:nvPr/>
          </p:nvSpPr>
          <p:spPr bwMode="auto">
            <a:xfrm>
              <a:off x="897" y="2215"/>
              <a:ext cx="114" cy="402"/>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800" b="1">
                <a:solidFill>
                  <a:srgbClr val="00279F"/>
                </a:solidFill>
              </a:endParaRPr>
            </a:p>
            <a:p>
              <a:endParaRPr lang="fr-FR" sz="1800" b="1">
                <a:solidFill>
                  <a:srgbClr val="00279F"/>
                </a:solidFill>
              </a:endParaRPr>
            </a:p>
          </p:txBody>
        </p:sp>
        <p:sp>
          <p:nvSpPr>
            <p:cNvPr id="221203" name="Rectangle 18"/>
            <p:cNvSpPr>
              <a:spLocks noChangeArrowheads="1"/>
            </p:cNvSpPr>
            <p:nvPr/>
          </p:nvSpPr>
          <p:spPr bwMode="auto">
            <a:xfrm>
              <a:off x="897" y="2349"/>
              <a:ext cx="1542" cy="229"/>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chemeClr val="hlink"/>
                  </a:solidFill>
                </a:rPr>
                <a:t>. Effet d'apprentissage:</a:t>
              </a:r>
            </a:p>
          </p:txBody>
        </p:sp>
        <p:sp>
          <p:nvSpPr>
            <p:cNvPr id="221204" name="Rectangle 19"/>
            <p:cNvSpPr>
              <a:spLocks noChangeArrowheads="1"/>
            </p:cNvSpPr>
            <p:nvPr/>
          </p:nvSpPr>
          <p:spPr bwMode="auto">
            <a:xfrm>
              <a:off x="3206" y="2349"/>
              <a:ext cx="114" cy="402"/>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800" b="1">
                <a:solidFill>
                  <a:srgbClr val="00279F"/>
                </a:solidFill>
              </a:endParaRPr>
            </a:p>
            <a:p>
              <a:endParaRPr lang="fr-FR" sz="1800" b="1">
                <a:solidFill>
                  <a:srgbClr val="00279F"/>
                </a:solidFill>
              </a:endParaRPr>
            </a:p>
          </p:txBody>
        </p:sp>
        <p:sp>
          <p:nvSpPr>
            <p:cNvPr id="221205" name="Rectangle 20"/>
            <p:cNvSpPr>
              <a:spLocks noChangeArrowheads="1"/>
            </p:cNvSpPr>
            <p:nvPr/>
          </p:nvSpPr>
          <p:spPr bwMode="auto">
            <a:xfrm>
              <a:off x="897" y="2466"/>
              <a:ext cx="114" cy="402"/>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800" b="1">
                <a:solidFill>
                  <a:srgbClr val="00279F"/>
                </a:solidFill>
              </a:endParaRPr>
            </a:p>
            <a:p>
              <a:endParaRPr lang="fr-FR" sz="1800" b="1">
                <a:solidFill>
                  <a:srgbClr val="00279F"/>
                </a:solidFill>
              </a:endParaRPr>
            </a:p>
          </p:txBody>
        </p:sp>
        <p:sp>
          <p:nvSpPr>
            <p:cNvPr id="221206" name="Rectangle 21"/>
            <p:cNvSpPr>
              <a:spLocks noChangeArrowheads="1"/>
            </p:cNvSpPr>
            <p:nvPr/>
          </p:nvSpPr>
          <p:spPr bwMode="auto">
            <a:xfrm>
              <a:off x="897" y="2576"/>
              <a:ext cx="4109" cy="229"/>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               - amélioration de la productivité au travail (répétitivité).</a:t>
              </a:r>
            </a:p>
          </p:txBody>
        </p:sp>
        <p:sp>
          <p:nvSpPr>
            <p:cNvPr id="221207" name="Rectangle 22"/>
            <p:cNvSpPr>
              <a:spLocks noChangeArrowheads="1"/>
            </p:cNvSpPr>
            <p:nvPr/>
          </p:nvSpPr>
          <p:spPr bwMode="auto">
            <a:xfrm>
              <a:off x="897" y="2686"/>
              <a:ext cx="114" cy="402"/>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800" b="1">
                <a:solidFill>
                  <a:srgbClr val="00279F"/>
                </a:solidFill>
              </a:endParaRPr>
            </a:p>
            <a:p>
              <a:endParaRPr lang="fr-FR" sz="1800" b="1">
                <a:solidFill>
                  <a:srgbClr val="00279F"/>
                </a:solidFill>
              </a:endParaRPr>
            </a:p>
          </p:txBody>
        </p:sp>
        <p:sp>
          <p:nvSpPr>
            <p:cNvPr id="221208" name="Rectangle 23"/>
            <p:cNvSpPr>
              <a:spLocks noChangeArrowheads="1"/>
            </p:cNvSpPr>
            <p:nvPr/>
          </p:nvSpPr>
          <p:spPr bwMode="auto">
            <a:xfrm>
              <a:off x="897" y="2797"/>
              <a:ext cx="114" cy="402"/>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800" b="1">
                <a:solidFill>
                  <a:srgbClr val="00279F"/>
                </a:solidFill>
              </a:endParaRPr>
            </a:p>
            <a:p>
              <a:endParaRPr lang="fr-FR" sz="1800" b="1">
                <a:solidFill>
                  <a:srgbClr val="00279F"/>
                </a:solidFill>
              </a:endParaRPr>
            </a:p>
          </p:txBody>
        </p:sp>
        <p:sp>
          <p:nvSpPr>
            <p:cNvPr id="221209" name="Rectangle 24"/>
            <p:cNvSpPr>
              <a:spLocks noChangeArrowheads="1"/>
            </p:cNvSpPr>
            <p:nvPr/>
          </p:nvSpPr>
          <p:spPr bwMode="auto">
            <a:xfrm>
              <a:off x="897" y="2931"/>
              <a:ext cx="906" cy="229"/>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chemeClr val="hlink"/>
                  </a:solidFill>
                </a:rPr>
                <a:t>. Innovation:</a:t>
              </a:r>
            </a:p>
          </p:txBody>
        </p:sp>
        <p:sp>
          <p:nvSpPr>
            <p:cNvPr id="221210" name="Rectangle 25"/>
            <p:cNvSpPr>
              <a:spLocks noChangeArrowheads="1"/>
            </p:cNvSpPr>
            <p:nvPr/>
          </p:nvSpPr>
          <p:spPr bwMode="auto">
            <a:xfrm>
              <a:off x="2188" y="2931"/>
              <a:ext cx="114" cy="402"/>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800" b="1">
                <a:solidFill>
                  <a:srgbClr val="00279F"/>
                </a:solidFill>
              </a:endParaRPr>
            </a:p>
            <a:p>
              <a:endParaRPr lang="fr-FR" sz="1800" b="1">
                <a:solidFill>
                  <a:srgbClr val="00279F"/>
                </a:solidFill>
              </a:endParaRPr>
            </a:p>
          </p:txBody>
        </p:sp>
        <p:sp>
          <p:nvSpPr>
            <p:cNvPr id="221211" name="Rectangle 26"/>
            <p:cNvSpPr>
              <a:spLocks noChangeArrowheads="1"/>
            </p:cNvSpPr>
            <p:nvPr/>
          </p:nvSpPr>
          <p:spPr bwMode="auto">
            <a:xfrm>
              <a:off x="897" y="3047"/>
              <a:ext cx="114" cy="402"/>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800" b="1">
                <a:solidFill>
                  <a:srgbClr val="00279F"/>
                </a:solidFill>
              </a:endParaRPr>
            </a:p>
            <a:p>
              <a:endParaRPr lang="fr-FR" sz="1800" b="1">
                <a:solidFill>
                  <a:srgbClr val="00279F"/>
                </a:solidFill>
              </a:endParaRPr>
            </a:p>
          </p:txBody>
        </p:sp>
        <p:sp>
          <p:nvSpPr>
            <p:cNvPr id="221212" name="Rectangle 27"/>
            <p:cNvSpPr>
              <a:spLocks noChangeArrowheads="1"/>
            </p:cNvSpPr>
            <p:nvPr/>
          </p:nvSpPr>
          <p:spPr bwMode="auto">
            <a:xfrm>
              <a:off x="897" y="3158"/>
              <a:ext cx="2434" cy="229"/>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               - modification technologique.</a:t>
              </a:r>
            </a:p>
          </p:txBody>
        </p:sp>
        <p:sp>
          <p:nvSpPr>
            <p:cNvPr id="221213" name="Rectangle 28"/>
            <p:cNvSpPr>
              <a:spLocks noChangeArrowheads="1"/>
            </p:cNvSpPr>
            <p:nvPr/>
          </p:nvSpPr>
          <p:spPr bwMode="auto">
            <a:xfrm>
              <a:off x="897" y="3268"/>
              <a:ext cx="114" cy="402"/>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800" b="1">
                <a:solidFill>
                  <a:srgbClr val="00279F"/>
                </a:solidFill>
              </a:endParaRPr>
            </a:p>
            <a:p>
              <a:endParaRPr lang="fr-FR" sz="1800" b="1">
                <a:solidFill>
                  <a:srgbClr val="00279F"/>
                </a:solidFill>
              </a:endParaRPr>
            </a:p>
          </p:txBody>
        </p:sp>
        <p:sp>
          <p:nvSpPr>
            <p:cNvPr id="221214" name="Rectangle 29"/>
            <p:cNvSpPr>
              <a:spLocks noChangeArrowheads="1"/>
            </p:cNvSpPr>
            <p:nvPr/>
          </p:nvSpPr>
          <p:spPr bwMode="auto">
            <a:xfrm>
              <a:off x="897" y="3378"/>
              <a:ext cx="2614" cy="229"/>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               - composants plus économiques.</a:t>
              </a:r>
            </a:p>
          </p:txBody>
        </p:sp>
        <p:sp>
          <p:nvSpPr>
            <p:cNvPr id="221215" name="Rectangle 30"/>
            <p:cNvSpPr>
              <a:spLocks noChangeArrowheads="1"/>
            </p:cNvSpPr>
            <p:nvPr/>
          </p:nvSpPr>
          <p:spPr bwMode="auto">
            <a:xfrm>
              <a:off x="897" y="3489"/>
              <a:ext cx="114" cy="402"/>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800" b="1">
                <a:solidFill>
                  <a:srgbClr val="00279F"/>
                </a:solidFill>
              </a:endParaRPr>
            </a:p>
            <a:p>
              <a:endParaRPr lang="fr-FR" sz="1800" b="1">
                <a:solidFill>
                  <a:srgbClr val="00279F"/>
                </a:solidFill>
              </a:endParaRPr>
            </a:p>
          </p:txBody>
        </p:sp>
        <p:sp>
          <p:nvSpPr>
            <p:cNvPr id="221216" name="Rectangle 31"/>
            <p:cNvSpPr>
              <a:spLocks noChangeArrowheads="1"/>
            </p:cNvSpPr>
            <p:nvPr/>
          </p:nvSpPr>
          <p:spPr bwMode="auto">
            <a:xfrm>
              <a:off x="897" y="3600"/>
              <a:ext cx="114" cy="402"/>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800" b="1">
                <a:solidFill>
                  <a:srgbClr val="00279F"/>
                </a:solidFill>
              </a:endParaRPr>
            </a:p>
            <a:p>
              <a:endParaRPr lang="fr-FR" sz="1800" b="1">
                <a:solidFill>
                  <a:srgbClr val="00279F"/>
                </a:solidFill>
              </a:endParaRPr>
            </a:p>
          </p:txBody>
        </p:sp>
        <p:sp>
          <p:nvSpPr>
            <p:cNvPr id="221217" name="Rectangle 32"/>
            <p:cNvSpPr>
              <a:spLocks noChangeArrowheads="1"/>
            </p:cNvSpPr>
            <p:nvPr/>
          </p:nvSpPr>
          <p:spPr bwMode="auto">
            <a:xfrm>
              <a:off x="897" y="3733"/>
              <a:ext cx="1958" cy="229"/>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chemeClr val="hlink"/>
                  </a:solidFill>
                </a:rPr>
                <a:t>. Substitution capital / travail:</a:t>
              </a:r>
            </a:p>
          </p:txBody>
        </p:sp>
        <p:sp>
          <p:nvSpPr>
            <p:cNvPr id="221218" name="Rectangle 33"/>
            <p:cNvSpPr>
              <a:spLocks noChangeArrowheads="1"/>
            </p:cNvSpPr>
            <p:nvPr/>
          </p:nvSpPr>
          <p:spPr bwMode="auto">
            <a:xfrm>
              <a:off x="3888" y="3733"/>
              <a:ext cx="114" cy="402"/>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800" b="1">
                <a:solidFill>
                  <a:srgbClr val="00279F"/>
                </a:solidFill>
              </a:endParaRPr>
            </a:p>
            <a:p>
              <a:endParaRPr lang="fr-FR" sz="1800" b="1">
                <a:solidFill>
                  <a:srgbClr val="00279F"/>
                </a:solidFill>
              </a:endParaRPr>
            </a:p>
          </p:txBody>
        </p:sp>
        <p:sp>
          <p:nvSpPr>
            <p:cNvPr id="221219" name="Rectangle 34"/>
            <p:cNvSpPr>
              <a:spLocks noChangeArrowheads="1"/>
            </p:cNvSpPr>
            <p:nvPr/>
          </p:nvSpPr>
          <p:spPr bwMode="auto">
            <a:xfrm>
              <a:off x="897" y="3850"/>
              <a:ext cx="114" cy="402"/>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800" b="1">
                <a:solidFill>
                  <a:srgbClr val="00279F"/>
                </a:solidFill>
              </a:endParaRPr>
            </a:p>
            <a:p>
              <a:endParaRPr lang="fr-FR" sz="1800" b="1">
                <a:solidFill>
                  <a:srgbClr val="00279F"/>
                </a:solidFill>
              </a:endParaRPr>
            </a:p>
          </p:txBody>
        </p:sp>
        <p:sp>
          <p:nvSpPr>
            <p:cNvPr id="221220" name="Rectangle 35"/>
            <p:cNvSpPr>
              <a:spLocks noChangeArrowheads="1"/>
            </p:cNvSpPr>
            <p:nvPr/>
          </p:nvSpPr>
          <p:spPr bwMode="auto">
            <a:xfrm>
              <a:off x="897" y="3960"/>
              <a:ext cx="3110" cy="229"/>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               - remplacement M.O. par des machines.</a:t>
              </a:r>
            </a:p>
          </p:txBody>
        </p:sp>
      </p:gr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numéro de diapositive 3"/>
          <p:cNvSpPr>
            <a:spLocks noGrp="1"/>
          </p:cNvSpPr>
          <p:nvPr>
            <p:ph type="sldNum" sz="quarter" idx="10"/>
          </p:nvPr>
        </p:nvSpPr>
        <p:spPr/>
        <p:txBody>
          <a:bodyPr/>
          <a:lstStyle/>
          <a:p>
            <a:pPr>
              <a:defRPr/>
            </a:pPr>
            <a:fld id="{D12EF30C-CC64-C84F-B73A-BC6BC495F1F7}" type="slidenum">
              <a:rPr lang="fr-FR"/>
              <a:pPr>
                <a:defRPr/>
              </a:pPr>
              <a:t>109</a:t>
            </a:fld>
            <a:endParaRPr lang="fr-FR"/>
          </a:p>
        </p:txBody>
      </p:sp>
      <p:sp>
        <p:nvSpPr>
          <p:cNvPr id="223235" name="Rectangle 2"/>
          <p:cNvSpPr>
            <a:spLocks noGrp="1" noChangeArrowheads="1"/>
          </p:cNvSpPr>
          <p:nvPr>
            <p:ph type="title"/>
          </p:nvPr>
        </p:nvSpPr>
        <p:spPr>
          <a:noFill/>
        </p:spPr>
        <p:txBody>
          <a:bodyPr/>
          <a:lstStyle/>
          <a:p>
            <a:r>
              <a:rPr lang="fr-FR"/>
              <a:t>Courbe d’expérience &amp; cha</a:t>
            </a:r>
            <a:r>
              <a:rPr lang="fr-FR" altLang="ja-JP"/>
              <a:t>î</a:t>
            </a:r>
            <a:r>
              <a:rPr lang="fr-FR"/>
              <a:t>ne de valeur</a:t>
            </a:r>
          </a:p>
        </p:txBody>
      </p:sp>
      <p:sp>
        <p:nvSpPr>
          <p:cNvPr id="223236" name="Rectangle 3"/>
          <p:cNvSpPr>
            <a:spLocks noChangeArrowheads="1"/>
          </p:cNvSpPr>
          <p:nvPr/>
        </p:nvSpPr>
        <p:spPr bwMode="auto">
          <a:xfrm>
            <a:off x="557213" y="2047875"/>
            <a:ext cx="7832725" cy="6381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R&amp; D                           =     95%                         Marketing                     =       90%</a:t>
            </a:r>
          </a:p>
          <a:p>
            <a:endParaRPr lang="fr-FR" sz="1800" b="1">
              <a:solidFill>
                <a:srgbClr val="00279F"/>
              </a:solidFill>
            </a:endParaRPr>
          </a:p>
        </p:txBody>
      </p:sp>
      <p:sp>
        <p:nvSpPr>
          <p:cNvPr id="223237" name="Rectangle 4"/>
          <p:cNvSpPr>
            <a:spLocks noChangeArrowheads="1"/>
          </p:cNvSpPr>
          <p:nvPr/>
        </p:nvSpPr>
        <p:spPr bwMode="auto">
          <a:xfrm>
            <a:off x="557213" y="2289175"/>
            <a:ext cx="180975" cy="638175"/>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800" b="1">
              <a:solidFill>
                <a:srgbClr val="00279F"/>
              </a:solidFill>
            </a:endParaRPr>
          </a:p>
          <a:p>
            <a:endParaRPr lang="fr-FR" sz="1800" b="1">
              <a:solidFill>
                <a:srgbClr val="00279F"/>
              </a:solidFill>
            </a:endParaRPr>
          </a:p>
        </p:txBody>
      </p:sp>
      <p:sp>
        <p:nvSpPr>
          <p:cNvPr id="223238" name="Rectangle 5"/>
          <p:cNvSpPr>
            <a:spLocks noChangeArrowheads="1"/>
          </p:cNvSpPr>
          <p:nvPr/>
        </p:nvSpPr>
        <p:spPr bwMode="auto">
          <a:xfrm>
            <a:off x="557213" y="2530475"/>
            <a:ext cx="7921625" cy="6381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Fabrication                  =     75%                          Distribution                  =       85%</a:t>
            </a:r>
          </a:p>
          <a:p>
            <a:endParaRPr lang="fr-FR" sz="1800" b="1">
              <a:solidFill>
                <a:srgbClr val="00279F"/>
              </a:solidFill>
            </a:endParaRPr>
          </a:p>
        </p:txBody>
      </p:sp>
      <p:sp>
        <p:nvSpPr>
          <p:cNvPr id="223239" name="Rectangle 6"/>
          <p:cNvSpPr>
            <a:spLocks noChangeArrowheads="1"/>
          </p:cNvSpPr>
          <p:nvPr/>
        </p:nvSpPr>
        <p:spPr bwMode="auto">
          <a:xfrm>
            <a:off x="557213" y="2771775"/>
            <a:ext cx="180975" cy="638175"/>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800" b="1">
              <a:solidFill>
                <a:srgbClr val="00279F"/>
              </a:solidFill>
            </a:endParaRPr>
          </a:p>
          <a:p>
            <a:endParaRPr lang="fr-FR" sz="1800" b="1">
              <a:solidFill>
                <a:srgbClr val="00279F"/>
              </a:solidFill>
            </a:endParaRPr>
          </a:p>
        </p:txBody>
      </p:sp>
      <p:sp>
        <p:nvSpPr>
          <p:cNvPr id="223240" name="Rectangle 7"/>
          <p:cNvSpPr>
            <a:spLocks noChangeArrowheads="1"/>
          </p:cNvSpPr>
          <p:nvPr/>
        </p:nvSpPr>
        <p:spPr bwMode="auto">
          <a:xfrm>
            <a:off x="557213" y="3013075"/>
            <a:ext cx="7769225" cy="6381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Assemblage                 =     70%                          Vente                           =       95%</a:t>
            </a:r>
          </a:p>
          <a:p>
            <a:endParaRPr lang="fr-FR" sz="1800" b="1">
              <a:solidFill>
                <a:srgbClr val="00279F"/>
              </a:solidFill>
            </a:endParaRPr>
          </a:p>
        </p:txBody>
      </p:sp>
      <p:sp>
        <p:nvSpPr>
          <p:cNvPr id="223241" name="Rectangle 8"/>
          <p:cNvSpPr>
            <a:spLocks noChangeArrowheads="1"/>
          </p:cNvSpPr>
          <p:nvPr/>
        </p:nvSpPr>
        <p:spPr bwMode="auto">
          <a:xfrm>
            <a:off x="557213" y="3254375"/>
            <a:ext cx="180975" cy="638175"/>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800" b="1">
              <a:solidFill>
                <a:srgbClr val="00279F"/>
              </a:solidFill>
            </a:endParaRPr>
          </a:p>
          <a:p>
            <a:endParaRPr lang="fr-FR" sz="1800" b="1">
              <a:solidFill>
                <a:srgbClr val="00279F"/>
              </a:solidFill>
            </a:endParaRPr>
          </a:p>
        </p:txBody>
      </p:sp>
      <p:sp>
        <p:nvSpPr>
          <p:cNvPr id="223242" name="Rectangle 9"/>
          <p:cNvSpPr>
            <a:spLocks noChangeArrowheads="1"/>
          </p:cNvSpPr>
          <p:nvPr/>
        </p:nvSpPr>
        <p:spPr bwMode="auto">
          <a:xfrm>
            <a:off x="557213" y="3495675"/>
            <a:ext cx="180975" cy="638175"/>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800" b="1">
              <a:solidFill>
                <a:srgbClr val="00279F"/>
              </a:solidFill>
            </a:endParaRPr>
          </a:p>
          <a:p>
            <a:endParaRPr lang="fr-FR" sz="1800" b="1">
              <a:solidFill>
                <a:srgbClr val="00279F"/>
              </a:solidFill>
            </a:endParaRPr>
          </a:p>
        </p:txBody>
      </p:sp>
      <p:sp>
        <p:nvSpPr>
          <p:cNvPr id="223243" name="Rectangle 10"/>
          <p:cNvSpPr>
            <a:spLocks noChangeArrowheads="1"/>
          </p:cNvSpPr>
          <p:nvPr/>
        </p:nvSpPr>
        <p:spPr bwMode="auto">
          <a:xfrm>
            <a:off x="557213" y="3736975"/>
            <a:ext cx="180975" cy="638175"/>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800" b="1">
              <a:solidFill>
                <a:srgbClr val="00279F"/>
              </a:solidFill>
            </a:endParaRPr>
          </a:p>
          <a:p>
            <a:endParaRPr lang="fr-FR" sz="1800" b="1">
              <a:solidFill>
                <a:srgbClr val="00279F"/>
              </a:solidFill>
            </a:endParaRPr>
          </a:p>
        </p:txBody>
      </p:sp>
      <p:sp>
        <p:nvSpPr>
          <p:cNvPr id="223244" name="Rectangle 11"/>
          <p:cNvSpPr>
            <a:spLocks noChangeArrowheads="1"/>
          </p:cNvSpPr>
          <p:nvPr/>
        </p:nvSpPr>
        <p:spPr bwMode="auto">
          <a:xfrm>
            <a:off x="557213" y="3978275"/>
            <a:ext cx="180975" cy="638175"/>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800" b="1">
              <a:solidFill>
                <a:srgbClr val="00279F"/>
              </a:solidFill>
            </a:endParaRPr>
          </a:p>
          <a:p>
            <a:endParaRPr lang="fr-FR" sz="1800" b="1">
              <a:solidFill>
                <a:srgbClr val="00279F"/>
              </a:solidFill>
            </a:endParaRPr>
          </a:p>
        </p:txBody>
      </p:sp>
      <p:sp>
        <p:nvSpPr>
          <p:cNvPr id="223245" name="Rectangle 12"/>
          <p:cNvSpPr>
            <a:spLocks noChangeArrowheads="1"/>
          </p:cNvSpPr>
          <p:nvPr/>
        </p:nvSpPr>
        <p:spPr bwMode="auto">
          <a:xfrm>
            <a:off x="557213" y="4219575"/>
            <a:ext cx="7100887" cy="6381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1 )  L'expérience est accumulée à des rythmes différents à chaque stade</a:t>
            </a:r>
          </a:p>
          <a:p>
            <a:endParaRPr lang="fr-FR" sz="1800" b="1">
              <a:solidFill>
                <a:srgbClr val="00279F"/>
              </a:solidFill>
            </a:endParaRPr>
          </a:p>
        </p:txBody>
      </p:sp>
      <p:sp>
        <p:nvSpPr>
          <p:cNvPr id="223246" name="Rectangle 13"/>
          <p:cNvSpPr>
            <a:spLocks noChangeArrowheads="1"/>
          </p:cNvSpPr>
          <p:nvPr/>
        </p:nvSpPr>
        <p:spPr bwMode="auto">
          <a:xfrm>
            <a:off x="557213" y="4460875"/>
            <a:ext cx="180975" cy="638175"/>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800" b="1">
              <a:solidFill>
                <a:srgbClr val="00279F"/>
              </a:solidFill>
            </a:endParaRPr>
          </a:p>
          <a:p>
            <a:endParaRPr lang="fr-FR" sz="1800" b="1">
              <a:solidFill>
                <a:srgbClr val="00279F"/>
              </a:solidFill>
            </a:endParaRPr>
          </a:p>
        </p:txBody>
      </p:sp>
      <p:sp>
        <p:nvSpPr>
          <p:cNvPr id="223247" name="Rectangle 14"/>
          <p:cNvSpPr>
            <a:spLocks noChangeArrowheads="1"/>
          </p:cNvSpPr>
          <p:nvPr/>
        </p:nvSpPr>
        <p:spPr bwMode="auto">
          <a:xfrm>
            <a:off x="557213" y="4702175"/>
            <a:ext cx="7718425" cy="363538"/>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2 )  Ne pas mesurer uniquement l'effet d'expérience au stade de la production</a:t>
            </a:r>
          </a:p>
        </p:txBody>
      </p:sp>
      <p:sp>
        <p:nvSpPr>
          <p:cNvPr id="223248" name="Rectangle 15"/>
          <p:cNvSpPr>
            <a:spLocks noChangeArrowheads="1"/>
          </p:cNvSpPr>
          <p:nvPr/>
        </p:nvSpPr>
        <p:spPr bwMode="auto">
          <a:xfrm>
            <a:off x="587375" y="5122863"/>
            <a:ext cx="7148513" cy="30162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b="1" i="1">
                <a:solidFill>
                  <a:srgbClr val="00279F"/>
                </a:solidFill>
              </a:rPr>
              <a:t>Remarque : ces chiffres sont indicatifs, leur valeur dépendant des secteurs d’activité considérés</a:t>
            </a:r>
            <a:endParaRPr lang="fr-FR" sz="1800" b="1">
              <a:solidFill>
                <a:srgbClr val="00279F"/>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space réservé du numéro de diapositive 2"/>
          <p:cNvSpPr>
            <a:spLocks noGrp="1"/>
          </p:cNvSpPr>
          <p:nvPr>
            <p:ph type="sldNum" sz="quarter" idx="10"/>
          </p:nvPr>
        </p:nvSpPr>
        <p:spPr/>
        <p:txBody>
          <a:bodyPr/>
          <a:lstStyle/>
          <a:p>
            <a:pPr>
              <a:defRPr/>
            </a:pPr>
            <a:fld id="{0B764B70-110D-D04D-9F15-2FE3295F7669}" type="slidenum">
              <a:rPr lang="fr-FR"/>
              <a:pPr>
                <a:defRPr/>
              </a:pPr>
              <a:t>11</a:t>
            </a:fld>
            <a:endParaRPr lang="fr-FR"/>
          </a:p>
        </p:txBody>
      </p:sp>
      <p:sp>
        <p:nvSpPr>
          <p:cNvPr id="36867" name="Rectangle 2"/>
          <p:cNvSpPr>
            <a:spLocks noGrp="1" noChangeArrowheads="1"/>
          </p:cNvSpPr>
          <p:nvPr>
            <p:ph type="title"/>
          </p:nvPr>
        </p:nvSpPr>
        <p:spPr>
          <a:noFill/>
        </p:spPr>
        <p:txBody>
          <a:bodyPr/>
          <a:lstStyle/>
          <a:p>
            <a:r>
              <a:rPr lang="fr-FR"/>
              <a:t>La stratégie d’entreprise : différentes écoles</a:t>
            </a:r>
          </a:p>
        </p:txBody>
      </p:sp>
      <p:sp>
        <p:nvSpPr>
          <p:cNvPr id="36868" name="Rectangle 13"/>
          <p:cNvSpPr>
            <a:spLocks noChangeArrowheads="1"/>
          </p:cNvSpPr>
          <p:nvPr/>
        </p:nvSpPr>
        <p:spPr bwMode="auto">
          <a:xfrm>
            <a:off x="6938963" y="1312863"/>
            <a:ext cx="1595437" cy="396875"/>
          </a:xfrm>
          <a:prstGeom prst="rect">
            <a:avLst/>
          </a:prstGeom>
          <a:noFill/>
          <a:ln w="12700">
            <a:noFill/>
            <a:miter lim="800000"/>
            <a:headEnd/>
            <a:tailEnd/>
          </a:ln>
        </p:spPr>
        <p:txBody>
          <a:bodyPr wrap="none">
            <a:prstTxWarp prst="textNoShape">
              <a:avLst/>
            </a:prstTxWarp>
            <a:spAutoFit/>
          </a:bodyPr>
          <a:lstStyle/>
          <a:p>
            <a:r>
              <a:rPr lang="fr-FR" sz="2000" b="1">
                <a:solidFill>
                  <a:srgbClr val="00279F"/>
                </a:solidFill>
              </a:rPr>
              <a:t>NORMATIF</a:t>
            </a:r>
          </a:p>
        </p:txBody>
      </p:sp>
      <p:sp>
        <p:nvSpPr>
          <p:cNvPr id="36869" name="Rectangle 14"/>
          <p:cNvSpPr>
            <a:spLocks noChangeArrowheads="1"/>
          </p:cNvSpPr>
          <p:nvPr/>
        </p:nvSpPr>
        <p:spPr bwMode="auto">
          <a:xfrm>
            <a:off x="6938963" y="2498725"/>
            <a:ext cx="1736725" cy="396875"/>
          </a:xfrm>
          <a:prstGeom prst="rect">
            <a:avLst/>
          </a:prstGeom>
          <a:noFill/>
          <a:ln w="12700">
            <a:noFill/>
            <a:miter lim="800000"/>
            <a:headEnd/>
            <a:tailEnd/>
          </a:ln>
        </p:spPr>
        <p:txBody>
          <a:bodyPr wrap="none">
            <a:prstTxWarp prst="textNoShape">
              <a:avLst/>
            </a:prstTxWarp>
            <a:spAutoFit/>
          </a:bodyPr>
          <a:lstStyle/>
          <a:p>
            <a:r>
              <a:rPr lang="fr-FR" sz="2000" b="1">
                <a:solidFill>
                  <a:srgbClr val="00279F"/>
                </a:solidFill>
              </a:rPr>
              <a:t>INDIVIDUEL</a:t>
            </a:r>
          </a:p>
        </p:txBody>
      </p:sp>
      <p:sp>
        <p:nvSpPr>
          <p:cNvPr id="36870" name="Rectangle 15"/>
          <p:cNvSpPr>
            <a:spLocks noChangeArrowheads="1"/>
          </p:cNvSpPr>
          <p:nvPr/>
        </p:nvSpPr>
        <p:spPr bwMode="auto">
          <a:xfrm>
            <a:off x="6950075" y="3675063"/>
            <a:ext cx="2216150" cy="396875"/>
          </a:xfrm>
          <a:prstGeom prst="rect">
            <a:avLst/>
          </a:prstGeom>
          <a:noFill/>
          <a:ln w="12700">
            <a:noFill/>
            <a:miter lim="800000"/>
            <a:headEnd/>
            <a:tailEnd/>
          </a:ln>
        </p:spPr>
        <p:txBody>
          <a:bodyPr wrap="none">
            <a:prstTxWarp prst="textNoShape">
              <a:avLst/>
            </a:prstTxWarp>
            <a:spAutoFit/>
          </a:bodyPr>
          <a:lstStyle/>
          <a:p>
            <a:r>
              <a:rPr lang="fr-FR" sz="2000" b="1">
                <a:solidFill>
                  <a:srgbClr val="00279F"/>
                </a:solidFill>
              </a:rPr>
              <a:t>SOCIOLOGIQUE</a:t>
            </a:r>
          </a:p>
        </p:txBody>
      </p:sp>
      <p:sp>
        <p:nvSpPr>
          <p:cNvPr id="36871" name="Rectangle 16"/>
          <p:cNvSpPr>
            <a:spLocks noChangeArrowheads="1"/>
          </p:cNvSpPr>
          <p:nvPr/>
        </p:nvSpPr>
        <p:spPr bwMode="auto">
          <a:xfrm>
            <a:off x="6950075" y="4860925"/>
            <a:ext cx="2193925" cy="701675"/>
          </a:xfrm>
          <a:prstGeom prst="rect">
            <a:avLst/>
          </a:prstGeom>
          <a:noFill/>
          <a:ln w="12700">
            <a:noFill/>
            <a:miter lim="800000"/>
            <a:headEnd/>
            <a:tailEnd/>
          </a:ln>
        </p:spPr>
        <p:txBody>
          <a:bodyPr>
            <a:prstTxWarp prst="textNoShape">
              <a:avLst/>
            </a:prstTxWarp>
            <a:spAutoFit/>
          </a:bodyPr>
          <a:lstStyle/>
          <a:p>
            <a:r>
              <a:rPr lang="fr-FR" sz="2000" b="1">
                <a:solidFill>
                  <a:srgbClr val="00279F"/>
                </a:solidFill>
              </a:rPr>
              <a:t>CHANGEMENT STRATÉGIQUE</a:t>
            </a:r>
          </a:p>
        </p:txBody>
      </p:sp>
      <p:sp>
        <p:nvSpPr>
          <p:cNvPr id="36872" name="Oval 17"/>
          <p:cNvSpPr>
            <a:spLocks noChangeArrowheads="1"/>
          </p:cNvSpPr>
          <p:nvPr/>
        </p:nvSpPr>
        <p:spPr bwMode="auto">
          <a:xfrm>
            <a:off x="4953000" y="1143000"/>
            <a:ext cx="1524000" cy="685800"/>
          </a:xfrm>
          <a:prstGeom prst="ellipse">
            <a:avLst/>
          </a:prstGeom>
          <a:solidFill>
            <a:schemeClr val="accent1"/>
          </a:solidFill>
          <a:ln w="12700">
            <a:solidFill>
              <a:schemeClr val="tx1"/>
            </a:solidFill>
            <a:round/>
            <a:headEnd/>
            <a:tailEnd/>
          </a:ln>
        </p:spPr>
        <p:txBody>
          <a:bodyPr wrap="none" anchor="ctr">
            <a:prstTxWarp prst="textNoShape">
              <a:avLst/>
            </a:prstTxWarp>
          </a:bodyPr>
          <a:lstStyle/>
          <a:p>
            <a:pPr algn="ctr"/>
            <a:r>
              <a:rPr lang="fr-FR" sz="1800">
                <a:solidFill>
                  <a:schemeClr val="bg1"/>
                </a:solidFill>
              </a:rPr>
              <a:t>Positionnement</a:t>
            </a:r>
          </a:p>
        </p:txBody>
      </p:sp>
      <p:sp>
        <p:nvSpPr>
          <p:cNvPr id="36873" name="Oval 18"/>
          <p:cNvSpPr>
            <a:spLocks noChangeArrowheads="1"/>
          </p:cNvSpPr>
          <p:nvPr/>
        </p:nvSpPr>
        <p:spPr bwMode="auto">
          <a:xfrm>
            <a:off x="3124200" y="1143000"/>
            <a:ext cx="1524000" cy="685800"/>
          </a:xfrm>
          <a:prstGeom prst="ellipse">
            <a:avLst/>
          </a:prstGeom>
          <a:solidFill>
            <a:schemeClr val="accent1"/>
          </a:solidFill>
          <a:ln w="12700">
            <a:solidFill>
              <a:schemeClr val="tx1"/>
            </a:solidFill>
            <a:round/>
            <a:headEnd/>
            <a:tailEnd/>
          </a:ln>
        </p:spPr>
        <p:txBody>
          <a:bodyPr wrap="none" anchor="ctr">
            <a:prstTxWarp prst="textNoShape">
              <a:avLst/>
            </a:prstTxWarp>
          </a:bodyPr>
          <a:lstStyle/>
          <a:p>
            <a:pPr algn="ctr"/>
            <a:r>
              <a:rPr lang="fr-FR" sz="1800">
                <a:solidFill>
                  <a:schemeClr val="bg1"/>
                </a:solidFill>
              </a:rPr>
              <a:t>Planification</a:t>
            </a:r>
          </a:p>
        </p:txBody>
      </p:sp>
      <p:sp>
        <p:nvSpPr>
          <p:cNvPr id="36874" name="Oval 19"/>
          <p:cNvSpPr>
            <a:spLocks noChangeArrowheads="1"/>
          </p:cNvSpPr>
          <p:nvPr/>
        </p:nvSpPr>
        <p:spPr bwMode="auto">
          <a:xfrm>
            <a:off x="1295400" y="1143000"/>
            <a:ext cx="1524000" cy="685800"/>
          </a:xfrm>
          <a:prstGeom prst="ellipse">
            <a:avLst/>
          </a:prstGeom>
          <a:solidFill>
            <a:schemeClr val="accent1"/>
          </a:solidFill>
          <a:ln w="12700">
            <a:solidFill>
              <a:schemeClr val="tx1"/>
            </a:solidFill>
            <a:round/>
            <a:headEnd/>
            <a:tailEnd/>
          </a:ln>
        </p:spPr>
        <p:txBody>
          <a:bodyPr wrap="none" anchor="ctr">
            <a:prstTxWarp prst="textNoShape">
              <a:avLst/>
            </a:prstTxWarp>
          </a:bodyPr>
          <a:lstStyle/>
          <a:p>
            <a:pPr algn="ctr"/>
            <a:r>
              <a:rPr lang="fr-FR" sz="1800">
                <a:solidFill>
                  <a:schemeClr val="bg1"/>
                </a:solidFill>
              </a:rPr>
              <a:t>Conception</a:t>
            </a:r>
          </a:p>
        </p:txBody>
      </p:sp>
      <p:sp>
        <p:nvSpPr>
          <p:cNvPr id="36875" name="Oval 21"/>
          <p:cNvSpPr>
            <a:spLocks noChangeArrowheads="1"/>
          </p:cNvSpPr>
          <p:nvPr/>
        </p:nvSpPr>
        <p:spPr bwMode="auto">
          <a:xfrm>
            <a:off x="3962400" y="2286000"/>
            <a:ext cx="1524000" cy="685800"/>
          </a:xfrm>
          <a:prstGeom prst="ellipse">
            <a:avLst/>
          </a:prstGeom>
          <a:solidFill>
            <a:schemeClr val="accent1"/>
          </a:solidFill>
          <a:ln w="12700">
            <a:solidFill>
              <a:schemeClr val="tx1"/>
            </a:solidFill>
            <a:round/>
            <a:headEnd/>
            <a:tailEnd/>
          </a:ln>
        </p:spPr>
        <p:txBody>
          <a:bodyPr wrap="none" anchor="ctr">
            <a:prstTxWarp prst="textNoShape">
              <a:avLst/>
            </a:prstTxWarp>
          </a:bodyPr>
          <a:lstStyle/>
          <a:p>
            <a:pPr algn="ctr"/>
            <a:r>
              <a:rPr lang="fr-FR" sz="1800">
                <a:solidFill>
                  <a:schemeClr val="bg1"/>
                </a:solidFill>
              </a:rPr>
              <a:t>Cognitive</a:t>
            </a:r>
          </a:p>
        </p:txBody>
      </p:sp>
      <p:sp>
        <p:nvSpPr>
          <p:cNvPr id="36876" name="Oval 22"/>
          <p:cNvSpPr>
            <a:spLocks noChangeArrowheads="1"/>
          </p:cNvSpPr>
          <p:nvPr/>
        </p:nvSpPr>
        <p:spPr bwMode="auto">
          <a:xfrm>
            <a:off x="2133600" y="2286000"/>
            <a:ext cx="1524000" cy="685800"/>
          </a:xfrm>
          <a:prstGeom prst="ellipse">
            <a:avLst/>
          </a:prstGeom>
          <a:solidFill>
            <a:schemeClr val="accent1"/>
          </a:solidFill>
          <a:ln w="12700">
            <a:solidFill>
              <a:schemeClr val="tx1"/>
            </a:solidFill>
            <a:round/>
            <a:headEnd/>
            <a:tailEnd/>
          </a:ln>
        </p:spPr>
        <p:txBody>
          <a:bodyPr wrap="none" anchor="ctr">
            <a:prstTxWarp prst="textNoShape">
              <a:avLst/>
            </a:prstTxWarp>
          </a:bodyPr>
          <a:lstStyle/>
          <a:p>
            <a:pPr algn="ctr"/>
            <a:r>
              <a:rPr lang="fr-FR" sz="1800">
                <a:solidFill>
                  <a:schemeClr val="bg1"/>
                </a:solidFill>
              </a:rPr>
              <a:t>Entrepreneurial</a:t>
            </a:r>
          </a:p>
        </p:txBody>
      </p:sp>
      <p:sp>
        <p:nvSpPr>
          <p:cNvPr id="36877" name="Oval 23"/>
          <p:cNvSpPr>
            <a:spLocks noChangeArrowheads="1"/>
          </p:cNvSpPr>
          <p:nvPr/>
        </p:nvSpPr>
        <p:spPr bwMode="auto">
          <a:xfrm>
            <a:off x="5410200" y="3429000"/>
            <a:ext cx="1524000" cy="685800"/>
          </a:xfrm>
          <a:prstGeom prst="ellipse">
            <a:avLst/>
          </a:prstGeom>
          <a:solidFill>
            <a:schemeClr val="accent1"/>
          </a:solidFill>
          <a:ln w="12700">
            <a:solidFill>
              <a:schemeClr val="tx1"/>
            </a:solidFill>
            <a:round/>
            <a:headEnd/>
            <a:tailEnd/>
          </a:ln>
        </p:spPr>
        <p:txBody>
          <a:bodyPr wrap="none" anchor="ctr">
            <a:prstTxWarp prst="textNoShape">
              <a:avLst/>
            </a:prstTxWarp>
          </a:bodyPr>
          <a:lstStyle/>
          <a:p>
            <a:pPr algn="ctr"/>
            <a:r>
              <a:rPr lang="fr-FR" sz="1800">
                <a:solidFill>
                  <a:schemeClr val="bg1"/>
                </a:solidFill>
              </a:rPr>
              <a:t>Environnementale</a:t>
            </a:r>
          </a:p>
        </p:txBody>
      </p:sp>
      <p:sp>
        <p:nvSpPr>
          <p:cNvPr id="36878" name="Oval 24"/>
          <p:cNvSpPr>
            <a:spLocks noChangeArrowheads="1"/>
          </p:cNvSpPr>
          <p:nvPr/>
        </p:nvSpPr>
        <p:spPr bwMode="auto">
          <a:xfrm>
            <a:off x="3581400" y="3429000"/>
            <a:ext cx="1524000" cy="685800"/>
          </a:xfrm>
          <a:prstGeom prst="ellipse">
            <a:avLst/>
          </a:prstGeom>
          <a:solidFill>
            <a:schemeClr val="accent1"/>
          </a:solidFill>
          <a:ln w="12700">
            <a:solidFill>
              <a:schemeClr val="tx1"/>
            </a:solidFill>
            <a:round/>
            <a:headEnd/>
            <a:tailEnd/>
          </a:ln>
        </p:spPr>
        <p:txBody>
          <a:bodyPr wrap="none" anchor="ctr">
            <a:prstTxWarp prst="textNoShape">
              <a:avLst/>
            </a:prstTxWarp>
          </a:bodyPr>
          <a:lstStyle/>
          <a:p>
            <a:pPr algn="ctr"/>
            <a:r>
              <a:rPr lang="fr-FR" sz="1800">
                <a:solidFill>
                  <a:schemeClr val="bg1"/>
                </a:solidFill>
              </a:rPr>
              <a:t>Culturelle</a:t>
            </a:r>
          </a:p>
        </p:txBody>
      </p:sp>
      <p:sp>
        <p:nvSpPr>
          <p:cNvPr id="36879" name="Oval 25"/>
          <p:cNvSpPr>
            <a:spLocks noChangeArrowheads="1"/>
          </p:cNvSpPr>
          <p:nvPr/>
        </p:nvSpPr>
        <p:spPr bwMode="auto">
          <a:xfrm>
            <a:off x="1752600" y="3429000"/>
            <a:ext cx="1524000" cy="685800"/>
          </a:xfrm>
          <a:prstGeom prst="ellipse">
            <a:avLst/>
          </a:prstGeom>
          <a:solidFill>
            <a:schemeClr val="accent1"/>
          </a:solidFill>
          <a:ln w="12700">
            <a:solidFill>
              <a:schemeClr val="tx1"/>
            </a:solidFill>
            <a:round/>
            <a:headEnd/>
            <a:tailEnd/>
          </a:ln>
        </p:spPr>
        <p:txBody>
          <a:bodyPr wrap="none" anchor="ctr">
            <a:prstTxWarp prst="textNoShape">
              <a:avLst/>
            </a:prstTxWarp>
          </a:bodyPr>
          <a:lstStyle/>
          <a:p>
            <a:pPr algn="ctr"/>
            <a:r>
              <a:rPr lang="fr-FR" sz="1800">
                <a:solidFill>
                  <a:schemeClr val="bg1"/>
                </a:solidFill>
              </a:rPr>
              <a:t>Pouvoir</a:t>
            </a:r>
          </a:p>
        </p:txBody>
      </p:sp>
      <p:sp>
        <p:nvSpPr>
          <p:cNvPr id="36880" name="Oval 26"/>
          <p:cNvSpPr>
            <a:spLocks noChangeArrowheads="1"/>
          </p:cNvSpPr>
          <p:nvPr/>
        </p:nvSpPr>
        <p:spPr bwMode="auto">
          <a:xfrm>
            <a:off x="76200" y="3429000"/>
            <a:ext cx="1524000" cy="685800"/>
          </a:xfrm>
          <a:prstGeom prst="ellipse">
            <a:avLst/>
          </a:prstGeom>
          <a:solidFill>
            <a:schemeClr val="accent1"/>
          </a:solidFill>
          <a:ln w="12700">
            <a:solidFill>
              <a:schemeClr val="tx1"/>
            </a:solidFill>
            <a:round/>
            <a:headEnd/>
            <a:tailEnd/>
          </a:ln>
        </p:spPr>
        <p:txBody>
          <a:bodyPr wrap="none" anchor="ctr">
            <a:prstTxWarp prst="textNoShape">
              <a:avLst/>
            </a:prstTxWarp>
          </a:bodyPr>
          <a:lstStyle/>
          <a:p>
            <a:pPr algn="ctr"/>
            <a:r>
              <a:rPr lang="fr-FR" sz="1800">
                <a:solidFill>
                  <a:schemeClr val="bg1"/>
                </a:solidFill>
              </a:rPr>
              <a:t>Apprentissage</a:t>
            </a:r>
          </a:p>
        </p:txBody>
      </p:sp>
      <p:sp>
        <p:nvSpPr>
          <p:cNvPr id="36881" name="Oval 27"/>
          <p:cNvSpPr>
            <a:spLocks noChangeArrowheads="1"/>
          </p:cNvSpPr>
          <p:nvPr/>
        </p:nvSpPr>
        <p:spPr bwMode="auto">
          <a:xfrm>
            <a:off x="3429000" y="4800600"/>
            <a:ext cx="1524000" cy="685800"/>
          </a:xfrm>
          <a:prstGeom prst="ellipse">
            <a:avLst/>
          </a:prstGeom>
          <a:solidFill>
            <a:schemeClr val="accent1"/>
          </a:solidFill>
          <a:ln w="12700">
            <a:solidFill>
              <a:schemeClr val="tx1"/>
            </a:solidFill>
            <a:round/>
            <a:headEnd/>
            <a:tailEnd/>
          </a:ln>
        </p:spPr>
        <p:txBody>
          <a:bodyPr wrap="none" anchor="ctr">
            <a:prstTxWarp prst="textNoShape">
              <a:avLst/>
            </a:prstTxWarp>
          </a:bodyPr>
          <a:lstStyle/>
          <a:p>
            <a:pPr algn="ctr"/>
            <a:r>
              <a:rPr lang="fr-FR" sz="1800">
                <a:solidFill>
                  <a:schemeClr val="bg1"/>
                </a:solidFill>
              </a:rPr>
              <a:t>Configuration</a:t>
            </a:r>
          </a:p>
        </p:txBody>
      </p:sp>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Espace réservé du numéro de diapositive 2"/>
          <p:cNvSpPr>
            <a:spLocks noGrp="1"/>
          </p:cNvSpPr>
          <p:nvPr>
            <p:ph type="sldNum" sz="quarter" idx="10"/>
          </p:nvPr>
        </p:nvSpPr>
        <p:spPr/>
        <p:txBody>
          <a:bodyPr/>
          <a:lstStyle/>
          <a:p>
            <a:pPr>
              <a:defRPr/>
            </a:pPr>
            <a:fld id="{5D362745-A874-BE47-85BE-847950326D51}" type="slidenum">
              <a:rPr lang="fr-FR"/>
              <a:pPr>
                <a:defRPr/>
              </a:pPr>
              <a:t>110</a:t>
            </a:fld>
            <a:endParaRPr lang="fr-FR"/>
          </a:p>
        </p:txBody>
      </p:sp>
      <p:sp>
        <p:nvSpPr>
          <p:cNvPr id="225283" name="Rectangle 2"/>
          <p:cNvSpPr>
            <a:spLocks noChangeArrowheads="1"/>
          </p:cNvSpPr>
          <p:nvPr/>
        </p:nvSpPr>
        <p:spPr bwMode="auto">
          <a:xfrm>
            <a:off x="388938" y="582613"/>
            <a:ext cx="1590675" cy="363537"/>
          </a:xfrm>
          <a:prstGeom prst="rect">
            <a:avLst/>
          </a:prstGeom>
          <a:noFill/>
          <a:ln w="12700">
            <a:noFill/>
            <a:miter lim="800000"/>
            <a:headEnd/>
            <a:tailEnd/>
          </a:ln>
        </p:spPr>
        <p:txBody>
          <a:bodyPr lIns="90487" tIns="44450" rIns="90487" bIns="44450">
            <a:prstTxWarp prst="textNoShape">
              <a:avLst/>
            </a:prstTxWarp>
            <a:spAutoFit/>
          </a:bodyPr>
          <a:lstStyle/>
          <a:p>
            <a:r>
              <a:rPr lang="fr-FR" sz="1800" u="sng">
                <a:solidFill>
                  <a:schemeClr val="hlink"/>
                </a:solidFill>
              </a:rPr>
              <a:t>Apprentissage</a:t>
            </a:r>
          </a:p>
        </p:txBody>
      </p:sp>
      <p:sp>
        <p:nvSpPr>
          <p:cNvPr id="225284" name="Rectangle 3"/>
          <p:cNvSpPr>
            <a:spLocks noChangeArrowheads="1"/>
          </p:cNvSpPr>
          <p:nvPr/>
        </p:nvSpPr>
        <p:spPr bwMode="auto">
          <a:xfrm>
            <a:off x="388938" y="827088"/>
            <a:ext cx="180975" cy="638175"/>
          </a:xfrm>
          <a:prstGeom prst="rect">
            <a:avLst/>
          </a:prstGeom>
          <a:noFill/>
          <a:ln w="12700">
            <a:noFill/>
            <a:miter lim="800000"/>
            <a:headEnd/>
            <a:tailEnd/>
          </a:ln>
        </p:spPr>
        <p:txBody>
          <a:bodyPr lIns="90487" tIns="44450" rIns="90487" bIns="44450">
            <a:prstTxWarp prst="textNoShape">
              <a:avLst/>
            </a:prstTxWarp>
            <a:spAutoFit/>
          </a:bodyPr>
          <a:lstStyle/>
          <a:p>
            <a:endParaRPr lang="fr-FR" sz="1800">
              <a:solidFill>
                <a:srgbClr val="000000"/>
              </a:solidFill>
            </a:endParaRPr>
          </a:p>
          <a:p>
            <a:pPr algn="ctr"/>
            <a:endParaRPr lang="fr-FR" sz="1800">
              <a:solidFill>
                <a:srgbClr val="000000"/>
              </a:solidFill>
            </a:endParaRPr>
          </a:p>
        </p:txBody>
      </p:sp>
      <p:sp>
        <p:nvSpPr>
          <p:cNvPr id="225285" name="Rectangle 4"/>
          <p:cNvSpPr>
            <a:spLocks noChangeArrowheads="1"/>
          </p:cNvSpPr>
          <p:nvPr/>
        </p:nvSpPr>
        <p:spPr bwMode="auto">
          <a:xfrm>
            <a:off x="388938" y="1068388"/>
            <a:ext cx="8524875" cy="638175"/>
          </a:xfrm>
          <a:prstGeom prst="rect">
            <a:avLst/>
          </a:prstGeom>
          <a:noFill/>
          <a:ln w="12700">
            <a:noFill/>
            <a:miter lim="800000"/>
            <a:headEnd/>
            <a:tailEnd/>
          </a:ln>
        </p:spPr>
        <p:txBody>
          <a:bodyPr lIns="90487" tIns="44450" rIns="90487" bIns="44450">
            <a:prstTxWarp prst="textNoShape">
              <a:avLst/>
            </a:prstTxWarp>
            <a:spAutoFit/>
          </a:bodyPr>
          <a:lstStyle/>
          <a:p>
            <a:r>
              <a:rPr lang="fr-FR" sz="1800">
                <a:solidFill>
                  <a:srgbClr val="000000"/>
                </a:solidFill>
              </a:rPr>
              <a:t>     Les coûts de main d'oeuvre devraient diminuer de 10 à 15% pour chaque doublement de l'expérience cumulée</a:t>
            </a:r>
          </a:p>
        </p:txBody>
      </p:sp>
      <p:sp>
        <p:nvSpPr>
          <p:cNvPr id="225286" name="Rectangle 5"/>
          <p:cNvSpPr>
            <a:spLocks noChangeArrowheads="1"/>
          </p:cNvSpPr>
          <p:nvPr/>
        </p:nvSpPr>
        <p:spPr bwMode="auto">
          <a:xfrm>
            <a:off x="388938" y="1550988"/>
            <a:ext cx="180975" cy="638175"/>
          </a:xfrm>
          <a:prstGeom prst="rect">
            <a:avLst/>
          </a:prstGeom>
          <a:noFill/>
          <a:ln w="12700">
            <a:noFill/>
            <a:miter lim="800000"/>
            <a:headEnd/>
            <a:tailEnd/>
          </a:ln>
        </p:spPr>
        <p:txBody>
          <a:bodyPr lIns="90487" tIns="44450" rIns="90487" bIns="44450">
            <a:prstTxWarp prst="textNoShape">
              <a:avLst/>
            </a:prstTxWarp>
            <a:spAutoFit/>
          </a:bodyPr>
          <a:lstStyle/>
          <a:p>
            <a:endParaRPr lang="fr-FR" sz="1800">
              <a:solidFill>
                <a:srgbClr val="000000"/>
              </a:solidFill>
            </a:endParaRPr>
          </a:p>
          <a:p>
            <a:pPr algn="ctr"/>
            <a:endParaRPr lang="fr-FR" sz="1800">
              <a:solidFill>
                <a:srgbClr val="000000"/>
              </a:solidFill>
            </a:endParaRPr>
          </a:p>
        </p:txBody>
      </p:sp>
      <p:sp>
        <p:nvSpPr>
          <p:cNvPr id="225287" name="Rectangle 6"/>
          <p:cNvSpPr>
            <a:spLocks noChangeArrowheads="1"/>
          </p:cNvSpPr>
          <p:nvPr/>
        </p:nvSpPr>
        <p:spPr bwMode="auto">
          <a:xfrm>
            <a:off x="388938" y="1792288"/>
            <a:ext cx="180975" cy="638175"/>
          </a:xfrm>
          <a:prstGeom prst="rect">
            <a:avLst/>
          </a:prstGeom>
          <a:noFill/>
          <a:ln w="12700">
            <a:noFill/>
            <a:miter lim="800000"/>
            <a:headEnd/>
            <a:tailEnd/>
          </a:ln>
        </p:spPr>
        <p:txBody>
          <a:bodyPr lIns="90487" tIns="44450" rIns="90487" bIns="44450">
            <a:prstTxWarp prst="textNoShape">
              <a:avLst/>
            </a:prstTxWarp>
            <a:spAutoFit/>
          </a:bodyPr>
          <a:lstStyle/>
          <a:p>
            <a:endParaRPr lang="fr-FR" sz="1800">
              <a:solidFill>
                <a:srgbClr val="000000"/>
              </a:solidFill>
            </a:endParaRPr>
          </a:p>
          <a:p>
            <a:pPr algn="ctr"/>
            <a:endParaRPr lang="fr-FR" sz="1800">
              <a:solidFill>
                <a:srgbClr val="000000"/>
              </a:solidFill>
            </a:endParaRPr>
          </a:p>
        </p:txBody>
      </p:sp>
      <p:sp>
        <p:nvSpPr>
          <p:cNvPr id="225288" name="Rectangle 7"/>
          <p:cNvSpPr>
            <a:spLocks noChangeArrowheads="1"/>
          </p:cNvSpPr>
          <p:nvPr/>
        </p:nvSpPr>
        <p:spPr bwMode="auto">
          <a:xfrm>
            <a:off x="388938" y="2030413"/>
            <a:ext cx="1743075" cy="363537"/>
          </a:xfrm>
          <a:prstGeom prst="rect">
            <a:avLst/>
          </a:prstGeom>
          <a:noFill/>
          <a:ln w="12700">
            <a:noFill/>
            <a:miter lim="800000"/>
            <a:headEnd/>
            <a:tailEnd/>
          </a:ln>
        </p:spPr>
        <p:txBody>
          <a:bodyPr lIns="90487" tIns="44450" rIns="90487" bIns="44450">
            <a:prstTxWarp prst="textNoShape">
              <a:avLst/>
            </a:prstTxWarp>
            <a:spAutoFit/>
          </a:bodyPr>
          <a:lstStyle/>
          <a:p>
            <a:r>
              <a:rPr lang="fr-FR" sz="1800" u="sng">
                <a:solidFill>
                  <a:schemeClr val="hlink"/>
                </a:solidFill>
              </a:rPr>
              <a:t>Spécialisation</a:t>
            </a:r>
          </a:p>
        </p:txBody>
      </p:sp>
      <p:sp>
        <p:nvSpPr>
          <p:cNvPr id="225289" name="Rectangle 8"/>
          <p:cNvSpPr>
            <a:spLocks noChangeArrowheads="1"/>
          </p:cNvSpPr>
          <p:nvPr/>
        </p:nvSpPr>
        <p:spPr bwMode="auto">
          <a:xfrm>
            <a:off x="388938" y="2274888"/>
            <a:ext cx="180975" cy="638175"/>
          </a:xfrm>
          <a:prstGeom prst="rect">
            <a:avLst/>
          </a:prstGeom>
          <a:noFill/>
          <a:ln w="12700">
            <a:noFill/>
            <a:miter lim="800000"/>
            <a:headEnd/>
            <a:tailEnd/>
          </a:ln>
        </p:spPr>
        <p:txBody>
          <a:bodyPr lIns="90487" tIns="44450" rIns="90487" bIns="44450">
            <a:prstTxWarp prst="textNoShape">
              <a:avLst/>
            </a:prstTxWarp>
            <a:spAutoFit/>
          </a:bodyPr>
          <a:lstStyle/>
          <a:p>
            <a:endParaRPr lang="fr-FR" sz="1800">
              <a:solidFill>
                <a:srgbClr val="000000"/>
              </a:solidFill>
            </a:endParaRPr>
          </a:p>
          <a:p>
            <a:pPr algn="ctr"/>
            <a:endParaRPr lang="fr-FR" sz="1800">
              <a:solidFill>
                <a:srgbClr val="000000"/>
              </a:solidFill>
            </a:endParaRPr>
          </a:p>
        </p:txBody>
      </p:sp>
      <p:sp>
        <p:nvSpPr>
          <p:cNvPr id="225290" name="Rectangle 9"/>
          <p:cNvSpPr>
            <a:spLocks noChangeArrowheads="1"/>
          </p:cNvSpPr>
          <p:nvPr/>
        </p:nvSpPr>
        <p:spPr bwMode="auto">
          <a:xfrm>
            <a:off x="388938" y="2516188"/>
            <a:ext cx="6467475" cy="363537"/>
          </a:xfrm>
          <a:prstGeom prst="rect">
            <a:avLst/>
          </a:prstGeom>
          <a:noFill/>
          <a:ln w="12700">
            <a:noFill/>
            <a:miter lim="800000"/>
            <a:headEnd/>
            <a:tailEnd/>
          </a:ln>
        </p:spPr>
        <p:txBody>
          <a:bodyPr lIns="90487" tIns="44450" rIns="90487" bIns="44450">
            <a:prstTxWarp prst="textNoShape">
              <a:avLst/>
            </a:prstTxWarp>
            <a:spAutoFit/>
          </a:bodyPr>
          <a:lstStyle/>
          <a:p>
            <a:r>
              <a:rPr lang="fr-FR" sz="1800">
                <a:solidFill>
                  <a:srgbClr val="000000"/>
                </a:solidFill>
              </a:rPr>
              <a:t>     Baisse de 10 à 15% par doublement de l'expérience cumulée</a:t>
            </a:r>
          </a:p>
        </p:txBody>
      </p:sp>
      <p:sp>
        <p:nvSpPr>
          <p:cNvPr id="225291" name="Rectangle 10"/>
          <p:cNvSpPr>
            <a:spLocks noChangeArrowheads="1"/>
          </p:cNvSpPr>
          <p:nvPr/>
        </p:nvSpPr>
        <p:spPr bwMode="auto">
          <a:xfrm>
            <a:off x="388938" y="2757488"/>
            <a:ext cx="180975" cy="638175"/>
          </a:xfrm>
          <a:prstGeom prst="rect">
            <a:avLst/>
          </a:prstGeom>
          <a:noFill/>
          <a:ln w="12700">
            <a:noFill/>
            <a:miter lim="800000"/>
            <a:headEnd/>
            <a:tailEnd/>
          </a:ln>
        </p:spPr>
        <p:txBody>
          <a:bodyPr lIns="90487" tIns="44450" rIns="90487" bIns="44450">
            <a:prstTxWarp prst="textNoShape">
              <a:avLst/>
            </a:prstTxWarp>
            <a:spAutoFit/>
          </a:bodyPr>
          <a:lstStyle/>
          <a:p>
            <a:endParaRPr lang="fr-FR" sz="1800">
              <a:solidFill>
                <a:srgbClr val="000000"/>
              </a:solidFill>
            </a:endParaRPr>
          </a:p>
          <a:p>
            <a:pPr algn="ctr"/>
            <a:endParaRPr lang="fr-FR" sz="1800">
              <a:solidFill>
                <a:srgbClr val="000000"/>
              </a:solidFill>
            </a:endParaRPr>
          </a:p>
        </p:txBody>
      </p:sp>
      <p:sp>
        <p:nvSpPr>
          <p:cNvPr id="225292" name="Rectangle 11"/>
          <p:cNvSpPr>
            <a:spLocks noChangeArrowheads="1"/>
          </p:cNvSpPr>
          <p:nvPr/>
        </p:nvSpPr>
        <p:spPr bwMode="auto">
          <a:xfrm>
            <a:off x="388938" y="2998788"/>
            <a:ext cx="180975" cy="638175"/>
          </a:xfrm>
          <a:prstGeom prst="rect">
            <a:avLst/>
          </a:prstGeom>
          <a:noFill/>
          <a:ln w="12700">
            <a:noFill/>
            <a:miter lim="800000"/>
            <a:headEnd/>
            <a:tailEnd/>
          </a:ln>
        </p:spPr>
        <p:txBody>
          <a:bodyPr lIns="90487" tIns="44450" rIns="90487" bIns="44450">
            <a:prstTxWarp prst="textNoShape">
              <a:avLst/>
            </a:prstTxWarp>
            <a:spAutoFit/>
          </a:bodyPr>
          <a:lstStyle/>
          <a:p>
            <a:endParaRPr lang="fr-FR" sz="1800">
              <a:solidFill>
                <a:srgbClr val="000000"/>
              </a:solidFill>
            </a:endParaRPr>
          </a:p>
          <a:p>
            <a:pPr algn="ctr"/>
            <a:endParaRPr lang="fr-FR" sz="1800">
              <a:solidFill>
                <a:srgbClr val="000000"/>
              </a:solidFill>
            </a:endParaRPr>
          </a:p>
        </p:txBody>
      </p:sp>
      <p:sp>
        <p:nvSpPr>
          <p:cNvPr id="225293" name="Rectangle 12"/>
          <p:cNvSpPr>
            <a:spLocks noChangeArrowheads="1"/>
          </p:cNvSpPr>
          <p:nvPr/>
        </p:nvSpPr>
        <p:spPr bwMode="auto">
          <a:xfrm>
            <a:off x="388938" y="3236913"/>
            <a:ext cx="2047875" cy="363537"/>
          </a:xfrm>
          <a:prstGeom prst="rect">
            <a:avLst/>
          </a:prstGeom>
          <a:noFill/>
          <a:ln w="12700">
            <a:noFill/>
            <a:miter lim="800000"/>
            <a:headEnd/>
            <a:tailEnd/>
          </a:ln>
        </p:spPr>
        <p:txBody>
          <a:bodyPr lIns="90487" tIns="44450" rIns="90487" bIns="44450">
            <a:prstTxWarp prst="textNoShape">
              <a:avLst/>
            </a:prstTxWarp>
            <a:spAutoFit/>
          </a:bodyPr>
          <a:lstStyle/>
          <a:p>
            <a:r>
              <a:rPr lang="fr-FR" sz="1800" u="sng">
                <a:solidFill>
                  <a:schemeClr val="hlink"/>
                </a:solidFill>
              </a:rPr>
              <a:t>L'Investissement</a:t>
            </a:r>
          </a:p>
        </p:txBody>
      </p:sp>
      <p:sp>
        <p:nvSpPr>
          <p:cNvPr id="225294" name="Rectangle 13"/>
          <p:cNvSpPr>
            <a:spLocks noChangeArrowheads="1"/>
          </p:cNvSpPr>
          <p:nvPr/>
        </p:nvSpPr>
        <p:spPr bwMode="auto">
          <a:xfrm>
            <a:off x="388938" y="3481388"/>
            <a:ext cx="180975" cy="638175"/>
          </a:xfrm>
          <a:prstGeom prst="rect">
            <a:avLst/>
          </a:prstGeom>
          <a:noFill/>
          <a:ln w="12700">
            <a:noFill/>
            <a:miter lim="800000"/>
            <a:headEnd/>
            <a:tailEnd/>
          </a:ln>
        </p:spPr>
        <p:txBody>
          <a:bodyPr lIns="90487" tIns="44450" rIns="90487" bIns="44450">
            <a:prstTxWarp prst="textNoShape">
              <a:avLst/>
            </a:prstTxWarp>
            <a:spAutoFit/>
          </a:bodyPr>
          <a:lstStyle/>
          <a:p>
            <a:endParaRPr lang="fr-FR" sz="1800">
              <a:solidFill>
                <a:srgbClr val="000000"/>
              </a:solidFill>
            </a:endParaRPr>
          </a:p>
          <a:p>
            <a:pPr algn="ctr"/>
            <a:endParaRPr lang="fr-FR" sz="1800">
              <a:solidFill>
                <a:srgbClr val="000000"/>
              </a:solidFill>
            </a:endParaRPr>
          </a:p>
        </p:txBody>
      </p:sp>
      <p:sp>
        <p:nvSpPr>
          <p:cNvPr id="225295" name="Rectangle 14"/>
          <p:cNvSpPr>
            <a:spLocks noChangeArrowheads="1"/>
          </p:cNvSpPr>
          <p:nvPr/>
        </p:nvSpPr>
        <p:spPr bwMode="auto">
          <a:xfrm>
            <a:off x="388938" y="3722688"/>
            <a:ext cx="7000875" cy="363537"/>
          </a:xfrm>
          <a:prstGeom prst="rect">
            <a:avLst/>
          </a:prstGeom>
          <a:noFill/>
          <a:ln w="12700">
            <a:noFill/>
            <a:miter lim="800000"/>
            <a:headEnd/>
            <a:tailEnd/>
          </a:ln>
        </p:spPr>
        <p:txBody>
          <a:bodyPr lIns="90487" tIns="44450" rIns="90487" bIns="44450">
            <a:prstTxWarp prst="textNoShape">
              <a:avLst/>
            </a:prstTxWarp>
            <a:spAutoFit/>
          </a:bodyPr>
          <a:lstStyle/>
          <a:p>
            <a:r>
              <a:rPr lang="fr-FR" sz="1800">
                <a:solidFill>
                  <a:srgbClr val="000000"/>
                </a:solidFill>
              </a:rPr>
              <a:t>     Effet fonction du loyer de l'argent et du seuil de rentabilité interne</a:t>
            </a:r>
          </a:p>
        </p:txBody>
      </p:sp>
      <p:sp>
        <p:nvSpPr>
          <p:cNvPr id="225296" name="Rectangle 15"/>
          <p:cNvSpPr>
            <a:spLocks noChangeArrowheads="1"/>
          </p:cNvSpPr>
          <p:nvPr/>
        </p:nvSpPr>
        <p:spPr bwMode="auto">
          <a:xfrm>
            <a:off x="388938" y="3963988"/>
            <a:ext cx="180975" cy="638175"/>
          </a:xfrm>
          <a:prstGeom prst="rect">
            <a:avLst/>
          </a:prstGeom>
          <a:noFill/>
          <a:ln w="12700">
            <a:noFill/>
            <a:miter lim="800000"/>
            <a:headEnd/>
            <a:tailEnd/>
          </a:ln>
        </p:spPr>
        <p:txBody>
          <a:bodyPr lIns="90487" tIns="44450" rIns="90487" bIns="44450">
            <a:prstTxWarp prst="textNoShape">
              <a:avLst/>
            </a:prstTxWarp>
            <a:spAutoFit/>
          </a:bodyPr>
          <a:lstStyle/>
          <a:p>
            <a:endParaRPr lang="fr-FR" sz="1800">
              <a:solidFill>
                <a:srgbClr val="000000"/>
              </a:solidFill>
            </a:endParaRPr>
          </a:p>
          <a:p>
            <a:pPr algn="ctr"/>
            <a:endParaRPr lang="fr-FR" sz="1800">
              <a:solidFill>
                <a:srgbClr val="000000"/>
              </a:solidFill>
            </a:endParaRPr>
          </a:p>
        </p:txBody>
      </p:sp>
      <p:sp>
        <p:nvSpPr>
          <p:cNvPr id="225297" name="Rectangle 16"/>
          <p:cNvSpPr>
            <a:spLocks noChangeArrowheads="1"/>
          </p:cNvSpPr>
          <p:nvPr/>
        </p:nvSpPr>
        <p:spPr bwMode="auto">
          <a:xfrm>
            <a:off x="388938" y="4205288"/>
            <a:ext cx="180975" cy="638175"/>
          </a:xfrm>
          <a:prstGeom prst="rect">
            <a:avLst/>
          </a:prstGeom>
          <a:noFill/>
          <a:ln w="12700">
            <a:noFill/>
            <a:miter lim="800000"/>
            <a:headEnd/>
            <a:tailEnd/>
          </a:ln>
        </p:spPr>
        <p:txBody>
          <a:bodyPr lIns="90487" tIns="44450" rIns="90487" bIns="44450">
            <a:prstTxWarp prst="textNoShape">
              <a:avLst/>
            </a:prstTxWarp>
            <a:spAutoFit/>
          </a:bodyPr>
          <a:lstStyle/>
          <a:p>
            <a:endParaRPr lang="fr-FR" sz="1800">
              <a:solidFill>
                <a:srgbClr val="000000"/>
              </a:solidFill>
            </a:endParaRPr>
          </a:p>
          <a:p>
            <a:pPr algn="ctr"/>
            <a:endParaRPr lang="fr-FR" sz="1800">
              <a:solidFill>
                <a:srgbClr val="000000"/>
              </a:solidFill>
            </a:endParaRPr>
          </a:p>
        </p:txBody>
      </p:sp>
      <p:sp>
        <p:nvSpPr>
          <p:cNvPr id="225298" name="Rectangle 17"/>
          <p:cNvSpPr>
            <a:spLocks noChangeArrowheads="1"/>
          </p:cNvSpPr>
          <p:nvPr/>
        </p:nvSpPr>
        <p:spPr bwMode="auto">
          <a:xfrm>
            <a:off x="388938" y="4443413"/>
            <a:ext cx="1285875" cy="363537"/>
          </a:xfrm>
          <a:prstGeom prst="rect">
            <a:avLst/>
          </a:prstGeom>
          <a:noFill/>
          <a:ln w="12700">
            <a:noFill/>
            <a:miter lim="800000"/>
            <a:headEnd/>
            <a:tailEnd/>
          </a:ln>
        </p:spPr>
        <p:txBody>
          <a:bodyPr lIns="90487" tIns="44450" rIns="90487" bIns="44450">
            <a:prstTxWarp prst="textNoShape">
              <a:avLst/>
            </a:prstTxWarp>
            <a:spAutoFit/>
          </a:bodyPr>
          <a:lstStyle/>
          <a:p>
            <a:r>
              <a:rPr lang="fr-FR" sz="1800" u="sng">
                <a:solidFill>
                  <a:schemeClr val="hlink"/>
                </a:solidFill>
              </a:rPr>
              <a:t>L'Echelle</a:t>
            </a:r>
          </a:p>
        </p:txBody>
      </p:sp>
      <p:sp>
        <p:nvSpPr>
          <p:cNvPr id="225299" name="Rectangle 18"/>
          <p:cNvSpPr>
            <a:spLocks noChangeArrowheads="1"/>
          </p:cNvSpPr>
          <p:nvPr/>
        </p:nvSpPr>
        <p:spPr bwMode="auto">
          <a:xfrm>
            <a:off x="388938" y="4687888"/>
            <a:ext cx="180975" cy="638175"/>
          </a:xfrm>
          <a:prstGeom prst="rect">
            <a:avLst/>
          </a:prstGeom>
          <a:noFill/>
          <a:ln w="12700">
            <a:noFill/>
            <a:miter lim="800000"/>
            <a:headEnd/>
            <a:tailEnd/>
          </a:ln>
        </p:spPr>
        <p:txBody>
          <a:bodyPr lIns="90487" tIns="44450" rIns="90487" bIns="44450">
            <a:prstTxWarp prst="textNoShape">
              <a:avLst/>
            </a:prstTxWarp>
            <a:spAutoFit/>
          </a:bodyPr>
          <a:lstStyle/>
          <a:p>
            <a:endParaRPr lang="fr-FR" sz="1800">
              <a:solidFill>
                <a:srgbClr val="000000"/>
              </a:solidFill>
            </a:endParaRPr>
          </a:p>
          <a:p>
            <a:pPr algn="ctr"/>
            <a:endParaRPr lang="fr-FR" sz="1800">
              <a:solidFill>
                <a:srgbClr val="000000"/>
              </a:solidFill>
            </a:endParaRPr>
          </a:p>
        </p:txBody>
      </p:sp>
      <p:sp>
        <p:nvSpPr>
          <p:cNvPr id="225300" name="Rectangle 19"/>
          <p:cNvSpPr>
            <a:spLocks noChangeArrowheads="1"/>
          </p:cNvSpPr>
          <p:nvPr/>
        </p:nvSpPr>
        <p:spPr bwMode="auto">
          <a:xfrm>
            <a:off x="388938" y="4926013"/>
            <a:ext cx="1439862" cy="363537"/>
          </a:xfrm>
          <a:prstGeom prst="rect">
            <a:avLst/>
          </a:prstGeom>
          <a:noFill/>
          <a:ln w="12700">
            <a:noFill/>
            <a:miter lim="800000"/>
            <a:headEnd/>
            <a:tailEnd/>
          </a:ln>
        </p:spPr>
        <p:txBody>
          <a:bodyPr lIns="90487" tIns="44450" rIns="90487" bIns="44450">
            <a:prstTxWarp prst="textNoShape">
              <a:avLst/>
            </a:prstTxWarp>
            <a:spAutoFit/>
          </a:bodyPr>
          <a:lstStyle/>
          <a:p>
            <a:r>
              <a:rPr lang="fr-FR" sz="1800">
                <a:solidFill>
                  <a:srgbClr val="000000"/>
                </a:solidFill>
              </a:rPr>
              <a:t>     C = K  P a  </a:t>
            </a:r>
          </a:p>
        </p:txBody>
      </p:sp>
      <p:sp>
        <p:nvSpPr>
          <p:cNvPr id="225301" name="Rectangle 20"/>
          <p:cNvSpPr>
            <a:spLocks noChangeArrowheads="1"/>
          </p:cNvSpPr>
          <p:nvPr/>
        </p:nvSpPr>
        <p:spPr bwMode="auto">
          <a:xfrm>
            <a:off x="1651000" y="4897438"/>
            <a:ext cx="709613" cy="301625"/>
          </a:xfrm>
          <a:prstGeom prst="rect">
            <a:avLst/>
          </a:prstGeom>
          <a:noFill/>
          <a:ln w="12700">
            <a:noFill/>
            <a:miter lim="800000"/>
            <a:headEnd/>
            <a:tailEnd/>
          </a:ln>
        </p:spPr>
        <p:txBody>
          <a:bodyPr lIns="90487" tIns="44450" rIns="90487" bIns="44450">
            <a:prstTxWarp prst="textNoShape">
              <a:avLst/>
            </a:prstTxWarp>
            <a:spAutoFit/>
          </a:bodyPr>
          <a:lstStyle/>
          <a:p>
            <a:r>
              <a:rPr lang="fr-FR" sz="1400">
                <a:solidFill>
                  <a:srgbClr val="000000"/>
                </a:solidFill>
              </a:rPr>
              <a:t>6/10</a:t>
            </a:r>
          </a:p>
        </p:txBody>
      </p:sp>
      <p:sp>
        <p:nvSpPr>
          <p:cNvPr id="225302" name="Rectangle 21"/>
          <p:cNvSpPr>
            <a:spLocks noChangeArrowheads="1"/>
          </p:cNvSpPr>
          <p:nvPr/>
        </p:nvSpPr>
        <p:spPr bwMode="auto">
          <a:xfrm>
            <a:off x="388938" y="5570538"/>
            <a:ext cx="180975" cy="514350"/>
          </a:xfrm>
          <a:prstGeom prst="rect">
            <a:avLst/>
          </a:prstGeom>
          <a:noFill/>
          <a:ln w="12700">
            <a:noFill/>
            <a:miter lim="800000"/>
            <a:headEnd/>
            <a:tailEnd/>
          </a:ln>
        </p:spPr>
        <p:txBody>
          <a:bodyPr lIns="90487" tIns="44450" rIns="90487" bIns="44450">
            <a:prstTxWarp prst="textNoShape">
              <a:avLst/>
            </a:prstTxWarp>
            <a:spAutoFit/>
          </a:bodyPr>
          <a:lstStyle/>
          <a:p>
            <a:endParaRPr lang="fr-FR" sz="1400">
              <a:solidFill>
                <a:srgbClr val="000000"/>
              </a:solidFill>
            </a:endParaRPr>
          </a:p>
          <a:p>
            <a:pPr algn="ctr"/>
            <a:endParaRPr lang="fr-FR" sz="1400">
              <a:solidFill>
                <a:srgbClr val="000000"/>
              </a:solidFill>
            </a:endParaRPr>
          </a:p>
        </p:txBody>
      </p:sp>
      <p:sp>
        <p:nvSpPr>
          <p:cNvPr id="225303" name="Rectangle 23"/>
          <p:cNvSpPr>
            <a:spLocks noChangeArrowheads="1"/>
          </p:cNvSpPr>
          <p:nvPr/>
        </p:nvSpPr>
        <p:spPr bwMode="auto">
          <a:xfrm>
            <a:off x="381000" y="5562600"/>
            <a:ext cx="8372475" cy="363538"/>
          </a:xfrm>
          <a:prstGeom prst="rect">
            <a:avLst/>
          </a:prstGeom>
          <a:noFill/>
          <a:ln w="12700">
            <a:noFill/>
            <a:miter lim="800000"/>
            <a:headEnd/>
            <a:tailEnd/>
          </a:ln>
        </p:spPr>
        <p:txBody>
          <a:bodyPr lIns="90487" tIns="44450" rIns="90487" bIns="44450">
            <a:prstTxWarp prst="textNoShape">
              <a:avLst/>
            </a:prstTxWarp>
            <a:spAutoFit/>
          </a:bodyPr>
          <a:lstStyle/>
          <a:p>
            <a:r>
              <a:rPr lang="fr-FR" sz="1800">
                <a:solidFill>
                  <a:srgbClr val="000000"/>
                </a:solidFill>
              </a:rPr>
              <a:t>     L'investissement augmente d’environ 60% lorsque l'on veut doubler la capacité</a:t>
            </a:r>
          </a:p>
        </p:txBody>
      </p:sp>
      <p:sp>
        <p:nvSpPr>
          <p:cNvPr id="225304" name="Rectangle 24"/>
          <p:cNvSpPr>
            <a:spLocks noGrp="1" noChangeArrowheads="1"/>
          </p:cNvSpPr>
          <p:nvPr>
            <p:ph type="title"/>
          </p:nvPr>
        </p:nvSpPr>
        <p:spPr>
          <a:xfrm>
            <a:off x="762000" y="152400"/>
            <a:ext cx="7772400" cy="609600"/>
          </a:xfrm>
        </p:spPr>
        <p:txBody>
          <a:bodyPr/>
          <a:lstStyle/>
          <a:p>
            <a:r>
              <a:rPr lang="fr-FR"/>
              <a:t>L’effet d’expérience : Quantification</a:t>
            </a:r>
          </a:p>
        </p:txBody>
      </p:sp>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2"/>
          <p:cNvSpPr>
            <a:spLocks noGrp="1"/>
          </p:cNvSpPr>
          <p:nvPr>
            <p:ph type="sldNum" sz="quarter" idx="10"/>
          </p:nvPr>
        </p:nvSpPr>
        <p:spPr/>
        <p:txBody>
          <a:bodyPr/>
          <a:lstStyle/>
          <a:p>
            <a:pPr>
              <a:defRPr/>
            </a:pPr>
            <a:fld id="{D90184BF-57AE-3147-9252-84A84B79943A}" type="slidenum">
              <a:rPr lang="fr-FR"/>
              <a:pPr>
                <a:defRPr/>
              </a:pPr>
              <a:t>111</a:t>
            </a:fld>
            <a:endParaRPr lang="fr-FR"/>
          </a:p>
        </p:txBody>
      </p:sp>
      <p:pic>
        <p:nvPicPr>
          <p:cNvPr id="227331" name="Picture 2"/>
          <p:cNvPicPr>
            <a:picLocks noChangeArrowheads="1"/>
          </p:cNvPicPr>
          <p:nvPr/>
        </p:nvPicPr>
        <mc:AlternateContent xmlns:mc="http://schemas.openxmlformats.org/markup-compatibility/2006">
          <mc:Choice xmlns:ma="http://schemas.microsoft.com/office/mac/drawingml/2008/main" xmlns:mv="urn:schemas-microsoft-com:mac:vml" xmlns="" Requires="ma">
            <p:blipFill>
              <a:blip r:embed="rId3"/>
              <a:srcRect/>
              <a:stretch>
                <a:fillRect/>
              </a:stretch>
            </p:blipFill>
          </mc:Choice>
          <mc:Fallback>
            <p:blipFill>
              <a:blip r:embed="rId4"/>
              <a:srcRect/>
              <a:stretch>
                <a:fillRect/>
              </a:stretch>
            </p:blipFill>
          </mc:Fallback>
        </mc:AlternateContent>
        <p:spPr bwMode="auto">
          <a:xfrm>
            <a:off x="152400" y="241300"/>
            <a:ext cx="8686800" cy="6083300"/>
          </a:xfrm>
          <a:prstGeom prst="rect">
            <a:avLst/>
          </a:prstGeom>
          <a:noFill/>
          <a:ln w="12700">
            <a:noFill/>
            <a:miter lim="800000"/>
            <a:headEnd/>
            <a:tailEnd/>
          </a:ln>
        </p:spPr>
      </p:pic>
      <p:sp>
        <p:nvSpPr>
          <p:cNvPr id="227332" name="Rectangle 3"/>
          <p:cNvSpPr>
            <a:spLocks noGrp="1" noChangeArrowheads="1"/>
          </p:cNvSpPr>
          <p:nvPr>
            <p:ph type="title"/>
          </p:nvPr>
        </p:nvSpPr>
        <p:spPr/>
        <p:txBody>
          <a:bodyPr/>
          <a:lstStyle/>
          <a:p>
            <a:r>
              <a:rPr lang="fr-FR"/>
              <a:t>L’effet d’expérience : Quantification</a:t>
            </a:r>
          </a:p>
        </p:txBody>
      </p:sp>
    </p:spTree>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Espace réservé du numéro de diapositive 2"/>
          <p:cNvSpPr>
            <a:spLocks noGrp="1"/>
          </p:cNvSpPr>
          <p:nvPr>
            <p:ph type="sldNum" sz="quarter" idx="10"/>
          </p:nvPr>
        </p:nvSpPr>
        <p:spPr/>
        <p:txBody>
          <a:bodyPr/>
          <a:lstStyle/>
          <a:p>
            <a:pPr>
              <a:defRPr/>
            </a:pPr>
            <a:fld id="{27E74DD5-44E4-9B48-97AE-296C7D4DD539}" type="slidenum">
              <a:rPr lang="fr-FR"/>
              <a:pPr>
                <a:defRPr/>
              </a:pPr>
              <a:t>112</a:t>
            </a:fld>
            <a:endParaRPr lang="fr-FR"/>
          </a:p>
        </p:txBody>
      </p:sp>
      <p:sp>
        <p:nvSpPr>
          <p:cNvPr id="229379" name="Line 2"/>
          <p:cNvSpPr>
            <a:spLocks noChangeShapeType="1"/>
          </p:cNvSpPr>
          <p:nvPr/>
        </p:nvSpPr>
        <p:spPr bwMode="auto">
          <a:xfrm>
            <a:off x="255588" y="1709738"/>
            <a:ext cx="3832225" cy="1587"/>
          </a:xfrm>
          <a:prstGeom prst="line">
            <a:avLst/>
          </a:prstGeom>
          <a:noFill/>
          <a:ln w="26988">
            <a:solidFill>
              <a:srgbClr val="000000"/>
            </a:solidFill>
            <a:round/>
            <a:headEnd/>
            <a:tailEnd/>
          </a:ln>
        </p:spPr>
        <p:txBody>
          <a:bodyPr>
            <a:prstTxWarp prst="textNoShape">
              <a:avLst/>
            </a:prstTxWarp>
          </a:bodyPr>
          <a:lstStyle/>
          <a:p>
            <a:endParaRPr lang="fr-FR"/>
          </a:p>
        </p:txBody>
      </p:sp>
      <p:sp>
        <p:nvSpPr>
          <p:cNvPr id="229380" name="Line 3"/>
          <p:cNvSpPr>
            <a:spLocks noChangeShapeType="1"/>
          </p:cNvSpPr>
          <p:nvPr/>
        </p:nvSpPr>
        <p:spPr bwMode="auto">
          <a:xfrm>
            <a:off x="635000" y="1555750"/>
            <a:ext cx="1588" cy="292100"/>
          </a:xfrm>
          <a:prstGeom prst="line">
            <a:avLst/>
          </a:prstGeom>
          <a:noFill/>
          <a:ln w="14288">
            <a:solidFill>
              <a:srgbClr val="000000"/>
            </a:solidFill>
            <a:round/>
            <a:headEnd/>
            <a:tailEnd/>
          </a:ln>
        </p:spPr>
        <p:txBody>
          <a:bodyPr>
            <a:prstTxWarp prst="textNoShape">
              <a:avLst/>
            </a:prstTxWarp>
          </a:bodyPr>
          <a:lstStyle/>
          <a:p>
            <a:endParaRPr lang="fr-FR"/>
          </a:p>
        </p:txBody>
      </p:sp>
      <p:sp>
        <p:nvSpPr>
          <p:cNvPr id="229381" name="Line 4"/>
          <p:cNvSpPr>
            <a:spLocks noChangeShapeType="1"/>
          </p:cNvSpPr>
          <p:nvPr/>
        </p:nvSpPr>
        <p:spPr bwMode="auto">
          <a:xfrm>
            <a:off x="1325563" y="1555750"/>
            <a:ext cx="1587" cy="292100"/>
          </a:xfrm>
          <a:prstGeom prst="line">
            <a:avLst/>
          </a:prstGeom>
          <a:noFill/>
          <a:ln w="14288">
            <a:solidFill>
              <a:srgbClr val="000000"/>
            </a:solidFill>
            <a:round/>
            <a:headEnd/>
            <a:tailEnd/>
          </a:ln>
        </p:spPr>
        <p:txBody>
          <a:bodyPr>
            <a:prstTxWarp prst="textNoShape">
              <a:avLst/>
            </a:prstTxWarp>
          </a:bodyPr>
          <a:lstStyle/>
          <a:p>
            <a:endParaRPr lang="fr-FR"/>
          </a:p>
        </p:txBody>
      </p:sp>
      <p:sp>
        <p:nvSpPr>
          <p:cNvPr id="229382" name="Line 5"/>
          <p:cNvSpPr>
            <a:spLocks noChangeShapeType="1"/>
          </p:cNvSpPr>
          <p:nvPr/>
        </p:nvSpPr>
        <p:spPr bwMode="auto">
          <a:xfrm>
            <a:off x="1989138" y="1555750"/>
            <a:ext cx="1587" cy="292100"/>
          </a:xfrm>
          <a:prstGeom prst="line">
            <a:avLst/>
          </a:prstGeom>
          <a:noFill/>
          <a:ln w="14288">
            <a:solidFill>
              <a:srgbClr val="000000"/>
            </a:solidFill>
            <a:round/>
            <a:headEnd/>
            <a:tailEnd/>
          </a:ln>
        </p:spPr>
        <p:txBody>
          <a:bodyPr>
            <a:prstTxWarp prst="textNoShape">
              <a:avLst/>
            </a:prstTxWarp>
          </a:bodyPr>
          <a:lstStyle/>
          <a:p>
            <a:endParaRPr lang="fr-FR"/>
          </a:p>
        </p:txBody>
      </p:sp>
      <p:sp>
        <p:nvSpPr>
          <p:cNvPr id="229383" name="Line 6"/>
          <p:cNvSpPr>
            <a:spLocks noChangeShapeType="1"/>
          </p:cNvSpPr>
          <p:nvPr/>
        </p:nvSpPr>
        <p:spPr bwMode="auto">
          <a:xfrm>
            <a:off x="2747963" y="1555750"/>
            <a:ext cx="1587" cy="292100"/>
          </a:xfrm>
          <a:prstGeom prst="line">
            <a:avLst/>
          </a:prstGeom>
          <a:noFill/>
          <a:ln w="14288">
            <a:solidFill>
              <a:srgbClr val="000000"/>
            </a:solidFill>
            <a:round/>
            <a:headEnd/>
            <a:tailEnd/>
          </a:ln>
        </p:spPr>
        <p:txBody>
          <a:bodyPr>
            <a:prstTxWarp prst="textNoShape">
              <a:avLst/>
            </a:prstTxWarp>
          </a:bodyPr>
          <a:lstStyle/>
          <a:p>
            <a:endParaRPr lang="fr-FR"/>
          </a:p>
        </p:txBody>
      </p:sp>
      <p:sp>
        <p:nvSpPr>
          <p:cNvPr id="229384" name="Line 7"/>
          <p:cNvSpPr>
            <a:spLocks noChangeShapeType="1"/>
          </p:cNvSpPr>
          <p:nvPr/>
        </p:nvSpPr>
        <p:spPr bwMode="auto">
          <a:xfrm>
            <a:off x="3600450" y="1555750"/>
            <a:ext cx="1588" cy="292100"/>
          </a:xfrm>
          <a:prstGeom prst="line">
            <a:avLst/>
          </a:prstGeom>
          <a:noFill/>
          <a:ln w="14288">
            <a:solidFill>
              <a:srgbClr val="000000"/>
            </a:solidFill>
            <a:round/>
            <a:headEnd/>
            <a:tailEnd/>
          </a:ln>
        </p:spPr>
        <p:txBody>
          <a:bodyPr>
            <a:prstTxWarp prst="textNoShape">
              <a:avLst/>
            </a:prstTxWarp>
          </a:bodyPr>
          <a:lstStyle/>
          <a:p>
            <a:endParaRPr lang="fr-FR"/>
          </a:p>
        </p:txBody>
      </p:sp>
      <p:sp>
        <p:nvSpPr>
          <p:cNvPr id="229385" name="Rectangle 8"/>
          <p:cNvSpPr>
            <a:spLocks noChangeArrowheads="1"/>
          </p:cNvSpPr>
          <p:nvPr/>
        </p:nvSpPr>
        <p:spPr bwMode="auto">
          <a:xfrm>
            <a:off x="539750" y="1193800"/>
            <a:ext cx="422275" cy="288925"/>
          </a:xfrm>
          <a:prstGeom prst="rect">
            <a:avLst/>
          </a:prstGeom>
          <a:noFill/>
          <a:ln w="9525">
            <a:noFill/>
            <a:miter lim="800000"/>
            <a:headEnd/>
            <a:tailEnd/>
          </a:ln>
        </p:spPr>
        <p:txBody>
          <a:bodyPr wrap="none" lIns="0" tIns="0" rIns="0" bIns="0">
            <a:prstTxWarp prst="textNoShape">
              <a:avLst/>
            </a:prstTxWarp>
            <a:spAutoFit/>
          </a:bodyPr>
          <a:lstStyle/>
          <a:p>
            <a:r>
              <a:rPr lang="fr-FR" sz="1900">
                <a:solidFill>
                  <a:schemeClr val="hlink"/>
                </a:solidFill>
              </a:rPr>
              <a:t>0,64</a:t>
            </a:r>
            <a:endParaRPr lang="fr-FR" sz="2000">
              <a:solidFill>
                <a:schemeClr val="hlink"/>
              </a:solidFill>
              <a:latin typeface="Times New Roman" charset="0"/>
            </a:endParaRPr>
          </a:p>
        </p:txBody>
      </p:sp>
      <p:sp>
        <p:nvSpPr>
          <p:cNvPr id="229386" name="Rectangle 9"/>
          <p:cNvSpPr>
            <a:spLocks noChangeArrowheads="1"/>
          </p:cNvSpPr>
          <p:nvPr/>
        </p:nvSpPr>
        <p:spPr bwMode="auto">
          <a:xfrm>
            <a:off x="1257300" y="1193800"/>
            <a:ext cx="301625" cy="288925"/>
          </a:xfrm>
          <a:prstGeom prst="rect">
            <a:avLst/>
          </a:prstGeom>
          <a:noFill/>
          <a:ln w="9525">
            <a:noFill/>
            <a:miter lim="800000"/>
            <a:headEnd/>
            <a:tailEnd/>
          </a:ln>
        </p:spPr>
        <p:txBody>
          <a:bodyPr wrap="none" lIns="0" tIns="0" rIns="0" bIns="0">
            <a:prstTxWarp prst="textNoShape">
              <a:avLst/>
            </a:prstTxWarp>
            <a:spAutoFit/>
          </a:bodyPr>
          <a:lstStyle/>
          <a:p>
            <a:r>
              <a:rPr lang="fr-FR" sz="1900">
                <a:solidFill>
                  <a:schemeClr val="hlink"/>
                </a:solidFill>
              </a:rPr>
              <a:t>0,8</a:t>
            </a:r>
            <a:endParaRPr lang="fr-FR" sz="2000">
              <a:solidFill>
                <a:schemeClr val="hlink"/>
              </a:solidFill>
              <a:latin typeface="Times New Roman" charset="0"/>
            </a:endParaRPr>
          </a:p>
        </p:txBody>
      </p:sp>
      <p:sp>
        <p:nvSpPr>
          <p:cNvPr id="229387" name="Rectangle 10"/>
          <p:cNvSpPr>
            <a:spLocks noChangeArrowheads="1"/>
          </p:cNvSpPr>
          <p:nvPr/>
        </p:nvSpPr>
        <p:spPr bwMode="auto">
          <a:xfrm>
            <a:off x="1962150" y="1193800"/>
            <a:ext cx="120650" cy="288925"/>
          </a:xfrm>
          <a:prstGeom prst="rect">
            <a:avLst/>
          </a:prstGeom>
          <a:noFill/>
          <a:ln w="9525">
            <a:noFill/>
            <a:miter lim="800000"/>
            <a:headEnd/>
            <a:tailEnd/>
          </a:ln>
        </p:spPr>
        <p:txBody>
          <a:bodyPr wrap="none" lIns="0" tIns="0" rIns="0" bIns="0">
            <a:prstTxWarp prst="textNoShape">
              <a:avLst/>
            </a:prstTxWarp>
            <a:spAutoFit/>
          </a:bodyPr>
          <a:lstStyle/>
          <a:p>
            <a:r>
              <a:rPr lang="fr-FR" sz="1900">
                <a:solidFill>
                  <a:schemeClr val="hlink"/>
                </a:solidFill>
              </a:rPr>
              <a:t>1</a:t>
            </a:r>
            <a:endParaRPr lang="fr-FR" sz="2000">
              <a:solidFill>
                <a:schemeClr val="hlink"/>
              </a:solidFill>
              <a:latin typeface="Times New Roman" charset="0"/>
            </a:endParaRPr>
          </a:p>
        </p:txBody>
      </p:sp>
      <p:sp>
        <p:nvSpPr>
          <p:cNvPr id="229388" name="Rectangle 11"/>
          <p:cNvSpPr>
            <a:spLocks noChangeArrowheads="1"/>
          </p:cNvSpPr>
          <p:nvPr/>
        </p:nvSpPr>
        <p:spPr bwMode="auto">
          <a:xfrm>
            <a:off x="2692400" y="1193800"/>
            <a:ext cx="422275" cy="288925"/>
          </a:xfrm>
          <a:prstGeom prst="rect">
            <a:avLst/>
          </a:prstGeom>
          <a:noFill/>
          <a:ln w="9525">
            <a:noFill/>
            <a:miter lim="800000"/>
            <a:headEnd/>
            <a:tailEnd/>
          </a:ln>
        </p:spPr>
        <p:txBody>
          <a:bodyPr wrap="none" lIns="0" tIns="0" rIns="0" bIns="0">
            <a:prstTxWarp prst="textNoShape">
              <a:avLst/>
            </a:prstTxWarp>
            <a:spAutoFit/>
          </a:bodyPr>
          <a:lstStyle/>
          <a:p>
            <a:r>
              <a:rPr lang="fr-FR" sz="1900">
                <a:solidFill>
                  <a:schemeClr val="hlink"/>
                </a:solidFill>
              </a:rPr>
              <a:t>1,25</a:t>
            </a:r>
            <a:endParaRPr lang="fr-FR" sz="2000">
              <a:solidFill>
                <a:schemeClr val="hlink"/>
              </a:solidFill>
              <a:latin typeface="Times New Roman" charset="0"/>
            </a:endParaRPr>
          </a:p>
        </p:txBody>
      </p:sp>
      <p:sp>
        <p:nvSpPr>
          <p:cNvPr id="229389" name="Rectangle 12"/>
          <p:cNvSpPr>
            <a:spLocks noChangeArrowheads="1"/>
          </p:cNvSpPr>
          <p:nvPr/>
        </p:nvSpPr>
        <p:spPr bwMode="auto">
          <a:xfrm>
            <a:off x="3478213" y="1193800"/>
            <a:ext cx="422275" cy="288925"/>
          </a:xfrm>
          <a:prstGeom prst="rect">
            <a:avLst/>
          </a:prstGeom>
          <a:noFill/>
          <a:ln w="9525">
            <a:noFill/>
            <a:miter lim="800000"/>
            <a:headEnd/>
            <a:tailEnd/>
          </a:ln>
        </p:spPr>
        <p:txBody>
          <a:bodyPr wrap="none" lIns="0" tIns="0" rIns="0" bIns="0">
            <a:prstTxWarp prst="textNoShape">
              <a:avLst/>
            </a:prstTxWarp>
            <a:spAutoFit/>
          </a:bodyPr>
          <a:lstStyle/>
          <a:p>
            <a:r>
              <a:rPr lang="fr-FR" sz="1900">
                <a:solidFill>
                  <a:schemeClr val="hlink"/>
                </a:solidFill>
              </a:rPr>
              <a:t>1,55</a:t>
            </a:r>
            <a:endParaRPr lang="fr-FR" sz="2000">
              <a:solidFill>
                <a:schemeClr val="hlink"/>
              </a:solidFill>
              <a:latin typeface="Times New Roman" charset="0"/>
            </a:endParaRPr>
          </a:p>
        </p:txBody>
      </p:sp>
      <p:sp>
        <p:nvSpPr>
          <p:cNvPr id="229390" name="Rectangle 13"/>
          <p:cNvSpPr>
            <a:spLocks noChangeArrowheads="1"/>
          </p:cNvSpPr>
          <p:nvPr/>
        </p:nvSpPr>
        <p:spPr bwMode="auto">
          <a:xfrm>
            <a:off x="608013" y="1916113"/>
            <a:ext cx="120650" cy="288925"/>
          </a:xfrm>
          <a:prstGeom prst="rect">
            <a:avLst/>
          </a:prstGeom>
          <a:noFill/>
          <a:ln w="9525">
            <a:noFill/>
            <a:miter lim="800000"/>
            <a:headEnd/>
            <a:tailEnd/>
          </a:ln>
        </p:spPr>
        <p:txBody>
          <a:bodyPr wrap="none" lIns="0" tIns="0" rIns="0" bIns="0">
            <a:prstTxWarp prst="textNoShape">
              <a:avLst/>
            </a:prstTxWarp>
            <a:spAutoFit/>
          </a:bodyPr>
          <a:lstStyle/>
          <a:p>
            <a:r>
              <a:rPr lang="fr-FR" sz="1900">
                <a:solidFill>
                  <a:srgbClr val="00279F"/>
                </a:solidFill>
              </a:rPr>
              <a:t>4</a:t>
            </a:r>
            <a:endParaRPr lang="fr-FR" sz="2000">
              <a:solidFill>
                <a:srgbClr val="00279F"/>
              </a:solidFill>
              <a:latin typeface="Times New Roman" charset="0"/>
            </a:endParaRPr>
          </a:p>
        </p:txBody>
      </p:sp>
      <p:sp>
        <p:nvSpPr>
          <p:cNvPr id="229391" name="Rectangle 14"/>
          <p:cNvSpPr>
            <a:spLocks noChangeArrowheads="1"/>
          </p:cNvSpPr>
          <p:nvPr/>
        </p:nvSpPr>
        <p:spPr bwMode="auto">
          <a:xfrm>
            <a:off x="1298575" y="1916113"/>
            <a:ext cx="120650" cy="288925"/>
          </a:xfrm>
          <a:prstGeom prst="rect">
            <a:avLst/>
          </a:prstGeom>
          <a:noFill/>
          <a:ln w="9525">
            <a:noFill/>
            <a:miter lim="800000"/>
            <a:headEnd/>
            <a:tailEnd/>
          </a:ln>
        </p:spPr>
        <p:txBody>
          <a:bodyPr wrap="none" lIns="0" tIns="0" rIns="0" bIns="0">
            <a:prstTxWarp prst="textNoShape">
              <a:avLst/>
            </a:prstTxWarp>
            <a:spAutoFit/>
          </a:bodyPr>
          <a:lstStyle/>
          <a:p>
            <a:r>
              <a:rPr lang="fr-FR" sz="1900">
                <a:solidFill>
                  <a:srgbClr val="00279F"/>
                </a:solidFill>
              </a:rPr>
              <a:t>2</a:t>
            </a:r>
            <a:endParaRPr lang="fr-FR" sz="2000">
              <a:solidFill>
                <a:srgbClr val="00279F"/>
              </a:solidFill>
              <a:latin typeface="Times New Roman" charset="0"/>
            </a:endParaRPr>
          </a:p>
        </p:txBody>
      </p:sp>
      <p:sp>
        <p:nvSpPr>
          <p:cNvPr id="229392" name="Rectangle 15"/>
          <p:cNvSpPr>
            <a:spLocks noChangeArrowheads="1"/>
          </p:cNvSpPr>
          <p:nvPr/>
        </p:nvSpPr>
        <p:spPr bwMode="auto">
          <a:xfrm>
            <a:off x="1962150" y="1916113"/>
            <a:ext cx="120650" cy="288925"/>
          </a:xfrm>
          <a:prstGeom prst="rect">
            <a:avLst/>
          </a:prstGeom>
          <a:noFill/>
          <a:ln w="9525">
            <a:noFill/>
            <a:miter lim="800000"/>
            <a:headEnd/>
            <a:tailEnd/>
          </a:ln>
        </p:spPr>
        <p:txBody>
          <a:bodyPr wrap="none" lIns="0" tIns="0" rIns="0" bIns="0">
            <a:prstTxWarp prst="textNoShape">
              <a:avLst/>
            </a:prstTxWarp>
            <a:spAutoFit/>
          </a:bodyPr>
          <a:lstStyle/>
          <a:p>
            <a:r>
              <a:rPr lang="fr-FR" sz="1900">
                <a:solidFill>
                  <a:srgbClr val="00279F"/>
                </a:solidFill>
              </a:rPr>
              <a:t>1</a:t>
            </a:r>
            <a:endParaRPr lang="fr-FR" sz="2000">
              <a:solidFill>
                <a:srgbClr val="00279F"/>
              </a:solidFill>
              <a:latin typeface="Times New Roman" charset="0"/>
            </a:endParaRPr>
          </a:p>
        </p:txBody>
      </p:sp>
      <p:sp>
        <p:nvSpPr>
          <p:cNvPr id="229393" name="Rectangle 16"/>
          <p:cNvSpPr>
            <a:spLocks noChangeArrowheads="1"/>
          </p:cNvSpPr>
          <p:nvPr/>
        </p:nvSpPr>
        <p:spPr bwMode="auto">
          <a:xfrm>
            <a:off x="2679700" y="1916113"/>
            <a:ext cx="301625" cy="288925"/>
          </a:xfrm>
          <a:prstGeom prst="rect">
            <a:avLst/>
          </a:prstGeom>
          <a:noFill/>
          <a:ln w="9525">
            <a:noFill/>
            <a:miter lim="800000"/>
            <a:headEnd/>
            <a:tailEnd/>
          </a:ln>
        </p:spPr>
        <p:txBody>
          <a:bodyPr wrap="none" lIns="0" tIns="0" rIns="0" bIns="0">
            <a:prstTxWarp prst="textNoShape">
              <a:avLst/>
            </a:prstTxWarp>
            <a:spAutoFit/>
          </a:bodyPr>
          <a:lstStyle/>
          <a:p>
            <a:r>
              <a:rPr lang="fr-FR" sz="1900">
                <a:solidFill>
                  <a:srgbClr val="00279F"/>
                </a:solidFill>
              </a:rPr>
              <a:t>0,5</a:t>
            </a:r>
            <a:endParaRPr lang="fr-FR" sz="2000">
              <a:solidFill>
                <a:srgbClr val="00279F"/>
              </a:solidFill>
              <a:latin typeface="Times New Roman" charset="0"/>
            </a:endParaRPr>
          </a:p>
        </p:txBody>
      </p:sp>
      <p:sp>
        <p:nvSpPr>
          <p:cNvPr id="229394" name="Rectangle 17"/>
          <p:cNvSpPr>
            <a:spLocks noChangeArrowheads="1"/>
          </p:cNvSpPr>
          <p:nvPr/>
        </p:nvSpPr>
        <p:spPr bwMode="auto">
          <a:xfrm>
            <a:off x="3478213" y="1916113"/>
            <a:ext cx="422275" cy="288925"/>
          </a:xfrm>
          <a:prstGeom prst="rect">
            <a:avLst/>
          </a:prstGeom>
          <a:noFill/>
          <a:ln w="9525">
            <a:noFill/>
            <a:miter lim="800000"/>
            <a:headEnd/>
            <a:tailEnd/>
          </a:ln>
        </p:spPr>
        <p:txBody>
          <a:bodyPr wrap="none" lIns="0" tIns="0" rIns="0" bIns="0">
            <a:prstTxWarp prst="textNoShape">
              <a:avLst/>
            </a:prstTxWarp>
            <a:spAutoFit/>
          </a:bodyPr>
          <a:lstStyle/>
          <a:p>
            <a:r>
              <a:rPr lang="fr-FR" sz="1900">
                <a:solidFill>
                  <a:srgbClr val="00279F"/>
                </a:solidFill>
              </a:rPr>
              <a:t>0,25</a:t>
            </a:r>
            <a:endParaRPr lang="fr-FR" sz="2000">
              <a:solidFill>
                <a:srgbClr val="00279F"/>
              </a:solidFill>
              <a:latin typeface="Times New Roman" charset="0"/>
            </a:endParaRPr>
          </a:p>
        </p:txBody>
      </p:sp>
      <p:sp>
        <p:nvSpPr>
          <p:cNvPr id="229395" name="Rectangle 18"/>
          <p:cNvSpPr>
            <a:spLocks noChangeArrowheads="1"/>
          </p:cNvSpPr>
          <p:nvPr/>
        </p:nvSpPr>
        <p:spPr bwMode="auto">
          <a:xfrm>
            <a:off x="987425" y="2286000"/>
            <a:ext cx="2298700" cy="288925"/>
          </a:xfrm>
          <a:prstGeom prst="rect">
            <a:avLst/>
          </a:prstGeom>
          <a:noFill/>
          <a:ln w="9525">
            <a:noFill/>
            <a:miter lim="800000"/>
            <a:headEnd/>
            <a:tailEnd/>
          </a:ln>
        </p:spPr>
        <p:txBody>
          <a:bodyPr wrap="none" lIns="0" tIns="0" rIns="0" bIns="0">
            <a:prstTxWarp prst="textNoShape">
              <a:avLst/>
            </a:prstTxWarp>
            <a:spAutoFit/>
          </a:bodyPr>
          <a:lstStyle/>
          <a:p>
            <a:r>
              <a:rPr lang="fr-FR" sz="1900" i="1">
                <a:solidFill>
                  <a:srgbClr val="00279F"/>
                </a:solidFill>
              </a:rPr>
              <a:t>Part de marché relative</a:t>
            </a:r>
            <a:endParaRPr lang="fr-FR" sz="2000" i="1">
              <a:solidFill>
                <a:srgbClr val="00279F"/>
              </a:solidFill>
              <a:latin typeface="Times New Roman" charset="0"/>
            </a:endParaRPr>
          </a:p>
        </p:txBody>
      </p:sp>
      <p:sp>
        <p:nvSpPr>
          <p:cNvPr id="229396" name="Rectangle 19"/>
          <p:cNvSpPr>
            <a:spLocks noChangeArrowheads="1"/>
          </p:cNvSpPr>
          <p:nvPr/>
        </p:nvSpPr>
        <p:spPr bwMode="auto">
          <a:xfrm>
            <a:off x="4114800" y="820738"/>
            <a:ext cx="4875213" cy="968375"/>
          </a:xfrm>
          <a:prstGeom prst="rect">
            <a:avLst/>
          </a:prstGeom>
          <a:noFill/>
          <a:ln w="12700">
            <a:solidFill>
              <a:schemeClr val="hlink"/>
            </a:solidFill>
            <a:miter lim="800000"/>
            <a:headEnd/>
            <a:tailEnd/>
          </a:ln>
        </p:spPr>
        <p:txBody>
          <a:bodyPr lIns="90487" tIns="44450" rIns="90487" bIns="44450">
            <a:prstTxWarp prst="textNoShape">
              <a:avLst/>
            </a:prstTxWarp>
            <a:spAutoFit/>
          </a:bodyPr>
          <a:lstStyle/>
          <a:p>
            <a:r>
              <a:rPr lang="fr-FR" sz="1900">
                <a:solidFill>
                  <a:srgbClr val="000000"/>
                </a:solidFill>
              </a:rPr>
              <a:t>Un concurrent deux fois plus gros qu'un autre a normalement des coûts de valeur ajoutée environ 20% inférieurs</a:t>
            </a:r>
          </a:p>
        </p:txBody>
      </p:sp>
      <p:sp>
        <p:nvSpPr>
          <p:cNvPr id="229397" name="Rectangle 20"/>
          <p:cNvSpPr>
            <a:spLocks noChangeArrowheads="1"/>
          </p:cNvSpPr>
          <p:nvPr/>
        </p:nvSpPr>
        <p:spPr bwMode="auto">
          <a:xfrm>
            <a:off x="4114800" y="1576388"/>
            <a:ext cx="180975" cy="666750"/>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900">
              <a:solidFill>
                <a:srgbClr val="000000"/>
              </a:solidFill>
            </a:endParaRPr>
          </a:p>
          <a:p>
            <a:endParaRPr lang="fr-FR" sz="1900">
              <a:solidFill>
                <a:srgbClr val="000000"/>
              </a:solidFill>
            </a:endParaRPr>
          </a:p>
        </p:txBody>
      </p:sp>
      <p:sp>
        <p:nvSpPr>
          <p:cNvPr id="229398" name="Rectangle 21"/>
          <p:cNvSpPr>
            <a:spLocks noChangeArrowheads="1"/>
          </p:cNvSpPr>
          <p:nvPr/>
        </p:nvSpPr>
        <p:spPr bwMode="auto">
          <a:xfrm>
            <a:off x="4114800" y="1828800"/>
            <a:ext cx="180975" cy="666750"/>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900">
              <a:solidFill>
                <a:srgbClr val="000000"/>
              </a:solidFill>
            </a:endParaRPr>
          </a:p>
          <a:p>
            <a:endParaRPr lang="fr-FR" sz="1900">
              <a:solidFill>
                <a:srgbClr val="000000"/>
              </a:solidFill>
            </a:endParaRPr>
          </a:p>
        </p:txBody>
      </p:sp>
      <p:sp>
        <p:nvSpPr>
          <p:cNvPr id="229399" name="Rectangle 22"/>
          <p:cNvSpPr>
            <a:spLocks noChangeArrowheads="1"/>
          </p:cNvSpPr>
          <p:nvPr/>
        </p:nvSpPr>
        <p:spPr bwMode="auto">
          <a:xfrm>
            <a:off x="4114800" y="2081213"/>
            <a:ext cx="3783013" cy="37782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900">
                <a:solidFill>
                  <a:schemeClr val="hlink"/>
                </a:solidFill>
              </a:rPr>
              <a:t>=&gt; différence de rentabilité des actifs</a:t>
            </a:r>
            <a:endParaRPr lang="fr-FR" sz="1900">
              <a:solidFill>
                <a:srgbClr val="000000"/>
              </a:solidFill>
            </a:endParaRPr>
          </a:p>
        </p:txBody>
      </p:sp>
      <p:sp>
        <p:nvSpPr>
          <p:cNvPr id="229400" name="Rectangle 23"/>
          <p:cNvSpPr>
            <a:spLocks noChangeArrowheads="1"/>
          </p:cNvSpPr>
          <p:nvPr/>
        </p:nvSpPr>
        <p:spPr bwMode="auto">
          <a:xfrm>
            <a:off x="4114800" y="2332038"/>
            <a:ext cx="180975" cy="666750"/>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900">
              <a:solidFill>
                <a:srgbClr val="000000"/>
              </a:solidFill>
            </a:endParaRPr>
          </a:p>
          <a:p>
            <a:endParaRPr lang="fr-FR" sz="1900">
              <a:solidFill>
                <a:srgbClr val="000000"/>
              </a:solidFill>
            </a:endParaRPr>
          </a:p>
        </p:txBody>
      </p:sp>
      <p:sp>
        <p:nvSpPr>
          <p:cNvPr id="229401" name="Rectangle 24"/>
          <p:cNvSpPr>
            <a:spLocks noChangeArrowheads="1"/>
          </p:cNvSpPr>
          <p:nvPr/>
        </p:nvSpPr>
        <p:spPr bwMode="auto">
          <a:xfrm>
            <a:off x="4114800" y="2584450"/>
            <a:ext cx="180975" cy="666750"/>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900">
              <a:solidFill>
                <a:srgbClr val="000000"/>
              </a:solidFill>
            </a:endParaRPr>
          </a:p>
          <a:p>
            <a:endParaRPr lang="fr-FR" sz="1900">
              <a:solidFill>
                <a:srgbClr val="000000"/>
              </a:solidFill>
            </a:endParaRPr>
          </a:p>
        </p:txBody>
      </p:sp>
      <p:sp>
        <p:nvSpPr>
          <p:cNvPr id="229402" name="Rectangle 25"/>
          <p:cNvSpPr>
            <a:spLocks noChangeArrowheads="1"/>
          </p:cNvSpPr>
          <p:nvPr/>
        </p:nvSpPr>
        <p:spPr bwMode="auto">
          <a:xfrm>
            <a:off x="4114800" y="2555875"/>
            <a:ext cx="4951413" cy="955675"/>
          </a:xfrm>
          <a:prstGeom prst="rect">
            <a:avLst/>
          </a:prstGeom>
          <a:noFill/>
          <a:ln w="12700">
            <a:noFill/>
            <a:miter lim="800000"/>
            <a:headEnd/>
            <a:tailEnd/>
          </a:ln>
        </p:spPr>
        <p:txBody>
          <a:bodyPr lIns="90487" tIns="44450" rIns="90487" bIns="44450">
            <a:prstTxWarp prst="textNoShape">
              <a:avLst/>
            </a:prstTxWarp>
            <a:spAutoFit/>
          </a:bodyPr>
          <a:lstStyle/>
          <a:p>
            <a:r>
              <a:rPr lang="fr-FR" sz="1900">
                <a:solidFill>
                  <a:srgbClr val="000000"/>
                </a:solidFill>
              </a:rPr>
              <a:t>La courbe d'expérience de 80% montre que le coût unitaire est réduit de 100 à 47 après un décuplement du volume cumulé de production </a:t>
            </a:r>
          </a:p>
        </p:txBody>
      </p:sp>
      <p:pic>
        <p:nvPicPr>
          <p:cNvPr id="229403" name="Picture 26"/>
          <p:cNvPicPr>
            <a:picLocks noChangeArrowheads="1"/>
          </p:cNvPicPr>
          <p:nvPr/>
        </p:nvPicPr>
        <mc:AlternateContent xmlns:mc="http://schemas.openxmlformats.org/markup-compatibility/2006">
          <mc:Choice xmlns:ma="http://schemas.microsoft.com/office/mac/drawingml/2008/main" xmlns:mv="urn:schemas-microsoft-com:mac:vml" xmlns="" Requires="ma">
            <p:blipFill>
              <a:blip r:embed="rId3"/>
              <a:srcRect/>
              <a:stretch>
                <a:fillRect/>
              </a:stretch>
            </p:blipFill>
          </mc:Choice>
          <mc:Fallback>
            <p:blipFill>
              <a:blip r:embed="rId4"/>
              <a:srcRect/>
              <a:stretch>
                <a:fillRect/>
              </a:stretch>
            </p:blipFill>
          </mc:Fallback>
        </mc:AlternateContent>
        <p:spPr bwMode="auto">
          <a:xfrm>
            <a:off x="596900" y="3644900"/>
            <a:ext cx="7175500" cy="2794000"/>
          </a:xfrm>
          <a:prstGeom prst="rect">
            <a:avLst/>
          </a:prstGeom>
          <a:noFill/>
          <a:ln w="12700">
            <a:noFill/>
            <a:miter lim="800000"/>
            <a:headEnd/>
            <a:tailEnd/>
          </a:ln>
        </p:spPr>
      </p:pic>
      <p:sp>
        <p:nvSpPr>
          <p:cNvPr id="229404" name="Rectangle 27"/>
          <p:cNvSpPr>
            <a:spLocks noChangeArrowheads="1"/>
          </p:cNvSpPr>
          <p:nvPr/>
        </p:nvSpPr>
        <p:spPr bwMode="auto">
          <a:xfrm>
            <a:off x="1600200" y="854075"/>
            <a:ext cx="1306513" cy="288925"/>
          </a:xfrm>
          <a:prstGeom prst="rect">
            <a:avLst/>
          </a:prstGeom>
          <a:noFill/>
          <a:ln w="9525">
            <a:noFill/>
            <a:miter lim="800000"/>
            <a:headEnd/>
            <a:tailEnd/>
          </a:ln>
        </p:spPr>
        <p:txBody>
          <a:bodyPr wrap="none" lIns="0" tIns="0" rIns="0" bIns="0">
            <a:prstTxWarp prst="textNoShape">
              <a:avLst/>
            </a:prstTxWarp>
            <a:spAutoFit/>
          </a:bodyPr>
          <a:lstStyle/>
          <a:p>
            <a:r>
              <a:rPr lang="fr-FR" sz="1900" i="1">
                <a:solidFill>
                  <a:schemeClr val="hlink"/>
                </a:solidFill>
              </a:rPr>
              <a:t>Coûts relatifs</a:t>
            </a:r>
            <a:endParaRPr lang="fr-FR" sz="2000" i="1">
              <a:solidFill>
                <a:schemeClr val="hlink"/>
              </a:solidFill>
              <a:latin typeface="Times New Roman" charset="0"/>
            </a:endParaRPr>
          </a:p>
        </p:txBody>
      </p:sp>
      <p:sp>
        <p:nvSpPr>
          <p:cNvPr id="229405" name="Rectangle 28"/>
          <p:cNvSpPr>
            <a:spLocks noGrp="1" noChangeArrowheads="1"/>
          </p:cNvSpPr>
          <p:nvPr>
            <p:ph type="title"/>
          </p:nvPr>
        </p:nvSpPr>
        <p:spPr/>
        <p:txBody>
          <a:bodyPr/>
          <a:lstStyle/>
          <a:p>
            <a:r>
              <a:rPr lang="fr-FR"/>
              <a:t>Co</a:t>
            </a:r>
            <a:r>
              <a:rPr lang="fr-FR" altLang="ja-JP"/>
              <a:t>û</a:t>
            </a:r>
            <a:r>
              <a:rPr lang="fr-FR"/>
              <a:t>t relatif et part de marché relative </a:t>
            </a:r>
          </a:p>
        </p:txBody>
      </p:sp>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Espace réservé du numéro de diapositive 3"/>
          <p:cNvSpPr>
            <a:spLocks noGrp="1"/>
          </p:cNvSpPr>
          <p:nvPr>
            <p:ph type="sldNum" sz="quarter" idx="10"/>
          </p:nvPr>
        </p:nvSpPr>
        <p:spPr/>
        <p:txBody>
          <a:bodyPr/>
          <a:lstStyle/>
          <a:p>
            <a:pPr>
              <a:defRPr/>
            </a:pPr>
            <a:fld id="{07FB2CB2-B48B-864B-A257-9B3BA588918A}" type="slidenum">
              <a:rPr lang="fr-FR"/>
              <a:pPr>
                <a:defRPr/>
              </a:pPr>
              <a:t>113</a:t>
            </a:fld>
            <a:endParaRPr lang="fr-FR"/>
          </a:p>
        </p:txBody>
      </p:sp>
      <p:sp>
        <p:nvSpPr>
          <p:cNvPr id="231427" name="Rectangle 2"/>
          <p:cNvSpPr>
            <a:spLocks noGrp="1" noChangeArrowheads="1"/>
          </p:cNvSpPr>
          <p:nvPr>
            <p:ph type="title"/>
          </p:nvPr>
        </p:nvSpPr>
        <p:spPr>
          <a:xfrm>
            <a:off x="685800" y="76200"/>
            <a:ext cx="7772400" cy="609600"/>
          </a:xfrm>
          <a:noFill/>
        </p:spPr>
        <p:txBody>
          <a:bodyPr/>
          <a:lstStyle/>
          <a:p>
            <a:r>
              <a:rPr lang="fr-FR"/>
              <a:t>La matrice BCG1</a:t>
            </a:r>
          </a:p>
        </p:txBody>
      </p:sp>
      <p:sp>
        <p:nvSpPr>
          <p:cNvPr id="231428" name="Line 3"/>
          <p:cNvSpPr>
            <a:spLocks noChangeShapeType="1"/>
          </p:cNvSpPr>
          <p:nvPr/>
        </p:nvSpPr>
        <p:spPr bwMode="auto">
          <a:xfrm>
            <a:off x="2322513" y="1108075"/>
            <a:ext cx="0" cy="5054600"/>
          </a:xfrm>
          <a:prstGeom prst="line">
            <a:avLst/>
          </a:prstGeom>
          <a:noFill/>
          <a:ln w="12700">
            <a:solidFill>
              <a:srgbClr val="000000"/>
            </a:solidFill>
            <a:round/>
            <a:headEnd/>
            <a:tailEnd/>
          </a:ln>
        </p:spPr>
        <p:txBody>
          <a:bodyPr wrap="none" anchor="ctr">
            <a:prstTxWarp prst="textNoShape">
              <a:avLst/>
            </a:prstTxWarp>
          </a:bodyPr>
          <a:lstStyle/>
          <a:p>
            <a:endParaRPr lang="fr-FR"/>
          </a:p>
        </p:txBody>
      </p:sp>
      <p:grpSp>
        <p:nvGrpSpPr>
          <p:cNvPr id="231429" name="Group 4"/>
          <p:cNvGrpSpPr>
            <a:grpSpLocks/>
          </p:cNvGrpSpPr>
          <p:nvPr/>
        </p:nvGrpSpPr>
        <p:grpSpPr bwMode="auto">
          <a:xfrm>
            <a:off x="2008188" y="1069975"/>
            <a:ext cx="6870700" cy="5053013"/>
            <a:chOff x="1265" y="674"/>
            <a:chExt cx="4328" cy="3183"/>
          </a:xfrm>
        </p:grpSpPr>
        <p:sp>
          <p:nvSpPr>
            <p:cNvPr id="231683" name="Rectangle 5"/>
            <p:cNvSpPr>
              <a:spLocks noChangeArrowheads="1"/>
            </p:cNvSpPr>
            <p:nvPr/>
          </p:nvSpPr>
          <p:spPr bwMode="auto">
            <a:xfrm>
              <a:off x="1268" y="677"/>
              <a:ext cx="2153" cy="1584"/>
            </a:xfrm>
            <a:prstGeom prst="rect">
              <a:avLst/>
            </a:prstGeom>
            <a:solidFill>
              <a:srgbClr val="FFFFFF"/>
            </a:solidFill>
            <a:ln w="12700">
              <a:solidFill>
                <a:schemeClr val="hlink"/>
              </a:solidFill>
              <a:miter lim="800000"/>
              <a:headEnd/>
              <a:tailEnd/>
            </a:ln>
          </p:spPr>
          <p:txBody>
            <a:bodyPr wrap="none" anchor="ctr">
              <a:prstTxWarp prst="textNoShape">
                <a:avLst/>
              </a:prstTxWarp>
            </a:bodyPr>
            <a:lstStyle/>
            <a:p>
              <a:endParaRPr lang="fr-FR"/>
            </a:p>
          </p:txBody>
        </p:sp>
        <p:sp>
          <p:nvSpPr>
            <p:cNvPr id="231684" name="Rectangle 6"/>
            <p:cNvSpPr>
              <a:spLocks noChangeArrowheads="1"/>
            </p:cNvSpPr>
            <p:nvPr/>
          </p:nvSpPr>
          <p:spPr bwMode="auto">
            <a:xfrm>
              <a:off x="1265" y="674"/>
              <a:ext cx="2159" cy="1590"/>
            </a:xfrm>
            <a:prstGeom prst="rect">
              <a:avLst/>
            </a:prstGeom>
            <a:noFill/>
            <a:ln w="25400">
              <a:solidFill>
                <a:schemeClr val="hlink"/>
              </a:solidFill>
              <a:miter lim="800000"/>
              <a:headEnd/>
              <a:tailEnd/>
            </a:ln>
          </p:spPr>
          <p:txBody>
            <a:bodyPr wrap="none" anchor="ctr">
              <a:prstTxWarp prst="textNoShape">
                <a:avLst/>
              </a:prstTxWarp>
            </a:bodyPr>
            <a:lstStyle/>
            <a:p>
              <a:endParaRPr lang="fr-FR"/>
            </a:p>
          </p:txBody>
        </p:sp>
        <p:sp>
          <p:nvSpPr>
            <p:cNvPr id="231685" name="Rectangle 7"/>
            <p:cNvSpPr>
              <a:spLocks noChangeArrowheads="1"/>
            </p:cNvSpPr>
            <p:nvPr/>
          </p:nvSpPr>
          <p:spPr bwMode="auto">
            <a:xfrm>
              <a:off x="1268" y="2277"/>
              <a:ext cx="2153" cy="1577"/>
            </a:xfrm>
            <a:prstGeom prst="rect">
              <a:avLst/>
            </a:prstGeom>
            <a:solidFill>
              <a:srgbClr val="FFFFFF"/>
            </a:solidFill>
            <a:ln w="12700">
              <a:solidFill>
                <a:schemeClr val="hlink"/>
              </a:solidFill>
              <a:miter lim="800000"/>
              <a:headEnd/>
              <a:tailEnd/>
            </a:ln>
          </p:spPr>
          <p:txBody>
            <a:bodyPr wrap="none" anchor="ctr">
              <a:prstTxWarp prst="textNoShape">
                <a:avLst/>
              </a:prstTxWarp>
            </a:bodyPr>
            <a:lstStyle/>
            <a:p>
              <a:endParaRPr lang="fr-FR"/>
            </a:p>
          </p:txBody>
        </p:sp>
        <p:sp>
          <p:nvSpPr>
            <p:cNvPr id="231686" name="Rectangle 8"/>
            <p:cNvSpPr>
              <a:spLocks noChangeArrowheads="1"/>
            </p:cNvSpPr>
            <p:nvPr/>
          </p:nvSpPr>
          <p:spPr bwMode="auto">
            <a:xfrm>
              <a:off x="1265" y="2274"/>
              <a:ext cx="2159" cy="1583"/>
            </a:xfrm>
            <a:prstGeom prst="rect">
              <a:avLst/>
            </a:prstGeom>
            <a:noFill/>
            <a:ln w="25400">
              <a:solidFill>
                <a:schemeClr val="hlink"/>
              </a:solidFill>
              <a:miter lim="800000"/>
              <a:headEnd/>
              <a:tailEnd/>
            </a:ln>
          </p:spPr>
          <p:txBody>
            <a:bodyPr wrap="none" anchor="ctr">
              <a:prstTxWarp prst="textNoShape">
                <a:avLst/>
              </a:prstTxWarp>
            </a:bodyPr>
            <a:lstStyle/>
            <a:p>
              <a:endParaRPr lang="fr-FR"/>
            </a:p>
          </p:txBody>
        </p:sp>
        <p:sp>
          <p:nvSpPr>
            <p:cNvPr id="231687" name="Rectangle 9"/>
            <p:cNvSpPr>
              <a:spLocks noChangeArrowheads="1"/>
            </p:cNvSpPr>
            <p:nvPr/>
          </p:nvSpPr>
          <p:spPr bwMode="auto">
            <a:xfrm>
              <a:off x="3437" y="677"/>
              <a:ext cx="2153" cy="1584"/>
            </a:xfrm>
            <a:prstGeom prst="rect">
              <a:avLst/>
            </a:prstGeom>
            <a:solidFill>
              <a:srgbClr val="FFFFFF"/>
            </a:solidFill>
            <a:ln w="12700">
              <a:solidFill>
                <a:schemeClr val="hlink"/>
              </a:solidFill>
              <a:miter lim="800000"/>
              <a:headEnd/>
              <a:tailEnd/>
            </a:ln>
          </p:spPr>
          <p:txBody>
            <a:bodyPr wrap="none" anchor="ctr">
              <a:prstTxWarp prst="textNoShape">
                <a:avLst/>
              </a:prstTxWarp>
            </a:bodyPr>
            <a:lstStyle/>
            <a:p>
              <a:endParaRPr lang="fr-FR"/>
            </a:p>
          </p:txBody>
        </p:sp>
        <p:sp>
          <p:nvSpPr>
            <p:cNvPr id="231688" name="Rectangle 10"/>
            <p:cNvSpPr>
              <a:spLocks noChangeArrowheads="1"/>
            </p:cNvSpPr>
            <p:nvPr/>
          </p:nvSpPr>
          <p:spPr bwMode="auto">
            <a:xfrm>
              <a:off x="3434" y="674"/>
              <a:ext cx="2159" cy="1590"/>
            </a:xfrm>
            <a:prstGeom prst="rect">
              <a:avLst/>
            </a:prstGeom>
            <a:noFill/>
            <a:ln w="25400">
              <a:solidFill>
                <a:schemeClr val="hlink"/>
              </a:solidFill>
              <a:miter lim="800000"/>
              <a:headEnd/>
              <a:tailEnd/>
            </a:ln>
          </p:spPr>
          <p:txBody>
            <a:bodyPr wrap="none" anchor="ctr">
              <a:prstTxWarp prst="textNoShape">
                <a:avLst/>
              </a:prstTxWarp>
            </a:bodyPr>
            <a:lstStyle/>
            <a:p>
              <a:endParaRPr lang="fr-FR"/>
            </a:p>
          </p:txBody>
        </p:sp>
        <p:sp>
          <p:nvSpPr>
            <p:cNvPr id="231689" name="Rectangle 11"/>
            <p:cNvSpPr>
              <a:spLocks noChangeArrowheads="1"/>
            </p:cNvSpPr>
            <p:nvPr/>
          </p:nvSpPr>
          <p:spPr bwMode="auto">
            <a:xfrm>
              <a:off x="3437" y="2277"/>
              <a:ext cx="2153" cy="1577"/>
            </a:xfrm>
            <a:prstGeom prst="rect">
              <a:avLst/>
            </a:prstGeom>
            <a:solidFill>
              <a:srgbClr val="FFFFFF"/>
            </a:solidFill>
            <a:ln w="12700">
              <a:solidFill>
                <a:schemeClr val="hlink"/>
              </a:solidFill>
              <a:miter lim="800000"/>
              <a:headEnd/>
              <a:tailEnd/>
            </a:ln>
          </p:spPr>
          <p:txBody>
            <a:bodyPr wrap="none" anchor="ctr">
              <a:prstTxWarp prst="textNoShape">
                <a:avLst/>
              </a:prstTxWarp>
            </a:bodyPr>
            <a:lstStyle/>
            <a:p>
              <a:endParaRPr lang="fr-FR"/>
            </a:p>
          </p:txBody>
        </p:sp>
        <p:sp>
          <p:nvSpPr>
            <p:cNvPr id="231690" name="Rectangle 12"/>
            <p:cNvSpPr>
              <a:spLocks noChangeArrowheads="1"/>
            </p:cNvSpPr>
            <p:nvPr/>
          </p:nvSpPr>
          <p:spPr bwMode="auto">
            <a:xfrm>
              <a:off x="3434" y="2274"/>
              <a:ext cx="2159" cy="1583"/>
            </a:xfrm>
            <a:prstGeom prst="rect">
              <a:avLst/>
            </a:prstGeom>
            <a:noFill/>
            <a:ln w="25400">
              <a:solidFill>
                <a:schemeClr val="hlink"/>
              </a:solidFill>
              <a:miter lim="800000"/>
              <a:headEnd/>
              <a:tailEnd/>
            </a:ln>
          </p:spPr>
          <p:txBody>
            <a:bodyPr wrap="none" anchor="ctr">
              <a:prstTxWarp prst="textNoShape">
                <a:avLst/>
              </a:prstTxWarp>
            </a:bodyPr>
            <a:lstStyle/>
            <a:p>
              <a:endParaRPr lang="fr-FR"/>
            </a:p>
          </p:txBody>
        </p:sp>
      </p:grpSp>
      <p:sp>
        <p:nvSpPr>
          <p:cNvPr id="231430" name="Rectangle 13"/>
          <p:cNvSpPr>
            <a:spLocks noChangeArrowheads="1"/>
          </p:cNvSpPr>
          <p:nvPr/>
        </p:nvSpPr>
        <p:spPr bwMode="auto">
          <a:xfrm>
            <a:off x="4113213" y="6492875"/>
            <a:ext cx="2411412" cy="271463"/>
          </a:xfrm>
          <a:prstGeom prst="rect">
            <a:avLst/>
          </a:prstGeom>
          <a:noFill/>
          <a:ln w="12700">
            <a:noFill/>
            <a:miter lim="800000"/>
            <a:headEnd/>
            <a:tailEnd/>
          </a:ln>
        </p:spPr>
        <p:txBody>
          <a:bodyPr wrap="none" lIns="90487" tIns="44450" rIns="90487" bIns="44450">
            <a:prstTxWarp prst="textNoShape">
              <a:avLst/>
            </a:prstTxWarp>
            <a:spAutoFit/>
          </a:bodyPr>
          <a:lstStyle/>
          <a:p>
            <a:r>
              <a:rPr lang="fr-FR" sz="1200" b="1">
                <a:solidFill>
                  <a:schemeClr val="hlink"/>
                </a:solidFill>
              </a:rPr>
              <a:t>PART DE MARCHE RELATIVE</a:t>
            </a:r>
          </a:p>
        </p:txBody>
      </p:sp>
      <p:sp>
        <p:nvSpPr>
          <p:cNvPr id="231431" name="Rectangle 14"/>
          <p:cNvSpPr>
            <a:spLocks noChangeArrowheads="1"/>
          </p:cNvSpPr>
          <p:nvPr/>
        </p:nvSpPr>
        <p:spPr bwMode="auto">
          <a:xfrm>
            <a:off x="7938" y="3303588"/>
            <a:ext cx="1179512" cy="45402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200" b="1">
                <a:solidFill>
                  <a:schemeClr val="hlink"/>
                </a:solidFill>
              </a:rPr>
              <a:t>CROISSANCE</a:t>
            </a:r>
          </a:p>
          <a:p>
            <a:endParaRPr lang="fr-FR" sz="1200" b="1">
              <a:solidFill>
                <a:schemeClr val="hlink"/>
              </a:solidFill>
            </a:endParaRPr>
          </a:p>
        </p:txBody>
      </p:sp>
      <p:sp>
        <p:nvSpPr>
          <p:cNvPr id="231432" name="Rectangle 15"/>
          <p:cNvSpPr>
            <a:spLocks noChangeArrowheads="1"/>
          </p:cNvSpPr>
          <p:nvPr/>
        </p:nvSpPr>
        <p:spPr bwMode="auto">
          <a:xfrm>
            <a:off x="7938" y="3471863"/>
            <a:ext cx="744537" cy="45402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200" b="1">
                <a:solidFill>
                  <a:schemeClr val="hlink"/>
                </a:solidFill>
              </a:rPr>
              <a:t>       DES</a:t>
            </a:r>
          </a:p>
          <a:p>
            <a:endParaRPr lang="fr-FR" sz="1200" b="1">
              <a:solidFill>
                <a:schemeClr val="hlink"/>
              </a:solidFill>
            </a:endParaRPr>
          </a:p>
        </p:txBody>
      </p:sp>
      <p:sp>
        <p:nvSpPr>
          <p:cNvPr id="231433" name="Rectangle 16"/>
          <p:cNvSpPr>
            <a:spLocks noChangeArrowheads="1"/>
          </p:cNvSpPr>
          <p:nvPr/>
        </p:nvSpPr>
        <p:spPr bwMode="auto">
          <a:xfrm>
            <a:off x="7938" y="3640138"/>
            <a:ext cx="1027112" cy="271462"/>
          </a:xfrm>
          <a:prstGeom prst="rect">
            <a:avLst/>
          </a:prstGeom>
          <a:noFill/>
          <a:ln w="12700">
            <a:noFill/>
            <a:miter lim="800000"/>
            <a:headEnd/>
            <a:tailEnd/>
          </a:ln>
        </p:spPr>
        <p:txBody>
          <a:bodyPr wrap="none" lIns="90487" tIns="44450" rIns="90487" bIns="44450">
            <a:prstTxWarp prst="textNoShape">
              <a:avLst/>
            </a:prstTxWarp>
            <a:spAutoFit/>
          </a:bodyPr>
          <a:lstStyle/>
          <a:p>
            <a:r>
              <a:rPr lang="fr-FR" sz="1200" b="1">
                <a:solidFill>
                  <a:schemeClr val="hlink"/>
                </a:solidFill>
              </a:rPr>
              <a:t>SEGMENTS</a:t>
            </a:r>
          </a:p>
        </p:txBody>
      </p:sp>
      <p:sp>
        <p:nvSpPr>
          <p:cNvPr id="231434" name="Rectangle 17"/>
          <p:cNvSpPr>
            <a:spLocks noChangeArrowheads="1"/>
          </p:cNvSpPr>
          <p:nvPr/>
        </p:nvSpPr>
        <p:spPr bwMode="auto">
          <a:xfrm>
            <a:off x="1806575" y="6086475"/>
            <a:ext cx="384175"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b="1">
                <a:solidFill>
                  <a:srgbClr val="00279F"/>
                </a:solidFill>
              </a:rPr>
              <a:t>10</a:t>
            </a:r>
          </a:p>
        </p:txBody>
      </p:sp>
      <p:sp>
        <p:nvSpPr>
          <p:cNvPr id="231435" name="Rectangle 18"/>
          <p:cNvSpPr>
            <a:spLocks noChangeArrowheads="1"/>
          </p:cNvSpPr>
          <p:nvPr/>
        </p:nvSpPr>
        <p:spPr bwMode="auto">
          <a:xfrm>
            <a:off x="5314950" y="6086475"/>
            <a:ext cx="282575"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b="1">
                <a:solidFill>
                  <a:srgbClr val="00279F"/>
                </a:solidFill>
              </a:rPr>
              <a:t>1</a:t>
            </a:r>
          </a:p>
        </p:txBody>
      </p:sp>
      <p:sp>
        <p:nvSpPr>
          <p:cNvPr id="231436" name="Rectangle 19"/>
          <p:cNvSpPr>
            <a:spLocks noChangeArrowheads="1"/>
          </p:cNvSpPr>
          <p:nvPr/>
        </p:nvSpPr>
        <p:spPr bwMode="auto">
          <a:xfrm>
            <a:off x="8724900" y="6086475"/>
            <a:ext cx="434975"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b="1">
                <a:solidFill>
                  <a:srgbClr val="00279F"/>
                </a:solidFill>
              </a:rPr>
              <a:t>0,1</a:t>
            </a:r>
          </a:p>
        </p:txBody>
      </p:sp>
      <p:sp>
        <p:nvSpPr>
          <p:cNvPr id="231437" name="Rectangle 20"/>
          <p:cNvSpPr>
            <a:spLocks noChangeArrowheads="1"/>
          </p:cNvSpPr>
          <p:nvPr/>
        </p:nvSpPr>
        <p:spPr bwMode="auto">
          <a:xfrm>
            <a:off x="7026275" y="6088063"/>
            <a:ext cx="403225" cy="30162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b="1">
                <a:solidFill>
                  <a:srgbClr val="00279F"/>
                </a:solidFill>
              </a:rPr>
              <a:t>0,3</a:t>
            </a:r>
          </a:p>
        </p:txBody>
      </p:sp>
      <p:sp>
        <p:nvSpPr>
          <p:cNvPr id="231438" name="Rectangle 21"/>
          <p:cNvSpPr>
            <a:spLocks noChangeArrowheads="1"/>
          </p:cNvSpPr>
          <p:nvPr/>
        </p:nvSpPr>
        <p:spPr bwMode="auto">
          <a:xfrm>
            <a:off x="3616325" y="6088063"/>
            <a:ext cx="269875" cy="30162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b="1">
                <a:solidFill>
                  <a:srgbClr val="00279F"/>
                </a:solidFill>
              </a:rPr>
              <a:t>3</a:t>
            </a:r>
          </a:p>
        </p:txBody>
      </p:sp>
      <p:sp>
        <p:nvSpPr>
          <p:cNvPr id="231439" name="Rectangle 22"/>
          <p:cNvSpPr>
            <a:spLocks noChangeArrowheads="1"/>
          </p:cNvSpPr>
          <p:nvPr/>
        </p:nvSpPr>
        <p:spPr bwMode="auto">
          <a:xfrm>
            <a:off x="1298575" y="3425825"/>
            <a:ext cx="492125" cy="30162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b="1">
                <a:solidFill>
                  <a:srgbClr val="00279F"/>
                </a:solidFill>
              </a:rPr>
              <a:t>6 %</a:t>
            </a:r>
          </a:p>
        </p:txBody>
      </p:sp>
      <p:sp>
        <p:nvSpPr>
          <p:cNvPr id="231440" name="Rectangle 23"/>
          <p:cNvSpPr>
            <a:spLocks noChangeArrowheads="1"/>
          </p:cNvSpPr>
          <p:nvPr/>
        </p:nvSpPr>
        <p:spPr bwMode="auto">
          <a:xfrm>
            <a:off x="1243013" y="5965825"/>
            <a:ext cx="595312" cy="30162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b="1">
                <a:solidFill>
                  <a:srgbClr val="00279F"/>
                </a:solidFill>
              </a:rPr>
              <a:t>- 6 %</a:t>
            </a:r>
          </a:p>
        </p:txBody>
      </p:sp>
      <p:sp>
        <p:nvSpPr>
          <p:cNvPr id="231441" name="Rectangle 24"/>
          <p:cNvSpPr>
            <a:spLocks noChangeArrowheads="1"/>
          </p:cNvSpPr>
          <p:nvPr/>
        </p:nvSpPr>
        <p:spPr bwMode="auto">
          <a:xfrm>
            <a:off x="1276350" y="931863"/>
            <a:ext cx="536575" cy="30162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b="1">
                <a:solidFill>
                  <a:srgbClr val="00279F"/>
                </a:solidFill>
              </a:rPr>
              <a:t>18%</a:t>
            </a:r>
          </a:p>
        </p:txBody>
      </p:sp>
      <p:sp>
        <p:nvSpPr>
          <p:cNvPr id="231442" name="Line 25"/>
          <p:cNvSpPr>
            <a:spLocks noChangeShapeType="1"/>
          </p:cNvSpPr>
          <p:nvPr/>
        </p:nvSpPr>
        <p:spPr bwMode="auto">
          <a:xfrm flipV="1">
            <a:off x="3735388" y="6080125"/>
            <a:ext cx="0" cy="55563"/>
          </a:xfrm>
          <a:prstGeom prst="line">
            <a:avLst/>
          </a:prstGeom>
          <a:noFill/>
          <a:ln w="12700">
            <a:solidFill>
              <a:srgbClr val="000000"/>
            </a:solidFill>
            <a:round/>
            <a:headEnd/>
            <a:tailEnd/>
          </a:ln>
        </p:spPr>
        <p:txBody>
          <a:bodyPr wrap="none" anchor="ctr">
            <a:prstTxWarp prst="textNoShape">
              <a:avLst/>
            </a:prstTxWarp>
          </a:bodyPr>
          <a:lstStyle/>
          <a:p>
            <a:endParaRPr lang="fr-FR"/>
          </a:p>
        </p:txBody>
      </p:sp>
      <p:sp>
        <p:nvSpPr>
          <p:cNvPr id="231443" name="Line 26"/>
          <p:cNvSpPr>
            <a:spLocks noChangeShapeType="1"/>
          </p:cNvSpPr>
          <p:nvPr/>
        </p:nvSpPr>
        <p:spPr bwMode="auto">
          <a:xfrm flipV="1">
            <a:off x="7177088" y="6080125"/>
            <a:ext cx="0" cy="55563"/>
          </a:xfrm>
          <a:prstGeom prst="line">
            <a:avLst/>
          </a:prstGeom>
          <a:noFill/>
          <a:ln w="12700">
            <a:solidFill>
              <a:srgbClr val="000000"/>
            </a:solidFill>
            <a:round/>
            <a:headEnd/>
            <a:tailEnd/>
          </a:ln>
        </p:spPr>
        <p:txBody>
          <a:bodyPr wrap="none" anchor="ctr">
            <a:prstTxWarp prst="textNoShape">
              <a:avLst/>
            </a:prstTxWarp>
          </a:bodyPr>
          <a:lstStyle/>
          <a:p>
            <a:endParaRPr lang="fr-FR"/>
          </a:p>
        </p:txBody>
      </p:sp>
      <p:sp>
        <p:nvSpPr>
          <p:cNvPr id="231444" name="Line 27"/>
          <p:cNvSpPr>
            <a:spLocks noChangeShapeType="1"/>
          </p:cNvSpPr>
          <p:nvPr/>
        </p:nvSpPr>
        <p:spPr bwMode="auto">
          <a:xfrm flipV="1">
            <a:off x="4386263" y="6080125"/>
            <a:ext cx="0" cy="55563"/>
          </a:xfrm>
          <a:prstGeom prst="line">
            <a:avLst/>
          </a:prstGeom>
          <a:noFill/>
          <a:ln w="12700">
            <a:solidFill>
              <a:srgbClr val="000000"/>
            </a:solidFill>
            <a:round/>
            <a:headEnd/>
            <a:tailEnd/>
          </a:ln>
        </p:spPr>
        <p:txBody>
          <a:bodyPr wrap="none" anchor="ctr">
            <a:prstTxWarp prst="textNoShape">
              <a:avLst/>
            </a:prstTxWarp>
          </a:bodyPr>
          <a:lstStyle/>
          <a:p>
            <a:endParaRPr lang="fr-FR"/>
          </a:p>
        </p:txBody>
      </p:sp>
      <p:sp>
        <p:nvSpPr>
          <p:cNvPr id="231445" name="Rectangle 28"/>
          <p:cNvSpPr>
            <a:spLocks noChangeArrowheads="1"/>
          </p:cNvSpPr>
          <p:nvPr/>
        </p:nvSpPr>
        <p:spPr bwMode="auto">
          <a:xfrm>
            <a:off x="4267200" y="6088063"/>
            <a:ext cx="269875" cy="30162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b="1">
                <a:solidFill>
                  <a:srgbClr val="00279F"/>
                </a:solidFill>
              </a:rPr>
              <a:t>2</a:t>
            </a:r>
          </a:p>
        </p:txBody>
      </p:sp>
      <p:sp>
        <p:nvSpPr>
          <p:cNvPr id="231446" name="Line 29"/>
          <p:cNvSpPr>
            <a:spLocks noChangeShapeType="1"/>
          </p:cNvSpPr>
          <p:nvPr/>
        </p:nvSpPr>
        <p:spPr bwMode="auto">
          <a:xfrm flipV="1">
            <a:off x="3138488" y="6080125"/>
            <a:ext cx="0" cy="55563"/>
          </a:xfrm>
          <a:prstGeom prst="line">
            <a:avLst/>
          </a:prstGeom>
          <a:noFill/>
          <a:ln w="12700">
            <a:solidFill>
              <a:srgbClr val="000000"/>
            </a:solidFill>
            <a:round/>
            <a:headEnd/>
            <a:tailEnd/>
          </a:ln>
        </p:spPr>
        <p:txBody>
          <a:bodyPr wrap="none" anchor="ctr">
            <a:prstTxWarp prst="textNoShape">
              <a:avLst/>
            </a:prstTxWarp>
          </a:bodyPr>
          <a:lstStyle/>
          <a:p>
            <a:endParaRPr lang="fr-FR"/>
          </a:p>
        </p:txBody>
      </p:sp>
      <p:sp>
        <p:nvSpPr>
          <p:cNvPr id="231447" name="Rectangle 30"/>
          <p:cNvSpPr>
            <a:spLocks noChangeArrowheads="1"/>
          </p:cNvSpPr>
          <p:nvPr/>
        </p:nvSpPr>
        <p:spPr bwMode="auto">
          <a:xfrm>
            <a:off x="2998788" y="6111875"/>
            <a:ext cx="257175" cy="271463"/>
          </a:xfrm>
          <a:prstGeom prst="rect">
            <a:avLst/>
          </a:prstGeom>
          <a:noFill/>
          <a:ln w="12700">
            <a:noFill/>
            <a:miter lim="800000"/>
            <a:headEnd/>
            <a:tailEnd/>
          </a:ln>
        </p:spPr>
        <p:txBody>
          <a:bodyPr wrap="none" lIns="90487" tIns="44450" rIns="90487" bIns="44450">
            <a:prstTxWarp prst="textNoShape">
              <a:avLst/>
            </a:prstTxWarp>
            <a:spAutoFit/>
          </a:bodyPr>
          <a:lstStyle/>
          <a:p>
            <a:r>
              <a:rPr lang="fr-FR" sz="1200" b="1">
                <a:solidFill>
                  <a:srgbClr val="00279F"/>
                </a:solidFill>
              </a:rPr>
              <a:t>5</a:t>
            </a:r>
          </a:p>
        </p:txBody>
      </p:sp>
      <p:sp>
        <p:nvSpPr>
          <p:cNvPr id="231448" name="Line 31"/>
          <p:cNvSpPr>
            <a:spLocks noChangeShapeType="1"/>
          </p:cNvSpPr>
          <p:nvPr/>
        </p:nvSpPr>
        <p:spPr bwMode="auto">
          <a:xfrm flipV="1">
            <a:off x="2322513" y="6046788"/>
            <a:ext cx="0" cy="88900"/>
          </a:xfrm>
          <a:prstGeom prst="line">
            <a:avLst/>
          </a:prstGeom>
          <a:noFill/>
          <a:ln w="12700">
            <a:solidFill>
              <a:srgbClr val="000000"/>
            </a:solidFill>
            <a:round/>
            <a:headEnd/>
            <a:tailEnd/>
          </a:ln>
        </p:spPr>
        <p:txBody>
          <a:bodyPr wrap="none" anchor="ctr">
            <a:prstTxWarp prst="textNoShape">
              <a:avLst/>
            </a:prstTxWarp>
          </a:bodyPr>
          <a:lstStyle/>
          <a:p>
            <a:endParaRPr lang="fr-FR"/>
          </a:p>
        </p:txBody>
      </p:sp>
      <p:sp>
        <p:nvSpPr>
          <p:cNvPr id="231449" name="Rectangle 32"/>
          <p:cNvSpPr>
            <a:spLocks noChangeArrowheads="1"/>
          </p:cNvSpPr>
          <p:nvPr/>
        </p:nvSpPr>
        <p:spPr bwMode="auto">
          <a:xfrm>
            <a:off x="2214563" y="6088063"/>
            <a:ext cx="269875" cy="30162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b="1">
                <a:solidFill>
                  <a:srgbClr val="00279F"/>
                </a:solidFill>
              </a:rPr>
              <a:t>8</a:t>
            </a:r>
          </a:p>
        </p:txBody>
      </p:sp>
      <p:sp>
        <p:nvSpPr>
          <p:cNvPr id="231450" name="Line 33"/>
          <p:cNvSpPr>
            <a:spLocks noChangeShapeType="1"/>
          </p:cNvSpPr>
          <p:nvPr/>
        </p:nvSpPr>
        <p:spPr bwMode="auto">
          <a:xfrm flipV="1">
            <a:off x="6515100" y="6080125"/>
            <a:ext cx="0" cy="55563"/>
          </a:xfrm>
          <a:prstGeom prst="line">
            <a:avLst/>
          </a:prstGeom>
          <a:noFill/>
          <a:ln w="12700">
            <a:solidFill>
              <a:srgbClr val="000000"/>
            </a:solidFill>
            <a:round/>
            <a:headEnd/>
            <a:tailEnd/>
          </a:ln>
        </p:spPr>
        <p:txBody>
          <a:bodyPr wrap="none" anchor="ctr">
            <a:prstTxWarp prst="textNoShape">
              <a:avLst/>
            </a:prstTxWarp>
          </a:bodyPr>
          <a:lstStyle/>
          <a:p>
            <a:endParaRPr lang="fr-FR"/>
          </a:p>
        </p:txBody>
      </p:sp>
      <p:sp>
        <p:nvSpPr>
          <p:cNvPr id="231451" name="Line 34"/>
          <p:cNvSpPr>
            <a:spLocks noChangeShapeType="1"/>
          </p:cNvSpPr>
          <p:nvPr/>
        </p:nvSpPr>
        <p:spPr bwMode="auto">
          <a:xfrm flipV="1">
            <a:off x="5765800" y="6080125"/>
            <a:ext cx="0" cy="55563"/>
          </a:xfrm>
          <a:prstGeom prst="line">
            <a:avLst/>
          </a:prstGeom>
          <a:noFill/>
          <a:ln w="12700">
            <a:solidFill>
              <a:srgbClr val="000000"/>
            </a:solidFill>
            <a:round/>
            <a:headEnd/>
            <a:tailEnd/>
          </a:ln>
        </p:spPr>
        <p:txBody>
          <a:bodyPr wrap="none" anchor="ctr">
            <a:prstTxWarp prst="textNoShape">
              <a:avLst/>
            </a:prstTxWarp>
          </a:bodyPr>
          <a:lstStyle/>
          <a:p>
            <a:endParaRPr lang="fr-FR"/>
          </a:p>
        </p:txBody>
      </p:sp>
      <p:sp>
        <p:nvSpPr>
          <p:cNvPr id="231452" name="Line 35"/>
          <p:cNvSpPr>
            <a:spLocks noChangeShapeType="1"/>
          </p:cNvSpPr>
          <p:nvPr/>
        </p:nvSpPr>
        <p:spPr bwMode="auto">
          <a:xfrm flipV="1">
            <a:off x="5765800" y="6080125"/>
            <a:ext cx="0" cy="55563"/>
          </a:xfrm>
          <a:prstGeom prst="line">
            <a:avLst/>
          </a:prstGeom>
          <a:noFill/>
          <a:ln w="12700">
            <a:solidFill>
              <a:srgbClr val="000000"/>
            </a:solidFill>
            <a:round/>
            <a:headEnd/>
            <a:tailEnd/>
          </a:ln>
        </p:spPr>
        <p:txBody>
          <a:bodyPr wrap="none" anchor="ctr">
            <a:prstTxWarp prst="textNoShape">
              <a:avLst/>
            </a:prstTxWarp>
          </a:bodyPr>
          <a:lstStyle/>
          <a:p>
            <a:endParaRPr lang="fr-FR"/>
          </a:p>
        </p:txBody>
      </p:sp>
      <p:sp>
        <p:nvSpPr>
          <p:cNvPr id="231453" name="Rectangle 36"/>
          <p:cNvSpPr>
            <a:spLocks noChangeArrowheads="1"/>
          </p:cNvSpPr>
          <p:nvPr/>
        </p:nvSpPr>
        <p:spPr bwMode="auto">
          <a:xfrm>
            <a:off x="6375400" y="6088063"/>
            <a:ext cx="403225" cy="30162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b="1">
                <a:solidFill>
                  <a:srgbClr val="00279F"/>
                </a:solidFill>
              </a:rPr>
              <a:t>0,5</a:t>
            </a:r>
          </a:p>
        </p:txBody>
      </p:sp>
      <p:sp>
        <p:nvSpPr>
          <p:cNvPr id="231454" name="Rectangle 37"/>
          <p:cNvSpPr>
            <a:spLocks noChangeArrowheads="1"/>
          </p:cNvSpPr>
          <p:nvPr/>
        </p:nvSpPr>
        <p:spPr bwMode="auto">
          <a:xfrm>
            <a:off x="5591175" y="6088063"/>
            <a:ext cx="403225" cy="30162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b="1">
                <a:solidFill>
                  <a:srgbClr val="00279F"/>
                </a:solidFill>
              </a:rPr>
              <a:t>0,8</a:t>
            </a:r>
          </a:p>
        </p:txBody>
      </p:sp>
      <p:sp>
        <p:nvSpPr>
          <p:cNvPr id="231455" name="Line 38"/>
          <p:cNvSpPr>
            <a:spLocks noChangeShapeType="1"/>
          </p:cNvSpPr>
          <p:nvPr/>
        </p:nvSpPr>
        <p:spPr bwMode="auto">
          <a:xfrm>
            <a:off x="7829550" y="6086475"/>
            <a:ext cx="0" cy="42863"/>
          </a:xfrm>
          <a:prstGeom prst="line">
            <a:avLst/>
          </a:prstGeom>
          <a:noFill/>
          <a:ln w="12700">
            <a:solidFill>
              <a:srgbClr val="000000"/>
            </a:solidFill>
            <a:round/>
            <a:headEnd/>
            <a:tailEnd/>
          </a:ln>
        </p:spPr>
        <p:txBody>
          <a:bodyPr wrap="none" anchor="ctr">
            <a:prstTxWarp prst="textNoShape">
              <a:avLst/>
            </a:prstTxWarp>
          </a:bodyPr>
          <a:lstStyle/>
          <a:p>
            <a:endParaRPr lang="fr-FR"/>
          </a:p>
        </p:txBody>
      </p:sp>
      <p:sp>
        <p:nvSpPr>
          <p:cNvPr id="231456" name="Rectangle 39"/>
          <p:cNvSpPr>
            <a:spLocks noChangeArrowheads="1"/>
          </p:cNvSpPr>
          <p:nvPr/>
        </p:nvSpPr>
        <p:spPr bwMode="auto">
          <a:xfrm>
            <a:off x="7654925" y="6088063"/>
            <a:ext cx="403225" cy="30162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b="1">
                <a:solidFill>
                  <a:srgbClr val="00279F"/>
                </a:solidFill>
              </a:rPr>
              <a:t>0,2</a:t>
            </a:r>
          </a:p>
        </p:txBody>
      </p:sp>
      <p:sp>
        <p:nvSpPr>
          <p:cNvPr id="231457" name="Rectangle 40"/>
          <p:cNvSpPr>
            <a:spLocks noChangeArrowheads="1"/>
          </p:cNvSpPr>
          <p:nvPr/>
        </p:nvSpPr>
        <p:spPr bwMode="auto">
          <a:xfrm>
            <a:off x="1309688" y="4735513"/>
            <a:ext cx="492125" cy="30162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b="1">
                <a:solidFill>
                  <a:srgbClr val="00279F"/>
                </a:solidFill>
              </a:rPr>
              <a:t>0 %</a:t>
            </a:r>
          </a:p>
        </p:txBody>
      </p:sp>
      <p:sp>
        <p:nvSpPr>
          <p:cNvPr id="231458" name="Rectangle 41"/>
          <p:cNvSpPr>
            <a:spLocks noChangeArrowheads="1"/>
          </p:cNvSpPr>
          <p:nvPr/>
        </p:nvSpPr>
        <p:spPr bwMode="auto">
          <a:xfrm>
            <a:off x="1276350" y="2195513"/>
            <a:ext cx="581025" cy="30162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b="1">
                <a:solidFill>
                  <a:srgbClr val="00279F"/>
                </a:solidFill>
              </a:rPr>
              <a:t>12 %</a:t>
            </a:r>
          </a:p>
        </p:txBody>
      </p:sp>
      <p:sp>
        <p:nvSpPr>
          <p:cNvPr id="231459" name="Line 42"/>
          <p:cNvSpPr>
            <a:spLocks noChangeShapeType="1"/>
          </p:cNvSpPr>
          <p:nvPr/>
        </p:nvSpPr>
        <p:spPr bwMode="auto">
          <a:xfrm>
            <a:off x="2322513" y="1074738"/>
            <a:ext cx="0" cy="5054600"/>
          </a:xfrm>
          <a:prstGeom prst="line">
            <a:avLst/>
          </a:prstGeom>
          <a:noFill/>
          <a:ln w="12700">
            <a:solidFill>
              <a:srgbClr val="000000"/>
            </a:solidFill>
            <a:round/>
            <a:headEnd/>
            <a:tailEnd/>
          </a:ln>
        </p:spPr>
        <p:txBody>
          <a:bodyPr wrap="none" anchor="ctr">
            <a:prstTxWarp prst="textNoShape">
              <a:avLst/>
            </a:prstTxWarp>
          </a:bodyPr>
          <a:lstStyle/>
          <a:p>
            <a:endParaRPr lang="fr-FR"/>
          </a:p>
        </p:txBody>
      </p:sp>
      <p:grpSp>
        <p:nvGrpSpPr>
          <p:cNvPr id="231460" name="Group 43"/>
          <p:cNvGrpSpPr>
            <a:grpSpLocks/>
          </p:cNvGrpSpPr>
          <p:nvPr/>
        </p:nvGrpSpPr>
        <p:grpSpPr bwMode="auto">
          <a:xfrm>
            <a:off x="2322513" y="1074738"/>
            <a:ext cx="0" cy="5043487"/>
            <a:chOff x="1463" y="677"/>
            <a:chExt cx="0" cy="3177"/>
          </a:xfrm>
        </p:grpSpPr>
        <p:sp>
          <p:nvSpPr>
            <p:cNvPr id="231657" name="Line 44"/>
            <p:cNvSpPr>
              <a:spLocks noChangeShapeType="1"/>
            </p:cNvSpPr>
            <p:nvPr/>
          </p:nvSpPr>
          <p:spPr bwMode="auto">
            <a:xfrm>
              <a:off x="1463" y="677"/>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658" name="Line 45"/>
            <p:cNvSpPr>
              <a:spLocks noChangeShapeType="1"/>
            </p:cNvSpPr>
            <p:nvPr/>
          </p:nvSpPr>
          <p:spPr bwMode="auto">
            <a:xfrm>
              <a:off x="1463" y="804"/>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659" name="Line 46"/>
            <p:cNvSpPr>
              <a:spLocks noChangeShapeType="1"/>
            </p:cNvSpPr>
            <p:nvPr/>
          </p:nvSpPr>
          <p:spPr bwMode="auto">
            <a:xfrm>
              <a:off x="1463" y="931"/>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660" name="Line 47"/>
            <p:cNvSpPr>
              <a:spLocks noChangeShapeType="1"/>
            </p:cNvSpPr>
            <p:nvPr/>
          </p:nvSpPr>
          <p:spPr bwMode="auto">
            <a:xfrm>
              <a:off x="1463" y="1058"/>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661" name="Line 48"/>
            <p:cNvSpPr>
              <a:spLocks noChangeShapeType="1"/>
            </p:cNvSpPr>
            <p:nvPr/>
          </p:nvSpPr>
          <p:spPr bwMode="auto">
            <a:xfrm>
              <a:off x="1463" y="1185"/>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662" name="Line 49"/>
            <p:cNvSpPr>
              <a:spLocks noChangeShapeType="1"/>
            </p:cNvSpPr>
            <p:nvPr/>
          </p:nvSpPr>
          <p:spPr bwMode="auto">
            <a:xfrm>
              <a:off x="1463" y="1312"/>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663" name="Line 50"/>
            <p:cNvSpPr>
              <a:spLocks noChangeShapeType="1"/>
            </p:cNvSpPr>
            <p:nvPr/>
          </p:nvSpPr>
          <p:spPr bwMode="auto">
            <a:xfrm>
              <a:off x="1463" y="1438"/>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664" name="Line 51"/>
            <p:cNvSpPr>
              <a:spLocks noChangeShapeType="1"/>
            </p:cNvSpPr>
            <p:nvPr/>
          </p:nvSpPr>
          <p:spPr bwMode="auto">
            <a:xfrm>
              <a:off x="1463" y="1565"/>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665" name="Line 52"/>
            <p:cNvSpPr>
              <a:spLocks noChangeShapeType="1"/>
            </p:cNvSpPr>
            <p:nvPr/>
          </p:nvSpPr>
          <p:spPr bwMode="auto">
            <a:xfrm>
              <a:off x="1463" y="1692"/>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666" name="Line 53"/>
            <p:cNvSpPr>
              <a:spLocks noChangeShapeType="1"/>
            </p:cNvSpPr>
            <p:nvPr/>
          </p:nvSpPr>
          <p:spPr bwMode="auto">
            <a:xfrm>
              <a:off x="1463" y="1819"/>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667" name="Line 54"/>
            <p:cNvSpPr>
              <a:spLocks noChangeShapeType="1"/>
            </p:cNvSpPr>
            <p:nvPr/>
          </p:nvSpPr>
          <p:spPr bwMode="auto">
            <a:xfrm>
              <a:off x="1463" y="1946"/>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668" name="Line 55"/>
            <p:cNvSpPr>
              <a:spLocks noChangeShapeType="1"/>
            </p:cNvSpPr>
            <p:nvPr/>
          </p:nvSpPr>
          <p:spPr bwMode="auto">
            <a:xfrm>
              <a:off x="1463" y="2073"/>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669" name="Line 56"/>
            <p:cNvSpPr>
              <a:spLocks noChangeShapeType="1"/>
            </p:cNvSpPr>
            <p:nvPr/>
          </p:nvSpPr>
          <p:spPr bwMode="auto">
            <a:xfrm>
              <a:off x="1463" y="2199"/>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670" name="Line 57"/>
            <p:cNvSpPr>
              <a:spLocks noChangeShapeType="1"/>
            </p:cNvSpPr>
            <p:nvPr/>
          </p:nvSpPr>
          <p:spPr bwMode="auto">
            <a:xfrm>
              <a:off x="1463" y="2326"/>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671" name="Line 58"/>
            <p:cNvSpPr>
              <a:spLocks noChangeShapeType="1"/>
            </p:cNvSpPr>
            <p:nvPr/>
          </p:nvSpPr>
          <p:spPr bwMode="auto">
            <a:xfrm>
              <a:off x="1463" y="2453"/>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672" name="Line 59"/>
            <p:cNvSpPr>
              <a:spLocks noChangeShapeType="1"/>
            </p:cNvSpPr>
            <p:nvPr/>
          </p:nvSpPr>
          <p:spPr bwMode="auto">
            <a:xfrm>
              <a:off x="1463" y="2580"/>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673" name="Line 60"/>
            <p:cNvSpPr>
              <a:spLocks noChangeShapeType="1"/>
            </p:cNvSpPr>
            <p:nvPr/>
          </p:nvSpPr>
          <p:spPr bwMode="auto">
            <a:xfrm>
              <a:off x="1463" y="2707"/>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674" name="Line 61"/>
            <p:cNvSpPr>
              <a:spLocks noChangeShapeType="1"/>
            </p:cNvSpPr>
            <p:nvPr/>
          </p:nvSpPr>
          <p:spPr bwMode="auto">
            <a:xfrm>
              <a:off x="1463" y="2834"/>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675" name="Line 62"/>
            <p:cNvSpPr>
              <a:spLocks noChangeShapeType="1"/>
            </p:cNvSpPr>
            <p:nvPr/>
          </p:nvSpPr>
          <p:spPr bwMode="auto">
            <a:xfrm>
              <a:off x="1463" y="2961"/>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676" name="Line 63"/>
            <p:cNvSpPr>
              <a:spLocks noChangeShapeType="1"/>
            </p:cNvSpPr>
            <p:nvPr/>
          </p:nvSpPr>
          <p:spPr bwMode="auto">
            <a:xfrm>
              <a:off x="1463" y="3087"/>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677" name="Line 64"/>
            <p:cNvSpPr>
              <a:spLocks noChangeShapeType="1"/>
            </p:cNvSpPr>
            <p:nvPr/>
          </p:nvSpPr>
          <p:spPr bwMode="auto">
            <a:xfrm>
              <a:off x="1463" y="3214"/>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678" name="Line 65"/>
            <p:cNvSpPr>
              <a:spLocks noChangeShapeType="1"/>
            </p:cNvSpPr>
            <p:nvPr/>
          </p:nvSpPr>
          <p:spPr bwMode="auto">
            <a:xfrm>
              <a:off x="1463" y="3341"/>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679" name="Line 66"/>
            <p:cNvSpPr>
              <a:spLocks noChangeShapeType="1"/>
            </p:cNvSpPr>
            <p:nvPr/>
          </p:nvSpPr>
          <p:spPr bwMode="auto">
            <a:xfrm>
              <a:off x="1463" y="3468"/>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680" name="Line 67"/>
            <p:cNvSpPr>
              <a:spLocks noChangeShapeType="1"/>
            </p:cNvSpPr>
            <p:nvPr/>
          </p:nvSpPr>
          <p:spPr bwMode="auto">
            <a:xfrm>
              <a:off x="1463" y="3595"/>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681" name="Line 68"/>
            <p:cNvSpPr>
              <a:spLocks noChangeShapeType="1"/>
            </p:cNvSpPr>
            <p:nvPr/>
          </p:nvSpPr>
          <p:spPr bwMode="auto">
            <a:xfrm>
              <a:off x="1463" y="3722"/>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682" name="Line 69"/>
            <p:cNvSpPr>
              <a:spLocks noChangeShapeType="1"/>
            </p:cNvSpPr>
            <p:nvPr/>
          </p:nvSpPr>
          <p:spPr bwMode="auto">
            <a:xfrm>
              <a:off x="1463" y="3848"/>
              <a:ext cx="0" cy="6"/>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grpSp>
      <p:sp>
        <p:nvSpPr>
          <p:cNvPr id="231461" name="Line 70"/>
          <p:cNvSpPr>
            <a:spLocks noChangeShapeType="1"/>
          </p:cNvSpPr>
          <p:nvPr/>
        </p:nvSpPr>
        <p:spPr bwMode="auto">
          <a:xfrm>
            <a:off x="3138488" y="1108075"/>
            <a:ext cx="0" cy="5065713"/>
          </a:xfrm>
          <a:prstGeom prst="line">
            <a:avLst/>
          </a:prstGeom>
          <a:noFill/>
          <a:ln w="12700">
            <a:solidFill>
              <a:srgbClr val="000000"/>
            </a:solidFill>
            <a:round/>
            <a:headEnd/>
            <a:tailEnd/>
          </a:ln>
        </p:spPr>
        <p:txBody>
          <a:bodyPr wrap="none" anchor="ctr">
            <a:prstTxWarp prst="textNoShape">
              <a:avLst/>
            </a:prstTxWarp>
          </a:bodyPr>
          <a:lstStyle/>
          <a:p>
            <a:endParaRPr lang="fr-FR"/>
          </a:p>
        </p:txBody>
      </p:sp>
      <p:grpSp>
        <p:nvGrpSpPr>
          <p:cNvPr id="231462" name="Group 71"/>
          <p:cNvGrpSpPr>
            <a:grpSpLocks/>
          </p:cNvGrpSpPr>
          <p:nvPr/>
        </p:nvGrpSpPr>
        <p:grpSpPr bwMode="auto">
          <a:xfrm>
            <a:off x="3138488" y="1108075"/>
            <a:ext cx="0" cy="5054600"/>
            <a:chOff x="1977" y="698"/>
            <a:chExt cx="0" cy="3184"/>
          </a:xfrm>
        </p:grpSpPr>
        <p:sp>
          <p:nvSpPr>
            <p:cNvPr id="231631" name="Line 72"/>
            <p:cNvSpPr>
              <a:spLocks noChangeShapeType="1"/>
            </p:cNvSpPr>
            <p:nvPr/>
          </p:nvSpPr>
          <p:spPr bwMode="auto">
            <a:xfrm>
              <a:off x="1977" y="698"/>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632" name="Line 73"/>
            <p:cNvSpPr>
              <a:spLocks noChangeShapeType="1"/>
            </p:cNvSpPr>
            <p:nvPr/>
          </p:nvSpPr>
          <p:spPr bwMode="auto">
            <a:xfrm>
              <a:off x="1977" y="825"/>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633" name="Line 74"/>
            <p:cNvSpPr>
              <a:spLocks noChangeShapeType="1"/>
            </p:cNvSpPr>
            <p:nvPr/>
          </p:nvSpPr>
          <p:spPr bwMode="auto">
            <a:xfrm>
              <a:off x="1977" y="952"/>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634" name="Line 75"/>
            <p:cNvSpPr>
              <a:spLocks noChangeShapeType="1"/>
            </p:cNvSpPr>
            <p:nvPr/>
          </p:nvSpPr>
          <p:spPr bwMode="auto">
            <a:xfrm>
              <a:off x="1977" y="1079"/>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635" name="Line 76"/>
            <p:cNvSpPr>
              <a:spLocks noChangeShapeType="1"/>
            </p:cNvSpPr>
            <p:nvPr/>
          </p:nvSpPr>
          <p:spPr bwMode="auto">
            <a:xfrm>
              <a:off x="1977" y="1206"/>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636" name="Line 77"/>
            <p:cNvSpPr>
              <a:spLocks noChangeShapeType="1"/>
            </p:cNvSpPr>
            <p:nvPr/>
          </p:nvSpPr>
          <p:spPr bwMode="auto">
            <a:xfrm>
              <a:off x="1977" y="1333"/>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637" name="Line 78"/>
            <p:cNvSpPr>
              <a:spLocks noChangeShapeType="1"/>
            </p:cNvSpPr>
            <p:nvPr/>
          </p:nvSpPr>
          <p:spPr bwMode="auto">
            <a:xfrm>
              <a:off x="1977" y="1460"/>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638" name="Line 79"/>
            <p:cNvSpPr>
              <a:spLocks noChangeShapeType="1"/>
            </p:cNvSpPr>
            <p:nvPr/>
          </p:nvSpPr>
          <p:spPr bwMode="auto">
            <a:xfrm>
              <a:off x="1977" y="1586"/>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639" name="Line 80"/>
            <p:cNvSpPr>
              <a:spLocks noChangeShapeType="1"/>
            </p:cNvSpPr>
            <p:nvPr/>
          </p:nvSpPr>
          <p:spPr bwMode="auto">
            <a:xfrm>
              <a:off x="1977" y="1713"/>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640" name="Line 81"/>
            <p:cNvSpPr>
              <a:spLocks noChangeShapeType="1"/>
            </p:cNvSpPr>
            <p:nvPr/>
          </p:nvSpPr>
          <p:spPr bwMode="auto">
            <a:xfrm>
              <a:off x="1977" y="1840"/>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641" name="Line 82"/>
            <p:cNvSpPr>
              <a:spLocks noChangeShapeType="1"/>
            </p:cNvSpPr>
            <p:nvPr/>
          </p:nvSpPr>
          <p:spPr bwMode="auto">
            <a:xfrm>
              <a:off x="1977" y="1967"/>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642" name="Line 83"/>
            <p:cNvSpPr>
              <a:spLocks noChangeShapeType="1"/>
            </p:cNvSpPr>
            <p:nvPr/>
          </p:nvSpPr>
          <p:spPr bwMode="auto">
            <a:xfrm>
              <a:off x="1977" y="2094"/>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643" name="Line 84"/>
            <p:cNvSpPr>
              <a:spLocks noChangeShapeType="1"/>
            </p:cNvSpPr>
            <p:nvPr/>
          </p:nvSpPr>
          <p:spPr bwMode="auto">
            <a:xfrm>
              <a:off x="1977" y="2221"/>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644" name="Line 85"/>
            <p:cNvSpPr>
              <a:spLocks noChangeShapeType="1"/>
            </p:cNvSpPr>
            <p:nvPr/>
          </p:nvSpPr>
          <p:spPr bwMode="auto">
            <a:xfrm>
              <a:off x="1977" y="2347"/>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645" name="Line 86"/>
            <p:cNvSpPr>
              <a:spLocks noChangeShapeType="1"/>
            </p:cNvSpPr>
            <p:nvPr/>
          </p:nvSpPr>
          <p:spPr bwMode="auto">
            <a:xfrm>
              <a:off x="1977" y="2474"/>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646" name="Line 87"/>
            <p:cNvSpPr>
              <a:spLocks noChangeShapeType="1"/>
            </p:cNvSpPr>
            <p:nvPr/>
          </p:nvSpPr>
          <p:spPr bwMode="auto">
            <a:xfrm>
              <a:off x="1977" y="2601"/>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647" name="Line 88"/>
            <p:cNvSpPr>
              <a:spLocks noChangeShapeType="1"/>
            </p:cNvSpPr>
            <p:nvPr/>
          </p:nvSpPr>
          <p:spPr bwMode="auto">
            <a:xfrm>
              <a:off x="1977" y="2728"/>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648" name="Line 89"/>
            <p:cNvSpPr>
              <a:spLocks noChangeShapeType="1"/>
            </p:cNvSpPr>
            <p:nvPr/>
          </p:nvSpPr>
          <p:spPr bwMode="auto">
            <a:xfrm>
              <a:off x="1977" y="2855"/>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649" name="Line 90"/>
            <p:cNvSpPr>
              <a:spLocks noChangeShapeType="1"/>
            </p:cNvSpPr>
            <p:nvPr/>
          </p:nvSpPr>
          <p:spPr bwMode="auto">
            <a:xfrm>
              <a:off x="1977" y="2982"/>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650" name="Line 91"/>
            <p:cNvSpPr>
              <a:spLocks noChangeShapeType="1"/>
            </p:cNvSpPr>
            <p:nvPr/>
          </p:nvSpPr>
          <p:spPr bwMode="auto">
            <a:xfrm>
              <a:off x="1977" y="3109"/>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651" name="Line 92"/>
            <p:cNvSpPr>
              <a:spLocks noChangeShapeType="1"/>
            </p:cNvSpPr>
            <p:nvPr/>
          </p:nvSpPr>
          <p:spPr bwMode="auto">
            <a:xfrm>
              <a:off x="1977" y="3235"/>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652" name="Line 93"/>
            <p:cNvSpPr>
              <a:spLocks noChangeShapeType="1"/>
            </p:cNvSpPr>
            <p:nvPr/>
          </p:nvSpPr>
          <p:spPr bwMode="auto">
            <a:xfrm>
              <a:off x="1977" y="3362"/>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653" name="Line 94"/>
            <p:cNvSpPr>
              <a:spLocks noChangeShapeType="1"/>
            </p:cNvSpPr>
            <p:nvPr/>
          </p:nvSpPr>
          <p:spPr bwMode="auto">
            <a:xfrm>
              <a:off x="1977" y="3489"/>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654" name="Line 95"/>
            <p:cNvSpPr>
              <a:spLocks noChangeShapeType="1"/>
            </p:cNvSpPr>
            <p:nvPr/>
          </p:nvSpPr>
          <p:spPr bwMode="auto">
            <a:xfrm>
              <a:off x="1977" y="3616"/>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655" name="Line 96"/>
            <p:cNvSpPr>
              <a:spLocks noChangeShapeType="1"/>
            </p:cNvSpPr>
            <p:nvPr/>
          </p:nvSpPr>
          <p:spPr bwMode="auto">
            <a:xfrm>
              <a:off x="1977" y="3743"/>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656" name="Line 97"/>
            <p:cNvSpPr>
              <a:spLocks noChangeShapeType="1"/>
            </p:cNvSpPr>
            <p:nvPr/>
          </p:nvSpPr>
          <p:spPr bwMode="auto">
            <a:xfrm>
              <a:off x="1977" y="3870"/>
              <a:ext cx="0" cy="12"/>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grpSp>
      <p:sp>
        <p:nvSpPr>
          <p:cNvPr id="231463" name="Line 98"/>
          <p:cNvSpPr>
            <a:spLocks noChangeShapeType="1"/>
          </p:cNvSpPr>
          <p:nvPr/>
        </p:nvSpPr>
        <p:spPr bwMode="auto">
          <a:xfrm>
            <a:off x="3735388" y="1041400"/>
            <a:ext cx="0" cy="5064125"/>
          </a:xfrm>
          <a:prstGeom prst="line">
            <a:avLst/>
          </a:prstGeom>
          <a:noFill/>
          <a:ln w="12700">
            <a:solidFill>
              <a:srgbClr val="000000"/>
            </a:solidFill>
            <a:round/>
            <a:headEnd/>
            <a:tailEnd/>
          </a:ln>
        </p:spPr>
        <p:txBody>
          <a:bodyPr wrap="none" anchor="ctr">
            <a:prstTxWarp prst="textNoShape">
              <a:avLst/>
            </a:prstTxWarp>
          </a:bodyPr>
          <a:lstStyle/>
          <a:p>
            <a:endParaRPr lang="fr-FR"/>
          </a:p>
        </p:txBody>
      </p:sp>
      <p:grpSp>
        <p:nvGrpSpPr>
          <p:cNvPr id="231464" name="Group 99"/>
          <p:cNvGrpSpPr>
            <a:grpSpLocks/>
          </p:cNvGrpSpPr>
          <p:nvPr/>
        </p:nvGrpSpPr>
        <p:grpSpPr bwMode="auto">
          <a:xfrm>
            <a:off x="3735388" y="1041400"/>
            <a:ext cx="0" cy="5053013"/>
            <a:chOff x="2353" y="656"/>
            <a:chExt cx="0" cy="3183"/>
          </a:xfrm>
        </p:grpSpPr>
        <p:sp>
          <p:nvSpPr>
            <p:cNvPr id="231605" name="Line 100"/>
            <p:cNvSpPr>
              <a:spLocks noChangeShapeType="1"/>
            </p:cNvSpPr>
            <p:nvPr/>
          </p:nvSpPr>
          <p:spPr bwMode="auto">
            <a:xfrm>
              <a:off x="2353" y="656"/>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606" name="Line 101"/>
            <p:cNvSpPr>
              <a:spLocks noChangeShapeType="1"/>
            </p:cNvSpPr>
            <p:nvPr/>
          </p:nvSpPr>
          <p:spPr bwMode="auto">
            <a:xfrm>
              <a:off x="2353" y="783"/>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607" name="Line 102"/>
            <p:cNvSpPr>
              <a:spLocks noChangeShapeType="1"/>
            </p:cNvSpPr>
            <p:nvPr/>
          </p:nvSpPr>
          <p:spPr bwMode="auto">
            <a:xfrm>
              <a:off x="2353" y="910"/>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608" name="Line 103"/>
            <p:cNvSpPr>
              <a:spLocks noChangeShapeType="1"/>
            </p:cNvSpPr>
            <p:nvPr/>
          </p:nvSpPr>
          <p:spPr bwMode="auto">
            <a:xfrm>
              <a:off x="2353" y="1037"/>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609" name="Line 104"/>
            <p:cNvSpPr>
              <a:spLocks noChangeShapeType="1"/>
            </p:cNvSpPr>
            <p:nvPr/>
          </p:nvSpPr>
          <p:spPr bwMode="auto">
            <a:xfrm>
              <a:off x="2353" y="1164"/>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610" name="Line 105"/>
            <p:cNvSpPr>
              <a:spLocks noChangeShapeType="1"/>
            </p:cNvSpPr>
            <p:nvPr/>
          </p:nvSpPr>
          <p:spPr bwMode="auto">
            <a:xfrm>
              <a:off x="2353" y="1290"/>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611" name="Line 106"/>
            <p:cNvSpPr>
              <a:spLocks noChangeShapeType="1"/>
            </p:cNvSpPr>
            <p:nvPr/>
          </p:nvSpPr>
          <p:spPr bwMode="auto">
            <a:xfrm>
              <a:off x="2353" y="1417"/>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612" name="Line 107"/>
            <p:cNvSpPr>
              <a:spLocks noChangeShapeType="1"/>
            </p:cNvSpPr>
            <p:nvPr/>
          </p:nvSpPr>
          <p:spPr bwMode="auto">
            <a:xfrm>
              <a:off x="2353" y="1544"/>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613" name="Line 108"/>
            <p:cNvSpPr>
              <a:spLocks noChangeShapeType="1"/>
            </p:cNvSpPr>
            <p:nvPr/>
          </p:nvSpPr>
          <p:spPr bwMode="auto">
            <a:xfrm>
              <a:off x="2353" y="1671"/>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614" name="Line 109"/>
            <p:cNvSpPr>
              <a:spLocks noChangeShapeType="1"/>
            </p:cNvSpPr>
            <p:nvPr/>
          </p:nvSpPr>
          <p:spPr bwMode="auto">
            <a:xfrm>
              <a:off x="2353" y="1798"/>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615" name="Line 110"/>
            <p:cNvSpPr>
              <a:spLocks noChangeShapeType="1"/>
            </p:cNvSpPr>
            <p:nvPr/>
          </p:nvSpPr>
          <p:spPr bwMode="auto">
            <a:xfrm>
              <a:off x="2353" y="1925"/>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616" name="Line 111"/>
            <p:cNvSpPr>
              <a:spLocks noChangeShapeType="1"/>
            </p:cNvSpPr>
            <p:nvPr/>
          </p:nvSpPr>
          <p:spPr bwMode="auto">
            <a:xfrm>
              <a:off x="2353" y="2051"/>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617" name="Line 112"/>
            <p:cNvSpPr>
              <a:spLocks noChangeShapeType="1"/>
            </p:cNvSpPr>
            <p:nvPr/>
          </p:nvSpPr>
          <p:spPr bwMode="auto">
            <a:xfrm>
              <a:off x="2353" y="2178"/>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618" name="Line 113"/>
            <p:cNvSpPr>
              <a:spLocks noChangeShapeType="1"/>
            </p:cNvSpPr>
            <p:nvPr/>
          </p:nvSpPr>
          <p:spPr bwMode="auto">
            <a:xfrm>
              <a:off x="2353" y="2305"/>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619" name="Line 114"/>
            <p:cNvSpPr>
              <a:spLocks noChangeShapeType="1"/>
            </p:cNvSpPr>
            <p:nvPr/>
          </p:nvSpPr>
          <p:spPr bwMode="auto">
            <a:xfrm>
              <a:off x="2353" y="2432"/>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620" name="Line 115"/>
            <p:cNvSpPr>
              <a:spLocks noChangeShapeType="1"/>
            </p:cNvSpPr>
            <p:nvPr/>
          </p:nvSpPr>
          <p:spPr bwMode="auto">
            <a:xfrm>
              <a:off x="2353" y="2559"/>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621" name="Line 116"/>
            <p:cNvSpPr>
              <a:spLocks noChangeShapeType="1"/>
            </p:cNvSpPr>
            <p:nvPr/>
          </p:nvSpPr>
          <p:spPr bwMode="auto">
            <a:xfrm>
              <a:off x="2353" y="2686"/>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622" name="Line 117"/>
            <p:cNvSpPr>
              <a:spLocks noChangeShapeType="1"/>
            </p:cNvSpPr>
            <p:nvPr/>
          </p:nvSpPr>
          <p:spPr bwMode="auto">
            <a:xfrm>
              <a:off x="2353" y="2813"/>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623" name="Line 118"/>
            <p:cNvSpPr>
              <a:spLocks noChangeShapeType="1"/>
            </p:cNvSpPr>
            <p:nvPr/>
          </p:nvSpPr>
          <p:spPr bwMode="auto">
            <a:xfrm>
              <a:off x="2353" y="2939"/>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624" name="Line 119"/>
            <p:cNvSpPr>
              <a:spLocks noChangeShapeType="1"/>
            </p:cNvSpPr>
            <p:nvPr/>
          </p:nvSpPr>
          <p:spPr bwMode="auto">
            <a:xfrm>
              <a:off x="2353" y="3066"/>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625" name="Line 120"/>
            <p:cNvSpPr>
              <a:spLocks noChangeShapeType="1"/>
            </p:cNvSpPr>
            <p:nvPr/>
          </p:nvSpPr>
          <p:spPr bwMode="auto">
            <a:xfrm>
              <a:off x="2353" y="3193"/>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626" name="Line 121"/>
            <p:cNvSpPr>
              <a:spLocks noChangeShapeType="1"/>
            </p:cNvSpPr>
            <p:nvPr/>
          </p:nvSpPr>
          <p:spPr bwMode="auto">
            <a:xfrm>
              <a:off x="2353" y="3320"/>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627" name="Line 122"/>
            <p:cNvSpPr>
              <a:spLocks noChangeShapeType="1"/>
            </p:cNvSpPr>
            <p:nvPr/>
          </p:nvSpPr>
          <p:spPr bwMode="auto">
            <a:xfrm>
              <a:off x="2353" y="3447"/>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628" name="Line 123"/>
            <p:cNvSpPr>
              <a:spLocks noChangeShapeType="1"/>
            </p:cNvSpPr>
            <p:nvPr/>
          </p:nvSpPr>
          <p:spPr bwMode="auto">
            <a:xfrm>
              <a:off x="2353" y="3574"/>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629" name="Line 124"/>
            <p:cNvSpPr>
              <a:spLocks noChangeShapeType="1"/>
            </p:cNvSpPr>
            <p:nvPr/>
          </p:nvSpPr>
          <p:spPr bwMode="auto">
            <a:xfrm>
              <a:off x="2353" y="3700"/>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630" name="Line 125"/>
            <p:cNvSpPr>
              <a:spLocks noChangeShapeType="1"/>
            </p:cNvSpPr>
            <p:nvPr/>
          </p:nvSpPr>
          <p:spPr bwMode="auto">
            <a:xfrm>
              <a:off x="2353" y="3827"/>
              <a:ext cx="0" cy="12"/>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grpSp>
      <p:sp>
        <p:nvSpPr>
          <p:cNvPr id="231465" name="Line 126"/>
          <p:cNvSpPr>
            <a:spLocks noChangeShapeType="1"/>
          </p:cNvSpPr>
          <p:nvPr/>
        </p:nvSpPr>
        <p:spPr bwMode="auto">
          <a:xfrm>
            <a:off x="4386263" y="1074738"/>
            <a:ext cx="0" cy="5054600"/>
          </a:xfrm>
          <a:prstGeom prst="line">
            <a:avLst/>
          </a:prstGeom>
          <a:noFill/>
          <a:ln w="12700">
            <a:solidFill>
              <a:srgbClr val="000000"/>
            </a:solidFill>
            <a:round/>
            <a:headEnd/>
            <a:tailEnd/>
          </a:ln>
        </p:spPr>
        <p:txBody>
          <a:bodyPr wrap="none" anchor="ctr">
            <a:prstTxWarp prst="textNoShape">
              <a:avLst/>
            </a:prstTxWarp>
          </a:bodyPr>
          <a:lstStyle/>
          <a:p>
            <a:endParaRPr lang="fr-FR"/>
          </a:p>
        </p:txBody>
      </p:sp>
      <p:grpSp>
        <p:nvGrpSpPr>
          <p:cNvPr id="231466" name="Group 127"/>
          <p:cNvGrpSpPr>
            <a:grpSpLocks/>
          </p:cNvGrpSpPr>
          <p:nvPr/>
        </p:nvGrpSpPr>
        <p:grpSpPr bwMode="auto">
          <a:xfrm>
            <a:off x="4386263" y="1074738"/>
            <a:ext cx="0" cy="5043487"/>
            <a:chOff x="2763" y="677"/>
            <a:chExt cx="0" cy="3177"/>
          </a:xfrm>
        </p:grpSpPr>
        <p:sp>
          <p:nvSpPr>
            <p:cNvPr id="231579" name="Line 128"/>
            <p:cNvSpPr>
              <a:spLocks noChangeShapeType="1"/>
            </p:cNvSpPr>
            <p:nvPr/>
          </p:nvSpPr>
          <p:spPr bwMode="auto">
            <a:xfrm>
              <a:off x="2763" y="677"/>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580" name="Line 129"/>
            <p:cNvSpPr>
              <a:spLocks noChangeShapeType="1"/>
            </p:cNvSpPr>
            <p:nvPr/>
          </p:nvSpPr>
          <p:spPr bwMode="auto">
            <a:xfrm>
              <a:off x="2763" y="804"/>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581" name="Line 130"/>
            <p:cNvSpPr>
              <a:spLocks noChangeShapeType="1"/>
            </p:cNvSpPr>
            <p:nvPr/>
          </p:nvSpPr>
          <p:spPr bwMode="auto">
            <a:xfrm>
              <a:off x="2763" y="931"/>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582" name="Line 131"/>
            <p:cNvSpPr>
              <a:spLocks noChangeShapeType="1"/>
            </p:cNvSpPr>
            <p:nvPr/>
          </p:nvSpPr>
          <p:spPr bwMode="auto">
            <a:xfrm>
              <a:off x="2763" y="1058"/>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583" name="Line 132"/>
            <p:cNvSpPr>
              <a:spLocks noChangeShapeType="1"/>
            </p:cNvSpPr>
            <p:nvPr/>
          </p:nvSpPr>
          <p:spPr bwMode="auto">
            <a:xfrm>
              <a:off x="2763" y="1185"/>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584" name="Line 133"/>
            <p:cNvSpPr>
              <a:spLocks noChangeShapeType="1"/>
            </p:cNvSpPr>
            <p:nvPr/>
          </p:nvSpPr>
          <p:spPr bwMode="auto">
            <a:xfrm>
              <a:off x="2763" y="1312"/>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585" name="Line 134"/>
            <p:cNvSpPr>
              <a:spLocks noChangeShapeType="1"/>
            </p:cNvSpPr>
            <p:nvPr/>
          </p:nvSpPr>
          <p:spPr bwMode="auto">
            <a:xfrm>
              <a:off x="2763" y="1438"/>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586" name="Line 135"/>
            <p:cNvSpPr>
              <a:spLocks noChangeShapeType="1"/>
            </p:cNvSpPr>
            <p:nvPr/>
          </p:nvSpPr>
          <p:spPr bwMode="auto">
            <a:xfrm>
              <a:off x="2763" y="1565"/>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587" name="Line 136"/>
            <p:cNvSpPr>
              <a:spLocks noChangeShapeType="1"/>
            </p:cNvSpPr>
            <p:nvPr/>
          </p:nvSpPr>
          <p:spPr bwMode="auto">
            <a:xfrm>
              <a:off x="2763" y="1692"/>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588" name="Line 137"/>
            <p:cNvSpPr>
              <a:spLocks noChangeShapeType="1"/>
            </p:cNvSpPr>
            <p:nvPr/>
          </p:nvSpPr>
          <p:spPr bwMode="auto">
            <a:xfrm>
              <a:off x="2763" y="1819"/>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589" name="Line 138"/>
            <p:cNvSpPr>
              <a:spLocks noChangeShapeType="1"/>
            </p:cNvSpPr>
            <p:nvPr/>
          </p:nvSpPr>
          <p:spPr bwMode="auto">
            <a:xfrm>
              <a:off x="2763" y="1946"/>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590" name="Line 139"/>
            <p:cNvSpPr>
              <a:spLocks noChangeShapeType="1"/>
            </p:cNvSpPr>
            <p:nvPr/>
          </p:nvSpPr>
          <p:spPr bwMode="auto">
            <a:xfrm>
              <a:off x="2763" y="2073"/>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591" name="Line 140"/>
            <p:cNvSpPr>
              <a:spLocks noChangeShapeType="1"/>
            </p:cNvSpPr>
            <p:nvPr/>
          </p:nvSpPr>
          <p:spPr bwMode="auto">
            <a:xfrm>
              <a:off x="2763" y="2199"/>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592" name="Line 141"/>
            <p:cNvSpPr>
              <a:spLocks noChangeShapeType="1"/>
            </p:cNvSpPr>
            <p:nvPr/>
          </p:nvSpPr>
          <p:spPr bwMode="auto">
            <a:xfrm>
              <a:off x="2763" y="2326"/>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593" name="Line 142"/>
            <p:cNvSpPr>
              <a:spLocks noChangeShapeType="1"/>
            </p:cNvSpPr>
            <p:nvPr/>
          </p:nvSpPr>
          <p:spPr bwMode="auto">
            <a:xfrm>
              <a:off x="2763" y="2453"/>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594" name="Line 143"/>
            <p:cNvSpPr>
              <a:spLocks noChangeShapeType="1"/>
            </p:cNvSpPr>
            <p:nvPr/>
          </p:nvSpPr>
          <p:spPr bwMode="auto">
            <a:xfrm>
              <a:off x="2763" y="2580"/>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595" name="Line 144"/>
            <p:cNvSpPr>
              <a:spLocks noChangeShapeType="1"/>
            </p:cNvSpPr>
            <p:nvPr/>
          </p:nvSpPr>
          <p:spPr bwMode="auto">
            <a:xfrm>
              <a:off x="2763" y="2707"/>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596" name="Line 145"/>
            <p:cNvSpPr>
              <a:spLocks noChangeShapeType="1"/>
            </p:cNvSpPr>
            <p:nvPr/>
          </p:nvSpPr>
          <p:spPr bwMode="auto">
            <a:xfrm>
              <a:off x="2763" y="2834"/>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597" name="Line 146"/>
            <p:cNvSpPr>
              <a:spLocks noChangeShapeType="1"/>
            </p:cNvSpPr>
            <p:nvPr/>
          </p:nvSpPr>
          <p:spPr bwMode="auto">
            <a:xfrm>
              <a:off x="2763" y="2961"/>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598" name="Line 147"/>
            <p:cNvSpPr>
              <a:spLocks noChangeShapeType="1"/>
            </p:cNvSpPr>
            <p:nvPr/>
          </p:nvSpPr>
          <p:spPr bwMode="auto">
            <a:xfrm>
              <a:off x="2763" y="3087"/>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599" name="Line 148"/>
            <p:cNvSpPr>
              <a:spLocks noChangeShapeType="1"/>
            </p:cNvSpPr>
            <p:nvPr/>
          </p:nvSpPr>
          <p:spPr bwMode="auto">
            <a:xfrm>
              <a:off x="2763" y="3214"/>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600" name="Line 149"/>
            <p:cNvSpPr>
              <a:spLocks noChangeShapeType="1"/>
            </p:cNvSpPr>
            <p:nvPr/>
          </p:nvSpPr>
          <p:spPr bwMode="auto">
            <a:xfrm>
              <a:off x="2763" y="3341"/>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601" name="Line 150"/>
            <p:cNvSpPr>
              <a:spLocks noChangeShapeType="1"/>
            </p:cNvSpPr>
            <p:nvPr/>
          </p:nvSpPr>
          <p:spPr bwMode="auto">
            <a:xfrm>
              <a:off x="2763" y="3468"/>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602" name="Line 151"/>
            <p:cNvSpPr>
              <a:spLocks noChangeShapeType="1"/>
            </p:cNvSpPr>
            <p:nvPr/>
          </p:nvSpPr>
          <p:spPr bwMode="auto">
            <a:xfrm>
              <a:off x="2763" y="3595"/>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603" name="Line 152"/>
            <p:cNvSpPr>
              <a:spLocks noChangeShapeType="1"/>
            </p:cNvSpPr>
            <p:nvPr/>
          </p:nvSpPr>
          <p:spPr bwMode="auto">
            <a:xfrm>
              <a:off x="2763" y="3722"/>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604" name="Line 153"/>
            <p:cNvSpPr>
              <a:spLocks noChangeShapeType="1"/>
            </p:cNvSpPr>
            <p:nvPr/>
          </p:nvSpPr>
          <p:spPr bwMode="auto">
            <a:xfrm>
              <a:off x="2763" y="3848"/>
              <a:ext cx="0" cy="6"/>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grpSp>
      <p:sp>
        <p:nvSpPr>
          <p:cNvPr id="231467" name="Line 154"/>
          <p:cNvSpPr>
            <a:spLocks noChangeShapeType="1"/>
          </p:cNvSpPr>
          <p:nvPr/>
        </p:nvSpPr>
        <p:spPr bwMode="auto">
          <a:xfrm>
            <a:off x="5765800" y="1074738"/>
            <a:ext cx="0" cy="5054600"/>
          </a:xfrm>
          <a:prstGeom prst="line">
            <a:avLst/>
          </a:prstGeom>
          <a:noFill/>
          <a:ln w="12700">
            <a:solidFill>
              <a:srgbClr val="000000"/>
            </a:solidFill>
            <a:round/>
            <a:headEnd/>
            <a:tailEnd/>
          </a:ln>
        </p:spPr>
        <p:txBody>
          <a:bodyPr wrap="none" anchor="ctr">
            <a:prstTxWarp prst="textNoShape">
              <a:avLst/>
            </a:prstTxWarp>
          </a:bodyPr>
          <a:lstStyle/>
          <a:p>
            <a:endParaRPr lang="fr-FR"/>
          </a:p>
        </p:txBody>
      </p:sp>
      <p:grpSp>
        <p:nvGrpSpPr>
          <p:cNvPr id="231468" name="Group 155"/>
          <p:cNvGrpSpPr>
            <a:grpSpLocks/>
          </p:cNvGrpSpPr>
          <p:nvPr/>
        </p:nvGrpSpPr>
        <p:grpSpPr bwMode="auto">
          <a:xfrm>
            <a:off x="5765800" y="1074738"/>
            <a:ext cx="0" cy="5043487"/>
            <a:chOff x="3632" y="677"/>
            <a:chExt cx="0" cy="3177"/>
          </a:xfrm>
        </p:grpSpPr>
        <p:sp>
          <p:nvSpPr>
            <p:cNvPr id="231553" name="Line 156"/>
            <p:cNvSpPr>
              <a:spLocks noChangeShapeType="1"/>
            </p:cNvSpPr>
            <p:nvPr/>
          </p:nvSpPr>
          <p:spPr bwMode="auto">
            <a:xfrm>
              <a:off x="3632" y="677"/>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554" name="Line 157"/>
            <p:cNvSpPr>
              <a:spLocks noChangeShapeType="1"/>
            </p:cNvSpPr>
            <p:nvPr/>
          </p:nvSpPr>
          <p:spPr bwMode="auto">
            <a:xfrm>
              <a:off x="3632" y="804"/>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555" name="Line 158"/>
            <p:cNvSpPr>
              <a:spLocks noChangeShapeType="1"/>
            </p:cNvSpPr>
            <p:nvPr/>
          </p:nvSpPr>
          <p:spPr bwMode="auto">
            <a:xfrm>
              <a:off x="3632" y="931"/>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556" name="Line 159"/>
            <p:cNvSpPr>
              <a:spLocks noChangeShapeType="1"/>
            </p:cNvSpPr>
            <p:nvPr/>
          </p:nvSpPr>
          <p:spPr bwMode="auto">
            <a:xfrm>
              <a:off x="3632" y="1058"/>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557" name="Line 160"/>
            <p:cNvSpPr>
              <a:spLocks noChangeShapeType="1"/>
            </p:cNvSpPr>
            <p:nvPr/>
          </p:nvSpPr>
          <p:spPr bwMode="auto">
            <a:xfrm>
              <a:off x="3632" y="1185"/>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558" name="Line 161"/>
            <p:cNvSpPr>
              <a:spLocks noChangeShapeType="1"/>
            </p:cNvSpPr>
            <p:nvPr/>
          </p:nvSpPr>
          <p:spPr bwMode="auto">
            <a:xfrm>
              <a:off x="3632" y="1312"/>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559" name="Line 162"/>
            <p:cNvSpPr>
              <a:spLocks noChangeShapeType="1"/>
            </p:cNvSpPr>
            <p:nvPr/>
          </p:nvSpPr>
          <p:spPr bwMode="auto">
            <a:xfrm>
              <a:off x="3632" y="1438"/>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560" name="Line 163"/>
            <p:cNvSpPr>
              <a:spLocks noChangeShapeType="1"/>
            </p:cNvSpPr>
            <p:nvPr/>
          </p:nvSpPr>
          <p:spPr bwMode="auto">
            <a:xfrm>
              <a:off x="3632" y="1565"/>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561" name="Line 164"/>
            <p:cNvSpPr>
              <a:spLocks noChangeShapeType="1"/>
            </p:cNvSpPr>
            <p:nvPr/>
          </p:nvSpPr>
          <p:spPr bwMode="auto">
            <a:xfrm>
              <a:off x="3632" y="1692"/>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562" name="Line 165"/>
            <p:cNvSpPr>
              <a:spLocks noChangeShapeType="1"/>
            </p:cNvSpPr>
            <p:nvPr/>
          </p:nvSpPr>
          <p:spPr bwMode="auto">
            <a:xfrm>
              <a:off x="3632" y="1819"/>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563" name="Line 166"/>
            <p:cNvSpPr>
              <a:spLocks noChangeShapeType="1"/>
            </p:cNvSpPr>
            <p:nvPr/>
          </p:nvSpPr>
          <p:spPr bwMode="auto">
            <a:xfrm>
              <a:off x="3632" y="1946"/>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564" name="Line 167"/>
            <p:cNvSpPr>
              <a:spLocks noChangeShapeType="1"/>
            </p:cNvSpPr>
            <p:nvPr/>
          </p:nvSpPr>
          <p:spPr bwMode="auto">
            <a:xfrm>
              <a:off x="3632" y="2073"/>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565" name="Line 168"/>
            <p:cNvSpPr>
              <a:spLocks noChangeShapeType="1"/>
            </p:cNvSpPr>
            <p:nvPr/>
          </p:nvSpPr>
          <p:spPr bwMode="auto">
            <a:xfrm>
              <a:off x="3632" y="2199"/>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566" name="Line 169"/>
            <p:cNvSpPr>
              <a:spLocks noChangeShapeType="1"/>
            </p:cNvSpPr>
            <p:nvPr/>
          </p:nvSpPr>
          <p:spPr bwMode="auto">
            <a:xfrm>
              <a:off x="3632" y="2326"/>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567" name="Line 170"/>
            <p:cNvSpPr>
              <a:spLocks noChangeShapeType="1"/>
            </p:cNvSpPr>
            <p:nvPr/>
          </p:nvSpPr>
          <p:spPr bwMode="auto">
            <a:xfrm>
              <a:off x="3632" y="2453"/>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568" name="Line 171"/>
            <p:cNvSpPr>
              <a:spLocks noChangeShapeType="1"/>
            </p:cNvSpPr>
            <p:nvPr/>
          </p:nvSpPr>
          <p:spPr bwMode="auto">
            <a:xfrm>
              <a:off x="3632" y="2580"/>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569" name="Line 172"/>
            <p:cNvSpPr>
              <a:spLocks noChangeShapeType="1"/>
            </p:cNvSpPr>
            <p:nvPr/>
          </p:nvSpPr>
          <p:spPr bwMode="auto">
            <a:xfrm>
              <a:off x="3632" y="2707"/>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570" name="Line 173"/>
            <p:cNvSpPr>
              <a:spLocks noChangeShapeType="1"/>
            </p:cNvSpPr>
            <p:nvPr/>
          </p:nvSpPr>
          <p:spPr bwMode="auto">
            <a:xfrm>
              <a:off x="3632" y="2834"/>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571" name="Line 174"/>
            <p:cNvSpPr>
              <a:spLocks noChangeShapeType="1"/>
            </p:cNvSpPr>
            <p:nvPr/>
          </p:nvSpPr>
          <p:spPr bwMode="auto">
            <a:xfrm>
              <a:off x="3632" y="2961"/>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572" name="Line 175"/>
            <p:cNvSpPr>
              <a:spLocks noChangeShapeType="1"/>
            </p:cNvSpPr>
            <p:nvPr/>
          </p:nvSpPr>
          <p:spPr bwMode="auto">
            <a:xfrm>
              <a:off x="3632" y="3087"/>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573" name="Line 176"/>
            <p:cNvSpPr>
              <a:spLocks noChangeShapeType="1"/>
            </p:cNvSpPr>
            <p:nvPr/>
          </p:nvSpPr>
          <p:spPr bwMode="auto">
            <a:xfrm>
              <a:off x="3632" y="3214"/>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574" name="Line 177"/>
            <p:cNvSpPr>
              <a:spLocks noChangeShapeType="1"/>
            </p:cNvSpPr>
            <p:nvPr/>
          </p:nvSpPr>
          <p:spPr bwMode="auto">
            <a:xfrm>
              <a:off x="3632" y="3341"/>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575" name="Line 178"/>
            <p:cNvSpPr>
              <a:spLocks noChangeShapeType="1"/>
            </p:cNvSpPr>
            <p:nvPr/>
          </p:nvSpPr>
          <p:spPr bwMode="auto">
            <a:xfrm>
              <a:off x="3632" y="3468"/>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576" name="Line 179"/>
            <p:cNvSpPr>
              <a:spLocks noChangeShapeType="1"/>
            </p:cNvSpPr>
            <p:nvPr/>
          </p:nvSpPr>
          <p:spPr bwMode="auto">
            <a:xfrm>
              <a:off x="3632" y="3595"/>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577" name="Line 180"/>
            <p:cNvSpPr>
              <a:spLocks noChangeShapeType="1"/>
            </p:cNvSpPr>
            <p:nvPr/>
          </p:nvSpPr>
          <p:spPr bwMode="auto">
            <a:xfrm>
              <a:off x="3632" y="3722"/>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578" name="Line 181"/>
            <p:cNvSpPr>
              <a:spLocks noChangeShapeType="1"/>
            </p:cNvSpPr>
            <p:nvPr/>
          </p:nvSpPr>
          <p:spPr bwMode="auto">
            <a:xfrm>
              <a:off x="3632" y="3848"/>
              <a:ext cx="0" cy="6"/>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grpSp>
      <p:sp>
        <p:nvSpPr>
          <p:cNvPr id="231469" name="Line 182"/>
          <p:cNvSpPr>
            <a:spLocks noChangeShapeType="1"/>
          </p:cNvSpPr>
          <p:nvPr/>
        </p:nvSpPr>
        <p:spPr bwMode="auto">
          <a:xfrm>
            <a:off x="6515100" y="1074738"/>
            <a:ext cx="0" cy="5065712"/>
          </a:xfrm>
          <a:prstGeom prst="line">
            <a:avLst/>
          </a:prstGeom>
          <a:noFill/>
          <a:ln w="12700">
            <a:solidFill>
              <a:srgbClr val="000000"/>
            </a:solidFill>
            <a:round/>
            <a:headEnd/>
            <a:tailEnd/>
          </a:ln>
        </p:spPr>
        <p:txBody>
          <a:bodyPr wrap="none" anchor="ctr">
            <a:prstTxWarp prst="textNoShape">
              <a:avLst/>
            </a:prstTxWarp>
          </a:bodyPr>
          <a:lstStyle/>
          <a:p>
            <a:endParaRPr lang="fr-FR"/>
          </a:p>
        </p:txBody>
      </p:sp>
      <p:grpSp>
        <p:nvGrpSpPr>
          <p:cNvPr id="231470" name="Group 183"/>
          <p:cNvGrpSpPr>
            <a:grpSpLocks/>
          </p:cNvGrpSpPr>
          <p:nvPr/>
        </p:nvGrpSpPr>
        <p:grpSpPr bwMode="auto">
          <a:xfrm>
            <a:off x="6515100" y="1074738"/>
            <a:ext cx="0" cy="5054600"/>
            <a:chOff x="4104" y="677"/>
            <a:chExt cx="0" cy="3184"/>
          </a:xfrm>
        </p:grpSpPr>
        <p:sp>
          <p:nvSpPr>
            <p:cNvPr id="231527" name="Line 184"/>
            <p:cNvSpPr>
              <a:spLocks noChangeShapeType="1"/>
            </p:cNvSpPr>
            <p:nvPr/>
          </p:nvSpPr>
          <p:spPr bwMode="auto">
            <a:xfrm>
              <a:off x="4104" y="677"/>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528" name="Line 185"/>
            <p:cNvSpPr>
              <a:spLocks noChangeShapeType="1"/>
            </p:cNvSpPr>
            <p:nvPr/>
          </p:nvSpPr>
          <p:spPr bwMode="auto">
            <a:xfrm>
              <a:off x="4104" y="804"/>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529" name="Line 186"/>
            <p:cNvSpPr>
              <a:spLocks noChangeShapeType="1"/>
            </p:cNvSpPr>
            <p:nvPr/>
          </p:nvSpPr>
          <p:spPr bwMode="auto">
            <a:xfrm>
              <a:off x="4104" y="931"/>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530" name="Line 187"/>
            <p:cNvSpPr>
              <a:spLocks noChangeShapeType="1"/>
            </p:cNvSpPr>
            <p:nvPr/>
          </p:nvSpPr>
          <p:spPr bwMode="auto">
            <a:xfrm>
              <a:off x="4104" y="1058"/>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531" name="Line 188"/>
            <p:cNvSpPr>
              <a:spLocks noChangeShapeType="1"/>
            </p:cNvSpPr>
            <p:nvPr/>
          </p:nvSpPr>
          <p:spPr bwMode="auto">
            <a:xfrm>
              <a:off x="4104" y="1185"/>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532" name="Line 189"/>
            <p:cNvSpPr>
              <a:spLocks noChangeShapeType="1"/>
            </p:cNvSpPr>
            <p:nvPr/>
          </p:nvSpPr>
          <p:spPr bwMode="auto">
            <a:xfrm>
              <a:off x="4104" y="1312"/>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533" name="Line 190"/>
            <p:cNvSpPr>
              <a:spLocks noChangeShapeType="1"/>
            </p:cNvSpPr>
            <p:nvPr/>
          </p:nvSpPr>
          <p:spPr bwMode="auto">
            <a:xfrm>
              <a:off x="4104" y="1438"/>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534" name="Line 191"/>
            <p:cNvSpPr>
              <a:spLocks noChangeShapeType="1"/>
            </p:cNvSpPr>
            <p:nvPr/>
          </p:nvSpPr>
          <p:spPr bwMode="auto">
            <a:xfrm>
              <a:off x="4104" y="1565"/>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535" name="Line 192"/>
            <p:cNvSpPr>
              <a:spLocks noChangeShapeType="1"/>
            </p:cNvSpPr>
            <p:nvPr/>
          </p:nvSpPr>
          <p:spPr bwMode="auto">
            <a:xfrm>
              <a:off x="4104" y="1692"/>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536" name="Line 193"/>
            <p:cNvSpPr>
              <a:spLocks noChangeShapeType="1"/>
            </p:cNvSpPr>
            <p:nvPr/>
          </p:nvSpPr>
          <p:spPr bwMode="auto">
            <a:xfrm>
              <a:off x="4104" y="1819"/>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537" name="Line 194"/>
            <p:cNvSpPr>
              <a:spLocks noChangeShapeType="1"/>
            </p:cNvSpPr>
            <p:nvPr/>
          </p:nvSpPr>
          <p:spPr bwMode="auto">
            <a:xfrm>
              <a:off x="4104" y="1946"/>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538" name="Line 195"/>
            <p:cNvSpPr>
              <a:spLocks noChangeShapeType="1"/>
            </p:cNvSpPr>
            <p:nvPr/>
          </p:nvSpPr>
          <p:spPr bwMode="auto">
            <a:xfrm>
              <a:off x="4104" y="2073"/>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539" name="Line 196"/>
            <p:cNvSpPr>
              <a:spLocks noChangeShapeType="1"/>
            </p:cNvSpPr>
            <p:nvPr/>
          </p:nvSpPr>
          <p:spPr bwMode="auto">
            <a:xfrm>
              <a:off x="4104" y="2199"/>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540" name="Line 197"/>
            <p:cNvSpPr>
              <a:spLocks noChangeShapeType="1"/>
            </p:cNvSpPr>
            <p:nvPr/>
          </p:nvSpPr>
          <p:spPr bwMode="auto">
            <a:xfrm>
              <a:off x="4104" y="2326"/>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541" name="Line 198"/>
            <p:cNvSpPr>
              <a:spLocks noChangeShapeType="1"/>
            </p:cNvSpPr>
            <p:nvPr/>
          </p:nvSpPr>
          <p:spPr bwMode="auto">
            <a:xfrm>
              <a:off x="4104" y="2453"/>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542" name="Line 199"/>
            <p:cNvSpPr>
              <a:spLocks noChangeShapeType="1"/>
            </p:cNvSpPr>
            <p:nvPr/>
          </p:nvSpPr>
          <p:spPr bwMode="auto">
            <a:xfrm>
              <a:off x="4104" y="2580"/>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543" name="Line 200"/>
            <p:cNvSpPr>
              <a:spLocks noChangeShapeType="1"/>
            </p:cNvSpPr>
            <p:nvPr/>
          </p:nvSpPr>
          <p:spPr bwMode="auto">
            <a:xfrm>
              <a:off x="4104" y="2707"/>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544" name="Line 201"/>
            <p:cNvSpPr>
              <a:spLocks noChangeShapeType="1"/>
            </p:cNvSpPr>
            <p:nvPr/>
          </p:nvSpPr>
          <p:spPr bwMode="auto">
            <a:xfrm>
              <a:off x="4104" y="2834"/>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545" name="Line 202"/>
            <p:cNvSpPr>
              <a:spLocks noChangeShapeType="1"/>
            </p:cNvSpPr>
            <p:nvPr/>
          </p:nvSpPr>
          <p:spPr bwMode="auto">
            <a:xfrm>
              <a:off x="4104" y="2961"/>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546" name="Line 203"/>
            <p:cNvSpPr>
              <a:spLocks noChangeShapeType="1"/>
            </p:cNvSpPr>
            <p:nvPr/>
          </p:nvSpPr>
          <p:spPr bwMode="auto">
            <a:xfrm>
              <a:off x="4104" y="3087"/>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547" name="Line 204"/>
            <p:cNvSpPr>
              <a:spLocks noChangeShapeType="1"/>
            </p:cNvSpPr>
            <p:nvPr/>
          </p:nvSpPr>
          <p:spPr bwMode="auto">
            <a:xfrm>
              <a:off x="4104" y="3214"/>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548" name="Line 205"/>
            <p:cNvSpPr>
              <a:spLocks noChangeShapeType="1"/>
            </p:cNvSpPr>
            <p:nvPr/>
          </p:nvSpPr>
          <p:spPr bwMode="auto">
            <a:xfrm>
              <a:off x="4104" y="3341"/>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549" name="Line 206"/>
            <p:cNvSpPr>
              <a:spLocks noChangeShapeType="1"/>
            </p:cNvSpPr>
            <p:nvPr/>
          </p:nvSpPr>
          <p:spPr bwMode="auto">
            <a:xfrm>
              <a:off x="4104" y="3468"/>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550" name="Line 207"/>
            <p:cNvSpPr>
              <a:spLocks noChangeShapeType="1"/>
            </p:cNvSpPr>
            <p:nvPr/>
          </p:nvSpPr>
          <p:spPr bwMode="auto">
            <a:xfrm>
              <a:off x="4104" y="3595"/>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551" name="Line 208"/>
            <p:cNvSpPr>
              <a:spLocks noChangeShapeType="1"/>
            </p:cNvSpPr>
            <p:nvPr/>
          </p:nvSpPr>
          <p:spPr bwMode="auto">
            <a:xfrm>
              <a:off x="4104" y="3722"/>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552" name="Line 209"/>
            <p:cNvSpPr>
              <a:spLocks noChangeShapeType="1"/>
            </p:cNvSpPr>
            <p:nvPr/>
          </p:nvSpPr>
          <p:spPr bwMode="auto">
            <a:xfrm>
              <a:off x="4104" y="3848"/>
              <a:ext cx="0" cy="13"/>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grpSp>
      <p:sp>
        <p:nvSpPr>
          <p:cNvPr id="231471" name="Line 210"/>
          <p:cNvSpPr>
            <a:spLocks noChangeShapeType="1"/>
          </p:cNvSpPr>
          <p:nvPr/>
        </p:nvSpPr>
        <p:spPr bwMode="auto">
          <a:xfrm>
            <a:off x="7177088" y="1074738"/>
            <a:ext cx="0" cy="5054600"/>
          </a:xfrm>
          <a:prstGeom prst="line">
            <a:avLst/>
          </a:prstGeom>
          <a:noFill/>
          <a:ln w="12700">
            <a:solidFill>
              <a:srgbClr val="000000"/>
            </a:solidFill>
            <a:round/>
            <a:headEnd/>
            <a:tailEnd/>
          </a:ln>
        </p:spPr>
        <p:txBody>
          <a:bodyPr wrap="none" anchor="ctr">
            <a:prstTxWarp prst="textNoShape">
              <a:avLst/>
            </a:prstTxWarp>
          </a:bodyPr>
          <a:lstStyle/>
          <a:p>
            <a:endParaRPr lang="fr-FR"/>
          </a:p>
        </p:txBody>
      </p:sp>
      <p:grpSp>
        <p:nvGrpSpPr>
          <p:cNvPr id="231472" name="Group 211"/>
          <p:cNvGrpSpPr>
            <a:grpSpLocks/>
          </p:cNvGrpSpPr>
          <p:nvPr/>
        </p:nvGrpSpPr>
        <p:grpSpPr bwMode="auto">
          <a:xfrm>
            <a:off x="7177088" y="1074738"/>
            <a:ext cx="0" cy="5043487"/>
            <a:chOff x="4521" y="677"/>
            <a:chExt cx="0" cy="3177"/>
          </a:xfrm>
        </p:grpSpPr>
        <p:sp>
          <p:nvSpPr>
            <p:cNvPr id="231501" name="Line 212"/>
            <p:cNvSpPr>
              <a:spLocks noChangeShapeType="1"/>
            </p:cNvSpPr>
            <p:nvPr/>
          </p:nvSpPr>
          <p:spPr bwMode="auto">
            <a:xfrm>
              <a:off x="4521" y="677"/>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502" name="Line 213"/>
            <p:cNvSpPr>
              <a:spLocks noChangeShapeType="1"/>
            </p:cNvSpPr>
            <p:nvPr/>
          </p:nvSpPr>
          <p:spPr bwMode="auto">
            <a:xfrm>
              <a:off x="4521" y="804"/>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503" name="Line 214"/>
            <p:cNvSpPr>
              <a:spLocks noChangeShapeType="1"/>
            </p:cNvSpPr>
            <p:nvPr/>
          </p:nvSpPr>
          <p:spPr bwMode="auto">
            <a:xfrm>
              <a:off x="4521" y="931"/>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504" name="Line 215"/>
            <p:cNvSpPr>
              <a:spLocks noChangeShapeType="1"/>
            </p:cNvSpPr>
            <p:nvPr/>
          </p:nvSpPr>
          <p:spPr bwMode="auto">
            <a:xfrm>
              <a:off x="4521" y="1058"/>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505" name="Line 216"/>
            <p:cNvSpPr>
              <a:spLocks noChangeShapeType="1"/>
            </p:cNvSpPr>
            <p:nvPr/>
          </p:nvSpPr>
          <p:spPr bwMode="auto">
            <a:xfrm>
              <a:off x="4521" y="1185"/>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506" name="Line 217"/>
            <p:cNvSpPr>
              <a:spLocks noChangeShapeType="1"/>
            </p:cNvSpPr>
            <p:nvPr/>
          </p:nvSpPr>
          <p:spPr bwMode="auto">
            <a:xfrm>
              <a:off x="4521" y="1312"/>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507" name="Line 218"/>
            <p:cNvSpPr>
              <a:spLocks noChangeShapeType="1"/>
            </p:cNvSpPr>
            <p:nvPr/>
          </p:nvSpPr>
          <p:spPr bwMode="auto">
            <a:xfrm>
              <a:off x="4521" y="1438"/>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508" name="Line 219"/>
            <p:cNvSpPr>
              <a:spLocks noChangeShapeType="1"/>
            </p:cNvSpPr>
            <p:nvPr/>
          </p:nvSpPr>
          <p:spPr bwMode="auto">
            <a:xfrm>
              <a:off x="4521" y="1565"/>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509" name="Line 220"/>
            <p:cNvSpPr>
              <a:spLocks noChangeShapeType="1"/>
            </p:cNvSpPr>
            <p:nvPr/>
          </p:nvSpPr>
          <p:spPr bwMode="auto">
            <a:xfrm>
              <a:off x="4521" y="1692"/>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510" name="Line 221"/>
            <p:cNvSpPr>
              <a:spLocks noChangeShapeType="1"/>
            </p:cNvSpPr>
            <p:nvPr/>
          </p:nvSpPr>
          <p:spPr bwMode="auto">
            <a:xfrm>
              <a:off x="4521" y="1819"/>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511" name="Line 222"/>
            <p:cNvSpPr>
              <a:spLocks noChangeShapeType="1"/>
            </p:cNvSpPr>
            <p:nvPr/>
          </p:nvSpPr>
          <p:spPr bwMode="auto">
            <a:xfrm>
              <a:off x="4521" y="1946"/>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512" name="Line 223"/>
            <p:cNvSpPr>
              <a:spLocks noChangeShapeType="1"/>
            </p:cNvSpPr>
            <p:nvPr/>
          </p:nvSpPr>
          <p:spPr bwMode="auto">
            <a:xfrm>
              <a:off x="4521" y="2073"/>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513" name="Line 224"/>
            <p:cNvSpPr>
              <a:spLocks noChangeShapeType="1"/>
            </p:cNvSpPr>
            <p:nvPr/>
          </p:nvSpPr>
          <p:spPr bwMode="auto">
            <a:xfrm>
              <a:off x="4521" y="2199"/>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514" name="Line 225"/>
            <p:cNvSpPr>
              <a:spLocks noChangeShapeType="1"/>
            </p:cNvSpPr>
            <p:nvPr/>
          </p:nvSpPr>
          <p:spPr bwMode="auto">
            <a:xfrm>
              <a:off x="4521" y="2326"/>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515" name="Line 226"/>
            <p:cNvSpPr>
              <a:spLocks noChangeShapeType="1"/>
            </p:cNvSpPr>
            <p:nvPr/>
          </p:nvSpPr>
          <p:spPr bwMode="auto">
            <a:xfrm>
              <a:off x="4521" y="2453"/>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516" name="Line 227"/>
            <p:cNvSpPr>
              <a:spLocks noChangeShapeType="1"/>
            </p:cNvSpPr>
            <p:nvPr/>
          </p:nvSpPr>
          <p:spPr bwMode="auto">
            <a:xfrm>
              <a:off x="4521" y="2580"/>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517" name="Line 228"/>
            <p:cNvSpPr>
              <a:spLocks noChangeShapeType="1"/>
            </p:cNvSpPr>
            <p:nvPr/>
          </p:nvSpPr>
          <p:spPr bwMode="auto">
            <a:xfrm>
              <a:off x="4521" y="2707"/>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518" name="Line 229"/>
            <p:cNvSpPr>
              <a:spLocks noChangeShapeType="1"/>
            </p:cNvSpPr>
            <p:nvPr/>
          </p:nvSpPr>
          <p:spPr bwMode="auto">
            <a:xfrm>
              <a:off x="4521" y="2834"/>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519" name="Line 230"/>
            <p:cNvSpPr>
              <a:spLocks noChangeShapeType="1"/>
            </p:cNvSpPr>
            <p:nvPr/>
          </p:nvSpPr>
          <p:spPr bwMode="auto">
            <a:xfrm>
              <a:off x="4521" y="2961"/>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520" name="Line 231"/>
            <p:cNvSpPr>
              <a:spLocks noChangeShapeType="1"/>
            </p:cNvSpPr>
            <p:nvPr/>
          </p:nvSpPr>
          <p:spPr bwMode="auto">
            <a:xfrm>
              <a:off x="4521" y="3087"/>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521" name="Line 232"/>
            <p:cNvSpPr>
              <a:spLocks noChangeShapeType="1"/>
            </p:cNvSpPr>
            <p:nvPr/>
          </p:nvSpPr>
          <p:spPr bwMode="auto">
            <a:xfrm>
              <a:off x="4521" y="3214"/>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522" name="Line 233"/>
            <p:cNvSpPr>
              <a:spLocks noChangeShapeType="1"/>
            </p:cNvSpPr>
            <p:nvPr/>
          </p:nvSpPr>
          <p:spPr bwMode="auto">
            <a:xfrm>
              <a:off x="4521" y="3341"/>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523" name="Line 234"/>
            <p:cNvSpPr>
              <a:spLocks noChangeShapeType="1"/>
            </p:cNvSpPr>
            <p:nvPr/>
          </p:nvSpPr>
          <p:spPr bwMode="auto">
            <a:xfrm>
              <a:off x="4521" y="3468"/>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524" name="Line 235"/>
            <p:cNvSpPr>
              <a:spLocks noChangeShapeType="1"/>
            </p:cNvSpPr>
            <p:nvPr/>
          </p:nvSpPr>
          <p:spPr bwMode="auto">
            <a:xfrm>
              <a:off x="4521" y="3595"/>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525" name="Line 236"/>
            <p:cNvSpPr>
              <a:spLocks noChangeShapeType="1"/>
            </p:cNvSpPr>
            <p:nvPr/>
          </p:nvSpPr>
          <p:spPr bwMode="auto">
            <a:xfrm>
              <a:off x="4521" y="3722"/>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526" name="Line 237"/>
            <p:cNvSpPr>
              <a:spLocks noChangeShapeType="1"/>
            </p:cNvSpPr>
            <p:nvPr/>
          </p:nvSpPr>
          <p:spPr bwMode="auto">
            <a:xfrm>
              <a:off x="4521" y="3848"/>
              <a:ext cx="0" cy="6"/>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grpSp>
      <p:sp>
        <p:nvSpPr>
          <p:cNvPr id="231473" name="Line 238"/>
          <p:cNvSpPr>
            <a:spLocks noChangeShapeType="1"/>
          </p:cNvSpPr>
          <p:nvPr/>
        </p:nvSpPr>
        <p:spPr bwMode="auto">
          <a:xfrm>
            <a:off x="7829550" y="1074738"/>
            <a:ext cx="0" cy="5054600"/>
          </a:xfrm>
          <a:prstGeom prst="line">
            <a:avLst/>
          </a:prstGeom>
          <a:noFill/>
          <a:ln w="12700">
            <a:solidFill>
              <a:srgbClr val="000000"/>
            </a:solidFill>
            <a:round/>
            <a:headEnd/>
            <a:tailEnd/>
          </a:ln>
        </p:spPr>
        <p:txBody>
          <a:bodyPr wrap="none" anchor="ctr">
            <a:prstTxWarp prst="textNoShape">
              <a:avLst/>
            </a:prstTxWarp>
          </a:bodyPr>
          <a:lstStyle/>
          <a:p>
            <a:endParaRPr lang="fr-FR"/>
          </a:p>
        </p:txBody>
      </p:sp>
      <p:grpSp>
        <p:nvGrpSpPr>
          <p:cNvPr id="231474" name="Group 239"/>
          <p:cNvGrpSpPr>
            <a:grpSpLocks/>
          </p:cNvGrpSpPr>
          <p:nvPr/>
        </p:nvGrpSpPr>
        <p:grpSpPr bwMode="auto">
          <a:xfrm>
            <a:off x="7829550" y="1074738"/>
            <a:ext cx="0" cy="5043487"/>
            <a:chOff x="4932" y="677"/>
            <a:chExt cx="0" cy="3177"/>
          </a:xfrm>
        </p:grpSpPr>
        <p:sp>
          <p:nvSpPr>
            <p:cNvPr id="231475" name="Line 240"/>
            <p:cNvSpPr>
              <a:spLocks noChangeShapeType="1"/>
            </p:cNvSpPr>
            <p:nvPr/>
          </p:nvSpPr>
          <p:spPr bwMode="auto">
            <a:xfrm>
              <a:off x="4932" y="677"/>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476" name="Line 241"/>
            <p:cNvSpPr>
              <a:spLocks noChangeShapeType="1"/>
            </p:cNvSpPr>
            <p:nvPr/>
          </p:nvSpPr>
          <p:spPr bwMode="auto">
            <a:xfrm>
              <a:off x="4932" y="804"/>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477" name="Line 242"/>
            <p:cNvSpPr>
              <a:spLocks noChangeShapeType="1"/>
            </p:cNvSpPr>
            <p:nvPr/>
          </p:nvSpPr>
          <p:spPr bwMode="auto">
            <a:xfrm>
              <a:off x="4932" y="931"/>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478" name="Line 243"/>
            <p:cNvSpPr>
              <a:spLocks noChangeShapeType="1"/>
            </p:cNvSpPr>
            <p:nvPr/>
          </p:nvSpPr>
          <p:spPr bwMode="auto">
            <a:xfrm>
              <a:off x="4932" y="1058"/>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479" name="Line 244"/>
            <p:cNvSpPr>
              <a:spLocks noChangeShapeType="1"/>
            </p:cNvSpPr>
            <p:nvPr/>
          </p:nvSpPr>
          <p:spPr bwMode="auto">
            <a:xfrm>
              <a:off x="4932" y="1185"/>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480" name="Line 245"/>
            <p:cNvSpPr>
              <a:spLocks noChangeShapeType="1"/>
            </p:cNvSpPr>
            <p:nvPr/>
          </p:nvSpPr>
          <p:spPr bwMode="auto">
            <a:xfrm>
              <a:off x="4932" y="1312"/>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481" name="Line 246"/>
            <p:cNvSpPr>
              <a:spLocks noChangeShapeType="1"/>
            </p:cNvSpPr>
            <p:nvPr/>
          </p:nvSpPr>
          <p:spPr bwMode="auto">
            <a:xfrm>
              <a:off x="4932" y="1438"/>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482" name="Line 247"/>
            <p:cNvSpPr>
              <a:spLocks noChangeShapeType="1"/>
            </p:cNvSpPr>
            <p:nvPr/>
          </p:nvSpPr>
          <p:spPr bwMode="auto">
            <a:xfrm>
              <a:off x="4932" y="1565"/>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483" name="Line 248"/>
            <p:cNvSpPr>
              <a:spLocks noChangeShapeType="1"/>
            </p:cNvSpPr>
            <p:nvPr/>
          </p:nvSpPr>
          <p:spPr bwMode="auto">
            <a:xfrm>
              <a:off x="4932" y="1692"/>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484" name="Line 249"/>
            <p:cNvSpPr>
              <a:spLocks noChangeShapeType="1"/>
            </p:cNvSpPr>
            <p:nvPr/>
          </p:nvSpPr>
          <p:spPr bwMode="auto">
            <a:xfrm>
              <a:off x="4932" y="1819"/>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485" name="Line 250"/>
            <p:cNvSpPr>
              <a:spLocks noChangeShapeType="1"/>
            </p:cNvSpPr>
            <p:nvPr/>
          </p:nvSpPr>
          <p:spPr bwMode="auto">
            <a:xfrm>
              <a:off x="4932" y="1946"/>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486" name="Line 251"/>
            <p:cNvSpPr>
              <a:spLocks noChangeShapeType="1"/>
            </p:cNvSpPr>
            <p:nvPr/>
          </p:nvSpPr>
          <p:spPr bwMode="auto">
            <a:xfrm>
              <a:off x="4932" y="2073"/>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487" name="Line 252"/>
            <p:cNvSpPr>
              <a:spLocks noChangeShapeType="1"/>
            </p:cNvSpPr>
            <p:nvPr/>
          </p:nvSpPr>
          <p:spPr bwMode="auto">
            <a:xfrm>
              <a:off x="4932" y="2199"/>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488" name="Line 253"/>
            <p:cNvSpPr>
              <a:spLocks noChangeShapeType="1"/>
            </p:cNvSpPr>
            <p:nvPr/>
          </p:nvSpPr>
          <p:spPr bwMode="auto">
            <a:xfrm>
              <a:off x="4932" y="2326"/>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489" name="Line 254"/>
            <p:cNvSpPr>
              <a:spLocks noChangeShapeType="1"/>
            </p:cNvSpPr>
            <p:nvPr/>
          </p:nvSpPr>
          <p:spPr bwMode="auto">
            <a:xfrm>
              <a:off x="4932" y="2453"/>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490" name="Line 255"/>
            <p:cNvSpPr>
              <a:spLocks noChangeShapeType="1"/>
            </p:cNvSpPr>
            <p:nvPr/>
          </p:nvSpPr>
          <p:spPr bwMode="auto">
            <a:xfrm>
              <a:off x="4932" y="2580"/>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491" name="Line 256"/>
            <p:cNvSpPr>
              <a:spLocks noChangeShapeType="1"/>
            </p:cNvSpPr>
            <p:nvPr/>
          </p:nvSpPr>
          <p:spPr bwMode="auto">
            <a:xfrm>
              <a:off x="4932" y="2707"/>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492" name="Line 257"/>
            <p:cNvSpPr>
              <a:spLocks noChangeShapeType="1"/>
            </p:cNvSpPr>
            <p:nvPr/>
          </p:nvSpPr>
          <p:spPr bwMode="auto">
            <a:xfrm>
              <a:off x="4932" y="2834"/>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493" name="Line 258"/>
            <p:cNvSpPr>
              <a:spLocks noChangeShapeType="1"/>
            </p:cNvSpPr>
            <p:nvPr/>
          </p:nvSpPr>
          <p:spPr bwMode="auto">
            <a:xfrm>
              <a:off x="4932" y="2961"/>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494" name="Line 259"/>
            <p:cNvSpPr>
              <a:spLocks noChangeShapeType="1"/>
            </p:cNvSpPr>
            <p:nvPr/>
          </p:nvSpPr>
          <p:spPr bwMode="auto">
            <a:xfrm>
              <a:off x="4932" y="3087"/>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495" name="Line 260"/>
            <p:cNvSpPr>
              <a:spLocks noChangeShapeType="1"/>
            </p:cNvSpPr>
            <p:nvPr/>
          </p:nvSpPr>
          <p:spPr bwMode="auto">
            <a:xfrm>
              <a:off x="4932" y="3214"/>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496" name="Line 261"/>
            <p:cNvSpPr>
              <a:spLocks noChangeShapeType="1"/>
            </p:cNvSpPr>
            <p:nvPr/>
          </p:nvSpPr>
          <p:spPr bwMode="auto">
            <a:xfrm>
              <a:off x="4932" y="3341"/>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497" name="Line 262"/>
            <p:cNvSpPr>
              <a:spLocks noChangeShapeType="1"/>
            </p:cNvSpPr>
            <p:nvPr/>
          </p:nvSpPr>
          <p:spPr bwMode="auto">
            <a:xfrm>
              <a:off x="4932" y="3468"/>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498" name="Line 263"/>
            <p:cNvSpPr>
              <a:spLocks noChangeShapeType="1"/>
            </p:cNvSpPr>
            <p:nvPr/>
          </p:nvSpPr>
          <p:spPr bwMode="auto">
            <a:xfrm>
              <a:off x="4932" y="3595"/>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499" name="Line 264"/>
            <p:cNvSpPr>
              <a:spLocks noChangeShapeType="1"/>
            </p:cNvSpPr>
            <p:nvPr/>
          </p:nvSpPr>
          <p:spPr bwMode="auto">
            <a:xfrm>
              <a:off x="4932" y="3722"/>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1500" name="Line 265"/>
            <p:cNvSpPr>
              <a:spLocks noChangeShapeType="1"/>
            </p:cNvSpPr>
            <p:nvPr/>
          </p:nvSpPr>
          <p:spPr bwMode="auto">
            <a:xfrm>
              <a:off x="4932" y="3848"/>
              <a:ext cx="0" cy="6"/>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grp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Espace réservé du numéro de diapositive 3"/>
          <p:cNvSpPr>
            <a:spLocks noGrp="1"/>
          </p:cNvSpPr>
          <p:nvPr>
            <p:ph type="sldNum" sz="quarter" idx="10"/>
          </p:nvPr>
        </p:nvSpPr>
        <p:spPr/>
        <p:txBody>
          <a:bodyPr/>
          <a:lstStyle/>
          <a:p>
            <a:pPr>
              <a:defRPr/>
            </a:pPr>
            <a:fld id="{44FE933A-8570-CE48-A53F-B066389990FF}" type="slidenum">
              <a:rPr lang="fr-FR"/>
              <a:pPr>
                <a:defRPr/>
              </a:pPr>
              <a:t>114</a:t>
            </a:fld>
            <a:endParaRPr lang="fr-FR"/>
          </a:p>
        </p:txBody>
      </p:sp>
      <p:sp>
        <p:nvSpPr>
          <p:cNvPr id="233475" name="Rectangle 2"/>
          <p:cNvSpPr>
            <a:spLocks noGrp="1" noChangeArrowheads="1"/>
          </p:cNvSpPr>
          <p:nvPr>
            <p:ph type="title"/>
          </p:nvPr>
        </p:nvSpPr>
        <p:spPr>
          <a:xfrm>
            <a:off x="685800" y="76200"/>
            <a:ext cx="7772400" cy="609600"/>
          </a:xfrm>
          <a:noFill/>
        </p:spPr>
        <p:txBody>
          <a:bodyPr/>
          <a:lstStyle/>
          <a:p>
            <a:r>
              <a:rPr lang="fr-FR" sz="2000"/>
              <a:t>La matrice BCG1 : interprétation financière</a:t>
            </a:r>
          </a:p>
        </p:txBody>
      </p:sp>
      <p:sp>
        <p:nvSpPr>
          <p:cNvPr id="233476" name="Rectangle 3"/>
          <p:cNvSpPr>
            <a:spLocks noChangeArrowheads="1"/>
          </p:cNvSpPr>
          <p:nvPr/>
        </p:nvSpPr>
        <p:spPr bwMode="auto">
          <a:xfrm>
            <a:off x="3886200" y="6400800"/>
            <a:ext cx="2411413" cy="271463"/>
          </a:xfrm>
          <a:prstGeom prst="rect">
            <a:avLst/>
          </a:prstGeom>
          <a:noFill/>
          <a:ln w="12700">
            <a:noFill/>
            <a:miter lim="800000"/>
            <a:headEnd/>
            <a:tailEnd/>
          </a:ln>
        </p:spPr>
        <p:txBody>
          <a:bodyPr wrap="none" lIns="90487" tIns="44450" rIns="90487" bIns="44450">
            <a:prstTxWarp prst="textNoShape">
              <a:avLst/>
            </a:prstTxWarp>
            <a:spAutoFit/>
          </a:bodyPr>
          <a:lstStyle/>
          <a:p>
            <a:r>
              <a:rPr lang="fr-FR" sz="1200" b="1">
                <a:solidFill>
                  <a:schemeClr val="hlink"/>
                </a:solidFill>
              </a:rPr>
              <a:t>PART DE MARCHE RELATIVE</a:t>
            </a:r>
          </a:p>
        </p:txBody>
      </p:sp>
      <p:sp>
        <p:nvSpPr>
          <p:cNvPr id="233477" name="Rectangle 4"/>
          <p:cNvSpPr>
            <a:spLocks noChangeArrowheads="1"/>
          </p:cNvSpPr>
          <p:nvPr/>
        </p:nvSpPr>
        <p:spPr bwMode="auto">
          <a:xfrm>
            <a:off x="7938" y="3303588"/>
            <a:ext cx="1179512" cy="45402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200" b="1">
                <a:solidFill>
                  <a:schemeClr val="hlink"/>
                </a:solidFill>
              </a:rPr>
              <a:t>CROISSANCE</a:t>
            </a:r>
          </a:p>
          <a:p>
            <a:endParaRPr lang="fr-FR" sz="1200" b="1">
              <a:solidFill>
                <a:schemeClr val="hlink"/>
              </a:solidFill>
            </a:endParaRPr>
          </a:p>
        </p:txBody>
      </p:sp>
      <p:sp>
        <p:nvSpPr>
          <p:cNvPr id="233478" name="Rectangle 5"/>
          <p:cNvSpPr>
            <a:spLocks noChangeArrowheads="1"/>
          </p:cNvSpPr>
          <p:nvPr/>
        </p:nvSpPr>
        <p:spPr bwMode="auto">
          <a:xfrm>
            <a:off x="7938" y="3471863"/>
            <a:ext cx="744537" cy="45402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200" b="1">
                <a:solidFill>
                  <a:schemeClr val="hlink"/>
                </a:solidFill>
              </a:rPr>
              <a:t>       DES</a:t>
            </a:r>
          </a:p>
          <a:p>
            <a:endParaRPr lang="fr-FR" sz="1200" b="1">
              <a:solidFill>
                <a:schemeClr val="hlink"/>
              </a:solidFill>
            </a:endParaRPr>
          </a:p>
        </p:txBody>
      </p:sp>
      <p:sp>
        <p:nvSpPr>
          <p:cNvPr id="233479" name="Rectangle 6"/>
          <p:cNvSpPr>
            <a:spLocks noChangeArrowheads="1"/>
          </p:cNvSpPr>
          <p:nvPr/>
        </p:nvSpPr>
        <p:spPr bwMode="auto">
          <a:xfrm>
            <a:off x="7938" y="3640138"/>
            <a:ext cx="1027112" cy="271462"/>
          </a:xfrm>
          <a:prstGeom prst="rect">
            <a:avLst/>
          </a:prstGeom>
          <a:noFill/>
          <a:ln w="12700">
            <a:noFill/>
            <a:miter lim="800000"/>
            <a:headEnd/>
            <a:tailEnd/>
          </a:ln>
        </p:spPr>
        <p:txBody>
          <a:bodyPr wrap="none" lIns="90487" tIns="44450" rIns="90487" bIns="44450">
            <a:prstTxWarp prst="textNoShape">
              <a:avLst/>
            </a:prstTxWarp>
            <a:spAutoFit/>
          </a:bodyPr>
          <a:lstStyle/>
          <a:p>
            <a:r>
              <a:rPr lang="fr-FR" sz="1200" b="1">
                <a:solidFill>
                  <a:schemeClr val="hlink"/>
                </a:solidFill>
              </a:rPr>
              <a:t>SEGMENTS</a:t>
            </a:r>
          </a:p>
        </p:txBody>
      </p:sp>
      <p:sp>
        <p:nvSpPr>
          <p:cNvPr id="233480" name="Rectangle 7"/>
          <p:cNvSpPr>
            <a:spLocks noChangeArrowheads="1"/>
          </p:cNvSpPr>
          <p:nvPr/>
        </p:nvSpPr>
        <p:spPr bwMode="auto">
          <a:xfrm>
            <a:off x="1806575" y="6086475"/>
            <a:ext cx="384175"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b="1">
                <a:solidFill>
                  <a:srgbClr val="00279F"/>
                </a:solidFill>
              </a:rPr>
              <a:t>10</a:t>
            </a:r>
          </a:p>
        </p:txBody>
      </p:sp>
      <p:sp>
        <p:nvSpPr>
          <p:cNvPr id="233481" name="Rectangle 8"/>
          <p:cNvSpPr>
            <a:spLocks noChangeArrowheads="1"/>
          </p:cNvSpPr>
          <p:nvPr/>
        </p:nvSpPr>
        <p:spPr bwMode="auto">
          <a:xfrm>
            <a:off x="4953000" y="6086475"/>
            <a:ext cx="282575"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b="1">
                <a:solidFill>
                  <a:srgbClr val="00279F"/>
                </a:solidFill>
              </a:rPr>
              <a:t>1</a:t>
            </a:r>
          </a:p>
        </p:txBody>
      </p:sp>
      <p:sp>
        <p:nvSpPr>
          <p:cNvPr id="233482" name="Rectangle 9"/>
          <p:cNvSpPr>
            <a:spLocks noChangeArrowheads="1"/>
          </p:cNvSpPr>
          <p:nvPr/>
        </p:nvSpPr>
        <p:spPr bwMode="auto">
          <a:xfrm>
            <a:off x="8077200" y="6086475"/>
            <a:ext cx="403225" cy="30162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b="1">
                <a:solidFill>
                  <a:srgbClr val="00279F"/>
                </a:solidFill>
              </a:rPr>
              <a:t>0,1</a:t>
            </a:r>
          </a:p>
        </p:txBody>
      </p:sp>
      <p:sp>
        <p:nvSpPr>
          <p:cNvPr id="233483" name="Rectangle 10"/>
          <p:cNvSpPr>
            <a:spLocks noChangeArrowheads="1"/>
          </p:cNvSpPr>
          <p:nvPr/>
        </p:nvSpPr>
        <p:spPr bwMode="auto">
          <a:xfrm>
            <a:off x="6553200" y="6088063"/>
            <a:ext cx="403225" cy="30162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b="1">
                <a:solidFill>
                  <a:srgbClr val="00279F"/>
                </a:solidFill>
              </a:rPr>
              <a:t>0,3</a:t>
            </a:r>
          </a:p>
        </p:txBody>
      </p:sp>
      <p:sp>
        <p:nvSpPr>
          <p:cNvPr id="233484" name="Rectangle 11"/>
          <p:cNvSpPr>
            <a:spLocks noChangeArrowheads="1"/>
          </p:cNvSpPr>
          <p:nvPr/>
        </p:nvSpPr>
        <p:spPr bwMode="auto">
          <a:xfrm>
            <a:off x="3429000" y="6088063"/>
            <a:ext cx="269875" cy="30162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b="1">
                <a:solidFill>
                  <a:srgbClr val="00279F"/>
                </a:solidFill>
              </a:rPr>
              <a:t>3</a:t>
            </a:r>
          </a:p>
        </p:txBody>
      </p:sp>
      <p:sp>
        <p:nvSpPr>
          <p:cNvPr id="233485" name="Rectangle 12"/>
          <p:cNvSpPr>
            <a:spLocks noChangeArrowheads="1"/>
          </p:cNvSpPr>
          <p:nvPr/>
        </p:nvSpPr>
        <p:spPr bwMode="auto">
          <a:xfrm>
            <a:off x="1298575" y="3703638"/>
            <a:ext cx="492125" cy="30162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b="1">
                <a:solidFill>
                  <a:srgbClr val="00279F"/>
                </a:solidFill>
              </a:rPr>
              <a:t>6 %</a:t>
            </a:r>
          </a:p>
        </p:txBody>
      </p:sp>
      <p:sp>
        <p:nvSpPr>
          <p:cNvPr id="233486" name="Rectangle 13"/>
          <p:cNvSpPr>
            <a:spLocks noChangeArrowheads="1"/>
          </p:cNvSpPr>
          <p:nvPr/>
        </p:nvSpPr>
        <p:spPr bwMode="auto">
          <a:xfrm>
            <a:off x="1243013" y="5965825"/>
            <a:ext cx="595312" cy="30162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b="1">
                <a:solidFill>
                  <a:srgbClr val="00279F"/>
                </a:solidFill>
              </a:rPr>
              <a:t>- 6 %</a:t>
            </a:r>
          </a:p>
        </p:txBody>
      </p:sp>
      <p:sp>
        <p:nvSpPr>
          <p:cNvPr id="233487" name="Rectangle 14"/>
          <p:cNvSpPr>
            <a:spLocks noChangeArrowheads="1"/>
          </p:cNvSpPr>
          <p:nvPr/>
        </p:nvSpPr>
        <p:spPr bwMode="auto">
          <a:xfrm>
            <a:off x="1276350" y="1209675"/>
            <a:ext cx="536575" cy="30162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b="1">
                <a:solidFill>
                  <a:srgbClr val="00279F"/>
                </a:solidFill>
              </a:rPr>
              <a:t>18%</a:t>
            </a:r>
          </a:p>
        </p:txBody>
      </p:sp>
      <p:sp>
        <p:nvSpPr>
          <p:cNvPr id="233488" name="Rectangle 15"/>
          <p:cNvSpPr>
            <a:spLocks noChangeArrowheads="1"/>
          </p:cNvSpPr>
          <p:nvPr/>
        </p:nvSpPr>
        <p:spPr bwMode="auto">
          <a:xfrm>
            <a:off x="4038600" y="6088063"/>
            <a:ext cx="269875" cy="30162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b="1">
                <a:solidFill>
                  <a:srgbClr val="00279F"/>
                </a:solidFill>
              </a:rPr>
              <a:t>2</a:t>
            </a:r>
          </a:p>
        </p:txBody>
      </p:sp>
      <p:sp>
        <p:nvSpPr>
          <p:cNvPr id="233489" name="Rectangle 16"/>
          <p:cNvSpPr>
            <a:spLocks noChangeArrowheads="1"/>
          </p:cNvSpPr>
          <p:nvPr/>
        </p:nvSpPr>
        <p:spPr bwMode="auto">
          <a:xfrm>
            <a:off x="2895600" y="6111875"/>
            <a:ext cx="257175" cy="271463"/>
          </a:xfrm>
          <a:prstGeom prst="rect">
            <a:avLst/>
          </a:prstGeom>
          <a:noFill/>
          <a:ln w="12700">
            <a:noFill/>
            <a:miter lim="800000"/>
            <a:headEnd/>
            <a:tailEnd/>
          </a:ln>
        </p:spPr>
        <p:txBody>
          <a:bodyPr wrap="none" lIns="90487" tIns="44450" rIns="90487" bIns="44450">
            <a:prstTxWarp prst="textNoShape">
              <a:avLst/>
            </a:prstTxWarp>
            <a:spAutoFit/>
          </a:bodyPr>
          <a:lstStyle/>
          <a:p>
            <a:r>
              <a:rPr lang="fr-FR" sz="1200" b="1">
                <a:solidFill>
                  <a:srgbClr val="00279F"/>
                </a:solidFill>
              </a:rPr>
              <a:t>5</a:t>
            </a:r>
          </a:p>
        </p:txBody>
      </p:sp>
      <p:sp>
        <p:nvSpPr>
          <p:cNvPr id="233490" name="Rectangle 17"/>
          <p:cNvSpPr>
            <a:spLocks noChangeArrowheads="1"/>
          </p:cNvSpPr>
          <p:nvPr/>
        </p:nvSpPr>
        <p:spPr bwMode="auto">
          <a:xfrm>
            <a:off x="2214563" y="6088063"/>
            <a:ext cx="269875" cy="30162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b="1">
                <a:solidFill>
                  <a:srgbClr val="00279F"/>
                </a:solidFill>
              </a:rPr>
              <a:t>8</a:t>
            </a:r>
          </a:p>
        </p:txBody>
      </p:sp>
      <p:sp>
        <p:nvSpPr>
          <p:cNvPr id="233491" name="Rectangle 18"/>
          <p:cNvSpPr>
            <a:spLocks noChangeArrowheads="1"/>
          </p:cNvSpPr>
          <p:nvPr/>
        </p:nvSpPr>
        <p:spPr bwMode="auto">
          <a:xfrm>
            <a:off x="5943600" y="6088063"/>
            <a:ext cx="403225" cy="30162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b="1">
                <a:solidFill>
                  <a:srgbClr val="00279F"/>
                </a:solidFill>
              </a:rPr>
              <a:t>0,5</a:t>
            </a:r>
          </a:p>
        </p:txBody>
      </p:sp>
      <p:sp>
        <p:nvSpPr>
          <p:cNvPr id="233492" name="Rectangle 19"/>
          <p:cNvSpPr>
            <a:spLocks noChangeArrowheads="1"/>
          </p:cNvSpPr>
          <p:nvPr/>
        </p:nvSpPr>
        <p:spPr bwMode="auto">
          <a:xfrm>
            <a:off x="5257800" y="6088063"/>
            <a:ext cx="403225" cy="30162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b="1">
                <a:solidFill>
                  <a:srgbClr val="00279F"/>
                </a:solidFill>
              </a:rPr>
              <a:t>0,8</a:t>
            </a:r>
          </a:p>
        </p:txBody>
      </p:sp>
      <p:sp>
        <p:nvSpPr>
          <p:cNvPr id="233493" name="Rectangle 20"/>
          <p:cNvSpPr>
            <a:spLocks noChangeArrowheads="1"/>
          </p:cNvSpPr>
          <p:nvPr/>
        </p:nvSpPr>
        <p:spPr bwMode="auto">
          <a:xfrm>
            <a:off x="7086600" y="6088063"/>
            <a:ext cx="403225" cy="30162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b="1">
                <a:solidFill>
                  <a:srgbClr val="00279F"/>
                </a:solidFill>
              </a:rPr>
              <a:t>0,2</a:t>
            </a:r>
          </a:p>
        </p:txBody>
      </p:sp>
      <p:sp>
        <p:nvSpPr>
          <p:cNvPr id="233494" name="Rectangle 21"/>
          <p:cNvSpPr>
            <a:spLocks noChangeArrowheads="1"/>
          </p:cNvSpPr>
          <p:nvPr/>
        </p:nvSpPr>
        <p:spPr bwMode="auto">
          <a:xfrm>
            <a:off x="1309688" y="4735513"/>
            <a:ext cx="492125" cy="30162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b="1">
                <a:solidFill>
                  <a:srgbClr val="00279F"/>
                </a:solidFill>
              </a:rPr>
              <a:t>0 %</a:t>
            </a:r>
          </a:p>
        </p:txBody>
      </p:sp>
      <p:sp>
        <p:nvSpPr>
          <p:cNvPr id="233495" name="Rectangle 22"/>
          <p:cNvSpPr>
            <a:spLocks noChangeArrowheads="1"/>
          </p:cNvSpPr>
          <p:nvPr/>
        </p:nvSpPr>
        <p:spPr bwMode="auto">
          <a:xfrm>
            <a:off x="1276350" y="2473325"/>
            <a:ext cx="581025" cy="30162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b="1">
                <a:solidFill>
                  <a:srgbClr val="00279F"/>
                </a:solidFill>
              </a:rPr>
              <a:t>12 %</a:t>
            </a:r>
          </a:p>
        </p:txBody>
      </p:sp>
      <p:grpSp>
        <p:nvGrpSpPr>
          <p:cNvPr id="233496" name="Group 23"/>
          <p:cNvGrpSpPr>
            <a:grpSpLocks/>
          </p:cNvGrpSpPr>
          <p:nvPr/>
        </p:nvGrpSpPr>
        <p:grpSpPr bwMode="auto">
          <a:xfrm>
            <a:off x="2008188" y="1412875"/>
            <a:ext cx="6235700" cy="4760913"/>
            <a:chOff x="1265" y="656"/>
            <a:chExt cx="4328" cy="3233"/>
          </a:xfrm>
        </p:grpSpPr>
        <p:sp>
          <p:nvSpPr>
            <p:cNvPr id="233509" name="Line 24"/>
            <p:cNvSpPr>
              <a:spLocks noChangeShapeType="1"/>
            </p:cNvSpPr>
            <p:nvPr/>
          </p:nvSpPr>
          <p:spPr bwMode="auto">
            <a:xfrm>
              <a:off x="1463" y="698"/>
              <a:ext cx="0" cy="3184"/>
            </a:xfrm>
            <a:prstGeom prst="line">
              <a:avLst/>
            </a:prstGeom>
            <a:noFill/>
            <a:ln w="12700">
              <a:solidFill>
                <a:srgbClr val="000000"/>
              </a:solidFill>
              <a:round/>
              <a:headEnd/>
              <a:tailEnd/>
            </a:ln>
          </p:spPr>
          <p:txBody>
            <a:bodyPr wrap="none" anchor="ctr">
              <a:prstTxWarp prst="textNoShape">
                <a:avLst/>
              </a:prstTxWarp>
            </a:bodyPr>
            <a:lstStyle/>
            <a:p>
              <a:endParaRPr lang="fr-FR"/>
            </a:p>
          </p:txBody>
        </p:sp>
        <p:grpSp>
          <p:nvGrpSpPr>
            <p:cNvPr id="233510" name="Group 25"/>
            <p:cNvGrpSpPr>
              <a:grpSpLocks/>
            </p:cNvGrpSpPr>
            <p:nvPr/>
          </p:nvGrpSpPr>
          <p:grpSpPr bwMode="auto">
            <a:xfrm>
              <a:off x="1265" y="674"/>
              <a:ext cx="4328" cy="3183"/>
              <a:chOff x="1265" y="674"/>
              <a:chExt cx="4328" cy="3183"/>
            </a:xfrm>
          </p:grpSpPr>
          <p:sp>
            <p:nvSpPr>
              <p:cNvPr id="233744" name="Rectangle 26"/>
              <p:cNvSpPr>
                <a:spLocks noChangeArrowheads="1"/>
              </p:cNvSpPr>
              <p:nvPr/>
            </p:nvSpPr>
            <p:spPr bwMode="auto">
              <a:xfrm>
                <a:off x="1268" y="677"/>
                <a:ext cx="2153" cy="1584"/>
              </a:xfrm>
              <a:prstGeom prst="rect">
                <a:avLst/>
              </a:prstGeom>
              <a:solidFill>
                <a:srgbClr val="FFFFFF"/>
              </a:solidFill>
              <a:ln w="12700">
                <a:solidFill>
                  <a:schemeClr val="hlink"/>
                </a:solidFill>
                <a:miter lim="800000"/>
                <a:headEnd/>
                <a:tailEnd/>
              </a:ln>
            </p:spPr>
            <p:txBody>
              <a:bodyPr wrap="none" anchor="ctr">
                <a:prstTxWarp prst="textNoShape">
                  <a:avLst/>
                </a:prstTxWarp>
              </a:bodyPr>
              <a:lstStyle/>
              <a:p>
                <a:endParaRPr lang="fr-FR"/>
              </a:p>
            </p:txBody>
          </p:sp>
          <p:sp>
            <p:nvSpPr>
              <p:cNvPr id="233745" name="Rectangle 27"/>
              <p:cNvSpPr>
                <a:spLocks noChangeArrowheads="1"/>
              </p:cNvSpPr>
              <p:nvPr/>
            </p:nvSpPr>
            <p:spPr bwMode="auto">
              <a:xfrm>
                <a:off x="1265" y="674"/>
                <a:ext cx="2159" cy="1590"/>
              </a:xfrm>
              <a:prstGeom prst="rect">
                <a:avLst/>
              </a:prstGeom>
              <a:noFill/>
              <a:ln w="25400">
                <a:solidFill>
                  <a:schemeClr val="hlink"/>
                </a:solidFill>
                <a:miter lim="800000"/>
                <a:headEnd/>
                <a:tailEnd/>
              </a:ln>
            </p:spPr>
            <p:txBody>
              <a:bodyPr wrap="none" anchor="ctr">
                <a:prstTxWarp prst="textNoShape">
                  <a:avLst/>
                </a:prstTxWarp>
              </a:bodyPr>
              <a:lstStyle/>
              <a:p>
                <a:endParaRPr lang="fr-FR"/>
              </a:p>
            </p:txBody>
          </p:sp>
          <p:sp>
            <p:nvSpPr>
              <p:cNvPr id="233746" name="Rectangle 28"/>
              <p:cNvSpPr>
                <a:spLocks noChangeArrowheads="1"/>
              </p:cNvSpPr>
              <p:nvPr/>
            </p:nvSpPr>
            <p:spPr bwMode="auto">
              <a:xfrm>
                <a:off x="1268" y="2277"/>
                <a:ext cx="2153" cy="1577"/>
              </a:xfrm>
              <a:prstGeom prst="rect">
                <a:avLst/>
              </a:prstGeom>
              <a:solidFill>
                <a:srgbClr val="FFFFFF"/>
              </a:solidFill>
              <a:ln w="12700">
                <a:solidFill>
                  <a:schemeClr val="hlink"/>
                </a:solidFill>
                <a:miter lim="800000"/>
                <a:headEnd/>
                <a:tailEnd/>
              </a:ln>
            </p:spPr>
            <p:txBody>
              <a:bodyPr wrap="none" anchor="ctr">
                <a:prstTxWarp prst="textNoShape">
                  <a:avLst/>
                </a:prstTxWarp>
              </a:bodyPr>
              <a:lstStyle/>
              <a:p>
                <a:endParaRPr lang="fr-FR"/>
              </a:p>
            </p:txBody>
          </p:sp>
          <p:sp>
            <p:nvSpPr>
              <p:cNvPr id="233747" name="Rectangle 29"/>
              <p:cNvSpPr>
                <a:spLocks noChangeArrowheads="1"/>
              </p:cNvSpPr>
              <p:nvPr/>
            </p:nvSpPr>
            <p:spPr bwMode="auto">
              <a:xfrm>
                <a:off x="1265" y="2274"/>
                <a:ext cx="2159" cy="1583"/>
              </a:xfrm>
              <a:prstGeom prst="rect">
                <a:avLst/>
              </a:prstGeom>
              <a:noFill/>
              <a:ln w="25400">
                <a:solidFill>
                  <a:schemeClr val="hlink"/>
                </a:solidFill>
                <a:miter lim="800000"/>
                <a:headEnd/>
                <a:tailEnd/>
              </a:ln>
            </p:spPr>
            <p:txBody>
              <a:bodyPr wrap="none" anchor="ctr">
                <a:prstTxWarp prst="textNoShape">
                  <a:avLst/>
                </a:prstTxWarp>
              </a:bodyPr>
              <a:lstStyle/>
              <a:p>
                <a:endParaRPr lang="fr-FR"/>
              </a:p>
            </p:txBody>
          </p:sp>
          <p:sp>
            <p:nvSpPr>
              <p:cNvPr id="233748" name="Rectangle 30"/>
              <p:cNvSpPr>
                <a:spLocks noChangeArrowheads="1"/>
              </p:cNvSpPr>
              <p:nvPr/>
            </p:nvSpPr>
            <p:spPr bwMode="auto">
              <a:xfrm>
                <a:off x="3437" y="677"/>
                <a:ext cx="2153" cy="1584"/>
              </a:xfrm>
              <a:prstGeom prst="rect">
                <a:avLst/>
              </a:prstGeom>
              <a:solidFill>
                <a:srgbClr val="FFFFFF"/>
              </a:solidFill>
              <a:ln w="12700">
                <a:solidFill>
                  <a:schemeClr val="hlink"/>
                </a:solidFill>
                <a:miter lim="800000"/>
                <a:headEnd/>
                <a:tailEnd/>
              </a:ln>
            </p:spPr>
            <p:txBody>
              <a:bodyPr wrap="none" anchor="ctr">
                <a:prstTxWarp prst="textNoShape">
                  <a:avLst/>
                </a:prstTxWarp>
              </a:bodyPr>
              <a:lstStyle/>
              <a:p>
                <a:endParaRPr lang="fr-FR"/>
              </a:p>
            </p:txBody>
          </p:sp>
          <p:sp>
            <p:nvSpPr>
              <p:cNvPr id="233749" name="Rectangle 31"/>
              <p:cNvSpPr>
                <a:spLocks noChangeArrowheads="1"/>
              </p:cNvSpPr>
              <p:nvPr/>
            </p:nvSpPr>
            <p:spPr bwMode="auto">
              <a:xfrm>
                <a:off x="3434" y="674"/>
                <a:ext cx="2159" cy="1590"/>
              </a:xfrm>
              <a:prstGeom prst="rect">
                <a:avLst/>
              </a:prstGeom>
              <a:noFill/>
              <a:ln w="25400">
                <a:solidFill>
                  <a:schemeClr val="hlink"/>
                </a:solidFill>
                <a:miter lim="800000"/>
                <a:headEnd/>
                <a:tailEnd/>
              </a:ln>
            </p:spPr>
            <p:txBody>
              <a:bodyPr wrap="none" anchor="ctr">
                <a:prstTxWarp prst="textNoShape">
                  <a:avLst/>
                </a:prstTxWarp>
              </a:bodyPr>
              <a:lstStyle/>
              <a:p>
                <a:endParaRPr lang="fr-FR"/>
              </a:p>
            </p:txBody>
          </p:sp>
          <p:sp>
            <p:nvSpPr>
              <p:cNvPr id="233750" name="Rectangle 32"/>
              <p:cNvSpPr>
                <a:spLocks noChangeArrowheads="1"/>
              </p:cNvSpPr>
              <p:nvPr/>
            </p:nvSpPr>
            <p:spPr bwMode="auto">
              <a:xfrm>
                <a:off x="3437" y="2277"/>
                <a:ext cx="2153" cy="1577"/>
              </a:xfrm>
              <a:prstGeom prst="rect">
                <a:avLst/>
              </a:prstGeom>
              <a:solidFill>
                <a:srgbClr val="FFFFFF"/>
              </a:solidFill>
              <a:ln w="12700">
                <a:solidFill>
                  <a:schemeClr val="hlink"/>
                </a:solidFill>
                <a:miter lim="800000"/>
                <a:headEnd/>
                <a:tailEnd/>
              </a:ln>
            </p:spPr>
            <p:txBody>
              <a:bodyPr wrap="none" anchor="ctr">
                <a:prstTxWarp prst="textNoShape">
                  <a:avLst/>
                </a:prstTxWarp>
              </a:bodyPr>
              <a:lstStyle/>
              <a:p>
                <a:endParaRPr lang="fr-FR"/>
              </a:p>
            </p:txBody>
          </p:sp>
          <p:sp>
            <p:nvSpPr>
              <p:cNvPr id="233751" name="Rectangle 33"/>
              <p:cNvSpPr>
                <a:spLocks noChangeArrowheads="1"/>
              </p:cNvSpPr>
              <p:nvPr/>
            </p:nvSpPr>
            <p:spPr bwMode="auto">
              <a:xfrm>
                <a:off x="3434" y="2274"/>
                <a:ext cx="2159" cy="1583"/>
              </a:xfrm>
              <a:prstGeom prst="rect">
                <a:avLst/>
              </a:prstGeom>
              <a:noFill/>
              <a:ln w="25400">
                <a:solidFill>
                  <a:schemeClr val="hlink"/>
                </a:solidFill>
                <a:miter lim="800000"/>
                <a:headEnd/>
                <a:tailEnd/>
              </a:ln>
            </p:spPr>
            <p:txBody>
              <a:bodyPr wrap="none" anchor="ctr">
                <a:prstTxWarp prst="textNoShape">
                  <a:avLst/>
                </a:prstTxWarp>
              </a:bodyPr>
              <a:lstStyle/>
              <a:p>
                <a:endParaRPr lang="fr-FR"/>
              </a:p>
            </p:txBody>
          </p:sp>
        </p:grpSp>
        <p:sp>
          <p:nvSpPr>
            <p:cNvPr id="233511" name="Line 34"/>
            <p:cNvSpPr>
              <a:spLocks noChangeShapeType="1"/>
            </p:cNvSpPr>
            <p:nvPr/>
          </p:nvSpPr>
          <p:spPr bwMode="auto">
            <a:xfrm flipV="1">
              <a:off x="2353" y="3830"/>
              <a:ext cx="0" cy="35"/>
            </a:xfrm>
            <a:prstGeom prst="line">
              <a:avLst/>
            </a:prstGeom>
            <a:noFill/>
            <a:ln w="12700">
              <a:solidFill>
                <a:srgbClr val="000000"/>
              </a:solidFill>
              <a:round/>
              <a:headEnd/>
              <a:tailEnd/>
            </a:ln>
          </p:spPr>
          <p:txBody>
            <a:bodyPr wrap="none" anchor="ctr">
              <a:prstTxWarp prst="textNoShape">
                <a:avLst/>
              </a:prstTxWarp>
            </a:bodyPr>
            <a:lstStyle/>
            <a:p>
              <a:endParaRPr lang="fr-FR"/>
            </a:p>
          </p:txBody>
        </p:sp>
        <p:sp>
          <p:nvSpPr>
            <p:cNvPr id="233512" name="Line 35"/>
            <p:cNvSpPr>
              <a:spLocks noChangeShapeType="1"/>
            </p:cNvSpPr>
            <p:nvPr/>
          </p:nvSpPr>
          <p:spPr bwMode="auto">
            <a:xfrm flipV="1">
              <a:off x="4521" y="3830"/>
              <a:ext cx="0" cy="35"/>
            </a:xfrm>
            <a:prstGeom prst="line">
              <a:avLst/>
            </a:prstGeom>
            <a:noFill/>
            <a:ln w="12700">
              <a:solidFill>
                <a:srgbClr val="000000"/>
              </a:solidFill>
              <a:round/>
              <a:headEnd/>
              <a:tailEnd/>
            </a:ln>
          </p:spPr>
          <p:txBody>
            <a:bodyPr wrap="none" anchor="ctr">
              <a:prstTxWarp prst="textNoShape">
                <a:avLst/>
              </a:prstTxWarp>
            </a:bodyPr>
            <a:lstStyle/>
            <a:p>
              <a:endParaRPr lang="fr-FR"/>
            </a:p>
          </p:txBody>
        </p:sp>
        <p:sp>
          <p:nvSpPr>
            <p:cNvPr id="233513" name="Line 36"/>
            <p:cNvSpPr>
              <a:spLocks noChangeShapeType="1"/>
            </p:cNvSpPr>
            <p:nvPr/>
          </p:nvSpPr>
          <p:spPr bwMode="auto">
            <a:xfrm flipV="1">
              <a:off x="2763" y="3830"/>
              <a:ext cx="0" cy="35"/>
            </a:xfrm>
            <a:prstGeom prst="line">
              <a:avLst/>
            </a:prstGeom>
            <a:noFill/>
            <a:ln w="12700">
              <a:solidFill>
                <a:srgbClr val="000000"/>
              </a:solidFill>
              <a:round/>
              <a:headEnd/>
              <a:tailEnd/>
            </a:ln>
          </p:spPr>
          <p:txBody>
            <a:bodyPr wrap="none" anchor="ctr">
              <a:prstTxWarp prst="textNoShape">
                <a:avLst/>
              </a:prstTxWarp>
            </a:bodyPr>
            <a:lstStyle/>
            <a:p>
              <a:endParaRPr lang="fr-FR"/>
            </a:p>
          </p:txBody>
        </p:sp>
        <p:sp>
          <p:nvSpPr>
            <p:cNvPr id="233514" name="Line 37"/>
            <p:cNvSpPr>
              <a:spLocks noChangeShapeType="1"/>
            </p:cNvSpPr>
            <p:nvPr/>
          </p:nvSpPr>
          <p:spPr bwMode="auto">
            <a:xfrm flipV="1">
              <a:off x="1977" y="3830"/>
              <a:ext cx="0" cy="35"/>
            </a:xfrm>
            <a:prstGeom prst="line">
              <a:avLst/>
            </a:prstGeom>
            <a:noFill/>
            <a:ln w="12700">
              <a:solidFill>
                <a:srgbClr val="000000"/>
              </a:solidFill>
              <a:round/>
              <a:headEnd/>
              <a:tailEnd/>
            </a:ln>
          </p:spPr>
          <p:txBody>
            <a:bodyPr wrap="none" anchor="ctr">
              <a:prstTxWarp prst="textNoShape">
                <a:avLst/>
              </a:prstTxWarp>
            </a:bodyPr>
            <a:lstStyle/>
            <a:p>
              <a:endParaRPr lang="fr-FR"/>
            </a:p>
          </p:txBody>
        </p:sp>
        <p:sp>
          <p:nvSpPr>
            <p:cNvPr id="233515" name="Line 38"/>
            <p:cNvSpPr>
              <a:spLocks noChangeShapeType="1"/>
            </p:cNvSpPr>
            <p:nvPr/>
          </p:nvSpPr>
          <p:spPr bwMode="auto">
            <a:xfrm flipV="1">
              <a:off x="1463" y="3809"/>
              <a:ext cx="0" cy="56"/>
            </a:xfrm>
            <a:prstGeom prst="line">
              <a:avLst/>
            </a:prstGeom>
            <a:noFill/>
            <a:ln w="12700">
              <a:solidFill>
                <a:srgbClr val="000000"/>
              </a:solidFill>
              <a:round/>
              <a:headEnd/>
              <a:tailEnd/>
            </a:ln>
          </p:spPr>
          <p:txBody>
            <a:bodyPr wrap="none" anchor="ctr">
              <a:prstTxWarp prst="textNoShape">
                <a:avLst/>
              </a:prstTxWarp>
            </a:bodyPr>
            <a:lstStyle/>
            <a:p>
              <a:endParaRPr lang="fr-FR"/>
            </a:p>
          </p:txBody>
        </p:sp>
        <p:sp>
          <p:nvSpPr>
            <p:cNvPr id="233516" name="Line 39"/>
            <p:cNvSpPr>
              <a:spLocks noChangeShapeType="1"/>
            </p:cNvSpPr>
            <p:nvPr/>
          </p:nvSpPr>
          <p:spPr bwMode="auto">
            <a:xfrm flipV="1">
              <a:off x="4104" y="3830"/>
              <a:ext cx="0" cy="35"/>
            </a:xfrm>
            <a:prstGeom prst="line">
              <a:avLst/>
            </a:prstGeom>
            <a:noFill/>
            <a:ln w="12700">
              <a:solidFill>
                <a:srgbClr val="000000"/>
              </a:solidFill>
              <a:round/>
              <a:headEnd/>
              <a:tailEnd/>
            </a:ln>
          </p:spPr>
          <p:txBody>
            <a:bodyPr wrap="none" anchor="ctr">
              <a:prstTxWarp prst="textNoShape">
                <a:avLst/>
              </a:prstTxWarp>
            </a:bodyPr>
            <a:lstStyle/>
            <a:p>
              <a:endParaRPr lang="fr-FR"/>
            </a:p>
          </p:txBody>
        </p:sp>
        <p:sp>
          <p:nvSpPr>
            <p:cNvPr id="233517" name="Line 40"/>
            <p:cNvSpPr>
              <a:spLocks noChangeShapeType="1"/>
            </p:cNvSpPr>
            <p:nvPr/>
          </p:nvSpPr>
          <p:spPr bwMode="auto">
            <a:xfrm flipV="1">
              <a:off x="3632" y="3830"/>
              <a:ext cx="0" cy="35"/>
            </a:xfrm>
            <a:prstGeom prst="line">
              <a:avLst/>
            </a:prstGeom>
            <a:noFill/>
            <a:ln w="12700">
              <a:solidFill>
                <a:srgbClr val="000000"/>
              </a:solidFill>
              <a:round/>
              <a:headEnd/>
              <a:tailEnd/>
            </a:ln>
          </p:spPr>
          <p:txBody>
            <a:bodyPr wrap="none" anchor="ctr">
              <a:prstTxWarp prst="textNoShape">
                <a:avLst/>
              </a:prstTxWarp>
            </a:bodyPr>
            <a:lstStyle/>
            <a:p>
              <a:endParaRPr lang="fr-FR"/>
            </a:p>
          </p:txBody>
        </p:sp>
        <p:sp>
          <p:nvSpPr>
            <p:cNvPr id="233518" name="Line 41"/>
            <p:cNvSpPr>
              <a:spLocks noChangeShapeType="1"/>
            </p:cNvSpPr>
            <p:nvPr/>
          </p:nvSpPr>
          <p:spPr bwMode="auto">
            <a:xfrm flipV="1">
              <a:off x="3632" y="3830"/>
              <a:ext cx="0" cy="35"/>
            </a:xfrm>
            <a:prstGeom prst="line">
              <a:avLst/>
            </a:prstGeom>
            <a:noFill/>
            <a:ln w="12700">
              <a:solidFill>
                <a:srgbClr val="000000"/>
              </a:solidFill>
              <a:round/>
              <a:headEnd/>
              <a:tailEnd/>
            </a:ln>
          </p:spPr>
          <p:txBody>
            <a:bodyPr wrap="none" anchor="ctr">
              <a:prstTxWarp prst="textNoShape">
                <a:avLst/>
              </a:prstTxWarp>
            </a:bodyPr>
            <a:lstStyle/>
            <a:p>
              <a:endParaRPr lang="fr-FR"/>
            </a:p>
          </p:txBody>
        </p:sp>
        <p:sp>
          <p:nvSpPr>
            <p:cNvPr id="233519" name="Line 42"/>
            <p:cNvSpPr>
              <a:spLocks noChangeShapeType="1"/>
            </p:cNvSpPr>
            <p:nvPr/>
          </p:nvSpPr>
          <p:spPr bwMode="auto">
            <a:xfrm>
              <a:off x="4932" y="3834"/>
              <a:ext cx="0" cy="27"/>
            </a:xfrm>
            <a:prstGeom prst="line">
              <a:avLst/>
            </a:prstGeom>
            <a:noFill/>
            <a:ln w="12700">
              <a:solidFill>
                <a:srgbClr val="000000"/>
              </a:solidFill>
              <a:round/>
              <a:headEnd/>
              <a:tailEnd/>
            </a:ln>
          </p:spPr>
          <p:txBody>
            <a:bodyPr wrap="none" anchor="ctr">
              <a:prstTxWarp prst="textNoShape">
                <a:avLst/>
              </a:prstTxWarp>
            </a:bodyPr>
            <a:lstStyle/>
            <a:p>
              <a:endParaRPr lang="fr-FR"/>
            </a:p>
          </p:txBody>
        </p:sp>
        <p:sp>
          <p:nvSpPr>
            <p:cNvPr id="233520" name="Line 43"/>
            <p:cNvSpPr>
              <a:spLocks noChangeShapeType="1"/>
            </p:cNvSpPr>
            <p:nvPr/>
          </p:nvSpPr>
          <p:spPr bwMode="auto">
            <a:xfrm>
              <a:off x="1463" y="677"/>
              <a:ext cx="0" cy="3184"/>
            </a:xfrm>
            <a:prstGeom prst="line">
              <a:avLst/>
            </a:prstGeom>
            <a:noFill/>
            <a:ln w="12700">
              <a:solidFill>
                <a:srgbClr val="000000"/>
              </a:solidFill>
              <a:round/>
              <a:headEnd/>
              <a:tailEnd/>
            </a:ln>
          </p:spPr>
          <p:txBody>
            <a:bodyPr wrap="none" anchor="ctr">
              <a:prstTxWarp prst="textNoShape">
                <a:avLst/>
              </a:prstTxWarp>
            </a:bodyPr>
            <a:lstStyle/>
            <a:p>
              <a:endParaRPr lang="fr-FR"/>
            </a:p>
          </p:txBody>
        </p:sp>
        <p:grpSp>
          <p:nvGrpSpPr>
            <p:cNvPr id="233521" name="Group 44"/>
            <p:cNvGrpSpPr>
              <a:grpSpLocks/>
            </p:cNvGrpSpPr>
            <p:nvPr/>
          </p:nvGrpSpPr>
          <p:grpSpPr bwMode="auto">
            <a:xfrm>
              <a:off x="1463" y="677"/>
              <a:ext cx="0" cy="3177"/>
              <a:chOff x="1463" y="677"/>
              <a:chExt cx="0" cy="3177"/>
            </a:xfrm>
          </p:grpSpPr>
          <p:sp>
            <p:nvSpPr>
              <p:cNvPr id="233718" name="Line 45"/>
              <p:cNvSpPr>
                <a:spLocks noChangeShapeType="1"/>
              </p:cNvSpPr>
              <p:nvPr/>
            </p:nvSpPr>
            <p:spPr bwMode="auto">
              <a:xfrm>
                <a:off x="1463" y="677"/>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719" name="Line 46"/>
              <p:cNvSpPr>
                <a:spLocks noChangeShapeType="1"/>
              </p:cNvSpPr>
              <p:nvPr/>
            </p:nvSpPr>
            <p:spPr bwMode="auto">
              <a:xfrm>
                <a:off x="1463" y="804"/>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720" name="Line 47"/>
              <p:cNvSpPr>
                <a:spLocks noChangeShapeType="1"/>
              </p:cNvSpPr>
              <p:nvPr/>
            </p:nvSpPr>
            <p:spPr bwMode="auto">
              <a:xfrm>
                <a:off x="1463" y="931"/>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721" name="Line 48"/>
              <p:cNvSpPr>
                <a:spLocks noChangeShapeType="1"/>
              </p:cNvSpPr>
              <p:nvPr/>
            </p:nvSpPr>
            <p:spPr bwMode="auto">
              <a:xfrm>
                <a:off x="1463" y="1058"/>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722" name="Line 49"/>
              <p:cNvSpPr>
                <a:spLocks noChangeShapeType="1"/>
              </p:cNvSpPr>
              <p:nvPr/>
            </p:nvSpPr>
            <p:spPr bwMode="auto">
              <a:xfrm>
                <a:off x="1463" y="1185"/>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723" name="Line 50"/>
              <p:cNvSpPr>
                <a:spLocks noChangeShapeType="1"/>
              </p:cNvSpPr>
              <p:nvPr/>
            </p:nvSpPr>
            <p:spPr bwMode="auto">
              <a:xfrm>
                <a:off x="1463" y="1312"/>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724" name="Line 51"/>
              <p:cNvSpPr>
                <a:spLocks noChangeShapeType="1"/>
              </p:cNvSpPr>
              <p:nvPr/>
            </p:nvSpPr>
            <p:spPr bwMode="auto">
              <a:xfrm>
                <a:off x="1463" y="1438"/>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725" name="Line 52"/>
              <p:cNvSpPr>
                <a:spLocks noChangeShapeType="1"/>
              </p:cNvSpPr>
              <p:nvPr/>
            </p:nvSpPr>
            <p:spPr bwMode="auto">
              <a:xfrm>
                <a:off x="1463" y="1565"/>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726" name="Line 53"/>
              <p:cNvSpPr>
                <a:spLocks noChangeShapeType="1"/>
              </p:cNvSpPr>
              <p:nvPr/>
            </p:nvSpPr>
            <p:spPr bwMode="auto">
              <a:xfrm>
                <a:off x="1463" y="1692"/>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727" name="Line 54"/>
              <p:cNvSpPr>
                <a:spLocks noChangeShapeType="1"/>
              </p:cNvSpPr>
              <p:nvPr/>
            </p:nvSpPr>
            <p:spPr bwMode="auto">
              <a:xfrm>
                <a:off x="1463" y="1819"/>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728" name="Line 55"/>
              <p:cNvSpPr>
                <a:spLocks noChangeShapeType="1"/>
              </p:cNvSpPr>
              <p:nvPr/>
            </p:nvSpPr>
            <p:spPr bwMode="auto">
              <a:xfrm>
                <a:off x="1463" y="1946"/>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729" name="Line 56"/>
              <p:cNvSpPr>
                <a:spLocks noChangeShapeType="1"/>
              </p:cNvSpPr>
              <p:nvPr/>
            </p:nvSpPr>
            <p:spPr bwMode="auto">
              <a:xfrm>
                <a:off x="1463" y="2073"/>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730" name="Line 57"/>
              <p:cNvSpPr>
                <a:spLocks noChangeShapeType="1"/>
              </p:cNvSpPr>
              <p:nvPr/>
            </p:nvSpPr>
            <p:spPr bwMode="auto">
              <a:xfrm>
                <a:off x="1463" y="2199"/>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731" name="Line 58"/>
              <p:cNvSpPr>
                <a:spLocks noChangeShapeType="1"/>
              </p:cNvSpPr>
              <p:nvPr/>
            </p:nvSpPr>
            <p:spPr bwMode="auto">
              <a:xfrm>
                <a:off x="1463" y="2326"/>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732" name="Line 59"/>
              <p:cNvSpPr>
                <a:spLocks noChangeShapeType="1"/>
              </p:cNvSpPr>
              <p:nvPr/>
            </p:nvSpPr>
            <p:spPr bwMode="auto">
              <a:xfrm>
                <a:off x="1463" y="2453"/>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733" name="Line 60"/>
              <p:cNvSpPr>
                <a:spLocks noChangeShapeType="1"/>
              </p:cNvSpPr>
              <p:nvPr/>
            </p:nvSpPr>
            <p:spPr bwMode="auto">
              <a:xfrm>
                <a:off x="1463" y="2580"/>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734" name="Line 61"/>
              <p:cNvSpPr>
                <a:spLocks noChangeShapeType="1"/>
              </p:cNvSpPr>
              <p:nvPr/>
            </p:nvSpPr>
            <p:spPr bwMode="auto">
              <a:xfrm>
                <a:off x="1463" y="2707"/>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735" name="Line 62"/>
              <p:cNvSpPr>
                <a:spLocks noChangeShapeType="1"/>
              </p:cNvSpPr>
              <p:nvPr/>
            </p:nvSpPr>
            <p:spPr bwMode="auto">
              <a:xfrm>
                <a:off x="1463" y="2834"/>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736" name="Line 63"/>
              <p:cNvSpPr>
                <a:spLocks noChangeShapeType="1"/>
              </p:cNvSpPr>
              <p:nvPr/>
            </p:nvSpPr>
            <p:spPr bwMode="auto">
              <a:xfrm>
                <a:off x="1463" y="2961"/>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737" name="Line 64"/>
              <p:cNvSpPr>
                <a:spLocks noChangeShapeType="1"/>
              </p:cNvSpPr>
              <p:nvPr/>
            </p:nvSpPr>
            <p:spPr bwMode="auto">
              <a:xfrm>
                <a:off x="1463" y="3087"/>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738" name="Line 65"/>
              <p:cNvSpPr>
                <a:spLocks noChangeShapeType="1"/>
              </p:cNvSpPr>
              <p:nvPr/>
            </p:nvSpPr>
            <p:spPr bwMode="auto">
              <a:xfrm>
                <a:off x="1463" y="3214"/>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739" name="Line 66"/>
              <p:cNvSpPr>
                <a:spLocks noChangeShapeType="1"/>
              </p:cNvSpPr>
              <p:nvPr/>
            </p:nvSpPr>
            <p:spPr bwMode="auto">
              <a:xfrm>
                <a:off x="1463" y="3341"/>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740" name="Line 67"/>
              <p:cNvSpPr>
                <a:spLocks noChangeShapeType="1"/>
              </p:cNvSpPr>
              <p:nvPr/>
            </p:nvSpPr>
            <p:spPr bwMode="auto">
              <a:xfrm>
                <a:off x="1463" y="3468"/>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741" name="Line 68"/>
              <p:cNvSpPr>
                <a:spLocks noChangeShapeType="1"/>
              </p:cNvSpPr>
              <p:nvPr/>
            </p:nvSpPr>
            <p:spPr bwMode="auto">
              <a:xfrm>
                <a:off x="1463" y="3595"/>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742" name="Line 69"/>
              <p:cNvSpPr>
                <a:spLocks noChangeShapeType="1"/>
              </p:cNvSpPr>
              <p:nvPr/>
            </p:nvSpPr>
            <p:spPr bwMode="auto">
              <a:xfrm>
                <a:off x="1463" y="3722"/>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743" name="Line 70"/>
              <p:cNvSpPr>
                <a:spLocks noChangeShapeType="1"/>
              </p:cNvSpPr>
              <p:nvPr/>
            </p:nvSpPr>
            <p:spPr bwMode="auto">
              <a:xfrm>
                <a:off x="1463" y="3848"/>
                <a:ext cx="0" cy="6"/>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grpSp>
        <p:sp>
          <p:nvSpPr>
            <p:cNvPr id="233522" name="Line 71"/>
            <p:cNvSpPr>
              <a:spLocks noChangeShapeType="1"/>
            </p:cNvSpPr>
            <p:nvPr/>
          </p:nvSpPr>
          <p:spPr bwMode="auto">
            <a:xfrm>
              <a:off x="1977" y="698"/>
              <a:ext cx="0" cy="3191"/>
            </a:xfrm>
            <a:prstGeom prst="line">
              <a:avLst/>
            </a:prstGeom>
            <a:noFill/>
            <a:ln w="12700">
              <a:solidFill>
                <a:srgbClr val="000000"/>
              </a:solidFill>
              <a:round/>
              <a:headEnd/>
              <a:tailEnd/>
            </a:ln>
          </p:spPr>
          <p:txBody>
            <a:bodyPr wrap="none" anchor="ctr">
              <a:prstTxWarp prst="textNoShape">
                <a:avLst/>
              </a:prstTxWarp>
            </a:bodyPr>
            <a:lstStyle/>
            <a:p>
              <a:endParaRPr lang="fr-FR"/>
            </a:p>
          </p:txBody>
        </p:sp>
        <p:grpSp>
          <p:nvGrpSpPr>
            <p:cNvPr id="233523" name="Group 72"/>
            <p:cNvGrpSpPr>
              <a:grpSpLocks/>
            </p:cNvGrpSpPr>
            <p:nvPr/>
          </p:nvGrpSpPr>
          <p:grpSpPr bwMode="auto">
            <a:xfrm>
              <a:off x="1977" y="698"/>
              <a:ext cx="0" cy="3184"/>
              <a:chOff x="1977" y="698"/>
              <a:chExt cx="0" cy="3184"/>
            </a:xfrm>
          </p:grpSpPr>
          <p:sp>
            <p:nvSpPr>
              <p:cNvPr id="233692" name="Line 73"/>
              <p:cNvSpPr>
                <a:spLocks noChangeShapeType="1"/>
              </p:cNvSpPr>
              <p:nvPr/>
            </p:nvSpPr>
            <p:spPr bwMode="auto">
              <a:xfrm>
                <a:off x="1977" y="698"/>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693" name="Line 74"/>
              <p:cNvSpPr>
                <a:spLocks noChangeShapeType="1"/>
              </p:cNvSpPr>
              <p:nvPr/>
            </p:nvSpPr>
            <p:spPr bwMode="auto">
              <a:xfrm>
                <a:off x="1977" y="825"/>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694" name="Line 75"/>
              <p:cNvSpPr>
                <a:spLocks noChangeShapeType="1"/>
              </p:cNvSpPr>
              <p:nvPr/>
            </p:nvSpPr>
            <p:spPr bwMode="auto">
              <a:xfrm>
                <a:off x="1977" y="952"/>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695" name="Line 76"/>
              <p:cNvSpPr>
                <a:spLocks noChangeShapeType="1"/>
              </p:cNvSpPr>
              <p:nvPr/>
            </p:nvSpPr>
            <p:spPr bwMode="auto">
              <a:xfrm>
                <a:off x="1977" y="1079"/>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696" name="Line 77"/>
              <p:cNvSpPr>
                <a:spLocks noChangeShapeType="1"/>
              </p:cNvSpPr>
              <p:nvPr/>
            </p:nvSpPr>
            <p:spPr bwMode="auto">
              <a:xfrm>
                <a:off x="1977" y="1206"/>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697" name="Line 78"/>
              <p:cNvSpPr>
                <a:spLocks noChangeShapeType="1"/>
              </p:cNvSpPr>
              <p:nvPr/>
            </p:nvSpPr>
            <p:spPr bwMode="auto">
              <a:xfrm>
                <a:off x="1977" y="1333"/>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698" name="Line 79"/>
              <p:cNvSpPr>
                <a:spLocks noChangeShapeType="1"/>
              </p:cNvSpPr>
              <p:nvPr/>
            </p:nvSpPr>
            <p:spPr bwMode="auto">
              <a:xfrm>
                <a:off x="1977" y="1460"/>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699" name="Line 80"/>
              <p:cNvSpPr>
                <a:spLocks noChangeShapeType="1"/>
              </p:cNvSpPr>
              <p:nvPr/>
            </p:nvSpPr>
            <p:spPr bwMode="auto">
              <a:xfrm>
                <a:off x="1977" y="1586"/>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700" name="Line 81"/>
              <p:cNvSpPr>
                <a:spLocks noChangeShapeType="1"/>
              </p:cNvSpPr>
              <p:nvPr/>
            </p:nvSpPr>
            <p:spPr bwMode="auto">
              <a:xfrm>
                <a:off x="1977" y="1713"/>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701" name="Line 82"/>
              <p:cNvSpPr>
                <a:spLocks noChangeShapeType="1"/>
              </p:cNvSpPr>
              <p:nvPr/>
            </p:nvSpPr>
            <p:spPr bwMode="auto">
              <a:xfrm>
                <a:off x="1977" y="1840"/>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702" name="Line 83"/>
              <p:cNvSpPr>
                <a:spLocks noChangeShapeType="1"/>
              </p:cNvSpPr>
              <p:nvPr/>
            </p:nvSpPr>
            <p:spPr bwMode="auto">
              <a:xfrm>
                <a:off x="1977" y="1967"/>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703" name="Line 84"/>
              <p:cNvSpPr>
                <a:spLocks noChangeShapeType="1"/>
              </p:cNvSpPr>
              <p:nvPr/>
            </p:nvSpPr>
            <p:spPr bwMode="auto">
              <a:xfrm>
                <a:off x="1977" y="2094"/>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704" name="Line 85"/>
              <p:cNvSpPr>
                <a:spLocks noChangeShapeType="1"/>
              </p:cNvSpPr>
              <p:nvPr/>
            </p:nvSpPr>
            <p:spPr bwMode="auto">
              <a:xfrm>
                <a:off x="1977" y="2221"/>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705" name="Line 86"/>
              <p:cNvSpPr>
                <a:spLocks noChangeShapeType="1"/>
              </p:cNvSpPr>
              <p:nvPr/>
            </p:nvSpPr>
            <p:spPr bwMode="auto">
              <a:xfrm>
                <a:off x="1977" y="2347"/>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706" name="Line 87"/>
              <p:cNvSpPr>
                <a:spLocks noChangeShapeType="1"/>
              </p:cNvSpPr>
              <p:nvPr/>
            </p:nvSpPr>
            <p:spPr bwMode="auto">
              <a:xfrm>
                <a:off x="1977" y="2474"/>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707" name="Line 88"/>
              <p:cNvSpPr>
                <a:spLocks noChangeShapeType="1"/>
              </p:cNvSpPr>
              <p:nvPr/>
            </p:nvSpPr>
            <p:spPr bwMode="auto">
              <a:xfrm>
                <a:off x="1977" y="2601"/>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708" name="Line 89"/>
              <p:cNvSpPr>
                <a:spLocks noChangeShapeType="1"/>
              </p:cNvSpPr>
              <p:nvPr/>
            </p:nvSpPr>
            <p:spPr bwMode="auto">
              <a:xfrm>
                <a:off x="1977" y="2728"/>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709" name="Line 90"/>
              <p:cNvSpPr>
                <a:spLocks noChangeShapeType="1"/>
              </p:cNvSpPr>
              <p:nvPr/>
            </p:nvSpPr>
            <p:spPr bwMode="auto">
              <a:xfrm>
                <a:off x="1977" y="2855"/>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710" name="Line 91"/>
              <p:cNvSpPr>
                <a:spLocks noChangeShapeType="1"/>
              </p:cNvSpPr>
              <p:nvPr/>
            </p:nvSpPr>
            <p:spPr bwMode="auto">
              <a:xfrm>
                <a:off x="1977" y="2982"/>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711" name="Line 92"/>
              <p:cNvSpPr>
                <a:spLocks noChangeShapeType="1"/>
              </p:cNvSpPr>
              <p:nvPr/>
            </p:nvSpPr>
            <p:spPr bwMode="auto">
              <a:xfrm>
                <a:off x="1977" y="3109"/>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712" name="Line 93"/>
              <p:cNvSpPr>
                <a:spLocks noChangeShapeType="1"/>
              </p:cNvSpPr>
              <p:nvPr/>
            </p:nvSpPr>
            <p:spPr bwMode="auto">
              <a:xfrm>
                <a:off x="1977" y="3235"/>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713" name="Line 94"/>
              <p:cNvSpPr>
                <a:spLocks noChangeShapeType="1"/>
              </p:cNvSpPr>
              <p:nvPr/>
            </p:nvSpPr>
            <p:spPr bwMode="auto">
              <a:xfrm>
                <a:off x="1977" y="3362"/>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714" name="Line 95"/>
              <p:cNvSpPr>
                <a:spLocks noChangeShapeType="1"/>
              </p:cNvSpPr>
              <p:nvPr/>
            </p:nvSpPr>
            <p:spPr bwMode="auto">
              <a:xfrm>
                <a:off x="1977" y="3489"/>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715" name="Line 96"/>
              <p:cNvSpPr>
                <a:spLocks noChangeShapeType="1"/>
              </p:cNvSpPr>
              <p:nvPr/>
            </p:nvSpPr>
            <p:spPr bwMode="auto">
              <a:xfrm>
                <a:off x="1977" y="3616"/>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716" name="Line 97"/>
              <p:cNvSpPr>
                <a:spLocks noChangeShapeType="1"/>
              </p:cNvSpPr>
              <p:nvPr/>
            </p:nvSpPr>
            <p:spPr bwMode="auto">
              <a:xfrm>
                <a:off x="1977" y="3743"/>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717" name="Line 98"/>
              <p:cNvSpPr>
                <a:spLocks noChangeShapeType="1"/>
              </p:cNvSpPr>
              <p:nvPr/>
            </p:nvSpPr>
            <p:spPr bwMode="auto">
              <a:xfrm>
                <a:off x="1977" y="3870"/>
                <a:ext cx="0" cy="12"/>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grpSp>
        <p:sp>
          <p:nvSpPr>
            <p:cNvPr id="233524" name="Line 99"/>
            <p:cNvSpPr>
              <a:spLocks noChangeShapeType="1"/>
            </p:cNvSpPr>
            <p:nvPr/>
          </p:nvSpPr>
          <p:spPr bwMode="auto">
            <a:xfrm>
              <a:off x="2353" y="656"/>
              <a:ext cx="0" cy="3190"/>
            </a:xfrm>
            <a:prstGeom prst="line">
              <a:avLst/>
            </a:prstGeom>
            <a:noFill/>
            <a:ln w="12700">
              <a:solidFill>
                <a:srgbClr val="000000"/>
              </a:solidFill>
              <a:round/>
              <a:headEnd/>
              <a:tailEnd/>
            </a:ln>
          </p:spPr>
          <p:txBody>
            <a:bodyPr wrap="none" anchor="ctr">
              <a:prstTxWarp prst="textNoShape">
                <a:avLst/>
              </a:prstTxWarp>
            </a:bodyPr>
            <a:lstStyle/>
            <a:p>
              <a:endParaRPr lang="fr-FR"/>
            </a:p>
          </p:txBody>
        </p:sp>
        <p:grpSp>
          <p:nvGrpSpPr>
            <p:cNvPr id="233525" name="Group 100"/>
            <p:cNvGrpSpPr>
              <a:grpSpLocks/>
            </p:cNvGrpSpPr>
            <p:nvPr/>
          </p:nvGrpSpPr>
          <p:grpSpPr bwMode="auto">
            <a:xfrm>
              <a:off x="2353" y="656"/>
              <a:ext cx="0" cy="3183"/>
              <a:chOff x="2353" y="656"/>
              <a:chExt cx="0" cy="3183"/>
            </a:xfrm>
          </p:grpSpPr>
          <p:sp>
            <p:nvSpPr>
              <p:cNvPr id="233666" name="Line 101"/>
              <p:cNvSpPr>
                <a:spLocks noChangeShapeType="1"/>
              </p:cNvSpPr>
              <p:nvPr/>
            </p:nvSpPr>
            <p:spPr bwMode="auto">
              <a:xfrm>
                <a:off x="2353" y="656"/>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667" name="Line 102"/>
              <p:cNvSpPr>
                <a:spLocks noChangeShapeType="1"/>
              </p:cNvSpPr>
              <p:nvPr/>
            </p:nvSpPr>
            <p:spPr bwMode="auto">
              <a:xfrm>
                <a:off x="2353" y="783"/>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668" name="Line 103"/>
              <p:cNvSpPr>
                <a:spLocks noChangeShapeType="1"/>
              </p:cNvSpPr>
              <p:nvPr/>
            </p:nvSpPr>
            <p:spPr bwMode="auto">
              <a:xfrm>
                <a:off x="2353" y="910"/>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669" name="Line 104"/>
              <p:cNvSpPr>
                <a:spLocks noChangeShapeType="1"/>
              </p:cNvSpPr>
              <p:nvPr/>
            </p:nvSpPr>
            <p:spPr bwMode="auto">
              <a:xfrm>
                <a:off x="2353" y="1037"/>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670" name="Line 105"/>
              <p:cNvSpPr>
                <a:spLocks noChangeShapeType="1"/>
              </p:cNvSpPr>
              <p:nvPr/>
            </p:nvSpPr>
            <p:spPr bwMode="auto">
              <a:xfrm>
                <a:off x="2353" y="1164"/>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671" name="Line 106"/>
              <p:cNvSpPr>
                <a:spLocks noChangeShapeType="1"/>
              </p:cNvSpPr>
              <p:nvPr/>
            </p:nvSpPr>
            <p:spPr bwMode="auto">
              <a:xfrm>
                <a:off x="2353" y="1290"/>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672" name="Line 107"/>
              <p:cNvSpPr>
                <a:spLocks noChangeShapeType="1"/>
              </p:cNvSpPr>
              <p:nvPr/>
            </p:nvSpPr>
            <p:spPr bwMode="auto">
              <a:xfrm>
                <a:off x="2353" y="1417"/>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673" name="Line 108"/>
              <p:cNvSpPr>
                <a:spLocks noChangeShapeType="1"/>
              </p:cNvSpPr>
              <p:nvPr/>
            </p:nvSpPr>
            <p:spPr bwMode="auto">
              <a:xfrm>
                <a:off x="2353" y="1544"/>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674" name="Line 109"/>
              <p:cNvSpPr>
                <a:spLocks noChangeShapeType="1"/>
              </p:cNvSpPr>
              <p:nvPr/>
            </p:nvSpPr>
            <p:spPr bwMode="auto">
              <a:xfrm>
                <a:off x="2353" y="1671"/>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675" name="Line 110"/>
              <p:cNvSpPr>
                <a:spLocks noChangeShapeType="1"/>
              </p:cNvSpPr>
              <p:nvPr/>
            </p:nvSpPr>
            <p:spPr bwMode="auto">
              <a:xfrm>
                <a:off x="2353" y="1798"/>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676" name="Line 111"/>
              <p:cNvSpPr>
                <a:spLocks noChangeShapeType="1"/>
              </p:cNvSpPr>
              <p:nvPr/>
            </p:nvSpPr>
            <p:spPr bwMode="auto">
              <a:xfrm>
                <a:off x="2353" y="1925"/>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677" name="Line 112"/>
              <p:cNvSpPr>
                <a:spLocks noChangeShapeType="1"/>
              </p:cNvSpPr>
              <p:nvPr/>
            </p:nvSpPr>
            <p:spPr bwMode="auto">
              <a:xfrm>
                <a:off x="2353" y="2051"/>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678" name="Line 113"/>
              <p:cNvSpPr>
                <a:spLocks noChangeShapeType="1"/>
              </p:cNvSpPr>
              <p:nvPr/>
            </p:nvSpPr>
            <p:spPr bwMode="auto">
              <a:xfrm>
                <a:off x="2353" y="2178"/>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679" name="Line 114"/>
              <p:cNvSpPr>
                <a:spLocks noChangeShapeType="1"/>
              </p:cNvSpPr>
              <p:nvPr/>
            </p:nvSpPr>
            <p:spPr bwMode="auto">
              <a:xfrm>
                <a:off x="2353" y="2305"/>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680" name="Line 115"/>
              <p:cNvSpPr>
                <a:spLocks noChangeShapeType="1"/>
              </p:cNvSpPr>
              <p:nvPr/>
            </p:nvSpPr>
            <p:spPr bwMode="auto">
              <a:xfrm>
                <a:off x="2353" y="2432"/>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681" name="Line 116"/>
              <p:cNvSpPr>
                <a:spLocks noChangeShapeType="1"/>
              </p:cNvSpPr>
              <p:nvPr/>
            </p:nvSpPr>
            <p:spPr bwMode="auto">
              <a:xfrm>
                <a:off x="2353" y="2559"/>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682" name="Line 117"/>
              <p:cNvSpPr>
                <a:spLocks noChangeShapeType="1"/>
              </p:cNvSpPr>
              <p:nvPr/>
            </p:nvSpPr>
            <p:spPr bwMode="auto">
              <a:xfrm>
                <a:off x="2353" y="2686"/>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683" name="Line 118"/>
              <p:cNvSpPr>
                <a:spLocks noChangeShapeType="1"/>
              </p:cNvSpPr>
              <p:nvPr/>
            </p:nvSpPr>
            <p:spPr bwMode="auto">
              <a:xfrm>
                <a:off x="2353" y="2813"/>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684" name="Line 119"/>
              <p:cNvSpPr>
                <a:spLocks noChangeShapeType="1"/>
              </p:cNvSpPr>
              <p:nvPr/>
            </p:nvSpPr>
            <p:spPr bwMode="auto">
              <a:xfrm>
                <a:off x="2353" y="2939"/>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685" name="Line 120"/>
              <p:cNvSpPr>
                <a:spLocks noChangeShapeType="1"/>
              </p:cNvSpPr>
              <p:nvPr/>
            </p:nvSpPr>
            <p:spPr bwMode="auto">
              <a:xfrm>
                <a:off x="2353" y="3066"/>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686" name="Line 121"/>
              <p:cNvSpPr>
                <a:spLocks noChangeShapeType="1"/>
              </p:cNvSpPr>
              <p:nvPr/>
            </p:nvSpPr>
            <p:spPr bwMode="auto">
              <a:xfrm>
                <a:off x="2353" y="3193"/>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687" name="Line 122"/>
              <p:cNvSpPr>
                <a:spLocks noChangeShapeType="1"/>
              </p:cNvSpPr>
              <p:nvPr/>
            </p:nvSpPr>
            <p:spPr bwMode="auto">
              <a:xfrm>
                <a:off x="2353" y="3320"/>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688" name="Line 123"/>
              <p:cNvSpPr>
                <a:spLocks noChangeShapeType="1"/>
              </p:cNvSpPr>
              <p:nvPr/>
            </p:nvSpPr>
            <p:spPr bwMode="auto">
              <a:xfrm>
                <a:off x="2353" y="3447"/>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689" name="Line 124"/>
              <p:cNvSpPr>
                <a:spLocks noChangeShapeType="1"/>
              </p:cNvSpPr>
              <p:nvPr/>
            </p:nvSpPr>
            <p:spPr bwMode="auto">
              <a:xfrm>
                <a:off x="2353" y="3574"/>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690" name="Line 125"/>
              <p:cNvSpPr>
                <a:spLocks noChangeShapeType="1"/>
              </p:cNvSpPr>
              <p:nvPr/>
            </p:nvSpPr>
            <p:spPr bwMode="auto">
              <a:xfrm>
                <a:off x="2353" y="3700"/>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691" name="Line 126"/>
              <p:cNvSpPr>
                <a:spLocks noChangeShapeType="1"/>
              </p:cNvSpPr>
              <p:nvPr/>
            </p:nvSpPr>
            <p:spPr bwMode="auto">
              <a:xfrm>
                <a:off x="2353" y="3827"/>
                <a:ext cx="0" cy="12"/>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grpSp>
        <p:sp>
          <p:nvSpPr>
            <p:cNvPr id="233526" name="Line 127"/>
            <p:cNvSpPr>
              <a:spLocks noChangeShapeType="1"/>
            </p:cNvSpPr>
            <p:nvPr/>
          </p:nvSpPr>
          <p:spPr bwMode="auto">
            <a:xfrm>
              <a:off x="2763" y="677"/>
              <a:ext cx="0" cy="3184"/>
            </a:xfrm>
            <a:prstGeom prst="line">
              <a:avLst/>
            </a:prstGeom>
            <a:noFill/>
            <a:ln w="12700">
              <a:solidFill>
                <a:srgbClr val="000000"/>
              </a:solidFill>
              <a:round/>
              <a:headEnd/>
              <a:tailEnd/>
            </a:ln>
          </p:spPr>
          <p:txBody>
            <a:bodyPr wrap="none" anchor="ctr">
              <a:prstTxWarp prst="textNoShape">
                <a:avLst/>
              </a:prstTxWarp>
            </a:bodyPr>
            <a:lstStyle/>
            <a:p>
              <a:endParaRPr lang="fr-FR"/>
            </a:p>
          </p:txBody>
        </p:sp>
        <p:grpSp>
          <p:nvGrpSpPr>
            <p:cNvPr id="233527" name="Group 128"/>
            <p:cNvGrpSpPr>
              <a:grpSpLocks/>
            </p:cNvGrpSpPr>
            <p:nvPr/>
          </p:nvGrpSpPr>
          <p:grpSpPr bwMode="auto">
            <a:xfrm>
              <a:off x="2763" y="677"/>
              <a:ext cx="0" cy="3177"/>
              <a:chOff x="2763" y="677"/>
              <a:chExt cx="0" cy="3177"/>
            </a:xfrm>
          </p:grpSpPr>
          <p:sp>
            <p:nvSpPr>
              <p:cNvPr id="233640" name="Line 129"/>
              <p:cNvSpPr>
                <a:spLocks noChangeShapeType="1"/>
              </p:cNvSpPr>
              <p:nvPr/>
            </p:nvSpPr>
            <p:spPr bwMode="auto">
              <a:xfrm>
                <a:off x="2763" y="677"/>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641" name="Line 130"/>
              <p:cNvSpPr>
                <a:spLocks noChangeShapeType="1"/>
              </p:cNvSpPr>
              <p:nvPr/>
            </p:nvSpPr>
            <p:spPr bwMode="auto">
              <a:xfrm>
                <a:off x="2763" y="804"/>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642" name="Line 131"/>
              <p:cNvSpPr>
                <a:spLocks noChangeShapeType="1"/>
              </p:cNvSpPr>
              <p:nvPr/>
            </p:nvSpPr>
            <p:spPr bwMode="auto">
              <a:xfrm>
                <a:off x="2763" y="931"/>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643" name="Line 132"/>
              <p:cNvSpPr>
                <a:spLocks noChangeShapeType="1"/>
              </p:cNvSpPr>
              <p:nvPr/>
            </p:nvSpPr>
            <p:spPr bwMode="auto">
              <a:xfrm>
                <a:off x="2763" y="1058"/>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644" name="Line 133"/>
              <p:cNvSpPr>
                <a:spLocks noChangeShapeType="1"/>
              </p:cNvSpPr>
              <p:nvPr/>
            </p:nvSpPr>
            <p:spPr bwMode="auto">
              <a:xfrm>
                <a:off x="2763" y="1185"/>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645" name="Line 134"/>
              <p:cNvSpPr>
                <a:spLocks noChangeShapeType="1"/>
              </p:cNvSpPr>
              <p:nvPr/>
            </p:nvSpPr>
            <p:spPr bwMode="auto">
              <a:xfrm>
                <a:off x="2763" y="1312"/>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646" name="Line 135"/>
              <p:cNvSpPr>
                <a:spLocks noChangeShapeType="1"/>
              </p:cNvSpPr>
              <p:nvPr/>
            </p:nvSpPr>
            <p:spPr bwMode="auto">
              <a:xfrm>
                <a:off x="2763" y="1438"/>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647" name="Line 136"/>
              <p:cNvSpPr>
                <a:spLocks noChangeShapeType="1"/>
              </p:cNvSpPr>
              <p:nvPr/>
            </p:nvSpPr>
            <p:spPr bwMode="auto">
              <a:xfrm>
                <a:off x="2763" y="1565"/>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648" name="Line 137"/>
              <p:cNvSpPr>
                <a:spLocks noChangeShapeType="1"/>
              </p:cNvSpPr>
              <p:nvPr/>
            </p:nvSpPr>
            <p:spPr bwMode="auto">
              <a:xfrm>
                <a:off x="2763" y="1692"/>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649" name="Line 138"/>
              <p:cNvSpPr>
                <a:spLocks noChangeShapeType="1"/>
              </p:cNvSpPr>
              <p:nvPr/>
            </p:nvSpPr>
            <p:spPr bwMode="auto">
              <a:xfrm>
                <a:off x="2763" y="1819"/>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650" name="Line 139"/>
              <p:cNvSpPr>
                <a:spLocks noChangeShapeType="1"/>
              </p:cNvSpPr>
              <p:nvPr/>
            </p:nvSpPr>
            <p:spPr bwMode="auto">
              <a:xfrm>
                <a:off x="2763" y="1946"/>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651" name="Line 140"/>
              <p:cNvSpPr>
                <a:spLocks noChangeShapeType="1"/>
              </p:cNvSpPr>
              <p:nvPr/>
            </p:nvSpPr>
            <p:spPr bwMode="auto">
              <a:xfrm>
                <a:off x="2763" y="2073"/>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652" name="Line 141"/>
              <p:cNvSpPr>
                <a:spLocks noChangeShapeType="1"/>
              </p:cNvSpPr>
              <p:nvPr/>
            </p:nvSpPr>
            <p:spPr bwMode="auto">
              <a:xfrm>
                <a:off x="2763" y="2199"/>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653" name="Line 142"/>
              <p:cNvSpPr>
                <a:spLocks noChangeShapeType="1"/>
              </p:cNvSpPr>
              <p:nvPr/>
            </p:nvSpPr>
            <p:spPr bwMode="auto">
              <a:xfrm>
                <a:off x="2763" y="2326"/>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654" name="Line 143"/>
              <p:cNvSpPr>
                <a:spLocks noChangeShapeType="1"/>
              </p:cNvSpPr>
              <p:nvPr/>
            </p:nvSpPr>
            <p:spPr bwMode="auto">
              <a:xfrm>
                <a:off x="2763" y="2453"/>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655" name="Line 144"/>
              <p:cNvSpPr>
                <a:spLocks noChangeShapeType="1"/>
              </p:cNvSpPr>
              <p:nvPr/>
            </p:nvSpPr>
            <p:spPr bwMode="auto">
              <a:xfrm>
                <a:off x="2763" y="2580"/>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656" name="Line 145"/>
              <p:cNvSpPr>
                <a:spLocks noChangeShapeType="1"/>
              </p:cNvSpPr>
              <p:nvPr/>
            </p:nvSpPr>
            <p:spPr bwMode="auto">
              <a:xfrm>
                <a:off x="2763" y="2707"/>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657" name="Line 146"/>
              <p:cNvSpPr>
                <a:spLocks noChangeShapeType="1"/>
              </p:cNvSpPr>
              <p:nvPr/>
            </p:nvSpPr>
            <p:spPr bwMode="auto">
              <a:xfrm>
                <a:off x="2763" y="2834"/>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658" name="Line 147"/>
              <p:cNvSpPr>
                <a:spLocks noChangeShapeType="1"/>
              </p:cNvSpPr>
              <p:nvPr/>
            </p:nvSpPr>
            <p:spPr bwMode="auto">
              <a:xfrm>
                <a:off x="2763" y="2961"/>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659" name="Line 148"/>
              <p:cNvSpPr>
                <a:spLocks noChangeShapeType="1"/>
              </p:cNvSpPr>
              <p:nvPr/>
            </p:nvSpPr>
            <p:spPr bwMode="auto">
              <a:xfrm>
                <a:off x="2763" y="3087"/>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660" name="Line 149"/>
              <p:cNvSpPr>
                <a:spLocks noChangeShapeType="1"/>
              </p:cNvSpPr>
              <p:nvPr/>
            </p:nvSpPr>
            <p:spPr bwMode="auto">
              <a:xfrm>
                <a:off x="2763" y="3214"/>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661" name="Line 150"/>
              <p:cNvSpPr>
                <a:spLocks noChangeShapeType="1"/>
              </p:cNvSpPr>
              <p:nvPr/>
            </p:nvSpPr>
            <p:spPr bwMode="auto">
              <a:xfrm>
                <a:off x="2763" y="3341"/>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662" name="Line 151"/>
              <p:cNvSpPr>
                <a:spLocks noChangeShapeType="1"/>
              </p:cNvSpPr>
              <p:nvPr/>
            </p:nvSpPr>
            <p:spPr bwMode="auto">
              <a:xfrm>
                <a:off x="2763" y="3468"/>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663" name="Line 152"/>
              <p:cNvSpPr>
                <a:spLocks noChangeShapeType="1"/>
              </p:cNvSpPr>
              <p:nvPr/>
            </p:nvSpPr>
            <p:spPr bwMode="auto">
              <a:xfrm>
                <a:off x="2763" y="3595"/>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664" name="Line 153"/>
              <p:cNvSpPr>
                <a:spLocks noChangeShapeType="1"/>
              </p:cNvSpPr>
              <p:nvPr/>
            </p:nvSpPr>
            <p:spPr bwMode="auto">
              <a:xfrm>
                <a:off x="2763" y="3722"/>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665" name="Line 154"/>
              <p:cNvSpPr>
                <a:spLocks noChangeShapeType="1"/>
              </p:cNvSpPr>
              <p:nvPr/>
            </p:nvSpPr>
            <p:spPr bwMode="auto">
              <a:xfrm>
                <a:off x="2763" y="3848"/>
                <a:ext cx="0" cy="6"/>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grpSp>
        <p:sp>
          <p:nvSpPr>
            <p:cNvPr id="233528" name="Line 155"/>
            <p:cNvSpPr>
              <a:spLocks noChangeShapeType="1"/>
            </p:cNvSpPr>
            <p:nvPr/>
          </p:nvSpPr>
          <p:spPr bwMode="auto">
            <a:xfrm>
              <a:off x="3632" y="677"/>
              <a:ext cx="0" cy="3184"/>
            </a:xfrm>
            <a:prstGeom prst="line">
              <a:avLst/>
            </a:prstGeom>
            <a:noFill/>
            <a:ln w="12700">
              <a:solidFill>
                <a:srgbClr val="000000"/>
              </a:solidFill>
              <a:round/>
              <a:headEnd/>
              <a:tailEnd/>
            </a:ln>
          </p:spPr>
          <p:txBody>
            <a:bodyPr wrap="none" anchor="ctr">
              <a:prstTxWarp prst="textNoShape">
                <a:avLst/>
              </a:prstTxWarp>
            </a:bodyPr>
            <a:lstStyle/>
            <a:p>
              <a:endParaRPr lang="fr-FR"/>
            </a:p>
          </p:txBody>
        </p:sp>
        <p:grpSp>
          <p:nvGrpSpPr>
            <p:cNvPr id="233529" name="Group 156"/>
            <p:cNvGrpSpPr>
              <a:grpSpLocks/>
            </p:cNvGrpSpPr>
            <p:nvPr/>
          </p:nvGrpSpPr>
          <p:grpSpPr bwMode="auto">
            <a:xfrm>
              <a:off x="3632" y="677"/>
              <a:ext cx="0" cy="3177"/>
              <a:chOff x="3632" y="677"/>
              <a:chExt cx="0" cy="3177"/>
            </a:xfrm>
          </p:grpSpPr>
          <p:sp>
            <p:nvSpPr>
              <p:cNvPr id="233614" name="Line 157"/>
              <p:cNvSpPr>
                <a:spLocks noChangeShapeType="1"/>
              </p:cNvSpPr>
              <p:nvPr/>
            </p:nvSpPr>
            <p:spPr bwMode="auto">
              <a:xfrm>
                <a:off x="3632" y="677"/>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615" name="Line 158"/>
              <p:cNvSpPr>
                <a:spLocks noChangeShapeType="1"/>
              </p:cNvSpPr>
              <p:nvPr/>
            </p:nvSpPr>
            <p:spPr bwMode="auto">
              <a:xfrm>
                <a:off x="3632" y="804"/>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616" name="Line 159"/>
              <p:cNvSpPr>
                <a:spLocks noChangeShapeType="1"/>
              </p:cNvSpPr>
              <p:nvPr/>
            </p:nvSpPr>
            <p:spPr bwMode="auto">
              <a:xfrm>
                <a:off x="3632" y="931"/>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617" name="Line 160"/>
              <p:cNvSpPr>
                <a:spLocks noChangeShapeType="1"/>
              </p:cNvSpPr>
              <p:nvPr/>
            </p:nvSpPr>
            <p:spPr bwMode="auto">
              <a:xfrm>
                <a:off x="3632" y="1058"/>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618" name="Line 161"/>
              <p:cNvSpPr>
                <a:spLocks noChangeShapeType="1"/>
              </p:cNvSpPr>
              <p:nvPr/>
            </p:nvSpPr>
            <p:spPr bwMode="auto">
              <a:xfrm>
                <a:off x="3632" y="1185"/>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619" name="Line 162"/>
              <p:cNvSpPr>
                <a:spLocks noChangeShapeType="1"/>
              </p:cNvSpPr>
              <p:nvPr/>
            </p:nvSpPr>
            <p:spPr bwMode="auto">
              <a:xfrm>
                <a:off x="3632" y="1312"/>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620" name="Line 163"/>
              <p:cNvSpPr>
                <a:spLocks noChangeShapeType="1"/>
              </p:cNvSpPr>
              <p:nvPr/>
            </p:nvSpPr>
            <p:spPr bwMode="auto">
              <a:xfrm>
                <a:off x="3632" y="1438"/>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621" name="Line 164"/>
              <p:cNvSpPr>
                <a:spLocks noChangeShapeType="1"/>
              </p:cNvSpPr>
              <p:nvPr/>
            </p:nvSpPr>
            <p:spPr bwMode="auto">
              <a:xfrm>
                <a:off x="3632" y="1565"/>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622" name="Line 165"/>
              <p:cNvSpPr>
                <a:spLocks noChangeShapeType="1"/>
              </p:cNvSpPr>
              <p:nvPr/>
            </p:nvSpPr>
            <p:spPr bwMode="auto">
              <a:xfrm>
                <a:off x="3632" y="1692"/>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623" name="Line 166"/>
              <p:cNvSpPr>
                <a:spLocks noChangeShapeType="1"/>
              </p:cNvSpPr>
              <p:nvPr/>
            </p:nvSpPr>
            <p:spPr bwMode="auto">
              <a:xfrm>
                <a:off x="3632" y="1819"/>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624" name="Line 167"/>
              <p:cNvSpPr>
                <a:spLocks noChangeShapeType="1"/>
              </p:cNvSpPr>
              <p:nvPr/>
            </p:nvSpPr>
            <p:spPr bwMode="auto">
              <a:xfrm>
                <a:off x="3632" y="1946"/>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625" name="Line 168"/>
              <p:cNvSpPr>
                <a:spLocks noChangeShapeType="1"/>
              </p:cNvSpPr>
              <p:nvPr/>
            </p:nvSpPr>
            <p:spPr bwMode="auto">
              <a:xfrm>
                <a:off x="3632" y="2073"/>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626" name="Line 169"/>
              <p:cNvSpPr>
                <a:spLocks noChangeShapeType="1"/>
              </p:cNvSpPr>
              <p:nvPr/>
            </p:nvSpPr>
            <p:spPr bwMode="auto">
              <a:xfrm>
                <a:off x="3632" y="2199"/>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627" name="Line 170"/>
              <p:cNvSpPr>
                <a:spLocks noChangeShapeType="1"/>
              </p:cNvSpPr>
              <p:nvPr/>
            </p:nvSpPr>
            <p:spPr bwMode="auto">
              <a:xfrm>
                <a:off x="3632" y="2326"/>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628" name="Line 171"/>
              <p:cNvSpPr>
                <a:spLocks noChangeShapeType="1"/>
              </p:cNvSpPr>
              <p:nvPr/>
            </p:nvSpPr>
            <p:spPr bwMode="auto">
              <a:xfrm>
                <a:off x="3632" y="2453"/>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629" name="Line 172"/>
              <p:cNvSpPr>
                <a:spLocks noChangeShapeType="1"/>
              </p:cNvSpPr>
              <p:nvPr/>
            </p:nvSpPr>
            <p:spPr bwMode="auto">
              <a:xfrm>
                <a:off x="3632" y="2580"/>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630" name="Line 173"/>
              <p:cNvSpPr>
                <a:spLocks noChangeShapeType="1"/>
              </p:cNvSpPr>
              <p:nvPr/>
            </p:nvSpPr>
            <p:spPr bwMode="auto">
              <a:xfrm>
                <a:off x="3632" y="2707"/>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631" name="Line 174"/>
              <p:cNvSpPr>
                <a:spLocks noChangeShapeType="1"/>
              </p:cNvSpPr>
              <p:nvPr/>
            </p:nvSpPr>
            <p:spPr bwMode="auto">
              <a:xfrm>
                <a:off x="3632" y="2834"/>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632" name="Line 175"/>
              <p:cNvSpPr>
                <a:spLocks noChangeShapeType="1"/>
              </p:cNvSpPr>
              <p:nvPr/>
            </p:nvSpPr>
            <p:spPr bwMode="auto">
              <a:xfrm>
                <a:off x="3632" y="2961"/>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633" name="Line 176"/>
              <p:cNvSpPr>
                <a:spLocks noChangeShapeType="1"/>
              </p:cNvSpPr>
              <p:nvPr/>
            </p:nvSpPr>
            <p:spPr bwMode="auto">
              <a:xfrm>
                <a:off x="3632" y="3087"/>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634" name="Line 177"/>
              <p:cNvSpPr>
                <a:spLocks noChangeShapeType="1"/>
              </p:cNvSpPr>
              <p:nvPr/>
            </p:nvSpPr>
            <p:spPr bwMode="auto">
              <a:xfrm>
                <a:off x="3632" y="3214"/>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635" name="Line 178"/>
              <p:cNvSpPr>
                <a:spLocks noChangeShapeType="1"/>
              </p:cNvSpPr>
              <p:nvPr/>
            </p:nvSpPr>
            <p:spPr bwMode="auto">
              <a:xfrm>
                <a:off x="3632" y="3341"/>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636" name="Line 179"/>
              <p:cNvSpPr>
                <a:spLocks noChangeShapeType="1"/>
              </p:cNvSpPr>
              <p:nvPr/>
            </p:nvSpPr>
            <p:spPr bwMode="auto">
              <a:xfrm>
                <a:off x="3632" y="3468"/>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637" name="Line 180"/>
              <p:cNvSpPr>
                <a:spLocks noChangeShapeType="1"/>
              </p:cNvSpPr>
              <p:nvPr/>
            </p:nvSpPr>
            <p:spPr bwMode="auto">
              <a:xfrm>
                <a:off x="3632" y="3595"/>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638" name="Line 181"/>
              <p:cNvSpPr>
                <a:spLocks noChangeShapeType="1"/>
              </p:cNvSpPr>
              <p:nvPr/>
            </p:nvSpPr>
            <p:spPr bwMode="auto">
              <a:xfrm>
                <a:off x="3632" y="3722"/>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639" name="Line 182"/>
              <p:cNvSpPr>
                <a:spLocks noChangeShapeType="1"/>
              </p:cNvSpPr>
              <p:nvPr/>
            </p:nvSpPr>
            <p:spPr bwMode="auto">
              <a:xfrm>
                <a:off x="3632" y="3848"/>
                <a:ext cx="0" cy="6"/>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grpSp>
        <p:sp>
          <p:nvSpPr>
            <p:cNvPr id="233530" name="Line 183"/>
            <p:cNvSpPr>
              <a:spLocks noChangeShapeType="1"/>
            </p:cNvSpPr>
            <p:nvPr/>
          </p:nvSpPr>
          <p:spPr bwMode="auto">
            <a:xfrm>
              <a:off x="4104" y="677"/>
              <a:ext cx="0" cy="3191"/>
            </a:xfrm>
            <a:prstGeom prst="line">
              <a:avLst/>
            </a:prstGeom>
            <a:noFill/>
            <a:ln w="12700">
              <a:solidFill>
                <a:srgbClr val="000000"/>
              </a:solidFill>
              <a:round/>
              <a:headEnd/>
              <a:tailEnd/>
            </a:ln>
          </p:spPr>
          <p:txBody>
            <a:bodyPr wrap="none" anchor="ctr">
              <a:prstTxWarp prst="textNoShape">
                <a:avLst/>
              </a:prstTxWarp>
            </a:bodyPr>
            <a:lstStyle/>
            <a:p>
              <a:endParaRPr lang="fr-FR"/>
            </a:p>
          </p:txBody>
        </p:sp>
        <p:grpSp>
          <p:nvGrpSpPr>
            <p:cNvPr id="233531" name="Group 184"/>
            <p:cNvGrpSpPr>
              <a:grpSpLocks/>
            </p:cNvGrpSpPr>
            <p:nvPr/>
          </p:nvGrpSpPr>
          <p:grpSpPr bwMode="auto">
            <a:xfrm>
              <a:off x="4104" y="677"/>
              <a:ext cx="0" cy="3184"/>
              <a:chOff x="4104" y="677"/>
              <a:chExt cx="0" cy="3184"/>
            </a:xfrm>
          </p:grpSpPr>
          <p:sp>
            <p:nvSpPr>
              <p:cNvPr id="233588" name="Line 185"/>
              <p:cNvSpPr>
                <a:spLocks noChangeShapeType="1"/>
              </p:cNvSpPr>
              <p:nvPr/>
            </p:nvSpPr>
            <p:spPr bwMode="auto">
              <a:xfrm>
                <a:off x="4104" y="677"/>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589" name="Line 186"/>
              <p:cNvSpPr>
                <a:spLocks noChangeShapeType="1"/>
              </p:cNvSpPr>
              <p:nvPr/>
            </p:nvSpPr>
            <p:spPr bwMode="auto">
              <a:xfrm>
                <a:off x="4104" y="804"/>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590" name="Line 187"/>
              <p:cNvSpPr>
                <a:spLocks noChangeShapeType="1"/>
              </p:cNvSpPr>
              <p:nvPr/>
            </p:nvSpPr>
            <p:spPr bwMode="auto">
              <a:xfrm>
                <a:off x="4104" y="931"/>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591" name="Line 188"/>
              <p:cNvSpPr>
                <a:spLocks noChangeShapeType="1"/>
              </p:cNvSpPr>
              <p:nvPr/>
            </p:nvSpPr>
            <p:spPr bwMode="auto">
              <a:xfrm>
                <a:off x="4104" y="1058"/>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592" name="Line 189"/>
              <p:cNvSpPr>
                <a:spLocks noChangeShapeType="1"/>
              </p:cNvSpPr>
              <p:nvPr/>
            </p:nvSpPr>
            <p:spPr bwMode="auto">
              <a:xfrm>
                <a:off x="4104" y="1185"/>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593" name="Line 190"/>
              <p:cNvSpPr>
                <a:spLocks noChangeShapeType="1"/>
              </p:cNvSpPr>
              <p:nvPr/>
            </p:nvSpPr>
            <p:spPr bwMode="auto">
              <a:xfrm>
                <a:off x="4104" y="1312"/>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594" name="Line 191"/>
              <p:cNvSpPr>
                <a:spLocks noChangeShapeType="1"/>
              </p:cNvSpPr>
              <p:nvPr/>
            </p:nvSpPr>
            <p:spPr bwMode="auto">
              <a:xfrm>
                <a:off x="4104" y="1438"/>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595" name="Line 192"/>
              <p:cNvSpPr>
                <a:spLocks noChangeShapeType="1"/>
              </p:cNvSpPr>
              <p:nvPr/>
            </p:nvSpPr>
            <p:spPr bwMode="auto">
              <a:xfrm>
                <a:off x="4104" y="1565"/>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596" name="Line 193"/>
              <p:cNvSpPr>
                <a:spLocks noChangeShapeType="1"/>
              </p:cNvSpPr>
              <p:nvPr/>
            </p:nvSpPr>
            <p:spPr bwMode="auto">
              <a:xfrm>
                <a:off x="4104" y="1692"/>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597" name="Line 194"/>
              <p:cNvSpPr>
                <a:spLocks noChangeShapeType="1"/>
              </p:cNvSpPr>
              <p:nvPr/>
            </p:nvSpPr>
            <p:spPr bwMode="auto">
              <a:xfrm>
                <a:off x="4104" y="1819"/>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598" name="Line 195"/>
              <p:cNvSpPr>
                <a:spLocks noChangeShapeType="1"/>
              </p:cNvSpPr>
              <p:nvPr/>
            </p:nvSpPr>
            <p:spPr bwMode="auto">
              <a:xfrm>
                <a:off x="4104" y="1946"/>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599" name="Line 196"/>
              <p:cNvSpPr>
                <a:spLocks noChangeShapeType="1"/>
              </p:cNvSpPr>
              <p:nvPr/>
            </p:nvSpPr>
            <p:spPr bwMode="auto">
              <a:xfrm>
                <a:off x="4104" y="2073"/>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600" name="Line 197"/>
              <p:cNvSpPr>
                <a:spLocks noChangeShapeType="1"/>
              </p:cNvSpPr>
              <p:nvPr/>
            </p:nvSpPr>
            <p:spPr bwMode="auto">
              <a:xfrm>
                <a:off x="4104" y="2199"/>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601" name="Line 198"/>
              <p:cNvSpPr>
                <a:spLocks noChangeShapeType="1"/>
              </p:cNvSpPr>
              <p:nvPr/>
            </p:nvSpPr>
            <p:spPr bwMode="auto">
              <a:xfrm>
                <a:off x="4104" y="2326"/>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602" name="Line 199"/>
              <p:cNvSpPr>
                <a:spLocks noChangeShapeType="1"/>
              </p:cNvSpPr>
              <p:nvPr/>
            </p:nvSpPr>
            <p:spPr bwMode="auto">
              <a:xfrm>
                <a:off x="4104" y="2453"/>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603" name="Line 200"/>
              <p:cNvSpPr>
                <a:spLocks noChangeShapeType="1"/>
              </p:cNvSpPr>
              <p:nvPr/>
            </p:nvSpPr>
            <p:spPr bwMode="auto">
              <a:xfrm>
                <a:off x="4104" y="2580"/>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604" name="Line 201"/>
              <p:cNvSpPr>
                <a:spLocks noChangeShapeType="1"/>
              </p:cNvSpPr>
              <p:nvPr/>
            </p:nvSpPr>
            <p:spPr bwMode="auto">
              <a:xfrm>
                <a:off x="4104" y="2707"/>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605" name="Line 202"/>
              <p:cNvSpPr>
                <a:spLocks noChangeShapeType="1"/>
              </p:cNvSpPr>
              <p:nvPr/>
            </p:nvSpPr>
            <p:spPr bwMode="auto">
              <a:xfrm>
                <a:off x="4104" y="2834"/>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606" name="Line 203"/>
              <p:cNvSpPr>
                <a:spLocks noChangeShapeType="1"/>
              </p:cNvSpPr>
              <p:nvPr/>
            </p:nvSpPr>
            <p:spPr bwMode="auto">
              <a:xfrm>
                <a:off x="4104" y="2961"/>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607" name="Line 204"/>
              <p:cNvSpPr>
                <a:spLocks noChangeShapeType="1"/>
              </p:cNvSpPr>
              <p:nvPr/>
            </p:nvSpPr>
            <p:spPr bwMode="auto">
              <a:xfrm>
                <a:off x="4104" y="3087"/>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608" name="Line 205"/>
              <p:cNvSpPr>
                <a:spLocks noChangeShapeType="1"/>
              </p:cNvSpPr>
              <p:nvPr/>
            </p:nvSpPr>
            <p:spPr bwMode="auto">
              <a:xfrm>
                <a:off x="4104" y="3214"/>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609" name="Line 206"/>
              <p:cNvSpPr>
                <a:spLocks noChangeShapeType="1"/>
              </p:cNvSpPr>
              <p:nvPr/>
            </p:nvSpPr>
            <p:spPr bwMode="auto">
              <a:xfrm>
                <a:off x="4104" y="3341"/>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610" name="Line 207"/>
              <p:cNvSpPr>
                <a:spLocks noChangeShapeType="1"/>
              </p:cNvSpPr>
              <p:nvPr/>
            </p:nvSpPr>
            <p:spPr bwMode="auto">
              <a:xfrm>
                <a:off x="4104" y="3468"/>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611" name="Line 208"/>
              <p:cNvSpPr>
                <a:spLocks noChangeShapeType="1"/>
              </p:cNvSpPr>
              <p:nvPr/>
            </p:nvSpPr>
            <p:spPr bwMode="auto">
              <a:xfrm>
                <a:off x="4104" y="3595"/>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612" name="Line 209"/>
              <p:cNvSpPr>
                <a:spLocks noChangeShapeType="1"/>
              </p:cNvSpPr>
              <p:nvPr/>
            </p:nvSpPr>
            <p:spPr bwMode="auto">
              <a:xfrm>
                <a:off x="4104" y="3722"/>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613" name="Line 210"/>
              <p:cNvSpPr>
                <a:spLocks noChangeShapeType="1"/>
              </p:cNvSpPr>
              <p:nvPr/>
            </p:nvSpPr>
            <p:spPr bwMode="auto">
              <a:xfrm>
                <a:off x="4104" y="3848"/>
                <a:ext cx="0" cy="13"/>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grpSp>
        <p:sp>
          <p:nvSpPr>
            <p:cNvPr id="233532" name="Line 211"/>
            <p:cNvSpPr>
              <a:spLocks noChangeShapeType="1"/>
            </p:cNvSpPr>
            <p:nvPr/>
          </p:nvSpPr>
          <p:spPr bwMode="auto">
            <a:xfrm>
              <a:off x="4521" y="677"/>
              <a:ext cx="0" cy="3184"/>
            </a:xfrm>
            <a:prstGeom prst="line">
              <a:avLst/>
            </a:prstGeom>
            <a:noFill/>
            <a:ln w="12700">
              <a:solidFill>
                <a:srgbClr val="000000"/>
              </a:solidFill>
              <a:round/>
              <a:headEnd/>
              <a:tailEnd/>
            </a:ln>
          </p:spPr>
          <p:txBody>
            <a:bodyPr wrap="none" anchor="ctr">
              <a:prstTxWarp prst="textNoShape">
                <a:avLst/>
              </a:prstTxWarp>
            </a:bodyPr>
            <a:lstStyle/>
            <a:p>
              <a:endParaRPr lang="fr-FR"/>
            </a:p>
          </p:txBody>
        </p:sp>
        <p:grpSp>
          <p:nvGrpSpPr>
            <p:cNvPr id="233533" name="Group 212"/>
            <p:cNvGrpSpPr>
              <a:grpSpLocks/>
            </p:cNvGrpSpPr>
            <p:nvPr/>
          </p:nvGrpSpPr>
          <p:grpSpPr bwMode="auto">
            <a:xfrm>
              <a:off x="4521" y="677"/>
              <a:ext cx="0" cy="3177"/>
              <a:chOff x="4521" y="677"/>
              <a:chExt cx="0" cy="3177"/>
            </a:xfrm>
          </p:grpSpPr>
          <p:sp>
            <p:nvSpPr>
              <p:cNvPr id="233562" name="Line 213"/>
              <p:cNvSpPr>
                <a:spLocks noChangeShapeType="1"/>
              </p:cNvSpPr>
              <p:nvPr/>
            </p:nvSpPr>
            <p:spPr bwMode="auto">
              <a:xfrm>
                <a:off x="4521" y="677"/>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563" name="Line 214"/>
              <p:cNvSpPr>
                <a:spLocks noChangeShapeType="1"/>
              </p:cNvSpPr>
              <p:nvPr/>
            </p:nvSpPr>
            <p:spPr bwMode="auto">
              <a:xfrm>
                <a:off x="4521" y="804"/>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564" name="Line 215"/>
              <p:cNvSpPr>
                <a:spLocks noChangeShapeType="1"/>
              </p:cNvSpPr>
              <p:nvPr/>
            </p:nvSpPr>
            <p:spPr bwMode="auto">
              <a:xfrm>
                <a:off x="4521" y="931"/>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565" name="Line 216"/>
              <p:cNvSpPr>
                <a:spLocks noChangeShapeType="1"/>
              </p:cNvSpPr>
              <p:nvPr/>
            </p:nvSpPr>
            <p:spPr bwMode="auto">
              <a:xfrm>
                <a:off x="4521" y="1058"/>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566" name="Line 217"/>
              <p:cNvSpPr>
                <a:spLocks noChangeShapeType="1"/>
              </p:cNvSpPr>
              <p:nvPr/>
            </p:nvSpPr>
            <p:spPr bwMode="auto">
              <a:xfrm>
                <a:off x="4521" y="1185"/>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567" name="Line 218"/>
              <p:cNvSpPr>
                <a:spLocks noChangeShapeType="1"/>
              </p:cNvSpPr>
              <p:nvPr/>
            </p:nvSpPr>
            <p:spPr bwMode="auto">
              <a:xfrm>
                <a:off x="4521" y="1312"/>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568" name="Line 219"/>
              <p:cNvSpPr>
                <a:spLocks noChangeShapeType="1"/>
              </p:cNvSpPr>
              <p:nvPr/>
            </p:nvSpPr>
            <p:spPr bwMode="auto">
              <a:xfrm>
                <a:off x="4521" y="1438"/>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569" name="Line 220"/>
              <p:cNvSpPr>
                <a:spLocks noChangeShapeType="1"/>
              </p:cNvSpPr>
              <p:nvPr/>
            </p:nvSpPr>
            <p:spPr bwMode="auto">
              <a:xfrm>
                <a:off x="4521" y="1565"/>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570" name="Line 221"/>
              <p:cNvSpPr>
                <a:spLocks noChangeShapeType="1"/>
              </p:cNvSpPr>
              <p:nvPr/>
            </p:nvSpPr>
            <p:spPr bwMode="auto">
              <a:xfrm>
                <a:off x="4521" y="1692"/>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571" name="Line 222"/>
              <p:cNvSpPr>
                <a:spLocks noChangeShapeType="1"/>
              </p:cNvSpPr>
              <p:nvPr/>
            </p:nvSpPr>
            <p:spPr bwMode="auto">
              <a:xfrm>
                <a:off x="4521" y="1819"/>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572" name="Line 223"/>
              <p:cNvSpPr>
                <a:spLocks noChangeShapeType="1"/>
              </p:cNvSpPr>
              <p:nvPr/>
            </p:nvSpPr>
            <p:spPr bwMode="auto">
              <a:xfrm>
                <a:off x="4521" y="1946"/>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573" name="Line 224"/>
              <p:cNvSpPr>
                <a:spLocks noChangeShapeType="1"/>
              </p:cNvSpPr>
              <p:nvPr/>
            </p:nvSpPr>
            <p:spPr bwMode="auto">
              <a:xfrm>
                <a:off x="4521" y="2073"/>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574" name="Line 225"/>
              <p:cNvSpPr>
                <a:spLocks noChangeShapeType="1"/>
              </p:cNvSpPr>
              <p:nvPr/>
            </p:nvSpPr>
            <p:spPr bwMode="auto">
              <a:xfrm>
                <a:off x="4521" y="2199"/>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575" name="Line 226"/>
              <p:cNvSpPr>
                <a:spLocks noChangeShapeType="1"/>
              </p:cNvSpPr>
              <p:nvPr/>
            </p:nvSpPr>
            <p:spPr bwMode="auto">
              <a:xfrm>
                <a:off x="4521" y="2326"/>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576" name="Line 227"/>
              <p:cNvSpPr>
                <a:spLocks noChangeShapeType="1"/>
              </p:cNvSpPr>
              <p:nvPr/>
            </p:nvSpPr>
            <p:spPr bwMode="auto">
              <a:xfrm>
                <a:off x="4521" y="2453"/>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577" name="Line 228"/>
              <p:cNvSpPr>
                <a:spLocks noChangeShapeType="1"/>
              </p:cNvSpPr>
              <p:nvPr/>
            </p:nvSpPr>
            <p:spPr bwMode="auto">
              <a:xfrm>
                <a:off x="4521" y="2580"/>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578" name="Line 229"/>
              <p:cNvSpPr>
                <a:spLocks noChangeShapeType="1"/>
              </p:cNvSpPr>
              <p:nvPr/>
            </p:nvSpPr>
            <p:spPr bwMode="auto">
              <a:xfrm>
                <a:off x="4521" y="2707"/>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579" name="Line 230"/>
              <p:cNvSpPr>
                <a:spLocks noChangeShapeType="1"/>
              </p:cNvSpPr>
              <p:nvPr/>
            </p:nvSpPr>
            <p:spPr bwMode="auto">
              <a:xfrm>
                <a:off x="4521" y="2834"/>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580" name="Line 231"/>
              <p:cNvSpPr>
                <a:spLocks noChangeShapeType="1"/>
              </p:cNvSpPr>
              <p:nvPr/>
            </p:nvSpPr>
            <p:spPr bwMode="auto">
              <a:xfrm>
                <a:off x="4521" y="2961"/>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581" name="Line 232"/>
              <p:cNvSpPr>
                <a:spLocks noChangeShapeType="1"/>
              </p:cNvSpPr>
              <p:nvPr/>
            </p:nvSpPr>
            <p:spPr bwMode="auto">
              <a:xfrm>
                <a:off x="4521" y="3087"/>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582" name="Line 233"/>
              <p:cNvSpPr>
                <a:spLocks noChangeShapeType="1"/>
              </p:cNvSpPr>
              <p:nvPr/>
            </p:nvSpPr>
            <p:spPr bwMode="auto">
              <a:xfrm>
                <a:off x="4521" y="3214"/>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583" name="Line 234"/>
              <p:cNvSpPr>
                <a:spLocks noChangeShapeType="1"/>
              </p:cNvSpPr>
              <p:nvPr/>
            </p:nvSpPr>
            <p:spPr bwMode="auto">
              <a:xfrm>
                <a:off x="4521" y="3341"/>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584" name="Line 235"/>
              <p:cNvSpPr>
                <a:spLocks noChangeShapeType="1"/>
              </p:cNvSpPr>
              <p:nvPr/>
            </p:nvSpPr>
            <p:spPr bwMode="auto">
              <a:xfrm>
                <a:off x="4521" y="3468"/>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585" name="Line 236"/>
              <p:cNvSpPr>
                <a:spLocks noChangeShapeType="1"/>
              </p:cNvSpPr>
              <p:nvPr/>
            </p:nvSpPr>
            <p:spPr bwMode="auto">
              <a:xfrm>
                <a:off x="4521" y="3595"/>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586" name="Line 237"/>
              <p:cNvSpPr>
                <a:spLocks noChangeShapeType="1"/>
              </p:cNvSpPr>
              <p:nvPr/>
            </p:nvSpPr>
            <p:spPr bwMode="auto">
              <a:xfrm>
                <a:off x="4521" y="3722"/>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587" name="Line 238"/>
              <p:cNvSpPr>
                <a:spLocks noChangeShapeType="1"/>
              </p:cNvSpPr>
              <p:nvPr/>
            </p:nvSpPr>
            <p:spPr bwMode="auto">
              <a:xfrm>
                <a:off x="4521" y="3848"/>
                <a:ext cx="0" cy="6"/>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grpSp>
        <p:sp>
          <p:nvSpPr>
            <p:cNvPr id="233534" name="Line 239"/>
            <p:cNvSpPr>
              <a:spLocks noChangeShapeType="1"/>
            </p:cNvSpPr>
            <p:nvPr/>
          </p:nvSpPr>
          <p:spPr bwMode="auto">
            <a:xfrm>
              <a:off x="4932" y="677"/>
              <a:ext cx="0" cy="3184"/>
            </a:xfrm>
            <a:prstGeom prst="line">
              <a:avLst/>
            </a:prstGeom>
            <a:noFill/>
            <a:ln w="12700">
              <a:solidFill>
                <a:srgbClr val="000000"/>
              </a:solidFill>
              <a:round/>
              <a:headEnd/>
              <a:tailEnd/>
            </a:ln>
          </p:spPr>
          <p:txBody>
            <a:bodyPr wrap="none" anchor="ctr">
              <a:prstTxWarp prst="textNoShape">
                <a:avLst/>
              </a:prstTxWarp>
            </a:bodyPr>
            <a:lstStyle/>
            <a:p>
              <a:endParaRPr lang="fr-FR"/>
            </a:p>
          </p:txBody>
        </p:sp>
        <p:grpSp>
          <p:nvGrpSpPr>
            <p:cNvPr id="233535" name="Group 240"/>
            <p:cNvGrpSpPr>
              <a:grpSpLocks/>
            </p:cNvGrpSpPr>
            <p:nvPr/>
          </p:nvGrpSpPr>
          <p:grpSpPr bwMode="auto">
            <a:xfrm>
              <a:off x="4932" y="677"/>
              <a:ext cx="0" cy="3177"/>
              <a:chOff x="4932" y="677"/>
              <a:chExt cx="0" cy="3177"/>
            </a:xfrm>
          </p:grpSpPr>
          <p:sp>
            <p:nvSpPr>
              <p:cNvPr id="233536" name="Line 241"/>
              <p:cNvSpPr>
                <a:spLocks noChangeShapeType="1"/>
              </p:cNvSpPr>
              <p:nvPr/>
            </p:nvSpPr>
            <p:spPr bwMode="auto">
              <a:xfrm>
                <a:off x="4932" y="677"/>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537" name="Line 242"/>
              <p:cNvSpPr>
                <a:spLocks noChangeShapeType="1"/>
              </p:cNvSpPr>
              <p:nvPr/>
            </p:nvSpPr>
            <p:spPr bwMode="auto">
              <a:xfrm>
                <a:off x="4932" y="804"/>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538" name="Line 243"/>
              <p:cNvSpPr>
                <a:spLocks noChangeShapeType="1"/>
              </p:cNvSpPr>
              <p:nvPr/>
            </p:nvSpPr>
            <p:spPr bwMode="auto">
              <a:xfrm>
                <a:off x="4932" y="931"/>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539" name="Line 244"/>
              <p:cNvSpPr>
                <a:spLocks noChangeShapeType="1"/>
              </p:cNvSpPr>
              <p:nvPr/>
            </p:nvSpPr>
            <p:spPr bwMode="auto">
              <a:xfrm>
                <a:off x="4932" y="1058"/>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540" name="Line 245"/>
              <p:cNvSpPr>
                <a:spLocks noChangeShapeType="1"/>
              </p:cNvSpPr>
              <p:nvPr/>
            </p:nvSpPr>
            <p:spPr bwMode="auto">
              <a:xfrm>
                <a:off x="4932" y="1185"/>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541" name="Line 246"/>
              <p:cNvSpPr>
                <a:spLocks noChangeShapeType="1"/>
              </p:cNvSpPr>
              <p:nvPr/>
            </p:nvSpPr>
            <p:spPr bwMode="auto">
              <a:xfrm>
                <a:off x="4932" y="1312"/>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542" name="Line 247"/>
              <p:cNvSpPr>
                <a:spLocks noChangeShapeType="1"/>
              </p:cNvSpPr>
              <p:nvPr/>
            </p:nvSpPr>
            <p:spPr bwMode="auto">
              <a:xfrm>
                <a:off x="4932" y="1438"/>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543" name="Line 248"/>
              <p:cNvSpPr>
                <a:spLocks noChangeShapeType="1"/>
              </p:cNvSpPr>
              <p:nvPr/>
            </p:nvSpPr>
            <p:spPr bwMode="auto">
              <a:xfrm>
                <a:off x="4932" y="1565"/>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544" name="Line 249"/>
              <p:cNvSpPr>
                <a:spLocks noChangeShapeType="1"/>
              </p:cNvSpPr>
              <p:nvPr/>
            </p:nvSpPr>
            <p:spPr bwMode="auto">
              <a:xfrm>
                <a:off x="4932" y="1692"/>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545" name="Line 250"/>
              <p:cNvSpPr>
                <a:spLocks noChangeShapeType="1"/>
              </p:cNvSpPr>
              <p:nvPr/>
            </p:nvSpPr>
            <p:spPr bwMode="auto">
              <a:xfrm>
                <a:off x="4932" y="1819"/>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546" name="Line 251"/>
              <p:cNvSpPr>
                <a:spLocks noChangeShapeType="1"/>
              </p:cNvSpPr>
              <p:nvPr/>
            </p:nvSpPr>
            <p:spPr bwMode="auto">
              <a:xfrm>
                <a:off x="4932" y="1946"/>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547" name="Line 252"/>
              <p:cNvSpPr>
                <a:spLocks noChangeShapeType="1"/>
              </p:cNvSpPr>
              <p:nvPr/>
            </p:nvSpPr>
            <p:spPr bwMode="auto">
              <a:xfrm>
                <a:off x="4932" y="2073"/>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548" name="Line 253"/>
              <p:cNvSpPr>
                <a:spLocks noChangeShapeType="1"/>
              </p:cNvSpPr>
              <p:nvPr/>
            </p:nvSpPr>
            <p:spPr bwMode="auto">
              <a:xfrm>
                <a:off x="4932" y="2199"/>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549" name="Line 254"/>
              <p:cNvSpPr>
                <a:spLocks noChangeShapeType="1"/>
              </p:cNvSpPr>
              <p:nvPr/>
            </p:nvSpPr>
            <p:spPr bwMode="auto">
              <a:xfrm>
                <a:off x="4932" y="2326"/>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550" name="Line 255"/>
              <p:cNvSpPr>
                <a:spLocks noChangeShapeType="1"/>
              </p:cNvSpPr>
              <p:nvPr/>
            </p:nvSpPr>
            <p:spPr bwMode="auto">
              <a:xfrm>
                <a:off x="4932" y="2453"/>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551" name="Line 256"/>
              <p:cNvSpPr>
                <a:spLocks noChangeShapeType="1"/>
              </p:cNvSpPr>
              <p:nvPr/>
            </p:nvSpPr>
            <p:spPr bwMode="auto">
              <a:xfrm>
                <a:off x="4932" y="2580"/>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552" name="Line 257"/>
              <p:cNvSpPr>
                <a:spLocks noChangeShapeType="1"/>
              </p:cNvSpPr>
              <p:nvPr/>
            </p:nvSpPr>
            <p:spPr bwMode="auto">
              <a:xfrm>
                <a:off x="4932" y="2707"/>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553" name="Line 258"/>
              <p:cNvSpPr>
                <a:spLocks noChangeShapeType="1"/>
              </p:cNvSpPr>
              <p:nvPr/>
            </p:nvSpPr>
            <p:spPr bwMode="auto">
              <a:xfrm>
                <a:off x="4932" y="2834"/>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554" name="Line 259"/>
              <p:cNvSpPr>
                <a:spLocks noChangeShapeType="1"/>
              </p:cNvSpPr>
              <p:nvPr/>
            </p:nvSpPr>
            <p:spPr bwMode="auto">
              <a:xfrm>
                <a:off x="4932" y="2961"/>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555" name="Line 260"/>
              <p:cNvSpPr>
                <a:spLocks noChangeShapeType="1"/>
              </p:cNvSpPr>
              <p:nvPr/>
            </p:nvSpPr>
            <p:spPr bwMode="auto">
              <a:xfrm>
                <a:off x="4932" y="3087"/>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556" name="Line 261"/>
              <p:cNvSpPr>
                <a:spLocks noChangeShapeType="1"/>
              </p:cNvSpPr>
              <p:nvPr/>
            </p:nvSpPr>
            <p:spPr bwMode="auto">
              <a:xfrm>
                <a:off x="4932" y="3214"/>
                <a:ext cx="0" cy="48"/>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557" name="Line 262"/>
              <p:cNvSpPr>
                <a:spLocks noChangeShapeType="1"/>
              </p:cNvSpPr>
              <p:nvPr/>
            </p:nvSpPr>
            <p:spPr bwMode="auto">
              <a:xfrm>
                <a:off x="4932" y="3341"/>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558" name="Line 263"/>
              <p:cNvSpPr>
                <a:spLocks noChangeShapeType="1"/>
              </p:cNvSpPr>
              <p:nvPr/>
            </p:nvSpPr>
            <p:spPr bwMode="auto">
              <a:xfrm>
                <a:off x="4932" y="3468"/>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559" name="Line 264"/>
              <p:cNvSpPr>
                <a:spLocks noChangeShapeType="1"/>
              </p:cNvSpPr>
              <p:nvPr/>
            </p:nvSpPr>
            <p:spPr bwMode="auto">
              <a:xfrm>
                <a:off x="4932" y="3595"/>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560" name="Line 265"/>
              <p:cNvSpPr>
                <a:spLocks noChangeShapeType="1"/>
              </p:cNvSpPr>
              <p:nvPr/>
            </p:nvSpPr>
            <p:spPr bwMode="auto">
              <a:xfrm>
                <a:off x="4932" y="3722"/>
                <a:ext cx="0" cy="47"/>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sp>
            <p:nvSpPr>
              <p:cNvPr id="233561" name="Line 266"/>
              <p:cNvSpPr>
                <a:spLocks noChangeShapeType="1"/>
              </p:cNvSpPr>
              <p:nvPr/>
            </p:nvSpPr>
            <p:spPr bwMode="auto">
              <a:xfrm>
                <a:off x="4932" y="3848"/>
                <a:ext cx="0" cy="6"/>
              </a:xfrm>
              <a:prstGeom prst="line">
                <a:avLst/>
              </a:prstGeom>
              <a:noFill/>
              <a:ln w="12700">
                <a:solidFill>
                  <a:schemeClr val="accent2"/>
                </a:solidFill>
                <a:prstDash val="dash"/>
                <a:round/>
                <a:headEnd/>
                <a:tailEnd/>
              </a:ln>
            </p:spPr>
            <p:txBody>
              <a:bodyPr wrap="none" anchor="ctr">
                <a:prstTxWarp prst="textNoShape">
                  <a:avLst/>
                </a:prstTxWarp>
              </a:bodyPr>
              <a:lstStyle/>
              <a:p>
                <a:endParaRPr lang="fr-FR"/>
              </a:p>
            </p:txBody>
          </p:sp>
        </p:grpSp>
      </p:grpSp>
      <p:sp>
        <p:nvSpPr>
          <p:cNvPr id="233497" name="Line 267"/>
          <p:cNvSpPr>
            <a:spLocks noChangeShapeType="1"/>
          </p:cNvSpPr>
          <p:nvPr/>
        </p:nvSpPr>
        <p:spPr bwMode="auto">
          <a:xfrm>
            <a:off x="1979613" y="1125538"/>
            <a:ext cx="3168650" cy="0"/>
          </a:xfrm>
          <a:prstGeom prst="line">
            <a:avLst/>
          </a:prstGeom>
          <a:noFill/>
          <a:ln w="28575">
            <a:solidFill>
              <a:schemeClr val="tx1"/>
            </a:solidFill>
            <a:prstDash val="lgDash"/>
            <a:round/>
            <a:headEnd type="triangle" w="med" len="med"/>
            <a:tailEnd type="triangle" w="med" len="med"/>
          </a:ln>
        </p:spPr>
        <p:txBody>
          <a:bodyPr>
            <a:prstTxWarp prst="textNoShape">
              <a:avLst/>
            </a:prstTxWarp>
          </a:bodyPr>
          <a:lstStyle/>
          <a:p>
            <a:endParaRPr lang="fr-FR"/>
          </a:p>
        </p:txBody>
      </p:sp>
      <p:sp>
        <p:nvSpPr>
          <p:cNvPr id="233498" name="Line 268"/>
          <p:cNvSpPr>
            <a:spLocks noChangeShapeType="1"/>
          </p:cNvSpPr>
          <p:nvPr/>
        </p:nvSpPr>
        <p:spPr bwMode="auto">
          <a:xfrm>
            <a:off x="5148263" y="1125538"/>
            <a:ext cx="3168650" cy="0"/>
          </a:xfrm>
          <a:prstGeom prst="line">
            <a:avLst/>
          </a:prstGeom>
          <a:noFill/>
          <a:ln w="28575">
            <a:solidFill>
              <a:schemeClr val="tx1"/>
            </a:solidFill>
            <a:prstDash val="lgDash"/>
            <a:round/>
            <a:headEnd type="triangle" w="med" len="med"/>
            <a:tailEnd type="triangle" w="med" len="med"/>
          </a:ln>
        </p:spPr>
        <p:txBody>
          <a:bodyPr>
            <a:prstTxWarp prst="textNoShape">
              <a:avLst/>
            </a:prstTxWarp>
          </a:bodyPr>
          <a:lstStyle/>
          <a:p>
            <a:endParaRPr lang="fr-FR"/>
          </a:p>
        </p:txBody>
      </p:sp>
      <p:sp>
        <p:nvSpPr>
          <p:cNvPr id="233499" name="Text Box 269"/>
          <p:cNvSpPr txBox="1">
            <a:spLocks noChangeArrowheads="1"/>
          </p:cNvSpPr>
          <p:nvPr/>
        </p:nvSpPr>
        <p:spPr bwMode="auto">
          <a:xfrm>
            <a:off x="2339975" y="728663"/>
            <a:ext cx="2624138" cy="396875"/>
          </a:xfrm>
          <a:prstGeom prst="rect">
            <a:avLst/>
          </a:prstGeom>
          <a:noFill/>
          <a:ln w="12700">
            <a:noFill/>
            <a:miter lim="800000"/>
            <a:headEnd/>
            <a:tailEnd/>
          </a:ln>
        </p:spPr>
        <p:txBody>
          <a:bodyPr wrap="none">
            <a:prstTxWarp prst="textNoShape">
              <a:avLst/>
            </a:prstTxWarp>
            <a:spAutoFit/>
          </a:bodyPr>
          <a:lstStyle/>
          <a:p>
            <a:r>
              <a:rPr lang="fr-FR" sz="2000">
                <a:solidFill>
                  <a:schemeClr val="hlink"/>
                </a:solidFill>
              </a:rPr>
              <a:t>Génération de liquidités</a:t>
            </a:r>
          </a:p>
        </p:txBody>
      </p:sp>
      <p:sp>
        <p:nvSpPr>
          <p:cNvPr id="233500" name="Text Box 270"/>
          <p:cNvSpPr txBox="1">
            <a:spLocks noChangeArrowheads="1"/>
          </p:cNvSpPr>
          <p:nvPr/>
        </p:nvSpPr>
        <p:spPr bwMode="auto">
          <a:xfrm>
            <a:off x="5337175" y="765175"/>
            <a:ext cx="2640013" cy="396875"/>
          </a:xfrm>
          <a:prstGeom prst="rect">
            <a:avLst/>
          </a:prstGeom>
          <a:noFill/>
          <a:ln w="12700">
            <a:noFill/>
            <a:miter lim="800000"/>
            <a:headEnd/>
            <a:tailEnd/>
          </a:ln>
        </p:spPr>
        <p:txBody>
          <a:bodyPr wrap="none">
            <a:prstTxWarp prst="textNoShape">
              <a:avLst/>
            </a:prstTxWarp>
            <a:spAutoFit/>
          </a:bodyPr>
          <a:lstStyle/>
          <a:p>
            <a:r>
              <a:rPr lang="fr-FR" sz="2000">
                <a:solidFill>
                  <a:schemeClr val="hlink"/>
                </a:solidFill>
              </a:rPr>
              <a:t>Absorption de liquidités</a:t>
            </a:r>
          </a:p>
        </p:txBody>
      </p:sp>
      <p:sp>
        <p:nvSpPr>
          <p:cNvPr id="233501" name="Text Box 271"/>
          <p:cNvSpPr txBox="1">
            <a:spLocks noChangeArrowheads="1"/>
          </p:cNvSpPr>
          <p:nvPr/>
        </p:nvSpPr>
        <p:spPr bwMode="auto">
          <a:xfrm>
            <a:off x="6946900" y="1409700"/>
            <a:ext cx="1228725" cy="396875"/>
          </a:xfrm>
          <a:prstGeom prst="rect">
            <a:avLst/>
          </a:prstGeom>
          <a:noFill/>
          <a:ln w="12700">
            <a:noFill/>
            <a:miter lim="800000"/>
            <a:headEnd/>
            <a:tailEnd/>
          </a:ln>
        </p:spPr>
        <p:txBody>
          <a:bodyPr wrap="none">
            <a:prstTxWarp prst="textNoShape">
              <a:avLst/>
            </a:prstTxWarp>
            <a:spAutoFit/>
          </a:bodyPr>
          <a:lstStyle/>
          <a:p>
            <a:r>
              <a:rPr lang="fr-FR" sz="2000">
                <a:solidFill>
                  <a:schemeClr val="accent2"/>
                </a:solidFill>
              </a:rPr>
              <a:t>Dilemmes</a:t>
            </a:r>
          </a:p>
        </p:txBody>
      </p:sp>
      <p:sp>
        <p:nvSpPr>
          <p:cNvPr id="233502" name="Text Box 272"/>
          <p:cNvSpPr txBox="1">
            <a:spLocks noChangeArrowheads="1"/>
          </p:cNvSpPr>
          <p:nvPr/>
        </p:nvSpPr>
        <p:spPr bwMode="auto">
          <a:xfrm>
            <a:off x="2124075" y="1412875"/>
            <a:ext cx="1073150" cy="396875"/>
          </a:xfrm>
          <a:prstGeom prst="rect">
            <a:avLst/>
          </a:prstGeom>
          <a:noFill/>
          <a:ln w="12700">
            <a:noFill/>
            <a:miter lim="800000"/>
            <a:headEnd/>
            <a:tailEnd/>
          </a:ln>
        </p:spPr>
        <p:txBody>
          <a:bodyPr wrap="none">
            <a:prstTxWarp prst="textNoShape">
              <a:avLst/>
            </a:prstTxWarp>
            <a:spAutoFit/>
          </a:bodyPr>
          <a:lstStyle/>
          <a:p>
            <a:r>
              <a:rPr lang="fr-FR" sz="2000">
                <a:solidFill>
                  <a:schemeClr val="accent2"/>
                </a:solidFill>
              </a:rPr>
              <a:t>Vedettes</a:t>
            </a:r>
          </a:p>
        </p:txBody>
      </p:sp>
      <p:sp>
        <p:nvSpPr>
          <p:cNvPr id="233503" name="Text Box 273"/>
          <p:cNvSpPr txBox="1">
            <a:spLocks noChangeArrowheads="1"/>
          </p:cNvSpPr>
          <p:nvPr/>
        </p:nvSpPr>
        <p:spPr bwMode="auto">
          <a:xfrm>
            <a:off x="6946900" y="5692775"/>
            <a:ext cx="1390650" cy="396875"/>
          </a:xfrm>
          <a:prstGeom prst="rect">
            <a:avLst/>
          </a:prstGeom>
          <a:noFill/>
          <a:ln w="12700">
            <a:noFill/>
            <a:miter lim="800000"/>
            <a:headEnd/>
            <a:tailEnd/>
          </a:ln>
        </p:spPr>
        <p:txBody>
          <a:bodyPr wrap="none">
            <a:prstTxWarp prst="textNoShape">
              <a:avLst/>
            </a:prstTxWarp>
            <a:spAutoFit/>
          </a:bodyPr>
          <a:lstStyle/>
          <a:p>
            <a:r>
              <a:rPr lang="fr-FR" sz="2000">
                <a:solidFill>
                  <a:schemeClr val="accent2"/>
                </a:solidFill>
              </a:rPr>
              <a:t>Poids morts</a:t>
            </a:r>
          </a:p>
        </p:txBody>
      </p:sp>
      <p:sp>
        <p:nvSpPr>
          <p:cNvPr id="233504" name="Text Box 274"/>
          <p:cNvSpPr txBox="1">
            <a:spLocks noChangeArrowheads="1"/>
          </p:cNvSpPr>
          <p:nvPr/>
        </p:nvSpPr>
        <p:spPr bwMode="auto">
          <a:xfrm>
            <a:off x="2124075" y="5695950"/>
            <a:ext cx="1495425" cy="396875"/>
          </a:xfrm>
          <a:prstGeom prst="rect">
            <a:avLst/>
          </a:prstGeom>
          <a:noFill/>
          <a:ln w="12700">
            <a:noFill/>
            <a:miter lim="800000"/>
            <a:headEnd/>
            <a:tailEnd/>
          </a:ln>
        </p:spPr>
        <p:txBody>
          <a:bodyPr wrap="none">
            <a:prstTxWarp prst="textNoShape">
              <a:avLst/>
            </a:prstTxWarp>
            <a:spAutoFit/>
          </a:bodyPr>
          <a:lstStyle/>
          <a:p>
            <a:r>
              <a:rPr lang="fr-FR" sz="2000">
                <a:solidFill>
                  <a:schemeClr val="accent2"/>
                </a:solidFill>
              </a:rPr>
              <a:t>Vaches à lait</a:t>
            </a:r>
          </a:p>
        </p:txBody>
      </p:sp>
      <p:sp>
        <p:nvSpPr>
          <p:cNvPr id="233505" name="Text Box 275"/>
          <p:cNvSpPr txBox="1">
            <a:spLocks noChangeArrowheads="1"/>
          </p:cNvSpPr>
          <p:nvPr/>
        </p:nvSpPr>
        <p:spPr bwMode="auto">
          <a:xfrm>
            <a:off x="2555875" y="4005263"/>
            <a:ext cx="2384425" cy="1314450"/>
          </a:xfrm>
          <a:prstGeom prst="rect">
            <a:avLst/>
          </a:prstGeom>
          <a:noFill/>
          <a:ln w="12700">
            <a:noFill/>
            <a:miter lim="800000"/>
            <a:headEnd/>
            <a:tailEnd/>
          </a:ln>
        </p:spPr>
        <p:txBody>
          <a:bodyPr>
            <a:prstTxWarp prst="textNoShape">
              <a:avLst/>
            </a:prstTxWarp>
            <a:spAutoFit/>
          </a:bodyPr>
          <a:lstStyle/>
          <a:p>
            <a:pPr>
              <a:buFontTx/>
              <a:buChar char="•"/>
            </a:pPr>
            <a:r>
              <a:rPr lang="fr-FR" sz="1600" b="1">
                <a:solidFill>
                  <a:srgbClr val="0033CC"/>
                </a:solidFill>
              </a:rPr>
              <a:t>CA croissance faible</a:t>
            </a:r>
          </a:p>
          <a:p>
            <a:pPr>
              <a:buFontTx/>
              <a:buChar char="•"/>
            </a:pPr>
            <a:r>
              <a:rPr lang="fr-FR" sz="1600" b="1">
                <a:solidFill>
                  <a:srgbClr val="0033CC"/>
                </a:solidFill>
              </a:rPr>
              <a:t>I faible (maintenance)</a:t>
            </a:r>
          </a:p>
          <a:p>
            <a:pPr>
              <a:buFontTx/>
              <a:buChar char="•"/>
            </a:pPr>
            <a:r>
              <a:rPr lang="fr-FR" sz="1600" b="1">
                <a:solidFill>
                  <a:srgbClr val="0033CC"/>
                </a:solidFill>
              </a:rPr>
              <a:t>Endettement nul</a:t>
            </a:r>
          </a:p>
          <a:p>
            <a:pPr>
              <a:buFontTx/>
              <a:buChar char="•"/>
            </a:pPr>
            <a:r>
              <a:rPr lang="fr-FR" sz="1600" b="1">
                <a:solidFill>
                  <a:srgbClr val="0033CC"/>
                </a:solidFill>
              </a:rPr>
              <a:t>Résultat important</a:t>
            </a:r>
          </a:p>
          <a:p>
            <a:pPr>
              <a:buFontTx/>
              <a:buChar char="•"/>
            </a:pPr>
            <a:r>
              <a:rPr lang="fr-FR" sz="1600" b="1">
                <a:solidFill>
                  <a:srgbClr val="0033CC"/>
                </a:solidFill>
              </a:rPr>
              <a:t>CashFlow important</a:t>
            </a:r>
          </a:p>
        </p:txBody>
      </p:sp>
      <p:sp>
        <p:nvSpPr>
          <p:cNvPr id="233506" name="Text Box 276"/>
          <p:cNvSpPr txBox="1">
            <a:spLocks noChangeArrowheads="1"/>
          </p:cNvSpPr>
          <p:nvPr/>
        </p:nvSpPr>
        <p:spPr bwMode="auto">
          <a:xfrm>
            <a:off x="5724525" y="4005263"/>
            <a:ext cx="2376488" cy="1558925"/>
          </a:xfrm>
          <a:prstGeom prst="rect">
            <a:avLst/>
          </a:prstGeom>
          <a:noFill/>
          <a:ln w="12700">
            <a:noFill/>
            <a:miter lim="800000"/>
            <a:headEnd/>
            <a:tailEnd/>
          </a:ln>
        </p:spPr>
        <p:txBody>
          <a:bodyPr>
            <a:prstTxWarp prst="textNoShape">
              <a:avLst/>
            </a:prstTxWarp>
            <a:spAutoFit/>
          </a:bodyPr>
          <a:lstStyle/>
          <a:p>
            <a:pPr>
              <a:buFontTx/>
              <a:buChar char="•"/>
            </a:pPr>
            <a:r>
              <a:rPr lang="fr-FR" sz="1600" b="1">
                <a:solidFill>
                  <a:srgbClr val="0033CC"/>
                </a:solidFill>
              </a:rPr>
              <a:t>CA croissance faible</a:t>
            </a:r>
          </a:p>
          <a:p>
            <a:pPr>
              <a:buFontTx/>
              <a:buChar char="•"/>
            </a:pPr>
            <a:r>
              <a:rPr lang="fr-FR" sz="1600" b="1">
                <a:solidFill>
                  <a:srgbClr val="0033CC"/>
                </a:solidFill>
              </a:rPr>
              <a:t>I faible (maintenance), sauf rattrapage</a:t>
            </a:r>
          </a:p>
          <a:p>
            <a:pPr>
              <a:buFontTx/>
              <a:buChar char="•"/>
            </a:pPr>
            <a:r>
              <a:rPr lang="fr-FR" sz="1600" b="1">
                <a:solidFill>
                  <a:srgbClr val="0033CC"/>
                </a:solidFill>
              </a:rPr>
              <a:t>Endettement existant</a:t>
            </a:r>
          </a:p>
          <a:p>
            <a:pPr>
              <a:buFontTx/>
              <a:buChar char="•"/>
            </a:pPr>
            <a:r>
              <a:rPr lang="fr-FR" sz="1600" b="1">
                <a:solidFill>
                  <a:srgbClr val="0033CC"/>
                </a:solidFill>
              </a:rPr>
              <a:t>Résultat faible à &lt;0</a:t>
            </a:r>
          </a:p>
          <a:p>
            <a:pPr>
              <a:buFontTx/>
              <a:buChar char="•"/>
            </a:pPr>
            <a:r>
              <a:rPr lang="fr-FR" sz="1600" b="1">
                <a:solidFill>
                  <a:srgbClr val="0033CC"/>
                </a:solidFill>
              </a:rPr>
              <a:t>CashFlow faible à &lt;0</a:t>
            </a:r>
          </a:p>
        </p:txBody>
      </p:sp>
      <p:sp>
        <p:nvSpPr>
          <p:cNvPr id="233507" name="Text Box 277"/>
          <p:cNvSpPr txBox="1">
            <a:spLocks noChangeArrowheads="1"/>
          </p:cNvSpPr>
          <p:nvPr/>
        </p:nvSpPr>
        <p:spPr bwMode="auto">
          <a:xfrm>
            <a:off x="2555875" y="1989138"/>
            <a:ext cx="2384425" cy="1558925"/>
          </a:xfrm>
          <a:prstGeom prst="rect">
            <a:avLst/>
          </a:prstGeom>
          <a:noFill/>
          <a:ln w="12700">
            <a:noFill/>
            <a:miter lim="800000"/>
            <a:headEnd/>
            <a:tailEnd/>
          </a:ln>
        </p:spPr>
        <p:txBody>
          <a:bodyPr>
            <a:prstTxWarp prst="textNoShape">
              <a:avLst/>
            </a:prstTxWarp>
            <a:spAutoFit/>
          </a:bodyPr>
          <a:lstStyle/>
          <a:p>
            <a:pPr>
              <a:buFontTx/>
              <a:buChar char="•"/>
            </a:pPr>
            <a:r>
              <a:rPr lang="fr-FR" sz="1600" b="1">
                <a:solidFill>
                  <a:srgbClr val="0033CC"/>
                </a:solidFill>
              </a:rPr>
              <a:t>CA croissance forte</a:t>
            </a:r>
          </a:p>
          <a:p>
            <a:pPr>
              <a:buFontTx/>
              <a:buChar char="•"/>
            </a:pPr>
            <a:r>
              <a:rPr lang="fr-FR" sz="1600" b="1">
                <a:solidFill>
                  <a:srgbClr val="0033CC"/>
                </a:solidFill>
              </a:rPr>
              <a:t>I fort (croissance)</a:t>
            </a:r>
          </a:p>
          <a:p>
            <a:pPr>
              <a:buFontTx/>
              <a:buChar char="•"/>
            </a:pPr>
            <a:r>
              <a:rPr lang="fr-FR" sz="1600" b="1">
                <a:solidFill>
                  <a:srgbClr val="0033CC"/>
                </a:solidFill>
              </a:rPr>
              <a:t>Endettement faible (autofinancement ?)</a:t>
            </a:r>
          </a:p>
          <a:p>
            <a:pPr>
              <a:buFontTx/>
              <a:buChar char="•"/>
            </a:pPr>
            <a:r>
              <a:rPr lang="fr-FR" sz="1600" b="1">
                <a:solidFill>
                  <a:srgbClr val="0033CC"/>
                </a:solidFill>
              </a:rPr>
              <a:t>Résultat significatif</a:t>
            </a:r>
          </a:p>
          <a:p>
            <a:pPr>
              <a:buFontTx/>
              <a:buChar char="•"/>
            </a:pPr>
            <a:r>
              <a:rPr lang="fr-FR" sz="1600" b="1">
                <a:solidFill>
                  <a:srgbClr val="0033CC"/>
                </a:solidFill>
              </a:rPr>
              <a:t>CashFlow significatif</a:t>
            </a:r>
          </a:p>
        </p:txBody>
      </p:sp>
      <p:sp>
        <p:nvSpPr>
          <p:cNvPr id="233508" name="Text Box 278"/>
          <p:cNvSpPr txBox="1">
            <a:spLocks noChangeArrowheads="1"/>
          </p:cNvSpPr>
          <p:nvPr/>
        </p:nvSpPr>
        <p:spPr bwMode="auto">
          <a:xfrm>
            <a:off x="5724525" y="1989138"/>
            <a:ext cx="2376488" cy="1558925"/>
          </a:xfrm>
          <a:prstGeom prst="rect">
            <a:avLst/>
          </a:prstGeom>
          <a:noFill/>
          <a:ln w="12700">
            <a:noFill/>
            <a:miter lim="800000"/>
            <a:headEnd/>
            <a:tailEnd/>
          </a:ln>
        </p:spPr>
        <p:txBody>
          <a:bodyPr>
            <a:prstTxWarp prst="textNoShape">
              <a:avLst/>
            </a:prstTxWarp>
            <a:spAutoFit/>
          </a:bodyPr>
          <a:lstStyle/>
          <a:p>
            <a:pPr>
              <a:buFontTx/>
              <a:buChar char="•"/>
            </a:pPr>
            <a:r>
              <a:rPr lang="fr-FR" sz="1600" b="1">
                <a:solidFill>
                  <a:srgbClr val="0033CC"/>
                </a:solidFill>
              </a:rPr>
              <a:t>CA croissance forte</a:t>
            </a:r>
          </a:p>
          <a:p>
            <a:pPr>
              <a:buFontTx/>
              <a:buChar char="•"/>
            </a:pPr>
            <a:r>
              <a:rPr lang="fr-FR" sz="1600" b="1">
                <a:solidFill>
                  <a:srgbClr val="0033CC"/>
                </a:solidFill>
              </a:rPr>
              <a:t>I fort à très fort (rattrapage)</a:t>
            </a:r>
          </a:p>
          <a:p>
            <a:pPr>
              <a:buFontTx/>
              <a:buChar char="•"/>
            </a:pPr>
            <a:r>
              <a:rPr lang="fr-FR" sz="1600" b="1">
                <a:solidFill>
                  <a:srgbClr val="0033CC"/>
                </a:solidFill>
              </a:rPr>
              <a:t>Endettement élevé</a:t>
            </a:r>
          </a:p>
          <a:p>
            <a:pPr>
              <a:buFontTx/>
              <a:buChar char="•"/>
            </a:pPr>
            <a:r>
              <a:rPr lang="fr-FR" sz="1600" b="1">
                <a:solidFill>
                  <a:srgbClr val="0033CC"/>
                </a:solidFill>
              </a:rPr>
              <a:t>Résultat faible à &lt;0</a:t>
            </a:r>
          </a:p>
          <a:p>
            <a:pPr>
              <a:buFontTx/>
              <a:buChar char="•"/>
            </a:pPr>
            <a:r>
              <a:rPr lang="fr-FR" sz="1600" b="1">
                <a:solidFill>
                  <a:srgbClr val="0033CC"/>
                </a:solidFill>
              </a:rPr>
              <a:t>CashFlow faible à &lt;0</a:t>
            </a:r>
          </a:p>
        </p:txBody>
      </p:sp>
    </p:spTree>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Espace réservé du numéro de diapositive 3"/>
          <p:cNvSpPr>
            <a:spLocks noGrp="1"/>
          </p:cNvSpPr>
          <p:nvPr>
            <p:ph type="sldNum" sz="quarter" idx="10"/>
          </p:nvPr>
        </p:nvSpPr>
        <p:spPr/>
        <p:txBody>
          <a:bodyPr/>
          <a:lstStyle/>
          <a:p>
            <a:pPr>
              <a:defRPr/>
            </a:pPr>
            <a:fld id="{F258FA73-2F1C-F24E-872E-A4AC737372C4}" type="slidenum">
              <a:rPr lang="fr-FR"/>
              <a:pPr>
                <a:defRPr/>
              </a:pPr>
              <a:t>115</a:t>
            </a:fld>
            <a:endParaRPr lang="fr-FR"/>
          </a:p>
        </p:txBody>
      </p:sp>
      <p:sp>
        <p:nvSpPr>
          <p:cNvPr id="235523" name="Rectangle 2"/>
          <p:cNvSpPr>
            <a:spLocks noGrp="1" noChangeArrowheads="1"/>
          </p:cNvSpPr>
          <p:nvPr>
            <p:ph type="title"/>
          </p:nvPr>
        </p:nvSpPr>
        <p:spPr>
          <a:xfrm>
            <a:off x="685800" y="152400"/>
            <a:ext cx="7772400" cy="685800"/>
          </a:xfrm>
          <a:noFill/>
        </p:spPr>
        <p:txBody>
          <a:bodyPr/>
          <a:lstStyle/>
          <a:p>
            <a:r>
              <a:rPr lang="fr-FR"/>
              <a:t>Les implications stratégiques</a:t>
            </a:r>
          </a:p>
        </p:txBody>
      </p:sp>
      <p:sp>
        <p:nvSpPr>
          <p:cNvPr id="235524" name="Rectangle 3"/>
          <p:cNvSpPr>
            <a:spLocks noChangeArrowheads="1"/>
          </p:cNvSpPr>
          <p:nvPr/>
        </p:nvSpPr>
        <p:spPr bwMode="auto">
          <a:xfrm>
            <a:off x="1484313" y="1116013"/>
            <a:ext cx="2982912" cy="393700"/>
          </a:xfrm>
          <a:prstGeom prst="rect">
            <a:avLst/>
          </a:prstGeom>
          <a:noFill/>
          <a:ln w="12700">
            <a:noFill/>
            <a:miter lim="800000"/>
            <a:headEnd/>
            <a:tailEnd/>
          </a:ln>
        </p:spPr>
        <p:txBody>
          <a:bodyPr wrap="none" lIns="90487" tIns="44450" rIns="90487" bIns="44450">
            <a:prstTxWarp prst="textNoShape">
              <a:avLst/>
            </a:prstTxWarp>
            <a:spAutoFit/>
          </a:bodyPr>
          <a:lstStyle/>
          <a:p>
            <a:r>
              <a:rPr lang="fr-FR" sz="2000" b="1">
                <a:solidFill>
                  <a:schemeClr val="hlink"/>
                </a:solidFill>
              </a:rPr>
              <a:t>. La poursuite du volume:</a:t>
            </a:r>
          </a:p>
        </p:txBody>
      </p:sp>
      <p:sp>
        <p:nvSpPr>
          <p:cNvPr id="235525" name="Rectangle 4"/>
          <p:cNvSpPr>
            <a:spLocks noChangeArrowheads="1"/>
          </p:cNvSpPr>
          <p:nvPr/>
        </p:nvSpPr>
        <p:spPr bwMode="auto">
          <a:xfrm>
            <a:off x="4621213" y="1160463"/>
            <a:ext cx="180975" cy="577850"/>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600">
              <a:solidFill>
                <a:srgbClr val="00279F"/>
              </a:solidFill>
            </a:endParaRPr>
          </a:p>
          <a:p>
            <a:endParaRPr lang="fr-FR" sz="1600">
              <a:solidFill>
                <a:srgbClr val="00279F"/>
              </a:solidFill>
            </a:endParaRPr>
          </a:p>
        </p:txBody>
      </p:sp>
      <p:sp>
        <p:nvSpPr>
          <p:cNvPr id="235526" name="Rectangle 5"/>
          <p:cNvSpPr>
            <a:spLocks noChangeArrowheads="1"/>
          </p:cNvSpPr>
          <p:nvPr/>
        </p:nvSpPr>
        <p:spPr bwMode="auto">
          <a:xfrm>
            <a:off x="1484313" y="1339850"/>
            <a:ext cx="180975" cy="577850"/>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600">
              <a:solidFill>
                <a:srgbClr val="00279F"/>
              </a:solidFill>
            </a:endParaRPr>
          </a:p>
          <a:p>
            <a:endParaRPr lang="fr-FR" sz="1600">
              <a:solidFill>
                <a:srgbClr val="00279F"/>
              </a:solidFill>
            </a:endParaRPr>
          </a:p>
        </p:txBody>
      </p:sp>
      <p:sp>
        <p:nvSpPr>
          <p:cNvPr id="235527" name="Rectangle 6"/>
          <p:cNvSpPr>
            <a:spLocks noChangeArrowheads="1"/>
          </p:cNvSpPr>
          <p:nvPr/>
        </p:nvSpPr>
        <p:spPr bwMode="auto">
          <a:xfrm>
            <a:off x="1484313" y="1509713"/>
            <a:ext cx="3975100"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a:solidFill>
                  <a:srgbClr val="00279F"/>
                </a:solidFill>
              </a:rPr>
              <a:t>        - stratégie de coûts = stratégie de volume.</a:t>
            </a:r>
          </a:p>
        </p:txBody>
      </p:sp>
      <p:sp>
        <p:nvSpPr>
          <p:cNvPr id="235528" name="Rectangle 7"/>
          <p:cNvSpPr>
            <a:spLocks noChangeArrowheads="1"/>
          </p:cNvSpPr>
          <p:nvPr/>
        </p:nvSpPr>
        <p:spPr bwMode="auto">
          <a:xfrm>
            <a:off x="1484313" y="1679575"/>
            <a:ext cx="180975" cy="577850"/>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600">
              <a:solidFill>
                <a:srgbClr val="00279F"/>
              </a:solidFill>
            </a:endParaRPr>
          </a:p>
          <a:p>
            <a:endParaRPr lang="fr-FR" sz="1600">
              <a:solidFill>
                <a:srgbClr val="00279F"/>
              </a:solidFill>
            </a:endParaRPr>
          </a:p>
        </p:txBody>
      </p:sp>
      <p:sp>
        <p:nvSpPr>
          <p:cNvPr id="235529" name="Rectangle 8"/>
          <p:cNvSpPr>
            <a:spLocks noChangeArrowheads="1"/>
          </p:cNvSpPr>
          <p:nvPr/>
        </p:nvSpPr>
        <p:spPr bwMode="auto">
          <a:xfrm>
            <a:off x="1484313" y="1849438"/>
            <a:ext cx="5360987"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a:solidFill>
                  <a:srgbClr val="00279F"/>
                </a:solidFill>
              </a:rPr>
              <a:t>        - ajustement prix de marché sur coûts des plus compétitifs.</a:t>
            </a:r>
          </a:p>
        </p:txBody>
      </p:sp>
      <p:sp>
        <p:nvSpPr>
          <p:cNvPr id="235530" name="Rectangle 9"/>
          <p:cNvSpPr>
            <a:spLocks noChangeArrowheads="1"/>
          </p:cNvSpPr>
          <p:nvPr/>
        </p:nvSpPr>
        <p:spPr bwMode="auto">
          <a:xfrm>
            <a:off x="1484313" y="2019300"/>
            <a:ext cx="180975" cy="577850"/>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600">
              <a:solidFill>
                <a:srgbClr val="00279F"/>
              </a:solidFill>
            </a:endParaRPr>
          </a:p>
          <a:p>
            <a:endParaRPr lang="fr-FR" sz="1600">
              <a:solidFill>
                <a:srgbClr val="00279F"/>
              </a:solidFill>
            </a:endParaRPr>
          </a:p>
        </p:txBody>
      </p:sp>
      <p:sp>
        <p:nvSpPr>
          <p:cNvPr id="235531" name="Rectangle 10"/>
          <p:cNvSpPr>
            <a:spLocks noChangeArrowheads="1"/>
          </p:cNvSpPr>
          <p:nvPr/>
        </p:nvSpPr>
        <p:spPr bwMode="auto">
          <a:xfrm>
            <a:off x="1484313" y="2189163"/>
            <a:ext cx="5495925"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a:solidFill>
                  <a:srgbClr val="00279F"/>
                </a:solidFill>
              </a:rPr>
              <a:t>        - expérience faible signifie coûts trop élevés, marges faibles.</a:t>
            </a:r>
          </a:p>
        </p:txBody>
      </p:sp>
      <p:sp>
        <p:nvSpPr>
          <p:cNvPr id="235532" name="Rectangle 11"/>
          <p:cNvSpPr>
            <a:spLocks noChangeArrowheads="1"/>
          </p:cNvSpPr>
          <p:nvPr/>
        </p:nvSpPr>
        <p:spPr bwMode="auto">
          <a:xfrm>
            <a:off x="1484313" y="2359025"/>
            <a:ext cx="180975" cy="577850"/>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600">
              <a:solidFill>
                <a:srgbClr val="00279F"/>
              </a:solidFill>
            </a:endParaRPr>
          </a:p>
          <a:p>
            <a:endParaRPr lang="fr-FR" sz="1600">
              <a:solidFill>
                <a:srgbClr val="00279F"/>
              </a:solidFill>
            </a:endParaRPr>
          </a:p>
        </p:txBody>
      </p:sp>
      <p:sp>
        <p:nvSpPr>
          <p:cNvPr id="235533" name="Rectangle 12"/>
          <p:cNvSpPr>
            <a:spLocks noChangeArrowheads="1"/>
          </p:cNvSpPr>
          <p:nvPr/>
        </p:nvSpPr>
        <p:spPr bwMode="auto">
          <a:xfrm>
            <a:off x="1484313" y="2530475"/>
            <a:ext cx="180975" cy="577850"/>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600">
              <a:solidFill>
                <a:srgbClr val="00279F"/>
              </a:solidFill>
            </a:endParaRPr>
          </a:p>
          <a:p>
            <a:endParaRPr lang="fr-FR" sz="1600">
              <a:solidFill>
                <a:srgbClr val="00279F"/>
              </a:solidFill>
            </a:endParaRPr>
          </a:p>
        </p:txBody>
      </p:sp>
      <p:sp>
        <p:nvSpPr>
          <p:cNvPr id="235534" name="Rectangle 13"/>
          <p:cNvSpPr>
            <a:spLocks noChangeArrowheads="1"/>
          </p:cNvSpPr>
          <p:nvPr/>
        </p:nvSpPr>
        <p:spPr bwMode="auto">
          <a:xfrm>
            <a:off x="1484313" y="2690813"/>
            <a:ext cx="4308475" cy="393700"/>
          </a:xfrm>
          <a:prstGeom prst="rect">
            <a:avLst/>
          </a:prstGeom>
          <a:noFill/>
          <a:ln w="12700">
            <a:noFill/>
            <a:miter lim="800000"/>
            <a:headEnd/>
            <a:tailEnd/>
          </a:ln>
        </p:spPr>
        <p:txBody>
          <a:bodyPr wrap="none" lIns="90487" tIns="44450" rIns="90487" bIns="44450">
            <a:prstTxWarp prst="textNoShape">
              <a:avLst/>
            </a:prstTxWarp>
            <a:spAutoFit/>
          </a:bodyPr>
          <a:lstStyle/>
          <a:p>
            <a:r>
              <a:rPr lang="fr-FR" sz="2000" b="1">
                <a:solidFill>
                  <a:schemeClr val="hlink"/>
                </a:solidFill>
              </a:rPr>
              <a:t>. Impératifs si beaucoup d'expérience:</a:t>
            </a:r>
          </a:p>
        </p:txBody>
      </p:sp>
      <p:sp>
        <p:nvSpPr>
          <p:cNvPr id="235535" name="Rectangle 14"/>
          <p:cNvSpPr>
            <a:spLocks noChangeArrowheads="1"/>
          </p:cNvSpPr>
          <p:nvPr/>
        </p:nvSpPr>
        <p:spPr bwMode="auto">
          <a:xfrm>
            <a:off x="6094413" y="2735263"/>
            <a:ext cx="180975" cy="577850"/>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600">
              <a:solidFill>
                <a:srgbClr val="00279F"/>
              </a:solidFill>
            </a:endParaRPr>
          </a:p>
          <a:p>
            <a:endParaRPr lang="fr-FR" sz="1600">
              <a:solidFill>
                <a:srgbClr val="00279F"/>
              </a:solidFill>
            </a:endParaRPr>
          </a:p>
        </p:txBody>
      </p:sp>
      <p:sp>
        <p:nvSpPr>
          <p:cNvPr id="235536" name="Rectangle 15"/>
          <p:cNvSpPr>
            <a:spLocks noChangeArrowheads="1"/>
          </p:cNvSpPr>
          <p:nvPr/>
        </p:nvSpPr>
        <p:spPr bwMode="auto">
          <a:xfrm>
            <a:off x="1484313" y="2914650"/>
            <a:ext cx="180975" cy="577850"/>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600">
              <a:solidFill>
                <a:srgbClr val="00279F"/>
              </a:solidFill>
            </a:endParaRPr>
          </a:p>
          <a:p>
            <a:endParaRPr lang="fr-FR" sz="1600">
              <a:solidFill>
                <a:srgbClr val="00279F"/>
              </a:solidFill>
            </a:endParaRPr>
          </a:p>
        </p:txBody>
      </p:sp>
      <p:sp>
        <p:nvSpPr>
          <p:cNvPr id="235537" name="Rectangle 16"/>
          <p:cNvSpPr>
            <a:spLocks noChangeArrowheads="1"/>
          </p:cNvSpPr>
          <p:nvPr/>
        </p:nvSpPr>
        <p:spPr bwMode="auto">
          <a:xfrm>
            <a:off x="1484313" y="3084513"/>
            <a:ext cx="5078412"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a:solidFill>
                  <a:srgbClr val="00279F"/>
                </a:solidFill>
              </a:rPr>
              <a:t>        - s'assurer de la diminution des coûts avec l'expérience.</a:t>
            </a:r>
          </a:p>
        </p:txBody>
      </p:sp>
      <p:sp>
        <p:nvSpPr>
          <p:cNvPr id="235538" name="Rectangle 17"/>
          <p:cNvSpPr>
            <a:spLocks noChangeArrowheads="1"/>
          </p:cNvSpPr>
          <p:nvPr/>
        </p:nvSpPr>
        <p:spPr bwMode="auto">
          <a:xfrm>
            <a:off x="1484313" y="3254375"/>
            <a:ext cx="180975" cy="577850"/>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600">
              <a:solidFill>
                <a:srgbClr val="00279F"/>
              </a:solidFill>
            </a:endParaRPr>
          </a:p>
          <a:p>
            <a:endParaRPr lang="fr-FR" sz="1600">
              <a:solidFill>
                <a:srgbClr val="00279F"/>
              </a:solidFill>
            </a:endParaRPr>
          </a:p>
        </p:txBody>
      </p:sp>
      <p:sp>
        <p:nvSpPr>
          <p:cNvPr id="235539" name="Rectangle 18"/>
          <p:cNvSpPr>
            <a:spLocks noChangeArrowheads="1"/>
          </p:cNvSpPr>
          <p:nvPr/>
        </p:nvSpPr>
        <p:spPr bwMode="auto">
          <a:xfrm>
            <a:off x="1484313" y="3424238"/>
            <a:ext cx="4167187"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a:solidFill>
                  <a:srgbClr val="00279F"/>
                </a:solidFill>
              </a:rPr>
              <a:t>        - s'assurer de la part de marché la plus forte.</a:t>
            </a:r>
          </a:p>
        </p:txBody>
      </p:sp>
      <p:sp>
        <p:nvSpPr>
          <p:cNvPr id="235540" name="Rectangle 19"/>
          <p:cNvSpPr>
            <a:spLocks noChangeArrowheads="1"/>
          </p:cNvSpPr>
          <p:nvPr/>
        </p:nvSpPr>
        <p:spPr bwMode="auto">
          <a:xfrm>
            <a:off x="1484313" y="3594100"/>
            <a:ext cx="180975" cy="577850"/>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600">
              <a:solidFill>
                <a:srgbClr val="00279F"/>
              </a:solidFill>
            </a:endParaRPr>
          </a:p>
          <a:p>
            <a:endParaRPr lang="fr-FR" sz="1600">
              <a:solidFill>
                <a:srgbClr val="00279F"/>
              </a:solidFill>
            </a:endParaRPr>
          </a:p>
        </p:txBody>
      </p:sp>
      <p:sp>
        <p:nvSpPr>
          <p:cNvPr id="235541" name="Rectangle 20"/>
          <p:cNvSpPr>
            <a:spLocks noChangeArrowheads="1"/>
          </p:cNvSpPr>
          <p:nvPr/>
        </p:nvSpPr>
        <p:spPr bwMode="auto">
          <a:xfrm>
            <a:off x="1484313" y="3763963"/>
            <a:ext cx="5514975" cy="577850"/>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a:solidFill>
                  <a:srgbClr val="00279F"/>
                </a:solidFill>
              </a:rPr>
              <a:t>        - l'essentiel des ressources est consacré à rechercher volume.</a:t>
            </a:r>
          </a:p>
          <a:p>
            <a:endParaRPr lang="fr-FR" sz="1600">
              <a:solidFill>
                <a:srgbClr val="00279F"/>
              </a:solidFill>
            </a:endParaRPr>
          </a:p>
        </p:txBody>
      </p:sp>
      <p:sp>
        <p:nvSpPr>
          <p:cNvPr id="235542" name="Rectangle 21"/>
          <p:cNvSpPr>
            <a:spLocks noChangeArrowheads="1"/>
          </p:cNvSpPr>
          <p:nvPr/>
        </p:nvSpPr>
        <p:spPr bwMode="auto">
          <a:xfrm>
            <a:off x="1484313" y="3935413"/>
            <a:ext cx="180975" cy="577850"/>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600">
              <a:solidFill>
                <a:srgbClr val="00279F"/>
              </a:solidFill>
            </a:endParaRPr>
          </a:p>
          <a:p>
            <a:endParaRPr lang="fr-FR" sz="1600">
              <a:solidFill>
                <a:srgbClr val="00279F"/>
              </a:solidFill>
            </a:endParaRPr>
          </a:p>
        </p:txBody>
      </p:sp>
      <p:sp>
        <p:nvSpPr>
          <p:cNvPr id="235543" name="Rectangle 22"/>
          <p:cNvSpPr>
            <a:spLocks noChangeArrowheads="1"/>
          </p:cNvSpPr>
          <p:nvPr/>
        </p:nvSpPr>
        <p:spPr bwMode="auto">
          <a:xfrm>
            <a:off x="1484313" y="4105275"/>
            <a:ext cx="2303462"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a:solidFill>
                  <a:srgbClr val="00279F"/>
                </a:solidFill>
              </a:rPr>
              <a:t>        - contr</a:t>
            </a:r>
            <a:r>
              <a:rPr lang="fr-FR" altLang="ja-JP" sz="1600">
                <a:solidFill>
                  <a:srgbClr val="00279F"/>
                </a:solidFill>
                <a:ea typeface="ＭＳ Ｐゴシック" charset="-128"/>
                <a:cs typeface="ＭＳ Ｐゴシック" charset="-128"/>
              </a:rPr>
              <a:t>ô</a:t>
            </a:r>
            <a:r>
              <a:rPr lang="fr-FR" sz="1600">
                <a:solidFill>
                  <a:srgbClr val="00279F"/>
                </a:solidFill>
              </a:rPr>
              <a:t>le de gestion.</a:t>
            </a:r>
          </a:p>
        </p:txBody>
      </p:sp>
      <p:sp>
        <p:nvSpPr>
          <p:cNvPr id="235544" name="Rectangle 23"/>
          <p:cNvSpPr>
            <a:spLocks noChangeArrowheads="1"/>
          </p:cNvSpPr>
          <p:nvPr/>
        </p:nvSpPr>
        <p:spPr bwMode="auto">
          <a:xfrm>
            <a:off x="1484313" y="4275138"/>
            <a:ext cx="180975" cy="577850"/>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600">
              <a:solidFill>
                <a:srgbClr val="00279F"/>
              </a:solidFill>
            </a:endParaRPr>
          </a:p>
          <a:p>
            <a:endParaRPr lang="fr-FR" sz="1600">
              <a:solidFill>
                <a:srgbClr val="00279F"/>
              </a:solidFill>
            </a:endParaRPr>
          </a:p>
        </p:txBody>
      </p:sp>
      <p:sp>
        <p:nvSpPr>
          <p:cNvPr id="235545" name="Rectangle 24"/>
          <p:cNvSpPr>
            <a:spLocks noChangeArrowheads="1"/>
          </p:cNvSpPr>
          <p:nvPr/>
        </p:nvSpPr>
        <p:spPr bwMode="auto">
          <a:xfrm>
            <a:off x="1484313" y="4445000"/>
            <a:ext cx="180975" cy="577850"/>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600">
              <a:solidFill>
                <a:srgbClr val="00279F"/>
              </a:solidFill>
            </a:endParaRPr>
          </a:p>
          <a:p>
            <a:endParaRPr lang="fr-FR" sz="1600">
              <a:solidFill>
                <a:srgbClr val="00279F"/>
              </a:solidFill>
            </a:endParaRPr>
          </a:p>
        </p:txBody>
      </p:sp>
      <p:sp>
        <p:nvSpPr>
          <p:cNvPr id="235546" name="Rectangle 25"/>
          <p:cNvSpPr>
            <a:spLocks noChangeArrowheads="1"/>
          </p:cNvSpPr>
          <p:nvPr/>
        </p:nvSpPr>
        <p:spPr bwMode="auto">
          <a:xfrm>
            <a:off x="1484313" y="4606925"/>
            <a:ext cx="4448175" cy="393700"/>
          </a:xfrm>
          <a:prstGeom prst="rect">
            <a:avLst/>
          </a:prstGeom>
          <a:noFill/>
          <a:ln w="12700">
            <a:noFill/>
            <a:miter lim="800000"/>
            <a:headEnd/>
            <a:tailEnd/>
          </a:ln>
        </p:spPr>
        <p:txBody>
          <a:bodyPr wrap="none" lIns="90487" tIns="44450" rIns="90487" bIns="44450">
            <a:prstTxWarp prst="textNoShape">
              <a:avLst/>
            </a:prstTxWarp>
            <a:spAutoFit/>
          </a:bodyPr>
          <a:lstStyle/>
          <a:p>
            <a:r>
              <a:rPr lang="fr-FR" sz="2000" b="1">
                <a:solidFill>
                  <a:schemeClr val="hlink"/>
                </a:solidFill>
              </a:rPr>
              <a:t>. Effet d'expérience et stratégie de prix:</a:t>
            </a:r>
          </a:p>
        </p:txBody>
      </p:sp>
      <p:sp>
        <p:nvSpPr>
          <p:cNvPr id="235547" name="Rectangle 26"/>
          <p:cNvSpPr>
            <a:spLocks noChangeArrowheads="1"/>
          </p:cNvSpPr>
          <p:nvPr/>
        </p:nvSpPr>
        <p:spPr bwMode="auto">
          <a:xfrm>
            <a:off x="6272213" y="4651375"/>
            <a:ext cx="180975" cy="577850"/>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600">
              <a:solidFill>
                <a:srgbClr val="00279F"/>
              </a:solidFill>
            </a:endParaRPr>
          </a:p>
          <a:p>
            <a:endParaRPr lang="fr-FR" sz="1600">
              <a:solidFill>
                <a:srgbClr val="00279F"/>
              </a:solidFill>
            </a:endParaRPr>
          </a:p>
        </p:txBody>
      </p:sp>
      <p:sp>
        <p:nvSpPr>
          <p:cNvPr id="235548" name="Rectangle 27"/>
          <p:cNvSpPr>
            <a:spLocks noChangeArrowheads="1"/>
          </p:cNvSpPr>
          <p:nvPr/>
        </p:nvSpPr>
        <p:spPr bwMode="auto">
          <a:xfrm>
            <a:off x="1484313" y="4829175"/>
            <a:ext cx="180975" cy="577850"/>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600">
              <a:solidFill>
                <a:srgbClr val="00279F"/>
              </a:solidFill>
            </a:endParaRPr>
          </a:p>
          <a:p>
            <a:endParaRPr lang="fr-FR" sz="1600">
              <a:solidFill>
                <a:srgbClr val="00279F"/>
              </a:solidFill>
            </a:endParaRPr>
          </a:p>
        </p:txBody>
      </p:sp>
      <p:sp>
        <p:nvSpPr>
          <p:cNvPr id="235549" name="Rectangle 28"/>
          <p:cNvSpPr>
            <a:spLocks noChangeArrowheads="1"/>
          </p:cNvSpPr>
          <p:nvPr/>
        </p:nvSpPr>
        <p:spPr bwMode="auto">
          <a:xfrm>
            <a:off x="1484313" y="4999038"/>
            <a:ext cx="4695825"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a:solidFill>
                  <a:srgbClr val="00279F"/>
                </a:solidFill>
              </a:rPr>
              <a:t>        - pertes initiales pour imposer un nouveau produit.</a:t>
            </a:r>
          </a:p>
        </p:txBody>
      </p:sp>
      <p:sp>
        <p:nvSpPr>
          <p:cNvPr id="235550" name="Rectangle 29"/>
          <p:cNvSpPr>
            <a:spLocks noChangeArrowheads="1"/>
          </p:cNvSpPr>
          <p:nvPr/>
        </p:nvSpPr>
        <p:spPr bwMode="auto">
          <a:xfrm>
            <a:off x="1484313" y="5168900"/>
            <a:ext cx="180975" cy="577850"/>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600">
              <a:solidFill>
                <a:srgbClr val="00279F"/>
              </a:solidFill>
            </a:endParaRPr>
          </a:p>
          <a:p>
            <a:endParaRPr lang="fr-FR" sz="1600">
              <a:solidFill>
                <a:srgbClr val="00279F"/>
              </a:solidFill>
            </a:endParaRPr>
          </a:p>
        </p:txBody>
      </p:sp>
      <p:sp>
        <p:nvSpPr>
          <p:cNvPr id="235551" name="Rectangle 30"/>
          <p:cNvSpPr>
            <a:spLocks noChangeArrowheads="1"/>
          </p:cNvSpPr>
          <p:nvPr/>
        </p:nvSpPr>
        <p:spPr bwMode="auto">
          <a:xfrm>
            <a:off x="1484313" y="5340350"/>
            <a:ext cx="4079875"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a:solidFill>
                  <a:srgbClr val="00279F"/>
                </a:solidFill>
              </a:rPr>
              <a:t>        - répercuter sur les prix la baisse des coûts.</a:t>
            </a:r>
          </a:p>
        </p:txBody>
      </p:sp>
      <p:sp>
        <p:nvSpPr>
          <p:cNvPr id="235552" name="Rectangle 31"/>
          <p:cNvSpPr>
            <a:spLocks noChangeArrowheads="1"/>
          </p:cNvSpPr>
          <p:nvPr/>
        </p:nvSpPr>
        <p:spPr bwMode="auto">
          <a:xfrm>
            <a:off x="1484313" y="5510213"/>
            <a:ext cx="180975" cy="577850"/>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600">
              <a:solidFill>
                <a:srgbClr val="00279F"/>
              </a:solidFill>
            </a:endParaRPr>
          </a:p>
          <a:p>
            <a:endParaRPr lang="fr-FR" sz="1600">
              <a:solidFill>
                <a:srgbClr val="00279F"/>
              </a:solidFill>
            </a:endParaRPr>
          </a:p>
        </p:txBody>
      </p:sp>
      <p:sp>
        <p:nvSpPr>
          <p:cNvPr id="235553" name="Rectangle 32"/>
          <p:cNvSpPr>
            <a:spLocks noChangeArrowheads="1"/>
          </p:cNvSpPr>
          <p:nvPr/>
        </p:nvSpPr>
        <p:spPr bwMode="auto">
          <a:xfrm>
            <a:off x="1484313" y="5680075"/>
            <a:ext cx="4035425"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a:solidFill>
                  <a:srgbClr val="00279F"/>
                </a:solidFill>
              </a:rPr>
              <a:t>        - maintenir prix pour accroître ses marges.</a:t>
            </a:r>
          </a:p>
        </p:txBody>
      </p:sp>
      <p:sp>
        <p:nvSpPr>
          <p:cNvPr id="235554" name="Rectangle 33"/>
          <p:cNvSpPr>
            <a:spLocks noChangeArrowheads="1"/>
          </p:cNvSpPr>
          <p:nvPr/>
        </p:nvSpPr>
        <p:spPr bwMode="auto">
          <a:xfrm>
            <a:off x="1484313" y="5849938"/>
            <a:ext cx="180975" cy="577850"/>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600">
              <a:solidFill>
                <a:srgbClr val="00279F"/>
              </a:solidFill>
            </a:endParaRPr>
          </a:p>
          <a:p>
            <a:endParaRPr lang="fr-FR" sz="1600">
              <a:solidFill>
                <a:srgbClr val="00279F"/>
              </a:solidFill>
            </a:endParaRPr>
          </a:p>
        </p:txBody>
      </p:sp>
      <p:sp>
        <p:nvSpPr>
          <p:cNvPr id="235555" name="Rectangle 34"/>
          <p:cNvSpPr>
            <a:spLocks noChangeArrowheads="1"/>
          </p:cNvSpPr>
          <p:nvPr/>
        </p:nvSpPr>
        <p:spPr bwMode="auto">
          <a:xfrm>
            <a:off x="1484313" y="6019800"/>
            <a:ext cx="3001962"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a:solidFill>
                  <a:srgbClr val="00279F"/>
                </a:solidFill>
              </a:rPr>
              <a:t>        - acheter des parts de marché.</a:t>
            </a:r>
          </a:p>
        </p:txBody>
      </p:sp>
      <p:sp>
        <p:nvSpPr>
          <p:cNvPr id="235556" name="Rectangle 35"/>
          <p:cNvSpPr>
            <a:spLocks noChangeArrowheads="1"/>
          </p:cNvSpPr>
          <p:nvPr/>
        </p:nvSpPr>
        <p:spPr bwMode="auto">
          <a:xfrm>
            <a:off x="1484313" y="6189663"/>
            <a:ext cx="180975" cy="577850"/>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600">
              <a:solidFill>
                <a:srgbClr val="00279F"/>
              </a:solidFill>
            </a:endParaRPr>
          </a:p>
          <a:p>
            <a:endParaRPr lang="fr-FR" sz="1600">
              <a:solidFill>
                <a:srgbClr val="00279F"/>
              </a:solidFill>
            </a:endParaRPr>
          </a:p>
        </p:txBody>
      </p:sp>
      <p:sp>
        <p:nvSpPr>
          <p:cNvPr id="235557" name="Rectangle 36"/>
          <p:cNvSpPr>
            <a:spLocks noChangeArrowheads="1"/>
          </p:cNvSpPr>
          <p:nvPr/>
        </p:nvSpPr>
        <p:spPr bwMode="auto">
          <a:xfrm>
            <a:off x="1484313" y="6359525"/>
            <a:ext cx="4017962"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a:solidFill>
                  <a:srgbClr val="00279F"/>
                </a:solidFill>
              </a:rPr>
              <a:t>        - abandonner en maximisant la rentabilité.</a:t>
            </a:r>
          </a:p>
        </p:txBody>
      </p:sp>
    </p:spTree>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Espace réservé du numéro de diapositive 3"/>
          <p:cNvSpPr>
            <a:spLocks noGrp="1"/>
          </p:cNvSpPr>
          <p:nvPr>
            <p:ph type="sldNum" sz="quarter" idx="10"/>
          </p:nvPr>
        </p:nvSpPr>
        <p:spPr/>
        <p:txBody>
          <a:bodyPr/>
          <a:lstStyle/>
          <a:p>
            <a:pPr>
              <a:defRPr/>
            </a:pPr>
            <a:fld id="{BEA730CB-C888-784C-B382-CBD2689C2BBA}" type="slidenum">
              <a:rPr lang="fr-FR"/>
              <a:pPr>
                <a:defRPr/>
              </a:pPr>
              <a:t>116</a:t>
            </a:fld>
            <a:endParaRPr lang="fr-FR"/>
          </a:p>
        </p:txBody>
      </p:sp>
      <p:sp>
        <p:nvSpPr>
          <p:cNvPr id="237571" name="Rectangle 2"/>
          <p:cNvSpPr>
            <a:spLocks noGrp="1" noChangeArrowheads="1"/>
          </p:cNvSpPr>
          <p:nvPr>
            <p:ph type="title"/>
          </p:nvPr>
        </p:nvSpPr>
        <p:spPr>
          <a:xfrm>
            <a:off x="0" y="609600"/>
            <a:ext cx="9067800" cy="609600"/>
          </a:xfrm>
          <a:noFill/>
        </p:spPr>
        <p:txBody>
          <a:bodyPr/>
          <a:lstStyle/>
          <a:p>
            <a:r>
              <a:rPr lang="fr-FR" sz="2000"/>
              <a:t>Baisse des co</a:t>
            </a:r>
            <a:r>
              <a:rPr lang="fr-FR" altLang="ja-JP" sz="2000"/>
              <a:t>û</a:t>
            </a:r>
            <a:r>
              <a:rPr lang="fr-FR" sz="2000"/>
              <a:t>ts &amp; stades de maturité</a:t>
            </a:r>
          </a:p>
        </p:txBody>
      </p:sp>
      <p:grpSp>
        <p:nvGrpSpPr>
          <p:cNvPr id="237572" name="Group 3"/>
          <p:cNvGrpSpPr>
            <a:grpSpLocks/>
          </p:cNvGrpSpPr>
          <p:nvPr/>
        </p:nvGrpSpPr>
        <p:grpSpPr bwMode="auto">
          <a:xfrm>
            <a:off x="1104900" y="1828800"/>
            <a:ext cx="77788" cy="4311650"/>
            <a:chOff x="696" y="1152"/>
            <a:chExt cx="49" cy="2716"/>
          </a:xfrm>
        </p:grpSpPr>
        <p:sp>
          <p:nvSpPr>
            <p:cNvPr id="237633" name="Freeform 4"/>
            <p:cNvSpPr>
              <a:spLocks/>
            </p:cNvSpPr>
            <p:nvPr/>
          </p:nvSpPr>
          <p:spPr bwMode="auto">
            <a:xfrm>
              <a:off x="696" y="1152"/>
              <a:ext cx="49" cy="105"/>
            </a:xfrm>
            <a:custGeom>
              <a:avLst/>
              <a:gdLst>
                <a:gd name="T0" fmla="*/ 21 w 49"/>
                <a:gd name="T1" fmla="*/ 0 h 105"/>
                <a:gd name="T2" fmla="*/ 48 w 49"/>
                <a:gd name="T3" fmla="*/ 104 h 105"/>
                <a:gd name="T4" fmla="*/ 21 w 49"/>
                <a:gd name="T5" fmla="*/ 104 h 105"/>
                <a:gd name="T6" fmla="*/ 0 w 49"/>
                <a:gd name="T7" fmla="*/ 104 h 105"/>
                <a:gd name="T8" fmla="*/ 21 w 49"/>
                <a:gd name="T9" fmla="*/ 0 h 105"/>
                <a:gd name="T10" fmla="*/ 0 60000 65536"/>
                <a:gd name="T11" fmla="*/ 0 60000 65536"/>
                <a:gd name="T12" fmla="*/ 0 60000 65536"/>
                <a:gd name="T13" fmla="*/ 0 60000 65536"/>
                <a:gd name="T14" fmla="*/ 0 60000 65536"/>
                <a:gd name="T15" fmla="*/ 0 w 49"/>
                <a:gd name="T16" fmla="*/ 0 h 105"/>
                <a:gd name="T17" fmla="*/ 49 w 49"/>
                <a:gd name="T18" fmla="*/ 105 h 105"/>
              </a:gdLst>
              <a:ahLst/>
              <a:cxnLst>
                <a:cxn ang="T10">
                  <a:pos x="T0" y="T1"/>
                </a:cxn>
                <a:cxn ang="T11">
                  <a:pos x="T2" y="T3"/>
                </a:cxn>
                <a:cxn ang="T12">
                  <a:pos x="T4" y="T5"/>
                </a:cxn>
                <a:cxn ang="T13">
                  <a:pos x="T6" y="T7"/>
                </a:cxn>
                <a:cxn ang="T14">
                  <a:pos x="T8" y="T9"/>
                </a:cxn>
              </a:cxnLst>
              <a:rect l="T15" t="T16" r="T17" b="T18"/>
              <a:pathLst>
                <a:path w="49" h="105">
                  <a:moveTo>
                    <a:pt x="21" y="0"/>
                  </a:moveTo>
                  <a:lnTo>
                    <a:pt x="48" y="104"/>
                  </a:lnTo>
                  <a:lnTo>
                    <a:pt x="21" y="104"/>
                  </a:lnTo>
                  <a:lnTo>
                    <a:pt x="0" y="104"/>
                  </a:lnTo>
                  <a:lnTo>
                    <a:pt x="21" y="0"/>
                  </a:lnTo>
                </a:path>
              </a:pathLst>
            </a:custGeom>
            <a:solidFill>
              <a:srgbClr val="000000"/>
            </a:solidFill>
            <a:ln w="12700" cap="rnd">
              <a:solidFill>
                <a:srgbClr val="00279F"/>
              </a:solidFill>
              <a:round/>
              <a:headEnd/>
              <a:tailEnd/>
            </a:ln>
          </p:spPr>
          <p:txBody>
            <a:bodyPr>
              <a:prstTxWarp prst="textNoShape">
                <a:avLst/>
              </a:prstTxWarp>
            </a:bodyPr>
            <a:lstStyle/>
            <a:p>
              <a:endParaRPr lang="fr-FR"/>
            </a:p>
          </p:txBody>
        </p:sp>
        <p:sp>
          <p:nvSpPr>
            <p:cNvPr id="237634" name="Line 5"/>
            <p:cNvSpPr>
              <a:spLocks noChangeShapeType="1"/>
            </p:cNvSpPr>
            <p:nvPr/>
          </p:nvSpPr>
          <p:spPr bwMode="auto">
            <a:xfrm>
              <a:off x="724" y="1268"/>
              <a:ext cx="0" cy="2600"/>
            </a:xfrm>
            <a:prstGeom prst="line">
              <a:avLst/>
            </a:prstGeom>
            <a:noFill/>
            <a:ln w="12700">
              <a:solidFill>
                <a:srgbClr val="00279F"/>
              </a:solidFill>
              <a:round/>
              <a:headEnd/>
              <a:tailEnd/>
            </a:ln>
          </p:spPr>
          <p:txBody>
            <a:bodyPr wrap="none" anchor="ctr">
              <a:prstTxWarp prst="textNoShape">
                <a:avLst/>
              </a:prstTxWarp>
            </a:bodyPr>
            <a:lstStyle/>
            <a:p>
              <a:endParaRPr lang="fr-FR"/>
            </a:p>
          </p:txBody>
        </p:sp>
      </p:grpSp>
      <p:grpSp>
        <p:nvGrpSpPr>
          <p:cNvPr id="237573" name="Group 6"/>
          <p:cNvGrpSpPr>
            <a:grpSpLocks/>
          </p:cNvGrpSpPr>
          <p:nvPr/>
        </p:nvGrpSpPr>
        <p:grpSpPr bwMode="auto">
          <a:xfrm>
            <a:off x="1149350" y="6108700"/>
            <a:ext cx="6789738" cy="77788"/>
            <a:chOff x="724" y="3848"/>
            <a:chExt cx="4277" cy="49"/>
          </a:xfrm>
        </p:grpSpPr>
        <p:sp>
          <p:nvSpPr>
            <p:cNvPr id="237631" name="Freeform 7"/>
            <p:cNvSpPr>
              <a:spLocks/>
            </p:cNvSpPr>
            <p:nvPr/>
          </p:nvSpPr>
          <p:spPr bwMode="auto">
            <a:xfrm>
              <a:off x="4896" y="3848"/>
              <a:ext cx="105" cy="49"/>
            </a:xfrm>
            <a:custGeom>
              <a:avLst/>
              <a:gdLst>
                <a:gd name="T0" fmla="*/ 104 w 105"/>
                <a:gd name="T1" fmla="*/ 21 h 49"/>
                <a:gd name="T2" fmla="*/ 0 w 105"/>
                <a:gd name="T3" fmla="*/ 48 h 49"/>
                <a:gd name="T4" fmla="*/ 0 w 105"/>
                <a:gd name="T5" fmla="*/ 21 h 49"/>
                <a:gd name="T6" fmla="*/ 0 w 105"/>
                <a:gd name="T7" fmla="*/ 0 h 49"/>
                <a:gd name="T8" fmla="*/ 104 w 105"/>
                <a:gd name="T9" fmla="*/ 21 h 49"/>
                <a:gd name="T10" fmla="*/ 0 60000 65536"/>
                <a:gd name="T11" fmla="*/ 0 60000 65536"/>
                <a:gd name="T12" fmla="*/ 0 60000 65536"/>
                <a:gd name="T13" fmla="*/ 0 60000 65536"/>
                <a:gd name="T14" fmla="*/ 0 60000 65536"/>
                <a:gd name="T15" fmla="*/ 0 w 105"/>
                <a:gd name="T16" fmla="*/ 0 h 49"/>
                <a:gd name="T17" fmla="*/ 105 w 105"/>
                <a:gd name="T18" fmla="*/ 49 h 49"/>
              </a:gdLst>
              <a:ahLst/>
              <a:cxnLst>
                <a:cxn ang="T10">
                  <a:pos x="T0" y="T1"/>
                </a:cxn>
                <a:cxn ang="T11">
                  <a:pos x="T2" y="T3"/>
                </a:cxn>
                <a:cxn ang="T12">
                  <a:pos x="T4" y="T5"/>
                </a:cxn>
                <a:cxn ang="T13">
                  <a:pos x="T6" y="T7"/>
                </a:cxn>
                <a:cxn ang="T14">
                  <a:pos x="T8" y="T9"/>
                </a:cxn>
              </a:cxnLst>
              <a:rect l="T15" t="T16" r="T17" b="T18"/>
              <a:pathLst>
                <a:path w="105" h="49">
                  <a:moveTo>
                    <a:pt x="104" y="21"/>
                  </a:moveTo>
                  <a:lnTo>
                    <a:pt x="0" y="48"/>
                  </a:lnTo>
                  <a:lnTo>
                    <a:pt x="0" y="21"/>
                  </a:lnTo>
                  <a:lnTo>
                    <a:pt x="0" y="0"/>
                  </a:lnTo>
                  <a:lnTo>
                    <a:pt x="104" y="21"/>
                  </a:lnTo>
                </a:path>
              </a:pathLst>
            </a:custGeom>
            <a:solidFill>
              <a:srgbClr val="000000"/>
            </a:solidFill>
            <a:ln w="12700" cap="rnd">
              <a:solidFill>
                <a:srgbClr val="00279F"/>
              </a:solidFill>
              <a:round/>
              <a:headEnd/>
              <a:tailEnd/>
            </a:ln>
          </p:spPr>
          <p:txBody>
            <a:bodyPr>
              <a:prstTxWarp prst="textNoShape">
                <a:avLst/>
              </a:prstTxWarp>
            </a:bodyPr>
            <a:lstStyle/>
            <a:p>
              <a:endParaRPr lang="fr-FR"/>
            </a:p>
          </p:txBody>
        </p:sp>
        <p:sp>
          <p:nvSpPr>
            <p:cNvPr id="237632" name="Line 8"/>
            <p:cNvSpPr>
              <a:spLocks noChangeShapeType="1"/>
            </p:cNvSpPr>
            <p:nvPr/>
          </p:nvSpPr>
          <p:spPr bwMode="auto">
            <a:xfrm>
              <a:off x="724" y="3876"/>
              <a:ext cx="4168" cy="0"/>
            </a:xfrm>
            <a:prstGeom prst="line">
              <a:avLst/>
            </a:prstGeom>
            <a:noFill/>
            <a:ln w="12700">
              <a:solidFill>
                <a:srgbClr val="00279F"/>
              </a:solidFill>
              <a:round/>
              <a:headEnd/>
              <a:tailEnd/>
            </a:ln>
          </p:spPr>
          <p:txBody>
            <a:bodyPr wrap="none" anchor="ctr">
              <a:prstTxWarp prst="textNoShape">
                <a:avLst/>
              </a:prstTxWarp>
            </a:bodyPr>
            <a:lstStyle/>
            <a:p>
              <a:endParaRPr lang="fr-FR"/>
            </a:p>
          </p:txBody>
        </p:sp>
      </p:grpSp>
      <p:sp>
        <p:nvSpPr>
          <p:cNvPr id="237574" name="Line 9"/>
          <p:cNvSpPr>
            <a:spLocks noChangeShapeType="1"/>
          </p:cNvSpPr>
          <p:nvPr/>
        </p:nvSpPr>
        <p:spPr bwMode="auto">
          <a:xfrm>
            <a:off x="1803400" y="2565400"/>
            <a:ext cx="5346700" cy="3225800"/>
          </a:xfrm>
          <a:prstGeom prst="line">
            <a:avLst/>
          </a:prstGeom>
          <a:noFill/>
          <a:ln w="50800">
            <a:solidFill>
              <a:schemeClr val="hlink"/>
            </a:solidFill>
            <a:round/>
            <a:headEnd/>
            <a:tailEnd/>
          </a:ln>
        </p:spPr>
        <p:txBody>
          <a:bodyPr wrap="none" anchor="ctr">
            <a:prstTxWarp prst="textNoShape">
              <a:avLst/>
            </a:prstTxWarp>
          </a:bodyPr>
          <a:lstStyle/>
          <a:p>
            <a:endParaRPr lang="fr-FR"/>
          </a:p>
        </p:txBody>
      </p:sp>
      <p:sp>
        <p:nvSpPr>
          <p:cNvPr id="237575" name="Line 10"/>
          <p:cNvSpPr>
            <a:spLocks noChangeShapeType="1"/>
          </p:cNvSpPr>
          <p:nvPr/>
        </p:nvSpPr>
        <p:spPr bwMode="auto">
          <a:xfrm>
            <a:off x="1778000" y="3263900"/>
            <a:ext cx="3416300" cy="0"/>
          </a:xfrm>
          <a:prstGeom prst="line">
            <a:avLst/>
          </a:prstGeom>
          <a:noFill/>
          <a:ln w="25400">
            <a:solidFill>
              <a:srgbClr val="000000"/>
            </a:solidFill>
            <a:round/>
            <a:headEnd/>
            <a:tailEnd/>
          </a:ln>
        </p:spPr>
        <p:txBody>
          <a:bodyPr wrap="none" anchor="ctr">
            <a:prstTxWarp prst="textNoShape">
              <a:avLst/>
            </a:prstTxWarp>
          </a:bodyPr>
          <a:lstStyle/>
          <a:p>
            <a:endParaRPr lang="fr-FR"/>
          </a:p>
        </p:txBody>
      </p:sp>
      <p:grpSp>
        <p:nvGrpSpPr>
          <p:cNvPr id="237576" name="Group 11"/>
          <p:cNvGrpSpPr>
            <a:grpSpLocks/>
          </p:cNvGrpSpPr>
          <p:nvPr/>
        </p:nvGrpSpPr>
        <p:grpSpPr bwMode="auto">
          <a:xfrm>
            <a:off x="1778000" y="3251200"/>
            <a:ext cx="3276600" cy="0"/>
            <a:chOff x="1120" y="2048"/>
            <a:chExt cx="2064" cy="0"/>
          </a:xfrm>
        </p:grpSpPr>
        <p:sp>
          <p:nvSpPr>
            <p:cNvPr id="237616" name="Line 12"/>
            <p:cNvSpPr>
              <a:spLocks noChangeShapeType="1"/>
            </p:cNvSpPr>
            <p:nvPr/>
          </p:nvSpPr>
          <p:spPr bwMode="auto">
            <a:xfrm>
              <a:off x="1120" y="2048"/>
              <a:ext cx="48" cy="0"/>
            </a:xfrm>
            <a:prstGeom prst="line">
              <a:avLst/>
            </a:prstGeom>
            <a:noFill/>
            <a:ln w="25400">
              <a:solidFill>
                <a:schemeClr val="accent2"/>
              </a:solidFill>
              <a:round/>
              <a:headEnd/>
              <a:tailEnd/>
            </a:ln>
          </p:spPr>
          <p:txBody>
            <a:bodyPr wrap="none" anchor="ctr">
              <a:prstTxWarp prst="textNoShape">
                <a:avLst/>
              </a:prstTxWarp>
            </a:bodyPr>
            <a:lstStyle/>
            <a:p>
              <a:endParaRPr lang="fr-FR"/>
            </a:p>
          </p:txBody>
        </p:sp>
        <p:sp>
          <p:nvSpPr>
            <p:cNvPr id="237617" name="Line 13"/>
            <p:cNvSpPr>
              <a:spLocks noChangeShapeType="1"/>
            </p:cNvSpPr>
            <p:nvPr/>
          </p:nvSpPr>
          <p:spPr bwMode="auto">
            <a:xfrm>
              <a:off x="1264" y="2048"/>
              <a:ext cx="48" cy="0"/>
            </a:xfrm>
            <a:prstGeom prst="line">
              <a:avLst/>
            </a:prstGeom>
            <a:noFill/>
            <a:ln w="25400">
              <a:solidFill>
                <a:schemeClr val="accent2"/>
              </a:solidFill>
              <a:round/>
              <a:headEnd/>
              <a:tailEnd/>
            </a:ln>
          </p:spPr>
          <p:txBody>
            <a:bodyPr wrap="none" anchor="ctr">
              <a:prstTxWarp prst="textNoShape">
                <a:avLst/>
              </a:prstTxWarp>
            </a:bodyPr>
            <a:lstStyle/>
            <a:p>
              <a:endParaRPr lang="fr-FR"/>
            </a:p>
          </p:txBody>
        </p:sp>
        <p:sp>
          <p:nvSpPr>
            <p:cNvPr id="237618" name="Line 14"/>
            <p:cNvSpPr>
              <a:spLocks noChangeShapeType="1"/>
            </p:cNvSpPr>
            <p:nvPr/>
          </p:nvSpPr>
          <p:spPr bwMode="auto">
            <a:xfrm>
              <a:off x="1408" y="2048"/>
              <a:ext cx="48" cy="0"/>
            </a:xfrm>
            <a:prstGeom prst="line">
              <a:avLst/>
            </a:prstGeom>
            <a:noFill/>
            <a:ln w="25400">
              <a:solidFill>
                <a:schemeClr val="accent2"/>
              </a:solidFill>
              <a:round/>
              <a:headEnd/>
              <a:tailEnd/>
            </a:ln>
          </p:spPr>
          <p:txBody>
            <a:bodyPr wrap="none" anchor="ctr">
              <a:prstTxWarp prst="textNoShape">
                <a:avLst/>
              </a:prstTxWarp>
            </a:bodyPr>
            <a:lstStyle/>
            <a:p>
              <a:endParaRPr lang="fr-FR"/>
            </a:p>
          </p:txBody>
        </p:sp>
        <p:sp>
          <p:nvSpPr>
            <p:cNvPr id="237619" name="Line 15"/>
            <p:cNvSpPr>
              <a:spLocks noChangeShapeType="1"/>
            </p:cNvSpPr>
            <p:nvPr/>
          </p:nvSpPr>
          <p:spPr bwMode="auto">
            <a:xfrm>
              <a:off x="1552" y="2048"/>
              <a:ext cx="48" cy="0"/>
            </a:xfrm>
            <a:prstGeom prst="line">
              <a:avLst/>
            </a:prstGeom>
            <a:noFill/>
            <a:ln w="25400">
              <a:solidFill>
                <a:schemeClr val="accent2"/>
              </a:solidFill>
              <a:round/>
              <a:headEnd/>
              <a:tailEnd/>
            </a:ln>
          </p:spPr>
          <p:txBody>
            <a:bodyPr wrap="none" anchor="ctr">
              <a:prstTxWarp prst="textNoShape">
                <a:avLst/>
              </a:prstTxWarp>
            </a:bodyPr>
            <a:lstStyle/>
            <a:p>
              <a:endParaRPr lang="fr-FR"/>
            </a:p>
          </p:txBody>
        </p:sp>
        <p:sp>
          <p:nvSpPr>
            <p:cNvPr id="237620" name="Line 16"/>
            <p:cNvSpPr>
              <a:spLocks noChangeShapeType="1"/>
            </p:cNvSpPr>
            <p:nvPr/>
          </p:nvSpPr>
          <p:spPr bwMode="auto">
            <a:xfrm>
              <a:off x="1696" y="2048"/>
              <a:ext cx="48" cy="0"/>
            </a:xfrm>
            <a:prstGeom prst="line">
              <a:avLst/>
            </a:prstGeom>
            <a:noFill/>
            <a:ln w="25400">
              <a:solidFill>
                <a:schemeClr val="accent2"/>
              </a:solidFill>
              <a:round/>
              <a:headEnd/>
              <a:tailEnd/>
            </a:ln>
          </p:spPr>
          <p:txBody>
            <a:bodyPr wrap="none" anchor="ctr">
              <a:prstTxWarp prst="textNoShape">
                <a:avLst/>
              </a:prstTxWarp>
            </a:bodyPr>
            <a:lstStyle/>
            <a:p>
              <a:endParaRPr lang="fr-FR"/>
            </a:p>
          </p:txBody>
        </p:sp>
        <p:sp>
          <p:nvSpPr>
            <p:cNvPr id="237621" name="Line 17"/>
            <p:cNvSpPr>
              <a:spLocks noChangeShapeType="1"/>
            </p:cNvSpPr>
            <p:nvPr/>
          </p:nvSpPr>
          <p:spPr bwMode="auto">
            <a:xfrm>
              <a:off x="1840" y="2048"/>
              <a:ext cx="48" cy="0"/>
            </a:xfrm>
            <a:prstGeom prst="line">
              <a:avLst/>
            </a:prstGeom>
            <a:noFill/>
            <a:ln w="25400">
              <a:solidFill>
                <a:schemeClr val="accent2"/>
              </a:solidFill>
              <a:round/>
              <a:headEnd/>
              <a:tailEnd/>
            </a:ln>
          </p:spPr>
          <p:txBody>
            <a:bodyPr wrap="none" anchor="ctr">
              <a:prstTxWarp prst="textNoShape">
                <a:avLst/>
              </a:prstTxWarp>
            </a:bodyPr>
            <a:lstStyle/>
            <a:p>
              <a:endParaRPr lang="fr-FR"/>
            </a:p>
          </p:txBody>
        </p:sp>
        <p:sp>
          <p:nvSpPr>
            <p:cNvPr id="237622" name="Line 18"/>
            <p:cNvSpPr>
              <a:spLocks noChangeShapeType="1"/>
            </p:cNvSpPr>
            <p:nvPr/>
          </p:nvSpPr>
          <p:spPr bwMode="auto">
            <a:xfrm>
              <a:off x="1984" y="2048"/>
              <a:ext cx="48" cy="0"/>
            </a:xfrm>
            <a:prstGeom prst="line">
              <a:avLst/>
            </a:prstGeom>
            <a:noFill/>
            <a:ln w="25400">
              <a:solidFill>
                <a:schemeClr val="accent2"/>
              </a:solidFill>
              <a:round/>
              <a:headEnd/>
              <a:tailEnd/>
            </a:ln>
          </p:spPr>
          <p:txBody>
            <a:bodyPr wrap="none" anchor="ctr">
              <a:prstTxWarp prst="textNoShape">
                <a:avLst/>
              </a:prstTxWarp>
            </a:bodyPr>
            <a:lstStyle/>
            <a:p>
              <a:endParaRPr lang="fr-FR"/>
            </a:p>
          </p:txBody>
        </p:sp>
        <p:sp>
          <p:nvSpPr>
            <p:cNvPr id="237623" name="Line 19"/>
            <p:cNvSpPr>
              <a:spLocks noChangeShapeType="1"/>
            </p:cNvSpPr>
            <p:nvPr/>
          </p:nvSpPr>
          <p:spPr bwMode="auto">
            <a:xfrm>
              <a:off x="2128" y="2048"/>
              <a:ext cx="48" cy="0"/>
            </a:xfrm>
            <a:prstGeom prst="line">
              <a:avLst/>
            </a:prstGeom>
            <a:noFill/>
            <a:ln w="25400">
              <a:solidFill>
                <a:schemeClr val="accent2"/>
              </a:solidFill>
              <a:round/>
              <a:headEnd/>
              <a:tailEnd/>
            </a:ln>
          </p:spPr>
          <p:txBody>
            <a:bodyPr wrap="none" anchor="ctr">
              <a:prstTxWarp prst="textNoShape">
                <a:avLst/>
              </a:prstTxWarp>
            </a:bodyPr>
            <a:lstStyle/>
            <a:p>
              <a:endParaRPr lang="fr-FR"/>
            </a:p>
          </p:txBody>
        </p:sp>
        <p:sp>
          <p:nvSpPr>
            <p:cNvPr id="237624" name="Line 20"/>
            <p:cNvSpPr>
              <a:spLocks noChangeShapeType="1"/>
            </p:cNvSpPr>
            <p:nvPr/>
          </p:nvSpPr>
          <p:spPr bwMode="auto">
            <a:xfrm>
              <a:off x="2272" y="2048"/>
              <a:ext cx="48" cy="0"/>
            </a:xfrm>
            <a:prstGeom prst="line">
              <a:avLst/>
            </a:prstGeom>
            <a:noFill/>
            <a:ln w="25400">
              <a:solidFill>
                <a:schemeClr val="accent2"/>
              </a:solidFill>
              <a:round/>
              <a:headEnd/>
              <a:tailEnd/>
            </a:ln>
          </p:spPr>
          <p:txBody>
            <a:bodyPr wrap="none" anchor="ctr">
              <a:prstTxWarp prst="textNoShape">
                <a:avLst/>
              </a:prstTxWarp>
            </a:bodyPr>
            <a:lstStyle/>
            <a:p>
              <a:endParaRPr lang="fr-FR"/>
            </a:p>
          </p:txBody>
        </p:sp>
        <p:sp>
          <p:nvSpPr>
            <p:cNvPr id="237625" name="Line 21"/>
            <p:cNvSpPr>
              <a:spLocks noChangeShapeType="1"/>
            </p:cNvSpPr>
            <p:nvPr/>
          </p:nvSpPr>
          <p:spPr bwMode="auto">
            <a:xfrm>
              <a:off x="2416" y="2048"/>
              <a:ext cx="48" cy="0"/>
            </a:xfrm>
            <a:prstGeom prst="line">
              <a:avLst/>
            </a:prstGeom>
            <a:noFill/>
            <a:ln w="25400">
              <a:solidFill>
                <a:schemeClr val="accent2"/>
              </a:solidFill>
              <a:round/>
              <a:headEnd/>
              <a:tailEnd/>
            </a:ln>
          </p:spPr>
          <p:txBody>
            <a:bodyPr wrap="none" anchor="ctr">
              <a:prstTxWarp prst="textNoShape">
                <a:avLst/>
              </a:prstTxWarp>
            </a:bodyPr>
            <a:lstStyle/>
            <a:p>
              <a:endParaRPr lang="fr-FR"/>
            </a:p>
          </p:txBody>
        </p:sp>
        <p:sp>
          <p:nvSpPr>
            <p:cNvPr id="237626" name="Line 22"/>
            <p:cNvSpPr>
              <a:spLocks noChangeShapeType="1"/>
            </p:cNvSpPr>
            <p:nvPr/>
          </p:nvSpPr>
          <p:spPr bwMode="auto">
            <a:xfrm>
              <a:off x="2560" y="2048"/>
              <a:ext cx="48" cy="0"/>
            </a:xfrm>
            <a:prstGeom prst="line">
              <a:avLst/>
            </a:prstGeom>
            <a:noFill/>
            <a:ln w="25400">
              <a:solidFill>
                <a:schemeClr val="accent2"/>
              </a:solidFill>
              <a:round/>
              <a:headEnd/>
              <a:tailEnd/>
            </a:ln>
          </p:spPr>
          <p:txBody>
            <a:bodyPr wrap="none" anchor="ctr">
              <a:prstTxWarp prst="textNoShape">
                <a:avLst/>
              </a:prstTxWarp>
            </a:bodyPr>
            <a:lstStyle/>
            <a:p>
              <a:endParaRPr lang="fr-FR"/>
            </a:p>
          </p:txBody>
        </p:sp>
        <p:sp>
          <p:nvSpPr>
            <p:cNvPr id="237627" name="Line 23"/>
            <p:cNvSpPr>
              <a:spLocks noChangeShapeType="1"/>
            </p:cNvSpPr>
            <p:nvPr/>
          </p:nvSpPr>
          <p:spPr bwMode="auto">
            <a:xfrm>
              <a:off x="2704" y="2048"/>
              <a:ext cx="48" cy="0"/>
            </a:xfrm>
            <a:prstGeom prst="line">
              <a:avLst/>
            </a:prstGeom>
            <a:noFill/>
            <a:ln w="25400">
              <a:solidFill>
                <a:schemeClr val="accent2"/>
              </a:solidFill>
              <a:round/>
              <a:headEnd/>
              <a:tailEnd/>
            </a:ln>
          </p:spPr>
          <p:txBody>
            <a:bodyPr wrap="none" anchor="ctr">
              <a:prstTxWarp prst="textNoShape">
                <a:avLst/>
              </a:prstTxWarp>
            </a:bodyPr>
            <a:lstStyle/>
            <a:p>
              <a:endParaRPr lang="fr-FR"/>
            </a:p>
          </p:txBody>
        </p:sp>
        <p:sp>
          <p:nvSpPr>
            <p:cNvPr id="237628" name="Line 24"/>
            <p:cNvSpPr>
              <a:spLocks noChangeShapeType="1"/>
            </p:cNvSpPr>
            <p:nvPr/>
          </p:nvSpPr>
          <p:spPr bwMode="auto">
            <a:xfrm>
              <a:off x="2848" y="2048"/>
              <a:ext cx="48" cy="0"/>
            </a:xfrm>
            <a:prstGeom prst="line">
              <a:avLst/>
            </a:prstGeom>
            <a:noFill/>
            <a:ln w="25400">
              <a:solidFill>
                <a:schemeClr val="accent2"/>
              </a:solidFill>
              <a:round/>
              <a:headEnd/>
              <a:tailEnd/>
            </a:ln>
          </p:spPr>
          <p:txBody>
            <a:bodyPr wrap="none" anchor="ctr">
              <a:prstTxWarp prst="textNoShape">
                <a:avLst/>
              </a:prstTxWarp>
            </a:bodyPr>
            <a:lstStyle/>
            <a:p>
              <a:endParaRPr lang="fr-FR"/>
            </a:p>
          </p:txBody>
        </p:sp>
        <p:sp>
          <p:nvSpPr>
            <p:cNvPr id="237629" name="Line 25"/>
            <p:cNvSpPr>
              <a:spLocks noChangeShapeType="1"/>
            </p:cNvSpPr>
            <p:nvPr/>
          </p:nvSpPr>
          <p:spPr bwMode="auto">
            <a:xfrm>
              <a:off x="2992" y="2048"/>
              <a:ext cx="48" cy="0"/>
            </a:xfrm>
            <a:prstGeom prst="line">
              <a:avLst/>
            </a:prstGeom>
            <a:noFill/>
            <a:ln w="25400">
              <a:solidFill>
                <a:schemeClr val="accent2"/>
              </a:solidFill>
              <a:round/>
              <a:headEnd/>
              <a:tailEnd/>
            </a:ln>
          </p:spPr>
          <p:txBody>
            <a:bodyPr wrap="none" anchor="ctr">
              <a:prstTxWarp prst="textNoShape">
                <a:avLst/>
              </a:prstTxWarp>
            </a:bodyPr>
            <a:lstStyle/>
            <a:p>
              <a:endParaRPr lang="fr-FR"/>
            </a:p>
          </p:txBody>
        </p:sp>
        <p:sp>
          <p:nvSpPr>
            <p:cNvPr id="237630" name="Line 26"/>
            <p:cNvSpPr>
              <a:spLocks noChangeShapeType="1"/>
            </p:cNvSpPr>
            <p:nvPr/>
          </p:nvSpPr>
          <p:spPr bwMode="auto">
            <a:xfrm>
              <a:off x="3136" y="2048"/>
              <a:ext cx="48" cy="0"/>
            </a:xfrm>
            <a:prstGeom prst="line">
              <a:avLst/>
            </a:prstGeom>
            <a:noFill/>
            <a:ln w="25400">
              <a:solidFill>
                <a:schemeClr val="accent2"/>
              </a:solidFill>
              <a:round/>
              <a:headEnd/>
              <a:tailEnd/>
            </a:ln>
          </p:spPr>
          <p:txBody>
            <a:bodyPr wrap="none" anchor="ctr">
              <a:prstTxWarp prst="textNoShape">
                <a:avLst/>
              </a:prstTxWarp>
            </a:bodyPr>
            <a:lstStyle/>
            <a:p>
              <a:endParaRPr lang="fr-FR"/>
            </a:p>
          </p:txBody>
        </p:sp>
      </p:grpSp>
      <p:sp>
        <p:nvSpPr>
          <p:cNvPr id="237577" name="Line 27"/>
          <p:cNvSpPr>
            <a:spLocks noChangeShapeType="1"/>
          </p:cNvSpPr>
          <p:nvPr/>
        </p:nvSpPr>
        <p:spPr bwMode="auto">
          <a:xfrm>
            <a:off x="5181600" y="3263900"/>
            <a:ext cx="444500" cy="1041400"/>
          </a:xfrm>
          <a:prstGeom prst="line">
            <a:avLst/>
          </a:prstGeom>
          <a:noFill/>
          <a:ln w="25400">
            <a:solidFill>
              <a:srgbClr val="000000"/>
            </a:solidFill>
            <a:round/>
            <a:headEnd/>
            <a:tailEnd/>
          </a:ln>
        </p:spPr>
        <p:txBody>
          <a:bodyPr wrap="none" anchor="ctr">
            <a:prstTxWarp prst="textNoShape">
              <a:avLst/>
            </a:prstTxWarp>
          </a:bodyPr>
          <a:lstStyle/>
          <a:p>
            <a:endParaRPr lang="fr-FR"/>
          </a:p>
        </p:txBody>
      </p:sp>
      <p:grpSp>
        <p:nvGrpSpPr>
          <p:cNvPr id="237578" name="Group 28"/>
          <p:cNvGrpSpPr>
            <a:grpSpLocks/>
          </p:cNvGrpSpPr>
          <p:nvPr/>
        </p:nvGrpSpPr>
        <p:grpSpPr bwMode="auto">
          <a:xfrm>
            <a:off x="5143500" y="3251200"/>
            <a:ext cx="496888" cy="1068388"/>
            <a:chOff x="3240" y="2048"/>
            <a:chExt cx="313" cy="673"/>
          </a:xfrm>
        </p:grpSpPr>
        <p:sp>
          <p:nvSpPr>
            <p:cNvPr id="237610" name="Freeform 29"/>
            <p:cNvSpPr>
              <a:spLocks/>
            </p:cNvSpPr>
            <p:nvPr/>
          </p:nvSpPr>
          <p:spPr bwMode="auto">
            <a:xfrm>
              <a:off x="3240" y="2048"/>
              <a:ext cx="33" cy="73"/>
            </a:xfrm>
            <a:custGeom>
              <a:avLst/>
              <a:gdLst>
                <a:gd name="T0" fmla="*/ 13 w 33"/>
                <a:gd name="T1" fmla="*/ 0 h 73"/>
                <a:gd name="T2" fmla="*/ 32 w 33"/>
                <a:gd name="T3" fmla="*/ 65 h 73"/>
                <a:gd name="T4" fmla="*/ 19 w 33"/>
                <a:gd name="T5" fmla="*/ 72 h 73"/>
                <a:gd name="T6" fmla="*/ 0 w 33"/>
                <a:gd name="T7" fmla="*/ 7 h 73"/>
                <a:gd name="T8" fmla="*/ 13 w 33"/>
                <a:gd name="T9" fmla="*/ 0 h 73"/>
                <a:gd name="T10" fmla="*/ 0 60000 65536"/>
                <a:gd name="T11" fmla="*/ 0 60000 65536"/>
                <a:gd name="T12" fmla="*/ 0 60000 65536"/>
                <a:gd name="T13" fmla="*/ 0 60000 65536"/>
                <a:gd name="T14" fmla="*/ 0 60000 65536"/>
                <a:gd name="T15" fmla="*/ 0 w 33"/>
                <a:gd name="T16" fmla="*/ 0 h 73"/>
                <a:gd name="T17" fmla="*/ 33 w 33"/>
                <a:gd name="T18" fmla="*/ 73 h 73"/>
              </a:gdLst>
              <a:ahLst/>
              <a:cxnLst>
                <a:cxn ang="T10">
                  <a:pos x="T0" y="T1"/>
                </a:cxn>
                <a:cxn ang="T11">
                  <a:pos x="T2" y="T3"/>
                </a:cxn>
                <a:cxn ang="T12">
                  <a:pos x="T4" y="T5"/>
                </a:cxn>
                <a:cxn ang="T13">
                  <a:pos x="T6" y="T7"/>
                </a:cxn>
                <a:cxn ang="T14">
                  <a:pos x="T8" y="T9"/>
                </a:cxn>
              </a:cxnLst>
              <a:rect l="T15" t="T16" r="T17" b="T18"/>
              <a:pathLst>
                <a:path w="33" h="73">
                  <a:moveTo>
                    <a:pt x="13" y="0"/>
                  </a:moveTo>
                  <a:lnTo>
                    <a:pt x="32" y="65"/>
                  </a:lnTo>
                  <a:lnTo>
                    <a:pt x="19" y="72"/>
                  </a:lnTo>
                  <a:lnTo>
                    <a:pt x="0" y="7"/>
                  </a:lnTo>
                  <a:lnTo>
                    <a:pt x="13" y="0"/>
                  </a:lnTo>
                </a:path>
              </a:pathLst>
            </a:custGeom>
            <a:solidFill>
              <a:srgbClr val="000000"/>
            </a:solidFill>
            <a:ln w="12700" cap="rnd">
              <a:solidFill>
                <a:schemeClr val="accent2"/>
              </a:solidFill>
              <a:round/>
              <a:headEnd/>
              <a:tailEnd/>
            </a:ln>
          </p:spPr>
          <p:txBody>
            <a:bodyPr>
              <a:prstTxWarp prst="textNoShape">
                <a:avLst/>
              </a:prstTxWarp>
            </a:bodyPr>
            <a:lstStyle/>
            <a:p>
              <a:endParaRPr lang="fr-FR"/>
            </a:p>
          </p:txBody>
        </p:sp>
        <p:sp>
          <p:nvSpPr>
            <p:cNvPr id="237611" name="Freeform 30"/>
            <p:cNvSpPr>
              <a:spLocks/>
            </p:cNvSpPr>
            <p:nvPr/>
          </p:nvSpPr>
          <p:spPr bwMode="auto">
            <a:xfrm>
              <a:off x="3296" y="2184"/>
              <a:ext cx="41" cy="65"/>
            </a:xfrm>
            <a:custGeom>
              <a:avLst/>
              <a:gdLst>
                <a:gd name="T0" fmla="*/ 13 w 41"/>
                <a:gd name="T1" fmla="*/ 0 h 65"/>
                <a:gd name="T2" fmla="*/ 40 w 41"/>
                <a:gd name="T3" fmla="*/ 57 h 65"/>
                <a:gd name="T4" fmla="*/ 27 w 41"/>
                <a:gd name="T5" fmla="*/ 64 h 65"/>
                <a:gd name="T6" fmla="*/ 0 w 41"/>
                <a:gd name="T7" fmla="*/ 7 h 65"/>
                <a:gd name="T8" fmla="*/ 13 w 41"/>
                <a:gd name="T9" fmla="*/ 0 h 65"/>
                <a:gd name="T10" fmla="*/ 0 60000 65536"/>
                <a:gd name="T11" fmla="*/ 0 60000 65536"/>
                <a:gd name="T12" fmla="*/ 0 60000 65536"/>
                <a:gd name="T13" fmla="*/ 0 60000 65536"/>
                <a:gd name="T14" fmla="*/ 0 60000 65536"/>
                <a:gd name="T15" fmla="*/ 0 w 41"/>
                <a:gd name="T16" fmla="*/ 0 h 65"/>
                <a:gd name="T17" fmla="*/ 41 w 41"/>
                <a:gd name="T18" fmla="*/ 65 h 65"/>
              </a:gdLst>
              <a:ahLst/>
              <a:cxnLst>
                <a:cxn ang="T10">
                  <a:pos x="T0" y="T1"/>
                </a:cxn>
                <a:cxn ang="T11">
                  <a:pos x="T2" y="T3"/>
                </a:cxn>
                <a:cxn ang="T12">
                  <a:pos x="T4" y="T5"/>
                </a:cxn>
                <a:cxn ang="T13">
                  <a:pos x="T6" y="T7"/>
                </a:cxn>
                <a:cxn ang="T14">
                  <a:pos x="T8" y="T9"/>
                </a:cxn>
              </a:cxnLst>
              <a:rect l="T15" t="T16" r="T17" b="T18"/>
              <a:pathLst>
                <a:path w="41" h="65">
                  <a:moveTo>
                    <a:pt x="13" y="0"/>
                  </a:moveTo>
                  <a:lnTo>
                    <a:pt x="40" y="57"/>
                  </a:lnTo>
                  <a:lnTo>
                    <a:pt x="27" y="64"/>
                  </a:lnTo>
                  <a:lnTo>
                    <a:pt x="0" y="7"/>
                  </a:lnTo>
                  <a:lnTo>
                    <a:pt x="13" y="0"/>
                  </a:lnTo>
                </a:path>
              </a:pathLst>
            </a:custGeom>
            <a:solidFill>
              <a:srgbClr val="000000"/>
            </a:solidFill>
            <a:ln w="12700" cap="rnd">
              <a:solidFill>
                <a:schemeClr val="accent2"/>
              </a:solidFill>
              <a:round/>
              <a:headEnd/>
              <a:tailEnd/>
            </a:ln>
          </p:spPr>
          <p:txBody>
            <a:bodyPr>
              <a:prstTxWarp prst="textNoShape">
                <a:avLst/>
              </a:prstTxWarp>
            </a:bodyPr>
            <a:lstStyle/>
            <a:p>
              <a:endParaRPr lang="fr-FR"/>
            </a:p>
          </p:txBody>
        </p:sp>
        <p:sp>
          <p:nvSpPr>
            <p:cNvPr id="237612" name="Freeform 31"/>
            <p:cNvSpPr>
              <a:spLocks/>
            </p:cNvSpPr>
            <p:nvPr/>
          </p:nvSpPr>
          <p:spPr bwMode="auto">
            <a:xfrm>
              <a:off x="3352" y="2312"/>
              <a:ext cx="41" cy="65"/>
            </a:xfrm>
            <a:custGeom>
              <a:avLst/>
              <a:gdLst>
                <a:gd name="T0" fmla="*/ 13 w 41"/>
                <a:gd name="T1" fmla="*/ 0 h 65"/>
                <a:gd name="T2" fmla="*/ 40 w 41"/>
                <a:gd name="T3" fmla="*/ 57 h 65"/>
                <a:gd name="T4" fmla="*/ 27 w 41"/>
                <a:gd name="T5" fmla="*/ 64 h 65"/>
                <a:gd name="T6" fmla="*/ 0 w 41"/>
                <a:gd name="T7" fmla="*/ 7 h 65"/>
                <a:gd name="T8" fmla="*/ 13 w 41"/>
                <a:gd name="T9" fmla="*/ 0 h 65"/>
                <a:gd name="T10" fmla="*/ 0 60000 65536"/>
                <a:gd name="T11" fmla="*/ 0 60000 65536"/>
                <a:gd name="T12" fmla="*/ 0 60000 65536"/>
                <a:gd name="T13" fmla="*/ 0 60000 65536"/>
                <a:gd name="T14" fmla="*/ 0 60000 65536"/>
                <a:gd name="T15" fmla="*/ 0 w 41"/>
                <a:gd name="T16" fmla="*/ 0 h 65"/>
                <a:gd name="T17" fmla="*/ 41 w 41"/>
                <a:gd name="T18" fmla="*/ 65 h 65"/>
              </a:gdLst>
              <a:ahLst/>
              <a:cxnLst>
                <a:cxn ang="T10">
                  <a:pos x="T0" y="T1"/>
                </a:cxn>
                <a:cxn ang="T11">
                  <a:pos x="T2" y="T3"/>
                </a:cxn>
                <a:cxn ang="T12">
                  <a:pos x="T4" y="T5"/>
                </a:cxn>
                <a:cxn ang="T13">
                  <a:pos x="T6" y="T7"/>
                </a:cxn>
                <a:cxn ang="T14">
                  <a:pos x="T8" y="T9"/>
                </a:cxn>
              </a:cxnLst>
              <a:rect l="T15" t="T16" r="T17" b="T18"/>
              <a:pathLst>
                <a:path w="41" h="65">
                  <a:moveTo>
                    <a:pt x="13" y="0"/>
                  </a:moveTo>
                  <a:lnTo>
                    <a:pt x="40" y="57"/>
                  </a:lnTo>
                  <a:lnTo>
                    <a:pt x="27" y="64"/>
                  </a:lnTo>
                  <a:lnTo>
                    <a:pt x="0" y="7"/>
                  </a:lnTo>
                  <a:lnTo>
                    <a:pt x="13" y="0"/>
                  </a:lnTo>
                </a:path>
              </a:pathLst>
            </a:custGeom>
            <a:solidFill>
              <a:srgbClr val="000000"/>
            </a:solidFill>
            <a:ln w="12700" cap="rnd">
              <a:solidFill>
                <a:schemeClr val="accent2"/>
              </a:solidFill>
              <a:round/>
              <a:headEnd/>
              <a:tailEnd/>
            </a:ln>
          </p:spPr>
          <p:txBody>
            <a:bodyPr>
              <a:prstTxWarp prst="textNoShape">
                <a:avLst/>
              </a:prstTxWarp>
            </a:bodyPr>
            <a:lstStyle/>
            <a:p>
              <a:endParaRPr lang="fr-FR"/>
            </a:p>
          </p:txBody>
        </p:sp>
        <p:sp>
          <p:nvSpPr>
            <p:cNvPr id="237613" name="Freeform 32"/>
            <p:cNvSpPr>
              <a:spLocks/>
            </p:cNvSpPr>
            <p:nvPr/>
          </p:nvSpPr>
          <p:spPr bwMode="auto">
            <a:xfrm>
              <a:off x="3416" y="2448"/>
              <a:ext cx="41" cy="65"/>
            </a:xfrm>
            <a:custGeom>
              <a:avLst/>
              <a:gdLst>
                <a:gd name="T0" fmla="*/ 13 w 41"/>
                <a:gd name="T1" fmla="*/ 0 h 65"/>
                <a:gd name="T2" fmla="*/ 40 w 41"/>
                <a:gd name="T3" fmla="*/ 57 h 65"/>
                <a:gd name="T4" fmla="*/ 27 w 41"/>
                <a:gd name="T5" fmla="*/ 64 h 65"/>
                <a:gd name="T6" fmla="*/ 0 w 41"/>
                <a:gd name="T7" fmla="*/ 7 h 65"/>
                <a:gd name="T8" fmla="*/ 13 w 41"/>
                <a:gd name="T9" fmla="*/ 0 h 65"/>
                <a:gd name="T10" fmla="*/ 0 60000 65536"/>
                <a:gd name="T11" fmla="*/ 0 60000 65536"/>
                <a:gd name="T12" fmla="*/ 0 60000 65536"/>
                <a:gd name="T13" fmla="*/ 0 60000 65536"/>
                <a:gd name="T14" fmla="*/ 0 60000 65536"/>
                <a:gd name="T15" fmla="*/ 0 w 41"/>
                <a:gd name="T16" fmla="*/ 0 h 65"/>
                <a:gd name="T17" fmla="*/ 41 w 41"/>
                <a:gd name="T18" fmla="*/ 65 h 65"/>
              </a:gdLst>
              <a:ahLst/>
              <a:cxnLst>
                <a:cxn ang="T10">
                  <a:pos x="T0" y="T1"/>
                </a:cxn>
                <a:cxn ang="T11">
                  <a:pos x="T2" y="T3"/>
                </a:cxn>
                <a:cxn ang="T12">
                  <a:pos x="T4" y="T5"/>
                </a:cxn>
                <a:cxn ang="T13">
                  <a:pos x="T6" y="T7"/>
                </a:cxn>
                <a:cxn ang="T14">
                  <a:pos x="T8" y="T9"/>
                </a:cxn>
              </a:cxnLst>
              <a:rect l="T15" t="T16" r="T17" b="T18"/>
              <a:pathLst>
                <a:path w="41" h="65">
                  <a:moveTo>
                    <a:pt x="13" y="0"/>
                  </a:moveTo>
                  <a:lnTo>
                    <a:pt x="40" y="57"/>
                  </a:lnTo>
                  <a:lnTo>
                    <a:pt x="27" y="64"/>
                  </a:lnTo>
                  <a:lnTo>
                    <a:pt x="0" y="7"/>
                  </a:lnTo>
                  <a:lnTo>
                    <a:pt x="13" y="0"/>
                  </a:lnTo>
                </a:path>
              </a:pathLst>
            </a:custGeom>
            <a:solidFill>
              <a:srgbClr val="000000"/>
            </a:solidFill>
            <a:ln w="12700" cap="rnd">
              <a:solidFill>
                <a:schemeClr val="accent2"/>
              </a:solidFill>
              <a:round/>
              <a:headEnd/>
              <a:tailEnd/>
            </a:ln>
          </p:spPr>
          <p:txBody>
            <a:bodyPr>
              <a:prstTxWarp prst="textNoShape">
                <a:avLst/>
              </a:prstTxWarp>
            </a:bodyPr>
            <a:lstStyle/>
            <a:p>
              <a:endParaRPr lang="fr-FR"/>
            </a:p>
          </p:txBody>
        </p:sp>
        <p:sp>
          <p:nvSpPr>
            <p:cNvPr id="237614" name="Freeform 33"/>
            <p:cNvSpPr>
              <a:spLocks/>
            </p:cNvSpPr>
            <p:nvPr/>
          </p:nvSpPr>
          <p:spPr bwMode="auto">
            <a:xfrm>
              <a:off x="3472" y="2576"/>
              <a:ext cx="41" cy="65"/>
            </a:xfrm>
            <a:custGeom>
              <a:avLst/>
              <a:gdLst>
                <a:gd name="T0" fmla="*/ 13 w 41"/>
                <a:gd name="T1" fmla="*/ 0 h 65"/>
                <a:gd name="T2" fmla="*/ 40 w 41"/>
                <a:gd name="T3" fmla="*/ 57 h 65"/>
                <a:gd name="T4" fmla="*/ 27 w 41"/>
                <a:gd name="T5" fmla="*/ 64 h 65"/>
                <a:gd name="T6" fmla="*/ 0 w 41"/>
                <a:gd name="T7" fmla="*/ 7 h 65"/>
                <a:gd name="T8" fmla="*/ 13 w 41"/>
                <a:gd name="T9" fmla="*/ 0 h 65"/>
                <a:gd name="T10" fmla="*/ 0 60000 65536"/>
                <a:gd name="T11" fmla="*/ 0 60000 65536"/>
                <a:gd name="T12" fmla="*/ 0 60000 65536"/>
                <a:gd name="T13" fmla="*/ 0 60000 65536"/>
                <a:gd name="T14" fmla="*/ 0 60000 65536"/>
                <a:gd name="T15" fmla="*/ 0 w 41"/>
                <a:gd name="T16" fmla="*/ 0 h 65"/>
                <a:gd name="T17" fmla="*/ 41 w 41"/>
                <a:gd name="T18" fmla="*/ 65 h 65"/>
              </a:gdLst>
              <a:ahLst/>
              <a:cxnLst>
                <a:cxn ang="T10">
                  <a:pos x="T0" y="T1"/>
                </a:cxn>
                <a:cxn ang="T11">
                  <a:pos x="T2" y="T3"/>
                </a:cxn>
                <a:cxn ang="T12">
                  <a:pos x="T4" y="T5"/>
                </a:cxn>
                <a:cxn ang="T13">
                  <a:pos x="T6" y="T7"/>
                </a:cxn>
                <a:cxn ang="T14">
                  <a:pos x="T8" y="T9"/>
                </a:cxn>
              </a:cxnLst>
              <a:rect l="T15" t="T16" r="T17" b="T18"/>
              <a:pathLst>
                <a:path w="41" h="65">
                  <a:moveTo>
                    <a:pt x="13" y="0"/>
                  </a:moveTo>
                  <a:lnTo>
                    <a:pt x="40" y="57"/>
                  </a:lnTo>
                  <a:lnTo>
                    <a:pt x="27" y="64"/>
                  </a:lnTo>
                  <a:lnTo>
                    <a:pt x="0" y="7"/>
                  </a:lnTo>
                  <a:lnTo>
                    <a:pt x="13" y="0"/>
                  </a:lnTo>
                </a:path>
              </a:pathLst>
            </a:custGeom>
            <a:solidFill>
              <a:srgbClr val="000000"/>
            </a:solidFill>
            <a:ln w="12700" cap="rnd">
              <a:solidFill>
                <a:schemeClr val="accent2"/>
              </a:solidFill>
              <a:round/>
              <a:headEnd/>
              <a:tailEnd/>
            </a:ln>
          </p:spPr>
          <p:txBody>
            <a:bodyPr>
              <a:prstTxWarp prst="textNoShape">
                <a:avLst/>
              </a:prstTxWarp>
            </a:bodyPr>
            <a:lstStyle/>
            <a:p>
              <a:endParaRPr lang="fr-FR"/>
            </a:p>
          </p:txBody>
        </p:sp>
        <p:sp>
          <p:nvSpPr>
            <p:cNvPr id="237615" name="Freeform 34"/>
            <p:cNvSpPr>
              <a:spLocks/>
            </p:cNvSpPr>
            <p:nvPr/>
          </p:nvSpPr>
          <p:spPr bwMode="auto">
            <a:xfrm>
              <a:off x="3536" y="2712"/>
              <a:ext cx="17" cy="9"/>
            </a:xfrm>
            <a:custGeom>
              <a:avLst/>
              <a:gdLst>
                <a:gd name="T0" fmla="*/ 11 w 17"/>
                <a:gd name="T1" fmla="*/ 0 h 9"/>
                <a:gd name="T2" fmla="*/ 16 w 17"/>
                <a:gd name="T3" fmla="*/ 4 h 9"/>
                <a:gd name="T4" fmla="*/ 5 w 17"/>
                <a:gd name="T5" fmla="*/ 8 h 9"/>
                <a:gd name="T6" fmla="*/ 0 w 17"/>
                <a:gd name="T7" fmla="*/ 4 h 9"/>
                <a:gd name="T8" fmla="*/ 11 w 17"/>
                <a:gd name="T9" fmla="*/ 0 h 9"/>
                <a:gd name="T10" fmla="*/ 0 60000 65536"/>
                <a:gd name="T11" fmla="*/ 0 60000 65536"/>
                <a:gd name="T12" fmla="*/ 0 60000 65536"/>
                <a:gd name="T13" fmla="*/ 0 60000 65536"/>
                <a:gd name="T14" fmla="*/ 0 60000 65536"/>
                <a:gd name="T15" fmla="*/ 0 w 17"/>
                <a:gd name="T16" fmla="*/ 0 h 9"/>
                <a:gd name="T17" fmla="*/ 17 w 17"/>
                <a:gd name="T18" fmla="*/ 9 h 9"/>
              </a:gdLst>
              <a:ahLst/>
              <a:cxnLst>
                <a:cxn ang="T10">
                  <a:pos x="T0" y="T1"/>
                </a:cxn>
                <a:cxn ang="T11">
                  <a:pos x="T2" y="T3"/>
                </a:cxn>
                <a:cxn ang="T12">
                  <a:pos x="T4" y="T5"/>
                </a:cxn>
                <a:cxn ang="T13">
                  <a:pos x="T6" y="T7"/>
                </a:cxn>
                <a:cxn ang="T14">
                  <a:pos x="T8" y="T9"/>
                </a:cxn>
              </a:cxnLst>
              <a:rect l="T15" t="T16" r="T17" b="T18"/>
              <a:pathLst>
                <a:path w="17" h="9">
                  <a:moveTo>
                    <a:pt x="11" y="0"/>
                  </a:moveTo>
                  <a:lnTo>
                    <a:pt x="16" y="4"/>
                  </a:lnTo>
                  <a:lnTo>
                    <a:pt x="5" y="8"/>
                  </a:lnTo>
                  <a:lnTo>
                    <a:pt x="0" y="4"/>
                  </a:lnTo>
                  <a:lnTo>
                    <a:pt x="11" y="0"/>
                  </a:lnTo>
                </a:path>
              </a:pathLst>
            </a:custGeom>
            <a:solidFill>
              <a:srgbClr val="000000"/>
            </a:solidFill>
            <a:ln w="12700" cap="rnd">
              <a:solidFill>
                <a:schemeClr val="accent2"/>
              </a:solidFill>
              <a:round/>
              <a:headEnd/>
              <a:tailEnd/>
            </a:ln>
          </p:spPr>
          <p:txBody>
            <a:bodyPr>
              <a:prstTxWarp prst="textNoShape">
                <a:avLst/>
              </a:prstTxWarp>
            </a:bodyPr>
            <a:lstStyle/>
            <a:p>
              <a:endParaRPr lang="fr-FR"/>
            </a:p>
          </p:txBody>
        </p:sp>
      </p:grpSp>
      <p:sp>
        <p:nvSpPr>
          <p:cNvPr id="237579" name="Line 35"/>
          <p:cNvSpPr>
            <a:spLocks noChangeShapeType="1"/>
          </p:cNvSpPr>
          <p:nvPr/>
        </p:nvSpPr>
        <p:spPr bwMode="auto">
          <a:xfrm>
            <a:off x="5638800" y="4318000"/>
            <a:ext cx="1041400" cy="609600"/>
          </a:xfrm>
          <a:prstGeom prst="line">
            <a:avLst/>
          </a:prstGeom>
          <a:noFill/>
          <a:ln w="25400">
            <a:solidFill>
              <a:schemeClr val="accent2"/>
            </a:solidFill>
            <a:round/>
            <a:headEnd/>
            <a:tailEnd/>
          </a:ln>
        </p:spPr>
        <p:txBody>
          <a:bodyPr wrap="none" anchor="ctr">
            <a:prstTxWarp prst="textNoShape">
              <a:avLst/>
            </a:prstTxWarp>
          </a:bodyPr>
          <a:lstStyle/>
          <a:p>
            <a:endParaRPr lang="fr-FR"/>
          </a:p>
        </p:txBody>
      </p:sp>
      <p:grpSp>
        <p:nvGrpSpPr>
          <p:cNvPr id="237580" name="Group 36"/>
          <p:cNvGrpSpPr>
            <a:grpSpLocks/>
          </p:cNvGrpSpPr>
          <p:nvPr/>
        </p:nvGrpSpPr>
        <p:grpSpPr bwMode="auto">
          <a:xfrm>
            <a:off x="5613400" y="4292600"/>
            <a:ext cx="1042988" cy="623888"/>
            <a:chOff x="3536" y="2704"/>
            <a:chExt cx="657" cy="393"/>
          </a:xfrm>
        </p:grpSpPr>
        <p:sp>
          <p:nvSpPr>
            <p:cNvPr id="237604" name="Freeform 37"/>
            <p:cNvSpPr>
              <a:spLocks/>
            </p:cNvSpPr>
            <p:nvPr/>
          </p:nvSpPr>
          <p:spPr bwMode="auto">
            <a:xfrm>
              <a:off x="3536" y="2704"/>
              <a:ext cx="57" cy="41"/>
            </a:xfrm>
            <a:custGeom>
              <a:avLst/>
              <a:gdLst>
                <a:gd name="T0" fmla="*/ 7 w 57"/>
                <a:gd name="T1" fmla="*/ 0 h 41"/>
                <a:gd name="T2" fmla="*/ 56 w 57"/>
                <a:gd name="T3" fmla="*/ 27 h 41"/>
                <a:gd name="T4" fmla="*/ 49 w 57"/>
                <a:gd name="T5" fmla="*/ 40 h 41"/>
                <a:gd name="T6" fmla="*/ 0 w 57"/>
                <a:gd name="T7" fmla="*/ 13 h 41"/>
                <a:gd name="T8" fmla="*/ 7 w 57"/>
                <a:gd name="T9" fmla="*/ 0 h 41"/>
                <a:gd name="T10" fmla="*/ 0 60000 65536"/>
                <a:gd name="T11" fmla="*/ 0 60000 65536"/>
                <a:gd name="T12" fmla="*/ 0 60000 65536"/>
                <a:gd name="T13" fmla="*/ 0 60000 65536"/>
                <a:gd name="T14" fmla="*/ 0 60000 65536"/>
                <a:gd name="T15" fmla="*/ 0 w 57"/>
                <a:gd name="T16" fmla="*/ 0 h 41"/>
                <a:gd name="T17" fmla="*/ 57 w 57"/>
                <a:gd name="T18" fmla="*/ 41 h 41"/>
              </a:gdLst>
              <a:ahLst/>
              <a:cxnLst>
                <a:cxn ang="T10">
                  <a:pos x="T0" y="T1"/>
                </a:cxn>
                <a:cxn ang="T11">
                  <a:pos x="T2" y="T3"/>
                </a:cxn>
                <a:cxn ang="T12">
                  <a:pos x="T4" y="T5"/>
                </a:cxn>
                <a:cxn ang="T13">
                  <a:pos x="T6" y="T7"/>
                </a:cxn>
                <a:cxn ang="T14">
                  <a:pos x="T8" y="T9"/>
                </a:cxn>
              </a:cxnLst>
              <a:rect l="T15" t="T16" r="T17" b="T18"/>
              <a:pathLst>
                <a:path w="57" h="41">
                  <a:moveTo>
                    <a:pt x="7" y="0"/>
                  </a:moveTo>
                  <a:lnTo>
                    <a:pt x="56" y="27"/>
                  </a:lnTo>
                  <a:lnTo>
                    <a:pt x="49" y="40"/>
                  </a:lnTo>
                  <a:lnTo>
                    <a:pt x="0" y="13"/>
                  </a:lnTo>
                  <a:lnTo>
                    <a:pt x="7" y="0"/>
                  </a:lnTo>
                </a:path>
              </a:pathLst>
            </a:custGeom>
            <a:solidFill>
              <a:srgbClr val="000000"/>
            </a:solidFill>
            <a:ln w="127000" cap="rnd">
              <a:noFill/>
              <a:round/>
              <a:headEnd/>
              <a:tailEnd/>
            </a:ln>
          </p:spPr>
          <p:txBody>
            <a:bodyPr>
              <a:prstTxWarp prst="textNoShape">
                <a:avLst/>
              </a:prstTxWarp>
            </a:bodyPr>
            <a:lstStyle/>
            <a:p>
              <a:endParaRPr lang="fr-FR"/>
            </a:p>
          </p:txBody>
        </p:sp>
        <p:sp>
          <p:nvSpPr>
            <p:cNvPr id="237605" name="Freeform 38"/>
            <p:cNvSpPr>
              <a:spLocks/>
            </p:cNvSpPr>
            <p:nvPr/>
          </p:nvSpPr>
          <p:spPr bwMode="auto">
            <a:xfrm>
              <a:off x="3656" y="2776"/>
              <a:ext cx="65" cy="41"/>
            </a:xfrm>
            <a:custGeom>
              <a:avLst/>
              <a:gdLst>
                <a:gd name="T0" fmla="*/ 7 w 65"/>
                <a:gd name="T1" fmla="*/ 0 h 41"/>
                <a:gd name="T2" fmla="*/ 64 w 65"/>
                <a:gd name="T3" fmla="*/ 27 h 41"/>
                <a:gd name="T4" fmla="*/ 57 w 65"/>
                <a:gd name="T5" fmla="*/ 40 h 41"/>
                <a:gd name="T6" fmla="*/ 0 w 65"/>
                <a:gd name="T7" fmla="*/ 13 h 41"/>
                <a:gd name="T8" fmla="*/ 7 w 65"/>
                <a:gd name="T9" fmla="*/ 0 h 41"/>
                <a:gd name="T10" fmla="*/ 0 60000 65536"/>
                <a:gd name="T11" fmla="*/ 0 60000 65536"/>
                <a:gd name="T12" fmla="*/ 0 60000 65536"/>
                <a:gd name="T13" fmla="*/ 0 60000 65536"/>
                <a:gd name="T14" fmla="*/ 0 60000 65536"/>
                <a:gd name="T15" fmla="*/ 0 w 65"/>
                <a:gd name="T16" fmla="*/ 0 h 41"/>
                <a:gd name="T17" fmla="*/ 65 w 65"/>
                <a:gd name="T18" fmla="*/ 41 h 41"/>
              </a:gdLst>
              <a:ahLst/>
              <a:cxnLst>
                <a:cxn ang="T10">
                  <a:pos x="T0" y="T1"/>
                </a:cxn>
                <a:cxn ang="T11">
                  <a:pos x="T2" y="T3"/>
                </a:cxn>
                <a:cxn ang="T12">
                  <a:pos x="T4" y="T5"/>
                </a:cxn>
                <a:cxn ang="T13">
                  <a:pos x="T6" y="T7"/>
                </a:cxn>
                <a:cxn ang="T14">
                  <a:pos x="T8" y="T9"/>
                </a:cxn>
              </a:cxnLst>
              <a:rect l="T15" t="T16" r="T17" b="T18"/>
              <a:pathLst>
                <a:path w="65" h="41">
                  <a:moveTo>
                    <a:pt x="7" y="0"/>
                  </a:moveTo>
                  <a:lnTo>
                    <a:pt x="64" y="27"/>
                  </a:lnTo>
                  <a:lnTo>
                    <a:pt x="57" y="40"/>
                  </a:lnTo>
                  <a:lnTo>
                    <a:pt x="0" y="13"/>
                  </a:lnTo>
                  <a:lnTo>
                    <a:pt x="7" y="0"/>
                  </a:lnTo>
                </a:path>
              </a:pathLst>
            </a:custGeom>
            <a:solidFill>
              <a:srgbClr val="000000"/>
            </a:solidFill>
            <a:ln w="127000" cap="rnd">
              <a:noFill/>
              <a:round/>
              <a:headEnd/>
              <a:tailEnd/>
            </a:ln>
          </p:spPr>
          <p:txBody>
            <a:bodyPr>
              <a:prstTxWarp prst="textNoShape">
                <a:avLst/>
              </a:prstTxWarp>
            </a:bodyPr>
            <a:lstStyle/>
            <a:p>
              <a:endParaRPr lang="fr-FR"/>
            </a:p>
          </p:txBody>
        </p:sp>
        <p:sp>
          <p:nvSpPr>
            <p:cNvPr id="237606" name="Freeform 39"/>
            <p:cNvSpPr>
              <a:spLocks/>
            </p:cNvSpPr>
            <p:nvPr/>
          </p:nvSpPr>
          <p:spPr bwMode="auto">
            <a:xfrm>
              <a:off x="3784" y="2848"/>
              <a:ext cx="57" cy="41"/>
            </a:xfrm>
            <a:custGeom>
              <a:avLst/>
              <a:gdLst>
                <a:gd name="T0" fmla="*/ 7 w 57"/>
                <a:gd name="T1" fmla="*/ 0 h 41"/>
                <a:gd name="T2" fmla="*/ 56 w 57"/>
                <a:gd name="T3" fmla="*/ 27 h 41"/>
                <a:gd name="T4" fmla="*/ 49 w 57"/>
                <a:gd name="T5" fmla="*/ 40 h 41"/>
                <a:gd name="T6" fmla="*/ 0 w 57"/>
                <a:gd name="T7" fmla="*/ 13 h 41"/>
                <a:gd name="T8" fmla="*/ 7 w 57"/>
                <a:gd name="T9" fmla="*/ 0 h 41"/>
                <a:gd name="T10" fmla="*/ 0 60000 65536"/>
                <a:gd name="T11" fmla="*/ 0 60000 65536"/>
                <a:gd name="T12" fmla="*/ 0 60000 65536"/>
                <a:gd name="T13" fmla="*/ 0 60000 65536"/>
                <a:gd name="T14" fmla="*/ 0 60000 65536"/>
                <a:gd name="T15" fmla="*/ 0 w 57"/>
                <a:gd name="T16" fmla="*/ 0 h 41"/>
                <a:gd name="T17" fmla="*/ 57 w 57"/>
                <a:gd name="T18" fmla="*/ 41 h 41"/>
              </a:gdLst>
              <a:ahLst/>
              <a:cxnLst>
                <a:cxn ang="T10">
                  <a:pos x="T0" y="T1"/>
                </a:cxn>
                <a:cxn ang="T11">
                  <a:pos x="T2" y="T3"/>
                </a:cxn>
                <a:cxn ang="T12">
                  <a:pos x="T4" y="T5"/>
                </a:cxn>
                <a:cxn ang="T13">
                  <a:pos x="T6" y="T7"/>
                </a:cxn>
                <a:cxn ang="T14">
                  <a:pos x="T8" y="T9"/>
                </a:cxn>
              </a:cxnLst>
              <a:rect l="T15" t="T16" r="T17" b="T18"/>
              <a:pathLst>
                <a:path w="57" h="41">
                  <a:moveTo>
                    <a:pt x="7" y="0"/>
                  </a:moveTo>
                  <a:lnTo>
                    <a:pt x="56" y="27"/>
                  </a:lnTo>
                  <a:lnTo>
                    <a:pt x="49" y="40"/>
                  </a:lnTo>
                  <a:lnTo>
                    <a:pt x="0" y="13"/>
                  </a:lnTo>
                  <a:lnTo>
                    <a:pt x="7" y="0"/>
                  </a:lnTo>
                </a:path>
              </a:pathLst>
            </a:custGeom>
            <a:solidFill>
              <a:srgbClr val="000000"/>
            </a:solidFill>
            <a:ln w="127000" cap="rnd">
              <a:noFill/>
              <a:round/>
              <a:headEnd/>
              <a:tailEnd/>
            </a:ln>
          </p:spPr>
          <p:txBody>
            <a:bodyPr>
              <a:prstTxWarp prst="textNoShape">
                <a:avLst/>
              </a:prstTxWarp>
            </a:bodyPr>
            <a:lstStyle/>
            <a:p>
              <a:endParaRPr lang="fr-FR"/>
            </a:p>
          </p:txBody>
        </p:sp>
        <p:sp>
          <p:nvSpPr>
            <p:cNvPr id="237607" name="Freeform 40"/>
            <p:cNvSpPr>
              <a:spLocks/>
            </p:cNvSpPr>
            <p:nvPr/>
          </p:nvSpPr>
          <p:spPr bwMode="auto">
            <a:xfrm>
              <a:off x="3904" y="2920"/>
              <a:ext cx="65" cy="41"/>
            </a:xfrm>
            <a:custGeom>
              <a:avLst/>
              <a:gdLst>
                <a:gd name="T0" fmla="*/ 7 w 65"/>
                <a:gd name="T1" fmla="*/ 0 h 41"/>
                <a:gd name="T2" fmla="*/ 64 w 65"/>
                <a:gd name="T3" fmla="*/ 27 h 41"/>
                <a:gd name="T4" fmla="*/ 57 w 65"/>
                <a:gd name="T5" fmla="*/ 40 h 41"/>
                <a:gd name="T6" fmla="*/ 0 w 65"/>
                <a:gd name="T7" fmla="*/ 13 h 41"/>
                <a:gd name="T8" fmla="*/ 7 w 65"/>
                <a:gd name="T9" fmla="*/ 0 h 41"/>
                <a:gd name="T10" fmla="*/ 0 60000 65536"/>
                <a:gd name="T11" fmla="*/ 0 60000 65536"/>
                <a:gd name="T12" fmla="*/ 0 60000 65536"/>
                <a:gd name="T13" fmla="*/ 0 60000 65536"/>
                <a:gd name="T14" fmla="*/ 0 60000 65536"/>
                <a:gd name="T15" fmla="*/ 0 w 65"/>
                <a:gd name="T16" fmla="*/ 0 h 41"/>
                <a:gd name="T17" fmla="*/ 65 w 65"/>
                <a:gd name="T18" fmla="*/ 41 h 41"/>
              </a:gdLst>
              <a:ahLst/>
              <a:cxnLst>
                <a:cxn ang="T10">
                  <a:pos x="T0" y="T1"/>
                </a:cxn>
                <a:cxn ang="T11">
                  <a:pos x="T2" y="T3"/>
                </a:cxn>
                <a:cxn ang="T12">
                  <a:pos x="T4" y="T5"/>
                </a:cxn>
                <a:cxn ang="T13">
                  <a:pos x="T6" y="T7"/>
                </a:cxn>
                <a:cxn ang="T14">
                  <a:pos x="T8" y="T9"/>
                </a:cxn>
              </a:cxnLst>
              <a:rect l="T15" t="T16" r="T17" b="T18"/>
              <a:pathLst>
                <a:path w="65" h="41">
                  <a:moveTo>
                    <a:pt x="7" y="0"/>
                  </a:moveTo>
                  <a:lnTo>
                    <a:pt x="64" y="27"/>
                  </a:lnTo>
                  <a:lnTo>
                    <a:pt x="57" y="40"/>
                  </a:lnTo>
                  <a:lnTo>
                    <a:pt x="0" y="13"/>
                  </a:lnTo>
                  <a:lnTo>
                    <a:pt x="7" y="0"/>
                  </a:lnTo>
                </a:path>
              </a:pathLst>
            </a:custGeom>
            <a:solidFill>
              <a:srgbClr val="000000"/>
            </a:solidFill>
            <a:ln w="127000" cap="rnd">
              <a:noFill/>
              <a:round/>
              <a:headEnd/>
              <a:tailEnd/>
            </a:ln>
          </p:spPr>
          <p:txBody>
            <a:bodyPr>
              <a:prstTxWarp prst="textNoShape">
                <a:avLst/>
              </a:prstTxWarp>
            </a:bodyPr>
            <a:lstStyle/>
            <a:p>
              <a:endParaRPr lang="fr-FR"/>
            </a:p>
          </p:txBody>
        </p:sp>
        <p:sp>
          <p:nvSpPr>
            <p:cNvPr id="237608" name="Freeform 41"/>
            <p:cNvSpPr>
              <a:spLocks/>
            </p:cNvSpPr>
            <p:nvPr/>
          </p:nvSpPr>
          <p:spPr bwMode="auto">
            <a:xfrm>
              <a:off x="4032" y="2992"/>
              <a:ext cx="57" cy="49"/>
            </a:xfrm>
            <a:custGeom>
              <a:avLst/>
              <a:gdLst>
                <a:gd name="T0" fmla="*/ 7 w 57"/>
                <a:gd name="T1" fmla="*/ 0 h 49"/>
                <a:gd name="T2" fmla="*/ 56 w 57"/>
                <a:gd name="T3" fmla="*/ 34 h 49"/>
                <a:gd name="T4" fmla="*/ 49 w 57"/>
                <a:gd name="T5" fmla="*/ 48 h 49"/>
                <a:gd name="T6" fmla="*/ 0 w 57"/>
                <a:gd name="T7" fmla="*/ 14 h 49"/>
                <a:gd name="T8" fmla="*/ 7 w 57"/>
                <a:gd name="T9" fmla="*/ 0 h 49"/>
                <a:gd name="T10" fmla="*/ 0 60000 65536"/>
                <a:gd name="T11" fmla="*/ 0 60000 65536"/>
                <a:gd name="T12" fmla="*/ 0 60000 65536"/>
                <a:gd name="T13" fmla="*/ 0 60000 65536"/>
                <a:gd name="T14" fmla="*/ 0 60000 65536"/>
                <a:gd name="T15" fmla="*/ 0 w 57"/>
                <a:gd name="T16" fmla="*/ 0 h 49"/>
                <a:gd name="T17" fmla="*/ 57 w 57"/>
                <a:gd name="T18" fmla="*/ 49 h 49"/>
              </a:gdLst>
              <a:ahLst/>
              <a:cxnLst>
                <a:cxn ang="T10">
                  <a:pos x="T0" y="T1"/>
                </a:cxn>
                <a:cxn ang="T11">
                  <a:pos x="T2" y="T3"/>
                </a:cxn>
                <a:cxn ang="T12">
                  <a:pos x="T4" y="T5"/>
                </a:cxn>
                <a:cxn ang="T13">
                  <a:pos x="T6" y="T7"/>
                </a:cxn>
                <a:cxn ang="T14">
                  <a:pos x="T8" y="T9"/>
                </a:cxn>
              </a:cxnLst>
              <a:rect l="T15" t="T16" r="T17" b="T18"/>
              <a:pathLst>
                <a:path w="57" h="49">
                  <a:moveTo>
                    <a:pt x="7" y="0"/>
                  </a:moveTo>
                  <a:lnTo>
                    <a:pt x="56" y="34"/>
                  </a:lnTo>
                  <a:lnTo>
                    <a:pt x="49" y="48"/>
                  </a:lnTo>
                  <a:lnTo>
                    <a:pt x="0" y="14"/>
                  </a:lnTo>
                  <a:lnTo>
                    <a:pt x="7" y="0"/>
                  </a:lnTo>
                </a:path>
              </a:pathLst>
            </a:custGeom>
            <a:solidFill>
              <a:srgbClr val="000000"/>
            </a:solidFill>
            <a:ln w="127000" cap="rnd">
              <a:noFill/>
              <a:round/>
              <a:headEnd/>
              <a:tailEnd/>
            </a:ln>
          </p:spPr>
          <p:txBody>
            <a:bodyPr>
              <a:prstTxWarp prst="textNoShape">
                <a:avLst/>
              </a:prstTxWarp>
            </a:bodyPr>
            <a:lstStyle/>
            <a:p>
              <a:endParaRPr lang="fr-FR"/>
            </a:p>
          </p:txBody>
        </p:sp>
        <p:sp>
          <p:nvSpPr>
            <p:cNvPr id="237609" name="Freeform 42"/>
            <p:cNvSpPr>
              <a:spLocks/>
            </p:cNvSpPr>
            <p:nvPr/>
          </p:nvSpPr>
          <p:spPr bwMode="auto">
            <a:xfrm>
              <a:off x="4152" y="3064"/>
              <a:ext cx="41" cy="33"/>
            </a:xfrm>
            <a:custGeom>
              <a:avLst/>
              <a:gdLst>
                <a:gd name="T0" fmla="*/ 7 w 41"/>
                <a:gd name="T1" fmla="*/ 0 h 33"/>
                <a:gd name="T2" fmla="*/ 40 w 41"/>
                <a:gd name="T3" fmla="*/ 19 h 33"/>
                <a:gd name="T4" fmla="*/ 33 w 41"/>
                <a:gd name="T5" fmla="*/ 32 h 33"/>
                <a:gd name="T6" fmla="*/ 0 w 41"/>
                <a:gd name="T7" fmla="*/ 13 h 33"/>
                <a:gd name="T8" fmla="*/ 7 w 41"/>
                <a:gd name="T9" fmla="*/ 0 h 33"/>
                <a:gd name="T10" fmla="*/ 0 60000 65536"/>
                <a:gd name="T11" fmla="*/ 0 60000 65536"/>
                <a:gd name="T12" fmla="*/ 0 60000 65536"/>
                <a:gd name="T13" fmla="*/ 0 60000 65536"/>
                <a:gd name="T14" fmla="*/ 0 60000 65536"/>
                <a:gd name="T15" fmla="*/ 0 w 41"/>
                <a:gd name="T16" fmla="*/ 0 h 33"/>
                <a:gd name="T17" fmla="*/ 41 w 41"/>
                <a:gd name="T18" fmla="*/ 33 h 33"/>
              </a:gdLst>
              <a:ahLst/>
              <a:cxnLst>
                <a:cxn ang="T10">
                  <a:pos x="T0" y="T1"/>
                </a:cxn>
                <a:cxn ang="T11">
                  <a:pos x="T2" y="T3"/>
                </a:cxn>
                <a:cxn ang="T12">
                  <a:pos x="T4" y="T5"/>
                </a:cxn>
                <a:cxn ang="T13">
                  <a:pos x="T6" y="T7"/>
                </a:cxn>
                <a:cxn ang="T14">
                  <a:pos x="T8" y="T9"/>
                </a:cxn>
              </a:cxnLst>
              <a:rect l="T15" t="T16" r="T17" b="T18"/>
              <a:pathLst>
                <a:path w="41" h="33">
                  <a:moveTo>
                    <a:pt x="7" y="0"/>
                  </a:moveTo>
                  <a:lnTo>
                    <a:pt x="40" y="19"/>
                  </a:lnTo>
                  <a:lnTo>
                    <a:pt x="33" y="32"/>
                  </a:lnTo>
                  <a:lnTo>
                    <a:pt x="0" y="13"/>
                  </a:lnTo>
                  <a:lnTo>
                    <a:pt x="7" y="0"/>
                  </a:lnTo>
                </a:path>
              </a:pathLst>
            </a:custGeom>
            <a:solidFill>
              <a:srgbClr val="000000"/>
            </a:solidFill>
            <a:ln w="127000" cap="rnd">
              <a:noFill/>
              <a:round/>
              <a:headEnd/>
              <a:tailEnd/>
            </a:ln>
          </p:spPr>
          <p:txBody>
            <a:bodyPr>
              <a:prstTxWarp prst="textNoShape">
                <a:avLst/>
              </a:prstTxWarp>
            </a:bodyPr>
            <a:lstStyle/>
            <a:p>
              <a:endParaRPr lang="fr-FR"/>
            </a:p>
          </p:txBody>
        </p:sp>
      </p:grpSp>
      <p:sp>
        <p:nvSpPr>
          <p:cNvPr id="237581" name="Line 43"/>
          <p:cNvSpPr>
            <a:spLocks noChangeShapeType="1"/>
          </p:cNvSpPr>
          <p:nvPr/>
        </p:nvSpPr>
        <p:spPr bwMode="auto">
          <a:xfrm flipV="1">
            <a:off x="6680200" y="3898900"/>
            <a:ext cx="685800" cy="1003300"/>
          </a:xfrm>
          <a:prstGeom prst="line">
            <a:avLst/>
          </a:prstGeom>
          <a:noFill/>
          <a:ln w="25400">
            <a:solidFill>
              <a:srgbClr val="000000"/>
            </a:solidFill>
            <a:round/>
            <a:headEnd/>
            <a:tailEnd/>
          </a:ln>
        </p:spPr>
        <p:txBody>
          <a:bodyPr wrap="none" anchor="ctr">
            <a:prstTxWarp prst="textNoShape">
              <a:avLst/>
            </a:prstTxWarp>
          </a:bodyPr>
          <a:lstStyle/>
          <a:p>
            <a:endParaRPr lang="fr-FR"/>
          </a:p>
        </p:txBody>
      </p:sp>
      <p:grpSp>
        <p:nvGrpSpPr>
          <p:cNvPr id="237582" name="Group 44"/>
          <p:cNvGrpSpPr>
            <a:grpSpLocks/>
          </p:cNvGrpSpPr>
          <p:nvPr/>
        </p:nvGrpSpPr>
        <p:grpSpPr bwMode="auto">
          <a:xfrm>
            <a:off x="6654800" y="3898900"/>
            <a:ext cx="700088" cy="979488"/>
            <a:chOff x="4192" y="2456"/>
            <a:chExt cx="441" cy="617"/>
          </a:xfrm>
        </p:grpSpPr>
        <p:sp>
          <p:nvSpPr>
            <p:cNvPr id="237598" name="Freeform 45"/>
            <p:cNvSpPr>
              <a:spLocks/>
            </p:cNvSpPr>
            <p:nvPr/>
          </p:nvSpPr>
          <p:spPr bwMode="auto">
            <a:xfrm>
              <a:off x="4192" y="3016"/>
              <a:ext cx="49" cy="57"/>
            </a:xfrm>
            <a:custGeom>
              <a:avLst/>
              <a:gdLst>
                <a:gd name="T0" fmla="*/ 0 w 49"/>
                <a:gd name="T1" fmla="*/ 49 h 57"/>
                <a:gd name="T2" fmla="*/ 34 w 49"/>
                <a:gd name="T3" fmla="*/ 0 h 57"/>
                <a:gd name="T4" fmla="*/ 48 w 49"/>
                <a:gd name="T5" fmla="*/ 7 h 57"/>
                <a:gd name="T6" fmla="*/ 14 w 49"/>
                <a:gd name="T7" fmla="*/ 56 h 57"/>
                <a:gd name="T8" fmla="*/ 0 w 49"/>
                <a:gd name="T9" fmla="*/ 49 h 57"/>
                <a:gd name="T10" fmla="*/ 0 60000 65536"/>
                <a:gd name="T11" fmla="*/ 0 60000 65536"/>
                <a:gd name="T12" fmla="*/ 0 60000 65536"/>
                <a:gd name="T13" fmla="*/ 0 60000 65536"/>
                <a:gd name="T14" fmla="*/ 0 60000 65536"/>
                <a:gd name="T15" fmla="*/ 0 w 49"/>
                <a:gd name="T16" fmla="*/ 0 h 57"/>
                <a:gd name="T17" fmla="*/ 49 w 49"/>
                <a:gd name="T18" fmla="*/ 57 h 57"/>
              </a:gdLst>
              <a:ahLst/>
              <a:cxnLst>
                <a:cxn ang="T10">
                  <a:pos x="T0" y="T1"/>
                </a:cxn>
                <a:cxn ang="T11">
                  <a:pos x="T2" y="T3"/>
                </a:cxn>
                <a:cxn ang="T12">
                  <a:pos x="T4" y="T5"/>
                </a:cxn>
                <a:cxn ang="T13">
                  <a:pos x="T6" y="T7"/>
                </a:cxn>
                <a:cxn ang="T14">
                  <a:pos x="T8" y="T9"/>
                </a:cxn>
              </a:cxnLst>
              <a:rect l="T15" t="T16" r="T17" b="T18"/>
              <a:pathLst>
                <a:path w="49" h="57">
                  <a:moveTo>
                    <a:pt x="0" y="49"/>
                  </a:moveTo>
                  <a:lnTo>
                    <a:pt x="34" y="0"/>
                  </a:lnTo>
                  <a:lnTo>
                    <a:pt x="48" y="7"/>
                  </a:lnTo>
                  <a:lnTo>
                    <a:pt x="14" y="56"/>
                  </a:lnTo>
                  <a:lnTo>
                    <a:pt x="0" y="49"/>
                  </a:lnTo>
                </a:path>
              </a:pathLst>
            </a:custGeom>
            <a:solidFill>
              <a:srgbClr val="000000"/>
            </a:solidFill>
            <a:ln w="12700" cap="rnd">
              <a:solidFill>
                <a:schemeClr val="accent2"/>
              </a:solidFill>
              <a:round/>
              <a:headEnd/>
              <a:tailEnd/>
            </a:ln>
          </p:spPr>
          <p:txBody>
            <a:bodyPr>
              <a:prstTxWarp prst="textNoShape">
                <a:avLst/>
              </a:prstTxWarp>
            </a:bodyPr>
            <a:lstStyle/>
            <a:p>
              <a:endParaRPr lang="fr-FR"/>
            </a:p>
          </p:txBody>
        </p:sp>
        <p:sp>
          <p:nvSpPr>
            <p:cNvPr id="237599" name="Freeform 46"/>
            <p:cNvSpPr>
              <a:spLocks/>
            </p:cNvSpPr>
            <p:nvPr/>
          </p:nvSpPr>
          <p:spPr bwMode="auto">
            <a:xfrm>
              <a:off x="4272" y="2896"/>
              <a:ext cx="49" cy="57"/>
            </a:xfrm>
            <a:custGeom>
              <a:avLst/>
              <a:gdLst>
                <a:gd name="T0" fmla="*/ 0 w 49"/>
                <a:gd name="T1" fmla="*/ 49 h 57"/>
                <a:gd name="T2" fmla="*/ 34 w 49"/>
                <a:gd name="T3" fmla="*/ 0 h 57"/>
                <a:gd name="T4" fmla="*/ 48 w 49"/>
                <a:gd name="T5" fmla="*/ 7 h 57"/>
                <a:gd name="T6" fmla="*/ 14 w 49"/>
                <a:gd name="T7" fmla="*/ 56 h 57"/>
                <a:gd name="T8" fmla="*/ 0 w 49"/>
                <a:gd name="T9" fmla="*/ 49 h 57"/>
                <a:gd name="T10" fmla="*/ 0 60000 65536"/>
                <a:gd name="T11" fmla="*/ 0 60000 65536"/>
                <a:gd name="T12" fmla="*/ 0 60000 65536"/>
                <a:gd name="T13" fmla="*/ 0 60000 65536"/>
                <a:gd name="T14" fmla="*/ 0 60000 65536"/>
                <a:gd name="T15" fmla="*/ 0 w 49"/>
                <a:gd name="T16" fmla="*/ 0 h 57"/>
                <a:gd name="T17" fmla="*/ 49 w 49"/>
                <a:gd name="T18" fmla="*/ 57 h 57"/>
              </a:gdLst>
              <a:ahLst/>
              <a:cxnLst>
                <a:cxn ang="T10">
                  <a:pos x="T0" y="T1"/>
                </a:cxn>
                <a:cxn ang="T11">
                  <a:pos x="T2" y="T3"/>
                </a:cxn>
                <a:cxn ang="T12">
                  <a:pos x="T4" y="T5"/>
                </a:cxn>
                <a:cxn ang="T13">
                  <a:pos x="T6" y="T7"/>
                </a:cxn>
                <a:cxn ang="T14">
                  <a:pos x="T8" y="T9"/>
                </a:cxn>
              </a:cxnLst>
              <a:rect l="T15" t="T16" r="T17" b="T18"/>
              <a:pathLst>
                <a:path w="49" h="57">
                  <a:moveTo>
                    <a:pt x="0" y="49"/>
                  </a:moveTo>
                  <a:lnTo>
                    <a:pt x="34" y="0"/>
                  </a:lnTo>
                  <a:lnTo>
                    <a:pt x="48" y="7"/>
                  </a:lnTo>
                  <a:lnTo>
                    <a:pt x="14" y="56"/>
                  </a:lnTo>
                  <a:lnTo>
                    <a:pt x="0" y="49"/>
                  </a:lnTo>
                </a:path>
              </a:pathLst>
            </a:custGeom>
            <a:solidFill>
              <a:srgbClr val="000000"/>
            </a:solidFill>
            <a:ln w="12700" cap="rnd">
              <a:solidFill>
                <a:schemeClr val="accent2"/>
              </a:solidFill>
              <a:round/>
              <a:headEnd/>
              <a:tailEnd/>
            </a:ln>
          </p:spPr>
          <p:txBody>
            <a:bodyPr>
              <a:prstTxWarp prst="textNoShape">
                <a:avLst/>
              </a:prstTxWarp>
            </a:bodyPr>
            <a:lstStyle/>
            <a:p>
              <a:endParaRPr lang="fr-FR"/>
            </a:p>
          </p:txBody>
        </p:sp>
        <p:sp>
          <p:nvSpPr>
            <p:cNvPr id="237600" name="Freeform 47"/>
            <p:cNvSpPr>
              <a:spLocks/>
            </p:cNvSpPr>
            <p:nvPr/>
          </p:nvSpPr>
          <p:spPr bwMode="auto">
            <a:xfrm>
              <a:off x="4360" y="2776"/>
              <a:ext cx="49" cy="65"/>
            </a:xfrm>
            <a:custGeom>
              <a:avLst/>
              <a:gdLst>
                <a:gd name="T0" fmla="*/ 0 w 49"/>
                <a:gd name="T1" fmla="*/ 57 h 65"/>
                <a:gd name="T2" fmla="*/ 34 w 49"/>
                <a:gd name="T3" fmla="*/ 0 h 65"/>
                <a:gd name="T4" fmla="*/ 48 w 49"/>
                <a:gd name="T5" fmla="*/ 7 h 65"/>
                <a:gd name="T6" fmla="*/ 14 w 49"/>
                <a:gd name="T7" fmla="*/ 64 h 65"/>
                <a:gd name="T8" fmla="*/ 0 w 49"/>
                <a:gd name="T9" fmla="*/ 57 h 65"/>
                <a:gd name="T10" fmla="*/ 0 60000 65536"/>
                <a:gd name="T11" fmla="*/ 0 60000 65536"/>
                <a:gd name="T12" fmla="*/ 0 60000 65536"/>
                <a:gd name="T13" fmla="*/ 0 60000 65536"/>
                <a:gd name="T14" fmla="*/ 0 60000 65536"/>
                <a:gd name="T15" fmla="*/ 0 w 49"/>
                <a:gd name="T16" fmla="*/ 0 h 65"/>
                <a:gd name="T17" fmla="*/ 49 w 49"/>
                <a:gd name="T18" fmla="*/ 65 h 65"/>
              </a:gdLst>
              <a:ahLst/>
              <a:cxnLst>
                <a:cxn ang="T10">
                  <a:pos x="T0" y="T1"/>
                </a:cxn>
                <a:cxn ang="T11">
                  <a:pos x="T2" y="T3"/>
                </a:cxn>
                <a:cxn ang="T12">
                  <a:pos x="T4" y="T5"/>
                </a:cxn>
                <a:cxn ang="T13">
                  <a:pos x="T6" y="T7"/>
                </a:cxn>
                <a:cxn ang="T14">
                  <a:pos x="T8" y="T9"/>
                </a:cxn>
              </a:cxnLst>
              <a:rect l="T15" t="T16" r="T17" b="T18"/>
              <a:pathLst>
                <a:path w="49" h="65">
                  <a:moveTo>
                    <a:pt x="0" y="57"/>
                  </a:moveTo>
                  <a:lnTo>
                    <a:pt x="34" y="0"/>
                  </a:lnTo>
                  <a:lnTo>
                    <a:pt x="48" y="7"/>
                  </a:lnTo>
                  <a:lnTo>
                    <a:pt x="14" y="64"/>
                  </a:lnTo>
                  <a:lnTo>
                    <a:pt x="0" y="57"/>
                  </a:lnTo>
                </a:path>
              </a:pathLst>
            </a:custGeom>
            <a:solidFill>
              <a:srgbClr val="000000"/>
            </a:solidFill>
            <a:ln w="12700" cap="rnd">
              <a:solidFill>
                <a:schemeClr val="accent2"/>
              </a:solidFill>
              <a:round/>
              <a:headEnd/>
              <a:tailEnd/>
            </a:ln>
          </p:spPr>
          <p:txBody>
            <a:bodyPr>
              <a:prstTxWarp prst="textNoShape">
                <a:avLst/>
              </a:prstTxWarp>
            </a:bodyPr>
            <a:lstStyle/>
            <a:p>
              <a:endParaRPr lang="fr-FR"/>
            </a:p>
          </p:txBody>
        </p:sp>
        <p:sp>
          <p:nvSpPr>
            <p:cNvPr id="237601" name="Freeform 48"/>
            <p:cNvSpPr>
              <a:spLocks/>
            </p:cNvSpPr>
            <p:nvPr/>
          </p:nvSpPr>
          <p:spPr bwMode="auto">
            <a:xfrm>
              <a:off x="4440" y="2656"/>
              <a:ext cx="49" cy="65"/>
            </a:xfrm>
            <a:custGeom>
              <a:avLst/>
              <a:gdLst>
                <a:gd name="T0" fmla="*/ 0 w 49"/>
                <a:gd name="T1" fmla="*/ 57 h 65"/>
                <a:gd name="T2" fmla="*/ 34 w 49"/>
                <a:gd name="T3" fmla="*/ 0 h 65"/>
                <a:gd name="T4" fmla="*/ 48 w 49"/>
                <a:gd name="T5" fmla="*/ 7 h 65"/>
                <a:gd name="T6" fmla="*/ 14 w 49"/>
                <a:gd name="T7" fmla="*/ 64 h 65"/>
                <a:gd name="T8" fmla="*/ 0 w 49"/>
                <a:gd name="T9" fmla="*/ 57 h 65"/>
                <a:gd name="T10" fmla="*/ 0 60000 65536"/>
                <a:gd name="T11" fmla="*/ 0 60000 65536"/>
                <a:gd name="T12" fmla="*/ 0 60000 65536"/>
                <a:gd name="T13" fmla="*/ 0 60000 65536"/>
                <a:gd name="T14" fmla="*/ 0 60000 65536"/>
                <a:gd name="T15" fmla="*/ 0 w 49"/>
                <a:gd name="T16" fmla="*/ 0 h 65"/>
                <a:gd name="T17" fmla="*/ 49 w 49"/>
                <a:gd name="T18" fmla="*/ 65 h 65"/>
              </a:gdLst>
              <a:ahLst/>
              <a:cxnLst>
                <a:cxn ang="T10">
                  <a:pos x="T0" y="T1"/>
                </a:cxn>
                <a:cxn ang="T11">
                  <a:pos x="T2" y="T3"/>
                </a:cxn>
                <a:cxn ang="T12">
                  <a:pos x="T4" y="T5"/>
                </a:cxn>
                <a:cxn ang="T13">
                  <a:pos x="T6" y="T7"/>
                </a:cxn>
                <a:cxn ang="T14">
                  <a:pos x="T8" y="T9"/>
                </a:cxn>
              </a:cxnLst>
              <a:rect l="T15" t="T16" r="T17" b="T18"/>
              <a:pathLst>
                <a:path w="49" h="65">
                  <a:moveTo>
                    <a:pt x="0" y="57"/>
                  </a:moveTo>
                  <a:lnTo>
                    <a:pt x="34" y="0"/>
                  </a:lnTo>
                  <a:lnTo>
                    <a:pt x="48" y="7"/>
                  </a:lnTo>
                  <a:lnTo>
                    <a:pt x="14" y="64"/>
                  </a:lnTo>
                  <a:lnTo>
                    <a:pt x="0" y="57"/>
                  </a:lnTo>
                </a:path>
              </a:pathLst>
            </a:custGeom>
            <a:solidFill>
              <a:srgbClr val="000000"/>
            </a:solidFill>
            <a:ln w="12700" cap="rnd">
              <a:solidFill>
                <a:schemeClr val="accent2"/>
              </a:solidFill>
              <a:round/>
              <a:headEnd/>
              <a:tailEnd/>
            </a:ln>
          </p:spPr>
          <p:txBody>
            <a:bodyPr>
              <a:prstTxWarp prst="textNoShape">
                <a:avLst/>
              </a:prstTxWarp>
            </a:bodyPr>
            <a:lstStyle/>
            <a:p>
              <a:endParaRPr lang="fr-FR"/>
            </a:p>
          </p:txBody>
        </p:sp>
        <p:sp>
          <p:nvSpPr>
            <p:cNvPr id="237602" name="Freeform 49"/>
            <p:cNvSpPr>
              <a:spLocks/>
            </p:cNvSpPr>
            <p:nvPr/>
          </p:nvSpPr>
          <p:spPr bwMode="auto">
            <a:xfrm>
              <a:off x="4520" y="2544"/>
              <a:ext cx="49" cy="57"/>
            </a:xfrm>
            <a:custGeom>
              <a:avLst/>
              <a:gdLst>
                <a:gd name="T0" fmla="*/ 0 w 49"/>
                <a:gd name="T1" fmla="*/ 49 h 57"/>
                <a:gd name="T2" fmla="*/ 34 w 49"/>
                <a:gd name="T3" fmla="*/ 0 h 57"/>
                <a:gd name="T4" fmla="*/ 48 w 49"/>
                <a:gd name="T5" fmla="*/ 7 h 57"/>
                <a:gd name="T6" fmla="*/ 14 w 49"/>
                <a:gd name="T7" fmla="*/ 56 h 57"/>
                <a:gd name="T8" fmla="*/ 0 w 49"/>
                <a:gd name="T9" fmla="*/ 49 h 57"/>
                <a:gd name="T10" fmla="*/ 0 60000 65536"/>
                <a:gd name="T11" fmla="*/ 0 60000 65536"/>
                <a:gd name="T12" fmla="*/ 0 60000 65536"/>
                <a:gd name="T13" fmla="*/ 0 60000 65536"/>
                <a:gd name="T14" fmla="*/ 0 60000 65536"/>
                <a:gd name="T15" fmla="*/ 0 w 49"/>
                <a:gd name="T16" fmla="*/ 0 h 57"/>
                <a:gd name="T17" fmla="*/ 49 w 49"/>
                <a:gd name="T18" fmla="*/ 57 h 57"/>
              </a:gdLst>
              <a:ahLst/>
              <a:cxnLst>
                <a:cxn ang="T10">
                  <a:pos x="T0" y="T1"/>
                </a:cxn>
                <a:cxn ang="T11">
                  <a:pos x="T2" y="T3"/>
                </a:cxn>
                <a:cxn ang="T12">
                  <a:pos x="T4" y="T5"/>
                </a:cxn>
                <a:cxn ang="T13">
                  <a:pos x="T6" y="T7"/>
                </a:cxn>
                <a:cxn ang="T14">
                  <a:pos x="T8" y="T9"/>
                </a:cxn>
              </a:cxnLst>
              <a:rect l="T15" t="T16" r="T17" b="T18"/>
              <a:pathLst>
                <a:path w="49" h="57">
                  <a:moveTo>
                    <a:pt x="0" y="49"/>
                  </a:moveTo>
                  <a:lnTo>
                    <a:pt x="34" y="0"/>
                  </a:lnTo>
                  <a:lnTo>
                    <a:pt x="48" y="7"/>
                  </a:lnTo>
                  <a:lnTo>
                    <a:pt x="14" y="56"/>
                  </a:lnTo>
                  <a:lnTo>
                    <a:pt x="0" y="49"/>
                  </a:lnTo>
                </a:path>
              </a:pathLst>
            </a:custGeom>
            <a:solidFill>
              <a:srgbClr val="000000"/>
            </a:solidFill>
            <a:ln w="12700" cap="rnd">
              <a:solidFill>
                <a:schemeClr val="accent2"/>
              </a:solidFill>
              <a:round/>
              <a:headEnd/>
              <a:tailEnd/>
            </a:ln>
          </p:spPr>
          <p:txBody>
            <a:bodyPr>
              <a:prstTxWarp prst="textNoShape">
                <a:avLst/>
              </a:prstTxWarp>
            </a:bodyPr>
            <a:lstStyle/>
            <a:p>
              <a:endParaRPr lang="fr-FR"/>
            </a:p>
          </p:txBody>
        </p:sp>
        <p:sp>
          <p:nvSpPr>
            <p:cNvPr id="237603" name="Freeform 50"/>
            <p:cNvSpPr>
              <a:spLocks/>
            </p:cNvSpPr>
            <p:nvPr/>
          </p:nvSpPr>
          <p:spPr bwMode="auto">
            <a:xfrm>
              <a:off x="4608" y="2456"/>
              <a:ext cx="25" cy="25"/>
            </a:xfrm>
            <a:custGeom>
              <a:avLst/>
              <a:gdLst>
                <a:gd name="T0" fmla="*/ 0 w 25"/>
                <a:gd name="T1" fmla="*/ 18 h 25"/>
                <a:gd name="T2" fmla="*/ 12 w 25"/>
                <a:gd name="T3" fmla="*/ 0 h 25"/>
                <a:gd name="T4" fmla="*/ 24 w 25"/>
                <a:gd name="T5" fmla="*/ 6 h 25"/>
                <a:gd name="T6" fmla="*/ 12 w 25"/>
                <a:gd name="T7" fmla="*/ 24 h 25"/>
                <a:gd name="T8" fmla="*/ 0 w 25"/>
                <a:gd name="T9" fmla="*/ 18 h 25"/>
                <a:gd name="T10" fmla="*/ 0 60000 65536"/>
                <a:gd name="T11" fmla="*/ 0 60000 65536"/>
                <a:gd name="T12" fmla="*/ 0 60000 65536"/>
                <a:gd name="T13" fmla="*/ 0 60000 65536"/>
                <a:gd name="T14" fmla="*/ 0 60000 65536"/>
                <a:gd name="T15" fmla="*/ 0 w 25"/>
                <a:gd name="T16" fmla="*/ 0 h 25"/>
                <a:gd name="T17" fmla="*/ 25 w 25"/>
                <a:gd name="T18" fmla="*/ 25 h 25"/>
              </a:gdLst>
              <a:ahLst/>
              <a:cxnLst>
                <a:cxn ang="T10">
                  <a:pos x="T0" y="T1"/>
                </a:cxn>
                <a:cxn ang="T11">
                  <a:pos x="T2" y="T3"/>
                </a:cxn>
                <a:cxn ang="T12">
                  <a:pos x="T4" y="T5"/>
                </a:cxn>
                <a:cxn ang="T13">
                  <a:pos x="T6" y="T7"/>
                </a:cxn>
                <a:cxn ang="T14">
                  <a:pos x="T8" y="T9"/>
                </a:cxn>
              </a:cxnLst>
              <a:rect l="T15" t="T16" r="T17" b="T18"/>
              <a:pathLst>
                <a:path w="25" h="25">
                  <a:moveTo>
                    <a:pt x="0" y="18"/>
                  </a:moveTo>
                  <a:lnTo>
                    <a:pt x="12" y="0"/>
                  </a:lnTo>
                  <a:lnTo>
                    <a:pt x="24" y="6"/>
                  </a:lnTo>
                  <a:lnTo>
                    <a:pt x="12" y="24"/>
                  </a:lnTo>
                  <a:lnTo>
                    <a:pt x="0" y="18"/>
                  </a:lnTo>
                </a:path>
              </a:pathLst>
            </a:custGeom>
            <a:solidFill>
              <a:srgbClr val="000000"/>
            </a:solidFill>
            <a:ln w="12700" cap="rnd">
              <a:solidFill>
                <a:schemeClr val="accent2"/>
              </a:solidFill>
              <a:round/>
              <a:headEnd/>
              <a:tailEnd/>
            </a:ln>
          </p:spPr>
          <p:txBody>
            <a:bodyPr>
              <a:prstTxWarp prst="textNoShape">
                <a:avLst/>
              </a:prstTxWarp>
            </a:bodyPr>
            <a:lstStyle/>
            <a:p>
              <a:endParaRPr lang="fr-FR"/>
            </a:p>
          </p:txBody>
        </p:sp>
      </p:grpSp>
      <p:sp>
        <p:nvSpPr>
          <p:cNvPr id="237583" name="Line 51"/>
          <p:cNvSpPr>
            <a:spLocks noChangeShapeType="1"/>
          </p:cNvSpPr>
          <p:nvPr/>
        </p:nvSpPr>
        <p:spPr bwMode="auto">
          <a:xfrm>
            <a:off x="7366000" y="3911600"/>
            <a:ext cx="673100" cy="0"/>
          </a:xfrm>
          <a:prstGeom prst="line">
            <a:avLst/>
          </a:prstGeom>
          <a:noFill/>
          <a:ln w="25400">
            <a:solidFill>
              <a:srgbClr val="000000"/>
            </a:solidFill>
            <a:round/>
            <a:headEnd/>
            <a:tailEnd/>
          </a:ln>
        </p:spPr>
        <p:txBody>
          <a:bodyPr wrap="none" anchor="ctr">
            <a:prstTxWarp prst="textNoShape">
              <a:avLst/>
            </a:prstTxWarp>
          </a:bodyPr>
          <a:lstStyle/>
          <a:p>
            <a:endParaRPr lang="fr-FR"/>
          </a:p>
        </p:txBody>
      </p:sp>
      <p:grpSp>
        <p:nvGrpSpPr>
          <p:cNvPr id="237584" name="Group 52"/>
          <p:cNvGrpSpPr>
            <a:grpSpLocks/>
          </p:cNvGrpSpPr>
          <p:nvPr/>
        </p:nvGrpSpPr>
        <p:grpSpPr bwMode="auto">
          <a:xfrm>
            <a:off x="7366000" y="3898900"/>
            <a:ext cx="533400" cy="0"/>
            <a:chOff x="4640" y="2456"/>
            <a:chExt cx="336" cy="0"/>
          </a:xfrm>
        </p:grpSpPr>
        <p:sp>
          <p:nvSpPr>
            <p:cNvPr id="237595" name="Line 53"/>
            <p:cNvSpPr>
              <a:spLocks noChangeShapeType="1"/>
            </p:cNvSpPr>
            <p:nvPr/>
          </p:nvSpPr>
          <p:spPr bwMode="auto">
            <a:xfrm>
              <a:off x="4640" y="2456"/>
              <a:ext cx="48" cy="0"/>
            </a:xfrm>
            <a:prstGeom prst="line">
              <a:avLst/>
            </a:prstGeom>
            <a:noFill/>
            <a:ln w="25400">
              <a:solidFill>
                <a:schemeClr val="accent2"/>
              </a:solidFill>
              <a:round/>
              <a:headEnd/>
              <a:tailEnd/>
            </a:ln>
          </p:spPr>
          <p:txBody>
            <a:bodyPr wrap="none" anchor="ctr">
              <a:prstTxWarp prst="textNoShape">
                <a:avLst/>
              </a:prstTxWarp>
            </a:bodyPr>
            <a:lstStyle/>
            <a:p>
              <a:endParaRPr lang="fr-FR"/>
            </a:p>
          </p:txBody>
        </p:sp>
        <p:sp>
          <p:nvSpPr>
            <p:cNvPr id="237596" name="Line 54"/>
            <p:cNvSpPr>
              <a:spLocks noChangeShapeType="1"/>
            </p:cNvSpPr>
            <p:nvPr/>
          </p:nvSpPr>
          <p:spPr bwMode="auto">
            <a:xfrm>
              <a:off x="4784" y="2456"/>
              <a:ext cx="48" cy="0"/>
            </a:xfrm>
            <a:prstGeom prst="line">
              <a:avLst/>
            </a:prstGeom>
            <a:noFill/>
            <a:ln w="25400">
              <a:solidFill>
                <a:schemeClr val="accent2"/>
              </a:solidFill>
              <a:round/>
              <a:headEnd/>
              <a:tailEnd/>
            </a:ln>
          </p:spPr>
          <p:txBody>
            <a:bodyPr wrap="none" anchor="ctr">
              <a:prstTxWarp prst="textNoShape">
                <a:avLst/>
              </a:prstTxWarp>
            </a:bodyPr>
            <a:lstStyle/>
            <a:p>
              <a:endParaRPr lang="fr-FR"/>
            </a:p>
          </p:txBody>
        </p:sp>
        <p:sp>
          <p:nvSpPr>
            <p:cNvPr id="237597" name="Line 55"/>
            <p:cNvSpPr>
              <a:spLocks noChangeShapeType="1"/>
            </p:cNvSpPr>
            <p:nvPr/>
          </p:nvSpPr>
          <p:spPr bwMode="auto">
            <a:xfrm>
              <a:off x="4928" y="2456"/>
              <a:ext cx="48" cy="0"/>
            </a:xfrm>
            <a:prstGeom prst="line">
              <a:avLst/>
            </a:prstGeom>
            <a:noFill/>
            <a:ln w="25400">
              <a:solidFill>
                <a:schemeClr val="accent2"/>
              </a:solidFill>
              <a:round/>
              <a:headEnd/>
              <a:tailEnd/>
            </a:ln>
          </p:spPr>
          <p:txBody>
            <a:bodyPr wrap="none" anchor="ctr">
              <a:prstTxWarp prst="textNoShape">
                <a:avLst/>
              </a:prstTxWarp>
            </a:bodyPr>
            <a:lstStyle/>
            <a:p>
              <a:endParaRPr lang="fr-FR"/>
            </a:p>
          </p:txBody>
        </p:sp>
      </p:grpSp>
      <p:sp>
        <p:nvSpPr>
          <p:cNvPr id="237585" name="Line 56"/>
          <p:cNvSpPr>
            <a:spLocks noChangeShapeType="1"/>
          </p:cNvSpPr>
          <p:nvPr/>
        </p:nvSpPr>
        <p:spPr bwMode="auto">
          <a:xfrm>
            <a:off x="2997200" y="1816100"/>
            <a:ext cx="0" cy="4013200"/>
          </a:xfrm>
          <a:prstGeom prst="line">
            <a:avLst/>
          </a:prstGeom>
          <a:noFill/>
          <a:ln w="25400">
            <a:solidFill>
              <a:srgbClr val="00279F"/>
            </a:solidFill>
            <a:prstDash val="lgDash"/>
            <a:round/>
            <a:headEnd/>
            <a:tailEnd/>
          </a:ln>
        </p:spPr>
        <p:txBody>
          <a:bodyPr wrap="none" anchor="ctr">
            <a:prstTxWarp prst="textNoShape">
              <a:avLst/>
            </a:prstTxWarp>
          </a:bodyPr>
          <a:lstStyle/>
          <a:p>
            <a:endParaRPr lang="fr-FR"/>
          </a:p>
        </p:txBody>
      </p:sp>
      <p:sp>
        <p:nvSpPr>
          <p:cNvPr id="237586" name="Line 57"/>
          <p:cNvSpPr>
            <a:spLocks noChangeShapeType="1"/>
          </p:cNvSpPr>
          <p:nvPr/>
        </p:nvSpPr>
        <p:spPr bwMode="auto">
          <a:xfrm>
            <a:off x="5588000" y="1816100"/>
            <a:ext cx="0" cy="4013200"/>
          </a:xfrm>
          <a:prstGeom prst="line">
            <a:avLst/>
          </a:prstGeom>
          <a:noFill/>
          <a:ln w="25400">
            <a:solidFill>
              <a:srgbClr val="00279F"/>
            </a:solidFill>
            <a:prstDash val="lgDash"/>
            <a:round/>
            <a:headEnd/>
            <a:tailEnd/>
          </a:ln>
        </p:spPr>
        <p:txBody>
          <a:bodyPr wrap="none" anchor="ctr">
            <a:prstTxWarp prst="textNoShape">
              <a:avLst/>
            </a:prstTxWarp>
          </a:bodyPr>
          <a:lstStyle/>
          <a:p>
            <a:endParaRPr lang="fr-FR"/>
          </a:p>
        </p:txBody>
      </p:sp>
      <p:sp>
        <p:nvSpPr>
          <p:cNvPr id="237587" name="Line 58"/>
          <p:cNvSpPr>
            <a:spLocks noChangeShapeType="1"/>
          </p:cNvSpPr>
          <p:nvPr/>
        </p:nvSpPr>
        <p:spPr bwMode="auto">
          <a:xfrm>
            <a:off x="6667500" y="1816100"/>
            <a:ext cx="0" cy="4089400"/>
          </a:xfrm>
          <a:prstGeom prst="line">
            <a:avLst/>
          </a:prstGeom>
          <a:noFill/>
          <a:ln w="25400">
            <a:solidFill>
              <a:srgbClr val="00279F"/>
            </a:solidFill>
            <a:prstDash val="lgDash"/>
            <a:round/>
            <a:headEnd/>
            <a:tailEnd/>
          </a:ln>
        </p:spPr>
        <p:txBody>
          <a:bodyPr wrap="none" anchor="ctr">
            <a:prstTxWarp prst="textNoShape">
              <a:avLst/>
            </a:prstTxWarp>
          </a:bodyPr>
          <a:lstStyle/>
          <a:p>
            <a:endParaRPr lang="fr-FR"/>
          </a:p>
        </p:txBody>
      </p:sp>
      <p:sp>
        <p:nvSpPr>
          <p:cNvPr id="237588" name="Rectangle 59"/>
          <p:cNvSpPr>
            <a:spLocks noChangeArrowheads="1"/>
          </p:cNvSpPr>
          <p:nvPr/>
        </p:nvSpPr>
        <p:spPr bwMode="auto">
          <a:xfrm>
            <a:off x="1624013" y="1743075"/>
            <a:ext cx="1285875" cy="363538"/>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Démarrage</a:t>
            </a:r>
          </a:p>
        </p:txBody>
      </p:sp>
      <p:sp>
        <p:nvSpPr>
          <p:cNvPr id="237589" name="Rectangle 60"/>
          <p:cNvSpPr>
            <a:spLocks noChangeArrowheads="1"/>
          </p:cNvSpPr>
          <p:nvPr/>
        </p:nvSpPr>
        <p:spPr bwMode="auto">
          <a:xfrm>
            <a:off x="3744913" y="1743075"/>
            <a:ext cx="1247775" cy="363538"/>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Croissance</a:t>
            </a:r>
          </a:p>
        </p:txBody>
      </p:sp>
      <p:sp>
        <p:nvSpPr>
          <p:cNvPr id="237590" name="Rectangle 61"/>
          <p:cNvSpPr>
            <a:spLocks noChangeArrowheads="1"/>
          </p:cNvSpPr>
          <p:nvPr/>
        </p:nvSpPr>
        <p:spPr bwMode="auto">
          <a:xfrm>
            <a:off x="5611813" y="1743075"/>
            <a:ext cx="1057275" cy="363538"/>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Maturité</a:t>
            </a:r>
          </a:p>
        </p:txBody>
      </p:sp>
      <p:sp>
        <p:nvSpPr>
          <p:cNvPr id="237591" name="Rectangle 62"/>
          <p:cNvSpPr>
            <a:spLocks noChangeArrowheads="1"/>
          </p:cNvSpPr>
          <p:nvPr/>
        </p:nvSpPr>
        <p:spPr bwMode="auto">
          <a:xfrm>
            <a:off x="6919913" y="1743075"/>
            <a:ext cx="803275" cy="363538"/>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Déclin</a:t>
            </a:r>
          </a:p>
        </p:txBody>
      </p:sp>
      <p:sp>
        <p:nvSpPr>
          <p:cNvPr id="237592" name="Rectangle 63"/>
          <p:cNvSpPr>
            <a:spLocks noChangeArrowheads="1"/>
          </p:cNvSpPr>
          <p:nvPr/>
        </p:nvSpPr>
        <p:spPr bwMode="auto">
          <a:xfrm>
            <a:off x="3567113" y="3940175"/>
            <a:ext cx="714375" cy="363538"/>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a:solidFill>
                  <a:srgbClr val="00279F"/>
                </a:solidFill>
              </a:rPr>
              <a:t>Coûts</a:t>
            </a:r>
          </a:p>
        </p:txBody>
      </p:sp>
      <p:sp>
        <p:nvSpPr>
          <p:cNvPr id="237593" name="Rectangle 64"/>
          <p:cNvSpPr>
            <a:spLocks noChangeArrowheads="1"/>
          </p:cNvSpPr>
          <p:nvPr/>
        </p:nvSpPr>
        <p:spPr bwMode="auto">
          <a:xfrm>
            <a:off x="1700213" y="3190875"/>
            <a:ext cx="561975" cy="363538"/>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a:solidFill>
                  <a:srgbClr val="00279F"/>
                </a:solidFill>
              </a:rPr>
              <a:t>Prix</a:t>
            </a:r>
          </a:p>
        </p:txBody>
      </p:sp>
      <p:sp>
        <p:nvSpPr>
          <p:cNvPr id="237594" name="Rectangle 65"/>
          <p:cNvSpPr>
            <a:spLocks noChangeArrowheads="1"/>
          </p:cNvSpPr>
          <p:nvPr/>
        </p:nvSpPr>
        <p:spPr bwMode="auto">
          <a:xfrm>
            <a:off x="5002213" y="6289675"/>
            <a:ext cx="2968625" cy="363538"/>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chemeClr val="hlink"/>
                </a:solidFill>
              </a:rPr>
              <a:t>PRODUCTION CUMULEE</a:t>
            </a:r>
          </a:p>
        </p:txBody>
      </p:sp>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Espace réservé du numéro de diapositive 2"/>
          <p:cNvSpPr>
            <a:spLocks noGrp="1"/>
          </p:cNvSpPr>
          <p:nvPr>
            <p:ph type="sldNum" sz="quarter" idx="10"/>
          </p:nvPr>
        </p:nvSpPr>
        <p:spPr/>
        <p:txBody>
          <a:bodyPr/>
          <a:lstStyle/>
          <a:p>
            <a:pPr>
              <a:defRPr/>
            </a:pPr>
            <a:fld id="{CB40E5CF-6AA0-8043-B978-AFE423AED760}" type="slidenum">
              <a:rPr lang="fr-FR"/>
              <a:pPr>
                <a:defRPr/>
              </a:pPr>
              <a:t>117</a:t>
            </a:fld>
            <a:endParaRPr lang="fr-FR"/>
          </a:p>
        </p:txBody>
      </p:sp>
      <p:sp>
        <p:nvSpPr>
          <p:cNvPr id="239619" name="Rectangle 2"/>
          <p:cNvSpPr>
            <a:spLocks noGrp="1" noChangeArrowheads="1"/>
          </p:cNvSpPr>
          <p:nvPr>
            <p:ph type="title"/>
          </p:nvPr>
        </p:nvSpPr>
        <p:spPr>
          <a:xfrm>
            <a:off x="762000" y="304800"/>
            <a:ext cx="7772400" cy="323850"/>
          </a:xfrm>
        </p:spPr>
        <p:txBody>
          <a:bodyPr/>
          <a:lstStyle/>
          <a:p>
            <a:r>
              <a:rPr lang="fr-FR"/>
              <a:t>Les grands types de stratégie suivant le BCG</a:t>
            </a:r>
          </a:p>
        </p:txBody>
      </p:sp>
      <p:sp>
        <p:nvSpPr>
          <p:cNvPr id="239620" name="Line 3"/>
          <p:cNvSpPr>
            <a:spLocks noChangeShapeType="1"/>
          </p:cNvSpPr>
          <p:nvPr/>
        </p:nvSpPr>
        <p:spPr bwMode="auto">
          <a:xfrm flipV="1">
            <a:off x="755650" y="1196975"/>
            <a:ext cx="0" cy="2160588"/>
          </a:xfrm>
          <a:prstGeom prst="line">
            <a:avLst/>
          </a:prstGeom>
          <a:noFill/>
          <a:ln w="12700">
            <a:solidFill>
              <a:schemeClr val="tx1"/>
            </a:solidFill>
            <a:round/>
            <a:headEnd/>
            <a:tailEnd type="triangle" w="med" len="med"/>
          </a:ln>
        </p:spPr>
        <p:txBody>
          <a:bodyPr>
            <a:prstTxWarp prst="textNoShape">
              <a:avLst/>
            </a:prstTxWarp>
          </a:bodyPr>
          <a:lstStyle/>
          <a:p>
            <a:endParaRPr lang="fr-FR"/>
          </a:p>
        </p:txBody>
      </p:sp>
      <p:sp>
        <p:nvSpPr>
          <p:cNvPr id="239621" name="Line 4"/>
          <p:cNvSpPr>
            <a:spLocks noChangeShapeType="1"/>
          </p:cNvSpPr>
          <p:nvPr/>
        </p:nvSpPr>
        <p:spPr bwMode="auto">
          <a:xfrm>
            <a:off x="755650" y="3357563"/>
            <a:ext cx="2663825" cy="0"/>
          </a:xfrm>
          <a:prstGeom prst="line">
            <a:avLst/>
          </a:prstGeom>
          <a:noFill/>
          <a:ln w="12700">
            <a:solidFill>
              <a:schemeClr val="tx1"/>
            </a:solidFill>
            <a:round/>
            <a:headEnd/>
            <a:tailEnd type="triangle" w="med" len="med"/>
          </a:ln>
        </p:spPr>
        <p:txBody>
          <a:bodyPr>
            <a:prstTxWarp prst="textNoShape">
              <a:avLst/>
            </a:prstTxWarp>
          </a:bodyPr>
          <a:lstStyle/>
          <a:p>
            <a:endParaRPr lang="fr-FR"/>
          </a:p>
        </p:txBody>
      </p:sp>
      <p:sp>
        <p:nvSpPr>
          <p:cNvPr id="239622" name="Line 5"/>
          <p:cNvSpPr>
            <a:spLocks noChangeShapeType="1"/>
          </p:cNvSpPr>
          <p:nvPr/>
        </p:nvSpPr>
        <p:spPr bwMode="auto">
          <a:xfrm>
            <a:off x="1116013" y="1484313"/>
            <a:ext cx="1943100" cy="1223962"/>
          </a:xfrm>
          <a:prstGeom prst="line">
            <a:avLst/>
          </a:prstGeom>
          <a:noFill/>
          <a:ln w="28575">
            <a:solidFill>
              <a:schemeClr val="tx1"/>
            </a:solidFill>
            <a:round/>
            <a:headEnd/>
            <a:tailEnd/>
          </a:ln>
        </p:spPr>
        <p:txBody>
          <a:bodyPr>
            <a:prstTxWarp prst="textNoShape">
              <a:avLst/>
            </a:prstTxWarp>
          </a:bodyPr>
          <a:lstStyle/>
          <a:p>
            <a:endParaRPr lang="fr-FR"/>
          </a:p>
        </p:txBody>
      </p:sp>
      <p:sp>
        <p:nvSpPr>
          <p:cNvPr id="239623" name="Line 6"/>
          <p:cNvSpPr>
            <a:spLocks noChangeShapeType="1"/>
          </p:cNvSpPr>
          <p:nvPr/>
        </p:nvSpPr>
        <p:spPr bwMode="auto">
          <a:xfrm>
            <a:off x="900113" y="1989138"/>
            <a:ext cx="2087562" cy="0"/>
          </a:xfrm>
          <a:prstGeom prst="line">
            <a:avLst/>
          </a:prstGeom>
          <a:noFill/>
          <a:ln w="19050">
            <a:solidFill>
              <a:schemeClr val="tx1"/>
            </a:solidFill>
            <a:prstDash val="dash"/>
            <a:round/>
            <a:headEnd/>
            <a:tailEnd/>
          </a:ln>
        </p:spPr>
        <p:txBody>
          <a:bodyPr>
            <a:prstTxWarp prst="textNoShape">
              <a:avLst/>
            </a:prstTxWarp>
          </a:bodyPr>
          <a:lstStyle/>
          <a:p>
            <a:endParaRPr lang="fr-FR"/>
          </a:p>
        </p:txBody>
      </p:sp>
      <p:sp>
        <p:nvSpPr>
          <p:cNvPr id="239624" name="Line 7"/>
          <p:cNvSpPr>
            <a:spLocks noChangeShapeType="1"/>
          </p:cNvSpPr>
          <p:nvPr/>
        </p:nvSpPr>
        <p:spPr bwMode="auto">
          <a:xfrm>
            <a:off x="971550" y="2349500"/>
            <a:ext cx="2087563" cy="0"/>
          </a:xfrm>
          <a:prstGeom prst="line">
            <a:avLst/>
          </a:prstGeom>
          <a:noFill/>
          <a:ln w="19050">
            <a:solidFill>
              <a:schemeClr val="tx1"/>
            </a:solidFill>
            <a:prstDash val="dash"/>
            <a:round/>
            <a:headEnd/>
            <a:tailEnd/>
          </a:ln>
        </p:spPr>
        <p:txBody>
          <a:bodyPr>
            <a:prstTxWarp prst="textNoShape">
              <a:avLst/>
            </a:prstTxWarp>
          </a:bodyPr>
          <a:lstStyle/>
          <a:p>
            <a:endParaRPr lang="fr-FR"/>
          </a:p>
        </p:txBody>
      </p:sp>
      <p:sp>
        <p:nvSpPr>
          <p:cNvPr id="239625" name="Text Box 8"/>
          <p:cNvSpPr txBox="1">
            <a:spLocks noChangeArrowheads="1"/>
          </p:cNvSpPr>
          <p:nvPr/>
        </p:nvSpPr>
        <p:spPr bwMode="auto">
          <a:xfrm>
            <a:off x="250825" y="908050"/>
            <a:ext cx="720725" cy="701675"/>
          </a:xfrm>
          <a:prstGeom prst="rect">
            <a:avLst/>
          </a:prstGeom>
          <a:noFill/>
          <a:ln w="12700">
            <a:noFill/>
            <a:miter lim="800000"/>
            <a:headEnd/>
            <a:tailEnd/>
          </a:ln>
        </p:spPr>
        <p:txBody>
          <a:bodyPr>
            <a:prstTxWarp prst="textNoShape">
              <a:avLst/>
            </a:prstTxWarp>
            <a:spAutoFit/>
          </a:bodyPr>
          <a:lstStyle/>
          <a:p>
            <a:r>
              <a:rPr lang="fr-FR" sz="2000"/>
              <a:t>Coût Prix</a:t>
            </a:r>
          </a:p>
        </p:txBody>
      </p:sp>
      <p:sp>
        <p:nvSpPr>
          <p:cNvPr id="239626" name="Line 9"/>
          <p:cNvSpPr>
            <a:spLocks noChangeShapeType="1"/>
          </p:cNvSpPr>
          <p:nvPr/>
        </p:nvSpPr>
        <p:spPr bwMode="auto">
          <a:xfrm>
            <a:off x="3698875" y="6237288"/>
            <a:ext cx="576263" cy="0"/>
          </a:xfrm>
          <a:prstGeom prst="line">
            <a:avLst/>
          </a:prstGeom>
          <a:noFill/>
          <a:ln w="19050">
            <a:solidFill>
              <a:schemeClr val="tx1"/>
            </a:solidFill>
            <a:prstDash val="dash"/>
            <a:round/>
            <a:headEnd/>
            <a:tailEnd/>
          </a:ln>
        </p:spPr>
        <p:txBody>
          <a:bodyPr>
            <a:prstTxWarp prst="textNoShape">
              <a:avLst/>
            </a:prstTxWarp>
          </a:bodyPr>
          <a:lstStyle/>
          <a:p>
            <a:endParaRPr lang="fr-FR"/>
          </a:p>
        </p:txBody>
      </p:sp>
      <p:sp>
        <p:nvSpPr>
          <p:cNvPr id="239627" name="Line 10"/>
          <p:cNvSpPr>
            <a:spLocks noChangeShapeType="1"/>
          </p:cNvSpPr>
          <p:nvPr/>
        </p:nvSpPr>
        <p:spPr bwMode="auto">
          <a:xfrm>
            <a:off x="3698875" y="6453188"/>
            <a:ext cx="576263" cy="0"/>
          </a:xfrm>
          <a:prstGeom prst="line">
            <a:avLst/>
          </a:prstGeom>
          <a:noFill/>
          <a:ln w="28575">
            <a:solidFill>
              <a:schemeClr val="tx1"/>
            </a:solidFill>
            <a:round/>
            <a:headEnd/>
            <a:tailEnd/>
          </a:ln>
        </p:spPr>
        <p:txBody>
          <a:bodyPr>
            <a:prstTxWarp prst="textNoShape">
              <a:avLst/>
            </a:prstTxWarp>
          </a:bodyPr>
          <a:lstStyle/>
          <a:p>
            <a:endParaRPr lang="fr-FR"/>
          </a:p>
        </p:txBody>
      </p:sp>
      <p:sp>
        <p:nvSpPr>
          <p:cNvPr id="239628" name="Text Box 11"/>
          <p:cNvSpPr txBox="1">
            <a:spLocks noChangeArrowheads="1"/>
          </p:cNvSpPr>
          <p:nvPr/>
        </p:nvSpPr>
        <p:spPr bwMode="auto">
          <a:xfrm>
            <a:off x="4398963" y="5946775"/>
            <a:ext cx="677862" cy="701675"/>
          </a:xfrm>
          <a:prstGeom prst="rect">
            <a:avLst/>
          </a:prstGeom>
          <a:noFill/>
          <a:ln w="12700">
            <a:noFill/>
            <a:miter lim="800000"/>
            <a:headEnd/>
            <a:tailEnd/>
          </a:ln>
        </p:spPr>
        <p:txBody>
          <a:bodyPr wrap="none">
            <a:prstTxWarp prst="textNoShape">
              <a:avLst/>
            </a:prstTxWarp>
            <a:spAutoFit/>
          </a:bodyPr>
          <a:lstStyle/>
          <a:p>
            <a:r>
              <a:rPr lang="fr-FR" sz="2000"/>
              <a:t>Prix</a:t>
            </a:r>
          </a:p>
          <a:p>
            <a:r>
              <a:rPr lang="fr-FR" sz="2000"/>
              <a:t>Coût</a:t>
            </a:r>
          </a:p>
        </p:txBody>
      </p:sp>
      <p:sp>
        <p:nvSpPr>
          <p:cNvPr id="239629" name="Text Box 12"/>
          <p:cNvSpPr txBox="1">
            <a:spLocks noChangeArrowheads="1"/>
          </p:cNvSpPr>
          <p:nvPr/>
        </p:nvSpPr>
        <p:spPr bwMode="auto">
          <a:xfrm>
            <a:off x="2176463" y="1554163"/>
            <a:ext cx="1674812" cy="701675"/>
          </a:xfrm>
          <a:prstGeom prst="rect">
            <a:avLst/>
          </a:prstGeom>
          <a:noFill/>
          <a:ln w="12700">
            <a:noFill/>
            <a:miter lim="800000"/>
            <a:headEnd/>
            <a:tailEnd/>
          </a:ln>
        </p:spPr>
        <p:txBody>
          <a:bodyPr>
            <a:prstTxWarp prst="textNoShape">
              <a:avLst/>
            </a:prstTxWarp>
            <a:spAutoFit/>
          </a:bodyPr>
          <a:lstStyle/>
          <a:p>
            <a:r>
              <a:rPr lang="fr-FR" sz="2000">
                <a:solidFill>
                  <a:srgbClr val="0033CC"/>
                </a:solidFill>
              </a:rPr>
              <a:t>Prix Produits existants</a:t>
            </a:r>
          </a:p>
        </p:txBody>
      </p:sp>
      <p:sp>
        <p:nvSpPr>
          <p:cNvPr id="239630" name="Text Box 13"/>
          <p:cNvSpPr txBox="1">
            <a:spLocks noChangeArrowheads="1"/>
          </p:cNvSpPr>
          <p:nvPr/>
        </p:nvSpPr>
        <p:spPr bwMode="auto">
          <a:xfrm>
            <a:off x="684213" y="1989138"/>
            <a:ext cx="1674812" cy="701675"/>
          </a:xfrm>
          <a:prstGeom prst="rect">
            <a:avLst/>
          </a:prstGeom>
          <a:noFill/>
          <a:ln w="12700">
            <a:noFill/>
            <a:miter lim="800000"/>
            <a:headEnd/>
            <a:tailEnd/>
          </a:ln>
        </p:spPr>
        <p:txBody>
          <a:bodyPr>
            <a:prstTxWarp prst="textNoShape">
              <a:avLst/>
            </a:prstTxWarp>
            <a:spAutoFit/>
          </a:bodyPr>
          <a:lstStyle/>
          <a:p>
            <a:r>
              <a:rPr lang="fr-FR" sz="2000">
                <a:solidFill>
                  <a:srgbClr val="0033CC"/>
                </a:solidFill>
              </a:rPr>
              <a:t>Prix Produits de substitution</a:t>
            </a:r>
          </a:p>
        </p:txBody>
      </p:sp>
      <p:sp>
        <p:nvSpPr>
          <p:cNvPr id="239631" name="Line 14"/>
          <p:cNvSpPr>
            <a:spLocks noChangeShapeType="1"/>
          </p:cNvSpPr>
          <p:nvPr/>
        </p:nvSpPr>
        <p:spPr bwMode="auto">
          <a:xfrm flipV="1">
            <a:off x="5437188" y="1196975"/>
            <a:ext cx="0" cy="2160588"/>
          </a:xfrm>
          <a:prstGeom prst="line">
            <a:avLst/>
          </a:prstGeom>
          <a:noFill/>
          <a:ln w="12700">
            <a:solidFill>
              <a:schemeClr val="tx1"/>
            </a:solidFill>
            <a:round/>
            <a:headEnd/>
            <a:tailEnd type="triangle" w="med" len="med"/>
          </a:ln>
        </p:spPr>
        <p:txBody>
          <a:bodyPr>
            <a:prstTxWarp prst="textNoShape">
              <a:avLst/>
            </a:prstTxWarp>
          </a:bodyPr>
          <a:lstStyle/>
          <a:p>
            <a:endParaRPr lang="fr-FR"/>
          </a:p>
        </p:txBody>
      </p:sp>
      <p:sp>
        <p:nvSpPr>
          <p:cNvPr id="239632" name="Line 15"/>
          <p:cNvSpPr>
            <a:spLocks noChangeShapeType="1"/>
          </p:cNvSpPr>
          <p:nvPr/>
        </p:nvSpPr>
        <p:spPr bwMode="auto">
          <a:xfrm>
            <a:off x="5437188" y="3357563"/>
            <a:ext cx="2663825" cy="0"/>
          </a:xfrm>
          <a:prstGeom prst="line">
            <a:avLst/>
          </a:prstGeom>
          <a:noFill/>
          <a:ln w="12700">
            <a:solidFill>
              <a:schemeClr val="tx1"/>
            </a:solidFill>
            <a:round/>
            <a:headEnd/>
            <a:tailEnd type="triangle" w="med" len="med"/>
          </a:ln>
        </p:spPr>
        <p:txBody>
          <a:bodyPr>
            <a:prstTxWarp prst="textNoShape">
              <a:avLst/>
            </a:prstTxWarp>
          </a:bodyPr>
          <a:lstStyle/>
          <a:p>
            <a:endParaRPr lang="fr-FR"/>
          </a:p>
        </p:txBody>
      </p:sp>
      <p:sp>
        <p:nvSpPr>
          <p:cNvPr id="239633" name="Line 16"/>
          <p:cNvSpPr>
            <a:spLocks noChangeShapeType="1"/>
          </p:cNvSpPr>
          <p:nvPr/>
        </p:nvSpPr>
        <p:spPr bwMode="auto">
          <a:xfrm>
            <a:off x="5797550" y="1484313"/>
            <a:ext cx="1943100" cy="1223962"/>
          </a:xfrm>
          <a:prstGeom prst="line">
            <a:avLst/>
          </a:prstGeom>
          <a:noFill/>
          <a:ln w="28575">
            <a:solidFill>
              <a:schemeClr val="tx1"/>
            </a:solidFill>
            <a:round/>
            <a:headEnd/>
            <a:tailEnd/>
          </a:ln>
        </p:spPr>
        <p:txBody>
          <a:bodyPr>
            <a:prstTxWarp prst="textNoShape">
              <a:avLst/>
            </a:prstTxWarp>
          </a:bodyPr>
          <a:lstStyle/>
          <a:p>
            <a:endParaRPr lang="fr-FR"/>
          </a:p>
        </p:txBody>
      </p:sp>
      <p:sp>
        <p:nvSpPr>
          <p:cNvPr id="239634" name="Line 17"/>
          <p:cNvSpPr>
            <a:spLocks noChangeShapeType="1"/>
          </p:cNvSpPr>
          <p:nvPr/>
        </p:nvSpPr>
        <p:spPr bwMode="auto">
          <a:xfrm>
            <a:off x="6227763" y="1341438"/>
            <a:ext cx="1512887" cy="1008062"/>
          </a:xfrm>
          <a:prstGeom prst="line">
            <a:avLst/>
          </a:prstGeom>
          <a:noFill/>
          <a:ln w="19050">
            <a:solidFill>
              <a:schemeClr val="tx1"/>
            </a:solidFill>
            <a:prstDash val="dash"/>
            <a:round/>
            <a:headEnd/>
            <a:tailEnd/>
          </a:ln>
        </p:spPr>
        <p:txBody>
          <a:bodyPr>
            <a:prstTxWarp prst="textNoShape">
              <a:avLst/>
            </a:prstTxWarp>
          </a:bodyPr>
          <a:lstStyle/>
          <a:p>
            <a:endParaRPr lang="fr-FR"/>
          </a:p>
        </p:txBody>
      </p:sp>
      <p:sp>
        <p:nvSpPr>
          <p:cNvPr id="239635" name="Text Box 18"/>
          <p:cNvSpPr txBox="1">
            <a:spLocks noChangeArrowheads="1"/>
          </p:cNvSpPr>
          <p:nvPr/>
        </p:nvSpPr>
        <p:spPr bwMode="auto">
          <a:xfrm>
            <a:off x="4932363" y="908050"/>
            <a:ext cx="720725" cy="701675"/>
          </a:xfrm>
          <a:prstGeom prst="rect">
            <a:avLst/>
          </a:prstGeom>
          <a:noFill/>
          <a:ln w="12700">
            <a:noFill/>
            <a:miter lim="800000"/>
            <a:headEnd/>
            <a:tailEnd/>
          </a:ln>
        </p:spPr>
        <p:txBody>
          <a:bodyPr>
            <a:prstTxWarp prst="textNoShape">
              <a:avLst/>
            </a:prstTxWarp>
            <a:spAutoFit/>
          </a:bodyPr>
          <a:lstStyle/>
          <a:p>
            <a:r>
              <a:rPr lang="fr-FR" sz="2000"/>
              <a:t>Coût Prix</a:t>
            </a:r>
          </a:p>
        </p:txBody>
      </p:sp>
      <p:sp>
        <p:nvSpPr>
          <p:cNvPr id="239636" name="Text Box 19"/>
          <p:cNvSpPr txBox="1">
            <a:spLocks noChangeArrowheads="1"/>
          </p:cNvSpPr>
          <p:nvPr/>
        </p:nvSpPr>
        <p:spPr bwMode="auto">
          <a:xfrm>
            <a:off x="1311275" y="3425825"/>
            <a:ext cx="1370013" cy="396875"/>
          </a:xfrm>
          <a:prstGeom prst="rect">
            <a:avLst/>
          </a:prstGeom>
          <a:noFill/>
          <a:ln w="12700">
            <a:noFill/>
            <a:miter lim="800000"/>
            <a:headEnd/>
            <a:tailEnd/>
          </a:ln>
        </p:spPr>
        <p:txBody>
          <a:bodyPr wrap="none">
            <a:prstTxWarp prst="textNoShape">
              <a:avLst/>
            </a:prstTxWarp>
            <a:spAutoFit/>
          </a:bodyPr>
          <a:lstStyle/>
          <a:p>
            <a:r>
              <a:rPr lang="fr-FR" sz="2000">
                <a:solidFill>
                  <a:schemeClr val="hlink"/>
                </a:solidFill>
              </a:rPr>
              <a:t>DUMPING</a:t>
            </a:r>
          </a:p>
        </p:txBody>
      </p:sp>
      <p:sp>
        <p:nvSpPr>
          <p:cNvPr id="239637" name="Text Box 20"/>
          <p:cNvSpPr txBox="1">
            <a:spLocks noChangeArrowheads="1"/>
          </p:cNvSpPr>
          <p:nvPr/>
        </p:nvSpPr>
        <p:spPr bwMode="auto">
          <a:xfrm>
            <a:off x="5148263" y="3429000"/>
            <a:ext cx="3803650" cy="396875"/>
          </a:xfrm>
          <a:prstGeom prst="rect">
            <a:avLst/>
          </a:prstGeom>
          <a:noFill/>
          <a:ln w="12700">
            <a:noFill/>
            <a:miter lim="800000"/>
            <a:headEnd/>
            <a:tailEnd/>
          </a:ln>
        </p:spPr>
        <p:txBody>
          <a:bodyPr wrap="none">
            <a:prstTxWarp prst="textNoShape">
              <a:avLst/>
            </a:prstTxWarp>
            <a:spAutoFit/>
          </a:bodyPr>
          <a:lstStyle/>
          <a:p>
            <a:r>
              <a:rPr lang="fr-FR" sz="2000">
                <a:solidFill>
                  <a:schemeClr val="hlink"/>
                </a:solidFill>
              </a:rPr>
              <a:t>DOMINATION PAR LES COUTS</a:t>
            </a:r>
          </a:p>
        </p:txBody>
      </p:sp>
      <p:sp>
        <p:nvSpPr>
          <p:cNvPr id="239638" name="Line 21"/>
          <p:cNvSpPr>
            <a:spLocks noChangeShapeType="1"/>
          </p:cNvSpPr>
          <p:nvPr/>
        </p:nvSpPr>
        <p:spPr bwMode="auto">
          <a:xfrm flipV="1">
            <a:off x="5437188" y="3968750"/>
            <a:ext cx="0" cy="2160588"/>
          </a:xfrm>
          <a:prstGeom prst="line">
            <a:avLst/>
          </a:prstGeom>
          <a:noFill/>
          <a:ln w="12700">
            <a:solidFill>
              <a:schemeClr val="tx1"/>
            </a:solidFill>
            <a:round/>
            <a:headEnd/>
            <a:tailEnd type="triangle" w="med" len="med"/>
          </a:ln>
        </p:spPr>
        <p:txBody>
          <a:bodyPr>
            <a:prstTxWarp prst="textNoShape">
              <a:avLst/>
            </a:prstTxWarp>
          </a:bodyPr>
          <a:lstStyle/>
          <a:p>
            <a:endParaRPr lang="fr-FR"/>
          </a:p>
        </p:txBody>
      </p:sp>
      <p:sp>
        <p:nvSpPr>
          <p:cNvPr id="239639" name="Line 22"/>
          <p:cNvSpPr>
            <a:spLocks noChangeShapeType="1"/>
          </p:cNvSpPr>
          <p:nvPr/>
        </p:nvSpPr>
        <p:spPr bwMode="auto">
          <a:xfrm>
            <a:off x="5437188" y="6129338"/>
            <a:ext cx="2663825" cy="0"/>
          </a:xfrm>
          <a:prstGeom prst="line">
            <a:avLst/>
          </a:prstGeom>
          <a:noFill/>
          <a:ln w="12700">
            <a:solidFill>
              <a:schemeClr val="tx1"/>
            </a:solidFill>
            <a:round/>
            <a:headEnd/>
            <a:tailEnd type="triangle" w="med" len="med"/>
          </a:ln>
        </p:spPr>
        <p:txBody>
          <a:bodyPr>
            <a:prstTxWarp prst="textNoShape">
              <a:avLst/>
            </a:prstTxWarp>
          </a:bodyPr>
          <a:lstStyle/>
          <a:p>
            <a:endParaRPr lang="fr-FR"/>
          </a:p>
        </p:txBody>
      </p:sp>
      <p:sp>
        <p:nvSpPr>
          <p:cNvPr id="239640" name="Line 23"/>
          <p:cNvSpPr>
            <a:spLocks noChangeShapeType="1"/>
          </p:cNvSpPr>
          <p:nvPr/>
        </p:nvSpPr>
        <p:spPr bwMode="auto">
          <a:xfrm>
            <a:off x="5797550" y="4256088"/>
            <a:ext cx="1943100" cy="1223962"/>
          </a:xfrm>
          <a:prstGeom prst="line">
            <a:avLst/>
          </a:prstGeom>
          <a:noFill/>
          <a:ln w="28575">
            <a:solidFill>
              <a:schemeClr val="tx1"/>
            </a:solidFill>
            <a:round/>
            <a:headEnd/>
            <a:tailEnd/>
          </a:ln>
        </p:spPr>
        <p:txBody>
          <a:bodyPr>
            <a:prstTxWarp prst="textNoShape">
              <a:avLst/>
            </a:prstTxWarp>
          </a:bodyPr>
          <a:lstStyle/>
          <a:p>
            <a:endParaRPr lang="fr-FR"/>
          </a:p>
        </p:txBody>
      </p:sp>
      <p:sp>
        <p:nvSpPr>
          <p:cNvPr id="239641" name="Text Box 24"/>
          <p:cNvSpPr txBox="1">
            <a:spLocks noChangeArrowheads="1"/>
          </p:cNvSpPr>
          <p:nvPr/>
        </p:nvSpPr>
        <p:spPr bwMode="auto">
          <a:xfrm>
            <a:off x="4932363" y="3679825"/>
            <a:ext cx="720725" cy="701675"/>
          </a:xfrm>
          <a:prstGeom prst="rect">
            <a:avLst/>
          </a:prstGeom>
          <a:noFill/>
          <a:ln w="12700">
            <a:noFill/>
            <a:miter lim="800000"/>
            <a:headEnd/>
            <a:tailEnd/>
          </a:ln>
        </p:spPr>
        <p:txBody>
          <a:bodyPr>
            <a:prstTxWarp prst="textNoShape">
              <a:avLst/>
            </a:prstTxWarp>
            <a:spAutoFit/>
          </a:bodyPr>
          <a:lstStyle/>
          <a:p>
            <a:r>
              <a:rPr lang="fr-FR" sz="2000"/>
              <a:t>Coût Prix</a:t>
            </a:r>
          </a:p>
        </p:txBody>
      </p:sp>
      <p:sp>
        <p:nvSpPr>
          <p:cNvPr id="239642" name="Text Box 25"/>
          <p:cNvSpPr txBox="1">
            <a:spLocks noChangeArrowheads="1"/>
          </p:cNvSpPr>
          <p:nvPr/>
        </p:nvSpPr>
        <p:spPr bwMode="auto">
          <a:xfrm>
            <a:off x="6329363" y="6200775"/>
            <a:ext cx="1552575" cy="396875"/>
          </a:xfrm>
          <a:prstGeom prst="rect">
            <a:avLst/>
          </a:prstGeom>
          <a:noFill/>
          <a:ln w="12700">
            <a:noFill/>
            <a:miter lim="800000"/>
            <a:headEnd/>
            <a:tailEnd/>
          </a:ln>
        </p:spPr>
        <p:txBody>
          <a:bodyPr wrap="none">
            <a:prstTxWarp prst="textNoShape">
              <a:avLst/>
            </a:prstTxWarp>
            <a:spAutoFit/>
          </a:bodyPr>
          <a:lstStyle/>
          <a:p>
            <a:r>
              <a:rPr lang="fr-FR" sz="2000">
                <a:solidFill>
                  <a:schemeClr val="hlink"/>
                </a:solidFill>
              </a:rPr>
              <a:t>OMBRELLE</a:t>
            </a:r>
          </a:p>
        </p:txBody>
      </p:sp>
      <p:sp>
        <p:nvSpPr>
          <p:cNvPr id="239643" name="Freeform 26"/>
          <p:cNvSpPr>
            <a:spLocks/>
          </p:cNvSpPr>
          <p:nvPr/>
        </p:nvSpPr>
        <p:spPr bwMode="auto">
          <a:xfrm>
            <a:off x="5795963" y="4149725"/>
            <a:ext cx="2016125" cy="1150938"/>
          </a:xfrm>
          <a:custGeom>
            <a:avLst/>
            <a:gdLst>
              <a:gd name="T0" fmla="*/ 0 w 1270"/>
              <a:gd name="T1" fmla="*/ 0 h 725"/>
              <a:gd name="T2" fmla="*/ 504825 w 1270"/>
              <a:gd name="T3" fmla="*/ 0 h 725"/>
              <a:gd name="T4" fmla="*/ 720725 w 1270"/>
              <a:gd name="T5" fmla="*/ 358775 h 725"/>
              <a:gd name="T6" fmla="*/ 1584325 w 1270"/>
              <a:gd name="T7" fmla="*/ 863600 h 725"/>
              <a:gd name="T8" fmla="*/ 2016125 w 1270"/>
              <a:gd name="T9" fmla="*/ 1150938 h 725"/>
              <a:gd name="T10" fmla="*/ 0 60000 65536"/>
              <a:gd name="T11" fmla="*/ 0 60000 65536"/>
              <a:gd name="T12" fmla="*/ 0 60000 65536"/>
              <a:gd name="T13" fmla="*/ 0 60000 65536"/>
              <a:gd name="T14" fmla="*/ 0 60000 65536"/>
              <a:gd name="T15" fmla="*/ 0 w 1270"/>
              <a:gd name="T16" fmla="*/ 0 h 725"/>
              <a:gd name="T17" fmla="*/ 1270 w 1270"/>
              <a:gd name="T18" fmla="*/ 725 h 725"/>
            </a:gdLst>
            <a:ahLst/>
            <a:cxnLst>
              <a:cxn ang="T10">
                <a:pos x="T0" y="T1"/>
              </a:cxn>
              <a:cxn ang="T11">
                <a:pos x="T2" y="T3"/>
              </a:cxn>
              <a:cxn ang="T12">
                <a:pos x="T4" y="T5"/>
              </a:cxn>
              <a:cxn ang="T13">
                <a:pos x="T6" y="T7"/>
              </a:cxn>
              <a:cxn ang="T14">
                <a:pos x="T8" y="T9"/>
              </a:cxn>
            </a:cxnLst>
            <a:rect l="T15" t="T16" r="T17" b="T18"/>
            <a:pathLst>
              <a:path w="1270" h="725">
                <a:moveTo>
                  <a:pt x="0" y="0"/>
                </a:moveTo>
                <a:lnTo>
                  <a:pt x="318" y="0"/>
                </a:lnTo>
                <a:lnTo>
                  <a:pt x="454" y="226"/>
                </a:lnTo>
                <a:lnTo>
                  <a:pt x="998" y="544"/>
                </a:lnTo>
                <a:lnTo>
                  <a:pt x="1270" y="725"/>
                </a:lnTo>
              </a:path>
            </a:pathLst>
          </a:custGeom>
          <a:noFill/>
          <a:ln w="19050">
            <a:solidFill>
              <a:schemeClr val="tx1"/>
            </a:solidFill>
            <a:prstDash val="dash"/>
            <a:round/>
            <a:headEnd/>
            <a:tailEnd/>
          </a:ln>
        </p:spPr>
        <p:txBody>
          <a:bodyPr>
            <a:prstTxWarp prst="textNoShape">
              <a:avLst/>
            </a:prstTxWarp>
          </a:bodyPr>
          <a:lstStyle/>
          <a:p>
            <a:endParaRPr lang="fr-FR"/>
          </a:p>
        </p:txBody>
      </p:sp>
      <p:sp>
        <p:nvSpPr>
          <p:cNvPr id="239644" name="Line 27"/>
          <p:cNvSpPr>
            <a:spLocks noChangeShapeType="1"/>
          </p:cNvSpPr>
          <p:nvPr/>
        </p:nvSpPr>
        <p:spPr bwMode="auto">
          <a:xfrm flipV="1">
            <a:off x="755650" y="3895725"/>
            <a:ext cx="0" cy="2160588"/>
          </a:xfrm>
          <a:prstGeom prst="line">
            <a:avLst/>
          </a:prstGeom>
          <a:noFill/>
          <a:ln w="12700">
            <a:solidFill>
              <a:schemeClr val="tx1"/>
            </a:solidFill>
            <a:round/>
            <a:headEnd/>
            <a:tailEnd type="triangle" w="med" len="med"/>
          </a:ln>
        </p:spPr>
        <p:txBody>
          <a:bodyPr>
            <a:prstTxWarp prst="textNoShape">
              <a:avLst/>
            </a:prstTxWarp>
          </a:bodyPr>
          <a:lstStyle/>
          <a:p>
            <a:endParaRPr lang="fr-FR"/>
          </a:p>
        </p:txBody>
      </p:sp>
      <p:sp>
        <p:nvSpPr>
          <p:cNvPr id="239645" name="Line 28"/>
          <p:cNvSpPr>
            <a:spLocks noChangeShapeType="1"/>
          </p:cNvSpPr>
          <p:nvPr/>
        </p:nvSpPr>
        <p:spPr bwMode="auto">
          <a:xfrm>
            <a:off x="755650" y="6056313"/>
            <a:ext cx="2663825" cy="0"/>
          </a:xfrm>
          <a:prstGeom prst="line">
            <a:avLst/>
          </a:prstGeom>
          <a:noFill/>
          <a:ln w="12700">
            <a:solidFill>
              <a:schemeClr val="tx1"/>
            </a:solidFill>
            <a:round/>
            <a:headEnd/>
            <a:tailEnd type="triangle" w="med" len="med"/>
          </a:ln>
        </p:spPr>
        <p:txBody>
          <a:bodyPr>
            <a:prstTxWarp prst="textNoShape">
              <a:avLst/>
            </a:prstTxWarp>
          </a:bodyPr>
          <a:lstStyle/>
          <a:p>
            <a:endParaRPr lang="fr-FR"/>
          </a:p>
        </p:txBody>
      </p:sp>
      <p:sp>
        <p:nvSpPr>
          <p:cNvPr id="239646" name="Line 29"/>
          <p:cNvSpPr>
            <a:spLocks noChangeShapeType="1"/>
          </p:cNvSpPr>
          <p:nvPr/>
        </p:nvSpPr>
        <p:spPr bwMode="auto">
          <a:xfrm>
            <a:off x="1116013" y="4183063"/>
            <a:ext cx="1943100" cy="1223962"/>
          </a:xfrm>
          <a:prstGeom prst="line">
            <a:avLst/>
          </a:prstGeom>
          <a:noFill/>
          <a:ln w="28575">
            <a:solidFill>
              <a:schemeClr val="tx1"/>
            </a:solidFill>
            <a:round/>
            <a:headEnd/>
            <a:tailEnd/>
          </a:ln>
        </p:spPr>
        <p:txBody>
          <a:bodyPr>
            <a:prstTxWarp prst="textNoShape">
              <a:avLst/>
            </a:prstTxWarp>
          </a:bodyPr>
          <a:lstStyle/>
          <a:p>
            <a:endParaRPr lang="fr-FR"/>
          </a:p>
        </p:txBody>
      </p:sp>
      <p:sp>
        <p:nvSpPr>
          <p:cNvPr id="239647" name="Text Box 30"/>
          <p:cNvSpPr txBox="1">
            <a:spLocks noChangeArrowheads="1"/>
          </p:cNvSpPr>
          <p:nvPr/>
        </p:nvSpPr>
        <p:spPr bwMode="auto">
          <a:xfrm>
            <a:off x="250825" y="3606800"/>
            <a:ext cx="720725" cy="701675"/>
          </a:xfrm>
          <a:prstGeom prst="rect">
            <a:avLst/>
          </a:prstGeom>
          <a:noFill/>
          <a:ln w="12700">
            <a:noFill/>
            <a:miter lim="800000"/>
            <a:headEnd/>
            <a:tailEnd/>
          </a:ln>
        </p:spPr>
        <p:txBody>
          <a:bodyPr>
            <a:prstTxWarp prst="textNoShape">
              <a:avLst/>
            </a:prstTxWarp>
            <a:spAutoFit/>
          </a:bodyPr>
          <a:lstStyle/>
          <a:p>
            <a:r>
              <a:rPr lang="fr-FR" sz="2000"/>
              <a:t>Coût Prix</a:t>
            </a:r>
          </a:p>
        </p:txBody>
      </p:sp>
      <p:sp>
        <p:nvSpPr>
          <p:cNvPr id="239648" name="Text Box 31"/>
          <p:cNvSpPr txBox="1">
            <a:spLocks noChangeArrowheads="1"/>
          </p:cNvSpPr>
          <p:nvPr/>
        </p:nvSpPr>
        <p:spPr bwMode="auto">
          <a:xfrm>
            <a:off x="1190625" y="6127750"/>
            <a:ext cx="1863725" cy="396875"/>
          </a:xfrm>
          <a:prstGeom prst="rect">
            <a:avLst/>
          </a:prstGeom>
          <a:noFill/>
          <a:ln w="12700">
            <a:noFill/>
            <a:miter lim="800000"/>
            <a:headEnd/>
            <a:tailEnd/>
          </a:ln>
        </p:spPr>
        <p:txBody>
          <a:bodyPr wrap="none">
            <a:prstTxWarp prst="textNoShape">
              <a:avLst/>
            </a:prstTxWarp>
            <a:spAutoFit/>
          </a:bodyPr>
          <a:lstStyle/>
          <a:p>
            <a:r>
              <a:rPr lang="fr-FR" sz="2000">
                <a:solidFill>
                  <a:schemeClr val="hlink"/>
                </a:solidFill>
              </a:rPr>
              <a:t>RATTRAPAGE</a:t>
            </a:r>
          </a:p>
        </p:txBody>
      </p:sp>
      <p:sp>
        <p:nvSpPr>
          <p:cNvPr id="239649" name="Freeform 32"/>
          <p:cNvSpPr>
            <a:spLocks/>
          </p:cNvSpPr>
          <p:nvPr/>
        </p:nvSpPr>
        <p:spPr bwMode="auto">
          <a:xfrm>
            <a:off x="1042988" y="4365625"/>
            <a:ext cx="2089150" cy="863600"/>
          </a:xfrm>
          <a:custGeom>
            <a:avLst/>
            <a:gdLst>
              <a:gd name="T0" fmla="*/ 0 w 1316"/>
              <a:gd name="T1" fmla="*/ 0 h 544"/>
              <a:gd name="T2" fmla="*/ 576263 w 1316"/>
              <a:gd name="T3" fmla="*/ 503238 h 544"/>
              <a:gd name="T4" fmla="*/ 1441450 w 1316"/>
              <a:gd name="T5" fmla="*/ 431800 h 544"/>
              <a:gd name="T6" fmla="*/ 2089150 w 1316"/>
              <a:gd name="T7" fmla="*/ 863600 h 544"/>
              <a:gd name="T8" fmla="*/ 0 60000 65536"/>
              <a:gd name="T9" fmla="*/ 0 60000 65536"/>
              <a:gd name="T10" fmla="*/ 0 60000 65536"/>
              <a:gd name="T11" fmla="*/ 0 60000 65536"/>
              <a:gd name="T12" fmla="*/ 0 w 1316"/>
              <a:gd name="T13" fmla="*/ 0 h 544"/>
              <a:gd name="T14" fmla="*/ 1316 w 1316"/>
              <a:gd name="T15" fmla="*/ 544 h 544"/>
            </a:gdLst>
            <a:ahLst/>
            <a:cxnLst>
              <a:cxn ang="T8">
                <a:pos x="T0" y="T1"/>
              </a:cxn>
              <a:cxn ang="T9">
                <a:pos x="T2" y="T3"/>
              </a:cxn>
              <a:cxn ang="T10">
                <a:pos x="T4" y="T5"/>
              </a:cxn>
              <a:cxn ang="T11">
                <a:pos x="T6" y="T7"/>
              </a:cxn>
            </a:cxnLst>
            <a:rect l="T12" t="T13" r="T14" b="T15"/>
            <a:pathLst>
              <a:path w="1316" h="544">
                <a:moveTo>
                  <a:pt x="0" y="0"/>
                </a:moveTo>
                <a:lnTo>
                  <a:pt x="363" y="317"/>
                </a:lnTo>
                <a:lnTo>
                  <a:pt x="908" y="272"/>
                </a:lnTo>
                <a:lnTo>
                  <a:pt x="1316" y="544"/>
                </a:lnTo>
              </a:path>
            </a:pathLst>
          </a:custGeom>
          <a:noFill/>
          <a:ln w="19050">
            <a:solidFill>
              <a:schemeClr val="tx1"/>
            </a:solidFill>
            <a:prstDash val="dash"/>
            <a:round/>
            <a:headEnd/>
            <a:tailEnd/>
          </a:ln>
        </p:spPr>
        <p:txBody>
          <a:bodyPr>
            <a:prstTxWarp prst="textNoShape">
              <a:avLst/>
            </a:prstTxWarp>
          </a:bodyPr>
          <a:lstStyle/>
          <a:p>
            <a:endParaRPr lang="fr-F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2"/>
          <p:cNvSpPr>
            <a:spLocks noGrp="1"/>
          </p:cNvSpPr>
          <p:nvPr>
            <p:ph type="sldNum" sz="quarter" idx="10"/>
          </p:nvPr>
        </p:nvSpPr>
        <p:spPr/>
        <p:txBody>
          <a:bodyPr/>
          <a:lstStyle/>
          <a:p>
            <a:pPr>
              <a:defRPr/>
            </a:pPr>
            <a:fld id="{1AE0A196-B5B7-6B4F-872F-14A80B7CDDED}" type="slidenum">
              <a:rPr lang="fr-FR"/>
              <a:pPr>
                <a:defRPr/>
              </a:pPr>
              <a:t>118</a:t>
            </a:fld>
            <a:endParaRPr lang="fr-FR"/>
          </a:p>
        </p:txBody>
      </p:sp>
      <p:pic>
        <p:nvPicPr>
          <p:cNvPr id="241667" name="Picture 2"/>
          <p:cNvPicPr>
            <a:picLocks noChangeArrowheads="1"/>
          </p:cNvPicPr>
          <p:nvPr/>
        </p:nvPicPr>
        <mc:AlternateContent xmlns:mc="http://schemas.openxmlformats.org/markup-compatibility/2006">
          <mc:Choice xmlns:ma="http://schemas.microsoft.com/office/mac/drawingml/2008/main" xmlns:mv="urn:schemas-microsoft-com:mac:vml" xmlns="" Requires="ma">
            <p:blipFill>
              <a:blip r:embed="rId3"/>
              <a:srcRect/>
              <a:stretch>
                <a:fillRect/>
              </a:stretch>
            </p:blipFill>
          </mc:Choice>
          <mc:Fallback>
            <p:blipFill>
              <a:blip r:embed="rId4"/>
              <a:srcRect/>
              <a:stretch>
                <a:fillRect/>
              </a:stretch>
            </p:blipFill>
          </mc:Fallback>
        </mc:AlternateContent>
        <p:spPr bwMode="auto">
          <a:xfrm>
            <a:off x="827088" y="762000"/>
            <a:ext cx="7707312" cy="5562600"/>
          </a:xfrm>
          <a:prstGeom prst="rect">
            <a:avLst/>
          </a:prstGeom>
          <a:noFill/>
          <a:ln w="12700">
            <a:noFill/>
            <a:miter lim="800000"/>
            <a:headEnd/>
            <a:tailEnd/>
          </a:ln>
        </p:spPr>
      </p:pic>
      <p:sp>
        <p:nvSpPr>
          <p:cNvPr id="241668" name="Rectangle 3"/>
          <p:cNvSpPr>
            <a:spLocks noGrp="1" noChangeArrowheads="1"/>
          </p:cNvSpPr>
          <p:nvPr>
            <p:ph type="title"/>
          </p:nvPr>
        </p:nvSpPr>
        <p:spPr>
          <a:xfrm>
            <a:off x="762000" y="76200"/>
            <a:ext cx="7772400" cy="609600"/>
          </a:xfrm>
        </p:spPr>
        <p:txBody>
          <a:bodyPr/>
          <a:lstStyle/>
          <a:p>
            <a:r>
              <a:rPr lang="fr-FR"/>
              <a:t>Limites et problématiques du BCG1</a:t>
            </a:r>
          </a:p>
        </p:txBody>
      </p:sp>
    </p:spTree>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ctrTitle"/>
          </p:nvPr>
        </p:nvSpPr>
        <p:spPr>
          <a:xfrm>
            <a:off x="1044575" y="1122363"/>
            <a:ext cx="7108825" cy="793750"/>
          </a:xfrm>
        </p:spPr>
        <p:txBody>
          <a:bodyPr/>
          <a:lstStyle/>
          <a:p>
            <a:r>
              <a:rPr lang="fr-FR"/>
              <a:t>VI.2 Le modèle des systèmes concurrentiels (BCG 2)</a:t>
            </a:r>
            <a:endParaRPr lang="fr-FR" sz="1600" b="0"/>
          </a:p>
        </p:txBody>
      </p:sp>
      <p:sp>
        <p:nvSpPr>
          <p:cNvPr id="243715" name="Rectangle 3"/>
          <p:cNvSpPr>
            <a:spLocks noGrp="1" noChangeArrowheads="1"/>
          </p:cNvSpPr>
          <p:nvPr>
            <p:ph type="subTitle" idx="1"/>
          </p:nvPr>
        </p:nvSpPr>
        <p:spPr/>
        <p:txBody>
          <a:bodyPr/>
          <a:lstStyle/>
          <a:p>
            <a:endParaRPr lang="fr-F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numéro de diapositive 3"/>
          <p:cNvSpPr>
            <a:spLocks noGrp="1"/>
          </p:cNvSpPr>
          <p:nvPr>
            <p:ph type="sldNum" sz="quarter" idx="10"/>
          </p:nvPr>
        </p:nvSpPr>
        <p:spPr/>
        <p:txBody>
          <a:bodyPr/>
          <a:lstStyle/>
          <a:p>
            <a:pPr>
              <a:defRPr/>
            </a:pPr>
            <a:fld id="{E056B4B3-F39E-0A40-B781-CBDAD154EC86}" type="slidenum">
              <a:rPr lang="fr-FR"/>
              <a:pPr>
                <a:defRPr/>
              </a:pPr>
              <a:t>12</a:t>
            </a:fld>
            <a:endParaRPr lang="fr-FR"/>
          </a:p>
        </p:txBody>
      </p:sp>
      <p:sp>
        <p:nvSpPr>
          <p:cNvPr id="38915" name="Rectangle 2"/>
          <p:cNvSpPr>
            <a:spLocks noGrp="1" noChangeArrowheads="1"/>
          </p:cNvSpPr>
          <p:nvPr>
            <p:ph type="title"/>
          </p:nvPr>
        </p:nvSpPr>
        <p:spPr>
          <a:xfrm>
            <a:off x="685800" y="228600"/>
            <a:ext cx="7772400" cy="1143000"/>
          </a:xfrm>
          <a:noFill/>
        </p:spPr>
        <p:txBody>
          <a:bodyPr/>
          <a:lstStyle/>
          <a:p>
            <a:r>
              <a:rPr lang="fr-FR"/>
              <a:t>La stratégie d’entreprise</a:t>
            </a:r>
          </a:p>
        </p:txBody>
      </p:sp>
      <p:sp>
        <p:nvSpPr>
          <p:cNvPr id="38916" name="Rectangle 3"/>
          <p:cNvSpPr>
            <a:spLocks noGrp="1" noChangeArrowheads="1"/>
          </p:cNvSpPr>
          <p:nvPr>
            <p:ph type="body" idx="1"/>
          </p:nvPr>
        </p:nvSpPr>
        <p:spPr>
          <a:xfrm>
            <a:off x="0" y="2590800"/>
            <a:ext cx="3124200" cy="2057400"/>
          </a:xfrm>
          <a:noFill/>
        </p:spPr>
        <p:txBody>
          <a:bodyPr/>
          <a:lstStyle/>
          <a:p>
            <a:r>
              <a:rPr lang="fr-FR" sz="1800"/>
              <a:t>Volonté stratégique</a:t>
            </a:r>
          </a:p>
          <a:p>
            <a:r>
              <a:rPr lang="fr-FR" sz="1800"/>
              <a:t>Réduction des incertitudes</a:t>
            </a:r>
          </a:p>
          <a:p>
            <a:r>
              <a:rPr lang="fr-FR" sz="1800"/>
              <a:t>Modèles d’analyse et de prévision</a:t>
            </a:r>
          </a:p>
          <a:p>
            <a:r>
              <a:rPr lang="fr-FR" sz="1800"/>
              <a:t>Un cadre souvent normatif </a:t>
            </a:r>
            <a:r>
              <a:rPr lang="fr-FR" sz="1800" i="1"/>
              <a:t>ex ante</a:t>
            </a:r>
          </a:p>
        </p:txBody>
      </p:sp>
      <p:sp>
        <p:nvSpPr>
          <p:cNvPr id="38917" name="Rectangle 4"/>
          <p:cNvSpPr>
            <a:spLocks noChangeArrowheads="1"/>
          </p:cNvSpPr>
          <p:nvPr/>
        </p:nvSpPr>
        <p:spPr bwMode="auto">
          <a:xfrm>
            <a:off x="284163" y="1274763"/>
            <a:ext cx="1990725" cy="363537"/>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i="1">
                <a:solidFill>
                  <a:schemeClr val="hlink"/>
                </a:solidFill>
                <a:latin typeface="Times New Roman" charset="0"/>
              </a:rPr>
              <a:t>UNE INTENTION</a:t>
            </a:r>
          </a:p>
        </p:txBody>
      </p:sp>
      <p:sp>
        <p:nvSpPr>
          <p:cNvPr id="38918" name="Rectangle 5"/>
          <p:cNvSpPr>
            <a:spLocks noChangeArrowheads="1"/>
          </p:cNvSpPr>
          <p:nvPr/>
        </p:nvSpPr>
        <p:spPr bwMode="auto">
          <a:xfrm>
            <a:off x="3408363" y="1274763"/>
            <a:ext cx="2282825" cy="363537"/>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i="1">
                <a:solidFill>
                  <a:schemeClr val="hlink"/>
                </a:solidFill>
                <a:latin typeface="Times New Roman" charset="0"/>
              </a:rPr>
              <a:t>UNE TRAJECTOIRE</a:t>
            </a:r>
          </a:p>
        </p:txBody>
      </p:sp>
      <p:sp>
        <p:nvSpPr>
          <p:cNvPr id="38919" name="Rectangle 6"/>
          <p:cNvSpPr>
            <a:spLocks noChangeArrowheads="1"/>
          </p:cNvSpPr>
          <p:nvPr/>
        </p:nvSpPr>
        <p:spPr bwMode="auto">
          <a:xfrm>
            <a:off x="6913563" y="1274763"/>
            <a:ext cx="1406525" cy="363537"/>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i="1">
                <a:solidFill>
                  <a:schemeClr val="hlink"/>
                </a:solidFill>
                <a:latin typeface="Times New Roman" charset="0"/>
              </a:rPr>
              <a:t>UN RITUEL</a:t>
            </a:r>
          </a:p>
        </p:txBody>
      </p:sp>
      <p:sp>
        <p:nvSpPr>
          <p:cNvPr id="38920" name="Rectangle 7"/>
          <p:cNvSpPr>
            <a:spLocks noChangeArrowheads="1"/>
          </p:cNvSpPr>
          <p:nvPr/>
        </p:nvSpPr>
        <p:spPr bwMode="auto">
          <a:xfrm>
            <a:off x="228600" y="1752600"/>
            <a:ext cx="2287588" cy="363538"/>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a:solidFill>
                  <a:schemeClr val="accent2"/>
                </a:solidFill>
                <a:latin typeface="Times New Roman" charset="0"/>
              </a:rPr>
              <a:t>Ce qu’il va falloir faire</a:t>
            </a:r>
          </a:p>
        </p:txBody>
      </p:sp>
      <p:sp>
        <p:nvSpPr>
          <p:cNvPr id="38921" name="Rectangle 8"/>
          <p:cNvSpPr>
            <a:spLocks noChangeArrowheads="1"/>
          </p:cNvSpPr>
          <p:nvPr/>
        </p:nvSpPr>
        <p:spPr bwMode="auto">
          <a:xfrm>
            <a:off x="3581400" y="1752600"/>
            <a:ext cx="2105025" cy="638175"/>
          </a:xfrm>
          <a:prstGeom prst="rect">
            <a:avLst/>
          </a:prstGeom>
          <a:noFill/>
          <a:ln w="12700">
            <a:noFill/>
            <a:miter lim="800000"/>
            <a:headEnd/>
            <a:tailEnd/>
          </a:ln>
        </p:spPr>
        <p:txBody>
          <a:bodyPr wrap="none" lIns="90487" tIns="44450" rIns="90487" bIns="44450">
            <a:prstTxWarp prst="textNoShape">
              <a:avLst/>
            </a:prstTxWarp>
            <a:spAutoFit/>
          </a:bodyPr>
          <a:lstStyle/>
          <a:p>
            <a:pPr algn="ctr"/>
            <a:r>
              <a:rPr lang="fr-FR" sz="1800">
                <a:solidFill>
                  <a:schemeClr val="accent2"/>
                </a:solidFill>
                <a:latin typeface="Times New Roman" charset="0"/>
              </a:rPr>
              <a:t>Le chemin suivi et ...</a:t>
            </a:r>
          </a:p>
          <a:p>
            <a:pPr algn="ctr"/>
            <a:r>
              <a:rPr lang="fr-FR" sz="1800">
                <a:solidFill>
                  <a:schemeClr val="accent2"/>
                </a:solidFill>
                <a:latin typeface="Times New Roman" charset="0"/>
              </a:rPr>
              <a:t> à suivre</a:t>
            </a:r>
          </a:p>
        </p:txBody>
      </p:sp>
      <p:sp>
        <p:nvSpPr>
          <p:cNvPr id="38922" name="Rectangle 9"/>
          <p:cNvSpPr>
            <a:spLocks noChangeArrowheads="1"/>
          </p:cNvSpPr>
          <p:nvPr/>
        </p:nvSpPr>
        <p:spPr bwMode="auto">
          <a:xfrm>
            <a:off x="6802438" y="1752600"/>
            <a:ext cx="1749425" cy="638175"/>
          </a:xfrm>
          <a:prstGeom prst="rect">
            <a:avLst/>
          </a:prstGeom>
          <a:noFill/>
          <a:ln w="12700">
            <a:noFill/>
            <a:miter lim="800000"/>
            <a:headEnd/>
            <a:tailEnd/>
          </a:ln>
        </p:spPr>
        <p:txBody>
          <a:bodyPr wrap="none" lIns="90487" tIns="44450" rIns="90487" bIns="44450">
            <a:prstTxWarp prst="textNoShape">
              <a:avLst/>
            </a:prstTxWarp>
            <a:spAutoFit/>
          </a:bodyPr>
          <a:lstStyle/>
          <a:p>
            <a:pPr algn="ctr"/>
            <a:r>
              <a:rPr lang="fr-FR" sz="1800">
                <a:solidFill>
                  <a:schemeClr val="accent2"/>
                </a:solidFill>
                <a:latin typeface="Times New Roman" charset="0"/>
              </a:rPr>
              <a:t>Les délibérations</a:t>
            </a:r>
          </a:p>
          <a:p>
            <a:pPr algn="ctr"/>
            <a:r>
              <a:rPr lang="fr-FR" sz="1800">
                <a:solidFill>
                  <a:schemeClr val="accent2"/>
                </a:solidFill>
                <a:latin typeface="Times New Roman" charset="0"/>
              </a:rPr>
              <a:t>des dirigeants</a:t>
            </a:r>
          </a:p>
        </p:txBody>
      </p:sp>
      <p:sp>
        <p:nvSpPr>
          <p:cNvPr id="38923" name="Rectangle 10"/>
          <p:cNvSpPr>
            <a:spLocks noChangeArrowheads="1"/>
          </p:cNvSpPr>
          <p:nvPr/>
        </p:nvSpPr>
        <p:spPr bwMode="auto">
          <a:xfrm>
            <a:off x="3505200" y="2590800"/>
            <a:ext cx="2743200" cy="1962150"/>
          </a:xfrm>
          <a:prstGeom prst="rect">
            <a:avLst/>
          </a:prstGeom>
          <a:noFill/>
          <a:ln w="12700">
            <a:noFill/>
            <a:miter lim="800000"/>
            <a:headEnd/>
            <a:tailEnd/>
          </a:ln>
        </p:spPr>
        <p:txBody>
          <a:bodyPr lIns="90487" tIns="44450" rIns="90487" bIns="44450">
            <a:prstTxWarp prst="textNoShape">
              <a:avLst/>
            </a:prstTxWarp>
          </a:bodyPr>
          <a:lstStyle/>
          <a:p>
            <a:pPr marL="342900" indent="-342900">
              <a:spcBef>
                <a:spcPct val="20000"/>
              </a:spcBef>
              <a:buClr>
                <a:schemeClr val="tx2"/>
              </a:buClr>
              <a:buFontTx/>
              <a:buChar char="•"/>
            </a:pPr>
            <a:r>
              <a:rPr lang="fr-FR" sz="1800">
                <a:latin typeface="Times New Roman" charset="0"/>
              </a:rPr>
              <a:t>Stratégies effectivement suivies</a:t>
            </a:r>
          </a:p>
          <a:p>
            <a:pPr marL="342900" indent="-342900">
              <a:spcBef>
                <a:spcPct val="20000"/>
              </a:spcBef>
              <a:buClr>
                <a:schemeClr val="tx2"/>
              </a:buClr>
              <a:buFontTx/>
              <a:buChar char="•"/>
            </a:pPr>
            <a:r>
              <a:rPr lang="fr-FR" sz="1800">
                <a:latin typeface="Times New Roman" charset="0"/>
              </a:rPr>
              <a:t>Ecarts - Facteurs explicatifs</a:t>
            </a:r>
          </a:p>
          <a:p>
            <a:pPr marL="342900" indent="-342900">
              <a:spcBef>
                <a:spcPct val="20000"/>
              </a:spcBef>
              <a:buClr>
                <a:schemeClr val="tx2"/>
              </a:buClr>
              <a:buFontTx/>
              <a:buChar char="•"/>
            </a:pPr>
            <a:r>
              <a:rPr lang="fr-FR" sz="1800">
                <a:latin typeface="Times New Roman" charset="0"/>
              </a:rPr>
              <a:t>Cadre analytique </a:t>
            </a:r>
            <a:r>
              <a:rPr lang="fr-FR" sz="1800" i="1">
                <a:latin typeface="Times New Roman" charset="0"/>
              </a:rPr>
              <a:t>ex post</a:t>
            </a:r>
          </a:p>
        </p:txBody>
      </p:sp>
      <p:sp>
        <p:nvSpPr>
          <p:cNvPr id="38924" name="Rectangle 11"/>
          <p:cNvSpPr>
            <a:spLocks noChangeArrowheads="1"/>
          </p:cNvSpPr>
          <p:nvPr/>
        </p:nvSpPr>
        <p:spPr bwMode="auto">
          <a:xfrm>
            <a:off x="6324600" y="2590800"/>
            <a:ext cx="2743200" cy="1962150"/>
          </a:xfrm>
          <a:prstGeom prst="rect">
            <a:avLst/>
          </a:prstGeom>
          <a:noFill/>
          <a:ln w="12700">
            <a:noFill/>
            <a:miter lim="800000"/>
            <a:headEnd/>
            <a:tailEnd/>
          </a:ln>
        </p:spPr>
        <p:txBody>
          <a:bodyPr lIns="90487" tIns="44450" rIns="90487" bIns="44450">
            <a:prstTxWarp prst="textNoShape">
              <a:avLst/>
            </a:prstTxWarp>
          </a:bodyPr>
          <a:lstStyle/>
          <a:p>
            <a:pPr marL="342900" indent="-342900">
              <a:spcBef>
                <a:spcPct val="20000"/>
              </a:spcBef>
              <a:buClr>
                <a:schemeClr val="tx2"/>
              </a:buClr>
              <a:buFontTx/>
              <a:buChar char="•"/>
            </a:pPr>
            <a:r>
              <a:rPr lang="fr-FR" sz="1800">
                <a:latin typeface="Times New Roman" charset="0"/>
              </a:rPr>
              <a:t>Dire ce que doit-être le devenir de l’entreprise</a:t>
            </a:r>
          </a:p>
        </p:txBody>
      </p:sp>
      <p:sp>
        <p:nvSpPr>
          <p:cNvPr id="38925" name="Rectangle 12"/>
          <p:cNvSpPr>
            <a:spLocks noChangeArrowheads="1"/>
          </p:cNvSpPr>
          <p:nvPr/>
        </p:nvSpPr>
        <p:spPr bwMode="auto">
          <a:xfrm>
            <a:off x="387350" y="4495800"/>
            <a:ext cx="8299450" cy="2027238"/>
          </a:xfrm>
          <a:prstGeom prst="rect">
            <a:avLst/>
          </a:prstGeom>
          <a:noFill/>
          <a:ln w="12700">
            <a:solidFill>
              <a:srgbClr val="00279F"/>
            </a:solidFill>
            <a:miter lim="800000"/>
            <a:headEnd/>
            <a:tailEnd/>
          </a:ln>
        </p:spPr>
        <p:txBody>
          <a:bodyPr>
            <a:prstTxWarp prst="textNoShape">
              <a:avLst/>
            </a:prstTxWarp>
            <a:spAutoFit/>
          </a:bodyPr>
          <a:lstStyle/>
          <a:p>
            <a:r>
              <a:rPr lang="fr-FR" sz="1800" b="1"/>
              <a:t>Andrews : « La stratégie est la combinaison de décisions dans une compagnie</a:t>
            </a:r>
          </a:p>
          <a:p>
            <a:pPr lvl="1">
              <a:buFontTx/>
              <a:buChar char="•"/>
            </a:pPr>
            <a:r>
              <a:rPr lang="fr-FR" sz="1800" b="1"/>
              <a:t>Qui détermine et révèle les objectifs et ses buts</a:t>
            </a:r>
          </a:p>
          <a:p>
            <a:pPr lvl="1">
              <a:buFontTx/>
              <a:buChar char="•"/>
            </a:pPr>
            <a:r>
              <a:rPr lang="fr-FR" sz="1800" b="1"/>
              <a:t>Qui produit la politique générale et les plans destinés à les atteindre</a:t>
            </a:r>
          </a:p>
          <a:p>
            <a:pPr lvl="1">
              <a:buFontTx/>
              <a:buChar char="•"/>
            </a:pPr>
            <a:r>
              <a:rPr lang="fr-FR" sz="1800" b="1"/>
              <a:t>Qui définit l’étendue des activités que l’entreprise poursuit, le type d’organisation qu’elle a l’intention d’</a:t>
            </a:r>
            <a:r>
              <a:rPr lang="fr-FR" altLang="ja-JP" sz="1800" b="1">
                <a:ea typeface="ＭＳ Ｐゴシック" charset="-128"/>
                <a:cs typeface="ＭＳ Ｐゴシック" charset="-128"/>
              </a:rPr>
              <a:t>être et la nature des contributions économiques ou non qu’elle tente d’apporter à ses actionnaires, employés, clients  et autres communautés d’intérêt »</a:t>
            </a:r>
            <a:endParaRPr lang="fr-FR" sz="1800" b="1"/>
          </a:p>
        </p:txBody>
      </p:sp>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space réservé du numéro de diapositive 1"/>
          <p:cNvSpPr>
            <a:spLocks noGrp="1"/>
          </p:cNvSpPr>
          <p:nvPr>
            <p:ph type="sldNum" sz="quarter" idx="10"/>
          </p:nvPr>
        </p:nvSpPr>
        <p:spPr/>
        <p:txBody>
          <a:bodyPr/>
          <a:lstStyle/>
          <a:p>
            <a:pPr>
              <a:defRPr/>
            </a:pPr>
            <a:fld id="{A91EE089-607E-DC48-B864-AD27B2BBD0FF}" type="slidenum">
              <a:rPr lang="fr-FR"/>
              <a:pPr>
                <a:defRPr/>
              </a:pPr>
              <a:t>120</a:t>
            </a:fld>
            <a:endParaRPr lang="fr-FR"/>
          </a:p>
        </p:txBody>
      </p:sp>
      <p:sp>
        <p:nvSpPr>
          <p:cNvPr id="458754" name="Rectangle 2"/>
          <p:cNvSpPr>
            <a:spLocks noGrp="1" noChangeArrowheads="1"/>
          </p:cNvSpPr>
          <p:nvPr>
            <p:ph type="title" idx="4294967295"/>
          </p:nvPr>
        </p:nvSpPr>
        <p:spPr>
          <a:xfrm>
            <a:off x="685800" y="220663"/>
            <a:ext cx="8153400" cy="317500"/>
          </a:xfrm>
        </p:spPr>
        <p:txBody>
          <a:bodyPr lIns="91440" tIns="0" rIns="91440" bIns="0" anchor="b">
            <a:spAutoFit/>
          </a:bodyPr>
          <a:lstStyle/>
          <a:p>
            <a:r>
              <a:rPr lang="fr-FR"/>
              <a:t>Caractéristiques des systèmes concurrentiels</a:t>
            </a:r>
          </a:p>
        </p:txBody>
      </p:sp>
      <p:grpSp>
        <p:nvGrpSpPr>
          <p:cNvPr id="2" name="Group 3"/>
          <p:cNvGrpSpPr>
            <a:grpSpLocks/>
          </p:cNvGrpSpPr>
          <p:nvPr/>
        </p:nvGrpSpPr>
        <p:grpSpPr bwMode="auto">
          <a:xfrm>
            <a:off x="230188" y="1143000"/>
            <a:ext cx="8228012" cy="5105400"/>
            <a:chOff x="145" y="720"/>
            <a:chExt cx="5183" cy="3216"/>
          </a:xfrm>
        </p:grpSpPr>
        <p:sp>
          <p:nvSpPr>
            <p:cNvPr id="245769" name="Rectangle 3"/>
            <p:cNvSpPr>
              <a:spLocks noChangeArrowheads="1"/>
            </p:cNvSpPr>
            <p:nvPr/>
          </p:nvSpPr>
          <p:spPr bwMode="auto">
            <a:xfrm rot="-5400000">
              <a:off x="-353" y="1865"/>
              <a:ext cx="1206" cy="210"/>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b="1">
                  <a:solidFill>
                    <a:schemeClr val="tx2"/>
                  </a:solidFill>
                  <a:latin typeface="Times New Roman" charset="0"/>
                </a:rPr>
                <a:t>POSSIBILITES DE</a:t>
              </a:r>
            </a:p>
          </p:txBody>
        </p:sp>
        <p:sp>
          <p:nvSpPr>
            <p:cNvPr id="245770" name="Rectangle 4"/>
            <p:cNvSpPr>
              <a:spLocks noChangeArrowheads="1"/>
            </p:cNvSpPr>
            <p:nvPr/>
          </p:nvSpPr>
          <p:spPr bwMode="auto">
            <a:xfrm rot="-5400000">
              <a:off x="-176" y="1850"/>
              <a:ext cx="1330" cy="210"/>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b="1">
                  <a:solidFill>
                    <a:schemeClr val="tx2"/>
                  </a:solidFill>
                  <a:latin typeface="Times New Roman" charset="0"/>
                </a:rPr>
                <a:t>DIFFERENCIATION</a:t>
              </a:r>
            </a:p>
          </p:txBody>
        </p:sp>
        <p:sp>
          <p:nvSpPr>
            <p:cNvPr id="245771" name="Rectangle 5"/>
            <p:cNvSpPr>
              <a:spLocks noChangeArrowheads="1"/>
            </p:cNvSpPr>
            <p:nvPr/>
          </p:nvSpPr>
          <p:spPr bwMode="auto">
            <a:xfrm>
              <a:off x="1536" y="3726"/>
              <a:ext cx="2795" cy="210"/>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b="1">
                  <a:solidFill>
                    <a:schemeClr val="tx2"/>
                  </a:solidFill>
                  <a:latin typeface="Times New Roman" charset="0"/>
                </a:rPr>
                <a:t>AVANTAGE CONCURRENTIEL POTENTIEL</a:t>
              </a:r>
            </a:p>
          </p:txBody>
        </p:sp>
        <p:sp>
          <p:nvSpPr>
            <p:cNvPr id="245772" name="Rectangle 6"/>
            <p:cNvSpPr>
              <a:spLocks noChangeArrowheads="1"/>
            </p:cNvSpPr>
            <p:nvPr/>
          </p:nvSpPr>
          <p:spPr bwMode="auto">
            <a:xfrm>
              <a:off x="384" y="864"/>
              <a:ext cx="425" cy="190"/>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b="1">
                  <a:solidFill>
                    <a:srgbClr val="D7002C"/>
                  </a:solidFill>
                  <a:latin typeface="Times New Roman" charset="0"/>
                </a:rPr>
                <a:t>FORT</a:t>
              </a:r>
            </a:p>
          </p:txBody>
        </p:sp>
        <p:sp>
          <p:nvSpPr>
            <p:cNvPr id="245773" name="Rectangle 7"/>
            <p:cNvSpPr>
              <a:spLocks noChangeArrowheads="1"/>
            </p:cNvSpPr>
            <p:nvPr/>
          </p:nvSpPr>
          <p:spPr bwMode="auto">
            <a:xfrm>
              <a:off x="352" y="3235"/>
              <a:ext cx="531" cy="190"/>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b="1">
                  <a:solidFill>
                    <a:srgbClr val="D7002C"/>
                  </a:solidFill>
                  <a:latin typeface="Times New Roman" charset="0"/>
                </a:rPr>
                <a:t>FAIBLE</a:t>
              </a:r>
            </a:p>
          </p:txBody>
        </p:sp>
        <p:sp>
          <p:nvSpPr>
            <p:cNvPr id="245774" name="Rectangle 8"/>
            <p:cNvSpPr>
              <a:spLocks noChangeArrowheads="1"/>
            </p:cNvSpPr>
            <p:nvPr/>
          </p:nvSpPr>
          <p:spPr bwMode="auto">
            <a:xfrm>
              <a:off x="878" y="3654"/>
              <a:ext cx="531" cy="190"/>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b="1">
                  <a:solidFill>
                    <a:srgbClr val="D7002C"/>
                  </a:solidFill>
                  <a:latin typeface="Times New Roman" charset="0"/>
                </a:rPr>
                <a:t>FAIBLE</a:t>
              </a:r>
            </a:p>
          </p:txBody>
        </p:sp>
        <p:sp>
          <p:nvSpPr>
            <p:cNvPr id="245775" name="Rectangle 9"/>
            <p:cNvSpPr>
              <a:spLocks noChangeArrowheads="1"/>
            </p:cNvSpPr>
            <p:nvPr/>
          </p:nvSpPr>
          <p:spPr bwMode="auto">
            <a:xfrm>
              <a:off x="4640" y="3698"/>
              <a:ext cx="425" cy="190"/>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b="1">
                  <a:solidFill>
                    <a:srgbClr val="D7002C"/>
                  </a:solidFill>
                  <a:latin typeface="Times New Roman" charset="0"/>
                </a:rPr>
                <a:t>FORT</a:t>
              </a:r>
            </a:p>
          </p:txBody>
        </p:sp>
        <p:sp>
          <p:nvSpPr>
            <p:cNvPr id="245776" name="Rectangle 17"/>
            <p:cNvSpPr>
              <a:spLocks noChangeArrowheads="1"/>
            </p:cNvSpPr>
            <p:nvPr/>
          </p:nvSpPr>
          <p:spPr bwMode="auto">
            <a:xfrm>
              <a:off x="3482" y="2284"/>
              <a:ext cx="1152" cy="210"/>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b="1">
                  <a:solidFill>
                    <a:schemeClr val="hlink"/>
                  </a:solidFill>
                  <a:latin typeface="Times New Roman" charset="0"/>
                </a:rPr>
                <a:t>Concentré-Volume</a:t>
              </a:r>
              <a:endParaRPr lang="fr-FR" sz="1600">
                <a:solidFill>
                  <a:schemeClr val="hlink"/>
                </a:solidFill>
                <a:latin typeface="Times New Roman" charset="0"/>
              </a:endParaRPr>
            </a:p>
          </p:txBody>
        </p:sp>
        <p:sp>
          <p:nvSpPr>
            <p:cNvPr id="245777" name="Line 13"/>
            <p:cNvSpPr>
              <a:spLocks noChangeShapeType="1"/>
            </p:cNvSpPr>
            <p:nvPr/>
          </p:nvSpPr>
          <p:spPr bwMode="auto">
            <a:xfrm>
              <a:off x="864" y="2206"/>
              <a:ext cx="4464" cy="0"/>
            </a:xfrm>
            <a:prstGeom prst="line">
              <a:avLst/>
            </a:prstGeom>
            <a:noFill/>
            <a:ln w="50800">
              <a:solidFill>
                <a:schemeClr val="tx2"/>
              </a:solidFill>
              <a:round/>
              <a:headEnd/>
              <a:tailEnd/>
            </a:ln>
          </p:spPr>
          <p:txBody>
            <a:bodyPr wrap="none" anchor="ctr">
              <a:prstTxWarp prst="textNoShape">
                <a:avLst/>
              </a:prstTxWarp>
            </a:bodyPr>
            <a:lstStyle/>
            <a:p>
              <a:endParaRPr lang="fr-FR"/>
            </a:p>
          </p:txBody>
        </p:sp>
        <p:sp>
          <p:nvSpPr>
            <p:cNvPr id="245778" name="Rectangle 11"/>
            <p:cNvSpPr>
              <a:spLocks noChangeArrowheads="1"/>
            </p:cNvSpPr>
            <p:nvPr/>
          </p:nvSpPr>
          <p:spPr bwMode="auto">
            <a:xfrm>
              <a:off x="864" y="720"/>
              <a:ext cx="4464" cy="2928"/>
            </a:xfrm>
            <a:prstGeom prst="rect">
              <a:avLst/>
            </a:prstGeom>
            <a:noFill/>
            <a:ln w="50800">
              <a:solidFill>
                <a:schemeClr val="tx2"/>
              </a:solidFill>
              <a:miter lim="800000"/>
              <a:headEnd/>
              <a:tailEnd/>
            </a:ln>
          </p:spPr>
          <p:txBody>
            <a:bodyPr wrap="none" anchor="ctr">
              <a:prstTxWarp prst="textNoShape">
                <a:avLst/>
              </a:prstTxWarp>
            </a:bodyPr>
            <a:lstStyle/>
            <a:p>
              <a:pPr eaLnBrk="1" hangingPunct="1"/>
              <a:endParaRPr lang="fr-FR" sz="2000" b="1" i="1">
                <a:solidFill>
                  <a:srgbClr val="B23542"/>
                </a:solidFill>
                <a:latin typeface="Alliance" pitchFamily="2" charset="0"/>
              </a:endParaRPr>
            </a:p>
          </p:txBody>
        </p:sp>
        <p:sp>
          <p:nvSpPr>
            <p:cNvPr id="245779" name="Line 12"/>
            <p:cNvSpPr>
              <a:spLocks noChangeShapeType="1"/>
            </p:cNvSpPr>
            <p:nvPr/>
          </p:nvSpPr>
          <p:spPr bwMode="auto">
            <a:xfrm>
              <a:off x="2954" y="720"/>
              <a:ext cx="0" cy="2928"/>
            </a:xfrm>
            <a:prstGeom prst="line">
              <a:avLst/>
            </a:prstGeom>
            <a:noFill/>
            <a:ln w="50800">
              <a:solidFill>
                <a:schemeClr val="tx2"/>
              </a:solidFill>
              <a:round/>
              <a:headEnd/>
              <a:tailEnd/>
            </a:ln>
          </p:spPr>
          <p:txBody>
            <a:bodyPr wrap="none" anchor="ctr">
              <a:prstTxWarp prst="textNoShape">
                <a:avLst/>
              </a:prstTxWarp>
            </a:bodyPr>
            <a:lstStyle/>
            <a:p>
              <a:endParaRPr lang="fr-FR"/>
            </a:p>
          </p:txBody>
        </p:sp>
        <p:sp>
          <p:nvSpPr>
            <p:cNvPr id="245780" name="Rectangle 14"/>
            <p:cNvSpPr>
              <a:spLocks noChangeArrowheads="1"/>
            </p:cNvSpPr>
            <p:nvPr/>
          </p:nvSpPr>
          <p:spPr bwMode="auto">
            <a:xfrm>
              <a:off x="1320" y="781"/>
              <a:ext cx="711" cy="210"/>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b="1">
                  <a:solidFill>
                    <a:schemeClr val="hlink"/>
                  </a:solidFill>
                  <a:latin typeface="Times New Roman" charset="0"/>
                </a:rPr>
                <a:t>Fragmenté</a:t>
              </a:r>
              <a:endParaRPr lang="fr-FR" sz="1600">
                <a:solidFill>
                  <a:schemeClr val="hlink"/>
                </a:solidFill>
                <a:latin typeface="Times New Roman" charset="0"/>
              </a:endParaRPr>
            </a:p>
          </p:txBody>
        </p:sp>
        <p:sp>
          <p:nvSpPr>
            <p:cNvPr id="245781" name="Rectangle 15"/>
            <p:cNvSpPr>
              <a:spLocks noChangeArrowheads="1"/>
            </p:cNvSpPr>
            <p:nvPr/>
          </p:nvSpPr>
          <p:spPr bwMode="auto">
            <a:xfrm>
              <a:off x="3522" y="781"/>
              <a:ext cx="647" cy="210"/>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b="1">
                  <a:solidFill>
                    <a:schemeClr val="hlink"/>
                  </a:solidFill>
                  <a:latin typeface="Times New Roman" charset="0"/>
                </a:rPr>
                <a:t>Spécialisé</a:t>
              </a:r>
              <a:endParaRPr lang="fr-FR" sz="1600">
                <a:solidFill>
                  <a:schemeClr val="hlink"/>
                </a:solidFill>
                <a:latin typeface="Times New Roman" charset="0"/>
              </a:endParaRPr>
            </a:p>
          </p:txBody>
        </p:sp>
        <p:sp>
          <p:nvSpPr>
            <p:cNvPr id="245782" name="Rectangle 16"/>
            <p:cNvSpPr>
              <a:spLocks noChangeArrowheads="1"/>
            </p:cNvSpPr>
            <p:nvPr/>
          </p:nvSpPr>
          <p:spPr bwMode="auto">
            <a:xfrm>
              <a:off x="1427" y="2284"/>
              <a:ext cx="562" cy="210"/>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b="1">
                  <a:solidFill>
                    <a:schemeClr val="hlink"/>
                  </a:solidFill>
                  <a:latin typeface="Times New Roman" charset="0"/>
                </a:rPr>
                <a:t>Impasse</a:t>
              </a:r>
              <a:endParaRPr lang="fr-FR" sz="1600">
                <a:solidFill>
                  <a:schemeClr val="hlink"/>
                </a:solidFill>
                <a:latin typeface="Times New Roman" charset="0"/>
              </a:endParaRPr>
            </a:p>
          </p:txBody>
        </p:sp>
      </p:grpSp>
      <p:sp>
        <p:nvSpPr>
          <p:cNvPr id="458770" name="Rectangle 18"/>
          <p:cNvSpPr>
            <a:spLocks noChangeArrowheads="1"/>
          </p:cNvSpPr>
          <p:nvPr/>
        </p:nvSpPr>
        <p:spPr bwMode="auto">
          <a:xfrm>
            <a:off x="1371600" y="1863725"/>
            <a:ext cx="3405188" cy="1549400"/>
          </a:xfrm>
          <a:prstGeom prst="rect">
            <a:avLst/>
          </a:prstGeom>
          <a:noFill/>
          <a:ln w="12700">
            <a:noFill/>
            <a:miter lim="800000"/>
            <a:headEnd/>
            <a:tailEnd/>
          </a:ln>
        </p:spPr>
        <p:txBody>
          <a:bodyPr wrap="none" lIns="90487" tIns="44450" rIns="90487" bIns="44450">
            <a:prstTxWarp prst="textNoShape">
              <a:avLst/>
            </a:prstTxWarp>
            <a:spAutoFit/>
          </a:bodyPr>
          <a:lstStyle/>
          <a:p>
            <a:pPr>
              <a:buFontTx/>
              <a:buChar char="•"/>
            </a:pPr>
            <a:r>
              <a:rPr lang="fr-FR" sz="1200" b="1">
                <a:latin typeface="Times New Roman" charset="0"/>
              </a:rPr>
              <a:t>Barrières à l’entrée faibles</a:t>
            </a:r>
          </a:p>
          <a:p>
            <a:pPr>
              <a:buFontTx/>
              <a:buChar char="•"/>
            </a:pPr>
            <a:r>
              <a:rPr lang="fr-FR" sz="1200" b="1">
                <a:latin typeface="Times New Roman" charset="0"/>
              </a:rPr>
              <a:t>Possibilités de différenciation élevées</a:t>
            </a:r>
          </a:p>
          <a:p>
            <a:pPr>
              <a:buFontTx/>
              <a:buChar char="•"/>
            </a:pPr>
            <a:r>
              <a:rPr lang="fr-FR" sz="1200" b="1">
                <a:latin typeface="Times New Roman" charset="0"/>
              </a:rPr>
              <a:t>Spécialisation « fragile » sur des créneaux étroits</a:t>
            </a:r>
          </a:p>
          <a:p>
            <a:pPr>
              <a:buFontTx/>
              <a:buChar char="•"/>
            </a:pPr>
            <a:r>
              <a:rPr lang="fr-FR" sz="1200" b="1">
                <a:latin typeface="Times New Roman" charset="0"/>
              </a:rPr>
              <a:t>Nombreux concurrents</a:t>
            </a:r>
          </a:p>
          <a:p>
            <a:pPr>
              <a:buFontTx/>
              <a:buChar char="•"/>
            </a:pPr>
            <a:r>
              <a:rPr lang="fr-FR" sz="1200" b="1">
                <a:latin typeface="Times New Roman" charset="0"/>
              </a:rPr>
              <a:t>Pas de création d’avantage décisif</a:t>
            </a:r>
          </a:p>
          <a:p>
            <a:pPr>
              <a:buFontTx/>
              <a:buChar char="•"/>
            </a:pPr>
            <a:r>
              <a:rPr lang="fr-FR" sz="1200" b="1">
                <a:latin typeface="Times New Roman" charset="0"/>
              </a:rPr>
              <a:t>Pas d’avantage concurrentiel par la taille</a:t>
            </a:r>
          </a:p>
          <a:p>
            <a:pPr>
              <a:buFontTx/>
              <a:buChar char="•"/>
            </a:pPr>
            <a:r>
              <a:rPr lang="fr-FR" sz="1200" b="1">
                <a:latin typeface="Times New Roman" charset="0"/>
              </a:rPr>
              <a:t>La complexité augmente les co</a:t>
            </a:r>
            <a:r>
              <a:rPr lang="fr-FR" altLang="ja-JP" sz="1200" b="1">
                <a:latin typeface="Arial" charset="0"/>
                <a:ea typeface="ＭＳ Ｐゴシック" charset="-128"/>
                <a:cs typeface="ＭＳ Ｐゴシック" charset="-128"/>
              </a:rPr>
              <a:t>û</a:t>
            </a:r>
            <a:r>
              <a:rPr lang="fr-FR" altLang="ja-JP" sz="1200" b="1">
                <a:latin typeface="Times New Roman" charset="0"/>
                <a:ea typeface="ＭＳ Ｐゴシック" charset="-128"/>
                <a:cs typeface="ＭＳ Ｐゴシック" charset="-128"/>
              </a:rPr>
              <a:t>ts</a:t>
            </a:r>
          </a:p>
          <a:p>
            <a:pPr>
              <a:buFontTx/>
              <a:buChar char="•"/>
            </a:pPr>
            <a:r>
              <a:rPr lang="fr-FR" altLang="ja-JP" sz="1200" b="1">
                <a:latin typeface="Times New Roman" charset="0"/>
                <a:ea typeface="ＭＳ Ｐゴシック" charset="-128"/>
                <a:cs typeface="ＭＳ Ｐゴシック" charset="-128"/>
              </a:rPr>
              <a:t>N</a:t>
            </a:r>
            <a:r>
              <a:rPr lang="fr-FR" altLang="ja-JP" sz="1200" b="1">
                <a:latin typeface="Arial" charset="0"/>
                <a:ea typeface="ＭＳ Ｐゴシック" charset="-128"/>
                <a:cs typeface="ＭＳ Ｐゴシック" charset="-128"/>
              </a:rPr>
              <a:t>é</a:t>
            </a:r>
            <a:r>
              <a:rPr lang="fr-FR" altLang="ja-JP" sz="1200" b="1">
                <a:latin typeface="Times New Roman" charset="0"/>
                <a:ea typeface="ＭＳ Ｐゴシック" charset="-128"/>
                <a:cs typeface="ＭＳ Ｐゴシック" charset="-128"/>
              </a:rPr>
              <a:t>cessit</a:t>
            </a:r>
            <a:r>
              <a:rPr lang="fr-FR" altLang="ja-JP" sz="1200" b="1">
                <a:latin typeface="Arial" charset="0"/>
                <a:ea typeface="ＭＳ Ｐゴシック" charset="-128"/>
                <a:cs typeface="ＭＳ Ｐゴシック" charset="-128"/>
              </a:rPr>
              <a:t>é</a:t>
            </a:r>
            <a:r>
              <a:rPr lang="fr-FR" altLang="ja-JP" sz="1200" b="1">
                <a:latin typeface="Times New Roman" charset="0"/>
                <a:ea typeface="ＭＳ Ｐゴシック" charset="-128"/>
                <a:cs typeface="ＭＳ Ｐゴシック" charset="-128"/>
              </a:rPr>
              <a:t> d</a:t>
            </a:r>
            <a:r>
              <a:rPr lang="fr-FR" altLang="ja-JP" sz="1200" b="1">
                <a:latin typeface="Arial" charset="0"/>
                <a:ea typeface="ＭＳ Ｐゴシック" charset="-128"/>
                <a:cs typeface="ＭＳ Ｐゴシック" charset="-128"/>
              </a:rPr>
              <a:t>’</a:t>
            </a:r>
            <a:r>
              <a:rPr lang="fr-FR" altLang="ja-JP" sz="1200" b="1">
                <a:latin typeface="Times New Roman" charset="0"/>
                <a:ea typeface="ＭＳ Ｐゴシック" charset="-128"/>
                <a:cs typeface="ＭＳ Ｐゴシック" charset="-128"/>
              </a:rPr>
              <a:t>être flexible</a:t>
            </a:r>
            <a:endParaRPr lang="fr-FR" sz="1200" b="1">
              <a:latin typeface="Times New Roman" charset="0"/>
            </a:endParaRPr>
          </a:p>
        </p:txBody>
      </p:sp>
      <p:sp>
        <p:nvSpPr>
          <p:cNvPr id="458771" name="Rectangle 19"/>
          <p:cNvSpPr>
            <a:spLocks noChangeArrowheads="1"/>
          </p:cNvSpPr>
          <p:nvPr/>
        </p:nvSpPr>
        <p:spPr bwMode="auto">
          <a:xfrm>
            <a:off x="4765675" y="4035425"/>
            <a:ext cx="3409950" cy="1184275"/>
          </a:xfrm>
          <a:prstGeom prst="rect">
            <a:avLst/>
          </a:prstGeom>
          <a:noFill/>
          <a:ln w="12700">
            <a:noFill/>
            <a:miter lim="800000"/>
            <a:headEnd/>
            <a:tailEnd/>
          </a:ln>
        </p:spPr>
        <p:txBody>
          <a:bodyPr wrap="none" lIns="90487" tIns="44450" rIns="90487" bIns="44450">
            <a:prstTxWarp prst="textNoShape">
              <a:avLst/>
            </a:prstTxWarp>
            <a:spAutoFit/>
          </a:bodyPr>
          <a:lstStyle/>
          <a:p>
            <a:pPr>
              <a:buFontTx/>
              <a:buChar char="•"/>
            </a:pPr>
            <a:r>
              <a:rPr lang="fr-FR" sz="1200" b="1">
                <a:latin typeface="Times New Roman" charset="0"/>
              </a:rPr>
              <a:t>Effets d’expérience sur différents stades de co</a:t>
            </a:r>
            <a:r>
              <a:rPr lang="fr-FR" altLang="ja-JP" sz="1200" b="1">
                <a:latin typeface="Arial" charset="0"/>
                <a:ea typeface="ＭＳ Ｐゴシック" charset="-128"/>
                <a:cs typeface="ＭＳ Ｐゴシック" charset="-128"/>
              </a:rPr>
              <a:t>û</a:t>
            </a:r>
            <a:r>
              <a:rPr lang="fr-FR" altLang="ja-JP" sz="1200" b="1">
                <a:latin typeface="Times New Roman" charset="0"/>
                <a:ea typeface="ＭＳ Ｐゴシック" charset="-128"/>
                <a:cs typeface="ＭＳ Ｐゴシック" charset="-128"/>
              </a:rPr>
              <a:t>ts</a:t>
            </a:r>
            <a:endParaRPr lang="fr-FR" sz="1200" b="1">
              <a:latin typeface="Times New Roman" charset="0"/>
            </a:endParaRPr>
          </a:p>
          <a:p>
            <a:pPr>
              <a:buFontTx/>
              <a:buChar char="•"/>
            </a:pPr>
            <a:r>
              <a:rPr lang="fr-FR" sz="1200" b="1">
                <a:latin typeface="Times New Roman" charset="0"/>
              </a:rPr>
              <a:t>Relations rentabilité-taille globale</a:t>
            </a:r>
          </a:p>
          <a:p>
            <a:pPr>
              <a:buFontTx/>
              <a:buChar char="•"/>
            </a:pPr>
            <a:r>
              <a:rPr lang="fr-FR" sz="1200" b="1">
                <a:latin typeface="Times New Roman" charset="0"/>
              </a:rPr>
              <a:t>Demande des clients peu différenciée</a:t>
            </a:r>
          </a:p>
          <a:p>
            <a:pPr>
              <a:buFontTx/>
              <a:buChar char="•"/>
            </a:pPr>
            <a:r>
              <a:rPr lang="fr-FR" sz="1200" b="1">
                <a:latin typeface="Times New Roman" charset="0"/>
              </a:rPr>
              <a:t>Offre homogène</a:t>
            </a:r>
          </a:p>
          <a:p>
            <a:pPr>
              <a:buFontTx/>
              <a:buChar char="•"/>
            </a:pPr>
            <a:r>
              <a:rPr lang="fr-FR" sz="1200" b="1">
                <a:latin typeface="Times New Roman" charset="0"/>
              </a:rPr>
              <a:t>Partage de co</a:t>
            </a:r>
            <a:r>
              <a:rPr lang="fr-FR" altLang="ja-JP" sz="1200" b="1">
                <a:latin typeface="Arial" charset="0"/>
                <a:ea typeface="ＭＳ Ｐゴシック" charset="-128"/>
                <a:cs typeface="ＭＳ Ｐゴシック" charset="-128"/>
              </a:rPr>
              <a:t>û</a:t>
            </a:r>
            <a:r>
              <a:rPr lang="fr-FR" altLang="ja-JP" sz="1200" b="1">
                <a:latin typeface="Times New Roman" charset="0"/>
                <a:ea typeface="ＭＳ Ｐゴシック" charset="-128"/>
                <a:cs typeface="ＭＳ Ｐゴシック" charset="-128"/>
              </a:rPr>
              <a:t>ts important au sein des gammes</a:t>
            </a:r>
          </a:p>
          <a:p>
            <a:pPr>
              <a:buFontTx/>
              <a:buChar char="•"/>
            </a:pPr>
            <a:r>
              <a:rPr lang="fr-FR" altLang="ja-JP" sz="1200" b="1">
                <a:latin typeface="Times New Roman" charset="0"/>
                <a:ea typeface="ＭＳ Ｐゴシック" charset="-128"/>
                <a:cs typeface="ＭＳ Ｐゴシック" charset="-128"/>
              </a:rPr>
              <a:t>Diff</a:t>
            </a:r>
            <a:r>
              <a:rPr lang="fr-FR" altLang="ja-JP" sz="1200" b="1">
                <a:latin typeface="Arial" charset="0"/>
                <a:ea typeface="ＭＳ Ｐゴシック" charset="-128"/>
                <a:cs typeface="ＭＳ Ｐゴシック" charset="-128"/>
              </a:rPr>
              <a:t>é</a:t>
            </a:r>
            <a:r>
              <a:rPr lang="fr-FR" altLang="ja-JP" sz="1200" b="1">
                <a:latin typeface="Times New Roman" charset="0"/>
                <a:ea typeface="ＭＳ Ｐゴシック" charset="-128"/>
                <a:cs typeface="ＭＳ Ｐゴシック" charset="-128"/>
              </a:rPr>
              <a:t>renciation possible par la taille</a:t>
            </a:r>
            <a:endParaRPr lang="fr-FR" sz="1200" b="1">
              <a:latin typeface="Times New Roman" charset="0"/>
            </a:endParaRPr>
          </a:p>
        </p:txBody>
      </p:sp>
      <p:sp>
        <p:nvSpPr>
          <p:cNvPr id="458772" name="Rectangle 20"/>
          <p:cNvSpPr>
            <a:spLocks noChangeArrowheads="1"/>
          </p:cNvSpPr>
          <p:nvPr/>
        </p:nvSpPr>
        <p:spPr bwMode="auto">
          <a:xfrm>
            <a:off x="4762500" y="1697038"/>
            <a:ext cx="3695700" cy="1731962"/>
          </a:xfrm>
          <a:prstGeom prst="rect">
            <a:avLst/>
          </a:prstGeom>
          <a:noFill/>
          <a:ln w="12700">
            <a:noFill/>
            <a:miter lim="800000"/>
            <a:headEnd/>
            <a:tailEnd/>
          </a:ln>
        </p:spPr>
        <p:txBody>
          <a:bodyPr lIns="90487" tIns="44450" rIns="90487" bIns="44450">
            <a:prstTxWarp prst="textNoShape">
              <a:avLst/>
            </a:prstTxWarp>
            <a:spAutoFit/>
          </a:bodyPr>
          <a:lstStyle/>
          <a:p>
            <a:pPr>
              <a:buFontTx/>
              <a:buChar char="•"/>
            </a:pPr>
            <a:r>
              <a:rPr lang="fr-FR" sz="1200" b="1">
                <a:latin typeface="Times New Roman" charset="0"/>
              </a:rPr>
              <a:t>Possibilités de différenciation multiples : demande riche et hétérogène</a:t>
            </a:r>
          </a:p>
          <a:p>
            <a:pPr>
              <a:buFontTx/>
              <a:buChar char="•"/>
            </a:pPr>
            <a:r>
              <a:rPr lang="fr-FR" sz="1200" b="1">
                <a:latin typeface="Times New Roman" charset="0"/>
              </a:rPr>
              <a:t>Opportunités stratégiques sur des créneaux de besoin</a:t>
            </a:r>
          </a:p>
          <a:p>
            <a:pPr>
              <a:buFontTx/>
              <a:buChar char="•"/>
            </a:pPr>
            <a:r>
              <a:rPr lang="fr-FR" sz="1200" b="1">
                <a:latin typeface="Times New Roman" charset="0"/>
              </a:rPr>
              <a:t>Effets d’échelle et d’expérience élevés sur certains stades de co</a:t>
            </a:r>
            <a:r>
              <a:rPr lang="fr-FR" altLang="ja-JP" sz="1200" b="1">
                <a:latin typeface="Arial" charset="0"/>
                <a:ea typeface="ＭＳ Ｐゴシック" charset="-128"/>
                <a:cs typeface="ＭＳ Ｐゴシック" charset="-128"/>
              </a:rPr>
              <a:t>û</a:t>
            </a:r>
            <a:r>
              <a:rPr lang="fr-FR" altLang="ja-JP" sz="1200" b="1">
                <a:latin typeface="Times New Roman" charset="0"/>
                <a:ea typeface="ＭＳ Ｐゴシック" charset="-128"/>
                <a:cs typeface="ＭＳ Ｐゴシック" charset="-128"/>
              </a:rPr>
              <a:t>t</a:t>
            </a:r>
          </a:p>
          <a:p>
            <a:pPr>
              <a:buFontTx/>
              <a:buChar char="•"/>
            </a:pPr>
            <a:r>
              <a:rPr lang="fr-FR" altLang="ja-JP" sz="1200" b="1">
                <a:latin typeface="Times New Roman" charset="0"/>
                <a:ea typeface="ＭＳ Ｐゴシック" charset="-128"/>
                <a:cs typeface="ＭＳ Ｐゴシック" charset="-128"/>
              </a:rPr>
              <a:t>Les stades de co</a:t>
            </a:r>
            <a:r>
              <a:rPr lang="fr-FR" altLang="ja-JP" sz="1200" b="1">
                <a:latin typeface="Arial" charset="0"/>
                <a:ea typeface="ＭＳ Ｐゴシック" charset="-128"/>
                <a:cs typeface="ＭＳ Ｐゴシック" charset="-128"/>
              </a:rPr>
              <a:t>û</a:t>
            </a:r>
            <a:r>
              <a:rPr lang="fr-FR" altLang="ja-JP" sz="1200" b="1">
                <a:latin typeface="Times New Roman" charset="0"/>
                <a:ea typeface="ＭＳ Ｐゴシック" charset="-128"/>
                <a:cs typeface="ＭＳ Ｐゴシック" charset="-128"/>
              </a:rPr>
              <a:t>ts sp</a:t>
            </a:r>
            <a:r>
              <a:rPr lang="fr-FR" altLang="ja-JP" sz="1200" b="1">
                <a:latin typeface="Arial" charset="0"/>
                <a:ea typeface="ＭＳ Ｐゴシック" charset="-128"/>
                <a:cs typeface="ＭＳ Ｐゴシック" charset="-128"/>
              </a:rPr>
              <a:t>é</a:t>
            </a:r>
            <a:r>
              <a:rPr lang="fr-FR" altLang="ja-JP" sz="1200" b="1">
                <a:latin typeface="Times New Roman" charset="0"/>
                <a:ea typeface="ＭＳ Ｐゴシック" charset="-128"/>
                <a:cs typeface="ＭＳ Ｐゴシック" charset="-128"/>
              </a:rPr>
              <a:t>cifiques doivent repr</a:t>
            </a:r>
            <a:r>
              <a:rPr lang="fr-FR" altLang="ja-JP" sz="1200" b="1">
                <a:latin typeface="Arial" charset="0"/>
                <a:ea typeface="ＭＳ Ｐゴシック" charset="-128"/>
                <a:cs typeface="ＭＳ Ｐゴシック" charset="-128"/>
              </a:rPr>
              <a:t>é</a:t>
            </a:r>
            <a:r>
              <a:rPr lang="fr-FR" altLang="ja-JP" sz="1200" b="1">
                <a:latin typeface="Times New Roman" charset="0"/>
                <a:ea typeface="ＭＳ Ｐゴシック" charset="-128"/>
                <a:cs typeface="ＭＳ Ｐゴシック" charset="-128"/>
              </a:rPr>
              <a:t>senter un % important du co</a:t>
            </a:r>
            <a:r>
              <a:rPr lang="fr-FR" altLang="ja-JP" sz="1200" b="1">
                <a:latin typeface="Arial" charset="0"/>
                <a:ea typeface="ＭＳ Ｐゴシック" charset="-128"/>
                <a:cs typeface="ＭＳ Ｐゴシック" charset="-128"/>
              </a:rPr>
              <a:t>û</a:t>
            </a:r>
            <a:r>
              <a:rPr lang="fr-FR" altLang="ja-JP" sz="1200" b="1">
                <a:latin typeface="Times New Roman" charset="0"/>
                <a:ea typeface="ＭＳ Ｐゴシック" charset="-128"/>
                <a:cs typeface="ＭＳ Ｐゴシック" charset="-128"/>
              </a:rPr>
              <a:t>t total et de la VA</a:t>
            </a:r>
          </a:p>
          <a:p>
            <a:pPr>
              <a:buFontTx/>
              <a:buChar char="•"/>
            </a:pPr>
            <a:r>
              <a:rPr lang="fr-FR" sz="1200" b="1">
                <a:latin typeface="Times New Roman" charset="0"/>
              </a:rPr>
              <a:t>Existence de surco</a:t>
            </a:r>
            <a:r>
              <a:rPr lang="fr-FR" altLang="ja-JP" sz="1200" b="1">
                <a:latin typeface="Arial" charset="0"/>
                <a:ea typeface="ＭＳ Ｐゴシック" charset="-128"/>
                <a:cs typeface="ＭＳ Ｐゴシック" charset="-128"/>
              </a:rPr>
              <a:t>û</a:t>
            </a:r>
            <a:r>
              <a:rPr lang="fr-FR" altLang="ja-JP" sz="1200" b="1">
                <a:latin typeface="Times New Roman" charset="0"/>
                <a:ea typeface="ＭＳ Ｐゴシック" charset="-128"/>
                <a:cs typeface="ＭＳ Ｐゴシック" charset="-128"/>
              </a:rPr>
              <a:t>ts li</a:t>
            </a:r>
            <a:r>
              <a:rPr lang="fr-FR" altLang="ja-JP" sz="1200" b="1">
                <a:latin typeface="Arial" charset="0"/>
                <a:ea typeface="ＭＳ Ｐゴシック" charset="-128"/>
                <a:cs typeface="ＭＳ Ｐゴシック" charset="-128"/>
              </a:rPr>
              <a:t>é</a:t>
            </a:r>
            <a:r>
              <a:rPr lang="fr-FR" altLang="ja-JP" sz="1200" b="1">
                <a:latin typeface="Times New Roman" charset="0"/>
                <a:ea typeface="ＭＳ Ｐゴシック" charset="-128"/>
                <a:cs typeface="ＭＳ Ｐゴシック" charset="-128"/>
              </a:rPr>
              <a:t>s </a:t>
            </a:r>
            <a:r>
              <a:rPr lang="fr-FR" altLang="ja-JP" sz="1200" b="1">
                <a:latin typeface="Arial" charset="0"/>
                <a:ea typeface="ＭＳ Ｐゴシック" charset="-128"/>
                <a:cs typeface="ＭＳ Ｐゴシック" charset="-128"/>
              </a:rPr>
              <a:t>à</a:t>
            </a:r>
            <a:r>
              <a:rPr lang="fr-FR" altLang="ja-JP" sz="1200" b="1">
                <a:latin typeface="Times New Roman" charset="0"/>
                <a:ea typeface="ＭＳ Ｐゴシック" charset="-128"/>
                <a:cs typeface="ＭＳ Ｐゴシック" charset="-128"/>
              </a:rPr>
              <a:t> la petite taille des s</a:t>
            </a:r>
            <a:r>
              <a:rPr lang="fr-FR" altLang="ja-JP" sz="1200" b="1">
                <a:latin typeface="Arial" charset="0"/>
                <a:ea typeface="ＭＳ Ｐゴシック" charset="-128"/>
                <a:cs typeface="ＭＳ Ｐゴシック" charset="-128"/>
              </a:rPr>
              <a:t>é</a:t>
            </a:r>
            <a:r>
              <a:rPr lang="fr-FR" altLang="ja-JP" sz="1200" b="1">
                <a:latin typeface="Times New Roman" charset="0"/>
                <a:ea typeface="ＭＳ Ｐゴシック" charset="-128"/>
                <a:cs typeface="ＭＳ Ｐゴシック" charset="-128"/>
              </a:rPr>
              <a:t>ries</a:t>
            </a:r>
            <a:endParaRPr lang="fr-FR" sz="1200" b="1">
              <a:latin typeface="Times New Roman" charset="0"/>
            </a:endParaRPr>
          </a:p>
        </p:txBody>
      </p:sp>
      <p:sp>
        <p:nvSpPr>
          <p:cNvPr id="458773" name="Rectangle 21"/>
          <p:cNvSpPr>
            <a:spLocks noChangeArrowheads="1"/>
          </p:cNvSpPr>
          <p:nvPr/>
        </p:nvSpPr>
        <p:spPr bwMode="auto">
          <a:xfrm>
            <a:off x="1403350" y="3962400"/>
            <a:ext cx="3387725" cy="1731963"/>
          </a:xfrm>
          <a:prstGeom prst="rect">
            <a:avLst/>
          </a:prstGeom>
          <a:noFill/>
          <a:ln w="12700">
            <a:noFill/>
            <a:miter lim="800000"/>
            <a:headEnd/>
            <a:tailEnd/>
          </a:ln>
        </p:spPr>
        <p:txBody>
          <a:bodyPr lIns="90487" tIns="44450" rIns="90487" bIns="44450">
            <a:prstTxWarp prst="textNoShape">
              <a:avLst/>
            </a:prstTxWarp>
            <a:spAutoFit/>
          </a:bodyPr>
          <a:lstStyle/>
          <a:p>
            <a:pPr>
              <a:buFontTx/>
              <a:buChar char="•"/>
            </a:pPr>
            <a:r>
              <a:rPr lang="fr-FR" sz="1200" b="1">
                <a:latin typeface="Times New Roman" charset="0"/>
              </a:rPr>
              <a:t>Peu de sources de différenciation</a:t>
            </a:r>
          </a:p>
          <a:p>
            <a:pPr>
              <a:buFontTx/>
              <a:buChar char="•"/>
            </a:pPr>
            <a:r>
              <a:rPr lang="fr-FR" sz="1200" b="1">
                <a:latin typeface="Times New Roman" charset="0"/>
              </a:rPr>
              <a:t>Baisse structurelle de rentabilité</a:t>
            </a:r>
          </a:p>
          <a:p>
            <a:pPr>
              <a:buFontTx/>
              <a:buChar char="•"/>
            </a:pPr>
            <a:r>
              <a:rPr lang="fr-FR" sz="1200" b="1">
                <a:latin typeface="Times New Roman" charset="0"/>
              </a:rPr>
              <a:t>Besoins spécifiés</a:t>
            </a:r>
          </a:p>
          <a:p>
            <a:pPr>
              <a:buFontTx/>
              <a:buChar char="•"/>
            </a:pPr>
            <a:r>
              <a:rPr lang="fr-FR" sz="1200" b="1">
                <a:latin typeface="Times New Roman" charset="0"/>
              </a:rPr>
              <a:t>Concurrence sur les prix</a:t>
            </a:r>
          </a:p>
          <a:p>
            <a:pPr>
              <a:buFontTx/>
              <a:buChar char="•"/>
            </a:pPr>
            <a:r>
              <a:rPr lang="fr-FR" sz="1200" b="1">
                <a:latin typeface="Times New Roman" charset="0"/>
              </a:rPr>
              <a:t>Économies d’échelles atténuées</a:t>
            </a:r>
          </a:p>
          <a:p>
            <a:pPr>
              <a:buFontTx/>
              <a:buChar char="•"/>
            </a:pPr>
            <a:r>
              <a:rPr lang="fr-FR" sz="1200" b="1">
                <a:latin typeface="Times New Roman" charset="0"/>
              </a:rPr>
              <a:t>Prime aux entrants innovants</a:t>
            </a:r>
          </a:p>
          <a:p>
            <a:pPr>
              <a:buFontTx/>
              <a:buChar char="•"/>
            </a:pPr>
            <a:r>
              <a:rPr lang="fr-FR" sz="1200" b="1">
                <a:latin typeface="Times New Roman" charset="0"/>
              </a:rPr>
              <a:t>Techno disponible</a:t>
            </a:r>
          </a:p>
          <a:p>
            <a:pPr>
              <a:buFontTx/>
              <a:buChar char="•"/>
            </a:pPr>
            <a:r>
              <a:rPr lang="fr-FR" sz="1200" b="1">
                <a:latin typeface="Times New Roman" charset="0"/>
              </a:rPr>
              <a:t>Compétitivité f(</a:t>
            </a:r>
            <a:r>
              <a:rPr lang="fr-FR" altLang="ja-JP" sz="1200" b="1">
                <a:latin typeface="Times New Roman" charset="0"/>
                <a:ea typeface="ＭＳ Ｐゴシック" charset="-128"/>
                <a:cs typeface="ＭＳ Ｐゴシック" charset="-128"/>
              </a:rPr>
              <a:t>âge de l</a:t>
            </a:r>
            <a:r>
              <a:rPr lang="fr-FR" altLang="ja-JP" sz="1200" b="1">
                <a:latin typeface="Arial" charset="0"/>
                <a:ea typeface="ＭＳ Ｐゴシック" charset="-128"/>
                <a:cs typeface="ＭＳ Ｐゴシック" charset="-128"/>
              </a:rPr>
              <a:t>’</a:t>
            </a:r>
            <a:r>
              <a:rPr lang="fr-FR" altLang="ja-JP" sz="1200" b="1">
                <a:latin typeface="Times New Roman" charset="0"/>
                <a:ea typeface="ＭＳ Ｐゴシック" charset="-128"/>
                <a:cs typeface="ＭＳ Ｐゴシック" charset="-128"/>
              </a:rPr>
              <a:t>investissement) avec des concurrents solides qui n</a:t>
            </a:r>
            <a:r>
              <a:rPr lang="fr-FR" altLang="ja-JP" sz="1200" b="1">
                <a:latin typeface="Arial" charset="0"/>
                <a:ea typeface="ＭＳ Ｐゴシック" charset="-128"/>
                <a:cs typeface="ＭＳ Ｐゴシック" charset="-128"/>
              </a:rPr>
              <a:t>’</a:t>
            </a:r>
            <a:r>
              <a:rPr lang="fr-FR" altLang="ja-JP" sz="1200" b="1">
                <a:latin typeface="Times New Roman" charset="0"/>
                <a:ea typeface="ＭＳ Ｐゴシック" charset="-128"/>
                <a:cs typeface="ＭＳ Ｐゴシック" charset="-128"/>
              </a:rPr>
              <a:t>ont pas investi</a:t>
            </a:r>
            <a:endParaRPr lang="fr-FR" sz="1200" b="1">
              <a:latin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87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87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877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877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87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754" grpId="0"/>
      <p:bldP spid="458770" grpId="0"/>
      <p:bldP spid="458771" grpId="0"/>
      <p:bldP spid="458772" grpId="0"/>
      <p:bldP spid="458773"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ce réservé du numéro de diapositive 1"/>
          <p:cNvSpPr>
            <a:spLocks noGrp="1"/>
          </p:cNvSpPr>
          <p:nvPr>
            <p:ph type="sldNum" sz="quarter" idx="10"/>
          </p:nvPr>
        </p:nvSpPr>
        <p:spPr/>
        <p:txBody>
          <a:bodyPr/>
          <a:lstStyle/>
          <a:p>
            <a:pPr>
              <a:defRPr/>
            </a:pPr>
            <a:fld id="{28B77FDD-217F-E245-B5FE-0DE0F81998C7}" type="slidenum">
              <a:rPr lang="fr-FR"/>
              <a:pPr>
                <a:defRPr/>
              </a:pPr>
              <a:t>121</a:t>
            </a:fld>
            <a:endParaRPr lang="fr-FR"/>
          </a:p>
        </p:txBody>
      </p:sp>
      <p:sp>
        <p:nvSpPr>
          <p:cNvPr id="460802" name="Rectangle 2"/>
          <p:cNvSpPr>
            <a:spLocks noGrp="1" noChangeArrowheads="1"/>
          </p:cNvSpPr>
          <p:nvPr>
            <p:ph type="title" idx="4294967295"/>
          </p:nvPr>
        </p:nvSpPr>
        <p:spPr>
          <a:xfrm>
            <a:off x="642938" y="153988"/>
            <a:ext cx="8153400" cy="695325"/>
          </a:xfrm>
        </p:spPr>
        <p:txBody>
          <a:bodyPr lIns="91440" tIns="0" rIns="91440" bIns="0" anchor="b">
            <a:spAutoFit/>
          </a:bodyPr>
          <a:lstStyle/>
          <a:p>
            <a:r>
              <a:rPr lang="fr-FR">
                <a:solidFill>
                  <a:schemeClr val="accent2"/>
                </a:solidFill>
              </a:rPr>
              <a:t>Facteurs clés de succès</a:t>
            </a:r>
            <a:r>
              <a:rPr lang="fr-FR"/>
              <a:t> dans les systèmes concurrentiels &amp; stratégies types associées</a:t>
            </a:r>
          </a:p>
        </p:txBody>
      </p:sp>
      <p:sp>
        <p:nvSpPr>
          <p:cNvPr id="460803" name="Rectangle 18"/>
          <p:cNvSpPr>
            <a:spLocks noChangeArrowheads="1"/>
          </p:cNvSpPr>
          <p:nvPr/>
        </p:nvSpPr>
        <p:spPr bwMode="auto">
          <a:xfrm>
            <a:off x="2397125" y="1774825"/>
            <a:ext cx="1585913" cy="819150"/>
          </a:xfrm>
          <a:prstGeom prst="rect">
            <a:avLst/>
          </a:prstGeom>
          <a:noFill/>
          <a:ln w="12700">
            <a:noFill/>
            <a:miter lim="800000"/>
            <a:headEnd/>
            <a:tailEnd/>
          </a:ln>
        </p:spPr>
        <p:txBody>
          <a:bodyPr wrap="none" lIns="90487" tIns="44450" rIns="90487" bIns="44450">
            <a:prstTxWarp prst="textNoShape">
              <a:avLst/>
            </a:prstTxWarp>
            <a:spAutoFit/>
          </a:bodyPr>
          <a:lstStyle/>
          <a:p>
            <a:r>
              <a:rPr lang="fr-FR" sz="1200" b="1">
                <a:latin typeface="Times New Roman" charset="0"/>
              </a:rPr>
              <a:t>Technicité </a:t>
            </a:r>
          </a:p>
          <a:p>
            <a:r>
              <a:rPr lang="fr-FR" sz="1200" b="1">
                <a:latin typeface="Times New Roman" charset="0"/>
              </a:rPr>
              <a:t>Fiabilité/Innovation</a:t>
            </a:r>
          </a:p>
          <a:p>
            <a:r>
              <a:rPr lang="fr-FR" sz="1200" b="1">
                <a:latin typeface="Times New Roman" charset="0"/>
              </a:rPr>
              <a:t>Image et Commercial</a:t>
            </a:r>
          </a:p>
          <a:p>
            <a:r>
              <a:rPr lang="fr-FR" sz="1200" b="1">
                <a:latin typeface="Times New Roman" charset="0"/>
              </a:rPr>
              <a:t>Gamme importante</a:t>
            </a:r>
          </a:p>
        </p:txBody>
      </p:sp>
      <p:sp>
        <p:nvSpPr>
          <p:cNvPr id="460804" name="Rectangle 19"/>
          <p:cNvSpPr>
            <a:spLocks noChangeArrowheads="1"/>
          </p:cNvSpPr>
          <p:nvPr/>
        </p:nvSpPr>
        <p:spPr bwMode="auto">
          <a:xfrm>
            <a:off x="4792663" y="3905250"/>
            <a:ext cx="1862137" cy="1366838"/>
          </a:xfrm>
          <a:prstGeom prst="rect">
            <a:avLst/>
          </a:prstGeom>
          <a:noFill/>
          <a:ln w="12700">
            <a:noFill/>
            <a:miter lim="800000"/>
            <a:headEnd/>
            <a:tailEnd/>
          </a:ln>
        </p:spPr>
        <p:txBody>
          <a:bodyPr wrap="none" lIns="90487" tIns="44450" rIns="90487" bIns="44450">
            <a:prstTxWarp prst="textNoShape">
              <a:avLst/>
            </a:prstTxWarp>
            <a:spAutoFit/>
          </a:bodyPr>
          <a:lstStyle/>
          <a:p>
            <a:r>
              <a:rPr lang="fr-FR" sz="1200" b="1">
                <a:latin typeface="Times New Roman" charset="0"/>
              </a:rPr>
              <a:t>Maîtrise des coûts</a:t>
            </a:r>
          </a:p>
          <a:p>
            <a:r>
              <a:rPr lang="fr-FR" sz="1200" b="1">
                <a:latin typeface="Times New Roman" charset="0"/>
              </a:rPr>
              <a:t>Part de marché</a:t>
            </a:r>
          </a:p>
          <a:p>
            <a:r>
              <a:rPr lang="fr-FR" sz="1200" b="1">
                <a:latin typeface="Times New Roman" charset="0"/>
              </a:rPr>
              <a:t>Standardisation</a:t>
            </a:r>
          </a:p>
          <a:p>
            <a:r>
              <a:rPr lang="fr-FR" sz="1200" b="1">
                <a:latin typeface="Times New Roman" charset="0"/>
              </a:rPr>
              <a:t>Technicité commerciale</a:t>
            </a:r>
          </a:p>
          <a:p>
            <a:r>
              <a:rPr lang="fr-FR" sz="1200" b="1">
                <a:latin typeface="Times New Roman" charset="0"/>
              </a:rPr>
              <a:t>Marketing de masse</a:t>
            </a:r>
          </a:p>
          <a:p>
            <a:r>
              <a:rPr lang="fr-FR" sz="1200" b="1">
                <a:latin typeface="Times New Roman" charset="0"/>
              </a:rPr>
              <a:t>Logistique</a:t>
            </a:r>
          </a:p>
          <a:p>
            <a:r>
              <a:rPr lang="fr-FR" sz="1200" b="1">
                <a:latin typeface="Times New Roman" charset="0"/>
              </a:rPr>
              <a:t>Couverture géographique</a:t>
            </a:r>
          </a:p>
        </p:txBody>
      </p:sp>
      <p:sp>
        <p:nvSpPr>
          <p:cNvPr id="460805" name="Rectangle 20"/>
          <p:cNvSpPr>
            <a:spLocks noChangeArrowheads="1"/>
          </p:cNvSpPr>
          <p:nvPr/>
        </p:nvSpPr>
        <p:spPr bwMode="auto">
          <a:xfrm>
            <a:off x="4560888" y="1454150"/>
            <a:ext cx="2395537" cy="1914525"/>
          </a:xfrm>
          <a:prstGeom prst="rect">
            <a:avLst/>
          </a:prstGeom>
          <a:noFill/>
          <a:ln w="12700">
            <a:noFill/>
            <a:miter lim="800000"/>
            <a:headEnd/>
            <a:tailEnd/>
          </a:ln>
        </p:spPr>
        <p:txBody>
          <a:bodyPr lIns="90487" tIns="44450" rIns="90487" bIns="44450">
            <a:prstTxWarp prst="textNoShape">
              <a:avLst/>
            </a:prstTxWarp>
            <a:spAutoFit/>
          </a:bodyPr>
          <a:lstStyle/>
          <a:p>
            <a:r>
              <a:rPr lang="fr-FR" sz="1200" b="1">
                <a:latin typeface="Times New Roman" charset="0"/>
              </a:rPr>
              <a:t>Variété de produits</a:t>
            </a:r>
          </a:p>
          <a:p>
            <a:r>
              <a:rPr lang="fr-FR" sz="1200">
                <a:latin typeface="Times New Roman" charset="0"/>
              </a:rPr>
              <a:t>(gammes profondes</a:t>
            </a:r>
            <a:r>
              <a:rPr lang="fr-FR" sz="1200" b="1">
                <a:latin typeface="Times New Roman" charset="0"/>
              </a:rPr>
              <a:t>)</a:t>
            </a:r>
          </a:p>
          <a:p>
            <a:r>
              <a:rPr lang="fr-FR" sz="1200" b="1">
                <a:latin typeface="Times New Roman" charset="0"/>
              </a:rPr>
              <a:t>Services</a:t>
            </a:r>
          </a:p>
          <a:p>
            <a:r>
              <a:rPr lang="fr-FR" sz="1200" b="1">
                <a:latin typeface="Times New Roman" charset="0"/>
              </a:rPr>
              <a:t>Maîtrise des coûts</a:t>
            </a:r>
          </a:p>
          <a:p>
            <a:r>
              <a:rPr lang="fr-FR" sz="1200" b="1">
                <a:latin typeface="Times New Roman" charset="0"/>
              </a:rPr>
              <a:t>Segmentation fine du marché </a:t>
            </a:r>
            <a:r>
              <a:rPr lang="fr-FR" sz="1200">
                <a:latin typeface="Times New Roman" charset="0"/>
              </a:rPr>
              <a:t>(sélection des besoins)</a:t>
            </a:r>
            <a:endParaRPr lang="fr-FR" sz="1200" b="1">
              <a:latin typeface="Times New Roman" charset="0"/>
            </a:endParaRPr>
          </a:p>
          <a:p>
            <a:r>
              <a:rPr lang="fr-FR" sz="1200" b="1">
                <a:latin typeface="Times New Roman" charset="0"/>
              </a:rPr>
              <a:t>Part de marché forte sur le créneau Logistique</a:t>
            </a:r>
          </a:p>
          <a:p>
            <a:r>
              <a:rPr lang="fr-FR" sz="1200" b="1">
                <a:latin typeface="Times New Roman" charset="0"/>
              </a:rPr>
              <a:t>Capacité à gérer des co</a:t>
            </a:r>
            <a:r>
              <a:rPr lang="fr-FR" altLang="ja-JP" sz="1200" b="1">
                <a:latin typeface="Arial" charset="0"/>
                <a:ea typeface="ＭＳ Ｐゴシック" charset="-128"/>
                <a:cs typeface="ＭＳ Ｐゴシック" charset="-128"/>
              </a:rPr>
              <a:t>û</a:t>
            </a:r>
            <a:r>
              <a:rPr lang="fr-FR" altLang="ja-JP" sz="1200" b="1">
                <a:latin typeface="Times New Roman" charset="0"/>
                <a:ea typeface="ＭＳ Ｐゴシック" charset="-128"/>
                <a:cs typeface="ＭＳ Ｐゴシック" charset="-128"/>
              </a:rPr>
              <a:t>ts discr</a:t>
            </a:r>
            <a:r>
              <a:rPr lang="fr-FR" altLang="ja-JP" sz="1200" b="1">
                <a:latin typeface="Arial" charset="0"/>
                <a:ea typeface="ＭＳ Ｐゴシック" charset="-128"/>
                <a:cs typeface="ＭＳ Ｐゴシック" charset="-128"/>
              </a:rPr>
              <a:t>é</a:t>
            </a:r>
            <a:r>
              <a:rPr lang="fr-FR" altLang="ja-JP" sz="1200" b="1">
                <a:latin typeface="Times New Roman" charset="0"/>
                <a:ea typeface="ＭＳ Ｐゴシック" charset="-128"/>
                <a:cs typeface="ＭＳ Ｐゴシック" charset="-128"/>
              </a:rPr>
              <a:t>tionnaires</a:t>
            </a:r>
            <a:endParaRPr lang="fr-FR" sz="1200" b="1">
              <a:latin typeface="Times New Roman" charset="0"/>
            </a:endParaRPr>
          </a:p>
        </p:txBody>
      </p:sp>
      <p:sp>
        <p:nvSpPr>
          <p:cNvPr id="460806" name="Rectangle 21"/>
          <p:cNvSpPr>
            <a:spLocks noChangeArrowheads="1"/>
          </p:cNvSpPr>
          <p:nvPr/>
        </p:nvSpPr>
        <p:spPr bwMode="auto">
          <a:xfrm>
            <a:off x="2279650" y="4025900"/>
            <a:ext cx="2298700" cy="636588"/>
          </a:xfrm>
          <a:prstGeom prst="rect">
            <a:avLst/>
          </a:prstGeom>
          <a:noFill/>
          <a:ln w="12700">
            <a:noFill/>
            <a:miter lim="800000"/>
            <a:headEnd/>
            <a:tailEnd/>
          </a:ln>
        </p:spPr>
        <p:txBody>
          <a:bodyPr lIns="90487" tIns="44450" rIns="90487" bIns="44450">
            <a:prstTxWarp prst="textNoShape">
              <a:avLst/>
            </a:prstTxWarp>
            <a:spAutoFit/>
          </a:bodyPr>
          <a:lstStyle/>
          <a:p>
            <a:r>
              <a:rPr lang="fr-FR" sz="1200" b="1">
                <a:latin typeface="Times New Roman" charset="0"/>
              </a:rPr>
              <a:t>Monopole local ou régional</a:t>
            </a:r>
          </a:p>
          <a:p>
            <a:r>
              <a:rPr lang="fr-FR" sz="1200" b="1">
                <a:latin typeface="Times New Roman" charset="0"/>
              </a:rPr>
              <a:t>Maîtrise a minima des coûts</a:t>
            </a:r>
          </a:p>
          <a:p>
            <a:r>
              <a:rPr lang="fr-FR" sz="1200" b="1">
                <a:latin typeface="Times New Roman" charset="0"/>
              </a:rPr>
              <a:t>Relations clients personnalisées</a:t>
            </a:r>
          </a:p>
        </p:txBody>
      </p:sp>
      <p:grpSp>
        <p:nvGrpSpPr>
          <p:cNvPr id="2" name="Group 7"/>
          <p:cNvGrpSpPr>
            <a:grpSpLocks/>
          </p:cNvGrpSpPr>
          <p:nvPr/>
        </p:nvGrpSpPr>
        <p:grpSpPr bwMode="auto">
          <a:xfrm>
            <a:off x="1066800" y="976313"/>
            <a:ext cx="6197600" cy="5191125"/>
            <a:chOff x="672" y="615"/>
            <a:chExt cx="3904" cy="3270"/>
          </a:xfrm>
        </p:grpSpPr>
        <p:sp>
          <p:nvSpPr>
            <p:cNvPr id="247817" name="Rectangle 4"/>
            <p:cNvSpPr>
              <a:spLocks noChangeArrowheads="1"/>
            </p:cNvSpPr>
            <p:nvPr/>
          </p:nvSpPr>
          <p:spPr bwMode="auto">
            <a:xfrm rot="-5400000">
              <a:off x="-450" y="1737"/>
              <a:ext cx="2454" cy="210"/>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b="1">
                  <a:solidFill>
                    <a:schemeClr val="tx2"/>
                  </a:solidFill>
                  <a:latin typeface="Times New Roman" charset="0"/>
                </a:rPr>
                <a:t>POSSIBILITES DE DIFFERENCIATION</a:t>
              </a:r>
            </a:p>
          </p:txBody>
        </p:sp>
        <p:sp>
          <p:nvSpPr>
            <p:cNvPr id="247818" name="Rectangle 5"/>
            <p:cNvSpPr>
              <a:spLocks noChangeArrowheads="1"/>
            </p:cNvSpPr>
            <p:nvPr/>
          </p:nvSpPr>
          <p:spPr bwMode="auto">
            <a:xfrm>
              <a:off x="1639" y="3675"/>
              <a:ext cx="2795" cy="210"/>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b="1">
                  <a:solidFill>
                    <a:schemeClr val="tx2"/>
                  </a:solidFill>
                  <a:latin typeface="Times New Roman" charset="0"/>
                </a:rPr>
                <a:t>AVANTAGE CONCURRENTIEL POTENTIEL</a:t>
              </a:r>
            </a:p>
          </p:txBody>
        </p:sp>
        <p:sp>
          <p:nvSpPr>
            <p:cNvPr id="247819" name="Rectangle 8"/>
            <p:cNvSpPr>
              <a:spLocks noChangeArrowheads="1"/>
            </p:cNvSpPr>
            <p:nvPr/>
          </p:nvSpPr>
          <p:spPr bwMode="auto">
            <a:xfrm>
              <a:off x="1355" y="3500"/>
              <a:ext cx="531" cy="190"/>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b="1">
                  <a:solidFill>
                    <a:schemeClr val="tx2"/>
                  </a:solidFill>
                  <a:latin typeface="Times New Roman" charset="0"/>
                </a:rPr>
                <a:t>FAIBLE</a:t>
              </a:r>
            </a:p>
          </p:txBody>
        </p:sp>
        <p:sp>
          <p:nvSpPr>
            <p:cNvPr id="247820" name="Rectangle 9"/>
            <p:cNvSpPr>
              <a:spLocks noChangeArrowheads="1"/>
            </p:cNvSpPr>
            <p:nvPr/>
          </p:nvSpPr>
          <p:spPr bwMode="auto">
            <a:xfrm>
              <a:off x="4151" y="3498"/>
              <a:ext cx="425" cy="190"/>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b="1">
                  <a:solidFill>
                    <a:schemeClr val="tx2"/>
                  </a:solidFill>
                  <a:latin typeface="Times New Roman" charset="0"/>
                </a:rPr>
                <a:t>FORT</a:t>
              </a:r>
            </a:p>
          </p:txBody>
        </p:sp>
        <p:sp>
          <p:nvSpPr>
            <p:cNvPr id="247821" name="Rectangle 11"/>
            <p:cNvSpPr>
              <a:spLocks noChangeArrowheads="1"/>
            </p:cNvSpPr>
            <p:nvPr/>
          </p:nvSpPr>
          <p:spPr bwMode="auto">
            <a:xfrm>
              <a:off x="1422" y="624"/>
              <a:ext cx="3030" cy="2874"/>
            </a:xfrm>
            <a:prstGeom prst="rect">
              <a:avLst/>
            </a:prstGeom>
            <a:noFill/>
            <a:ln w="50800">
              <a:solidFill>
                <a:schemeClr val="tx2"/>
              </a:solidFill>
              <a:miter lim="800000"/>
              <a:headEnd/>
              <a:tailEnd/>
            </a:ln>
          </p:spPr>
          <p:txBody>
            <a:bodyPr wrap="none" anchor="ctr">
              <a:prstTxWarp prst="textNoShape">
                <a:avLst/>
              </a:prstTxWarp>
            </a:bodyPr>
            <a:lstStyle/>
            <a:p>
              <a:pPr eaLnBrk="1" hangingPunct="1"/>
              <a:endParaRPr lang="fr-FR" sz="2000" b="1" i="1">
                <a:solidFill>
                  <a:srgbClr val="B23542"/>
                </a:solidFill>
                <a:latin typeface="Alliance" pitchFamily="2" charset="0"/>
              </a:endParaRPr>
            </a:p>
          </p:txBody>
        </p:sp>
        <p:sp>
          <p:nvSpPr>
            <p:cNvPr id="247822" name="Line 12"/>
            <p:cNvSpPr>
              <a:spLocks noChangeShapeType="1"/>
            </p:cNvSpPr>
            <p:nvPr/>
          </p:nvSpPr>
          <p:spPr bwMode="auto">
            <a:xfrm>
              <a:off x="2866" y="624"/>
              <a:ext cx="0" cy="2874"/>
            </a:xfrm>
            <a:prstGeom prst="line">
              <a:avLst/>
            </a:prstGeom>
            <a:noFill/>
            <a:ln w="50800">
              <a:solidFill>
                <a:schemeClr val="tx2"/>
              </a:solidFill>
              <a:round/>
              <a:headEnd/>
              <a:tailEnd/>
            </a:ln>
          </p:spPr>
          <p:txBody>
            <a:bodyPr wrap="none" anchor="ctr">
              <a:prstTxWarp prst="textNoShape">
                <a:avLst/>
              </a:prstTxWarp>
            </a:bodyPr>
            <a:lstStyle/>
            <a:p>
              <a:endParaRPr lang="fr-FR"/>
            </a:p>
          </p:txBody>
        </p:sp>
        <p:sp>
          <p:nvSpPr>
            <p:cNvPr id="247823" name="Line 13"/>
            <p:cNvSpPr>
              <a:spLocks noChangeShapeType="1"/>
            </p:cNvSpPr>
            <p:nvPr/>
          </p:nvSpPr>
          <p:spPr bwMode="auto">
            <a:xfrm>
              <a:off x="1422" y="2082"/>
              <a:ext cx="3030" cy="0"/>
            </a:xfrm>
            <a:prstGeom prst="line">
              <a:avLst/>
            </a:prstGeom>
            <a:noFill/>
            <a:ln w="50800">
              <a:solidFill>
                <a:schemeClr val="tx2"/>
              </a:solidFill>
              <a:round/>
              <a:headEnd/>
              <a:tailEnd/>
            </a:ln>
          </p:spPr>
          <p:txBody>
            <a:bodyPr wrap="none" anchor="ctr">
              <a:prstTxWarp prst="textNoShape">
                <a:avLst/>
              </a:prstTxWarp>
            </a:bodyPr>
            <a:lstStyle/>
            <a:p>
              <a:endParaRPr lang="fr-FR"/>
            </a:p>
          </p:txBody>
        </p:sp>
        <p:sp>
          <p:nvSpPr>
            <p:cNvPr id="247824" name="Rectangle 14"/>
            <p:cNvSpPr>
              <a:spLocks noChangeArrowheads="1"/>
            </p:cNvSpPr>
            <p:nvPr/>
          </p:nvSpPr>
          <p:spPr bwMode="auto">
            <a:xfrm>
              <a:off x="1732" y="684"/>
              <a:ext cx="711" cy="210"/>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b="1">
                  <a:solidFill>
                    <a:schemeClr val="hlink"/>
                  </a:solidFill>
                  <a:latin typeface="Times New Roman" charset="0"/>
                </a:rPr>
                <a:t>Fragmenté</a:t>
              </a:r>
              <a:endParaRPr lang="fr-FR" sz="1600">
                <a:solidFill>
                  <a:schemeClr val="hlink"/>
                </a:solidFill>
                <a:latin typeface="Times New Roman" charset="0"/>
              </a:endParaRPr>
            </a:p>
          </p:txBody>
        </p:sp>
        <p:sp>
          <p:nvSpPr>
            <p:cNvPr id="247825" name="Rectangle 15"/>
            <p:cNvSpPr>
              <a:spLocks noChangeArrowheads="1"/>
            </p:cNvSpPr>
            <p:nvPr/>
          </p:nvSpPr>
          <p:spPr bwMode="auto">
            <a:xfrm>
              <a:off x="3226" y="684"/>
              <a:ext cx="647" cy="210"/>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b="1">
                  <a:solidFill>
                    <a:schemeClr val="hlink"/>
                  </a:solidFill>
                  <a:latin typeface="Times New Roman" charset="0"/>
                </a:rPr>
                <a:t>Spécialisé</a:t>
              </a:r>
              <a:endParaRPr lang="fr-FR" sz="1600">
                <a:solidFill>
                  <a:schemeClr val="hlink"/>
                </a:solidFill>
                <a:latin typeface="Times New Roman" charset="0"/>
              </a:endParaRPr>
            </a:p>
          </p:txBody>
        </p:sp>
        <p:sp>
          <p:nvSpPr>
            <p:cNvPr id="247826" name="Rectangle 16"/>
            <p:cNvSpPr>
              <a:spLocks noChangeArrowheads="1"/>
            </p:cNvSpPr>
            <p:nvPr/>
          </p:nvSpPr>
          <p:spPr bwMode="auto">
            <a:xfrm>
              <a:off x="1805" y="2160"/>
              <a:ext cx="562" cy="210"/>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b="1">
                  <a:solidFill>
                    <a:schemeClr val="hlink"/>
                  </a:solidFill>
                  <a:latin typeface="Times New Roman" charset="0"/>
                </a:rPr>
                <a:t>Impasse</a:t>
              </a:r>
              <a:endParaRPr lang="fr-FR" sz="1600">
                <a:solidFill>
                  <a:schemeClr val="hlink"/>
                </a:solidFill>
                <a:latin typeface="Times New Roman" charset="0"/>
              </a:endParaRPr>
            </a:p>
          </p:txBody>
        </p:sp>
        <p:sp>
          <p:nvSpPr>
            <p:cNvPr id="247827" name="Rectangle 17"/>
            <p:cNvSpPr>
              <a:spLocks noChangeArrowheads="1"/>
            </p:cNvSpPr>
            <p:nvPr/>
          </p:nvSpPr>
          <p:spPr bwMode="auto">
            <a:xfrm>
              <a:off x="3221" y="2208"/>
              <a:ext cx="1152" cy="210"/>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b="1">
                  <a:solidFill>
                    <a:schemeClr val="hlink"/>
                  </a:solidFill>
                  <a:latin typeface="Times New Roman" charset="0"/>
                </a:rPr>
                <a:t>Concentré-Volume</a:t>
              </a:r>
              <a:endParaRPr lang="fr-FR" sz="1600">
                <a:solidFill>
                  <a:schemeClr val="hlink"/>
                </a:solidFill>
                <a:latin typeface="Times New Roman" charset="0"/>
              </a:endParaRPr>
            </a:p>
          </p:txBody>
        </p:sp>
        <p:sp>
          <p:nvSpPr>
            <p:cNvPr id="247828" name="Rectangle 6"/>
            <p:cNvSpPr>
              <a:spLocks noChangeArrowheads="1"/>
            </p:cNvSpPr>
            <p:nvPr/>
          </p:nvSpPr>
          <p:spPr bwMode="auto">
            <a:xfrm>
              <a:off x="864" y="624"/>
              <a:ext cx="562" cy="190"/>
            </a:xfrm>
            <a:prstGeom prst="rect">
              <a:avLst/>
            </a:prstGeom>
            <a:solidFill>
              <a:schemeClr val="bg1"/>
            </a:solidFill>
            <a:ln w="12700">
              <a:noFill/>
              <a:miter lim="800000"/>
              <a:headEnd/>
              <a:tailEnd/>
            </a:ln>
          </p:spPr>
          <p:txBody>
            <a:bodyPr wrap="none" lIns="90487" tIns="44450" rIns="90487" bIns="44450">
              <a:prstTxWarp prst="textNoShape">
                <a:avLst/>
              </a:prstTxWarp>
              <a:spAutoFit/>
            </a:bodyPr>
            <a:lstStyle/>
            <a:p>
              <a:r>
                <a:rPr lang="fr-FR" sz="1400" b="1">
                  <a:solidFill>
                    <a:schemeClr val="tx2"/>
                  </a:solidFill>
                  <a:latin typeface="Times New Roman" charset="0"/>
                </a:rPr>
                <a:t>FORTES</a:t>
              </a:r>
            </a:p>
          </p:txBody>
        </p:sp>
        <p:sp>
          <p:nvSpPr>
            <p:cNvPr id="247829" name="Rectangle 7"/>
            <p:cNvSpPr>
              <a:spLocks noChangeArrowheads="1"/>
            </p:cNvSpPr>
            <p:nvPr/>
          </p:nvSpPr>
          <p:spPr bwMode="auto">
            <a:xfrm>
              <a:off x="768" y="3216"/>
              <a:ext cx="593" cy="190"/>
            </a:xfrm>
            <a:prstGeom prst="rect">
              <a:avLst/>
            </a:prstGeom>
            <a:solidFill>
              <a:schemeClr val="bg1"/>
            </a:solidFill>
            <a:ln w="12700">
              <a:noFill/>
              <a:miter lim="800000"/>
              <a:headEnd/>
              <a:tailEnd/>
            </a:ln>
          </p:spPr>
          <p:txBody>
            <a:bodyPr wrap="none" lIns="90487" tIns="44450" rIns="90487" bIns="44450">
              <a:prstTxWarp prst="textNoShape">
                <a:avLst/>
              </a:prstTxWarp>
              <a:spAutoFit/>
            </a:bodyPr>
            <a:lstStyle/>
            <a:p>
              <a:r>
                <a:rPr lang="fr-FR" sz="1400" b="1">
                  <a:solidFill>
                    <a:schemeClr val="tx2"/>
                  </a:solidFill>
                  <a:latin typeface="Times New Roman" charset="0"/>
                </a:rPr>
                <a:t>FAIBLES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080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080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080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608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02" grpId="0"/>
      <p:bldP spid="460803" grpId="0"/>
      <p:bldP spid="460804" grpId="0"/>
      <p:bldP spid="460805" grpId="0"/>
      <p:bldP spid="460806"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Espace réservé du numéro de diapositive 1"/>
          <p:cNvSpPr>
            <a:spLocks noGrp="1"/>
          </p:cNvSpPr>
          <p:nvPr>
            <p:ph type="sldNum" sz="quarter" idx="10"/>
          </p:nvPr>
        </p:nvSpPr>
        <p:spPr/>
        <p:txBody>
          <a:bodyPr/>
          <a:lstStyle/>
          <a:p>
            <a:pPr>
              <a:defRPr/>
            </a:pPr>
            <a:fld id="{D05806E8-7EB9-114A-ADA1-6D6A7C122CE1}" type="slidenum">
              <a:rPr lang="fr-FR"/>
              <a:pPr>
                <a:defRPr/>
              </a:pPr>
              <a:t>122</a:t>
            </a:fld>
            <a:endParaRPr lang="fr-FR"/>
          </a:p>
        </p:txBody>
      </p:sp>
      <p:sp>
        <p:nvSpPr>
          <p:cNvPr id="462850" name="Rectangle 2"/>
          <p:cNvSpPr>
            <a:spLocks noGrp="1" noChangeArrowheads="1"/>
          </p:cNvSpPr>
          <p:nvPr>
            <p:ph type="title" idx="4294967295"/>
          </p:nvPr>
        </p:nvSpPr>
        <p:spPr>
          <a:xfrm>
            <a:off x="642938" y="153988"/>
            <a:ext cx="8153400" cy="695325"/>
          </a:xfrm>
        </p:spPr>
        <p:txBody>
          <a:bodyPr lIns="91440" tIns="0" rIns="91440" bIns="0" anchor="b">
            <a:spAutoFit/>
          </a:bodyPr>
          <a:lstStyle/>
          <a:p>
            <a:r>
              <a:rPr lang="fr-FR"/>
              <a:t>Facteurs clés de succès dans les systèmes concurrentiels &amp; </a:t>
            </a:r>
            <a:r>
              <a:rPr lang="fr-FR">
                <a:solidFill>
                  <a:schemeClr val="accent2"/>
                </a:solidFill>
              </a:rPr>
              <a:t>stratégies types associées</a:t>
            </a:r>
            <a:endParaRPr lang="fr-FR"/>
          </a:p>
        </p:txBody>
      </p:sp>
      <p:sp>
        <p:nvSpPr>
          <p:cNvPr id="462851" name="AutoShape 20"/>
          <p:cNvSpPr>
            <a:spLocks/>
          </p:cNvSpPr>
          <p:nvPr/>
        </p:nvSpPr>
        <p:spPr bwMode="auto">
          <a:xfrm>
            <a:off x="4876800" y="4038600"/>
            <a:ext cx="2438400" cy="831850"/>
          </a:xfrm>
          <a:prstGeom prst="rect">
            <a:avLst/>
          </a:prstGeom>
          <a:noFill/>
          <a:ln w="9525">
            <a:solidFill>
              <a:srgbClr val="0001FF"/>
            </a:solidFill>
            <a:miter lim="800000"/>
            <a:headEnd/>
            <a:tailEnd/>
          </a:ln>
        </p:spPr>
        <p:txBody>
          <a:bodyPr>
            <a:prstTxWarp prst="textNoShape">
              <a:avLst/>
            </a:prstTxWarp>
            <a:spAutoFit/>
          </a:bodyPr>
          <a:lstStyle/>
          <a:p>
            <a:pPr eaLnBrk="1" hangingPunct="1">
              <a:buFontTx/>
              <a:buChar char="•"/>
            </a:pPr>
            <a:r>
              <a:rPr lang="fr-FR" sz="1200" b="1" i="1">
                <a:solidFill>
                  <a:srgbClr val="0001FF"/>
                </a:solidFill>
                <a:latin typeface="Alliance" pitchFamily="2" charset="0"/>
              </a:rPr>
              <a:t>Se créer une vache à lai</a:t>
            </a:r>
            <a:r>
              <a:rPr lang="fr-FR" sz="1200" b="1" i="1">
                <a:solidFill>
                  <a:srgbClr val="0001FF"/>
                </a:solidFill>
                <a:latin typeface="ヒラギノ角ゴ ProN W3" charset="-128"/>
              </a:rPr>
              <a:t>t</a:t>
            </a:r>
          </a:p>
          <a:p>
            <a:pPr eaLnBrk="1" hangingPunct="1">
              <a:buFontTx/>
              <a:buChar char="•"/>
            </a:pPr>
            <a:r>
              <a:rPr lang="fr-FR" sz="1200" b="1" i="1">
                <a:solidFill>
                  <a:srgbClr val="0001FF"/>
                </a:solidFill>
                <a:latin typeface="Alliance" pitchFamily="2" charset="0"/>
              </a:rPr>
              <a:t>Investir si fluidité concurrentielle et concurrent majeur vulnérable</a:t>
            </a:r>
          </a:p>
        </p:txBody>
      </p:sp>
      <p:sp>
        <p:nvSpPr>
          <p:cNvPr id="462852" name="AutoShape 21"/>
          <p:cNvSpPr>
            <a:spLocks/>
          </p:cNvSpPr>
          <p:nvPr/>
        </p:nvSpPr>
        <p:spPr bwMode="auto">
          <a:xfrm>
            <a:off x="5105400" y="1676400"/>
            <a:ext cx="1905000" cy="1014413"/>
          </a:xfrm>
          <a:prstGeom prst="rect">
            <a:avLst/>
          </a:prstGeom>
          <a:noFill/>
          <a:ln w="9525">
            <a:solidFill>
              <a:srgbClr val="0001FF"/>
            </a:solidFill>
            <a:miter lim="800000"/>
            <a:headEnd/>
            <a:tailEnd/>
          </a:ln>
        </p:spPr>
        <p:txBody>
          <a:bodyPr>
            <a:prstTxWarp prst="textNoShape">
              <a:avLst/>
            </a:prstTxWarp>
            <a:spAutoFit/>
          </a:bodyPr>
          <a:lstStyle/>
          <a:p>
            <a:pPr eaLnBrk="1" hangingPunct="1">
              <a:buFontTx/>
              <a:buChar char="•"/>
            </a:pPr>
            <a:r>
              <a:rPr lang="fr-FR" sz="1200" b="1" i="1">
                <a:solidFill>
                  <a:srgbClr val="0001FF"/>
                </a:solidFill>
                <a:latin typeface="Alliance" pitchFamily="2" charset="0"/>
              </a:rPr>
              <a:t>Se focaliser sur les niches défendables</a:t>
            </a:r>
          </a:p>
          <a:p>
            <a:pPr eaLnBrk="1" hangingPunct="1">
              <a:buFontTx/>
              <a:buChar char="•"/>
            </a:pPr>
            <a:r>
              <a:rPr lang="fr-FR" sz="1200" b="1" i="1">
                <a:solidFill>
                  <a:srgbClr val="0001FF"/>
                </a:solidFill>
                <a:latin typeface="Alliance" pitchFamily="2" charset="0"/>
              </a:rPr>
              <a:t>Créer de la valeur client sur la base des co</a:t>
            </a:r>
            <a:r>
              <a:rPr lang="fr-FR" altLang="ja-JP" sz="1200" b="1" i="1">
                <a:solidFill>
                  <a:srgbClr val="0001FF"/>
                </a:solidFill>
                <a:latin typeface="Arial" charset="0"/>
                <a:ea typeface="ＭＳ Ｐゴシック" charset="-128"/>
                <a:cs typeface="ＭＳ Ｐゴシック" charset="-128"/>
              </a:rPr>
              <a:t>û</a:t>
            </a:r>
            <a:r>
              <a:rPr lang="fr-FR" altLang="ja-JP" sz="1200" b="1" i="1">
                <a:solidFill>
                  <a:srgbClr val="0001FF"/>
                </a:solidFill>
                <a:latin typeface="Alliance" pitchFamily="2" charset="0"/>
                <a:ea typeface="ＭＳ Ｐゴシック" charset="-128"/>
                <a:cs typeface="ＭＳ Ｐゴシック" charset="-128"/>
              </a:rPr>
              <a:t>ts discr</a:t>
            </a:r>
            <a:r>
              <a:rPr lang="fr-FR" altLang="ja-JP" sz="1200" b="1" i="1">
                <a:solidFill>
                  <a:srgbClr val="0001FF"/>
                </a:solidFill>
                <a:latin typeface="Arial" charset="0"/>
                <a:ea typeface="ＭＳ Ｐゴシック" charset="-128"/>
                <a:cs typeface="ＭＳ Ｐゴシック" charset="-128"/>
              </a:rPr>
              <a:t>é</a:t>
            </a:r>
            <a:r>
              <a:rPr lang="fr-FR" altLang="ja-JP" sz="1200" b="1" i="1">
                <a:solidFill>
                  <a:srgbClr val="0001FF"/>
                </a:solidFill>
                <a:latin typeface="Alliance" pitchFamily="2" charset="0"/>
                <a:ea typeface="ＭＳ Ｐゴシック" charset="-128"/>
                <a:cs typeface="ＭＳ Ｐゴシック" charset="-128"/>
              </a:rPr>
              <a:t>tionnaires</a:t>
            </a:r>
            <a:endParaRPr lang="fr-FR" sz="1200" b="1" i="1">
              <a:solidFill>
                <a:srgbClr val="0001FF"/>
              </a:solidFill>
              <a:latin typeface="Alliance" pitchFamily="2" charset="0"/>
            </a:endParaRPr>
          </a:p>
        </p:txBody>
      </p:sp>
      <p:sp>
        <p:nvSpPr>
          <p:cNvPr id="462853" name="AutoShape 22"/>
          <p:cNvSpPr>
            <a:spLocks/>
          </p:cNvSpPr>
          <p:nvPr/>
        </p:nvSpPr>
        <p:spPr bwMode="auto">
          <a:xfrm>
            <a:off x="2057400" y="3810000"/>
            <a:ext cx="2438400" cy="1744663"/>
          </a:xfrm>
          <a:prstGeom prst="rect">
            <a:avLst/>
          </a:prstGeom>
          <a:noFill/>
          <a:ln w="9525">
            <a:solidFill>
              <a:srgbClr val="0001FF"/>
            </a:solidFill>
            <a:miter lim="800000"/>
            <a:headEnd/>
            <a:tailEnd/>
          </a:ln>
        </p:spPr>
        <p:txBody>
          <a:bodyPr>
            <a:prstTxWarp prst="textNoShape">
              <a:avLst/>
            </a:prstTxWarp>
            <a:spAutoFit/>
          </a:bodyPr>
          <a:lstStyle/>
          <a:p>
            <a:pPr eaLnBrk="1" hangingPunct="1">
              <a:buFontTx/>
              <a:buChar char="•"/>
            </a:pPr>
            <a:r>
              <a:rPr lang="fr-FR" sz="1200" b="1" i="1">
                <a:solidFill>
                  <a:srgbClr val="0001FF"/>
                </a:solidFill>
                <a:latin typeface="Alliance" pitchFamily="2" charset="0"/>
              </a:rPr>
              <a:t>Réduire les co</a:t>
            </a:r>
            <a:r>
              <a:rPr lang="fr-FR" altLang="ja-JP" sz="1200" b="1" i="1">
                <a:solidFill>
                  <a:srgbClr val="0001FF"/>
                </a:solidFill>
                <a:latin typeface="Arial" charset="0"/>
                <a:ea typeface="ＭＳ Ｐゴシック" charset="-128"/>
                <a:cs typeface="ＭＳ Ｐゴシック" charset="-128"/>
              </a:rPr>
              <a:t>û</a:t>
            </a:r>
            <a:r>
              <a:rPr lang="fr-FR" altLang="ja-JP" sz="1200" b="1" i="1">
                <a:solidFill>
                  <a:srgbClr val="0001FF"/>
                </a:solidFill>
                <a:latin typeface="Alliance" pitchFamily="2" charset="0"/>
                <a:ea typeface="ＭＳ Ｐゴシック" charset="-128"/>
                <a:cs typeface="ＭＳ Ｐゴシック" charset="-128"/>
              </a:rPr>
              <a:t>ts</a:t>
            </a:r>
          </a:p>
          <a:p>
            <a:pPr eaLnBrk="1" hangingPunct="1">
              <a:buFontTx/>
              <a:buChar char="•"/>
            </a:pPr>
            <a:r>
              <a:rPr lang="fr-FR" altLang="ja-JP" sz="1200" b="1" i="1">
                <a:solidFill>
                  <a:srgbClr val="0001FF"/>
                </a:solidFill>
                <a:latin typeface="Alliance" pitchFamily="2" charset="0"/>
                <a:ea typeface="ＭＳ Ｐゴシック" charset="-128"/>
                <a:cs typeface="ＭＳ Ｐゴシック" charset="-128"/>
              </a:rPr>
              <a:t>Maximiser la charge</a:t>
            </a:r>
          </a:p>
          <a:p>
            <a:pPr eaLnBrk="1" hangingPunct="1">
              <a:buFontTx/>
              <a:buChar char="•"/>
            </a:pPr>
            <a:r>
              <a:rPr lang="fr-FR" altLang="ja-JP" sz="1200" b="1" i="1">
                <a:solidFill>
                  <a:srgbClr val="0001FF"/>
                </a:solidFill>
                <a:latin typeface="Alliance" pitchFamily="2" charset="0"/>
                <a:ea typeface="ＭＳ Ｐゴシック" charset="-128"/>
                <a:cs typeface="ＭＳ Ｐゴシック" charset="-128"/>
              </a:rPr>
              <a:t>Racheter pour dominer</a:t>
            </a:r>
          </a:p>
          <a:p>
            <a:pPr eaLnBrk="1" hangingPunct="1">
              <a:buFontTx/>
              <a:buChar char="•"/>
            </a:pPr>
            <a:r>
              <a:rPr lang="fr-FR" altLang="ja-JP" sz="1200" b="1" i="1">
                <a:solidFill>
                  <a:srgbClr val="0001FF"/>
                </a:solidFill>
                <a:latin typeface="Alliance" pitchFamily="2" charset="0"/>
                <a:ea typeface="ＭＳ Ｐゴシック" charset="-128"/>
                <a:cs typeface="ＭＳ Ｐゴシック" charset="-128"/>
              </a:rPr>
              <a:t>Localiser un avantage co</a:t>
            </a:r>
            <a:r>
              <a:rPr lang="fr-FR" altLang="ja-JP" sz="1200" b="1" i="1">
                <a:solidFill>
                  <a:srgbClr val="0001FF"/>
                </a:solidFill>
                <a:latin typeface="Arial" charset="0"/>
                <a:ea typeface="ＭＳ Ｐゴシック" charset="-128"/>
                <a:cs typeface="ＭＳ Ｐゴシック" charset="-128"/>
              </a:rPr>
              <a:t>û</a:t>
            </a:r>
            <a:r>
              <a:rPr lang="fr-FR" altLang="ja-JP" sz="1200" b="1" i="1">
                <a:solidFill>
                  <a:srgbClr val="0001FF"/>
                </a:solidFill>
                <a:latin typeface="Alliance" pitchFamily="2" charset="0"/>
                <a:ea typeface="ＭＳ Ｐゴシック" charset="-128"/>
                <a:cs typeface="ＭＳ Ｐゴシック" charset="-128"/>
              </a:rPr>
              <a:t>t durable</a:t>
            </a:r>
          </a:p>
          <a:p>
            <a:pPr eaLnBrk="1" hangingPunct="1">
              <a:buFontTx/>
              <a:buChar char="•"/>
            </a:pPr>
            <a:r>
              <a:rPr lang="fr-FR" altLang="ja-JP" sz="1200" b="1" i="1">
                <a:solidFill>
                  <a:srgbClr val="0001FF"/>
                </a:solidFill>
                <a:latin typeface="Alliance" pitchFamily="2" charset="0"/>
                <a:ea typeface="ＭＳ Ｐゴシック" charset="-128"/>
                <a:cs typeface="ＭＳ Ｐゴシック" charset="-128"/>
              </a:rPr>
              <a:t>Resegmenter pour dominer une partie du march</a:t>
            </a:r>
            <a:r>
              <a:rPr lang="fr-FR" altLang="ja-JP" sz="1200" b="1" i="1">
                <a:solidFill>
                  <a:srgbClr val="0001FF"/>
                </a:solidFill>
                <a:latin typeface="Arial" charset="0"/>
                <a:ea typeface="ＭＳ Ｐゴシック" charset="-128"/>
                <a:cs typeface="ＭＳ Ｐゴシック" charset="-128"/>
              </a:rPr>
              <a:t>é</a:t>
            </a:r>
            <a:endParaRPr lang="fr-FR" altLang="ja-JP" sz="1200" b="1" i="1">
              <a:solidFill>
                <a:srgbClr val="0001FF"/>
              </a:solidFill>
              <a:latin typeface="Alliance" pitchFamily="2" charset="0"/>
              <a:ea typeface="ＭＳ Ｐゴシック" charset="-128"/>
              <a:cs typeface="ＭＳ Ｐゴシック" charset="-128"/>
            </a:endParaRPr>
          </a:p>
          <a:p>
            <a:pPr eaLnBrk="1" hangingPunct="1">
              <a:buFontTx/>
              <a:buChar char="•"/>
            </a:pPr>
            <a:r>
              <a:rPr lang="fr-FR" altLang="ja-JP" sz="1200" b="1" i="1">
                <a:solidFill>
                  <a:srgbClr val="0001FF"/>
                </a:solidFill>
                <a:latin typeface="Alliance" pitchFamily="2" charset="0"/>
                <a:ea typeface="ＭＳ Ｐゴシック" charset="-128"/>
                <a:cs typeface="ＭＳ Ｐゴシック" charset="-128"/>
              </a:rPr>
              <a:t>Chercher une rupture technologique</a:t>
            </a:r>
            <a:endParaRPr lang="fr-FR" sz="1200" b="1" i="1">
              <a:solidFill>
                <a:srgbClr val="0001FF"/>
              </a:solidFill>
              <a:latin typeface="Alliance" pitchFamily="2" charset="0"/>
            </a:endParaRPr>
          </a:p>
        </p:txBody>
      </p:sp>
      <p:sp>
        <p:nvSpPr>
          <p:cNvPr id="462854" name="AutoShape 23"/>
          <p:cNvSpPr>
            <a:spLocks/>
          </p:cNvSpPr>
          <p:nvPr/>
        </p:nvSpPr>
        <p:spPr bwMode="auto">
          <a:xfrm>
            <a:off x="2209800" y="1524000"/>
            <a:ext cx="2387600" cy="1744663"/>
          </a:xfrm>
          <a:prstGeom prst="rect">
            <a:avLst/>
          </a:prstGeom>
          <a:noFill/>
          <a:ln w="9525">
            <a:solidFill>
              <a:srgbClr val="0001FF"/>
            </a:solidFill>
            <a:miter lim="800000"/>
            <a:headEnd/>
            <a:tailEnd/>
          </a:ln>
        </p:spPr>
        <p:txBody>
          <a:bodyPr>
            <a:prstTxWarp prst="textNoShape">
              <a:avLst/>
            </a:prstTxWarp>
            <a:spAutoFit/>
          </a:bodyPr>
          <a:lstStyle/>
          <a:p>
            <a:pPr eaLnBrk="1" hangingPunct="1">
              <a:buFontTx/>
              <a:buChar char="•"/>
            </a:pPr>
            <a:r>
              <a:rPr lang="fr-FR" sz="1200" b="1" i="1">
                <a:solidFill>
                  <a:srgbClr val="0001FF"/>
                </a:solidFill>
                <a:latin typeface="Alliance" pitchFamily="2" charset="0"/>
              </a:rPr>
              <a:t>Gérer l’activité de manière spécifique</a:t>
            </a:r>
          </a:p>
          <a:p>
            <a:pPr eaLnBrk="1" hangingPunct="1">
              <a:buFontTx/>
              <a:buChar char="•"/>
            </a:pPr>
            <a:r>
              <a:rPr lang="fr-FR" sz="1200" b="1" i="1">
                <a:solidFill>
                  <a:srgbClr val="0001FF"/>
                </a:solidFill>
                <a:latin typeface="Alliance" pitchFamily="2" charset="0"/>
              </a:rPr>
              <a:t>La redéfinir</a:t>
            </a:r>
          </a:p>
          <a:p>
            <a:pPr eaLnBrk="1" hangingPunct="1">
              <a:buFontTx/>
              <a:buChar char="•"/>
            </a:pPr>
            <a:r>
              <a:rPr lang="fr-FR" sz="1200" b="1" i="1">
                <a:solidFill>
                  <a:srgbClr val="0001FF"/>
                </a:solidFill>
                <a:latin typeface="Alliance" pitchFamily="2" charset="0"/>
              </a:rPr>
              <a:t>Modifier les règles du jeu</a:t>
            </a:r>
          </a:p>
          <a:p>
            <a:pPr eaLnBrk="1" hangingPunct="1">
              <a:buFontTx/>
              <a:buChar char="•"/>
            </a:pPr>
            <a:r>
              <a:rPr lang="fr-FR" sz="1200" b="1" i="1">
                <a:solidFill>
                  <a:srgbClr val="0001FF"/>
                </a:solidFill>
                <a:latin typeface="Alliance" pitchFamily="2" charset="0"/>
              </a:rPr>
              <a:t>Minimiser les co</a:t>
            </a:r>
            <a:r>
              <a:rPr lang="fr-FR" altLang="ja-JP" sz="1200" b="1" i="1">
                <a:solidFill>
                  <a:srgbClr val="0001FF"/>
                </a:solidFill>
                <a:latin typeface="Arial" charset="0"/>
                <a:ea typeface="ＭＳ Ｐゴシック" charset="-128"/>
                <a:cs typeface="ＭＳ Ｐゴシック" charset="-128"/>
              </a:rPr>
              <a:t>û</a:t>
            </a:r>
            <a:r>
              <a:rPr lang="fr-FR" altLang="ja-JP" sz="1200" b="1" i="1">
                <a:solidFill>
                  <a:srgbClr val="0001FF"/>
                </a:solidFill>
                <a:latin typeface="Alliance" pitchFamily="2" charset="0"/>
                <a:ea typeface="ＭＳ Ｐゴシック" charset="-128"/>
                <a:cs typeface="ＭＳ Ｐゴシック" charset="-128"/>
              </a:rPr>
              <a:t>ts centraux</a:t>
            </a:r>
          </a:p>
          <a:p>
            <a:pPr eaLnBrk="1" hangingPunct="1">
              <a:buFontTx/>
              <a:buChar char="•"/>
            </a:pPr>
            <a:r>
              <a:rPr lang="fr-FR" altLang="ja-JP" sz="1200" b="1" i="1">
                <a:solidFill>
                  <a:srgbClr val="0001FF"/>
                </a:solidFill>
                <a:latin typeface="Alliance" pitchFamily="2" charset="0"/>
                <a:ea typeface="ＭＳ Ｐゴシック" charset="-128"/>
                <a:cs typeface="ＭＳ Ｐゴシック" charset="-128"/>
              </a:rPr>
              <a:t>Transformer en volume ou sp</a:t>
            </a:r>
            <a:r>
              <a:rPr lang="fr-FR" altLang="ja-JP" sz="1200" b="1" i="1">
                <a:solidFill>
                  <a:srgbClr val="0001FF"/>
                </a:solidFill>
                <a:latin typeface="Arial" charset="0"/>
                <a:ea typeface="ＭＳ Ｐゴシック" charset="-128"/>
                <a:cs typeface="ＭＳ Ｐゴシック" charset="-128"/>
              </a:rPr>
              <a:t>é</a:t>
            </a:r>
            <a:r>
              <a:rPr lang="fr-FR" altLang="ja-JP" sz="1200" b="1" i="1">
                <a:solidFill>
                  <a:srgbClr val="0001FF"/>
                </a:solidFill>
                <a:latin typeface="Alliance" pitchFamily="2" charset="0"/>
                <a:ea typeface="ＭＳ Ｐゴシック" charset="-128"/>
                <a:cs typeface="ＭＳ Ｐゴシック" charset="-128"/>
              </a:rPr>
              <a:t>cialisation</a:t>
            </a:r>
          </a:p>
          <a:p>
            <a:pPr eaLnBrk="1" hangingPunct="1">
              <a:buFontTx/>
              <a:buChar char="•"/>
            </a:pPr>
            <a:r>
              <a:rPr lang="fr-FR" altLang="ja-JP" sz="1200" b="1" i="1">
                <a:solidFill>
                  <a:srgbClr val="0001FF"/>
                </a:solidFill>
                <a:latin typeface="Alliance" pitchFamily="2" charset="0"/>
                <a:ea typeface="ＭＳ Ｐゴシック" charset="-128"/>
                <a:cs typeface="ＭＳ Ｐゴシック" charset="-128"/>
              </a:rPr>
              <a:t>Cr</a:t>
            </a:r>
            <a:r>
              <a:rPr lang="fr-FR" altLang="ja-JP" sz="1200" b="1" i="1">
                <a:solidFill>
                  <a:srgbClr val="0001FF"/>
                </a:solidFill>
                <a:latin typeface="Arial" charset="0"/>
                <a:ea typeface="ＭＳ Ｐゴシック" charset="-128"/>
                <a:cs typeface="ＭＳ Ｐゴシック" charset="-128"/>
              </a:rPr>
              <a:t>é</a:t>
            </a:r>
            <a:r>
              <a:rPr lang="fr-FR" altLang="ja-JP" sz="1200" b="1" i="1">
                <a:solidFill>
                  <a:srgbClr val="0001FF"/>
                </a:solidFill>
                <a:latin typeface="Alliance" pitchFamily="2" charset="0"/>
                <a:ea typeface="ＭＳ Ｐゴシック" charset="-128"/>
                <a:cs typeface="ＭＳ Ｐゴシック" charset="-128"/>
              </a:rPr>
              <a:t>er des stades de co</a:t>
            </a:r>
            <a:r>
              <a:rPr lang="fr-FR" altLang="ja-JP" sz="1200" b="1" i="1">
                <a:solidFill>
                  <a:srgbClr val="0001FF"/>
                </a:solidFill>
                <a:latin typeface="Arial" charset="0"/>
                <a:ea typeface="ＭＳ Ｐゴシック" charset="-128"/>
                <a:cs typeface="ＭＳ Ｐゴシック" charset="-128"/>
              </a:rPr>
              <a:t>û</a:t>
            </a:r>
            <a:r>
              <a:rPr lang="fr-FR" altLang="ja-JP" sz="1200" b="1" i="1">
                <a:solidFill>
                  <a:srgbClr val="0001FF"/>
                </a:solidFill>
                <a:latin typeface="Alliance" pitchFamily="2" charset="0"/>
                <a:ea typeface="ＭＳ Ｐゴシック" charset="-128"/>
                <a:cs typeface="ＭＳ Ｐゴシック" charset="-128"/>
              </a:rPr>
              <a:t>ts sp</a:t>
            </a:r>
            <a:r>
              <a:rPr lang="fr-FR" altLang="ja-JP" sz="1200" b="1" i="1">
                <a:solidFill>
                  <a:srgbClr val="0001FF"/>
                </a:solidFill>
                <a:latin typeface="Arial" charset="0"/>
                <a:ea typeface="ＭＳ Ｐゴシック" charset="-128"/>
                <a:cs typeface="ＭＳ Ｐゴシック" charset="-128"/>
              </a:rPr>
              <a:t>é</a:t>
            </a:r>
            <a:r>
              <a:rPr lang="fr-FR" altLang="ja-JP" sz="1200" b="1" i="1">
                <a:solidFill>
                  <a:srgbClr val="0001FF"/>
                </a:solidFill>
                <a:latin typeface="Alliance" pitchFamily="2" charset="0"/>
                <a:ea typeface="ＭＳ Ｐゴシック" charset="-128"/>
                <a:cs typeface="ＭＳ Ｐゴシック" charset="-128"/>
              </a:rPr>
              <a:t>cifiques</a:t>
            </a:r>
            <a:endParaRPr lang="fr-FR" sz="1200" b="1" i="1">
              <a:solidFill>
                <a:srgbClr val="0001FF"/>
              </a:solidFill>
              <a:latin typeface="Alliance" pitchFamily="2" charset="0"/>
            </a:endParaRPr>
          </a:p>
        </p:txBody>
      </p:sp>
      <p:grpSp>
        <p:nvGrpSpPr>
          <p:cNvPr id="2" name="Group 7"/>
          <p:cNvGrpSpPr>
            <a:grpSpLocks/>
          </p:cNvGrpSpPr>
          <p:nvPr/>
        </p:nvGrpSpPr>
        <p:grpSpPr bwMode="auto">
          <a:xfrm>
            <a:off x="762000" y="1066800"/>
            <a:ext cx="6705600" cy="5176838"/>
            <a:chOff x="480" y="672"/>
            <a:chExt cx="4224" cy="3261"/>
          </a:xfrm>
        </p:grpSpPr>
        <p:sp>
          <p:nvSpPr>
            <p:cNvPr id="249876" name="Rectangle 4"/>
            <p:cNvSpPr>
              <a:spLocks noChangeArrowheads="1"/>
            </p:cNvSpPr>
            <p:nvPr/>
          </p:nvSpPr>
          <p:spPr bwMode="auto">
            <a:xfrm rot="-5400000">
              <a:off x="-642" y="1813"/>
              <a:ext cx="2454" cy="210"/>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b="1">
                  <a:solidFill>
                    <a:schemeClr val="tx2"/>
                  </a:solidFill>
                  <a:latin typeface="Times New Roman" charset="0"/>
                </a:rPr>
                <a:t>POSSIBILITES DE DIFFERENCIATION</a:t>
              </a:r>
            </a:p>
          </p:txBody>
        </p:sp>
        <p:sp>
          <p:nvSpPr>
            <p:cNvPr id="249877" name="Rectangle 5"/>
            <p:cNvSpPr>
              <a:spLocks noChangeArrowheads="1"/>
            </p:cNvSpPr>
            <p:nvPr/>
          </p:nvSpPr>
          <p:spPr bwMode="auto">
            <a:xfrm>
              <a:off x="1639" y="3723"/>
              <a:ext cx="2795" cy="210"/>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b="1">
                  <a:solidFill>
                    <a:schemeClr val="tx2"/>
                  </a:solidFill>
                  <a:latin typeface="Times New Roman" charset="0"/>
                </a:rPr>
                <a:t>AVANTAGE CONCURRENTIEL POTENTIEL</a:t>
              </a:r>
            </a:p>
          </p:txBody>
        </p:sp>
        <p:sp>
          <p:nvSpPr>
            <p:cNvPr id="249878" name="Rectangle 8"/>
            <p:cNvSpPr>
              <a:spLocks noChangeArrowheads="1"/>
            </p:cNvSpPr>
            <p:nvPr/>
          </p:nvSpPr>
          <p:spPr bwMode="auto">
            <a:xfrm>
              <a:off x="1355" y="3548"/>
              <a:ext cx="531" cy="190"/>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b="1">
                  <a:solidFill>
                    <a:schemeClr val="tx2"/>
                  </a:solidFill>
                  <a:latin typeface="Times New Roman" charset="0"/>
                </a:rPr>
                <a:t>FAIBLE</a:t>
              </a:r>
            </a:p>
          </p:txBody>
        </p:sp>
        <p:sp>
          <p:nvSpPr>
            <p:cNvPr id="249879" name="Rectangle 9"/>
            <p:cNvSpPr>
              <a:spLocks noChangeArrowheads="1"/>
            </p:cNvSpPr>
            <p:nvPr/>
          </p:nvSpPr>
          <p:spPr bwMode="auto">
            <a:xfrm>
              <a:off x="4151" y="3546"/>
              <a:ext cx="425" cy="190"/>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b="1">
                  <a:solidFill>
                    <a:schemeClr val="tx2"/>
                  </a:solidFill>
                  <a:latin typeface="Times New Roman" charset="0"/>
                </a:rPr>
                <a:t>FORT</a:t>
              </a:r>
            </a:p>
          </p:txBody>
        </p:sp>
        <p:sp>
          <p:nvSpPr>
            <p:cNvPr id="249880" name="Rectangle 11"/>
            <p:cNvSpPr>
              <a:spLocks noChangeArrowheads="1"/>
            </p:cNvSpPr>
            <p:nvPr/>
          </p:nvSpPr>
          <p:spPr bwMode="auto">
            <a:xfrm>
              <a:off x="1248" y="672"/>
              <a:ext cx="3456" cy="2880"/>
            </a:xfrm>
            <a:prstGeom prst="rect">
              <a:avLst/>
            </a:prstGeom>
            <a:noFill/>
            <a:ln w="50800">
              <a:solidFill>
                <a:schemeClr val="tx2"/>
              </a:solidFill>
              <a:miter lim="800000"/>
              <a:headEnd/>
              <a:tailEnd/>
            </a:ln>
          </p:spPr>
          <p:txBody>
            <a:bodyPr wrap="none" anchor="ctr">
              <a:prstTxWarp prst="textNoShape">
                <a:avLst/>
              </a:prstTxWarp>
            </a:bodyPr>
            <a:lstStyle/>
            <a:p>
              <a:pPr eaLnBrk="1" hangingPunct="1"/>
              <a:endParaRPr lang="fr-FR" sz="2000" b="1" i="1">
                <a:solidFill>
                  <a:srgbClr val="B23542"/>
                </a:solidFill>
                <a:latin typeface="Alliance" pitchFamily="2" charset="0"/>
              </a:endParaRPr>
            </a:p>
          </p:txBody>
        </p:sp>
        <p:sp>
          <p:nvSpPr>
            <p:cNvPr id="249881" name="Line 12"/>
            <p:cNvSpPr>
              <a:spLocks noChangeShapeType="1"/>
            </p:cNvSpPr>
            <p:nvPr/>
          </p:nvSpPr>
          <p:spPr bwMode="auto">
            <a:xfrm>
              <a:off x="2976" y="672"/>
              <a:ext cx="0" cy="2874"/>
            </a:xfrm>
            <a:prstGeom prst="line">
              <a:avLst/>
            </a:prstGeom>
            <a:noFill/>
            <a:ln w="50800">
              <a:solidFill>
                <a:schemeClr val="tx2"/>
              </a:solidFill>
              <a:round/>
              <a:headEnd/>
              <a:tailEnd/>
            </a:ln>
          </p:spPr>
          <p:txBody>
            <a:bodyPr wrap="none" anchor="ctr">
              <a:prstTxWarp prst="textNoShape">
                <a:avLst/>
              </a:prstTxWarp>
            </a:bodyPr>
            <a:lstStyle/>
            <a:p>
              <a:endParaRPr lang="fr-FR"/>
            </a:p>
          </p:txBody>
        </p:sp>
        <p:sp>
          <p:nvSpPr>
            <p:cNvPr id="249882" name="Rectangle 14"/>
            <p:cNvSpPr>
              <a:spLocks noChangeArrowheads="1"/>
            </p:cNvSpPr>
            <p:nvPr/>
          </p:nvSpPr>
          <p:spPr bwMode="auto">
            <a:xfrm>
              <a:off x="1732" y="732"/>
              <a:ext cx="711" cy="210"/>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b="1">
                  <a:solidFill>
                    <a:schemeClr val="hlink"/>
                  </a:solidFill>
                  <a:latin typeface="Times New Roman" charset="0"/>
                </a:rPr>
                <a:t>Fragmenté</a:t>
              </a:r>
              <a:endParaRPr lang="fr-FR" sz="1600">
                <a:solidFill>
                  <a:schemeClr val="hlink"/>
                </a:solidFill>
                <a:latin typeface="Times New Roman" charset="0"/>
              </a:endParaRPr>
            </a:p>
          </p:txBody>
        </p:sp>
        <p:sp>
          <p:nvSpPr>
            <p:cNvPr id="249883" name="Rectangle 15"/>
            <p:cNvSpPr>
              <a:spLocks noChangeArrowheads="1"/>
            </p:cNvSpPr>
            <p:nvPr/>
          </p:nvSpPr>
          <p:spPr bwMode="auto">
            <a:xfrm>
              <a:off x="3529" y="732"/>
              <a:ext cx="647" cy="210"/>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b="1">
                  <a:solidFill>
                    <a:schemeClr val="hlink"/>
                  </a:solidFill>
                  <a:latin typeface="Times New Roman" charset="0"/>
                </a:rPr>
                <a:t>Spécialisé</a:t>
              </a:r>
              <a:endParaRPr lang="fr-FR" sz="1600">
                <a:solidFill>
                  <a:schemeClr val="hlink"/>
                </a:solidFill>
                <a:latin typeface="Times New Roman" charset="0"/>
              </a:endParaRPr>
            </a:p>
          </p:txBody>
        </p:sp>
        <p:sp>
          <p:nvSpPr>
            <p:cNvPr id="249884" name="Rectangle 16"/>
            <p:cNvSpPr>
              <a:spLocks noChangeArrowheads="1"/>
            </p:cNvSpPr>
            <p:nvPr/>
          </p:nvSpPr>
          <p:spPr bwMode="auto">
            <a:xfrm>
              <a:off x="1805" y="2208"/>
              <a:ext cx="562" cy="210"/>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b="1">
                  <a:solidFill>
                    <a:schemeClr val="hlink"/>
                  </a:solidFill>
                  <a:latin typeface="Times New Roman" charset="0"/>
                </a:rPr>
                <a:t>Impasse</a:t>
              </a:r>
              <a:endParaRPr lang="fr-FR" sz="1600">
                <a:solidFill>
                  <a:schemeClr val="hlink"/>
                </a:solidFill>
                <a:latin typeface="Times New Roman" charset="0"/>
              </a:endParaRPr>
            </a:p>
          </p:txBody>
        </p:sp>
        <p:sp>
          <p:nvSpPr>
            <p:cNvPr id="249885" name="Rectangle 17"/>
            <p:cNvSpPr>
              <a:spLocks noChangeArrowheads="1"/>
            </p:cNvSpPr>
            <p:nvPr/>
          </p:nvSpPr>
          <p:spPr bwMode="auto">
            <a:xfrm>
              <a:off x="3312" y="2208"/>
              <a:ext cx="1152" cy="210"/>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b="1">
                  <a:solidFill>
                    <a:schemeClr val="hlink"/>
                  </a:solidFill>
                  <a:latin typeface="Times New Roman" charset="0"/>
                </a:rPr>
                <a:t>Concentré-Volume</a:t>
              </a:r>
              <a:endParaRPr lang="fr-FR" sz="1600">
                <a:solidFill>
                  <a:schemeClr val="hlink"/>
                </a:solidFill>
                <a:latin typeface="Times New Roman" charset="0"/>
              </a:endParaRPr>
            </a:p>
          </p:txBody>
        </p:sp>
        <p:sp>
          <p:nvSpPr>
            <p:cNvPr id="249886" name="Rectangle 6"/>
            <p:cNvSpPr>
              <a:spLocks noChangeArrowheads="1"/>
            </p:cNvSpPr>
            <p:nvPr/>
          </p:nvSpPr>
          <p:spPr bwMode="auto">
            <a:xfrm>
              <a:off x="672" y="672"/>
              <a:ext cx="562" cy="190"/>
            </a:xfrm>
            <a:prstGeom prst="rect">
              <a:avLst/>
            </a:prstGeom>
            <a:solidFill>
              <a:schemeClr val="bg1"/>
            </a:solidFill>
            <a:ln w="12700">
              <a:noFill/>
              <a:miter lim="800000"/>
              <a:headEnd/>
              <a:tailEnd/>
            </a:ln>
          </p:spPr>
          <p:txBody>
            <a:bodyPr wrap="none" lIns="90487" tIns="44450" rIns="90487" bIns="44450">
              <a:prstTxWarp prst="textNoShape">
                <a:avLst/>
              </a:prstTxWarp>
              <a:spAutoFit/>
            </a:bodyPr>
            <a:lstStyle/>
            <a:p>
              <a:r>
                <a:rPr lang="fr-FR" sz="1400" b="1">
                  <a:solidFill>
                    <a:schemeClr val="tx2"/>
                  </a:solidFill>
                  <a:latin typeface="Times New Roman" charset="0"/>
                </a:rPr>
                <a:t>FORTES</a:t>
              </a:r>
            </a:p>
          </p:txBody>
        </p:sp>
        <p:sp>
          <p:nvSpPr>
            <p:cNvPr id="249887" name="Rectangle 7"/>
            <p:cNvSpPr>
              <a:spLocks noChangeArrowheads="1"/>
            </p:cNvSpPr>
            <p:nvPr/>
          </p:nvSpPr>
          <p:spPr bwMode="auto">
            <a:xfrm>
              <a:off x="576" y="3264"/>
              <a:ext cx="593" cy="190"/>
            </a:xfrm>
            <a:prstGeom prst="rect">
              <a:avLst/>
            </a:prstGeom>
            <a:solidFill>
              <a:schemeClr val="bg1"/>
            </a:solidFill>
            <a:ln w="12700">
              <a:noFill/>
              <a:miter lim="800000"/>
              <a:headEnd/>
              <a:tailEnd/>
            </a:ln>
          </p:spPr>
          <p:txBody>
            <a:bodyPr wrap="none" lIns="90487" tIns="44450" rIns="90487" bIns="44450">
              <a:prstTxWarp prst="textNoShape">
                <a:avLst/>
              </a:prstTxWarp>
              <a:spAutoFit/>
            </a:bodyPr>
            <a:lstStyle/>
            <a:p>
              <a:r>
                <a:rPr lang="fr-FR" sz="1400" b="1">
                  <a:solidFill>
                    <a:schemeClr val="tx2"/>
                  </a:solidFill>
                  <a:latin typeface="Times New Roman" charset="0"/>
                </a:rPr>
                <a:t>FAIBLES</a:t>
              </a:r>
            </a:p>
          </p:txBody>
        </p:sp>
        <p:sp>
          <p:nvSpPr>
            <p:cNvPr id="249888" name="Line 12"/>
            <p:cNvSpPr>
              <a:spLocks noChangeShapeType="1"/>
            </p:cNvSpPr>
            <p:nvPr/>
          </p:nvSpPr>
          <p:spPr bwMode="auto">
            <a:xfrm>
              <a:off x="1248" y="2160"/>
              <a:ext cx="3456" cy="0"/>
            </a:xfrm>
            <a:prstGeom prst="line">
              <a:avLst/>
            </a:prstGeom>
            <a:noFill/>
            <a:ln w="50800">
              <a:solidFill>
                <a:schemeClr val="tx2"/>
              </a:solidFill>
              <a:round/>
              <a:headEnd/>
              <a:tailEnd/>
            </a:ln>
          </p:spPr>
          <p:txBody>
            <a:bodyPr wrap="none" anchor="ctr">
              <a:prstTxWarp prst="textNoShape">
                <a:avLst/>
              </a:prstTxWarp>
            </a:bodyPr>
            <a:lstStyle/>
            <a:p>
              <a:endParaRPr lang="fr-FR"/>
            </a:p>
          </p:txBody>
        </p:sp>
      </p:grpSp>
      <p:grpSp>
        <p:nvGrpSpPr>
          <p:cNvPr id="3" name="Group 21"/>
          <p:cNvGrpSpPr>
            <a:grpSpLocks/>
          </p:cNvGrpSpPr>
          <p:nvPr/>
        </p:nvGrpSpPr>
        <p:grpSpPr bwMode="auto">
          <a:xfrm>
            <a:off x="3276600" y="2743200"/>
            <a:ext cx="2895600" cy="1600200"/>
            <a:chOff x="1632" y="1728"/>
            <a:chExt cx="1824" cy="1008"/>
          </a:xfrm>
        </p:grpSpPr>
        <p:sp>
          <p:nvSpPr>
            <p:cNvPr id="249866" name="Oval 22"/>
            <p:cNvSpPr>
              <a:spLocks noChangeArrowheads="1"/>
            </p:cNvSpPr>
            <p:nvPr/>
          </p:nvSpPr>
          <p:spPr bwMode="auto">
            <a:xfrm>
              <a:off x="1920" y="2400"/>
              <a:ext cx="288" cy="288"/>
            </a:xfrm>
            <a:prstGeom prst="ellipse">
              <a:avLst/>
            </a:prstGeom>
            <a:solidFill>
              <a:schemeClr val="accent1"/>
            </a:solidFill>
            <a:ln w="9525">
              <a:solidFill>
                <a:schemeClr val="tx2"/>
              </a:solidFill>
              <a:round/>
              <a:headEnd/>
              <a:tailEnd/>
            </a:ln>
          </p:spPr>
          <p:txBody>
            <a:bodyPr anchor="ctr">
              <a:prstTxWarp prst="textNoShape">
                <a:avLst/>
              </a:prstTxWarp>
              <a:spAutoFit/>
            </a:bodyPr>
            <a:lstStyle/>
            <a:p>
              <a:endParaRPr lang="fr-FR"/>
            </a:p>
          </p:txBody>
        </p:sp>
        <p:sp>
          <p:nvSpPr>
            <p:cNvPr id="249867" name="Oval 23"/>
            <p:cNvSpPr>
              <a:spLocks noChangeArrowheads="1"/>
            </p:cNvSpPr>
            <p:nvPr/>
          </p:nvSpPr>
          <p:spPr bwMode="auto">
            <a:xfrm>
              <a:off x="2016" y="2256"/>
              <a:ext cx="288" cy="288"/>
            </a:xfrm>
            <a:prstGeom prst="ellipse">
              <a:avLst/>
            </a:prstGeom>
            <a:solidFill>
              <a:schemeClr val="accent1"/>
            </a:solidFill>
            <a:ln w="9525">
              <a:solidFill>
                <a:schemeClr val="tx2"/>
              </a:solidFill>
              <a:round/>
              <a:headEnd/>
              <a:tailEnd/>
            </a:ln>
          </p:spPr>
          <p:txBody>
            <a:bodyPr anchor="ctr">
              <a:prstTxWarp prst="textNoShape">
                <a:avLst/>
              </a:prstTxWarp>
              <a:spAutoFit/>
            </a:bodyPr>
            <a:lstStyle/>
            <a:p>
              <a:endParaRPr lang="fr-FR"/>
            </a:p>
          </p:txBody>
        </p:sp>
        <p:sp>
          <p:nvSpPr>
            <p:cNvPr id="249868" name="Oval 24"/>
            <p:cNvSpPr>
              <a:spLocks noChangeArrowheads="1"/>
            </p:cNvSpPr>
            <p:nvPr/>
          </p:nvSpPr>
          <p:spPr bwMode="auto">
            <a:xfrm>
              <a:off x="2112" y="2352"/>
              <a:ext cx="288" cy="288"/>
            </a:xfrm>
            <a:prstGeom prst="ellipse">
              <a:avLst/>
            </a:prstGeom>
            <a:solidFill>
              <a:schemeClr val="accent1"/>
            </a:solidFill>
            <a:ln w="9525">
              <a:solidFill>
                <a:schemeClr val="tx2"/>
              </a:solidFill>
              <a:round/>
              <a:headEnd/>
              <a:tailEnd/>
            </a:ln>
          </p:spPr>
          <p:txBody>
            <a:bodyPr anchor="ctr">
              <a:prstTxWarp prst="textNoShape">
                <a:avLst/>
              </a:prstTxWarp>
              <a:spAutoFit/>
            </a:bodyPr>
            <a:lstStyle/>
            <a:p>
              <a:endParaRPr lang="fr-FR"/>
            </a:p>
          </p:txBody>
        </p:sp>
        <p:sp>
          <p:nvSpPr>
            <p:cNvPr id="249869" name="Oval 25"/>
            <p:cNvSpPr>
              <a:spLocks noChangeArrowheads="1"/>
            </p:cNvSpPr>
            <p:nvPr/>
          </p:nvSpPr>
          <p:spPr bwMode="auto">
            <a:xfrm>
              <a:off x="2112" y="2016"/>
              <a:ext cx="288" cy="288"/>
            </a:xfrm>
            <a:prstGeom prst="ellipse">
              <a:avLst/>
            </a:prstGeom>
            <a:solidFill>
              <a:schemeClr val="accent1"/>
            </a:solidFill>
            <a:ln w="9525">
              <a:solidFill>
                <a:schemeClr val="tx2"/>
              </a:solidFill>
              <a:round/>
              <a:headEnd/>
              <a:tailEnd/>
            </a:ln>
          </p:spPr>
          <p:txBody>
            <a:bodyPr anchor="ctr">
              <a:prstTxWarp prst="textNoShape">
                <a:avLst/>
              </a:prstTxWarp>
              <a:spAutoFit/>
            </a:bodyPr>
            <a:lstStyle/>
            <a:p>
              <a:endParaRPr lang="fr-FR"/>
            </a:p>
          </p:txBody>
        </p:sp>
        <p:sp>
          <p:nvSpPr>
            <p:cNvPr id="249870" name="Oval 26"/>
            <p:cNvSpPr>
              <a:spLocks noChangeArrowheads="1"/>
            </p:cNvSpPr>
            <p:nvPr/>
          </p:nvSpPr>
          <p:spPr bwMode="auto">
            <a:xfrm>
              <a:off x="1872" y="1872"/>
              <a:ext cx="288" cy="288"/>
            </a:xfrm>
            <a:prstGeom prst="ellipse">
              <a:avLst/>
            </a:prstGeom>
            <a:solidFill>
              <a:schemeClr val="accent1"/>
            </a:solidFill>
            <a:ln w="9525">
              <a:solidFill>
                <a:schemeClr val="tx2"/>
              </a:solidFill>
              <a:round/>
              <a:headEnd/>
              <a:tailEnd/>
            </a:ln>
          </p:spPr>
          <p:txBody>
            <a:bodyPr anchor="ctr">
              <a:prstTxWarp prst="textNoShape">
                <a:avLst/>
              </a:prstTxWarp>
              <a:spAutoFit/>
            </a:bodyPr>
            <a:lstStyle/>
            <a:p>
              <a:endParaRPr lang="fr-FR"/>
            </a:p>
          </p:txBody>
        </p:sp>
        <p:sp>
          <p:nvSpPr>
            <p:cNvPr id="249871" name="Oval 27"/>
            <p:cNvSpPr>
              <a:spLocks noChangeArrowheads="1"/>
            </p:cNvSpPr>
            <p:nvPr/>
          </p:nvSpPr>
          <p:spPr bwMode="auto">
            <a:xfrm>
              <a:off x="2256" y="1872"/>
              <a:ext cx="288" cy="288"/>
            </a:xfrm>
            <a:prstGeom prst="ellipse">
              <a:avLst/>
            </a:prstGeom>
            <a:solidFill>
              <a:schemeClr val="accent1"/>
            </a:solidFill>
            <a:ln w="9525">
              <a:solidFill>
                <a:schemeClr val="tx2"/>
              </a:solidFill>
              <a:round/>
              <a:headEnd/>
              <a:tailEnd/>
            </a:ln>
          </p:spPr>
          <p:txBody>
            <a:bodyPr anchor="ctr">
              <a:prstTxWarp prst="textNoShape">
                <a:avLst/>
              </a:prstTxWarp>
              <a:spAutoFit/>
            </a:bodyPr>
            <a:lstStyle/>
            <a:p>
              <a:endParaRPr lang="fr-FR"/>
            </a:p>
          </p:txBody>
        </p:sp>
        <p:sp>
          <p:nvSpPr>
            <p:cNvPr id="249872" name="Oval 28"/>
            <p:cNvSpPr>
              <a:spLocks noChangeArrowheads="1"/>
            </p:cNvSpPr>
            <p:nvPr/>
          </p:nvSpPr>
          <p:spPr bwMode="auto">
            <a:xfrm>
              <a:off x="3024" y="1728"/>
              <a:ext cx="288" cy="288"/>
            </a:xfrm>
            <a:prstGeom prst="ellipse">
              <a:avLst/>
            </a:prstGeom>
            <a:solidFill>
              <a:schemeClr val="accent1"/>
            </a:solidFill>
            <a:ln w="9525">
              <a:solidFill>
                <a:schemeClr val="tx2"/>
              </a:solidFill>
              <a:round/>
              <a:headEnd/>
              <a:tailEnd/>
            </a:ln>
          </p:spPr>
          <p:txBody>
            <a:bodyPr anchor="ctr">
              <a:prstTxWarp prst="textNoShape">
                <a:avLst/>
              </a:prstTxWarp>
              <a:spAutoFit/>
            </a:bodyPr>
            <a:lstStyle/>
            <a:p>
              <a:endParaRPr lang="fr-FR"/>
            </a:p>
          </p:txBody>
        </p:sp>
        <p:sp>
          <p:nvSpPr>
            <p:cNvPr id="249873" name="Oval 29"/>
            <p:cNvSpPr>
              <a:spLocks noChangeArrowheads="1"/>
            </p:cNvSpPr>
            <p:nvPr/>
          </p:nvSpPr>
          <p:spPr bwMode="auto">
            <a:xfrm>
              <a:off x="3168" y="1776"/>
              <a:ext cx="288" cy="288"/>
            </a:xfrm>
            <a:prstGeom prst="ellipse">
              <a:avLst/>
            </a:prstGeom>
            <a:solidFill>
              <a:schemeClr val="accent1"/>
            </a:solidFill>
            <a:ln w="9525">
              <a:solidFill>
                <a:schemeClr val="tx2"/>
              </a:solidFill>
              <a:round/>
              <a:headEnd/>
              <a:tailEnd/>
            </a:ln>
          </p:spPr>
          <p:txBody>
            <a:bodyPr anchor="ctr">
              <a:prstTxWarp prst="textNoShape">
                <a:avLst/>
              </a:prstTxWarp>
              <a:spAutoFit/>
            </a:bodyPr>
            <a:lstStyle/>
            <a:p>
              <a:endParaRPr lang="fr-FR"/>
            </a:p>
          </p:txBody>
        </p:sp>
        <p:sp>
          <p:nvSpPr>
            <p:cNvPr id="249874" name="Oval 30"/>
            <p:cNvSpPr>
              <a:spLocks noChangeArrowheads="1"/>
            </p:cNvSpPr>
            <p:nvPr/>
          </p:nvSpPr>
          <p:spPr bwMode="auto">
            <a:xfrm>
              <a:off x="1632" y="1776"/>
              <a:ext cx="1008" cy="960"/>
            </a:xfrm>
            <a:prstGeom prst="ellipse">
              <a:avLst/>
            </a:prstGeom>
            <a:solidFill>
              <a:schemeClr val="accent1">
                <a:alpha val="29019"/>
              </a:schemeClr>
            </a:solidFill>
            <a:ln w="9525">
              <a:solidFill>
                <a:schemeClr val="tx2"/>
              </a:solidFill>
              <a:round/>
              <a:headEnd/>
              <a:tailEnd/>
            </a:ln>
          </p:spPr>
          <p:txBody>
            <a:bodyPr anchor="ctr">
              <a:prstTxWarp prst="textNoShape">
                <a:avLst/>
              </a:prstTxWarp>
              <a:spAutoFit/>
            </a:bodyPr>
            <a:lstStyle/>
            <a:p>
              <a:endParaRPr lang="fr-FR"/>
            </a:p>
          </p:txBody>
        </p:sp>
        <p:sp>
          <p:nvSpPr>
            <p:cNvPr id="249875" name="AutoShape 31"/>
            <p:cNvSpPr>
              <a:spLocks noChangeArrowheads="1"/>
            </p:cNvSpPr>
            <p:nvPr/>
          </p:nvSpPr>
          <p:spPr bwMode="auto">
            <a:xfrm rot="-1773447">
              <a:off x="2064" y="1968"/>
              <a:ext cx="528" cy="384"/>
            </a:xfrm>
            <a:prstGeom prst="rightArrow">
              <a:avLst>
                <a:gd name="adj1" fmla="val 50000"/>
                <a:gd name="adj2" fmla="val 34375"/>
              </a:avLst>
            </a:prstGeom>
            <a:solidFill>
              <a:schemeClr val="tx2"/>
            </a:solidFill>
            <a:ln w="9525">
              <a:solidFill>
                <a:schemeClr val="tx2"/>
              </a:solidFill>
              <a:miter lim="800000"/>
              <a:headEnd/>
              <a:tailEnd/>
            </a:ln>
          </p:spPr>
          <p:txBody>
            <a:bodyPr wrap="none" anchor="ctr">
              <a:prstTxWarp prst="textNoShape">
                <a:avLst/>
              </a:prstTxWarp>
              <a:spAutoFit/>
            </a:bodyPr>
            <a:lstStyle/>
            <a:p>
              <a:endParaRPr lang="fr-F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28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28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28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285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628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0" fill="hold"/>
                                        <p:tgtEl>
                                          <p:spTgt spid="3"/>
                                        </p:tgtEl>
                                        <p:attrNameLst>
                                          <p:attrName>ppt_x</p:attrName>
                                        </p:attrNameLst>
                                      </p:cBhvr>
                                      <p:tavLst>
                                        <p:tav tm="0">
                                          <p:val>
                                            <p:strVal val="#ppt_x"/>
                                          </p:val>
                                        </p:tav>
                                        <p:tav tm="100000">
                                          <p:val>
                                            <p:strVal val="#ppt_x"/>
                                          </p:val>
                                        </p:tav>
                                      </p:tavLst>
                                    </p:anim>
                                    <p:anim calcmode="lin" valueType="num">
                                      <p:cBhvr additive="base">
                                        <p:cTn id="32"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2850" grpId="0"/>
      <p:bldP spid="462851" grpId="0" animBg="1"/>
      <p:bldP spid="462852" grpId="0" animBg="1"/>
      <p:bldP spid="462853" grpId="0" animBg="1"/>
      <p:bldP spid="462854"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1D401B94-9355-5A4A-96A2-73002E1E6651}" type="slidenum">
              <a:rPr lang="fr-FR"/>
              <a:pPr>
                <a:defRPr/>
              </a:pPr>
              <a:t>123</a:t>
            </a:fld>
            <a:endParaRPr lang="fr-FR"/>
          </a:p>
        </p:txBody>
      </p:sp>
      <p:sp>
        <p:nvSpPr>
          <p:cNvPr id="251907" name="Rectangle 4"/>
          <p:cNvSpPr>
            <a:spLocks noGrp="1" noChangeArrowheads="1"/>
          </p:cNvSpPr>
          <p:nvPr>
            <p:ph type="title"/>
          </p:nvPr>
        </p:nvSpPr>
        <p:spPr/>
        <p:txBody>
          <a:bodyPr/>
          <a:lstStyle/>
          <a:p>
            <a:r>
              <a:rPr lang="fr-FR"/>
              <a:t>La notion de spécialisation</a:t>
            </a:r>
          </a:p>
        </p:txBody>
      </p:sp>
      <p:sp>
        <p:nvSpPr>
          <p:cNvPr id="251908" name="Rectangle 5"/>
          <p:cNvSpPr>
            <a:spLocks noGrp="1" noChangeArrowheads="1"/>
          </p:cNvSpPr>
          <p:nvPr>
            <p:ph type="body" idx="1"/>
          </p:nvPr>
        </p:nvSpPr>
        <p:spPr/>
        <p:txBody>
          <a:bodyPr/>
          <a:lstStyle/>
          <a:p>
            <a:pPr>
              <a:lnSpc>
                <a:spcPct val="90000"/>
              </a:lnSpc>
            </a:pPr>
            <a:r>
              <a:rPr lang="fr-FR" sz="1800"/>
              <a:t>On peut se spécialiser quand :</a:t>
            </a:r>
          </a:p>
          <a:p>
            <a:pPr lvl="1">
              <a:lnSpc>
                <a:spcPct val="90000"/>
              </a:lnSpc>
            </a:pPr>
            <a:r>
              <a:rPr lang="fr-FR" sz="1600"/>
              <a:t>La </a:t>
            </a:r>
            <a:r>
              <a:rPr lang="fr-FR" sz="1600">
                <a:solidFill>
                  <a:srgbClr val="00279F"/>
                </a:solidFill>
              </a:rPr>
              <a:t>taille globale</a:t>
            </a:r>
            <a:r>
              <a:rPr lang="fr-FR" sz="1600"/>
              <a:t> ne donne pas d’avantage stratégique décisif</a:t>
            </a:r>
          </a:p>
          <a:p>
            <a:pPr lvl="1">
              <a:lnSpc>
                <a:spcPct val="90000"/>
              </a:lnSpc>
            </a:pPr>
            <a:r>
              <a:rPr lang="fr-FR" sz="1600">
                <a:solidFill>
                  <a:srgbClr val="00279F"/>
                </a:solidFill>
              </a:rPr>
              <a:t>L’offre et la demande</a:t>
            </a:r>
            <a:r>
              <a:rPr lang="fr-FR" sz="1600"/>
              <a:t> ne sont pas homogènes</a:t>
            </a:r>
          </a:p>
          <a:p>
            <a:pPr lvl="1">
              <a:lnSpc>
                <a:spcPct val="90000"/>
              </a:lnSpc>
            </a:pPr>
            <a:r>
              <a:rPr lang="fr-FR" sz="1600"/>
              <a:t>Les possibilités de se </a:t>
            </a:r>
            <a:r>
              <a:rPr lang="fr-FR" sz="1600">
                <a:solidFill>
                  <a:srgbClr val="00279F"/>
                </a:solidFill>
              </a:rPr>
              <a:t>différencier</a:t>
            </a:r>
            <a:r>
              <a:rPr lang="fr-FR" sz="1600"/>
              <a:t> par rapport aux concurrents sont multiples</a:t>
            </a:r>
          </a:p>
          <a:p>
            <a:pPr lvl="2">
              <a:lnSpc>
                <a:spcPct val="90000"/>
              </a:lnSpc>
            </a:pPr>
            <a:r>
              <a:rPr lang="fr-FR" sz="1400"/>
              <a:t>L’avantage concurrentiel peut </a:t>
            </a:r>
            <a:r>
              <a:rPr lang="fr-FR" altLang="ja-JP" sz="1400"/>
              <a:t>être important et le nombre de moyens de l’obtenir est élevé</a:t>
            </a:r>
            <a:endParaRPr lang="fr-FR" sz="1400"/>
          </a:p>
          <a:p>
            <a:pPr lvl="1">
              <a:lnSpc>
                <a:spcPct val="90000"/>
              </a:lnSpc>
            </a:pPr>
            <a:r>
              <a:rPr lang="fr-FR" sz="1600"/>
              <a:t>Des </a:t>
            </a:r>
            <a:r>
              <a:rPr lang="fr-FR" sz="1600">
                <a:solidFill>
                  <a:srgbClr val="00279F"/>
                </a:solidFill>
              </a:rPr>
              <a:t>segments marketing</a:t>
            </a:r>
            <a:r>
              <a:rPr lang="fr-FR" sz="1600"/>
              <a:t> différents existent avec des entreprises qui cohabitent avec des marges élevées</a:t>
            </a:r>
          </a:p>
          <a:p>
            <a:pPr lvl="1">
              <a:lnSpc>
                <a:spcPct val="90000"/>
              </a:lnSpc>
            </a:pPr>
            <a:r>
              <a:rPr lang="fr-FR" sz="1600"/>
              <a:t>Il y a des opportunités et que l’on sait gérer des </a:t>
            </a:r>
            <a:r>
              <a:rPr lang="fr-FR" sz="1600">
                <a:solidFill>
                  <a:srgbClr val="00279F"/>
                </a:solidFill>
              </a:rPr>
              <a:t>co</a:t>
            </a:r>
            <a:r>
              <a:rPr lang="fr-FR" altLang="ja-JP" sz="1600">
                <a:solidFill>
                  <a:srgbClr val="00279F"/>
                </a:solidFill>
              </a:rPr>
              <a:t>ûts discrétionnaires</a:t>
            </a:r>
            <a:endParaRPr lang="fr-FR" altLang="ja-JP" sz="1600"/>
          </a:p>
          <a:p>
            <a:pPr lvl="1">
              <a:lnSpc>
                <a:spcPct val="90000"/>
              </a:lnSpc>
            </a:pPr>
            <a:r>
              <a:rPr lang="fr-FR" altLang="ja-JP" sz="1600"/>
              <a:t>La </a:t>
            </a:r>
            <a:r>
              <a:rPr lang="fr-FR" altLang="ja-JP" sz="1600">
                <a:solidFill>
                  <a:srgbClr val="00279F"/>
                </a:solidFill>
              </a:rPr>
              <a:t>part de marché</a:t>
            </a:r>
            <a:r>
              <a:rPr lang="fr-FR" altLang="ja-JP" sz="1600"/>
              <a:t> globale a de la valeur mais n’est pas critique, celle par segment peut être importante</a:t>
            </a:r>
          </a:p>
          <a:p>
            <a:pPr lvl="1">
              <a:lnSpc>
                <a:spcPct val="90000"/>
              </a:lnSpc>
            </a:pPr>
            <a:r>
              <a:rPr lang="fr-FR" altLang="ja-JP" sz="1600"/>
              <a:t>La couverture de l’ensemble des besoins n’est pas essentielle, elle peut être tentante mais peut engendrer des coûts et de la complexité</a:t>
            </a:r>
          </a:p>
          <a:p>
            <a:pPr lvl="1">
              <a:lnSpc>
                <a:spcPct val="90000"/>
              </a:lnSpc>
            </a:pPr>
            <a:r>
              <a:rPr lang="fr-FR" altLang="ja-JP" sz="1600"/>
              <a:t>On peut couvrir les marchés à l’international</a:t>
            </a:r>
          </a:p>
          <a:p>
            <a:pPr lvl="1">
              <a:lnSpc>
                <a:spcPct val="90000"/>
              </a:lnSpc>
            </a:pPr>
            <a:r>
              <a:rPr lang="fr-FR" altLang="ja-JP" sz="1600"/>
              <a:t>On a la capacité à gérer des </a:t>
            </a:r>
            <a:r>
              <a:rPr lang="fr-FR" altLang="ja-JP" sz="1600">
                <a:solidFill>
                  <a:srgbClr val="00279F"/>
                </a:solidFill>
              </a:rPr>
              <a:t>séries plus courtes</a:t>
            </a:r>
            <a:r>
              <a:rPr lang="fr-FR" altLang="ja-JP" sz="1600"/>
              <a:t> … avec des risques de dérapage de coûts</a:t>
            </a:r>
          </a:p>
          <a:p>
            <a:pPr lvl="1">
              <a:lnSpc>
                <a:spcPct val="90000"/>
              </a:lnSpc>
            </a:pPr>
            <a:r>
              <a:rPr lang="fr-FR" altLang="ja-JP" sz="1600"/>
              <a:t>On sait </a:t>
            </a:r>
            <a:r>
              <a:rPr lang="fr-FR" altLang="ja-JP" sz="1600">
                <a:solidFill>
                  <a:srgbClr val="00279F"/>
                </a:solidFill>
              </a:rPr>
              <a:t>rajouter des stades de valeur pour le client</a:t>
            </a:r>
            <a:r>
              <a:rPr lang="fr-FR" altLang="ja-JP" sz="1600"/>
              <a:t> : il faut que les stades de coût rajoutés procurent des avantages défendables (difficile à imiter, un vrai coût…)</a:t>
            </a:r>
          </a:p>
          <a:p>
            <a:pPr lvl="1">
              <a:lnSpc>
                <a:spcPct val="90000"/>
              </a:lnSpc>
            </a:pPr>
            <a:r>
              <a:rPr lang="fr-FR" altLang="ja-JP" sz="1600"/>
              <a:t>Le potentiel de spécialisation est d’autant plus fort que les coûts spécifiques représentent une part importante de la VA et que l’on peut générer des effets d’échelle ou d’expérience sur ces coûts</a:t>
            </a: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space réservé du numéro de diapositive 2"/>
          <p:cNvSpPr>
            <a:spLocks noGrp="1"/>
          </p:cNvSpPr>
          <p:nvPr>
            <p:ph type="sldNum" sz="quarter" idx="10"/>
          </p:nvPr>
        </p:nvSpPr>
        <p:spPr/>
        <p:txBody>
          <a:bodyPr/>
          <a:lstStyle/>
          <a:p>
            <a:pPr>
              <a:defRPr/>
            </a:pPr>
            <a:fld id="{342ECF09-4475-1B4C-8E6F-436B57419E17}" type="slidenum">
              <a:rPr lang="fr-FR"/>
              <a:pPr>
                <a:defRPr/>
              </a:pPr>
              <a:t>124</a:t>
            </a:fld>
            <a:endParaRPr lang="fr-FR"/>
          </a:p>
        </p:txBody>
      </p:sp>
      <p:sp>
        <p:nvSpPr>
          <p:cNvPr id="253955" name="Rectangle 2"/>
          <p:cNvSpPr>
            <a:spLocks noChangeArrowheads="1"/>
          </p:cNvSpPr>
          <p:nvPr/>
        </p:nvSpPr>
        <p:spPr bwMode="auto">
          <a:xfrm>
            <a:off x="1625600" y="1244600"/>
            <a:ext cx="6273800" cy="5054600"/>
          </a:xfrm>
          <a:prstGeom prst="rect">
            <a:avLst/>
          </a:prstGeom>
          <a:noFill/>
          <a:ln w="50800">
            <a:solidFill>
              <a:schemeClr val="accent1"/>
            </a:solidFill>
            <a:miter lim="800000"/>
            <a:headEnd/>
            <a:tailEnd/>
          </a:ln>
        </p:spPr>
        <p:txBody>
          <a:bodyPr wrap="none" anchor="ctr">
            <a:prstTxWarp prst="textNoShape">
              <a:avLst/>
            </a:prstTxWarp>
          </a:bodyPr>
          <a:lstStyle/>
          <a:p>
            <a:endParaRPr lang="fr-FR"/>
          </a:p>
        </p:txBody>
      </p:sp>
      <p:sp>
        <p:nvSpPr>
          <p:cNvPr id="253956" name="Line 3"/>
          <p:cNvSpPr>
            <a:spLocks noChangeShapeType="1"/>
          </p:cNvSpPr>
          <p:nvPr/>
        </p:nvSpPr>
        <p:spPr bwMode="auto">
          <a:xfrm>
            <a:off x="4648200" y="1244600"/>
            <a:ext cx="0" cy="5054600"/>
          </a:xfrm>
          <a:prstGeom prst="line">
            <a:avLst/>
          </a:prstGeom>
          <a:noFill/>
          <a:ln w="50800">
            <a:solidFill>
              <a:schemeClr val="accent1"/>
            </a:solidFill>
            <a:round/>
            <a:headEnd/>
            <a:tailEnd/>
          </a:ln>
        </p:spPr>
        <p:txBody>
          <a:bodyPr wrap="none" anchor="ctr">
            <a:prstTxWarp prst="textNoShape">
              <a:avLst/>
            </a:prstTxWarp>
          </a:bodyPr>
          <a:lstStyle/>
          <a:p>
            <a:endParaRPr lang="fr-FR"/>
          </a:p>
        </p:txBody>
      </p:sp>
      <p:sp>
        <p:nvSpPr>
          <p:cNvPr id="253957" name="Line 4"/>
          <p:cNvSpPr>
            <a:spLocks noChangeShapeType="1"/>
          </p:cNvSpPr>
          <p:nvPr/>
        </p:nvSpPr>
        <p:spPr bwMode="auto">
          <a:xfrm>
            <a:off x="1625600" y="3810000"/>
            <a:ext cx="6273800" cy="0"/>
          </a:xfrm>
          <a:prstGeom prst="line">
            <a:avLst/>
          </a:prstGeom>
          <a:noFill/>
          <a:ln w="50800">
            <a:solidFill>
              <a:schemeClr val="accent1"/>
            </a:solidFill>
            <a:round/>
            <a:headEnd/>
            <a:tailEnd/>
          </a:ln>
        </p:spPr>
        <p:txBody>
          <a:bodyPr wrap="none" anchor="ctr">
            <a:prstTxWarp prst="textNoShape">
              <a:avLst/>
            </a:prstTxWarp>
          </a:bodyPr>
          <a:lstStyle/>
          <a:p>
            <a:endParaRPr lang="fr-FR"/>
          </a:p>
        </p:txBody>
      </p:sp>
      <p:sp>
        <p:nvSpPr>
          <p:cNvPr id="253958" name="Rectangle 5"/>
          <p:cNvSpPr>
            <a:spLocks noChangeArrowheads="1"/>
          </p:cNvSpPr>
          <p:nvPr/>
        </p:nvSpPr>
        <p:spPr bwMode="auto">
          <a:xfrm>
            <a:off x="2265363" y="1350963"/>
            <a:ext cx="1484312" cy="454025"/>
          </a:xfrm>
          <a:prstGeom prst="rect">
            <a:avLst/>
          </a:prstGeom>
          <a:noFill/>
          <a:ln w="12700">
            <a:noFill/>
            <a:miter lim="800000"/>
            <a:headEnd/>
            <a:tailEnd/>
          </a:ln>
        </p:spPr>
        <p:txBody>
          <a:bodyPr wrap="none" lIns="90487" tIns="44450" rIns="90487" bIns="44450">
            <a:prstTxWarp prst="textNoShape">
              <a:avLst/>
            </a:prstTxWarp>
            <a:spAutoFit/>
          </a:bodyPr>
          <a:lstStyle/>
          <a:p>
            <a:r>
              <a:rPr lang="fr-FR" sz="2400">
                <a:solidFill>
                  <a:schemeClr val="hlink"/>
                </a:solidFill>
                <a:latin typeface="Times New Roman" charset="0"/>
              </a:rPr>
              <a:t>Fragmenté</a:t>
            </a:r>
          </a:p>
        </p:txBody>
      </p:sp>
      <p:sp>
        <p:nvSpPr>
          <p:cNvPr id="253959" name="Rectangle 6"/>
          <p:cNvSpPr>
            <a:spLocks noChangeArrowheads="1"/>
          </p:cNvSpPr>
          <p:nvPr/>
        </p:nvSpPr>
        <p:spPr bwMode="auto">
          <a:xfrm>
            <a:off x="5359400" y="1350963"/>
            <a:ext cx="1416050" cy="454025"/>
          </a:xfrm>
          <a:prstGeom prst="rect">
            <a:avLst/>
          </a:prstGeom>
          <a:noFill/>
          <a:ln w="12700">
            <a:noFill/>
            <a:miter lim="800000"/>
            <a:headEnd/>
            <a:tailEnd/>
          </a:ln>
        </p:spPr>
        <p:txBody>
          <a:bodyPr wrap="none" lIns="90487" tIns="44450" rIns="90487" bIns="44450">
            <a:prstTxWarp prst="textNoShape">
              <a:avLst/>
            </a:prstTxWarp>
            <a:spAutoFit/>
          </a:bodyPr>
          <a:lstStyle/>
          <a:p>
            <a:r>
              <a:rPr lang="fr-FR" sz="2400">
                <a:solidFill>
                  <a:schemeClr val="hlink"/>
                </a:solidFill>
                <a:latin typeface="Times New Roman" charset="0"/>
              </a:rPr>
              <a:t>Spécialisé</a:t>
            </a:r>
          </a:p>
        </p:txBody>
      </p:sp>
      <p:sp>
        <p:nvSpPr>
          <p:cNvPr id="253960" name="Rectangle 7"/>
          <p:cNvSpPr>
            <a:spLocks noChangeArrowheads="1"/>
          </p:cNvSpPr>
          <p:nvPr/>
        </p:nvSpPr>
        <p:spPr bwMode="auto">
          <a:xfrm>
            <a:off x="2417763" y="3941763"/>
            <a:ext cx="1179512" cy="454025"/>
          </a:xfrm>
          <a:prstGeom prst="rect">
            <a:avLst/>
          </a:prstGeom>
          <a:noFill/>
          <a:ln w="12700">
            <a:noFill/>
            <a:miter lim="800000"/>
            <a:headEnd/>
            <a:tailEnd/>
          </a:ln>
        </p:spPr>
        <p:txBody>
          <a:bodyPr wrap="none" lIns="90487" tIns="44450" rIns="90487" bIns="44450">
            <a:prstTxWarp prst="textNoShape">
              <a:avLst/>
            </a:prstTxWarp>
            <a:spAutoFit/>
          </a:bodyPr>
          <a:lstStyle/>
          <a:p>
            <a:r>
              <a:rPr lang="fr-FR" sz="2400">
                <a:solidFill>
                  <a:schemeClr val="hlink"/>
                </a:solidFill>
                <a:latin typeface="Times New Roman" charset="0"/>
              </a:rPr>
              <a:t>Impasse</a:t>
            </a:r>
          </a:p>
        </p:txBody>
      </p:sp>
      <p:sp>
        <p:nvSpPr>
          <p:cNvPr id="253961" name="Rectangle 8"/>
          <p:cNvSpPr>
            <a:spLocks noChangeArrowheads="1"/>
          </p:cNvSpPr>
          <p:nvPr/>
        </p:nvSpPr>
        <p:spPr bwMode="auto">
          <a:xfrm>
            <a:off x="5351463" y="3941763"/>
            <a:ext cx="1433512" cy="454025"/>
          </a:xfrm>
          <a:prstGeom prst="rect">
            <a:avLst/>
          </a:prstGeom>
          <a:noFill/>
          <a:ln w="12700">
            <a:noFill/>
            <a:miter lim="800000"/>
            <a:headEnd/>
            <a:tailEnd/>
          </a:ln>
        </p:spPr>
        <p:txBody>
          <a:bodyPr wrap="none" lIns="90487" tIns="44450" rIns="90487" bIns="44450">
            <a:prstTxWarp prst="textNoShape">
              <a:avLst/>
            </a:prstTxWarp>
            <a:spAutoFit/>
          </a:bodyPr>
          <a:lstStyle/>
          <a:p>
            <a:r>
              <a:rPr lang="fr-FR" sz="2400">
                <a:solidFill>
                  <a:schemeClr val="hlink"/>
                </a:solidFill>
                <a:latin typeface="Times New Roman" charset="0"/>
              </a:rPr>
              <a:t>Concentré</a:t>
            </a:r>
          </a:p>
        </p:txBody>
      </p:sp>
      <p:sp>
        <p:nvSpPr>
          <p:cNvPr id="253962" name="Rectangle 9"/>
          <p:cNvSpPr>
            <a:spLocks noChangeArrowheads="1"/>
          </p:cNvSpPr>
          <p:nvPr/>
        </p:nvSpPr>
        <p:spPr bwMode="auto">
          <a:xfrm>
            <a:off x="1808163" y="2028825"/>
            <a:ext cx="1952625" cy="1187450"/>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latin typeface="Times New Roman" charset="0"/>
              </a:rPr>
              <a:t>Hotellerie 3*</a:t>
            </a:r>
          </a:p>
          <a:p>
            <a:r>
              <a:rPr lang="fr-FR" sz="1800" b="1">
                <a:latin typeface="Times New Roman" charset="0"/>
              </a:rPr>
              <a:t>Connectique</a:t>
            </a:r>
          </a:p>
          <a:p>
            <a:r>
              <a:rPr lang="fr-FR" sz="1800" b="1">
                <a:latin typeface="Times New Roman" charset="0"/>
              </a:rPr>
              <a:t>Restauration</a:t>
            </a:r>
          </a:p>
          <a:p>
            <a:r>
              <a:rPr lang="fr-FR" sz="1800" b="1">
                <a:latin typeface="Times New Roman" charset="0"/>
              </a:rPr>
              <a:t>Distribution proxi</a:t>
            </a:r>
          </a:p>
        </p:txBody>
      </p:sp>
      <p:sp>
        <p:nvSpPr>
          <p:cNvPr id="253963" name="Rectangle 10"/>
          <p:cNvSpPr>
            <a:spLocks noChangeArrowheads="1"/>
          </p:cNvSpPr>
          <p:nvPr/>
        </p:nvSpPr>
        <p:spPr bwMode="auto">
          <a:xfrm>
            <a:off x="4932363" y="4391025"/>
            <a:ext cx="2276475" cy="1187450"/>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latin typeface="Times New Roman" charset="0"/>
              </a:rPr>
              <a:t>ACCOR  : Formule 1</a:t>
            </a:r>
          </a:p>
          <a:p>
            <a:r>
              <a:rPr lang="fr-FR" sz="1800" b="1">
                <a:latin typeface="Times New Roman" charset="0"/>
              </a:rPr>
              <a:t>Aspirine </a:t>
            </a:r>
          </a:p>
          <a:p>
            <a:r>
              <a:rPr lang="fr-FR" sz="1800" b="1">
                <a:latin typeface="Times New Roman" charset="0"/>
              </a:rPr>
              <a:t>Pilule contraceptive</a:t>
            </a:r>
          </a:p>
          <a:p>
            <a:r>
              <a:rPr lang="fr-FR" sz="1800" b="1">
                <a:latin typeface="Times New Roman" charset="0"/>
              </a:rPr>
              <a:t>Génériques</a:t>
            </a:r>
          </a:p>
        </p:txBody>
      </p:sp>
      <p:sp>
        <p:nvSpPr>
          <p:cNvPr id="253964" name="Rectangle 11"/>
          <p:cNvSpPr>
            <a:spLocks noChangeArrowheads="1"/>
          </p:cNvSpPr>
          <p:nvPr/>
        </p:nvSpPr>
        <p:spPr bwMode="auto">
          <a:xfrm>
            <a:off x="4627563" y="1876425"/>
            <a:ext cx="3324225" cy="1462088"/>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latin typeface="Times New Roman" charset="0"/>
              </a:rPr>
              <a:t>Médicaments cardio-vasculaires</a:t>
            </a:r>
          </a:p>
          <a:p>
            <a:r>
              <a:rPr lang="fr-FR" sz="1800" b="1">
                <a:latin typeface="Times New Roman" charset="0"/>
              </a:rPr>
              <a:t>Automobile généraliste</a:t>
            </a:r>
          </a:p>
          <a:p>
            <a:r>
              <a:rPr lang="fr-FR" sz="1800" b="1">
                <a:latin typeface="Times New Roman" charset="0"/>
              </a:rPr>
              <a:t>Palaces Lucien Barrière</a:t>
            </a:r>
          </a:p>
          <a:p>
            <a:r>
              <a:rPr lang="fr-FR" sz="1800" b="1">
                <a:latin typeface="Times New Roman" charset="0"/>
              </a:rPr>
              <a:t>Voitures de luxe</a:t>
            </a:r>
          </a:p>
          <a:p>
            <a:r>
              <a:rPr lang="fr-FR" sz="1800" b="1">
                <a:latin typeface="Times New Roman" charset="0"/>
              </a:rPr>
              <a:t>Médicaments très élaborés</a:t>
            </a:r>
          </a:p>
        </p:txBody>
      </p:sp>
      <p:sp>
        <p:nvSpPr>
          <p:cNvPr id="253965" name="Rectangle 12"/>
          <p:cNvSpPr>
            <a:spLocks noChangeArrowheads="1"/>
          </p:cNvSpPr>
          <p:nvPr/>
        </p:nvSpPr>
        <p:spPr bwMode="auto">
          <a:xfrm>
            <a:off x="1655763" y="4521200"/>
            <a:ext cx="2997200" cy="1462088"/>
          </a:xfrm>
          <a:prstGeom prst="rect">
            <a:avLst/>
          </a:prstGeom>
          <a:noFill/>
          <a:ln w="12700">
            <a:noFill/>
            <a:miter lim="800000"/>
            <a:headEnd/>
            <a:tailEnd/>
          </a:ln>
        </p:spPr>
        <p:txBody>
          <a:bodyPr lIns="90487" tIns="44450" rIns="90487" bIns="44450">
            <a:prstTxWarp prst="textNoShape">
              <a:avLst/>
            </a:prstTxWarp>
            <a:spAutoFit/>
          </a:bodyPr>
          <a:lstStyle/>
          <a:p>
            <a:r>
              <a:rPr lang="fr-FR" sz="1800" b="1">
                <a:latin typeface="Times New Roman" charset="0"/>
              </a:rPr>
              <a:t>Gaz industriel</a:t>
            </a:r>
          </a:p>
          <a:p>
            <a:r>
              <a:rPr lang="fr-FR" sz="1800" b="1">
                <a:latin typeface="Times New Roman" charset="0"/>
              </a:rPr>
              <a:t>Traitement de chèque bancaire</a:t>
            </a:r>
          </a:p>
          <a:p>
            <a:r>
              <a:rPr lang="fr-FR" sz="1800" b="1">
                <a:latin typeface="Times New Roman" charset="0"/>
              </a:rPr>
              <a:t>Hotellerie familiale</a:t>
            </a:r>
          </a:p>
          <a:p>
            <a:r>
              <a:rPr lang="fr-FR" sz="1800" b="1">
                <a:latin typeface="Times New Roman" charset="0"/>
              </a:rPr>
              <a:t>Produits textiles</a:t>
            </a:r>
          </a:p>
        </p:txBody>
      </p:sp>
      <p:sp>
        <p:nvSpPr>
          <p:cNvPr id="253966" name="Line 13"/>
          <p:cNvSpPr>
            <a:spLocks noChangeShapeType="1"/>
          </p:cNvSpPr>
          <p:nvPr/>
        </p:nvSpPr>
        <p:spPr bwMode="auto">
          <a:xfrm flipV="1">
            <a:off x="4267200" y="3276600"/>
            <a:ext cx="533400" cy="1447800"/>
          </a:xfrm>
          <a:prstGeom prst="line">
            <a:avLst/>
          </a:prstGeom>
          <a:noFill/>
          <a:ln w="12700">
            <a:solidFill>
              <a:schemeClr val="accent2"/>
            </a:solidFill>
            <a:round/>
            <a:headEnd/>
            <a:tailEnd type="triangle" w="med" len="med"/>
          </a:ln>
        </p:spPr>
        <p:txBody>
          <a:bodyPr wrap="none" anchor="ctr">
            <a:prstTxWarp prst="textNoShape">
              <a:avLst/>
            </a:prstTxWarp>
          </a:bodyPr>
          <a:lstStyle/>
          <a:p>
            <a:endParaRPr lang="fr-FR"/>
          </a:p>
        </p:txBody>
      </p:sp>
      <p:sp>
        <p:nvSpPr>
          <p:cNvPr id="253967" name="Rectangle 14"/>
          <p:cNvSpPr>
            <a:spLocks noChangeArrowheads="1"/>
          </p:cNvSpPr>
          <p:nvPr/>
        </p:nvSpPr>
        <p:spPr bwMode="auto">
          <a:xfrm>
            <a:off x="3276600" y="4267200"/>
            <a:ext cx="854075" cy="363538"/>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chemeClr val="accent2"/>
                </a:solidFill>
                <a:latin typeface="Times New Roman" charset="0"/>
              </a:rPr>
              <a:t>Textile</a:t>
            </a:r>
          </a:p>
        </p:txBody>
      </p:sp>
      <p:sp>
        <p:nvSpPr>
          <p:cNvPr id="253968" name="Rectangle 15"/>
          <p:cNvSpPr>
            <a:spLocks noChangeArrowheads="1"/>
          </p:cNvSpPr>
          <p:nvPr/>
        </p:nvSpPr>
        <p:spPr bwMode="auto">
          <a:xfrm>
            <a:off x="3200400" y="4572000"/>
            <a:ext cx="844550" cy="366713"/>
          </a:xfrm>
          <a:prstGeom prst="rect">
            <a:avLst/>
          </a:prstGeom>
          <a:noFill/>
          <a:ln w="12700">
            <a:noFill/>
            <a:miter lim="800000"/>
            <a:headEnd/>
            <a:tailEnd/>
          </a:ln>
        </p:spPr>
        <p:txBody>
          <a:bodyPr wrap="none">
            <a:prstTxWarp prst="textNoShape">
              <a:avLst/>
            </a:prstTxWarp>
            <a:spAutoFit/>
          </a:bodyPr>
          <a:lstStyle/>
          <a:p>
            <a:r>
              <a:rPr lang="fr-FR" sz="1800" b="1">
                <a:solidFill>
                  <a:schemeClr val="accent2"/>
                </a:solidFill>
                <a:latin typeface="Times New Roman" charset="0"/>
              </a:rPr>
              <a:t>Usinor</a:t>
            </a:r>
          </a:p>
        </p:txBody>
      </p:sp>
      <p:sp>
        <p:nvSpPr>
          <p:cNvPr id="253969" name="Rectangle 16"/>
          <p:cNvSpPr>
            <a:spLocks noGrp="1" noChangeArrowheads="1"/>
          </p:cNvSpPr>
          <p:nvPr>
            <p:ph type="title"/>
          </p:nvPr>
        </p:nvSpPr>
        <p:spPr/>
        <p:txBody>
          <a:bodyPr/>
          <a:lstStyle/>
          <a:p>
            <a:r>
              <a:rPr lang="fr-FR"/>
              <a:t>Exemples d’activités en BCG2</a:t>
            </a:r>
          </a:p>
        </p:txBody>
      </p:sp>
    </p:spTree>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
          <p:cNvSpPr>
            <a:spLocks noGrp="1"/>
          </p:cNvSpPr>
          <p:nvPr>
            <p:ph type="sldNum" sz="quarter" idx="10"/>
          </p:nvPr>
        </p:nvSpPr>
        <p:spPr/>
        <p:txBody>
          <a:bodyPr/>
          <a:lstStyle/>
          <a:p>
            <a:pPr>
              <a:defRPr/>
            </a:pPr>
            <a:fld id="{3098F7F5-2B86-9441-B146-77204638E5F0}" type="slidenum">
              <a:rPr lang="fr-FR"/>
              <a:pPr>
                <a:defRPr/>
              </a:pPr>
              <a:t>125</a:t>
            </a:fld>
            <a:endParaRPr lang="fr-FR"/>
          </a:p>
        </p:txBody>
      </p:sp>
      <p:sp>
        <p:nvSpPr>
          <p:cNvPr id="256003" name="Rectangle 2"/>
          <p:cNvSpPr>
            <a:spLocks noGrp="1" noChangeArrowheads="1"/>
          </p:cNvSpPr>
          <p:nvPr>
            <p:ph type="title"/>
          </p:nvPr>
        </p:nvSpPr>
        <p:spPr>
          <a:noFill/>
        </p:spPr>
        <p:txBody>
          <a:bodyPr/>
          <a:lstStyle/>
          <a:p>
            <a:r>
              <a:rPr lang="fr-FR"/>
              <a:t>Les activités de volume</a:t>
            </a:r>
          </a:p>
        </p:txBody>
      </p:sp>
      <p:sp>
        <p:nvSpPr>
          <p:cNvPr id="256004" name="Rectangle 3"/>
          <p:cNvSpPr>
            <a:spLocks noChangeArrowheads="1"/>
          </p:cNvSpPr>
          <p:nvPr/>
        </p:nvSpPr>
        <p:spPr bwMode="auto">
          <a:xfrm>
            <a:off x="1096963" y="1333500"/>
            <a:ext cx="6883400" cy="393700"/>
          </a:xfrm>
          <a:prstGeom prst="rect">
            <a:avLst/>
          </a:prstGeom>
          <a:noFill/>
          <a:ln w="12700">
            <a:noFill/>
            <a:miter lim="800000"/>
            <a:headEnd/>
            <a:tailEnd/>
          </a:ln>
        </p:spPr>
        <p:txBody>
          <a:bodyPr wrap="none" lIns="90487" tIns="44450" rIns="90487" bIns="44450">
            <a:prstTxWarp prst="textNoShape">
              <a:avLst/>
            </a:prstTxWarp>
            <a:spAutoFit/>
          </a:bodyPr>
          <a:lstStyle/>
          <a:p>
            <a:r>
              <a:rPr lang="fr-FR" sz="2000" b="1" i="1">
                <a:solidFill>
                  <a:schemeClr val="hlink"/>
                </a:solidFill>
                <a:latin typeface="Times New Roman" charset="0"/>
              </a:rPr>
              <a:t>Le volume confère un avantage important de coût, donc de prix </a:t>
            </a:r>
          </a:p>
        </p:txBody>
      </p:sp>
      <p:sp>
        <p:nvSpPr>
          <p:cNvPr id="256005" name="Rectangle 4"/>
          <p:cNvSpPr>
            <a:spLocks noChangeArrowheads="1"/>
          </p:cNvSpPr>
          <p:nvPr/>
        </p:nvSpPr>
        <p:spPr bwMode="auto">
          <a:xfrm>
            <a:off x="2011363" y="2324100"/>
            <a:ext cx="5921375" cy="1612900"/>
          </a:xfrm>
          <a:prstGeom prst="rect">
            <a:avLst/>
          </a:prstGeom>
          <a:noFill/>
          <a:ln w="12700">
            <a:noFill/>
            <a:miter lim="800000"/>
            <a:headEnd/>
            <a:tailEnd/>
          </a:ln>
        </p:spPr>
        <p:txBody>
          <a:bodyPr wrap="none" lIns="90487" tIns="44450" rIns="90487" bIns="44450">
            <a:prstTxWarp prst="textNoShape">
              <a:avLst/>
            </a:prstTxWarp>
            <a:spAutoFit/>
          </a:bodyPr>
          <a:lstStyle/>
          <a:p>
            <a:r>
              <a:rPr lang="fr-FR" sz="2000" b="1">
                <a:solidFill>
                  <a:srgbClr val="000000"/>
                </a:solidFill>
                <a:latin typeface="Times New Roman" charset="0"/>
              </a:rPr>
              <a:t>•  peu de possibilités de différenciation du produit.</a:t>
            </a:r>
          </a:p>
          <a:p>
            <a:endParaRPr lang="fr-FR" sz="2000" b="1">
              <a:solidFill>
                <a:srgbClr val="000000"/>
              </a:solidFill>
              <a:latin typeface="Times New Roman" charset="0"/>
            </a:endParaRPr>
          </a:p>
          <a:p>
            <a:r>
              <a:rPr lang="fr-FR" sz="2000" b="1">
                <a:solidFill>
                  <a:srgbClr val="000000"/>
                </a:solidFill>
                <a:latin typeface="Times New Roman" charset="0"/>
              </a:rPr>
              <a:t>•  les efforts portent sur la gestion des coûts partagés.</a:t>
            </a:r>
          </a:p>
          <a:p>
            <a:endParaRPr lang="fr-FR" sz="2000" b="1">
              <a:solidFill>
                <a:srgbClr val="000000"/>
              </a:solidFill>
              <a:latin typeface="Times New Roman" charset="0"/>
            </a:endParaRPr>
          </a:p>
          <a:p>
            <a:r>
              <a:rPr lang="fr-FR" sz="2000" b="1">
                <a:solidFill>
                  <a:srgbClr val="000000"/>
                </a:solidFill>
                <a:latin typeface="Times New Roman" charset="0"/>
              </a:rPr>
              <a:t>•  le critère pertinent est la part de marché.</a:t>
            </a:r>
          </a:p>
        </p:txBody>
      </p:sp>
      <p:sp>
        <p:nvSpPr>
          <p:cNvPr id="256006" name="Rectangle 5"/>
          <p:cNvSpPr>
            <a:spLocks noChangeArrowheads="1"/>
          </p:cNvSpPr>
          <p:nvPr/>
        </p:nvSpPr>
        <p:spPr bwMode="auto">
          <a:xfrm>
            <a:off x="1020763" y="5499100"/>
            <a:ext cx="7448550" cy="393700"/>
          </a:xfrm>
          <a:prstGeom prst="rect">
            <a:avLst/>
          </a:prstGeom>
          <a:noFill/>
          <a:ln w="12700">
            <a:noFill/>
            <a:miter lim="800000"/>
            <a:headEnd/>
            <a:tailEnd/>
          </a:ln>
        </p:spPr>
        <p:txBody>
          <a:bodyPr wrap="none" lIns="90487" tIns="44450" rIns="90487" bIns="44450">
            <a:prstTxWarp prst="textNoShape">
              <a:avLst/>
            </a:prstTxWarp>
            <a:spAutoFit/>
          </a:bodyPr>
          <a:lstStyle/>
          <a:p>
            <a:r>
              <a:rPr lang="fr-FR" sz="2000" b="1">
                <a:solidFill>
                  <a:schemeClr val="accent2"/>
                </a:solidFill>
                <a:latin typeface="Times New Roman" charset="0"/>
              </a:rPr>
              <a:t>Exemples: grande consommation et grande diffusion standardisée. </a:t>
            </a:r>
          </a:p>
        </p:txBody>
      </p:sp>
    </p:spTree>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
          <p:cNvSpPr>
            <a:spLocks noGrp="1"/>
          </p:cNvSpPr>
          <p:nvPr>
            <p:ph type="sldNum" sz="quarter" idx="10"/>
          </p:nvPr>
        </p:nvSpPr>
        <p:spPr/>
        <p:txBody>
          <a:bodyPr/>
          <a:lstStyle/>
          <a:p>
            <a:pPr>
              <a:defRPr/>
            </a:pPr>
            <a:fld id="{8BC97938-D584-8844-83FA-83DCA8B2DA19}" type="slidenum">
              <a:rPr lang="fr-FR"/>
              <a:pPr>
                <a:defRPr/>
              </a:pPr>
              <a:t>126</a:t>
            </a:fld>
            <a:endParaRPr lang="fr-FR"/>
          </a:p>
        </p:txBody>
      </p:sp>
      <p:sp>
        <p:nvSpPr>
          <p:cNvPr id="258051" name="Rectangle 2"/>
          <p:cNvSpPr>
            <a:spLocks noGrp="1" noChangeArrowheads="1"/>
          </p:cNvSpPr>
          <p:nvPr>
            <p:ph type="title"/>
          </p:nvPr>
        </p:nvSpPr>
        <p:spPr>
          <a:noFill/>
        </p:spPr>
        <p:txBody>
          <a:bodyPr/>
          <a:lstStyle/>
          <a:p>
            <a:r>
              <a:rPr lang="fr-FR"/>
              <a:t>Les activités de différenciation</a:t>
            </a:r>
          </a:p>
        </p:txBody>
      </p:sp>
      <p:sp>
        <p:nvSpPr>
          <p:cNvPr id="258052" name="Rectangle 3"/>
          <p:cNvSpPr>
            <a:spLocks noChangeArrowheads="1"/>
          </p:cNvSpPr>
          <p:nvPr/>
        </p:nvSpPr>
        <p:spPr bwMode="auto">
          <a:xfrm>
            <a:off x="1077913" y="1587500"/>
            <a:ext cx="6946900" cy="698500"/>
          </a:xfrm>
          <a:prstGeom prst="rect">
            <a:avLst/>
          </a:prstGeom>
          <a:noFill/>
          <a:ln w="12700">
            <a:noFill/>
            <a:miter lim="800000"/>
            <a:headEnd/>
            <a:tailEnd/>
          </a:ln>
        </p:spPr>
        <p:txBody>
          <a:bodyPr wrap="none" lIns="90487" tIns="44450" rIns="90487" bIns="44450">
            <a:prstTxWarp prst="textNoShape">
              <a:avLst/>
            </a:prstTxWarp>
            <a:spAutoFit/>
          </a:bodyPr>
          <a:lstStyle/>
          <a:p>
            <a:pPr algn="ctr"/>
            <a:r>
              <a:rPr lang="fr-FR" sz="2000" b="1" i="1">
                <a:solidFill>
                  <a:schemeClr val="hlink"/>
                </a:solidFill>
              </a:rPr>
              <a:t>Il existe de nombreuses sources  significatives de différenciation </a:t>
            </a:r>
          </a:p>
          <a:p>
            <a:pPr algn="ctr"/>
            <a:r>
              <a:rPr lang="fr-FR" sz="2000" b="1" i="1">
                <a:solidFill>
                  <a:schemeClr val="hlink"/>
                </a:solidFill>
              </a:rPr>
              <a:t>et valorisables par produits. </a:t>
            </a:r>
          </a:p>
        </p:txBody>
      </p:sp>
      <p:sp>
        <p:nvSpPr>
          <p:cNvPr id="258053" name="Rectangle 4"/>
          <p:cNvSpPr>
            <a:spLocks noChangeArrowheads="1"/>
          </p:cNvSpPr>
          <p:nvPr/>
        </p:nvSpPr>
        <p:spPr bwMode="auto">
          <a:xfrm>
            <a:off x="1020763" y="3213100"/>
            <a:ext cx="7823200" cy="1003300"/>
          </a:xfrm>
          <a:prstGeom prst="rect">
            <a:avLst/>
          </a:prstGeom>
          <a:noFill/>
          <a:ln w="12700">
            <a:noFill/>
            <a:miter lim="800000"/>
            <a:headEnd/>
            <a:tailEnd/>
          </a:ln>
        </p:spPr>
        <p:txBody>
          <a:bodyPr lIns="90487" tIns="44450" rIns="90487" bIns="44450">
            <a:prstTxWarp prst="textNoShape">
              <a:avLst/>
            </a:prstTxWarp>
            <a:spAutoFit/>
          </a:bodyPr>
          <a:lstStyle/>
          <a:p>
            <a:r>
              <a:rPr lang="fr-FR" sz="2000" b="1">
                <a:solidFill>
                  <a:srgbClr val="000000"/>
                </a:solidFill>
                <a:latin typeface="Times New Roman" charset="0"/>
              </a:rPr>
              <a:t>• les efforts portent sur la gestion des coûts spécifiques.</a:t>
            </a:r>
          </a:p>
          <a:p>
            <a:endParaRPr lang="fr-FR" sz="2000" b="1">
              <a:solidFill>
                <a:srgbClr val="000000"/>
              </a:solidFill>
              <a:latin typeface="Times New Roman" charset="0"/>
            </a:endParaRPr>
          </a:p>
          <a:p>
            <a:r>
              <a:rPr lang="fr-FR" sz="2000" b="1">
                <a:solidFill>
                  <a:srgbClr val="000000"/>
                </a:solidFill>
                <a:latin typeface="Times New Roman" charset="0"/>
              </a:rPr>
              <a:t>• la recherche de </a:t>
            </a:r>
            <a:r>
              <a:rPr lang="fr-FR" sz="2000" b="1" i="1">
                <a:solidFill>
                  <a:srgbClr val="000000"/>
                </a:solidFill>
                <a:latin typeface="Times New Roman" charset="0"/>
              </a:rPr>
              <a:t>niches </a:t>
            </a:r>
            <a:r>
              <a:rPr lang="fr-FR" sz="2000" b="1">
                <a:solidFill>
                  <a:srgbClr val="000000"/>
                </a:solidFill>
                <a:latin typeface="Times New Roman" charset="0"/>
              </a:rPr>
              <a:t> stratégiquement défendables à long terme.</a:t>
            </a:r>
          </a:p>
        </p:txBody>
      </p:sp>
      <p:sp>
        <p:nvSpPr>
          <p:cNvPr id="258054" name="Rectangle 5"/>
          <p:cNvSpPr>
            <a:spLocks noChangeArrowheads="1"/>
          </p:cNvSpPr>
          <p:nvPr/>
        </p:nvSpPr>
        <p:spPr bwMode="auto">
          <a:xfrm>
            <a:off x="1706563" y="5499100"/>
            <a:ext cx="3087687" cy="393700"/>
          </a:xfrm>
          <a:prstGeom prst="rect">
            <a:avLst/>
          </a:prstGeom>
          <a:noFill/>
          <a:ln w="12700">
            <a:noFill/>
            <a:miter lim="800000"/>
            <a:headEnd/>
            <a:tailEnd/>
          </a:ln>
        </p:spPr>
        <p:txBody>
          <a:bodyPr wrap="none" lIns="90487" tIns="44450" rIns="90487" bIns="44450">
            <a:prstTxWarp prst="textNoShape">
              <a:avLst/>
            </a:prstTxWarp>
            <a:spAutoFit/>
          </a:bodyPr>
          <a:lstStyle/>
          <a:p>
            <a:r>
              <a:rPr lang="fr-FR" sz="2000" b="1">
                <a:solidFill>
                  <a:schemeClr val="accent2"/>
                </a:solidFill>
                <a:latin typeface="Times New Roman" charset="0"/>
              </a:rPr>
              <a:t>Exemple: produits de luxe.</a:t>
            </a:r>
          </a:p>
        </p:txBody>
      </p:sp>
    </p:spTree>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
          <p:cNvSpPr>
            <a:spLocks noGrp="1"/>
          </p:cNvSpPr>
          <p:nvPr>
            <p:ph type="sldNum" sz="quarter" idx="10"/>
          </p:nvPr>
        </p:nvSpPr>
        <p:spPr/>
        <p:txBody>
          <a:bodyPr/>
          <a:lstStyle/>
          <a:p>
            <a:pPr>
              <a:defRPr/>
            </a:pPr>
            <a:fld id="{6BA236DA-E20B-3E41-A957-CD4A8BF2AA82}" type="slidenum">
              <a:rPr lang="fr-FR"/>
              <a:pPr>
                <a:defRPr/>
              </a:pPr>
              <a:t>127</a:t>
            </a:fld>
            <a:endParaRPr lang="fr-FR"/>
          </a:p>
        </p:txBody>
      </p:sp>
      <p:sp>
        <p:nvSpPr>
          <p:cNvPr id="260099" name="Rectangle 2"/>
          <p:cNvSpPr>
            <a:spLocks noGrp="1" noChangeArrowheads="1"/>
          </p:cNvSpPr>
          <p:nvPr>
            <p:ph type="title"/>
          </p:nvPr>
        </p:nvSpPr>
        <p:spPr>
          <a:noFill/>
        </p:spPr>
        <p:txBody>
          <a:bodyPr/>
          <a:lstStyle/>
          <a:p>
            <a:r>
              <a:rPr lang="fr-FR"/>
              <a:t>Les activités fragmentées</a:t>
            </a:r>
          </a:p>
        </p:txBody>
      </p:sp>
      <p:sp>
        <p:nvSpPr>
          <p:cNvPr id="260100" name="Rectangle 3"/>
          <p:cNvSpPr>
            <a:spLocks noChangeArrowheads="1"/>
          </p:cNvSpPr>
          <p:nvPr/>
        </p:nvSpPr>
        <p:spPr bwMode="auto">
          <a:xfrm>
            <a:off x="1387475" y="1401763"/>
            <a:ext cx="5916613" cy="698500"/>
          </a:xfrm>
          <a:prstGeom prst="rect">
            <a:avLst/>
          </a:prstGeom>
          <a:noFill/>
          <a:ln w="12700">
            <a:noFill/>
            <a:miter lim="800000"/>
            <a:headEnd/>
            <a:tailEnd/>
          </a:ln>
        </p:spPr>
        <p:txBody>
          <a:bodyPr wrap="none" lIns="90487" tIns="44450" rIns="90487" bIns="44450">
            <a:prstTxWarp prst="textNoShape">
              <a:avLst/>
            </a:prstTxWarp>
            <a:spAutoFit/>
          </a:bodyPr>
          <a:lstStyle/>
          <a:p>
            <a:r>
              <a:rPr lang="fr-FR" sz="2000" b="1" i="1">
                <a:solidFill>
                  <a:schemeClr val="hlink"/>
                </a:solidFill>
                <a:latin typeface="Times New Roman" charset="0"/>
              </a:rPr>
              <a:t>La taille n'engendre pas un avantage concurrentiel </a:t>
            </a:r>
          </a:p>
          <a:p>
            <a:r>
              <a:rPr lang="fr-FR" sz="2000" b="1" i="1">
                <a:solidFill>
                  <a:schemeClr val="hlink"/>
                </a:solidFill>
                <a:latin typeface="Times New Roman" charset="0"/>
              </a:rPr>
              <a:t>et peut même être un handicap (perte de compétitivité).</a:t>
            </a:r>
          </a:p>
        </p:txBody>
      </p:sp>
      <p:sp>
        <p:nvSpPr>
          <p:cNvPr id="260101" name="Rectangle 4"/>
          <p:cNvSpPr>
            <a:spLocks noChangeArrowheads="1"/>
          </p:cNvSpPr>
          <p:nvPr/>
        </p:nvSpPr>
        <p:spPr bwMode="auto">
          <a:xfrm>
            <a:off x="854075" y="2593975"/>
            <a:ext cx="7904163" cy="2527300"/>
          </a:xfrm>
          <a:prstGeom prst="rect">
            <a:avLst/>
          </a:prstGeom>
          <a:noFill/>
          <a:ln w="12700">
            <a:noFill/>
            <a:miter lim="800000"/>
            <a:headEnd/>
            <a:tailEnd/>
          </a:ln>
        </p:spPr>
        <p:txBody>
          <a:bodyPr wrap="none" lIns="90487" tIns="44450" rIns="90487" bIns="44450">
            <a:prstTxWarp prst="textNoShape">
              <a:avLst/>
            </a:prstTxWarp>
            <a:spAutoFit/>
          </a:bodyPr>
          <a:lstStyle/>
          <a:p>
            <a:r>
              <a:rPr lang="fr-FR" sz="2000" b="1">
                <a:solidFill>
                  <a:srgbClr val="000000"/>
                </a:solidFill>
                <a:latin typeface="Times New Roman" charset="0"/>
              </a:rPr>
              <a:t>•  le F.C.S. est l'adaptation rapide aux besoins du marché.</a:t>
            </a:r>
          </a:p>
          <a:p>
            <a:endParaRPr lang="fr-FR" sz="2000" b="1">
              <a:solidFill>
                <a:srgbClr val="000000"/>
              </a:solidFill>
              <a:latin typeface="Times New Roman" charset="0"/>
            </a:endParaRPr>
          </a:p>
          <a:p>
            <a:r>
              <a:rPr lang="fr-FR" sz="2000" b="1">
                <a:solidFill>
                  <a:srgbClr val="000000"/>
                </a:solidFill>
                <a:latin typeface="Times New Roman" charset="0"/>
              </a:rPr>
              <a:t> • grandes entreprises ne peuvent valoriser leurs coûts de  coordination.</a:t>
            </a:r>
          </a:p>
          <a:p>
            <a:endParaRPr lang="fr-FR" sz="2000" b="1">
              <a:solidFill>
                <a:srgbClr val="000000"/>
              </a:solidFill>
              <a:latin typeface="Times New Roman" charset="0"/>
            </a:endParaRPr>
          </a:p>
          <a:p>
            <a:r>
              <a:rPr lang="fr-FR" sz="2000" b="1">
                <a:solidFill>
                  <a:srgbClr val="000000"/>
                </a:solidFill>
                <a:latin typeface="Times New Roman" charset="0"/>
              </a:rPr>
              <a:t>•  les sources de différenciation sont multiples et changeantes.</a:t>
            </a:r>
          </a:p>
          <a:p>
            <a:endParaRPr lang="fr-FR" sz="2000" b="1">
              <a:solidFill>
                <a:srgbClr val="000000"/>
              </a:solidFill>
              <a:latin typeface="Times New Roman" charset="0"/>
            </a:endParaRPr>
          </a:p>
          <a:p>
            <a:r>
              <a:rPr lang="fr-FR" sz="2000" b="1">
                <a:solidFill>
                  <a:srgbClr val="000000"/>
                </a:solidFill>
                <a:latin typeface="Times New Roman" charset="0"/>
              </a:rPr>
              <a:t>• la taille ne permet pas d'atteindre des coûts compétitifs si il n'y a pas</a:t>
            </a:r>
          </a:p>
          <a:p>
            <a:r>
              <a:rPr lang="fr-FR" sz="2000" b="1">
                <a:solidFill>
                  <a:srgbClr val="000000"/>
                </a:solidFill>
                <a:latin typeface="Times New Roman" charset="0"/>
              </a:rPr>
              <a:t>    spécialisation.</a:t>
            </a:r>
          </a:p>
        </p:txBody>
      </p:sp>
      <p:sp>
        <p:nvSpPr>
          <p:cNvPr id="260102" name="Rectangle 5"/>
          <p:cNvSpPr>
            <a:spLocks noChangeArrowheads="1"/>
          </p:cNvSpPr>
          <p:nvPr/>
        </p:nvSpPr>
        <p:spPr bwMode="auto">
          <a:xfrm>
            <a:off x="777875" y="5300663"/>
            <a:ext cx="7602538" cy="1003300"/>
          </a:xfrm>
          <a:prstGeom prst="rect">
            <a:avLst/>
          </a:prstGeom>
          <a:noFill/>
          <a:ln w="12700">
            <a:noFill/>
            <a:miter lim="800000"/>
            <a:headEnd/>
            <a:tailEnd/>
          </a:ln>
        </p:spPr>
        <p:txBody>
          <a:bodyPr wrap="none" lIns="90487" tIns="44450" rIns="90487" bIns="44450">
            <a:prstTxWarp prst="textNoShape">
              <a:avLst/>
            </a:prstTxWarp>
            <a:spAutoFit/>
          </a:bodyPr>
          <a:lstStyle/>
          <a:p>
            <a:r>
              <a:rPr lang="fr-FR" sz="2000" b="1">
                <a:solidFill>
                  <a:schemeClr val="accent2"/>
                </a:solidFill>
                <a:latin typeface="Times New Roman" charset="0"/>
              </a:rPr>
              <a:t>Exemple: restauration, commerce de détail, hôtellerie.</a:t>
            </a:r>
          </a:p>
          <a:p>
            <a:r>
              <a:rPr lang="fr-FR" sz="2000" b="1">
                <a:solidFill>
                  <a:schemeClr val="accent2"/>
                </a:solidFill>
                <a:latin typeface="Times New Roman" charset="0"/>
              </a:rPr>
              <a:t>Mac Donald et Holiday Inn ont créé des chaînes qui leur permettent </a:t>
            </a:r>
          </a:p>
          <a:p>
            <a:r>
              <a:rPr lang="fr-FR" sz="2000" b="1">
                <a:solidFill>
                  <a:schemeClr val="accent2"/>
                </a:solidFill>
                <a:latin typeface="Times New Roman" charset="0"/>
              </a:rPr>
              <a:t>de retrouver un avantage de coûts face aux  concurrents atomisés.</a:t>
            </a:r>
          </a:p>
        </p:txBody>
      </p:sp>
    </p:spTree>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
          <p:cNvSpPr>
            <a:spLocks noGrp="1"/>
          </p:cNvSpPr>
          <p:nvPr>
            <p:ph type="sldNum" sz="quarter" idx="10"/>
          </p:nvPr>
        </p:nvSpPr>
        <p:spPr/>
        <p:txBody>
          <a:bodyPr/>
          <a:lstStyle/>
          <a:p>
            <a:pPr>
              <a:defRPr/>
            </a:pPr>
            <a:fld id="{B66A94A5-745E-4C4D-BD49-405CF2C537DE}" type="slidenum">
              <a:rPr lang="fr-FR"/>
              <a:pPr>
                <a:defRPr/>
              </a:pPr>
              <a:t>128</a:t>
            </a:fld>
            <a:endParaRPr lang="fr-FR"/>
          </a:p>
        </p:txBody>
      </p:sp>
      <p:sp>
        <p:nvSpPr>
          <p:cNvPr id="262147" name="Rectangle 2"/>
          <p:cNvSpPr>
            <a:spLocks noGrp="1" noChangeArrowheads="1"/>
          </p:cNvSpPr>
          <p:nvPr>
            <p:ph type="title"/>
          </p:nvPr>
        </p:nvSpPr>
        <p:spPr>
          <a:xfrm>
            <a:off x="609600" y="0"/>
            <a:ext cx="7772400" cy="914400"/>
          </a:xfrm>
          <a:noFill/>
        </p:spPr>
        <p:txBody>
          <a:bodyPr/>
          <a:lstStyle/>
          <a:p>
            <a:r>
              <a:rPr lang="fr-FR"/>
              <a:t>Les impasses concurrentielles</a:t>
            </a:r>
          </a:p>
        </p:txBody>
      </p:sp>
      <p:sp>
        <p:nvSpPr>
          <p:cNvPr id="262148" name="Rectangle 3"/>
          <p:cNvSpPr>
            <a:spLocks noChangeArrowheads="1"/>
          </p:cNvSpPr>
          <p:nvPr/>
        </p:nvSpPr>
        <p:spPr bwMode="auto">
          <a:xfrm>
            <a:off x="182563" y="1039813"/>
            <a:ext cx="8682037" cy="393700"/>
          </a:xfrm>
          <a:prstGeom prst="rect">
            <a:avLst/>
          </a:prstGeom>
          <a:noFill/>
          <a:ln w="12700">
            <a:noFill/>
            <a:miter lim="800000"/>
            <a:headEnd/>
            <a:tailEnd/>
          </a:ln>
        </p:spPr>
        <p:txBody>
          <a:bodyPr wrap="none" lIns="90487" tIns="44450" rIns="90487" bIns="44450">
            <a:prstTxWarp prst="textNoShape">
              <a:avLst/>
            </a:prstTxWarp>
            <a:spAutoFit/>
          </a:bodyPr>
          <a:lstStyle/>
          <a:p>
            <a:r>
              <a:rPr lang="fr-FR" sz="2000" b="1" i="1">
                <a:solidFill>
                  <a:schemeClr val="hlink"/>
                </a:solidFill>
                <a:latin typeface="Times New Roman" charset="0"/>
              </a:rPr>
              <a:t>Ni le volume, ni la différenciation ne procurent d'avantage concurrentiel décisif. </a:t>
            </a:r>
          </a:p>
        </p:txBody>
      </p:sp>
      <p:sp>
        <p:nvSpPr>
          <p:cNvPr id="262149" name="Rectangle 4"/>
          <p:cNvSpPr>
            <a:spLocks noChangeArrowheads="1"/>
          </p:cNvSpPr>
          <p:nvPr/>
        </p:nvSpPr>
        <p:spPr bwMode="auto">
          <a:xfrm>
            <a:off x="1554163" y="1573213"/>
            <a:ext cx="6810375" cy="4356100"/>
          </a:xfrm>
          <a:prstGeom prst="rect">
            <a:avLst/>
          </a:prstGeom>
          <a:noFill/>
          <a:ln w="12700">
            <a:noFill/>
            <a:miter lim="800000"/>
            <a:headEnd/>
            <a:tailEnd/>
          </a:ln>
        </p:spPr>
        <p:txBody>
          <a:bodyPr wrap="none" lIns="90487" tIns="44450" rIns="90487" bIns="44450">
            <a:prstTxWarp prst="textNoShape">
              <a:avLst/>
            </a:prstTxWarp>
            <a:spAutoFit/>
          </a:bodyPr>
          <a:lstStyle/>
          <a:p>
            <a:r>
              <a:rPr lang="fr-FR" sz="2000" b="1">
                <a:solidFill>
                  <a:srgbClr val="000000"/>
                </a:solidFill>
                <a:latin typeface="Times New Roman" charset="0"/>
              </a:rPr>
              <a:t>•  peu de barrière d'entrée.</a:t>
            </a:r>
          </a:p>
          <a:p>
            <a:endParaRPr lang="fr-FR" sz="2000" b="1">
              <a:solidFill>
                <a:srgbClr val="000000"/>
              </a:solidFill>
              <a:latin typeface="Times New Roman" charset="0"/>
            </a:endParaRPr>
          </a:p>
          <a:p>
            <a:r>
              <a:rPr lang="fr-FR" sz="2000" b="1">
                <a:solidFill>
                  <a:srgbClr val="000000"/>
                </a:solidFill>
                <a:latin typeface="Times New Roman" charset="0"/>
              </a:rPr>
              <a:t>•  technologie facilement disponible</a:t>
            </a:r>
          </a:p>
          <a:p>
            <a:endParaRPr lang="fr-FR" sz="2000" b="1">
              <a:solidFill>
                <a:srgbClr val="000000"/>
              </a:solidFill>
              <a:latin typeface="Times New Roman" charset="0"/>
            </a:endParaRPr>
          </a:p>
          <a:p>
            <a:r>
              <a:rPr lang="fr-FR" sz="2000" b="1">
                <a:solidFill>
                  <a:srgbClr val="000000"/>
                </a:solidFill>
                <a:latin typeface="Times New Roman" charset="0"/>
              </a:rPr>
              <a:t>•  les nouveaux entrants sont souvent plus compétitifs que les </a:t>
            </a:r>
          </a:p>
          <a:p>
            <a:r>
              <a:rPr lang="fr-FR" sz="2000" b="1">
                <a:solidFill>
                  <a:srgbClr val="000000"/>
                </a:solidFill>
                <a:latin typeface="Times New Roman" charset="0"/>
              </a:rPr>
              <a:t>  anciens (outils de production modernes).</a:t>
            </a:r>
          </a:p>
          <a:p>
            <a:endParaRPr lang="fr-FR" sz="2000" b="1">
              <a:solidFill>
                <a:srgbClr val="000000"/>
              </a:solidFill>
              <a:latin typeface="Times New Roman" charset="0"/>
            </a:endParaRPr>
          </a:p>
          <a:p>
            <a:r>
              <a:rPr lang="fr-FR" sz="2000" b="1">
                <a:solidFill>
                  <a:srgbClr val="000000"/>
                </a:solidFill>
                <a:latin typeface="Times New Roman" charset="0"/>
              </a:rPr>
              <a:t>• la taille ne permet pas d'atteindre des coûts compétitifs.</a:t>
            </a:r>
          </a:p>
          <a:p>
            <a:endParaRPr lang="fr-FR" sz="2000" b="1">
              <a:solidFill>
                <a:srgbClr val="000000"/>
              </a:solidFill>
              <a:latin typeface="Times New Roman" charset="0"/>
            </a:endParaRPr>
          </a:p>
          <a:p>
            <a:r>
              <a:rPr lang="fr-FR" sz="2000" b="1">
                <a:solidFill>
                  <a:srgbClr val="000000"/>
                </a:solidFill>
                <a:latin typeface="Times New Roman" charset="0"/>
              </a:rPr>
              <a:t>• demande &lt; capacité de production.</a:t>
            </a:r>
          </a:p>
          <a:p>
            <a:endParaRPr lang="fr-FR" sz="2000" b="1">
              <a:solidFill>
                <a:srgbClr val="000000"/>
              </a:solidFill>
              <a:latin typeface="Times New Roman" charset="0"/>
            </a:endParaRPr>
          </a:p>
          <a:p>
            <a:r>
              <a:rPr lang="fr-FR" sz="2000" b="1">
                <a:solidFill>
                  <a:srgbClr val="000000"/>
                </a:solidFill>
                <a:latin typeface="Times New Roman" charset="0"/>
              </a:rPr>
              <a:t>• barrière de sortie forte (intensité du capital).</a:t>
            </a:r>
          </a:p>
          <a:p>
            <a:endParaRPr lang="fr-FR" sz="2000" b="1">
              <a:solidFill>
                <a:srgbClr val="000000"/>
              </a:solidFill>
              <a:latin typeface="Times New Roman" charset="0"/>
            </a:endParaRPr>
          </a:p>
          <a:p>
            <a:r>
              <a:rPr lang="fr-FR" sz="2000" b="1">
                <a:solidFill>
                  <a:srgbClr val="000000"/>
                </a:solidFill>
                <a:latin typeface="Times New Roman" charset="0"/>
              </a:rPr>
              <a:t>•  l'ensemble de l'industrie perd(ait) de l'argent</a:t>
            </a:r>
          </a:p>
        </p:txBody>
      </p:sp>
      <p:sp>
        <p:nvSpPr>
          <p:cNvPr id="262150" name="Rectangle 5"/>
          <p:cNvSpPr>
            <a:spLocks noChangeArrowheads="1"/>
          </p:cNvSpPr>
          <p:nvPr/>
        </p:nvSpPr>
        <p:spPr bwMode="auto">
          <a:xfrm>
            <a:off x="3001963" y="6094413"/>
            <a:ext cx="2438400" cy="393700"/>
          </a:xfrm>
          <a:prstGeom prst="rect">
            <a:avLst/>
          </a:prstGeom>
          <a:noFill/>
          <a:ln w="12700">
            <a:noFill/>
            <a:miter lim="800000"/>
            <a:headEnd/>
            <a:tailEnd/>
          </a:ln>
        </p:spPr>
        <p:txBody>
          <a:bodyPr wrap="none" lIns="90487" tIns="44450" rIns="90487" bIns="44450">
            <a:prstTxWarp prst="textNoShape">
              <a:avLst/>
            </a:prstTxWarp>
            <a:spAutoFit/>
          </a:bodyPr>
          <a:lstStyle/>
          <a:p>
            <a:r>
              <a:rPr lang="fr-FR" sz="2000" b="1">
                <a:solidFill>
                  <a:schemeClr val="accent2"/>
                </a:solidFill>
              </a:rPr>
              <a:t>Exemple: sidérurgie.</a:t>
            </a:r>
          </a:p>
        </p:txBody>
      </p:sp>
    </p:spTree>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ctrTitle"/>
          </p:nvPr>
        </p:nvSpPr>
        <p:spPr>
          <a:noFill/>
        </p:spPr>
        <p:txBody>
          <a:bodyPr/>
          <a:lstStyle/>
          <a:p>
            <a:pPr marL="457200" indent="-457200"/>
            <a:r>
              <a:rPr lang="fr-FR" sz="2800"/>
              <a:t>VI.3 Le modèle du cycle de vie (ADL)</a:t>
            </a:r>
          </a:p>
        </p:txBody>
      </p:sp>
      <p:sp>
        <p:nvSpPr>
          <p:cNvPr id="264195" name="Rectangle 3"/>
          <p:cNvSpPr>
            <a:spLocks noGrp="1" noChangeArrowheads="1"/>
          </p:cNvSpPr>
          <p:nvPr>
            <p:ph type="subTitle" idx="1"/>
          </p:nvPr>
        </p:nvSpPr>
        <p:spPr/>
        <p:txBody>
          <a:bodyPr/>
          <a:lstStyle/>
          <a:p>
            <a:pPr marL="342900" indent="-342900"/>
            <a:endParaRPr lang="fr-F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numéro de diapositive 3"/>
          <p:cNvSpPr>
            <a:spLocks noGrp="1"/>
          </p:cNvSpPr>
          <p:nvPr>
            <p:ph type="sldNum" sz="quarter" idx="10"/>
          </p:nvPr>
        </p:nvSpPr>
        <p:spPr/>
        <p:txBody>
          <a:bodyPr/>
          <a:lstStyle/>
          <a:p>
            <a:pPr>
              <a:defRPr/>
            </a:pPr>
            <a:fld id="{B3EEDE86-0194-1B44-B0F0-0B4A5D650277}" type="slidenum">
              <a:rPr lang="fr-FR"/>
              <a:pPr>
                <a:defRPr/>
              </a:pPr>
              <a:t>13</a:t>
            </a:fld>
            <a:endParaRPr lang="fr-FR"/>
          </a:p>
        </p:txBody>
      </p:sp>
      <p:sp>
        <p:nvSpPr>
          <p:cNvPr id="40963" name="Rectangle 2"/>
          <p:cNvSpPr>
            <a:spLocks noGrp="1" noChangeArrowheads="1"/>
          </p:cNvSpPr>
          <p:nvPr>
            <p:ph type="title"/>
          </p:nvPr>
        </p:nvSpPr>
        <p:spPr>
          <a:xfrm>
            <a:off x="685800" y="76200"/>
            <a:ext cx="7772400" cy="1143000"/>
          </a:xfrm>
          <a:noFill/>
        </p:spPr>
        <p:txBody>
          <a:bodyPr/>
          <a:lstStyle/>
          <a:p>
            <a:r>
              <a:rPr lang="fr-FR"/>
              <a:t>Les types de réflexion stratégique</a:t>
            </a:r>
          </a:p>
        </p:txBody>
      </p:sp>
      <p:grpSp>
        <p:nvGrpSpPr>
          <p:cNvPr id="40964" name="Grouper 16"/>
          <p:cNvGrpSpPr>
            <a:grpSpLocks/>
          </p:cNvGrpSpPr>
          <p:nvPr/>
        </p:nvGrpSpPr>
        <p:grpSpPr bwMode="auto">
          <a:xfrm>
            <a:off x="420688" y="1295400"/>
            <a:ext cx="5446712" cy="4584700"/>
            <a:chOff x="420688" y="1274763"/>
            <a:chExt cx="7156450" cy="5627555"/>
          </a:xfrm>
        </p:grpSpPr>
        <p:sp>
          <p:nvSpPr>
            <p:cNvPr id="40966" name="Rectangle 3"/>
            <p:cNvSpPr>
              <a:spLocks noChangeArrowheads="1"/>
            </p:cNvSpPr>
            <p:nvPr/>
          </p:nvSpPr>
          <p:spPr bwMode="auto">
            <a:xfrm>
              <a:off x="1841500" y="1612900"/>
              <a:ext cx="5374581" cy="3860800"/>
            </a:xfrm>
            <a:prstGeom prst="rect">
              <a:avLst/>
            </a:prstGeom>
            <a:noFill/>
            <a:ln w="25400">
              <a:solidFill>
                <a:srgbClr val="00279F"/>
              </a:solidFill>
              <a:miter lim="800000"/>
              <a:headEnd/>
              <a:tailEnd/>
            </a:ln>
          </p:spPr>
          <p:txBody>
            <a:bodyPr wrap="none" anchor="ctr">
              <a:prstTxWarp prst="textNoShape">
                <a:avLst/>
              </a:prstTxWarp>
            </a:bodyPr>
            <a:lstStyle/>
            <a:p>
              <a:endParaRPr lang="fr-FR" sz="1800"/>
            </a:p>
          </p:txBody>
        </p:sp>
        <p:sp>
          <p:nvSpPr>
            <p:cNvPr id="40967" name="Line 4"/>
            <p:cNvSpPr>
              <a:spLocks noChangeShapeType="1"/>
            </p:cNvSpPr>
            <p:nvPr/>
          </p:nvSpPr>
          <p:spPr bwMode="auto">
            <a:xfrm>
              <a:off x="4477547" y="1555409"/>
              <a:ext cx="0" cy="3860800"/>
            </a:xfrm>
            <a:prstGeom prst="line">
              <a:avLst/>
            </a:prstGeom>
            <a:noFill/>
            <a:ln w="25400">
              <a:solidFill>
                <a:srgbClr val="00279F"/>
              </a:solidFill>
              <a:round/>
              <a:headEnd/>
              <a:tailEnd/>
            </a:ln>
          </p:spPr>
          <p:txBody>
            <a:bodyPr wrap="none" anchor="ctr">
              <a:prstTxWarp prst="textNoShape">
                <a:avLst/>
              </a:prstTxWarp>
            </a:bodyPr>
            <a:lstStyle/>
            <a:p>
              <a:endParaRPr lang="fr-FR"/>
            </a:p>
          </p:txBody>
        </p:sp>
        <p:sp>
          <p:nvSpPr>
            <p:cNvPr id="40968" name="Line 5"/>
            <p:cNvSpPr>
              <a:spLocks noChangeShapeType="1"/>
            </p:cNvSpPr>
            <p:nvPr/>
          </p:nvSpPr>
          <p:spPr bwMode="auto">
            <a:xfrm flipV="1">
              <a:off x="1841500" y="3426388"/>
              <a:ext cx="5374581" cy="2612"/>
            </a:xfrm>
            <a:prstGeom prst="line">
              <a:avLst/>
            </a:prstGeom>
            <a:noFill/>
            <a:ln w="25400">
              <a:solidFill>
                <a:srgbClr val="00279F"/>
              </a:solidFill>
              <a:round/>
              <a:headEnd/>
              <a:tailEnd/>
            </a:ln>
          </p:spPr>
          <p:txBody>
            <a:bodyPr wrap="none" anchor="ctr">
              <a:prstTxWarp prst="textNoShape">
                <a:avLst/>
              </a:prstTxWarp>
            </a:bodyPr>
            <a:lstStyle/>
            <a:p>
              <a:endParaRPr lang="fr-FR"/>
            </a:p>
          </p:txBody>
        </p:sp>
        <p:sp>
          <p:nvSpPr>
            <p:cNvPr id="40969" name="Rectangle 6"/>
            <p:cNvSpPr>
              <a:spLocks noChangeArrowheads="1"/>
            </p:cNvSpPr>
            <p:nvPr/>
          </p:nvSpPr>
          <p:spPr bwMode="auto">
            <a:xfrm>
              <a:off x="2036763" y="2265363"/>
              <a:ext cx="2432050" cy="412486"/>
            </a:xfrm>
            <a:prstGeom prst="rect">
              <a:avLst/>
            </a:prstGeom>
            <a:noFill/>
            <a:ln w="12700">
              <a:noFill/>
              <a:miter lim="800000"/>
              <a:headEnd/>
              <a:tailEnd/>
            </a:ln>
          </p:spPr>
          <p:txBody>
            <a:bodyPr lIns="90487" tIns="44450" rIns="90487" bIns="44450">
              <a:prstTxWarp prst="textNoShape">
                <a:avLst/>
              </a:prstTxWarp>
              <a:spAutoFit/>
            </a:bodyPr>
            <a:lstStyle/>
            <a:p>
              <a:r>
                <a:rPr lang="fr-FR" sz="1600" b="1">
                  <a:solidFill>
                    <a:srgbClr val="00279F"/>
                  </a:solidFill>
                  <a:latin typeface="Times New Roman" charset="0"/>
                </a:rPr>
                <a:t>Entrepreneuriale</a:t>
              </a:r>
            </a:p>
          </p:txBody>
        </p:sp>
        <p:sp>
          <p:nvSpPr>
            <p:cNvPr id="40970" name="Rectangle 7"/>
            <p:cNvSpPr>
              <a:spLocks noChangeArrowheads="1"/>
            </p:cNvSpPr>
            <p:nvPr/>
          </p:nvSpPr>
          <p:spPr bwMode="auto">
            <a:xfrm>
              <a:off x="5192713" y="2112963"/>
              <a:ext cx="1839912" cy="714767"/>
            </a:xfrm>
            <a:prstGeom prst="rect">
              <a:avLst/>
            </a:prstGeom>
            <a:noFill/>
            <a:ln w="12700">
              <a:noFill/>
              <a:miter lim="800000"/>
              <a:headEnd/>
              <a:tailEnd/>
            </a:ln>
          </p:spPr>
          <p:txBody>
            <a:bodyPr lIns="90487" tIns="44450" rIns="90487" bIns="44450">
              <a:prstTxWarp prst="textNoShape">
                <a:avLst/>
              </a:prstTxWarp>
              <a:spAutoFit/>
            </a:bodyPr>
            <a:lstStyle/>
            <a:p>
              <a:pPr algn="ctr"/>
              <a:r>
                <a:rPr lang="fr-FR" sz="1600" b="1">
                  <a:solidFill>
                    <a:srgbClr val="00279F"/>
                  </a:solidFill>
                  <a:latin typeface="Times New Roman" charset="0"/>
                </a:rPr>
                <a:t>Planification</a:t>
              </a:r>
            </a:p>
            <a:p>
              <a:pPr algn="ctr"/>
              <a:r>
                <a:rPr lang="fr-FR" sz="1600" b="1">
                  <a:solidFill>
                    <a:srgbClr val="00279F"/>
                  </a:solidFill>
                  <a:latin typeface="Times New Roman" charset="0"/>
                </a:rPr>
                <a:t>stratégique</a:t>
              </a:r>
            </a:p>
          </p:txBody>
        </p:sp>
        <p:sp>
          <p:nvSpPr>
            <p:cNvPr id="40971" name="Rectangle 8"/>
            <p:cNvSpPr>
              <a:spLocks noChangeArrowheads="1"/>
            </p:cNvSpPr>
            <p:nvPr/>
          </p:nvSpPr>
          <p:spPr bwMode="auto">
            <a:xfrm>
              <a:off x="2189162" y="4246563"/>
              <a:ext cx="1620837" cy="412486"/>
            </a:xfrm>
            <a:prstGeom prst="rect">
              <a:avLst/>
            </a:prstGeom>
            <a:noFill/>
            <a:ln w="12700">
              <a:noFill/>
              <a:miter lim="800000"/>
              <a:headEnd/>
              <a:tailEnd/>
            </a:ln>
          </p:spPr>
          <p:txBody>
            <a:bodyPr lIns="90487" tIns="44450" rIns="90487" bIns="44450">
              <a:prstTxWarp prst="textNoShape">
                <a:avLst/>
              </a:prstTxWarp>
              <a:spAutoFit/>
            </a:bodyPr>
            <a:lstStyle/>
            <a:p>
              <a:r>
                <a:rPr lang="fr-FR" sz="1600" b="1">
                  <a:solidFill>
                    <a:srgbClr val="00279F"/>
                  </a:solidFill>
                  <a:latin typeface="Times New Roman" charset="0"/>
                </a:rPr>
                <a:t>Adaptative</a:t>
              </a:r>
            </a:p>
          </p:txBody>
        </p:sp>
        <p:sp>
          <p:nvSpPr>
            <p:cNvPr id="40972" name="Rectangle 9"/>
            <p:cNvSpPr>
              <a:spLocks noChangeArrowheads="1"/>
            </p:cNvSpPr>
            <p:nvPr/>
          </p:nvSpPr>
          <p:spPr bwMode="auto">
            <a:xfrm>
              <a:off x="5245101" y="4094163"/>
              <a:ext cx="2043113" cy="1017047"/>
            </a:xfrm>
            <a:prstGeom prst="rect">
              <a:avLst/>
            </a:prstGeom>
            <a:noFill/>
            <a:ln w="12700">
              <a:noFill/>
              <a:miter lim="800000"/>
              <a:headEnd/>
              <a:tailEnd/>
            </a:ln>
          </p:spPr>
          <p:txBody>
            <a:bodyPr lIns="90487" tIns="44450" rIns="90487" bIns="44450">
              <a:prstTxWarp prst="textNoShape">
                <a:avLst/>
              </a:prstTxWarp>
              <a:spAutoFit/>
            </a:bodyPr>
            <a:lstStyle/>
            <a:p>
              <a:pPr algn="ctr"/>
              <a:r>
                <a:rPr lang="fr-FR" sz="1600" b="1">
                  <a:solidFill>
                    <a:srgbClr val="00279F"/>
                  </a:solidFill>
                  <a:latin typeface="Times New Roman" charset="0"/>
                </a:rPr>
                <a:t>Planification</a:t>
              </a:r>
            </a:p>
            <a:p>
              <a:pPr algn="ctr"/>
              <a:r>
                <a:rPr lang="fr-FR" sz="1600" b="1">
                  <a:solidFill>
                    <a:srgbClr val="00279F"/>
                  </a:solidFill>
                  <a:latin typeface="Times New Roman" charset="0"/>
                </a:rPr>
                <a:t>opérationnelle</a:t>
              </a:r>
            </a:p>
            <a:p>
              <a:pPr algn="ctr"/>
              <a:r>
                <a:rPr lang="fr-FR" sz="1600" b="1">
                  <a:solidFill>
                    <a:srgbClr val="00279F"/>
                  </a:solidFill>
                  <a:latin typeface="Times New Roman" charset="0"/>
                </a:rPr>
                <a:t>CT</a:t>
              </a:r>
            </a:p>
          </p:txBody>
        </p:sp>
        <p:sp>
          <p:nvSpPr>
            <p:cNvPr id="40973" name="Rectangle 10"/>
            <p:cNvSpPr>
              <a:spLocks noChangeArrowheads="1"/>
            </p:cNvSpPr>
            <p:nvPr/>
          </p:nvSpPr>
          <p:spPr bwMode="auto">
            <a:xfrm>
              <a:off x="1042449" y="1274763"/>
              <a:ext cx="892175" cy="412486"/>
            </a:xfrm>
            <a:prstGeom prst="rect">
              <a:avLst/>
            </a:prstGeom>
            <a:noFill/>
            <a:ln w="12700">
              <a:noFill/>
              <a:miter lim="800000"/>
              <a:headEnd/>
              <a:tailEnd/>
            </a:ln>
          </p:spPr>
          <p:txBody>
            <a:bodyPr lIns="90487" tIns="44450" rIns="90487" bIns="44450">
              <a:prstTxWarp prst="textNoShape">
                <a:avLst/>
              </a:prstTxWarp>
              <a:spAutoFit/>
            </a:bodyPr>
            <a:lstStyle/>
            <a:p>
              <a:r>
                <a:rPr lang="fr-FR" sz="1600" b="1">
                  <a:solidFill>
                    <a:schemeClr val="hlink"/>
                  </a:solidFill>
                  <a:latin typeface="Times New Roman" charset="0"/>
                </a:rPr>
                <a:t>Forte</a:t>
              </a:r>
            </a:p>
          </p:txBody>
        </p:sp>
        <p:sp>
          <p:nvSpPr>
            <p:cNvPr id="40974" name="Rectangle 11"/>
            <p:cNvSpPr>
              <a:spLocks noChangeArrowheads="1"/>
            </p:cNvSpPr>
            <p:nvPr/>
          </p:nvSpPr>
          <p:spPr bwMode="auto">
            <a:xfrm>
              <a:off x="890051" y="4932363"/>
              <a:ext cx="993776" cy="412486"/>
            </a:xfrm>
            <a:prstGeom prst="rect">
              <a:avLst/>
            </a:prstGeom>
            <a:noFill/>
            <a:ln w="12700">
              <a:noFill/>
              <a:miter lim="800000"/>
              <a:headEnd/>
              <a:tailEnd/>
            </a:ln>
          </p:spPr>
          <p:txBody>
            <a:bodyPr lIns="90487" tIns="44450" rIns="90487" bIns="44450">
              <a:prstTxWarp prst="textNoShape">
                <a:avLst/>
              </a:prstTxWarp>
              <a:spAutoFit/>
            </a:bodyPr>
            <a:lstStyle/>
            <a:p>
              <a:r>
                <a:rPr lang="fr-FR" sz="1600" b="1">
                  <a:solidFill>
                    <a:schemeClr val="hlink"/>
                  </a:solidFill>
                  <a:latin typeface="Times New Roman" charset="0"/>
                </a:rPr>
                <a:t>Faible</a:t>
              </a:r>
            </a:p>
          </p:txBody>
        </p:sp>
        <p:sp>
          <p:nvSpPr>
            <p:cNvPr id="40975" name="Rectangle 12"/>
            <p:cNvSpPr>
              <a:spLocks noChangeArrowheads="1"/>
            </p:cNvSpPr>
            <p:nvPr/>
          </p:nvSpPr>
          <p:spPr bwMode="auto">
            <a:xfrm>
              <a:off x="420688" y="1653349"/>
              <a:ext cx="417512" cy="5248969"/>
            </a:xfrm>
            <a:prstGeom prst="rect">
              <a:avLst/>
            </a:prstGeom>
            <a:noFill/>
            <a:ln w="12700">
              <a:noFill/>
              <a:miter lim="800000"/>
              <a:headEnd/>
              <a:tailEnd/>
            </a:ln>
          </p:spPr>
          <p:txBody>
            <a:bodyPr lIns="90487" tIns="44450" rIns="90487" bIns="44450">
              <a:prstTxWarp prst="textNoShape">
                <a:avLst/>
              </a:prstTxWarp>
              <a:spAutoFit/>
            </a:bodyPr>
            <a:lstStyle/>
            <a:p>
              <a:r>
                <a:rPr lang="fr-FR" sz="1600" b="1">
                  <a:solidFill>
                    <a:schemeClr val="hlink"/>
                  </a:solidFill>
                  <a:latin typeface="Times New Roman" charset="0"/>
                </a:rPr>
                <a:t>A</a:t>
              </a:r>
            </a:p>
            <a:p>
              <a:r>
                <a:rPr lang="fr-FR" sz="1600" b="1">
                  <a:solidFill>
                    <a:schemeClr val="hlink"/>
                  </a:solidFill>
                  <a:latin typeface="Times New Roman" charset="0"/>
                </a:rPr>
                <a:t>N</a:t>
              </a:r>
            </a:p>
            <a:p>
              <a:r>
                <a:rPr lang="fr-FR" sz="1600" b="1">
                  <a:solidFill>
                    <a:schemeClr val="hlink"/>
                  </a:solidFill>
                  <a:latin typeface="Times New Roman" charset="0"/>
                </a:rPr>
                <a:t>T</a:t>
              </a:r>
            </a:p>
            <a:p>
              <a:r>
                <a:rPr lang="fr-FR" sz="1600" b="1">
                  <a:solidFill>
                    <a:schemeClr val="hlink"/>
                  </a:solidFill>
                  <a:latin typeface="Times New Roman" charset="0"/>
                </a:rPr>
                <a:t>I</a:t>
              </a:r>
            </a:p>
            <a:p>
              <a:r>
                <a:rPr lang="fr-FR" sz="1600" b="1">
                  <a:solidFill>
                    <a:schemeClr val="hlink"/>
                  </a:solidFill>
                  <a:latin typeface="Times New Roman" charset="0"/>
                </a:rPr>
                <a:t>C</a:t>
              </a:r>
            </a:p>
            <a:p>
              <a:r>
                <a:rPr lang="fr-FR" sz="1600" b="1">
                  <a:solidFill>
                    <a:schemeClr val="hlink"/>
                  </a:solidFill>
                  <a:latin typeface="Times New Roman" charset="0"/>
                </a:rPr>
                <a:t>I</a:t>
              </a:r>
            </a:p>
            <a:p>
              <a:r>
                <a:rPr lang="fr-FR" sz="1600" b="1">
                  <a:solidFill>
                    <a:schemeClr val="hlink"/>
                  </a:solidFill>
                  <a:latin typeface="Times New Roman" charset="0"/>
                </a:rPr>
                <a:t>P</a:t>
              </a:r>
            </a:p>
            <a:p>
              <a:r>
                <a:rPr lang="fr-FR" sz="1600" b="1">
                  <a:solidFill>
                    <a:schemeClr val="hlink"/>
                  </a:solidFill>
                  <a:latin typeface="Times New Roman" charset="0"/>
                </a:rPr>
                <a:t>A</a:t>
              </a:r>
            </a:p>
            <a:p>
              <a:r>
                <a:rPr lang="fr-FR" sz="1600" b="1">
                  <a:solidFill>
                    <a:schemeClr val="hlink"/>
                  </a:solidFill>
                  <a:latin typeface="Times New Roman" charset="0"/>
                </a:rPr>
                <a:t>T</a:t>
              </a:r>
            </a:p>
            <a:p>
              <a:r>
                <a:rPr lang="fr-FR" sz="1600" b="1">
                  <a:solidFill>
                    <a:schemeClr val="hlink"/>
                  </a:solidFill>
                  <a:latin typeface="Times New Roman" charset="0"/>
                </a:rPr>
                <a:t>I</a:t>
              </a:r>
            </a:p>
            <a:p>
              <a:r>
                <a:rPr lang="fr-FR" sz="1600" b="1">
                  <a:solidFill>
                    <a:schemeClr val="hlink"/>
                  </a:solidFill>
                  <a:latin typeface="Times New Roman" charset="0"/>
                </a:rPr>
                <a:t>0</a:t>
              </a:r>
            </a:p>
            <a:p>
              <a:r>
                <a:rPr lang="fr-FR" sz="1600" b="1">
                  <a:solidFill>
                    <a:schemeClr val="hlink"/>
                  </a:solidFill>
                  <a:latin typeface="Times New Roman" charset="0"/>
                </a:rPr>
                <a:t>N</a:t>
              </a:r>
            </a:p>
          </p:txBody>
        </p:sp>
        <p:sp>
          <p:nvSpPr>
            <p:cNvPr id="40976" name="Rectangle 13"/>
            <p:cNvSpPr>
              <a:spLocks noChangeArrowheads="1"/>
            </p:cNvSpPr>
            <p:nvPr/>
          </p:nvSpPr>
          <p:spPr bwMode="auto">
            <a:xfrm>
              <a:off x="3332163" y="5578014"/>
              <a:ext cx="2822575" cy="412486"/>
            </a:xfrm>
            <a:prstGeom prst="rect">
              <a:avLst/>
            </a:prstGeom>
            <a:noFill/>
            <a:ln w="12700">
              <a:noFill/>
              <a:miter lim="800000"/>
              <a:headEnd/>
              <a:tailEnd/>
            </a:ln>
          </p:spPr>
          <p:txBody>
            <a:bodyPr lIns="90487" tIns="44450" rIns="90487" bIns="44450">
              <a:prstTxWarp prst="textNoShape">
                <a:avLst/>
              </a:prstTxWarp>
              <a:spAutoFit/>
            </a:bodyPr>
            <a:lstStyle/>
            <a:p>
              <a:r>
                <a:rPr lang="fr-FR" sz="1600" b="1">
                  <a:solidFill>
                    <a:schemeClr val="hlink"/>
                  </a:solidFill>
                  <a:latin typeface="Times New Roman" charset="0"/>
                </a:rPr>
                <a:t>FORMALISATION</a:t>
              </a:r>
            </a:p>
          </p:txBody>
        </p:sp>
        <p:sp>
          <p:nvSpPr>
            <p:cNvPr id="40977" name="Rectangle 14"/>
            <p:cNvSpPr>
              <a:spLocks noChangeArrowheads="1"/>
            </p:cNvSpPr>
            <p:nvPr/>
          </p:nvSpPr>
          <p:spPr bwMode="auto">
            <a:xfrm>
              <a:off x="1808163" y="5410199"/>
              <a:ext cx="993776" cy="412486"/>
            </a:xfrm>
            <a:prstGeom prst="rect">
              <a:avLst/>
            </a:prstGeom>
            <a:noFill/>
            <a:ln w="12700">
              <a:noFill/>
              <a:miter lim="800000"/>
              <a:headEnd/>
              <a:tailEnd/>
            </a:ln>
          </p:spPr>
          <p:txBody>
            <a:bodyPr lIns="90487" tIns="44450" rIns="90487" bIns="44450">
              <a:prstTxWarp prst="textNoShape">
                <a:avLst/>
              </a:prstTxWarp>
              <a:spAutoFit/>
            </a:bodyPr>
            <a:lstStyle/>
            <a:p>
              <a:r>
                <a:rPr lang="fr-FR" sz="1600" b="1">
                  <a:solidFill>
                    <a:schemeClr val="hlink"/>
                  </a:solidFill>
                  <a:latin typeface="Times New Roman" charset="0"/>
                </a:rPr>
                <a:t>Faible</a:t>
              </a:r>
            </a:p>
          </p:txBody>
        </p:sp>
        <p:sp>
          <p:nvSpPr>
            <p:cNvPr id="40978" name="Rectangle 15"/>
            <p:cNvSpPr>
              <a:spLocks noChangeArrowheads="1"/>
            </p:cNvSpPr>
            <p:nvPr/>
          </p:nvSpPr>
          <p:spPr bwMode="auto">
            <a:xfrm>
              <a:off x="6684963" y="5410199"/>
              <a:ext cx="892175" cy="412486"/>
            </a:xfrm>
            <a:prstGeom prst="rect">
              <a:avLst/>
            </a:prstGeom>
            <a:noFill/>
            <a:ln w="12700">
              <a:noFill/>
              <a:miter lim="800000"/>
              <a:headEnd/>
              <a:tailEnd/>
            </a:ln>
          </p:spPr>
          <p:txBody>
            <a:bodyPr lIns="90487" tIns="44450" rIns="90487" bIns="44450">
              <a:prstTxWarp prst="textNoShape">
                <a:avLst/>
              </a:prstTxWarp>
              <a:spAutoFit/>
            </a:bodyPr>
            <a:lstStyle/>
            <a:p>
              <a:r>
                <a:rPr lang="fr-FR" sz="1600" b="1">
                  <a:solidFill>
                    <a:schemeClr val="hlink"/>
                  </a:solidFill>
                  <a:latin typeface="Times New Roman" charset="0"/>
                </a:rPr>
                <a:t>Forte</a:t>
              </a:r>
            </a:p>
          </p:txBody>
        </p:sp>
      </p:grpSp>
      <p:sp>
        <p:nvSpPr>
          <p:cNvPr id="40965" name="ZoneTexte 17"/>
          <p:cNvSpPr txBox="1">
            <a:spLocks noChangeArrowheads="1"/>
          </p:cNvSpPr>
          <p:nvPr/>
        </p:nvSpPr>
        <p:spPr bwMode="auto">
          <a:xfrm>
            <a:off x="5791200" y="1958975"/>
            <a:ext cx="3352800" cy="2308225"/>
          </a:xfrm>
          <a:prstGeom prst="rect">
            <a:avLst/>
          </a:prstGeom>
          <a:noFill/>
          <a:ln w="9525">
            <a:noFill/>
            <a:miter lim="800000"/>
            <a:headEnd/>
            <a:tailEnd/>
          </a:ln>
        </p:spPr>
        <p:txBody>
          <a:bodyPr>
            <a:prstTxWarp prst="textNoShape">
              <a:avLst/>
            </a:prstTxWarp>
            <a:spAutoFit/>
          </a:bodyPr>
          <a:lstStyle/>
          <a:p>
            <a:pPr marL="342900" indent="-342900">
              <a:buFont typeface="Times New Roman" charset="0"/>
              <a:buAutoNum type="arabicPeriod"/>
            </a:pPr>
            <a:r>
              <a:rPr lang="fr-FR" sz="1800"/>
              <a:t>Can you state your strategy?</a:t>
            </a:r>
          </a:p>
          <a:p>
            <a:pPr marL="342900" indent="-342900">
              <a:buFont typeface="Times New Roman" charset="0"/>
              <a:buAutoNum type="arabicPeriod"/>
            </a:pPr>
            <a:r>
              <a:rPr lang="fr-FR" sz="1800"/>
              <a:t>Who gets to shape strategy?</a:t>
            </a:r>
          </a:p>
          <a:p>
            <a:pPr marL="342900" indent="-342900">
              <a:buFont typeface="Times New Roman" charset="0"/>
              <a:buAutoNum type="arabicPeriod"/>
            </a:pPr>
            <a:r>
              <a:rPr lang="fr-FR" sz="1800"/>
              <a:t>Do you think your company is good at developping strategy?</a:t>
            </a:r>
          </a:p>
          <a:p>
            <a:pPr marL="342900" indent="-342900">
              <a:buFont typeface="Times New Roman" charset="0"/>
              <a:buAutoNum type="arabicPeriod"/>
            </a:pPr>
            <a:r>
              <a:rPr lang="fr-FR" sz="1800"/>
              <a:t>What are the obstacles to executing strategy?</a:t>
            </a:r>
          </a:p>
          <a:p>
            <a:pPr marL="342900" indent="-342900">
              <a:buFont typeface="Times New Roman" charset="0"/>
              <a:buAutoNum type="arabicPeriod"/>
            </a:pPr>
            <a:r>
              <a:rPr lang="fr-FR" sz="1800"/>
              <a:t>What is the more important aspect of strategy execution?</a:t>
            </a:r>
          </a:p>
        </p:txBody>
      </p:sp>
    </p:spTree>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94E80CE4-AC22-EB45-80DE-CE9C6D84DF47}" type="slidenum">
              <a:rPr lang="fr-FR"/>
              <a:pPr>
                <a:defRPr/>
              </a:pPr>
              <a:t>130</a:t>
            </a:fld>
            <a:endParaRPr lang="fr-FR"/>
          </a:p>
        </p:txBody>
      </p:sp>
      <p:sp>
        <p:nvSpPr>
          <p:cNvPr id="266243" name="Rectangle 33"/>
          <p:cNvSpPr>
            <a:spLocks noGrp="1" noChangeArrowheads="1"/>
          </p:cNvSpPr>
          <p:nvPr>
            <p:ph type="title"/>
          </p:nvPr>
        </p:nvSpPr>
        <p:spPr/>
        <p:txBody>
          <a:bodyPr/>
          <a:lstStyle/>
          <a:p>
            <a:r>
              <a:rPr lang="fr-FR"/>
              <a:t>Caractéristiques</a:t>
            </a:r>
          </a:p>
        </p:txBody>
      </p:sp>
      <p:sp>
        <p:nvSpPr>
          <p:cNvPr id="266244" name="Rectangle 34"/>
          <p:cNvSpPr>
            <a:spLocks noGrp="1" noChangeArrowheads="1"/>
          </p:cNvSpPr>
          <p:nvPr>
            <p:ph type="body" idx="1"/>
          </p:nvPr>
        </p:nvSpPr>
        <p:spPr/>
        <p:txBody>
          <a:bodyPr/>
          <a:lstStyle/>
          <a:p>
            <a:r>
              <a:rPr lang="fr-FR" sz="1800"/>
              <a:t>Approche dite organique reposant  sur 2 concepts :</a:t>
            </a:r>
          </a:p>
          <a:p>
            <a:pPr lvl="1"/>
            <a:r>
              <a:rPr lang="fr-FR" sz="1600"/>
              <a:t>la maturité du domaine d'activité fondée sur le cycle de vie</a:t>
            </a:r>
          </a:p>
          <a:p>
            <a:pPr lvl="1"/>
            <a:r>
              <a:rPr lang="fr-FR" sz="1600"/>
              <a:t>la position concurrentielle de l'entreprise dans le secteur</a:t>
            </a:r>
          </a:p>
          <a:p>
            <a:endParaRPr lang="fr-FR" sz="1800"/>
          </a:p>
          <a:p>
            <a:r>
              <a:rPr lang="fr-FR" sz="1800"/>
              <a:t>et sur la notion de facteurs clés de réussite de l'entreprise dans le secteur</a:t>
            </a:r>
          </a:p>
          <a:p>
            <a:endParaRPr lang="fr-FR" sz="1800"/>
          </a:p>
          <a:p>
            <a:r>
              <a:rPr lang="fr-FR" sz="1800"/>
              <a:t>Le risque financier est considéré</a:t>
            </a:r>
          </a:p>
          <a:p>
            <a:pPr lvl="1"/>
            <a:r>
              <a:rPr lang="fr-FR" sz="1600"/>
              <a:t>risque sectoriel tenant à la volatilité des données de l'environnement</a:t>
            </a:r>
          </a:p>
          <a:p>
            <a:pPr lvl="1"/>
            <a:r>
              <a:rPr lang="fr-FR" sz="1600"/>
              <a:t>risque concurrentiel lié à l'évolution de la part de marché, donc de la rentabilité</a:t>
            </a:r>
          </a:p>
          <a:p>
            <a:r>
              <a:rPr lang="fr-FR" sz="1800"/>
              <a:t>Mettre en évidence des possibilités et moyens d'action dont dispose l'entreprise dans chaque position stratégique</a:t>
            </a:r>
          </a:p>
          <a:p>
            <a:pPr lvl="1"/>
            <a:r>
              <a:rPr lang="fr-FR" sz="1600"/>
              <a:t>maturité -&gt; nature de la stratégie à suivre</a:t>
            </a:r>
          </a:p>
          <a:p>
            <a:pPr lvl="1"/>
            <a:r>
              <a:rPr lang="fr-FR" sz="1600"/>
              <a:t>position -&gt; intensité ou étendue de la stratégie</a:t>
            </a:r>
          </a:p>
          <a:p>
            <a:endParaRPr lang="fr-FR" sz="1800"/>
          </a:p>
          <a:p>
            <a:r>
              <a:rPr lang="fr-FR" sz="1800"/>
              <a:t>à confronter aux  ressources dont l'entreprise dispose</a:t>
            </a:r>
          </a:p>
        </p:txBody>
      </p:sp>
    </p:spTree>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Espace réservé du numéro de diapositive 3"/>
          <p:cNvSpPr>
            <a:spLocks noGrp="1"/>
          </p:cNvSpPr>
          <p:nvPr>
            <p:ph type="sldNum" sz="quarter" idx="10"/>
          </p:nvPr>
        </p:nvSpPr>
        <p:spPr/>
        <p:txBody>
          <a:bodyPr/>
          <a:lstStyle/>
          <a:p>
            <a:pPr>
              <a:defRPr/>
            </a:pPr>
            <a:fld id="{45E3D527-C60C-9648-9414-D2517CBEE787}" type="slidenum">
              <a:rPr lang="fr-FR"/>
              <a:pPr>
                <a:defRPr/>
              </a:pPr>
              <a:t>131</a:t>
            </a:fld>
            <a:endParaRPr lang="fr-FR"/>
          </a:p>
        </p:txBody>
      </p:sp>
      <p:sp>
        <p:nvSpPr>
          <p:cNvPr id="268291" name="Rectangle 2"/>
          <p:cNvSpPr>
            <a:spLocks noGrp="1" noChangeArrowheads="1"/>
          </p:cNvSpPr>
          <p:nvPr>
            <p:ph type="title"/>
          </p:nvPr>
        </p:nvSpPr>
        <p:spPr>
          <a:xfrm>
            <a:off x="762000" y="152400"/>
            <a:ext cx="7772400" cy="838200"/>
          </a:xfrm>
          <a:noFill/>
        </p:spPr>
        <p:txBody>
          <a:bodyPr/>
          <a:lstStyle/>
          <a:p>
            <a:r>
              <a:rPr lang="fr-FR"/>
              <a:t>Matrice ADL</a:t>
            </a:r>
          </a:p>
        </p:txBody>
      </p:sp>
      <p:sp>
        <p:nvSpPr>
          <p:cNvPr id="268292" name="Rectangle 3"/>
          <p:cNvSpPr>
            <a:spLocks noChangeArrowheads="1"/>
          </p:cNvSpPr>
          <p:nvPr/>
        </p:nvSpPr>
        <p:spPr bwMode="auto">
          <a:xfrm>
            <a:off x="2093913" y="2295525"/>
            <a:ext cx="1724025" cy="782638"/>
          </a:xfrm>
          <a:prstGeom prst="rect">
            <a:avLst/>
          </a:prstGeom>
          <a:solidFill>
            <a:srgbClr val="FFFFFF"/>
          </a:solidFill>
          <a:ln w="12700">
            <a:solidFill>
              <a:srgbClr val="00279F"/>
            </a:solidFill>
            <a:miter lim="800000"/>
            <a:headEnd/>
            <a:tailEnd/>
          </a:ln>
        </p:spPr>
        <p:txBody>
          <a:bodyPr wrap="none" anchor="ctr">
            <a:prstTxWarp prst="textNoShape">
              <a:avLst/>
            </a:prstTxWarp>
          </a:bodyPr>
          <a:lstStyle/>
          <a:p>
            <a:endParaRPr lang="fr-FR"/>
          </a:p>
        </p:txBody>
      </p:sp>
      <p:sp>
        <p:nvSpPr>
          <p:cNvPr id="268293" name="Rectangle 4"/>
          <p:cNvSpPr>
            <a:spLocks noChangeArrowheads="1"/>
          </p:cNvSpPr>
          <p:nvPr/>
        </p:nvSpPr>
        <p:spPr bwMode="auto">
          <a:xfrm>
            <a:off x="2089150" y="2287588"/>
            <a:ext cx="1735138" cy="798512"/>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68294" name="Rectangle 5"/>
          <p:cNvSpPr>
            <a:spLocks noChangeArrowheads="1"/>
          </p:cNvSpPr>
          <p:nvPr/>
        </p:nvSpPr>
        <p:spPr bwMode="auto">
          <a:xfrm>
            <a:off x="2093913" y="3105150"/>
            <a:ext cx="1724025" cy="768350"/>
          </a:xfrm>
          <a:prstGeom prst="rect">
            <a:avLst/>
          </a:prstGeom>
          <a:solidFill>
            <a:srgbClr val="FFFFFF"/>
          </a:solidFill>
          <a:ln w="12700">
            <a:solidFill>
              <a:srgbClr val="00279F"/>
            </a:solidFill>
            <a:miter lim="800000"/>
            <a:headEnd/>
            <a:tailEnd/>
          </a:ln>
        </p:spPr>
        <p:txBody>
          <a:bodyPr wrap="none" anchor="ctr">
            <a:prstTxWarp prst="textNoShape">
              <a:avLst/>
            </a:prstTxWarp>
          </a:bodyPr>
          <a:lstStyle/>
          <a:p>
            <a:pPr algn="ctr"/>
            <a:endParaRPr lang="fr-FR" sz="2400"/>
          </a:p>
        </p:txBody>
      </p:sp>
      <p:sp>
        <p:nvSpPr>
          <p:cNvPr id="268295" name="Rectangle 6"/>
          <p:cNvSpPr>
            <a:spLocks noChangeArrowheads="1"/>
          </p:cNvSpPr>
          <p:nvPr/>
        </p:nvSpPr>
        <p:spPr bwMode="auto">
          <a:xfrm>
            <a:off x="2089150" y="3097213"/>
            <a:ext cx="1735138" cy="784225"/>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68296" name="Rectangle 7"/>
          <p:cNvSpPr>
            <a:spLocks noChangeArrowheads="1"/>
          </p:cNvSpPr>
          <p:nvPr/>
        </p:nvSpPr>
        <p:spPr bwMode="auto">
          <a:xfrm>
            <a:off x="2093913" y="3900488"/>
            <a:ext cx="1724025" cy="784225"/>
          </a:xfrm>
          <a:prstGeom prst="rect">
            <a:avLst/>
          </a:prstGeom>
          <a:solidFill>
            <a:srgbClr val="FFFFFF"/>
          </a:solidFill>
          <a:ln w="12700">
            <a:solidFill>
              <a:srgbClr val="00279F"/>
            </a:solidFill>
            <a:miter lim="800000"/>
            <a:headEnd/>
            <a:tailEnd/>
          </a:ln>
        </p:spPr>
        <p:txBody>
          <a:bodyPr wrap="none" anchor="ctr">
            <a:prstTxWarp prst="textNoShape">
              <a:avLst/>
            </a:prstTxWarp>
          </a:bodyPr>
          <a:lstStyle/>
          <a:p>
            <a:endParaRPr lang="fr-FR"/>
          </a:p>
        </p:txBody>
      </p:sp>
      <p:sp>
        <p:nvSpPr>
          <p:cNvPr id="268297" name="Rectangle 8"/>
          <p:cNvSpPr>
            <a:spLocks noChangeArrowheads="1"/>
          </p:cNvSpPr>
          <p:nvPr/>
        </p:nvSpPr>
        <p:spPr bwMode="auto">
          <a:xfrm>
            <a:off x="2089150" y="3892550"/>
            <a:ext cx="1735138" cy="798513"/>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68298" name="Rectangle 9"/>
          <p:cNvSpPr>
            <a:spLocks noChangeArrowheads="1"/>
          </p:cNvSpPr>
          <p:nvPr/>
        </p:nvSpPr>
        <p:spPr bwMode="auto">
          <a:xfrm>
            <a:off x="2093913" y="4710113"/>
            <a:ext cx="1724025" cy="784225"/>
          </a:xfrm>
          <a:prstGeom prst="rect">
            <a:avLst/>
          </a:prstGeom>
          <a:solidFill>
            <a:srgbClr val="FFFFFF"/>
          </a:solidFill>
          <a:ln w="12700">
            <a:solidFill>
              <a:srgbClr val="00279F"/>
            </a:solidFill>
            <a:miter lim="800000"/>
            <a:headEnd/>
            <a:tailEnd/>
          </a:ln>
        </p:spPr>
        <p:txBody>
          <a:bodyPr wrap="none" anchor="ctr">
            <a:prstTxWarp prst="textNoShape">
              <a:avLst/>
            </a:prstTxWarp>
          </a:bodyPr>
          <a:lstStyle/>
          <a:p>
            <a:endParaRPr lang="fr-FR"/>
          </a:p>
        </p:txBody>
      </p:sp>
      <p:sp>
        <p:nvSpPr>
          <p:cNvPr id="268299" name="Rectangle 10"/>
          <p:cNvSpPr>
            <a:spLocks noChangeArrowheads="1"/>
          </p:cNvSpPr>
          <p:nvPr/>
        </p:nvSpPr>
        <p:spPr bwMode="auto">
          <a:xfrm>
            <a:off x="2089150" y="4703763"/>
            <a:ext cx="1735138" cy="798512"/>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68300" name="Rectangle 11"/>
          <p:cNvSpPr>
            <a:spLocks noChangeArrowheads="1"/>
          </p:cNvSpPr>
          <p:nvPr/>
        </p:nvSpPr>
        <p:spPr bwMode="auto">
          <a:xfrm>
            <a:off x="2093913" y="5521325"/>
            <a:ext cx="1724025" cy="782638"/>
          </a:xfrm>
          <a:prstGeom prst="rect">
            <a:avLst/>
          </a:prstGeom>
          <a:solidFill>
            <a:srgbClr val="FFFF99"/>
          </a:solidFill>
          <a:ln w="12700">
            <a:solidFill>
              <a:srgbClr val="00279F"/>
            </a:solidFill>
            <a:miter lim="800000"/>
            <a:headEnd/>
            <a:tailEnd/>
          </a:ln>
        </p:spPr>
        <p:txBody>
          <a:bodyPr wrap="none" anchor="ctr">
            <a:prstTxWarp prst="textNoShape">
              <a:avLst/>
            </a:prstTxWarp>
          </a:bodyPr>
          <a:lstStyle/>
          <a:p>
            <a:endParaRPr lang="fr-FR"/>
          </a:p>
        </p:txBody>
      </p:sp>
      <p:sp>
        <p:nvSpPr>
          <p:cNvPr id="268301" name="Rectangle 12"/>
          <p:cNvSpPr>
            <a:spLocks noChangeArrowheads="1"/>
          </p:cNvSpPr>
          <p:nvPr/>
        </p:nvSpPr>
        <p:spPr bwMode="auto">
          <a:xfrm>
            <a:off x="2089150" y="5513388"/>
            <a:ext cx="1735138" cy="798512"/>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68302" name="Rectangle 13"/>
          <p:cNvSpPr>
            <a:spLocks noChangeArrowheads="1"/>
          </p:cNvSpPr>
          <p:nvPr/>
        </p:nvSpPr>
        <p:spPr bwMode="auto">
          <a:xfrm>
            <a:off x="3843338" y="2295525"/>
            <a:ext cx="1722437" cy="782638"/>
          </a:xfrm>
          <a:prstGeom prst="rect">
            <a:avLst/>
          </a:prstGeom>
          <a:solidFill>
            <a:srgbClr val="FFFFFF"/>
          </a:solidFill>
          <a:ln w="12700">
            <a:solidFill>
              <a:srgbClr val="00279F"/>
            </a:solidFill>
            <a:miter lim="800000"/>
            <a:headEnd/>
            <a:tailEnd/>
          </a:ln>
        </p:spPr>
        <p:txBody>
          <a:bodyPr wrap="none" anchor="ctr">
            <a:prstTxWarp prst="textNoShape">
              <a:avLst/>
            </a:prstTxWarp>
          </a:bodyPr>
          <a:lstStyle/>
          <a:p>
            <a:endParaRPr lang="fr-FR"/>
          </a:p>
        </p:txBody>
      </p:sp>
      <p:sp>
        <p:nvSpPr>
          <p:cNvPr id="268303" name="Rectangle 14"/>
          <p:cNvSpPr>
            <a:spLocks noChangeArrowheads="1"/>
          </p:cNvSpPr>
          <p:nvPr/>
        </p:nvSpPr>
        <p:spPr bwMode="auto">
          <a:xfrm>
            <a:off x="3836988" y="2287588"/>
            <a:ext cx="1735137" cy="798512"/>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68304" name="Rectangle 15"/>
          <p:cNvSpPr>
            <a:spLocks noChangeArrowheads="1"/>
          </p:cNvSpPr>
          <p:nvPr/>
        </p:nvSpPr>
        <p:spPr bwMode="auto">
          <a:xfrm>
            <a:off x="3843338" y="3105150"/>
            <a:ext cx="1722437" cy="768350"/>
          </a:xfrm>
          <a:prstGeom prst="rect">
            <a:avLst/>
          </a:prstGeom>
          <a:solidFill>
            <a:srgbClr val="FFFFFF"/>
          </a:solidFill>
          <a:ln w="12700">
            <a:solidFill>
              <a:srgbClr val="00279F"/>
            </a:solidFill>
            <a:miter lim="800000"/>
            <a:headEnd/>
            <a:tailEnd/>
          </a:ln>
        </p:spPr>
        <p:txBody>
          <a:bodyPr wrap="none" anchor="ctr">
            <a:prstTxWarp prst="textNoShape">
              <a:avLst/>
            </a:prstTxWarp>
          </a:bodyPr>
          <a:lstStyle/>
          <a:p>
            <a:endParaRPr lang="fr-FR"/>
          </a:p>
        </p:txBody>
      </p:sp>
      <p:sp>
        <p:nvSpPr>
          <p:cNvPr id="268305" name="Rectangle 16"/>
          <p:cNvSpPr>
            <a:spLocks noChangeArrowheads="1"/>
          </p:cNvSpPr>
          <p:nvPr/>
        </p:nvSpPr>
        <p:spPr bwMode="auto">
          <a:xfrm>
            <a:off x="3836988" y="3097213"/>
            <a:ext cx="1735137" cy="784225"/>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68306" name="Rectangle 17"/>
          <p:cNvSpPr>
            <a:spLocks noChangeArrowheads="1"/>
          </p:cNvSpPr>
          <p:nvPr/>
        </p:nvSpPr>
        <p:spPr bwMode="auto">
          <a:xfrm>
            <a:off x="3843338" y="3900488"/>
            <a:ext cx="1722437" cy="784225"/>
          </a:xfrm>
          <a:prstGeom prst="rect">
            <a:avLst/>
          </a:prstGeom>
          <a:solidFill>
            <a:srgbClr val="FFFFFF"/>
          </a:solidFill>
          <a:ln w="12700">
            <a:solidFill>
              <a:srgbClr val="00279F"/>
            </a:solidFill>
            <a:miter lim="800000"/>
            <a:headEnd/>
            <a:tailEnd/>
          </a:ln>
        </p:spPr>
        <p:txBody>
          <a:bodyPr wrap="none" anchor="ctr">
            <a:prstTxWarp prst="textNoShape">
              <a:avLst/>
            </a:prstTxWarp>
          </a:bodyPr>
          <a:lstStyle/>
          <a:p>
            <a:endParaRPr lang="fr-FR"/>
          </a:p>
        </p:txBody>
      </p:sp>
      <p:sp>
        <p:nvSpPr>
          <p:cNvPr id="268307" name="Rectangle 18"/>
          <p:cNvSpPr>
            <a:spLocks noChangeArrowheads="1"/>
          </p:cNvSpPr>
          <p:nvPr/>
        </p:nvSpPr>
        <p:spPr bwMode="auto">
          <a:xfrm>
            <a:off x="3836988" y="3892550"/>
            <a:ext cx="1735137" cy="798513"/>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68308" name="Rectangle 19"/>
          <p:cNvSpPr>
            <a:spLocks noChangeArrowheads="1"/>
          </p:cNvSpPr>
          <p:nvPr/>
        </p:nvSpPr>
        <p:spPr bwMode="auto">
          <a:xfrm>
            <a:off x="3843338" y="4710113"/>
            <a:ext cx="1722437" cy="784225"/>
          </a:xfrm>
          <a:prstGeom prst="rect">
            <a:avLst/>
          </a:prstGeom>
          <a:gradFill rotWithShape="0">
            <a:gsLst>
              <a:gs pos="0">
                <a:srgbClr val="7F93CF"/>
              </a:gs>
              <a:gs pos="100000">
                <a:srgbClr val="00279F"/>
              </a:gs>
            </a:gsLst>
            <a:lin ang="18900000" scaled="1"/>
          </a:gradFill>
          <a:ln w="12700">
            <a:solidFill>
              <a:srgbClr val="00279F"/>
            </a:solidFill>
            <a:miter lim="800000"/>
            <a:headEnd/>
            <a:tailEnd/>
          </a:ln>
        </p:spPr>
        <p:txBody>
          <a:bodyPr wrap="none" anchor="ctr">
            <a:prstTxWarp prst="textNoShape">
              <a:avLst/>
            </a:prstTxWarp>
          </a:bodyPr>
          <a:lstStyle/>
          <a:p>
            <a:endParaRPr lang="fr-FR"/>
          </a:p>
        </p:txBody>
      </p:sp>
      <p:sp>
        <p:nvSpPr>
          <p:cNvPr id="268309" name="Rectangle 20"/>
          <p:cNvSpPr>
            <a:spLocks noChangeArrowheads="1"/>
          </p:cNvSpPr>
          <p:nvPr/>
        </p:nvSpPr>
        <p:spPr bwMode="auto">
          <a:xfrm>
            <a:off x="3836988" y="4703763"/>
            <a:ext cx="1735137" cy="798512"/>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68310" name="Rectangle 21"/>
          <p:cNvSpPr>
            <a:spLocks noChangeArrowheads="1"/>
          </p:cNvSpPr>
          <p:nvPr/>
        </p:nvSpPr>
        <p:spPr bwMode="auto">
          <a:xfrm>
            <a:off x="3843338" y="5521325"/>
            <a:ext cx="1722437" cy="782638"/>
          </a:xfrm>
          <a:prstGeom prst="rect">
            <a:avLst/>
          </a:prstGeom>
          <a:solidFill>
            <a:srgbClr val="FFFF99"/>
          </a:solidFill>
          <a:ln w="12700">
            <a:solidFill>
              <a:srgbClr val="00279F"/>
            </a:solidFill>
            <a:miter lim="800000"/>
            <a:headEnd/>
            <a:tailEnd/>
          </a:ln>
        </p:spPr>
        <p:txBody>
          <a:bodyPr wrap="none" anchor="ctr">
            <a:prstTxWarp prst="textNoShape">
              <a:avLst/>
            </a:prstTxWarp>
          </a:bodyPr>
          <a:lstStyle/>
          <a:p>
            <a:endParaRPr lang="fr-FR"/>
          </a:p>
        </p:txBody>
      </p:sp>
      <p:sp>
        <p:nvSpPr>
          <p:cNvPr id="268311" name="Rectangle 22"/>
          <p:cNvSpPr>
            <a:spLocks noChangeArrowheads="1"/>
          </p:cNvSpPr>
          <p:nvPr/>
        </p:nvSpPr>
        <p:spPr bwMode="auto">
          <a:xfrm>
            <a:off x="3836988" y="5513388"/>
            <a:ext cx="1735137" cy="798512"/>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68312" name="Rectangle 23"/>
          <p:cNvSpPr>
            <a:spLocks noChangeArrowheads="1"/>
          </p:cNvSpPr>
          <p:nvPr/>
        </p:nvSpPr>
        <p:spPr bwMode="auto">
          <a:xfrm>
            <a:off x="5591175" y="2295525"/>
            <a:ext cx="1709738" cy="782638"/>
          </a:xfrm>
          <a:prstGeom prst="rect">
            <a:avLst/>
          </a:prstGeom>
          <a:solidFill>
            <a:srgbClr val="FFFFFF"/>
          </a:solidFill>
          <a:ln w="12700">
            <a:solidFill>
              <a:srgbClr val="00279F"/>
            </a:solidFill>
            <a:miter lim="800000"/>
            <a:headEnd/>
            <a:tailEnd/>
          </a:ln>
        </p:spPr>
        <p:txBody>
          <a:bodyPr wrap="none" anchor="ctr">
            <a:prstTxWarp prst="textNoShape">
              <a:avLst/>
            </a:prstTxWarp>
          </a:bodyPr>
          <a:lstStyle/>
          <a:p>
            <a:endParaRPr lang="fr-FR"/>
          </a:p>
        </p:txBody>
      </p:sp>
      <p:sp>
        <p:nvSpPr>
          <p:cNvPr id="268313" name="Rectangle 24"/>
          <p:cNvSpPr>
            <a:spLocks noChangeArrowheads="1"/>
          </p:cNvSpPr>
          <p:nvPr/>
        </p:nvSpPr>
        <p:spPr bwMode="auto">
          <a:xfrm>
            <a:off x="5584825" y="2287588"/>
            <a:ext cx="1722438" cy="798512"/>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68314" name="Rectangle 25"/>
          <p:cNvSpPr>
            <a:spLocks noChangeArrowheads="1"/>
          </p:cNvSpPr>
          <p:nvPr/>
        </p:nvSpPr>
        <p:spPr bwMode="auto">
          <a:xfrm>
            <a:off x="5591175" y="3105150"/>
            <a:ext cx="1709738" cy="768350"/>
          </a:xfrm>
          <a:prstGeom prst="rect">
            <a:avLst/>
          </a:prstGeom>
          <a:solidFill>
            <a:srgbClr val="FFFFFF"/>
          </a:solidFill>
          <a:ln w="12700">
            <a:solidFill>
              <a:srgbClr val="00279F"/>
            </a:solidFill>
            <a:miter lim="800000"/>
            <a:headEnd/>
            <a:tailEnd/>
          </a:ln>
        </p:spPr>
        <p:txBody>
          <a:bodyPr wrap="none" anchor="ctr">
            <a:prstTxWarp prst="textNoShape">
              <a:avLst/>
            </a:prstTxWarp>
          </a:bodyPr>
          <a:lstStyle/>
          <a:p>
            <a:endParaRPr lang="fr-FR"/>
          </a:p>
        </p:txBody>
      </p:sp>
      <p:sp>
        <p:nvSpPr>
          <p:cNvPr id="268315" name="Rectangle 26"/>
          <p:cNvSpPr>
            <a:spLocks noChangeArrowheads="1"/>
          </p:cNvSpPr>
          <p:nvPr/>
        </p:nvSpPr>
        <p:spPr bwMode="auto">
          <a:xfrm>
            <a:off x="5584825" y="3097213"/>
            <a:ext cx="1722438" cy="784225"/>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68316" name="Rectangle 27"/>
          <p:cNvSpPr>
            <a:spLocks noChangeArrowheads="1"/>
          </p:cNvSpPr>
          <p:nvPr/>
        </p:nvSpPr>
        <p:spPr bwMode="auto">
          <a:xfrm>
            <a:off x="5591175" y="3900488"/>
            <a:ext cx="1709738" cy="784225"/>
          </a:xfrm>
          <a:prstGeom prst="rect">
            <a:avLst/>
          </a:prstGeom>
          <a:gradFill rotWithShape="0">
            <a:gsLst>
              <a:gs pos="0">
                <a:srgbClr val="7F93CF"/>
              </a:gs>
              <a:gs pos="100000">
                <a:srgbClr val="00279F"/>
              </a:gs>
            </a:gsLst>
            <a:lin ang="18900000" scaled="1"/>
          </a:gradFill>
          <a:ln w="12700">
            <a:solidFill>
              <a:srgbClr val="00279F"/>
            </a:solidFill>
            <a:miter lim="800000"/>
            <a:headEnd/>
            <a:tailEnd/>
          </a:ln>
        </p:spPr>
        <p:txBody>
          <a:bodyPr wrap="none" anchor="ctr">
            <a:prstTxWarp prst="textNoShape">
              <a:avLst/>
            </a:prstTxWarp>
          </a:bodyPr>
          <a:lstStyle/>
          <a:p>
            <a:endParaRPr lang="fr-FR"/>
          </a:p>
        </p:txBody>
      </p:sp>
      <p:sp>
        <p:nvSpPr>
          <p:cNvPr id="268317" name="Rectangle 28"/>
          <p:cNvSpPr>
            <a:spLocks noChangeArrowheads="1"/>
          </p:cNvSpPr>
          <p:nvPr/>
        </p:nvSpPr>
        <p:spPr bwMode="auto">
          <a:xfrm>
            <a:off x="5584825" y="3892550"/>
            <a:ext cx="1722438" cy="798513"/>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68318" name="Rectangle 29"/>
          <p:cNvSpPr>
            <a:spLocks noChangeArrowheads="1"/>
          </p:cNvSpPr>
          <p:nvPr/>
        </p:nvSpPr>
        <p:spPr bwMode="auto">
          <a:xfrm>
            <a:off x="5591175" y="4710113"/>
            <a:ext cx="1709738" cy="784225"/>
          </a:xfrm>
          <a:prstGeom prst="rect">
            <a:avLst/>
          </a:prstGeom>
          <a:gradFill rotWithShape="0">
            <a:gsLst>
              <a:gs pos="0">
                <a:srgbClr val="7F93CF"/>
              </a:gs>
              <a:gs pos="100000">
                <a:srgbClr val="00279F"/>
              </a:gs>
            </a:gsLst>
            <a:lin ang="18900000" scaled="1"/>
          </a:gradFill>
          <a:ln w="12700">
            <a:solidFill>
              <a:srgbClr val="00279F"/>
            </a:solidFill>
            <a:miter lim="800000"/>
            <a:headEnd/>
            <a:tailEnd/>
          </a:ln>
        </p:spPr>
        <p:txBody>
          <a:bodyPr wrap="none" anchor="ctr">
            <a:prstTxWarp prst="textNoShape">
              <a:avLst/>
            </a:prstTxWarp>
          </a:bodyPr>
          <a:lstStyle/>
          <a:p>
            <a:endParaRPr lang="fr-FR"/>
          </a:p>
        </p:txBody>
      </p:sp>
      <p:sp>
        <p:nvSpPr>
          <p:cNvPr id="268319" name="Rectangle 30"/>
          <p:cNvSpPr>
            <a:spLocks noChangeArrowheads="1"/>
          </p:cNvSpPr>
          <p:nvPr/>
        </p:nvSpPr>
        <p:spPr bwMode="auto">
          <a:xfrm>
            <a:off x="5584825" y="4703763"/>
            <a:ext cx="1722438" cy="798512"/>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68320" name="Rectangle 31"/>
          <p:cNvSpPr>
            <a:spLocks noChangeArrowheads="1"/>
          </p:cNvSpPr>
          <p:nvPr/>
        </p:nvSpPr>
        <p:spPr bwMode="auto">
          <a:xfrm>
            <a:off x="5591175" y="5521325"/>
            <a:ext cx="1709738" cy="782638"/>
          </a:xfrm>
          <a:prstGeom prst="rect">
            <a:avLst/>
          </a:prstGeom>
          <a:gradFill rotWithShape="0">
            <a:gsLst>
              <a:gs pos="0">
                <a:srgbClr val="B2E7B2"/>
              </a:gs>
              <a:gs pos="100000">
                <a:srgbClr val="00AE00"/>
              </a:gs>
            </a:gsLst>
            <a:lin ang="18900000" scaled="1"/>
          </a:gradFill>
          <a:ln w="12700">
            <a:solidFill>
              <a:srgbClr val="00279F"/>
            </a:solidFill>
            <a:miter lim="800000"/>
            <a:headEnd/>
            <a:tailEnd/>
          </a:ln>
        </p:spPr>
        <p:txBody>
          <a:bodyPr wrap="none" anchor="ctr">
            <a:prstTxWarp prst="textNoShape">
              <a:avLst/>
            </a:prstTxWarp>
          </a:bodyPr>
          <a:lstStyle/>
          <a:p>
            <a:endParaRPr lang="fr-FR"/>
          </a:p>
        </p:txBody>
      </p:sp>
      <p:sp>
        <p:nvSpPr>
          <p:cNvPr id="268321" name="Rectangle 32"/>
          <p:cNvSpPr>
            <a:spLocks noChangeArrowheads="1"/>
          </p:cNvSpPr>
          <p:nvPr/>
        </p:nvSpPr>
        <p:spPr bwMode="auto">
          <a:xfrm>
            <a:off x="5584825" y="5513388"/>
            <a:ext cx="1722438" cy="798512"/>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68322" name="Rectangle 33"/>
          <p:cNvSpPr>
            <a:spLocks noChangeArrowheads="1"/>
          </p:cNvSpPr>
          <p:nvPr/>
        </p:nvSpPr>
        <p:spPr bwMode="auto">
          <a:xfrm>
            <a:off x="7326313" y="2295525"/>
            <a:ext cx="1722437" cy="782638"/>
          </a:xfrm>
          <a:prstGeom prst="rect">
            <a:avLst/>
          </a:prstGeom>
          <a:solidFill>
            <a:srgbClr val="FFFFFF"/>
          </a:solidFill>
          <a:ln w="12700">
            <a:solidFill>
              <a:srgbClr val="00279F"/>
            </a:solidFill>
            <a:miter lim="800000"/>
            <a:headEnd/>
            <a:tailEnd/>
          </a:ln>
        </p:spPr>
        <p:txBody>
          <a:bodyPr wrap="none" anchor="ctr">
            <a:prstTxWarp prst="textNoShape">
              <a:avLst/>
            </a:prstTxWarp>
          </a:bodyPr>
          <a:lstStyle/>
          <a:p>
            <a:endParaRPr lang="fr-FR"/>
          </a:p>
        </p:txBody>
      </p:sp>
      <p:sp>
        <p:nvSpPr>
          <p:cNvPr id="268323" name="Rectangle 34"/>
          <p:cNvSpPr>
            <a:spLocks noChangeArrowheads="1"/>
          </p:cNvSpPr>
          <p:nvPr/>
        </p:nvSpPr>
        <p:spPr bwMode="auto">
          <a:xfrm>
            <a:off x="7319963" y="2287588"/>
            <a:ext cx="1735137" cy="798512"/>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68324" name="Rectangle 35"/>
          <p:cNvSpPr>
            <a:spLocks noChangeArrowheads="1"/>
          </p:cNvSpPr>
          <p:nvPr/>
        </p:nvSpPr>
        <p:spPr bwMode="auto">
          <a:xfrm>
            <a:off x="7326313" y="3105150"/>
            <a:ext cx="1722437" cy="768350"/>
          </a:xfrm>
          <a:prstGeom prst="rect">
            <a:avLst/>
          </a:prstGeom>
          <a:gradFill rotWithShape="0">
            <a:gsLst>
              <a:gs pos="0">
                <a:srgbClr val="7F93CF"/>
              </a:gs>
              <a:gs pos="100000">
                <a:srgbClr val="00279F"/>
              </a:gs>
            </a:gsLst>
            <a:lin ang="18900000" scaled="1"/>
          </a:gradFill>
          <a:ln w="12700">
            <a:solidFill>
              <a:srgbClr val="00279F"/>
            </a:solidFill>
            <a:miter lim="800000"/>
            <a:headEnd/>
            <a:tailEnd/>
          </a:ln>
        </p:spPr>
        <p:txBody>
          <a:bodyPr wrap="none" anchor="ctr">
            <a:prstTxWarp prst="textNoShape">
              <a:avLst/>
            </a:prstTxWarp>
          </a:bodyPr>
          <a:lstStyle/>
          <a:p>
            <a:endParaRPr lang="fr-FR"/>
          </a:p>
        </p:txBody>
      </p:sp>
      <p:sp>
        <p:nvSpPr>
          <p:cNvPr id="268325" name="Rectangle 36"/>
          <p:cNvSpPr>
            <a:spLocks noChangeArrowheads="1"/>
          </p:cNvSpPr>
          <p:nvPr/>
        </p:nvSpPr>
        <p:spPr bwMode="auto">
          <a:xfrm>
            <a:off x="7319963" y="3097213"/>
            <a:ext cx="1735137" cy="784225"/>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68326" name="Rectangle 37"/>
          <p:cNvSpPr>
            <a:spLocks noChangeArrowheads="1"/>
          </p:cNvSpPr>
          <p:nvPr/>
        </p:nvSpPr>
        <p:spPr bwMode="auto">
          <a:xfrm>
            <a:off x="7326313" y="3900488"/>
            <a:ext cx="1722437" cy="784225"/>
          </a:xfrm>
          <a:prstGeom prst="rect">
            <a:avLst/>
          </a:prstGeom>
          <a:gradFill rotWithShape="0">
            <a:gsLst>
              <a:gs pos="0">
                <a:srgbClr val="7F93CF"/>
              </a:gs>
              <a:gs pos="100000">
                <a:srgbClr val="00279F"/>
              </a:gs>
            </a:gsLst>
            <a:lin ang="18900000" scaled="1"/>
          </a:gradFill>
          <a:ln w="12700">
            <a:solidFill>
              <a:srgbClr val="00279F"/>
            </a:solidFill>
            <a:miter lim="800000"/>
            <a:headEnd/>
            <a:tailEnd/>
          </a:ln>
        </p:spPr>
        <p:txBody>
          <a:bodyPr wrap="none" anchor="ctr">
            <a:prstTxWarp prst="textNoShape">
              <a:avLst/>
            </a:prstTxWarp>
          </a:bodyPr>
          <a:lstStyle/>
          <a:p>
            <a:endParaRPr lang="fr-FR"/>
          </a:p>
        </p:txBody>
      </p:sp>
      <p:sp>
        <p:nvSpPr>
          <p:cNvPr id="268327" name="Rectangle 38"/>
          <p:cNvSpPr>
            <a:spLocks noChangeArrowheads="1"/>
          </p:cNvSpPr>
          <p:nvPr/>
        </p:nvSpPr>
        <p:spPr bwMode="auto">
          <a:xfrm>
            <a:off x="7319963" y="3892550"/>
            <a:ext cx="1735137" cy="798513"/>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68328" name="Rectangle 39"/>
          <p:cNvSpPr>
            <a:spLocks noChangeArrowheads="1"/>
          </p:cNvSpPr>
          <p:nvPr/>
        </p:nvSpPr>
        <p:spPr bwMode="auto">
          <a:xfrm>
            <a:off x="7326313" y="4710113"/>
            <a:ext cx="1722437" cy="784225"/>
          </a:xfrm>
          <a:prstGeom prst="rect">
            <a:avLst/>
          </a:prstGeom>
          <a:gradFill rotWithShape="0">
            <a:gsLst>
              <a:gs pos="0">
                <a:srgbClr val="B2E7B2"/>
              </a:gs>
              <a:gs pos="100000">
                <a:srgbClr val="00AE00"/>
              </a:gs>
            </a:gsLst>
            <a:lin ang="18900000" scaled="1"/>
          </a:gradFill>
          <a:ln w="12700">
            <a:solidFill>
              <a:srgbClr val="00279F"/>
            </a:solidFill>
            <a:miter lim="800000"/>
            <a:headEnd/>
            <a:tailEnd/>
          </a:ln>
        </p:spPr>
        <p:txBody>
          <a:bodyPr wrap="none" anchor="ctr">
            <a:prstTxWarp prst="textNoShape">
              <a:avLst/>
            </a:prstTxWarp>
          </a:bodyPr>
          <a:lstStyle/>
          <a:p>
            <a:endParaRPr lang="fr-FR"/>
          </a:p>
        </p:txBody>
      </p:sp>
      <p:sp>
        <p:nvSpPr>
          <p:cNvPr id="268329" name="Rectangle 40"/>
          <p:cNvSpPr>
            <a:spLocks noChangeArrowheads="1"/>
          </p:cNvSpPr>
          <p:nvPr/>
        </p:nvSpPr>
        <p:spPr bwMode="auto">
          <a:xfrm>
            <a:off x="7319963" y="4703763"/>
            <a:ext cx="1735137" cy="798512"/>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68330" name="Rectangle 41"/>
          <p:cNvSpPr>
            <a:spLocks noChangeArrowheads="1"/>
          </p:cNvSpPr>
          <p:nvPr/>
        </p:nvSpPr>
        <p:spPr bwMode="auto">
          <a:xfrm>
            <a:off x="7326313" y="5521325"/>
            <a:ext cx="1722437" cy="782638"/>
          </a:xfrm>
          <a:prstGeom prst="rect">
            <a:avLst/>
          </a:prstGeom>
          <a:gradFill rotWithShape="0">
            <a:gsLst>
              <a:gs pos="0">
                <a:srgbClr val="B2E7B2"/>
              </a:gs>
              <a:gs pos="100000">
                <a:srgbClr val="00AE00"/>
              </a:gs>
            </a:gsLst>
            <a:lin ang="18900000" scaled="1"/>
          </a:gradFill>
          <a:ln w="12700">
            <a:solidFill>
              <a:srgbClr val="00279F"/>
            </a:solidFill>
            <a:miter lim="800000"/>
            <a:headEnd/>
            <a:tailEnd/>
          </a:ln>
        </p:spPr>
        <p:txBody>
          <a:bodyPr wrap="none" anchor="ctr">
            <a:prstTxWarp prst="textNoShape">
              <a:avLst/>
            </a:prstTxWarp>
          </a:bodyPr>
          <a:lstStyle/>
          <a:p>
            <a:endParaRPr lang="fr-FR"/>
          </a:p>
        </p:txBody>
      </p:sp>
      <p:sp>
        <p:nvSpPr>
          <p:cNvPr id="268331" name="Rectangle 42"/>
          <p:cNvSpPr>
            <a:spLocks noChangeArrowheads="1"/>
          </p:cNvSpPr>
          <p:nvPr/>
        </p:nvSpPr>
        <p:spPr bwMode="auto">
          <a:xfrm>
            <a:off x="7319963" y="5513388"/>
            <a:ext cx="1735137" cy="798512"/>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68332" name="Rectangle 43"/>
          <p:cNvSpPr>
            <a:spLocks noChangeArrowheads="1"/>
          </p:cNvSpPr>
          <p:nvPr/>
        </p:nvSpPr>
        <p:spPr bwMode="auto">
          <a:xfrm>
            <a:off x="95250" y="5521325"/>
            <a:ext cx="1974850" cy="782638"/>
          </a:xfrm>
          <a:prstGeom prst="rect">
            <a:avLst/>
          </a:prstGeom>
          <a:solidFill>
            <a:srgbClr val="FFFFFF"/>
          </a:solidFill>
          <a:ln w="12700">
            <a:solidFill>
              <a:srgbClr val="00279F"/>
            </a:solidFill>
            <a:miter lim="800000"/>
            <a:headEnd/>
            <a:tailEnd/>
          </a:ln>
        </p:spPr>
        <p:txBody>
          <a:bodyPr wrap="none" anchor="ctr">
            <a:prstTxWarp prst="textNoShape">
              <a:avLst/>
            </a:prstTxWarp>
          </a:bodyPr>
          <a:lstStyle/>
          <a:p>
            <a:endParaRPr lang="fr-FR"/>
          </a:p>
        </p:txBody>
      </p:sp>
      <p:sp>
        <p:nvSpPr>
          <p:cNvPr id="268333" name="Rectangle 44"/>
          <p:cNvSpPr>
            <a:spLocks noChangeArrowheads="1"/>
          </p:cNvSpPr>
          <p:nvPr/>
        </p:nvSpPr>
        <p:spPr bwMode="auto">
          <a:xfrm>
            <a:off x="88900" y="5513388"/>
            <a:ext cx="1985963" cy="798512"/>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68334" name="Rectangle 45"/>
          <p:cNvSpPr>
            <a:spLocks noChangeArrowheads="1"/>
          </p:cNvSpPr>
          <p:nvPr/>
        </p:nvSpPr>
        <p:spPr bwMode="auto">
          <a:xfrm>
            <a:off x="95250" y="4710113"/>
            <a:ext cx="1974850" cy="784225"/>
          </a:xfrm>
          <a:prstGeom prst="rect">
            <a:avLst/>
          </a:prstGeom>
          <a:solidFill>
            <a:srgbClr val="FFFFFF"/>
          </a:solidFill>
          <a:ln w="12700">
            <a:solidFill>
              <a:srgbClr val="00279F"/>
            </a:solidFill>
            <a:miter lim="800000"/>
            <a:headEnd/>
            <a:tailEnd/>
          </a:ln>
        </p:spPr>
        <p:txBody>
          <a:bodyPr wrap="none" anchor="ctr">
            <a:prstTxWarp prst="textNoShape">
              <a:avLst/>
            </a:prstTxWarp>
          </a:bodyPr>
          <a:lstStyle/>
          <a:p>
            <a:endParaRPr lang="fr-FR"/>
          </a:p>
        </p:txBody>
      </p:sp>
      <p:sp>
        <p:nvSpPr>
          <p:cNvPr id="268335" name="Rectangle 46"/>
          <p:cNvSpPr>
            <a:spLocks noChangeArrowheads="1"/>
          </p:cNvSpPr>
          <p:nvPr/>
        </p:nvSpPr>
        <p:spPr bwMode="auto">
          <a:xfrm>
            <a:off x="88900" y="4703763"/>
            <a:ext cx="1985963" cy="798512"/>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68336" name="Rectangle 47"/>
          <p:cNvSpPr>
            <a:spLocks noChangeArrowheads="1"/>
          </p:cNvSpPr>
          <p:nvPr/>
        </p:nvSpPr>
        <p:spPr bwMode="auto">
          <a:xfrm>
            <a:off x="95250" y="3900488"/>
            <a:ext cx="1974850" cy="784225"/>
          </a:xfrm>
          <a:prstGeom prst="rect">
            <a:avLst/>
          </a:prstGeom>
          <a:solidFill>
            <a:srgbClr val="FFFFFF"/>
          </a:solidFill>
          <a:ln w="12700">
            <a:solidFill>
              <a:srgbClr val="00279F"/>
            </a:solidFill>
            <a:miter lim="800000"/>
            <a:headEnd/>
            <a:tailEnd/>
          </a:ln>
        </p:spPr>
        <p:txBody>
          <a:bodyPr wrap="none" anchor="ctr">
            <a:prstTxWarp prst="textNoShape">
              <a:avLst/>
            </a:prstTxWarp>
          </a:bodyPr>
          <a:lstStyle/>
          <a:p>
            <a:endParaRPr lang="fr-FR"/>
          </a:p>
        </p:txBody>
      </p:sp>
      <p:sp>
        <p:nvSpPr>
          <p:cNvPr id="268337" name="Rectangle 48"/>
          <p:cNvSpPr>
            <a:spLocks noChangeArrowheads="1"/>
          </p:cNvSpPr>
          <p:nvPr/>
        </p:nvSpPr>
        <p:spPr bwMode="auto">
          <a:xfrm>
            <a:off x="88900" y="3892550"/>
            <a:ext cx="1985963" cy="798513"/>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68338" name="Rectangle 49"/>
          <p:cNvSpPr>
            <a:spLocks noChangeArrowheads="1"/>
          </p:cNvSpPr>
          <p:nvPr/>
        </p:nvSpPr>
        <p:spPr bwMode="auto">
          <a:xfrm>
            <a:off x="95250" y="3105150"/>
            <a:ext cx="1974850" cy="768350"/>
          </a:xfrm>
          <a:prstGeom prst="rect">
            <a:avLst/>
          </a:prstGeom>
          <a:solidFill>
            <a:srgbClr val="FFFFFF"/>
          </a:solidFill>
          <a:ln w="12700">
            <a:solidFill>
              <a:srgbClr val="00279F"/>
            </a:solidFill>
            <a:miter lim="800000"/>
            <a:headEnd/>
            <a:tailEnd/>
          </a:ln>
        </p:spPr>
        <p:txBody>
          <a:bodyPr wrap="none" anchor="ctr">
            <a:prstTxWarp prst="textNoShape">
              <a:avLst/>
            </a:prstTxWarp>
          </a:bodyPr>
          <a:lstStyle/>
          <a:p>
            <a:endParaRPr lang="fr-FR"/>
          </a:p>
        </p:txBody>
      </p:sp>
      <p:sp>
        <p:nvSpPr>
          <p:cNvPr id="268339" name="Rectangle 50"/>
          <p:cNvSpPr>
            <a:spLocks noChangeArrowheads="1"/>
          </p:cNvSpPr>
          <p:nvPr/>
        </p:nvSpPr>
        <p:spPr bwMode="auto">
          <a:xfrm>
            <a:off x="88900" y="3097213"/>
            <a:ext cx="1985963" cy="784225"/>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68340" name="Rectangle 51"/>
          <p:cNvSpPr>
            <a:spLocks noChangeArrowheads="1"/>
          </p:cNvSpPr>
          <p:nvPr/>
        </p:nvSpPr>
        <p:spPr bwMode="auto">
          <a:xfrm>
            <a:off x="95250" y="2295525"/>
            <a:ext cx="1974850" cy="782638"/>
          </a:xfrm>
          <a:prstGeom prst="rect">
            <a:avLst/>
          </a:prstGeom>
          <a:solidFill>
            <a:srgbClr val="FFFFFF"/>
          </a:solidFill>
          <a:ln w="12700">
            <a:solidFill>
              <a:srgbClr val="00279F"/>
            </a:solidFill>
            <a:miter lim="800000"/>
            <a:headEnd/>
            <a:tailEnd/>
          </a:ln>
        </p:spPr>
        <p:txBody>
          <a:bodyPr wrap="none" anchor="ctr">
            <a:prstTxWarp prst="textNoShape">
              <a:avLst/>
            </a:prstTxWarp>
          </a:bodyPr>
          <a:lstStyle/>
          <a:p>
            <a:endParaRPr lang="fr-FR"/>
          </a:p>
        </p:txBody>
      </p:sp>
      <p:sp>
        <p:nvSpPr>
          <p:cNvPr id="268341" name="Rectangle 52"/>
          <p:cNvSpPr>
            <a:spLocks noChangeArrowheads="1"/>
          </p:cNvSpPr>
          <p:nvPr/>
        </p:nvSpPr>
        <p:spPr bwMode="auto">
          <a:xfrm>
            <a:off x="88900" y="2287588"/>
            <a:ext cx="1985963" cy="798512"/>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68342" name="Rectangle 53"/>
          <p:cNvSpPr>
            <a:spLocks noChangeArrowheads="1"/>
          </p:cNvSpPr>
          <p:nvPr/>
        </p:nvSpPr>
        <p:spPr bwMode="auto">
          <a:xfrm>
            <a:off x="95250" y="1328738"/>
            <a:ext cx="1974850" cy="939800"/>
          </a:xfrm>
          <a:prstGeom prst="rect">
            <a:avLst/>
          </a:prstGeom>
          <a:solidFill>
            <a:srgbClr val="FFFFFF"/>
          </a:solidFill>
          <a:ln w="12700">
            <a:solidFill>
              <a:srgbClr val="00279F"/>
            </a:solidFill>
            <a:miter lim="800000"/>
            <a:headEnd/>
            <a:tailEnd/>
          </a:ln>
        </p:spPr>
        <p:txBody>
          <a:bodyPr wrap="none" anchor="ctr">
            <a:prstTxWarp prst="textNoShape">
              <a:avLst/>
            </a:prstTxWarp>
          </a:bodyPr>
          <a:lstStyle/>
          <a:p>
            <a:endParaRPr lang="fr-FR"/>
          </a:p>
        </p:txBody>
      </p:sp>
      <p:sp>
        <p:nvSpPr>
          <p:cNvPr id="268343" name="Rectangle 54"/>
          <p:cNvSpPr>
            <a:spLocks noChangeArrowheads="1"/>
          </p:cNvSpPr>
          <p:nvPr/>
        </p:nvSpPr>
        <p:spPr bwMode="auto">
          <a:xfrm>
            <a:off x="88900" y="1320800"/>
            <a:ext cx="1985963" cy="955675"/>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68344" name="Rectangle 55"/>
          <p:cNvSpPr>
            <a:spLocks noChangeArrowheads="1"/>
          </p:cNvSpPr>
          <p:nvPr/>
        </p:nvSpPr>
        <p:spPr bwMode="auto">
          <a:xfrm>
            <a:off x="2093913" y="1328738"/>
            <a:ext cx="1724025" cy="939800"/>
          </a:xfrm>
          <a:prstGeom prst="rect">
            <a:avLst/>
          </a:prstGeom>
          <a:solidFill>
            <a:srgbClr val="FFFFFF"/>
          </a:solidFill>
          <a:ln w="12700">
            <a:solidFill>
              <a:srgbClr val="00279F"/>
            </a:solidFill>
            <a:miter lim="800000"/>
            <a:headEnd/>
            <a:tailEnd/>
          </a:ln>
        </p:spPr>
        <p:txBody>
          <a:bodyPr wrap="none" anchor="ctr">
            <a:prstTxWarp prst="textNoShape">
              <a:avLst/>
            </a:prstTxWarp>
          </a:bodyPr>
          <a:lstStyle/>
          <a:p>
            <a:endParaRPr lang="fr-FR"/>
          </a:p>
        </p:txBody>
      </p:sp>
      <p:sp>
        <p:nvSpPr>
          <p:cNvPr id="268345" name="Rectangle 56"/>
          <p:cNvSpPr>
            <a:spLocks noChangeArrowheads="1"/>
          </p:cNvSpPr>
          <p:nvPr/>
        </p:nvSpPr>
        <p:spPr bwMode="auto">
          <a:xfrm>
            <a:off x="2089150" y="1320800"/>
            <a:ext cx="1735138" cy="955675"/>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68346" name="Rectangle 57"/>
          <p:cNvSpPr>
            <a:spLocks noChangeArrowheads="1"/>
          </p:cNvSpPr>
          <p:nvPr/>
        </p:nvSpPr>
        <p:spPr bwMode="auto">
          <a:xfrm>
            <a:off x="3843338" y="1328738"/>
            <a:ext cx="1722437" cy="939800"/>
          </a:xfrm>
          <a:prstGeom prst="rect">
            <a:avLst/>
          </a:prstGeom>
          <a:solidFill>
            <a:srgbClr val="FFFFFF"/>
          </a:solidFill>
          <a:ln w="12700">
            <a:solidFill>
              <a:srgbClr val="00279F"/>
            </a:solidFill>
            <a:miter lim="800000"/>
            <a:headEnd/>
            <a:tailEnd/>
          </a:ln>
        </p:spPr>
        <p:txBody>
          <a:bodyPr wrap="none" anchor="ctr">
            <a:prstTxWarp prst="textNoShape">
              <a:avLst/>
            </a:prstTxWarp>
          </a:bodyPr>
          <a:lstStyle/>
          <a:p>
            <a:endParaRPr lang="fr-FR"/>
          </a:p>
        </p:txBody>
      </p:sp>
      <p:sp>
        <p:nvSpPr>
          <p:cNvPr id="268347" name="Rectangle 58"/>
          <p:cNvSpPr>
            <a:spLocks noChangeArrowheads="1"/>
          </p:cNvSpPr>
          <p:nvPr/>
        </p:nvSpPr>
        <p:spPr bwMode="auto">
          <a:xfrm>
            <a:off x="3836988" y="1320800"/>
            <a:ext cx="1735137" cy="955675"/>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68348" name="Rectangle 59"/>
          <p:cNvSpPr>
            <a:spLocks noChangeArrowheads="1"/>
          </p:cNvSpPr>
          <p:nvPr/>
        </p:nvSpPr>
        <p:spPr bwMode="auto">
          <a:xfrm>
            <a:off x="5591175" y="1328738"/>
            <a:ext cx="1709738" cy="939800"/>
          </a:xfrm>
          <a:prstGeom prst="rect">
            <a:avLst/>
          </a:prstGeom>
          <a:solidFill>
            <a:srgbClr val="FFFFFF"/>
          </a:solidFill>
          <a:ln w="12700">
            <a:solidFill>
              <a:srgbClr val="00279F"/>
            </a:solidFill>
            <a:miter lim="800000"/>
            <a:headEnd/>
            <a:tailEnd/>
          </a:ln>
        </p:spPr>
        <p:txBody>
          <a:bodyPr wrap="none" anchor="ctr">
            <a:prstTxWarp prst="textNoShape">
              <a:avLst/>
            </a:prstTxWarp>
          </a:bodyPr>
          <a:lstStyle/>
          <a:p>
            <a:endParaRPr lang="fr-FR"/>
          </a:p>
        </p:txBody>
      </p:sp>
      <p:sp>
        <p:nvSpPr>
          <p:cNvPr id="268349" name="Rectangle 60"/>
          <p:cNvSpPr>
            <a:spLocks noChangeArrowheads="1"/>
          </p:cNvSpPr>
          <p:nvPr/>
        </p:nvSpPr>
        <p:spPr bwMode="auto">
          <a:xfrm>
            <a:off x="5584825" y="1320800"/>
            <a:ext cx="1722438" cy="955675"/>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68350" name="Rectangle 61"/>
          <p:cNvSpPr>
            <a:spLocks noChangeArrowheads="1"/>
          </p:cNvSpPr>
          <p:nvPr/>
        </p:nvSpPr>
        <p:spPr bwMode="auto">
          <a:xfrm>
            <a:off x="7326313" y="1328738"/>
            <a:ext cx="1722437" cy="939800"/>
          </a:xfrm>
          <a:prstGeom prst="rect">
            <a:avLst/>
          </a:prstGeom>
          <a:solidFill>
            <a:srgbClr val="FFFFFF"/>
          </a:solidFill>
          <a:ln w="12700">
            <a:solidFill>
              <a:srgbClr val="00279F"/>
            </a:solidFill>
            <a:miter lim="800000"/>
            <a:headEnd/>
            <a:tailEnd/>
          </a:ln>
        </p:spPr>
        <p:txBody>
          <a:bodyPr wrap="none" anchor="ctr">
            <a:prstTxWarp prst="textNoShape">
              <a:avLst/>
            </a:prstTxWarp>
          </a:bodyPr>
          <a:lstStyle/>
          <a:p>
            <a:endParaRPr lang="fr-FR"/>
          </a:p>
        </p:txBody>
      </p:sp>
      <p:sp>
        <p:nvSpPr>
          <p:cNvPr id="268351" name="Rectangle 62"/>
          <p:cNvSpPr>
            <a:spLocks noChangeArrowheads="1"/>
          </p:cNvSpPr>
          <p:nvPr/>
        </p:nvSpPr>
        <p:spPr bwMode="auto">
          <a:xfrm>
            <a:off x="7319963" y="1320800"/>
            <a:ext cx="1735137" cy="955675"/>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68352" name="Line 63"/>
          <p:cNvSpPr>
            <a:spLocks noChangeShapeType="1"/>
          </p:cNvSpPr>
          <p:nvPr/>
        </p:nvSpPr>
        <p:spPr bwMode="auto">
          <a:xfrm>
            <a:off x="88900" y="1335088"/>
            <a:ext cx="1985963" cy="941387"/>
          </a:xfrm>
          <a:prstGeom prst="line">
            <a:avLst/>
          </a:prstGeom>
          <a:noFill/>
          <a:ln w="25400">
            <a:solidFill>
              <a:srgbClr val="00279F"/>
            </a:solidFill>
            <a:round/>
            <a:headEnd/>
            <a:tailEnd/>
          </a:ln>
        </p:spPr>
        <p:txBody>
          <a:bodyPr wrap="none" anchor="ctr">
            <a:prstTxWarp prst="textNoShape">
              <a:avLst/>
            </a:prstTxWarp>
          </a:bodyPr>
          <a:lstStyle/>
          <a:p>
            <a:endParaRPr lang="fr-FR"/>
          </a:p>
        </p:txBody>
      </p:sp>
      <p:sp>
        <p:nvSpPr>
          <p:cNvPr id="268353" name="Rectangle 64"/>
          <p:cNvSpPr>
            <a:spLocks noChangeArrowheads="1"/>
          </p:cNvSpPr>
          <p:nvPr/>
        </p:nvSpPr>
        <p:spPr bwMode="auto">
          <a:xfrm>
            <a:off x="142875" y="2405063"/>
            <a:ext cx="1628775" cy="363537"/>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DOMINANTE</a:t>
            </a:r>
          </a:p>
        </p:txBody>
      </p:sp>
      <p:sp>
        <p:nvSpPr>
          <p:cNvPr id="268354" name="Rectangle 65"/>
          <p:cNvSpPr>
            <a:spLocks noChangeArrowheads="1"/>
          </p:cNvSpPr>
          <p:nvPr/>
        </p:nvSpPr>
        <p:spPr bwMode="auto">
          <a:xfrm>
            <a:off x="533400" y="3200400"/>
            <a:ext cx="968375" cy="363538"/>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FORTE</a:t>
            </a:r>
          </a:p>
        </p:txBody>
      </p:sp>
      <p:sp>
        <p:nvSpPr>
          <p:cNvPr id="268355" name="Rectangle 66"/>
          <p:cNvSpPr>
            <a:spLocks noChangeArrowheads="1"/>
          </p:cNvSpPr>
          <p:nvPr/>
        </p:nvSpPr>
        <p:spPr bwMode="auto">
          <a:xfrm>
            <a:off x="155575" y="4010025"/>
            <a:ext cx="1616075" cy="363538"/>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FAVORABLE</a:t>
            </a:r>
          </a:p>
        </p:txBody>
      </p:sp>
      <p:sp>
        <p:nvSpPr>
          <p:cNvPr id="268356" name="Rectangle 67"/>
          <p:cNvSpPr>
            <a:spLocks noChangeArrowheads="1"/>
          </p:cNvSpPr>
          <p:nvPr/>
        </p:nvSpPr>
        <p:spPr bwMode="auto">
          <a:xfrm>
            <a:off x="155575" y="4821238"/>
            <a:ext cx="1603375" cy="363537"/>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TOLERABLE</a:t>
            </a:r>
          </a:p>
        </p:txBody>
      </p:sp>
      <p:sp>
        <p:nvSpPr>
          <p:cNvPr id="268357" name="Rectangle 68"/>
          <p:cNvSpPr>
            <a:spLocks noChangeArrowheads="1"/>
          </p:cNvSpPr>
          <p:nvPr/>
        </p:nvSpPr>
        <p:spPr bwMode="auto">
          <a:xfrm>
            <a:off x="495300" y="5630863"/>
            <a:ext cx="1031875" cy="363537"/>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FAIBLE</a:t>
            </a:r>
          </a:p>
        </p:txBody>
      </p:sp>
      <p:sp>
        <p:nvSpPr>
          <p:cNvPr id="268358" name="Rectangle 69"/>
          <p:cNvSpPr>
            <a:spLocks noChangeArrowheads="1"/>
          </p:cNvSpPr>
          <p:nvPr/>
        </p:nvSpPr>
        <p:spPr bwMode="auto">
          <a:xfrm>
            <a:off x="2024063" y="1584325"/>
            <a:ext cx="2009775" cy="363538"/>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INTRODUCTION</a:t>
            </a:r>
          </a:p>
        </p:txBody>
      </p:sp>
      <p:sp>
        <p:nvSpPr>
          <p:cNvPr id="268359" name="Rectangle 70"/>
          <p:cNvSpPr>
            <a:spLocks noChangeArrowheads="1"/>
          </p:cNvSpPr>
          <p:nvPr/>
        </p:nvSpPr>
        <p:spPr bwMode="auto">
          <a:xfrm>
            <a:off x="3916363" y="1584325"/>
            <a:ext cx="1679575" cy="363538"/>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CROISSANCE</a:t>
            </a:r>
          </a:p>
        </p:txBody>
      </p:sp>
      <p:sp>
        <p:nvSpPr>
          <p:cNvPr id="268360" name="Rectangle 71"/>
          <p:cNvSpPr>
            <a:spLocks noChangeArrowheads="1"/>
          </p:cNvSpPr>
          <p:nvPr/>
        </p:nvSpPr>
        <p:spPr bwMode="auto">
          <a:xfrm>
            <a:off x="5808663" y="1584325"/>
            <a:ext cx="1438275" cy="363538"/>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MATURITE</a:t>
            </a:r>
          </a:p>
        </p:txBody>
      </p:sp>
      <p:sp>
        <p:nvSpPr>
          <p:cNvPr id="268361" name="Rectangle 72"/>
          <p:cNvSpPr>
            <a:spLocks noChangeArrowheads="1"/>
          </p:cNvSpPr>
          <p:nvPr/>
        </p:nvSpPr>
        <p:spPr bwMode="auto">
          <a:xfrm>
            <a:off x="7739063" y="1584325"/>
            <a:ext cx="1069975" cy="363538"/>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DECLIN</a:t>
            </a:r>
          </a:p>
        </p:txBody>
      </p:sp>
      <p:sp>
        <p:nvSpPr>
          <p:cNvPr id="268362" name="Line 73"/>
          <p:cNvSpPr>
            <a:spLocks noChangeShapeType="1"/>
          </p:cNvSpPr>
          <p:nvPr/>
        </p:nvSpPr>
        <p:spPr bwMode="auto">
          <a:xfrm flipV="1">
            <a:off x="3581400" y="3276600"/>
            <a:ext cx="3657600" cy="1600200"/>
          </a:xfrm>
          <a:prstGeom prst="line">
            <a:avLst/>
          </a:prstGeom>
          <a:noFill/>
          <a:ln w="76200">
            <a:solidFill>
              <a:schemeClr val="hlink"/>
            </a:solidFill>
            <a:round/>
            <a:headEnd/>
            <a:tailEnd type="triangle" w="med" len="med"/>
          </a:ln>
        </p:spPr>
        <p:txBody>
          <a:bodyPr wrap="none" anchor="ctr">
            <a:prstTxWarp prst="textNoShape">
              <a:avLst/>
            </a:prstTxWarp>
          </a:bodyPr>
          <a:lstStyle/>
          <a:p>
            <a:endParaRPr lang="fr-FR"/>
          </a:p>
        </p:txBody>
      </p:sp>
      <p:sp>
        <p:nvSpPr>
          <p:cNvPr id="268363" name="Text Box 74"/>
          <p:cNvSpPr txBox="1">
            <a:spLocks noChangeArrowheads="1"/>
          </p:cNvSpPr>
          <p:nvPr/>
        </p:nvSpPr>
        <p:spPr bwMode="auto">
          <a:xfrm>
            <a:off x="2282825" y="2811463"/>
            <a:ext cx="3263900" cy="366712"/>
          </a:xfrm>
          <a:prstGeom prst="rect">
            <a:avLst/>
          </a:prstGeom>
          <a:solidFill>
            <a:schemeClr val="bg1"/>
          </a:solidFill>
          <a:ln w="12700">
            <a:noFill/>
            <a:miter lim="800000"/>
            <a:headEnd/>
            <a:tailEnd/>
          </a:ln>
        </p:spPr>
        <p:txBody>
          <a:bodyPr wrap="none">
            <a:prstTxWarp prst="textNoShape">
              <a:avLst/>
            </a:prstTxWarp>
            <a:spAutoFit/>
          </a:bodyPr>
          <a:lstStyle/>
          <a:p>
            <a:r>
              <a:rPr lang="fr-FR" sz="1800"/>
              <a:t>DÉVELOPPEMENT NATUREL</a:t>
            </a:r>
          </a:p>
        </p:txBody>
      </p:sp>
      <p:sp>
        <p:nvSpPr>
          <p:cNvPr id="268364" name="Text Box 75"/>
          <p:cNvSpPr txBox="1">
            <a:spLocks noChangeArrowheads="1"/>
          </p:cNvSpPr>
          <p:nvPr/>
        </p:nvSpPr>
        <p:spPr bwMode="auto">
          <a:xfrm>
            <a:off x="2438400" y="5707063"/>
            <a:ext cx="2051050" cy="366712"/>
          </a:xfrm>
          <a:prstGeom prst="rect">
            <a:avLst/>
          </a:prstGeom>
          <a:solidFill>
            <a:schemeClr val="bg1"/>
          </a:solidFill>
          <a:ln w="12700">
            <a:noFill/>
            <a:miter lim="800000"/>
            <a:headEnd/>
            <a:tailEnd/>
          </a:ln>
        </p:spPr>
        <p:txBody>
          <a:bodyPr wrap="none">
            <a:prstTxWarp prst="textNoShape">
              <a:avLst/>
            </a:prstTxWarp>
            <a:spAutoFit/>
          </a:bodyPr>
          <a:lstStyle/>
          <a:p>
            <a:r>
              <a:rPr lang="fr-FR" sz="1800"/>
              <a:t>RETOURNEMENT</a:t>
            </a:r>
          </a:p>
        </p:txBody>
      </p:sp>
      <p:sp>
        <p:nvSpPr>
          <p:cNvPr id="268365" name="Text Box 76"/>
          <p:cNvSpPr txBox="1">
            <a:spLocks noChangeArrowheads="1"/>
          </p:cNvSpPr>
          <p:nvPr/>
        </p:nvSpPr>
        <p:spPr bwMode="auto">
          <a:xfrm>
            <a:off x="5257800" y="4038600"/>
            <a:ext cx="3238500" cy="366713"/>
          </a:xfrm>
          <a:prstGeom prst="rect">
            <a:avLst/>
          </a:prstGeom>
          <a:solidFill>
            <a:schemeClr val="bg1"/>
          </a:solidFill>
          <a:ln w="12700">
            <a:noFill/>
            <a:miter lim="800000"/>
            <a:headEnd/>
            <a:tailEnd/>
          </a:ln>
        </p:spPr>
        <p:txBody>
          <a:bodyPr wrap="none">
            <a:prstTxWarp prst="textNoShape">
              <a:avLst/>
            </a:prstTxWarp>
            <a:spAutoFit/>
          </a:bodyPr>
          <a:lstStyle/>
          <a:p>
            <a:r>
              <a:rPr lang="fr-FR" sz="1800"/>
              <a:t>DÉVELOPPEMENT SÉLECTIF</a:t>
            </a:r>
          </a:p>
        </p:txBody>
      </p:sp>
      <p:sp>
        <p:nvSpPr>
          <p:cNvPr id="268366" name="Text Box 77"/>
          <p:cNvSpPr txBox="1">
            <a:spLocks noChangeArrowheads="1"/>
          </p:cNvSpPr>
          <p:nvPr/>
        </p:nvSpPr>
        <p:spPr bwMode="auto">
          <a:xfrm>
            <a:off x="6553200" y="5715000"/>
            <a:ext cx="1327150" cy="366713"/>
          </a:xfrm>
          <a:prstGeom prst="rect">
            <a:avLst/>
          </a:prstGeom>
          <a:solidFill>
            <a:schemeClr val="bg1"/>
          </a:solidFill>
          <a:ln w="12700">
            <a:noFill/>
            <a:miter lim="800000"/>
            <a:headEnd/>
            <a:tailEnd/>
          </a:ln>
        </p:spPr>
        <p:txBody>
          <a:bodyPr wrap="none">
            <a:prstTxWarp prst="textNoShape">
              <a:avLst/>
            </a:prstTxWarp>
            <a:spAutoFit/>
          </a:bodyPr>
          <a:lstStyle/>
          <a:p>
            <a:r>
              <a:rPr lang="fr-FR" sz="1800"/>
              <a:t>ABANDON</a:t>
            </a:r>
          </a:p>
        </p:txBody>
      </p:sp>
    </p:spTree>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Espace réservé du numéro de diapositive 3"/>
          <p:cNvSpPr>
            <a:spLocks noGrp="1"/>
          </p:cNvSpPr>
          <p:nvPr>
            <p:ph type="sldNum" sz="quarter" idx="10"/>
          </p:nvPr>
        </p:nvSpPr>
        <p:spPr/>
        <p:txBody>
          <a:bodyPr/>
          <a:lstStyle/>
          <a:p>
            <a:pPr>
              <a:defRPr/>
            </a:pPr>
            <a:fld id="{9F237482-5B19-4E46-80B4-A2E4CFE535A5}" type="slidenum">
              <a:rPr lang="fr-FR"/>
              <a:pPr>
                <a:defRPr/>
              </a:pPr>
              <a:t>132</a:t>
            </a:fld>
            <a:endParaRPr lang="fr-FR"/>
          </a:p>
        </p:txBody>
      </p:sp>
      <p:sp>
        <p:nvSpPr>
          <p:cNvPr id="270339" name="Rectangle 2"/>
          <p:cNvSpPr>
            <a:spLocks noGrp="1" noChangeArrowheads="1"/>
          </p:cNvSpPr>
          <p:nvPr>
            <p:ph type="title"/>
          </p:nvPr>
        </p:nvSpPr>
        <p:spPr>
          <a:xfrm>
            <a:off x="762000" y="152400"/>
            <a:ext cx="7772400" cy="838200"/>
          </a:xfrm>
          <a:noFill/>
        </p:spPr>
        <p:txBody>
          <a:bodyPr/>
          <a:lstStyle/>
          <a:p>
            <a:r>
              <a:rPr lang="fr-FR"/>
              <a:t>Matrice ADL : Stratégies génériques</a:t>
            </a:r>
          </a:p>
        </p:txBody>
      </p:sp>
      <p:sp>
        <p:nvSpPr>
          <p:cNvPr id="270340" name="Rectangle 3"/>
          <p:cNvSpPr>
            <a:spLocks noChangeArrowheads="1"/>
          </p:cNvSpPr>
          <p:nvPr/>
        </p:nvSpPr>
        <p:spPr bwMode="auto">
          <a:xfrm>
            <a:off x="2093913" y="2295525"/>
            <a:ext cx="1724025" cy="782638"/>
          </a:xfrm>
          <a:prstGeom prst="rect">
            <a:avLst/>
          </a:prstGeom>
          <a:solidFill>
            <a:srgbClr val="FFFFFF"/>
          </a:solidFill>
          <a:ln w="12700">
            <a:solidFill>
              <a:srgbClr val="00279F"/>
            </a:solidFill>
            <a:miter lim="800000"/>
            <a:headEnd/>
            <a:tailEnd/>
          </a:ln>
        </p:spPr>
        <p:txBody>
          <a:bodyPr wrap="none" anchor="ctr">
            <a:prstTxWarp prst="textNoShape">
              <a:avLst/>
            </a:prstTxWarp>
          </a:bodyPr>
          <a:lstStyle/>
          <a:p>
            <a:pPr algn="ctr"/>
            <a:r>
              <a:rPr lang="fr-FR" sz="1400"/>
              <a:t>Augmenter ses parts</a:t>
            </a:r>
          </a:p>
          <a:p>
            <a:pPr algn="ctr"/>
            <a:r>
              <a:rPr lang="fr-FR" sz="1400"/>
              <a:t>de marché et tenir la</a:t>
            </a:r>
          </a:p>
          <a:p>
            <a:pPr algn="ctr"/>
            <a:r>
              <a:rPr lang="fr-FR" sz="1400"/>
              <a:t>position</a:t>
            </a:r>
            <a:endParaRPr lang="fr-FR" sz="2400"/>
          </a:p>
        </p:txBody>
      </p:sp>
      <p:sp>
        <p:nvSpPr>
          <p:cNvPr id="270341" name="Rectangle 4"/>
          <p:cNvSpPr>
            <a:spLocks noChangeArrowheads="1"/>
          </p:cNvSpPr>
          <p:nvPr/>
        </p:nvSpPr>
        <p:spPr bwMode="auto">
          <a:xfrm>
            <a:off x="2089150" y="2287588"/>
            <a:ext cx="1735138" cy="798512"/>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70342" name="Rectangle 5"/>
          <p:cNvSpPr>
            <a:spLocks noChangeArrowheads="1"/>
          </p:cNvSpPr>
          <p:nvPr/>
        </p:nvSpPr>
        <p:spPr bwMode="auto">
          <a:xfrm>
            <a:off x="2093913" y="3105150"/>
            <a:ext cx="1724025" cy="768350"/>
          </a:xfrm>
          <a:prstGeom prst="rect">
            <a:avLst/>
          </a:prstGeom>
          <a:solidFill>
            <a:srgbClr val="FFFFFF"/>
          </a:solidFill>
          <a:ln w="12700">
            <a:solidFill>
              <a:srgbClr val="00279F"/>
            </a:solidFill>
            <a:miter lim="800000"/>
            <a:headEnd/>
            <a:tailEnd/>
          </a:ln>
        </p:spPr>
        <p:txBody>
          <a:bodyPr wrap="none" anchor="ctr">
            <a:prstTxWarp prst="textNoShape">
              <a:avLst/>
            </a:prstTxWarp>
          </a:bodyPr>
          <a:lstStyle/>
          <a:p>
            <a:pPr algn="ctr"/>
            <a:r>
              <a:rPr lang="fr-FR" sz="1400"/>
              <a:t>Améliorer la position</a:t>
            </a:r>
          </a:p>
          <a:p>
            <a:pPr algn="ctr"/>
            <a:r>
              <a:rPr lang="fr-FR" sz="1400"/>
              <a:t>en augmentant les</a:t>
            </a:r>
          </a:p>
          <a:p>
            <a:pPr algn="ctr"/>
            <a:r>
              <a:rPr lang="fr-FR" sz="1400"/>
              <a:t>parts de marché</a:t>
            </a:r>
          </a:p>
        </p:txBody>
      </p:sp>
      <p:sp>
        <p:nvSpPr>
          <p:cNvPr id="270343" name="Rectangle 6"/>
          <p:cNvSpPr>
            <a:spLocks noChangeArrowheads="1"/>
          </p:cNvSpPr>
          <p:nvPr/>
        </p:nvSpPr>
        <p:spPr bwMode="auto">
          <a:xfrm>
            <a:off x="2089150" y="3097213"/>
            <a:ext cx="1735138" cy="784225"/>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70344" name="Rectangle 7"/>
          <p:cNvSpPr>
            <a:spLocks noChangeArrowheads="1"/>
          </p:cNvSpPr>
          <p:nvPr/>
        </p:nvSpPr>
        <p:spPr bwMode="auto">
          <a:xfrm>
            <a:off x="2093913" y="3900488"/>
            <a:ext cx="1724025" cy="784225"/>
          </a:xfrm>
          <a:prstGeom prst="rect">
            <a:avLst/>
          </a:prstGeom>
          <a:solidFill>
            <a:srgbClr val="FFFFFF"/>
          </a:solidFill>
          <a:ln w="12700">
            <a:solidFill>
              <a:srgbClr val="00279F"/>
            </a:solidFill>
            <a:miter lim="800000"/>
            <a:headEnd/>
            <a:tailEnd/>
          </a:ln>
        </p:spPr>
        <p:txBody>
          <a:bodyPr wrap="none" anchor="ctr">
            <a:prstTxWarp prst="textNoShape">
              <a:avLst/>
            </a:prstTxWarp>
          </a:bodyPr>
          <a:lstStyle/>
          <a:p>
            <a:pPr algn="ctr"/>
            <a:r>
              <a:rPr lang="fr-FR" sz="1400"/>
              <a:t>Être sélectif</a:t>
            </a:r>
          </a:p>
        </p:txBody>
      </p:sp>
      <p:sp>
        <p:nvSpPr>
          <p:cNvPr id="270345" name="Rectangle 8"/>
          <p:cNvSpPr>
            <a:spLocks noChangeArrowheads="1"/>
          </p:cNvSpPr>
          <p:nvPr/>
        </p:nvSpPr>
        <p:spPr bwMode="auto">
          <a:xfrm>
            <a:off x="2089150" y="3892550"/>
            <a:ext cx="1735138" cy="798513"/>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70346" name="Rectangle 9"/>
          <p:cNvSpPr>
            <a:spLocks noChangeArrowheads="1"/>
          </p:cNvSpPr>
          <p:nvPr/>
        </p:nvSpPr>
        <p:spPr bwMode="auto">
          <a:xfrm>
            <a:off x="2093913" y="4710113"/>
            <a:ext cx="1724025" cy="784225"/>
          </a:xfrm>
          <a:prstGeom prst="rect">
            <a:avLst/>
          </a:prstGeom>
          <a:solidFill>
            <a:srgbClr val="FFFFFF"/>
          </a:solidFill>
          <a:ln w="12700">
            <a:solidFill>
              <a:srgbClr val="00279F"/>
            </a:solidFill>
            <a:miter lim="800000"/>
            <a:headEnd/>
            <a:tailEnd/>
          </a:ln>
        </p:spPr>
        <p:txBody>
          <a:bodyPr wrap="none" anchor="ctr">
            <a:prstTxWarp prst="textNoShape">
              <a:avLst/>
            </a:prstTxWarp>
          </a:bodyPr>
          <a:lstStyle/>
          <a:p>
            <a:pPr algn="ctr"/>
            <a:r>
              <a:rPr lang="fr-FR" sz="1400"/>
              <a:t>Sélectivité dans la</a:t>
            </a:r>
          </a:p>
          <a:p>
            <a:pPr algn="ctr"/>
            <a:r>
              <a:rPr lang="fr-FR" sz="1400"/>
              <a:t>croissance de la part</a:t>
            </a:r>
          </a:p>
          <a:p>
            <a:pPr algn="ctr"/>
            <a:r>
              <a:rPr lang="fr-FR" sz="1400"/>
              <a:t>de marché</a:t>
            </a:r>
          </a:p>
        </p:txBody>
      </p:sp>
      <p:sp>
        <p:nvSpPr>
          <p:cNvPr id="270347" name="Rectangle 10"/>
          <p:cNvSpPr>
            <a:spLocks noChangeArrowheads="1"/>
          </p:cNvSpPr>
          <p:nvPr/>
        </p:nvSpPr>
        <p:spPr bwMode="auto">
          <a:xfrm>
            <a:off x="2089150" y="4703763"/>
            <a:ext cx="1735138" cy="798512"/>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70348" name="Rectangle 11"/>
          <p:cNvSpPr>
            <a:spLocks noChangeArrowheads="1"/>
          </p:cNvSpPr>
          <p:nvPr/>
        </p:nvSpPr>
        <p:spPr bwMode="auto">
          <a:xfrm>
            <a:off x="2093913" y="5521325"/>
            <a:ext cx="1724025" cy="782638"/>
          </a:xfrm>
          <a:prstGeom prst="rect">
            <a:avLst/>
          </a:prstGeom>
          <a:solidFill>
            <a:srgbClr val="FFFF99"/>
          </a:solidFill>
          <a:ln w="12700">
            <a:solidFill>
              <a:srgbClr val="00279F"/>
            </a:solidFill>
            <a:miter lim="800000"/>
            <a:headEnd/>
            <a:tailEnd/>
          </a:ln>
        </p:spPr>
        <p:txBody>
          <a:bodyPr wrap="none" anchor="ctr">
            <a:prstTxWarp prst="textNoShape">
              <a:avLst/>
            </a:prstTxWarp>
          </a:bodyPr>
          <a:lstStyle/>
          <a:p>
            <a:pPr algn="ctr"/>
            <a:r>
              <a:rPr lang="fr-FR" sz="1400"/>
              <a:t>Up or Out</a:t>
            </a:r>
          </a:p>
        </p:txBody>
      </p:sp>
      <p:sp>
        <p:nvSpPr>
          <p:cNvPr id="270349" name="Rectangle 12"/>
          <p:cNvSpPr>
            <a:spLocks noChangeArrowheads="1"/>
          </p:cNvSpPr>
          <p:nvPr/>
        </p:nvSpPr>
        <p:spPr bwMode="auto">
          <a:xfrm>
            <a:off x="2089150" y="5513388"/>
            <a:ext cx="1735138" cy="798512"/>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70350" name="Rectangle 13"/>
          <p:cNvSpPr>
            <a:spLocks noChangeArrowheads="1"/>
          </p:cNvSpPr>
          <p:nvPr/>
        </p:nvSpPr>
        <p:spPr bwMode="auto">
          <a:xfrm>
            <a:off x="3843338" y="2295525"/>
            <a:ext cx="1722437" cy="782638"/>
          </a:xfrm>
          <a:prstGeom prst="rect">
            <a:avLst/>
          </a:prstGeom>
          <a:solidFill>
            <a:srgbClr val="FFFFFF"/>
          </a:solidFill>
          <a:ln w="12700">
            <a:solidFill>
              <a:srgbClr val="00279F"/>
            </a:solidFill>
            <a:miter lim="800000"/>
            <a:headEnd/>
            <a:tailEnd/>
          </a:ln>
        </p:spPr>
        <p:txBody>
          <a:bodyPr wrap="none" anchor="ctr">
            <a:prstTxWarp prst="textNoShape">
              <a:avLst/>
            </a:prstTxWarp>
          </a:bodyPr>
          <a:lstStyle/>
          <a:p>
            <a:pPr algn="ctr"/>
            <a:r>
              <a:rPr lang="fr-FR" sz="1400"/>
              <a:t>Tenir la position et les</a:t>
            </a:r>
          </a:p>
          <a:p>
            <a:pPr algn="ctr"/>
            <a:r>
              <a:rPr lang="fr-FR" sz="1400"/>
              <a:t>parts de marché</a:t>
            </a:r>
            <a:endParaRPr lang="fr-FR" sz="2400"/>
          </a:p>
        </p:txBody>
      </p:sp>
      <p:sp>
        <p:nvSpPr>
          <p:cNvPr id="270351" name="Rectangle 14"/>
          <p:cNvSpPr>
            <a:spLocks noChangeArrowheads="1"/>
          </p:cNvSpPr>
          <p:nvPr/>
        </p:nvSpPr>
        <p:spPr bwMode="auto">
          <a:xfrm>
            <a:off x="3836988" y="2287588"/>
            <a:ext cx="1735137" cy="798512"/>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70352" name="Rectangle 15"/>
          <p:cNvSpPr>
            <a:spLocks noChangeArrowheads="1"/>
          </p:cNvSpPr>
          <p:nvPr/>
        </p:nvSpPr>
        <p:spPr bwMode="auto">
          <a:xfrm>
            <a:off x="3843338" y="3105150"/>
            <a:ext cx="1722437" cy="768350"/>
          </a:xfrm>
          <a:prstGeom prst="rect">
            <a:avLst/>
          </a:prstGeom>
          <a:solidFill>
            <a:srgbClr val="FFFFFF"/>
          </a:solidFill>
          <a:ln w="12700">
            <a:solidFill>
              <a:srgbClr val="00279F"/>
            </a:solidFill>
            <a:miter lim="800000"/>
            <a:headEnd/>
            <a:tailEnd/>
          </a:ln>
        </p:spPr>
        <p:txBody>
          <a:bodyPr wrap="none" anchor="ctr">
            <a:prstTxWarp prst="textNoShape">
              <a:avLst/>
            </a:prstTxWarp>
          </a:bodyPr>
          <a:lstStyle/>
          <a:p>
            <a:pPr algn="ctr"/>
            <a:r>
              <a:rPr lang="fr-FR" sz="1400"/>
              <a:t>Améliorer la position</a:t>
            </a:r>
          </a:p>
          <a:p>
            <a:pPr algn="ctr"/>
            <a:r>
              <a:rPr lang="fr-FR" sz="1400"/>
              <a:t>en augmentant les</a:t>
            </a:r>
          </a:p>
          <a:p>
            <a:pPr algn="ctr"/>
            <a:r>
              <a:rPr lang="fr-FR" sz="1400"/>
              <a:t>parts de marché</a:t>
            </a:r>
          </a:p>
        </p:txBody>
      </p:sp>
      <p:sp>
        <p:nvSpPr>
          <p:cNvPr id="270353" name="Rectangle 16"/>
          <p:cNvSpPr>
            <a:spLocks noChangeArrowheads="1"/>
          </p:cNvSpPr>
          <p:nvPr/>
        </p:nvSpPr>
        <p:spPr bwMode="auto">
          <a:xfrm>
            <a:off x="3836988" y="3097213"/>
            <a:ext cx="1735137" cy="784225"/>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70354" name="Rectangle 17"/>
          <p:cNvSpPr>
            <a:spLocks noChangeArrowheads="1"/>
          </p:cNvSpPr>
          <p:nvPr/>
        </p:nvSpPr>
        <p:spPr bwMode="auto">
          <a:xfrm>
            <a:off x="3843338" y="3900488"/>
            <a:ext cx="1722437" cy="784225"/>
          </a:xfrm>
          <a:prstGeom prst="rect">
            <a:avLst/>
          </a:prstGeom>
          <a:solidFill>
            <a:srgbClr val="FFFFFF"/>
          </a:solidFill>
          <a:ln w="12700">
            <a:solidFill>
              <a:srgbClr val="00279F"/>
            </a:solidFill>
            <a:miter lim="800000"/>
            <a:headEnd/>
            <a:tailEnd/>
          </a:ln>
        </p:spPr>
        <p:txBody>
          <a:bodyPr wrap="none" anchor="ctr">
            <a:prstTxWarp prst="textNoShape">
              <a:avLst/>
            </a:prstTxWarp>
          </a:bodyPr>
          <a:lstStyle/>
          <a:p>
            <a:pPr algn="ctr"/>
            <a:r>
              <a:rPr lang="fr-FR" sz="1400"/>
              <a:t>Améliorer la position</a:t>
            </a:r>
          </a:p>
        </p:txBody>
      </p:sp>
      <p:sp>
        <p:nvSpPr>
          <p:cNvPr id="270355" name="Rectangle 18"/>
          <p:cNvSpPr>
            <a:spLocks noChangeArrowheads="1"/>
          </p:cNvSpPr>
          <p:nvPr/>
        </p:nvSpPr>
        <p:spPr bwMode="auto">
          <a:xfrm>
            <a:off x="3836988" y="3892550"/>
            <a:ext cx="1735137" cy="798513"/>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70356" name="Rectangle 19"/>
          <p:cNvSpPr>
            <a:spLocks noChangeArrowheads="1"/>
          </p:cNvSpPr>
          <p:nvPr/>
        </p:nvSpPr>
        <p:spPr bwMode="auto">
          <a:xfrm>
            <a:off x="3843338" y="4710113"/>
            <a:ext cx="1722437" cy="784225"/>
          </a:xfrm>
          <a:prstGeom prst="rect">
            <a:avLst/>
          </a:prstGeom>
          <a:gradFill rotWithShape="0">
            <a:gsLst>
              <a:gs pos="0">
                <a:srgbClr val="7F93CF"/>
              </a:gs>
              <a:gs pos="100000">
                <a:srgbClr val="00279F"/>
              </a:gs>
            </a:gsLst>
            <a:lin ang="18900000" scaled="1"/>
          </a:gradFill>
          <a:ln w="12700">
            <a:solidFill>
              <a:srgbClr val="00279F"/>
            </a:solidFill>
            <a:miter lim="800000"/>
            <a:headEnd/>
            <a:tailEnd/>
          </a:ln>
        </p:spPr>
        <p:txBody>
          <a:bodyPr wrap="none" anchor="ctr">
            <a:prstTxWarp prst="textNoShape">
              <a:avLst/>
            </a:prstTxWarp>
          </a:bodyPr>
          <a:lstStyle/>
          <a:p>
            <a:pPr algn="ctr"/>
            <a:r>
              <a:rPr lang="fr-FR" sz="1400"/>
              <a:t>Trouver une niche et</a:t>
            </a:r>
          </a:p>
          <a:p>
            <a:pPr algn="ctr"/>
            <a:r>
              <a:rPr lang="fr-FR" sz="1400"/>
              <a:t>la protéger</a:t>
            </a:r>
          </a:p>
        </p:txBody>
      </p:sp>
      <p:sp>
        <p:nvSpPr>
          <p:cNvPr id="270357" name="Rectangle 20"/>
          <p:cNvSpPr>
            <a:spLocks noChangeArrowheads="1"/>
          </p:cNvSpPr>
          <p:nvPr/>
        </p:nvSpPr>
        <p:spPr bwMode="auto">
          <a:xfrm>
            <a:off x="3836988" y="4703763"/>
            <a:ext cx="1735137" cy="798512"/>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70358" name="Rectangle 21"/>
          <p:cNvSpPr>
            <a:spLocks noChangeArrowheads="1"/>
          </p:cNvSpPr>
          <p:nvPr/>
        </p:nvSpPr>
        <p:spPr bwMode="auto">
          <a:xfrm>
            <a:off x="3843338" y="5521325"/>
            <a:ext cx="1722437" cy="782638"/>
          </a:xfrm>
          <a:prstGeom prst="rect">
            <a:avLst/>
          </a:prstGeom>
          <a:solidFill>
            <a:srgbClr val="FFFF99"/>
          </a:solidFill>
          <a:ln w="12700">
            <a:solidFill>
              <a:srgbClr val="00279F"/>
            </a:solidFill>
            <a:miter lim="800000"/>
            <a:headEnd/>
            <a:tailEnd/>
          </a:ln>
        </p:spPr>
        <p:txBody>
          <a:bodyPr wrap="none" anchor="ctr">
            <a:prstTxWarp prst="textNoShape">
              <a:avLst/>
            </a:prstTxWarp>
          </a:bodyPr>
          <a:lstStyle/>
          <a:p>
            <a:pPr algn="ctr"/>
            <a:r>
              <a:rPr lang="fr-FR" sz="1400"/>
              <a:t>Retournement ou</a:t>
            </a:r>
          </a:p>
          <a:p>
            <a:pPr algn="ctr"/>
            <a:r>
              <a:rPr lang="fr-FR" sz="1400"/>
              <a:t>abandon</a:t>
            </a:r>
          </a:p>
        </p:txBody>
      </p:sp>
      <p:sp>
        <p:nvSpPr>
          <p:cNvPr id="270359" name="Rectangle 22"/>
          <p:cNvSpPr>
            <a:spLocks noChangeArrowheads="1"/>
          </p:cNvSpPr>
          <p:nvPr/>
        </p:nvSpPr>
        <p:spPr bwMode="auto">
          <a:xfrm>
            <a:off x="3836988" y="5513388"/>
            <a:ext cx="1735137" cy="798512"/>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70360" name="Rectangle 23"/>
          <p:cNvSpPr>
            <a:spLocks noChangeArrowheads="1"/>
          </p:cNvSpPr>
          <p:nvPr/>
        </p:nvSpPr>
        <p:spPr bwMode="auto">
          <a:xfrm>
            <a:off x="5591175" y="2295525"/>
            <a:ext cx="1709738" cy="782638"/>
          </a:xfrm>
          <a:prstGeom prst="rect">
            <a:avLst/>
          </a:prstGeom>
          <a:solidFill>
            <a:srgbClr val="FFFFFF"/>
          </a:solidFill>
          <a:ln w="12700">
            <a:solidFill>
              <a:srgbClr val="00279F"/>
            </a:solidFill>
            <a:miter lim="800000"/>
            <a:headEnd/>
            <a:tailEnd/>
          </a:ln>
        </p:spPr>
        <p:txBody>
          <a:bodyPr wrap="none" anchor="ctr">
            <a:prstTxWarp prst="textNoShape">
              <a:avLst/>
            </a:prstTxWarp>
          </a:bodyPr>
          <a:lstStyle/>
          <a:p>
            <a:pPr algn="ctr"/>
            <a:r>
              <a:rPr lang="fr-FR" sz="1400"/>
              <a:t>Tenir la position et</a:t>
            </a:r>
          </a:p>
          <a:p>
            <a:pPr algn="ctr"/>
            <a:r>
              <a:rPr lang="fr-FR" sz="1400"/>
              <a:t>suivre le marché</a:t>
            </a:r>
          </a:p>
        </p:txBody>
      </p:sp>
      <p:sp>
        <p:nvSpPr>
          <p:cNvPr id="270361" name="Rectangle 24"/>
          <p:cNvSpPr>
            <a:spLocks noChangeArrowheads="1"/>
          </p:cNvSpPr>
          <p:nvPr/>
        </p:nvSpPr>
        <p:spPr bwMode="auto">
          <a:xfrm>
            <a:off x="5584825" y="2287588"/>
            <a:ext cx="1722438" cy="798512"/>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70362" name="Rectangle 25"/>
          <p:cNvSpPr>
            <a:spLocks noChangeArrowheads="1"/>
          </p:cNvSpPr>
          <p:nvPr/>
        </p:nvSpPr>
        <p:spPr bwMode="auto">
          <a:xfrm>
            <a:off x="5591175" y="3105150"/>
            <a:ext cx="1709738" cy="768350"/>
          </a:xfrm>
          <a:prstGeom prst="rect">
            <a:avLst/>
          </a:prstGeom>
          <a:solidFill>
            <a:srgbClr val="FFFFFF"/>
          </a:solidFill>
          <a:ln w="12700">
            <a:solidFill>
              <a:srgbClr val="00279F"/>
            </a:solidFill>
            <a:miter lim="800000"/>
            <a:headEnd/>
            <a:tailEnd/>
          </a:ln>
        </p:spPr>
        <p:txBody>
          <a:bodyPr wrap="none" anchor="ctr">
            <a:prstTxWarp prst="textNoShape">
              <a:avLst/>
            </a:prstTxWarp>
          </a:bodyPr>
          <a:lstStyle/>
          <a:p>
            <a:pPr algn="ctr"/>
            <a:r>
              <a:rPr lang="fr-FR" sz="1400"/>
              <a:t>Tenir la position et</a:t>
            </a:r>
          </a:p>
          <a:p>
            <a:pPr algn="ctr"/>
            <a:r>
              <a:rPr lang="fr-FR" sz="1400"/>
              <a:t>suivre le marché</a:t>
            </a:r>
          </a:p>
        </p:txBody>
      </p:sp>
      <p:sp>
        <p:nvSpPr>
          <p:cNvPr id="270363" name="Rectangle 26"/>
          <p:cNvSpPr>
            <a:spLocks noChangeArrowheads="1"/>
          </p:cNvSpPr>
          <p:nvPr/>
        </p:nvSpPr>
        <p:spPr bwMode="auto">
          <a:xfrm>
            <a:off x="5584825" y="3097213"/>
            <a:ext cx="1722438" cy="784225"/>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70364" name="Rectangle 27"/>
          <p:cNvSpPr>
            <a:spLocks noChangeArrowheads="1"/>
          </p:cNvSpPr>
          <p:nvPr/>
        </p:nvSpPr>
        <p:spPr bwMode="auto">
          <a:xfrm>
            <a:off x="5591175" y="3900488"/>
            <a:ext cx="1709738" cy="784225"/>
          </a:xfrm>
          <a:prstGeom prst="rect">
            <a:avLst/>
          </a:prstGeom>
          <a:gradFill rotWithShape="0">
            <a:gsLst>
              <a:gs pos="0">
                <a:srgbClr val="7F93CF"/>
              </a:gs>
              <a:gs pos="100000">
                <a:srgbClr val="00279F"/>
              </a:gs>
            </a:gsLst>
            <a:lin ang="18900000" scaled="1"/>
          </a:gradFill>
          <a:ln w="12700">
            <a:solidFill>
              <a:srgbClr val="00279F"/>
            </a:solidFill>
            <a:miter lim="800000"/>
            <a:headEnd/>
            <a:tailEnd/>
          </a:ln>
        </p:spPr>
        <p:txBody>
          <a:bodyPr wrap="none" anchor="ctr">
            <a:prstTxWarp prst="textNoShape">
              <a:avLst/>
            </a:prstTxWarp>
          </a:bodyPr>
          <a:lstStyle/>
          <a:p>
            <a:pPr algn="ctr"/>
            <a:r>
              <a:rPr lang="fr-FR" sz="1400"/>
              <a:t>Trouver une niche et</a:t>
            </a:r>
          </a:p>
          <a:p>
            <a:pPr algn="ctr"/>
            <a:r>
              <a:rPr lang="fr-FR" sz="1400"/>
              <a:t>la protéger</a:t>
            </a:r>
          </a:p>
        </p:txBody>
      </p:sp>
      <p:sp>
        <p:nvSpPr>
          <p:cNvPr id="270365" name="Rectangle 28"/>
          <p:cNvSpPr>
            <a:spLocks noChangeArrowheads="1"/>
          </p:cNvSpPr>
          <p:nvPr/>
        </p:nvSpPr>
        <p:spPr bwMode="auto">
          <a:xfrm>
            <a:off x="5584825" y="3892550"/>
            <a:ext cx="1722438" cy="798513"/>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70366" name="Rectangle 29"/>
          <p:cNvSpPr>
            <a:spLocks noChangeArrowheads="1"/>
          </p:cNvSpPr>
          <p:nvPr/>
        </p:nvSpPr>
        <p:spPr bwMode="auto">
          <a:xfrm>
            <a:off x="5591175" y="4710113"/>
            <a:ext cx="1709738" cy="784225"/>
          </a:xfrm>
          <a:prstGeom prst="rect">
            <a:avLst/>
          </a:prstGeom>
          <a:gradFill rotWithShape="0">
            <a:gsLst>
              <a:gs pos="0">
                <a:srgbClr val="7F93CF"/>
              </a:gs>
              <a:gs pos="100000">
                <a:srgbClr val="00279F"/>
              </a:gs>
            </a:gsLst>
            <a:lin ang="18900000" scaled="1"/>
          </a:gradFill>
          <a:ln w="12700">
            <a:solidFill>
              <a:srgbClr val="00279F"/>
            </a:solidFill>
            <a:miter lim="800000"/>
            <a:headEnd/>
            <a:tailEnd/>
          </a:ln>
        </p:spPr>
        <p:txBody>
          <a:bodyPr wrap="none" anchor="ctr">
            <a:prstTxWarp prst="textNoShape">
              <a:avLst/>
            </a:prstTxWarp>
          </a:bodyPr>
          <a:lstStyle/>
          <a:p>
            <a:pPr algn="ctr"/>
            <a:r>
              <a:rPr lang="fr-FR" sz="1400"/>
              <a:t>Trouver une niche et</a:t>
            </a:r>
          </a:p>
          <a:p>
            <a:pPr algn="ctr"/>
            <a:r>
              <a:rPr lang="fr-FR" sz="1400"/>
              <a:t>la protéger</a:t>
            </a:r>
          </a:p>
        </p:txBody>
      </p:sp>
      <p:sp>
        <p:nvSpPr>
          <p:cNvPr id="270367" name="Rectangle 30"/>
          <p:cNvSpPr>
            <a:spLocks noChangeArrowheads="1"/>
          </p:cNvSpPr>
          <p:nvPr/>
        </p:nvSpPr>
        <p:spPr bwMode="auto">
          <a:xfrm>
            <a:off x="5584825" y="4703763"/>
            <a:ext cx="1722438" cy="798512"/>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70368" name="Rectangle 31"/>
          <p:cNvSpPr>
            <a:spLocks noChangeArrowheads="1"/>
          </p:cNvSpPr>
          <p:nvPr/>
        </p:nvSpPr>
        <p:spPr bwMode="auto">
          <a:xfrm>
            <a:off x="5591175" y="5521325"/>
            <a:ext cx="1709738" cy="782638"/>
          </a:xfrm>
          <a:prstGeom prst="rect">
            <a:avLst/>
          </a:prstGeom>
          <a:gradFill rotWithShape="0">
            <a:gsLst>
              <a:gs pos="0">
                <a:srgbClr val="B2E7B2"/>
              </a:gs>
              <a:gs pos="100000">
                <a:srgbClr val="00AE00"/>
              </a:gs>
            </a:gsLst>
            <a:lin ang="18900000" scaled="1"/>
          </a:gradFill>
          <a:ln w="12700">
            <a:solidFill>
              <a:srgbClr val="00279F"/>
            </a:solidFill>
            <a:miter lim="800000"/>
            <a:headEnd/>
            <a:tailEnd/>
          </a:ln>
        </p:spPr>
        <p:txBody>
          <a:bodyPr wrap="none" anchor="ctr">
            <a:prstTxWarp prst="textNoShape">
              <a:avLst/>
            </a:prstTxWarp>
          </a:bodyPr>
          <a:lstStyle/>
          <a:p>
            <a:pPr algn="ctr"/>
            <a:r>
              <a:rPr lang="fr-FR" sz="1400"/>
              <a:t>Retournement ou</a:t>
            </a:r>
          </a:p>
          <a:p>
            <a:pPr algn="ctr"/>
            <a:r>
              <a:rPr lang="fr-FR" sz="1400"/>
              <a:t>retrait par phase</a:t>
            </a:r>
          </a:p>
        </p:txBody>
      </p:sp>
      <p:sp>
        <p:nvSpPr>
          <p:cNvPr id="270369" name="Rectangle 32"/>
          <p:cNvSpPr>
            <a:spLocks noChangeArrowheads="1"/>
          </p:cNvSpPr>
          <p:nvPr/>
        </p:nvSpPr>
        <p:spPr bwMode="auto">
          <a:xfrm>
            <a:off x="5584825" y="5513388"/>
            <a:ext cx="1722438" cy="798512"/>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70370" name="Rectangle 33"/>
          <p:cNvSpPr>
            <a:spLocks noChangeArrowheads="1"/>
          </p:cNvSpPr>
          <p:nvPr/>
        </p:nvSpPr>
        <p:spPr bwMode="auto">
          <a:xfrm>
            <a:off x="7326313" y="2295525"/>
            <a:ext cx="1722437" cy="782638"/>
          </a:xfrm>
          <a:prstGeom prst="rect">
            <a:avLst/>
          </a:prstGeom>
          <a:solidFill>
            <a:srgbClr val="FFFFFF"/>
          </a:solidFill>
          <a:ln w="12700">
            <a:solidFill>
              <a:srgbClr val="00279F"/>
            </a:solidFill>
            <a:miter lim="800000"/>
            <a:headEnd/>
            <a:tailEnd/>
          </a:ln>
        </p:spPr>
        <p:txBody>
          <a:bodyPr wrap="none" anchor="ctr">
            <a:prstTxWarp prst="textNoShape">
              <a:avLst/>
            </a:prstTxWarp>
          </a:bodyPr>
          <a:lstStyle/>
          <a:p>
            <a:pPr algn="ctr"/>
            <a:r>
              <a:rPr lang="fr-FR" sz="1400"/>
              <a:t>Tenir la position</a:t>
            </a:r>
          </a:p>
        </p:txBody>
      </p:sp>
      <p:sp>
        <p:nvSpPr>
          <p:cNvPr id="270371" name="Rectangle 34"/>
          <p:cNvSpPr>
            <a:spLocks noChangeArrowheads="1"/>
          </p:cNvSpPr>
          <p:nvPr/>
        </p:nvSpPr>
        <p:spPr bwMode="auto">
          <a:xfrm>
            <a:off x="7319963" y="2287588"/>
            <a:ext cx="1735137" cy="798512"/>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70372" name="Rectangle 35"/>
          <p:cNvSpPr>
            <a:spLocks noChangeArrowheads="1"/>
          </p:cNvSpPr>
          <p:nvPr/>
        </p:nvSpPr>
        <p:spPr bwMode="auto">
          <a:xfrm>
            <a:off x="7326313" y="3105150"/>
            <a:ext cx="1722437" cy="768350"/>
          </a:xfrm>
          <a:prstGeom prst="rect">
            <a:avLst/>
          </a:prstGeom>
          <a:gradFill rotWithShape="0">
            <a:gsLst>
              <a:gs pos="0">
                <a:srgbClr val="7F93CF"/>
              </a:gs>
              <a:gs pos="100000">
                <a:srgbClr val="00279F"/>
              </a:gs>
            </a:gsLst>
            <a:lin ang="18900000" scaled="1"/>
          </a:gradFill>
          <a:ln w="12700">
            <a:solidFill>
              <a:srgbClr val="00279F"/>
            </a:solidFill>
            <a:miter lim="800000"/>
            <a:headEnd/>
            <a:tailEnd/>
          </a:ln>
        </p:spPr>
        <p:txBody>
          <a:bodyPr wrap="none" anchor="ctr">
            <a:prstTxWarp prst="textNoShape">
              <a:avLst/>
            </a:prstTxWarp>
          </a:bodyPr>
          <a:lstStyle/>
          <a:p>
            <a:pPr algn="ctr"/>
            <a:r>
              <a:rPr lang="fr-FR" sz="1400"/>
              <a:t>Tenir la position ou</a:t>
            </a:r>
          </a:p>
          <a:p>
            <a:pPr algn="ctr"/>
            <a:r>
              <a:rPr lang="fr-FR" sz="1400"/>
              <a:t>générer du cash</a:t>
            </a:r>
          </a:p>
        </p:txBody>
      </p:sp>
      <p:sp>
        <p:nvSpPr>
          <p:cNvPr id="270373" name="Rectangle 36"/>
          <p:cNvSpPr>
            <a:spLocks noChangeArrowheads="1"/>
          </p:cNvSpPr>
          <p:nvPr/>
        </p:nvSpPr>
        <p:spPr bwMode="auto">
          <a:xfrm>
            <a:off x="7319963" y="3097213"/>
            <a:ext cx="1735137" cy="784225"/>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70374" name="Rectangle 37"/>
          <p:cNvSpPr>
            <a:spLocks noChangeArrowheads="1"/>
          </p:cNvSpPr>
          <p:nvPr/>
        </p:nvSpPr>
        <p:spPr bwMode="auto">
          <a:xfrm>
            <a:off x="7326313" y="3900488"/>
            <a:ext cx="1722437" cy="784225"/>
          </a:xfrm>
          <a:prstGeom prst="rect">
            <a:avLst/>
          </a:prstGeom>
          <a:gradFill rotWithShape="0">
            <a:gsLst>
              <a:gs pos="0">
                <a:srgbClr val="7F93CF"/>
              </a:gs>
              <a:gs pos="100000">
                <a:srgbClr val="00279F"/>
              </a:gs>
            </a:gsLst>
            <a:lin ang="18900000" scaled="1"/>
          </a:gradFill>
          <a:ln w="12700">
            <a:solidFill>
              <a:srgbClr val="00279F"/>
            </a:solidFill>
            <a:miter lim="800000"/>
            <a:headEnd/>
            <a:tailEnd/>
          </a:ln>
        </p:spPr>
        <p:txBody>
          <a:bodyPr wrap="none" anchor="ctr">
            <a:prstTxWarp prst="textNoShape">
              <a:avLst/>
            </a:prstTxWarp>
          </a:bodyPr>
          <a:lstStyle/>
          <a:p>
            <a:pPr algn="ctr"/>
            <a:r>
              <a:rPr lang="fr-FR" sz="1400"/>
              <a:t>Générer du cash ou</a:t>
            </a:r>
          </a:p>
          <a:p>
            <a:pPr algn="ctr"/>
            <a:r>
              <a:rPr lang="fr-FR" sz="1400"/>
              <a:t>retrait par phase</a:t>
            </a:r>
          </a:p>
        </p:txBody>
      </p:sp>
      <p:sp>
        <p:nvSpPr>
          <p:cNvPr id="270375" name="Rectangle 38"/>
          <p:cNvSpPr>
            <a:spLocks noChangeArrowheads="1"/>
          </p:cNvSpPr>
          <p:nvPr/>
        </p:nvSpPr>
        <p:spPr bwMode="auto">
          <a:xfrm>
            <a:off x="7319963" y="3892550"/>
            <a:ext cx="1735137" cy="798513"/>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70376" name="Rectangle 39"/>
          <p:cNvSpPr>
            <a:spLocks noChangeArrowheads="1"/>
          </p:cNvSpPr>
          <p:nvPr/>
        </p:nvSpPr>
        <p:spPr bwMode="auto">
          <a:xfrm>
            <a:off x="7326313" y="4710113"/>
            <a:ext cx="1722437" cy="784225"/>
          </a:xfrm>
          <a:prstGeom prst="rect">
            <a:avLst/>
          </a:prstGeom>
          <a:gradFill rotWithShape="0">
            <a:gsLst>
              <a:gs pos="0">
                <a:srgbClr val="B2E7B2"/>
              </a:gs>
              <a:gs pos="100000">
                <a:srgbClr val="00AE00"/>
              </a:gs>
            </a:gsLst>
            <a:lin ang="18900000" scaled="1"/>
          </a:gradFill>
          <a:ln w="12700">
            <a:solidFill>
              <a:srgbClr val="00279F"/>
            </a:solidFill>
            <a:miter lim="800000"/>
            <a:headEnd/>
            <a:tailEnd/>
          </a:ln>
        </p:spPr>
        <p:txBody>
          <a:bodyPr wrap="none" anchor="ctr">
            <a:prstTxWarp prst="textNoShape">
              <a:avLst/>
            </a:prstTxWarp>
          </a:bodyPr>
          <a:lstStyle/>
          <a:p>
            <a:pPr algn="ctr"/>
            <a:r>
              <a:rPr lang="fr-FR" sz="1400"/>
              <a:t>Retrait par phase ou</a:t>
            </a:r>
          </a:p>
          <a:p>
            <a:pPr algn="ctr"/>
            <a:r>
              <a:rPr lang="fr-FR" sz="1400"/>
              <a:t>abandon</a:t>
            </a:r>
          </a:p>
        </p:txBody>
      </p:sp>
      <p:sp>
        <p:nvSpPr>
          <p:cNvPr id="270377" name="Rectangle 40"/>
          <p:cNvSpPr>
            <a:spLocks noChangeArrowheads="1"/>
          </p:cNvSpPr>
          <p:nvPr/>
        </p:nvSpPr>
        <p:spPr bwMode="auto">
          <a:xfrm>
            <a:off x="7319963" y="4703763"/>
            <a:ext cx="1735137" cy="798512"/>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70378" name="Rectangle 41"/>
          <p:cNvSpPr>
            <a:spLocks noChangeArrowheads="1"/>
          </p:cNvSpPr>
          <p:nvPr/>
        </p:nvSpPr>
        <p:spPr bwMode="auto">
          <a:xfrm>
            <a:off x="7326313" y="5521325"/>
            <a:ext cx="1722437" cy="782638"/>
          </a:xfrm>
          <a:prstGeom prst="rect">
            <a:avLst/>
          </a:prstGeom>
          <a:gradFill rotWithShape="0">
            <a:gsLst>
              <a:gs pos="0">
                <a:srgbClr val="B2E7B2"/>
              </a:gs>
              <a:gs pos="100000">
                <a:srgbClr val="00AE00"/>
              </a:gs>
            </a:gsLst>
            <a:lin ang="18900000" scaled="1"/>
          </a:gradFill>
          <a:ln w="12700">
            <a:solidFill>
              <a:srgbClr val="00279F"/>
            </a:solidFill>
            <a:miter lim="800000"/>
            <a:headEnd/>
            <a:tailEnd/>
          </a:ln>
        </p:spPr>
        <p:txBody>
          <a:bodyPr wrap="none" anchor="ctr">
            <a:prstTxWarp prst="textNoShape">
              <a:avLst/>
            </a:prstTxWarp>
          </a:bodyPr>
          <a:lstStyle/>
          <a:p>
            <a:pPr algn="ctr"/>
            <a:r>
              <a:rPr lang="fr-FR" sz="1400"/>
              <a:t>Abandon</a:t>
            </a:r>
          </a:p>
        </p:txBody>
      </p:sp>
      <p:sp>
        <p:nvSpPr>
          <p:cNvPr id="270379" name="Rectangle 42"/>
          <p:cNvSpPr>
            <a:spLocks noChangeArrowheads="1"/>
          </p:cNvSpPr>
          <p:nvPr/>
        </p:nvSpPr>
        <p:spPr bwMode="auto">
          <a:xfrm>
            <a:off x="7319963" y="5513388"/>
            <a:ext cx="1735137" cy="798512"/>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70380" name="Rectangle 43"/>
          <p:cNvSpPr>
            <a:spLocks noChangeArrowheads="1"/>
          </p:cNvSpPr>
          <p:nvPr/>
        </p:nvSpPr>
        <p:spPr bwMode="auto">
          <a:xfrm>
            <a:off x="95250" y="5521325"/>
            <a:ext cx="1974850" cy="782638"/>
          </a:xfrm>
          <a:prstGeom prst="rect">
            <a:avLst/>
          </a:prstGeom>
          <a:solidFill>
            <a:srgbClr val="FFFFFF"/>
          </a:solidFill>
          <a:ln w="12700">
            <a:solidFill>
              <a:srgbClr val="00279F"/>
            </a:solidFill>
            <a:miter lim="800000"/>
            <a:headEnd/>
            <a:tailEnd/>
          </a:ln>
        </p:spPr>
        <p:txBody>
          <a:bodyPr wrap="none" anchor="ctr">
            <a:prstTxWarp prst="textNoShape">
              <a:avLst/>
            </a:prstTxWarp>
          </a:bodyPr>
          <a:lstStyle/>
          <a:p>
            <a:endParaRPr lang="fr-FR"/>
          </a:p>
        </p:txBody>
      </p:sp>
      <p:sp>
        <p:nvSpPr>
          <p:cNvPr id="270381" name="Rectangle 44"/>
          <p:cNvSpPr>
            <a:spLocks noChangeArrowheads="1"/>
          </p:cNvSpPr>
          <p:nvPr/>
        </p:nvSpPr>
        <p:spPr bwMode="auto">
          <a:xfrm>
            <a:off x="88900" y="5513388"/>
            <a:ext cx="1985963" cy="798512"/>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70382" name="Rectangle 45"/>
          <p:cNvSpPr>
            <a:spLocks noChangeArrowheads="1"/>
          </p:cNvSpPr>
          <p:nvPr/>
        </p:nvSpPr>
        <p:spPr bwMode="auto">
          <a:xfrm>
            <a:off x="95250" y="4710113"/>
            <a:ext cx="1974850" cy="784225"/>
          </a:xfrm>
          <a:prstGeom prst="rect">
            <a:avLst/>
          </a:prstGeom>
          <a:solidFill>
            <a:srgbClr val="FFFFFF"/>
          </a:solidFill>
          <a:ln w="12700">
            <a:solidFill>
              <a:srgbClr val="00279F"/>
            </a:solidFill>
            <a:miter lim="800000"/>
            <a:headEnd/>
            <a:tailEnd/>
          </a:ln>
        </p:spPr>
        <p:txBody>
          <a:bodyPr wrap="none" anchor="ctr">
            <a:prstTxWarp prst="textNoShape">
              <a:avLst/>
            </a:prstTxWarp>
          </a:bodyPr>
          <a:lstStyle/>
          <a:p>
            <a:endParaRPr lang="fr-FR"/>
          </a:p>
        </p:txBody>
      </p:sp>
      <p:sp>
        <p:nvSpPr>
          <p:cNvPr id="270383" name="Rectangle 46"/>
          <p:cNvSpPr>
            <a:spLocks noChangeArrowheads="1"/>
          </p:cNvSpPr>
          <p:nvPr/>
        </p:nvSpPr>
        <p:spPr bwMode="auto">
          <a:xfrm>
            <a:off x="88900" y="4703763"/>
            <a:ext cx="1985963" cy="798512"/>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70384" name="Rectangle 47"/>
          <p:cNvSpPr>
            <a:spLocks noChangeArrowheads="1"/>
          </p:cNvSpPr>
          <p:nvPr/>
        </p:nvSpPr>
        <p:spPr bwMode="auto">
          <a:xfrm>
            <a:off x="95250" y="3900488"/>
            <a:ext cx="1974850" cy="784225"/>
          </a:xfrm>
          <a:prstGeom prst="rect">
            <a:avLst/>
          </a:prstGeom>
          <a:solidFill>
            <a:srgbClr val="FFFFFF"/>
          </a:solidFill>
          <a:ln w="12700">
            <a:solidFill>
              <a:srgbClr val="00279F"/>
            </a:solidFill>
            <a:miter lim="800000"/>
            <a:headEnd/>
            <a:tailEnd/>
          </a:ln>
        </p:spPr>
        <p:txBody>
          <a:bodyPr wrap="none" anchor="ctr">
            <a:prstTxWarp prst="textNoShape">
              <a:avLst/>
            </a:prstTxWarp>
          </a:bodyPr>
          <a:lstStyle/>
          <a:p>
            <a:endParaRPr lang="fr-FR"/>
          </a:p>
        </p:txBody>
      </p:sp>
      <p:sp>
        <p:nvSpPr>
          <p:cNvPr id="270385" name="Rectangle 48"/>
          <p:cNvSpPr>
            <a:spLocks noChangeArrowheads="1"/>
          </p:cNvSpPr>
          <p:nvPr/>
        </p:nvSpPr>
        <p:spPr bwMode="auto">
          <a:xfrm>
            <a:off x="88900" y="3892550"/>
            <a:ext cx="1985963" cy="798513"/>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70386" name="Rectangle 49"/>
          <p:cNvSpPr>
            <a:spLocks noChangeArrowheads="1"/>
          </p:cNvSpPr>
          <p:nvPr/>
        </p:nvSpPr>
        <p:spPr bwMode="auto">
          <a:xfrm>
            <a:off x="95250" y="3105150"/>
            <a:ext cx="1974850" cy="768350"/>
          </a:xfrm>
          <a:prstGeom prst="rect">
            <a:avLst/>
          </a:prstGeom>
          <a:solidFill>
            <a:srgbClr val="FFFFFF"/>
          </a:solidFill>
          <a:ln w="12700">
            <a:solidFill>
              <a:srgbClr val="00279F"/>
            </a:solidFill>
            <a:miter lim="800000"/>
            <a:headEnd/>
            <a:tailEnd/>
          </a:ln>
        </p:spPr>
        <p:txBody>
          <a:bodyPr wrap="none" anchor="ctr">
            <a:prstTxWarp prst="textNoShape">
              <a:avLst/>
            </a:prstTxWarp>
          </a:bodyPr>
          <a:lstStyle/>
          <a:p>
            <a:endParaRPr lang="fr-FR"/>
          </a:p>
        </p:txBody>
      </p:sp>
      <p:sp>
        <p:nvSpPr>
          <p:cNvPr id="270387" name="Rectangle 50"/>
          <p:cNvSpPr>
            <a:spLocks noChangeArrowheads="1"/>
          </p:cNvSpPr>
          <p:nvPr/>
        </p:nvSpPr>
        <p:spPr bwMode="auto">
          <a:xfrm>
            <a:off x="88900" y="3097213"/>
            <a:ext cx="1985963" cy="784225"/>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70388" name="Rectangle 51"/>
          <p:cNvSpPr>
            <a:spLocks noChangeArrowheads="1"/>
          </p:cNvSpPr>
          <p:nvPr/>
        </p:nvSpPr>
        <p:spPr bwMode="auto">
          <a:xfrm>
            <a:off x="95250" y="2295525"/>
            <a:ext cx="1974850" cy="782638"/>
          </a:xfrm>
          <a:prstGeom prst="rect">
            <a:avLst/>
          </a:prstGeom>
          <a:solidFill>
            <a:srgbClr val="FFFFFF"/>
          </a:solidFill>
          <a:ln w="12700">
            <a:solidFill>
              <a:srgbClr val="00279F"/>
            </a:solidFill>
            <a:miter lim="800000"/>
            <a:headEnd/>
            <a:tailEnd/>
          </a:ln>
        </p:spPr>
        <p:txBody>
          <a:bodyPr wrap="none" anchor="ctr">
            <a:prstTxWarp prst="textNoShape">
              <a:avLst/>
            </a:prstTxWarp>
          </a:bodyPr>
          <a:lstStyle/>
          <a:p>
            <a:endParaRPr lang="fr-FR"/>
          </a:p>
        </p:txBody>
      </p:sp>
      <p:sp>
        <p:nvSpPr>
          <p:cNvPr id="270389" name="Rectangle 52"/>
          <p:cNvSpPr>
            <a:spLocks noChangeArrowheads="1"/>
          </p:cNvSpPr>
          <p:nvPr/>
        </p:nvSpPr>
        <p:spPr bwMode="auto">
          <a:xfrm>
            <a:off x="88900" y="2287588"/>
            <a:ext cx="1985963" cy="798512"/>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70390" name="Rectangle 53"/>
          <p:cNvSpPr>
            <a:spLocks noChangeArrowheads="1"/>
          </p:cNvSpPr>
          <p:nvPr/>
        </p:nvSpPr>
        <p:spPr bwMode="auto">
          <a:xfrm>
            <a:off x="95250" y="1328738"/>
            <a:ext cx="1974850" cy="939800"/>
          </a:xfrm>
          <a:prstGeom prst="rect">
            <a:avLst/>
          </a:prstGeom>
          <a:solidFill>
            <a:srgbClr val="FFFFFF"/>
          </a:solidFill>
          <a:ln w="12700">
            <a:solidFill>
              <a:srgbClr val="00279F"/>
            </a:solidFill>
            <a:miter lim="800000"/>
            <a:headEnd/>
            <a:tailEnd/>
          </a:ln>
        </p:spPr>
        <p:txBody>
          <a:bodyPr wrap="none" anchor="ctr">
            <a:prstTxWarp prst="textNoShape">
              <a:avLst/>
            </a:prstTxWarp>
          </a:bodyPr>
          <a:lstStyle/>
          <a:p>
            <a:endParaRPr lang="fr-FR"/>
          </a:p>
        </p:txBody>
      </p:sp>
      <p:sp>
        <p:nvSpPr>
          <p:cNvPr id="270391" name="Rectangle 54"/>
          <p:cNvSpPr>
            <a:spLocks noChangeArrowheads="1"/>
          </p:cNvSpPr>
          <p:nvPr/>
        </p:nvSpPr>
        <p:spPr bwMode="auto">
          <a:xfrm>
            <a:off x="88900" y="1320800"/>
            <a:ext cx="1985963" cy="955675"/>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70392" name="Rectangle 55"/>
          <p:cNvSpPr>
            <a:spLocks noChangeArrowheads="1"/>
          </p:cNvSpPr>
          <p:nvPr/>
        </p:nvSpPr>
        <p:spPr bwMode="auto">
          <a:xfrm>
            <a:off x="2093913" y="1328738"/>
            <a:ext cx="1724025" cy="939800"/>
          </a:xfrm>
          <a:prstGeom prst="rect">
            <a:avLst/>
          </a:prstGeom>
          <a:solidFill>
            <a:srgbClr val="FFFFFF"/>
          </a:solidFill>
          <a:ln w="12700">
            <a:solidFill>
              <a:srgbClr val="00279F"/>
            </a:solidFill>
            <a:miter lim="800000"/>
            <a:headEnd/>
            <a:tailEnd/>
          </a:ln>
        </p:spPr>
        <p:txBody>
          <a:bodyPr wrap="none" anchor="ctr">
            <a:prstTxWarp prst="textNoShape">
              <a:avLst/>
            </a:prstTxWarp>
          </a:bodyPr>
          <a:lstStyle/>
          <a:p>
            <a:endParaRPr lang="fr-FR"/>
          </a:p>
        </p:txBody>
      </p:sp>
      <p:sp>
        <p:nvSpPr>
          <p:cNvPr id="270393" name="Rectangle 56"/>
          <p:cNvSpPr>
            <a:spLocks noChangeArrowheads="1"/>
          </p:cNvSpPr>
          <p:nvPr/>
        </p:nvSpPr>
        <p:spPr bwMode="auto">
          <a:xfrm>
            <a:off x="2089150" y="1320800"/>
            <a:ext cx="1735138" cy="955675"/>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70394" name="Rectangle 57"/>
          <p:cNvSpPr>
            <a:spLocks noChangeArrowheads="1"/>
          </p:cNvSpPr>
          <p:nvPr/>
        </p:nvSpPr>
        <p:spPr bwMode="auto">
          <a:xfrm>
            <a:off x="3843338" y="1328738"/>
            <a:ext cx="1722437" cy="939800"/>
          </a:xfrm>
          <a:prstGeom prst="rect">
            <a:avLst/>
          </a:prstGeom>
          <a:solidFill>
            <a:srgbClr val="FFFFFF"/>
          </a:solidFill>
          <a:ln w="12700">
            <a:solidFill>
              <a:srgbClr val="00279F"/>
            </a:solidFill>
            <a:miter lim="800000"/>
            <a:headEnd/>
            <a:tailEnd/>
          </a:ln>
        </p:spPr>
        <p:txBody>
          <a:bodyPr wrap="none" anchor="ctr">
            <a:prstTxWarp prst="textNoShape">
              <a:avLst/>
            </a:prstTxWarp>
          </a:bodyPr>
          <a:lstStyle/>
          <a:p>
            <a:endParaRPr lang="fr-FR"/>
          </a:p>
        </p:txBody>
      </p:sp>
      <p:sp>
        <p:nvSpPr>
          <p:cNvPr id="270395" name="Rectangle 58"/>
          <p:cNvSpPr>
            <a:spLocks noChangeArrowheads="1"/>
          </p:cNvSpPr>
          <p:nvPr/>
        </p:nvSpPr>
        <p:spPr bwMode="auto">
          <a:xfrm>
            <a:off x="3836988" y="1320800"/>
            <a:ext cx="1735137" cy="955675"/>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70396" name="Rectangle 59"/>
          <p:cNvSpPr>
            <a:spLocks noChangeArrowheads="1"/>
          </p:cNvSpPr>
          <p:nvPr/>
        </p:nvSpPr>
        <p:spPr bwMode="auto">
          <a:xfrm>
            <a:off x="5591175" y="1328738"/>
            <a:ext cx="1709738" cy="939800"/>
          </a:xfrm>
          <a:prstGeom prst="rect">
            <a:avLst/>
          </a:prstGeom>
          <a:solidFill>
            <a:srgbClr val="FFFFFF"/>
          </a:solidFill>
          <a:ln w="12700">
            <a:solidFill>
              <a:srgbClr val="00279F"/>
            </a:solidFill>
            <a:miter lim="800000"/>
            <a:headEnd/>
            <a:tailEnd/>
          </a:ln>
        </p:spPr>
        <p:txBody>
          <a:bodyPr wrap="none" anchor="ctr">
            <a:prstTxWarp prst="textNoShape">
              <a:avLst/>
            </a:prstTxWarp>
          </a:bodyPr>
          <a:lstStyle/>
          <a:p>
            <a:endParaRPr lang="fr-FR"/>
          </a:p>
        </p:txBody>
      </p:sp>
      <p:sp>
        <p:nvSpPr>
          <p:cNvPr id="270397" name="Rectangle 60"/>
          <p:cNvSpPr>
            <a:spLocks noChangeArrowheads="1"/>
          </p:cNvSpPr>
          <p:nvPr/>
        </p:nvSpPr>
        <p:spPr bwMode="auto">
          <a:xfrm>
            <a:off x="5584825" y="1320800"/>
            <a:ext cx="1722438" cy="955675"/>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70398" name="Rectangle 61"/>
          <p:cNvSpPr>
            <a:spLocks noChangeArrowheads="1"/>
          </p:cNvSpPr>
          <p:nvPr/>
        </p:nvSpPr>
        <p:spPr bwMode="auto">
          <a:xfrm>
            <a:off x="7326313" y="1328738"/>
            <a:ext cx="1722437" cy="939800"/>
          </a:xfrm>
          <a:prstGeom prst="rect">
            <a:avLst/>
          </a:prstGeom>
          <a:solidFill>
            <a:srgbClr val="FFFFFF"/>
          </a:solidFill>
          <a:ln w="12700">
            <a:solidFill>
              <a:srgbClr val="00279F"/>
            </a:solidFill>
            <a:miter lim="800000"/>
            <a:headEnd/>
            <a:tailEnd/>
          </a:ln>
        </p:spPr>
        <p:txBody>
          <a:bodyPr wrap="none" anchor="ctr">
            <a:prstTxWarp prst="textNoShape">
              <a:avLst/>
            </a:prstTxWarp>
          </a:bodyPr>
          <a:lstStyle/>
          <a:p>
            <a:endParaRPr lang="fr-FR"/>
          </a:p>
        </p:txBody>
      </p:sp>
      <p:sp>
        <p:nvSpPr>
          <p:cNvPr id="270399" name="Rectangle 62"/>
          <p:cNvSpPr>
            <a:spLocks noChangeArrowheads="1"/>
          </p:cNvSpPr>
          <p:nvPr/>
        </p:nvSpPr>
        <p:spPr bwMode="auto">
          <a:xfrm>
            <a:off x="7319963" y="1320800"/>
            <a:ext cx="1735137" cy="955675"/>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70400" name="Line 63"/>
          <p:cNvSpPr>
            <a:spLocks noChangeShapeType="1"/>
          </p:cNvSpPr>
          <p:nvPr/>
        </p:nvSpPr>
        <p:spPr bwMode="auto">
          <a:xfrm>
            <a:off x="88900" y="1335088"/>
            <a:ext cx="1985963" cy="941387"/>
          </a:xfrm>
          <a:prstGeom prst="line">
            <a:avLst/>
          </a:prstGeom>
          <a:noFill/>
          <a:ln w="25400">
            <a:solidFill>
              <a:srgbClr val="00279F"/>
            </a:solidFill>
            <a:round/>
            <a:headEnd/>
            <a:tailEnd/>
          </a:ln>
        </p:spPr>
        <p:txBody>
          <a:bodyPr wrap="none" anchor="ctr">
            <a:prstTxWarp prst="textNoShape">
              <a:avLst/>
            </a:prstTxWarp>
          </a:bodyPr>
          <a:lstStyle/>
          <a:p>
            <a:endParaRPr lang="fr-FR"/>
          </a:p>
        </p:txBody>
      </p:sp>
      <p:sp>
        <p:nvSpPr>
          <p:cNvPr id="270401" name="Rectangle 64"/>
          <p:cNvSpPr>
            <a:spLocks noChangeArrowheads="1"/>
          </p:cNvSpPr>
          <p:nvPr/>
        </p:nvSpPr>
        <p:spPr bwMode="auto">
          <a:xfrm>
            <a:off x="142875" y="2413000"/>
            <a:ext cx="1468438"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b="1">
                <a:solidFill>
                  <a:srgbClr val="00279F"/>
                </a:solidFill>
              </a:rPr>
              <a:t>DOMINANTE</a:t>
            </a:r>
          </a:p>
        </p:txBody>
      </p:sp>
      <p:sp>
        <p:nvSpPr>
          <p:cNvPr id="270402" name="Rectangle 65"/>
          <p:cNvSpPr>
            <a:spLocks noChangeArrowheads="1"/>
          </p:cNvSpPr>
          <p:nvPr/>
        </p:nvSpPr>
        <p:spPr bwMode="auto">
          <a:xfrm>
            <a:off x="533400" y="3208338"/>
            <a:ext cx="881063"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b="1">
                <a:solidFill>
                  <a:srgbClr val="00279F"/>
                </a:solidFill>
              </a:rPr>
              <a:t>FORTE</a:t>
            </a:r>
          </a:p>
        </p:txBody>
      </p:sp>
      <p:sp>
        <p:nvSpPr>
          <p:cNvPr id="270403" name="Rectangle 66"/>
          <p:cNvSpPr>
            <a:spLocks noChangeArrowheads="1"/>
          </p:cNvSpPr>
          <p:nvPr/>
        </p:nvSpPr>
        <p:spPr bwMode="auto">
          <a:xfrm>
            <a:off x="155575" y="4017963"/>
            <a:ext cx="1457325"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b="1">
                <a:solidFill>
                  <a:srgbClr val="00279F"/>
                </a:solidFill>
              </a:rPr>
              <a:t>FAVORABLE</a:t>
            </a:r>
          </a:p>
        </p:txBody>
      </p:sp>
      <p:sp>
        <p:nvSpPr>
          <p:cNvPr id="270404" name="Rectangle 67"/>
          <p:cNvSpPr>
            <a:spLocks noChangeArrowheads="1"/>
          </p:cNvSpPr>
          <p:nvPr/>
        </p:nvSpPr>
        <p:spPr bwMode="auto">
          <a:xfrm>
            <a:off x="155575" y="4829175"/>
            <a:ext cx="1446213"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b="1">
                <a:solidFill>
                  <a:srgbClr val="00279F"/>
                </a:solidFill>
              </a:rPr>
              <a:t>TOLERABLE</a:t>
            </a:r>
          </a:p>
        </p:txBody>
      </p:sp>
      <p:sp>
        <p:nvSpPr>
          <p:cNvPr id="270405" name="Rectangle 68"/>
          <p:cNvSpPr>
            <a:spLocks noChangeArrowheads="1"/>
          </p:cNvSpPr>
          <p:nvPr/>
        </p:nvSpPr>
        <p:spPr bwMode="auto">
          <a:xfrm>
            <a:off x="495300" y="5638800"/>
            <a:ext cx="938213"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b="1">
                <a:solidFill>
                  <a:srgbClr val="00279F"/>
                </a:solidFill>
              </a:rPr>
              <a:t>FAIBLE</a:t>
            </a:r>
          </a:p>
        </p:txBody>
      </p:sp>
      <p:sp>
        <p:nvSpPr>
          <p:cNvPr id="270406" name="Rectangle 69"/>
          <p:cNvSpPr>
            <a:spLocks noChangeArrowheads="1"/>
          </p:cNvSpPr>
          <p:nvPr/>
        </p:nvSpPr>
        <p:spPr bwMode="auto">
          <a:xfrm>
            <a:off x="2024063" y="1584325"/>
            <a:ext cx="1806575"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b="1">
                <a:solidFill>
                  <a:srgbClr val="00279F"/>
                </a:solidFill>
              </a:rPr>
              <a:t>INTRODUCTION</a:t>
            </a:r>
          </a:p>
        </p:txBody>
      </p:sp>
      <p:sp>
        <p:nvSpPr>
          <p:cNvPr id="270407" name="Rectangle 70"/>
          <p:cNvSpPr>
            <a:spLocks noChangeArrowheads="1"/>
          </p:cNvSpPr>
          <p:nvPr/>
        </p:nvSpPr>
        <p:spPr bwMode="auto">
          <a:xfrm>
            <a:off x="3916363" y="1584325"/>
            <a:ext cx="1512887"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b="1">
                <a:solidFill>
                  <a:srgbClr val="00279F"/>
                </a:solidFill>
              </a:rPr>
              <a:t>CROISSANCE</a:t>
            </a:r>
          </a:p>
        </p:txBody>
      </p:sp>
      <p:sp>
        <p:nvSpPr>
          <p:cNvPr id="270408" name="Rectangle 71"/>
          <p:cNvSpPr>
            <a:spLocks noChangeArrowheads="1"/>
          </p:cNvSpPr>
          <p:nvPr/>
        </p:nvSpPr>
        <p:spPr bwMode="auto">
          <a:xfrm>
            <a:off x="5808663" y="1584325"/>
            <a:ext cx="1298575"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b="1">
                <a:solidFill>
                  <a:srgbClr val="00279F"/>
                </a:solidFill>
              </a:rPr>
              <a:t>MATURITE</a:t>
            </a:r>
          </a:p>
        </p:txBody>
      </p:sp>
      <p:sp>
        <p:nvSpPr>
          <p:cNvPr id="270409" name="Rectangle 72"/>
          <p:cNvSpPr>
            <a:spLocks noChangeArrowheads="1"/>
          </p:cNvSpPr>
          <p:nvPr/>
        </p:nvSpPr>
        <p:spPr bwMode="auto">
          <a:xfrm>
            <a:off x="7739063" y="1584325"/>
            <a:ext cx="971550"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b="1">
                <a:solidFill>
                  <a:srgbClr val="00279F"/>
                </a:solidFill>
              </a:rPr>
              <a:t>DECLIN</a:t>
            </a:r>
          </a:p>
        </p:txBody>
      </p:sp>
    </p:spTree>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Espace réservé du numéro de diapositive 3"/>
          <p:cNvSpPr>
            <a:spLocks noGrp="1"/>
          </p:cNvSpPr>
          <p:nvPr>
            <p:ph type="sldNum" sz="quarter" idx="10"/>
          </p:nvPr>
        </p:nvSpPr>
        <p:spPr/>
        <p:txBody>
          <a:bodyPr/>
          <a:lstStyle/>
          <a:p>
            <a:pPr>
              <a:defRPr/>
            </a:pPr>
            <a:fld id="{567453A4-E932-364C-8983-9F30F79313BB}" type="slidenum">
              <a:rPr lang="fr-FR"/>
              <a:pPr>
                <a:defRPr/>
              </a:pPr>
              <a:t>133</a:t>
            </a:fld>
            <a:endParaRPr lang="fr-FR"/>
          </a:p>
        </p:txBody>
      </p:sp>
      <p:sp>
        <p:nvSpPr>
          <p:cNvPr id="272387" name="Rectangle 2"/>
          <p:cNvSpPr>
            <a:spLocks noGrp="1" noChangeArrowheads="1"/>
          </p:cNvSpPr>
          <p:nvPr>
            <p:ph type="title"/>
          </p:nvPr>
        </p:nvSpPr>
        <p:spPr>
          <a:xfrm>
            <a:off x="762000" y="152400"/>
            <a:ext cx="7772400" cy="838200"/>
          </a:xfrm>
          <a:noFill/>
        </p:spPr>
        <p:txBody>
          <a:bodyPr/>
          <a:lstStyle/>
          <a:p>
            <a:r>
              <a:rPr lang="fr-FR"/>
              <a:t>Matrice ADL : Investissements</a:t>
            </a:r>
          </a:p>
        </p:txBody>
      </p:sp>
      <p:sp>
        <p:nvSpPr>
          <p:cNvPr id="272388" name="Rectangle 3"/>
          <p:cNvSpPr>
            <a:spLocks noChangeArrowheads="1"/>
          </p:cNvSpPr>
          <p:nvPr/>
        </p:nvSpPr>
        <p:spPr bwMode="auto">
          <a:xfrm>
            <a:off x="2093913" y="2295525"/>
            <a:ext cx="1724025" cy="782638"/>
          </a:xfrm>
          <a:prstGeom prst="rect">
            <a:avLst/>
          </a:prstGeom>
          <a:solidFill>
            <a:srgbClr val="FFFFFF"/>
          </a:solidFill>
          <a:ln w="12700">
            <a:solidFill>
              <a:srgbClr val="00279F"/>
            </a:solidFill>
            <a:miter lim="800000"/>
            <a:headEnd/>
            <a:tailEnd/>
          </a:ln>
        </p:spPr>
        <p:txBody>
          <a:bodyPr wrap="none" anchor="ctr">
            <a:prstTxWarp prst="textNoShape">
              <a:avLst/>
            </a:prstTxWarp>
          </a:bodyPr>
          <a:lstStyle/>
          <a:p>
            <a:pPr algn="ctr"/>
            <a:r>
              <a:rPr lang="fr-FR" sz="1400"/>
              <a:t>Investir plus que le</a:t>
            </a:r>
          </a:p>
          <a:p>
            <a:pPr algn="ctr"/>
            <a:r>
              <a:rPr lang="fr-FR" sz="1400"/>
              <a:t>marché le demande</a:t>
            </a:r>
          </a:p>
        </p:txBody>
      </p:sp>
      <p:sp>
        <p:nvSpPr>
          <p:cNvPr id="272389" name="Rectangle 4"/>
          <p:cNvSpPr>
            <a:spLocks noChangeArrowheads="1"/>
          </p:cNvSpPr>
          <p:nvPr/>
        </p:nvSpPr>
        <p:spPr bwMode="auto">
          <a:xfrm>
            <a:off x="2089150" y="2287588"/>
            <a:ext cx="1735138" cy="798512"/>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72390" name="Rectangle 5"/>
          <p:cNvSpPr>
            <a:spLocks noChangeArrowheads="1"/>
          </p:cNvSpPr>
          <p:nvPr/>
        </p:nvSpPr>
        <p:spPr bwMode="auto">
          <a:xfrm>
            <a:off x="2093913" y="3105150"/>
            <a:ext cx="1724025" cy="768350"/>
          </a:xfrm>
          <a:prstGeom prst="rect">
            <a:avLst/>
          </a:prstGeom>
          <a:solidFill>
            <a:srgbClr val="FFFFFF"/>
          </a:solidFill>
          <a:ln w="12700">
            <a:solidFill>
              <a:srgbClr val="00279F"/>
            </a:solidFill>
            <a:miter lim="800000"/>
            <a:headEnd/>
            <a:tailEnd/>
          </a:ln>
        </p:spPr>
        <p:txBody>
          <a:bodyPr wrap="none" anchor="ctr">
            <a:prstTxWarp prst="textNoShape">
              <a:avLst/>
            </a:prstTxWarp>
          </a:bodyPr>
          <a:lstStyle/>
          <a:p>
            <a:pPr algn="ctr"/>
            <a:r>
              <a:rPr lang="fr-FR" sz="1400"/>
              <a:t>Investir pour suivre le</a:t>
            </a:r>
          </a:p>
          <a:p>
            <a:pPr algn="ctr"/>
            <a:r>
              <a:rPr lang="fr-FR" sz="1400"/>
              <a:t>marché</a:t>
            </a:r>
          </a:p>
        </p:txBody>
      </p:sp>
      <p:sp>
        <p:nvSpPr>
          <p:cNvPr id="272391" name="Rectangle 6"/>
          <p:cNvSpPr>
            <a:spLocks noChangeArrowheads="1"/>
          </p:cNvSpPr>
          <p:nvPr/>
        </p:nvSpPr>
        <p:spPr bwMode="auto">
          <a:xfrm>
            <a:off x="2089150" y="3097213"/>
            <a:ext cx="1735138" cy="784225"/>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72392" name="Rectangle 7"/>
          <p:cNvSpPr>
            <a:spLocks noChangeArrowheads="1"/>
          </p:cNvSpPr>
          <p:nvPr/>
        </p:nvSpPr>
        <p:spPr bwMode="auto">
          <a:xfrm>
            <a:off x="2093913" y="3900488"/>
            <a:ext cx="1724025" cy="784225"/>
          </a:xfrm>
          <a:prstGeom prst="rect">
            <a:avLst/>
          </a:prstGeom>
          <a:solidFill>
            <a:srgbClr val="FFFFFF"/>
          </a:solidFill>
          <a:ln w="12700">
            <a:solidFill>
              <a:srgbClr val="00279F"/>
            </a:solidFill>
            <a:miter lim="800000"/>
            <a:headEnd/>
            <a:tailEnd/>
          </a:ln>
        </p:spPr>
        <p:txBody>
          <a:bodyPr wrap="none" anchor="ctr">
            <a:prstTxWarp prst="textNoShape">
              <a:avLst/>
            </a:prstTxWarp>
          </a:bodyPr>
          <a:lstStyle/>
          <a:p>
            <a:pPr algn="ctr"/>
            <a:r>
              <a:rPr lang="fr-FR" sz="1400"/>
              <a:t>Investir sélectivement</a:t>
            </a:r>
          </a:p>
        </p:txBody>
      </p:sp>
      <p:sp>
        <p:nvSpPr>
          <p:cNvPr id="272393" name="Rectangle 8"/>
          <p:cNvSpPr>
            <a:spLocks noChangeArrowheads="1"/>
          </p:cNvSpPr>
          <p:nvPr/>
        </p:nvSpPr>
        <p:spPr bwMode="auto">
          <a:xfrm>
            <a:off x="2089150" y="3892550"/>
            <a:ext cx="1735138" cy="798513"/>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72394" name="Rectangle 9"/>
          <p:cNvSpPr>
            <a:spLocks noChangeArrowheads="1"/>
          </p:cNvSpPr>
          <p:nvPr/>
        </p:nvSpPr>
        <p:spPr bwMode="auto">
          <a:xfrm>
            <a:off x="2093913" y="4710113"/>
            <a:ext cx="1724025" cy="784225"/>
          </a:xfrm>
          <a:prstGeom prst="rect">
            <a:avLst/>
          </a:prstGeom>
          <a:solidFill>
            <a:srgbClr val="FFFFFF"/>
          </a:solidFill>
          <a:ln w="12700">
            <a:solidFill>
              <a:srgbClr val="00279F"/>
            </a:solidFill>
            <a:miter lim="800000"/>
            <a:headEnd/>
            <a:tailEnd/>
          </a:ln>
        </p:spPr>
        <p:txBody>
          <a:bodyPr wrap="none" anchor="ctr">
            <a:prstTxWarp prst="textNoShape">
              <a:avLst/>
            </a:prstTxWarp>
          </a:bodyPr>
          <a:lstStyle/>
          <a:p>
            <a:pPr algn="ctr"/>
            <a:r>
              <a:rPr lang="fr-FR" sz="1400"/>
              <a:t>Investir très</a:t>
            </a:r>
          </a:p>
          <a:p>
            <a:pPr algn="ctr"/>
            <a:r>
              <a:rPr lang="fr-FR" sz="1400"/>
              <a:t>sélectivement</a:t>
            </a:r>
          </a:p>
        </p:txBody>
      </p:sp>
      <p:sp>
        <p:nvSpPr>
          <p:cNvPr id="272395" name="Rectangle 10"/>
          <p:cNvSpPr>
            <a:spLocks noChangeArrowheads="1"/>
          </p:cNvSpPr>
          <p:nvPr/>
        </p:nvSpPr>
        <p:spPr bwMode="auto">
          <a:xfrm>
            <a:off x="2089150" y="4703763"/>
            <a:ext cx="1735138" cy="798512"/>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72396" name="Rectangle 11"/>
          <p:cNvSpPr>
            <a:spLocks noChangeArrowheads="1"/>
          </p:cNvSpPr>
          <p:nvPr/>
        </p:nvSpPr>
        <p:spPr bwMode="auto">
          <a:xfrm>
            <a:off x="2093913" y="5521325"/>
            <a:ext cx="1724025" cy="782638"/>
          </a:xfrm>
          <a:prstGeom prst="rect">
            <a:avLst/>
          </a:prstGeom>
          <a:solidFill>
            <a:srgbClr val="FFFF99"/>
          </a:solidFill>
          <a:ln w="12700">
            <a:solidFill>
              <a:srgbClr val="00279F"/>
            </a:solidFill>
            <a:miter lim="800000"/>
            <a:headEnd/>
            <a:tailEnd/>
          </a:ln>
        </p:spPr>
        <p:txBody>
          <a:bodyPr wrap="none" anchor="ctr">
            <a:prstTxWarp prst="textNoShape">
              <a:avLst/>
            </a:prstTxWarp>
          </a:bodyPr>
          <a:lstStyle/>
          <a:p>
            <a:pPr algn="ctr"/>
            <a:r>
              <a:rPr lang="fr-FR" sz="1400"/>
              <a:t>Investir massivement</a:t>
            </a:r>
          </a:p>
          <a:p>
            <a:pPr algn="ctr"/>
            <a:r>
              <a:rPr lang="fr-FR" sz="1400"/>
              <a:t>ou désinvestir</a:t>
            </a:r>
          </a:p>
        </p:txBody>
      </p:sp>
      <p:sp>
        <p:nvSpPr>
          <p:cNvPr id="272397" name="Rectangle 12"/>
          <p:cNvSpPr>
            <a:spLocks noChangeArrowheads="1"/>
          </p:cNvSpPr>
          <p:nvPr/>
        </p:nvSpPr>
        <p:spPr bwMode="auto">
          <a:xfrm>
            <a:off x="2089150" y="5513388"/>
            <a:ext cx="1735138" cy="798512"/>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72398" name="Rectangle 13"/>
          <p:cNvSpPr>
            <a:spLocks noChangeArrowheads="1"/>
          </p:cNvSpPr>
          <p:nvPr/>
        </p:nvSpPr>
        <p:spPr bwMode="auto">
          <a:xfrm>
            <a:off x="3843338" y="2295525"/>
            <a:ext cx="1722437" cy="782638"/>
          </a:xfrm>
          <a:prstGeom prst="rect">
            <a:avLst/>
          </a:prstGeom>
          <a:solidFill>
            <a:srgbClr val="FFFFFF"/>
          </a:solidFill>
          <a:ln w="12700">
            <a:solidFill>
              <a:srgbClr val="00279F"/>
            </a:solidFill>
            <a:miter lim="800000"/>
            <a:headEnd/>
            <a:tailEnd/>
          </a:ln>
        </p:spPr>
        <p:txBody>
          <a:bodyPr wrap="none" anchor="ctr">
            <a:prstTxWarp prst="textNoShape">
              <a:avLst/>
            </a:prstTxWarp>
          </a:bodyPr>
          <a:lstStyle/>
          <a:p>
            <a:pPr algn="ctr"/>
            <a:r>
              <a:rPr lang="fr-FR" sz="1400"/>
              <a:t>Investir pour soutenir</a:t>
            </a:r>
          </a:p>
          <a:p>
            <a:pPr algn="ctr"/>
            <a:r>
              <a:rPr lang="fr-FR" sz="1400"/>
              <a:t>le taux de croissance</a:t>
            </a:r>
          </a:p>
        </p:txBody>
      </p:sp>
      <p:sp>
        <p:nvSpPr>
          <p:cNvPr id="272399" name="Rectangle 14"/>
          <p:cNvSpPr>
            <a:spLocks noChangeArrowheads="1"/>
          </p:cNvSpPr>
          <p:nvPr/>
        </p:nvSpPr>
        <p:spPr bwMode="auto">
          <a:xfrm>
            <a:off x="3836988" y="2287588"/>
            <a:ext cx="1735137" cy="798512"/>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72400" name="Rectangle 15"/>
          <p:cNvSpPr>
            <a:spLocks noChangeArrowheads="1"/>
          </p:cNvSpPr>
          <p:nvPr/>
        </p:nvSpPr>
        <p:spPr bwMode="auto">
          <a:xfrm>
            <a:off x="3843338" y="3105150"/>
            <a:ext cx="1722437" cy="768350"/>
          </a:xfrm>
          <a:prstGeom prst="rect">
            <a:avLst/>
          </a:prstGeom>
          <a:solidFill>
            <a:srgbClr val="FFFFFF"/>
          </a:solidFill>
          <a:ln w="12700">
            <a:solidFill>
              <a:srgbClr val="00279F"/>
            </a:solidFill>
            <a:miter lim="800000"/>
            <a:headEnd/>
            <a:tailEnd/>
          </a:ln>
        </p:spPr>
        <p:txBody>
          <a:bodyPr wrap="none" anchor="ctr">
            <a:prstTxWarp prst="textNoShape">
              <a:avLst/>
            </a:prstTxWarp>
          </a:bodyPr>
          <a:lstStyle/>
          <a:p>
            <a:pPr algn="ctr"/>
            <a:r>
              <a:rPr lang="fr-FR" sz="1400"/>
              <a:t>Investir pour </a:t>
            </a:r>
          </a:p>
          <a:p>
            <a:pPr algn="ctr"/>
            <a:r>
              <a:rPr lang="fr-FR" sz="1400"/>
              <a:t>augmenter le taux de</a:t>
            </a:r>
          </a:p>
          <a:p>
            <a:pPr algn="ctr"/>
            <a:r>
              <a:rPr lang="fr-FR" sz="1400"/>
              <a:t>croissance</a:t>
            </a:r>
          </a:p>
        </p:txBody>
      </p:sp>
      <p:sp>
        <p:nvSpPr>
          <p:cNvPr id="272401" name="Rectangle 16"/>
          <p:cNvSpPr>
            <a:spLocks noChangeArrowheads="1"/>
          </p:cNvSpPr>
          <p:nvPr/>
        </p:nvSpPr>
        <p:spPr bwMode="auto">
          <a:xfrm>
            <a:off x="3836988" y="3097213"/>
            <a:ext cx="1735137" cy="784225"/>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72402" name="Rectangle 17"/>
          <p:cNvSpPr>
            <a:spLocks noChangeArrowheads="1"/>
          </p:cNvSpPr>
          <p:nvPr/>
        </p:nvSpPr>
        <p:spPr bwMode="auto">
          <a:xfrm>
            <a:off x="3843338" y="3900488"/>
            <a:ext cx="1722437" cy="784225"/>
          </a:xfrm>
          <a:prstGeom prst="rect">
            <a:avLst/>
          </a:prstGeom>
          <a:solidFill>
            <a:srgbClr val="FFFFFF"/>
          </a:solidFill>
          <a:ln w="12700">
            <a:solidFill>
              <a:srgbClr val="00279F"/>
            </a:solidFill>
            <a:miter lim="800000"/>
            <a:headEnd/>
            <a:tailEnd/>
          </a:ln>
        </p:spPr>
        <p:txBody>
          <a:bodyPr wrap="none" anchor="ctr">
            <a:prstTxWarp prst="textNoShape">
              <a:avLst/>
            </a:prstTxWarp>
          </a:bodyPr>
          <a:lstStyle/>
          <a:p>
            <a:pPr algn="ctr"/>
            <a:r>
              <a:rPr lang="fr-FR" sz="1400"/>
              <a:t>Investir pour</a:t>
            </a:r>
          </a:p>
          <a:p>
            <a:pPr algn="ctr"/>
            <a:r>
              <a:rPr lang="fr-FR" sz="1400"/>
              <a:t>améliorer la position</a:t>
            </a:r>
          </a:p>
        </p:txBody>
      </p:sp>
      <p:sp>
        <p:nvSpPr>
          <p:cNvPr id="272403" name="Rectangle 18"/>
          <p:cNvSpPr>
            <a:spLocks noChangeArrowheads="1"/>
          </p:cNvSpPr>
          <p:nvPr/>
        </p:nvSpPr>
        <p:spPr bwMode="auto">
          <a:xfrm>
            <a:off x="3836988" y="3892550"/>
            <a:ext cx="1735137" cy="798513"/>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72404" name="Rectangle 19"/>
          <p:cNvSpPr>
            <a:spLocks noChangeArrowheads="1"/>
          </p:cNvSpPr>
          <p:nvPr/>
        </p:nvSpPr>
        <p:spPr bwMode="auto">
          <a:xfrm>
            <a:off x="3843338" y="4710113"/>
            <a:ext cx="1722437" cy="784225"/>
          </a:xfrm>
          <a:prstGeom prst="rect">
            <a:avLst/>
          </a:prstGeom>
          <a:gradFill rotWithShape="0">
            <a:gsLst>
              <a:gs pos="0">
                <a:srgbClr val="7F93CF"/>
              </a:gs>
              <a:gs pos="100000">
                <a:srgbClr val="00279F"/>
              </a:gs>
            </a:gsLst>
            <a:lin ang="18900000" scaled="1"/>
          </a:gradFill>
          <a:ln w="12700">
            <a:solidFill>
              <a:srgbClr val="00279F"/>
            </a:solidFill>
            <a:miter lim="800000"/>
            <a:headEnd/>
            <a:tailEnd/>
          </a:ln>
        </p:spPr>
        <p:txBody>
          <a:bodyPr wrap="none" anchor="ctr">
            <a:prstTxWarp prst="textNoShape">
              <a:avLst/>
            </a:prstTxWarp>
          </a:bodyPr>
          <a:lstStyle/>
          <a:p>
            <a:pPr algn="ctr"/>
            <a:r>
              <a:rPr lang="fr-FR" sz="1400"/>
              <a:t>Investir sélectivement</a:t>
            </a:r>
          </a:p>
        </p:txBody>
      </p:sp>
      <p:sp>
        <p:nvSpPr>
          <p:cNvPr id="272405" name="Rectangle 20"/>
          <p:cNvSpPr>
            <a:spLocks noChangeArrowheads="1"/>
          </p:cNvSpPr>
          <p:nvPr/>
        </p:nvSpPr>
        <p:spPr bwMode="auto">
          <a:xfrm>
            <a:off x="3836988" y="4703763"/>
            <a:ext cx="1735137" cy="798512"/>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72406" name="Rectangle 21"/>
          <p:cNvSpPr>
            <a:spLocks noChangeArrowheads="1"/>
          </p:cNvSpPr>
          <p:nvPr/>
        </p:nvSpPr>
        <p:spPr bwMode="auto">
          <a:xfrm>
            <a:off x="3843338" y="5521325"/>
            <a:ext cx="1722437" cy="782638"/>
          </a:xfrm>
          <a:prstGeom prst="rect">
            <a:avLst/>
          </a:prstGeom>
          <a:solidFill>
            <a:srgbClr val="FFFF99"/>
          </a:solidFill>
          <a:ln w="12700">
            <a:solidFill>
              <a:srgbClr val="00279F"/>
            </a:solidFill>
            <a:miter lim="800000"/>
            <a:headEnd/>
            <a:tailEnd/>
          </a:ln>
        </p:spPr>
        <p:txBody>
          <a:bodyPr wrap="none" anchor="ctr">
            <a:prstTxWarp prst="textNoShape">
              <a:avLst/>
            </a:prstTxWarp>
          </a:bodyPr>
          <a:lstStyle/>
          <a:p>
            <a:pPr algn="ctr"/>
            <a:r>
              <a:rPr lang="fr-FR" sz="1400"/>
              <a:t>Investir massivement</a:t>
            </a:r>
          </a:p>
          <a:p>
            <a:pPr algn="ctr"/>
            <a:r>
              <a:rPr lang="fr-FR" sz="1400"/>
              <a:t>ou désinvestir</a:t>
            </a:r>
          </a:p>
        </p:txBody>
      </p:sp>
      <p:sp>
        <p:nvSpPr>
          <p:cNvPr id="272407" name="Rectangle 22"/>
          <p:cNvSpPr>
            <a:spLocks noChangeArrowheads="1"/>
          </p:cNvSpPr>
          <p:nvPr/>
        </p:nvSpPr>
        <p:spPr bwMode="auto">
          <a:xfrm>
            <a:off x="3836988" y="5513388"/>
            <a:ext cx="1735137" cy="798512"/>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72408" name="Rectangle 23"/>
          <p:cNvSpPr>
            <a:spLocks noChangeArrowheads="1"/>
          </p:cNvSpPr>
          <p:nvPr/>
        </p:nvSpPr>
        <p:spPr bwMode="auto">
          <a:xfrm>
            <a:off x="5591175" y="2295525"/>
            <a:ext cx="1709738" cy="782638"/>
          </a:xfrm>
          <a:prstGeom prst="rect">
            <a:avLst/>
          </a:prstGeom>
          <a:solidFill>
            <a:srgbClr val="FFFFFF"/>
          </a:solidFill>
          <a:ln w="12700">
            <a:solidFill>
              <a:srgbClr val="00279F"/>
            </a:solidFill>
            <a:miter lim="800000"/>
            <a:headEnd/>
            <a:tailEnd/>
          </a:ln>
        </p:spPr>
        <p:txBody>
          <a:bodyPr wrap="none" anchor="ctr">
            <a:prstTxWarp prst="textNoShape">
              <a:avLst/>
            </a:prstTxWarp>
          </a:bodyPr>
          <a:lstStyle/>
          <a:p>
            <a:pPr algn="ctr"/>
            <a:r>
              <a:rPr lang="fr-FR" sz="1400"/>
              <a:t>Investir si nécessaire</a:t>
            </a:r>
          </a:p>
        </p:txBody>
      </p:sp>
      <p:sp>
        <p:nvSpPr>
          <p:cNvPr id="272409" name="Rectangle 24"/>
          <p:cNvSpPr>
            <a:spLocks noChangeArrowheads="1"/>
          </p:cNvSpPr>
          <p:nvPr/>
        </p:nvSpPr>
        <p:spPr bwMode="auto">
          <a:xfrm>
            <a:off x="5584825" y="2287588"/>
            <a:ext cx="1722438" cy="798512"/>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72410" name="Rectangle 25"/>
          <p:cNvSpPr>
            <a:spLocks noChangeArrowheads="1"/>
          </p:cNvSpPr>
          <p:nvPr/>
        </p:nvSpPr>
        <p:spPr bwMode="auto">
          <a:xfrm>
            <a:off x="5591175" y="3044825"/>
            <a:ext cx="1709738" cy="768350"/>
          </a:xfrm>
          <a:prstGeom prst="rect">
            <a:avLst/>
          </a:prstGeom>
          <a:solidFill>
            <a:srgbClr val="FFFFFF"/>
          </a:solidFill>
          <a:ln w="12700">
            <a:solidFill>
              <a:srgbClr val="00279F"/>
            </a:solidFill>
            <a:miter lim="800000"/>
            <a:headEnd/>
            <a:tailEnd/>
          </a:ln>
        </p:spPr>
        <p:txBody>
          <a:bodyPr wrap="none" anchor="ctr">
            <a:prstTxWarp prst="textNoShape">
              <a:avLst/>
            </a:prstTxWarp>
          </a:bodyPr>
          <a:lstStyle/>
          <a:p>
            <a:pPr algn="ctr"/>
            <a:r>
              <a:rPr lang="fr-FR" sz="1400"/>
              <a:t>Investir si nécessaire</a:t>
            </a:r>
          </a:p>
        </p:txBody>
      </p:sp>
      <p:sp>
        <p:nvSpPr>
          <p:cNvPr id="272411" name="Rectangle 26"/>
          <p:cNvSpPr>
            <a:spLocks noChangeArrowheads="1"/>
          </p:cNvSpPr>
          <p:nvPr/>
        </p:nvSpPr>
        <p:spPr bwMode="auto">
          <a:xfrm>
            <a:off x="5584825" y="3097213"/>
            <a:ext cx="1722438" cy="784225"/>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72412" name="Rectangle 27"/>
          <p:cNvSpPr>
            <a:spLocks noChangeArrowheads="1"/>
          </p:cNvSpPr>
          <p:nvPr/>
        </p:nvSpPr>
        <p:spPr bwMode="auto">
          <a:xfrm>
            <a:off x="5591175" y="3840163"/>
            <a:ext cx="1709738" cy="784225"/>
          </a:xfrm>
          <a:prstGeom prst="rect">
            <a:avLst/>
          </a:prstGeom>
          <a:gradFill rotWithShape="0">
            <a:gsLst>
              <a:gs pos="0">
                <a:srgbClr val="7F93CF"/>
              </a:gs>
              <a:gs pos="100000">
                <a:srgbClr val="00279F"/>
              </a:gs>
            </a:gsLst>
            <a:lin ang="18900000" scaled="1"/>
          </a:gradFill>
          <a:ln w="12700">
            <a:solidFill>
              <a:srgbClr val="00279F"/>
            </a:solidFill>
            <a:miter lim="800000"/>
            <a:headEnd/>
            <a:tailEnd/>
          </a:ln>
        </p:spPr>
        <p:txBody>
          <a:bodyPr wrap="none" anchor="ctr">
            <a:prstTxWarp prst="textNoShape">
              <a:avLst/>
            </a:prstTxWarp>
          </a:bodyPr>
          <a:lstStyle/>
          <a:p>
            <a:pPr algn="ctr"/>
            <a:r>
              <a:rPr lang="fr-FR" sz="1400"/>
              <a:t>Minimum</a:t>
            </a:r>
          </a:p>
          <a:p>
            <a:pPr algn="ctr"/>
            <a:r>
              <a:rPr lang="fr-FR" sz="1400"/>
              <a:t>d’investissement</a:t>
            </a:r>
          </a:p>
        </p:txBody>
      </p:sp>
      <p:sp>
        <p:nvSpPr>
          <p:cNvPr id="272413" name="Rectangle 28"/>
          <p:cNvSpPr>
            <a:spLocks noChangeArrowheads="1"/>
          </p:cNvSpPr>
          <p:nvPr/>
        </p:nvSpPr>
        <p:spPr bwMode="auto">
          <a:xfrm>
            <a:off x="5584825" y="3892550"/>
            <a:ext cx="1722438" cy="798513"/>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72414" name="Rectangle 29"/>
          <p:cNvSpPr>
            <a:spLocks noChangeArrowheads="1"/>
          </p:cNvSpPr>
          <p:nvPr/>
        </p:nvSpPr>
        <p:spPr bwMode="auto">
          <a:xfrm>
            <a:off x="5591175" y="4649788"/>
            <a:ext cx="1709738" cy="784225"/>
          </a:xfrm>
          <a:prstGeom prst="rect">
            <a:avLst/>
          </a:prstGeom>
          <a:gradFill rotWithShape="0">
            <a:gsLst>
              <a:gs pos="0">
                <a:srgbClr val="7F93CF"/>
              </a:gs>
              <a:gs pos="100000">
                <a:srgbClr val="00279F"/>
              </a:gs>
            </a:gsLst>
            <a:lin ang="18900000" scaled="1"/>
          </a:gradFill>
          <a:ln w="12700">
            <a:solidFill>
              <a:srgbClr val="00279F"/>
            </a:solidFill>
            <a:miter lim="800000"/>
            <a:headEnd/>
            <a:tailEnd/>
          </a:ln>
        </p:spPr>
        <p:txBody>
          <a:bodyPr wrap="none" anchor="ctr">
            <a:prstTxWarp prst="textNoShape">
              <a:avLst/>
            </a:prstTxWarp>
          </a:bodyPr>
          <a:lstStyle/>
          <a:p>
            <a:pPr algn="ctr"/>
            <a:r>
              <a:rPr lang="fr-FR" sz="1400"/>
              <a:t>Investir le minimum</a:t>
            </a:r>
          </a:p>
          <a:p>
            <a:pPr algn="ctr"/>
            <a:r>
              <a:rPr lang="fr-FR" sz="1400"/>
              <a:t>ou désinvestir</a:t>
            </a:r>
          </a:p>
        </p:txBody>
      </p:sp>
      <p:sp>
        <p:nvSpPr>
          <p:cNvPr id="272415" name="Rectangle 30"/>
          <p:cNvSpPr>
            <a:spLocks noChangeArrowheads="1"/>
          </p:cNvSpPr>
          <p:nvPr/>
        </p:nvSpPr>
        <p:spPr bwMode="auto">
          <a:xfrm>
            <a:off x="5584825" y="4703763"/>
            <a:ext cx="1722438" cy="798512"/>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72416" name="Rectangle 31"/>
          <p:cNvSpPr>
            <a:spLocks noChangeArrowheads="1"/>
          </p:cNvSpPr>
          <p:nvPr/>
        </p:nvSpPr>
        <p:spPr bwMode="auto">
          <a:xfrm>
            <a:off x="5591175" y="5461000"/>
            <a:ext cx="1709738" cy="782638"/>
          </a:xfrm>
          <a:prstGeom prst="rect">
            <a:avLst/>
          </a:prstGeom>
          <a:gradFill rotWithShape="0">
            <a:gsLst>
              <a:gs pos="0">
                <a:srgbClr val="B2E7B2"/>
              </a:gs>
              <a:gs pos="100000">
                <a:srgbClr val="00AE00"/>
              </a:gs>
            </a:gsLst>
            <a:lin ang="18900000" scaled="1"/>
          </a:gradFill>
          <a:ln w="12700">
            <a:solidFill>
              <a:srgbClr val="00279F"/>
            </a:solidFill>
            <a:miter lim="800000"/>
            <a:headEnd/>
            <a:tailEnd/>
          </a:ln>
        </p:spPr>
        <p:txBody>
          <a:bodyPr wrap="none" anchor="ctr">
            <a:prstTxWarp prst="textNoShape">
              <a:avLst/>
            </a:prstTxWarp>
          </a:bodyPr>
          <a:lstStyle/>
          <a:p>
            <a:pPr algn="ctr"/>
            <a:r>
              <a:rPr lang="fr-FR" sz="1400"/>
              <a:t>Investir sélectivement</a:t>
            </a:r>
          </a:p>
          <a:p>
            <a:pPr algn="ctr"/>
            <a:r>
              <a:rPr lang="fr-FR" sz="1400"/>
              <a:t>ou désinvestir</a:t>
            </a:r>
          </a:p>
        </p:txBody>
      </p:sp>
      <p:sp>
        <p:nvSpPr>
          <p:cNvPr id="272417" name="Rectangle 32"/>
          <p:cNvSpPr>
            <a:spLocks noChangeArrowheads="1"/>
          </p:cNvSpPr>
          <p:nvPr/>
        </p:nvSpPr>
        <p:spPr bwMode="auto">
          <a:xfrm>
            <a:off x="5584825" y="5513388"/>
            <a:ext cx="1722438" cy="798512"/>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72418" name="Rectangle 33"/>
          <p:cNvSpPr>
            <a:spLocks noChangeArrowheads="1"/>
          </p:cNvSpPr>
          <p:nvPr/>
        </p:nvSpPr>
        <p:spPr bwMode="auto">
          <a:xfrm>
            <a:off x="7326313" y="2295525"/>
            <a:ext cx="1722437" cy="782638"/>
          </a:xfrm>
          <a:prstGeom prst="rect">
            <a:avLst/>
          </a:prstGeom>
          <a:solidFill>
            <a:srgbClr val="FFFFFF"/>
          </a:solidFill>
          <a:ln w="12700">
            <a:solidFill>
              <a:srgbClr val="00279F"/>
            </a:solidFill>
            <a:miter lim="800000"/>
            <a:headEnd/>
            <a:tailEnd/>
          </a:ln>
        </p:spPr>
        <p:txBody>
          <a:bodyPr wrap="none" anchor="ctr">
            <a:prstTxWarp prst="textNoShape">
              <a:avLst/>
            </a:prstTxWarp>
          </a:bodyPr>
          <a:lstStyle/>
          <a:p>
            <a:pPr algn="ctr"/>
            <a:r>
              <a:rPr lang="fr-FR" sz="1400">
                <a:latin typeface="Arial" charset="0"/>
              </a:rPr>
              <a:t>Investir si n</a:t>
            </a:r>
            <a:r>
              <a:rPr lang="fr-FR" sz="1400">
                <a:latin typeface="Arial" charset="0"/>
                <a:ea typeface="ヒラギノ角ゴ ProN W3" charset="-128"/>
                <a:cs typeface="ヒラギノ角ゴ ProN W3" charset="-128"/>
              </a:rPr>
              <a:t>éc</a:t>
            </a:r>
            <a:r>
              <a:rPr lang="fr-FR" sz="1400">
                <a:latin typeface="Arial" charset="0"/>
              </a:rPr>
              <a:t>essaire</a:t>
            </a:r>
          </a:p>
        </p:txBody>
      </p:sp>
      <p:sp>
        <p:nvSpPr>
          <p:cNvPr id="272419" name="Rectangle 34"/>
          <p:cNvSpPr>
            <a:spLocks noChangeArrowheads="1"/>
          </p:cNvSpPr>
          <p:nvPr/>
        </p:nvSpPr>
        <p:spPr bwMode="auto">
          <a:xfrm>
            <a:off x="7319963" y="2287588"/>
            <a:ext cx="1735137" cy="798512"/>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72420" name="Rectangle 35"/>
          <p:cNvSpPr>
            <a:spLocks noChangeArrowheads="1"/>
          </p:cNvSpPr>
          <p:nvPr/>
        </p:nvSpPr>
        <p:spPr bwMode="auto">
          <a:xfrm>
            <a:off x="7326313" y="3105150"/>
            <a:ext cx="1722437" cy="768350"/>
          </a:xfrm>
          <a:prstGeom prst="rect">
            <a:avLst/>
          </a:prstGeom>
          <a:gradFill rotWithShape="0">
            <a:gsLst>
              <a:gs pos="0">
                <a:srgbClr val="7F93CF"/>
              </a:gs>
              <a:gs pos="100000">
                <a:srgbClr val="00279F"/>
              </a:gs>
            </a:gsLst>
            <a:lin ang="18900000" scaled="1"/>
          </a:gradFill>
          <a:ln w="12700">
            <a:solidFill>
              <a:srgbClr val="00279F"/>
            </a:solidFill>
            <a:miter lim="800000"/>
            <a:headEnd/>
            <a:tailEnd/>
          </a:ln>
        </p:spPr>
        <p:txBody>
          <a:bodyPr wrap="none" anchor="ctr">
            <a:prstTxWarp prst="textNoShape">
              <a:avLst/>
            </a:prstTxWarp>
          </a:bodyPr>
          <a:lstStyle/>
          <a:p>
            <a:pPr algn="ctr"/>
            <a:r>
              <a:rPr lang="fr-FR" sz="1400"/>
              <a:t>Minimum</a:t>
            </a:r>
          </a:p>
          <a:p>
            <a:pPr algn="ctr"/>
            <a:r>
              <a:rPr lang="fr-FR" sz="1400"/>
              <a:t>d’investissement ou</a:t>
            </a:r>
          </a:p>
          <a:p>
            <a:pPr algn="ctr"/>
            <a:r>
              <a:rPr lang="fr-FR" sz="1400"/>
              <a:t>maintien</a:t>
            </a:r>
          </a:p>
        </p:txBody>
      </p:sp>
      <p:sp>
        <p:nvSpPr>
          <p:cNvPr id="272421" name="Rectangle 36"/>
          <p:cNvSpPr>
            <a:spLocks noChangeArrowheads="1"/>
          </p:cNvSpPr>
          <p:nvPr/>
        </p:nvSpPr>
        <p:spPr bwMode="auto">
          <a:xfrm>
            <a:off x="7319963" y="3097213"/>
            <a:ext cx="1735137" cy="784225"/>
          </a:xfrm>
          <a:prstGeom prst="rect">
            <a:avLst/>
          </a:prstGeom>
          <a:noFill/>
          <a:ln w="25400">
            <a:solidFill>
              <a:srgbClr val="00279F"/>
            </a:solidFill>
            <a:miter lim="800000"/>
            <a:headEnd/>
            <a:tailEnd/>
          </a:ln>
        </p:spPr>
        <p:txBody>
          <a:bodyPr wrap="none" anchor="ctr">
            <a:prstTxWarp prst="textNoShape">
              <a:avLst/>
            </a:prstTxWarp>
          </a:bodyPr>
          <a:lstStyle/>
          <a:p>
            <a:pPr algn="ctr"/>
            <a:endParaRPr lang="fr-FR" sz="1600"/>
          </a:p>
        </p:txBody>
      </p:sp>
      <p:sp>
        <p:nvSpPr>
          <p:cNvPr id="272422" name="Rectangle 37"/>
          <p:cNvSpPr>
            <a:spLocks noChangeArrowheads="1"/>
          </p:cNvSpPr>
          <p:nvPr/>
        </p:nvSpPr>
        <p:spPr bwMode="auto">
          <a:xfrm>
            <a:off x="7326313" y="3900488"/>
            <a:ext cx="1722437" cy="784225"/>
          </a:xfrm>
          <a:prstGeom prst="rect">
            <a:avLst/>
          </a:prstGeom>
          <a:gradFill rotWithShape="0">
            <a:gsLst>
              <a:gs pos="0">
                <a:srgbClr val="7F93CF"/>
              </a:gs>
              <a:gs pos="100000">
                <a:srgbClr val="00279F"/>
              </a:gs>
            </a:gsLst>
            <a:lin ang="18900000" scaled="1"/>
          </a:gradFill>
          <a:ln w="12700">
            <a:solidFill>
              <a:srgbClr val="00279F"/>
            </a:solidFill>
            <a:miter lim="800000"/>
            <a:headEnd/>
            <a:tailEnd/>
          </a:ln>
        </p:spPr>
        <p:txBody>
          <a:bodyPr wrap="none" anchor="ctr">
            <a:prstTxWarp prst="textNoShape">
              <a:avLst/>
            </a:prstTxWarp>
          </a:bodyPr>
          <a:lstStyle/>
          <a:p>
            <a:pPr algn="ctr"/>
            <a:r>
              <a:rPr lang="fr-FR" sz="1400"/>
              <a:t>Investissement</a:t>
            </a:r>
          </a:p>
          <a:p>
            <a:pPr algn="ctr"/>
            <a:r>
              <a:rPr lang="fr-FR" sz="1400"/>
              <a:t>minimum de maintien</a:t>
            </a:r>
          </a:p>
        </p:txBody>
      </p:sp>
      <p:sp>
        <p:nvSpPr>
          <p:cNvPr id="272423" name="Rectangle 38"/>
          <p:cNvSpPr>
            <a:spLocks noChangeArrowheads="1"/>
          </p:cNvSpPr>
          <p:nvPr/>
        </p:nvSpPr>
        <p:spPr bwMode="auto">
          <a:xfrm>
            <a:off x="7319963" y="3892550"/>
            <a:ext cx="1735137" cy="798513"/>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72424" name="Rectangle 39"/>
          <p:cNvSpPr>
            <a:spLocks noChangeArrowheads="1"/>
          </p:cNvSpPr>
          <p:nvPr/>
        </p:nvSpPr>
        <p:spPr bwMode="auto">
          <a:xfrm>
            <a:off x="7326313" y="4710113"/>
            <a:ext cx="1722437" cy="784225"/>
          </a:xfrm>
          <a:prstGeom prst="rect">
            <a:avLst/>
          </a:prstGeom>
          <a:gradFill rotWithShape="0">
            <a:gsLst>
              <a:gs pos="0">
                <a:srgbClr val="B2E7B2"/>
              </a:gs>
              <a:gs pos="100000">
                <a:srgbClr val="00AE00"/>
              </a:gs>
            </a:gsLst>
            <a:lin ang="18900000" scaled="1"/>
          </a:gradFill>
          <a:ln w="12700">
            <a:solidFill>
              <a:srgbClr val="00279F"/>
            </a:solidFill>
            <a:miter lim="800000"/>
            <a:headEnd/>
            <a:tailEnd/>
          </a:ln>
        </p:spPr>
        <p:txBody>
          <a:bodyPr wrap="none" anchor="ctr">
            <a:prstTxWarp prst="textNoShape">
              <a:avLst/>
            </a:prstTxWarp>
          </a:bodyPr>
          <a:lstStyle/>
          <a:p>
            <a:pPr algn="ctr"/>
            <a:r>
              <a:rPr lang="fr-FR" sz="1400"/>
              <a:t>Désinvestir</a:t>
            </a:r>
          </a:p>
          <a:p>
            <a:pPr algn="ctr"/>
            <a:r>
              <a:rPr lang="fr-FR" sz="1400"/>
              <a:t>globalement ou</a:t>
            </a:r>
          </a:p>
          <a:p>
            <a:pPr algn="ctr"/>
            <a:r>
              <a:rPr lang="fr-FR" sz="1400"/>
              <a:t>sélectivement</a:t>
            </a:r>
          </a:p>
        </p:txBody>
      </p:sp>
      <p:sp>
        <p:nvSpPr>
          <p:cNvPr id="272425" name="Rectangle 40"/>
          <p:cNvSpPr>
            <a:spLocks noChangeArrowheads="1"/>
          </p:cNvSpPr>
          <p:nvPr/>
        </p:nvSpPr>
        <p:spPr bwMode="auto">
          <a:xfrm>
            <a:off x="7319963" y="4703763"/>
            <a:ext cx="1735137" cy="798512"/>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72426" name="Rectangle 41"/>
          <p:cNvSpPr>
            <a:spLocks noChangeArrowheads="1"/>
          </p:cNvSpPr>
          <p:nvPr/>
        </p:nvSpPr>
        <p:spPr bwMode="auto">
          <a:xfrm>
            <a:off x="7326313" y="5521325"/>
            <a:ext cx="1722437" cy="782638"/>
          </a:xfrm>
          <a:prstGeom prst="rect">
            <a:avLst/>
          </a:prstGeom>
          <a:gradFill rotWithShape="0">
            <a:gsLst>
              <a:gs pos="0">
                <a:srgbClr val="B2E7B2"/>
              </a:gs>
              <a:gs pos="100000">
                <a:srgbClr val="00AE00"/>
              </a:gs>
            </a:gsLst>
            <a:lin ang="18900000" scaled="1"/>
          </a:gradFill>
          <a:ln w="12700">
            <a:solidFill>
              <a:srgbClr val="00279F"/>
            </a:solidFill>
            <a:miter lim="800000"/>
            <a:headEnd/>
            <a:tailEnd/>
          </a:ln>
        </p:spPr>
        <p:txBody>
          <a:bodyPr wrap="none" anchor="ctr">
            <a:prstTxWarp prst="textNoShape">
              <a:avLst/>
            </a:prstTxWarp>
          </a:bodyPr>
          <a:lstStyle/>
          <a:p>
            <a:pPr algn="ctr"/>
            <a:r>
              <a:rPr lang="fr-FR" sz="1400"/>
              <a:t>désinvestir</a:t>
            </a:r>
          </a:p>
        </p:txBody>
      </p:sp>
      <p:sp>
        <p:nvSpPr>
          <p:cNvPr id="272427" name="Rectangle 42"/>
          <p:cNvSpPr>
            <a:spLocks noChangeArrowheads="1"/>
          </p:cNvSpPr>
          <p:nvPr/>
        </p:nvSpPr>
        <p:spPr bwMode="auto">
          <a:xfrm>
            <a:off x="7319963" y="5513388"/>
            <a:ext cx="1735137" cy="798512"/>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72428" name="Rectangle 43"/>
          <p:cNvSpPr>
            <a:spLocks noChangeArrowheads="1"/>
          </p:cNvSpPr>
          <p:nvPr/>
        </p:nvSpPr>
        <p:spPr bwMode="auto">
          <a:xfrm>
            <a:off x="95250" y="5521325"/>
            <a:ext cx="1974850" cy="782638"/>
          </a:xfrm>
          <a:prstGeom prst="rect">
            <a:avLst/>
          </a:prstGeom>
          <a:solidFill>
            <a:srgbClr val="FFFFFF"/>
          </a:solidFill>
          <a:ln w="12700">
            <a:solidFill>
              <a:srgbClr val="00279F"/>
            </a:solidFill>
            <a:miter lim="800000"/>
            <a:headEnd/>
            <a:tailEnd/>
          </a:ln>
        </p:spPr>
        <p:txBody>
          <a:bodyPr wrap="none" anchor="ctr">
            <a:prstTxWarp prst="textNoShape">
              <a:avLst/>
            </a:prstTxWarp>
          </a:bodyPr>
          <a:lstStyle/>
          <a:p>
            <a:endParaRPr lang="fr-FR"/>
          </a:p>
        </p:txBody>
      </p:sp>
      <p:sp>
        <p:nvSpPr>
          <p:cNvPr id="272429" name="Rectangle 44"/>
          <p:cNvSpPr>
            <a:spLocks noChangeArrowheads="1"/>
          </p:cNvSpPr>
          <p:nvPr/>
        </p:nvSpPr>
        <p:spPr bwMode="auto">
          <a:xfrm>
            <a:off x="88900" y="5513388"/>
            <a:ext cx="1985963" cy="798512"/>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72430" name="Rectangle 45"/>
          <p:cNvSpPr>
            <a:spLocks noChangeArrowheads="1"/>
          </p:cNvSpPr>
          <p:nvPr/>
        </p:nvSpPr>
        <p:spPr bwMode="auto">
          <a:xfrm>
            <a:off x="95250" y="4710113"/>
            <a:ext cx="1974850" cy="784225"/>
          </a:xfrm>
          <a:prstGeom prst="rect">
            <a:avLst/>
          </a:prstGeom>
          <a:solidFill>
            <a:srgbClr val="FFFFFF"/>
          </a:solidFill>
          <a:ln w="12700">
            <a:solidFill>
              <a:srgbClr val="00279F"/>
            </a:solidFill>
            <a:miter lim="800000"/>
            <a:headEnd/>
            <a:tailEnd/>
          </a:ln>
        </p:spPr>
        <p:txBody>
          <a:bodyPr wrap="none" anchor="ctr">
            <a:prstTxWarp prst="textNoShape">
              <a:avLst/>
            </a:prstTxWarp>
          </a:bodyPr>
          <a:lstStyle/>
          <a:p>
            <a:endParaRPr lang="fr-FR"/>
          </a:p>
        </p:txBody>
      </p:sp>
      <p:sp>
        <p:nvSpPr>
          <p:cNvPr id="272431" name="Rectangle 46"/>
          <p:cNvSpPr>
            <a:spLocks noChangeArrowheads="1"/>
          </p:cNvSpPr>
          <p:nvPr/>
        </p:nvSpPr>
        <p:spPr bwMode="auto">
          <a:xfrm>
            <a:off x="88900" y="4703763"/>
            <a:ext cx="1985963" cy="798512"/>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72432" name="Rectangle 47"/>
          <p:cNvSpPr>
            <a:spLocks noChangeArrowheads="1"/>
          </p:cNvSpPr>
          <p:nvPr/>
        </p:nvSpPr>
        <p:spPr bwMode="auto">
          <a:xfrm>
            <a:off x="95250" y="3900488"/>
            <a:ext cx="1974850" cy="784225"/>
          </a:xfrm>
          <a:prstGeom prst="rect">
            <a:avLst/>
          </a:prstGeom>
          <a:solidFill>
            <a:srgbClr val="FFFFFF"/>
          </a:solidFill>
          <a:ln w="12700">
            <a:solidFill>
              <a:srgbClr val="00279F"/>
            </a:solidFill>
            <a:miter lim="800000"/>
            <a:headEnd/>
            <a:tailEnd/>
          </a:ln>
        </p:spPr>
        <p:txBody>
          <a:bodyPr wrap="none" anchor="ctr">
            <a:prstTxWarp prst="textNoShape">
              <a:avLst/>
            </a:prstTxWarp>
          </a:bodyPr>
          <a:lstStyle/>
          <a:p>
            <a:endParaRPr lang="fr-FR"/>
          </a:p>
        </p:txBody>
      </p:sp>
      <p:sp>
        <p:nvSpPr>
          <p:cNvPr id="272433" name="Rectangle 48"/>
          <p:cNvSpPr>
            <a:spLocks noChangeArrowheads="1"/>
          </p:cNvSpPr>
          <p:nvPr/>
        </p:nvSpPr>
        <p:spPr bwMode="auto">
          <a:xfrm>
            <a:off x="88900" y="3892550"/>
            <a:ext cx="1985963" cy="798513"/>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72434" name="Rectangle 49"/>
          <p:cNvSpPr>
            <a:spLocks noChangeArrowheads="1"/>
          </p:cNvSpPr>
          <p:nvPr/>
        </p:nvSpPr>
        <p:spPr bwMode="auto">
          <a:xfrm>
            <a:off x="95250" y="3105150"/>
            <a:ext cx="1974850" cy="768350"/>
          </a:xfrm>
          <a:prstGeom prst="rect">
            <a:avLst/>
          </a:prstGeom>
          <a:solidFill>
            <a:srgbClr val="FFFFFF"/>
          </a:solidFill>
          <a:ln w="12700">
            <a:solidFill>
              <a:srgbClr val="00279F"/>
            </a:solidFill>
            <a:miter lim="800000"/>
            <a:headEnd/>
            <a:tailEnd/>
          </a:ln>
        </p:spPr>
        <p:txBody>
          <a:bodyPr wrap="none" anchor="ctr">
            <a:prstTxWarp prst="textNoShape">
              <a:avLst/>
            </a:prstTxWarp>
          </a:bodyPr>
          <a:lstStyle/>
          <a:p>
            <a:endParaRPr lang="fr-FR"/>
          </a:p>
        </p:txBody>
      </p:sp>
      <p:sp>
        <p:nvSpPr>
          <p:cNvPr id="272435" name="Rectangle 50"/>
          <p:cNvSpPr>
            <a:spLocks noChangeArrowheads="1"/>
          </p:cNvSpPr>
          <p:nvPr/>
        </p:nvSpPr>
        <p:spPr bwMode="auto">
          <a:xfrm>
            <a:off x="88900" y="3097213"/>
            <a:ext cx="1985963" cy="784225"/>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72436" name="Rectangle 51"/>
          <p:cNvSpPr>
            <a:spLocks noChangeArrowheads="1"/>
          </p:cNvSpPr>
          <p:nvPr/>
        </p:nvSpPr>
        <p:spPr bwMode="auto">
          <a:xfrm>
            <a:off x="95250" y="2295525"/>
            <a:ext cx="1974850" cy="782638"/>
          </a:xfrm>
          <a:prstGeom prst="rect">
            <a:avLst/>
          </a:prstGeom>
          <a:solidFill>
            <a:srgbClr val="FFFFFF"/>
          </a:solidFill>
          <a:ln w="12700">
            <a:solidFill>
              <a:srgbClr val="00279F"/>
            </a:solidFill>
            <a:miter lim="800000"/>
            <a:headEnd/>
            <a:tailEnd/>
          </a:ln>
        </p:spPr>
        <p:txBody>
          <a:bodyPr wrap="none" anchor="ctr">
            <a:prstTxWarp prst="textNoShape">
              <a:avLst/>
            </a:prstTxWarp>
          </a:bodyPr>
          <a:lstStyle/>
          <a:p>
            <a:endParaRPr lang="fr-FR"/>
          </a:p>
        </p:txBody>
      </p:sp>
      <p:sp>
        <p:nvSpPr>
          <p:cNvPr id="272437" name="Rectangle 52"/>
          <p:cNvSpPr>
            <a:spLocks noChangeArrowheads="1"/>
          </p:cNvSpPr>
          <p:nvPr/>
        </p:nvSpPr>
        <p:spPr bwMode="auto">
          <a:xfrm>
            <a:off x="88900" y="2287588"/>
            <a:ext cx="1985963" cy="798512"/>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72438" name="Rectangle 53"/>
          <p:cNvSpPr>
            <a:spLocks noChangeArrowheads="1"/>
          </p:cNvSpPr>
          <p:nvPr/>
        </p:nvSpPr>
        <p:spPr bwMode="auto">
          <a:xfrm>
            <a:off x="95250" y="1328738"/>
            <a:ext cx="1974850" cy="939800"/>
          </a:xfrm>
          <a:prstGeom prst="rect">
            <a:avLst/>
          </a:prstGeom>
          <a:solidFill>
            <a:srgbClr val="FFFFFF"/>
          </a:solidFill>
          <a:ln w="12700">
            <a:solidFill>
              <a:srgbClr val="00279F"/>
            </a:solidFill>
            <a:miter lim="800000"/>
            <a:headEnd/>
            <a:tailEnd/>
          </a:ln>
        </p:spPr>
        <p:txBody>
          <a:bodyPr wrap="none" anchor="ctr">
            <a:prstTxWarp prst="textNoShape">
              <a:avLst/>
            </a:prstTxWarp>
          </a:bodyPr>
          <a:lstStyle/>
          <a:p>
            <a:endParaRPr lang="fr-FR"/>
          </a:p>
        </p:txBody>
      </p:sp>
      <p:sp>
        <p:nvSpPr>
          <p:cNvPr id="272439" name="Rectangle 54"/>
          <p:cNvSpPr>
            <a:spLocks noChangeArrowheads="1"/>
          </p:cNvSpPr>
          <p:nvPr/>
        </p:nvSpPr>
        <p:spPr bwMode="auto">
          <a:xfrm>
            <a:off x="88900" y="1320800"/>
            <a:ext cx="1985963" cy="955675"/>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72440" name="Rectangle 55"/>
          <p:cNvSpPr>
            <a:spLocks noChangeArrowheads="1"/>
          </p:cNvSpPr>
          <p:nvPr/>
        </p:nvSpPr>
        <p:spPr bwMode="auto">
          <a:xfrm>
            <a:off x="2093913" y="1328738"/>
            <a:ext cx="1724025" cy="939800"/>
          </a:xfrm>
          <a:prstGeom prst="rect">
            <a:avLst/>
          </a:prstGeom>
          <a:solidFill>
            <a:srgbClr val="FFFFFF"/>
          </a:solidFill>
          <a:ln w="12700">
            <a:solidFill>
              <a:srgbClr val="00279F"/>
            </a:solidFill>
            <a:miter lim="800000"/>
            <a:headEnd/>
            <a:tailEnd/>
          </a:ln>
        </p:spPr>
        <p:txBody>
          <a:bodyPr wrap="none" anchor="ctr">
            <a:prstTxWarp prst="textNoShape">
              <a:avLst/>
            </a:prstTxWarp>
          </a:bodyPr>
          <a:lstStyle/>
          <a:p>
            <a:endParaRPr lang="fr-FR"/>
          </a:p>
        </p:txBody>
      </p:sp>
      <p:sp>
        <p:nvSpPr>
          <p:cNvPr id="272441" name="Rectangle 56"/>
          <p:cNvSpPr>
            <a:spLocks noChangeArrowheads="1"/>
          </p:cNvSpPr>
          <p:nvPr/>
        </p:nvSpPr>
        <p:spPr bwMode="auto">
          <a:xfrm>
            <a:off x="2089150" y="1320800"/>
            <a:ext cx="1735138" cy="955675"/>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72442" name="Rectangle 57"/>
          <p:cNvSpPr>
            <a:spLocks noChangeArrowheads="1"/>
          </p:cNvSpPr>
          <p:nvPr/>
        </p:nvSpPr>
        <p:spPr bwMode="auto">
          <a:xfrm>
            <a:off x="3843338" y="1328738"/>
            <a:ext cx="1722437" cy="939800"/>
          </a:xfrm>
          <a:prstGeom prst="rect">
            <a:avLst/>
          </a:prstGeom>
          <a:solidFill>
            <a:srgbClr val="FFFFFF"/>
          </a:solidFill>
          <a:ln w="12700">
            <a:solidFill>
              <a:srgbClr val="00279F"/>
            </a:solidFill>
            <a:miter lim="800000"/>
            <a:headEnd/>
            <a:tailEnd/>
          </a:ln>
        </p:spPr>
        <p:txBody>
          <a:bodyPr wrap="none" anchor="ctr">
            <a:prstTxWarp prst="textNoShape">
              <a:avLst/>
            </a:prstTxWarp>
          </a:bodyPr>
          <a:lstStyle/>
          <a:p>
            <a:endParaRPr lang="fr-FR"/>
          </a:p>
        </p:txBody>
      </p:sp>
      <p:sp>
        <p:nvSpPr>
          <p:cNvPr id="272443" name="Rectangle 58"/>
          <p:cNvSpPr>
            <a:spLocks noChangeArrowheads="1"/>
          </p:cNvSpPr>
          <p:nvPr/>
        </p:nvSpPr>
        <p:spPr bwMode="auto">
          <a:xfrm>
            <a:off x="3836988" y="1320800"/>
            <a:ext cx="1735137" cy="955675"/>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72444" name="Rectangle 59"/>
          <p:cNvSpPr>
            <a:spLocks noChangeArrowheads="1"/>
          </p:cNvSpPr>
          <p:nvPr/>
        </p:nvSpPr>
        <p:spPr bwMode="auto">
          <a:xfrm>
            <a:off x="5591175" y="1328738"/>
            <a:ext cx="1709738" cy="939800"/>
          </a:xfrm>
          <a:prstGeom prst="rect">
            <a:avLst/>
          </a:prstGeom>
          <a:solidFill>
            <a:srgbClr val="FFFFFF"/>
          </a:solidFill>
          <a:ln w="12700">
            <a:solidFill>
              <a:srgbClr val="00279F"/>
            </a:solidFill>
            <a:miter lim="800000"/>
            <a:headEnd/>
            <a:tailEnd/>
          </a:ln>
        </p:spPr>
        <p:txBody>
          <a:bodyPr wrap="none" anchor="ctr">
            <a:prstTxWarp prst="textNoShape">
              <a:avLst/>
            </a:prstTxWarp>
          </a:bodyPr>
          <a:lstStyle/>
          <a:p>
            <a:endParaRPr lang="fr-FR"/>
          </a:p>
        </p:txBody>
      </p:sp>
      <p:sp>
        <p:nvSpPr>
          <p:cNvPr id="272445" name="Rectangle 60"/>
          <p:cNvSpPr>
            <a:spLocks noChangeArrowheads="1"/>
          </p:cNvSpPr>
          <p:nvPr/>
        </p:nvSpPr>
        <p:spPr bwMode="auto">
          <a:xfrm>
            <a:off x="5584825" y="1320800"/>
            <a:ext cx="1722438" cy="955675"/>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72446" name="Rectangle 61"/>
          <p:cNvSpPr>
            <a:spLocks noChangeArrowheads="1"/>
          </p:cNvSpPr>
          <p:nvPr/>
        </p:nvSpPr>
        <p:spPr bwMode="auto">
          <a:xfrm>
            <a:off x="7326313" y="1328738"/>
            <a:ext cx="1722437" cy="939800"/>
          </a:xfrm>
          <a:prstGeom prst="rect">
            <a:avLst/>
          </a:prstGeom>
          <a:solidFill>
            <a:srgbClr val="FFFFFF"/>
          </a:solidFill>
          <a:ln w="12700">
            <a:solidFill>
              <a:srgbClr val="00279F"/>
            </a:solidFill>
            <a:miter lim="800000"/>
            <a:headEnd/>
            <a:tailEnd/>
          </a:ln>
        </p:spPr>
        <p:txBody>
          <a:bodyPr wrap="none" anchor="ctr">
            <a:prstTxWarp prst="textNoShape">
              <a:avLst/>
            </a:prstTxWarp>
          </a:bodyPr>
          <a:lstStyle/>
          <a:p>
            <a:endParaRPr lang="fr-FR"/>
          </a:p>
        </p:txBody>
      </p:sp>
      <p:sp>
        <p:nvSpPr>
          <p:cNvPr id="272447" name="Rectangle 62"/>
          <p:cNvSpPr>
            <a:spLocks noChangeArrowheads="1"/>
          </p:cNvSpPr>
          <p:nvPr/>
        </p:nvSpPr>
        <p:spPr bwMode="auto">
          <a:xfrm>
            <a:off x="7319963" y="1320800"/>
            <a:ext cx="1735137" cy="955675"/>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72448" name="Line 63"/>
          <p:cNvSpPr>
            <a:spLocks noChangeShapeType="1"/>
          </p:cNvSpPr>
          <p:nvPr/>
        </p:nvSpPr>
        <p:spPr bwMode="auto">
          <a:xfrm>
            <a:off x="88900" y="1335088"/>
            <a:ext cx="1985963" cy="941387"/>
          </a:xfrm>
          <a:prstGeom prst="line">
            <a:avLst/>
          </a:prstGeom>
          <a:noFill/>
          <a:ln w="25400">
            <a:solidFill>
              <a:srgbClr val="00279F"/>
            </a:solidFill>
            <a:round/>
            <a:headEnd/>
            <a:tailEnd/>
          </a:ln>
        </p:spPr>
        <p:txBody>
          <a:bodyPr wrap="none" anchor="ctr">
            <a:prstTxWarp prst="textNoShape">
              <a:avLst/>
            </a:prstTxWarp>
          </a:bodyPr>
          <a:lstStyle/>
          <a:p>
            <a:endParaRPr lang="fr-FR"/>
          </a:p>
        </p:txBody>
      </p:sp>
      <p:sp>
        <p:nvSpPr>
          <p:cNvPr id="272449" name="Rectangle 64"/>
          <p:cNvSpPr>
            <a:spLocks noChangeArrowheads="1"/>
          </p:cNvSpPr>
          <p:nvPr/>
        </p:nvSpPr>
        <p:spPr bwMode="auto">
          <a:xfrm>
            <a:off x="142875" y="2413000"/>
            <a:ext cx="1468438"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b="1">
                <a:solidFill>
                  <a:srgbClr val="00279F"/>
                </a:solidFill>
              </a:rPr>
              <a:t>DOMINANTE</a:t>
            </a:r>
          </a:p>
        </p:txBody>
      </p:sp>
      <p:sp>
        <p:nvSpPr>
          <p:cNvPr id="272450" name="Rectangle 65"/>
          <p:cNvSpPr>
            <a:spLocks noChangeArrowheads="1"/>
          </p:cNvSpPr>
          <p:nvPr/>
        </p:nvSpPr>
        <p:spPr bwMode="auto">
          <a:xfrm>
            <a:off x="533400" y="3208338"/>
            <a:ext cx="881063"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b="1">
                <a:solidFill>
                  <a:srgbClr val="00279F"/>
                </a:solidFill>
              </a:rPr>
              <a:t>FORTE</a:t>
            </a:r>
          </a:p>
        </p:txBody>
      </p:sp>
      <p:sp>
        <p:nvSpPr>
          <p:cNvPr id="272451" name="Rectangle 66"/>
          <p:cNvSpPr>
            <a:spLocks noChangeArrowheads="1"/>
          </p:cNvSpPr>
          <p:nvPr/>
        </p:nvSpPr>
        <p:spPr bwMode="auto">
          <a:xfrm>
            <a:off x="155575" y="4017963"/>
            <a:ext cx="1457325"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b="1">
                <a:solidFill>
                  <a:srgbClr val="00279F"/>
                </a:solidFill>
              </a:rPr>
              <a:t>FAVORABLE</a:t>
            </a:r>
          </a:p>
        </p:txBody>
      </p:sp>
      <p:sp>
        <p:nvSpPr>
          <p:cNvPr id="272452" name="Rectangle 67"/>
          <p:cNvSpPr>
            <a:spLocks noChangeArrowheads="1"/>
          </p:cNvSpPr>
          <p:nvPr/>
        </p:nvSpPr>
        <p:spPr bwMode="auto">
          <a:xfrm>
            <a:off x="155575" y="4829175"/>
            <a:ext cx="1446213"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b="1">
                <a:solidFill>
                  <a:srgbClr val="00279F"/>
                </a:solidFill>
              </a:rPr>
              <a:t>TOLERABLE</a:t>
            </a:r>
          </a:p>
        </p:txBody>
      </p:sp>
      <p:sp>
        <p:nvSpPr>
          <p:cNvPr id="272453" name="Rectangle 68"/>
          <p:cNvSpPr>
            <a:spLocks noChangeArrowheads="1"/>
          </p:cNvSpPr>
          <p:nvPr/>
        </p:nvSpPr>
        <p:spPr bwMode="auto">
          <a:xfrm>
            <a:off x="495300" y="5638800"/>
            <a:ext cx="938213"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b="1">
                <a:solidFill>
                  <a:srgbClr val="00279F"/>
                </a:solidFill>
              </a:rPr>
              <a:t>FAIBLE</a:t>
            </a:r>
          </a:p>
        </p:txBody>
      </p:sp>
      <p:sp>
        <p:nvSpPr>
          <p:cNvPr id="272454" name="Rectangle 69"/>
          <p:cNvSpPr>
            <a:spLocks noChangeArrowheads="1"/>
          </p:cNvSpPr>
          <p:nvPr/>
        </p:nvSpPr>
        <p:spPr bwMode="auto">
          <a:xfrm>
            <a:off x="2024063" y="1584325"/>
            <a:ext cx="1806575"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b="1">
                <a:solidFill>
                  <a:srgbClr val="00279F"/>
                </a:solidFill>
              </a:rPr>
              <a:t>INTRODUCTION</a:t>
            </a:r>
          </a:p>
        </p:txBody>
      </p:sp>
      <p:sp>
        <p:nvSpPr>
          <p:cNvPr id="272455" name="Rectangle 70"/>
          <p:cNvSpPr>
            <a:spLocks noChangeArrowheads="1"/>
          </p:cNvSpPr>
          <p:nvPr/>
        </p:nvSpPr>
        <p:spPr bwMode="auto">
          <a:xfrm>
            <a:off x="3916363" y="1584325"/>
            <a:ext cx="1512887"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b="1">
                <a:solidFill>
                  <a:srgbClr val="00279F"/>
                </a:solidFill>
              </a:rPr>
              <a:t>CROISSANCE</a:t>
            </a:r>
          </a:p>
        </p:txBody>
      </p:sp>
      <p:sp>
        <p:nvSpPr>
          <p:cNvPr id="272456" name="Rectangle 71"/>
          <p:cNvSpPr>
            <a:spLocks noChangeArrowheads="1"/>
          </p:cNvSpPr>
          <p:nvPr/>
        </p:nvSpPr>
        <p:spPr bwMode="auto">
          <a:xfrm>
            <a:off x="5808663" y="1584325"/>
            <a:ext cx="1298575"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b="1">
                <a:solidFill>
                  <a:srgbClr val="00279F"/>
                </a:solidFill>
              </a:rPr>
              <a:t>MATURITE</a:t>
            </a:r>
          </a:p>
        </p:txBody>
      </p:sp>
      <p:sp>
        <p:nvSpPr>
          <p:cNvPr id="272457" name="Rectangle 72"/>
          <p:cNvSpPr>
            <a:spLocks noChangeArrowheads="1"/>
          </p:cNvSpPr>
          <p:nvPr/>
        </p:nvSpPr>
        <p:spPr bwMode="auto">
          <a:xfrm>
            <a:off x="7739063" y="1584325"/>
            <a:ext cx="971550"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b="1">
                <a:solidFill>
                  <a:srgbClr val="00279F"/>
                </a:solidFill>
              </a:rPr>
              <a:t>DECLIN</a:t>
            </a:r>
          </a:p>
        </p:txBody>
      </p:sp>
    </p:spTree>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Espace réservé du numéro de diapositive 3"/>
          <p:cNvSpPr>
            <a:spLocks noGrp="1"/>
          </p:cNvSpPr>
          <p:nvPr>
            <p:ph type="sldNum" sz="quarter" idx="10"/>
          </p:nvPr>
        </p:nvSpPr>
        <p:spPr/>
        <p:txBody>
          <a:bodyPr/>
          <a:lstStyle/>
          <a:p>
            <a:pPr>
              <a:defRPr/>
            </a:pPr>
            <a:fld id="{05DB4786-19ED-354B-A78C-10120A99D940}" type="slidenum">
              <a:rPr lang="fr-FR"/>
              <a:pPr>
                <a:defRPr/>
              </a:pPr>
              <a:t>134</a:t>
            </a:fld>
            <a:endParaRPr lang="fr-FR"/>
          </a:p>
        </p:txBody>
      </p:sp>
      <p:sp>
        <p:nvSpPr>
          <p:cNvPr id="274435" name="Rectangle 2"/>
          <p:cNvSpPr>
            <a:spLocks noGrp="1" noChangeArrowheads="1"/>
          </p:cNvSpPr>
          <p:nvPr>
            <p:ph type="title"/>
          </p:nvPr>
        </p:nvSpPr>
        <p:spPr>
          <a:xfrm>
            <a:off x="762000" y="152400"/>
            <a:ext cx="7772400" cy="838200"/>
          </a:xfrm>
          <a:noFill/>
        </p:spPr>
        <p:txBody>
          <a:bodyPr/>
          <a:lstStyle/>
          <a:p>
            <a:r>
              <a:rPr lang="fr-FR"/>
              <a:t>Matrice ADL : Rentabilité et cash</a:t>
            </a:r>
          </a:p>
        </p:txBody>
      </p:sp>
      <p:sp>
        <p:nvSpPr>
          <p:cNvPr id="274436" name="Rectangle 3"/>
          <p:cNvSpPr>
            <a:spLocks noChangeArrowheads="1"/>
          </p:cNvSpPr>
          <p:nvPr/>
        </p:nvSpPr>
        <p:spPr bwMode="auto">
          <a:xfrm>
            <a:off x="2093913" y="2295525"/>
            <a:ext cx="1724025" cy="782638"/>
          </a:xfrm>
          <a:prstGeom prst="rect">
            <a:avLst/>
          </a:prstGeom>
          <a:solidFill>
            <a:srgbClr val="FFFFFF"/>
          </a:solidFill>
          <a:ln w="12700">
            <a:solidFill>
              <a:srgbClr val="00279F"/>
            </a:solidFill>
            <a:miter lim="800000"/>
            <a:headEnd/>
            <a:tailEnd/>
          </a:ln>
        </p:spPr>
        <p:txBody>
          <a:bodyPr wrap="none" anchor="ctr">
            <a:prstTxWarp prst="textNoShape">
              <a:avLst/>
            </a:prstTxWarp>
          </a:bodyPr>
          <a:lstStyle/>
          <a:p>
            <a:pPr algn="ctr"/>
            <a:r>
              <a:rPr lang="fr-FR" sz="1400"/>
              <a:t>Possible profitabilité</a:t>
            </a:r>
          </a:p>
          <a:p>
            <a:pPr algn="ctr"/>
            <a:r>
              <a:rPr lang="fr-FR" sz="1400"/>
              <a:t>et besoin de cash</a:t>
            </a:r>
          </a:p>
        </p:txBody>
      </p:sp>
      <p:sp>
        <p:nvSpPr>
          <p:cNvPr id="274437" name="Rectangle 4"/>
          <p:cNvSpPr>
            <a:spLocks noChangeArrowheads="1"/>
          </p:cNvSpPr>
          <p:nvPr/>
        </p:nvSpPr>
        <p:spPr bwMode="auto">
          <a:xfrm>
            <a:off x="2089150" y="2287588"/>
            <a:ext cx="1735138" cy="798512"/>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74438" name="Rectangle 5"/>
          <p:cNvSpPr>
            <a:spLocks noChangeArrowheads="1"/>
          </p:cNvSpPr>
          <p:nvPr/>
        </p:nvSpPr>
        <p:spPr bwMode="auto">
          <a:xfrm>
            <a:off x="2093913" y="3105150"/>
            <a:ext cx="1724025" cy="768350"/>
          </a:xfrm>
          <a:prstGeom prst="rect">
            <a:avLst/>
          </a:prstGeom>
          <a:solidFill>
            <a:srgbClr val="FFFFFF"/>
          </a:solidFill>
          <a:ln w="12700">
            <a:solidFill>
              <a:srgbClr val="00279F"/>
            </a:solidFill>
            <a:miter lim="800000"/>
            <a:headEnd/>
            <a:tailEnd/>
          </a:ln>
        </p:spPr>
        <p:txBody>
          <a:bodyPr wrap="none" anchor="ctr">
            <a:prstTxWarp prst="textNoShape">
              <a:avLst/>
            </a:prstTxWarp>
          </a:bodyPr>
          <a:lstStyle/>
          <a:p>
            <a:pPr algn="ctr"/>
            <a:r>
              <a:rPr lang="fr-FR" sz="1400"/>
              <a:t>Possibles pertes</a:t>
            </a:r>
          </a:p>
          <a:p>
            <a:pPr algn="ctr"/>
            <a:r>
              <a:rPr lang="fr-FR" sz="1400"/>
              <a:t>Besoin de cash</a:t>
            </a:r>
          </a:p>
        </p:txBody>
      </p:sp>
      <p:sp>
        <p:nvSpPr>
          <p:cNvPr id="274439" name="Rectangle 6"/>
          <p:cNvSpPr>
            <a:spLocks noChangeArrowheads="1"/>
          </p:cNvSpPr>
          <p:nvPr/>
        </p:nvSpPr>
        <p:spPr bwMode="auto">
          <a:xfrm>
            <a:off x="2089150" y="3097213"/>
            <a:ext cx="1735138" cy="784225"/>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74440" name="Rectangle 7"/>
          <p:cNvSpPr>
            <a:spLocks noChangeArrowheads="1"/>
          </p:cNvSpPr>
          <p:nvPr/>
        </p:nvSpPr>
        <p:spPr bwMode="auto">
          <a:xfrm>
            <a:off x="2093913" y="3886200"/>
            <a:ext cx="1724025" cy="784225"/>
          </a:xfrm>
          <a:prstGeom prst="rect">
            <a:avLst/>
          </a:prstGeom>
          <a:solidFill>
            <a:srgbClr val="FFFFFF"/>
          </a:solidFill>
          <a:ln w="12700">
            <a:solidFill>
              <a:srgbClr val="00279F"/>
            </a:solidFill>
            <a:miter lim="800000"/>
            <a:headEnd/>
            <a:tailEnd/>
          </a:ln>
        </p:spPr>
        <p:txBody>
          <a:bodyPr wrap="none" anchor="ctr">
            <a:prstTxWarp prst="textNoShape">
              <a:avLst/>
            </a:prstTxWarp>
          </a:bodyPr>
          <a:lstStyle/>
          <a:p>
            <a:pPr algn="ctr"/>
            <a:r>
              <a:rPr lang="fr-FR" sz="1400"/>
              <a:t>Probablement non</a:t>
            </a:r>
          </a:p>
          <a:p>
            <a:pPr algn="ctr"/>
            <a:r>
              <a:rPr lang="fr-FR" sz="1400"/>
              <a:t>profitable</a:t>
            </a:r>
          </a:p>
          <a:p>
            <a:pPr algn="ctr"/>
            <a:r>
              <a:rPr lang="fr-FR" sz="1400"/>
              <a:t>Besoin de cash</a:t>
            </a:r>
          </a:p>
        </p:txBody>
      </p:sp>
      <p:sp>
        <p:nvSpPr>
          <p:cNvPr id="274441" name="Rectangle 8"/>
          <p:cNvSpPr>
            <a:spLocks noChangeArrowheads="1"/>
          </p:cNvSpPr>
          <p:nvPr/>
        </p:nvSpPr>
        <p:spPr bwMode="auto">
          <a:xfrm>
            <a:off x="2089150" y="3892550"/>
            <a:ext cx="1735138" cy="798513"/>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74442" name="Rectangle 9"/>
          <p:cNvSpPr>
            <a:spLocks noChangeArrowheads="1"/>
          </p:cNvSpPr>
          <p:nvPr/>
        </p:nvSpPr>
        <p:spPr bwMode="auto">
          <a:xfrm>
            <a:off x="2093913" y="4695825"/>
            <a:ext cx="1724025" cy="784225"/>
          </a:xfrm>
          <a:prstGeom prst="rect">
            <a:avLst/>
          </a:prstGeom>
          <a:solidFill>
            <a:srgbClr val="FFFFFF"/>
          </a:solidFill>
          <a:ln w="12700">
            <a:solidFill>
              <a:srgbClr val="00279F"/>
            </a:solidFill>
            <a:miter lim="800000"/>
            <a:headEnd/>
            <a:tailEnd/>
          </a:ln>
        </p:spPr>
        <p:txBody>
          <a:bodyPr wrap="none" anchor="ctr">
            <a:prstTxWarp prst="textNoShape">
              <a:avLst/>
            </a:prstTxWarp>
          </a:bodyPr>
          <a:lstStyle/>
          <a:p>
            <a:pPr algn="ctr"/>
            <a:r>
              <a:rPr lang="fr-FR" sz="1400"/>
              <a:t>Non profitable</a:t>
            </a:r>
          </a:p>
          <a:p>
            <a:pPr algn="ctr"/>
            <a:r>
              <a:rPr lang="fr-FR" sz="1400"/>
              <a:t>Besoin de cash</a:t>
            </a:r>
          </a:p>
        </p:txBody>
      </p:sp>
      <p:sp>
        <p:nvSpPr>
          <p:cNvPr id="274443" name="Rectangle 10"/>
          <p:cNvSpPr>
            <a:spLocks noChangeArrowheads="1"/>
          </p:cNvSpPr>
          <p:nvPr/>
        </p:nvSpPr>
        <p:spPr bwMode="auto">
          <a:xfrm>
            <a:off x="2089150" y="4703763"/>
            <a:ext cx="1735138" cy="798512"/>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74444" name="Rectangle 11"/>
          <p:cNvSpPr>
            <a:spLocks noChangeArrowheads="1"/>
          </p:cNvSpPr>
          <p:nvPr/>
        </p:nvSpPr>
        <p:spPr bwMode="auto">
          <a:xfrm>
            <a:off x="2093913" y="5507038"/>
            <a:ext cx="1724025" cy="782637"/>
          </a:xfrm>
          <a:prstGeom prst="rect">
            <a:avLst/>
          </a:prstGeom>
          <a:solidFill>
            <a:srgbClr val="FFFF99"/>
          </a:solidFill>
          <a:ln w="12700">
            <a:solidFill>
              <a:srgbClr val="00279F"/>
            </a:solidFill>
            <a:miter lim="800000"/>
            <a:headEnd/>
            <a:tailEnd/>
          </a:ln>
        </p:spPr>
        <p:txBody>
          <a:bodyPr wrap="none" anchor="ctr">
            <a:prstTxWarp prst="textNoShape">
              <a:avLst/>
            </a:prstTxWarp>
          </a:bodyPr>
          <a:lstStyle/>
          <a:p>
            <a:pPr algn="ctr"/>
            <a:r>
              <a:rPr lang="fr-FR" sz="1400"/>
              <a:t>Non profitable</a:t>
            </a:r>
          </a:p>
          <a:p>
            <a:pPr algn="ctr"/>
            <a:r>
              <a:rPr lang="fr-FR" sz="1400"/>
              <a:t>Besoin de cash</a:t>
            </a:r>
          </a:p>
        </p:txBody>
      </p:sp>
      <p:sp>
        <p:nvSpPr>
          <p:cNvPr id="274445" name="Rectangle 12"/>
          <p:cNvSpPr>
            <a:spLocks noChangeArrowheads="1"/>
          </p:cNvSpPr>
          <p:nvPr/>
        </p:nvSpPr>
        <p:spPr bwMode="auto">
          <a:xfrm>
            <a:off x="2089150" y="5513388"/>
            <a:ext cx="1735138" cy="798512"/>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74446" name="Rectangle 13"/>
          <p:cNvSpPr>
            <a:spLocks noChangeArrowheads="1"/>
          </p:cNvSpPr>
          <p:nvPr/>
        </p:nvSpPr>
        <p:spPr bwMode="auto">
          <a:xfrm>
            <a:off x="3843338" y="2295525"/>
            <a:ext cx="1722437" cy="782638"/>
          </a:xfrm>
          <a:prstGeom prst="rect">
            <a:avLst/>
          </a:prstGeom>
          <a:solidFill>
            <a:srgbClr val="FFFFFF"/>
          </a:solidFill>
          <a:ln w="12700">
            <a:solidFill>
              <a:srgbClr val="00279F"/>
            </a:solidFill>
            <a:miter lim="800000"/>
            <a:headEnd/>
            <a:tailEnd/>
          </a:ln>
        </p:spPr>
        <p:txBody>
          <a:bodyPr wrap="none" anchor="ctr">
            <a:prstTxWarp prst="textNoShape">
              <a:avLst/>
            </a:prstTxWarp>
          </a:bodyPr>
          <a:lstStyle/>
          <a:p>
            <a:pPr algn="ctr"/>
            <a:r>
              <a:rPr lang="fr-FR" sz="1400"/>
              <a:t>Profitable et probable</a:t>
            </a:r>
          </a:p>
          <a:p>
            <a:pPr algn="ctr"/>
            <a:r>
              <a:rPr lang="fr-FR" sz="1400"/>
              <a:t>surplus de cash</a:t>
            </a:r>
          </a:p>
        </p:txBody>
      </p:sp>
      <p:sp>
        <p:nvSpPr>
          <p:cNvPr id="274447" name="Rectangle 14"/>
          <p:cNvSpPr>
            <a:spLocks noChangeArrowheads="1"/>
          </p:cNvSpPr>
          <p:nvPr/>
        </p:nvSpPr>
        <p:spPr bwMode="auto">
          <a:xfrm>
            <a:off x="3836988" y="2287588"/>
            <a:ext cx="1735137" cy="798512"/>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74448" name="Rectangle 15"/>
          <p:cNvSpPr>
            <a:spLocks noChangeArrowheads="1"/>
          </p:cNvSpPr>
          <p:nvPr/>
        </p:nvSpPr>
        <p:spPr bwMode="auto">
          <a:xfrm>
            <a:off x="3843338" y="3105150"/>
            <a:ext cx="1722437" cy="768350"/>
          </a:xfrm>
          <a:prstGeom prst="rect">
            <a:avLst/>
          </a:prstGeom>
          <a:solidFill>
            <a:srgbClr val="FFFFFF"/>
          </a:solidFill>
          <a:ln w="12700">
            <a:solidFill>
              <a:srgbClr val="00279F"/>
            </a:solidFill>
            <a:miter lim="800000"/>
            <a:headEnd/>
            <a:tailEnd/>
          </a:ln>
        </p:spPr>
        <p:txBody>
          <a:bodyPr wrap="none" anchor="ctr">
            <a:prstTxWarp prst="textNoShape">
              <a:avLst/>
            </a:prstTxWarp>
          </a:bodyPr>
          <a:lstStyle/>
          <a:p>
            <a:pPr algn="ctr"/>
            <a:r>
              <a:rPr lang="fr-FR" sz="1400"/>
              <a:t>Probablement</a:t>
            </a:r>
          </a:p>
          <a:p>
            <a:pPr algn="ctr"/>
            <a:r>
              <a:rPr lang="fr-FR" sz="1400"/>
              <a:t>profitable et besoin</a:t>
            </a:r>
          </a:p>
          <a:p>
            <a:pPr algn="ctr"/>
            <a:r>
              <a:rPr lang="fr-FR" sz="1400"/>
              <a:t>de cash</a:t>
            </a:r>
          </a:p>
        </p:txBody>
      </p:sp>
      <p:sp>
        <p:nvSpPr>
          <p:cNvPr id="274449" name="Rectangle 16"/>
          <p:cNvSpPr>
            <a:spLocks noChangeArrowheads="1"/>
          </p:cNvSpPr>
          <p:nvPr/>
        </p:nvSpPr>
        <p:spPr bwMode="auto">
          <a:xfrm>
            <a:off x="3836988" y="3097213"/>
            <a:ext cx="1735137" cy="784225"/>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74450" name="Rectangle 17"/>
          <p:cNvSpPr>
            <a:spLocks noChangeArrowheads="1"/>
          </p:cNvSpPr>
          <p:nvPr/>
        </p:nvSpPr>
        <p:spPr bwMode="auto">
          <a:xfrm>
            <a:off x="3843338" y="3900488"/>
            <a:ext cx="1722437" cy="784225"/>
          </a:xfrm>
          <a:prstGeom prst="rect">
            <a:avLst/>
          </a:prstGeom>
          <a:solidFill>
            <a:srgbClr val="FFFFFF"/>
          </a:solidFill>
          <a:ln w="12700">
            <a:solidFill>
              <a:srgbClr val="00279F"/>
            </a:solidFill>
            <a:miter lim="800000"/>
            <a:headEnd/>
            <a:tailEnd/>
          </a:ln>
        </p:spPr>
        <p:txBody>
          <a:bodyPr wrap="none" anchor="ctr">
            <a:prstTxWarp prst="textNoShape">
              <a:avLst/>
            </a:prstTxWarp>
          </a:bodyPr>
          <a:lstStyle/>
          <a:p>
            <a:pPr algn="ctr"/>
            <a:r>
              <a:rPr lang="fr-FR" sz="1400"/>
              <a:t>Marginalement</a:t>
            </a:r>
          </a:p>
          <a:p>
            <a:pPr algn="ctr"/>
            <a:r>
              <a:rPr lang="fr-FR" sz="1400"/>
              <a:t>profitable</a:t>
            </a:r>
          </a:p>
          <a:p>
            <a:pPr algn="ctr"/>
            <a:r>
              <a:rPr lang="fr-FR" sz="1400"/>
              <a:t>Besoin de cash</a:t>
            </a:r>
          </a:p>
        </p:txBody>
      </p:sp>
      <p:sp>
        <p:nvSpPr>
          <p:cNvPr id="274451" name="Rectangle 18"/>
          <p:cNvSpPr>
            <a:spLocks noChangeArrowheads="1"/>
          </p:cNvSpPr>
          <p:nvPr/>
        </p:nvSpPr>
        <p:spPr bwMode="auto">
          <a:xfrm>
            <a:off x="3836988" y="3892550"/>
            <a:ext cx="1735137" cy="798513"/>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74452" name="Rectangle 19"/>
          <p:cNvSpPr>
            <a:spLocks noChangeArrowheads="1"/>
          </p:cNvSpPr>
          <p:nvPr/>
        </p:nvSpPr>
        <p:spPr bwMode="auto">
          <a:xfrm>
            <a:off x="3843338" y="4710113"/>
            <a:ext cx="1722437" cy="784225"/>
          </a:xfrm>
          <a:prstGeom prst="rect">
            <a:avLst/>
          </a:prstGeom>
          <a:gradFill rotWithShape="0">
            <a:gsLst>
              <a:gs pos="0">
                <a:srgbClr val="7F93CF"/>
              </a:gs>
              <a:gs pos="100000">
                <a:srgbClr val="00279F"/>
              </a:gs>
            </a:gsLst>
            <a:lin ang="18900000" scaled="1"/>
          </a:gradFill>
          <a:ln w="12700">
            <a:solidFill>
              <a:srgbClr val="00279F"/>
            </a:solidFill>
            <a:miter lim="800000"/>
            <a:headEnd/>
            <a:tailEnd/>
          </a:ln>
        </p:spPr>
        <p:txBody>
          <a:bodyPr wrap="none" anchor="ctr">
            <a:prstTxWarp prst="textNoShape">
              <a:avLst/>
            </a:prstTxWarp>
          </a:bodyPr>
          <a:lstStyle/>
          <a:p>
            <a:pPr algn="ctr"/>
            <a:r>
              <a:rPr lang="fr-FR" sz="1400"/>
              <a:t>Non profitable</a:t>
            </a:r>
          </a:p>
          <a:p>
            <a:pPr algn="ctr"/>
            <a:r>
              <a:rPr lang="fr-FR" sz="1400"/>
              <a:t>Besoin ou équilibre</a:t>
            </a:r>
          </a:p>
          <a:p>
            <a:pPr algn="ctr"/>
            <a:r>
              <a:rPr lang="fr-FR" sz="1400"/>
              <a:t>en cash</a:t>
            </a:r>
          </a:p>
        </p:txBody>
      </p:sp>
      <p:sp>
        <p:nvSpPr>
          <p:cNvPr id="274453" name="Rectangle 20"/>
          <p:cNvSpPr>
            <a:spLocks noChangeArrowheads="1"/>
          </p:cNvSpPr>
          <p:nvPr/>
        </p:nvSpPr>
        <p:spPr bwMode="auto">
          <a:xfrm>
            <a:off x="3836988" y="4703763"/>
            <a:ext cx="1735137" cy="798512"/>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74454" name="Rectangle 21"/>
          <p:cNvSpPr>
            <a:spLocks noChangeArrowheads="1"/>
          </p:cNvSpPr>
          <p:nvPr/>
        </p:nvSpPr>
        <p:spPr bwMode="auto">
          <a:xfrm>
            <a:off x="3843338" y="5521325"/>
            <a:ext cx="1722437" cy="782638"/>
          </a:xfrm>
          <a:prstGeom prst="rect">
            <a:avLst/>
          </a:prstGeom>
          <a:solidFill>
            <a:srgbClr val="FFFF99"/>
          </a:solidFill>
          <a:ln w="12700">
            <a:solidFill>
              <a:srgbClr val="00279F"/>
            </a:solidFill>
            <a:miter lim="800000"/>
            <a:headEnd/>
            <a:tailEnd/>
          </a:ln>
        </p:spPr>
        <p:txBody>
          <a:bodyPr wrap="none" anchor="ctr">
            <a:prstTxWarp prst="textNoShape">
              <a:avLst/>
            </a:prstTxWarp>
          </a:bodyPr>
          <a:lstStyle/>
          <a:p>
            <a:pPr algn="ctr"/>
            <a:r>
              <a:rPr lang="fr-FR" sz="1400"/>
              <a:t>Non profitable</a:t>
            </a:r>
          </a:p>
          <a:p>
            <a:pPr algn="ctr"/>
            <a:r>
              <a:rPr lang="fr-FR" sz="1400"/>
              <a:t>Besoin ou équilibre</a:t>
            </a:r>
          </a:p>
          <a:p>
            <a:pPr algn="ctr"/>
            <a:r>
              <a:rPr lang="fr-FR" sz="1400"/>
              <a:t>en cash</a:t>
            </a:r>
          </a:p>
        </p:txBody>
      </p:sp>
      <p:sp>
        <p:nvSpPr>
          <p:cNvPr id="274455" name="Rectangle 22"/>
          <p:cNvSpPr>
            <a:spLocks noChangeArrowheads="1"/>
          </p:cNvSpPr>
          <p:nvPr/>
        </p:nvSpPr>
        <p:spPr bwMode="auto">
          <a:xfrm>
            <a:off x="3836988" y="5513388"/>
            <a:ext cx="1735137" cy="798512"/>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74456" name="Rectangle 23"/>
          <p:cNvSpPr>
            <a:spLocks noChangeArrowheads="1"/>
          </p:cNvSpPr>
          <p:nvPr/>
        </p:nvSpPr>
        <p:spPr bwMode="auto">
          <a:xfrm>
            <a:off x="5591175" y="2295525"/>
            <a:ext cx="1709738" cy="782638"/>
          </a:xfrm>
          <a:prstGeom prst="rect">
            <a:avLst/>
          </a:prstGeom>
          <a:solidFill>
            <a:srgbClr val="FFFFFF"/>
          </a:solidFill>
          <a:ln w="12700">
            <a:solidFill>
              <a:srgbClr val="00279F"/>
            </a:solidFill>
            <a:miter lim="800000"/>
            <a:headEnd/>
            <a:tailEnd/>
          </a:ln>
        </p:spPr>
        <p:txBody>
          <a:bodyPr wrap="none" anchor="ctr">
            <a:prstTxWarp prst="textNoShape">
              <a:avLst/>
            </a:prstTxWarp>
          </a:bodyPr>
          <a:lstStyle/>
          <a:p>
            <a:pPr algn="ctr"/>
            <a:r>
              <a:rPr lang="fr-FR" sz="1400"/>
              <a:t>Profitable et surplus</a:t>
            </a:r>
          </a:p>
          <a:p>
            <a:pPr algn="ctr"/>
            <a:r>
              <a:rPr lang="fr-FR" sz="1400"/>
              <a:t>de cash</a:t>
            </a:r>
          </a:p>
        </p:txBody>
      </p:sp>
      <p:sp>
        <p:nvSpPr>
          <p:cNvPr id="274457" name="Rectangle 24"/>
          <p:cNvSpPr>
            <a:spLocks noChangeArrowheads="1"/>
          </p:cNvSpPr>
          <p:nvPr/>
        </p:nvSpPr>
        <p:spPr bwMode="auto">
          <a:xfrm>
            <a:off x="5584825" y="2287588"/>
            <a:ext cx="1722438" cy="798512"/>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74458" name="Rectangle 25"/>
          <p:cNvSpPr>
            <a:spLocks noChangeArrowheads="1"/>
          </p:cNvSpPr>
          <p:nvPr/>
        </p:nvSpPr>
        <p:spPr bwMode="auto">
          <a:xfrm>
            <a:off x="5591175" y="3117850"/>
            <a:ext cx="1709738" cy="768350"/>
          </a:xfrm>
          <a:prstGeom prst="rect">
            <a:avLst/>
          </a:prstGeom>
          <a:solidFill>
            <a:srgbClr val="FFFFFF"/>
          </a:solidFill>
          <a:ln w="12700">
            <a:solidFill>
              <a:srgbClr val="00279F"/>
            </a:solidFill>
            <a:miter lim="800000"/>
            <a:headEnd/>
            <a:tailEnd/>
          </a:ln>
        </p:spPr>
        <p:txBody>
          <a:bodyPr wrap="none" anchor="ctr">
            <a:prstTxWarp prst="textNoShape">
              <a:avLst/>
            </a:prstTxWarp>
          </a:bodyPr>
          <a:lstStyle/>
          <a:p>
            <a:pPr algn="ctr"/>
            <a:r>
              <a:rPr lang="fr-FR" sz="1400"/>
              <a:t>Profitable et surplus</a:t>
            </a:r>
          </a:p>
          <a:p>
            <a:pPr algn="ctr"/>
            <a:r>
              <a:rPr lang="fr-FR" sz="1400"/>
              <a:t>de cash</a:t>
            </a:r>
          </a:p>
        </p:txBody>
      </p:sp>
      <p:sp>
        <p:nvSpPr>
          <p:cNvPr id="274459" name="Rectangle 26"/>
          <p:cNvSpPr>
            <a:spLocks noChangeArrowheads="1"/>
          </p:cNvSpPr>
          <p:nvPr/>
        </p:nvSpPr>
        <p:spPr bwMode="auto">
          <a:xfrm>
            <a:off x="5584825" y="3097213"/>
            <a:ext cx="1722438" cy="784225"/>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74460" name="Rectangle 27"/>
          <p:cNvSpPr>
            <a:spLocks noChangeArrowheads="1"/>
          </p:cNvSpPr>
          <p:nvPr/>
        </p:nvSpPr>
        <p:spPr bwMode="auto">
          <a:xfrm>
            <a:off x="5591175" y="3863975"/>
            <a:ext cx="1709738" cy="784225"/>
          </a:xfrm>
          <a:prstGeom prst="rect">
            <a:avLst/>
          </a:prstGeom>
          <a:gradFill rotWithShape="0">
            <a:gsLst>
              <a:gs pos="0">
                <a:srgbClr val="7F93CF"/>
              </a:gs>
              <a:gs pos="100000">
                <a:srgbClr val="00279F"/>
              </a:gs>
            </a:gsLst>
            <a:lin ang="18900000" scaled="1"/>
          </a:gradFill>
          <a:ln w="12700">
            <a:solidFill>
              <a:srgbClr val="00279F"/>
            </a:solidFill>
            <a:miter lim="800000"/>
            <a:headEnd/>
            <a:tailEnd/>
          </a:ln>
        </p:spPr>
        <p:txBody>
          <a:bodyPr wrap="none" anchor="ctr">
            <a:prstTxWarp prst="textNoShape">
              <a:avLst/>
            </a:prstTxWarp>
          </a:bodyPr>
          <a:lstStyle/>
          <a:p>
            <a:pPr algn="ctr"/>
            <a:r>
              <a:rPr lang="fr-FR" sz="1400"/>
              <a:t>Modérément</a:t>
            </a:r>
          </a:p>
          <a:p>
            <a:pPr algn="ctr"/>
            <a:r>
              <a:rPr lang="fr-FR" sz="1400"/>
              <a:t>profitable</a:t>
            </a:r>
          </a:p>
          <a:p>
            <a:pPr algn="ctr"/>
            <a:r>
              <a:rPr lang="fr-FR" sz="1400"/>
              <a:t>Surplus de cash</a:t>
            </a:r>
          </a:p>
        </p:txBody>
      </p:sp>
      <p:sp>
        <p:nvSpPr>
          <p:cNvPr id="274461" name="Rectangle 28"/>
          <p:cNvSpPr>
            <a:spLocks noChangeArrowheads="1"/>
          </p:cNvSpPr>
          <p:nvPr/>
        </p:nvSpPr>
        <p:spPr bwMode="auto">
          <a:xfrm>
            <a:off x="5584825" y="3892550"/>
            <a:ext cx="1722438" cy="798513"/>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74462" name="Rectangle 29"/>
          <p:cNvSpPr>
            <a:spLocks noChangeArrowheads="1"/>
          </p:cNvSpPr>
          <p:nvPr/>
        </p:nvSpPr>
        <p:spPr bwMode="auto">
          <a:xfrm>
            <a:off x="5591175" y="4702175"/>
            <a:ext cx="1709738" cy="784225"/>
          </a:xfrm>
          <a:prstGeom prst="rect">
            <a:avLst/>
          </a:prstGeom>
          <a:gradFill rotWithShape="0">
            <a:gsLst>
              <a:gs pos="0">
                <a:srgbClr val="7F93CF"/>
              </a:gs>
              <a:gs pos="100000">
                <a:srgbClr val="00279F"/>
              </a:gs>
            </a:gsLst>
            <a:lin ang="18900000" scaled="1"/>
          </a:gradFill>
          <a:ln w="12700">
            <a:solidFill>
              <a:srgbClr val="00279F"/>
            </a:solidFill>
            <a:miter lim="800000"/>
            <a:headEnd/>
            <a:tailEnd/>
          </a:ln>
        </p:spPr>
        <p:txBody>
          <a:bodyPr wrap="none" anchor="ctr">
            <a:prstTxWarp prst="textNoShape">
              <a:avLst/>
            </a:prstTxWarp>
          </a:bodyPr>
          <a:lstStyle/>
          <a:p>
            <a:pPr algn="ctr"/>
            <a:r>
              <a:rPr lang="fr-FR" sz="1400"/>
              <a:t>Profitable au</a:t>
            </a:r>
          </a:p>
          <a:p>
            <a:pPr algn="ctr"/>
            <a:r>
              <a:rPr lang="fr-FR" sz="1400"/>
              <a:t>minimum et équilibre</a:t>
            </a:r>
          </a:p>
          <a:p>
            <a:pPr algn="ctr"/>
            <a:r>
              <a:rPr lang="fr-FR" sz="1400"/>
              <a:t>des cash flows</a:t>
            </a:r>
          </a:p>
        </p:txBody>
      </p:sp>
      <p:sp>
        <p:nvSpPr>
          <p:cNvPr id="274463" name="Rectangle 30"/>
          <p:cNvSpPr>
            <a:spLocks noChangeArrowheads="1"/>
          </p:cNvSpPr>
          <p:nvPr/>
        </p:nvSpPr>
        <p:spPr bwMode="auto">
          <a:xfrm>
            <a:off x="5584825" y="4703763"/>
            <a:ext cx="1722438" cy="798512"/>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74464" name="Rectangle 31"/>
          <p:cNvSpPr>
            <a:spLocks noChangeArrowheads="1"/>
          </p:cNvSpPr>
          <p:nvPr/>
        </p:nvSpPr>
        <p:spPr bwMode="auto">
          <a:xfrm>
            <a:off x="5591175" y="5541963"/>
            <a:ext cx="1709738" cy="782637"/>
          </a:xfrm>
          <a:prstGeom prst="rect">
            <a:avLst/>
          </a:prstGeom>
          <a:gradFill rotWithShape="0">
            <a:gsLst>
              <a:gs pos="0">
                <a:srgbClr val="B2E7B2"/>
              </a:gs>
              <a:gs pos="100000">
                <a:srgbClr val="00AE00"/>
              </a:gs>
            </a:gsLst>
            <a:lin ang="18900000" scaled="1"/>
          </a:gradFill>
          <a:ln w="12700">
            <a:solidFill>
              <a:srgbClr val="00279F"/>
            </a:solidFill>
            <a:miter lim="800000"/>
            <a:headEnd/>
            <a:tailEnd/>
          </a:ln>
        </p:spPr>
        <p:txBody>
          <a:bodyPr wrap="none" anchor="ctr">
            <a:prstTxWarp prst="textNoShape">
              <a:avLst/>
            </a:prstTxWarp>
          </a:bodyPr>
          <a:lstStyle/>
          <a:p>
            <a:pPr algn="ctr"/>
            <a:r>
              <a:rPr lang="fr-FR" sz="1400"/>
              <a:t>Non profitable</a:t>
            </a:r>
          </a:p>
          <a:p>
            <a:pPr algn="ctr"/>
            <a:r>
              <a:rPr lang="fr-FR" sz="1400"/>
              <a:t>Surplus ou besoin de</a:t>
            </a:r>
          </a:p>
          <a:p>
            <a:pPr algn="ctr"/>
            <a:r>
              <a:rPr lang="fr-FR" sz="1400"/>
              <a:t>cash</a:t>
            </a:r>
          </a:p>
        </p:txBody>
      </p:sp>
      <p:sp>
        <p:nvSpPr>
          <p:cNvPr id="274465" name="Rectangle 32"/>
          <p:cNvSpPr>
            <a:spLocks noChangeArrowheads="1"/>
          </p:cNvSpPr>
          <p:nvPr/>
        </p:nvSpPr>
        <p:spPr bwMode="auto">
          <a:xfrm>
            <a:off x="5584825" y="5513388"/>
            <a:ext cx="1722438" cy="798512"/>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74466" name="Rectangle 33"/>
          <p:cNvSpPr>
            <a:spLocks noChangeArrowheads="1"/>
          </p:cNvSpPr>
          <p:nvPr/>
        </p:nvSpPr>
        <p:spPr bwMode="auto">
          <a:xfrm>
            <a:off x="7326313" y="2295525"/>
            <a:ext cx="1722437" cy="782638"/>
          </a:xfrm>
          <a:prstGeom prst="rect">
            <a:avLst/>
          </a:prstGeom>
          <a:solidFill>
            <a:srgbClr val="FFFFFF"/>
          </a:solidFill>
          <a:ln w="12700">
            <a:solidFill>
              <a:srgbClr val="00279F"/>
            </a:solidFill>
            <a:miter lim="800000"/>
            <a:headEnd/>
            <a:tailEnd/>
          </a:ln>
        </p:spPr>
        <p:txBody>
          <a:bodyPr wrap="none" anchor="ctr">
            <a:prstTxWarp prst="textNoShape">
              <a:avLst/>
            </a:prstTxWarp>
          </a:bodyPr>
          <a:lstStyle/>
          <a:p>
            <a:pPr algn="ctr"/>
            <a:r>
              <a:rPr lang="fr-FR" sz="1400"/>
              <a:t>Profitable et surplus</a:t>
            </a:r>
          </a:p>
          <a:p>
            <a:pPr algn="ctr"/>
            <a:r>
              <a:rPr lang="fr-FR" sz="1400"/>
              <a:t>de cash</a:t>
            </a:r>
          </a:p>
        </p:txBody>
      </p:sp>
      <p:sp>
        <p:nvSpPr>
          <p:cNvPr id="274467" name="Rectangle 34"/>
          <p:cNvSpPr>
            <a:spLocks noChangeArrowheads="1"/>
          </p:cNvSpPr>
          <p:nvPr/>
        </p:nvSpPr>
        <p:spPr bwMode="auto">
          <a:xfrm>
            <a:off x="7319963" y="2287588"/>
            <a:ext cx="1735137" cy="798512"/>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74468" name="Rectangle 35"/>
          <p:cNvSpPr>
            <a:spLocks noChangeArrowheads="1"/>
          </p:cNvSpPr>
          <p:nvPr/>
        </p:nvSpPr>
        <p:spPr bwMode="auto">
          <a:xfrm>
            <a:off x="7326313" y="3105150"/>
            <a:ext cx="1722437" cy="768350"/>
          </a:xfrm>
          <a:prstGeom prst="rect">
            <a:avLst/>
          </a:prstGeom>
          <a:gradFill rotWithShape="0">
            <a:gsLst>
              <a:gs pos="0">
                <a:srgbClr val="7F93CF"/>
              </a:gs>
              <a:gs pos="100000">
                <a:srgbClr val="00279F"/>
              </a:gs>
            </a:gsLst>
            <a:lin ang="18900000" scaled="1"/>
          </a:gradFill>
          <a:ln w="12700">
            <a:solidFill>
              <a:srgbClr val="00279F"/>
            </a:solidFill>
            <a:miter lim="800000"/>
            <a:headEnd/>
            <a:tailEnd/>
          </a:ln>
        </p:spPr>
        <p:txBody>
          <a:bodyPr wrap="none" anchor="ctr">
            <a:prstTxWarp prst="textNoShape">
              <a:avLst/>
            </a:prstTxWarp>
          </a:bodyPr>
          <a:lstStyle/>
          <a:p>
            <a:pPr algn="ctr"/>
            <a:r>
              <a:rPr lang="fr-FR" sz="1400"/>
              <a:t>Profitable et surplus</a:t>
            </a:r>
          </a:p>
          <a:p>
            <a:pPr algn="ctr"/>
            <a:r>
              <a:rPr lang="fr-FR" sz="1400"/>
              <a:t>de cash</a:t>
            </a:r>
          </a:p>
        </p:txBody>
      </p:sp>
      <p:sp>
        <p:nvSpPr>
          <p:cNvPr id="274469" name="Rectangle 36"/>
          <p:cNvSpPr>
            <a:spLocks noChangeArrowheads="1"/>
          </p:cNvSpPr>
          <p:nvPr/>
        </p:nvSpPr>
        <p:spPr bwMode="auto">
          <a:xfrm>
            <a:off x="7319963" y="3097213"/>
            <a:ext cx="1735137" cy="784225"/>
          </a:xfrm>
          <a:prstGeom prst="rect">
            <a:avLst/>
          </a:prstGeom>
          <a:noFill/>
          <a:ln w="25400">
            <a:solidFill>
              <a:srgbClr val="00279F"/>
            </a:solidFill>
            <a:miter lim="800000"/>
            <a:headEnd/>
            <a:tailEnd/>
          </a:ln>
        </p:spPr>
        <p:txBody>
          <a:bodyPr wrap="none" anchor="ctr">
            <a:prstTxWarp prst="textNoShape">
              <a:avLst/>
            </a:prstTxWarp>
          </a:bodyPr>
          <a:lstStyle/>
          <a:p>
            <a:pPr algn="ctr"/>
            <a:endParaRPr lang="fr-FR" sz="1600"/>
          </a:p>
        </p:txBody>
      </p:sp>
      <p:sp>
        <p:nvSpPr>
          <p:cNvPr id="274470" name="Rectangle 37"/>
          <p:cNvSpPr>
            <a:spLocks noChangeArrowheads="1"/>
          </p:cNvSpPr>
          <p:nvPr/>
        </p:nvSpPr>
        <p:spPr bwMode="auto">
          <a:xfrm>
            <a:off x="7326313" y="3900488"/>
            <a:ext cx="1722437" cy="784225"/>
          </a:xfrm>
          <a:prstGeom prst="rect">
            <a:avLst/>
          </a:prstGeom>
          <a:gradFill rotWithShape="0">
            <a:gsLst>
              <a:gs pos="0">
                <a:srgbClr val="7F93CF"/>
              </a:gs>
              <a:gs pos="100000">
                <a:srgbClr val="00279F"/>
              </a:gs>
            </a:gsLst>
            <a:lin ang="18900000" scaled="1"/>
          </a:gradFill>
          <a:ln w="12700">
            <a:solidFill>
              <a:srgbClr val="00279F"/>
            </a:solidFill>
            <a:miter lim="800000"/>
            <a:headEnd/>
            <a:tailEnd/>
          </a:ln>
        </p:spPr>
        <p:txBody>
          <a:bodyPr wrap="none" anchor="ctr">
            <a:prstTxWarp prst="textNoShape">
              <a:avLst/>
            </a:prstTxWarp>
          </a:bodyPr>
          <a:lstStyle/>
          <a:p>
            <a:pPr algn="ctr"/>
            <a:r>
              <a:rPr lang="fr-FR" sz="1400"/>
              <a:t>Modérément</a:t>
            </a:r>
          </a:p>
          <a:p>
            <a:pPr algn="ctr"/>
            <a:r>
              <a:rPr lang="fr-FR" sz="1400"/>
              <a:t>profitable</a:t>
            </a:r>
          </a:p>
          <a:p>
            <a:pPr algn="ctr"/>
            <a:r>
              <a:rPr lang="fr-FR" sz="1400"/>
              <a:t>Équilibre des cah</a:t>
            </a:r>
          </a:p>
          <a:p>
            <a:pPr algn="ctr"/>
            <a:r>
              <a:rPr lang="fr-FR" sz="1400"/>
              <a:t>flows</a:t>
            </a:r>
          </a:p>
        </p:txBody>
      </p:sp>
      <p:sp>
        <p:nvSpPr>
          <p:cNvPr id="274471" name="Rectangle 38"/>
          <p:cNvSpPr>
            <a:spLocks noChangeArrowheads="1"/>
          </p:cNvSpPr>
          <p:nvPr/>
        </p:nvSpPr>
        <p:spPr bwMode="auto">
          <a:xfrm>
            <a:off x="7319963" y="3892550"/>
            <a:ext cx="1735137" cy="798513"/>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74472" name="Rectangle 39"/>
          <p:cNvSpPr>
            <a:spLocks noChangeArrowheads="1"/>
          </p:cNvSpPr>
          <p:nvPr/>
        </p:nvSpPr>
        <p:spPr bwMode="auto">
          <a:xfrm>
            <a:off x="7326313" y="4710113"/>
            <a:ext cx="1722437" cy="784225"/>
          </a:xfrm>
          <a:prstGeom prst="rect">
            <a:avLst/>
          </a:prstGeom>
          <a:gradFill rotWithShape="0">
            <a:gsLst>
              <a:gs pos="0">
                <a:srgbClr val="B2E7B2"/>
              </a:gs>
              <a:gs pos="100000">
                <a:srgbClr val="00AE00"/>
              </a:gs>
            </a:gsLst>
            <a:lin ang="18900000" scaled="1"/>
          </a:gradFill>
          <a:ln w="12700">
            <a:solidFill>
              <a:srgbClr val="00279F"/>
            </a:solidFill>
            <a:miter lim="800000"/>
            <a:headEnd/>
            <a:tailEnd/>
          </a:ln>
        </p:spPr>
        <p:txBody>
          <a:bodyPr wrap="none" anchor="ctr">
            <a:prstTxWarp prst="textNoShape">
              <a:avLst/>
            </a:prstTxWarp>
          </a:bodyPr>
          <a:lstStyle/>
          <a:p>
            <a:pPr algn="ctr"/>
            <a:r>
              <a:rPr lang="fr-FR" sz="1400"/>
              <a:t>Profitable au</a:t>
            </a:r>
          </a:p>
          <a:p>
            <a:pPr algn="ctr"/>
            <a:r>
              <a:rPr lang="fr-FR" sz="1400"/>
              <a:t>minimum et équilibre</a:t>
            </a:r>
          </a:p>
          <a:p>
            <a:pPr algn="ctr"/>
            <a:r>
              <a:rPr lang="fr-FR" sz="1400"/>
              <a:t>des cash flows</a:t>
            </a:r>
          </a:p>
        </p:txBody>
      </p:sp>
      <p:sp>
        <p:nvSpPr>
          <p:cNvPr id="274473" name="Rectangle 40"/>
          <p:cNvSpPr>
            <a:spLocks noChangeArrowheads="1"/>
          </p:cNvSpPr>
          <p:nvPr/>
        </p:nvSpPr>
        <p:spPr bwMode="auto">
          <a:xfrm>
            <a:off x="7319963" y="4703763"/>
            <a:ext cx="1735137" cy="798512"/>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74474" name="Rectangle 41"/>
          <p:cNvSpPr>
            <a:spLocks noChangeArrowheads="1"/>
          </p:cNvSpPr>
          <p:nvPr/>
        </p:nvSpPr>
        <p:spPr bwMode="auto">
          <a:xfrm>
            <a:off x="7326313" y="5521325"/>
            <a:ext cx="1722437" cy="782638"/>
          </a:xfrm>
          <a:prstGeom prst="rect">
            <a:avLst/>
          </a:prstGeom>
          <a:gradFill rotWithShape="0">
            <a:gsLst>
              <a:gs pos="0">
                <a:srgbClr val="B2E7B2"/>
              </a:gs>
              <a:gs pos="100000">
                <a:srgbClr val="00AE00"/>
              </a:gs>
            </a:gsLst>
            <a:lin ang="18900000" scaled="1"/>
          </a:gradFill>
          <a:ln w="12700">
            <a:solidFill>
              <a:srgbClr val="00279F"/>
            </a:solidFill>
            <a:miter lim="800000"/>
            <a:headEnd/>
            <a:tailEnd/>
          </a:ln>
        </p:spPr>
        <p:txBody>
          <a:bodyPr wrap="none" anchor="ctr">
            <a:prstTxWarp prst="textNoShape">
              <a:avLst/>
            </a:prstTxWarp>
          </a:bodyPr>
          <a:lstStyle/>
          <a:p>
            <a:pPr algn="ctr"/>
            <a:r>
              <a:rPr lang="fr-FR" sz="1400"/>
              <a:t>Non profitable</a:t>
            </a:r>
          </a:p>
        </p:txBody>
      </p:sp>
      <p:sp>
        <p:nvSpPr>
          <p:cNvPr id="274475" name="Rectangle 42"/>
          <p:cNvSpPr>
            <a:spLocks noChangeArrowheads="1"/>
          </p:cNvSpPr>
          <p:nvPr/>
        </p:nvSpPr>
        <p:spPr bwMode="auto">
          <a:xfrm>
            <a:off x="7319963" y="5513388"/>
            <a:ext cx="1735137" cy="798512"/>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74476" name="Rectangle 43"/>
          <p:cNvSpPr>
            <a:spLocks noChangeArrowheads="1"/>
          </p:cNvSpPr>
          <p:nvPr/>
        </p:nvSpPr>
        <p:spPr bwMode="auto">
          <a:xfrm>
            <a:off x="95250" y="5521325"/>
            <a:ext cx="1974850" cy="782638"/>
          </a:xfrm>
          <a:prstGeom prst="rect">
            <a:avLst/>
          </a:prstGeom>
          <a:solidFill>
            <a:srgbClr val="FFFFFF"/>
          </a:solidFill>
          <a:ln w="12700">
            <a:solidFill>
              <a:srgbClr val="00279F"/>
            </a:solidFill>
            <a:miter lim="800000"/>
            <a:headEnd/>
            <a:tailEnd/>
          </a:ln>
        </p:spPr>
        <p:txBody>
          <a:bodyPr wrap="none" anchor="ctr">
            <a:prstTxWarp prst="textNoShape">
              <a:avLst/>
            </a:prstTxWarp>
          </a:bodyPr>
          <a:lstStyle/>
          <a:p>
            <a:endParaRPr lang="fr-FR"/>
          </a:p>
        </p:txBody>
      </p:sp>
      <p:sp>
        <p:nvSpPr>
          <p:cNvPr id="274477" name="Rectangle 44"/>
          <p:cNvSpPr>
            <a:spLocks noChangeArrowheads="1"/>
          </p:cNvSpPr>
          <p:nvPr/>
        </p:nvSpPr>
        <p:spPr bwMode="auto">
          <a:xfrm>
            <a:off x="88900" y="5513388"/>
            <a:ext cx="1985963" cy="798512"/>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74478" name="Rectangle 45"/>
          <p:cNvSpPr>
            <a:spLocks noChangeArrowheads="1"/>
          </p:cNvSpPr>
          <p:nvPr/>
        </p:nvSpPr>
        <p:spPr bwMode="auto">
          <a:xfrm>
            <a:off x="95250" y="4710113"/>
            <a:ext cx="1974850" cy="784225"/>
          </a:xfrm>
          <a:prstGeom prst="rect">
            <a:avLst/>
          </a:prstGeom>
          <a:solidFill>
            <a:srgbClr val="FFFFFF"/>
          </a:solidFill>
          <a:ln w="12700">
            <a:solidFill>
              <a:srgbClr val="00279F"/>
            </a:solidFill>
            <a:miter lim="800000"/>
            <a:headEnd/>
            <a:tailEnd/>
          </a:ln>
        </p:spPr>
        <p:txBody>
          <a:bodyPr wrap="none" anchor="ctr">
            <a:prstTxWarp prst="textNoShape">
              <a:avLst/>
            </a:prstTxWarp>
          </a:bodyPr>
          <a:lstStyle/>
          <a:p>
            <a:endParaRPr lang="fr-FR"/>
          </a:p>
        </p:txBody>
      </p:sp>
      <p:sp>
        <p:nvSpPr>
          <p:cNvPr id="274479" name="Rectangle 46"/>
          <p:cNvSpPr>
            <a:spLocks noChangeArrowheads="1"/>
          </p:cNvSpPr>
          <p:nvPr/>
        </p:nvSpPr>
        <p:spPr bwMode="auto">
          <a:xfrm>
            <a:off x="88900" y="4703763"/>
            <a:ext cx="1985963" cy="798512"/>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74480" name="Rectangle 47"/>
          <p:cNvSpPr>
            <a:spLocks noChangeArrowheads="1"/>
          </p:cNvSpPr>
          <p:nvPr/>
        </p:nvSpPr>
        <p:spPr bwMode="auto">
          <a:xfrm>
            <a:off x="95250" y="3900488"/>
            <a:ext cx="1974850" cy="784225"/>
          </a:xfrm>
          <a:prstGeom prst="rect">
            <a:avLst/>
          </a:prstGeom>
          <a:solidFill>
            <a:srgbClr val="FFFFFF"/>
          </a:solidFill>
          <a:ln w="12700">
            <a:solidFill>
              <a:srgbClr val="00279F"/>
            </a:solidFill>
            <a:miter lim="800000"/>
            <a:headEnd/>
            <a:tailEnd/>
          </a:ln>
        </p:spPr>
        <p:txBody>
          <a:bodyPr wrap="none" anchor="ctr">
            <a:prstTxWarp prst="textNoShape">
              <a:avLst/>
            </a:prstTxWarp>
          </a:bodyPr>
          <a:lstStyle/>
          <a:p>
            <a:endParaRPr lang="fr-FR"/>
          </a:p>
        </p:txBody>
      </p:sp>
      <p:sp>
        <p:nvSpPr>
          <p:cNvPr id="274481" name="Rectangle 48"/>
          <p:cNvSpPr>
            <a:spLocks noChangeArrowheads="1"/>
          </p:cNvSpPr>
          <p:nvPr/>
        </p:nvSpPr>
        <p:spPr bwMode="auto">
          <a:xfrm>
            <a:off x="88900" y="3892550"/>
            <a:ext cx="1985963" cy="798513"/>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74482" name="Rectangle 49"/>
          <p:cNvSpPr>
            <a:spLocks noChangeArrowheads="1"/>
          </p:cNvSpPr>
          <p:nvPr/>
        </p:nvSpPr>
        <p:spPr bwMode="auto">
          <a:xfrm>
            <a:off x="95250" y="3105150"/>
            <a:ext cx="1974850" cy="768350"/>
          </a:xfrm>
          <a:prstGeom prst="rect">
            <a:avLst/>
          </a:prstGeom>
          <a:solidFill>
            <a:srgbClr val="FFFFFF"/>
          </a:solidFill>
          <a:ln w="12700">
            <a:solidFill>
              <a:srgbClr val="00279F"/>
            </a:solidFill>
            <a:miter lim="800000"/>
            <a:headEnd/>
            <a:tailEnd/>
          </a:ln>
        </p:spPr>
        <p:txBody>
          <a:bodyPr wrap="none" anchor="ctr">
            <a:prstTxWarp prst="textNoShape">
              <a:avLst/>
            </a:prstTxWarp>
          </a:bodyPr>
          <a:lstStyle/>
          <a:p>
            <a:endParaRPr lang="fr-FR"/>
          </a:p>
        </p:txBody>
      </p:sp>
      <p:sp>
        <p:nvSpPr>
          <p:cNvPr id="274483" name="Rectangle 50"/>
          <p:cNvSpPr>
            <a:spLocks noChangeArrowheads="1"/>
          </p:cNvSpPr>
          <p:nvPr/>
        </p:nvSpPr>
        <p:spPr bwMode="auto">
          <a:xfrm>
            <a:off x="88900" y="3097213"/>
            <a:ext cx="1985963" cy="784225"/>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74484" name="Rectangle 51"/>
          <p:cNvSpPr>
            <a:spLocks noChangeArrowheads="1"/>
          </p:cNvSpPr>
          <p:nvPr/>
        </p:nvSpPr>
        <p:spPr bwMode="auto">
          <a:xfrm>
            <a:off x="95250" y="2295525"/>
            <a:ext cx="1974850" cy="782638"/>
          </a:xfrm>
          <a:prstGeom prst="rect">
            <a:avLst/>
          </a:prstGeom>
          <a:solidFill>
            <a:srgbClr val="FFFFFF"/>
          </a:solidFill>
          <a:ln w="12700">
            <a:solidFill>
              <a:srgbClr val="00279F"/>
            </a:solidFill>
            <a:miter lim="800000"/>
            <a:headEnd/>
            <a:tailEnd/>
          </a:ln>
        </p:spPr>
        <p:txBody>
          <a:bodyPr wrap="none" anchor="ctr">
            <a:prstTxWarp prst="textNoShape">
              <a:avLst/>
            </a:prstTxWarp>
          </a:bodyPr>
          <a:lstStyle/>
          <a:p>
            <a:endParaRPr lang="fr-FR"/>
          </a:p>
        </p:txBody>
      </p:sp>
      <p:sp>
        <p:nvSpPr>
          <p:cNvPr id="274485" name="Rectangle 52"/>
          <p:cNvSpPr>
            <a:spLocks noChangeArrowheads="1"/>
          </p:cNvSpPr>
          <p:nvPr/>
        </p:nvSpPr>
        <p:spPr bwMode="auto">
          <a:xfrm>
            <a:off x="88900" y="2287588"/>
            <a:ext cx="1985963" cy="798512"/>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74486" name="Rectangle 53"/>
          <p:cNvSpPr>
            <a:spLocks noChangeArrowheads="1"/>
          </p:cNvSpPr>
          <p:nvPr/>
        </p:nvSpPr>
        <p:spPr bwMode="auto">
          <a:xfrm>
            <a:off x="95250" y="1328738"/>
            <a:ext cx="1974850" cy="939800"/>
          </a:xfrm>
          <a:prstGeom prst="rect">
            <a:avLst/>
          </a:prstGeom>
          <a:solidFill>
            <a:srgbClr val="FFFFFF"/>
          </a:solidFill>
          <a:ln w="12700">
            <a:solidFill>
              <a:srgbClr val="00279F"/>
            </a:solidFill>
            <a:miter lim="800000"/>
            <a:headEnd/>
            <a:tailEnd/>
          </a:ln>
        </p:spPr>
        <p:txBody>
          <a:bodyPr wrap="none" anchor="ctr">
            <a:prstTxWarp prst="textNoShape">
              <a:avLst/>
            </a:prstTxWarp>
          </a:bodyPr>
          <a:lstStyle/>
          <a:p>
            <a:endParaRPr lang="fr-FR"/>
          </a:p>
        </p:txBody>
      </p:sp>
      <p:sp>
        <p:nvSpPr>
          <p:cNvPr id="274487" name="Rectangle 54"/>
          <p:cNvSpPr>
            <a:spLocks noChangeArrowheads="1"/>
          </p:cNvSpPr>
          <p:nvPr/>
        </p:nvSpPr>
        <p:spPr bwMode="auto">
          <a:xfrm>
            <a:off x="88900" y="1320800"/>
            <a:ext cx="1985963" cy="955675"/>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74488" name="Rectangle 55"/>
          <p:cNvSpPr>
            <a:spLocks noChangeArrowheads="1"/>
          </p:cNvSpPr>
          <p:nvPr/>
        </p:nvSpPr>
        <p:spPr bwMode="auto">
          <a:xfrm>
            <a:off x="2093913" y="1328738"/>
            <a:ext cx="1724025" cy="939800"/>
          </a:xfrm>
          <a:prstGeom prst="rect">
            <a:avLst/>
          </a:prstGeom>
          <a:solidFill>
            <a:srgbClr val="FFFFFF"/>
          </a:solidFill>
          <a:ln w="12700">
            <a:solidFill>
              <a:srgbClr val="00279F"/>
            </a:solidFill>
            <a:miter lim="800000"/>
            <a:headEnd/>
            <a:tailEnd/>
          </a:ln>
        </p:spPr>
        <p:txBody>
          <a:bodyPr wrap="none" anchor="ctr">
            <a:prstTxWarp prst="textNoShape">
              <a:avLst/>
            </a:prstTxWarp>
          </a:bodyPr>
          <a:lstStyle/>
          <a:p>
            <a:endParaRPr lang="fr-FR"/>
          </a:p>
        </p:txBody>
      </p:sp>
      <p:sp>
        <p:nvSpPr>
          <p:cNvPr id="274489" name="Rectangle 56"/>
          <p:cNvSpPr>
            <a:spLocks noChangeArrowheads="1"/>
          </p:cNvSpPr>
          <p:nvPr/>
        </p:nvSpPr>
        <p:spPr bwMode="auto">
          <a:xfrm>
            <a:off x="2089150" y="1320800"/>
            <a:ext cx="1735138" cy="955675"/>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74490" name="Rectangle 57"/>
          <p:cNvSpPr>
            <a:spLocks noChangeArrowheads="1"/>
          </p:cNvSpPr>
          <p:nvPr/>
        </p:nvSpPr>
        <p:spPr bwMode="auto">
          <a:xfrm>
            <a:off x="3843338" y="1328738"/>
            <a:ext cx="1722437" cy="939800"/>
          </a:xfrm>
          <a:prstGeom prst="rect">
            <a:avLst/>
          </a:prstGeom>
          <a:solidFill>
            <a:srgbClr val="FFFFFF"/>
          </a:solidFill>
          <a:ln w="12700">
            <a:solidFill>
              <a:srgbClr val="00279F"/>
            </a:solidFill>
            <a:miter lim="800000"/>
            <a:headEnd/>
            <a:tailEnd/>
          </a:ln>
        </p:spPr>
        <p:txBody>
          <a:bodyPr wrap="none" anchor="ctr">
            <a:prstTxWarp prst="textNoShape">
              <a:avLst/>
            </a:prstTxWarp>
          </a:bodyPr>
          <a:lstStyle/>
          <a:p>
            <a:endParaRPr lang="fr-FR"/>
          </a:p>
        </p:txBody>
      </p:sp>
      <p:sp>
        <p:nvSpPr>
          <p:cNvPr id="274491" name="Rectangle 58"/>
          <p:cNvSpPr>
            <a:spLocks noChangeArrowheads="1"/>
          </p:cNvSpPr>
          <p:nvPr/>
        </p:nvSpPr>
        <p:spPr bwMode="auto">
          <a:xfrm>
            <a:off x="3836988" y="1320800"/>
            <a:ext cx="1735137" cy="955675"/>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74492" name="Rectangle 59"/>
          <p:cNvSpPr>
            <a:spLocks noChangeArrowheads="1"/>
          </p:cNvSpPr>
          <p:nvPr/>
        </p:nvSpPr>
        <p:spPr bwMode="auto">
          <a:xfrm>
            <a:off x="5591175" y="1328738"/>
            <a:ext cx="1709738" cy="939800"/>
          </a:xfrm>
          <a:prstGeom prst="rect">
            <a:avLst/>
          </a:prstGeom>
          <a:solidFill>
            <a:srgbClr val="FFFFFF"/>
          </a:solidFill>
          <a:ln w="12700">
            <a:solidFill>
              <a:srgbClr val="00279F"/>
            </a:solidFill>
            <a:miter lim="800000"/>
            <a:headEnd/>
            <a:tailEnd/>
          </a:ln>
        </p:spPr>
        <p:txBody>
          <a:bodyPr wrap="none" anchor="ctr">
            <a:prstTxWarp prst="textNoShape">
              <a:avLst/>
            </a:prstTxWarp>
          </a:bodyPr>
          <a:lstStyle/>
          <a:p>
            <a:endParaRPr lang="fr-FR"/>
          </a:p>
        </p:txBody>
      </p:sp>
      <p:sp>
        <p:nvSpPr>
          <p:cNvPr id="274493" name="Rectangle 60"/>
          <p:cNvSpPr>
            <a:spLocks noChangeArrowheads="1"/>
          </p:cNvSpPr>
          <p:nvPr/>
        </p:nvSpPr>
        <p:spPr bwMode="auto">
          <a:xfrm>
            <a:off x="5584825" y="1320800"/>
            <a:ext cx="1722438" cy="955675"/>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74494" name="Rectangle 61"/>
          <p:cNvSpPr>
            <a:spLocks noChangeArrowheads="1"/>
          </p:cNvSpPr>
          <p:nvPr/>
        </p:nvSpPr>
        <p:spPr bwMode="auto">
          <a:xfrm>
            <a:off x="7326313" y="1328738"/>
            <a:ext cx="1722437" cy="939800"/>
          </a:xfrm>
          <a:prstGeom prst="rect">
            <a:avLst/>
          </a:prstGeom>
          <a:solidFill>
            <a:srgbClr val="FFFFFF"/>
          </a:solidFill>
          <a:ln w="12700">
            <a:solidFill>
              <a:srgbClr val="00279F"/>
            </a:solidFill>
            <a:miter lim="800000"/>
            <a:headEnd/>
            <a:tailEnd/>
          </a:ln>
        </p:spPr>
        <p:txBody>
          <a:bodyPr wrap="none" anchor="ctr">
            <a:prstTxWarp prst="textNoShape">
              <a:avLst/>
            </a:prstTxWarp>
          </a:bodyPr>
          <a:lstStyle/>
          <a:p>
            <a:endParaRPr lang="fr-FR"/>
          </a:p>
        </p:txBody>
      </p:sp>
      <p:sp>
        <p:nvSpPr>
          <p:cNvPr id="274495" name="Rectangle 62"/>
          <p:cNvSpPr>
            <a:spLocks noChangeArrowheads="1"/>
          </p:cNvSpPr>
          <p:nvPr/>
        </p:nvSpPr>
        <p:spPr bwMode="auto">
          <a:xfrm>
            <a:off x="7319963" y="1320800"/>
            <a:ext cx="1735137" cy="955675"/>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274496" name="Line 63"/>
          <p:cNvSpPr>
            <a:spLocks noChangeShapeType="1"/>
          </p:cNvSpPr>
          <p:nvPr/>
        </p:nvSpPr>
        <p:spPr bwMode="auto">
          <a:xfrm>
            <a:off x="88900" y="1335088"/>
            <a:ext cx="1985963" cy="941387"/>
          </a:xfrm>
          <a:prstGeom prst="line">
            <a:avLst/>
          </a:prstGeom>
          <a:noFill/>
          <a:ln w="25400">
            <a:solidFill>
              <a:srgbClr val="00279F"/>
            </a:solidFill>
            <a:round/>
            <a:headEnd/>
            <a:tailEnd/>
          </a:ln>
        </p:spPr>
        <p:txBody>
          <a:bodyPr wrap="none" anchor="ctr">
            <a:prstTxWarp prst="textNoShape">
              <a:avLst/>
            </a:prstTxWarp>
          </a:bodyPr>
          <a:lstStyle/>
          <a:p>
            <a:endParaRPr lang="fr-FR"/>
          </a:p>
        </p:txBody>
      </p:sp>
      <p:sp>
        <p:nvSpPr>
          <p:cNvPr id="274497" name="Rectangle 64"/>
          <p:cNvSpPr>
            <a:spLocks noChangeArrowheads="1"/>
          </p:cNvSpPr>
          <p:nvPr/>
        </p:nvSpPr>
        <p:spPr bwMode="auto">
          <a:xfrm>
            <a:off x="142875" y="2413000"/>
            <a:ext cx="1468438"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b="1">
                <a:solidFill>
                  <a:srgbClr val="00279F"/>
                </a:solidFill>
              </a:rPr>
              <a:t>DOMINANTE</a:t>
            </a:r>
          </a:p>
        </p:txBody>
      </p:sp>
      <p:sp>
        <p:nvSpPr>
          <p:cNvPr id="274498" name="Rectangle 65"/>
          <p:cNvSpPr>
            <a:spLocks noChangeArrowheads="1"/>
          </p:cNvSpPr>
          <p:nvPr/>
        </p:nvSpPr>
        <p:spPr bwMode="auto">
          <a:xfrm>
            <a:off x="533400" y="3208338"/>
            <a:ext cx="881063"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b="1">
                <a:solidFill>
                  <a:srgbClr val="00279F"/>
                </a:solidFill>
              </a:rPr>
              <a:t>FORTE</a:t>
            </a:r>
          </a:p>
        </p:txBody>
      </p:sp>
      <p:sp>
        <p:nvSpPr>
          <p:cNvPr id="274499" name="Rectangle 66"/>
          <p:cNvSpPr>
            <a:spLocks noChangeArrowheads="1"/>
          </p:cNvSpPr>
          <p:nvPr/>
        </p:nvSpPr>
        <p:spPr bwMode="auto">
          <a:xfrm>
            <a:off x="155575" y="4017963"/>
            <a:ext cx="1457325"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b="1">
                <a:solidFill>
                  <a:srgbClr val="00279F"/>
                </a:solidFill>
              </a:rPr>
              <a:t>FAVORABLE</a:t>
            </a:r>
          </a:p>
        </p:txBody>
      </p:sp>
      <p:sp>
        <p:nvSpPr>
          <p:cNvPr id="274500" name="Rectangle 67"/>
          <p:cNvSpPr>
            <a:spLocks noChangeArrowheads="1"/>
          </p:cNvSpPr>
          <p:nvPr/>
        </p:nvSpPr>
        <p:spPr bwMode="auto">
          <a:xfrm>
            <a:off x="155575" y="4829175"/>
            <a:ext cx="1446213"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b="1">
                <a:solidFill>
                  <a:srgbClr val="00279F"/>
                </a:solidFill>
              </a:rPr>
              <a:t>TOLERABLE</a:t>
            </a:r>
          </a:p>
        </p:txBody>
      </p:sp>
      <p:sp>
        <p:nvSpPr>
          <p:cNvPr id="274501" name="Rectangle 68"/>
          <p:cNvSpPr>
            <a:spLocks noChangeArrowheads="1"/>
          </p:cNvSpPr>
          <p:nvPr/>
        </p:nvSpPr>
        <p:spPr bwMode="auto">
          <a:xfrm>
            <a:off x="495300" y="5638800"/>
            <a:ext cx="938213"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b="1">
                <a:solidFill>
                  <a:srgbClr val="00279F"/>
                </a:solidFill>
              </a:rPr>
              <a:t>FAIBLE</a:t>
            </a:r>
          </a:p>
        </p:txBody>
      </p:sp>
      <p:sp>
        <p:nvSpPr>
          <p:cNvPr id="274502" name="Rectangle 69"/>
          <p:cNvSpPr>
            <a:spLocks noChangeArrowheads="1"/>
          </p:cNvSpPr>
          <p:nvPr/>
        </p:nvSpPr>
        <p:spPr bwMode="auto">
          <a:xfrm>
            <a:off x="2024063" y="1584325"/>
            <a:ext cx="1806575"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b="1">
                <a:solidFill>
                  <a:srgbClr val="00279F"/>
                </a:solidFill>
              </a:rPr>
              <a:t>INTRODUCTION</a:t>
            </a:r>
          </a:p>
        </p:txBody>
      </p:sp>
      <p:sp>
        <p:nvSpPr>
          <p:cNvPr id="274503" name="Rectangle 70"/>
          <p:cNvSpPr>
            <a:spLocks noChangeArrowheads="1"/>
          </p:cNvSpPr>
          <p:nvPr/>
        </p:nvSpPr>
        <p:spPr bwMode="auto">
          <a:xfrm>
            <a:off x="3916363" y="1584325"/>
            <a:ext cx="1512887"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b="1">
                <a:solidFill>
                  <a:srgbClr val="00279F"/>
                </a:solidFill>
              </a:rPr>
              <a:t>CROISSANCE</a:t>
            </a:r>
          </a:p>
        </p:txBody>
      </p:sp>
      <p:sp>
        <p:nvSpPr>
          <p:cNvPr id="274504" name="Rectangle 71"/>
          <p:cNvSpPr>
            <a:spLocks noChangeArrowheads="1"/>
          </p:cNvSpPr>
          <p:nvPr/>
        </p:nvSpPr>
        <p:spPr bwMode="auto">
          <a:xfrm>
            <a:off x="5808663" y="1584325"/>
            <a:ext cx="1298575"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b="1">
                <a:solidFill>
                  <a:srgbClr val="00279F"/>
                </a:solidFill>
              </a:rPr>
              <a:t>MATURITE</a:t>
            </a:r>
          </a:p>
        </p:txBody>
      </p:sp>
      <p:sp>
        <p:nvSpPr>
          <p:cNvPr id="274505" name="Rectangle 72"/>
          <p:cNvSpPr>
            <a:spLocks noChangeArrowheads="1"/>
          </p:cNvSpPr>
          <p:nvPr/>
        </p:nvSpPr>
        <p:spPr bwMode="auto">
          <a:xfrm>
            <a:off x="7739063" y="1584325"/>
            <a:ext cx="971550"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b="1">
                <a:solidFill>
                  <a:srgbClr val="00279F"/>
                </a:solidFill>
              </a:rPr>
              <a:t>DECLIN</a:t>
            </a:r>
          </a:p>
        </p:txBody>
      </p:sp>
    </p:spTree>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Espace réservé du numéro de diapositive 3"/>
          <p:cNvSpPr>
            <a:spLocks noGrp="1"/>
          </p:cNvSpPr>
          <p:nvPr>
            <p:ph type="sldNum" sz="quarter" idx="10"/>
          </p:nvPr>
        </p:nvSpPr>
        <p:spPr/>
        <p:txBody>
          <a:bodyPr/>
          <a:lstStyle/>
          <a:p>
            <a:pPr>
              <a:defRPr/>
            </a:pPr>
            <a:fld id="{4BF92A44-5BF0-9148-A14A-D925A34D0A5A}" type="slidenum">
              <a:rPr lang="fr-FR"/>
              <a:pPr>
                <a:defRPr/>
              </a:pPr>
              <a:t>135</a:t>
            </a:fld>
            <a:endParaRPr lang="fr-FR"/>
          </a:p>
        </p:txBody>
      </p:sp>
      <p:sp>
        <p:nvSpPr>
          <p:cNvPr id="276483" name="Rectangle 2"/>
          <p:cNvSpPr>
            <a:spLocks noGrp="1" noChangeArrowheads="1"/>
          </p:cNvSpPr>
          <p:nvPr>
            <p:ph type="title"/>
          </p:nvPr>
        </p:nvSpPr>
        <p:spPr>
          <a:xfrm>
            <a:off x="762000" y="304800"/>
            <a:ext cx="7772400" cy="325438"/>
          </a:xfrm>
          <a:noFill/>
        </p:spPr>
        <p:txBody>
          <a:bodyPr/>
          <a:lstStyle/>
          <a:p>
            <a:r>
              <a:rPr lang="fr-FR"/>
              <a:t>Position concurrentielle</a:t>
            </a:r>
          </a:p>
        </p:txBody>
      </p:sp>
      <p:sp>
        <p:nvSpPr>
          <p:cNvPr id="276484" name="Rectangle 3"/>
          <p:cNvSpPr>
            <a:spLocks noChangeArrowheads="1"/>
          </p:cNvSpPr>
          <p:nvPr/>
        </p:nvSpPr>
        <p:spPr bwMode="auto">
          <a:xfrm>
            <a:off x="101600" y="2898775"/>
            <a:ext cx="2495550"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b="1">
                <a:solidFill>
                  <a:schemeClr val="hlink"/>
                </a:solidFill>
              </a:rPr>
              <a:t>APPROVISIONNEMENT</a:t>
            </a:r>
          </a:p>
        </p:txBody>
      </p:sp>
      <p:sp>
        <p:nvSpPr>
          <p:cNvPr id="276485" name="Rectangle 4"/>
          <p:cNvSpPr>
            <a:spLocks noChangeArrowheads="1"/>
          </p:cNvSpPr>
          <p:nvPr/>
        </p:nvSpPr>
        <p:spPr bwMode="auto">
          <a:xfrm>
            <a:off x="2947988" y="2876550"/>
            <a:ext cx="180975" cy="638175"/>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800" b="1">
              <a:solidFill>
                <a:srgbClr val="00279F"/>
              </a:solidFill>
            </a:endParaRPr>
          </a:p>
          <a:p>
            <a:endParaRPr lang="fr-FR" sz="1800" b="1">
              <a:solidFill>
                <a:srgbClr val="00279F"/>
              </a:solidFill>
            </a:endParaRPr>
          </a:p>
        </p:txBody>
      </p:sp>
      <p:sp>
        <p:nvSpPr>
          <p:cNvPr id="276486" name="Rectangle 5"/>
          <p:cNvSpPr>
            <a:spLocks noChangeArrowheads="1"/>
          </p:cNvSpPr>
          <p:nvPr/>
        </p:nvSpPr>
        <p:spPr bwMode="auto">
          <a:xfrm>
            <a:off x="101600" y="3094038"/>
            <a:ext cx="180975" cy="638175"/>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800" b="1">
              <a:solidFill>
                <a:srgbClr val="00279F"/>
              </a:solidFill>
            </a:endParaRPr>
          </a:p>
          <a:p>
            <a:endParaRPr lang="fr-FR" sz="1800" b="1">
              <a:solidFill>
                <a:srgbClr val="00279F"/>
              </a:solidFill>
            </a:endParaRPr>
          </a:p>
        </p:txBody>
      </p:sp>
      <p:sp>
        <p:nvSpPr>
          <p:cNvPr id="276487" name="Rectangle 6"/>
          <p:cNvSpPr>
            <a:spLocks noChangeArrowheads="1"/>
          </p:cNvSpPr>
          <p:nvPr/>
        </p:nvSpPr>
        <p:spPr bwMode="auto">
          <a:xfrm>
            <a:off x="101600" y="3311525"/>
            <a:ext cx="1965325" cy="363538"/>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Intégration amont</a:t>
            </a:r>
          </a:p>
        </p:txBody>
      </p:sp>
      <p:sp>
        <p:nvSpPr>
          <p:cNvPr id="276488" name="Rectangle 7"/>
          <p:cNvSpPr>
            <a:spLocks noChangeArrowheads="1"/>
          </p:cNvSpPr>
          <p:nvPr/>
        </p:nvSpPr>
        <p:spPr bwMode="auto">
          <a:xfrm>
            <a:off x="101600" y="3527425"/>
            <a:ext cx="2289175" cy="6381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Contrat privilégié LT</a:t>
            </a:r>
          </a:p>
          <a:p>
            <a:endParaRPr lang="fr-FR" sz="1800" b="1">
              <a:solidFill>
                <a:srgbClr val="00279F"/>
              </a:solidFill>
            </a:endParaRPr>
          </a:p>
        </p:txBody>
      </p:sp>
      <p:sp>
        <p:nvSpPr>
          <p:cNvPr id="276489" name="Rectangle 8"/>
          <p:cNvSpPr>
            <a:spLocks noChangeArrowheads="1"/>
          </p:cNvSpPr>
          <p:nvPr/>
        </p:nvSpPr>
        <p:spPr bwMode="auto">
          <a:xfrm>
            <a:off x="101600" y="3744913"/>
            <a:ext cx="3451225" cy="363537"/>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Possibilité et Coût d'Endettement</a:t>
            </a:r>
          </a:p>
        </p:txBody>
      </p:sp>
      <p:sp>
        <p:nvSpPr>
          <p:cNvPr id="276490" name="Rectangle 9"/>
          <p:cNvSpPr>
            <a:spLocks noChangeArrowheads="1"/>
          </p:cNvSpPr>
          <p:nvPr/>
        </p:nvSpPr>
        <p:spPr bwMode="auto">
          <a:xfrm>
            <a:off x="101600" y="3962400"/>
            <a:ext cx="3076575" cy="6381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Coût de M.O. et Qualification</a:t>
            </a:r>
          </a:p>
          <a:p>
            <a:endParaRPr lang="fr-FR" sz="1800" b="1">
              <a:solidFill>
                <a:srgbClr val="00279F"/>
              </a:solidFill>
            </a:endParaRPr>
          </a:p>
        </p:txBody>
      </p:sp>
      <p:sp>
        <p:nvSpPr>
          <p:cNvPr id="276491" name="Rectangle 10"/>
          <p:cNvSpPr>
            <a:spLocks noChangeArrowheads="1"/>
          </p:cNvSpPr>
          <p:nvPr/>
        </p:nvSpPr>
        <p:spPr bwMode="auto">
          <a:xfrm>
            <a:off x="101600" y="4179888"/>
            <a:ext cx="352425" cy="6381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a:t>
            </a:r>
          </a:p>
          <a:p>
            <a:endParaRPr lang="fr-FR" sz="1800" b="1">
              <a:solidFill>
                <a:srgbClr val="00279F"/>
              </a:solidFill>
            </a:endParaRPr>
          </a:p>
        </p:txBody>
      </p:sp>
      <p:sp>
        <p:nvSpPr>
          <p:cNvPr id="276492" name="Rectangle 11"/>
          <p:cNvSpPr>
            <a:spLocks noChangeArrowheads="1"/>
          </p:cNvSpPr>
          <p:nvPr/>
        </p:nvSpPr>
        <p:spPr bwMode="auto">
          <a:xfrm>
            <a:off x="101600" y="4395788"/>
            <a:ext cx="180975" cy="638175"/>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800" b="1">
              <a:solidFill>
                <a:srgbClr val="00279F"/>
              </a:solidFill>
            </a:endParaRPr>
          </a:p>
          <a:p>
            <a:endParaRPr lang="fr-FR" sz="1800" b="1">
              <a:solidFill>
                <a:srgbClr val="00279F"/>
              </a:solidFill>
            </a:endParaRPr>
          </a:p>
        </p:txBody>
      </p:sp>
      <p:sp>
        <p:nvSpPr>
          <p:cNvPr id="276493" name="Rectangle 12"/>
          <p:cNvSpPr>
            <a:spLocks noChangeArrowheads="1"/>
          </p:cNvSpPr>
          <p:nvPr/>
        </p:nvSpPr>
        <p:spPr bwMode="auto">
          <a:xfrm>
            <a:off x="101600" y="4635500"/>
            <a:ext cx="1570038"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b="1">
                <a:solidFill>
                  <a:schemeClr val="hlink"/>
                </a:solidFill>
              </a:rPr>
              <a:t>PRODUCTION</a:t>
            </a:r>
          </a:p>
        </p:txBody>
      </p:sp>
      <p:sp>
        <p:nvSpPr>
          <p:cNvPr id="276494" name="Rectangle 13"/>
          <p:cNvSpPr>
            <a:spLocks noChangeArrowheads="1"/>
          </p:cNvSpPr>
          <p:nvPr/>
        </p:nvSpPr>
        <p:spPr bwMode="auto">
          <a:xfrm>
            <a:off x="1809750" y="4613275"/>
            <a:ext cx="180975" cy="638175"/>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800" b="1">
              <a:solidFill>
                <a:srgbClr val="00279F"/>
              </a:solidFill>
            </a:endParaRPr>
          </a:p>
          <a:p>
            <a:endParaRPr lang="fr-FR" sz="1800" b="1">
              <a:solidFill>
                <a:srgbClr val="00279F"/>
              </a:solidFill>
            </a:endParaRPr>
          </a:p>
        </p:txBody>
      </p:sp>
      <p:sp>
        <p:nvSpPr>
          <p:cNvPr id="276495" name="Rectangle 14"/>
          <p:cNvSpPr>
            <a:spLocks noChangeArrowheads="1"/>
          </p:cNvSpPr>
          <p:nvPr/>
        </p:nvSpPr>
        <p:spPr bwMode="auto">
          <a:xfrm>
            <a:off x="101600" y="4830763"/>
            <a:ext cx="180975" cy="638175"/>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800" b="1">
              <a:solidFill>
                <a:srgbClr val="00279F"/>
              </a:solidFill>
            </a:endParaRPr>
          </a:p>
          <a:p>
            <a:endParaRPr lang="fr-FR" sz="1800" b="1">
              <a:solidFill>
                <a:srgbClr val="00279F"/>
              </a:solidFill>
            </a:endParaRPr>
          </a:p>
        </p:txBody>
      </p:sp>
      <p:sp>
        <p:nvSpPr>
          <p:cNvPr id="276496" name="Rectangle 15"/>
          <p:cNvSpPr>
            <a:spLocks noChangeArrowheads="1"/>
          </p:cNvSpPr>
          <p:nvPr/>
        </p:nvSpPr>
        <p:spPr bwMode="auto">
          <a:xfrm>
            <a:off x="101600" y="5048250"/>
            <a:ext cx="2136775" cy="363538"/>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Capacité, Flexibilité</a:t>
            </a:r>
          </a:p>
        </p:txBody>
      </p:sp>
      <p:sp>
        <p:nvSpPr>
          <p:cNvPr id="276497" name="Rectangle 16"/>
          <p:cNvSpPr>
            <a:spLocks noChangeArrowheads="1"/>
          </p:cNvSpPr>
          <p:nvPr/>
        </p:nvSpPr>
        <p:spPr bwMode="auto">
          <a:xfrm>
            <a:off x="101600" y="5265738"/>
            <a:ext cx="1628775" cy="6381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Niveau de coût</a:t>
            </a:r>
          </a:p>
          <a:p>
            <a:endParaRPr lang="fr-FR" sz="1800" b="1">
              <a:solidFill>
                <a:srgbClr val="00279F"/>
              </a:solidFill>
            </a:endParaRPr>
          </a:p>
        </p:txBody>
      </p:sp>
      <p:sp>
        <p:nvSpPr>
          <p:cNvPr id="276498" name="Rectangle 17"/>
          <p:cNvSpPr>
            <a:spLocks noChangeArrowheads="1"/>
          </p:cNvSpPr>
          <p:nvPr/>
        </p:nvSpPr>
        <p:spPr bwMode="auto">
          <a:xfrm>
            <a:off x="101600" y="5481638"/>
            <a:ext cx="1387475" cy="363537"/>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Productivité</a:t>
            </a:r>
          </a:p>
        </p:txBody>
      </p:sp>
      <p:sp>
        <p:nvSpPr>
          <p:cNvPr id="276499" name="Rectangle 18"/>
          <p:cNvSpPr>
            <a:spLocks noChangeArrowheads="1"/>
          </p:cNvSpPr>
          <p:nvPr/>
        </p:nvSpPr>
        <p:spPr bwMode="auto">
          <a:xfrm>
            <a:off x="101600" y="5699125"/>
            <a:ext cx="1374775" cy="6381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Localisation</a:t>
            </a:r>
          </a:p>
          <a:p>
            <a:endParaRPr lang="fr-FR" sz="1800" b="1">
              <a:solidFill>
                <a:srgbClr val="00279F"/>
              </a:solidFill>
            </a:endParaRPr>
          </a:p>
        </p:txBody>
      </p:sp>
      <p:sp>
        <p:nvSpPr>
          <p:cNvPr id="276500" name="Rectangle 19"/>
          <p:cNvSpPr>
            <a:spLocks noChangeArrowheads="1"/>
          </p:cNvSpPr>
          <p:nvPr/>
        </p:nvSpPr>
        <p:spPr bwMode="auto">
          <a:xfrm>
            <a:off x="101600" y="5916613"/>
            <a:ext cx="352425" cy="363537"/>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a:t>
            </a:r>
          </a:p>
        </p:txBody>
      </p:sp>
      <p:sp>
        <p:nvSpPr>
          <p:cNvPr id="276501" name="Rectangle 20"/>
          <p:cNvSpPr>
            <a:spLocks noChangeArrowheads="1"/>
          </p:cNvSpPr>
          <p:nvPr/>
        </p:nvSpPr>
        <p:spPr bwMode="auto">
          <a:xfrm>
            <a:off x="4824413" y="2944813"/>
            <a:ext cx="2517775"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b="1">
                <a:solidFill>
                  <a:schemeClr val="hlink"/>
                </a:solidFill>
              </a:rPr>
              <a:t>COMMERCIALISATION</a:t>
            </a:r>
          </a:p>
        </p:txBody>
      </p:sp>
      <p:sp>
        <p:nvSpPr>
          <p:cNvPr id="276502" name="Rectangle 21"/>
          <p:cNvSpPr>
            <a:spLocks noChangeArrowheads="1"/>
          </p:cNvSpPr>
          <p:nvPr/>
        </p:nvSpPr>
        <p:spPr bwMode="auto">
          <a:xfrm>
            <a:off x="7697788" y="2922588"/>
            <a:ext cx="180975" cy="638175"/>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800" b="1">
              <a:solidFill>
                <a:srgbClr val="00279F"/>
              </a:solidFill>
            </a:endParaRPr>
          </a:p>
          <a:p>
            <a:endParaRPr lang="fr-FR" sz="1800" b="1">
              <a:solidFill>
                <a:srgbClr val="00279F"/>
              </a:solidFill>
            </a:endParaRPr>
          </a:p>
        </p:txBody>
      </p:sp>
      <p:sp>
        <p:nvSpPr>
          <p:cNvPr id="276503" name="Rectangle 22"/>
          <p:cNvSpPr>
            <a:spLocks noChangeArrowheads="1"/>
          </p:cNvSpPr>
          <p:nvPr/>
        </p:nvSpPr>
        <p:spPr bwMode="auto">
          <a:xfrm>
            <a:off x="4824413" y="3140075"/>
            <a:ext cx="180975" cy="638175"/>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800" b="1">
              <a:solidFill>
                <a:srgbClr val="00279F"/>
              </a:solidFill>
            </a:endParaRPr>
          </a:p>
          <a:p>
            <a:endParaRPr lang="fr-FR" sz="1800" b="1">
              <a:solidFill>
                <a:srgbClr val="00279F"/>
              </a:solidFill>
            </a:endParaRPr>
          </a:p>
        </p:txBody>
      </p:sp>
      <p:sp>
        <p:nvSpPr>
          <p:cNvPr id="276504" name="Rectangle 23"/>
          <p:cNvSpPr>
            <a:spLocks noChangeArrowheads="1"/>
          </p:cNvSpPr>
          <p:nvPr/>
        </p:nvSpPr>
        <p:spPr bwMode="auto">
          <a:xfrm>
            <a:off x="4824413" y="3355975"/>
            <a:ext cx="790575" cy="363538"/>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Image</a:t>
            </a:r>
          </a:p>
        </p:txBody>
      </p:sp>
      <p:sp>
        <p:nvSpPr>
          <p:cNvPr id="276505" name="Rectangle 24"/>
          <p:cNvSpPr>
            <a:spLocks noChangeArrowheads="1"/>
          </p:cNvSpPr>
          <p:nvPr/>
        </p:nvSpPr>
        <p:spPr bwMode="auto">
          <a:xfrm>
            <a:off x="4824413" y="3573463"/>
            <a:ext cx="3349625" cy="363537"/>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Qualitédu réseau de distribution</a:t>
            </a:r>
          </a:p>
        </p:txBody>
      </p:sp>
      <p:sp>
        <p:nvSpPr>
          <p:cNvPr id="276506" name="Rectangle 25"/>
          <p:cNvSpPr>
            <a:spLocks noChangeArrowheads="1"/>
          </p:cNvSpPr>
          <p:nvPr/>
        </p:nvSpPr>
        <p:spPr bwMode="auto">
          <a:xfrm>
            <a:off x="4824413" y="3790950"/>
            <a:ext cx="2111375" cy="6381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Valeur des produits</a:t>
            </a:r>
          </a:p>
          <a:p>
            <a:endParaRPr lang="fr-FR" sz="1800" b="1">
              <a:solidFill>
                <a:srgbClr val="00279F"/>
              </a:solidFill>
            </a:endParaRPr>
          </a:p>
        </p:txBody>
      </p:sp>
      <p:sp>
        <p:nvSpPr>
          <p:cNvPr id="276507" name="Rectangle 26"/>
          <p:cNvSpPr>
            <a:spLocks noChangeArrowheads="1"/>
          </p:cNvSpPr>
          <p:nvPr/>
        </p:nvSpPr>
        <p:spPr bwMode="auto">
          <a:xfrm>
            <a:off x="4824413" y="4008438"/>
            <a:ext cx="2282825" cy="363537"/>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Etendue de la gamme</a:t>
            </a:r>
          </a:p>
        </p:txBody>
      </p:sp>
      <p:sp>
        <p:nvSpPr>
          <p:cNvPr id="276508" name="Rectangle 27"/>
          <p:cNvSpPr>
            <a:spLocks noChangeArrowheads="1"/>
          </p:cNvSpPr>
          <p:nvPr/>
        </p:nvSpPr>
        <p:spPr bwMode="auto">
          <a:xfrm>
            <a:off x="4824413" y="4224338"/>
            <a:ext cx="3381375" cy="363537"/>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Conditions de commercialisation</a:t>
            </a:r>
          </a:p>
        </p:txBody>
      </p:sp>
      <p:sp>
        <p:nvSpPr>
          <p:cNvPr id="276509" name="Rectangle 28"/>
          <p:cNvSpPr>
            <a:spLocks noChangeArrowheads="1"/>
          </p:cNvSpPr>
          <p:nvPr/>
        </p:nvSpPr>
        <p:spPr bwMode="auto">
          <a:xfrm>
            <a:off x="4824413" y="4441825"/>
            <a:ext cx="352425" cy="6381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a:t>
            </a:r>
          </a:p>
          <a:p>
            <a:endParaRPr lang="fr-FR" sz="1800" b="1">
              <a:solidFill>
                <a:srgbClr val="00279F"/>
              </a:solidFill>
            </a:endParaRPr>
          </a:p>
        </p:txBody>
      </p:sp>
      <p:sp>
        <p:nvSpPr>
          <p:cNvPr id="276510" name="Rectangle 29"/>
          <p:cNvSpPr>
            <a:spLocks noChangeArrowheads="1"/>
          </p:cNvSpPr>
          <p:nvPr/>
        </p:nvSpPr>
        <p:spPr bwMode="auto">
          <a:xfrm>
            <a:off x="2268538" y="1390650"/>
            <a:ext cx="3467100"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b="1">
                <a:solidFill>
                  <a:schemeClr val="hlink"/>
                </a:solidFill>
              </a:rPr>
              <a:t>                       CRITERES GLOBAUX</a:t>
            </a:r>
          </a:p>
        </p:txBody>
      </p:sp>
      <p:sp>
        <p:nvSpPr>
          <p:cNvPr id="276511" name="Rectangle 30"/>
          <p:cNvSpPr>
            <a:spLocks noChangeArrowheads="1"/>
          </p:cNvSpPr>
          <p:nvPr/>
        </p:nvSpPr>
        <p:spPr bwMode="auto">
          <a:xfrm>
            <a:off x="2268538" y="1585913"/>
            <a:ext cx="180975" cy="638175"/>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800" b="1">
              <a:solidFill>
                <a:srgbClr val="00279F"/>
              </a:solidFill>
            </a:endParaRPr>
          </a:p>
          <a:p>
            <a:endParaRPr lang="fr-FR" sz="1800" b="1">
              <a:solidFill>
                <a:srgbClr val="00279F"/>
              </a:solidFill>
            </a:endParaRPr>
          </a:p>
        </p:txBody>
      </p:sp>
      <p:sp>
        <p:nvSpPr>
          <p:cNvPr id="276512" name="Rectangle 31"/>
          <p:cNvSpPr>
            <a:spLocks noChangeArrowheads="1"/>
          </p:cNvSpPr>
          <p:nvPr/>
        </p:nvSpPr>
        <p:spPr bwMode="auto">
          <a:xfrm>
            <a:off x="2268538" y="1801813"/>
            <a:ext cx="4892675" cy="363537"/>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Taille - Part de marché   Position Technologique</a:t>
            </a:r>
          </a:p>
        </p:txBody>
      </p:sp>
      <p:sp>
        <p:nvSpPr>
          <p:cNvPr id="276513" name="Rectangle 32"/>
          <p:cNvSpPr>
            <a:spLocks noChangeArrowheads="1"/>
          </p:cNvSpPr>
          <p:nvPr/>
        </p:nvSpPr>
        <p:spPr bwMode="auto">
          <a:xfrm>
            <a:off x="2268538" y="2019300"/>
            <a:ext cx="4537075" cy="6381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Taux de croissance          Forces &amp; Faiblesses</a:t>
            </a:r>
          </a:p>
          <a:p>
            <a:endParaRPr lang="fr-FR" sz="1800" b="1">
              <a:solidFill>
                <a:srgbClr val="00279F"/>
              </a:solidFill>
            </a:endParaRPr>
          </a:p>
        </p:txBody>
      </p:sp>
      <p:sp>
        <p:nvSpPr>
          <p:cNvPr id="276514" name="Rectangle 33"/>
          <p:cNvSpPr>
            <a:spLocks noChangeArrowheads="1"/>
          </p:cNvSpPr>
          <p:nvPr/>
        </p:nvSpPr>
        <p:spPr bwMode="auto">
          <a:xfrm>
            <a:off x="2268538" y="2236788"/>
            <a:ext cx="3216275" cy="6381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Profitabilité                      Image</a:t>
            </a:r>
          </a:p>
          <a:p>
            <a:endParaRPr lang="fr-FR" sz="1800" b="1">
              <a:solidFill>
                <a:srgbClr val="00279F"/>
              </a:solidFill>
            </a:endParaRPr>
          </a:p>
        </p:txBody>
      </p:sp>
      <p:sp>
        <p:nvSpPr>
          <p:cNvPr id="276515" name="Rectangle 34"/>
          <p:cNvSpPr>
            <a:spLocks noChangeArrowheads="1"/>
          </p:cNvSpPr>
          <p:nvPr/>
        </p:nvSpPr>
        <p:spPr bwMode="auto">
          <a:xfrm>
            <a:off x="2268538" y="2454275"/>
            <a:ext cx="4791075" cy="363538"/>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Coût                                   Ressources Humaines</a:t>
            </a:r>
          </a:p>
        </p:txBody>
      </p:sp>
    </p:spTree>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Espace réservé du numéro de diapositive 3"/>
          <p:cNvSpPr>
            <a:spLocks noGrp="1"/>
          </p:cNvSpPr>
          <p:nvPr>
            <p:ph type="sldNum" sz="quarter" idx="10"/>
          </p:nvPr>
        </p:nvSpPr>
        <p:spPr/>
        <p:txBody>
          <a:bodyPr/>
          <a:lstStyle/>
          <a:p>
            <a:pPr>
              <a:defRPr/>
            </a:pPr>
            <a:fld id="{92DC6323-DDB9-244D-A96B-DF2A3B69F217}" type="slidenum">
              <a:rPr lang="fr-FR"/>
              <a:pPr>
                <a:defRPr/>
              </a:pPr>
              <a:t>136</a:t>
            </a:fld>
            <a:endParaRPr lang="fr-FR"/>
          </a:p>
        </p:txBody>
      </p:sp>
      <p:sp>
        <p:nvSpPr>
          <p:cNvPr id="278531" name="Rectangle 2"/>
          <p:cNvSpPr>
            <a:spLocks noGrp="1" noChangeArrowheads="1"/>
          </p:cNvSpPr>
          <p:nvPr>
            <p:ph type="title"/>
          </p:nvPr>
        </p:nvSpPr>
        <p:spPr>
          <a:xfrm>
            <a:off x="762000" y="304800"/>
            <a:ext cx="7772400" cy="325438"/>
          </a:xfrm>
          <a:noFill/>
        </p:spPr>
        <p:txBody>
          <a:bodyPr/>
          <a:lstStyle/>
          <a:p>
            <a:r>
              <a:rPr lang="fr-FR"/>
              <a:t>Méthodologie ADL</a:t>
            </a:r>
          </a:p>
        </p:txBody>
      </p:sp>
      <p:sp>
        <p:nvSpPr>
          <p:cNvPr id="278532" name="Rectangle 3"/>
          <p:cNvSpPr>
            <a:spLocks noChangeArrowheads="1"/>
          </p:cNvSpPr>
          <p:nvPr/>
        </p:nvSpPr>
        <p:spPr bwMode="auto">
          <a:xfrm>
            <a:off x="11113" y="1311275"/>
            <a:ext cx="3692525" cy="363538"/>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chemeClr val="hlink"/>
                </a:solidFill>
              </a:rPr>
              <a:t>POSITION CONCURRENTIELLE</a:t>
            </a:r>
          </a:p>
        </p:txBody>
      </p:sp>
      <p:sp>
        <p:nvSpPr>
          <p:cNvPr id="278533" name="Rectangle 4"/>
          <p:cNvSpPr>
            <a:spLocks noChangeArrowheads="1"/>
          </p:cNvSpPr>
          <p:nvPr/>
        </p:nvSpPr>
        <p:spPr bwMode="auto">
          <a:xfrm>
            <a:off x="11113" y="1552575"/>
            <a:ext cx="180975" cy="638175"/>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800">
              <a:solidFill>
                <a:srgbClr val="00279F"/>
              </a:solidFill>
            </a:endParaRPr>
          </a:p>
          <a:p>
            <a:endParaRPr lang="fr-FR" sz="1800">
              <a:solidFill>
                <a:srgbClr val="00279F"/>
              </a:solidFill>
            </a:endParaRPr>
          </a:p>
        </p:txBody>
      </p:sp>
      <p:sp>
        <p:nvSpPr>
          <p:cNvPr id="278534" name="Rectangle 5"/>
          <p:cNvSpPr>
            <a:spLocks noChangeArrowheads="1"/>
          </p:cNvSpPr>
          <p:nvPr/>
        </p:nvSpPr>
        <p:spPr bwMode="auto">
          <a:xfrm>
            <a:off x="315913" y="1870075"/>
            <a:ext cx="2555875" cy="363538"/>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Facteurs Clés de Succès </a:t>
            </a:r>
          </a:p>
        </p:txBody>
      </p:sp>
      <p:sp>
        <p:nvSpPr>
          <p:cNvPr id="278535" name="Rectangle 6"/>
          <p:cNvSpPr>
            <a:spLocks noChangeArrowheads="1"/>
          </p:cNvSpPr>
          <p:nvPr/>
        </p:nvSpPr>
        <p:spPr bwMode="auto">
          <a:xfrm>
            <a:off x="315913" y="2111375"/>
            <a:ext cx="2682875" cy="363538"/>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des segments stratégiques</a:t>
            </a:r>
          </a:p>
        </p:txBody>
      </p:sp>
      <p:sp>
        <p:nvSpPr>
          <p:cNvPr id="278536" name="Rectangle 7"/>
          <p:cNvSpPr>
            <a:spLocks noChangeArrowheads="1"/>
          </p:cNvSpPr>
          <p:nvPr/>
        </p:nvSpPr>
        <p:spPr bwMode="auto">
          <a:xfrm>
            <a:off x="11113" y="2276475"/>
            <a:ext cx="180975" cy="638175"/>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800">
              <a:solidFill>
                <a:srgbClr val="00279F"/>
              </a:solidFill>
            </a:endParaRPr>
          </a:p>
          <a:p>
            <a:endParaRPr lang="fr-FR" sz="1800">
              <a:solidFill>
                <a:srgbClr val="00279F"/>
              </a:solidFill>
            </a:endParaRPr>
          </a:p>
        </p:txBody>
      </p:sp>
      <p:sp>
        <p:nvSpPr>
          <p:cNvPr id="278537" name="Rectangle 8"/>
          <p:cNvSpPr>
            <a:spLocks noChangeArrowheads="1"/>
          </p:cNvSpPr>
          <p:nvPr/>
        </p:nvSpPr>
        <p:spPr bwMode="auto">
          <a:xfrm>
            <a:off x="11113" y="2517775"/>
            <a:ext cx="180975" cy="638175"/>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800">
              <a:solidFill>
                <a:srgbClr val="00279F"/>
              </a:solidFill>
            </a:endParaRPr>
          </a:p>
          <a:p>
            <a:endParaRPr lang="fr-FR" sz="1800">
              <a:solidFill>
                <a:srgbClr val="00279F"/>
              </a:solidFill>
            </a:endParaRPr>
          </a:p>
        </p:txBody>
      </p:sp>
      <p:sp>
        <p:nvSpPr>
          <p:cNvPr id="278538" name="Rectangle 9"/>
          <p:cNvSpPr>
            <a:spLocks noChangeArrowheads="1"/>
          </p:cNvSpPr>
          <p:nvPr/>
        </p:nvSpPr>
        <p:spPr bwMode="auto">
          <a:xfrm>
            <a:off x="11113" y="2759075"/>
            <a:ext cx="180975" cy="638175"/>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800">
              <a:solidFill>
                <a:srgbClr val="00279F"/>
              </a:solidFill>
            </a:endParaRPr>
          </a:p>
          <a:p>
            <a:endParaRPr lang="fr-FR" sz="1800">
              <a:solidFill>
                <a:srgbClr val="00279F"/>
              </a:solidFill>
            </a:endParaRPr>
          </a:p>
        </p:txBody>
      </p:sp>
      <p:sp>
        <p:nvSpPr>
          <p:cNvPr id="278539" name="Rectangle 10"/>
          <p:cNvSpPr>
            <a:spLocks noChangeArrowheads="1"/>
          </p:cNvSpPr>
          <p:nvPr/>
        </p:nvSpPr>
        <p:spPr bwMode="auto">
          <a:xfrm>
            <a:off x="11113" y="3000375"/>
            <a:ext cx="180975" cy="638175"/>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800">
              <a:solidFill>
                <a:srgbClr val="00279F"/>
              </a:solidFill>
            </a:endParaRPr>
          </a:p>
          <a:p>
            <a:endParaRPr lang="fr-FR" sz="1800">
              <a:solidFill>
                <a:srgbClr val="00279F"/>
              </a:solidFill>
            </a:endParaRPr>
          </a:p>
        </p:txBody>
      </p:sp>
      <p:sp>
        <p:nvSpPr>
          <p:cNvPr id="278540" name="Rectangle 11"/>
          <p:cNvSpPr>
            <a:spLocks noChangeArrowheads="1"/>
          </p:cNvSpPr>
          <p:nvPr/>
        </p:nvSpPr>
        <p:spPr bwMode="auto">
          <a:xfrm>
            <a:off x="11113" y="3241675"/>
            <a:ext cx="180975" cy="638175"/>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800">
              <a:solidFill>
                <a:srgbClr val="00279F"/>
              </a:solidFill>
            </a:endParaRPr>
          </a:p>
          <a:p>
            <a:endParaRPr lang="fr-FR" sz="1800">
              <a:solidFill>
                <a:srgbClr val="00279F"/>
              </a:solidFill>
            </a:endParaRPr>
          </a:p>
        </p:txBody>
      </p:sp>
      <p:sp>
        <p:nvSpPr>
          <p:cNvPr id="278541" name="Rectangle 12"/>
          <p:cNvSpPr>
            <a:spLocks noChangeArrowheads="1"/>
          </p:cNvSpPr>
          <p:nvPr/>
        </p:nvSpPr>
        <p:spPr bwMode="auto">
          <a:xfrm>
            <a:off x="11113" y="3482975"/>
            <a:ext cx="2439987" cy="6381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a:solidFill>
                  <a:srgbClr val="00279F"/>
                </a:solidFill>
              </a:rPr>
              <a:t>Notation comparée entre</a:t>
            </a:r>
          </a:p>
          <a:p>
            <a:endParaRPr lang="fr-FR" sz="1800">
              <a:solidFill>
                <a:srgbClr val="00279F"/>
              </a:solidFill>
            </a:endParaRPr>
          </a:p>
        </p:txBody>
      </p:sp>
      <p:sp>
        <p:nvSpPr>
          <p:cNvPr id="278542" name="Rectangle 13"/>
          <p:cNvSpPr>
            <a:spLocks noChangeArrowheads="1"/>
          </p:cNvSpPr>
          <p:nvPr/>
        </p:nvSpPr>
        <p:spPr bwMode="auto">
          <a:xfrm>
            <a:off x="11113" y="3724275"/>
            <a:ext cx="2417762" cy="6381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a:solidFill>
                  <a:srgbClr val="00279F"/>
                </a:solidFill>
              </a:rPr>
              <a:t>      -l'Unité concernée et</a:t>
            </a:r>
          </a:p>
          <a:p>
            <a:endParaRPr lang="fr-FR" sz="1800">
              <a:solidFill>
                <a:srgbClr val="00279F"/>
              </a:solidFill>
            </a:endParaRPr>
          </a:p>
        </p:txBody>
      </p:sp>
      <p:sp>
        <p:nvSpPr>
          <p:cNvPr id="278543" name="Rectangle 14"/>
          <p:cNvSpPr>
            <a:spLocks noChangeArrowheads="1"/>
          </p:cNvSpPr>
          <p:nvPr/>
        </p:nvSpPr>
        <p:spPr bwMode="auto">
          <a:xfrm>
            <a:off x="315913" y="3965575"/>
            <a:ext cx="1730375" cy="363538"/>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a:solidFill>
                  <a:srgbClr val="00279F"/>
                </a:solidFill>
              </a:rPr>
              <a:t>   les concurrents</a:t>
            </a:r>
          </a:p>
        </p:txBody>
      </p:sp>
      <p:sp>
        <p:nvSpPr>
          <p:cNvPr id="278544" name="Rectangle 15"/>
          <p:cNvSpPr>
            <a:spLocks noChangeArrowheads="1"/>
          </p:cNvSpPr>
          <p:nvPr/>
        </p:nvSpPr>
        <p:spPr bwMode="auto">
          <a:xfrm>
            <a:off x="11113" y="4206875"/>
            <a:ext cx="180975" cy="638175"/>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800">
              <a:solidFill>
                <a:srgbClr val="00279F"/>
              </a:solidFill>
            </a:endParaRPr>
          </a:p>
          <a:p>
            <a:endParaRPr lang="fr-FR" sz="1800">
              <a:solidFill>
                <a:srgbClr val="00279F"/>
              </a:solidFill>
            </a:endParaRPr>
          </a:p>
        </p:txBody>
      </p:sp>
      <p:sp>
        <p:nvSpPr>
          <p:cNvPr id="278545" name="Rectangle 16"/>
          <p:cNvSpPr>
            <a:spLocks noChangeArrowheads="1"/>
          </p:cNvSpPr>
          <p:nvPr/>
        </p:nvSpPr>
        <p:spPr bwMode="auto">
          <a:xfrm>
            <a:off x="11113" y="4448175"/>
            <a:ext cx="180975" cy="638175"/>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800">
              <a:solidFill>
                <a:srgbClr val="00279F"/>
              </a:solidFill>
            </a:endParaRPr>
          </a:p>
          <a:p>
            <a:endParaRPr lang="fr-FR" sz="1800">
              <a:solidFill>
                <a:srgbClr val="00279F"/>
              </a:solidFill>
            </a:endParaRPr>
          </a:p>
        </p:txBody>
      </p:sp>
      <p:sp>
        <p:nvSpPr>
          <p:cNvPr id="278546" name="Rectangle 17"/>
          <p:cNvSpPr>
            <a:spLocks noChangeArrowheads="1"/>
          </p:cNvSpPr>
          <p:nvPr/>
        </p:nvSpPr>
        <p:spPr bwMode="auto">
          <a:xfrm>
            <a:off x="11113" y="4689475"/>
            <a:ext cx="180975" cy="638175"/>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800">
              <a:solidFill>
                <a:srgbClr val="00279F"/>
              </a:solidFill>
            </a:endParaRPr>
          </a:p>
          <a:p>
            <a:endParaRPr lang="fr-FR" sz="1800">
              <a:solidFill>
                <a:srgbClr val="00279F"/>
              </a:solidFill>
            </a:endParaRPr>
          </a:p>
        </p:txBody>
      </p:sp>
      <p:sp>
        <p:nvSpPr>
          <p:cNvPr id="278547" name="Rectangle 18"/>
          <p:cNvSpPr>
            <a:spLocks noChangeArrowheads="1"/>
          </p:cNvSpPr>
          <p:nvPr/>
        </p:nvSpPr>
        <p:spPr bwMode="auto">
          <a:xfrm>
            <a:off x="11113" y="4930775"/>
            <a:ext cx="180975" cy="638175"/>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800">
              <a:solidFill>
                <a:srgbClr val="00279F"/>
              </a:solidFill>
            </a:endParaRPr>
          </a:p>
          <a:p>
            <a:endParaRPr lang="fr-FR" sz="1800">
              <a:solidFill>
                <a:srgbClr val="00279F"/>
              </a:solidFill>
            </a:endParaRPr>
          </a:p>
        </p:txBody>
      </p:sp>
      <p:sp>
        <p:nvSpPr>
          <p:cNvPr id="278548" name="Rectangle 19"/>
          <p:cNvSpPr>
            <a:spLocks noChangeArrowheads="1"/>
          </p:cNvSpPr>
          <p:nvPr/>
        </p:nvSpPr>
        <p:spPr bwMode="auto">
          <a:xfrm>
            <a:off x="11113" y="5172075"/>
            <a:ext cx="180975" cy="638175"/>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800">
              <a:solidFill>
                <a:srgbClr val="00279F"/>
              </a:solidFill>
            </a:endParaRPr>
          </a:p>
          <a:p>
            <a:endParaRPr lang="fr-FR" sz="1800">
              <a:solidFill>
                <a:srgbClr val="00279F"/>
              </a:solidFill>
            </a:endParaRPr>
          </a:p>
        </p:txBody>
      </p:sp>
      <p:sp>
        <p:nvSpPr>
          <p:cNvPr id="278549" name="Rectangle 20"/>
          <p:cNvSpPr>
            <a:spLocks noChangeArrowheads="1"/>
          </p:cNvSpPr>
          <p:nvPr/>
        </p:nvSpPr>
        <p:spPr bwMode="auto">
          <a:xfrm>
            <a:off x="11113" y="5413375"/>
            <a:ext cx="3273425" cy="363538"/>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chemeClr val="accent2"/>
                </a:solidFill>
              </a:rPr>
              <a:t>Position sur une échelle de 1 à 5</a:t>
            </a:r>
          </a:p>
        </p:txBody>
      </p:sp>
      <p:sp>
        <p:nvSpPr>
          <p:cNvPr id="278550" name="Rectangle 21"/>
          <p:cNvSpPr>
            <a:spLocks noChangeArrowheads="1"/>
          </p:cNvSpPr>
          <p:nvPr/>
        </p:nvSpPr>
        <p:spPr bwMode="auto">
          <a:xfrm>
            <a:off x="5083175" y="1235075"/>
            <a:ext cx="2930525" cy="6381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chemeClr val="hlink"/>
                </a:solidFill>
              </a:rPr>
              <a:t>INTERET DU SEGMENT :</a:t>
            </a:r>
          </a:p>
          <a:p>
            <a:r>
              <a:rPr lang="fr-FR" sz="1800" b="1">
                <a:solidFill>
                  <a:schemeClr val="hlink"/>
                </a:solidFill>
              </a:rPr>
              <a:t>MATURITE DU METIER</a:t>
            </a:r>
          </a:p>
        </p:txBody>
      </p:sp>
      <p:sp>
        <p:nvSpPr>
          <p:cNvPr id="278551" name="Rectangle 22"/>
          <p:cNvSpPr>
            <a:spLocks noChangeArrowheads="1"/>
          </p:cNvSpPr>
          <p:nvPr/>
        </p:nvSpPr>
        <p:spPr bwMode="auto">
          <a:xfrm>
            <a:off x="4016375" y="1552575"/>
            <a:ext cx="180975" cy="638175"/>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800">
              <a:solidFill>
                <a:srgbClr val="00279F"/>
              </a:solidFill>
            </a:endParaRPr>
          </a:p>
          <a:p>
            <a:endParaRPr lang="fr-FR" sz="1800">
              <a:solidFill>
                <a:srgbClr val="00279F"/>
              </a:solidFill>
            </a:endParaRPr>
          </a:p>
        </p:txBody>
      </p:sp>
      <p:sp>
        <p:nvSpPr>
          <p:cNvPr id="278552" name="Rectangle 23"/>
          <p:cNvSpPr>
            <a:spLocks noChangeArrowheads="1"/>
          </p:cNvSpPr>
          <p:nvPr/>
        </p:nvSpPr>
        <p:spPr bwMode="auto">
          <a:xfrm>
            <a:off x="3787775" y="1946275"/>
            <a:ext cx="5470525" cy="363538"/>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Evaluation des caractéristiques stratégiques du métier</a:t>
            </a:r>
          </a:p>
        </p:txBody>
      </p:sp>
      <p:sp>
        <p:nvSpPr>
          <p:cNvPr id="278553" name="Rectangle 24"/>
          <p:cNvSpPr>
            <a:spLocks noChangeArrowheads="1"/>
          </p:cNvSpPr>
          <p:nvPr/>
        </p:nvSpPr>
        <p:spPr bwMode="auto">
          <a:xfrm>
            <a:off x="4016375" y="2035175"/>
            <a:ext cx="180975" cy="638175"/>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800">
              <a:solidFill>
                <a:srgbClr val="00279F"/>
              </a:solidFill>
            </a:endParaRPr>
          </a:p>
          <a:p>
            <a:endParaRPr lang="fr-FR" sz="1800">
              <a:solidFill>
                <a:srgbClr val="00279F"/>
              </a:solidFill>
            </a:endParaRPr>
          </a:p>
        </p:txBody>
      </p:sp>
      <p:sp>
        <p:nvSpPr>
          <p:cNvPr id="278554" name="Rectangle 25"/>
          <p:cNvSpPr>
            <a:spLocks noChangeArrowheads="1"/>
          </p:cNvSpPr>
          <p:nvPr/>
        </p:nvSpPr>
        <p:spPr bwMode="auto">
          <a:xfrm>
            <a:off x="3979863" y="2289175"/>
            <a:ext cx="180975" cy="638175"/>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800">
              <a:solidFill>
                <a:srgbClr val="00279F"/>
              </a:solidFill>
            </a:endParaRPr>
          </a:p>
          <a:p>
            <a:endParaRPr lang="fr-FR" sz="1800">
              <a:solidFill>
                <a:srgbClr val="00279F"/>
              </a:solidFill>
            </a:endParaRPr>
          </a:p>
        </p:txBody>
      </p:sp>
      <p:sp>
        <p:nvSpPr>
          <p:cNvPr id="278555" name="Rectangle 26"/>
          <p:cNvSpPr>
            <a:spLocks noChangeArrowheads="1"/>
          </p:cNvSpPr>
          <p:nvPr/>
        </p:nvSpPr>
        <p:spPr bwMode="auto">
          <a:xfrm>
            <a:off x="3979863" y="2530475"/>
            <a:ext cx="4840287" cy="6381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a:solidFill>
                  <a:srgbClr val="00279F"/>
                </a:solidFill>
              </a:rPr>
              <a:t>Mode de croissance             Arguments compétitifs</a:t>
            </a:r>
          </a:p>
          <a:p>
            <a:endParaRPr lang="fr-FR" sz="1800">
              <a:solidFill>
                <a:srgbClr val="00279F"/>
              </a:solidFill>
            </a:endParaRPr>
          </a:p>
        </p:txBody>
      </p:sp>
      <p:sp>
        <p:nvSpPr>
          <p:cNvPr id="278556" name="Rectangle 27"/>
          <p:cNvSpPr>
            <a:spLocks noChangeArrowheads="1"/>
          </p:cNvSpPr>
          <p:nvPr/>
        </p:nvSpPr>
        <p:spPr bwMode="auto">
          <a:xfrm>
            <a:off x="3979863" y="2771775"/>
            <a:ext cx="180975" cy="638175"/>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800">
              <a:solidFill>
                <a:srgbClr val="00279F"/>
              </a:solidFill>
            </a:endParaRPr>
          </a:p>
          <a:p>
            <a:endParaRPr lang="fr-FR" sz="1800">
              <a:solidFill>
                <a:srgbClr val="00279F"/>
              </a:solidFill>
            </a:endParaRPr>
          </a:p>
        </p:txBody>
      </p:sp>
      <p:sp>
        <p:nvSpPr>
          <p:cNvPr id="278557" name="Rectangle 28"/>
          <p:cNvSpPr>
            <a:spLocks noChangeArrowheads="1"/>
          </p:cNvSpPr>
          <p:nvPr/>
        </p:nvSpPr>
        <p:spPr bwMode="auto">
          <a:xfrm>
            <a:off x="3979863" y="3013075"/>
            <a:ext cx="4086225" cy="6381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a:solidFill>
                  <a:srgbClr val="00279F"/>
                </a:solidFill>
              </a:rPr>
              <a:t>Nature des produits              Fonctions clés</a:t>
            </a:r>
          </a:p>
          <a:p>
            <a:endParaRPr lang="fr-FR" sz="1800">
              <a:solidFill>
                <a:srgbClr val="00279F"/>
              </a:solidFill>
            </a:endParaRPr>
          </a:p>
        </p:txBody>
      </p:sp>
      <p:sp>
        <p:nvSpPr>
          <p:cNvPr id="278558" name="Rectangle 29"/>
          <p:cNvSpPr>
            <a:spLocks noChangeArrowheads="1"/>
          </p:cNvSpPr>
          <p:nvPr/>
        </p:nvSpPr>
        <p:spPr bwMode="auto">
          <a:xfrm>
            <a:off x="3979863" y="3254375"/>
            <a:ext cx="180975" cy="638175"/>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800">
              <a:solidFill>
                <a:srgbClr val="00279F"/>
              </a:solidFill>
            </a:endParaRPr>
          </a:p>
          <a:p>
            <a:endParaRPr lang="fr-FR" sz="1800">
              <a:solidFill>
                <a:srgbClr val="00279F"/>
              </a:solidFill>
            </a:endParaRPr>
          </a:p>
        </p:txBody>
      </p:sp>
      <p:sp>
        <p:nvSpPr>
          <p:cNvPr id="278559" name="Rectangle 30"/>
          <p:cNvSpPr>
            <a:spLocks noChangeArrowheads="1"/>
          </p:cNvSpPr>
          <p:nvPr/>
        </p:nvSpPr>
        <p:spPr bwMode="auto">
          <a:xfrm>
            <a:off x="3979863" y="3495675"/>
            <a:ext cx="4897437" cy="6381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a:solidFill>
                  <a:srgbClr val="00279F"/>
                </a:solidFill>
              </a:rPr>
              <a:t>Nature des Marchés             Nombre de concurrents</a:t>
            </a:r>
          </a:p>
          <a:p>
            <a:endParaRPr lang="fr-FR" sz="1800">
              <a:solidFill>
                <a:srgbClr val="00279F"/>
              </a:solidFill>
            </a:endParaRPr>
          </a:p>
        </p:txBody>
      </p:sp>
      <p:sp>
        <p:nvSpPr>
          <p:cNvPr id="278560" name="Rectangle 31"/>
          <p:cNvSpPr>
            <a:spLocks noChangeArrowheads="1"/>
          </p:cNvSpPr>
          <p:nvPr/>
        </p:nvSpPr>
        <p:spPr bwMode="auto">
          <a:xfrm>
            <a:off x="3979863" y="3736975"/>
            <a:ext cx="180975" cy="638175"/>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800">
              <a:solidFill>
                <a:srgbClr val="00279F"/>
              </a:solidFill>
            </a:endParaRPr>
          </a:p>
          <a:p>
            <a:endParaRPr lang="fr-FR" sz="1800">
              <a:solidFill>
                <a:srgbClr val="00279F"/>
              </a:solidFill>
            </a:endParaRPr>
          </a:p>
        </p:txBody>
      </p:sp>
      <p:sp>
        <p:nvSpPr>
          <p:cNvPr id="278561" name="Rectangle 32"/>
          <p:cNvSpPr>
            <a:spLocks noChangeArrowheads="1"/>
          </p:cNvSpPr>
          <p:nvPr/>
        </p:nvSpPr>
        <p:spPr bwMode="auto">
          <a:xfrm>
            <a:off x="3979863" y="3978275"/>
            <a:ext cx="4256087" cy="363538"/>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a:solidFill>
                  <a:srgbClr val="00279F"/>
                </a:solidFill>
              </a:rPr>
              <a:t>Nature de la Technologie     Marges - Profits</a:t>
            </a:r>
          </a:p>
        </p:txBody>
      </p:sp>
      <p:sp>
        <p:nvSpPr>
          <p:cNvPr id="278562" name="Rectangle 33"/>
          <p:cNvSpPr>
            <a:spLocks noChangeArrowheads="1"/>
          </p:cNvSpPr>
          <p:nvPr/>
        </p:nvSpPr>
        <p:spPr bwMode="auto">
          <a:xfrm>
            <a:off x="4722813" y="5451475"/>
            <a:ext cx="3457575" cy="363538"/>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chemeClr val="accent2"/>
                </a:solidFill>
              </a:rPr>
              <a:t>Position sur l'Echelle de Maturité</a:t>
            </a:r>
          </a:p>
        </p:txBody>
      </p:sp>
      <p:sp>
        <p:nvSpPr>
          <p:cNvPr id="278563" name="AutoShape 34"/>
          <p:cNvSpPr>
            <a:spLocks noChangeArrowheads="1"/>
          </p:cNvSpPr>
          <p:nvPr/>
        </p:nvSpPr>
        <p:spPr bwMode="auto">
          <a:xfrm rot="16200000" flipH="1">
            <a:off x="1111250" y="4768850"/>
            <a:ext cx="368300" cy="292100"/>
          </a:xfrm>
          <a:prstGeom prst="rightArrow">
            <a:avLst>
              <a:gd name="adj1" fmla="val 50000"/>
              <a:gd name="adj2" fmla="val 63049"/>
            </a:avLst>
          </a:prstGeom>
          <a:solidFill>
            <a:schemeClr val="accent1"/>
          </a:solidFill>
          <a:ln w="12700">
            <a:solidFill>
              <a:schemeClr val="tx1"/>
            </a:solidFill>
            <a:miter lim="800000"/>
            <a:headEnd/>
            <a:tailEnd/>
          </a:ln>
        </p:spPr>
        <p:txBody>
          <a:bodyPr wrap="none" anchor="ctr">
            <a:prstTxWarp prst="textNoShape">
              <a:avLst/>
            </a:prstTxWarp>
          </a:bodyPr>
          <a:lstStyle/>
          <a:p>
            <a:endParaRPr lang="fr-FR"/>
          </a:p>
        </p:txBody>
      </p:sp>
      <p:sp>
        <p:nvSpPr>
          <p:cNvPr id="278564" name="AutoShape 35"/>
          <p:cNvSpPr>
            <a:spLocks noChangeArrowheads="1"/>
          </p:cNvSpPr>
          <p:nvPr/>
        </p:nvSpPr>
        <p:spPr bwMode="auto">
          <a:xfrm rot="16200000" flipH="1">
            <a:off x="6140450" y="4768850"/>
            <a:ext cx="368300" cy="292100"/>
          </a:xfrm>
          <a:prstGeom prst="rightArrow">
            <a:avLst>
              <a:gd name="adj1" fmla="val 50000"/>
              <a:gd name="adj2" fmla="val 63049"/>
            </a:avLst>
          </a:prstGeom>
          <a:solidFill>
            <a:schemeClr val="accent1"/>
          </a:solidFill>
          <a:ln w="12700">
            <a:solidFill>
              <a:schemeClr val="tx1"/>
            </a:solidFill>
            <a:miter lim="800000"/>
            <a:headEnd/>
            <a:tailEnd/>
          </a:ln>
        </p:spPr>
        <p:txBody>
          <a:bodyPr wrap="none" anchor="ctr">
            <a:prstTxWarp prst="textNoShape">
              <a:avLst/>
            </a:prstTxWarp>
          </a:bodyPr>
          <a:lstStyle/>
          <a:p>
            <a:endParaRPr lang="fr-FR"/>
          </a:p>
        </p:txBody>
      </p:sp>
      <p:sp>
        <p:nvSpPr>
          <p:cNvPr id="278565" name="AutoShape 36"/>
          <p:cNvSpPr>
            <a:spLocks noChangeArrowheads="1"/>
          </p:cNvSpPr>
          <p:nvPr/>
        </p:nvSpPr>
        <p:spPr bwMode="auto">
          <a:xfrm rot="16200000" flipH="1">
            <a:off x="1187450" y="2940050"/>
            <a:ext cx="368300" cy="292100"/>
          </a:xfrm>
          <a:prstGeom prst="rightArrow">
            <a:avLst>
              <a:gd name="adj1" fmla="val 50000"/>
              <a:gd name="adj2" fmla="val 63049"/>
            </a:avLst>
          </a:prstGeom>
          <a:solidFill>
            <a:schemeClr val="accent1"/>
          </a:solidFill>
          <a:ln w="12700">
            <a:solidFill>
              <a:schemeClr val="tx1"/>
            </a:solidFill>
            <a:miter lim="800000"/>
            <a:headEnd/>
            <a:tailEnd/>
          </a:ln>
        </p:spPr>
        <p:txBody>
          <a:bodyPr wrap="none" anchor="ctr">
            <a:prstTxWarp prst="textNoShape">
              <a:avLst/>
            </a:prstTxWarp>
          </a:bodyPr>
          <a:lstStyle/>
          <a:p>
            <a:endParaRPr lang="fr-FR"/>
          </a:p>
        </p:txBody>
      </p:sp>
    </p:spTree>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ctrTitle"/>
          </p:nvPr>
        </p:nvSpPr>
        <p:spPr/>
        <p:txBody>
          <a:bodyPr/>
          <a:lstStyle/>
          <a:p>
            <a:r>
              <a:rPr lang="fr-FR"/>
              <a:t>VI.4 L’approche atouts-attraits</a:t>
            </a:r>
            <a:br>
              <a:rPr lang="fr-FR"/>
            </a:br>
            <a:r>
              <a:rPr lang="fr-FR"/>
              <a:t>(MC Kinsey)</a:t>
            </a:r>
          </a:p>
        </p:txBody>
      </p:sp>
      <p:sp>
        <p:nvSpPr>
          <p:cNvPr id="280579" name="Rectangle 3"/>
          <p:cNvSpPr>
            <a:spLocks noGrp="1" noChangeArrowheads="1"/>
          </p:cNvSpPr>
          <p:nvPr>
            <p:ph type="subTitle" idx="1"/>
          </p:nvPr>
        </p:nvSpPr>
        <p:spPr/>
        <p:txBody>
          <a:bodyPr/>
          <a:lstStyle/>
          <a:p>
            <a:endParaRPr lang="fr-FR"/>
          </a:p>
        </p:txBody>
      </p:sp>
    </p:spTree>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A1A0A3E2-2FCD-6A41-BDEA-CDEDC259966A}" type="slidenum">
              <a:rPr lang="fr-FR"/>
              <a:pPr>
                <a:defRPr/>
              </a:pPr>
              <a:t>138</a:t>
            </a:fld>
            <a:endParaRPr lang="fr-FR"/>
          </a:p>
        </p:txBody>
      </p:sp>
      <p:sp>
        <p:nvSpPr>
          <p:cNvPr id="282627" name="Rectangle 2"/>
          <p:cNvSpPr>
            <a:spLocks noGrp="1" noChangeArrowheads="1"/>
          </p:cNvSpPr>
          <p:nvPr>
            <p:ph type="title"/>
          </p:nvPr>
        </p:nvSpPr>
        <p:spPr/>
        <p:txBody>
          <a:bodyPr/>
          <a:lstStyle/>
          <a:p>
            <a:r>
              <a:rPr lang="fr-FR"/>
              <a:t>Les Atouts et les Attraits</a:t>
            </a:r>
          </a:p>
        </p:txBody>
      </p:sp>
      <p:sp>
        <p:nvSpPr>
          <p:cNvPr id="282628" name="Rectangle 3"/>
          <p:cNvSpPr>
            <a:spLocks noGrp="1" noChangeArrowheads="1"/>
          </p:cNvSpPr>
          <p:nvPr>
            <p:ph type="body" idx="1"/>
          </p:nvPr>
        </p:nvSpPr>
        <p:spPr>
          <a:xfrm>
            <a:off x="685800" y="1268413"/>
            <a:ext cx="7772400" cy="4827587"/>
          </a:xfrm>
        </p:spPr>
        <p:txBody>
          <a:bodyPr/>
          <a:lstStyle/>
          <a:p>
            <a:r>
              <a:rPr lang="fr-FR" b="1">
                <a:solidFill>
                  <a:schemeClr val="hlink"/>
                </a:solidFill>
              </a:rPr>
              <a:t>L'attractivité d'un domaine ou d'un segment stratégique</a:t>
            </a:r>
            <a:r>
              <a:rPr lang="fr-FR"/>
              <a:t> est approchée au moyen de plusieurs critères tels que : la taille des marchés visés, la croissance du segment, la rentabilité, la dimension internationale, le poids de la réglementation, le niveau et la structure concurrentielle, la synergie antre le segment considéré et le cœur de l'activité de l'entreprise, les barrières à l'entrée ou à la sortie et les risques divers …</a:t>
            </a:r>
          </a:p>
          <a:p>
            <a:endParaRPr lang="fr-FR"/>
          </a:p>
          <a:p>
            <a:r>
              <a:rPr lang="fr-FR" b="1">
                <a:solidFill>
                  <a:schemeClr val="hlink"/>
                </a:solidFill>
              </a:rPr>
              <a:t>Les Atouts de l'entreprise</a:t>
            </a:r>
            <a:r>
              <a:rPr lang="fr-FR"/>
              <a:t> mesurent sa capacité à maîtriser les FCS relativement à ses concurrents, compte tenu du type de stratégie envisagé et des possibilités de synergies internes. Ils permettent de fournir une évaluation de la position compétitive de l'entreprise sur un segment ou un domaine.</a:t>
            </a: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4"/>
          <p:cNvSpPr>
            <a:spLocks noGrp="1"/>
          </p:cNvSpPr>
          <p:nvPr>
            <p:ph type="sldNum" sz="quarter" idx="10"/>
          </p:nvPr>
        </p:nvSpPr>
        <p:spPr/>
        <p:txBody>
          <a:bodyPr/>
          <a:lstStyle/>
          <a:p>
            <a:pPr>
              <a:defRPr/>
            </a:pPr>
            <a:fld id="{6F8A2E23-3D5E-1448-A26A-C92D0074C819}" type="slidenum">
              <a:rPr lang="fr-FR"/>
              <a:pPr>
                <a:defRPr/>
              </a:pPr>
              <a:t>139</a:t>
            </a:fld>
            <a:endParaRPr lang="fr-FR"/>
          </a:p>
        </p:txBody>
      </p:sp>
      <p:sp>
        <p:nvSpPr>
          <p:cNvPr id="284675" name="Rectangle 5"/>
          <p:cNvSpPr>
            <a:spLocks noChangeArrowheads="1"/>
          </p:cNvSpPr>
          <p:nvPr/>
        </p:nvSpPr>
        <p:spPr bwMode="auto">
          <a:xfrm>
            <a:off x="762000" y="838200"/>
            <a:ext cx="3276600" cy="581025"/>
          </a:xfrm>
          <a:prstGeom prst="rect">
            <a:avLst/>
          </a:prstGeom>
          <a:noFill/>
          <a:ln w="12700">
            <a:noFill/>
            <a:miter lim="800000"/>
            <a:headEnd/>
            <a:tailEnd/>
          </a:ln>
        </p:spPr>
        <p:txBody>
          <a:bodyPr>
            <a:prstTxWarp prst="textNoShape">
              <a:avLst/>
            </a:prstTxWarp>
            <a:spAutoFit/>
          </a:bodyPr>
          <a:lstStyle/>
          <a:p>
            <a:pPr algn="ctr"/>
            <a:r>
              <a:rPr lang="fr-FR" sz="1600">
                <a:solidFill>
                  <a:schemeClr val="hlink"/>
                </a:solidFill>
                <a:latin typeface="Arial" charset="0"/>
              </a:rPr>
              <a:t>Facteurs externes d’attrait qui affectent l’attractivit</a:t>
            </a:r>
            <a:r>
              <a:rPr lang="fr-FR" sz="1600">
                <a:solidFill>
                  <a:schemeClr val="hlink"/>
                </a:solidFill>
                <a:latin typeface="Lucida Grande" charset="0"/>
              </a:rPr>
              <a:t>é</a:t>
            </a:r>
            <a:r>
              <a:rPr lang="fr-FR" sz="1600">
                <a:solidFill>
                  <a:schemeClr val="hlink"/>
                </a:solidFill>
                <a:latin typeface="Arial" charset="0"/>
              </a:rPr>
              <a:t> d’un march</a:t>
            </a:r>
            <a:r>
              <a:rPr lang="fr-FR" sz="1600">
                <a:solidFill>
                  <a:schemeClr val="hlink"/>
                </a:solidFill>
                <a:latin typeface="Lucida Grande" charset="0"/>
              </a:rPr>
              <a:t>é</a:t>
            </a:r>
            <a:endParaRPr lang="fr-FR" sz="1600">
              <a:solidFill>
                <a:schemeClr val="hlink"/>
              </a:solidFill>
              <a:latin typeface="Arial" charset="0"/>
            </a:endParaRPr>
          </a:p>
        </p:txBody>
      </p:sp>
      <p:sp>
        <p:nvSpPr>
          <p:cNvPr id="284676" name="Rectangle 6"/>
          <p:cNvSpPr>
            <a:spLocks noChangeArrowheads="1"/>
          </p:cNvSpPr>
          <p:nvPr/>
        </p:nvSpPr>
        <p:spPr bwMode="auto">
          <a:xfrm>
            <a:off x="4564063" y="842963"/>
            <a:ext cx="4351337" cy="581025"/>
          </a:xfrm>
          <a:prstGeom prst="rect">
            <a:avLst/>
          </a:prstGeom>
          <a:noFill/>
          <a:ln w="12700">
            <a:noFill/>
            <a:miter lim="800000"/>
            <a:headEnd/>
            <a:tailEnd/>
          </a:ln>
        </p:spPr>
        <p:txBody>
          <a:bodyPr>
            <a:prstTxWarp prst="textNoShape">
              <a:avLst/>
            </a:prstTxWarp>
            <a:spAutoFit/>
          </a:bodyPr>
          <a:lstStyle/>
          <a:p>
            <a:pPr algn="ctr"/>
            <a:r>
              <a:rPr lang="fr-FR" sz="1600">
                <a:solidFill>
                  <a:schemeClr val="hlink"/>
                </a:solidFill>
                <a:latin typeface="Arial" charset="0"/>
              </a:rPr>
              <a:t>Facteurs internes « atouts-FCS » qui affectent la position concurrentielle</a:t>
            </a:r>
            <a:endParaRPr lang="fr-FR" sz="1600">
              <a:solidFill>
                <a:schemeClr val="hlink"/>
              </a:solidFill>
            </a:endParaRPr>
          </a:p>
        </p:txBody>
      </p:sp>
      <p:sp>
        <p:nvSpPr>
          <p:cNvPr id="284677" name="Rectangle 7"/>
          <p:cNvSpPr>
            <a:spLocks noGrp="1" noChangeArrowheads="1"/>
          </p:cNvSpPr>
          <p:nvPr>
            <p:ph type="title"/>
          </p:nvPr>
        </p:nvSpPr>
        <p:spPr/>
        <p:txBody>
          <a:bodyPr/>
          <a:lstStyle/>
          <a:p>
            <a:r>
              <a:rPr lang="fr-FR"/>
              <a:t>Les facteurs d’attraits et d’atouts</a:t>
            </a:r>
          </a:p>
        </p:txBody>
      </p:sp>
      <p:sp>
        <p:nvSpPr>
          <p:cNvPr id="284678" name="Rectangle 8"/>
          <p:cNvSpPr>
            <a:spLocks noGrp="1" noChangeArrowheads="1"/>
          </p:cNvSpPr>
          <p:nvPr>
            <p:ph type="body" sz="half" idx="1"/>
          </p:nvPr>
        </p:nvSpPr>
        <p:spPr/>
        <p:txBody>
          <a:bodyPr/>
          <a:lstStyle/>
          <a:p>
            <a:r>
              <a:rPr lang="fr-FR" sz="1600"/>
              <a:t>Taille du marché</a:t>
            </a:r>
          </a:p>
          <a:p>
            <a:r>
              <a:rPr lang="fr-FR" sz="1600"/>
              <a:t>Croissance du marché</a:t>
            </a:r>
          </a:p>
          <a:p>
            <a:r>
              <a:rPr lang="fr-FR" sz="1600"/>
              <a:t>Rentabilité du secteur</a:t>
            </a:r>
          </a:p>
          <a:p>
            <a:r>
              <a:rPr lang="fr-FR" sz="1600"/>
              <a:t>Tendance des prix</a:t>
            </a:r>
          </a:p>
          <a:p>
            <a:r>
              <a:rPr lang="fr-FR" sz="1600"/>
              <a:t>Intensité concurrentielle</a:t>
            </a:r>
          </a:p>
          <a:p>
            <a:r>
              <a:rPr lang="fr-FR" sz="1600"/>
              <a:t>Barrière d’entrée</a:t>
            </a:r>
          </a:p>
          <a:p>
            <a:r>
              <a:rPr lang="fr-FR" sz="1600"/>
              <a:t>Différenciation des produits et services</a:t>
            </a:r>
          </a:p>
          <a:p>
            <a:r>
              <a:rPr lang="fr-FR" sz="1600"/>
              <a:t>Variabilité de la demande</a:t>
            </a:r>
          </a:p>
          <a:p>
            <a:r>
              <a:rPr lang="fr-FR" sz="1600"/>
              <a:t>Segmentation</a:t>
            </a:r>
          </a:p>
          <a:p>
            <a:r>
              <a:rPr lang="fr-FR" sz="1600"/>
              <a:t>Structure de la distribution</a:t>
            </a:r>
          </a:p>
          <a:p>
            <a:r>
              <a:rPr lang="fr-FR" sz="1600"/>
              <a:t>Évolution de la technologie</a:t>
            </a:r>
          </a:p>
          <a:p>
            <a:r>
              <a:rPr lang="fr-FR" sz="1600"/>
              <a:t>Co</a:t>
            </a:r>
            <a:r>
              <a:rPr lang="fr-FR" altLang="ja-JP" sz="1600"/>
              <a:t>ût</a:t>
            </a:r>
            <a:r>
              <a:rPr lang="fr-FR" sz="1600"/>
              <a:t> de l’énergie</a:t>
            </a:r>
          </a:p>
          <a:p>
            <a:r>
              <a:rPr lang="fr-FR" sz="1600"/>
              <a:t>Sensibilité à la conjoncture géopolitique</a:t>
            </a:r>
          </a:p>
          <a:p>
            <a:r>
              <a:rPr lang="fr-FR" sz="1600"/>
              <a:t>…</a:t>
            </a:r>
          </a:p>
        </p:txBody>
      </p:sp>
      <p:sp>
        <p:nvSpPr>
          <p:cNvPr id="284679" name="Rectangle 9"/>
          <p:cNvSpPr>
            <a:spLocks noGrp="1" noChangeArrowheads="1"/>
          </p:cNvSpPr>
          <p:nvPr>
            <p:ph type="body" sz="half" idx="2"/>
          </p:nvPr>
        </p:nvSpPr>
        <p:spPr/>
        <p:txBody>
          <a:bodyPr/>
          <a:lstStyle/>
          <a:p>
            <a:r>
              <a:rPr lang="fr-FR" sz="1600"/>
              <a:t>Force des actifs et des comp</a:t>
            </a:r>
            <a:r>
              <a:rPr lang="it-CH" sz="1600"/>
              <a:t>éte</a:t>
            </a:r>
            <a:r>
              <a:rPr lang="fr-FR" sz="1600"/>
              <a:t>nces</a:t>
            </a:r>
          </a:p>
          <a:p>
            <a:r>
              <a:rPr lang="fr-FR" sz="1600"/>
              <a:t>Force de la marque</a:t>
            </a:r>
          </a:p>
          <a:p>
            <a:r>
              <a:rPr lang="fr-FR" sz="1600"/>
              <a:t>Part de marché</a:t>
            </a:r>
          </a:p>
          <a:p>
            <a:r>
              <a:rPr lang="it-CH" sz="1600"/>
              <a:t>Évo</a:t>
            </a:r>
            <a:r>
              <a:rPr lang="fr-FR" sz="1600"/>
              <a:t>lution  de la part de marché</a:t>
            </a:r>
          </a:p>
          <a:p>
            <a:r>
              <a:rPr lang="fr-FR" sz="1600"/>
              <a:t>Fid</a:t>
            </a:r>
            <a:r>
              <a:rPr lang="it-CH" sz="1600"/>
              <a:t>élité</a:t>
            </a:r>
            <a:r>
              <a:rPr lang="fr-FR" sz="1600"/>
              <a:t> des clients</a:t>
            </a:r>
          </a:p>
          <a:p>
            <a:r>
              <a:rPr lang="fr-FR" sz="1600"/>
              <a:t>Position relative de co</a:t>
            </a:r>
            <a:r>
              <a:rPr lang="fr-FR" altLang="ja-JP" sz="1600"/>
              <a:t>ût</a:t>
            </a:r>
            <a:endParaRPr lang="it-CH" sz="1600"/>
          </a:p>
          <a:p>
            <a:r>
              <a:rPr lang="fr-FR" sz="1600"/>
              <a:t>Marge b</a:t>
            </a:r>
            <a:r>
              <a:rPr lang="it-CH" sz="1600"/>
              <a:t>énéfi</a:t>
            </a:r>
            <a:r>
              <a:rPr lang="fr-FR" sz="1600"/>
              <a:t>ciaire relative</a:t>
            </a:r>
          </a:p>
          <a:p>
            <a:r>
              <a:rPr lang="fr-FR" sz="1600"/>
              <a:t>Force de distribution et de production</a:t>
            </a:r>
          </a:p>
          <a:p>
            <a:r>
              <a:rPr lang="fr-FR" sz="1600"/>
              <a:t>Capacité d’innovation technologique</a:t>
            </a:r>
          </a:p>
          <a:p>
            <a:r>
              <a:rPr lang="fr-FR" sz="1600"/>
              <a:t>Qualité de la R&amp;D et financement de la R&amp;D</a:t>
            </a:r>
          </a:p>
          <a:p>
            <a:r>
              <a:rPr lang="fr-FR" sz="1600"/>
              <a:t>Qualité</a:t>
            </a:r>
          </a:p>
          <a:p>
            <a:r>
              <a:rPr lang="fr-FR" sz="1600"/>
              <a:t>Acc</a:t>
            </a:r>
            <a:r>
              <a:rPr lang="it-CH" sz="1600"/>
              <a:t>ès </a:t>
            </a:r>
            <a:r>
              <a:rPr lang="fr-FR" sz="1600"/>
              <a:t>aux ressources financi</a:t>
            </a:r>
            <a:r>
              <a:rPr lang="it-CH" sz="1600"/>
              <a:t>ère</a:t>
            </a:r>
            <a:r>
              <a:rPr lang="fr-FR" sz="1600"/>
              <a:t>s</a:t>
            </a:r>
          </a:p>
          <a:p>
            <a:r>
              <a:rPr lang="fr-FR" sz="1600"/>
              <a:t>Force du management</a:t>
            </a:r>
          </a:p>
          <a:p>
            <a:r>
              <a:rPr lang="fr-FR" sz="1600"/>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re 4"/>
          <p:cNvSpPr>
            <a:spLocks noGrp="1"/>
          </p:cNvSpPr>
          <p:nvPr>
            <p:ph type="title"/>
          </p:nvPr>
        </p:nvSpPr>
        <p:spPr/>
        <p:txBody>
          <a:bodyPr/>
          <a:lstStyle/>
          <a:p>
            <a:r>
              <a:rPr lang="fr-FR" smtClean="0"/>
              <a:t>Strategy Execution </a:t>
            </a:r>
            <a:r>
              <a:rPr lang="fr-FR" sz="1600" i="1" smtClean="0"/>
              <a:t>(R.L. Martin, The Execution Trap, HBR)</a:t>
            </a:r>
            <a:endParaRPr lang="fr-FR" i="1" smtClean="0"/>
          </a:p>
        </p:txBody>
      </p:sp>
      <p:sp>
        <p:nvSpPr>
          <p:cNvPr id="4" name="Espace réservé du numéro de diapositive 3"/>
          <p:cNvSpPr>
            <a:spLocks noGrp="1"/>
          </p:cNvSpPr>
          <p:nvPr>
            <p:ph type="sldNum" sz="quarter" idx="10"/>
          </p:nvPr>
        </p:nvSpPr>
        <p:spPr/>
        <p:txBody>
          <a:bodyPr/>
          <a:lstStyle/>
          <a:p>
            <a:pPr>
              <a:defRPr/>
            </a:pPr>
            <a:fld id="{1D3B75F0-2FD3-CD4E-9261-355C85253A85}" type="slidenum">
              <a:rPr lang="fr-FR"/>
              <a:pPr>
                <a:defRPr/>
              </a:pPr>
              <a:t>14</a:t>
            </a:fld>
            <a:endParaRPr lang="fr-FR"/>
          </a:p>
        </p:txBody>
      </p:sp>
      <p:pic>
        <p:nvPicPr>
          <p:cNvPr id="43012" name="Image 5"/>
          <p:cNvPicPr>
            <a:picLocks noChangeAspect="1"/>
          </p:cNvPicPr>
          <p:nvPr/>
        </p:nvPicPr>
        <p:blipFill>
          <a:blip r:embed="rId2"/>
          <a:srcRect/>
          <a:stretch>
            <a:fillRect/>
          </a:stretch>
        </p:blipFill>
        <p:spPr bwMode="auto">
          <a:xfrm>
            <a:off x="304800" y="1219200"/>
            <a:ext cx="2786063" cy="2120900"/>
          </a:xfrm>
          <a:prstGeom prst="rect">
            <a:avLst/>
          </a:prstGeom>
          <a:noFill/>
          <a:ln w="9525">
            <a:noFill/>
            <a:miter lim="800000"/>
            <a:headEnd/>
            <a:tailEnd/>
          </a:ln>
        </p:spPr>
      </p:pic>
      <p:sp>
        <p:nvSpPr>
          <p:cNvPr id="43013" name="ZoneTexte 6"/>
          <p:cNvSpPr txBox="1">
            <a:spLocks noChangeArrowheads="1"/>
          </p:cNvSpPr>
          <p:nvPr/>
        </p:nvSpPr>
        <p:spPr bwMode="auto">
          <a:xfrm>
            <a:off x="76200" y="3548063"/>
            <a:ext cx="2520950" cy="338137"/>
          </a:xfrm>
          <a:prstGeom prst="rect">
            <a:avLst/>
          </a:prstGeom>
          <a:noFill/>
          <a:ln w="9525">
            <a:noFill/>
            <a:miter lim="800000"/>
            <a:headEnd/>
            <a:tailEnd/>
          </a:ln>
        </p:spPr>
        <p:txBody>
          <a:bodyPr wrap="none">
            <a:prstTxWarp prst="textNoShape">
              <a:avLst/>
            </a:prstTxWarp>
            <a:spAutoFit/>
          </a:bodyPr>
          <a:lstStyle/>
          <a:p>
            <a:r>
              <a:rPr lang="fr-FR" sz="1600"/>
              <a:t>Can you state your strategy?</a:t>
            </a:r>
          </a:p>
        </p:txBody>
      </p:sp>
      <p:pic>
        <p:nvPicPr>
          <p:cNvPr id="43014" name="Image 7"/>
          <p:cNvPicPr>
            <a:picLocks noChangeAspect="1"/>
          </p:cNvPicPr>
          <p:nvPr/>
        </p:nvPicPr>
        <p:blipFill>
          <a:blip r:embed="rId3"/>
          <a:srcRect/>
          <a:stretch>
            <a:fillRect/>
          </a:stretch>
        </p:blipFill>
        <p:spPr bwMode="auto">
          <a:xfrm>
            <a:off x="4648200" y="1373188"/>
            <a:ext cx="3395663" cy="2055812"/>
          </a:xfrm>
          <a:prstGeom prst="rect">
            <a:avLst/>
          </a:prstGeom>
          <a:noFill/>
          <a:ln w="9525">
            <a:noFill/>
            <a:miter lim="800000"/>
            <a:headEnd/>
            <a:tailEnd/>
          </a:ln>
        </p:spPr>
      </p:pic>
      <p:sp>
        <p:nvSpPr>
          <p:cNvPr id="43015" name="Rectangle 8"/>
          <p:cNvSpPr>
            <a:spLocks noChangeArrowheads="1"/>
          </p:cNvSpPr>
          <p:nvPr/>
        </p:nvSpPr>
        <p:spPr bwMode="auto">
          <a:xfrm>
            <a:off x="4724400" y="3581400"/>
            <a:ext cx="2486025" cy="338138"/>
          </a:xfrm>
          <a:prstGeom prst="rect">
            <a:avLst/>
          </a:prstGeom>
          <a:noFill/>
          <a:ln w="9525">
            <a:noFill/>
            <a:miter lim="800000"/>
            <a:headEnd/>
            <a:tailEnd/>
          </a:ln>
        </p:spPr>
        <p:txBody>
          <a:bodyPr wrap="none">
            <a:prstTxWarp prst="textNoShape">
              <a:avLst/>
            </a:prstTxWarp>
            <a:spAutoFit/>
          </a:bodyPr>
          <a:lstStyle/>
          <a:p>
            <a:pPr marL="342900" indent="-342900"/>
            <a:r>
              <a:rPr lang="fr-FR" sz="1600"/>
              <a:t>Who gets to shape strategy?</a:t>
            </a:r>
          </a:p>
        </p:txBody>
      </p:sp>
      <p:pic>
        <p:nvPicPr>
          <p:cNvPr id="43016" name="Image 9"/>
          <p:cNvPicPr>
            <a:picLocks noChangeAspect="1"/>
          </p:cNvPicPr>
          <p:nvPr/>
        </p:nvPicPr>
        <p:blipFill>
          <a:blip r:embed="rId4"/>
          <a:srcRect/>
          <a:stretch>
            <a:fillRect/>
          </a:stretch>
        </p:blipFill>
        <p:spPr bwMode="auto">
          <a:xfrm>
            <a:off x="228600" y="4114800"/>
            <a:ext cx="3276600" cy="1587500"/>
          </a:xfrm>
          <a:prstGeom prst="rect">
            <a:avLst/>
          </a:prstGeom>
          <a:noFill/>
          <a:ln w="9525">
            <a:noFill/>
            <a:miter lim="800000"/>
            <a:headEnd/>
            <a:tailEnd/>
          </a:ln>
        </p:spPr>
      </p:pic>
      <p:sp>
        <p:nvSpPr>
          <p:cNvPr id="43017" name="Rectangle 10"/>
          <p:cNvSpPr>
            <a:spLocks noChangeArrowheads="1"/>
          </p:cNvSpPr>
          <p:nvPr/>
        </p:nvSpPr>
        <p:spPr bwMode="auto">
          <a:xfrm>
            <a:off x="228600" y="5715000"/>
            <a:ext cx="2743200" cy="584200"/>
          </a:xfrm>
          <a:prstGeom prst="rect">
            <a:avLst/>
          </a:prstGeom>
          <a:noFill/>
          <a:ln w="9525">
            <a:noFill/>
            <a:miter lim="800000"/>
            <a:headEnd/>
            <a:tailEnd/>
          </a:ln>
        </p:spPr>
        <p:txBody>
          <a:bodyPr>
            <a:prstTxWarp prst="textNoShape">
              <a:avLst/>
            </a:prstTxWarp>
            <a:spAutoFit/>
          </a:bodyPr>
          <a:lstStyle/>
          <a:p>
            <a:r>
              <a:rPr lang="fr-FR" sz="1600"/>
              <a:t>Do you think your company is good at developping strategy?</a:t>
            </a:r>
          </a:p>
        </p:txBody>
      </p:sp>
      <p:pic>
        <p:nvPicPr>
          <p:cNvPr id="43018" name="Image 11"/>
          <p:cNvPicPr>
            <a:picLocks noChangeAspect="1"/>
          </p:cNvPicPr>
          <p:nvPr/>
        </p:nvPicPr>
        <p:blipFill>
          <a:blip r:embed="rId5"/>
          <a:srcRect/>
          <a:stretch>
            <a:fillRect/>
          </a:stretch>
        </p:blipFill>
        <p:spPr bwMode="auto">
          <a:xfrm>
            <a:off x="7162800" y="3962400"/>
            <a:ext cx="1524000" cy="2590800"/>
          </a:xfrm>
          <a:prstGeom prst="rect">
            <a:avLst/>
          </a:prstGeom>
          <a:noFill/>
          <a:ln w="9525">
            <a:noFill/>
            <a:miter lim="800000"/>
            <a:headEnd/>
            <a:tailEnd/>
          </a:ln>
        </p:spPr>
      </p:pic>
      <p:sp>
        <p:nvSpPr>
          <p:cNvPr id="43019" name="Rectangle 12"/>
          <p:cNvSpPr>
            <a:spLocks noChangeArrowheads="1"/>
          </p:cNvSpPr>
          <p:nvPr/>
        </p:nvSpPr>
        <p:spPr bwMode="auto">
          <a:xfrm>
            <a:off x="4495800" y="4800600"/>
            <a:ext cx="2743200" cy="584200"/>
          </a:xfrm>
          <a:prstGeom prst="rect">
            <a:avLst/>
          </a:prstGeom>
          <a:noFill/>
          <a:ln w="9525">
            <a:noFill/>
            <a:miter lim="800000"/>
            <a:headEnd/>
            <a:tailEnd/>
          </a:ln>
        </p:spPr>
        <p:txBody>
          <a:bodyPr>
            <a:prstTxWarp prst="textNoShape">
              <a:avLst/>
            </a:prstTxWarp>
            <a:spAutoFit/>
          </a:bodyPr>
          <a:lstStyle/>
          <a:p>
            <a:r>
              <a:rPr lang="fr-FR" sz="1600"/>
              <a:t>What is the more important aspect of strategy execution?</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Espace réservé du numéro de diapositive 3"/>
          <p:cNvSpPr>
            <a:spLocks noGrp="1"/>
          </p:cNvSpPr>
          <p:nvPr>
            <p:ph type="sldNum" sz="quarter" idx="10"/>
          </p:nvPr>
        </p:nvSpPr>
        <p:spPr/>
        <p:txBody>
          <a:bodyPr/>
          <a:lstStyle/>
          <a:p>
            <a:pPr>
              <a:defRPr/>
            </a:pPr>
            <a:fld id="{DFFAD3FB-FB5F-3F4B-83AA-DD205159E53E}" type="slidenum">
              <a:rPr lang="fr-FR"/>
              <a:pPr>
                <a:defRPr/>
              </a:pPr>
              <a:t>140</a:t>
            </a:fld>
            <a:endParaRPr lang="fr-FR"/>
          </a:p>
        </p:txBody>
      </p:sp>
      <p:sp>
        <p:nvSpPr>
          <p:cNvPr id="286723" name="Rectangle 2"/>
          <p:cNvSpPr>
            <a:spLocks noGrp="1" noChangeArrowheads="1"/>
          </p:cNvSpPr>
          <p:nvPr>
            <p:ph type="title"/>
          </p:nvPr>
        </p:nvSpPr>
        <p:spPr>
          <a:xfrm>
            <a:off x="838200" y="0"/>
            <a:ext cx="7772400" cy="1143000"/>
          </a:xfrm>
          <a:noFill/>
        </p:spPr>
        <p:txBody>
          <a:bodyPr/>
          <a:lstStyle/>
          <a:p>
            <a:r>
              <a:rPr lang="fr-FR"/>
              <a:t>Schéma d’interprétation</a:t>
            </a:r>
          </a:p>
        </p:txBody>
      </p:sp>
      <p:sp>
        <p:nvSpPr>
          <p:cNvPr id="286724" name="Rectangle 3"/>
          <p:cNvSpPr>
            <a:spLocks noChangeArrowheads="1"/>
          </p:cNvSpPr>
          <p:nvPr/>
        </p:nvSpPr>
        <p:spPr bwMode="auto">
          <a:xfrm>
            <a:off x="1403350" y="1800225"/>
            <a:ext cx="5626100" cy="4508500"/>
          </a:xfrm>
          <a:prstGeom prst="rect">
            <a:avLst/>
          </a:prstGeom>
          <a:solidFill>
            <a:schemeClr val="bg1"/>
          </a:solidFill>
          <a:ln w="12700">
            <a:solidFill>
              <a:schemeClr val="accent2"/>
            </a:solidFill>
            <a:miter lim="800000"/>
            <a:headEnd/>
            <a:tailEnd/>
          </a:ln>
        </p:spPr>
        <p:txBody>
          <a:bodyPr wrap="none" anchor="ctr">
            <a:prstTxWarp prst="textNoShape">
              <a:avLst/>
            </a:prstTxWarp>
          </a:bodyPr>
          <a:lstStyle/>
          <a:p>
            <a:pPr algn="ctr"/>
            <a:endParaRPr lang="fr-FR" sz="2000"/>
          </a:p>
        </p:txBody>
      </p:sp>
      <p:sp>
        <p:nvSpPr>
          <p:cNvPr id="286725" name="Line 4"/>
          <p:cNvSpPr>
            <a:spLocks noChangeShapeType="1"/>
          </p:cNvSpPr>
          <p:nvPr/>
        </p:nvSpPr>
        <p:spPr bwMode="auto">
          <a:xfrm>
            <a:off x="3098800" y="1758950"/>
            <a:ext cx="0" cy="4473575"/>
          </a:xfrm>
          <a:prstGeom prst="line">
            <a:avLst/>
          </a:prstGeom>
          <a:noFill/>
          <a:ln w="12700">
            <a:solidFill>
              <a:schemeClr val="accent2"/>
            </a:solidFill>
            <a:round/>
            <a:headEnd/>
            <a:tailEnd/>
          </a:ln>
        </p:spPr>
        <p:txBody>
          <a:bodyPr wrap="none" anchor="ctr">
            <a:prstTxWarp prst="textNoShape">
              <a:avLst/>
            </a:prstTxWarp>
          </a:bodyPr>
          <a:lstStyle/>
          <a:p>
            <a:endParaRPr lang="fr-FR"/>
          </a:p>
        </p:txBody>
      </p:sp>
      <p:sp>
        <p:nvSpPr>
          <p:cNvPr id="286726" name="Line 5"/>
          <p:cNvSpPr>
            <a:spLocks noChangeShapeType="1"/>
          </p:cNvSpPr>
          <p:nvPr/>
        </p:nvSpPr>
        <p:spPr bwMode="auto">
          <a:xfrm>
            <a:off x="5029200" y="1743075"/>
            <a:ext cx="0" cy="4473575"/>
          </a:xfrm>
          <a:prstGeom prst="line">
            <a:avLst/>
          </a:prstGeom>
          <a:noFill/>
          <a:ln w="12700">
            <a:solidFill>
              <a:schemeClr val="accent2"/>
            </a:solidFill>
            <a:round/>
            <a:headEnd/>
            <a:tailEnd/>
          </a:ln>
        </p:spPr>
        <p:txBody>
          <a:bodyPr wrap="none" anchor="ctr">
            <a:prstTxWarp prst="textNoShape">
              <a:avLst/>
            </a:prstTxWarp>
          </a:bodyPr>
          <a:lstStyle/>
          <a:p>
            <a:endParaRPr lang="fr-FR"/>
          </a:p>
        </p:txBody>
      </p:sp>
      <p:sp>
        <p:nvSpPr>
          <p:cNvPr id="286727" name="Line 6"/>
          <p:cNvSpPr>
            <a:spLocks noChangeShapeType="1"/>
          </p:cNvSpPr>
          <p:nvPr/>
        </p:nvSpPr>
        <p:spPr bwMode="auto">
          <a:xfrm>
            <a:off x="1411288" y="3192463"/>
            <a:ext cx="5610225" cy="0"/>
          </a:xfrm>
          <a:prstGeom prst="line">
            <a:avLst/>
          </a:prstGeom>
          <a:noFill/>
          <a:ln w="12700">
            <a:solidFill>
              <a:schemeClr val="accent2"/>
            </a:solidFill>
            <a:round/>
            <a:headEnd/>
            <a:tailEnd/>
          </a:ln>
        </p:spPr>
        <p:txBody>
          <a:bodyPr wrap="none" anchor="ctr">
            <a:prstTxWarp prst="textNoShape">
              <a:avLst/>
            </a:prstTxWarp>
          </a:bodyPr>
          <a:lstStyle/>
          <a:p>
            <a:endParaRPr lang="fr-FR"/>
          </a:p>
        </p:txBody>
      </p:sp>
      <p:sp>
        <p:nvSpPr>
          <p:cNvPr id="286728" name="Line 7"/>
          <p:cNvSpPr>
            <a:spLocks noChangeShapeType="1"/>
          </p:cNvSpPr>
          <p:nvPr/>
        </p:nvSpPr>
        <p:spPr bwMode="auto">
          <a:xfrm>
            <a:off x="1411288" y="4716463"/>
            <a:ext cx="5610225" cy="0"/>
          </a:xfrm>
          <a:prstGeom prst="line">
            <a:avLst/>
          </a:prstGeom>
          <a:noFill/>
          <a:ln w="12700">
            <a:solidFill>
              <a:schemeClr val="accent2"/>
            </a:solidFill>
            <a:round/>
            <a:headEnd/>
            <a:tailEnd/>
          </a:ln>
        </p:spPr>
        <p:txBody>
          <a:bodyPr wrap="none" anchor="ctr">
            <a:prstTxWarp prst="textNoShape">
              <a:avLst/>
            </a:prstTxWarp>
          </a:bodyPr>
          <a:lstStyle/>
          <a:p>
            <a:endParaRPr lang="fr-FR"/>
          </a:p>
        </p:txBody>
      </p:sp>
      <p:sp>
        <p:nvSpPr>
          <p:cNvPr id="286729" name="Rectangle 8"/>
          <p:cNvSpPr>
            <a:spLocks noChangeArrowheads="1"/>
          </p:cNvSpPr>
          <p:nvPr/>
        </p:nvSpPr>
        <p:spPr bwMode="auto">
          <a:xfrm>
            <a:off x="1562100" y="6361113"/>
            <a:ext cx="4708525"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b="1">
                <a:solidFill>
                  <a:srgbClr val="00279F"/>
                </a:solidFill>
                <a:latin typeface="Times New Roman" charset="0"/>
              </a:rPr>
              <a:t>FAIBLE		MOYEN		      FORT</a:t>
            </a:r>
          </a:p>
        </p:txBody>
      </p:sp>
      <p:sp>
        <p:nvSpPr>
          <p:cNvPr id="286730" name="Line 9"/>
          <p:cNvSpPr>
            <a:spLocks noChangeShapeType="1"/>
          </p:cNvSpPr>
          <p:nvPr/>
        </p:nvSpPr>
        <p:spPr bwMode="auto">
          <a:xfrm>
            <a:off x="6999288" y="6256338"/>
            <a:ext cx="342900" cy="0"/>
          </a:xfrm>
          <a:prstGeom prst="line">
            <a:avLst/>
          </a:prstGeom>
          <a:noFill/>
          <a:ln w="12700">
            <a:solidFill>
              <a:schemeClr val="accent2"/>
            </a:solidFill>
            <a:round/>
            <a:headEnd/>
            <a:tailEnd type="triangle" w="med" len="med"/>
          </a:ln>
        </p:spPr>
        <p:txBody>
          <a:bodyPr wrap="none" anchor="ctr">
            <a:prstTxWarp prst="textNoShape">
              <a:avLst/>
            </a:prstTxWarp>
          </a:bodyPr>
          <a:lstStyle/>
          <a:p>
            <a:endParaRPr lang="fr-FR"/>
          </a:p>
        </p:txBody>
      </p:sp>
      <p:sp>
        <p:nvSpPr>
          <p:cNvPr id="286731" name="Line 10"/>
          <p:cNvSpPr>
            <a:spLocks noChangeShapeType="1"/>
          </p:cNvSpPr>
          <p:nvPr/>
        </p:nvSpPr>
        <p:spPr bwMode="auto">
          <a:xfrm flipH="1" flipV="1">
            <a:off x="1371600" y="1447800"/>
            <a:ext cx="17463" cy="388938"/>
          </a:xfrm>
          <a:prstGeom prst="line">
            <a:avLst/>
          </a:prstGeom>
          <a:noFill/>
          <a:ln w="12700">
            <a:solidFill>
              <a:schemeClr val="accent2"/>
            </a:solidFill>
            <a:round/>
            <a:headEnd/>
            <a:tailEnd type="triangle" w="med" len="med"/>
          </a:ln>
        </p:spPr>
        <p:txBody>
          <a:bodyPr wrap="none" anchor="ctr">
            <a:prstTxWarp prst="textNoShape">
              <a:avLst/>
            </a:prstTxWarp>
          </a:bodyPr>
          <a:lstStyle/>
          <a:p>
            <a:endParaRPr lang="fr-FR"/>
          </a:p>
        </p:txBody>
      </p:sp>
      <p:sp>
        <p:nvSpPr>
          <p:cNvPr id="286732" name="Rectangle 11"/>
          <p:cNvSpPr>
            <a:spLocks noChangeArrowheads="1"/>
          </p:cNvSpPr>
          <p:nvPr/>
        </p:nvSpPr>
        <p:spPr bwMode="auto">
          <a:xfrm>
            <a:off x="952500" y="1179513"/>
            <a:ext cx="858838"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b="1">
                <a:solidFill>
                  <a:srgbClr val="00279F"/>
                </a:solidFill>
                <a:latin typeface="Times New Roman" charset="0"/>
              </a:rPr>
              <a:t>Attraits</a:t>
            </a:r>
          </a:p>
        </p:txBody>
      </p:sp>
      <p:sp>
        <p:nvSpPr>
          <p:cNvPr id="286733" name="Rectangle 12"/>
          <p:cNvSpPr>
            <a:spLocks noChangeArrowheads="1"/>
          </p:cNvSpPr>
          <p:nvPr/>
        </p:nvSpPr>
        <p:spPr bwMode="auto">
          <a:xfrm>
            <a:off x="7404100" y="6107113"/>
            <a:ext cx="757238"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b="1">
                <a:solidFill>
                  <a:srgbClr val="00279F"/>
                </a:solidFill>
                <a:latin typeface="Times New Roman" charset="0"/>
              </a:rPr>
              <a:t>Atouts</a:t>
            </a:r>
          </a:p>
        </p:txBody>
      </p:sp>
      <p:sp>
        <p:nvSpPr>
          <p:cNvPr id="286734" name="Rectangle 13"/>
          <p:cNvSpPr>
            <a:spLocks noChangeArrowheads="1"/>
          </p:cNvSpPr>
          <p:nvPr/>
        </p:nvSpPr>
        <p:spPr bwMode="auto">
          <a:xfrm>
            <a:off x="563563" y="2330450"/>
            <a:ext cx="746125"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b="1">
                <a:solidFill>
                  <a:srgbClr val="00279F"/>
                </a:solidFill>
                <a:latin typeface="Times New Roman" charset="0"/>
              </a:rPr>
              <a:t>FORT</a:t>
            </a:r>
          </a:p>
        </p:txBody>
      </p:sp>
      <p:sp>
        <p:nvSpPr>
          <p:cNvPr id="286735" name="Rectangle 14"/>
          <p:cNvSpPr>
            <a:spLocks noChangeArrowheads="1"/>
          </p:cNvSpPr>
          <p:nvPr/>
        </p:nvSpPr>
        <p:spPr bwMode="auto">
          <a:xfrm>
            <a:off x="411163" y="3821113"/>
            <a:ext cx="960437"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b="1">
                <a:solidFill>
                  <a:srgbClr val="00279F"/>
                </a:solidFill>
                <a:latin typeface="Times New Roman" charset="0"/>
              </a:rPr>
              <a:t>MOYEN</a:t>
            </a:r>
          </a:p>
        </p:txBody>
      </p:sp>
      <p:sp>
        <p:nvSpPr>
          <p:cNvPr id="286736" name="Rectangle 15"/>
          <p:cNvSpPr>
            <a:spLocks noChangeArrowheads="1"/>
          </p:cNvSpPr>
          <p:nvPr/>
        </p:nvSpPr>
        <p:spPr bwMode="auto">
          <a:xfrm>
            <a:off x="444500" y="5310188"/>
            <a:ext cx="938213"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b="1">
                <a:solidFill>
                  <a:srgbClr val="00279F"/>
                </a:solidFill>
                <a:latin typeface="Times New Roman" charset="0"/>
              </a:rPr>
              <a:t>FAIBLE</a:t>
            </a:r>
          </a:p>
        </p:txBody>
      </p:sp>
      <p:sp>
        <p:nvSpPr>
          <p:cNvPr id="286737" name="Arc 16"/>
          <p:cNvSpPr>
            <a:spLocks/>
          </p:cNvSpPr>
          <p:nvPr/>
        </p:nvSpPr>
        <p:spPr bwMode="auto">
          <a:xfrm>
            <a:off x="1404938" y="1766888"/>
            <a:ext cx="5610225" cy="4491037"/>
          </a:xfrm>
          <a:custGeom>
            <a:avLst/>
            <a:gdLst>
              <a:gd name="T0" fmla="*/ 0 w 21600"/>
              <a:gd name="T1" fmla="*/ 0 h 21600"/>
              <a:gd name="T2" fmla="*/ 1457158544 w 21600"/>
              <a:gd name="T3" fmla="*/ 933769136 h 21600"/>
              <a:gd name="T4" fmla="*/ 0 w 21600"/>
              <a:gd name="T5" fmla="*/ 93376913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cap="rnd">
            <a:solidFill>
              <a:schemeClr val="hlink"/>
            </a:solidFill>
            <a:prstDash val="sysDot"/>
            <a:round/>
            <a:headEnd/>
            <a:tailEnd/>
          </a:ln>
        </p:spPr>
        <p:txBody>
          <a:bodyPr wrap="none" anchor="ctr">
            <a:prstTxWarp prst="textNoShape">
              <a:avLst/>
            </a:prstTxWarp>
          </a:bodyPr>
          <a:lstStyle/>
          <a:p>
            <a:endParaRPr lang="fr-FR"/>
          </a:p>
        </p:txBody>
      </p:sp>
      <p:sp>
        <p:nvSpPr>
          <p:cNvPr id="286738" name="Arc 17"/>
          <p:cNvSpPr>
            <a:spLocks/>
          </p:cNvSpPr>
          <p:nvPr/>
        </p:nvSpPr>
        <p:spPr bwMode="auto">
          <a:xfrm>
            <a:off x="1419225" y="1752600"/>
            <a:ext cx="5610225" cy="4508500"/>
          </a:xfrm>
          <a:custGeom>
            <a:avLst/>
            <a:gdLst>
              <a:gd name="T0" fmla="*/ 1457158544 w 21600"/>
              <a:gd name="T1" fmla="*/ 941045012 h 21600"/>
              <a:gd name="T2" fmla="*/ 0 w 21600"/>
              <a:gd name="T3" fmla="*/ 0 h 21600"/>
              <a:gd name="T4" fmla="*/ 1457158544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599"/>
                </a:moveTo>
                <a:cubicBezTo>
                  <a:pt x="9670" y="21599"/>
                  <a:pt x="-1" y="11929"/>
                  <a:pt x="-1" y="-1"/>
                </a:cubicBezTo>
              </a:path>
              <a:path w="21600" h="21600" stroke="0" extrusionOk="0">
                <a:moveTo>
                  <a:pt x="21600" y="21599"/>
                </a:moveTo>
                <a:cubicBezTo>
                  <a:pt x="9670" y="21599"/>
                  <a:pt x="-1" y="11929"/>
                  <a:pt x="-1" y="-1"/>
                </a:cubicBezTo>
                <a:lnTo>
                  <a:pt x="21600" y="0"/>
                </a:lnTo>
                <a:close/>
              </a:path>
            </a:pathLst>
          </a:custGeom>
          <a:noFill/>
          <a:ln w="25400" cap="rnd">
            <a:solidFill>
              <a:schemeClr val="hlink"/>
            </a:solidFill>
            <a:prstDash val="sysDot"/>
            <a:round/>
            <a:headEnd/>
            <a:tailEnd/>
          </a:ln>
        </p:spPr>
        <p:txBody>
          <a:bodyPr wrap="none" anchor="ctr">
            <a:prstTxWarp prst="textNoShape">
              <a:avLst/>
            </a:prstTxWarp>
          </a:bodyPr>
          <a:lstStyle/>
          <a:p>
            <a:endParaRPr lang="fr-FR"/>
          </a:p>
        </p:txBody>
      </p:sp>
      <p:sp>
        <p:nvSpPr>
          <p:cNvPr id="286739" name="Line 18"/>
          <p:cNvSpPr>
            <a:spLocks noChangeShapeType="1"/>
          </p:cNvSpPr>
          <p:nvPr/>
        </p:nvSpPr>
        <p:spPr bwMode="auto">
          <a:xfrm>
            <a:off x="1384300" y="1765300"/>
            <a:ext cx="5664200" cy="4478338"/>
          </a:xfrm>
          <a:prstGeom prst="line">
            <a:avLst/>
          </a:prstGeom>
          <a:noFill/>
          <a:ln w="25400">
            <a:solidFill>
              <a:schemeClr val="hlink"/>
            </a:solidFill>
            <a:prstDash val="sysDot"/>
            <a:round/>
            <a:headEnd/>
            <a:tailEnd/>
          </a:ln>
        </p:spPr>
        <p:txBody>
          <a:bodyPr wrap="none" anchor="ctr">
            <a:prstTxWarp prst="textNoShape">
              <a:avLst/>
            </a:prstTxWarp>
          </a:bodyPr>
          <a:lstStyle/>
          <a:p>
            <a:endParaRPr lang="fr-FR"/>
          </a:p>
        </p:txBody>
      </p:sp>
      <p:sp>
        <p:nvSpPr>
          <p:cNvPr id="286740" name="Text Box 19"/>
          <p:cNvSpPr txBox="1">
            <a:spLocks noChangeArrowheads="1"/>
          </p:cNvSpPr>
          <p:nvPr/>
        </p:nvSpPr>
        <p:spPr bwMode="auto">
          <a:xfrm>
            <a:off x="1692275" y="1773238"/>
            <a:ext cx="1128713" cy="396875"/>
          </a:xfrm>
          <a:prstGeom prst="rect">
            <a:avLst/>
          </a:prstGeom>
          <a:noFill/>
          <a:ln w="12700">
            <a:noFill/>
            <a:miter lim="800000"/>
            <a:headEnd/>
            <a:tailEnd/>
          </a:ln>
        </p:spPr>
        <p:txBody>
          <a:bodyPr wrap="none">
            <a:prstTxWarp prst="textNoShape">
              <a:avLst/>
            </a:prstTxWarp>
            <a:spAutoFit/>
          </a:bodyPr>
          <a:lstStyle/>
          <a:p>
            <a:r>
              <a:rPr lang="fr-FR" sz="2000">
                <a:solidFill>
                  <a:schemeClr val="accent2"/>
                </a:solidFill>
              </a:rPr>
              <a:t>Dilemme</a:t>
            </a:r>
          </a:p>
        </p:txBody>
      </p:sp>
      <p:sp>
        <p:nvSpPr>
          <p:cNvPr id="286741" name="Text Box 20"/>
          <p:cNvSpPr txBox="1">
            <a:spLocks noChangeArrowheads="1"/>
          </p:cNvSpPr>
          <p:nvPr/>
        </p:nvSpPr>
        <p:spPr bwMode="auto">
          <a:xfrm>
            <a:off x="3492500" y="1773238"/>
            <a:ext cx="1298575" cy="396875"/>
          </a:xfrm>
          <a:prstGeom prst="rect">
            <a:avLst/>
          </a:prstGeom>
          <a:noFill/>
          <a:ln w="12700">
            <a:noFill/>
            <a:miter lim="800000"/>
            <a:headEnd/>
            <a:tailEnd/>
          </a:ln>
        </p:spPr>
        <p:txBody>
          <a:bodyPr wrap="none">
            <a:prstTxWarp prst="textNoShape">
              <a:avLst/>
            </a:prstTxWarp>
            <a:spAutoFit/>
          </a:bodyPr>
          <a:lstStyle/>
          <a:p>
            <a:r>
              <a:rPr lang="fr-FR" sz="2000">
                <a:solidFill>
                  <a:schemeClr val="accent2"/>
                </a:solidFill>
              </a:rPr>
              <a:t>Challenger</a:t>
            </a:r>
          </a:p>
        </p:txBody>
      </p:sp>
      <p:sp>
        <p:nvSpPr>
          <p:cNvPr id="286742" name="Text Box 21"/>
          <p:cNvSpPr txBox="1">
            <a:spLocks noChangeArrowheads="1"/>
          </p:cNvSpPr>
          <p:nvPr/>
        </p:nvSpPr>
        <p:spPr bwMode="auto">
          <a:xfrm>
            <a:off x="5389563" y="1773238"/>
            <a:ext cx="1044575" cy="396875"/>
          </a:xfrm>
          <a:prstGeom prst="rect">
            <a:avLst/>
          </a:prstGeom>
          <a:noFill/>
          <a:ln w="12700">
            <a:noFill/>
            <a:miter lim="800000"/>
            <a:headEnd/>
            <a:tailEnd/>
          </a:ln>
        </p:spPr>
        <p:txBody>
          <a:bodyPr wrap="none">
            <a:prstTxWarp prst="textNoShape">
              <a:avLst/>
            </a:prstTxWarp>
            <a:spAutoFit/>
          </a:bodyPr>
          <a:lstStyle/>
          <a:p>
            <a:r>
              <a:rPr lang="fr-FR" sz="2000">
                <a:solidFill>
                  <a:schemeClr val="accent2"/>
                </a:solidFill>
              </a:rPr>
              <a:t>Gagnant</a:t>
            </a:r>
          </a:p>
        </p:txBody>
      </p:sp>
      <p:sp>
        <p:nvSpPr>
          <p:cNvPr id="286743" name="Text Box 22"/>
          <p:cNvSpPr txBox="1">
            <a:spLocks noChangeArrowheads="1"/>
          </p:cNvSpPr>
          <p:nvPr/>
        </p:nvSpPr>
        <p:spPr bwMode="auto">
          <a:xfrm>
            <a:off x="1692275" y="3248025"/>
            <a:ext cx="889000" cy="396875"/>
          </a:xfrm>
          <a:prstGeom prst="rect">
            <a:avLst/>
          </a:prstGeom>
          <a:noFill/>
          <a:ln w="12700">
            <a:noFill/>
            <a:miter lim="800000"/>
            <a:headEnd/>
            <a:tailEnd/>
          </a:ln>
        </p:spPr>
        <p:txBody>
          <a:bodyPr wrap="none">
            <a:prstTxWarp prst="textNoShape">
              <a:avLst/>
            </a:prstTxWarp>
            <a:spAutoFit/>
          </a:bodyPr>
          <a:lstStyle/>
          <a:p>
            <a:r>
              <a:rPr lang="fr-FR" sz="2000">
                <a:solidFill>
                  <a:schemeClr val="accent2"/>
                </a:solidFill>
              </a:rPr>
              <a:t>Risqué</a:t>
            </a:r>
          </a:p>
        </p:txBody>
      </p:sp>
      <p:sp>
        <p:nvSpPr>
          <p:cNvPr id="286744" name="Text Box 23"/>
          <p:cNvSpPr txBox="1">
            <a:spLocks noChangeArrowheads="1"/>
          </p:cNvSpPr>
          <p:nvPr/>
        </p:nvSpPr>
        <p:spPr bwMode="auto">
          <a:xfrm>
            <a:off x="3492500" y="3248025"/>
            <a:ext cx="1327150" cy="396875"/>
          </a:xfrm>
          <a:prstGeom prst="rect">
            <a:avLst/>
          </a:prstGeom>
          <a:noFill/>
          <a:ln w="12700">
            <a:noFill/>
            <a:miter lim="800000"/>
            <a:headEnd/>
            <a:tailEnd/>
          </a:ln>
        </p:spPr>
        <p:txBody>
          <a:bodyPr wrap="none">
            <a:prstTxWarp prst="textNoShape">
              <a:avLst/>
            </a:prstTxWarp>
            <a:spAutoFit/>
          </a:bodyPr>
          <a:lstStyle/>
          <a:p>
            <a:r>
              <a:rPr lang="fr-FR" sz="2000">
                <a:solidFill>
                  <a:schemeClr val="accent2"/>
                </a:solidFill>
              </a:rPr>
              <a:t>Acceptable</a:t>
            </a:r>
          </a:p>
        </p:txBody>
      </p:sp>
      <p:sp>
        <p:nvSpPr>
          <p:cNvPr id="286745" name="Text Box 24"/>
          <p:cNvSpPr txBox="1">
            <a:spLocks noChangeArrowheads="1"/>
          </p:cNvSpPr>
          <p:nvPr/>
        </p:nvSpPr>
        <p:spPr bwMode="auto">
          <a:xfrm>
            <a:off x="5389563" y="3248025"/>
            <a:ext cx="1185862" cy="396875"/>
          </a:xfrm>
          <a:prstGeom prst="rect">
            <a:avLst/>
          </a:prstGeom>
          <a:noFill/>
          <a:ln w="12700">
            <a:noFill/>
            <a:miter lim="800000"/>
            <a:headEnd/>
            <a:tailEnd/>
          </a:ln>
        </p:spPr>
        <p:txBody>
          <a:bodyPr wrap="none">
            <a:prstTxWarp prst="textNoShape">
              <a:avLst/>
            </a:prstTxWarp>
            <a:spAutoFit/>
          </a:bodyPr>
          <a:lstStyle/>
          <a:p>
            <a:r>
              <a:rPr lang="fr-FR" sz="2000">
                <a:solidFill>
                  <a:schemeClr val="accent2"/>
                </a:solidFill>
              </a:rPr>
              <a:t>Supporter</a:t>
            </a:r>
          </a:p>
        </p:txBody>
      </p:sp>
      <p:sp>
        <p:nvSpPr>
          <p:cNvPr id="286746" name="Text Box 25"/>
          <p:cNvSpPr txBox="1">
            <a:spLocks noChangeArrowheads="1"/>
          </p:cNvSpPr>
          <p:nvPr/>
        </p:nvSpPr>
        <p:spPr bwMode="auto">
          <a:xfrm>
            <a:off x="1692275" y="4832350"/>
            <a:ext cx="960438" cy="396875"/>
          </a:xfrm>
          <a:prstGeom prst="rect">
            <a:avLst/>
          </a:prstGeom>
          <a:noFill/>
          <a:ln w="12700">
            <a:noFill/>
            <a:miter lim="800000"/>
            <a:headEnd/>
            <a:tailEnd/>
          </a:ln>
        </p:spPr>
        <p:txBody>
          <a:bodyPr wrap="none">
            <a:prstTxWarp prst="textNoShape">
              <a:avLst/>
            </a:prstTxWarp>
            <a:spAutoFit/>
          </a:bodyPr>
          <a:lstStyle/>
          <a:p>
            <a:r>
              <a:rPr lang="fr-FR" sz="2000">
                <a:solidFill>
                  <a:schemeClr val="accent2"/>
                </a:solidFill>
              </a:rPr>
              <a:t>Perdant</a:t>
            </a:r>
          </a:p>
        </p:txBody>
      </p:sp>
      <p:sp>
        <p:nvSpPr>
          <p:cNvPr id="286747" name="Text Box 26"/>
          <p:cNvSpPr txBox="1">
            <a:spLocks noChangeArrowheads="1"/>
          </p:cNvSpPr>
          <p:nvPr/>
        </p:nvSpPr>
        <p:spPr bwMode="auto">
          <a:xfrm>
            <a:off x="3492500" y="4832350"/>
            <a:ext cx="889000" cy="396875"/>
          </a:xfrm>
          <a:prstGeom prst="rect">
            <a:avLst/>
          </a:prstGeom>
          <a:noFill/>
          <a:ln w="12700">
            <a:noFill/>
            <a:miter lim="800000"/>
            <a:headEnd/>
            <a:tailEnd/>
          </a:ln>
        </p:spPr>
        <p:txBody>
          <a:bodyPr wrap="none">
            <a:prstTxWarp prst="textNoShape">
              <a:avLst/>
            </a:prstTxWarp>
            <a:spAutoFit/>
          </a:bodyPr>
          <a:lstStyle/>
          <a:p>
            <a:r>
              <a:rPr lang="fr-FR" sz="2000">
                <a:solidFill>
                  <a:schemeClr val="accent2"/>
                </a:solidFill>
              </a:rPr>
              <a:t>Risqué</a:t>
            </a:r>
          </a:p>
        </p:txBody>
      </p:sp>
      <p:sp>
        <p:nvSpPr>
          <p:cNvPr id="286748" name="Text Box 27"/>
          <p:cNvSpPr txBox="1">
            <a:spLocks noChangeArrowheads="1"/>
          </p:cNvSpPr>
          <p:nvPr/>
        </p:nvSpPr>
        <p:spPr bwMode="auto">
          <a:xfrm>
            <a:off x="5389563" y="4832350"/>
            <a:ext cx="1128712" cy="396875"/>
          </a:xfrm>
          <a:prstGeom prst="rect">
            <a:avLst/>
          </a:prstGeom>
          <a:noFill/>
          <a:ln w="12700">
            <a:noFill/>
            <a:miter lim="800000"/>
            <a:headEnd/>
            <a:tailEnd/>
          </a:ln>
        </p:spPr>
        <p:txBody>
          <a:bodyPr wrap="none">
            <a:prstTxWarp prst="textNoShape">
              <a:avLst/>
            </a:prstTxWarp>
            <a:spAutoFit/>
          </a:bodyPr>
          <a:lstStyle/>
          <a:p>
            <a:r>
              <a:rPr lang="fr-FR" sz="2000">
                <a:solidFill>
                  <a:schemeClr val="accent2"/>
                </a:solidFill>
              </a:rPr>
              <a:t>Dilemme</a:t>
            </a:r>
          </a:p>
        </p:txBody>
      </p:sp>
      <p:sp>
        <p:nvSpPr>
          <p:cNvPr id="286749" name="Text Box 28"/>
          <p:cNvSpPr txBox="1">
            <a:spLocks noChangeArrowheads="1"/>
          </p:cNvSpPr>
          <p:nvPr/>
        </p:nvSpPr>
        <p:spPr bwMode="auto">
          <a:xfrm>
            <a:off x="1739900" y="2133600"/>
            <a:ext cx="1176338" cy="730250"/>
          </a:xfrm>
          <a:prstGeom prst="rect">
            <a:avLst/>
          </a:prstGeom>
          <a:noFill/>
          <a:ln w="12700">
            <a:noFill/>
            <a:miter lim="800000"/>
            <a:headEnd/>
            <a:tailEnd/>
          </a:ln>
        </p:spPr>
        <p:txBody>
          <a:bodyPr wrap="none">
            <a:prstTxWarp prst="textNoShape">
              <a:avLst/>
            </a:prstTxWarp>
            <a:spAutoFit/>
          </a:bodyPr>
          <a:lstStyle/>
          <a:p>
            <a:r>
              <a:rPr lang="fr-FR" sz="1400" b="1"/>
              <a:t>Tester</a:t>
            </a:r>
          </a:p>
          <a:p>
            <a:r>
              <a:rPr lang="fr-FR" sz="1400" b="1"/>
              <a:t>Être prudent</a:t>
            </a:r>
          </a:p>
          <a:p>
            <a:r>
              <a:rPr lang="fr-FR" sz="1400" b="1"/>
              <a:t>Ou se retirer</a:t>
            </a:r>
          </a:p>
        </p:txBody>
      </p:sp>
      <p:sp>
        <p:nvSpPr>
          <p:cNvPr id="286750" name="Text Box 29"/>
          <p:cNvSpPr txBox="1">
            <a:spLocks noChangeArrowheads="1"/>
          </p:cNvSpPr>
          <p:nvPr/>
        </p:nvSpPr>
        <p:spPr bwMode="auto">
          <a:xfrm>
            <a:off x="3203575" y="2133600"/>
            <a:ext cx="1808163" cy="730250"/>
          </a:xfrm>
          <a:prstGeom prst="rect">
            <a:avLst/>
          </a:prstGeom>
          <a:noFill/>
          <a:ln w="12700">
            <a:noFill/>
            <a:miter lim="800000"/>
            <a:headEnd/>
            <a:tailEnd/>
          </a:ln>
        </p:spPr>
        <p:txBody>
          <a:bodyPr wrap="none">
            <a:prstTxWarp prst="textNoShape">
              <a:avLst/>
            </a:prstTxWarp>
            <a:spAutoFit/>
          </a:bodyPr>
          <a:lstStyle/>
          <a:p>
            <a:r>
              <a:rPr lang="fr-FR" sz="1400" b="1"/>
              <a:t>Croître sélectivement</a:t>
            </a:r>
          </a:p>
          <a:p>
            <a:r>
              <a:rPr lang="fr-FR" sz="1400" b="1"/>
              <a:t>Sélectionner</a:t>
            </a:r>
          </a:p>
          <a:p>
            <a:r>
              <a:rPr lang="fr-FR" sz="1400" b="1"/>
              <a:t>investir</a:t>
            </a:r>
          </a:p>
        </p:txBody>
      </p:sp>
      <p:sp>
        <p:nvSpPr>
          <p:cNvPr id="286751" name="Text Box 30"/>
          <p:cNvSpPr txBox="1">
            <a:spLocks noChangeArrowheads="1"/>
          </p:cNvSpPr>
          <p:nvPr/>
        </p:nvSpPr>
        <p:spPr bwMode="auto">
          <a:xfrm>
            <a:off x="5219700" y="2133600"/>
            <a:ext cx="1704975" cy="304800"/>
          </a:xfrm>
          <a:prstGeom prst="rect">
            <a:avLst/>
          </a:prstGeom>
          <a:noFill/>
          <a:ln w="12700">
            <a:noFill/>
            <a:miter lim="800000"/>
            <a:headEnd/>
            <a:tailEnd/>
          </a:ln>
        </p:spPr>
        <p:txBody>
          <a:bodyPr wrap="none">
            <a:prstTxWarp prst="textNoShape">
              <a:avLst/>
            </a:prstTxWarp>
            <a:spAutoFit/>
          </a:bodyPr>
          <a:lstStyle/>
          <a:p>
            <a:r>
              <a:rPr lang="fr-FR" sz="1400" b="1"/>
              <a:t>Maintenir les atouts</a:t>
            </a:r>
          </a:p>
        </p:txBody>
      </p:sp>
      <p:sp>
        <p:nvSpPr>
          <p:cNvPr id="286752" name="Text Box 31"/>
          <p:cNvSpPr txBox="1">
            <a:spLocks noChangeArrowheads="1"/>
          </p:cNvSpPr>
          <p:nvPr/>
        </p:nvSpPr>
        <p:spPr bwMode="auto">
          <a:xfrm>
            <a:off x="1619250" y="3706813"/>
            <a:ext cx="1439863" cy="730250"/>
          </a:xfrm>
          <a:prstGeom prst="rect">
            <a:avLst/>
          </a:prstGeom>
          <a:noFill/>
          <a:ln w="12700">
            <a:noFill/>
            <a:miter lim="800000"/>
            <a:headEnd/>
            <a:tailEnd/>
          </a:ln>
        </p:spPr>
        <p:txBody>
          <a:bodyPr>
            <a:prstTxWarp prst="textNoShape">
              <a:avLst/>
            </a:prstTxWarp>
            <a:spAutoFit/>
          </a:bodyPr>
          <a:lstStyle/>
          <a:p>
            <a:r>
              <a:rPr lang="fr-FR" sz="1400" b="1"/>
              <a:t>Croître ou</a:t>
            </a:r>
          </a:p>
          <a:p>
            <a:r>
              <a:rPr lang="fr-FR" sz="1400" b="1"/>
              <a:t>Se retirer … suivant risque</a:t>
            </a:r>
          </a:p>
        </p:txBody>
      </p:sp>
      <p:sp>
        <p:nvSpPr>
          <p:cNvPr id="286753" name="Text Box 32"/>
          <p:cNvSpPr txBox="1">
            <a:spLocks noChangeArrowheads="1"/>
          </p:cNvSpPr>
          <p:nvPr/>
        </p:nvSpPr>
        <p:spPr bwMode="auto">
          <a:xfrm>
            <a:off x="3276600" y="3716338"/>
            <a:ext cx="1727200" cy="942975"/>
          </a:xfrm>
          <a:prstGeom prst="rect">
            <a:avLst/>
          </a:prstGeom>
          <a:noFill/>
          <a:ln w="12700">
            <a:noFill/>
            <a:miter lim="800000"/>
            <a:headEnd/>
            <a:tailEnd/>
          </a:ln>
        </p:spPr>
        <p:txBody>
          <a:bodyPr>
            <a:prstTxWarp prst="textNoShape">
              <a:avLst/>
            </a:prstTxWarp>
            <a:spAutoFit/>
          </a:bodyPr>
          <a:lstStyle/>
          <a:p>
            <a:r>
              <a:rPr lang="fr-FR" sz="1400" b="1"/>
              <a:t>Se développer sélectivement</a:t>
            </a:r>
          </a:p>
          <a:p>
            <a:r>
              <a:rPr lang="fr-FR" sz="1400" b="1"/>
              <a:t>Investir si risque faible ou rentabilité</a:t>
            </a:r>
          </a:p>
        </p:txBody>
      </p:sp>
      <p:sp>
        <p:nvSpPr>
          <p:cNvPr id="286754" name="Text Box 33"/>
          <p:cNvSpPr txBox="1">
            <a:spLocks noChangeArrowheads="1"/>
          </p:cNvSpPr>
          <p:nvPr/>
        </p:nvSpPr>
        <p:spPr bwMode="auto">
          <a:xfrm>
            <a:off x="5148263" y="3573463"/>
            <a:ext cx="1871662" cy="1155700"/>
          </a:xfrm>
          <a:prstGeom prst="rect">
            <a:avLst/>
          </a:prstGeom>
          <a:noFill/>
          <a:ln w="12700">
            <a:noFill/>
            <a:miter lim="800000"/>
            <a:headEnd/>
            <a:tailEnd/>
          </a:ln>
        </p:spPr>
        <p:txBody>
          <a:bodyPr>
            <a:prstTxWarp prst="textNoShape">
              <a:avLst/>
            </a:prstTxWarp>
            <a:spAutoFit/>
          </a:bodyPr>
          <a:lstStyle/>
          <a:p>
            <a:r>
              <a:rPr lang="fr-FR" sz="1400" b="1"/>
              <a:t>Conserver l'avantage</a:t>
            </a:r>
          </a:p>
          <a:p>
            <a:r>
              <a:rPr lang="fr-FR" sz="1400" b="1"/>
              <a:t>Capacité de réponse</a:t>
            </a:r>
          </a:p>
          <a:p>
            <a:r>
              <a:rPr lang="fr-FR" sz="1400" b="1"/>
              <a:t>Rentabiliser</a:t>
            </a:r>
          </a:p>
          <a:p>
            <a:r>
              <a:rPr lang="fr-FR" sz="1400" b="1"/>
              <a:t>Limiter l'investissement</a:t>
            </a:r>
          </a:p>
        </p:txBody>
      </p:sp>
      <p:sp>
        <p:nvSpPr>
          <p:cNvPr id="286755" name="Text Box 34"/>
          <p:cNvSpPr txBox="1">
            <a:spLocks noChangeArrowheads="1"/>
          </p:cNvSpPr>
          <p:nvPr/>
        </p:nvSpPr>
        <p:spPr bwMode="auto">
          <a:xfrm>
            <a:off x="1476375" y="5287963"/>
            <a:ext cx="1439863" cy="517525"/>
          </a:xfrm>
          <a:prstGeom prst="rect">
            <a:avLst/>
          </a:prstGeom>
          <a:noFill/>
          <a:ln w="12700">
            <a:noFill/>
            <a:miter lim="800000"/>
            <a:headEnd/>
            <a:tailEnd/>
          </a:ln>
        </p:spPr>
        <p:txBody>
          <a:bodyPr>
            <a:prstTxWarp prst="textNoShape">
              <a:avLst/>
            </a:prstTxWarp>
            <a:spAutoFit/>
          </a:bodyPr>
          <a:lstStyle/>
          <a:p>
            <a:r>
              <a:rPr lang="fr-FR" sz="1400" b="1"/>
              <a:t>Eviter les pertes ou se retirer</a:t>
            </a:r>
          </a:p>
        </p:txBody>
      </p:sp>
      <p:sp>
        <p:nvSpPr>
          <p:cNvPr id="286756" name="Text Box 35"/>
          <p:cNvSpPr txBox="1">
            <a:spLocks noChangeArrowheads="1"/>
          </p:cNvSpPr>
          <p:nvPr/>
        </p:nvSpPr>
        <p:spPr bwMode="auto">
          <a:xfrm>
            <a:off x="3276600" y="5300663"/>
            <a:ext cx="1439863" cy="942975"/>
          </a:xfrm>
          <a:prstGeom prst="rect">
            <a:avLst/>
          </a:prstGeom>
          <a:noFill/>
          <a:ln w="12700">
            <a:noFill/>
            <a:miter lim="800000"/>
            <a:headEnd/>
            <a:tailEnd/>
          </a:ln>
        </p:spPr>
        <p:txBody>
          <a:bodyPr>
            <a:prstTxWarp prst="textNoShape">
              <a:avLst/>
            </a:prstTxWarp>
            <a:spAutoFit/>
          </a:bodyPr>
          <a:lstStyle/>
          <a:p>
            <a:r>
              <a:rPr lang="fr-FR" sz="1400" b="1"/>
              <a:t>Moissonner</a:t>
            </a:r>
          </a:p>
          <a:p>
            <a:r>
              <a:rPr lang="fr-FR" sz="1400" b="1"/>
              <a:t>Variabiliser les coûts</a:t>
            </a:r>
          </a:p>
          <a:p>
            <a:r>
              <a:rPr lang="fr-FR" sz="1400" b="1"/>
              <a:t>Rentabiliser </a:t>
            </a:r>
          </a:p>
        </p:txBody>
      </p:sp>
      <p:sp>
        <p:nvSpPr>
          <p:cNvPr id="286757" name="Text Box 36"/>
          <p:cNvSpPr txBox="1">
            <a:spLocks noChangeArrowheads="1"/>
          </p:cNvSpPr>
          <p:nvPr/>
        </p:nvSpPr>
        <p:spPr bwMode="auto">
          <a:xfrm>
            <a:off x="5219700" y="5294313"/>
            <a:ext cx="1800225" cy="942975"/>
          </a:xfrm>
          <a:prstGeom prst="rect">
            <a:avLst/>
          </a:prstGeom>
          <a:noFill/>
          <a:ln w="12700">
            <a:noFill/>
            <a:miter lim="800000"/>
            <a:headEnd/>
            <a:tailEnd/>
          </a:ln>
        </p:spPr>
        <p:txBody>
          <a:bodyPr>
            <a:prstTxWarp prst="textNoShape">
              <a:avLst/>
            </a:prstTxWarp>
            <a:spAutoFit/>
          </a:bodyPr>
          <a:lstStyle/>
          <a:p>
            <a:r>
              <a:rPr lang="fr-FR" sz="1400" b="1"/>
              <a:t>Moissonner sélectivement</a:t>
            </a:r>
          </a:p>
          <a:p>
            <a:r>
              <a:rPr lang="fr-FR" sz="1400" b="1"/>
              <a:t>Réduire les risques</a:t>
            </a:r>
          </a:p>
          <a:p>
            <a:r>
              <a:rPr lang="fr-FR" sz="1400" b="1"/>
              <a:t>Sauver la rentabilité</a:t>
            </a:r>
          </a:p>
        </p:txBody>
      </p:sp>
    </p:spTree>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Espace réservé du numéro de diapositive 3"/>
          <p:cNvSpPr>
            <a:spLocks noGrp="1"/>
          </p:cNvSpPr>
          <p:nvPr>
            <p:ph type="sldNum" sz="quarter" idx="10"/>
          </p:nvPr>
        </p:nvSpPr>
        <p:spPr/>
        <p:txBody>
          <a:bodyPr/>
          <a:lstStyle/>
          <a:p>
            <a:pPr>
              <a:defRPr/>
            </a:pPr>
            <a:fld id="{FE72BB23-4C54-C04D-B091-857E1B6AB90E}" type="slidenum">
              <a:rPr lang="fr-FR"/>
              <a:pPr>
                <a:defRPr/>
              </a:pPr>
              <a:t>141</a:t>
            </a:fld>
            <a:endParaRPr lang="fr-FR"/>
          </a:p>
        </p:txBody>
      </p:sp>
      <p:sp>
        <p:nvSpPr>
          <p:cNvPr id="288771" name="Rectangle 2"/>
          <p:cNvSpPr>
            <a:spLocks noGrp="1" noChangeArrowheads="1"/>
          </p:cNvSpPr>
          <p:nvPr>
            <p:ph type="title"/>
          </p:nvPr>
        </p:nvSpPr>
        <p:spPr>
          <a:xfrm>
            <a:off x="838200" y="0"/>
            <a:ext cx="7772400" cy="1143000"/>
          </a:xfrm>
          <a:noFill/>
        </p:spPr>
        <p:txBody>
          <a:bodyPr/>
          <a:lstStyle/>
          <a:p>
            <a:r>
              <a:rPr lang="fr-FR"/>
              <a:t>Schéma d’interprétation de SHELL</a:t>
            </a:r>
          </a:p>
        </p:txBody>
      </p:sp>
      <p:sp>
        <p:nvSpPr>
          <p:cNvPr id="288772" name="Rectangle 3"/>
          <p:cNvSpPr>
            <a:spLocks noChangeArrowheads="1"/>
          </p:cNvSpPr>
          <p:nvPr/>
        </p:nvSpPr>
        <p:spPr bwMode="auto">
          <a:xfrm>
            <a:off x="1403350" y="1800225"/>
            <a:ext cx="5626100" cy="4508500"/>
          </a:xfrm>
          <a:prstGeom prst="rect">
            <a:avLst/>
          </a:prstGeom>
          <a:solidFill>
            <a:schemeClr val="bg1"/>
          </a:solidFill>
          <a:ln w="12700">
            <a:solidFill>
              <a:schemeClr val="accent2"/>
            </a:solidFill>
            <a:miter lim="800000"/>
            <a:headEnd/>
            <a:tailEnd/>
          </a:ln>
        </p:spPr>
        <p:txBody>
          <a:bodyPr wrap="none" anchor="ctr">
            <a:prstTxWarp prst="textNoShape">
              <a:avLst/>
            </a:prstTxWarp>
          </a:bodyPr>
          <a:lstStyle/>
          <a:p>
            <a:pPr algn="ctr"/>
            <a:endParaRPr lang="fr-FR" sz="2000"/>
          </a:p>
        </p:txBody>
      </p:sp>
      <p:sp>
        <p:nvSpPr>
          <p:cNvPr id="288773" name="Line 4"/>
          <p:cNvSpPr>
            <a:spLocks noChangeShapeType="1"/>
          </p:cNvSpPr>
          <p:nvPr/>
        </p:nvSpPr>
        <p:spPr bwMode="auto">
          <a:xfrm>
            <a:off x="3098800" y="1758950"/>
            <a:ext cx="0" cy="4473575"/>
          </a:xfrm>
          <a:prstGeom prst="line">
            <a:avLst/>
          </a:prstGeom>
          <a:noFill/>
          <a:ln w="12700">
            <a:solidFill>
              <a:schemeClr val="accent2"/>
            </a:solidFill>
            <a:round/>
            <a:headEnd/>
            <a:tailEnd/>
          </a:ln>
        </p:spPr>
        <p:txBody>
          <a:bodyPr wrap="none" anchor="ctr">
            <a:prstTxWarp prst="textNoShape">
              <a:avLst/>
            </a:prstTxWarp>
          </a:bodyPr>
          <a:lstStyle/>
          <a:p>
            <a:endParaRPr lang="fr-FR"/>
          </a:p>
        </p:txBody>
      </p:sp>
      <p:sp>
        <p:nvSpPr>
          <p:cNvPr id="288774" name="Line 5"/>
          <p:cNvSpPr>
            <a:spLocks noChangeShapeType="1"/>
          </p:cNvSpPr>
          <p:nvPr/>
        </p:nvSpPr>
        <p:spPr bwMode="auto">
          <a:xfrm>
            <a:off x="5029200" y="1743075"/>
            <a:ext cx="0" cy="4473575"/>
          </a:xfrm>
          <a:prstGeom prst="line">
            <a:avLst/>
          </a:prstGeom>
          <a:noFill/>
          <a:ln w="12700">
            <a:solidFill>
              <a:schemeClr val="accent2"/>
            </a:solidFill>
            <a:round/>
            <a:headEnd/>
            <a:tailEnd/>
          </a:ln>
        </p:spPr>
        <p:txBody>
          <a:bodyPr wrap="none" anchor="ctr">
            <a:prstTxWarp prst="textNoShape">
              <a:avLst/>
            </a:prstTxWarp>
          </a:bodyPr>
          <a:lstStyle/>
          <a:p>
            <a:endParaRPr lang="fr-FR"/>
          </a:p>
        </p:txBody>
      </p:sp>
      <p:sp>
        <p:nvSpPr>
          <p:cNvPr id="288775" name="Line 6"/>
          <p:cNvSpPr>
            <a:spLocks noChangeShapeType="1"/>
          </p:cNvSpPr>
          <p:nvPr/>
        </p:nvSpPr>
        <p:spPr bwMode="auto">
          <a:xfrm>
            <a:off x="1411288" y="3192463"/>
            <a:ext cx="5610225" cy="0"/>
          </a:xfrm>
          <a:prstGeom prst="line">
            <a:avLst/>
          </a:prstGeom>
          <a:noFill/>
          <a:ln w="12700">
            <a:solidFill>
              <a:schemeClr val="accent2"/>
            </a:solidFill>
            <a:round/>
            <a:headEnd/>
            <a:tailEnd/>
          </a:ln>
        </p:spPr>
        <p:txBody>
          <a:bodyPr wrap="none" anchor="ctr">
            <a:prstTxWarp prst="textNoShape">
              <a:avLst/>
            </a:prstTxWarp>
          </a:bodyPr>
          <a:lstStyle/>
          <a:p>
            <a:endParaRPr lang="fr-FR"/>
          </a:p>
        </p:txBody>
      </p:sp>
      <p:sp>
        <p:nvSpPr>
          <p:cNvPr id="288776" name="Line 7"/>
          <p:cNvSpPr>
            <a:spLocks noChangeShapeType="1"/>
          </p:cNvSpPr>
          <p:nvPr/>
        </p:nvSpPr>
        <p:spPr bwMode="auto">
          <a:xfrm>
            <a:off x="1411288" y="4716463"/>
            <a:ext cx="5610225" cy="0"/>
          </a:xfrm>
          <a:prstGeom prst="line">
            <a:avLst/>
          </a:prstGeom>
          <a:noFill/>
          <a:ln w="12700">
            <a:solidFill>
              <a:schemeClr val="accent2"/>
            </a:solidFill>
            <a:round/>
            <a:headEnd/>
            <a:tailEnd/>
          </a:ln>
        </p:spPr>
        <p:txBody>
          <a:bodyPr wrap="none" anchor="ctr">
            <a:prstTxWarp prst="textNoShape">
              <a:avLst/>
            </a:prstTxWarp>
          </a:bodyPr>
          <a:lstStyle/>
          <a:p>
            <a:endParaRPr lang="fr-FR"/>
          </a:p>
        </p:txBody>
      </p:sp>
      <p:sp>
        <p:nvSpPr>
          <p:cNvPr id="288777" name="Rectangle 8"/>
          <p:cNvSpPr>
            <a:spLocks noChangeArrowheads="1"/>
          </p:cNvSpPr>
          <p:nvPr/>
        </p:nvSpPr>
        <p:spPr bwMode="auto">
          <a:xfrm>
            <a:off x="1562100" y="6361113"/>
            <a:ext cx="4708525"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b="1">
                <a:solidFill>
                  <a:srgbClr val="00279F"/>
                </a:solidFill>
                <a:latin typeface="Times New Roman" charset="0"/>
              </a:rPr>
              <a:t>FAIBLE		MOYEN		      FORT</a:t>
            </a:r>
          </a:p>
        </p:txBody>
      </p:sp>
      <p:sp>
        <p:nvSpPr>
          <p:cNvPr id="288778" name="Line 9"/>
          <p:cNvSpPr>
            <a:spLocks noChangeShapeType="1"/>
          </p:cNvSpPr>
          <p:nvPr/>
        </p:nvSpPr>
        <p:spPr bwMode="auto">
          <a:xfrm>
            <a:off x="6999288" y="6256338"/>
            <a:ext cx="342900" cy="0"/>
          </a:xfrm>
          <a:prstGeom prst="line">
            <a:avLst/>
          </a:prstGeom>
          <a:noFill/>
          <a:ln w="12700">
            <a:solidFill>
              <a:schemeClr val="accent2"/>
            </a:solidFill>
            <a:round/>
            <a:headEnd/>
            <a:tailEnd type="triangle" w="med" len="med"/>
          </a:ln>
        </p:spPr>
        <p:txBody>
          <a:bodyPr wrap="none" anchor="ctr">
            <a:prstTxWarp prst="textNoShape">
              <a:avLst/>
            </a:prstTxWarp>
          </a:bodyPr>
          <a:lstStyle/>
          <a:p>
            <a:endParaRPr lang="fr-FR"/>
          </a:p>
        </p:txBody>
      </p:sp>
      <p:sp>
        <p:nvSpPr>
          <p:cNvPr id="288779" name="Line 10"/>
          <p:cNvSpPr>
            <a:spLocks noChangeShapeType="1"/>
          </p:cNvSpPr>
          <p:nvPr/>
        </p:nvSpPr>
        <p:spPr bwMode="auto">
          <a:xfrm flipH="1" flipV="1">
            <a:off x="1371600" y="1447800"/>
            <a:ext cx="17463" cy="388938"/>
          </a:xfrm>
          <a:prstGeom prst="line">
            <a:avLst/>
          </a:prstGeom>
          <a:noFill/>
          <a:ln w="12700">
            <a:solidFill>
              <a:schemeClr val="accent2"/>
            </a:solidFill>
            <a:round/>
            <a:headEnd/>
            <a:tailEnd type="triangle" w="med" len="med"/>
          </a:ln>
        </p:spPr>
        <p:txBody>
          <a:bodyPr wrap="none" anchor="ctr">
            <a:prstTxWarp prst="textNoShape">
              <a:avLst/>
            </a:prstTxWarp>
          </a:bodyPr>
          <a:lstStyle/>
          <a:p>
            <a:endParaRPr lang="fr-FR"/>
          </a:p>
        </p:txBody>
      </p:sp>
      <p:sp>
        <p:nvSpPr>
          <p:cNvPr id="288780" name="Rectangle 11"/>
          <p:cNvSpPr>
            <a:spLocks noChangeArrowheads="1"/>
          </p:cNvSpPr>
          <p:nvPr/>
        </p:nvSpPr>
        <p:spPr bwMode="auto">
          <a:xfrm>
            <a:off x="952500" y="1179513"/>
            <a:ext cx="858838"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b="1">
                <a:solidFill>
                  <a:srgbClr val="00279F"/>
                </a:solidFill>
                <a:latin typeface="Times New Roman" charset="0"/>
              </a:rPr>
              <a:t>Attraits</a:t>
            </a:r>
          </a:p>
        </p:txBody>
      </p:sp>
      <p:sp>
        <p:nvSpPr>
          <p:cNvPr id="288781" name="Rectangle 12"/>
          <p:cNvSpPr>
            <a:spLocks noChangeArrowheads="1"/>
          </p:cNvSpPr>
          <p:nvPr/>
        </p:nvSpPr>
        <p:spPr bwMode="auto">
          <a:xfrm>
            <a:off x="7404100" y="6107113"/>
            <a:ext cx="757238"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b="1">
                <a:solidFill>
                  <a:srgbClr val="00279F"/>
                </a:solidFill>
                <a:latin typeface="Times New Roman" charset="0"/>
              </a:rPr>
              <a:t>Atouts</a:t>
            </a:r>
          </a:p>
        </p:txBody>
      </p:sp>
      <p:sp>
        <p:nvSpPr>
          <p:cNvPr id="288782" name="Rectangle 13"/>
          <p:cNvSpPr>
            <a:spLocks noChangeArrowheads="1"/>
          </p:cNvSpPr>
          <p:nvPr/>
        </p:nvSpPr>
        <p:spPr bwMode="auto">
          <a:xfrm>
            <a:off x="563563" y="2330450"/>
            <a:ext cx="746125"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b="1">
                <a:solidFill>
                  <a:srgbClr val="00279F"/>
                </a:solidFill>
                <a:latin typeface="Times New Roman" charset="0"/>
              </a:rPr>
              <a:t>FORT</a:t>
            </a:r>
          </a:p>
        </p:txBody>
      </p:sp>
      <p:sp>
        <p:nvSpPr>
          <p:cNvPr id="288783" name="Rectangle 14"/>
          <p:cNvSpPr>
            <a:spLocks noChangeArrowheads="1"/>
          </p:cNvSpPr>
          <p:nvPr/>
        </p:nvSpPr>
        <p:spPr bwMode="auto">
          <a:xfrm>
            <a:off x="411163" y="3821113"/>
            <a:ext cx="960437"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b="1">
                <a:solidFill>
                  <a:srgbClr val="00279F"/>
                </a:solidFill>
                <a:latin typeface="Times New Roman" charset="0"/>
              </a:rPr>
              <a:t>MOYEN</a:t>
            </a:r>
          </a:p>
        </p:txBody>
      </p:sp>
      <p:sp>
        <p:nvSpPr>
          <p:cNvPr id="288784" name="Rectangle 15"/>
          <p:cNvSpPr>
            <a:spLocks noChangeArrowheads="1"/>
          </p:cNvSpPr>
          <p:nvPr/>
        </p:nvSpPr>
        <p:spPr bwMode="auto">
          <a:xfrm>
            <a:off x="444500" y="5310188"/>
            <a:ext cx="938213"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b="1">
                <a:solidFill>
                  <a:srgbClr val="00279F"/>
                </a:solidFill>
                <a:latin typeface="Times New Roman" charset="0"/>
              </a:rPr>
              <a:t>FAIBLE</a:t>
            </a:r>
          </a:p>
        </p:txBody>
      </p:sp>
      <p:sp>
        <p:nvSpPr>
          <p:cNvPr id="288785" name="Arc 16"/>
          <p:cNvSpPr>
            <a:spLocks/>
          </p:cNvSpPr>
          <p:nvPr/>
        </p:nvSpPr>
        <p:spPr bwMode="auto">
          <a:xfrm>
            <a:off x="1404938" y="1766888"/>
            <a:ext cx="5610225" cy="4491037"/>
          </a:xfrm>
          <a:custGeom>
            <a:avLst/>
            <a:gdLst>
              <a:gd name="T0" fmla="*/ 0 w 21600"/>
              <a:gd name="T1" fmla="*/ 0 h 21600"/>
              <a:gd name="T2" fmla="*/ 1457158544 w 21600"/>
              <a:gd name="T3" fmla="*/ 933769136 h 21600"/>
              <a:gd name="T4" fmla="*/ 0 w 21600"/>
              <a:gd name="T5" fmla="*/ 93376913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cap="rnd">
            <a:solidFill>
              <a:schemeClr val="hlink"/>
            </a:solidFill>
            <a:prstDash val="sysDot"/>
            <a:round/>
            <a:headEnd/>
            <a:tailEnd/>
          </a:ln>
        </p:spPr>
        <p:txBody>
          <a:bodyPr wrap="none" anchor="ctr">
            <a:prstTxWarp prst="textNoShape">
              <a:avLst/>
            </a:prstTxWarp>
          </a:bodyPr>
          <a:lstStyle/>
          <a:p>
            <a:endParaRPr lang="fr-FR"/>
          </a:p>
        </p:txBody>
      </p:sp>
      <p:sp>
        <p:nvSpPr>
          <p:cNvPr id="288786" name="Arc 17"/>
          <p:cNvSpPr>
            <a:spLocks/>
          </p:cNvSpPr>
          <p:nvPr/>
        </p:nvSpPr>
        <p:spPr bwMode="auto">
          <a:xfrm>
            <a:off x="1419225" y="1752600"/>
            <a:ext cx="5610225" cy="4508500"/>
          </a:xfrm>
          <a:custGeom>
            <a:avLst/>
            <a:gdLst>
              <a:gd name="T0" fmla="*/ 1457158544 w 21600"/>
              <a:gd name="T1" fmla="*/ 941045012 h 21600"/>
              <a:gd name="T2" fmla="*/ 0 w 21600"/>
              <a:gd name="T3" fmla="*/ 0 h 21600"/>
              <a:gd name="T4" fmla="*/ 1457158544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599"/>
                </a:moveTo>
                <a:cubicBezTo>
                  <a:pt x="9670" y="21599"/>
                  <a:pt x="-1" y="11929"/>
                  <a:pt x="-1" y="-1"/>
                </a:cubicBezTo>
              </a:path>
              <a:path w="21600" h="21600" stroke="0" extrusionOk="0">
                <a:moveTo>
                  <a:pt x="21600" y="21599"/>
                </a:moveTo>
                <a:cubicBezTo>
                  <a:pt x="9670" y="21599"/>
                  <a:pt x="-1" y="11929"/>
                  <a:pt x="-1" y="-1"/>
                </a:cubicBezTo>
                <a:lnTo>
                  <a:pt x="21600" y="0"/>
                </a:lnTo>
                <a:close/>
              </a:path>
            </a:pathLst>
          </a:custGeom>
          <a:noFill/>
          <a:ln w="25400" cap="rnd">
            <a:solidFill>
              <a:schemeClr val="hlink"/>
            </a:solidFill>
            <a:prstDash val="sysDot"/>
            <a:round/>
            <a:headEnd/>
            <a:tailEnd/>
          </a:ln>
        </p:spPr>
        <p:txBody>
          <a:bodyPr wrap="none" anchor="ctr">
            <a:prstTxWarp prst="textNoShape">
              <a:avLst/>
            </a:prstTxWarp>
          </a:bodyPr>
          <a:lstStyle/>
          <a:p>
            <a:endParaRPr lang="fr-FR"/>
          </a:p>
        </p:txBody>
      </p:sp>
      <p:sp>
        <p:nvSpPr>
          <p:cNvPr id="288787" name="Line 18"/>
          <p:cNvSpPr>
            <a:spLocks noChangeShapeType="1"/>
          </p:cNvSpPr>
          <p:nvPr/>
        </p:nvSpPr>
        <p:spPr bwMode="auto">
          <a:xfrm>
            <a:off x="1384300" y="1765300"/>
            <a:ext cx="5664200" cy="4478338"/>
          </a:xfrm>
          <a:prstGeom prst="line">
            <a:avLst/>
          </a:prstGeom>
          <a:noFill/>
          <a:ln w="25400">
            <a:solidFill>
              <a:schemeClr val="hlink"/>
            </a:solidFill>
            <a:prstDash val="sysDot"/>
            <a:round/>
            <a:headEnd/>
            <a:tailEnd/>
          </a:ln>
        </p:spPr>
        <p:txBody>
          <a:bodyPr wrap="none" anchor="ctr">
            <a:prstTxWarp prst="textNoShape">
              <a:avLst/>
            </a:prstTxWarp>
          </a:bodyPr>
          <a:lstStyle/>
          <a:p>
            <a:endParaRPr lang="fr-FR"/>
          </a:p>
        </p:txBody>
      </p:sp>
      <p:sp>
        <p:nvSpPr>
          <p:cNvPr id="288788" name="Text Box 19"/>
          <p:cNvSpPr txBox="1">
            <a:spLocks noChangeArrowheads="1"/>
          </p:cNvSpPr>
          <p:nvPr/>
        </p:nvSpPr>
        <p:spPr bwMode="auto">
          <a:xfrm>
            <a:off x="1692275" y="1773238"/>
            <a:ext cx="1128713" cy="396875"/>
          </a:xfrm>
          <a:prstGeom prst="rect">
            <a:avLst/>
          </a:prstGeom>
          <a:noFill/>
          <a:ln w="12700">
            <a:noFill/>
            <a:miter lim="800000"/>
            <a:headEnd/>
            <a:tailEnd/>
          </a:ln>
        </p:spPr>
        <p:txBody>
          <a:bodyPr wrap="none">
            <a:prstTxWarp prst="textNoShape">
              <a:avLst/>
            </a:prstTxWarp>
            <a:spAutoFit/>
          </a:bodyPr>
          <a:lstStyle/>
          <a:p>
            <a:r>
              <a:rPr lang="fr-FR" sz="2000">
                <a:solidFill>
                  <a:schemeClr val="accent2"/>
                </a:solidFill>
              </a:rPr>
              <a:t>Dilemme</a:t>
            </a:r>
          </a:p>
        </p:txBody>
      </p:sp>
      <p:sp>
        <p:nvSpPr>
          <p:cNvPr id="288789" name="Text Box 20"/>
          <p:cNvSpPr txBox="1">
            <a:spLocks noChangeArrowheads="1"/>
          </p:cNvSpPr>
          <p:nvPr/>
        </p:nvSpPr>
        <p:spPr bwMode="auto">
          <a:xfrm>
            <a:off x="3492500" y="1773238"/>
            <a:ext cx="1298575" cy="396875"/>
          </a:xfrm>
          <a:prstGeom prst="rect">
            <a:avLst/>
          </a:prstGeom>
          <a:noFill/>
          <a:ln w="12700">
            <a:noFill/>
            <a:miter lim="800000"/>
            <a:headEnd/>
            <a:tailEnd/>
          </a:ln>
        </p:spPr>
        <p:txBody>
          <a:bodyPr wrap="none">
            <a:prstTxWarp prst="textNoShape">
              <a:avLst/>
            </a:prstTxWarp>
            <a:spAutoFit/>
          </a:bodyPr>
          <a:lstStyle/>
          <a:p>
            <a:r>
              <a:rPr lang="fr-FR" sz="2000">
                <a:solidFill>
                  <a:schemeClr val="accent2"/>
                </a:solidFill>
              </a:rPr>
              <a:t>Challenger</a:t>
            </a:r>
          </a:p>
        </p:txBody>
      </p:sp>
      <p:sp>
        <p:nvSpPr>
          <p:cNvPr id="288790" name="Text Box 21"/>
          <p:cNvSpPr txBox="1">
            <a:spLocks noChangeArrowheads="1"/>
          </p:cNvSpPr>
          <p:nvPr/>
        </p:nvSpPr>
        <p:spPr bwMode="auto">
          <a:xfrm>
            <a:off x="5389563" y="1773238"/>
            <a:ext cx="1044575" cy="396875"/>
          </a:xfrm>
          <a:prstGeom prst="rect">
            <a:avLst/>
          </a:prstGeom>
          <a:noFill/>
          <a:ln w="12700">
            <a:noFill/>
            <a:miter lim="800000"/>
            <a:headEnd/>
            <a:tailEnd/>
          </a:ln>
        </p:spPr>
        <p:txBody>
          <a:bodyPr wrap="none">
            <a:prstTxWarp prst="textNoShape">
              <a:avLst/>
            </a:prstTxWarp>
            <a:spAutoFit/>
          </a:bodyPr>
          <a:lstStyle/>
          <a:p>
            <a:r>
              <a:rPr lang="fr-FR" sz="2000">
                <a:solidFill>
                  <a:schemeClr val="accent2"/>
                </a:solidFill>
              </a:rPr>
              <a:t>Gagnant</a:t>
            </a:r>
          </a:p>
        </p:txBody>
      </p:sp>
      <p:sp>
        <p:nvSpPr>
          <p:cNvPr id="288791" name="Text Box 22"/>
          <p:cNvSpPr txBox="1">
            <a:spLocks noChangeArrowheads="1"/>
          </p:cNvSpPr>
          <p:nvPr/>
        </p:nvSpPr>
        <p:spPr bwMode="auto">
          <a:xfrm>
            <a:off x="1692275" y="3248025"/>
            <a:ext cx="889000" cy="396875"/>
          </a:xfrm>
          <a:prstGeom prst="rect">
            <a:avLst/>
          </a:prstGeom>
          <a:noFill/>
          <a:ln w="12700">
            <a:noFill/>
            <a:miter lim="800000"/>
            <a:headEnd/>
            <a:tailEnd/>
          </a:ln>
        </p:spPr>
        <p:txBody>
          <a:bodyPr wrap="none">
            <a:prstTxWarp prst="textNoShape">
              <a:avLst/>
            </a:prstTxWarp>
            <a:spAutoFit/>
          </a:bodyPr>
          <a:lstStyle/>
          <a:p>
            <a:r>
              <a:rPr lang="fr-FR" sz="2000">
                <a:solidFill>
                  <a:schemeClr val="accent2"/>
                </a:solidFill>
              </a:rPr>
              <a:t>Risqué</a:t>
            </a:r>
          </a:p>
        </p:txBody>
      </p:sp>
      <p:sp>
        <p:nvSpPr>
          <p:cNvPr id="288792" name="Text Box 23"/>
          <p:cNvSpPr txBox="1">
            <a:spLocks noChangeArrowheads="1"/>
          </p:cNvSpPr>
          <p:nvPr/>
        </p:nvSpPr>
        <p:spPr bwMode="auto">
          <a:xfrm>
            <a:off x="3492500" y="3248025"/>
            <a:ext cx="1327150" cy="396875"/>
          </a:xfrm>
          <a:prstGeom prst="rect">
            <a:avLst/>
          </a:prstGeom>
          <a:noFill/>
          <a:ln w="12700">
            <a:noFill/>
            <a:miter lim="800000"/>
            <a:headEnd/>
            <a:tailEnd/>
          </a:ln>
        </p:spPr>
        <p:txBody>
          <a:bodyPr wrap="none">
            <a:prstTxWarp prst="textNoShape">
              <a:avLst/>
            </a:prstTxWarp>
            <a:spAutoFit/>
          </a:bodyPr>
          <a:lstStyle/>
          <a:p>
            <a:r>
              <a:rPr lang="fr-FR" sz="2000">
                <a:solidFill>
                  <a:schemeClr val="accent2"/>
                </a:solidFill>
              </a:rPr>
              <a:t>Acceptable</a:t>
            </a:r>
          </a:p>
        </p:txBody>
      </p:sp>
      <p:sp>
        <p:nvSpPr>
          <p:cNvPr id="288793" name="Text Box 24"/>
          <p:cNvSpPr txBox="1">
            <a:spLocks noChangeArrowheads="1"/>
          </p:cNvSpPr>
          <p:nvPr/>
        </p:nvSpPr>
        <p:spPr bwMode="auto">
          <a:xfrm>
            <a:off x="5389563" y="3248025"/>
            <a:ext cx="1185862" cy="396875"/>
          </a:xfrm>
          <a:prstGeom prst="rect">
            <a:avLst/>
          </a:prstGeom>
          <a:noFill/>
          <a:ln w="12700">
            <a:noFill/>
            <a:miter lim="800000"/>
            <a:headEnd/>
            <a:tailEnd/>
          </a:ln>
        </p:spPr>
        <p:txBody>
          <a:bodyPr wrap="none">
            <a:prstTxWarp prst="textNoShape">
              <a:avLst/>
            </a:prstTxWarp>
            <a:spAutoFit/>
          </a:bodyPr>
          <a:lstStyle/>
          <a:p>
            <a:r>
              <a:rPr lang="fr-FR" sz="2000">
                <a:solidFill>
                  <a:schemeClr val="accent2"/>
                </a:solidFill>
              </a:rPr>
              <a:t>Supporter</a:t>
            </a:r>
          </a:p>
        </p:txBody>
      </p:sp>
      <p:sp>
        <p:nvSpPr>
          <p:cNvPr id="288794" name="Text Box 25"/>
          <p:cNvSpPr txBox="1">
            <a:spLocks noChangeArrowheads="1"/>
          </p:cNvSpPr>
          <p:nvPr/>
        </p:nvSpPr>
        <p:spPr bwMode="auto">
          <a:xfrm>
            <a:off x="1692275" y="4832350"/>
            <a:ext cx="960438" cy="396875"/>
          </a:xfrm>
          <a:prstGeom prst="rect">
            <a:avLst/>
          </a:prstGeom>
          <a:noFill/>
          <a:ln w="12700">
            <a:noFill/>
            <a:miter lim="800000"/>
            <a:headEnd/>
            <a:tailEnd/>
          </a:ln>
        </p:spPr>
        <p:txBody>
          <a:bodyPr wrap="none">
            <a:prstTxWarp prst="textNoShape">
              <a:avLst/>
            </a:prstTxWarp>
            <a:spAutoFit/>
          </a:bodyPr>
          <a:lstStyle/>
          <a:p>
            <a:r>
              <a:rPr lang="fr-FR" sz="2000">
                <a:solidFill>
                  <a:schemeClr val="accent2"/>
                </a:solidFill>
              </a:rPr>
              <a:t>Perdant</a:t>
            </a:r>
          </a:p>
        </p:txBody>
      </p:sp>
      <p:sp>
        <p:nvSpPr>
          <p:cNvPr id="288795" name="Text Box 26"/>
          <p:cNvSpPr txBox="1">
            <a:spLocks noChangeArrowheads="1"/>
          </p:cNvSpPr>
          <p:nvPr/>
        </p:nvSpPr>
        <p:spPr bwMode="auto">
          <a:xfrm>
            <a:off x="3492500" y="4832350"/>
            <a:ext cx="889000" cy="396875"/>
          </a:xfrm>
          <a:prstGeom prst="rect">
            <a:avLst/>
          </a:prstGeom>
          <a:noFill/>
          <a:ln w="12700">
            <a:noFill/>
            <a:miter lim="800000"/>
            <a:headEnd/>
            <a:tailEnd/>
          </a:ln>
        </p:spPr>
        <p:txBody>
          <a:bodyPr wrap="none">
            <a:prstTxWarp prst="textNoShape">
              <a:avLst/>
            </a:prstTxWarp>
            <a:spAutoFit/>
          </a:bodyPr>
          <a:lstStyle/>
          <a:p>
            <a:r>
              <a:rPr lang="fr-FR" sz="2000">
                <a:solidFill>
                  <a:schemeClr val="accent2"/>
                </a:solidFill>
              </a:rPr>
              <a:t>Risqué</a:t>
            </a:r>
          </a:p>
        </p:txBody>
      </p:sp>
      <p:sp>
        <p:nvSpPr>
          <p:cNvPr id="288796" name="Text Box 27"/>
          <p:cNvSpPr txBox="1">
            <a:spLocks noChangeArrowheads="1"/>
          </p:cNvSpPr>
          <p:nvPr/>
        </p:nvSpPr>
        <p:spPr bwMode="auto">
          <a:xfrm>
            <a:off x="5389563" y="4832350"/>
            <a:ext cx="1128712" cy="396875"/>
          </a:xfrm>
          <a:prstGeom prst="rect">
            <a:avLst/>
          </a:prstGeom>
          <a:noFill/>
          <a:ln w="12700">
            <a:noFill/>
            <a:miter lim="800000"/>
            <a:headEnd/>
            <a:tailEnd/>
          </a:ln>
        </p:spPr>
        <p:txBody>
          <a:bodyPr wrap="none">
            <a:prstTxWarp prst="textNoShape">
              <a:avLst/>
            </a:prstTxWarp>
            <a:spAutoFit/>
          </a:bodyPr>
          <a:lstStyle/>
          <a:p>
            <a:r>
              <a:rPr lang="fr-FR" sz="2000">
                <a:solidFill>
                  <a:schemeClr val="accent2"/>
                </a:solidFill>
              </a:rPr>
              <a:t>Dilemme</a:t>
            </a:r>
          </a:p>
        </p:txBody>
      </p:sp>
      <p:sp>
        <p:nvSpPr>
          <p:cNvPr id="288797" name="Text Box 28"/>
          <p:cNvSpPr txBox="1">
            <a:spLocks noChangeArrowheads="1"/>
          </p:cNvSpPr>
          <p:nvPr/>
        </p:nvSpPr>
        <p:spPr bwMode="auto">
          <a:xfrm>
            <a:off x="1619250" y="2565400"/>
            <a:ext cx="1352550" cy="317500"/>
          </a:xfrm>
          <a:prstGeom prst="rect">
            <a:avLst/>
          </a:prstGeom>
          <a:noFill/>
          <a:ln w="12700">
            <a:solidFill>
              <a:schemeClr val="tx1"/>
            </a:solidFill>
            <a:miter lim="800000"/>
            <a:headEnd/>
            <a:tailEnd/>
          </a:ln>
        </p:spPr>
        <p:txBody>
          <a:bodyPr wrap="none">
            <a:prstTxWarp prst="textNoShape">
              <a:avLst/>
            </a:prstTxWarp>
            <a:spAutoFit/>
          </a:bodyPr>
          <a:lstStyle/>
          <a:p>
            <a:r>
              <a:rPr lang="fr-FR" sz="1400" b="1"/>
              <a:t>Rentabilisation</a:t>
            </a:r>
          </a:p>
        </p:txBody>
      </p:sp>
      <p:sp>
        <p:nvSpPr>
          <p:cNvPr id="288798" name="Text Box 29"/>
          <p:cNvSpPr txBox="1">
            <a:spLocks noChangeArrowheads="1"/>
          </p:cNvSpPr>
          <p:nvPr/>
        </p:nvSpPr>
        <p:spPr bwMode="auto">
          <a:xfrm>
            <a:off x="3436938" y="2565400"/>
            <a:ext cx="1343025" cy="530225"/>
          </a:xfrm>
          <a:prstGeom prst="rect">
            <a:avLst/>
          </a:prstGeom>
          <a:noFill/>
          <a:ln w="12700">
            <a:solidFill>
              <a:schemeClr val="tx1"/>
            </a:solidFill>
            <a:miter lim="800000"/>
            <a:headEnd/>
            <a:tailEnd/>
          </a:ln>
        </p:spPr>
        <p:txBody>
          <a:bodyPr wrap="none">
            <a:prstTxWarp prst="textNoShape">
              <a:avLst/>
            </a:prstTxWarp>
            <a:spAutoFit/>
          </a:bodyPr>
          <a:lstStyle/>
          <a:p>
            <a:r>
              <a:rPr lang="fr-FR" sz="1400" b="1"/>
              <a:t>Expansion</a:t>
            </a:r>
          </a:p>
          <a:p>
            <a:r>
              <a:rPr lang="fr-FR" sz="1400" b="1"/>
              <a:t>Différenciation</a:t>
            </a:r>
          </a:p>
        </p:txBody>
      </p:sp>
      <p:sp>
        <p:nvSpPr>
          <p:cNvPr id="288799" name="Text Box 30"/>
          <p:cNvSpPr txBox="1">
            <a:spLocks noChangeArrowheads="1"/>
          </p:cNvSpPr>
          <p:nvPr/>
        </p:nvSpPr>
        <p:spPr bwMode="auto">
          <a:xfrm>
            <a:off x="5292725" y="2565400"/>
            <a:ext cx="1095375" cy="530225"/>
          </a:xfrm>
          <a:prstGeom prst="rect">
            <a:avLst/>
          </a:prstGeom>
          <a:noFill/>
          <a:ln w="12700">
            <a:solidFill>
              <a:schemeClr val="tx1"/>
            </a:solidFill>
            <a:miter lim="800000"/>
            <a:headEnd/>
            <a:tailEnd/>
          </a:ln>
        </p:spPr>
        <p:txBody>
          <a:bodyPr wrap="none">
            <a:prstTxWarp prst="textNoShape">
              <a:avLst/>
            </a:prstTxWarp>
            <a:spAutoFit/>
          </a:bodyPr>
          <a:lstStyle/>
          <a:p>
            <a:r>
              <a:rPr lang="fr-FR" sz="1400" b="1"/>
              <a:t>Domination</a:t>
            </a:r>
          </a:p>
          <a:p>
            <a:r>
              <a:rPr lang="fr-FR" sz="1400" b="1"/>
              <a:t>Innovation</a:t>
            </a:r>
          </a:p>
        </p:txBody>
      </p:sp>
      <p:sp>
        <p:nvSpPr>
          <p:cNvPr id="288800" name="Text Box 31"/>
          <p:cNvSpPr txBox="1">
            <a:spLocks noChangeArrowheads="1"/>
          </p:cNvSpPr>
          <p:nvPr/>
        </p:nvSpPr>
        <p:spPr bwMode="auto">
          <a:xfrm>
            <a:off x="1547813" y="3978275"/>
            <a:ext cx="1512887" cy="530225"/>
          </a:xfrm>
          <a:prstGeom prst="rect">
            <a:avLst/>
          </a:prstGeom>
          <a:noFill/>
          <a:ln w="12700">
            <a:solidFill>
              <a:schemeClr val="tx1"/>
            </a:solidFill>
            <a:miter lim="800000"/>
            <a:headEnd/>
            <a:tailEnd/>
          </a:ln>
        </p:spPr>
        <p:txBody>
          <a:bodyPr>
            <a:prstTxWarp prst="textNoShape">
              <a:avLst/>
            </a:prstTxWarp>
            <a:spAutoFit/>
          </a:bodyPr>
          <a:lstStyle/>
          <a:p>
            <a:r>
              <a:rPr lang="fr-FR" sz="1400" b="1"/>
              <a:t>Imitation retrait progressif</a:t>
            </a:r>
          </a:p>
        </p:txBody>
      </p:sp>
      <p:sp>
        <p:nvSpPr>
          <p:cNvPr id="288801" name="Text Box 32"/>
          <p:cNvSpPr txBox="1">
            <a:spLocks noChangeArrowheads="1"/>
          </p:cNvSpPr>
          <p:nvPr/>
        </p:nvSpPr>
        <p:spPr bwMode="auto">
          <a:xfrm>
            <a:off x="3436938" y="3978275"/>
            <a:ext cx="1535112" cy="530225"/>
          </a:xfrm>
          <a:prstGeom prst="rect">
            <a:avLst/>
          </a:prstGeom>
          <a:noFill/>
          <a:ln w="12700">
            <a:solidFill>
              <a:schemeClr val="tx1"/>
            </a:solidFill>
            <a:miter lim="800000"/>
            <a:headEnd/>
            <a:tailEnd/>
          </a:ln>
        </p:spPr>
        <p:txBody>
          <a:bodyPr wrap="none">
            <a:prstTxWarp prst="textNoShape">
              <a:avLst/>
            </a:prstTxWarp>
            <a:spAutoFit/>
          </a:bodyPr>
          <a:lstStyle/>
          <a:p>
            <a:r>
              <a:rPr lang="fr-FR" sz="1400" b="1"/>
              <a:t>Maintien position</a:t>
            </a:r>
          </a:p>
          <a:p>
            <a:r>
              <a:rPr lang="fr-FR" sz="1400" b="1"/>
              <a:t>Pénétration</a:t>
            </a:r>
          </a:p>
        </p:txBody>
      </p:sp>
      <p:sp>
        <p:nvSpPr>
          <p:cNvPr id="288802" name="Text Box 33"/>
          <p:cNvSpPr txBox="1">
            <a:spLocks noChangeArrowheads="1"/>
          </p:cNvSpPr>
          <p:nvPr/>
        </p:nvSpPr>
        <p:spPr bwMode="auto">
          <a:xfrm>
            <a:off x="5292725" y="3978275"/>
            <a:ext cx="1655763" cy="530225"/>
          </a:xfrm>
          <a:prstGeom prst="rect">
            <a:avLst/>
          </a:prstGeom>
          <a:noFill/>
          <a:ln w="12700">
            <a:solidFill>
              <a:schemeClr val="tx1"/>
            </a:solidFill>
            <a:miter lim="800000"/>
            <a:headEnd/>
            <a:tailEnd/>
          </a:ln>
        </p:spPr>
        <p:txBody>
          <a:bodyPr>
            <a:prstTxWarp prst="textNoShape">
              <a:avLst/>
            </a:prstTxWarp>
            <a:spAutoFit/>
          </a:bodyPr>
          <a:lstStyle/>
          <a:p>
            <a:r>
              <a:rPr lang="fr-FR" sz="1400" b="1"/>
              <a:t>Segmentation du secteur</a:t>
            </a:r>
          </a:p>
        </p:txBody>
      </p:sp>
      <p:sp>
        <p:nvSpPr>
          <p:cNvPr id="288803" name="Text Box 34"/>
          <p:cNvSpPr txBox="1">
            <a:spLocks noChangeArrowheads="1"/>
          </p:cNvSpPr>
          <p:nvPr/>
        </p:nvSpPr>
        <p:spPr bwMode="auto">
          <a:xfrm>
            <a:off x="1476375" y="5419725"/>
            <a:ext cx="1570038" cy="317500"/>
          </a:xfrm>
          <a:prstGeom prst="rect">
            <a:avLst/>
          </a:prstGeom>
          <a:noFill/>
          <a:ln w="12700">
            <a:solidFill>
              <a:schemeClr val="tx1"/>
            </a:solidFill>
            <a:miter lim="800000"/>
            <a:headEnd/>
            <a:tailEnd/>
          </a:ln>
        </p:spPr>
        <p:txBody>
          <a:bodyPr wrap="none">
            <a:prstTxWarp prst="textNoShape">
              <a:avLst/>
            </a:prstTxWarp>
            <a:spAutoFit/>
          </a:bodyPr>
          <a:lstStyle/>
          <a:p>
            <a:r>
              <a:rPr lang="fr-FR" sz="1400" b="1"/>
              <a:t>Désinvestissement</a:t>
            </a:r>
          </a:p>
        </p:txBody>
      </p:sp>
      <p:sp>
        <p:nvSpPr>
          <p:cNvPr id="288804" name="Text Box 35"/>
          <p:cNvSpPr txBox="1">
            <a:spLocks noChangeArrowheads="1"/>
          </p:cNvSpPr>
          <p:nvPr/>
        </p:nvSpPr>
        <p:spPr bwMode="auto">
          <a:xfrm>
            <a:off x="3436938" y="5419725"/>
            <a:ext cx="1544637" cy="530225"/>
          </a:xfrm>
          <a:prstGeom prst="rect">
            <a:avLst/>
          </a:prstGeom>
          <a:noFill/>
          <a:ln w="12700">
            <a:solidFill>
              <a:schemeClr val="tx1"/>
            </a:solidFill>
            <a:miter lim="800000"/>
            <a:headEnd/>
            <a:tailEnd/>
          </a:ln>
        </p:spPr>
        <p:txBody>
          <a:bodyPr wrap="none">
            <a:prstTxWarp prst="textNoShape">
              <a:avLst/>
            </a:prstTxWarp>
            <a:spAutoFit/>
          </a:bodyPr>
          <a:lstStyle/>
          <a:p>
            <a:r>
              <a:rPr lang="fr-FR" sz="1400" b="1"/>
              <a:t>Retrait progressif</a:t>
            </a:r>
          </a:p>
          <a:p>
            <a:r>
              <a:rPr lang="fr-FR" sz="1400" b="1"/>
              <a:t>Fusion</a:t>
            </a:r>
          </a:p>
        </p:txBody>
      </p:sp>
      <p:sp>
        <p:nvSpPr>
          <p:cNvPr id="288805" name="Text Box 36"/>
          <p:cNvSpPr txBox="1">
            <a:spLocks noChangeArrowheads="1"/>
          </p:cNvSpPr>
          <p:nvPr/>
        </p:nvSpPr>
        <p:spPr bwMode="auto">
          <a:xfrm>
            <a:off x="5292725" y="5419725"/>
            <a:ext cx="1303338" cy="317500"/>
          </a:xfrm>
          <a:prstGeom prst="rect">
            <a:avLst/>
          </a:prstGeom>
          <a:noFill/>
          <a:ln w="12700">
            <a:solidFill>
              <a:schemeClr val="tx1"/>
            </a:solidFill>
            <a:miter lim="800000"/>
            <a:headEnd/>
            <a:tailEnd/>
          </a:ln>
        </p:spPr>
        <p:txBody>
          <a:bodyPr wrap="none">
            <a:prstTxWarp prst="textNoShape">
              <a:avLst/>
            </a:prstTxWarp>
            <a:spAutoFit/>
          </a:bodyPr>
          <a:lstStyle/>
          <a:p>
            <a:r>
              <a:rPr lang="fr-FR" sz="1400" b="1"/>
              <a:t>Diversification</a:t>
            </a:r>
          </a:p>
        </p:txBody>
      </p:sp>
    </p:spTree>
  </p:cSld>
  <p:clrMapOvr>
    <a:masterClrMapping/>
  </p:clrMapOv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ctrTitle"/>
          </p:nvPr>
        </p:nvSpPr>
        <p:spPr>
          <a:noFill/>
        </p:spPr>
        <p:txBody>
          <a:bodyPr/>
          <a:lstStyle/>
          <a:p>
            <a:r>
              <a:rPr lang="fr-FR"/>
              <a:t>CONCLUSION SUR LES APPROCHES DE PORTEFEUILLE</a:t>
            </a:r>
          </a:p>
        </p:txBody>
      </p:sp>
      <p:sp>
        <p:nvSpPr>
          <p:cNvPr id="290819" name="Rectangle 3"/>
          <p:cNvSpPr>
            <a:spLocks noGrp="1" noChangeArrowheads="1"/>
          </p:cNvSpPr>
          <p:nvPr>
            <p:ph type="subTitle" idx="1"/>
          </p:nvPr>
        </p:nvSpPr>
        <p:spPr/>
        <p:txBody>
          <a:bodyPr/>
          <a:lstStyle/>
          <a:p>
            <a:pPr marL="342900" indent="-342900"/>
            <a:endParaRPr lang="fr-FR"/>
          </a:p>
        </p:txBody>
      </p:sp>
    </p:spTree>
  </p:cSld>
  <p:clrMapOvr>
    <a:masterClrMapping/>
  </p:clrMapOv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Espace réservé du numéro de diapositive 4"/>
          <p:cNvSpPr>
            <a:spLocks noGrp="1"/>
          </p:cNvSpPr>
          <p:nvPr>
            <p:ph type="sldNum" sz="quarter" idx="10"/>
          </p:nvPr>
        </p:nvSpPr>
        <p:spPr/>
        <p:txBody>
          <a:bodyPr/>
          <a:lstStyle/>
          <a:p>
            <a:pPr>
              <a:defRPr/>
            </a:pPr>
            <a:fld id="{900FE4F1-524D-A640-80A5-1B1CD60B6AA4}" type="slidenum">
              <a:rPr lang="fr-FR"/>
              <a:pPr>
                <a:defRPr/>
              </a:pPr>
              <a:t>143</a:t>
            </a:fld>
            <a:endParaRPr lang="fr-FR"/>
          </a:p>
        </p:txBody>
      </p:sp>
      <p:sp>
        <p:nvSpPr>
          <p:cNvPr id="292867" name="Rectangle 2"/>
          <p:cNvSpPr>
            <a:spLocks noGrp="1" noChangeArrowheads="1"/>
          </p:cNvSpPr>
          <p:nvPr>
            <p:ph type="title"/>
          </p:nvPr>
        </p:nvSpPr>
        <p:spPr>
          <a:xfrm>
            <a:off x="762000" y="152400"/>
            <a:ext cx="7772400" cy="1143000"/>
          </a:xfrm>
          <a:noFill/>
        </p:spPr>
        <p:txBody>
          <a:bodyPr/>
          <a:lstStyle/>
          <a:p>
            <a:r>
              <a:rPr lang="fr-FR"/>
              <a:t>Comparaison </a:t>
            </a:r>
            <a:br>
              <a:rPr lang="fr-FR"/>
            </a:br>
            <a:r>
              <a:rPr lang="fr-FR"/>
              <a:t>BCG - ADL - McKINSEY</a:t>
            </a:r>
          </a:p>
        </p:txBody>
      </p:sp>
      <p:sp>
        <p:nvSpPr>
          <p:cNvPr id="292868" name="Rectangle 3"/>
          <p:cNvSpPr>
            <a:spLocks noChangeArrowheads="1"/>
          </p:cNvSpPr>
          <p:nvPr/>
        </p:nvSpPr>
        <p:spPr bwMode="auto">
          <a:xfrm>
            <a:off x="1365250" y="2070100"/>
            <a:ext cx="7632700" cy="4470400"/>
          </a:xfrm>
          <a:prstGeom prst="rect">
            <a:avLst/>
          </a:prstGeom>
          <a:solidFill>
            <a:schemeClr val="bg1"/>
          </a:solidFill>
          <a:ln w="25400">
            <a:solidFill>
              <a:srgbClr val="00279F"/>
            </a:solidFill>
            <a:miter lim="800000"/>
            <a:headEnd/>
            <a:tailEnd/>
          </a:ln>
        </p:spPr>
        <p:txBody>
          <a:bodyPr wrap="none" anchor="ctr">
            <a:prstTxWarp prst="textNoShape">
              <a:avLst/>
            </a:prstTxWarp>
          </a:bodyPr>
          <a:lstStyle/>
          <a:p>
            <a:endParaRPr lang="fr-FR"/>
          </a:p>
        </p:txBody>
      </p:sp>
      <p:sp>
        <p:nvSpPr>
          <p:cNvPr id="292869" name="Rectangle 4"/>
          <p:cNvSpPr>
            <a:spLocks noChangeArrowheads="1"/>
          </p:cNvSpPr>
          <p:nvPr/>
        </p:nvSpPr>
        <p:spPr bwMode="auto">
          <a:xfrm>
            <a:off x="119063" y="2114550"/>
            <a:ext cx="938212" cy="577850"/>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a:solidFill>
                  <a:schemeClr val="hlink"/>
                </a:solidFill>
                <a:latin typeface="Helvetica Black" charset="0"/>
              </a:rPr>
              <a:t>POINTS</a:t>
            </a:r>
          </a:p>
          <a:p>
            <a:r>
              <a:rPr lang="fr-FR" sz="1600">
                <a:solidFill>
                  <a:schemeClr val="hlink"/>
                </a:solidFill>
                <a:latin typeface="Helvetica Black" charset="0"/>
              </a:rPr>
              <a:t>FORTS</a:t>
            </a:r>
          </a:p>
        </p:txBody>
      </p:sp>
      <p:sp>
        <p:nvSpPr>
          <p:cNvPr id="292870" name="Rectangle 5"/>
          <p:cNvSpPr>
            <a:spLocks noChangeArrowheads="1"/>
          </p:cNvSpPr>
          <p:nvPr/>
        </p:nvSpPr>
        <p:spPr bwMode="auto">
          <a:xfrm>
            <a:off x="157163" y="3695700"/>
            <a:ext cx="1016000" cy="577850"/>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a:solidFill>
                  <a:schemeClr val="hlink"/>
                </a:solidFill>
                <a:latin typeface="Helvetica Black" charset="0"/>
              </a:rPr>
              <a:t>POINTS</a:t>
            </a:r>
          </a:p>
          <a:p>
            <a:r>
              <a:rPr lang="fr-FR" sz="1600">
                <a:solidFill>
                  <a:schemeClr val="hlink"/>
                </a:solidFill>
                <a:latin typeface="Helvetica Black" charset="0"/>
              </a:rPr>
              <a:t>FAIBLES</a:t>
            </a:r>
          </a:p>
        </p:txBody>
      </p:sp>
      <p:sp>
        <p:nvSpPr>
          <p:cNvPr id="292871" name="Rectangle 6"/>
          <p:cNvSpPr>
            <a:spLocks noChangeArrowheads="1"/>
          </p:cNvSpPr>
          <p:nvPr/>
        </p:nvSpPr>
        <p:spPr bwMode="auto">
          <a:xfrm>
            <a:off x="176213" y="5219700"/>
            <a:ext cx="1016000" cy="82232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a:solidFill>
                  <a:schemeClr val="hlink"/>
                </a:solidFill>
                <a:latin typeface="Helvetica Black" charset="0"/>
              </a:rPr>
              <a:t>CHAMP</a:t>
            </a:r>
          </a:p>
          <a:p>
            <a:r>
              <a:rPr lang="fr-FR" sz="1600">
                <a:solidFill>
                  <a:schemeClr val="hlink"/>
                </a:solidFill>
                <a:latin typeface="Helvetica Black" charset="0"/>
              </a:rPr>
              <a:t>D’APPLI-</a:t>
            </a:r>
          </a:p>
          <a:p>
            <a:r>
              <a:rPr lang="fr-FR" sz="1600">
                <a:solidFill>
                  <a:schemeClr val="hlink"/>
                </a:solidFill>
                <a:latin typeface="Helvetica Black" charset="0"/>
              </a:rPr>
              <a:t>CATION</a:t>
            </a:r>
          </a:p>
        </p:txBody>
      </p:sp>
      <p:sp>
        <p:nvSpPr>
          <p:cNvPr id="292872" name="Line 7"/>
          <p:cNvSpPr>
            <a:spLocks noChangeShapeType="1"/>
          </p:cNvSpPr>
          <p:nvPr/>
        </p:nvSpPr>
        <p:spPr bwMode="auto">
          <a:xfrm>
            <a:off x="3714750" y="2089150"/>
            <a:ext cx="0" cy="4470400"/>
          </a:xfrm>
          <a:prstGeom prst="line">
            <a:avLst/>
          </a:prstGeom>
          <a:noFill/>
          <a:ln w="25400">
            <a:solidFill>
              <a:srgbClr val="00279F"/>
            </a:solidFill>
            <a:round/>
            <a:headEnd/>
            <a:tailEnd/>
          </a:ln>
        </p:spPr>
        <p:txBody>
          <a:bodyPr wrap="none" anchor="ctr">
            <a:prstTxWarp prst="textNoShape">
              <a:avLst/>
            </a:prstTxWarp>
          </a:bodyPr>
          <a:lstStyle/>
          <a:p>
            <a:endParaRPr lang="fr-FR"/>
          </a:p>
        </p:txBody>
      </p:sp>
      <p:sp>
        <p:nvSpPr>
          <p:cNvPr id="292873" name="Line 8"/>
          <p:cNvSpPr>
            <a:spLocks noChangeShapeType="1"/>
          </p:cNvSpPr>
          <p:nvPr/>
        </p:nvSpPr>
        <p:spPr bwMode="auto">
          <a:xfrm>
            <a:off x="6305550" y="2089150"/>
            <a:ext cx="0" cy="4470400"/>
          </a:xfrm>
          <a:prstGeom prst="line">
            <a:avLst/>
          </a:prstGeom>
          <a:noFill/>
          <a:ln w="25400">
            <a:solidFill>
              <a:srgbClr val="00279F"/>
            </a:solidFill>
            <a:round/>
            <a:headEnd/>
            <a:tailEnd/>
          </a:ln>
        </p:spPr>
        <p:txBody>
          <a:bodyPr wrap="none" anchor="ctr">
            <a:prstTxWarp prst="textNoShape">
              <a:avLst/>
            </a:prstTxWarp>
          </a:bodyPr>
          <a:lstStyle/>
          <a:p>
            <a:endParaRPr lang="fr-FR"/>
          </a:p>
        </p:txBody>
      </p:sp>
      <p:sp>
        <p:nvSpPr>
          <p:cNvPr id="292874" name="Rectangle 9"/>
          <p:cNvSpPr>
            <a:spLocks noChangeArrowheads="1"/>
          </p:cNvSpPr>
          <p:nvPr/>
        </p:nvSpPr>
        <p:spPr bwMode="auto">
          <a:xfrm>
            <a:off x="1985963" y="1676400"/>
            <a:ext cx="620712"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a:solidFill>
                  <a:schemeClr val="hlink"/>
                </a:solidFill>
                <a:latin typeface="Helvetica Black" charset="0"/>
              </a:rPr>
              <a:t>BCG</a:t>
            </a:r>
          </a:p>
        </p:txBody>
      </p:sp>
      <p:sp>
        <p:nvSpPr>
          <p:cNvPr id="292875" name="Rectangle 10"/>
          <p:cNvSpPr>
            <a:spLocks noChangeArrowheads="1"/>
          </p:cNvSpPr>
          <p:nvPr/>
        </p:nvSpPr>
        <p:spPr bwMode="auto">
          <a:xfrm>
            <a:off x="4367213" y="1676400"/>
            <a:ext cx="576262"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a:solidFill>
                  <a:schemeClr val="hlink"/>
                </a:solidFill>
                <a:latin typeface="Helvetica Black" charset="0"/>
              </a:rPr>
              <a:t>ADL</a:t>
            </a:r>
          </a:p>
        </p:txBody>
      </p:sp>
      <p:sp>
        <p:nvSpPr>
          <p:cNvPr id="292876" name="Rectangle 11"/>
          <p:cNvSpPr>
            <a:spLocks noChangeArrowheads="1"/>
          </p:cNvSpPr>
          <p:nvPr/>
        </p:nvSpPr>
        <p:spPr bwMode="auto">
          <a:xfrm>
            <a:off x="6843713" y="1695450"/>
            <a:ext cx="1298575"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a:solidFill>
                  <a:schemeClr val="hlink"/>
                </a:solidFill>
                <a:latin typeface="Helvetica Black" charset="0"/>
              </a:rPr>
              <a:t>MC KINSEY</a:t>
            </a:r>
          </a:p>
        </p:txBody>
      </p:sp>
      <p:sp>
        <p:nvSpPr>
          <p:cNvPr id="292877" name="Rectangle 12"/>
          <p:cNvSpPr>
            <a:spLocks noChangeArrowheads="1"/>
          </p:cNvSpPr>
          <p:nvPr/>
        </p:nvSpPr>
        <p:spPr bwMode="auto">
          <a:xfrm>
            <a:off x="1604963" y="2595563"/>
            <a:ext cx="1860550" cy="30162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b="1">
                <a:solidFill>
                  <a:srgbClr val="00279F"/>
                </a:solidFill>
                <a:latin typeface="Helvetica" charset="0"/>
              </a:rPr>
              <a:t>INSTRUMENTALITE</a:t>
            </a:r>
          </a:p>
        </p:txBody>
      </p:sp>
      <p:sp>
        <p:nvSpPr>
          <p:cNvPr id="292878" name="Line 13"/>
          <p:cNvSpPr>
            <a:spLocks noChangeShapeType="1"/>
          </p:cNvSpPr>
          <p:nvPr/>
        </p:nvSpPr>
        <p:spPr bwMode="auto">
          <a:xfrm>
            <a:off x="1384300" y="3467100"/>
            <a:ext cx="7613650" cy="0"/>
          </a:xfrm>
          <a:prstGeom prst="line">
            <a:avLst/>
          </a:prstGeom>
          <a:noFill/>
          <a:ln w="25400">
            <a:solidFill>
              <a:srgbClr val="00279F"/>
            </a:solidFill>
            <a:round/>
            <a:headEnd/>
            <a:tailEnd/>
          </a:ln>
        </p:spPr>
        <p:txBody>
          <a:bodyPr wrap="none" anchor="ctr">
            <a:prstTxWarp prst="textNoShape">
              <a:avLst/>
            </a:prstTxWarp>
          </a:bodyPr>
          <a:lstStyle/>
          <a:p>
            <a:endParaRPr lang="fr-FR"/>
          </a:p>
        </p:txBody>
      </p:sp>
      <p:sp>
        <p:nvSpPr>
          <p:cNvPr id="292879" name="Line 14"/>
          <p:cNvSpPr>
            <a:spLocks noChangeShapeType="1"/>
          </p:cNvSpPr>
          <p:nvPr/>
        </p:nvSpPr>
        <p:spPr bwMode="auto">
          <a:xfrm>
            <a:off x="1384300" y="5010150"/>
            <a:ext cx="7613650" cy="0"/>
          </a:xfrm>
          <a:prstGeom prst="line">
            <a:avLst/>
          </a:prstGeom>
          <a:noFill/>
          <a:ln w="25400">
            <a:solidFill>
              <a:srgbClr val="00279F"/>
            </a:solidFill>
            <a:round/>
            <a:headEnd/>
            <a:tailEnd/>
          </a:ln>
        </p:spPr>
        <p:txBody>
          <a:bodyPr wrap="none" anchor="ctr">
            <a:prstTxWarp prst="textNoShape">
              <a:avLst/>
            </a:prstTxWarp>
          </a:bodyPr>
          <a:lstStyle/>
          <a:p>
            <a:endParaRPr lang="fr-FR"/>
          </a:p>
        </p:txBody>
      </p:sp>
      <p:sp>
        <p:nvSpPr>
          <p:cNvPr id="292880" name="Rectangle 15"/>
          <p:cNvSpPr>
            <a:spLocks noChangeArrowheads="1"/>
          </p:cNvSpPr>
          <p:nvPr/>
        </p:nvSpPr>
        <p:spPr bwMode="auto">
          <a:xfrm>
            <a:off x="1389063" y="3833813"/>
            <a:ext cx="2206625" cy="939800"/>
          </a:xfrm>
          <a:prstGeom prst="rect">
            <a:avLst/>
          </a:prstGeom>
          <a:noFill/>
          <a:ln w="12700">
            <a:noFill/>
            <a:miter lim="800000"/>
            <a:headEnd/>
            <a:tailEnd/>
          </a:ln>
        </p:spPr>
        <p:txBody>
          <a:bodyPr wrap="none" lIns="90487" tIns="44450" rIns="90487" bIns="44450">
            <a:prstTxWarp prst="textNoShape">
              <a:avLst/>
            </a:prstTxWarp>
            <a:spAutoFit/>
          </a:bodyPr>
          <a:lstStyle/>
          <a:p>
            <a:pPr algn="ctr"/>
            <a:r>
              <a:rPr lang="fr-FR" sz="1400" b="1">
                <a:solidFill>
                  <a:srgbClr val="00279F"/>
                </a:solidFill>
                <a:latin typeface="Helvetica" charset="0"/>
              </a:rPr>
              <a:t>REDUCTIONNISME :</a:t>
            </a:r>
          </a:p>
          <a:p>
            <a:pPr algn="ctr"/>
            <a:r>
              <a:rPr lang="fr-FR" sz="1400" b="1">
                <a:solidFill>
                  <a:srgbClr val="00279F"/>
                </a:solidFill>
                <a:latin typeface="Helvetica" charset="0"/>
              </a:rPr>
              <a:t>seul FCS = les coûts,</a:t>
            </a:r>
          </a:p>
          <a:p>
            <a:pPr algn="ctr"/>
            <a:r>
              <a:rPr lang="fr-FR" sz="1400" b="1">
                <a:solidFill>
                  <a:srgbClr val="00279F"/>
                </a:solidFill>
                <a:latin typeface="Helvetica" charset="0"/>
              </a:rPr>
              <a:t>/ la taille/part de marché</a:t>
            </a:r>
          </a:p>
          <a:p>
            <a:pPr algn="ctr"/>
            <a:r>
              <a:rPr lang="fr-FR" sz="1400" b="1">
                <a:solidFill>
                  <a:srgbClr val="00279F"/>
                </a:solidFill>
                <a:latin typeface="Helvetica" charset="0"/>
              </a:rPr>
              <a:t>l’expérience</a:t>
            </a:r>
          </a:p>
        </p:txBody>
      </p:sp>
      <p:sp>
        <p:nvSpPr>
          <p:cNvPr id="292881" name="Rectangle 16"/>
          <p:cNvSpPr>
            <a:spLocks noChangeArrowheads="1"/>
          </p:cNvSpPr>
          <p:nvPr/>
        </p:nvSpPr>
        <p:spPr bwMode="auto">
          <a:xfrm>
            <a:off x="1319213" y="5414963"/>
            <a:ext cx="2551112" cy="727075"/>
          </a:xfrm>
          <a:prstGeom prst="rect">
            <a:avLst/>
          </a:prstGeom>
          <a:noFill/>
          <a:ln w="12700">
            <a:noFill/>
            <a:miter lim="800000"/>
            <a:headEnd/>
            <a:tailEnd/>
          </a:ln>
        </p:spPr>
        <p:txBody>
          <a:bodyPr wrap="none" lIns="90487" tIns="44450" rIns="90487" bIns="44450">
            <a:prstTxWarp prst="textNoShape">
              <a:avLst/>
            </a:prstTxWarp>
            <a:spAutoFit/>
          </a:bodyPr>
          <a:lstStyle/>
          <a:p>
            <a:pPr algn="ctr"/>
            <a:r>
              <a:rPr lang="fr-FR" sz="1400" b="1">
                <a:solidFill>
                  <a:srgbClr val="00279F"/>
                </a:solidFill>
                <a:latin typeface="Helvetica" charset="0"/>
              </a:rPr>
              <a:t>ENVIRONNEMENT STABLE,</a:t>
            </a:r>
          </a:p>
          <a:p>
            <a:pPr algn="ctr"/>
            <a:r>
              <a:rPr lang="fr-FR" sz="1400" b="1">
                <a:solidFill>
                  <a:srgbClr val="00279F"/>
                </a:solidFill>
                <a:latin typeface="Helvetica" charset="0"/>
              </a:rPr>
              <a:t>PRODUITS OU SERVICES </a:t>
            </a:r>
          </a:p>
          <a:p>
            <a:pPr algn="ctr"/>
            <a:r>
              <a:rPr lang="fr-FR" sz="1400" b="1">
                <a:solidFill>
                  <a:srgbClr val="00279F"/>
                </a:solidFill>
                <a:latin typeface="Helvetica" charset="0"/>
              </a:rPr>
              <a:t>STANDARDS</a:t>
            </a:r>
          </a:p>
        </p:txBody>
      </p:sp>
      <p:sp>
        <p:nvSpPr>
          <p:cNvPr id="292882" name="Rectangle 17"/>
          <p:cNvSpPr>
            <a:spLocks noChangeArrowheads="1"/>
          </p:cNvSpPr>
          <p:nvPr/>
        </p:nvSpPr>
        <p:spPr bwMode="auto">
          <a:xfrm>
            <a:off x="3778250" y="2386013"/>
            <a:ext cx="2433638" cy="727075"/>
          </a:xfrm>
          <a:prstGeom prst="rect">
            <a:avLst/>
          </a:prstGeom>
          <a:noFill/>
          <a:ln w="12700">
            <a:noFill/>
            <a:miter lim="800000"/>
            <a:headEnd/>
            <a:tailEnd/>
          </a:ln>
        </p:spPr>
        <p:txBody>
          <a:bodyPr wrap="none" lIns="90487" tIns="44450" rIns="90487" bIns="44450">
            <a:prstTxWarp prst="textNoShape">
              <a:avLst/>
            </a:prstTxWarp>
            <a:spAutoFit/>
          </a:bodyPr>
          <a:lstStyle/>
          <a:p>
            <a:pPr algn="ctr"/>
            <a:r>
              <a:rPr lang="fr-FR" sz="1400" b="1">
                <a:solidFill>
                  <a:srgbClr val="00279F"/>
                </a:solidFill>
                <a:latin typeface="Helvetica" charset="0"/>
              </a:rPr>
              <a:t>DYNAMISME &amp; DIVERSITE</a:t>
            </a:r>
          </a:p>
          <a:p>
            <a:pPr algn="ctr"/>
            <a:r>
              <a:rPr lang="fr-FR" sz="1400" b="1">
                <a:solidFill>
                  <a:srgbClr val="00279F"/>
                </a:solidFill>
                <a:latin typeface="Helvetica" charset="0"/>
              </a:rPr>
              <a:t>DES STRUCTURES</a:t>
            </a:r>
          </a:p>
          <a:p>
            <a:pPr algn="ctr"/>
            <a:r>
              <a:rPr lang="fr-FR" sz="1400" b="1">
                <a:solidFill>
                  <a:srgbClr val="00279F"/>
                </a:solidFill>
                <a:latin typeface="Helvetica" charset="0"/>
              </a:rPr>
              <a:t>CONCURRENTIELLES</a:t>
            </a:r>
          </a:p>
        </p:txBody>
      </p:sp>
      <p:sp>
        <p:nvSpPr>
          <p:cNvPr id="292883" name="Rectangle 18"/>
          <p:cNvSpPr>
            <a:spLocks noChangeArrowheads="1"/>
          </p:cNvSpPr>
          <p:nvPr/>
        </p:nvSpPr>
        <p:spPr bwMode="auto">
          <a:xfrm>
            <a:off x="3681413" y="3871913"/>
            <a:ext cx="2611437" cy="727075"/>
          </a:xfrm>
          <a:prstGeom prst="rect">
            <a:avLst/>
          </a:prstGeom>
          <a:noFill/>
          <a:ln w="12700">
            <a:noFill/>
            <a:miter lim="800000"/>
            <a:headEnd/>
            <a:tailEnd/>
          </a:ln>
        </p:spPr>
        <p:txBody>
          <a:bodyPr wrap="none" lIns="90487" tIns="44450" rIns="90487" bIns="44450">
            <a:prstTxWarp prst="textNoShape">
              <a:avLst/>
            </a:prstTxWarp>
            <a:spAutoFit/>
          </a:bodyPr>
          <a:lstStyle/>
          <a:p>
            <a:pPr algn="ctr"/>
            <a:r>
              <a:rPr lang="fr-FR" sz="1400" b="1">
                <a:solidFill>
                  <a:srgbClr val="00279F"/>
                </a:solidFill>
                <a:latin typeface="Helvetica" charset="0"/>
              </a:rPr>
              <a:t>SUBJECTIVITE</a:t>
            </a:r>
          </a:p>
          <a:p>
            <a:pPr algn="ctr"/>
            <a:r>
              <a:rPr lang="fr-FR" sz="1400" b="1">
                <a:solidFill>
                  <a:srgbClr val="00279F"/>
                </a:solidFill>
                <a:latin typeface="Helvetica" charset="0"/>
              </a:rPr>
              <a:t>EMPIRISME</a:t>
            </a:r>
          </a:p>
          <a:p>
            <a:pPr algn="ctr"/>
            <a:r>
              <a:rPr lang="fr-FR" sz="1400" b="1">
                <a:solidFill>
                  <a:srgbClr val="00279F"/>
                </a:solidFill>
                <a:latin typeface="Helvetica" charset="0"/>
              </a:rPr>
              <a:t>INSTRUMENTALITE LIMITEE</a:t>
            </a:r>
          </a:p>
        </p:txBody>
      </p:sp>
      <p:sp>
        <p:nvSpPr>
          <p:cNvPr id="292884" name="Rectangle 19"/>
          <p:cNvSpPr>
            <a:spLocks noChangeArrowheads="1"/>
          </p:cNvSpPr>
          <p:nvPr/>
        </p:nvSpPr>
        <p:spPr bwMode="auto">
          <a:xfrm>
            <a:off x="3681413" y="5643563"/>
            <a:ext cx="2709862" cy="30162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b="1">
                <a:solidFill>
                  <a:srgbClr val="00279F"/>
                </a:solidFill>
                <a:latin typeface="Helvetica" charset="0"/>
              </a:rPr>
              <a:t>ENTREPRISES DIVERSIFIEES</a:t>
            </a:r>
          </a:p>
        </p:txBody>
      </p:sp>
      <p:sp>
        <p:nvSpPr>
          <p:cNvPr id="292885" name="Rectangle 20"/>
          <p:cNvSpPr>
            <a:spLocks noChangeArrowheads="1"/>
          </p:cNvSpPr>
          <p:nvPr/>
        </p:nvSpPr>
        <p:spPr bwMode="auto">
          <a:xfrm>
            <a:off x="6626225" y="5624513"/>
            <a:ext cx="1731963" cy="514350"/>
          </a:xfrm>
          <a:prstGeom prst="rect">
            <a:avLst/>
          </a:prstGeom>
          <a:noFill/>
          <a:ln w="12700">
            <a:noFill/>
            <a:miter lim="800000"/>
            <a:headEnd/>
            <a:tailEnd/>
          </a:ln>
        </p:spPr>
        <p:txBody>
          <a:bodyPr wrap="none" lIns="90487" tIns="44450" rIns="90487" bIns="44450">
            <a:prstTxWarp prst="textNoShape">
              <a:avLst/>
            </a:prstTxWarp>
            <a:spAutoFit/>
          </a:bodyPr>
          <a:lstStyle/>
          <a:p>
            <a:pPr algn="ctr"/>
            <a:r>
              <a:rPr lang="fr-FR" sz="1400" b="1">
                <a:solidFill>
                  <a:srgbClr val="00279F"/>
                </a:solidFill>
                <a:latin typeface="Helvetica" charset="0"/>
              </a:rPr>
              <a:t>DIVERSIFICATION</a:t>
            </a:r>
          </a:p>
          <a:p>
            <a:pPr algn="ctr"/>
            <a:r>
              <a:rPr lang="fr-FR" sz="1400" b="1">
                <a:solidFill>
                  <a:srgbClr val="00279F"/>
                </a:solidFill>
                <a:latin typeface="Helvetica" charset="0"/>
              </a:rPr>
              <a:t>ELAGAGE</a:t>
            </a:r>
          </a:p>
        </p:txBody>
      </p:sp>
      <p:sp>
        <p:nvSpPr>
          <p:cNvPr id="292886" name="Rectangle 21"/>
          <p:cNvSpPr>
            <a:spLocks noChangeArrowheads="1"/>
          </p:cNvSpPr>
          <p:nvPr/>
        </p:nvSpPr>
        <p:spPr bwMode="auto">
          <a:xfrm>
            <a:off x="6489700" y="3871913"/>
            <a:ext cx="1998663" cy="727075"/>
          </a:xfrm>
          <a:prstGeom prst="rect">
            <a:avLst/>
          </a:prstGeom>
          <a:noFill/>
          <a:ln w="12700">
            <a:noFill/>
            <a:miter lim="800000"/>
            <a:headEnd/>
            <a:tailEnd/>
          </a:ln>
        </p:spPr>
        <p:txBody>
          <a:bodyPr wrap="none" lIns="90487" tIns="44450" rIns="90487" bIns="44450">
            <a:prstTxWarp prst="textNoShape">
              <a:avLst/>
            </a:prstTxWarp>
            <a:spAutoFit/>
          </a:bodyPr>
          <a:lstStyle/>
          <a:p>
            <a:pPr algn="ctr"/>
            <a:r>
              <a:rPr lang="fr-FR" sz="1400" b="1">
                <a:solidFill>
                  <a:srgbClr val="00279F"/>
                </a:solidFill>
                <a:latin typeface="Helvetica" charset="0"/>
              </a:rPr>
              <a:t>PEU INSTRUMENTAL</a:t>
            </a:r>
          </a:p>
          <a:p>
            <a:pPr algn="ctr"/>
            <a:r>
              <a:rPr lang="fr-FR" sz="1400" b="1">
                <a:solidFill>
                  <a:srgbClr val="00279F"/>
                </a:solidFill>
                <a:latin typeface="Helvetica" charset="0"/>
              </a:rPr>
              <a:t>SUBJECTIF</a:t>
            </a:r>
          </a:p>
          <a:p>
            <a:pPr algn="ctr"/>
            <a:r>
              <a:rPr lang="fr-FR" sz="1400" b="1">
                <a:solidFill>
                  <a:srgbClr val="00279F"/>
                </a:solidFill>
                <a:latin typeface="Helvetica" charset="0"/>
              </a:rPr>
              <a:t>TRI D’ACTIVITES</a:t>
            </a:r>
          </a:p>
        </p:txBody>
      </p:sp>
      <p:sp>
        <p:nvSpPr>
          <p:cNvPr id="292887" name="Rectangle 22"/>
          <p:cNvSpPr>
            <a:spLocks noChangeArrowheads="1"/>
          </p:cNvSpPr>
          <p:nvPr/>
        </p:nvSpPr>
        <p:spPr bwMode="auto">
          <a:xfrm>
            <a:off x="6670675" y="2424113"/>
            <a:ext cx="2136775" cy="727075"/>
          </a:xfrm>
          <a:prstGeom prst="rect">
            <a:avLst/>
          </a:prstGeom>
          <a:noFill/>
          <a:ln w="12700">
            <a:noFill/>
            <a:miter lim="800000"/>
            <a:headEnd/>
            <a:tailEnd/>
          </a:ln>
        </p:spPr>
        <p:txBody>
          <a:bodyPr wrap="none" lIns="90487" tIns="44450" rIns="90487" bIns="44450">
            <a:prstTxWarp prst="textNoShape">
              <a:avLst/>
            </a:prstTxWarp>
            <a:spAutoFit/>
          </a:bodyPr>
          <a:lstStyle/>
          <a:p>
            <a:pPr algn="ctr"/>
            <a:r>
              <a:rPr lang="fr-FR" sz="1400" b="1">
                <a:solidFill>
                  <a:srgbClr val="00279F"/>
                </a:solidFill>
                <a:latin typeface="Helvetica" charset="0"/>
              </a:rPr>
              <a:t>PEU REDUCTEUR</a:t>
            </a:r>
          </a:p>
          <a:p>
            <a:pPr algn="ctr"/>
            <a:r>
              <a:rPr lang="fr-FR" sz="1400" b="1">
                <a:solidFill>
                  <a:srgbClr val="00279F"/>
                </a:solidFill>
                <a:latin typeface="Helvetica" charset="0"/>
              </a:rPr>
              <a:t>MET EN AVANT</a:t>
            </a:r>
          </a:p>
          <a:p>
            <a:pPr algn="ctr"/>
            <a:r>
              <a:rPr lang="fr-FR" sz="1400" b="1">
                <a:solidFill>
                  <a:srgbClr val="00279F"/>
                </a:solidFill>
                <a:latin typeface="Helvetica" charset="0"/>
              </a:rPr>
              <a:t> LA DIFFERENCIATION</a:t>
            </a:r>
          </a:p>
        </p:txBody>
      </p:sp>
    </p:spTree>
  </p:cSld>
  <p:clrMapOvr>
    <a:masterClrMapping/>
  </p:clrMapOvr>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ctrTitle"/>
          </p:nvPr>
        </p:nvSpPr>
        <p:spPr/>
        <p:txBody>
          <a:bodyPr/>
          <a:lstStyle/>
          <a:p>
            <a:r>
              <a:rPr lang="fr-FR"/>
              <a:t>VI.5 Les modèles de portefeuille financiers</a:t>
            </a:r>
          </a:p>
        </p:txBody>
      </p:sp>
      <p:sp>
        <p:nvSpPr>
          <p:cNvPr id="294915" name="Rectangle 3"/>
          <p:cNvSpPr>
            <a:spLocks noGrp="1" noChangeArrowheads="1"/>
          </p:cNvSpPr>
          <p:nvPr>
            <p:ph type="subTitle" idx="1"/>
          </p:nvPr>
        </p:nvSpPr>
        <p:spPr/>
        <p:txBody>
          <a:bodyPr/>
          <a:lstStyle/>
          <a:p>
            <a:endParaRPr lang="fr-F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3"/>
          <p:cNvSpPr>
            <a:spLocks noGrp="1"/>
          </p:cNvSpPr>
          <p:nvPr>
            <p:ph type="sldNum" sz="quarter" idx="10"/>
          </p:nvPr>
        </p:nvSpPr>
        <p:spPr/>
        <p:txBody>
          <a:bodyPr/>
          <a:lstStyle/>
          <a:p>
            <a:pPr>
              <a:defRPr/>
            </a:pPr>
            <a:fld id="{FF546925-734B-8C4F-AFA7-5FF12E53AE56}" type="slidenum">
              <a:rPr lang="fr-FR"/>
              <a:pPr>
                <a:defRPr/>
              </a:pPr>
              <a:t>145</a:t>
            </a:fld>
            <a:endParaRPr lang="fr-FR"/>
          </a:p>
        </p:txBody>
      </p:sp>
      <p:sp>
        <p:nvSpPr>
          <p:cNvPr id="296963" name="Rectangle 9"/>
          <p:cNvSpPr>
            <a:spLocks noChangeArrowheads="1"/>
          </p:cNvSpPr>
          <p:nvPr/>
        </p:nvSpPr>
        <p:spPr bwMode="auto">
          <a:xfrm>
            <a:off x="8791575" y="0"/>
            <a:ext cx="352425" cy="381000"/>
          </a:xfrm>
          <a:prstGeom prst="rect">
            <a:avLst/>
          </a:prstGeom>
          <a:gradFill rotWithShape="0">
            <a:gsLst>
              <a:gs pos="0">
                <a:srgbClr val="00279F"/>
              </a:gs>
              <a:gs pos="100000">
                <a:srgbClr val="1A3DA9"/>
              </a:gs>
            </a:gsLst>
            <a:lin ang="5400000" scaled="1"/>
          </a:gradFill>
          <a:ln w="12700">
            <a:noFill/>
            <a:miter lim="800000"/>
            <a:headEnd/>
            <a:tailEnd/>
          </a:ln>
        </p:spPr>
        <p:txBody>
          <a:bodyPr wrap="none" lIns="90488" tIns="44450" rIns="90488" bIns="44450" anchor="ctr">
            <a:prstTxWarp prst="textNoShape">
              <a:avLst/>
            </a:prstTxWarp>
          </a:bodyPr>
          <a:lstStyle/>
          <a:p>
            <a:pPr algn="ctr" defTabSz="762000"/>
            <a:r>
              <a:rPr lang="en-US" sz="2400">
                <a:solidFill>
                  <a:schemeClr val="bg1"/>
                </a:solidFill>
                <a:latin typeface="Balloon Bd BT" pitchFamily="66" charset="0"/>
              </a:rPr>
              <a:t>1</a:t>
            </a:r>
          </a:p>
        </p:txBody>
      </p:sp>
      <p:sp>
        <p:nvSpPr>
          <p:cNvPr id="296964" name="Rectangle 7"/>
          <p:cNvSpPr>
            <a:spLocks noGrp="1" noChangeArrowheads="1"/>
          </p:cNvSpPr>
          <p:nvPr>
            <p:ph type="title"/>
          </p:nvPr>
        </p:nvSpPr>
        <p:spPr/>
        <p:txBody>
          <a:bodyPr/>
          <a:lstStyle/>
          <a:p>
            <a:r>
              <a:rPr lang="fr-FR"/>
              <a:t>Plusieurs dimensions d’efficacité des investissements</a:t>
            </a:r>
          </a:p>
        </p:txBody>
      </p:sp>
      <p:sp>
        <p:nvSpPr>
          <p:cNvPr id="296965" name="Rectangle 8"/>
          <p:cNvSpPr>
            <a:spLocks noGrp="1" noChangeArrowheads="1"/>
          </p:cNvSpPr>
          <p:nvPr>
            <p:ph type="body" idx="1"/>
          </p:nvPr>
        </p:nvSpPr>
        <p:spPr/>
        <p:txBody>
          <a:bodyPr/>
          <a:lstStyle/>
          <a:p>
            <a:pPr>
              <a:lnSpc>
                <a:spcPct val="90000"/>
              </a:lnSpc>
            </a:pPr>
            <a:r>
              <a:rPr lang="fr-FR" sz="1800"/>
              <a:t>Objectifs</a:t>
            </a:r>
          </a:p>
          <a:p>
            <a:pPr lvl="1">
              <a:lnSpc>
                <a:spcPct val="90000"/>
              </a:lnSpc>
            </a:pPr>
            <a:r>
              <a:rPr lang="fr-FR" sz="1600"/>
              <a:t>Visualiser, en complément de l’équilibre plus qualitatif du type « atouts - attraits » des activités, l’équilibre financier du Groupe</a:t>
            </a:r>
          </a:p>
          <a:p>
            <a:pPr lvl="1">
              <a:lnSpc>
                <a:spcPct val="90000"/>
              </a:lnSpc>
            </a:pPr>
            <a:r>
              <a:rPr lang="fr-FR" sz="1600"/>
              <a:t>Évaluer la viabilité structurelle du Groupe (de la Branche, d’une Business Unit) et ses marges de manœuvres ainsi que celles de ses activités</a:t>
            </a:r>
          </a:p>
          <a:p>
            <a:pPr lvl="1">
              <a:lnSpc>
                <a:spcPct val="90000"/>
              </a:lnSpc>
            </a:pPr>
            <a:r>
              <a:rPr lang="fr-FR" sz="1600"/>
              <a:t>Évaluer l’efficacité des investissements par segment d’activité</a:t>
            </a:r>
          </a:p>
          <a:p>
            <a:pPr lvl="1">
              <a:lnSpc>
                <a:spcPct val="90000"/>
              </a:lnSpc>
            </a:pPr>
            <a:r>
              <a:rPr lang="fr-FR" sz="1600"/>
              <a:t>Apprécier la performance des investissements / celle des concurrents</a:t>
            </a:r>
          </a:p>
          <a:p>
            <a:pPr lvl="1">
              <a:lnSpc>
                <a:spcPct val="90000"/>
              </a:lnSpc>
            </a:pPr>
            <a:r>
              <a:rPr lang="fr-FR" sz="1600"/>
              <a:t>Apprécier la cohérence de la performance des activités avec leurs situations stratégiques et concurrentielles</a:t>
            </a:r>
          </a:p>
          <a:p>
            <a:pPr>
              <a:lnSpc>
                <a:spcPct val="90000"/>
              </a:lnSpc>
            </a:pPr>
            <a:r>
              <a:rPr lang="fr-FR" sz="1800"/>
              <a:t>Lier </a:t>
            </a:r>
            <a:r>
              <a:rPr lang="fr-FR" sz="1800">
                <a:solidFill>
                  <a:srgbClr val="00279F"/>
                </a:solidFill>
              </a:rPr>
              <a:t>intensité capitalistique et rentabilité opérationnelle</a:t>
            </a:r>
            <a:endParaRPr lang="fr-FR" sz="1800"/>
          </a:p>
          <a:p>
            <a:pPr lvl="1">
              <a:lnSpc>
                <a:spcPct val="90000"/>
              </a:lnSpc>
            </a:pPr>
            <a:r>
              <a:rPr lang="fr-FR" sz="1600"/>
              <a:t>CA/CE avec RO/CA</a:t>
            </a:r>
          </a:p>
          <a:p>
            <a:pPr>
              <a:lnSpc>
                <a:spcPct val="90000"/>
              </a:lnSpc>
            </a:pPr>
            <a:r>
              <a:rPr lang="fr-FR" sz="1800"/>
              <a:t>Lier le </a:t>
            </a:r>
            <a:r>
              <a:rPr lang="fr-FR" sz="1800">
                <a:solidFill>
                  <a:srgbClr val="00279F"/>
                </a:solidFill>
              </a:rPr>
              <a:t>bilan cash</a:t>
            </a:r>
            <a:r>
              <a:rPr lang="fr-FR" sz="1800"/>
              <a:t> (cash flow disponible d’exploitation) et le résultat opérationnel sur Ca</a:t>
            </a:r>
            <a:r>
              <a:rPr lang="fr-FR" altLang="ja-JP" sz="1800"/>
              <a:t>pitaux employés </a:t>
            </a:r>
            <a:r>
              <a:rPr lang="fr-FR" sz="1800">
                <a:solidFill>
                  <a:srgbClr val="00279F"/>
                </a:solidFill>
              </a:rPr>
              <a:t>ROCE</a:t>
            </a:r>
            <a:endParaRPr lang="fr-FR" sz="1800"/>
          </a:p>
          <a:p>
            <a:pPr lvl="1">
              <a:lnSpc>
                <a:spcPct val="90000"/>
              </a:lnSpc>
            </a:pPr>
            <a:r>
              <a:rPr lang="fr-FR" sz="1600"/>
              <a:t>Bilan cash / CE et RO/CE</a:t>
            </a:r>
          </a:p>
          <a:p>
            <a:pPr lvl="1">
              <a:lnSpc>
                <a:spcPct val="90000"/>
              </a:lnSpc>
            </a:pPr>
            <a:endParaRPr lang="fr-FR" sz="1600"/>
          </a:p>
          <a:p>
            <a:pPr>
              <a:lnSpc>
                <a:spcPct val="90000"/>
              </a:lnSpc>
            </a:pPr>
            <a:r>
              <a:rPr lang="fr-FR" sz="1800"/>
              <a:t>Principes</a:t>
            </a:r>
          </a:p>
          <a:p>
            <a:pPr lvl="1">
              <a:lnSpc>
                <a:spcPct val="90000"/>
              </a:lnSpc>
            </a:pPr>
            <a:r>
              <a:rPr lang="fr-FR" sz="1600"/>
              <a:t>Faire des analyses sur les éléments d’exploitation « nettoyés » des éléments financiers</a:t>
            </a: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Espace réservé du numéro de diapositive 1"/>
          <p:cNvSpPr>
            <a:spLocks noGrp="1"/>
          </p:cNvSpPr>
          <p:nvPr>
            <p:ph type="sldNum" sz="quarter" idx="10"/>
          </p:nvPr>
        </p:nvSpPr>
        <p:spPr/>
        <p:txBody>
          <a:bodyPr/>
          <a:lstStyle/>
          <a:p>
            <a:pPr>
              <a:defRPr/>
            </a:pPr>
            <a:fld id="{A32CD1D7-801D-1A4E-ADC3-ACB445099C23}" type="slidenum">
              <a:rPr lang="fr-FR"/>
              <a:pPr>
                <a:defRPr/>
              </a:pPr>
              <a:t>146</a:t>
            </a:fld>
            <a:endParaRPr lang="fr-FR"/>
          </a:p>
        </p:txBody>
      </p:sp>
      <p:sp>
        <p:nvSpPr>
          <p:cNvPr id="299011" name="Rectangle 3"/>
          <p:cNvSpPr>
            <a:spLocks noChangeArrowheads="1"/>
          </p:cNvSpPr>
          <p:nvPr/>
        </p:nvSpPr>
        <p:spPr bwMode="auto">
          <a:xfrm>
            <a:off x="2133600" y="838200"/>
            <a:ext cx="514985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fr-FR" sz="1600" b="1">
                <a:solidFill>
                  <a:srgbClr val="063DE8"/>
                </a:solidFill>
                <a:latin typeface="Arial" charset="0"/>
              </a:rPr>
              <a:t>Rentabilité opérationnelle et Intensité capitalistique</a:t>
            </a:r>
          </a:p>
        </p:txBody>
      </p:sp>
      <p:sp>
        <p:nvSpPr>
          <p:cNvPr id="299012" name="Rectangle 5"/>
          <p:cNvSpPr>
            <a:spLocks noChangeArrowheads="1"/>
          </p:cNvSpPr>
          <p:nvPr/>
        </p:nvSpPr>
        <p:spPr bwMode="auto">
          <a:xfrm>
            <a:off x="2324100" y="1204913"/>
            <a:ext cx="1462088" cy="257175"/>
          </a:xfrm>
          <a:prstGeom prst="rect">
            <a:avLst/>
          </a:prstGeom>
          <a:noFill/>
          <a:ln w="12700">
            <a:noFill/>
            <a:miter lim="800000"/>
            <a:headEnd/>
            <a:tailEnd/>
          </a:ln>
        </p:spPr>
        <p:txBody>
          <a:bodyPr wrap="none" lIns="90488" tIns="44450" rIns="90488" bIns="44450">
            <a:prstTxWarp prst="textNoShape">
              <a:avLst/>
            </a:prstTxWarp>
            <a:spAutoFit/>
          </a:bodyPr>
          <a:lstStyle/>
          <a:p>
            <a:r>
              <a:rPr lang="fr-FR" sz="1100">
                <a:solidFill>
                  <a:srgbClr val="063DE8"/>
                </a:solidFill>
                <a:latin typeface="Arial" charset="0"/>
              </a:rPr>
              <a:t>ROCE :       Res. OP</a:t>
            </a:r>
          </a:p>
        </p:txBody>
      </p:sp>
      <p:sp>
        <p:nvSpPr>
          <p:cNvPr id="299013" name="Line 6"/>
          <p:cNvSpPr>
            <a:spLocks noChangeShapeType="1"/>
          </p:cNvSpPr>
          <p:nvPr/>
        </p:nvSpPr>
        <p:spPr bwMode="auto">
          <a:xfrm>
            <a:off x="3154363" y="1431925"/>
            <a:ext cx="708025" cy="0"/>
          </a:xfrm>
          <a:prstGeom prst="line">
            <a:avLst/>
          </a:prstGeom>
          <a:noFill/>
          <a:ln w="12700">
            <a:solidFill>
              <a:schemeClr val="tx1"/>
            </a:solidFill>
            <a:round/>
            <a:headEnd/>
            <a:tailEnd/>
          </a:ln>
        </p:spPr>
        <p:txBody>
          <a:bodyPr wrap="none" anchor="ctr">
            <a:prstTxWarp prst="textNoShape">
              <a:avLst/>
            </a:prstTxWarp>
          </a:bodyPr>
          <a:lstStyle/>
          <a:p>
            <a:endParaRPr lang="fr-FR"/>
          </a:p>
        </p:txBody>
      </p:sp>
      <p:sp>
        <p:nvSpPr>
          <p:cNvPr id="299014" name="Rectangle 7"/>
          <p:cNvSpPr>
            <a:spLocks noChangeArrowheads="1"/>
          </p:cNvSpPr>
          <p:nvPr/>
        </p:nvSpPr>
        <p:spPr bwMode="auto">
          <a:xfrm>
            <a:off x="3074988" y="1397000"/>
            <a:ext cx="755650" cy="257175"/>
          </a:xfrm>
          <a:prstGeom prst="rect">
            <a:avLst/>
          </a:prstGeom>
          <a:noFill/>
          <a:ln w="12700">
            <a:noFill/>
            <a:miter lim="800000"/>
            <a:headEnd/>
            <a:tailEnd/>
          </a:ln>
        </p:spPr>
        <p:txBody>
          <a:bodyPr wrap="none" lIns="90488" tIns="44450" rIns="90488" bIns="44450">
            <a:prstTxWarp prst="textNoShape">
              <a:avLst/>
            </a:prstTxWarp>
            <a:spAutoFit/>
          </a:bodyPr>
          <a:lstStyle/>
          <a:p>
            <a:r>
              <a:rPr lang="fr-FR" sz="1100">
                <a:solidFill>
                  <a:srgbClr val="063DE8"/>
                </a:solidFill>
                <a:latin typeface="Arial" charset="0"/>
              </a:rPr>
              <a:t>Ch. d’Aff.</a:t>
            </a:r>
          </a:p>
        </p:txBody>
      </p:sp>
      <p:sp>
        <p:nvSpPr>
          <p:cNvPr id="299015" name="Rectangle 8"/>
          <p:cNvSpPr>
            <a:spLocks noChangeArrowheads="1"/>
          </p:cNvSpPr>
          <p:nvPr/>
        </p:nvSpPr>
        <p:spPr bwMode="auto">
          <a:xfrm>
            <a:off x="5499100" y="1204913"/>
            <a:ext cx="755650" cy="257175"/>
          </a:xfrm>
          <a:prstGeom prst="rect">
            <a:avLst/>
          </a:prstGeom>
          <a:noFill/>
          <a:ln w="12700">
            <a:noFill/>
            <a:miter lim="800000"/>
            <a:headEnd/>
            <a:tailEnd/>
          </a:ln>
        </p:spPr>
        <p:txBody>
          <a:bodyPr wrap="none" lIns="90488" tIns="44450" rIns="90488" bIns="44450">
            <a:prstTxWarp prst="textNoShape">
              <a:avLst/>
            </a:prstTxWarp>
            <a:spAutoFit/>
          </a:bodyPr>
          <a:lstStyle/>
          <a:p>
            <a:r>
              <a:rPr lang="fr-FR" sz="1100">
                <a:solidFill>
                  <a:srgbClr val="063DE8"/>
                </a:solidFill>
                <a:latin typeface="Arial" charset="0"/>
              </a:rPr>
              <a:t>Ch. d’Aff.</a:t>
            </a:r>
          </a:p>
        </p:txBody>
      </p:sp>
      <p:sp>
        <p:nvSpPr>
          <p:cNvPr id="299016" name="Line 9"/>
          <p:cNvSpPr>
            <a:spLocks noChangeShapeType="1"/>
          </p:cNvSpPr>
          <p:nvPr/>
        </p:nvSpPr>
        <p:spPr bwMode="auto">
          <a:xfrm>
            <a:off x="5537200" y="1422400"/>
            <a:ext cx="852488" cy="0"/>
          </a:xfrm>
          <a:prstGeom prst="line">
            <a:avLst/>
          </a:prstGeom>
          <a:noFill/>
          <a:ln w="12700">
            <a:solidFill>
              <a:schemeClr val="tx1"/>
            </a:solidFill>
            <a:round/>
            <a:headEnd/>
            <a:tailEnd/>
          </a:ln>
        </p:spPr>
        <p:txBody>
          <a:bodyPr wrap="none" anchor="ctr">
            <a:prstTxWarp prst="textNoShape">
              <a:avLst/>
            </a:prstTxWarp>
          </a:bodyPr>
          <a:lstStyle/>
          <a:p>
            <a:endParaRPr lang="fr-FR"/>
          </a:p>
        </p:txBody>
      </p:sp>
      <p:sp>
        <p:nvSpPr>
          <p:cNvPr id="299017" name="Rectangle 10"/>
          <p:cNvSpPr>
            <a:spLocks noChangeArrowheads="1"/>
          </p:cNvSpPr>
          <p:nvPr/>
        </p:nvSpPr>
        <p:spPr bwMode="auto">
          <a:xfrm>
            <a:off x="5499100" y="1397000"/>
            <a:ext cx="871538" cy="257175"/>
          </a:xfrm>
          <a:prstGeom prst="rect">
            <a:avLst/>
          </a:prstGeom>
          <a:noFill/>
          <a:ln w="12700">
            <a:noFill/>
            <a:miter lim="800000"/>
            <a:headEnd/>
            <a:tailEnd/>
          </a:ln>
        </p:spPr>
        <p:txBody>
          <a:bodyPr wrap="none" lIns="90488" tIns="44450" rIns="90488" bIns="44450">
            <a:prstTxWarp prst="textNoShape">
              <a:avLst/>
            </a:prstTxWarp>
            <a:spAutoFit/>
          </a:bodyPr>
          <a:lstStyle/>
          <a:p>
            <a:r>
              <a:rPr lang="fr-FR" sz="1100">
                <a:solidFill>
                  <a:srgbClr val="063DE8"/>
                </a:solidFill>
                <a:latin typeface="Arial" charset="0"/>
              </a:rPr>
              <a:t>Cap. Empl.</a:t>
            </a:r>
          </a:p>
        </p:txBody>
      </p:sp>
      <p:sp>
        <p:nvSpPr>
          <p:cNvPr id="299018" name="Rectangle 11"/>
          <p:cNvSpPr>
            <a:spLocks noChangeArrowheads="1"/>
          </p:cNvSpPr>
          <p:nvPr/>
        </p:nvSpPr>
        <p:spPr bwMode="auto">
          <a:xfrm>
            <a:off x="4635500" y="1249363"/>
            <a:ext cx="250825" cy="257175"/>
          </a:xfrm>
          <a:prstGeom prst="rect">
            <a:avLst/>
          </a:prstGeom>
          <a:noFill/>
          <a:ln w="12700">
            <a:noFill/>
            <a:miter lim="800000"/>
            <a:headEnd/>
            <a:tailEnd/>
          </a:ln>
        </p:spPr>
        <p:txBody>
          <a:bodyPr wrap="none" lIns="90488" tIns="44450" rIns="90488" bIns="44450">
            <a:prstTxWarp prst="textNoShape">
              <a:avLst/>
            </a:prstTxWarp>
            <a:spAutoFit/>
          </a:bodyPr>
          <a:lstStyle/>
          <a:p>
            <a:r>
              <a:rPr lang="fr-FR" sz="1100">
                <a:solidFill>
                  <a:srgbClr val="063DE8"/>
                </a:solidFill>
                <a:latin typeface="Arial" charset="0"/>
              </a:rPr>
              <a:t>x</a:t>
            </a:r>
          </a:p>
        </p:txBody>
      </p:sp>
      <p:sp>
        <p:nvSpPr>
          <p:cNvPr id="299019" name="Rectangle 12"/>
          <p:cNvSpPr>
            <a:spLocks noChangeArrowheads="1"/>
          </p:cNvSpPr>
          <p:nvPr/>
        </p:nvSpPr>
        <p:spPr bwMode="auto">
          <a:xfrm>
            <a:off x="3359150" y="1597025"/>
            <a:ext cx="304800" cy="257175"/>
          </a:xfrm>
          <a:prstGeom prst="rect">
            <a:avLst/>
          </a:prstGeom>
          <a:noFill/>
          <a:ln w="12700">
            <a:noFill/>
            <a:miter lim="800000"/>
            <a:headEnd/>
            <a:tailEnd/>
          </a:ln>
        </p:spPr>
        <p:txBody>
          <a:bodyPr wrap="none" lIns="90488" tIns="44450" rIns="90488" bIns="44450">
            <a:prstTxWarp prst="textNoShape">
              <a:avLst/>
            </a:prstTxWarp>
            <a:spAutoFit/>
          </a:bodyPr>
          <a:lstStyle/>
          <a:p>
            <a:r>
              <a:rPr lang="fr-FR" sz="1100">
                <a:solidFill>
                  <a:srgbClr val="063DE8"/>
                </a:solidFill>
                <a:latin typeface="Wingdings" charset="2"/>
              </a:rPr>
              <a:t></a:t>
            </a:r>
          </a:p>
        </p:txBody>
      </p:sp>
      <p:sp>
        <p:nvSpPr>
          <p:cNvPr id="299020" name="Rectangle 13"/>
          <p:cNvSpPr>
            <a:spLocks noChangeArrowheads="1"/>
          </p:cNvSpPr>
          <p:nvPr/>
        </p:nvSpPr>
        <p:spPr bwMode="auto">
          <a:xfrm>
            <a:off x="5792788" y="1597025"/>
            <a:ext cx="304800" cy="257175"/>
          </a:xfrm>
          <a:prstGeom prst="rect">
            <a:avLst/>
          </a:prstGeom>
          <a:noFill/>
          <a:ln w="12700">
            <a:noFill/>
            <a:miter lim="800000"/>
            <a:headEnd/>
            <a:tailEnd/>
          </a:ln>
        </p:spPr>
        <p:txBody>
          <a:bodyPr wrap="none" lIns="90488" tIns="44450" rIns="90488" bIns="44450">
            <a:prstTxWarp prst="textNoShape">
              <a:avLst/>
            </a:prstTxWarp>
            <a:spAutoFit/>
          </a:bodyPr>
          <a:lstStyle/>
          <a:p>
            <a:r>
              <a:rPr lang="fr-FR" sz="1100">
                <a:solidFill>
                  <a:srgbClr val="063DE8"/>
                </a:solidFill>
                <a:latin typeface="Wingdings" charset="2"/>
              </a:rPr>
              <a:t></a:t>
            </a:r>
          </a:p>
        </p:txBody>
      </p:sp>
      <p:sp>
        <p:nvSpPr>
          <p:cNvPr id="299021" name="Rectangle 14"/>
          <p:cNvSpPr>
            <a:spLocks noChangeArrowheads="1"/>
          </p:cNvSpPr>
          <p:nvPr/>
        </p:nvSpPr>
        <p:spPr bwMode="auto">
          <a:xfrm>
            <a:off x="3114675" y="1806575"/>
            <a:ext cx="1058863" cy="425450"/>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fr-FR" sz="1100">
                <a:solidFill>
                  <a:srgbClr val="063DE8"/>
                </a:solidFill>
                <a:latin typeface="Arial" charset="0"/>
              </a:rPr>
              <a:t>Marge </a:t>
            </a:r>
          </a:p>
          <a:p>
            <a:pPr algn="ctr"/>
            <a:r>
              <a:rPr lang="fr-FR" sz="1100">
                <a:solidFill>
                  <a:srgbClr val="063DE8"/>
                </a:solidFill>
                <a:latin typeface="Arial" charset="0"/>
              </a:rPr>
              <a:t>opérationnelle</a:t>
            </a:r>
          </a:p>
        </p:txBody>
      </p:sp>
      <p:sp>
        <p:nvSpPr>
          <p:cNvPr id="299022" name="Rectangle 15"/>
          <p:cNvSpPr>
            <a:spLocks noChangeArrowheads="1"/>
          </p:cNvSpPr>
          <p:nvPr/>
        </p:nvSpPr>
        <p:spPr bwMode="auto">
          <a:xfrm>
            <a:off x="4881563" y="1806575"/>
            <a:ext cx="2052637" cy="425450"/>
          </a:xfrm>
          <a:prstGeom prst="rect">
            <a:avLst/>
          </a:prstGeom>
          <a:noFill/>
          <a:ln w="12700">
            <a:noFill/>
            <a:miter lim="800000"/>
            <a:headEnd/>
            <a:tailEnd/>
          </a:ln>
        </p:spPr>
        <p:txBody>
          <a:bodyPr lIns="90488" tIns="44450" rIns="90488" bIns="44450">
            <a:prstTxWarp prst="textNoShape">
              <a:avLst/>
            </a:prstTxWarp>
            <a:spAutoFit/>
          </a:bodyPr>
          <a:lstStyle/>
          <a:p>
            <a:pPr>
              <a:buFontTx/>
              <a:buChar char="•"/>
            </a:pPr>
            <a:r>
              <a:rPr lang="fr-FR" sz="1100">
                <a:solidFill>
                  <a:srgbClr val="063DE8"/>
                </a:solidFill>
                <a:latin typeface="Arial" charset="0"/>
              </a:rPr>
              <a:t>1 / intensité capitalistique ou</a:t>
            </a:r>
          </a:p>
          <a:p>
            <a:pPr>
              <a:buFontTx/>
              <a:buChar char="•"/>
            </a:pPr>
            <a:r>
              <a:rPr lang="fr-FR" sz="1100">
                <a:solidFill>
                  <a:srgbClr val="063DE8"/>
                </a:solidFill>
                <a:latin typeface="Arial" charset="0"/>
              </a:rPr>
              <a:t> Tx Rotation des actifs</a:t>
            </a:r>
          </a:p>
        </p:txBody>
      </p:sp>
      <p:sp>
        <p:nvSpPr>
          <p:cNvPr id="299023" name="Rectangle 16"/>
          <p:cNvSpPr>
            <a:spLocks noChangeArrowheads="1"/>
          </p:cNvSpPr>
          <p:nvPr/>
        </p:nvSpPr>
        <p:spPr bwMode="auto">
          <a:xfrm>
            <a:off x="2098675" y="5680075"/>
            <a:ext cx="2755900" cy="271463"/>
          </a:xfrm>
          <a:prstGeom prst="rect">
            <a:avLst/>
          </a:prstGeom>
          <a:noFill/>
          <a:ln w="12700">
            <a:noFill/>
            <a:miter lim="800000"/>
            <a:headEnd/>
            <a:tailEnd/>
          </a:ln>
        </p:spPr>
        <p:txBody>
          <a:bodyPr wrap="none" lIns="90488" tIns="44450" rIns="90488" bIns="44450">
            <a:prstTxWarp prst="textNoShape">
              <a:avLst/>
            </a:prstTxWarp>
            <a:spAutoFit/>
          </a:bodyPr>
          <a:lstStyle/>
          <a:p>
            <a:r>
              <a:rPr lang="fr-FR" sz="1200" b="1">
                <a:solidFill>
                  <a:srgbClr val="063DE8"/>
                </a:solidFill>
                <a:latin typeface="Arial" charset="0"/>
              </a:rPr>
              <a:t>Sources potentielles de différence :</a:t>
            </a:r>
          </a:p>
        </p:txBody>
      </p:sp>
      <p:sp>
        <p:nvSpPr>
          <p:cNvPr id="299024" name="Rectangle 17"/>
          <p:cNvSpPr>
            <a:spLocks noChangeArrowheads="1"/>
          </p:cNvSpPr>
          <p:nvPr/>
        </p:nvSpPr>
        <p:spPr bwMode="auto">
          <a:xfrm>
            <a:off x="842963" y="5730875"/>
            <a:ext cx="590550" cy="241300"/>
          </a:xfrm>
          <a:prstGeom prst="rect">
            <a:avLst/>
          </a:prstGeom>
          <a:noFill/>
          <a:ln w="12700">
            <a:noFill/>
            <a:miter lim="800000"/>
            <a:headEnd/>
            <a:tailEnd/>
          </a:ln>
        </p:spPr>
        <p:txBody>
          <a:bodyPr wrap="none" lIns="90488" tIns="44450" rIns="90488" bIns="44450">
            <a:prstTxWarp prst="textNoShape">
              <a:avLst/>
            </a:prstTxWarp>
            <a:spAutoFit/>
          </a:bodyPr>
          <a:lstStyle/>
          <a:p>
            <a:r>
              <a:rPr lang="fr-FR" sz="1000" b="1">
                <a:solidFill>
                  <a:srgbClr val="063DE8"/>
                </a:solidFill>
                <a:latin typeface="Arial" charset="0"/>
              </a:rPr>
              <a:t>RO/CA</a:t>
            </a:r>
          </a:p>
        </p:txBody>
      </p:sp>
      <p:sp>
        <p:nvSpPr>
          <p:cNvPr id="299025" name="Rectangle 18"/>
          <p:cNvSpPr>
            <a:spLocks noChangeArrowheads="1"/>
          </p:cNvSpPr>
          <p:nvPr/>
        </p:nvSpPr>
        <p:spPr bwMode="auto">
          <a:xfrm>
            <a:off x="385763" y="5873750"/>
            <a:ext cx="2209800" cy="698500"/>
          </a:xfrm>
          <a:prstGeom prst="rect">
            <a:avLst/>
          </a:prstGeom>
          <a:noFill/>
          <a:ln w="12700">
            <a:noFill/>
            <a:miter lim="800000"/>
            <a:headEnd/>
            <a:tailEnd/>
          </a:ln>
        </p:spPr>
        <p:txBody>
          <a:bodyPr wrap="none" lIns="90488" tIns="44450" rIns="90488" bIns="44450">
            <a:prstTxWarp prst="textNoShape">
              <a:avLst/>
            </a:prstTxWarp>
            <a:spAutoFit/>
          </a:bodyPr>
          <a:lstStyle/>
          <a:p>
            <a:r>
              <a:rPr lang="fr-FR" sz="1000">
                <a:solidFill>
                  <a:srgbClr val="063DE8"/>
                </a:solidFill>
                <a:latin typeface="Arial" charset="0"/>
              </a:rPr>
              <a:t>• Position de coût</a:t>
            </a:r>
          </a:p>
          <a:p>
            <a:r>
              <a:rPr lang="fr-FR" sz="1000">
                <a:solidFill>
                  <a:srgbClr val="063DE8"/>
                </a:solidFill>
                <a:latin typeface="Arial" charset="0"/>
              </a:rPr>
              <a:t>• Taux d’utilisation des équipements</a:t>
            </a:r>
          </a:p>
          <a:p>
            <a:r>
              <a:rPr lang="fr-FR" sz="1000">
                <a:solidFill>
                  <a:srgbClr val="063DE8"/>
                </a:solidFill>
                <a:latin typeface="Arial" charset="0"/>
              </a:rPr>
              <a:t>• Politique de prix (série, ...</a:t>
            </a:r>
          </a:p>
          <a:p>
            <a:r>
              <a:rPr lang="fr-FR" sz="1000">
                <a:solidFill>
                  <a:srgbClr val="063DE8"/>
                </a:solidFill>
                <a:latin typeface="Arial" charset="0"/>
              </a:rPr>
              <a:t>• ...</a:t>
            </a:r>
          </a:p>
        </p:txBody>
      </p:sp>
      <p:sp>
        <p:nvSpPr>
          <p:cNvPr id="299026" name="Rectangle 19"/>
          <p:cNvSpPr>
            <a:spLocks noChangeArrowheads="1"/>
          </p:cNvSpPr>
          <p:nvPr/>
        </p:nvSpPr>
        <p:spPr bwMode="auto">
          <a:xfrm>
            <a:off x="5210175" y="5730875"/>
            <a:ext cx="582613" cy="241300"/>
          </a:xfrm>
          <a:prstGeom prst="rect">
            <a:avLst/>
          </a:prstGeom>
          <a:noFill/>
          <a:ln w="12700">
            <a:noFill/>
            <a:miter lim="800000"/>
            <a:headEnd/>
            <a:tailEnd/>
          </a:ln>
        </p:spPr>
        <p:txBody>
          <a:bodyPr wrap="none" lIns="90488" tIns="44450" rIns="90488" bIns="44450">
            <a:prstTxWarp prst="textNoShape">
              <a:avLst/>
            </a:prstTxWarp>
            <a:spAutoFit/>
          </a:bodyPr>
          <a:lstStyle/>
          <a:p>
            <a:r>
              <a:rPr lang="fr-FR" sz="1000" b="1">
                <a:solidFill>
                  <a:srgbClr val="063DE8"/>
                </a:solidFill>
                <a:latin typeface="Arial" charset="0"/>
              </a:rPr>
              <a:t>RO/CE</a:t>
            </a:r>
          </a:p>
        </p:txBody>
      </p:sp>
      <p:sp>
        <p:nvSpPr>
          <p:cNvPr id="299027" name="Rectangle 20"/>
          <p:cNvSpPr>
            <a:spLocks noChangeArrowheads="1"/>
          </p:cNvSpPr>
          <p:nvPr/>
        </p:nvSpPr>
        <p:spPr bwMode="auto">
          <a:xfrm>
            <a:off x="4752975" y="5873750"/>
            <a:ext cx="2998788" cy="698500"/>
          </a:xfrm>
          <a:prstGeom prst="rect">
            <a:avLst/>
          </a:prstGeom>
          <a:noFill/>
          <a:ln w="12700">
            <a:noFill/>
            <a:miter lim="800000"/>
            <a:headEnd/>
            <a:tailEnd/>
          </a:ln>
        </p:spPr>
        <p:txBody>
          <a:bodyPr wrap="none" lIns="90488" tIns="44450" rIns="90488" bIns="44450">
            <a:prstTxWarp prst="textNoShape">
              <a:avLst/>
            </a:prstTxWarp>
            <a:spAutoFit/>
          </a:bodyPr>
          <a:lstStyle/>
          <a:p>
            <a:r>
              <a:rPr lang="fr-FR" sz="1000">
                <a:solidFill>
                  <a:srgbClr val="063DE8"/>
                </a:solidFill>
                <a:latin typeface="Arial" charset="0"/>
              </a:rPr>
              <a:t>• Coût / âge des actifs immobiliers</a:t>
            </a:r>
          </a:p>
          <a:p>
            <a:r>
              <a:rPr lang="fr-FR" sz="1000">
                <a:solidFill>
                  <a:srgbClr val="063DE8"/>
                </a:solidFill>
                <a:latin typeface="Arial" charset="0"/>
              </a:rPr>
              <a:t>• Gestion des BFR (stock, ...)</a:t>
            </a:r>
          </a:p>
          <a:p>
            <a:r>
              <a:rPr lang="fr-FR" sz="1000">
                <a:solidFill>
                  <a:srgbClr val="063DE8"/>
                </a:solidFill>
                <a:latin typeface="Arial" charset="0"/>
              </a:rPr>
              <a:t>• Politique industrielle (appel à ± sous-traitance, ...</a:t>
            </a:r>
          </a:p>
          <a:p>
            <a:r>
              <a:rPr lang="fr-FR" sz="1000">
                <a:solidFill>
                  <a:srgbClr val="063DE8"/>
                </a:solidFill>
                <a:latin typeface="Arial" charset="0"/>
              </a:rPr>
              <a:t>• ...</a:t>
            </a:r>
          </a:p>
        </p:txBody>
      </p:sp>
      <p:sp>
        <p:nvSpPr>
          <p:cNvPr id="299028" name="Rectangle 21"/>
          <p:cNvSpPr>
            <a:spLocks noChangeArrowheads="1"/>
          </p:cNvSpPr>
          <p:nvPr/>
        </p:nvSpPr>
        <p:spPr bwMode="auto">
          <a:xfrm>
            <a:off x="401638" y="6407150"/>
            <a:ext cx="2532062"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fr-FR" sz="1000">
                <a:solidFill>
                  <a:srgbClr val="063DE8"/>
                </a:solidFill>
                <a:latin typeface="Arial" charset="0"/>
              </a:rPr>
              <a:t>(1)  les autres paramètres étant constants</a:t>
            </a:r>
          </a:p>
          <a:p>
            <a:r>
              <a:rPr lang="fr-FR" sz="1000">
                <a:solidFill>
                  <a:srgbClr val="063DE8"/>
                </a:solidFill>
                <a:latin typeface="Arial" charset="0"/>
              </a:rPr>
              <a:t>(2)  à coûts indirects constants</a:t>
            </a:r>
          </a:p>
        </p:txBody>
      </p:sp>
      <p:sp>
        <p:nvSpPr>
          <p:cNvPr id="299029" name="Line 22"/>
          <p:cNvSpPr>
            <a:spLocks noChangeShapeType="1"/>
          </p:cNvSpPr>
          <p:nvPr/>
        </p:nvSpPr>
        <p:spPr bwMode="auto">
          <a:xfrm flipV="1">
            <a:off x="1357313" y="2478088"/>
            <a:ext cx="0" cy="2857500"/>
          </a:xfrm>
          <a:prstGeom prst="line">
            <a:avLst/>
          </a:prstGeom>
          <a:noFill/>
          <a:ln w="25400">
            <a:solidFill>
              <a:schemeClr val="tx1"/>
            </a:solidFill>
            <a:round/>
            <a:headEnd/>
            <a:tailEnd/>
          </a:ln>
        </p:spPr>
        <p:txBody>
          <a:bodyPr wrap="none" anchor="ctr">
            <a:prstTxWarp prst="textNoShape">
              <a:avLst/>
            </a:prstTxWarp>
          </a:bodyPr>
          <a:lstStyle/>
          <a:p>
            <a:endParaRPr lang="fr-FR"/>
          </a:p>
        </p:txBody>
      </p:sp>
      <p:sp>
        <p:nvSpPr>
          <p:cNvPr id="299030" name="Line 23"/>
          <p:cNvSpPr>
            <a:spLocks noChangeShapeType="1"/>
          </p:cNvSpPr>
          <p:nvPr/>
        </p:nvSpPr>
        <p:spPr bwMode="auto">
          <a:xfrm>
            <a:off x="1274763" y="5294313"/>
            <a:ext cx="6670675" cy="0"/>
          </a:xfrm>
          <a:prstGeom prst="line">
            <a:avLst/>
          </a:prstGeom>
          <a:noFill/>
          <a:ln w="25400">
            <a:solidFill>
              <a:schemeClr val="tx1"/>
            </a:solidFill>
            <a:round/>
            <a:headEnd/>
            <a:tailEnd/>
          </a:ln>
        </p:spPr>
        <p:txBody>
          <a:bodyPr wrap="none" anchor="ctr">
            <a:prstTxWarp prst="textNoShape">
              <a:avLst/>
            </a:prstTxWarp>
          </a:bodyPr>
          <a:lstStyle/>
          <a:p>
            <a:endParaRPr lang="fr-FR"/>
          </a:p>
        </p:txBody>
      </p:sp>
      <p:sp>
        <p:nvSpPr>
          <p:cNvPr id="299031" name="Line 24"/>
          <p:cNvSpPr>
            <a:spLocks noChangeShapeType="1"/>
          </p:cNvSpPr>
          <p:nvPr/>
        </p:nvSpPr>
        <p:spPr bwMode="auto">
          <a:xfrm flipV="1">
            <a:off x="7858125" y="2484438"/>
            <a:ext cx="0" cy="2852737"/>
          </a:xfrm>
          <a:prstGeom prst="line">
            <a:avLst/>
          </a:prstGeom>
          <a:noFill/>
          <a:ln w="12700">
            <a:solidFill>
              <a:schemeClr val="tx1"/>
            </a:solidFill>
            <a:round/>
            <a:headEnd/>
            <a:tailEnd/>
          </a:ln>
        </p:spPr>
        <p:txBody>
          <a:bodyPr wrap="none" anchor="ctr">
            <a:prstTxWarp prst="textNoShape">
              <a:avLst/>
            </a:prstTxWarp>
          </a:bodyPr>
          <a:lstStyle/>
          <a:p>
            <a:endParaRPr lang="fr-FR"/>
          </a:p>
        </p:txBody>
      </p:sp>
      <p:sp>
        <p:nvSpPr>
          <p:cNvPr id="299032" name="Line 25"/>
          <p:cNvSpPr>
            <a:spLocks noChangeShapeType="1"/>
          </p:cNvSpPr>
          <p:nvPr/>
        </p:nvSpPr>
        <p:spPr bwMode="auto">
          <a:xfrm>
            <a:off x="1268413" y="2486025"/>
            <a:ext cx="6683375" cy="0"/>
          </a:xfrm>
          <a:prstGeom prst="line">
            <a:avLst/>
          </a:prstGeom>
          <a:noFill/>
          <a:ln w="12700">
            <a:solidFill>
              <a:schemeClr val="tx1"/>
            </a:solidFill>
            <a:round/>
            <a:headEnd/>
            <a:tailEnd/>
          </a:ln>
        </p:spPr>
        <p:txBody>
          <a:bodyPr wrap="none" anchor="ctr">
            <a:prstTxWarp prst="textNoShape">
              <a:avLst/>
            </a:prstTxWarp>
          </a:bodyPr>
          <a:lstStyle/>
          <a:p>
            <a:endParaRPr lang="fr-FR"/>
          </a:p>
        </p:txBody>
      </p:sp>
      <p:sp>
        <p:nvSpPr>
          <p:cNvPr id="299033" name="Line 26"/>
          <p:cNvSpPr>
            <a:spLocks noChangeShapeType="1"/>
          </p:cNvSpPr>
          <p:nvPr/>
        </p:nvSpPr>
        <p:spPr bwMode="auto">
          <a:xfrm>
            <a:off x="1376363" y="3352800"/>
            <a:ext cx="6477000" cy="1938338"/>
          </a:xfrm>
          <a:prstGeom prst="line">
            <a:avLst/>
          </a:prstGeom>
          <a:noFill/>
          <a:ln w="12700">
            <a:solidFill>
              <a:schemeClr val="tx1"/>
            </a:solidFill>
            <a:round/>
            <a:headEnd/>
            <a:tailEnd/>
          </a:ln>
        </p:spPr>
        <p:txBody>
          <a:bodyPr wrap="none" anchor="ctr">
            <a:prstTxWarp prst="textNoShape">
              <a:avLst/>
            </a:prstTxWarp>
          </a:bodyPr>
          <a:lstStyle/>
          <a:p>
            <a:endParaRPr lang="fr-FR"/>
          </a:p>
        </p:txBody>
      </p:sp>
      <p:sp>
        <p:nvSpPr>
          <p:cNvPr id="299034" name="Rectangle 27"/>
          <p:cNvSpPr>
            <a:spLocks noChangeArrowheads="1"/>
          </p:cNvSpPr>
          <p:nvPr/>
        </p:nvSpPr>
        <p:spPr bwMode="auto">
          <a:xfrm>
            <a:off x="773113" y="2200275"/>
            <a:ext cx="606425" cy="250825"/>
          </a:xfrm>
          <a:prstGeom prst="rect">
            <a:avLst/>
          </a:prstGeom>
          <a:noFill/>
          <a:ln w="12700">
            <a:noFill/>
            <a:miter lim="800000"/>
            <a:headEnd/>
            <a:tailEnd/>
          </a:ln>
        </p:spPr>
        <p:txBody>
          <a:bodyPr wrap="none" lIns="77788" tIns="41275" rIns="77788" bIns="41275">
            <a:prstTxWarp prst="textNoShape">
              <a:avLst/>
            </a:prstTxWarp>
            <a:spAutoFit/>
          </a:bodyPr>
          <a:lstStyle/>
          <a:p>
            <a:pPr defTabSz="673100"/>
            <a:r>
              <a:rPr lang="fr-FR" sz="1100" b="1">
                <a:solidFill>
                  <a:srgbClr val="063DE8"/>
                </a:solidFill>
                <a:latin typeface="Arial" charset="0"/>
              </a:rPr>
              <a:t>RO/CA</a:t>
            </a:r>
          </a:p>
        </p:txBody>
      </p:sp>
      <p:sp>
        <p:nvSpPr>
          <p:cNvPr id="299035" name="Rectangle 28"/>
          <p:cNvSpPr>
            <a:spLocks noChangeArrowheads="1"/>
          </p:cNvSpPr>
          <p:nvPr/>
        </p:nvSpPr>
        <p:spPr bwMode="auto">
          <a:xfrm>
            <a:off x="971550" y="5132388"/>
            <a:ext cx="233363" cy="250825"/>
          </a:xfrm>
          <a:prstGeom prst="rect">
            <a:avLst/>
          </a:prstGeom>
          <a:noFill/>
          <a:ln w="12700">
            <a:noFill/>
            <a:miter lim="800000"/>
            <a:headEnd/>
            <a:tailEnd/>
          </a:ln>
        </p:spPr>
        <p:txBody>
          <a:bodyPr wrap="none" lIns="77788" tIns="41275" rIns="77788" bIns="41275">
            <a:prstTxWarp prst="textNoShape">
              <a:avLst/>
            </a:prstTxWarp>
            <a:spAutoFit/>
          </a:bodyPr>
          <a:lstStyle/>
          <a:p>
            <a:pPr defTabSz="673100"/>
            <a:r>
              <a:rPr lang="fr-FR" sz="1100">
                <a:solidFill>
                  <a:srgbClr val="063DE8"/>
                </a:solidFill>
                <a:latin typeface="Arial" charset="0"/>
              </a:rPr>
              <a:t>1</a:t>
            </a:r>
          </a:p>
        </p:txBody>
      </p:sp>
      <p:sp>
        <p:nvSpPr>
          <p:cNvPr id="299036" name="Rectangle 29"/>
          <p:cNvSpPr>
            <a:spLocks noChangeArrowheads="1"/>
          </p:cNvSpPr>
          <p:nvPr/>
        </p:nvSpPr>
        <p:spPr bwMode="auto">
          <a:xfrm>
            <a:off x="900113" y="3203575"/>
            <a:ext cx="311150" cy="250825"/>
          </a:xfrm>
          <a:prstGeom prst="rect">
            <a:avLst/>
          </a:prstGeom>
          <a:noFill/>
          <a:ln w="12700">
            <a:noFill/>
            <a:miter lim="800000"/>
            <a:headEnd/>
            <a:tailEnd/>
          </a:ln>
        </p:spPr>
        <p:txBody>
          <a:bodyPr wrap="none" lIns="77788" tIns="41275" rIns="77788" bIns="41275">
            <a:prstTxWarp prst="textNoShape">
              <a:avLst/>
            </a:prstTxWarp>
            <a:spAutoFit/>
          </a:bodyPr>
          <a:lstStyle/>
          <a:p>
            <a:pPr defTabSz="673100"/>
            <a:r>
              <a:rPr lang="fr-FR" sz="1100">
                <a:solidFill>
                  <a:srgbClr val="063DE8"/>
                </a:solidFill>
                <a:latin typeface="Arial" charset="0"/>
              </a:rPr>
              <a:t>10</a:t>
            </a:r>
          </a:p>
        </p:txBody>
      </p:sp>
      <p:sp>
        <p:nvSpPr>
          <p:cNvPr id="299037" name="Rectangle 30"/>
          <p:cNvSpPr>
            <a:spLocks noChangeArrowheads="1"/>
          </p:cNvSpPr>
          <p:nvPr/>
        </p:nvSpPr>
        <p:spPr bwMode="auto">
          <a:xfrm>
            <a:off x="971550" y="2370138"/>
            <a:ext cx="311150" cy="250825"/>
          </a:xfrm>
          <a:prstGeom prst="rect">
            <a:avLst/>
          </a:prstGeom>
          <a:noFill/>
          <a:ln w="12700">
            <a:noFill/>
            <a:miter lim="800000"/>
            <a:headEnd/>
            <a:tailEnd/>
          </a:ln>
        </p:spPr>
        <p:txBody>
          <a:bodyPr wrap="none" lIns="77788" tIns="41275" rIns="77788" bIns="41275">
            <a:prstTxWarp prst="textNoShape">
              <a:avLst/>
            </a:prstTxWarp>
            <a:spAutoFit/>
          </a:bodyPr>
          <a:lstStyle/>
          <a:p>
            <a:pPr defTabSz="673100"/>
            <a:r>
              <a:rPr lang="fr-FR" sz="1100">
                <a:solidFill>
                  <a:srgbClr val="063DE8"/>
                </a:solidFill>
                <a:latin typeface="Arial" charset="0"/>
              </a:rPr>
              <a:t>30</a:t>
            </a:r>
          </a:p>
        </p:txBody>
      </p:sp>
      <p:sp>
        <p:nvSpPr>
          <p:cNvPr id="299038" name="Line 31"/>
          <p:cNvSpPr>
            <a:spLocks noChangeShapeType="1"/>
          </p:cNvSpPr>
          <p:nvPr/>
        </p:nvSpPr>
        <p:spPr bwMode="auto">
          <a:xfrm>
            <a:off x="1258888" y="3346450"/>
            <a:ext cx="88900" cy="0"/>
          </a:xfrm>
          <a:prstGeom prst="line">
            <a:avLst/>
          </a:prstGeom>
          <a:noFill/>
          <a:ln w="12700">
            <a:solidFill>
              <a:schemeClr val="tx1"/>
            </a:solidFill>
            <a:round/>
            <a:headEnd/>
            <a:tailEnd/>
          </a:ln>
        </p:spPr>
        <p:txBody>
          <a:bodyPr wrap="none" anchor="ctr">
            <a:prstTxWarp prst="textNoShape">
              <a:avLst/>
            </a:prstTxWarp>
          </a:bodyPr>
          <a:lstStyle/>
          <a:p>
            <a:endParaRPr lang="fr-FR"/>
          </a:p>
        </p:txBody>
      </p:sp>
      <p:sp>
        <p:nvSpPr>
          <p:cNvPr id="299039" name="Line 32"/>
          <p:cNvSpPr>
            <a:spLocks noChangeShapeType="1"/>
          </p:cNvSpPr>
          <p:nvPr/>
        </p:nvSpPr>
        <p:spPr bwMode="auto">
          <a:xfrm>
            <a:off x="1244600" y="2773363"/>
            <a:ext cx="88900" cy="0"/>
          </a:xfrm>
          <a:prstGeom prst="line">
            <a:avLst/>
          </a:prstGeom>
          <a:noFill/>
          <a:ln w="12700">
            <a:solidFill>
              <a:schemeClr val="tx1"/>
            </a:solidFill>
            <a:round/>
            <a:headEnd/>
            <a:tailEnd/>
          </a:ln>
        </p:spPr>
        <p:txBody>
          <a:bodyPr wrap="none" anchor="ctr">
            <a:prstTxWarp prst="textNoShape">
              <a:avLst/>
            </a:prstTxWarp>
          </a:bodyPr>
          <a:lstStyle/>
          <a:p>
            <a:endParaRPr lang="fr-FR"/>
          </a:p>
        </p:txBody>
      </p:sp>
      <p:sp>
        <p:nvSpPr>
          <p:cNvPr id="299040" name="Rectangle 33"/>
          <p:cNvSpPr>
            <a:spLocks noChangeArrowheads="1"/>
          </p:cNvSpPr>
          <p:nvPr/>
        </p:nvSpPr>
        <p:spPr bwMode="auto">
          <a:xfrm>
            <a:off x="1306513" y="5272088"/>
            <a:ext cx="349250" cy="250825"/>
          </a:xfrm>
          <a:prstGeom prst="rect">
            <a:avLst/>
          </a:prstGeom>
          <a:noFill/>
          <a:ln w="12700">
            <a:noFill/>
            <a:miter lim="800000"/>
            <a:headEnd/>
            <a:tailEnd/>
          </a:ln>
        </p:spPr>
        <p:txBody>
          <a:bodyPr wrap="none" lIns="77788" tIns="41275" rIns="77788" bIns="41275">
            <a:prstTxWarp prst="textNoShape">
              <a:avLst/>
            </a:prstTxWarp>
            <a:spAutoFit/>
          </a:bodyPr>
          <a:lstStyle/>
          <a:p>
            <a:pPr defTabSz="673100"/>
            <a:r>
              <a:rPr lang="fr-FR" sz="1100">
                <a:solidFill>
                  <a:srgbClr val="063DE8"/>
                </a:solidFill>
                <a:latin typeface="Arial" charset="0"/>
              </a:rPr>
              <a:t>0,5</a:t>
            </a:r>
          </a:p>
        </p:txBody>
      </p:sp>
      <p:sp>
        <p:nvSpPr>
          <p:cNvPr id="299041" name="Line 34"/>
          <p:cNvSpPr>
            <a:spLocks noChangeShapeType="1"/>
          </p:cNvSpPr>
          <p:nvPr/>
        </p:nvSpPr>
        <p:spPr bwMode="auto">
          <a:xfrm>
            <a:off x="3443288" y="5280025"/>
            <a:ext cx="0" cy="52388"/>
          </a:xfrm>
          <a:prstGeom prst="line">
            <a:avLst/>
          </a:prstGeom>
          <a:noFill/>
          <a:ln w="12700">
            <a:solidFill>
              <a:schemeClr val="tx1"/>
            </a:solidFill>
            <a:round/>
            <a:headEnd/>
            <a:tailEnd/>
          </a:ln>
        </p:spPr>
        <p:txBody>
          <a:bodyPr wrap="none" anchor="ctr">
            <a:prstTxWarp prst="textNoShape">
              <a:avLst/>
            </a:prstTxWarp>
          </a:bodyPr>
          <a:lstStyle/>
          <a:p>
            <a:endParaRPr lang="fr-FR"/>
          </a:p>
        </p:txBody>
      </p:sp>
      <p:sp>
        <p:nvSpPr>
          <p:cNvPr id="299042" name="Rectangle 35"/>
          <p:cNvSpPr>
            <a:spLocks noChangeArrowheads="1"/>
          </p:cNvSpPr>
          <p:nvPr/>
        </p:nvSpPr>
        <p:spPr bwMode="auto">
          <a:xfrm>
            <a:off x="3324225" y="5276850"/>
            <a:ext cx="233363" cy="250825"/>
          </a:xfrm>
          <a:prstGeom prst="rect">
            <a:avLst/>
          </a:prstGeom>
          <a:noFill/>
          <a:ln w="12700">
            <a:noFill/>
            <a:miter lim="800000"/>
            <a:headEnd/>
            <a:tailEnd/>
          </a:ln>
        </p:spPr>
        <p:txBody>
          <a:bodyPr wrap="none" lIns="77788" tIns="41275" rIns="77788" bIns="41275">
            <a:prstTxWarp prst="textNoShape">
              <a:avLst/>
            </a:prstTxWarp>
            <a:spAutoFit/>
          </a:bodyPr>
          <a:lstStyle/>
          <a:p>
            <a:pPr defTabSz="673100"/>
            <a:r>
              <a:rPr lang="fr-FR" sz="1100">
                <a:solidFill>
                  <a:srgbClr val="063DE8"/>
                </a:solidFill>
                <a:latin typeface="Arial" charset="0"/>
              </a:rPr>
              <a:t>1</a:t>
            </a:r>
          </a:p>
        </p:txBody>
      </p:sp>
      <p:sp>
        <p:nvSpPr>
          <p:cNvPr id="299043" name="Line 36"/>
          <p:cNvSpPr>
            <a:spLocks noChangeShapeType="1"/>
          </p:cNvSpPr>
          <p:nvPr/>
        </p:nvSpPr>
        <p:spPr bwMode="auto">
          <a:xfrm>
            <a:off x="5651500" y="5272088"/>
            <a:ext cx="0" cy="52387"/>
          </a:xfrm>
          <a:prstGeom prst="line">
            <a:avLst/>
          </a:prstGeom>
          <a:noFill/>
          <a:ln w="12700">
            <a:solidFill>
              <a:schemeClr val="tx1"/>
            </a:solidFill>
            <a:round/>
            <a:headEnd/>
            <a:tailEnd/>
          </a:ln>
        </p:spPr>
        <p:txBody>
          <a:bodyPr wrap="none" anchor="ctr">
            <a:prstTxWarp prst="textNoShape">
              <a:avLst/>
            </a:prstTxWarp>
          </a:bodyPr>
          <a:lstStyle/>
          <a:p>
            <a:endParaRPr lang="fr-FR"/>
          </a:p>
        </p:txBody>
      </p:sp>
      <p:sp>
        <p:nvSpPr>
          <p:cNvPr id="299044" name="Line 37"/>
          <p:cNvSpPr>
            <a:spLocks noChangeShapeType="1"/>
          </p:cNvSpPr>
          <p:nvPr/>
        </p:nvSpPr>
        <p:spPr bwMode="auto">
          <a:xfrm>
            <a:off x="6524625" y="5272088"/>
            <a:ext cx="0" cy="52387"/>
          </a:xfrm>
          <a:prstGeom prst="line">
            <a:avLst/>
          </a:prstGeom>
          <a:noFill/>
          <a:ln w="12700">
            <a:solidFill>
              <a:schemeClr val="tx1"/>
            </a:solidFill>
            <a:round/>
            <a:headEnd/>
            <a:tailEnd/>
          </a:ln>
        </p:spPr>
        <p:txBody>
          <a:bodyPr wrap="none" anchor="ctr">
            <a:prstTxWarp prst="textNoShape">
              <a:avLst/>
            </a:prstTxWarp>
          </a:bodyPr>
          <a:lstStyle/>
          <a:p>
            <a:endParaRPr lang="fr-FR"/>
          </a:p>
        </p:txBody>
      </p:sp>
      <p:sp>
        <p:nvSpPr>
          <p:cNvPr id="299045" name="Line 38"/>
          <p:cNvSpPr>
            <a:spLocks noChangeShapeType="1"/>
          </p:cNvSpPr>
          <p:nvPr/>
        </p:nvSpPr>
        <p:spPr bwMode="auto">
          <a:xfrm>
            <a:off x="7251700" y="5272088"/>
            <a:ext cx="0" cy="52387"/>
          </a:xfrm>
          <a:prstGeom prst="line">
            <a:avLst/>
          </a:prstGeom>
          <a:noFill/>
          <a:ln w="12700">
            <a:solidFill>
              <a:schemeClr val="tx1"/>
            </a:solidFill>
            <a:round/>
            <a:headEnd/>
            <a:tailEnd/>
          </a:ln>
        </p:spPr>
        <p:txBody>
          <a:bodyPr wrap="none" anchor="ctr">
            <a:prstTxWarp prst="textNoShape">
              <a:avLst/>
            </a:prstTxWarp>
          </a:bodyPr>
          <a:lstStyle/>
          <a:p>
            <a:endParaRPr lang="fr-FR"/>
          </a:p>
        </p:txBody>
      </p:sp>
      <p:sp>
        <p:nvSpPr>
          <p:cNvPr id="299046" name="Rectangle 39"/>
          <p:cNvSpPr>
            <a:spLocks noChangeArrowheads="1"/>
          </p:cNvSpPr>
          <p:nvPr/>
        </p:nvSpPr>
        <p:spPr bwMode="auto">
          <a:xfrm>
            <a:off x="7766050" y="5272088"/>
            <a:ext cx="233363" cy="250825"/>
          </a:xfrm>
          <a:prstGeom prst="rect">
            <a:avLst/>
          </a:prstGeom>
          <a:noFill/>
          <a:ln w="12700">
            <a:noFill/>
            <a:miter lim="800000"/>
            <a:headEnd/>
            <a:tailEnd/>
          </a:ln>
        </p:spPr>
        <p:txBody>
          <a:bodyPr wrap="none" lIns="77788" tIns="41275" rIns="77788" bIns="41275">
            <a:prstTxWarp prst="textNoShape">
              <a:avLst/>
            </a:prstTxWarp>
            <a:spAutoFit/>
          </a:bodyPr>
          <a:lstStyle/>
          <a:p>
            <a:pPr defTabSz="673100"/>
            <a:r>
              <a:rPr lang="fr-FR" sz="1100">
                <a:solidFill>
                  <a:srgbClr val="063DE8"/>
                </a:solidFill>
                <a:latin typeface="Arial" charset="0"/>
              </a:rPr>
              <a:t>5</a:t>
            </a:r>
          </a:p>
        </p:txBody>
      </p:sp>
      <p:sp>
        <p:nvSpPr>
          <p:cNvPr id="299047" name="Line 40"/>
          <p:cNvSpPr>
            <a:spLocks noChangeShapeType="1"/>
          </p:cNvSpPr>
          <p:nvPr/>
        </p:nvSpPr>
        <p:spPr bwMode="auto">
          <a:xfrm>
            <a:off x="1376363" y="2779713"/>
            <a:ext cx="6477000" cy="1939925"/>
          </a:xfrm>
          <a:prstGeom prst="line">
            <a:avLst/>
          </a:prstGeom>
          <a:noFill/>
          <a:ln w="12700">
            <a:solidFill>
              <a:schemeClr val="tx1"/>
            </a:solidFill>
            <a:round/>
            <a:headEnd/>
            <a:tailEnd/>
          </a:ln>
        </p:spPr>
        <p:txBody>
          <a:bodyPr wrap="none" anchor="ctr">
            <a:prstTxWarp prst="textNoShape">
              <a:avLst/>
            </a:prstTxWarp>
          </a:bodyPr>
          <a:lstStyle/>
          <a:p>
            <a:endParaRPr lang="fr-FR"/>
          </a:p>
        </p:txBody>
      </p:sp>
      <p:sp>
        <p:nvSpPr>
          <p:cNvPr id="299048" name="Line 41"/>
          <p:cNvSpPr>
            <a:spLocks noChangeShapeType="1"/>
          </p:cNvSpPr>
          <p:nvPr/>
        </p:nvSpPr>
        <p:spPr bwMode="auto">
          <a:xfrm>
            <a:off x="2312988" y="2490788"/>
            <a:ext cx="5540375" cy="1657350"/>
          </a:xfrm>
          <a:prstGeom prst="line">
            <a:avLst/>
          </a:prstGeom>
          <a:noFill/>
          <a:ln w="12700">
            <a:solidFill>
              <a:schemeClr val="tx1"/>
            </a:solidFill>
            <a:round/>
            <a:headEnd/>
            <a:tailEnd/>
          </a:ln>
        </p:spPr>
        <p:txBody>
          <a:bodyPr wrap="none" anchor="ctr">
            <a:prstTxWarp prst="textNoShape">
              <a:avLst/>
            </a:prstTxWarp>
          </a:bodyPr>
          <a:lstStyle/>
          <a:p>
            <a:endParaRPr lang="fr-FR"/>
          </a:p>
        </p:txBody>
      </p:sp>
      <p:sp>
        <p:nvSpPr>
          <p:cNvPr id="299049" name="Line 42"/>
          <p:cNvSpPr>
            <a:spLocks noChangeShapeType="1"/>
          </p:cNvSpPr>
          <p:nvPr/>
        </p:nvSpPr>
        <p:spPr bwMode="auto">
          <a:xfrm>
            <a:off x="4221163" y="2492375"/>
            <a:ext cx="3619500" cy="1079500"/>
          </a:xfrm>
          <a:prstGeom prst="line">
            <a:avLst/>
          </a:prstGeom>
          <a:noFill/>
          <a:ln w="12700">
            <a:solidFill>
              <a:schemeClr val="tx1"/>
            </a:solidFill>
            <a:round/>
            <a:headEnd/>
            <a:tailEnd/>
          </a:ln>
        </p:spPr>
        <p:txBody>
          <a:bodyPr wrap="none" anchor="ctr">
            <a:prstTxWarp prst="textNoShape">
              <a:avLst/>
            </a:prstTxWarp>
          </a:bodyPr>
          <a:lstStyle/>
          <a:p>
            <a:endParaRPr lang="fr-FR"/>
          </a:p>
        </p:txBody>
      </p:sp>
      <p:sp>
        <p:nvSpPr>
          <p:cNvPr id="299050" name="Rectangle 43"/>
          <p:cNvSpPr>
            <a:spLocks noChangeArrowheads="1"/>
          </p:cNvSpPr>
          <p:nvPr/>
        </p:nvSpPr>
        <p:spPr bwMode="auto">
          <a:xfrm>
            <a:off x="4527550" y="2501900"/>
            <a:ext cx="998538" cy="250825"/>
          </a:xfrm>
          <a:prstGeom prst="rect">
            <a:avLst/>
          </a:prstGeom>
          <a:solidFill>
            <a:schemeClr val="bg1"/>
          </a:solidFill>
          <a:ln w="12700">
            <a:noFill/>
            <a:miter lim="800000"/>
            <a:headEnd/>
            <a:tailEnd/>
          </a:ln>
        </p:spPr>
        <p:txBody>
          <a:bodyPr wrap="none" lIns="77788" tIns="41275" rIns="77788" bIns="41275">
            <a:prstTxWarp prst="textNoShape">
              <a:avLst/>
            </a:prstTxWarp>
            <a:spAutoFit/>
          </a:bodyPr>
          <a:lstStyle/>
          <a:p>
            <a:pPr defTabSz="673100"/>
            <a:r>
              <a:rPr lang="fr-FR" sz="1100">
                <a:solidFill>
                  <a:srgbClr val="063DE8"/>
                </a:solidFill>
                <a:latin typeface="Arial" charset="0"/>
              </a:rPr>
              <a:t>ROCE = 40%</a:t>
            </a:r>
          </a:p>
        </p:txBody>
      </p:sp>
      <p:sp>
        <p:nvSpPr>
          <p:cNvPr id="299051" name="Rectangle 44"/>
          <p:cNvSpPr>
            <a:spLocks noChangeArrowheads="1"/>
          </p:cNvSpPr>
          <p:nvPr/>
        </p:nvSpPr>
        <p:spPr bwMode="auto">
          <a:xfrm>
            <a:off x="2247900" y="2517775"/>
            <a:ext cx="998538" cy="250825"/>
          </a:xfrm>
          <a:prstGeom prst="rect">
            <a:avLst/>
          </a:prstGeom>
          <a:solidFill>
            <a:schemeClr val="bg1"/>
          </a:solidFill>
          <a:ln w="12700">
            <a:noFill/>
            <a:miter lim="800000"/>
            <a:headEnd/>
            <a:tailEnd/>
          </a:ln>
        </p:spPr>
        <p:txBody>
          <a:bodyPr wrap="none" lIns="77788" tIns="41275" rIns="77788" bIns="41275">
            <a:prstTxWarp prst="textNoShape">
              <a:avLst/>
            </a:prstTxWarp>
            <a:spAutoFit/>
          </a:bodyPr>
          <a:lstStyle/>
          <a:p>
            <a:pPr defTabSz="673100"/>
            <a:r>
              <a:rPr lang="fr-FR" sz="1100">
                <a:solidFill>
                  <a:srgbClr val="063DE8"/>
                </a:solidFill>
                <a:latin typeface="Arial" charset="0"/>
              </a:rPr>
              <a:t>ROCE = 20%</a:t>
            </a:r>
          </a:p>
        </p:txBody>
      </p:sp>
      <p:sp>
        <p:nvSpPr>
          <p:cNvPr id="299052" name="Rectangle 45"/>
          <p:cNvSpPr>
            <a:spLocks noChangeArrowheads="1"/>
          </p:cNvSpPr>
          <p:nvPr/>
        </p:nvSpPr>
        <p:spPr bwMode="auto">
          <a:xfrm>
            <a:off x="1479550" y="2951163"/>
            <a:ext cx="998538" cy="250825"/>
          </a:xfrm>
          <a:prstGeom prst="rect">
            <a:avLst/>
          </a:prstGeom>
          <a:solidFill>
            <a:schemeClr val="bg1"/>
          </a:solidFill>
          <a:ln w="12700">
            <a:noFill/>
            <a:miter lim="800000"/>
            <a:headEnd/>
            <a:tailEnd/>
          </a:ln>
        </p:spPr>
        <p:txBody>
          <a:bodyPr wrap="none" lIns="77788" tIns="41275" rIns="77788" bIns="41275">
            <a:prstTxWarp prst="textNoShape">
              <a:avLst/>
            </a:prstTxWarp>
            <a:spAutoFit/>
          </a:bodyPr>
          <a:lstStyle/>
          <a:p>
            <a:pPr defTabSz="673100"/>
            <a:r>
              <a:rPr lang="fr-FR" sz="1100">
                <a:solidFill>
                  <a:srgbClr val="063DE8"/>
                </a:solidFill>
                <a:latin typeface="Arial" charset="0"/>
              </a:rPr>
              <a:t>ROCE = 10%</a:t>
            </a:r>
          </a:p>
        </p:txBody>
      </p:sp>
      <p:sp>
        <p:nvSpPr>
          <p:cNvPr id="299053" name="Rectangle 46"/>
          <p:cNvSpPr>
            <a:spLocks noChangeArrowheads="1"/>
          </p:cNvSpPr>
          <p:nvPr/>
        </p:nvSpPr>
        <p:spPr bwMode="auto">
          <a:xfrm>
            <a:off x="1479550" y="3433763"/>
            <a:ext cx="920750" cy="250825"/>
          </a:xfrm>
          <a:prstGeom prst="rect">
            <a:avLst/>
          </a:prstGeom>
          <a:solidFill>
            <a:schemeClr val="bg1"/>
          </a:solidFill>
          <a:ln w="12700">
            <a:noFill/>
            <a:miter lim="800000"/>
            <a:headEnd/>
            <a:tailEnd/>
          </a:ln>
        </p:spPr>
        <p:txBody>
          <a:bodyPr wrap="none" lIns="77788" tIns="41275" rIns="77788" bIns="41275">
            <a:prstTxWarp prst="textNoShape">
              <a:avLst/>
            </a:prstTxWarp>
            <a:spAutoFit/>
          </a:bodyPr>
          <a:lstStyle/>
          <a:p>
            <a:pPr defTabSz="673100"/>
            <a:r>
              <a:rPr lang="fr-FR" sz="1100">
                <a:solidFill>
                  <a:srgbClr val="063DE8"/>
                </a:solidFill>
                <a:latin typeface="Arial" charset="0"/>
              </a:rPr>
              <a:t>ROCE = 5%</a:t>
            </a:r>
          </a:p>
        </p:txBody>
      </p:sp>
      <p:sp>
        <p:nvSpPr>
          <p:cNvPr id="299054" name="Rectangle 47"/>
          <p:cNvSpPr>
            <a:spLocks noChangeArrowheads="1"/>
          </p:cNvSpPr>
          <p:nvPr/>
        </p:nvSpPr>
        <p:spPr bwMode="auto">
          <a:xfrm>
            <a:off x="5492750" y="3905250"/>
            <a:ext cx="2151063" cy="419100"/>
          </a:xfrm>
          <a:prstGeom prst="rect">
            <a:avLst/>
          </a:prstGeom>
          <a:solidFill>
            <a:schemeClr val="bg1"/>
          </a:solidFill>
          <a:ln w="12700">
            <a:noFill/>
            <a:miter lim="800000"/>
            <a:headEnd/>
            <a:tailEnd/>
          </a:ln>
        </p:spPr>
        <p:txBody>
          <a:bodyPr lIns="77788" tIns="41275" rIns="77788" bIns="41275">
            <a:prstTxWarp prst="textNoShape">
              <a:avLst/>
            </a:prstTxWarp>
            <a:spAutoFit/>
          </a:bodyPr>
          <a:lstStyle/>
          <a:p>
            <a:pPr algn="ctr" defTabSz="673100"/>
            <a:r>
              <a:rPr lang="fr-FR" sz="1100" b="1">
                <a:solidFill>
                  <a:srgbClr val="063DE8"/>
                </a:solidFill>
                <a:latin typeface="Arial" charset="0"/>
              </a:rPr>
              <a:t>Décroissance des capitaux employés (1)</a:t>
            </a:r>
          </a:p>
        </p:txBody>
      </p:sp>
      <p:sp>
        <p:nvSpPr>
          <p:cNvPr id="299055" name="Rectangle 48"/>
          <p:cNvSpPr>
            <a:spLocks noChangeArrowheads="1"/>
          </p:cNvSpPr>
          <p:nvPr/>
        </p:nvSpPr>
        <p:spPr bwMode="auto">
          <a:xfrm>
            <a:off x="2814638" y="4487863"/>
            <a:ext cx="1922462" cy="419100"/>
          </a:xfrm>
          <a:prstGeom prst="rect">
            <a:avLst/>
          </a:prstGeom>
          <a:solidFill>
            <a:schemeClr val="bg1"/>
          </a:solidFill>
          <a:ln w="12700">
            <a:noFill/>
            <a:miter lim="800000"/>
            <a:headEnd/>
            <a:tailEnd/>
          </a:ln>
        </p:spPr>
        <p:txBody>
          <a:bodyPr lIns="77788" tIns="41275" rIns="77788" bIns="41275">
            <a:prstTxWarp prst="textNoShape">
              <a:avLst/>
            </a:prstTxWarp>
            <a:spAutoFit/>
          </a:bodyPr>
          <a:lstStyle/>
          <a:p>
            <a:pPr algn="ctr" defTabSz="673100"/>
            <a:r>
              <a:rPr lang="fr-FR" sz="1100" b="1">
                <a:solidFill>
                  <a:srgbClr val="EF9100"/>
                </a:solidFill>
                <a:latin typeface="Arial" charset="0"/>
              </a:rPr>
              <a:t>Décroissance du chiffre d’affaires (2)</a:t>
            </a:r>
          </a:p>
        </p:txBody>
      </p:sp>
      <p:sp>
        <p:nvSpPr>
          <p:cNvPr id="299056" name="Line 49"/>
          <p:cNvSpPr>
            <a:spLocks noChangeShapeType="1"/>
          </p:cNvSpPr>
          <p:nvPr/>
        </p:nvSpPr>
        <p:spPr bwMode="auto">
          <a:xfrm flipV="1">
            <a:off x="4491038" y="3432175"/>
            <a:ext cx="0" cy="674688"/>
          </a:xfrm>
          <a:prstGeom prst="line">
            <a:avLst/>
          </a:prstGeom>
          <a:noFill/>
          <a:ln w="50800">
            <a:solidFill>
              <a:schemeClr val="accent2"/>
            </a:solidFill>
            <a:round/>
            <a:headEnd/>
            <a:tailEnd type="triangle" w="med" len="med"/>
          </a:ln>
        </p:spPr>
        <p:txBody>
          <a:bodyPr wrap="none" anchor="ctr">
            <a:prstTxWarp prst="textNoShape">
              <a:avLst/>
            </a:prstTxWarp>
          </a:bodyPr>
          <a:lstStyle/>
          <a:p>
            <a:endParaRPr lang="fr-FR"/>
          </a:p>
        </p:txBody>
      </p:sp>
      <p:sp>
        <p:nvSpPr>
          <p:cNvPr id="299057" name="Line 50"/>
          <p:cNvSpPr>
            <a:spLocks noChangeShapeType="1"/>
          </p:cNvSpPr>
          <p:nvPr/>
        </p:nvSpPr>
        <p:spPr bwMode="auto">
          <a:xfrm>
            <a:off x="4572000" y="4060825"/>
            <a:ext cx="1042988" cy="0"/>
          </a:xfrm>
          <a:prstGeom prst="line">
            <a:avLst/>
          </a:prstGeom>
          <a:noFill/>
          <a:ln w="50800">
            <a:solidFill>
              <a:srgbClr val="063DE8"/>
            </a:solidFill>
            <a:round/>
            <a:headEnd/>
            <a:tailEnd type="triangle" w="med" len="med"/>
          </a:ln>
        </p:spPr>
        <p:txBody>
          <a:bodyPr wrap="none" anchor="ctr">
            <a:prstTxWarp prst="textNoShape">
              <a:avLst/>
            </a:prstTxWarp>
          </a:bodyPr>
          <a:lstStyle/>
          <a:p>
            <a:endParaRPr lang="fr-FR"/>
          </a:p>
        </p:txBody>
      </p:sp>
      <p:sp>
        <p:nvSpPr>
          <p:cNvPr id="299058" name="Line 51"/>
          <p:cNvSpPr>
            <a:spLocks noChangeShapeType="1"/>
          </p:cNvSpPr>
          <p:nvPr/>
        </p:nvSpPr>
        <p:spPr bwMode="auto">
          <a:xfrm flipH="1">
            <a:off x="3549650" y="4073525"/>
            <a:ext cx="977900" cy="368300"/>
          </a:xfrm>
          <a:prstGeom prst="line">
            <a:avLst/>
          </a:prstGeom>
          <a:noFill/>
          <a:ln w="50800">
            <a:solidFill>
              <a:srgbClr val="EF9100"/>
            </a:solidFill>
            <a:round/>
            <a:headEnd/>
            <a:tailEnd type="triangle" w="med" len="med"/>
          </a:ln>
        </p:spPr>
        <p:txBody>
          <a:bodyPr wrap="none" anchor="ctr">
            <a:prstTxWarp prst="textNoShape">
              <a:avLst/>
            </a:prstTxWarp>
          </a:bodyPr>
          <a:lstStyle/>
          <a:p>
            <a:endParaRPr lang="fr-FR"/>
          </a:p>
        </p:txBody>
      </p:sp>
      <p:sp>
        <p:nvSpPr>
          <p:cNvPr id="299059" name="Oval 52"/>
          <p:cNvSpPr>
            <a:spLocks noChangeArrowheads="1"/>
          </p:cNvSpPr>
          <p:nvPr/>
        </p:nvSpPr>
        <p:spPr bwMode="auto">
          <a:xfrm>
            <a:off x="4392613" y="4017963"/>
            <a:ext cx="179387" cy="68262"/>
          </a:xfrm>
          <a:prstGeom prst="ellipse">
            <a:avLst/>
          </a:prstGeom>
          <a:solidFill>
            <a:schemeClr val="tx2"/>
          </a:solidFill>
          <a:ln w="12700">
            <a:solidFill>
              <a:schemeClr val="tx2"/>
            </a:solidFill>
            <a:round/>
            <a:headEnd/>
            <a:tailEnd/>
          </a:ln>
        </p:spPr>
        <p:txBody>
          <a:bodyPr wrap="none" anchor="ctr">
            <a:prstTxWarp prst="textNoShape">
              <a:avLst/>
            </a:prstTxWarp>
          </a:bodyPr>
          <a:lstStyle/>
          <a:p>
            <a:pPr eaLnBrk="1" hangingPunct="1"/>
            <a:endParaRPr lang="fr-FR" sz="2000" b="1" i="1">
              <a:solidFill>
                <a:srgbClr val="B23542"/>
              </a:solidFill>
              <a:latin typeface="Alliance" pitchFamily="2" charset="0"/>
            </a:endParaRPr>
          </a:p>
        </p:txBody>
      </p:sp>
      <p:sp>
        <p:nvSpPr>
          <p:cNvPr id="299060" name="Rectangle 53"/>
          <p:cNvSpPr>
            <a:spLocks noChangeArrowheads="1"/>
          </p:cNvSpPr>
          <p:nvPr/>
        </p:nvSpPr>
        <p:spPr bwMode="auto">
          <a:xfrm>
            <a:off x="8013700" y="5132388"/>
            <a:ext cx="590550" cy="250825"/>
          </a:xfrm>
          <a:prstGeom prst="rect">
            <a:avLst/>
          </a:prstGeom>
          <a:noFill/>
          <a:ln w="12700">
            <a:noFill/>
            <a:miter lim="800000"/>
            <a:headEnd/>
            <a:tailEnd/>
          </a:ln>
        </p:spPr>
        <p:txBody>
          <a:bodyPr wrap="none" lIns="77788" tIns="41275" rIns="77788" bIns="41275">
            <a:prstTxWarp prst="textNoShape">
              <a:avLst/>
            </a:prstTxWarp>
            <a:spAutoFit/>
          </a:bodyPr>
          <a:lstStyle/>
          <a:p>
            <a:pPr defTabSz="673100"/>
            <a:r>
              <a:rPr lang="fr-FR" sz="1100" b="1">
                <a:solidFill>
                  <a:srgbClr val="063DE8"/>
                </a:solidFill>
                <a:latin typeface="Arial" charset="0"/>
              </a:rPr>
              <a:t>CA/CE</a:t>
            </a:r>
          </a:p>
        </p:txBody>
      </p:sp>
      <p:sp>
        <p:nvSpPr>
          <p:cNvPr id="299061" name="Rectangle 54"/>
          <p:cNvSpPr>
            <a:spLocks noChangeArrowheads="1"/>
          </p:cNvSpPr>
          <p:nvPr/>
        </p:nvSpPr>
        <p:spPr bwMode="auto">
          <a:xfrm>
            <a:off x="4038600" y="3141663"/>
            <a:ext cx="2212975" cy="419100"/>
          </a:xfrm>
          <a:prstGeom prst="rect">
            <a:avLst/>
          </a:prstGeom>
          <a:solidFill>
            <a:schemeClr val="bg1"/>
          </a:solidFill>
          <a:ln w="12700">
            <a:noFill/>
            <a:miter lim="800000"/>
            <a:headEnd/>
            <a:tailEnd/>
          </a:ln>
        </p:spPr>
        <p:txBody>
          <a:bodyPr lIns="77788" tIns="41275" rIns="77788" bIns="41275">
            <a:prstTxWarp prst="textNoShape">
              <a:avLst/>
            </a:prstTxWarp>
            <a:spAutoFit/>
          </a:bodyPr>
          <a:lstStyle/>
          <a:p>
            <a:pPr algn="ctr" defTabSz="673100"/>
            <a:r>
              <a:rPr lang="fr-FR" sz="1100" b="1">
                <a:solidFill>
                  <a:schemeClr val="accent2"/>
                </a:solidFill>
                <a:latin typeface="Arial" charset="0"/>
              </a:rPr>
              <a:t>Accroissement de la marge opérationnelle (1)</a:t>
            </a:r>
          </a:p>
        </p:txBody>
      </p:sp>
      <p:sp>
        <p:nvSpPr>
          <p:cNvPr id="299062" name="Rectangle 55"/>
          <p:cNvSpPr>
            <a:spLocks noChangeArrowheads="1"/>
          </p:cNvSpPr>
          <p:nvPr/>
        </p:nvSpPr>
        <p:spPr bwMode="auto">
          <a:xfrm>
            <a:off x="5527675" y="5327650"/>
            <a:ext cx="233363" cy="250825"/>
          </a:xfrm>
          <a:prstGeom prst="rect">
            <a:avLst/>
          </a:prstGeom>
          <a:noFill/>
          <a:ln w="12700">
            <a:noFill/>
            <a:miter lim="800000"/>
            <a:headEnd/>
            <a:tailEnd/>
          </a:ln>
        </p:spPr>
        <p:txBody>
          <a:bodyPr wrap="none" lIns="77788" tIns="41275" rIns="77788" bIns="41275">
            <a:prstTxWarp prst="textNoShape">
              <a:avLst/>
            </a:prstTxWarp>
            <a:spAutoFit/>
          </a:bodyPr>
          <a:lstStyle/>
          <a:p>
            <a:pPr defTabSz="673100"/>
            <a:r>
              <a:rPr lang="fr-FR" sz="1100">
                <a:solidFill>
                  <a:srgbClr val="063DE8"/>
                </a:solidFill>
                <a:latin typeface="Arial" charset="0"/>
              </a:rPr>
              <a:t>2</a:t>
            </a:r>
          </a:p>
        </p:txBody>
      </p:sp>
      <p:sp>
        <p:nvSpPr>
          <p:cNvPr id="299063" name="Rectangle 56"/>
          <p:cNvSpPr>
            <a:spLocks noChangeArrowheads="1"/>
          </p:cNvSpPr>
          <p:nvPr/>
        </p:nvSpPr>
        <p:spPr bwMode="auto">
          <a:xfrm>
            <a:off x="6465888" y="5378450"/>
            <a:ext cx="233362" cy="250825"/>
          </a:xfrm>
          <a:prstGeom prst="rect">
            <a:avLst/>
          </a:prstGeom>
          <a:noFill/>
          <a:ln w="12700">
            <a:noFill/>
            <a:miter lim="800000"/>
            <a:headEnd/>
            <a:tailEnd/>
          </a:ln>
        </p:spPr>
        <p:txBody>
          <a:bodyPr wrap="none" lIns="77788" tIns="41275" rIns="77788" bIns="41275">
            <a:prstTxWarp prst="textNoShape">
              <a:avLst/>
            </a:prstTxWarp>
            <a:spAutoFit/>
          </a:bodyPr>
          <a:lstStyle/>
          <a:p>
            <a:pPr defTabSz="673100"/>
            <a:r>
              <a:rPr lang="fr-FR" sz="1100">
                <a:solidFill>
                  <a:srgbClr val="063DE8"/>
                </a:solidFill>
                <a:latin typeface="Arial" charset="0"/>
              </a:rPr>
              <a:t>3</a:t>
            </a:r>
          </a:p>
        </p:txBody>
      </p:sp>
      <p:sp>
        <p:nvSpPr>
          <p:cNvPr id="299064" name="Rectangle 57"/>
          <p:cNvSpPr>
            <a:spLocks noChangeArrowheads="1"/>
          </p:cNvSpPr>
          <p:nvPr/>
        </p:nvSpPr>
        <p:spPr bwMode="auto">
          <a:xfrm>
            <a:off x="7169150" y="5395913"/>
            <a:ext cx="233363" cy="250825"/>
          </a:xfrm>
          <a:prstGeom prst="rect">
            <a:avLst/>
          </a:prstGeom>
          <a:noFill/>
          <a:ln w="12700">
            <a:noFill/>
            <a:miter lim="800000"/>
            <a:headEnd/>
            <a:tailEnd/>
          </a:ln>
        </p:spPr>
        <p:txBody>
          <a:bodyPr wrap="none" lIns="77788" tIns="41275" rIns="77788" bIns="41275">
            <a:prstTxWarp prst="textNoShape">
              <a:avLst/>
            </a:prstTxWarp>
            <a:spAutoFit/>
          </a:bodyPr>
          <a:lstStyle/>
          <a:p>
            <a:pPr defTabSz="673100"/>
            <a:r>
              <a:rPr lang="fr-FR" sz="1100">
                <a:solidFill>
                  <a:srgbClr val="063DE8"/>
                </a:solidFill>
                <a:latin typeface="Arial" charset="0"/>
              </a:rPr>
              <a:t>4</a:t>
            </a:r>
          </a:p>
        </p:txBody>
      </p:sp>
      <p:sp>
        <p:nvSpPr>
          <p:cNvPr id="299065" name="Rectangle 60"/>
          <p:cNvSpPr>
            <a:spLocks noGrp="1" noChangeArrowheads="1"/>
          </p:cNvSpPr>
          <p:nvPr>
            <p:ph type="title" idx="4294967295"/>
          </p:nvPr>
        </p:nvSpPr>
        <p:spPr>
          <a:xfrm>
            <a:off x="762000" y="457200"/>
            <a:ext cx="7772400" cy="365125"/>
          </a:xfrm>
        </p:spPr>
        <p:txBody>
          <a:bodyPr lIns="91440" tIns="0" rIns="91440" bIns="0" anchor="b">
            <a:spAutoFit/>
          </a:bodyPr>
          <a:lstStyle/>
          <a:p>
            <a:r>
              <a:rPr lang="fr-FR"/>
              <a:t>Définition des critères de profitabilité</a:t>
            </a:r>
            <a:endParaRPr lang="fr-FR">
              <a:latin typeface="Alliance" pitchFamily="2" charset="0"/>
            </a:endParaRPr>
          </a:p>
        </p:txBody>
      </p:sp>
      <p:sp>
        <p:nvSpPr>
          <p:cNvPr id="299066" name="Rectangle 9"/>
          <p:cNvSpPr>
            <a:spLocks noChangeArrowheads="1"/>
          </p:cNvSpPr>
          <p:nvPr/>
        </p:nvSpPr>
        <p:spPr bwMode="auto">
          <a:xfrm>
            <a:off x="8791575" y="0"/>
            <a:ext cx="352425" cy="381000"/>
          </a:xfrm>
          <a:prstGeom prst="rect">
            <a:avLst/>
          </a:prstGeom>
          <a:gradFill rotWithShape="0">
            <a:gsLst>
              <a:gs pos="0">
                <a:srgbClr val="00279F"/>
              </a:gs>
              <a:gs pos="100000">
                <a:srgbClr val="1A3DA9"/>
              </a:gs>
            </a:gsLst>
            <a:lin ang="5400000" scaled="1"/>
          </a:gradFill>
          <a:ln w="12700">
            <a:noFill/>
            <a:miter lim="800000"/>
            <a:headEnd/>
            <a:tailEnd/>
          </a:ln>
        </p:spPr>
        <p:txBody>
          <a:bodyPr wrap="none" lIns="90488" tIns="44450" rIns="90488" bIns="44450" anchor="ctr">
            <a:prstTxWarp prst="textNoShape">
              <a:avLst/>
            </a:prstTxWarp>
          </a:bodyPr>
          <a:lstStyle/>
          <a:p>
            <a:pPr algn="ctr" defTabSz="762000"/>
            <a:r>
              <a:rPr lang="en-US" sz="2400">
                <a:solidFill>
                  <a:schemeClr val="bg1"/>
                </a:solidFill>
                <a:latin typeface="Balloon Bd BT" pitchFamily="66" charset="0"/>
              </a:rPr>
              <a:t>1</a:t>
            </a:r>
          </a:p>
        </p:txBody>
      </p:sp>
      <p:sp>
        <p:nvSpPr>
          <p:cNvPr id="494650" name="AutoShape 58"/>
          <p:cNvSpPr>
            <a:spLocks noChangeArrowheads="1"/>
          </p:cNvSpPr>
          <p:nvPr/>
        </p:nvSpPr>
        <p:spPr bwMode="auto">
          <a:xfrm>
            <a:off x="0" y="4648200"/>
            <a:ext cx="1143000" cy="381000"/>
          </a:xfrm>
          <a:prstGeom prst="wedgeEllipseCallout">
            <a:avLst>
              <a:gd name="adj1" fmla="val 66389"/>
              <a:gd name="adj2" fmla="val 103333"/>
            </a:avLst>
          </a:prstGeom>
          <a:solidFill>
            <a:schemeClr val="accent1"/>
          </a:solidFill>
          <a:ln w="9525">
            <a:noFill/>
            <a:miter lim="800000"/>
            <a:headEnd/>
            <a:tailEnd/>
          </a:ln>
          <a:effectLst>
            <a:prstShdw prst="shdw17" dist="17961" dir="2700000">
              <a:schemeClr val="accent1">
                <a:gamma/>
                <a:shade val="60000"/>
                <a:invGamma/>
                <a:alpha val="74998"/>
              </a:schemeClr>
            </a:prstShdw>
          </a:effectLst>
        </p:spPr>
        <p:txBody>
          <a:bodyPr anchor="ctr">
            <a:prstTxWarp prst="textNoShape">
              <a:avLst/>
            </a:prstTxWarp>
          </a:bodyPr>
          <a:lstStyle/>
          <a:p>
            <a:pPr algn="ctr" eaLnBrk="1" hangingPunct="1">
              <a:defRPr/>
            </a:pPr>
            <a:r>
              <a:rPr lang="fr-FR" sz="1200">
                <a:latin typeface="Alliance" pitchFamily="2" charset="0"/>
              </a:rPr>
              <a:t>Échelles log</a:t>
            </a:r>
          </a:p>
        </p:txBody>
      </p:sp>
    </p:spTree>
  </p:cSld>
  <p:clrMapOvr>
    <a:masterClrMapping/>
  </p:clrMapOvr>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Espace réservé du numéro de diapositive 1"/>
          <p:cNvSpPr>
            <a:spLocks noGrp="1"/>
          </p:cNvSpPr>
          <p:nvPr>
            <p:ph type="sldNum" sz="quarter" idx="10"/>
          </p:nvPr>
        </p:nvSpPr>
        <p:spPr/>
        <p:txBody>
          <a:bodyPr/>
          <a:lstStyle/>
          <a:p>
            <a:pPr>
              <a:defRPr/>
            </a:pPr>
            <a:fld id="{509888EC-17EF-0D47-8070-8533C8637DDF}" type="slidenum">
              <a:rPr lang="fr-FR"/>
              <a:pPr>
                <a:defRPr/>
              </a:pPr>
              <a:t>147</a:t>
            </a:fld>
            <a:endParaRPr lang="fr-FR"/>
          </a:p>
        </p:txBody>
      </p:sp>
      <p:sp>
        <p:nvSpPr>
          <p:cNvPr id="496642" name="Freeform 2"/>
          <p:cNvSpPr>
            <a:spLocks/>
          </p:cNvSpPr>
          <p:nvPr/>
        </p:nvSpPr>
        <p:spPr bwMode="auto">
          <a:xfrm>
            <a:off x="3733800" y="2971800"/>
            <a:ext cx="1524000" cy="533400"/>
          </a:xfrm>
          <a:custGeom>
            <a:avLst/>
            <a:gdLst/>
            <a:ahLst/>
            <a:cxnLst>
              <a:cxn ang="0">
                <a:pos x="0" y="0"/>
              </a:cxn>
              <a:cxn ang="0">
                <a:pos x="960" y="0"/>
              </a:cxn>
              <a:cxn ang="0">
                <a:pos x="960" y="336"/>
              </a:cxn>
              <a:cxn ang="0">
                <a:pos x="0" y="336"/>
              </a:cxn>
              <a:cxn ang="0">
                <a:pos x="0" y="0"/>
              </a:cxn>
            </a:cxnLst>
            <a:rect l="0" t="0" r="r" b="b"/>
            <a:pathLst>
              <a:path w="960" h="336">
                <a:moveTo>
                  <a:pt x="0" y="0"/>
                </a:moveTo>
                <a:lnTo>
                  <a:pt x="960" y="0"/>
                </a:lnTo>
                <a:lnTo>
                  <a:pt x="960" y="336"/>
                </a:lnTo>
                <a:lnTo>
                  <a:pt x="0" y="336"/>
                </a:lnTo>
                <a:lnTo>
                  <a:pt x="0" y="0"/>
                </a:lnTo>
                <a:close/>
              </a:path>
            </a:pathLst>
          </a:custGeom>
          <a:solidFill>
            <a:schemeClr val="accent1"/>
          </a:solidFill>
          <a:ln w="9525">
            <a:noFill/>
            <a:round/>
            <a:headEnd/>
            <a:tailEnd/>
          </a:ln>
          <a:effectLst>
            <a:prstShdw prst="shdw17" dist="17961" dir="2700000">
              <a:schemeClr val="accent1">
                <a:gamma/>
                <a:shade val="60000"/>
                <a:invGamma/>
                <a:alpha val="74998"/>
              </a:schemeClr>
            </a:prstShdw>
          </a:effectLst>
        </p:spPr>
        <p:txBody>
          <a:bodyPr wrap="none" anchor="ctr">
            <a:prstTxWarp prst="textNoShape">
              <a:avLst/>
            </a:prstTxWarp>
          </a:bodyPr>
          <a:lstStyle/>
          <a:p>
            <a:pPr>
              <a:defRPr/>
            </a:pPr>
            <a:endParaRPr lang="fr-FR"/>
          </a:p>
        </p:txBody>
      </p:sp>
      <p:sp>
        <p:nvSpPr>
          <p:cNvPr id="301060" name="Rectangle 4"/>
          <p:cNvSpPr>
            <a:spLocks noChangeArrowheads="1"/>
          </p:cNvSpPr>
          <p:nvPr/>
        </p:nvSpPr>
        <p:spPr bwMode="auto">
          <a:xfrm>
            <a:off x="363538" y="1419225"/>
            <a:ext cx="962025" cy="636588"/>
          </a:xfrm>
          <a:prstGeom prst="rect">
            <a:avLst/>
          </a:prstGeom>
          <a:noFill/>
          <a:ln w="12700">
            <a:noFill/>
            <a:miter lim="800000"/>
            <a:headEnd/>
            <a:tailEnd/>
          </a:ln>
        </p:spPr>
        <p:txBody>
          <a:bodyPr wrap="none" lIns="87312" tIns="44450" rIns="87312" bIns="44450">
            <a:prstTxWarp prst="textNoShape">
              <a:avLst/>
            </a:prstTxWarp>
            <a:spAutoFit/>
          </a:bodyPr>
          <a:lstStyle/>
          <a:p>
            <a:pPr algn="ctr" defTabSz="825500"/>
            <a:r>
              <a:rPr lang="fr-FR" sz="1200" b="1">
                <a:latin typeface="Arial" charset="0"/>
              </a:rPr>
              <a:t>Bilan Cash</a:t>
            </a:r>
          </a:p>
          <a:p>
            <a:pPr algn="ctr" defTabSz="825500"/>
            <a:r>
              <a:rPr lang="fr-FR" sz="1200" b="1">
                <a:latin typeface="Arial" charset="0"/>
              </a:rPr>
              <a:t>CE</a:t>
            </a:r>
          </a:p>
          <a:p>
            <a:pPr algn="ctr" defTabSz="825500"/>
            <a:r>
              <a:rPr lang="fr-FR" sz="1200" b="1">
                <a:latin typeface="Arial" charset="0"/>
              </a:rPr>
              <a:t>%</a:t>
            </a:r>
          </a:p>
        </p:txBody>
      </p:sp>
      <p:sp>
        <p:nvSpPr>
          <p:cNvPr id="301061" name="Line 5"/>
          <p:cNvSpPr>
            <a:spLocks noChangeShapeType="1"/>
          </p:cNvSpPr>
          <p:nvPr/>
        </p:nvSpPr>
        <p:spPr bwMode="auto">
          <a:xfrm flipV="1">
            <a:off x="839788" y="1989138"/>
            <a:ext cx="4762" cy="4048125"/>
          </a:xfrm>
          <a:prstGeom prst="line">
            <a:avLst/>
          </a:prstGeom>
          <a:noFill/>
          <a:ln w="25400">
            <a:solidFill>
              <a:schemeClr val="tx1"/>
            </a:solidFill>
            <a:round/>
            <a:headEnd/>
            <a:tailEnd/>
          </a:ln>
        </p:spPr>
        <p:txBody>
          <a:bodyPr wrap="none" anchor="ctr">
            <a:prstTxWarp prst="textNoShape">
              <a:avLst/>
            </a:prstTxWarp>
          </a:bodyPr>
          <a:lstStyle/>
          <a:p>
            <a:endParaRPr lang="fr-FR"/>
          </a:p>
        </p:txBody>
      </p:sp>
      <p:sp>
        <p:nvSpPr>
          <p:cNvPr id="301062" name="Line 6"/>
          <p:cNvSpPr>
            <a:spLocks noChangeShapeType="1"/>
          </p:cNvSpPr>
          <p:nvPr/>
        </p:nvSpPr>
        <p:spPr bwMode="auto">
          <a:xfrm>
            <a:off x="703263" y="5981700"/>
            <a:ext cx="7537450" cy="0"/>
          </a:xfrm>
          <a:prstGeom prst="line">
            <a:avLst/>
          </a:prstGeom>
          <a:noFill/>
          <a:ln w="25400">
            <a:solidFill>
              <a:schemeClr val="tx1"/>
            </a:solidFill>
            <a:round/>
            <a:headEnd/>
            <a:tailEnd/>
          </a:ln>
        </p:spPr>
        <p:txBody>
          <a:bodyPr wrap="none" anchor="ctr">
            <a:prstTxWarp prst="textNoShape">
              <a:avLst/>
            </a:prstTxWarp>
          </a:bodyPr>
          <a:lstStyle/>
          <a:p>
            <a:endParaRPr lang="fr-FR"/>
          </a:p>
        </p:txBody>
      </p:sp>
      <p:sp>
        <p:nvSpPr>
          <p:cNvPr id="301063" name="Line 7"/>
          <p:cNvSpPr>
            <a:spLocks noChangeShapeType="1"/>
          </p:cNvSpPr>
          <p:nvPr/>
        </p:nvSpPr>
        <p:spPr bwMode="auto">
          <a:xfrm>
            <a:off x="747713" y="2001838"/>
            <a:ext cx="7499350" cy="0"/>
          </a:xfrm>
          <a:prstGeom prst="line">
            <a:avLst/>
          </a:prstGeom>
          <a:noFill/>
          <a:ln w="12700">
            <a:solidFill>
              <a:schemeClr val="tx1"/>
            </a:solidFill>
            <a:round/>
            <a:headEnd/>
            <a:tailEnd/>
          </a:ln>
        </p:spPr>
        <p:txBody>
          <a:bodyPr wrap="none" anchor="ctr">
            <a:prstTxWarp prst="textNoShape">
              <a:avLst/>
            </a:prstTxWarp>
          </a:bodyPr>
          <a:lstStyle/>
          <a:p>
            <a:endParaRPr lang="fr-FR"/>
          </a:p>
        </p:txBody>
      </p:sp>
      <p:sp>
        <p:nvSpPr>
          <p:cNvPr id="301064" name="Line 8"/>
          <p:cNvSpPr>
            <a:spLocks noChangeShapeType="1"/>
          </p:cNvSpPr>
          <p:nvPr/>
        </p:nvSpPr>
        <p:spPr bwMode="auto">
          <a:xfrm flipV="1">
            <a:off x="8258175" y="1995488"/>
            <a:ext cx="0" cy="4060825"/>
          </a:xfrm>
          <a:prstGeom prst="line">
            <a:avLst/>
          </a:prstGeom>
          <a:noFill/>
          <a:ln w="12700">
            <a:solidFill>
              <a:schemeClr val="tx1"/>
            </a:solidFill>
            <a:round/>
            <a:headEnd/>
            <a:tailEnd/>
          </a:ln>
        </p:spPr>
        <p:txBody>
          <a:bodyPr wrap="none" anchor="ctr">
            <a:prstTxWarp prst="textNoShape">
              <a:avLst/>
            </a:prstTxWarp>
          </a:bodyPr>
          <a:lstStyle/>
          <a:p>
            <a:endParaRPr lang="fr-FR"/>
          </a:p>
        </p:txBody>
      </p:sp>
      <p:sp>
        <p:nvSpPr>
          <p:cNvPr id="301065" name="Rectangle 9"/>
          <p:cNvSpPr>
            <a:spLocks noChangeArrowheads="1"/>
          </p:cNvSpPr>
          <p:nvPr/>
        </p:nvSpPr>
        <p:spPr bwMode="auto">
          <a:xfrm>
            <a:off x="334963" y="1890713"/>
            <a:ext cx="306387" cy="238125"/>
          </a:xfrm>
          <a:prstGeom prst="rect">
            <a:avLst/>
          </a:prstGeom>
          <a:noFill/>
          <a:ln w="12700">
            <a:noFill/>
            <a:miter lim="800000"/>
            <a:headEnd/>
            <a:tailEnd/>
          </a:ln>
        </p:spPr>
        <p:txBody>
          <a:bodyPr wrap="none" lIns="82550" tIns="42862" rIns="82550" bIns="42862">
            <a:prstTxWarp prst="textNoShape">
              <a:avLst/>
            </a:prstTxWarp>
            <a:spAutoFit/>
          </a:bodyPr>
          <a:lstStyle/>
          <a:p>
            <a:pPr defTabSz="744538"/>
            <a:r>
              <a:rPr lang="fr-FR" sz="1000">
                <a:solidFill>
                  <a:srgbClr val="063DE8"/>
                </a:solidFill>
                <a:latin typeface="Arial" charset="0"/>
              </a:rPr>
              <a:t>20</a:t>
            </a:r>
          </a:p>
        </p:txBody>
      </p:sp>
      <p:sp>
        <p:nvSpPr>
          <p:cNvPr id="301066" name="Line 10"/>
          <p:cNvSpPr>
            <a:spLocks noChangeShapeType="1"/>
          </p:cNvSpPr>
          <p:nvPr/>
        </p:nvSpPr>
        <p:spPr bwMode="auto">
          <a:xfrm>
            <a:off x="712788" y="3489325"/>
            <a:ext cx="125412" cy="0"/>
          </a:xfrm>
          <a:prstGeom prst="line">
            <a:avLst/>
          </a:prstGeom>
          <a:noFill/>
          <a:ln w="12700">
            <a:solidFill>
              <a:schemeClr val="tx1"/>
            </a:solidFill>
            <a:round/>
            <a:headEnd/>
            <a:tailEnd/>
          </a:ln>
        </p:spPr>
        <p:txBody>
          <a:bodyPr wrap="none" anchor="ctr">
            <a:prstTxWarp prst="textNoShape">
              <a:avLst/>
            </a:prstTxWarp>
          </a:bodyPr>
          <a:lstStyle/>
          <a:p>
            <a:endParaRPr lang="fr-FR"/>
          </a:p>
        </p:txBody>
      </p:sp>
      <p:sp>
        <p:nvSpPr>
          <p:cNvPr id="301067" name="Line 11"/>
          <p:cNvSpPr>
            <a:spLocks noChangeShapeType="1"/>
          </p:cNvSpPr>
          <p:nvPr/>
        </p:nvSpPr>
        <p:spPr bwMode="auto">
          <a:xfrm>
            <a:off x="712788" y="2990850"/>
            <a:ext cx="125412" cy="0"/>
          </a:xfrm>
          <a:prstGeom prst="line">
            <a:avLst/>
          </a:prstGeom>
          <a:noFill/>
          <a:ln w="12700">
            <a:solidFill>
              <a:schemeClr val="tx1"/>
            </a:solidFill>
            <a:round/>
            <a:headEnd/>
            <a:tailEnd/>
          </a:ln>
        </p:spPr>
        <p:txBody>
          <a:bodyPr wrap="none" anchor="ctr">
            <a:prstTxWarp prst="textNoShape">
              <a:avLst/>
            </a:prstTxWarp>
          </a:bodyPr>
          <a:lstStyle/>
          <a:p>
            <a:endParaRPr lang="fr-FR"/>
          </a:p>
        </p:txBody>
      </p:sp>
      <p:sp>
        <p:nvSpPr>
          <p:cNvPr id="301068" name="Line 12"/>
          <p:cNvSpPr>
            <a:spLocks noChangeShapeType="1"/>
          </p:cNvSpPr>
          <p:nvPr/>
        </p:nvSpPr>
        <p:spPr bwMode="auto">
          <a:xfrm>
            <a:off x="712788" y="2500313"/>
            <a:ext cx="125412" cy="0"/>
          </a:xfrm>
          <a:prstGeom prst="line">
            <a:avLst/>
          </a:prstGeom>
          <a:noFill/>
          <a:ln w="12700">
            <a:solidFill>
              <a:schemeClr val="tx1"/>
            </a:solidFill>
            <a:round/>
            <a:headEnd/>
            <a:tailEnd/>
          </a:ln>
        </p:spPr>
        <p:txBody>
          <a:bodyPr wrap="none" anchor="ctr">
            <a:prstTxWarp prst="textNoShape">
              <a:avLst/>
            </a:prstTxWarp>
          </a:bodyPr>
          <a:lstStyle/>
          <a:p>
            <a:endParaRPr lang="fr-FR"/>
          </a:p>
        </p:txBody>
      </p:sp>
      <p:sp>
        <p:nvSpPr>
          <p:cNvPr id="301069" name="Line 13"/>
          <p:cNvSpPr>
            <a:spLocks noChangeShapeType="1"/>
          </p:cNvSpPr>
          <p:nvPr/>
        </p:nvSpPr>
        <p:spPr bwMode="auto">
          <a:xfrm>
            <a:off x="712788" y="4494213"/>
            <a:ext cx="125412" cy="0"/>
          </a:xfrm>
          <a:prstGeom prst="line">
            <a:avLst/>
          </a:prstGeom>
          <a:noFill/>
          <a:ln w="12700">
            <a:solidFill>
              <a:schemeClr val="tx1"/>
            </a:solidFill>
            <a:round/>
            <a:headEnd/>
            <a:tailEnd/>
          </a:ln>
        </p:spPr>
        <p:txBody>
          <a:bodyPr wrap="none" anchor="ctr">
            <a:prstTxWarp prst="textNoShape">
              <a:avLst/>
            </a:prstTxWarp>
          </a:bodyPr>
          <a:lstStyle/>
          <a:p>
            <a:endParaRPr lang="fr-FR"/>
          </a:p>
        </p:txBody>
      </p:sp>
      <p:sp>
        <p:nvSpPr>
          <p:cNvPr id="301070" name="Line 14"/>
          <p:cNvSpPr>
            <a:spLocks noChangeShapeType="1"/>
          </p:cNvSpPr>
          <p:nvPr/>
        </p:nvSpPr>
        <p:spPr bwMode="auto">
          <a:xfrm>
            <a:off x="695325" y="4994275"/>
            <a:ext cx="128588" cy="0"/>
          </a:xfrm>
          <a:prstGeom prst="line">
            <a:avLst/>
          </a:prstGeom>
          <a:noFill/>
          <a:ln w="12700">
            <a:solidFill>
              <a:schemeClr val="tx1"/>
            </a:solidFill>
            <a:round/>
            <a:headEnd/>
            <a:tailEnd/>
          </a:ln>
        </p:spPr>
        <p:txBody>
          <a:bodyPr wrap="none" anchor="ctr">
            <a:prstTxWarp prst="textNoShape">
              <a:avLst/>
            </a:prstTxWarp>
          </a:bodyPr>
          <a:lstStyle/>
          <a:p>
            <a:endParaRPr lang="fr-FR"/>
          </a:p>
        </p:txBody>
      </p:sp>
      <p:sp>
        <p:nvSpPr>
          <p:cNvPr id="301071" name="Line 15"/>
          <p:cNvSpPr>
            <a:spLocks noChangeShapeType="1"/>
          </p:cNvSpPr>
          <p:nvPr/>
        </p:nvSpPr>
        <p:spPr bwMode="auto">
          <a:xfrm>
            <a:off x="695325" y="5491163"/>
            <a:ext cx="128588" cy="0"/>
          </a:xfrm>
          <a:prstGeom prst="line">
            <a:avLst/>
          </a:prstGeom>
          <a:noFill/>
          <a:ln w="12700">
            <a:solidFill>
              <a:schemeClr val="tx1"/>
            </a:solidFill>
            <a:round/>
            <a:headEnd/>
            <a:tailEnd/>
          </a:ln>
        </p:spPr>
        <p:txBody>
          <a:bodyPr wrap="none" anchor="ctr">
            <a:prstTxWarp prst="textNoShape">
              <a:avLst/>
            </a:prstTxWarp>
          </a:bodyPr>
          <a:lstStyle/>
          <a:p>
            <a:endParaRPr lang="fr-FR"/>
          </a:p>
        </p:txBody>
      </p:sp>
      <p:sp>
        <p:nvSpPr>
          <p:cNvPr id="301072" name="Rectangle 16"/>
          <p:cNvSpPr>
            <a:spLocks noChangeArrowheads="1"/>
          </p:cNvSpPr>
          <p:nvPr/>
        </p:nvSpPr>
        <p:spPr bwMode="auto">
          <a:xfrm>
            <a:off x="547688" y="5853113"/>
            <a:ext cx="349250" cy="238125"/>
          </a:xfrm>
          <a:prstGeom prst="rect">
            <a:avLst/>
          </a:prstGeom>
          <a:noFill/>
          <a:ln w="12700">
            <a:noFill/>
            <a:miter lim="800000"/>
            <a:headEnd/>
            <a:tailEnd/>
          </a:ln>
        </p:spPr>
        <p:txBody>
          <a:bodyPr wrap="none" lIns="82550" tIns="42862" rIns="82550" bIns="42862">
            <a:prstTxWarp prst="textNoShape">
              <a:avLst/>
            </a:prstTxWarp>
            <a:spAutoFit/>
          </a:bodyPr>
          <a:lstStyle/>
          <a:p>
            <a:pPr algn="r" defTabSz="744538"/>
            <a:r>
              <a:rPr lang="fr-FR" sz="1000">
                <a:solidFill>
                  <a:srgbClr val="063DE8"/>
                </a:solidFill>
                <a:latin typeface="Arial" charset="0"/>
              </a:rPr>
              <a:t>-20</a:t>
            </a:r>
          </a:p>
        </p:txBody>
      </p:sp>
      <p:sp>
        <p:nvSpPr>
          <p:cNvPr id="301073" name="Rectangle 17"/>
          <p:cNvSpPr>
            <a:spLocks noChangeArrowheads="1"/>
          </p:cNvSpPr>
          <p:nvPr/>
        </p:nvSpPr>
        <p:spPr bwMode="auto">
          <a:xfrm>
            <a:off x="547688" y="5372100"/>
            <a:ext cx="349250" cy="238125"/>
          </a:xfrm>
          <a:prstGeom prst="rect">
            <a:avLst/>
          </a:prstGeom>
          <a:noFill/>
          <a:ln w="12700">
            <a:noFill/>
            <a:miter lim="800000"/>
            <a:headEnd/>
            <a:tailEnd/>
          </a:ln>
        </p:spPr>
        <p:txBody>
          <a:bodyPr wrap="none" lIns="82550" tIns="42862" rIns="82550" bIns="42862">
            <a:prstTxWarp prst="textNoShape">
              <a:avLst/>
            </a:prstTxWarp>
            <a:spAutoFit/>
          </a:bodyPr>
          <a:lstStyle/>
          <a:p>
            <a:pPr algn="r" defTabSz="744538"/>
            <a:r>
              <a:rPr lang="fr-FR" sz="1000">
                <a:solidFill>
                  <a:srgbClr val="063DE8"/>
                </a:solidFill>
                <a:latin typeface="Arial" charset="0"/>
              </a:rPr>
              <a:t>-15</a:t>
            </a:r>
          </a:p>
        </p:txBody>
      </p:sp>
      <p:sp>
        <p:nvSpPr>
          <p:cNvPr id="301074" name="Rectangle 18"/>
          <p:cNvSpPr>
            <a:spLocks noChangeArrowheads="1"/>
          </p:cNvSpPr>
          <p:nvPr/>
        </p:nvSpPr>
        <p:spPr bwMode="auto">
          <a:xfrm>
            <a:off x="547688" y="4883150"/>
            <a:ext cx="349250" cy="238125"/>
          </a:xfrm>
          <a:prstGeom prst="rect">
            <a:avLst/>
          </a:prstGeom>
          <a:noFill/>
          <a:ln w="12700">
            <a:noFill/>
            <a:miter lim="800000"/>
            <a:headEnd/>
            <a:tailEnd/>
          </a:ln>
        </p:spPr>
        <p:txBody>
          <a:bodyPr wrap="none" lIns="82550" tIns="42862" rIns="82550" bIns="42862">
            <a:prstTxWarp prst="textNoShape">
              <a:avLst/>
            </a:prstTxWarp>
            <a:spAutoFit/>
          </a:bodyPr>
          <a:lstStyle/>
          <a:p>
            <a:pPr algn="r" defTabSz="744538"/>
            <a:r>
              <a:rPr lang="fr-FR" sz="1000">
                <a:solidFill>
                  <a:srgbClr val="063DE8"/>
                </a:solidFill>
                <a:latin typeface="Arial" charset="0"/>
              </a:rPr>
              <a:t>-10</a:t>
            </a:r>
          </a:p>
        </p:txBody>
      </p:sp>
      <p:sp>
        <p:nvSpPr>
          <p:cNvPr id="301075" name="Rectangle 19"/>
          <p:cNvSpPr>
            <a:spLocks noChangeArrowheads="1"/>
          </p:cNvSpPr>
          <p:nvPr/>
        </p:nvSpPr>
        <p:spPr bwMode="auto">
          <a:xfrm>
            <a:off x="377825" y="4383088"/>
            <a:ext cx="277813" cy="238125"/>
          </a:xfrm>
          <a:prstGeom prst="rect">
            <a:avLst/>
          </a:prstGeom>
          <a:noFill/>
          <a:ln w="12700">
            <a:noFill/>
            <a:miter lim="800000"/>
            <a:headEnd/>
            <a:tailEnd/>
          </a:ln>
        </p:spPr>
        <p:txBody>
          <a:bodyPr wrap="none" lIns="82550" tIns="42862" rIns="82550" bIns="42862">
            <a:prstTxWarp prst="textNoShape">
              <a:avLst/>
            </a:prstTxWarp>
            <a:spAutoFit/>
          </a:bodyPr>
          <a:lstStyle/>
          <a:p>
            <a:pPr algn="r" defTabSz="744538"/>
            <a:r>
              <a:rPr lang="fr-FR" sz="1000">
                <a:solidFill>
                  <a:srgbClr val="063DE8"/>
                </a:solidFill>
                <a:latin typeface="Arial" charset="0"/>
              </a:rPr>
              <a:t>-5</a:t>
            </a:r>
          </a:p>
        </p:txBody>
      </p:sp>
      <p:sp>
        <p:nvSpPr>
          <p:cNvPr id="301076" name="Rectangle 20"/>
          <p:cNvSpPr>
            <a:spLocks noChangeArrowheads="1"/>
          </p:cNvSpPr>
          <p:nvPr/>
        </p:nvSpPr>
        <p:spPr bwMode="auto">
          <a:xfrm>
            <a:off x="363538" y="3867150"/>
            <a:ext cx="234950" cy="238125"/>
          </a:xfrm>
          <a:prstGeom prst="rect">
            <a:avLst/>
          </a:prstGeom>
          <a:noFill/>
          <a:ln w="12700">
            <a:noFill/>
            <a:miter lim="800000"/>
            <a:headEnd/>
            <a:tailEnd/>
          </a:ln>
        </p:spPr>
        <p:txBody>
          <a:bodyPr wrap="none" lIns="82550" tIns="42862" rIns="82550" bIns="42862">
            <a:prstTxWarp prst="textNoShape">
              <a:avLst/>
            </a:prstTxWarp>
            <a:spAutoFit/>
          </a:bodyPr>
          <a:lstStyle/>
          <a:p>
            <a:pPr algn="r" defTabSz="744538"/>
            <a:r>
              <a:rPr lang="fr-FR" sz="1000">
                <a:solidFill>
                  <a:srgbClr val="063DE8"/>
                </a:solidFill>
                <a:latin typeface="Arial" charset="0"/>
              </a:rPr>
              <a:t>0</a:t>
            </a:r>
          </a:p>
        </p:txBody>
      </p:sp>
      <p:sp>
        <p:nvSpPr>
          <p:cNvPr id="301077" name="Rectangle 21"/>
          <p:cNvSpPr>
            <a:spLocks noChangeArrowheads="1"/>
          </p:cNvSpPr>
          <p:nvPr/>
        </p:nvSpPr>
        <p:spPr bwMode="auto">
          <a:xfrm>
            <a:off x="334963" y="3368675"/>
            <a:ext cx="234950" cy="238125"/>
          </a:xfrm>
          <a:prstGeom prst="rect">
            <a:avLst/>
          </a:prstGeom>
          <a:noFill/>
          <a:ln w="12700">
            <a:noFill/>
            <a:miter lim="800000"/>
            <a:headEnd/>
            <a:tailEnd/>
          </a:ln>
        </p:spPr>
        <p:txBody>
          <a:bodyPr wrap="none" lIns="82550" tIns="42862" rIns="82550" bIns="42862">
            <a:prstTxWarp prst="textNoShape">
              <a:avLst/>
            </a:prstTxWarp>
            <a:spAutoFit/>
          </a:bodyPr>
          <a:lstStyle/>
          <a:p>
            <a:pPr defTabSz="744538"/>
            <a:r>
              <a:rPr lang="fr-FR" sz="1000">
                <a:solidFill>
                  <a:srgbClr val="063DE8"/>
                </a:solidFill>
                <a:latin typeface="Arial" charset="0"/>
              </a:rPr>
              <a:t>5</a:t>
            </a:r>
          </a:p>
        </p:txBody>
      </p:sp>
      <p:sp>
        <p:nvSpPr>
          <p:cNvPr id="301078" name="Rectangle 22"/>
          <p:cNvSpPr>
            <a:spLocks noChangeArrowheads="1"/>
          </p:cNvSpPr>
          <p:nvPr/>
        </p:nvSpPr>
        <p:spPr bwMode="auto">
          <a:xfrm>
            <a:off x="334963" y="2862263"/>
            <a:ext cx="306387" cy="238125"/>
          </a:xfrm>
          <a:prstGeom prst="rect">
            <a:avLst/>
          </a:prstGeom>
          <a:noFill/>
          <a:ln w="12700">
            <a:noFill/>
            <a:miter lim="800000"/>
            <a:headEnd/>
            <a:tailEnd/>
          </a:ln>
        </p:spPr>
        <p:txBody>
          <a:bodyPr wrap="none" lIns="82550" tIns="42862" rIns="82550" bIns="42862">
            <a:prstTxWarp prst="textNoShape">
              <a:avLst/>
            </a:prstTxWarp>
            <a:spAutoFit/>
          </a:bodyPr>
          <a:lstStyle/>
          <a:p>
            <a:pPr defTabSz="744538"/>
            <a:r>
              <a:rPr lang="fr-FR" sz="1000">
                <a:solidFill>
                  <a:srgbClr val="063DE8"/>
                </a:solidFill>
                <a:latin typeface="Arial" charset="0"/>
              </a:rPr>
              <a:t>10</a:t>
            </a:r>
          </a:p>
        </p:txBody>
      </p:sp>
      <p:sp>
        <p:nvSpPr>
          <p:cNvPr id="301079" name="Rectangle 23"/>
          <p:cNvSpPr>
            <a:spLocks noChangeArrowheads="1"/>
          </p:cNvSpPr>
          <p:nvPr/>
        </p:nvSpPr>
        <p:spPr bwMode="auto">
          <a:xfrm>
            <a:off x="334963" y="2371725"/>
            <a:ext cx="306387" cy="238125"/>
          </a:xfrm>
          <a:prstGeom prst="rect">
            <a:avLst/>
          </a:prstGeom>
          <a:noFill/>
          <a:ln w="12700">
            <a:noFill/>
            <a:miter lim="800000"/>
            <a:headEnd/>
            <a:tailEnd/>
          </a:ln>
        </p:spPr>
        <p:txBody>
          <a:bodyPr wrap="none" lIns="82550" tIns="42862" rIns="82550" bIns="42862">
            <a:prstTxWarp prst="textNoShape">
              <a:avLst/>
            </a:prstTxWarp>
            <a:spAutoFit/>
          </a:bodyPr>
          <a:lstStyle/>
          <a:p>
            <a:pPr defTabSz="744538"/>
            <a:r>
              <a:rPr lang="fr-FR" sz="1000">
                <a:solidFill>
                  <a:srgbClr val="063DE8"/>
                </a:solidFill>
                <a:latin typeface="Arial" charset="0"/>
              </a:rPr>
              <a:t>15</a:t>
            </a:r>
          </a:p>
        </p:txBody>
      </p:sp>
      <p:sp>
        <p:nvSpPr>
          <p:cNvPr id="301080" name="Rectangle 24"/>
          <p:cNvSpPr>
            <a:spLocks noChangeArrowheads="1"/>
          </p:cNvSpPr>
          <p:nvPr/>
        </p:nvSpPr>
        <p:spPr bwMode="auto">
          <a:xfrm>
            <a:off x="608013" y="6002338"/>
            <a:ext cx="366712" cy="254000"/>
          </a:xfrm>
          <a:prstGeom prst="rect">
            <a:avLst/>
          </a:prstGeom>
          <a:noFill/>
          <a:ln w="12700">
            <a:noFill/>
            <a:miter lim="800000"/>
            <a:headEnd/>
            <a:tailEnd/>
          </a:ln>
        </p:spPr>
        <p:txBody>
          <a:bodyPr wrap="none" lIns="82550" tIns="42862" rIns="82550" bIns="42862">
            <a:prstTxWarp prst="textNoShape">
              <a:avLst/>
            </a:prstTxWarp>
            <a:spAutoFit/>
          </a:bodyPr>
          <a:lstStyle/>
          <a:p>
            <a:pPr defTabSz="744538"/>
            <a:r>
              <a:rPr lang="fr-FR" sz="1100">
                <a:solidFill>
                  <a:srgbClr val="063DE8"/>
                </a:solidFill>
                <a:latin typeface="Arial" charset="0"/>
              </a:rPr>
              <a:t>-10</a:t>
            </a:r>
          </a:p>
        </p:txBody>
      </p:sp>
      <p:sp>
        <p:nvSpPr>
          <p:cNvPr id="301081" name="Rectangle 25"/>
          <p:cNvSpPr>
            <a:spLocks noChangeArrowheads="1"/>
          </p:cNvSpPr>
          <p:nvPr/>
        </p:nvSpPr>
        <p:spPr bwMode="auto">
          <a:xfrm>
            <a:off x="8008938" y="6002338"/>
            <a:ext cx="320675" cy="254000"/>
          </a:xfrm>
          <a:prstGeom prst="rect">
            <a:avLst/>
          </a:prstGeom>
          <a:noFill/>
          <a:ln w="12700">
            <a:noFill/>
            <a:miter lim="800000"/>
            <a:headEnd/>
            <a:tailEnd/>
          </a:ln>
        </p:spPr>
        <p:txBody>
          <a:bodyPr wrap="none" lIns="82550" tIns="42862" rIns="82550" bIns="42862">
            <a:prstTxWarp prst="textNoShape">
              <a:avLst/>
            </a:prstTxWarp>
            <a:spAutoFit/>
          </a:bodyPr>
          <a:lstStyle/>
          <a:p>
            <a:pPr defTabSz="744538"/>
            <a:r>
              <a:rPr lang="fr-FR" sz="1100">
                <a:solidFill>
                  <a:srgbClr val="063DE8"/>
                </a:solidFill>
                <a:latin typeface="Arial" charset="0"/>
              </a:rPr>
              <a:t>40</a:t>
            </a:r>
          </a:p>
        </p:txBody>
      </p:sp>
      <p:sp>
        <p:nvSpPr>
          <p:cNvPr id="301082" name="Line 26"/>
          <p:cNvSpPr>
            <a:spLocks noChangeShapeType="1"/>
          </p:cNvSpPr>
          <p:nvPr/>
        </p:nvSpPr>
        <p:spPr bwMode="auto">
          <a:xfrm>
            <a:off x="1500188" y="5953125"/>
            <a:ext cx="0" cy="73025"/>
          </a:xfrm>
          <a:prstGeom prst="line">
            <a:avLst/>
          </a:prstGeom>
          <a:noFill/>
          <a:ln w="12700">
            <a:solidFill>
              <a:schemeClr val="tx1"/>
            </a:solidFill>
            <a:round/>
            <a:headEnd/>
            <a:tailEnd/>
          </a:ln>
        </p:spPr>
        <p:txBody>
          <a:bodyPr wrap="none" anchor="ctr">
            <a:prstTxWarp prst="textNoShape">
              <a:avLst/>
            </a:prstTxWarp>
          </a:bodyPr>
          <a:lstStyle/>
          <a:p>
            <a:endParaRPr lang="fr-FR"/>
          </a:p>
        </p:txBody>
      </p:sp>
      <p:sp>
        <p:nvSpPr>
          <p:cNvPr id="301083" name="Line 27"/>
          <p:cNvSpPr>
            <a:spLocks noChangeShapeType="1"/>
          </p:cNvSpPr>
          <p:nvPr/>
        </p:nvSpPr>
        <p:spPr bwMode="auto">
          <a:xfrm>
            <a:off x="2249488" y="5953125"/>
            <a:ext cx="0" cy="73025"/>
          </a:xfrm>
          <a:prstGeom prst="line">
            <a:avLst/>
          </a:prstGeom>
          <a:noFill/>
          <a:ln w="12700">
            <a:solidFill>
              <a:schemeClr val="tx1"/>
            </a:solidFill>
            <a:round/>
            <a:headEnd/>
            <a:tailEnd/>
          </a:ln>
        </p:spPr>
        <p:txBody>
          <a:bodyPr wrap="none" anchor="ctr">
            <a:prstTxWarp prst="textNoShape">
              <a:avLst/>
            </a:prstTxWarp>
          </a:bodyPr>
          <a:lstStyle/>
          <a:p>
            <a:endParaRPr lang="fr-FR"/>
          </a:p>
        </p:txBody>
      </p:sp>
      <p:sp>
        <p:nvSpPr>
          <p:cNvPr id="301084" name="Line 28"/>
          <p:cNvSpPr>
            <a:spLocks noChangeShapeType="1"/>
          </p:cNvSpPr>
          <p:nvPr/>
        </p:nvSpPr>
        <p:spPr bwMode="auto">
          <a:xfrm>
            <a:off x="3000375" y="5953125"/>
            <a:ext cx="0" cy="73025"/>
          </a:xfrm>
          <a:prstGeom prst="line">
            <a:avLst/>
          </a:prstGeom>
          <a:noFill/>
          <a:ln w="12700">
            <a:solidFill>
              <a:schemeClr val="tx1"/>
            </a:solidFill>
            <a:round/>
            <a:headEnd/>
            <a:tailEnd/>
          </a:ln>
        </p:spPr>
        <p:txBody>
          <a:bodyPr wrap="none" anchor="ctr">
            <a:prstTxWarp prst="textNoShape">
              <a:avLst/>
            </a:prstTxWarp>
          </a:bodyPr>
          <a:lstStyle/>
          <a:p>
            <a:endParaRPr lang="fr-FR"/>
          </a:p>
        </p:txBody>
      </p:sp>
      <p:sp>
        <p:nvSpPr>
          <p:cNvPr id="301085" name="Line 29"/>
          <p:cNvSpPr>
            <a:spLocks noChangeShapeType="1"/>
          </p:cNvSpPr>
          <p:nvPr/>
        </p:nvSpPr>
        <p:spPr bwMode="auto">
          <a:xfrm>
            <a:off x="3748088" y="5953125"/>
            <a:ext cx="0" cy="73025"/>
          </a:xfrm>
          <a:prstGeom prst="line">
            <a:avLst/>
          </a:prstGeom>
          <a:noFill/>
          <a:ln w="12700">
            <a:solidFill>
              <a:schemeClr val="tx1"/>
            </a:solidFill>
            <a:round/>
            <a:headEnd/>
            <a:tailEnd/>
          </a:ln>
        </p:spPr>
        <p:txBody>
          <a:bodyPr wrap="none" anchor="ctr">
            <a:prstTxWarp prst="textNoShape">
              <a:avLst/>
            </a:prstTxWarp>
          </a:bodyPr>
          <a:lstStyle/>
          <a:p>
            <a:endParaRPr lang="fr-FR"/>
          </a:p>
        </p:txBody>
      </p:sp>
      <p:sp>
        <p:nvSpPr>
          <p:cNvPr id="301086" name="Line 30"/>
          <p:cNvSpPr>
            <a:spLocks noChangeShapeType="1"/>
          </p:cNvSpPr>
          <p:nvPr/>
        </p:nvSpPr>
        <p:spPr bwMode="auto">
          <a:xfrm>
            <a:off x="4495800" y="5953125"/>
            <a:ext cx="0" cy="73025"/>
          </a:xfrm>
          <a:prstGeom prst="line">
            <a:avLst/>
          </a:prstGeom>
          <a:noFill/>
          <a:ln w="12700">
            <a:solidFill>
              <a:schemeClr val="tx1"/>
            </a:solidFill>
            <a:round/>
            <a:headEnd/>
            <a:tailEnd/>
          </a:ln>
        </p:spPr>
        <p:txBody>
          <a:bodyPr wrap="none" anchor="ctr">
            <a:prstTxWarp prst="textNoShape">
              <a:avLst/>
            </a:prstTxWarp>
          </a:bodyPr>
          <a:lstStyle/>
          <a:p>
            <a:endParaRPr lang="fr-FR"/>
          </a:p>
        </p:txBody>
      </p:sp>
      <p:sp>
        <p:nvSpPr>
          <p:cNvPr id="301087" name="Line 31"/>
          <p:cNvSpPr>
            <a:spLocks noChangeShapeType="1"/>
          </p:cNvSpPr>
          <p:nvPr/>
        </p:nvSpPr>
        <p:spPr bwMode="auto">
          <a:xfrm>
            <a:off x="5245100" y="5953125"/>
            <a:ext cx="0" cy="73025"/>
          </a:xfrm>
          <a:prstGeom prst="line">
            <a:avLst/>
          </a:prstGeom>
          <a:noFill/>
          <a:ln w="12700">
            <a:solidFill>
              <a:schemeClr val="tx1"/>
            </a:solidFill>
            <a:round/>
            <a:headEnd/>
            <a:tailEnd/>
          </a:ln>
        </p:spPr>
        <p:txBody>
          <a:bodyPr wrap="none" anchor="ctr">
            <a:prstTxWarp prst="textNoShape">
              <a:avLst/>
            </a:prstTxWarp>
          </a:bodyPr>
          <a:lstStyle/>
          <a:p>
            <a:endParaRPr lang="fr-FR"/>
          </a:p>
        </p:txBody>
      </p:sp>
      <p:sp>
        <p:nvSpPr>
          <p:cNvPr id="301088" name="Line 32"/>
          <p:cNvSpPr>
            <a:spLocks noChangeShapeType="1"/>
          </p:cNvSpPr>
          <p:nvPr/>
        </p:nvSpPr>
        <p:spPr bwMode="auto">
          <a:xfrm>
            <a:off x="5994400" y="5953125"/>
            <a:ext cx="0" cy="73025"/>
          </a:xfrm>
          <a:prstGeom prst="line">
            <a:avLst/>
          </a:prstGeom>
          <a:noFill/>
          <a:ln w="12700">
            <a:solidFill>
              <a:schemeClr val="tx1"/>
            </a:solidFill>
            <a:round/>
            <a:headEnd/>
            <a:tailEnd/>
          </a:ln>
        </p:spPr>
        <p:txBody>
          <a:bodyPr wrap="none" anchor="ctr">
            <a:prstTxWarp prst="textNoShape">
              <a:avLst/>
            </a:prstTxWarp>
          </a:bodyPr>
          <a:lstStyle/>
          <a:p>
            <a:endParaRPr lang="fr-FR"/>
          </a:p>
        </p:txBody>
      </p:sp>
      <p:sp>
        <p:nvSpPr>
          <p:cNvPr id="301089" name="Line 33"/>
          <p:cNvSpPr>
            <a:spLocks noChangeShapeType="1"/>
          </p:cNvSpPr>
          <p:nvPr/>
        </p:nvSpPr>
        <p:spPr bwMode="auto">
          <a:xfrm>
            <a:off x="6743700" y="5953125"/>
            <a:ext cx="0" cy="73025"/>
          </a:xfrm>
          <a:prstGeom prst="line">
            <a:avLst/>
          </a:prstGeom>
          <a:noFill/>
          <a:ln w="12700">
            <a:solidFill>
              <a:schemeClr val="tx1"/>
            </a:solidFill>
            <a:round/>
            <a:headEnd/>
            <a:tailEnd/>
          </a:ln>
        </p:spPr>
        <p:txBody>
          <a:bodyPr wrap="none" anchor="ctr">
            <a:prstTxWarp prst="textNoShape">
              <a:avLst/>
            </a:prstTxWarp>
          </a:bodyPr>
          <a:lstStyle/>
          <a:p>
            <a:endParaRPr lang="fr-FR"/>
          </a:p>
        </p:txBody>
      </p:sp>
      <p:sp>
        <p:nvSpPr>
          <p:cNvPr id="301090" name="Line 34"/>
          <p:cNvSpPr>
            <a:spLocks noChangeShapeType="1"/>
          </p:cNvSpPr>
          <p:nvPr/>
        </p:nvSpPr>
        <p:spPr bwMode="auto">
          <a:xfrm>
            <a:off x="7493000" y="5953125"/>
            <a:ext cx="0" cy="73025"/>
          </a:xfrm>
          <a:prstGeom prst="line">
            <a:avLst/>
          </a:prstGeom>
          <a:noFill/>
          <a:ln w="12700">
            <a:solidFill>
              <a:schemeClr val="tx1"/>
            </a:solidFill>
            <a:round/>
            <a:headEnd/>
            <a:tailEnd/>
          </a:ln>
        </p:spPr>
        <p:txBody>
          <a:bodyPr wrap="none" anchor="ctr">
            <a:prstTxWarp prst="textNoShape">
              <a:avLst/>
            </a:prstTxWarp>
          </a:bodyPr>
          <a:lstStyle/>
          <a:p>
            <a:endParaRPr lang="fr-FR"/>
          </a:p>
        </p:txBody>
      </p:sp>
      <p:sp>
        <p:nvSpPr>
          <p:cNvPr id="301091" name="Rectangle 35"/>
          <p:cNvSpPr>
            <a:spLocks noChangeArrowheads="1"/>
          </p:cNvSpPr>
          <p:nvPr/>
        </p:nvSpPr>
        <p:spPr bwMode="auto">
          <a:xfrm>
            <a:off x="1370013" y="6002338"/>
            <a:ext cx="288925" cy="254000"/>
          </a:xfrm>
          <a:prstGeom prst="rect">
            <a:avLst/>
          </a:prstGeom>
          <a:noFill/>
          <a:ln w="12700">
            <a:noFill/>
            <a:miter lim="800000"/>
            <a:headEnd/>
            <a:tailEnd/>
          </a:ln>
        </p:spPr>
        <p:txBody>
          <a:bodyPr wrap="none" lIns="82550" tIns="42862" rIns="82550" bIns="42862">
            <a:prstTxWarp prst="textNoShape">
              <a:avLst/>
            </a:prstTxWarp>
            <a:spAutoFit/>
          </a:bodyPr>
          <a:lstStyle/>
          <a:p>
            <a:pPr defTabSz="744538"/>
            <a:r>
              <a:rPr lang="fr-FR" sz="1100">
                <a:solidFill>
                  <a:srgbClr val="063DE8"/>
                </a:solidFill>
                <a:latin typeface="Arial" charset="0"/>
              </a:rPr>
              <a:t>-5</a:t>
            </a:r>
          </a:p>
        </p:txBody>
      </p:sp>
      <p:sp>
        <p:nvSpPr>
          <p:cNvPr id="301092" name="Rectangle 36"/>
          <p:cNvSpPr>
            <a:spLocks noChangeArrowheads="1"/>
          </p:cNvSpPr>
          <p:nvPr/>
        </p:nvSpPr>
        <p:spPr bwMode="auto">
          <a:xfrm>
            <a:off x="2087563" y="6002338"/>
            <a:ext cx="242887" cy="254000"/>
          </a:xfrm>
          <a:prstGeom prst="rect">
            <a:avLst/>
          </a:prstGeom>
          <a:noFill/>
          <a:ln w="12700">
            <a:noFill/>
            <a:miter lim="800000"/>
            <a:headEnd/>
            <a:tailEnd/>
          </a:ln>
        </p:spPr>
        <p:txBody>
          <a:bodyPr wrap="none" lIns="82550" tIns="42862" rIns="82550" bIns="42862">
            <a:prstTxWarp prst="textNoShape">
              <a:avLst/>
            </a:prstTxWarp>
            <a:spAutoFit/>
          </a:bodyPr>
          <a:lstStyle/>
          <a:p>
            <a:pPr defTabSz="744538"/>
            <a:r>
              <a:rPr lang="fr-FR" sz="1100">
                <a:solidFill>
                  <a:srgbClr val="063DE8"/>
                </a:solidFill>
                <a:latin typeface="Arial" charset="0"/>
              </a:rPr>
              <a:t>0</a:t>
            </a:r>
          </a:p>
        </p:txBody>
      </p:sp>
      <p:sp>
        <p:nvSpPr>
          <p:cNvPr id="301093" name="Rectangle 37"/>
          <p:cNvSpPr>
            <a:spLocks noChangeArrowheads="1"/>
          </p:cNvSpPr>
          <p:nvPr/>
        </p:nvSpPr>
        <p:spPr bwMode="auto">
          <a:xfrm>
            <a:off x="2898775" y="6002338"/>
            <a:ext cx="242888" cy="254000"/>
          </a:xfrm>
          <a:prstGeom prst="rect">
            <a:avLst/>
          </a:prstGeom>
          <a:noFill/>
          <a:ln w="12700">
            <a:noFill/>
            <a:miter lim="800000"/>
            <a:headEnd/>
            <a:tailEnd/>
          </a:ln>
        </p:spPr>
        <p:txBody>
          <a:bodyPr wrap="none" lIns="82550" tIns="42862" rIns="82550" bIns="42862">
            <a:prstTxWarp prst="textNoShape">
              <a:avLst/>
            </a:prstTxWarp>
            <a:spAutoFit/>
          </a:bodyPr>
          <a:lstStyle/>
          <a:p>
            <a:pPr defTabSz="744538"/>
            <a:r>
              <a:rPr lang="fr-FR" sz="1100">
                <a:solidFill>
                  <a:srgbClr val="063DE8"/>
                </a:solidFill>
                <a:latin typeface="Arial" charset="0"/>
              </a:rPr>
              <a:t>5</a:t>
            </a:r>
          </a:p>
        </p:txBody>
      </p:sp>
      <p:sp>
        <p:nvSpPr>
          <p:cNvPr id="301094" name="Rectangle 38"/>
          <p:cNvSpPr>
            <a:spLocks noChangeArrowheads="1"/>
          </p:cNvSpPr>
          <p:nvPr/>
        </p:nvSpPr>
        <p:spPr bwMode="auto">
          <a:xfrm>
            <a:off x="3554413" y="6002338"/>
            <a:ext cx="320675" cy="254000"/>
          </a:xfrm>
          <a:prstGeom prst="rect">
            <a:avLst/>
          </a:prstGeom>
          <a:noFill/>
          <a:ln w="12700">
            <a:noFill/>
            <a:miter lim="800000"/>
            <a:headEnd/>
            <a:tailEnd/>
          </a:ln>
        </p:spPr>
        <p:txBody>
          <a:bodyPr wrap="none" lIns="82550" tIns="42862" rIns="82550" bIns="42862">
            <a:prstTxWarp prst="textNoShape">
              <a:avLst/>
            </a:prstTxWarp>
            <a:spAutoFit/>
          </a:bodyPr>
          <a:lstStyle/>
          <a:p>
            <a:pPr defTabSz="744538"/>
            <a:r>
              <a:rPr lang="fr-FR" sz="1100">
                <a:solidFill>
                  <a:srgbClr val="063DE8"/>
                </a:solidFill>
                <a:latin typeface="Arial" charset="0"/>
              </a:rPr>
              <a:t>10</a:t>
            </a:r>
          </a:p>
        </p:txBody>
      </p:sp>
      <p:sp>
        <p:nvSpPr>
          <p:cNvPr id="301095" name="Rectangle 39"/>
          <p:cNvSpPr>
            <a:spLocks noChangeArrowheads="1"/>
          </p:cNvSpPr>
          <p:nvPr/>
        </p:nvSpPr>
        <p:spPr bwMode="auto">
          <a:xfrm>
            <a:off x="4318000" y="6002338"/>
            <a:ext cx="320675" cy="254000"/>
          </a:xfrm>
          <a:prstGeom prst="rect">
            <a:avLst/>
          </a:prstGeom>
          <a:noFill/>
          <a:ln w="12700">
            <a:noFill/>
            <a:miter lim="800000"/>
            <a:headEnd/>
            <a:tailEnd/>
          </a:ln>
        </p:spPr>
        <p:txBody>
          <a:bodyPr wrap="none" lIns="82550" tIns="42862" rIns="82550" bIns="42862">
            <a:prstTxWarp prst="textNoShape">
              <a:avLst/>
            </a:prstTxWarp>
            <a:spAutoFit/>
          </a:bodyPr>
          <a:lstStyle/>
          <a:p>
            <a:pPr defTabSz="744538"/>
            <a:r>
              <a:rPr lang="fr-FR" sz="1100">
                <a:solidFill>
                  <a:srgbClr val="063DE8"/>
                </a:solidFill>
                <a:latin typeface="Arial" charset="0"/>
              </a:rPr>
              <a:t>15</a:t>
            </a:r>
          </a:p>
        </p:txBody>
      </p:sp>
      <p:sp>
        <p:nvSpPr>
          <p:cNvPr id="301096" name="Rectangle 40"/>
          <p:cNvSpPr>
            <a:spLocks noChangeArrowheads="1"/>
          </p:cNvSpPr>
          <p:nvPr/>
        </p:nvSpPr>
        <p:spPr bwMode="auto">
          <a:xfrm>
            <a:off x="5099050" y="6002338"/>
            <a:ext cx="320675" cy="254000"/>
          </a:xfrm>
          <a:prstGeom prst="rect">
            <a:avLst/>
          </a:prstGeom>
          <a:noFill/>
          <a:ln w="12700">
            <a:noFill/>
            <a:miter lim="800000"/>
            <a:headEnd/>
            <a:tailEnd/>
          </a:ln>
        </p:spPr>
        <p:txBody>
          <a:bodyPr wrap="none" lIns="82550" tIns="42862" rIns="82550" bIns="42862">
            <a:prstTxWarp prst="textNoShape">
              <a:avLst/>
            </a:prstTxWarp>
            <a:spAutoFit/>
          </a:bodyPr>
          <a:lstStyle/>
          <a:p>
            <a:pPr defTabSz="744538"/>
            <a:r>
              <a:rPr lang="fr-FR" sz="1100">
                <a:solidFill>
                  <a:srgbClr val="063DE8"/>
                </a:solidFill>
                <a:latin typeface="Arial" charset="0"/>
              </a:rPr>
              <a:t>20</a:t>
            </a:r>
          </a:p>
        </p:txBody>
      </p:sp>
      <p:sp>
        <p:nvSpPr>
          <p:cNvPr id="301097" name="Rectangle 41"/>
          <p:cNvSpPr>
            <a:spLocks noChangeArrowheads="1"/>
          </p:cNvSpPr>
          <p:nvPr/>
        </p:nvSpPr>
        <p:spPr bwMode="auto">
          <a:xfrm>
            <a:off x="5848350" y="6002338"/>
            <a:ext cx="320675" cy="254000"/>
          </a:xfrm>
          <a:prstGeom prst="rect">
            <a:avLst/>
          </a:prstGeom>
          <a:noFill/>
          <a:ln w="12700">
            <a:noFill/>
            <a:miter lim="800000"/>
            <a:headEnd/>
            <a:tailEnd/>
          </a:ln>
        </p:spPr>
        <p:txBody>
          <a:bodyPr wrap="none" lIns="82550" tIns="42862" rIns="82550" bIns="42862">
            <a:prstTxWarp prst="textNoShape">
              <a:avLst/>
            </a:prstTxWarp>
            <a:spAutoFit/>
          </a:bodyPr>
          <a:lstStyle/>
          <a:p>
            <a:pPr defTabSz="744538"/>
            <a:r>
              <a:rPr lang="fr-FR" sz="1100">
                <a:solidFill>
                  <a:srgbClr val="063DE8"/>
                </a:solidFill>
                <a:latin typeface="Arial" charset="0"/>
              </a:rPr>
              <a:t>25</a:t>
            </a:r>
          </a:p>
        </p:txBody>
      </p:sp>
      <p:sp>
        <p:nvSpPr>
          <p:cNvPr id="301098" name="Rectangle 42"/>
          <p:cNvSpPr>
            <a:spLocks noChangeArrowheads="1"/>
          </p:cNvSpPr>
          <p:nvPr/>
        </p:nvSpPr>
        <p:spPr bwMode="auto">
          <a:xfrm>
            <a:off x="6565900" y="6002338"/>
            <a:ext cx="320675" cy="254000"/>
          </a:xfrm>
          <a:prstGeom prst="rect">
            <a:avLst/>
          </a:prstGeom>
          <a:noFill/>
          <a:ln w="12700">
            <a:noFill/>
            <a:miter lim="800000"/>
            <a:headEnd/>
            <a:tailEnd/>
          </a:ln>
        </p:spPr>
        <p:txBody>
          <a:bodyPr wrap="none" lIns="82550" tIns="42862" rIns="82550" bIns="42862">
            <a:prstTxWarp prst="textNoShape">
              <a:avLst/>
            </a:prstTxWarp>
            <a:spAutoFit/>
          </a:bodyPr>
          <a:lstStyle/>
          <a:p>
            <a:pPr defTabSz="744538"/>
            <a:r>
              <a:rPr lang="fr-FR" sz="1100">
                <a:solidFill>
                  <a:srgbClr val="063DE8"/>
                </a:solidFill>
                <a:latin typeface="Arial" charset="0"/>
              </a:rPr>
              <a:t>30</a:t>
            </a:r>
          </a:p>
        </p:txBody>
      </p:sp>
      <p:sp>
        <p:nvSpPr>
          <p:cNvPr id="301099" name="Rectangle 43"/>
          <p:cNvSpPr>
            <a:spLocks noChangeArrowheads="1"/>
          </p:cNvSpPr>
          <p:nvPr/>
        </p:nvSpPr>
        <p:spPr bwMode="auto">
          <a:xfrm>
            <a:off x="7345363" y="6002338"/>
            <a:ext cx="320675" cy="254000"/>
          </a:xfrm>
          <a:prstGeom prst="rect">
            <a:avLst/>
          </a:prstGeom>
          <a:noFill/>
          <a:ln w="12700">
            <a:noFill/>
            <a:miter lim="800000"/>
            <a:headEnd/>
            <a:tailEnd/>
          </a:ln>
        </p:spPr>
        <p:txBody>
          <a:bodyPr wrap="none" lIns="82550" tIns="42862" rIns="82550" bIns="42862">
            <a:prstTxWarp prst="textNoShape">
              <a:avLst/>
            </a:prstTxWarp>
            <a:spAutoFit/>
          </a:bodyPr>
          <a:lstStyle/>
          <a:p>
            <a:pPr defTabSz="744538"/>
            <a:r>
              <a:rPr lang="fr-FR" sz="1100">
                <a:solidFill>
                  <a:srgbClr val="063DE8"/>
                </a:solidFill>
                <a:latin typeface="Arial" charset="0"/>
              </a:rPr>
              <a:t>35</a:t>
            </a:r>
          </a:p>
        </p:txBody>
      </p:sp>
      <p:sp>
        <p:nvSpPr>
          <p:cNvPr id="301100" name="Rectangle 45"/>
          <p:cNvSpPr>
            <a:spLocks noChangeArrowheads="1"/>
          </p:cNvSpPr>
          <p:nvPr/>
        </p:nvSpPr>
        <p:spPr bwMode="auto">
          <a:xfrm>
            <a:off x="8308975" y="5811838"/>
            <a:ext cx="411163" cy="271462"/>
          </a:xfrm>
          <a:prstGeom prst="rect">
            <a:avLst/>
          </a:prstGeom>
          <a:noFill/>
          <a:ln w="12700">
            <a:noFill/>
            <a:miter lim="800000"/>
            <a:headEnd/>
            <a:tailEnd/>
          </a:ln>
        </p:spPr>
        <p:txBody>
          <a:bodyPr wrap="none" lIns="87312" tIns="44450" rIns="87312" bIns="44450">
            <a:prstTxWarp prst="textNoShape">
              <a:avLst/>
            </a:prstTxWarp>
            <a:spAutoFit/>
          </a:bodyPr>
          <a:lstStyle/>
          <a:p>
            <a:pPr defTabSz="825500"/>
            <a:r>
              <a:rPr lang="fr-FR" sz="1200" b="1">
                <a:latin typeface="Arial" charset="0"/>
              </a:rPr>
              <a:t>(%)</a:t>
            </a:r>
          </a:p>
        </p:txBody>
      </p:sp>
      <p:sp>
        <p:nvSpPr>
          <p:cNvPr id="301101" name="Line 46"/>
          <p:cNvSpPr>
            <a:spLocks noChangeShapeType="1"/>
          </p:cNvSpPr>
          <p:nvPr/>
        </p:nvSpPr>
        <p:spPr bwMode="auto">
          <a:xfrm flipV="1">
            <a:off x="3733800" y="2998788"/>
            <a:ext cx="0" cy="2962275"/>
          </a:xfrm>
          <a:prstGeom prst="line">
            <a:avLst/>
          </a:prstGeom>
          <a:noFill/>
          <a:ln w="12700">
            <a:solidFill>
              <a:schemeClr val="tx1"/>
            </a:solidFill>
            <a:prstDash val="dash"/>
            <a:round/>
            <a:headEnd/>
            <a:tailEnd/>
          </a:ln>
        </p:spPr>
        <p:txBody>
          <a:bodyPr wrap="none" anchor="ctr">
            <a:prstTxWarp prst="textNoShape">
              <a:avLst/>
            </a:prstTxWarp>
          </a:bodyPr>
          <a:lstStyle/>
          <a:p>
            <a:endParaRPr lang="fr-FR"/>
          </a:p>
        </p:txBody>
      </p:sp>
      <p:sp>
        <p:nvSpPr>
          <p:cNvPr id="301102" name="Line 47"/>
          <p:cNvSpPr>
            <a:spLocks noChangeShapeType="1"/>
          </p:cNvSpPr>
          <p:nvPr/>
        </p:nvSpPr>
        <p:spPr bwMode="auto">
          <a:xfrm>
            <a:off x="858838" y="3484563"/>
            <a:ext cx="5137150" cy="0"/>
          </a:xfrm>
          <a:prstGeom prst="line">
            <a:avLst/>
          </a:prstGeom>
          <a:noFill/>
          <a:ln w="12700">
            <a:solidFill>
              <a:schemeClr val="tx1"/>
            </a:solidFill>
            <a:prstDash val="dash"/>
            <a:round/>
            <a:headEnd/>
            <a:tailEnd/>
          </a:ln>
        </p:spPr>
        <p:txBody>
          <a:bodyPr wrap="none" anchor="ctr">
            <a:prstTxWarp prst="textNoShape">
              <a:avLst/>
            </a:prstTxWarp>
          </a:bodyPr>
          <a:lstStyle/>
          <a:p>
            <a:endParaRPr lang="fr-FR"/>
          </a:p>
        </p:txBody>
      </p:sp>
      <p:sp>
        <p:nvSpPr>
          <p:cNvPr id="301103" name="Line 48"/>
          <p:cNvSpPr>
            <a:spLocks noChangeShapeType="1"/>
          </p:cNvSpPr>
          <p:nvPr/>
        </p:nvSpPr>
        <p:spPr bwMode="auto">
          <a:xfrm>
            <a:off x="811213" y="2987675"/>
            <a:ext cx="5249862" cy="0"/>
          </a:xfrm>
          <a:prstGeom prst="line">
            <a:avLst/>
          </a:prstGeom>
          <a:noFill/>
          <a:ln w="12700">
            <a:solidFill>
              <a:schemeClr val="tx1"/>
            </a:solidFill>
            <a:prstDash val="dash"/>
            <a:round/>
            <a:headEnd/>
            <a:tailEnd/>
          </a:ln>
        </p:spPr>
        <p:txBody>
          <a:bodyPr wrap="none" anchor="ctr">
            <a:prstTxWarp prst="textNoShape">
              <a:avLst/>
            </a:prstTxWarp>
          </a:bodyPr>
          <a:lstStyle/>
          <a:p>
            <a:endParaRPr lang="fr-FR"/>
          </a:p>
        </p:txBody>
      </p:sp>
      <p:sp>
        <p:nvSpPr>
          <p:cNvPr id="301104" name="Line 49"/>
          <p:cNvSpPr>
            <a:spLocks noChangeShapeType="1"/>
          </p:cNvSpPr>
          <p:nvPr/>
        </p:nvSpPr>
        <p:spPr bwMode="auto">
          <a:xfrm flipV="1">
            <a:off x="5257800" y="2971800"/>
            <a:ext cx="0" cy="2998788"/>
          </a:xfrm>
          <a:prstGeom prst="line">
            <a:avLst/>
          </a:prstGeom>
          <a:noFill/>
          <a:ln w="12700">
            <a:solidFill>
              <a:schemeClr val="tx1"/>
            </a:solidFill>
            <a:prstDash val="dash"/>
            <a:round/>
            <a:headEnd/>
            <a:tailEnd/>
          </a:ln>
        </p:spPr>
        <p:txBody>
          <a:bodyPr wrap="none" anchor="ctr">
            <a:prstTxWarp prst="textNoShape">
              <a:avLst/>
            </a:prstTxWarp>
          </a:bodyPr>
          <a:lstStyle/>
          <a:p>
            <a:endParaRPr lang="fr-FR"/>
          </a:p>
        </p:txBody>
      </p:sp>
      <p:sp>
        <p:nvSpPr>
          <p:cNvPr id="301105" name="Rectangle 50"/>
          <p:cNvSpPr>
            <a:spLocks noChangeArrowheads="1"/>
          </p:cNvSpPr>
          <p:nvPr/>
        </p:nvSpPr>
        <p:spPr bwMode="auto">
          <a:xfrm>
            <a:off x="3805238" y="3055938"/>
            <a:ext cx="1371600" cy="454025"/>
          </a:xfrm>
          <a:prstGeom prst="rect">
            <a:avLst/>
          </a:prstGeom>
          <a:noFill/>
          <a:ln w="12700">
            <a:noFill/>
            <a:miter lim="800000"/>
            <a:headEnd/>
            <a:tailEnd/>
          </a:ln>
        </p:spPr>
        <p:txBody>
          <a:bodyPr lIns="87312" tIns="44450" rIns="87312" bIns="44450">
            <a:prstTxWarp prst="textNoShape">
              <a:avLst/>
            </a:prstTxWarp>
            <a:spAutoFit/>
          </a:bodyPr>
          <a:lstStyle/>
          <a:p>
            <a:pPr algn="ctr" defTabSz="825500"/>
            <a:r>
              <a:rPr lang="fr-FR" sz="1200" b="1">
                <a:solidFill>
                  <a:schemeClr val="hlink"/>
                </a:solidFill>
                <a:latin typeface="Arial" charset="0"/>
              </a:rPr>
              <a:t>Centre de gravité cible</a:t>
            </a:r>
          </a:p>
        </p:txBody>
      </p:sp>
      <p:sp>
        <p:nvSpPr>
          <p:cNvPr id="301106" name="Oval 53"/>
          <p:cNvSpPr>
            <a:spLocks noChangeArrowheads="1"/>
          </p:cNvSpPr>
          <p:nvPr/>
        </p:nvSpPr>
        <p:spPr bwMode="auto">
          <a:xfrm>
            <a:off x="6084888" y="5168900"/>
            <a:ext cx="1568450" cy="752475"/>
          </a:xfrm>
          <a:prstGeom prst="ellipse">
            <a:avLst/>
          </a:prstGeom>
          <a:solidFill>
            <a:srgbClr val="C0FEF9"/>
          </a:solidFill>
          <a:ln w="12700">
            <a:solidFill>
              <a:schemeClr val="tx1"/>
            </a:solidFill>
            <a:round/>
            <a:headEnd/>
            <a:tailEnd/>
          </a:ln>
        </p:spPr>
        <p:txBody>
          <a:bodyPr wrap="none" anchor="ctr">
            <a:prstTxWarp prst="textNoShape">
              <a:avLst/>
            </a:prstTxWarp>
          </a:bodyPr>
          <a:lstStyle/>
          <a:p>
            <a:pPr algn="ctr"/>
            <a:r>
              <a:rPr lang="fr-FR" sz="1600" b="1">
                <a:latin typeface="Arial" charset="0"/>
              </a:rPr>
              <a:t>Croissance</a:t>
            </a:r>
            <a:endParaRPr lang="fr-FR" sz="2000" b="1" i="1">
              <a:solidFill>
                <a:srgbClr val="B23542"/>
              </a:solidFill>
              <a:latin typeface="Alliance" pitchFamily="2" charset="0"/>
            </a:endParaRPr>
          </a:p>
        </p:txBody>
      </p:sp>
      <p:sp>
        <p:nvSpPr>
          <p:cNvPr id="301107" name="Oval 55"/>
          <p:cNvSpPr>
            <a:spLocks noChangeArrowheads="1"/>
          </p:cNvSpPr>
          <p:nvPr/>
        </p:nvSpPr>
        <p:spPr bwMode="auto">
          <a:xfrm>
            <a:off x="3341688" y="2197100"/>
            <a:ext cx="2038350" cy="720725"/>
          </a:xfrm>
          <a:prstGeom prst="ellipse">
            <a:avLst/>
          </a:prstGeom>
          <a:solidFill>
            <a:srgbClr val="BEC6FF"/>
          </a:solidFill>
          <a:ln w="12700">
            <a:solidFill>
              <a:schemeClr val="tx1"/>
            </a:solidFill>
            <a:round/>
            <a:headEnd/>
            <a:tailEnd/>
          </a:ln>
        </p:spPr>
        <p:txBody>
          <a:bodyPr wrap="none" anchor="ctr">
            <a:prstTxWarp prst="textNoShape">
              <a:avLst/>
            </a:prstTxWarp>
          </a:bodyPr>
          <a:lstStyle/>
          <a:p>
            <a:pPr algn="ctr" eaLnBrk="1" hangingPunct="1"/>
            <a:r>
              <a:rPr lang="fr-FR" sz="1600" b="1">
                <a:latin typeface="Arial" charset="0"/>
              </a:rPr>
              <a:t>Maturité</a:t>
            </a:r>
          </a:p>
        </p:txBody>
      </p:sp>
      <p:sp>
        <p:nvSpPr>
          <p:cNvPr id="301108" name="Oval 57"/>
          <p:cNvSpPr>
            <a:spLocks noChangeArrowheads="1"/>
          </p:cNvSpPr>
          <p:nvPr/>
        </p:nvSpPr>
        <p:spPr bwMode="auto">
          <a:xfrm>
            <a:off x="1139825" y="3906838"/>
            <a:ext cx="1430338" cy="935037"/>
          </a:xfrm>
          <a:prstGeom prst="ellipse">
            <a:avLst/>
          </a:prstGeom>
          <a:solidFill>
            <a:srgbClr val="FCD1C1"/>
          </a:solidFill>
          <a:ln w="12700">
            <a:solidFill>
              <a:schemeClr val="tx1"/>
            </a:solidFill>
            <a:round/>
            <a:headEnd/>
            <a:tailEnd/>
          </a:ln>
        </p:spPr>
        <p:txBody>
          <a:bodyPr wrap="none" anchor="ctr">
            <a:prstTxWarp prst="textNoShape">
              <a:avLst/>
            </a:prstTxWarp>
          </a:bodyPr>
          <a:lstStyle/>
          <a:p>
            <a:pPr algn="ctr"/>
            <a:r>
              <a:rPr lang="fr-FR" sz="1600" b="1">
                <a:latin typeface="Arial" charset="0"/>
              </a:rPr>
              <a:t>Poids</a:t>
            </a:r>
            <a:r>
              <a:rPr lang="fr-FR" sz="1700" b="1">
                <a:latin typeface="Arial" charset="0"/>
              </a:rPr>
              <a:t> </a:t>
            </a:r>
            <a:r>
              <a:rPr lang="fr-FR" sz="1600" b="1">
                <a:latin typeface="Arial" charset="0"/>
              </a:rPr>
              <a:t>mort</a:t>
            </a:r>
            <a:endParaRPr lang="fr-FR" sz="3200" b="1" i="1">
              <a:solidFill>
                <a:srgbClr val="B23542"/>
              </a:solidFill>
              <a:latin typeface="Alliance" pitchFamily="2" charset="0"/>
            </a:endParaRPr>
          </a:p>
        </p:txBody>
      </p:sp>
      <p:sp>
        <p:nvSpPr>
          <p:cNvPr id="301109" name="Line 59"/>
          <p:cNvSpPr>
            <a:spLocks noChangeShapeType="1"/>
          </p:cNvSpPr>
          <p:nvPr/>
        </p:nvSpPr>
        <p:spPr bwMode="auto">
          <a:xfrm>
            <a:off x="695325" y="3986213"/>
            <a:ext cx="7551738" cy="0"/>
          </a:xfrm>
          <a:prstGeom prst="line">
            <a:avLst/>
          </a:prstGeom>
          <a:noFill/>
          <a:ln w="12700">
            <a:solidFill>
              <a:schemeClr val="tx1"/>
            </a:solidFill>
            <a:round/>
            <a:headEnd/>
            <a:tailEnd/>
          </a:ln>
        </p:spPr>
        <p:txBody>
          <a:bodyPr wrap="none" anchor="ctr">
            <a:prstTxWarp prst="textNoShape">
              <a:avLst/>
            </a:prstTxWarp>
          </a:bodyPr>
          <a:lstStyle/>
          <a:p>
            <a:endParaRPr lang="fr-FR"/>
          </a:p>
        </p:txBody>
      </p:sp>
      <p:sp>
        <p:nvSpPr>
          <p:cNvPr id="301110" name="Oval 60"/>
          <p:cNvSpPr>
            <a:spLocks noChangeArrowheads="1"/>
          </p:cNvSpPr>
          <p:nvPr/>
        </p:nvSpPr>
        <p:spPr bwMode="auto">
          <a:xfrm>
            <a:off x="6405563" y="2152650"/>
            <a:ext cx="1550987" cy="927100"/>
          </a:xfrm>
          <a:prstGeom prst="ellipse">
            <a:avLst/>
          </a:prstGeom>
          <a:solidFill>
            <a:srgbClr val="C8FEC8"/>
          </a:solidFill>
          <a:ln w="12700">
            <a:solidFill>
              <a:schemeClr val="tx1"/>
            </a:solidFill>
            <a:round/>
            <a:headEnd/>
            <a:tailEnd/>
          </a:ln>
        </p:spPr>
        <p:txBody>
          <a:bodyPr wrap="none" anchor="ctr">
            <a:prstTxWarp prst="textNoShape">
              <a:avLst/>
            </a:prstTxWarp>
          </a:bodyPr>
          <a:lstStyle/>
          <a:p>
            <a:pPr algn="ctr"/>
            <a:r>
              <a:rPr lang="fr-FR" sz="1600" b="1">
                <a:latin typeface="Arial" charset="0"/>
              </a:rPr>
              <a:t>Profitabilité</a:t>
            </a:r>
            <a:endParaRPr lang="fr-FR" sz="1100">
              <a:latin typeface="Arial" charset="0"/>
            </a:endParaRPr>
          </a:p>
          <a:p>
            <a:pPr algn="ctr"/>
            <a:r>
              <a:rPr lang="fr-FR" sz="1600" b="1">
                <a:latin typeface="Arial" charset="0"/>
              </a:rPr>
              <a:t>exceptionnelle</a:t>
            </a:r>
            <a:endParaRPr lang="fr-FR" sz="2000" b="1" i="1">
              <a:solidFill>
                <a:srgbClr val="B23542"/>
              </a:solidFill>
              <a:latin typeface="Alliance" pitchFamily="2" charset="0"/>
            </a:endParaRPr>
          </a:p>
        </p:txBody>
      </p:sp>
      <p:sp>
        <p:nvSpPr>
          <p:cNvPr id="301111" name="Line 62"/>
          <p:cNvSpPr>
            <a:spLocks noChangeShapeType="1"/>
          </p:cNvSpPr>
          <p:nvPr/>
        </p:nvSpPr>
        <p:spPr bwMode="auto">
          <a:xfrm>
            <a:off x="312738" y="1633538"/>
            <a:ext cx="1033462" cy="0"/>
          </a:xfrm>
          <a:prstGeom prst="line">
            <a:avLst/>
          </a:prstGeom>
          <a:noFill/>
          <a:ln w="12700">
            <a:solidFill>
              <a:schemeClr val="tx1"/>
            </a:solidFill>
            <a:round/>
            <a:headEnd/>
            <a:tailEnd/>
          </a:ln>
        </p:spPr>
        <p:txBody>
          <a:bodyPr wrap="none" anchor="ctr">
            <a:prstTxWarp prst="textNoShape">
              <a:avLst/>
            </a:prstTxWarp>
          </a:bodyPr>
          <a:lstStyle/>
          <a:p>
            <a:endParaRPr lang="fr-FR"/>
          </a:p>
        </p:txBody>
      </p:sp>
      <p:sp>
        <p:nvSpPr>
          <p:cNvPr id="301112" name="Rectangle 63"/>
          <p:cNvSpPr>
            <a:spLocks noChangeArrowheads="1"/>
          </p:cNvSpPr>
          <p:nvPr/>
        </p:nvSpPr>
        <p:spPr bwMode="auto">
          <a:xfrm>
            <a:off x="8148638" y="3876675"/>
            <a:ext cx="682625" cy="241300"/>
          </a:xfrm>
          <a:prstGeom prst="rect">
            <a:avLst/>
          </a:prstGeom>
          <a:solidFill>
            <a:schemeClr val="bg1"/>
          </a:solidFill>
          <a:ln w="12700">
            <a:noFill/>
            <a:miter lim="800000"/>
            <a:headEnd/>
            <a:tailEnd/>
          </a:ln>
        </p:spPr>
        <p:txBody>
          <a:bodyPr lIns="87312" tIns="44450" rIns="87312" bIns="44450">
            <a:prstTxWarp prst="textNoShape">
              <a:avLst/>
            </a:prstTxWarp>
            <a:spAutoFit/>
          </a:bodyPr>
          <a:lstStyle/>
          <a:p>
            <a:pPr defTabSz="825500"/>
            <a:r>
              <a:rPr lang="fr-FR" sz="1000" b="1">
                <a:latin typeface="Arial" charset="0"/>
              </a:rPr>
              <a:t>ROCE</a:t>
            </a:r>
          </a:p>
        </p:txBody>
      </p:sp>
      <p:sp>
        <p:nvSpPr>
          <p:cNvPr id="301113" name="Rectangle 66"/>
          <p:cNvSpPr>
            <a:spLocks noGrp="1" noChangeArrowheads="1"/>
          </p:cNvSpPr>
          <p:nvPr>
            <p:ph type="title" idx="4294967295"/>
          </p:nvPr>
        </p:nvSpPr>
        <p:spPr>
          <a:xfrm>
            <a:off x="762000" y="457200"/>
            <a:ext cx="7772400" cy="365125"/>
          </a:xfrm>
        </p:spPr>
        <p:txBody>
          <a:bodyPr lIns="91440" tIns="0" rIns="91440" bIns="0" anchor="b">
            <a:spAutoFit/>
          </a:bodyPr>
          <a:lstStyle/>
          <a:p>
            <a:r>
              <a:rPr lang="fr-FR">
                <a:latin typeface="Alliance" pitchFamily="2" charset="0"/>
              </a:rPr>
              <a:t>Graphique « bilan CASH » - ROCE</a:t>
            </a:r>
          </a:p>
        </p:txBody>
      </p:sp>
      <p:sp>
        <p:nvSpPr>
          <p:cNvPr id="301114" name="Rectangle 5"/>
          <p:cNvSpPr>
            <a:spLocks noChangeArrowheads="1"/>
          </p:cNvSpPr>
          <p:nvPr/>
        </p:nvSpPr>
        <p:spPr bwMode="auto">
          <a:xfrm>
            <a:off x="838200" y="914400"/>
            <a:ext cx="8034338" cy="438150"/>
          </a:xfrm>
          <a:prstGeom prst="rect">
            <a:avLst/>
          </a:prstGeom>
          <a:noFill/>
          <a:ln w="12700">
            <a:solidFill>
              <a:srgbClr val="0001FF"/>
            </a:solidFill>
            <a:miter lim="800000"/>
            <a:headEnd/>
            <a:tailEnd/>
          </a:ln>
        </p:spPr>
        <p:txBody>
          <a:bodyPr wrap="none" lIns="90488" tIns="44450" rIns="90488" bIns="44450">
            <a:prstTxWarp prst="textNoShape">
              <a:avLst/>
            </a:prstTxWarp>
            <a:spAutoFit/>
          </a:bodyPr>
          <a:lstStyle/>
          <a:p>
            <a:r>
              <a:rPr lang="fr-FR" sz="1100">
                <a:solidFill>
                  <a:srgbClr val="00279F"/>
                </a:solidFill>
                <a:latin typeface="Arial" charset="0"/>
              </a:rPr>
              <a:t>Bilan Cash = Cash Flow d’Exploitation généré - Cash Flow utilisé</a:t>
            </a:r>
          </a:p>
          <a:p>
            <a:r>
              <a:rPr lang="fr-FR" sz="1100">
                <a:solidFill>
                  <a:srgbClr val="00279F"/>
                </a:solidFill>
                <a:latin typeface="Arial" charset="0"/>
              </a:rPr>
              <a:t>                  = RO (- imp</a:t>
            </a:r>
            <a:r>
              <a:rPr lang="fr-FR" altLang="ja-JP" sz="1100">
                <a:solidFill>
                  <a:srgbClr val="00279F"/>
                </a:solidFill>
                <a:latin typeface="Arial" charset="0"/>
                <a:ea typeface="ＭＳ Ｐゴシック" charset="-128"/>
                <a:cs typeface="ＭＳ Ｐゴシック" charset="-128"/>
              </a:rPr>
              <a:t>ôts corrigés) + Dotation Amortissements +/- Variations Provisions - (Investissements +/- variations BFR)</a:t>
            </a:r>
            <a:endParaRPr lang="fr-FR" sz="1100">
              <a:solidFill>
                <a:srgbClr val="00279F"/>
              </a:solidFill>
              <a:latin typeface="Arial" charset="0"/>
            </a:endParaRPr>
          </a:p>
        </p:txBody>
      </p:sp>
      <p:sp>
        <p:nvSpPr>
          <p:cNvPr id="301115" name="Rectangle 9"/>
          <p:cNvSpPr>
            <a:spLocks noChangeArrowheads="1"/>
          </p:cNvSpPr>
          <p:nvPr/>
        </p:nvSpPr>
        <p:spPr bwMode="auto">
          <a:xfrm>
            <a:off x="8791575" y="0"/>
            <a:ext cx="352425" cy="381000"/>
          </a:xfrm>
          <a:prstGeom prst="rect">
            <a:avLst/>
          </a:prstGeom>
          <a:gradFill rotWithShape="0">
            <a:gsLst>
              <a:gs pos="0">
                <a:srgbClr val="00279F"/>
              </a:gs>
              <a:gs pos="100000">
                <a:srgbClr val="1A3DA9"/>
              </a:gs>
            </a:gsLst>
            <a:lin ang="5400000" scaled="1"/>
          </a:gradFill>
          <a:ln w="12700">
            <a:noFill/>
            <a:miter lim="800000"/>
            <a:headEnd/>
            <a:tailEnd/>
          </a:ln>
        </p:spPr>
        <p:txBody>
          <a:bodyPr wrap="none" lIns="90488" tIns="44450" rIns="90488" bIns="44450" anchor="ctr">
            <a:prstTxWarp prst="textNoShape">
              <a:avLst/>
            </a:prstTxWarp>
          </a:bodyPr>
          <a:lstStyle/>
          <a:p>
            <a:pPr algn="ctr" defTabSz="762000"/>
            <a:r>
              <a:rPr lang="en-US" sz="2400">
                <a:solidFill>
                  <a:schemeClr val="bg1"/>
                </a:solidFill>
                <a:latin typeface="Balloon Bd BT" pitchFamily="66" charset="0"/>
              </a:rPr>
              <a:t>1</a:t>
            </a:r>
          </a:p>
        </p:txBody>
      </p:sp>
      <p:sp>
        <p:nvSpPr>
          <p:cNvPr id="496699" name="Freeform 59"/>
          <p:cNvSpPr>
            <a:spLocks/>
          </p:cNvSpPr>
          <p:nvPr/>
        </p:nvSpPr>
        <p:spPr bwMode="auto">
          <a:xfrm>
            <a:off x="838200" y="1981200"/>
            <a:ext cx="4419600" cy="3962400"/>
          </a:xfrm>
          <a:custGeom>
            <a:avLst/>
            <a:gdLst/>
            <a:ahLst/>
            <a:cxnLst>
              <a:cxn ang="0">
                <a:pos x="2784" y="2496"/>
              </a:cxn>
              <a:cxn ang="0">
                <a:pos x="0" y="0"/>
              </a:cxn>
              <a:cxn ang="0">
                <a:pos x="0" y="240"/>
              </a:cxn>
              <a:cxn ang="0">
                <a:pos x="2448" y="2496"/>
              </a:cxn>
              <a:cxn ang="0">
                <a:pos x="2784" y="2496"/>
              </a:cxn>
            </a:cxnLst>
            <a:rect l="0" t="0" r="r" b="b"/>
            <a:pathLst>
              <a:path w="2784" h="2496">
                <a:moveTo>
                  <a:pt x="2784" y="2496"/>
                </a:moveTo>
                <a:lnTo>
                  <a:pt x="0" y="0"/>
                </a:lnTo>
                <a:lnTo>
                  <a:pt x="0" y="240"/>
                </a:lnTo>
                <a:lnTo>
                  <a:pt x="2448" y="2496"/>
                </a:lnTo>
                <a:lnTo>
                  <a:pt x="2784" y="2496"/>
                </a:lnTo>
                <a:close/>
              </a:path>
            </a:pathLst>
          </a:custGeom>
          <a:solidFill>
            <a:srgbClr val="DDDDDC"/>
          </a:solidFill>
          <a:ln w="9525">
            <a:solidFill>
              <a:schemeClr val="bg2"/>
            </a:solidFill>
            <a:round/>
            <a:headEnd/>
            <a:tailEnd/>
          </a:ln>
          <a:effectLst>
            <a:prstShdw prst="shdw17" dist="17961" dir="2700000">
              <a:schemeClr val="bg2">
                <a:gamma/>
                <a:shade val="60000"/>
                <a:invGamma/>
                <a:alpha val="74998"/>
              </a:schemeClr>
            </a:prstShdw>
          </a:effectLst>
        </p:spPr>
        <p:txBody>
          <a:bodyPr wrap="none" anchor="ctr">
            <a:prstTxWarp prst="textNoShape">
              <a:avLst/>
            </a:prstTxWarp>
          </a:bodyPr>
          <a:lstStyle/>
          <a:p>
            <a:pPr>
              <a:defRPr/>
            </a:pPr>
            <a:endParaRPr lang="fr-FR"/>
          </a:p>
        </p:txBody>
      </p:sp>
      <p:sp>
        <p:nvSpPr>
          <p:cNvPr id="301117" name="Oval 51"/>
          <p:cNvSpPr>
            <a:spLocks noChangeArrowheads="1"/>
          </p:cNvSpPr>
          <p:nvPr/>
        </p:nvSpPr>
        <p:spPr bwMode="auto">
          <a:xfrm>
            <a:off x="3048000" y="4419600"/>
            <a:ext cx="1663700" cy="854075"/>
          </a:xfrm>
          <a:prstGeom prst="ellipse">
            <a:avLst/>
          </a:prstGeom>
          <a:solidFill>
            <a:srgbClr val="FCFEB9"/>
          </a:solidFill>
          <a:ln w="12700">
            <a:solidFill>
              <a:schemeClr val="tx1"/>
            </a:solidFill>
            <a:round/>
            <a:headEnd/>
            <a:tailEnd/>
          </a:ln>
        </p:spPr>
        <p:txBody>
          <a:bodyPr wrap="none" anchor="ctr">
            <a:prstTxWarp prst="textNoShape">
              <a:avLst/>
            </a:prstTxWarp>
          </a:bodyPr>
          <a:lstStyle/>
          <a:p>
            <a:pPr algn="ctr" eaLnBrk="1" hangingPunct="1"/>
            <a:r>
              <a:rPr lang="fr-FR" sz="1600" b="1">
                <a:latin typeface="Arial" charset="0"/>
              </a:rPr>
              <a:t>Dilemme</a:t>
            </a:r>
            <a:endParaRPr lang="fr-FR" sz="1700" b="1">
              <a:latin typeface="Arial" charset="0"/>
            </a:endParaRPr>
          </a:p>
        </p:txBody>
      </p:sp>
    </p:spTree>
  </p:cSld>
  <p:clrMapOvr>
    <a:masterClrMapping/>
  </p:clrMapOvr>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3"/>
          <p:cNvSpPr>
            <a:spLocks noGrp="1"/>
          </p:cNvSpPr>
          <p:nvPr>
            <p:ph type="sldNum" sz="quarter" idx="10"/>
          </p:nvPr>
        </p:nvSpPr>
        <p:spPr/>
        <p:txBody>
          <a:bodyPr/>
          <a:lstStyle/>
          <a:p>
            <a:pPr>
              <a:defRPr/>
            </a:pPr>
            <a:fld id="{34D830A6-D12F-D74C-93B6-9AEDE00283D6}" type="slidenum">
              <a:rPr lang="fr-FR"/>
              <a:pPr>
                <a:defRPr/>
              </a:pPr>
              <a:t>148</a:t>
            </a:fld>
            <a:endParaRPr lang="fr-FR"/>
          </a:p>
        </p:txBody>
      </p:sp>
      <p:sp>
        <p:nvSpPr>
          <p:cNvPr id="303109" name="Rectangle 2"/>
          <p:cNvSpPr>
            <a:spLocks noGrp="1" noChangeArrowheads="1"/>
          </p:cNvSpPr>
          <p:nvPr>
            <p:ph type="title"/>
          </p:nvPr>
        </p:nvSpPr>
        <p:spPr>
          <a:xfrm>
            <a:off x="381000" y="228600"/>
            <a:ext cx="8420100" cy="317500"/>
          </a:xfrm>
        </p:spPr>
        <p:txBody>
          <a:bodyPr/>
          <a:lstStyle/>
          <a:p>
            <a:r>
              <a:rPr lang="fr-FR"/>
              <a:t>Rentabilité opérationnelle / Intensité capitalistique / Efficacité</a:t>
            </a:r>
          </a:p>
        </p:txBody>
      </p:sp>
      <p:graphicFrame>
        <p:nvGraphicFramePr>
          <p:cNvPr id="303106" name="Object 2"/>
          <p:cNvGraphicFramePr>
            <a:graphicFrameLocks noChangeAspect="1"/>
          </p:cNvGraphicFramePr>
          <p:nvPr/>
        </p:nvGraphicFramePr>
        <p:xfrm>
          <a:off x="0" y="838200"/>
          <a:ext cx="4572000" cy="2813050"/>
        </p:xfrm>
        <a:graphic>
          <a:graphicData uri="http://schemas.openxmlformats.org/presentationml/2006/ole">
            <p:oleObj spid="_x0000_s303106" name="Feuille de calcul" r:id="rId4" imgW="5766816" imgH="2538984" progId="Excel.Sheet.8">
              <p:embed/>
            </p:oleObj>
          </a:graphicData>
        </a:graphic>
      </p:graphicFrame>
      <p:sp>
        <p:nvSpPr>
          <p:cNvPr id="303110" name="Rectangle 4"/>
          <p:cNvSpPr>
            <a:spLocks noGrp="1" noChangeArrowheads="1"/>
          </p:cNvSpPr>
          <p:nvPr>
            <p:ph type="body" idx="1"/>
          </p:nvPr>
        </p:nvSpPr>
        <p:spPr>
          <a:xfrm>
            <a:off x="381000" y="3657600"/>
            <a:ext cx="8458200" cy="2667000"/>
          </a:xfrm>
          <a:ln>
            <a:solidFill>
              <a:schemeClr val="tx2"/>
            </a:solidFill>
          </a:ln>
        </p:spPr>
        <p:txBody>
          <a:bodyPr/>
          <a:lstStyle/>
          <a:p>
            <a:pPr marL="190500" indent="-190500">
              <a:lnSpc>
                <a:spcPct val="90000"/>
              </a:lnSpc>
            </a:pPr>
            <a:r>
              <a:rPr lang="fr-FR" sz="1400"/>
              <a:t>Une phase claire de redressement du Résultat opérationnel avec une incertitude en 2008 sur la pérennité de cette dynamique</a:t>
            </a:r>
          </a:p>
          <a:p>
            <a:pPr marL="514350" lvl="1" indent="-133350">
              <a:lnSpc>
                <a:spcPct val="90000"/>
              </a:lnSpc>
            </a:pPr>
            <a:r>
              <a:rPr lang="fr-FR" sz="1200"/>
              <a:t>Une efficacité du redressement opérationnel très bonne</a:t>
            </a:r>
          </a:p>
          <a:p>
            <a:pPr marL="514350" lvl="1" indent="-133350">
              <a:lnSpc>
                <a:spcPct val="90000"/>
              </a:lnSpc>
            </a:pPr>
            <a:r>
              <a:rPr lang="fr-FR" sz="1200"/>
              <a:t>2006 : amélioration CA avec dégradation légère marge sur matière</a:t>
            </a:r>
          </a:p>
          <a:p>
            <a:pPr marL="514350" lvl="1" indent="-133350">
              <a:lnSpc>
                <a:spcPct val="90000"/>
              </a:lnSpc>
            </a:pPr>
            <a:r>
              <a:rPr lang="fr-FR" sz="1200"/>
              <a:t>2007 : détérioration légère de la productivité (effectifs …), amélioration légère marge sur matière, accroissement du CA</a:t>
            </a:r>
          </a:p>
          <a:p>
            <a:pPr marL="514350" lvl="1" indent="-133350">
              <a:lnSpc>
                <a:spcPct val="90000"/>
              </a:lnSpc>
            </a:pPr>
            <a:r>
              <a:rPr lang="fr-FR" sz="1200"/>
              <a:t>Un risque 2008 qui trouve son origine dans la dégradation des marges sur le tube, progression moins forte en optique et augmentation des frais de structure</a:t>
            </a:r>
          </a:p>
          <a:p>
            <a:pPr marL="190500" indent="-190500">
              <a:lnSpc>
                <a:spcPct val="90000"/>
              </a:lnSpc>
            </a:pPr>
            <a:r>
              <a:rPr lang="fr-FR" sz="1400"/>
              <a:t>Une efficacité des capitaux employés relativement au CA généré qui s’améliore sensiblement avec une dégradation prévue en 2008, compte tenu des investissements prévus</a:t>
            </a:r>
          </a:p>
          <a:p>
            <a:pPr marL="514350" lvl="1" indent="-133350">
              <a:lnSpc>
                <a:spcPct val="90000"/>
              </a:lnSpc>
            </a:pPr>
            <a:r>
              <a:rPr lang="fr-FR" sz="1200"/>
              <a:t>Le travail sur le BFR en 2007 a de plus été efficace</a:t>
            </a:r>
          </a:p>
          <a:p>
            <a:pPr marL="514350" lvl="1" indent="-133350">
              <a:lnSpc>
                <a:spcPct val="90000"/>
              </a:lnSpc>
            </a:pPr>
            <a:r>
              <a:rPr lang="fr-FR" sz="1200"/>
              <a:t>Avancements FT en 2006 et 2007, augmentation des prix du Cu entre 2005 et 2006 (augmentation de la valeur des stocks)</a:t>
            </a:r>
          </a:p>
          <a:p>
            <a:pPr marL="514350" lvl="1" indent="-133350">
              <a:lnSpc>
                <a:spcPct val="90000"/>
              </a:lnSpc>
            </a:pPr>
            <a:r>
              <a:rPr lang="fr-FR" sz="1200"/>
              <a:t>Investissements en ligne avec le secteur ? A priori oui …</a:t>
            </a:r>
          </a:p>
        </p:txBody>
      </p:sp>
      <p:graphicFrame>
        <p:nvGraphicFramePr>
          <p:cNvPr id="303107" name="Object 3"/>
          <p:cNvGraphicFramePr>
            <a:graphicFrameLocks noChangeAspect="1"/>
          </p:cNvGraphicFramePr>
          <p:nvPr/>
        </p:nvGraphicFramePr>
        <p:xfrm>
          <a:off x="4572000" y="714375"/>
          <a:ext cx="4572000" cy="2943225"/>
        </p:xfrm>
        <a:graphic>
          <a:graphicData uri="http://schemas.openxmlformats.org/presentationml/2006/ole">
            <p:oleObj spid="_x0000_s303107" name="Feuille de calcul" r:id="rId5" imgW="6641592" imgH="4623816" progId="Excel.Sheet.8">
              <p:embed/>
            </p:oleObj>
          </a:graphicData>
        </a:graphic>
      </p:graphicFrame>
      <p:sp>
        <p:nvSpPr>
          <p:cNvPr id="303111" name="Rectangle 10"/>
          <p:cNvSpPr>
            <a:spLocks noChangeArrowheads="1"/>
          </p:cNvSpPr>
          <p:nvPr/>
        </p:nvSpPr>
        <p:spPr bwMode="auto">
          <a:xfrm>
            <a:off x="8763000" y="76200"/>
            <a:ext cx="352425" cy="381000"/>
          </a:xfrm>
          <a:prstGeom prst="rect">
            <a:avLst/>
          </a:prstGeom>
          <a:gradFill rotWithShape="0">
            <a:gsLst>
              <a:gs pos="0">
                <a:srgbClr val="00279F"/>
              </a:gs>
              <a:gs pos="100000">
                <a:srgbClr val="1A3DA9"/>
              </a:gs>
            </a:gsLst>
            <a:lin ang="5400000" scaled="1"/>
          </a:gradFill>
          <a:ln w="12700">
            <a:noFill/>
            <a:miter lim="800000"/>
            <a:headEnd/>
            <a:tailEnd/>
          </a:ln>
        </p:spPr>
        <p:txBody>
          <a:bodyPr wrap="none" lIns="90488" tIns="44450" rIns="90488" bIns="44450" anchor="ctr">
            <a:prstTxWarp prst="textNoShape">
              <a:avLst/>
            </a:prstTxWarp>
          </a:bodyPr>
          <a:lstStyle/>
          <a:p>
            <a:pPr algn="ctr" defTabSz="762000"/>
            <a:r>
              <a:rPr lang="en-US" sz="2400">
                <a:solidFill>
                  <a:schemeClr val="bg1"/>
                </a:solidFill>
                <a:latin typeface="Balloon Bd BT" pitchFamily="66" charset="0"/>
              </a:rPr>
              <a:t>2</a:t>
            </a:r>
          </a:p>
        </p:txBody>
      </p:sp>
      <p:sp>
        <p:nvSpPr>
          <p:cNvPr id="303112" name="WordArt 7"/>
          <p:cNvSpPr>
            <a:spLocks noChangeArrowheads="1" noChangeShapeType="1" noTextEdit="1"/>
          </p:cNvSpPr>
          <p:nvPr/>
        </p:nvSpPr>
        <p:spPr bwMode="auto">
          <a:xfrm>
            <a:off x="3727450" y="2997200"/>
            <a:ext cx="1689100" cy="1143000"/>
          </a:xfrm>
          <a:prstGeom prst="rect">
            <a:avLst/>
          </a:prstGeom>
        </p:spPr>
        <p:txBody>
          <a:bodyPr wrap="none" fromWordArt="1">
            <a:prstTxWarp prst="textSlantUp">
              <a:avLst>
                <a:gd name="adj" fmla="val 55556"/>
              </a:avLst>
            </a:prstTxWarp>
          </a:bodyPr>
          <a:lstStyle/>
          <a:p>
            <a:pPr algn="ctr"/>
            <a:r>
              <a:rPr lang="fr-FR" kern="10">
                <a:ln w="9525">
                  <a:solidFill>
                    <a:srgbClr val="000000"/>
                  </a:solidFill>
                  <a:round/>
                  <a:headEnd/>
                  <a:tailEnd/>
                </a:ln>
                <a:solidFill>
                  <a:srgbClr val="000000"/>
                </a:solidFill>
                <a:latin typeface="Arial Black"/>
                <a:ea typeface="Arial Black"/>
                <a:cs typeface="Arial Black"/>
              </a:rPr>
              <a:t>Exemple</a:t>
            </a: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ce réservé du numéro de diapositive 2"/>
          <p:cNvSpPr>
            <a:spLocks noGrp="1"/>
          </p:cNvSpPr>
          <p:nvPr>
            <p:ph type="sldNum" sz="quarter" idx="10"/>
          </p:nvPr>
        </p:nvSpPr>
        <p:spPr/>
        <p:txBody>
          <a:bodyPr/>
          <a:lstStyle/>
          <a:p>
            <a:pPr>
              <a:defRPr/>
            </a:pPr>
            <a:fld id="{66D8373D-73B2-8B4D-982A-92EDB971380D}" type="slidenum">
              <a:rPr lang="fr-FR"/>
              <a:pPr>
                <a:defRPr/>
              </a:pPr>
              <a:t>149</a:t>
            </a:fld>
            <a:endParaRPr lang="fr-FR"/>
          </a:p>
        </p:txBody>
      </p:sp>
      <p:sp>
        <p:nvSpPr>
          <p:cNvPr id="305156" name="Rectangle 2"/>
          <p:cNvSpPr>
            <a:spLocks noGrp="1" noChangeArrowheads="1"/>
          </p:cNvSpPr>
          <p:nvPr>
            <p:ph type="title"/>
          </p:nvPr>
        </p:nvSpPr>
        <p:spPr/>
        <p:txBody>
          <a:bodyPr/>
          <a:lstStyle/>
          <a:p>
            <a:r>
              <a:rPr lang="fr-FR"/>
              <a:t>Équilibre structurel du portefeuille d’activités 2007</a:t>
            </a:r>
          </a:p>
        </p:txBody>
      </p:sp>
      <p:graphicFrame>
        <p:nvGraphicFramePr>
          <p:cNvPr id="305154" name="Object 2"/>
          <p:cNvGraphicFramePr>
            <a:graphicFrameLocks noChangeAspect="1"/>
          </p:cNvGraphicFramePr>
          <p:nvPr/>
        </p:nvGraphicFramePr>
        <p:xfrm>
          <a:off x="76200" y="1033463"/>
          <a:ext cx="8915400" cy="4918075"/>
        </p:xfrm>
        <a:graphic>
          <a:graphicData uri="http://schemas.openxmlformats.org/presentationml/2006/ole">
            <p:oleObj spid="_x0000_s305154" name="Feuille de calcul" r:id="rId4" imgW="5638800" imgH="3112008" progId="Excel.Sheet.8">
              <p:embed/>
            </p:oleObj>
          </a:graphicData>
        </a:graphic>
      </p:graphicFrame>
      <p:sp>
        <p:nvSpPr>
          <p:cNvPr id="500740" name="Text Box 4"/>
          <p:cNvSpPr txBox="1">
            <a:spLocks noChangeArrowheads="1"/>
          </p:cNvSpPr>
          <p:nvPr/>
        </p:nvSpPr>
        <p:spPr bwMode="auto">
          <a:xfrm>
            <a:off x="1752600" y="4800600"/>
            <a:ext cx="312738" cy="304800"/>
          </a:xfrm>
          <a:prstGeom prst="rect">
            <a:avLst/>
          </a:prstGeom>
          <a:noFill/>
          <a:ln w="9525">
            <a:noFill/>
            <a:miter lim="800000"/>
            <a:headEnd/>
            <a:tailEnd/>
          </a:ln>
          <a:effectLst>
            <a:prstShdw prst="shdw17" dist="17961" dir="2700000">
              <a:schemeClr val="accent1">
                <a:gamma/>
                <a:shade val="60000"/>
                <a:invGamma/>
                <a:alpha val="74998"/>
              </a:schemeClr>
            </a:prstShdw>
          </a:effectLst>
        </p:spPr>
        <p:txBody>
          <a:bodyPr wrap="none">
            <a:prstTxWarp prst="textNoShape">
              <a:avLst/>
            </a:prstTxWarp>
            <a:spAutoFit/>
          </a:bodyPr>
          <a:lstStyle/>
          <a:p>
            <a:pPr eaLnBrk="1" hangingPunct="1">
              <a:defRPr/>
            </a:pPr>
            <a:r>
              <a:rPr lang="fr-FR" sz="1400" b="1">
                <a:solidFill>
                  <a:schemeClr val="accent2"/>
                </a:solidFill>
                <a:latin typeface="Alliance" pitchFamily="2" charset="0"/>
              </a:rPr>
              <a:t>B</a:t>
            </a:r>
          </a:p>
        </p:txBody>
      </p:sp>
      <p:sp>
        <p:nvSpPr>
          <p:cNvPr id="500741" name="Text Box 5"/>
          <p:cNvSpPr txBox="1">
            <a:spLocks noChangeArrowheads="1"/>
          </p:cNvSpPr>
          <p:nvPr/>
        </p:nvSpPr>
        <p:spPr bwMode="auto">
          <a:xfrm>
            <a:off x="8305800" y="2590800"/>
            <a:ext cx="312738" cy="304800"/>
          </a:xfrm>
          <a:prstGeom prst="rect">
            <a:avLst/>
          </a:prstGeom>
          <a:noFill/>
          <a:ln w="9525">
            <a:noFill/>
            <a:miter lim="800000"/>
            <a:headEnd/>
            <a:tailEnd/>
          </a:ln>
          <a:effectLst>
            <a:prstShdw prst="shdw17" dist="17961" dir="2700000">
              <a:schemeClr val="accent1">
                <a:gamma/>
                <a:shade val="60000"/>
                <a:invGamma/>
                <a:alpha val="74998"/>
              </a:schemeClr>
            </a:prstShdw>
          </a:effectLst>
        </p:spPr>
        <p:txBody>
          <a:bodyPr wrap="none">
            <a:prstTxWarp prst="textNoShape">
              <a:avLst/>
            </a:prstTxWarp>
            <a:spAutoFit/>
          </a:bodyPr>
          <a:lstStyle/>
          <a:p>
            <a:pPr eaLnBrk="1" hangingPunct="1">
              <a:defRPr/>
            </a:pPr>
            <a:r>
              <a:rPr lang="fr-FR" sz="1400" b="1">
                <a:solidFill>
                  <a:schemeClr val="accent2"/>
                </a:solidFill>
                <a:latin typeface="Alliance" pitchFamily="2" charset="0"/>
              </a:rPr>
              <a:t>H</a:t>
            </a:r>
          </a:p>
        </p:txBody>
      </p:sp>
      <p:sp>
        <p:nvSpPr>
          <p:cNvPr id="500742" name="Text Box 6"/>
          <p:cNvSpPr txBox="1">
            <a:spLocks noChangeArrowheads="1"/>
          </p:cNvSpPr>
          <p:nvPr/>
        </p:nvSpPr>
        <p:spPr bwMode="auto">
          <a:xfrm>
            <a:off x="7239000" y="3124200"/>
            <a:ext cx="312738" cy="304800"/>
          </a:xfrm>
          <a:prstGeom prst="rect">
            <a:avLst/>
          </a:prstGeom>
          <a:noFill/>
          <a:ln w="9525">
            <a:noFill/>
            <a:miter lim="800000"/>
            <a:headEnd/>
            <a:tailEnd/>
          </a:ln>
          <a:effectLst>
            <a:prstShdw prst="shdw17" dist="17961" dir="2700000">
              <a:schemeClr val="accent1">
                <a:gamma/>
                <a:shade val="60000"/>
                <a:invGamma/>
                <a:alpha val="74998"/>
              </a:schemeClr>
            </a:prstShdw>
          </a:effectLst>
        </p:spPr>
        <p:txBody>
          <a:bodyPr wrap="none">
            <a:prstTxWarp prst="textNoShape">
              <a:avLst/>
            </a:prstTxWarp>
            <a:spAutoFit/>
          </a:bodyPr>
          <a:lstStyle/>
          <a:p>
            <a:pPr eaLnBrk="1" hangingPunct="1">
              <a:defRPr/>
            </a:pPr>
            <a:r>
              <a:rPr lang="fr-FR" sz="1400" b="1">
                <a:solidFill>
                  <a:schemeClr val="accent2"/>
                </a:solidFill>
                <a:latin typeface="Alliance" pitchFamily="2" charset="0"/>
              </a:rPr>
              <a:t>D</a:t>
            </a:r>
          </a:p>
        </p:txBody>
      </p:sp>
      <p:sp>
        <p:nvSpPr>
          <p:cNvPr id="500743" name="Text Box 7"/>
          <p:cNvSpPr txBox="1">
            <a:spLocks noChangeArrowheads="1"/>
          </p:cNvSpPr>
          <p:nvPr/>
        </p:nvSpPr>
        <p:spPr bwMode="auto">
          <a:xfrm>
            <a:off x="6248400" y="2590800"/>
            <a:ext cx="549275" cy="304800"/>
          </a:xfrm>
          <a:prstGeom prst="rect">
            <a:avLst/>
          </a:prstGeom>
          <a:noFill/>
          <a:ln w="9525">
            <a:noFill/>
            <a:miter lim="800000"/>
            <a:headEnd/>
            <a:tailEnd/>
          </a:ln>
          <a:effectLst>
            <a:prstShdw prst="shdw17" dist="17961" dir="2700000">
              <a:schemeClr val="accent1">
                <a:gamma/>
                <a:shade val="60000"/>
                <a:invGamma/>
                <a:alpha val="74998"/>
              </a:schemeClr>
            </a:prstShdw>
          </a:effectLst>
        </p:spPr>
        <p:txBody>
          <a:bodyPr>
            <a:prstTxWarp prst="textNoShape">
              <a:avLst/>
            </a:prstTxWarp>
            <a:spAutoFit/>
          </a:bodyPr>
          <a:lstStyle/>
          <a:p>
            <a:pPr eaLnBrk="1" hangingPunct="1">
              <a:defRPr/>
            </a:pPr>
            <a:r>
              <a:rPr lang="fr-FR" sz="1400" b="1">
                <a:solidFill>
                  <a:schemeClr val="accent2"/>
                </a:solidFill>
                <a:latin typeface="Alliance" pitchFamily="2" charset="0"/>
              </a:rPr>
              <a:t>F</a:t>
            </a:r>
          </a:p>
        </p:txBody>
      </p:sp>
      <p:sp>
        <p:nvSpPr>
          <p:cNvPr id="500744" name="Text Box 8"/>
          <p:cNvSpPr txBox="1">
            <a:spLocks noChangeArrowheads="1"/>
          </p:cNvSpPr>
          <p:nvPr/>
        </p:nvSpPr>
        <p:spPr bwMode="auto">
          <a:xfrm>
            <a:off x="4572000" y="2819400"/>
            <a:ext cx="312738" cy="304800"/>
          </a:xfrm>
          <a:prstGeom prst="rect">
            <a:avLst/>
          </a:prstGeom>
          <a:noFill/>
          <a:ln w="9525">
            <a:noFill/>
            <a:miter lim="800000"/>
            <a:headEnd/>
            <a:tailEnd/>
          </a:ln>
          <a:effectLst>
            <a:prstShdw prst="shdw17" dist="17961" dir="2700000">
              <a:schemeClr val="accent1">
                <a:gamma/>
                <a:shade val="60000"/>
                <a:invGamma/>
                <a:alpha val="74998"/>
              </a:schemeClr>
            </a:prstShdw>
          </a:effectLst>
        </p:spPr>
        <p:txBody>
          <a:bodyPr wrap="none">
            <a:prstTxWarp prst="textNoShape">
              <a:avLst/>
            </a:prstTxWarp>
            <a:spAutoFit/>
          </a:bodyPr>
          <a:lstStyle/>
          <a:p>
            <a:pPr eaLnBrk="1" hangingPunct="1">
              <a:defRPr/>
            </a:pPr>
            <a:r>
              <a:rPr lang="fr-FR" sz="1400" b="1">
                <a:solidFill>
                  <a:schemeClr val="accent2"/>
                </a:solidFill>
                <a:latin typeface="Alliance" pitchFamily="2" charset="0"/>
              </a:rPr>
              <a:t>A</a:t>
            </a:r>
          </a:p>
        </p:txBody>
      </p:sp>
      <p:sp>
        <p:nvSpPr>
          <p:cNvPr id="500745" name="Text Box 9"/>
          <p:cNvSpPr txBox="1">
            <a:spLocks noChangeArrowheads="1"/>
          </p:cNvSpPr>
          <p:nvPr/>
        </p:nvSpPr>
        <p:spPr bwMode="auto">
          <a:xfrm>
            <a:off x="8153400" y="1905000"/>
            <a:ext cx="322263" cy="304800"/>
          </a:xfrm>
          <a:prstGeom prst="rect">
            <a:avLst/>
          </a:prstGeom>
          <a:noFill/>
          <a:ln w="9525">
            <a:noFill/>
            <a:miter lim="800000"/>
            <a:headEnd/>
            <a:tailEnd/>
          </a:ln>
          <a:effectLst>
            <a:prstShdw prst="shdw17" dist="17961" dir="2700000">
              <a:schemeClr val="accent1">
                <a:gamma/>
                <a:shade val="60000"/>
                <a:invGamma/>
                <a:alpha val="74998"/>
              </a:schemeClr>
            </a:prstShdw>
          </a:effectLst>
        </p:spPr>
        <p:txBody>
          <a:bodyPr wrap="none">
            <a:prstTxWarp prst="textNoShape">
              <a:avLst/>
            </a:prstTxWarp>
            <a:spAutoFit/>
          </a:bodyPr>
          <a:lstStyle/>
          <a:p>
            <a:pPr eaLnBrk="1" hangingPunct="1">
              <a:defRPr/>
            </a:pPr>
            <a:r>
              <a:rPr lang="fr-FR" sz="1400" b="1">
                <a:solidFill>
                  <a:schemeClr val="accent2"/>
                </a:solidFill>
                <a:latin typeface="Alliance" pitchFamily="2" charset="0"/>
              </a:rPr>
              <a:t>G</a:t>
            </a:r>
          </a:p>
        </p:txBody>
      </p:sp>
      <p:sp>
        <p:nvSpPr>
          <p:cNvPr id="500746" name="Text Box 10"/>
          <p:cNvSpPr txBox="1">
            <a:spLocks noChangeArrowheads="1"/>
          </p:cNvSpPr>
          <p:nvPr/>
        </p:nvSpPr>
        <p:spPr bwMode="auto">
          <a:xfrm>
            <a:off x="6019800" y="2057400"/>
            <a:ext cx="935038" cy="304800"/>
          </a:xfrm>
          <a:prstGeom prst="rect">
            <a:avLst/>
          </a:prstGeom>
          <a:noFill/>
          <a:ln w="9525">
            <a:noFill/>
            <a:miter lim="800000"/>
            <a:headEnd/>
            <a:tailEnd/>
          </a:ln>
          <a:effectLst>
            <a:prstShdw prst="shdw17" dist="17961" dir="2700000">
              <a:schemeClr val="accent1">
                <a:gamma/>
                <a:shade val="60000"/>
                <a:invGamma/>
                <a:alpha val="74998"/>
              </a:schemeClr>
            </a:prstShdw>
          </a:effectLst>
        </p:spPr>
        <p:txBody>
          <a:bodyPr wrap="none">
            <a:prstTxWarp prst="textNoShape">
              <a:avLst/>
            </a:prstTxWarp>
            <a:spAutoFit/>
          </a:bodyPr>
          <a:lstStyle/>
          <a:p>
            <a:pPr eaLnBrk="1" hangingPunct="1">
              <a:defRPr/>
            </a:pPr>
            <a:r>
              <a:rPr lang="fr-FR" sz="1400" b="1">
                <a:solidFill>
                  <a:srgbClr val="B23542"/>
                </a:solidFill>
                <a:latin typeface="Alliance" pitchFamily="2" charset="0"/>
              </a:rPr>
              <a:t>GLOBAL</a:t>
            </a:r>
          </a:p>
        </p:txBody>
      </p:sp>
      <p:sp>
        <p:nvSpPr>
          <p:cNvPr id="500747" name="Text Box 11"/>
          <p:cNvSpPr txBox="1">
            <a:spLocks noChangeArrowheads="1"/>
          </p:cNvSpPr>
          <p:nvPr/>
        </p:nvSpPr>
        <p:spPr bwMode="auto">
          <a:xfrm>
            <a:off x="6324600" y="3352800"/>
            <a:ext cx="233363" cy="304800"/>
          </a:xfrm>
          <a:prstGeom prst="rect">
            <a:avLst/>
          </a:prstGeom>
          <a:noFill/>
          <a:ln w="9525">
            <a:noFill/>
            <a:miter lim="800000"/>
            <a:headEnd/>
            <a:tailEnd/>
          </a:ln>
          <a:effectLst>
            <a:prstShdw prst="shdw17" dist="17961" dir="2700000">
              <a:schemeClr val="accent1">
                <a:gamma/>
                <a:shade val="60000"/>
                <a:invGamma/>
                <a:alpha val="74998"/>
              </a:schemeClr>
            </a:prstShdw>
          </a:effectLst>
        </p:spPr>
        <p:txBody>
          <a:bodyPr wrap="none">
            <a:prstTxWarp prst="textNoShape">
              <a:avLst/>
            </a:prstTxWarp>
            <a:spAutoFit/>
          </a:bodyPr>
          <a:lstStyle/>
          <a:p>
            <a:pPr eaLnBrk="1" hangingPunct="1">
              <a:defRPr/>
            </a:pPr>
            <a:r>
              <a:rPr lang="fr-FR" sz="1400" b="1">
                <a:solidFill>
                  <a:schemeClr val="accent2"/>
                </a:solidFill>
                <a:latin typeface="Alliance" pitchFamily="2" charset="0"/>
              </a:rPr>
              <a:t>I</a:t>
            </a:r>
          </a:p>
        </p:txBody>
      </p:sp>
      <p:sp>
        <p:nvSpPr>
          <p:cNvPr id="305165" name="Oval 12"/>
          <p:cNvSpPr>
            <a:spLocks noChangeArrowheads="1"/>
          </p:cNvSpPr>
          <p:nvPr/>
        </p:nvSpPr>
        <p:spPr bwMode="auto">
          <a:xfrm>
            <a:off x="6781800" y="1981200"/>
            <a:ext cx="685800" cy="762000"/>
          </a:xfrm>
          <a:prstGeom prst="ellipse">
            <a:avLst/>
          </a:prstGeom>
          <a:gradFill rotWithShape="0">
            <a:gsLst>
              <a:gs pos="0">
                <a:srgbClr val="FFFFFF"/>
              </a:gs>
              <a:gs pos="100000">
                <a:srgbClr val="FF3300">
                  <a:alpha val="0"/>
                </a:srgbClr>
              </a:gs>
            </a:gsLst>
            <a:path path="shape">
              <a:fillToRect l="50000" t="50000" r="50000" b="50000"/>
            </a:path>
          </a:gradFill>
          <a:ln w="9525">
            <a:noFill/>
            <a:round/>
            <a:headEnd/>
            <a:tailEnd/>
          </a:ln>
          <a:effectLst>
            <a:prstShdw prst="shdw17" dist="17961" dir="2700000">
              <a:srgbClr val="991F00">
                <a:alpha val="74997"/>
              </a:srgbClr>
            </a:prstShdw>
          </a:effectLst>
        </p:spPr>
        <p:txBody>
          <a:bodyPr wrap="none" anchor="ctr">
            <a:prstTxWarp prst="textNoShape">
              <a:avLst/>
            </a:prstTxWarp>
          </a:bodyPr>
          <a:lstStyle/>
          <a:p>
            <a:endParaRPr lang="fr-FR"/>
          </a:p>
        </p:txBody>
      </p:sp>
      <p:sp>
        <p:nvSpPr>
          <p:cNvPr id="500749" name="Oval 13"/>
          <p:cNvSpPr>
            <a:spLocks noChangeArrowheads="1"/>
          </p:cNvSpPr>
          <p:nvPr/>
        </p:nvSpPr>
        <p:spPr bwMode="auto">
          <a:xfrm>
            <a:off x="6705600" y="3048000"/>
            <a:ext cx="381000" cy="381000"/>
          </a:xfrm>
          <a:prstGeom prst="ellipse">
            <a:avLst/>
          </a:prstGeom>
          <a:solidFill>
            <a:schemeClr val="accent2">
              <a:alpha val="0"/>
            </a:schemeClr>
          </a:solidFill>
          <a:ln w="9525">
            <a:noFill/>
            <a:round/>
            <a:headEnd/>
            <a:tailEnd/>
          </a:ln>
          <a:effectLst>
            <a:prstShdw prst="shdw17" dist="17961" dir="2700000">
              <a:schemeClr val="accent2">
                <a:gamma/>
                <a:shade val="60000"/>
                <a:invGamma/>
                <a:alpha val="74998"/>
              </a:schemeClr>
            </a:prstShdw>
          </a:effectLst>
        </p:spPr>
        <p:txBody>
          <a:bodyPr wrap="none" anchor="ctr">
            <a:prstTxWarp prst="textNoShape">
              <a:avLst/>
            </a:prstTxWarp>
          </a:bodyPr>
          <a:lstStyle/>
          <a:p>
            <a:pPr>
              <a:defRPr/>
            </a:pPr>
            <a:endParaRPr lang="fr-FR"/>
          </a:p>
        </p:txBody>
      </p:sp>
      <p:sp>
        <p:nvSpPr>
          <p:cNvPr id="500750" name="Oval 14"/>
          <p:cNvSpPr>
            <a:spLocks noChangeArrowheads="1"/>
          </p:cNvSpPr>
          <p:nvPr/>
        </p:nvSpPr>
        <p:spPr bwMode="auto">
          <a:xfrm>
            <a:off x="7696200" y="1905000"/>
            <a:ext cx="457200" cy="457200"/>
          </a:xfrm>
          <a:prstGeom prst="ellipse">
            <a:avLst/>
          </a:prstGeom>
          <a:solidFill>
            <a:schemeClr val="accent2">
              <a:alpha val="0"/>
            </a:schemeClr>
          </a:solidFill>
          <a:ln w="9525">
            <a:noFill/>
            <a:round/>
            <a:headEnd/>
            <a:tailEnd/>
          </a:ln>
          <a:effectLst>
            <a:prstShdw prst="shdw17" dist="17961" dir="2700000">
              <a:schemeClr val="accent2">
                <a:gamma/>
                <a:shade val="60000"/>
                <a:invGamma/>
                <a:alpha val="74998"/>
              </a:schemeClr>
            </a:prstShdw>
          </a:effectLst>
        </p:spPr>
        <p:txBody>
          <a:bodyPr wrap="none" anchor="ctr">
            <a:prstTxWarp prst="textNoShape">
              <a:avLst/>
            </a:prstTxWarp>
          </a:bodyPr>
          <a:lstStyle/>
          <a:p>
            <a:pPr>
              <a:defRPr/>
            </a:pPr>
            <a:endParaRPr lang="fr-FR"/>
          </a:p>
        </p:txBody>
      </p:sp>
      <p:sp>
        <p:nvSpPr>
          <p:cNvPr id="500751" name="Oval 15"/>
          <p:cNvSpPr>
            <a:spLocks noChangeArrowheads="1"/>
          </p:cNvSpPr>
          <p:nvPr/>
        </p:nvSpPr>
        <p:spPr bwMode="auto">
          <a:xfrm>
            <a:off x="7162800" y="2819400"/>
            <a:ext cx="304800" cy="304800"/>
          </a:xfrm>
          <a:prstGeom prst="ellipse">
            <a:avLst/>
          </a:prstGeom>
          <a:solidFill>
            <a:schemeClr val="accent2">
              <a:alpha val="0"/>
            </a:schemeClr>
          </a:solidFill>
          <a:ln w="9525">
            <a:noFill/>
            <a:round/>
            <a:headEnd/>
            <a:tailEnd/>
          </a:ln>
          <a:effectLst>
            <a:prstShdw prst="shdw17" dist="17961" dir="2700000">
              <a:schemeClr val="accent2">
                <a:gamma/>
                <a:shade val="60000"/>
                <a:invGamma/>
                <a:alpha val="74998"/>
              </a:schemeClr>
            </a:prstShdw>
          </a:effectLst>
        </p:spPr>
        <p:txBody>
          <a:bodyPr wrap="none" anchor="ctr">
            <a:prstTxWarp prst="textNoShape">
              <a:avLst/>
            </a:prstTxWarp>
          </a:bodyPr>
          <a:lstStyle/>
          <a:p>
            <a:pPr>
              <a:defRPr/>
            </a:pPr>
            <a:endParaRPr lang="fr-FR"/>
          </a:p>
        </p:txBody>
      </p:sp>
      <p:sp>
        <p:nvSpPr>
          <p:cNvPr id="500752" name="Oval 16"/>
          <p:cNvSpPr>
            <a:spLocks noChangeArrowheads="1"/>
          </p:cNvSpPr>
          <p:nvPr/>
        </p:nvSpPr>
        <p:spPr bwMode="auto">
          <a:xfrm>
            <a:off x="4800600" y="2590800"/>
            <a:ext cx="228600" cy="228600"/>
          </a:xfrm>
          <a:prstGeom prst="ellipse">
            <a:avLst/>
          </a:prstGeom>
          <a:solidFill>
            <a:schemeClr val="accent2">
              <a:alpha val="0"/>
            </a:schemeClr>
          </a:solidFill>
          <a:ln w="9525">
            <a:noFill/>
            <a:round/>
            <a:headEnd/>
            <a:tailEnd/>
          </a:ln>
          <a:effectLst>
            <a:prstShdw prst="shdw17" dist="17961" dir="2700000">
              <a:schemeClr val="accent2">
                <a:gamma/>
                <a:shade val="60000"/>
                <a:invGamma/>
                <a:alpha val="74998"/>
              </a:schemeClr>
            </a:prstShdw>
          </a:effectLst>
        </p:spPr>
        <p:txBody>
          <a:bodyPr wrap="none" anchor="ctr">
            <a:prstTxWarp prst="textNoShape">
              <a:avLst/>
            </a:prstTxWarp>
          </a:bodyPr>
          <a:lstStyle/>
          <a:p>
            <a:pPr>
              <a:defRPr/>
            </a:pPr>
            <a:endParaRPr lang="fr-FR"/>
          </a:p>
        </p:txBody>
      </p:sp>
      <p:sp>
        <p:nvSpPr>
          <p:cNvPr id="500753" name="Oval 17"/>
          <p:cNvSpPr>
            <a:spLocks noChangeArrowheads="1"/>
          </p:cNvSpPr>
          <p:nvPr/>
        </p:nvSpPr>
        <p:spPr bwMode="auto">
          <a:xfrm>
            <a:off x="6705600" y="2743200"/>
            <a:ext cx="228600" cy="228600"/>
          </a:xfrm>
          <a:prstGeom prst="ellipse">
            <a:avLst/>
          </a:prstGeom>
          <a:solidFill>
            <a:schemeClr val="accent2">
              <a:alpha val="0"/>
            </a:schemeClr>
          </a:solidFill>
          <a:ln w="9525">
            <a:noFill/>
            <a:round/>
            <a:headEnd/>
            <a:tailEnd/>
          </a:ln>
          <a:effectLst>
            <a:prstShdw prst="shdw17" dist="17961" dir="2700000">
              <a:schemeClr val="accent2">
                <a:gamma/>
                <a:shade val="60000"/>
                <a:invGamma/>
                <a:alpha val="74998"/>
              </a:schemeClr>
            </a:prstShdw>
          </a:effectLst>
        </p:spPr>
        <p:txBody>
          <a:bodyPr wrap="none" anchor="ctr">
            <a:prstTxWarp prst="textNoShape">
              <a:avLst/>
            </a:prstTxWarp>
          </a:bodyPr>
          <a:lstStyle/>
          <a:p>
            <a:pPr>
              <a:defRPr/>
            </a:pPr>
            <a:endParaRPr lang="fr-FR"/>
          </a:p>
        </p:txBody>
      </p:sp>
      <p:sp>
        <p:nvSpPr>
          <p:cNvPr id="500754" name="Oval 18"/>
          <p:cNvSpPr>
            <a:spLocks noChangeArrowheads="1"/>
          </p:cNvSpPr>
          <p:nvPr/>
        </p:nvSpPr>
        <p:spPr bwMode="auto">
          <a:xfrm>
            <a:off x="8305800" y="2971800"/>
            <a:ext cx="152400" cy="152400"/>
          </a:xfrm>
          <a:prstGeom prst="ellipse">
            <a:avLst/>
          </a:prstGeom>
          <a:solidFill>
            <a:schemeClr val="accent2">
              <a:alpha val="0"/>
            </a:schemeClr>
          </a:solidFill>
          <a:ln w="9525">
            <a:noFill/>
            <a:round/>
            <a:headEnd/>
            <a:tailEnd/>
          </a:ln>
          <a:effectLst>
            <a:prstShdw prst="shdw17" dist="17961" dir="2700000">
              <a:schemeClr val="accent2">
                <a:gamma/>
                <a:shade val="60000"/>
                <a:invGamma/>
                <a:alpha val="74998"/>
              </a:schemeClr>
            </a:prstShdw>
          </a:effectLst>
        </p:spPr>
        <p:txBody>
          <a:bodyPr wrap="none" anchor="ctr">
            <a:prstTxWarp prst="textNoShape">
              <a:avLst/>
            </a:prstTxWarp>
          </a:bodyPr>
          <a:lstStyle/>
          <a:p>
            <a:pPr>
              <a:defRPr/>
            </a:pPr>
            <a:endParaRPr lang="fr-FR"/>
          </a:p>
        </p:txBody>
      </p:sp>
      <p:sp>
        <p:nvSpPr>
          <p:cNvPr id="500755" name="Oval 19"/>
          <p:cNvSpPr>
            <a:spLocks noChangeArrowheads="1"/>
          </p:cNvSpPr>
          <p:nvPr/>
        </p:nvSpPr>
        <p:spPr bwMode="auto">
          <a:xfrm>
            <a:off x="1676400" y="5105400"/>
            <a:ext cx="228600" cy="228600"/>
          </a:xfrm>
          <a:prstGeom prst="ellipse">
            <a:avLst/>
          </a:prstGeom>
          <a:solidFill>
            <a:schemeClr val="accent2">
              <a:alpha val="0"/>
            </a:schemeClr>
          </a:solidFill>
          <a:ln w="9525">
            <a:noFill/>
            <a:round/>
            <a:headEnd/>
            <a:tailEnd/>
          </a:ln>
          <a:effectLst>
            <a:prstShdw prst="shdw17" dist="17961" dir="2700000">
              <a:schemeClr val="accent2">
                <a:gamma/>
                <a:shade val="60000"/>
                <a:invGamma/>
                <a:alpha val="74998"/>
              </a:schemeClr>
            </a:prstShdw>
          </a:effectLst>
        </p:spPr>
        <p:txBody>
          <a:bodyPr wrap="none" anchor="ctr">
            <a:prstTxWarp prst="textNoShape">
              <a:avLst/>
            </a:prstTxWarp>
          </a:bodyPr>
          <a:lstStyle/>
          <a:p>
            <a:pPr>
              <a:defRPr/>
            </a:pPr>
            <a:endParaRPr lang="fr-FR"/>
          </a:p>
        </p:txBody>
      </p:sp>
      <p:sp>
        <p:nvSpPr>
          <p:cNvPr id="305173" name="WordArt 20"/>
          <p:cNvSpPr>
            <a:spLocks noChangeArrowheads="1" noChangeShapeType="1" noTextEdit="1"/>
          </p:cNvSpPr>
          <p:nvPr/>
        </p:nvSpPr>
        <p:spPr bwMode="auto">
          <a:xfrm>
            <a:off x="3727450" y="2997200"/>
            <a:ext cx="1689100" cy="1143000"/>
          </a:xfrm>
          <a:prstGeom prst="rect">
            <a:avLst/>
          </a:prstGeom>
        </p:spPr>
        <p:txBody>
          <a:bodyPr wrap="none" fromWordArt="1">
            <a:prstTxWarp prst="textSlantUp">
              <a:avLst>
                <a:gd name="adj" fmla="val 55556"/>
              </a:avLst>
            </a:prstTxWarp>
          </a:bodyPr>
          <a:lstStyle/>
          <a:p>
            <a:pPr algn="ctr"/>
            <a:r>
              <a:rPr lang="fr-FR" kern="10">
                <a:ln w="9525">
                  <a:solidFill>
                    <a:srgbClr val="000000"/>
                  </a:solidFill>
                  <a:round/>
                  <a:headEnd/>
                  <a:tailEnd/>
                </a:ln>
                <a:solidFill>
                  <a:srgbClr val="000000"/>
                </a:solidFill>
                <a:latin typeface="Arial Black"/>
                <a:ea typeface="Arial Black"/>
                <a:cs typeface="Arial Black"/>
              </a:rPr>
              <a:t>Exemple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re 1"/>
          <p:cNvSpPr>
            <a:spLocks noGrp="1"/>
          </p:cNvSpPr>
          <p:nvPr>
            <p:ph type="title"/>
          </p:nvPr>
        </p:nvSpPr>
        <p:spPr/>
        <p:txBody>
          <a:bodyPr/>
          <a:lstStyle/>
          <a:p>
            <a:r>
              <a:rPr lang="fr-FR" smtClean="0"/>
              <a:t>The obstacles to executing strategy </a:t>
            </a:r>
            <a:r>
              <a:rPr lang="fr-FR" sz="1600" i="1" smtClean="0"/>
              <a:t>(R.L. Martin, The Execution Trap, HBR)</a:t>
            </a:r>
            <a:endParaRPr lang="fr-FR" smtClean="0"/>
          </a:p>
        </p:txBody>
      </p:sp>
      <p:sp>
        <p:nvSpPr>
          <p:cNvPr id="3" name="Espace réservé du numéro de diapositive 2"/>
          <p:cNvSpPr>
            <a:spLocks noGrp="1"/>
          </p:cNvSpPr>
          <p:nvPr>
            <p:ph type="sldNum" sz="quarter" idx="10"/>
          </p:nvPr>
        </p:nvSpPr>
        <p:spPr/>
        <p:txBody>
          <a:bodyPr/>
          <a:lstStyle/>
          <a:p>
            <a:pPr>
              <a:defRPr/>
            </a:pPr>
            <a:fld id="{6F3B5F50-565C-EE45-8720-4E303EB9BAA5}" type="slidenum">
              <a:rPr lang="fr-FR"/>
              <a:pPr>
                <a:defRPr/>
              </a:pPr>
              <a:t>15</a:t>
            </a:fld>
            <a:endParaRPr lang="fr-FR"/>
          </a:p>
        </p:txBody>
      </p:sp>
      <p:pic>
        <p:nvPicPr>
          <p:cNvPr id="44036" name="Image 3"/>
          <p:cNvPicPr>
            <a:picLocks noChangeAspect="1"/>
          </p:cNvPicPr>
          <p:nvPr/>
        </p:nvPicPr>
        <p:blipFill>
          <a:blip r:embed="rId2"/>
          <a:srcRect/>
          <a:stretch>
            <a:fillRect/>
          </a:stretch>
        </p:blipFill>
        <p:spPr bwMode="auto">
          <a:xfrm>
            <a:off x="2286000" y="1143000"/>
            <a:ext cx="4572000" cy="4914900"/>
          </a:xfrm>
          <a:prstGeom prst="rect">
            <a:avLst/>
          </a:prstGeom>
          <a:noFill/>
          <a:ln w="9525">
            <a:noFill/>
            <a:miter lim="800000"/>
            <a:headEnd/>
            <a:tailEnd/>
          </a:ln>
        </p:spPr>
      </p:pic>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ctrTitle"/>
          </p:nvPr>
        </p:nvSpPr>
        <p:spPr>
          <a:noFill/>
        </p:spPr>
        <p:txBody>
          <a:bodyPr/>
          <a:lstStyle/>
          <a:p>
            <a:r>
              <a:rPr lang="fr-FR" sz="2800"/>
              <a:t>VII. L’évaluation des stratégies</a:t>
            </a:r>
          </a:p>
        </p:txBody>
      </p:sp>
      <p:sp>
        <p:nvSpPr>
          <p:cNvPr id="307203" name="Rectangle 3"/>
          <p:cNvSpPr>
            <a:spLocks noGrp="1" noChangeArrowheads="1"/>
          </p:cNvSpPr>
          <p:nvPr>
            <p:ph type="subTitle" idx="1"/>
          </p:nvPr>
        </p:nvSpPr>
        <p:spPr/>
        <p:txBody>
          <a:bodyPr/>
          <a:lstStyle/>
          <a:p>
            <a:pPr marL="342900" indent="-342900"/>
            <a:endParaRPr lang="fr-FR"/>
          </a:p>
        </p:txBody>
      </p:sp>
    </p:spTree>
  </p:cSld>
  <p:clrMapOvr>
    <a:masterClrMapping/>
  </p:clrMapOvr>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70A46D6D-50C2-1C42-A1C0-DA7029EB0362}" type="slidenum">
              <a:rPr lang="fr-FR"/>
              <a:pPr>
                <a:defRPr/>
              </a:pPr>
              <a:t>151</a:t>
            </a:fld>
            <a:endParaRPr lang="fr-FR"/>
          </a:p>
        </p:txBody>
      </p:sp>
      <p:sp>
        <p:nvSpPr>
          <p:cNvPr id="309251" name="Rectangle 2"/>
          <p:cNvSpPr>
            <a:spLocks noGrp="1" noChangeArrowheads="1"/>
          </p:cNvSpPr>
          <p:nvPr>
            <p:ph type="title"/>
          </p:nvPr>
        </p:nvSpPr>
        <p:spPr>
          <a:xfrm>
            <a:off x="755650" y="76200"/>
            <a:ext cx="8312150" cy="904875"/>
          </a:xfrm>
        </p:spPr>
        <p:txBody>
          <a:bodyPr/>
          <a:lstStyle/>
          <a:p>
            <a:r>
              <a:rPr lang="fr-FR"/>
              <a:t>Les stratégies concurrentielles et leur évaluation (1)</a:t>
            </a:r>
          </a:p>
        </p:txBody>
      </p:sp>
      <p:sp>
        <p:nvSpPr>
          <p:cNvPr id="309252" name="Rectangle 3"/>
          <p:cNvSpPr>
            <a:spLocks noGrp="1" noChangeArrowheads="1"/>
          </p:cNvSpPr>
          <p:nvPr>
            <p:ph type="body" idx="1"/>
          </p:nvPr>
        </p:nvSpPr>
        <p:spPr>
          <a:xfrm>
            <a:off x="903288" y="1371600"/>
            <a:ext cx="7772400" cy="5016500"/>
          </a:xfrm>
        </p:spPr>
        <p:txBody>
          <a:bodyPr/>
          <a:lstStyle/>
          <a:p>
            <a:pPr>
              <a:lnSpc>
                <a:spcPct val="80000"/>
              </a:lnSpc>
            </a:pPr>
            <a:r>
              <a:rPr lang="fr-FR" sz="1800"/>
              <a:t>L'intensité des 5 forces pilote la rentabilité pour l'actionnaire car elle influence le niveau de prix, les quantités vendues, les coûts, l'investissement et le niveau de risque de l'industrie</a:t>
            </a:r>
          </a:p>
          <a:p>
            <a:pPr>
              <a:lnSpc>
                <a:spcPct val="80000"/>
              </a:lnSpc>
            </a:pPr>
            <a:endParaRPr lang="fr-FR" sz="1800"/>
          </a:p>
          <a:p>
            <a:pPr>
              <a:lnSpc>
                <a:spcPct val="80000"/>
              </a:lnSpc>
            </a:pPr>
            <a:r>
              <a:rPr lang="fr-FR" sz="1800"/>
              <a:t>Ces variables sont les </a:t>
            </a:r>
            <a:r>
              <a:rPr lang="fr-FR" sz="1800">
                <a:solidFill>
                  <a:srgbClr val="00279F"/>
                </a:solidFill>
              </a:rPr>
              <a:t>"briques"</a:t>
            </a:r>
            <a:r>
              <a:rPr lang="fr-FR" sz="1800">
                <a:solidFill>
                  <a:schemeClr val="accent1"/>
                </a:solidFill>
              </a:rPr>
              <a:t> </a:t>
            </a:r>
            <a:r>
              <a:rPr lang="fr-FR" sz="1800"/>
              <a:t>pilotant les moteurs de la valeur pour l'actionnaire</a:t>
            </a:r>
          </a:p>
          <a:p>
            <a:pPr lvl="1">
              <a:lnSpc>
                <a:spcPct val="80000"/>
              </a:lnSpc>
            </a:pPr>
            <a:r>
              <a:rPr lang="fr-FR" sz="1600"/>
              <a:t>Prix &amp; quantités vendues   </a:t>
            </a:r>
            <a:r>
              <a:rPr lang="fr-FR" sz="1600">
                <a:sym typeface="Wingdings" charset="2"/>
              </a:rPr>
              <a:t></a:t>
            </a:r>
            <a:r>
              <a:rPr lang="fr-FR" sz="1600"/>
              <a:t>   croissance des ventes</a:t>
            </a:r>
          </a:p>
          <a:p>
            <a:pPr lvl="1">
              <a:lnSpc>
                <a:spcPct val="80000"/>
              </a:lnSpc>
            </a:pPr>
            <a:r>
              <a:rPr lang="fr-FR" sz="1600"/>
              <a:t>coût / prix &amp; quantités vendues  </a:t>
            </a:r>
            <a:r>
              <a:rPr lang="fr-FR" sz="1600">
                <a:sym typeface="Wingdings" charset="2"/>
              </a:rPr>
              <a:t></a:t>
            </a:r>
            <a:r>
              <a:rPr lang="fr-FR" sz="1600"/>
              <a:t> résultat d'exploitation</a:t>
            </a:r>
          </a:p>
          <a:p>
            <a:pPr lvl="1">
              <a:lnSpc>
                <a:spcPct val="80000"/>
              </a:lnSpc>
            </a:pPr>
            <a:r>
              <a:rPr lang="fr-FR" sz="1600"/>
              <a:t>capitaux fixes &amp; circulants   </a:t>
            </a:r>
            <a:r>
              <a:rPr lang="fr-FR" sz="1600">
                <a:sym typeface="Wingdings" charset="2"/>
              </a:rPr>
              <a:t></a:t>
            </a:r>
            <a:r>
              <a:rPr lang="fr-FR" sz="1600"/>
              <a:t> investissement</a:t>
            </a:r>
          </a:p>
          <a:p>
            <a:pPr>
              <a:lnSpc>
                <a:spcPct val="80000"/>
              </a:lnSpc>
            </a:pPr>
            <a:endParaRPr lang="fr-FR" sz="1800"/>
          </a:p>
          <a:p>
            <a:pPr>
              <a:lnSpc>
                <a:spcPct val="80000"/>
              </a:lnSpc>
            </a:pPr>
            <a:r>
              <a:rPr lang="fr-FR" sz="1800"/>
              <a:t>structure de capital &amp;  politique financière &amp; risque d'investissement pris par le management</a:t>
            </a:r>
          </a:p>
          <a:p>
            <a:pPr>
              <a:lnSpc>
                <a:spcPct val="80000"/>
              </a:lnSpc>
            </a:pPr>
            <a:endParaRPr lang="fr-FR" sz="1800"/>
          </a:p>
          <a:p>
            <a:pPr>
              <a:lnSpc>
                <a:spcPct val="80000"/>
              </a:lnSpc>
            </a:pPr>
            <a:endParaRPr lang="fr-FR" sz="1800"/>
          </a:p>
          <a:p>
            <a:pPr>
              <a:lnSpc>
                <a:spcPct val="80000"/>
              </a:lnSpc>
            </a:pPr>
            <a:r>
              <a:rPr lang="fr-FR" sz="1800"/>
              <a:t>Si on considère la chaîne de valeur d'une "Business Unit", il y a un lien entre :</a:t>
            </a:r>
          </a:p>
          <a:p>
            <a:pPr lvl="1">
              <a:lnSpc>
                <a:spcPct val="80000"/>
              </a:lnSpc>
            </a:pPr>
            <a:r>
              <a:rPr lang="fr-FR" sz="1600"/>
              <a:t>l'analyse stratégique fondée sur la chaîne de valeur</a:t>
            </a:r>
          </a:p>
          <a:p>
            <a:pPr lvl="1">
              <a:lnSpc>
                <a:spcPct val="80000"/>
              </a:lnSpc>
            </a:pPr>
            <a:r>
              <a:rPr lang="fr-FR" sz="1600"/>
              <a:t>l'approche par les cashflows nécessaire à la valorisation pour l'actionnaire</a:t>
            </a:r>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Espace réservé du numéro de diapositive 3"/>
          <p:cNvSpPr>
            <a:spLocks noGrp="1"/>
          </p:cNvSpPr>
          <p:nvPr>
            <p:ph type="sldNum" sz="quarter" idx="10"/>
          </p:nvPr>
        </p:nvSpPr>
        <p:spPr/>
        <p:txBody>
          <a:bodyPr/>
          <a:lstStyle/>
          <a:p>
            <a:pPr>
              <a:defRPr/>
            </a:pPr>
            <a:fld id="{F6AC8530-6825-204D-85CA-9D553254CD0A}" type="slidenum">
              <a:rPr lang="fr-FR"/>
              <a:pPr>
                <a:defRPr/>
              </a:pPr>
              <a:t>152</a:t>
            </a:fld>
            <a:endParaRPr lang="fr-FR"/>
          </a:p>
        </p:txBody>
      </p:sp>
      <p:sp>
        <p:nvSpPr>
          <p:cNvPr id="311299" name="Rectangle 2"/>
          <p:cNvSpPr>
            <a:spLocks noChangeArrowheads="1"/>
          </p:cNvSpPr>
          <p:nvPr/>
        </p:nvSpPr>
        <p:spPr bwMode="auto">
          <a:xfrm>
            <a:off x="5568950" y="3740150"/>
            <a:ext cx="2882900" cy="749300"/>
          </a:xfrm>
          <a:prstGeom prst="rect">
            <a:avLst/>
          </a:prstGeom>
          <a:solidFill>
            <a:schemeClr val="bg1"/>
          </a:solidFill>
          <a:ln w="12700">
            <a:solidFill>
              <a:srgbClr val="00279F"/>
            </a:solidFill>
            <a:miter lim="800000"/>
            <a:headEnd/>
            <a:tailEnd/>
          </a:ln>
        </p:spPr>
        <p:txBody>
          <a:bodyPr wrap="none" anchor="ctr">
            <a:prstTxWarp prst="textNoShape">
              <a:avLst/>
            </a:prstTxWarp>
          </a:bodyPr>
          <a:lstStyle/>
          <a:p>
            <a:pPr algn="ctr"/>
            <a:r>
              <a:rPr lang="fr-FR" sz="1200" b="1">
                <a:solidFill>
                  <a:srgbClr val="00279F"/>
                </a:solidFill>
              </a:rPr>
              <a:t>les opérations, l'investissement,</a:t>
            </a:r>
          </a:p>
          <a:p>
            <a:pPr algn="ctr"/>
            <a:endParaRPr lang="fr-FR" sz="1200" b="1">
              <a:solidFill>
                <a:srgbClr val="00279F"/>
              </a:solidFill>
            </a:endParaRPr>
          </a:p>
          <a:p>
            <a:pPr algn="ctr"/>
            <a:r>
              <a:rPr lang="fr-FR" sz="1200" b="1">
                <a:solidFill>
                  <a:srgbClr val="00279F"/>
                </a:solidFill>
              </a:rPr>
              <a:t>le financement...</a:t>
            </a:r>
            <a:endParaRPr lang="fr-FR" sz="1200">
              <a:solidFill>
                <a:srgbClr val="00279F"/>
              </a:solidFill>
            </a:endParaRPr>
          </a:p>
        </p:txBody>
      </p:sp>
      <p:sp>
        <p:nvSpPr>
          <p:cNvPr id="311300" name="Rectangle 3"/>
          <p:cNvSpPr>
            <a:spLocks noChangeArrowheads="1"/>
          </p:cNvSpPr>
          <p:nvPr/>
        </p:nvSpPr>
        <p:spPr bwMode="auto">
          <a:xfrm>
            <a:off x="920750" y="3816350"/>
            <a:ext cx="2882900" cy="749300"/>
          </a:xfrm>
          <a:prstGeom prst="rect">
            <a:avLst/>
          </a:prstGeom>
          <a:solidFill>
            <a:schemeClr val="bg1"/>
          </a:solidFill>
          <a:ln w="12700">
            <a:solidFill>
              <a:srgbClr val="00279F"/>
            </a:solidFill>
            <a:miter lim="800000"/>
            <a:headEnd/>
            <a:tailEnd/>
          </a:ln>
        </p:spPr>
        <p:txBody>
          <a:bodyPr wrap="none" anchor="ctr">
            <a:prstTxWarp prst="textNoShape">
              <a:avLst/>
            </a:prstTxWarp>
          </a:bodyPr>
          <a:lstStyle/>
          <a:p>
            <a:pPr algn="ctr"/>
            <a:r>
              <a:rPr lang="fr-FR" sz="1200" b="1">
                <a:solidFill>
                  <a:srgbClr val="00279F"/>
                </a:solidFill>
              </a:rPr>
              <a:t>Analyse de la chaîne de valeur</a:t>
            </a:r>
          </a:p>
          <a:p>
            <a:pPr algn="ctr"/>
            <a:r>
              <a:rPr lang="fr-FR" sz="1200" b="1">
                <a:solidFill>
                  <a:srgbClr val="00279F"/>
                </a:solidFill>
              </a:rPr>
              <a:t>Avantage de coût</a:t>
            </a:r>
          </a:p>
          <a:p>
            <a:pPr algn="ctr"/>
            <a:r>
              <a:rPr lang="fr-FR" sz="1200" b="1">
                <a:solidFill>
                  <a:srgbClr val="00279F"/>
                </a:solidFill>
              </a:rPr>
              <a:t>Différenciation</a:t>
            </a:r>
            <a:endParaRPr lang="fr-FR" sz="1200">
              <a:solidFill>
                <a:srgbClr val="00279F"/>
              </a:solidFill>
            </a:endParaRPr>
          </a:p>
        </p:txBody>
      </p:sp>
      <p:sp>
        <p:nvSpPr>
          <p:cNvPr id="311301" name="Rectangle 4"/>
          <p:cNvSpPr>
            <a:spLocks noChangeArrowheads="1"/>
          </p:cNvSpPr>
          <p:nvPr/>
        </p:nvSpPr>
        <p:spPr bwMode="auto">
          <a:xfrm>
            <a:off x="2749550" y="5111750"/>
            <a:ext cx="2882900" cy="1054100"/>
          </a:xfrm>
          <a:prstGeom prst="rect">
            <a:avLst/>
          </a:prstGeom>
          <a:solidFill>
            <a:schemeClr val="bg1"/>
          </a:solidFill>
          <a:ln w="12700">
            <a:solidFill>
              <a:srgbClr val="00279F"/>
            </a:solidFill>
            <a:miter lim="800000"/>
            <a:headEnd/>
            <a:tailEnd/>
          </a:ln>
        </p:spPr>
        <p:txBody>
          <a:bodyPr anchor="ctr">
            <a:prstTxWarp prst="textNoShape">
              <a:avLst/>
            </a:prstTxWarp>
          </a:bodyPr>
          <a:lstStyle/>
          <a:p>
            <a:pPr algn="ctr"/>
            <a:r>
              <a:rPr lang="fr-FR" sz="1200" b="1">
                <a:solidFill>
                  <a:srgbClr val="00279F"/>
                </a:solidFill>
              </a:rPr>
              <a:t>Évaluation des stratégies</a:t>
            </a:r>
          </a:p>
          <a:p>
            <a:pPr algn="ctr"/>
            <a:endParaRPr lang="fr-FR" sz="1200" b="1">
              <a:solidFill>
                <a:srgbClr val="00279F"/>
              </a:solidFill>
            </a:endParaRPr>
          </a:p>
          <a:p>
            <a:pPr algn="ctr"/>
            <a:r>
              <a:rPr lang="fr-FR" sz="1200" b="1">
                <a:solidFill>
                  <a:srgbClr val="00279F"/>
                </a:solidFill>
              </a:rPr>
              <a:t>Création de valeur</a:t>
            </a:r>
            <a:endParaRPr lang="fr-FR" sz="1200">
              <a:solidFill>
                <a:srgbClr val="00279F"/>
              </a:solidFill>
            </a:endParaRPr>
          </a:p>
        </p:txBody>
      </p:sp>
      <p:sp>
        <p:nvSpPr>
          <p:cNvPr id="311302" name="Rectangle 5"/>
          <p:cNvSpPr>
            <a:spLocks noChangeArrowheads="1"/>
          </p:cNvSpPr>
          <p:nvPr/>
        </p:nvSpPr>
        <p:spPr bwMode="auto">
          <a:xfrm>
            <a:off x="4578350" y="2139950"/>
            <a:ext cx="2882900" cy="1054100"/>
          </a:xfrm>
          <a:prstGeom prst="rect">
            <a:avLst/>
          </a:prstGeom>
          <a:solidFill>
            <a:schemeClr val="bg1"/>
          </a:solidFill>
          <a:ln w="12700">
            <a:solidFill>
              <a:srgbClr val="00279F"/>
            </a:solidFill>
            <a:miter lim="800000"/>
            <a:headEnd/>
            <a:tailEnd/>
          </a:ln>
        </p:spPr>
        <p:txBody>
          <a:bodyPr anchor="ctr">
            <a:prstTxWarp prst="textNoShape">
              <a:avLst/>
            </a:prstTxWarp>
          </a:bodyPr>
          <a:lstStyle/>
          <a:p>
            <a:pPr algn="ctr"/>
            <a:r>
              <a:rPr lang="fr-FR" sz="1200">
                <a:solidFill>
                  <a:srgbClr val="00279F"/>
                </a:solidFill>
              </a:rPr>
              <a:t> </a:t>
            </a:r>
            <a:r>
              <a:rPr lang="fr-FR" sz="1200" b="1">
                <a:solidFill>
                  <a:srgbClr val="00279F"/>
                </a:solidFill>
              </a:rPr>
              <a:t>Segmentation de l'industrie</a:t>
            </a:r>
            <a:endParaRPr lang="fr-FR" sz="1200">
              <a:solidFill>
                <a:srgbClr val="00279F"/>
              </a:solidFill>
            </a:endParaRPr>
          </a:p>
          <a:p>
            <a:pPr algn="ctr"/>
            <a:endParaRPr lang="fr-FR" sz="1200">
              <a:solidFill>
                <a:srgbClr val="00279F"/>
              </a:solidFill>
            </a:endParaRPr>
          </a:p>
          <a:p>
            <a:pPr algn="ctr"/>
            <a:r>
              <a:rPr lang="fr-FR" sz="1200" b="1">
                <a:solidFill>
                  <a:srgbClr val="00279F"/>
                </a:solidFill>
              </a:rPr>
              <a:t>Position sur les segments</a:t>
            </a:r>
          </a:p>
          <a:p>
            <a:pPr algn="ctr"/>
            <a:endParaRPr lang="fr-FR" sz="1200" b="1">
              <a:solidFill>
                <a:srgbClr val="00279F"/>
              </a:solidFill>
            </a:endParaRPr>
          </a:p>
          <a:p>
            <a:pPr algn="ctr"/>
            <a:r>
              <a:rPr lang="fr-FR" sz="1200" b="1">
                <a:solidFill>
                  <a:srgbClr val="00279F"/>
                </a:solidFill>
              </a:rPr>
              <a:t>Caractéristiques des segments</a:t>
            </a:r>
          </a:p>
        </p:txBody>
      </p:sp>
      <p:sp>
        <p:nvSpPr>
          <p:cNvPr id="311303" name="Rectangle 6"/>
          <p:cNvSpPr>
            <a:spLocks noChangeArrowheads="1"/>
          </p:cNvSpPr>
          <p:nvPr/>
        </p:nvSpPr>
        <p:spPr bwMode="auto">
          <a:xfrm>
            <a:off x="323850" y="2133600"/>
            <a:ext cx="2882900" cy="1054100"/>
          </a:xfrm>
          <a:prstGeom prst="rect">
            <a:avLst/>
          </a:prstGeom>
          <a:solidFill>
            <a:schemeClr val="bg1"/>
          </a:solidFill>
          <a:ln w="12700">
            <a:solidFill>
              <a:srgbClr val="00279F"/>
            </a:solidFill>
            <a:miter lim="800000"/>
            <a:headEnd/>
            <a:tailEnd/>
          </a:ln>
        </p:spPr>
        <p:txBody>
          <a:bodyPr anchor="ctr">
            <a:prstTxWarp prst="textNoShape">
              <a:avLst/>
            </a:prstTxWarp>
          </a:bodyPr>
          <a:lstStyle/>
          <a:p>
            <a:r>
              <a:rPr lang="fr-FR" sz="1200" b="1">
                <a:solidFill>
                  <a:srgbClr val="00279F"/>
                </a:solidFill>
              </a:rPr>
              <a:t>Intensité de la concurrence</a:t>
            </a:r>
          </a:p>
          <a:p>
            <a:r>
              <a:rPr lang="fr-FR" sz="1200" b="1">
                <a:solidFill>
                  <a:srgbClr val="00279F"/>
                </a:solidFill>
              </a:rPr>
              <a:t>Pouvoir des clients</a:t>
            </a:r>
          </a:p>
          <a:p>
            <a:r>
              <a:rPr lang="fr-FR" sz="1200" b="1">
                <a:solidFill>
                  <a:srgbClr val="00279F"/>
                </a:solidFill>
              </a:rPr>
              <a:t>Pouvoir des fournisseurs</a:t>
            </a:r>
          </a:p>
          <a:p>
            <a:r>
              <a:rPr lang="fr-FR" sz="1200" b="1">
                <a:solidFill>
                  <a:srgbClr val="00279F"/>
                </a:solidFill>
              </a:rPr>
              <a:t>Risque de nouveaux entrants </a:t>
            </a:r>
          </a:p>
          <a:p>
            <a:r>
              <a:rPr lang="fr-FR" sz="1200" b="1">
                <a:solidFill>
                  <a:srgbClr val="00279F"/>
                </a:solidFill>
              </a:rPr>
              <a:t>Risque des produits de substitution</a:t>
            </a:r>
          </a:p>
        </p:txBody>
      </p:sp>
      <p:sp>
        <p:nvSpPr>
          <p:cNvPr id="311304" name="Rectangle 7"/>
          <p:cNvSpPr>
            <a:spLocks noGrp="1" noChangeArrowheads="1"/>
          </p:cNvSpPr>
          <p:nvPr>
            <p:ph type="title"/>
          </p:nvPr>
        </p:nvSpPr>
        <p:spPr>
          <a:noFill/>
        </p:spPr>
        <p:txBody>
          <a:bodyPr/>
          <a:lstStyle/>
          <a:p>
            <a:r>
              <a:rPr lang="fr-FR">
                <a:latin typeface="Times" charset="0"/>
              </a:rPr>
              <a:t>Les stratégies concurrentielles et leur évaluation (2)</a:t>
            </a:r>
          </a:p>
        </p:txBody>
      </p:sp>
      <p:sp>
        <p:nvSpPr>
          <p:cNvPr id="311305" name="Rectangle 8"/>
          <p:cNvSpPr>
            <a:spLocks noChangeArrowheads="1"/>
          </p:cNvSpPr>
          <p:nvPr/>
        </p:nvSpPr>
        <p:spPr bwMode="auto">
          <a:xfrm>
            <a:off x="366713" y="1660525"/>
            <a:ext cx="2384425" cy="271463"/>
          </a:xfrm>
          <a:prstGeom prst="rect">
            <a:avLst/>
          </a:prstGeom>
          <a:noFill/>
          <a:ln w="12700">
            <a:noFill/>
            <a:miter lim="800000"/>
            <a:headEnd/>
            <a:tailEnd/>
          </a:ln>
        </p:spPr>
        <p:txBody>
          <a:bodyPr wrap="none" lIns="90487" tIns="44450" rIns="90487" bIns="44450">
            <a:prstTxWarp prst="textNoShape">
              <a:avLst/>
            </a:prstTxWarp>
            <a:spAutoFit/>
          </a:bodyPr>
          <a:lstStyle/>
          <a:p>
            <a:r>
              <a:rPr lang="fr-FR" sz="1200" b="1">
                <a:solidFill>
                  <a:schemeClr val="hlink"/>
                </a:solidFill>
                <a:latin typeface="Helvetica" charset="0"/>
              </a:rPr>
              <a:t>          Attractivité de l'industrie</a:t>
            </a:r>
          </a:p>
        </p:txBody>
      </p:sp>
      <p:sp>
        <p:nvSpPr>
          <p:cNvPr id="311306" name="Rectangle 9"/>
          <p:cNvSpPr>
            <a:spLocks noChangeArrowheads="1"/>
          </p:cNvSpPr>
          <p:nvPr/>
        </p:nvSpPr>
        <p:spPr bwMode="auto">
          <a:xfrm>
            <a:off x="442913" y="1228725"/>
            <a:ext cx="180975" cy="454025"/>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200" b="1">
              <a:solidFill>
                <a:srgbClr val="00279F"/>
              </a:solidFill>
              <a:latin typeface="Helvetica" charset="0"/>
            </a:endParaRPr>
          </a:p>
          <a:p>
            <a:endParaRPr lang="fr-FR" sz="1200" b="1">
              <a:solidFill>
                <a:srgbClr val="00279F"/>
              </a:solidFill>
              <a:latin typeface="Helvetica" charset="0"/>
            </a:endParaRPr>
          </a:p>
        </p:txBody>
      </p:sp>
      <p:sp>
        <p:nvSpPr>
          <p:cNvPr id="311307" name="Rectangle 10"/>
          <p:cNvSpPr>
            <a:spLocks noChangeArrowheads="1"/>
          </p:cNvSpPr>
          <p:nvPr/>
        </p:nvSpPr>
        <p:spPr bwMode="auto">
          <a:xfrm>
            <a:off x="366713" y="2733675"/>
            <a:ext cx="180975" cy="454025"/>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200" b="1">
              <a:solidFill>
                <a:srgbClr val="00279F"/>
              </a:solidFill>
              <a:latin typeface="Helvetica" charset="0"/>
            </a:endParaRPr>
          </a:p>
          <a:p>
            <a:endParaRPr lang="fr-FR" sz="1200" b="1">
              <a:solidFill>
                <a:srgbClr val="00279F"/>
              </a:solidFill>
              <a:latin typeface="Helvetica" charset="0"/>
            </a:endParaRPr>
          </a:p>
        </p:txBody>
      </p:sp>
      <p:sp>
        <p:nvSpPr>
          <p:cNvPr id="311308" name="Rectangle 11"/>
          <p:cNvSpPr>
            <a:spLocks noChangeArrowheads="1"/>
          </p:cNvSpPr>
          <p:nvPr/>
        </p:nvSpPr>
        <p:spPr bwMode="auto">
          <a:xfrm>
            <a:off x="4633913" y="1724025"/>
            <a:ext cx="2822575" cy="271463"/>
          </a:xfrm>
          <a:prstGeom prst="rect">
            <a:avLst/>
          </a:prstGeom>
          <a:noFill/>
          <a:ln w="12700">
            <a:noFill/>
            <a:miter lim="800000"/>
            <a:headEnd/>
            <a:tailEnd/>
          </a:ln>
        </p:spPr>
        <p:txBody>
          <a:bodyPr wrap="none" lIns="90487" tIns="44450" rIns="90487" bIns="44450">
            <a:prstTxWarp prst="textNoShape">
              <a:avLst/>
            </a:prstTxWarp>
            <a:spAutoFit/>
          </a:bodyPr>
          <a:lstStyle/>
          <a:p>
            <a:r>
              <a:rPr lang="fr-FR" sz="1200" b="1">
                <a:solidFill>
                  <a:schemeClr val="hlink"/>
                </a:solidFill>
                <a:latin typeface="Helvetica" charset="0"/>
              </a:rPr>
              <a:t>Position compétitive dans le secteur</a:t>
            </a:r>
          </a:p>
        </p:txBody>
      </p:sp>
      <p:sp>
        <p:nvSpPr>
          <p:cNvPr id="311309" name="Rectangle 12"/>
          <p:cNvSpPr>
            <a:spLocks noChangeArrowheads="1"/>
          </p:cNvSpPr>
          <p:nvPr/>
        </p:nvSpPr>
        <p:spPr bwMode="auto">
          <a:xfrm>
            <a:off x="4710113" y="1254125"/>
            <a:ext cx="180975" cy="454025"/>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200" b="1">
              <a:solidFill>
                <a:srgbClr val="00279F"/>
              </a:solidFill>
              <a:latin typeface="Helvetica" charset="0"/>
            </a:endParaRPr>
          </a:p>
          <a:p>
            <a:endParaRPr lang="fr-FR" sz="1200" b="1">
              <a:solidFill>
                <a:srgbClr val="00279F"/>
              </a:solidFill>
              <a:latin typeface="Helvetica" charset="0"/>
            </a:endParaRPr>
          </a:p>
        </p:txBody>
      </p:sp>
      <p:sp>
        <p:nvSpPr>
          <p:cNvPr id="311310" name="Rectangle 13"/>
          <p:cNvSpPr>
            <a:spLocks noChangeArrowheads="1"/>
          </p:cNvSpPr>
          <p:nvPr/>
        </p:nvSpPr>
        <p:spPr bwMode="auto">
          <a:xfrm>
            <a:off x="4633913" y="2828925"/>
            <a:ext cx="392112" cy="271463"/>
          </a:xfrm>
          <a:prstGeom prst="rect">
            <a:avLst/>
          </a:prstGeom>
          <a:noFill/>
          <a:ln w="12700">
            <a:noFill/>
            <a:miter lim="800000"/>
            <a:headEnd/>
            <a:tailEnd/>
          </a:ln>
        </p:spPr>
        <p:txBody>
          <a:bodyPr wrap="none" lIns="90487" tIns="44450" rIns="90487" bIns="44450">
            <a:prstTxWarp prst="textNoShape">
              <a:avLst/>
            </a:prstTxWarp>
            <a:spAutoFit/>
          </a:bodyPr>
          <a:lstStyle/>
          <a:p>
            <a:r>
              <a:rPr lang="fr-FR" sz="1200" b="1">
                <a:solidFill>
                  <a:srgbClr val="00279F"/>
                </a:solidFill>
                <a:latin typeface="Helvetica" charset="0"/>
              </a:rPr>
              <a:t>     </a:t>
            </a:r>
          </a:p>
        </p:txBody>
      </p:sp>
      <p:sp>
        <p:nvSpPr>
          <p:cNvPr id="311311" name="Rectangle 14"/>
          <p:cNvSpPr>
            <a:spLocks noChangeArrowheads="1"/>
          </p:cNvSpPr>
          <p:nvPr/>
        </p:nvSpPr>
        <p:spPr bwMode="auto">
          <a:xfrm>
            <a:off x="747713" y="3463925"/>
            <a:ext cx="3203575" cy="271463"/>
          </a:xfrm>
          <a:prstGeom prst="rect">
            <a:avLst/>
          </a:prstGeom>
          <a:noFill/>
          <a:ln w="12700">
            <a:noFill/>
            <a:miter lim="800000"/>
            <a:headEnd/>
            <a:tailEnd/>
          </a:ln>
        </p:spPr>
        <p:txBody>
          <a:bodyPr wrap="none" lIns="90487" tIns="44450" rIns="90487" bIns="44450">
            <a:prstTxWarp prst="textNoShape">
              <a:avLst/>
            </a:prstTxWarp>
            <a:spAutoFit/>
          </a:bodyPr>
          <a:lstStyle/>
          <a:p>
            <a:r>
              <a:rPr lang="fr-FR" sz="1200" b="1">
                <a:solidFill>
                  <a:schemeClr val="hlink"/>
                </a:solidFill>
                <a:latin typeface="Helvetica" charset="0"/>
              </a:rPr>
              <a:t>   Identification des avantages compétitifs</a:t>
            </a:r>
          </a:p>
        </p:txBody>
      </p:sp>
      <p:sp>
        <p:nvSpPr>
          <p:cNvPr id="311312" name="Rectangle 15"/>
          <p:cNvSpPr>
            <a:spLocks noChangeArrowheads="1"/>
          </p:cNvSpPr>
          <p:nvPr/>
        </p:nvSpPr>
        <p:spPr bwMode="auto">
          <a:xfrm>
            <a:off x="0" y="4724400"/>
            <a:ext cx="219075" cy="271463"/>
          </a:xfrm>
          <a:prstGeom prst="rect">
            <a:avLst/>
          </a:prstGeom>
          <a:noFill/>
          <a:ln w="12700">
            <a:noFill/>
            <a:miter lim="800000"/>
            <a:headEnd/>
            <a:tailEnd/>
          </a:ln>
        </p:spPr>
        <p:txBody>
          <a:bodyPr wrap="none" lIns="90487" tIns="44450" rIns="90487" bIns="44450">
            <a:prstTxWarp prst="textNoShape">
              <a:avLst/>
            </a:prstTxWarp>
            <a:spAutoFit/>
          </a:bodyPr>
          <a:lstStyle/>
          <a:p>
            <a:r>
              <a:rPr lang="fr-FR" sz="1200"/>
              <a:t> </a:t>
            </a:r>
            <a:endParaRPr lang="fr-FR" sz="1200" b="1">
              <a:solidFill>
                <a:srgbClr val="00279F"/>
              </a:solidFill>
            </a:endParaRPr>
          </a:p>
        </p:txBody>
      </p:sp>
      <p:sp>
        <p:nvSpPr>
          <p:cNvPr id="311313" name="Rectangle 16"/>
          <p:cNvSpPr>
            <a:spLocks noChangeArrowheads="1"/>
          </p:cNvSpPr>
          <p:nvPr/>
        </p:nvSpPr>
        <p:spPr bwMode="auto">
          <a:xfrm>
            <a:off x="5967413" y="3387725"/>
            <a:ext cx="2586037" cy="271463"/>
          </a:xfrm>
          <a:prstGeom prst="rect">
            <a:avLst/>
          </a:prstGeom>
          <a:noFill/>
          <a:ln w="12700">
            <a:noFill/>
            <a:miter lim="800000"/>
            <a:headEnd/>
            <a:tailEnd/>
          </a:ln>
        </p:spPr>
        <p:txBody>
          <a:bodyPr wrap="none" lIns="90487" tIns="44450" rIns="90487" bIns="44450">
            <a:prstTxWarp prst="textNoShape">
              <a:avLst/>
            </a:prstTxWarp>
            <a:spAutoFit/>
          </a:bodyPr>
          <a:lstStyle/>
          <a:p>
            <a:r>
              <a:rPr lang="fr-FR" sz="1200" b="1">
                <a:solidFill>
                  <a:schemeClr val="hlink"/>
                </a:solidFill>
                <a:latin typeface="Helvetica" charset="0"/>
              </a:rPr>
              <a:t>Leviers  de la création de valeur :</a:t>
            </a:r>
          </a:p>
        </p:txBody>
      </p:sp>
      <p:sp>
        <p:nvSpPr>
          <p:cNvPr id="311314" name="Rectangle 17"/>
          <p:cNvSpPr>
            <a:spLocks noChangeArrowheads="1"/>
          </p:cNvSpPr>
          <p:nvPr/>
        </p:nvSpPr>
        <p:spPr bwMode="auto">
          <a:xfrm>
            <a:off x="5967413" y="3565525"/>
            <a:ext cx="180975" cy="454025"/>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200" b="1">
              <a:solidFill>
                <a:srgbClr val="00279F"/>
              </a:solidFill>
              <a:latin typeface="Helvetica" charset="0"/>
            </a:endParaRPr>
          </a:p>
          <a:p>
            <a:endParaRPr lang="fr-FR" sz="1200" b="1">
              <a:solidFill>
                <a:srgbClr val="00279F"/>
              </a:solidFill>
              <a:latin typeface="Helvetica" charset="0"/>
            </a:endParaRPr>
          </a:p>
        </p:txBody>
      </p:sp>
      <p:sp>
        <p:nvSpPr>
          <p:cNvPr id="311315" name="Rectangle 18"/>
          <p:cNvSpPr>
            <a:spLocks noChangeArrowheads="1"/>
          </p:cNvSpPr>
          <p:nvPr/>
        </p:nvSpPr>
        <p:spPr bwMode="auto">
          <a:xfrm>
            <a:off x="3122613" y="5864225"/>
            <a:ext cx="180975" cy="454025"/>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200" b="1">
              <a:solidFill>
                <a:srgbClr val="00279F"/>
              </a:solidFill>
              <a:latin typeface="Helvetica" charset="0"/>
            </a:endParaRPr>
          </a:p>
          <a:p>
            <a:endParaRPr lang="fr-FR" sz="1200" b="1">
              <a:solidFill>
                <a:srgbClr val="00279F"/>
              </a:solidFill>
              <a:latin typeface="Helvetica" charset="0"/>
            </a:endParaRPr>
          </a:p>
        </p:txBody>
      </p:sp>
      <p:sp>
        <p:nvSpPr>
          <p:cNvPr id="311316" name="AutoShape 19"/>
          <p:cNvSpPr>
            <a:spLocks noChangeArrowheads="1"/>
          </p:cNvSpPr>
          <p:nvPr/>
        </p:nvSpPr>
        <p:spPr bwMode="auto">
          <a:xfrm>
            <a:off x="4197350" y="3968750"/>
            <a:ext cx="901700" cy="215900"/>
          </a:xfrm>
          <a:prstGeom prst="rightArrow">
            <a:avLst>
              <a:gd name="adj1" fmla="val 50000"/>
              <a:gd name="adj2" fmla="val 208843"/>
            </a:avLst>
          </a:prstGeom>
          <a:solidFill>
            <a:srgbClr val="00279F"/>
          </a:solidFill>
          <a:ln w="12700">
            <a:solidFill>
              <a:srgbClr val="00279F"/>
            </a:solidFill>
            <a:miter lim="800000"/>
            <a:headEnd/>
            <a:tailEnd/>
          </a:ln>
        </p:spPr>
        <p:txBody>
          <a:bodyPr wrap="none" anchor="ctr">
            <a:prstTxWarp prst="textNoShape">
              <a:avLst/>
            </a:prstTxWarp>
          </a:bodyPr>
          <a:lstStyle/>
          <a:p>
            <a:endParaRPr lang="fr-FR"/>
          </a:p>
        </p:txBody>
      </p:sp>
      <p:sp>
        <p:nvSpPr>
          <p:cNvPr id="311317" name="AutoShape 20"/>
          <p:cNvSpPr>
            <a:spLocks noChangeArrowheads="1"/>
          </p:cNvSpPr>
          <p:nvPr/>
        </p:nvSpPr>
        <p:spPr bwMode="auto">
          <a:xfrm rot="16200000" flipH="1">
            <a:off x="1644650" y="3244850"/>
            <a:ext cx="292100" cy="215900"/>
          </a:xfrm>
          <a:prstGeom prst="rightArrow">
            <a:avLst>
              <a:gd name="adj1" fmla="val 50000"/>
              <a:gd name="adj2" fmla="val 67653"/>
            </a:avLst>
          </a:prstGeom>
          <a:solidFill>
            <a:srgbClr val="00279F"/>
          </a:solidFill>
          <a:ln w="12700">
            <a:solidFill>
              <a:srgbClr val="00279F"/>
            </a:solidFill>
            <a:miter lim="800000"/>
            <a:headEnd/>
            <a:tailEnd/>
          </a:ln>
        </p:spPr>
        <p:txBody>
          <a:bodyPr wrap="none" anchor="ctr">
            <a:prstTxWarp prst="textNoShape">
              <a:avLst/>
            </a:prstTxWarp>
          </a:bodyPr>
          <a:lstStyle/>
          <a:p>
            <a:endParaRPr lang="fr-FR"/>
          </a:p>
        </p:txBody>
      </p:sp>
      <p:sp>
        <p:nvSpPr>
          <p:cNvPr id="311318" name="AutoShape 21"/>
          <p:cNvSpPr>
            <a:spLocks noChangeArrowheads="1"/>
          </p:cNvSpPr>
          <p:nvPr/>
        </p:nvSpPr>
        <p:spPr bwMode="auto">
          <a:xfrm rot="-7080000">
            <a:off x="2254250" y="4768850"/>
            <a:ext cx="368300" cy="292100"/>
          </a:xfrm>
          <a:prstGeom prst="rightArrow">
            <a:avLst>
              <a:gd name="adj1" fmla="val 50000"/>
              <a:gd name="adj2" fmla="val 63049"/>
            </a:avLst>
          </a:prstGeom>
          <a:solidFill>
            <a:srgbClr val="00279F"/>
          </a:solidFill>
          <a:ln w="12700">
            <a:solidFill>
              <a:srgbClr val="00279F"/>
            </a:solidFill>
            <a:miter lim="800000"/>
            <a:headEnd/>
            <a:tailEnd/>
          </a:ln>
        </p:spPr>
        <p:txBody>
          <a:bodyPr wrap="none" anchor="ctr">
            <a:prstTxWarp prst="textNoShape">
              <a:avLst/>
            </a:prstTxWarp>
          </a:bodyPr>
          <a:lstStyle/>
          <a:p>
            <a:endParaRPr lang="fr-FR"/>
          </a:p>
        </p:txBody>
      </p:sp>
      <p:sp>
        <p:nvSpPr>
          <p:cNvPr id="311319" name="AutoShape 22"/>
          <p:cNvSpPr>
            <a:spLocks noChangeArrowheads="1"/>
          </p:cNvSpPr>
          <p:nvPr/>
        </p:nvSpPr>
        <p:spPr bwMode="auto">
          <a:xfrm rot="18720000" flipH="1">
            <a:off x="5797550" y="4806950"/>
            <a:ext cx="444500" cy="292100"/>
          </a:xfrm>
          <a:prstGeom prst="rightArrow">
            <a:avLst>
              <a:gd name="adj1" fmla="val 50000"/>
              <a:gd name="adj2" fmla="val 76094"/>
            </a:avLst>
          </a:prstGeom>
          <a:solidFill>
            <a:srgbClr val="00279F"/>
          </a:solidFill>
          <a:ln w="12700">
            <a:solidFill>
              <a:srgbClr val="00279F"/>
            </a:solidFill>
            <a:miter lim="800000"/>
            <a:headEnd/>
            <a:tailEnd/>
          </a:ln>
        </p:spPr>
        <p:txBody>
          <a:bodyPr wrap="none" anchor="ctr">
            <a:prstTxWarp prst="textNoShape">
              <a:avLst/>
            </a:prstTxWarp>
          </a:bodyPr>
          <a:lstStyle/>
          <a:p>
            <a:endParaRPr lang="fr-FR"/>
          </a:p>
        </p:txBody>
      </p:sp>
      <p:sp>
        <p:nvSpPr>
          <p:cNvPr id="311320" name="AutoShape 23"/>
          <p:cNvSpPr>
            <a:spLocks noChangeArrowheads="1"/>
          </p:cNvSpPr>
          <p:nvPr/>
        </p:nvSpPr>
        <p:spPr bwMode="auto">
          <a:xfrm rot="18540000" flipH="1">
            <a:off x="3930650" y="3397250"/>
            <a:ext cx="520700" cy="292100"/>
          </a:xfrm>
          <a:prstGeom prst="rightArrow">
            <a:avLst>
              <a:gd name="adj1" fmla="val 50000"/>
              <a:gd name="adj2" fmla="val 89139"/>
            </a:avLst>
          </a:prstGeom>
          <a:solidFill>
            <a:srgbClr val="00279F"/>
          </a:solidFill>
          <a:ln w="12700">
            <a:solidFill>
              <a:srgbClr val="00279F"/>
            </a:solidFill>
            <a:miter lim="800000"/>
            <a:headEnd/>
            <a:tailEnd/>
          </a:ln>
        </p:spPr>
        <p:txBody>
          <a:bodyPr wrap="none" anchor="ctr">
            <a:prstTxWarp prst="textNoShape">
              <a:avLst/>
            </a:prstTxWarp>
          </a:bodyPr>
          <a:lstStyle/>
          <a:p>
            <a:endParaRPr lang="fr-FR"/>
          </a:p>
        </p:txBody>
      </p:sp>
    </p:spTree>
  </p:cSld>
  <p:clrMapOvr>
    <a:masterClrMapping/>
  </p:clrMapOvr>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Espace réservé du numéro de diapositive 3"/>
          <p:cNvSpPr>
            <a:spLocks noGrp="1"/>
          </p:cNvSpPr>
          <p:nvPr>
            <p:ph type="sldNum" sz="quarter" idx="10"/>
          </p:nvPr>
        </p:nvSpPr>
        <p:spPr/>
        <p:txBody>
          <a:bodyPr/>
          <a:lstStyle/>
          <a:p>
            <a:pPr>
              <a:defRPr/>
            </a:pPr>
            <a:fld id="{742B8C05-CE29-9846-B6E0-68492D55F4C7}" type="slidenum">
              <a:rPr lang="fr-FR"/>
              <a:pPr>
                <a:defRPr/>
              </a:pPr>
              <a:t>153</a:t>
            </a:fld>
            <a:endParaRPr lang="fr-FR"/>
          </a:p>
        </p:txBody>
      </p:sp>
      <p:sp>
        <p:nvSpPr>
          <p:cNvPr id="313347" name="Rectangle 2"/>
          <p:cNvSpPr>
            <a:spLocks noChangeArrowheads="1"/>
          </p:cNvSpPr>
          <p:nvPr/>
        </p:nvSpPr>
        <p:spPr bwMode="auto">
          <a:xfrm>
            <a:off x="2057400" y="4203700"/>
            <a:ext cx="1319213" cy="1358900"/>
          </a:xfrm>
          <a:prstGeom prst="rect">
            <a:avLst/>
          </a:prstGeom>
          <a:solidFill>
            <a:schemeClr val="bg1"/>
          </a:solidFill>
          <a:ln w="12700">
            <a:solidFill>
              <a:schemeClr val="tx1"/>
            </a:solidFill>
            <a:miter lim="800000"/>
            <a:headEnd/>
            <a:tailEnd/>
          </a:ln>
        </p:spPr>
        <p:txBody>
          <a:bodyPr wrap="none" anchor="ctr">
            <a:prstTxWarp prst="textNoShape">
              <a:avLst/>
            </a:prstTxWarp>
          </a:bodyPr>
          <a:lstStyle/>
          <a:p>
            <a:pPr algn="ctr"/>
            <a:r>
              <a:rPr lang="fr-FR" sz="1400" b="1">
                <a:latin typeface="Tahoma" charset="0"/>
              </a:rPr>
              <a:t>Prévision</a:t>
            </a:r>
          </a:p>
          <a:p>
            <a:pPr algn="ctr"/>
            <a:r>
              <a:rPr lang="fr-FR" sz="1400" b="1">
                <a:latin typeface="Tahoma" charset="0"/>
              </a:rPr>
              <a:t>de durée de</a:t>
            </a:r>
          </a:p>
          <a:p>
            <a:pPr algn="ctr"/>
            <a:r>
              <a:rPr lang="fr-FR" sz="1400" b="1">
                <a:latin typeface="Tahoma" charset="0"/>
              </a:rPr>
              <a:t>croissance</a:t>
            </a:r>
            <a:endParaRPr lang="fr-FR" sz="2400">
              <a:latin typeface="Garamond" charset="0"/>
            </a:endParaRPr>
          </a:p>
        </p:txBody>
      </p:sp>
      <p:sp>
        <p:nvSpPr>
          <p:cNvPr id="313348" name="Rectangle 3"/>
          <p:cNvSpPr>
            <a:spLocks noChangeArrowheads="1"/>
          </p:cNvSpPr>
          <p:nvPr/>
        </p:nvSpPr>
        <p:spPr bwMode="auto">
          <a:xfrm>
            <a:off x="3492500" y="4160838"/>
            <a:ext cx="2016125" cy="1358900"/>
          </a:xfrm>
          <a:prstGeom prst="rect">
            <a:avLst/>
          </a:prstGeom>
          <a:solidFill>
            <a:schemeClr val="bg1"/>
          </a:solidFill>
          <a:ln w="12700">
            <a:solidFill>
              <a:schemeClr val="tx1"/>
            </a:solidFill>
            <a:miter lim="800000"/>
            <a:headEnd/>
            <a:tailEnd/>
          </a:ln>
        </p:spPr>
        <p:txBody>
          <a:bodyPr wrap="none" anchor="ctr">
            <a:prstTxWarp prst="textNoShape">
              <a:avLst/>
            </a:prstTxWarp>
          </a:bodyPr>
          <a:lstStyle/>
          <a:p>
            <a:pPr algn="ctr"/>
            <a:r>
              <a:rPr lang="fr-FR" sz="1400" b="1">
                <a:latin typeface="Tahoma" charset="0"/>
              </a:rPr>
              <a:t>Croissance des ventes</a:t>
            </a:r>
          </a:p>
          <a:p>
            <a:pPr algn="ctr"/>
            <a:r>
              <a:rPr lang="fr-FR" sz="1400" b="1">
                <a:latin typeface="Tahoma" charset="0"/>
              </a:rPr>
              <a:t>Taux de résultat</a:t>
            </a:r>
          </a:p>
          <a:p>
            <a:pPr algn="ctr"/>
            <a:r>
              <a:rPr lang="fr-FR" sz="1400" b="1">
                <a:latin typeface="Tahoma" charset="0"/>
              </a:rPr>
              <a:t>Taux d’imposition</a:t>
            </a:r>
            <a:endParaRPr lang="fr-FR" sz="2400">
              <a:latin typeface="Garamond" charset="0"/>
            </a:endParaRPr>
          </a:p>
        </p:txBody>
      </p:sp>
      <p:sp>
        <p:nvSpPr>
          <p:cNvPr id="313349" name="Rectangle 4"/>
          <p:cNvSpPr>
            <a:spLocks noChangeArrowheads="1"/>
          </p:cNvSpPr>
          <p:nvPr/>
        </p:nvSpPr>
        <p:spPr bwMode="auto">
          <a:xfrm>
            <a:off x="5605463" y="4160838"/>
            <a:ext cx="1558925" cy="1358900"/>
          </a:xfrm>
          <a:prstGeom prst="rect">
            <a:avLst/>
          </a:prstGeom>
          <a:solidFill>
            <a:schemeClr val="bg1"/>
          </a:solidFill>
          <a:ln w="12700">
            <a:solidFill>
              <a:schemeClr val="tx1"/>
            </a:solidFill>
            <a:miter lim="800000"/>
            <a:headEnd/>
            <a:tailEnd/>
          </a:ln>
        </p:spPr>
        <p:txBody>
          <a:bodyPr wrap="none" anchor="ctr">
            <a:prstTxWarp prst="textNoShape">
              <a:avLst/>
            </a:prstTxWarp>
          </a:bodyPr>
          <a:lstStyle/>
          <a:p>
            <a:r>
              <a:rPr lang="fr-FR" sz="1400" b="1">
                <a:latin typeface="Tahoma" charset="0"/>
              </a:rPr>
              <a:t>• Capitaux fixes</a:t>
            </a:r>
          </a:p>
          <a:p>
            <a:endParaRPr lang="fr-FR" sz="1400" b="1">
              <a:latin typeface="Tahoma" charset="0"/>
            </a:endParaRPr>
          </a:p>
          <a:p>
            <a:r>
              <a:rPr lang="fr-FR" sz="1400" b="1">
                <a:latin typeface="Tahoma" charset="0"/>
              </a:rPr>
              <a:t>• Capitaux </a:t>
            </a:r>
          </a:p>
          <a:p>
            <a:r>
              <a:rPr lang="fr-FR" sz="1400" b="1">
                <a:latin typeface="Tahoma" charset="0"/>
              </a:rPr>
              <a:t>     circulants</a:t>
            </a:r>
          </a:p>
        </p:txBody>
      </p:sp>
      <p:sp>
        <p:nvSpPr>
          <p:cNvPr id="313350" name="Rectangle 5"/>
          <p:cNvSpPr>
            <a:spLocks noChangeArrowheads="1"/>
          </p:cNvSpPr>
          <p:nvPr/>
        </p:nvSpPr>
        <p:spPr bwMode="auto">
          <a:xfrm>
            <a:off x="7556500" y="4160838"/>
            <a:ext cx="1054100" cy="1139825"/>
          </a:xfrm>
          <a:prstGeom prst="rect">
            <a:avLst/>
          </a:prstGeom>
          <a:solidFill>
            <a:schemeClr val="bg1"/>
          </a:solidFill>
          <a:ln w="12700">
            <a:solidFill>
              <a:schemeClr val="tx1"/>
            </a:solidFill>
            <a:miter lim="800000"/>
            <a:headEnd/>
            <a:tailEnd/>
          </a:ln>
        </p:spPr>
        <p:txBody>
          <a:bodyPr wrap="none" anchor="ctr">
            <a:prstTxWarp prst="textNoShape">
              <a:avLst/>
            </a:prstTxWarp>
          </a:bodyPr>
          <a:lstStyle/>
          <a:p>
            <a:pPr algn="ctr"/>
            <a:r>
              <a:rPr lang="fr-FR" sz="1400" b="1">
                <a:latin typeface="Tahoma" charset="0"/>
              </a:rPr>
              <a:t>Coût du</a:t>
            </a:r>
          </a:p>
          <a:p>
            <a:pPr algn="ctr"/>
            <a:r>
              <a:rPr lang="fr-FR" sz="1400" b="1">
                <a:latin typeface="Tahoma" charset="0"/>
              </a:rPr>
              <a:t>capital</a:t>
            </a:r>
            <a:endParaRPr lang="fr-FR" sz="2400">
              <a:latin typeface="Garamond" charset="0"/>
            </a:endParaRPr>
          </a:p>
        </p:txBody>
      </p:sp>
      <p:sp>
        <p:nvSpPr>
          <p:cNvPr id="313351" name="Rectangle 6"/>
          <p:cNvSpPr>
            <a:spLocks noChangeArrowheads="1"/>
          </p:cNvSpPr>
          <p:nvPr/>
        </p:nvSpPr>
        <p:spPr bwMode="auto">
          <a:xfrm>
            <a:off x="7053263" y="2636838"/>
            <a:ext cx="1054100" cy="901700"/>
          </a:xfrm>
          <a:prstGeom prst="rect">
            <a:avLst/>
          </a:prstGeom>
          <a:solidFill>
            <a:schemeClr val="bg1"/>
          </a:solidFill>
          <a:ln w="12700">
            <a:solidFill>
              <a:schemeClr val="tx1"/>
            </a:solidFill>
            <a:miter lim="800000"/>
            <a:headEnd/>
            <a:tailEnd/>
          </a:ln>
        </p:spPr>
        <p:txBody>
          <a:bodyPr wrap="none" anchor="ctr">
            <a:prstTxWarp prst="textNoShape">
              <a:avLst/>
            </a:prstTxWarp>
          </a:bodyPr>
          <a:lstStyle/>
          <a:p>
            <a:pPr algn="ctr" eaLnBrk="1" hangingPunct="1"/>
            <a:r>
              <a:rPr lang="fr-FR" sz="1400" b="1">
                <a:latin typeface="Tahoma" charset="0"/>
              </a:rPr>
              <a:t>Dette</a:t>
            </a:r>
          </a:p>
        </p:txBody>
      </p:sp>
      <p:sp>
        <p:nvSpPr>
          <p:cNvPr id="313352" name="Rectangle 7"/>
          <p:cNvSpPr>
            <a:spLocks noChangeArrowheads="1"/>
          </p:cNvSpPr>
          <p:nvPr/>
        </p:nvSpPr>
        <p:spPr bwMode="auto">
          <a:xfrm>
            <a:off x="5376863" y="2667000"/>
            <a:ext cx="1427162" cy="720725"/>
          </a:xfrm>
          <a:prstGeom prst="rect">
            <a:avLst/>
          </a:prstGeom>
          <a:solidFill>
            <a:schemeClr val="bg1"/>
          </a:solidFill>
          <a:ln w="12700">
            <a:solidFill>
              <a:schemeClr val="tx1"/>
            </a:solidFill>
            <a:miter lim="800000"/>
            <a:headEnd/>
            <a:tailEnd/>
          </a:ln>
        </p:spPr>
        <p:txBody>
          <a:bodyPr wrap="none" anchor="ctr">
            <a:prstTxWarp prst="textNoShape">
              <a:avLst/>
            </a:prstTxWarp>
          </a:bodyPr>
          <a:lstStyle/>
          <a:p>
            <a:pPr algn="ctr"/>
            <a:r>
              <a:rPr lang="fr-FR" sz="1400" b="1">
                <a:latin typeface="Tahoma" charset="0"/>
              </a:rPr>
              <a:t>Taux </a:t>
            </a:r>
          </a:p>
          <a:p>
            <a:pPr algn="ctr"/>
            <a:r>
              <a:rPr lang="fr-FR" sz="1400" b="1">
                <a:latin typeface="Tahoma" charset="0"/>
              </a:rPr>
              <a:t>d’actualisation</a:t>
            </a:r>
            <a:endParaRPr lang="fr-FR" sz="2400">
              <a:latin typeface="Garamond" charset="0"/>
            </a:endParaRPr>
          </a:p>
        </p:txBody>
      </p:sp>
      <p:sp>
        <p:nvSpPr>
          <p:cNvPr id="313353" name="Rectangle 8"/>
          <p:cNvSpPr>
            <a:spLocks noChangeArrowheads="1"/>
          </p:cNvSpPr>
          <p:nvPr/>
        </p:nvSpPr>
        <p:spPr bwMode="auto">
          <a:xfrm>
            <a:off x="2709863" y="2408238"/>
            <a:ext cx="2197100" cy="1358900"/>
          </a:xfrm>
          <a:prstGeom prst="rect">
            <a:avLst/>
          </a:prstGeom>
          <a:solidFill>
            <a:schemeClr val="bg1"/>
          </a:solidFill>
          <a:ln w="12700">
            <a:solidFill>
              <a:schemeClr val="tx1"/>
            </a:solidFill>
            <a:miter lim="800000"/>
            <a:headEnd/>
            <a:tailEnd/>
          </a:ln>
        </p:spPr>
        <p:txBody>
          <a:bodyPr wrap="none" anchor="ctr">
            <a:prstTxWarp prst="textNoShape">
              <a:avLst/>
            </a:prstTxWarp>
          </a:bodyPr>
          <a:lstStyle/>
          <a:p>
            <a:pPr algn="ctr"/>
            <a:r>
              <a:rPr lang="fr-FR" sz="1400" b="1">
                <a:latin typeface="Tahoma" charset="0"/>
              </a:rPr>
              <a:t>Cash Flow </a:t>
            </a:r>
          </a:p>
          <a:p>
            <a:pPr algn="ctr"/>
            <a:r>
              <a:rPr lang="fr-FR" sz="1400" b="1">
                <a:latin typeface="Tahoma" charset="0"/>
              </a:rPr>
              <a:t>des opérations</a:t>
            </a:r>
          </a:p>
        </p:txBody>
      </p:sp>
      <p:sp>
        <p:nvSpPr>
          <p:cNvPr id="313354" name="Rectangle 9"/>
          <p:cNvSpPr>
            <a:spLocks noChangeArrowheads="1"/>
          </p:cNvSpPr>
          <p:nvPr/>
        </p:nvSpPr>
        <p:spPr bwMode="auto">
          <a:xfrm>
            <a:off x="2709863" y="1231900"/>
            <a:ext cx="2197100" cy="749300"/>
          </a:xfrm>
          <a:prstGeom prst="rect">
            <a:avLst/>
          </a:prstGeom>
          <a:solidFill>
            <a:schemeClr val="bg1"/>
          </a:solidFill>
          <a:ln w="12700">
            <a:solidFill>
              <a:schemeClr val="tx1"/>
            </a:solidFill>
            <a:miter lim="800000"/>
            <a:headEnd/>
            <a:tailEnd/>
          </a:ln>
        </p:spPr>
        <p:txBody>
          <a:bodyPr wrap="none" anchor="ctr">
            <a:prstTxWarp prst="textNoShape">
              <a:avLst/>
            </a:prstTxWarp>
          </a:bodyPr>
          <a:lstStyle/>
          <a:p>
            <a:pPr algn="ctr"/>
            <a:r>
              <a:rPr lang="fr-FR" sz="1400" b="1">
                <a:latin typeface="Tahoma" charset="0"/>
              </a:rPr>
              <a:t>Création de la valeur</a:t>
            </a:r>
          </a:p>
          <a:p>
            <a:pPr algn="ctr"/>
            <a:r>
              <a:rPr lang="fr-FR" sz="1400" b="1">
                <a:latin typeface="Tahoma" charset="0"/>
              </a:rPr>
              <a:t>pour l’actionnaire</a:t>
            </a:r>
          </a:p>
        </p:txBody>
      </p:sp>
      <p:sp>
        <p:nvSpPr>
          <p:cNvPr id="313355" name="Rectangle 10"/>
          <p:cNvSpPr>
            <a:spLocks noChangeArrowheads="1"/>
          </p:cNvSpPr>
          <p:nvPr/>
        </p:nvSpPr>
        <p:spPr bwMode="auto">
          <a:xfrm>
            <a:off x="5453063" y="1112838"/>
            <a:ext cx="2624137" cy="947737"/>
          </a:xfrm>
          <a:prstGeom prst="rect">
            <a:avLst/>
          </a:prstGeom>
          <a:solidFill>
            <a:schemeClr val="bg1"/>
          </a:solidFill>
          <a:ln w="12700">
            <a:solidFill>
              <a:schemeClr val="tx1"/>
            </a:solidFill>
            <a:miter lim="800000"/>
            <a:headEnd/>
            <a:tailEnd/>
          </a:ln>
        </p:spPr>
        <p:txBody>
          <a:bodyPr wrap="none" anchor="ctr">
            <a:prstTxWarp prst="textNoShape">
              <a:avLst/>
            </a:prstTxWarp>
          </a:bodyPr>
          <a:lstStyle/>
          <a:p>
            <a:pPr algn="ctr"/>
            <a:r>
              <a:rPr lang="fr-FR" sz="1400" b="1">
                <a:latin typeface="Tahoma" charset="0"/>
              </a:rPr>
              <a:t>Retour pour les  actionnaires</a:t>
            </a:r>
          </a:p>
          <a:p>
            <a:pPr algn="ctr"/>
            <a:r>
              <a:rPr lang="fr-FR" sz="1400" b="1">
                <a:latin typeface="Tahoma" charset="0"/>
              </a:rPr>
              <a:t>• dividendes</a:t>
            </a:r>
          </a:p>
          <a:p>
            <a:pPr algn="ctr"/>
            <a:r>
              <a:rPr lang="fr-FR" sz="1400" b="1">
                <a:latin typeface="Tahoma" charset="0"/>
              </a:rPr>
              <a:t>• Gains en capital</a:t>
            </a:r>
            <a:endParaRPr lang="fr-FR" sz="2400">
              <a:latin typeface="Garamond" charset="0"/>
            </a:endParaRPr>
          </a:p>
        </p:txBody>
      </p:sp>
      <p:sp>
        <p:nvSpPr>
          <p:cNvPr id="313356" name="Oval 11"/>
          <p:cNvSpPr>
            <a:spLocks noChangeArrowheads="1"/>
          </p:cNvSpPr>
          <p:nvPr/>
        </p:nvSpPr>
        <p:spPr bwMode="auto">
          <a:xfrm>
            <a:off x="3733800" y="5935663"/>
            <a:ext cx="1511300" cy="596900"/>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algn="ctr"/>
            <a:r>
              <a:rPr lang="fr-FR" sz="1600">
                <a:latin typeface="Tahoma" charset="0"/>
              </a:rPr>
              <a:t>Opérations</a:t>
            </a:r>
            <a:endParaRPr lang="fr-FR" sz="2400">
              <a:latin typeface="Garamond" charset="0"/>
            </a:endParaRPr>
          </a:p>
        </p:txBody>
      </p:sp>
      <p:sp>
        <p:nvSpPr>
          <p:cNvPr id="313357" name="Oval 12"/>
          <p:cNvSpPr>
            <a:spLocks noChangeArrowheads="1"/>
          </p:cNvSpPr>
          <p:nvPr/>
        </p:nvSpPr>
        <p:spPr bwMode="auto">
          <a:xfrm>
            <a:off x="5651500" y="5935663"/>
            <a:ext cx="1511300" cy="596900"/>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algn="ctr" eaLnBrk="1" hangingPunct="1"/>
            <a:r>
              <a:rPr lang="fr-FR" sz="1600">
                <a:latin typeface="Tahoma" charset="0"/>
              </a:rPr>
              <a:t>Investissement</a:t>
            </a:r>
          </a:p>
        </p:txBody>
      </p:sp>
      <p:sp>
        <p:nvSpPr>
          <p:cNvPr id="313358" name="Oval 13"/>
          <p:cNvSpPr>
            <a:spLocks noChangeArrowheads="1"/>
          </p:cNvSpPr>
          <p:nvPr/>
        </p:nvSpPr>
        <p:spPr bwMode="auto">
          <a:xfrm>
            <a:off x="7327900" y="5934075"/>
            <a:ext cx="1511300" cy="596900"/>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algn="ctr"/>
            <a:r>
              <a:rPr lang="fr-FR" sz="1600">
                <a:latin typeface="Tahoma" charset="0"/>
              </a:rPr>
              <a:t>Financement</a:t>
            </a:r>
            <a:endParaRPr lang="fr-FR" sz="2400">
              <a:latin typeface="Garamond" charset="0"/>
            </a:endParaRPr>
          </a:p>
        </p:txBody>
      </p:sp>
      <p:sp>
        <p:nvSpPr>
          <p:cNvPr id="313359" name="Rectangle 14"/>
          <p:cNvSpPr>
            <a:spLocks noChangeArrowheads="1"/>
          </p:cNvSpPr>
          <p:nvPr/>
        </p:nvSpPr>
        <p:spPr bwMode="auto">
          <a:xfrm>
            <a:off x="611188" y="1135063"/>
            <a:ext cx="1549400" cy="638175"/>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fr-FR" sz="1800" b="1">
                <a:solidFill>
                  <a:srgbClr val="FF3300"/>
                </a:solidFill>
                <a:latin typeface="Tahoma" charset="0"/>
              </a:rPr>
              <a:t>Objectifs </a:t>
            </a:r>
          </a:p>
          <a:p>
            <a:pPr algn="ctr"/>
            <a:r>
              <a:rPr lang="fr-FR" sz="1800" b="1">
                <a:solidFill>
                  <a:srgbClr val="FF3300"/>
                </a:solidFill>
                <a:latin typeface="Tahoma" charset="0"/>
              </a:rPr>
              <a:t>“Corporate”</a:t>
            </a:r>
          </a:p>
        </p:txBody>
      </p:sp>
      <p:sp>
        <p:nvSpPr>
          <p:cNvPr id="313360" name="Rectangle 15"/>
          <p:cNvSpPr>
            <a:spLocks noChangeArrowheads="1"/>
          </p:cNvSpPr>
          <p:nvPr/>
        </p:nvSpPr>
        <p:spPr bwMode="auto">
          <a:xfrm>
            <a:off x="684213" y="2719388"/>
            <a:ext cx="1590675" cy="638175"/>
          </a:xfrm>
          <a:prstGeom prst="rect">
            <a:avLst/>
          </a:prstGeom>
          <a:noFill/>
          <a:ln w="12700">
            <a:noFill/>
            <a:miter lim="800000"/>
            <a:headEnd/>
            <a:tailEnd/>
          </a:ln>
        </p:spPr>
        <p:txBody>
          <a:bodyPr wrap="none" lIns="90488" tIns="44450" rIns="90488" bIns="44450">
            <a:prstTxWarp prst="textNoShape">
              <a:avLst/>
            </a:prstTxWarp>
            <a:spAutoFit/>
          </a:bodyPr>
          <a:lstStyle/>
          <a:p>
            <a:r>
              <a:rPr lang="fr-FR" sz="1800" b="1">
                <a:solidFill>
                  <a:srgbClr val="FF3300"/>
                </a:solidFill>
                <a:latin typeface="Tahoma" charset="0"/>
              </a:rPr>
              <a:t>Composants</a:t>
            </a:r>
          </a:p>
          <a:p>
            <a:r>
              <a:rPr lang="fr-FR" sz="1800" b="1">
                <a:solidFill>
                  <a:srgbClr val="FF3300"/>
                </a:solidFill>
                <a:latin typeface="Tahoma" charset="0"/>
              </a:rPr>
              <a:t>de la valeur</a:t>
            </a:r>
          </a:p>
        </p:txBody>
      </p:sp>
      <p:sp>
        <p:nvSpPr>
          <p:cNvPr id="313361" name="Rectangle 16"/>
          <p:cNvSpPr>
            <a:spLocks noChangeArrowheads="1"/>
          </p:cNvSpPr>
          <p:nvPr/>
        </p:nvSpPr>
        <p:spPr bwMode="auto">
          <a:xfrm>
            <a:off x="684213" y="4511675"/>
            <a:ext cx="1347787" cy="638175"/>
          </a:xfrm>
          <a:prstGeom prst="rect">
            <a:avLst/>
          </a:prstGeom>
          <a:noFill/>
          <a:ln w="12700">
            <a:noFill/>
            <a:miter lim="800000"/>
            <a:headEnd/>
            <a:tailEnd/>
          </a:ln>
        </p:spPr>
        <p:txBody>
          <a:bodyPr wrap="none" lIns="90488" tIns="44450" rIns="90488" bIns="44450">
            <a:prstTxWarp prst="textNoShape">
              <a:avLst/>
            </a:prstTxWarp>
            <a:spAutoFit/>
          </a:bodyPr>
          <a:lstStyle/>
          <a:p>
            <a:r>
              <a:rPr lang="fr-FR" sz="1800" b="1">
                <a:solidFill>
                  <a:srgbClr val="FF3300"/>
                </a:solidFill>
                <a:latin typeface="Tahoma" charset="0"/>
              </a:rPr>
              <a:t>Leviers de</a:t>
            </a:r>
          </a:p>
          <a:p>
            <a:r>
              <a:rPr lang="fr-FR" sz="1800" b="1">
                <a:solidFill>
                  <a:srgbClr val="FF3300"/>
                </a:solidFill>
                <a:latin typeface="Tahoma" charset="0"/>
              </a:rPr>
              <a:t>la valeur</a:t>
            </a:r>
          </a:p>
        </p:txBody>
      </p:sp>
      <p:sp>
        <p:nvSpPr>
          <p:cNvPr id="313362" name="Rectangle 17"/>
          <p:cNvSpPr>
            <a:spLocks noChangeArrowheads="1"/>
          </p:cNvSpPr>
          <p:nvPr/>
        </p:nvSpPr>
        <p:spPr bwMode="auto">
          <a:xfrm>
            <a:off x="684213" y="5949950"/>
            <a:ext cx="1693862" cy="638175"/>
          </a:xfrm>
          <a:prstGeom prst="rect">
            <a:avLst/>
          </a:prstGeom>
          <a:noFill/>
          <a:ln w="12700">
            <a:noFill/>
            <a:miter lim="800000"/>
            <a:headEnd/>
            <a:tailEnd/>
          </a:ln>
        </p:spPr>
        <p:txBody>
          <a:bodyPr wrap="none" lIns="90488" tIns="44450" rIns="90488" bIns="44450">
            <a:prstTxWarp prst="textNoShape">
              <a:avLst/>
            </a:prstTxWarp>
            <a:spAutoFit/>
          </a:bodyPr>
          <a:lstStyle/>
          <a:p>
            <a:r>
              <a:rPr lang="fr-FR" sz="1800" b="1">
                <a:solidFill>
                  <a:srgbClr val="FF3300"/>
                </a:solidFill>
                <a:latin typeface="Tahoma" charset="0"/>
              </a:rPr>
              <a:t>Décisions de</a:t>
            </a:r>
          </a:p>
          <a:p>
            <a:r>
              <a:rPr lang="fr-FR" sz="1800" b="1">
                <a:solidFill>
                  <a:srgbClr val="FF3300"/>
                </a:solidFill>
                <a:latin typeface="Tahoma" charset="0"/>
              </a:rPr>
              <a:t>management</a:t>
            </a:r>
          </a:p>
        </p:txBody>
      </p:sp>
      <p:sp>
        <p:nvSpPr>
          <p:cNvPr id="313363" name="Rectangle 18"/>
          <p:cNvSpPr>
            <a:spLocks noGrp="1" noChangeArrowheads="1"/>
          </p:cNvSpPr>
          <p:nvPr>
            <p:ph type="title"/>
          </p:nvPr>
        </p:nvSpPr>
        <p:spPr>
          <a:xfrm>
            <a:off x="760413" y="0"/>
            <a:ext cx="8383587" cy="981075"/>
          </a:xfrm>
        </p:spPr>
        <p:txBody>
          <a:bodyPr/>
          <a:lstStyle/>
          <a:p>
            <a:r>
              <a:rPr lang="fr-FR"/>
              <a:t>Les stratégies concurrentielles et </a:t>
            </a:r>
            <a:br>
              <a:rPr lang="fr-FR"/>
            </a:br>
            <a:r>
              <a:rPr lang="fr-FR"/>
              <a:t>leur évaluation (3) : le cheminement de la valeur</a:t>
            </a:r>
          </a:p>
        </p:txBody>
      </p:sp>
      <p:cxnSp>
        <p:nvCxnSpPr>
          <p:cNvPr id="313364" name="AutoShape 21"/>
          <p:cNvCxnSpPr>
            <a:cxnSpLocks noChangeShapeType="1"/>
            <a:stCxn id="313347" idx="0"/>
            <a:endCxn id="313353" idx="2"/>
          </p:cNvCxnSpPr>
          <p:nvPr/>
        </p:nvCxnSpPr>
        <p:spPr bwMode="auto">
          <a:xfrm rot="-5400000">
            <a:off x="3044826" y="3440112"/>
            <a:ext cx="436562" cy="1090613"/>
          </a:xfrm>
          <a:prstGeom prst="bentConnector3">
            <a:avLst>
              <a:gd name="adj1" fmla="val 49819"/>
            </a:avLst>
          </a:prstGeom>
          <a:noFill/>
          <a:ln w="38100">
            <a:solidFill>
              <a:srgbClr val="00279F"/>
            </a:solidFill>
            <a:miter lim="800000"/>
            <a:headEnd/>
            <a:tailEnd type="triangle" w="med" len="med"/>
          </a:ln>
        </p:spPr>
      </p:cxnSp>
      <p:cxnSp>
        <p:nvCxnSpPr>
          <p:cNvPr id="313365" name="AutoShape 22"/>
          <p:cNvCxnSpPr>
            <a:cxnSpLocks noChangeShapeType="1"/>
            <a:stCxn id="313348" idx="0"/>
            <a:endCxn id="313353" idx="2"/>
          </p:cNvCxnSpPr>
          <p:nvPr/>
        </p:nvCxnSpPr>
        <p:spPr bwMode="auto">
          <a:xfrm rot="5400000" flipH="1">
            <a:off x="3957638" y="3617913"/>
            <a:ext cx="393700" cy="692150"/>
          </a:xfrm>
          <a:prstGeom prst="bentConnector3">
            <a:avLst>
              <a:gd name="adj1" fmla="val 50000"/>
            </a:avLst>
          </a:prstGeom>
          <a:noFill/>
          <a:ln w="38100">
            <a:solidFill>
              <a:srgbClr val="00279F"/>
            </a:solidFill>
            <a:miter lim="800000"/>
            <a:headEnd/>
            <a:tailEnd type="triangle" w="med" len="med"/>
          </a:ln>
        </p:spPr>
      </p:cxnSp>
      <p:cxnSp>
        <p:nvCxnSpPr>
          <p:cNvPr id="313366" name="AutoShape 23"/>
          <p:cNvCxnSpPr>
            <a:cxnSpLocks noChangeShapeType="1"/>
            <a:stCxn id="313349" idx="0"/>
            <a:endCxn id="313353" idx="2"/>
          </p:cNvCxnSpPr>
          <p:nvPr/>
        </p:nvCxnSpPr>
        <p:spPr bwMode="auto">
          <a:xfrm rot="5400000" flipH="1">
            <a:off x="4899819" y="2675732"/>
            <a:ext cx="393700" cy="2576512"/>
          </a:xfrm>
          <a:prstGeom prst="bentConnector3">
            <a:avLst>
              <a:gd name="adj1" fmla="val 50000"/>
            </a:avLst>
          </a:prstGeom>
          <a:noFill/>
          <a:ln w="38100">
            <a:solidFill>
              <a:srgbClr val="00279F"/>
            </a:solidFill>
            <a:miter lim="800000"/>
            <a:headEnd/>
            <a:tailEnd type="triangle" w="med" len="med"/>
          </a:ln>
        </p:spPr>
      </p:cxnSp>
      <p:cxnSp>
        <p:nvCxnSpPr>
          <p:cNvPr id="313367" name="AutoShape 24"/>
          <p:cNvCxnSpPr>
            <a:cxnSpLocks noChangeShapeType="1"/>
            <a:stCxn id="313350" idx="0"/>
            <a:endCxn id="313352" idx="2"/>
          </p:cNvCxnSpPr>
          <p:nvPr/>
        </p:nvCxnSpPr>
        <p:spPr bwMode="auto">
          <a:xfrm rot="5400000" flipH="1">
            <a:off x="6700837" y="2778126"/>
            <a:ext cx="773113" cy="1992312"/>
          </a:xfrm>
          <a:prstGeom prst="bentConnector3">
            <a:avLst>
              <a:gd name="adj1" fmla="val 49898"/>
            </a:avLst>
          </a:prstGeom>
          <a:noFill/>
          <a:ln w="38100">
            <a:solidFill>
              <a:srgbClr val="00279F"/>
            </a:solidFill>
            <a:miter lim="800000"/>
            <a:headEnd/>
            <a:tailEnd type="triangle" w="med" len="med"/>
          </a:ln>
        </p:spPr>
      </p:cxnSp>
      <p:cxnSp>
        <p:nvCxnSpPr>
          <p:cNvPr id="313368" name="AutoShape 25"/>
          <p:cNvCxnSpPr>
            <a:cxnSpLocks noChangeShapeType="1"/>
            <a:stCxn id="313356" idx="0"/>
            <a:endCxn id="313348" idx="2"/>
          </p:cNvCxnSpPr>
          <p:nvPr/>
        </p:nvCxnSpPr>
        <p:spPr bwMode="auto">
          <a:xfrm flipV="1">
            <a:off x="4489450" y="5519738"/>
            <a:ext cx="11113" cy="415925"/>
          </a:xfrm>
          <a:prstGeom prst="straightConnector1">
            <a:avLst/>
          </a:prstGeom>
          <a:noFill/>
          <a:ln w="38100">
            <a:solidFill>
              <a:srgbClr val="00279F"/>
            </a:solidFill>
            <a:round/>
            <a:headEnd/>
            <a:tailEnd type="triangle" w="med" len="med"/>
          </a:ln>
        </p:spPr>
      </p:cxnSp>
      <p:cxnSp>
        <p:nvCxnSpPr>
          <p:cNvPr id="313369" name="AutoShape 26"/>
          <p:cNvCxnSpPr>
            <a:cxnSpLocks noChangeShapeType="1"/>
            <a:stCxn id="313357" idx="0"/>
            <a:endCxn id="313349" idx="2"/>
          </p:cNvCxnSpPr>
          <p:nvPr/>
        </p:nvCxnSpPr>
        <p:spPr bwMode="auto">
          <a:xfrm flipH="1" flipV="1">
            <a:off x="6384925" y="5519738"/>
            <a:ext cx="22225" cy="415925"/>
          </a:xfrm>
          <a:prstGeom prst="straightConnector1">
            <a:avLst/>
          </a:prstGeom>
          <a:noFill/>
          <a:ln w="38100">
            <a:solidFill>
              <a:srgbClr val="00279F"/>
            </a:solidFill>
            <a:round/>
            <a:headEnd/>
            <a:tailEnd type="triangle" w="med" len="med"/>
          </a:ln>
        </p:spPr>
      </p:cxnSp>
      <p:cxnSp>
        <p:nvCxnSpPr>
          <p:cNvPr id="313370" name="AutoShape 27"/>
          <p:cNvCxnSpPr>
            <a:cxnSpLocks noChangeShapeType="1"/>
            <a:stCxn id="313358" idx="0"/>
            <a:endCxn id="313350" idx="2"/>
          </p:cNvCxnSpPr>
          <p:nvPr/>
        </p:nvCxnSpPr>
        <p:spPr bwMode="auto">
          <a:xfrm flipV="1">
            <a:off x="8083550" y="5300663"/>
            <a:ext cx="0" cy="633412"/>
          </a:xfrm>
          <a:prstGeom prst="straightConnector1">
            <a:avLst/>
          </a:prstGeom>
          <a:noFill/>
          <a:ln w="38100">
            <a:solidFill>
              <a:srgbClr val="00279F"/>
            </a:solidFill>
            <a:round/>
            <a:headEnd/>
            <a:tailEnd type="triangle" w="med" len="med"/>
          </a:ln>
        </p:spPr>
      </p:cxnSp>
      <p:cxnSp>
        <p:nvCxnSpPr>
          <p:cNvPr id="313371" name="AutoShape 28"/>
          <p:cNvCxnSpPr>
            <a:cxnSpLocks noChangeShapeType="1"/>
            <a:stCxn id="313358" idx="6"/>
            <a:endCxn id="313351" idx="3"/>
          </p:cNvCxnSpPr>
          <p:nvPr/>
        </p:nvCxnSpPr>
        <p:spPr bwMode="auto">
          <a:xfrm flipH="1" flipV="1">
            <a:off x="8107363" y="3087688"/>
            <a:ext cx="731837" cy="3144837"/>
          </a:xfrm>
          <a:prstGeom prst="bentConnector3">
            <a:avLst>
              <a:gd name="adj1" fmla="val -31236"/>
            </a:avLst>
          </a:prstGeom>
          <a:noFill/>
          <a:ln w="38100">
            <a:solidFill>
              <a:srgbClr val="00279F"/>
            </a:solidFill>
            <a:miter lim="800000"/>
            <a:headEnd/>
            <a:tailEnd type="triangle" w="med" len="med"/>
          </a:ln>
        </p:spPr>
      </p:cxnSp>
      <p:cxnSp>
        <p:nvCxnSpPr>
          <p:cNvPr id="313372" name="AutoShape 29"/>
          <p:cNvCxnSpPr>
            <a:cxnSpLocks noChangeShapeType="1"/>
            <a:stCxn id="313353" idx="0"/>
            <a:endCxn id="313354" idx="2"/>
          </p:cNvCxnSpPr>
          <p:nvPr/>
        </p:nvCxnSpPr>
        <p:spPr bwMode="auto">
          <a:xfrm flipV="1">
            <a:off x="3808413" y="1981200"/>
            <a:ext cx="0" cy="427038"/>
          </a:xfrm>
          <a:prstGeom prst="straightConnector1">
            <a:avLst/>
          </a:prstGeom>
          <a:noFill/>
          <a:ln w="38100">
            <a:solidFill>
              <a:schemeClr val="accent2"/>
            </a:solidFill>
            <a:round/>
            <a:headEnd/>
            <a:tailEnd type="triangle" w="med" len="med"/>
          </a:ln>
        </p:spPr>
      </p:cxnSp>
      <p:cxnSp>
        <p:nvCxnSpPr>
          <p:cNvPr id="313373" name="AutoShape 30"/>
          <p:cNvCxnSpPr>
            <a:cxnSpLocks noChangeShapeType="1"/>
            <a:stCxn id="313354" idx="3"/>
            <a:endCxn id="313355" idx="1"/>
          </p:cNvCxnSpPr>
          <p:nvPr/>
        </p:nvCxnSpPr>
        <p:spPr bwMode="auto">
          <a:xfrm flipV="1">
            <a:off x="4906963" y="1587500"/>
            <a:ext cx="546100" cy="19050"/>
          </a:xfrm>
          <a:prstGeom prst="straightConnector1">
            <a:avLst/>
          </a:prstGeom>
          <a:noFill/>
          <a:ln w="38100">
            <a:solidFill>
              <a:srgbClr val="00279F"/>
            </a:solidFill>
            <a:round/>
            <a:headEnd/>
            <a:tailEnd type="triangle" w="med" len="med"/>
          </a:ln>
        </p:spPr>
      </p:cxnSp>
      <p:cxnSp>
        <p:nvCxnSpPr>
          <p:cNvPr id="313374" name="AutoShape 31"/>
          <p:cNvCxnSpPr>
            <a:cxnSpLocks noChangeShapeType="1"/>
            <a:stCxn id="313352" idx="0"/>
            <a:endCxn id="313354" idx="2"/>
          </p:cNvCxnSpPr>
          <p:nvPr/>
        </p:nvCxnSpPr>
        <p:spPr bwMode="auto">
          <a:xfrm rot="5400000" flipH="1">
            <a:off x="4606926" y="1182687"/>
            <a:ext cx="685800" cy="2282825"/>
          </a:xfrm>
          <a:prstGeom prst="bentConnector3">
            <a:avLst>
              <a:gd name="adj1" fmla="val 50000"/>
            </a:avLst>
          </a:prstGeom>
          <a:noFill/>
          <a:ln w="38100">
            <a:solidFill>
              <a:srgbClr val="00279F"/>
            </a:solidFill>
            <a:miter lim="800000"/>
            <a:headEnd/>
            <a:tailEnd type="triangle" w="med" len="med"/>
          </a:ln>
        </p:spPr>
      </p:cxnSp>
      <p:cxnSp>
        <p:nvCxnSpPr>
          <p:cNvPr id="313375" name="AutoShape 32"/>
          <p:cNvCxnSpPr>
            <a:cxnSpLocks noChangeShapeType="1"/>
            <a:stCxn id="313351" idx="0"/>
            <a:endCxn id="313354" idx="2"/>
          </p:cNvCxnSpPr>
          <p:nvPr/>
        </p:nvCxnSpPr>
        <p:spPr bwMode="auto">
          <a:xfrm rot="5400000" flipH="1">
            <a:off x="5366544" y="423069"/>
            <a:ext cx="655638" cy="3771900"/>
          </a:xfrm>
          <a:prstGeom prst="bentConnector3">
            <a:avLst>
              <a:gd name="adj1" fmla="val 49880"/>
            </a:avLst>
          </a:prstGeom>
          <a:noFill/>
          <a:ln w="38100">
            <a:solidFill>
              <a:srgbClr val="00279F"/>
            </a:solidFill>
            <a:miter lim="800000"/>
            <a:headEnd/>
            <a:tailEnd type="triangle" w="med" len="med"/>
          </a:ln>
        </p:spPr>
      </p:cxnSp>
    </p:spTree>
  </p:cSld>
  <p:clrMapOvr>
    <a:masterClrMapping/>
  </p:clrMapOvr>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Espace réservé du numéro de diapositive 2"/>
          <p:cNvSpPr>
            <a:spLocks noGrp="1"/>
          </p:cNvSpPr>
          <p:nvPr>
            <p:ph type="sldNum" sz="quarter" idx="10"/>
          </p:nvPr>
        </p:nvSpPr>
        <p:spPr/>
        <p:txBody>
          <a:bodyPr/>
          <a:lstStyle/>
          <a:p>
            <a:pPr>
              <a:defRPr/>
            </a:pPr>
            <a:fld id="{6B216D58-FE2B-E64C-B1BF-D15A1CF9CD33}" type="slidenum">
              <a:rPr lang="fr-FR"/>
              <a:pPr>
                <a:defRPr/>
              </a:pPr>
              <a:t>154</a:t>
            </a:fld>
            <a:endParaRPr lang="fr-FR"/>
          </a:p>
        </p:txBody>
      </p:sp>
      <p:sp>
        <p:nvSpPr>
          <p:cNvPr id="315395" name="Rectangle 2"/>
          <p:cNvSpPr>
            <a:spLocks noChangeArrowheads="1"/>
          </p:cNvSpPr>
          <p:nvPr/>
        </p:nvSpPr>
        <p:spPr bwMode="auto">
          <a:xfrm>
            <a:off x="6962775" y="1631950"/>
            <a:ext cx="1619250" cy="381000"/>
          </a:xfrm>
          <a:prstGeom prst="rect">
            <a:avLst/>
          </a:prstGeom>
          <a:noFill/>
          <a:ln w="9525">
            <a:solidFill>
              <a:schemeClr val="tx1"/>
            </a:solidFill>
            <a:miter lim="800000"/>
            <a:headEnd/>
            <a:tailEnd/>
          </a:ln>
        </p:spPr>
        <p:txBody>
          <a:bodyPr wrap="none" anchor="ctr">
            <a:prstTxWarp prst="textNoShape">
              <a:avLst/>
            </a:prstTxWarp>
          </a:bodyPr>
          <a:lstStyle/>
          <a:p>
            <a:endParaRPr lang="fr-FR"/>
          </a:p>
        </p:txBody>
      </p:sp>
      <p:sp>
        <p:nvSpPr>
          <p:cNvPr id="315396" name="Rectangle 3"/>
          <p:cNvSpPr>
            <a:spLocks noChangeArrowheads="1"/>
          </p:cNvSpPr>
          <p:nvPr/>
        </p:nvSpPr>
        <p:spPr bwMode="auto">
          <a:xfrm>
            <a:off x="6962775" y="6280150"/>
            <a:ext cx="1619250" cy="457200"/>
          </a:xfrm>
          <a:prstGeom prst="rect">
            <a:avLst/>
          </a:prstGeom>
          <a:noFill/>
          <a:ln w="9525">
            <a:solidFill>
              <a:schemeClr val="tx1"/>
            </a:solidFill>
            <a:miter lim="800000"/>
            <a:headEnd/>
            <a:tailEnd/>
          </a:ln>
        </p:spPr>
        <p:txBody>
          <a:bodyPr wrap="none" anchor="ctr">
            <a:prstTxWarp prst="textNoShape">
              <a:avLst/>
            </a:prstTxWarp>
          </a:bodyPr>
          <a:lstStyle/>
          <a:p>
            <a:endParaRPr lang="fr-FR"/>
          </a:p>
        </p:txBody>
      </p:sp>
      <p:sp>
        <p:nvSpPr>
          <p:cNvPr id="315397" name="Rectangle 4"/>
          <p:cNvSpPr>
            <a:spLocks noChangeArrowheads="1"/>
          </p:cNvSpPr>
          <p:nvPr/>
        </p:nvSpPr>
        <p:spPr bwMode="auto">
          <a:xfrm>
            <a:off x="6962775" y="1022350"/>
            <a:ext cx="1785938" cy="461963"/>
          </a:xfrm>
          <a:prstGeom prst="rect">
            <a:avLst/>
          </a:prstGeom>
          <a:noFill/>
          <a:ln w="9525">
            <a:solidFill>
              <a:schemeClr val="tx1"/>
            </a:solidFill>
            <a:miter lim="800000"/>
            <a:headEnd/>
            <a:tailEnd/>
          </a:ln>
        </p:spPr>
        <p:txBody>
          <a:bodyPr wrap="none" anchor="ctr">
            <a:prstTxWarp prst="textNoShape">
              <a:avLst/>
            </a:prstTxWarp>
          </a:bodyPr>
          <a:lstStyle/>
          <a:p>
            <a:endParaRPr lang="fr-FR"/>
          </a:p>
        </p:txBody>
      </p:sp>
      <p:sp>
        <p:nvSpPr>
          <p:cNvPr id="315398" name="Rectangle 5"/>
          <p:cNvSpPr>
            <a:spLocks noChangeArrowheads="1"/>
          </p:cNvSpPr>
          <p:nvPr/>
        </p:nvSpPr>
        <p:spPr bwMode="auto">
          <a:xfrm>
            <a:off x="6962775" y="2089150"/>
            <a:ext cx="1619250" cy="457200"/>
          </a:xfrm>
          <a:prstGeom prst="rect">
            <a:avLst/>
          </a:prstGeom>
          <a:noFill/>
          <a:ln w="9525">
            <a:solidFill>
              <a:schemeClr val="tx1"/>
            </a:solidFill>
            <a:miter lim="800000"/>
            <a:headEnd/>
            <a:tailEnd/>
          </a:ln>
        </p:spPr>
        <p:txBody>
          <a:bodyPr wrap="none" anchor="ctr">
            <a:prstTxWarp prst="textNoShape">
              <a:avLst/>
            </a:prstTxWarp>
          </a:bodyPr>
          <a:lstStyle/>
          <a:p>
            <a:endParaRPr lang="fr-FR"/>
          </a:p>
        </p:txBody>
      </p:sp>
      <p:sp>
        <p:nvSpPr>
          <p:cNvPr id="315399" name="Rectangle 6"/>
          <p:cNvSpPr>
            <a:spLocks noChangeArrowheads="1"/>
          </p:cNvSpPr>
          <p:nvPr/>
        </p:nvSpPr>
        <p:spPr bwMode="auto">
          <a:xfrm>
            <a:off x="6962775" y="2698750"/>
            <a:ext cx="1619250" cy="457200"/>
          </a:xfrm>
          <a:prstGeom prst="rect">
            <a:avLst/>
          </a:prstGeom>
          <a:noFill/>
          <a:ln w="9525">
            <a:solidFill>
              <a:schemeClr val="tx1"/>
            </a:solidFill>
            <a:miter lim="800000"/>
            <a:headEnd/>
            <a:tailEnd/>
          </a:ln>
        </p:spPr>
        <p:txBody>
          <a:bodyPr wrap="none" anchor="ctr">
            <a:prstTxWarp prst="textNoShape">
              <a:avLst/>
            </a:prstTxWarp>
          </a:bodyPr>
          <a:lstStyle/>
          <a:p>
            <a:endParaRPr lang="fr-FR"/>
          </a:p>
        </p:txBody>
      </p:sp>
      <p:sp>
        <p:nvSpPr>
          <p:cNvPr id="315400" name="Rectangle 7"/>
          <p:cNvSpPr>
            <a:spLocks noChangeArrowheads="1"/>
          </p:cNvSpPr>
          <p:nvPr/>
        </p:nvSpPr>
        <p:spPr bwMode="auto">
          <a:xfrm>
            <a:off x="6962775" y="3236913"/>
            <a:ext cx="1619250" cy="623887"/>
          </a:xfrm>
          <a:prstGeom prst="rect">
            <a:avLst/>
          </a:prstGeom>
          <a:noFill/>
          <a:ln w="9525">
            <a:solidFill>
              <a:schemeClr val="tx1"/>
            </a:solidFill>
            <a:miter lim="800000"/>
            <a:headEnd/>
            <a:tailEnd/>
          </a:ln>
        </p:spPr>
        <p:txBody>
          <a:bodyPr wrap="none" anchor="ctr">
            <a:prstTxWarp prst="textNoShape">
              <a:avLst/>
            </a:prstTxWarp>
          </a:bodyPr>
          <a:lstStyle/>
          <a:p>
            <a:endParaRPr lang="fr-FR"/>
          </a:p>
        </p:txBody>
      </p:sp>
      <p:sp>
        <p:nvSpPr>
          <p:cNvPr id="315401" name="Rectangle 8"/>
          <p:cNvSpPr>
            <a:spLocks noChangeArrowheads="1"/>
          </p:cNvSpPr>
          <p:nvPr/>
        </p:nvSpPr>
        <p:spPr bwMode="auto">
          <a:xfrm>
            <a:off x="6962775" y="3841750"/>
            <a:ext cx="1619250" cy="457200"/>
          </a:xfrm>
          <a:prstGeom prst="rect">
            <a:avLst/>
          </a:prstGeom>
          <a:noFill/>
          <a:ln w="9525">
            <a:solidFill>
              <a:schemeClr val="tx1"/>
            </a:solidFill>
            <a:miter lim="800000"/>
            <a:headEnd/>
            <a:tailEnd/>
          </a:ln>
        </p:spPr>
        <p:txBody>
          <a:bodyPr wrap="none" anchor="ctr">
            <a:prstTxWarp prst="textNoShape">
              <a:avLst/>
            </a:prstTxWarp>
          </a:bodyPr>
          <a:lstStyle/>
          <a:p>
            <a:endParaRPr lang="fr-FR"/>
          </a:p>
        </p:txBody>
      </p:sp>
      <p:sp>
        <p:nvSpPr>
          <p:cNvPr id="315402" name="Rectangle 9"/>
          <p:cNvSpPr>
            <a:spLocks noChangeArrowheads="1"/>
          </p:cNvSpPr>
          <p:nvPr/>
        </p:nvSpPr>
        <p:spPr bwMode="auto">
          <a:xfrm>
            <a:off x="6962775" y="4451350"/>
            <a:ext cx="1619250" cy="457200"/>
          </a:xfrm>
          <a:prstGeom prst="rect">
            <a:avLst/>
          </a:prstGeom>
          <a:noFill/>
          <a:ln w="9525">
            <a:solidFill>
              <a:schemeClr val="tx1"/>
            </a:solidFill>
            <a:miter lim="800000"/>
            <a:headEnd/>
            <a:tailEnd/>
          </a:ln>
        </p:spPr>
        <p:txBody>
          <a:bodyPr wrap="none" anchor="ctr">
            <a:prstTxWarp prst="textNoShape">
              <a:avLst/>
            </a:prstTxWarp>
          </a:bodyPr>
          <a:lstStyle/>
          <a:p>
            <a:endParaRPr lang="fr-FR"/>
          </a:p>
        </p:txBody>
      </p:sp>
      <p:sp>
        <p:nvSpPr>
          <p:cNvPr id="315403" name="Rectangle 10"/>
          <p:cNvSpPr>
            <a:spLocks noChangeArrowheads="1"/>
          </p:cNvSpPr>
          <p:nvPr/>
        </p:nvSpPr>
        <p:spPr bwMode="auto">
          <a:xfrm>
            <a:off x="6877050" y="5213350"/>
            <a:ext cx="1785938" cy="457200"/>
          </a:xfrm>
          <a:prstGeom prst="rect">
            <a:avLst/>
          </a:prstGeom>
          <a:noFill/>
          <a:ln w="9525">
            <a:solidFill>
              <a:schemeClr val="tx1"/>
            </a:solidFill>
            <a:miter lim="800000"/>
            <a:headEnd/>
            <a:tailEnd/>
          </a:ln>
        </p:spPr>
        <p:txBody>
          <a:bodyPr wrap="none" anchor="ctr">
            <a:prstTxWarp prst="textNoShape">
              <a:avLst/>
            </a:prstTxWarp>
          </a:bodyPr>
          <a:lstStyle/>
          <a:p>
            <a:endParaRPr lang="fr-FR"/>
          </a:p>
        </p:txBody>
      </p:sp>
      <p:sp>
        <p:nvSpPr>
          <p:cNvPr id="315404" name="Rectangle 11"/>
          <p:cNvSpPr>
            <a:spLocks noChangeArrowheads="1"/>
          </p:cNvSpPr>
          <p:nvPr/>
        </p:nvSpPr>
        <p:spPr bwMode="auto">
          <a:xfrm>
            <a:off x="6962775" y="5899150"/>
            <a:ext cx="1619250" cy="304800"/>
          </a:xfrm>
          <a:prstGeom prst="rect">
            <a:avLst/>
          </a:prstGeom>
          <a:noFill/>
          <a:ln w="9525">
            <a:solidFill>
              <a:schemeClr val="tx1"/>
            </a:solidFill>
            <a:miter lim="800000"/>
            <a:headEnd/>
            <a:tailEnd/>
          </a:ln>
        </p:spPr>
        <p:txBody>
          <a:bodyPr wrap="none" anchor="ctr">
            <a:prstTxWarp prst="textNoShape">
              <a:avLst/>
            </a:prstTxWarp>
          </a:bodyPr>
          <a:lstStyle/>
          <a:p>
            <a:endParaRPr lang="fr-FR"/>
          </a:p>
        </p:txBody>
      </p:sp>
      <p:sp>
        <p:nvSpPr>
          <p:cNvPr id="315405" name="Rectangle 12"/>
          <p:cNvSpPr>
            <a:spLocks noChangeArrowheads="1"/>
          </p:cNvSpPr>
          <p:nvPr/>
        </p:nvSpPr>
        <p:spPr bwMode="auto">
          <a:xfrm>
            <a:off x="5205413" y="1708150"/>
            <a:ext cx="1054100" cy="457200"/>
          </a:xfrm>
          <a:prstGeom prst="rect">
            <a:avLst/>
          </a:prstGeom>
          <a:noFill/>
          <a:ln w="9525">
            <a:solidFill>
              <a:schemeClr val="tx1"/>
            </a:solidFill>
            <a:miter lim="800000"/>
            <a:headEnd/>
            <a:tailEnd/>
          </a:ln>
        </p:spPr>
        <p:txBody>
          <a:bodyPr wrap="none" anchor="ctr">
            <a:prstTxWarp prst="textNoShape">
              <a:avLst/>
            </a:prstTxWarp>
          </a:bodyPr>
          <a:lstStyle/>
          <a:p>
            <a:endParaRPr lang="fr-FR"/>
          </a:p>
        </p:txBody>
      </p:sp>
      <p:sp>
        <p:nvSpPr>
          <p:cNvPr id="315406" name="Rectangle 13"/>
          <p:cNvSpPr>
            <a:spLocks noChangeArrowheads="1"/>
          </p:cNvSpPr>
          <p:nvPr/>
        </p:nvSpPr>
        <p:spPr bwMode="auto">
          <a:xfrm>
            <a:off x="5205413" y="3232150"/>
            <a:ext cx="1054100" cy="457200"/>
          </a:xfrm>
          <a:prstGeom prst="rect">
            <a:avLst/>
          </a:prstGeom>
          <a:noFill/>
          <a:ln w="9525">
            <a:solidFill>
              <a:schemeClr val="tx1"/>
            </a:solidFill>
            <a:miter lim="800000"/>
            <a:headEnd/>
            <a:tailEnd/>
          </a:ln>
        </p:spPr>
        <p:txBody>
          <a:bodyPr wrap="none" anchor="ctr">
            <a:prstTxWarp prst="textNoShape">
              <a:avLst/>
            </a:prstTxWarp>
          </a:bodyPr>
          <a:lstStyle/>
          <a:p>
            <a:pPr algn="ctr"/>
            <a:endParaRPr lang="fr-FR" sz="1200">
              <a:solidFill>
                <a:srgbClr val="FF3300"/>
              </a:solidFill>
              <a:latin typeface="Tahoma" charset="0"/>
            </a:endParaRPr>
          </a:p>
        </p:txBody>
      </p:sp>
      <p:sp>
        <p:nvSpPr>
          <p:cNvPr id="315407" name="Rectangle 14"/>
          <p:cNvSpPr>
            <a:spLocks noChangeArrowheads="1"/>
          </p:cNvSpPr>
          <p:nvPr/>
        </p:nvSpPr>
        <p:spPr bwMode="auto">
          <a:xfrm>
            <a:off x="3446463" y="5899150"/>
            <a:ext cx="1828800" cy="762000"/>
          </a:xfrm>
          <a:prstGeom prst="rect">
            <a:avLst/>
          </a:prstGeom>
          <a:noFill/>
          <a:ln w="9525">
            <a:solidFill>
              <a:schemeClr val="tx1"/>
            </a:solidFill>
            <a:miter lim="800000"/>
            <a:headEnd/>
            <a:tailEnd/>
          </a:ln>
        </p:spPr>
        <p:txBody>
          <a:bodyPr wrap="none" anchor="ctr">
            <a:prstTxWarp prst="textNoShape">
              <a:avLst/>
            </a:prstTxWarp>
          </a:bodyPr>
          <a:lstStyle/>
          <a:p>
            <a:endParaRPr lang="fr-FR"/>
          </a:p>
        </p:txBody>
      </p:sp>
      <p:sp>
        <p:nvSpPr>
          <p:cNvPr id="315408" name="Rectangle 15"/>
          <p:cNvSpPr>
            <a:spLocks noChangeArrowheads="1"/>
          </p:cNvSpPr>
          <p:nvPr/>
        </p:nvSpPr>
        <p:spPr bwMode="auto">
          <a:xfrm>
            <a:off x="3446463" y="5289550"/>
            <a:ext cx="1828800" cy="457200"/>
          </a:xfrm>
          <a:prstGeom prst="rect">
            <a:avLst/>
          </a:prstGeom>
          <a:noFill/>
          <a:ln w="9525">
            <a:solidFill>
              <a:schemeClr val="tx1"/>
            </a:solidFill>
            <a:miter lim="800000"/>
            <a:headEnd/>
            <a:tailEnd/>
          </a:ln>
        </p:spPr>
        <p:txBody>
          <a:bodyPr wrap="none" anchor="ctr">
            <a:prstTxWarp prst="textNoShape">
              <a:avLst/>
            </a:prstTxWarp>
          </a:bodyPr>
          <a:lstStyle/>
          <a:p>
            <a:endParaRPr lang="fr-FR"/>
          </a:p>
        </p:txBody>
      </p:sp>
      <p:sp>
        <p:nvSpPr>
          <p:cNvPr id="315409" name="Rectangle 16"/>
          <p:cNvSpPr>
            <a:spLocks noChangeArrowheads="1"/>
          </p:cNvSpPr>
          <p:nvPr/>
        </p:nvSpPr>
        <p:spPr bwMode="auto">
          <a:xfrm>
            <a:off x="3446463" y="4603750"/>
            <a:ext cx="1828800" cy="457200"/>
          </a:xfrm>
          <a:prstGeom prst="rect">
            <a:avLst/>
          </a:prstGeom>
          <a:noFill/>
          <a:ln w="9525">
            <a:solidFill>
              <a:schemeClr val="tx1"/>
            </a:solidFill>
            <a:miter lim="800000"/>
            <a:headEnd/>
            <a:tailEnd/>
          </a:ln>
        </p:spPr>
        <p:txBody>
          <a:bodyPr wrap="none" anchor="ctr">
            <a:prstTxWarp prst="textNoShape">
              <a:avLst/>
            </a:prstTxWarp>
          </a:bodyPr>
          <a:lstStyle/>
          <a:p>
            <a:endParaRPr lang="fr-FR"/>
          </a:p>
        </p:txBody>
      </p:sp>
      <p:sp>
        <p:nvSpPr>
          <p:cNvPr id="315410" name="Rectangle 17"/>
          <p:cNvSpPr>
            <a:spLocks noChangeArrowheads="1"/>
          </p:cNvSpPr>
          <p:nvPr/>
        </p:nvSpPr>
        <p:spPr bwMode="auto">
          <a:xfrm>
            <a:off x="3446463" y="3917950"/>
            <a:ext cx="1828800" cy="457200"/>
          </a:xfrm>
          <a:prstGeom prst="rect">
            <a:avLst/>
          </a:prstGeom>
          <a:noFill/>
          <a:ln w="9525">
            <a:solidFill>
              <a:schemeClr val="tx1"/>
            </a:solidFill>
            <a:miter lim="800000"/>
            <a:headEnd/>
            <a:tailEnd/>
          </a:ln>
        </p:spPr>
        <p:txBody>
          <a:bodyPr wrap="none" anchor="ctr">
            <a:prstTxWarp prst="textNoShape">
              <a:avLst/>
            </a:prstTxWarp>
          </a:bodyPr>
          <a:lstStyle/>
          <a:p>
            <a:endParaRPr lang="fr-FR"/>
          </a:p>
        </p:txBody>
      </p:sp>
      <p:sp>
        <p:nvSpPr>
          <p:cNvPr id="315411" name="Rectangle 18"/>
          <p:cNvSpPr>
            <a:spLocks noChangeArrowheads="1"/>
          </p:cNvSpPr>
          <p:nvPr/>
        </p:nvSpPr>
        <p:spPr bwMode="auto">
          <a:xfrm>
            <a:off x="3779838" y="2698750"/>
            <a:ext cx="844550" cy="457200"/>
          </a:xfrm>
          <a:prstGeom prst="rect">
            <a:avLst/>
          </a:prstGeom>
          <a:noFill/>
          <a:ln w="9525">
            <a:solidFill>
              <a:schemeClr val="tx1"/>
            </a:solidFill>
            <a:miter lim="800000"/>
            <a:headEnd/>
            <a:tailEnd/>
          </a:ln>
        </p:spPr>
        <p:txBody>
          <a:bodyPr wrap="none" anchor="ctr">
            <a:prstTxWarp prst="textNoShape">
              <a:avLst/>
            </a:prstTxWarp>
          </a:bodyPr>
          <a:lstStyle/>
          <a:p>
            <a:endParaRPr lang="fr-FR"/>
          </a:p>
        </p:txBody>
      </p:sp>
      <p:sp>
        <p:nvSpPr>
          <p:cNvPr id="315412" name="Rectangle 19"/>
          <p:cNvSpPr>
            <a:spLocks noChangeArrowheads="1"/>
          </p:cNvSpPr>
          <p:nvPr/>
        </p:nvSpPr>
        <p:spPr bwMode="auto">
          <a:xfrm>
            <a:off x="422275" y="5518150"/>
            <a:ext cx="1828800" cy="457200"/>
          </a:xfrm>
          <a:prstGeom prst="rect">
            <a:avLst/>
          </a:prstGeom>
          <a:noFill/>
          <a:ln w="9525">
            <a:solidFill>
              <a:schemeClr val="tx1"/>
            </a:solidFill>
            <a:miter lim="800000"/>
            <a:headEnd/>
            <a:tailEnd/>
          </a:ln>
        </p:spPr>
        <p:txBody>
          <a:bodyPr wrap="none" anchor="ctr">
            <a:prstTxWarp prst="textNoShape">
              <a:avLst/>
            </a:prstTxWarp>
          </a:bodyPr>
          <a:lstStyle/>
          <a:p>
            <a:endParaRPr lang="fr-FR"/>
          </a:p>
        </p:txBody>
      </p:sp>
      <p:sp>
        <p:nvSpPr>
          <p:cNvPr id="315413" name="Rectangle 20"/>
          <p:cNvSpPr>
            <a:spLocks noChangeArrowheads="1"/>
          </p:cNvSpPr>
          <p:nvPr/>
        </p:nvSpPr>
        <p:spPr bwMode="auto">
          <a:xfrm>
            <a:off x="1281113" y="4527550"/>
            <a:ext cx="914400" cy="457200"/>
          </a:xfrm>
          <a:prstGeom prst="rect">
            <a:avLst/>
          </a:prstGeom>
          <a:noFill/>
          <a:ln w="9525">
            <a:solidFill>
              <a:schemeClr val="tx1"/>
            </a:solidFill>
            <a:miter lim="800000"/>
            <a:headEnd/>
            <a:tailEnd/>
          </a:ln>
        </p:spPr>
        <p:txBody>
          <a:bodyPr wrap="none" anchor="ctr">
            <a:prstTxWarp prst="textNoShape">
              <a:avLst/>
            </a:prstTxWarp>
          </a:bodyPr>
          <a:lstStyle/>
          <a:p>
            <a:endParaRPr lang="fr-FR"/>
          </a:p>
        </p:txBody>
      </p:sp>
      <p:sp>
        <p:nvSpPr>
          <p:cNvPr id="315414" name="Rectangle 21"/>
          <p:cNvSpPr>
            <a:spLocks noChangeArrowheads="1"/>
          </p:cNvSpPr>
          <p:nvPr/>
        </p:nvSpPr>
        <p:spPr bwMode="auto">
          <a:xfrm>
            <a:off x="1403350" y="3308350"/>
            <a:ext cx="1828800" cy="457200"/>
          </a:xfrm>
          <a:prstGeom prst="rect">
            <a:avLst/>
          </a:prstGeom>
          <a:noFill/>
          <a:ln w="9525">
            <a:solidFill>
              <a:schemeClr val="tx1"/>
            </a:solidFill>
            <a:miter lim="800000"/>
            <a:headEnd/>
            <a:tailEnd/>
          </a:ln>
        </p:spPr>
        <p:txBody>
          <a:bodyPr wrap="none" anchor="ctr">
            <a:prstTxWarp prst="textNoShape">
              <a:avLst/>
            </a:prstTxWarp>
          </a:bodyPr>
          <a:lstStyle/>
          <a:p>
            <a:endParaRPr lang="fr-FR"/>
          </a:p>
        </p:txBody>
      </p:sp>
      <p:sp>
        <p:nvSpPr>
          <p:cNvPr id="315415" name="Rectangle 22"/>
          <p:cNvSpPr>
            <a:spLocks noChangeArrowheads="1"/>
          </p:cNvSpPr>
          <p:nvPr/>
        </p:nvSpPr>
        <p:spPr bwMode="auto">
          <a:xfrm>
            <a:off x="1970088" y="869950"/>
            <a:ext cx="1828800" cy="457200"/>
          </a:xfrm>
          <a:prstGeom prst="rect">
            <a:avLst/>
          </a:prstGeom>
          <a:noFill/>
          <a:ln w="9525">
            <a:solidFill>
              <a:schemeClr val="tx1"/>
            </a:solidFill>
            <a:miter lim="800000"/>
            <a:headEnd/>
            <a:tailEnd/>
          </a:ln>
        </p:spPr>
        <p:txBody>
          <a:bodyPr wrap="none" anchor="ctr">
            <a:prstTxWarp prst="textNoShape">
              <a:avLst/>
            </a:prstTxWarp>
          </a:bodyPr>
          <a:lstStyle/>
          <a:p>
            <a:endParaRPr lang="fr-FR"/>
          </a:p>
        </p:txBody>
      </p:sp>
      <p:sp>
        <p:nvSpPr>
          <p:cNvPr id="315416" name="Rectangle 23"/>
          <p:cNvSpPr>
            <a:spLocks noChangeArrowheads="1"/>
          </p:cNvSpPr>
          <p:nvPr/>
        </p:nvSpPr>
        <p:spPr bwMode="auto">
          <a:xfrm>
            <a:off x="1970088" y="1479550"/>
            <a:ext cx="1828800" cy="457200"/>
          </a:xfrm>
          <a:prstGeom prst="rect">
            <a:avLst/>
          </a:prstGeom>
          <a:noFill/>
          <a:ln w="9525">
            <a:solidFill>
              <a:schemeClr val="tx1"/>
            </a:solidFill>
            <a:miter lim="800000"/>
            <a:headEnd/>
            <a:tailEnd/>
          </a:ln>
        </p:spPr>
        <p:txBody>
          <a:bodyPr wrap="none" anchor="ctr">
            <a:prstTxWarp prst="textNoShape">
              <a:avLst/>
            </a:prstTxWarp>
          </a:bodyPr>
          <a:lstStyle/>
          <a:p>
            <a:endParaRPr lang="fr-FR"/>
          </a:p>
        </p:txBody>
      </p:sp>
      <p:sp>
        <p:nvSpPr>
          <p:cNvPr id="315417" name="Rectangle 24"/>
          <p:cNvSpPr>
            <a:spLocks noChangeArrowheads="1"/>
          </p:cNvSpPr>
          <p:nvPr/>
        </p:nvSpPr>
        <p:spPr bwMode="auto">
          <a:xfrm>
            <a:off x="1970088" y="2089150"/>
            <a:ext cx="1828800" cy="457200"/>
          </a:xfrm>
          <a:prstGeom prst="rect">
            <a:avLst/>
          </a:prstGeom>
          <a:noFill/>
          <a:ln w="9525">
            <a:solidFill>
              <a:schemeClr val="tx1"/>
            </a:solidFill>
            <a:miter lim="800000"/>
            <a:headEnd/>
            <a:tailEnd/>
          </a:ln>
        </p:spPr>
        <p:txBody>
          <a:bodyPr wrap="none" anchor="ctr">
            <a:prstTxWarp prst="textNoShape">
              <a:avLst/>
            </a:prstTxWarp>
          </a:bodyPr>
          <a:lstStyle/>
          <a:p>
            <a:endParaRPr lang="fr-FR"/>
          </a:p>
        </p:txBody>
      </p:sp>
      <p:sp>
        <p:nvSpPr>
          <p:cNvPr id="315418" name="Rectangle 25"/>
          <p:cNvSpPr>
            <a:spLocks noChangeArrowheads="1"/>
          </p:cNvSpPr>
          <p:nvPr/>
        </p:nvSpPr>
        <p:spPr bwMode="auto">
          <a:xfrm>
            <a:off x="703263" y="2393950"/>
            <a:ext cx="914400" cy="457200"/>
          </a:xfrm>
          <a:prstGeom prst="rect">
            <a:avLst/>
          </a:prstGeom>
          <a:noFill/>
          <a:ln w="9525">
            <a:solidFill>
              <a:schemeClr val="tx1"/>
            </a:solidFill>
            <a:miter lim="800000"/>
            <a:headEnd/>
            <a:tailEnd/>
          </a:ln>
        </p:spPr>
        <p:txBody>
          <a:bodyPr wrap="none" anchor="ctr">
            <a:prstTxWarp prst="textNoShape">
              <a:avLst/>
            </a:prstTxWarp>
          </a:bodyPr>
          <a:lstStyle/>
          <a:p>
            <a:endParaRPr lang="fr-FR"/>
          </a:p>
        </p:txBody>
      </p:sp>
      <p:sp>
        <p:nvSpPr>
          <p:cNvPr id="315419" name="Text Box 26"/>
          <p:cNvSpPr txBox="1">
            <a:spLocks noChangeArrowheads="1"/>
          </p:cNvSpPr>
          <p:nvPr/>
        </p:nvSpPr>
        <p:spPr bwMode="auto">
          <a:xfrm>
            <a:off x="6948488" y="1027113"/>
            <a:ext cx="1930400" cy="457200"/>
          </a:xfrm>
          <a:prstGeom prst="rect">
            <a:avLst/>
          </a:prstGeom>
          <a:noFill/>
          <a:ln w="9525">
            <a:noFill/>
            <a:miter lim="800000"/>
            <a:headEnd/>
            <a:tailEnd/>
          </a:ln>
        </p:spPr>
        <p:txBody>
          <a:bodyPr>
            <a:prstTxWarp prst="textNoShape">
              <a:avLst/>
            </a:prstTxWarp>
            <a:spAutoFit/>
          </a:bodyPr>
          <a:lstStyle/>
          <a:p>
            <a:pPr>
              <a:spcBef>
                <a:spcPct val="50000"/>
              </a:spcBef>
            </a:pPr>
            <a:r>
              <a:rPr lang="fr-FR" sz="1200">
                <a:solidFill>
                  <a:srgbClr val="FF3300"/>
                </a:solidFill>
                <a:latin typeface="Tahoma" charset="0"/>
              </a:rPr>
              <a:t>Optimisation de la structure de financement</a:t>
            </a:r>
          </a:p>
        </p:txBody>
      </p:sp>
      <p:sp>
        <p:nvSpPr>
          <p:cNvPr id="315420" name="Text Box 27"/>
          <p:cNvSpPr txBox="1">
            <a:spLocks noChangeArrowheads="1"/>
          </p:cNvSpPr>
          <p:nvPr/>
        </p:nvSpPr>
        <p:spPr bwMode="auto">
          <a:xfrm>
            <a:off x="6877050" y="5213350"/>
            <a:ext cx="1800225" cy="457200"/>
          </a:xfrm>
          <a:prstGeom prst="rect">
            <a:avLst/>
          </a:prstGeom>
          <a:noFill/>
          <a:ln w="9525">
            <a:noFill/>
            <a:miter lim="800000"/>
            <a:headEnd/>
            <a:tailEnd/>
          </a:ln>
        </p:spPr>
        <p:txBody>
          <a:bodyPr>
            <a:prstTxWarp prst="textNoShape">
              <a:avLst/>
            </a:prstTxWarp>
            <a:spAutoFit/>
          </a:bodyPr>
          <a:lstStyle/>
          <a:p>
            <a:pPr>
              <a:spcBef>
                <a:spcPct val="50000"/>
              </a:spcBef>
            </a:pPr>
            <a:r>
              <a:rPr lang="fr-FR" sz="1200">
                <a:solidFill>
                  <a:srgbClr val="FF3300"/>
                </a:solidFill>
                <a:latin typeface="Tahoma" charset="0"/>
              </a:rPr>
              <a:t>Utilisation de la capacité de production </a:t>
            </a:r>
          </a:p>
        </p:txBody>
      </p:sp>
      <p:sp>
        <p:nvSpPr>
          <p:cNvPr id="315421" name="Text Box 28"/>
          <p:cNvSpPr txBox="1">
            <a:spLocks noChangeArrowheads="1"/>
          </p:cNvSpPr>
          <p:nvPr/>
        </p:nvSpPr>
        <p:spPr bwMode="auto">
          <a:xfrm>
            <a:off x="6962775" y="2089150"/>
            <a:ext cx="1619250" cy="457200"/>
          </a:xfrm>
          <a:prstGeom prst="rect">
            <a:avLst/>
          </a:prstGeom>
          <a:noFill/>
          <a:ln w="9525">
            <a:noFill/>
            <a:miter lim="800000"/>
            <a:headEnd/>
            <a:tailEnd/>
          </a:ln>
        </p:spPr>
        <p:txBody>
          <a:bodyPr>
            <a:prstTxWarp prst="textNoShape">
              <a:avLst/>
            </a:prstTxWarp>
            <a:spAutoFit/>
          </a:bodyPr>
          <a:lstStyle/>
          <a:p>
            <a:pPr>
              <a:spcBef>
                <a:spcPct val="50000"/>
              </a:spcBef>
            </a:pPr>
            <a:r>
              <a:rPr lang="fr-FR" sz="1200">
                <a:solidFill>
                  <a:srgbClr val="FF3300"/>
                </a:solidFill>
                <a:latin typeface="Tahoma" charset="0"/>
              </a:rPr>
              <a:t>Variation de la part de marché</a:t>
            </a:r>
          </a:p>
        </p:txBody>
      </p:sp>
      <p:sp>
        <p:nvSpPr>
          <p:cNvPr id="315422" name="Text Box 29"/>
          <p:cNvSpPr txBox="1">
            <a:spLocks noChangeArrowheads="1"/>
          </p:cNvSpPr>
          <p:nvPr/>
        </p:nvSpPr>
        <p:spPr bwMode="auto">
          <a:xfrm>
            <a:off x="6962775" y="2708275"/>
            <a:ext cx="1619250" cy="457200"/>
          </a:xfrm>
          <a:prstGeom prst="rect">
            <a:avLst/>
          </a:prstGeom>
          <a:noFill/>
          <a:ln w="9525">
            <a:noFill/>
            <a:miter lim="800000"/>
            <a:headEnd/>
            <a:tailEnd/>
          </a:ln>
        </p:spPr>
        <p:txBody>
          <a:bodyPr>
            <a:prstTxWarp prst="textNoShape">
              <a:avLst/>
            </a:prstTxWarp>
            <a:spAutoFit/>
          </a:bodyPr>
          <a:lstStyle/>
          <a:p>
            <a:pPr>
              <a:spcBef>
                <a:spcPct val="50000"/>
              </a:spcBef>
            </a:pPr>
            <a:r>
              <a:rPr lang="fr-FR" sz="1200">
                <a:solidFill>
                  <a:srgbClr val="FF3300"/>
                </a:solidFill>
                <a:latin typeface="Tahoma" charset="0"/>
              </a:rPr>
              <a:t>Entrée sur de nouveaux marchés</a:t>
            </a:r>
          </a:p>
        </p:txBody>
      </p:sp>
      <p:sp>
        <p:nvSpPr>
          <p:cNvPr id="315423" name="Text Box 30"/>
          <p:cNvSpPr txBox="1">
            <a:spLocks noChangeArrowheads="1"/>
          </p:cNvSpPr>
          <p:nvPr/>
        </p:nvSpPr>
        <p:spPr bwMode="auto">
          <a:xfrm>
            <a:off x="6962775" y="3232150"/>
            <a:ext cx="1619250" cy="639763"/>
          </a:xfrm>
          <a:prstGeom prst="rect">
            <a:avLst/>
          </a:prstGeom>
          <a:noFill/>
          <a:ln w="9525">
            <a:noFill/>
            <a:miter lim="800000"/>
            <a:headEnd/>
            <a:tailEnd/>
          </a:ln>
        </p:spPr>
        <p:txBody>
          <a:bodyPr>
            <a:prstTxWarp prst="textNoShape">
              <a:avLst/>
            </a:prstTxWarp>
            <a:spAutoFit/>
          </a:bodyPr>
          <a:lstStyle/>
          <a:p>
            <a:pPr>
              <a:spcBef>
                <a:spcPct val="50000"/>
              </a:spcBef>
            </a:pPr>
            <a:r>
              <a:rPr lang="fr-FR" sz="1200">
                <a:solidFill>
                  <a:srgbClr val="FF3300"/>
                </a:solidFill>
                <a:latin typeface="Tahoma" charset="0"/>
              </a:rPr>
              <a:t>Développement de marchés à forte valeur ajoutée</a:t>
            </a:r>
          </a:p>
        </p:txBody>
      </p:sp>
      <p:sp>
        <p:nvSpPr>
          <p:cNvPr id="315424" name="Text Box 31"/>
          <p:cNvSpPr txBox="1">
            <a:spLocks noChangeArrowheads="1"/>
          </p:cNvSpPr>
          <p:nvPr/>
        </p:nvSpPr>
        <p:spPr bwMode="auto">
          <a:xfrm>
            <a:off x="6948488" y="3835400"/>
            <a:ext cx="1619250" cy="457200"/>
          </a:xfrm>
          <a:prstGeom prst="rect">
            <a:avLst/>
          </a:prstGeom>
          <a:noFill/>
          <a:ln w="9525">
            <a:noFill/>
            <a:miter lim="800000"/>
            <a:headEnd/>
            <a:tailEnd/>
          </a:ln>
        </p:spPr>
        <p:txBody>
          <a:bodyPr>
            <a:prstTxWarp prst="textNoShape">
              <a:avLst/>
            </a:prstTxWarp>
            <a:spAutoFit/>
          </a:bodyPr>
          <a:lstStyle/>
          <a:p>
            <a:pPr>
              <a:spcBef>
                <a:spcPct val="50000"/>
              </a:spcBef>
            </a:pPr>
            <a:r>
              <a:rPr lang="fr-FR" sz="1200">
                <a:solidFill>
                  <a:srgbClr val="FF3300"/>
                </a:solidFill>
                <a:latin typeface="Tahoma" charset="0"/>
              </a:rPr>
              <a:t>Variation des prix de vente</a:t>
            </a:r>
          </a:p>
        </p:txBody>
      </p:sp>
      <p:sp>
        <p:nvSpPr>
          <p:cNvPr id="315425" name="Text Box 32"/>
          <p:cNvSpPr txBox="1">
            <a:spLocks noChangeArrowheads="1"/>
          </p:cNvSpPr>
          <p:nvPr/>
        </p:nvSpPr>
        <p:spPr bwMode="auto">
          <a:xfrm>
            <a:off x="6962775" y="4451350"/>
            <a:ext cx="1619250" cy="457200"/>
          </a:xfrm>
          <a:prstGeom prst="rect">
            <a:avLst/>
          </a:prstGeom>
          <a:noFill/>
          <a:ln w="9525">
            <a:noFill/>
            <a:miter lim="800000"/>
            <a:headEnd/>
            <a:tailEnd/>
          </a:ln>
        </p:spPr>
        <p:txBody>
          <a:bodyPr>
            <a:prstTxWarp prst="textNoShape">
              <a:avLst/>
            </a:prstTxWarp>
            <a:spAutoFit/>
          </a:bodyPr>
          <a:lstStyle/>
          <a:p>
            <a:pPr>
              <a:spcBef>
                <a:spcPct val="50000"/>
              </a:spcBef>
            </a:pPr>
            <a:r>
              <a:rPr lang="fr-FR" sz="1200">
                <a:solidFill>
                  <a:srgbClr val="FF3300"/>
                </a:solidFill>
                <a:latin typeface="Tahoma" charset="0"/>
              </a:rPr>
              <a:t>Productivité, réduction des coûts</a:t>
            </a:r>
          </a:p>
        </p:txBody>
      </p:sp>
      <p:sp>
        <p:nvSpPr>
          <p:cNvPr id="315426" name="Text Box 33"/>
          <p:cNvSpPr txBox="1">
            <a:spLocks noChangeArrowheads="1"/>
          </p:cNvSpPr>
          <p:nvPr/>
        </p:nvSpPr>
        <p:spPr bwMode="auto">
          <a:xfrm>
            <a:off x="5345113" y="1784350"/>
            <a:ext cx="1617662" cy="274638"/>
          </a:xfrm>
          <a:prstGeom prst="rect">
            <a:avLst/>
          </a:prstGeom>
          <a:noFill/>
          <a:ln w="9525">
            <a:noFill/>
            <a:miter lim="800000"/>
            <a:headEnd/>
            <a:tailEnd/>
          </a:ln>
        </p:spPr>
        <p:txBody>
          <a:bodyPr>
            <a:prstTxWarp prst="textNoShape">
              <a:avLst/>
            </a:prstTxWarp>
            <a:spAutoFit/>
          </a:bodyPr>
          <a:lstStyle/>
          <a:p>
            <a:pPr>
              <a:spcBef>
                <a:spcPct val="50000"/>
              </a:spcBef>
            </a:pPr>
            <a:r>
              <a:rPr lang="fr-FR" sz="1200">
                <a:solidFill>
                  <a:srgbClr val="FF3300"/>
                </a:solidFill>
                <a:latin typeface="Tahoma" charset="0"/>
              </a:rPr>
              <a:t>Volume</a:t>
            </a:r>
          </a:p>
        </p:txBody>
      </p:sp>
      <p:sp>
        <p:nvSpPr>
          <p:cNvPr id="315427" name="Text Box 34"/>
          <p:cNvSpPr txBox="1">
            <a:spLocks noChangeArrowheads="1"/>
          </p:cNvSpPr>
          <p:nvPr/>
        </p:nvSpPr>
        <p:spPr bwMode="auto">
          <a:xfrm>
            <a:off x="6962775" y="5899150"/>
            <a:ext cx="1619250" cy="274638"/>
          </a:xfrm>
          <a:prstGeom prst="rect">
            <a:avLst/>
          </a:prstGeom>
          <a:noFill/>
          <a:ln w="9525">
            <a:noFill/>
            <a:miter lim="800000"/>
            <a:headEnd/>
            <a:tailEnd/>
          </a:ln>
        </p:spPr>
        <p:txBody>
          <a:bodyPr>
            <a:prstTxWarp prst="textNoShape">
              <a:avLst/>
            </a:prstTxWarp>
            <a:spAutoFit/>
          </a:bodyPr>
          <a:lstStyle/>
          <a:p>
            <a:pPr>
              <a:spcBef>
                <a:spcPct val="50000"/>
              </a:spcBef>
            </a:pPr>
            <a:r>
              <a:rPr lang="fr-FR" sz="1200">
                <a:solidFill>
                  <a:srgbClr val="FF3300"/>
                </a:solidFill>
                <a:latin typeface="Tahoma" charset="0"/>
              </a:rPr>
              <a:t>Gestion des stocks</a:t>
            </a:r>
          </a:p>
        </p:txBody>
      </p:sp>
      <p:sp>
        <p:nvSpPr>
          <p:cNvPr id="315428" name="Text Box 35"/>
          <p:cNvSpPr txBox="1">
            <a:spLocks noChangeArrowheads="1"/>
          </p:cNvSpPr>
          <p:nvPr/>
        </p:nvSpPr>
        <p:spPr bwMode="auto">
          <a:xfrm>
            <a:off x="6948488" y="6237288"/>
            <a:ext cx="1619250" cy="457200"/>
          </a:xfrm>
          <a:prstGeom prst="rect">
            <a:avLst/>
          </a:prstGeom>
          <a:noFill/>
          <a:ln w="9525">
            <a:noFill/>
            <a:miter lim="800000"/>
            <a:headEnd/>
            <a:tailEnd/>
          </a:ln>
        </p:spPr>
        <p:txBody>
          <a:bodyPr>
            <a:prstTxWarp prst="textNoShape">
              <a:avLst/>
            </a:prstTxWarp>
            <a:spAutoFit/>
          </a:bodyPr>
          <a:lstStyle/>
          <a:p>
            <a:pPr>
              <a:spcBef>
                <a:spcPct val="50000"/>
              </a:spcBef>
            </a:pPr>
            <a:r>
              <a:rPr lang="fr-FR" sz="1200">
                <a:solidFill>
                  <a:srgbClr val="FF3300"/>
                </a:solidFill>
                <a:latin typeface="Tahoma" charset="0"/>
              </a:rPr>
              <a:t>Conditions de règlement</a:t>
            </a:r>
          </a:p>
        </p:txBody>
      </p:sp>
      <p:sp>
        <p:nvSpPr>
          <p:cNvPr id="315429" name="Text Box 36"/>
          <p:cNvSpPr txBox="1">
            <a:spLocks noChangeArrowheads="1"/>
          </p:cNvSpPr>
          <p:nvPr/>
        </p:nvSpPr>
        <p:spPr bwMode="auto">
          <a:xfrm>
            <a:off x="4852988" y="3308350"/>
            <a:ext cx="1689100" cy="274638"/>
          </a:xfrm>
          <a:prstGeom prst="rect">
            <a:avLst/>
          </a:prstGeom>
          <a:noFill/>
          <a:ln w="9525">
            <a:noFill/>
            <a:miter lim="800000"/>
            <a:headEnd/>
            <a:tailEnd/>
          </a:ln>
        </p:spPr>
        <p:txBody>
          <a:bodyPr>
            <a:prstTxWarp prst="textNoShape">
              <a:avLst/>
            </a:prstTxWarp>
            <a:spAutoFit/>
          </a:bodyPr>
          <a:lstStyle/>
          <a:p>
            <a:pPr algn="ctr">
              <a:spcBef>
                <a:spcPct val="50000"/>
              </a:spcBef>
            </a:pPr>
            <a:r>
              <a:rPr lang="fr-FR" sz="1200">
                <a:solidFill>
                  <a:srgbClr val="FF3300"/>
                </a:solidFill>
                <a:latin typeface="Tahoma" charset="0"/>
              </a:rPr>
              <a:t>Prix</a:t>
            </a:r>
          </a:p>
        </p:txBody>
      </p:sp>
      <p:sp>
        <p:nvSpPr>
          <p:cNvPr id="315430" name="Text Box 37"/>
          <p:cNvSpPr txBox="1">
            <a:spLocks noChangeArrowheads="1"/>
          </p:cNvSpPr>
          <p:nvPr/>
        </p:nvSpPr>
        <p:spPr bwMode="auto">
          <a:xfrm>
            <a:off x="1055688" y="4603750"/>
            <a:ext cx="1476375" cy="274638"/>
          </a:xfrm>
          <a:prstGeom prst="rect">
            <a:avLst/>
          </a:prstGeom>
          <a:noFill/>
          <a:ln w="9525">
            <a:noFill/>
            <a:miter lim="800000"/>
            <a:headEnd/>
            <a:tailEnd/>
          </a:ln>
        </p:spPr>
        <p:txBody>
          <a:bodyPr>
            <a:prstTxWarp prst="textNoShape">
              <a:avLst/>
            </a:prstTxWarp>
            <a:spAutoFit/>
          </a:bodyPr>
          <a:lstStyle/>
          <a:p>
            <a:pPr algn="ctr">
              <a:spcBef>
                <a:spcPct val="50000"/>
              </a:spcBef>
            </a:pPr>
            <a:r>
              <a:rPr lang="fr-FR" sz="1200">
                <a:solidFill>
                  <a:srgbClr val="FF3300"/>
                </a:solidFill>
                <a:latin typeface="Tahoma" charset="0"/>
              </a:rPr>
              <a:t>ROCE</a:t>
            </a:r>
          </a:p>
        </p:txBody>
      </p:sp>
      <p:sp>
        <p:nvSpPr>
          <p:cNvPr id="315431" name="Text Box 38"/>
          <p:cNvSpPr txBox="1">
            <a:spLocks noChangeArrowheads="1"/>
          </p:cNvSpPr>
          <p:nvPr/>
        </p:nvSpPr>
        <p:spPr bwMode="auto">
          <a:xfrm>
            <a:off x="4010025" y="2774950"/>
            <a:ext cx="1617663" cy="274638"/>
          </a:xfrm>
          <a:prstGeom prst="rect">
            <a:avLst/>
          </a:prstGeom>
          <a:noFill/>
          <a:ln w="9525">
            <a:noFill/>
            <a:miter lim="800000"/>
            <a:headEnd/>
            <a:tailEnd/>
          </a:ln>
        </p:spPr>
        <p:txBody>
          <a:bodyPr>
            <a:prstTxWarp prst="textNoShape">
              <a:avLst/>
            </a:prstTxWarp>
            <a:spAutoFit/>
          </a:bodyPr>
          <a:lstStyle/>
          <a:p>
            <a:pPr>
              <a:spcBef>
                <a:spcPct val="50000"/>
              </a:spcBef>
            </a:pPr>
            <a:r>
              <a:rPr lang="fr-FR" sz="1200">
                <a:solidFill>
                  <a:srgbClr val="FF3300"/>
                </a:solidFill>
                <a:latin typeface="Tahoma" charset="0"/>
              </a:rPr>
              <a:t>CA</a:t>
            </a:r>
          </a:p>
        </p:txBody>
      </p:sp>
      <p:sp>
        <p:nvSpPr>
          <p:cNvPr id="315432" name="Text Box 39"/>
          <p:cNvSpPr txBox="1">
            <a:spLocks noChangeArrowheads="1"/>
          </p:cNvSpPr>
          <p:nvPr/>
        </p:nvSpPr>
        <p:spPr bwMode="auto">
          <a:xfrm>
            <a:off x="3492500" y="4017963"/>
            <a:ext cx="1617663" cy="274637"/>
          </a:xfrm>
          <a:prstGeom prst="rect">
            <a:avLst/>
          </a:prstGeom>
          <a:noFill/>
          <a:ln w="9525">
            <a:noFill/>
            <a:miter lim="800000"/>
            <a:headEnd/>
            <a:tailEnd/>
          </a:ln>
        </p:spPr>
        <p:txBody>
          <a:bodyPr>
            <a:prstTxWarp prst="textNoShape">
              <a:avLst/>
            </a:prstTxWarp>
            <a:spAutoFit/>
          </a:bodyPr>
          <a:lstStyle/>
          <a:p>
            <a:pPr algn="ctr">
              <a:spcBef>
                <a:spcPct val="50000"/>
              </a:spcBef>
            </a:pPr>
            <a:r>
              <a:rPr lang="fr-FR" sz="1200">
                <a:solidFill>
                  <a:srgbClr val="FF3300"/>
                </a:solidFill>
                <a:latin typeface="Tahoma" charset="0"/>
              </a:rPr>
              <a:t>Coûts opérationnels</a:t>
            </a:r>
          </a:p>
        </p:txBody>
      </p:sp>
      <p:sp>
        <p:nvSpPr>
          <p:cNvPr id="315433" name="Text Box 40"/>
          <p:cNvSpPr txBox="1">
            <a:spLocks noChangeArrowheads="1"/>
          </p:cNvSpPr>
          <p:nvPr/>
        </p:nvSpPr>
        <p:spPr bwMode="auto">
          <a:xfrm>
            <a:off x="3516313" y="4679950"/>
            <a:ext cx="1617662" cy="274638"/>
          </a:xfrm>
          <a:prstGeom prst="rect">
            <a:avLst/>
          </a:prstGeom>
          <a:noFill/>
          <a:ln w="9525">
            <a:noFill/>
            <a:miter lim="800000"/>
            <a:headEnd/>
            <a:tailEnd/>
          </a:ln>
        </p:spPr>
        <p:txBody>
          <a:bodyPr>
            <a:prstTxWarp prst="textNoShape">
              <a:avLst/>
            </a:prstTxWarp>
            <a:spAutoFit/>
          </a:bodyPr>
          <a:lstStyle/>
          <a:p>
            <a:pPr algn="ctr">
              <a:spcBef>
                <a:spcPct val="50000"/>
              </a:spcBef>
            </a:pPr>
            <a:r>
              <a:rPr lang="fr-FR" sz="1200">
                <a:solidFill>
                  <a:srgbClr val="FF3300"/>
                </a:solidFill>
                <a:latin typeface="Tahoma" charset="0"/>
              </a:rPr>
              <a:t>Frais de structure</a:t>
            </a:r>
          </a:p>
        </p:txBody>
      </p:sp>
      <p:sp>
        <p:nvSpPr>
          <p:cNvPr id="315434" name="Text Box 41"/>
          <p:cNvSpPr txBox="1">
            <a:spLocks noChangeArrowheads="1"/>
          </p:cNvSpPr>
          <p:nvPr/>
        </p:nvSpPr>
        <p:spPr bwMode="auto">
          <a:xfrm>
            <a:off x="3516313" y="5386388"/>
            <a:ext cx="1617662" cy="274637"/>
          </a:xfrm>
          <a:prstGeom prst="rect">
            <a:avLst/>
          </a:prstGeom>
          <a:noFill/>
          <a:ln w="9525">
            <a:noFill/>
            <a:miter lim="800000"/>
            <a:headEnd/>
            <a:tailEnd/>
          </a:ln>
        </p:spPr>
        <p:txBody>
          <a:bodyPr>
            <a:prstTxWarp prst="textNoShape">
              <a:avLst/>
            </a:prstTxWarp>
            <a:spAutoFit/>
          </a:bodyPr>
          <a:lstStyle/>
          <a:p>
            <a:pPr algn="ctr">
              <a:spcBef>
                <a:spcPct val="50000"/>
              </a:spcBef>
            </a:pPr>
            <a:r>
              <a:rPr lang="fr-FR" sz="1200">
                <a:solidFill>
                  <a:srgbClr val="FF3300"/>
                </a:solidFill>
                <a:latin typeface="Tahoma" charset="0"/>
              </a:rPr>
              <a:t>Immobilisations</a:t>
            </a:r>
          </a:p>
        </p:txBody>
      </p:sp>
      <p:sp>
        <p:nvSpPr>
          <p:cNvPr id="315435" name="Text Box 42"/>
          <p:cNvSpPr txBox="1">
            <a:spLocks noChangeArrowheads="1"/>
          </p:cNvSpPr>
          <p:nvPr/>
        </p:nvSpPr>
        <p:spPr bwMode="auto">
          <a:xfrm>
            <a:off x="3530600" y="6051550"/>
            <a:ext cx="1617663" cy="457200"/>
          </a:xfrm>
          <a:prstGeom prst="rect">
            <a:avLst/>
          </a:prstGeom>
          <a:noFill/>
          <a:ln w="9525">
            <a:noFill/>
            <a:miter lim="800000"/>
            <a:headEnd/>
            <a:tailEnd/>
          </a:ln>
        </p:spPr>
        <p:txBody>
          <a:bodyPr>
            <a:prstTxWarp prst="textNoShape">
              <a:avLst/>
            </a:prstTxWarp>
            <a:spAutoFit/>
          </a:bodyPr>
          <a:lstStyle/>
          <a:p>
            <a:pPr>
              <a:spcBef>
                <a:spcPct val="50000"/>
              </a:spcBef>
            </a:pPr>
            <a:r>
              <a:rPr lang="fr-FR" sz="1200">
                <a:solidFill>
                  <a:srgbClr val="FF3300"/>
                </a:solidFill>
                <a:latin typeface="Tahoma" charset="0"/>
              </a:rPr>
              <a:t>Besoin en fonds de roulement</a:t>
            </a:r>
          </a:p>
        </p:txBody>
      </p:sp>
      <p:sp>
        <p:nvSpPr>
          <p:cNvPr id="315436" name="Text Box 43"/>
          <p:cNvSpPr txBox="1">
            <a:spLocks noChangeArrowheads="1"/>
          </p:cNvSpPr>
          <p:nvPr/>
        </p:nvSpPr>
        <p:spPr bwMode="auto">
          <a:xfrm>
            <a:off x="492125" y="5589588"/>
            <a:ext cx="1617663" cy="274637"/>
          </a:xfrm>
          <a:prstGeom prst="rect">
            <a:avLst/>
          </a:prstGeom>
          <a:noFill/>
          <a:ln w="9525">
            <a:noFill/>
            <a:miter lim="800000"/>
            <a:headEnd/>
            <a:tailEnd/>
          </a:ln>
        </p:spPr>
        <p:txBody>
          <a:bodyPr>
            <a:prstTxWarp prst="textNoShape">
              <a:avLst/>
            </a:prstTxWarp>
            <a:spAutoFit/>
          </a:bodyPr>
          <a:lstStyle/>
          <a:p>
            <a:pPr>
              <a:spcBef>
                <a:spcPct val="50000"/>
              </a:spcBef>
            </a:pPr>
            <a:r>
              <a:rPr lang="fr-FR" sz="1200">
                <a:solidFill>
                  <a:srgbClr val="FF3300"/>
                </a:solidFill>
                <a:latin typeface="Tahoma" charset="0"/>
              </a:rPr>
              <a:t>Capitaux Investis</a:t>
            </a:r>
          </a:p>
        </p:txBody>
      </p:sp>
      <p:sp>
        <p:nvSpPr>
          <p:cNvPr id="315437" name="Text Box 44"/>
          <p:cNvSpPr txBox="1">
            <a:spLocks noChangeArrowheads="1"/>
          </p:cNvSpPr>
          <p:nvPr/>
        </p:nvSpPr>
        <p:spPr bwMode="auto">
          <a:xfrm>
            <a:off x="1547813" y="3384550"/>
            <a:ext cx="1617662" cy="274638"/>
          </a:xfrm>
          <a:prstGeom prst="rect">
            <a:avLst/>
          </a:prstGeom>
          <a:noFill/>
          <a:ln w="9525">
            <a:noFill/>
            <a:miter lim="800000"/>
            <a:headEnd/>
            <a:tailEnd/>
          </a:ln>
        </p:spPr>
        <p:txBody>
          <a:bodyPr>
            <a:prstTxWarp prst="textNoShape">
              <a:avLst/>
            </a:prstTxWarp>
            <a:spAutoFit/>
          </a:bodyPr>
          <a:lstStyle/>
          <a:p>
            <a:pPr>
              <a:spcBef>
                <a:spcPct val="50000"/>
              </a:spcBef>
            </a:pPr>
            <a:r>
              <a:rPr lang="fr-FR" sz="1200">
                <a:solidFill>
                  <a:srgbClr val="FF3300"/>
                </a:solidFill>
                <a:latin typeface="Tahoma" charset="0"/>
              </a:rPr>
              <a:t>Résultat opérationnel</a:t>
            </a:r>
          </a:p>
        </p:txBody>
      </p:sp>
      <p:sp>
        <p:nvSpPr>
          <p:cNvPr id="315438" name="Text Box 45"/>
          <p:cNvSpPr txBox="1">
            <a:spLocks noChangeArrowheads="1"/>
          </p:cNvSpPr>
          <p:nvPr/>
        </p:nvSpPr>
        <p:spPr bwMode="auto">
          <a:xfrm>
            <a:off x="866775" y="2506663"/>
            <a:ext cx="1617663" cy="274637"/>
          </a:xfrm>
          <a:prstGeom prst="rect">
            <a:avLst/>
          </a:prstGeom>
          <a:noFill/>
          <a:ln w="9525">
            <a:noFill/>
            <a:miter lim="800000"/>
            <a:headEnd/>
            <a:tailEnd/>
          </a:ln>
        </p:spPr>
        <p:txBody>
          <a:bodyPr>
            <a:prstTxWarp prst="textNoShape">
              <a:avLst/>
            </a:prstTxWarp>
            <a:spAutoFit/>
          </a:bodyPr>
          <a:lstStyle/>
          <a:p>
            <a:pPr>
              <a:spcBef>
                <a:spcPct val="50000"/>
              </a:spcBef>
            </a:pPr>
            <a:r>
              <a:rPr lang="fr-FR" sz="1200">
                <a:solidFill>
                  <a:srgbClr val="FF3300"/>
                </a:solidFill>
                <a:latin typeface="Tahoma" charset="0"/>
              </a:rPr>
              <a:t>EVA</a:t>
            </a:r>
          </a:p>
        </p:txBody>
      </p:sp>
      <p:sp>
        <p:nvSpPr>
          <p:cNvPr id="315439" name="Text Box 46"/>
          <p:cNvSpPr txBox="1">
            <a:spLocks noChangeArrowheads="1"/>
          </p:cNvSpPr>
          <p:nvPr/>
        </p:nvSpPr>
        <p:spPr bwMode="auto">
          <a:xfrm>
            <a:off x="6948488" y="1557338"/>
            <a:ext cx="1619250" cy="457200"/>
          </a:xfrm>
          <a:prstGeom prst="rect">
            <a:avLst/>
          </a:prstGeom>
          <a:noFill/>
          <a:ln w="9525">
            <a:noFill/>
            <a:miter lim="800000"/>
            <a:headEnd/>
            <a:tailEnd/>
          </a:ln>
        </p:spPr>
        <p:txBody>
          <a:bodyPr>
            <a:prstTxWarp prst="textNoShape">
              <a:avLst/>
            </a:prstTxWarp>
            <a:spAutoFit/>
          </a:bodyPr>
          <a:lstStyle/>
          <a:p>
            <a:pPr>
              <a:spcBef>
                <a:spcPct val="50000"/>
              </a:spcBef>
            </a:pPr>
            <a:r>
              <a:rPr lang="fr-FR" sz="1200">
                <a:solidFill>
                  <a:srgbClr val="FF3300"/>
                </a:solidFill>
                <a:latin typeface="Tahoma" charset="0"/>
              </a:rPr>
              <a:t>Croissance du marché</a:t>
            </a:r>
          </a:p>
        </p:txBody>
      </p:sp>
      <p:sp>
        <p:nvSpPr>
          <p:cNvPr id="315440" name="Text Box 47"/>
          <p:cNvSpPr txBox="1">
            <a:spLocks noChangeArrowheads="1"/>
          </p:cNvSpPr>
          <p:nvPr/>
        </p:nvSpPr>
        <p:spPr bwMode="auto">
          <a:xfrm>
            <a:off x="2039938" y="2165350"/>
            <a:ext cx="1617662" cy="274638"/>
          </a:xfrm>
          <a:prstGeom prst="rect">
            <a:avLst/>
          </a:prstGeom>
          <a:noFill/>
          <a:ln w="9525">
            <a:noFill/>
            <a:miter lim="800000"/>
            <a:headEnd/>
            <a:tailEnd/>
          </a:ln>
        </p:spPr>
        <p:txBody>
          <a:bodyPr>
            <a:prstTxWarp prst="textNoShape">
              <a:avLst/>
            </a:prstTxWarp>
            <a:spAutoFit/>
          </a:bodyPr>
          <a:lstStyle/>
          <a:p>
            <a:pPr>
              <a:spcBef>
                <a:spcPct val="50000"/>
              </a:spcBef>
            </a:pPr>
            <a:r>
              <a:rPr lang="fr-FR" sz="1200">
                <a:solidFill>
                  <a:srgbClr val="FF3300"/>
                </a:solidFill>
                <a:latin typeface="Tahoma" charset="0"/>
              </a:rPr>
              <a:t>Coût de la dette</a:t>
            </a:r>
          </a:p>
        </p:txBody>
      </p:sp>
      <p:sp>
        <p:nvSpPr>
          <p:cNvPr id="315441" name="Text Box 48"/>
          <p:cNvSpPr txBox="1">
            <a:spLocks noChangeArrowheads="1"/>
          </p:cNvSpPr>
          <p:nvPr/>
        </p:nvSpPr>
        <p:spPr bwMode="auto">
          <a:xfrm>
            <a:off x="2039938" y="1479550"/>
            <a:ext cx="1617662" cy="274638"/>
          </a:xfrm>
          <a:prstGeom prst="rect">
            <a:avLst/>
          </a:prstGeom>
          <a:noFill/>
          <a:ln w="9525">
            <a:noFill/>
            <a:miter lim="800000"/>
            <a:headEnd/>
            <a:tailEnd/>
          </a:ln>
        </p:spPr>
        <p:txBody>
          <a:bodyPr>
            <a:prstTxWarp prst="textNoShape">
              <a:avLst/>
            </a:prstTxWarp>
            <a:spAutoFit/>
          </a:bodyPr>
          <a:lstStyle/>
          <a:p>
            <a:pPr>
              <a:spcBef>
                <a:spcPct val="50000"/>
              </a:spcBef>
            </a:pPr>
            <a:r>
              <a:rPr lang="fr-FR" sz="1200">
                <a:solidFill>
                  <a:srgbClr val="FF3300"/>
                </a:solidFill>
                <a:latin typeface="Tahoma" charset="0"/>
              </a:rPr>
              <a:t>Coût du capital</a:t>
            </a:r>
          </a:p>
        </p:txBody>
      </p:sp>
      <p:sp>
        <p:nvSpPr>
          <p:cNvPr id="315442" name="Text Box 49"/>
          <p:cNvSpPr txBox="1">
            <a:spLocks noChangeArrowheads="1"/>
          </p:cNvSpPr>
          <p:nvPr/>
        </p:nvSpPr>
        <p:spPr bwMode="auto">
          <a:xfrm>
            <a:off x="2039938" y="946150"/>
            <a:ext cx="1617662" cy="274638"/>
          </a:xfrm>
          <a:prstGeom prst="rect">
            <a:avLst/>
          </a:prstGeom>
          <a:noFill/>
          <a:ln w="9525">
            <a:noFill/>
            <a:miter lim="800000"/>
            <a:headEnd/>
            <a:tailEnd/>
          </a:ln>
        </p:spPr>
        <p:txBody>
          <a:bodyPr>
            <a:prstTxWarp prst="textNoShape">
              <a:avLst/>
            </a:prstTxWarp>
            <a:spAutoFit/>
          </a:bodyPr>
          <a:lstStyle/>
          <a:p>
            <a:pPr>
              <a:spcBef>
                <a:spcPct val="50000"/>
              </a:spcBef>
            </a:pPr>
            <a:r>
              <a:rPr lang="fr-FR" sz="1200">
                <a:solidFill>
                  <a:srgbClr val="FF3300"/>
                </a:solidFill>
                <a:latin typeface="Tahoma" charset="0"/>
              </a:rPr>
              <a:t>Ratio dette / capital</a:t>
            </a:r>
          </a:p>
        </p:txBody>
      </p:sp>
      <p:sp>
        <p:nvSpPr>
          <p:cNvPr id="315443" name="Text Box 50"/>
          <p:cNvSpPr txBox="1">
            <a:spLocks noChangeArrowheads="1"/>
          </p:cNvSpPr>
          <p:nvPr/>
        </p:nvSpPr>
        <p:spPr bwMode="auto">
          <a:xfrm>
            <a:off x="323850" y="946150"/>
            <a:ext cx="1082675" cy="649288"/>
          </a:xfrm>
          <a:prstGeom prst="rect">
            <a:avLst/>
          </a:prstGeom>
          <a:solidFill>
            <a:schemeClr val="bg1"/>
          </a:solidFill>
          <a:ln w="9525">
            <a:solidFill>
              <a:schemeClr val="tx1"/>
            </a:solidFill>
            <a:miter lim="800000"/>
            <a:headEnd/>
            <a:tailEnd/>
          </a:ln>
        </p:spPr>
        <p:txBody>
          <a:bodyPr>
            <a:prstTxWarp prst="textNoShape">
              <a:avLst/>
            </a:prstTxWarp>
            <a:spAutoFit/>
          </a:bodyPr>
          <a:lstStyle/>
          <a:p>
            <a:pPr>
              <a:spcBef>
                <a:spcPct val="50000"/>
              </a:spcBef>
            </a:pPr>
            <a:r>
              <a:rPr lang="fr-FR" sz="1200">
                <a:solidFill>
                  <a:srgbClr val="FF3300"/>
                </a:solidFill>
                <a:latin typeface="Tahoma" charset="0"/>
              </a:rPr>
              <a:t>Coût moyen pondéré du capital</a:t>
            </a:r>
          </a:p>
        </p:txBody>
      </p:sp>
      <p:sp>
        <p:nvSpPr>
          <p:cNvPr id="315444" name="Line 51"/>
          <p:cNvSpPr>
            <a:spLocks noChangeShapeType="1"/>
          </p:cNvSpPr>
          <p:nvPr/>
        </p:nvSpPr>
        <p:spPr bwMode="auto">
          <a:xfrm flipH="1">
            <a:off x="5416550" y="6508750"/>
            <a:ext cx="1476375" cy="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fr-FR"/>
          </a:p>
        </p:txBody>
      </p:sp>
      <p:sp>
        <p:nvSpPr>
          <p:cNvPr id="315445" name="Line 52"/>
          <p:cNvSpPr>
            <a:spLocks noChangeShapeType="1"/>
          </p:cNvSpPr>
          <p:nvPr/>
        </p:nvSpPr>
        <p:spPr bwMode="auto">
          <a:xfrm flipH="1">
            <a:off x="5416550" y="6127750"/>
            <a:ext cx="1476375" cy="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fr-FR"/>
          </a:p>
        </p:txBody>
      </p:sp>
      <p:sp>
        <p:nvSpPr>
          <p:cNvPr id="315446" name="Line 53"/>
          <p:cNvSpPr>
            <a:spLocks noChangeShapeType="1"/>
          </p:cNvSpPr>
          <p:nvPr/>
        </p:nvSpPr>
        <p:spPr bwMode="auto">
          <a:xfrm flipH="1">
            <a:off x="5292725" y="5516563"/>
            <a:ext cx="1511300" cy="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fr-FR"/>
          </a:p>
        </p:txBody>
      </p:sp>
      <p:sp>
        <p:nvSpPr>
          <p:cNvPr id="315447" name="Line 54"/>
          <p:cNvSpPr>
            <a:spLocks noChangeShapeType="1"/>
          </p:cNvSpPr>
          <p:nvPr/>
        </p:nvSpPr>
        <p:spPr bwMode="auto">
          <a:xfrm flipH="1">
            <a:off x="5345113" y="4832350"/>
            <a:ext cx="1477962" cy="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fr-FR"/>
          </a:p>
        </p:txBody>
      </p:sp>
      <p:sp>
        <p:nvSpPr>
          <p:cNvPr id="315448" name="Line 55"/>
          <p:cNvSpPr>
            <a:spLocks noChangeShapeType="1"/>
          </p:cNvSpPr>
          <p:nvPr/>
        </p:nvSpPr>
        <p:spPr bwMode="auto">
          <a:xfrm flipH="1" flipV="1">
            <a:off x="5416550" y="4222750"/>
            <a:ext cx="1406525" cy="38100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fr-FR"/>
          </a:p>
        </p:txBody>
      </p:sp>
      <p:sp>
        <p:nvSpPr>
          <p:cNvPr id="315449" name="Line 56"/>
          <p:cNvSpPr>
            <a:spLocks noChangeShapeType="1"/>
          </p:cNvSpPr>
          <p:nvPr/>
        </p:nvSpPr>
        <p:spPr bwMode="auto">
          <a:xfrm flipH="1" flipV="1">
            <a:off x="6400800" y="3689350"/>
            <a:ext cx="492125" cy="38100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fr-FR"/>
          </a:p>
        </p:txBody>
      </p:sp>
      <p:sp>
        <p:nvSpPr>
          <p:cNvPr id="315450" name="Line 57"/>
          <p:cNvSpPr>
            <a:spLocks noChangeShapeType="1"/>
          </p:cNvSpPr>
          <p:nvPr/>
        </p:nvSpPr>
        <p:spPr bwMode="auto">
          <a:xfrm flipH="1">
            <a:off x="6400800" y="3460750"/>
            <a:ext cx="492125" cy="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fr-FR"/>
          </a:p>
        </p:txBody>
      </p:sp>
      <p:sp>
        <p:nvSpPr>
          <p:cNvPr id="315451" name="Line 58"/>
          <p:cNvSpPr>
            <a:spLocks noChangeShapeType="1"/>
          </p:cNvSpPr>
          <p:nvPr/>
        </p:nvSpPr>
        <p:spPr bwMode="auto">
          <a:xfrm flipH="1" flipV="1">
            <a:off x="6119813" y="2317750"/>
            <a:ext cx="773112" cy="60960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fr-FR"/>
          </a:p>
        </p:txBody>
      </p:sp>
      <p:sp>
        <p:nvSpPr>
          <p:cNvPr id="315452" name="Line 59"/>
          <p:cNvSpPr>
            <a:spLocks noChangeShapeType="1"/>
          </p:cNvSpPr>
          <p:nvPr/>
        </p:nvSpPr>
        <p:spPr bwMode="auto">
          <a:xfrm flipH="1" flipV="1">
            <a:off x="6330950" y="2012950"/>
            <a:ext cx="561975" cy="38100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fr-FR"/>
          </a:p>
        </p:txBody>
      </p:sp>
      <p:sp>
        <p:nvSpPr>
          <p:cNvPr id="315453" name="Line 60"/>
          <p:cNvSpPr>
            <a:spLocks noChangeShapeType="1"/>
          </p:cNvSpPr>
          <p:nvPr/>
        </p:nvSpPr>
        <p:spPr bwMode="auto">
          <a:xfrm flipH="1">
            <a:off x="6330950" y="1784350"/>
            <a:ext cx="561975" cy="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fr-FR"/>
          </a:p>
        </p:txBody>
      </p:sp>
      <p:sp>
        <p:nvSpPr>
          <p:cNvPr id="315454" name="Line 61"/>
          <p:cNvSpPr>
            <a:spLocks noChangeShapeType="1"/>
          </p:cNvSpPr>
          <p:nvPr/>
        </p:nvSpPr>
        <p:spPr bwMode="auto">
          <a:xfrm flipH="1" flipV="1">
            <a:off x="3938588" y="1174750"/>
            <a:ext cx="2814637" cy="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fr-FR"/>
          </a:p>
        </p:txBody>
      </p:sp>
      <p:sp>
        <p:nvSpPr>
          <p:cNvPr id="315455" name="Line 62"/>
          <p:cNvSpPr>
            <a:spLocks noChangeShapeType="1"/>
          </p:cNvSpPr>
          <p:nvPr/>
        </p:nvSpPr>
        <p:spPr bwMode="auto">
          <a:xfrm flipH="1" flipV="1">
            <a:off x="2601913" y="3917950"/>
            <a:ext cx="703262" cy="91440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fr-FR"/>
          </a:p>
        </p:txBody>
      </p:sp>
      <p:sp>
        <p:nvSpPr>
          <p:cNvPr id="315456" name="Line 63"/>
          <p:cNvSpPr>
            <a:spLocks noChangeShapeType="1"/>
          </p:cNvSpPr>
          <p:nvPr/>
        </p:nvSpPr>
        <p:spPr bwMode="auto">
          <a:xfrm flipH="1" flipV="1">
            <a:off x="3095625" y="3841750"/>
            <a:ext cx="280988" cy="30480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fr-FR"/>
          </a:p>
        </p:txBody>
      </p:sp>
      <p:sp>
        <p:nvSpPr>
          <p:cNvPr id="315457" name="Line 64"/>
          <p:cNvSpPr>
            <a:spLocks noChangeShapeType="1"/>
          </p:cNvSpPr>
          <p:nvPr/>
        </p:nvSpPr>
        <p:spPr bwMode="auto">
          <a:xfrm flipH="1">
            <a:off x="2320925" y="5594350"/>
            <a:ext cx="1055688" cy="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fr-FR"/>
          </a:p>
        </p:txBody>
      </p:sp>
      <p:sp>
        <p:nvSpPr>
          <p:cNvPr id="315458" name="Line 65"/>
          <p:cNvSpPr>
            <a:spLocks noChangeShapeType="1"/>
          </p:cNvSpPr>
          <p:nvPr/>
        </p:nvSpPr>
        <p:spPr bwMode="auto">
          <a:xfrm flipH="1">
            <a:off x="2390775" y="5975350"/>
            <a:ext cx="985838" cy="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fr-FR"/>
          </a:p>
        </p:txBody>
      </p:sp>
      <p:sp>
        <p:nvSpPr>
          <p:cNvPr id="315459" name="Line 66"/>
          <p:cNvSpPr>
            <a:spLocks noChangeShapeType="1"/>
          </p:cNvSpPr>
          <p:nvPr/>
        </p:nvSpPr>
        <p:spPr bwMode="auto">
          <a:xfrm flipH="1" flipV="1">
            <a:off x="1547813" y="5084763"/>
            <a:ext cx="211137" cy="38100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fr-FR"/>
          </a:p>
        </p:txBody>
      </p:sp>
      <p:sp>
        <p:nvSpPr>
          <p:cNvPr id="315460" name="Line 67"/>
          <p:cNvSpPr>
            <a:spLocks noChangeShapeType="1"/>
          </p:cNvSpPr>
          <p:nvPr/>
        </p:nvSpPr>
        <p:spPr bwMode="auto">
          <a:xfrm flipH="1" flipV="1">
            <a:off x="900113" y="2924175"/>
            <a:ext cx="211137" cy="243840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fr-FR"/>
          </a:p>
        </p:txBody>
      </p:sp>
      <p:sp>
        <p:nvSpPr>
          <p:cNvPr id="315461" name="Line 68"/>
          <p:cNvSpPr>
            <a:spLocks noChangeShapeType="1"/>
          </p:cNvSpPr>
          <p:nvPr/>
        </p:nvSpPr>
        <p:spPr bwMode="auto">
          <a:xfrm flipH="1">
            <a:off x="3235325" y="2927350"/>
            <a:ext cx="492125" cy="30480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fr-FR"/>
          </a:p>
        </p:txBody>
      </p:sp>
      <p:sp>
        <p:nvSpPr>
          <p:cNvPr id="315462" name="Line 69"/>
          <p:cNvSpPr>
            <a:spLocks noChangeShapeType="1"/>
          </p:cNvSpPr>
          <p:nvPr/>
        </p:nvSpPr>
        <p:spPr bwMode="auto">
          <a:xfrm flipH="1">
            <a:off x="1547813" y="3860800"/>
            <a:ext cx="774700" cy="60960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fr-FR"/>
          </a:p>
        </p:txBody>
      </p:sp>
      <p:sp>
        <p:nvSpPr>
          <p:cNvPr id="315463" name="Line 70"/>
          <p:cNvSpPr>
            <a:spLocks noChangeShapeType="1"/>
          </p:cNvSpPr>
          <p:nvPr/>
        </p:nvSpPr>
        <p:spPr bwMode="auto">
          <a:xfrm flipH="1">
            <a:off x="4219575" y="1936750"/>
            <a:ext cx="844550" cy="68580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fr-FR"/>
          </a:p>
        </p:txBody>
      </p:sp>
      <p:sp>
        <p:nvSpPr>
          <p:cNvPr id="315464" name="Line 71"/>
          <p:cNvSpPr>
            <a:spLocks noChangeShapeType="1"/>
          </p:cNvSpPr>
          <p:nvPr/>
        </p:nvSpPr>
        <p:spPr bwMode="auto">
          <a:xfrm flipH="1" flipV="1">
            <a:off x="1617663" y="1936750"/>
            <a:ext cx="280987" cy="38100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fr-FR"/>
          </a:p>
        </p:txBody>
      </p:sp>
      <p:sp>
        <p:nvSpPr>
          <p:cNvPr id="315465" name="Line 72"/>
          <p:cNvSpPr>
            <a:spLocks noChangeShapeType="1"/>
          </p:cNvSpPr>
          <p:nvPr/>
        </p:nvSpPr>
        <p:spPr bwMode="auto">
          <a:xfrm flipH="1">
            <a:off x="900113" y="1628775"/>
            <a:ext cx="280987" cy="76200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fr-FR"/>
          </a:p>
        </p:txBody>
      </p:sp>
      <p:sp>
        <p:nvSpPr>
          <p:cNvPr id="315466" name="Line 73"/>
          <p:cNvSpPr>
            <a:spLocks noChangeShapeType="1"/>
          </p:cNvSpPr>
          <p:nvPr/>
        </p:nvSpPr>
        <p:spPr bwMode="auto">
          <a:xfrm flipH="1">
            <a:off x="1547813" y="1174750"/>
            <a:ext cx="350837" cy="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fr-FR"/>
          </a:p>
        </p:txBody>
      </p:sp>
      <p:sp>
        <p:nvSpPr>
          <p:cNvPr id="315467" name="Line 74"/>
          <p:cNvSpPr>
            <a:spLocks noChangeShapeType="1"/>
          </p:cNvSpPr>
          <p:nvPr/>
        </p:nvSpPr>
        <p:spPr bwMode="auto">
          <a:xfrm flipH="1" flipV="1">
            <a:off x="1617663" y="1479550"/>
            <a:ext cx="280987" cy="30480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fr-FR"/>
          </a:p>
        </p:txBody>
      </p:sp>
      <p:sp>
        <p:nvSpPr>
          <p:cNvPr id="315468" name="Rectangle 75"/>
          <p:cNvSpPr>
            <a:spLocks noGrp="1" noChangeArrowheads="1"/>
          </p:cNvSpPr>
          <p:nvPr>
            <p:ph type="title"/>
          </p:nvPr>
        </p:nvSpPr>
        <p:spPr>
          <a:xfrm>
            <a:off x="755650" y="0"/>
            <a:ext cx="8388350" cy="949325"/>
          </a:xfrm>
        </p:spPr>
        <p:txBody>
          <a:bodyPr/>
          <a:lstStyle/>
          <a:p>
            <a:r>
              <a:rPr lang="fr-FR"/>
              <a:t>La création de valeur</a:t>
            </a: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680A185E-0172-7346-BBAC-1A0E1B5E1FE6}" type="slidenum">
              <a:rPr lang="fr-FR"/>
              <a:pPr>
                <a:defRPr/>
              </a:pPr>
              <a:t>155</a:t>
            </a:fld>
            <a:endParaRPr lang="fr-FR"/>
          </a:p>
        </p:txBody>
      </p:sp>
      <p:sp>
        <p:nvSpPr>
          <p:cNvPr id="317443" name="Rectangle 2"/>
          <p:cNvSpPr>
            <a:spLocks noGrp="1" noChangeArrowheads="1"/>
          </p:cNvSpPr>
          <p:nvPr>
            <p:ph type="title"/>
          </p:nvPr>
        </p:nvSpPr>
        <p:spPr>
          <a:xfrm>
            <a:off x="760413" y="0"/>
            <a:ext cx="8383587" cy="981075"/>
          </a:xfrm>
          <a:noFill/>
        </p:spPr>
        <p:txBody>
          <a:bodyPr/>
          <a:lstStyle/>
          <a:p>
            <a:r>
              <a:rPr lang="fr-FR"/>
              <a:t>Références</a:t>
            </a:r>
          </a:p>
        </p:txBody>
      </p:sp>
      <p:sp>
        <p:nvSpPr>
          <p:cNvPr id="317444" name="Rectangle 3"/>
          <p:cNvSpPr>
            <a:spLocks noGrp="1" noChangeArrowheads="1"/>
          </p:cNvSpPr>
          <p:nvPr>
            <p:ph type="body" idx="1"/>
          </p:nvPr>
        </p:nvSpPr>
        <p:spPr>
          <a:xfrm>
            <a:off x="1143000" y="1524000"/>
            <a:ext cx="7345363" cy="3527425"/>
          </a:xfrm>
          <a:noFill/>
        </p:spPr>
        <p:txBody>
          <a:bodyPr/>
          <a:lstStyle/>
          <a:p>
            <a:r>
              <a:rPr lang="fr-FR" sz="1600"/>
              <a:t>M. PORTER, Choix stratégique et concurrence, Economica</a:t>
            </a:r>
          </a:p>
          <a:p>
            <a:pPr>
              <a:buFontTx/>
              <a:buNone/>
            </a:pPr>
            <a:endParaRPr lang="fr-FR" sz="1600"/>
          </a:p>
          <a:p>
            <a:r>
              <a:rPr lang="fr-FR" sz="1600"/>
              <a:t>M. PORTER, L’avantage concurrentiel des Nations, InterEditions</a:t>
            </a:r>
          </a:p>
          <a:p>
            <a:pPr>
              <a:buFontTx/>
              <a:buNone/>
            </a:pPr>
            <a:endParaRPr lang="fr-FR" sz="1600"/>
          </a:p>
          <a:p>
            <a:r>
              <a:rPr lang="fr-FR" sz="1600"/>
              <a:t>A. RAPPAPORT, Creating Shareholder Value, Free Press</a:t>
            </a:r>
          </a:p>
          <a:p>
            <a:endParaRPr lang="fr-FR" sz="1600"/>
          </a:p>
          <a:p>
            <a:r>
              <a:rPr lang="fr-FR" sz="1600"/>
              <a:t>T. COPELAND, T. Koller, J. Murin, La stratégie de la valeur, InterEditions</a:t>
            </a:r>
          </a:p>
          <a:p>
            <a:endParaRPr lang="fr-FR" sz="1600"/>
          </a:p>
          <a:p>
            <a:r>
              <a:rPr lang="fr-FR" sz="1600"/>
              <a:t>G. BENNETT STEWART, The Quest for value, harper Business</a:t>
            </a:r>
          </a:p>
        </p:txBody>
      </p:sp>
    </p:spTree>
  </p:cSld>
  <p:clrMapOvr>
    <a:masterClrMapping/>
  </p:clrMapOvr>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ctrTitle"/>
          </p:nvPr>
        </p:nvSpPr>
        <p:spPr/>
        <p:txBody>
          <a:bodyPr/>
          <a:lstStyle/>
          <a:p>
            <a:r>
              <a:rPr lang="fr-FR"/>
              <a:t>VII. Le pilotage de la valeur</a:t>
            </a:r>
            <a:br>
              <a:rPr lang="fr-FR"/>
            </a:br>
            <a:r>
              <a:rPr lang="fr-FR"/>
              <a:t>par l’ ”EVA”</a:t>
            </a:r>
          </a:p>
        </p:txBody>
      </p:sp>
      <p:sp>
        <p:nvSpPr>
          <p:cNvPr id="319491" name="Rectangle 3"/>
          <p:cNvSpPr>
            <a:spLocks noGrp="1" noChangeArrowheads="1"/>
          </p:cNvSpPr>
          <p:nvPr>
            <p:ph type="subTitle" idx="1"/>
          </p:nvPr>
        </p:nvSpPr>
        <p:spPr/>
        <p:txBody>
          <a:bodyPr/>
          <a:lstStyle/>
          <a:p>
            <a:r>
              <a:rPr lang="fr-FR"/>
              <a:t>L’EVA “Economic Value Added”  </a:t>
            </a:r>
          </a:p>
          <a:p>
            <a:r>
              <a:rPr lang="fr-FR"/>
              <a:t>OU</a:t>
            </a:r>
          </a:p>
          <a:p>
            <a:r>
              <a:rPr lang="fr-FR"/>
              <a:t>La valeur ajoutée économique</a:t>
            </a:r>
          </a:p>
        </p:txBody>
      </p:sp>
    </p:spTree>
  </p:cSld>
  <p:clrMapOvr>
    <a:masterClrMapping/>
  </p:clrMapOvr>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numéro de diapositive 2"/>
          <p:cNvSpPr>
            <a:spLocks noGrp="1"/>
          </p:cNvSpPr>
          <p:nvPr>
            <p:ph type="sldNum" sz="quarter" idx="10"/>
          </p:nvPr>
        </p:nvSpPr>
        <p:spPr/>
        <p:txBody>
          <a:bodyPr/>
          <a:lstStyle/>
          <a:p>
            <a:pPr>
              <a:defRPr/>
            </a:pPr>
            <a:fld id="{1FEFEB1E-177A-A345-8D89-56DC3027EF26}" type="slidenum">
              <a:rPr lang="fr-FR"/>
              <a:pPr>
                <a:defRPr/>
              </a:pPr>
              <a:t>157</a:t>
            </a:fld>
            <a:endParaRPr lang="fr-FR"/>
          </a:p>
        </p:txBody>
      </p:sp>
      <p:sp>
        <p:nvSpPr>
          <p:cNvPr id="321539" name="Rectangle 2"/>
          <p:cNvSpPr>
            <a:spLocks noGrp="1" noChangeArrowheads="1"/>
          </p:cNvSpPr>
          <p:nvPr>
            <p:ph type="body" idx="4294967295"/>
          </p:nvPr>
        </p:nvSpPr>
        <p:spPr>
          <a:xfrm>
            <a:off x="0" y="1752600"/>
            <a:ext cx="5334000" cy="762000"/>
          </a:xfrm>
          <a:noFill/>
        </p:spPr>
        <p:txBody>
          <a:bodyPr lIns="90488" rIns="90488"/>
          <a:lstStyle/>
          <a:p>
            <a:r>
              <a:rPr lang="fr-FR" sz="1600" b="1"/>
              <a:t>Apport en Capital initial  : 100 MF</a:t>
            </a:r>
          </a:p>
          <a:p>
            <a:r>
              <a:rPr lang="fr-FR" sz="1600" b="1"/>
              <a:t>Taux du marché financier : 10%</a:t>
            </a:r>
          </a:p>
        </p:txBody>
      </p:sp>
      <p:sp>
        <p:nvSpPr>
          <p:cNvPr id="321540" name="Rectangle 3"/>
          <p:cNvSpPr>
            <a:spLocks noChangeArrowheads="1"/>
          </p:cNvSpPr>
          <p:nvPr/>
        </p:nvSpPr>
        <p:spPr bwMode="auto">
          <a:xfrm>
            <a:off x="3124200" y="1828800"/>
            <a:ext cx="2895600" cy="762000"/>
          </a:xfrm>
          <a:prstGeom prst="rect">
            <a:avLst/>
          </a:prstGeom>
          <a:noFill/>
          <a:ln w="12700">
            <a:noFill/>
            <a:miter lim="800000"/>
            <a:headEnd/>
            <a:tailEnd/>
          </a:ln>
        </p:spPr>
        <p:txBody>
          <a:bodyPr wrap="none" anchor="ctr">
            <a:prstTxWarp prst="textNoShape">
              <a:avLst/>
            </a:prstTxWarp>
          </a:bodyPr>
          <a:lstStyle/>
          <a:p>
            <a:endParaRPr lang="fr-FR"/>
          </a:p>
        </p:txBody>
      </p:sp>
      <p:sp>
        <p:nvSpPr>
          <p:cNvPr id="321541" name="Rectangle 4"/>
          <p:cNvSpPr>
            <a:spLocks noChangeArrowheads="1"/>
          </p:cNvSpPr>
          <p:nvPr/>
        </p:nvSpPr>
        <p:spPr bwMode="auto">
          <a:xfrm>
            <a:off x="6172200" y="1828800"/>
            <a:ext cx="2895600" cy="762000"/>
          </a:xfrm>
          <a:prstGeom prst="rect">
            <a:avLst/>
          </a:prstGeom>
          <a:noFill/>
          <a:ln w="12700">
            <a:noFill/>
            <a:miter lim="800000"/>
            <a:headEnd/>
            <a:tailEnd/>
          </a:ln>
        </p:spPr>
        <p:txBody>
          <a:bodyPr lIns="90488" tIns="44450" rIns="90488" bIns="44450">
            <a:prstTxWarp prst="textNoShape">
              <a:avLst/>
            </a:prstTxWarp>
          </a:bodyPr>
          <a:lstStyle/>
          <a:p>
            <a:pPr marL="342900" indent="-342900">
              <a:spcBef>
                <a:spcPct val="20000"/>
              </a:spcBef>
              <a:buClr>
                <a:schemeClr val="accent2"/>
              </a:buClr>
              <a:buSzPct val="75000"/>
              <a:buFont typeface="Monotype Sorts" charset="2"/>
              <a:buChar char="l"/>
            </a:pPr>
            <a:r>
              <a:rPr lang="fr-FR" sz="2000" b="1">
                <a:latin typeface="Arial" charset="0"/>
              </a:rPr>
              <a:t>Coût annuel du capital : 10 MF</a:t>
            </a:r>
          </a:p>
        </p:txBody>
      </p:sp>
      <p:sp>
        <p:nvSpPr>
          <p:cNvPr id="321542" name="AutoShape 5"/>
          <p:cNvSpPr>
            <a:spLocks noChangeArrowheads="1"/>
          </p:cNvSpPr>
          <p:nvPr/>
        </p:nvSpPr>
        <p:spPr bwMode="auto">
          <a:xfrm>
            <a:off x="5340350" y="1987550"/>
            <a:ext cx="596900" cy="215900"/>
          </a:xfrm>
          <a:prstGeom prst="rightArrow">
            <a:avLst>
              <a:gd name="adj1" fmla="val 50000"/>
              <a:gd name="adj2" fmla="val 138248"/>
            </a:avLst>
          </a:prstGeom>
          <a:solidFill>
            <a:schemeClr val="tx2"/>
          </a:solidFill>
          <a:ln w="12700">
            <a:solidFill>
              <a:schemeClr val="tx1"/>
            </a:solidFill>
            <a:miter lim="800000"/>
            <a:headEnd/>
            <a:tailEnd/>
          </a:ln>
        </p:spPr>
        <p:txBody>
          <a:bodyPr wrap="none" anchor="ctr">
            <a:prstTxWarp prst="textNoShape">
              <a:avLst/>
            </a:prstTxWarp>
          </a:bodyPr>
          <a:lstStyle/>
          <a:p>
            <a:endParaRPr lang="fr-FR"/>
          </a:p>
        </p:txBody>
      </p:sp>
      <p:sp>
        <p:nvSpPr>
          <p:cNvPr id="321543" name="Rectangle 6"/>
          <p:cNvSpPr>
            <a:spLocks noChangeArrowheads="1"/>
          </p:cNvSpPr>
          <p:nvPr/>
        </p:nvSpPr>
        <p:spPr bwMode="auto">
          <a:xfrm>
            <a:off x="76200" y="2971800"/>
            <a:ext cx="4724400" cy="533400"/>
          </a:xfrm>
          <a:prstGeom prst="rect">
            <a:avLst/>
          </a:prstGeom>
          <a:noFill/>
          <a:ln w="12700">
            <a:noFill/>
            <a:miter lim="800000"/>
            <a:headEnd/>
            <a:tailEnd/>
          </a:ln>
        </p:spPr>
        <p:txBody>
          <a:bodyPr lIns="90488" tIns="44450" rIns="90488" bIns="44450">
            <a:prstTxWarp prst="textNoShape">
              <a:avLst/>
            </a:prstTxWarp>
          </a:bodyPr>
          <a:lstStyle/>
          <a:p>
            <a:pPr marL="342900" indent="-342900">
              <a:spcBef>
                <a:spcPct val="20000"/>
              </a:spcBef>
              <a:buClr>
                <a:schemeClr val="accent2"/>
              </a:buClr>
              <a:buSzPct val="75000"/>
              <a:buFont typeface="Monotype Sorts" charset="2"/>
              <a:buChar char="l"/>
            </a:pPr>
            <a:r>
              <a:rPr lang="fr-FR" sz="2000" b="1">
                <a:latin typeface="Arial" charset="0"/>
              </a:rPr>
              <a:t>Génération de liquidités : 12 MF</a:t>
            </a:r>
          </a:p>
        </p:txBody>
      </p:sp>
      <p:sp>
        <p:nvSpPr>
          <p:cNvPr id="321544" name="Rectangle 7"/>
          <p:cNvSpPr>
            <a:spLocks noChangeArrowheads="1"/>
          </p:cNvSpPr>
          <p:nvPr/>
        </p:nvSpPr>
        <p:spPr bwMode="auto">
          <a:xfrm>
            <a:off x="1508125" y="2498725"/>
            <a:ext cx="993775" cy="454025"/>
          </a:xfrm>
          <a:prstGeom prst="rect">
            <a:avLst/>
          </a:prstGeom>
          <a:noFill/>
          <a:ln w="12700">
            <a:noFill/>
            <a:miter lim="800000"/>
            <a:headEnd/>
            <a:tailEnd/>
          </a:ln>
        </p:spPr>
        <p:txBody>
          <a:bodyPr wrap="none" lIns="90488" tIns="44450" rIns="90488" bIns="44450">
            <a:prstTxWarp prst="textNoShape">
              <a:avLst/>
            </a:prstTxWarp>
            <a:spAutoFit/>
          </a:bodyPr>
          <a:lstStyle/>
          <a:p>
            <a:r>
              <a:rPr lang="fr-FR" sz="2400" b="1" i="1">
                <a:solidFill>
                  <a:schemeClr val="tx2"/>
                </a:solidFill>
                <a:latin typeface="Arial" charset="0"/>
              </a:rPr>
              <a:t>Cas 1</a:t>
            </a:r>
          </a:p>
        </p:txBody>
      </p:sp>
      <p:sp>
        <p:nvSpPr>
          <p:cNvPr id="321545" name="Rectangle 8"/>
          <p:cNvSpPr>
            <a:spLocks noChangeArrowheads="1"/>
          </p:cNvSpPr>
          <p:nvPr/>
        </p:nvSpPr>
        <p:spPr bwMode="auto">
          <a:xfrm>
            <a:off x="4800600" y="2971800"/>
            <a:ext cx="4114800" cy="381000"/>
          </a:xfrm>
          <a:prstGeom prst="rect">
            <a:avLst/>
          </a:prstGeom>
          <a:noFill/>
          <a:ln w="12700">
            <a:noFill/>
            <a:miter lim="800000"/>
            <a:headEnd/>
            <a:tailEnd/>
          </a:ln>
        </p:spPr>
        <p:txBody>
          <a:bodyPr lIns="90488" tIns="44450" rIns="90488" bIns="44450">
            <a:prstTxWarp prst="textNoShape">
              <a:avLst/>
            </a:prstTxWarp>
          </a:bodyPr>
          <a:lstStyle/>
          <a:p>
            <a:pPr marL="342900" indent="-342900">
              <a:spcBef>
                <a:spcPct val="20000"/>
              </a:spcBef>
              <a:buClr>
                <a:schemeClr val="accent2"/>
              </a:buClr>
              <a:buSzPct val="75000"/>
              <a:buFont typeface="Monotype Sorts" charset="2"/>
              <a:buChar char="l"/>
            </a:pPr>
            <a:r>
              <a:rPr lang="fr-FR" sz="2000" b="1">
                <a:latin typeface="Arial" charset="0"/>
              </a:rPr>
              <a:t>Génération de liquidité : 8 MF</a:t>
            </a:r>
          </a:p>
        </p:txBody>
      </p:sp>
      <p:sp>
        <p:nvSpPr>
          <p:cNvPr id="321546" name="Rectangle 9"/>
          <p:cNvSpPr>
            <a:spLocks noChangeArrowheads="1"/>
          </p:cNvSpPr>
          <p:nvPr/>
        </p:nvSpPr>
        <p:spPr bwMode="auto">
          <a:xfrm>
            <a:off x="6308725" y="2574925"/>
            <a:ext cx="993775" cy="454025"/>
          </a:xfrm>
          <a:prstGeom prst="rect">
            <a:avLst/>
          </a:prstGeom>
          <a:noFill/>
          <a:ln w="12700">
            <a:noFill/>
            <a:miter lim="800000"/>
            <a:headEnd/>
            <a:tailEnd/>
          </a:ln>
        </p:spPr>
        <p:txBody>
          <a:bodyPr wrap="none" lIns="90488" tIns="44450" rIns="90488" bIns="44450">
            <a:prstTxWarp prst="textNoShape">
              <a:avLst/>
            </a:prstTxWarp>
            <a:spAutoFit/>
          </a:bodyPr>
          <a:lstStyle/>
          <a:p>
            <a:r>
              <a:rPr lang="fr-FR" sz="2400" b="1" i="1">
                <a:solidFill>
                  <a:schemeClr val="tx2"/>
                </a:solidFill>
                <a:latin typeface="Arial" charset="0"/>
              </a:rPr>
              <a:t>Cas 2</a:t>
            </a:r>
          </a:p>
        </p:txBody>
      </p:sp>
      <p:sp>
        <p:nvSpPr>
          <p:cNvPr id="321547" name="AutoShape 10"/>
          <p:cNvSpPr>
            <a:spLocks noChangeArrowheads="1"/>
          </p:cNvSpPr>
          <p:nvPr/>
        </p:nvSpPr>
        <p:spPr bwMode="auto">
          <a:xfrm rot="16200000" flipH="1">
            <a:off x="1949450" y="3549650"/>
            <a:ext cx="444500" cy="215900"/>
          </a:xfrm>
          <a:prstGeom prst="rightArrow">
            <a:avLst>
              <a:gd name="adj1" fmla="val 50000"/>
              <a:gd name="adj2" fmla="val 102951"/>
            </a:avLst>
          </a:prstGeom>
          <a:solidFill>
            <a:schemeClr val="tx2"/>
          </a:solidFill>
          <a:ln w="12700">
            <a:solidFill>
              <a:schemeClr val="tx1"/>
            </a:solidFill>
            <a:miter lim="800000"/>
            <a:headEnd/>
            <a:tailEnd/>
          </a:ln>
        </p:spPr>
        <p:txBody>
          <a:bodyPr wrap="none" anchor="ctr">
            <a:prstTxWarp prst="textNoShape">
              <a:avLst/>
            </a:prstTxWarp>
          </a:bodyPr>
          <a:lstStyle/>
          <a:p>
            <a:endParaRPr lang="fr-FR"/>
          </a:p>
        </p:txBody>
      </p:sp>
      <p:sp>
        <p:nvSpPr>
          <p:cNvPr id="321548" name="Rectangle 11"/>
          <p:cNvSpPr>
            <a:spLocks noChangeArrowheads="1"/>
          </p:cNvSpPr>
          <p:nvPr/>
        </p:nvSpPr>
        <p:spPr bwMode="auto">
          <a:xfrm>
            <a:off x="0" y="3886200"/>
            <a:ext cx="4724400" cy="2667000"/>
          </a:xfrm>
          <a:prstGeom prst="rect">
            <a:avLst/>
          </a:prstGeom>
          <a:noFill/>
          <a:ln w="12700">
            <a:noFill/>
            <a:miter lim="800000"/>
            <a:headEnd/>
            <a:tailEnd/>
          </a:ln>
        </p:spPr>
        <p:txBody>
          <a:bodyPr lIns="90488" tIns="44450" rIns="90488" bIns="44450">
            <a:prstTxWarp prst="textNoShape">
              <a:avLst/>
            </a:prstTxWarp>
          </a:bodyPr>
          <a:lstStyle/>
          <a:p>
            <a:pPr marL="342900" indent="-342900">
              <a:spcBef>
                <a:spcPct val="20000"/>
              </a:spcBef>
              <a:buClr>
                <a:schemeClr val="accent2"/>
              </a:buClr>
              <a:buSzPct val="75000"/>
              <a:buFont typeface="Monotype Sorts" charset="2"/>
              <a:buChar char="l"/>
            </a:pPr>
            <a:r>
              <a:rPr lang="fr-FR" sz="2000" b="1">
                <a:latin typeface="Arial" charset="0"/>
              </a:rPr>
              <a:t>L’entreprise a créé un surplus de 2 MF/an</a:t>
            </a:r>
          </a:p>
          <a:p>
            <a:pPr marL="342900" indent="-342900">
              <a:spcBef>
                <a:spcPct val="20000"/>
              </a:spcBef>
              <a:buClr>
                <a:schemeClr val="accent2"/>
              </a:buClr>
              <a:buSzPct val="75000"/>
              <a:buFont typeface="Monotype Sorts" charset="2"/>
              <a:buChar char="l"/>
            </a:pPr>
            <a:r>
              <a:rPr lang="fr-FR" sz="2000" b="1">
                <a:latin typeface="Arial" charset="0"/>
              </a:rPr>
              <a:t>Les actionnaires perçoivent une rente qui correspond à un placement de 120 MF sur le marché financier</a:t>
            </a:r>
          </a:p>
          <a:p>
            <a:pPr marL="342900" indent="-342900">
              <a:spcBef>
                <a:spcPct val="20000"/>
              </a:spcBef>
              <a:buClr>
                <a:schemeClr val="accent2"/>
              </a:buClr>
              <a:buSzPct val="75000"/>
              <a:buFont typeface="Monotype Sorts" charset="2"/>
              <a:buChar char="l"/>
            </a:pPr>
            <a:r>
              <a:rPr lang="fr-FR" sz="2000" b="1">
                <a:latin typeface="Arial" charset="0"/>
              </a:rPr>
              <a:t>L’entreprise a créé une valeur de 20 MF pour ses actionnaires</a:t>
            </a:r>
          </a:p>
        </p:txBody>
      </p:sp>
      <p:sp>
        <p:nvSpPr>
          <p:cNvPr id="321549" name="AutoShape 12"/>
          <p:cNvSpPr>
            <a:spLocks noChangeArrowheads="1"/>
          </p:cNvSpPr>
          <p:nvPr/>
        </p:nvSpPr>
        <p:spPr bwMode="auto">
          <a:xfrm rot="16200000" flipH="1">
            <a:off x="6750050" y="3549650"/>
            <a:ext cx="444500" cy="215900"/>
          </a:xfrm>
          <a:prstGeom prst="rightArrow">
            <a:avLst>
              <a:gd name="adj1" fmla="val 50000"/>
              <a:gd name="adj2" fmla="val 102951"/>
            </a:avLst>
          </a:prstGeom>
          <a:solidFill>
            <a:schemeClr val="tx2"/>
          </a:solidFill>
          <a:ln w="12700">
            <a:solidFill>
              <a:schemeClr val="tx1"/>
            </a:solidFill>
            <a:miter lim="800000"/>
            <a:headEnd/>
            <a:tailEnd/>
          </a:ln>
        </p:spPr>
        <p:txBody>
          <a:bodyPr wrap="none" anchor="ctr">
            <a:prstTxWarp prst="textNoShape">
              <a:avLst/>
            </a:prstTxWarp>
          </a:bodyPr>
          <a:lstStyle/>
          <a:p>
            <a:endParaRPr lang="fr-FR"/>
          </a:p>
        </p:txBody>
      </p:sp>
      <p:sp>
        <p:nvSpPr>
          <p:cNvPr id="321550" name="Rectangle 13"/>
          <p:cNvSpPr>
            <a:spLocks noChangeArrowheads="1"/>
          </p:cNvSpPr>
          <p:nvPr/>
        </p:nvSpPr>
        <p:spPr bwMode="auto">
          <a:xfrm>
            <a:off x="4343400" y="3886200"/>
            <a:ext cx="4724400" cy="2667000"/>
          </a:xfrm>
          <a:prstGeom prst="rect">
            <a:avLst/>
          </a:prstGeom>
          <a:noFill/>
          <a:ln w="12700">
            <a:noFill/>
            <a:miter lim="800000"/>
            <a:headEnd/>
            <a:tailEnd/>
          </a:ln>
        </p:spPr>
        <p:txBody>
          <a:bodyPr lIns="90488" tIns="44450" rIns="90488" bIns="44450">
            <a:prstTxWarp prst="textNoShape">
              <a:avLst/>
            </a:prstTxWarp>
          </a:bodyPr>
          <a:lstStyle/>
          <a:p>
            <a:pPr marL="342900" indent="-342900">
              <a:spcBef>
                <a:spcPct val="20000"/>
              </a:spcBef>
              <a:buClr>
                <a:schemeClr val="accent2"/>
              </a:buClr>
              <a:buSzPct val="75000"/>
              <a:buFont typeface="Monotype Sorts" charset="2"/>
              <a:buChar char="l"/>
            </a:pPr>
            <a:r>
              <a:rPr lang="fr-FR" sz="2000" b="1">
                <a:latin typeface="Arial" charset="0"/>
              </a:rPr>
              <a:t>L’entreprise a détruit  2 MF/an</a:t>
            </a:r>
          </a:p>
          <a:p>
            <a:pPr marL="342900" indent="-342900">
              <a:spcBef>
                <a:spcPct val="20000"/>
              </a:spcBef>
              <a:buClr>
                <a:schemeClr val="accent2"/>
              </a:buClr>
              <a:buSzPct val="75000"/>
              <a:buFont typeface="Monotype Sorts" charset="2"/>
              <a:buChar char="l"/>
            </a:pPr>
            <a:r>
              <a:rPr lang="fr-FR" sz="2000" b="1">
                <a:latin typeface="Arial" charset="0"/>
              </a:rPr>
              <a:t>Les actionnaires perçoivent une rente qui correspond à un placement de 80 MF sur le marché financier</a:t>
            </a:r>
          </a:p>
          <a:p>
            <a:pPr marL="342900" indent="-342900">
              <a:spcBef>
                <a:spcPct val="20000"/>
              </a:spcBef>
              <a:buClr>
                <a:schemeClr val="accent2"/>
              </a:buClr>
              <a:buSzPct val="75000"/>
              <a:buFont typeface="Monotype Sorts" charset="2"/>
              <a:buChar char="l"/>
            </a:pPr>
            <a:r>
              <a:rPr lang="fr-FR" sz="2000" b="1">
                <a:latin typeface="Arial" charset="0"/>
              </a:rPr>
              <a:t>L’entreprise a détruit une valeur de 20 MF pour ses actionnaires</a:t>
            </a:r>
          </a:p>
        </p:txBody>
      </p:sp>
      <p:sp>
        <p:nvSpPr>
          <p:cNvPr id="321551" name="Rectangle 15"/>
          <p:cNvSpPr>
            <a:spLocks noGrp="1" noChangeArrowheads="1"/>
          </p:cNvSpPr>
          <p:nvPr>
            <p:ph type="title"/>
          </p:nvPr>
        </p:nvSpPr>
        <p:spPr/>
        <p:txBody>
          <a:bodyPr/>
          <a:lstStyle/>
          <a:p>
            <a:r>
              <a:rPr lang="fr-FR"/>
              <a:t>Le moteur de la valeur</a:t>
            </a:r>
          </a:p>
        </p:txBody>
      </p:sp>
    </p:spTree>
  </p:cSld>
  <p:clrMapOvr>
    <a:masterClrMapping/>
  </p:clrMapOvr>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FFE0924C-90D5-4D49-9D67-5FC3314E8DB4}" type="slidenum">
              <a:rPr lang="fr-FR"/>
              <a:pPr>
                <a:defRPr/>
              </a:pPr>
              <a:t>158</a:t>
            </a:fld>
            <a:endParaRPr lang="fr-FR"/>
          </a:p>
        </p:txBody>
      </p:sp>
      <p:sp>
        <p:nvSpPr>
          <p:cNvPr id="323587" name="Rectangle 2"/>
          <p:cNvSpPr>
            <a:spLocks noGrp="1" noChangeArrowheads="1"/>
          </p:cNvSpPr>
          <p:nvPr>
            <p:ph type="title"/>
          </p:nvPr>
        </p:nvSpPr>
        <p:spPr>
          <a:noFill/>
        </p:spPr>
        <p:txBody>
          <a:bodyPr lIns="90488" rIns="90488" anchor="b"/>
          <a:lstStyle/>
          <a:p>
            <a:r>
              <a:rPr lang="fr-FR"/>
              <a:t>Conséquences</a:t>
            </a:r>
          </a:p>
        </p:txBody>
      </p:sp>
      <p:sp>
        <p:nvSpPr>
          <p:cNvPr id="323588" name="Rectangle 3"/>
          <p:cNvSpPr>
            <a:spLocks noGrp="1" noChangeArrowheads="1"/>
          </p:cNvSpPr>
          <p:nvPr>
            <p:ph type="body" idx="1"/>
          </p:nvPr>
        </p:nvSpPr>
        <p:spPr>
          <a:xfrm>
            <a:off x="1143000" y="1971675"/>
            <a:ext cx="7239000" cy="4049713"/>
          </a:xfrm>
          <a:noFill/>
        </p:spPr>
        <p:txBody>
          <a:bodyPr lIns="90488" rIns="90488"/>
          <a:lstStyle/>
          <a:p>
            <a:r>
              <a:rPr lang="fr-FR" sz="2400"/>
              <a:t>L’entreprise crée de la valeur pour ses actionnaires si et seulement si :</a:t>
            </a:r>
          </a:p>
          <a:p>
            <a:pPr>
              <a:buFontTx/>
              <a:buNone/>
            </a:pPr>
            <a:r>
              <a:rPr lang="fr-FR" sz="2400"/>
              <a:t>	</a:t>
            </a:r>
            <a:r>
              <a:rPr lang="fr-FR" sz="1800" b="1" i="1">
                <a:solidFill>
                  <a:srgbClr val="00279F"/>
                </a:solidFill>
              </a:rPr>
              <a:t>le rendement des capitaux immobilisés est supérieur à celui du marché pour un risque équivalent</a:t>
            </a:r>
            <a:endParaRPr lang="fr-FR" sz="1800" b="1" i="1">
              <a:solidFill>
                <a:schemeClr val="tx2"/>
              </a:solidFill>
            </a:endParaRPr>
          </a:p>
          <a:p>
            <a:endParaRPr lang="fr-FR" sz="2400"/>
          </a:p>
          <a:p>
            <a:r>
              <a:rPr lang="fr-FR" sz="2400"/>
              <a:t>La Valeur créée pour les actionnaires tient à : </a:t>
            </a:r>
          </a:p>
          <a:p>
            <a:pPr>
              <a:buFontTx/>
              <a:buNone/>
            </a:pPr>
            <a:endParaRPr lang="fr-FR" sz="1800" b="1" i="1">
              <a:solidFill>
                <a:schemeClr val="tx2"/>
              </a:solidFill>
            </a:endParaRPr>
          </a:p>
          <a:p>
            <a:pPr>
              <a:buFontTx/>
              <a:buNone/>
            </a:pPr>
            <a:r>
              <a:rPr lang="fr-FR" sz="1800" b="1" i="1">
                <a:solidFill>
                  <a:schemeClr val="tx2"/>
                </a:solidFill>
              </a:rPr>
              <a:t>	</a:t>
            </a:r>
            <a:r>
              <a:rPr lang="fr-FR" sz="1800" b="1" i="1">
                <a:solidFill>
                  <a:srgbClr val="00279F"/>
                </a:solidFill>
              </a:rPr>
              <a:t>l’écart entre les liquidités générées par l’entreprise et le rendement attendu</a:t>
            </a:r>
          </a:p>
        </p:txBody>
      </p:sp>
    </p:spTree>
  </p:cSld>
  <p:clrMapOvr>
    <a:masterClrMapping/>
  </p:clrMapOvr>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8F45A1F1-2353-1D4C-88A1-9B40417D0D71}" type="slidenum">
              <a:rPr lang="fr-FR"/>
              <a:pPr>
                <a:defRPr/>
              </a:pPr>
              <a:t>159</a:t>
            </a:fld>
            <a:endParaRPr lang="fr-FR"/>
          </a:p>
        </p:txBody>
      </p:sp>
      <p:sp>
        <p:nvSpPr>
          <p:cNvPr id="325635" name="Rectangle 6"/>
          <p:cNvSpPr>
            <a:spLocks noGrp="1" noChangeArrowheads="1"/>
          </p:cNvSpPr>
          <p:nvPr>
            <p:ph type="title"/>
          </p:nvPr>
        </p:nvSpPr>
        <p:spPr/>
        <p:txBody>
          <a:bodyPr/>
          <a:lstStyle/>
          <a:p>
            <a:r>
              <a:rPr lang="fr-FR"/>
              <a:t>Hypotheses de l’EVA</a:t>
            </a:r>
          </a:p>
        </p:txBody>
      </p:sp>
      <p:sp>
        <p:nvSpPr>
          <p:cNvPr id="325636" name="Rectangle 7"/>
          <p:cNvSpPr>
            <a:spLocks noGrp="1" noChangeArrowheads="1"/>
          </p:cNvSpPr>
          <p:nvPr>
            <p:ph type="body" idx="1"/>
          </p:nvPr>
        </p:nvSpPr>
        <p:spPr/>
        <p:txBody>
          <a:bodyPr/>
          <a:lstStyle/>
          <a:p>
            <a:r>
              <a:rPr lang="fr-FR"/>
              <a:t>H1 : Le principal objectif financier d’une entreprise est d’augmenter la richesse de ses actionnaires</a:t>
            </a:r>
          </a:p>
          <a:p>
            <a:endParaRPr lang="fr-FR"/>
          </a:p>
          <a:p>
            <a:endParaRPr lang="fr-FR"/>
          </a:p>
          <a:p>
            <a:r>
              <a:rPr lang="fr-FR"/>
              <a:t>H2 : Les fonds propres ont un coût : il faut les rémunérer sous forme d’intérêts, de dividendes ou de plus-values et ... intégrer les risques encourus</a:t>
            </a:r>
          </a:p>
          <a:p>
            <a:endParaRPr lang="fr-F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re 1"/>
          <p:cNvSpPr>
            <a:spLocks noGrp="1"/>
          </p:cNvSpPr>
          <p:nvPr>
            <p:ph type="title"/>
          </p:nvPr>
        </p:nvSpPr>
        <p:spPr/>
        <p:txBody>
          <a:bodyPr/>
          <a:lstStyle/>
          <a:p>
            <a:r>
              <a:rPr lang="fr-FR" smtClean="0"/>
              <a:t>Renouveler la réflexion stratégique ?</a:t>
            </a:r>
          </a:p>
        </p:txBody>
      </p:sp>
      <p:sp>
        <p:nvSpPr>
          <p:cNvPr id="3" name="Espace réservé du numéro de diapositive 2"/>
          <p:cNvSpPr>
            <a:spLocks noGrp="1"/>
          </p:cNvSpPr>
          <p:nvPr>
            <p:ph type="sldNum" sz="quarter" idx="10"/>
          </p:nvPr>
        </p:nvSpPr>
        <p:spPr/>
        <p:txBody>
          <a:bodyPr/>
          <a:lstStyle/>
          <a:p>
            <a:pPr>
              <a:defRPr/>
            </a:pPr>
            <a:fld id="{61550446-2ECF-5741-8BCC-22EEE70ADE6B}" type="slidenum">
              <a:rPr lang="fr-FR"/>
              <a:pPr>
                <a:defRPr/>
              </a:pPr>
              <a:t>16</a:t>
            </a:fld>
            <a:endParaRPr lang="fr-FR"/>
          </a:p>
        </p:txBody>
      </p:sp>
      <p:sp>
        <p:nvSpPr>
          <p:cNvPr id="45060" name="ZoneTexte 3"/>
          <p:cNvSpPr txBox="1">
            <a:spLocks noChangeArrowheads="1"/>
          </p:cNvSpPr>
          <p:nvPr/>
        </p:nvSpPr>
        <p:spPr bwMode="auto">
          <a:xfrm>
            <a:off x="5783263" y="6002338"/>
            <a:ext cx="2595562" cy="307975"/>
          </a:xfrm>
          <a:prstGeom prst="rect">
            <a:avLst/>
          </a:prstGeom>
          <a:noFill/>
          <a:ln w="9525">
            <a:noFill/>
            <a:miter lim="800000"/>
            <a:headEnd/>
            <a:tailEnd/>
          </a:ln>
        </p:spPr>
        <p:txBody>
          <a:bodyPr wrap="none">
            <a:prstTxWarp prst="textNoShape">
              <a:avLst/>
            </a:prstTxWarp>
            <a:spAutoFit/>
          </a:bodyPr>
          <a:lstStyle/>
          <a:p>
            <a:r>
              <a:rPr lang="fr-FR" sz="1400" i="1"/>
              <a:t>D’après Nicolas Kachaner, BCG</a:t>
            </a:r>
          </a:p>
        </p:txBody>
      </p:sp>
      <p:sp>
        <p:nvSpPr>
          <p:cNvPr id="45061" name="Rectangle 5"/>
          <p:cNvSpPr>
            <a:spLocks noChangeArrowheads="1"/>
          </p:cNvSpPr>
          <p:nvPr/>
        </p:nvSpPr>
        <p:spPr bwMode="auto">
          <a:xfrm>
            <a:off x="533400" y="1333500"/>
            <a:ext cx="2803525" cy="523875"/>
          </a:xfrm>
          <a:prstGeom prst="rect">
            <a:avLst/>
          </a:prstGeom>
          <a:solidFill>
            <a:srgbClr val="618FFD"/>
          </a:solidFill>
          <a:ln w="9525">
            <a:noFill/>
            <a:miter lim="800000"/>
            <a:headEnd/>
            <a:tailEnd/>
          </a:ln>
        </p:spPr>
        <p:txBody>
          <a:bodyPr>
            <a:prstTxWarp prst="textNoShape">
              <a:avLst/>
            </a:prstTxWarp>
            <a:spAutoFit/>
          </a:bodyPr>
          <a:lstStyle/>
          <a:p>
            <a:r>
              <a:rPr lang="fr-FR">
                <a:solidFill>
                  <a:srgbClr val="FF0000"/>
                </a:solidFill>
              </a:rPr>
              <a:t>ANTICIPATION</a:t>
            </a:r>
          </a:p>
        </p:txBody>
      </p:sp>
      <p:sp>
        <p:nvSpPr>
          <p:cNvPr id="45062" name="Rectangle 6"/>
          <p:cNvSpPr>
            <a:spLocks noChangeArrowheads="1"/>
          </p:cNvSpPr>
          <p:nvPr/>
        </p:nvSpPr>
        <p:spPr bwMode="auto">
          <a:xfrm>
            <a:off x="5943600" y="1333500"/>
            <a:ext cx="2300288" cy="523875"/>
          </a:xfrm>
          <a:prstGeom prst="rect">
            <a:avLst/>
          </a:prstGeom>
          <a:solidFill>
            <a:srgbClr val="618FFD"/>
          </a:solidFill>
          <a:ln w="9525">
            <a:noFill/>
            <a:miter lim="800000"/>
            <a:headEnd/>
            <a:tailEnd/>
          </a:ln>
        </p:spPr>
        <p:txBody>
          <a:bodyPr wrap="none">
            <a:prstTxWarp prst="textNoShape">
              <a:avLst/>
            </a:prstTxWarp>
            <a:spAutoFit/>
          </a:bodyPr>
          <a:lstStyle/>
          <a:p>
            <a:r>
              <a:rPr lang="fr-FR">
                <a:solidFill>
                  <a:schemeClr val="bg1"/>
                </a:solidFill>
              </a:rPr>
              <a:t>RÉACTIVITÉ</a:t>
            </a:r>
          </a:p>
        </p:txBody>
      </p:sp>
      <p:sp>
        <p:nvSpPr>
          <p:cNvPr id="45063" name="Rectangle 7"/>
          <p:cNvSpPr>
            <a:spLocks noChangeArrowheads="1"/>
          </p:cNvSpPr>
          <p:nvPr/>
        </p:nvSpPr>
        <p:spPr bwMode="auto">
          <a:xfrm>
            <a:off x="4059238" y="1304925"/>
            <a:ext cx="1198562" cy="523875"/>
          </a:xfrm>
          <a:prstGeom prst="rect">
            <a:avLst/>
          </a:prstGeom>
          <a:noFill/>
          <a:ln w="9525">
            <a:noFill/>
            <a:miter lim="800000"/>
            <a:headEnd/>
            <a:tailEnd/>
          </a:ln>
        </p:spPr>
        <p:txBody>
          <a:bodyPr wrap="none">
            <a:prstTxWarp prst="textNoShape">
              <a:avLst/>
            </a:prstTxWarp>
            <a:spAutoFit/>
          </a:bodyPr>
          <a:lstStyle/>
          <a:p>
            <a:r>
              <a:rPr lang="fr-FR" i="1">
                <a:solidFill>
                  <a:srgbClr val="000000"/>
                </a:solidFill>
              </a:rPr>
              <a:t>versus </a:t>
            </a:r>
            <a:endParaRPr lang="fr-FR"/>
          </a:p>
        </p:txBody>
      </p:sp>
      <p:sp>
        <p:nvSpPr>
          <p:cNvPr id="45064" name="ZoneTexte 8"/>
          <p:cNvSpPr txBox="1">
            <a:spLocks noChangeArrowheads="1"/>
          </p:cNvSpPr>
          <p:nvPr/>
        </p:nvSpPr>
        <p:spPr bwMode="auto">
          <a:xfrm>
            <a:off x="2895600" y="2133600"/>
            <a:ext cx="3575050" cy="523875"/>
          </a:xfrm>
          <a:prstGeom prst="rect">
            <a:avLst/>
          </a:prstGeom>
          <a:solidFill>
            <a:srgbClr val="FF0000"/>
          </a:solidFill>
          <a:ln w="9525">
            <a:noFill/>
            <a:miter lim="800000"/>
            <a:headEnd/>
            <a:tailEnd/>
          </a:ln>
        </p:spPr>
        <p:txBody>
          <a:bodyPr wrap="none">
            <a:prstTxWarp prst="textNoShape">
              <a:avLst/>
            </a:prstTxWarp>
            <a:spAutoFit/>
          </a:bodyPr>
          <a:lstStyle/>
          <a:p>
            <a:r>
              <a:rPr lang="fr-FR">
                <a:solidFill>
                  <a:schemeClr val="bg1"/>
                </a:solidFill>
              </a:rPr>
              <a:t>Construire &amp; s’Adapter</a:t>
            </a:r>
          </a:p>
        </p:txBody>
      </p:sp>
      <p:sp>
        <p:nvSpPr>
          <p:cNvPr id="45065" name="ZoneTexte 9"/>
          <p:cNvSpPr txBox="1">
            <a:spLocks noChangeArrowheads="1"/>
          </p:cNvSpPr>
          <p:nvPr/>
        </p:nvSpPr>
        <p:spPr bwMode="auto">
          <a:xfrm>
            <a:off x="2209800" y="3200400"/>
            <a:ext cx="6229350" cy="523875"/>
          </a:xfrm>
          <a:prstGeom prst="rect">
            <a:avLst/>
          </a:prstGeom>
          <a:noFill/>
          <a:ln w="9525">
            <a:noFill/>
            <a:miter lim="800000"/>
            <a:headEnd/>
            <a:tailEnd/>
          </a:ln>
        </p:spPr>
        <p:txBody>
          <a:bodyPr wrap="none">
            <a:prstTxWarp prst="textNoShape">
              <a:avLst/>
            </a:prstTxWarp>
            <a:spAutoFit/>
          </a:bodyPr>
          <a:lstStyle/>
          <a:p>
            <a:r>
              <a:rPr lang="fr-FR"/>
              <a:t>Penser à COURT, MOYEN, LONG terme</a:t>
            </a:r>
          </a:p>
        </p:txBody>
      </p:sp>
      <p:sp>
        <p:nvSpPr>
          <p:cNvPr id="45066" name="Flèche vers la droite 10"/>
          <p:cNvSpPr>
            <a:spLocks noChangeArrowheads="1"/>
          </p:cNvSpPr>
          <p:nvPr/>
        </p:nvSpPr>
        <p:spPr bwMode="auto">
          <a:xfrm>
            <a:off x="1066800" y="3200400"/>
            <a:ext cx="609600" cy="609600"/>
          </a:xfrm>
          <a:prstGeom prst="rightArrow">
            <a:avLst>
              <a:gd name="adj1" fmla="val 50000"/>
              <a:gd name="adj2" fmla="val 50000"/>
            </a:avLst>
          </a:prstGeom>
          <a:solidFill>
            <a:schemeClr val="accent1"/>
          </a:solidFill>
          <a:ln w="12700">
            <a:noFill/>
            <a:round/>
            <a:headEnd/>
            <a:tailEnd/>
          </a:ln>
        </p:spPr>
        <p:txBody>
          <a:bodyPr>
            <a:prstTxWarp prst="textNoShape">
              <a:avLst/>
            </a:prstTxWarp>
          </a:bodyPr>
          <a:lstStyle/>
          <a:p>
            <a:endParaRPr lang="fr-FR"/>
          </a:p>
        </p:txBody>
      </p:sp>
      <p:sp>
        <p:nvSpPr>
          <p:cNvPr id="45067" name="ZoneTexte 11"/>
          <p:cNvSpPr txBox="1">
            <a:spLocks noChangeArrowheads="1"/>
          </p:cNvSpPr>
          <p:nvPr/>
        </p:nvSpPr>
        <p:spPr bwMode="auto">
          <a:xfrm>
            <a:off x="2209800" y="3886200"/>
            <a:ext cx="5619750" cy="523875"/>
          </a:xfrm>
          <a:prstGeom prst="rect">
            <a:avLst/>
          </a:prstGeom>
          <a:noFill/>
          <a:ln w="9525">
            <a:noFill/>
            <a:miter lim="800000"/>
            <a:headEnd/>
            <a:tailEnd/>
          </a:ln>
        </p:spPr>
        <p:txBody>
          <a:bodyPr wrap="none">
            <a:prstTxWarp prst="textNoShape">
              <a:avLst/>
            </a:prstTxWarp>
            <a:spAutoFit/>
          </a:bodyPr>
          <a:lstStyle/>
          <a:p>
            <a:r>
              <a:rPr lang="fr-FR"/>
              <a:t>Nouvelles méthodes de RÉFLEXION</a:t>
            </a:r>
          </a:p>
        </p:txBody>
      </p:sp>
      <p:sp>
        <p:nvSpPr>
          <p:cNvPr id="45068" name="Flèche vers la droite 12"/>
          <p:cNvSpPr>
            <a:spLocks noChangeArrowheads="1"/>
          </p:cNvSpPr>
          <p:nvPr/>
        </p:nvSpPr>
        <p:spPr bwMode="auto">
          <a:xfrm>
            <a:off x="1066800" y="3886200"/>
            <a:ext cx="609600" cy="609600"/>
          </a:xfrm>
          <a:prstGeom prst="rightArrow">
            <a:avLst>
              <a:gd name="adj1" fmla="val 50000"/>
              <a:gd name="adj2" fmla="val 50000"/>
            </a:avLst>
          </a:prstGeom>
          <a:solidFill>
            <a:schemeClr val="accent1"/>
          </a:solidFill>
          <a:ln w="12700">
            <a:noFill/>
            <a:round/>
            <a:headEnd/>
            <a:tailEnd/>
          </a:ln>
        </p:spPr>
        <p:txBody>
          <a:bodyPr>
            <a:prstTxWarp prst="textNoShape">
              <a:avLst/>
            </a:prstTxWarp>
          </a:bodyPr>
          <a:lstStyle/>
          <a:p>
            <a:endParaRPr lang="fr-FR"/>
          </a:p>
        </p:txBody>
      </p:sp>
      <p:sp>
        <p:nvSpPr>
          <p:cNvPr id="45069" name="ZoneTexte 13"/>
          <p:cNvSpPr txBox="1">
            <a:spLocks noChangeArrowheads="1"/>
          </p:cNvSpPr>
          <p:nvPr/>
        </p:nvSpPr>
        <p:spPr bwMode="auto">
          <a:xfrm>
            <a:off x="2209800" y="4572000"/>
            <a:ext cx="6321425" cy="523875"/>
          </a:xfrm>
          <a:prstGeom prst="rect">
            <a:avLst/>
          </a:prstGeom>
          <a:noFill/>
          <a:ln w="9525">
            <a:noFill/>
            <a:miter lim="800000"/>
            <a:headEnd/>
            <a:tailEnd/>
          </a:ln>
        </p:spPr>
        <p:txBody>
          <a:bodyPr wrap="none">
            <a:prstTxWarp prst="textNoShape">
              <a:avLst/>
            </a:prstTxWarp>
            <a:spAutoFit/>
          </a:bodyPr>
          <a:lstStyle/>
          <a:p>
            <a:r>
              <a:rPr lang="fr-FR"/>
              <a:t>Extension des modes de PARTICIPATION</a:t>
            </a:r>
          </a:p>
        </p:txBody>
      </p:sp>
      <p:sp>
        <p:nvSpPr>
          <p:cNvPr id="45070" name="Flèche vers la droite 14"/>
          <p:cNvSpPr>
            <a:spLocks noChangeArrowheads="1"/>
          </p:cNvSpPr>
          <p:nvPr/>
        </p:nvSpPr>
        <p:spPr bwMode="auto">
          <a:xfrm>
            <a:off x="1066800" y="4572000"/>
            <a:ext cx="609600" cy="609600"/>
          </a:xfrm>
          <a:prstGeom prst="rightArrow">
            <a:avLst>
              <a:gd name="adj1" fmla="val 50000"/>
              <a:gd name="adj2" fmla="val 50000"/>
            </a:avLst>
          </a:prstGeom>
          <a:solidFill>
            <a:schemeClr val="accent1"/>
          </a:solidFill>
          <a:ln w="12700">
            <a:noFill/>
            <a:round/>
            <a:headEnd/>
            <a:tailEnd/>
          </a:ln>
        </p:spPr>
        <p:txBody>
          <a:bodyPr>
            <a:prstTxWarp prst="textNoShape">
              <a:avLst/>
            </a:prstTxWarp>
          </a:bodyPr>
          <a:lstStyle/>
          <a:p>
            <a:endParaRPr lang="fr-F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653A30A5-CDDD-4A4E-B787-784B00A4F27D}" type="slidenum">
              <a:rPr lang="fr-FR"/>
              <a:pPr>
                <a:defRPr/>
              </a:pPr>
              <a:t>160</a:t>
            </a:fld>
            <a:endParaRPr lang="fr-FR"/>
          </a:p>
        </p:txBody>
      </p:sp>
      <p:sp>
        <p:nvSpPr>
          <p:cNvPr id="327683" name="Rectangle 2"/>
          <p:cNvSpPr>
            <a:spLocks noGrp="1" noChangeArrowheads="1"/>
          </p:cNvSpPr>
          <p:nvPr>
            <p:ph type="body" idx="1"/>
          </p:nvPr>
        </p:nvSpPr>
        <p:spPr>
          <a:noFill/>
        </p:spPr>
        <p:txBody>
          <a:bodyPr lIns="90488" rIns="90488"/>
          <a:lstStyle/>
          <a:p>
            <a:r>
              <a:rPr lang="fr-FR" sz="2400"/>
              <a:t>D1 : Ecart entre le rendement </a:t>
            </a:r>
            <a:r>
              <a:rPr lang="fr-FR" sz="2400" i="1">
                <a:solidFill>
                  <a:schemeClr val="tx2"/>
                </a:solidFill>
              </a:rPr>
              <a:t>R </a:t>
            </a:r>
            <a:r>
              <a:rPr lang="fr-FR" sz="2400"/>
              <a:t>des capitaux employés et leur coût</a:t>
            </a:r>
          </a:p>
          <a:p>
            <a:pPr lvl="1">
              <a:buFontTx/>
              <a:buNone/>
            </a:pPr>
            <a:r>
              <a:rPr lang="fr-FR" sz="2000" i="1">
                <a:solidFill>
                  <a:srgbClr val="00279F"/>
                </a:solidFill>
              </a:rPr>
              <a:t>C : EVA = (R-C) x Capitaux Employés Moyens</a:t>
            </a:r>
            <a:endParaRPr lang="fr-FR" sz="2000" i="1">
              <a:solidFill>
                <a:schemeClr val="tx2"/>
              </a:solidFill>
            </a:endParaRPr>
          </a:p>
          <a:p>
            <a:pPr>
              <a:buFontTx/>
              <a:buNone/>
            </a:pPr>
            <a:endParaRPr lang="fr-FR" sz="2400"/>
          </a:p>
          <a:p>
            <a:r>
              <a:rPr lang="fr-FR" sz="2400"/>
              <a:t>D2 : Valeur ajoutée périodiquement, chaque année, aux capitaux employés.</a:t>
            </a:r>
          </a:p>
          <a:p>
            <a:pPr>
              <a:buFontTx/>
              <a:buNone/>
            </a:pPr>
            <a:r>
              <a:rPr lang="fr-FR" sz="2400"/>
              <a:t>	</a:t>
            </a:r>
            <a:r>
              <a:rPr lang="fr-FR" sz="2400">
                <a:solidFill>
                  <a:srgbClr val="00279F"/>
                </a:solidFill>
              </a:rPr>
              <a:t>Valeur Actualisée de l’EVA attendue = Valeur Ajoutée du Marché (MVA)</a:t>
            </a:r>
          </a:p>
          <a:p>
            <a:pPr>
              <a:buFontTx/>
              <a:buNone/>
            </a:pPr>
            <a:endParaRPr lang="fr-FR" sz="2400"/>
          </a:p>
          <a:p>
            <a:pPr>
              <a:buFontTx/>
              <a:buNone/>
            </a:pPr>
            <a:r>
              <a:rPr lang="fr-FR" sz="2400"/>
              <a:t>	</a:t>
            </a:r>
            <a:r>
              <a:rPr lang="fr-FR" sz="2400" i="1">
                <a:solidFill>
                  <a:schemeClr val="tx2"/>
                </a:solidFill>
              </a:rPr>
              <a:t>Eva &gt;0 ==&gt; Rentabilité &gt; rémunération attendue par  les actionnaires</a:t>
            </a:r>
          </a:p>
        </p:txBody>
      </p:sp>
      <p:sp>
        <p:nvSpPr>
          <p:cNvPr id="327684" name="Rectangle 3"/>
          <p:cNvSpPr>
            <a:spLocks noGrp="1" noChangeArrowheads="1"/>
          </p:cNvSpPr>
          <p:nvPr>
            <p:ph type="title"/>
          </p:nvPr>
        </p:nvSpPr>
        <p:spPr/>
        <p:txBody>
          <a:bodyPr/>
          <a:lstStyle/>
          <a:p>
            <a:r>
              <a:rPr lang="fr-FR"/>
              <a:t>Definitions financieres de l’EVA</a:t>
            </a:r>
          </a:p>
        </p:txBody>
      </p:sp>
    </p:spTree>
  </p:cSld>
  <p:clrMapOvr>
    <a:masterClrMapping/>
  </p:clrMapOvr>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864C9BBA-4F0F-E04A-A107-D075CCD4C391}" type="slidenum">
              <a:rPr lang="fr-FR"/>
              <a:pPr>
                <a:defRPr/>
              </a:pPr>
              <a:t>161</a:t>
            </a:fld>
            <a:endParaRPr lang="fr-FR"/>
          </a:p>
        </p:txBody>
      </p:sp>
      <p:sp>
        <p:nvSpPr>
          <p:cNvPr id="329731" name="Rectangle 2"/>
          <p:cNvSpPr>
            <a:spLocks noGrp="1" noChangeArrowheads="1"/>
          </p:cNvSpPr>
          <p:nvPr>
            <p:ph type="title"/>
          </p:nvPr>
        </p:nvSpPr>
        <p:spPr>
          <a:noFill/>
        </p:spPr>
        <p:txBody>
          <a:bodyPr lIns="90488" rIns="90488" anchor="b"/>
          <a:lstStyle/>
          <a:p>
            <a:r>
              <a:rPr lang="fr-FR"/>
              <a:t>Définitions économiques de l’EVA</a:t>
            </a:r>
          </a:p>
        </p:txBody>
      </p:sp>
      <p:sp>
        <p:nvSpPr>
          <p:cNvPr id="329732" name="Rectangle 3"/>
          <p:cNvSpPr>
            <a:spLocks noGrp="1" noChangeArrowheads="1"/>
          </p:cNvSpPr>
          <p:nvPr>
            <p:ph type="body" idx="1"/>
          </p:nvPr>
        </p:nvSpPr>
        <p:spPr>
          <a:xfrm>
            <a:off x="609600" y="1752600"/>
            <a:ext cx="8077200" cy="4724400"/>
          </a:xfrm>
          <a:noFill/>
        </p:spPr>
        <p:txBody>
          <a:bodyPr lIns="90488" rIns="90488"/>
          <a:lstStyle/>
          <a:p>
            <a:r>
              <a:rPr lang="fr-FR"/>
              <a:t>D3 : Résultat économique de l’entreprise après rémunération de tous les capitaux utilisés : c’est une mesure de la performance interne de l’entreprise :</a:t>
            </a:r>
          </a:p>
          <a:p>
            <a:pPr>
              <a:buFontTx/>
              <a:buNone/>
            </a:pPr>
            <a:r>
              <a:rPr lang="fr-FR" i="1">
                <a:solidFill>
                  <a:schemeClr val="tx2"/>
                </a:solidFill>
              </a:rPr>
              <a:t>	</a:t>
            </a:r>
            <a:r>
              <a:rPr lang="fr-FR" i="1">
                <a:solidFill>
                  <a:srgbClr val="00279F"/>
                </a:solidFill>
              </a:rPr>
              <a:t>EVA = profit Opérationnel - Coût Capital employé</a:t>
            </a:r>
          </a:p>
          <a:p>
            <a:pPr>
              <a:buFontTx/>
              <a:buNone/>
            </a:pPr>
            <a:r>
              <a:rPr lang="fr-FR" i="1">
                <a:solidFill>
                  <a:srgbClr val="00279F"/>
                </a:solidFill>
              </a:rPr>
              <a:t>	EVA = profit Opérationnel - (Rendement exigé du Capital) x Coût Capital</a:t>
            </a:r>
          </a:p>
          <a:p>
            <a:endParaRPr lang="fr-FR"/>
          </a:p>
          <a:p>
            <a:r>
              <a:rPr lang="fr-FR"/>
              <a:t>D4 : Actif net multiplié par la différence entre leur taux de retour </a:t>
            </a:r>
            <a:r>
              <a:rPr lang="fr-FR" i="1">
                <a:solidFill>
                  <a:schemeClr val="tx2"/>
                </a:solidFill>
              </a:rPr>
              <a:t>RONA</a:t>
            </a:r>
            <a:r>
              <a:rPr lang="fr-FR"/>
              <a:t> et le taux de retour minimal requis </a:t>
            </a:r>
            <a:r>
              <a:rPr lang="fr-FR" i="1">
                <a:solidFill>
                  <a:schemeClr val="tx2"/>
                </a:solidFill>
              </a:rPr>
              <a:t>C</a:t>
            </a:r>
            <a:r>
              <a:rPr lang="fr-FR"/>
              <a:t> pour le risque :</a:t>
            </a:r>
          </a:p>
          <a:p>
            <a:pPr>
              <a:buFontTx/>
              <a:buNone/>
            </a:pPr>
            <a:r>
              <a:rPr lang="fr-FR" i="1">
                <a:solidFill>
                  <a:schemeClr val="tx2"/>
                </a:solidFill>
              </a:rPr>
              <a:t>	</a:t>
            </a:r>
            <a:r>
              <a:rPr lang="fr-FR" i="1">
                <a:solidFill>
                  <a:srgbClr val="00279F"/>
                </a:solidFill>
              </a:rPr>
              <a:t>EVA = (RONA - C) x Actif Net</a:t>
            </a:r>
            <a:endParaRPr lang="fr-FR" i="1">
              <a:solidFill>
                <a:schemeClr val="tx2"/>
              </a:solidFill>
            </a:endParaRPr>
          </a:p>
          <a:p>
            <a:endParaRPr lang="fr-FR"/>
          </a:p>
          <a:p>
            <a:r>
              <a:rPr lang="fr-FR"/>
              <a:t>L’EVA est une mesure de performance interne</a:t>
            </a:r>
            <a:endParaRPr lang="fr-FR" i="1">
              <a:solidFill>
                <a:schemeClr val="tx2"/>
              </a:solidFill>
            </a:endParaRPr>
          </a:p>
          <a:p>
            <a:pPr>
              <a:buFontTx/>
              <a:buNone/>
            </a:pPr>
            <a:endParaRPr lang="fr-FR" i="1">
              <a:solidFill>
                <a:schemeClr val="tx2"/>
              </a:solidFill>
            </a:endParaRPr>
          </a:p>
        </p:txBody>
      </p:sp>
    </p:spTree>
  </p:cSld>
  <p:clrMapOvr>
    <a:masterClrMapping/>
  </p:clrMapOvr>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3"/>
          <p:cNvSpPr>
            <a:spLocks noGrp="1"/>
          </p:cNvSpPr>
          <p:nvPr>
            <p:ph type="sldNum" sz="quarter" idx="10"/>
          </p:nvPr>
        </p:nvSpPr>
        <p:spPr/>
        <p:txBody>
          <a:bodyPr/>
          <a:lstStyle/>
          <a:p>
            <a:pPr>
              <a:defRPr/>
            </a:pPr>
            <a:fld id="{56E402A9-7DC3-804C-884A-70657C9A0C08}" type="slidenum">
              <a:rPr lang="fr-FR"/>
              <a:pPr>
                <a:defRPr/>
              </a:pPr>
              <a:t>162</a:t>
            </a:fld>
            <a:endParaRPr lang="fr-FR"/>
          </a:p>
        </p:txBody>
      </p:sp>
      <p:sp>
        <p:nvSpPr>
          <p:cNvPr id="331779" name="Rectangle 4"/>
          <p:cNvSpPr>
            <a:spLocks noChangeArrowheads="1"/>
          </p:cNvSpPr>
          <p:nvPr/>
        </p:nvSpPr>
        <p:spPr bwMode="auto">
          <a:xfrm>
            <a:off x="914400" y="4114800"/>
            <a:ext cx="7939088" cy="454025"/>
          </a:xfrm>
          <a:prstGeom prst="rect">
            <a:avLst/>
          </a:prstGeom>
          <a:noFill/>
          <a:ln w="12700">
            <a:noFill/>
            <a:miter lim="800000"/>
            <a:headEnd/>
            <a:tailEnd/>
          </a:ln>
        </p:spPr>
        <p:txBody>
          <a:bodyPr wrap="none" lIns="90488" tIns="44450" rIns="90488" bIns="44450">
            <a:prstTxWarp prst="textNoShape">
              <a:avLst/>
            </a:prstTxWarp>
            <a:spAutoFit/>
          </a:bodyPr>
          <a:lstStyle/>
          <a:p>
            <a:r>
              <a:rPr lang="fr-FR" sz="2400" b="1" i="1">
                <a:solidFill>
                  <a:srgbClr val="00279F"/>
                </a:solidFill>
                <a:latin typeface="Arial" charset="0"/>
              </a:rPr>
              <a:t>“La somme des liquidités investies dans l’entreprise”</a:t>
            </a:r>
          </a:p>
        </p:txBody>
      </p:sp>
      <p:sp>
        <p:nvSpPr>
          <p:cNvPr id="331780" name="Rectangle 5"/>
          <p:cNvSpPr>
            <a:spLocks noGrp="1" noChangeArrowheads="1"/>
          </p:cNvSpPr>
          <p:nvPr>
            <p:ph type="title"/>
          </p:nvPr>
        </p:nvSpPr>
        <p:spPr/>
        <p:txBody>
          <a:bodyPr/>
          <a:lstStyle/>
          <a:p>
            <a:r>
              <a:rPr lang="fr-FR"/>
              <a:t>Le capital</a:t>
            </a:r>
          </a:p>
        </p:txBody>
      </p:sp>
      <p:sp>
        <p:nvSpPr>
          <p:cNvPr id="331781" name="Rectangle 6"/>
          <p:cNvSpPr>
            <a:spLocks noGrp="1" noChangeArrowheads="1"/>
          </p:cNvSpPr>
          <p:nvPr>
            <p:ph type="body" idx="1"/>
          </p:nvPr>
        </p:nvSpPr>
        <p:spPr/>
        <p:txBody>
          <a:bodyPr/>
          <a:lstStyle/>
          <a:p>
            <a:pPr lvl="1"/>
            <a:r>
              <a:rPr lang="fr-FR"/>
              <a:t>Fonds Propres</a:t>
            </a:r>
          </a:p>
          <a:p>
            <a:pPr lvl="1"/>
            <a:r>
              <a:rPr lang="fr-FR"/>
              <a:t>Dette portant Intérêt</a:t>
            </a:r>
          </a:p>
          <a:p>
            <a:pPr lvl="1"/>
            <a:r>
              <a:rPr lang="fr-FR"/>
              <a:t>Valeur résiduelle des actifs en leasing non inscrits au bilan (&lt;=&gt; capital immobilisé)</a:t>
            </a:r>
          </a:p>
          <a:p>
            <a:pPr lvl="1"/>
            <a:r>
              <a:rPr lang="fr-FR"/>
              <a:t>Réserves assimilables à du Capital (ex. : impôts à payer)</a:t>
            </a:r>
          </a:p>
          <a:p>
            <a:pPr lvl="1"/>
            <a:r>
              <a:rPr lang="fr-FR"/>
              <a:t>Capitalisation des dépenses dont la nature est de l’investissement (R&amp;D, formation...), ajustée des amortissements correspondants</a:t>
            </a:r>
          </a:p>
        </p:txBody>
      </p:sp>
    </p:spTree>
  </p:cSld>
  <p:clrMapOvr>
    <a:masterClrMapping/>
  </p:clrMapOvr>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599C841A-A180-6F47-8A6D-22F3FF01A40D}" type="slidenum">
              <a:rPr lang="fr-FR"/>
              <a:pPr>
                <a:defRPr/>
              </a:pPr>
              <a:t>163</a:t>
            </a:fld>
            <a:endParaRPr lang="fr-FR"/>
          </a:p>
        </p:txBody>
      </p:sp>
      <p:sp>
        <p:nvSpPr>
          <p:cNvPr id="333827" name="Rectangle 6"/>
          <p:cNvSpPr>
            <a:spLocks noGrp="1" noChangeArrowheads="1"/>
          </p:cNvSpPr>
          <p:nvPr>
            <p:ph type="title"/>
          </p:nvPr>
        </p:nvSpPr>
        <p:spPr/>
        <p:txBody>
          <a:bodyPr/>
          <a:lstStyle/>
          <a:p>
            <a:r>
              <a:rPr lang="fr-FR"/>
              <a:t>Remarques sur les capitaux (1)</a:t>
            </a:r>
          </a:p>
        </p:txBody>
      </p:sp>
      <p:sp>
        <p:nvSpPr>
          <p:cNvPr id="333828" name="Rectangle 7"/>
          <p:cNvSpPr>
            <a:spLocks noGrp="1" noChangeArrowheads="1"/>
          </p:cNvSpPr>
          <p:nvPr>
            <p:ph type="body" idx="1"/>
          </p:nvPr>
        </p:nvSpPr>
        <p:spPr/>
        <p:txBody>
          <a:bodyPr/>
          <a:lstStyle/>
          <a:p>
            <a:r>
              <a:rPr lang="fr-FR"/>
              <a:t>R1 : Les Capitaux Employés (CE) représentent à leur valeur comptable, différents fonds : fonds propres, quasi-fonds propres, intérêts minoritaires, dettes financières...</a:t>
            </a:r>
          </a:p>
          <a:p>
            <a:endParaRPr lang="fr-FR"/>
          </a:p>
          <a:p>
            <a:r>
              <a:rPr lang="fr-FR"/>
              <a:t>R2 : La valeur de marché des CE correspond à l’évaluation faite par le marché des apports investis par les bailleurs de fonds pour financer l’exploitation</a:t>
            </a:r>
          </a:p>
          <a:p>
            <a:endParaRPr lang="fr-FR"/>
          </a:p>
          <a:p>
            <a:r>
              <a:rPr lang="fr-FR"/>
              <a:t>R3 : leur coût est la moyenne pondérée du coût des différentes sources, et du coût, après impôt, des dettes financières</a:t>
            </a:r>
          </a:p>
        </p:txBody>
      </p:sp>
    </p:spTree>
  </p:cSld>
  <p:clrMapOvr>
    <a:masterClrMapping/>
  </p:clrMapOvr>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ABF4DA85-110C-6C47-90D1-056E1025D6AD}" type="slidenum">
              <a:rPr lang="fr-FR"/>
              <a:pPr>
                <a:defRPr/>
              </a:pPr>
              <a:t>164</a:t>
            </a:fld>
            <a:endParaRPr lang="fr-FR"/>
          </a:p>
        </p:txBody>
      </p:sp>
      <p:sp>
        <p:nvSpPr>
          <p:cNvPr id="335875" name="Rectangle 2"/>
          <p:cNvSpPr>
            <a:spLocks noGrp="1" noChangeArrowheads="1"/>
          </p:cNvSpPr>
          <p:nvPr>
            <p:ph type="title"/>
          </p:nvPr>
        </p:nvSpPr>
        <p:spPr>
          <a:noFill/>
        </p:spPr>
        <p:txBody>
          <a:bodyPr lIns="90488" rIns="90488" anchor="b"/>
          <a:lstStyle/>
          <a:p>
            <a:r>
              <a:rPr lang="fr-FR"/>
              <a:t>Remarques (2)</a:t>
            </a:r>
          </a:p>
        </p:txBody>
      </p:sp>
      <p:sp>
        <p:nvSpPr>
          <p:cNvPr id="335876" name="Rectangle 3"/>
          <p:cNvSpPr>
            <a:spLocks noGrp="1" noChangeArrowheads="1"/>
          </p:cNvSpPr>
          <p:nvPr>
            <p:ph type="body" idx="1"/>
          </p:nvPr>
        </p:nvSpPr>
        <p:spPr>
          <a:xfrm>
            <a:off x="914400" y="1676400"/>
            <a:ext cx="7315200" cy="4800600"/>
          </a:xfrm>
          <a:noFill/>
        </p:spPr>
        <p:txBody>
          <a:bodyPr lIns="90488" rIns="90488"/>
          <a:lstStyle/>
          <a:p>
            <a:r>
              <a:rPr lang="fr-FR"/>
              <a:t>R4 :</a:t>
            </a:r>
          </a:p>
          <a:p>
            <a:pPr lvl="1">
              <a:buFontTx/>
              <a:buNone/>
            </a:pPr>
            <a:r>
              <a:rPr lang="fr-FR" i="1">
                <a:solidFill>
                  <a:srgbClr val="00279F"/>
                </a:solidFill>
              </a:rPr>
              <a:t>Rendement = Excédent Net d’Exploitation (ENE)  / CE</a:t>
            </a:r>
          </a:p>
          <a:p>
            <a:pPr lvl="1">
              <a:buFontTx/>
              <a:buNone/>
            </a:pPr>
            <a:r>
              <a:rPr lang="fr-FR" i="1">
                <a:solidFill>
                  <a:srgbClr val="00279F"/>
                </a:solidFill>
              </a:rPr>
              <a:t>où ENE = Prod. Exploit. - Charges d’Exploit. </a:t>
            </a:r>
          </a:p>
          <a:p>
            <a:pPr>
              <a:buFontTx/>
              <a:buNone/>
            </a:pPr>
            <a:r>
              <a:rPr lang="fr-FR" i="1"/>
              <a:t>	</a:t>
            </a:r>
          </a:p>
          <a:p>
            <a:pPr lvl="1"/>
            <a:r>
              <a:rPr lang="fr-FR" i="1"/>
              <a:t>y.c. amo. et  impôts payés</a:t>
            </a:r>
          </a:p>
          <a:p>
            <a:pPr lvl="1"/>
            <a:r>
              <a:rPr lang="fr-FR" i="1"/>
              <a:t>produits et charges hors exploitation ne sont pas inclus, de même les provisions et amortissement du goodwill</a:t>
            </a:r>
          </a:p>
          <a:p>
            <a:pPr lvl="1"/>
            <a:r>
              <a:rPr lang="fr-FR" i="1"/>
              <a:t>les impôts payés incluent uniquement la partie effectivement payée, non la partie différée</a:t>
            </a:r>
          </a:p>
          <a:p>
            <a:pPr lvl="1"/>
            <a:r>
              <a:rPr lang="fr-FR" i="1"/>
              <a:t>les impôts économisés ou payés sur les éléments financiers ou exceptionnels sont soustraits ou additionnés pour retrouver le montant dû au titre des seuls éléments liés à l’exploitation</a:t>
            </a:r>
          </a:p>
          <a:p>
            <a:pPr>
              <a:buFontTx/>
              <a:buNone/>
            </a:pPr>
            <a:r>
              <a:rPr lang="fr-FR" i="1"/>
              <a:t>	</a:t>
            </a:r>
            <a:r>
              <a:rPr lang="fr-FR" i="1">
                <a:solidFill>
                  <a:schemeClr val="tx2"/>
                </a:solidFill>
              </a:rPr>
              <a:t>==&gt; le rendement est mesuré indépendamment des financements</a:t>
            </a:r>
            <a:endParaRPr lang="fr-FR"/>
          </a:p>
        </p:txBody>
      </p:sp>
    </p:spTree>
  </p:cSld>
  <p:clrMapOvr>
    <a:masterClrMapping/>
  </p:clrMapOvr>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EAC5AF3F-F788-9C41-92D3-5357DF271219}" type="slidenum">
              <a:rPr lang="fr-FR"/>
              <a:pPr>
                <a:defRPr/>
              </a:pPr>
              <a:t>165</a:t>
            </a:fld>
            <a:endParaRPr lang="fr-FR"/>
          </a:p>
        </p:txBody>
      </p:sp>
      <p:sp>
        <p:nvSpPr>
          <p:cNvPr id="337923" name="Rectangle 2"/>
          <p:cNvSpPr>
            <a:spLocks noGrp="1" noChangeArrowheads="1"/>
          </p:cNvSpPr>
          <p:nvPr>
            <p:ph type="title"/>
          </p:nvPr>
        </p:nvSpPr>
        <p:spPr>
          <a:noFill/>
        </p:spPr>
        <p:txBody>
          <a:bodyPr lIns="90488" rIns="90488" anchor="b"/>
          <a:lstStyle/>
          <a:p>
            <a:r>
              <a:rPr lang="fr-FR"/>
              <a:t>Remarques (3)</a:t>
            </a:r>
          </a:p>
        </p:txBody>
      </p:sp>
      <p:sp>
        <p:nvSpPr>
          <p:cNvPr id="337924" name="Rectangle 3"/>
          <p:cNvSpPr>
            <a:spLocks noGrp="1" noChangeArrowheads="1"/>
          </p:cNvSpPr>
          <p:nvPr>
            <p:ph type="body" idx="1"/>
          </p:nvPr>
        </p:nvSpPr>
        <p:spPr>
          <a:xfrm>
            <a:off x="762000" y="1971675"/>
            <a:ext cx="7543800" cy="4049713"/>
          </a:xfrm>
          <a:noFill/>
        </p:spPr>
        <p:txBody>
          <a:bodyPr lIns="90488" rIns="90488"/>
          <a:lstStyle/>
          <a:p>
            <a:r>
              <a:rPr lang="fr-FR"/>
              <a:t>Les </a:t>
            </a:r>
            <a:r>
              <a:rPr lang="fr-FR" i="1">
                <a:solidFill>
                  <a:schemeClr val="tx2"/>
                </a:solidFill>
              </a:rPr>
              <a:t>quasi-fonds propres </a:t>
            </a:r>
            <a:r>
              <a:rPr lang="fr-FR"/>
              <a:t>incluent :</a:t>
            </a:r>
          </a:p>
          <a:p>
            <a:pPr lvl="1"/>
            <a:r>
              <a:rPr lang="fr-FR"/>
              <a:t>la contrepartie des dépenses de R&amp;D capitalisées et amorties,</a:t>
            </a:r>
          </a:p>
          <a:p>
            <a:pPr lvl="1"/>
            <a:r>
              <a:rPr lang="fr-FR"/>
              <a:t>les impôts différés,</a:t>
            </a:r>
          </a:p>
          <a:p>
            <a:pPr lvl="1"/>
            <a:r>
              <a:rPr lang="fr-FR"/>
              <a:t>les provisions (risques &amp; charges et dépréciation d’actifs),</a:t>
            </a:r>
          </a:p>
          <a:p>
            <a:pPr lvl="1"/>
            <a:r>
              <a:rPr lang="fr-FR"/>
              <a:t>les pertes ou les bénéfices après impôts accumulés,</a:t>
            </a:r>
          </a:p>
          <a:p>
            <a:pPr lvl="1"/>
            <a:r>
              <a:rPr lang="fr-FR"/>
              <a:t>le goodwill amorti ou chargé contre des fonds propres.</a:t>
            </a:r>
          </a:p>
          <a:p>
            <a:pPr>
              <a:buFontTx/>
              <a:buNone/>
            </a:pPr>
            <a:endParaRPr lang="fr-FR"/>
          </a:p>
          <a:p>
            <a:r>
              <a:rPr lang="fr-FR"/>
              <a:t>Il faut exclure les fonds hors exploitation : valeurs mobilières de placement, immo. en cours et autres actifs hors exploitation, notamment financiers</a:t>
            </a:r>
          </a:p>
        </p:txBody>
      </p:sp>
    </p:spTree>
  </p:cSld>
  <p:clrMapOvr>
    <a:masterClrMapping/>
  </p:clrMapOvr>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AE90F6FC-8C47-CB45-8772-DC668F09CC68}" type="slidenum">
              <a:rPr lang="fr-FR"/>
              <a:pPr>
                <a:defRPr/>
              </a:pPr>
              <a:t>166</a:t>
            </a:fld>
            <a:endParaRPr lang="fr-FR"/>
          </a:p>
        </p:txBody>
      </p:sp>
      <p:sp>
        <p:nvSpPr>
          <p:cNvPr id="339971" name="Rectangle 4"/>
          <p:cNvSpPr>
            <a:spLocks noGrp="1" noChangeArrowheads="1"/>
          </p:cNvSpPr>
          <p:nvPr>
            <p:ph type="title"/>
          </p:nvPr>
        </p:nvSpPr>
        <p:spPr/>
        <p:txBody>
          <a:bodyPr/>
          <a:lstStyle/>
          <a:p>
            <a:r>
              <a:rPr lang="fr-FR"/>
              <a:t>Conséquences</a:t>
            </a:r>
          </a:p>
        </p:txBody>
      </p:sp>
      <p:sp>
        <p:nvSpPr>
          <p:cNvPr id="339972" name="Rectangle 5"/>
          <p:cNvSpPr>
            <a:spLocks noGrp="1" noChangeArrowheads="1"/>
          </p:cNvSpPr>
          <p:nvPr>
            <p:ph type="body" idx="1"/>
          </p:nvPr>
        </p:nvSpPr>
        <p:spPr/>
        <p:txBody>
          <a:bodyPr/>
          <a:lstStyle/>
          <a:p>
            <a:r>
              <a:rPr lang="fr-FR"/>
              <a:t>Rendement exigé du capital &gt; ou = Coût moyen pondéré du capital (dettes + fonds propres + ...)</a:t>
            </a:r>
          </a:p>
          <a:p>
            <a:endParaRPr lang="fr-FR"/>
          </a:p>
          <a:p>
            <a:r>
              <a:rPr lang="fr-FR"/>
              <a:t>Taux de rentabilité du capital = Profit Opérationnel/Capital</a:t>
            </a:r>
          </a:p>
          <a:p>
            <a:endParaRPr lang="fr-FR"/>
          </a:p>
          <a:p>
            <a:r>
              <a:rPr lang="fr-FR"/>
              <a:t>Valeur d’une entreprise = Somme des futurs  flux de liquidités actualisés</a:t>
            </a:r>
          </a:p>
          <a:p>
            <a:endParaRPr lang="fr-FR"/>
          </a:p>
          <a:p>
            <a:r>
              <a:rPr lang="fr-FR"/>
              <a:t>Valeur de l’entreprise = capital + Somme des futures EVA actualisées</a:t>
            </a:r>
          </a:p>
        </p:txBody>
      </p:sp>
    </p:spTree>
  </p:cSld>
  <p:clrMapOvr>
    <a:masterClrMapping/>
  </p:clrMapOvr>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9C360B47-2727-5E44-93D1-9E2BB7291C5F}" type="slidenum">
              <a:rPr lang="fr-FR"/>
              <a:pPr>
                <a:defRPr/>
              </a:pPr>
              <a:t>167</a:t>
            </a:fld>
            <a:endParaRPr lang="fr-FR"/>
          </a:p>
        </p:txBody>
      </p:sp>
      <p:sp>
        <p:nvSpPr>
          <p:cNvPr id="342019" name="Rectangle 4"/>
          <p:cNvSpPr>
            <a:spLocks noGrp="1" noChangeArrowheads="1"/>
          </p:cNvSpPr>
          <p:nvPr>
            <p:ph type="title"/>
          </p:nvPr>
        </p:nvSpPr>
        <p:spPr/>
        <p:txBody>
          <a:bodyPr/>
          <a:lstStyle/>
          <a:p>
            <a:r>
              <a:rPr lang="fr-FR"/>
              <a:t>Interprétation</a:t>
            </a:r>
          </a:p>
        </p:txBody>
      </p:sp>
      <p:sp>
        <p:nvSpPr>
          <p:cNvPr id="342020" name="Rectangle 5"/>
          <p:cNvSpPr>
            <a:spLocks noGrp="1" noChangeArrowheads="1"/>
          </p:cNvSpPr>
          <p:nvPr>
            <p:ph type="body" idx="1"/>
          </p:nvPr>
        </p:nvSpPr>
        <p:spPr/>
        <p:txBody>
          <a:bodyPr/>
          <a:lstStyle/>
          <a:p>
            <a:r>
              <a:rPr lang="fr-FR"/>
              <a:t>L’EVA reflète la création ou la destruction de valeur par l’E. au cours de chaque période à venir</a:t>
            </a:r>
          </a:p>
          <a:p>
            <a:pPr lvl="1"/>
            <a:r>
              <a:rPr lang="fr-FR">
                <a:solidFill>
                  <a:srgbClr val="00279F"/>
                </a:solidFill>
              </a:rPr>
              <a:t>	Ce n’est pas vrai du flux de liquidités</a:t>
            </a:r>
          </a:p>
          <a:p>
            <a:endParaRPr lang="fr-FR"/>
          </a:p>
          <a:p>
            <a:r>
              <a:rPr lang="fr-FR"/>
              <a:t>Les flux de liquidités peuvent être &lt;0 alors qu’il y a création de valeur</a:t>
            </a:r>
          </a:p>
        </p:txBody>
      </p:sp>
    </p:spTree>
  </p:cSld>
  <p:clrMapOvr>
    <a:masterClrMapping/>
  </p:clrMapOvr>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07680C6E-699F-FD42-A757-09D7CF8BBBE1}" type="slidenum">
              <a:rPr lang="fr-FR"/>
              <a:pPr>
                <a:defRPr/>
              </a:pPr>
              <a:t>168</a:t>
            </a:fld>
            <a:endParaRPr lang="fr-FR"/>
          </a:p>
        </p:txBody>
      </p:sp>
      <p:sp>
        <p:nvSpPr>
          <p:cNvPr id="344067" name="Rectangle 2"/>
          <p:cNvSpPr>
            <a:spLocks noGrp="1" noChangeArrowheads="1"/>
          </p:cNvSpPr>
          <p:nvPr>
            <p:ph type="title"/>
          </p:nvPr>
        </p:nvSpPr>
        <p:spPr>
          <a:noFill/>
        </p:spPr>
        <p:txBody>
          <a:bodyPr lIns="90488" rIns="90488" anchor="b"/>
          <a:lstStyle/>
          <a:p>
            <a:r>
              <a:rPr lang="fr-FR"/>
              <a:t>Les 3 voies de la création de valeur</a:t>
            </a:r>
          </a:p>
        </p:txBody>
      </p:sp>
      <p:sp>
        <p:nvSpPr>
          <p:cNvPr id="344068" name="Rectangle 3"/>
          <p:cNvSpPr>
            <a:spLocks noGrp="1" noChangeArrowheads="1"/>
          </p:cNvSpPr>
          <p:nvPr>
            <p:ph type="body" idx="1"/>
          </p:nvPr>
        </p:nvSpPr>
        <p:spPr>
          <a:xfrm>
            <a:off x="990600" y="1981200"/>
            <a:ext cx="7543800" cy="4572000"/>
          </a:xfrm>
          <a:noFill/>
        </p:spPr>
        <p:txBody>
          <a:bodyPr lIns="90488" rIns="90488"/>
          <a:lstStyle/>
          <a:p>
            <a:r>
              <a:rPr lang="fr-FR"/>
              <a:t>V1 : A capital immobilisé constant, augmenter le rendement de ce capital, </a:t>
            </a:r>
          </a:p>
          <a:p>
            <a:pPr>
              <a:buFontTx/>
              <a:buNone/>
            </a:pPr>
            <a:r>
              <a:rPr lang="fr-FR" i="1">
                <a:solidFill>
                  <a:schemeClr val="tx2"/>
                </a:solidFill>
              </a:rPr>
              <a:t>	</a:t>
            </a:r>
            <a:r>
              <a:rPr lang="fr-FR" i="1">
                <a:solidFill>
                  <a:srgbClr val="00279F"/>
                </a:solidFill>
              </a:rPr>
              <a:t>c.a.d. accroître les profits opérationnels sans investissement supplémentaire</a:t>
            </a:r>
          </a:p>
          <a:p>
            <a:endParaRPr lang="fr-FR">
              <a:solidFill>
                <a:srgbClr val="00279F"/>
              </a:solidFill>
            </a:endParaRPr>
          </a:p>
          <a:p>
            <a:r>
              <a:rPr lang="fr-FR"/>
              <a:t>V2 : </a:t>
            </a:r>
            <a:r>
              <a:rPr lang="fr-FR" i="1">
                <a:solidFill>
                  <a:srgbClr val="00279F"/>
                </a:solidFill>
              </a:rPr>
              <a:t>Investir</a:t>
            </a:r>
            <a:r>
              <a:rPr lang="fr-FR"/>
              <a:t>  des capitaux supplémentaires dans </a:t>
            </a:r>
            <a:r>
              <a:rPr lang="fr-FR" i="1">
                <a:solidFill>
                  <a:srgbClr val="00279F"/>
                </a:solidFill>
              </a:rPr>
              <a:t>les projets qui ont une rentabilité &gt; coût du capital</a:t>
            </a:r>
          </a:p>
          <a:p>
            <a:endParaRPr lang="fr-FR"/>
          </a:p>
          <a:p>
            <a:r>
              <a:rPr lang="fr-FR"/>
              <a:t>V3 : </a:t>
            </a:r>
            <a:r>
              <a:rPr lang="fr-FR" i="1">
                <a:solidFill>
                  <a:srgbClr val="00279F"/>
                </a:solidFill>
              </a:rPr>
              <a:t>Liquider</a:t>
            </a:r>
            <a:r>
              <a:rPr lang="fr-FR"/>
              <a:t>  les capitaux immobilisés dans des </a:t>
            </a:r>
            <a:r>
              <a:rPr lang="fr-FR" i="1">
                <a:solidFill>
                  <a:srgbClr val="00279F"/>
                </a:solidFill>
              </a:rPr>
              <a:t>opérations dont le rendement est inférieur au coût du capital</a:t>
            </a:r>
          </a:p>
        </p:txBody>
      </p:sp>
    </p:spTree>
  </p:cSld>
  <p:clrMapOvr>
    <a:masterClrMapping/>
  </p:clrMapOvr>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1028"/>
          <p:cNvSpPr>
            <a:spLocks noGrp="1" noChangeArrowheads="1"/>
          </p:cNvSpPr>
          <p:nvPr>
            <p:ph type="ctrTitle"/>
          </p:nvPr>
        </p:nvSpPr>
        <p:spPr/>
        <p:txBody>
          <a:bodyPr/>
          <a:lstStyle/>
          <a:p>
            <a:r>
              <a:rPr lang="fr-FR" dirty="0" smtClean="0"/>
              <a:t>VIII. </a:t>
            </a:r>
            <a:r>
              <a:rPr lang="fr-FR" dirty="0"/>
              <a:t>Business Model</a:t>
            </a:r>
          </a:p>
        </p:txBody>
      </p:sp>
      <p:sp>
        <p:nvSpPr>
          <p:cNvPr id="346115" name="Rectangle 1029"/>
          <p:cNvSpPr>
            <a:spLocks noGrp="1" noChangeArrowheads="1"/>
          </p:cNvSpPr>
          <p:nvPr>
            <p:ph type="subTitle" idx="1"/>
          </p:nvPr>
        </p:nvSpPr>
        <p:spPr/>
        <p:txBody>
          <a:bodyPr/>
          <a:lstStyle/>
          <a:p>
            <a:r>
              <a:rPr lang="fr-FR"/>
              <a:t>Modèles stratégiques &amp; économiques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Espace réservé du numéro de diapositive 3"/>
          <p:cNvSpPr>
            <a:spLocks noGrp="1"/>
          </p:cNvSpPr>
          <p:nvPr>
            <p:ph type="sldNum" sz="quarter" idx="10"/>
          </p:nvPr>
        </p:nvSpPr>
        <p:spPr/>
        <p:txBody>
          <a:bodyPr/>
          <a:lstStyle/>
          <a:p>
            <a:pPr>
              <a:defRPr/>
            </a:pPr>
            <a:fld id="{C0360D68-DE85-614E-9CE7-D14420B2A2B6}" type="slidenum">
              <a:rPr lang="fr-FR"/>
              <a:pPr>
                <a:defRPr/>
              </a:pPr>
              <a:t>17</a:t>
            </a:fld>
            <a:endParaRPr lang="fr-FR"/>
          </a:p>
        </p:txBody>
      </p:sp>
      <p:sp>
        <p:nvSpPr>
          <p:cNvPr id="46083" name="Rectangle 2"/>
          <p:cNvSpPr>
            <a:spLocks noGrp="1" noChangeArrowheads="1"/>
          </p:cNvSpPr>
          <p:nvPr>
            <p:ph type="title"/>
          </p:nvPr>
        </p:nvSpPr>
        <p:spPr>
          <a:xfrm>
            <a:off x="533400" y="76200"/>
            <a:ext cx="7772400" cy="1143000"/>
          </a:xfrm>
          <a:noFill/>
        </p:spPr>
        <p:txBody>
          <a:bodyPr/>
          <a:lstStyle/>
          <a:p>
            <a:r>
              <a:rPr lang="fr-FR"/>
              <a:t>Les mouvements stratégiques de l’entreprise</a:t>
            </a:r>
          </a:p>
        </p:txBody>
      </p:sp>
      <p:sp>
        <p:nvSpPr>
          <p:cNvPr id="46084" name="Rectangle 3"/>
          <p:cNvSpPr>
            <a:spLocks noChangeArrowheads="1"/>
          </p:cNvSpPr>
          <p:nvPr/>
        </p:nvSpPr>
        <p:spPr bwMode="auto">
          <a:xfrm>
            <a:off x="1371600" y="4029075"/>
            <a:ext cx="4237038" cy="363538"/>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1. Créer et actualiser la vision stratégique</a:t>
            </a:r>
          </a:p>
        </p:txBody>
      </p:sp>
      <p:sp>
        <p:nvSpPr>
          <p:cNvPr id="46085" name="Rectangle 4"/>
          <p:cNvSpPr>
            <a:spLocks noChangeArrowheads="1"/>
          </p:cNvSpPr>
          <p:nvPr/>
        </p:nvSpPr>
        <p:spPr bwMode="auto">
          <a:xfrm>
            <a:off x="4763" y="1546225"/>
            <a:ext cx="180975" cy="638175"/>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800" b="1">
              <a:solidFill>
                <a:srgbClr val="00279F"/>
              </a:solidFill>
            </a:endParaRPr>
          </a:p>
          <a:p>
            <a:endParaRPr lang="fr-FR" sz="1800" b="1">
              <a:solidFill>
                <a:srgbClr val="00279F"/>
              </a:solidFill>
            </a:endParaRPr>
          </a:p>
        </p:txBody>
      </p:sp>
      <p:sp>
        <p:nvSpPr>
          <p:cNvPr id="46086" name="Rectangle 5"/>
          <p:cNvSpPr>
            <a:spLocks noChangeArrowheads="1"/>
          </p:cNvSpPr>
          <p:nvPr/>
        </p:nvSpPr>
        <p:spPr bwMode="auto">
          <a:xfrm>
            <a:off x="4763" y="1787525"/>
            <a:ext cx="180975" cy="638175"/>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800" b="1">
              <a:solidFill>
                <a:srgbClr val="00279F"/>
              </a:solidFill>
            </a:endParaRPr>
          </a:p>
          <a:p>
            <a:endParaRPr lang="fr-FR" sz="1800" b="1">
              <a:solidFill>
                <a:srgbClr val="00279F"/>
              </a:solidFill>
            </a:endParaRPr>
          </a:p>
        </p:txBody>
      </p:sp>
      <p:sp>
        <p:nvSpPr>
          <p:cNvPr id="46087" name="Rectangle 6"/>
          <p:cNvSpPr>
            <a:spLocks noChangeArrowheads="1"/>
          </p:cNvSpPr>
          <p:nvPr/>
        </p:nvSpPr>
        <p:spPr bwMode="auto">
          <a:xfrm>
            <a:off x="4763" y="2028825"/>
            <a:ext cx="180975" cy="638175"/>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800" b="1">
              <a:solidFill>
                <a:srgbClr val="00279F"/>
              </a:solidFill>
            </a:endParaRPr>
          </a:p>
          <a:p>
            <a:endParaRPr lang="fr-FR" sz="1800" b="1">
              <a:solidFill>
                <a:srgbClr val="00279F"/>
              </a:solidFill>
            </a:endParaRPr>
          </a:p>
        </p:txBody>
      </p:sp>
      <p:sp>
        <p:nvSpPr>
          <p:cNvPr id="46088" name="Rectangle 7"/>
          <p:cNvSpPr>
            <a:spLocks noChangeArrowheads="1"/>
          </p:cNvSpPr>
          <p:nvPr/>
        </p:nvSpPr>
        <p:spPr bwMode="auto">
          <a:xfrm>
            <a:off x="4763" y="2270125"/>
            <a:ext cx="180975" cy="638175"/>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800" b="1">
              <a:solidFill>
                <a:srgbClr val="00279F"/>
              </a:solidFill>
            </a:endParaRPr>
          </a:p>
          <a:p>
            <a:endParaRPr lang="fr-FR" sz="1800" b="1">
              <a:solidFill>
                <a:srgbClr val="00279F"/>
              </a:solidFill>
            </a:endParaRPr>
          </a:p>
        </p:txBody>
      </p:sp>
      <p:sp>
        <p:nvSpPr>
          <p:cNvPr id="46089" name="Rectangle 8"/>
          <p:cNvSpPr>
            <a:spLocks noChangeArrowheads="1"/>
          </p:cNvSpPr>
          <p:nvPr/>
        </p:nvSpPr>
        <p:spPr bwMode="auto">
          <a:xfrm>
            <a:off x="4763" y="2511425"/>
            <a:ext cx="180975" cy="638175"/>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800" b="1">
              <a:solidFill>
                <a:srgbClr val="00279F"/>
              </a:solidFill>
            </a:endParaRPr>
          </a:p>
          <a:p>
            <a:endParaRPr lang="fr-FR" sz="1800" b="1">
              <a:solidFill>
                <a:srgbClr val="00279F"/>
              </a:solidFill>
            </a:endParaRPr>
          </a:p>
        </p:txBody>
      </p:sp>
      <p:sp>
        <p:nvSpPr>
          <p:cNvPr id="46090" name="Rectangle 9"/>
          <p:cNvSpPr>
            <a:spLocks noChangeArrowheads="1"/>
          </p:cNvSpPr>
          <p:nvPr/>
        </p:nvSpPr>
        <p:spPr bwMode="auto">
          <a:xfrm>
            <a:off x="4763" y="2752725"/>
            <a:ext cx="180975" cy="638175"/>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800" b="1">
              <a:solidFill>
                <a:srgbClr val="00279F"/>
              </a:solidFill>
            </a:endParaRPr>
          </a:p>
          <a:p>
            <a:endParaRPr lang="fr-FR" sz="1800" b="1">
              <a:solidFill>
                <a:srgbClr val="00279F"/>
              </a:solidFill>
            </a:endParaRPr>
          </a:p>
        </p:txBody>
      </p:sp>
      <p:sp>
        <p:nvSpPr>
          <p:cNvPr id="46091" name="Rectangle 10"/>
          <p:cNvSpPr>
            <a:spLocks noChangeArrowheads="1"/>
          </p:cNvSpPr>
          <p:nvPr/>
        </p:nvSpPr>
        <p:spPr bwMode="auto">
          <a:xfrm>
            <a:off x="4763" y="2994025"/>
            <a:ext cx="180975" cy="638175"/>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800" b="1">
              <a:solidFill>
                <a:srgbClr val="00279F"/>
              </a:solidFill>
            </a:endParaRPr>
          </a:p>
          <a:p>
            <a:endParaRPr lang="fr-FR" sz="1800" b="1">
              <a:solidFill>
                <a:srgbClr val="00279F"/>
              </a:solidFill>
            </a:endParaRPr>
          </a:p>
        </p:txBody>
      </p:sp>
      <p:sp>
        <p:nvSpPr>
          <p:cNvPr id="46092" name="Rectangle 11"/>
          <p:cNvSpPr>
            <a:spLocks noChangeArrowheads="1"/>
          </p:cNvSpPr>
          <p:nvPr/>
        </p:nvSpPr>
        <p:spPr bwMode="auto">
          <a:xfrm>
            <a:off x="4763" y="3235325"/>
            <a:ext cx="180975" cy="638175"/>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800" b="1">
              <a:solidFill>
                <a:srgbClr val="00279F"/>
              </a:solidFill>
            </a:endParaRPr>
          </a:p>
          <a:p>
            <a:endParaRPr lang="fr-FR" sz="1800" b="1">
              <a:solidFill>
                <a:srgbClr val="00279F"/>
              </a:solidFill>
            </a:endParaRPr>
          </a:p>
        </p:txBody>
      </p:sp>
      <p:sp>
        <p:nvSpPr>
          <p:cNvPr id="46093" name="Rectangle 12"/>
          <p:cNvSpPr>
            <a:spLocks noChangeArrowheads="1"/>
          </p:cNvSpPr>
          <p:nvPr/>
        </p:nvSpPr>
        <p:spPr bwMode="auto">
          <a:xfrm>
            <a:off x="4763" y="3476625"/>
            <a:ext cx="180975" cy="638175"/>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800" b="1">
              <a:solidFill>
                <a:srgbClr val="00279F"/>
              </a:solidFill>
            </a:endParaRPr>
          </a:p>
          <a:p>
            <a:endParaRPr lang="fr-FR" sz="1800" b="1">
              <a:solidFill>
                <a:srgbClr val="00279F"/>
              </a:solidFill>
            </a:endParaRPr>
          </a:p>
        </p:txBody>
      </p:sp>
      <p:sp>
        <p:nvSpPr>
          <p:cNvPr id="46094" name="Rectangle 13"/>
          <p:cNvSpPr>
            <a:spLocks noChangeArrowheads="1"/>
          </p:cNvSpPr>
          <p:nvPr/>
        </p:nvSpPr>
        <p:spPr bwMode="auto">
          <a:xfrm>
            <a:off x="4763" y="3717925"/>
            <a:ext cx="180975" cy="638175"/>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800" b="1">
              <a:solidFill>
                <a:srgbClr val="00279F"/>
              </a:solidFill>
            </a:endParaRPr>
          </a:p>
          <a:p>
            <a:endParaRPr lang="fr-FR" sz="1800" b="1">
              <a:solidFill>
                <a:srgbClr val="00279F"/>
              </a:solidFill>
            </a:endParaRPr>
          </a:p>
        </p:txBody>
      </p:sp>
      <p:sp>
        <p:nvSpPr>
          <p:cNvPr id="46095" name="Rectangle 15"/>
          <p:cNvSpPr>
            <a:spLocks noChangeArrowheads="1"/>
          </p:cNvSpPr>
          <p:nvPr/>
        </p:nvSpPr>
        <p:spPr bwMode="auto">
          <a:xfrm>
            <a:off x="1371600" y="4495800"/>
            <a:ext cx="4340225" cy="363538"/>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2. Identifier et gérer les points stratégiques</a:t>
            </a:r>
          </a:p>
        </p:txBody>
      </p:sp>
      <p:sp>
        <p:nvSpPr>
          <p:cNvPr id="46096" name="Rectangle 17"/>
          <p:cNvSpPr>
            <a:spLocks noChangeArrowheads="1"/>
          </p:cNvSpPr>
          <p:nvPr/>
        </p:nvSpPr>
        <p:spPr bwMode="auto">
          <a:xfrm>
            <a:off x="1371600" y="4978400"/>
            <a:ext cx="5170488" cy="363538"/>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3. Préparer l'entreprise à réagir face à l'incertitude</a:t>
            </a:r>
          </a:p>
        </p:txBody>
      </p:sp>
      <p:sp>
        <p:nvSpPr>
          <p:cNvPr id="46097" name="Rectangle 19"/>
          <p:cNvSpPr>
            <a:spLocks noChangeArrowheads="1"/>
          </p:cNvSpPr>
          <p:nvPr/>
        </p:nvSpPr>
        <p:spPr bwMode="auto">
          <a:xfrm>
            <a:off x="1371600" y="5461000"/>
            <a:ext cx="1906588" cy="363538"/>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4. Gérer les crises</a:t>
            </a:r>
          </a:p>
        </p:txBody>
      </p:sp>
      <p:sp>
        <p:nvSpPr>
          <p:cNvPr id="46098" name="Rectangle 20"/>
          <p:cNvSpPr>
            <a:spLocks noChangeArrowheads="1"/>
          </p:cNvSpPr>
          <p:nvPr/>
        </p:nvSpPr>
        <p:spPr bwMode="auto">
          <a:xfrm>
            <a:off x="4763" y="5407025"/>
            <a:ext cx="180975" cy="638175"/>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800" b="1">
              <a:solidFill>
                <a:srgbClr val="00279F"/>
              </a:solidFill>
            </a:endParaRPr>
          </a:p>
          <a:p>
            <a:endParaRPr lang="fr-FR" sz="1800" b="1">
              <a:solidFill>
                <a:srgbClr val="00279F"/>
              </a:solidFill>
            </a:endParaRPr>
          </a:p>
        </p:txBody>
      </p:sp>
      <p:sp>
        <p:nvSpPr>
          <p:cNvPr id="46099" name="Rectangle 21"/>
          <p:cNvSpPr>
            <a:spLocks noChangeArrowheads="1"/>
          </p:cNvSpPr>
          <p:nvPr/>
        </p:nvSpPr>
        <p:spPr bwMode="auto">
          <a:xfrm>
            <a:off x="1371600" y="5943600"/>
            <a:ext cx="3373438" cy="363538"/>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5. Gérer l'identité de l'entreprise</a:t>
            </a:r>
          </a:p>
        </p:txBody>
      </p:sp>
      <p:sp>
        <p:nvSpPr>
          <p:cNvPr id="46100" name="Rectangle 22"/>
          <p:cNvSpPr>
            <a:spLocks noChangeArrowheads="1"/>
          </p:cNvSpPr>
          <p:nvPr/>
        </p:nvSpPr>
        <p:spPr bwMode="auto">
          <a:xfrm>
            <a:off x="4763" y="5889625"/>
            <a:ext cx="180975" cy="638175"/>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800" b="1">
              <a:solidFill>
                <a:srgbClr val="00279F"/>
              </a:solidFill>
            </a:endParaRPr>
          </a:p>
          <a:p>
            <a:endParaRPr lang="fr-FR" sz="1800" b="1">
              <a:solidFill>
                <a:srgbClr val="00279F"/>
              </a:solidFill>
            </a:endParaRPr>
          </a:p>
        </p:txBody>
      </p:sp>
      <p:sp>
        <p:nvSpPr>
          <p:cNvPr id="46101" name="Oval 23"/>
          <p:cNvSpPr>
            <a:spLocks noChangeArrowheads="1"/>
          </p:cNvSpPr>
          <p:nvPr/>
        </p:nvSpPr>
        <p:spPr bwMode="auto">
          <a:xfrm>
            <a:off x="304800" y="2606675"/>
            <a:ext cx="1160463" cy="533400"/>
          </a:xfrm>
          <a:prstGeom prst="ellipse">
            <a:avLst/>
          </a:prstGeom>
          <a:solidFill>
            <a:srgbClr val="FFFFFF"/>
          </a:solidFill>
          <a:ln w="127000">
            <a:noFill/>
            <a:round/>
            <a:headEnd/>
            <a:tailEnd/>
          </a:ln>
        </p:spPr>
        <p:txBody>
          <a:bodyPr wrap="none" anchor="ctr">
            <a:prstTxWarp prst="textNoShape">
              <a:avLst/>
            </a:prstTxWarp>
          </a:bodyPr>
          <a:lstStyle/>
          <a:p>
            <a:endParaRPr lang="fr-FR"/>
          </a:p>
        </p:txBody>
      </p:sp>
      <p:sp>
        <p:nvSpPr>
          <p:cNvPr id="46102" name="Oval 24"/>
          <p:cNvSpPr>
            <a:spLocks noChangeArrowheads="1"/>
          </p:cNvSpPr>
          <p:nvPr/>
        </p:nvSpPr>
        <p:spPr bwMode="auto">
          <a:xfrm>
            <a:off x="304800" y="2606675"/>
            <a:ext cx="1160463" cy="533400"/>
          </a:xfrm>
          <a:prstGeom prst="ellipse">
            <a:avLst/>
          </a:prstGeom>
          <a:noFill/>
          <a:ln w="25400">
            <a:solidFill>
              <a:schemeClr val="accent2"/>
            </a:solidFill>
            <a:round/>
            <a:headEnd/>
            <a:tailEnd/>
          </a:ln>
        </p:spPr>
        <p:txBody>
          <a:bodyPr wrap="none" anchor="ctr">
            <a:prstTxWarp prst="textNoShape">
              <a:avLst/>
            </a:prstTxWarp>
          </a:bodyPr>
          <a:lstStyle/>
          <a:p>
            <a:endParaRPr lang="fr-FR"/>
          </a:p>
        </p:txBody>
      </p:sp>
      <p:sp>
        <p:nvSpPr>
          <p:cNvPr id="46103" name="Oval 25"/>
          <p:cNvSpPr>
            <a:spLocks noChangeArrowheads="1"/>
          </p:cNvSpPr>
          <p:nvPr/>
        </p:nvSpPr>
        <p:spPr bwMode="auto">
          <a:xfrm>
            <a:off x="2965450" y="1997075"/>
            <a:ext cx="1147763" cy="520700"/>
          </a:xfrm>
          <a:prstGeom prst="ellipse">
            <a:avLst/>
          </a:prstGeom>
          <a:solidFill>
            <a:srgbClr val="FFFFFF"/>
          </a:solidFill>
          <a:ln w="25400">
            <a:noFill/>
            <a:round/>
            <a:headEnd/>
            <a:tailEnd/>
          </a:ln>
        </p:spPr>
        <p:txBody>
          <a:bodyPr wrap="none" anchor="ctr">
            <a:prstTxWarp prst="textNoShape">
              <a:avLst/>
            </a:prstTxWarp>
          </a:bodyPr>
          <a:lstStyle/>
          <a:p>
            <a:endParaRPr lang="fr-FR"/>
          </a:p>
        </p:txBody>
      </p:sp>
      <p:sp>
        <p:nvSpPr>
          <p:cNvPr id="46104" name="Oval 26"/>
          <p:cNvSpPr>
            <a:spLocks noChangeArrowheads="1"/>
          </p:cNvSpPr>
          <p:nvPr/>
        </p:nvSpPr>
        <p:spPr bwMode="auto">
          <a:xfrm>
            <a:off x="2965450" y="1997075"/>
            <a:ext cx="1147763" cy="520700"/>
          </a:xfrm>
          <a:prstGeom prst="ellipse">
            <a:avLst/>
          </a:prstGeom>
          <a:noFill/>
          <a:ln w="25400">
            <a:solidFill>
              <a:schemeClr val="accent2"/>
            </a:solidFill>
            <a:round/>
            <a:headEnd/>
            <a:tailEnd/>
          </a:ln>
        </p:spPr>
        <p:txBody>
          <a:bodyPr wrap="none" anchor="ctr">
            <a:prstTxWarp prst="textNoShape">
              <a:avLst/>
            </a:prstTxWarp>
          </a:bodyPr>
          <a:lstStyle/>
          <a:p>
            <a:endParaRPr lang="fr-FR"/>
          </a:p>
        </p:txBody>
      </p:sp>
      <p:grpSp>
        <p:nvGrpSpPr>
          <p:cNvPr id="46105" name="Group 29"/>
          <p:cNvGrpSpPr>
            <a:grpSpLocks/>
          </p:cNvGrpSpPr>
          <p:nvPr/>
        </p:nvGrpSpPr>
        <p:grpSpPr bwMode="auto">
          <a:xfrm>
            <a:off x="2390775" y="1679575"/>
            <a:ext cx="625475" cy="230188"/>
            <a:chOff x="2015" y="1240"/>
            <a:chExt cx="394" cy="145"/>
          </a:xfrm>
        </p:grpSpPr>
        <p:sp>
          <p:nvSpPr>
            <p:cNvPr id="46127" name="Freeform 27"/>
            <p:cNvSpPr>
              <a:spLocks/>
            </p:cNvSpPr>
            <p:nvPr/>
          </p:nvSpPr>
          <p:spPr bwMode="auto">
            <a:xfrm>
              <a:off x="2282" y="1312"/>
              <a:ext cx="127" cy="73"/>
            </a:xfrm>
            <a:custGeom>
              <a:avLst/>
              <a:gdLst>
                <a:gd name="T0" fmla="*/ 126 w 127"/>
                <a:gd name="T1" fmla="*/ 72 h 73"/>
                <a:gd name="T2" fmla="*/ 0 w 127"/>
                <a:gd name="T3" fmla="*/ 58 h 73"/>
                <a:gd name="T4" fmla="*/ 15 w 127"/>
                <a:gd name="T5" fmla="*/ 29 h 73"/>
                <a:gd name="T6" fmla="*/ 23 w 127"/>
                <a:gd name="T7" fmla="*/ 0 h 73"/>
                <a:gd name="T8" fmla="*/ 126 w 127"/>
                <a:gd name="T9" fmla="*/ 72 h 73"/>
                <a:gd name="T10" fmla="*/ 0 60000 65536"/>
                <a:gd name="T11" fmla="*/ 0 60000 65536"/>
                <a:gd name="T12" fmla="*/ 0 60000 65536"/>
                <a:gd name="T13" fmla="*/ 0 60000 65536"/>
                <a:gd name="T14" fmla="*/ 0 60000 65536"/>
                <a:gd name="T15" fmla="*/ 0 w 127"/>
                <a:gd name="T16" fmla="*/ 0 h 73"/>
                <a:gd name="T17" fmla="*/ 127 w 127"/>
                <a:gd name="T18" fmla="*/ 73 h 73"/>
              </a:gdLst>
              <a:ahLst/>
              <a:cxnLst>
                <a:cxn ang="T10">
                  <a:pos x="T0" y="T1"/>
                </a:cxn>
                <a:cxn ang="T11">
                  <a:pos x="T2" y="T3"/>
                </a:cxn>
                <a:cxn ang="T12">
                  <a:pos x="T4" y="T5"/>
                </a:cxn>
                <a:cxn ang="T13">
                  <a:pos x="T6" y="T7"/>
                </a:cxn>
                <a:cxn ang="T14">
                  <a:pos x="T8" y="T9"/>
                </a:cxn>
              </a:cxnLst>
              <a:rect l="T15" t="T16" r="T17" b="T18"/>
              <a:pathLst>
                <a:path w="127" h="73">
                  <a:moveTo>
                    <a:pt x="126" y="72"/>
                  </a:moveTo>
                  <a:lnTo>
                    <a:pt x="0" y="58"/>
                  </a:lnTo>
                  <a:lnTo>
                    <a:pt x="15" y="29"/>
                  </a:lnTo>
                  <a:lnTo>
                    <a:pt x="23" y="0"/>
                  </a:lnTo>
                  <a:lnTo>
                    <a:pt x="126" y="72"/>
                  </a:lnTo>
                </a:path>
              </a:pathLst>
            </a:custGeom>
            <a:solidFill>
              <a:srgbClr val="000000"/>
            </a:solidFill>
            <a:ln w="12700" cap="rnd">
              <a:solidFill>
                <a:schemeClr val="accent2"/>
              </a:solidFill>
              <a:round/>
              <a:headEnd/>
              <a:tailEnd/>
            </a:ln>
          </p:spPr>
          <p:txBody>
            <a:bodyPr>
              <a:prstTxWarp prst="textNoShape">
                <a:avLst/>
              </a:prstTxWarp>
            </a:bodyPr>
            <a:lstStyle/>
            <a:p>
              <a:endParaRPr lang="fr-FR"/>
            </a:p>
          </p:txBody>
        </p:sp>
        <p:sp>
          <p:nvSpPr>
            <p:cNvPr id="46128" name="Line 28"/>
            <p:cNvSpPr>
              <a:spLocks noChangeShapeType="1"/>
            </p:cNvSpPr>
            <p:nvPr/>
          </p:nvSpPr>
          <p:spPr bwMode="auto">
            <a:xfrm>
              <a:off x="2015" y="1240"/>
              <a:ext cx="275" cy="96"/>
            </a:xfrm>
            <a:prstGeom prst="line">
              <a:avLst/>
            </a:prstGeom>
            <a:noFill/>
            <a:ln w="25400">
              <a:solidFill>
                <a:schemeClr val="accent2"/>
              </a:solidFill>
              <a:round/>
              <a:headEnd/>
              <a:tailEnd/>
            </a:ln>
          </p:spPr>
          <p:txBody>
            <a:bodyPr wrap="none" anchor="ctr">
              <a:prstTxWarp prst="textNoShape">
                <a:avLst/>
              </a:prstTxWarp>
            </a:bodyPr>
            <a:lstStyle/>
            <a:p>
              <a:endParaRPr lang="fr-FR"/>
            </a:p>
          </p:txBody>
        </p:sp>
      </p:grpSp>
      <p:grpSp>
        <p:nvGrpSpPr>
          <p:cNvPr id="46106" name="Group 32"/>
          <p:cNvGrpSpPr>
            <a:grpSpLocks/>
          </p:cNvGrpSpPr>
          <p:nvPr/>
        </p:nvGrpSpPr>
        <p:grpSpPr bwMode="auto">
          <a:xfrm>
            <a:off x="1479550" y="3051175"/>
            <a:ext cx="649288" cy="230188"/>
            <a:chOff x="1441" y="2104"/>
            <a:chExt cx="409" cy="145"/>
          </a:xfrm>
        </p:grpSpPr>
        <p:sp>
          <p:nvSpPr>
            <p:cNvPr id="46125" name="Freeform 30"/>
            <p:cNvSpPr>
              <a:spLocks/>
            </p:cNvSpPr>
            <p:nvPr/>
          </p:nvSpPr>
          <p:spPr bwMode="auto">
            <a:xfrm>
              <a:off x="1724" y="2176"/>
              <a:ext cx="126" cy="73"/>
            </a:xfrm>
            <a:custGeom>
              <a:avLst/>
              <a:gdLst>
                <a:gd name="T0" fmla="*/ 125 w 126"/>
                <a:gd name="T1" fmla="*/ 72 h 73"/>
                <a:gd name="T2" fmla="*/ 0 w 126"/>
                <a:gd name="T3" fmla="*/ 58 h 73"/>
                <a:gd name="T4" fmla="*/ 14 w 126"/>
                <a:gd name="T5" fmla="*/ 29 h 73"/>
                <a:gd name="T6" fmla="*/ 22 w 126"/>
                <a:gd name="T7" fmla="*/ 0 h 73"/>
                <a:gd name="T8" fmla="*/ 125 w 126"/>
                <a:gd name="T9" fmla="*/ 72 h 73"/>
                <a:gd name="T10" fmla="*/ 0 60000 65536"/>
                <a:gd name="T11" fmla="*/ 0 60000 65536"/>
                <a:gd name="T12" fmla="*/ 0 60000 65536"/>
                <a:gd name="T13" fmla="*/ 0 60000 65536"/>
                <a:gd name="T14" fmla="*/ 0 60000 65536"/>
                <a:gd name="T15" fmla="*/ 0 w 126"/>
                <a:gd name="T16" fmla="*/ 0 h 73"/>
                <a:gd name="T17" fmla="*/ 126 w 126"/>
                <a:gd name="T18" fmla="*/ 73 h 73"/>
              </a:gdLst>
              <a:ahLst/>
              <a:cxnLst>
                <a:cxn ang="T10">
                  <a:pos x="T0" y="T1"/>
                </a:cxn>
                <a:cxn ang="T11">
                  <a:pos x="T2" y="T3"/>
                </a:cxn>
                <a:cxn ang="T12">
                  <a:pos x="T4" y="T5"/>
                </a:cxn>
                <a:cxn ang="T13">
                  <a:pos x="T6" y="T7"/>
                </a:cxn>
                <a:cxn ang="T14">
                  <a:pos x="T8" y="T9"/>
                </a:cxn>
              </a:cxnLst>
              <a:rect l="T15" t="T16" r="T17" b="T18"/>
              <a:pathLst>
                <a:path w="126" h="73">
                  <a:moveTo>
                    <a:pt x="125" y="72"/>
                  </a:moveTo>
                  <a:lnTo>
                    <a:pt x="0" y="58"/>
                  </a:lnTo>
                  <a:lnTo>
                    <a:pt x="14" y="29"/>
                  </a:lnTo>
                  <a:lnTo>
                    <a:pt x="22" y="0"/>
                  </a:lnTo>
                  <a:lnTo>
                    <a:pt x="125" y="72"/>
                  </a:lnTo>
                </a:path>
              </a:pathLst>
            </a:custGeom>
            <a:solidFill>
              <a:srgbClr val="000000"/>
            </a:solidFill>
            <a:ln w="12700" cap="rnd">
              <a:solidFill>
                <a:schemeClr val="accent2"/>
              </a:solidFill>
              <a:round/>
              <a:headEnd/>
              <a:tailEnd/>
            </a:ln>
          </p:spPr>
          <p:txBody>
            <a:bodyPr>
              <a:prstTxWarp prst="textNoShape">
                <a:avLst/>
              </a:prstTxWarp>
            </a:bodyPr>
            <a:lstStyle/>
            <a:p>
              <a:endParaRPr lang="fr-FR"/>
            </a:p>
          </p:txBody>
        </p:sp>
        <p:sp>
          <p:nvSpPr>
            <p:cNvPr id="46126" name="Line 31"/>
            <p:cNvSpPr>
              <a:spLocks noChangeShapeType="1"/>
            </p:cNvSpPr>
            <p:nvPr/>
          </p:nvSpPr>
          <p:spPr bwMode="auto">
            <a:xfrm>
              <a:off x="1441" y="2104"/>
              <a:ext cx="291" cy="96"/>
            </a:xfrm>
            <a:prstGeom prst="line">
              <a:avLst/>
            </a:prstGeom>
            <a:noFill/>
            <a:ln w="25400">
              <a:solidFill>
                <a:schemeClr val="accent2"/>
              </a:solidFill>
              <a:round/>
              <a:headEnd/>
              <a:tailEnd/>
            </a:ln>
          </p:spPr>
          <p:txBody>
            <a:bodyPr wrap="none" anchor="ctr">
              <a:prstTxWarp prst="textNoShape">
                <a:avLst/>
              </a:prstTxWarp>
            </a:bodyPr>
            <a:lstStyle/>
            <a:p>
              <a:endParaRPr lang="fr-FR"/>
            </a:p>
          </p:txBody>
        </p:sp>
      </p:grpSp>
      <p:grpSp>
        <p:nvGrpSpPr>
          <p:cNvPr id="46107" name="Group 35"/>
          <p:cNvGrpSpPr>
            <a:grpSpLocks/>
          </p:cNvGrpSpPr>
          <p:nvPr/>
        </p:nvGrpSpPr>
        <p:grpSpPr bwMode="auto">
          <a:xfrm>
            <a:off x="2890838" y="2720975"/>
            <a:ext cx="450850" cy="444500"/>
            <a:chOff x="2330" y="1896"/>
            <a:chExt cx="284" cy="280"/>
          </a:xfrm>
        </p:grpSpPr>
        <p:sp>
          <p:nvSpPr>
            <p:cNvPr id="46123" name="Freeform 33"/>
            <p:cNvSpPr>
              <a:spLocks/>
            </p:cNvSpPr>
            <p:nvPr/>
          </p:nvSpPr>
          <p:spPr bwMode="auto">
            <a:xfrm>
              <a:off x="2503" y="1896"/>
              <a:ext cx="111" cy="105"/>
            </a:xfrm>
            <a:custGeom>
              <a:avLst/>
              <a:gdLst>
                <a:gd name="T0" fmla="*/ 110 w 111"/>
                <a:gd name="T1" fmla="*/ 0 h 105"/>
                <a:gd name="T2" fmla="*/ 36 w 111"/>
                <a:gd name="T3" fmla="*/ 104 h 105"/>
                <a:gd name="T4" fmla="*/ 14 w 111"/>
                <a:gd name="T5" fmla="*/ 82 h 105"/>
                <a:gd name="T6" fmla="*/ 0 w 111"/>
                <a:gd name="T7" fmla="*/ 59 h 105"/>
                <a:gd name="T8" fmla="*/ 110 w 111"/>
                <a:gd name="T9" fmla="*/ 0 h 105"/>
                <a:gd name="T10" fmla="*/ 0 60000 65536"/>
                <a:gd name="T11" fmla="*/ 0 60000 65536"/>
                <a:gd name="T12" fmla="*/ 0 60000 65536"/>
                <a:gd name="T13" fmla="*/ 0 60000 65536"/>
                <a:gd name="T14" fmla="*/ 0 60000 65536"/>
                <a:gd name="T15" fmla="*/ 0 w 111"/>
                <a:gd name="T16" fmla="*/ 0 h 105"/>
                <a:gd name="T17" fmla="*/ 111 w 111"/>
                <a:gd name="T18" fmla="*/ 105 h 105"/>
              </a:gdLst>
              <a:ahLst/>
              <a:cxnLst>
                <a:cxn ang="T10">
                  <a:pos x="T0" y="T1"/>
                </a:cxn>
                <a:cxn ang="T11">
                  <a:pos x="T2" y="T3"/>
                </a:cxn>
                <a:cxn ang="T12">
                  <a:pos x="T4" y="T5"/>
                </a:cxn>
                <a:cxn ang="T13">
                  <a:pos x="T6" y="T7"/>
                </a:cxn>
                <a:cxn ang="T14">
                  <a:pos x="T8" y="T9"/>
                </a:cxn>
              </a:cxnLst>
              <a:rect l="T15" t="T16" r="T17" b="T18"/>
              <a:pathLst>
                <a:path w="111" h="105">
                  <a:moveTo>
                    <a:pt x="110" y="0"/>
                  </a:moveTo>
                  <a:lnTo>
                    <a:pt x="36" y="104"/>
                  </a:lnTo>
                  <a:lnTo>
                    <a:pt x="14" y="82"/>
                  </a:lnTo>
                  <a:lnTo>
                    <a:pt x="0" y="59"/>
                  </a:lnTo>
                  <a:lnTo>
                    <a:pt x="110" y="0"/>
                  </a:lnTo>
                </a:path>
              </a:pathLst>
            </a:custGeom>
            <a:solidFill>
              <a:srgbClr val="000000"/>
            </a:solidFill>
            <a:ln w="12700" cap="rnd">
              <a:solidFill>
                <a:schemeClr val="accent2"/>
              </a:solidFill>
              <a:round/>
              <a:headEnd/>
              <a:tailEnd/>
            </a:ln>
          </p:spPr>
          <p:txBody>
            <a:bodyPr>
              <a:prstTxWarp prst="textNoShape">
                <a:avLst/>
              </a:prstTxWarp>
            </a:bodyPr>
            <a:lstStyle/>
            <a:p>
              <a:endParaRPr lang="fr-FR"/>
            </a:p>
          </p:txBody>
        </p:sp>
        <p:sp>
          <p:nvSpPr>
            <p:cNvPr id="46124" name="Line 34"/>
            <p:cNvSpPr>
              <a:spLocks noChangeShapeType="1"/>
            </p:cNvSpPr>
            <p:nvPr/>
          </p:nvSpPr>
          <p:spPr bwMode="auto">
            <a:xfrm flipV="1">
              <a:off x="2330" y="1976"/>
              <a:ext cx="188" cy="200"/>
            </a:xfrm>
            <a:prstGeom prst="line">
              <a:avLst/>
            </a:prstGeom>
            <a:noFill/>
            <a:ln w="25400">
              <a:solidFill>
                <a:schemeClr val="accent2"/>
              </a:solidFill>
              <a:round/>
              <a:headEnd/>
              <a:tailEnd/>
            </a:ln>
          </p:spPr>
          <p:txBody>
            <a:bodyPr wrap="none" anchor="ctr">
              <a:prstTxWarp prst="textNoShape">
                <a:avLst/>
              </a:prstTxWarp>
            </a:bodyPr>
            <a:lstStyle/>
            <a:p>
              <a:endParaRPr lang="fr-FR"/>
            </a:p>
          </p:txBody>
        </p:sp>
      </p:grpSp>
      <p:grpSp>
        <p:nvGrpSpPr>
          <p:cNvPr id="46108" name="Group 38"/>
          <p:cNvGrpSpPr>
            <a:grpSpLocks/>
          </p:cNvGrpSpPr>
          <p:nvPr/>
        </p:nvGrpSpPr>
        <p:grpSpPr bwMode="auto">
          <a:xfrm>
            <a:off x="4125913" y="2746375"/>
            <a:ext cx="663575" cy="357188"/>
            <a:chOff x="3108" y="1912"/>
            <a:chExt cx="418" cy="225"/>
          </a:xfrm>
        </p:grpSpPr>
        <p:sp>
          <p:nvSpPr>
            <p:cNvPr id="46121" name="Freeform 36"/>
            <p:cNvSpPr>
              <a:spLocks/>
            </p:cNvSpPr>
            <p:nvPr/>
          </p:nvSpPr>
          <p:spPr bwMode="auto">
            <a:xfrm>
              <a:off x="3399" y="2048"/>
              <a:ext cx="127" cy="89"/>
            </a:xfrm>
            <a:custGeom>
              <a:avLst/>
              <a:gdLst>
                <a:gd name="T0" fmla="*/ 126 w 127"/>
                <a:gd name="T1" fmla="*/ 88 h 89"/>
                <a:gd name="T2" fmla="*/ 0 w 127"/>
                <a:gd name="T3" fmla="*/ 59 h 89"/>
                <a:gd name="T4" fmla="*/ 15 w 127"/>
                <a:gd name="T5" fmla="*/ 29 h 89"/>
                <a:gd name="T6" fmla="*/ 30 w 127"/>
                <a:gd name="T7" fmla="*/ 0 h 89"/>
                <a:gd name="T8" fmla="*/ 126 w 127"/>
                <a:gd name="T9" fmla="*/ 88 h 89"/>
                <a:gd name="T10" fmla="*/ 0 60000 65536"/>
                <a:gd name="T11" fmla="*/ 0 60000 65536"/>
                <a:gd name="T12" fmla="*/ 0 60000 65536"/>
                <a:gd name="T13" fmla="*/ 0 60000 65536"/>
                <a:gd name="T14" fmla="*/ 0 60000 65536"/>
                <a:gd name="T15" fmla="*/ 0 w 127"/>
                <a:gd name="T16" fmla="*/ 0 h 89"/>
                <a:gd name="T17" fmla="*/ 127 w 127"/>
                <a:gd name="T18" fmla="*/ 89 h 89"/>
              </a:gdLst>
              <a:ahLst/>
              <a:cxnLst>
                <a:cxn ang="T10">
                  <a:pos x="T0" y="T1"/>
                </a:cxn>
                <a:cxn ang="T11">
                  <a:pos x="T2" y="T3"/>
                </a:cxn>
                <a:cxn ang="T12">
                  <a:pos x="T4" y="T5"/>
                </a:cxn>
                <a:cxn ang="T13">
                  <a:pos x="T6" y="T7"/>
                </a:cxn>
                <a:cxn ang="T14">
                  <a:pos x="T8" y="T9"/>
                </a:cxn>
              </a:cxnLst>
              <a:rect l="T15" t="T16" r="T17" b="T18"/>
              <a:pathLst>
                <a:path w="127" h="89">
                  <a:moveTo>
                    <a:pt x="126" y="88"/>
                  </a:moveTo>
                  <a:lnTo>
                    <a:pt x="0" y="59"/>
                  </a:lnTo>
                  <a:lnTo>
                    <a:pt x="15" y="29"/>
                  </a:lnTo>
                  <a:lnTo>
                    <a:pt x="30" y="0"/>
                  </a:lnTo>
                  <a:lnTo>
                    <a:pt x="126" y="88"/>
                  </a:lnTo>
                </a:path>
              </a:pathLst>
            </a:custGeom>
            <a:solidFill>
              <a:srgbClr val="000000"/>
            </a:solidFill>
            <a:ln w="12700" cap="rnd">
              <a:solidFill>
                <a:schemeClr val="accent2"/>
              </a:solidFill>
              <a:round/>
              <a:headEnd/>
              <a:tailEnd/>
            </a:ln>
          </p:spPr>
          <p:txBody>
            <a:bodyPr>
              <a:prstTxWarp prst="textNoShape">
                <a:avLst/>
              </a:prstTxWarp>
            </a:bodyPr>
            <a:lstStyle/>
            <a:p>
              <a:endParaRPr lang="fr-FR"/>
            </a:p>
          </p:txBody>
        </p:sp>
        <p:sp>
          <p:nvSpPr>
            <p:cNvPr id="46122" name="Line 37"/>
            <p:cNvSpPr>
              <a:spLocks noChangeShapeType="1"/>
            </p:cNvSpPr>
            <p:nvPr/>
          </p:nvSpPr>
          <p:spPr bwMode="auto">
            <a:xfrm>
              <a:off x="3108" y="1912"/>
              <a:ext cx="307" cy="168"/>
            </a:xfrm>
            <a:prstGeom prst="line">
              <a:avLst/>
            </a:prstGeom>
            <a:noFill/>
            <a:ln w="25400">
              <a:solidFill>
                <a:schemeClr val="accent2"/>
              </a:solidFill>
              <a:round/>
              <a:headEnd/>
              <a:tailEnd/>
            </a:ln>
          </p:spPr>
          <p:txBody>
            <a:bodyPr wrap="none" anchor="ctr">
              <a:prstTxWarp prst="textNoShape">
                <a:avLst/>
              </a:prstTxWarp>
            </a:bodyPr>
            <a:lstStyle/>
            <a:p>
              <a:endParaRPr lang="fr-FR"/>
            </a:p>
          </p:txBody>
        </p:sp>
      </p:grpSp>
      <p:grpSp>
        <p:nvGrpSpPr>
          <p:cNvPr id="46109" name="Group 41"/>
          <p:cNvGrpSpPr>
            <a:grpSpLocks/>
          </p:cNvGrpSpPr>
          <p:nvPr/>
        </p:nvGrpSpPr>
        <p:grpSpPr bwMode="auto">
          <a:xfrm>
            <a:off x="5724525" y="2682875"/>
            <a:ext cx="725488" cy="444500"/>
            <a:chOff x="4115" y="1872"/>
            <a:chExt cx="457" cy="280"/>
          </a:xfrm>
        </p:grpSpPr>
        <p:sp>
          <p:nvSpPr>
            <p:cNvPr id="46119" name="Freeform 39"/>
            <p:cNvSpPr>
              <a:spLocks/>
            </p:cNvSpPr>
            <p:nvPr/>
          </p:nvSpPr>
          <p:spPr bwMode="auto">
            <a:xfrm>
              <a:off x="4454" y="1872"/>
              <a:ext cx="118" cy="89"/>
            </a:xfrm>
            <a:custGeom>
              <a:avLst/>
              <a:gdLst>
                <a:gd name="T0" fmla="*/ 117 w 118"/>
                <a:gd name="T1" fmla="*/ 0 h 89"/>
                <a:gd name="T2" fmla="*/ 29 w 118"/>
                <a:gd name="T3" fmla="*/ 88 h 89"/>
                <a:gd name="T4" fmla="*/ 14 w 118"/>
                <a:gd name="T5" fmla="*/ 59 h 89"/>
                <a:gd name="T6" fmla="*/ 0 w 118"/>
                <a:gd name="T7" fmla="*/ 29 h 89"/>
                <a:gd name="T8" fmla="*/ 117 w 118"/>
                <a:gd name="T9" fmla="*/ 0 h 89"/>
                <a:gd name="T10" fmla="*/ 0 60000 65536"/>
                <a:gd name="T11" fmla="*/ 0 60000 65536"/>
                <a:gd name="T12" fmla="*/ 0 60000 65536"/>
                <a:gd name="T13" fmla="*/ 0 60000 65536"/>
                <a:gd name="T14" fmla="*/ 0 60000 65536"/>
                <a:gd name="T15" fmla="*/ 0 w 118"/>
                <a:gd name="T16" fmla="*/ 0 h 89"/>
                <a:gd name="T17" fmla="*/ 118 w 118"/>
                <a:gd name="T18" fmla="*/ 89 h 89"/>
              </a:gdLst>
              <a:ahLst/>
              <a:cxnLst>
                <a:cxn ang="T10">
                  <a:pos x="T0" y="T1"/>
                </a:cxn>
                <a:cxn ang="T11">
                  <a:pos x="T2" y="T3"/>
                </a:cxn>
                <a:cxn ang="T12">
                  <a:pos x="T4" y="T5"/>
                </a:cxn>
                <a:cxn ang="T13">
                  <a:pos x="T6" y="T7"/>
                </a:cxn>
                <a:cxn ang="T14">
                  <a:pos x="T8" y="T9"/>
                </a:cxn>
              </a:cxnLst>
              <a:rect l="T15" t="T16" r="T17" b="T18"/>
              <a:pathLst>
                <a:path w="118" h="89">
                  <a:moveTo>
                    <a:pt x="117" y="0"/>
                  </a:moveTo>
                  <a:lnTo>
                    <a:pt x="29" y="88"/>
                  </a:lnTo>
                  <a:lnTo>
                    <a:pt x="14" y="59"/>
                  </a:lnTo>
                  <a:lnTo>
                    <a:pt x="0" y="29"/>
                  </a:lnTo>
                  <a:lnTo>
                    <a:pt x="117" y="0"/>
                  </a:lnTo>
                </a:path>
              </a:pathLst>
            </a:custGeom>
            <a:solidFill>
              <a:srgbClr val="000000"/>
            </a:solidFill>
            <a:ln w="12700" cap="rnd">
              <a:solidFill>
                <a:schemeClr val="accent2"/>
              </a:solidFill>
              <a:round/>
              <a:headEnd/>
              <a:tailEnd/>
            </a:ln>
          </p:spPr>
          <p:txBody>
            <a:bodyPr>
              <a:prstTxWarp prst="textNoShape">
                <a:avLst/>
              </a:prstTxWarp>
            </a:bodyPr>
            <a:lstStyle/>
            <a:p>
              <a:endParaRPr lang="fr-FR"/>
            </a:p>
          </p:txBody>
        </p:sp>
        <p:sp>
          <p:nvSpPr>
            <p:cNvPr id="46120" name="Line 40"/>
            <p:cNvSpPr>
              <a:spLocks noChangeShapeType="1"/>
            </p:cNvSpPr>
            <p:nvPr/>
          </p:nvSpPr>
          <p:spPr bwMode="auto">
            <a:xfrm flipV="1">
              <a:off x="4115" y="1928"/>
              <a:ext cx="354" cy="224"/>
            </a:xfrm>
            <a:prstGeom prst="line">
              <a:avLst/>
            </a:prstGeom>
            <a:noFill/>
            <a:ln w="25400">
              <a:solidFill>
                <a:schemeClr val="accent2"/>
              </a:solidFill>
              <a:round/>
              <a:headEnd/>
              <a:tailEnd/>
            </a:ln>
          </p:spPr>
          <p:txBody>
            <a:bodyPr wrap="none" anchor="ctr">
              <a:prstTxWarp prst="textNoShape">
                <a:avLst/>
              </a:prstTxWarp>
            </a:bodyPr>
            <a:lstStyle/>
            <a:p>
              <a:endParaRPr lang="fr-FR"/>
            </a:p>
          </p:txBody>
        </p:sp>
      </p:grpSp>
      <p:grpSp>
        <p:nvGrpSpPr>
          <p:cNvPr id="46110" name="Group 44"/>
          <p:cNvGrpSpPr>
            <a:grpSpLocks/>
          </p:cNvGrpSpPr>
          <p:nvPr/>
        </p:nvGrpSpPr>
        <p:grpSpPr bwMode="auto">
          <a:xfrm>
            <a:off x="6711950" y="3152775"/>
            <a:ext cx="711200" cy="431800"/>
            <a:chOff x="4737" y="2168"/>
            <a:chExt cx="448" cy="272"/>
          </a:xfrm>
        </p:grpSpPr>
        <p:sp>
          <p:nvSpPr>
            <p:cNvPr id="46117" name="Freeform 42"/>
            <p:cNvSpPr>
              <a:spLocks/>
            </p:cNvSpPr>
            <p:nvPr/>
          </p:nvSpPr>
          <p:spPr bwMode="auto">
            <a:xfrm>
              <a:off x="4737" y="2168"/>
              <a:ext cx="126" cy="89"/>
            </a:xfrm>
            <a:custGeom>
              <a:avLst/>
              <a:gdLst>
                <a:gd name="T0" fmla="*/ 0 w 126"/>
                <a:gd name="T1" fmla="*/ 0 h 89"/>
                <a:gd name="T2" fmla="*/ 125 w 126"/>
                <a:gd name="T3" fmla="*/ 37 h 89"/>
                <a:gd name="T4" fmla="*/ 111 w 126"/>
                <a:gd name="T5" fmla="*/ 59 h 89"/>
                <a:gd name="T6" fmla="*/ 88 w 126"/>
                <a:gd name="T7" fmla="*/ 88 h 89"/>
                <a:gd name="T8" fmla="*/ 0 w 126"/>
                <a:gd name="T9" fmla="*/ 0 h 89"/>
                <a:gd name="T10" fmla="*/ 0 60000 65536"/>
                <a:gd name="T11" fmla="*/ 0 60000 65536"/>
                <a:gd name="T12" fmla="*/ 0 60000 65536"/>
                <a:gd name="T13" fmla="*/ 0 60000 65536"/>
                <a:gd name="T14" fmla="*/ 0 60000 65536"/>
                <a:gd name="T15" fmla="*/ 0 w 126"/>
                <a:gd name="T16" fmla="*/ 0 h 89"/>
                <a:gd name="T17" fmla="*/ 126 w 126"/>
                <a:gd name="T18" fmla="*/ 89 h 89"/>
              </a:gdLst>
              <a:ahLst/>
              <a:cxnLst>
                <a:cxn ang="T10">
                  <a:pos x="T0" y="T1"/>
                </a:cxn>
                <a:cxn ang="T11">
                  <a:pos x="T2" y="T3"/>
                </a:cxn>
                <a:cxn ang="T12">
                  <a:pos x="T4" y="T5"/>
                </a:cxn>
                <a:cxn ang="T13">
                  <a:pos x="T6" y="T7"/>
                </a:cxn>
                <a:cxn ang="T14">
                  <a:pos x="T8" y="T9"/>
                </a:cxn>
              </a:cxnLst>
              <a:rect l="T15" t="T16" r="T17" b="T18"/>
              <a:pathLst>
                <a:path w="126" h="89">
                  <a:moveTo>
                    <a:pt x="0" y="0"/>
                  </a:moveTo>
                  <a:lnTo>
                    <a:pt x="125" y="37"/>
                  </a:lnTo>
                  <a:lnTo>
                    <a:pt x="111" y="59"/>
                  </a:lnTo>
                  <a:lnTo>
                    <a:pt x="88" y="88"/>
                  </a:lnTo>
                  <a:lnTo>
                    <a:pt x="0" y="0"/>
                  </a:lnTo>
                </a:path>
              </a:pathLst>
            </a:custGeom>
            <a:solidFill>
              <a:srgbClr val="000000"/>
            </a:solidFill>
            <a:ln w="12700" cap="rnd">
              <a:solidFill>
                <a:schemeClr val="accent2"/>
              </a:solidFill>
              <a:round/>
              <a:headEnd/>
              <a:tailEnd/>
            </a:ln>
          </p:spPr>
          <p:txBody>
            <a:bodyPr>
              <a:prstTxWarp prst="textNoShape">
                <a:avLst/>
              </a:prstTxWarp>
            </a:bodyPr>
            <a:lstStyle/>
            <a:p>
              <a:endParaRPr lang="fr-FR"/>
            </a:p>
          </p:txBody>
        </p:sp>
        <p:sp>
          <p:nvSpPr>
            <p:cNvPr id="46118" name="Line 43"/>
            <p:cNvSpPr>
              <a:spLocks noChangeShapeType="1"/>
            </p:cNvSpPr>
            <p:nvPr/>
          </p:nvSpPr>
          <p:spPr bwMode="auto">
            <a:xfrm>
              <a:off x="4855" y="2232"/>
              <a:ext cx="330" cy="208"/>
            </a:xfrm>
            <a:prstGeom prst="line">
              <a:avLst/>
            </a:prstGeom>
            <a:noFill/>
            <a:ln w="25400">
              <a:solidFill>
                <a:schemeClr val="accent2"/>
              </a:solidFill>
              <a:round/>
              <a:headEnd/>
              <a:tailEnd/>
            </a:ln>
          </p:spPr>
          <p:txBody>
            <a:bodyPr wrap="none" anchor="ctr">
              <a:prstTxWarp prst="textNoShape">
                <a:avLst/>
              </a:prstTxWarp>
            </a:bodyPr>
            <a:lstStyle/>
            <a:p>
              <a:endParaRPr lang="fr-FR"/>
            </a:p>
          </p:txBody>
        </p:sp>
      </p:grpSp>
      <p:sp>
        <p:nvSpPr>
          <p:cNvPr id="46111" name="Rectangle 45"/>
          <p:cNvSpPr>
            <a:spLocks noChangeArrowheads="1"/>
          </p:cNvSpPr>
          <p:nvPr/>
        </p:nvSpPr>
        <p:spPr bwMode="auto">
          <a:xfrm>
            <a:off x="3055938" y="2057400"/>
            <a:ext cx="974725" cy="363538"/>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Vision 2</a:t>
            </a:r>
          </a:p>
        </p:txBody>
      </p:sp>
      <p:sp>
        <p:nvSpPr>
          <p:cNvPr id="46112" name="Rectangle 46"/>
          <p:cNvSpPr>
            <a:spLocks noChangeArrowheads="1"/>
          </p:cNvSpPr>
          <p:nvPr/>
        </p:nvSpPr>
        <p:spPr bwMode="auto">
          <a:xfrm>
            <a:off x="395288" y="2705100"/>
            <a:ext cx="974725" cy="363538"/>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Vision 1</a:t>
            </a:r>
          </a:p>
        </p:txBody>
      </p:sp>
      <p:sp>
        <p:nvSpPr>
          <p:cNvPr id="46113" name="Rectangle 47"/>
          <p:cNvSpPr>
            <a:spLocks noChangeArrowheads="1"/>
          </p:cNvSpPr>
          <p:nvPr/>
        </p:nvSpPr>
        <p:spPr bwMode="auto">
          <a:xfrm>
            <a:off x="2106613" y="3136900"/>
            <a:ext cx="1000125" cy="363538"/>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Action 1</a:t>
            </a:r>
          </a:p>
        </p:txBody>
      </p:sp>
      <p:sp>
        <p:nvSpPr>
          <p:cNvPr id="46114" name="Rectangle 48"/>
          <p:cNvSpPr>
            <a:spLocks noChangeArrowheads="1"/>
          </p:cNvSpPr>
          <p:nvPr/>
        </p:nvSpPr>
        <p:spPr bwMode="auto">
          <a:xfrm>
            <a:off x="3155950" y="1447800"/>
            <a:ext cx="1362075" cy="363538"/>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Evénements</a:t>
            </a:r>
          </a:p>
        </p:txBody>
      </p:sp>
      <p:sp>
        <p:nvSpPr>
          <p:cNvPr id="46115" name="Rectangle 49"/>
          <p:cNvSpPr>
            <a:spLocks noChangeArrowheads="1"/>
          </p:cNvSpPr>
          <p:nvPr/>
        </p:nvSpPr>
        <p:spPr bwMode="auto">
          <a:xfrm>
            <a:off x="4816475" y="3136900"/>
            <a:ext cx="1000125" cy="363538"/>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Action 2</a:t>
            </a:r>
          </a:p>
        </p:txBody>
      </p:sp>
      <p:sp>
        <p:nvSpPr>
          <p:cNvPr id="46116" name="Rectangle 50"/>
          <p:cNvSpPr>
            <a:spLocks noChangeArrowheads="1"/>
          </p:cNvSpPr>
          <p:nvPr/>
        </p:nvSpPr>
        <p:spPr bwMode="auto">
          <a:xfrm>
            <a:off x="6692900" y="3670300"/>
            <a:ext cx="1362075" cy="363538"/>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Evénements</a:t>
            </a:r>
          </a:p>
        </p:txBody>
      </p:sp>
    </p:spTree>
  </p:cSld>
  <p:clrMapOvr>
    <a:masterClrMapping/>
  </p:clrMapOvr>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2"/>
          <p:cNvSpPr>
            <a:spLocks noGrp="1"/>
          </p:cNvSpPr>
          <p:nvPr>
            <p:ph type="sldNum" sz="quarter" idx="10"/>
          </p:nvPr>
        </p:nvSpPr>
        <p:spPr/>
        <p:txBody>
          <a:bodyPr/>
          <a:lstStyle/>
          <a:p>
            <a:pPr>
              <a:defRPr/>
            </a:pPr>
            <a:fld id="{F424F953-1E44-D542-802A-0ACBB08A7E8F}" type="slidenum">
              <a:rPr lang="fr-FR"/>
              <a:pPr>
                <a:defRPr/>
              </a:pPr>
              <a:t>170</a:t>
            </a:fld>
            <a:endParaRPr lang="fr-FR"/>
          </a:p>
        </p:txBody>
      </p:sp>
      <p:sp>
        <p:nvSpPr>
          <p:cNvPr id="348163" name="Rectangle 1026"/>
          <p:cNvSpPr>
            <a:spLocks noGrp="1" noChangeArrowheads="1"/>
          </p:cNvSpPr>
          <p:nvPr>
            <p:ph type="title"/>
          </p:nvPr>
        </p:nvSpPr>
        <p:spPr/>
        <p:txBody>
          <a:bodyPr/>
          <a:lstStyle/>
          <a:p>
            <a:endParaRPr lang="fr-FR"/>
          </a:p>
        </p:txBody>
      </p:sp>
      <p:sp>
        <p:nvSpPr>
          <p:cNvPr id="348164" name="Rectangle 1027"/>
          <p:cNvSpPr>
            <a:spLocks noChangeArrowheads="1"/>
          </p:cNvSpPr>
          <p:nvPr/>
        </p:nvSpPr>
        <p:spPr bwMode="auto">
          <a:xfrm>
            <a:off x="914400" y="2057400"/>
            <a:ext cx="7696200" cy="2073275"/>
          </a:xfrm>
          <a:prstGeom prst="rect">
            <a:avLst/>
          </a:prstGeom>
          <a:noFill/>
          <a:ln w="9525">
            <a:noFill/>
            <a:miter lim="800000"/>
            <a:headEnd/>
            <a:tailEnd/>
          </a:ln>
        </p:spPr>
        <p:txBody>
          <a:bodyPr anchor="ctr">
            <a:prstTxWarp prst="textNoShape">
              <a:avLst/>
            </a:prstTxWarp>
            <a:spAutoFit/>
          </a:bodyPr>
          <a:lstStyle/>
          <a:p>
            <a:pPr>
              <a:spcBef>
                <a:spcPct val="50000"/>
              </a:spcBef>
            </a:pPr>
            <a:r>
              <a:rPr lang="fr-FR" sz="2000" i="1">
                <a:latin typeface="Futura" charset="0"/>
                <a:ea typeface="ＭＳ Ｐゴシック" charset="-128"/>
                <a:cs typeface="ＭＳ Ｐゴシック" charset="-128"/>
              </a:rPr>
              <a:t>« The definition of a Business Model is murky at best. Most often, it seems to refer to a loose conception of how a company does business and generates revenue.[…] The Business Model approach to management becomes an invitation for faulty thinking and self-delusion. »</a:t>
            </a:r>
          </a:p>
          <a:p>
            <a:pPr algn="r">
              <a:spcBef>
                <a:spcPct val="50000"/>
              </a:spcBef>
            </a:pPr>
            <a:r>
              <a:rPr lang="fr-FR" sz="2000" i="1">
                <a:latin typeface="Futura" charset="0"/>
                <a:ea typeface="ＭＳ Ｐゴシック" charset="-128"/>
                <a:cs typeface="ＭＳ Ｐゴシック" charset="-128"/>
              </a:rPr>
              <a:t>M. Porter, 2001</a:t>
            </a:r>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numéro de diapositive 2"/>
          <p:cNvSpPr>
            <a:spLocks noGrp="1"/>
          </p:cNvSpPr>
          <p:nvPr>
            <p:ph type="sldNum" sz="quarter" idx="10"/>
          </p:nvPr>
        </p:nvSpPr>
        <p:spPr/>
        <p:txBody>
          <a:bodyPr/>
          <a:lstStyle/>
          <a:p>
            <a:pPr>
              <a:defRPr/>
            </a:pPr>
            <a:fld id="{1C887F82-11C7-7B4E-9045-2857012CA55E}" type="slidenum">
              <a:rPr lang="fr-FR"/>
              <a:pPr>
                <a:defRPr/>
              </a:pPr>
              <a:t>171</a:t>
            </a:fld>
            <a:endParaRPr lang="fr-FR"/>
          </a:p>
        </p:txBody>
      </p:sp>
      <p:sp>
        <p:nvSpPr>
          <p:cNvPr id="350211" name="Rectangle 1026"/>
          <p:cNvSpPr>
            <a:spLocks noGrp="1" noChangeArrowheads="1"/>
          </p:cNvSpPr>
          <p:nvPr>
            <p:ph type="title"/>
          </p:nvPr>
        </p:nvSpPr>
        <p:spPr>
          <a:xfrm>
            <a:off x="914400" y="163513"/>
            <a:ext cx="7696200" cy="1044575"/>
          </a:xfrm>
        </p:spPr>
        <p:txBody>
          <a:bodyPr/>
          <a:lstStyle/>
          <a:p>
            <a:r>
              <a:rPr lang="fr-FR"/>
              <a:t>Architecture et principe de construction</a:t>
            </a:r>
          </a:p>
        </p:txBody>
      </p:sp>
      <p:sp>
        <p:nvSpPr>
          <p:cNvPr id="350212" name="Oval 1027"/>
          <p:cNvSpPr>
            <a:spLocks noChangeArrowheads="1"/>
          </p:cNvSpPr>
          <p:nvPr/>
        </p:nvSpPr>
        <p:spPr bwMode="auto">
          <a:xfrm>
            <a:off x="2895600" y="1676400"/>
            <a:ext cx="3048000" cy="685800"/>
          </a:xfrm>
          <a:prstGeom prst="ellipse">
            <a:avLst/>
          </a:prstGeom>
          <a:solidFill>
            <a:srgbClr val="6666FF"/>
          </a:solidFill>
          <a:ln w="9525">
            <a:noFill/>
            <a:round/>
            <a:headEnd/>
            <a:tailEnd/>
          </a:ln>
        </p:spPr>
        <p:txBody>
          <a:bodyPr anchor="ctr">
            <a:prstTxWarp prst="textNoShape">
              <a:avLst/>
            </a:prstTxWarp>
          </a:bodyPr>
          <a:lstStyle/>
          <a:p>
            <a:pPr algn="ctr">
              <a:spcBef>
                <a:spcPct val="50000"/>
              </a:spcBef>
            </a:pPr>
            <a:r>
              <a:rPr lang="fr-FR" sz="1400">
                <a:solidFill>
                  <a:schemeClr val="bg1"/>
                </a:solidFill>
                <a:latin typeface="Futura" charset="0"/>
                <a:ea typeface="ＭＳ Ｐゴシック" charset="-128"/>
                <a:cs typeface="ＭＳ Ｐゴシック" charset="-128"/>
              </a:rPr>
              <a:t>VISION</a:t>
            </a:r>
          </a:p>
        </p:txBody>
      </p:sp>
      <p:sp>
        <p:nvSpPr>
          <p:cNvPr id="350213" name="Rectangle 1028"/>
          <p:cNvSpPr>
            <a:spLocks noChangeArrowheads="1"/>
          </p:cNvSpPr>
          <p:nvPr/>
        </p:nvSpPr>
        <p:spPr bwMode="auto">
          <a:xfrm>
            <a:off x="838200" y="2743200"/>
            <a:ext cx="2133600" cy="1104900"/>
          </a:xfrm>
          <a:prstGeom prst="rect">
            <a:avLst/>
          </a:prstGeom>
          <a:solidFill>
            <a:srgbClr val="000080"/>
          </a:solidFill>
          <a:ln w="9525">
            <a:noFill/>
            <a:miter lim="800000"/>
            <a:headEnd/>
            <a:tailEnd/>
          </a:ln>
        </p:spPr>
        <p:txBody>
          <a:bodyPr anchor="ctr">
            <a:prstTxWarp prst="textNoShape">
              <a:avLst/>
            </a:prstTxWarp>
          </a:bodyPr>
          <a:lstStyle/>
          <a:p>
            <a:pPr algn="ctr">
              <a:spcBef>
                <a:spcPct val="50000"/>
              </a:spcBef>
            </a:pPr>
            <a:r>
              <a:rPr lang="en-US" sz="1400">
                <a:solidFill>
                  <a:schemeClr val="bg1"/>
                </a:solidFill>
                <a:latin typeface="Futura" charset="0"/>
                <a:ea typeface="ＭＳ Ｐゴシック" charset="-128"/>
                <a:cs typeface="ＭＳ Ｐゴシック" charset="-128"/>
              </a:rPr>
              <a:t>STRATEGY</a:t>
            </a:r>
          </a:p>
          <a:p>
            <a:pPr algn="ctr">
              <a:spcBef>
                <a:spcPct val="50000"/>
              </a:spcBef>
            </a:pPr>
            <a:r>
              <a:rPr lang="en-US" sz="1400">
                <a:solidFill>
                  <a:schemeClr val="bg1"/>
                </a:solidFill>
                <a:latin typeface="Futura" charset="0"/>
                <a:ea typeface="ＭＳ Ｐゴシック" charset="-128"/>
                <a:cs typeface="ＭＳ Ｐゴシック" charset="-128"/>
              </a:rPr>
              <a:t>(Business development / competitive model / value proposition / resources portfolio) </a:t>
            </a:r>
          </a:p>
        </p:txBody>
      </p:sp>
      <p:sp>
        <p:nvSpPr>
          <p:cNvPr id="350214" name="Rectangle 1029"/>
          <p:cNvSpPr>
            <a:spLocks noChangeArrowheads="1"/>
          </p:cNvSpPr>
          <p:nvPr/>
        </p:nvSpPr>
        <p:spPr bwMode="auto">
          <a:xfrm>
            <a:off x="6019800" y="2743200"/>
            <a:ext cx="2133600" cy="1104900"/>
          </a:xfrm>
          <a:prstGeom prst="rect">
            <a:avLst/>
          </a:prstGeom>
          <a:solidFill>
            <a:srgbClr val="000080"/>
          </a:solidFill>
          <a:ln w="9525">
            <a:noFill/>
            <a:miter lim="800000"/>
            <a:headEnd/>
            <a:tailEnd/>
          </a:ln>
        </p:spPr>
        <p:txBody>
          <a:bodyPr anchor="ctr">
            <a:prstTxWarp prst="textNoShape">
              <a:avLst/>
            </a:prstTxWarp>
          </a:bodyPr>
          <a:lstStyle/>
          <a:p>
            <a:pPr algn="ctr">
              <a:spcBef>
                <a:spcPct val="50000"/>
              </a:spcBef>
            </a:pPr>
            <a:r>
              <a:rPr lang="en-US" sz="1400">
                <a:solidFill>
                  <a:schemeClr val="bg1"/>
                </a:solidFill>
                <a:latin typeface="Futura" charset="0"/>
                <a:ea typeface="ＭＳ Ｐゴシック" charset="-128"/>
                <a:cs typeface="ＭＳ Ｐゴシック" charset="-128"/>
              </a:rPr>
              <a:t>VALUE CREATION</a:t>
            </a:r>
          </a:p>
          <a:p>
            <a:pPr algn="ctr">
              <a:spcBef>
                <a:spcPct val="50000"/>
              </a:spcBef>
            </a:pPr>
            <a:r>
              <a:rPr lang="en-US" sz="1400">
                <a:solidFill>
                  <a:schemeClr val="bg1"/>
                </a:solidFill>
                <a:latin typeface="Futura" charset="0"/>
                <a:ea typeface="ＭＳ Ｐゴシック" charset="-128"/>
                <a:cs typeface="ＭＳ Ｐゴシック" charset="-128"/>
              </a:rPr>
              <a:t>(financial, cost, turnover, employed Capital Revenue model for the stakeholders) </a:t>
            </a:r>
          </a:p>
        </p:txBody>
      </p:sp>
      <p:sp>
        <p:nvSpPr>
          <p:cNvPr id="350215" name="Rectangle 1030"/>
          <p:cNvSpPr>
            <a:spLocks noChangeArrowheads="1"/>
          </p:cNvSpPr>
          <p:nvPr/>
        </p:nvSpPr>
        <p:spPr bwMode="auto">
          <a:xfrm>
            <a:off x="3352800" y="2743200"/>
            <a:ext cx="2133600" cy="1104900"/>
          </a:xfrm>
          <a:prstGeom prst="rect">
            <a:avLst/>
          </a:prstGeom>
          <a:solidFill>
            <a:srgbClr val="000080"/>
          </a:solidFill>
          <a:ln w="9525">
            <a:noFill/>
            <a:miter lim="800000"/>
            <a:headEnd/>
            <a:tailEnd/>
          </a:ln>
        </p:spPr>
        <p:txBody>
          <a:bodyPr anchor="ctr">
            <a:prstTxWarp prst="textNoShape">
              <a:avLst/>
            </a:prstTxWarp>
          </a:bodyPr>
          <a:lstStyle/>
          <a:p>
            <a:pPr algn="ctr">
              <a:spcBef>
                <a:spcPct val="50000"/>
              </a:spcBef>
            </a:pPr>
            <a:r>
              <a:rPr lang="en-US" sz="1400">
                <a:solidFill>
                  <a:schemeClr val="bg1"/>
                </a:solidFill>
                <a:latin typeface="Futura" charset="0"/>
                <a:ea typeface="ＭＳ Ｐゴシック" charset="-128"/>
                <a:cs typeface="ＭＳ Ｐゴシック" charset="-128"/>
              </a:rPr>
              <a:t>VALUE CHAIN POSITIONNING</a:t>
            </a:r>
          </a:p>
          <a:p>
            <a:pPr algn="ctr">
              <a:spcBef>
                <a:spcPct val="50000"/>
              </a:spcBef>
            </a:pPr>
            <a:r>
              <a:rPr lang="en-US" sz="1400">
                <a:solidFill>
                  <a:schemeClr val="bg1"/>
                </a:solidFill>
                <a:latin typeface="Futura" charset="0"/>
                <a:ea typeface="ＭＳ Ｐゴシック" charset="-128"/>
                <a:cs typeface="ＭＳ Ｐゴシック" charset="-128"/>
              </a:rPr>
              <a:t>(external + internal) </a:t>
            </a:r>
          </a:p>
        </p:txBody>
      </p:sp>
      <p:sp>
        <p:nvSpPr>
          <p:cNvPr id="350216" name="Rectangle 1031"/>
          <p:cNvSpPr>
            <a:spLocks noChangeArrowheads="1"/>
          </p:cNvSpPr>
          <p:nvPr/>
        </p:nvSpPr>
        <p:spPr bwMode="auto">
          <a:xfrm>
            <a:off x="3505200" y="4495800"/>
            <a:ext cx="1828800" cy="990600"/>
          </a:xfrm>
          <a:prstGeom prst="rect">
            <a:avLst/>
          </a:prstGeom>
          <a:solidFill>
            <a:srgbClr val="CF172C"/>
          </a:solidFill>
          <a:ln w="9525">
            <a:noFill/>
            <a:miter lim="800000"/>
            <a:headEnd/>
            <a:tailEnd/>
          </a:ln>
        </p:spPr>
        <p:txBody>
          <a:bodyPr anchor="ctr">
            <a:prstTxWarp prst="textNoShape">
              <a:avLst/>
            </a:prstTxWarp>
          </a:bodyPr>
          <a:lstStyle/>
          <a:p>
            <a:pPr algn="ctr">
              <a:spcBef>
                <a:spcPct val="50000"/>
              </a:spcBef>
            </a:pPr>
            <a:r>
              <a:rPr lang="fr-FR" sz="1400">
                <a:solidFill>
                  <a:schemeClr val="bg1"/>
                </a:solidFill>
                <a:latin typeface="Futura" charset="0"/>
                <a:ea typeface="ＭＳ Ｐゴシック" charset="-128"/>
                <a:cs typeface="ＭＳ Ｐゴシック" charset="-128"/>
              </a:rPr>
              <a:t>BUSINESS MODEL </a:t>
            </a:r>
          </a:p>
        </p:txBody>
      </p:sp>
      <p:cxnSp>
        <p:nvCxnSpPr>
          <p:cNvPr id="350217" name="AutoShape 1032"/>
          <p:cNvCxnSpPr>
            <a:cxnSpLocks noChangeShapeType="1"/>
            <a:stCxn id="350212" idx="2"/>
            <a:endCxn id="350213" idx="0"/>
          </p:cNvCxnSpPr>
          <p:nvPr/>
        </p:nvCxnSpPr>
        <p:spPr bwMode="auto">
          <a:xfrm rot="10800000" flipV="1">
            <a:off x="1905000" y="2019300"/>
            <a:ext cx="990600" cy="723900"/>
          </a:xfrm>
          <a:prstGeom prst="curvedConnector2">
            <a:avLst/>
          </a:prstGeom>
          <a:noFill/>
          <a:ln w="9525">
            <a:solidFill>
              <a:srgbClr val="000080"/>
            </a:solidFill>
            <a:round/>
            <a:headEnd/>
            <a:tailEnd type="triangle" w="med" len="med"/>
          </a:ln>
        </p:spPr>
      </p:cxnSp>
      <p:cxnSp>
        <p:nvCxnSpPr>
          <p:cNvPr id="350218" name="AutoShape 1033"/>
          <p:cNvCxnSpPr>
            <a:cxnSpLocks noChangeShapeType="1"/>
            <a:stCxn id="350212" idx="6"/>
            <a:endCxn id="350214" idx="0"/>
          </p:cNvCxnSpPr>
          <p:nvPr/>
        </p:nvCxnSpPr>
        <p:spPr bwMode="auto">
          <a:xfrm>
            <a:off x="5943600" y="2019300"/>
            <a:ext cx="1143000" cy="723900"/>
          </a:xfrm>
          <a:prstGeom prst="curvedConnector2">
            <a:avLst/>
          </a:prstGeom>
          <a:noFill/>
          <a:ln w="9525">
            <a:solidFill>
              <a:srgbClr val="000080"/>
            </a:solidFill>
            <a:round/>
            <a:headEnd/>
            <a:tailEnd type="triangle" w="med" len="med"/>
          </a:ln>
        </p:spPr>
      </p:cxnSp>
      <p:cxnSp>
        <p:nvCxnSpPr>
          <p:cNvPr id="350219" name="AutoShape 1034"/>
          <p:cNvCxnSpPr>
            <a:cxnSpLocks noChangeShapeType="1"/>
            <a:stCxn id="350212" idx="4"/>
            <a:endCxn id="350215" idx="0"/>
          </p:cNvCxnSpPr>
          <p:nvPr/>
        </p:nvCxnSpPr>
        <p:spPr bwMode="auto">
          <a:xfrm rot="5400000">
            <a:off x="4229100" y="2552700"/>
            <a:ext cx="381000" cy="0"/>
          </a:xfrm>
          <a:prstGeom prst="straightConnector1">
            <a:avLst/>
          </a:prstGeom>
          <a:noFill/>
          <a:ln w="9525">
            <a:solidFill>
              <a:srgbClr val="000080"/>
            </a:solidFill>
            <a:round/>
            <a:headEnd/>
            <a:tailEnd type="triangle" w="med" len="med"/>
          </a:ln>
        </p:spPr>
      </p:cxnSp>
      <p:cxnSp>
        <p:nvCxnSpPr>
          <p:cNvPr id="350220" name="AutoShape 1035"/>
          <p:cNvCxnSpPr>
            <a:cxnSpLocks noChangeShapeType="1"/>
            <a:stCxn id="350213" idx="2"/>
            <a:endCxn id="350216" idx="0"/>
          </p:cNvCxnSpPr>
          <p:nvPr/>
        </p:nvCxnSpPr>
        <p:spPr bwMode="auto">
          <a:xfrm rot="16200000" flipH="1">
            <a:off x="2838450" y="2914650"/>
            <a:ext cx="647700" cy="2514600"/>
          </a:xfrm>
          <a:prstGeom prst="curvedConnector3">
            <a:avLst>
              <a:gd name="adj1" fmla="val 50000"/>
            </a:avLst>
          </a:prstGeom>
          <a:noFill/>
          <a:ln w="38100">
            <a:solidFill>
              <a:srgbClr val="CF172C"/>
            </a:solidFill>
            <a:round/>
            <a:headEnd/>
            <a:tailEnd type="triangle" w="med" len="med"/>
          </a:ln>
        </p:spPr>
      </p:cxnSp>
      <p:cxnSp>
        <p:nvCxnSpPr>
          <p:cNvPr id="350221" name="AutoShape 1036"/>
          <p:cNvCxnSpPr>
            <a:cxnSpLocks noChangeShapeType="1"/>
            <a:stCxn id="350214" idx="2"/>
            <a:endCxn id="350216" idx="0"/>
          </p:cNvCxnSpPr>
          <p:nvPr/>
        </p:nvCxnSpPr>
        <p:spPr bwMode="auto">
          <a:xfrm rot="5400000">
            <a:off x="5429250" y="2838450"/>
            <a:ext cx="647700" cy="2667000"/>
          </a:xfrm>
          <a:prstGeom prst="curvedConnector3">
            <a:avLst>
              <a:gd name="adj1" fmla="val 50000"/>
            </a:avLst>
          </a:prstGeom>
          <a:noFill/>
          <a:ln w="38100">
            <a:solidFill>
              <a:srgbClr val="CF172C"/>
            </a:solidFill>
            <a:round/>
            <a:headEnd/>
            <a:tailEnd type="triangle" w="med" len="med"/>
          </a:ln>
        </p:spPr>
      </p:cxnSp>
      <p:cxnSp>
        <p:nvCxnSpPr>
          <p:cNvPr id="350222" name="AutoShape 1037"/>
          <p:cNvCxnSpPr>
            <a:cxnSpLocks noChangeShapeType="1"/>
            <a:stCxn id="350215" idx="2"/>
            <a:endCxn id="350216" idx="0"/>
          </p:cNvCxnSpPr>
          <p:nvPr/>
        </p:nvCxnSpPr>
        <p:spPr bwMode="auto">
          <a:xfrm rot="5400000">
            <a:off x="4095750" y="4171950"/>
            <a:ext cx="647700" cy="0"/>
          </a:xfrm>
          <a:prstGeom prst="straightConnector1">
            <a:avLst/>
          </a:prstGeom>
          <a:noFill/>
          <a:ln w="38100">
            <a:solidFill>
              <a:srgbClr val="CF172C"/>
            </a:solidFill>
            <a:round/>
            <a:headEnd/>
            <a:tailEnd type="triangle" w="med" len="med"/>
          </a:ln>
        </p:spPr>
      </p:cxnSp>
      <p:sp>
        <p:nvSpPr>
          <p:cNvPr id="350223" name="AutoShape 1038"/>
          <p:cNvSpPr>
            <a:spLocks noChangeArrowheads="1"/>
          </p:cNvSpPr>
          <p:nvPr/>
        </p:nvSpPr>
        <p:spPr bwMode="auto">
          <a:xfrm>
            <a:off x="1066800" y="5638800"/>
            <a:ext cx="6678613" cy="777875"/>
          </a:xfrm>
          <a:prstGeom prst="rightArrow">
            <a:avLst>
              <a:gd name="adj1" fmla="val 62917"/>
              <a:gd name="adj2" fmla="val 187534"/>
            </a:avLst>
          </a:prstGeom>
          <a:solidFill>
            <a:srgbClr val="D3102C"/>
          </a:solidFill>
          <a:ln w="9525">
            <a:solidFill>
              <a:srgbClr val="D3102C"/>
            </a:solidFill>
            <a:miter lim="800000"/>
            <a:headEnd/>
            <a:tailEnd/>
          </a:ln>
        </p:spPr>
        <p:txBody>
          <a:bodyPr anchor="ctr">
            <a:prstTxWarp prst="textNoShape">
              <a:avLst/>
            </a:prstTxWarp>
            <a:spAutoFit/>
          </a:bodyPr>
          <a:lstStyle/>
          <a:p>
            <a:pPr algn="ctr">
              <a:spcBef>
                <a:spcPct val="50000"/>
              </a:spcBef>
            </a:pPr>
            <a:r>
              <a:rPr lang="fr-FR" sz="1400" b="1">
                <a:latin typeface="Futura" charset="0"/>
                <a:ea typeface="ＭＳ Ｐゴシック" charset="-128"/>
                <a:cs typeface="ＭＳ Ｐゴシック" charset="-128"/>
              </a:rPr>
              <a:t>IMAGE(S) SIMPLIFIÉE(S) DE L’ENTREPRISE SOCIALEMENT PARTAGEABLE(S)</a:t>
            </a:r>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000A1A26-03E2-634E-9C46-683E84D76D5E}" type="slidenum">
              <a:rPr lang="fr-FR"/>
              <a:pPr>
                <a:defRPr/>
              </a:pPr>
              <a:t>172</a:t>
            </a:fld>
            <a:endParaRPr lang="fr-FR"/>
          </a:p>
        </p:txBody>
      </p:sp>
      <p:sp>
        <p:nvSpPr>
          <p:cNvPr id="352259" name="Rectangle 1028"/>
          <p:cNvSpPr>
            <a:spLocks noGrp="1" noChangeArrowheads="1"/>
          </p:cNvSpPr>
          <p:nvPr>
            <p:ph type="title"/>
          </p:nvPr>
        </p:nvSpPr>
        <p:spPr/>
        <p:txBody>
          <a:bodyPr/>
          <a:lstStyle/>
          <a:p>
            <a:r>
              <a:rPr lang="fr-FR"/>
              <a:t>Introduction : définitions</a:t>
            </a:r>
          </a:p>
        </p:txBody>
      </p:sp>
      <p:sp>
        <p:nvSpPr>
          <p:cNvPr id="352260" name="Rectangle 1029"/>
          <p:cNvSpPr>
            <a:spLocks noGrp="1" noChangeArrowheads="1"/>
          </p:cNvSpPr>
          <p:nvPr>
            <p:ph type="body" idx="1"/>
          </p:nvPr>
        </p:nvSpPr>
        <p:spPr/>
        <p:txBody>
          <a:bodyPr/>
          <a:lstStyle/>
          <a:p>
            <a:r>
              <a:rPr lang="fr-FR" sz="1800"/>
              <a:t>Def n°1</a:t>
            </a:r>
          </a:p>
          <a:p>
            <a:pPr lvl="1"/>
            <a:r>
              <a:rPr lang="fr-FR" sz="1600"/>
              <a:t>Représenter la manière dont l’entreprise va gagner de l’argent et </a:t>
            </a:r>
            <a:r>
              <a:rPr lang="fr-FR" altLang="ja-JP" sz="1600"/>
              <a:t>être rentable</a:t>
            </a:r>
          </a:p>
          <a:p>
            <a:pPr lvl="1"/>
            <a:r>
              <a:rPr lang="fr-FR" altLang="ja-JP" sz="1600"/>
              <a:t>La façon dont l’entreprise crée de la valeur pour ses clients et la monétise</a:t>
            </a:r>
          </a:p>
          <a:p>
            <a:r>
              <a:rPr lang="fr-FR" sz="1800"/>
              <a:t>Def n°2</a:t>
            </a:r>
          </a:p>
          <a:p>
            <a:pPr lvl="1"/>
            <a:r>
              <a:rPr lang="fr-FR" sz="1600"/>
              <a:t>Une fonction intégrative qui combine plusieurs facettes :</a:t>
            </a:r>
          </a:p>
          <a:p>
            <a:pPr lvl="2"/>
            <a:r>
              <a:rPr lang="fr-FR" sz="1400"/>
              <a:t>Marketing-commercial</a:t>
            </a:r>
          </a:p>
          <a:p>
            <a:pPr lvl="2"/>
            <a:r>
              <a:rPr lang="fr-FR" sz="1400"/>
              <a:t>L’organisation et les opérations</a:t>
            </a:r>
          </a:p>
          <a:p>
            <a:pPr lvl="2"/>
            <a:r>
              <a:rPr lang="fr-FR" sz="1400"/>
              <a:t>Les aspects financiers</a:t>
            </a:r>
          </a:p>
          <a:p>
            <a:pPr lvl="3"/>
            <a:r>
              <a:rPr lang="fr-FR" sz="1200"/>
              <a:t>Ex. ZARA : clients passionnés de mode, prix attractifs, produits tendances, boutiques au décor soigné, circuit court de conception, production, logistique et distribution, réactivité à co</a:t>
            </a:r>
            <a:r>
              <a:rPr lang="fr-FR" altLang="ja-JP" sz="1200"/>
              <a:t>ût supérieur (intégration en Espagne), rotation rapide des stocks</a:t>
            </a:r>
          </a:p>
          <a:p>
            <a:r>
              <a:rPr lang="fr-FR" sz="1800"/>
              <a:t>Def n°3</a:t>
            </a:r>
          </a:p>
          <a:p>
            <a:pPr lvl="1"/>
            <a:r>
              <a:rPr lang="fr-FR" sz="1600"/>
              <a:t>Un outil complémentaire qui opérationalise la stratégie</a:t>
            </a:r>
          </a:p>
          <a:p>
            <a:r>
              <a:rPr lang="fr-FR" sz="1800"/>
              <a:t>Def n°4</a:t>
            </a:r>
          </a:p>
          <a:p>
            <a:pPr lvl="1"/>
            <a:r>
              <a:rPr lang="fr-FR" sz="1600"/>
              <a:t>Une configuration architecturale des composantes de transactions dessinées pour exploiter des opportunités d’affaires</a:t>
            </a:r>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6E19F38C-FC57-A24C-B260-5D24F735CC10}" type="slidenum">
              <a:rPr lang="fr-FR"/>
              <a:pPr>
                <a:defRPr/>
              </a:pPr>
              <a:t>173</a:t>
            </a:fld>
            <a:endParaRPr lang="fr-FR"/>
          </a:p>
        </p:txBody>
      </p:sp>
      <p:sp>
        <p:nvSpPr>
          <p:cNvPr id="354307" name="Rectangle 1028"/>
          <p:cNvSpPr>
            <a:spLocks noGrp="1" noChangeArrowheads="1"/>
          </p:cNvSpPr>
          <p:nvPr>
            <p:ph type="title"/>
          </p:nvPr>
        </p:nvSpPr>
        <p:spPr/>
        <p:txBody>
          <a:bodyPr/>
          <a:lstStyle/>
          <a:p>
            <a:r>
              <a:rPr lang="fr-FR"/>
              <a:t>Quelques exemples</a:t>
            </a:r>
          </a:p>
        </p:txBody>
      </p:sp>
      <p:sp>
        <p:nvSpPr>
          <p:cNvPr id="354308" name="Rectangle 1029"/>
          <p:cNvSpPr>
            <a:spLocks noGrp="1" noChangeArrowheads="1"/>
          </p:cNvSpPr>
          <p:nvPr>
            <p:ph type="body" idx="1"/>
          </p:nvPr>
        </p:nvSpPr>
        <p:spPr>
          <a:xfrm>
            <a:off x="457200" y="1295400"/>
            <a:ext cx="8382000" cy="4724400"/>
          </a:xfrm>
        </p:spPr>
        <p:txBody>
          <a:bodyPr/>
          <a:lstStyle/>
          <a:p>
            <a:pPr>
              <a:lnSpc>
                <a:spcPct val="90000"/>
              </a:lnSpc>
            </a:pPr>
            <a:r>
              <a:rPr lang="fr-FR" sz="1800"/>
              <a:t>Le modèle </a:t>
            </a:r>
            <a:r>
              <a:rPr lang="fr-FR" sz="1800">
                <a:solidFill>
                  <a:srgbClr val="00279F"/>
                </a:solidFill>
              </a:rPr>
              <a:t>d’abonnement</a:t>
            </a:r>
            <a:endParaRPr lang="fr-FR" sz="1800"/>
          </a:p>
          <a:p>
            <a:pPr lvl="1">
              <a:lnSpc>
                <a:spcPct val="90000"/>
              </a:lnSpc>
            </a:pPr>
            <a:r>
              <a:rPr lang="fr-FR" sz="1600"/>
              <a:t>Transformer une vente « one-shot » en vente récurrente</a:t>
            </a:r>
          </a:p>
          <a:p>
            <a:pPr lvl="2">
              <a:lnSpc>
                <a:spcPct val="90000"/>
              </a:lnSpc>
            </a:pPr>
            <a:r>
              <a:rPr lang="fr-FR" sz="1400"/>
              <a:t>Paiement régulier -pré ou post- pour accéder à un produit ou à un service : achat de journaux</a:t>
            </a:r>
          </a:p>
          <a:p>
            <a:pPr>
              <a:lnSpc>
                <a:spcPct val="90000"/>
              </a:lnSpc>
            </a:pPr>
            <a:r>
              <a:rPr lang="fr-FR" sz="1800"/>
              <a:t>Le modèle de </a:t>
            </a:r>
            <a:r>
              <a:rPr lang="fr-FR" sz="1800">
                <a:solidFill>
                  <a:srgbClr val="00279F"/>
                </a:solidFill>
              </a:rPr>
              <a:t>location</a:t>
            </a:r>
            <a:endParaRPr lang="fr-FR" sz="1800"/>
          </a:p>
          <a:p>
            <a:pPr lvl="1">
              <a:lnSpc>
                <a:spcPct val="90000"/>
              </a:lnSpc>
            </a:pPr>
            <a:r>
              <a:rPr lang="fr-FR" sz="1600"/>
              <a:t>Amortir l’achat d’un bien ou services</a:t>
            </a:r>
          </a:p>
          <a:p>
            <a:pPr lvl="2">
              <a:lnSpc>
                <a:spcPct val="90000"/>
              </a:lnSpc>
            </a:pPr>
            <a:r>
              <a:rPr lang="fr-FR" sz="1400"/>
              <a:t>Mise à disposition temporaire avec optimisation du temps de location -« yield management » : location de matériels, achat de billets de transport, de DVD …</a:t>
            </a:r>
          </a:p>
          <a:p>
            <a:pPr>
              <a:lnSpc>
                <a:spcPct val="90000"/>
              </a:lnSpc>
            </a:pPr>
            <a:r>
              <a:rPr lang="fr-FR" sz="1800"/>
              <a:t>Le modèle « </a:t>
            </a:r>
            <a:r>
              <a:rPr lang="fr-FR" sz="1800">
                <a:solidFill>
                  <a:srgbClr val="00279F"/>
                </a:solidFill>
              </a:rPr>
              <a:t>bundling</a:t>
            </a:r>
            <a:r>
              <a:rPr lang="fr-FR" sz="1800"/>
              <a:t> » (pure or mixed, premium)</a:t>
            </a:r>
          </a:p>
          <a:p>
            <a:pPr lvl="1">
              <a:lnSpc>
                <a:spcPct val="90000"/>
              </a:lnSpc>
            </a:pPr>
            <a:r>
              <a:rPr lang="fr-FR" sz="1600"/>
              <a:t>Proposer un package de produits, services à un prix discount &lt; somme des prix des produits, services achetés séparément</a:t>
            </a:r>
          </a:p>
          <a:p>
            <a:pPr lvl="2">
              <a:lnSpc>
                <a:spcPct val="90000"/>
              </a:lnSpc>
            </a:pPr>
            <a:r>
              <a:rPr lang="fr-FR" sz="1400"/>
              <a:t>Ex. moto et ses options, « value meals » de McDonald’s, Hardware+Microsoft, suite Microsoft</a:t>
            </a:r>
          </a:p>
          <a:p>
            <a:pPr>
              <a:lnSpc>
                <a:spcPct val="90000"/>
              </a:lnSpc>
            </a:pPr>
            <a:r>
              <a:rPr lang="fr-FR" sz="1800"/>
              <a:t>Le modèle </a:t>
            </a:r>
            <a:r>
              <a:rPr lang="fr-FR" sz="1800">
                <a:solidFill>
                  <a:srgbClr val="00279F"/>
                </a:solidFill>
              </a:rPr>
              <a:t>imprimante</a:t>
            </a:r>
            <a:endParaRPr lang="fr-FR" sz="1800"/>
          </a:p>
          <a:p>
            <a:pPr lvl="1">
              <a:lnSpc>
                <a:spcPct val="90000"/>
              </a:lnSpc>
            </a:pPr>
            <a:r>
              <a:rPr lang="fr-FR" sz="1600"/>
              <a:t>Générer les revenus au travers de produits ou services secondaires « obligés »</a:t>
            </a:r>
          </a:p>
          <a:p>
            <a:pPr lvl="2">
              <a:lnSpc>
                <a:spcPct val="90000"/>
              </a:lnSpc>
            </a:pPr>
            <a:r>
              <a:rPr lang="fr-FR" sz="1400"/>
              <a:t>Distribuer pas trop cher un produit qui nécessitera l’achat de consommables -formats propriétaires : cartouches d’imprimantes, combustibles, lames de rasoir, téléphonie mobile…</a:t>
            </a:r>
          </a:p>
          <a:p>
            <a:pPr>
              <a:lnSpc>
                <a:spcPct val="90000"/>
              </a:lnSpc>
            </a:pPr>
            <a:r>
              <a:rPr lang="fr-FR" sz="1800"/>
              <a:t>La </a:t>
            </a:r>
            <a:r>
              <a:rPr lang="fr-FR" sz="1800">
                <a:solidFill>
                  <a:srgbClr val="00279F"/>
                </a:solidFill>
              </a:rPr>
              <a:t>désintermédiation</a:t>
            </a:r>
            <a:r>
              <a:rPr lang="fr-FR" sz="1800"/>
              <a:t> / </a:t>
            </a:r>
            <a:r>
              <a:rPr lang="fr-FR" sz="1800">
                <a:solidFill>
                  <a:srgbClr val="00279F"/>
                </a:solidFill>
              </a:rPr>
              <a:t>réintermédiation</a:t>
            </a:r>
            <a:endParaRPr lang="fr-FR" sz="1800"/>
          </a:p>
          <a:p>
            <a:pPr lvl="1">
              <a:lnSpc>
                <a:spcPct val="90000"/>
              </a:lnSpc>
            </a:pPr>
            <a:r>
              <a:rPr lang="fr-FR" sz="1600"/>
              <a:t>Récupérer des marges faites par des intermédiaires de la cha</a:t>
            </a:r>
            <a:r>
              <a:rPr lang="fr-FR" altLang="ja-JP" sz="1600"/>
              <a:t>îne de valeur</a:t>
            </a:r>
          </a:p>
          <a:p>
            <a:pPr lvl="2">
              <a:lnSpc>
                <a:spcPct val="90000"/>
              </a:lnSpc>
            </a:pPr>
            <a:r>
              <a:rPr lang="fr-FR" sz="1400"/>
              <a:t>Suppression d’intermédiaires avec restitution d’une partie de la marge aux consommateurs ou aux fournisseurs : Amazon se substitue à des libraires, grossistes, agences de voyage en ligne …</a:t>
            </a:r>
          </a:p>
          <a:p>
            <a:pPr lvl="2">
              <a:lnSpc>
                <a:spcPct val="90000"/>
              </a:lnSpc>
            </a:pPr>
            <a:r>
              <a:rPr lang="fr-FR" sz="1400"/>
              <a:t>Réapparition d’intermédiaires : sites de ventes privées, ultra-spécialistes</a:t>
            </a:r>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4F7C0C7E-9F65-C740-BB15-FE38294F08A6}" type="slidenum">
              <a:rPr lang="fr-FR"/>
              <a:pPr>
                <a:defRPr/>
              </a:pPr>
              <a:t>174</a:t>
            </a:fld>
            <a:endParaRPr lang="fr-FR"/>
          </a:p>
        </p:txBody>
      </p:sp>
      <p:sp>
        <p:nvSpPr>
          <p:cNvPr id="356355" name="Rectangle 1026"/>
          <p:cNvSpPr>
            <a:spLocks noGrp="1" noChangeArrowheads="1"/>
          </p:cNvSpPr>
          <p:nvPr>
            <p:ph type="title"/>
          </p:nvPr>
        </p:nvSpPr>
        <p:spPr>
          <a:xfrm>
            <a:off x="914400" y="0"/>
            <a:ext cx="7696200" cy="522288"/>
          </a:xfrm>
        </p:spPr>
        <p:txBody>
          <a:bodyPr/>
          <a:lstStyle/>
          <a:p>
            <a:r>
              <a:rPr lang="fr-FR"/>
              <a:t>Quelques exemples</a:t>
            </a:r>
          </a:p>
        </p:txBody>
      </p:sp>
      <p:sp>
        <p:nvSpPr>
          <p:cNvPr id="356356" name="Rectangle 1027"/>
          <p:cNvSpPr>
            <a:spLocks noGrp="1" noChangeArrowheads="1"/>
          </p:cNvSpPr>
          <p:nvPr>
            <p:ph type="body" idx="1"/>
          </p:nvPr>
        </p:nvSpPr>
        <p:spPr/>
        <p:txBody>
          <a:bodyPr/>
          <a:lstStyle/>
          <a:p>
            <a:pPr>
              <a:lnSpc>
                <a:spcPct val="90000"/>
              </a:lnSpc>
            </a:pPr>
            <a:r>
              <a:rPr lang="fr-FR" sz="1800"/>
              <a:t>Le modèle </a:t>
            </a:r>
            <a:r>
              <a:rPr lang="fr-FR" sz="1800">
                <a:solidFill>
                  <a:srgbClr val="00279F"/>
                </a:solidFill>
              </a:rPr>
              <a:t>d’enchères</a:t>
            </a:r>
            <a:endParaRPr lang="fr-FR" sz="1800"/>
          </a:p>
          <a:p>
            <a:pPr lvl="1">
              <a:lnSpc>
                <a:spcPct val="90000"/>
              </a:lnSpc>
            </a:pPr>
            <a:r>
              <a:rPr lang="fr-FR" sz="1600"/>
              <a:t>Faire fixer le prix par les consommateurs eux-m</a:t>
            </a:r>
            <a:r>
              <a:rPr lang="fr-FR" altLang="ja-JP" sz="1600">
                <a:cs typeface="ＭＳ Ｐゴシック" charset="-128"/>
              </a:rPr>
              <a:t>êmes : le prix monte avec l’augmentation de la demande</a:t>
            </a:r>
          </a:p>
          <a:p>
            <a:pPr lvl="2">
              <a:lnSpc>
                <a:spcPct val="90000"/>
              </a:lnSpc>
            </a:pPr>
            <a:r>
              <a:rPr lang="fr-FR" sz="1400"/>
              <a:t>Enchères inversées, achats groupés</a:t>
            </a:r>
          </a:p>
          <a:p>
            <a:pPr>
              <a:lnSpc>
                <a:spcPct val="90000"/>
              </a:lnSpc>
            </a:pPr>
            <a:r>
              <a:rPr lang="fr-FR" sz="1800"/>
              <a:t>La </a:t>
            </a:r>
            <a:r>
              <a:rPr lang="fr-FR" sz="1800">
                <a:solidFill>
                  <a:srgbClr val="00279F"/>
                </a:solidFill>
              </a:rPr>
              <a:t>distribution</a:t>
            </a:r>
            <a:endParaRPr lang="fr-FR" sz="1800"/>
          </a:p>
          <a:p>
            <a:pPr lvl="1">
              <a:lnSpc>
                <a:spcPct val="90000"/>
              </a:lnSpc>
            </a:pPr>
            <a:r>
              <a:rPr lang="fr-FR" sz="1600"/>
              <a:t>Achat / Revente : physique ou électronique</a:t>
            </a:r>
          </a:p>
          <a:p>
            <a:pPr lvl="2">
              <a:lnSpc>
                <a:spcPct val="90000"/>
              </a:lnSpc>
            </a:pPr>
            <a:r>
              <a:rPr lang="fr-FR" sz="1400"/>
              <a:t>Modèles classiques du commerce</a:t>
            </a:r>
          </a:p>
          <a:p>
            <a:pPr>
              <a:lnSpc>
                <a:spcPct val="90000"/>
              </a:lnSpc>
            </a:pPr>
            <a:r>
              <a:rPr lang="fr-FR" sz="1800"/>
              <a:t>Le modèle « </a:t>
            </a:r>
            <a:r>
              <a:rPr lang="fr-FR" sz="1800">
                <a:solidFill>
                  <a:srgbClr val="00279F"/>
                </a:solidFill>
              </a:rPr>
              <a:t>Freemium</a:t>
            </a:r>
            <a:r>
              <a:rPr lang="fr-FR" sz="1800"/>
              <a:t> » ou le « </a:t>
            </a:r>
            <a:r>
              <a:rPr lang="fr-FR" sz="1800">
                <a:solidFill>
                  <a:srgbClr val="00279F"/>
                </a:solidFill>
              </a:rPr>
              <a:t>versionning</a:t>
            </a:r>
            <a:r>
              <a:rPr lang="fr-FR" sz="1800"/>
              <a:t> »</a:t>
            </a:r>
          </a:p>
          <a:p>
            <a:pPr lvl="1">
              <a:lnSpc>
                <a:spcPct val="90000"/>
              </a:lnSpc>
            </a:pPr>
            <a:r>
              <a:rPr lang="fr-FR" sz="1600"/>
              <a:t>Accès à un nombre important d’utilisateurs qui paient cher des services « premium »</a:t>
            </a:r>
          </a:p>
          <a:p>
            <a:pPr lvl="2">
              <a:lnSpc>
                <a:spcPct val="90000"/>
              </a:lnSpc>
            </a:pPr>
            <a:r>
              <a:rPr lang="fr-FR" sz="1400"/>
              <a:t>Mise à disposition gratuite d’un service de base et paiement d’une version premium</a:t>
            </a:r>
          </a:p>
          <a:p>
            <a:pPr>
              <a:lnSpc>
                <a:spcPct val="90000"/>
              </a:lnSpc>
            </a:pPr>
            <a:r>
              <a:rPr lang="fr-FR" sz="1800"/>
              <a:t>Le modèle de </a:t>
            </a:r>
            <a:r>
              <a:rPr lang="fr-FR" sz="1800">
                <a:solidFill>
                  <a:srgbClr val="00279F"/>
                </a:solidFill>
              </a:rPr>
              <a:t>financement par la publicité</a:t>
            </a:r>
            <a:endParaRPr lang="fr-FR" sz="1800"/>
          </a:p>
          <a:p>
            <a:pPr lvl="1">
              <a:lnSpc>
                <a:spcPct val="90000"/>
              </a:lnSpc>
            </a:pPr>
            <a:r>
              <a:rPr lang="fr-FR" sz="1600"/>
              <a:t>Attirer le public autour de contenus ou de services</a:t>
            </a:r>
          </a:p>
          <a:p>
            <a:pPr lvl="2">
              <a:lnSpc>
                <a:spcPct val="90000"/>
              </a:lnSpc>
            </a:pPr>
            <a:r>
              <a:rPr lang="fr-FR" sz="1400"/>
              <a:t>Mise à disposition de services gratuits tout en analysant le comportement des utilisateurs : Google, les journaux et magazines</a:t>
            </a:r>
          </a:p>
          <a:p>
            <a:pPr>
              <a:lnSpc>
                <a:spcPct val="90000"/>
              </a:lnSpc>
            </a:pPr>
            <a:r>
              <a:rPr lang="fr-FR" sz="1800"/>
              <a:t>La </a:t>
            </a:r>
            <a:r>
              <a:rPr lang="fr-FR" sz="1800">
                <a:solidFill>
                  <a:srgbClr val="00279F"/>
                </a:solidFill>
              </a:rPr>
              <a:t>production de biens ou services</a:t>
            </a:r>
            <a:endParaRPr lang="fr-FR" sz="1800"/>
          </a:p>
          <a:p>
            <a:pPr lvl="1">
              <a:lnSpc>
                <a:spcPct val="90000"/>
              </a:lnSpc>
            </a:pPr>
            <a:r>
              <a:rPr lang="fr-FR" sz="1600"/>
              <a:t>Modèle de production « classique » +/- sous-traité</a:t>
            </a:r>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6144FC46-67D7-0C45-827F-D086BBC2807D}" type="slidenum">
              <a:rPr lang="fr-FR"/>
              <a:pPr>
                <a:defRPr/>
              </a:pPr>
              <a:t>175</a:t>
            </a:fld>
            <a:endParaRPr lang="fr-FR"/>
          </a:p>
        </p:txBody>
      </p:sp>
      <p:sp>
        <p:nvSpPr>
          <p:cNvPr id="358403" name="Rectangle 1028"/>
          <p:cNvSpPr>
            <a:spLocks noGrp="1" noChangeArrowheads="1"/>
          </p:cNvSpPr>
          <p:nvPr>
            <p:ph type="title"/>
          </p:nvPr>
        </p:nvSpPr>
        <p:spPr/>
        <p:txBody>
          <a:bodyPr/>
          <a:lstStyle/>
          <a:p>
            <a:r>
              <a:rPr lang="fr-FR"/>
              <a:t>Quelques exemples</a:t>
            </a:r>
          </a:p>
        </p:txBody>
      </p:sp>
      <p:sp>
        <p:nvSpPr>
          <p:cNvPr id="358404" name="Rectangle 1029"/>
          <p:cNvSpPr>
            <a:spLocks noGrp="1" noChangeArrowheads="1"/>
          </p:cNvSpPr>
          <p:nvPr>
            <p:ph type="body" idx="1"/>
          </p:nvPr>
        </p:nvSpPr>
        <p:spPr/>
        <p:txBody>
          <a:bodyPr/>
          <a:lstStyle/>
          <a:p>
            <a:r>
              <a:rPr lang="fr-FR" sz="1800"/>
              <a:t>Le modèle </a:t>
            </a:r>
            <a:r>
              <a:rPr lang="fr-FR" sz="1800">
                <a:solidFill>
                  <a:srgbClr val="00279F"/>
                </a:solidFill>
              </a:rPr>
              <a:t>d’assurance</a:t>
            </a:r>
            <a:endParaRPr lang="fr-FR" sz="1800"/>
          </a:p>
          <a:p>
            <a:pPr lvl="1"/>
            <a:r>
              <a:rPr lang="fr-FR" sz="1600"/>
              <a:t>Mise sur la volonté des personnes de prévoir e futur et de gagner en visibilité</a:t>
            </a:r>
          </a:p>
          <a:p>
            <a:pPr lvl="2"/>
            <a:r>
              <a:rPr lang="fr-FR" sz="1400"/>
              <a:t>On accepte de payer une somme pour se couvrir d’un risque éventuel</a:t>
            </a:r>
          </a:p>
          <a:p>
            <a:r>
              <a:rPr lang="fr-FR" sz="1800"/>
              <a:t>Le modèle de « </a:t>
            </a:r>
            <a:r>
              <a:rPr lang="fr-FR" sz="1800">
                <a:solidFill>
                  <a:srgbClr val="00279F"/>
                </a:solidFill>
              </a:rPr>
              <a:t>Commissionnement</a:t>
            </a:r>
            <a:r>
              <a:rPr lang="fr-FR" sz="1800"/>
              <a:t> »</a:t>
            </a:r>
          </a:p>
          <a:p>
            <a:pPr lvl="1"/>
            <a:r>
              <a:rPr lang="fr-FR" sz="1600"/>
              <a:t>Faire le métier -ou une partie- d’une entreprise en prenant sa part de valeur</a:t>
            </a:r>
          </a:p>
          <a:p>
            <a:pPr lvl="2"/>
            <a:r>
              <a:rPr lang="fr-FR" sz="1400"/>
              <a:t>Proche de la réintermédiation avec rajout d’une entreprise dans la cha</a:t>
            </a:r>
            <a:r>
              <a:rPr lang="fr-FR" altLang="ja-JP" sz="1400"/>
              <a:t>îne de valeur : un % des ventes générées est récupéré par l’entreprise en question</a:t>
            </a:r>
          </a:p>
          <a:p>
            <a:r>
              <a:rPr lang="fr-FR" sz="1800"/>
              <a:t>Le modèle </a:t>
            </a:r>
            <a:r>
              <a:rPr lang="fr-FR" sz="1800">
                <a:solidFill>
                  <a:srgbClr val="00279F"/>
                </a:solidFill>
              </a:rPr>
              <a:t>d’Affiliation</a:t>
            </a:r>
            <a:endParaRPr lang="fr-FR" sz="1800"/>
          </a:p>
          <a:p>
            <a:pPr lvl="1"/>
            <a:r>
              <a:rPr lang="fr-FR" sz="1600"/>
              <a:t>Mettre à profit une audience en lui proposant les produits d’une autre entreprise</a:t>
            </a:r>
          </a:p>
          <a:p>
            <a:pPr lvl="2"/>
            <a:r>
              <a:rPr lang="fr-FR" sz="1400"/>
              <a:t>La cha</a:t>
            </a:r>
            <a:r>
              <a:rPr lang="fr-FR" altLang="ja-JP" sz="1400"/>
              <a:t>îne logistique reste chez l’entreprise initiale qui a pour intérêt d’augmenter sa force de frappe commerciale sans en supporter le coût, en échange d’une partie des revenus</a:t>
            </a:r>
          </a:p>
          <a:p>
            <a:r>
              <a:rPr lang="fr-FR" sz="1800"/>
              <a:t>Le modèle de </a:t>
            </a:r>
            <a:r>
              <a:rPr lang="fr-FR" sz="1800">
                <a:solidFill>
                  <a:srgbClr val="00279F"/>
                </a:solidFill>
              </a:rPr>
              <a:t>« Longue Tra</a:t>
            </a:r>
            <a:r>
              <a:rPr lang="fr-FR" altLang="ja-JP" sz="1800">
                <a:solidFill>
                  <a:srgbClr val="00279F"/>
                </a:solidFill>
              </a:rPr>
              <a:t>îne </a:t>
            </a:r>
            <a:r>
              <a:rPr lang="fr-FR" altLang="ja-JP" sz="1800"/>
              <a:t>»</a:t>
            </a:r>
          </a:p>
          <a:p>
            <a:pPr lvl="1"/>
            <a:r>
              <a:rPr lang="fr-FR" sz="1600"/>
              <a:t>Générer des ventes supplémentaires au travers de l’accès à des produits anciens, rares</a:t>
            </a:r>
          </a:p>
          <a:p>
            <a:pPr lvl="2"/>
            <a:r>
              <a:rPr lang="fr-FR" sz="1400"/>
              <a:t>Faire accéder le client, via des liens, du profilage client, à des produits connexes qui se vendent peu : AMAZON et ses liens vers « les clients qui ont acheté ce produit ont également acheté … »</a:t>
            </a:r>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space réservé du numéro de diapositive 2"/>
          <p:cNvSpPr>
            <a:spLocks noGrp="1"/>
          </p:cNvSpPr>
          <p:nvPr>
            <p:ph type="sldNum" sz="quarter" idx="10"/>
          </p:nvPr>
        </p:nvSpPr>
        <p:spPr/>
        <p:txBody>
          <a:bodyPr/>
          <a:lstStyle/>
          <a:p>
            <a:pPr>
              <a:defRPr/>
            </a:pPr>
            <a:fld id="{ED5D51F9-9C4A-9046-BC51-6C8D4C598A91}" type="slidenum">
              <a:rPr lang="fr-FR"/>
              <a:pPr>
                <a:defRPr/>
              </a:pPr>
              <a:t>176</a:t>
            </a:fld>
            <a:endParaRPr lang="fr-FR"/>
          </a:p>
        </p:txBody>
      </p:sp>
      <p:grpSp>
        <p:nvGrpSpPr>
          <p:cNvPr id="360451" name="Group 1027"/>
          <p:cNvGrpSpPr>
            <a:grpSpLocks/>
          </p:cNvGrpSpPr>
          <p:nvPr/>
        </p:nvGrpSpPr>
        <p:grpSpPr bwMode="auto">
          <a:xfrm>
            <a:off x="2438400" y="1828800"/>
            <a:ext cx="3733800" cy="3733800"/>
            <a:chOff x="1776" y="1200"/>
            <a:chExt cx="2352" cy="2352"/>
          </a:xfrm>
        </p:grpSpPr>
        <p:grpSp>
          <p:nvGrpSpPr>
            <p:cNvPr id="360460" name="Group 1028"/>
            <p:cNvGrpSpPr>
              <a:grpSpLocks/>
            </p:cNvGrpSpPr>
            <p:nvPr/>
          </p:nvGrpSpPr>
          <p:grpSpPr bwMode="auto">
            <a:xfrm>
              <a:off x="1776" y="1200"/>
              <a:ext cx="2352" cy="2352"/>
              <a:chOff x="1776" y="1200"/>
              <a:chExt cx="2352" cy="2352"/>
            </a:xfrm>
          </p:grpSpPr>
          <p:sp>
            <p:nvSpPr>
              <p:cNvPr id="360463" name="Rectangle 1029"/>
              <p:cNvSpPr>
                <a:spLocks noChangeArrowheads="1"/>
              </p:cNvSpPr>
              <p:nvPr/>
            </p:nvSpPr>
            <p:spPr bwMode="auto">
              <a:xfrm>
                <a:off x="2928" y="1200"/>
                <a:ext cx="1152" cy="1200"/>
              </a:xfrm>
              <a:prstGeom prst="rect">
                <a:avLst/>
              </a:prstGeom>
              <a:solidFill>
                <a:srgbClr val="D3102C"/>
              </a:solidFill>
              <a:ln w="9525">
                <a:noFill/>
                <a:miter lim="800000"/>
                <a:headEnd/>
                <a:tailEnd/>
              </a:ln>
            </p:spPr>
            <p:txBody>
              <a:bodyPr anchor="ctr">
                <a:prstTxWarp prst="textNoShape">
                  <a:avLst/>
                </a:prstTxWarp>
              </a:bodyPr>
              <a:lstStyle/>
              <a:p>
                <a:pPr algn="ctr">
                  <a:spcBef>
                    <a:spcPct val="50000"/>
                  </a:spcBef>
                </a:pPr>
                <a:r>
                  <a:rPr lang="fr-FR" sz="1600" b="1">
                    <a:latin typeface="Futura" charset="0"/>
                    <a:ea typeface="ＭＳ Ｐゴシック" charset="-128"/>
                    <a:cs typeface="ＭＳ Ｐゴシック" charset="-128"/>
                  </a:rPr>
                  <a:t>La Proposition de </a:t>
                </a:r>
                <a:r>
                  <a:rPr lang="fr-FR" sz="1800" b="1">
                    <a:latin typeface="Futura" charset="0"/>
                    <a:ea typeface="ＭＳ Ｐゴシック" charset="-128"/>
                    <a:cs typeface="ＭＳ Ｐゴシック" charset="-128"/>
                  </a:rPr>
                  <a:t>Valeur</a:t>
                </a:r>
                <a:endParaRPr lang="fr-FR" sz="1600" b="1">
                  <a:latin typeface="Futura" charset="0"/>
                  <a:ea typeface="ＭＳ Ｐゴシック" charset="-128"/>
                  <a:cs typeface="ＭＳ Ｐゴシック" charset="-128"/>
                </a:endParaRPr>
              </a:p>
            </p:txBody>
          </p:sp>
          <p:sp>
            <p:nvSpPr>
              <p:cNvPr id="360464" name="Rectangle 1030"/>
              <p:cNvSpPr>
                <a:spLocks noChangeArrowheads="1"/>
              </p:cNvSpPr>
              <p:nvPr/>
            </p:nvSpPr>
            <p:spPr bwMode="auto">
              <a:xfrm>
                <a:off x="1776" y="1248"/>
                <a:ext cx="1152" cy="1200"/>
              </a:xfrm>
              <a:prstGeom prst="rect">
                <a:avLst/>
              </a:prstGeom>
              <a:solidFill>
                <a:schemeClr val="bg2"/>
              </a:solidFill>
              <a:ln w="9525">
                <a:noFill/>
                <a:miter lim="800000"/>
                <a:headEnd/>
                <a:tailEnd/>
              </a:ln>
            </p:spPr>
            <p:txBody>
              <a:bodyPr anchor="ctr">
                <a:prstTxWarp prst="textNoShape">
                  <a:avLst/>
                </a:prstTxWarp>
              </a:bodyPr>
              <a:lstStyle/>
              <a:p>
                <a:pPr algn="ctr">
                  <a:spcBef>
                    <a:spcPct val="50000"/>
                  </a:spcBef>
                </a:pPr>
                <a:r>
                  <a:rPr lang="fr-FR" sz="1600" b="1">
                    <a:latin typeface="Futura" charset="0"/>
                    <a:ea typeface="ＭＳ Ｐゴシック" charset="-128"/>
                    <a:cs typeface="ＭＳ Ｐゴシック" charset="-128"/>
                  </a:rPr>
                  <a:t>Le Modèle de </a:t>
                </a:r>
                <a:r>
                  <a:rPr lang="fr-FR" sz="1800" b="1">
                    <a:latin typeface="Futura" charset="0"/>
                    <a:ea typeface="ＭＳ Ｐゴシック" charset="-128"/>
                    <a:cs typeface="ＭＳ Ｐゴシック" charset="-128"/>
                  </a:rPr>
                  <a:t>revenu</a:t>
                </a:r>
                <a:endParaRPr lang="fr-FR" sz="1600" b="1">
                  <a:latin typeface="Futura" charset="0"/>
                  <a:ea typeface="ＭＳ Ｐゴシック" charset="-128"/>
                  <a:cs typeface="ＭＳ Ｐゴシック" charset="-128"/>
                </a:endParaRPr>
              </a:p>
            </p:txBody>
          </p:sp>
          <p:sp>
            <p:nvSpPr>
              <p:cNvPr id="360465" name="Rectangle 1031"/>
              <p:cNvSpPr>
                <a:spLocks noChangeArrowheads="1"/>
              </p:cNvSpPr>
              <p:nvPr/>
            </p:nvSpPr>
            <p:spPr bwMode="auto">
              <a:xfrm>
                <a:off x="1824" y="2352"/>
                <a:ext cx="1152" cy="1200"/>
              </a:xfrm>
              <a:prstGeom prst="rect">
                <a:avLst/>
              </a:prstGeom>
              <a:solidFill>
                <a:srgbClr val="FFFF00"/>
              </a:solidFill>
              <a:ln w="9525">
                <a:noFill/>
                <a:miter lim="800000"/>
                <a:headEnd/>
                <a:tailEnd/>
              </a:ln>
            </p:spPr>
            <p:txBody>
              <a:bodyPr anchor="ctr">
                <a:prstTxWarp prst="textNoShape">
                  <a:avLst/>
                </a:prstTxWarp>
              </a:bodyPr>
              <a:lstStyle/>
              <a:p>
                <a:pPr algn="ctr">
                  <a:spcBef>
                    <a:spcPct val="50000"/>
                  </a:spcBef>
                </a:pPr>
                <a:r>
                  <a:rPr lang="fr-FR" sz="1600" b="1">
                    <a:latin typeface="Futura" charset="0"/>
                    <a:ea typeface="ＭＳ Ｐゴシック" charset="-128"/>
                    <a:cs typeface="ＭＳ Ｐゴシック" charset="-128"/>
                  </a:rPr>
                  <a:t>La </a:t>
                </a:r>
                <a:r>
                  <a:rPr lang="fr-FR" sz="1800" b="1">
                    <a:latin typeface="Futura" charset="0"/>
                    <a:ea typeface="ＭＳ Ｐゴシック" charset="-128"/>
                    <a:cs typeface="ＭＳ Ｐゴシック" charset="-128"/>
                  </a:rPr>
                  <a:t>Configuration</a:t>
                </a:r>
                <a:r>
                  <a:rPr lang="fr-FR" sz="1600" b="1">
                    <a:latin typeface="Futura" charset="0"/>
                    <a:ea typeface="ＭＳ Ｐゴシック" charset="-128"/>
                    <a:cs typeface="ＭＳ Ｐゴシック" charset="-128"/>
                  </a:rPr>
                  <a:t> et le positionnement au sein du réseau de valeur</a:t>
                </a:r>
              </a:p>
            </p:txBody>
          </p:sp>
          <p:sp>
            <p:nvSpPr>
              <p:cNvPr id="360466" name="Rectangle 1032"/>
              <p:cNvSpPr>
                <a:spLocks noChangeArrowheads="1"/>
              </p:cNvSpPr>
              <p:nvPr/>
            </p:nvSpPr>
            <p:spPr bwMode="auto">
              <a:xfrm>
                <a:off x="2976" y="2304"/>
                <a:ext cx="1152" cy="1200"/>
              </a:xfrm>
              <a:prstGeom prst="rect">
                <a:avLst/>
              </a:prstGeom>
              <a:solidFill>
                <a:srgbClr val="6666FF"/>
              </a:solidFill>
              <a:ln w="9525">
                <a:noFill/>
                <a:miter lim="800000"/>
                <a:headEnd/>
                <a:tailEnd/>
              </a:ln>
            </p:spPr>
            <p:txBody>
              <a:bodyPr anchor="ctr">
                <a:prstTxWarp prst="textNoShape">
                  <a:avLst/>
                </a:prstTxWarp>
              </a:bodyPr>
              <a:lstStyle/>
              <a:p>
                <a:pPr algn="ctr">
                  <a:spcBef>
                    <a:spcPct val="50000"/>
                  </a:spcBef>
                </a:pPr>
                <a:r>
                  <a:rPr lang="fr-FR" sz="1600" b="1">
                    <a:latin typeface="Futura" charset="0"/>
                    <a:ea typeface="ＭＳ Ｐゴシック" charset="-128"/>
                    <a:cs typeface="ＭＳ Ｐゴシック" charset="-128"/>
                  </a:rPr>
                  <a:t>Les </a:t>
                </a:r>
                <a:r>
                  <a:rPr lang="fr-FR" sz="1800" b="1">
                    <a:latin typeface="Futura" charset="0"/>
                    <a:ea typeface="ＭＳ Ｐゴシック" charset="-128"/>
                    <a:cs typeface="ＭＳ Ｐゴシック" charset="-128"/>
                  </a:rPr>
                  <a:t>Ressources</a:t>
                </a:r>
                <a:r>
                  <a:rPr lang="fr-FR" sz="1600" b="1">
                    <a:latin typeface="Futura" charset="0"/>
                    <a:ea typeface="ＭＳ Ｐゴシック" charset="-128"/>
                    <a:cs typeface="ＭＳ Ｐゴシック" charset="-128"/>
                  </a:rPr>
                  <a:t>, compétences et processus stratégiques</a:t>
                </a:r>
              </a:p>
            </p:txBody>
          </p:sp>
        </p:grpSp>
        <p:sp>
          <p:nvSpPr>
            <p:cNvPr id="360461" name="AutoShape 1033"/>
            <p:cNvSpPr>
              <a:spLocks noChangeArrowheads="1"/>
            </p:cNvSpPr>
            <p:nvPr/>
          </p:nvSpPr>
          <p:spPr bwMode="auto">
            <a:xfrm>
              <a:off x="2592" y="2016"/>
              <a:ext cx="672" cy="336"/>
            </a:xfrm>
            <a:prstGeom prst="curvedDownArrow">
              <a:avLst>
                <a:gd name="adj1" fmla="val 40000"/>
                <a:gd name="adj2" fmla="val 80000"/>
                <a:gd name="adj3" fmla="val 33333"/>
              </a:avLst>
            </a:prstGeom>
            <a:solidFill>
              <a:schemeClr val="tx1"/>
            </a:solidFill>
            <a:ln w="9525">
              <a:solidFill>
                <a:srgbClr val="D3102C"/>
              </a:solidFill>
              <a:miter lim="800000"/>
              <a:headEnd/>
              <a:tailEnd/>
            </a:ln>
          </p:spPr>
          <p:txBody>
            <a:bodyPr wrap="none" anchor="ctr">
              <a:prstTxWarp prst="textNoShape">
                <a:avLst/>
              </a:prstTxWarp>
              <a:spAutoFit/>
            </a:bodyPr>
            <a:lstStyle/>
            <a:p>
              <a:endParaRPr lang="fr-FR"/>
            </a:p>
          </p:txBody>
        </p:sp>
        <p:sp>
          <p:nvSpPr>
            <p:cNvPr id="360462" name="AutoShape 1034"/>
            <p:cNvSpPr>
              <a:spLocks noChangeArrowheads="1"/>
            </p:cNvSpPr>
            <p:nvPr/>
          </p:nvSpPr>
          <p:spPr bwMode="auto">
            <a:xfrm flipH="1">
              <a:off x="2544" y="2352"/>
              <a:ext cx="672" cy="288"/>
            </a:xfrm>
            <a:prstGeom prst="curvedUpArrow">
              <a:avLst>
                <a:gd name="adj1" fmla="val 46667"/>
                <a:gd name="adj2" fmla="val 93333"/>
                <a:gd name="adj3" fmla="val 33333"/>
              </a:avLst>
            </a:prstGeom>
            <a:solidFill>
              <a:schemeClr val="tx1"/>
            </a:solidFill>
            <a:ln w="9525">
              <a:solidFill>
                <a:srgbClr val="D3102C"/>
              </a:solidFill>
              <a:miter lim="800000"/>
              <a:headEnd/>
              <a:tailEnd/>
            </a:ln>
          </p:spPr>
          <p:txBody>
            <a:bodyPr wrap="none" anchor="ctr">
              <a:prstTxWarp prst="textNoShape">
                <a:avLst/>
              </a:prstTxWarp>
              <a:spAutoFit/>
            </a:bodyPr>
            <a:lstStyle/>
            <a:p>
              <a:endParaRPr lang="fr-FR"/>
            </a:p>
          </p:txBody>
        </p:sp>
      </p:grpSp>
      <p:sp>
        <p:nvSpPr>
          <p:cNvPr id="360452" name="Rectangle 1035"/>
          <p:cNvSpPr>
            <a:spLocks noChangeArrowheads="1"/>
          </p:cNvSpPr>
          <p:nvPr/>
        </p:nvSpPr>
        <p:spPr bwMode="auto">
          <a:xfrm>
            <a:off x="533400" y="6096000"/>
            <a:ext cx="3792538" cy="304800"/>
          </a:xfrm>
          <a:prstGeom prst="rect">
            <a:avLst/>
          </a:prstGeom>
          <a:noFill/>
          <a:ln w="9525">
            <a:noFill/>
            <a:miter lim="800000"/>
            <a:headEnd/>
            <a:tailEnd/>
          </a:ln>
        </p:spPr>
        <p:txBody>
          <a:bodyPr wrap="none" anchor="ctr">
            <a:prstTxWarp prst="textNoShape">
              <a:avLst/>
            </a:prstTxWarp>
            <a:spAutoFit/>
          </a:bodyPr>
          <a:lstStyle/>
          <a:p>
            <a:pPr algn="ctr">
              <a:spcBef>
                <a:spcPct val="50000"/>
              </a:spcBef>
            </a:pPr>
            <a:r>
              <a:rPr lang="fr-FR" sz="1400">
                <a:latin typeface="Futura" charset="0"/>
                <a:ea typeface="ＭＳ Ｐゴシック" charset="-128"/>
                <a:cs typeface="ＭＳ Ｐゴシック" charset="-128"/>
              </a:rPr>
              <a:t>Sources : Delaigue d’après Lecoq, G. Hamel</a:t>
            </a:r>
          </a:p>
        </p:txBody>
      </p:sp>
      <p:sp>
        <p:nvSpPr>
          <p:cNvPr id="360453" name="Oval 1036"/>
          <p:cNvSpPr>
            <a:spLocks noChangeArrowheads="1"/>
          </p:cNvSpPr>
          <p:nvPr/>
        </p:nvSpPr>
        <p:spPr bwMode="auto">
          <a:xfrm>
            <a:off x="1676400" y="1219200"/>
            <a:ext cx="5181600" cy="4876800"/>
          </a:xfrm>
          <a:prstGeom prst="ellipse">
            <a:avLst/>
          </a:prstGeom>
          <a:noFill/>
          <a:ln w="9525">
            <a:solidFill>
              <a:srgbClr val="CF172C"/>
            </a:solidFill>
            <a:round/>
            <a:headEnd/>
            <a:tailEnd/>
          </a:ln>
        </p:spPr>
        <p:txBody>
          <a:bodyPr anchor="ctr">
            <a:prstTxWarp prst="textNoShape">
              <a:avLst/>
            </a:prstTxWarp>
            <a:spAutoFit/>
          </a:bodyPr>
          <a:lstStyle/>
          <a:p>
            <a:endParaRPr lang="fr-FR"/>
          </a:p>
        </p:txBody>
      </p:sp>
      <p:sp>
        <p:nvSpPr>
          <p:cNvPr id="360454" name="Rectangle 1037"/>
          <p:cNvSpPr>
            <a:spLocks noChangeArrowheads="1"/>
          </p:cNvSpPr>
          <p:nvPr/>
        </p:nvSpPr>
        <p:spPr bwMode="auto">
          <a:xfrm>
            <a:off x="2736850" y="1184275"/>
            <a:ext cx="2901950" cy="528638"/>
          </a:xfrm>
          <a:prstGeom prst="rect">
            <a:avLst/>
          </a:prstGeom>
          <a:solidFill>
            <a:schemeClr val="bg1">
              <a:alpha val="63136"/>
            </a:schemeClr>
          </a:solidFill>
          <a:ln w="9525">
            <a:solidFill>
              <a:srgbClr val="CF172C"/>
            </a:solidFill>
            <a:miter lim="800000"/>
            <a:headEnd/>
            <a:tailEnd/>
          </a:ln>
        </p:spPr>
        <p:txBody>
          <a:bodyPr wrap="none" anchor="ctr">
            <a:prstTxWarp prst="textNoShape">
              <a:avLst/>
            </a:prstTxWarp>
            <a:spAutoFit/>
          </a:bodyPr>
          <a:lstStyle/>
          <a:p>
            <a:pPr algn="ctr">
              <a:lnSpc>
                <a:spcPct val="75000"/>
              </a:lnSpc>
              <a:spcBef>
                <a:spcPct val="50000"/>
              </a:spcBef>
            </a:pPr>
            <a:r>
              <a:rPr lang="fr-FR" sz="1400">
                <a:solidFill>
                  <a:srgbClr val="CF172C"/>
                </a:solidFill>
                <a:latin typeface="Futura" charset="0"/>
                <a:ea typeface="ＭＳ Ｐゴシック" charset="-128"/>
                <a:cs typeface="ＭＳ Ｐゴシック" charset="-128"/>
              </a:rPr>
              <a:t>Mission, Stratégie de l’entreprise,</a:t>
            </a:r>
          </a:p>
          <a:p>
            <a:pPr algn="ctr">
              <a:lnSpc>
                <a:spcPct val="75000"/>
              </a:lnSpc>
              <a:spcBef>
                <a:spcPct val="50000"/>
              </a:spcBef>
            </a:pPr>
            <a:r>
              <a:rPr lang="fr-FR" sz="1400">
                <a:solidFill>
                  <a:srgbClr val="CF172C"/>
                </a:solidFill>
                <a:latin typeface="Futura" charset="0"/>
                <a:ea typeface="ＭＳ Ｐゴシック" charset="-128"/>
                <a:cs typeface="ＭＳ Ｐゴシック" charset="-128"/>
              </a:rPr>
              <a:t>Segments visés</a:t>
            </a:r>
          </a:p>
        </p:txBody>
      </p:sp>
      <p:sp>
        <p:nvSpPr>
          <p:cNvPr id="360455" name="AutoShape 1038"/>
          <p:cNvSpPr>
            <a:spLocks noChangeArrowheads="1"/>
          </p:cNvSpPr>
          <p:nvPr/>
        </p:nvSpPr>
        <p:spPr bwMode="auto">
          <a:xfrm>
            <a:off x="6096000" y="1828800"/>
            <a:ext cx="685800" cy="1752600"/>
          </a:xfrm>
          <a:prstGeom prst="rightArrowCallout">
            <a:avLst>
              <a:gd name="adj1" fmla="val 63889"/>
              <a:gd name="adj2" fmla="val 63889"/>
              <a:gd name="adj3" fmla="val 16667"/>
              <a:gd name="adj4" fmla="val 66667"/>
            </a:avLst>
          </a:prstGeom>
          <a:solidFill>
            <a:srgbClr val="D3102C"/>
          </a:solidFill>
          <a:ln w="9525">
            <a:solidFill>
              <a:schemeClr val="tx1"/>
            </a:solidFill>
            <a:miter lim="800000"/>
            <a:headEnd/>
            <a:tailEnd/>
          </a:ln>
        </p:spPr>
        <p:txBody>
          <a:bodyPr anchor="ctr">
            <a:prstTxWarp prst="textNoShape">
              <a:avLst/>
            </a:prstTxWarp>
            <a:spAutoFit/>
          </a:bodyPr>
          <a:lstStyle/>
          <a:p>
            <a:endParaRPr lang="fr-FR"/>
          </a:p>
        </p:txBody>
      </p:sp>
      <p:sp>
        <p:nvSpPr>
          <p:cNvPr id="360456" name="Rectangle 1039"/>
          <p:cNvSpPr>
            <a:spLocks noChangeArrowheads="1"/>
          </p:cNvSpPr>
          <p:nvPr/>
        </p:nvSpPr>
        <p:spPr bwMode="auto">
          <a:xfrm rot="5400000">
            <a:off x="5623719" y="2575719"/>
            <a:ext cx="1401762" cy="304800"/>
          </a:xfrm>
          <a:prstGeom prst="rect">
            <a:avLst/>
          </a:prstGeom>
          <a:noFill/>
          <a:ln w="9525">
            <a:noFill/>
            <a:miter lim="800000"/>
            <a:headEnd/>
            <a:tailEnd/>
          </a:ln>
        </p:spPr>
        <p:txBody>
          <a:bodyPr wrap="none" anchor="ctr">
            <a:prstTxWarp prst="textNoShape">
              <a:avLst/>
            </a:prstTxWarp>
            <a:spAutoFit/>
          </a:bodyPr>
          <a:lstStyle/>
          <a:p>
            <a:pPr algn="ctr">
              <a:spcBef>
                <a:spcPct val="50000"/>
              </a:spcBef>
            </a:pPr>
            <a:r>
              <a:rPr lang="fr-FR" sz="1400">
                <a:latin typeface="Futura" charset="0"/>
                <a:ea typeface="ＭＳ Ｐゴシック" charset="-128"/>
                <a:cs typeface="ＭＳ Ｐゴシック" charset="-128"/>
              </a:rPr>
              <a:t>Interface Client</a:t>
            </a:r>
          </a:p>
        </p:txBody>
      </p:sp>
      <p:sp>
        <p:nvSpPr>
          <p:cNvPr id="360457" name="AutoShape 1040"/>
          <p:cNvSpPr>
            <a:spLocks noChangeArrowheads="1"/>
          </p:cNvSpPr>
          <p:nvPr/>
        </p:nvSpPr>
        <p:spPr bwMode="auto">
          <a:xfrm>
            <a:off x="1828800" y="3657600"/>
            <a:ext cx="685800" cy="1905000"/>
          </a:xfrm>
          <a:prstGeom prst="leftArrowCallout">
            <a:avLst>
              <a:gd name="adj1" fmla="val 69444"/>
              <a:gd name="adj2" fmla="val 69444"/>
              <a:gd name="adj3" fmla="val 16667"/>
              <a:gd name="adj4" fmla="val 66667"/>
            </a:avLst>
          </a:prstGeom>
          <a:solidFill>
            <a:srgbClr val="FFFF00"/>
          </a:solidFill>
          <a:ln w="9525">
            <a:solidFill>
              <a:srgbClr val="D3102C"/>
            </a:solidFill>
            <a:miter lim="800000"/>
            <a:headEnd/>
            <a:tailEnd/>
          </a:ln>
        </p:spPr>
        <p:txBody>
          <a:bodyPr wrap="none" anchor="ctr">
            <a:prstTxWarp prst="textNoShape">
              <a:avLst/>
            </a:prstTxWarp>
            <a:spAutoFit/>
          </a:bodyPr>
          <a:lstStyle/>
          <a:p>
            <a:endParaRPr lang="fr-FR"/>
          </a:p>
        </p:txBody>
      </p:sp>
      <p:sp>
        <p:nvSpPr>
          <p:cNvPr id="360458" name="Rectangle 1041"/>
          <p:cNvSpPr>
            <a:spLocks noChangeArrowheads="1"/>
          </p:cNvSpPr>
          <p:nvPr/>
        </p:nvSpPr>
        <p:spPr bwMode="auto">
          <a:xfrm rot="5400000">
            <a:off x="1654175" y="4335463"/>
            <a:ext cx="1233488" cy="487362"/>
          </a:xfrm>
          <a:prstGeom prst="rect">
            <a:avLst/>
          </a:prstGeom>
          <a:noFill/>
          <a:ln w="9525">
            <a:noFill/>
            <a:miter lim="800000"/>
            <a:headEnd/>
            <a:tailEnd/>
          </a:ln>
        </p:spPr>
        <p:txBody>
          <a:bodyPr wrap="none" anchor="ctr">
            <a:prstTxWarp prst="textNoShape">
              <a:avLst/>
            </a:prstTxWarp>
            <a:spAutoFit/>
          </a:bodyPr>
          <a:lstStyle/>
          <a:p>
            <a:pPr algn="ctr">
              <a:lnSpc>
                <a:spcPct val="75000"/>
              </a:lnSpc>
              <a:spcBef>
                <a:spcPct val="35000"/>
              </a:spcBef>
            </a:pPr>
            <a:r>
              <a:rPr lang="fr-FR" sz="1400">
                <a:latin typeface="Futura" charset="0"/>
                <a:ea typeface="ＭＳ Ｐゴシック" charset="-128"/>
                <a:cs typeface="ＭＳ Ｐゴシック" charset="-128"/>
              </a:rPr>
              <a:t>Frontières de</a:t>
            </a:r>
          </a:p>
          <a:p>
            <a:pPr algn="ctr">
              <a:lnSpc>
                <a:spcPct val="75000"/>
              </a:lnSpc>
              <a:spcBef>
                <a:spcPct val="35000"/>
              </a:spcBef>
            </a:pPr>
            <a:r>
              <a:rPr lang="fr-FR" sz="1400">
                <a:latin typeface="Futura" charset="0"/>
                <a:ea typeface="ＭＳ Ｐゴシック" charset="-128"/>
                <a:cs typeface="ＭＳ Ｐゴシック" charset="-128"/>
              </a:rPr>
              <a:t>l’entreprise</a:t>
            </a:r>
          </a:p>
        </p:txBody>
      </p:sp>
      <p:sp>
        <p:nvSpPr>
          <p:cNvPr id="360459" name="Rectangle 1042"/>
          <p:cNvSpPr>
            <a:spLocks noGrp="1" noChangeArrowheads="1"/>
          </p:cNvSpPr>
          <p:nvPr>
            <p:ph type="title"/>
          </p:nvPr>
        </p:nvSpPr>
        <p:spPr/>
        <p:txBody>
          <a:bodyPr/>
          <a:lstStyle/>
          <a:p>
            <a:r>
              <a:rPr lang="fr-FR"/>
              <a:t>Composantes d’un business model</a:t>
            </a:r>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14071019-35B8-C44B-B004-D5B8DB530D7C}" type="slidenum">
              <a:rPr lang="fr-FR"/>
              <a:pPr>
                <a:defRPr/>
              </a:pPr>
              <a:t>177</a:t>
            </a:fld>
            <a:endParaRPr lang="fr-FR"/>
          </a:p>
        </p:txBody>
      </p:sp>
      <p:sp>
        <p:nvSpPr>
          <p:cNvPr id="362499" name="Rectangle 1028"/>
          <p:cNvSpPr>
            <a:spLocks noGrp="1" noChangeArrowheads="1"/>
          </p:cNvSpPr>
          <p:nvPr>
            <p:ph type="title"/>
          </p:nvPr>
        </p:nvSpPr>
        <p:spPr/>
        <p:txBody>
          <a:bodyPr/>
          <a:lstStyle/>
          <a:p>
            <a:r>
              <a:rPr lang="fr-FR"/>
              <a:t>Composantes d’un business model</a:t>
            </a:r>
          </a:p>
        </p:txBody>
      </p:sp>
      <p:sp>
        <p:nvSpPr>
          <p:cNvPr id="362500" name="Rectangle 1029"/>
          <p:cNvSpPr>
            <a:spLocks noGrp="1" noChangeArrowheads="1"/>
          </p:cNvSpPr>
          <p:nvPr>
            <p:ph type="body" idx="1"/>
          </p:nvPr>
        </p:nvSpPr>
        <p:spPr/>
        <p:txBody>
          <a:bodyPr/>
          <a:lstStyle/>
          <a:p>
            <a:r>
              <a:rPr lang="fr-FR" sz="1800"/>
              <a:t>La </a:t>
            </a:r>
            <a:r>
              <a:rPr lang="fr-FR" sz="1800">
                <a:solidFill>
                  <a:srgbClr val="00279F"/>
                </a:solidFill>
              </a:rPr>
              <a:t>proposition de valeur</a:t>
            </a:r>
            <a:r>
              <a:rPr lang="fr-FR" sz="1800"/>
              <a:t> : l’attractivité de l’offre</a:t>
            </a:r>
          </a:p>
          <a:p>
            <a:pPr lvl="1"/>
            <a:r>
              <a:rPr lang="fr-FR" sz="1600"/>
              <a:t>Les attributs produits-services : performance, rapport co</a:t>
            </a:r>
            <a:r>
              <a:rPr lang="fr-FR" altLang="ja-JP" sz="1600"/>
              <a:t>ût/qualité, l’image, les relations clients …</a:t>
            </a:r>
          </a:p>
          <a:p>
            <a:pPr lvl="2"/>
            <a:r>
              <a:rPr lang="fr-FR" sz="1400"/>
              <a:t>Différenciation par la supériorité du produits, l’excellence opérationnelle, les services ou la relation clients … pour mieux coller à la demande des clients</a:t>
            </a:r>
          </a:p>
          <a:p>
            <a:pPr lvl="3"/>
            <a:r>
              <a:rPr lang="fr-FR" sz="1200"/>
              <a:t>Outils : le canevas stratégique (Kim et Mauborgne 2005) et la courbe de valeur associée, la grille « Exclure - Atténuer - Renforcer - Créer »</a:t>
            </a:r>
          </a:p>
          <a:p>
            <a:pPr lvl="3"/>
            <a:r>
              <a:rPr lang="fr-FR" sz="1200"/>
              <a:t>Ex. Louis Vuitton apporte produits + image</a:t>
            </a:r>
          </a:p>
          <a:p>
            <a:pPr lvl="3"/>
            <a:r>
              <a:rPr lang="fr-FR" sz="1200"/>
              <a:t>Ex. Low-Cost aériens apportent les prix les plus bas</a:t>
            </a:r>
          </a:p>
          <a:p>
            <a:r>
              <a:rPr lang="fr-FR" sz="1800"/>
              <a:t>Les </a:t>
            </a:r>
            <a:r>
              <a:rPr lang="fr-FR" sz="1800">
                <a:solidFill>
                  <a:srgbClr val="00279F"/>
                </a:solidFill>
              </a:rPr>
              <a:t>ressources</a:t>
            </a:r>
            <a:r>
              <a:rPr lang="fr-FR" sz="1800"/>
              <a:t> et les </a:t>
            </a:r>
            <a:r>
              <a:rPr lang="fr-FR" sz="1800">
                <a:solidFill>
                  <a:srgbClr val="00279F"/>
                </a:solidFill>
              </a:rPr>
              <a:t>compétences stratégiques</a:t>
            </a:r>
            <a:endParaRPr lang="fr-FR" sz="1800"/>
          </a:p>
          <a:p>
            <a:pPr lvl="1"/>
            <a:r>
              <a:rPr lang="fr-FR" sz="1600"/>
              <a:t>Tangibles, intangibles et humaines, internes ou externes</a:t>
            </a:r>
          </a:p>
          <a:p>
            <a:pPr lvl="2"/>
            <a:r>
              <a:rPr lang="fr-FR" sz="1400"/>
              <a:t>Actifs (infrastructures, brevets, marque …)</a:t>
            </a:r>
          </a:p>
          <a:p>
            <a:pPr lvl="2"/>
            <a:r>
              <a:rPr lang="fr-FR" sz="1400"/>
              <a:t>Savoir faire, technologie, aptitude unique</a:t>
            </a:r>
          </a:p>
          <a:p>
            <a:pPr lvl="1"/>
            <a:r>
              <a:rPr lang="fr-FR" sz="1600"/>
              <a:t>Contribuent à apporter un avantage concurrentiel f(valeur, rareté, imitabilité, substituabilité …) au travers de leur combinaison dans des processus créateurs de valeur ou les capacités organisationnelles</a:t>
            </a:r>
          </a:p>
          <a:p>
            <a:pPr lvl="1"/>
            <a:r>
              <a:rPr lang="fr-FR" sz="1600"/>
              <a:t>Ressources cœur / ressources émergentes (modèle VRIO : Valeur, rareté, imitabilité, organisation)</a:t>
            </a:r>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E6B5EBDC-8A2F-9A4E-BF9F-6CC9A183D152}" type="slidenum">
              <a:rPr lang="fr-FR"/>
              <a:pPr>
                <a:defRPr/>
              </a:pPr>
              <a:t>178</a:t>
            </a:fld>
            <a:endParaRPr lang="fr-FR"/>
          </a:p>
        </p:txBody>
      </p:sp>
      <p:sp>
        <p:nvSpPr>
          <p:cNvPr id="364547" name="Rectangle 1028"/>
          <p:cNvSpPr>
            <a:spLocks noGrp="1" noChangeArrowheads="1"/>
          </p:cNvSpPr>
          <p:nvPr>
            <p:ph type="title"/>
          </p:nvPr>
        </p:nvSpPr>
        <p:spPr/>
        <p:txBody>
          <a:bodyPr/>
          <a:lstStyle/>
          <a:p>
            <a:r>
              <a:rPr lang="fr-FR"/>
              <a:t>Composantes d’un business model</a:t>
            </a:r>
          </a:p>
        </p:txBody>
      </p:sp>
      <p:sp>
        <p:nvSpPr>
          <p:cNvPr id="364548" name="Rectangle 1029"/>
          <p:cNvSpPr>
            <a:spLocks noGrp="1" noChangeArrowheads="1"/>
          </p:cNvSpPr>
          <p:nvPr>
            <p:ph type="body" idx="1"/>
          </p:nvPr>
        </p:nvSpPr>
        <p:spPr/>
        <p:txBody>
          <a:bodyPr/>
          <a:lstStyle/>
          <a:p>
            <a:pPr>
              <a:lnSpc>
                <a:spcPct val="90000"/>
              </a:lnSpc>
            </a:pPr>
            <a:r>
              <a:rPr lang="fr-FR" sz="1800"/>
              <a:t>La </a:t>
            </a:r>
            <a:r>
              <a:rPr lang="fr-FR" sz="1800">
                <a:solidFill>
                  <a:srgbClr val="00279F"/>
                </a:solidFill>
              </a:rPr>
              <a:t>configuration</a:t>
            </a:r>
            <a:r>
              <a:rPr lang="fr-FR" sz="1800"/>
              <a:t> et le </a:t>
            </a:r>
            <a:r>
              <a:rPr lang="fr-FR" sz="1800">
                <a:solidFill>
                  <a:srgbClr val="00279F"/>
                </a:solidFill>
              </a:rPr>
              <a:t>positionnement dans le réseau de valeur</a:t>
            </a:r>
            <a:r>
              <a:rPr lang="fr-FR" sz="1800"/>
              <a:t> : comment l’entreprise produit la CVP à partir d’un portefeuille de ressources</a:t>
            </a:r>
          </a:p>
          <a:p>
            <a:pPr lvl="1">
              <a:lnSpc>
                <a:spcPct val="90000"/>
              </a:lnSpc>
            </a:pPr>
            <a:r>
              <a:rPr lang="fr-FR" sz="1600"/>
              <a:t>Définir les fonctions que l’entreprise va assurer et celles qui le seront par ses partenaires au sein de la cha</a:t>
            </a:r>
            <a:r>
              <a:rPr lang="fr-FR" altLang="ja-JP" sz="1600"/>
              <a:t>îne de valeur élargie (interne + externe)</a:t>
            </a:r>
          </a:p>
          <a:p>
            <a:pPr lvl="2">
              <a:lnSpc>
                <a:spcPct val="90000"/>
              </a:lnSpc>
            </a:pPr>
            <a:r>
              <a:rPr lang="fr-FR" sz="1400"/>
              <a:t>Choix d’intégration / sous-traitance</a:t>
            </a:r>
          </a:p>
          <a:p>
            <a:pPr lvl="2">
              <a:lnSpc>
                <a:spcPct val="90000"/>
              </a:lnSpc>
            </a:pPr>
            <a:r>
              <a:rPr lang="fr-FR" sz="1400"/>
              <a:t>Relation de dépendance / partenaires et donc valeur captée (pb de migration de la valeur)</a:t>
            </a:r>
          </a:p>
          <a:p>
            <a:pPr lvl="1">
              <a:lnSpc>
                <a:spcPct val="90000"/>
              </a:lnSpc>
            </a:pPr>
            <a:r>
              <a:rPr lang="fr-FR" sz="1600"/>
              <a:t>Nécessité d’une cartographie des acteurs impliqués et des modèles de répartition de la valeur entre eux</a:t>
            </a:r>
          </a:p>
          <a:p>
            <a:pPr lvl="2">
              <a:lnSpc>
                <a:spcPct val="90000"/>
              </a:lnSpc>
            </a:pPr>
            <a:r>
              <a:rPr lang="fr-FR" sz="1400"/>
              <a:t>Acteurs ayant entre eux des relations économiques : des fournisseurs aux clients</a:t>
            </a:r>
          </a:p>
          <a:p>
            <a:pPr lvl="2">
              <a:lnSpc>
                <a:spcPct val="90000"/>
              </a:lnSpc>
            </a:pPr>
            <a:r>
              <a:rPr lang="fr-FR" sz="1400"/>
              <a:t>Acteurs sans relations économiques directes : concurrents, acteurs complémentaires partenaires potentiels ou non</a:t>
            </a:r>
          </a:p>
          <a:p>
            <a:pPr lvl="1">
              <a:lnSpc>
                <a:spcPct val="90000"/>
              </a:lnSpc>
            </a:pPr>
            <a:r>
              <a:rPr lang="fr-FR" sz="1600"/>
              <a:t>Un objectif : délimiter les frontières de l’entreprise</a:t>
            </a:r>
          </a:p>
          <a:p>
            <a:pPr>
              <a:lnSpc>
                <a:spcPct val="90000"/>
              </a:lnSpc>
            </a:pPr>
            <a:r>
              <a:rPr lang="fr-FR" sz="1800"/>
              <a:t>Le </a:t>
            </a:r>
            <a:r>
              <a:rPr lang="fr-FR" sz="1800">
                <a:solidFill>
                  <a:srgbClr val="00279F"/>
                </a:solidFill>
              </a:rPr>
              <a:t>modèle économique ou de revenu</a:t>
            </a:r>
            <a:r>
              <a:rPr lang="fr-FR" sz="1800"/>
              <a:t> ou l’équation de profits explicite l’origine de la rentabilité</a:t>
            </a:r>
          </a:p>
          <a:p>
            <a:pPr lvl="1">
              <a:lnSpc>
                <a:spcPct val="90000"/>
              </a:lnSpc>
            </a:pPr>
            <a:r>
              <a:rPr lang="fr-FR" sz="1600"/>
              <a:t>La logique économique de génération de revenus et de profit</a:t>
            </a:r>
          </a:p>
          <a:p>
            <a:pPr lvl="2">
              <a:lnSpc>
                <a:spcPct val="90000"/>
              </a:lnSpc>
            </a:pPr>
            <a:r>
              <a:rPr lang="fr-FR" sz="1400"/>
              <a:t>Structure et volume de revenu généré par l’offre : exposition-fragilité et taille de la cible</a:t>
            </a:r>
          </a:p>
          <a:p>
            <a:pPr lvl="2">
              <a:lnSpc>
                <a:spcPct val="90000"/>
              </a:lnSpc>
            </a:pPr>
            <a:r>
              <a:rPr lang="fr-FR" sz="1400"/>
              <a:t>Modalités de rémunération de l’entreprise : base du prix de vente, d°de différenciation des tarifs, fréquence des paiements, lissage de la demande (fidélité, abonnement …)</a:t>
            </a:r>
          </a:p>
          <a:p>
            <a:pPr lvl="2">
              <a:lnSpc>
                <a:spcPct val="90000"/>
              </a:lnSpc>
            </a:pPr>
            <a:endParaRPr lang="fr-FR" sz="1400"/>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1026"/>
          <p:cNvSpPr>
            <a:spLocks noGrp="1" noChangeArrowheads="1"/>
          </p:cNvSpPr>
          <p:nvPr>
            <p:ph type="ctrTitle"/>
          </p:nvPr>
        </p:nvSpPr>
        <p:spPr/>
        <p:txBody>
          <a:bodyPr/>
          <a:lstStyle/>
          <a:p>
            <a:r>
              <a:rPr lang="fr-FR"/>
              <a:t>Les 9 blocs du business model</a:t>
            </a:r>
          </a:p>
        </p:txBody>
      </p:sp>
      <p:sp>
        <p:nvSpPr>
          <p:cNvPr id="366595" name="Rectangle 1027"/>
          <p:cNvSpPr>
            <a:spLocks noGrp="1" noChangeArrowheads="1"/>
          </p:cNvSpPr>
          <p:nvPr>
            <p:ph type="subTitle" idx="1"/>
          </p:nvPr>
        </p:nvSpPr>
        <p:spPr/>
        <p:txBody>
          <a:bodyPr/>
          <a:lstStyle/>
          <a:p>
            <a:endParaRPr lang="fr-F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Espace réservé du numéro de diapositive 3"/>
          <p:cNvSpPr>
            <a:spLocks noGrp="1"/>
          </p:cNvSpPr>
          <p:nvPr>
            <p:ph type="sldNum" sz="quarter" idx="10"/>
          </p:nvPr>
        </p:nvSpPr>
        <p:spPr/>
        <p:txBody>
          <a:bodyPr/>
          <a:lstStyle/>
          <a:p>
            <a:pPr>
              <a:defRPr/>
            </a:pPr>
            <a:fld id="{157C800A-7BBC-3F4A-8F28-DAD64870600B}" type="slidenum">
              <a:rPr lang="fr-FR"/>
              <a:pPr>
                <a:defRPr/>
              </a:pPr>
              <a:t>18</a:t>
            </a:fld>
            <a:endParaRPr lang="fr-FR"/>
          </a:p>
        </p:txBody>
      </p:sp>
      <p:cxnSp>
        <p:nvCxnSpPr>
          <p:cNvPr id="48131" name="AutoShape 70"/>
          <p:cNvCxnSpPr>
            <a:cxnSpLocks noChangeShapeType="1"/>
            <a:stCxn id="48161" idx="4"/>
            <a:endCxn id="48183" idx="0"/>
          </p:cNvCxnSpPr>
          <p:nvPr/>
        </p:nvCxnSpPr>
        <p:spPr bwMode="auto">
          <a:xfrm>
            <a:off x="4310063" y="1484313"/>
            <a:ext cx="9525" cy="360362"/>
          </a:xfrm>
          <a:prstGeom prst="straightConnector1">
            <a:avLst/>
          </a:prstGeom>
          <a:noFill/>
          <a:ln w="76200">
            <a:solidFill>
              <a:schemeClr val="tx1"/>
            </a:solidFill>
            <a:round/>
            <a:headEnd/>
            <a:tailEnd type="triangle" w="med" len="med"/>
          </a:ln>
        </p:spPr>
      </p:cxnSp>
      <p:sp>
        <p:nvSpPr>
          <p:cNvPr id="48132" name="Rectangle 2"/>
          <p:cNvSpPr>
            <a:spLocks noGrp="1" noChangeArrowheads="1"/>
          </p:cNvSpPr>
          <p:nvPr>
            <p:ph type="title"/>
          </p:nvPr>
        </p:nvSpPr>
        <p:spPr>
          <a:xfrm>
            <a:off x="609600" y="76200"/>
            <a:ext cx="7923213" cy="762000"/>
          </a:xfrm>
          <a:noFill/>
        </p:spPr>
        <p:txBody>
          <a:bodyPr/>
          <a:lstStyle/>
          <a:p>
            <a:r>
              <a:rPr lang="fr-FR" sz="2000"/>
              <a:t>Schéma de base d'une démarche : modèle LCAG "de Harvard"</a:t>
            </a:r>
          </a:p>
        </p:txBody>
      </p:sp>
      <p:sp>
        <p:nvSpPr>
          <p:cNvPr id="48133" name="Rectangle 4"/>
          <p:cNvSpPr>
            <a:spLocks noChangeArrowheads="1"/>
          </p:cNvSpPr>
          <p:nvPr/>
        </p:nvSpPr>
        <p:spPr bwMode="auto">
          <a:xfrm>
            <a:off x="2405063" y="2819400"/>
            <a:ext cx="3811587" cy="652463"/>
          </a:xfrm>
          <a:prstGeom prst="rect">
            <a:avLst/>
          </a:prstGeom>
          <a:noFill/>
          <a:ln w="25400">
            <a:solidFill>
              <a:srgbClr val="00279F"/>
            </a:solidFill>
            <a:miter lim="800000"/>
            <a:headEnd/>
            <a:tailEnd/>
          </a:ln>
        </p:spPr>
        <p:txBody>
          <a:bodyPr wrap="none" anchor="ctr">
            <a:prstTxWarp prst="textNoShape">
              <a:avLst/>
            </a:prstTxWarp>
          </a:bodyPr>
          <a:lstStyle/>
          <a:p>
            <a:pPr algn="ctr"/>
            <a:r>
              <a:rPr lang="fr-FR" sz="1700" b="1">
                <a:solidFill>
                  <a:srgbClr val="00279F"/>
                </a:solidFill>
              </a:rPr>
              <a:t>Axes stratégiques - Objectifs globaux</a:t>
            </a:r>
          </a:p>
          <a:p>
            <a:pPr algn="ctr"/>
            <a:r>
              <a:rPr lang="fr-FR" sz="1700" b="1">
                <a:solidFill>
                  <a:srgbClr val="00279F"/>
                </a:solidFill>
              </a:rPr>
              <a:t>et par segments stratégiques</a:t>
            </a:r>
          </a:p>
        </p:txBody>
      </p:sp>
      <p:sp>
        <p:nvSpPr>
          <p:cNvPr id="48134" name="Rectangle 5"/>
          <p:cNvSpPr>
            <a:spLocks noChangeArrowheads="1"/>
          </p:cNvSpPr>
          <p:nvPr/>
        </p:nvSpPr>
        <p:spPr bwMode="auto">
          <a:xfrm>
            <a:off x="5027613" y="1600200"/>
            <a:ext cx="2282825" cy="214313"/>
          </a:xfrm>
          <a:prstGeom prst="rect">
            <a:avLst/>
          </a:prstGeom>
          <a:solidFill>
            <a:srgbClr val="FFFFFF"/>
          </a:solidFill>
          <a:ln w="25400">
            <a:noFill/>
            <a:miter lim="800000"/>
            <a:headEnd/>
            <a:tailEnd/>
          </a:ln>
        </p:spPr>
        <p:txBody>
          <a:bodyPr wrap="none" anchor="ctr">
            <a:prstTxWarp prst="textNoShape">
              <a:avLst/>
            </a:prstTxWarp>
          </a:bodyPr>
          <a:lstStyle/>
          <a:p>
            <a:endParaRPr lang="fr-FR"/>
          </a:p>
        </p:txBody>
      </p:sp>
      <p:sp>
        <p:nvSpPr>
          <p:cNvPr id="48135" name="Rectangle 6"/>
          <p:cNvSpPr>
            <a:spLocks noChangeArrowheads="1"/>
          </p:cNvSpPr>
          <p:nvPr/>
        </p:nvSpPr>
        <p:spPr bwMode="auto">
          <a:xfrm>
            <a:off x="5886450" y="1439863"/>
            <a:ext cx="1752600" cy="666750"/>
          </a:xfrm>
          <a:prstGeom prst="rect">
            <a:avLst/>
          </a:prstGeom>
          <a:noFill/>
          <a:ln w="25400">
            <a:solidFill>
              <a:srgbClr val="000000"/>
            </a:solidFill>
            <a:miter lim="800000"/>
            <a:headEnd/>
            <a:tailEnd/>
          </a:ln>
        </p:spPr>
        <p:txBody>
          <a:bodyPr anchor="ctr">
            <a:prstTxWarp prst="textNoShape">
              <a:avLst/>
            </a:prstTxWarp>
            <a:spAutoFit/>
          </a:bodyPr>
          <a:lstStyle/>
          <a:p>
            <a:pPr algn="ctr"/>
            <a:r>
              <a:rPr lang="fr-FR" sz="1800" b="1">
                <a:solidFill>
                  <a:schemeClr val="hlink"/>
                </a:solidFill>
              </a:rPr>
              <a:t>Métiers / Savoir Faire</a:t>
            </a:r>
            <a:endParaRPr lang="fr-FR" sz="1800">
              <a:solidFill>
                <a:schemeClr val="hlink"/>
              </a:solidFill>
            </a:endParaRPr>
          </a:p>
        </p:txBody>
      </p:sp>
      <p:sp>
        <p:nvSpPr>
          <p:cNvPr id="48136" name="Rectangle 7"/>
          <p:cNvSpPr>
            <a:spLocks noChangeArrowheads="1"/>
          </p:cNvSpPr>
          <p:nvPr/>
        </p:nvSpPr>
        <p:spPr bwMode="auto">
          <a:xfrm>
            <a:off x="5621338" y="882650"/>
            <a:ext cx="2284412" cy="206375"/>
          </a:xfrm>
          <a:prstGeom prst="rect">
            <a:avLst/>
          </a:prstGeom>
          <a:solidFill>
            <a:srgbClr val="FFFFFF"/>
          </a:solidFill>
          <a:ln w="25400">
            <a:noFill/>
            <a:miter lim="800000"/>
            <a:headEnd/>
            <a:tailEnd/>
          </a:ln>
        </p:spPr>
        <p:txBody>
          <a:bodyPr wrap="none" anchor="ctr">
            <a:prstTxWarp prst="textNoShape">
              <a:avLst/>
            </a:prstTxWarp>
          </a:bodyPr>
          <a:lstStyle/>
          <a:p>
            <a:endParaRPr lang="fr-FR"/>
          </a:p>
        </p:txBody>
      </p:sp>
      <p:sp>
        <p:nvSpPr>
          <p:cNvPr id="48137" name="Rectangle 8"/>
          <p:cNvSpPr>
            <a:spLocks noChangeArrowheads="1"/>
          </p:cNvSpPr>
          <p:nvPr/>
        </p:nvSpPr>
        <p:spPr bwMode="auto">
          <a:xfrm>
            <a:off x="5962650" y="885825"/>
            <a:ext cx="1600200" cy="239713"/>
          </a:xfrm>
          <a:prstGeom prst="rect">
            <a:avLst/>
          </a:prstGeom>
          <a:noFill/>
          <a:ln w="25400">
            <a:solidFill>
              <a:srgbClr val="000000"/>
            </a:solidFill>
            <a:miter lim="800000"/>
            <a:headEnd/>
            <a:tailEnd/>
          </a:ln>
        </p:spPr>
        <p:txBody>
          <a:bodyPr wrap="none" anchor="ctr">
            <a:prstTxWarp prst="textNoShape">
              <a:avLst/>
            </a:prstTxWarp>
          </a:bodyPr>
          <a:lstStyle/>
          <a:p>
            <a:pPr algn="ctr"/>
            <a:r>
              <a:rPr lang="fr-FR" sz="2000" b="1">
                <a:solidFill>
                  <a:srgbClr val="000000"/>
                </a:solidFill>
              </a:rPr>
              <a:t>Forces</a:t>
            </a:r>
          </a:p>
        </p:txBody>
      </p:sp>
      <p:sp>
        <p:nvSpPr>
          <p:cNvPr id="48138" name="Rectangle 9"/>
          <p:cNvSpPr>
            <a:spLocks noChangeArrowheads="1"/>
          </p:cNvSpPr>
          <p:nvPr/>
        </p:nvSpPr>
        <p:spPr bwMode="auto">
          <a:xfrm>
            <a:off x="587375" y="1600200"/>
            <a:ext cx="2282825" cy="214313"/>
          </a:xfrm>
          <a:prstGeom prst="rect">
            <a:avLst/>
          </a:prstGeom>
          <a:solidFill>
            <a:srgbClr val="FFFFFF"/>
          </a:solidFill>
          <a:ln w="25400">
            <a:noFill/>
            <a:miter lim="800000"/>
            <a:headEnd/>
            <a:tailEnd/>
          </a:ln>
        </p:spPr>
        <p:txBody>
          <a:bodyPr wrap="none" anchor="ctr">
            <a:prstTxWarp prst="textNoShape">
              <a:avLst/>
            </a:prstTxWarp>
          </a:bodyPr>
          <a:lstStyle/>
          <a:p>
            <a:endParaRPr lang="fr-FR"/>
          </a:p>
        </p:txBody>
      </p:sp>
      <p:sp>
        <p:nvSpPr>
          <p:cNvPr id="48139" name="Rectangle 10"/>
          <p:cNvSpPr>
            <a:spLocks noChangeArrowheads="1"/>
          </p:cNvSpPr>
          <p:nvPr/>
        </p:nvSpPr>
        <p:spPr bwMode="auto">
          <a:xfrm>
            <a:off x="1116013" y="1349375"/>
            <a:ext cx="1800225" cy="666750"/>
          </a:xfrm>
          <a:prstGeom prst="rect">
            <a:avLst/>
          </a:prstGeom>
          <a:noFill/>
          <a:ln w="25400">
            <a:solidFill>
              <a:srgbClr val="000000"/>
            </a:solidFill>
            <a:miter lim="800000"/>
            <a:headEnd/>
            <a:tailEnd/>
          </a:ln>
        </p:spPr>
        <p:txBody>
          <a:bodyPr anchor="ctr">
            <a:prstTxWarp prst="textNoShape">
              <a:avLst/>
            </a:prstTxWarp>
            <a:spAutoFit/>
          </a:bodyPr>
          <a:lstStyle/>
          <a:p>
            <a:pPr algn="ctr"/>
            <a:r>
              <a:rPr lang="fr-FR" sz="1800" b="1">
                <a:solidFill>
                  <a:schemeClr val="hlink"/>
                </a:solidFill>
              </a:rPr>
              <a:t>Environnement</a:t>
            </a:r>
          </a:p>
          <a:p>
            <a:pPr algn="ctr"/>
            <a:r>
              <a:rPr lang="fr-FR" sz="1800" b="1">
                <a:solidFill>
                  <a:schemeClr val="hlink"/>
                </a:solidFill>
              </a:rPr>
              <a:t>externe</a:t>
            </a:r>
          </a:p>
        </p:txBody>
      </p:sp>
      <p:sp>
        <p:nvSpPr>
          <p:cNvPr id="48140" name="Rectangle 11"/>
          <p:cNvSpPr>
            <a:spLocks noChangeArrowheads="1"/>
          </p:cNvSpPr>
          <p:nvPr/>
        </p:nvSpPr>
        <p:spPr bwMode="auto">
          <a:xfrm>
            <a:off x="5621338" y="2344738"/>
            <a:ext cx="2284412" cy="214312"/>
          </a:xfrm>
          <a:prstGeom prst="rect">
            <a:avLst/>
          </a:prstGeom>
          <a:solidFill>
            <a:srgbClr val="FFFFFF"/>
          </a:solidFill>
          <a:ln w="25400">
            <a:noFill/>
            <a:miter lim="800000"/>
            <a:headEnd/>
            <a:tailEnd/>
          </a:ln>
        </p:spPr>
        <p:txBody>
          <a:bodyPr wrap="none" anchor="ctr">
            <a:prstTxWarp prst="textNoShape">
              <a:avLst/>
            </a:prstTxWarp>
          </a:bodyPr>
          <a:lstStyle/>
          <a:p>
            <a:endParaRPr lang="fr-FR"/>
          </a:p>
        </p:txBody>
      </p:sp>
      <p:sp>
        <p:nvSpPr>
          <p:cNvPr id="48141" name="Rectangle 12"/>
          <p:cNvSpPr>
            <a:spLocks noChangeArrowheads="1"/>
          </p:cNvSpPr>
          <p:nvPr/>
        </p:nvSpPr>
        <p:spPr bwMode="auto">
          <a:xfrm>
            <a:off x="5895975" y="2349500"/>
            <a:ext cx="1733550" cy="287338"/>
          </a:xfrm>
          <a:prstGeom prst="rect">
            <a:avLst/>
          </a:prstGeom>
          <a:noFill/>
          <a:ln w="25400">
            <a:solidFill>
              <a:srgbClr val="000000"/>
            </a:solidFill>
            <a:miter lim="800000"/>
            <a:headEnd/>
            <a:tailEnd/>
          </a:ln>
        </p:spPr>
        <p:txBody>
          <a:bodyPr wrap="none" anchor="ctr">
            <a:prstTxWarp prst="textNoShape">
              <a:avLst/>
            </a:prstTxWarp>
          </a:bodyPr>
          <a:lstStyle/>
          <a:p>
            <a:pPr algn="ctr"/>
            <a:r>
              <a:rPr lang="fr-FR" sz="2000" b="1">
                <a:solidFill>
                  <a:srgbClr val="000000"/>
                </a:solidFill>
              </a:rPr>
              <a:t>Faiblesses</a:t>
            </a:r>
          </a:p>
        </p:txBody>
      </p:sp>
      <p:sp>
        <p:nvSpPr>
          <p:cNvPr id="48142" name="Rectangle 13"/>
          <p:cNvSpPr>
            <a:spLocks noChangeArrowheads="1"/>
          </p:cNvSpPr>
          <p:nvPr/>
        </p:nvSpPr>
        <p:spPr bwMode="auto">
          <a:xfrm>
            <a:off x="539750" y="2336800"/>
            <a:ext cx="2182813" cy="231775"/>
          </a:xfrm>
          <a:prstGeom prst="rect">
            <a:avLst/>
          </a:prstGeom>
          <a:solidFill>
            <a:srgbClr val="FFFFFF"/>
          </a:solidFill>
          <a:ln w="25400">
            <a:noFill/>
            <a:miter lim="800000"/>
            <a:headEnd/>
            <a:tailEnd/>
          </a:ln>
        </p:spPr>
        <p:txBody>
          <a:bodyPr wrap="none" anchor="ctr">
            <a:prstTxWarp prst="textNoShape">
              <a:avLst/>
            </a:prstTxWarp>
          </a:bodyPr>
          <a:lstStyle/>
          <a:p>
            <a:endParaRPr lang="fr-FR"/>
          </a:p>
        </p:txBody>
      </p:sp>
      <p:sp>
        <p:nvSpPr>
          <p:cNvPr id="48143" name="Rectangle 14"/>
          <p:cNvSpPr>
            <a:spLocks noChangeArrowheads="1"/>
          </p:cNvSpPr>
          <p:nvPr/>
        </p:nvSpPr>
        <p:spPr bwMode="auto">
          <a:xfrm>
            <a:off x="1182688" y="2286000"/>
            <a:ext cx="1493837" cy="279400"/>
          </a:xfrm>
          <a:prstGeom prst="rect">
            <a:avLst/>
          </a:prstGeom>
          <a:noFill/>
          <a:ln w="25400">
            <a:solidFill>
              <a:srgbClr val="000000"/>
            </a:solidFill>
            <a:miter lim="800000"/>
            <a:headEnd/>
            <a:tailEnd/>
          </a:ln>
        </p:spPr>
        <p:txBody>
          <a:bodyPr wrap="none" anchor="ctr">
            <a:prstTxWarp prst="textNoShape">
              <a:avLst/>
            </a:prstTxWarp>
          </a:bodyPr>
          <a:lstStyle/>
          <a:p>
            <a:pPr algn="ctr"/>
            <a:r>
              <a:rPr lang="fr-FR" sz="2000" b="1">
                <a:solidFill>
                  <a:srgbClr val="000000"/>
                </a:solidFill>
              </a:rPr>
              <a:t>Opportunités</a:t>
            </a:r>
          </a:p>
        </p:txBody>
      </p:sp>
      <p:sp>
        <p:nvSpPr>
          <p:cNvPr id="48144" name="Rectangle 15"/>
          <p:cNvSpPr>
            <a:spLocks noChangeArrowheads="1"/>
          </p:cNvSpPr>
          <p:nvPr/>
        </p:nvSpPr>
        <p:spPr bwMode="auto">
          <a:xfrm>
            <a:off x="1177925" y="838200"/>
            <a:ext cx="2147888" cy="214313"/>
          </a:xfrm>
          <a:prstGeom prst="rect">
            <a:avLst/>
          </a:prstGeom>
          <a:solidFill>
            <a:srgbClr val="FFFFFF"/>
          </a:solidFill>
          <a:ln w="25400">
            <a:noFill/>
            <a:miter lim="800000"/>
            <a:headEnd/>
            <a:tailEnd/>
          </a:ln>
        </p:spPr>
        <p:txBody>
          <a:bodyPr wrap="none" anchor="ctr">
            <a:prstTxWarp prst="textNoShape">
              <a:avLst/>
            </a:prstTxWarp>
          </a:bodyPr>
          <a:lstStyle/>
          <a:p>
            <a:endParaRPr lang="fr-FR"/>
          </a:p>
        </p:txBody>
      </p:sp>
      <p:sp>
        <p:nvSpPr>
          <p:cNvPr id="48145" name="Rectangle 16"/>
          <p:cNvSpPr>
            <a:spLocks noChangeArrowheads="1"/>
          </p:cNvSpPr>
          <p:nvPr/>
        </p:nvSpPr>
        <p:spPr bwMode="auto">
          <a:xfrm>
            <a:off x="1198563" y="811213"/>
            <a:ext cx="1471612" cy="255587"/>
          </a:xfrm>
          <a:prstGeom prst="rect">
            <a:avLst/>
          </a:prstGeom>
          <a:noFill/>
          <a:ln w="25400">
            <a:solidFill>
              <a:srgbClr val="000000"/>
            </a:solidFill>
            <a:miter lim="800000"/>
            <a:headEnd/>
            <a:tailEnd/>
          </a:ln>
        </p:spPr>
        <p:txBody>
          <a:bodyPr wrap="none" anchor="ctr">
            <a:prstTxWarp prst="textNoShape">
              <a:avLst/>
            </a:prstTxWarp>
          </a:bodyPr>
          <a:lstStyle/>
          <a:p>
            <a:pPr algn="ctr"/>
            <a:r>
              <a:rPr lang="fr-FR" sz="2000" b="1">
                <a:solidFill>
                  <a:srgbClr val="000000"/>
                </a:solidFill>
              </a:rPr>
              <a:t>Menaces</a:t>
            </a:r>
          </a:p>
        </p:txBody>
      </p:sp>
      <p:sp>
        <p:nvSpPr>
          <p:cNvPr id="48146" name="Rectangle 35"/>
          <p:cNvSpPr>
            <a:spLocks noChangeArrowheads="1"/>
          </p:cNvSpPr>
          <p:nvPr/>
        </p:nvSpPr>
        <p:spPr bwMode="auto">
          <a:xfrm>
            <a:off x="2670175" y="5715000"/>
            <a:ext cx="1454150" cy="257175"/>
          </a:xfrm>
          <a:prstGeom prst="rect">
            <a:avLst/>
          </a:prstGeom>
          <a:solidFill>
            <a:srgbClr val="FFFFFF"/>
          </a:solidFill>
          <a:ln w="12700">
            <a:noFill/>
            <a:miter lim="800000"/>
            <a:headEnd/>
            <a:tailEnd/>
          </a:ln>
        </p:spPr>
        <p:txBody>
          <a:bodyPr wrap="none" anchor="ctr">
            <a:prstTxWarp prst="textNoShape">
              <a:avLst/>
            </a:prstTxWarp>
          </a:bodyPr>
          <a:lstStyle/>
          <a:p>
            <a:endParaRPr lang="fr-FR"/>
          </a:p>
        </p:txBody>
      </p:sp>
      <p:sp>
        <p:nvSpPr>
          <p:cNvPr id="48147" name="Rectangle 36"/>
          <p:cNvSpPr>
            <a:spLocks noChangeArrowheads="1"/>
          </p:cNvSpPr>
          <p:nvPr/>
        </p:nvSpPr>
        <p:spPr bwMode="auto">
          <a:xfrm>
            <a:off x="2667000" y="5718175"/>
            <a:ext cx="1460500" cy="249238"/>
          </a:xfrm>
          <a:prstGeom prst="rect">
            <a:avLst/>
          </a:prstGeom>
          <a:noFill/>
          <a:ln w="25400">
            <a:solidFill>
              <a:srgbClr val="000000"/>
            </a:solidFill>
            <a:miter lim="800000"/>
            <a:headEnd/>
            <a:tailEnd/>
          </a:ln>
        </p:spPr>
        <p:txBody>
          <a:bodyPr wrap="none" anchor="ctr">
            <a:prstTxWarp prst="textNoShape">
              <a:avLst/>
            </a:prstTxWarp>
          </a:bodyPr>
          <a:lstStyle/>
          <a:p>
            <a:endParaRPr lang="fr-FR"/>
          </a:p>
        </p:txBody>
      </p:sp>
      <p:sp>
        <p:nvSpPr>
          <p:cNvPr id="48148" name="Rectangle 37"/>
          <p:cNvSpPr>
            <a:spLocks noChangeArrowheads="1"/>
          </p:cNvSpPr>
          <p:nvPr/>
        </p:nvSpPr>
        <p:spPr bwMode="auto">
          <a:xfrm>
            <a:off x="2867025" y="5715000"/>
            <a:ext cx="935038" cy="271463"/>
          </a:xfrm>
          <a:prstGeom prst="rect">
            <a:avLst/>
          </a:prstGeom>
          <a:noFill/>
          <a:ln w="12700">
            <a:noFill/>
            <a:miter lim="800000"/>
            <a:headEnd/>
            <a:tailEnd/>
          </a:ln>
        </p:spPr>
        <p:txBody>
          <a:bodyPr wrap="none" lIns="90487" tIns="44450" rIns="90487" bIns="44450">
            <a:prstTxWarp prst="textNoShape">
              <a:avLst/>
            </a:prstTxWarp>
            <a:spAutoFit/>
          </a:bodyPr>
          <a:lstStyle/>
          <a:p>
            <a:r>
              <a:rPr lang="fr-FR" sz="1200" b="1">
                <a:solidFill>
                  <a:schemeClr val="accent2"/>
                </a:solidFill>
              </a:rPr>
              <a:t>DECISION</a:t>
            </a:r>
          </a:p>
        </p:txBody>
      </p:sp>
      <p:sp>
        <p:nvSpPr>
          <p:cNvPr id="48149" name="Rectangle 38"/>
          <p:cNvSpPr>
            <a:spLocks noChangeArrowheads="1"/>
          </p:cNvSpPr>
          <p:nvPr/>
        </p:nvSpPr>
        <p:spPr bwMode="auto">
          <a:xfrm>
            <a:off x="2670175" y="6108700"/>
            <a:ext cx="1454150" cy="265113"/>
          </a:xfrm>
          <a:prstGeom prst="rect">
            <a:avLst/>
          </a:prstGeom>
          <a:solidFill>
            <a:srgbClr val="FFFFFF"/>
          </a:solidFill>
          <a:ln w="25400">
            <a:noFill/>
            <a:miter lim="800000"/>
            <a:headEnd/>
            <a:tailEnd/>
          </a:ln>
        </p:spPr>
        <p:txBody>
          <a:bodyPr wrap="none" anchor="ctr">
            <a:prstTxWarp prst="textNoShape">
              <a:avLst/>
            </a:prstTxWarp>
          </a:bodyPr>
          <a:lstStyle/>
          <a:p>
            <a:endParaRPr lang="fr-FR"/>
          </a:p>
        </p:txBody>
      </p:sp>
      <p:sp>
        <p:nvSpPr>
          <p:cNvPr id="48150" name="Rectangle 39"/>
          <p:cNvSpPr>
            <a:spLocks noChangeArrowheads="1"/>
          </p:cNvSpPr>
          <p:nvPr/>
        </p:nvSpPr>
        <p:spPr bwMode="auto">
          <a:xfrm>
            <a:off x="2667000" y="6113463"/>
            <a:ext cx="1460500" cy="257175"/>
          </a:xfrm>
          <a:prstGeom prst="rect">
            <a:avLst/>
          </a:prstGeom>
          <a:noFill/>
          <a:ln w="25400">
            <a:solidFill>
              <a:srgbClr val="000000"/>
            </a:solidFill>
            <a:miter lim="800000"/>
            <a:headEnd/>
            <a:tailEnd/>
          </a:ln>
        </p:spPr>
        <p:txBody>
          <a:bodyPr wrap="none" anchor="ctr">
            <a:prstTxWarp prst="textNoShape">
              <a:avLst/>
            </a:prstTxWarp>
          </a:bodyPr>
          <a:lstStyle/>
          <a:p>
            <a:endParaRPr lang="fr-FR"/>
          </a:p>
        </p:txBody>
      </p:sp>
      <p:sp>
        <p:nvSpPr>
          <p:cNvPr id="48151" name="Rectangle 40"/>
          <p:cNvSpPr>
            <a:spLocks noChangeArrowheads="1"/>
          </p:cNvSpPr>
          <p:nvPr/>
        </p:nvSpPr>
        <p:spPr bwMode="auto">
          <a:xfrm>
            <a:off x="3009900" y="6164263"/>
            <a:ext cx="949325" cy="131762"/>
          </a:xfrm>
          <a:prstGeom prst="rect">
            <a:avLst/>
          </a:prstGeom>
          <a:solidFill>
            <a:srgbClr val="FFFFFF"/>
          </a:solidFill>
          <a:ln w="25400">
            <a:noFill/>
            <a:miter lim="800000"/>
            <a:headEnd/>
            <a:tailEnd/>
          </a:ln>
        </p:spPr>
        <p:txBody>
          <a:bodyPr wrap="none" anchor="ctr">
            <a:prstTxWarp prst="textNoShape">
              <a:avLst/>
            </a:prstTxWarp>
          </a:bodyPr>
          <a:lstStyle/>
          <a:p>
            <a:endParaRPr lang="fr-FR"/>
          </a:p>
        </p:txBody>
      </p:sp>
      <p:sp>
        <p:nvSpPr>
          <p:cNvPr id="48152" name="Rectangle 41"/>
          <p:cNvSpPr>
            <a:spLocks noChangeArrowheads="1"/>
          </p:cNvSpPr>
          <p:nvPr/>
        </p:nvSpPr>
        <p:spPr bwMode="auto">
          <a:xfrm>
            <a:off x="2870200" y="6118225"/>
            <a:ext cx="925513" cy="271463"/>
          </a:xfrm>
          <a:prstGeom prst="rect">
            <a:avLst/>
          </a:prstGeom>
          <a:noFill/>
          <a:ln w="12700">
            <a:noFill/>
            <a:miter lim="800000"/>
            <a:headEnd/>
            <a:tailEnd/>
          </a:ln>
        </p:spPr>
        <p:txBody>
          <a:bodyPr wrap="none" lIns="90487" tIns="44450" rIns="90487" bIns="44450">
            <a:prstTxWarp prst="textNoShape">
              <a:avLst/>
            </a:prstTxWarp>
            <a:spAutoFit/>
          </a:bodyPr>
          <a:lstStyle/>
          <a:p>
            <a:r>
              <a:rPr lang="fr-FR" sz="1200" b="1">
                <a:solidFill>
                  <a:schemeClr val="accent2"/>
                </a:solidFill>
              </a:rPr>
              <a:t>CULTURE</a:t>
            </a:r>
          </a:p>
        </p:txBody>
      </p:sp>
      <p:sp>
        <p:nvSpPr>
          <p:cNvPr id="48153" name="Rectangle 42"/>
          <p:cNvSpPr>
            <a:spLocks noChangeArrowheads="1"/>
          </p:cNvSpPr>
          <p:nvPr/>
        </p:nvSpPr>
        <p:spPr bwMode="auto">
          <a:xfrm>
            <a:off x="2667000" y="5337175"/>
            <a:ext cx="1460500" cy="249238"/>
          </a:xfrm>
          <a:prstGeom prst="rect">
            <a:avLst/>
          </a:prstGeom>
          <a:noFill/>
          <a:ln w="25400">
            <a:solidFill>
              <a:srgbClr val="000000"/>
            </a:solidFill>
            <a:miter lim="800000"/>
            <a:headEnd/>
            <a:tailEnd/>
          </a:ln>
        </p:spPr>
        <p:txBody>
          <a:bodyPr wrap="none" anchor="ctr">
            <a:prstTxWarp prst="textNoShape">
              <a:avLst/>
            </a:prstTxWarp>
          </a:bodyPr>
          <a:lstStyle/>
          <a:p>
            <a:endParaRPr lang="fr-FR"/>
          </a:p>
        </p:txBody>
      </p:sp>
      <p:sp>
        <p:nvSpPr>
          <p:cNvPr id="48154" name="Rectangle 43"/>
          <p:cNvSpPr>
            <a:spLocks noChangeArrowheads="1"/>
          </p:cNvSpPr>
          <p:nvPr/>
        </p:nvSpPr>
        <p:spPr bwMode="auto">
          <a:xfrm>
            <a:off x="2774950" y="5334000"/>
            <a:ext cx="1120775" cy="271463"/>
          </a:xfrm>
          <a:prstGeom prst="rect">
            <a:avLst/>
          </a:prstGeom>
          <a:noFill/>
          <a:ln w="12700">
            <a:noFill/>
            <a:miter lim="800000"/>
            <a:headEnd/>
            <a:tailEnd/>
          </a:ln>
        </p:spPr>
        <p:txBody>
          <a:bodyPr wrap="none" lIns="90487" tIns="44450" rIns="90487" bIns="44450">
            <a:prstTxWarp prst="textNoShape">
              <a:avLst/>
            </a:prstTxWarp>
            <a:spAutoFit/>
          </a:bodyPr>
          <a:lstStyle/>
          <a:p>
            <a:r>
              <a:rPr lang="fr-FR" sz="1200" b="1">
                <a:solidFill>
                  <a:schemeClr val="accent2"/>
                </a:solidFill>
              </a:rPr>
              <a:t>STRUCTURE</a:t>
            </a:r>
          </a:p>
        </p:txBody>
      </p:sp>
      <p:sp>
        <p:nvSpPr>
          <p:cNvPr id="48155" name="Rectangle 44"/>
          <p:cNvSpPr>
            <a:spLocks noChangeArrowheads="1"/>
          </p:cNvSpPr>
          <p:nvPr/>
        </p:nvSpPr>
        <p:spPr bwMode="auto">
          <a:xfrm>
            <a:off x="296863" y="3263900"/>
            <a:ext cx="1603375" cy="912813"/>
          </a:xfrm>
          <a:prstGeom prst="rect">
            <a:avLst/>
          </a:prstGeom>
          <a:noFill/>
          <a:ln w="12700">
            <a:noFill/>
            <a:miter lim="800000"/>
            <a:headEnd/>
            <a:tailEnd/>
          </a:ln>
        </p:spPr>
        <p:txBody>
          <a:bodyPr wrap="none" lIns="90487" tIns="44450" rIns="90487" bIns="44450">
            <a:prstTxWarp prst="textNoShape">
              <a:avLst/>
            </a:prstTxWarp>
            <a:spAutoFit/>
          </a:bodyPr>
          <a:lstStyle/>
          <a:p>
            <a:pPr algn="ctr"/>
            <a:r>
              <a:rPr lang="fr-FR" sz="1800" b="1">
                <a:latin typeface="Times New Roman" charset="0"/>
              </a:rPr>
              <a:t>Responsabilité</a:t>
            </a:r>
          </a:p>
          <a:p>
            <a:pPr algn="ctr"/>
            <a:r>
              <a:rPr lang="fr-FR" sz="1800" b="1">
                <a:latin typeface="Times New Roman" charset="0"/>
              </a:rPr>
              <a:t>des</a:t>
            </a:r>
          </a:p>
          <a:p>
            <a:pPr algn="ctr"/>
            <a:r>
              <a:rPr lang="fr-FR" sz="1800" b="1">
                <a:latin typeface="Times New Roman" charset="0"/>
              </a:rPr>
              <a:t>Dirigeants</a:t>
            </a:r>
          </a:p>
        </p:txBody>
      </p:sp>
      <p:sp>
        <p:nvSpPr>
          <p:cNvPr id="48156" name="Rectangle 45"/>
          <p:cNvSpPr>
            <a:spLocks noChangeArrowheads="1"/>
          </p:cNvSpPr>
          <p:nvPr/>
        </p:nvSpPr>
        <p:spPr bwMode="auto">
          <a:xfrm>
            <a:off x="2436813" y="3810000"/>
            <a:ext cx="3811587" cy="990600"/>
          </a:xfrm>
          <a:prstGeom prst="rect">
            <a:avLst/>
          </a:prstGeom>
          <a:noFill/>
          <a:ln w="25400">
            <a:solidFill>
              <a:schemeClr val="hlink"/>
            </a:solidFill>
            <a:miter lim="800000"/>
            <a:headEnd/>
            <a:tailEnd/>
          </a:ln>
        </p:spPr>
        <p:txBody>
          <a:bodyPr wrap="none" anchor="ctr">
            <a:prstTxWarp prst="textNoShape">
              <a:avLst/>
            </a:prstTxWarp>
          </a:bodyPr>
          <a:lstStyle/>
          <a:p>
            <a:pPr algn="ctr"/>
            <a:r>
              <a:rPr lang="fr-FR" sz="1400" b="1">
                <a:solidFill>
                  <a:schemeClr val="hlink"/>
                </a:solidFill>
                <a:latin typeface="Tahoma" charset="0"/>
              </a:rPr>
              <a:t>Choix d'un positionnement et d'objectifs</a:t>
            </a:r>
          </a:p>
          <a:p>
            <a:pPr algn="ctr"/>
            <a:r>
              <a:rPr lang="fr-FR" sz="1400" b="1">
                <a:solidFill>
                  <a:schemeClr val="hlink"/>
                </a:solidFill>
                <a:latin typeface="Tahoma" charset="0"/>
              </a:rPr>
              <a:t>par segment : proposition de valeur</a:t>
            </a:r>
          </a:p>
          <a:p>
            <a:pPr algn="ctr"/>
            <a:r>
              <a:rPr lang="fr-FR" sz="1400" b="1">
                <a:solidFill>
                  <a:schemeClr val="hlink"/>
                </a:solidFill>
                <a:latin typeface="Tahoma" charset="0"/>
              </a:rPr>
              <a:t>Choix de stratégie par segment</a:t>
            </a:r>
          </a:p>
          <a:p>
            <a:pPr algn="ctr"/>
            <a:r>
              <a:rPr lang="fr-FR" sz="1400" b="1">
                <a:solidFill>
                  <a:schemeClr val="hlink"/>
                </a:solidFill>
                <a:latin typeface="Tahoma" charset="0"/>
              </a:rPr>
              <a:t>Analyse du portefeuille d'activités</a:t>
            </a:r>
          </a:p>
          <a:p>
            <a:pPr algn="ctr"/>
            <a:r>
              <a:rPr lang="fr-FR" sz="1400" b="1">
                <a:solidFill>
                  <a:schemeClr val="hlink"/>
                </a:solidFill>
                <a:latin typeface="Tahoma" charset="0"/>
              </a:rPr>
              <a:t>Simulation économique &amp; financière</a:t>
            </a:r>
          </a:p>
        </p:txBody>
      </p:sp>
      <p:sp>
        <p:nvSpPr>
          <p:cNvPr id="48157" name="AutoShape 46"/>
          <p:cNvSpPr>
            <a:spLocks noChangeArrowheads="1"/>
          </p:cNvSpPr>
          <p:nvPr/>
        </p:nvSpPr>
        <p:spPr bwMode="auto">
          <a:xfrm rot="16200000" flipH="1">
            <a:off x="4159250" y="3467100"/>
            <a:ext cx="292100" cy="368300"/>
          </a:xfrm>
          <a:prstGeom prst="rightArrow">
            <a:avLst>
              <a:gd name="adj1" fmla="val 50000"/>
              <a:gd name="adj2" fmla="val 50005"/>
            </a:avLst>
          </a:prstGeom>
          <a:solidFill>
            <a:schemeClr val="accent1"/>
          </a:solidFill>
          <a:ln w="12700">
            <a:solidFill>
              <a:schemeClr val="tx1"/>
            </a:solidFill>
            <a:miter lim="800000"/>
            <a:headEnd/>
            <a:tailEnd/>
          </a:ln>
        </p:spPr>
        <p:txBody>
          <a:bodyPr wrap="none" anchor="ctr">
            <a:prstTxWarp prst="textNoShape">
              <a:avLst/>
            </a:prstTxWarp>
          </a:bodyPr>
          <a:lstStyle/>
          <a:p>
            <a:endParaRPr lang="fr-FR"/>
          </a:p>
        </p:txBody>
      </p:sp>
      <p:sp>
        <p:nvSpPr>
          <p:cNvPr id="48158" name="Line 47"/>
          <p:cNvSpPr>
            <a:spLocks noChangeShapeType="1"/>
          </p:cNvSpPr>
          <p:nvPr/>
        </p:nvSpPr>
        <p:spPr bwMode="auto">
          <a:xfrm>
            <a:off x="1924050" y="3657600"/>
            <a:ext cx="876300" cy="0"/>
          </a:xfrm>
          <a:prstGeom prst="line">
            <a:avLst/>
          </a:prstGeom>
          <a:noFill/>
          <a:ln w="38100" cmpd="dbl">
            <a:solidFill>
              <a:schemeClr val="accent2"/>
            </a:solidFill>
            <a:round/>
            <a:headEnd/>
            <a:tailEnd type="triangle" w="med" len="med"/>
          </a:ln>
        </p:spPr>
        <p:txBody>
          <a:bodyPr wrap="none" anchor="ctr">
            <a:prstTxWarp prst="textNoShape">
              <a:avLst/>
            </a:prstTxWarp>
          </a:bodyPr>
          <a:lstStyle/>
          <a:p>
            <a:endParaRPr lang="fr-FR"/>
          </a:p>
        </p:txBody>
      </p:sp>
      <p:sp>
        <p:nvSpPr>
          <p:cNvPr id="48159" name="Rectangle 48"/>
          <p:cNvSpPr>
            <a:spLocks noChangeArrowheads="1"/>
          </p:cNvSpPr>
          <p:nvPr/>
        </p:nvSpPr>
        <p:spPr bwMode="auto">
          <a:xfrm>
            <a:off x="6588125" y="3048000"/>
            <a:ext cx="1635125" cy="1187450"/>
          </a:xfrm>
          <a:prstGeom prst="rect">
            <a:avLst/>
          </a:prstGeom>
          <a:noFill/>
          <a:ln w="12700">
            <a:noFill/>
            <a:miter lim="800000"/>
            <a:headEnd/>
            <a:tailEnd/>
          </a:ln>
        </p:spPr>
        <p:txBody>
          <a:bodyPr wrap="none" lIns="90487" tIns="44450" rIns="90487" bIns="44450">
            <a:prstTxWarp prst="textNoShape">
              <a:avLst/>
            </a:prstTxWarp>
            <a:spAutoFit/>
          </a:bodyPr>
          <a:lstStyle/>
          <a:p>
            <a:pPr algn="ctr"/>
            <a:r>
              <a:rPr lang="fr-FR" sz="1800" b="1">
                <a:latin typeface="Times New Roman" charset="0"/>
              </a:rPr>
              <a:t>Responsabilité</a:t>
            </a:r>
          </a:p>
          <a:p>
            <a:pPr algn="ctr"/>
            <a:r>
              <a:rPr lang="fr-FR" sz="1800" b="1">
                <a:latin typeface="Times New Roman" charset="0"/>
              </a:rPr>
              <a:t>Economique et</a:t>
            </a:r>
          </a:p>
          <a:p>
            <a:pPr algn="ctr"/>
            <a:r>
              <a:rPr lang="fr-FR" sz="1800" b="1">
                <a:latin typeface="Times New Roman" charset="0"/>
              </a:rPr>
              <a:t>Sociale de </a:t>
            </a:r>
          </a:p>
          <a:p>
            <a:pPr algn="ctr"/>
            <a:r>
              <a:rPr lang="fr-FR" sz="1800" b="1">
                <a:latin typeface="Times New Roman" charset="0"/>
              </a:rPr>
              <a:t>L’entreprise</a:t>
            </a:r>
          </a:p>
        </p:txBody>
      </p:sp>
      <p:sp>
        <p:nvSpPr>
          <p:cNvPr id="48160" name="Line 49"/>
          <p:cNvSpPr>
            <a:spLocks noChangeShapeType="1"/>
          </p:cNvSpPr>
          <p:nvPr/>
        </p:nvSpPr>
        <p:spPr bwMode="auto">
          <a:xfrm flipH="1">
            <a:off x="4953000" y="3657600"/>
            <a:ext cx="1371600" cy="0"/>
          </a:xfrm>
          <a:prstGeom prst="line">
            <a:avLst/>
          </a:prstGeom>
          <a:noFill/>
          <a:ln w="38100" cmpd="dbl">
            <a:solidFill>
              <a:schemeClr val="accent2"/>
            </a:solidFill>
            <a:round/>
            <a:headEnd/>
            <a:tailEnd type="triangle" w="med" len="med"/>
          </a:ln>
        </p:spPr>
        <p:txBody>
          <a:bodyPr wrap="none" anchor="ctr">
            <a:prstTxWarp prst="textNoShape">
              <a:avLst/>
            </a:prstTxWarp>
          </a:bodyPr>
          <a:lstStyle/>
          <a:p>
            <a:endParaRPr lang="fr-FR"/>
          </a:p>
        </p:txBody>
      </p:sp>
      <p:sp>
        <p:nvSpPr>
          <p:cNvPr id="48161" name="Oval 50"/>
          <p:cNvSpPr>
            <a:spLocks noChangeArrowheads="1"/>
          </p:cNvSpPr>
          <p:nvPr/>
        </p:nvSpPr>
        <p:spPr bwMode="auto">
          <a:xfrm>
            <a:off x="3586163" y="692150"/>
            <a:ext cx="1447800" cy="792163"/>
          </a:xfrm>
          <a:prstGeom prst="ellipse">
            <a:avLst/>
          </a:prstGeom>
          <a:solidFill>
            <a:schemeClr val="accent1"/>
          </a:solidFill>
          <a:ln w="12700">
            <a:solidFill>
              <a:schemeClr val="tx1"/>
            </a:solidFill>
            <a:round/>
            <a:headEnd/>
            <a:tailEnd/>
          </a:ln>
        </p:spPr>
        <p:txBody>
          <a:bodyPr wrap="none" anchor="ctr">
            <a:prstTxWarp prst="textNoShape">
              <a:avLst/>
            </a:prstTxWarp>
          </a:bodyPr>
          <a:lstStyle/>
          <a:p>
            <a:pPr algn="ctr"/>
            <a:r>
              <a:rPr lang="fr-FR" sz="2400">
                <a:solidFill>
                  <a:schemeClr val="hlink"/>
                </a:solidFill>
                <a:latin typeface="Times New Roman" charset="0"/>
              </a:rPr>
              <a:t>VISION</a:t>
            </a:r>
          </a:p>
          <a:p>
            <a:pPr algn="ctr"/>
            <a:r>
              <a:rPr lang="fr-FR" sz="2400">
                <a:solidFill>
                  <a:schemeClr val="hlink"/>
                </a:solidFill>
                <a:latin typeface="Script MT Bold" pitchFamily="66" charset="0"/>
              </a:rPr>
              <a:t>Volonté</a:t>
            </a:r>
          </a:p>
        </p:txBody>
      </p:sp>
      <p:sp>
        <p:nvSpPr>
          <p:cNvPr id="48162" name="Rectangle 51"/>
          <p:cNvSpPr>
            <a:spLocks noChangeArrowheads="1"/>
          </p:cNvSpPr>
          <p:nvPr/>
        </p:nvSpPr>
        <p:spPr bwMode="auto">
          <a:xfrm>
            <a:off x="2590800" y="5257800"/>
            <a:ext cx="1600200" cy="1339850"/>
          </a:xfrm>
          <a:prstGeom prst="rect">
            <a:avLst/>
          </a:prstGeom>
          <a:noFill/>
          <a:ln w="28575">
            <a:solidFill>
              <a:srgbClr val="00279F"/>
            </a:solidFill>
            <a:miter lim="800000"/>
            <a:headEnd/>
            <a:tailEnd/>
          </a:ln>
        </p:spPr>
        <p:txBody>
          <a:bodyPr wrap="none" anchor="ctr">
            <a:prstTxWarp prst="textNoShape">
              <a:avLst/>
            </a:prstTxWarp>
          </a:bodyPr>
          <a:lstStyle/>
          <a:p>
            <a:pPr algn="ctr"/>
            <a:endParaRPr lang="fr-FR" sz="2400"/>
          </a:p>
          <a:p>
            <a:pPr algn="ctr"/>
            <a:endParaRPr lang="fr-FR" sz="2400"/>
          </a:p>
          <a:p>
            <a:pPr algn="ctr"/>
            <a:endParaRPr lang="fr-FR" sz="2400"/>
          </a:p>
          <a:p>
            <a:pPr algn="ctr"/>
            <a:r>
              <a:rPr lang="fr-FR" sz="2400">
                <a:solidFill>
                  <a:srgbClr val="00279F"/>
                </a:solidFill>
              </a:rPr>
              <a:t>…</a:t>
            </a:r>
          </a:p>
        </p:txBody>
      </p:sp>
      <p:sp>
        <p:nvSpPr>
          <p:cNvPr id="48163" name="AutoShape 52"/>
          <p:cNvSpPr>
            <a:spLocks noChangeArrowheads="1"/>
          </p:cNvSpPr>
          <p:nvPr/>
        </p:nvSpPr>
        <p:spPr bwMode="auto">
          <a:xfrm>
            <a:off x="3200400" y="4876800"/>
            <a:ext cx="228600" cy="304800"/>
          </a:xfrm>
          <a:prstGeom prst="downArrow">
            <a:avLst>
              <a:gd name="adj1" fmla="val 50000"/>
              <a:gd name="adj2" fmla="val 33333"/>
            </a:avLst>
          </a:prstGeom>
          <a:solidFill>
            <a:schemeClr val="accent1"/>
          </a:solidFill>
          <a:ln w="12700">
            <a:solidFill>
              <a:schemeClr val="tx1"/>
            </a:solidFill>
            <a:miter lim="800000"/>
            <a:headEnd/>
            <a:tailEnd/>
          </a:ln>
        </p:spPr>
        <p:txBody>
          <a:bodyPr wrap="none" anchor="ctr">
            <a:prstTxWarp prst="textNoShape">
              <a:avLst/>
            </a:prstTxWarp>
          </a:bodyPr>
          <a:lstStyle/>
          <a:p>
            <a:endParaRPr lang="fr-FR"/>
          </a:p>
        </p:txBody>
      </p:sp>
      <p:sp>
        <p:nvSpPr>
          <p:cNvPr id="48164" name="AutoShape 53"/>
          <p:cNvSpPr>
            <a:spLocks noChangeArrowheads="1"/>
          </p:cNvSpPr>
          <p:nvPr/>
        </p:nvSpPr>
        <p:spPr bwMode="auto">
          <a:xfrm>
            <a:off x="5181600" y="4876800"/>
            <a:ext cx="228600" cy="304800"/>
          </a:xfrm>
          <a:prstGeom prst="downArrow">
            <a:avLst>
              <a:gd name="adj1" fmla="val 50000"/>
              <a:gd name="adj2" fmla="val 33333"/>
            </a:avLst>
          </a:prstGeom>
          <a:solidFill>
            <a:schemeClr val="accent1"/>
          </a:solidFill>
          <a:ln w="12700">
            <a:solidFill>
              <a:schemeClr val="tx1"/>
            </a:solidFill>
            <a:miter lim="800000"/>
            <a:headEnd/>
            <a:tailEnd/>
          </a:ln>
        </p:spPr>
        <p:txBody>
          <a:bodyPr wrap="none" anchor="ctr">
            <a:prstTxWarp prst="textNoShape">
              <a:avLst/>
            </a:prstTxWarp>
          </a:bodyPr>
          <a:lstStyle/>
          <a:p>
            <a:endParaRPr lang="fr-FR"/>
          </a:p>
        </p:txBody>
      </p:sp>
      <p:sp>
        <p:nvSpPr>
          <p:cNvPr id="48165" name="Rectangle 54"/>
          <p:cNvSpPr>
            <a:spLocks noChangeArrowheads="1"/>
          </p:cNvSpPr>
          <p:nvPr/>
        </p:nvSpPr>
        <p:spPr bwMode="auto">
          <a:xfrm>
            <a:off x="4575175" y="5715000"/>
            <a:ext cx="1454150" cy="257175"/>
          </a:xfrm>
          <a:prstGeom prst="rect">
            <a:avLst/>
          </a:prstGeom>
          <a:solidFill>
            <a:srgbClr val="FFFFFF"/>
          </a:solidFill>
          <a:ln w="12700">
            <a:noFill/>
            <a:miter lim="800000"/>
            <a:headEnd/>
            <a:tailEnd/>
          </a:ln>
        </p:spPr>
        <p:txBody>
          <a:bodyPr wrap="none" anchor="ctr">
            <a:prstTxWarp prst="textNoShape">
              <a:avLst/>
            </a:prstTxWarp>
          </a:bodyPr>
          <a:lstStyle/>
          <a:p>
            <a:endParaRPr lang="fr-FR"/>
          </a:p>
        </p:txBody>
      </p:sp>
      <p:sp>
        <p:nvSpPr>
          <p:cNvPr id="48166" name="Rectangle 55"/>
          <p:cNvSpPr>
            <a:spLocks noChangeArrowheads="1"/>
          </p:cNvSpPr>
          <p:nvPr/>
        </p:nvSpPr>
        <p:spPr bwMode="auto">
          <a:xfrm>
            <a:off x="4572000" y="5718175"/>
            <a:ext cx="1460500" cy="249238"/>
          </a:xfrm>
          <a:prstGeom prst="rect">
            <a:avLst/>
          </a:prstGeom>
          <a:noFill/>
          <a:ln w="25400">
            <a:solidFill>
              <a:srgbClr val="000000"/>
            </a:solidFill>
            <a:miter lim="800000"/>
            <a:headEnd/>
            <a:tailEnd/>
          </a:ln>
        </p:spPr>
        <p:txBody>
          <a:bodyPr wrap="none" anchor="ctr">
            <a:prstTxWarp prst="textNoShape">
              <a:avLst/>
            </a:prstTxWarp>
          </a:bodyPr>
          <a:lstStyle/>
          <a:p>
            <a:endParaRPr lang="fr-FR"/>
          </a:p>
        </p:txBody>
      </p:sp>
      <p:sp>
        <p:nvSpPr>
          <p:cNvPr id="48167" name="Rectangle 56"/>
          <p:cNvSpPr>
            <a:spLocks noChangeArrowheads="1"/>
          </p:cNvSpPr>
          <p:nvPr/>
        </p:nvSpPr>
        <p:spPr bwMode="auto">
          <a:xfrm>
            <a:off x="4500563" y="5715000"/>
            <a:ext cx="1636712" cy="271463"/>
          </a:xfrm>
          <a:prstGeom prst="rect">
            <a:avLst/>
          </a:prstGeom>
          <a:noFill/>
          <a:ln w="12700">
            <a:noFill/>
            <a:miter lim="800000"/>
            <a:headEnd/>
            <a:tailEnd/>
          </a:ln>
        </p:spPr>
        <p:txBody>
          <a:bodyPr wrap="none" lIns="90487" tIns="44450" rIns="90487" bIns="44450">
            <a:prstTxWarp prst="textNoShape">
              <a:avLst/>
            </a:prstTxWarp>
            <a:spAutoFit/>
          </a:bodyPr>
          <a:lstStyle/>
          <a:p>
            <a:r>
              <a:rPr lang="fr-FR" sz="1200" b="1">
                <a:solidFill>
                  <a:schemeClr val="accent2"/>
                </a:solidFill>
              </a:rPr>
              <a:t>Marketing, Logistique</a:t>
            </a:r>
          </a:p>
        </p:txBody>
      </p:sp>
      <p:sp>
        <p:nvSpPr>
          <p:cNvPr id="48168" name="Rectangle 57"/>
          <p:cNvSpPr>
            <a:spLocks noChangeArrowheads="1"/>
          </p:cNvSpPr>
          <p:nvPr/>
        </p:nvSpPr>
        <p:spPr bwMode="auto">
          <a:xfrm>
            <a:off x="4575175" y="6108700"/>
            <a:ext cx="1454150" cy="265113"/>
          </a:xfrm>
          <a:prstGeom prst="rect">
            <a:avLst/>
          </a:prstGeom>
          <a:solidFill>
            <a:srgbClr val="FFFFFF"/>
          </a:solidFill>
          <a:ln w="25400">
            <a:noFill/>
            <a:miter lim="800000"/>
            <a:headEnd/>
            <a:tailEnd/>
          </a:ln>
        </p:spPr>
        <p:txBody>
          <a:bodyPr wrap="none" anchor="ctr">
            <a:prstTxWarp prst="textNoShape">
              <a:avLst/>
            </a:prstTxWarp>
          </a:bodyPr>
          <a:lstStyle/>
          <a:p>
            <a:endParaRPr lang="fr-FR"/>
          </a:p>
        </p:txBody>
      </p:sp>
      <p:sp>
        <p:nvSpPr>
          <p:cNvPr id="48169" name="Rectangle 58"/>
          <p:cNvSpPr>
            <a:spLocks noChangeArrowheads="1"/>
          </p:cNvSpPr>
          <p:nvPr/>
        </p:nvSpPr>
        <p:spPr bwMode="auto">
          <a:xfrm>
            <a:off x="4572000" y="6113463"/>
            <a:ext cx="1460500" cy="257175"/>
          </a:xfrm>
          <a:prstGeom prst="rect">
            <a:avLst/>
          </a:prstGeom>
          <a:noFill/>
          <a:ln w="25400">
            <a:solidFill>
              <a:srgbClr val="000000"/>
            </a:solidFill>
            <a:miter lim="800000"/>
            <a:headEnd/>
            <a:tailEnd/>
          </a:ln>
        </p:spPr>
        <p:txBody>
          <a:bodyPr wrap="none" anchor="ctr">
            <a:prstTxWarp prst="textNoShape">
              <a:avLst/>
            </a:prstTxWarp>
          </a:bodyPr>
          <a:lstStyle/>
          <a:p>
            <a:endParaRPr lang="fr-FR"/>
          </a:p>
        </p:txBody>
      </p:sp>
      <p:sp>
        <p:nvSpPr>
          <p:cNvPr id="48170" name="Rectangle 59"/>
          <p:cNvSpPr>
            <a:spLocks noChangeArrowheads="1"/>
          </p:cNvSpPr>
          <p:nvPr/>
        </p:nvSpPr>
        <p:spPr bwMode="auto">
          <a:xfrm>
            <a:off x="4914900" y="6164263"/>
            <a:ext cx="949325" cy="131762"/>
          </a:xfrm>
          <a:prstGeom prst="rect">
            <a:avLst/>
          </a:prstGeom>
          <a:solidFill>
            <a:srgbClr val="FFFFFF"/>
          </a:solidFill>
          <a:ln w="25400">
            <a:noFill/>
            <a:miter lim="800000"/>
            <a:headEnd/>
            <a:tailEnd/>
          </a:ln>
        </p:spPr>
        <p:txBody>
          <a:bodyPr wrap="none" anchor="ctr">
            <a:prstTxWarp prst="textNoShape">
              <a:avLst/>
            </a:prstTxWarp>
          </a:bodyPr>
          <a:lstStyle/>
          <a:p>
            <a:endParaRPr lang="fr-FR"/>
          </a:p>
        </p:txBody>
      </p:sp>
      <p:sp>
        <p:nvSpPr>
          <p:cNvPr id="48171" name="Rectangle 60"/>
          <p:cNvSpPr>
            <a:spLocks noChangeArrowheads="1"/>
          </p:cNvSpPr>
          <p:nvPr/>
        </p:nvSpPr>
        <p:spPr bwMode="auto">
          <a:xfrm>
            <a:off x="4724400" y="6118225"/>
            <a:ext cx="1273175" cy="271463"/>
          </a:xfrm>
          <a:prstGeom prst="rect">
            <a:avLst/>
          </a:prstGeom>
          <a:noFill/>
          <a:ln w="12700">
            <a:noFill/>
            <a:miter lim="800000"/>
            <a:headEnd/>
            <a:tailEnd/>
          </a:ln>
        </p:spPr>
        <p:txBody>
          <a:bodyPr wrap="none" lIns="90487" tIns="44450" rIns="90487" bIns="44450">
            <a:prstTxWarp prst="textNoShape">
              <a:avLst/>
            </a:prstTxWarp>
            <a:spAutoFit/>
          </a:bodyPr>
          <a:lstStyle/>
          <a:p>
            <a:r>
              <a:rPr lang="fr-FR" sz="1200" b="1">
                <a:solidFill>
                  <a:schemeClr val="accent2"/>
                </a:solidFill>
              </a:rPr>
              <a:t>Alliances / M&amp;A</a:t>
            </a:r>
          </a:p>
        </p:txBody>
      </p:sp>
      <p:sp>
        <p:nvSpPr>
          <p:cNvPr id="48172" name="Rectangle 61"/>
          <p:cNvSpPr>
            <a:spLocks noChangeArrowheads="1"/>
          </p:cNvSpPr>
          <p:nvPr/>
        </p:nvSpPr>
        <p:spPr bwMode="auto">
          <a:xfrm>
            <a:off x="4572000" y="5337175"/>
            <a:ext cx="1460500" cy="249238"/>
          </a:xfrm>
          <a:prstGeom prst="rect">
            <a:avLst/>
          </a:prstGeom>
          <a:noFill/>
          <a:ln w="25400">
            <a:solidFill>
              <a:srgbClr val="000000"/>
            </a:solidFill>
            <a:miter lim="800000"/>
            <a:headEnd/>
            <a:tailEnd/>
          </a:ln>
        </p:spPr>
        <p:txBody>
          <a:bodyPr wrap="none" anchor="ctr">
            <a:prstTxWarp prst="textNoShape">
              <a:avLst/>
            </a:prstTxWarp>
          </a:bodyPr>
          <a:lstStyle/>
          <a:p>
            <a:endParaRPr lang="fr-FR"/>
          </a:p>
        </p:txBody>
      </p:sp>
      <p:sp>
        <p:nvSpPr>
          <p:cNvPr id="48173" name="Rectangle 62"/>
          <p:cNvSpPr>
            <a:spLocks noChangeArrowheads="1"/>
          </p:cNvSpPr>
          <p:nvPr/>
        </p:nvSpPr>
        <p:spPr bwMode="auto">
          <a:xfrm>
            <a:off x="4746625" y="5334000"/>
            <a:ext cx="1189038" cy="271463"/>
          </a:xfrm>
          <a:prstGeom prst="rect">
            <a:avLst/>
          </a:prstGeom>
          <a:noFill/>
          <a:ln w="12700">
            <a:noFill/>
            <a:miter lim="800000"/>
            <a:headEnd/>
            <a:tailEnd/>
          </a:ln>
        </p:spPr>
        <p:txBody>
          <a:bodyPr wrap="none" lIns="90487" tIns="44450" rIns="90487" bIns="44450">
            <a:prstTxWarp prst="textNoShape">
              <a:avLst/>
            </a:prstTxWarp>
            <a:spAutoFit/>
          </a:bodyPr>
          <a:lstStyle/>
          <a:p>
            <a:r>
              <a:rPr lang="fr-FR" sz="1200" b="1">
                <a:solidFill>
                  <a:schemeClr val="accent2"/>
                </a:solidFill>
              </a:rPr>
              <a:t>Développement</a:t>
            </a:r>
          </a:p>
        </p:txBody>
      </p:sp>
      <p:sp>
        <p:nvSpPr>
          <p:cNvPr id="48174" name="Rectangle 63"/>
          <p:cNvSpPr>
            <a:spLocks noChangeArrowheads="1"/>
          </p:cNvSpPr>
          <p:nvPr/>
        </p:nvSpPr>
        <p:spPr bwMode="auto">
          <a:xfrm>
            <a:off x="4495800" y="5257800"/>
            <a:ext cx="1600200" cy="1371600"/>
          </a:xfrm>
          <a:prstGeom prst="rect">
            <a:avLst/>
          </a:prstGeom>
          <a:noFill/>
          <a:ln w="28575">
            <a:solidFill>
              <a:srgbClr val="00279F"/>
            </a:solidFill>
            <a:miter lim="800000"/>
            <a:headEnd/>
            <a:tailEnd/>
          </a:ln>
        </p:spPr>
        <p:txBody>
          <a:bodyPr wrap="none" anchor="ctr">
            <a:prstTxWarp prst="textNoShape">
              <a:avLst/>
            </a:prstTxWarp>
          </a:bodyPr>
          <a:lstStyle/>
          <a:p>
            <a:endParaRPr lang="fr-FR"/>
          </a:p>
        </p:txBody>
      </p:sp>
      <p:sp>
        <p:nvSpPr>
          <p:cNvPr id="48175" name="Text Box 64"/>
          <p:cNvSpPr txBox="1">
            <a:spLocks noChangeArrowheads="1"/>
          </p:cNvSpPr>
          <p:nvPr/>
        </p:nvSpPr>
        <p:spPr bwMode="auto">
          <a:xfrm>
            <a:off x="4937125" y="6213475"/>
            <a:ext cx="565150" cy="457200"/>
          </a:xfrm>
          <a:prstGeom prst="rect">
            <a:avLst/>
          </a:prstGeom>
          <a:noFill/>
          <a:ln w="12700">
            <a:noFill/>
            <a:miter lim="800000"/>
            <a:headEnd/>
            <a:tailEnd/>
          </a:ln>
        </p:spPr>
        <p:txBody>
          <a:bodyPr wrap="none">
            <a:prstTxWarp prst="textNoShape">
              <a:avLst/>
            </a:prstTxWarp>
            <a:spAutoFit/>
          </a:bodyPr>
          <a:lstStyle/>
          <a:p>
            <a:r>
              <a:rPr lang="fr-FR" sz="2400">
                <a:latin typeface="Times New Roman" charset="0"/>
              </a:rPr>
              <a:t>. . .</a:t>
            </a:r>
          </a:p>
        </p:txBody>
      </p:sp>
      <p:sp>
        <p:nvSpPr>
          <p:cNvPr id="48176" name="Text Box 65"/>
          <p:cNvSpPr txBox="1">
            <a:spLocks noChangeArrowheads="1"/>
          </p:cNvSpPr>
          <p:nvPr/>
        </p:nvSpPr>
        <p:spPr bwMode="auto">
          <a:xfrm>
            <a:off x="1254125" y="5426075"/>
            <a:ext cx="1114425" cy="822325"/>
          </a:xfrm>
          <a:prstGeom prst="rect">
            <a:avLst/>
          </a:prstGeom>
          <a:noFill/>
          <a:ln w="12700">
            <a:noFill/>
            <a:miter lim="800000"/>
            <a:headEnd/>
            <a:tailEnd/>
          </a:ln>
        </p:spPr>
        <p:txBody>
          <a:bodyPr wrap="none">
            <a:prstTxWarp prst="textNoShape">
              <a:avLst/>
            </a:prstTxWarp>
            <a:spAutoFit/>
          </a:bodyPr>
          <a:lstStyle/>
          <a:p>
            <a:pPr algn="ctr"/>
            <a:r>
              <a:rPr lang="fr-FR" sz="2400" b="1">
                <a:latin typeface="Times New Roman" charset="0"/>
              </a:rPr>
              <a:t>Projets</a:t>
            </a:r>
          </a:p>
          <a:p>
            <a:pPr algn="ctr"/>
            <a:r>
              <a:rPr lang="fr-FR" sz="2400" b="1">
                <a:latin typeface="Times New Roman" charset="0"/>
              </a:rPr>
              <a:t>clés</a:t>
            </a:r>
          </a:p>
        </p:txBody>
      </p:sp>
      <p:sp>
        <p:nvSpPr>
          <p:cNvPr id="48177" name="AutoShape 66"/>
          <p:cNvSpPr>
            <a:spLocks/>
          </p:cNvSpPr>
          <p:nvPr/>
        </p:nvSpPr>
        <p:spPr bwMode="auto">
          <a:xfrm>
            <a:off x="2286000" y="5181600"/>
            <a:ext cx="76200" cy="1371600"/>
          </a:xfrm>
          <a:prstGeom prst="leftBrace">
            <a:avLst>
              <a:gd name="adj1" fmla="val 150000"/>
              <a:gd name="adj2" fmla="val 50000"/>
            </a:avLst>
          </a:prstGeom>
          <a:noFill/>
          <a:ln w="28575">
            <a:solidFill>
              <a:schemeClr val="tx1"/>
            </a:solidFill>
            <a:round/>
            <a:headEnd/>
            <a:tailEnd/>
          </a:ln>
        </p:spPr>
        <p:txBody>
          <a:bodyPr wrap="none" anchor="ctr">
            <a:prstTxWarp prst="textNoShape">
              <a:avLst/>
            </a:prstTxWarp>
          </a:bodyPr>
          <a:lstStyle/>
          <a:p>
            <a:endParaRPr lang="fr-FR"/>
          </a:p>
        </p:txBody>
      </p:sp>
      <p:sp>
        <p:nvSpPr>
          <p:cNvPr id="48178" name="Text Box 68"/>
          <p:cNvSpPr txBox="1">
            <a:spLocks noChangeArrowheads="1"/>
          </p:cNvSpPr>
          <p:nvPr/>
        </p:nvSpPr>
        <p:spPr bwMode="auto">
          <a:xfrm>
            <a:off x="6292850" y="5518150"/>
            <a:ext cx="2382838" cy="1006475"/>
          </a:xfrm>
          <a:prstGeom prst="rect">
            <a:avLst/>
          </a:prstGeom>
          <a:noFill/>
          <a:ln w="12700">
            <a:noFill/>
            <a:miter lim="800000"/>
            <a:headEnd/>
            <a:tailEnd/>
          </a:ln>
        </p:spPr>
        <p:txBody>
          <a:bodyPr>
            <a:prstTxWarp prst="textNoShape">
              <a:avLst/>
            </a:prstTxWarp>
            <a:spAutoFit/>
          </a:bodyPr>
          <a:lstStyle/>
          <a:p>
            <a:pPr algn="ctr"/>
            <a:r>
              <a:rPr lang="fr-FR" sz="2000" b="1">
                <a:solidFill>
                  <a:srgbClr val="00279F"/>
                </a:solidFill>
                <a:latin typeface="Times New Roman" charset="0"/>
              </a:rPr>
              <a:t>Pilotage et Alignement</a:t>
            </a:r>
          </a:p>
          <a:p>
            <a:pPr algn="ctr"/>
            <a:r>
              <a:rPr lang="fr-FR" sz="2000" b="1">
                <a:solidFill>
                  <a:srgbClr val="00279F"/>
                </a:solidFill>
                <a:latin typeface="Times New Roman" charset="0"/>
              </a:rPr>
              <a:t>Stratégique</a:t>
            </a:r>
          </a:p>
        </p:txBody>
      </p:sp>
      <p:sp>
        <p:nvSpPr>
          <p:cNvPr id="48179" name="AutoShape 71"/>
          <p:cNvSpPr>
            <a:spLocks/>
          </p:cNvSpPr>
          <p:nvPr/>
        </p:nvSpPr>
        <p:spPr bwMode="auto">
          <a:xfrm>
            <a:off x="2800350" y="836613"/>
            <a:ext cx="360363" cy="1728787"/>
          </a:xfrm>
          <a:prstGeom prst="rightBrace">
            <a:avLst>
              <a:gd name="adj1" fmla="val 39978"/>
              <a:gd name="adj2" fmla="val 50000"/>
            </a:avLst>
          </a:prstGeom>
          <a:noFill/>
          <a:ln w="38100">
            <a:solidFill>
              <a:schemeClr val="tx1"/>
            </a:solidFill>
            <a:round/>
            <a:headEnd/>
            <a:tailEnd/>
          </a:ln>
        </p:spPr>
        <p:txBody>
          <a:bodyPr wrap="none" anchor="ctr">
            <a:prstTxWarp prst="textNoShape">
              <a:avLst/>
            </a:prstTxWarp>
          </a:bodyPr>
          <a:lstStyle/>
          <a:p>
            <a:endParaRPr lang="fr-FR"/>
          </a:p>
        </p:txBody>
      </p:sp>
      <p:sp>
        <p:nvSpPr>
          <p:cNvPr id="48180" name="AutoShape 72"/>
          <p:cNvSpPr>
            <a:spLocks/>
          </p:cNvSpPr>
          <p:nvPr/>
        </p:nvSpPr>
        <p:spPr bwMode="auto">
          <a:xfrm>
            <a:off x="5435600" y="908050"/>
            <a:ext cx="287338" cy="1728788"/>
          </a:xfrm>
          <a:prstGeom prst="leftBrace">
            <a:avLst>
              <a:gd name="adj1" fmla="val 50138"/>
              <a:gd name="adj2" fmla="val 50000"/>
            </a:avLst>
          </a:prstGeom>
          <a:noFill/>
          <a:ln w="38100">
            <a:solidFill>
              <a:schemeClr val="tx1"/>
            </a:solidFill>
            <a:round/>
            <a:headEnd/>
            <a:tailEnd/>
          </a:ln>
        </p:spPr>
        <p:txBody>
          <a:bodyPr wrap="none" anchor="ctr">
            <a:prstTxWarp prst="textNoShape">
              <a:avLst/>
            </a:prstTxWarp>
          </a:bodyPr>
          <a:lstStyle/>
          <a:p>
            <a:endParaRPr lang="fr-FR"/>
          </a:p>
        </p:txBody>
      </p:sp>
      <p:sp>
        <p:nvSpPr>
          <p:cNvPr id="48181" name="AutoShape 74"/>
          <p:cNvSpPr>
            <a:spLocks/>
          </p:cNvSpPr>
          <p:nvPr/>
        </p:nvSpPr>
        <p:spPr bwMode="auto">
          <a:xfrm>
            <a:off x="7667625" y="908050"/>
            <a:ext cx="360363" cy="1728788"/>
          </a:xfrm>
          <a:prstGeom prst="rightBrace">
            <a:avLst>
              <a:gd name="adj1" fmla="val 39978"/>
              <a:gd name="adj2" fmla="val 50000"/>
            </a:avLst>
          </a:prstGeom>
          <a:noFill/>
          <a:ln w="38100">
            <a:solidFill>
              <a:schemeClr val="tx1"/>
            </a:solidFill>
            <a:round/>
            <a:headEnd/>
            <a:tailEnd/>
          </a:ln>
        </p:spPr>
        <p:txBody>
          <a:bodyPr wrap="none" anchor="ctr">
            <a:prstTxWarp prst="textNoShape">
              <a:avLst/>
            </a:prstTxWarp>
          </a:bodyPr>
          <a:lstStyle/>
          <a:p>
            <a:endParaRPr lang="fr-FR"/>
          </a:p>
        </p:txBody>
      </p:sp>
      <p:sp>
        <p:nvSpPr>
          <p:cNvPr id="48182" name="AutoShape 75"/>
          <p:cNvSpPr>
            <a:spLocks/>
          </p:cNvSpPr>
          <p:nvPr/>
        </p:nvSpPr>
        <p:spPr bwMode="auto">
          <a:xfrm>
            <a:off x="855663" y="836613"/>
            <a:ext cx="287337" cy="1728787"/>
          </a:xfrm>
          <a:prstGeom prst="leftBrace">
            <a:avLst>
              <a:gd name="adj1" fmla="val 50138"/>
              <a:gd name="adj2" fmla="val 50000"/>
            </a:avLst>
          </a:prstGeom>
          <a:noFill/>
          <a:ln w="38100">
            <a:solidFill>
              <a:schemeClr val="tx1"/>
            </a:solidFill>
            <a:round/>
            <a:headEnd/>
            <a:tailEnd/>
          </a:ln>
        </p:spPr>
        <p:txBody>
          <a:bodyPr wrap="none" anchor="ctr">
            <a:prstTxWarp prst="textNoShape">
              <a:avLst/>
            </a:prstTxWarp>
          </a:bodyPr>
          <a:lstStyle/>
          <a:p>
            <a:endParaRPr lang="fr-FR"/>
          </a:p>
        </p:txBody>
      </p:sp>
      <p:sp>
        <p:nvSpPr>
          <p:cNvPr id="48183" name="Text Box 73"/>
          <p:cNvSpPr txBox="1">
            <a:spLocks noChangeArrowheads="1"/>
          </p:cNvSpPr>
          <p:nvPr/>
        </p:nvSpPr>
        <p:spPr bwMode="auto">
          <a:xfrm>
            <a:off x="2987675" y="1844675"/>
            <a:ext cx="2663825" cy="603250"/>
          </a:xfrm>
          <a:prstGeom prst="rect">
            <a:avLst/>
          </a:prstGeom>
          <a:noFill/>
          <a:ln w="12700">
            <a:noFill/>
            <a:miter lim="800000"/>
            <a:headEnd/>
            <a:tailEnd/>
          </a:ln>
        </p:spPr>
        <p:txBody>
          <a:bodyPr>
            <a:prstTxWarp prst="textNoShape">
              <a:avLst/>
            </a:prstTxWarp>
            <a:spAutoFit/>
          </a:bodyPr>
          <a:lstStyle/>
          <a:p>
            <a:pPr algn="ctr">
              <a:lnSpc>
                <a:spcPct val="70000"/>
              </a:lnSpc>
            </a:pPr>
            <a:r>
              <a:rPr lang="fr-FR" sz="2000">
                <a:latin typeface="Script MT Bold" pitchFamily="66" charset="0"/>
              </a:rPr>
              <a:t>Domaine d’Activité</a:t>
            </a:r>
          </a:p>
          <a:p>
            <a:pPr algn="ctr">
              <a:lnSpc>
                <a:spcPct val="70000"/>
              </a:lnSpc>
            </a:pPr>
            <a:r>
              <a:rPr lang="fr-FR" sz="1400" b="1">
                <a:latin typeface="Script MT Bold" pitchFamily="66" charset="0"/>
              </a:rPr>
              <a:t>Segmentation, Facteurs Clés de Succès</a:t>
            </a:r>
          </a:p>
        </p:txBody>
      </p:sp>
      <p:sp>
        <p:nvSpPr>
          <p:cNvPr id="48184" name="Rectangle 77"/>
          <p:cNvSpPr>
            <a:spLocks noChangeArrowheads="1"/>
          </p:cNvSpPr>
          <p:nvPr/>
        </p:nvSpPr>
        <p:spPr bwMode="auto">
          <a:xfrm>
            <a:off x="2484438" y="5157788"/>
            <a:ext cx="3671887" cy="1511300"/>
          </a:xfrm>
          <a:prstGeom prst="rect">
            <a:avLst/>
          </a:prstGeom>
          <a:noFill/>
          <a:ln w="12700">
            <a:solidFill>
              <a:srgbClr val="00279F"/>
            </a:solidFill>
            <a:prstDash val="dash"/>
            <a:miter lim="800000"/>
            <a:headEnd/>
            <a:tailEnd/>
          </a:ln>
        </p:spPr>
        <p:txBody>
          <a:bodyPr wrap="none" anchor="ctr">
            <a:prstTxWarp prst="textNoShape">
              <a:avLst/>
            </a:prstTxWarp>
          </a:bodyPr>
          <a:lstStyle/>
          <a:p>
            <a:endParaRPr lang="fr-FR"/>
          </a:p>
        </p:txBody>
      </p:sp>
      <p:cxnSp>
        <p:nvCxnSpPr>
          <p:cNvPr id="48185" name="AutoShape 78"/>
          <p:cNvCxnSpPr>
            <a:cxnSpLocks noChangeShapeType="1"/>
            <a:stCxn id="48184" idx="3"/>
            <a:endCxn id="48181" idx="1"/>
          </p:cNvCxnSpPr>
          <p:nvPr/>
        </p:nvCxnSpPr>
        <p:spPr bwMode="auto">
          <a:xfrm flipV="1">
            <a:off x="6156325" y="1773238"/>
            <a:ext cx="1890713" cy="4140200"/>
          </a:xfrm>
          <a:prstGeom prst="bentConnector3">
            <a:avLst>
              <a:gd name="adj1" fmla="val 111083"/>
            </a:avLst>
          </a:prstGeom>
          <a:noFill/>
          <a:ln w="28575">
            <a:solidFill>
              <a:srgbClr val="00279F"/>
            </a:solidFill>
            <a:miter lim="800000"/>
            <a:headEnd/>
            <a:tailEnd type="triangle" w="med" len="med"/>
          </a:ln>
        </p:spPr>
      </p:cxnSp>
      <p:cxnSp>
        <p:nvCxnSpPr>
          <p:cNvPr id="48186" name="AutoShape 79"/>
          <p:cNvCxnSpPr>
            <a:cxnSpLocks noChangeShapeType="1"/>
            <a:stCxn id="48183" idx="2"/>
            <a:endCxn id="48133" idx="0"/>
          </p:cNvCxnSpPr>
          <p:nvPr/>
        </p:nvCxnSpPr>
        <p:spPr bwMode="auto">
          <a:xfrm flipH="1">
            <a:off x="4311650" y="2447925"/>
            <a:ext cx="7938" cy="358775"/>
          </a:xfrm>
          <a:prstGeom prst="straightConnector1">
            <a:avLst/>
          </a:prstGeom>
          <a:noFill/>
          <a:ln w="76200">
            <a:solidFill>
              <a:schemeClr val="tx1"/>
            </a:solidFill>
            <a:round/>
            <a:headEnd/>
            <a:tailEnd type="triangle" w="med" len="med"/>
          </a:ln>
        </p:spPr>
      </p:cxnSp>
      <p:cxnSp>
        <p:nvCxnSpPr>
          <p:cNvPr id="48187" name="AutoShape 80"/>
          <p:cNvCxnSpPr>
            <a:cxnSpLocks noChangeShapeType="1"/>
            <a:stCxn id="48156" idx="3"/>
            <a:endCxn id="48181" idx="1"/>
          </p:cNvCxnSpPr>
          <p:nvPr/>
        </p:nvCxnSpPr>
        <p:spPr bwMode="auto">
          <a:xfrm flipV="1">
            <a:off x="6261100" y="1773238"/>
            <a:ext cx="1785938" cy="2532062"/>
          </a:xfrm>
          <a:prstGeom prst="bentConnector3">
            <a:avLst>
              <a:gd name="adj1" fmla="val 111731"/>
            </a:avLst>
          </a:prstGeom>
          <a:noFill/>
          <a:ln w="12700">
            <a:solidFill>
              <a:schemeClr val="hlink"/>
            </a:solidFill>
            <a:miter lim="800000"/>
            <a:headEnd/>
            <a:tailEnd type="triangle" w="med" len="med"/>
          </a:ln>
        </p:spPr>
      </p:cxnSp>
    </p:spTree>
  </p:cSld>
  <p:clrMapOvr>
    <a:masterClrMapping/>
  </p:clrMapOvr>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2"/>
          <p:cNvSpPr>
            <a:spLocks noGrp="1"/>
          </p:cNvSpPr>
          <p:nvPr>
            <p:ph type="sldNum" sz="quarter" idx="10"/>
          </p:nvPr>
        </p:nvSpPr>
        <p:spPr/>
        <p:txBody>
          <a:bodyPr/>
          <a:lstStyle/>
          <a:p>
            <a:pPr>
              <a:defRPr/>
            </a:pPr>
            <a:fld id="{E1049167-662D-544A-9BC1-7793B9762887}" type="slidenum">
              <a:rPr lang="fr-FR"/>
              <a:pPr>
                <a:defRPr/>
              </a:pPr>
              <a:t>180</a:t>
            </a:fld>
            <a:endParaRPr lang="fr-FR"/>
          </a:p>
        </p:txBody>
      </p:sp>
      <p:graphicFrame>
        <p:nvGraphicFramePr>
          <p:cNvPr id="368642" name="Object 2"/>
          <p:cNvGraphicFramePr>
            <a:graphicFrameLocks noChangeAspect="1"/>
          </p:cNvGraphicFramePr>
          <p:nvPr/>
        </p:nvGraphicFramePr>
        <p:xfrm>
          <a:off x="990600" y="1295400"/>
          <a:ext cx="6934200" cy="2743200"/>
        </p:xfrm>
        <a:graphic>
          <a:graphicData uri="http://schemas.openxmlformats.org/presentationml/2006/ole">
            <p:oleObj spid="_x0000_s368642" name="Document" r:id="rId4" imgW="5754636" imgH="1847092" progId="Word.Document.8">
              <p:embed/>
            </p:oleObj>
          </a:graphicData>
        </a:graphic>
      </p:graphicFrame>
      <p:sp>
        <p:nvSpPr>
          <p:cNvPr id="368644" name="Rectangle 1027"/>
          <p:cNvSpPr>
            <a:spLocks noGrp="1" noChangeArrowheads="1"/>
          </p:cNvSpPr>
          <p:nvPr>
            <p:ph type="title"/>
          </p:nvPr>
        </p:nvSpPr>
        <p:spPr/>
        <p:txBody>
          <a:bodyPr/>
          <a:lstStyle/>
          <a:p>
            <a:r>
              <a:rPr lang="fr-FR"/>
              <a:t>Les 9 blocs</a:t>
            </a:r>
          </a:p>
        </p:txBody>
      </p:sp>
      <p:sp>
        <p:nvSpPr>
          <p:cNvPr id="368645" name="Rectangle 1028"/>
          <p:cNvSpPr>
            <a:spLocks noChangeArrowheads="1"/>
          </p:cNvSpPr>
          <p:nvPr/>
        </p:nvSpPr>
        <p:spPr bwMode="auto">
          <a:xfrm>
            <a:off x="4244975" y="4076700"/>
            <a:ext cx="2892425" cy="304800"/>
          </a:xfrm>
          <a:prstGeom prst="rect">
            <a:avLst/>
          </a:prstGeom>
          <a:noFill/>
          <a:ln w="9525">
            <a:noFill/>
            <a:miter lim="800000"/>
            <a:headEnd/>
            <a:tailEnd/>
          </a:ln>
        </p:spPr>
        <p:txBody>
          <a:bodyPr wrap="none" anchor="ctr">
            <a:prstTxWarp prst="textNoShape">
              <a:avLst/>
            </a:prstTxWarp>
            <a:spAutoFit/>
          </a:bodyPr>
          <a:lstStyle/>
          <a:p>
            <a:pPr algn="ctr">
              <a:spcBef>
                <a:spcPct val="50000"/>
              </a:spcBef>
            </a:pPr>
            <a:r>
              <a:rPr lang="fr-FR" sz="1400">
                <a:latin typeface="Futura" charset="0"/>
                <a:ea typeface="ＭＳ Ｐゴシック" charset="-128"/>
                <a:cs typeface="ＭＳ Ｐゴシック" charset="-128"/>
              </a:rPr>
              <a:t>(d’après Alexander Osterwalder)</a:t>
            </a:r>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1026"/>
          <p:cNvSpPr>
            <a:spLocks noGrp="1" noChangeArrowheads="1"/>
          </p:cNvSpPr>
          <p:nvPr>
            <p:ph type="ctrTitle"/>
          </p:nvPr>
        </p:nvSpPr>
        <p:spPr>
          <a:xfrm>
            <a:off x="1044575" y="1519238"/>
            <a:ext cx="6696075" cy="396875"/>
          </a:xfrm>
        </p:spPr>
        <p:txBody>
          <a:bodyPr/>
          <a:lstStyle/>
          <a:p>
            <a:r>
              <a:rPr lang="fr-FR"/>
              <a:t>Les modèles « gratuit »</a:t>
            </a:r>
          </a:p>
        </p:txBody>
      </p:sp>
      <p:sp>
        <p:nvSpPr>
          <p:cNvPr id="370691" name="Rectangle 1027"/>
          <p:cNvSpPr>
            <a:spLocks noGrp="1" noChangeArrowheads="1"/>
          </p:cNvSpPr>
          <p:nvPr>
            <p:ph type="subTitle" idx="1"/>
          </p:nvPr>
        </p:nvSpPr>
        <p:spPr/>
        <p:txBody>
          <a:bodyPr/>
          <a:lstStyle/>
          <a:p>
            <a:endParaRPr lang="fr-FR"/>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510BE8EA-F544-3148-AFF4-69CFA59AD583}" type="slidenum">
              <a:rPr lang="fr-FR"/>
              <a:pPr>
                <a:defRPr/>
              </a:pPr>
              <a:t>182</a:t>
            </a:fld>
            <a:endParaRPr lang="fr-FR"/>
          </a:p>
        </p:txBody>
      </p:sp>
      <p:sp>
        <p:nvSpPr>
          <p:cNvPr id="372739" name="Rectangle 1026"/>
          <p:cNvSpPr>
            <a:spLocks noGrp="1" noChangeArrowheads="1"/>
          </p:cNvSpPr>
          <p:nvPr>
            <p:ph type="title"/>
          </p:nvPr>
        </p:nvSpPr>
        <p:spPr>
          <a:xfrm>
            <a:off x="914400" y="0"/>
            <a:ext cx="7696200" cy="522288"/>
          </a:xfrm>
        </p:spPr>
        <p:txBody>
          <a:bodyPr/>
          <a:lstStyle/>
          <a:p>
            <a:r>
              <a:rPr lang="fr-FR"/>
              <a:t>Les free model</a:t>
            </a:r>
          </a:p>
        </p:txBody>
      </p:sp>
      <p:sp>
        <p:nvSpPr>
          <p:cNvPr id="372740" name="Rectangle 1027"/>
          <p:cNvSpPr>
            <a:spLocks noGrp="1" noChangeArrowheads="1"/>
          </p:cNvSpPr>
          <p:nvPr>
            <p:ph type="body" idx="1"/>
          </p:nvPr>
        </p:nvSpPr>
        <p:spPr/>
        <p:txBody>
          <a:bodyPr/>
          <a:lstStyle/>
          <a:p>
            <a:r>
              <a:rPr lang="fr-FR"/>
              <a:t>Free 1 : the «</a:t>
            </a:r>
            <a:r>
              <a:rPr lang="fr-FR">
                <a:solidFill>
                  <a:srgbClr val="00279F"/>
                </a:solidFill>
              </a:rPr>
              <a:t> razor-and-blades</a:t>
            </a:r>
            <a:r>
              <a:rPr lang="fr-FR"/>
              <a:t> » model</a:t>
            </a:r>
          </a:p>
          <a:p>
            <a:pPr lvl="1"/>
            <a:r>
              <a:rPr lang="fr-FR"/>
              <a:t>get one thing free, buy another</a:t>
            </a:r>
          </a:p>
          <a:p>
            <a:pPr lvl="2"/>
            <a:r>
              <a:rPr lang="fr-FR"/>
              <a:t>From « free gift inside » to « free toaster for opening an account »</a:t>
            </a:r>
          </a:p>
          <a:p>
            <a:r>
              <a:rPr lang="fr-FR"/>
              <a:t>Free 2 : the </a:t>
            </a:r>
            <a:r>
              <a:rPr lang="fr-FR">
                <a:solidFill>
                  <a:srgbClr val="00279F"/>
                </a:solidFill>
              </a:rPr>
              <a:t>media</a:t>
            </a:r>
            <a:r>
              <a:rPr lang="fr-FR"/>
              <a:t> business model</a:t>
            </a:r>
          </a:p>
          <a:p>
            <a:pPr lvl="1"/>
            <a:r>
              <a:rPr lang="fr-FR"/>
              <a:t>From « free-to-air broadcast radio and tv » to « ad-supported content online »</a:t>
            </a:r>
          </a:p>
          <a:p>
            <a:r>
              <a:rPr lang="fr-FR"/>
              <a:t>Free 3 : the </a:t>
            </a:r>
            <a:r>
              <a:rPr lang="fr-FR">
                <a:solidFill>
                  <a:srgbClr val="00279F"/>
                </a:solidFill>
              </a:rPr>
              <a:t>freemium</a:t>
            </a:r>
            <a:r>
              <a:rPr lang="fr-FR"/>
              <a:t> model</a:t>
            </a:r>
          </a:p>
          <a:p>
            <a:pPr lvl="1"/>
            <a:r>
              <a:rPr lang="fr-FR"/>
              <a:t>The marginal cost of production and distribution is close to zero</a:t>
            </a:r>
          </a:p>
          <a:p>
            <a:pPr lvl="2"/>
            <a:r>
              <a:rPr lang="fr-FR"/>
              <a:t>90% of the users get the basic product for free and 10% chose to pay for a premium version : versioning</a:t>
            </a:r>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2"/>
          <p:cNvSpPr>
            <a:spLocks noGrp="1"/>
          </p:cNvSpPr>
          <p:nvPr>
            <p:ph type="sldNum" sz="quarter" idx="10"/>
          </p:nvPr>
        </p:nvSpPr>
        <p:spPr/>
        <p:txBody>
          <a:bodyPr/>
          <a:lstStyle/>
          <a:p>
            <a:pPr>
              <a:defRPr/>
            </a:pPr>
            <a:fld id="{A465255D-1329-F142-9797-3B60285198C2}" type="slidenum">
              <a:rPr lang="fr-FR"/>
              <a:pPr>
                <a:defRPr/>
              </a:pPr>
              <a:t>183</a:t>
            </a:fld>
            <a:endParaRPr lang="fr-FR"/>
          </a:p>
        </p:txBody>
      </p:sp>
      <p:graphicFrame>
        <p:nvGraphicFramePr>
          <p:cNvPr id="374786" name="Object 2"/>
          <p:cNvGraphicFramePr>
            <a:graphicFrameLocks noChangeAspect="1"/>
          </p:cNvGraphicFramePr>
          <p:nvPr/>
        </p:nvGraphicFramePr>
        <p:xfrm>
          <a:off x="1600200" y="1219200"/>
          <a:ext cx="5105400" cy="5105400"/>
        </p:xfrm>
        <a:graphic>
          <a:graphicData uri="http://schemas.openxmlformats.org/presentationml/2006/ole">
            <p:oleObj spid="_x0000_s374786" name="Document" r:id="rId4" imgW="5754636" imgH="6147828" progId="Word.Document.8">
              <p:embed/>
            </p:oleObj>
          </a:graphicData>
        </a:graphic>
      </p:graphicFrame>
      <p:sp>
        <p:nvSpPr>
          <p:cNvPr id="374788" name="Rectangle 1028"/>
          <p:cNvSpPr>
            <a:spLocks noGrp="1" noChangeArrowheads="1"/>
          </p:cNvSpPr>
          <p:nvPr>
            <p:ph type="title"/>
          </p:nvPr>
        </p:nvSpPr>
        <p:spPr/>
        <p:txBody>
          <a:bodyPr/>
          <a:lstStyle/>
          <a:p>
            <a:r>
              <a:rPr lang="fr-FR"/>
              <a:t>The three kinds of Free (Chris Anderson)</a:t>
            </a:r>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1026"/>
          <p:cNvSpPr>
            <a:spLocks noGrp="1" noChangeArrowheads="1"/>
          </p:cNvSpPr>
          <p:nvPr>
            <p:ph type="ctrTitle"/>
          </p:nvPr>
        </p:nvSpPr>
        <p:spPr>
          <a:xfrm>
            <a:off x="900113" y="1484313"/>
            <a:ext cx="7054850" cy="617537"/>
          </a:xfrm>
          <a:noFill/>
        </p:spPr>
        <p:txBody>
          <a:bodyPr/>
          <a:lstStyle/>
          <a:p>
            <a:r>
              <a:rPr lang="fr-FR" sz="3600"/>
              <a:t>IX. Les Alliances stratégiques</a:t>
            </a:r>
            <a:endParaRPr lang="fr-FR" sz="2800"/>
          </a:p>
        </p:txBody>
      </p:sp>
      <p:sp>
        <p:nvSpPr>
          <p:cNvPr id="376835" name="Rectangle 1027"/>
          <p:cNvSpPr>
            <a:spLocks noGrp="1" noChangeArrowheads="1"/>
          </p:cNvSpPr>
          <p:nvPr>
            <p:ph type="subTitle" idx="1"/>
          </p:nvPr>
        </p:nvSpPr>
        <p:spPr>
          <a:xfrm>
            <a:off x="1227138" y="4648200"/>
            <a:ext cx="6400800" cy="1752600"/>
          </a:xfrm>
        </p:spPr>
        <p:txBody>
          <a:bodyPr/>
          <a:lstStyle/>
          <a:p>
            <a:endParaRPr lang="fr-FR" sz="3200"/>
          </a:p>
        </p:txBody>
      </p:sp>
    </p:spTree>
  </p:cSld>
  <p:clrMapOvr>
    <a:masterClrMapping/>
  </p:clrMapOvr>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C1F5F596-9EAA-054B-BE70-CA0ED903B941}" type="slidenum">
              <a:rPr lang="fr-FR"/>
              <a:pPr>
                <a:defRPr/>
              </a:pPr>
              <a:t>185</a:t>
            </a:fld>
            <a:endParaRPr lang="fr-FR"/>
          </a:p>
        </p:txBody>
      </p:sp>
      <p:sp>
        <p:nvSpPr>
          <p:cNvPr id="378883" name="Rectangle 1026"/>
          <p:cNvSpPr>
            <a:spLocks noGrp="1" noChangeArrowheads="1"/>
          </p:cNvSpPr>
          <p:nvPr>
            <p:ph type="title"/>
          </p:nvPr>
        </p:nvSpPr>
        <p:spPr/>
        <p:txBody>
          <a:bodyPr/>
          <a:lstStyle/>
          <a:p>
            <a:r>
              <a:rPr lang="fr-FR"/>
              <a:t>Sommaire</a:t>
            </a:r>
          </a:p>
        </p:txBody>
      </p:sp>
      <p:sp>
        <p:nvSpPr>
          <p:cNvPr id="378884" name="Rectangle 1027"/>
          <p:cNvSpPr>
            <a:spLocks noGrp="1" noChangeArrowheads="1"/>
          </p:cNvSpPr>
          <p:nvPr>
            <p:ph type="body" idx="1"/>
          </p:nvPr>
        </p:nvSpPr>
        <p:spPr/>
        <p:txBody>
          <a:bodyPr/>
          <a:lstStyle/>
          <a:p>
            <a:pPr>
              <a:buFontTx/>
              <a:buAutoNum type="arabicPeriod"/>
            </a:pPr>
            <a:r>
              <a:rPr lang="fr-FR"/>
              <a:t>Introduction : positionnement et finalités stratégiques		</a:t>
            </a:r>
          </a:p>
          <a:p>
            <a:pPr>
              <a:buFontTx/>
              <a:buAutoNum type="arabicPeriod"/>
            </a:pPr>
            <a:r>
              <a:rPr lang="fr-FR"/>
              <a:t>Typologie des alliances</a:t>
            </a:r>
          </a:p>
          <a:p>
            <a:pPr>
              <a:buFontTx/>
              <a:buAutoNum type="arabicPeriod"/>
            </a:pPr>
            <a:r>
              <a:rPr lang="fr-FR"/>
              <a:t>Management des alliances</a:t>
            </a:r>
          </a:p>
          <a:p>
            <a:pPr>
              <a:buFontTx/>
              <a:buNone/>
            </a:pPr>
            <a:r>
              <a:rPr lang="fr-FR"/>
              <a:t>Annexe 1 :  position nodale au sein d’une alliance	</a:t>
            </a:r>
          </a:p>
          <a:p>
            <a:pPr>
              <a:buFontTx/>
              <a:buNone/>
            </a:pPr>
            <a:r>
              <a:rPr lang="fr-FR"/>
              <a:t>Annexe 2 : le cas Renault - Nissan</a:t>
            </a:r>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1026"/>
          <p:cNvSpPr>
            <a:spLocks noGrp="1" noChangeArrowheads="1"/>
          </p:cNvSpPr>
          <p:nvPr>
            <p:ph type="ctrTitle"/>
          </p:nvPr>
        </p:nvSpPr>
        <p:spPr/>
        <p:txBody>
          <a:bodyPr/>
          <a:lstStyle/>
          <a:p>
            <a:r>
              <a:rPr lang="fr-FR"/>
              <a:t>IX.1. INTRODUCTION</a:t>
            </a:r>
          </a:p>
        </p:txBody>
      </p:sp>
      <p:sp>
        <p:nvSpPr>
          <p:cNvPr id="380931" name="Rectangle 1027"/>
          <p:cNvSpPr>
            <a:spLocks noGrp="1" noChangeArrowheads="1"/>
          </p:cNvSpPr>
          <p:nvPr>
            <p:ph type="subTitle" idx="1"/>
          </p:nvPr>
        </p:nvSpPr>
        <p:spPr/>
        <p:txBody>
          <a:bodyPr/>
          <a:lstStyle/>
          <a:p>
            <a:r>
              <a:rPr lang="fr-FR"/>
              <a:t>Les Alliances : Positionnement et finalités stratégiques</a:t>
            </a:r>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ce réservé du numéro de diapositive 2"/>
          <p:cNvSpPr>
            <a:spLocks noGrp="1"/>
          </p:cNvSpPr>
          <p:nvPr>
            <p:ph type="sldNum" sz="quarter" idx="10"/>
          </p:nvPr>
        </p:nvSpPr>
        <p:spPr/>
        <p:txBody>
          <a:bodyPr/>
          <a:lstStyle/>
          <a:p>
            <a:pPr>
              <a:defRPr/>
            </a:pPr>
            <a:fld id="{02257996-1D74-4C47-8745-40F73DE2A11A}" type="slidenum">
              <a:rPr lang="fr-FR"/>
              <a:pPr>
                <a:defRPr/>
              </a:pPr>
              <a:t>187</a:t>
            </a:fld>
            <a:endParaRPr lang="fr-FR"/>
          </a:p>
        </p:txBody>
      </p:sp>
      <p:sp>
        <p:nvSpPr>
          <p:cNvPr id="382979" name="Rectangle 1026"/>
          <p:cNvSpPr>
            <a:spLocks noGrp="1" noChangeArrowheads="1"/>
          </p:cNvSpPr>
          <p:nvPr>
            <p:ph type="title"/>
          </p:nvPr>
        </p:nvSpPr>
        <p:spPr>
          <a:xfrm>
            <a:off x="685800" y="128588"/>
            <a:ext cx="7772400" cy="923925"/>
          </a:xfrm>
        </p:spPr>
        <p:txBody>
          <a:bodyPr/>
          <a:lstStyle/>
          <a:p>
            <a:r>
              <a:rPr lang="fr-FR"/>
              <a:t>Les Alliances une forme particulière de la  coopération entre les entreprises</a:t>
            </a:r>
            <a:br>
              <a:rPr lang="fr-FR"/>
            </a:br>
            <a:r>
              <a:rPr lang="fr-FR" sz="2200">
                <a:solidFill>
                  <a:schemeClr val="bg2"/>
                </a:solidFill>
              </a:rPr>
              <a:t>un mode de gestion courant … plus qu'une mode !</a:t>
            </a:r>
            <a:endParaRPr lang="fr-FR"/>
          </a:p>
        </p:txBody>
      </p:sp>
      <p:sp>
        <p:nvSpPr>
          <p:cNvPr id="382980" name="AutoShape 1027"/>
          <p:cNvSpPr>
            <a:spLocks noChangeArrowheads="1"/>
          </p:cNvSpPr>
          <p:nvPr/>
        </p:nvSpPr>
        <p:spPr bwMode="auto">
          <a:xfrm>
            <a:off x="611188" y="2420938"/>
            <a:ext cx="8208962" cy="1150937"/>
          </a:xfrm>
          <a:prstGeom prst="leftRightArrow">
            <a:avLst>
              <a:gd name="adj1" fmla="val 47657"/>
              <a:gd name="adj2" fmla="val 80504"/>
            </a:avLst>
          </a:prstGeom>
          <a:solidFill>
            <a:schemeClr val="tx2"/>
          </a:solidFill>
          <a:ln w="9525">
            <a:solidFill>
              <a:schemeClr val="tx2"/>
            </a:solidFill>
            <a:miter lim="800000"/>
            <a:headEnd/>
            <a:tailEnd/>
          </a:ln>
        </p:spPr>
        <p:txBody>
          <a:bodyPr wrap="none" lIns="90000" tIns="46800" rIns="90000" bIns="46800" anchor="ctr">
            <a:prstTxWarp prst="textNoShape">
              <a:avLst/>
            </a:prstTxWarp>
          </a:bodyPr>
          <a:lstStyle/>
          <a:p>
            <a:pPr algn="ctr" eaLnBrk="1" hangingPunct="1">
              <a:lnSpc>
                <a:spcPct val="80000"/>
              </a:lnSpc>
              <a:spcBef>
                <a:spcPct val="50000"/>
              </a:spcBef>
            </a:pPr>
            <a:r>
              <a:rPr lang="fr-FR" sz="1800" b="1">
                <a:solidFill>
                  <a:schemeClr val="bg1"/>
                </a:solidFill>
                <a:latin typeface="Tahoma" charset="0"/>
              </a:rPr>
              <a:t>Des formes et des niveaux différents de coopération</a:t>
            </a:r>
          </a:p>
          <a:p>
            <a:pPr algn="ctr" eaLnBrk="1" hangingPunct="1">
              <a:lnSpc>
                <a:spcPct val="80000"/>
              </a:lnSpc>
              <a:spcBef>
                <a:spcPct val="50000"/>
              </a:spcBef>
            </a:pPr>
            <a:r>
              <a:rPr lang="fr-FR" sz="1600" b="1">
                <a:solidFill>
                  <a:schemeClr val="bg1"/>
                </a:solidFill>
                <a:latin typeface="Tahoma" charset="0"/>
              </a:rPr>
              <a:t>Des contrats + ou - structurés</a:t>
            </a:r>
          </a:p>
        </p:txBody>
      </p:sp>
      <p:sp>
        <p:nvSpPr>
          <p:cNvPr id="382981" name="Text Box 1028"/>
          <p:cNvSpPr txBox="1">
            <a:spLocks noChangeArrowheads="1"/>
          </p:cNvSpPr>
          <p:nvPr/>
        </p:nvSpPr>
        <p:spPr bwMode="auto">
          <a:xfrm>
            <a:off x="755650" y="3573463"/>
            <a:ext cx="1295400" cy="517525"/>
          </a:xfrm>
          <a:prstGeom prst="rect">
            <a:avLst/>
          </a:prstGeom>
          <a:noFill/>
          <a:ln w="9525">
            <a:noFill/>
            <a:miter lim="800000"/>
            <a:headEnd/>
            <a:tailEnd/>
          </a:ln>
        </p:spPr>
        <p:txBody>
          <a:bodyPr lIns="90000" tIns="46800" rIns="90000" bIns="46800">
            <a:prstTxWarp prst="textNoShape">
              <a:avLst/>
            </a:prstTxWarp>
            <a:spAutoFit/>
          </a:bodyPr>
          <a:lstStyle/>
          <a:p>
            <a:pPr eaLnBrk="1" hangingPunct="1">
              <a:spcBef>
                <a:spcPct val="50000"/>
              </a:spcBef>
            </a:pPr>
            <a:r>
              <a:rPr lang="fr-FR" sz="1400">
                <a:solidFill>
                  <a:srgbClr val="B23542"/>
                </a:solidFill>
                <a:latin typeface="Tahoma" charset="0"/>
              </a:rPr>
              <a:t>Transaction sur le marché </a:t>
            </a:r>
          </a:p>
        </p:txBody>
      </p:sp>
      <p:sp>
        <p:nvSpPr>
          <p:cNvPr id="382982" name="Text Box 1029"/>
          <p:cNvSpPr txBox="1">
            <a:spLocks noChangeArrowheads="1"/>
          </p:cNvSpPr>
          <p:nvPr/>
        </p:nvSpPr>
        <p:spPr bwMode="auto">
          <a:xfrm>
            <a:off x="1835150" y="4206875"/>
            <a:ext cx="1511300" cy="517525"/>
          </a:xfrm>
          <a:prstGeom prst="rect">
            <a:avLst/>
          </a:prstGeom>
          <a:noFill/>
          <a:ln w="9525">
            <a:noFill/>
            <a:miter lim="800000"/>
            <a:headEnd/>
            <a:tailEnd/>
          </a:ln>
        </p:spPr>
        <p:txBody>
          <a:bodyPr lIns="90000" tIns="46800" rIns="90000" bIns="46800">
            <a:prstTxWarp prst="textNoShape">
              <a:avLst/>
            </a:prstTxWarp>
            <a:spAutoFit/>
          </a:bodyPr>
          <a:lstStyle/>
          <a:p>
            <a:pPr algn="ctr" eaLnBrk="1" hangingPunct="1">
              <a:spcBef>
                <a:spcPct val="50000"/>
              </a:spcBef>
            </a:pPr>
            <a:r>
              <a:rPr lang="fr-FR" sz="1400">
                <a:solidFill>
                  <a:srgbClr val="B23542"/>
                </a:solidFill>
                <a:latin typeface="Tahoma" charset="0"/>
              </a:rPr>
              <a:t>Contrat d'Externalisation</a:t>
            </a:r>
          </a:p>
        </p:txBody>
      </p:sp>
      <p:sp>
        <p:nvSpPr>
          <p:cNvPr id="382983" name="Text Box 1030"/>
          <p:cNvSpPr txBox="1">
            <a:spLocks noChangeArrowheads="1"/>
          </p:cNvSpPr>
          <p:nvPr/>
        </p:nvSpPr>
        <p:spPr bwMode="auto">
          <a:xfrm>
            <a:off x="2987675" y="3578225"/>
            <a:ext cx="1098550" cy="517525"/>
          </a:xfrm>
          <a:prstGeom prst="rect">
            <a:avLst/>
          </a:prstGeom>
          <a:noFill/>
          <a:ln w="9525">
            <a:noFill/>
            <a:miter lim="800000"/>
            <a:headEnd/>
            <a:tailEnd/>
          </a:ln>
        </p:spPr>
        <p:txBody>
          <a:bodyPr lIns="90000" tIns="46800" rIns="90000" bIns="46800">
            <a:prstTxWarp prst="textNoShape">
              <a:avLst/>
            </a:prstTxWarp>
            <a:spAutoFit/>
          </a:bodyPr>
          <a:lstStyle/>
          <a:p>
            <a:pPr algn="ctr" eaLnBrk="1" hangingPunct="1">
              <a:spcBef>
                <a:spcPct val="50000"/>
              </a:spcBef>
            </a:pPr>
            <a:r>
              <a:rPr lang="fr-FR" sz="1400">
                <a:solidFill>
                  <a:srgbClr val="B23542"/>
                </a:solidFill>
                <a:latin typeface="Tahoma" charset="0"/>
              </a:rPr>
              <a:t>Accord de licence</a:t>
            </a:r>
          </a:p>
        </p:txBody>
      </p:sp>
      <p:sp>
        <p:nvSpPr>
          <p:cNvPr id="382984" name="Text Box 1031"/>
          <p:cNvSpPr txBox="1">
            <a:spLocks noChangeArrowheads="1"/>
          </p:cNvSpPr>
          <p:nvPr/>
        </p:nvSpPr>
        <p:spPr bwMode="auto">
          <a:xfrm>
            <a:off x="3708400" y="4076700"/>
            <a:ext cx="1314450" cy="942975"/>
          </a:xfrm>
          <a:prstGeom prst="rect">
            <a:avLst/>
          </a:prstGeom>
          <a:noFill/>
          <a:ln w="9525">
            <a:noFill/>
            <a:miter lim="800000"/>
            <a:headEnd/>
            <a:tailEnd/>
          </a:ln>
        </p:spPr>
        <p:txBody>
          <a:bodyPr lIns="90000" tIns="46800" rIns="90000" bIns="46800">
            <a:prstTxWarp prst="textNoShape">
              <a:avLst/>
            </a:prstTxWarp>
            <a:spAutoFit/>
          </a:bodyPr>
          <a:lstStyle/>
          <a:p>
            <a:pPr algn="ctr" eaLnBrk="1" hangingPunct="1">
              <a:spcBef>
                <a:spcPct val="50000"/>
              </a:spcBef>
            </a:pPr>
            <a:r>
              <a:rPr lang="fr-FR" sz="1400">
                <a:solidFill>
                  <a:srgbClr val="B23542"/>
                </a:solidFill>
                <a:latin typeface="Tahoma" charset="0"/>
              </a:rPr>
              <a:t>Alliance de R&amp;D, de production, commerciale</a:t>
            </a:r>
          </a:p>
        </p:txBody>
      </p:sp>
      <p:sp>
        <p:nvSpPr>
          <p:cNvPr id="382985" name="Text Box 1032"/>
          <p:cNvSpPr txBox="1">
            <a:spLocks noChangeArrowheads="1"/>
          </p:cNvSpPr>
          <p:nvPr/>
        </p:nvSpPr>
        <p:spPr bwMode="auto">
          <a:xfrm>
            <a:off x="5653088" y="3573463"/>
            <a:ext cx="1295400" cy="668337"/>
          </a:xfrm>
          <a:prstGeom prst="rect">
            <a:avLst/>
          </a:prstGeom>
          <a:noFill/>
          <a:ln w="9525">
            <a:noFill/>
            <a:miter lim="800000"/>
            <a:headEnd/>
            <a:tailEnd/>
          </a:ln>
        </p:spPr>
        <p:txBody>
          <a:bodyPr lIns="90000" tIns="46800" rIns="90000" bIns="46800">
            <a:prstTxWarp prst="textNoShape">
              <a:avLst/>
            </a:prstTxWarp>
            <a:spAutoFit/>
          </a:bodyPr>
          <a:lstStyle/>
          <a:p>
            <a:pPr algn="ctr" eaLnBrk="1" hangingPunct="1">
              <a:lnSpc>
                <a:spcPct val="90000"/>
              </a:lnSpc>
              <a:spcBef>
                <a:spcPct val="50000"/>
              </a:spcBef>
            </a:pPr>
            <a:r>
              <a:rPr lang="fr-FR" sz="1400">
                <a:solidFill>
                  <a:srgbClr val="B23542"/>
                </a:solidFill>
                <a:latin typeface="Tahoma" charset="0"/>
              </a:rPr>
              <a:t>Joint Venture Partielle ou globale</a:t>
            </a:r>
          </a:p>
        </p:txBody>
      </p:sp>
      <p:sp>
        <p:nvSpPr>
          <p:cNvPr id="382986" name="Text Box 1033"/>
          <p:cNvSpPr txBox="1">
            <a:spLocks noChangeArrowheads="1"/>
          </p:cNvSpPr>
          <p:nvPr/>
        </p:nvSpPr>
        <p:spPr bwMode="auto">
          <a:xfrm>
            <a:off x="6518275" y="4276725"/>
            <a:ext cx="1222375" cy="517525"/>
          </a:xfrm>
          <a:prstGeom prst="rect">
            <a:avLst/>
          </a:prstGeom>
          <a:noFill/>
          <a:ln w="9525">
            <a:noFill/>
            <a:miter lim="800000"/>
            <a:headEnd/>
            <a:tailEnd/>
          </a:ln>
        </p:spPr>
        <p:txBody>
          <a:bodyPr lIns="90000" tIns="46800" rIns="90000" bIns="46800">
            <a:prstTxWarp prst="textNoShape">
              <a:avLst/>
            </a:prstTxWarp>
            <a:spAutoFit/>
          </a:bodyPr>
          <a:lstStyle/>
          <a:p>
            <a:pPr algn="ctr" eaLnBrk="1" hangingPunct="1">
              <a:spcBef>
                <a:spcPct val="50000"/>
              </a:spcBef>
            </a:pPr>
            <a:r>
              <a:rPr lang="fr-FR" sz="1400">
                <a:solidFill>
                  <a:srgbClr val="B23542"/>
                </a:solidFill>
                <a:latin typeface="Tahoma" charset="0"/>
              </a:rPr>
              <a:t>Participation minoritaire</a:t>
            </a:r>
          </a:p>
        </p:txBody>
      </p:sp>
      <p:sp>
        <p:nvSpPr>
          <p:cNvPr id="382987" name="Text Box 1034"/>
          <p:cNvSpPr txBox="1">
            <a:spLocks noChangeArrowheads="1"/>
          </p:cNvSpPr>
          <p:nvPr/>
        </p:nvSpPr>
        <p:spPr bwMode="auto">
          <a:xfrm>
            <a:off x="7380288" y="3578225"/>
            <a:ext cx="1079500" cy="517525"/>
          </a:xfrm>
          <a:prstGeom prst="rect">
            <a:avLst/>
          </a:prstGeom>
          <a:noFill/>
          <a:ln w="9525">
            <a:noFill/>
            <a:miter lim="800000"/>
            <a:headEnd/>
            <a:tailEnd/>
          </a:ln>
        </p:spPr>
        <p:txBody>
          <a:bodyPr lIns="90000" tIns="46800" rIns="90000" bIns="46800">
            <a:prstTxWarp prst="textNoShape">
              <a:avLst/>
            </a:prstTxWarp>
            <a:spAutoFit/>
          </a:bodyPr>
          <a:lstStyle/>
          <a:p>
            <a:pPr algn="ctr" eaLnBrk="1" hangingPunct="1">
              <a:spcBef>
                <a:spcPct val="50000"/>
              </a:spcBef>
            </a:pPr>
            <a:r>
              <a:rPr lang="fr-FR" sz="1400">
                <a:solidFill>
                  <a:srgbClr val="B23542"/>
                </a:solidFill>
                <a:latin typeface="Tahoma" charset="0"/>
              </a:rPr>
              <a:t>Fusion et Acquisition</a:t>
            </a:r>
          </a:p>
        </p:txBody>
      </p:sp>
      <p:sp>
        <p:nvSpPr>
          <p:cNvPr id="382988" name="Line 1035"/>
          <p:cNvSpPr>
            <a:spLocks noChangeShapeType="1"/>
          </p:cNvSpPr>
          <p:nvPr/>
        </p:nvSpPr>
        <p:spPr bwMode="auto">
          <a:xfrm>
            <a:off x="3563938" y="5084763"/>
            <a:ext cx="3529012" cy="0"/>
          </a:xfrm>
          <a:prstGeom prst="line">
            <a:avLst/>
          </a:prstGeom>
          <a:noFill/>
          <a:ln w="38100">
            <a:solidFill>
              <a:schemeClr val="tx1"/>
            </a:solidFill>
            <a:round/>
            <a:headEnd type="triangle" w="med" len="med"/>
            <a:tailEnd type="triangle" w="med" len="med"/>
          </a:ln>
        </p:spPr>
        <p:txBody>
          <a:bodyPr wrap="none" lIns="90000" tIns="46800" rIns="90000" bIns="46800" anchor="ctr">
            <a:prstTxWarp prst="textNoShape">
              <a:avLst/>
            </a:prstTxWarp>
          </a:bodyPr>
          <a:lstStyle/>
          <a:p>
            <a:endParaRPr lang="fr-FR"/>
          </a:p>
        </p:txBody>
      </p:sp>
      <p:sp>
        <p:nvSpPr>
          <p:cNvPr id="382989" name="Text Box 1036"/>
          <p:cNvSpPr txBox="1">
            <a:spLocks noChangeArrowheads="1"/>
          </p:cNvSpPr>
          <p:nvPr/>
        </p:nvSpPr>
        <p:spPr bwMode="auto">
          <a:xfrm>
            <a:off x="4481513" y="5100638"/>
            <a:ext cx="1479550" cy="366712"/>
          </a:xfrm>
          <a:prstGeom prst="rect">
            <a:avLst/>
          </a:prstGeom>
          <a:noFill/>
          <a:ln w="9525">
            <a:noFill/>
            <a:miter lim="800000"/>
            <a:headEnd/>
            <a:tailEnd/>
          </a:ln>
        </p:spPr>
        <p:txBody>
          <a:bodyPr wrap="none" lIns="90000" tIns="46800" rIns="90000" bIns="46800">
            <a:prstTxWarp prst="textNoShape">
              <a:avLst/>
            </a:prstTxWarp>
            <a:spAutoFit/>
          </a:bodyPr>
          <a:lstStyle/>
          <a:p>
            <a:pPr eaLnBrk="1" hangingPunct="1">
              <a:spcBef>
                <a:spcPct val="50000"/>
              </a:spcBef>
            </a:pPr>
            <a:r>
              <a:rPr lang="fr-FR" sz="1800" b="1">
                <a:latin typeface="Tahoma" charset="0"/>
              </a:rPr>
              <a:t>ALLIANCES</a:t>
            </a:r>
          </a:p>
        </p:txBody>
      </p:sp>
      <p:sp>
        <p:nvSpPr>
          <p:cNvPr id="382990" name="Text Box 1037"/>
          <p:cNvSpPr txBox="1">
            <a:spLocks noChangeArrowheads="1"/>
          </p:cNvSpPr>
          <p:nvPr/>
        </p:nvSpPr>
        <p:spPr bwMode="auto">
          <a:xfrm>
            <a:off x="250825" y="1196975"/>
            <a:ext cx="8642350" cy="730250"/>
          </a:xfrm>
          <a:prstGeom prst="rect">
            <a:avLst/>
          </a:prstGeom>
          <a:noFill/>
          <a:ln w="9525">
            <a:noFill/>
            <a:miter lim="800000"/>
            <a:headEnd/>
            <a:tailEnd/>
          </a:ln>
        </p:spPr>
        <p:txBody>
          <a:bodyPr lIns="90000" tIns="46800" rIns="90000" bIns="46800">
            <a:prstTxWarp prst="textNoShape">
              <a:avLst/>
            </a:prstTxWarp>
            <a:spAutoFit/>
          </a:bodyPr>
          <a:lstStyle/>
          <a:p>
            <a:pPr eaLnBrk="1" hangingPunct="1">
              <a:spcBef>
                <a:spcPct val="50000"/>
              </a:spcBef>
            </a:pPr>
            <a:r>
              <a:rPr lang="fr-FR" sz="1400" b="1">
                <a:latin typeface="Tahoma" charset="0"/>
              </a:rPr>
              <a:t>Les alliances sont des formes de coopération entre une ou plusieurs entreprises (concurrentes ou non) au travers desquelles elles décident de partager des risques et des opportunités avec l'objectif d'atteindre ensemble une position compétitive plus forte. </a:t>
            </a:r>
          </a:p>
        </p:txBody>
      </p:sp>
      <p:sp>
        <p:nvSpPr>
          <p:cNvPr id="382991" name="Text Box 1038"/>
          <p:cNvSpPr txBox="1">
            <a:spLocks noChangeArrowheads="1"/>
          </p:cNvSpPr>
          <p:nvPr/>
        </p:nvSpPr>
        <p:spPr bwMode="auto">
          <a:xfrm>
            <a:off x="4932363" y="4203700"/>
            <a:ext cx="1295400" cy="730250"/>
          </a:xfrm>
          <a:prstGeom prst="rect">
            <a:avLst/>
          </a:prstGeom>
          <a:noFill/>
          <a:ln w="9525">
            <a:noFill/>
            <a:miter lim="800000"/>
            <a:headEnd/>
            <a:tailEnd/>
          </a:ln>
        </p:spPr>
        <p:txBody>
          <a:bodyPr lIns="90000" tIns="46800" rIns="90000" bIns="46800">
            <a:prstTxWarp prst="textNoShape">
              <a:avLst/>
            </a:prstTxWarp>
            <a:spAutoFit/>
          </a:bodyPr>
          <a:lstStyle/>
          <a:p>
            <a:pPr algn="ctr" eaLnBrk="1" hangingPunct="1">
              <a:spcBef>
                <a:spcPct val="50000"/>
              </a:spcBef>
            </a:pPr>
            <a:r>
              <a:rPr lang="fr-FR" sz="1400">
                <a:solidFill>
                  <a:srgbClr val="B23542"/>
                </a:solidFill>
                <a:latin typeface="Tahoma" charset="0"/>
              </a:rPr>
              <a:t>Alliance contractuelle globale</a:t>
            </a:r>
          </a:p>
        </p:txBody>
      </p:sp>
      <p:sp>
        <p:nvSpPr>
          <p:cNvPr id="382992" name="Line 1039"/>
          <p:cNvSpPr>
            <a:spLocks noChangeShapeType="1"/>
          </p:cNvSpPr>
          <p:nvPr/>
        </p:nvSpPr>
        <p:spPr bwMode="auto">
          <a:xfrm>
            <a:off x="1116013" y="5805488"/>
            <a:ext cx="7488237" cy="0"/>
          </a:xfrm>
          <a:prstGeom prst="line">
            <a:avLst/>
          </a:prstGeom>
          <a:noFill/>
          <a:ln w="76200" cmpd="tri">
            <a:solidFill>
              <a:schemeClr val="accent2"/>
            </a:solidFill>
            <a:round/>
            <a:headEnd/>
            <a:tailEnd type="triangle" w="med" len="med"/>
          </a:ln>
        </p:spPr>
        <p:txBody>
          <a:bodyPr wrap="none" lIns="90000" tIns="46800" rIns="90000" bIns="46800" anchor="ctr">
            <a:prstTxWarp prst="textNoShape">
              <a:avLst/>
            </a:prstTxWarp>
          </a:bodyPr>
          <a:lstStyle/>
          <a:p>
            <a:endParaRPr lang="fr-FR"/>
          </a:p>
        </p:txBody>
      </p:sp>
      <p:sp>
        <p:nvSpPr>
          <p:cNvPr id="382993" name="Oval 1040"/>
          <p:cNvSpPr>
            <a:spLocks noChangeArrowheads="1"/>
          </p:cNvSpPr>
          <p:nvPr/>
        </p:nvSpPr>
        <p:spPr bwMode="auto">
          <a:xfrm>
            <a:off x="1116013" y="5949950"/>
            <a:ext cx="360362" cy="287338"/>
          </a:xfrm>
          <a:prstGeom prst="ellipse">
            <a:avLst/>
          </a:prstGeom>
          <a:noFill/>
          <a:ln w="9525">
            <a:solidFill>
              <a:schemeClr val="accent2"/>
            </a:solidFill>
            <a:round/>
            <a:headEnd/>
            <a:tailEnd/>
          </a:ln>
        </p:spPr>
        <p:txBody>
          <a:bodyPr wrap="none" lIns="90000" tIns="46800" rIns="90000" bIns="46800" anchor="ctr">
            <a:prstTxWarp prst="textNoShape">
              <a:avLst/>
            </a:prstTxWarp>
          </a:bodyPr>
          <a:lstStyle/>
          <a:p>
            <a:pPr algn="ctr" eaLnBrk="1" hangingPunct="1">
              <a:spcBef>
                <a:spcPct val="50000"/>
              </a:spcBef>
            </a:pPr>
            <a:r>
              <a:rPr lang="fr-FR" sz="2400" b="1">
                <a:solidFill>
                  <a:schemeClr val="accent2"/>
                </a:solidFill>
                <a:latin typeface="Tahoma" charset="0"/>
              </a:rPr>
              <a:t>-</a:t>
            </a:r>
          </a:p>
        </p:txBody>
      </p:sp>
      <p:sp>
        <p:nvSpPr>
          <p:cNvPr id="382994" name="Oval 1041"/>
          <p:cNvSpPr>
            <a:spLocks noChangeArrowheads="1"/>
          </p:cNvSpPr>
          <p:nvPr/>
        </p:nvSpPr>
        <p:spPr bwMode="auto">
          <a:xfrm>
            <a:off x="8172450" y="5949950"/>
            <a:ext cx="360363" cy="287338"/>
          </a:xfrm>
          <a:prstGeom prst="ellipse">
            <a:avLst/>
          </a:prstGeom>
          <a:noFill/>
          <a:ln w="9525">
            <a:solidFill>
              <a:schemeClr val="accent2"/>
            </a:solidFill>
            <a:round/>
            <a:headEnd/>
            <a:tailEnd/>
          </a:ln>
        </p:spPr>
        <p:txBody>
          <a:bodyPr wrap="none" lIns="90000" tIns="46800" rIns="90000" bIns="46800" anchor="ctr">
            <a:prstTxWarp prst="textNoShape">
              <a:avLst/>
            </a:prstTxWarp>
          </a:bodyPr>
          <a:lstStyle/>
          <a:p>
            <a:pPr algn="ctr" eaLnBrk="1" hangingPunct="1">
              <a:spcBef>
                <a:spcPct val="50000"/>
              </a:spcBef>
            </a:pPr>
            <a:r>
              <a:rPr lang="fr-FR" sz="2400" b="1">
                <a:solidFill>
                  <a:schemeClr val="accent2"/>
                </a:solidFill>
                <a:latin typeface="Tahoma" charset="0"/>
              </a:rPr>
              <a:t>+</a:t>
            </a:r>
          </a:p>
        </p:txBody>
      </p:sp>
      <p:sp>
        <p:nvSpPr>
          <p:cNvPr id="382995" name="Text Box 1042"/>
          <p:cNvSpPr txBox="1">
            <a:spLocks noChangeArrowheads="1"/>
          </p:cNvSpPr>
          <p:nvPr/>
        </p:nvSpPr>
        <p:spPr bwMode="auto">
          <a:xfrm>
            <a:off x="3384550" y="5940425"/>
            <a:ext cx="2722563" cy="452438"/>
          </a:xfrm>
          <a:prstGeom prst="rect">
            <a:avLst/>
          </a:prstGeom>
          <a:noFill/>
          <a:ln w="9525">
            <a:noFill/>
            <a:miter lim="800000"/>
            <a:headEnd/>
            <a:tailEnd/>
          </a:ln>
        </p:spPr>
        <p:txBody>
          <a:bodyPr wrap="none" lIns="90000" tIns="46800" rIns="90000" bIns="46800">
            <a:prstTxWarp prst="textNoShape">
              <a:avLst/>
            </a:prstTxWarp>
            <a:spAutoFit/>
          </a:bodyPr>
          <a:lstStyle/>
          <a:p>
            <a:pPr algn="ctr" eaLnBrk="1" hangingPunct="1">
              <a:lnSpc>
                <a:spcPct val="60000"/>
              </a:lnSpc>
              <a:spcBef>
                <a:spcPct val="50000"/>
              </a:spcBef>
            </a:pPr>
            <a:r>
              <a:rPr lang="fr-FR" sz="1400" b="1">
                <a:solidFill>
                  <a:schemeClr val="accent2"/>
                </a:solidFill>
                <a:latin typeface="Tahoma" charset="0"/>
              </a:rPr>
              <a:t>Risque croissant</a:t>
            </a:r>
          </a:p>
          <a:p>
            <a:pPr algn="ctr" eaLnBrk="1" hangingPunct="1">
              <a:lnSpc>
                <a:spcPct val="60000"/>
              </a:lnSpc>
              <a:spcBef>
                <a:spcPct val="50000"/>
              </a:spcBef>
            </a:pPr>
            <a:r>
              <a:rPr lang="fr-FR" sz="1400" b="1">
                <a:solidFill>
                  <a:schemeClr val="accent2"/>
                </a:solidFill>
                <a:latin typeface="Tahoma" charset="0"/>
              </a:rPr>
              <a:t>Niveau de contrôle croissant</a:t>
            </a:r>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numéro de diapositive 2"/>
          <p:cNvSpPr>
            <a:spLocks noGrp="1"/>
          </p:cNvSpPr>
          <p:nvPr>
            <p:ph type="sldNum" sz="quarter" idx="10"/>
          </p:nvPr>
        </p:nvSpPr>
        <p:spPr/>
        <p:txBody>
          <a:bodyPr/>
          <a:lstStyle/>
          <a:p>
            <a:pPr>
              <a:defRPr/>
            </a:pPr>
            <a:fld id="{CBB3DFC1-1198-2B43-B83A-3B48076E4233}" type="slidenum">
              <a:rPr lang="fr-FR"/>
              <a:pPr>
                <a:defRPr/>
              </a:pPr>
              <a:t>188</a:t>
            </a:fld>
            <a:endParaRPr lang="fr-FR"/>
          </a:p>
        </p:txBody>
      </p:sp>
      <p:sp>
        <p:nvSpPr>
          <p:cNvPr id="385027" name="Rectangle 1026"/>
          <p:cNvSpPr>
            <a:spLocks noGrp="1" noChangeArrowheads="1"/>
          </p:cNvSpPr>
          <p:nvPr>
            <p:ph type="title"/>
          </p:nvPr>
        </p:nvSpPr>
        <p:spPr/>
        <p:txBody>
          <a:bodyPr/>
          <a:lstStyle/>
          <a:p>
            <a:r>
              <a:rPr lang="fr-FR"/>
              <a:t>À propos de la notion d'alliance : caractéristiques fortes</a:t>
            </a:r>
          </a:p>
        </p:txBody>
      </p:sp>
      <p:sp>
        <p:nvSpPr>
          <p:cNvPr id="385028" name="Rectangle 1027"/>
          <p:cNvSpPr>
            <a:spLocks noChangeArrowheads="1"/>
          </p:cNvSpPr>
          <p:nvPr/>
        </p:nvSpPr>
        <p:spPr bwMode="auto">
          <a:xfrm>
            <a:off x="971550" y="1125538"/>
            <a:ext cx="2160588" cy="503237"/>
          </a:xfrm>
          <a:prstGeom prst="rect">
            <a:avLst/>
          </a:prstGeom>
          <a:noFill/>
          <a:ln w="9525">
            <a:solidFill>
              <a:schemeClr val="tx1"/>
            </a:solidFill>
            <a:miter lim="800000"/>
            <a:headEnd/>
            <a:tailEnd/>
          </a:ln>
        </p:spPr>
        <p:txBody>
          <a:bodyPr wrap="none" lIns="90000" tIns="46800" rIns="90000" bIns="46800" anchor="ctr">
            <a:prstTxWarp prst="textNoShape">
              <a:avLst/>
            </a:prstTxWarp>
          </a:bodyPr>
          <a:lstStyle/>
          <a:p>
            <a:pPr algn="ctr" eaLnBrk="1" hangingPunct="1">
              <a:spcBef>
                <a:spcPct val="50000"/>
              </a:spcBef>
            </a:pPr>
            <a:r>
              <a:rPr lang="fr-FR" sz="1600" b="1">
                <a:latin typeface="Tahoma" charset="0"/>
              </a:rPr>
              <a:t>Entreprise A</a:t>
            </a:r>
          </a:p>
        </p:txBody>
      </p:sp>
      <p:sp>
        <p:nvSpPr>
          <p:cNvPr id="385029" name="Rectangle 1028"/>
          <p:cNvSpPr>
            <a:spLocks noChangeArrowheads="1"/>
          </p:cNvSpPr>
          <p:nvPr/>
        </p:nvSpPr>
        <p:spPr bwMode="auto">
          <a:xfrm>
            <a:off x="6011863" y="1125538"/>
            <a:ext cx="2160587" cy="503237"/>
          </a:xfrm>
          <a:prstGeom prst="rect">
            <a:avLst/>
          </a:prstGeom>
          <a:noFill/>
          <a:ln w="9525">
            <a:solidFill>
              <a:schemeClr val="tx2"/>
            </a:solidFill>
            <a:miter lim="800000"/>
            <a:headEnd/>
            <a:tailEnd/>
          </a:ln>
        </p:spPr>
        <p:txBody>
          <a:bodyPr wrap="none" lIns="90000" tIns="46800" rIns="90000" bIns="46800" anchor="ctr">
            <a:prstTxWarp prst="textNoShape">
              <a:avLst/>
            </a:prstTxWarp>
          </a:bodyPr>
          <a:lstStyle/>
          <a:p>
            <a:pPr algn="ctr" eaLnBrk="1" hangingPunct="1">
              <a:spcBef>
                <a:spcPct val="50000"/>
              </a:spcBef>
            </a:pPr>
            <a:r>
              <a:rPr lang="fr-FR" sz="1600" b="1">
                <a:solidFill>
                  <a:srgbClr val="B23542"/>
                </a:solidFill>
                <a:latin typeface="Tahoma" charset="0"/>
              </a:rPr>
              <a:t>Entreprise B</a:t>
            </a:r>
          </a:p>
        </p:txBody>
      </p:sp>
      <p:sp>
        <p:nvSpPr>
          <p:cNvPr id="385030" name="Oval 1029"/>
          <p:cNvSpPr>
            <a:spLocks noChangeArrowheads="1"/>
          </p:cNvSpPr>
          <p:nvPr/>
        </p:nvSpPr>
        <p:spPr bwMode="auto">
          <a:xfrm>
            <a:off x="3492500" y="2062163"/>
            <a:ext cx="2232025" cy="1008062"/>
          </a:xfrm>
          <a:prstGeom prst="ellipse">
            <a:avLst/>
          </a:prstGeom>
          <a:noFill/>
          <a:ln w="28575">
            <a:solidFill>
              <a:schemeClr val="accent2"/>
            </a:solidFill>
            <a:round/>
            <a:headEnd/>
            <a:tailEnd/>
          </a:ln>
        </p:spPr>
        <p:txBody>
          <a:bodyPr wrap="none" lIns="90000" tIns="46800" rIns="90000" bIns="46800" anchor="ctr">
            <a:prstTxWarp prst="textNoShape">
              <a:avLst/>
            </a:prstTxWarp>
          </a:bodyPr>
          <a:lstStyle/>
          <a:p>
            <a:pPr algn="ctr" eaLnBrk="1" hangingPunct="1">
              <a:spcBef>
                <a:spcPct val="50000"/>
              </a:spcBef>
            </a:pPr>
            <a:r>
              <a:rPr lang="fr-FR" sz="1800" b="1">
                <a:solidFill>
                  <a:schemeClr val="accent2"/>
                </a:solidFill>
                <a:latin typeface="Tahoma" charset="0"/>
              </a:rPr>
              <a:t>Alliance</a:t>
            </a:r>
          </a:p>
        </p:txBody>
      </p:sp>
      <p:cxnSp>
        <p:nvCxnSpPr>
          <p:cNvPr id="385031" name="AutoShape 1030"/>
          <p:cNvCxnSpPr>
            <a:cxnSpLocks noChangeShapeType="1"/>
            <a:stCxn id="385028" idx="2"/>
            <a:endCxn id="385030" idx="1"/>
          </p:cNvCxnSpPr>
          <p:nvPr/>
        </p:nvCxnSpPr>
        <p:spPr bwMode="auto">
          <a:xfrm rot="16200000" flipH="1">
            <a:off x="2652713" y="1028700"/>
            <a:ext cx="566738" cy="1766887"/>
          </a:xfrm>
          <a:prstGeom prst="curvedConnector3">
            <a:avLst>
              <a:gd name="adj1" fmla="val 38097"/>
            </a:avLst>
          </a:prstGeom>
          <a:noFill/>
          <a:ln w="9525">
            <a:solidFill>
              <a:schemeClr val="tx1"/>
            </a:solidFill>
            <a:round/>
            <a:headEnd/>
            <a:tailEnd type="triangle" w="med" len="med"/>
          </a:ln>
        </p:spPr>
      </p:cxnSp>
      <p:cxnSp>
        <p:nvCxnSpPr>
          <p:cNvPr id="385032" name="AutoShape 1031"/>
          <p:cNvCxnSpPr>
            <a:cxnSpLocks noChangeShapeType="1"/>
            <a:stCxn id="385029" idx="2"/>
            <a:endCxn id="385030" idx="7"/>
          </p:cNvCxnSpPr>
          <p:nvPr/>
        </p:nvCxnSpPr>
        <p:spPr bwMode="auto">
          <a:xfrm rot="5400000">
            <a:off x="5961856" y="1064419"/>
            <a:ext cx="566738" cy="1695450"/>
          </a:xfrm>
          <a:prstGeom prst="curvedConnector3">
            <a:avLst>
              <a:gd name="adj1" fmla="val 38097"/>
            </a:avLst>
          </a:prstGeom>
          <a:noFill/>
          <a:ln w="9525">
            <a:solidFill>
              <a:schemeClr val="tx2"/>
            </a:solidFill>
            <a:round/>
            <a:headEnd/>
            <a:tailEnd type="triangle" w="med" len="med"/>
          </a:ln>
        </p:spPr>
      </p:cxnSp>
      <p:sp>
        <p:nvSpPr>
          <p:cNvPr id="385033" name="Rectangle 1032"/>
          <p:cNvSpPr>
            <a:spLocks noChangeArrowheads="1"/>
          </p:cNvSpPr>
          <p:nvPr/>
        </p:nvSpPr>
        <p:spPr bwMode="auto">
          <a:xfrm>
            <a:off x="3600450" y="3797300"/>
            <a:ext cx="2016125" cy="527050"/>
          </a:xfrm>
          <a:prstGeom prst="rect">
            <a:avLst/>
          </a:prstGeom>
          <a:solidFill>
            <a:srgbClr val="FFFF66"/>
          </a:solidFill>
          <a:ln w="9525">
            <a:solidFill>
              <a:schemeClr val="accent2"/>
            </a:solidFill>
            <a:miter lim="800000"/>
            <a:headEnd/>
            <a:tailEnd/>
          </a:ln>
        </p:spPr>
        <p:txBody>
          <a:bodyPr lIns="90000" tIns="46800" rIns="90000" bIns="46800">
            <a:prstTxWarp prst="textNoShape">
              <a:avLst/>
            </a:prstTxWarp>
            <a:spAutoFit/>
          </a:bodyPr>
          <a:lstStyle/>
          <a:p>
            <a:pPr algn="ctr" eaLnBrk="1" hangingPunct="1">
              <a:spcBef>
                <a:spcPct val="50000"/>
              </a:spcBef>
            </a:pPr>
            <a:r>
              <a:rPr lang="fr-FR" sz="1400" b="1">
                <a:solidFill>
                  <a:schemeClr val="accent2"/>
                </a:solidFill>
                <a:latin typeface="Tahoma" charset="0"/>
              </a:rPr>
              <a:t>Intérêts et Objectifs communs</a:t>
            </a:r>
          </a:p>
        </p:txBody>
      </p:sp>
      <p:cxnSp>
        <p:nvCxnSpPr>
          <p:cNvPr id="385034" name="AutoShape 1033"/>
          <p:cNvCxnSpPr>
            <a:cxnSpLocks noChangeShapeType="1"/>
            <a:stCxn id="385030" idx="4"/>
            <a:endCxn id="385033" idx="0"/>
          </p:cNvCxnSpPr>
          <p:nvPr/>
        </p:nvCxnSpPr>
        <p:spPr bwMode="auto">
          <a:xfrm>
            <a:off x="4608513" y="3084513"/>
            <a:ext cx="0" cy="712787"/>
          </a:xfrm>
          <a:prstGeom prst="straightConnector1">
            <a:avLst/>
          </a:prstGeom>
          <a:noFill/>
          <a:ln w="76200">
            <a:solidFill>
              <a:schemeClr val="accent2"/>
            </a:solidFill>
            <a:round/>
            <a:headEnd/>
            <a:tailEnd type="triangle" w="med" len="med"/>
          </a:ln>
        </p:spPr>
      </p:cxnSp>
      <p:sp>
        <p:nvSpPr>
          <p:cNvPr id="385035" name="Rectangle 1034"/>
          <p:cNvSpPr>
            <a:spLocks noChangeArrowheads="1"/>
          </p:cNvSpPr>
          <p:nvPr/>
        </p:nvSpPr>
        <p:spPr bwMode="auto">
          <a:xfrm>
            <a:off x="6084888" y="3070225"/>
            <a:ext cx="2016125" cy="517525"/>
          </a:xfrm>
          <a:prstGeom prst="rect">
            <a:avLst/>
          </a:prstGeom>
          <a:noFill/>
          <a:ln w="9525">
            <a:noFill/>
            <a:miter lim="800000"/>
            <a:headEnd/>
            <a:tailEnd/>
          </a:ln>
        </p:spPr>
        <p:txBody>
          <a:bodyPr lIns="90000" tIns="46800" rIns="90000" bIns="46800">
            <a:prstTxWarp prst="textNoShape">
              <a:avLst/>
            </a:prstTxWarp>
            <a:spAutoFit/>
          </a:bodyPr>
          <a:lstStyle/>
          <a:p>
            <a:pPr algn="ctr" eaLnBrk="1" hangingPunct="1">
              <a:spcBef>
                <a:spcPct val="50000"/>
              </a:spcBef>
            </a:pPr>
            <a:r>
              <a:rPr lang="fr-FR" sz="1400" b="1">
                <a:solidFill>
                  <a:schemeClr val="tx2"/>
                </a:solidFill>
                <a:latin typeface="Tahoma" charset="0"/>
              </a:rPr>
              <a:t>Intérêts et Objectifs propres</a:t>
            </a:r>
          </a:p>
        </p:txBody>
      </p:sp>
      <p:cxnSp>
        <p:nvCxnSpPr>
          <p:cNvPr id="385036" name="AutoShape 1035"/>
          <p:cNvCxnSpPr>
            <a:cxnSpLocks noChangeShapeType="1"/>
            <a:stCxn id="385029" idx="2"/>
            <a:endCxn id="385035" idx="0"/>
          </p:cNvCxnSpPr>
          <p:nvPr/>
        </p:nvCxnSpPr>
        <p:spPr bwMode="auto">
          <a:xfrm>
            <a:off x="7092950" y="1628775"/>
            <a:ext cx="0" cy="1441450"/>
          </a:xfrm>
          <a:prstGeom prst="straightConnector1">
            <a:avLst/>
          </a:prstGeom>
          <a:noFill/>
          <a:ln w="38100">
            <a:solidFill>
              <a:schemeClr val="tx2"/>
            </a:solidFill>
            <a:round/>
            <a:headEnd/>
            <a:tailEnd type="triangle" w="med" len="med"/>
          </a:ln>
        </p:spPr>
      </p:cxnSp>
      <p:sp>
        <p:nvSpPr>
          <p:cNvPr id="385037" name="Rectangle 1036"/>
          <p:cNvSpPr>
            <a:spLocks noChangeArrowheads="1"/>
          </p:cNvSpPr>
          <p:nvPr/>
        </p:nvSpPr>
        <p:spPr bwMode="auto">
          <a:xfrm>
            <a:off x="1042988" y="3070225"/>
            <a:ext cx="2016125" cy="517525"/>
          </a:xfrm>
          <a:prstGeom prst="rect">
            <a:avLst/>
          </a:prstGeom>
          <a:noFill/>
          <a:ln w="9525">
            <a:noFill/>
            <a:miter lim="800000"/>
            <a:headEnd/>
            <a:tailEnd/>
          </a:ln>
        </p:spPr>
        <p:txBody>
          <a:bodyPr lIns="90000" tIns="46800" rIns="90000" bIns="46800">
            <a:prstTxWarp prst="textNoShape">
              <a:avLst/>
            </a:prstTxWarp>
            <a:spAutoFit/>
          </a:bodyPr>
          <a:lstStyle/>
          <a:p>
            <a:pPr algn="ctr" eaLnBrk="1" hangingPunct="1">
              <a:spcBef>
                <a:spcPct val="50000"/>
              </a:spcBef>
            </a:pPr>
            <a:r>
              <a:rPr lang="fr-FR" sz="1400" b="1">
                <a:latin typeface="Tahoma" charset="0"/>
              </a:rPr>
              <a:t>Intérêts et Objectifs propres</a:t>
            </a:r>
          </a:p>
        </p:txBody>
      </p:sp>
      <p:cxnSp>
        <p:nvCxnSpPr>
          <p:cNvPr id="385038" name="AutoShape 1037"/>
          <p:cNvCxnSpPr>
            <a:cxnSpLocks noChangeShapeType="1"/>
            <a:endCxn id="385037" idx="0"/>
          </p:cNvCxnSpPr>
          <p:nvPr/>
        </p:nvCxnSpPr>
        <p:spPr bwMode="auto">
          <a:xfrm>
            <a:off x="2051050" y="1628775"/>
            <a:ext cx="0" cy="1441450"/>
          </a:xfrm>
          <a:prstGeom prst="straightConnector1">
            <a:avLst/>
          </a:prstGeom>
          <a:noFill/>
          <a:ln w="38100">
            <a:solidFill>
              <a:schemeClr val="tx1"/>
            </a:solidFill>
            <a:round/>
            <a:headEnd/>
            <a:tailEnd type="triangle" w="med" len="med"/>
          </a:ln>
        </p:spPr>
      </p:cxnSp>
      <p:sp>
        <p:nvSpPr>
          <p:cNvPr id="385039" name="Text Box 1038"/>
          <p:cNvSpPr txBox="1">
            <a:spLocks noChangeArrowheads="1"/>
          </p:cNvSpPr>
          <p:nvPr/>
        </p:nvSpPr>
        <p:spPr bwMode="auto">
          <a:xfrm>
            <a:off x="684213" y="4652963"/>
            <a:ext cx="7724775" cy="1687512"/>
          </a:xfrm>
          <a:prstGeom prst="rect">
            <a:avLst/>
          </a:prstGeom>
          <a:noFill/>
          <a:ln w="9525">
            <a:noFill/>
            <a:miter lim="800000"/>
            <a:headEnd/>
            <a:tailEnd/>
          </a:ln>
        </p:spPr>
        <p:txBody>
          <a:bodyPr lIns="90000" tIns="46800" rIns="90000" bIns="46800">
            <a:prstTxWarp prst="textNoShape">
              <a:avLst/>
            </a:prstTxWarp>
            <a:spAutoFit/>
          </a:bodyPr>
          <a:lstStyle/>
          <a:p>
            <a:pPr marL="342900" indent="-342900" eaLnBrk="1" hangingPunct="1">
              <a:spcBef>
                <a:spcPct val="50000"/>
              </a:spcBef>
              <a:buFontTx/>
              <a:buAutoNum type="arabicPeriod"/>
            </a:pPr>
            <a:r>
              <a:rPr lang="fr-FR" sz="1400" b="1">
                <a:solidFill>
                  <a:srgbClr val="B23542"/>
                </a:solidFill>
                <a:latin typeface="Tahoma" charset="0"/>
              </a:rPr>
              <a:t>Le maintien d'une certaine indépendance de chacune des firmes-partenaires, malgré la conclusion d'un accord les liant les unes aux autres</a:t>
            </a:r>
          </a:p>
          <a:p>
            <a:pPr marL="342900" indent="-342900" eaLnBrk="1" hangingPunct="1">
              <a:spcBef>
                <a:spcPct val="50000"/>
              </a:spcBef>
              <a:buFontTx/>
              <a:buAutoNum type="arabicPeriod"/>
            </a:pPr>
            <a:r>
              <a:rPr lang="fr-FR" sz="1400" b="1">
                <a:solidFill>
                  <a:srgbClr val="B23542"/>
                </a:solidFill>
                <a:latin typeface="Tahoma" charset="0"/>
              </a:rPr>
              <a:t>Des centres de décision multiples</a:t>
            </a:r>
          </a:p>
          <a:p>
            <a:pPr marL="342900" indent="-342900" eaLnBrk="1" hangingPunct="1">
              <a:spcBef>
                <a:spcPct val="50000"/>
              </a:spcBef>
              <a:buFontTx/>
              <a:buAutoNum type="arabicPeriod"/>
            </a:pPr>
            <a:r>
              <a:rPr lang="fr-FR" sz="1400" b="1">
                <a:solidFill>
                  <a:srgbClr val="B23542"/>
                </a:solidFill>
                <a:latin typeface="Tahoma" charset="0"/>
              </a:rPr>
              <a:t>Une coordination de compétences, moyens, ressources autour de projets et d'activités communes</a:t>
            </a:r>
          </a:p>
          <a:p>
            <a:pPr marL="342900" indent="-342900" eaLnBrk="1" hangingPunct="1">
              <a:spcBef>
                <a:spcPct val="50000"/>
              </a:spcBef>
              <a:buFontTx/>
              <a:buAutoNum type="arabicPeriod"/>
            </a:pPr>
            <a:r>
              <a:rPr lang="fr-FR" sz="1400" b="1">
                <a:solidFill>
                  <a:srgbClr val="B23542"/>
                </a:solidFill>
                <a:latin typeface="Tahoma" charset="0"/>
              </a:rPr>
              <a:t>Une négociation permanente et des conflits d'intérêts</a:t>
            </a:r>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2"/>
          <p:cNvSpPr>
            <a:spLocks noGrp="1"/>
          </p:cNvSpPr>
          <p:nvPr>
            <p:ph type="sldNum" sz="quarter" idx="10"/>
          </p:nvPr>
        </p:nvSpPr>
        <p:spPr/>
        <p:txBody>
          <a:bodyPr/>
          <a:lstStyle/>
          <a:p>
            <a:pPr>
              <a:defRPr/>
            </a:pPr>
            <a:fld id="{73DEAF3D-38E3-964F-BE99-05E0FC3AE9CF}" type="slidenum">
              <a:rPr lang="fr-FR"/>
              <a:pPr>
                <a:defRPr/>
              </a:pPr>
              <a:t>189</a:t>
            </a:fld>
            <a:endParaRPr lang="fr-FR"/>
          </a:p>
        </p:txBody>
      </p:sp>
      <p:sp>
        <p:nvSpPr>
          <p:cNvPr id="387075" name="Rectangle 1026"/>
          <p:cNvSpPr>
            <a:spLocks noGrp="1" noChangeArrowheads="1"/>
          </p:cNvSpPr>
          <p:nvPr>
            <p:ph type="title"/>
          </p:nvPr>
        </p:nvSpPr>
        <p:spPr/>
        <p:txBody>
          <a:bodyPr/>
          <a:lstStyle/>
          <a:p>
            <a:r>
              <a:rPr lang="fr-FR"/>
              <a:t>Positionnement des accords les plus usuels</a:t>
            </a:r>
          </a:p>
        </p:txBody>
      </p:sp>
      <p:pic>
        <p:nvPicPr>
          <p:cNvPr id="387076" name="Picture 1027"/>
          <p:cNvPicPr>
            <a:picLocks noChangeAspect="1" noChangeArrowheads="1"/>
          </p:cNvPicPr>
          <p:nvPr/>
        </p:nvPicPr>
        <p:blipFill>
          <a:blip r:embed="rId3"/>
          <a:srcRect/>
          <a:stretch>
            <a:fillRect/>
          </a:stretch>
        </p:blipFill>
        <p:spPr bwMode="auto">
          <a:xfrm>
            <a:off x="762000" y="971550"/>
            <a:ext cx="7772400" cy="5241925"/>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85800" y="115888"/>
            <a:ext cx="7772400" cy="576262"/>
          </a:xfrm>
        </p:spPr>
        <p:txBody>
          <a:bodyPr/>
          <a:lstStyle/>
          <a:p>
            <a:r>
              <a:rPr lang="fr-FR" sz="2000"/>
              <a:t>Quelque Outils d'accompagnement de la démarche stratégique</a:t>
            </a:r>
          </a:p>
        </p:txBody>
      </p:sp>
      <p:sp>
        <p:nvSpPr>
          <p:cNvPr id="50179" name="Text Box 3"/>
          <p:cNvSpPr txBox="1">
            <a:spLocks noChangeArrowheads="1"/>
          </p:cNvSpPr>
          <p:nvPr/>
        </p:nvSpPr>
        <p:spPr bwMode="auto">
          <a:xfrm>
            <a:off x="1116013" y="836613"/>
            <a:ext cx="2017712" cy="1143000"/>
          </a:xfrm>
          <a:prstGeom prst="rect">
            <a:avLst/>
          </a:prstGeom>
          <a:solidFill>
            <a:srgbClr val="FFFFFF"/>
          </a:solidFill>
          <a:ln w="28575">
            <a:solidFill>
              <a:schemeClr val="accent2"/>
            </a:solidFill>
            <a:miter lim="800000"/>
            <a:headEnd/>
            <a:tailEnd/>
          </a:ln>
        </p:spPr>
        <p:txBody>
          <a:bodyPr>
            <a:prstTxWarp prst="textNoShape">
              <a:avLst/>
            </a:prstTxWarp>
          </a:bodyPr>
          <a:lstStyle/>
          <a:p>
            <a:pPr>
              <a:buFontTx/>
              <a:buChar char="•"/>
            </a:pPr>
            <a:r>
              <a:rPr lang="fr-FR" sz="1200">
                <a:latin typeface="Times New Roman" charset="0"/>
              </a:rPr>
              <a:t> PESTEL : analyse</a:t>
            </a:r>
          </a:p>
          <a:p>
            <a:r>
              <a:rPr lang="fr-FR" sz="1200">
                <a:latin typeface="Times New Roman" charset="0"/>
              </a:rPr>
              <a:t>Macro-économique</a:t>
            </a:r>
          </a:p>
          <a:p>
            <a:pPr>
              <a:buFontTx/>
              <a:buChar char="•"/>
            </a:pPr>
            <a:r>
              <a:rPr lang="fr-FR" sz="1200">
                <a:latin typeface="Times New Roman" charset="0"/>
              </a:rPr>
              <a:t> PORTER (5 forces)</a:t>
            </a:r>
          </a:p>
          <a:p>
            <a:r>
              <a:rPr lang="fr-FR" sz="1200">
                <a:latin typeface="Times New Roman" charset="0"/>
              </a:rPr>
              <a:t>AnalyseMicro- économique</a:t>
            </a:r>
          </a:p>
          <a:p>
            <a:pPr>
              <a:buFontTx/>
              <a:buChar char="•"/>
            </a:pPr>
            <a:r>
              <a:rPr lang="fr-FR" sz="1200">
                <a:latin typeface="Times New Roman" charset="0"/>
              </a:rPr>
              <a:t> Groupes stratégiques : jeux des concurrents</a:t>
            </a:r>
          </a:p>
        </p:txBody>
      </p:sp>
      <p:sp>
        <p:nvSpPr>
          <p:cNvPr id="50180" name="Oval 4"/>
          <p:cNvSpPr>
            <a:spLocks noChangeArrowheads="1"/>
          </p:cNvSpPr>
          <p:nvPr/>
        </p:nvSpPr>
        <p:spPr bwMode="auto">
          <a:xfrm>
            <a:off x="3490913" y="577850"/>
            <a:ext cx="2160587" cy="914400"/>
          </a:xfrm>
          <a:prstGeom prst="ellipse">
            <a:avLst/>
          </a:prstGeom>
          <a:solidFill>
            <a:srgbClr val="FFFFFF"/>
          </a:solidFill>
          <a:ln w="9525">
            <a:solidFill>
              <a:srgbClr val="000000"/>
            </a:solidFill>
            <a:round/>
            <a:headEnd/>
            <a:tailEnd/>
          </a:ln>
        </p:spPr>
        <p:txBody>
          <a:bodyPr>
            <a:prstTxWarp prst="textNoShape">
              <a:avLst/>
            </a:prstTxWarp>
          </a:bodyPr>
          <a:lstStyle/>
          <a:p>
            <a:pPr algn="ctr">
              <a:buFontTx/>
              <a:buChar char="•"/>
            </a:pPr>
            <a:r>
              <a:rPr lang="fr-FR" sz="1200">
                <a:latin typeface="Times New Roman" charset="0"/>
              </a:rPr>
              <a:t>Tétraèdre Politique générale</a:t>
            </a:r>
          </a:p>
          <a:p>
            <a:pPr algn="ctr">
              <a:buFontTx/>
              <a:buChar char="•"/>
            </a:pPr>
            <a:r>
              <a:rPr lang="fr-FR" sz="1200">
                <a:latin typeface="Times New Roman" charset="0"/>
              </a:rPr>
              <a:t>Visionary Leadership</a:t>
            </a:r>
          </a:p>
        </p:txBody>
      </p:sp>
      <p:sp>
        <p:nvSpPr>
          <p:cNvPr id="50181" name="Rectangle 5"/>
          <p:cNvSpPr>
            <a:spLocks noChangeArrowheads="1"/>
          </p:cNvSpPr>
          <p:nvPr/>
        </p:nvSpPr>
        <p:spPr bwMode="auto">
          <a:xfrm>
            <a:off x="6308725" y="836613"/>
            <a:ext cx="1863725" cy="1143000"/>
          </a:xfrm>
          <a:prstGeom prst="rect">
            <a:avLst/>
          </a:prstGeom>
          <a:solidFill>
            <a:srgbClr val="FFFFFF"/>
          </a:solidFill>
          <a:ln w="28575">
            <a:solidFill>
              <a:schemeClr val="accent2"/>
            </a:solidFill>
            <a:miter lim="800000"/>
            <a:headEnd/>
            <a:tailEnd/>
          </a:ln>
        </p:spPr>
        <p:txBody>
          <a:bodyPr>
            <a:prstTxWarp prst="textNoShape">
              <a:avLst/>
            </a:prstTxWarp>
          </a:bodyPr>
          <a:lstStyle/>
          <a:p>
            <a:pPr algn="ctr"/>
            <a:r>
              <a:rPr lang="fr-FR" sz="1200">
                <a:latin typeface="Times New Roman" charset="0"/>
              </a:rPr>
              <a:t>Diagnostic :</a:t>
            </a:r>
          </a:p>
          <a:p>
            <a:pPr algn="ctr">
              <a:buFontTx/>
              <a:buChar char="•"/>
            </a:pPr>
            <a:r>
              <a:rPr lang="fr-FR" sz="1200">
                <a:latin typeface="Times New Roman" charset="0"/>
              </a:rPr>
              <a:t> Chaîne de valeur</a:t>
            </a:r>
          </a:p>
          <a:p>
            <a:pPr algn="ctr">
              <a:buFontTx/>
              <a:buChar char="•"/>
            </a:pPr>
            <a:r>
              <a:rPr lang="fr-FR" sz="1200">
                <a:latin typeface="Times New Roman" charset="0"/>
              </a:rPr>
              <a:t> Qualité de l'Alignement stratégique de l’organisation</a:t>
            </a:r>
            <a:endParaRPr lang="fr-FR" sz="2400">
              <a:latin typeface="Times New Roman" charset="0"/>
            </a:endParaRPr>
          </a:p>
        </p:txBody>
      </p:sp>
      <p:sp>
        <p:nvSpPr>
          <p:cNvPr id="50182" name="Rectangle 6"/>
          <p:cNvSpPr>
            <a:spLocks noChangeArrowheads="1"/>
          </p:cNvSpPr>
          <p:nvPr/>
        </p:nvSpPr>
        <p:spPr bwMode="auto">
          <a:xfrm>
            <a:off x="3487738" y="1751013"/>
            <a:ext cx="2171700" cy="915987"/>
          </a:xfrm>
          <a:prstGeom prst="rect">
            <a:avLst/>
          </a:prstGeom>
          <a:solidFill>
            <a:srgbClr val="FFFFFF"/>
          </a:solidFill>
          <a:ln w="9525">
            <a:solidFill>
              <a:srgbClr val="000000"/>
            </a:solidFill>
            <a:miter lim="800000"/>
            <a:headEnd/>
            <a:tailEnd/>
          </a:ln>
        </p:spPr>
        <p:txBody>
          <a:bodyPr>
            <a:prstTxWarp prst="textNoShape">
              <a:avLst/>
            </a:prstTxWarp>
          </a:bodyPr>
          <a:lstStyle/>
          <a:p>
            <a:pPr algn="ctr">
              <a:buFontTx/>
              <a:buChar char="•"/>
            </a:pPr>
            <a:r>
              <a:rPr lang="fr-FR" sz="1400">
                <a:latin typeface="Times New Roman" charset="0"/>
              </a:rPr>
              <a:t> Segmentation du DA : Trièdre d’Abell</a:t>
            </a:r>
          </a:p>
          <a:p>
            <a:pPr algn="ctr"/>
            <a:r>
              <a:rPr lang="fr-FR" sz="1000">
                <a:latin typeface="Times New Roman" charset="0"/>
              </a:rPr>
              <a:t>(Besoins / clients /  technologies)</a:t>
            </a:r>
          </a:p>
          <a:p>
            <a:pPr algn="ctr"/>
            <a:r>
              <a:rPr lang="fr-FR" sz="1400">
                <a:latin typeface="Times New Roman" charset="0"/>
              </a:rPr>
              <a:t>Facteurs Clés de Succès</a:t>
            </a:r>
            <a:endParaRPr lang="fr-FR">
              <a:latin typeface="Times New Roman" charset="0"/>
            </a:endParaRPr>
          </a:p>
        </p:txBody>
      </p:sp>
      <p:sp>
        <p:nvSpPr>
          <p:cNvPr id="50183" name="Oval 7"/>
          <p:cNvSpPr>
            <a:spLocks noChangeArrowheads="1"/>
          </p:cNvSpPr>
          <p:nvPr/>
        </p:nvSpPr>
        <p:spPr bwMode="auto">
          <a:xfrm>
            <a:off x="468313" y="2060575"/>
            <a:ext cx="2952750" cy="719138"/>
          </a:xfrm>
          <a:prstGeom prst="ellipse">
            <a:avLst/>
          </a:prstGeom>
          <a:solidFill>
            <a:srgbClr val="FFFFFF"/>
          </a:solidFill>
          <a:ln w="9525">
            <a:solidFill>
              <a:srgbClr val="33CC33"/>
            </a:solidFill>
            <a:round/>
            <a:headEnd/>
            <a:tailEnd/>
          </a:ln>
        </p:spPr>
        <p:txBody>
          <a:bodyPr>
            <a:prstTxWarp prst="textNoShape">
              <a:avLst/>
            </a:prstTxWarp>
          </a:bodyPr>
          <a:lstStyle/>
          <a:p>
            <a:pPr algn="ctr"/>
            <a:r>
              <a:rPr lang="fr-FR" sz="1600" b="1">
                <a:solidFill>
                  <a:srgbClr val="33CC33"/>
                </a:solidFill>
                <a:latin typeface="Times New Roman" charset="0"/>
              </a:rPr>
              <a:t>Opportunities Threats</a:t>
            </a:r>
          </a:p>
          <a:p>
            <a:pPr algn="ctr"/>
            <a:r>
              <a:rPr lang="fr-FR" sz="1400" b="1">
                <a:solidFill>
                  <a:srgbClr val="33CC33"/>
                </a:solidFill>
                <a:latin typeface="Times New Roman" charset="0"/>
              </a:rPr>
              <a:t>Attraits DAS</a:t>
            </a:r>
            <a:endParaRPr lang="fr-FR" sz="1400">
              <a:solidFill>
                <a:srgbClr val="33CC33"/>
              </a:solidFill>
              <a:latin typeface="Times New Roman" charset="0"/>
            </a:endParaRPr>
          </a:p>
          <a:p>
            <a:pPr algn="ctr"/>
            <a:endParaRPr lang="fr-FR" sz="900" b="1">
              <a:solidFill>
                <a:srgbClr val="33CC33"/>
              </a:solidFill>
              <a:latin typeface="Times New Roman" charset="0"/>
            </a:endParaRPr>
          </a:p>
          <a:p>
            <a:pPr algn="ctr"/>
            <a:endParaRPr lang="fr-FR" sz="1600" b="1">
              <a:solidFill>
                <a:srgbClr val="33CC33"/>
              </a:solidFill>
              <a:latin typeface="Times New Roman" charset="0"/>
            </a:endParaRPr>
          </a:p>
        </p:txBody>
      </p:sp>
      <p:sp>
        <p:nvSpPr>
          <p:cNvPr id="50184" name="Oval 8"/>
          <p:cNvSpPr>
            <a:spLocks noChangeArrowheads="1"/>
          </p:cNvSpPr>
          <p:nvPr/>
        </p:nvSpPr>
        <p:spPr bwMode="auto">
          <a:xfrm>
            <a:off x="5867400" y="2060575"/>
            <a:ext cx="2592388" cy="606425"/>
          </a:xfrm>
          <a:prstGeom prst="ellipse">
            <a:avLst/>
          </a:prstGeom>
          <a:solidFill>
            <a:srgbClr val="FFFFFF"/>
          </a:solidFill>
          <a:ln w="9525">
            <a:solidFill>
              <a:srgbClr val="33CC33"/>
            </a:solidFill>
            <a:round/>
            <a:headEnd/>
            <a:tailEnd/>
          </a:ln>
        </p:spPr>
        <p:txBody>
          <a:bodyPr>
            <a:prstTxWarp prst="textNoShape">
              <a:avLst/>
            </a:prstTxWarp>
          </a:bodyPr>
          <a:lstStyle/>
          <a:p>
            <a:pPr algn="ctr"/>
            <a:r>
              <a:rPr lang="fr-FR" sz="1400" b="1">
                <a:solidFill>
                  <a:srgbClr val="33CC33"/>
                </a:solidFill>
                <a:latin typeface="Times New Roman" charset="0"/>
              </a:rPr>
              <a:t>Strengths Weaknesses</a:t>
            </a:r>
          </a:p>
          <a:p>
            <a:pPr algn="ctr"/>
            <a:r>
              <a:rPr lang="fr-FR" sz="1400" b="1">
                <a:solidFill>
                  <a:srgbClr val="33CC33"/>
                </a:solidFill>
                <a:latin typeface="Times New Roman" charset="0"/>
              </a:rPr>
              <a:t>Atouts / FCS DAS</a:t>
            </a:r>
          </a:p>
        </p:txBody>
      </p:sp>
      <p:sp>
        <p:nvSpPr>
          <p:cNvPr id="50185" name="Rectangle 9"/>
          <p:cNvSpPr>
            <a:spLocks noChangeArrowheads="1"/>
          </p:cNvSpPr>
          <p:nvPr/>
        </p:nvSpPr>
        <p:spPr bwMode="auto">
          <a:xfrm>
            <a:off x="2667000" y="3048000"/>
            <a:ext cx="3657600" cy="1143000"/>
          </a:xfrm>
          <a:prstGeom prst="rect">
            <a:avLst/>
          </a:prstGeom>
          <a:solidFill>
            <a:srgbClr val="FFFFFF"/>
          </a:solidFill>
          <a:ln w="28575">
            <a:solidFill>
              <a:srgbClr val="000000"/>
            </a:solidFill>
            <a:miter lim="800000"/>
            <a:headEnd/>
            <a:tailEnd/>
          </a:ln>
        </p:spPr>
        <p:txBody>
          <a:bodyPr>
            <a:prstTxWarp prst="textNoShape">
              <a:avLst/>
            </a:prstTxWarp>
          </a:bodyPr>
          <a:lstStyle/>
          <a:p>
            <a:pPr algn="ctr">
              <a:buFontTx/>
              <a:buChar char="•"/>
            </a:pPr>
            <a:r>
              <a:rPr lang="fr-FR" sz="1200">
                <a:latin typeface="Times New Roman" charset="0"/>
              </a:rPr>
              <a:t> Stratégies apparentes Concurrents et Atouts / FCS</a:t>
            </a:r>
          </a:p>
          <a:p>
            <a:pPr algn="ctr">
              <a:buFontTx/>
              <a:buChar char="•"/>
            </a:pPr>
            <a:r>
              <a:rPr lang="fr-FR" sz="1200">
                <a:latin typeface="Times New Roman" charset="0"/>
              </a:rPr>
              <a:t> Groupes stratégiques : analyse des mouvements</a:t>
            </a:r>
          </a:p>
          <a:p>
            <a:pPr algn="ctr">
              <a:buFontTx/>
              <a:buChar char="•"/>
            </a:pPr>
            <a:r>
              <a:rPr lang="fr-FR" sz="1200">
                <a:latin typeface="Times New Roman" charset="0"/>
              </a:rPr>
              <a:t> Stratégie choisie / segment : Différenciation Ou Domination / coûts</a:t>
            </a:r>
          </a:p>
          <a:p>
            <a:pPr algn="ctr">
              <a:buFontTx/>
              <a:buChar char="•"/>
            </a:pPr>
            <a:r>
              <a:rPr lang="fr-FR" sz="1200">
                <a:latin typeface="Times New Roman" charset="0"/>
              </a:rPr>
              <a:t>Chaîne de Valeur interne et externe</a:t>
            </a:r>
          </a:p>
          <a:p>
            <a:pPr algn="ctr">
              <a:buFontTx/>
              <a:buChar char="•"/>
            </a:pPr>
            <a:r>
              <a:rPr lang="fr-FR" sz="1200">
                <a:latin typeface="Times New Roman" charset="0"/>
              </a:rPr>
              <a:t>Business Model</a:t>
            </a:r>
            <a:endParaRPr lang="fr-FR" sz="2400">
              <a:latin typeface="Times New Roman" charset="0"/>
            </a:endParaRPr>
          </a:p>
        </p:txBody>
      </p:sp>
      <p:sp>
        <p:nvSpPr>
          <p:cNvPr id="50186" name="Rectangle 10"/>
          <p:cNvSpPr>
            <a:spLocks noChangeArrowheads="1"/>
          </p:cNvSpPr>
          <p:nvPr/>
        </p:nvSpPr>
        <p:spPr bwMode="auto">
          <a:xfrm>
            <a:off x="2743200" y="4260850"/>
            <a:ext cx="3505200" cy="1143000"/>
          </a:xfrm>
          <a:prstGeom prst="rect">
            <a:avLst/>
          </a:prstGeom>
          <a:solidFill>
            <a:srgbClr val="FFFFFF"/>
          </a:solidFill>
          <a:ln w="28575">
            <a:solidFill>
              <a:srgbClr val="000000"/>
            </a:solidFill>
            <a:miter lim="800000"/>
            <a:headEnd/>
            <a:tailEnd/>
          </a:ln>
        </p:spPr>
        <p:txBody>
          <a:bodyPr>
            <a:prstTxWarp prst="textNoShape">
              <a:avLst/>
            </a:prstTxWarp>
          </a:bodyPr>
          <a:lstStyle/>
          <a:p>
            <a:pPr algn="ctr"/>
            <a:r>
              <a:rPr lang="fr-FR" sz="1200">
                <a:latin typeface="Times New Roman" charset="0"/>
              </a:rPr>
              <a:t>Atouts-Attraits (Mc Kinsey), Croissance-Part de marché (BCG), ADL …</a:t>
            </a:r>
          </a:p>
          <a:p>
            <a:pPr algn="ctr"/>
            <a:r>
              <a:rPr lang="fr-FR" sz="1200">
                <a:latin typeface="Times New Roman" charset="0"/>
              </a:rPr>
              <a:t>Tri dans le portefeuille de segments ou diversification, internationalisation, Alliance, M&amp;A</a:t>
            </a:r>
          </a:p>
          <a:p>
            <a:pPr algn="ctr"/>
            <a:r>
              <a:rPr lang="fr-FR" sz="1200">
                <a:latin typeface="Times New Roman" charset="0"/>
              </a:rPr>
              <a:t>Business Plan 3-5 ans &amp; modèle économique</a:t>
            </a:r>
            <a:endParaRPr lang="fr-FR" sz="2400">
              <a:latin typeface="Times New Roman" charset="0"/>
            </a:endParaRPr>
          </a:p>
        </p:txBody>
      </p:sp>
      <p:sp>
        <p:nvSpPr>
          <p:cNvPr id="50187" name="Oval 11"/>
          <p:cNvSpPr>
            <a:spLocks noChangeArrowheads="1"/>
          </p:cNvSpPr>
          <p:nvPr/>
        </p:nvSpPr>
        <p:spPr bwMode="auto">
          <a:xfrm>
            <a:off x="2667000" y="5430838"/>
            <a:ext cx="3733800" cy="1268412"/>
          </a:xfrm>
          <a:prstGeom prst="ellipse">
            <a:avLst/>
          </a:prstGeom>
          <a:solidFill>
            <a:srgbClr val="FFFFFF"/>
          </a:solidFill>
          <a:ln w="28575">
            <a:solidFill>
              <a:srgbClr val="FF0000"/>
            </a:solidFill>
            <a:round/>
            <a:headEnd/>
            <a:tailEnd/>
          </a:ln>
        </p:spPr>
        <p:txBody>
          <a:bodyPr>
            <a:prstTxWarp prst="textNoShape">
              <a:avLst/>
            </a:prstTxWarp>
          </a:bodyPr>
          <a:lstStyle/>
          <a:p>
            <a:pPr algn="ctr">
              <a:buFontTx/>
              <a:buChar char="•"/>
            </a:pPr>
            <a:r>
              <a:rPr lang="fr-FR" sz="1200">
                <a:latin typeface="Times New Roman" charset="0"/>
              </a:rPr>
              <a:t> Balanced ScoreCard</a:t>
            </a:r>
          </a:p>
          <a:p>
            <a:pPr algn="ctr">
              <a:buFontTx/>
              <a:buChar char="•"/>
            </a:pPr>
            <a:r>
              <a:rPr lang="fr-FR" sz="1200">
                <a:latin typeface="Times New Roman" charset="0"/>
              </a:rPr>
              <a:t> Chaîne de valeur pour Alignement stratégique de l'organisation et des processus</a:t>
            </a:r>
          </a:p>
          <a:p>
            <a:pPr algn="ctr">
              <a:buFontTx/>
              <a:buChar char="•"/>
            </a:pPr>
            <a:r>
              <a:rPr lang="fr-FR" sz="1200">
                <a:latin typeface="Times New Roman" charset="0"/>
              </a:rPr>
              <a:t> Impacts structure, culture, changement</a:t>
            </a:r>
            <a:endParaRPr lang="fr-FR" sz="2400">
              <a:latin typeface="Times New Roman" charset="0"/>
            </a:endParaRPr>
          </a:p>
        </p:txBody>
      </p:sp>
      <p:sp>
        <p:nvSpPr>
          <p:cNvPr id="50188" name="Text Box 12"/>
          <p:cNvSpPr txBox="1">
            <a:spLocks noChangeArrowheads="1"/>
          </p:cNvSpPr>
          <p:nvPr/>
        </p:nvSpPr>
        <p:spPr bwMode="auto">
          <a:xfrm>
            <a:off x="1187450" y="5876925"/>
            <a:ext cx="863600" cy="687388"/>
          </a:xfrm>
          <a:prstGeom prst="rect">
            <a:avLst/>
          </a:prstGeom>
          <a:noFill/>
          <a:ln w="9525">
            <a:noFill/>
            <a:miter lim="800000"/>
            <a:headEnd/>
            <a:tailEnd/>
          </a:ln>
        </p:spPr>
        <p:txBody>
          <a:bodyPr>
            <a:prstTxWarp prst="textNoShape">
              <a:avLst/>
            </a:prstTxWarp>
          </a:bodyPr>
          <a:lstStyle/>
          <a:p>
            <a:pPr algn="ctr"/>
            <a:r>
              <a:rPr lang="fr-FR" sz="1200" b="1">
                <a:solidFill>
                  <a:srgbClr val="FF0000"/>
                </a:solidFill>
                <a:latin typeface="Times New Roman" charset="0"/>
              </a:rPr>
              <a:t>Pilotage de la mise en oeuvre</a:t>
            </a:r>
            <a:endParaRPr lang="fr-FR" sz="2400" b="1">
              <a:solidFill>
                <a:srgbClr val="FF0000"/>
              </a:solidFill>
              <a:latin typeface="Times New Roman" charset="0"/>
            </a:endParaRPr>
          </a:p>
        </p:txBody>
      </p:sp>
      <p:sp>
        <p:nvSpPr>
          <p:cNvPr id="50189" name="Text Box 13"/>
          <p:cNvSpPr txBox="1">
            <a:spLocks noChangeArrowheads="1"/>
          </p:cNvSpPr>
          <p:nvPr/>
        </p:nvSpPr>
        <p:spPr bwMode="auto">
          <a:xfrm>
            <a:off x="179388" y="1052513"/>
            <a:ext cx="936625" cy="687387"/>
          </a:xfrm>
          <a:prstGeom prst="rect">
            <a:avLst/>
          </a:prstGeom>
          <a:noFill/>
          <a:ln w="9525">
            <a:noFill/>
            <a:miter lim="800000"/>
            <a:headEnd/>
            <a:tailEnd/>
          </a:ln>
        </p:spPr>
        <p:txBody>
          <a:bodyPr>
            <a:prstTxWarp prst="textNoShape">
              <a:avLst/>
            </a:prstTxWarp>
          </a:bodyPr>
          <a:lstStyle/>
          <a:p>
            <a:pPr algn="ctr"/>
            <a:r>
              <a:rPr lang="fr-FR" sz="1200" b="1">
                <a:solidFill>
                  <a:schemeClr val="accent2"/>
                </a:solidFill>
                <a:latin typeface="Times New Roman" charset="0"/>
              </a:rPr>
              <a:t>Diagnostic interne et externe</a:t>
            </a:r>
            <a:endParaRPr lang="fr-FR" sz="2400" b="1">
              <a:solidFill>
                <a:schemeClr val="accent2"/>
              </a:solidFill>
              <a:latin typeface="Times New Roman" charset="0"/>
            </a:endParaRPr>
          </a:p>
        </p:txBody>
      </p:sp>
      <p:sp>
        <p:nvSpPr>
          <p:cNvPr id="50190" name="Text Box 14"/>
          <p:cNvSpPr txBox="1">
            <a:spLocks noChangeArrowheads="1"/>
          </p:cNvSpPr>
          <p:nvPr/>
        </p:nvSpPr>
        <p:spPr bwMode="auto">
          <a:xfrm>
            <a:off x="1187450" y="4076700"/>
            <a:ext cx="1512888" cy="687388"/>
          </a:xfrm>
          <a:prstGeom prst="rect">
            <a:avLst/>
          </a:prstGeom>
          <a:noFill/>
          <a:ln w="9525">
            <a:noFill/>
            <a:miter lim="800000"/>
            <a:headEnd/>
            <a:tailEnd/>
          </a:ln>
        </p:spPr>
        <p:txBody>
          <a:bodyPr>
            <a:prstTxWarp prst="textNoShape">
              <a:avLst/>
            </a:prstTxWarp>
          </a:bodyPr>
          <a:lstStyle/>
          <a:p>
            <a:pPr algn="ctr"/>
            <a:r>
              <a:rPr lang="fr-FR" sz="1200" b="1">
                <a:solidFill>
                  <a:schemeClr val="tx2"/>
                </a:solidFill>
                <a:latin typeface="Times New Roman" charset="0"/>
              </a:rPr>
              <a:t>Choix des stratégies et orientations sur le portefeuille</a:t>
            </a:r>
            <a:endParaRPr lang="fr-FR" sz="2400" b="1">
              <a:solidFill>
                <a:schemeClr val="tx2"/>
              </a:solidFill>
              <a:latin typeface="Times New Roman" charset="0"/>
            </a:endParaRPr>
          </a:p>
        </p:txBody>
      </p:sp>
      <p:sp>
        <p:nvSpPr>
          <p:cNvPr id="50191" name="Text Box 15"/>
          <p:cNvSpPr txBox="1">
            <a:spLocks noChangeArrowheads="1"/>
          </p:cNvSpPr>
          <p:nvPr/>
        </p:nvSpPr>
        <p:spPr bwMode="auto">
          <a:xfrm>
            <a:off x="3132138" y="2667000"/>
            <a:ext cx="2825750" cy="336550"/>
          </a:xfrm>
          <a:prstGeom prst="rect">
            <a:avLst/>
          </a:prstGeom>
          <a:noFill/>
          <a:ln w="12700">
            <a:noFill/>
            <a:miter lim="800000"/>
            <a:headEnd/>
            <a:tailEnd/>
          </a:ln>
        </p:spPr>
        <p:txBody>
          <a:bodyPr wrap="none">
            <a:prstTxWarp prst="textNoShape">
              <a:avLst/>
            </a:prstTxWarp>
            <a:spAutoFit/>
          </a:bodyPr>
          <a:lstStyle/>
          <a:p>
            <a:r>
              <a:rPr lang="fr-FR" sz="1600" b="1"/>
              <a:t>Macro modélisation financière</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numéro de diapositive 2"/>
          <p:cNvSpPr>
            <a:spLocks noGrp="1"/>
          </p:cNvSpPr>
          <p:nvPr>
            <p:ph type="sldNum" sz="quarter" idx="10"/>
          </p:nvPr>
        </p:nvSpPr>
        <p:spPr/>
        <p:txBody>
          <a:bodyPr/>
          <a:lstStyle/>
          <a:p>
            <a:pPr>
              <a:defRPr/>
            </a:pPr>
            <a:fld id="{ECEB83D6-1F46-2642-AF92-A3BD6FDBB53B}" type="slidenum">
              <a:rPr lang="fr-FR"/>
              <a:pPr>
                <a:defRPr/>
              </a:pPr>
              <a:t>190</a:t>
            </a:fld>
            <a:endParaRPr lang="fr-FR"/>
          </a:p>
        </p:txBody>
      </p:sp>
      <p:sp>
        <p:nvSpPr>
          <p:cNvPr id="389123" name="Rectangle 1026"/>
          <p:cNvSpPr>
            <a:spLocks noGrp="1" noChangeArrowheads="1"/>
          </p:cNvSpPr>
          <p:nvPr>
            <p:ph type="title"/>
          </p:nvPr>
        </p:nvSpPr>
        <p:spPr/>
        <p:txBody>
          <a:bodyPr/>
          <a:lstStyle/>
          <a:p>
            <a:r>
              <a:rPr lang="fr-FR"/>
              <a:t>Clarifier les objectifs stratégiques visés</a:t>
            </a:r>
          </a:p>
        </p:txBody>
      </p:sp>
      <p:sp>
        <p:nvSpPr>
          <p:cNvPr id="389124" name="Text Box 1027"/>
          <p:cNvSpPr txBox="1">
            <a:spLocks noChangeArrowheads="1"/>
          </p:cNvSpPr>
          <p:nvPr/>
        </p:nvSpPr>
        <p:spPr bwMode="auto">
          <a:xfrm>
            <a:off x="2032000" y="1601788"/>
            <a:ext cx="4643438" cy="336550"/>
          </a:xfrm>
          <a:prstGeom prst="rect">
            <a:avLst/>
          </a:prstGeom>
          <a:noFill/>
          <a:ln w="9525">
            <a:noFill/>
            <a:miter lim="800000"/>
            <a:headEnd/>
            <a:tailEnd/>
          </a:ln>
        </p:spPr>
        <p:txBody>
          <a:bodyPr wrap="none">
            <a:prstTxWarp prst="textNoShape">
              <a:avLst/>
            </a:prstTxWarp>
            <a:spAutoFit/>
          </a:bodyPr>
          <a:lstStyle/>
          <a:p>
            <a:r>
              <a:rPr lang="fr-FR" sz="1600" b="1" i="1">
                <a:solidFill>
                  <a:srgbClr val="FF3300"/>
                </a:solidFill>
                <a:latin typeface="Times New Roman" charset="0"/>
              </a:rPr>
              <a:t>ATTAQUER UN CONCURRENT  / SE PROTEGER</a:t>
            </a:r>
          </a:p>
        </p:txBody>
      </p:sp>
      <p:sp>
        <p:nvSpPr>
          <p:cNvPr id="389125" name="Text Box 1028"/>
          <p:cNvSpPr txBox="1">
            <a:spLocks noChangeArrowheads="1"/>
          </p:cNvSpPr>
          <p:nvPr/>
        </p:nvSpPr>
        <p:spPr bwMode="auto">
          <a:xfrm>
            <a:off x="3638550" y="3429000"/>
            <a:ext cx="1370013" cy="336550"/>
          </a:xfrm>
          <a:prstGeom prst="rect">
            <a:avLst/>
          </a:prstGeom>
          <a:noFill/>
          <a:ln w="9525">
            <a:noFill/>
            <a:miter lim="800000"/>
            <a:headEnd/>
            <a:tailEnd/>
          </a:ln>
        </p:spPr>
        <p:txBody>
          <a:bodyPr wrap="none">
            <a:prstTxWarp prst="textNoShape">
              <a:avLst/>
            </a:prstTxWarp>
            <a:spAutoFit/>
          </a:bodyPr>
          <a:lstStyle/>
          <a:p>
            <a:r>
              <a:rPr lang="fr-FR" sz="1600" b="1" i="1">
                <a:solidFill>
                  <a:srgbClr val="FF3300"/>
                </a:solidFill>
                <a:latin typeface="Times New Roman" charset="0"/>
              </a:rPr>
              <a:t>REDRESSER</a:t>
            </a:r>
          </a:p>
        </p:txBody>
      </p:sp>
      <p:sp>
        <p:nvSpPr>
          <p:cNvPr id="389126" name="Text Box 1029"/>
          <p:cNvSpPr txBox="1">
            <a:spLocks noChangeArrowheads="1"/>
          </p:cNvSpPr>
          <p:nvPr/>
        </p:nvSpPr>
        <p:spPr bwMode="auto">
          <a:xfrm>
            <a:off x="2471738" y="4797425"/>
            <a:ext cx="3841750" cy="336550"/>
          </a:xfrm>
          <a:prstGeom prst="rect">
            <a:avLst/>
          </a:prstGeom>
          <a:noFill/>
          <a:ln w="9525">
            <a:noFill/>
            <a:miter lim="800000"/>
            <a:headEnd/>
            <a:tailEnd/>
          </a:ln>
        </p:spPr>
        <p:txBody>
          <a:bodyPr wrap="none">
            <a:prstTxWarp prst="textNoShape">
              <a:avLst/>
            </a:prstTxWarp>
            <a:spAutoFit/>
          </a:bodyPr>
          <a:lstStyle/>
          <a:p>
            <a:r>
              <a:rPr lang="fr-FR" sz="1600" b="1" i="1">
                <a:solidFill>
                  <a:srgbClr val="FF3300"/>
                </a:solidFill>
                <a:latin typeface="Times New Roman" charset="0"/>
              </a:rPr>
              <a:t>RESTRUCTURER SON PORTEFEUILLE</a:t>
            </a:r>
          </a:p>
        </p:txBody>
      </p:sp>
      <p:sp>
        <p:nvSpPr>
          <p:cNvPr id="389127" name="Text Box 1030"/>
          <p:cNvSpPr txBox="1">
            <a:spLocks noChangeArrowheads="1"/>
          </p:cNvSpPr>
          <p:nvPr/>
        </p:nvSpPr>
        <p:spPr bwMode="auto">
          <a:xfrm>
            <a:off x="447675" y="2058988"/>
            <a:ext cx="2871788" cy="730250"/>
          </a:xfrm>
          <a:prstGeom prst="rect">
            <a:avLst/>
          </a:prstGeom>
          <a:noFill/>
          <a:ln w="9525">
            <a:noFill/>
            <a:miter lim="800000"/>
            <a:headEnd/>
            <a:tailEnd/>
          </a:ln>
        </p:spPr>
        <p:txBody>
          <a:bodyPr wrap="none">
            <a:prstTxWarp prst="textNoShape">
              <a:avLst/>
            </a:prstTxWarp>
            <a:spAutoFit/>
          </a:bodyPr>
          <a:lstStyle/>
          <a:p>
            <a:r>
              <a:rPr lang="fr-FR" sz="1400" b="1">
                <a:solidFill>
                  <a:srgbClr val="FF3300"/>
                </a:solidFill>
                <a:latin typeface="Times New Roman" charset="0"/>
              </a:rPr>
              <a:t>Offensif</a:t>
            </a:r>
          </a:p>
          <a:p>
            <a:endParaRPr lang="fr-FR" sz="1400" b="1">
              <a:latin typeface="Times New Roman" charset="0"/>
            </a:endParaRPr>
          </a:p>
          <a:p>
            <a:r>
              <a:rPr lang="fr-FR" sz="1400" b="1">
                <a:latin typeface="Times New Roman" charset="0"/>
              </a:rPr>
              <a:t>NIKE en production et distribution</a:t>
            </a:r>
          </a:p>
        </p:txBody>
      </p:sp>
      <p:sp>
        <p:nvSpPr>
          <p:cNvPr id="389128" name="Text Box 1031"/>
          <p:cNvSpPr txBox="1">
            <a:spLocks noChangeArrowheads="1"/>
          </p:cNvSpPr>
          <p:nvPr/>
        </p:nvSpPr>
        <p:spPr bwMode="auto">
          <a:xfrm>
            <a:off x="5292725" y="2060575"/>
            <a:ext cx="3851275" cy="942975"/>
          </a:xfrm>
          <a:prstGeom prst="rect">
            <a:avLst/>
          </a:prstGeom>
          <a:noFill/>
          <a:ln w="9525">
            <a:noFill/>
            <a:miter lim="800000"/>
            <a:headEnd/>
            <a:tailEnd/>
          </a:ln>
        </p:spPr>
        <p:txBody>
          <a:bodyPr>
            <a:prstTxWarp prst="textNoShape">
              <a:avLst/>
            </a:prstTxWarp>
            <a:spAutoFit/>
          </a:bodyPr>
          <a:lstStyle/>
          <a:p>
            <a:r>
              <a:rPr lang="fr-FR" sz="1400" b="1">
                <a:solidFill>
                  <a:srgbClr val="FF3300"/>
                </a:solidFill>
                <a:latin typeface="Times New Roman" charset="0"/>
              </a:rPr>
              <a:t>Défensif</a:t>
            </a:r>
          </a:p>
          <a:p>
            <a:endParaRPr lang="fr-FR" sz="1400" b="1">
              <a:latin typeface="Times New Roman" charset="0"/>
            </a:endParaRPr>
          </a:p>
          <a:p>
            <a:r>
              <a:rPr lang="fr-FR" sz="1400" b="1">
                <a:latin typeface="Times New Roman" charset="0"/>
              </a:rPr>
              <a:t>Caterpillar avec Daewoo, Kaldness, Eder, DJB Engineering, Mitsubishi</a:t>
            </a:r>
          </a:p>
        </p:txBody>
      </p:sp>
      <p:sp>
        <p:nvSpPr>
          <p:cNvPr id="389129" name="Text Box 1032"/>
          <p:cNvSpPr txBox="1">
            <a:spLocks noChangeArrowheads="1"/>
          </p:cNvSpPr>
          <p:nvPr/>
        </p:nvSpPr>
        <p:spPr bwMode="auto">
          <a:xfrm>
            <a:off x="412750" y="3852863"/>
            <a:ext cx="4697413" cy="730250"/>
          </a:xfrm>
          <a:prstGeom prst="rect">
            <a:avLst/>
          </a:prstGeom>
          <a:noFill/>
          <a:ln w="9525">
            <a:noFill/>
            <a:miter lim="800000"/>
            <a:headEnd/>
            <a:tailEnd/>
          </a:ln>
        </p:spPr>
        <p:txBody>
          <a:bodyPr wrap="none">
            <a:prstTxWarp prst="textNoShape">
              <a:avLst/>
            </a:prstTxWarp>
            <a:spAutoFit/>
          </a:bodyPr>
          <a:lstStyle/>
          <a:p>
            <a:r>
              <a:rPr lang="fr-FR" sz="1400" b="1">
                <a:solidFill>
                  <a:srgbClr val="FF3300"/>
                </a:solidFill>
                <a:latin typeface="Times New Roman" charset="0"/>
              </a:rPr>
              <a:t>Mobiliser des Ressources</a:t>
            </a:r>
          </a:p>
          <a:p>
            <a:endParaRPr lang="fr-FR" sz="1400" b="1">
              <a:latin typeface="Times New Roman" charset="0"/>
            </a:endParaRPr>
          </a:p>
          <a:p>
            <a:r>
              <a:rPr lang="fr-FR" sz="1400" b="1">
                <a:latin typeface="Times New Roman" charset="0"/>
              </a:rPr>
              <a:t>Motorola avec Toshiba en fabrication de micro-processeurs</a:t>
            </a:r>
          </a:p>
        </p:txBody>
      </p:sp>
      <p:sp>
        <p:nvSpPr>
          <p:cNvPr id="389130" name="Text Box 1033"/>
          <p:cNvSpPr txBox="1">
            <a:spLocks noChangeArrowheads="1"/>
          </p:cNvSpPr>
          <p:nvPr/>
        </p:nvSpPr>
        <p:spPr bwMode="auto">
          <a:xfrm>
            <a:off x="5257800" y="3854450"/>
            <a:ext cx="3851275" cy="730250"/>
          </a:xfrm>
          <a:prstGeom prst="rect">
            <a:avLst/>
          </a:prstGeom>
          <a:noFill/>
          <a:ln w="9525">
            <a:noFill/>
            <a:miter lim="800000"/>
            <a:headEnd/>
            <a:tailEnd/>
          </a:ln>
        </p:spPr>
        <p:txBody>
          <a:bodyPr>
            <a:prstTxWarp prst="textNoShape">
              <a:avLst/>
            </a:prstTxWarp>
            <a:spAutoFit/>
          </a:bodyPr>
          <a:lstStyle/>
          <a:p>
            <a:r>
              <a:rPr lang="fr-FR" sz="1400" b="1">
                <a:solidFill>
                  <a:srgbClr val="FF3300"/>
                </a:solidFill>
                <a:latin typeface="Times New Roman" charset="0"/>
              </a:rPr>
              <a:t>Eviter le Repli</a:t>
            </a:r>
          </a:p>
          <a:p>
            <a:endParaRPr lang="fr-FR" sz="1400" b="1">
              <a:latin typeface="Times New Roman" charset="0"/>
            </a:endParaRPr>
          </a:p>
          <a:p>
            <a:r>
              <a:rPr lang="fr-FR" sz="1400" b="1">
                <a:latin typeface="Times New Roman" charset="0"/>
              </a:rPr>
              <a:t>Ford avec Mazda : réseau et modèles</a:t>
            </a:r>
          </a:p>
        </p:txBody>
      </p:sp>
      <p:sp>
        <p:nvSpPr>
          <p:cNvPr id="389131" name="Text Box 1034"/>
          <p:cNvSpPr txBox="1">
            <a:spLocks noChangeArrowheads="1"/>
          </p:cNvSpPr>
          <p:nvPr/>
        </p:nvSpPr>
        <p:spPr bwMode="auto">
          <a:xfrm>
            <a:off x="339725" y="5337175"/>
            <a:ext cx="3656013" cy="730250"/>
          </a:xfrm>
          <a:prstGeom prst="rect">
            <a:avLst/>
          </a:prstGeom>
          <a:noFill/>
          <a:ln w="9525">
            <a:noFill/>
            <a:miter lim="800000"/>
            <a:headEnd/>
            <a:tailEnd/>
          </a:ln>
        </p:spPr>
        <p:txBody>
          <a:bodyPr wrap="none">
            <a:prstTxWarp prst="textNoShape">
              <a:avLst/>
            </a:prstTxWarp>
            <a:spAutoFit/>
          </a:bodyPr>
          <a:lstStyle/>
          <a:p>
            <a:r>
              <a:rPr lang="fr-FR" sz="1400" b="1">
                <a:solidFill>
                  <a:srgbClr val="FF3300"/>
                </a:solidFill>
                <a:latin typeface="Times New Roman" charset="0"/>
              </a:rPr>
              <a:t>Rationaliser, se désengager</a:t>
            </a:r>
          </a:p>
          <a:p>
            <a:endParaRPr lang="fr-FR" sz="1400" b="1">
              <a:latin typeface="Times New Roman" charset="0"/>
            </a:endParaRPr>
          </a:p>
          <a:p>
            <a:r>
              <a:rPr lang="fr-FR" sz="1400" b="1">
                <a:latin typeface="Times New Roman" charset="0"/>
              </a:rPr>
              <a:t>Philips et Whirlpool : transmission d’activités</a:t>
            </a:r>
          </a:p>
        </p:txBody>
      </p:sp>
      <p:sp>
        <p:nvSpPr>
          <p:cNvPr id="389132" name="Text Box 1035"/>
          <p:cNvSpPr txBox="1">
            <a:spLocks noChangeArrowheads="1"/>
          </p:cNvSpPr>
          <p:nvPr/>
        </p:nvSpPr>
        <p:spPr bwMode="auto">
          <a:xfrm>
            <a:off x="5184775" y="5338763"/>
            <a:ext cx="3851275" cy="1155700"/>
          </a:xfrm>
          <a:prstGeom prst="rect">
            <a:avLst/>
          </a:prstGeom>
          <a:noFill/>
          <a:ln w="9525">
            <a:noFill/>
            <a:miter lim="800000"/>
            <a:headEnd/>
            <a:tailEnd/>
          </a:ln>
        </p:spPr>
        <p:txBody>
          <a:bodyPr>
            <a:prstTxWarp prst="textNoShape">
              <a:avLst/>
            </a:prstTxWarp>
            <a:spAutoFit/>
          </a:bodyPr>
          <a:lstStyle/>
          <a:p>
            <a:r>
              <a:rPr lang="fr-FR" sz="1400" b="1">
                <a:solidFill>
                  <a:srgbClr val="FF3300"/>
                </a:solidFill>
                <a:latin typeface="Times New Roman" charset="0"/>
              </a:rPr>
              <a:t>Diversifier</a:t>
            </a:r>
          </a:p>
          <a:p>
            <a:endParaRPr lang="fr-FR" sz="1400" b="1">
              <a:latin typeface="Times New Roman" charset="0"/>
            </a:endParaRPr>
          </a:p>
          <a:p>
            <a:r>
              <a:rPr lang="fr-FR" sz="1400" b="1">
                <a:latin typeface="Times New Roman" charset="0"/>
              </a:rPr>
              <a:t>GE dans le Médical</a:t>
            </a:r>
          </a:p>
          <a:p>
            <a:r>
              <a:rPr lang="fr-FR" sz="1400" b="1">
                <a:latin typeface="Times New Roman" charset="0"/>
              </a:rPr>
              <a:t>Mitsubishi avec Boeing</a:t>
            </a:r>
          </a:p>
          <a:p>
            <a:r>
              <a:rPr lang="fr-FR" sz="1400" b="1">
                <a:latin typeface="Times New Roman" charset="0"/>
              </a:rPr>
              <a:t>Matsushita avec SUN et avec Kodak</a:t>
            </a:r>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numéro de diapositive 2"/>
          <p:cNvSpPr>
            <a:spLocks noGrp="1"/>
          </p:cNvSpPr>
          <p:nvPr>
            <p:ph type="sldNum" sz="quarter" idx="10"/>
          </p:nvPr>
        </p:nvSpPr>
        <p:spPr/>
        <p:txBody>
          <a:bodyPr/>
          <a:lstStyle/>
          <a:p>
            <a:pPr>
              <a:defRPr/>
            </a:pPr>
            <a:fld id="{6379DF5B-7F7F-124A-AD56-81EAACF471DA}" type="slidenum">
              <a:rPr lang="fr-FR"/>
              <a:pPr>
                <a:defRPr/>
              </a:pPr>
              <a:t>191</a:t>
            </a:fld>
            <a:endParaRPr lang="fr-FR"/>
          </a:p>
        </p:txBody>
      </p:sp>
      <p:sp>
        <p:nvSpPr>
          <p:cNvPr id="391171" name="Rectangle 1026"/>
          <p:cNvSpPr>
            <a:spLocks noGrp="1" noChangeArrowheads="1"/>
          </p:cNvSpPr>
          <p:nvPr>
            <p:ph type="title"/>
          </p:nvPr>
        </p:nvSpPr>
        <p:spPr>
          <a:xfrm>
            <a:off x="685800" y="188913"/>
            <a:ext cx="7772400" cy="317500"/>
          </a:xfrm>
        </p:spPr>
        <p:txBody>
          <a:bodyPr/>
          <a:lstStyle/>
          <a:p>
            <a:r>
              <a:rPr lang="fr-FR"/>
              <a:t>Quelques exemples d'alliances</a:t>
            </a:r>
          </a:p>
        </p:txBody>
      </p:sp>
      <p:sp>
        <p:nvSpPr>
          <p:cNvPr id="946179" name="Text Box 1027"/>
          <p:cNvSpPr txBox="1">
            <a:spLocks noChangeArrowheads="1"/>
          </p:cNvSpPr>
          <p:nvPr/>
        </p:nvSpPr>
        <p:spPr bwMode="auto">
          <a:xfrm>
            <a:off x="323850" y="1268413"/>
            <a:ext cx="1427163" cy="346075"/>
          </a:xfrm>
          <a:prstGeom prst="rect">
            <a:avLst/>
          </a:prstGeom>
          <a:solidFill>
            <a:srgbClr val="EAEAEA"/>
          </a:solidFill>
          <a:ln w="9525">
            <a:solidFill>
              <a:schemeClr val="tx2"/>
            </a:solidFill>
            <a:miter lim="800000"/>
            <a:headEnd/>
            <a:tailEnd/>
          </a:ln>
        </p:spPr>
        <p:txBody>
          <a:bodyPr wrap="none" lIns="90000" tIns="46800" rIns="90000" bIns="46800">
            <a:prstTxWarp prst="textNoShape">
              <a:avLst/>
            </a:prstTxWarp>
            <a:spAutoFit/>
          </a:bodyPr>
          <a:lstStyle/>
          <a:p>
            <a:pPr eaLnBrk="1" hangingPunct="1">
              <a:spcBef>
                <a:spcPct val="50000"/>
              </a:spcBef>
            </a:pPr>
            <a:r>
              <a:rPr lang="fr-FR" sz="1600" b="1">
                <a:solidFill>
                  <a:srgbClr val="B23542"/>
                </a:solidFill>
                <a:latin typeface="Tahoma" charset="0"/>
              </a:rPr>
              <a:t>GIE AIRBUS</a:t>
            </a:r>
          </a:p>
        </p:txBody>
      </p:sp>
      <p:sp>
        <p:nvSpPr>
          <p:cNvPr id="946180" name="Text Box 1028"/>
          <p:cNvSpPr txBox="1">
            <a:spLocks noChangeArrowheads="1"/>
          </p:cNvSpPr>
          <p:nvPr/>
        </p:nvSpPr>
        <p:spPr bwMode="auto">
          <a:xfrm>
            <a:off x="2105025" y="908050"/>
            <a:ext cx="6715125" cy="1262063"/>
          </a:xfrm>
          <a:prstGeom prst="rect">
            <a:avLst/>
          </a:prstGeom>
          <a:solidFill>
            <a:srgbClr val="EAEAEA"/>
          </a:solidFill>
          <a:ln w="9525">
            <a:noFill/>
            <a:miter lim="800000"/>
            <a:headEnd/>
            <a:tailEnd/>
          </a:ln>
        </p:spPr>
        <p:txBody>
          <a:bodyPr lIns="90000" tIns="46800" rIns="90000" bIns="46800">
            <a:prstTxWarp prst="textNoShape">
              <a:avLst/>
            </a:prstTxWarp>
            <a:spAutoFit/>
          </a:bodyPr>
          <a:lstStyle/>
          <a:p>
            <a:pPr eaLnBrk="1" hangingPunct="1">
              <a:spcBef>
                <a:spcPct val="50000"/>
              </a:spcBef>
            </a:pPr>
            <a:r>
              <a:rPr lang="fr-FR" sz="1400" b="1">
                <a:solidFill>
                  <a:srgbClr val="B23542"/>
                </a:solidFill>
                <a:latin typeface="Tahoma" charset="0"/>
              </a:rPr>
              <a:t>GIE à vocation marketing et commerciale, sans optimisation ni partage de moyens industriels entre AEROSPATIALE, DASA, CASA. Coexistence des moyens propres des alliés. Puis création de la société AIRBUS Industries entre EADS et BAE</a:t>
            </a:r>
          </a:p>
          <a:p>
            <a:pPr eaLnBrk="1" hangingPunct="1">
              <a:spcBef>
                <a:spcPct val="50000"/>
              </a:spcBef>
            </a:pPr>
            <a:r>
              <a:rPr lang="fr-FR" sz="1400" b="1">
                <a:solidFill>
                  <a:srgbClr val="B23542"/>
                </a:solidFill>
                <a:latin typeface="Tahoma" charset="0"/>
              </a:rPr>
              <a:t>Objectifs : réunir les acteurs européens de l'aéronautique</a:t>
            </a:r>
          </a:p>
        </p:txBody>
      </p:sp>
      <p:sp>
        <p:nvSpPr>
          <p:cNvPr id="946181" name="Text Box 1029"/>
          <p:cNvSpPr txBox="1">
            <a:spLocks noChangeArrowheads="1"/>
          </p:cNvSpPr>
          <p:nvPr/>
        </p:nvSpPr>
        <p:spPr bwMode="auto">
          <a:xfrm>
            <a:off x="541338" y="1600200"/>
            <a:ext cx="931862" cy="244475"/>
          </a:xfrm>
          <a:prstGeom prst="rect">
            <a:avLst/>
          </a:prstGeom>
          <a:noFill/>
          <a:ln w="9525">
            <a:noFill/>
            <a:miter lim="800000"/>
            <a:headEnd/>
            <a:tailEnd/>
          </a:ln>
        </p:spPr>
        <p:txBody>
          <a:bodyPr wrap="none" lIns="90000" tIns="46800" rIns="90000" bIns="46800">
            <a:prstTxWarp prst="textNoShape">
              <a:avLst/>
            </a:prstTxWarp>
            <a:spAutoFit/>
          </a:bodyPr>
          <a:lstStyle/>
          <a:p>
            <a:pPr eaLnBrk="1" hangingPunct="1">
              <a:spcBef>
                <a:spcPct val="50000"/>
              </a:spcBef>
            </a:pPr>
            <a:r>
              <a:rPr lang="fr-FR" sz="1000" i="1">
                <a:solidFill>
                  <a:srgbClr val="B23542"/>
                </a:solidFill>
                <a:latin typeface="Tahoma" charset="0"/>
              </a:rPr>
              <a:t>(avant EADS)</a:t>
            </a:r>
          </a:p>
        </p:txBody>
      </p:sp>
      <p:sp>
        <p:nvSpPr>
          <p:cNvPr id="946182" name="Text Box 1030"/>
          <p:cNvSpPr txBox="1">
            <a:spLocks noChangeArrowheads="1"/>
          </p:cNvSpPr>
          <p:nvPr/>
        </p:nvSpPr>
        <p:spPr bwMode="auto">
          <a:xfrm>
            <a:off x="323850" y="2740025"/>
            <a:ext cx="1227138" cy="346075"/>
          </a:xfrm>
          <a:prstGeom prst="rect">
            <a:avLst/>
          </a:prstGeom>
          <a:solidFill>
            <a:schemeClr val="accent1"/>
          </a:solidFill>
          <a:ln w="9525">
            <a:solidFill>
              <a:schemeClr val="tx2"/>
            </a:solidFill>
            <a:miter lim="800000"/>
            <a:headEnd/>
            <a:tailEnd/>
          </a:ln>
        </p:spPr>
        <p:txBody>
          <a:bodyPr wrap="none" lIns="90000" tIns="46800" rIns="90000" bIns="46800">
            <a:prstTxWarp prst="textNoShape">
              <a:avLst/>
            </a:prstTxWarp>
            <a:spAutoFit/>
          </a:bodyPr>
          <a:lstStyle/>
          <a:p>
            <a:pPr eaLnBrk="1" hangingPunct="1">
              <a:spcBef>
                <a:spcPct val="50000"/>
              </a:spcBef>
            </a:pPr>
            <a:r>
              <a:rPr lang="fr-FR" sz="1600" b="1">
                <a:solidFill>
                  <a:srgbClr val="B23542"/>
                </a:solidFill>
                <a:latin typeface="Tahoma" charset="0"/>
              </a:rPr>
              <a:t>SKY TEAM</a:t>
            </a:r>
          </a:p>
        </p:txBody>
      </p:sp>
      <p:sp>
        <p:nvSpPr>
          <p:cNvPr id="946183" name="Text Box 1031"/>
          <p:cNvSpPr txBox="1">
            <a:spLocks noChangeArrowheads="1"/>
          </p:cNvSpPr>
          <p:nvPr/>
        </p:nvSpPr>
        <p:spPr bwMode="auto">
          <a:xfrm>
            <a:off x="2105025" y="2349500"/>
            <a:ext cx="6570663" cy="1368425"/>
          </a:xfrm>
          <a:prstGeom prst="rect">
            <a:avLst/>
          </a:prstGeom>
          <a:solidFill>
            <a:schemeClr val="accent1"/>
          </a:solidFill>
          <a:ln w="9525">
            <a:noFill/>
            <a:miter lim="800000"/>
            <a:headEnd/>
            <a:tailEnd/>
          </a:ln>
        </p:spPr>
        <p:txBody>
          <a:bodyPr lIns="90000" tIns="46800" rIns="90000" bIns="46800">
            <a:prstTxWarp prst="textNoShape">
              <a:avLst/>
            </a:prstTxWarp>
            <a:spAutoFit/>
          </a:bodyPr>
          <a:lstStyle/>
          <a:p>
            <a:pPr eaLnBrk="1" hangingPunct="1">
              <a:spcBef>
                <a:spcPct val="50000"/>
              </a:spcBef>
            </a:pPr>
            <a:r>
              <a:rPr lang="fr-FR" sz="1400" b="1">
                <a:solidFill>
                  <a:schemeClr val="bg1"/>
                </a:solidFill>
                <a:latin typeface="Tahoma" charset="0"/>
              </a:rPr>
              <a:t>Une alliance d'exploitation commerciale ancrée dans une optimisation de l'utilisation des plateformes de correspondance</a:t>
            </a:r>
          </a:p>
          <a:p>
            <a:pPr eaLnBrk="1" hangingPunct="1">
              <a:spcBef>
                <a:spcPct val="50000"/>
              </a:spcBef>
            </a:pPr>
            <a:r>
              <a:rPr lang="fr-FR" sz="1400" b="1">
                <a:solidFill>
                  <a:schemeClr val="bg1"/>
                </a:solidFill>
                <a:latin typeface="Tahoma" charset="0"/>
              </a:rPr>
              <a:t>Créée par Air France et Delta Air Line, étendue depuis à une dizaine de membres partenaires ou membres associés</a:t>
            </a:r>
          </a:p>
          <a:p>
            <a:pPr eaLnBrk="1" hangingPunct="1">
              <a:spcBef>
                <a:spcPct val="50000"/>
              </a:spcBef>
            </a:pPr>
            <a:r>
              <a:rPr lang="fr-FR" sz="1400" b="1">
                <a:solidFill>
                  <a:schemeClr val="bg1"/>
                </a:solidFill>
                <a:latin typeface="Tahoma" charset="0"/>
              </a:rPr>
              <a:t>Objectifs : taille critique, accroître les destinations, réduire les coûts</a:t>
            </a:r>
          </a:p>
        </p:txBody>
      </p:sp>
      <p:sp>
        <p:nvSpPr>
          <p:cNvPr id="946184" name="Text Box 1032"/>
          <p:cNvSpPr txBox="1">
            <a:spLocks noChangeArrowheads="1"/>
          </p:cNvSpPr>
          <p:nvPr/>
        </p:nvSpPr>
        <p:spPr bwMode="auto">
          <a:xfrm>
            <a:off x="34925" y="4119563"/>
            <a:ext cx="2017713" cy="346075"/>
          </a:xfrm>
          <a:prstGeom prst="rect">
            <a:avLst/>
          </a:prstGeom>
          <a:solidFill>
            <a:srgbClr val="99CCFF"/>
          </a:solidFill>
          <a:ln w="9525">
            <a:solidFill>
              <a:schemeClr val="tx2"/>
            </a:solidFill>
            <a:miter lim="800000"/>
            <a:headEnd/>
            <a:tailEnd/>
          </a:ln>
        </p:spPr>
        <p:txBody>
          <a:bodyPr wrap="none" lIns="90000" tIns="46800" rIns="90000" bIns="46800">
            <a:prstTxWarp prst="textNoShape">
              <a:avLst/>
            </a:prstTxWarp>
            <a:spAutoFit/>
          </a:bodyPr>
          <a:lstStyle/>
          <a:p>
            <a:pPr eaLnBrk="1" hangingPunct="1">
              <a:spcBef>
                <a:spcPct val="50000"/>
              </a:spcBef>
            </a:pPr>
            <a:r>
              <a:rPr lang="fr-FR" sz="1600" b="1">
                <a:solidFill>
                  <a:srgbClr val="B23542"/>
                </a:solidFill>
                <a:latin typeface="Tahoma" charset="0"/>
              </a:rPr>
              <a:t>RENAULT NISSAN</a:t>
            </a:r>
          </a:p>
        </p:txBody>
      </p:sp>
      <p:sp>
        <p:nvSpPr>
          <p:cNvPr id="946185" name="Text Box 1033"/>
          <p:cNvSpPr txBox="1">
            <a:spLocks noChangeArrowheads="1"/>
          </p:cNvSpPr>
          <p:nvPr/>
        </p:nvSpPr>
        <p:spPr bwMode="auto">
          <a:xfrm>
            <a:off x="2105025" y="3933825"/>
            <a:ext cx="6570663" cy="1049338"/>
          </a:xfrm>
          <a:prstGeom prst="rect">
            <a:avLst/>
          </a:prstGeom>
          <a:solidFill>
            <a:srgbClr val="99CCFF"/>
          </a:solidFill>
          <a:ln w="9525">
            <a:noFill/>
            <a:miter lim="800000"/>
            <a:headEnd/>
            <a:tailEnd/>
          </a:ln>
        </p:spPr>
        <p:txBody>
          <a:bodyPr lIns="90000" tIns="46800" rIns="90000" bIns="46800">
            <a:prstTxWarp prst="textNoShape">
              <a:avLst/>
            </a:prstTxWarp>
            <a:spAutoFit/>
          </a:bodyPr>
          <a:lstStyle/>
          <a:p>
            <a:pPr eaLnBrk="1" hangingPunct="1">
              <a:spcBef>
                <a:spcPct val="50000"/>
              </a:spcBef>
            </a:pPr>
            <a:r>
              <a:rPr lang="fr-FR" sz="1400" b="1">
                <a:solidFill>
                  <a:srgbClr val="B23542"/>
                </a:solidFill>
                <a:latin typeface="Tahoma" charset="0"/>
              </a:rPr>
              <a:t>Une alliance "pure" signée en 1999 transformée en 2002 avec la création d'une structure commune facilitant le rapprochement "chantier par chantier" des 2 entreprises</a:t>
            </a:r>
          </a:p>
          <a:p>
            <a:pPr eaLnBrk="1" hangingPunct="1">
              <a:spcBef>
                <a:spcPct val="50000"/>
              </a:spcBef>
            </a:pPr>
            <a:r>
              <a:rPr lang="fr-FR" sz="1400" b="1">
                <a:solidFill>
                  <a:srgbClr val="B23542"/>
                </a:solidFill>
                <a:latin typeface="Tahoma" charset="0"/>
              </a:rPr>
              <a:t>Objectifs : constituer un groupe mondial, mutualiser des moyens</a:t>
            </a:r>
          </a:p>
        </p:txBody>
      </p:sp>
      <p:sp>
        <p:nvSpPr>
          <p:cNvPr id="946186" name="Text Box 1034"/>
          <p:cNvSpPr txBox="1">
            <a:spLocks noChangeArrowheads="1"/>
          </p:cNvSpPr>
          <p:nvPr/>
        </p:nvSpPr>
        <p:spPr bwMode="auto">
          <a:xfrm>
            <a:off x="406400" y="5530850"/>
            <a:ext cx="925513" cy="346075"/>
          </a:xfrm>
          <a:prstGeom prst="rect">
            <a:avLst/>
          </a:prstGeom>
          <a:solidFill>
            <a:srgbClr val="FFFF66"/>
          </a:solidFill>
          <a:ln w="9525">
            <a:solidFill>
              <a:schemeClr val="tx2"/>
            </a:solidFill>
            <a:miter lim="800000"/>
            <a:headEnd/>
            <a:tailEnd/>
          </a:ln>
        </p:spPr>
        <p:txBody>
          <a:bodyPr wrap="none" lIns="90000" tIns="46800" rIns="90000" bIns="46800">
            <a:prstTxWarp prst="textNoShape">
              <a:avLst/>
            </a:prstTxWarp>
            <a:spAutoFit/>
          </a:bodyPr>
          <a:lstStyle/>
          <a:p>
            <a:pPr eaLnBrk="1" hangingPunct="1">
              <a:spcBef>
                <a:spcPct val="50000"/>
              </a:spcBef>
            </a:pPr>
            <a:r>
              <a:rPr lang="fr-FR" sz="1600" b="1">
                <a:solidFill>
                  <a:srgbClr val="B23542"/>
                </a:solidFill>
                <a:latin typeface="Tahoma" charset="0"/>
              </a:rPr>
              <a:t>ALIDIS</a:t>
            </a:r>
          </a:p>
        </p:txBody>
      </p:sp>
      <p:sp>
        <p:nvSpPr>
          <p:cNvPr id="946187" name="Text Box 1035"/>
          <p:cNvSpPr txBox="1">
            <a:spLocks noChangeArrowheads="1"/>
          </p:cNvSpPr>
          <p:nvPr/>
        </p:nvSpPr>
        <p:spPr bwMode="auto">
          <a:xfrm>
            <a:off x="2105025" y="5116513"/>
            <a:ext cx="6570663" cy="1687512"/>
          </a:xfrm>
          <a:prstGeom prst="rect">
            <a:avLst/>
          </a:prstGeom>
          <a:solidFill>
            <a:srgbClr val="FFFF66"/>
          </a:solidFill>
          <a:ln w="9525">
            <a:noFill/>
            <a:miter lim="800000"/>
            <a:headEnd/>
            <a:tailEnd/>
          </a:ln>
        </p:spPr>
        <p:txBody>
          <a:bodyPr lIns="90000" tIns="46800" rIns="90000" bIns="46800">
            <a:prstTxWarp prst="textNoShape">
              <a:avLst/>
            </a:prstTxWarp>
            <a:spAutoFit/>
          </a:bodyPr>
          <a:lstStyle/>
          <a:p>
            <a:pPr eaLnBrk="1" hangingPunct="1">
              <a:spcBef>
                <a:spcPct val="50000"/>
              </a:spcBef>
            </a:pPr>
            <a:r>
              <a:rPr lang="fr-FR" sz="1400" b="1">
                <a:solidFill>
                  <a:srgbClr val="B23542"/>
                </a:solidFill>
                <a:latin typeface="Tahoma" charset="0"/>
              </a:rPr>
              <a:t>Une alliance "pure" signée en 2002 entre INTERMARCHÉ (F) et Groupe EROSKI (E), étendue en 2005 à EDEKA (D). Des structures de moyens en commun (centrale d'achat AGENOR), une structure de pilotage commune à parité (ALIDIS), des marques distinctes sur leur territoire, autonomie des politiques commerciales</a:t>
            </a:r>
          </a:p>
          <a:p>
            <a:pPr eaLnBrk="1" hangingPunct="1">
              <a:spcBef>
                <a:spcPct val="50000"/>
              </a:spcBef>
            </a:pPr>
            <a:r>
              <a:rPr lang="fr-FR" sz="1400" b="1">
                <a:solidFill>
                  <a:srgbClr val="B23542"/>
                </a:solidFill>
                <a:latin typeface="Tahoma" charset="0"/>
              </a:rPr>
              <a:t>Objectifs : optimiser les achats en Europe, développer des projets communs compétitifs hors achats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46179"/>
                                        </p:tgtEl>
                                        <p:attrNameLst>
                                          <p:attrName>style.visibility</p:attrName>
                                        </p:attrNameLst>
                                      </p:cBhvr>
                                      <p:to>
                                        <p:strVal val="visible"/>
                                      </p:to>
                                    </p:set>
                                    <p:anim calcmode="lin" valueType="num">
                                      <p:cBhvr>
                                        <p:cTn id="7" dur="1000" fill="hold"/>
                                        <p:tgtEl>
                                          <p:spTgt spid="946179"/>
                                        </p:tgtEl>
                                        <p:attrNameLst>
                                          <p:attrName>ppt_w</p:attrName>
                                        </p:attrNameLst>
                                      </p:cBhvr>
                                      <p:tavLst>
                                        <p:tav tm="0">
                                          <p:val>
                                            <p:strVal val="#ppt_w*0.70"/>
                                          </p:val>
                                        </p:tav>
                                        <p:tav tm="100000">
                                          <p:val>
                                            <p:strVal val="#ppt_w"/>
                                          </p:val>
                                        </p:tav>
                                      </p:tavLst>
                                    </p:anim>
                                    <p:anim calcmode="lin" valueType="num">
                                      <p:cBhvr>
                                        <p:cTn id="8" dur="1000" fill="hold"/>
                                        <p:tgtEl>
                                          <p:spTgt spid="946179"/>
                                        </p:tgtEl>
                                        <p:attrNameLst>
                                          <p:attrName>ppt_h</p:attrName>
                                        </p:attrNameLst>
                                      </p:cBhvr>
                                      <p:tavLst>
                                        <p:tav tm="0">
                                          <p:val>
                                            <p:strVal val="#ppt_h"/>
                                          </p:val>
                                        </p:tav>
                                        <p:tav tm="100000">
                                          <p:val>
                                            <p:strVal val="#ppt_h"/>
                                          </p:val>
                                        </p:tav>
                                      </p:tavLst>
                                    </p:anim>
                                    <p:animEffect transition="in" filter="fade">
                                      <p:cBhvr>
                                        <p:cTn id="9" dur="1000"/>
                                        <p:tgtEl>
                                          <p:spTgt spid="946179"/>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946180"/>
                                        </p:tgtEl>
                                        <p:attrNameLst>
                                          <p:attrName>style.visibility</p:attrName>
                                        </p:attrNameLst>
                                      </p:cBhvr>
                                      <p:to>
                                        <p:strVal val="visible"/>
                                      </p:to>
                                    </p:set>
                                    <p:anim calcmode="lin" valueType="num">
                                      <p:cBhvr>
                                        <p:cTn id="12" dur="1000" fill="hold"/>
                                        <p:tgtEl>
                                          <p:spTgt spid="946180"/>
                                        </p:tgtEl>
                                        <p:attrNameLst>
                                          <p:attrName>ppt_w</p:attrName>
                                        </p:attrNameLst>
                                      </p:cBhvr>
                                      <p:tavLst>
                                        <p:tav tm="0">
                                          <p:val>
                                            <p:strVal val="#ppt_w*0.70"/>
                                          </p:val>
                                        </p:tav>
                                        <p:tav tm="100000">
                                          <p:val>
                                            <p:strVal val="#ppt_w"/>
                                          </p:val>
                                        </p:tav>
                                      </p:tavLst>
                                    </p:anim>
                                    <p:anim calcmode="lin" valueType="num">
                                      <p:cBhvr>
                                        <p:cTn id="13" dur="1000" fill="hold"/>
                                        <p:tgtEl>
                                          <p:spTgt spid="946180"/>
                                        </p:tgtEl>
                                        <p:attrNameLst>
                                          <p:attrName>ppt_h</p:attrName>
                                        </p:attrNameLst>
                                      </p:cBhvr>
                                      <p:tavLst>
                                        <p:tav tm="0">
                                          <p:val>
                                            <p:strVal val="#ppt_h"/>
                                          </p:val>
                                        </p:tav>
                                        <p:tav tm="100000">
                                          <p:val>
                                            <p:strVal val="#ppt_h"/>
                                          </p:val>
                                        </p:tav>
                                      </p:tavLst>
                                    </p:anim>
                                    <p:animEffect transition="in" filter="fade">
                                      <p:cBhvr>
                                        <p:cTn id="14" dur="1000"/>
                                        <p:tgtEl>
                                          <p:spTgt spid="946180"/>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946181"/>
                                        </p:tgtEl>
                                        <p:attrNameLst>
                                          <p:attrName>style.visibility</p:attrName>
                                        </p:attrNameLst>
                                      </p:cBhvr>
                                      <p:to>
                                        <p:strVal val="visible"/>
                                      </p:to>
                                    </p:set>
                                    <p:anim calcmode="lin" valueType="num">
                                      <p:cBhvr>
                                        <p:cTn id="17" dur="1000" fill="hold"/>
                                        <p:tgtEl>
                                          <p:spTgt spid="946181"/>
                                        </p:tgtEl>
                                        <p:attrNameLst>
                                          <p:attrName>ppt_w</p:attrName>
                                        </p:attrNameLst>
                                      </p:cBhvr>
                                      <p:tavLst>
                                        <p:tav tm="0">
                                          <p:val>
                                            <p:strVal val="#ppt_w*0.70"/>
                                          </p:val>
                                        </p:tav>
                                        <p:tav tm="100000">
                                          <p:val>
                                            <p:strVal val="#ppt_w"/>
                                          </p:val>
                                        </p:tav>
                                      </p:tavLst>
                                    </p:anim>
                                    <p:anim calcmode="lin" valueType="num">
                                      <p:cBhvr>
                                        <p:cTn id="18" dur="1000" fill="hold"/>
                                        <p:tgtEl>
                                          <p:spTgt spid="946181"/>
                                        </p:tgtEl>
                                        <p:attrNameLst>
                                          <p:attrName>ppt_h</p:attrName>
                                        </p:attrNameLst>
                                      </p:cBhvr>
                                      <p:tavLst>
                                        <p:tav tm="0">
                                          <p:val>
                                            <p:strVal val="#ppt_h"/>
                                          </p:val>
                                        </p:tav>
                                        <p:tav tm="100000">
                                          <p:val>
                                            <p:strVal val="#ppt_h"/>
                                          </p:val>
                                        </p:tav>
                                      </p:tavLst>
                                    </p:anim>
                                    <p:animEffect transition="in" filter="fade">
                                      <p:cBhvr>
                                        <p:cTn id="19" dur="1000"/>
                                        <p:tgtEl>
                                          <p:spTgt spid="946181"/>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946182"/>
                                        </p:tgtEl>
                                        <p:attrNameLst>
                                          <p:attrName>style.visibility</p:attrName>
                                        </p:attrNameLst>
                                      </p:cBhvr>
                                      <p:to>
                                        <p:strVal val="visible"/>
                                      </p:to>
                                    </p:set>
                                    <p:anim calcmode="lin" valueType="num">
                                      <p:cBhvr>
                                        <p:cTn id="24" dur="1000" fill="hold"/>
                                        <p:tgtEl>
                                          <p:spTgt spid="946182"/>
                                        </p:tgtEl>
                                        <p:attrNameLst>
                                          <p:attrName>ppt_w</p:attrName>
                                        </p:attrNameLst>
                                      </p:cBhvr>
                                      <p:tavLst>
                                        <p:tav tm="0">
                                          <p:val>
                                            <p:strVal val="#ppt_w*0.70"/>
                                          </p:val>
                                        </p:tav>
                                        <p:tav tm="100000">
                                          <p:val>
                                            <p:strVal val="#ppt_w"/>
                                          </p:val>
                                        </p:tav>
                                      </p:tavLst>
                                    </p:anim>
                                    <p:anim calcmode="lin" valueType="num">
                                      <p:cBhvr>
                                        <p:cTn id="25" dur="1000" fill="hold"/>
                                        <p:tgtEl>
                                          <p:spTgt spid="946182"/>
                                        </p:tgtEl>
                                        <p:attrNameLst>
                                          <p:attrName>ppt_h</p:attrName>
                                        </p:attrNameLst>
                                      </p:cBhvr>
                                      <p:tavLst>
                                        <p:tav tm="0">
                                          <p:val>
                                            <p:strVal val="#ppt_h"/>
                                          </p:val>
                                        </p:tav>
                                        <p:tav tm="100000">
                                          <p:val>
                                            <p:strVal val="#ppt_h"/>
                                          </p:val>
                                        </p:tav>
                                      </p:tavLst>
                                    </p:anim>
                                    <p:animEffect transition="in" filter="fade">
                                      <p:cBhvr>
                                        <p:cTn id="26" dur="1000"/>
                                        <p:tgtEl>
                                          <p:spTgt spid="946182"/>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946183"/>
                                        </p:tgtEl>
                                        <p:attrNameLst>
                                          <p:attrName>style.visibility</p:attrName>
                                        </p:attrNameLst>
                                      </p:cBhvr>
                                      <p:to>
                                        <p:strVal val="visible"/>
                                      </p:to>
                                    </p:set>
                                    <p:anim calcmode="lin" valueType="num">
                                      <p:cBhvr>
                                        <p:cTn id="29" dur="1000" fill="hold"/>
                                        <p:tgtEl>
                                          <p:spTgt spid="946183"/>
                                        </p:tgtEl>
                                        <p:attrNameLst>
                                          <p:attrName>ppt_w</p:attrName>
                                        </p:attrNameLst>
                                      </p:cBhvr>
                                      <p:tavLst>
                                        <p:tav tm="0">
                                          <p:val>
                                            <p:strVal val="#ppt_w*0.70"/>
                                          </p:val>
                                        </p:tav>
                                        <p:tav tm="100000">
                                          <p:val>
                                            <p:strVal val="#ppt_w"/>
                                          </p:val>
                                        </p:tav>
                                      </p:tavLst>
                                    </p:anim>
                                    <p:anim calcmode="lin" valueType="num">
                                      <p:cBhvr>
                                        <p:cTn id="30" dur="1000" fill="hold"/>
                                        <p:tgtEl>
                                          <p:spTgt spid="946183"/>
                                        </p:tgtEl>
                                        <p:attrNameLst>
                                          <p:attrName>ppt_h</p:attrName>
                                        </p:attrNameLst>
                                      </p:cBhvr>
                                      <p:tavLst>
                                        <p:tav tm="0">
                                          <p:val>
                                            <p:strVal val="#ppt_h"/>
                                          </p:val>
                                        </p:tav>
                                        <p:tav tm="100000">
                                          <p:val>
                                            <p:strVal val="#ppt_h"/>
                                          </p:val>
                                        </p:tav>
                                      </p:tavLst>
                                    </p:anim>
                                    <p:animEffect transition="in" filter="fade">
                                      <p:cBhvr>
                                        <p:cTn id="31" dur="1000"/>
                                        <p:tgtEl>
                                          <p:spTgt spid="946183"/>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grpId="0" nodeType="clickEffect">
                                  <p:stCondLst>
                                    <p:cond delay="0"/>
                                  </p:stCondLst>
                                  <p:childTnLst>
                                    <p:set>
                                      <p:cBhvr>
                                        <p:cTn id="35" dur="1" fill="hold">
                                          <p:stCondLst>
                                            <p:cond delay="0"/>
                                          </p:stCondLst>
                                        </p:cTn>
                                        <p:tgtEl>
                                          <p:spTgt spid="946184"/>
                                        </p:tgtEl>
                                        <p:attrNameLst>
                                          <p:attrName>style.visibility</p:attrName>
                                        </p:attrNameLst>
                                      </p:cBhvr>
                                      <p:to>
                                        <p:strVal val="visible"/>
                                      </p:to>
                                    </p:set>
                                    <p:anim calcmode="lin" valueType="num">
                                      <p:cBhvr>
                                        <p:cTn id="36" dur="1000" fill="hold"/>
                                        <p:tgtEl>
                                          <p:spTgt spid="946184"/>
                                        </p:tgtEl>
                                        <p:attrNameLst>
                                          <p:attrName>ppt_w</p:attrName>
                                        </p:attrNameLst>
                                      </p:cBhvr>
                                      <p:tavLst>
                                        <p:tav tm="0">
                                          <p:val>
                                            <p:strVal val="#ppt_w*0.70"/>
                                          </p:val>
                                        </p:tav>
                                        <p:tav tm="100000">
                                          <p:val>
                                            <p:strVal val="#ppt_w"/>
                                          </p:val>
                                        </p:tav>
                                      </p:tavLst>
                                    </p:anim>
                                    <p:anim calcmode="lin" valueType="num">
                                      <p:cBhvr>
                                        <p:cTn id="37" dur="1000" fill="hold"/>
                                        <p:tgtEl>
                                          <p:spTgt spid="946184"/>
                                        </p:tgtEl>
                                        <p:attrNameLst>
                                          <p:attrName>ppt_h</p:attrName>
                                        </p:attrNameLst>
                                      </p:cBhvr>
                                      <p:tavLst>
                                        <p:tav tm="0">
                                          <p:val>
                                            <p:strVal val="#ppt_h"/>
                                          </p:val>
                                        </p:tav>
                                        <p:tav tm="100000">
                                          <p:val>
                                            <p:strVal val="#ppt_h"/>
                                          </p:val>
                                        </p:tav>
                                      </p:tavLst>
                                    </p:anim>
                                    <p:animEffect transition="in" filter="fade">
                                      <p:cBhvr>
                                        <p:cTn id="38" dur="1000"/>
                                        <p:tgtEl>
                                          <p:spTgt spid="946184"/>
                                        </p:tgtEl>
                                      </p:cBhvr>
                                    </p:animEffect>
                                  </p:childTnLst>
                                </p:cTn>
                              </p:par>
                              <p:par>
                                <p:cTn id="39" presetID="55" presetClass="entr" presetSubtype="0" fill="hold" grpId="0" nodeType="withEffect">
                                  <p:stCondLst>
                                    <p:cond delay="0"/>
                                  </p:stCondLst>
                                  <p:childTnLst>
                                    <p:set>
                                      <p:cBhvr>
                                        <p:cTn id="40" dur="1" fill="hold">
                                          <p:stCondLst>
                                            <p:cond delay="0"/>
                                          </p:stCondLst>
                                        </p:cTn>
                                        <p:tgtEl>
                                          <p:spTgt spid="946185"/>
                                        </p:tgtEl>
                                        <p:attrNameLst>
                                          <p:attrName>style.visibility</p:attrName>
                                        </p:attrNameLst>
                                      </p:cBhvr>
                                      <p:to>
                                        <p:strVal val="visible"/>
                                      </p:to>
                                    </p:set>
                                    <p:anim calcmode="lin" valueType="num">
                                      <p:cBhvr>
                                        <p:cTn id="41" dur="1000" fill="hold"/>
                                        <p:tgtEl>
                                          <p:spTgt spid="946185"/>
                                        </p:tgtEl>
                                        <p:attrNameLst>
                                          <p:attrName>ppt_w</p:attrName>
                                        </p:attrNameLst>
                                      </p:cBhvr>
                                      <p:tavLst>
                                        <p:tav tm="0">
                                          <p:val>
                                            <p:strVal val="#ppt_w*0.70"/>
                                          </p:val>
                                        </p:tav>
                                        <p:tav tm="100000">
                                          <p:val>
                                            <p:strVal val="#ppt_w"/>
                                          </p:val>
                                        </p:tav>
                                      </p:tavLst>
                                    </p:anim>
                                    <p:anim calcmode="lin" valueType="num">
                                      <p:cBhvr>
                                        <p:cTn id="42" dur="1000" fill="hold"/>
                                        <p:tgtEl>
                                          <p:spTgt spid="946185"/>
                                        </p:tgtEl>
                                        <p:attrNameLst>
                                          <p:attrName>ppt_h</p:attrName>
                                        </p:attrNameLst>
                                      </p:cBhvr>
                                      <p:tavLst>
                                        <p:tav tm="0">
                                          <p:val>
                                            <p:strVal val="#ppt_h"/>
                                          </p:val>
                                        </p:tav>
                                        <p:tav tm="100000">
                                          <p:val>
                                            <p:strVal val="#ppt_h"/>
                                          </p:val>
                                        </p:tav>
                                      </p:tavLst>
                                    </p:anim>
                                    <p:animEffect transition="in" filter="fade">
                                      <p:cBhvr>
                                        <p:cTn id="43" dur="1000"/>
                                        <p:tgtEl>
                                          <p:spTgt spid="946185"/>
                                        </p:tgtEl>
                                      </p:cBhvr>
                                    </p:animEffect>
                                  </p:childTnLst>
                                </p:cTn>
                              </p:par>
                            </p:childTnLst>
                          </p:cTn>
                        </p:par>
                      </p:childTnLst>
                    </p:cTn>
                  </p:par>
                  <p:par>
                    <p:cTn id="44" fill="hold">
                      <p:stCondLst>
                        <p:cond delay="indefinite"/>
                      </p:stCondLst>
                      <p:childTnLst>
                        <p:par>
                          <p:cTn id="45" fill="hold">
                            <p:stCondLst>
                              <p:cond delay="0"/>
                            </p:stCondLst>
                            <p:childTnLst>
                              <p:par>
                                <p:cTn id="46" presetID="55" presetClass="entr" presetSubtype="0" fill="hold" grpId="0" nodeType="clickEffect">
                                  <p:stCondLst>
                                    <p:cond delay="0"/>
                                  </p:stCondLst>
                                  <p:childTnLst>
                                    <p:set>
                                      <p:cBhvr>
                                        <p:cTn id="47" dur="1" fill="hold">
                                          <p:stCondLst>
                                            <p:cond delay="0"/>
                                          </p:stCondLst>
                                        </p:cTn>
                                        <p:tgtEl>
                                          <p:spTgt spid="946186"/>
                                        </p:tgtEl>
                                        <p:attrNameLst>
                                          <p:attrName>style.visibility</p:attrName>
                                        </p:attrNameLst>
                                      </p:cBhvr>
                                      <p:to>
                                        <p:strVal val="visible"/>
                                      </p:to>
                                    </p:set>
                                    <p:anim calcmode="lin" valueType="num">
                                      <p:cBhvr>
                                        <p:cTn id="48" dur="1000" fill="hold"/>
                                        <p:tgtEl>
                                          <p:spTgt spid="946186"/>
                                        </p:tgtEl>
                                        <p:attrNameLst>
                                          <p:attrName>ppt_w</p:attrName>
                                        </p:attrNameLst>
                                      </p:cBhvr>
                                      <p:tavLst>
                                        <p:tav tm="0">
                                          <p:val>
                                            <p:strVal val="#ppt_w*0.70"/>
                                          </p:val>
                                        </p:tav>
                                        <p:tav tm="100000">
                                          <p:val>
                                            <p:strVal val="#ppt_w"/>
                                          </p:val>
                                        </p:tav>
                                      </p:tavLst>
                                    </p:anim>
                                    <p:anim calcmode="lin" valueType="num">
                                      <p:cBhvr>
                                        <p:cTn id="49" dur="1000" fill="hold"/>
                                        <p:tgtEl>
                                          <p:spTgt spid="946186"/>
                                        </p:tgtEl>
                                        <p:attrNameLst>
                                          <p:attrName>ppt_h</p:attrName>
                                        </p:attrNameLst>
                                      </p:cBhvr>
                                      <p:tavLst>
                                        <p:tav tm="0">
                                          <p:val>
                                            <p:strVal val="#ppt_h"/>
                                          </p:val>
                                        </p:tav>
                                        <p:tav tm="100000">
                                          <p:val>
                                            <p:strVal val="#ppt_h"/>
                                          </p:val>
                                        </p:tav>
                                      </p:tavLst>
                                    </p:anim>
                                    <p:animEffect transition="in" filter="fade">
                                      <p:cBhvr>
                                        <p:cTn id="50" dur="1000"/>
                                        <p:tgtEl>
                                          <p:spTgt spid="946186"/>
                                        </p:tgtEl>
                                      </p:cBhvr>
                                    </p:animEffect>
                                  </p:childTnLst>
                                </p:cTn>
                              </p:par>
                              <p:par>
                                <p:cTn id="51" presetID="55" presetClass="entr" presetSubtype="0" fill="hold" grpId="0" nodeType="withEffect">
                                  <p:stCondLst>
                                    <p:cond delay="0"/>
                                  </p:stCondLst>
                                  <p:childTnLst>
                                    <p:set>
                                      <p:cBhvr>
                                        <p:cTn id="52" dur="1" fill="hold">
                                          <p:stCondLst>
                                            <p:cond delay="0"/>
                                          </p:stCondLst>
                                        </p:cTn>
                                        <p:tgtEl>
                                          <p:spTgt spid="946187"/>
                                        </p:tgtEl>
                                        <p:attrNameLst>
                                          <p:attrName>style.visibility</p:attrName>
                                        </p:attrNameLst>
                                      </p:cBhvr>
                                      <p:to>
                                        <p:strVal val="visible"/>
                                      </p:to>
                                    </p:set>
                                    <p:anim calcmode="lin" valueType="num">
                                      <p:cBhvr>
                                        <p:cTn id="53" dur="1000" fill="hold"/>
                                        <p:tgtEl>
                                          <p:spTgt spid="946187"/>
                                        </p:tgtEl>
                                        <p:attrNameLst>
                                          <p:attrName>ppt_w</p:attrName>
                                        </p:attrNameLst>
                                      </p:cBhvr>
                                      <p:tavLst>
                                        <p:tav tm="0">
                                          <p:val>
                                            <p:strVal val="#ppt_w*0.70"/>
                                          </p:val>
                                        </p:tav>
                                        <p:tav tm="100000">
                                          <p:val>
                                            <p:strVal val="#ppt_w"/>
                                          </p:val>
                                        </p:tav>
                                      </p:tavLst>
                                    </p:anim>
                                    <p:anim calcmode="lin" valueType="num">
                                      <p:cBhvr>
                                        <p:cTn id="54" dur="1000" fill="hold"/>
                                        <p:tgtEl>
                                          <p:spTgt spid="946187"/>
                                        </p:tgtEl>
                                        <p:attrNameLst>
                                          <p:attrName>ppt_h</p:attrName>
                                        </p:attrNameLst>
                                      </p:cBhvr>
                                      <p:tavLst>
                                        <p:tav tm="0">
                                          <p:val>
                                            <p:strVal val="#ppt_h"/>
                                          </p:val>
                                        </p:tav>
                                        <p:tav tm="100000">
                                          <p:val>
                                            <p:strVal val="#ppt_h"/>
                                          </p:val>
                                        </p:tav>
                                      </p:tavLst>
                                    </p:anim>
                                    <p:animEffect transition="in" filter="fade">
                                      <p:cBhvr>
                                        <p:cTn id="55" dur="1000"/>
                                        <p:tgtEl>
                                          <p:spTgt spid="946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6179" grpId="0" animBg="1"/>
      <p:bldP spid="946180" grpId="0" animBg="1"/>
      <p:bldP spid="946181" grpId="0"/>
      <p:bldP spid="946182" grpId="0" animBg="1"/>
      <p:bldP spid="946183" grpId="0" animBg="1"/>
      <p:bldP spid="946184" grpId="0" animBg="1"/>
      <p:bldP spid="946185" grpId="0" animBg="1"/>
      <p:bldP spid="946186" grpId="0" animBg="1"/>
      <p:bldP spid="946187" grpId="0" animBg="1"/>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2452EBE8-4728-EB4C-B2B5-BED019D542E6}" type="slidenum">
              <a:rPr lang="fr-FR"/>
              <a:pPr>
                <a:defRPr/>
              </a:pPr>
              <a:t>192</a:t>
            </a:fld>
            <a:endParaRPr lang="fr-FR"/>
          </a:p>
        </p:txBody>
      </p:sp>
      <p:sp>
        <p:nvSpPr>
          <p:cNvPr id="393219" name="Rectangle 1026"/>
          <p:cNvSpPr>
            <a:spLocks noGrp="1" noChangeArrowheads="1"/>
          </p:cNvSpPr>
          <p:nvPr>
            <p:ph type="title"/>
          </p:nvPr>
        </p:nvSpPr>
        <p:spPr>
          <a:xfrm>
            <a:off x="763588" y="304800"/>
            <a:ext cx="7772400" cy="609600"/>
          </a:xfrm>
          <a:noFill/>
        </p:spPr>
        <p:txBody>
          <a:bodyPr lIns="90488" rIns="90488"/>
          <a:lstStyle/>
          <a:p>
            <a:r>
              <a:rPr lang="fr-FR"/>
              <a:t>De </a:t>
            </a:r>
            <a:r>
              <a:rPr lang="fr-FR" sz="2800"/>
              <a:t>l’analyse</a:t>
            </a:r>
            <a:r>
              <a:rPr lang="fr-FR"/>
              <a:t> de portefeuille à un projet de rapprochement</a:t>
            </a:r>
          </a:p>
        </p:txBody>
      </p:sp>
      <p:sp>
        <p:nvSpPr>
          <p:cNvPr id="393220" name="Rectangle 1027"/>
          <p:cNvSpPr>
            <a:spLocks noGrp="1" noChangeArrowheads="1"/>
          </p:cNvSpPr>
          <p:nvPr>
            <p:ph type="body" idx="1"/>
          </p:nvPr>
        </p:nvSpPr>
        <p:spPr>
          <a:xfrm>
            <a:off x="468313" y="2514600"/>
            <a:ext cx="8567737" cy="3146425"/>
          </a:xfrm>
          <a:noFill/>
        </p:spPr>
        <p:txBody>
          <a:bodyPr lIns="90488" rIns="90488"/>
          <a:lstStyle/>
          <a:p>
            <a:r>
              <a:rPr lang="fr-FR" sz="2400" b="1"/>
              <a:t>Pourquoi s’allier ? 			</a:t>
            </a:r>
            <a:r>
              <a:rPr lang="fr-FR" sz="2400" b="1">
                <a:sym typeface="Wingdings" charset="2"/>
              </a:rPr>
              <a:t> FINALITES</a:t>
            </a:r>
            <a:endParaRPr lang="fr-FR" sz="2400" b="1"/>
          </a:p>
          <a:p>
            <a:endParaRPr lang="fr-FR" sz="2400" b="1"/>
          </a:p>
          <a:p>
            <a:r>
              <a:rPr lang="fr-FR" sz="2400" b="1"/>
              <a:t>Quels types d’alliés approcher ?		</a:t>
            </a:r>
            <a:r>
              <a:rPr lang="fr-FR" sz="2400" b="1">
                <a:sym typeface="Wingdings" charset="2"/>
              </a:rPr>
              <a:t> CIBLAGE</a:t>
            </a:r>
            <a:endParaRPr lang="fr-FR" sz="2400" b="1"/>
          </a:p>
          <a:p>
            <a:endParaRPr lang="fr-FR" sz="2400" b="1"/>
          </a:p>
          <a:p>
            <a:r>
              <a:rPr lang="fr-FR" sz="2400" b="1"/>
              <a:t>Quel contenu donner à l’alliance ?	</a:t>
            </a:r>
            <a:r>
              <a:rPr lang="fr-FR" sz="2400" b="1">
                <a:sym typeface="Wingdings" charset="2"/>
              </a:rPr>
              <a:t> CONTENU</a:t>
            </a:r>
            <a:endParaRPr lang="fr-FR" sz="2400" b="1"/>
          </a:p>
          <a:p>
            <a:endParaRPr lang="fr-FR" sz="2400" b="1"/>
          </a:p>
          <a:p>
            <a:r>
              <a:rPr lang="fr-FR" sz="2400" b="1"/>
              <a:t>Quels avantages vus des alliés potentiels ? </a:t>
            </a:r>
            <a:r>
              <a:rPr lang="fr-FR" sz="2400" b="1">
                <a:sym typeface="Wingdings" charset="2"/>
              </a:rPr>
              <a:t> INTERETS</a:t>
            </a:r>
            <a:endParaRPr lang="fr-FR" sz="2400" b="1"/>
          </a:p>
        </p:txBody>
      </p:sp>
    </p:spTree>
  </p:cSld>
  <p:clrMapOvr>
    <a:masterClrMapping/>
  </p:clrMapOvr>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Espace réservé du numéro de diapositive 3"/>
          <p:cNvSpPr>
            <a:spLocks noGrp="1"/>
          </p:cNvSpPr>
          <p:nvPr>
            <p:ph type="sldNum" sz="quarter" idx="10"/>
          </p:nvPr>
        </p:nvSpPr>
        <p:spPr/>
        <p:txBody>
          <a:bodyPr/>
          <a:lstStyle/>
          <a:p>
            <a:pPr>
              <a:defRPr/>
            </a:pPr>
            <a:fld id="{DE1C97AF-368C-D044-A2D3-C8F88DA6B324}" type="slidenum">
              <a:rPr lang="fr-FR"/>
              <a:pPr>
                <a:defRPr/>
              </a:pPr>
              <a:t>193</a:t>
            </a:fld>
            <a:endParaRPr lang="fr-FR"/>
          </a:p>
        </p:txBody>
      </p:sp>
      <p:sp>
        <p:nvSpPr>
          <p:cNvPr id="395267" name="Rectangle 1026"/>
          <p:cNvSpPr>
            <a:spLocks noGrp="1" noChangeArrowheads="1"/>
          </p:cNvSpPr>
          <p:nvPr>
            <p:ph type="title"/>
          </p:nvPr>
        </p:nvSpPr>
        <p:spPr>
          <a:xfrm>
            <a:off x="1027113" y="331788"/>
            <a:ext cx="7181850" cy="277812"/>
          </a:xfrm>
          <a:noFill/>
        </p:spPr>
        <p:txBody>
          <a:bodyPr lIns="90488" rIns="90488"/>
          <a:lstStyle/>
          <a:p>
            <a:r>
              <a:rPr lang="fr-FR"/>
              <a:t>Finalités</a:t>
            </a:r>
          </a:p>
        </p:txBody>
      </p:sp>
      <p:grpSp>
        <p:nvGrpSpPr>
          <p:cNvPr id="395268" name="Group 1027"/>
          <p:cNvGrpSpPr>
            <a:grpSpLocks/>
          </p:cNvGrpSpPr>
          <p:nvPr/>
        </p:nvGrpSpPr>
        <p:grpSpPr bwMode="auto">
          <a:xfrm>
            <a:off x="3203575" y="981075"/>
            <a:ext cx="2881313" cy="2501900"/>
            <a:chOff x="2179" y="599"/>
            <a:chExt cx="1966" cy="1576"/>
          </a:xfrm>
        </p:grpSpPr>
        <p:grpSp>
          <p:nvGrpSpPr>
            <p:cNvPr id="395295" name="Group 1028"/>
            <p:cNvGrpSpPr>
              <a:grpSpLocks/>
            </p:cNvGrpSpPr>
            <p:nvPr/>
          </p:nvGrpSpPr>
          <p:grpSpPr bwMode="auto">
            <a:xfrm>
              <a:off x="2401" y="1340"/>
              <a:ext cx="1049" cy="835"/>
              <a:chOff x="2401" y="1340"/>
              <a:chExt cx="1049" cy="835"/>
            </a:xfrm>
          </p:grpSpPr>
          <p:sp>
            <p:nvSpPr>
              <p:cNvPr id="395297" name="Rectangle 1029"/>
              <p:cNvSpPr>
                <a:spLocks noChangeArrowheads="1"/>
              </p:cNvSpPr>
              <p:nvPr/>
            </p:nvSpPr>
            <p:spPr bwMode="auto">
              <a:xfrm rot="-5400000">
                <a:off x="2259" y="1502"/>
                <a:ext cx="512" cy="228"/>
              </a:xfrm>
              <a:prstGeom prst="rect">
                <a:avLst/>
              </a:prstGeom>
              <a:noFill/>
              <a:ln w="12700">
                <a:noFill/>
                <a:miter lim="800000"/>
                <a:headEnd/>
                <a:tailEnd/>
              </a:ln>
            </p:spPr>
            <p:txBody>
              <a:bodyPr wrap="none" lIns="90488" tIns="44450" rIns="90488" bIns="44450">
                <a:prstTxWarp prst="textNoShape">
                  <a:avLst/>
                </a:prstTxWarp>
                <a:spAutoFit/>
              </a:bodyPr>
              <a:lstStyle/>
              <a:p>
                <a:r>
                  <a:rPr lang="fr-FR" sz="1600">
                    <a:latin typeface="Arial" charset="0"/>
                  </a:rPr>
                  <a:t>Attraits</a:t>
                </a:r>
              </a:p>
            </p:txBody>
          </p:sp>
          <p:sp>
            <p:nvSpPr>
              <p:cNvPr id="395298" name="Rectangle 1030"/>
              <p:cNvSpPr>
                <a:spLocks noChangeArrowheads="1"/>
              </p:cNvSpPr>
              <p:nvPr/>
            </p:nvSpPr>
            <p:spPr bwMode="auto">
              <a:xfrm>
                <a:off x="2816" y="1965"/>
                <a:ext cx="517" cy="210"/>
              </a:xfrm>
              <a:prstGeom prst="rect">
                <a:avLst/>
              </a:prstGeom>
              <a:noFill/>
              <a:ln w="12700">
                <a:noFill/>
                <a:miter lim="800000"/>
                <a:headEnd/>
                <a:tailEnd/>
              </a:ln>
            </p:spPr>
            <p:txBody>
              <a:bodyPr wrap="none" lIns="90488" tIns="44450" rIns="90488" bIns="44450">
                <a:prstTxWarp prst="textNoShape">
                  <a:avLst/>
                </a:prstTxWarp>
                <a:spAutoFit/>
              </a:bodyPr>
              <a:lstStyle/>
              <a:p>
                <a:r>
                  <a:rPr lang="fr-FR" sz="1600">
                    <a:latin typeface="Arial" charset="0"/>
                  </a:rPr>
                  <a:t>Atouts</a:t>
                </a:r>
              </a:p>
            </p:txBody>
          </p:sp>
          <p:grpSp>
            <p:nvGrpSpPr>
              <p:cNvPr id="395299" name="Group 1031"/>
              <p:cNvGrpSpPr>
                <a:grpSpLocks/>
              </p:cNvGrpSpPr>
              <p:nvPr/>
            </p:nvGrpSpPr>
            <p:grpSpPr bwMode="auto">
              <a:xfrm>
                <a:off x="2668" y="1340"/>
                <a:ext cx="782" cy="583"/>
                <a:chOff x="2668" y="1340"/>
                <a:chExt cx="782" cy="583"/>
              </a:xfrm>
            </p:grpSpPr>
            <p:sp>
              <p:nvSpPr>
                <p:cNvPr id="395300" name="Rectangle 1032"/>
                <p:cNvSpPr>
                  <a:spLocks noChangeArrowheads="1"/>
                </p:cNvSpPr>
                <p:nvPr/>
              </p:nvSpPr>
              <p:spPr bwMode="auto">
                <a:xfrm>
                  <a:off x="2668" y="1340"/>
                  <a:ext cx="782" cy="583"/>
                </a:xfrm>
                <a:prstGeom prst="rect">
                  <a:avLst/>
                </a:prstGeom>
                <a:solidFill>
                  <a:schemeClr val="bg1"/>
                </a:solidFill>
                <a:ln w="12700">
                  <a:solidFill>
                    <a:schemeClr val="bg2"/>
                  </a:solidFill>
                  <a:miter lim="800000"/>
                  <a:headEnd/>
                  <a:tailEnd/>
                </a:ln>
              </p:spPr>
              <p:txBody>
                <a:bodyPr wrap="none" anchor="ctr">
                  <a:prstTxWarp prst="textNoShape">
                    <a:avLst/>
                  </a:prstTxWarp>
                </a:bodyPr>
                <a:lstStyle/>
                <a:p>
                  <a:endParaRPr lang="fr-FR"/>
                </a:p>
              </p:txBody>
            </p:sp>
            <p:sp>
              <p:nvSpPr>
                <p:cNvPr id="395301" name="Line 1033"/>
                <p:cNvSpPr>
                  <a:spLocks noChangeShapeType="1"/>
                </p:cNvSpPr>
                <p:nvPr/>
              </p:nvSpPr>
              <p:spPr bwMode="auto">
                <a:xfrm>
                  <a:off x="3059" y="1340"/>
                  <a:ext cx="0" cy="583"/>
                </a:xfrm>
                <a:prstGeom prst="line">
                  <a:avLst/>
                </a:prstGeom>
                <a:noFill/>
                <a:ln w="12700">
                  <a:solidFill>
                    <a:schemeClr val="bg2"/>
                  </a:solidFill>
                  <a:round/>
                  <a:headEnd/>
                  <a:tailEnd/>
                </a:ln>
              </p:spPr>
              <p:txBody>
                <a:bodyPr wrap="none" anchor="ctr">
                  <a:prstTxWarp prst="textNoShape">
                    <a:avLst/>
                  </a:prstTxWarp>
                </a:bodyPr>
                <a:lstStyle/>
                <a:p>
                  <a:endParaRPr lang="fr-FR"/>
                </a:p>
              </p:txBody>
            </p:sp>
            <p:sp>
              <p:nvSpPr>
                <p:cNvPr id="395302" name="Line 1034"/>
                <p:cNvSpPr>
                  <a:spLocks noChangeShapeType="1"/>
                </p:cNvSpPr>
                <p:nvPr/>
              </p:nvSpPr>
              <p:spPr bwMode="auto">
                <a:xfrm>
                  <a:off x="2668" y="1626"/>
                  <a:ext cx="782" cy="0"/>
                </a:xfrm>
                <a:prstGeom prst="line">
                  <a:avLst/>
                </a:prstGeom>
                <a:noFill/>
                <a:ln w="12700">
                  <a:solidFill>
                    <a:schemeClr val="bg2"/>
                  </a:solidFill>
                  <a:round/>
                  <a:headEnd/>
                  <a:tailEnd/>
                </a:ln>
              </p:spPr>
              <p:txBody>
                <a:bodyPr wrap="none" anchor="ctr">
                  <a:prstTxWarp prst="textNoShape">
                    <a:avLst/>
                  </a:prstTxWarp>
                </a:bodyPr>
                <a:lstStyle/>
                <a:p>
                  <a:endParaRPr lang="fr-FR"/>
                </a:p>
              </p:txBody>
            </p:sp>
            <p:sp>
              <p:nvSpPr>
                <p:cNvPr id="395303" name="Oval 1035"/>
                <p:cNvSpPr>
                  <a:spLocks noChangeArrowheads="1"/>
                </p:cNvSpPr>
                <p:nvPr/>
              </p:nvSpPr>
              <p:spPr bwMode="auto">
                <a:xfrm>
                  <a:off x="2847" y="1435"/>
                  <a:ext cx="122" cy="109"/>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endParaRPr lang="fr-FR"/>
                </a:p>
              </p:txBody>
            </p:sp>
            <p:sp>
              <p:nvSpPr>
                <p:cNvPr id="395304" name="Oval 1036"/>
                <p:cNvSpPr>
                  <a:spLocks noChangeArrowheads="1"/>
                </p:cNvSpPr>
                <p:nvPr/>
              </p:nvSpPr>
              <p:spPr bwMode="auto">
                <a:xfrm>
                  <a:off x="3266" y="1758"/>
                  <a:ext cx="48" cy="42"/>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endParaRPr lang="fr-FR"/>
                </a:p>
              </p:txBody>
            </p:sp>
            <p:sp>
              <p:nvSpPr>
                <p:cNvPr id="395305" name="Oval 1037"/>
                <p:cNvSpPr>
                  <a:spLocks noChangeArrowheads="1"/>
                </p:cNvSpPr>
                <p:nvPr/>
              </p:nvSpPr>
              <p:spPr bwMode="auto">
                <a:xfrm>
                  <a:off x="3167" y="1602"/>
                  <a:ext cx="97" cy="86"/>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endParaRPr lang="fr-FR"/>
                </a:p>
              </p:txBody>
            </p:sp>
            <p:sp>
              <p:nvSpPr>
                <p:cNvPr id="395306" name="Line 1038"/>
                <p:cNvSpPr>
                  <a:spLocks noChangeShapeType="1"/>
                </p:cNvSpPr>
                <p:nvPr/>
              </p:nvSpPr>
              <p:spPr bwMode="auto">
                <a:xfrm>
                  <a:off x="3014" y="1492"/>
                  <a:ext cx="227" cy="0"/>
                </a:xfrm>
                <a:prstGeom prst="line">
                  <a:avLst/>
                </a:prstGeom>
                <a:noFill/>
                <a:ln w="50800">
                  <a:solidFill>
                    <a:schemeClr val="accent2"/>
                  </a:solidFill>
                  <a:round/>
                  <a:headEnd/>
                  <a:tailEnd type="triangle" w="med" len="med"/>
                </a:ln>
              </p:spPr>
              <p:txBody>
                <a:bodyPr wrap="none" anchor="ctr">
                  <a:prstTxWarp prst="textNoShape">
                    <a:avLst/>
                  </a:prstTxWarp>
                </a:bodyPr>
                <a:lstStyle/>
                <a:p>
                  <a:endParaRPr lang="fr-FR"/>
                </a:p>
              </p:txBody>
            </p:sp>
          </p:grpSp>
        </p:grpSp>
        <p:sp>
          <p:nvSpPr>
            <p:cNvPr id="395296" name="Rectangle 1039"/>
            <p:cNvSpPr>
              <a:spLocks noChangeArrowheads="1"/>
            </p:cNvSpPr>
            <p:nvPr/>
          </p:nvSpPr>
          <p:spPr bwMode="auto">
            <a:xfrm>
              <a:off x="2179" y="599"/>
              <a:ext cx="1966" cy="518"/>
            </a:xfrm>
            <a:prstGeom prst="rect">
              <a:avLst/>
            </a:prstGeom>
            <a:noFill/>
            <a:ln w="12700">
              <a:noFill/>
              <a:miter lim="800000"/>
              <a:headEnd/>
              <a:tailEnd/>
            </a:ln>
          </p:spPr>
          <p:txBody>
            <a:bodyPr wrap="none" lIns="90488" tIns="44450" rIns="90488" bIns="44450">
              <a:prstTxWarp prst="textNoShape">
                <a:avLst/>
              </a:prstTxWarp>
              <a:spAutoFit/>
            </a:bodyPr>
            <a:lstStyle/>
            <a:p>
              <a:r>
                <a:rPr lang="fr-FR" sz="1600" b="1">
                  <a:solidFill>
                    <a:srgbClr val="0033CC"/>
                  </a:solidFill>
                  <a:latin typeface="Arial" charset="0"/>
                </a:rPr>
                <a:t>2 - Analyse de portefeuille:</a:t>
              </a:r>
              <a:endParaRPr lang="fr-FR" sz="1600">
                <a:solidFill>
                  <a:srgbClr val="0033CC"/>
                </a:solidFill>
                <a:latin typeface="Arial" charset="0"/>
              </a:endParaRPr>
            </a:p>
            <a:p>
              <a:r>
                <a:rPr lang="fr-FR" sz="1600">
                  <a:solidFill>
                    <a:schemeClr val="bg2"/>
                  </a:solidFill>
                  <a:latin typeface="Arial" charset="0"/>
                </a:rPr>
                <a:t> </a:t>
              </a:r>
              <a:r>
                <a:rPr lang="fr-FR" sz="1600">
                  <a:latin typeface="Arial" charset="0"/>
                </a:rPr>
                <a:t>- Constat de faiblesse</a:t>
              </a:r>
            </a:p>
            <a:p>
              <a:r>
                <a:rPr lang="fr-FR" sz="1600">
                  <a:latin typeface="Arial" charset="0"/>
                </a:rPr>
                <a:t> - Ambition de développement</a:t>
              </a:r>
            </a:p>
          </p:txBody>
        </p:sp>
      </p:grpSp>
      <p:grpSp>
        <p:nvGrpSpPr>
          <p:cNvPr id="395269" name="Group 1040"/>
          <p:cNvGrpSpPr>
            <a:grpSpLocks/>
          </p:cNvGrpSpPr>
          <p:nvPr/>
        </p:nvGrpSpPr>
        <p:grpSpPr bwMode="auto">
          <a:xfrm>
            <a:off x="66675" y="950913"/>
            <a:ext cx="3005138" cy="2579687"/>
            <a:chOff x="45" y="599"/>
            <a:chExt cx="2051" cy="1625"/>
          </a:xfrm>
        </p:grpSpPr>
        <p:sp>
          <p:nvSpPr>
            <p:cNvPr id="395284" name="Rectangle 1041"/>
            <p:cNvSpPr>
              <a:spLocks noChangeArrowheads="1"/>
            </p:cNvSpPr>
            <p:nvPr/>
          </p:nvSpPr>
          <p:spPr bwMode="auto">
            <a:xfrm>
              <a:off x="45" y="599"/>
              <a:ext cx="2051" cy="672"/>
            </a:xfrm>
            <a:prstGeom prst="rect">
              <a:avLst/>
            </a:prstGeom>
            <a:noFill/>
            <a:ln w="12700">
              <a:noFill/>
              <a:miter lim="800000"/>
              <a:headEnd/>
              <a:tailEnd/>
            </a:ln>
          </p:spPr>
          <p:txBody>
            <a:bodyPr lIns="90488" tIns="44450" rIns="90488" bIns="44450">
              <a:prstTxWarp prst="textNoShape">
                <a:avLst/>
              </a:prstTxWarp>
              <a:spAutoFit/>
            </a:bodyPr>
            <a:lstStyle/>
            <a:p>
              <a:pPr marL="476250" indent="-190500"/>
              <a:r>
                <a:rPr lang="fr-FR" sz="1600" b="1">
                  <a:solidFill>
                    <a:srgbClr val="0033CC"/>
                  </a:solidFill>
                  <a:latin typeface="Arial" charset="0"/>
                </a:rPr>
                <a:t>1 - Jeu des acteurs et évolution des métiers:</a:t>
              </a:r>
              <a:endParaRPr lang="fr-FR" sz="1600">
                <a:solidFill>
                  <a:srgbClr val="0033CC"/>
                </a:solidFill>
                <a:latin typeface="Arial" charset="0"/>
              </a:endParaRPr>
            </a:p>
            <a:p>
              <a:pPr marL="476250" indent="-190500"/>
              <a:r>
                <a:rPr lang="fr-FR" sz="1600">
                  <a:solidFill>
                    <a:schemeClr val="bg2"/>
                  </a:solidFill>
                  <a:latin typeface="Arial" charset="0"/>
                </a:rPr>
                <a:t> </a:t>
              </a:r>
              <a:r>
                <a:rPr lang="fr-FR" sz="1600">
                  <a:latin typeface="Arial" charset="0"/>
                </a:rPr>
                <a:t>Quel acteur/métier maîtrisera le domaine?</a:t>
              </a:r>
            </a:p>
          </p:txBody>
        </p:sp>
        <p:grpSp>
          <p:nvGrpSpPr>
            <p:cNvPr id="395285" name="Group 1042"/>
            <p:cNvGrpSpPr>
              <a:grpSpLocks/>
            </p:cNvGrpSpPr>
            <p:nvPr/>
          </p:nvGrpSpPr>
          <p:grpSpPr bwMode="auto">
            <a:xfrm>
              <a:off x="247" y="1124"/>
              <a:ext cx="1434" cy="1100"/>
              <a:chOff x="247" y="1124"/>
              <a:chExt cx="1434" cy="1100"/>
            </a:xfrm>
          </p:grpSpPr>
          <p:sp>
            <p:nvSpPr>
              <p:cNvPr id="395286" name="Rectangle 1043"/>
              <p:cNvSpPr>
                <a:spLocks noChangeArrowheads="1"/>
              </p:cNvSpPr>
              <p:nvPr/>
            </p:nvSpPr>
            <p:spPr bwMode="auto">
              <a:xfrm rot="-5400000">
                <a:off x="-109" y="1480"/>
                <a:ext cx="940" cy="227"/>
              </a:xfrm>
              <a:prstGeom prst="rect">
                <a:avLst/>
              </a:prstGeom>
              <a:noFill/>
              <a:ln w="12700">
                <a:noFill/>
                <a:miter lim="800000"/>
                <a:headEnd/>
                <a:tailEnd/>
              </a:ln>
            </p:spPr>
            <p:txBody>
              <a:bodyPr wrap="none" lIns="90488" tIns="44450" rIns="90488" bIns="44450">
                <a:prstTxWarp prst="textNoShape">
                  <a:avLst/>
                </a:prstTxWarp>
                <a:spAutoFit/>
              </a:bodyPr>
              <a:lstStyle/>
              <a:p>
                <a:r>
                  <a:rPr lang="fr-FR" sz="1600">
                    <a:latin typeface="Arial" charset="0"/>
                  </a:rPr>
                  <a:t>Valeur ajoutée</a:t>
                </a:r>
              </a:p>
            </p:txBody>
          </p:sp>
          <p:sp>
            <p:nvSpPr>
              <p:cNvPr id="395287" name="Rectangle 1044"/>
              <p:cNvSpPr>
                <a:spLocks noChangeArrowheads="1"/>
              </p:cNvSpPr>
              <p:nvPr/>
            </p:nvSpPr>
            <p:spPr bwMode="auto">
              <a:xfrm>
                <a:off x="432" y="2014"/>
                <a:ext cx="1249" cy="210"/>
              </a:xfrm>
              <a:prstGeom prst="rect">
                <a:avLst/>
              </a:prstGeom>
              <a:noFill/>
              <a:ln w="12700">
                <a:noFill/>
                <a:miter lim="800000"/>
                <a:headEnd/>
                <a:tailEnd/>
              </a:ln>
            </p:spPr>
            <p:txBody>
              <a:bodyPr wrap="none" lIns="90488" tIns="44450" rIns="90488" bIns="44450">
                <a:prstTxWarp prst="textNoShape">
                  <a:avLst/>
                </a:prstTxWarp>
                <a:spAutoFit/>
              </a:bodyPr>
              <a:lstStyle/>
              <a:p>
                <a:r>
                  <a:rPr lang="fr-FR" sz="1600">
                    <a:latin typeface="Arial" charset="0"/>
                  </a:rPr>
                  <a:t>Valeur stratégique</a:t>
                </a:r>
              </a:p>
            </p:txBody>
          </p:sp>
          <p:grpSp>
            <p:nvGrpSpPr>
              <p:cNvPr id="395288" name="Group 1045"/>
              <p:cNvGrpSpPr>
                <a:grpSpLocks/>
              </p:cNvGrpSpPr>
              <p:nvPr/>
            </p:nvGrpSpPr>
            <p:grpSpPr bwMode="auto">
              <a:xfrm>
                <a:off x="579" y="1303"/>
                <a:ext cx="777" cy="620"/>
                <a:chOff x="579" y="1303"/>
                <a:chExt cx="777" cy="620"/>
              </a:xfrm>
            </p:grpSpPr>
            <p:sp>
              <p:nvSpPr>
                <p:cNvPr id="395289" name="Rectangle 1046"/>
                <p:cNvSpPr>
                  <a:spLocks noChangeArrowheads="1"/>
                </p:cNvSpPr>
                <p:nvPr/>
              </p:nvSpPr>
              <p:spPr bwMode="auto">
                <a:xfrm>
                  <a:off x="579" y="1303"/>
                  <a:ext cx="777" cy="620"/>
                </a:xfrm>
                <a:prstGeom prst="rect">
                  <a:avLst/>
                </a:prstGeom>
                <a:solidFill>
                  <a:schemeClr val="bg1"/>
                </a:solidFill>
                <a:ln w="12700">
                  <a:solidFill>
                    <a:schemeClr val="bg2"/>
                  </a:solidFill>
                  <a:miter lim="800000"/>
                  <a:headEnd/>
                  <a:tailEnd/>
                </a:ln>
              </p:spPr>
              <p:txBody>
                <a:bodyPr wrap="none" anchor="ctr">
                  <a:prstTxWarp prst="textNoShape">
                    <a:avLst/>
                  </a:prstTxWarp>
                </a:bodyPr>
                <a:lstStyle/>
                <a:p>
                  <a:endParaRPr lang="fr-FR"/>
                </a:p>
              </p:txBody>
            </p:sp>
            <p:sp>
              <p:nvSpPr>
                <p:cNvPr id="395290" name="Line 1047"/>
                <p:cNvSpPr>
                  <a:spLocks noChangeShapeType="1"/>
                </p:cNvSpPr>
                <p:nvPr/>
              </p:nvSpPr>
              <p:spPr bwMode="auto">
                <a:xfrm>
                  <a:off x="967" y="1303"/>
                  <a:ext cx="0" cy="620"/>
                </a:xfrm>
                <a:prstGeom prst="line">
                  <a:avLst/>
                </a:prstGeom>
                <a:noFill/>
                <a:ln w="12700">
                  <a:solidFill>
                    <a:schemeClr val="bg2"/>
                  </a:solidFill>
                  <a:round/>
                  <a:headEnd/>
                  <a:tailEnd/>
                </a:ln>
              </p:spPr>
              <p:txBody>
                <a:bodyPr wrap="none" anchor="ctr">
                  <a:prstTxWarp prst="textNoShape">
                    <a:avLst/>
                  </a:prstTxWarp>
                </a:bodyPr>
                <a:lstStyle/>
                <a:p>
                  <a:endParaRPr lang="fr-FR"/>
                </a:p>
              </p:txBody>
            </p:sp>
            <p:sp>
              <p:nvSpPr>
                <p:cNvPr id="395291" name="Line 1048"/>
                <p:cNvSpPr>
                  <a:spLocks noChangeShapeType="1"/>
                </p:cNvSpPr>
                <p:nvPr/>
              </p:nvSpPr>
              <p:spPr bwMode="auto">
                <a:xfrm>
                  <a:off x="579" y="1607"/>
                  <a:ext cx="777" cy="0"/>
                </a:xfrm>
                <a:prstGeom prst="line">
                  <a:avLst/>
                </a:prstGeom>
                <a:noFill/>
                <a:ln w="12700">
                  <a:solidFill>
                    <a:schemeClr val="bg2"/>
                  </a:solidFill>
                  <a:round/>
                  <a:headEnd/>
                  <a:tailEnd/>
                </a:ln>
              </p:spPr>
              <p:txBody>
                <a:bodyPr wrap="none" anchor="ctr">
                  <a:prstTxWarp prst="textNoShape">
                    <a:avLst/>
                  </a:prstTxWarp>
                </a:bodyPr>
                <a:lstStyle/>
                <a:p>
                  <a:endParaRPr lang="fr-FR"/>
                </a:p>
              </p:txBody>
            </p:sp>
            <p:sp>
              <p:nvSpPr>
                <p:cNvPr id="395292" name="Oval 1049"/>
                <p:cNvSpPr>
                  <a:spLocks noChangeArrowheads="1"/>
                </p:cNvSpPr>
                <p:nvPr/>
              </p:nvSpPr>
              <p:spPr bwMode="auto">
                <a:xfrm>
                  <a:off x="1094" y="1724"/>
                  <a:ext cx="96" cy="92"/>
                </a:xfrm>
                <a:prstGeom prst="ellipse">
                  <a:avLst/>
                </a:prstGeom>
                <a:solidFill>
                  <a:schemeClr val="accent1"/>
                </a:solidFill>
                <a:ln w="12700">
                  <a:solidFill>
                    <a:schemeClr val="tx1"/>
                  </a:solidFill>
                  <a:round/>
                  <a:headEnd/>
                  <a:tailEnd/>
                </a:ln>
              </p:spPr>
              <p:txBody>
                <a:bodyPr wrap="none" anchor="ctr">
                  <a:prstTxWarp prst="textNoShape">
                    <a:avLst/>
                  </a:prstTxWarp>
                </a:bodyPr>
                <a:lstStyle/>
                <a:p>
                  <a:endParaRPr lang="fr-FR"/>
                </a:p>
              </p:txBody>
            </p:sp>
            <p:sp>
              <p:nvSpPr>
                <p:cNvPr id="395293" name="Oval 1050"/>
                <p:cNvSpPr>
                  <a:spLocks noChangeArrowheads="1"/>
                </p:cNvSpPr>
                <p:nvPr/>
              </p:nvSpPr>
              <p:spPr bwMode="auto">
                <a:xfrm>
                  <a:off x="635" y="1413"/>
                  <a:ext cx="96" cy="93"/>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endParaRPr lang="fr-FR"/>
                </a:p>
              </p:txBody>
            </p:sp>
            <p:sp>
              <p:nvSpPr>
                <p:cNvPr id="395294" name="Oval 1051"/>
                <p:cNvSpPr>
                  <a:spLocks noChangeArrowheads="1"/>
                </p:cNvSpPr>
                <p:nvPr/>
              </p:nvSpPr>
              <p:spPr bwMode="auto">
                <a:xfrm>
                  <a:off x="1195" y="1501"/>
                  <a:ext cx="96" cy="94"/>
                </a:xfrm>
                <a:prstGeom prst="ellipse">
                  <a:avLst/>
                </a:prstGeom>
                <a:solidFill>
                  <a:schemeClr val="bg2"/>
                </a:solidFill>
                <a:ln w="12700">
                  <a:solidFill>
                    <a:schemeClr val="tx1"/>
                  </a:solidFill>
                  <a:round/>
                  <a:headEnd/>
                  <a:tailEnd/>
                </a:ln>
              </p:spPr>
              <p:txBody>
                <a:bodyPr wrap="none" anchor="ctr">
                  <a:prstTxWarp prst="textNoShape">
                    <a:avLst/>
                  </a:prstTxWarp>
                </a:bodyPr>
                <a:lstStyle/>
                <a:p>
                  <a:endParaRPr lang="fr-FR"/>
                </a:p>
              </p:txBody>
            </p:sp>
          </p:grpSp>
        </p:grpSp>
      </p:grpSp>
      <p:sp>
        <p:nvSpPr>
          <p:cNvPr id="395270" name="Rectangle 1052"/>
          <p:cNvSpPr>
            <a:spLocks noChangeArrowheads="1"/>
          </p:cNvSpPr>
          <p:nvPr/>
        </p:nvSpPr>
        <p:spPr bwMode="auto">
          <a:xfrm>
            <a:off x="1116013" y="4351338"/>
            <a:ext cx="7380287" cy="2044700"/>
          </a:xfrm>
          <a:prstGeom prst="rect">
            <a:avLst/>
          </a:prstGeom>
          <a:noFill/>
          <a:ln w="12700">
            <a:noFill/>
            <a:miter lim="800000"/>
            <a:headEnd/>
            <a:tailEnd/>
          </a:ln>
        </p:spPr>
        <p:txBody>
          <a:bodyPr lIns="90488" tIns="44450" rIns="90488" bIns="44450">
            <a:prstTxWarp prst="textNoShape">
              <a:avLst/>
            </a:prstTxWarp>
            <a:spAutoFit/>
          </a:bodyPr>
          <a:lstStyle/>
          <a:p>
            <a:pPr marL="95250" defTabSz="190500"/>
            <a:r>
              <a:rPr lang="fr-FR" sz="1600" b="1">
                <a:solidFill>
                  <a:srgbClr val="0033CC"/>
                </a:solidFill>
                <a:latin typeface="Arial" charset="0"/>
              </a:rPr>
              <a:t>4 -Nécessité et objectifs d’un rapprochement:</a:t>
            </a:r>
          </a:p>
          <a:p>
            <a:pPr marL="95250" defTabSz="190500"/>
            <a:endParaRPr lang="fr-FR" sz="1600">
              <a:solidFill>
                <a:srgbClr val="0033CC"/>
              </a:solidFill>
              <a:latin typeface="Arial" charset="0"/>
            </a:endParaRPr>
          </a:p>
          <a:p>
            <a:pPr marL="95250" defTabSz="190500">
              <a:buFont typeface="Monotype Sorts" charset="2"/>
              <a:buChar char="Õ"/>
            </a:pPr>
            <a:r>
              <a:rPr lang="fr-FR" sz="1600">
                <a:solidFill>
                  <a:schemeClr val="bg2"/>
                </a:solidFill>
                <a:latin typeface="Arial" charset="0"/>
              </a:rPr>
              <a:t> </a:t>
            </a:r>
            <a:r>
              <a:rPr lang="fr-FR" sz="1600">
                <a:latin typeface="Arial" charset="0"/>
              </a:rPr>
              <a:t>Des limites qu’on ne peut dépasser seul</a:t>
            </a:r>
          </a:p>
          <a:p>
            <a:pPr marL="95250" defTabSz="190500">
              <a:buFont typeface="Monotype Sorts" charset="2"/>
              <a:buChar char="Õ"/>
            </a:pPr>
            <a:r>
              <a:rPr lang="fr-FR" sz="1600">
                <a:latin typeface="Arial" charset="0"/>
              </a:rPr>
              <a:t> Des objectifs induits par la position en matière:</a:t>
            </a:r>
          </a:p>
          <a:p>
            <a:pPr marL="762000" lvl="1" defTabSz="190500">
              <a:buFont typeface="Monotype Sorts" charset="2"/>
              <a:buChar char="Õ"/>
            </a:pPr>
            <a:r>
              <a:rPr lang="fr-FR" sz="1600">
                <a:latin typeface="Arial" charset="0"/>
              </a:rPr>
              <a:t> de métiers</a:t>
            </a:r>
          </a:p>
          <a:p>
            <a:pPr marL="762000" lvl="1" defTabSz="190500">
              <a:buFont typeface="Monotype Sorts" charset="2"/>
              <a:buChar char="Õ"/>
            </a:pPr>
            <a:r>
              <a:rPr lang="fr-FR" sz="1600">
                <a:latin typeface="Arial" charset="0"/>
              </a:rPr>
              <a:t> de FCS</a:t>
            </a:r>
          </a:p>
          <a:p>
            <a:pPr marL="762000" lvl="1" defTabSz="190500">
              <a:buFont typeface="Monotype Sorts" charset="2"/>
              <a:buChar char="Õ"/>
            </a:pPr>
            <a:r>
              <a:rPr lang="fr-FR" sz="1600">
                <a:latin typeface="Arial" charset="0"/>
              </a:rPr>
              <a:t> de maîtrise des stades critiques</a:t>
            </a:r>
          </a:p>
          <a:p>
            <a:pPr marL="95250" defTabSz="190500">
              <a:buFont typeface="Monotype Sorts" charset="2"/>
              <a:buChar char="Õ"/>
            </a:pPr>
            <a:r>
              <a:rPr lang="fr-FR" sz="1600">
                <a:latin typeface="Arial" charset="0"/>
              </a:rPr>
              <a:t> Exemples: Volume, références, compétences, produits, technologies, etc... </a:t>
            </a:r>
          </a:p>
        </p:txBody>
      </p:sp>
      <p:grpSp>
        <p:nvGrpSpPr>
          <p:cNvPr id="395271" name="Group 1053"/>
          <p:cNvGrpSpPr>
            <a:grpSpLocks/>
          </p:cNvGrpSpPr>
          <p:nvPr/>
        </p:nvGrpSpPr>
        <p:grpSpPr bwMode="auto">
          <a:xfrm>
            <a:off x="6154738" y="908050"/>
            <a:ext cx="2989262" cy="2503488"/>
            <a:chOff x="4155" y="599"/>
            <a:chExt cx="2040" cy="1577"/>
          </a:xfrm>
        </p:grpSpPr>
        <p:sp>
          <p:nvSpPr>
            <p:cNvPr id="395275" name="Rectangle 1054"/>
            <p:cNvSpPr>
              <a:spLocks noChangeArrowheads="1"/>
            </p:cNvSpPr>
            <p:nvPr/>
          </p:nvSpPr>
          <p:spPr bwMode="auto">
            <a:xfrm>
              <a:off x="4155" y="599"/>
              <a:ext cx="2040" cy="826"/>
            </a:xfrm>
            <a:prstGeom prst="rect">
              <a:avLst/>
            </a:prstGeom>
            <a:noFill/>
            <a:ln w="12700">
              <a:noFill/>
              <a:miter lim="800000"/>
              <a:headEnd/>
              <a:tailEnd/>
            </a:ln>
          </p:spPr>
          <p:txBody>
            <a:bodyPr lIns="90488" tIns="44450" rIns="90488" bIns="44450">
              <a:prstTxWarp prst="textNoShape">
                <a:avLst/>
              </a:prstTxWarp>
              <a:spAutoFit/>
            </a:bodyPr>
            <a:lstStyle/>
            <a:p>
              <a:r>
                <a:rPr lang="fr-FR" sz="1600" b="1">
                  <a:solidFill>
                    <a:srgbClr val="0033CC"/>
                  </a:solidFill>
                  <a:latin typeface="Arial" charset="0"/>
                </a:rPr>
                <a:t>3- Stades critiques : </a:t>
              </a:r>
              <a:endParaRPr lang="fr-FR" sz="1600">
                <a:solidFill>
                  <a:srgbClr val="0033CC"/>
                </a:solidFill>
                <a:latin typeface="Arial" charset="0"/>
              </a:endParaRPr>
            </a:p>
            <a:p>
              <a:r>
                <a:rPr lang="fr-FR" sz="1600">
                  <a:solidFill>
                    <a:schemeClr val="bg2"/>
                  </a:solidFill>
                  <a:latin typeface="Arial" charset="0"/>
                </a:rPr>
                <a:t> </a:t>
              </a:r>
              <a:r>
                <a:rPr lang="fr-FR" sz="1600">
                  <a:latin typeface="Arial" charset="0"/>
                </a:rPr>
                <a:t>- Niveau de coût des stades</a:t>
              </a:r>
            </a:p>
            <a:p>
              <a:r>
                <a:rPr lang="fr-FR" sz="1600">
                  <a:latin typeface="Arial" charset="0"/>
                </a:rPr>
                <a:t> - Niveau de criticité</a:t>
              </a:r>
            </a:p>
            <a:p>
              <a:r>
                <a:rPr lang="fr-FR" sz="1600">
                  <a:latin typeface="Arial" charset="0"/>
                </a:rPr>
                <a:t> - F/f de l’entreprise sur ces stades</a:t>
              </a:r>
            </a:p>
          </p:txBody>
        </p:sp>
        <p:sp>
          <p:nvSpPr>
            <p:cNvPr id="395276" name="Rectangle 1055"/>
            <p:cNvSpPr>
              <a:spLocks noChangeArrowheads="1"/>
            </p:cNvSpPr>
            <p:nvPr/>
          </p:nvSpPr>
          <p:spPr bwMode="auto">
            <a:xfrm rot="-5400000">
              <a:off x="4159" y="1481"/>
              <a:ext cx="541" cy="228"/>
            </a:xfrm>
            <a:prstGeom prst="rect">
              <a:avLst/>
            </a:prstGeom>
            <a:noFill/>
            <a:ln w="12700">
              <a:noFill/>
              <a:miter lim="800000"/>
              <a:headEnd/>
              <a:tailEnd/>
            </a:ln>
          </p:spPr>
          <p:txBody>
            <a:bodyPr wrap="none" lIns="90488" tIns="44450" rIns="90488" bIns="44450">
              <a:prstTxWarp prst="textNoShape">
                <a:avLst/>
              </a:prstTxWarp>
              <a:spAutoFit/>
            </a:bodyPr>
            <a:lstStyle/>
            <a:p>
              <a:r>
                <a:rPr lang="fr-FR" sz="1600">
                  <a:latin typeface="Arial" charset="0"/>
                </a:rPr>
                <a:t>Criticité</a:t>
              </a:r>
            </a:p>
          </p:txBody>
        </p:sp>
        <p:sp>
          <p:nvSpPr>
            <p:cNvPr id="395277" name="Rectangle 1056"/>
            <p:cNvSpPr>
              <a:spLocks noChangeArrowheads="1"/>
            </p:cNvSpPr>
            <p:nvPr/>
          </p:nvSpPr>
          <p:spPr bwMode="auto">
            <a:xfrm>
              <a:off x="4354" y="1966"/>
              <a:ext cx="1527" cy="210"/>
            </a:xfrm>
            <a:prstGeom prst="rect">
              <a:avLst/>
            </a:prstGeom>
            <a:noFill/>
            <a:ln w="12700">
              <a:noFill/>
              <a:miter lim="800000"/>
              <a:headEnd/>
              <a:tailEnd/>
            </a:ln>
          </p:spPr>
          <p:txBody>
            <a:bodyPr wrap="none" lIns="90488" tIns="44450" rIns="90488" bIns="44450">
              <a:prstTxWarp prst="textNoShape">
                <a:avLst/>
              </a:prstTxWarp>
              <a:spAutoFit/>
            </a:bodyPr>
            <a:lstStyle/>
            <a:p>
              <a:r>
                <a:rPr lang="fr-FR" sz="1600">
                  <a:latin typeface="Arial" charset="0"/>
                </a:rPr>
                <a:t>Position de l’entreprise</a:t>
              </a:r>
            </a:p>
          </p:txBody>
        </p:sp>
        <p:sp>
          <p:nvSpPr>
            <p:cNvPr id="395278" name="Rectangle 1057"/>
            <p:cNvSpPr>
              <a:spLocks noChangeArrowheads="1"/>
            </p:cNvSpPr>
            <p:nvPr/>
          </p:nvSpPr>
          <p:spPr bwMode="auto">
            <a:xfrm>
              <a:off x="4631" y="1291"/>
              <a:ext cx="776" cy="620"/>
            </a:xfrm>
            <a:prstGeom prst="rect">
              <a:avLst/>
            </a:prstGeom>
            <a:solidFill>
              <a:schemeClr val="bg1"/>
            </a:solidFill>
            <a:ln w="12700">
              <a:solidFill>
                <a:schemeClr val="bg2"/>
              </a:solidFill>
              <a:miter lim="800000"/>
              <a:headEnd/>
              <a:tailEnd/>
            </a:ln>
          </p:spPr>
          <p:txBody>
            <a:bodyPr wrap="none" anchor="ctr">
              <a:prstTxWarp prst="textNoShape">
                <a:avLst/>
              </a:prstTxWarp>
            </a:bodyPr>
            <a:lstStyle/>
            <a:p>
              <a:endParaRPr lang="fr-FR"/>
            </a:p>
          </p:txBody>
        </p:sp>
        <p:sp>
          <p:nvSpPr>
            <p:cNvPr id="395279" name="Line 1058"/>
            <p:cNvSpPr>
              <a:spLocks noChangeShapeType="1"/>
            </p:cNvSpPr>
            <p:nvPr/>
          </p:nvSpPr>
          <p:spPr bwMode="auto">
            <a:xfrm>
              <a:off x="5019" y="1291"/>
              <a:ext cx="0" cy="620"/>
            </a:xfrm>
            <a:prstGeom prst="line">
              <a:avLst/>
            </a:prstGeom>
            <a:noFill/>
            <a:ln w="12700">
              <a:solidFill>
                <a:schemeClr val="bg2"/>
              </a:solidFill>
              <a:round/>
              <a:headEnd/>
              <a:tailEnd/>
            </a:ln>
          </p:spPr>
          <p:txBody>
            <a:bodyPr wrap="none" anchor="ctr">
              <a:prstTxWarp prst="textNoShape">
                <a:avLst/>
              </a:prstTxWarp>
            </a:bodyPr>
            <a:lstStyle/>
            <a:p>
              <a:endParaRPr lang="fr-FR"/>
            </a:p>
          </p:txBody>
        </p:sp>
        <p:sp>
          <p:nvSpPr>
            <p:cNvPr id="395280" name="Line 1059"/>
            <p:cNvSpPr>
              <a:spLocks noChangeShapeType="1"/>
            </p:cNvSpPr>
            <p:nvPr/>
          </p:nvSpPr>
          <p:spPr bwMode="auto">
            <a:xfrm>
              <a:off x="4631" y="1595"/>
              <a:ext cx="776" cy="0"/>
            </a:xfrm>
            <a:prstGeom prst="line">
              <a:avLst/>
            </a:prstGeom>
            <a:noFill/>
            <a:ln w="12700">
              <a:solidFill>
                <a:schemeClr val="bg2"/>
              </a:solidFill>
              <a:round/>
              <a:headEnd/>
              <a:tailEnd/>
            </a:ln>
          </p:spPr>
          <p:txBody>
            <a:bodyPr wrap="none" anchor="ctr">
              <a:prstTxWarp prst="textNoShape">
                <a:avLst/>
              </a:prstTxWarp>
            </a:bodyPr>
            <a:lstStyle/>
            <a:p>
              <a:endParaRPr lang="fr-FR"/>
            </a:p>
          </p:txBody>
        </p:sp>
        <p:sp>
          <p:nvSpPr>
            <p:cNvPr id="395281" name="Oval 1060"/>
            <p:cNvSpPr>
              <a:spLocks noChangeArrowheads="1"/>
            </p:cNvSpPr>
            <p:nvPr/>
          </p:nvSpPr>
          <p:spPr bwMode="auto">
            <a:xfrm>
              <a:off x="5146" y="1712"/>
              <a:ext cx="96" cy="92"/>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endParaRPr lang="fr-FR"/>
            </a:p>
          </p:txBody>
        </p:sp>
        <p:sp>
          <p:nvSpPr>
            <p:cNvPr id="395282" name="Oval 1061"/>
            <p:cNvSpPr>
              <a:spLocks noChangeArrowheads="1"/>
            </p:cNvSpPr>
            <p:nvPr/>
          </p:nvSpPr>
          <p:spPr bwMode="auto">
            <a:xfrm>
              <a:off x="4686" y="1401"/>
              <a:ext cx="96" cy="93"/>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endParaRPr lang="fr-FR"/>
            </a:p>
          </p:txBody>
        </p:sp>
        <p:sp>
          <p:nvSpPr>
            <p:cNvPr id="395283" name="Oval 1062"/>
            <p:cNvSpPr>
              <a:spLocks noChangeArrowheads="1"/>
            </p:cNvSpPr>
            <p:nvPr/>
          </p:nvSpPr>
          <p:spPr bwMode="auto">
            <a:xfrm>
              <a:off x="5246" y="1489"/>
              <a:ext cx="96" cy="94"/>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endParaRPr lang="fr-FR"/>
            </a:p>
          </p:txBody>
        </p:sp>
      </p:grpSp>
      <p:sp>
        <p:nvSpPr>
          <p:cNvPr id="395272" name="Line 1063"/>
          <p:cNvSpPr>
            <a:spLocks noChangeShapeType="1"/>
          </p:cNvSpPr>
          <p:nvPr/>
        </p:nvSpPr>
        <p:spPr bwMode="auto">
          <a:xfrm flipH="1">
            <a:off x="4841875" y="3733800"/>
            <a:ext cx="1403350" cy="476250"/>
          </a:xfrm>
          <a:prstGeom prst="line">
            <a:avLst/>
          </a:prstGeom>
          <a:noFill/>
          <a:ln w="76200">
            <a:solidFill>
              <a:srgbClr val="0033CC"/>
            </a:solidFill>
            <a:round/>
            <a:headEnd/>
            <a:tailEnd type="triangle" w="med" len="med"/>
          </a:ln>
        </p:spPr>
        <p:txBody>
          <a:bodyPr wrap="none" anchor="ctr">
            <a:prstTxWarp prst="textNoShape">
              <a:avLst/>
            </a:prstTxWarp>
          </a:bodyPr>
          <a:lstStyle/>
          <a:p>
            <a:endParaRPr lang="fr-FR"/>
          </a:p>
        </p:txBody>
      </p:sp>
      <p:sp>
        <p:nvSpPr>
          <p:cNvPr id="395273" name="Line 1064"/>
          <p:cNvSpPr>
            <a:spLocks noChangeShapeType="1"/>
          </p:cNvSpPr>
          <p:nvPr/>
        </p:nvSpPr>
        <p:spPr bwMode="auto">
          <a:xfrm>
            <a:off x="2892425" y="3790950"/>
            <a:ext cx="1301750" cy="438150"/>
          </a:xfrm>
          <a:prstGeom prst="line">
            <a:avLst/>
          </a:prstGeom>
          <a:noFill/>
          <a:ln w="76200">
            <a:solidFill>
              <a:srgbClr val="0033CC"/>
            </a:solidFill>
            <a:round/>
            <a:headEnd/>
            <a:tailEnd type="triangle" w="med" len="med"/>
          </a:ln>
        </p:spPr>
        <p:txBody>
          <a:bodyPr wrap="none" anchor="ctr">
            <a:prstTxWarp prst="textNoShape">
              <a:avLst/>
            </a:prstTxWarp>
          </a:bodyPr>
          <a:lstStyle/>
          <a:p>
            <a:endParaRPr lang="fr-FR"/>
          </a:p>
        </p:txBody>
      </p:sp>
      <p:sp>
        <p:nvSpPr>
          <p:cNvPr id="395274" name="Line 1065"/>
          <p:cNvSpPr>
            <a:spLocks noChangeShapeType="1"/>
          </p:cNvSpPr>
          <p:nvPr/>
        </p:nvSpPr>
        <p:spPr bwMode="auto">
          <a:xfrm>
            <a:off x="4514850" y="3543300"/>
            <a:ext cx="0" cy="723900"/>
          </a:xfrm>
          <a:prstGeom prst="line">
            <a:avLst/>
          </a:prstGeom>
          <a:noFill/>
          <a:ln w="76200">
            <a:solidFill>
              <a:srgbClr val="0033CC"/>
            </a:solidFill>
            <a:round/>
            <a:headEnd/>
            <a:tailEnd type="triangle" w="med" len="med"/>
          </a:ln>
        </p:spPr>
        <p:txBody>
          <a:bodyPr wrap="none" anchor="ctr">
            <a:prstTxWarp prst="textNoShape">
              <a:avLst/>
            </a:prstTxWarp>
          </a:bodyPr>
          <a:lstStyle/>
          <a:p>
            <a:endParaRPr lang="fr-FR"/>
          </a:p>
        </p:txBody>
      </p:sp>
    </p:spTree>
  </p:cSld>
  <p:clrMapOvr>
    <a:masterClrMapping/>
  </p:clrMapOvr>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space réservé du numéro de diapositive 3"/>
          <p:cNvSpPr>
            <a:spLocks noGrp="1"/>
          </p:cNvSpPr>
          <p:nvPr>
            <p:ph type="sldNum" sz="quarter" idx="10"/>
          </p:nvPr>
        </p:nvSpPr>
        <p:spPr/>
        <p:txBody>
          <a:bodyPr/>
          <a:lstStyle/>
          <a:p>
            <a:pPr>
              <a:defRPr/>
            </a:pPr>
            <a:fld id="{21079627-A6A3-1643-BC95-11BD99795A80}" type="slidenum">
              <a:rPr lang="fr-FR"/>
              <a:pPr>
                <a:defRPr/>
              </a:pPr>
              <a:t>194</a:t>
            </a:fld>
            <a:endParaRPr lang="fr-FR"/>
          </a:p>
        </p:txBody>
      </p:sp>
      <p:sp>
        <p:nvSpPr>
          <p:cNvPr id="397315" name="Rectangle 1026"/>
          <p:cNvSpPr>
            <a:spLocks noGrp="1" noChangeArrowheads="1"/>
          </p:cNvSpPr>
          <p:nvPr>
            <p:ph type="title"/>
          </p:nvPr>
        </p:nvSpPr>
        <p:spPr>
          <a:xfrm>
            <a:off x="1027113" y="322263"/>
            <a:ext cx="7181850" cy="374650"/>
          </a:xfrm>
          <a:noFill/>
        </p:spPr>
        <p:txBody>
          <a:bodyPr lIns="90488" rIns="90488"/>
          <a:lstStyle/>
          <a:p>
            <a:r>
              <a:rPr lang="fr-FR"/>
              <a:t>Ciblage</a:t>
            </a:r>
          </a:p>
        </p:txBody>
      </p:sp>
      <p:sp>
        <p:nvSpPr>
          <p:cNvPr id="397316" name="Rectangle 1027"/>
          <p:cNvSpPr>
            <a:spLocks noChangeArrowheads="1"/>
          </p:cNvSpPr>
          <p:nvPr/>
        </p:nvSpPr>
        <p:spPr bwMode="auto">
          <a:xfrm>
            <a:off x="612775" y="1668463"/>
            <a:ext cx="3340100" cy="912812"/>
          </a:xfrm>
          <a:prstGeom prst="rect">
            <a:avLst/>
          </a:prstGeom>
          <a:noFill/>
          <a:ln w="12700">
            <a:noFill/>
            <a:miter lim="800000"/>
            <a:headEnd/>
            <a:tailEnd/>
          </a:ln>
        </p:spPr>
        <p:txBody>
          <a:bodyPr lIns="90488" tIns="44450" rIns="90488" bIns="44450">
            <a:prstTxWarp prst="textNoShape">
              <a:avLst/>
            </a:prstTxWarp>
            <a:spAutoFit/>
          </a:bodyPr>
          <a:lstStyle/>
          <a:p>
            <a:pPr marL="285750" indent="-285750"/>
            <a:r>
              <a:rPr lang="fr-FR" sz="1800" b="1">
                <a:solidFill>
                  <a:srgbClr val="0033CC"/>
                </a:solidFill>
                <a:latin typeface="Arial" charset="0"/>
              </a:rPr>
              <a:t>1 - Identification de partenaires génériques ou spécifiques</a:t>
            </a:r>
          </a:p>
        </p:txBody>
      </p:sp>
      <p:sp>
        <p:nvSpPr>
          <p:cNvPr id="397317" name="Rectangle 1028"/>
          <p:cNvSpPr>
            <a:spLocks noChangeArrowheads="1"/>
          </p:cNvSpPr>
          <p:nvPr/>
        </p:nvSpPr>
        <p:spPr bwMode="auto">
          <a:xfrm>
            <a:off x="1433513" y="2857500"/>
            <a:ext cx="1095375" cy="882650"/>
          </a:xfrm>
          <a:prstGeom prst="rect">
            <a:avLst/>
          </a:prstGeom>
          <a:solidFill>
            <a:schemeClr val="bg1"/>
          </a:solidFill>
          <a:ln w="50800">
            <a:solidFill>
              <a:schemeClr val="accent2"/>
            </a:solidFill>
            <a:miter lim="800000"/>
            <a:headEnd/>
            <a:tailEnd/>
          </a:ln>
        </p:spPr>
        <p:txBody>
          <a:bodyPr wrap="none" anchor="ctr">
            <a:prstTxWarp prst="textNoShape">
              <a:avLst/>
            </a:prstTxWarp>
          </a:bodyPr>
          <a:lstStyle/>
          <a:p>
            <a:endParaRPr lang="fr-FR"/>
          </a:p>
        </p:txBody>
      </p:sp>
      <p:sp>
        <p:nvSpPr>
          <p:cNvPr id="397318" name="Rectangle 1029"/>
          <p:cNvSpPr>
            <a:spLocks noChangeArrowheads="1"/>
          </p:cNvSpPr>
          <p:nvPr/>
        </p:nvSpPr>
        <p:spPr bwMode="auto">
          <a:xfrm>
            <a:off x="1490663" y="2963863"/>
            <a:ext cx="960437" cy="822325"/>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fr-FR" sz="1600">
                <a:latin typeface="Arial" charset="0"/>
              </a:rPr>
              <a:t>Acteurs</a:t>
            </a:r>
          </a:p>
          <a:p>
            <a:pPr algn="ctr"/>
            <a:r>
              <a:rPr lang="fr-FR" sz="1600">
                <a:latin typeface="Arial" charset="0"/>
              </a:rPr>
              <a:t>du</a:t>
            </a:r>
          </a:p>
          <a:p>
            <a:pPr algn="ctr"/>
            <a:r>
              <a:rPr lang="fr-FR" sz="1600">
                <a:latin typeface="Arial" charset="0"/>
              </a:rPr>
              <a:t>domaine</a:t>
            </a:r>
          </a:p>
        </p:txBody>
      </p:sp>
      <p:sp>
        <p:nvSpPr>
          <p:cNvPr id="397319" name="Rectangle 1030"/>
          <p:cNvSpPr>
            <a:spLocks noChangeArrowheads="1"/>
          </p:cNvSpPr>
          <p:nvPr/>
        </p:nvSpPr>
        <p:spPr bwMode="auto">
          <a:xfrm>
            <a:off x="1339850" y="2449513"/>
            <a:ext cx="135572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fr-FR" sz="1600">
                <a:latin typeface="Arial" charset="0"/>
              </a:rPr>
              <a:t>Fournisseurs</a:t>
            </a:r>
          </a:p>
        </p:txBody>
      </p:sp>
      <p:sp>
        <p:nvSpPr>
          <p:cNvPr id="397320" name="Rectangle 1031"/>
          <p:cNvSpPr>
            <a:spLocks noChangeArrowheads="1"/>
          </p:cNvSpPr>
          <p:nvPr/>
        </p:nvSpPr>
        <p:spPr bwMode="auto">
          <a:xfrm rot="-5400000">
            <a:off x="2372519" y="3036094"/>
            <a:ext cx="1322387"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fr-FR" sz="1600">
                <a:latin typeface="Arial" charset="0"/>
              </a:rPr>
              <a:t>Nvx entrants</a:t>
            </a:r>
          </a:p>
        </p:txBody>
      </p:sp>
      <p:sp>
        <p:nvSpPr>
          <p:cNvPr id="397321" name="Rectangle 1032"/>
          <p:cNvSpPr>
            <a:spLocks noChangeArrowheads="1"/>
          </p:cNvSpPr>
          <p:nvPr/>
        </p:nvSpPr>
        <p:spPr bwMode="auto">
          <a:xfrm rot="-5400000">
            <a:off x="442119" y="3055144"/>
            <a:ext cx="1243013"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fr-FR" sz="1600">
                <a:latin typeface="Arial" charset="0"/>
              </a:rPr>
              <a:t>Substitution</a:t>
            </a:r>
          </a:p>
        </p:txBody>
      </p:sp>
      <p:sp>
        <p:nvSpPr>
          <p:cNvPr id="397322" name="Rectangle 1033"/>
          <p:cNvSpPr>
            <a:spLocks noChangeArrowheads="1"/>
          </p:cNvSpPr>
          <p:nvPr/>
        </p:nvSpPr>
        <p:spPr bwMode="auto">
          <a:xfrm>
            <a:off x="1549400" y="3916363"/>
            <a:ext cx="801688"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fr-FR" sz="1600">
                <a:latin typeface="Arial" charset="0"/>
              </a:rPr>
              <a:t>Clients</a:t>
            </a:r>
          </a:p>
        </p:txBody>
      </p:sp>
      <p:grpSp>
        <p:nvGrpSpPr>
          <p:cNvPr id="397323" name="Group 1034"/>
          <p:cNvGrpSpPr>
            <a:grpSpLocks/>
          </p:cNvGrpSpPr>
          <p:nvPr/>
        </p:nvGrpSpPr>
        <p:grpSpPr bwMode="auto">
          <a:xfrm>
            <a:off x="4518025" y="1658938"/>
            <a:ext cx="4627563" cy="3352800"/>
            <a:chOff x="2846" y="1045"/>
            <a:chExt cx="2915" cy="2112"/>
          </a:xfrm>
        </p:grpSpPr>
        <p:sp>
          <p:nvSpPr>
            <p:cNvPr id="397326" name="Rectangle 1035"/>
            <p:cNvSpPr>
              <a:spLocks noChangeArrowheads="1"/>
            </p:cNvSpPr>
            <p:nvPr/>
          </p:nvSpPr>
          <p:spPr bwMode="auto">
            <a:xfrm>
              <a:off x="2846" y="1045"/>
              <a:ext cx="2915" cy="556"/>
            </a:xfrm>
            <a:prstGeom prst="rect">
              <a:avLst/>
            </a:prstGeom>
            <a:noFill/>
            <a:ln w="12700">
              <a:noFill/>
              <a:miter lim="800000"/>
              <a:headEnd/>
              <a:tailEnd/>
            </a:ln>
          </p:spPr>
          <p:txBody>
            <a:bodyPr wrap="none" lIns="90488" tIns="44450" rIns="90488" bIns="44450">
              <a:prstTxWarp prst="textNoShape">
                <a:avLst/>
              </a:prstTxWarp>
              <a:spAutoFit/>
            </a:bodyPr>
            <a:lstStyle/>
            <a:p>
              <a:pPr marL="285750" indent="-285750" defTabSz="228600"/>
              <a:r>
                <a:rPr lang="fr-FR" sz="1800" b="1">
                  <a:solidFill>
                    <a:srgbClr val="0033CC"/>
                  </a:solidFill>
                  <a:latin typeface="Arial" charset="0"/>
                </a:rPr>
                <a:t>2 - 	Profil des partenaires sur les FCS et </a:t>
              </a:r>
            </a:p>
            <a:p>
              <a:pPr marL="285750" indent="-285750" defTabSz="228600"/>
              <a:r>
                <a:rPr lang="fr-FR" sz="1800" b="1">
                  <a:solidFill>
                    <a:srgbClr val="0033CC"/>
                  </a:solidFill>
                  <a:latin typeface="Arial" charset="0"/>
                </a:rPr>
                <a:t>	les Stades critiques</a:t>
              </a:r>
              <a:endParaRPr lang="fr-FR" sz="1800">
                <a:solidFill>
                  <a:srgbClr val="0033CC"/>
                </a:solidFill>
                <a:latin typeface="Arial" charset="0"/>
              </a:endParaRPr>
            </a:p>
            <a:p>
              <a:pPr marL="285750" indent="-285750" defTabSz="228600"/>
              <a:r>
                <a:rPr lang="fr-FR" sz="1600">
                  <a:solidFill>
                    <a:schemeClr val="bg2"/>
                  </a:solidFill>
                  <a:latin typeface="Arial" charset="0"/>
                </a:rPr>
                <a:t>											  </a:t>
              </a:r>
              <a:r>
                <a:rPr lang="fr-FR" sz="1600" b="1">
                  <a:solidFill>
                    <a:schemeClr val="bg2"/>
                  </a:solidFill>
                  <a:latin typeface="Arial" charset="0"/>
                </a:rPr>
                <a:t>-		   =	    +</a:t>
              </a:r>
            </a:p>
          </p:txBody>
        </p:sp>
        <p:sp>
          <p:nvSpPr>
            <p:cNvPr id="397327" name="Rectangle 1036"/>
            <p:cNvSpPr>
              <a:spLocks noChangeArrowheads="1"/>
            </p:cNvSpPr>
            <p:nvPr/>
          </p:nvSpPr>
          <p:spPr bwMode="auto">
            <a:xfrm>
              <a:off x="3106" y="1561"/>
              <a:ext cx="1281" cy="1596"/>
            </a:xfrm>
            <a:prstGeom prst="rect">
              <a:avLst/>
            </a:prstGeom>
            <a:noFill/>
            <a:ln w="12700">
              <a:noFill/>
              <a:miter lim="800000"/>
              <a:headEnd/>
              <a:tailEnd/>
            </a:ln>
          </p:spPr>
          <p:txBody>
            <a:bodyPr wrap="none" lIns="90488" tIns="44450" rIns="90488" bIns="44450">
              <a:prstTxWarp prst="textNoShape">
                <a:avLst/>
              </a:prstTxWarp>
              <a:spAutoFit/>
            </a:bodyPr>
            <a:lstStyle/>
            <a:p>
              <a:r>
                <a:rPr lang="fr-FR" sz="1600">
                  <a:latin typeface="Arial" charset="0"/>
                </a:rPr>
                <a:t>FCS 1</a:t>
              </a:r>
            </a:p>
            <a:p>
              <a:r>
                <a:rPr lang="fr-FR" sz="1600">
                  <a:latin typeface="Arial" charset="0"/>
                </a:rPr>
                <a:t>FCS 2</a:t>
              </a:r>
            </a:p>
            <a:p>
              <a:r>
                <a:rPr lang="fr-FR" sz="1600">
                  <a:latin typeface="Arial" charset="0"/>
                </a:rPr>
                <a:t>FCS 3</a:t>
              </a:r>
            </a:p>
            <a:p>
              <a:r>
                <a:rPr lang="fr-FR" sz="1600">
                  <a:latin typeface="Arial" charset="0"/>
                </a:rPr>
                <a:t>...</a:t>
              </a:r>
            </a:p>
            <a:p>
              <a:endParaRPr lang="fr-FR" sz="1600">
                <a:latin typeface="Arial" charset="0"/>
              </a:endParaRPr>
            </a:p>
            <a:p>
              <a:r>
                <a:rPr lang="fr-FR" sz="1600">
                  <a:latin typeface="Arial" charset="0"/>
                </a:rPr>
                <a:t>Conception</a:t>
              </a:r>
            </a:p>
            <a:p>
              <a:r>
                <a:rPr lang="fr-FR" sz="1600">
                  <a:latin typeface="Arial" charset="0"/>
                </a:rPr>
                <a:t>Commercial</a:t>
              </a:r>
            </a:p>
            <a:p>
              <a:r>
                <a:rPr lang="fr-FR" sz="1600">
                  <a:latin typeface="Arial" charset="0"/>
                </a:rPr>
                <a:t>Intégration fonct.</a:t>
              </a:r>
            </a:p>
            <a:p>
              <a:r>
                <a:rPr lang="fr-FR" sz="1600">
                  <a:latin typeface="Arial" charset="0"/>
                </a:rPr>
                <a:t>Intégration Physique</a:t>
              </a:r>
            </a:p>
            <a:p>
              <a:r>
                <a:rPr lang="fr-FR" sz="1600">
                  <a:latin typeface="Arial" charset="0"/>
                </a:rPr>
                <a:t>....</a:t>
              </a:r>
            </a:p>
          </p:txBody>
        </p:sp>
        <p:sp>
          <p:nvSpPr>
            <p:cNvPr id="397328" name="Freeform 1037"/>
            <p:cNvSpPr>
              <a:spLocks/>
            </p:cNvSpPr>
            <p:nvPr/>
          </p:nvSpPr>
          <p:spPr bwMode="auto">
            <a:xfrm>
              <a:off x="4483" y="1610"/>
              <a:ext cx="588" cy="1105"/>
            </a:xfrm>
            <a:custGeom>
              <a:avLst/>
              <a:gdLst>
                <a:gd name="T0" fmla="*/ 0 w 638"/>
                <a:gd name="T1" fmla="*/ 0 h 1105"/>
                <a:gd name="T2" fmla="*/ 587 w 638"/>
                <a:gd name="T3" fmla="*/ 96 h 1105"/>
                <a:gd name="T4" fmla="*/ 12 w 638"/>
                <a:gd name="T5" fmla="*/ 264 h 1105"/>
                <a:gd name="T6" fmla="*/ 300 w 638"/>
                <a:gd name="T7" fmla="*/ 396 h 1105"/>
                <a:gd name="T8" fmla="*/ 575 w 638"/>
                <a:gd name="T9" fmla="*/ 660 h 1105"/>
                <a:gd name="T10" fmla="*/ 24 w 638"/>
                <a:gd name="T11" fmla="*/ 804 h 1105"/>
                <a:gd name="T12" fmla="*/ 551 w 638"/>
                <a:gd name="T13" fmla="*/ 948 h 1105"/>
                <a:gd name="T14" fmla="*/ 36 w 638"/>
                <a:gd name="T15" fmla="*/ 1104 h 1105"/>
                <a:gd name="T16" fmla="*/ 0 60000 65536"/>
                <a:gd name="T17" fmla="*/ 0 60000 65536"/>
                <a:gd name="T18" fmla="*/ 0 60000 65536"/>
                <a:gd name="T19" fmla="*/ 0 60000 65536"/>
                <a:gd name="T20" fmla="*/ 0 60000 65536"/>
                <a:gd name="T21" fmla="*/ 0 60000 65536"/>
                <a:gd name="T22" fmla="*/ 0 60000 65536"/>
                <a:gd name="T23" fmla="*/ 0 60000 65536"/>
                <a:gd name="T24" fmla="*/ 0 w 638"/>
                <a:gd name="T25" fmla="*/ 0 h 1105"/>
                <a:gd name="T26" fmla="*/ 638 w 638"/>
                <a:gd name="T27" fmla="*/ 1105 h 110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38" h="1105">
                  <a:moveTo>
                    <a:pt x="0" y="0"/>
                  </a:moveTo>
                  <a:lnTo>
                    <a:pt x="637" y="96"/>
                  </a:lnTo>
                  <a:lnTo>
                    <a:pt x="13" y="264"/>
                  </a:lnTo>
                  <a:lnTo>
                    <a:pt x="325" y="396"/>
                  </a:lnTo>
                  <a:lnTo>
                    <a:pt x="624" y="660"/>
                  </a:lnTo>
                  <a:lnTo>
                    <a:pt x="26" y="804"/>
                  </a:lnTo>
                  <a:lnTo>
                    <a:pt x="598" y="948"/>
                  </a:lnTo>
                  <a:lnTo>
                    <a:pt x="39" y="1104"/>
                  </a:lnTo>
                </a:path>
              </a:pathLst>
            </a:custGeom>
            <a:noFill/>
            <a:ln w="25400" cap="rnd">
              <a:solidFill>
                <a:srgbClr val="FF3300"/>
              </a:solidFill>
              <a:round/>
              <a:headEnd/>
              <a:tailEnd/>
            </a:ln>
          </p:spPr>
          <p:txBody>
            <a:bodyPr>
              <a:prstTxWarp prst="textNoShape">
                <a:avLst/>
              </a:prstTxWarp>
            </a:bodyPr>
            <a:lstStyle/>
            <a:p>
              <a:endParaRPr lang="fr-FR"/>
            </a:p>
          </p:txBody>
        </p:sp>
        <p:sp>
          <p:nvSpPr>
            <p:cNvPr id="397329" name="Freeform 1038"/>
            <p:cNvSpPr>
              <a:spLocks/>
            </p:cNvSpPr>
            <p:nvPr/>
          </p:nvSpPr>
          <p:spPr bwMode="auto">
            <a:xfrm>
              <a:off x="4471" y="1598"/>
              <a:ext cx="612" cy="1129"/>
            </a:xfrm>
            <a:custGeom>
              <a:avLst/>
              <a:gdLst>
                <a:gd name="T0" fmla="*/ 599 w 664"/>
                <a:gd name="T1" fmla="*/ 0 h 1129"/>
                <a:gd name="T2" fmla="*/ 0 w 664"/>
                <a:gd name="T3" fmla="*/ 132 h 1129"/>
                <a:gd name="T4" fmla="*/ 611 w 664"/>
                <a:gd name="T5" fmla="*/ 276 h 1129"/>
                <a:gd name="T6" fmla="*/ 300 w 664"/>
                <a:gd name="T7" fmla="*/ 672 h 1129"/>
                <a:gd name="T8" fmla="*/ 563 w 664"/>
                <a:gd name="T9" fmla="*/ 816 h 1129"/>
                <a:gd name="T10" fmla="*/ 563 w 664"/>
                <a:gd name="T11" fmla="*/ 1128 h 1129"/>
                <a:gd name="T12" fmla="*/ 0 60000 65536"/>
                <a:gd name="T13" fmla="*/ 0 60000 65536"/>
                <a:gd name="T14" fmla="*/ 0 60000 65536"/>
                <a:gd name="T15" fmla="*/ 0 60000 65536"/>
                <a:gd name="T16" fmla="*/ 0 60000 65536"/>
                <a:gd name="T17" fmla="*/ 0 60000 65536"/>
                <a:gd name="T18" fmla="*/ 0 w 664"/>
                <a:gd name="T19" fmla="*/ 0 h 1129"/>
                <a:gd name="T20" fmla="*/ 664 w 664"/>
                <a:gd name="T21" fmla="*/ 1129 h 1129"/>
              </a:gdLst>
              <a:ahLst/>
              <a:cxnLst>
                <a:cxn ang="T12">
                  <a:pos x="T0" y="T1"/>
                </a:cxn>
                <a:cxn ang="T13">
                  <a:pos x="T2" y="T3"/>
                </a:cxn>
                <a:cxn ang="T14">
                  <a:pos x="T4" y="T5"/>
                </a:cxn>
                <a:cxn ang="T15">
                  <a:pos x="T6" y="T7"/>
                </a:cxn>
                <a:cxn ang="T16">
                  <a:pos x="T8" y="T9"/>
                </a:cxn>
                <a:cxn ang="T17">
                  <a:pos x="T10" y="T11"/>
                </a:cxn>
              </a:cxnLst>
              <a:rect l="T18" t="T19" r="T20" b="T21"/>
              <a:pathLst>
                <a:path w="664" h="1129">
                  <a:moveTo>
                    <a:pt x="650" y="0"/>
                  </a:moveTo>
                  <a:lnTo>
                    <a:pt x="0" y="132"/>
                  </a:lnTo>
                  <a:lnTo>
                    <a:pt x="663" y="276"/>
                  </a:lnTo>
                  <a:lnTo>
                    <a:pt x="325" y="672"/>
                  </a:lnTo>
                  <a:lnTo>
                    <a:pt x="611" y="816"/>
                  </a:lnTo>
                  <a:lnTo>
                    <a:pt x="611" y="1128"/>
                  </a:lnTo>
                </a:path>
              </a:pathLst>
            </a:custGeom>
            <a:noFill/>
            <a:ln w="25400" cap="rnd">
              <a:solidFill>
                <a:srgbClr val="0033CC"/>
              </a:solidFill>
              <a:round/>
              <a:headEnd/>
              <a:tailEnd/>
            </a:ln>
          </p:spPr>
          <p:txBody>
            <a:bodyPr>
              <a:prstTxWarp prst="textNoShape">
                <a:avLst/>
              </a:prstTxWarp>
            </a:bodyPr>
            <a:lstStyle/>
            <a:p>
              <a:endParaRPr lang="fr-FR"/>
            </a:p>
          </p:txBody>
        </p:sp>
      </p:grpSp>
      <p:sp>
        <p:nvSpPr>
          <p:cNvPr id="397324" name="Rectangle 1039"/>
          <p:cNvSpPr>
            <a:spLocks noChangeArrowheads="1"/>
          </p:cNvSpPr>
          <p:nvPr/>
        </p:nvSpPr>
        <p:spPr bwMode="auto">
          <a:xfrm>
            <a:off x="684213" y="5013325"/>
            <a:ext cx="7775575" cy="1311275"/>
          </a:xfrm>
          <a:prstGeom prst="rect">
            <a:avLst/>
          </a:prstGeom>
          <a:noFill/>
          <a:ln w="12700">
            <a:noFill/>
            <a:miter lim="800000"/>
            <a:headEnd/>
            <a:tailEnd/>
          </a:ln>
        </p:spPr>
        <p:txBody>
          <a:bodyPr lIns="90488" tIns="44450" rIns="90488" bIns="44450">
            <a:prstTxWarp prst="textNoShape">
              <a:avLst/>
            </a:prstTxWarp>
            <a:spAutoFit/>
          </a:bodyPr>
          <a:lstStyle/>
          <a:p>
            <a:pPr marL="285750" indent="-285750"/>
            <a:r>
              <a:rPr lang="fr-FR" sz="1600" b="1">
                <a:latin typeface="Arial" charset="0"/>
              </a:rPr>
              <a:t>3 - Analyse des partenaires possibles</a:t>
            </a:r>
          </a:p>
          <a:p>
            <a:pPr marL="285750" indent="-285750">
              <a:buFontTx/>
              <a:buChar char="•"/>
            </a:pPr>
            <a:endParaRPr lang="fr-FR" sz="1600" b="1">
              <a:latin typeface="Arial" charset="0"/>
            </a:endParaRPr>
          </a:p>
          <a:p>
            <a:pPr marL="285750" indent="-285750">
              <a:buFontTx/>
              <a:buChar char="•"/>
            </a:pPr>
            <a:r>
              <a:rPr lang="fr-FR" sz="1600">
                <a:latin typeface="Arial" charset="0"/>
              </a:rPr>
              <a:t>Situation stratégique et attractivité du projet vu du partenaire</a:t>
            </a:r>
          </a:p>
          <a:p>
            <a:pPr marL="285750" indent="-285750">
              <a:buFontTx/>
              <a:buChar char="•"/>
            </a:pPr>
            <a:r>
              <a:rPr lang="fr-FR" sz="1600">
                <a:latin typeface="Arial" charset="0"/>
              </a:rPr>
              <a:t>Différences majeures en matière de culture, de management, de fonctionnement</a:t>
            </a:r>
          </a:p>
          <a:p>
            <a:pPr marL="285750" indent="-285750">
              <a:buFontTx/>
              <a:buChar char="•"/>
            </a:pPr>
            <a:r>
              <a:rPr lang="fr-FR" sz="1600">
                <a:latin typeface="Arial" charset="0"/>
              </a:rPr>
              <a:t>Finalisation des cibles  </a:t>
            </a:r>
          </a:p>
        </p:txBody>
      </p:sp>
      <p:sp>
        <p:nvSpPr>
          <p:cNvPr id="397325" name="Text Box 1040"/>
          <p:cNvSpPr txBox="1">
            <a:spLocks noChangeArrowheads="1"/>
          </p:cNvSpPr>
          <p:nvPr/>
        </p:nvSpPr>
        <p:spPr bwMode="auto">
          <a:xfrm>
            <a:off x="107950" y="836613"/>
            <a:ext cx="8351838" cy="641350"/>
          </a:xfrm>
          <a:prstGeom prst="rect">
            <a:avLst/>
          </a:prstGeom>
          <a:noFill/>
          <a:ln w="9525">
            <a:noFill/>
            <a:miter lim="800000"/>
            <a:headEnd/>
            <a:tailEnd/>
          </a:ln>
        </p:spPr>
        <p:txBody>
          <a:bodyPr>
            <a:prstTxWarp prst="textNoShape">
              <a:avLst/>
            </a:prstTxWarp>
            <a:spAutoFit/>
          </a:bodyPr>
          <a:lstStyle/>
          <a:p>
            <a:pPr algn="ctr"/>
            <a:r>
              <a:rPr lang="fr-FR" sz="1800" b="1" i="1">
                <a:solidFill>
                  <a:srgbClr val="FF3300"/>
                </a:solidFill>
                <a:latin typeface="Times New Roman" charset="0"/>
              </a:rPr>
              <a:t>« The first step is finding a partner who can contribute what we need, and who needs what we can contribute » (Kenichi Omhae)</a:t>
            </a:r>
          </a:p>
        </p:txBody>
      </p:sp>
    </p:spTree>
  </p:cSld>
  <p:clrMapOvr>
    <a:masterClrMapping/>
  </p:clrMapOvr>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271F801B-135A-2C47-BD2B-1A48947079E5}" type="slidenum">
              <a:rPr lang="fr-FR"/>
              <a:pPr>
                <a:defRPr/>
              </a:pPr>
              <a:t>195</a:t>
            </a:fld>
            <a:endParaRPr lang="fr-FR"/>
          </a:p>
        </p:txBody>
      </p:sp>
      <p:sp>
        <p:nvSpPr>
          <p:cNvPr id="399363" name="Rectangle 1026"/>
          <p:cNvSpPr>
            <a:spLocks noGrp="1" noChangeArrowheads="1"/>
          </p:cNvSpPr>
          <p:nvPr>
            <p:ph type="title"/>
          </p:nvPr>
        </p:nvSpPr>
        <p:spPr/>
        <p:txBody>
          <a:bodyPr/>
          <a:lstStyle/>
          <a:p>
            <a:r>
              <a:rPr lang="fr-FR"/>
              <a:t>Les questions stratégiques essentielles</a:t>
            </a:r>
          </a:p>
        </p:txBody>
      </p:sp>
      <p:sp>
        <p:nvSpPr>
          <p:cNvPr id="399364" name="Rectangle 1027"/>
          <p:cNvSpPr>
            <a:spLocks noGrp="1" noChangeArrowheads="1"/>
          </p:cNvSpPr>
          <p:nvPr>
            <p:ph type="body" idx="1"/>
          </p:nvPr>
        </p:nvSpPr>
        <p:spPr>
          <a:xfrm>
            <a:off x="693738" y="914400"/>
            <a:ext cx="8145462" cy="5486400"/>
          </a:xfrm>
        </p:spPr>
        <p:txBody>
          <a:bodyPr/>
          <a:lstStyle/>
          <a:p>
            <a:pPr marL="371475" indent="-371475">
              <a:lnSpc>
                <a:spcPct val="90000"/>
              </a:lnSpc>
            </a:pPr>
            <a:r>
              <a:rPr lang="fr-FR" sz="1400"/>
              <a:t>Bien choisir les partenaires de l'alliance</a:t>
            </a:r>
          </a:p>
          <a:p>
            <a:pPr marL="762000" lvl="1" indent="-200025">
              <a:lnSpc>
                <a:spcPct val="90000"/>
              </a:lnSpc>
            </a:pPr>
            <a:r>
              <a:rPr lang="fr-FR" sz="1200"/>
              <a:t>Recherche stratégique des alliés au travers de l'alliance</a:t>
            </a:r>
          </a:p>
          <a:p>
            <a:pPr marL="762000" lvl="1" indent="-200025">
              <a:lnSpc>
                <a:spcPct val="90000"/>
              </a:lnSpc>
            </a:pPr>
            <a:r>
              <a:rPr lang="fr-FR" sz="1200"/>
              <a:t>Taille</a:t>
            </a:r>
          </a:p>
          <a:p>
            <a:pPr marL="762000" lvl="1" indent="-200025">
              <a:lnSpc>
                <a:spcPct val="90000"/>
              </a:lnSpc>
            </a:pPr>
            <a:r>
              <a:rPr lang="fr-FR" sz="1200"/>
              <a:t>Zone géographique</a:t>
            </a:r>
          </a:p>
          <a:p>
            <a:pPr marL="762000" lvl="1" indent="-200025">
              <a:lnSpc>
                <a:spcPct val="90000"/>
              </a:lnSpc>
            </a:pPr>
            <a:r>
              <a:rPr lang="fr-FR" sz="1200"/>
              <a:t>Structure d'entreprise</a:t>
            </a:r>
          </a:p>
          <a:p>
            <a:pPr marL="371475" indent="-371475">
              <a:lnSpc>
                <a:spcPct val="90000"/>
              </a:lnSpc>
            </a:pPr>
            <a:r>
              <a:rPr lang="fr-FR" sz="1400"/>
              <a:t>Optimiser la taille de l'alliance</a:t>
            </a:r>
          </a:p>
          <a:p>
            <a:pPr marL="762000" lvl="1" indent="-200025">
              <a:lnSpc>
                <a:spcPct val="90000"/>
              </a:lnSpc>
            </a:pPr>
            <a:r>
              <a:rPr lang="fr-FR" sz="1200"/>
              <a:t>Créer suffisamment de valeur pour tous les partenaires</a:t>
            </a:r>
          </a:p>
          <a:p>
            <a:pPr marL="762000" lvl="1" indent="-200025">
              <a:lnSpc>
                <a:spcPct val="90000"/>
              </a:lnSpc>
            </a:pPr>
            <a:r>
              <a:rPr lang="fr-FR" sz="1200"/>
              <a:t>Cohérence et compatibilité stratégique suffisante avec les partenaires</a:t>
            </a:r>
          </a:p>
          <a:p>
            <a:pPr marL="762000" lvl="1" indent="-200025">
              <a:lnSpc>
                <a:spcPct val="90000"/>
              </a:lnSpc>
            </a:pPr>
            <a:r>
              <a:rPr lang="fr-FR" sz="1200"/>
              <a:t>Limiter la complexité</a:t>
            </a:r>
          </a:p>
          <a:p>
            <a:pPr marL="762000" lvl="1" indent="-200025">
              <a:lnSpc>
                <a:spcPct val="90000"/>
              </a:lnSpc>
            </a:pPr>
            <a:r>
              <a:rPr lang="fr-FR" sz="1200"/>
              <a:t>Limiter les avantages aux membres retardataires</a:t>
            </a:r>
          </a:p>
          <a:p>
            <a:pPr marL="371475" indent="-371475">
              <a:lnSpc>
                <a:spcPct val="90000"/>
              </a:lnSpc>
            </a:pPr>
            <a:r>
              <a:rPr lang="fr-FR" sz="1400"/>
              <a:t>Sélectionner une trajectoire de croissance pour l'alliance</a:t>
            </a:r>
          </a:p>
          <a:p>
            <a:pPr marL="762000" lvl="1" indent="-200025">
              <a:lnSpc>
                <a:spcPct val="90000"/>
              </a:lnSpc>
            </a:pPr>
            <a:r>
              <a:rPr lang="fr-FR" sz="1200"/>
              <a:t>Établir l'ordre de participation des nouveaux partenaires</a:t>
            </a:r>
          </a:p>
          <a:p>
            <a:pPr marL="762000" lvl="1" indent="-200025">
              <a:lnSpc>
                <a:spcPct val="90000"/>
              </a:lnSpc>
            </a:pPr>
            <a:r>
              <a:rPr lang="fr-FR" sz="1200"/>
              <a:t>Ne pas se mettre trop tard à la recherche des maillons manquants</a:t>
            </a:r>
          </a:p>
          <a:p>
            <a:pPr marL="762000" lvl="1" indent="-200025">
              <a:lnSpc>
                <a:spcPct val="90000"/>
              </a:lnSpc>
            </a:pPr>
            <a:r>
              <a:rPr lang="fr-FR" sz="1200"/>
              <a:t>Avec un nouvel allié, commencer par segmenter les marchés ou applications</a:t>
            </a:r>
          </a:p>
          <a:p>
            <a:pPr marL="1146175" lvl="2" indent="-193675">
              <a:lnSpc>
                <a:spcPct val="90000"/>
              </a:lnSpc>
            </a:pPr>
            <a:r>
              <a:rPr lang="fr-FR" sz="1000"/>
              <a:t>Quels sont les bons projets créateurs de valeur ?</a:t>
            </a:r>
          </a:p>
          <a:p>
            <a:pPr marL="371475" indent="-371475">
              <a:lnSpc>
                <a:spcPct val="90000"/>
              </a:lnSpc>
            </a:pPr>
            <a:r>
              <a:rPr lang="fr-FR" sz="1400"/>
              <a:t>Restreindre la concurrence entre les membres</a:t>
            </a:r>
          </a:p>
          <a:p>
            <a:pPr marL="762000" lvl="1" indent="-200025">
              <a:lnSpc>
                <a:spcPct val="90000"/>
              </a:lnSpc>
              <a:buFontTx/>
              <a:buNone/>
            </a:pPr>
            <a:r>
              <a:rPr lang="fr-FR" sz="1200"/>
              <a:t>C'est le rôle de l'entreprise nodale</a:t>
            </a:r>
          </a:p>
          <a:p>
            <a:pPr marL="371475" indent="-371475">
              <a:lnSpc>
                <a:spcPct val="90000"/>
              </a:lnSpc>
            </a:pPr>
            <a:r>
              <a:rPr lang="fr-FR" sz="1400"/>
              <a:t>Organiser la gestion de l'alliance</a:t>
            </a:r>
          </a:p>
          <a:p>
            <a:pPr marL="762000" lvl="1" indent="-200025">
              <a:lnSpc>
                <a:spcPct val="90000"/>
              </a:lnSpc>
            </a:pPr>
            <a:r>
              <a:rPr lang="fr-FR" sz="1200"/>
              <a:t>Cellule de gestion neutre</a:t>
            </a:r>
          </a:p>
          <a:p>
            <a:pPr marL="762000" lvl="1" indent="-200025">
              <a:lnSpc>
                <a:spcPct val="90000"/>
              </a:lnSpc>
            </a:pPr>
            <a:r>
              <a:rPr lang="fr-FR" sz="1200"/>
              <a:t>Faire gérer le réseau par le "primus inter pares"</a:t>
            </a:r>
          </a:p>
          <a:p>
            <a:pPr marL="762000" lvl="1" indent="-200025">
              <a:lnSpc>
                <a:spcPct val="90000"/>
              </a:lnSpc>
            </a:pPr>
            <a:r>
              <a:rPr lang="fr-FR" sz="1200"/>
              <a:t>L'écheveau d'alliances</a:t>
            </a:r>
          </a:p>
          <a:p>
            <a:pPr marL="762000" lvl="1" indent="-200025">
              <a:lnSpc>
                <a:spcPct val="90000"/>
              </a:lnSpc>
            </a:pPr>
            <a:r>
              <a:rPr lang="fr-FR" sz="1200"/>
              <a:t>Rôle nodal par dossier</a:t>
            </a:r>
          </a:p>
          <a:p>
            <a:pPr marL="371475" indent="-371475">
              <a:lnSpc>
                <a:spcPct val="90000"/>
              </a:lnSpc>
            </a:pPr>
            <a:r>
              <a:rPr lang="fr-FR" sz="1400"/>
              <a:t>Conserver l'avantage de l'entreprise nodale</a:t>
            </a:r>
          </a:p>
          <a:p>
            <a:pPr marL="762000" lvl="1" indent="-200025">
              <a:lnSpc>
                <a:spcPct val="90000"/>
              </a:lnSpc>
            </a:pPr>
            <a:r>
              <a:rPr lang="fr-FR" sz="1200"/>
              <a:t>Mettre suffisamment de connaissance et leur conserver un caractère spécifique assez fort pour conserver l'avantage (ex boite noire AGENOR)</a:t>
            </a:r>
          </a:p>
          <a:p>
            <a:pPr marL="762000" lvl="1" indent="-200025">
              <a:lnSpc>
                <a:spcPct val="90000"/>
              </a:lnSpc>
            </a:pPr>
            <a:r>
              <a:rPr lang="fr-FR" sz="1200"/>
              <a:t>Être en mesure de partager les compétences pour accélérer l'apprentissage collectif</a:t>
            </a:r>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2ACC2570-796F-9643-BE0B-D8511F471BE8}" type="slidenum">
              <a:rPr lang="fr-FR"/>
              <a:pPr>
                <a:defRPr/>
              </a:pPr>
              <a:t>196</a:t>
            </a:fld>
            <a:endParaRPr lang="fr-FR"/>
          </a:p>
        </p:txBody>
      </p:sp>
      <p:sp>
        <p:nvSpPr>
          <p:cNvPr id="401411" name="Rectangle 1033"/>
          <p:cNvSpPr>
            <a:spLocks noGrp="1" noChangeArrowheads="1"/>
          </p:cNvSpPr>
          <p:nvPr>
            <p:ph type="title"/>
          </p:nvPr>
        </p:nvSpPr>
        <p:spPr/>
        <p:txBody>
          <a:bodyPr/>
          <a:lstStyle/>
          <a:p>
            <a:r>
              <a:rPr lang="fr-FR"/>
              <a:t>… et Choix : critères fondamentaux et questions</a:t>
            </a:r>
          </a:p>
        </p:txBody>
      </p:sp>
      <p:sp>
        <p:nvSpPr>
          <p:cNvPr id="401412" name="Rectangle 1034"/>
          <p:cNvSpPr>
            <a:spLocks noGrp="1" noChangeArrowheads="1"/>
          </p:cNvSpPr>
          <p:nvPr>
            <p:ph type="body" idx="1"/>
          </p:nvPr>
        </p:nvSpPr>
        <p:spPr/>
        <p:txBody>
          <a:bodyPr/>
          <a:lstStyle/>
          <a:p>
            <a:r>
              <a:rPr lang="fr-FR"/>
              <a:t>La confiance entre les équipes dirigeantes</a:t>
            </a:r>
          </a:p>
          <a:p>
            <a:r>
              <a:rPr lang="fr-FR"/>
              <a:t>La clarté des complémentarités et des synergies</a:t>
            </a:r>
          </a:p>
          <a:p>
            <a:r>
              <a:rPr lang="fr-FR"/>
              <a:t>La cohérence des stratégies</a:t>
            </a:r>
          </a:p>
          <a:p>
            <a:r>
              <a:rPr lang="fr-FR"/>
              <a:t>Des questions … cherchant des réponses …</a:t>
            </a:r>
          </a:p>
          <a:p>
            <a:pPr lvl="1"/>
            <a:r>
              <a:rPr lang="fr-FR"/>
              <a:t>Comment ce partenaire envisage-t-il sa croissance et sa diversification ?</a:t>
            </a:r>
          </a:p>
          <a:p>
            <a:pPr lvl="1"/>
            <a:r>
              <a:rPr lang="fr-FR"/>
              <a:t>En quoi l’alliance s’introduit-elle dans ses plans ?</a:t>
            </a:r>
          </a:p>
          <a:p>
            <a:pPr lvl="1"/>
            <a:r>
              <a:rPr lang="fr-FR"/>
              <a:t>Comment risque-t-il d’utiliser l’alliance à son profit ?</a:t>
            </a:r>
          </a:p>
          <a:p>
            <a:pPr lvl="1"/>
            <a:r>
              <a:rPr lang="fr-FR"/>
              <a:t>Quels rapports entre certains de ses projets critiques et l’alliance ?</a:t>
            </a:r>
          </a:p>
          <a:p>
            <a:pPr lvl="1"/>
            <a:r>
              <a:rPr lang="fr-FR"/>
              <a:t>L’alliance sera-t-elle assez forte / ses ambitions ? Pourrait-il chercher d’autres partenaires plus puissants ?</a:t>
            </a:r>
          </a:p>
          <a:p>
            <a:pPr lvl="1"/>
            <a:r>
              <a:rPr lang="fr-FR"/>
              <a:t>La part des avantages qu’il retire est-elle « normale » ? Tentera-t-il d’augmenter sa part ?</a:t>
            </a:r>
          </a:p>
          <a:p>
            <a:pPr lvl="1"/>
            <a:r>
              <a:rPr lang="fr-FR"/>
              <a:t>Y a-t-il des limites potentielles de financement du projet ?</a:t>
            </a:r>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ce réservé du numéro de diapositive 3"/>
          <p:cNvSpPr>
            <a:spLocks noGrp="1"/>
          </p:cNvSpPr>
          <p:nvPr>
            <p:ph type="sldNum" sz="quarter" idx="10"/>
          </p:nvPr>
        </p:nvSpPr>
        <p:spPr/>
        <p:txBody>
          <a:bodyPr/>
          <a:lstStyle/>
          <a:p>
            <a:pPr>
              <a:defRPr/>
            </a:pPr>
            <a:fld id="{08B22F7C-10FB-A649-A074-B2220B61912A}" type="slidenum">
              <a:rPr lang="fr-FR"/>
              <a:pPr>
                <a:defRPr/>
              </a:pPr>
              <a:t>197</a:t>
            </a:fld>
            <a:endParaRPr lang="fr-FR"/>
          </a:p>
        </p:txBody>
      </p:sp>
      <p:sp>
        <p:nvSpPr>
          <p:cNvPr id="403459" name="Rectangle 1026"/>
          <p:cNvSpPr>
            <a:spLocks noGrp="1" noChangeArrowheads="1"/>
          </p:cNvSpPr>
          <p:nvPr>
            <p:ph type="title"/>
          </p:nvPr>
        </p:nvSpPr>
        <p:spPr/>
        <p:txBody>
          <a:bodyPr/>
          <a:lstStyle/>
          <a:p>
            <a:r>
              <a:rPr lang="fr-FR"/>
              <a:t>Des partenaires aux objectifs, intérêts multiples</a:t>
            </a:r>
          </a:p>
        </p:txBody>
      </p:sp>
      <p:sp>
        <p:nvSpPr>
          <p:cNvPr id="403460" name="Rectangle 1027"/>
          <p:cNvSpPr>
            <a:spLocks noGrp="1" noChangeArrowheads="1"/>
          </p:cNvSpPr>
          <p:nvPr>
            <p:ph type="body" idx="1"/>
          </p:nvPr>
        </p:nvSpPr>
        <p:spPr>
          <a:xfrm>
            <a:off x="685800" y="1371600"/>
            <a:ext cx="6248400" cy="4724400"/>
          </a:xfrm>
        </p:spPr>
        <p:txBody>
          <a:bodyPr/>
          <a:lstStyle/>
          <a:p>
            <a:pPr>
              <a:lnSpc>
                <a:spcPct val="90000"/>
              </a:lnSpc>
            </a:pPr>
            <a:r>
              <a:rPr lang="fr-FR" sz="1800"/>
              <a:t>Atteindre une taille critique : achat, marque…</a:t>
            </a:r>
          </a:p>
          <a:p>
            <a:pPr>
              <a:lnSpc>
                <a:spcPct val="90000"/>
              </a:lnSpc>
            </a:pPr>
            <a:r>
              <a:rPr lang="fr-FR" sz="1800"/>
              <a:t>Neutraliser un concurrent : localement, international …</a:t>
            </a:r>
          </a:p>
          <a:p>
            <a:pPr>
              <a:lnSpc>
                <a:spcPct val="90000"/>
              </a:lnSpc>
            </a:pPr>
            <a:r>
              <a:rPr lang="fr-FR" sz="1800"/>
              <a:t>S’intégrer en amont/aval : accès à des stades différents de VA </a:t>
            </a:r>
          </a:p>
          <a:p>
            <a:pPr>
              <a:lnSpc>
                <a:spcPct val="90000"/>
              </a:lnSpc>
            </a:pPr>
            <a:r>
              <a:rPr lang="fr-FR" sz="1800"/>
              <a:t>Percer une barrière : poids chez des fournisseurs …</a:t>
            </a:r>
          </a:p>
          <a:p>
            <a:pPr>
              <a:lnSpc>
                <a:spcPct val="90000"/>
              </a:lnSpc>
            </a:pPr>
            <a:r>
              <a:rPr lang="fr-FR" sz="1800"/>
              <a:t>Produire pas cher : programmes de services « définis » en central…</a:t>
            </a:r>
          </a:p>
          <a:p>
            <a:pPr>
              <a:lnSpc>
                <a:spcPct val="90000"/>
              </a:lnSpc>
            </a:pPr>
            <a:r>
              <a:rPr lang="fr-FR" sz="1800"/>
              <a:t>Vendre au loin</a:t>
            </a:r>
          </a:p>
          <a:p>
            <a:pPr>
              <a:lnSpc>
                <a:spcPct val="90000"/>
              </a:lnSpc>
            </a:pPr>
            <a:r>
              <a:rPr lang="fr-FR" sz="1800"/>
              <a:t>Suivre un client : pouvoir de négo / clients internationaux</a:t>
            </a:r>
          </a:p>
          <a:p>
            <a:pPr>
              <a:lnSpc>
                <a:spcPct val="90000"/>
              </a:lnSpc>
            </a:pPr>
            <a:r>
              <a:rPr lang="fr-FR" sz="1800"/>
              <a:t>Valoriser sa technologie : logistique, informatique, merchandising</a:t>
            </a:r>
          </a:p>
          <a:p>
            <a:pPr>
              <a:lnSpc>
                <a:spcPct val="90000"/>
              </a:lnSpc>
            </a:pPr>
            <a:r>
              <a:rPr lang="fr-FR" sz="1800"/>
              <a:t>Rechercher la notoriété : marque globale pour négocier …</a:t>
            </a:r>
          </a:p>
          <a:p>
            <a:pPr>
              <a:lnSpc>
                <a:spcPct val="90000"/>
              </a:lnSpc>
            </a:pPr>
            <a:r>
              <a:rPr lang="fr-FR" sz="1800"/>
              <a:t>Partager de la R&amp;D :</a:t>
            </a:r>
          </a:p>
          <a:p>
            <a:pPr>
              <a:lnSpc>
                <a:spcPct val="90000"/>
              </a:lnSpc>
            </a:pPr>
            <a:r>
              <a:rPr lang="fr-FR" sz="1800"/>
              <a:t>Connaître l’avenir : perception avancée clients</a:t>
            </a:r>
          </a:p>
          <a:p>
            <a:pPr>
              <a:lnSpc>
                <a:spcPct val="90000"/>
              </a:lnSpc>
            </a:pPr>
            <a:r>
              <a:rPr lang="fr-FR" sz="1800"/>
              <a:t>Diversifier des activités : ouvrir de nouvelles gammes…</a:t>
            </a:r>
          </a:p>
          <a:p>
            <a:pPr>
              <a:lnSpc>
                <a:spcPct val="90000"/>
              </a:lnSpc>
            </a:pPr>
            <a:r>
              <a:rPr lang="fr-FR" sz="1800"/>
              <a:t>Tester un partenaire : « fiançailles »</a:t>
            </a:r>
          </a:p>
          <a:p>
            <a:pPr>
              <a:lnSpc>
                <a:spcPct val="90000"/>
              </a:lnSpc>
            </a:pPr>
            <a:r>
              <a:rPr lang="fr-FR" sz="1800"/>
              <a:t>Répondre à un client</a:t>
            </a:r>
          </a:p>
        </p:txBody>
      </p:sp>
      <p:sp>
        <p:nvSpPr>
          <p:cNvPr id="403461" name="Oval 1028"/>
          <p:cNvSpPr>
            <a:spLocks noChangeArrowheads="1"/>
          </p:cNvSpPr>
          <p:nvPr/>
        </p:nvSpPr>
        <p:spPr bwMode="auto">
          <a:xfrm>
            <a:off x="6948488" y="1557338"/>
            <a:ext cx="360362" cy="287337"/>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algn="ctr"/>
            <a:r>
              <a:rPr lang="fr-FR" sz="2400" b="1">
                <a:latin typeface="Times New Roman" charset="0"/>
              </a:rPr>
              <a:t>A</a:t>
            </a:r>
          </a:p>
        </p:txBody>
      </p:sp>
      <p:sp>
        <p:nvSpPr>
          <p:cNvPr id="403462" name="Oval 1029"/>
          <p:cNvSpPr>
            <a:spLocks noChangeArrowheads="1"/>
          </p:cNvSpPr>
          <p:nvPr/>
        </p:nvSpPr>
        <p:spPr bwMode="auto">
          <a:xfrm>
            <a:off x="6948488" y="2636838"/>
            <a:ext cx="360362" cy="287337"/>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algn="ctr"/>
            <a:r>
              <a:rPr lang="fr-FR" sz="2400" b="1">
                <a:latin typeface="Times New Roman" charset="0"/>
              </a:rPr>
              <a:t>A</a:t>
            </a:r>
          </a:p>
        </p:txBody>
      </p:sp>
      <p:sp>
        <p:nvSpPr>
          <p:cNvPr id="403463" name="Oval 1030"/>
          <p:cNvSpPr>
            <a:spLocks noChangeArrowheads="1"/>
          </p:cNvSpPr>
          <p:nvPr/>
        </p:nvSpPr>
        <p:spPr bwMode="auto">
          <a:xfrm>
            <a:off x="6948488" y="4510088"/>
            <a:ext cx="360362" cy="287337"/>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algn="ctr"/>
            <a:r>
              <a:rPr lang="fr-FR" sz="2400" b="1">
                <a:latin typeface="Times New Roman" charset="0"/>
              </a:rPr>
              <a:t>A</a:t>
            </a:r>
          </a:p>
        </p:txBody>
      </p:sp>
      <p:cxnSp>
        <p:nvCxnSpPr>
          <p:cNvPr id="403464" name="AutoShape 1031"/>
          <p:cNvCxnSpPr>
            <a:cxnSpLocks noChangeShapeType="1"/>
            <a:stCxn id="403461" idx="4"/>
            <a:endCxn id="403462" idx="0"/>
          </p:cNvCxnSpPr>
          <p:nvPr/>
        </p:nvCxnSpPr>
        <p:spPr bwMode="auto">
          <a:xfrm>
            <a:off x="7129463" y="1844675"/>
            <a:ext cx="0" cy="792163"/>
          </a:xfrm>
          <a:prstGeom prst="straightConnector1">
            <a:avLst/>
          </a:prstGeom>
          <a:noFill/>
          <a:ln w="9525">
            <a:solidFill>
              <a:schemeClr val="tx1"/>
            </a:solidFill>
            <a:round/>
            <a:headEnd/>
            <a:tailEnd/>
          </a:ln>
        </p:spPr>
      </p:cxnSp>
      <p:cxnSp>
        <p:nvCxnSpPr>
          <p:cNvPr id="403465" name="AutoShape 1032"/>
          <p:cNvCxnSpPr>
            <a:cxnSpLocks noChangeShapeType="1"/>
            <a:stCxn id="403462" idx="4"/>
            <a:endCxn id="403463" idx="0"/>
          </p:cNvCxnSpPr>
          <p:nvPr/>
        </p:nvCxnSpPr>
        <p:spPr bwMode="auto">
          <a:xfrm>
            <a:off x="7129463" y="2924175"/>
            <a:ext cx="0" cy="1585913"/>
          </a:xfrm>
          <a:prstGeom prst="straightConnector1">
            <a:avLst/>
          </a:prstGeom>
          <a:noFill/>
          <a:ln w="9525">
            <a:solidFill>
              <a:schemeClr val="tx1"/>
            </a:solidFill>
            <a:round/>
            <a:headEnd/>
            <a:tailEnd/>
          </a:ln>
        </p:spPr>
      </p:cxnSp>
      <p:sp>
        <p:nvSpPr>
          <p:cNvPr id="403466" name="Oval 1033"/>
          <p:cNvSpPr>
            <a:spLocks noChangeArrowheads="1"/>
          </p:cNvSpPr>
          <p:nvPr/>
        </p:nvSpPr>
        <p:spPr bwMode="auto">
          <a:xfrm>
            <a:off x="7272338" y="2133600"/>
            <a:ext cx="360362" cy="28733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algn="ctr"/>
            <a:r>
              <a:rPr lang="fr-FR" sz="2400" b="1">
                <a:latin typeface="Times New Roman" charset="0"/>
              </a:rPr>
              <a:t>B</a:t>
            </a:r>
          </a:p>
        </p:txBody>
      </p:sp>
      <p:sp>
        <p:nvSpPr>
          <p:cNvPr id="403467" name="Oval 1034"/>
          <p:cNvSpPr>
            <a:spLocks noChangeArrowheads="1"/>
          </p:cNvSpPr>
          <p:nvPr/>
        </p:nvSpPr>
        <p:spPr bwMode="auto">
          <a:xfrm>
            <a:off x="7272338" y="3213100"/>
            <a:ext cx="360362" cy="28733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algn="ctr"/>
            <a:r>
              <a:rPr lang="fr-FR" sz="2400" b="1">
                <a:latin typeface="Times New Roman" charset="0"/>
              </a:rPr>
              <a:t>B</a:t>
            </a:r>
          </a:p>
        </p:txBody>
      </p:sp>
      <p:sp>
        <p:nvSpPr>
          <p:cNvPr id="403468" name="Oval 1035"/>
          <p:cNvSpPr>
            <a:spLocks noChangeArrowheads="1"/>
          </p:cNvSpPr>
          <p:nvPr/>
        </p:nvSpPr>
        <p:spPr bwMode="auto">
          <a:xfrm>
            <a:off x="7270750" y="5300663"/>
            <a:ext cx="360363" cy="358775"/>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algn="ctr"/>
            <a:r>
              <a:rPr lang="fr-FR" sz="2400" b="1">
                <a:latin typeface="Times New Roman" charset="0"/>
              </a:rPr>
              <a:t>B</a:t>
            </a:r>
          </a:p>
        </p:txBody>
      </p:sp>
      <p:cxnSp>
        <p:nvCxnSpPr>
          <p:cNvPr id="403469" name="AutoShape 1036"/>
          <p:cNvCxnSpPr>
            <a:cxnSpLocks noChangeShapeType="1"/>
            <a:stCxn id="403466" idx="4"/>
            <a:endCxn id="403467" idx="0"/>
          </p:cNvCxnSpPr>
          <p:nvPr/>
        </p:nvCxnSpPr>
        <p:spPr bwMode="auto">
          <a:xfrm>
            <a:off x="7453313" y="2420938"/>
            <a:ext cx="0" cy="792162"/>
          </a:xfrm>
          <a:prstGeom prst="straightConnector1">
            <a:avLst/>
          </a:prstGeom>
          <a:noFill/>
          <a:ln w="9525">
            <a:solidFill>
              <a:schemeClr val="tx1"/>
            </a:solidFill>
            <a:round/>
            <a:headEnd/>
            <a:tailEnd/>
          </a:ln>
        </p:spPr>
      </p:cxnSp>
      <p:cxnSp>
        <p:nvCxnSpPr>
          <p:cNvPr id="403470" name="AutoShape 1037"/>
          <p:cNvCxnSpPr>
            <a:cxnSpLocks noChangeShapeType="1"/>
            <a:stCxn id="403467" idx="4"/>
          </p:cNvCxnSpPr>
          <p:nvPr/>
        </p:nvCxnSpPr>
        <p:spPr bwMode="auto">
          <a:xfrm flipH="1">
            <a:off x="7416800" y="3500438"/>
            <a:ext cx="36513" cy="1800225"/>
          </a:xfrm>
          <a:prstGeom prst="straightConnector1">
            <a:avLst/>
          </a:prstGeom>
          <a:noFill/>
          <a:ln w="9525">
            <a:solidFill>
              <a:schemeClr val="tx1"/>
            </a:solidFill>
            <a:round/>
            <a:headEnd/>
            <a:tailEnd/>
          </a:ln>
        </p:spPr>
      </p:cxnSp>
      <p:sp>
        <p:nvSpPr>
          <p:cNvPr id="403471" name="Oval 1038"/>
          <p:cNvSpPr>
            <a:spLocks noChangeArrowheads="1"/>
          </p:cNvSpPr>
          <p:nvPr/>
        </p:nvSpPr>
        <p:spPr bwMode="auto">
          <a:xfrm>
            <a:off x="7812088" y="1773238"/>
            <a:ext cx="360362" cy="287337"/>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algn="ctr"/>
            <a:r>
              <a:rPr lang="fr-FR" sz="2400" b="1">
                <a:latin typeface="Times New Roman" charset="0"/>
              </a:rPr>
              <a:t>C</a:t>
            </a:r>
          </a:p>
        </p:txBody>
      </p:sp>
      <p:sp>
        <p:nvSpPr>
          <p:cNvPr id="403472" name="Oval 1039"/>
          <p:cNvSpPr>
            <a:spLocks noChangeArrowheads="1"/>
          </p:cNvSpPr>
          <p:nvPr/>
        </p:nvSpPr>
        <p:spPr bwMode="auto">
          <a:xfrm>
            <a:off x="7812088" y="2636838"/>
            <a:ext cx="360362" cy="287337"/>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algn="ctr"/>
            <a:r>
              <a:rPr lang="fr-FR" sz="2400" b="1">
                <a:latin typeface="Times New Roman" charset="0"/>
              </a:rPr>
              <a:t>C</a:t>
            </a:r>
          </a:p>
        </p:txBody>
      </p:sp>
      <p:sp>
        <p:nvSpPr>
          <p:cNvPr id="403473" name="Oval 1040"/>
          <p:cNvSpPr>
            <a:spLocks noChangeArrowheads="1"/>
          </p:cNvSpPr>
          <p:nvPr/>
        </p:nvSpPr>
        <p:spPr bwMode="auto">
          <a:xfrm>
            <a:off x="7812088" y="4725988"/>
            <a:ext cx="360362" cy="287337"/>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algn="ctr"/>
            <a:r>
              <a:rPr lang="fr-FR" sz="2400" b="1">
                <a:latin typeface="Times New Roman" charset="0"/>
              </a:rPr>
              <a:t>C</a:t>
            </a:r>
          </a:p>
        </p:txBody>
      </p:sp>
      <p:cxnSp>
        <p:nvCxnSpPr>
          <p:cNvPr id="403474" name="AutoShape 1041"/>
          <p:cNvCxnSpPr>
            <a:cxnSpLocks noChangeShapeType="1"/>
            <a:stCxn id="403471" idx="4"/>
            <a:endCxn id="403472" idx="0"/>
          </p:cNvCxnSpPr>
          <p:nvPr/>
        </p:nvCxnSpPr>
        <p:spPr bwMode="auto">
          <a:xfrm>
            <a:off x="7993063" y="2060575"/>
            <a:ext cx="0" cy="576263"/>
          </a:xfrm>
          <a:prstGeom prst="straightConnector1">
            <a:avLst/>
          </a:prstGeom>
          <a:noFill/>
          <a:ln w="9525">
            <a:solidFill>
              <a:schemeClr val="tx1"/>
            </a:solidFill>
            <a:round/>
            <a:headEnd/>
            <a:tailEnd/>
          </a:ln>
        </p:spPr>
      </p:cxnSp>
      <p:cxnSp>
        <p:nvCxnSpPr>
          <p:cNvPr id="403475" name="AutoShape 1042"/>
          <p:cNvCxnSpPr>
            <a:cxnSpLocks noChangeShapeType="1"/>
            <a:stCxn id="403472" idx="4"/>
            <a:endCxn id="403473" idx="0"/>
          </p:cNvCxnSpPr>
          <p:nvPr/>
        </p:nvCxnSpPr>
        <p:spPr bwMode="auto">
          <a:xfrm>
            <a:off x="7993063" y="2924175"/>
            <a:ext cx="0" cy="1801813"/>
          </a:xfrm>
          <a:prstGeom prst="straightConnector1">
            <a:avLst/>
          </a:prstGeom>
          <a:noFill/>
          <a:ln w="9525">
            <a:solidFill>
              <a:schemeClr val="tx1"/>
            </a:solidFill>
            <a:round/>
            <a:headEnd/>
            <a:tailEnd/>
          </a:ln>
        </p:spPr>
      </p:cxn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66F6C394-A289-4C45-BF2F-DC80F5A920DC}" type="slidenum">
              <a:rPr lang="fr-FR"/>
              <a:pPr>
                <a:defRPr/>
              </a:pPr>
              <a:t>198</a:t>
            </a:fld>
            <a:endParaRPr lang="fr-FR"/>
          </a:p>
        </p:txBody>
      </p:sp>
      <p:sp>
        <p:nvSpPr>
          <p:cNvPr id="405507" name="Rectangle 1028"/>
          <p:cNvSpPr>
            <a:spLocks noGrp="1" noChangeArrowheads="1"/>
          </p:cNvSpPr>
          <p:nvPr>
            <p:ph type="title"/>
          </p:nvPr>
        </p:nvSpPr>
        <p:spPr/>
        <p:txBody>
          <a:bodyPr/>
          <a:lstStyle/>
          <a:p>
            <a:r>
              <a:rPr lang="fr-FR"/>
              <a:t>Le partenaire : QUI est-il ?</a:t>
            </a:r>
          </a:p>
        </p:txBody>
      </p:sp>
      <p:sp>
        <p:nvSpPr>
          <p:cNvPr id="405508" name="Rectangle 1029"/>
          <p:cNvSpPr>
            <a:spLocks noGrp="1" noChangeArrowheads="1"/>
          </p:cNvSpPr>
          <p:nvPr>
            <p:ph type="body" idx="1"/>
          </p:nvPr>
        </p:nvSpPr>
        <p:spPr/>
        <p:txBody>
          <a:bodyPr/>
          <a:lstStyle/>
          <a:p>
            <a:r>
              <a:rPr lang="fr-FR"/>
              <a:t>Décrypter sa stratégie</a:t>
            </a:r>
          </a:p>
          <a:p>
            <a:pPr lvl="1"/>
            <a:r>
              <a:rPr lang="fr-FR"/>
              <a:t>Le modèle de développement stratégique : acquisitions (et refus !), diversifications, organique (comment ?), les axes de communication dominants, les relations particulières (marchés, technologies ,…)</a:t>
            </a:r>
          </a:p>
          <a:p>
            <a:pPr lvl="1"/>
            <a:r>
              <a:rPr lang="fr-FR"/>
              <a:t>Les stratégies cachées : les décalages possibles de vision CT / LT</a:t>
            </a:r>
          </a:p>
          <a:p>
            <a:r>
              <a:rPr lang="fr-FR"/>
              <a:t>Sa position dans les équilibres stratégiques de son environnement</a:t>
            </a:r>
          </a:p>
          <a:p>
            <a:pPr lvl="1"/>
            <a:r>
              <a:rPr lang="fr-FR"/>
              <a:t>Les jeux d’acteur pays …</a:t>
            </a:r>
          </a:p>
          <a:p>
            <a:r>
              <a:rPr lang="fr-FR"/>
              <a:t>Le type de personnalité</a:t>
            </a:r>
          </a:p>
          <a:p>
            <a:pPr lvl="1"/>
            <a:r>
              <a:rPr lang="fr-FR"/>
              <a:t>Type de culture </a:t>
            </a:r>
            <a:r>
              <a:rPr lang="fr-FR">
                <a:sym typeface="Wingdings" charset="2"/>
              </a:rPr>
              <a:t> diagnostic culturel « approfondi » !</a:t>
            </a:r>
            <a:endParaRPr lang="fr-FR"/>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space réservé du numéro de diapositive 3"/>
          <p:cNvSpPr>
            <a:spLocks noGrp="1"/>
          </p:cNvSpPr>
          <p:nvPr>
            <p:ph type="sldNum" sz="quarter" idx="10"/>
          </p:nvPr>
        </p:nvSpPr>
        <p:spPr/>
        <p:txBody>
          <a:bodyPr/>
          <a:lstStyle/>
          <a:p>
            <a:pPr>
              <a:defRPr/>
            </a:pPr>
            <a:fld id="{F84330C6-26ED-5241-BB44-45145C2DE1CF}" type="slidenum">
              <a:rPr lang="fr-FR"/>
              <a:pPr>
                <a:defRPr/>
              </a:pPr>
              <a:t>199</a:t>
            </a:fld>
            <a:endParaRPr lang="fr-FR"/>
          </a:p>
        </p:txBody>
      </p:sp>
      <p:sp>
        <p:nvSpPr>
          <p:cNvPr id="407555" name="Rectangle 1026"/>
          <p:cNvSpPr>
            <a:spLocks noGrp="1" noChangeArrowheads="1"/>
          </p:cNvSpPr>
          <p:nvPr>
            <p:ph type="title"/>
          </p:nvPr>
        </p:nvSpPr>
        <p:spPr>
          <a:xfrm>
            <a:off x="1027113" y="322263"/>
            <a:ext cx="7181850" cy="320675"/>
          </a:xfrm>
          <a:noFill/>
        </p:spPr>
        <p:txBody>
          <a:bodyPr lIns="90488" rIns="90488"/>
          <a:lstStyle/>
          <a:p>
            <a:r>
              <a:rPr lang="fr-FR"/>
              <a:t>Contenu</a:t>
            </a:r>
          </a:p>
        </p:txBody>
      </p:sp>
      <p:sp>
        <p:nvSpPr>
          <p:cNvPr id="407556" name="Rectangle 1027"/>
          <p:cNvSpPr>
            <a:spLocks noChangeArrowheads="1"/>
          </p:cNvSpPr>
          <p:nvPr/>
        </p:nvSpPr>
        <p:spPr bwMode="auto">
          <a:xfrm>
            <a:off x="4830763" y="765175"/>
            <a:ext cx="4305300" cy="4244975"/>
          </a:xfrm>
          <a:prstGeom prst="rect">
            <a:avLst/>
          </a:prstGeom>
          <a:noFill/>
          <a:ln w="12700">
            <a:noFill/>
            <a:miter lim="800000"/>
            <a:headEnd/>
            <a:tailEnd/>
          </a:ln>
        </p:spPr>
        <p:txBody>
          <a:bodyPr lIns="90488" tIns="44450" rIns="90488" bIns="44450">
            <a:prstTxWarp prst="textNoShape">
              <a:avLst/>
            </a:prstTxWarp>
            <a:spAutoFit/>
          </a:bodyPr>
          <a:lstStyle/>
          <a:p>
            <a:pPr marL="285750" indent="-285750" defTabSz="228600"/>
            <a:r>
              <a:rPr lang="fr-FR" sz="1600" b="1">
                <a:solidFill>
                  <a:srgbClr val="0033CC"/>
                </a:solidFill>
                <a:latin typeface="Arial" charset="0"/>
              </a:rPr>
              <a:t>2 - 	Quelle mise en commun d’actifs existants ou futurs, quelle dynamique de l’alliance:</a:t>
            </a:r>
          </a:p>
          <a:p>
            <a:pPr marL="285750" indent="-285750" defTabSz="228600"/>
            <a:r>
              <a:rPr lang="fr-FR" sz="1600">
                <a:solidFill>
                  <a:schemeClr val="bg2"/>
                </a:solidFill>
                <a:latin typeface="Arial" charset="0"/>
              </a:rPr>
              <a:t>	</a:t>
            </a:r>
          </a:p>
          <a:p>
            <a:pPr marL="285750" indent="-285750" defTabSz="228600"/>
            <a:r>
              <a:rPr lang="fr-FR" sz="1600">
                <a:solidFill>
                  <a:schemeClr val="bg2"/>
                </a:solidFill>
                <a:latin typeface="Arial" charset="0"/>
              </a:rPr>
              <a:t>	-	Apport de gammes ou de technologie</a:t>
            </a:r>
          </a:p>
          <a:p>
            <a:pPr marL="285750" indent="-285750" defTabSz="228600"/>
            <a:r>
              <a:rPr lang="fr-FR" sz="1600">
                <a:solidFill>
                  <a:schemeClr val="bg2"/>
                </a:solidFill>
                <a:latin typeface="Arial" charset="0"/>
              </a:rPr>
              <a:t>	-	Apport de savoir-faire</a:t>
            </a:r>
          </a:p>
          <a:p>
            <a:pPr marL="285750" indent="-285750" defTabSz="228600"/>
            <a:r>
              <a:rPr lang="fr-FR" sz="1600">
                <a:solidFill>
                  <a:schemeClr val="bg2"/>
                </a:solidFill>
                <a:latin typeface="Arial" charset="0"/>
              </a:rPr>
              <a:t>	-	Apport d’actifs industriels</a:t>
            </a:r>
          </a:p>
          <a:p>
            <a:pPr marL="285750" indent="-285750" defTabSz="228600"/>
            <a:r>
              <a:rPr lang="fr-FR" sz="1600">
                <a:solidFill>
                  <a:schemeClr val="bg2"/>
                </a:solidFill>
                <a:latin typeface="Arial" charset="0"/>
              </a:rPr>
              <a:t>	-	Types de clients</a:t>
            </a:r>
          </a:p>
          <a:p>
            <a:pPr marL="285750" indent="-285750" defTabSz="228600"/>
            <a:r>
              <a:rPr lang="fr-FR" sz="1600">
                <a:solidFill>
                  <a:schemeClr val="bg2"/>
                </a:solidFill>
                <a:latin typeface="Arial" charset="0"/>
              </a:rPr>
              <a:t>	-	Types de produits</a:t>
            </a:r>
          </a:p>
          <a:p>
            <a:pPr marL="285750" indent="-285750" defTabSz="228600"/>
            <a:r>
              <a:rPr lang="fr-FR" sz="1600">
                <a:solidFill>
                  <a:schemeClr val="bg2"/>
                </a:solidFill>
                <a:latin typeface="Arial" charset="0"/>
              </a:rPr>
              <a:t>	-	Niveau d’exclusivité...</a:t>
            </a:r>
          </a:p>
          <a:p>
            <a:pPr marL="285750" indent="-285750" defTabSz="228600"/>
            <a:endParaRPr lang="fr-FR" sz="1600">
              <a:solidFill>
                <a:schemeClr val="bg2"/>
              </a:solidFill>
              <a:latin typeface="Arial" charset="0"/>
            </a:endParaRPr>
          </a:p>
          <a:p>
            <a:pPr marL="285750" indent="-285750" defTabSz="228600"/>
            <a:r>
              <a:rPr lang="fr-FR" sz="1600">
                <a:solidFill>
                  <a:schemeClr val="bg2"/>
                </a:solidFill>
                <a:latin typeface="Arial" charset="0"/>
              </a:rPr>
              <a:t>	-	Contrôle de l’alliance</a:t>
            </a:r>
          </a:p>
          <a:p>
            <a:pPr marL="285750" indent="-285750" defTabSz="228600"/>
            <a:endParaRPr lang="fr-FR" sz="1600">
              <a:solidFill>
                <a:schemeClr val="bg2"/>
              </a:solidFill>
              <a:latin typeface="Arial" charset="0"/>
            </a:endParaRPr>
          </a:p>
          <a:p>
            <a:pPr marL="285750" indent="-285750" defTabSz="228600"/>
            <a:r>
              <a:rPr lang="fr-FR" sz="1600">
                <a:solidFill>
                  <a:schemeClr val="bg2"/>
                </a:solidFill>
                <a:latin typeface="Arial" charset="0"/>
              </a:rPr>
              <a:t>	-	Evolution dans le temps du contenu et </a:t>
            </a:r>
          </a:p>
          <a:p>
            <a:pPr marL="285750" indent="-285750" defTabSz="228600"/>
            <a:r>
              <a:rPr lang="fr-FR" sz="1600">
                <a:solidFill>
                  <a:schemeClr val="bg2"/>
                </a:solidFill>
                <a:latin typeface="Arial" charset="0"/>
              </a:rPr>
              <a:t>		</a:t>
            </a:r>
            <a:r>
              <a:rPr lang="fr-FR" sz="1600" b="1">
                <a:solidFill>
                  <a:schemeClr val="bg2"/>
                </a:solidFill>
                <a:latin typeface="Arial" charset="0"/>
              </a:rPr>
              <a:t>dynamique visée </a:t>
            </a:r>
            <a:r>
              <a:rPr lang="fr-FR" sz="1600">
                <a:solidFill>
                  <a:schemeClr val="bg2"/>
                </a:solidFill>
                <a:latin typeface="Arial" charset="0"/>
              </a:rPr>
              <a:t>à travers le rapprochement</a:t>
            </a:r>
          </a:p>
          <a:p>
            <a:pPr marL="285750" indent="-285750" defTabSz="228600" latinLnBrk="1"/>
            <a:endParaRPr lang="fr-FR" sz="1600">
              <a:solidFill>
                <a:schemeClr val="bg2"/>
              </a:solidFill>
              <a:latin typeface="Arial" charset="0"/>
            </a:endParaRPr>
          </a:p>
        </p:txBody>
      </p:sp>
      <p:sp>
        <p:nvSpPr>
          <p:cNvPr id="407557" name="Rectangle 1028"/>
          <p:cNvSpPr>
            <a:spLocks noChangeArrowheads="1"/>
          </p:cNvSpPr>
          <p:nvPr/>
        </p:nvSpPr>
        <p:spPr bwMode="auto">
          <a:xfrm>
            <a:off x="-180975" y="4652963"/>
            <a:ext cx="6842125" cy="1800225"/>
          </a:xfrm>
          <a:prstGeom prst="rect">
            <a:avLst/>
          </a:prstGeom>
          <a:noFill/>
          <a:ln w="12700">
            <a:noFill/>
            <a:miter lim="800000"/>
            <a:headEnd/>
            <a:tailEnd/>
          </a:ln>
        </p:spPr>
        <p:txBody>
          <a:bodyPr lIns="90488" tIns="44450" rIns="90488" bIns="44450">
            <a:prstTxWarp prst="textNoShape">
              <a:avLst/>
            </a:prstTxWarp>
            <a:spAutoFit/>
          </a:bodyPr>
          <a:lstStyle/>
          <a:p>
            <a:pPr marL="285750" indent="-285750" algn="ctr"/>
            <a:r>
              <a:rPr lang="fr-FR" sz="1600" b="1">
                <a:solidFill>
                  <a:srgbClr val="FF3300"/>
                </a:solidFill>
                <a:latin typeface="Arial" charset="0"/>
              </a:rPr>
              <a:t>Finalités et objectifs de l’alliance</a:t>
            </a:r>
          </a:p>
          <a:p>
            <a:pPr marL="285750" indent="-285750" algn="ctr"/>
            <a:r>
              <a:rPr lang="fr-FR" sz="1600" b="1">
                <a:solidFill>
                  <a:srgbClr val="FF3300"/>
                </a:solidFill>
                <a:latin typeface="Arial" charset="0"/>
              </a:rPr>
              <a:t>+</a:t>
            </a:r>
          </a:p>
          <a:p>
            <a:pPr marL="285750" indent="-285750" algn="ctr"/>
            <a:r>
              <a:rPr lang="fr-FR" sz="1600" b="1">
                <a:solidFill>
                  <a:srgbClr val="FF3300"/>
                </a:solidFill>
                <a:latin typeface="Arial" charset="0"/>
              </a:rPr>
              <a:t>Ciblage</a:t>
            </a:r>
          </a:p>
          <a:p>
            <a:pPr marL="285750" indent="-285750" algn="ctr"/>
            <a:r>
              <a:rPr lang="fr-FR" sz="1600" b="1">
                <a:solidFill>
                  <a:srgbClr val="FF3300"/>
                </a:solidFill>
                <a:latin typeface="Arial" charset="0"/>
              </a:rPr>
              <a:t>+</a:t>
            </a:r>
          </a:p>
          <a:p>
            <a:pPr marL="285750" indent="-285750" algn="ctr"/>
            <a:r>
              <a:rPr lang="fr-FR" sz="1600" b="1">
                <a:solidFill>
                  <a:srgbClr val="FF3300"/>
                </a:solidFill>
                <a:latin typeface="Arial" charset="0"/>
              </a:rPr>
              <a:t>Contenu</a:t>
            </a:r>
          </a:p>
          <a:p>
            <a:pPr marL="285750" indent="-285750" algn="ctr"/>
            <a:endParaRPr lang="fr-FR" sz="1600" b="1">
              <a:solidFill>
                <a:srgbClr val="FF3300"/>
              </a:solidFill>
              <a:latin typeface="Arial" charset="0"/>
            </a:endParaRPr>
          </a:p>
          <a:p>
            <a:pPr marL="285750" indent="-285750" algn="ctr"/>
            <a:r>
              <a:rPr lang="fr-FR" sz="1600" b="1">
                <a:solidFill>
                  <a:srgbClr val="FF3300"/>
                </a:solidFill>
                <a:latin typeface="Arial" charset="0"/>
              </a:rPr>
              <a:t>Un projet stratégique</a:t>
            </a:r>
          </a:p>
        </p:txBody>
      </p:sp>
      <p:sp>
        <p:nvSpPr>
          <p:cNvPr id="407558" name="Rectangle 1029"/>
          <p:cNvSpPr>
            <a:spLocks noChangeArrowheads="1"/>
          </p:cNvSpPr>
          <p:nvPr/>
        </p:nvSpPr>
        <p:spPr bwMode="auto">
          <a:xfrm>
            <a:off x="179388" y="765175"/>
            <a:ext cx="4430712" cy="3756025"/>
          </a:xfrm>
          <a:prstGeom prst="rect">
            <a:avLst/>
          </a:prstGeom>
          <a:noFill/>
          <a:ln w="12700">
            <a:noFill/>
            <a:miter lim="800000"/>
            <a:headEnd/>
            <a:tailEnd/>
          </a:ln>
        </p:spPr>
        <p:txBody>
          <a:bodyPr lIns="90488" tIns="44450" rIns="90488" bIns="44450">
            <a:prstTxWarp prst="textNoShape">
              <a:avLst/>
            </a:prstTxWarp>
            <a:spAutoFit/>
          </a:bodyPr>
          <a:lstStyle/>
          <a:p>
            <a:pPr marL="285750" indent="-285750"/>
            <a:r>
              <a:rPr lang="fr-FR" sz="1600" b="1">
                <a:solidFill>
                  <a:srgbClr val="0033CC"/>
                </a:solidFill>
                <a:latin typeface="Arial" charset="0"/>
              </a:rPr>
              <a:t>1 - Sur quels stades de VA s’allier et avec quel niveau d’intégration et donc quel niveau de réversibilité global :</a:t>
            </a:r>
          </a:p>
          <a:p>
            <a:pPr marL="285750" indent="-285750"/>
            <a:endParaRPr lang="fr-FR" sz="1600" b="1">
              <a:solidFill>
                <a:srgbClr val="0033CC"/>
              </a:solidFill>
              <a:latin typeface="Arial" charset="0"/>
            </a:endParaRPr>
          </a:p>
          <a:p>
            <a:pPr marL="285750" indent="-285750"/>
            <a:endParaRPr lang="fr-FR" sz="1600" b="1">
              <a:solidFill>
                <a:schemeClr val="bg2"/>
              </a:solidFill>
              <a:latin typeface="Arial" charset="0"/>
            </a:endParaRPr>
          </a:p>
          <a:p>
            <a:pPr marL="285750" indent="-285750"/>
            <a:r>
              <a:rPr lang="fr-FR" sz="1600">
                <a:solidFill>
                  <a:schemeClr val="bg2"/>
                </a:solidFill>
                <a:latin typeface="Arial" charset="0"/>
              </a:rPr>
              <a:t>Définition ligne de produits</a:t>
            </a:r>
          </a:p>
          <a:p>
            <a:pPr marL="285750" indent="-285750"/>
            <a:r>
              <a:rPr lang="fr-FR" sz="1600">
                <a:solidFill>
                  <a:schemeClr val="bg2"/>
                </a:solidFill>
                <a:latin typeface="Arial" charset="0"/>
              </a:rPr>
              <a:t>Conception et études</a:t>
            </a:r>
          </a:p>
          <a:p>
            <a:pPr marL="285750" indent="-285750"/>
            <a:r>
              <a:rPr lang="fr-FR" sz="1600">
                <a:solidFill>
                  <a:schemeClr val="bg2"/>
                </a:solidFill>
                <a:latin typeface="Arial" charset="0"/>
              </a:rPr>
              <a:t>Production s:s ensembles</a:t>
            </a:r>
          </a:p>
          <a:p>
            <a:pPr marL="285750" indent="-285750"/>
            <a:r>
              <a:rPr lang="fr-FR" sz="1600">
                <a:solidFill>
                  <a:schemeClr val="bg2"/>
                </a:solidFill>
                <a:latin typeface="Arial" charset="0"/>
              </a:rPr>
              <a:t>Assemblage</a:t>
            </a:r>
          </a:p>
          <a:p>
            <a:pPr marL="285750" indent="-285750"/>
            <a:r>
              <a:rPr lang="fr-FR" sz="1600">
                <a:solidFill>
                  <a:schemeClr val="bg2"/>
                </a:solidFill>
                <a:latin typeface="Arial" charset="0"/>
              </a:rPr>
              <a:t>Achats</a:t>
            </a:r>
          </a:p>
          <a:p>
            <a:pPr marL="285750" indent="-285750"/>
            <a:r>
              <a:rPr lang="fr-FR" sz="1600">
                <a:solidFill>
                  <a:schemeClr val="bg2"/>
                </a:solidFill>
                <a:latin typeface="Arial" charset="0"/>
              </a:rPr>
              <a:t>Commercial</a:t>
            </a:r>
          </a:p>
          <a:p>
            <a:pPr marL="285750" indent="-285750"/>
            <a:r>
              <a:rPr lang="fr-FR" sz="1600">
                <a:solidFill>
                  <a:schemeClr val="bg2"/>
                </a:solidFill>
                <a:latin typeface="Arial" charset="0"/>
              </a:rPr>
              <a:t>SAV</a:t>
            </a:r>
          </a:p>
          <a:p>
            <a:pPr marL="285750" indent="-285750"/>
            <a:endParaRPr lang="fr-FR" sz="1600" b="1">
              <a:solidFill>
                <a:schemeClr val="bg2"/>
              </a:solidFill>
              <a:latin typeface="Arial" charset="0"/>
            </a:endParaRPr>
          </a:p>
          <a:p>
            <a:pPr marL="285750" indent="-285750"/>
            <a:r>
              <a:rPr lang="fr-FR" sz="1600" b="1">
                <a:solidFill>
                  <a:schemeClr val="bg2"/>
                </a:solidFill>
                <a:latin typeface="Arial" charset="0"/>
              </a:rPr>
              <a:t>	Niveau d’intégration                                    30 %</a:t>
            </a:r>
          </a:p>
        </p:txBody>
      </p:sp>
      <p:sp>
        <p:nvSpPr>
          <p:cNvPr id="407559" name="Rectangle 1030"/>
          <p:cNvSpPr>
            <a:spLocks noChangeArrowheads="1"/>
          </p:cNvSpPr>
          <p:nvPr/>
        </p:nvSpPr>
        <p:spPr bwMode="auto">
          <a:xfrm>
            <a:off x="2916238" y="1557338"/>
            <a:ext cx="1817687"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fr-FR" sz="1600" b="1">
                <a:solidFill>
                  <a:schemeClr val="bg2"/>
                </a:solidFill>
                <a:latin typeface="Arial" charset="0"/>
              </a:rPr>
              <a:t>A        A U B      B</a:t>
            </a:r>
          </a:p>
        </p:txBody>
      </p:sp>
      <p:grpSp>
        <p:nvGrpSpPr>
          <p:cNvPr id="407560" name="Group 1031"/>
          <p:cNvGrpSpPr>
            <a:grpSpLocks/>
          </p:cNvGrpSpPr>
          <p:nvPr/>
        </p:nvGrpSpPr>
        <p:grpSpPr bwMode="auto">
          <a:xfrm>
            <a:off x="3132138" y="2387600"/>
            <a:ext cx="1300162" cy="122238"/>
            <a:chOff x="2149" y="1604"/>
            <a:chExt cx="887" cy="77"/>
          </a:xfrm>
        </p:grpSpPr>
        <p:sp>
          <p:nvSpPr>
            <p:cNvPr id="407573" name="Oval 1032"/>
            <p:cNvSpPr>
              <a:spLocks noChangeArrowheads="1"/>
            </p:cNvSpPr>
            <p:nvPr/>
          </p:nvSpPr>
          <p:spPr bwMode="auto">
            <a:xfrm>
              <a:off x="2952" y="1604"/>
              <a:ext cx="84" cy="77"/>
            </a:xfrm>
            <a:prstGeom prst="ellipse">
              <a:avLst/>
            </a:prstGeom>
            <a:solidFill>
              <a:schemeClr val="bg2"/>
            </a:solidFill>
            <a:ln w="12700">
              <a:solidFill>
                <a:schemeClr val="tx1"/>
              </a:solidFill>
              <a:round/>
              <a:headEnd/>
              <a:tailEnd/>
            </a:ln>
          </p:spPr>
          <p:txBody>
            <a:bodyPr wrap="none" anchor="ctr">
              <a:prstTxWarp prst="textNoShape">
                <a:avLst/>
              </a:prstTxWarp>
            </a:bodyPr>
            <a:lstStyle/>
            <a:p>
              <a:endParaRPr lang="fr-FR"/>
            </a:p>
          </p:txBody>
        </p:sp>
        <p:sp>
          <p:nvSpPr>
            <p:cNvPr id="407574" name="Oval 1033"/>
            <p:cNvSpPr>
              <a:spLocks noChangeArrowheads="1"/>
            </p:cNvSpPr>
            <p:nvPr/>
          </p:nvSpPr>
          <p:spPr bwMode="auto">
            <a:xfrm>
              <a:off x="2149" y="1604"/>
              <a:ext cx="84" cy="77"/>
            </a:xfrm>
            <a:prstGeom prst="ellipse">
              <a:avLst/>
            </a:prstGeom>
            <a:solidFill>
              <a:schemeClr val="bg2"/>
            </a:solidFill>
            <a:ln w="12700">
              <a:solidFill>
                <a:schemeClr val="tx1"/>
              </a:solidFill>
              <a:round/>
              <a:headEnd/>
              <a:tailEnd/>
            </a:ln>
          </p:spPr>
          <p:txBody>
            <a:bodyPr wrap="none" anchor="ctr">
              <a:prstTxWarp prst="textNoShape">
                <a:avLst/>
              </a:prstTxWarp>
            </a:bodyPr>
            <a:lstStyle/>
            <a:p>
              <a:endParaRPr lang="fr-FR"/>
            </a:p>
          </p:txBody>
        </p:sp>
      </p:grpSp>
      <p:sp>
        <p:nvSpPr>
          <p:cNvPr id="407561" name="Oval 1034"/>
          <p:cNvSpPr>
            <a:spLocks noChangeArrowheads="1"/>
          </p:cNvSpPr>
          <p:nvPr/>
        </p:nvSpPr>
        <p:spPr bwMode="auto">
          <a:xfrm>
            <a:off x="3706813" y="2166938"/>
            <a:ext cx="123825" cy="122237"/>
          </a:xfrm>
          <a:prstGeom prst="ellipse">
            <a:avLst/>
          </a:prstGeom>
          <a:solidFill>
            <a:schemeClr val="bg2"/>
          </a:solidFill>
          <a:ln w="12700">
            <a:solidFill>
              <a:schemeClr val="tx1"/>
            </a:solidFill>
            <a:round/>
            <a:headEnd/>
            <a:tailEnd/>
          </a:ln>
        </p:spPr>
        <p:txBody>
          <a:bodyPr wrap="none" anchor="ctr">
            <a:prstTxWarp prst="textNoShape">
              <a:avLst/>
            </a:prstTxWarp>
          </a:bodyPr>
          <a:lstStyle/>
          <a:p>
            <a:endParaRPr lang="fr-FR"/>
          </a:p>
        </p:txBody>
      </p:sp>
      <p:sp>
        <p:nvSpPr>
          <p:cNvPr id="407562" name="Oval 1035"/>
          <p:cNvSpPr>
            <a:spLocks noChangeArrowheads="1"/>
          </p:cNvSpPr>
          <p:nvPr/>
        </p:nvSpPr>
        <p:spPr bwMode="auto">
          <a:xfrm>
            <a:off x="3722688" y="3573463"/>
            <a:ext cx="123825" cy="122237"/>
          </a:xfrm>
          <a:prstGeom prst="ellipse">
            <a:avLst/>
          </a:prstGeom>
          <a:solidFill>
            <a:schemeClr val="bg2"/>
          </a:solidFill>
          <a:ln w="12700">
            <a:solidFill>
              <a:schemeClr val="tx1"/>
            </a:solidFill>
            <a:round/>
            <a:headEnd/>
            <a:tailEnd/>
          </a:ln>
        </p:spPr>
        <p:txBody>
          <a:bodyPr wrap="none" anchor="ctr">
            <a:prstTxWarp prst="textNoShape">
              <a:avLst/>
            </a:prstTxWarp>
          </a:bodyPr>
          <a:lstStyle/>
          <a:p>
            <a:endParaRPr lang="fr-FR"/>
          </a:p>
        </p:txBody>
      </p:sp>
      <p:sp>
        <p:nvSpPr>
          <p:cNvPr id="407563" name="Oval 1036"/>
          <p:cNvSpPr>
            <a:spLocks noChangeArrowheads="1"/>
          </p:cNvSpPr>
          <p:nvPr/>
        </p:nvSpPr>
        <p:spPr bwMode="auto">
          <a:xfrm>
            <a:off x="3692525" y="2794000"/>
            <a:ext cx="123825" cy="122238"/>
          </a:xfrm>
          <a:prstGeom prst="ellipse">
            <a:avLst/>
          </a:prstGeom>
          <a:solidFill>
            <a:schemeClr val="bg2"/>
          </a:solidFill>
          <a:ln w="12700">
            <a:solidFill>
              <a:schemeClr val="tx1"/>
            </a:solidFill>
            <a:round/>
            <a:headEnd/>
            <a:tailEnd/>
          </a:ln>
        </p:spPr>
        <p:txBody>
          <a:bodyPr wrap="none" anchor="ctr">
            <a:prstTxWarp prst="textNoShape">
              <a:avLst/>
            </a:prstTxWarp>
          </a:bodyPr>
          <a:lstStyle/>
          <a:p>
            <a:endParaRPr lang="fr-FR"/>
          </a:p>
        </p:txBody>
      </p:sp>
      <p:sp>
        <p:nvSpPr>
          <p:cNvPr id="407564" name="Oval 1037"/>
          <p:cNvSpPr>
            <a:spLocks noChangeArrowheads="1"/>
          </p:cNvSpPr>
          <p:nvPr/>
        </p:nvSpPr>
        <p:spPr bwMode="auto">
          <a:xfrm>
            <a:off x="3722688" y="3306763"/>
            <a:ext cx="123825" cy="122237"/>
          </a:xfrm>
          <a:prstGeom prst="ellipse">
            <a:avLst/>
          </a:prstGeom>
          <a:solidFill>
            <a:schemeClr val="bg2"/>
          </a:solidFill>
          <a:ln w="12700">
            <a:solidFill>
              <a:schemeClr val="tx1"/>
            </a:solidFill>
            <a:round/>
            <a:headEnd/>
            <a:tailEnd/>
          </a:ln>
        </p:spPr>
        <p:txBody>
          <a:bodyPr wrap="none" anchor="ctr">
            <a:prstTxWarp prst="textNoShape">
              <a:avLst/>
            </a:prstTxWarp>
          </a:bodyPr>
          <a:lstStyle/>
          <a:p>
            <a:endParaRPr lang="fr-FR"/>
          </a:p>
        </p:txBody>
      </p:sp>
      <p:grpSp>
        <p:nvGrpSpPr>
          <p:cNvPr id="407565" name="Group 1038"/>
          <p:cNvGrpSpPr>
            <a:grpSpLocks/>
          </p:cNvGrpSpPr>
          <p:nvPr/>
        </p:nvGrpSpPr>
        <p:grpSpPr bwMode="auto">
          <a:xfrm>
            <a:off x="3132138" y="3082925"/>
            <a:ext cx="1300162" cy="122238"/>
            <a:chOff x="2149" y="2020"/>
            <a:chExt cx="887" cy="77"/>
          </a:xfrm>
        </p:grpSpPr>
        <p:sp>
          <p:nvSpPr>
            <p:cNvPr id="407570" name="Oval 1039"/>
            <p:cNvSpPr>
              <a:spLocks noChangeArrowheads="1"/>
            </p:cNvSpPr>
            <p:nvPr/>
          </p:nvSpPr>
          <p:spPr bwMode="auto">
            <a:xfrm>
              <a:off x="2541" y="2020"/>
              <a:ext cx="84" cy="77"/>
            </a:xfrm>
            <a:prstGeom prst="ellipse">
              <a:avLst/>
            </a:prstGeom>
            <a:solidFill>
              <a:schemeClr val="bg2"/>
            </a:solidFill>
            <a:ln w="12700">
              <a:solidFill>
                <a:schemeClr val="tx1"/>
              </a:solidFill>
              <a:round/>
              <a:headEnd/>
              <a:tailEnd/>
            </a:ln>
          </p:spPr>
          <p:txBody>
            <a:bodyPr wrap="none" anchor="ctr">
              <a:prstTxWarp prst="textNoShape">
                <a:avLst/>
              </a:prstTxWarp>
            </a:bodyPr>
            <a:lstStyle/>
            <a:p>
              <a:endParaRPr lang="fr-FR"/>
            </a:p>
          </p:txBody>
        </p:sp>
        <p:sp>
          <p:nvSpPr>
            <p:cNvPr id="407571" name="Oval 1040"/>
            <p:cNvSpPr>
              <a:spLocks noChangeArrowheads="1"/>
            </p:cNvSpPr>
            <p:nvPr/>
          </p:nvSpPr>
          <p:spPr bwMode="auto">
            <a:xfrm>
              <a:off x="2149" y="2020"/>
              <a:ext cx="84" cy="77"/>
            </a:xfrm>
            <a:prstGeom prst="ellipse">
              <a:avLst/>
            </a:prstGeom>
            <a:solidFill>
              <a:schemeClr val="bg2"/>
            </a:solidFill>
            <a:ln w="12700">
              <a:solidFill>
                <a:schemeClr val="tx1"/>
              </a:solidFill>
              <a:round/>
              <a:headEnd/>
              <a:tailEnd/>
            </a:ln>
          </p:spPr>
          <p:txBody>
            <a:bodyPr wrap="none" anchor="ctr">
              <a:prstTxWarp prst="textNoShape">
                <a:avLst/>
              </a:prstTxWarp>
            </a:bodyPr>
            <a:lstStyle/>
            <a:p>
              <a:endParaRPr lang="fr-FR"/>
            </a:p>
          </p:txBody>
        </p:sp>
        <p:sp>
          <p:nvSpPr>
            <p:cNvPr id="407572" name="Oval 1041"/>
            <p:cNvSpPr>
              <a:spLocks noChangeArrowheads="1"/>
            </p:cNvSpPr>
            <p:nvPr/>
          </p:nvSpPr>
          <p:spPr bwMode="auto">
            <a:xfrm>
              <a:off x="2952" y="2020"/>
              <a:ext cx="84" cy="77"/>
            </a:xfrm>
            <a:prstGeom prst="ellipse">
              <a:avLst/>
            </a:prstGeom>
            <a:solidFill>
              <a:schemeClr val="bg2"/>
            </a:solidFill>
            <a:ln w="12700">
              <a:solidFill>
                <a:schemeClr val="tx1"/>
              </a:solidFill>
              <a:round/>
              <a:headEnd/>
              <a:tailEnd/>
            </a:ln>
          </p:spPr>
          <p:txBody>
            <a:bodyPr wrap="none" anchor="ctr">
              <a:prstTxWarp prst="textNoShape">
                <a:avLst/>
              </a:prstTxWarp>
            </a:bodyPr>
            <a:lstStyle/>
            <a:p>
              <a:endParaRPr lang="fr-FR"/>
            </a:p>
          </p:txBody>
        </p:sp>
      </p:grpSp>
      <p:grpSp>
        <p:nvGrpSpPr>
          <p:cNvPr id="407566" name="Group 1042"/>
          <p:cNvGrpSpPr>
            <a:grpSpLocks/>
          </p:cNvGrpSpPr>
          <p:nvPr/>
        </p:nvGrpSpPr>
        <p:grpSpPr bwMode="auto">
          <a:xfrm>
            <a:off x="3132138" y="2614613"/>
            <a:ext cx="1300162" cy="122237"/>
            <a:chOff x="2149" y="1747"/>
            <a:chExt cx="887" cy="77"/>
          </a:xfrm>
        </p:grpSpPr>
        <p:sp>
          <p:nvSpPr>
            <p:cNvPr id="407568" name="Oval 1043"/>
            <p:cNvSpPr>
              <a:spLocks noChangeArrowheads="1"/>
            </p:cNvSpPr>
            <p:nvPr/>
          </p:nvSpPr>
          <p:spPr bwMode="auto">
            <a:xfrm>
              <a:off x="2149" y="1747"/>
              <a:ext cx="84" cy="77"/>
            </a:xfrm>
            <a:prstGeom prst="ellipse">
              <a:avLst/>
            </a:prstGeom>
            <a:solidFill>
              <a:schemeClr val="bg2"/>
            </a:solidFill>
            <a:ln w="12700">
              <a:solidFill>
                <a:schemeClr val="tx1"/>
              </a:solidFill>
              <a:round/>
              <a:headEnd/>
              <a:tailEnd/>
            </a:ln>
          </p:spPr>
          <p:txBody>
            <a:bodyPr wrap="none" anchor="ctr">
              <a:prstTxWarp prst="textNoShape">
                <a:avLst/>
              </a:prstTxWarp>
            </a:bodyPr>
            <a:lstStyle/>
            <a:p>
              <a:endParaRPr lang="fr-FR"/>
            </a:p>
          </p:txBody>
        </p:sp>
        <p:sp>
          <p:nvSpPr>
            <p:cNvPr id="407569" name="Oval 1044"/>
            <p:cNvSpPr>
              <a:spLocks noChangeArrowheads="1"/>
            </p:cNvSpPr>
            <p:nvPr/>
          </p:nvSpPr>
          <p:spPr bwMode="auto">
            <a:xfrm>
              <a:off x="2952" y="1747"/>
              <a:ext cx="84" cy="77"/>
            </a:xfrm>
            <a:prstGeom prst="ellipse">
              <a:avLst/>
            </a:prstGeom>
            <a:solidFill>
              <a:schemeClr val="bg2"/>
            </a:solidFill>
            <a:ln w="12700">
              <a:solidFill>
                <a:schemeClr val="tx1"/>
              </a:solidFill>
              <a:round/>
              <a:headEnd/>
              <a:tailEnd/>
            </a:ln>
          </p:spPr>
          <p:txBody>
            <a:bodyPr wrap="none" anchor="ctr">
              <a:prstTxWarp prst="textNoShape">
                <a:avLst/>
              </a:prstTxWarp>
            </a:bodyPr>
            <a:lstStyle/>
            <a:p>
              <a:endParaRPr lang="fr-FR"/>
            </a:p>
          </p:txBody>
        </p:sp>
      </p:grpSp>
      <p:sp>
        <p:nvSpPr>
          <p:cNvPr id="407567" name="Line 1045"/>
          <p:cNvSpPr>
            <a:spLocks noChangeShapeType="1"/>
          </p:cNvSpPr>
          <p:nvPr/>
        </p:nvSpPr>
        <p:spPr bwMode="auto">
          <a:xfrm>
            <a:off x="971550" y="6308725"/>
            <a:ext cx="890588" cy="0"/>
          </a:xfrm>
          <a:prstGeom prst="line">
            <a:avLst/>
          </a:prstGeom>
          <a:noFill/>
          <a:ln w="101600">
            <a:solidFill>
              <a:schemeClr val="bg2"/>
            </a:solidFill>
            <a:round/>
            <a:headEnd/>
            <a:tailEnd type="triangle" w="med" len="med"/>
          </a:ln>
        </p:spPr>
        <p:txBody>
          <a:bodyPr wrap="none" anchor="ctr">
            <a:prstTxWarp prst="textNoShape">
              <a:avLst/>
            </a:prstTxWarp>
          </a:bodyPr>
          <a:lstStyle/>
          <a:p>
            <a:endParaRPr lang="fr-F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97043AEE-6380-724B-B9D4-509CD6235686}" type="slidenum">
              <a:rPr lang="fr-FR"/>
              <a:pPr>
                <a:defRPr/>
              </a:pPr>
              <a:t>2</a:t>
            </a:fld>
            <a:endParaRPr lang="fr-FR"/>
          </a:p>
        </p:txBody>
      </p:sp>
      <p:sp>
        <p:nvSpPr>
          <p:cNvPr id="18435" name="Rectangle 2"/>
          <p:cNvSpPr>
            <a:spLocks noGrp="1" noChangeArrowheads="1"/>
          </p:cNvSpPr>
          <p:nvPr>
            <p:ph type="title"/>
          </p:nvPr>
        </p:nvSpPr>
        <p:spPr>
          <a:xfrm>
            <a:off x="533400" y="0"/>
            <a:ext cx="7772400" cy="600075"/>
          </a:xfrm>
          <a:noFill/>
        </p:spPr>
        <p:txBody>
          <a:bodyPr/>
          <a:lstStyle/>
          <a:p>
            <a:r>
              <a:rPr lang="fr-FR"/>
              <a:t>Sommaire</a:t>
            </a:r>
          </a:p>
        </p:txBody>
      </p:sp>
      <p:sp>
        <p:nvSpPr>
          <p:cNvPr id="18436" name="Rectangle 3"/>
          <p:cNvSpPr>
            <a:spLocks noGrp="1" noChangeArrowheads="1"/>
          </p:cNvSpPr>
          <p:nvPr>
            <p:ph type="body" idx="1"/>
          </p:nvPr>
        </p:nvSpPr>
        <p:spPr>
          <a:xfrm>
            <a:off x="574675" y="457200"/>
            <a:ext cx="8174038" cy="5943600"/>
          </a:xfrm>
          <a:noFill/>
        </p:spPr>
        <p:txBody>
          <a:bodyPr/>
          <a:lstStyle/>
          <a:p>
            <a:pPr marL="609600" indent="-609600">
              <a:lnSpc>
                <a:spcPct val="80000"/>
              </a:lnSpc>
              <a:buFontTx/>
              <a:buAutoNum type="arabicPeriod"/>
            </a:pPr>
            <a:r>
              <a:rPr lang="fr-FR" sz="1600" b="1" dirty="0">
                <a:solidFill>
                  <a:srgbClr val="00279F"/>
                </a:solidFill>
              </a:rPr>
              <a:t>Le management stratégique et la politique générale</a:t>
            </a:r>
          </a:p>
          <a:p>
            <a:pPr marL="1333500" lvl="1" indent="-533400">
              <a:lnSpc>
                <a:spcPct val="80000"/>
              </a:lnSpc>
              <a:buFontTx/>
              <a:buAutoNum type="arabicPeriod"/>
            </a:pPr>
            <a:r>
              <a:rPr lang="fr-FR" sz="1400" b="1" dirty="0">
                <a:solidFill>
                  <a:srgbClr val="00279F"/>
                </a:solidFill>
              </a:rPr>
              <a:t>La démarche stratégique</a:t>
            </a:r>
          </a:p>
          <a:p>
            <a:pPr marL="1333500" lvl="1" indent="-533400">
              <a:lnSpc>
                <a:spcPct val="80000"/>
              </a:lnSpc>
              <a:buFontTx/>
              <a:buAutoNum type="arabicPeriod"/>
            </a:pPr>
            <a:r>
              <a:rPr lang="fr-FR" sz="1400" b="1" dirty="0">
                <a:solidFill>
                  <a:srgbClr val="00279F"/>
                </a:solidFill>
              </a:rPr>
              <a:t>Tester la pertinence de la démarche stratégique</a:t>
            </a:r>
          </a:p>
          <a:p>
            <a:pPr marL="1333500" lvl="1" indent="-533400">
              <a:lnSpc>
                <a:spcPct val="80000"/>
              </a:lnSpc>
              <a:buFontTx/>
              <a:buAutoNum type="arabicPeriod"/>
            </a:pPr>
            <a:r>
              <a:rPr lang="fr-FR" sz="1400" b="1" dirty="0">
                <a:solidFill>
                  <a:srgbClr val="00279F"/>
                </a:solidFill>
              </a:rPr>
              <a:t>Vision et leadership</a:t>
            </a:r>
          </a:p>
          <a:p>
            <a:pPr marL="609600" indent="-609600">
              <a:lnSpc>
                <a:spcPct val="80000"/>
              </a:lnSpc>
              <a:buFontTx/>
              <a:buAutoNum type="arabicPeriod"/>
            </a:pPr>
            <a:r>
              <a:rPr lang="fr-FR" sz="1600" b="1" dirty="0">
                <a:solidFill>
                  <a:srgbClr val="00279F"/>
                </a:solidFill>
              </a:rPr>
              <a:t>La segmentation stratégique</a:t>
            </a:r>
          </a:p>
          <a:p>
            <a:pPr marL="609600" indent="-609600">
              <a:lnSpc>
                <a:spcPct val="80000"/>
              </a:lnSpc>
              <a:buFontTx/>
              <a:buAutoNum type="arabicPeriod"/>
            </a:pPr>
            <a:r>
              <a:rPr lang="fr-FR" sz="1600" b="1" dirty="0">
                <a:solidFill>
                  <a:srgbClr val="00279F"/>
                </a:solidFill>
              </a:rPr>
              <a:t>Les modèles d'analyse</a:t>
            </a:r>
          </a:p>
          <a:p>
            <a:pPr marL="1333500" lvl="1" indent="-533400">
              <a:lnSpc>
                <a:spcPct val="80000"/>
              </a:lnSpc>
              <a:buFontTx/>
              <a:buAutoNum type="arabicPeriod"/>
            </a:pPr>
            <a:r>
              <a:rPr lang="fr-FR" sz="1400" b="1" dirty="0">
                <a:solidFill>
                  <a:srgbClr val="00279F"/>
                </a:solidFill>
              </a:rPr>
              <a:t>Les modèles sur l'environnement de l'entreprise</a:t>
            </a:r>
          </a:p>
          <a:p>
            <a:pPr marL="1333500" lvl="1" indent="-533400">
              <a:lnSpc>
                <a:spcPct val="80000"/>
              </a:lnSpc>
              <a:buFontTx/>
              <a:buAutoNum type="arabicPeriod"/>
            </a:pPr>
            <a:r>
              <a:rPr lang="fr-FR" sz="1400" b="1" dirty="0">
                <a:solidFill>
                  <a:srgbClr val="00279F"/>
                </a:solidFill>
              </a:rPr>
              <a:t>Les stratégies de base de  M. Porter</a:t>
            </a:r>
          </a:p>
          <a:p>
            <a:pPr marL="609600" indent="-609600">
              <a:lnSpc>
                <a:spcPct val="80000"/>
              </a:lnSpc>
              <a:buFontTx/>
              <a:buAutoNum type="arabicPeriod"/>
            </a:pPr>
            <a:r>
              <a:rPr lang="fr-FR" sz="1600" b="1" dirty="0">
                <a:solidFill>
                  <a:srgbClr val="00279F"/>
                </a:solidFill>
              </a:rPr>
              <a:t>La chaîne de valeur &amp; les systèmes d'activité</a:t>
            </a:r>
          </a:p>
          <a:p>
            <a:pPr marL="1333500" lvl="1" indent="-533400">
              <a:lnSpc>
                <a:spcPct val="80000"/>
              </a:lnSpc>
              <a:buFontTx/>
              <a:buAutoNum type="arabicPeriod"/>
            </a:pPr>
            <a:r>
              <a:rPr lang="fr-FR" sz="1400" b="1" dirty="0">
                <a:solidFill>
                  <a:srgbClr val="00279F"/>
                </a:solidFill>
              </a:rPr>
              <a:t>La chaîne de valeur et la proposition de valeur</a:t>
            </a:r>
          </a:p>
          <a:p>
            <a:pPr marL="1333500" lvl="1" indent="-533400">
              <a:lnSpc>
                <a:spcPct val="80000"/>
              </a:lnSpc>
              <a:buFontTx/>
              <a:buAutoNum type="arabicPeriod"/>
            </a:pPr>
            <a:r>
              <a:rPr lang="fr-FR" sz="1400" b="1" dirty="0">
                <a:solidFill>
                  <a:srgbClr val="00279F"/>
                </a:solidFill>
              </a:rPr>
              <a:t>Les systèmes d'activité</a:t>
            </a:r>
          </a:p>
          <a:p>
            <a:pPr marL="609600" indent="-609600">
              <a:lnSpc>
                <a:spcPct val="80000"/>
              </a:lnSpc>
              <a:buFontTx/>
              <a:buAutoNum type="arabicPeriod"/>
            </a:pPr>
            <a:r>
              <a:rPr lang="fr-FR" sz="1600" b="1" dirty="0">
                <a:solidFill>
                  <a:srgbClr val="00279F"/>
                </a:solidFill>
              </a:rPr>
              <a:t>Les groupes stratégiques</a:t>
            </a:r>
          </a:p>
          <a:p>
            <a:pPr marL="609600" indent="-609600">
              <a:lnSpc>
                <a:spcPct val="80000"/>
              </a:lnSpc>
              <a:buFontTx/>
              <a:buAutoNum type="arabicPeriod"/>
            </a:pPr>
            <a:r>
              <a:rPr lang="fr-FR" sz="1600" b="1" dirty="0">
                <a:solidFill>
                  <a:srgbClr val="00279F"/>
                </a:solidFill>
              </a:rPr>
              <a:t>Les Modèles de portefeuille d’activités</a:t>
            </a:r>
          </a:p>
          <a:p>
            <a:pPr marL="1333500" lvl="1" indent="-533400">
              <a:lnSpc>
                <a:spcPct val="80000"/>
              </a:lnSpc>
              <a:buFontTx/>
              <a:buAutoNum type="arabicPeriod"/>
            </a:pPr>
            <a:r>
              <a:rPr lang="fr-FR" sz="1400" b="1" dirty="0">
                <a:solidFill>
                  <a:srgbClr val="00279F"/>
                </a:solidFill>
              </a:rPr>
              <a:t>BCG1 et la courbe d’expérience 2. BCG2 et les systèmes concurrentiels</a:t>
            </a:r>
          </a:p>
          <a:p>
            <a:pPr marL="1333500" lvl="1" indent="-533400">
              <a:lnSpc>
                <a:spcPct val="80000"/>
              </a:lnSpc>
              <a:buFontTx/>
              <a:buAutoNum type="arabicPeriod" startAt="3"/>
            </a:pPr>
            <a:r>
              <a:rPr lang="fr-FR" sz="1400" b="1" dirty="0">
                <a:solidFill>
                  <a:srgbClr val="00279F"/>
                </a:solidFill>
              </a:rPr>
              <a:t>ADL et le cycle de vie</a:t>
            </a:r>
          </a:p>
          <a:p>
            <a:pPr marL="1333500" lvl="1" indent="-533400">
              <a:lnSpc>
                <a:spcPct val="80000"/>
              </a:lnSpc>
              <a:buFontTx/>
              <a:buAutoNum type="arabicPeriod" startAt="3"/>
            </a:pPr>
            <a:r>
              <a:rPr lang="fr-FR" sz="1400" b="1" dirty="0">
                <a:solidFill>
                  <a:srgbClr val="00279F"/>
                </a:solidFill>
              </a:rPr>
              <a:t>Mc </a:t>
            </a:r>
            <a:r>
              <a:rPr lang="fr-FR" sz="1400" b="1" dirty="0" err="1">
                <a:solidFill>
                  <a:srgbClr val="00279F"/>
                </a:solidFill>
              </a:rPr>
              <a:t>Kinsey</a:t>
            </a:r>
            <a:r>
              <a:rPr lang="fr-FR" sz="1400" b="1" dirty="0">
                <a:solidFill>
                  <a:srgbClr val="00279F"/>
                </a:solidFill>
              </a:rPr>
              <a:t> et </a:t>
            </a:r>
            <a:r>
              <a:rPr lang="fr-FR" sz="1400" b="1" dirty="0" err="1">
                <a:solidFill>
                  <a:srgbClr val="00279F"/>
                </a:solidFill>
              </a:rPr>
              <a:t>Attraits-Atouts</a:t>
            </a:r>
            <a:endParaRPr lang="fr-FR" sz="1400" b="1" dirty="0">
              <a:solidFill>
                <a:srgbClr val="00279F"/>
              </a:solidFill>
            </a:endParaRPr>
          </a:p>
          <a:p>
            <a:pPr marL="1333500" lvl="1" indent="-533400">
              <a:lnSpc>
                <a:spcPct val="80000"/>
              </a:lnSpc>
              <a:buFontTx/>
              <a:buAutoNum type="arabicPeriod" startAt="3"/>
            </a:pPr>
            <a:r>
              <a:rPr lang="fr-FR" sz="1400" b="1" dirty="0">
                <a:solidFill>
                  <a:srgbClr val="00279F"/>
                </a:solidFill>
              </a:rPr>
              <a:t>Les modèles de portefeuilles financiers (à base du ROCE)</a:t>
            </a:r>
          </a:p>
          <a:p>
            <a:pPr marL="609600" indent="-609600">
              <a:lnSpc>
                <a:spcPct val="80000"/>
              </a:lnSpc>
              <a:buFontTx/>
              <a:buAutoNum type="arabicPeriod"/>
            </a:pPr>
            <a:r>
              <a:rPr lang="fr-FR" sz="1600" b="1" dirty="0">
                <a:solidFill>
                  <a:srgbClr val="00279F"/>
                </a:solidFill>
              </a:rPr>
              <a:t>L’évaluation des stratégies (création de valeur, EVA)</a:t>
            </a:r>
          </a:p>
          <a:p>
            <a:pPr marL="609600" indent="-609600">
              <a:lnSpc>
                <a:spcPct val="80000"/>
              </a:lnSpc>
              <a:buFontTx/>
              <a:buAutoNum type="arabicPeriod"/>
            </a:pPr>
            <a:r>
              <a:rPr lang="fr-FR" sz="1600" b="1" dirty="0">
                <a:solidFill>
                  <a:srgbClr val="00279F"/>
                </a:solidFill>
              </a:rPr>
              <a:t>Le business model</a:t>
            </a:r>
          </a:p>
          <a:p>
            <a:pPr marL="609600" indent="-609600">
              <a:lnSpc>
                <a:spcPct val="80000"/>
              </a:lnSpc>
              <a:buFontTx/>
              <a:buAutoNum type="arabicPeriod"/>
            </a:pPr>
            <a:r>
              <a:rPr lang="fr-FR" sz="1600" b="1" dirty="0">
                <a:solidFill>
                  <a:srgbClr val="00279F"/>
                </a:solidFill>
              </a:rPr>
              <a:t>Les alliances stratégiques</a:t>
            </a:r>
          </a:p>
          <a:p>
            <a:pPr marL="609600" indent="-609600">
              <a:lnSpc>
                <a:spcPct val="80000"/>
              </a:lnSpc>
              <a:buFontTx/>
              <a:buAutoNum type="arabicPeriod"/>
            </a:pPr>
            <a:r>
              <a:rPr lang="fr-FR" sz="1600" b="1" dirty="0">
                <a:solidFill>
                  <a:srgbClr val="00279F"/>
                </a:solidFill>
              </a:rPr>
              <a:t>Le Pilotage stratégique</a:t>
            </a:r>
          </a:p>
          <a:p>
            <a:pPr marL="609600" indent="-609600">
              <a:lnSpc>
                <a:spcPct val="80000"/>
              </a:lnSpc>
              <a:buFontTx/>
              <a:buNone/>
            </a:pPr>
            <a:r>
              <a:rPr lang="fr-FR" sz="1600" b="1" dirty="0">
                <a:solidFill>
                  <a:srgbClr val="00279F"/>
                </a:solidFill>
              </a:rPr>
              <a:t>Annexes</a:t>
            </a:r>
          </a:p>
          <a:p>
            <a:pPr marL="1333500" lvl="1" indent="-533400">
              <a:lnSpc>
                <a:spcPct val="80000"/>
              </a:lnSpc>
              <a:buFontTx/>
              <a:buAutoNum type="arabicPeriod"/>
            </a:pPr>
            <a:r>
              <a:rPr lang="fr-FR" sz="1400" b="1" dirty="0">
                <a:solidFill>
                  <a:srgbClr val="00279F"/>
                </a:solidFill>
              </a:rPr>
              <a:t>Culture, Identité et Stratégie</a:t>
            </a:r>
          </a:p>
          <a:p>
            <a:pPr marL="1333500" lvl="1" indent="-533400">
              <a:lnSpc>
                <a:spcPct val="80000"/>
              </a:lnSpc>
              <a:buFontTx/>
              <a:buAutoNum type="arabicPeriod"/>
            </a:pPr>
            <a:r>
              <a:rPr lang="fr-FR" sz="1400" b="1" dirty="0">
                <a:solidFill>
                  <a:srgbClr val="00279F"/>
                </a:solidFill>
              </a:rPr>
              <a:t>Éthique et stratégie</a:t>
            </a:r>
          </a:p>
          <a:p>
            <a:pPr marL="1333500" lvl="1" indent="-533400">
              <a:lnSpc>
                <a:spcPct val="80000"/>
              </a:lnSpc>
              <a:buFontTx/>
              <a:buAutoNum type="arabicPeriod"/>
            </a:pPr>
            <a:r>
              <a:rPr lang="fr-FR" sz="1400" b="1" dirty="0">
                <a:solidFill>
                  <a:srgbClr val="00279F"/>
                </a:solidFill>
              </a:rPr>
              <a:t>La transformation de </a:t>
            </a:r>
            <a:r>
              <a:rPr lang="fr-FR" sz="1400" b="1" dirty="0" smtClean="0">
                <a:solidFill>
                  <a:srgbClr val="00279F"/>
                </a:solidFill>
              </a:rPr>
              <a:t>l'entreprise</a:t>
            </a:r>
          </a:p>
          <a:p>
            <a:pPr marL="1333500" lvl="1" indent="-533400">
              <a:lnSpc>
                <a:spcPct val="80000"/>
              </a:lnSpc>
              <a:buFontTx/>
              <a:buAutoNum type="arabicPeriod"/>
            </a:pPr>
            <a:r>
              <a:rPr lang="fr-FR" sz="1400" b="1" dirty="0" smtClean="0">
                <a:solidFill>
                  <a:srgbClr val="00279F"/>
                </a:solidFill>
              </a:rPr>
              <a:t>Glossaire de gestion finance</a:t>
            </a:r>
          </a:p>
          <a:p>
            <a:pPr marL="1333500" lvl="1" indent="-533400">
              <a:lnSpc>
                <a:spcPct val="80000"/>
              </a:lnSpc>
              <a:buFontTx/>
              <a:buAutoNum type="arabicPeriod"/>
            </a:pPr>
            <a:r>
              <a:rPr lang="fr-FR" sz="1400" b="1" dirty="0">
                <a:solidFill>
                  <a:srgbClr val="00279F"/>
                </a:solidFill>
              </a:rPr>
              <a:t>Compléments sur les </a:t>
            </a:r>
            <a:r>
              <a:rPr lang="fr-FR" sz="1400" b="1" dirty="0" smtClean="0">
                <a:solidFill>
                  <a:srgbClr val="00279F"/>
                </a:solidFill>
              </a:rPr>
              <a:t>alliances</a:t>
            </a:r>
          </a:p>
          <a:p>
            <a:pPr marL="1333500" lvl="1" indent="-533400">
              <a:lnSpc>
                <a:spcPct val="80000"/>
              </a:lnSpc>
              <a:buFontTx/>
              <a:buAutoNum type="arabicPeriod"/>
            </a:pPr>
            <a:r>
              <a:rPr lang="fr-FR" sz="1400" b="1" dirty="0" smtClean="0">
                <a:solidFill>
                  <a:srgbClr val="00279F"/>
                </a:solidFill>
              </a:rPr>
              <a:t>Les écoles de pensée de la stratégie</a:t>
            </a:r>
            <a:endParaRPr lang="fr-FR" sz="1400" b="1" dirty="0">
              <a:solidFill>
                <a:srgbClr val="00279F"/>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re 1"/>
          <p:cNvSpPr>
            <a:spLocks noGrp="1"/>
          </p:cNvSpPr>
          <p:nvPr>
            <p:ph type="title"/>
          </p:nvPr>
        </p:nvSpPr>
        <p:spPr/>
        <p:txBody>
          <a:bodyPr/>
          <a:lstStyle/>
          <a:p>
            <a:r>
              <a:rPr lang="fr-FR" smtClean="0"/>
              <a:t>Mastering the Management System</a:t>
            </a:r>
          </a:p>
        </p:txBody>
      </p:sp>
      <p:sp>
        <p:nvSpPr>
          <p:cNvPr id="3" name="Espace réservé du numéro de diapositive 2"/>
          <p:cNvSpPr>
            <a:spLocks noGrp="1"/>
          </p:cNvSpPr>
          <p:nvPr>
            <p:ph type="sldNum" sz="quarter" idx="10"/>
          </p:nvPr>
        </p:nvSpPr>
        <p:spPr/>
        <p:txBody>
          <a:bodyPr/>
          <a:lstStyle/>
          <a:p>
            <a:pPr>
              <a:defRPr/>
            </a:pPr>
            <a:fld id="{81AA5B7F-CB59-9C4B-8300-3C87335C13DB}" type="slidenum">
              <a:rPr lang="fr-FR" smtClean="0"/>
              <a:pPr>
                <a:defRPr/>
              </a:pPr>
              <a:t>20</a:t>
            </a:fld>
            <a:endParaRPr lang="fr-FR" dirty="0"/>
          </a:p>
        </p:txBody>
      </p:sp>
      <p:pic>
        <p:nvPicPr>
          <p:cNvPr id="52228" name="Image 3"/>
          <p:cNvPicPr>
            <a:picLocks noChangeAspect="1"/>
          </p:cNvPicPr>
          <p:nvPr/>
        </p:nvPicPr>
        <p:blipFill>
          <a:blip r:embed="rId2"/>
          <a:srcRect/>
          <a:stretch>
            <a:fillRect/>
          </a:stretch>
        </p:blipFill>
        <p:spPr bwMode="auto">
          <a:xfrm>
            <a:off x="876300" y="1066800"/>
            <a:ext cx="7429500" cy="5334000"/>
          </a:xfrm>
          <a:prstGeom prst="rect">
            <a:avLst/>
          </a:prstGeom>
          <a:noFill/>
          <a:ln w="9525">
            <a:noFill/>
            <a:miter lim="800000"/>
            <a:headEnd/>
            <a:tailEnd/>
          </a:ln>
        </p:spPr>
      </p:pic>
      <p:sp>
        <p:nvSpPr>
          <p:cNvPr id="52229" name="ZoneTexte 4"/>
          <p:cNvSpPr txBox="1">
            <a:spLocks noChangeArrowheads="1"/>
          </p:cNvSpPr>
          <p:nvPr/>
        </p:nvSpPr>
        <p:spPr bwMode="auto">
          <a:xfrm>
            <a:off x="1295400" y="6324600"/>
            <a:ext cx="3575050" cy="307975"/>
          </a:xfrm>
          <a:prstGeom prst="rect">
            <a:avLst/>
          </a:prstGeom>
          <a:noFill/>
          <a:ln w="9525">
            <a:noFill/>
            <a:miter lim="800000"/>
            <a:headEnd/>
            <a:tailEnd/>
          </a:ln>
        </p:spPr>
        <p:txBody>
          <a:bodyPr wrap="none">
            <a:prstTxWarp prst="textNoShape">
              <a:avLst/>
            </a:prstTxWarp>
            <a:spAutoFit/>
          </a:bodyPr>
          <a:lstStyle/>
          <a:p>
            <a:r>
              <a:rPr lang="fr-FR" sz="1400" i="1"/>
              <a:t>Robert S. Kaplan, David P. Norton, HBR 2008</a:t>
            </a: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space réservé du numéro de diapositive 2"/>
          <p:cNvSpPr>
            <a:spLocks noGrp="1"/>
          </p:cNvSpPr>
          <p:nvPr>
            <p:ph type="sldNum" sz="quarter" idx="10"/>
          </p:nvPr>
        </p:nvSpPr>
        <p:spPr/>
        <p:txBody>
          <a:bodyPr/>
          <a:lstStyle/>
          <a:p>
            <a:pPr>
              <a:defRPr/>
            </a:pPr>
            <a:fld id="{CDAAF8FD-5888-E240-AAFA-172DB51A8CF0}" type="slidenum">
              <a:rPr lang="fr-FR"/>
              <a:pPr>
                <a:defRPr/>
              </a:pPr>
              <a:t>200</a:t>
            </a:fld>
            <a:endParaRPr lang="fr-FR"/>
          </a:p>
        </p:txBody>
      </p:sp>
      <p:sp>
        <p:nvSpPr>
          <p:cNvPr id="409603" name="Rectangle 1026"/>
          <p:cNvSpPr>
            <a:spLocks noGrp="1" noChangeArrowheads="1"/>
          </p:cNvSpPr>
          <p:nvPr>
            <p:ph type="title"/>
          </p:nvPr>
        </p:nvSpPr>
        <p:spPr/>
        <p:txBody>
          <a:bodyPr/>
          <a:lstStyle/>
          <a:p>
            <a:r>
              <a:rPr lang="fr-FR"/>
              <a:t>Des avantages variés fonction de modèles d’apport respectifs différents</a:t>
            </a:r>
          </a:p>
        </p:txBody>
      </p:sp>
      <p:sp>
        <p:nvSpPr>
          <p:cNvPr id="409604" name="Oval 1027"/>
          <p:cNvSpPr>
            <a:spLocks noChangeArrowheads="1"/>
          </p:cNvSpPr>
          <p:nvPr/>
        </p:nvSpPr>
        <p:spPr bwMode="auto">
          <a:xfrm>
            <a:off x="250825" y="2284413"/>
            <a:ext cx="1584325" cy="1008062"/>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algn="ctr"/>
            <a:r>
              <a:rPr lang="fr-FR" sz="2400">
                <a:latin typeface="Times New Roman" charset="0"/>
              </a:rPr>
              <a:t>A</a:t>
            </a:r>
          </a:p>
        </p:txBody>
      </p:sp>
      <p:sp>
        <p:nvSpPr>
          <p:cNvPr id="409605" name="Oval 1028"/>
          <p:cNvSpPr>
            <a:spLocks noChangeArrowheads="1"/>
          </p:cNvSpPr>
          <p:nvPr/>
        </p:nvSpPr>
        <p:spPr bwMode="auto">
          <a:xfrm>
            <a:off x="2482850" y="2284413"/>
            <a:ext cx="1584325" cy="1008062"/>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algn="ctr"/>
            <a:r>
              <a:rPr lang="fr-FR" sz="2400">
                <a:latin typeface="Times New Roman" charset="0"/>
              </a:rPr>
              <a:t>B</a:t>
            </a:r>
          </a:p>
        </p:txBody>
      </p:sp>
      <p:sp>
        <p:nvSpPr>
          <p:cNvPr id="409606" name="Oval 1029"/>
          <p:cNvSpPr>
            <a:spLocks noChangeArrowheads="1"/>
          </p:cNvSpPr>
          <p:nvPr/>
        </p:nvSpPr>
        <p:spPr bwMode="auto">
          <a:xfrm>
            <a:off x="4932363" y="2284413"/>
            <a:ext cx="1584325" cy="1008062"/>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algn="ctr"/>
            <a:r>
              <a:rPr lang="fr-FR" sz="2400">
                <a:latin typeface="Times New Roman" charset="0"/>
              </a:rPr>
              <a:t>A</a:t>
            </a:r>
          </a:p>
        </p:txBody>
      </p:sp>
      <p:sp>
        <p:nvSpPr>
          <p:cNvPr id="409607" name="Oval 1030"/>
          <p:cNvSpPr>
            <a:spLocks noChangeArrowheads="1"/>
          </p:cNvSpPr>
          <p:nvPr/>
        </p:nvSpPr>
        <p:spPr bwMode="auto">
          <a:xfrm>
            <a:off x="7164388" y="2284413"/>
            <a:ext cx="1584325" cy="1008062"/>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algn="ctr"/>
            <a:r>
              <a:rPr lang="fr-FR" sz="2400">
                <a:latin typeface="Times New Roman" charset="0"/>
              </a:rPr>
              <a:t>B</a:t>
            </a:r>
          </a:p>
        </p:txBody>
      </p:sp>
      <p:sp>
        <p:nvSpPr>
          <p:cNvPr id="409608" name="Rectangle 1031"/>
          <p:cNvSpPr>
            <a:spLocks noChangeArrowheads="1"/>
          </p:cNvSpPr>
          <p:nvPr/>
        </p:nvSpPr>
        <p:spPr bwMode="auto">
          <a:xfrm>
            <a:off x="5940425" y="4300538"/>
            <a:ext cx="1800225" cy="935037"/>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fr-FR" sz="2400">
                <a:latin typeface="Times New Roman" charset="0"/>
              </a:rPr>
              <a:t>Structure</a:t>
            </a:r>
          </a:p>
          <a:p>
            <a:pPr algn="ctr"/>
            <a:r>
              <a:rPr lang="fr-FR" sz="2400">
                <a:latin typeface="Times New Roman" charset="0"/>
              </a:rPr>
              <a:t>« commune »</a:t>
            </a:r>
          </a:p>
        </p:txBody>
      </p:sp>
      <p:grpSp>
        <p:nvGrpSpPr>
          <p:cNvPr id="409609" name="Group 1032"/>
          <p:cNvGrpSpPr>
            <a:grpSpLocks/>
          </p:cNvGrpSpPr>
          <p:nvPr/>
        </p:nvGrpSpPr>
        <p:grpSpPr bwMode="auto">
          <a:xfrm>
            <a:off x="755650" y="3219450"/>
            <a:ext cx="2736850" cy="504825"/>
            <a:chOff x="476" y="1933"/>
            <a:chExt cx="1724" cy="318"/>
          </a:xfrm>
        </p:grpSpPr>
        <p:sp>
          <p:nvSpPr>
            <p:cNvPr id="409624" name="Freeform 1033"/>
            <p:cNvSpPr>
              <a:spLocks/>
            </p:cNvSpPr>
            <p:nvPr/>
          </p:nvSpPr>
          <p:spPr bwMode="auto">
            <a:xfrm>
              <a:off x="657" y="1979"/>
              <a:ext cx="1407" cy="136"/>
            </a:xfrm>
            <a:custGeom>
              <a:avLst/>
              <a:gdLst>
                <a:gd name="T0" fmla="*/ 0 w 1407"/>
                <a:gd name="T1" fmla="*/ 0 h 136"/>
                <a:gd name="T2" fmla="*/ 681 w 1407"/>
                <a:gd name="T3" fmla="*/ 136 h 136"/>
                <a:gd name="T4" fmla="*/ 1407 w 1407"/>
                <a:gd name="T5" fmla="*/ 0 h 136"/>
                <a:gd name="T6" fmla="*/ 0 60000 65536"/>
                <a:gd name="T7" fmla="*/ 0 60000 65536"/>
                <a:gd name="T8" fmla="*/ 0 60000 65536"/>
                <a:gd name="T9" fmla="*/ 0 w 1407"/>
                <a:gd name="T10" fmla="*/ 0 h 136"/>
                <a:gd name="T11" fmla="*/ 1407 w 1407"/>
                <a:gd name="T12" fmla="*/ 136 h 136"/>
              </a:gdLst>
              <a:ahLst/>
              <a:cxnLst>
                <a:cxn ang="T6">
                  <a:pos x="T0" y="T1"/>
                </a:cxn>
                <a:cxn ang="T7">
                  <a:pos x="T2" y="T3"/>
                </a:cxn>
                <a:cxn ang="T8">
                  <a:pos x="T4" y="T5"/>
                </a:cxn>
              </a:cxnLst>
              <a:rect l="T9" t="T10" r="T11" b="T12"/>
              <a:pathLst>
                <a:path w="1407" h="136">
                  <a:moveTo>
                    <a:pt x="0" y="0"/>
                  </a:moveTo>
                  <a:cubicBezTo>
                    <a:pt x="223" y="68"/>
                    <a:pt x="447" y="136"/>
                    <a:pt x="681" y="136"/>
                  </a:cubicBezTo>
                  <a:cubicBezTo>
                    <a:pt x="915" y="136"/>
                    <a:pt x="1279" y="23"/>
                    <a:pt x="1407" y="0"/>
                  </a:cubicBezTo>
                </a:path>
              </a:pathLst>
            </a:custGeom>
            <a:noFill/>
            <a:ln w="9525">
              <a:solidFill>
                <a:schemeClr val="tx1"/>
              </a:solidFill>
              <a:round/>
              <a:headEnd/>
              <a:tailEnd type="triangle" w="med" len="med"/>
            </a:ln>
          </p:spPr>
          <p:txBody>
            <a:bodyPr>
              <a:prstTxWarp prst="textNoShape">
                <a:avLst/>
              </a:prstTxWarp>
            </a:bodyPr>
            <a:lstStyle/>
            <a:p>
              <a:endParaRPr lang="fr-FR"/>
            </a:p>
          </p:txBody>
        </p:sp>
        <p:sp>
          <p:nvSpPr>
            <p:cNvPr id="409625" name="Freeform 1034"/>
            <p:cNvSpPr>
              <a:spLocks/>
            </p:cNvSpPr>
            <p:nvPr/>
          </p:nvSpPr>
          <p:spPr bwMode="auto">
            <a:xfrm>
              <a:off x="476" y="1979"/>
              <a:ext cx="1724" cy="272"/>
            </a:xfrm>
            <a:custGeom>
              <a:avLst/>
              <a:gdLst>
                <a:gd name="T0" fmla="*/ 0 w 1407"/>
                <a:gd name="T1" fmla="*/ 0 h 136"/>
                <a:gd name="T2" fmla="*/ 834 w 1407"/>
                <a:gd name="T3" fmla="*/ 272 h 136"/>
                <a:gd name="T4" fmla="*/ 1724 w 1407"/>
                <a:gd name="T5" fmla="*/ 0 h 136"/>
                <a:gd name="T6" fmla="*/ 0 60000 65536"/>
                <a:gd name="T7" fmla="*/ 0 60000 65536"/>
                <a:gd name="T8" fmla="*/ 0 60000 65536"/>
                <a:gd name="T9" fmla="*/ 0 w 1407"/>
                <a:gd name="T10" fmla="*/ 0 h 136"/>
                <a:gd name="T11" fmla="*/ 1407 w 1407"/>
                <a:gd name="T12" fmla="*/ 136 h 136"/>
              </a:gdLst>
              <a:ahLst/>
              <a:cxnLst>
                <a:cxn ang="T6">
                  <a:pos x="T0" y="T1"/>
                </a:cxn>
                <a:cxn ang="T7">
                  <a:pos x="T2" y="T3"/>
                </a:cxn>
                <a:cxn ang="T8">
                  <a:pos x="T4" y="T5"/>
                </a:cxn>
              </a:cxnLst>
              <a:rect l="T9" t="T10" r="T11" b="T12"/>
              <a:pathLst>
                <a:path w="1407" h="136">
                  <a:moveTo>
                    <a:pt x="0" y="0"/>
                  </a:moveTo>
                  <a:cubicBezTo>
                    <a:pt x="223" y="68"/>
                    <a:pt x="447" y="136"/>
                    <a:pt x="681" y="136"/>
                  </a:cubicBezTo>
                  <a:cubicBezTo>
                    <a:pt x="915" y="136"/>
                    <a:pt x="1279" y="23"/>
                    <a:pt x="1407" y="0"/>
                  </a:cubicBezTo>
                </a:path>
              </a:pathLst>
            </a:custGeom>
            <a:noFill/>
            <a:ln w="9525">
              <a:solidFill>
                <a:schemeClr val="tx1"/>
              </a:solidFill>
              <a:round/>
              <a:headEnd/>
              <a:tailEnd type="triangle" w="med" len="med"/>
            </a:ln>
          </p:spPr>
          <p:txBody>
            <a:bodyPr>
              <a:prstTxWarp prst="textNoShape">
                <a:avLst/>
              </a:prstTxWarp>
            </a:bodyPr>
            <a:lstStyle/>
            <a:p>
              <a:endParaRPr lang="fr-FR"/>
            </a:p>
          </p:txBody>
        </p:sp>
        <p:sp>
          <p:nvSpPr>
            <p:cNvPr id="409626" name="Freeform 1035"/>
            <p:cNvSpPr>
              <a:spLocks/>
            </p:cNvSpPr>
            <p:nvPr/>
          </p:nvSpPr>
          <p:spPr bwMode="auto">
            <a:xfrm>
              <a:off x="884" y="1933"/>
              <a:ext cx="907" cy="136"/>
            </a:xfrm>
            <a:custGeom>
              <a:avLst/>
              <a:gdLst>
                <a:gd name="T0" fmla="*/ 0 w 1407"/>
                <a:gd name="T1" fmla="*/ 0 h 136"/>
                <a:gd name="T2" fmla="*/ 439 w 1407"/>
                <a:gd name="T3" fmla="*/ 136 h 136"/>
                <a:gd name="T4" fmla="*/ 907 w 1407"/>
                <a:gd name="T5" fmla="*/ 0 h 136"/>
                <a:gd name="T6" fmla="*/ 0 60000 65536"/>
                <a:gd name="T7" fmla="*/ 0 60000 65536"/>
                <a:gd name="T8" fmla="*/ 0 60000 65536"/>
                <a:gd name="T9" fmla="*/ 0 w 1407"/>
                <a:gd name="T10" fmla="*/ 0 h 136"/>
                <a:gd name="T11" fmla="*/ 1407 w 1407"/>
                <a:gd name="T12" fmla="*/ 136 h 136"/>
              </a:gdLst>
              <a:ahLst/>
              <a:cxnLst>
                <a:cxn ang="T6">
                  <a:pos x="T0" y="T1"/>
                </a:cxn>
                <a:cxn ang="T7">
                  <a:pos x="T2" y="T3"/>
                </a:cxn>
                <a:cxn ang="T8">
                  <a:pos x="T4" y="T5"/>
                </a:cxn>
              </a:cxnLst>
              <a:rect l="T9" t="T10" r="T11" b="T12"/>
              <a:pathLst>
                <a:path w="1407" h="136">
                  <a:moveTo>
                    <a:pt x="0" y="0"/>
                  </a:moveTo>
                  <a:cubicBezTo>
                    <a:pt x="223" y="68"/>
                    <a:pt x="447" y="136"/>
                    <a:pt x="681" y="136"/>
                  </a:cubicBezTo>
                  <a:cubicBezTo>
                    <a:pt x="915" y="136"/>
                    <a:pt x="1279" y="23"/>
                    <a:pt x="1407" y="0"/>
                  </a:cubicBezTo>
                </a:path>
              </a:pathLst>
            </a:custGeom>
            <a:noFill/>
            <a:ln w="9525">
              <a:solidFill>
                <a:schemeClr val="tx1"/>
              </a:solidFill>
              <a:round/>
              <a:headEnd/>
              <a:tailEnd type="triangle" w="med" len="med"/>
            </a:ln>
          </p:spPr>
          <p:txBody>
            <a:bodyPr>
              <a:prstTxWarp prst="textNoShape">
                <a:avLst/>
              </a:prstTxWarp>
            </a:bodyPr>
            <a:lstStyle/>
            <a:p>
              <a:endParaRPr lang="fr-FR"/>
            </a:p>
          </p:txBody>
        </p:sp>
      </p:grpSp>
      <p:grpSp>
        <p:nvGrpSpPr>
          <p:cNvPr id="409610" name="Group 1036"/>
          <p:cNvGrpSpPr>
            <a:grpSpLocks/>
          </p:cNvGrpSpPr>
          <p:nvPr/>
        </p:nvGrpSpPr>
        <p:grpSpPr bwMode="auto">
          <a:xfrm flipH="1" flipV="1">
            <a:off x="827088" y="1851025"/>
            <a:ext cx="2736850" cy="504825"/>
            <a:chOff x="476" y="1933"/>
            <a:chExt cx="1724" cy="318"/>
          </a:xfrm>
        </p:grpSpPr>
        <p:sp>
          <p:nvSpPr>
            <p:cNvPr id="409621" name="Freeform 1037"/>
            <p:cNvSpPr>
              <a:spLocks/>
            </p:cNvSpPr>
            <p:nvPr/>
          </p:nvSpPr>
          <p:spPr bwMode="auto">
            <a:xfrm>
              <a:off x="657" y="1979"/>
              <a:ext cx="1407" cy="136"/>
            </a:xfrm>
            <a:custGeom>
              <a:avLst/>
              <a:gdLst>
                <a:gd name="T0" fmla="*/ 0 w 1407"/>
                <a:gd name="T1" fmla="*/ 0 h 136"/>
                <a:gd name="T2" fmla="*/ 681 w 1407"/>
                <a:gd name="T3" fmla="*/ 136 h 136"/>
                <a:gd name="T4" fmla="*/ 1407 w 1407"/>
                <a:gd name="T5" fmla="*/ 0 h 136"/>
                <a:gd name="T6" fmla="*/ 0 60000 65536"/>
                <a:gd name="T7" fmla="*/ 0 60000 65536"/>
                <a:gd name="T8" fmla="*/ 0 60000 65536"/>
                <a:gd name="T9" fmla="*/ 0 w 1407"/>
                <a:gd name="T10" fmla="*/ 0 h 136"/>
                <a:gd name="T11" fmla="*/ 1407 w 1407"/>
                <a:gd name="T12" fmla="*/ 136 h 136"/>
              </a:gdLst>
              <a:ahLst/>
              <a:cxnLst>
                <a:cxn ang="T6">
                  <a:pos x="T0" y="T1"/>
                </a:cxn>
                <a:cxn ang="T7">
                  <a:pos x="T2" y="T3"/>
                </a:cxn>
                <a:cxn ang="T8">
                  <a:pos x="T4" y="T5"/>
                </a:cxn>
              </a:cxnLst>
              <a:rect l="T9" t="T10" r="T11" b="T12"/>
              <a:pathLst>
                <a:path w="1407" h="136">
                  <a:moveTo>
                    <a:pt x="0" y="0"/>
                  </a:moveTo>
                  <a:cubicBezTo>
                    <a:pt x="223" y="68"/>
                    <a:pt x="447" y="136"/>
                    <a:pt x="681" y="136"/>
                  </a:cubicBezTo>
                  <a:cubicBezTo>
                    <a:pt x="915" y="136"/>
                    <a:pt x="1279" y="23"/>
                    <a:pt x="1407" y="0"/>
                  </a:cubicBezTo>
                </a:path>
              </a:pathLst>
            </a:custGeom>
            <a:noFill/>
            <a:ln w="9525">
              <a:solidFill>
                <a:schemeClr val="tx1"/>
              </a:solidFill>
              <a:round/>
              <a:headEnd/>
              <a:tailEnd type="triangle" w="med" len="med"/>
            </a:ln>
          </p:spPr>
          <p:txBody>
            <a:bodyPr>
              <a:prstTxWarp prst="textNoShape">
                <a:avLst/>
              </a:prstTxWarp>
            </a:bodyPr>
            <a:lstStyle/>
            <a:p>
              <a:endParaRPr lang="fr-FR"/>
            </a:p>
          </p:txBody>
        </p:sp>
        <p:sp>
          <p:nvSpPr>
            <p:cNvPr id="409622" name="Freeform 1038"/>
            <p:cNvSpPr>
              <a:spLocks/>
            </p:cNvSpPr>
            <p:nvPr/>
          </p:nvSpPr>
          <p:spPr bwMode="auto">
            <a:xfrm>
              <a:off x="476" y="1979"/>
              <a:ext cx="1724" cy="272"/>
            </a:xfrm>
            <a:custGeom>
              <a:avLst/>
              <a:gdLst>
                <a:gd name="T0" fmla="*/ 0 w 1407"/>
                <a:gd name="T1" fmla="*/ 0 h 136"/>
                <a:gd name="T2" fmla="*/ 834 w 1407"/>
                <a:gd name="T3" fmla="*/ 272 h 136"/>
                <a:gd name="T4" fmla="*/ 1724 w 1407"/>
                <a:gd name="T5" fmla="*/ 0 h 136"/>
                <a:gd name="T6" fmla="*/ 0 60000 65536"/>
                <a:gd name="T7" fmla="*/ 0 60000 65536"/>
                <a:gd name="T8" fmla="*/ 0 60000 65536"/>
                <a:gd name="T9" fmla="*/ 0 w 1407"/>
                <a:gd name="T10" fmla="*/ 0 h 136"/>
                <a:gd name="T11" fmla="*/ 1407 w 1407"/>
                <a:gd name="T12" fmla="*/ 136 h 136"/>
              </a:gdLst>
              <a:ahLst/>
              <a:cxnLst>
                <a:cxn ang="T6">
                  <a:pos x="T0" y="T1"/>
                </a:cxn>
                <a:cxn ang="T7">
                  <a:pos x="T2" y="T3"/>
                </a:cxn>
                <a:cxn ang="T8">
                  <a:pos x="T4" y="T5"/>
                </a:cxn>
              </a:cxnLst>
              <a:rect l="T9" t="T10" r="T11" b="T12"/>
              <a:pathLst>
                <a:path w="1407" h="136">
                  <a:moveTo>
                    <a:pt x="0" y="0"/>
                  </a:moveTo>
                  <a:cubicBezTo>
                    <a:pt x="223" y="68"/>
                    <a:pt x="447" y="136"/>
                    <a:pt x="681" y="136"/>
                  </a:cubicBezTo>
                  <a:cubicBezTo>
                    <a:pt x="915" y="136"/>
                    <a:pt x="1279" y="23"/>
                    <a:pt x="1407" y="0"/>
                  </a:cubicBezTo>
                </a:path>
              </a:pathLst>
            </a:custGeom>
            <a:noFill/>
            <a:ln w="9525">
              <a:solidFill>
                <a:schemeClr val="tx1"/>
              </a:solidFill>
              <a:round/>
              <a:headEnd/>
              <a:tailEnd type="triangle" w="med" len="med"/>
            </a:ln>
          </p:spPr>
          <p:txBody>
            <a:bodyPr>
              <a:prstTxWarp prst="textNoShape">
                <a:avLst/>
              </a:prstTxWarp>
            </a:bodyPr>
            <a:lstStyle/>
            <a:p>
              <a:endParaRPr lang="fr-FR"/>
            </a:p>
          </p:txBody>
        </p:sp>
        <p:sp>
          <p:nvSpPr>
            <p:cNvPr id="409623" name="Freeform 1039"/>
            <p:cNvSpPr>
              <a:spLocks/>
            </p:cNvSpPr>
            <p:nvPr/>
          </p:nvSpPr>
          <p:spPr bwMode="auto">
            <a:xfrm>
              <a:off x="884" y="1933"/>
              <a:ext cx="907" cy="136"/>
            </a:xfrm>
            <a:custGeom>
              <a:avLst/>
              <a:gdLst>
                <a:gd name="T0" fmla="*/ 0 w 1407"/>
                <a:gd name="T1" fmla="*/ 0 h 136"/>
                <a:gd name="T2" fmla="*/ 439 w 1407"/>
                <a:gd name="T3" fmla="*/ 136 h 136"/>
                <a:gd name="T4" fmla="*/ 907 w 1407"/>
                <a:gd name="T5" fmla="*/ 0 h 136"/>
                <a:gd name="T6" fmla="*/ 0 60000 65536"/>
                <a:gd name="T7" fmla="*/ 0 60000 65536"/>
                <a:gd name="T8" fmla="*/ 0 60000 65536"/>
                <a:gd name="T9" fmla="*/ 0 w 1407"/>
                <a:gd name="T10" fmla="*/ 0 h 136"/>
                <a:gd name="T11" fmla="*/ 1407 w 1407"/>
                <a:gd name="T12" fmla="*/ 136 h 136"/>
              </a:gdLst>
              <a:ahLst/>
              <a:cxnLst>
                <a:cxn ang="T6">
                  <a:pos x="T0" y="T1"/>
                </a:cxn>
                <a:cxn ang="T7">
                  <a:pos x="T2" y="T3"/>
                </a:cxn>
                <a:cxn ang="T8">
                  <a:pos x="T4" y="T5"/>
                </a:cxn>
              </a:cxnLst>
              <a:rect l="T9" t="T10" r="T11" b="T12"/>
              <a:pathLst>
                <a:path w="1407" h="136">
                  <a:moveTo>
                    <a:pt x="0" y="0"/>
                  </a:moveTo>
                  <a:cubicBezTo>
                    <a:pt x="223" y="68"/>
                    <a:pt x="447" y="136"/>
                    <a:pt x="681" y="136"/>
                  </a:cubicBezTo>
                  <a:cubicBezTo>
                    <a:pt x="915" y="136"/>
                    <a:pt x="1279" y="23"/>
                    <a:pt x="1407" y="0"/>
                  </a:cubicBezTo>
                </a:path>
              </a:pathLst>
            </a:custGeom>
            <a:noFill/>
            <a:ln w="9525">
              <a:solidFill>
                <a:schemeClr val="tx1"/>
              </a:solidFill>
              <a:round/>
              <a:headEnd/>
              <a:tailEnd type="triangle" w="med" len="med"/>
            </a:ln>
          </p:spPr>
          <p:txBody>
            <a:bodyPr>
              <a:prstTxWarp prst="textNoShape">
                <a:avLst/>
              </a:prstTxWarp>
            </a:bodyPr>
            <a:lstStyle/>
            <a:p>
              <a:endParaRPr lang="fr-FR"/>
            </a:p>
          </p:txBody>
        </p:sp>
      </p:grpSp>
      <p:grpSp>
        <p:nvGrpSpPr>
          <p:cNvPr id="409611" name="Group 1040"/>
          <p:cNvGrpSpPr>
            <a:grpSpLocks/>
          </p:cNvGrpSpPr>
          <p:nvPr/>
        </p:nvGrpSpPr>
        <p:grpSpPr bwMode="auto">
          <a:xfrm>
            <a:off x="5435600" y="3292475"/>
            <a:ext cx="1368425" cy="1008063"/>
            <a:chOff x="3424" y="1979"/>
            <a:chExt cx="862" cy="635"/>
          </a:xfrm>
        </p:grpSpPr>
        <p:sp>
          <p:nvSpPr>
            <p:cNvPr id="409618" name="Freeform 1041"/>
            <p:cNvSpPr>
              <a:spLocks/>
            </p:cNvSpPr>
            <p:nvPr/>
          </p:nvSpPr>
          <p:spPr bwMode="auto">
            <a:xfrm>
              <a:off x="3606" y="1979"/>
              <a:ext cx="680" cy="635"/>
            </a:xfrm>
            <a:custGeom>
              <a:avLst/>
              <a:gdLst>
                <a:gd name="T0" fmla="*/ 0 w 726"/>
                <a:gd name="T1" fmla="*/ 0 h 635"/>
                <a:gd name="T2" fmla="*/ 553 w 726"/>
                <a:gd name="T3" fmla="*/ 226 h 635"/>
                <a:gd name="T4" fmla="*/ 680 w 726"/>
                <a:gd name="T5" fmla="*/ 635 h 635"/>
                <a:gd name="T6" fmla="*/ 0 60000 65536"/>
                <a:gd name="T7" fmla="*/ 0 60000 65536"/>
                <a:gd name="T8" fmla="*/ 0 60000 65536"/>
                <a:gd name="T9" fmla="*/ 0 w 726"/>
                <a:gd name="T10" fmla="*/ 0 h 635"/>
                <a:gd name="T11" fmla="*/ 726 w 726"/>
                <a:gd name="T12" fmla="*/ 635 h 635"/>
              </a:gdLst>
              <a:ahLst/>
              <a:cxnLst>
                <a:cxn ang="T6">
                  <a:pos x="T0" y="T1"/>
                </a:cxn>
                <a:cxn ang="T7">
                  <a:pos x="T2" y="T3"/>
                </a:cxn>
                <a:cxn ang="T8">
                  <a:pos x="T4" y="T5"/>
                </a:cxn>
              </a:cxnLst>
              <a:rect l="T9" t="T10" r="T11" b="T12"/>
              <a:pathLst>
                <a:path w="726" h="635">
                  <a:moveTo>
                    <a:pt x="0" y="0"/>
                  </a:moveTo>
                  <a:cubicBezTo>
                    <a:pt x="234" y="60"/>
                    <a:pt x="469" y="120"/>
                    <a:pt x="590" y="226"/>
                  </a:cubicBezTo>
                  <a:cubicBezTo>
                    <a:pt x="711" y="332"/>
                    <a:pt x="703" y="567"/>
                    <a:pt x="726" y="635"/>
                  </a:cubicBezTo>
                </a:path>
              </a:pathLst>
            </a:custGeom>
            <a:noFill/>
            <a:ln w="9525">
              <a:solidFill>
                <a:schemeClr val="tx1"/>
              </a:solidFill>
              <a:round/>
              <a:headEnd/>
              <a:tailEnd type="triangle" w="med" len="med"/>
            </a:ln>
          </p:spPr>
          <p:txBody>
            <a:bodyPr>
              <a:prstTxWarp prst="textNoShape">
                <a:avLst/>
              </a:prstTxWarp>
            </a:bodyPr>
            <a:lstStyle/>
            <a:p>
              <a:endParaRPr lang="fr-FR"/>
            </a:p>
          </p:txBody>
        </p:sp>
        <p:sp>
          <p:nvSpPr>
            <p:cNvPr id="409619" name="Freeform 1042"/>
            <p:cNvSpPr>
              <a:spLocks/>
            </p:cNvSpPr>
            <p:nvPr/>
          </p:nvSpPr>
          <p:spPr bwMode="auto">
            <a:xfrm>
              <a:off x="3515" y="1979"/>
              <a:ext cx="635" cy="635"/>
            </a:xfrm>
            <a:custGeom>
              <a:avLst/>
              <a:gdLst>
                <a:gd name="T0" fmla="*/ 0 w 726"/>
                <a:gd name="T1" fmla="*/ 0 h 635"/>
                <a:gd name="T2" fmla="*/ 516 w 726"/>
                <a:gd name="T3" fmla="*/ 226 h 635"/>
                <a:gd name="T4" fmla="*/ 635 w 726"/>
                <a:gd name="T5" fmla="*/ 635 h 635"/>
                <a:gd name="T6" fmla="*/ 0 60000 65536"/>
                <a:gd name="T7" fmla="*/ 0 60000 65536"/>
                <a:gd name="T8" fmla="*/ 0 60000 65536"/>
                <a:gd name="T9" fmla="*/ 0 w 726"/>
                <a:gd name="T10" fmla="*/ 0 h 635"/>
                <a:gd name="T11" fmla="*/ 726 w 726"/>
                <a:gd name="T12" fmla="*/ 635 h 635"/>
              </a:gdLst>
              <a:ahLst/>
              <a:cxnLst>
                <a:cxn ang="T6">
                  <a:pos x="T0" y="T1"/>
                </a:cxn>
                <a:cxn ang="T7">
                  <a:pos x="T2" y="T3"/>
                </a:cxn>
                <a:cxn ang="T8">
                  <a:pos x="T4" y="T5"/>
                </a:cxn>
              </a:cxnLst>
              <a:rect l="T9" t="T10" r="T11" b="T12"/>
              <a:pathLst>
                <a:path w="726" h="635">
                  <a:moveTo>
                    <a:pt x="0" y="0"/>
                  </a:moveTo>
                  <a:cubicBezTo>
                    <a:pt x="234" y="60"/>
                    <a:pt x="469" y="120"/>
                    <a:pt x="590" y="226"/>
                  </a:cubicBezTo>
                  <a:cubicBezTo>
                    <a:pt x="711" y="332"/>
                    <a:pt x="703" y="567"/>
                    <a:pt x="726" y="635"/>
                  </a:cubicBezTo>
                </a:path>
              </a:pathLst>
            </a:custGeom>
            <a:noFill/>
            <a:ln w="9525">
              <a:solidFill>
                <a:schemeClr val="tx1"/>
              </a:solidFill>
              <a:round/>
              <a:headEnd/>
              <a:tailEnd type="triangle" w="med" len="med"/>
            </a:ln>
          </p:spPr>
          <p:txBody>
            <a:bodyPr>
              <a:prstTxWarp prst="textNoShape">
                <a:avLst/>
              </a:prstTxWarp>
            </a:bodyPr>
            <a:lstStyle/>
            <a:p>
              <a:endParaRPr lang="fr-FR"/>
            </a:p>
          </p:txBody>
        </p:sp>
        <p:sp>
          <p:nvSpPr>
            <p:cNvPr id="409620" name="Freeform 1043"/>
            <p:cNvSpPr>
              <a:spLocks/>
            </p:cNvSpPr>
            <p:nvPr/>
          </p:nvSpPr>
          <p:spPr bwMode="auto">
            <a:xfrm>
              <a:off x="3424" y="1979"/>
              <a:ext cx="635" cy="635"/>
            </a:xfrm>
            <a:custGeom>
              <a:avLst/>
              <a:gdLst>
                <a:gd name="T0" fmla="*/ 0 w 726"/>
                <a:gd name="T1" fmla="*/ 0 h 635"/>
                <a:gd name="T2" fmla="*/ 516 w 726"/>
                <a:gd name="T3" fmla="*/ 226 h 635"/>
                <a:gd name="T4" fmla="*/ 635 w 726"/>
                <a:gd name="T5" fmla="*/ 635 h 635"/>
                <a:gd name="T6" fmla="*/ 0 60000 65536"/>
                <a:gd name="T7" fmla="*/ 0 60000 65536"/>
                <a:gd name="T8" fmla="*/ 0 60000 65536"/>
                <a:gd name="T9" fmla="*/ 0 w 726"/>
                <a:gd name="T10" fmla="*/ 0 h 635"/>
                <a:gd name="T11" fmla="*/ 726 w 726"/>
                <a:gd name="T12" fmla="*/ 635 h 635"/>
              </a:gdLst>
              <a:ahLst/>
              <a:cxnLst>
                <a:cxn ang="T6">
                  <a:pos x="T0" y="T1"/>
                </a:cxn>
                <a:cxn ang="T7">
                  <a:pos x="T2" y="T3"/>
                </a:cxn>
                <a:cxn ang="T8">
                  <a:pos x="T4" y="T5"/>
                </a:cxn>
              </a:cxnLst>
              <a:rect l="T9" t="T10" r="T11" b="T12"/>
              <a:pathLst>
                <a:path w="726" h="635">
                  <a:moveTo>
                    <a:pt x="0" y="0"/>
                  </a:moveTo>
                  <a:cubicBezTo>
                    <a:pt x="234" y="60"/>
                    <a:pt x="469" y="120"/>
                    <a:pt x="590" y="226"/>
                  </a:cubicBezTo>
                  <a:cubicBezTo>
                    <a:pt x="711" y="332"/>
                    <a:pt x="703" y="567"/>
                    <a:pt x="726" y="635"/>
                  </a:cubicBezTo>
                </a:path>
              </a:pathLst>
            </a:custGeom>
            <a:noFill/>
            <a:ln w="9525">
              <a:solidFill>
                <a:schemeClr val="tx1"/>
              </a:solidFill>
              <a:round/>
              <a:headEnd/>
              <a:tailEnd type="triangle" w="med" len="med"/>
            </a:ln>
          </p:spPr>
          <p:txBody>
            <a:bodyPr>
              <a:prstTxWarp prst="textNoShape">
                <a:avLst/>
              </a:prstTxWarp>
            </a:bodyPr>
            <a:lstStyle/>
            <a:p>
              <a:endParaRPr lang="fr-FR"/>
            </a:p>
          </p:txBody>
        </p:sp>
      </p:grpSp>
      <p:grpSp>
        <p:nvGrpSpPr>
          <p:cNvPr id="409612" name="Group 1044"/>
          <p:cNvGrpSpPr>
            <a:grpSpLocks/>
          </p:cNvGrpSpPr>
          <p:nvPr/>
        </p:nvGrpSpPr>
        <p:grpSpPr bwMode="auto">
          <a:xfrm flipH="1">
            <a:off x="6804025" y="3292475"/>
            <a:ext cx="1368425" cy="1008063"/>
            <a:chOff x="3424" y="1979"/>
            <a:chExt cx="862" cy="635"/>
          </a:xfrm>
        </p:grpSpPr>
        <p:sp>
          <p:nvSpPr>
            <p:cNvPr id="409615" name="Freeform 1045"/>
            <p:cNvSpPr>
              <a:spLocks/>
            </p:cNvSpPr>
            <p:nvPr/>
          </p:nvSpPr>
          <p:spPr bwMode="auto">
            <a:xfrm>
              <a:off x="3606" y="1979"/>
              <a:ext cx="680" cy="635"/>
            </a:xfrm>
            <a:custGeom>
              <a:avLst/>
              <a:gdLst>
                <a:gd name="T0" fmla="*/ 0 w 726"/>
                <a:gd name="T1" fmla="*/ 0 h 635"/>
                <a:gd name="T2" fmla="*/ 553 w 726"/>
                <a:gd name="T3" fmla="*/ 226 h 635"/>
                <a:gd name="T4" fmla="*/ 680 w 726"/>
                <a:gd name="T5" fmla="*/ 635 h 635"/>
                <a:gd name="T6" fmla="*/ 0 60000 65536"/>
                <a:gd name="T7" fmla="*/ 0 60000 65536"/>
                <a:gd name="T8" fmla="*/ 0 60000 65536"/>
                <a:gd name="T9" fmla="*/ 0 w 726"/>
                <a:gd name="T10" fmla="*/ 0 h 635"/>
                <a:gd name="T11" fmla="*/ 726 w 726"/>
                <a:gd name="T12" fmla="*/ 635 h 635"/>
              </a:gdLst>
              <a:ahLst/>
              <a:cxnLst>
                <a:cxn ang="T6">
                  <a:pos x="T0" y="T1"/>
                </a:cxn>
                <a:cxn ang="T7">
                  <a:pos x="T2" y="T3"/>
                </a:cxn>
                <a:cxn ang="T8">
                  <a:pos x="T4" y="T5"/>
                </a:cxn>
              </a:cxnLst>
              <a:rect l="T9" t="T10" r="T11" b="T12"/>
              <a:pathLst>
                <a:path w="726" h="635">
                  <a:moveTo>
                    <a:pt x="0" y="0"/>
                  </a:moveTo>
                  <a:cubicBezTo>
                    <a:pt x="234" y="60"/>
                    <a:pt x="469" y="120"/>
                    <a:pt x="590" y="226"/>
                  </a:cubicBezTo>
                  <a:cubicBezTo>
                    <a:pt x="711" y="332"/>
                    <a:pt x="703" y="567"/>
                    <a:pt x="726" y="635"/>
                  </a:cubicBezTo>
                </a:path>
              </a:pathLst>
            </a:custGeom>
            <a:noFill/>
            <a:ln w="9525">
              <a:solidFill>
                <a:schemeClr val="tx1"/>
              </a:solidFill>
              <a:round/>
              <a:headEnd/>
              <a:tailEnd type="triangle" w="med" len="med"/>
            </a:ln>
          </p:spPr>
          <p:txBody>
            <a:bodyPr>
              <a:prstTxWarp prst="textNoShape">
                <a:avLst/>
              </a:prstTxWarp>
            </a:bodyPr>
            <a:lstStyle/>
            <a:p>
              <a:endParaRPr lang="fr-FR"/>
            </a:p>
          </p:txBody>
        </p:sp>
        <p:sp>
          <p:nvSpPr>
            <p:cNvPr id="409616" name="Freeform 1046"/>
            <p:cNvSpPr>
              <a:spLocks/>
            </p:cNvSpPr>
            <p:nvPr/>
          </p:nvSpPr>
          <p:spPr bwMode="auto">
            <a:xfrm>
              <a:off x="3515" y="1979"/>
              <a:ext cx="635" cy="635"/>
            </a:xfrm>
            <a:custGeom>
              <a:avLst/>
              <a:gdLst>
                <a:gd name="T0" fmla="*/ 0 w 726"/>
                <a:gd name="T1" fmla="*/ 0 h 635"/>
                <a:gd name="T2" fmla="*/ 516 w 726"/>
                <a:gd name="T3" fmla="*/ 226 h 635"/>
                <a:gd name="T4" fmla="*/ 635 w 726"/>
                <a:gd name="T5" fmla="*/ 635 h 635"/>
                <a:gd name="T6" fmla="*/ 0 60000 65536"/>
                <a:gd name="T7" fmla="*/ 0 60000 65536"/>
                <a:gd name="T8" fmla="*/ 0 60000 65536"/>
                <a:gd name="T9" fmla="*/ 0 w 726"/>
                <a:gd name="T10" fmla="*/ 0 h 635"/>
                <a:gd name="T11" fmla="*/ 726 w 726"/>
                <a:gd name="T12" fmla="*/ 635 h 635"/>
              </a:gdLst>
              <a:ahLst/>
              <a:cxnLst>
                <a:cxn ang="T6">
                  <a:pos x="T0" y="T1"/>
                </a:cxn>
                <a:cxn ang="T7">
                  <a:pos x="T2" y="T3"/>
                </a:cxn>
                <a:cxn ang="T8">
                  <a:pos x="T4" y="T5"/>
                </a:cxn>
              </a:cxnLst>
              <a:rect l="T9" t="T10" r="T11" b="T12"/>
              <a:pathLst>
                <a:path w="726" h="635">
                  <a:moveTo>
                    <a:pt x="0" y="0"/>
                  </a:moveTo>
                  <a:cubicBezTo>
                    <a:pt x="234" y="60"/>
                    <a:pt x="469" y="120"/>
                    <a:pt x="590" y="226"/>
                  </a:cubicBezTo>
                  <a:cubicBezTo>
                    <a:pt x="711" y="332"/>
                    <a:pt x="703" y="567"/>
                    <a:pt x="726" y="635"/>
                  </a:cubicBezTo>
                </a:path>
              </a:pathLst>
            </a:custGeom>
            <a:noFill/>
            <a:ln w="9525">
              <a:solidFill>
                <a:schemeClr val="tx1"/>
              </a:solidFill>
              <a:round/>
              <a:headEnd/>
              <a:tailEnd type="triangle" w="med" len="med"/>
            </a:ln>
          </p:spPr>
          <p:txBody>
            <a:bodyPr>
              <a:prstTxWarp prst="textNoShape">
                <a:avLst/>
              </a:prstTxWarp>
            </a:bodyPr>
            <a:lstStyle/>
            <a:p>
              <a:endParaRPr lang="fr-FR"/>
            </a:p>
          </p:txBody>
        </p:sp>
        <p:sp>
          <p:nvSpPr>
            <p:cNvPr id="409617" name="Freeform 1047"/>
            <p:cNvSpPr>
              <a:spLocks/>
            </p:cNvSpPr>
            <p:nvPr/>
          </p:nvSpPr>
          <p:spPr bwMode="auto">
            <a:xfrm>
              <a:off x="3424" y="1979"/>
              <a:ext cx="635" cy="635"/>
            </a:xfrm>
            <a:custGeom>
              <a:avLst/>
              <a:gdLst>
                <a:gd name="T0" fmla="*/ 0 w 726"/>
                <a:gd name="T1" fmla="*/ 0 h 635"/>
                <a:gd name="T2" fmla="*/ 516 w 726"/>
                <a:gd name="T3" fmla="*/ 226 h 635"/>
                <a:gd name="T4" fmla="*/ 635 w 726"/>
                <a:gd name="T5" fmla="*/ 635 h 635"/>
                <a:gd name="T6" fmla="*/ 0 60000 65536"/>
                <a:gd name="T7" fmla="*/ 0 60000 65536"/>
                <a:gd name="T8" fmla="*/ 0 60000 65536"/>
                <a:gd name="T9" fmla="*/ 0 w 726"/>
                <a:gd name="T10" fmla="*/ 0 h 635"/>
                <a:gd name="T11" fmla="*/ 726 w 726"/>
                <a:gd name="T12" fmla="*/ 635 h 635"/>
              </a:gdLst>
              <a:ahLst/>
              <a:cxnLst>
                <a:cxn ang="T6">
                  <a:pos x="T0" y="T1"/>
                </a:cxn>
                <a:cxn ang="T7">
                  <a:pos x="T2" y="T3"/>
                </a:cxn>
                <a:cxn ang="T8">
                  <a:pos x="T4" y="T5"/>
                </a:cxn>
              </a:cxnLst>
              <a:rect l="T9" t="T10" r="T11" b="T12"/>
              <a:pathLst>
                <a:path w="726" h="635">
                  <a:moveTo>
                    <a:pt x="0" y="0"/>
                  </a:moveTo>
                  <a:cubicBezTo>
                    <a:pt x="234" y="60"/>
                    <a:pt x="469" y="120"/>
                    <a:pt x="590" y="226"/>
                  </a:cubicBezTo>
                  <a:cubicBezTo>
                    <a:pt x="711" y="332"/>
                    <a:pt x="703" y="567"/>
                    <a:pt x="726" y="635"/>
                  </a:cubicBezTo>
                </a:path>
              </a:pathLst>
            </a:custGeom>
            <a:noFill/>
            <a:ln w="9525">
              <a:solidFill>
                <a:schemeClr val="tx1"/>
              </a:solidFill>
              <a:round/>
              <a:headEnd/>
              <a:tailEnd type="triangle" w="med" len="med"/>
            </a:ln>
          </p:spPr>
          <p:txBody>
            <a:bodyPr>
              <a:prstTxWarp prst="textNoShape">
                <a:avLst/>
              </a:prstTxWarp>
            </a:bodyPr>
            <a:lstStyle/>
            <a:p>
              <a:endParaRPr lang="fr-FR"/>
            </a:p>
          </p:txBody>
        </p:sp>
      </p:grpSp>
      <p:sp>
        <p:nvSpPr>
          <p:cNvPr id="409613" name="Text Box 1048"/>
          <p:cNvSpPr txBox="1">
            <a:spLocks noChangeArrowheads="1"/>
          </p:cNvSpPr>
          <p:nvPr/>
        </p:nvSpPr>
        <p:spPr bwMode="auto">
          <a:xfrm>
            <a:off x="250825" y="4149725"/>
            <a:ext cx="5416550" cy="1917700"/>
          </a:xfrm>
          <a:prstGeom prst="rect">
            <a:avLst/>
          </a:prstGeom>
          <a:noFill/>
          <a:ln w="9525">
            <a:noFill/>
            <a:miter lim="800000"/>
            <a:headEnd/>
            <a:tailEnd/>
          </a:ln>
        </p:spPr>
        <p:txBody>
          <a:bodyPr wrap="none">
            <a:prstTxWarp prst="textNoShape">
              <a:avLst/>
            </a:prstTxWarp>
            <a:spAutoFit/>
          </a:bodyPr>
          <a:lstStyle/>
          <a:p>
            <a:r>
              <a:rPr lang="fr-FR" sz="2400">
                <a:solidFill>
                  <a:srgbClr val="00279F"/>
                </a:solidFill>
                <a:latin typeface="Times New Roman" charset="0"/>
              </a:rPr>
              <a:t>Des formes de lien différentes</a:t>
            </a:r>
          </a:p>
          <a:p>
            <a:endParaRPr lang="fr-FR" sz="2400">
              <a:solidFill>
                <a:srgbClr val="00279F"/>
              </a:solidFill>
              <a:latin typeface="Times New Roman" charset="0"/>
            </a:endParaRPr>
          </a:p>
          <a:p>
            <a:r>
              <a:rPr lang="fr-FR" sz="2400">
                <a:solidFill>
                  <a:srgbClr val="00279F"/>
                </a:solidFill>
                <a:latin typeface="Times New Roman" charset="0"/>
              </a:rPr>
              <a:t>Du simple contrat à </a:t>
            </a:r>
          </a:p>
          <a:p>
            <a:r>
              <a:rPr lang="fr-FR" sz="2400">
                <a:solidFill>
                  <a:srgbClr val="00279F"/>
                </a:solidFill>
                <a:latin typeface="Times New Roman" charset="0"/>
              </a:rPr>
              <a:t>		…la structure commune</a:t>
            </a:r>
          </a:p>
          <a:p>
            <a:r>
              <a:rPr lang="fr-FR" sz="2400">
                <a:solidFill>
                  <a:srgbClr val="00279F"/>
                </a:solidFill>
                <a:latin typeface="Times New Roman" charset="0"/>
              </a:rPr>
              <a:t>				…à la fusion</a:t>
            </a:r>
          </a:p>
        </p:txBody>
      </p:sp>
      <p:sp>
        <p:nvSpPr>
          <p:cNvPr id="409614" name="Text Box 1049"/>
          <p:cNvSpPr txBox="1">
            <a:spLocks noChangeArrowheads="1"/>
          </p:cNvSpPr>
          <p:nvPr/>
        </p:nvSpPr>
        <p:spPr bwMode="auto">
          <a:xfrm>
            <a:off x="1319213" y="1341438"/>
            <a:ext cx="5195887" cy="366712"/>
          </a:xfrm>
          <a:prstGeom prst="rect">
            <a:avLst/>
          </a:prstGeom>
          <a:noFill/>
          <a:ln w="9525">
            <a:noFill/>
            <a:miter lim="800000"/>
            <a:headEnd/>
            <a:tailEnd/>
          </a:ln>
        </p:spPr>
        <p:txBody>
          <a:bodyPr wrap="none">
            <a:prstTxWarp prst="textNoShape">
              <a:avLst/>
            </a:prstTxWarp>
            <a:spAutoFit/>
          </a:bodyPr>
          <a:lstStyle/>
          <a:p>
            <a:r>
              <a:rPr lang="fr-FR" sz="1800" b="1" i="1">
                <a:solidFill>
                  <a:srgbClr val="FF3300"/>
                </a:solidFill>
                <a:latin typeface="Times New Roman" charset="0"/>
              </a:rPr>
              <a:t>« What we need and we  can contribute » </a:t>
            </a:r>
            <a:r>
              <a:rPr lang="fr-FR" sz="1200" b="1" i="1">
                <a:solidFill>
                  <a:srgbClr val="FF3300"/>
                </a:solidFill>
                <a:latin typeface="Times New Roman" charset="0"/>
              </a:rPr>
              <a:t>(Kenichi Ohmae)</a:t>
            </a:r>
            <a:endParaRPr lang="fr-FR" sz="1800" b="1" i="1">
              <a:solidFill>
                <a:srgbClr val="FF3300"/>
              </a:solidFill>
              <a:latin typeface="Times New Roman" charset="0"/>
            </a:endParaRPr>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B84BB8AA-1C33-3043-A3DC-5C3E99F4BFD2}" type="slidenum">
              <a:rPr lang="fr-FR"/>
              <a:pPr>
                <a:defRPr/>
              </a:pPr>
              <a:t>201</a:t>
            </a:fld>
            <a:endParaRPr lang="fr-FR"/>
          </a:p>
        </p:txBody>
      </p:sp>
      <p:sp>
        <p:nvSpPr>
          <p:cNvPr id="411651" name="Rectangle 1026"/>
          <p:cNvSpPr>
            <a:spLocks noGrp="1" noChangeArrowheads="1"/>
          </p:cNvSpPr>
          <p:nvPr>
            <p:ph type="title"/>
          </p:nvPr>
        </p:nvSpPr>
        <p:spPr/>
        <p:txBody>
          <a:bodyPr/>
          <a:lstStyle/>
          <a:p>
            <a:r>
              <a:rPr lang="fr-FR"/>
              <a:t>Avantages cachés des alliances</a:t>
            </a:r>
          </a:p>
        </p:txBody>
      </p:sp>
      <p:sp>
        <p:nvSpPr>
          <p:cNvPr id="411652" name="Rectangle 1027"/>
          <p:cNvSpPr>
            <a:spLocks noGrp="1" noChangeArrowheads="1"/>
          </p:cNvSpPr>
          <p:nvPr>
            <p:ph type="body" idx="1"/>
          </p:nvPr>
        </p:nvSpPr>
        <p:spPr>
          <a:xfrm>
            <a:off x="541338" y="1143000"/>
            <a:ext cx="7772400" cy="4953000"/>
          </a:xfrm>
        </p:spPr>
        <p:txBody>
          <a:bodyPr/>
          <a:lstStyle/>
          <a:p>
            <a:pPr>
              <a:buFontTx/>
              <a:buAutoNum type="arabicPeriod"/>
            </a:pPr>
            <a:r>
              <a:rPr lang="fr-FR">
                <a:solidFill>
                  <a:schemeClr val="hlink"/>
                </a:solidFill>
              </a:rPr>
              <a:t>Mettre à plat ses compétences et ses savoir-faire opérationnels</a:t>
            </a:r>
          </a:p>
          <a:p>
            <a:pPr marL="762000" lvl="1" indent="-304800"/>
            <a:r>
              <a:rPr lang="fr-FR"/>
              <a:t>Les caractériser, les décomposer, les présenter et négocier complémentarités/redondances</a:t>
            </a:r>
          </a:p>
          <a:p>
            <a:pPr>
              <a:buFontTx/>
              <a:buAutoNum type="arabicPeriod"/>
            </a:pPr>
            <a:r>
              <a:rPr lang="fr-FR">
                <a:solidFill>
                  <a:schemeClr val="hlink"/>
                </a:solidFill>
              </a:rPr>
              <a:t>Placer ses compétences dans un contexte nouveau</a:t>
            </a:r>
            <a:endParaRPr lang="fr-FR"/>
          </a:p>
          <a:p>
            <a:pPr marL="762000" lvl="1" indent="-304800"/>
            <a:r>
              <a:rPr lang="fr-FR"/>
              <a:t>Mettre en évidence d’éventuelles faiblesses ou des atouts cachés</a:t>
            </a:r>
          </a:p>
          <a:p>
            <a:pPr marL="762000" lvl="1" indent="-304800"/>
            <a:r>
              <a:rPr lang="fr-FR"/>
              <a:t>Appliquer ses connaissances dans d’autres situations, les mettre à l’épreuve</a:t>
            </a:r>
          </a:p>
          <a:p>
            <a:pPr>
              <a:buFontTx/>
              <a:buAutoNum type="arabicPeriod"/>
            </a:pPr>
            <a:r>
              <a:rPr lang="fr-FR">
                <a:solidFill>
                  <a:schemeClr val="hlink"/>
                </a:solidFill>
              </a:rPr>
              <a:t>Faire croître son niveau d’exigence par sa meilleure connaissance de l’autre</a:t>
            </a:r>
            <a:endParaRPr lang="fr-FR"/>
          </a:p>
          <a:p>
            <a:pPr marL="762000" lvl="1" indent="-304800"/>
            <a:r>
              <a:rPr lang="fr-FR"/>
              <a:t>Ex. Matra / Renault</a:t>
            </a:r>
          </a:p>
          <a:p>
            <a:pPr>
              <a:buFontTx/>
              <a:buAutoNum type="arabicPeriod"/>
            </a:pPr>
            <a:r>
              <a:rPr lang="fr-FR">
                <a:solidFill>
                  <a:schemeClr val="hlink"/>
                </a:solidFill>
              </a:rPr>
              <a:t>Transférer des savoir-faire techniques ou managériaux</a:t>
            </a:r>
            <a:endParaRPr lang="fr-FR"/>
          </a:p>
          <a:p>
            <a:pPr marL="762000" lvl="1" indent="-304800"/>
            <a:r>
              <a:rPr lang="fr-FR"/>
              <a:t>Dépasser les habitudes anciennes : ex. Bridgestone / Bekaert</a:t>
            </a:r>
          </a:p>
          <a:p>
            <a:pPr marL="762000" lvl="1" indent="-304800"/>
            <a:r>
              <a:rPr lang="fr-FR"/>
              <a:t>Faire émerger des idées nouvelles : productivité, technologies, procédures</a:t>
            </a:r>
          </a:p>
          <a:p>
            <a:pPr marL="762000" lvl="1" indent="-304800"/>
            <a:r>
              <a:rPr lang="fr-FR"/>
              <a:t>En faire un processus d’apprentissage continu par l’écoute de l’autre</a:t>
            </a:r>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2"/>
          <p:cNvSpPr>
            <a:spLocks noGrp="1"/>
          </p:cNvSpPr>
          <p:nvPr>
            <p:ph type="sldNum" sz="quarter" idx="10"/>
          </p:nvPr>
        </p:nvSpPr>
        <p:spPr/>
        <p:txBody>
          <a:bodyPr/>
          <a:lstStyle/>
          <a:p>
            <a:pPr>
              <a:defRPr/>
            </a:pPr>
            <a:fld id="{E7F50581-6994-4C4B-9932-3674B6A825D2}" type="slidenum">
              <a:rPr lang="fr-FR"/>
              <a:pPr>
                <a:defRPr/>
              </a:pPr>
              <a:t>202</a:t>
            </a:fld>
            <a:endParaRPr lang="fr-FR"/>
          </a:p>
        </p:txBody>
      </p:sp>
      <p:sp>
        <p:nvSpPr>
          <p:cNvPr id="413699" name="Rectangle 1026"/>
          <p:cNvSpPr>
            <a:spLocks noGrp="1" noChangeArrowheads="1"/>
          </p:cNvSpPr>
          <p:nvPr>
            <p:ph type="title"/>
          </p:nvPr>
        </p:nvSpPr>
        <p:spPr>
          <a:xfrm>
            <a:off x="533400" y="304800"/>
            <a:ext cx="8001000" cy="609600"/>
          </a:xfrm>
        </p:spPr>
        <p:txBody>
          <a:bodyPr/>
          <a:lstStyle/>
          <a:p>
            <a:r>
              <a:rPr lang="fr-FR"/>
              <a:t>Pourquoi faire des alliances plutôt que des fusions ?</a:t>
            </a:r>
          </a:p>
        </p:txBody>
      </p:sp>
      <p:sp>
        <p:nvSpPr>
          <p:cNvPr id="968707" name="Text Box 1027"/>
          <p:cNvSpPr txBox="1">
            <a:spLocks noChangeArrowheads="1"/>
          </p:cNvSpPr>
          <p:nvPr/>
        </p:nvSpPr>
        <p:spPr bwMode="auto">
          <a:xfrm>
            <a:off x="755650" y="990600"/>
            <a:ext cx="7488238" cy="1885950"/>
          </a:xfrm>
          <a:prstGeom prst="rect">
            <a:avLst/>
          </a:prstGeom>
          <a:solidFill>
            <a:srgbClr val="CCFFFF"/>
          </a:solidFill>
          <a:ln w="9525">
            <a:noFill/>
            <a:miter lim="800000"/>
            <a:headEnd/>
            <a:tailEnd/>
          </a:ln>
        </p:spPr>
        <p:txBody>
          <a:bodyPr lIns="90000" tIns="46800" rIns="90000" bIns="46800">
            <a:prstTxWarp prst="textNoShape">
              <a:avLst/>
            </a:prstTxWarp>
            <a:spAutoFit/>
          </a:bodyPr>
          <a:lstStyle/>
          <a:p>
            <a:pPr marL="457200" indent="-457200" eaLnBrk="1" hangingPunct="1">
              <a:spcBef>
                <a:spcPct val="50000"/>
              </a:spcBef>
              <a:buFontTx/>
              <a:buAutoNum type="romanUcPeriod"/>
            </a:pPr>
            <a:r>
              <a:rPr lang="fr-FR" sz="2000">
                <a:solidFill>
                  <a:schemeClr val="hlink"/>
                </a:solidFill>
                <a:latin typeface="Times New Roman" charset="0"/>
              </a:rPr>
              <a:t>Les alliances préservent l'autonomie des partenaires</a:t>
            </a:r>
            <a:endParaRPr lang="fr-FR" sz="1400" b="1">
              <a:latin typeface="Tahoma" charset="0"/>
            </a:endParaRPr>
          </a:p>
          <a:p>
            <a:pPr marL="914400" lvl="1" indent="-457200" eaLnBrk="1" hangingPunct="1">
              <a:spcBef>
                <a:spcPct val="50000"/>
              </a:spcBef>
              <a:buFontTx/>
              <a:buAutoNum type="arabicParenR"/>
            </a:pPr>
            <a:r>
              <a:rPr lang="fr-FR" sz="1400" b="1">
                <a:latin typeface="Tahoma" charset="0"/>
              </a:rPr>
              <a:t>Avec l'avantage de la concentration</a:t>
            </a:r>
          </a:p>
          <a:p>
            <a:pPr marL="914400" lvl="1" indent="-457200" eaLnBrk="1" hangingPunct="1">
              <a:spcBef>
                <a:spcPct val="50000"/>
              </a:spcBef>
              <a:buFontTx/>
              <a:buAutoNum type="arabicParenR"/>
            </a:pPr>
            <a:r>
              <a:rPr lang="fr-FR" sz="1400" b="1">
                <a:latin typeface="Tahoma" charset="0"/>
              </a:rPr>
              <a:t>En préservant les marges de manœuvre stratégiques de chaque allié et un certain contrôle de l'entreprise</a:t>
            </a:r>
          </a:p>
          <a:p>
            <a:pPr marL="914400" lvl="1" indent="-457200" eaLnBrk="1" hangingPunct="1">
              <a:spcBef>
                <a:spcPct val="50000"/>
              </a:spcBef>
              <a:buFontTx/>
              <a:buAutoNum type="arabicParenR"/>
            </a:pPr>
            <a:r>
              <a:rPr lang="fr-FR" sz="1400" b="1">
                <a:latin typeface="Tahoma" charset="0"/>
              </a:rPr>
              <a:t>Permettent d'arbitrer entre intérêts propres et intérêts partagés</a:t>
            </a:r>
          </a:p>
          <a:p>
            <a:pPr marL="914400" lvl="1" indent="-457200" eaLnBrk="1" hangingPunct="1">
              <a:spcBef>
                <a:spcPct val="50000"/>
              </a:spcBef>
              <a:buFontTx/>
              <a:buAutoNum type="arabicParenR"/>
            </a:pPr>
            <a:r>
              <a:rPr lang="fr-FR" sz="1400" b="1">
                <a:latin typeface="Tahoma" charset="0"/>
              </a:rPr>
              <a:t>En préservant l'identité et la culture de chacun</a:t>
            </a:r>
          </a:p>
        </p:txBody>
      </p:sp>
      <p:sp>
        <p:nvSpPr>
          <p:cNvPr id="968708" name="Text Box 1028"/>
          <p:cNvSpPr txBox="1">
            <a:spLocks noChangeArrowheads="1"/>
          </p:cNvSpPr>
          <p:nvPr/>
        </p:nvSpPr>
        <p:spPr bwMode="auto">
          <a:xfrm>
            <a:off x="827088" y="5589588"/>
            <a:ext cx="7488237" cy="715962"/>
          </a:xfrm>
          <a:prstGeom prst="rect">
            <a:avLst/>
          </a:prstGeom>
          <a:solidFill>
            <a:srgbClr val="EAEAEA"/>
          </a:solidFill>
          <a:ln w="9525">
            <a:noFill/>
            <a:miter lim="800000"/>
            <a:headEnd/>
            <a:tailEnd/>
          </a:ln>
        </p:spPr>
        <p:txBody>
          <a:bodyPr lIns="90000" tIns="46800" rIns="90000" bIns="46800">
            <a:prstTxWarp prst="textNoShape">
              <a:avLst/>
            </a:prstTxWarp>
            <a:spAutoFit/>
          </a:bodyPr>
          <a:lstStyle/>
          <a:p>
            <a:pPr marL="457200" indent="-457200" eaLnBrk="1" hangingPunct="1">
              <a:spcBef>
                <a:spcPct val="50000"/>
              </a:spcBef>
              <a:buFontTx/>
              <a:buAutoNum type="romanUcPeriod" startAt="3"/>
            </a:pPr>
            <a:r>
              <a:rPr lang="fr-FR" sz="2000">
                <a:solidFill>
                  <a:schemeClr val="hlink"/>
                </a:solidFill>
                <a:latin typeface="Times New Roman" charset="0"/>
              </a:rPr>
              <a:t>Les alliances sont des modalités moins coûteuses et moins risquées</a:t>
            </a:r>
          </a:p>
          <a:p>
            <a:pPr marL="914400" lvl="1" indent="-457200" eaLnBrk="1" hangingPunct="1">
              <a:spcBef>
                <a:spcPct val="50000"/>
              </a:spcBef>
              <a:buFontTx/>
              <a:buAutoNum type="arabicParenR"/>
            </a:pPr>
            <a:r>
              <a:rPr lang="fr-FR" sz="1400" b="1">
                <a:solidFill>
                  <a:schemeClr val="accent2"/>
                </a:solidFill>
                <a:latin typeface="Tahoma" charset="0"/>
              </a:rPr>
              <a:t>75% des opérations de fusion-acquisition … ne créent pas de valeur !</a:t>
            </a:r>
          </a:p>
        </p:txBody>
      </p:sp>
      <p:sp>
        <p:nvSpPr>
          <p:cNvPr id="968709" name="Text Box 1029"/>
          <p:cNvSpPr txBox="1">
            <a:spLocks noChangeArrowheads="1"/>
          </p:cNvSpPr>
          <p:nvPr/>
        </p:nvSpPr>
        <p:spPr bwMode="auto">
          <a:xfrm>
            <a:off x="827088" y="2971800"/>
            <a:ext cx="7488237" cy="2616200"/>
          </a:xfrm>
          <a:prstGeom prst="rect">
            <a:avLst/>
          </a:prstGeom>
          <a:solidFill>
            <a:schemeClr val="accent1"/>
          </a:solidFill>
          <a:ln w="9525">
            <a:noFill/>
            <a:miter lim="800000"/>
            <a:headEnd/>
            <a:tailEnd/>
          </a:ln>
        </p:spPr>
        <p:txBody>
          <a:bodyPr lIns="90000" tIns="46800" rIns="90000" bIns="46800">
            <a:prstTxWarp prst="textNoShape">
              <a:avLst/>
            </a:prstTxWarp>
            <a:spAutoFit/>
          </a:bodyPr>
          <a:lstStyle/>
          <a:p>
            <a:pPr marL="457200" indent="-457200" eaLnBrk="1" hangingPunct="1">
              <a:spcBef>
                <a:spcPct val="50000"/>
              </a:spcBef>
              <a:buFontTx/>
              <a:buAutoNum type="romanUcPeriod" startAt="2"/>
            </a:pPr>
            <a:r>
              <a:rPr lang="fr-FR" sz="2000">
                <a:solidFill>
                  <a:schemeClr val="hlink"/>
                </a:solidFill>
                <a:latin typeface="Times New Roman" charset="0"/>
              </a:rPr>
              <a:t>Les alliances sont des systèmes semi-ouverts à forte capacité d'évolution</a:t>
            </a:r>
            <a:endParaRPr lang="fr-FR" sz="1400" b="1">
              <a:solidFill>
                <a:schemeClr val="bg1"/>
              </a:solidFill>
              <a:latin typeface="Tahoma" charset="0"/>
            </a:endParaRPr>
          </a:p>
          <a:p>
            <a:pPr marL="914400" lvl="1" indent="-457200" eaLnBrk="1" hangingPunct="1">
              <a:spcBef>
                <a:spcPct val="50000"/>
              </a:spcBef>
              <a:buFontTx/>
              <a:buAutoNum type="arabicParenR"/>
            </a:pPr>
            <a:r>
              <a:rPr lang="fr-FR" sz="1400" b="1">
                <a:solidFill>
                  <a:schemeClr val="bg1"/>
                </a:solidFill>
                <a:latin typeface="Tahoma" charset="0"/>
              </a:rPr>
              <a:t>Les alliances sont particulièrement appropriées dans les secteurs incertains ou turbulents</a:t>
            </a:r>
          </a:p>
          <a:p>
            <a:pPr marL="914400" lvl="1" indent="-457200" eaLnBrk="1" hangingPunct="1">
              <a:spcBef>
                <a:spcPct val="50000"/>
              </a:spcBef>
              <a:buFontTx/>
              <a:buAutoNum type="arabicParenR"/>
            </a:pPr>
            <a:r>
              <a:rPr lang="fr-FR" sz="1400" b="1">
                <a:solidFill>
                  <a:schemeClr val="bg1"/>
                </a:solidFill>
                <a:latin typeface="Tahoma" charset="0"/>
              </a:rPr>
              <a:t>Les alliances permettent de mieux cibler les objets de coopération entre partenaires</a:t>
            </a:r>
          </a:p>
          <a:p>
            <a:pPr marL="914400" lvl="1" indent="-457200" eaLnBrk="1" hangingPunct="1">
              <a:spcBef>
                <a:spcPct val="50000"/>
              </a:spcBef>
              <a:buFontTx/>
              <a:buAutoNum type="arabicParenR"/>
            </a:pPr>
            <a:r>
              <a:rPr lang="fr-FR" sz="1400" b="1">
                <a:solidFill>
                  <a:schemeClr val="bg1"/>
                </a:solidFill>
                <a:latin typeface="Tahoma" charset="0"/>
              </a:rPr>
              <a:t>Les alliances sont réversibles</a:t>
            </a:r>
          </a:p>
          <a:p>
            <a:pPr marL="914400" lvl="1" indent="-457200" eaLnBrk="1" hangingPunct="1">
              <a:spcBef>
                <a:spcPct val="50000"/>
              </a:spcBef>
              <a:buFontTx/>
              <a:buAutoNum type="arabicParenR"/>
            </a:pPr>
            <a:r>
              <a:rPr lang="fr-FR" sz="1400" b="1">
                <a:solidFill>
                  <a:schemeClr val="bg1"/>
                </a:solidFill>
                <a:latin typeface="Tahoma" charset="0"/>
              </a:rPr>
              <a:t>Elles portent des effets multiplicateurs de savoir-faire technologiques, industriels et commerciaux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68707"/>
                                        </p:tgtEl>
                                        <p:attrNameLst>
                                          <p:attrName>style.visibility</p:attrName>
                                        </p:attrNameLst>
                                      </p:cBhvr>
                                      <p:to>
                                        <p:strVal val="visible"/>
                                      </p:to>
                                    </p:set>
                                    <p:animEffect transition="in" filter="checkerboard(across)">
                                      <p:cBhvr>
                                        <p:cTn id="7" dur="500"/>
                                        <p:tgtEl>
                                          <p:spTgt spid="96870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68709"/>
                                        </p:tgtEl>
                                        <p:attrNameLst>
                                          <p:attrName>style.visibility</p:attrName>
                                        </p:attrNameLst>
                                      </p:cBhvr>
                                      <p:to>
                                        <p:strVal val="visible"/>
                                      </p:to>
                                    </p:set>
                                    <p:animEffect transition="in" filter="checkerboard(across)">
                                      <p:cBhvr>
                                        <p:cTn id="12" dur="500"/>
                                        <p:tgtEl>
                                          <p:spTgt spid="96870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68708"/>
                                        </p:tgtEl>
                                        <p:attrNameLst>
                                          <p:attrName>style.visibility</p:attrName>
                                        </p:attrNameLst>
                                      </p:cBhvr>
                                      <p:to>
                                        <p:strVal val="visible"/>
                                      </p:to>
                                    </p:set>
                                    <p:animEffect transition="in" filter="checkerboard(across)">
                                      <p:cBhvr>
                                        <p:cTn id="17" dur="500"/>
                                        <p:tgtEl>
                                          <p:spTgt spid="968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8707" grpId="0" animBg="1"/>
      <p:bldP spid="968708" grpId="0" animBg="1"/>
      <p:bldP spid="968709" grpId="0" animBg="1"/>
    </p:bld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1026"/>
          <p:cNvSpPr>
            <a:spLocks noGrp="1" noChangeArrowheads="1"/>
          </p:cNvSpPr>
          <p:nvPr>
            <p:ph type="ctrTitle"/>
          </p:nvPr>
        </p:nvSpPr>
        <p:spPr/>
        <p:txBody>
          <a:bodyPr/>
          <a:lstStyle/>
          <a:p>
            <a:r>
              <a:rPr lang="fr-FR"/>
              <a:t>IX.2. TYPOLOGIE DES ALLIANCES</a:t>
            </a:r>
          </a:p>
        </p:txBody>
      </p:sp>
      <p:sp>
        <p:nvSpPr>
          <p:cNvPr id="415747" name="Rectangle 1027"/>
          <p:cNvSpPr>
            <a:spLocks noGrp="1" noChangeArrowheads="1"/>
          </p:cNvSpPr>
          <p:nvPr>
            <p:ph type="subTitle" idx="1"/>
          </p:nvPr>
        </p:nvSpPr>
        <p:spPr/>
        <p:txBody>
          <a:bodyPr/>
          <a:lstStyle/>
          <a:p>
            <a:endParaRPr lang="fr-FR"/>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space réservé du numéro de diapositive 2"/>
          <p:cNvSpPr>
            <a:spLocks noGrp="1"/>
          </p:cNvSpPr>
          <p:nvPr>
            <p:ph type="sldNum" sz="quarter" idx="10"/>
          </p:nvPr>
        </p:nvSpPr>
        <p:spPr/>
        <p:txBody>
          <a:bodyPr/>
          <a:lstStyle/>
          <a:p>
            <a:pPr>
              <a:defRPr/>
            </a:pPr>
            <a:fld id="{EB2C6310-1AB9-594D-A1B2-4B012D518B2A}" type="slidenum">
              <a:rPr lang="fr-FR"/>
              <a:pPr>
                <a:defRPr/>
              </a:pPr>
              <a:t>204</a:t>
            </a:fld>
            <a:endParaRPr lang="fr-FR"/>
          </a:p>
        </p:txBody>
      </p:sp>
      <p:sp>
        <p:nvSpPr>
          <p:cNvPr id="417795" name="Rectangle 1026"/>
          <p:cNvSpPr>
            <a:spLocks noGrp="1" noChangeArrowheads="1"/>
          </p:cNvSpPr>
          <p:nvPr>
            <p:ph type="title"/>
          </p:nvPr>
        </p:nvSpPr>
        <p:spPr/>
        <p:txBody>
          <a:bodyPr/>
          <a:lstStyle/>
          <a:p>
            <a:r>
              <a:rPr lang="fr-FR"/>
              <a:t>Typologie des alliances</a:t>
            </a:r>
          </a:p>
        </p:txBody>
      </p:sp>
      <p:sp>
        <p:nvSpPr>
          <p:cNvPr id="417796" name="Rectangle 1027"/>
          <p:cNvSpPr>
            <a:spLocks noChangeArrowheads="1"/>
          </p:cNvSpPr>
          <p:nvPr/>
        </p:nvSpPr>
        <p:spPr bwMode="auto">
          <a:xfrm>
            <a:off x="2987675" y="1700213"/>
            <a:ext cx="2879725" cy="649287"/>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fr-FR" sz="1800" b="1">
                <a:latin typeface="Times New Roman" charset="0"/>
              </a:rPr>
              <a:t>Les alliés apportent des actifs</a:t>
            </a:r>
          </a:p>
          <a:p>
            <a:pPr algn="ctr"/>
            <a:r>
              <a:rPr lang="fr-FR" sz="1800" b="1">
                <a:latin typeface="Times New Roman" charset="0"/>
              </a:rPr>
              <a:t>Ou des compétences …</a:t>
            </a:r>
          </a:p>
        </p:txBody>
      </p:sp>
      <p:sp>
        <p:nvSpPr>
          <p:cNvPr id="417797" name="Rectangle 1028"/>
          <p:cNvSpPr>
            <a:spLocks noChangeArrowheads="1"/>
          </p:cNvSpPr>
          <p:nvPr/>
        </p:nvSpPr>
        <p:spPr bwMode="auto">
          <a:xfrm>
            <a:off x="1079500" y="2781300"/>
            <a:ext cx="1873250" cy="4318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fr-FR" sz="1800" b="1">
                <a:latin typeface="Times New Roman" charset="0"/>
              </a:rPr>
              <a:t>…de même nature</a:t>
            </a:r>
          </a:p>
        </p:txBody>
      </p:sp>
      <p:sp>
        <p:nvSpPr>
          <p:cNvPr id="417798" name="Rectangle 1029"/>
          <p:cNvSpPr>
            <a:spLocks noChangeArrowheads="1"/>
          </p:cNvSpPr>
          <p:nvPr/>
        </p:nvSpPr>
        <p:spPr bwMode="auto">
          <a:xfrm>
            <a:off x="5867400" y="2781300"/>
            <a:ext cx="2233613" cy="4318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fr-FR" sz="1800" b="1">
                <a:latin typeface="Times New Roman" charset="0"/>
              </a:rPr>
              <a:t>…de nature différente</a:t>
            </a:r>
          </a:p>
        </p:txBody>
      </p:sp>
      <p:sp>
        <p:nvSpPr>
          <p:cNvPr id="417799" name="Rectangle 1030"/>
          <p:cNvSpPr>
            <a:spLocks noChangeArrowheads="1"/>
          </p:cNvSpPr>
          <p:nvPr/>
        </p:nvSpPr>
        <p:spPr bwMode="auto">
          <a:xfrm>
            <a:off x="684213" y="3644900"/>
            <a:ext cx="2663825" cy="4318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fr-FR" sz="1800" b="1">
                <a:latin typeface="Times New Roman" charset="0"/>
              </a:rPr>
              <a:t>Pour mettre sur le marché</a:t>
            </a:r>
          </a:p>
        </p:txBody>
      </p:sp>
      <p:cxnSp>
        <p:nvCxnSpPr>
          <p:cNvPr id="417800" name="AutoShape 1031"/>
          <p:cNvCxnSpPr>
            <a:cxnSpLocks noChangeShapeType="1"/>
            <a:stCxn id="417796" idx="2"/>
            <a:endCxn id="417798" idx="0"/>
          </p:cNvCxnSpPr>
          <p:nvPr/>
        </p:nvCxnSpPr>
        <p:spPr bwMode="auto">
          <a:xfrm rot="16200000" flipH="1">
            <a:off x="5490369" y="1286669"/>
            <a:ext cx="431800" cy="2557462"/>
          </a:xfrm>
          <a:prstGeom prst="bentConnector3">
            <a:avLst>
              <a:gd name="adj1" fmla="val 50000"/>
            </a:avLst>
          </a:prstGeom>
          <a:noFill/>
          <a:ln w="9525">
            <a:solidFill>
              <a:schemeClr val="tx1"/>
            </a:solidFill>
            <a:miter lim="800000"/>
            <a:headEnd/>
            <a:tailEnd type="triangle" w="med" len="med"/>
          </a:ln>
        </p:spPr>
      </p:cxnSp>
      <p:cxnSp>
        <p:nvCxnSpPr>
          <p:cNvPr id="417801" name="AutoShape 1032"/>
          <p:cNvCxnSpPr>
            <a:cxnSpLocks noChangeShapeType="1"/>
            <a:stCxn id="417796" idx="2"/>
            <a:endCxn id="417797" idx="0"/>
          </p:cNvCxnSpPr>
          <p:nvPr/>
        </p:nvCxnSpPr>
        <p:spPr bwMode="auto">
          <a:xfrm rot="5400000">
            <a:off x="3005932" y="1359693"/>
            <a:ext cx="431800" cy="2411413"/>
          </a:xfrm>
          <a:prstGeom prst="bentConnector3">
            <a:avLst>
              <a:gd name="adj1" fmla="val 50000"/>
            </a:avLst>
          </a:prstGeom>
          <a:noFill/>
          <a:ln w="9525">
            <a:solidFill>
              <a:schemeClr val="tx1"/>
            </a:solidFill>
            <a:miter lim="800000"/>
            <a:headEnd/>
            <a:tailEnd type="triangle" w="med" len="med"/>
          </a:ln>
        </p:spPr>
      </p:cxnSp>
      <p:cxnSp>
        <p:nvCxnSpPr>
          <p:cNvPr id="417802" name="AutoShape 1033"/>
          <p:cNvCxnSpPr>
            <a:cxnSpLocks noChangeShapeType="1"/>
            <a:stCxn id="417797" idx="2"/>
            <a:endCxn id="417799" idx="0"/>
          </p:cNvCxnSpPr>
          <p:nvPr/>
        </p:nvCxnSpPr>
        <p:spPr bwMode="auto">
          <a:xfrm>
            <a:off x="2016125" y="3213100"/>
            <a:ext cx="0" cy="431800"/>
          </a:xfrm>
          <a:prstGeom prst="straightConnector1">
            <a:avLst/>
          </a:prstGeom>
          <a:noFill/>
          <a:ln w="9525">
            <a:solidFill>
              <a:schemeClr val="tx1"/>
            </a:solidFill>
            <a:round/>
            <a:headEnd/>
            <a:tailEnd type="triangle" w="med" len="med"/>
          </a:ln>
        </p:spPr>
      </p:cxnSp>
      <p:sp>
        <p:nvSpPr>
          <p:cNvPr id="417803" name="Rectangle 1034"/>
          <p:cNvSpPr>
            <a:spLocks noChangeArrowheads="1"/>
          </p:cNvSpPr>
          <p:nvPr/>
        </p:nvSpPr>
        <p:spPr bwMode="auto">
          <a:xfrm>
            <a:off x="34925" y="4652963"/>
            <a:ext cx="1873250" cy="792162"/>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fr-FR" sz="1800" b="1">
                <a:latin typeface="Times New Roman" charset="0"/>
              </a:rPr>
              <a:t>Un produit</a:t>
            </a:r>
          </a:p>
          <a:p>
            <a:pPr algn="ctr"/>
            <a:r>
              <a:rPr lang="fr-FR" sz="1800" b="1">
                <a:latin typeface="Times New Roman" charset="0"/>
              </a:rPr>
              <a:t>commun</a:t>
            </a:r>
          </a:p>
        </p:txBody>
      </p:sp>
      <p:sp>
        <p:nvSpPr>
          <p:cNvPr id="417804" name="Rectangle 1035"/>
          <p:cNvSpPr>
            <a:spLocks noChangeArrowheads="1"/>
          </p:cNvSpPr>
          <p:nvPr/>
        </p:nvSpPr>
        <p:spPr bwMode="auto">
          <a:xfrm>
            <a:off x="2049463" y="4652963"/>
            <a:ext cx="1873250" cy="792162"/>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fr-FR" sz="1800" b="1">
                <a:latin typeface="Times New Roman" charset="0"/>
              </a:rPr>
              <a:t>Des</a:t>
            </a:r>
          </a:p>
          <a:p>
            <a:pPr algn="ctr"/>
            <a:r>
              <a:rPr lang="fr-FR" sz="1800" b="1">
                <a:latin typeface="Times New Roman" charset="0"/>
              </a:rPr>
              <a:t>produits propres</a:t>
            </a:r>
          </a:p>
          <a:p>
            <a:pPr algn="ctr"/>
            <a:r>
              <a:rPr lang="fr-FR" sz="1800" b="1">
                <a:latin typeface="Times New Roman" charset="0"/>
              </a:rPr>
              <a:t> à chaque allié</a:t>
            </a:r>
          </a:p>
        </p:txBody>
      </p:sp>
      <p:cxnSp>
        <p:nvCxnSpPr>
          <p:cNvPr id="417805" name="AutoShape 1036"/>
          <p:cNvCxnSpPr>
            <a:cxnSpLocks noChangeShapeType="1"/>
            <a:stCxn id="417799" idx="2"/>
            <a:endCxn id="417803" idx="0"/>
          </p:cNvCxnSpPr>
          <p:nvPr/>
        </p:nvCxnSpPr>
        <p:spPr bwMode="auto">
          <a:xfrm flipH="1">
            <a:off x="971550" y="4076700"/>
            <a:ext cx="1044575" cy="576263"/>
          </a:xfrm>
          <a:prstGeom prst="straightConnector1">
            <a:avLst/>
          </a:prstGeom>
          <a:noFill/>
          <a:ln w="9525">
            <a:solidFill>
              <a:schemeClr val="tx1"/>
            </a:solidFill>
            <a:round/>
            <a:headEnd/>
            <a:tailEnd type="triangle" w="med" len="med"/>
          </a:ln>
        </p:spPr>
      </p:cxnSp>
      <p:cxnSp>
        <p:nvCxnSpPr>
          <p:cNvPr id="417806" name="AutoShape 1037"/>
          <p:cNvCxnSpPr>
            <a:cxnSpLocks noChangeShapeType="1"/>
            <a:stCxn id="417799" idx="2"/>
            <a:endCxn id="417804" idx="0"/>
          </p:cNvCxnSpPr>
          <p:nvPr/>
        </p:nvCxnSpPr>
        <p:spPr bwMode="auto">
          <a:xfrm>
            <a:off x="2016125" y="4076700"/>
            <a:ext cx="969963" cy="576263"/>
          </a:xfrm>
          <a:prstGeom prst="straightConnector1">
            <a:avLst/>
          </a:prstGeom>
          <a:noFill/>
          <a:ln w="9525">
            <a:solidFill>
              <a:schemeClr val="tx1"/>
            </a:solidFill>
            <a:round/>
            <a:headEnd/>
            <a:tailEnd type="triangle" w="med" len="med"/>
          </a:ln>
        </p:spPr>
      </p:cxnSp>
      <p:sp>
        <p:nvSpPr>
          <p:cNvPr id="417807" name="Text Box 1038"/>
          <p:cNvSpPr txBox="1">
            <a:spLocks noChangeArrowheads="1"/>
          </p:cNvSpPr>
          <p:nvPr/>
        </p:nvSpPr>
        <p:spPr bwMode="auto">
          <a:xfrm>
            <a:off x="104775" y="5753100"/>
            <a:ext cx="1657350" cy="457200"/>
          </a:xfrm>
          <a:prstGeom prst="rect">
            <a:avLst/>
          </a:prstGeom>
          <a:noFill/>
          <a:ln w="9525">
            <a:noFill/>
            <a:miter lim="800000"/>
            <a:headEnd/>
            <a:tailEnd/>
          </a:ln>
        </p:spPr>
        <p:txBody>
          <a:bodyPr wrap="none">
            <a:prstTxWarp prst="textNoShape">
              <a:avLst/>
            </a:prstTxWarp>
            <a:spAutoFit/>
          </a:bodyPr>
          <a:lstStyle/>
          <a:p>
            <a:r>
              <a:rPr lang="fr-FR" sz="2400" b="1" i="1">
                <a:solidFill>
                  <a:srgbClr val="FF3300"/>
                </a:solidFill>
                <a:latin typeface="Times New Roman" charset="0"/>
              </a:rPr>
              <a:t>ADDITIVE</a:t>
            </a:r>
          </a:p>
        </p:txBody>
      </p:sp>
      <p:sp>
        <p:nvSpPr>
          <p:cNvPr id="417808" name="Text Box 1039"/>
          <p:cNvSpPr txBox="1">
            <a:spLocks noChangeArrowheads="1"/>
          </p:cNvSpPr>
          <p:nvPr/>
        </p:nvSpPr>
        <p:spPr bwMode="auto">
          <a:xfrm>
            <a:off x="2176463" y="5681663"/>
            <a:ext cx="2284412" cy="822325"/>
          </a:xfrm>
          <a:prstGeom prst="rect">
            <a:avLst/>
          </a:prstGeom>
          <a:noFill/>
          <a:ln w="9525">
            <a:noFill/>
            <a:miter lim="800000"/>
            <a:headEnd/>
            <a:tailEnd/>
          </a:ln>
        </p:spPr>
        <p:txBody>
          <a:bodyPr wrap="none">
            <a:prstTxWarp prst="textNoShape">
              <a:avLst/>
            </a:prstTxWarp>
            <a:spAutoFit/>
          </a:bodyPr>
          <a:lstStyle/>
          <a:p>
            <a:r>
              <a:rPr lang="fr-FR" sz="2400" b="1" i="1">
                <a:solidFill>
                  <a:srgbClr val="FF3300"/>
                </a:solidFill>
                <a:latin typeface="Times New Roman" charset="0"/>
              </a:rPr>
              <a:t>INTEGRATION</a:t>
            </a:r>
          </a:p>
          <a:p>
            <a:r>
              <a:rPr lang="fr-FR" sz="2400" b="1" i="1">
                <a:solidFill>
                  <a:srgbClr val="FF3300"/>
                </a:solidFill>
                <a:latin typeface="Times New Roman" charset="0"/>
              </a:rPr>
              <a:t>CONJOINTE</a:t>
            </a:r>
          </a:p>
        </p:txBody>
      </p:sp>
      <p:sp>
        <p:nvSpPr>
          <p:cNvPr id="417809" name="Text Box 1040"/>
          <p:cNvSpPr txBox="1">
            <a:spLocks noChangeArrowheads="1"/>
          </p:cNvSpPr>
          <p:nvPr/>
        </p:nvSpPr>
        <p:spPr bwMode="auto">
          <a:xfrm>
            <a:off x="5724525" y="5734050"/>
            <a:ext cx="3063875" cy="457200"/>
          </a:xfrm>
          <a:prstGeom prst="rect">
            <a:avLst/>
          </a:prstGeom>
          <a:noFill/>
          <a:ln w="9525">
            <a:noFill/>
            <a:miter lim="800000"/>
            <a:headEnd/>
            <a:tailEnd/>
          </a:ln>
        </p:spPr>
        <p:txBody>
          <a:bodyPr wrap="none">
            <a:prstTxWarp prst="textNoShape">
              <a:avLst/>
            </a:prstTxWarp>
            <a:spAutoFit/>
          </a:bodyPr>
          <a:lstStyle/>
          <a:p>
            <a:r>
              <a:rPr lang="fr-FR" sz="2400" b="1" i="1">
                <a:solidFill>
                  <a:srgbClr val="FF3300"/>
                </a:solidFill>
                <a:latin typeface="Times New Roman" charset="0"/>
              </a:rPr>
              <a:t>COMPLEMENTAIRE</a:t>
            </a:r>
          </a:p>
        </p:txBody>
      </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2"/>
          <p:cNvSpPr>
            <a:spLocks noGrp="1"/>
          </p:cNvSpPr>
          <p:nvPr>
            <p:ph type="sldNum" sz="quarter" idx="10"/>
          </p:nvPr>
        </p:nvSpPr>
        <p:spPr/>
        <p:txBody>
          <a:bodyPr/>
          <a:lstStyle/>
          <a:p>
            <a:pPr>
              <a:defRPr/>
            </a:pPr>
            <a:fld id="{0598D86E-8B02-9242-B80C-1141D5DDB6BB}" type="slidenum">
              <a:rPr lang="fr-FR"/>
              <a:pPr>
                <a:defRPr/>
              </a:pPr>
              <a:t>205</a:t>
            </a:fld>
            <a:endParaRPr lang="fr-FR"/>
          </a:p>
        </p:txBody>
      </p:sp>
      <p:pic>
        <p:nvPicPr>
          <p:cNvPr id="419843" name="Picture 1026"/>
          <p:cNvPicPr>
            <a:picLocks noChangeAspect="1" noChangeArrowheads="1"/>
          </p:cNvPicPr>
          <p:nvPr/>
        </p:nvPicPr>
        <p:blipFill>
          <a:blip r:embed="rId3"/>
          <a:srcRect/>
          <a:stretch>
            <a:fillRect/>
          </a:stretch>
        </p:blipFill>
        <p:spPr bwMode="auto">
          <a:xfrm rot="5437690">
            <a:off x="1436688" y="-107950"/>
            <a:ext cx="5981700" cy="7264400"/>
          </a:xfrm>
          <a:prstGeom prst="rect">
            <a:avLst/>
          </a:prstGeom>
          <a:noFill/>
          <a:ln w="12700">
            <a:noFill/>
            <a:miter lim="800000"/>
            <a:headEnd/>
            <a:tailEnd/>
          </a:ln>
        </p:spPr>
      </p:pic>
      <p:sp>
        <p:nvSpPr>
          <p:cNvPr id="419844" name="Rectangle 1027"/>
          <p:cNvSpPr>
            <a:spLocks noGrp="1" noChangeArrowheads="1"/>
          </p:cNvSpPr>
          <p:nvPr>
            <p:ph type="title"/>
          </p:nvPr>
        </p:nvSpPr>
        <p:spPr>
          <a:xfrm>
            <a:off x="762000" y="152400"/>
            <a:ext cx="7772400" cy="609600"/>
          </a:xfrm>
        </p:spPr>
        <p:txBody>
          <a:bodyPr/>
          <a:lstStyle/>
          <a:p>
            <a:r>
              <a:rPr lang="fr-FR"/>
              <a:t>Typologie des alliances</a:t>
            </a:r>
          </a:p>
        </p:txBody>
      </p:sp>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Espace réservé du numéro de diapositive 3"/>
          <p:cNvSpPr>
            <a:spLocks noGrp="1"/>
          </p:cNvSpPr>
          <p:nvPr>
            <p:ph type="sldNum" sz="quarter" idx="10"/>
          </p:nvPr>
        </p:nvSpPr>
        <p:spPr/>
        <p:txBody>
          <a:bodyPr/>
          <a:lstStyle/>
          <a:p>
            <a:pPr>
              <a:defRPr/>
            </a:pPr>
            <a:fld id="{68CCADBD-50E6-4E42-B072-BC83A2849A46}" type="slidenum">
              <a:rPr lang="fr-FR"/>
              <a:pPr>
                <a:defRPr/>
              </a:pPr>
              <a:t>206</a:t>
            </a:fld>
            <a:endParaRPr lang="fr-FR"/>
          </a:p>
        </p:txBody>
      </p:sp>
      <p:sp>
        <p:nvSpPr>
          <p:cNvPr id="421891" name="Rectangle 1026"/>
          <p:cNvSpPr>
            <a:spLocks noGrp="1" noChangeArrowheads="1"/>
          </p:cNvSpPr>
          <p:nvPr>
            <p:ph type="title"/>
          </p:nvPr>
        </p:nvSpPr>
        <p:spPr>
          <a:xfrm>
            <a:off x="685800" y="260350"/>
            <a:ext cx="7918450" cy="638175"/>
          </a:xfrm>
        </p:spPr>
        <p:txBody>
          <a:bodyPr/>
          <a:lstStyle/>
          <a:p>
            <a:r>
              <a:rPr lang="fr-FR" sz="2000"/>
              <a:t>Alliances de Co-Intégration </a:t>
            </a:r>
            <a:r>
              <a:rPr lang="fr-FR" sz="1600"/>
              <a:t>(dite </a:t>
            </a:r>
            <a:r>
              <a:rPr lang="fr-FR" sz="2000" b="0">
                <a:solidFill>
                  <a:schemeClr val="hlink"/>
                </a:solidFill>
              </a:rPr>
              <a:t>d'intégration conjointe</a:t>
            </a:r>
            <a:r>
              <a:rPr lang="fr-FR" sz="1600"/>
              <a:t>) </a:t>
            </a:r>
            <a:r>
              <a:rPr lang="fr-FR" sz="2000"/>
              <a:t>: caractéristiques </a:t>
            </a:r>
          </a:p>
        </p:txBody>
      </p:sp>
      <p:sp>
        <p:nvSpPr>
          <p:cNvPr id="421892" name="Rectangle 1027"/>
          <p:cNvSpPr>
            <a:spLocks noChangeArrowheads="1"/>
          </p:cNvSpPr>
          <p:nvPr/>
        </p:nvSpPr>
        <p:spPr bwMode="auto">
          <a:xfrm>
            <a:off x="8791575" y="44450"/>
            <a:ext cx="352425" cy="381000"/>
          </a:xfrm>
          <a:prstGeom prst="rect">
            <a:avLst/>
          </a:prstGeom>
          <a:gradFill rotWithShape="0">
            <a:gsLst>
              <a:gs pos="0">
                <a:srgbClr val="00279F"/>
              </a:gs>
              <a:gs pos="100000">
                <a:srgbClr val="1A3DA9"/>
              </a:gs>
            </a:gsLst>
            <a:lin ang="5400000" scaled="1"/>
          </a:gradFill>
          <a:ln w="12700">
            <a:noFill/>
            <a:miter lim="800000"/>
            <a:headEnd/>
            <a:tailEnd/>
          </a:ln>
        </p:spPr>
        <p:txBody>
          <a:bodyPr wrap="none" lIns="90488" tIns="44450" rIns="90488" bIns="44450" anchor="ctr">
            <a:prstTxWarp prst="textNoShape">
              <a:avLst/>
            </a:prstTxWarp>
          </a:bodyPr>
          <a:lstStyle/>
          <a:p>
            <a:pPr algn="ctr" defTabSz="762000"/>
            <a:r>
              <a:rPr lang="en-US" sz="2400">
                <a:solidFill>
                  <a:schemeClr val="bg1"/>
                </a:solidFill>
                <a:latin typeface="Balloon Bd BT" pitchFamily="66" charset="0"/>
              </a:rPr>
              <a:t>2</a:t>
            </a:r>
          </a:p>
        </p:txBody>
      </p:sp>
      <p:graphicFrame>
        <p:nvGraphicFramePr>
          <p:cNvPr id="976923" name="Group 1051"/>
          <p:cNvGraphicFramePr>
            <a:graphicFrameLocks noGrp="1"/>
          </p:cNvGraphicFramePr>
          <p:nvPr>
            <p:ph type="tbl" idx="1"/>
          </p:nvPr>
        </p:nvGraphicFramePr>
        <p:xfrm>
          <a:off x="685800" y="1125538"/>
          <a:ext cx="7989888" cy="5659056"/>
        </p:xfrm>
        <a:graphic>
          <a:graphicData uri="http://schemas.openxmlformats.org/drawingml/2006/table">
            <a:tbl>
              <a:tblPr/>
              <a:tblGrid>
                <a:gridCol w="1654175"/>
                <a:gridCol w="6335713"/>
              </a:tblGrid>
              <a:tr h="392113">
                <a:tc>
                  <a:txBody>
                    <a:bodyPr/>
                    <a:lstStyle/>
                    <a:p>
                      <a:pPr marL="0" marR="0" lvl="0" indent="0" algn="ctr" defTabSz="914400" rtl="0" eaLnBrk="0" fontAlgn="base" latinLnBrk="0" hangingPunct="0">
                        <a:lnSpc>
                          <a:spcPct val="100000"/>
                        </a:lnSpc>
                        <a:spcBef>
                          <a:spcPct val="20000"/>
                        </a:spcBef>
                        <a:spcAft>
                          <a:spcPct val="0"/>
                        </a:spcAft>
                        <a:buClr>
                          <a:schemeClr val="tx2"/>
                        </a:buClr>
                        <a:buSzPct val="100000"/>
                        <a:buFontTx/>
                        <a:buNone/>
                        <a:tabLst/>
                      </a:pPr>
                      <a:endParaRPr kumimoji="1" lang="fr-FR" sz="1800" b="1" i="0" u="none" strike="noStrike" cap="none" normalizeH="0" baseline="0">
                        <a:ln>
                          <a:noFill/>
                        </a:ln>
                        <a:solidFill>
                          <a:srgbClr val="00279F"/>
                        </a:solidFill>
                        <a:effectLst/>
                        <a:latin typeface="Times New Roman"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100000"/>
                        <a:buFontTx/>
                        <a:buNone/>
                        <a:tabLst/>
                      </a:pPr>
                      <a:r>
                        <a:rPr kumimoji="1" lang="fr-FR" sz="1800" b="1" i="0" u="none" strike="noStrike" cap="none" normalizeH="0" baseline="0">
                          <a:ln>
                            <a:noFill/>
                          </a:ln>
                          <a:solidFill>
                            <a:srgbClr val="00279F"/>
                          </a:solidFill>
                          <a:effectLst/>
                          <a:latin typeface="Times New Roman" charset="0"/>
                        </a:rPr>
                        <a:t>ALLIANCE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1" lang="fr-FR" sz="1800" b="1" i="0" u="none" strike="noStrike" cap="none" normalizeH="0" baseline="0">
                          <a:ln>
                            <a:noFill/>
                          </a:ln>
                          <a:solidFill>
                            <a:srgbClr val="00279F"/>
                          </a:solidFill>
                          <a:effectLst/>
                          <a:latin typeface="Times New Roman" charset="0"/>
                        </a:rPr>
                        <a:t>Objectifs visés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1" lang="fr-FR" sz="1800" b="0" i="0" u="none" strike="noStrike" cap="none" normalizeH="0" baseline="0">
                          <a:ln>
                            <a:noFill/>
                          </a:ln>
                          <a:solidFill>
                            <a:schemeClr val="tx1"/>
                          </a:solidFill>
                          <a:effectLst/>
                          <a:latin typeface="Times New Roman" charset="0"/>
                        </a:rPr>
                        <a:t>Economies d’échelle et/ou Taille sur un stade de VA particulier</a:t>
                      </a:r>
                    </a:p>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1" lang="fr-FR" sz="1800" b="0" i="0" u="none" strike="noStrike" cap="none" normalizeH="0" baseline="0">
                          <a:ln>
                            <a:noFill/>
                          </a:ln>
                          <a:solidFill>
                            <a:schemeClr val="tx1"/>
                          </a:solidFill>
                          <a:effectLst/>
                          <a:latin typeface="Times New Roman" charset="0"/>
                        </a:rPr>
                        <a:t>Renforcer la compétitivité sur la chaîne de valeur</a:t>
                      </a:r>
                    </a:p>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1" lang="fr-FR" sz="1800" b="0" i="0" u="none" strike="noStrike" cap="none" normalizeH="0" baseline="0">
                          <a:ln>
                            <a:noFill/>
                          </a:ln>
                          <a:solidFill>
                            <a:schemeClr val="tx1"/>
                          </a:solidFill>
                          <a:effectLst/>
                          <a:latin typeface="Times New Roman" charset="0"/>
                        </a:rPr>
                        <a:t>Ex. Achats (ITM-ER), R&amp;D et/ouconception ou fabrication de composants (Moteurs V6 PRV, FRA/TD-UOP), commercialisation commune(ex-GIE AIRBUS)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1" lang="fr-FR" sz="1800" b="1" i="0" u="none" strike="noStrike" cap="none" normalizeH="0" baseline="0">
                          <a:ln>
                            <a:noFill/>
                          </a:ln>
                          <a:solidFill>
                            <a:srgbClr val="00279F"/>
                          </a:solidFill>
                          <a:effectLst/>
                          <a:latin typeface="Times New Roman" charset="0"/>
                        </a:rPr>
                        <a:t>Concurrence entre alliés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1" lang="fr-FR" sz="1800" b="0" i="0" u="none" strike="noStrike" cap="none" normalizeH="0" baseline="0">
                          <a:ln>
                            <a:noFill/>
                          </a:ln>
                          <a:solidFill>
                            <a:schemeClr val="tx1"/>
                          </a:solidFill>
                          <a:effectLst/>
                          <a:latin typeface="Times New Roman" charset="0"/>
                        </a:rPr>
                        <a:t>Subsiste : le marché décide, sauf si co-intégration en aval (commerciale)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1" lang="fr-FR" sz="1800" b="1" i="0" u="none" strike="noStrike" cap="none" normalizeH="0" baseline="0">
                          <a:ln>
                            <a:noFill/>
                          </a:ln>
                          <a:solidFill>
                            <a:srgbClr val="00279F"/>
                          </a:solidFill>
                          <a:effectLst/>
                          <a:latin typeface="Times New Roman" charset="0"/>
                        </a:rPr>
                        <a:t>Nature des transactions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04800" marR="0" lvl="0" indent="-304800" algn="l" defTabSz="914400" rtl="0" eaLnBrk="0" fontAlgn="base" latinLnBrk="0" hangingPunct="0">
                        <a:lnSpc>
                          <a:spcPct val="100000"/>
                        </a:lnSpc>
                        <a:spcBef>
                          <a:spcPct val="20000"/>
                        </a:spcBef>
                        <a:spcAft>
                          <a:spcPct val="0"/>
                        </a:spcAft>
                        <a:buClr>
                          <a:schemeClr val="tx2"/>
                        </a:buClr>
                        <a:buSzPct val="100000"/>
                        <a:buFont typeface="Wingdings" charset="2"/>
                        <a:buChar char="Ø"/>
                        <a:tabLst/>
                      </a:pPr>
                      <a:r>
                        <a:rPr kumimoji="1" lang="fr-FR" sz="1800" b="0" i="0" u="none" strike="noStrike" cap="none" normalizeH="0" baseline="0">
                          <a:ln>
                            <a:noFill/>
                          </a:ln>
                          <a:solidFill>
                            <a:schemeClr val="tx1"/>
                          </a:solidFill>
                          <a:effectLst/>
                          <a:latin typeface="Times New Roman" charset="0"/>
                        </a:rPr>
                        <a:t>Entre l’activité commune et chacun des alliés</a:t>
                      </a:r>
                    </a:p>
                    <a:p>
                      <a:pPr marL="304800" marR="0" lvl="0" indent="-304800" algn="l" defTabSz="914400" rtl="0" eaLnBrk="0" fontAlgn="base" latinLnBrk="0" hangingPunct="0">
                        <a:lnSpc>
                          <a:spcPct val="100000"/>
                        </a:lnSpc>
                        <a:spcBef>
                          <a:spcPct val="20000"/>
                        </a:spcBef>
                        <a:spcAft>
                          <a:spcPct val="0"/>
                        </a:spcAft>
                        <a:buClr>
                          <a:schemeClr val="tx2"/>
                        </a:buClr>
                        <a:buSzPct val="100000"/>
                        <a:buFont typeface="Wingdings" charset="2"/>
                        <a:buChar char="Ø"/>
                        <a:tabLst/>
                      </a:pPr>
                      <a:r>
                        <a:rPr kumimoji="1" lang="fr-FR" sz="1800" b="0" i="0" u="none" strike="noStrike" cap="none" normalizeH="0" baseline="0">
                          <a:ln>
                            <a:noFill/>
                          </a:ln>
                          <a:solidFill>
                            <a:schemeClr val="tx1"/>
                          </a:solidFill>
                          <a:effectLst/>
                          <a:latin typeface="Times New Roman" charset="0"/>
                        </a:rPr>
                        <a:t>Entre l’activité commune et les fournisseurs ou les clients</a:t>
                      </a:r>
                    </a:p>
                    <a:p>
                      <a:pPr marL="304800" marR="0" lvl="0" indent="-304800" algn="l" defTabSz="914400" rtl="0" eaLnBrk="0" fontAlgn="base" latinLnBrk="0" hangingPunct="0">
                        <a:lnSpc>
                          <a:spcPct val="100000"/>
                        </a:lnSpc>
                        <a:spcBef>
                          <a:spcPct val="20000"/>
                        </a:spcBef>
                        <a:spcAft>
                          <a:spcPct val="0"/>
                        </a:spcAft>
                        <a:buClr>
                          <a:schemeClr val="tx2"/>
                        </a:buClr>
                        <a:buSzPct val="100000"/>
                        <a:buFontTx/>
                        <a:buNone/>
                        <a:tabLst/>
                      </a:pPr>
                      <a:r>
                        <a:rPr kumimoji="1" lang="fr-FR" sz="1800" b="0" i="0" u="none" strike="noStrike" cap="none" normalizeH="0" baseline="0">
                          <a:ln>
                            <a:noFill/>
                          </a:ln>
                          <a:solidFill>
                            <a:schemeClr val="tx1"/>
                          </a:solidFill>
                          <a:effectLst/>
                          <a:latin typeface="Times New Roman" charset="0"/>
                        </a:rPr>
                        <a:t>Ex; ITM-ER = chacun bénéficie de meilleurs prix fournisseurs + structure de négociation partagée avec certains fournisseurs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1" lang="fr-FR" sz="1800" b="1" i="0" u="none" strike="noStrike" cap="none" normalizeH="0" baseline="0">
                          <a:ln>
                            <a:noFill/>
                          </a:ln>
                          <a:solidFill>
                            <a:srgbClr val="00279F"/>
                          </a:solidFill>
                          <a:effectLst/>
                          <a:latin typeface="Times New Roman" charset="0"/>
                        </a:rPr>
                        <a:t>Modalités de mise en oeuvre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1" lang="fr-FR" sz="1800" b="0" i="0" u="none" strike="noStrike" cap="none" normalizeH="0" baseline="0">
                          <a:ln>
                            <a:noFill/>
                          </a:ln>
                          <a:solidFill>
                            <a:schemeClr val="tx1"/>
                          </a:solidFill>
                          <a:effectLst/>
                          <a:latin typeface="Times New Roman" charset="0"/>
                        </a:rPr>
                        <a:t>Actifs apportés et compétences « similaires »</a:t>
                      </a:r>
                    </a:p>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1" lang="fr-FR" sz="1800" b="0" i="0" u="none" strike="noStrike" cap="none" normalizeH="0" baseline="0">
                          <a:ln>
                            <a:noFill/>
                          </a:ln>
                          <a:solidFill>
                            <a:schemeClr val="tx1"/>
                          </a:solidFill>
                          <a:effectLst/>
                          <a:latin typeface="Times New Roman" charset="0"/>
                        </a:rPr>
                        <a:t>Pas toujours de structure commune</a:t>
                      </a:r>
                    </a:p>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1" lang="fr-FR" sz="1800" b="0" i="0" u="none" strike="noStrike" cap="none" normalizeH="0" baseline="0">
                          <a:ln>
                            <a:noFill/>
                          </a:ln>
                          <a:solidFill>
                            <a:schemeClr val="tx1"/>
                          </a:solidFill>
                          <a:effectLst/>
                          <a:latin typeface="Times New Roman" charset="0"/>
                        </a:rPr>
                        <a:t>Souvent une coordination forte sur l’activité clé de l’alliance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1" lang="fr-FR" sz="1800" b="1" i="0" u="none" strike="noStrike" cap="none" normalizeH="0" baseline="0">
                          <a:ln>
                            <a:noFill/>
                          </a:ln>
                          <a:solidFill>
                            <a:srgbClr val="00279F"/>
                          </a:solidFill>
                          <a:effectLst/>
                          <a:latin typeface="Times New Roman" charset="0"/>
                        </a:rPr>
                        <a:t>Risques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1" lang="fr-FR" sz="1800" b="0" i="0" u="none" strike="noStrike" cap="none" normalizeH="0" baseline="0">
                          <a:ln>
                            <a:noFill/>
                          </a:ln>
                          <a:solidFill>
                            <a:schemeClr val="tx1"/>
                          </a:solidFill>
                          <a:effectLst/>
                          <a:latin typeface="Times New Roman" charset="0"/>
                        </a:rPr>
                        <a:t>Déséquilibres de taille ou de puissance </a:t>
                      </a:r>
                      <a:r>
                        <a:rPr kumimoji="1" lang="fr-FR" sz="1800" b="0" i="0" u="none" strike="noStrike" cap="none" normalizeH="0" baseline="0">
                          <a:ln>
                            <a:noFill/>
                          </a:ln>
                          <a:solidFill>
                            <a:schemeClr val="tx1"/>
                          </a:solidFill>
                          <a:effectLst/>
                          <a:latin typeface="Times New Roman" charset="0"/>
                          <a:sym typeface="Wingdings" charset="2"/>
                        </a:rPr>
                        <a:t> minimise les débouchés additionnels pour le + puissant</a:t>
                      </a:r>
                      <a:endParaRPr kumimoji="1" lang="fr-FR" sz="1800" b="0" i="0" u="none" strike="noStrike" cap="none" normalizeH="0" baseline="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Espace réservé du numéro de diapositive 3"/>
          <p:cNvSpPr>
            <a:spLocks noGrp="1"/>
          </p:cNvSpPr>
          <p:nvPr>
            <p:ph type="sldNum" sz="quarter" idx="10"/>
          </p:nvPr>
        </p:nvSpPr>
        <p:spPr/>
        <p:txBody>
          <a:bodyPr/>
          <a:lstStyle/>
          <a:p>
            <a:pPr>
              <a:defRPr/>
            </a:pPr>
            <a:fld id="{CCD29D32-0AEF-CD46-9CF2-A8BA35BAEAD2}" type="slidenum">
              <a:rPr lang="fr-FR"/>
              <a:pPr>
                <a:defRPr/>
              </a:pPr>
              <a:t>207</a:t>
            </a:fld>
            <a:endParaRPr lang="fr-FR"/>
          </a:p>
        </p:txBody>
      </p:sp>
      <p:sp>
        <p:nvSpPr>
          <p:cNvPr id="423939" name="Rectangle 1026"/>
          <p:cNvSpPr>
            <a:spLocks noGrp="1" noChangeArrowheads="1"/>
          </p:cNvSpPr>
          <p:nvPr>
            <p:ph type="title"/>
          </p:nvPr>
        </p:nvSpPr>
        <p:spPr>
          <a:xfrm>
            <a:off x="762000" y="152400"/>
            <a:ext cx="7772400" cy="609600"/>
          </a:xfrm>
        </p:spPr>
        <p:txBody>
          <a:bodyPr/>
          <a:lstStyle/>
          <a:p>
            <a:r>
              <a:rPr lang="fr-FR"/>
              <a:t>Alliances de Pseudo-Concentration </a:t>
            </a:r>
            <a:r>
              <a:rPr lang="fr-FR" sz="1800"/>
              <a:t>(dite </a:t>
            </a:r>
            <a:r>
              <a:rPr lang="fr-FR" b="0">
                <a:solidFill>
                  <a:schemeClr val="hlink"/>
                </a:solidFill>
              </a:rPr>
              <a:t>additive</a:t>
            </a:r>
            <a:r>
              <a:rPr lang="fr-FR" sz="1800"/>
              <a:t>)</a:t>
            </a:r>
            <a:r>
              <a:rPr lang="fr-FR"/>
              <a:t> : caractéristiques </a:t>
            </a:r>
          </a:p>
        </p:txBody>
      </p:sp>
      <p:sp>
        <p:nvSpPr>
          <p:cNvPr id="423940" name="Rectangle 1027"/>
          <p:cNvSpPr>
            <a:spLocks noChangeArrowheads="1"/>
          </p:cNvSpPr>
          <p:nvPr/>
        </p:nvSpPr>
        <p:spPr bwMode="auto">
          <a:xfrm>
            <a:off x="8791575" y="44450"/>
            <a:ext cx="352425" cy="381000"/>
          </a:xfrm>
          <a:prstGeom prst="rect">
            <a:avLst/>
          </a:prstGeom>
          <a:gradFill rotWithShape="0">
            <a:gsLst>
              <a:gs pos="0">
                <a:srgbClr val="00279F"/>
              </a:gs>
              <a:gs pos="100000">
                <a:srgbClr val="1A3DA9"/>
              </a:gs>
            </a:gsLst>
            <a:lin ang="5400000" scaled="1"/>
          </a:gradFill>
          <a:ln w="12700">
            <a:noFill/>
            <a:miter lim="800000"/>
            <a:headEnd/>
            <a:tailEnd/>
          </a:ln>
        </p:spPr>
        <p:txBody>
          <a:bodyPr wrap="none" lIns="90488" tIns="44450" rIns="90488" bIns="44450" anchor="ctr">
            <a:prstTxWarp prst="textNoShape">
              <a:avLst/>
            </a:prstTxWarp>
          </a:bodyPr>
          <a:lstStyle/>
          <a:p>
            <a:pPr algn="ctr" defTabSz="762000"/>
            <a:r>
              <a:rPr lang="en-US" sz="2400">
                <a:solidFill>
                  <a:schemeClr val="bg1"/>
                </a:solidFill>
                <a:latin typeface="Balloon Bd BT" pitchFamily="66" charset="0"/>
              </a:rPr>
              <a:t>2</a:t>
            </a:r>
          </a:p>
        </p:txBody>
      </p:sp>
      <p:graphicFrame>
        <p:nvGraphicFramePr>
          <p:cNvPr id="978972" name="Group 1052"/>
          <p:cNvGraphicFramePr>
            <a:graphicFrameLocks noGrp="1"/>
          </p:cNvGraphicFramePr>
          <p:nvPr>
            <p:ph type="tbl" idx="1"/>
          </p:nvPr>
        </p:nvGraphicFramePr>
        <p:xfrm>
          <a:off x="304800" y="838200"/>
          <a:ext cx="8370888" cy="5659056"/>
        </p:xfrm>
        <a:graphic>
          <a:graphicData uri="http://schemas.openxmlformats.org/drawingml/2006/table">
            <a:tbl>
              <a:tblPr/>
              <a:tblGrid>
                <a:gridCol w="1600200"/>
                <a:gridCol w="6770688"/>
              </a:tblGrid>
              <a:tr h="392113">
                <a:tc>
                  <a:txBody>
                    <a:bodyPr/>
                    <a:lstStyle/>
                    <a:p>
                      <a:pPr marL="0" marR="0" lvl="0" indent="0" algn="ctr" defTabSz="914400" rtl="0" eaLnBrk="0" fontAlgn="base" latinLnBrk="0" hangingPunct="0">
                        <a:lnSpc>
                          <a:spcPct val="100000"/>
                        </a:lnSpc>
                        <a:spcBef>
                          <a:spcPct val="20000"/>
                        </a:spcBef>
                        <a:spcAft>
                          <a:spcPct val="0"/>
                        </a:spcAft>
                        <a:buClr>
                          <a:schemeClr val="tx2"/>
                        </a:buClr>
                        <a:buSzPct val="100000"/>
                        <a:buFontTx/>
                        <a:buNone/>
                        <a:tabLst/>
                      </a:pPr>
                      <a:endParaRPr kumimoji="1" lang="fr-FR" sz="1800" b="1" i="0" u="none" strike="noStrike" cap="none" normalizeH="0" baseline="0">
                        <a:ln>
                          <a:noFill/>
                        </a:ln>
                        <a:solidFill>
                          <a:srgbClr val="00279F"/>
                        </a:solidFill>
                        <a:effectLst/>
                        <a:latin typeface="Times New Roman"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100000"/>
                        <a:buFontTx/>
                        <a:buNone/>
                        <a:tabLst/>
                      </a:pPr>
                      <a:r>
                        <a:rPr kumimoji="1" lang="fr-FR" sz="1800" b="1" i="0" u="none" strike="noStrike" cap="none" normalizeH="0" baseline="0">
                          <a:ln>
                            <a:noFill/>
                          </a:ln>
                          <a:solidFill>
                            <a:srgbClr val="00279F"/>
                          </a:solidFill>
                          <a:effectLst/>
                          <a:latin typeface="Times New Roman" charset="0"/>
                        </a:rPr>
                        <a:t>ALLIANCE</a:t>
                      </a:r>
                      <a:endParaRPr kumimoji="1" lang="fr-FR" sz="1800" b="1" i="0" u="none" strike="noStrike" cap="none" normalizeH="0" baseline="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1" lang="fr-FR" sz="1800" b="1" i="0" u="none" strike="noStrike" cap="none" normalizeH="0" baseline="0">
                          <a:ln>
                            <a:noFill/>
                          </a:ln>
                          <a:solidFill>
                            <a:srgbClr val="00279F"/>
                          </a:solidFill>
                          <a:effectLst/>
                          <a:latin typeface="Times New Roman" charset="0"/>
                        </a:rPr>
                        <a:t>Objectifs visés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1" lang="fr-FR" sz="1800" b="0" i="0" u="none" strike="noStrike" cap="none" normalizeH="0" baseline="0">
                          <a:ln>
                            <a:noFill/>
                          </a:ln>
                          <a:solidFill>
                            <a:schemeClr val="tx1"/>
                          </a:solidFill>
                          <a:effectLst/>
                          <a:latin typeface="Times New Roman" charset="0"/>
                        </a:rPr>
                        <a:t>Economies d’échelle sur un stade de VA particulier</a:t>
                      </a:r>
                    </a:p>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1" lang="fr-FR" sz="1800" b="0" i="0" u="none" strike="noStrike" cap="none" normalizeH="0" baseline="0">
                          <a:ln>
                            <a:noFill/>
                          </a:ln>
                          <a:solidFill>
                            <a:schemeClr val="tx1"/>
                          </a:solidFill>
                          <a:effectLst/>
                          <a:latin typeface="Times New Roman" charset="0"/>
                        </a:rPr>
                        <a:t>Un produit commun mis sur le marché</a:t>
                      </a:r>
                    </a:p>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1" lang="fr-FR" sz="1800" b="0" i="0" u="none" strike="noStrike" cap="none" normalizeH="0" baseline="0">
                          <a:ln>
                            <a:noFill/>
                          </a:ln>
                          <a:solidFill>
                            <a:schemeClr val="tx1"/>
                          </a:solidFill>
                          <a:effectLst/>
                          <a:latin typeface="Times New Roman" charset="0"/>
                        </a:rPr>
                        <a:t>Ex. ALIDIS achat en commun de « produits communs » auprès des mêmes fournisseurs mis sur le marché par chacun</a:t>
                      </a:r>
                    </a:p>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1" lang="fr-FR" sz="1800" b="0" i="0" u="none" strike="noStrike" cap="none" normalizeH="0" baseline="0">
                          <a:ln>
                            <a:noFill/>
                          </a:ln>
                          <a:solidFill>
                            <a:schemeClr val="tx1"/>
                          </a:solidFill>
                          <a:effectLst/>
                          <a:latin typeface="Times New Roman" charset="0"/>
                        </a:rPr>
                        <a:t>Ex. Tornado (Dasa-BAe-Alénia)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1" lang="fr-FR" sz="1800" b="1" i="0" u="none" strike="noStrike" cap="none" normalizeH="0" baseline="0">
                          <a:ln>
                            <a:noFill/>
                          </a:ln>
                          <a:solidFill>
                            <a:srgbClr val="00279F"/>
                          </a:solidFill>
                          <a:effectLst/>
                          <a:latin typeface="Times New Roman" charset="0"/>
                        </a:rPr>
                        <a:t>Concurrence entre alliés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1" lang="fr-FR" sz="1800" b="0" i="0" u="none" strike="noStrike" cap="none" normalizeH="0" baseline="0">
                          <a:ln>
                            <a:noFill/>
                          </a:ln>
                          <a:solidFill>
                            <a:schemeClr val="tx1"/>
                          </a:solidFill>
                          <a:effectLst/>
                          <a:latin typeface="Times New Roman" charset="0"/>
                        </a:rPr>
                        <a:t>Disparition de la concurrence entre alliés sur le marché</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1" lang="fr-FR" sz="1800" b="1" i="0" u="none" strike="noStrike" cap="none" normalizeH="0" baseline="0">
                          <a:ln>
                            <a:noFill/>
                          </a:ln>
                          <a:solidFill>
                            <a:srgbClr val="00279F"/>
                          </a:solidFill>
                          <a:effectLst/>
                          <a:latin typeface="Times New Roman" charset="0"/>
                        </a:rPr>
                        <a:t>Nature des transactions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04800" marR="0" lvl="0" indent="-304800" algn="l" defTabSz="914400" rtl="0" eaLnBrk="0" fontAlgn="base" latinLnBrk="0" hangingPunct="0">
                        <a:lnSpc>
                          <a:spcPct val="100000"/>
                        </a:lnSpc>
                        <a:spcBef>
                          <a:spcPct val="20000"/>
                        </a:spcBef>
                        <a:spcAft>
                          <a:spcPct val="0"/>
                        </a:spcAft>
                        <a:buClr>
                          <a:schemeClr val="tx2"/>
                        </a:buClr>
                        <a:buSzPct val="100000"/>
                        <a:buFontTx/>
                        <a:buNone/>
                        <a:tabLst/>
                      </a:pPr>
                      <a:r>
                        <a:rPr kumimoji="1" lang="fr-FR" sz="1800" b="0" i="0" u="none" strike="noStrike" cap="none" normalizeH="0" baseline="0">
                          <a:ln>
                            <a:noFill/>
                          </a:ln>
                          <a:solidFill>
                            <a:schemeClr val="tx1"/>
                          </a:solidFill>
                          <a:effectLst/>
                          <a:latin typeface="Times New Roman" charset="0"/>
                        </a:rPr>
                        <a:t>Entre l’activité de l’alliance et le marché</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1" lang="fr-FR" sz="1800" b="1" i="0" u="none" strike="noStrike" cap="none" normalizeH="0" baseline="0">
                          <a:ln>
                            <a:noFill/>
                          </a:ln>
                          <a:solidFill>
                            <a:srgbClr val="00279F"/>
                          </a:solidFill>
                          <a:effectLst/>
                          <a:latin typeface="Times New Roman" charset="0"/>
                        </a:rPr>
                        <a:t>Modalités de mise en oeuvre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1" lang="fr-FR" sz="1800" b="0" i="0" u="none" strike="noStrike" cap="none" normalizeH="0" baseline="0">
                          <a:ln>
                            <a:noFill/>
                          </a:ln>
                          <a:solidFill>
                            <a:schemeClr val="tx1"/>
                          </a:solidFill>
                          <a:effectLst/>
                          <a:latin typeface="Times New Roman" charset="0"/>
                        </a:rPr>
                        <a:t>Actifs apportés et compétences « similaires »</a:t>
                      </a:r>
                    </a:p>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1" lang="fr-FR" sz="1800" b="0" i="0" u="none" strike="noStrike" cap="none" normalizeH="0" baseline="0">
                          <a:ln>
                            <a:noFill/>
                          </a:ln>
                          <a:solidFill>
                            <a:schemeClr val="tx1"/>
                          </a:solidFill>
                          <a:effectLst/>
                          <a:latin typeface="Times New Roman" charset="0"/>
                        </a:rPr>
                        <a:t>Répartition des tâches entre les alliés (conception, production, commercialisation sur base de découpage géographique (ex. CFM)) et/ou commercialisation conjointe (ex. GIE ATR ou Airbus ou Eurocopter)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1" lang="fr-FR" sz="1800" b="1" i="0" u="none" strike="noStrike" cap="none" normalizeH="0" baseline="0">
                          <a:ln>
                            <a:noFill/>
                          </a:ln>
                          <a:solidFill>
                            <a:srgbClr val="00279F"/>
                          </a:solidFill>
                          <a:effectLst/>
                          <a:latin typeface="Times New Roman" charset="0"/>
                        </a:rPr>
                        <a:t>Risques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1" lang="fr-FR" sz="1800" b="0" i="0" u="none" strike="noStrike" cap="none" normalizeH="0" baseline="0">
                          <a:ln>
                            <a:noFill/>
                          </a:ln>
                          <a:solidFill>
                            <a:schemeClr val="tx1"/>
                          </a:solidFill>
                          <a:effectLst/>
                          <a:latin typeface="Times New Roman" charset="0"/>
                        </a:rPr>
                        <a:t>Spécialisation de chacun des alliés sur des stades de VA particulier</a:t>
                      </a:r>
                    </a:p>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1" lang="fr-FR" sz="1800" b="0" i="0" u="none" strike="noStrike" cap="none" normalizeH="0" baseline="0">
                          <a:ln>
                            <a:noFill/>
                          </a:ln>
                          <a:solidFill>
                            <a:schemeClr val="tx1"/>
                          </a:solidFill>
                          <a:effectLst/>
                          <a:latin typeface="Times New Roman" charset="0"/>
                        </a:rPr>
                        <a:t>Pertes de compétences globales</a:t>
                      </a:r>
                    </a:p>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1" lang="fr-FR" sz="1800" b="0" i="0" u="none" strike="noStrike" cap="none" normalizeH="0" baseline="0">
                          <a:ln>
                            <a:noFill/>
                          </a:ln>
                          <a:solidFill>
                            <a:schemeClr val="tx1"/>
                          </a:solidFill>
                          <a:effectLst/>
                          <a:latin typeface="Times New Roman" charset="0"/>
                        </a:rPr>
                        <a:t>Rapports dominant-dominé si écart de taille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Espace réservé du numéro de diapositive 3"/>
          <p:cNvSpPr>
            <a:spLocks noGrp="1"/>
          </p:cNvSpPr>
          <p:nvPr>
            <p:ph type="sldNum" sz="quarter" idx="10"/>
          </p:nvPr>
        </p:nvSpPr>
        <p:spPr/>
        <p:txBody>
          <a:bodyPr/>
          <a:lstStyle/>
          <a:p>
            <a:pPr>
              <a:defRPr/>
            </a:pPr>
            <a:fld id="{9E6662D0-3460-9743-8649-232923EDD6DF}" type="slidenum">
              <a:rPr lang="fr-FR"/>
              <a:pPr>
                <a:defRPr/>
              </a:pPr>
              <a:t>208</a:t>
            </a:fld>
            <a:endParaRPr lang="fr-FR"/>
          </a:p>
        </p:txBody>
      </p:sp>
      <p:sp>
        <p:nvSpPr>
          <p:cNvPr id="425987" name="Rectangle 1026"/>
          <p:cNvSpPr>
            <a:spLocks noGrp="1" noChangeArrowheads="1"/>
          </p:cNvSpPr>
          <p:nvPr>
            <p:ph type="title"/>
          </p:nvPr>
        </p:nvSpPr>
        <p:spPr/>
        <p:txBody>
          <a:bodyPr/>
          <a:lstStyle/>
          <a:p>
            <a:r>
              <a:rPr lang="fr-FR" sz="2000"/>
              <a:t>Alliances </a:t>
            </a:r>
            <a:r>
              <a:rPr lang="fr-FR" sz="2000" b="0">
                <a:solidFill>
                  <a:schemeClr val="hlink"/>
                </a:solidFill>
              </a:rPr>
              <a:t>Complémentaires</a:t>
            </a:r>
            <a:r>
              <a:rPr lang="fr-FR" sz="2000"/>
              <a:t> : caractéristiques </a:t>
            </a:r>
          </a:p>
        </p:txBody>
      </p:sp>
      <p:sp>
        <p:nvSpPr>
          <p:cNvPr id="425988" name="Rectangle 1027"/>
          <p:cNvSpPr>
            <a:spLocks noChangeArrowheads="1"/>
          </p:cNvSpPr>
          <p:nvPr/>
        </p:nvSpPr>
        <p:spPr bwMode="auto">
          <a:xfrm>
            <a:off x="8791575" y="44450"/>
            <a:ext cx="352425" cy="381000"/>
          </a:xfrm>
          <a:prstGeom prst="rect">
            <a:avLst/>
          </a:prstGeom>
          <a:gradFill rotWithShape="0">
            <a:gsLst>
              <a:gs pos="0">
                <a:srgbClr val="00279F"/>
              </a:gs>
              <a:gs pos="100000">
                <a:srgbClr val="1A3DA9"/>
              </a:gs>
            </a:gsLst>
            <a:lin ang="5400000" scaled="1"/>
          </a:gradFill>
          <a:ln w="12700">
            <a:noFill/>
            <a:miter lim="800000"/>
            <a:headEnd/>
            <a:tailEnd/>
          </a:ln>
        </p:spPr>
        <p:txBody>
          <a:bodyPr wrap="none" lIns="90488" tIns="44450" rIns="90488" bIns="44450" anchor="ctr">
            <a:prstTxWarp prst="textNoShape">
              <a:avLst/>
            </a:prstTxWarp>
          </a:bodyPr>
          <a:lstStyle/>
          <a:p>
            <a:pPr algn="ctr" defTabSz="762000"/>
            <a:r>
              <a:rPr lang="en-US" sz="2400">
                <a:solidFill>
                  <a:schemeClr val="bg1"/>
                </a:solidFill>
                <a:latin typeface="Balloon Bd BT" pitchFamily="66" charset="0"/>
              </a:rPr>
              <a:t>2</a:t>
            </a:r>
          </a:p>
        </p:txBody>
      </p:sp>
      <p:graphicFrame>
        <p:nvGraphicFramePr>
          <p:cNvPr id="981021" name="Group 1053"/>
          <p:cNvGraphicFramePr>
            <a:graphicFrameLocks noGrp="1"/>
          </p:cNvGraphicFramePr>
          <p:nvPr>
            <p:ph type="tbl" idx="1"/>
          </p:nvPr>
        </p:nvGraphicFramePr>
        <p:xfrm>
          <a:off x="685800" y="1125538"/>
          <a:ext cx="7989888" cy="5500052"/>
        </p:xfrm>
        <a:graphic>
          <a:graphicData uri="http://schemas.openxmlformats.org/drawingml/2006/table">
            <a:tbl>
              <a:tblPr/>
              <a:tblGrid>
                <a:gridCol w="1654175"/>
                <a:gridCol w="6335713"/>
              </a:tblGrid>
              <a:tr h="357188">
                <a:tc>
                  <a:txBody>
                    <a:bodyPr/>
                    <a:lstStyle/>
                    <a:p>
                      <a:pPr marL="0" marR="0" lvl="0" indent="0" algn="ctr" defTabSz="914400" rtl="0" eaLnBrk="0" fontAlgn="base" latinLnBrk="0" hangingPunct="0">
                        <a:lnSpc>
                          <a:spcPct val="100000"/>
                        </a:lnSpc>
                        <a:spcBef>
                          <a:spcPct val="20000"/>
                        </a:spcBef>
                        <a:spcAft>
                          <a:spcPct val="0"/>
                        </a:spcAft>
                        <a:buClr>
                          <a:schemeClr val="tx2"/>
                        </a:buClr>
                        <a:buSzPct val="100000"/>
                        <a:buFontTx/>
                        <a:buNone/>
                        <a:tabLst/>
                      </a:pPr>
                      <a:endParaRPr kumimoji="1" lang="fr-FR" sz="1800" b="1" i="0" u="none" strike="noStrike" cap="none" normalizeH="0" baseline="0">
                        <a:ln>
                          <a:noFill/>
                        </a:ln>
                        <a:solidFill>
                          <a:srgbClr val="00279F"/>
                        </a:solidFill>
                        <a:effectLst/>
                        <a:latin typeface="Times New Roman"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100000"/>
                        <a:buFontTx/>
                        <a:buNone/>
                        <a:tabLst/>
                      </a:pPr>
                      <a:r>
                        <a:rPr kumimoji="1" lang="fr-FR" sz="1800" b="1" i="0" u="none" strike="noStrike" cap="none" normalizeH="0" baseline="0">
                          <a:ln>
                            <a:noFill/>
                          </a:ln>
                          <a:solidFill>
                            <a:srgbClr val="00279F"/>
                          </a:solidFill>
                          <a:effectLst/>
                          <a:latin typeface="Times New Roman" charset="0"/>
                        </a:rPr>
                        <a:t>ALLIANCE</a:t>
                      </a:r>
                      <a:endParaRPr kumimoji="1" lang="fr-FR" sz="1800" b="1" i="0" u="none" strike="noStrike" cap="none" normalizeH="0" baseline="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1" lang="fr-FR" sz="1800" b="1" i="0" u="none" strike="noStrike" cap="none" normalizeH="0" baseline="0">
                          <a:ln>
                            <a:noFill/>
                          </a:ln>
                          <a:solidFill>
                            <a:srgbClr val="00279F"/>
                          </a:solidFill>
                          <a:effectLst/>
                          <a:latin typeface="Times New Roman" charset="0"/>
                        </a:rPr>
                        <a:t>Objectifs visés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1" lang="fr-FR" sz="1800" b="0" i="0" u="none" strike="noStrike" cap="none" normalizeH="0" baseline="0">
                          <a:ln>
                            <a:noFill/>
                          </a:ln>
                          <a:solidFill>
                            <a:schemeClr val="tx1"/>
                          </a:solidFill>
                          <a:effectLst/>
                          <a:latin typeface="Times New Roman" charset="0"/>
                        </a:rPr>
                        <a:t>Pénétration commerciale d’un pays par un allié avec les produits de l’autre</a:t>
                      </a:r>
                    </a:p>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1" lang="fr-FR" sz="1800" b="0" i="0" u="none" strike="noStrike" cap="none" normalizeH="0" baseline="0">
                          <a:ln>
                            <a:noFill/>
                          </a:ln>
                          <a:solidFill>
                            <a:schemeClr val="tx1"/>
                          </a:solidFill>
                          <a:effectLst/>
                          <a:latin typeface="Times New Roman" charset="0"/>
                        </a:rPr>
                        <a:t>Ex. Ford-Mazda, Roussel Uclaf – Takeda, Renault-Matra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1" lang="fr-FR" sz="1800" b="1" i="0" u="none" strike="noStrike" cap="none" normalizeH="0" baseline="0">
                          <a:ln>
                            <a:noFill/>
                          </a:ln>
                          <a:solidFill>
                            <a:srgbClr val="00279F"/>
                          </a:solidFill>
                          <a:effectLst/>
                          <a:latin typeface="Times New Roman" charset="0"/>
                        </a:rPr>
                        <a:t>Concurrence entre alliés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1" lang="fr-FR" sz="1800" b="0" i="0" u="none" strike="noStrike" cap="none" normalizeH="0" baseline="0">
                          <a:ln>
                            <a:noFill/>
                          </a:ln>
                          <a:solidFill>
                            <a:schemeClr val="tx1"/>
                          </a:solidFill>
                          <a:effectLst/>
                          <a:latin typeface="Times New Roman" charset="0"/>
                        </a:rPr>
                        <a:t>Pas de concurrence frontale sur le produit</a:t>
                      </a:r>
                    </a:p>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1" lang="fr-FR" sz="1800" b="0" i="0" u="none" strike="noStrike" cap="none" normalizeH="0" baseline="0">
                          <a:ln>
                            <a:noFill/>
                          </a:ln>
                          <a:solidFill>
                            <a:schemeClr val="tx1"/>
                          </a:solidFill>
                          <a:effectLst/>
                          <a:latin typeface="Times New Roman" charset="0"/>
                        </a:rPr>
                        <a:t>Produit issu de l’alliance non concurrent des produits de chacun des alliés</a:t>
                      </a:r>
                    </a:p>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1" lang="fr-FR" sz="1800" b="0" i="0" u="none" strike="noStrike" cap="none" normalizeH="0" baseline="0">
                          <a:ln>
                            <a:noFill/>
                          </a:ln>
                          <a:solidFill>
                            <a:schemeClr val="tx1"/>
                          </a:solidFill>
                          <a:effectLst/>
                          <a:latin typeface="Times New Roman" charset="0"/>
                        </a:rPr>
                        <a:t>Partenaires présents sur des marchés distincts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3888">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1" lang="fr-FR" sz="1800" b="1" i="0" u="none" strike="noStrike" cap="none" normalizeH="0" baseline="0">
                          <a:ln>
                            <a:noFill/>
                          </a:ln>
                          <a:solidFill>
                            <a:srgbClr val="00279F"/>
                          </a:solidFill>
                          <a:effectLst/>
                          <a:latin typeface="Times New Roman" charset="0"/>
                        </a:rPr>
                        <a:t>Nature des transactions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04800" marR="0" lvl="0" indent="-304800" algn="l" defTabSz="914400" rtl="0" eaLnBrk="0" fontAlgn="base" latinLnBrk="0" hangingPunct="0">
                        <a:lnSpc>
                          <a:spcPct val="100000"/>
                        </a:lnSpc>
                        <a:spcBef>
                          <a:spcPct val="20000"/>
                        </a:spcBef>
                        <a:spcAft>
                          <a:spcPct val="0"/>
                        </a:spcAft>
                        <a:buClr>
                          <a:schemeClr val="tx2"/>
                        </a:buClr>
                        <a:buSzPct val="100000"/>
                        <a:buFontTx/>
                        <a:buNone/>
                        <a:tabLst/>
                      </a:pPr>
                      <a:r>
                        <a:rPr kumimoji="1" lang="fr-FR" sz="1800" b="0" i="0" u="none" strike="noStrike" cap="none" normalizeH="0" baseline="0">
                          <a:ln>
                            <a:noFill/>
                          </a:ln>
                          <a:solidFill>
                            <a:schemeClr val="tx1"/>
                          </a:solidFill>
                          <a:effectLst/>
                          <a:latin typeface="Times New Roman" charset="0"/>
                        </a:rPr>
                        <a:t>Entre les alliés, fondamentalement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1" lang="fr-FR" sz="1800" b="1" i="0" u="none" strike="noStrike" cap="none" normalizeH="0" baseline="0">
                          <a:ln>
                            <a:noFill/>
                          </a:ln>
                          <a:solidFill>
                            <a:srgbClr val="00279F"/>
                          </a:solidFill>
                          <a:effectLst/>
                          <a:latin typeface="Times New Roman" charset="0"/>
                        </a:rPr>
                        <a:t>Modalités de mise en oeuvre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1" lang="fr-FR" sz="1800" b="0" i="0" u="none" strike="noStrike" cap="none" normalizeH="0" baseline="0">
                          <a:ln>
                            <a:noFill/>
                          </a:ln>
                          <a:solidFill>
                            <a:schemeClr val="tx1"/>
                          </a:solidFill>
                          <a:effectLst/>
                          <a:latin typeface="Times New Roman" charset="0"/>
                        </a:rPr>
                        <a:t>Actifs apportés et compétences « complémentaires »</a:t>
                      </a:r>
                    </a:p>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1" lang="fr-FR" sz="1800" b="0" i="0" u="none" strike="noStrike" cap="none" normalizeH="0" baseline="0">
                          <a:ln>
                            <a:noFill/>
                          </a:ln>
                          <a:solidFill>
                            <a:schemeClr val="tx1"/>
                          </a:solidFill>
                          <a:effectLst/>
                          <a:latin typeface="Times New Roman" charset="0"/>
                        </a:rPr>
                        <a:t>Un produit ou un service passe « à un moment donné » par l’utilisation des compétences ou des actifs particuliers d’un des alliés</a:t>
                      </a:r>
                    </a:p>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1" lang="fr-FR" sz="1800" b="0" i="0" u="none" strike="noStrike" cap="none" normalizeH="0" baseline="0">
                          <a:ln>
                            <a:noFill/>
                          </a:ln>
                          <a:solidFill>
                            <a:schemeClr val="tx1"/>
                          </a:solidFill>
                          <a:effectLst/>
                          <a:latin typeface="Times New Roman" charset="0"/>
                        </a:rPr>
                        <a:t>Ex. l’Espace par le réseau commercial Renault, la négociation prix avec les fournisseurs par les compétences négo de ITM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9413">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1" lang="fr-FR" sz="1800" b="1" i="0" u="none" strike="noStrike" cap="none" normalizeH="0" baseline="0">
                          <a:ln>
                            <a:noFill/>
                          </a:ln>
                          <a:solidFill>
                            <a:srgbClr val="00279F"/>
                          </a:solidFill>
                          <a:effectLst/>
                          <a:latin typeface="Times New Roman" charset="0"/>
                        </a:rPr>
                        <a:t>Risques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1" lang="fr-FR" sz="1800" b="0" i="0" u="none" strike="noStrike" cap="none" normalizeH="0" baseline="0">
                          <a:ln>
                            <a:noFill/>
                          </a:ln>
                          <a:solidFill>
                            <a:schemeClr val="tx1"/>
                          </a:solidFill>
                          <a:effectLst/>
                          <a:latin typeface="Times New Roman" charset="0"/>
                        </a:rPr>
                        <a:t>Se faire « piller » des savoir faire par l’autre allié</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1026"/>
          <p:cNvSpPr>
            <a:spLocks noGrp="1" noChangeArrowheads="1"/>
          </p:cNvSpPr>
          <p:nvPr>
            <p:ph type="ctrTitle"/>
          </p:nvPr>
        </p:nvSpPr>
        <p:spPr/>
        <p:txBody>
          <a:bodyPr/>
          <a:lstStyle/>
          <a:p>
            <a:r>
              <a:rPr lang="fr-FR"/>
              <a:t>IX.3. Management des alliances</a:t>
            </a:r>
          </a:p>
        </p:txBody>
      </p:sp>
      <p:sp>
        <p:nvSpPr>
          <p:cNvPr id="428035" name="Rectangle 1027"/>
          <p:cNvSpPr>
            <a:spLocks noGrp="1" noChangeArrowheads="1"/>
          </p:cNvSpPr>
          <p:nvPr>
            <p:ph type="subTitle" idx="1"/>
          </p:nvPr>
        </p:nvSpPr>
        <p:spPr/>
        <p:txBody>
          <a:bodyPr/>
          <a:lstStyle/>
          <a:p>
            <a:endParaRPr lang="fr-F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Espace réservé du numéro de diapositive 3"/>
          <p:cNvSpPr>
            <a:spLocks noGrp="1"/>
          </p:cNvSpPr>
          <p:nvPr>
            <p:ph type="sldNum" sz="quarter" idx="10"/>
          </p:nvPr>
        </p:nvSpPr>
        <p:spPr/>
        <p:txBody>
          <a:bodyPr/>
          <a:lstStyle/>
          <a:p>
            <a:pPr>
              <a:defRPr/>
            </a:pPr>
            <a:fld id="{CF590FAA-CE95-1544-B8D3-8E7DE70A25D3}" type="slidenum">
              <a:rPr lang="fr-FR"/>
              <a:pPr>
                <a:defRPr/>
              </a:pPr>
              <a:t>21</a:t>
            </a:fld>
            <a:endParaRPr lang="fr-FR"/>
          </a:p>
        </p:txBody>
      </p:sp>
      <p:sp>
        <p:nvSpPr>
          <p:cNvPr id="53251" name="Rectangle 1026"/>
          <p:cNvSpPr>
            <a:spLocks noGrp="1" noChangeArrowheads="1"/>
          </p:cNvSpPr>
          <p:nvPr>
            <p:ph type="title"/>
          </p:nvPr>
        </p:nvSpPr>
        <p:spPr>
          <a:xfrm>
            <a:off x="762000" y="228600"/>
            <a:ext cx="7772400" cy="609600"/>
          </a:xfrm>
          <a:noFill/>
        </p:spPr>
        <p:txBody>
          <a:bodyPr lIns="90488" rIns="90488"/>
          <a:lstStyle/>
          <a:p>
            <a:pPr defTabSz="762000"/>
            <a:r>
              <a:rPr lang="fr-FR"/>
              <a:t>Plan stratégique / Budget / Pilotage / Évaluation</a:t>
            </a:r>
          </a:p>
        </p:txBody>
      </p:sp>
      <p:sp>
        <p:nvSpPr>
          <p:cNvPr id="53252" name="Rectangle 1027"/>
          <p:cNvSpPr>
            <a:spLocks noChangeArrowheads="1"/>
          </p:cNvSpPr>
          <p:nvPr/>
        </p:nvSpPr>
        <p:spPr bwMode="auto">
          <a:xfrm>
            <a:off x="381000" y="2674938"/>
            <a:ext cx="1673225" cy="1897062"/>
          </a:xfrm>
          <a:prstGeom prst="rect">
            <a:avLst/>
          </a:prstGeom>
          <a:noFill/>
          <a:ln w="12700">
            <a:noFill/>
            <a:miter lim="800000"/>
            <a:headEnd/>
            <a:tailEnd/>
          </a:ln>
        </p:spPr>
        <p:txBody>
          <a:bodyPr lIns="90488" tIns="44450" rIns="90488" bIns="44450">
            <a:prstTxWarp prst="textNoShape">
              <a:avLst/>
            </a:prstTxWarp>
            <a:spAutoFit/>
          </a:bodyPr>
          <a:lstStyle/>
          <a:p>
            <a:pPr marL="101600" indent="-101600" defTabSz="762000">
              <a:spcBef>
                <a:spcPct val="50000"/>
              </a:spcBef>
              <a:buClr>
                <a:schemeClr val="accent2"/>
              </a:buClr>
              <a:buFontTx/>
              <a:buChar char="•"/>
            </a:pPr>
            <a:r>
              <a:rPr lang="fr-FR" sz="1400" b="1">
                <a:solidFill>
                  <a:srgbClr val="3365FB"/>
                </a:solidFill>
                <a:latin typeface="Arial" charset="0"/>
              </a:rPr>
              <a:t>Environnement, Diagnostic, vision, axes &amp; objectifs stratégiques</a:t>
            </a:r>
          </a:p>
          <a:p>
            <a:pPr marL="101600" indent="-101600" defTabSz="762000">
              <a:spcBef>
                <a:spcPct val="50000"/>
              </a:spcBef>
              <a:buClr>
                <a:schemeClr val="accent2"/>
              </a:buClr>
              <a:buFontTx/>
              <a:buChar char="•"/>
            </a:pPr>
            <a:r>
              <a:rPr lang="fr-FR" sz="1400" b="1">
                <a:solidFill>
                  <a:srgbClr val="3365FB"/>
                </a:solidFill>
                <a:latin typeface="Arial" charset="0"/>
              </a:rPr>
              <a:t>Priorités des ressources et investissements</a:t>
            </a:r>
          </a:p>
        </p:txBody>
      </p:sp>
      <p:sp>
        <p:nvSpPr>
          <p:cNvPr id="53253" name="Rectangle 1028"/>
          <p:cNvSpPr>
            <a:spLocks noChangeArrowheads="1"/>
          </p:cNvSpPr>
          <p:nvPr/>
        </p:nvSpPr>
        <p:spPr bwMode="auto">
          <a:xfrm>
            <a:off x="2133600" y="2727325"/>
            <a:ext cx="1843088" cy="1838325"/>
          </a:xfrm>
          <a:prstGeom prst="rect">
            <a:avLst/>
          </a:prstGeom>
          <a:noFill/>
          <a:ln w="12700">
            <a:noFill/>
            <a:miter lim="800000"/>
            <a:headEnd/>
            <a:tailEnd/>
          </a:ln>
        </p:spPr>
        <p:txBody>
          <a:bodyPr lIns="90488" tIns="44450" rIns="90488" bIns="44450">
            <a:prstTxWarp prst="textNoShape">
              <a:avLst/>
            </a:prstTxWarp>
            <a:spAutoFit/>
          </a:bodyPr>
          <a:lstStyle/>
          <a:p>
            <a:pPr marL="101600" indent="-101600" defTabSz="762000">
              <a:lnSpc>
                <a:spcPct val="90000"/>
              </a:lnSpc>
              <a:spcBef>
                <a:spcPct val="50000"/>
              </a:spcBef>
              <a:buClr>
                <a:schemeClr val="accent2"/>
              </a:buClr>
              <a:buFontTx/>
              <a:buChar char="•"/>
            </a:pPr>
            <a:r>
              <a:rPr lang="fr-FR" sz="1400" b="1">
                <a:solidFill>
                  <a:srgbClr val="3365FB"/>
                </a:solidFill>
                <a:latin typeface="Arial" charset="0"/>
              </a:rPr>
              <a:t>“Projets-clés” liés aux axes stratégiques</a:t>
            </a:r>
          </a:p>
          <a:p>
            <a:pPr marL="101600" indent="-101600" defTabSz="762000">
              <a:lnSpc>
                <a:spcPct val="90000"/>
              </a:lnSpc>
              <a:spcBef>
                <a:spcPct val="50000"/>
              </a:spcBef>
              <a:buClr>
                <a:schemeClr val="accent2"/>
              </a:buClr>
              <a:buFontTx/>
              <a:buChar char="•"/>
            </a:pPr>
            <a:r>
              <a:rPr lang="fr-FR" sz="1400" b="1">
                <a:solidFill>
                  <a:srgbClr val="3365FB"/>
                </a:solidFill>
                <a:latin typeface="Arial" charset="0"/>
              </a:rPr>
              <a:t>Plan d’allocations et de génération de ressources MT / LT</a:t>
            </a:r>
          </a:p>
          <a:p>
            <a:pPr marL="101600" indent="-101600" defTabSz="762000">
              <a:lnSpc>
                <a:spcPct val="90000"/>
              </a:lnSpc>
              <a:spcBef>
                <a:spcPct val="50000"/>
              </a:spcBef>
              <a:buClr>
                <a:schemeClr val="accent2"/>
              </a:buClr>
              <a:buFontTx/>
              <a:buChar char="•"/>
            </a:pPr>
            <a:r>
              <a:rPr lang="fr-FR" sz="1400" b="1">
                <a:solidFill>
                  <a:srgbClr val="3365FB"/>
                </a:solidFill>
                <a:latin typeface="Arial" charset="0"/>
              </a:rPr>
              <a:t>Business plan</a:t>
            </a:r>
          </a:p>
        </p:txBody>
      </p:sp>
      <p:sp>
        <p:nvSpPr>
          <p:cNvPr id="53254" name="Rectangle 1029"/>
          <p:cNvSpPr>
            <a:spLocks noChangeArrowheads="1"/>
          </p:cNvSpPr>
          <p:nvPr/>
        </p:nvSpPr>
        <p:spPr bwMode="auto">
          <a:xfrm>
            <a:off x="4419600" y="2609850"/>
            <a:ext cx="1673225" cy="833438"/>
          </a:xfrm>
          <a:prstGeom prst="rect">
            <a:avLst/>
          </a:prstGeom>
          <a:noFill/>
          <a:ln w="12700">
            <a:noFill/>
            <a:miter lim="800000"/>
            <a:headEnd/>
            <a:tailEnd/>
          </a:ln>
        </p:spPr>
        <p:txBody>
          <a:bodyPr lIns="90488" tIns="44450" rIns="90488" bIns="44450">
            <a:prstTxWarp prst="textNoShape">
              <a:avLst/>
            </a:prstTxWarp>
            <a:spAutoFit/>
          </a:bodyPr>
          <a:lstStyle/>
          <a:p>
            <a:pPr marL="101600" indent="-101600" defTabSz="762000">
              <a:spcBef>
                <a:spcPct val="50000"/>
              </a:spcBef>
              <a:buClr>
                <a:schemeClr val="accent2"/>
              </a:buClr>
              <a:buFontTx/>
              <a:buChar char="•"/>
            </a:pPr>
            <a:r>
              <a:rPr lang="fr-FR" sz="1400" b="1">
                <a:solidFill>
                  <a:srgbClr val="3365FB"/>
                </a:solidFill>
                <a:latin typeface="Arial" charset="0"/>
              </a:rPr>
              <a:t>Perspectives détaillées</a:t>
            </a:r>
          </a:p>
          <a:p>
            <a:pPr marL="101600" indent="-101600" defTabSz="762000">
              <a:spcBef>
                <a:spcPct val="50000"/>
              </a:spcBef>
              <a:buClr>
                <a:schemeClr val="accent2"/>
              </a:buClr>
              <a:buFontTx/>
              <a:buChar char="•"/>
            </a:pPr>
            <a:r>
              <a:rPr lang="fr-FR" sz="1400" b="1">
                <a:solidFill>
                  <a:srgbClr val="3365FB"/>
                </a:solidFill>
                <a:latin typeface="Arial" charset="0"/>
              </a:rPr>
              <a:t>Budgets</a:t>
            </a:r>
          </a:p>
        </p:txBody>
      </p:sp>
      <p:sp>
        <p:nvSpPr>
          <p:cNvPr id="53255" name="Rectangle 1030"/>
          <p:cNvSpPr>
            <a:spLocks noChangeArrowheads="1"/>
          </p:cNvSpPr>
          <p:nvPr/>
        </p:nvSpPr>
        <p:spPr bwMode="auto">
          <a:xfrm>
            <a:off x="6181725" y="2609850"/>
            <a:ext cx="1504950" cy="1046163"/>
          </a:xfrm>
          <a:prstGeom prst="rect">
            <a:avLst/>
          </a:prstGeom>
          <a:noFill/>
          <a:ln w="12700">
            <a:noFill/>
            <a:miter lim="800000"/>
            <a:headEnd/>
            <a:tailEnd/>
          </a:ln>
        </p:spPr>
        <p:txBody>
          <a:bodyPr lIns="90488" tIns="44450" rIns="90488" bIns="44450">
            <a:prstTxWarp prst="textNoShape">
              <a:avLst/>
            </a:prstTxWarp>
            <a:spAutoFit/>
          </a:bodyPr>
          <a:lstStyle/>
          <a:p>
            <a:pPr marL="101600" indent="-101600" defTabSz="762000">
              <a:spcBef>
                <a:spcPct val="50000"/>
              </a:spcBef>
              <a:buClr>
                <a:schemeClr val="accent2"/>
              </a:buClr>
              <a:buFontTx/>
              <a:buChar char="•"/>
            </a:pPr>
            <a:r>
              <a:rPr lang="fr-FR" sz="1400" b="1">
                <a:solidFill>
                  <a:srgbClr val="3365FB"/>
                </a:solidFill>
                <a:latin typeface="Arial" charset="0"/>
              </a:rPr>
              <a:t>Définition des indicateurs</a:t>
            </a:r>
          </a:p>
          <a:p>
            <a:pPr marL="101600" indent="-101600" defTabSz="762000">
              <a:spcBef>
                <a:spcPct val="50000"/>
              </a:spcBef>
              <a:buClr>
                <a:schemeClr val="accent2"/>
              </a:buClr>
              <a:buFontTx/>
              <a:buChar char="•"/>
            </a:pPr>
            <a:r>
              <a:rPr lang="fr-FR" sz="1400" b="1">
                <a:solidFill>
                  <a:srgbClr val="3365FB"/>
                </a:solidFill>
                <a:latin typeface="Arial" charset="0"/>
              </a:rPr>
              <a:t>Tableau de bord </a:t>
            </a:r>
          </a:p>
        </p:txBody>
      </p:sp>
      <p:sp>
        <p:nvSpPr>
          <p:cNvPr id="53256" name="Rectangle 1031"/>
          <p:cNvSpPr>
            <a:spLocks noChangeArrowheads="1"/>
          </p:cNvSpPr>
          <p:nvPr/>
        </p:nvSpPr>
        <p:spPr bwMode="auto">
          <a:xfrm>
            <a:off x="7618413" y="2609850"/>
            <a:ext cx="1673225" cy="1365250"/>
          </a:xfrm>
          <a:prstGeom prst="rect">
            <a:avLst/>
          </a:prstGeom>
          <a:noFill/>
          <a:ln w="12700">
            <a:noFill/>
            <a:miter lim="800000"/>
            <a:headEnd/>
            <a:tailEnd/>
          </a:ln>
        </p:spPr>
        <p:txBody>
          <a:bodyPr lIns="90488" tIns="44450" rIns="90488" bIns="44450">
            <a:prstTxWarp prst="textNoShape">
              <a:avLst/>
            </a:prstTxWarp>
            <a:spAutoFit/>
          </a:bodyPr>
          <a:lstStyle/>
          <a:p>
            <a:pPr marL="101600" indent="-101600" defTabSz="762000">
              <a:spcBef>
                <a:spcPct val="50000"/>
              </a:spcBef>
              <a:buClr>
                <a:schemeClr val="accent2"/>
              </a:buClr>
              <a:buFontTx/>
              <a:buChar char="•"/>
            </a:pPr>
            <a:r>
              <a:rPr lang="fr-FR" sz="1400" b="1">
                <a:solidFill>
                  <a:srgbClr val="3365FB"/>
                </a:solidFill>
                <a:latin typeface="Arial" charset="0"/>
              </a:rPr>
              <a:t>Objectifs donnés aux responsables</a:t>
            </a:r>
          </a:p>
          <a:p>
            <a:pPr marL="101600" indent="-101600" defTabSz="762000">
              <a:spcBef>
                <a:spcPct val="50000"/>
              </a:spcBef>
              <a:buClr>
                <a:schemeClr val="accent2"/>
              </a:buClr>
              <a:buFontTx/>
              <a:buChar char="•"/>
            </a:pPr>
            <a:r>
              <a:rPr lang="fr-FR" sz="1400" b="1">
                <a:solidFill>
                  <a:srgbClr val="3365FB"/>
                </a:solidFill>
                <a:latin typeface="Arial" charset="0"/>
              </a:rPr>
              <a:t>Evaluation</a:t>
            </a:r>
          </a:p>
          <a:p>
            <a:pPr marL="101600" indent="-101600" defTabSz="762000">
              <a:spcBef>
                <a:spcPct val="50000"/>
              </a:spcBef>
              <a:buClr>
                <a:schemeClr val="accent2"/>
              </a:buClr>
              <a:buFontTx/>
              <a:buChar char="•"/>
            </a:pPr>
            <a:r>
              <a:rPr lang="fr-FR" sz="1400" b="1">
                <a:solidFill>
                  <a:srgbClr val="3365FB"/>
                </a:solidFill>
                <a:latin typeface="Arial" charset="0"/>
              </a:rPr>
              <a:t>Sanction</a:t>
            </a:r>
          </a:p>
        </p:txBody>
      </p:sp>
      <p:sp>
        <p:nvSpPr>
          <p:cNvPr id="53257" name="Rectangle 1032"/>
          <p:cNvSpPr>
            <a:spLocks noChangeArrowheads="1"/>
          </p:cNvSpPr>
          <p:nvPr/>
        </p:nvSpPr>
        <p:spPr bwMode="auto">
          <a:xfrm>
            <a:off x="533400" y="5257800"/>
            <a:ext cx="1673225" cy="577850"/>
          </a:xfrm>
          <a:prstGeom prst="rect">
            <a:avLst/>
          </a:prstGeom>
          <a:noFill/>
          <a:ln w="12700">
            <a:noFill/>
            <a:miter lim="800000"/>
            <a:headEnd/>
            <a:tailEnd/>
          </a:ln>
        </p:spPr>
        <p:txBody>
          <a:bodyPr lIns="90488" tIns="44450" rIns="90488" bIns="44450">
            <a:prstTxWarp prst="textNoShape">
              <a:avLst/>
            </a:prstTxWarp>
            <a:spAutoFit/>
          </a:bodyPr>
          <a:lstStyle/>
          <a:p>
            <a:pPr marL="101600" indent="-101600" defTabSz="762000">
              <a:spcBef>
                <a:spcPct val="50000"/>
              </a:spcBef>
              <a:buClr>
                <a:schemeClr val="accent2"/>
              </a:buClr>
              <a:buFontTx/>
              <a:buChar char="•"/>
            </a:pPr>
            <a:r>
              <a:rPr lang="fr-FR" sz="1600" b="1">
                <a:solidFill>
                  <a:srgbClr val="00279F"/>
                </a:solidFill>
                <a:latin typeface="Arial" charset="0"/>
              </a:rPr>
              <a:t>Plan stratégique</a:t>
            </a:r>
          </a:p>
        </p:txBody>
      </p:sp>
      <p:sp>
        <p:nvSpPr>
          <p:cNvPr id="53258" name="Rectangle 1033"/>
          <p:cNvSpPr>
            <a:spLocks noChangeArrowheads="1"/>
          </p:cNvSpPr>
          <p:nvPr/>
        </p:nvSpPr>
        <p:spPr bwMode="auto">
          <a:xfrm>
            <a:off x="2362200" y="5181600"/>
            <a:ext cx="1673225" cy="822325"/>
          </a:xfrm>
          <a:prstGeom prst="rect">
            <a:avLst/>
          </a:prstGeom>
          <a:noFill/>
          <a:ln w="12700">
            <a:noFill/>
            <a:miter lim="800000"/>
            <a:headEnd/>
            <a:tailEnd/>
          </a:ln>
        </p:spPr>
        <p:txBody>
          <a:bodyPr lIns="90488" tIns="44450" rIns="90488" bIns="44450">
            <a:prstTxWarp prst="textNoShape">
              <a:avLst/>
            </a:prstTxWarp>
            <a:spAutoFit/>
          </a:bodyPr>
          <a:lstStyle/>
          <a:p>
            <a:pPr marL="101600" indent="-101600" defTabSz="762000">
              <a:spcBef>
                <a:spcPct val="50000"/>
              </a:spcBef>
              <a:buClr>
                <a:schemeClr val="accent2"/>
              </a:buClr>
              <a:buFontTx/>
              <a:buChar char="•"/>
            </a:pPr>
            <a:r>
              <a:rPr lang="fr-FR" sz="1600" b="1">
                <a:solidFill>
                  <a:srgbClr val="00279F"/>
                </a:solidFill>
                <a:latin typeface="Arial" charset="0"/>
              </a:rPr>
              <a:t>Plan Opérationnel MT / LT.</a:t>
            </a:r>
          </a:p>
        </p:txBody>
      </p:sp>
      <p:sp>
        <p:nvSpPr>
          <p:cNvPr id="53259" name="Rectangle 1034"/>
          <p:cNvSpPr>
            <a:spLocks noChangeArrowheads="1"/>
          </p:cNvSpPr>
          <p:nvPr/>
        </p:nvSpPr>
        <p:spPr bwMode="auto">
          <a:xfrm>
            <a:off x="4664075" y="5289550"/>
            <a:ext cx="1673225" cy="333375"/>
          </a:xfrm>
          <a:prstGeom prst="rect">
            <a:avLst/>
          </a:prstGeom>
          <a:noFill/>
          <a:ln w="12700">
            <a:noFill/>
            <a:miter lim="800000"/>
            <a:headEnd/>
            <a:tailEnd/>
          </a:ln>
        </p:spPr>
        <p:txBody>
          <a:bodyPr lIns="90488" tIns="44450" rIns="90488" bIns="44450">
            <a:prstTxWarp prst="textNoShape">
              <a:avLst/>
            </a:prstTxWarp>
            <a:spAutoFit/>
          </a:bodyPr>
          <a:lstStyle/>
          <a:p>
            <a:pPr marL="101600" indent="-101600" defTabSz="762000">
              <a:spcBef>
                <a:spcPct val="50000"/>
              </a:spcBef>
              <a:buClr>
                <a:schemeClr val="accent2"/>
              </a:buClr>
              <a:buFontTx/>
              <a:buChar char="•"/>
            </a:pPr>
            <a:r>
              <a:rPr lang="fr-FR" sz="1600" b="1">
                <a:solidFill>
                  <a:srgbClr val="00279F"/>
                </a:solidFill>
                <a:latin typeface="Arial" charset="0"/>
              </a:rPr>
              <a:t>Budgets</a:t>
            </a:r>
          </a:p>
        </p:txBody>
      </p:sp>
      <p:sp>
        <p:nvSpPr>
          <p:cNvPr id="53260" name="Rectangle 1035"/>
          <p:cNvSpPr>
            <a:spLocks noChangeArrowheads="1"/>
          </p:cNvSpPr>
          <p:nvPr/>
        </p:nvSpPr>
        <p:spPr bwMode="auto">
          <a:xfrm>
            <a:off x="6275388" y="5289550"/>
            <a:ext cx="1673225" cy="333375"/>
          </a:xfrm>
          <a:prstGeom prst="rect">
            <a:avLst/>
          </a:prstGeom>
          <a:noFill/>
          <a:ln w="12700">
            <a:noFill/>
            <a:miter lim="800000"/>
            <a:headEnd/>
            <a:tailEnd/>
          </a:ln>
        </p:spPr>
        <p:txBody>
          <a:bodyPr lIns="90488" tIns="44450" rIns="90488" bIns="44450">
            <a:prstTxWarp prst="textNoShape">
              <a:avLst/>
            </a:prstTxWarp>
            <a:spAutoFit/>
          </a:bodyPr>
          <a:lstStyle/>
          <a:p>
            <a:pPr marL="101600" indent="-101600" defTabSz="762000">
              <a:spcBef>
                <a:spcPct val="50000"/>
              </a:spcBef>
              <a:buClr>
                <a:schemeClr val="accent2"/>
              </a:buClr>
              <a:buFontTx/>
              <a:buChar char="•"/>
            </a:pPr>
            <a:r>
              <a:rPr lang="fr-FR" sz="1600" b="1">
                <a:solidFill>
                  <a:srgbClr val="00279F"/>
                </a:solidFill>
                <a:latin typeface="Arial" charset="0"/>
              </a:rPr>
              <a:t>Reporting</a:t>
            </a:r>
          </a:p>
        </p:txBody>
      </p:sp>
      <p:sp>
        <p:nvSpPr>
          <p:cNvPr id="53261" name="Rectangle 1036"/>
          <p:cNvSpPr>
            <a:spLocks noChangeArrowheads="1"/>
          </p:cNvSpPr>
          <p:nvPr/>
        </p:nvSpPr>
        <p:spPr bwMode="auto">
          <a:xfrm>
            <a:off x="7618413" y="5199063"/>
            <a:ext cx="1363662" cy="577850"/>
          </a:xfrm>
          <a:prstGeom prst="rect">
            <a:avLst/>
          </a:prstGeom>
          <a:noFill/>
          <a:ln w="12700">
            <a:noFill/>
            <a:miter lim="800000"/>
            <a:headEnd/>
            <a:tailEnd/>
          </a:ln>
        </p:spPr>
        <p:txBody>
          <a:bodyPr lIns="90488" tIns="44450" rIns="90488" bIns="44450">
            <a:prstTxWarp prst="textNoShape">
              <a:avLst/>
            </a:prstTxWarp>
            <a:spAutoFit/>
          </a:bodyPr>
          <a:lstStyle/>
          <a:p>
            <a:pPr marL="101600" indent="-101600" defTabSz="762000">
              <a:spcBef>
                <a:spcPct val="50000"/>
              </a:spcBef>
              <a:buClr>
                <a:schemeClr val="accent2"/>
              </a:buClr>
              <a:buFontTx/>
              <a:buChar char="•"/>
            </a:pPr>
            <a:r>
              <a:rPr lang="fr-FR" sz="1600" b="1">
                <a:solidFill>
                  <a:srgbClr val="00279F"/>
                </a:solidFill>
                <a:latin typeface="Arial" charset="0"/>
              </a:rPr>
              <a:t>Lettre de Mission</a:t>
            </a:r>
          </a:p>
        </p:txBody>
      </p:sp>
      <p:sp>
        <p:nvSpPr>
          <p:cNvPr id="53262" name="Rectangle 1037"/>
          <p:cNvSpPr>
            <a:spLocks noChangeArrowheads="1"/>
          </p:cNvSpPr>
          <p:nvPr/>
        </p:nvSpPr>
        <p:spPr bwMode="auto">
          <a:xfrm>
            <a:off x="434975" y="1535113"/>
            <a:ext cx="1600200" cy="822325"/>
          </a:xfrm>
          <a:prstGeom prst="rect">
            <a:avLst/>
          </a:prstGeom>
          <a:noFill/>
          <a:ln w="25400">
            <a:solidFill>
              <a:schemeClr val="accent2"/>
            </a:solidFill>
            <a:miter lim="800000"/>
            <a:headEnd/>
            <a:tailEnd/>
          </a:ln>
        </p:spPr>
        <p:txBody>
          <a:bodyPr anchor="ctr">
            <a:prstTxWarp prst="textNoShape">
              <a:avLst/>
            </a:prstTxWarp>
          </a:bodyPr>
          <a:lstStyle/>
          <a:p>
            <a:pPr algn="ctr">
              <a:spcBef>
                <a:spcPct val="50000"/>
              </a:spcBef>
            </a:pPr>
            <a:r>
              <a:rPr lang="fr-FR" sz="1400" b="1">
                <a:latin typeface="Arial" charset="0"/>
              </a:rPr>
              <a:t>I</a:t>
            </a:r>
            <a:br>
              <a:rPr lang="fr-FR" sz="1400" b="1">
                <a:latin typeface="Arial" charset="0"/>
              </a:rPr>
            </a:br>
            <a:r>
              <a:rPr lang="fr-FR" sz="1400" b="1">
                <a:latin typeface="Arial" charset="0"/>
              </a:rPr>
              <a:t>Analyse et choix stratégiques</a:t>
            </a:r>
            <a:endParaRPr lang="fr-FR"/>
          </a:p>
        </p:txBody>
      </p:sp>
      <p:sp>
        <p:nvSpPr>
          <p:cNvPr id="53263" name="Rectangle 1038"/>
          <p:cNvSpPr>
            <a:spLocks noChangeArrowheads="1"/>
          </p:cNvSpPr>
          <p:nvPr/>
        </p:nvSpPr>
        <p:spPr bwMode="auto">
          <a:xfrm>
            <a:off x="6096000" y="1554163"/>
            <a:ext cx="1236663" cy="822325"/>
          </a:xfrm>
          <a:prstGeom prst="rect">
            <a:avLst/>
          </a:prstGeom>
          <a:noFill/>
          <a:ln w="25400">
            <a:solidFill>
              <a:schemeClr val="accent2"/>
            </a:solidFill>
            <a:miter lim="800000"/>
            <a:headEnd/>
            <a:tailEnd/>
          </a:ln>
        </p:spPr>
        <p:txBody>
          <a:bodyPr anchor="ctr">
            <a:prstTxWarp prst="textNoShape">
              <a:avLst/>
            </a:prstTxWarp>
          </a:bodyPr>
          <a:lstStyle/>
          <a:p>
            <a:pPr algn="ctr">
              <a:spcBef>
                <a:spcPct val="50000"/>
              </a:spcBef>
            </a:pPr>
            <a:r>
              <a:rPr lang="fr-FR" sz="1400" b="1">
                <a:latin typeface="Arial" charset="0"/>
              </a:rPr>
              <a:t>IV</a:t>
            </a:r>
            <a:br>
              <a:rPr lang="fr-FR" sz="1400" b="1">
                <a:latin typeface="Arial" charset="0"/>
              </a:rPr>
            </a:br>
            <a:r>
              <a:rPr lang="fr-FR" sz="1400" b="1">
                <a:latin typeface="Arial" charset="0"/>
              </a:rPr>
              <a:t>Pilotage stratégique</a:t>
            </a:r>
            <a:endParaRPr lang="fr-FR" sz="2400"/>
          </a:p>
        </p:txBody>
      </p:sp>
      <p:sp>
        <p:nvSpPr>
          <p:cNvPr id="53264" name="Rectangle 1039"/>
          <p:cNvSpPr>
            <a:spLocks noChangeArrowheads="1"/>
          </p:cNvSpPr>
          <p:nvPr/>
        </p:nvSpPr>
        <p:spPr bwMode="auto">
          <a:xfrm>
            <a:off x="7770813" y="1546225"/>
            <a:ext cx="1220787" cy="822325"/>
          </a:xfrm>
          <a:prstGeom prst="rect">
            <a:avLst/>
          </a:prstGeom>
          <a:noFill/>
          <a:ln w="25400">
            <a:solidFill>
              <a:schemeClr val="accent2"/>
            </a:solidFill>
            <a:miter lim="800000"/>
            <a:headEnd/>
            <a:tailEnd/>
          </a:ln>
        </p:spPr>
        <p:txBody>
          <a:bodyPr anchor="ctr">
            <a:prstTxWarp prst="textNoShape">
              <a:avLst/>
            </a:prstTxWarp>
          </a:bodyPr>
          <a:lstStyle/>
          <a:p>
            <a:pPr algn="ctr">
              <a:spcBef>
                <a:spcPct val="50000"/>
              </a:spcBef>
            </a:pPr>
            <a:r>
              <a:rPr lang="fr-FR" sz="1400" b="1">
                <a:latin typeface="Arial" charset="0"/>
              </a:rPr>
              <a:t>V</a:t>
            </a:r>
            <a:br>
              <a:rPr lang="fr-FR" sz="1400" b="1">
                <a:latin typeface="Arial" charset="0"/>
              </a:rPr>
            </a:br>
            <a:r>
              <a:rPr lang="fr-FR" sz="1400" b="1">
                <a:latin typeface="Arial" charset="0"/>
              </a:rPr>
              <a:t>Evaluation</a:t>
            </a:r>
            <a:endParaRPr lang="fr-FR" sz="2400"/>
          </a:p>
        </p:txBody>
      </p:sp>
      <p:sp>
        <p:nvSpPr>
          <p:cNvPr id="53265" name="Rectangle 1040"/>
          <p:cNvSpPr>
            <a:spLocks noChangeArrowheads="1"/>
          </p:cNvSpPr>
          <p:nvPr/>
        </p:nvSpPr>
        <p:spPr bwMode="auto">
          <a:xfrm>
            <a:off x="4695825" y="1374775"/>
            <a:ext cx="1277938" cy="835025"/>
          </a:xfrm>
          <a:prstGeom prst="rect">
            <a:avLst/>
          </a:prstGeom>
          <a:noFill/>
          <a:ln w="12700">
            <a:solidFill>
              <a:schemeClr val="accent2"/>
            </a:solidFill>
            <a:miter lim="800000"/>
            <a:headEnd/>
            <a:tailEnd/>
          </a:ln>
        </p:spPr>
        <p:txBody>
          <a:bodyPr wrap="none" anchor="ctr">
            <a:prstTxWarp prst="textNoShape">
              <a:avLst/>
            </a:prstTxWarp>
          </a:bodyPr>
          <a:lstStyle/>
          <a:p>
            <a:endParaRPr lang="fr-FR"/>
          </a:p>
        </p:txBody>
      </p:sp>
      <p:sp>
        <p:nvSpPr>
          <p:cNvPr id="53266" name="Rectangle 1041"/>
          <p:cNvSpPr>
            <a:spLocks noChangeArrowheads="1"/>
          </p:cNvSpPr>
          <p:nvPr/>
        </p:nvSpPr>
        <p:spPr bwMode="auto">
          <a:xfrm>
            <a:off x="4622800" y="1484313"/>
            <a:ext cx="1277938" cy="835025"/>
          </a:xfrm>
          <a:prstGeom prst="rect">
            <a:avLst/>
          </a:prstGeom>
          <a:solidFill>
            <a:schemeClr val="bg1"/>
          </a:solidFill>
          <a:ln w="12700">
            <a:solidFill>
              <a:schemeClr val="accent2"/>
            </a:solidFill>
            <a:miter lim="800000"/>
            <a:headEnd/>
            <a:tailEnd/>
          </a:ln>
        </p:spPr>
        <p:txBody>
          <a:bodyPr wrap="none" anchor="ctr">
            <a:prstTxWarp prst="textNoShape">
              <a:avLst/>
            </a:prstTxWarp>
          </a:bodyPr>
          <a:lstStyle/>
          <a:p>
            <a:endParaRPr lang="fr-FR"/>
          </a:p>
        </p:txBody>
      </p:sp>
      <p:sp>
        <p:nvSpPr>
          <p:cNvPr id="53267" name="Rectangle 1042"/>
          <p:cNvSpPr>
            <a:spLocks noChangeArrowheads="1"/>
          </p:cNvSpPr>
          <p:nvPr/>
        </p:nvSpPr>
        <p:spPr bwMode="auto">
          <a:xfrm>
            <a:off x="4505325" y="1600200"/>
            <a:ext cx="1263650" cy="822325"/>
          </a:xfrm>
          <a:prstGeom prst="rect">
            <a:avLst/>
          </a:prstGeom>
          <a:solidFill>
            <a:schemeClr val="bg1"/>
          </a:solidFill>
          <a:ln w="25400">
            <a:solidFill>
              <a:schemeClr val="accent2"/>
            </a:solidFill>
            <a:miter lim="800000"/>
            <a:headEnd/>
            <a:tailEnd/>
          </a:ln>
        </p:spPr>
        <p:txBody>
          <a:bodyPr anchor="ctr">
            <a:prstTxWarp prst="textNoShape">
              <a:avLst/>
            </a:prstTxWarp>
          </a:bodyPr>
          <a:lstStyle/>
          <a:p>
            <a:pPr algn="ctr">
              <a:spcBef>
                <a:spcPct val="50000"/>
              </a:spcBef>
            </a:pPr>
            <a:r>
              <a:rPr lang="fr-FR" sz="1400" b="1">
                <a:latin typeface="Arial" charset="0"/>
              </a:rPr>
              <a:t>III</a:t>
            </a:r>
            <a:br>
              <a:rPr lang="fr-FR" sz="1400" b="1">
                <a:latin typeface="Arial" charset="0"/>
              </a:rPr>
            </a:br>
            <a:r>
              <a:rPr lang="fr-FR" sz="1400" b="1">
                <a:latin typeface="Arial" charset="0"/>
              </a:rPr>
              <a:t>Budgets </a:t>
            </a:r>
            <a:br>
              <a:rPr lang="fr-FR" sz="1400" b="1">
                <a:latin typeface="Arial" charset="0"/>
              </a:rPr>
            </a:br>
            <a:r>
              <a:rPr lang="fr-FR" sz="1400" b="1">
                <a:latin typeface="Arial" charset="0"/>
              </a:rPr>
              <a:t>annuels</a:t>
            </a:r>
            <a:endParaRPr lang="fr-FR"/>
          </a:p>
        </p:txBody>
      </p:sp>
      <p:sp>
        <p:nvSpPr>
          <p:cNvPr id="53268" name="Line 1043"/>
          <p:cNvSpPr>
            <a:spLocks noChangeShapeType="1"/>
          </p:cNvSpPr>
          <p:nvPr/>
        </p:nvSpPr>
        <p:spPr bwMode="auto">
          <a:xfrm>
            <a:off x="3656013" y="990600"/>
            <a:ext cx="0" cy="352425"/>
          </a:xfrm>
          <a:prstGeom prst="line">
            <a:avLst/>
          </a:prstGeom>
          <a:noFill/>
          <a:ln w="12700">
            <a:solidFill>
              <a:srgbClr val="B760F9"/>
            </a:solidFill>
            <a:round/>
            <a:headEnd/>
            <a:tailEnd type="triangle" w="med" len="med"/>
          </a:ln>
        </p:spPr>
        <p:txBody>
          <a:bodyPr wrap="none" anchor="ctr">
            <a:prstTxWarp prst="textNoShape">
              <a:avLst/>
            </a:prstTxWarp>
          </a:bodyPr>
          <a:lstStyle/>
          <a:p>
            <a:endParaRPr lang="fr-FR"/>
          </a:p>
        </p:txBody>
      </p:sp>
      <p:sp>
        <p:nvSpPr>
          <p:cNvPr id="53269" name="Line 1044"/>
          <p:cNvSpPr>
            <a:spLocks noChangeShapeType="1"/>
          </p:cNvSpPr>
          <p:nvPr/>
        </p:nvSpPr>
        <p:spPr bwMode="auto">
          <a:xfrm>
            <a:off x="5410200" y="990600"/>
            <a:ext cx="0" cy="352425"/>
          </a:xfrm>
          <a:prstGeom prst="line">
            <a:avLst/>
          </a:prstGeom>
          <a:noFill/>
          <a:ln w="12700">
            <a:solidFill>
              <a:srgbClr val="B760F9"/>
            </a:solidFill>
            <a:round/>
            <a:headEnd/>
            <a:tailEnd type="triangle" w="med" len="med"/>
          </a:ln>
        </p:spPr>
        <p:txBody>
          <a:bodyPr wrap="none" anchor="ctr">
            <a:prstTxWarp prst="textNoShape">
              <a:avLst/>
            </a:prstTxWarp>
          </a:bodyPr>
          <a:lstStyle/>
          <a:p>
            <a:endParaRPr lang="fr-FR"/>
          </a:p>
        </p:txBody>
      </p:sp>
      <p:sp>
        <p:nvSpPr>
          <p:cNvPr id="53270" name="Rectangle 1045"/>
          <p:cNvSpPr>
            <a:spLocks noChangeArrowheads="1"/>
          </p:cNvSpPr>
          <p:nvPr/>
        </p:nvSpPr>
        <p:spPr bwMode="auto">
          <a:xfrm>
            <a:off x="3925888" y="993775"/>
            <a:ext cx="1179512" cy="454025"/>
          </a:xfrm>
          <a:prstGeom prst="rect">
            <a:avLst/>
          </a:prstGeom>
          <a:noFill/>
          <a:ln w="12700">
            <a:noFill/>
            <a:miter lim="800000"/>
            <a:headEnd/>
            <a:tailEnd/>
          </a:ln>
        </p:spPr>
        <p:txBody>
          <a:bodyPr wrap="none" lIns="90488" tIns="44450" rIns="90488" bIns="44450">
            <a:prstTxWarp prst="textNoShape">
              <a:avLst/>
            </a:prstTxWarp>
            <a:spAutoFit/>
          </a:bodyPr>
          <a:lstStyle/>
          <a:p>
            <a:pPr algn="ctr" defTabSz="762000"/>
            <a:r>
              <a:rPr lang="fr-FR" sz="1200" b="1">
                <a:solidFill>
                  <a:srgbClr val="A368F0"/>
                </a:solidFill>
                <a:latin typeface="Arial" charset="0"/>
              </a:rPr>
              <a:t>Besoins</a:t>
            </a:r>
            <a:br>
              <a:rPr lang="fr-FR" sz="1200" b="1">
                <a:solidFill>
                  <a:srgbClr val="A368F0"/>
                </a:solidFill>
                <a:latin typeface="Arial" charset="0"/>
              </a:rPr>
            </a:br>
            <a:r>
              <a:rPr lang="fr-FR" sz="1200" b="1">
                <a:solidFill>
                  <a:srgbClr val="A368F0"/>
                </a:solidFill>
                <a:latin typeface="Arial" charset="0"/>
              </a:rPr>
              <a:t>opérationnels</a:t>
            </a:r>
          </a:p>
        </p:txBody>
      </p:sp>
      <p:sp>
        <p:nvSpPr>
          <p:cNvPr id="53271" name="Line 1046"/>
          <p:cNvSpPr>
            <a:spLocks noChangeShapeType="1"/>
          </p:cNvSpPr>
          <p:nvPr/>
        </p:nvSpPr>
        <p:spPr bwMode="auto">
          <a:xfrm>
            <a:off x="7381875" y="1993900"/>
            <a:ext cx="377825" cy="0"/>
          </a:xfrm>
          <a:prstGeom prst="line">
            <a:avLst/>
          </a:prstGeom>
          <a:noFill/>
          <a:ln w="38100">
            <a:solidFill>
              <a:srgbClr val="B760F9"/>
            </a:solidFill>
            <a:round/>
            <a:headEnd/>
            <a:tailEnd type="triangle" w="med" len="med"/>
          </a:ln>
        </p:spPr>
        <p:txBody>
          <a:bodyPr wrap="none" anchor="ctr">
            <a:prstTxWarp prst="textNoShape">
              <a:avLst/>
            </a:prstTxWarp>
          </a:bodyPr>
          <a:lstStyle/>
          <a:p>
            <a:endParaRPr lang="fr-FR"/>
          </a:p>
        </p:txBody>
      </p:sp>
      <p:sp>
        <p:nvSpPr>
          <p:cNvPr id="53272" name="AutoShape 1047"/>
          <p:cNvSpPr>
            <a:spLocks noChangeArrowheads="1"/>
          </p:cNvSpPr>
          <p:nvPr/>
        </p:nvSpPr>
        <p:spPr bwMode="auto">
          <a:xfrm>
            <a:off x="2057400" y="4572000"/>
            <a:ext cx="228600" cy="457200"/>
          </a:xfrm>
          <a:prstGeom prst="downArrow">
            <a:avLst>
              <a:gd name="adj1" fmla="val 50000"/>
              <a:gd name="adj2" fmla="val 50000"/>
            </a:avLst>
          </a:prstGeom>
          <a:solidFill>
            <a:schemeClr val="accent1"/>
          </a:solidFill>
          <a:ln w="12700">
            <a:solidFill>
              <a:schemeClr val="tx1"/>
            </a:solidFill>
            <a:miter lim="800000"/>
            <a:headEnd/>
            <a:tailEnd/>
          </a:ln>
        </p:spPr>
        <p:txBody>
          <a:bodyPr wrap="none" anchor="ctr">
            <a:prstTxWarp prst="textNoShape">
              <a:avLst/>
            </a:prstTxWarp>
          </a:bodyPr>
          <a:lstStyle/>
          <a:p>
            <a:endParaRPr lang="fr-FR"/>
          </a:p>
        </p:txBody>
      </p:sp>
      <p:sp>
        <p:nvSpPr>
          <p:cNvPr id="53273" name="Rectangle 1048"/>
          <p:cNvSpPr>
            <a:spLocks noChangeArrowheads="1"/>
          </p:cNvSpPr>
          <p:nvPr/>
        </p:nvSpPr>
        <p:spPr bwMode="auto">
          <a:xfrm>
            <a:off x="2111375" y="1539875"/>
            <a:ext cx="1600200" cy="822325"/>
          </a:xfrm>
          <a:prstGeom prst="rect">
            <a:avLst/>
          </a:prstGeom>
          <a:noFill/>
          <a:ln w="25400">
            <a:solidFill>
              <a:schemeClr val="accent2"/>
            </a:solidFill>
            <a:miter lim="800000"/>
            <a:headEnd/>
            <a:tailEnd/>
          </a:ln>
        </p:spPr>
        <p:txBody>
          <a:bodyPr anchor="ctr">
            <a:prstTxWarp prst="textNoShape">
              <a:avLst/>
            </a:prstTxWarp>
          </a:bodyPr>
          <a:lstStyle/>
          <a:p>
            <a:pPr algn="ctr">
              <a:spcBef>
                <a:spcPct val="50000"/>
              </a:spcBef>
            </a:pPr>
            <a:r>
              <a:rPr lang="fr-FR" sz="1400" b="1">
                <a:latin typeface="Arial" charset="0"/>
              </a:rPr>
              <a:t>II</a:t>
            </a:r>
            <a:br>
              <a:rPr lang="fr-FR" sz="1400" b="1">
                <a:latin typeface="Arial" charset="0"/>
              </a:rPr>
            </a:br>
            <a:r>
              <a:rPr lang="fr-FR" sz="1400" b="1">
                <a:latin typeface="Arial" charset="0"/>
              </a:rPr>
              <a:t>Programmation stratégique</a:t>
            </a:r>
          </a:p>
        </p:txBody>
      </p:sp>
      <p:sp>
        <p:nvSpPr>
          <p:cNvPr id="53274" name="Rectangle 1049"/>
          <p:cNvSpPr>
            <a:spLocks noChangeArrowheads="1"/>
          </p:cNvSpPr>
          <p:nvPr/>
        </p:nvSpPr>
        <p:spPr bwMode="auto">
          <a:xfrm>
            <a:off x="381000" y="1447800"/>
            <a:ext cx="3429000" cy="990600"/>
          </a:xfrm>
          <a:prstGeom prst="rect">
            <a:avLst/>
          </a:prstGeom>
          <a:noFill/>
          <a:ln w="12700">
            <a:solidFill>
              <a:schemeClr val="tx1"/>
            </a:solidFill>
            <a:miter lim="800000"/>
            <a:headEnd/>
            <a:tailEnd/>
          </a:ln>
        </p:spPr>
        <p:txBody>
          <a:bodyPr wrap="none" anchor="ctr">
            <a:prstTxWarp prst="textNoShape">
              <a:avLst/>
            </a:prstTxWarp>
          </a:bodyPr>
          <a:lstStyle/>
          <a:p>
            <a:endParaRPr lang="fr-FR"/>
          </a:p>
        </p:txBody>
      </p:sp>
      <p:sp>
        <p:nvSpPr>
          <p:cNvPr id="53275" name="Rectangle 1050"/>
          <p:cNvSpPr>
            <a:spLocks noChangeArrowheads="1"/>
          </p:cNvSpPr>
          <p:nvPr/>
        </p:nvSpPr>
        <p:spPr bwMode="auto">
          <a:xfrm>
            <a:off x="457200" y="5105400"/>
            <a:ext cx="3429000" cy="914400"/>
          </a:xfrm>
          <a:prstGeom prst="rect">
            <a:avLst/>
          </a:prstGeom>
          <a:noFill/>
          <a:ln w="12700">
            <a:solidFill>
              <a:schemeClr val="tx1"/>
            </a:solidFill>
            <a:miter lim="800000"/>
            <a:headEnd/>
            <a:tailEnd/>
          </a:ln>
        </p:spPr>
        <p:txBody>
          <a:bodyPr wrap="none" anchor="ctr">
            <a:prstTxWarp prst="textNoShape">
              <a:avLst/>
            </a:prstTxWarp>
          </a:bodyPr>
          <a:lstStyle/>
          <a:p>
            <a:endParaRPr lang="fr-FR"/>
          </a:p>
        </p:txBody>
      </p:sp>
      <p:sp>
        <p:nvSpPr>
          <p:cNvPr id="53276" name="Oval 1051"/>
          <p:cNvSpPr>
            <a:spLocks noChangeArrowheads="1"/>
          </p:cNvSpPr>
          <p:nvPr/>
        </p:nvSpPr>
        <p:spPr bwMode="auto">
          <a:xfrm>
            <a:off x="1981200" y="5486400"/>
            <a:ext cx="381000" cy="304800"/>
          </a:xfrm>
          <a:prstGeom prst="ellipse">
            <a:avLst/>
          </a:prstGeom>
          <a:solidFill>
            <a:srgbClr val="00279F"/>
          </a:solidFill>
          <a:ln w="12700">
            <a:solidFill>
              <a:schemeClr val="tx1"/>
            </a:solidFill>
            <a:round/>
            <a:headEnd/>
            <a:tailEnd/>
          </a:ln>
        </p:spPr>
        <p:txBody>
          <a:bodyPr wrap="none" anchor="ctr">
            <a:prstTxWarp prst="textNoShape">
              <a:avLst/>
            </a:prstTxWarp>
          </a:bodyPr>
          <a:lstStyle/>
          <a:p>
            <a:pPr algn="ctr"/>
            <a:r>
              <a:rPr lang="fr-FR" sz="2400">
                <a:solidFill>
                  <a:schemeClr val="bg1"/>
                </a:solidFill>
              </a:rPr>
              <a:t>+</a:t>
            </a:r>
          </a:p>
        </p:txBody>
      </p:sp>
      <p:sp>
        <p:nvSpPr>
          <p:cNvPr id="53277" name="Line 1052"/>
          <p:cNvSpPr>
            <a:spLocks noChangeShapeType="1"/>
          </p:cNvSpPr>
          <p:nvPr/>
        </p:nvSpPr>
        <p:spPr bwMode="auto">
          <a:xfrm>
            <a:off x="5791200" y="1981200"/>
            <a:ext cx="377825" cy="0"/>
          </a:xfrm>
          <a:prstGeom prst="line">
            <a:avLst/>
          </a:prstGeom>
          <a:noFill/>
          <a:ln w="38100">
            <a:solidFill>
              <a:srgbClr val="B760F9"/>
            </a:solidFill>
            <a:round/>
            <a:headEnd/>
            <a:tailEnd type="triangle" w="med" len="med"/>
          </a:ln>
        </p:spPr>
        <p:txBody>
          <a:bodyPr wrap="none" anchor="ctr">
            <a:prstTxWarp prst="textNoShape">
              <a:avLst/>
            </a:prstTxWarp>
          </a:bodyPr>
          <a:lstStyle/>
          <a:p>
            <a:endParaRPr lang="fr-FR"/>
          </a:p>
        </p:txBody>
      </p:sp>
      <p:sp>
        <p:nvSpPr>
          <p:cNvPr id="53278" name="Line 1053"/>
          <p:cNvSpPr>
            <a:spLocks noChangeShapeType="1"/>
          </p:cNvSpPr>
          <p:nvPr/>
        </p:nvSpPr>
        <p:spPr bwMode="auto">
          <a:xfrm>
            <a:off x="3810000" y="1981200"/>
            <a:ext cx="609600" cy="0"/>
          </a:xfrm>
          <a:prstGeom prst="line">
            <a:avLst/>
          </a:prstGeom>
          <a:noFill/>
          <a:ln w="38100">
            <a:solidFill>
              <a:srgbClr val="B760F9"/>
            </a:solidFill>
            <a:round/>
            <a:headEnd/>
            <a:tailEnd type="triangle" w="med" len="med"/>
          </a:ln>
        </p:spPr>
        <p:txBody>
          <a:bodyPr wrap="none" anchor="ctr">
            <a:prstTxWarp prst="textNoShape">
              <a:avLst/>
            </a:prstTxWarp>
          </a:bodyPr>
          <a:lstStyle/>
          <a:p>
            <a:endParaRPr lang="fr-FR"/>
          </a:p>
        </p:txBody>
      </p:sp>
      <p:sp>
        <p:nvSpPr>
          <p:cNvPr id="53279" name="Line 1054"/>
          <p:cNvSpPr>
            <a:spLocks noChangeShapeType="1"/>
          </p:cNvSpPr>
          <p:nvPr/>
        </p:nvSpPr>
        <p:spPr bwMode="auto">
          <a:xfrm>
            <a:off x="1905000" y="1981200"/>
            <a:ext cx="377825" cy="0"/>
          </a:xfrm>
          <a:prstGeom prst="line">
            <a:avLst/>
          </a:prstGeom>
          <a:noFill/>
          <a:ln w="38100">
            <a:solidFill>
              <a:srgbClr val="B760F9"/>
            </a:solidFill>
            <a:round/>
            <a:headEnd/>
            <a:tailEnd type="triangle" w="med" len="med"/>
          </a:ln>
        </p:spPr>
        <p:txBody>
          <a:bodyPr wrap="none" anchor="ctr">
            <a:prstTxWarp prst="textNoShape">
              <a:avLst/>
            </a:prstTxWarp>
          </a:bodyPr>
          <a:lstStyle/>
          <a:p>
            <a:endParaRPr lang="fr-FR"/>
          </a:p>
        </p:txBody>
      </p:sp>
      <p:sp>
        <p:nvSpPr>
          <p:cNvPr id="53280" name="Rectangle 1055"/>
          <p:cNvSpPr>
            <a:spLocks noChangeArrowheads="1"/>
          </p:cNvSpPr>
          <p:nvPr/>
        </p:nvSpPr>
        <p:spPr bwMode="auto">
          <a:xfrm>
            <a:off x="6248400" y="5105400"/>
            <a:ext cx="2743200" cy="914400"/>
          </a:xfrm>
          <a:prstGeom prst="rect">
            <a:avLst/>
          </a:prstGeom>
          <a:noFill/>
          <a:ln w="12700">
            <a:solidFill>
              <a:schemeClr val="tx1"/>
            </a:solidFill>
            <a:miter lim="800000"/>
            <a:headEnd/>
            <a:tailEnd/>
          </a:ln>
        </p:spPr>
        <p:txBody>
          <a:bodyPr wrap="none" anchor="ctr">
            <a:prstTxWarp prst="textNoShape">
              <a:avLst/>
            </a:prstTxWarp>
          </a:bodyPr>
          <a:lstStyle/>
          <a:p>
            <a:endParaRPr lang="fr-FR"/>
          </a:p>
        </p:txBody>
      </p:sp>
      <p:sp>
        <p:nvSpPr>
          <p:cNvPr id="53281" name="Rectangle 1056"/>
          <p:cNvSpPr>
            <a:spLocks noChangeArrowheads="1"/>
          </p:cNvSpPr>
          <p:nvPr/>
        </p:nvSpPr>
        <p:spPr bwMode="auto">
          <a:xfrm>
            <a:off x="4419600" y="5105400"/>
            <a:ext cx="1524000" cy="914400"/>
          </a:xfrm>
          <a:prstGeom prst="rect">
            <a:avLst/>
          </a:prstGeom>
          <a:noFill/>
          <a:ln w="12700">
            <a:solidFill>
              <a:schemeClr val="tx1"/>
            </a:solidFill>
            <a:miter lim="800000"/>
            <a:headEnd/>
            <a:tailEnd/>
          </a:ln>
        </p:spPr>
        <p:txBody>
          <a:bodyPr wrap="none" anchor="ctr">
            <a:prstTxWarp prst="textNoShape">
              <a:avLst/>
            </a:prstTxWarp>
          </a:bodyPr>
          <a:lstStyle/>
          <a:p>
            <a:endParaRPr lang="fr-FR"/>
          </a:p>
        </p:txBody>
      </p:sp>
    </p:spTree>
  </p:cSld>
  <p:clrMapOvr>
    <a:masterClrMapping/>
  </p:clrMapOvr>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2"/>
          <p:cNvSpPr>
            <a:spLocks noGrp="1"/>
          </p:cNvSpPr>
          <p:nvPr>
            <p:ph type="sldNum" sz="quarter" idx="10"/>
          </p:nvPr>
        </p:nvSpPr>
        <p:spPr/>
        <p:txBody>
          <a:bodyPr/>
          <a:lstStyle/>
          <a:p>
            <a:pPr>
              <a:defRPr/>
            </a:pPr>
            <a:fld id="{4915D302-EBFE-2644-84C1-6706B7FAE9FD}" type="slidenum">
              <a:rPr lang="fr-FR"/>
              <a:pPr>
                <a:defRPr/>
              </a:pPr>
              <a:t>210</a:t>
            </a:fld>
            <a:endParaRPr lang="fr-FR"/>
          </a:p>
        </p:txBody>
      </p:sp>
      <p:sp>
        <p:nvSpPr>
          <p:cNvPr id="430083" name="Rectangle 1026"/>
          <p:cNvSpPr>
            <a:spLocks noGrp="1" noChangeArrowheads="1"/>
          </p:cNvSpPr>
          <p:nvPr>
            <p:ph type="title"/>
          </p:nvPr>
        </p:nvSpPr>
        <p:spPr/>
        <p:txBody>
          <a:bodyPr/>
          <a:lstStyle/>
          <a:p>
            <a:r>
              <a:rPr lang="fr-FR"/>
              <a:t>Les alliances recèlent également des pathologies</a:t>
            </a:r>
          </a:p>
        </p:txBody>
      </p:sp>
      <p:sp>
        <p:nvSpPr>
          <p:cNvPr id="985091" name="Text Box 1027"/>
          <p:cNvSpPr txBox="1">
            <a:spLocks noChangeArrowheads="1"/>
          </p:cNvSpPr>
          <p:nvPr/>
        </p:nvSpPr>
        <p:spPr bwMode="auto">
          <a:xfrm>
            <a:off x="1600200" y="1385888"/>
            <a:ext cx="5387975" cy="703262"/>
          </a:xfrm>
          <a:prstGeom prst="rect">
            <a:avLst/>
          </a:prstGeom>
          <a:solidFill>
            <a:schemeClr val="accent1"/>
          </a:solidFill>
          <a:ln w="9525">
            <a:noFill/>
            <a:miter lim="800000"/>
            <a:headEnd/>
            <a:tailEnd/>
          </a:ln>
        </p:spPr>
        <p:txBody>
          <a:bodyPr wrap="none" lIns="90000" tIns="46800" rIns="90000" bIns="46800">
            <a:prstTxWarp prst="textNoShape">
              <a:avLst/>
            </a:prstTxWarp>
            <a:spAutoFit/>
          </a:bodyPr>
          <a:lstStyle/>
          <a:p>
            <a:pPr eaLnBrk="1" hangingPunct="1">
              <a:spcBef>
                <a:spcPct val="50000"/>
              </a:spcBef>
            </a:pPr>
            <a:r>
              <a:rPr lang="fr-FR" sz="1600" b="1">
                <a:solidFill>
                  <a:srgbClr val="B23542"/>
                </a:solidFill>
                <a:latin typeface="Tahoma" charset="0"/>
              </a:rPr>
              <a:t>Complexité et efforts pour se coordonner, s'ajuster</a:t>
            </a:r>
          </a:p>
          <a:p>
            <a:pPr lvl="1" eaLnBrk="1" hangingPunct="1">
              <a:spcBef>
                <a:spcPct val="50000"/>
              </a:spcBef>
            </a:pPr>
            <a:r>
              <a:rPr lang="fr-FR" sz="1600" b="1">
                <a:solidFill>
                  <a:srgbClr val="B23542"/>
                </a:solidFill>
                <a:latin typeface="Tahoma" charset="0"/>
                <a:sym typeface="Wingdings" charset="2"/>
              </a:rPr>
              <a:t> Lourdeur des structures</a:t>
            </a:r>
            <a:endParaRPr lang="fr-FR" sz="1600" b="1">
              <a:solidFill>
                <a:srgbClr val="B23542"/>
              </a:solidFill>
              <a:latin typeface="Tahoma" charset="0"/>
            </a:endParaRPr>
          </a:p>
        </p:txBody>
      </p:sp>
      <p:sp>
        <p:nvSpPr>
          <p:cNvPr id="985092" name="AutoShape 1028"/>
          <p:cNvSpPr>
            <a:spLocks noChangeArrowheads="1"/>
          </p:cNvSpPr>
          <p:nvPr/>
        </p:nvSpPr>
        <p:spPr bwMode="auto">
          <a:xfrm>
            <a:off x="900113" y="1430338"/>
            <a:ext cx="576262" cy="360362"/>
          </a:xfrm>
          <a:prstGeom prst="rightArrow">
            <a:avLst>
              <a:gd name="adj1" fmla="val 50000"/>
              <a:gd name="adj2" fmla="val 39978"/>
            </a:avLst>
          </a:prstGeom>
          <a:solidFill>
            <a:schemeClr val="accent1"/>
          </a:solidFill>
          <a:ln w="9525">
            <a:solidFill>
              <a:schemeClr val="tx2"/>
            </a:solidFill>
            <a:miter lim="800000"/>
            <a:headEnd/>
            <a:tailEnd/>
          </a:ln>
        </p:spPr>
        <p:txBody>
          <a:bodyPr wrap="none" lIns="90000" tIns="46800" rIns="90000" bIns="46800" anchor="ctr">
            <a:prstTxWarp prst="textNoShape">
              <a:avLst/>
            </a:prstTxWarp>
          </a:bodyPr>
          <a:lstStyle/>
          <a:p>
            <a:endParaRPr lang="fr-FR"/>
          </a:p>
        </p:txBody>
      </p:sp>
      <p:sp>
        <p:nvSpPr>
          <p:cNvPr id="985093" name="Text Box 1029"/>
          <p:cNvSpPr txBox="1">
            <a:spLocks noChangeArrowheads="1"/>
          </p:cNvSpPr>
          <p:nvPr/>
        </p:nvSpPr>
        <p:spPr bwMode="auto">
          <a:xfrm>
            <a:off x="1612900" y="2563813"/>
            <a:ext cx="5392738" cy="703262"/>
          </a:xfrm>
          <a:prstGeom prst="rect">
            <a:avLst/>
          </a:prstGeom>
          <a:solidFill>
            <a:srgbClr val="CCFFFF"/>
          </a:solidFill>
          <a:ln w="9525">
            <a:noFill/>
            <a:miter lim="800000"/>
            <a:headEnd/>
            <a:tailEnd/>
          </a:ln>
        </p:spPr>
        <p:txBody>
          <a:bodyPr wrap="none" lIns="90000" tIns="46800" rIns="90000" bIns="46800">
            <a:prstTxWarp prst="textNoShape">
              <a:avLst/>
            </a:prstTxWarp>
            <a:spAutoFit/>
          </a:bodyPr>
          <a:lstStyle/>
          <a:p>
            <a:pPr eaLnBrk="1" hangingPunct="1">
              <a:spcBef>
                <a:spcPct val="50000"/>
              </a:spcBef>
            </a:pPr>
            <a:r>
              <a:rPr lang="fr-FR" sz="1600" b="1">
                <a:solidFill>
                  <a:srgbClr val="B23542"/>
                </a:solidFill>
                <a:latin typeface="Tahoma" charset="0"/>
              </a:rPr>
              <a:t>Des risques dans la lourdeur de la prise de décision</a:t>
            </a:r>
          </a:p>
          <a:p>
            <a:pPr lvl="1" eaLnBrk="1" hangingPunct="1">
              <a:spcBef>
                <a:spcPct val="50000"/>
              </a:spcBef>
            </a:pPr>
            <a:r>
              <a:rPr lang="fr-FR" sz="1600" b="1">
                <a:solidFill>
                  <a:srgbClr val="B23542"/>
                </a:solidFill>
                <a:latin typeface="Tahoma" charset="0"/>
                <a:sym typeface="Wingdings" charset="2"/>
              </a:rPr>
              <a:t> Paralysie stratégique et financière</a:t>
            </a:r>
            <a:endParaRPr lang="fr-FR" sz="1600" b="1">
              <a:solidFill>
                <a:srgbClr val="B23542"/>
              </a:solidFill>
              <a:latin typeface="Tahoma" charset="0"/>
            </a:endParaRPr>
          </a:p>
        </p:txBody>
      </p:sp>
      <p:sp>
        <p:nvSpPr>
          <p:cNvPr id="985094" name="AutoShape 1030"/>
          <p:cNvSpPr>
            <a:spLocks noChangeArrowheads="1"/>
          </p:cNvSpPr>
          <p:nvPr/>
        </p:nvSpPr>
        <p:spPr bwMode="auto">
          <a:xfrm>
            <a:off x="900113" y="2732088"/>
            <a:ext cx="576262" cy="360362"/>
          </a:xfrm>
          <a:prstGeom prst="rightArrow">
            <a:avLst>
              <a:gd name="adj1" fmla="val 50000"/>
              <a:gd name="adj2" fmla="val 39978"/>
            </a:avLst>
          </a:prstGeom>
          <a:solidFill>
            <a:srgbClr val="CCFFFF"/>
          </a:solidFill>
          <a:ln w="9525">
            <a:solidFill>
              <a:schemeClr val="tx2"/>
            </a:solidFill>
            <a:miter lim="800000"/>
            <a:headEnd/>
            <a:tailEnd/>
          </a:ln>
        </p:spPr>
        <p:txBody>
          <a:bodyPr wrap="none" lIns="90000" tIns="46800" rIns="90000" bIns="46800" anchor="ctr">
            <a:prstTxWarp prst="textNoShape">
              <a:avLst/>
            </a:prstTxWarp>
          </a:bodyPr>
          <a:lstStyle/>
          <a:p>
            <a:endParaRPr lang="fr-FR"/>
          </a:p>
        </p:txBody>
      </p:sp>
      <p:sp>
        <p:nvSpPr>
          <p:cNvPr id="985095" name="Text Box 1031"/>
          <p:cNvSpPr txBox="1">
            <a:spLocks noChangeArrowheads="1"/>
          </p:cNvSpPr>
          <p:nvPr/>
        </p:nvSpPr>
        <p:spPr bwMode="auto">
          <a:xfrm>
            <a:off x="1612900" y="4002088"/>
            <a:ext cx="7434263" cy="703262"/>
          </a:xfrm>
          <a:prstGeom prst="rect">
            <a:avLst/>
          </a:prstGeom>
          <a:solidFill>
            <a:srgbClr val="EAEAEA"/>
          </a:solidFill>
          <a:ln w="9525">
            <a:noFill/>
            <a:miter lim="800000"/>
            <a:headEnd/>
            <a:tailEnd/>
          </a:ln>
        </p:spPr>
        <p:txBody>
          <a:bodyPr wrap="none" lIns="90000" tIns="46800" rIns="90000" bIns="46800">
            <a:prstTxWarp prst="textNoShape">
              <a:avLst/>
            </a:prstTxWarp>
            <a:spAutoFit/>
          </a:bodyPr>
          <a:lstStyle/>
          <a:p>
            <a:pPr eaLnBrk="1" hangingPunct="1">
              <a:spcBef>
                <a:spcPct val="50000"/>
              </a:spcBef>
            </a:pPr>
            <a:r>
              <a:rPr lang="fr-FR" sz="1600" b="1">
                <a:solidFill>
                  <a:srgbClr val="B23542"/>
                </a:solidFill>
                <a:latin typeface="Tahoma" charset="0"/>
              </a:rPr>
              <a:t>Absence d'identité organisationnelle de l'entité commune, si elle existe</a:t>
            </a:r>
          </a:p>
          <a:p>
            <a:pPr lvl="1" eaLnBrk="1" hangingPunct="1">
              <a:spcBef>
                <a:spcPct val="50000"/>
              </a:spcBef>
            </a:pPr>
            <a:r>
              <a:rPr lang="fr-FR" sz="1600" b="1">
                <a:solidFill>
                  <a:srgbClr val="B23542"/>
                </a:solidFill>
                <a:latin typeface="Tahoma" charset="0"/>
                <a:sym typeface="Wingdings" charset="2"/>
              </a:rPr>
              <a:t> Difficulté à se définir un destin</a:t>
            </a:r>
            <a:endParaRPr lang="fr-FR" sz="1600" b="1">
              <a:solidFill>
                <a:srgbClr val="B23542"/>
              </a:solidFill>
              <a:latin typeface="Tahoma" charset="0"/>
            </a:endParaRPr>
          </a:p>
        </p:txBody>
      </p:sp>
      <p:sp>
        <p:nvSpPr>
          <p:cNvPr id="985096" name="AutoShape 1032"/>
          <p:cNvSpPr>
            <a:spLocks noChangeArrowheads="1"/>
          </p:cNvSpPr>
          <p:nvPr/>
        </p:nvSpPr>
        <p:spPr bwMode="auto">
          <a:xfrm>
            <a:off x="900113" y="4171950"/>
            <a:ext cx="576262" cy="360363"/>
          </a:xfrm>
          <a:prstGeom prst="rightArrow">
            <a:avLst>
              <a:gd name="adj1" fmla="val 50000"/>
              <a:gd name="adj2" fmla="val 39978"/>
            </a:avLst>
          </a:prstGeom>
          <a:solidFill>
            <a:srgbClr val="EAEAEA"/>
          </a:solidFill>
          <a:ln w="9525">
            <a:solidFill>
              <a:schemeClr val="tx2"/>
            </a:solidFill>
            <a:miter lim="800000"/>
            <a:headEnd/>
            <a:tailEnd/>
          </a:ln>
        </p:spPr>
        <p:txBody>
          <a:bodyPr wrap="none" lIns="90000" tIns="46800" rIns="90000" bIns="46800" anchor="ctr">
            <a:prstTxWarp prst="textNoShape">
              <a:avLst/>
            </a:prstTxWarp>
          </a:bodyPr>
          <a:lstStyle/>
          <a:p>
            <a:endParaRPr lang="fr-FR"/>
          </a:p>
        </p:txBody>
      </p:sp>
      <p:sp>
        <p:nvSpPr>
          <p:cNvPr id="985097" name="Rectangle 1033"/>
          <p:cNvSpPr>
            <a:spLocks noChangeArrowheads="1"/>
          </p:cNvSpPr>
          <p:nvPr/>
        </p:nvSpPr>
        <p:spPr bwMode="auto">
          <a:xfrm>
            <a:off x="322263" y="5432425"/>
            <a:ext cx="8353425" cy="623888"/>
          </a:xfrm>
          <a:prstGeom prst="rect">
            <a:avLst/>
          </a:prstGeom>
          <a:solidFill>
            <a:srgbClr val="0000FF"/>
          </a:solidFill>
          <a:ln w="9525">
            <a:noFill/>
            <a:miter lim="800000"/>
            <a:headEnd/>
            <a:tailEnd/>
          </a:ln>
        </p:spPr>
        <p:txBody>
          <a:bodyPr lIns="90000" tIns="46800" rIns="90000" bIns="46800">
            <a:prstTxWarp prst="textNoShape">
              <a:avLst/>
            </a:prstTxWarp>
            <a:spAutoFit/>
          </a:bodyPr>
          <a:lstStyle/>
          <a:p>
            <a:pPr algn="ctr" eaLnBrk="1" hangingPunct="1">
              <a:spcBef>
                <a:spcPct val="50000"/>
              </a:spcBef>
            </a:pPr>
            <a:r>
              <a:rPr lang="fr-FR" sz="1400" b="1" i="1">
                <a:solidFill>
                  <a:schemeClr val="bg1"/>
                </a:solidFill>
                <a:latin typeface="Tahoma" charset="0"/>
              </a:rPr>
              <a:t>Un effort permanent pour s'ajuster, se coordonner, se focaliser vers les objectifs communs</a:t>
            </a:r>
          </a:p>
          <a:p>
            <a:pPr algn="ctr" eaLnBrk="1" hangingPunct="1">
              <a:spcBef>
                <a:spcPct val="50000"/>
              </a:spcBef>
            </a:pPr>
            <a:r>
              <a:rPr lang="fr-FR" sz="1400" b="1" i="1">
                <a:solidFill>
                  <a:schemeClr val="bg1"/>
                </a:solidFill>
                <a:latin typeface="Tahoma" charset="0"/>
              </a:rPr>
              <a:t>AVEC RIGUEUR</a:t>
            </a:r>
            <a:endParaRPr lang="fr-FR" sz="1400">
              <a:solidFill>
                <a:schemeClr val="bg1"/>
              </a:solidFill>
              <a:latin typeface="Tahoma" charset="0"/>
            </a:endParaRPr>
          </a:p>
        </p:txBody>
      </p:sp>
      <p:sp>
        <p:nvSpPr>
          <p:cNvPr id="985098" name="AutoShape 1034"/>
          <p:cNvSpPr>
            <a:spLocks noChangeArrowheads="1"/>
          </p:cNvSpPr>
          <p:nvPr/>
        </p:nvSpPr>
        <p:spPr bwMode="auto">
          <a:xfrm>
            <a:off x="4067175" y="5014913"/>
            <a:ext cx="936625" cy="287337"/>
          </a:xfrm>
          <a:prstGeom prst="downArrow">
            <a:avLst>
              <a:gd name="adj1" fmla="val 50000"/>
              <a:gd name="adj2" fmla="val 25000"/>
            </a:avLst>
          </a:prstGeom>
          <a:solidFill>
            <a:srgbClr val="0000FF"/>
          </a:solidFill>
          <a:ln w="9525">
            <a:solidFill>
              <a:srgbClr val="0000FF"/>
            </a:solidFill>
            <a:miter lim="800000"/>
            <a:headEnd/>
            <a:tailEnd/>
          </a:ln>
        </p:spPr>
        <p:txBody>
          <a:bodyPr wrap="none" lIns="90000" tIns="46800" rIns="90000" bIns="46800" anchor="ctr">
            <a:prstTxWarp prst="textNoShape">
              <a:avLst/>
            </a:prstTxWarp>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85092"/>
                                        </p:tgtEl>
                                        <p:attrNameLst>
                                          <p:attrName>style.visibility</p:attrName>
                                        </p:attrNameLst>
                                      </p:cBhvr>
                                      <p:to>
                                        <p:strVal val="visible"/>
                                      </p:to>
                                    </p:set>
                                    <p:anim calcmode="lin" valueType="num">
                                      <p:cBhvr>
                                        <p:cTn id="7" dur="1000" fill="hold"/>
                                        <p:tgtEl>
                                          <p:spTgt spid="985092"/>
                                        </p:tgtEl>
                                        <p:attrNameLst>
                                          <p:attrName>ppt_w</p:attrName>
                                        </p:attrNameLst>
                                      </p:cBhvr>
                                      <p:tavLst>
                                        <p:tav tm="0">
                                          <p:val>
                                            <p:strVal val="#ppt_w*0.70"/>
                                          </p:val>
                                        </p:tav>
                                        <p:tav tm="100000">
                                          <p:val>
                                            <p:strVal val="#ppt_w"/>
                                          </p:val>
                                        </p:tav>
                                      </p:tavLst>
                                    </p:anim>
                                    <p:anim calcmode="lin" valueType="num">
                                      <p:cBhvr>
                                        <p:cTn id="8" dur="1000" fill="hold"/>
                                        <p:tgtEl>
                                          <p:spTgt spid="985092"/>
                                        </p:tgtEl>
                                        <p:attrNameLst>
                                          <p:attrName>ppt_h</p:attrName>
                                        </p:attrNameLst>
                                      </p:cBhvr>
                                      <p:tavLst>
                                        <p:tav tm="0">
                                          <p:val>
                                            <p:strVal val="#ppt_h"/>
                                          </p:val>
                                        </p:tav>
                                        <p:tav tm="100000">
                                          <p:val>
                                            <p:strVal val="#ppt_h"/>
                                          </p:val>
                                        </p:tav>
                                      </p:tavLst>
                                    </p:anim>
                                    <p:animEffect transition="in" filter="fade">
                                      <p:cBhvr>
                                        <p:cTn id="9" dur="1000"/>
                                        <p:tgtEl>
                                          <p:spTgt spid="98509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985091"/>
                                        </p:tgtEl>
                                        <p:attrNameLst>
                                          <p:attrName>style.visibility</p:attrName>
                                        </p:attrNameLst>
                                      </p:cBhvr>
                                      <p:to>
                                        <p:strVal val="visible"/>
                                      </p:to>
                                    </p:set>
                                    <p:anim calcmode="lin" valueType="num">
                                      <p:cBhvr>
                                        <p:cTn id="12" dur="1000" fill="hold"/>
                                        <p:tgtEl>
                                          <p:spTgt spid="985091"/>
                                        </p:tgtEl>
                                        <p:attrNameLst>
                                          <p:attrName>ppt_w</p:attrName>
                                        </p:attrNameLst>
                                      </p:cBhvr>
                                      <p:tavLst>
                                        <p:tav tm="0">
                                          <p:val>
                                            <p:strVal val="#ppt_w*0.70"/>
                                          </p:val>
                                        </p:tav>
                                        <p:tav tm="100000">
                                          <p:val>
                                            <p:strVal val="#ppt_w"/>
                                          </p:val>
                                        </p:tav>
                                      </p:tavLst>
                                    </p:anim>
                                    <p:anim calcmode="lin" valueType="num">
                                      <p:cBhvr>
                                        <p:cTn id="13" dur="1000" fill="hold"/>
                                        <p:tgtEl>
                                          <p:spTgt spid="985091"/>
                                        </p:tgtEl>
                                        <p:attrNameLst>
                                          <p:attrName>ppt_h</p:attrName>
                                        </p:attrNameLst>
                                      </p:cBhvr>
                                      <p:tavLst>
                                        <p:tav tm="0">
                                          <p:val>
                                            <p:strVal val="#ppt_h"/>
                                          </p:val>
                                        </p:tav>
                                        <p:tav tm="100000">
                                          <p:val>
                                            <p:strVal val="#ppt_h"/>
                                          </p:val>
                                        </p:tav>
                                      </p:tavLst>
                                    </p:anim>
                                    <p:animEffect transition="in" filter="fade">
                                      <p:cBhvr>
                                        <p:cTn id="14" dur="1000"/>
                                        <p:tgtEl>
                                          <p:spTgt spid="985091"/>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985094"/>
                                        </p:tgtEl>
                                        <p:attrNameLst>
                                          <p:attrName>style.visibility</p:attrName>
                                        </p:attrNameLst>
                                      </p:cBhvr>
                                      <p:to>
                                        <p:strVal val="visible"/>
                                      </p:to>
                                    </p:set>
                                    <p:anim calcmode="lin" valueType="num">
                                      <p:cBhvr>
                                        <p:cTn id="19" dur="1000" fill="hold"/>
                                        <p:tgtEl>
                                          <p:spTgt spid="985094"/>
                                        </p:tgtEl>
                                        <p:attrNameLst>
                                          <p:attrName>ppt_w</p:attrName>
                                        </p:attrNameLst>
                                      </p:cBhvr>
                                      <p:tavLst>
                                        <p:tav tm="0">
                                          <p:val>
                                            <p:strVal val="#ppt_w*0.70"/>
                                          </p:val>
                                        </p:tav>
                                        <p:tav tm="100000">
                                          <p:val>
                                            <p:strVal val="#ppt_w"/>
                                          </p:val>
                                        </p:tav>
                                      </p:tavLst>
                                    </p:anim>
                                    <p:anim calcmode="lin" valueType="num">
                                      <p:cBhvr>
                                        <p:cTn id="20" dur="1000" fill="hold"/>
                                        <p:tgtEl>
                                          <p:spTgt spid="985094"/>
                                        </p:tgtEl>
                                        <p:attrNameLst>
                                          <p:attrName>ppt_h</p:attrName>
                                        </p:attrNameLst>
                                      </p:cBhvr>
                                      <p:tavLst>
                                        <p:tav tm="0">
                                          <p:val>
                                            <p:strVal val="#ppt_h"/>
                                          </p:val>
                                        </p:tav>
                                        <p:tav tm="100000">
                                          <p:val>
                                            <p:strVal val="#ppt_h"/>
                                          </p:val>
                                        </p:tav>
                                      </p:tavLst>
                                    </p:anim>
                                    <p:animEffect transition="in" filter="fade">
                                      <p:cBhvr>
                                        <p:cTn id="21" dur="1000"/>
                                        <p:tgtEl>
                                          <p:spTgt spid="985094"/>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985093"/>
                                        </p:tgtEl>
                                        <p:attrNameLst>
                                          <p:attrName>style.visibility</p:attrName>
                                        </p:attrNameLst>
                                      </p:cBhvr>
                                      <p:to>
                                        <p:strVal val="visible"/>
                                      </p:to>
                                    </p:set>
                                    <p:anim calcmode="lin" valueType="num">
                                      <p:cBhvr>
                                        <p:cTn id="24" dur="1000" fill="hold"/>
                                        <p:tgtEl>
                                          <p:spTgt spid="985093"/>
                                        </p:tgtEl>
                                        <p:attrNameLst>
                                          <p:attrName>ppt_w</p:attrName>
                                        </p:attrNameLst>
                                      </p:cBhvr>
                                      <p:tavLst>
                                        <p:tav tm="0">
                                          <p:val>
                                            <p:strVal val="#ppt_w*0.70"/>
                                          </p:val>
                                        </p:tav>
                                        <p:tav tm="100000">
                                          <p:val>
                                            <p:strVal val="#ppt_w"/>
                                          </p:val>
                                        </p:tav>
                                      </p:tavLst>
                                    </p:anim>
                                    <p:anim calcmode="lin" valueType="num">
                                      <p:cBhvr>
                                        <p:cTn id="25" dur="1000" fill="hold"/>
                                        <p:tgtEl>
                                          <p:spTgt spid="985093"/>
                                        </p:tgtEl>
                                        <p:attrNameLst>
                                          <p:attrName>ppt_h</p:attrName>
                                        </p:attrNameLst>
                                      </p:cBhvr>
                                      <p:tavLst>
                                        <p:tav tm="0">
                                          <p:val>
                                            <p:strVal val="#ppt_h"/>
                                          </p:val>
                                        </p:tav>
                                        <p:tav tm="100000">
                                          <p:val>
                                            <p:strVal val="#ppt_h"/>
                                          </p:val>
                                        </p:tav>
                                      </p:tavLst>
                                    </p:anim>
                                    <p:animEffect transition="in" filter="fade">
                                      <p:cBhvr>
                                        <p:cTn id="26" dur="1000"/>
                                        <p:tgtEl>
                                          <p:spTgt spid="985093"/>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985096"/>
                                        </p:tgtEl>
                                        <p:attrNameLst>
                                          <p:attrName>style.visibility</p:attrName>
                                        </p:attrNameLst>
                                      </p:cBhvr>
                                      <p:to>
                                        <p:strVal val="visible"/>
                                      </p:to>
                                    </p:set>
                                    <p:anim calcmode="lin" valueType="num">
                                      <p:cBhvr>
                                        <p:cTn id="31" dur="1000" fill="hold"/>
                                        <p:tgtEl>
                                          <p:spTgt spid="985096"/>
                                        </p:tgtEl>
                                        <p:attrNameLst>
                                          <p:attrName>ppt_w</p:attrName>
                                        </p:attrNameLst>
                                      </p:cBhvr>
                                      <p:tavLst>
                                        <p:tav tm="0">
                                          <p:val>
                                            <p:strVal val="#ppt_w*0.70"/>
                                          </p:val>
                                        </p:tav>
                                        <p:tav tm="100000">
                                          <p:val>
                                            <p:strVal val="#ppt_w"/>
                                          </p:val>
                                        </p:tav>
                                      </p:tavLst>
                                    </p:anim>
                                    <p:anim calcmode="lin" valueType="num">
                                      <p:cBhvr>
                                        <p:cTn id="32" dur="1000" fill="hold"/>
                                        <p:tgtEl>
                                          <p:spTgt spid="985096"/>
                                        </p:tgtEl>
                                        <p:attrNameLst>
                                          <p:attrName>ppt_h</p:attrName>
                                        </p:attrNameLst>
                                      </p:cBhvr>
                                      <p:tavLst>
                                        <p:tav tm="0">
                                          <p:val>
                                            <p:strVal val="#ppt_h"/>
                                          </p:val>
                                        </p:tav>
                                        <p:tav tm="100000">
                                          <p:val>
                                            <p:strVal val="#ppt_h"/>
                                          </p:val>
                                        </p:tav>
                                      </p:tavLst>
                                    </p:anim>
                                    <p:animEffect transition="in" filter="fade">
                                      <p:cBhvr>
                                        <p:cTn id="33" dur="1000"/>
                                        <p:tgtEl>
                                          <p:spTgt spid="985096"/>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985095"/>
                                        </p:tgtEl>
                                        <p:attrNameLst>
                                          <p:attrName>style.visibility</p:attrName>
                                        </p:attrNameLst>
                                      </p:cBhvr>
                                      <p:to>
                                        <p:strVal val="visible"/>
                                      </p:to>
                                    </p:set>
                                    <p:anim calcmode="lin" valueType="num">
                                      <p:cBhvr>
                                        <p:cTn id="36" dur="1000" fill="hold"/>
                                        <p:tgtEl>
                                          <p:spTgt spid="985095"/>
                                        </p:tgtEl>
                                        <p:attrNameLst>
                                          <p:attrName>ppt_w</p:attrName>
                                        </p:attrNameLst>
                                      </p:cBhvr>
                                      <p:tavLst>
                                        <p:tav tm="0">
                                          <p:val>
                                            <p:strVal val="#ppt_w*0.70"/>
                                          </p:val>
                                        </p:tav>
                                        <p:tav tm="100000">
                                          <p:val>
                                            <p:strVal val="#ppt_w"/>
                                          </p:val>
                                        </p:tav>
                                      </p:tavLst>
                                    </p:anim>
                                    <p:anim calcmode="lin" valueType="num">
                                      <p:cBhvr>
                                        <p:cTn id="37" dur="1000" fill="hold"/>
                                        <p:tgtEl>
                                          <p:spTgt spid="985095"/>
                                        </p:tgtEl>
                                        <p:attrNameLst>
                                          <p:attrName>ppt_h</p:attrName>
                                        </p:attrNameLst>
                                      </p:cBhvr>
                                      <p:tavLst>
                                        <p:tav tm="0">
                                          <p:val>
                                            <p:strVal val="#ppt_h"/>
                                          </p:val>
                                        </p:tav>
                                        <p:tav tm="100000">
                                          <p:val>
                                            <p:strVal val="#ppt_h"/>
                                          </p:val>
                                        </p:tav>
                                      </p:tavLst>
                                    </p:anim>
                                    <p:animEffect transition="in" filter="fade">
                                      <p:cBhvr>
                                        <p:cTn id="38" dur="1000"/>
                                        <p:tgtEl>
                                          <p:spTgt spid="985095"/>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985098"/>
                                        </p:tgtEl>
                                        <p:attrNameLst>
                                          <p:attrName>style.visibility</p:attrName>
                                        </p:attrNameLst>
                                      </p:cBhvr>
                                      <p:to>
                                        <p:strVal val="visible"/>
                                      </p:to>
                                    </p:set>
                                    <p:animEffect transition="in" filter="box(in)">
                                      <p:cBhvr>
                                        <p:cTn id="43" dur="500"/>
                                        <p:tgtEl>
                                          <p:spTgt spid="985098"/>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985097"/>
                                        </p:tgtEl>
                                        <p:attrNameLst>
                                          <p:attrName>style.visibility</p:attrName>
                                        </p:attrNameLst>
                                      </p:cBhvr>
                                      <p:to>
                                        <p:strVal val="visible"/>
                                      </p:to>
                                    </p:set>
                                    <p:animEffect transition="in" filter="box(in)">
                                      <p:cBhvr>
                                        <p:cTn id="46" dur="500"/>
                                        <p:tgtEl>
                                          <p:spTgt spid="9850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5091" grpId="0" animBg="1"/>
      <p:bldP spid="985092" grpId="0" animBg="1"/>
      <p:bldP spid="985093" grpId="0" animBg="1"/>
      <p:bldP spid="985094" grpId="0" animBg="1"/>
      <p:bldP spid="985095" grpId="0" animBg="1"/>
      <p:bldP spid="985096" grpId="0" animBg="1"/>
      <p:bldP spid="985097" grpId="0" animBg="1"/>
      <p:bldP spid="985098" grpId="0" animBg="1"/>
    </p:bld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2"/>
          <p:cNvSpPr>
            <a:spLocks noGrp="1"/>
          </p:cNvSpPr>
          <p:nvPr>
            <p:ph type="sldNum" sz="quarter" idx="10"/>
          </p:nvPr>
        </p:nvSpPr>
        <p:spPr/>
        <p:txBody>
          <a:bodyPr/>
          <a:lstStyle/>
          <a:p>
            <a:pPr>
              <a:defRPr/>
            </a:pPr>
            <a:fld id="{C99F7B3F-84BB-724A-8E26-5FC3DD5823FE}" type="slidenum">
              <a:rPr lang="fr-FR"/>
              <a:pPr>
                <a:defRPr/>
              </a:pPr>
              <a:t>211</a:t>
            </a:fld>
            <a:endParaRPr lang="fr-FR"/>
          </a:p>
        </p:txBody>
      </p:sp>
      <p:sp>
        <p:nvSpPr>
          <p:cNvPr id="432131" name="Rectangle 1026"/>
          <p:cNvSpPr>
            <a:spLocks noGrp="1" noChangeArrowheads="1"/>
          </p:cNvSpPr>
          <p:nvPr>
            <p:ph type="title"/>
          </p:nvPr>
        </p:nvSpPr>
        <p:spPr>
          <a:noFill/>
        </p:spPr>
        <p:txBody>
          <a:bodyPr lIns="90488" rIns="90488"/>
          <a:lstStyle/>
          <a:p>
            <a:r>
              <a:rPr lang="fr-FR"/>
              <a:t>Et … comportent des risques et des écueils</a:t>
            </a:r>
          </a:p>
        </p:txBody>
      </p:sp>
      <p:sp>
        <p:nvSpPr>
          <p:cNvPr id="432132" name="Rectangle 1027"/>
          <p:cNvSpPr>
            <a:spLocks noGrp="1" noChangeArrowheads="1"/>
          </p:cNvSpPr>
          <p:nvPr>
            <p:ph type="body" idx="4294967295"/>
          </p:nvPr>
        </p:nvSpPr>
        <p:spPr>
          <a:xfrm>
            <a:off x="1452563" y="1978025"/>
            <a:ext cx="7691437" cy="4114800"/>
          </a:xfrm>
          <a:noFill/>
        </p:spPr>
        <p:txBody>
          <a:bodyPr lIns="90488" rIns="90488"/>
          <a:lstStyle/>
          <a:p>
            <a:endParaRPr lang="fr-FR"/>
          </a:p>
          <a:p>
            <a:endParaRPr lang="fr-FR"/>
          </a:p>
          <a:p>
            <a:endParaRPr lang="fr-FR"/>
          </a:p>
          <a:p>
            <a:endParaRPr lang="fr-FR"/>
          </a:p>
        </p:txBody>
      </p:sp>
      <p:sp>
        <p:nvSpPr>
          <p:cNvPr id="987140" name="Rectangle 1028"/>
          <p:cNvSpPr>
            <a:spLocks noChangeArrowheads="1"/>
          </p:cNvSpPr>
          <p:nvPr/>
        </p:nvSpPr>
        <p:spPr bwMode="auto">
          <a:xfrm>
            <a:off x="1371600" y="1520825"/>
            <a:ext cx="6869113" cy="641350"/>
          </a:xfrm>
          <a:prstGeom prst="rect">
            <a:avLst/>
          </a:prstGeom>
          <a:solidFill>
            <a:srgbClr val="EAEAEA"/>
          </a:solidFill>
          <a:ln w="9525">
            <a:noFill/>
            <a:miter lim="800000"/>
            <a:headEnd/>
            <a:tailEnd/>
          </a:ln>
        </p:spPr>
        <p:txBody>
          <a:bodyPr lIns="90000" tIns="46800" rIns="90000" bIns="46800">
            <a:prstTxWarp prst="textNoShape">
              <a:avLst/>
            </a:prstTxWarp>
            <a:spAutoFit/>
          </a:bodyPr>
          <a:lstStyle/>
          <a:p>
            <a:pPr algn="ctr" eaLnBrk="1" hangingPunct="1">
              <a:spcBef>
                <a:spcPct val="20000"/>
              </a:spcBef>
              <a:buClr>
                <a:srgbClr val="B23542"/>
              </a:buClr>
              <a:buSzPct val="95000"/>
              <a:buFont typeface="Webdings" charset="2"/>
              <a:buNone/>
            </a:pPr>
            <a:r>
              <a:rPr lang="fr-FR" sz="1800" b="1">
                <a:latin typeface="Tahoma" charset="0"/>
              </a:rPr>
              <a:t>Considérer les effets </a:t>
            </a:r>
            <a:r>
              <a:rPr lang="fr-FR" sz="1800" b="1">
                <a:solidFill>
                  <a:schemeClr val="tx2"/>
                </a:solidFill>
                <a:latin typeface="Tahoma" charset="0"/>
              </a:rPr>
              <a:t>d’ÉCHELLE</a:t>
            </a:r>
            <a:r>
              <a:rPr lang="fr-FR" sz="1800" b="1">
                <a:latin typeface="Tahoma" charset="0"/>
              </a:rPr>
              <a:t> et la </a:t>
            </a:r>
            <a:r>
              <a:rPr lang="fr-FR" sz="1800" b="1">
                <a:solidFill>
                  <a:schemeClr val="tx2"/>
                </a:solidFill>
                <a:latin typeface="Tahoma" charset="0"/>
              </a:rPr>
              <a:t>TAILLE</a:t>
            </a:r>
            <a:r>
              <a:rPr lang="fr-FR" sz="1800" b="1">
                <a:latin typeface="Tahoma" charset="0"/>
              </a:rPr>
              <a:t> comme objectifs uniques d’une stratégie d’alliances</a:t>
            </a:r>
          </a:p>
        </p:txBody>
      </p:sp>
      <p:sp>
        <p:nvSpPr>
          <p:cNvPr id="987141" name="Rectangle 1029"/>
          <p:cNvSpPr>
            <a:spLocks noChangeArrowheads="1"/>
          </p:cNvSpPr>
          <p:nvPr/>
        </p:nvSpPr>
        <p:spPr bwMode="auto">
          <a:xfrm>
            <a:off x="736600" y="2728913"/>
            <a:ext cx="8142288" cy="366712"/>
          </a:xfrm>
          <a:prstGeom prst="rect">
            <a:avLst/>
          </a:prstGeom>
          <a:solidFill>
            <a:schemeClr val="accent1"/>
          </a:solidFill>
          <a:ln w="9525">
            <a:noFill/>
            <a:miter lim="800000"/>
            <a:headEnd/>
            <a:tailEnd/>
          </a:ln>
        </p:spPr>
        <p:txBody>
          <a:bodyPr wrap="none" lIns="90000" tIns="46800" rIns="90000" bIns="46800">
            <a:prstTxWarp prst="textNoShape">
              <a:avLst/>
            </a:prstTxWarp>
            <a:spAutoFit/>
          </a:bodyPr>
          <a:lstStyle/>
          <a:p>
            <a:pPr eaLnBrk="1" hangingPunct="1">
              <a:spcBef>
                <a:spcPct val="20000"/>
              </a:spcBef>
              <a:buClr>
                <a:srgbClr val="B23542"/>
              </a:buClr>
              <a:buSzPct val="95000"/>
              <a:buFont typeface="Webdings" charset="2"/>
              <a:buNone/>
            </a:pPr>
            <a:r>
              <a:rPr lang="fr-FR" sz="1800" b="1">
                <a:latin typeface="Tahoma" charset="0"/>
              </a:rPr>
              <a:t>Ne pas analyser / comprendre ce qui pousse des partenaires à s’allier</a:t>
            </a:r>
          </a:p>
        </p:txBody>
      </p:sp>
      <p:sp>
        <p:nvSpPr>
          <p:cNvPr id="987142" name="Rectangle 1030"/>
          <p:cNvSpPr>
            <a:spLocks noChangeArrowheads="1"/>
          </p:cNvSpPr>
          <p:nvPr/>
        </p:nvSpPr>
        <p:spPr bwMode="auto">
          <a:xfrm>
            <a:off x="1404938" y="3663950"/>
            <a:ext cx="6804025" cy="366713"/>
          </a:xfrm>
          <a:prstGeom prst="rect">
            <a:avLst/>
          </a:prstGeom>
          <a:solidFill>
            <a:srgbClr val="CCFFFF"/>
          </a:solidFill>
          <a:ln w="9525">
            <a:noFill/>
            <a:miter lim="800000"/>
            <a:headEnd/>
            <a:tailEnd/>
          </a:ln>
        </p:spPr>
        <p:txBody>
          <a:bodyPr wrap="none" lIns="90000" tIns="46800" rIns="90000" bIns="46800">
            <a:prstTxWarp prst="textNoShape">
              <a:avLst/>
            </a:prstTxWarp>
            <a:spAutoFit/>
          </a:bodyPr>
          <a:lstStyle/>
          <a:p>
            <a:pPr eaLnBrk="1" hangingPunct="1">
              <a:spcBef>
                <a:spcPct val="20000"/>
              </a:spcBef>
              <a:buClr>
                <a:srgbClr val="B23542"/>
              </a:buClr>
              <a:buSzPct val="95000"/>
              <a:buFont typeface="Webdings" charset="2"/>
              <a:buNone/>
            </a:pPr>
            <a:r>
              <a:rPr lang="fr-FR" sz="1800" b="1">
                <a:latin typeface="Tahoma" charset="0"/>
              </a:rPr>
              <a:t>Considérer les freins liés à la </a:t>
            </a:r>
            <a:r>
              <a:rPr lang="fr-FR" sz="1800" b="1">
                <a:solidFill>
                  <a:schemeClr val="tx2"/>
                </a:solidFill>
                <a:latin typeface="Tahoma" charset="0"/>
              </a:rPr>
              <a:t>CULTURE</a:t>
            </a:r>
            <a:r>
              <a:rPr lang="fr-FR" sz="1800" b="1">
                <a:latin typeface="Tahoma" charset="0"/>
              </a:rPr>
              <a:t> comme marginaux</a:t>
            </a:r>
          </a:p>
        </p:txBody>
      </p:sp>
      <p:sp>
        <p:nvSpPr>
          <p:cNvPr id="987143" name="Rectangle 1031"/>
          <p:cNvSpPr>
            <a:spLocks noChangeArrowheads="1"/>
          </p:cNvSpPr>
          <p:nvPr/>
        </p:nvSpPr>
        <p:spPr bwMode="auto">
          <a:xfrm>
            <a:off x="1052513" y="4598988"/>
            <a:ext cx="7508875" cy="366712"/>
          </a:xfrm>
          <a:prstGeom prst="rect">
            <a:avLst/>
          </a:prstGeom>
          <a:solidFill>
            <a:srgbClr val="99CCFF"/>
          </a:solidFill>
          <a:ln w="9525">
            <a:noFill/>
            <a:miter lim="800000"/>
            <a:headEnd/>
            <a:tailEnd/>
          </a:ln>
        </p:spPr>
        <p:txBody>
          <a:bodyPr wrap="none" lIns="90000" tIns="46800" rIns="90000" bIns="46800">
            <a:prstTxWarp prst="textNoShape">
              <a:avLst/>
            </a:prstTxWarp>
            <a:spAutoFit/>
          </a:bodyPr>
          <a:lstStyle/>
          <a:p>
            <a:pPr eaLnBrk="1" hangingPunct="1">
              <a:spcBef>
                <a:spcPct val="20000"/>
              </a:spcBef>
              <a:buClr>
                <a:srgbClr val="B23542"/>
              </a:buClr>
              <a:buSzPct val="95000"/>
              <a:buFont typeface="Webdings" charset="2"/>
              <a:buNone/>
            </a:pPr>
            <a:r>
              <a:rPr lang="fr-FR" sz="1800" b="1">
                <a:latin typeface="Tahoma" charset="0"/>
              </a:rPr>
              <a:t>Amorcer des discussions </a:t>
            </a:r>
            <a:r>
              <a:rPr lang="fr-FR" sz="1800" b="1">
                <a:solidFill>
                  <a:schemeClr val="tx2"/>
                </a:solidFill>
                <a:latin typeface="Tahoma" charset="0"/>
              </a:rPr>
              <a:t>SANS</a:t>
            </a:r>
            <a:r>
              <a:rPr lang="fr-FR" sz="1800" b="1">
                <a:latin typeface="Tahoma" charset="0"/>
              </a:rPr>
              <a:t> un projet stratégique “construit”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87140"/>
                                        </p:tgtEl>
                                        <p:attrNameLst>
                                          <p:attrName>style.visibility</p:attrName>
                                        </p:attrNameLst>
                                      </p:cBhvr>
                                      <p:to>
                                        <p:strVal val="visible"/>
                                      </p:to>
                                    </p:set>
                                    <p:anim calcmode="lin" valueType="num">
                                      <p:cBhvr>
                                        <p:cTn id="7" dur="1000" fill="hold"/>
                                        <p:tgtEl>
                                          <p:spTgt spid="987140"/>
                                        </p:tgtEl>
                                        <p:attrNameLst>
                                          <p:attrName>ppt_w</p:attrName>
                                        </p:attrNameLst>
                                      </p:cBhvr>
                                      <p:tavLst>
                                        <p:tav tm="0">
                                          <p:val>
                                            <p:strVal val="#ppt_w*0.70"/>
                                          </p:val>
                                        </p:tav>
                                        <p:tav tm="100000">
                                          <p:val>
                                            <p:strVal val="#ppt_w"/>
                                          </p:val>
                                        </p:tav>
                                      </p:tavLst>
                                    </p:anim>
                                    <p:anim calcmode="lin" valueType="num">
                                      <p:cBhvr>
                                        <p:cTn id="8" dur="1000" fill="hold"/>
                                        <p:tgtEl>
                                          <p:spTgt spid="987140"/>
                                        </p:tgtEl>
                                        <p:attrNameLst>
                                          <p:attrName>ppt_h</p:attrName>
                                        </p:attrNameLst>
                                      </p:cBhvr>
                                      <p:tavLst>
                                        <p:tav tm="0">
                                          <p:val>
                                            <p:strVal val="#ppt_h"/>
                                          </p:val>
                                        </p:tav>
                                        <p:tav tm="100000">
                                          <p:val>
                                            <p:strVal val="#ppt_h"/>
                                          </p:val>
                                        </p:tav>
                                      </p:tavLst>
                                    </p:anim>
                                    <p:animEffect transition="in" filter="fade">
                                      <p:cBhvr>
                                        <p:cTn id="9" dur="1000"/>
                                        <p:tgtEl>
                                          <p:spTgt spid="987140"/>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987141"/>
                                        </p:tgtEl>
                                        <p:attrNameLst>
                                          <p:attrName>style.visibility</p:attrName>
                                        </p:attrNameLst>
                                      </p:cBhvr>
                                      <p:to>
                                        <p:strVal val="visible"/>
                                      </p:to>
                                    </p:set>
                                    <p:anim calcmode="lin" valueType="num">
                                      <p:cBhvr>
                                        <p:cTn id="14" dur="1000" fill="hold"/>
                                        <p:tgtEl>
                                          <p:spTgt spid="987141"/>
                                        </p:tgtEl>
                                        <p:attrNameLst>
                                          <p:attrName>ppt_w</p:attrName>
                                        </p:attrNameLst>
                                      </p:cBhvr>
                                      <p:tavLst>
                                        <p:tav tm="0">
                                          <p:val>
                                            <p:strVal val="#ppt_w*0.70"/>
                                          </p:val>
                                        </p:tav>
                                        <p:tav tm="100000">
                                          <p:val>
                                            <p:strVal val="#ppt_w"/>
                                          </p:val>
                                        </p:tav>
                                      </p:tavLst>
                                    </p:anim>
                                    <p:anim calcmode="lin" valueType="num">
                                      <p:cBhvr>
                                        <p:cTn id="15" dur="1000" fill="hold"/>
                                        <p:tgtEl>
                                          <p:spTgt spid="987141"/>
                                        </p:tgtEl>
                                        <p:attrNameLst>
                                          <p:attrName>ppt_h</p:attrName>
                                        </p:attrNameLst>
                                      </p:cBhvr>
                                      <p:tavLst>
                                        <p:tav tm="0">
                                          <p:val>
                                            <p:strVal val="#ppt_h"/>
                                          </p:val>
                                        </p:tav>
                                        <p:tav tm="100000">
                                          <p:val>
                                            <p:strVal val="#ppt_h"/>
                                          </p:val>
                                        </p:tav>
                                      </p:tavLst>
                                    </p:anim>
                                    <p:animEffect transition="in" filter="fade">
                                      <p:cBhvr>
                                        <p:cTn id="16" dur="1000"/>
                                        <p:tgtEl>
                                          <p:spTgt spid="987141"/>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987142"/>
                                        </p:tgtEl>
                                        <p:attrNameLst>
                                          <p:attrName>style.visibility</p:attrName>
                                        </p:attrNameLst>
                                      </p:cBhvr>
                                      <p:to>
                                        <p:strVal val="visible"/>
                                      </p:to>
                                    </p:set>
                                    <p:anim calcmode="lin" valueType="num">
                                      <p:cBhvr>
                                        <p:cTn id="21" dur="1000" fill="hold"/>
                                        <p:tgtEl>
                                          <p:spTgt spid="987142"/>
                                        </p:tgtEl>
                                        <p:attrNameLst>
                                          <p:attrName>ppt_w</p:attrName>
                                        </p:attrNameLst>
                                      </p:cBhvr>
                                      <p:tavLst>
                                        <p:tav tm="0">
                                          <p:val>
                                            <p:strVal val="#ppt_w*0.70"/>
                                          </p:val>
                                        </p:tav>
                                        <p:tav tm="100000">
                                          <p:val>
                                            <p:strVal val="#ppt_w"/>
                                          </p:val>
                                        </p:tav>
                                      </p:tavLst>
                                    </p:anim>
                                    <p:anim calcmode="lin" valueType="num">
                                      <p:cBhvr>
                                        <p:cTn id="22" dur="1000" fill="hold"/>
                                        <p:tgtEl>
                                          <p:spTgt spid="987142"/>
                                        </p:tgtEl>
                                        <p:attrNameLst>
                                          <p:attrName>ppt_h</p:attrName>
                                        </p:attrNameLst>
                                      </p:cBhvr>
                                      <p:tavLst>
                                        <p:tav tm="0">
                                          <p:val>
                                            <p:strVal val="#ppt_h"/>
                                          </p:val>
                                        </p:tav>
                                        <p:tav tm="100000">
                                          <p:val>
                                            <p:strVal val="#ppt_h"/>
                                          </p:val>
                                        </p:tav>
                                      </p:tavLst>
                                    </p:anim>
                                    <p:animEffect transition="in" filter="fade">
                                      <p:cBhvr>
                                        <p:cTn id="23" dur="1000"/>
                                        <p:tgtEl>
                                          <p:spTgt spid="987142"/>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987143"/>
                                        </p:tgtEl>
                                        <p:attrNameLst>
                                          <p:attrName>style.visibility</p:attrName>
                                        </p:attrNameLst>
                                      </p:cBhvr>
                                      <p:to>
                                        <p:strVal val="visible"/>
                                      </p:to>
                                    </p:set>
                                    <p:anim calcmode="lin" valueType="num">
                                      <p:cBhvr>
                                        <p:cTn id="28" dur="1000" fill="hold"/>
                                        <p:tgtEl>
                                          <p:spTgt spid="987143"/>
                                        </p:tgtEl>
                                        <p:attrNameLst>
                                          <p:attrName>ppt_w</p:attrName>
                                        </p:attrNameLst>
                                      </p:cBhvr>
                                      <p:tavLst>
                                        <p:tav tm="0">
                                          <p:val>
                                            <p:strVal val="#ppt_w*0.70"/>
                                          </p:val>
                                        </p:tav>
                                        <p:tav tm="100000">
                                          <p:val>
                                            <p:strVal val="#ppt_w"/>
                                          </p:val>
                                        </p:tav>
                                      </p:tavLst>
                                    </p:anim>
                                    <p:anim calcmode="lin" valueType="num">
                                      <p:cBhvr>
                                        <p:cTn id="29" dur="1000" fill="hold"/>
                                        <p:tgtEl>
                                          <p:spTgt spid="987143"/>
                                        </p:tgtEl>
                                        <p:attrNameLst>
                                          <p:attrName>ppt_h</p:attrName>
                                        </p:attrNameLst>
                                      </p:cBhvr>
                                      <p:tavLst>
                                        <p:tav tm="0">
                                          <p:val>
                                            <p:strVal val="#ppt_h"/>
                                          </p:val>
                                        </p:tav>
                                        <p:tav tm="100000">
                                          <p:val>
                                            <p:strVal val="#ppt_h"/>
                                          </p:val>
                                        </p:tav>
                                      </p:tavLst>
                                    </p:anim>
                                    <p:animEffect transition="in" filter="fade">
                                      <p:cBhvr>
                                        <p:cTn id="30" dur="1000"/>
                                        <p:tgtEl>
                                          <p:spTgt spid="987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7140" grpId="0" animBg="1"/>
      <p:bldP spid="987141" grpId="0" animBg="1"/>
      <p:bldP spid="987142" grpId="0" animBg="1"/>
      <p:bldP spid="987143" grpId="0" animBg="1"/>
    </p:bld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ce réservé du numéro de diapositive 2"/>
          <p:cNvSpPr>
            <a:spLocks noGrp="1"/>
          </p:cNvSpPr>
          <p:nvPr>
            <p:ph type="sldNum" sz="quarter" idx="10"/>
          </p:nvPr>
        </p:nvSpPr>
        <p:spPr/>
        <p:txBody>
          <a:bodyPr/>
          <a:lstStyle/>
          <a:p>
            <a:pPr>
              <a:defRPr/>
            </a:pPr>
            <a:fld id="{09FB7A24-61CB-5249-93F4-8A4E74B49F17}" type="slidenum">
              <a:rPr lang="fr-FR"/>
              <a:pPr>
                <a:defRPr/>
              </a:pPr>
              <a:t>212</a:t>
            </a:fld>
            <a:endParaRPr lang="fr-FR"/>
          </a:p>
        </p:txBody>
      </p:sp>
      <p:sp>
        <p:nvSpPr>
          <p:cNvPr id="434179" name="Rectangle 1026"/>
          <p:cNvSpPr>
            <a:spLocks noGrp="1" noChangeArrowheads="1"/>
          </p:cNvSpPr>
          <p:nvPr>
            <p:ph type="title"/>
          </p:nvPr>
        </p:nvSpPr>
        <p:spPr/>
        <p:txBody>
          <a:bodyPr/>
          <a:lstStyle/>
          <a:p>
            <a:r>
              <a:rPr lang="fr-FR"/>
              <a:t>Gérer une alliance : quelques dimensions essentielles</a:t>
            </a:r>
          </a:p>
        </p:txBody>
      </p:sp>
      <p:sp>
        <p:nvSpPr>
          <p:cNvPr id="989187" name="Text Box 1027"/>
          <p:cNvSpPr txBox="1">
            <a:spLocks noChangeArrowheads="1"/>
          </p:cNvSpPr>
          <p:nvPr/>
        </p:nvSpPr>
        <p:spPr bwMode="auto">
          <a:xfrm>
            <a:off x="881063" y="1524000"/>
            <a:ext cx="2009775" cy="346075"/>
          </a:xfrm>
          <a:prstGeom prst="rect">
            <a:avLst/>
          </a:prstGeom>
          <a:solidFill>
            <a:schemeClr val="bg2"/>
          </a:solidFill>
          <a:ln w="9525">
            <a:solidFill>
              <a:schemeClr val="tx2"/>
            </a:solidFill>
            <a:miter lim="800000"/>
            <a:headEnd/>
            <a:tailEnd/>
          </a:ln>
        </p:spPr>
        <p:txBody>
          <a:bodyPr wrap="none" lIns="90000" tIns="46800" rIns="90000" bIns="46800">
            <a:prstTxWarp prst="textNoShape">
              <a:avLst/>
            </a:prstTxWarp>
            <a:spAutoFit/>
          </a:bodyPr>
          <a:lstStyle/>
          <a:p>
            <a:pPr eaLnBrk="1" hangingPunct="1">
              <a:spcBef>
                <a:spcPct val="50000"/>
              </a:spcBef>
            </a:pPr>
            <a:r>
              <a:rPr lang="fr-FR" sz="1600" b="1">
                <a:solidFill>
                  <a:schemeClr val="bg1"/>
                </a:solidFill>
                <a:latin typeface="Tahoma" charset="0"/>
              </a:rPr>
              <a:t>Le Facteur TEMPS</a:t>
            </a:r>
          </a:p>
        </p:txBody>
      </p:sp>
      <p:sp>
        <p:nvSpPr>
          <p:cNvPr id="989188" name="AutoShape 1028"/>
          <p:cNvSpPr>
            <a:spLocks noChangeArrowheads="1"/>
          </p:cNvSpPr>
          <p:nvPr/>
        </p:nvSpPr>
        <p:spPr bwMode="auto">
          <a:xfrm rot="-1639637">
            <a:off x="3155950" y="1400175"/>
            <a:ext cx="865188" cy="144463"/>
          </a:xfrm>
          <a:prstGeom prst="rightArrow">
            <a:avLst>
              <a:gd name="adj1" fmla="val 50000"/>
              <a:gd name="adj2" fmla="val 149725"/>
            </a:avLst>
          </a:prstGeom>
          <a:solidFill>
            <a:schemeClr val="tx2"/>
          </a:solidFill>
          <a:ln w="9525">
            <a:solidFill>
              <a:schemeClr val="tx2"/>
            </a:solidFill>
            <a:miter lim="800000"/>
            <a:headEnd/>
            <a:tailEnd/>
          </a:ln>
        </p:spPr>
        <p:txBody>
          <a:bodyPr wrap="none" lIns="90000" tIns="46800" rIns="90000" bIns="46800" anchor="ctr">
            <a:prstTxWarp prst="textNoShape">
              <a:avLst/>
            </a:prstTxWarp>
          </a:bodyPr>
          <a:lstStyle/>
          <a:p>
            <a:endParaRPr lang="fr-FR"/>
          </a:p>
        </p:txBody>
      </p:sp>
      <p:sp>
        <p:nvSpPr>
          <p:cNvPr id="989189" name="AutoShape 1029"/>
          <p:cNvSpPr>
            <a:spLocks noChangeArrowheads="1"/>
          </p:cNvSpPr>
          <p:nvPr/>
        </p:nvSpPr>
        <p:spPr bwMode="auto">
          <a:xfrm rot="1639637" flipV="1">
            <a:off x="3176588" y="1771650"/>
            <a:ext cx="865187" cy="144463"/>
          </a:xfrm>
          <a:prstGeom prst="rightArrow">
            <a:avLst>
              <a:gd name="adj1" fmla="val 50000"/>
              <a:gd name="adj2" fmla="val 149725"/>
            </a:avLst>
          </a:prstGeom>
          <a:solidFill>
            <a:schemeClr val="tx2"/>
          </a:solidFill>
          <a:ln w="9525">
            <a:solidFill>
              <a:schemeClr val="tx2"/>
            </a:solidFill>
            <a:miter lim="800000"/>
            <a:headEnd/>
            <a:tailEnd/>
          </a:ln>
        </p:spPr>
        <p:txBody>
          <a:bodyPr wrap="none" lIns="90000" tIns="46800" rIns="90000" bIns="46800" anchor="ctr">
            <a:prstTxWarp prst="textNoShape">
              <a:avLst/>
            </a:prstTxWarp>
          </a:bodyPr>
          <a:lstStyle/>
          <a:p>
            <a:endParaRPr lang="fr-FR"/>
          </a:p>
        </p:txBody>
      </p:sp>
      <p:sp>
        <p:nvSpPr>
          <p:cNvPr id="989190" name="Text Box 1030"/>
          <p:cNvSpPr txBox="1">
            <a:spLocks noChangeArrowheads="1"/>
          </p:cNvSpPr>
          <p:nvPr/>
        </p:nvSpPr>
        <p:spPr bwMode="auto">
          <a:xfrm>
            <a:off x="4121150" y="1119188"/>
            <a:ext cx="3705225" cy="304800"/>
          </a:xfrm>
          <a:prstGeom prst="rect">
            <a:avLst/>
          </a:prstGeom>
          <a:noFill/>
          <a:ln w="9525">
            <a:noFill/>
            <a:miter lim="800000"/>
            <a:headEnd/>
            <a:tailEnd/>
          </a:ln>
        </p:spPr>
        <p:txBody>
          <a:bodyPr wrap="none" lIns="90000" tIns="46800" rIns="90000" bIns="46800">
            <a:prstTxWarp prst="textNoShape">
              <a:avLst/>
            </a:prstTxWarp>
            <a:spAutoFit/>
          </a:bodyPr>
          <a:lstStyle/>
          <a:p>
            <a:pPr eaLnBrk="1" hangingPunct="1">
              <a:spcBef>
                <a:spcPct val="50000"/>
              </a:spcBef>
            </a:pPr>
            <a:r>
              <a:rPr lang="fr-FR" sz="1400">
                <a:solidFill>
                  <a:srgbClr val="B23542"/>
                </a:solidFill>
                <a:latin typeface="Tahoma" charset="0"/>
              </a:rPr>
              <a:t>Connaître son allié via des projets non vitaux</a:t>
            </a:r>
          </a:p>
        </p:txBody>
      </p:sp>
      <p:sp>
        <p:nvSpPr>
          <p:cNvPr id="989191" name="Text Box 1031"/>
          <p:cNvSpPr txBox="1">
            <a:spLocks noChangeArrowheads="1"/>
          </p:cNvSpPr>
          <p:nvPr/>
        </p:nvSpPr>
        <p:spPr bwMode="auto">
          <a:xfrm>
            <a:off x="4140200" y="1766888"/>
            <a:ext cx="4783138" cy="304800"/>
          </a:xfrm>
          <a:prstGeom prst="rect">
            <a:avLst/>
          </a:prstGeom>
          <a:noFill/>
          <a:ln w="9525">
            <a:noFill/>
            <a:miter lim="800000"/>
            <a:headEnd/>
            <a:tailEnd/>
          </a:ln>
        </p:spPr>
        <p:txBody>
          <a:bodyPr wrap="none" lIns="90000" tIns="46800" rIns="90000" bIns="46800">
            <a:prstTxWarp prst="textNoShape">
              <a:avLst/>
            </a:prstTxWarp>
            <a:spAutoFit/>
          </a:bodyPr>
          <a:lstStyle/>
          <a:p>
            <a:pPr eaLnBrk="1" hangingPunct="1">
              <a:spcBef>
                <a:spcPct val="50000"/>
              </a:spcBef>
            </a:pPr>
            <a:r>
              <a:rPr lang="fr-FR" sz="1400">
                <a:solidFill>
                  <a:srgbClr val="B23542"/>
                </a:solidFill>
                <a:latin typeface="Tahoma" charset="0"/>
              </a:rPr>
              <a:t>Progresser sur une courbe d'apprentissage et de confiance</a:t>
            </a:r>
          </a:p>
        </p:txBody>
      </p:sp>
      <p:sp>
        <p:nvSpPr>
          <p:cNvPr id="989192" name="Text Box 1032"/>
          <p:cNvSpPr txBox="1">
            <a:spLocks noChangeArrowheads="1"/>
          </p:cNvSpPr>
          <p:nvPr/>
        </p:nvSpPr>
        <p:spPr bwMode="auto">
          <a:xfrm>
            <a:off x="468313" y="2420938"/>
            <a:ext cx="2624137" cy="712787"/>
          </a:xfrm>
          <a:prstGeom prst="rect">
            <a:avLst/>
          </a:prstGeom>
          <a:solidFill>
            <a:srgbClr val="CCFFFF"/>
          </a:solidFill>
          <a:ln w="9525">
            <a:solidFill>
              <a:schemeClr val="tx2"/>
            </a:solidFill>
            <a:miter lim="800000"/>
            <a:headEnd/>
            <a:tailEnd/>
          </a:ln>
        </p:spPr>
        <p:txBody>
          <a:bodyPr wrap="none" lIns="90000" tIns="46800" rIns="90000" bIns="46800">
            <a:prstTxWarp prst="textNoShape">
              <a:avLst/>
            </a:prstTxWarp>
            <a:spAutoFit/>
          </a:bodyPr>
          <a:lstStyle/>
          <a:p>
            <a:pPr eaLnBrk="1" hangingPunct="1">
              <a:spcBef>
                <a:spcPct val="50000"/>
              </a:spcBef>
            </a:pPr>
            <a:r>
              <a:rPr lang="fr-FR" sz="1600" b="1">
                <a:solidFill>
                  <a:srgbClr val="B23542"/>
                </a:solidFill>
                <a:latin typeface="Tahoma" charset="0"/>
              </a:rPr>
              <a:t>Les Facteurs HUMAIN &amp;</a:t>
            </a:r>
          </a:p>
          <a:p>
            <a:pPr eaLnBrk="1" hangingPunct="1">
              <a:spcBef>
                <a:spcPct val="50000"/>
              </a:spcBef>
            </a:pPr>
            <a:r>
              <a:rPr lang="fr-FR" sz="1600" b="1">
                <a:solidFill>
                  <a:srgbClr val="B23542"/>
                </a:solidFill>
                <a:latin typeface="Tahoma" charset="0"/>
              </a:rPr>
              <a:t>ORGANISATIONNELS</a:t>
            </a:r>
          </a:p>
        </p:txBody>
      </p:sp>
      <p:sp>
        <p:nvSpPr>
          <p:cNvPr id="989193" name="AutoShape 1033"/>
          <p:cNvSpPr>
            <a:spLocks noChangeArrowheads="1"/>
          </p:cNvSpPr>
          <p:nvPr/>
        </p:nvSpPr>
        <p:spPr bwMode="auto">
          <a:xfrm rot="-1639637">
            <a:off x="3175000" y="2541588"/>
            <a:ext cx="865188" cy="144462"/>
          </a:xfrm>
          <a:prstGeom prst="rightArrow">
            <a:avLst>
              <a:gd name="adj1" fmla="val 50000"/>
              <a:gd name="adj2" fmla="val 149726"/>
            </a:avLst>
          </a:prstGeom>
          <a:solidFill>
            <a:schemeClr val="tx2"/>
          </a:solidFill>
          <a:ln w="9525">
            <a:solidFill>
              <a:schemeClr val="tx2"/>
            </a:solidFill>
            <a:miter lim="800000"/>
            <a:headEnd/>
            <a:tailEnd/>
          </a:ln>
        </p:spPr>
        <p:txBody>
          <a:bodyPr wrap="none" lIns="90000" tIns="46800" rIns="90000" bIns="46800" anchor="ctr">
            <a:prstTxWarp prst="textNoShape">
              <a:avLst/>
            </a:prstTxWarp>
          </a:bodyPr>
          <a:lstStyle/>
          <a:p>
            <a:endParaRPr lang="fr-FR"/>
          </a:p>
        </p:txBody>
      </p:sp>
      <p:sp>
        <p:nvSpPr>
          <p:cNvPr id="989194" name="AutoShape 1034"/>
          <p:cNvSpPr>
            <a:spLocks noChangeArrowheads="1"/>
          </p:cNvSpPr>
          <p:nvPr/>
        </p:nvSpPr>
        <p:spPr bwMode="auto">
          <a:xfrm rot="1639637" flipV="1">
            <a:off x="3195638" y="2913063"/>
            <a:ext cx="865187" cy="144462"/>
          </a:xfrm>
          <a:prstGeom prst="rightArrow">
            <a:avLst>
              <a:gd name="adj1" fmla="val 50000"/>
              <a:gd name="adj2" fmla="val 149726"/>
            </a:avLst>
          </a:prstGeom>
          <a:solidFill>
            <a:schemeClr val="tx2"/>
          </a:solidFill>
          <a:ln w="9525">
            <a:solidFill>
              <a:schemeClr val="tx2"/>
            </a:solidFill>
            <a:miter lim="800000"/>
            <a:headEnd/>
            <a:tailEnd/>
          </a:ln>
        </p:spPr>
        <p:txBody>
          <a:bodyPr wrap="none" lIns="90000" tIns="46800" rIns="90000" bIns="46800" anchor="ctr">
            <a:prstTxWarp prst="textNoShape">
              <a:avLst/>
            </a:prstTxWarp>
          </a:bodyPr>
          <a:lstStyle/>
          <a:p>
            <a:endParaRPr lang="fr-FR"/>
          </a:p>
        </p:txBody>
      </p:sp>
      <p:sp>
        <p:nvSpPr>
          <p:cNvPr id="989195" name="Text Box 1035"/>
          <p:cNvSpPr txBox="1">
            <a:spLocks noChangeArrowheads="1"/>
          </p:cNvSpPr>
          <p:nvPr/>
        </p:nvSpPr>
        <p:spPr bwMode="auto">
          <a:xfrm>
            <a:off x="4140200" y="2312988"/>
            <a:ext cx="4619625" cy="496887"/>
          </a:xfrm>
          <a:prstGeom prst="rect">
            <a:avLst/>
          </a:prstGeom>
          <a:noFill/>
          <a:ln w="9525">
            <a:noFill/>
            <a:miter lim="800000"/>
            <a:headEnd/>
            <a:tailEnd/>
          </a:ln>
        </p:spPr>
        <p:txBody>
          <a:bodyPr wrap="none" lIns="90000" tIns="46800" rIns="90000" bIns="46800">
            <a:prstTxWarp prst="textNoShape">
              <a:avLst/>
            </a:prstTxWarp>
            <a:spAutoFit/>
          </a:bodyPr>
          <a:lstStyle/>
          <a:p>
            <a:pPr eaLnBrk="1" hangingPunct="1">
              <a:lnSpc>
                <a:spcPct val="70000"/>
              </a:lnSpc>
              <a:spcBef>
                <a:spcPct val="50000"/>
              </a:spcBef>
            </a:pPr>
            <a:r>
              <a:rPr lang="fr-FR" sz="1400">
                <a:solidFill>
                  <a:srgbClr val="B23542"/>
                </a:solidFill>
                <a:latin typeface="Tahoma" charset="0"/>
              </a:rPr>
              <a:t>Implication des Directions et engagement des Dirigeants</a:t>
            </a:r>
          </a:p>
          <a:p>
            <a:pPr eaLnBrk="1" hangingPunct="1">
              <a:lnSpc>
                <a:spcPct val="70000"/>
              </a:lnSpc>
              <a:spcBef>
                <a:spcPct val="50000"/>
              </a:spcBef>
            </a:pPr>
            <a:r>
              <a:rPr lang="fr-FR" sz="1400">
                <a:solidFill>
                  <a:srgbClr val="B23542"/>
                </a:solidFill>
                <a:latin typeface="Tahoma" charset="0"/>
              </a:rPr>
              <a:t>Contacts et apprentissage entre les cadres supérieurs</a:t>
            </a:r>
          </a:p>
        </p:txBody>
      </p:sp>
      <p:sp>
        <p:nvSpPr>
          <p:cNvPr id="989196" name="Text Box 1036"/>
          <p:cNvSpPr txBox="1">
            <a:spLocks noChangeArrowheads="1"/>
          </p:cNvSpPr>
          <p:nvPr/>
        </p:nvSpPr>
        <p:spPr bwMode="auto">
          <a:xfrm>
            <a:off x="611188" y="4149725"/>
            <a:ext cx="2360612" cy="346075"/>
          </a:xfrm>
          <a:prstGeom prst="rect">
            <a:avLst/>
          </a:prstGeom>
          <a:solidFill>
            <a:srgbClr val="FFFF66"/>
          </a:solidFill>
          <a:ln w="9525">
            <a:solidFill>
              <a:schemeClr val="tx2"/>
            </a:solidFill>
            <a:miter lim="800000"/>
            <a:headEnd/>
            <a:tailEnd/>
          </a:ln>
        </p:spPr>
        <p:txBody>
          <a:bodyPr wrap="none" lIns="90000" tIns="46800" rIns="90000" bIns="46800">
            <a:prstTxWarp prst="textNoShape">
              <a:avLst/>
            </a:prstTxWarp>
            <a:spAutoFit/>
          </a:bodyPr>
          <a:lstStyle/>
          <a:p>
            <a:pPr eaLnBrk="1" hangingPunct="1">
              <a:spcBef>
                <a:spcPct val="50000"/>
              </a:spcBef>
            </a:pPr>
            <a:r>
              <a:rPr lang="fr-FR" sz="1600" b="1">
                <a:solidFill>
                  <a:srgbClr val="B23542"/>
                </a:solidFill>
                <a:latin typeface="Tahoma" charset="0"/>
              </a:rPr>
              <a:t>Le Facteur PILOTAGE</a:t>
            </a:r>
          </a:p>
        </p:txBody>
      </p:sp>
      <p:sp>
        <p:nvSpPr>
          <p:cNvPr id="989197" name="AutoShape 1037"/>
          <p:cNvSpPr>
            <a:spLocks noChangeArrowheads="1"/>
          </p:cNvSpPr>
          <p:nvPr/>
        </p:nvSpPr>
        <p:spPr bwMode="auto">
          <a:xfrm rot="-1639637">
            <a:off x="3175000" y="4057650"/>
            <a:ext cx="865188" cy="144463"/>
          </a:xfrm>
          <a:prstGeom prst="rightArrow">
            <a:avLst>
              <a:gd name="adj1" fmla="val 50000"/>
              <a:gd name="adj2" fmla="val 149725"/>
            </a:avLst>
          </a:prstGeom>
          <a:solidFill>
            <a:schemeClr val="tx2"/>
          </a:solidFill>
          <a:ln w="9525">
            <a:solidFill>
              <a:schemeClr val="tx2"/>
            </a:solidFill>
            <a:miter lim="800000"/>
            <a:headEnd/>
            <a:tailEnd/>
          </a:ln>
        </p:spPr>
        <p:txBody>
          <a:bodyPr wrap="none" lIns="90000" tIns="46800" rIns="90000" bIns="46800" anchor="ctr">
            <a:prstTxWarp prst="textNoShape">
              <a:avLst/>
            </a:prstTxWarp>
          </a:bodyPr>
          <a:lstStyle/>
          <a:p>
            <a:endParaRPr lang="fr-FR"/>
          </a:p>
        </p:txBody>
      </p:sp>
      <p:sp>
        <p:nvSpPr>
          <p:cNvPr id="989198" name="AutoShape 1038"/>
          <p:cNvSpPr>
            <a:spLocks noChangeArrowheads="1"/>
          </p:cNvSpPr>
          <p:nvPr/>
        </p:nvSpPr>
        <p:spPr bwMode="auto">
          <a:xfrm rot="1639637" flipV="1">
            <a:off x="3195638" y="4429125"/>
            <a:ext cx="865187" cy="144463"/>
          </a:xfrm>
          <a:prstGeom prst="rightArrow">
            <a:avLst>
              <a:gd name="adj1" fmla="val 50000"/>
              <a:gd name="adj2" fmla="val 149725"/>
            </a:avLst>
          </a:prstGeom>
          <a:solidFill>
            <a:schemeClr val="tx2"/>
          </a:solidFill>
          <a:ln w="9525">
            <a:solidFill>
              <a:schemeClr val="tx2"/>
            </a:solidFill>
            <a:miter lim="800000"/>
            <a:headEnd/>
            <a:tailEnd/>
          </a:ln>
        </p:spPr>
        <p:txBody>
          <a:bodyPr wrap="none" lIns="90000" tIns="46800" rIns="90000" bIns="46800" anchor="ctr">
            <a:prstTxWarp prst="textNoShape">
              <a:avLst/>
            </a:prstTxWarp>
          </a:bodyPr>
          <a:lstStyle/>
          <a:p>
            <a:endParaRPr lang="fr-FR"/>
          </a:p>
        </p:txBody>
      </p:sp>
      <p:sp>
        <p:nvSpPr>
          <p:cNvPr id="989199" name="Text Box 1039"/>
          <p:cNvSpPr txBox="1">
            <a:spLocks noChangeArrowheads="1"/>
          </p:cNvSpPr>
          <p:nvPr/>
        </p:nvSpPr>
        <p:spPr bwMode="auto">
          <a:xfrm>
            <a:off x="4140200" y="3721100"/>
            <a:ext cx="4738688" cy="496888"/>
          </a:xfrm>
          <a:prstGeom prst="rect">
            <a:avLst/>
          </a:prstGeom>
          <a:noFill/>
          <a:ln w="9525">
            <a:noFill/>
            <a:miter lim="800000"/>
            <a:headEnd/>
            <a:tailEnd/>
          </a:ln>
        </p:spPr>
        <p:txBody>
          <a:bodyPr wrap="none" lIns="90000" tIns="46800" rIns="90000" bIns="46800">
            <a:prstTxWarp prst="textNoShape">
              <a:avLst/>
            </a:prstTxWarp>
            <a:spAutoFit/>
          </a:bodyPr>
          <a:lstStyle/>
          <a:p>
            <a:pPr eaLnBrk="1" hangingPunct="1">
              <a:lnSpc>
                <a:spcPct val="70000"/>
              </a:lnSpc>
              <a:spcBef>
                <a:spcPct val="50000"/>
              </a:spcBef>
            </a:pPr>
            <a:r>
              <a:rPr lang="fr-FR" sz="1400">
                <a:solidFill>
                  <a:srgbClr val="B23542"/>
                </a:solidFill>
                <a:latin typeface="Tahoma" charset="0"/>
              </a:rPr>
              <a:t>Bien articuler pilotage stratégique et pilotage opérationnel</a:t>
            </a:r>
          </a:p>
          <a:p>
            <a:pPr eaLnBrk="1" hangingPunct="1">
              <a:lnSpc>
                <a:spcPct val="70000"/>
              </a:lnSpc>
              <a:spcBef>
                <a:spcPct val="50000"/>
              </a:spcBef>
            </a:pPr>
            <a:r>
              <a:rPr lang="fr-FR" sz="1400">
                <a:solidFill>
                  <a:srgbClr val="B23542"/>
                </a:solidFill>
                <a:latin typeface="Tahoma" charset="0"/>
              </a:rPr>
              <a:t>Clarté et partage des objectifs stratégiques</a:t>
            </a:r>
          </a:p>
        </p:txBody>
      </p:sp>
      <p:sp>
        <p:nvSpPr>
          <p:cNvPr id="989200" name="Text Box 1040"/>
          <p:cNvSpPr txBox="1">
            <a:spLocks noChangeArrowheads="1"/>
          </p:cNvSpPr>
          <p:nvPr/>
        </p:nvSpPr>
        <p:spPr bwMode="auto">
          <a:xfrm>
            <a:off x="4159250" y="4424363"/>
            <a:ext cx="4805363" cy="538162"/>
          </a:xfrm>
          <a:prstGeom prst="rect">
            <a:avLst/>
          </a:prstGeom>
          <a:noFill/>
          <a:ln w="9525">
            <a:noFill/>
            <a:miter lim="800000"/>
            <a:headEnd/>
            <a:tailEnd/>
          </a:ln>
        </p:spPr>
        <p:txBody>
          <a:bodyPr lIns="90000" tIns="46800" rIns="90000" bIns="46800">
            <a:prstTxWarp prst="textNoShape">
              <a:avLst/>
            </a:prstTxWarp>
            <a:spAutoFit/>
          </a:bodyPr>
          <a:lstStyle/>
          <a:p>
            <a:pPr eaLnBrk="1" hangingPunct="1">
              <a:lnSpc>
                <a:spcPct val="80000"/>
              </a:lnSpc>
              <a:spcBef>
                <a:spcPct val="50000"/>
              </a:spcBef>
            </a:pPr>
            <a:r>
              <a:rPr lang="fr-FR" sz="1400">
                <a:solidFill>
                  <a:srgbClr val="B23542"/>
                </a:solidFill>
                <a:latin typeface="Tahoma" charset="0"/>
              </a:rPr>
              <a:t>Rigueur dans la maîtrise des projets communs :</a:t>
            </a:r>
          </a:p>
          <a:p>
            <a:pPr eaLnBrk="1" hangingPunct="1">
              <a:lnSpc>
                <a:spcPct val="80000"/>
              </a:lnSpc>
              <a:spcBef>
                <a:spcPct val="50000"/>
              </a:spcBef>
            </a:pPr>
            <a:r>
              <a:rPr lang="fr-FR" sz="1400">
                <a:solidFill>
                  <a:srgbClr val="B23542"/>
                </a:solidFill>
                <a:latin typeface="Tahoma" charset="0"/>
              </a:rPr>
              <a:t>	</a:t>
            </a:r>
            <a:r>
              <a:rPr lang="fr-FR" sz="1400">
                <a:solidFill>
                  <a:srgbClr val="B23542"/>
                </a:solidFill>
                <a:latin typeface="Tahoma" charset="0"/>
                <a:sym typeface="Wingdings" charset="2"/>
              </a:rPr>
              <a:t> </a:t>
            </a:r>
            <a:r>
              <a:rPr lang="fr-FR" sz="1400">
                <a:solidFill>
                  <a:srgbClr val="B23542"/>
                </a:solidFill>
                <a:latin typeface="Tahoma" charset="0"/>
              </a:rPr>
              <a:t>gérer les priorités </a:t>
            </a:r>
          </a:p>
        </p:txBody>
      </p:sp>
      <p:sp>
        <p:nvSpPr>
          <p:cNvPr id="989201" name="Text Box 1041"/>
          <p:cNvSpPr txBox="1">
            <a:spLocks noChangeArrowheads="1"/>
          </p:cNvSpPr>
          <p:nvPr/>
        </p:nvSpPr>
        <p:spPr bwMode="auto">
          <a:xfrm>
            <a:off x="468313" y="5332413"/>
            <a:ext cx="2498725" cy="346075"/>
          </a:xfrm>
          <a:prstGeom prst="rect">
            <a:avLst/>
          </a:prstGeom>
          <a:solidFill>
            <a:srgbClr val="99CCFF"/>
          </a:solidFill>
          <a:ln w="9525">
            <a:solidFill>
              <a:schemeClr val="tx2"/>
            </a:solidFill>
            <a:miter lim="800000"/>
            <a:headEnd/>
            <a:tailEnd/>
          </a:ln>
        </p:spPr>
        <p:txBody>
          <a:bodyPr wrap="none" lIns="90000" tIns="46800" rIns="90000" bIns="46800">
            <a:prstTxWarp prst="textNoShape">
              <a:avLst/>
            </a:prstTxWarp>
            <a:spAutoFit/>
          </a:bodyPr>
          <a:lstStyle/>
          <a:p>
            <a:pPr eaLnBrk="1" hangingPunct="1">
              <a:spcBef>
                <a:spcPct val="50000"/>
              </a:spcBef>
            </a:pPr>
            <a:r>
              <a:rPr lang="fr-FR" sz="1600" b="1">
                <a:solidFill>
                  <a:srgbClr val="B23542"/>
                </a:solidFill>
                <a:latin typeface="Tahoma" charset="0"/>
              </a:rPr>
              <a:t>Le Facteur JURIDIQUE</a:t>
            </a:r>
          </a:p>
        </p:txBody>
      </p:sp>
      <p:sp>
        <p:nvSpPr>
          <p:cNvPr id="989202" name="AutoShape 1042"/>
          <p:cNvSpPr>
            <a:spLocks noChangeArrowheads="1"/>
          </p:cNvSpPr>
          <p:nvPr/>
        </p:nvSpPr>
        <p:spPr bwMode="auto">
          <a:xfrm rot="21572381" flipV="1">
            <a:off x="3203575" y="5448300"/>
            <a:ext cx="865188" cy="144463"/>
          </a:xfrm>
          <a:prstGeom prst="rightArrow">
            <a:avLst>
              <a:gd name="adj1" fmla="val 50000"/>
              <a:gd name="adj2" fmla="val 149725"/>
            </a:avLst>
          </a:prstGeom>
          <a:solidFill>
            <a:schemeClr val="tx2"/>
          </a:solidFill>
          <a:ln w="9525">
            <a:solidFill>
              <a:schemeClr val="tx2"/>
            </a:solidFill>
            <a:miter lim="800000"/>
            <a:headEnd/>
            <a:tailEnd/>
          </a:ln>
        </p:spPr>
        <p:txBody>
          <a:bodyPr wrap="none" lIns="90000" tIns="46800" rIns="90000" bIns="46800" anchor="ctr">
            <a:prstTxWarp prst="textNoShape">
              <a:avLst/>
            </a:prstTxWarp>
          </a:bodyPr>
          <a:lstStyle/>
          <a:p>
            <a:endParaRPr lang="fr-FR"/>
          </a:p>
        </p:txBody>
      </p:sp>
      <p:sp>
        <p:nvSpPr>
          <p:cNvPr id="989203" name="Text Box 1043"/>
          <p:cNvSpPr txBox="1">
            <a:spLocks noChangeArrowheads="1"/>
          </p:cNvSpPr>
          <p:nvPr/>
        </p:nvSpPr>
        <p:spPr bwMode="auto">
          <a:xfrm>
            <a:off x="4146550" y="5229225"/>
            <a:ext cx="4818063" cy="730250"/>
          </a:xfrm>
          <a:prstGeom prst="rect">
            <a:avLst/>
          </a:prstGeom>
          <a:noFill/>
          <a:ln w="9525">
            <a:noFill/>
            <a:miter lim="800000"/>
            <a:headEnd/>
            <a:tailEnd/>
          </a:ln>
        </p:spPr>
        <p:txBody>
          <a:bodyPr lIns="90000" tIns="46800" rIns="90000" bIns="46800">
            <a:prstTxWarp prst="textNoShape">
              <a:avLst/>
            </a:prstTxWarp>
            <a:spAutoFit/>
          </a:bodyPr>
          <a:lstStyle/>
          <a:p>
            <a:pPr eaLnBrk="1" hangingPunct="1">
              <a:spcBef>
                <a:spcPct val="50000"/>
              </a:spcBef>
            </a:pPr>
            <a:r>
              <a:rPr lang="fr-FR" sz="1400">
                <a:solidFill>
                  <a:srgbClr val="B23542"/>
                </a:solidFill>
                <a:latin typeface="Tahoma" charset="0"/>
              </a:rPr>
              <a:t>Une diversité de formes qui ne doit pas masquer la réalité des enjeux stratégiques et opérationnels … d'abord un contrat avec ou non création d'une entité juridique!</a:t>
            </a:r>
          </a:p>
        </p:txBody>
      </p:sp>
      <p:sp>
        <p:nvSpPr>
          <p:cNvPr id="989204" name="Text Box 1044"/>
          <p:cNvSpPr txBox="1">
            <a:spLocks noChangeArrowheads="1"/>
          </p:cNvSpPr>
          <p:nvPr/>
        </p:nvSpPr>
        <p:spPr bwMode="auto">
          <a:xfrm>
            <a:off x="4140200" y="2997200"/>
            <a:ext cx="4449763" cy="304800"/>
          </a:xfrm>
          <a:prstGeom prst="rect">
            <a:avLst/>
          </a:prstGeom>
          <a:noFill/>
          <a:ln w="9525">
            <a:noFill/>
            <a:miter lim="800000"/>
            <a:headEnd/>
            <a:tailEnd/>
          </a:ln>
        </p:spPr>
        <p:txBody>
          <a:bodyPr wrap="none" lIns="90000" tIns="46800" rIns="90000" bIns="46800">
            <a:prstTxWarp prst="textNoShape">
              <a:avLst/>
            </a:prstTxWarp>
            <a:spAutoFit/>
          </a:bodyPr>
          <a:lstStyle/>
          <a:p>
            <a:pPr eaLnBrk="1" hangingPunct="1">
              <a:spcBef>
                <a:spcPct val="50000"/>
              </a:spcBef>
            </a:pPr>
            <a:r>
              <a:rPr lang="fr-FR" sz="1400">
                <a:solidFill>
                  <a:srgbClr val="B23542"/>
                </a:solidFill>
                <a:latin typeface="Tahoma" charset="0"/>
              </a:rPr>
              <a:t>"Compatibilité" des fonctionnements des organisations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89187"/>
                                        </p:tgtEl>
                                        <p:attrNameLst>
                                          <p:attrName>style.visibility</p:attrName>
                                        </p:attrNameLst>
                                      </p:cBhvr>
                                      <p:to>
                                        <p:strVal val="visible"/>
                                      </p:to>
                                    </p:set>
                                    <p:anim calcmode="lin" valueType="num">
                                      <p:cBhvr>
                                        <p:cTn id="7" dur="1000" fill="hold"/>
                                        <p:tgtEl>
                                          <p:spTgt spid="989187"/>
                                        </p:tgtEl>
                                        <p:attrNameLst>
                                          <p:attrName>ppt_w</p:attrName>
                                        </p:attrNameLst>
                                      </p:cBhvr>
                                      <p:tavLst>
                                        <p:tav tm="0">
                                          <p:val>
                                            <p:strVal val="#ppt_w*0.70"/>
                                          </p:val>
                                        </p:tav>
                                        <p:tav tm="100000">
                                          <p:val>
                                            <p:strVal val="#ppt_w"/>
                                          </p:val>
                                        </p:tav>
                                      </p:tavLst>
                                    </p:anim>
                                    <p:anim calcmode="lin" valueType="num">
                                      <p:cBhvr>
                                        <p:cTn id="8" dur="1000" fill="hold"/>
                                        <p:tgtEl>
                                          <p:spTgt spid="989187"/>
                                        </p:tgtEl>
                                        <p:attrNameLst>
                                          <p:attrName>ppt_h</p:attrName>
                                        </p:attrNameLst>
                                      </p:cBhvr>
                                      <p:tavLst>
                                        <p:tav tm="0">
                                          <p:val>
                                            <p:strVal val="#ppt_h"/>
                                          </p:val>
                                        </p:tav>
                                        <p:tav tm="100000">
                                          <p:val>
                                            <p:strVal val="#ppt_h"/>
                                          </p:val>
                                        </p:tav>
                                      </p:tavLst>
                                    </p:anim>
                                    <p:animEffect transition="in" filter="fade">
                                      <p:cBhvr>
                                        <p:cTn id="9" dur="1000"/>
                                        <p:tgtEl>
                                          <p:spTgt spid="989187"/>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989192"/>
                                        </p:tgtEl>
                                        <p:attrNameLst>
                                          <p:attrName>style.visibility</p:attrName>
                                        </p:attrNameLst>
                                      </p:cBhvr>
                                      <p:to>
                                        <p:strVal val="visible"/>
                                      </p:to>
                                    </p:set>
                                    <p:anim calcmode="lin" valueType="num">
                                      <p:cBhvr>
                                        <p:cTn id="14" dur="1000" fill="hold"/>
                                        <p:tgtEl>
                                          <p:spTgt spid="989192"/>
                                        </p:tgtEl>
                                        <p:attrNameLst>
                                          <p:attrName>ppt_w</p:attrName>
                                        </p:attrNameLst>
                                      </p:cBhvr>
                                      <p:tavLst>
                                        <p:tav tm="0">
                                          <p:val>
                                            <p:strVal val="#ppt_w*0.70"/>
                                          </p:val>
                                        </p:tav>
                                        <p:tav tm="100000">
                                          <p:val>
                                            <p:strVal val="#ppt_w"/>
                                          </p:val>
                                        </p:tav>
                                      </p:tavLst>
                                    </p:anim>
                                    <p:anim calcmode="lin" valueType="num">
                                      <p:cBhvr>
                                        <p:cTn id="15" dur="1000" fill="hold"/>
                                        <p:tgtEl>
                                          <p:spTgt spid="989192"/>
                                        </p:tgtEl>
                                        <p:attrNameLst>
                                          <p:attrName>ppt_h</p:attrName>
                                        </p:attrNameLst>
                                      </p:cBhvr>
                                      <p:tavLst>
                                        <p:tav tm="0">
                                          <p:val>
                                            <p:strVal val="#ppt_h"/>
                                          </p:val>
                                        </p:tav>
                                        <p:tav tm="100000">
                                          <p:val>
                                            <p:strVal val="#ppt_h"/>
                                          </p:val>
                                        </p:tav>
                                      </p:tavLst>
                                    </p:anim>
                                    <p:animEffect transition="in" filter="fade">
                                      <p:cBhvr>
                                        <p:cTn id="16" dur="1000"/>
                                        <p:tgtEl>
                                          <p:spTgt spid="989192"/>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989196"/>
                                        </p:tgtEl>
                                        <p:attrNameLst>
                                          <p:attrName>style.visibility</p:attrName>
                                        </p:attrNameLst>
                                      </p:cBhvr>
                                      <p:to>
                                        <p:strVal val="visible"/>
                                      </p:to>
                                    </p:set>
                                    <p:anim calcmode="lin" valueType="num">
                                      <p:cBhvr>
                                        <p:cTn id="21" dur="1000" fill="hold"/>
                                        <p:tgtEl>
                                          <p:spTgt spid="989196"/>
                                        </p:tgtEl>
                                        <p:attrNameLst>
                                          <p:attrName>ppt_w</p:attrName>
                                        </p:attrNameLst>
                                      </p:cBhvr>
                                      <p:tavLst>
                                        <p:tav tm="0">
                                          <p:val>
                                            <p:strVal val="#ppt_w*0.70"/>
                                          </p:val>
                                        </p:tav>
                                        <p:tav tm="100000">
                                          <p:val>
                                            <p:strVal val="#ppt_w"/>
                                          </p:val>
                                        </p:tav>
                                      </p:tavLst>
                                    </p:anim>
                                    <p:anim calcmode="lin" valueType="num">
                                      <p:cBhvr>
                                        <p:cTn id="22" dur="1000" fill="hold"/>
                                        <p:tgtEl>
                                          <p:spTgt spid="989196"/>
                                        </p:tgtEl>
                                        <p:attrNameLst>
                                          <p:attrName>ppt_h</p:attrName>
                                        </p:attrNameLst>
                                      </p:cBhvr>
                                      <p:tavLst>
                                        <p:tav tm="0">
                                          <p:val>
                                            <p:strVal val="#ppt_h"/>
                                          </p:val>
                                        </p:tav>
                                        <p:tav tm="100000">
                                          <p:val>
                                            <p:strVal val="#ppt_h"/>
                                          </p:val>
                                        </p:tav>
                                      </p:tavLst>
                                    </p:anim>
                                    <p:animEffect transition="in" filter="fade">
                                      <p:cBhvr>
                                        <p:cTn id="23" dur="1000"/>
                                        <p:tgtEl>
                                          <p:spTgt spid="989196"/>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989201"/>
                                        </p:tgtEl>
                                        <p:attrNameLst>
                                          <p:attrName>style.visibility</p:attrName>
                                        </p:attrNameLst>
                                      </p:cBhvr>
                                      <p:to>
                                        <p:strVal val="visible"/>
                                      </p:to>
                                    </p:set>
                                    <p:anim calcmode="lin" valueType="num">
                                      <p:cBhvr>
                                        <p:cTn id="28" dur="1000" fill="hold"/>
                                        <p:tgtEl>
                                          <p:spTgt spid="989201"/>
                                        </p:tgtEl>
                                        <p:attrNameLst>
                                          <p:attrName>ppt_w</p:attrName>
                                        </p:attrNameLst>
                                      </p:cBhvr>
                                      <p:tavLst>
                                        <p:tav tm="0">
                                          <p:val>
                                            <p:strVal val="#ppt_w*0.70"/>
                                          </p:val>
                                        </p:tav>
                                        <p:tav tm="100000">
                                          <p:val>
                                            <p:strVal val="#ppt_w"/>
                                          </p:val>
                                        </p:tav>
                                      </p:tavLst>
                                    </p:anim>
                                    <p:anim calcmode="lin" valueType="num">
                                      <p:cBhvr>
                                        <p:cTn id="29" dur="1000" fill="hold"/>
                                        <p:tgtEl>
                                          <p:spTgt spid="989201"/>
                                        </p:tgtEl>
                                        <p:attrNameLst>
                                          <p:attrName>ppt_h</p:attrName>
                                        </p:attrNameLst>
                                      </p:cBhvr>
                                      <p:tavLst>
                                        <p:tav tm="0">
                                          <p:val>
                                            <p:strVal val="#ppt_h"/>
                                          </p:val>
                                        </p:tav>
                                        <p:tav tm="100000">
                                          <p:val>
                                            <p:strVal val="#ppt_h"/>
                                          </p:val>
                                        </p:tav>
                                      </p:tavLst>
                                    </p:anim>
                                    <p:animEffect transition="in" filter="fade">
                                      <p:cBhvr>
                                        <p:cTn id="30" dur="1000"/>
                                        <p:tgtEl>
                                          <p:spTgt spid="989201"/>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989188"/>
                                        </p:tgtEl>
                                        <p:attrNameLst>
                                          <p:attrName>style.visibility</p:attrName>
                                        </p:attrNameLst>
                                      </p:cBhvr>
                                      <p:to>
                                        <p:strVal val="visible"/>
                                      </p:to>
                                    </p:set>
                                    <p:animEffect transition="in" filter="checkerboard(across)">
                                      <p:cBhvr>
                                        <p:cTn id="35" dur="500"/>
                                        <p:tgtEl>
                                          <p:spTgt spid="989188"/>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989189"/>
                                        </p:tgtEl>
                                        <p:attrNameLst>
                                          <p:attrName>style.visibility</p:attrName>
                                        </p:attrNameLst>
                                      </p:cBhvr>
                                      <p:to>
                                        <p:strVal val="visible"/>
                                      </p:to>
                                    </p:set>
                                    <p:animEffect transition="in" filter="checkerboard(across)">
                                      <p:cBhvr>
                                        <p:cTn id="38" dur="500"/>
                                        <p:tgtEl>
                                          <p:spTgt spid="989189"/>
                                        </p:tgtEl>
                                      </p:cBhvr>
                                    </p:animEffect>
                                  </p:childTnLst>
                                </p:cTn>
                              </p:par>
                              <p:par>
                                <p:cTn id="39" presetID="5" presetClass="entr" presetSubtype="10" fill="hold" grpId="0" nodeType="withEffect">
                                  <p:stCondLst>
                                    <p:cond delay="0"/>
                                  </p:stCondLst>
                                  <p:childTnLst>
                                    <p:set>
                                      <p:cBhvr>
                                        <p:cTn id="40" dur="1" fill="hold">
                                          <p:stCondLst>
                                            <p:cond delay="0"/>
                                          </p:stCondLst>
                                        </p:cTn>
                                        <p:tgtEl>
                                          <p:spTgt spid="989190"/>
                                        </p:tgtEl>
                                        <p:attrNameLst>
                                          <p:attrName>style.visibility</p:attrName>
                                        </p:attrNameLst>
                                      </p:cBhvr>
                                      <p:to>
                                        <p:strVal val="visible"/>
                                      </p:to>
                                    </p:set>
                                    <p:animEffect transition="in" filter="checkerboard(across)">
                                      <p:cBhvr>
                                        <p:cTn id="41" dur="500"/>
                                        <p:tgtEl>
                                          <p:spTgt spid="989190"/>
                                        </p:tgtEl>
                                      </p:cBhvr>
                                    </p:animEffect>
                                  </p:childTnLst>
                                </p:cTn>
                              </p:par>
                              <p:par>
                                <p:cTn id="42" presetID="5" presetClass="entr" presetSubtype="10" fill="hold" grpId="0" nodeType="withEffect">
                                  <p:stCondLst>
                                    <p:cond delay="0"/>
                                  </p:stCondLst>
                                  <p:childTnLst>
                                    <p:set>
                                      <p:cBhvr>
                                        <p:cTn id="43" dur="1" fill="hold">
                                          <p:stCondLst>
                                            <p:cond delay="0"/>
                                          </p:stCondLst>
                                        </p:cTn>
                                        <p:tgtEl>
                                          <p:spTgt spid="989191"/>
                                        </p:tgtEl>
                                        <p:attrNameLst>
                                          <p:attrName>style.visibility</p:attrName>
                                        </p:attrNameLst>
                                      </p:cBhvr>
                                      <p:to>
                                        <p:strVal val="visible"/>
                                      </p:to>
                                    </p:set>
                                    <p:animEffect transition="in" filter="checkerboard(across)">
                                      <p:cBhvr>
                                        <p:cTn id="44" dur="500"/>
                                        <p:tgtEl>
                                          <p:spTgt spid="989191"/>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989193"/>
                                        </p:tgtEl>
                                        <p:attrNameLst>
                                          <p:attrName>style.visibility</p:attrName>
                                        </p:attrNameLst>
                                      </p:cBhvr>
                                      <p:to>
                                        <p:strVal val="visible"/>
                                      </p:to>
                                    </p:set>
                                    <p:animEffect transition="in" filter="checkerboard(across)">
                                      <p:cBhvr>
                                        <p:cTn id="49" dur="500"/>
                                        <p:tgtEl>
                                          <p:spTgt spid="989193"/>
                                        </p:tgtEl>
                                      </p:cBhvr>
                                    </p:animEffect>
                                  </p:childTnLst>
                                </p:cTn>
                              </p:par>
                              <p:par>
                                <p:cTn id="50" presetID="5" presetClass="entr" presetSubtype="10" fill="hold" grpId="0" nodeType="withEffect">
                                  <p:stCondLst>
                                    <p:cond delay="0"/>
                                  </p:stCondLst>
                                  <p:childTnLst>
                                    <p:set>
                                      <p:cBhvr>
                                        <p:cTn id="51" dur="1" fill="hold">
                                          <p:stCondLst>
                                            <p:cond delay="0"/>
                                          </p:stCondLst>
                                        </p:cTn>
                                        <p:tgtEl>
                                          <p:spTgt spid="989194"/>
                                        </p:tgtEl>
                                        <p:attrNameLst>
                                          <p:attrName>style.visibility</p:attrName>
                                        </p:attrNameLst>
                                      </p:cBhvr>
                                      <p:to>
                                        <p:strVal val="visible"/>
                                      </p:to>
                                    </p:set>
                                    <p:animEffect transition="in" filter="checkerboard(across)">
                                      <p:cBhvr>
                                        <p:cTn id="52" dur="500"/>
                                        <p:tgtEl>
                                          <p:spTgt spid="989194"/>
                                        </p:tgtEl>
                                      </p:cBhvr>
                                    </p:animEffect>
                                  </p:childTnLst>
                                </p:cTn>
                              </p:par>
                              <p:par>
                                <p:cTn id="53" presetID="5" presetClass="entr" presetSubtype="10" fill="hold" grpId="0" nodeType="withEffect">
                                  <p:stCondLst>
                                    <p:cond delay="0"/>
                                  </p:stCondLst>
                                  <p:childTnLst>
                                    <p:set>
                                      <p:cBhvr>
                                        <p:cTn id="54" dur="1" fill="hold">
                                          <p:stCondLst>
                                            <p:cond delay="0"/>
                                          </p:stCondLst>
                                        </p:cTn>
                                        <p:tgtEl>
                                          <p:spTgt spid="989195"/>
                                        </p:tgtEl>
                                        <p:attrNameLst>
                                          <p:attrName>style.visibility</p:attrName>
                                        </p:attrNameLst>
                                      </p:cBhvr>
                                      <p:to>
                                        <p:strVal val="visible"/>
                                      </p:to>
                                    </p:set>
                                    <p:animEffect transition="in" filter="checkerboard(across)">
                                      <p:cBhvr>
                                        <p:cTn id="55" dur="500"/>
                                        <p:tgtEl>
                                          <p:spTgt spid="989195"/>
                                        </p:tgtEl>
                                      </p:cBhvr>
                                    </p:animEffect>
                                  </p:childTnLst>
                                </p:cTn>
                              </p:par>
                              <p:par>
                                <p:cTn id="56" presetID="5" presetClass="entr" presetSubtype="10" fill="hold" grpId="0" nodeType="withEffect">
                                  <p:stCondLst>
                                    <p:cond delay="0"/>
                                  </p:stCondLst>
                                  <p:childTnLst>
                                    <p:set>
                                      <p:cBhvr>
                                        <p:cTn id="57" dur="1" fill="hold">
                                          <p:stCondLst>
                                            <p:cond delay="0"/>
                                          </p:stCondLst>
                                        </p:cTn>
                                        <p:tgtEl>
                                          <p:spTgt spid="989204"/>
                                        </p:tgtEl>
                                        <p:attrNameLst>
                                          <p:attrName>style.visibility</p:attrName>
                                        </p:attrNameLst>
                                      </p:cBhvr>
                                      <p:to>
                                        <p:strVal val="visible"/>
                                      </p:to>
                                    </p:set>
                                    <p:animEffect transition="in" filter="checkerboard(across)">
                                      <p:cBhvr>
                                        <p:cTn id="58" dur="500"/>
                                        <p:tgtEl>
                                          <p:spTgt spid="989204"/>
                                        </p:tgtEl>
                                      </p:cBhvr>
                                    </p:animEffect>
                                  </p:childTnLst>
                                </p:cTn>
                              </p:par>
                            </p:childTnLst>
                          </p:cTn>
                        </p:par>
                      </p:childTnLst>
                    </p:cTn>
                  </p:par>
                  <p:par>
                    <p:cTn id="59" fill="hold">
                      <p:stCondLst>
                        <p:cond delay="indefinite"/>
                      </p:stCondLst>
                      <p:childTnLst>
                        <p:par>
                          <p:cTn id="60" fill="hold">
                            <p:stCondLst>
                              <p:cond delay="0"/>
                            </p:stCondLst>
                            <p:childTnLst>
                              <p:par>
                                <p:cTn id="61" presetID="5" presetClass="entr" presetSubtype="10" fill="hold" grpId="0" nodeType="clickEffect">
                                  <p:stCondLst>
                                    <p:cond delay="0"/>
                                  </p:stCondLst>
                                  <p:childTnLst>
                                    <p:set>
                                      <p:cBhvr>
                                        <p:cTn id="62" dur="1" fill="hold">
                                          <p:stCondLst>
                                            <p:cond delay="0"/>
                                          </p:stCondLst>
                                        </p:cTn>
                                        <p:tgtEl>
                                          <p:spTgt spid="989197"/>
                                        </p:tgtEl>
                                        <p:attrNameLst>
                                          <p:attrName>style.visibility</p:attrName>
                                        </p:attrNameLst>
                                      </p:cBhvr>
                                      <p:to>
                                        <p:strVal val="visible"/>
                                      </p:to>
                                    </p:set>
                                    <p:animEffect transition="in" filter="checkerboard(across)">
                                      <p:cBhvr>
                                        <p:cTn id="63" dur="500"/>
                                        <p:tgtEl>
                                          <p:spTgt spid="989197"/>
                                        </p:tgtEl>
                                      </p:cBhvr>
                                    </p:animEffect>
                                  </p:childTnLst>
                                </p:cTn>
                              </p:par>
                              <p:par>
                                <p:cTn id="64" presetID="5" presetClass="entr" presetSubtype="10" fill="hold" grpId="0" nodeType="withEffect">
                                  <p:stCondLst>
                                    <p:cond delay="0"/>
                                  </p:stCondLst>
                                  <p:childTnLst>
                                    <p:set>
                                      <p:cBhvr>
                                        <p:cTn id="65" dur="1" fill="hold">
                                          <p:stCondLst>
                                            <p:cond delay="0"/>
                                          </p:stCondLst>
                                        </p:cTn>
                                        <p:tgtEl>
                                          <p:spTgt spid="989198"/>
                                        </p:tgtEl>
                                        <p:attrNameLst>
                                          <p:attrName>style.visibility</p:attrName>
                                        </p:attrNameLst>
                                      </p:cBhvr>
                                      <p:to>
                                        <p:strVal val="visible"/>
                                      </p:to>
                                    </p:set>
                                    <p:animEffect transition="in" filter="checkerboard(across)">
                                      <p:cBhvr>
                                        <p:cTn id="66" dur="500"/>
                                        <p:tgtEl>
                                          <p:spTgt spid="989198"/>
                                        </p:tgtEl>
                                      </p:cBhvr>
                                    </p:animEffect>
                                  </p:childTnLst>
                                </p:cTn>
                              </p:par>
                              <p:par>
                                <p:cTn id="67" presetID="5" presetClass="entr" presetSubtype="10" fill="hold" grpId="0" nodeType="withEffect">
                                  <p:stCondLst>
                                    <p:cond delay="0"/>
                                  </p:stCondLst>
                                  <p:childTnLst>
                                    <p:set>
                                      <p:cBhvr>
                                        <p:cTn id="68" dur="1" fill="hold">
                                          <p:stCondLst>
                                            <p:cond delay="0"/>
                                          </p:stCondLst>
                                        </p:cTn>
                                        <p:tgtEl>
                                          <p:spTgt spid="989199"/>
                                        </p:tgtEl>
                                        <p:attrNameLst>
                                          <p:attrName>style.visibility</p:attrName>
                                        </p:attrNameLst>
                                      </p:cBhvr>
                                      <p:to>
                                        <p:strVal val="visible"/>
                                      </p:to>
                                    </p:set>
                                    <p:animEffect transition="in" filter="checkerboard(across)">
                                      <p:cBhvr>
                                        <p:cTn id="69" dur="500"/>
                                        <p:tgtEl>
                                          <p:spTgt spid="989199"/>
                                        </p:tgtEl>
                                      </p:cBhvr>
                                    </p:animEffect>
                                  </p:childTnLst>
                                </p:cTn>
                              </p:par>
                              <p:par>
                                <p:cTn id="70" presetID="5" presetClass="entr" presetSubtype="10" fill="hold" grpId="0" nodeType="withEffect">
                                  <p:stCondLst>
                                    <p:cond delay="0"/>
                                  </p:stCondLst>
                                  <p:childTnLst>
                                    <p:set>
                                      <p:cBhvr>
                                        <p:cTn id="71" dur="1" fill="hold">
                                          <p:stCondLst>
                                            <p:cond delay="0"/>
                                          </p:stCondLst>
                                        </p:cTn>
                                        <p:tgtEl>
                                          <p:spTgt spid="989200"/>
                                        </p:tgtEl>
                                        <p:attrNameLst>
                                          <p:attrName>style.visibility</p:attrName>
                                        </p:attrNameLst>
                                      </p:cBhvr>
                                      <p:to>
                                        <p:strVal val="visible"/>
                                      </p:to>
                                    </p:set>
                                    <p:animEffect transition="in" filter="checkerboard(across)">
                                      <p:cBhvr>
                                        <p:cTn id="72" dur="500"/>
                                        <p:tgtEl>
                                          <p:spTgt spid="989200"/>
                                        </p:tgtEl>
                                      </p:cBhvr>
                                    </p:animEffect>
                                  </p:childTnLst>
                                </p:cTn>
                              </p:par>
                            </p:childTnLst>
                          </p:cTn>
                        </p:par>
                      </p:childTnLst>
                    </p:cTn>
                  </p:par>
                  <p:par>
                    <p:cTn id="73" fill="hold">
                      <p:stCondLst>
                        <p:cond delay="indefinite"/>
                      </p:stCondLst>
                      <p:childTnLst>
                        <p:par>
                          <p:cTn id="74" fill="hold">
                            <p:stCondLst>
                              <p:cond delay="0"/>
                            </p:stCondLst>
                            <p:childTnLst>
                              <p:par>
                                <p:cTn id="75" presetID="5" presetClass="entr" presetSubtype="10" fill="hold" grpId="0" nodeType="clickEffect">
                                  <p:stCondLst>
                                    <p:cond delay="0"/>
                                  </p:stCondLst>
                                  <p:childTnLst>
                                    <p:set>
                                      <p:cBhvr>
                                        <p:cTn id="76" dur="1" fill="hold">
                                          <p:stCondLst>
                                            <p:cond delay="0"/>
                                          </p:stCondLst>
                                        </p:cTn>
                                        <p:tgtEl>
                                          <p:spTgt spid="989202"/>
                                        </p:tgtEl>
                                        <p:attrNameLst>
                                          <p:attrName>style.visibility</p:attrName>
                                        </p:attrNameLst>
                                      </p:cBhvr>
                                      <p:to>
                                        <p:strVal val="visible"/>
                                      </p:to>
                                    </p:set>
                                    <p:animEffect transition="in" filter="checkerboard(across)">
                                      <p:cBhvr>
                                        <p:cTn id="77" dur="500"/>
                                        <p:tgtEl>
                                          <p:spTgt spid="989202"/>
                                        </p:tgtEl>
                                      </p:cBhvr>
                                    </p:animEffect>
                                  </p:childTnLst>
                                </p:cTn>
                              </p:par>
                              <p:par>
                                <p:cTn id="78" presetID="5" presetClass="entr" presetSubtype="10" fill="hold" grpId="0" nodeType="withEffect">
                                  <p:stCondLst>
                                    <p:cond delay="0"/>
                                  </p:stCondLst>
                                  <p:childTnLst>
                                    <p:set>
                                      <p:cBhvr>
                                        <p:cTn id="79" dur="1" fill="hold">
                                          <p:stCondLst>
                                            <p:cond delay="0"/>
                                          </p:stCondLst>
                                        </p:cTn>
                                        <p:tgtEl>
                                          <p:spTgt spid="989203"/>
                                        </p:tgtEl>
                                        <p:attrNameLst>
                                          <p:attrName>style.visibility</p:attrName>
                                        </p:attrNameLst>
                                      </p:cBhvr>
                                      <p:to>
                                        <p:strVal val="visible"/>
                                      </p:to>
                                    </p:set>
                                    <p:animEffect transition="in" filter="checkerboard(across)">
                                      <p:cBhvr>
                                        <p:cTn id="80" dur="500"/>
                                        <p:tgtEl>
                                          <p:spTgt spid="989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9187" grpId="0" animBg="1"/>
      <p:bldP spid="989188" grpId="0" animBg="1"/>
      <p:bldP spid="989189" grpId="0" animBg="1"/>
      <p:bldP spid="989190" grpId="0"/>
      <p:bldP spid="989191" grpId="0"/>
      <p:bldP spid="989192" grpId="0" animBg="1"/>
      <p:bldP spid="989193" grpId="0" animBg="1"/>
      <p:bldP spid="989194" grpId="0" animBg="1"/>
      <p:bldP spid="989195" grpId="0"/>
      <p:bldP spid="989196" grpId="0" animBg="1"/>
      <p:bldP spid="989197" grpId="0" animBg="1"/>
      <p:bldP spid="989198" grpId="0" animBg="1"/>
      <p:bldP spid="989199" grpId="0"/>
      <p:bldP spid="989200" grpId="0"/>
      <p:bldP spid="989201" grpId="0" animBg="1"/>
      <p:bldP spid="989202" grpId="0" animBg="1"/>
      <p:bldP spid="989203" grpId="0"/>
      <p:bldP spid="989204" grpId="0"/>
    </p:bld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ce réservé du numéro de diapositive 2"/>
          <p:cNvSpPr>
            <a:spLocks noGrp="1"/>
          </p:cNvSpPr>
          <p:nvPr>
            <p:ph type="sldNum" sz="quarter" idx="10"/>
          </p:nvPr>
        </p:nvSpPr>
        <p:spPr/>
        <p:txBody>
          <a:bodyPr/>
          <a:lstStyle/>
          <a:p>
            <a:pPr>
              <a:defRPr/>
            </a:pPr>
            <a:fld id="{1E31CE22-49C4-464B-AFEA-01D962104F37}" type="slidenum">
              <a:rPr lang="fr-FR"/>
              <a:pPr>
                <a:defRPr/>
              </a:pPr>
              <a:t>213</a:t>
            </a:fld>
            <a:endParaRPr lang="fr-FR"/>
          </a:p>
        </p:txBody>
      </p:sp>
      <p:sp>
        <p:nvSpPr>
          <p:cNvPr id="436227" name="Rectangle 1026"/>
          <p:cNvSpPr>
            <a:spLocks noGrp="1" noChangeArrowheads="1"/>
          </p:cNvSpPr>
          <p:nvPr>
            <p:ph type="title"/>
          </p:nvPr>
        </p:nvSpPr>
        <p:spPr>
          <a:xfrm>
            <a:off x="685800" y="358775"/>
            <a:ext cx="8134350" cy="317500"/>
          </a:xfrm>
        </p:spPr>
        <p:txBody>
          <a:bodyPr/>
          <a:lstStyle/>
          <a:p>
            <a:r>
              <a:rPr lang="fr-FR"/>
              <a:t>Gérer une alliance : problématiques décisionnelles</a:t>
            </a:r>
          </a:p>
        </p:txBody>
      </p:sp>
      <p:sp>
        <p:nvSpPr>
          <p:cNvPr id="991235" name="Text Box 1027"/>
          <p:cNvSpPr txBox="1">
            <a:spLocks noChangeArrowheads="1"/>
          </p:cNvSpPr>
          <p:nvPr/>
        </p:nvSpPr>
        <p:spPr bwMode="auto">
          <a:xfrm>
            <a:off x="323850" y="1612900"/>
            <a:ext cx="1970088" cy="376238"/>
          </a:xfrm>
          <a:prstGeom prst="rect">
            <a:avLst/>
          </a:prstGeom>
          <a:solidFill>
            <a:srgbClr val="FFFF66"/>
          </a:solidFill>
          <a:ln w="9525">
            <a:solidFill>
              <a:schemeClr val="tx1"/>
            </a:solidFill>
            <a:miter lim="800000"/>
            <a:headEnd/>
            <a:tailEnd/>
          </a:ln>
        </p:spPr>
        <p:txBody>
          <a:bodyPr wrap="none" lIns="90000" tIns="46800" rIns="90000" bIns="46800">
            <a:prstTxWarp prst="textNoShape">
              <a:avLst/>
            </a:prstTxWarp>
            <a:spAutoFit/>
          </a:bodyPr>
          <a:lstStyle/>
          <a:p>
            <a:pPr eaLnBrk="1" hangingPunct="1">
              <a:spcBef>
                <a:spcPct val="50000"/>
              </a:spcBef>
            </a:pPr>
            <a:r>
              <a:rPr lang="fr-FR" sz="1800" b="1">
                <a:latin typeface="Tahoma" charset="0"/>
              </a:rPr>
              <a:t>Les DÉCISIONS</a:t>
            </a:r>
          </a:p>
        </p:txBody>
      </p:sp>
      <p:sp>
        <p:nvSpPr>
          <p:cNvPr id="991236" name="Text Box 1028"/>
          <p:cNvSpPr txBox="1">
            <a:spLocks noChangeArrowheads="1"/>
          </p:cNvSpPr>
          <p:nvPr/>
        </p:nvSpPr>
        <p:spPr bwMode="auto">
          <a:xfrm>
            <a:off x="3421063" y="836613"/>
            <a:ext cx="3613150" cy="346075"/>
          </a:xfrm>
          <a:prstGeom prst="rect">
            <a:avLst/>
          </a:prstGeom>
          <a:noFill/>
          <a:ln w="9525">
            <a:solidFill>
              <a:schemeClr val="tx1"/>
            </a:solidFill>
            <a:miter lim="800000"/>
            <a:headEnd/>
            <a:tailEnd/>
          </a:ln>
        </p:spPr>
        <p:txBody>
          <a:bodyPr wrap="none" lIns="90000" tIns="46800" rIns="90000" bIns="46800">
            <a:prstTxWarp prst="textNoShape">
              <a:avLst/>
            </a:prstTxWarp>
            <a:spAutoFit/>
          </a:bodyPr>
          <a:lstStyle/>
          <a:p>
            <a:pPr eaLnBrk="1" hangingPunct="1">
              <a:spcBef>
                <a:spcPct val="50000"/>
              </a:spcBef>
            </a:pPr>
            <a:r>
              <a:rPr lang="fr-FR" sz="1600" b="1">
                <a:latin typeface="Tahoma" charset="0"/>
              </a:rPr>
              <a:t>Concertation amont </a:t>
            </a:r>
            <a:r>
              <a:rPr lang="fr-FR" sz="1600" b="1">
                <a:latin typeface="Tahoma" charset="0"/>
                <a:sym typeface="Wingdings" charset="2"/>
              </a:rPr>
              <a:t> consensus</a:t>
            </a:r>
            <a:endParaRPr lang="fr-FR" sz="1600" b="1">
              <a:latin typeface="Tahoma" charset="0"/>
            </a:endParaRPr>
          </a:p>
        </p:txBody>
      </p:sp>
      <p:cxnSp>
        <p:nvCxnSpPr>
          <p:cNvPr id="991237" name="AutoShape 1029"/>
          <p:cNvCxnSpPr>
            <a:cxnSpLocks noChangeShapeType="1"/>
            <a:stCxn id="991235" idx="3"/>
            <a:endCxn id="991236" idx="1"/>
          </p:cNvCxnSpPr>
          <p:nvPr/>
        </p:nvCxnSpPr>
        <p:spPr bwMode="auto">
          <a:xfrm flipV="1">
            <a:off x="2293938" y="1009650"/>
            <a:ext cx="1127125" cy="792163"/>
          </a:xfrm>
          <a:prstGeom prst="bentConnector3">
            <a:avLst>
              <a:gd name="adj1" fmla="val 50000"/>
            </a:avLst>
          </a:prstGeom>
          <a:noFill/>
          <a:ln w="12700">
            <a:solidFill>
              <a:schemeClr val="tx1"/>
            </a:solidFill>
            <a:miter lim="800000"/>
            <a:headEnd/>
            <a:tailEnd type="triangle" w="med" len="med"/>
          </a:ln>
        </p:spPr>
      </p:cxnSp>
      <p:sp>
        <p:nvSpPr>
          <p:cNvPr id="991238" name="Text Box 1030"/>
          <p:cNvSpPr txBox="1">
            <a:spLocks noChangeArrowheads="1"/>
          </p:cNvSpPr>
          <p:nvPr/>
        </p:nvSpPr>
        <p:spPr bwMode="auto">
          <a:xfrm>
            <a:off x="3419475" y="1501775"/>
            <a:ext cx="5184775" cy="590550"/>
          </a:xfrm>
          <a:prstGeom prst="rect">
            <a:avLst/>
          </a:prstGeom>
          <a:noFill/>
          <a:ln w="9525">
            <a:solidFill>
              <a:schemeClr val="tx1"/>
            </a:solidFill>
            <a:miter lim="800000"/>
            <a:headEnd/>
            <a:tailEnd/>
          </a:ln>
        </p:spPr>
        <p:txBody>
          <a:bodyPr lIns="90000" tIns="46800" rIns="90000" bIns="46800">
            <a:prstTxWarp prst="textNoShape">
              <a:avLst/>
            </a:prstTxWarp>
            <a:spAutoFit/>
          </a:bodyPr>
          <a:lstStyle/>
          <a:p>
            <a:pPr eaLnBrk="1" hangingPunct="1">
              <a:spcBef>
                <a:spcPct val="50000"/>
              </a:spcBef>
            </a:pPr>
            <a:r>
              <a:rPr lang="fr-FR" sz="1600" b="1">
                <a:latin typeface="Tahoma" charset="0"/>
              </a:rPr>
              <a:t>Des processus partagés entre les acteurs et les organisations</a:t>
            </a:r>
          </a:p>
        </p:txBody>
      </p:sp>
      <p:cxnSp>
        <p:nvCxnSpPr>
          <p:cNvPr id="991239" name="AutoShape 1031"/>
          <p:cNvCxnSpPr>
            <a:cxnSpLocks noChangeShapeType="1"/>
            <a:stCxn id="991235" idx="3"/>
            <a:endCxn id="991238" idx="1"/>
          </p:cNvCxnSpPr>
          <p:nvPr/>
        </p:nvCxnSpPr>
        <p:spPr bwMode="auto">
          <a:xfrm flipV="1">
            <a:off x="2293938" y="1797050"/>
            <a:ext cx="1125537" cy="4763"/>
          </a:xfrm>
          <a:prstGeom prst="bentConnector3">
            <a:avLst>
              <a:gd name="adj1" fmla="val 49931"/>
            </a:avLst>
          </a:prstGeom>
          <a:noFill/>
          <a:ln w="12700">
            <a:solidFill>
              <a:schemeClr val="tx1"/>
            </a:solidFill>
            <a:miter lim="800000"/>
            <a:headEnd/>
            <a:tailEnd type="triangle" w="med" len="med"/>
          </a:ln>
        </p:spPr>
      </p:cxnSp>
      <p:sp>
        <p:nvSpPr>
          <p:cNvPr id="991240" name="Text Box 1032"/>
          <p:cNvSpPr txBox="1">
            <a:spLocks noChangeArrowheads="1"/>
          </p:cNvSpPr>
          <p:nvPr/>
        </p:nvSpPr>
        <p:spPr bwMode="auto">
          <a:xfrm>
            <a:off x="3421063" y="2349500"/>
            <a:ext cx="4178300" cy="590550"/>
          </a:xfrm>
          <a:prstGeom prst="rect">
            <a:avLst/>
          </a:prstGeom>
          <a:noFill/>
          <a:ln w="9525">
            <a:solidFill>
              <a:schemeClr val="tx1"/>
            </a:solidFill>
            <a:miter lim="800000"/>
            <a:headEnd/>
            <a:tailEnd/>
          </a:ln>
        </p:spPr>
        <p:txBody>
          <a:bodyPr lIns="90000" tIns="46800" rIns="90000" bIns="46800">
            <a:prstTxWarp prst="textNoShape">
              <a:avLst/>
            </a:prstTxWarp>
            <a:spAutoFit/>
          </a:bodyPr>
          <a:lstStyle/>
          <a:p>
            <a:pPr eaLnBrk="1" hangingPunct="1">
              <a:spcBef>
                <a:spcPct val="50000"/>
              </a:spcBef>
            </a:pPr>
            <a:r>
              <a:rPr lang="fr-FR" sz="1600" b="1">
                <a:latin typeface="Tahoma" charset="0"/>
              </a:rPr>
              <a:t>2 enjeux forts : arriver à décider ! Décider au bon niveau !</a:t>
            </a:r>
          </a:p>
        </p:txBody>
      </p:sp>
      <p:cxnSp>
        <p:nvCxnSpPr>
          <p:cNvPr id="991241" name="AutoShape 1033"/>
          <p:cNvCxnSpPr>
            <a:cxnSpLocks noChangeShapeType="1"/>
            <a:stCxn id="991235" idx="3"/>
            <a:endCxn id="991240" idx="1"/>
          </p:cNvCxnSpPr>
          <p:nvPr/>
        </p:nvCxnSpPr>
        <p:spPr bwMode="auto">
          <a:xfrm>
            <a:off x="2293938" y="1801813"/>
            <a:ext cx="1127125" cy="842962"/>
          </a:xfrm>
          <a:prstGeom prst="bentConnector3">
            <a:avLst>
              <a:gd name="adj1" fmla="val 50000"/>
            </a:avLst>
          </a:prstGeom>
          <a:noFill/>
          <a:ln w="12700">
            <a:solidFill>
              <a:schemeClr val="tx1"/>
            </a:solidFill>
            <a:miter lim="800000"/>
            <a:headEnd/>
            <a:tailEnd type="triangle" w="med" len="med"/>
          </a:ln>
        </p:spPr>
      </p:cxnSp>
      <p:sp>
        <p:nvSpPr>
          <p:cNvPr id="991242" name="Text Box 1034"/>
          <p:cNvSpPr txBox="1">
            <a:spLocks noChangeArrowheads="1"/>
          </p:cNvSpPr>
          <p:nvPr/>
        </p:nvSpPr>
        <p:spPr bwMode="auto">
          <a:xfrm>
            <a:off x="1763713" y="3290888"/>
            <a:ext cx="5543550" cy="519112"/>
          </a:xfrm>
          <a:prstGeom prst="rect">
            <a:avLst/>
          </a:prstGeom>
          <a:noFill/>
          <a:ln w="9525">
            <a:noFill/>
            <a:miter lim="800000"/>
            <a:headEnd/>
            <a:tailEnd/>
          </a:ln>
        </p:spPr>
        <p:txBody>
          <a:bodyPr wrap="none" lIns="90000" tIns="46800" rIns="90000" bIns="46800">
            <a:prstTxWarp prst="textNoShape">
              <a:avLst/>
            </a:prstTxWarp>
            <a:spAutoFit/>
          </a:bodyPr>
          <a:lstStyle/>
          <a:p>
            <a:pPr eaLnBrk="1" hangingPunct="1">
              <a:spcBef>
                <a:spcPct val="50000"/>
              </a:spcBef>
            </a:pPr>
            <a:r>
              <a:rPr lang="fr-FR" b="1">
                <a:solidFill>
                  <a:srgbClr val="B23542"/>
                </a:solidFill>
                <a:latin typeface="Tahoma" charset="0"/>
              </a:rPr>
              <a:t>Des RISQUES et DIFFICULTÉS</a:t>
            </a:r>
          </a:p>
        </p:txBody>
      </p:sp>
      <p:sp>
        <p:nvSpPr>
          <p:cNvPr id="991243" name="Rectangle 1035"/>
          <p:cNvSpPr>
            <a:spLocks noChangeArrowheads="1"/>
          </p:cNvSpPr>
          <p:nvPr/>
        </p:nvSpPr>
        <p:spPr bwMode="auto">
          <a:xfrm>
            <a:off x="684213" y="4076700"/>
            <a:ext cx="2347912" cy="304800"/>
          </a:xfrm>
          <a:prstGeom prst="rect">
            <a:avLst/>
          </a:prstGeom>
          <a:solidFill>
            <a:srgbClr val="EAEAEA"/>
          </a:solidFill>
          <a:ln w="9525">
            <a:noFill/>
            <a:miter lim="800000"/>
            <a:headEnd/>
            <a:tailEnd/>
          </a:ln>
        </p:spPr>
        <p:txBody>
          <a:bodyPr wrap="none" lIns="90000" tIns="46800" rIns="90000" bIns="46800">
            <a:prstTxWarp prst="textNoShape">
              <a:avLst/>
            </a:prstTxWarp>
            <a:spAutoFit/>
          </a:bodyPr>
          <a:lstStyle/>
          <a:p>
            <a:pPr eaLnBrk="1" hangingPunct="1">
              <a:spcBef>
                <a:spcPct val="50000"/>
              </a:spcBef>
            </a:pPr>
            <a:r>
              <a:rPr lang="fr-FR" sz="1400">
                <a:solidFill>
                  <a:srgbClr val="B23542"/>
                </a:solidFill>
                <a:latin typeface="Tahoma" charset="0"/>
              </a:rPr>
              <a:t> </a:t>
            </a:r>
            <a:r>
              <a:rPr lang="fr-FR" sz="1400" b="1">
                <a:solidFill>
                  <a:srgbClr val="B23542"/>
                </a:solidFill>
                <a:latin typeface="Tahoma" charset="0"/>
              </a:rPr>
              <a:t>Absence de subsidiarité</a:t>
            </a:r>
          </a:p>
        </p:txBody>
      </p:sp>
      <p:sp>
        <p:nvSpPr>
          <p:cNvPr id="991244" name="Rectangle 1036"/>
          <p:cNvSpPr>
            <a:spLocks noChangeArrowheads="1"/>
          </p:cNvSpPr>
          <p:nvPr/>
        </p:nvSpPr>
        <p:spPr bwMode="auto">
          <a:xfrm>
            <a:off x="4787900" y="4076700"/>
            <a:ext cx="3475038" cy="304800"/>
          </a:xfrm>
          <a:prstGeom prst="rect">
            <a:avLst/>
          </a:prstGeom>
          <a:solidFill>
            <a:srgbClr val="EAEAEA"/>
          </a:solidFill>
          <a:ln w="9525">
            <a:noFill/>
            <a:miter lim="800000"/>
            <a:headEnd/>
            <a:tailEnd/>
          </a:ln>
        </p:spPr>
        <p:txBody>
          <a:bodyPr wrap="none" lIns="90000" tIns="46800" rIns="90000" bIns="46800">
            <a:prstTxWarp prst="textNoShape">
              <a:avLst/>
            </a:prstTxWarp>
            <a:spAutoFit/>
          </a:bodyPr>
          <a:lstStyle/>
          <a:p>
            <a:pPr eaLnBrk="1" hangingPunct="1">
              <a:spcBef>
                <a:spcPct val="50000"/>
              </a:spcBef>
            </a:pPr>
            <a:r>
              <a:rPr lang="fr-FR" sz="1400" b="1">
                <a:solidFill>
                  <a:srgbClr val="B23542"/>
                </a:solidFill>
                <a:latin typeface="Tahoma" charset="0"/>
              </a:rPr>
              <a:t>Écart culturel entre les organisations</a:t>
            </a:r>
          </a:p>
        </p:txBody>
      </p:sp>
      <p:sp>
        <p:nvSpPr>
          <p:cNvPr id="991245" name="Rectangle 1037"/>
          <p:cNvSpPr>
            <a:spLocks noChangeArrowheads="1"/>
          </p:cNvSpPr>
          <p:nvPr/>
        </p:nvSpPr>
        <p:spPr bwMode="auto">
          <a:xfrm>
            <a:off x="611188" y="5300663"/>
            <a:ext cx="2520950" cy="517525"/>
          </a:xfrm>
          <a:prstGeom prst="rect">
            <a:avLst/>
          </a:prstGeom>
          <a:solidFill>
            <a:srgbClr val="EAEAEA"/>
          </a:solidFill>
          <a:ln w="9525">
            <a:noFill/>
            <a:miter lim="800000"/>
            <a:headEnd/>
            <a:tailEnd/>
          </a:ln>
        </p:spPr>
        <p:txBody>
          <a:bodyPr lIns="90000" tIns="46800" rIns="90000" bIns="46800">
            <a:prstTxWarp prst="textNoShape">
              <a:avLst/>
            </a:prstTxWarp>
            <a:spAutoFit/>
          </a:bodyPr>
          <a:lstStyle/>
          <a:p>
            <a:pPr algn="ctr" eaLnBrk="1" hangingPunct="1">
              <a:spcBef>
                <a:spcPct val="50000"/>
              </a:spcBef>
            </a:pPr>
            <a:r>
              <a:rPr lang="fr-FR" sz="1400">
                <a:solidFill>
                  <a:srgbClr val="B23542"/>
                </a:solidFill>
                <a:latin typeface="Tahoma" charset="0"/>
              </a:rPr>
              <a:t> </a:t>
            </a:r>
            <a:r>
              <a:rPr lang="fr-FR" sz="1400" b="1">
                <a:solidFill>
                  <a:srgbClr val="B23542"/>
                </a:solidFill>
                <a:latin typeface="Tahoma" charset="0"/>
              </a:rPr>
              <a:t>Directivité insuffisante de la structure abritante</a:t>
            </a:r>
          </a:p>
        </p:txBody>
      </p:sp>
      <p:sp>
        <p:nvSpPr>
          <p:cNvPr id="991246" name="Rectangle 1038"/>
          <p:cNvSpPr>
            <a:spLocks noChangeArrowheads="1"/>
          </p:cNvSpPr>
          <p:nvPr/>
        </p:nvSpPr>
        <p:spPr bwMode="auto">
          <a:xfrm>
            <a:off x="5435600" y="5157788"/>
            <a:ext cx="2663825" cy="517525"/>
          </a:xfrm>
          <a:prstGeom prst="rect">
            <a:avLst/>
          </a:prstGeom>
          <a:solidFill>
            <a:srgbClr val="EAEAEA"/>
          </a:solidFill>
          <a:ln w="9525">
            <a:noFill/>
            <a:miter lim="800000"/>
            <a:headEnd/>
            <a:tailEnd/>
          </a:ln>
        </p:spPr>
        <p:txBody>
          <a:bodyPr lIns="90000" tIns="46800" rIns="90000" bIns="46800">
            <a:prstTxWarp prst="textNoShape">
              <a:avLst/>
            </a:prstTxWarp>
            <a:spAutoFit/>
          </a:bodyPr>
          <a:lstStyle/>
          <a:p>
            <a:pPr eaLnBrk="1" hangingPunct="1">
              <a:spcBef>
                <a:spcPct val="50000"/>
              </a:spcBef>
            </a:pPr>
            <a:r>
              <a:rPr lang="fr-FR" sz="1400" b="1">
                <a:solidFill>
                  <a:srgbClr val="B23542"/>
                </a:solidFill>
                <a:latin typeface="Tahoma" charset="0"/>
              </a:rPr>
              <a:t>Des intérêts propres et/ou des divergences implicites</a:t>
            </a:r>
          </a:p>
        </p:txBody>
      </p:sp>
      <p:sp>
        <p:nvSpPr>
          <p:cNvPr id="436240" name="Rectangle 1039"/>
          <p:cNvSpPr>
            <a:spLocks noChangeArrowheads="1"/>
          </p:cNvSpPr>
          <p:nvPr/>
        </p:nvSpPr>
        <p:spPr bwMode="auto">
          <a:xfrm>
            <a:off x="539750" y="4581525"/>
            <a:ext cx="2952750" cy="517525"/>
          </a:xfrm>
          <a:prstGeom prst="rect">
            <a:avLst/>
          </a:prstGeom>
          <a:noFill/>
          <a:ln w="9525">
            <a:noFill/>
            <a:miter lim="800000"/>
            <a:headEnd/>
            <a:tailEnd/>
          </a:ln>
        </p:spPr>
        <p:txBody>
          <a:bodyPr lIns="90000" tIns="46800" rIns="90000" bIns="46800">
            <a:prstTxWarp prst="textNoShape">
              <a:avLst/>
            </a:prstTxWarp>
            <a:spAutoFit/>
          </a:bodyPr>
          <a:lstStyle/>
          <a:p>
            <a:pPr eaLnBrk="1" hangingPunct="1">
              <a:spcBef>
                <a:spcPct val="50000"/>
              </a:spcBef>
            </a:pPr>
            <a:r>
              <a:rPr lang="fr-FR" sz="1400" b="1">
                <a:latin typeface="Tahoma" charset="0"/>
              </a:rPr>
              <a:t>engorgement des comités ou instances au plus haut niveau</a:t>
            </a:r>
          </a:p>
        </p:txBody>
      </p:sp>
      <p:sp>
        <p:nvSpPr>
          <p:cNvPr id="436241" name="Rectangle 1040"/>
          <p:cNvSpPr>
            <a:spLocks noChangeArrowheads="1"/>
          </p:cNvSpPr>
          <p:nvPr/>
        </p:nvSpPr>
        <p:spPr bwMode="auto">
          <a:xfrm>
            <a:off x="611188" y="5876925"/>
            <a:ext cx="3024187" cy="517525"/>
          </a:xfrm>
          <a:prstGeom prst="rect">
            <a:avLst/>
          </a:prstGeom>
          <a:noFill/>
          <a:ln w="9525">
            <a:noFill/>
            <a:miter lim="800000"/>
            <a:headEnd/>
            <a:tailEnd/>
          </a:ln>
        </p:spPr>
        <p:txBody>
          <a:bodyPr lIns="90000" tIns="46800" rIns="90000" bIns="46800">
            <a:prstTxWarp prst="textNoShape">
              <a:avLst/>
            </a:prstTxWarp>
            <a:spAutoFit/>
          </a:bodyPr>
          <a:lstStyle/>
          <a:p>
            <a:pPr eaLnBrk="1" hangingPunct="1">
              <a:spcBef>
                <a:spcPct val="50000"/>
              </a:spcBef>
            </a:pPr>
            <a:r>
              <a:rPr lang="fr-FR" sz="1400" b="1">
                <a:latin typeface="Tahoma" charset="0"/>
              </a:rPr>
              <a:t>non respect / mise en oeuvre des décisions par les alliés</a:t>
            </a:r>
          </a:p>
        </p:txBody>
      </p:sp>
      <p:sp>
        <p:nvSpPr>
          <p:cNvPr id="436242" name="Rectangle 1041"/>
          <p:cNvSpPr>
            <a:spLocks noChangeArrowheads="1"/>
          </p:cNvSpPr>
          <p:nvPr/>
        </p:nvSpPr>
        <p:spPr bwMode="auto">
          <a:xfrm>
            <a:off x="4787900" y="4508500"/>
            <a:ext cx="3949700" cy="517525"/>
          </a:xfrm>
          <a:prstGeom prst="rect">
            <a:avLst/>
          </a:prstGeom>
          <a:noFill/>
          <a:ln w="9525">
            <a:noFill/>
            <a:miter lim="800000"/>
            <a:headEnd/>
            <a:tailEnd/>
          </a:ln>
        </p:spPr>
        <p:txBody>
          <a:bodyPr lIns="90000" tIns="46800" rIns="90000" bIns="46800">
            <a:prstTxWarp prst="textNoShape">
              <a:avLst/>
            </a:prstTxWarp>
            <a:spAutoFit/>
          </a:bodyPr>
          <a:lstStyle/>
          <a:p>
            <a:pPr eaLnBrk="1" hangingPunct="1">
              <a:spcBef>
                <a:spcPct val="50000"/>
              </a:spcBef>
              <a:buFontTx/>
              <a:buChar char="•"/>
            </a:pPr>
            <a:r>
              <a:rPr lang="fr-FR" sz="1400" b="1">
                <a:latin typeface="Tahoma" charset="0"/>
              </a:rPr>
              <a:t>des pratiques décisionnelles différentes entre les alliés</a:t>
            </a:r>
          </a:p>
        </p:txBody>
      </p:sp>
      <p:sp>
        <p:nvSpPr>
          <p:cNvPr id="436243" name="Rectangle 1042"/>
          <p:cNvSpPr>
            <a:spLocks noChangeArrowheads="1"/>
          </p:cNvSpPr>
          <p:nvPr/>
        </p:nvSpPr>
        <p:spPr bwMode="auto">
          <a:xfrm>
            <a:off x="4932363" y="5876925"/>
            <a:ext cx="3503612" cy="304800"/>
          </a:xfrm>
          <a:prstGeom prst="rect">
            <a:avLst/>
          </a:prstGeom>
          <a:noFill/>
          <a:ln w="9525">
            <a:noFill/>
            <a:miter lim="800000"/>
            <a:headEnd/>
            <a:tailEnd/>
          </a:ln>
        </p:spPr>
        <p:txBody>
          <a:bodyPr wrap="none" lIns="90000" tIns="46800" rIns="90000" bIns="46800">
            <a:prstTxWarp prst="textNoShape">
              <a:avLst/>
            </a:prstTxWarp>
            <a:spAutoFit/>
          </a:bodyPr>
          <a:lstStyle/>
          <a:p>
            <a:pPr eaLnBrk="1" hangingPunct="1">
              <a:spcBef>
                <a:spcPct val="50000"/>
              </a:spcBef>
              <a:buFontTx/>
              <a:buChar char="•"/>
            </a:pPr>
            <a:r>
              <a:rPr lang="fr-FR" sz="1400" b="1">
                <a:latin typeface="Tahoma" charset="0"/>
              </a:rPr>
              <a:t>la prise de décision est … laborieuse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91235"/>
                                        </p:tgtEl>
                                        <p:attrNameLst>
                                          <p:attrName>style.visibility</p:attrName>
                                        </p:attrNameLst>
                                      </p:cBhvr>
                                      <p:to>
                                        <p:strVal val="visible"/>
                                      </p:to>
                                    </p:set>
                                    <p:anim calcmode="lin" valueType="num">
                                      <p:cBhvr>
                                        <p:cTn id="7" dur="1000" fill="hold"/>
                                        <p:tgtEl>
                                          <p:spTgt spid="991235"/>
                                        </p:tgtEl>
                                        <p:attrNameLst>
                                          <p:attrName>ppt_w</p:attrName>
                                        </p:attrNameLst>
                                      </p:cBhvr>
                                      <p:tavLst>
                                        <p:tav tm="0">
                                          <p:val>
                                            <p:strVal val="#ppt_w*0.70"/>
                                          </p:val>
                                        </p:tav>
                                        <p:tav tm="100000">
                                          <p:val>
                                            <p:strVal val="#ppt_w"/>
                                          </p:val>
                                        </p:tav>
                                      </p:tavLst>
                                    </p:anim>
                                    <p:anim calcmode="lin" valueType="num">
                                      <p:cBhvr>
                                        <p:cTn id="8" dur="1000" fill="hold"/>
                                        <p:tgtEl>
                                          <p:spTgt spid="991235"/>
                                        </p:tgtEl>
                                        <p:attrNameLst>
                                          <p:attrName>ppt_h</p:attrName>
                                        </p:attrNameLst>
                                      </p:cBhvr>
                                      <p:tavLst>
                                        <p:tav tm="0">
                                          <p:val>
                                            <p:strVal val="#ppt_h"/>
                                          </p:val>
                                        </p:tav>
                                        <p:tav tm="100000">
                                          <p:val>
                                            <p:strVal val="#ppt_h"/>
                                          </p:val>
                                        </p:tav>
                                      </p:tavLst>
                                    </p:anim>
                                    <p:animEffect transition="in" filter="fade">
                                      <p:cBhvr>
                                        <p:cTn id="9" dur="1000"/>
                                        <p:tgtEl>
                                          <p:spTgt spid="99123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991237"/>
                                        </p:tgtEl>
                                        <p:attrNameLst>
                                          <p:attrName>style.visibility</p:attrName>
                                        </p:attrNameLst>
                                      </p:cBhvr>
                                      <p:to>
                                        <p:strVal val="visible"/>
                                      </p:to>
                                    </p:set>
                                    <p:anim calcmode="lin" valueType="num">
                                      <p:cBhvr>
                                        <p:cTn id="14" dur="1000" fill="hold"/>
                                        <p:tgtEl>
                                          <p:spTgt spid="991237"/>
                                        </p:tgtEl>
                                        <p:attrNameLst>
                                          <p:attrName>ppt_w</p:attrName>
                                        </p:attrNameLst>
                                      </p:cBhvr>
                                      <p:tavLst>
                                        <p:tav tm="0">
                                          <p:val>
                                            <p:strVal val="#ppt_w*0.70"/>
                                          </p:val>
                                        </p:tav>
                                        <p:tav tm="100000">
                                          <p:val>
                                            <p:strVal val="#ppt_w"/>
                                          </p:val>
                                        </p:tav>
                                      </p:tavLst>
                                    </p:anim>
                                    <p:anim calcmode="lin" valueType="num">
                                      <p:cBhvr>
                                        <p:cTn id="15" dur="1000" fill="hold"/>
                                        <p:tgtEl>
                                          <p:spTgt spid="991237"/>
                                        </p:tgtEl>
                                        <p:attrNameLst>
                                          <p:attrName>ppt_h</p:attrName>
                                        </p:attrNameLst>
                                      </p:cBhvr>
                                      <p:tavLst>
                                        <p:tav tm="0">
                                          <p:val>
                                            <p:strVal val="#ppt_h"/>
                                          </p:val>
                                        </p:tav>
                                        <p:tav tm="100000">
                                          <p:val>
                                            <p:strVal val="#ppt_h"/>
                                          </p:val>
                                        </p:tav>
                                      </p:tavLst>
                                    </p:anim>
                                    <p:animEffect transition="in" filter="fade">
                                      <p:cBhvr>
                                        <p:cTn id="16" dur="1000"/>
                                        <p:tgtEl>
                                          <p:spTgt spid="991237"/>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991236"/>
                                        </p:tgtEl>
                                        <p:attrNameLst>
                                          <p:attrName>style.visibility</p:attrName>
                                        </p:attrNameLst>
                                      </p:cBhvr>
                                      <p:to>
                                        <p:strVal val="visible"/>
                                      </p:to>
                                    </p:set>
                                    <p:anim calcmode="lin" valueType="num">
                                      <p:cBhvr>
                                        <p:cTn id="19" dur="1000" fill="hold"/>
                                        <p:tgtEl>
                                          <p:spTgt spid="991236"/>
                                        </p:tgtEl>
                                        <p:attrNameLst>
                                          <p:attrName>ppt_w</p:attrName>
                                        </p:attrNameLst>
                                      </p:cBhvr>
                                      <p:tavLst>
                                        <p:tav tm="0">
                                          <p:val>
                                            <p:strVal val="#ppt_w*0.70"/>
                                          </p:val>
                                        </p:tav>
                                        <p:tav tm="100000">
                                          <p:val>
                                            <p:strVal val="#ppt_w"/>
                                          </p:val>
                                        </p:tav>
                                      </p:tavLst>
                                    </p:anim>
                                    <p:anim calcmode="lin" valueType="num">
                                      <p:cBhvr>
                                        <p:cTn id="20" dur="1000" fill="hold"/>
                                        <p:tgtEl>
                                          <p:spTgt spid="991236"/>
                                        </p:tgtEl>
                                        <p:attrNameLst>
                                          <p:attrName>ppt_h</p:attrName>
                                        </p:attrNameLst>
                                      </p:cBhvr>
                                      <p:tavLst>
                                        <p:tav tm="0">
                                          <p:val>
                                            <p:strVal val="#ppt_h"/>
                                          </p:val>
                                        </p:tav>
                                        <p:tav tm="100000">
                                          <p:val>
                                            <p:strVal val="#ppt_h"/>
                                          </p:val>
                                        </p:tav>
                                      </p:tavLst>
                                    </p:anim>
                                    <p:animEffect transition="in" filter="fade">
                                      <p:cBhvr>
                                        <p:cTn id="21" dur="1000"/>
                                        <p:tgtEl>
                                          <p:spTgt spid="991236"/>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991238"/>
                                        </p:tgtEl>
                                        <p:attrNameLst>
                                          <p:attrName>style.visibility</p:attrName>
                                        </p:attrNameLst>
                                      </p:cBhvr>
                                      <p:to>
                                        <p:strVal val="visible"/>
                                      </p:to>
                                    </p:set>
                                    <p:anim calcmode="lin" valueType="num">
                                      <p:cBhvr>
                                        <p:cTn id="26" dur="1000" fill="hold"/>
                                        <p:tgtEl>
                                          <p:spTgt spid="991238"/>
                                        </p:tgtEl>
                                        <p:attrNameLst>
                                          <p:attrName>ppt_w</p:attrName>
                                        </p:attrNameLst>
                                      </p:cBhvr>
                                      <p:tavLst>
                                        <p:tav tm="0">
                                          <p:val>
                                            <p:strVal val="#ppt_w*0.70"/>
                                          </p:val>
                                        </p:tav>
                                        <p:tav tm="100000">
                                          <p:val>
                                            <p:strVal val="#ppt_w"/>
                                          </p:val>
                                        </p:tav>
                                      </p:tavLst>
                                    </p:anim>
                                    <p:anim calcmode="lin" valueType="num">
                                      <p:cBhvr>
                                        <p:cTn id="27" dur="1000" fill="hold"/>
                                        <p:tgtEl>
                                          <p:spTgt spid="991238"/>
                                        </p:tgtEl>
                                        <p:attrNameLst>
                                          <p:attrName>ppt_h</p:attrName>
                                        </p:attrNameLst>
                                      </p:cBhvr>
                                      <p:tavLst>
                                        <p:tav tm="0">
                                          <p:val>
                                            <p:strVal val="#ppt_h"/>
                                          </p:val>
                                        </p:tav>
                                        <p:tav tm="100000">
                                          <p:val>
                                            <p:strVal val="#ppt_h"/>
                                          </p:val>
                                        </p:tav>
                                      </p:tavLst>
                                    </p:anim>
                                    <p:animEffect transition="in" filter="fade">
                                      <p:cBhvr>
                                        <p:cTn id="28" dur="1000"/>
                                        <p:tgtEl>
                                          <p:spTgt spid="991238"/>
                                        </p:tgtEl>
                                      </p:cBhvr>
                                    </p:animEffect>
                                  </p:childTnLst>
                                </p:cTn>
                              </p:par>
                              <p:par>
                                <p:cTn id="29" presetID="55" presetClass="entr" presetSubtype="0" fill="hold" nodeType="withEffect">
                                  <p:stCondLst>
                                    <p:cond delay="0"/>
                                  </p:stCondLst>
                                  <p:childTnLst>
                                    <p:set>
                                      <p:cBhvr>
                                        <p:cTn id="30" dur="1" fill="hold">
                                          <p:stCondLst>
                                            <p:cond delay="0"/>
                                          </p:stCondLst>
                                        </p:cTn>
                                        <p:tgtEl>
                                          <p:spTgt spid="991239"/>
                                        </p:tgtEl>
                                        <p:attrNameLst>
                                          <p:attrName>style.visibility</p:attrName>
                                        </p:attrNameLst>
                                      </p:cBhvr>
                                      <p:to>
                                        <p:strVal val="visible"/>
                                      </p:to>
                                    </p:set>
                                    <p:anim calcmode="lin" valueType="num">
                                      <p:cBhvr>
                                        <p:cTn id="31" dur="1000" fill="hold"/>
                                        <p:tgtEl>
                                          <p:spTgt spid="991239"/>
                                        </p:tgtEl>
                                        <p:attrNameLst>
                                          <p:attrName>ppt_w</p:attrName>
                                        </p:attrNameLst>
                                      </p:cBhvr>
                                      <p:tavLst>
                                        <p:tav tm="0">
                                          <p:val>
                                            <p:strVal val="#ppt_w*0.70"/>
                                          </p:val>
                                        </p:tav>
                                        <p:tav tm="100000">
                                          <p:val>
                                            <p:strVal val="#ppt_w"/>
                                          </p:val>
                                        </p:tav>
                                      </p:tavLst>
                                    </p:anim>
                                    <p:anim calcmode="lin" valueType="num">
                                      <p:cBhvr>
                                        <p:cTn id="32" dur="1000" fill="hold"/>
                                        <p:tgtEl>
                                          <p:spTgt spid="991239"/>
                                        </p:tgtEl>
                                        <p:attrNameLst>
                                          <p:attrName>ppt_h</p:attrName>
                                        </p:attrNameLst>
                                      </p:cBhvr>
                                      <p:tavLst>
                                        <p:tav tm="0">
                                          <p:val>
                                            <p:strVal val="#ppt_h"/>
                                          </p:val>
                                        </p:tav>
                                        <p:tav tm="100000">
                                          <p:val>
                                            <p:strVal val="#ppt_h"/>
                                          </p:val>
                                        </p:tav>
                                      </p:tavLst>
                                    </p:anim>
                                    <p:animEffect transition="in" filter="fade">
                                      <p:cBhvr>
                                        <p:cTn id="33" dur="1000"/>
                                        <p:tgtEl>
                                          <p:spTgt spid="991239"/>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991240"/>
                                        </p:tgtEl>
                                        <p:attrNameLst>
                                          <p:attrName>style.visibility</p:attrName>
                                        </p:attrNameLst>
                                      </p:cBhvr>
                                      <p:to>
                                        <p:strVal val="visible"/>
                                      </p:to>
                                    </p:set>
                                    <p:anim calcmode="lin" valueType="num">
                                      <p:cBhvr>
                                        <p:cTn id="38" dur="1000" fill="hold"/>
                                        <p:tgtEl>
                                          <p:spTgt spid="991240"/>
                                        </p:tgtEl>
                                        <p:attrNameLst>
                                          <p:attrName>ppt_w</p:attrName>
                                        </p:attrNameLst>
                                      </p:cBhvr>
                                      <p:tavLst>
                                        <p:tav tm="0">
                                          <p:val>
                                            <p:strVal val="#ppt_w*0.70"/>
                                          </p:val>
                                        </p:tav>
                                        <p:tav tm="100000">
                                          <p:val>
                                            <p:strVal val="#ppt_w"/>
                                          </p:val>
                                        </p:tav>
                                      </p:tavLst>
                                    </p:anim>
                                    <p:anim calcmode="lin" valueType="num">
                                      <p:cBhvr>
                                        <p:cTn id="39" dur="1000" fill="hold"/>
                                        <p:tgtEl>
                                          <p:spTgt spid="991240"/>
                                        </p:tgtEl>
                                        <p:attrNameLst>
                                          <p:attrName>ppt_h</p:attrName>
                                        </p:attrNameLst>
                                      </p:cBhvr>
                                      <p:tavLst>
                                        <p:tav tm="0">
                                          <p:val>
                                            <p:strVal val="#ppt_h"/>
                                          </p:val>
                                        </p:tav>
                                        <p:tav tm="100000">
                                          <p:val>
                                            <p:strVal val="#ppt_h"/>
                                          </p:val>
                                        </p:tav>
                                      </p:tavLst>
                                    </p:anim>
                                    <p:animEffect transition="in" filter="fade">
                                      <p:cBhvr>
                                        <p:cTn id="40" dur="1000"/>
                                        <p:tgtEl>
                                          <p:spTgt spid="991240"/>
                                        </p:tgtEl>
                                      </p:cBhvr>
                                    </p:animEffect>
                                  </p:childTnLst>
                                </p:cTn>
                              </p:par>
                              <p:par>
                                <p:cTn id="41" presetID="55" presetClass="entr" presetSubtype="0" fill="hold" nodeType="withEffect">
                                  <p:stCondLst>
                                    <p:cond delay="0"/>
                                  </p:stCondLst>
                                  <p:childTnLst>
                                    <p:set>
                                      <p:cBhvr>
                                        <p:cTn id="42" dur="1" fill="hold">
                                          <p:stCondLst>
                                            <p:cond delay="0"/>
                                          </p:stCondLst>
                                        </p:cTn>
                                        <p:tgtEl>
                                          <p:spTgt spid="991241"/>
                                        </p:tgtEl>
                                        <p:attrNameLst>
                                          <p:attrName>style.visibility</p:attrName>
                                        </p:attrNameLst>
                                      </p:cBhvr>
                                      <p:to>
                                        <p:strVal val="visible"/>
                                      </p:to>
                                    </p:set>
                                    <p:anim calcmode="lin" valueType="num">
                                      <p:cBhvr>
                                        <p:cTn id="43" dur="1000" fill="hold"/>
                                        <p:tgtEl>
                                          <p:spTgt spid="991241"/>
                                        </p:tgtEl>
                                        <p:attrNameLst>
                                          <p:attrName>ppt_w</p:attrName>
                                        </p:attrNameLst>
                                      </p:cBhvr>
                                      <p:tavLst>
                                        <p:tav tm="0">
                                          <p:val>
                                            <p:strVal val="#ppt_w*0.70"/>
                                          </p:val>
                                        </p:tav>
                                        <p:tav tm="100000">
                                          <p:val>
                                            <p:strVal val="#ppt_w"/>
                                          </p:val>
                                        </p:tav>
                                      </p:tavLst>
                                    </p:anim>
                                    <p:anim calcmode="lin" valueType="num">
                                      <p:cBhvr>
                                        <p:cTn id="44" dur="1000" fill="hold"/>
                                        <p:tgtEl>
                                          <p:spTgt spid="991241"/>
                                        </p:tgtEl>
                                        <p:attrNameLst>
                                          <p:attrName>ppt_h</p:attrName>
                                        </p:attrNameLst>
                                      </p:cBhvr>
                                      <p:tavLst>
                                        <p:tav tm="0">
                                          <p:val>
                                            <p:strVal val="#ppt_h"/>
                                          </p:val>
                                        </p:tav>
                                        <p:tav tm="100000">
                                          <p:val>
                                            <p:strVal val="#ppt_h"/>
                                          </p:val>
                                        </p:tav>
                                      </p:tavLst>
                                    </p:anim>
                                    <p:animEffect transition="in" filter="fade">
                                      <p:cBhvr>
                                        <p:cTn id="45" dur="1000"/>
                                        <p:tgtEl>
                                          <p:spTgt spid="991241"/>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991242"/>
                                        </p:tgtEl>
                                        <p:attrNameLst>
                                          <p:attrName>style.visibility</p:attrName>
                                        </p:attrNameLst>
                                      </p:cBhvr>
                                      <p:to>
                                        <p:strVal val="visible"/>
                                      </p:to>
                                    </p:set>
                                    <p:animEffect transition="in" filter="blinds(horizontal)">
                                      <p:cBhvr>
                                        <p:cTn id="50" dur="500"/>
                                        <p:tgtEl>
                                          <p:spTgt spid="991242"/>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91243"/>
                                        </p:tgtEl>
                                        <p:attrNameLst>
                                          <p:attrName>style.visibility</p:attrName>
                                        </p:attrNameLst>
                                      </p:cBhvr>
                                      <p:to>
                                        <p:strVal val="visible"/>
                                      </p:to>
                                    </p:set>
                                    <p:anim calcmode="lin" valueType="num">
                                      <p:cBhvr additive="base">
                                        <p:cTn id="55" dur="500" fill="hold"/>
                                        <p:tgtEl>
                                          <p:spTgt spid="991243"/>
                                        </p:tgtEl>
                                        <p:attrNameLst>
                                          <p:attrName>ppt_x</p:attrName>
                                        </p:attrNameLst>
                                      </p:cBhvr>
                                      <p:tavLst>
                                        <p:tav tm="0">
                                          <p:val>
                                            <p:strVal val="#ppt_x"/>
                                          </p:val>
                                        </p:tav>
                                        <p:tav tm="100000">
                                          <p:val>
                                            <p:strVal val="#ppt_x"/>
                                          </p:val>
                                        </p:tav>
                                      </p:tavLst>
                                    </p:anim>
                                    <p:anim calcmode="lin" valueType="num">
                                      <p:cBhvr additive="base">
                                        <p:cTn id="56" dur="500" fill="hold"/>
                                        <p:tgtEl>
                                          <p:spTgt spid="99124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991244"/>
                                        </p:tgtEl>
                                        <p:attrNameLst>
                                          <p:attrName>style.visibility</p:attrName>
                                        </p:attrNameLst>
                                      </p:cBhvr>
                                      <p:to>
                                        <p:strVal val="visible"/>
                                      </p:to>
                                    </p:set>
                                    <p:anim calcmode="lin" valueType="num">
                                      <p:cBhvr additive="base">
                                        <p:cTn id="61" dur="500" fill="hold"/>
                                        <p:tgtEl>
                                          <p:spTgt spid="991244"/>
                                        </p:tgtEl>
                                        <p:attrNameLst>
                                          <p:attrName>ppt_x</p:attrName>
                                        </p:attrNameLst>
                                      </p:cBhvr>
                                      <p:tavLst>
                                        <p:tav tm="0">
                                          <p:val>
                                            <p:strVal val="#ppt_x"/>
                                          </p:val>
                                        </p:tav>
                                        <p:tav tm="100000">
                                          <p:val>
                                            <p:strVal val="#ppt_x"/>
                                          </p:val>
                                        </p:tav>
                                      </p:tavLst>
                                    </p:anim>
                                    <p:anim calcmode="lin" valueType="num">
                                      <p:cBhvr additive="base">
                                        <p:cTn id="62" dur="500" fill="hold"/>
                                        <p:tgtEl>
                                          <p:spTgt spid="99124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991245"/>
                                        </p:tgtEl>
                                        <p:attrNameLst>
                                          <p:attrName>style.visibility</p:attrName>
                                        </p:attrNameLst>
                                      </p:cBhvr>
                                      <p:to>
                                        <p:strVal val="visible"/>
                                      </p:to>
                                    </p:set>
                                    <p:anim calcmode="lin" valueType="num">
                                      <p:cBhvr additive="base">
                                        <p:cTn id="67" dur="500" fill="hold"/>
                                        <p:tgtEl>
                                          <p:spTgt spid="991245"/>
                                        </p:tgtEl>
                                        <p:attrNameLst>
                                          <p:attrName>ppt_x</p:attrName>
                                        </p:attrNameLst>
                                      </p:cBhvr>
                                      <p:tavLst>
                                        <p:tav tm="0">
                                          <p:val>
                                            <p:strVal val="#ppt_x"/>
                                          </p:val>
                                        </p:tav>
                                        <p:tav tm="100000">
                                          <p:val>
                                            <p:strVal val="#ppt_x"/>
                                          </p:val>
                                        </p:tav>
                                      </p:tavLst>
                                    </p:anim>
                                    <p:anim calcmode="lin" valueType="num">
                                      <p:cBhvr additive="base">
                                        <p:cTn id="68" dur="500" fill="hold"/>
                                        <p:tgtEl>
                                          <p:spTgt spid="99124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991246"/>
                                        </p:tgtEl>
                                        <p:attrNameLst>
                                          <p:attrName>style.visibility</p:attrName>
                                        </p:attrNameLst>
                                      </p:cBhvr>
                                      <p:to>
                                        <p:strVal val="visible"/>
                                      </p:to>
                                    </p:set>
                                    <p:anim calcmode="lin" valueType="num">
                                      <p:cBhvr additive="base">
                                        <p:cTn id="73" dur="500" fill="hold"/>
                                        <p:tgtEl>
                                          <p:spTgt spid="991246"/>
                                        </p:tgtEl>
                                        <p:attrNameLst>
                                          <p:attrName>ppt_x</p:attrName>
                                        </p:attrNameLst>
                                      </p:cBhvr>
                                      <p:tavLst>
                                        <p:tav tm="0">
                                          <p:val>
                                            <p:strVal val="#ppt_x"/>
                                          </p:val>
                                        </p:tav>
                                        <p:tav tm="100000">
                                          <p:val>
                                            <p:strVal val="#ppt_x"/>
                                          </p:val>
                                        </p:tav>
                                      </p:tavLst>
                                    </p:anim>
                                    <p:anim calcmode="lin" valueType="num">
                                      <p:cBhvr additive="base">
                                        <p:cTn id="74" dur="500" fill="hold"/>
                                        <p:tgtEl>
                                          <p:spTgt spid="9912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1235" grpId="0" animBg="1"/>
      <p:bldP spid="991236" grpId="0" animBg="1"/>
      <p:bldP spid="991238" grpId="0" animBg="1"/>
      <p:bldP spid="991240" grpId="0" animBg="1"/>
      <p:bldP spid="991242" grpId="0"/>
      <p:bldP spid="991243" grpId="0" animBg="1"/>
      <p:bldP spid="991244" grpId="0" animBg="1"/>
      <p:bldP spid="991245" grpId="0" animBg="1"/>
      <p:bldP spid="991246" grpId="0" animBg="1"/>
    </p:bld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numéro de diapositive 2"/>
          <p:cNvSpPr>
            <a:spLocks noGrp="1"/>
          </p:cNvSpPr>
          <p:nvPr>
            <p:ph type="sldNum" sz="quarter" idx="10"/>
          </p:nvPr>
        </p:nvSpPr>
        <p:spPr/>
        <p:txBody>
          <a:bodyPr/>
          <a:lstStyle/>
          <a:p>
            <a:pPr>
              <a:defRPr/>
            </a:pPr>
            <a:fld id="{BD20DD67-4799-1B45-AE25-A4348BA676DB}" type="slidenum">
              <a:rPr lang="fr-FR"/>
              <a:pPr>
                <a:defRPr/>
              </a:pPr>
              <a:t>214</a:t>
            </a:fld>
            <a:endParaRPr lang="fr-FR"/>
          </a:p>
        </p:txBody>
      </p:sp>
      <p:sp>
        <p:nvSpPr>
          <p:cNvPr id="438275" name="Rectangle 1026"/>
          <p:cNvSpPr>
            <a:spLocks noGrp="1" noChangeArrowheads="1"/>
          </p:cNvSpPr>
          <p:nvPr>
            <p:ph type="title"/>
          </p:nvPr>
        </p:nvSpPr>
        <p:spPr>
          <a:xfrm>
            <a:off x="685800" y="358775"/>
            <a:ext cx="8134350" cy="317500"/>
          </a:xfrm>
        </p:spPr>
        <p:txBody>
          <a:bodyPr/>
          <a:lstStyle/>
          <a:p>
            <a:r>
              <a:rPr lang="fr-FR"/>
              <a:t>Gérer une alliance : problématiques de pilotage</a:t>
            </a:r>
          </a:p>
        </p:txBody>
      </p:sp>
      <p:sp>
        <p:nvSpPr>
          <p:cNvPr id="438276" name="Oval 1027"/>
          <p:cNvSpPr>
            <a:spLocks noChangeArrowheads="1"/>
          </p:cNvSpPr>
          <p:nvPr/>
        </p:nvSpPr>
        <p:spPr bwMode="auto">
          <a:xfrm>
            <a:off x="1439863" y="1196975"/>
            <a:ext cx="1871662" cy="720725"/>
          </a:xfrm>
          <a:prstGeom prst="ellipse">
            <a:avLst/>
          </a:prstGeom>
          <a:noFill/>
          <a:ln w="9525">
            <a:solidFill>
              <a:schemeClr val="tx2"/>
            </a:solidFill>
            <a:round/>
            <a:headEnd/>
            <a:tailEnd/>
          </a:ln>
        </p:spPr>
        <p:txBody>
          <a:bodyPr lIns="90000" tIns="46800" rIns="90000" bIns="46800" anchor="ctr">
            <a:prstTxWarp prst="textNoShape">
              <a:avLst/>
            </a:prstTxWarp>
          </a:bodyPr>
          <a:lstStyle/>
          <a:p>
            <a:pPr algn="ctr" eaLnBrk="1" hangingPunct="1">
              <a:spcBef>
                <a:spcPct val="50000"/>
              </a:spcBef>
            </a:pPr>
            <a:r>
              <a:rPr lang="fr-FR" sz="1400" b="1">
                <a:solidFill>
                  <a:srgbClr val="B23542"/>
                </a:solidFill>
                <a:latin typeface="Tahoma" charset="0"/>
              </a:rPr>
              <a:t>Le Pilotage des ACTIVITÉS</a:t>
            </a:r>
          </a:p>
        </p:txBody>
      </p:sp>
      <p:sp>
        <p:nvSpPr>
          <p:cNvPr id="438277" name="Oval 1028"/>
          <p:cNvSpPr>
            <a:spLocks noChangeArrowheads="1"/>
          </p:cNvSpPr>
          <p:nvPr/>
        </p:nvSpPr>
        <p:spPr bwMode="auto">
          <a:xfrm>
            <a:off x="6010275" y="1268413"/>
            <a:ext cx="2090738" cy="647700"/>
          </a:xfrm>
          <a:prstGeom prst="ellipse">
            <a:avLst/>
          </a:prstGeom>
          <a:noFill/>
          <a:ln w="9525">
            <a:solidFill>
              <a:schemeClr val="tx2"/>
            </a:solidFill>
            <a:round/>
            <a:headEnd/>
            <a:tailEnd/>
          </a:ln>
        </p:spPr>
        <p:txBody>
          <a:bodyPr lIns="90000" tIns="46800" rIns="90000" bIns="46800" anchor="ctr">
            <a:prstTxWarp prst="textNoShape">
              <a:avLst/>
            </a:prstTxWarp>
          </a:bodyPr>
          <a:lstStyle/>
          <a:p>
            <a:pPr algn="ctr" eaLnBrk="1" hangingPunct="1">
              <a:spcBef>
                <a:spcPct val="50000"/>
              </a:spcBef>
            </a:pPr>
            <a:r>
              <a:rPr lang="fr-FR" sz="1400" b="1">
                <a:solidFill>
                  <a:srgbClr val="B23542"/>
                </a:solidFill>
                <a:latin typeface="Tahoma" charset="0"/>
              </a:rPr>
              <a:t>Le Pilotage FONCTIONNEL</a:t>
            </a:r>
          </a:p>
        </p:txBody>
      </p:sp>
      <p:sp>
        <p:nvSpPr>
          <p:cNvPr id="438278" name="Text Box 1029"/>
          <p:cNvSpPr txBox="1">
            <a:spLocks noChangeArrowheads="1"/>
          </p:cNvSpPr>
          <p:nvPr/>
        </p:nvSpPr>
        <p:spPr bwMode="auto">
          <a:xfrm>
            <a:off x="36513" y="2925763"/>
            <a:ext cx="2303462" cy="1271587"/>
          </a:xfrm>
          <a:prstGeom prst="rect">
            <a:avLst/>
          </a:prstGeom>
          <a:noFill/>
          <a:ln w="9525">
            <a:solidFill>
              <a:srgbClr val="0000FF"/>
            </a:solidFill>
            <a:miter lim="800000"/>
            <a:headEnd/>
            <a:tailEnd/>
          </a:ln>
        </p:spPr>
        <p:txBody>
          <a:bodyPr lIns="90000" tIns="46800" rIns="90000" bIns="46800">
            <a:prstTxWarp prst="textNoShape">
              <a:avLst/>
            </a:prstTxWarp>
            <a:spAutoFit/>
          </a:bodyPr>
          <a:lstStyle/>
          <a:p>
            <a:pPr eaLnBrk="1" hangingPunct="1">
              <a:spcBef>
                <a:spcPct val="50000"/>
              </a:spcBef>
              <a:buFontTx/>
              <a:buChar char="•"/>
            </a:pPr>
            <a:r>
              <a:rPr lang="fr-FR" sz="1400" b="1">
                <a:solidFill>
                  <a:srgbClr val="0000FF"/>
                </a:solidFill>
                <a:latin typeface="Tahoma" charset="0"/>
              </a:rPr>
              <a:t> Partager, Re-partager vision, finalités, objectifs </a:t>
            </a:r>
          </a:p>
          <a:p>
            <a:pPr eaLnBrk="1" hangingPunct="1">
              <a:spcBef>
                <a:spcPct val="50000"/>
              </a:spcBef>
              <a:buFontTx/>
              <a:buChar char="•"/>
            </a:pPr>
            <a:r>
              <a:rPr lang="fr-FR" sz="1400" b="1">
                <a:solidFill>
                  <a:srgbClr val="0000FF"/>
                </a:solidFill>
                <a:latin typeface="Tahoma" charset="0"/>
              </a:rPr>
              <a:t> Avoir un plan d'action MT et … le piloter</a:t>
            </a:r>
          </a:p>
        </p:txBody>
      </p:sp>
      <p:sp>
        <p:nvSpPr>
          <p:cNvPr id="438279" name="Text Box 1030"/>
          <p:cNvSpPr txBox="1">
            <a:spLocks noChangeArrowheads="1"/>
          </p:cNvSpPr>
          <p:nvPr/>
        </p:nvSpPr>
        <p:spPr bwMode="auto">
          <a:xfrm>
            <a:off x="2571750" y="2919413"/>
            <a:ext cx="2216150" cy="1058862"/>
          </a:xfrm>
          <a:prstGeom prst="rect">
            <a:avLst/>
          </a:prstGeom>
          <a:noFill/>
          <a:ln w="9525">
            <a:solidFill>
              <a:schemeClr val="tx1"/>
            </a:solidFill>
            <a:miter lim="800000"/>
            <a:headEnd/>
            <a:tailEnd/>
          </a:ln>
        </p:spPr>
        <p:txBody>
          <a:bodyPr lIns="90000" tIns="46800" rIns="90000" bIns="46800">
            <a:prstTxWarp prst="textNoShape">
              <a:avLst/>
            </a:prstTxWarp>
            <a:spAutoFit/>
          </a:bodyPr>
          <a:lstStyle/>
          <a:p>
            <a:pPr eaLnBrk="1" hangingPunct="1">
              <a:spcBef>
                <a:spcPct val="50000"/>
              </a:spcBef>
              <a:buFontTx/>
              <a:buChar char="•"/>
            </a:pPr>
            <a:r>
              <a:rPr lang="fr-FR" sz="1400" b="1">
                <a:latin typeface="Tahoma" charset="0"/>
              </a:rPr>
              <a:t> Privilégier mode projet et reporting</a:t>
            </a:r>
          </a:p>
          <a:p>
            <a:pPr eaLnBrk="1" hangingPunct="1">
              <a:spcBef>
                <a:spcPct val="50000"/>
              </a:spcBef>
              <a:buFontTx/>
              <a:buChar char="•"/>
            </a:pPr>
            <a:r>
              <a:rPr lang="fr-FR" sz="1400" b="1">
                <a:latin typeface="Tahoma" charset="0"/>
              </a:rPr>
              <a:t> Allouer moyens et ressources</a:t>
            </a:r>
          </a:p>
        </p:txBody>
      </p:sp>
      <p:sp>
        <p:nvSpPr>
          <p:cNvPr id="438280" name="Oval 1031"/>
          <p:cNvSpPr>
            <a:spLocks noChangeArrowheads="1"/>
          </p:cNvSpPr>
          <p:nvPr/>
        </p:nvSpPr>
        <p:spPr bwMode="auto">
          <a:xfrm>
            <a:off x="61913" y="2133600"/>
            <a:ext cx="2051050" cy="719138"/>
          </a:xfrm>
          <a:prstGeom prst="ellipse">
            <a:avLst/>
          </a:prstGeom>
          <a:noFill/>
          <a:ln w="9525">
            <a:solidFill>
              <a:srgbClr val="0000FF"/>
            </a:solidFill>
            <a:round/>
            <a:headEnd/>
            <a:tailEnd/>
          </a:ln>
        </p:spPr>
        <p:txBody>
          <a:bodyPr lIns="90000" tIns="46800" rIns="90000" bIns="46800" anchor="ctr">
            <a:prstTxWarp prst="textNoShape">
              <a:avLst/>
            </a:prstTxWarp>
          </a:bodyPr>
          <a:lstStyle/>
          <a:p>
            <a:pPr algn="ctr" eaLnBrk="1" hangingPunct="1">
              <a:spcBef>
                <a:spcPct val="50000"/>
              </a:spcBef>
            </a:pPr>
            <a:r>
              <a:rPr lang="fr-FR" sz="1400" b="1">
                <a:solidFill>
                  <a:srgbClr val="0000FF"/>
                </a:solidFill>
                <a:latin typeface="Tahoma" charset="0"/>
              </a:rPr>
              <a:t>Pilotage STRATÉGIQUE</a:t>
            </a:r>
            <a:endParaRPr lang="fr-FR" sz="1400">
              <a:solidFill>
                <a:srgbClr val="0000FF"/>
              </a:solidFill>
              <a:latin typeface="Tahoma" charset="0"/>
            </a:endParaRPr>
          </a:p>
        </p:txBody>
      </p:sp>
      <p:sp>
        <p:nvSpPr>
          <p:cNvPr id="438281" name="Oval 1032"/>
          <p:cNvSpPr>
            <a:spLocks noChangeArrowheads="1"/>
          </p:cNvSpPr>
          <p:nvPr/>
        </p:nvSpPr>
        <p:spPr bwMode="auto">
          <a:xfrm>
            <a:off x="2555875" y="2133600"/>
            <a:ext cx="2232025" cy="719138"/>
          </a:xfrm>
          <a:prstGeom prst="ellipse">
            <a:avLst/>
          </a:prstGeom>
          <a:noFill/>
          <a:ln w="9525">
            <a:solidFill>
              <a:schemeClr val="tx1"/>
            </a:solidFill>
            <a:round/>
            <a:headEnd/>
            <a:tailEnd/>
          </a:ln>
        </p:spPr>
        <p:txBody>
          <a:bodyPr lIns="90000" tIns="46800" rIns="90000" bIns="46800" anchor="ctr">
            <a:prstTxWarp prst="textNoShape">
              <a:avLst/>
            </a:prstTxWarp>
          </a:bodyPr>
          <a:lstStyle/>
          <a:p>
            <a:pPr algn="ctr" eaLnBrk="1" hangingPunct="1">
              <a:spcBef>
                <a:spcPct val="50000"/>
              </a:spcBef>
            </a:pPr>
            <a:r>
              <a:rPr lang="fr-FR" sz="1400" b="1">
                <a:latin typeface="Tahoma" charset="0"/>
              </a:rPr>
              <a:t>Pilotage OPÉRATIONNEL</a:t>
            </a:r>
          </a:p>
        </p:txBody>
      </p:sp>
      <p:cxnSp>
        <p:nvCxnSpPr>
          <p:cNvPr id="438282" name="AutoShape 1033"/>
          <p:cNvCxnSpPr>
            <a:cxnSpLocks noChangeShapeType="1"/>
            <a:stCxn id="438276" idx="3"/>
            <a:endCxn id="438280" idx="0"/>
          </p:cNvCxnSpPr>
          <p:nvPr/>
        </p:nvCxnSpPr>
        <p:spPr bwMode="auto">
          <a:xfrm rot="5400000">
            <a:off x="1240631" y="1659732"/>
            <a:ext cx="320675" cy="627062"/>
          </a:xfrm>
          <a:prstGeom prst="bentConnector3">
            <a:avLst>
              <a:gd name="adj1" fmla="val 66338"/>
            </a:avLst>
          </a:prstGeom>
          <a:noFill/>
          <a:ln w="9525">
            <a:solidFill>
              <a:schemeClr val="tx2"/>
            </a:solidFill>
            <a:miter lim="800000"/>
            <a:headEnd/>
            <a:tailEnd type="triangle" w="med" len="med"/>
          </a:ln>
        </p:spPr>
      </p:cxnSp>
      <p:cxnSp>
        <p:nvCxnSpPr>
          <p:cNvPr id="438283" name="AutoShape 1034"/>
          <p:cNvCxnSpPr>
            <a:cxnSpLocks noChangeShapeType="1"/>
            <a:stCxn id="438276" idx="5"/>
            <a:endCxn id="438281" idx="0"/>
          </p:cNvCxnSpPr>
          <p:nvPr/>
        </p:nvCxnSpPr>
        <p:spPr bwMode="auto">
          <a:xfrm rot="16200000" flipH="1">
            <a:off x="3194050" y="1655763"/>
            <a:ext cx="320675" cy="635000"/>
          </a:xfrm>
          <a:prstGeom prst="bentConnector3">
            <a:avLst>
              <a:gd name="adj1" fmla="val 66338"/>
            </a:avLst>
          </a:prstGeom>
          <a:noFill/>
          <a:ln w="9525">
            <a:solidFill>
              <a:schemeClr val="tx2"/>
            </a:solidFill>
            <a:miter lim="800000"/>
            <a:headEnd/>
            <a:tailEnd type="triangle" w="med" len="med"/>
          </a:ln>
        </p:spPr>
      </p:cxnSp>
      <p:sp>
        <p:nvSpPr>
          <p:cNvPr id="438284" name="Text Box 1035"/>
          <p:cNvSpPr txBox="1">
            <a:spLocks noChangeArrowheads="1"/>
          </p:cNvSpPr>
          <p:nvPr/>
        </p:nvSpPr>
        <p:spPr bwMode="auto">
          <a:xfrm>
            <a:off x="827088" y="4797425"/>
            <a:ext cx="3097212" cy="1484313"/>
          </a:xfrm>
          <a:prstGeom prst="rect">
            <a:avLst/>
          </a:prstGeom>
          <a:noFill/>
          <a:ln w="9525">
            <a:solidFill>
              <a:schemeClr val="accent2"/>
            </a:solidFill>
            <a:miter lim="800000"/>
            <a:headEnd/>
            <a:tailEnd/>
          </a:ln>
        </p:spPr>
        <p:txBody>
          <a:bodyPr lIns="90000" tIns="46800" rIns="90000" bIns="46800">
            <a:prstTxWarp prst="textNoShape">
              <a:avLst/>
            </a:prstTxWarp>
            <a:spAutoFit/>
          </a:bodyPr>
          <a:lstStyle/>
          <a:p>
            <a:pPr eaLnBrk="1" hangingPunct="1">
              <a:spcBef>
                <a:spcPct val="50000"/>
              </a:spcBef>
              <a:buFontTx/>
              <a:buChar char="•"/>
            </a:pPr>
            <a:r>
              <a:rPr lang="fr-FR" sz="1400" b="1">
                <a:solidFill>
                  <a:schemeClr val="accent2"/>
                </a:solidFill>
                <a:latin typeface="Tahoma" charset="0"/>
              </a:rPr>
              <a:t> Évaluer périodiquement les résultats stratégiques, économiques, opérationnels …</a:t>
            </a:r>
          </a:p>
          <a:p>
            <a:pPr eaLnBrk="1" hangingPunct="1">
              <a:spcBef>
                <a:spcPct val="50000"/>
              </a:spcBef>
              <a:buFontTx/>
              <a:buChar char="•"/>
            </a:pPr>
            <a:r>
              <a:rPr lang="fr-FR" sz="1400" b="1">
                <a:solidFill>
                  <a:schemeClr val="accent2"/>
                </a:solidFill>
                <a:latin typeface="Tahoma" charset="0"/>
              </a:rPr>
              <a:t> Disposer de baromètres sur le climat et le fonctionnement de l'alliance</a:t>
            </a:r>
          </a:p>
        </p:txBody>
      </p:sp>
      <p:cxnSp>
        <p:nvCxnSpPr>
          <p:cNvPr id="438285" name="AutoShape 1036"/>
          <p:cNvCxnSpPr>
            <a:cxnSpLocks noChangeShapeType="1"/>
            <a:stCxn id="438276" idx="4"/>
            <a:endCxn id="438284" idx="0"/>
          </p:cNvCxnSpPr>
          <p:nvPr/>
        </p:nvCxnSpPr>
        <p:spPr bwMode="auto">
          <a:xfrm>
            <a:off x="2376488" y="1917700"/>
            <a:ext cx="0" cy="2879725"/>
          </a:xfrm>
          <a:prstGeom prst="straightConnector1">
            <a:avLst/>
          </a:prstGeom>
          <a:noFill/>
          <a:ln w="12700">
            <a:solidFill>
              <a:schemeClr val="accent2"/>
            </a:solidFill>
            <a:round/>
            <a:headEnd/>
            <a:tailEnd type="triangle" w="med" len="med"/>
          </a:ln>
        </p:spPr>
      </p:cxnSp>
      <p:sp>
        <p:nvSpPr>
          <p:cNvPr id="438286" name="Text Box 1037"/>
          <p:cNvSpPr txBox="1">
            <a:spLocks noChangeArrowheads="1"/>
          </p:cNvSpPr>
          <p:nvPr/>
        </p:nvSpPr>
        <p:spPr bwMode="auto">
          <a:xfrm>
            <a:off x="5291138" y="2198688"/>
            <a:ext cx="3602037" cy="1377950"/>
          </a:xfrm>
          <a:prstGeom prst="rect">
            <a:avLst/>
          </a:prstGeom>
          <a:noFill/>
          <a:ln w="9525">
            <a:solidFill>
              <a:schemeClr val="tx2"/>
            </a:solidFill>
            <a:miter lim="800000"/>
            <a:headEnd/>
            <a:tailEnd/>
          </a:ln>
        </p:spPr>
        <p:txBody>
          <a:bodyPr lIns="90000" tIns="46800" rIns="90000" bIns="46800">
            <a:prstTxWarp prst="textNoShape">
              <a:avLst/>
            </a:prstTxWarp>
            <a:spAutoFit/>
          </a:bodyPr>
          <a:lstStyle/>
          <a:p>
            <a:pPr eaLnBrk="1" hangingPunct="1">
              <a:spcBef>
                <a:spcPct val="50000"/>
              </a:spcBef>
              <a:buFontTx/>
              <a:buChar char="•"/>
            </a:pPr>
            <a:r>
              <a:rPr lang="fr-FR" sz="1400" b="1">
                <a:solidFill>
                  <a:srgbClr val="B23542"/>
                </a:solidFill>
                <a:latin typeface="Tahoma" charset="0"/>
              </a:rPr>
              <a:t> Articuler</a:t>
            </a:r>
          </a:p>
          <a:p>
            <a:pPr marL="266700" lvl="1" eaLnBrk="1" hangingPunct="1">
              <a:spcBef>
                <a:spcPct val="50000"/>
              </a:spcBef>
              <a:buFont typeface="Wingdings" charset="2"/>
              <a:buChar char="Ø"/>
            </a:pPr>
            <a:r>
              <a:rPr lang="fr-FR" sz="1400" b="1">
                <a:solidFill>
                  <a:srgbClr val="B23542"/>
                </a:solidFill>
                <a:latin typeface="Tahoma" charset="0"/>
              </a:rPr>
              <a:t> les fonctions partagées "de pilotage" communes à l'alliance et</a:t>
            </a:r>
          </a:p>
          <a:p>
            <a:pPr marL="266700" lvl="1" eaLnBrk="1" hangingPunct="1">
              <a:spcBef>
                <a:spcPct val="50000"/>
              </a:spcBef>
              <a:buFont typeface="Wingdings" charset="2"/>
              <a:buChar char="Ø"/>
            </a:pPr>
            <a:r>
              <a:rPr lang="fr-FR" sz="1400" b="1">
                <a:solidFill>
                  <a:srgbClr val="B23542"/>
                </a:solidFill>
                <a:latin typeface="Tahoma" charset="0"/>
              </a:rPr>
              <a:t> les fonctions de pilotage propres aux alliés</a:t>
            </a:r>
          </a:p>
        </p:txBody>
      </p:sp>
      <p:sp>
        <p:nvSpPr>
          <p:cNvPr id="438287" name="AutoShape 1038"/>
          <p:cNvSpPr>
            <a:spLocks noChangeArrowheads="1"/>
          </p:cNvSpPr>
          <p:nvPr/>
        </p:nvSpPr>
        <p:spPr bwMode="auto">
          <a:xfrm>
            <a:off x="5148263" y="4076700"/>
            <a:ext cx="3744912" cy="1800225"/>
          </a:xfrm>
          <a:prstGeom prst="cloudCallout">
            <a:avLst>
              <a:gd name="adj1" fmla="val -35079"/>
              <a:gd name="adj2" fmla="val -41889"/>
            </a:avLst>
          </a:prstGeom>
          <a:solidFill>
            <a:schemeClr val="accent1"/>
          </a:solidFill>
          <a:ln w="9525">
            <a:solidFill>
              <a:schemeClr val="tx2"/>
            </a:solidFill>
            <a:round/>
            <a:headEnd/>
            <a:tailEnd/>
          </a:ln>
        </p:spPr>
        <p:txBody>
          <a:bodyPr lIns="90000" tIns="46800" rIns="90000" bIns="46800" anchor="ctr">
            <a:prstTxWarp prst="textNoShape">
              <a:avLst/>
            </a:prstTxWarp>
          </a:bodyPr>
          <a:lstStyle/>
          <a:p>
            <a:pPr algn="ctr" eaLnBrk="1" hangingPunct="1">
              <a:spcBef>
                <a:spcPct val="50000"/>
              </a:spcBef>
            </a:pPr>
            <a:r>
              <a:rPr lang="fr-FR" sz="1400" b="1">
                <a:latin typeface="Tahoma" charset="0"/>
              </a:rPr>
              <a:t>Caler l'articulation des modes de pilotage par rapport au degré d'intégration global voulu et des finalités recherchées pour l'alliance</a:t>
            </a:r>
          </a:p>
        </p:txBody>
      </p:sp>
    </p:spTree>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56214B0D-720A-B84E-B2FD-0E9748E3E0DF}" type="slidenum">
              <a:rPr lang="fr-FR"/>
              <a:pPr>
                <a:defRPr/>
              </a:pPr>
              <a:t>215</a:t>
            </a:fld>
            <a:endParaRPr lang="fr-FR"/>
          </a:p>
        </p:txBody>
      </p:sp>
      <p:sp>
        <p:nvSpPr>
          <p:cNvPr id="440323" name="Rectangle 2"/>
          <p:cNvSpPr>
            <a:spLocks noGrp="1" noChangeArrowheads="1"/>
          </p:cNvSpPr>
          <p:nvPr>
            <p:ph type="title"/>
          </p:nvPr>
        </p:nvSpPr>
        <p:spPr>
          <a:xfrm>
            <a:off x="685800" y="260350"/>
            <a:ext cx="7989888" cy="638175"/>
          </a:xfrm>
        </p:spPr>
        <p:txBody>
          <a:bodyPr/>
          <a:lstStyle/>
          <a:p>
            <a:r>
              <a:rPr lang="fr-FR"/>
              <a:t>Partir des points clés du management de l’alliance (1/4)</a:t>
            </a:r>
            <a:endParaRPr lang="fr-FR" sz="2000"/>
          </a:p>
        </p:txBody>
      </p:sp>
      <p:sp>
        <p:nvSpPr>
          <p:cNvPr id="440324" name="Rectangle 3"/>
          <p:cNvSpPr>
            <a:spLocks noGrp="1" noChangeArrowheads="1"/>
          </p:cNvSpPr>
          <p:nvPr>
            <p:ph type="body" idx="1"/>
          </p:nvPr>
        </p:nvSpPr>
        <p:spPr>
          <a:xfrm>
            <a:off x="685800" y="990600"/>
            <a:ext cx="7754938" cy="5410200"/>
          </a:xfrm>
        </p:spPr>
        <p:txBody>
          <a:bodyPr/>
          <a:lstStyle/>
          <a:p>
            <a:pPr>
              <a:lnSpc>
                <a:spcPct val="90000"/>
              </a:lnSpc>
            </a:pPr>
            <a:r>
              <a:rPr lang="fr-FR" sz="1800"/>
              <a:t>Le </a:t>
            </a:r>
            <a:r>
              <a:rPr lang="fr-FR" sz="1800" b="1"/>
              <a:t>cadre</a:t>
            </a:r>
            <a:r>
              <a:rPr lang="fr-FR" sz="1800"/>
              <a:t> avec la définition, les rôles et les modes de fonctionnement, les limites et les équilibres des pouvoirs, les participants… les organes de pilotage :</a:t>
            </a:r>
          </a:p>
          <a:p>
            <a:pPr lvl="1">
              <a:lnSpc>
                <a:spcPct val="90000"/>
              </a:lnSpc>
            </a:pPr>
            <a:r>
              <a:rPr lang="fr-FR" sz="1600"/>
              <a:t>Comité de Direction</a:t>
            </a:r>
          </a:p>
          <a:p>
            <a:pPr lvl="1">
              <a:lnSpc>
                <a:spcPct val="90000"/>
              </a:lnSpc>
            </a:pPr>
            <a:r>
              <a:rPr lang="fr-FR" sz="1600"/>
              <a:t>Comité de Pilotage</a:t>
            </a:r>
          </a:p>
          <a:p>
            <a:pPr lvl="1">
              <a:lnSpc>
                <a:spcPct val="90000"/>
              </a:lnSpc>
            </a:pPr>
            <a:r>
              <a:rPr lang="fr-FR" sz="1600"/>
              <a:t>Le rôle du (des) DG(s)</a:t>
            </a:r>
          </a:p>
          <a:p>
            <a:pPr>
              <a:lnSpc>
                <a:spcPct val="90000"/>
              </a:lnSpc>
            </a:pPr>
            <a:r>
              <a:rPr lang="fr-FR" sz="1800"/>
              <a:t>Les </a:t>
            </a:r>
            <a:r>
              <a:rPr lang="fr-FR" sz="1800" b="1"/>
              <a:t>objectifs</a:t>
            </a:r>
            <a:r>
              <a:rPr lang="fr-FR" sz="1800"/>
              <a:t> stratégiques et opérationnels à atteindre et les </a:t>
            </a:r>
            <a:r>
              <a:rPr lang="fr-FR" sz="1800" b="1"/>
              <a:t>principes</a:t>
            </a:r>
            <a:r>
              <a:rPr lang="fr-FR" sz="1800"/>
              <a:t> à mettre en oeuvre pour les atteindre</a:t>
            </a:r>
          </a:p>
          <a:p>
            <a:pPr lvl="1">
              <a:lnSpc>
                <a:spcPct val="90000"/>
              </a:lnSpc>
            </a:pPr>
            <a:r>
              <a:rPr lang="fr-FR" sz="1600"/>
              <a:t>La nature des objectifs visés induit fortement les modalités de management à mettre en œuvre</a:t>
            </a:r>
          </a:p>
          <a:p>
            <a:pPr lvl="2">
              <a:lnSpc>
                <a:spcPct val="90000"/>
              </a:lnSpc>
            </a:pPr>
            <a:r>
              <a:rPr lang="fr-FR" sz="1400"/>
              <a:t>Bien distinguer les objectifs stratégiques des objectifs opérationnels</a:t>
            </a:r>
          </a:p>
          <a:p>
            <a:pPr lvl="2">
              <a:lnSpc>
                <a:spcPct val="90000"/>
              </a:lnSpc>
            </a:pPr>
            <a:r>
              <a:rPr lang="fr-FR" sz="1400"/>
              <a:t>Evaluer les risques liés, les partages de compétences, les avantages stratégiques attendus / coûts d’organisation de l’alliance</a:t>
            </a:r>
          </a:p>
          <a:p>
            <a:pPr>
              <a:lnSpc>
                <a:spcPct val="90000"/>
              </a:lnSpc>
            </a:pPr>
            <a:r>
              <a:rPr lang="fr-FR" sz="1800"/>
              <a:t>Les règles de </a:t>
            </a:r>
            <a:r>
              <a:rPr lang="fr-FR" sz="1800" b="1"/>
              <a:t>décision</a:t>
            </a:r>
            <a:r>
              <a:rPr lang="fr-FR" sz="1800"/>
              <a:t> et d’arbitrage ainsi que les processus d’arbitrage des conflits :</a:t>
            </a:r>
          </a:p>
          <a:p>
            <a:pPr lvl="1">
              <a:lnSpc>
                <a:spcPct val="90000"/>
              </a:lnSpc>
            </a:pPr>
            <a:r>
              <a:rPr lang="fr-FR" sz="1600"/>
              <a:t>Quelles sont les décisions clés dans l’alliance ?</a:t>
            </a:r>
          </a:p>
          <a:p>
            <a:pPr lvl="1">
              <a:lnSpc>
                <a:spcPct val="90000"/>
              </a:lnSpc>
            </a:pPr>
            <a:r>
              <a:rPr lang="fr-FR" sz="1600"/>
              <a:t>Quel est le pouvoir des Dirigeants des Sociétés alliées relativement à celui du Dirigeant de l’alliance ?</a:t>
            </a:r>
          </a:p>
          <a:p>
            <a:pPr>
              <a:lnSpc>
                <a:spcPct val="90000"/>
              </a:lnSpc>
            </a:pPr>
            <a:r>
              <a:rPr lang="fr-FR" sz="1800"/>
              <a:t>Les clauses de </a:t>
            </a:r>
            <a:r>
              <a:rPr lang="fr-FR" sz="1800" b="1"/>
              <a:t>blocage</a:t>
            </a:r>
            <a:r>
              <a:rPr lang="fr-FR" sz="1800"/>
              <a:t> (deadlock) et de </a:t>
            </a:r>
            <a:r>
              <a:rPr lang="fr-FR" sz="1800" b="1"/>
              <a:t>rupture</a:t>
            </a:r>
          </a:p>
          <a:p>
            <a:pPr>
              <a:lnSpc>
                <a:spcPct val="90000"/>
              </a:lnSpc>
            </a:pPr>
            <a:r>
              <a:rPr lang="fr-FR" sz="1800"/>
              <a:t>Les </a:t>
            </a:r>
            <a:r>
              <a:rPr lang="fr-FR" sz="1800" b="1"/>
              <a:t>limites</a:t>
            </a:r>
            <a:r>
              <a:rPr lang="fr-FR" sz="1800"/>
              <a:t> nécessitant de revoir l’accord</a:t>
            </a:r>
          </a:p>
          <a:p>
            <a:pPr>
              <a:lnSpc>
                <a:spcPct val="90000"/>
              </a:lnSpc>
            </a:pPr>
            <a:endParaRPr lang="fr-FR" sz="1800"/>
          </a:p>
        </p:txBody>
      </p:sp>
    </p:spTree>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D0D1C1B5-177F-C34F-BF8B-010A5C610F6F}" type="slidenum">
              <a:rPr lang="fr-FR"/>
              <a:pPr>
                <a:defRPr/>
              </a:pPr>
              <a:t>216</a:t>
            </a:fld>
            <a:endParaRPr lang="fr-FR"/>
          </a:p>
        </p:txBody>
      </p:sp>
      <p:sp>
        <p:nvSpPr>
          <p:cNvPr id="442371" name="Rectangle 2"/>
          <p:cNvSpPr>
            <a:spLocks noGrp="1" noChangeArrowheads="1"/>
          </p:cNvSpPr>
          <p:nvPr>
            <p:ph type="title"/>
          </p:nvPr>
        </p:nvSpPr>
        <p:spPr>
          <a:xfrm>
            <a:off x="685800" y="260350"/>
            <a:ext cx="7989888" cy="638175"/>
          </a:xfrm>
        </p:spPr>
        <p:txBody>
          <a:bodyPr/>
          <a:lstStyle/>
          <a:p>
            <a:r>
              <a:rPr lang="fr-FR"/>
              <a:t>Partir des points clés du management de l’alliance (2/4) :</a:t>
            </a:r>
            <a:br>
              <a:rPr lang="fr-FR"/>
            </a:br>
            <a:r>
              <a:rPr lang="fr-FR"/>
              <a:t>6 tâches cruciales de la Direction</a:t>
            </a:r>
            <a:endParaRPr lang="fr-FR" sz="2000"/>
          </a:p>
        </p:txBody>
      </p:sp>
      <p:sp>
        <p:nvSpPr>
          <p:cNvPr id="442372" name="Rectangle 3"/>
          <p:cNvSpPr>
            <a:spLocks noGrp="1" noChangeArrowheads="1"/>
          </p:cNvSpPr>
          <p:nvPr>
            <p:ph type="body" idx="1"/>
          </p:nvPr>
        </p:nvSpPr>
        <p:spPr>
          <a:xfrm>
            <a:off x="685800" y="1143000"/>
            <a:ext cx="7754938" cy="4953000"/>
          </a:xfrm>
        </p:spPr>
        <p:txBody>
          <a:bodyPr/>
          <a:lstStyle/>
          <a:p>
            <a:pPr>
              <a:buFontTx/>
              <a:buAutoNum type="arabicPeriod"/>
            </a:pPr>
            <a:r>
              <a:rPr lang="fr-FR">
                <a:solidFill>
                  <a:schemeClr val="hlink"/>
                </a:solidFill>
              </a:rPr>
              <a:t>Evaluer la contribution de chaque partenaire à l’alliance</a:t>
            </a:r>
            <a:endParaRPr lang="fr-FR" sz="1800"/>
          </a:p>
          <a:p>
            <a:pPr marL="762000" lvl="1" indent="-304800"/>
            <a:r>
              <a:rPr lang="fr-FR" sz="1600"/>
              <a:t>Quoi ? Pourquoi ?évaluation à l’avance ? Rétrospectivement ?</a:t>
            </a:r>
          </a:p>
          <a:p>
            <a:pPr>
              <a:buFontTx/>
              <a:buAutoNum type="arabicPeriod"/>
            </a:pPr>
            <a:r>
              <a:rPr lang="fr-FR">
                <a:solidFill>
                  <a:schemeClr val="hlink"/>
                </a:solidFill>
              </a:rPr>
              <a:t>Définir, en accord avec l’allié, le champ d’application</a:t>
            </a:r>
          </a:p>
          <a:p>
            <a:pPr marL="762000" lvl="1" indent="-304800"/>
            <a:r>
              <a:rPr lang="fr-FR" sz="1600"/>
              <a:t>Quelles tâches sont effectuées conjointement ? Sur quels marchés est-on ensemble ? Domaine d’évaluation des impacts éco et financiers ? Contexte d’objectifs et d’ambition stratégique</a:t>
            </a:r>
          </a:p>
          <a:p>
            <a:pPr>
              <a:buFontTx/>
              <a:buAutoNum type="arabicPeriod"/>
            </a:pPr>
            <a:r>
              <a:rPr lang="fr-FR">
                <a:solidFill>
                  <a:schemeClr val="hlink"/>
                </a:solidFill>
              </a:rPr>
              <a:t>S’accorder sur les tâches critiques au succès de l’alliance</a:t>
            </a:r>
            <a:endParaRPr lang="fr-FR" sz="1800"/>
          </a:p>
          <a:p>
            <a:pPr marL="762000" lvl="1" indent="-304800"/>
            <a:r>
              <a:rPr lang="fr-FR" sz="1600"/>
              <a:t>Coordination des actions clés si cooptation/co-intégration ; interfaces de travail si alliance additive ; mise en œuvre de savoir faire nouveaux si complémentaire</a:t>
            </a:r>
          </a:p>
          <a:p>
            <a:pPr>
              <a:buFontTx/>
              <a:buAutoNum type="arabicPeriod"/>
            </a:pPr>
            <a:r>
              <a:rPr lang="fr-FR">
                <a:solidFill>
                  <a:schemeClr val="hlink"/>
                </a:solidFill>
              </a:rPr>
              <a:t>Mesurer les avantages</a:t>
            </a:r>
            <a:endParaRPr lang="fr-FR" sz="1800"/>
          </a:p>
          <a:p>
            <a:pPr marL="762000" lvl="1" indent="-304800"/>
            <a:r>
              <a:rPr lang="fr-FR" sz="1600"/>
              <a:t>Définir des indicateurs adéquats</a:t>
            </a:r>
          </a:p>
          <a:p>
            <a:pPr>
              <a:buFontTx/>
              <a:buAutoNum type="arabicPeriod"/>
            </a:pPr>
            <a:r>
              <a:rPr lang="fr-FR">
                <a:solidFill>
                  <a:schemeClr val="hlink"/>
                </a:solidFill>
              </a:rPr>
              <a:t>Prévoir la durée</a:t>
            </a:r>
            <a:endParaRPr lang="fr-FR" sz="1800"/>
          </a:p>
          <a:p>
            <a:pPr marL="762000" lvl="1" indent="-304800"/>
            <a:r>
              <a:rPr lang="fr-FR" sz="1600"/>
              <a:t>Définir un horizon / objectifs stratégiques</a:t>
            </a:r>
          </a:p>
          <a:p>
            <a:pPr>
              <a:buFontTx/>
              <a:buAutoNum type="arabicPeriod"/>
            </a:pPr>
            <a:r>
              <a:rPr lang="fr-FR">
                <a:solidFill>
                  <a:schemeClr val="hlink"/>
                </a:solidFill>
              </a:rPr>
              <a:t>Anticiper les points de friction</a:t>
            </a:r>
            <a:endParaRPr lang="fr-FR" sz="1800"/>
          </a:p>
          <a:p>
            <a:pPr marL="762000" lvl="1" indent="-304800"/>
            <a:r>
              <a:rPr lang="fr-FR" sz="1600"/>
              <a:t>Sur quels domaines clés de la création de valeur</a:t>
            </a:r>
          </a:p>
        </p:txBody>
      </p:sp>
    </p:spTree>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255C078E-11EB-7E47-AA24-6E10DD69BF14}" type="slidenum">
              <a:rPr lang="fr-FR"/>
              <a:pPr>
                <a:defRPr/>
              </a:pPr>
              <a:t>217</a:t>
            </a:fld>
            <a:endParaRPr lang="fr-FR"/>
          </a:p>
        </p:txBody>
      </p:sp>
      <p:sp>
        <p:nvSpPr>
          <p:cNvPr id="444419" name="Rectangle 4"/>
          <p:cNvSpPr>
            <a:spLocks noGrp="1" noChangeArrowheads="1"/>
          </p:cNvSpPr>
          <p:nvPr>
            <p:ph type="title"/>
          </p:nvPr>
        </p:nvSpPr>
        <p:spPr/>
        <p:txBody>
          <a:bodyPr/>
          <a:lstStyle/>
          <a:p>
            <a:r>
              <a:rPr lang="fr-FR"/>
              <a:t>Partir des points clés du management de l’alliance (3/4) : institutionaliser ou pas</a:t>
            </a:r>
          </a:p>
        </p:txBody>
      </p:sp>
      <p:sp>
        <p:nvSpPr>
          <p:cNvPr id="444420" name="Rectangle 5"/>
          <p:cNvSpPr>
            <a:spLocks noGrp="1" noChangeArrowheads="1"/>
          </p:cNvSpPr>
          <p:nvPr>
            <p:ph type="body" idx="1"/>
          </p:nvPr>
        </p:nvSpPr>
        <p:spPr/>
        <p:txBody>
          <a:bodyPr/>
          <a:lstStyle/>
          <a:p>
            <a:r>
              <a:rPr lang="fr-FR"/>
              <a:t>3 facteurs poussant à institutionaliser</a:t>
            </a:r>
          </a:p>
          <a:p>
            <a:pPr lvl="1"/>
            <a:r>
              <a:rPr lang="fr-FR"/>
              <a:t>Intégrer des tâches : travailler ensemble, partager des processus (lesquels ?) … plutôt que fournir des résultats à l’autre</a:t>
            </a:r>
          </a:p>
          <a:p>
            <a:pPr lvl="1"/>
            <a:r>
              <a:rPr lang="fr-FR"/>
              <a:t>Incertitudes sur nature et valeur de l’échange : le contrat devient difficile à construire !</a:t>
            </a:r>
          </a:p>
          <a:p>
            <a:pPr lvl="1"/>
            <a:r>
              <a:rPr lang="fr-FR"/>
              <a:t>Degré d’urgence de la prise de décision les arrangements contractuels freinent la prise de décision</a:t>
            </a:r>
          </a:p>
          <a:p>
            <a:pPr lvl="1"/>
            <a:endParaRPr lang="fr-FR"/>
          </a:p>
        </p:txBody>
      </p:sp>
    </p:spTree>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177CE340-2147-0244-9E12-DBF2C1994207}" type="slidenum">
              <a:rPr lang="fr-FR"/>
              <a:pPr>
                <a:defRPr/>
              </a:pPr>
              <a:t>218</a:t>
            </a:fld>
            <a:endParaRPr lang="fr-FR"/>
          </a:p>
        </p:txBody>
      </p:sp>
      <p:sp>
        <p:nvSpPr>
          <p:cNvPr id="446467" name="Rectangle 2"/>
          <p:cNvSpPr>
            <a:spLocks noGrp="1" noChangeArrowheads="1"/>
          </p:cNvSpPr>
          <p:nvPr>
            <p:ph type="title"/>
          </p:nvPr>
        </p:nvSpPr>
        <p:spPr>
          <a:xfrm>
            <a:off x="685800" y="260350"/>
            <a:ext cx="7989888" cy="638175"/>
          </a:xfrm>
        </p:spPr>
        <p:txBody>
          <a:bodyPr/>
          <a:lstStyle/>
          <a:p>
            <a:r>
              <a:rPr lang="fr-FR"/>
              <a:t>Partir des points clés du management de l’alliance (4/4) : interfaces pour résoudre les conflits</a:t>
            </a:r>
            <a:endParaRPr lang="fr-FR" sz="2000"/>
          </a:p>
        </p:txBody>
      </p:sp>
      <p:sp>
        <p:nvSpPr>
          <p:cNvPr id="446468" name="Rectangle 3"/>
          <p:cNvSpPr>
            <a:spLocks noGrp="1" noChangeArrowheads="1"/>
          </p:cNvSpPr>
          <p:nvPr>
            <p:ph type="body" idx="1"/>
          </p:nvPr>
        </p:nvSpPr>
        <p:spPr>
          <a:xfrm>
            <a:off x="685800" y="1108075"/>
            <a:ext cx="8134350" cy="5140325"/>
          </a:xfrm>
        </p:spPr>
        <p:txBody>
          <a:bodyPr/>
          <a:lstStyle/>
          <a:p>
            <a:pPr>
              <a:lnSpc>
                <a:spcPct val="90000"/>
              </a:lnSpc>
            </a:pPr>
            <a:r>
              <a:rPr lang="fr-FR">
                <a:solidFill>
                  <a:schemeClr val="hlink"/>
                </a:solidFill>
              </a:rPr>
              <a:t>Interfaces entre partenaires</a:t>
            </a:r>
            <a:r>
              <a:rPr lang="fr-FR"/>
              <a:t> :</a:t>
            </a:r>
          </a:p>
          <a:p>
            <a:pPr lvl="1">
              <a:lnSpc>
                <a:spcPct val="90000"/>
              </a:lnSpc>
            </a:pPr>
            <a:r>
              <a:rPr lang="fr-FR"/>
              <a:t>Au niveau de la Direction</a:t>
            </a:r>
          </a:p>
          <a:p>
            <a:pPr lvl="1">
              <a:lnSpc>
                <a:spcPct val="90000"/>
              </a:lnSpc>
            </a:pPr>
            <a:r>
              <a:rPr lang="fr-FR"/>
              <a:t>Au niveau opérationnel</a:t>
            </a:r>
          </a:p>
          <a:p>
            <a:pPr>
              <a:lnSpc>
                <a:spcPct val="90000"/>
              </a:lnSpc>
            </a:pPr>
            <a:r>
              <a:rPr lang="fr-FR">
                <a:solidFill>
                  <a:schemeClr val="hlink"/>
                </a:solidFill>
              </a:rPr>
              <a:t>Intégration dans le travail + ou – forte selon les besoins</a:t>
            </a:r>
            <a:endParaRPr lang="fr-FR"/>
          </a:p>
          <a:p>
            <a:pPr lvl="1">
              <a:lnSpc>
                <a:spcPct val="90000"/>
              </a:lnSpc>
            </a:pPr>
            <a:r>
              <a:rPr lang="fr-FR"/>
              <a:t>Quelles sont les tâches  qu’un partenaire peut accomplir tout seul </a:t>
            </a:r>
            <a:r>
              <a:rPr lang="fr-FR" i="1"/>
              <a:t>versus </a:t>
            </a:r>
            <a:r>
              <a:rPr lang="fr-FR"/>
              <a:t>celles demandant une étroite collaboration ?</a:t>
            </a:r>
          </a:p>
          <a:p>
            <a:pPr lvl="1">
              <a:lnSpc>
                <a:spcPct val="90000"/>
              </a:lnSpc>
            </a:pPr>
            <a:r>
              <a:rPr lang="fr-FR"/>
              <a:t>Fonction de la nature des tâches et de la logique de création de valeur</a:t>
            </a:r>
          </a:p>
          <a:p>
            <a:pPr lvl="2">
              <a:lnSpc>
                <a:spcPct val="90000"/>
              </a:lnSpc>
            </a:pPr>
            <a:r>
              <a:rPr lang="fr-FR"/>
              <a:t>Apprendre ensemble ou échanger des savoir faire </a:t>
            </a:r>
            <a:r>
              <a:rPr lang="fr-FR">
                <a:sym typeface="Wingdings" charset="2"/>
              </a:rPr>
              <a:t> intégration primordiale</a:t>
            </a:r>
          </a:p>
          <a:p>
            <a:pPr lvl="1">
              <a:lnSpc>
                <a:spcPct val="90000"/>
              </a:lnSpc>
            </a:pPr>
            <a:r>
              <a:rPr lang="fr-FR"/>
              <a:t>Améliorer les interfaces passe par :</a:t>
            </a:r>
          </a:p>
          <a:p>
            <a:pPr lvl="2">
              <a:lnSpc>
                <a:spcPct val="90000"/>
              </a:lnSpc>
            </a:pPr>
            <a:r>
              <a:rPr lang="fr-FR"/>
              <a:t>Des équipes mixtes et les former aux processus inter-entreprises</a:t>
            </a:r>
          </a:p>
          <a:p>
            <a:pPr lvl="2">
              <a:lnSpc>
                <a:spcPct val="90000"/>
              </a:lnSpc>
            </a:pPr>
            <a:r>
              <a:rPr lang="fr-FR"/>
              <a:t>Les faire travailler sur les mêmes lieux</a:t>
            </a:r>
          </a:p>
          <a:p>
            <a:pPr lvl="2">
              <a:lnSpc>
                <a:spcPct val="90000"/>
              </a:lnSpc>
            </a:pPr>
            <a:r>
              <a:rPr lang="fr-FR"/>
              <a:t>Soutenir les collaborateurs de l’interface : symétrie de l’autorité, rassurer les collaborateurs moins motivés …structure commune légère</a:t>
            </a:r>
          </a:p>
          <a:p>
            <a:pPr lvl="2">
              <a:lnSpc>
                <a:spcPct val="90000"/>
              </a:lnSpc>
            </a:pPr>
            <a:r>
              <a:rPr lang="fr-FR"/>
              <a:t>Construire des passerelles à différents niveaux : entre spécialistes opérationnels, au niveau stratégique pour donner le ton, entre cadres moyens en les faisant travailler sur des problèmes stratégiques + des contacts personnels et humains</a:t>
            </a:r>
          </a:p>
          <a:p>
            <a:pPr lvl="2">
              <a:lnSpc>
                <a:spcPct val="90000"/>
              </a:lnSpc>
            </a:pPr>
            <a:endParaRPr lang="fr-FR"/>
          </a:p>
        </p:txBody>
      </p:sp>
    </p:spTree>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4"/>
          <p:cNvSpPr>
            <a:spLocks noGrp="1"/>
          </p:cNvSpPr>
          <p:nvPr>
            <p:ph type="sldNum" sz="quarter" idx="10"/>
          </p:nvPr>
        </p:nvSpPr>
        <p:spPr/>
        <p:txBody>
          <a:bodyPr/>
          <a:lstStyle/>
          <a:p>
            <a:pPr>
              <a:defRPr/>
            </a:pPr>
            <a:fld id="{164C4F56-75E0-644C-89BC-A5CBF7DD1538}" type="slidenum">
              <a:rPr lang="fr-FR"/>
              <a:pPr>
                <a:defRPr/>
              </a:pPr>
              <a:t>219</a:t>
            </a:fld>
            <a:endParaRPr lang="fr-FR"/>
          </a:p>
        </p:txBody>
      </p:sp>
      <p:sp>
        <p:nvSpPr>
          <p:cNvPr id="448515" name="Rectangle 2"/>
          <p:cNvSpPr>
            <a:spLocks noGrp="1" noChangeArrowheads="1"/>
          </p:cNvSpPr>
          <p:nvPr>
            <p:ph type="title"/>
          </p:nvPr>
        </p:nvSpPr>
        <p:spPr>
          <a:xfrm>
            <a:off x="541338" y="381000"/>
            <a:ext cx="7772400" cy="638175"/>
          </a:xfrm>
        </p:spPr>
        <p:txBody>
          <a:bodyPr/>
          <a:lstStyle/>
          <a:p>
            <a:r>
              <a:rPr lang="fr-FR"/>
              <a:t>Partir des points clés du management de l’alliance :</a:t>
            </a:r>
            <a:br>
              <a:rPr lang="fr-FR"/>
            </a:br>
            <a:r>
              <a:rPr lang="fr-FR"/>
              <a:t>des apprentissages indispensables</a:t>
            </a:r>
            <a:br>
              <a:rPr lang="fr-FR"/>
            </a:br>
            <a:r>
              <a:rPr lang="fr-FR"/>
              <a:t>			… parfois médiocres</a:t>
            </a:r>
            <a:endParaRPr lang="fr-FR" sz="2000"/>
          </a:p>
        </p:txBody>
      </p:sp>
      <p:sp>
        <p:nvSpPr>
          <p:cNvPr id="448516" name="Rectangle 3"/>
          <p:cNvSpPr>
            <a:spLocks noGrp="1" noChangeArrowheads="1"/>
          </p:cNvSpPr>
          <p:nvPr>
            <p:ph type="body" sz="half" idx="1"/>
          </p:nvPr>
        </p:nvSpPr>
        <p:spPr>
          <a:xfrm>
            <a:off x="685800" y="1762125"/>
            <a:ext cx="4000500" cy="4114800"/>
          </a:xfrm>
          <a:ln>
            <a:solidFill>
              <a:schemeClr val="tx1"/>
            </a:solidFill>
          </a:ln>
        </p:spPr>
        <p:txBody>
          <a:bodyPr/>
          <a:lstStyle/>
          <a:p>
            <a:r>
              <a:rPr lang="fr-FR" sz="2000"/>
              <a:t>Frustrations croissantes</a:t>
            </a:r>
          </a:p>
          <a:p>
            <a:r>
              <a:rPr lang="fr-FR" sz="2000"/>
              <a:t>Moindre communication</a:t>
            </a:r>
          </a:p>
          <a:p>
            <a:r>
              <a:rPr lang="fr-FR" sz="2000"/>
              <a:t>Déclin de la satisfaction des collaborateurs impliqués</a:t>
            </a:r>
          </a:p>
          <a:p>
            <a:r>
              <a:rPr lang="fr-FR" sz="2000"/>
              <a:t>Persistance de problèmes non résolus</a:t>
            </a:r>
          </a:p>
          <a:p>
            <a:r>
              <a:rPr lang="fr-FR" sz="2000"/>
              <a:t>Absence de rencontre entre les partenaires en dehors du travail</a:t>
            </a:r>
          </a:p>
          <a:p>
            <a:r>
              <a:rPr lang="fr-FR" sz="2000"/>
              <a:t>Rotation élevée du personnel impliqué</a:t>
            </a:r>
          </a:p>
        </p:txBody>
      </p:sp>
      <p:sp>
        <p:nvSpPr>
          <p:cNvPr id="448517" name="Rectangle 4"/>
          <p:cNvSpPr>
            <a:spLocks noGrp="1" noChangeArrowheads="1"/>
          </p:cNvSpPr>
          <p:nvPr>
            <p:ph type="body" sz="half" idx="2"/>
          </p:nvPr>
        </p:nvSpPr>
        <p:spPr>
          <a:xfrm>
            <a:off x="4838700" y="1762125"/>
            <a:ext cx="4000500" cy="4114800"/>
          </a:xfrm>
          <a:ln>
            <a:solidFill>
              <a:schemeClr val="tx1"/>
            </a:solidFill>
          </a:ln>
        </p:spPr>
        <p:txBody>
          <a:bodyPr/>
          <a:lstStyle/>
          <a:p>
            <a:r>
              <a:rPr lang="fr-FR" sz="2000"/>
              <a:t>Boucs émissaires culturels</a:t>
            </a:r>
          </a:p>
          <a:p>
            <a:r>
              <a:rPr lang="fr-FR" sz="2000"/>
              <a:t>Rupture de la communication</a:t>
            </a:r>
          </a:p>
          <a:p>
            <a:r>
              <a:rPr lang="fr-FR" sz="2000"/>
              <a:t>Démissions				</a:t>
            </a:r>
          </a:p>
          <a:p>
            <a:r>
              <a:rPr lang="fr-FR" sz="2000"/>
              <a:t>Conflits ouverts durables</a:t>
            </a:r>
          </a:p>
          <a:p>
            <a:r>
              <a:rPr lang="fr-FR" sz="2000"/>
              <a:t>Ségrégation				</a:t>
            </a:r>
          </a:p>
          <a:p>
            <a:r>
              <a:rPr lang="fr-FR" sz="2000"/>
              <a:t>Demandes de réaffectation dans l’entreprise d’origine</a:t>
            </a:r>
          </a:p>
        </p:txBody>
      </p:sp>
      <p:sp>
        <p:nvSpPr>
          <p:cNvPr id="448518" name="Text Box 5"/>
          <p:cNvSpPr txBox="1">
            <a:spLocks noChangeArrowheads="1"/>
          </p:cNvSpPr>
          <p:nvPr/>
        </p:nvSpPr>
        <p:spPr bwMode="auto">
          <a:xfrm>
            <a:off x="1527175" y="1384300"/>
            <a:ext cx="1593850" cy="366713"/>
          </a:xfrm>
          <a:prstGeom prst="rect">
            <a:avLst/>
          </a:prstGeom>
          <a:noFill/>
          <a:ln w="9525">
            <a:noFill/>
            <a:miter lim="800000"/>
            <a:headEnd/>
            <a:tailEnd/>
          </a:ln>
        </p:spPr>
        <p:txBody>
          <a:bodyPr wrap="none">
            <a:prstTxWarp prst="textNoShape">
              <a:avLst/>
            </a:prstTxWarp>
            <a:spAutoFit/>
          </a:bodyPr>
          <a:lstStyle/>
          <a:p>
            <a:r>
              <a:rPr lang="fr-FR" sz="1800">
                <a:solidFill>
                  <a:srgbClr val="FF3300"/>
                </a:solidFill>
                <a:latin typeface="Times New Roman" charset="0"/>
              </a:rPr>
              <a:t>Avertissements</a:t>
            </a:r>
          </a:p>
        </p:txBody>
      </p:sp>
      <p:sp>
        <p:nvSpPr>
          <p:cNvPr id="448519" name="Text Box 6"/>
          <p:cNvSpPr txBox="1">
            <a:spLocks noChangeArrowheads="1"/>
          </p:cNvSpPr>
          <p:nvPr/>
        </p:nvSpPr>
        <p:spPr bwMode="auto">
          <a:xfrm>
            <a:off x="5795963" y="1363663"/>
            <a:ext cx="1981200" cy="366712"/>
          </a:xfrm>
          <a:prstGeom prst="rect">
            <a:avLst/>
          </a:prstGeom>
          <a:noFill/>
          <a:ln w="9525">
            <a:noFill/>
            <a:miter lim="800000"/>
            <a:headEnd/>
            <a:tailEnd/>
          </a:ln>
        </p:spPr>
        <p:txBody>
          <a:bodyPr wrap="none">
            <a:prstTxWarp prst="textNoShape">
              <a:avLst/>
            </a:prstTxWarp>
            <a:spAutoFit/>
          </a:bodyPr>
          <a:lstStyle/>
          <a:p>
            <a:r>
              <a:rPr lang="fr-FR" sz="1800">
                <a:solidFill>
                  <a:srgbClr val="FF3300"/>
                </a:solidFill>
                <a:latin typeface="Times New Roman" charset="0"/>
              </a:rPr>
              <a:t>Symptômes sérieux</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space réservé du numéro de diapositive 3"/>
          <p:cNvSpPr>
            <a:spLocks noGrp="1"/>
          </p:cNvSpPr>
          <p:nvPr>
            <p:ph type="sldNum" sz="quarter" idx="10"/>
          </p:nvPr>
        </p:nvSpPr>
        <p:spPr/>
        <p:txBody>
          <a:bodyPr/>
          <a:lstStyle/>
          <a:p>
            <a:pPr>
              <a:defRPr/>
            </a:pPr>
            <a:fld id="{348CD6A2-0468-9547-8EA9-81133ECA252E}" type="slidenum">
              <a:rPr lang="fr-FR"/>
              <a:pPr>
                <a:defRPr/>
              </a:pPr>
              <a:t>22</a:t>
            </a:fld>
            <a:endParaRPr lang="fr-FR"/>
          </a:p>
        </p:txBody>
      </p:sp>
      <p:sp>
        <p:nvSpPr>
          <p:cNvPr id="55299" name="Rectangle 1026"/>
          <p:cNvSpPr>
            <a:spLocks noGrp="1" noChangeArrowheads="1"/>
          </p:cNvSpPr>
          <p:nvPr>
            <p:ph type="title"/>
          </p:nvPr>
        </p:nvSpPr>
        <p:spPr>
          <a:noFill/>
        </p:spPr>
        <p:txBody>
          <a:bodyPr lIns="90488" rIns="90488"/>
          <a:lstStyle/>
          <a:p>
            <a:pPr defTabSz="762000"/>
            <a:r>
              <a:rPr lang="fr-FR"/>
              <a:t>L’analyse stratégique : mise en oeuvre</a:t>
            </a:r>
          </a:p>
        </p:txBody>
      </p:sp>
      <p:sp>
        <p:nvSpPr>
          <p:cNvPr id="55300" name="Rectangle 1027"/>
          <p:cNvSpPr>
            <a:spLocks noGrp="1" noChangeArrowheads="1"/>
          </p:cNvSpPr>
          <p:nvPr>
            <p:ph type="body" idx="1"/>
          </p:nvPr>
        </p:nvSpPr>
        <p:spPr>
          <a:xfrm>
            <a:off x="457200" y="1268413"/>
            <a:ext cx="4946650" cy="1944687"/>
          </a:xfrm>
          <a:noFill/>
          <a:ln>
            <a:solidFill>
              <a:schemeClr val="tx1"/>
            </a:solidFill>
          </a:ln>
        </p:spPr>
        <p:txBody>
          <a:bodyPr lIns="90488" rIns="90488"/>
          <a:lstStyle/>
          <a:p>
            <a:pPr marL="190500" indent="-190500" defTabSz="762000">
              <a:lnSpc>
                <a:spcPct val="60000"/>
              </a:lnSpc>
            </a:pPr>
            <a:r>
              <a:rPr lang="fr-FR" sz="1600" b="1"/>
              <a:t>Une démarche</a:t>
            </a:r>
          </a:p>
          <a:p>
            <a:pPr marL="952500" lvl="1" indent="-381000" defTabSz="762000">
              <a:lnSpc>
                <a:spcPct val="60000"/>
              </a:lnSpc>
              <a:spcBef>
                <a:spcPct val="100000"/>
              </a:spcBef>
            </a:pPr>
            <a:r>
              <a:rPr lang="fr-FR" sz="1400" b="1"/>
              <a:t>ramassée dans le temps (3 - 6 mois),</a:t>
            </a:r>
          </a:p>
          <a:p>
            <a:pPr marL="952500" lvl="1" indent="-381000" defTabSz="762000">
              <a:lnSpc>
                <a:spcPct val="60000"/>
              </a:lnSpc>
              <a:spcBef>
                <a:spcPct val="100000"/>
              </a:spcBef>
            </a:pPr>
            <a:r>
              <a:rPr lang="fr-FR" sz="1400" b="1"/>
              <a:t>impliquant directement les futurs acteurs,</a:t>
            </a:r>
          </a:p>
          <a:p>
            <a:pPr marL="952500" lvl="1" indent="-381000" defTabSz="762000">
              <a:lnSpc>
                <a:spcPct val="60000"/>
              </a:lnSpc>
              <a:spcBef>
                <a:spcPct val="100000"/>
              </a:spcBef>
            </a:pPr>
            <a:r>
              <a:rPr lang="fr-FR" sz="1400" b="1"/>
              <a:t>d’abord qualitative,</a:t>
            </a:r>
          </a:p>
          <a:p>
            <a:pPr marL="952500" lvl="1" indent="-381000" defTabSz="762000">
              <a:lnSpc>
                <a:spcPct val="60000"/>
              </a:lnSpc>
              <a:spcBef>
                <a:spcPct val="100000"/>
              </a:spcBef>
            </a:pPr>
            <a:r>
              <a:rPr lang="fr-FR" sz="1400" b="1"/>
              <a:t>méthodologique,</a:t>
            </a:r>
          </a:p>
          <a:p>
            <a:pPr marL="190500" indent="-190500" defTabSz="762000">
              <a:lnSpc>
                <a:spcPct val="60000"/>
              </a:lnSpc>
              <a:buFontTx/>
              <a:buNone/>
            </a:pPr>
            <a:r>
              <a:rPr lang="fr-FR" sz="1600" b="1"/>
              <a:t>	n’est que le début d’un processus itératif.</a:t>
            </a:r>
          </a:p>
        </p:txBody>
      </p:sp>
      <p:sp>
        <p:nvSpPr>
          <p:cNvPr id="55301" name="Rectangle 1029"/>
          <p:cNvSpPr>
            <a:spLocks noChangeArrowheads="1"/>
          </p:cNvSpPr>
          <p:nvPr/>
        </p:nvSpPr>
        <p:spPr bwMode="auto">
          <a:xfrm>
            <a:off x="6761163" y="1722438"/>
            <a:ext cx="1444625" cy="642937"/>
          </a:xfrm>
          <a:prstGeom prst="rect">
            <a:avLst/>
          </a:prstGeom>
          <a:noFill/>
          <a:ln w="25400">
            <a:solidFill>
              <a:srgbClr val="00279F"/>
            </a:solidFill>
            <a:miter lim="800000"/>
            <a:headEnd/>
            <a:tailEnd/>
          </a:ln>
        </p:spPr>
        <p:txBody>
          <a:bodyPr wrap="none" anchor="ctr">
            <a:prstTxWarp prst="textNoShape">
              <a:avLst/>
            </a:prstTxWarp>
          </a:bodyPr>
          <a:lstStyle/>
          <a:p>
            <a:pPr algn="ctr" eaLnBrk="1" hangingPunct="1"/>
            <a:r>
              <a:rPr lang="fr-FR" sz="1400" b="1">
                <a:solidFill>
                  <a:srgbClr val="00279F"/>
                </a:solidFill>
                <a:latin typeface="Garamond" charset="0"/>
              </a:rPr>
              <a:t>Dirigeants</a:t>
            </a:r>
          </a:p>
          <a:p>
            <a:pPr algn="ctr" eaLnBrk="1" hangingPunct="1"/>
            <a:r>
              <a:rPr lang="fr-FR" sz="1400">
                <a:solidFill>
                  <a:srgbClr val="00279F"/>
                </a:solidFill>
                <a:latin typeface="Garamond" charset="0"/>
              </a:rPr>
              <a:t>arbitrent</a:t>
            </a:r>
          </a:p>
        </p:txBody>
      </p:sp>
      <p:sp>
        <p:nvSpPr>
          <p:cNvPr id="55302" name="Rectangle 1030"/>
          <p:cNvSpPr>
            <a:spLocks noChangeArrowheads="1"/>
          </p:cNvSpPr>
          <p:nvPr/>
        </p:nvSpPr>
        <p:spPr bwMode="auto">
          <a:xfrm>
            <a:off x="6740525" y="2828925"/>
            <a:ext cx="1763713" cy="787400"/>
          </a:xfrm>
          <a:prstGeom prst="rect">
            <a:avLst/>
          </a:prstGeom>
          <a:noFill/>
          <a:ln w="25400">
            <a:solidFill>
              <a:srgbClr val="00279F"/>
            </a:solidFill>
            <a:miter lim="800000"/>
            <a:headEnd/>
            <a:tailEnd/>
          </a:ln>
        </p:spPr>
        <p:txBody>
          <a:bodyPr wrap="none" anchor="ctr">
            <a:prstTxWarp prst="textNoShape">
              <a:avLst/>
            </a:prstTxWarp>
          </a:bodyPr>
          <a:lstStyle/>
          <a:p>
            <a:pPr algn="ctr" eaLnBrk="1" hangingPunct="1"/>
            <a:r>
              <a:rPr lang="fr-FR" sz="1600" b="1">
                <a:solidFill>
                  <a:srgbClr val="00279F"/>
                </a:solidFill>
                <a:latin typeface="Garamond" charset="0"/>
              </a:rPr>
              <a:t>Groupe de travail</a:t>
            </a:r>
          </a:p>
          <a:p>
            <a:pPr algn="ctr" eaLnBrk="1" hangingPunct="1"/>
            <a:r>
              <a:rPr lang="fr-FR" sz="1600">
                <a:solidFill>
                  <a:srgbClr val="00279F"/>
                </a:solidFill>
                <a:latin typeface="Garamond" charset="0"/>
              </a:rPr>
              <a:t>Élabore, propose</a:t>
            </a:r>
          </a:p>
        </p:txBody>
      </p:sp>
      <p:sp>
        <p:nvSpPr>
          <p:cNvPr id="55303" name="Freeform 1031"/>
          <p:cNvSpPr>
            <a:spLocks/>
          </p:cNvSpPr>
          <p:nvPr/>
        </p:nvSpPr>
        <p:spPr bwMode="auto">
          <a:xfrm>
            <a:off x="7696200" y="4022725"/>
            <a:ext cx="1214438" cy="220663"/>
          </a:xfrm>
          <a:custGeom>
            <a:avLst/>
            <a:gdLst>
              <a:gd name="T0" fmla="*/ 0 w 829"/>
              <a:gd name="T1" fmla="*/ 219172 h 148"/>
              <a:gd name="T2" fmla="*/ 0 w 829"/>
              <a:gd name="T3" fmla="*/ 0 h 148"/>
              <a:gd name="T4" fmla="*/ 1212973 w 829"/>
              <a:gd name="T5" fmla="*/ 0 h 148"/>
              <a:gd name="T6" fmla="*/ 0 60000 65536"/>
              <a:gd name="T7" fmla="*/ 0 60000 65536"/>
              <a:gd name="T8" fmla="*/ 0 60000 65536"/>
              <a:gd name="T9" fmla="*/ 0 w 829"/>
              <a:gd name="T10" fmla="*/ 0 h 148"/>
              <a:gd name="T11" fmla="*/ 829 w 829"/>
              <a:gd name="T12" fmla="*/ 148 h 148"/>
            </a:gdLst>
            <a:ahLst/>
            <a:cxnLst>
              <a:cxn ang="T6">
                <a:pos x="T0" y="T1"/>
              </a:cxn>
              <a:cxn ang="T7">
                <a:pos x="T2" y="T3"/>
              </a:cxn>
              <a:cxn ang="T8">
                <a:pos x="T4" y="T5"/>
              </a:cxn>
            </a:cxnLst>
            <a:rect l="T9" t="T10" r="T11" b="T12"/>
            <a:pathLst>
              <a:path w="829" h="148">
                <a:moveTo>
                  <a:pt x="0" y="147"/>
                </a:moveTo>
                <a:lnTo>
                  <a:pt x="0" y="0"/>
                </a:lnTo>
                <a:lnTo>
                  <a:pt x="828" y="0"/>
                </a:lnTo>
              </a:path>
            </a:pathLst>
          </a:custGeom>
          <a:noFill/>
          <a:ln w="25400" cap="rnd">
            <a:solidFill>
              <a:srgbClr val="00279F"/>
            </a:solidFill>
            <a:round/>
            <a:headEnd/>
            <a:tailEnd/>
          </a:ln>
        </p:spPr>
        <p:txBody>
          <a:bodyPr>
            <a:prstTxWarp prst="textNoShape">
              <a:avLst/>
            </a:prstTxWarp>
          </a:bodyPr>
          <a:lstStyle/>
          <a:p>
            <a:endParaRPr lang="fr-FR"/>
          </a:p>
        </p:txBody>
      </p:sp>
      <p:sp>
        <p:nvSpPr>
          <p:cNvPr id="55304" name="Freeform 1032"/>
          <p:cNvSpPr>
            <a:spLocks/>
          </p:cNvSpPr>
          <p:nvPr/>
        </p:nvSpPr>
        <p:spPr bwMode="auto">
          <a:xfrm>
            <a:off x="7392988" y="4260850"/>
            <a:ext cx="1214437" cy="219075"/>
          </a:xfrm>
          <a:custGeom>
            <a:avLst/>
            <a:gdLst>
              <a:gd name="T0" fmla="*/ 0 w 829"/>
              <a:gd name="T1" fmla="*/ 217595 h 148"/>
              <a:gd name="T2" fmla="*/ 0 w 829"/>
              <a:gd name="T3" fmla="*/ 0 h 148"/>
              <a:gd name="T4" fmla="*/ 1212972 w 829"/>
              <a:gd name="T5" fmla="*/ 0 h 148"/>
              <a:gd name="T6" fmla="*/ 0 60000 65536"/>
              <a:gd name="T7" fmla="*/ 0 60000 65536"/>
              <a:gd name="T8" fmla="*/ 0 60000 65536"/>
              <a:gd name="T9" fmla="*/ 0 w 829"/>
              <a:gd name="T10" fmla="*/ 0 h 148"/>
              <a:gd name="T11" fmla="*/ 829 w 829"/>
              <a:gd name="T12" fmla="*/ 148 h 148"/>
            </a:gdLst>
            <a:ahLst/>
            <a:cxnLst>
              <a:cxn ang="T6">
                <a:pos x="T0" y="T1"/>
              </a:cxn>
              <a:cxn ang="T7">
                <a:pos x="T2" y="T3"/>
              </a:cxn>
              <a:cxn ang="T8">
                <a:pos x="T4" y="T5"/>
              </a:cxn>
            </a:cxnLst>
            <a:rect l="T9" t="T10" r="T11" b="T12"/>
            <a:pathLst>
              <a:path w="829" h="148">
                <a:moveTo>
                  <a:pt x="0" y="147"/>
                </a:moveTo>
                <a:lnTo>
                  <a:pt x="0" y="0"/>
                </a:lnTo>
                <a:lnTo>
                  <a:pt x="828" y="0"/>
                </a:lnTo>
              </a:path>
            </a:pathLst>
          </a:custGeom>
          <a:noFill/>
          <a:ln w="25400" cap="rnd">
            <a:solidFill>
              <a:srgbClr val="00279F"/>
            </a:solidFill>
            <a:round/>
            <a:headEnd/>
            <a:tailEnd/>
          </a:ln>
        </p:spPr>
        <p:txBody>
          <a:bodyPr>
            <a:prstTxWarp prst="textNoShape">
              <a:avLst/>
            </a:prstTxWarp>
          </a:bodyPr>
          <a:lstStyle/>
          <a:p>
            <a:endParaRPr lang="fr-FR"/>
          </a:p>
        </p:txBody>
      </p:sp>
      <p:sp>
        <p:nvSpPr>
          <p:cNvPr id="55305" name="Freeform 1033"/>
          <p:cNvSpPr>
            <a:spLocks/>
          </p:cNvSpPr>
          <p:nvPr/>
        </p:nvSpPr>
        <p:spPr bwMode="auto">
          <a:xfrm>
            <a:off x="7089775" y="4484688"/>
            <a:ext cx="1214438" cy="657225"/>
          </a:xfrm>
          <a:custGeom>
            <a:avLst/>
            <a:gdLst>
              <a:gd name="T0" fmla="*/ 0 w 829"/>
              <a:gd name="T1" fmla="*/ 655745 h 444"/>
              <a:gd name="T2" fmla="*/ 0 w 829"/>
              <a:gd name="T3" fmla="*/ 0 h 444"/>
              <a:gd name="T4" fmla="*/ 1212973 w 829"/>
              <a:gd name="T5" fmla="*/ 0 h 444"/>
              <a:gd name="T6" fmla="*/ 0 60000 65536"/>
              <a:gd name="T7" fmla="*/ 0 60000 65536"/>
              <a:gd name="T8" fmla="*/ 0 60000 65536"/>
              <a:gd name="T9" fmla="*/ 0 w 829"/>
              <a:gd name="T10" fmla="*/ 0 h 444"/>
              <a:gd name="T11" fmla="*/ 829 w 829"/>
              <a:gd name="T12" fmla="*/ 444 h 444"/>
            </a:gdLst>
            <a:ahLst/>
            <a:cxnLst>
              <a:cxn ang="T6">
                <a:pos x="T0" y="T1"/>
              </a:cxn>
              <a:cxn ang="T7">
                <a:pos x="T2" y="T3"/>
              </a:cxn>
              <a:cxn ang="T8">
                <a:pos x="T4" y="T5"/>
              </a:cxn>
            </a:cxnLst>
            <a:rect l="T9" t="T10" r="T11" b="T12"/>
            <a:pathLst>
              <a:path w="829" h="444">
                <a:moveTo>
                  <a:pt x="0" y="443"/>
                </a:moveTo>
                <a:lnTo>
                  <a:pt x="0" y="0"/>
                </a:lnTo>
                <a:lnTo>
                  <a:pt x="828" y="0"/>
                </a:lnTo>
              </a:path>
            </a:pathLst>
          </a:custGeom>
          <a:noFill/>
          <a:ln w="25400" cap="rnd">
            <a:solidFill>
              <a:srgbClr val="00279F"/>
            </a:solidFill>
            <a:round/>
            <a:headEnd/>
            <a:tailEnd/>
          </a:ln>
        </p:spPr>
        <p:txBody>
          <a:bodyPr>
            <a:prstTxWarp prst="textNoShape">
              <a:avLst/>
            </a:prstTxWarp>
          </a:bodyPr>
          <a:lstStyle/>
          <a:p>
            <a:endParaRPr lang="fr-FR"/>
          </a:p>
        </p:txBody>
      </p:sp>
      <p:sp>
        <p:nvSpPr>
          <p:cNvPr id="55306" name="Line 1034"/>
          <p:cNvSpPr>
            <a:spLocks noChangeShapeType="1"/>
          </p:cNvSpPr>
          <p:nvPr/>
        </p:nvSpPr>
        <p:spPr bwMode="auto">
          <a:xfrm flipV="1">
            <a:off x="7454900" y="2378075"/>
            <a:ext cx="0" cy="431800"/>
          </a:xfrm>
          <a:prstGeom prst="line">
            <a:avLst/>
          </a:prstGeom>
          <a:noFill/>
          <a:ln w="25400">
            <a:solidFill>
              <a:srgbClr val="B760F9"/>
            </a:solidFill>
            <a:round/>
            <a:headEnd/>
            <a:tailEnd type="triangle" w="med" len="med"/>
          </a:ln>
        </p:spPr>
        <p:txBody>
          <a:bodyPr wrap="none" anchor="ctr">
            <a:prstTxWarp prst="textNoShape">
              <a:avLst/>
            </a:prstTxWarp>
          </a:bodyPr>
          <a:lstStyle/>
          <a:p>
            <a:endParaRPr lang="fr-FR"/>
          </a:p>
        </p:txBody>
      </p:sp>
      <p:sp>
        <p:nvSpPr>
          <p:cNvPr id="55307" name="Line 1035"/>
          <p:cNvSpPr>
            <a:spLocks noChangeShapeType="1"/>
          </p:cNvSpPr>
          <p:nvPr/>
        </p:nvSpPr>
        <p:spPr bwMode="auto">
          <a:xfrm>
            <a:off x="7788275" y="3641725"/>
            <a:ext cx="422275" cy="355600"/>
          </a:xfrm>
          <a:prstGeom prst="line">
            <a:avLst/>
          </a:prstGeom>
          <a:noFill/>
          <a:ln w="25400">
            <a:solidFill>
              <a:srgbClr val="B760F9"/>
            </a:solidFill>
            <a:round/>
            <a:headEnd type="triangle" w="med" len="med"/>
            <a:tailEnd type="triangle" w="med" len="med"/>
          </a:ln>
        </p:spPr>
        <p:txBody>
          <a:bodyPr wrap="none" anchor="ctr">
            <a:prstTxWarp prst="textNoShape">
              <a:avLst/>
            </a:prstTxWarp>
          </a:bodyPr>
          <a:lstStyle/>
          <a:p>
            <a:endParaRPr lang="fr-FR"/>
          </a:p>
        </p:txBody>
      </p:sp>
      <p:sp>
        <p:nvSpPr>
          <p:cNvPr id="55308" name="Line 1036"/>
          <p:cNvSpPr>
            <a:spLocks noChangeShapeType="1"/>
          </p:cNvSpPr>
          <p:nvPr/>
        </p:nvSpPr>
        <p:spPr bwMode="auto">
          <a:xfrm>
            <a:off x="7331075" y="3667125"/>
            <a:ext cx="246063" cy="534988"/>
          </a:xfrm>
          <a:prstGeom prst="line">
            <a:avLst/>
          </a:prstGeom>
          <a:noFill/>
          <a:ln w="25400">
            <a:solidFill>
              <a:srgbClr val="B760F9"/>
            </a:solidFill>
            <a:round/>
            <a:headEnd type="triangle" w="med" len="med"/>
            <a:tailEnd type="triangle" w="med" len="med"/>
          </a:ln>
        </p:spPr>
        <p:txBody>
          <a:bodyPr wrap="none" anchor="ctr">
            <a:prstTxWarp prst="textNoShape">
              <a:avLst/>
            </a:prstTxWarp>
          </a:bodyPr>
          <a:lstStyle/>
          <a:p>
            <a:endParaRPr lang="fr-FR"/>
          </a:p>
        </p:txBody>
      </p:sp>
      <p:sp>
        <p:nvSpPr>
          <p:cNvPr id="55309" name="Line 1037"/>
          <p:cNvSpPr>
            <a:spLocks noChangeShapeType="1"/>
          </p:cNvSpPr>
          <p:nvPr/>
        </p:nvSpPr>
        <p:spPr bwMode="auto">
          <a:xfrm flipH="1">
            <a:off x="6661150" y="3681413"/>
            <a:ext cx="455613" cy="547687"/>
          </a:xfrm>
          <a:prstGeom prst="line">
            <a:avLst/>
          </a:prstGeom>
          <a:noFill/>
          <a:ln w="25400">
            <a:solidFill>
              <a:srgbClr val="B760F9"/>
            </a:solidFill>
            <a:round/>
            <a:headEnd type="triangle" w="med" len="med"/>
            <a:tailEnd type="triangle" w="med" len="med"/>
          </a:ln>
        </p:spPr>
        <p:txBody>
          <a:bodyPr wrap="none" anchor="ctr">
            <a:prstTxWarp prst="textNoShape">
              <a:avLst/>
            </a:prstTxWarp>
          </a:bodyPr>
          <a:lstStyle/>
          <a:p>
            <a:endParaRPr lang="fr-FR"/>
          </a:p>
        </p:txBody>
      </p:sp>
      <p:sp>
        <p:nvSpPr>
          <p:cNvPr id="55310" name="Rectangle 1038"/>
          <p:cNvSpPr>
            <a:spLocks noChangeArrowheads="1"/>
          </p:cNvSpPr>
          <p:nvPr/>
        </p:nvSpPr>
        <p:spPr bwMode="auto">
          <a:xfrm>
            <a:off x="7043738" y="4537075"/>
            <a:ext cx="1789112" cy="620713"/>
          </a:xfrm>
          <a:prstGeom prst="rect">
            <a:avLst/>
          </a:prstGeom>
          <a:noFill/>
          <a:ln w="12700">
            <a:noFill/>
            <a:miter lim="800000"/>
            <a:headEnd/>
            <a:tailEnd/>
          </a:ln>
        </p:spPr>
        <p:txBody>
          <a:bodyPr lIns="90488" tIns="44450" rIns="90488" bIns="44450">
            <a:prstTxWarp prst="textNoShape">
              <a:avLst/>
            </a:prstTxWarp>
            <a:spAutoFit/>
          </a:bodyPr>
          <a:lstStyle/>
          <a:p>
            <a:pPr algn="ctr" defTabSz="762000">
              <a:spcBef>
                <a:spcPct val="50000"/>
              </a:spcBef>
            </a:pPr>
            <a:r>
              <a:rPr lang="fr-FR" sz="1400">
                <a:latin typeface="Arial" charset="0"/>
              </a:rPr>
              <a:t>Groupes spécialisés</a:t>
            </a:r>
          </a:p>
          <a:p>
            <a:pPr algn="ctr" defTabSz="762000">
              <a:spcBef>
                <a:spcPct val="50000"/>
              </a:spcBef>
            </a:pPr>
            <a:r>
              <a:rPr lang="fr-FR" sz="1400">
                <a:latin typeface="Arial" charset="0"/>
              </a:rPr>
              <a:t>Analyses ciblées</a:t>
            </a:r>
          </a:p>
        </p:txBody>
      </p:sp>
      <p:sp>
        <p:nvSpPr>
          <p:cNvPr id="55311" name="Rectangle 1039"/>
          <p:cNvSpPr>
            <a:spLocks noChangeArrowheads="1"/>
          </p:cNvSpPr>
          <p:nvPr/>
        </p:nvSpPr>
        <p:spPr bwMode="auto">
          <a:xfrm>
            <a:off x="5651500" y="1897063"/>
            <a:ext cx="892175" cy="301625"/>
          </a:xfrm>
          <a:prstGeom prst="rect">
            <a:avLst/>
          </a:prstGeom>
          <a:noFill/>
          <a:ln w="12700">
            <a:noFill/>
            <a:miter lim="800000"/>
            <a:headEnd/>
            <a:tailEnd/>
          </a:ln>
        </p:spPr>
        <p:txBody>
          <a:bodyPr wrap="none" lIns="90488" tIns="44450" rIns="90488" bIns="44450">
            <a:prstTxWarp prst="textNoShape">
              <a:avLst/>
            </a:prstTxWarp>
            <a:spAutoFit/>
          </a:bodyPr>
          <a:lstStyle/>
          <a:p>
            <a:pPr defTabSz="762000"/>
            <a:r>
              <a:rPr lang="fr-FR" sz="1400">
                <a:latin typeface="Arial" charset="0"/>
              </a:rPr>
              <a:t>N / N - 1 </a:t>
            </a:r>
          </a:p>
        </p:txBody>
      </p:sp>
      <p:sp>
        <p:nvSpPr>
          <p:cNvPr id="55312" name="Rectangle 1040"/>
          <p:cNvSpPr>
            <a:spLocks noChangeArrowheads="1"/>
          </p:cNvSpPr>
          <p:nvPr/>
        </p:nvSpPr>
        <p:spPr bwMode="auto">
          <a:xfrm>
            <a:off x="5651500" y="3073400"/>
            <a:ext cx="1149350" cy="301625"/>
          </a:xfrm>
          <a:prstGeom prst="rect">
            <a:avLst/>
          </a:prstGeom>
          <a:noFill/>
          <a:ln w="12700">
            <a:noFill/>
            <a:miter lim="800000"/>
            <a:headEnd/>
            <a:tailEnd/>
          </a:ln>
        </p:spPr>
        <p:txBody>
          <a:bodyPr wrap="none" lIns="90488" tIns="44450" rIns="90488" bIns="44450">
            <a:prstTxWarp prst="textNoShape">
              <a:avLst/>
            </a:prstTxWarp>
            <a:spAutoFit/>
          </a:bodyPr>
          <a:lstStyle/>
          <a:p>
            <a:pPr defTabSz="762000"/>
            <a:r>
              <a:rPr lang="fr-FR" sz="1400">
                <a:latin typeface="Arial" charset="0"/>
              </a:rPr>
              <a:t>N - 1 / N - 2 </a:t>
            </a:r>
          </a:p>
        </p:txBody>
      </p:sp>
      <p:sp>
        <p:nvSpPr>
          <p:cNvPr id="55313" name="Rectangle 1041"/>
          <p:cNvSpPr>
            <a:spLocks noChangeArrowheads="1"/>
          </p:cNvSpPr>
          <p:nvPr/>
        </p:nvSpPr>
        <p:spPr bwMode="auto">
          <a:xfrm>
            <a:off x="5651500" y="4665663"/>
            <a:ext cx="1149350" cy="301625"/>
          </a:xfrm>
          <a:prstGeom prst="rect">
            <a:avLst/>
          </a:prstGeom>
          <a:noFill/>
          <a:ln w="12700">
            <a:noFill/>
            <a:miter lim="800000"/>
            <a:headEnd/>
            <a:tailEnd/>
          </a:ln>
        </p:spPr>
        <p:txBody>
          <a:bodyPr wrap="none" lIns="90488" tIns="44450" rIns="90488" bIns="44450">
            <a:prstTxWarp prst="textNoShape">
              <a:avLst/>
            </a:prstTxWarp>
            <a:spAutoFit/>
          </a:bodyPr>
          <a:lstStyle/>
          <a:p>
            <a:pPr defTabSz="762000"/>
            <a:r>
              <a:rPr lang="fr-FR" sz="1400">
                <a:latin typeface="Arial" charset="0"/>
              </a:rPr>
              <a:t>N - 2 / N - 3 </a:t>
            </a:r>
          </a:p>
        </p:txBody>
      </p:sp>
      <p:sp>
        <p:nvSpPr>
          <p:cNvPr id="55314" name="Rectangle 1042"/>
          <p:cNvSpPr>
            <a:spLocks noChangeArrowheads="1"/>
          </p:cNvSpPr>
          <p:nvPr/>
        </p:nvSpPr>
        <p:spPr bwMode="auto">
          <a:xfrm>
            <a:off x="250825" y="3457575"/>
            <a:ext cx="5329238" cy="3240088"/>
          </a:xfrm>
          <a:prstGeom prst="rect">
            <a:avLst/>
          </a:prstGeom>
          <a:noFill/>
          <a:ln w="12700">
            <a:solidFill>
              <a:schemeClr val="tx1"/>
            </a:solidFill>
            <a:miter lim="800000"/>
            <a:headEnd/>
            <a:tailEnd/>
          </a:ln>
        </p:spPr>
        <p:txBody>
          <a:bodyPr lIns="90488" tIns="44450" rIns="90488" bIns="44450">
            <a:prstTxWarp prst="textNoShape">
              <a:avLst/>
            </a:prstTxWarp>
          </a:bodyPr>
          <a:lstStyle/>
          <a:p>
            <a:pPr marL="190500" indent="-190500" defTabSz="762000">
              <a:spcBef>
                <a:spcPct val="20000"/>
              </a:spcBef>
              <a:buClr>
                <a:schemeClr val="tx2"/>
              </a:buClr>
              <a:buSzPct val="100000"/>
              <a:buFontTx/>
              <a:buChar char="•"/>
            </a:pPr>
            <a:r>
              <a:rPr lang="fr-FR" sz="1600" b="1">
                <a:latin typeface="Times New Roman" charset="0"/>
              </a:rPr>
              <a:t>Un processus permanent et léger qui, à partir du  pilotage et de la veille :</a:t>
            </a:r>
          </a:p>
          <a:p>
            <a:pPr marL="762000" lvl="1" indent="-381000" defTabSz="762000">
              <a:spcBef>
                <a:spcPct val="20000"/>
              </a:spcBef>
              <a:buClr>
                <a:schemeClr val="tx2"/>
              </a:buClr>
              <a:buSzPct val="100000"/>
              <a:buFontTx/>
              <a:buChar char="–"/>
            </a:pPr>
            <a:r>
              <a:rPr lang="fr-FR" sz="1400" b="1">
                <a:latin typeface="Times New Roman" charset="0"/>
                <a:ea typeface="ＭＳ Ｐゴシック" charset="-128"/>
                <a:cs typeface="ＭＳ Ｐゴシック" charset="-128"/>
              </a:rPr>
              <a:t>infléchit les projets-clés,</a:t>
            </a:r>
          </a:p>
          <a:p>
            <a:pPr marL="762000" lvl="1" indent="-381000" defTabSz="762000">
              <a:spcBef>
                <a:spcPct val="20000"/>
              </a:spcBef>
              <a:buClr>
                <a:schemeClr val="tx2"/>
              </a:buClr>
              <a:buSzPct val="100000"/>
              <a:buFontTx/>
              <a:buChar char="–"/>
            </a:pPr>
            <a:r>
              <a:rPr lang="fr-FR" sz="1400" b="1">
                <a:latin typeface="Times New Roman" charset="0"/>
                <a:ea typeface="ＭＳ Ｐゴシック" charset="-128"/>
                <a:cs typeface="ＭＳ Ｐゴシック" charset="-128"/>
              </a:rPr>
              <a:t>gère le rythme.</a:t>
            </a:r>
          </a:p>
          <a:p>
            <a:pPr marL="190500" indent="-190500" defTabSz="762000">
              <a:spcBef>
                <a:spcPct val="20000"/>
              </a:spcBef>
              <a:buClr>
                <a:schemeClr val="tx2"/>
              </a:buClr>
              <a:buSzPct val="100000"/>
              <a:buFontTx/>
              <a:buChar char="•"/>
            </a:pPr>
            <a:r>
              <a:rPr lang="fr-FR" sz="1600" b="1">
                <a:latin typeface="Times New Roman" charset="0"/>
              </a:rPr>
              <a:t>Modalités</a:t>
            </a:r>
          </a:p>
          <a:p>
            <a:pPr marL="762000" lvl="1" indent="-381000" defTabSz="762000">
              <a:spcBef>
                <a:spcPct val="20000"/>
              </a:spcBef>
              <a:buClr>
                <a:schemeClr val="tx2"/>
              </a:buClr>
              <a:buSzPct val="100000"/>
              <a:buFontTx/>
              <a:buChar char="–"/>
            </a:pPr>
            <a:r>
              <a:rPr lang="fr-FR" sz="1400" b="1">
                <a:latin typeface="Times New Roman" charset="0"/>
                <a:ea typeface="ＭＳ Ｐゴシック" charset="-128"/>
                <a:cs typeface="ＭＳ Ｐゴシック" charset="-128"/>
              </a:rPr>
              <a:t>A l’occasion du pilotage d’avancement des projets-clés.</a:t>
            </a:r>
          </a:p>
          <a:p>
            <a:pPr marL="762000" lvl="1" indent="-381000" defTabSz="762000">
              <a:spcBef>
                <a:spcPct val="20000"/>
              </a:spcBef>
              <a:buClr>
                <a:schemeClr val="tx2"/>
              </a:buClr>
              <a:buSzPct val="100000"/>
              <a:buFontTx/>
              <a:buChar char="–"/>
            </a:pPr>
            <a:r>
              <a:rPr lang="fr-FR" sz="1400" b="1">
                <a:latin typeface="Times New Roman" charset="0"/>
                <a:ea typeface="ＭＳ Ｐゴシック" charset="-128"/>
                <a:cs typeface="ＭＳ Ｐゴシック" charset="-128"/>
              </a:rPr>
              <a:t>Point annuel qualitatifs.</a:t>
            </a:r>
          </a:p>
          <a:p>
            <a:pPr marL="190500" indent="-190500" defTabSz="762000">
              <a:spcBef>
                <a:spcPct val="20000"/>
              </a:spcBef>
              <a:buClr>
                <a:schemeClr val="tx2"/>
              </a:buClr>
              <a:buSzPct val="100000"/>
              <a:buFontTx/>
              <a:buChar char="•"/>
            </a:pPr>
            <a:r>
              <a:rPr lang="fr-FR" sz="1600" b="1">
                <a:latin typeface="Times New Roman" charset="0"/>
              </a:rPr>
              <a:t>Remise à plat lorsque :</a:t>
            </a:r>
          </a:p>
          <a:p>
            <a:pPr marL="762000" lvl="1" indent="-381000" defTabSz="762000">
              <a:spcBef>
                <a:spcPct val="20000"/>
              </a:spcBef>
              <a:buClr>
                <a:schemeClr val="tx2"/>
              </a:buClr>
              <a:buSzPct val="100000"/>
              <a:buFontTx/>
              <a:buChar char="–"/>
            </a:pPr>
            <a:r>
              <a:rPr lang="fr-FR" sz="1400" b="1">
                <a:latin typeface="Times New Roman" charset="0"/>
                <a:ea typeface="ＭＳ Ｐゴシック" charset="-128"/>
                <a:cs typeface="ＭＳ Ｐゴシック" charset="-128"/>
              </a:rPr>
              <a:t>des modifications d’environnement peuvent affecter les finalités,</a:t>
            </a:r>
          </a:p>
          <a:p>
            <a:pPr marL="762000" lvl="1" indent="-381000" defTabSz="762000">
              <a:spcBef>
                <a:spcPct val="20000"/>
              </a:spcBef>
              <a:buClr>
                <a:schemeClr val="tx2"/>
              </a:buClr>
              <a:buSzPct val="100000"/>
              <a:buFontTx/>
              <a:buChar char="–"/>
            </a:pPr>
            <a:r>
              <a:rPr lang="fr-FR" sz="1400" b="1">
                <a:latin typeface="Times New Roman" charset="0"/>
                <a:ea typeface="ＭＳ Ｐゴシック" charset="-128"/>
                <a:cs typeface="ＭＳ Ｐゴシック" charset="-128"/>
              </a:rPr>
              <a:t>des modifications surviennent dans l’équipe dirigeante</a:t>
            </a:r>
          </a:p>
        </p:txBody>
      </p:sp>
    </p:spTree>
  </p:cSld>
  <p:clrMapOvr>
    <a:masterClrMapping/>
  </p:clrMapOvr>
  <p:transition/>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90BB62F4-E7C5-A647-A2E0-1EC6F46879CE}" type="slidenum">
              <a:rPr lang="fr-FR"/>
              <a:pPr>
                <a:defRPr/>
              </a:pPr>
              <a:t>220</a:t>
            </a:fld>
            <a:endParaRPr lang="fr-FR"/>
          </a:p>
        </p:txBody>
      </p:sp>
      <p:sp>
        <p:nvSpPr>
          <p:cNvPr id="450563" name="Rectangle 2"/>
          <p:cNvSpPr>
            <a:spLocks noGrp="1" noChangeArrowheads="1"/>
          </p:cNvSpPr>
          <p:nvPr>
            <p:ph type="title"/>
          </p:nvPr>
        </p:nvSpPr>
        <p:spPr/>
        <p:txBody>
          <a:bodyPr/>
          <a:lstStyle/>
          <a:p>
            <a:r>
              <a:rPr lang="fr-FR"/>
              <a:t>Partir des points clés du management de l’alliance : des apprentissages indispensables</a:t>
            </a:r>
            <a:endParaRPr lang="fr-FR" sz="2000"/>
          </a:p>
        </p:txBody>
      </p:sp>
      <p:sp>
        <p:nvSpPr>
          <p:cNvPr id="450564" name="Rectangle 3"/>
          <p:cNvSpPr>
            <a:spLocks noGrp="1" noChangeArrowheads="1"/>
          </p:cNvSpPr>
          <p:nvPr>
            <p:ph type="body" idx="1"/>
          </p:nvPr>
        </p:nvSpPr>
        <p:spPr/>
        <p:txBody>
          <a:bodyPr/>
          <a:lstStyle/>
          <a:p>
            <a:r>
              <a:rPr lang="fr-FR"/>
              <a:t>Approfondir ensemble l’environnement actuel et futur « probable et voulu »</a:t>
            </a:r>
          </a:p>
          <a:p>
            <a:pPr lvl="1"/>
            <a:r>
              <a:rPr lang="fr-FR"/>
              <a:t>Efforts en commun pour le comprendre et le construire</a:t>
            </a:r>
          </a:p>
          <a:p>
            <a:r>
              <a:rPr lang="fr-FR"/>
              <a:t>Définition et compréhension des tâches à faire en commun et leur évolution</a:t>
            </a:r>
          </a:p>
          <a:p>
            <a:r>
              <a:rPr lang="fr-FR"/>
              <a:t>Travailler sur les processus de décision « sans dupliquer » ceux de leur propre entreprise</a:t>
            </a:r>
          </a:p>
          <a:p>
            <a:r>
              <a:rPr lang="fr-FR"/>
              <a:t>Les compétences à conjuguer et partager</a:t>
            </a:r>
          </a:p>
          <a:p>
            <a:r>
              <a:rPr lang="fr-FR"/>
              <a:t>Les objectifs et leur évolution dans le temps</a:t>
            </a:r>
          </a:p>
        </p:txBody>
      </p:sp>
    </p:spTree>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08DFE749-5B97-E94A-9108-4926A3CB3F9B}" type="slidenum">
              <a:rPr lang="fr-FR"/>
              <a:pPr>
                <a:defRPr/>
              </a:pPr>
              <a:t>221</a:t>
            </a:fld>
            <a:endParaRPr lang="fr-FR"/>
          </a:p>
        </p:txBody>
      </p:sp>
      <p:sp>
        <p:nvSpPr>
          <p:cNvPr id="452611" name="Rectangle 2"/>
          <p:cNvSpPr>
            <a:spLocks noGrp="1" noChangeArrowheads="1"/>
          </p:cNvSpPr>
          <p:nvPr>
            <p:ph type="title"/>
          </p:nvPr>
        </p:nvSpPr>
        <p:spPr/>
        <p:txBody>
          <a:bodyPr/>
          <a:lstStyle/>
          <a:p>
            <a:r>
              <a:rPr lang="fr-FR"/>
              <a:t>Co-intégration : problématique de management</a:t>
            </a:r>
            <a:endParaRPr lang="fr-FR" sz="2000"/>
          </a:p>
        </p:txBody>
      </p:sp>
      <p:sp>
        <p:nvSpPr>
          <p:cNvPr id="452612" name="Rectangle 3"/>
          <p:cNvSpPr>
            <a:spLocks noGrp="1" noChangeArrowheads="1"/>
          </p:cNvSpPr>
          <p:nvPr>
            <p:ph type="body" idx="1"/>
          </p:nvPr>
        </p:nvSpPr>
        <p:spPr>
          <a:xfrm>
            <a:off x="468313" y="1125538"/>
            <a:ext cx="8370887" cy="5351462"/>
          </a:xfrm>
        </p:spPr>
        <p:txBody>
          <a:bodyPr/>
          <a:lstStyle/>
          <a:p>
            <a:pPr>
              <a:buFontTx/>
              <a:buAutoNum type="arabicPeriod"/>
            </a:pPr>
            <a:r>
              <a:rPr lang="fr-FR">
                <a:solidFill>
                  <a:schemeClr val="hlink"/>
                </a:solidFill>
              </a:rPr>
              <a:t>La question de fond est celle de savoir</a:t>
            </a:r>
            <a:r>
              <a:rPr lang="fr-FR"/>
              <a:t> </a:t>
            </a:r>
          </a:p>
          <a:p>
            <a:pPr marL="762000" lvl="1" indent="-304800"/>
            <a:r>
              <a:rPr lang="fr-FR"/>
              <a:t>Quels sont les </a:t>
            </a:r>
            <a:r>
              <a:rPr lang="fr-FR" b="1"/>
              <a:t>objectifs stratégiques COMMUNS</a:t>
            </a:r>
            <a:r>
              <a:rPr lang="fr-FR"/>
              <a:t> : position marché, projet commun d’implantation …, positions concurrentielles respectives …</a:t>
            </a:r>
          </a:p>
          <a:p>
            <a:pPr marL="762000" lvl="1" indent="-304800"/>
            <a:r>
              <a:rPr lang="fr-FR"/>
              <a:t>…car il est difficile de justifier l’alliance uniquement par des objectifs économiques CT</a:t>
            </a:r>
          </a:p>
          <a:p>
            <a:pPr>
              <a:buFontTx/>
              <a:buAutoNum type="arabicPeriod"/>
            </a:pPr>
            <a:r>
              <a:rPr lang="fr-FR">
                <a:solidFill>
                  <a:schemeClr val="hlink"/>
                </a:solidFill>
              </a:rPr>
              <a:t>Les enjeux</a:t>
            </a:r>
            <a:r>
              <a:rPr lang="fr-FR"/>
              <a:t> </a:t>
            </a:r>
          </a:p>
          <a:p>
            <a:pPr marL="762000" lvl="1" indent="-304800"/>
            <a:r>
              <a:rPr lang="fr-FR"/>
              <a:t>ne pas laisser </a:t>
            </a:r>
            <a:r>
              <a:rPr lang="fr-FR" b="1"/>
              <a:t>diffuser</a:t>
            </a:r>
            <a:r>
              <a:rPr lang="fr-FR"/>
              <a:t> vers l’autre des savoir faire critiques</a:t>
            </a:r>
          </a:p>
          <a:p>
            <a:pPr marL="1181100" lvl="2" indent="-266700"/>
            <a:r>
              <a:rPr lang="fr-FR" b="1" i="1">
                <a:solidFill>
                  <a:srgbClr val="FF3300"/>
                </a:solidFill>
              </a:rPr>
              <a:t>Structures « fantômes »</a:t>
            </a:r>
            <a:r>
              <a:rPr lang="fr-FR"/>
              <a:t> : ex. GIE « Groupement Scientifique Moteur » (Renault/PSA/IFP) 1980</a:t>
            </a:r>
          </a:p>
          <a:p>
            <a:pPr lvl="3"/>
            <a:r>
              <a:rPr lang="fr-FR"/>
              <a:t>Comité Directeur 2 fois/an : vote budget + axes de recherche = 1 Président + 3 Dr Techn.</a:t>
            </a:r>
          </a:p>
          <a:p>
            <a:pPr lvl="3"/>
            <a:r>
              <a:rPr lang="fr-FR"/>
              <a:t>Comité Programme : élabore le pgr technique et budget </a:t>
            </a:r>
          </a:p>
          <a:p>
            <a:pPr marL="1181100" lvl="2" indent="-266700"/>
            <a:r>
              <a:rPr lang="fr-FR"/>
              <a:t>Une </a:t>
            </a:r>
            <a:r>
              <a:rPr lang="fr-FR" b="1" i="1">
                <a:solidFill>
                  <a:srgbClr val="FF3300"/>
                </a:solidFill>
              </a:rPr>
              <a:t>collaboration « verticale » plutôt « qu’horizontale »</a:t>
            </a:r>
            <a:r>
              <a:rPr lang="fr-FR" b="1" i="1"/>
              <a:t> </a:t>
            </a:r>
            <a:r>
              <a:rPr lang="fr-FR"/>
              <a:t>: ex. SEMATECH (1987) relations fabricants / fournisseurs d’équipement pour les ½ conducteurs = de la collaboration directe entre alliés </a:t>
            </a:r>
            <a:r>
              <a:rPr lang="fr-FR">
                <a:sym typeface="Wingdings" charset="2"/>
              </a:rPr>
              <a:t> amélioration des relations avec les fournisseurs car déséquilibres techno…</a:t>
            </a:r>
            <a:endParaRPr lang="fr-FR">
              <a:solidFill>
                <a:srgbClr val="FF3300"/>
              </a:solidFill>
            </a:endParaRPr>
          </a:p>
          <a:p>
            <a:pPr marL="762000" lvl="1" indent="-304800"/>
            <a:r>
              <a:rPr lang="fr-FR"/>
              <a:t>Les opérations </a:t>
            </a:r>
            <a:r>
              <a:rPr lang="fr-FR" b="1"/>
              <a:t>faites en commun ne doivent pas gêner</a:t>
            </a:r>
            <a:r>
              <a:rPr lang="fr-FR"/>
              <a:t> les compétences distinctives de chacun des alliés</a:t>
            </a:r>
          </a:p>
        </p:txBody>
      </p:sp>
    </p:spTree>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5D96B710-5445-FF42-AB79-BCD15AAB1B50}" type="slidenum">
              <a:rPr lang="fr-FR"/>
              <a:pPr>
                <a:defRPr/>
              </a:pPr>
              <a:t>222</a:t>
            </a:fld>
            <a:endParaRPr lang="fr-FR"/>
          </a:p>
        </p:txBody>
      </p:sp>
      <p:sp>
        <p:nvSpPr>
          <p:cNvPr id="454659" name="Rectangle 2"/>
          <p:cNvSpPr>
            <a:spLocks noGrp="1" noChangeArrowheads="1"/>
          </p:cNvSpPr>
          <p:nvPr>
            <p:ph type="title"/>
          </p:nvPr>
        </p:nvSpPr>
        <p:spPr/>
        <p:txBody>
          <a:bodyPr/>
          <a:lstStyle/>
          <a:p>
            <a:r>
              <a:rPr lang="fr-FR"/>
              <a:t>Co-intégration : problématique de management</a:t>
            </a:r>
            <a:endParaRPr lang="fr-FR" sz="2000"/>
          </a:p>
        </p:txBody>
      </p:sp>
      <p:sp>
        <p:nvSpPr>
          <p:cNvPr id="454660" name="Rectangle 3"/>
          <p:cNvSpPr>
            <a:spLocks noGrp="1" noChangeArrowheads="1"/>
          </p:cNvSpPr>
          <p:nvPr>
            <p:ph type="body" idx="1"/>
          </p:nvPr>
        </p:nvSpPr>
        <p:spPr>
          <a:xfrm>
            <a:off x="468313" y="1125538"/>
            <a:ext cx="8370887" cy="5199062"/>
          </a:xfrm>
        </p:spPr>
        <p:txBody>
          <a:bodyPr/>
          <a:lstStyle/>
          <a:p>
            <a:pPr>
              <a:buFontTx/>
              <a:buAutoNum type="arabicPeriod"/>
            </a:pPr>
            <a:r>
              <a:rPr lang="fr-FR">
                <a:solidFill>
                  <a:schemeClr val="hlink"/>
                </a:solidFill>
              </a:rPr>
              <a:t>Délimiter le terrain de coopération et protéger sa technologie, ses savoir faire et compétences spécifiques</a:t>
            </a:r>
            <a:endParaRPr lang="fr-FR" sz="1800"/>
          </a:p>
          <a:p>
            <a:pPr marL="762000" lvl="1" indent="-304800"/>
            <a:r>
              <a:rPr lang="fr-FR" sz="1600"/>
              <a:t>Rôle des responsables de l’alliance fondamental sur relations « alliance » / leur propre entreprise</a:t>
            </a:r>
          </a:p>
          <a:p>
            <a:pPr marL="1181100" lvl="2" indent="-266700"/>
            <a:r>
              <a:rPr lang="fr-FR" sz="1400"/>
              <a:t>Etre les avocats en interne de la collaboration</a:t>
            </a:r>
          </a:p>
          <a:p>
            <a:pPr marL="1181100" lvl="2" indent="-266700"/>
            <a:r>
              <a:rPr lang="fr-FR" sz="1400"/>
              <a:t>Réorienter si nécessaire</a:t>
            </a:r>
          </a:p>
          <a:p>
            <a:pPr marL="1181100" lvl="2" indent="-266700"/>
            <a:r>
              <a:rPr lang="fr-FR" sz="1400"/>
              <a:t>Ne pas pousser trop en aval la coopération : ne pas confier de projets à l’autre par crainte de voir s’échapper des savoir-faire</a:t>
            </a:r>
          </a:p>
          <a:p>
            <a:pPr marL="762000" lvl="1" indent="-304800"/>
            <a:r>
              <a:rPr lang="fr-FR" sz="1600"/>
              <a:t>Piloter l’organisation du travail en attribuant la gestion des projets d’amélioration de manière équilibrée. Ex. PRV : PDG en alternance + 1 DGA + 2 comités</a:t>
            </a:r>
          </a:p>
          <a:p>
            <a:pPr>
              <a:buFontTx/>
              <a:buAutoNum type="arabicPeriod"/>
            </a:pPr>
            <a:r>
              <a:rPr lang="fr-FR">
                <a:solidFill>
                  <a:schemeClr val="hlink"/>
                </a:solidFill>
              </a:rPr>
              <a:t>Bien identifier les barrières à la sortie</a:t>
            </a:r>
            <a:endParaRPr lang="fr-FR" sz="1800"/>
          </a:p>
          <a:p>
            <a:pPr marL="762000" lvl="1" indent="-304800"/>
            <a:r>
              <a:rPr lang="fr-FR" sz="1600" b="1"/>
              <a:t>Qu’est-ce qu’on perd</a:t>
            </a:r>
            <a:r>
              <a:rPr lang="fr-FR" sz="1600"/>
              <a:t> si ça s’arrête ?</a:t>
            </a:r>
          </a:p>
          <a:p>
            <a:pPr marL="762000" lvl="1" indent="-304800"/>
            <a:r>
              <a:rPr lang="fr-FR" sz="1600"/>
              <a:t>Risque d’inertie important car cela correspond à une forme de </a:t>
            </a:r>
            <a:r>
              <a:rPr lang="fr-FR" sz="1600" b="1"/>
              <a:t>rigidité verticale</a:t>
            </a:r>
            <a:r>
              <a:rPr lang="fr-FR" sz="1600"/>
              <a:t> / fournisseurs</a:t>
            </a:r>
          </a:p>
          <a:p>
            <a:pPr marL="762000" lvl="1" indent="-304800"/>
            <a:r>
              <a:rPr lang="fr-FR" sz="1600"/>
              <a:t>Les clients ITM d’une part et ER ou XY d’autre part deviennent </a:t>
            </a:r>
            <a:r>
              <a:rPr lang="fr-FR" sz="1600" b="1"/>
              <a:t>captifs</a:t>
            </a:r>
            <a:r>
              <a:rPr lang="fr-FR" sz="1600"/>
              <a:t> de la structure commune achat</a:t>
            </a:r>
          </a:p>
          <a:p>
            <a:pPr marL="762000" lvl="1" indent="-304800"/>
            <a:r>
              <a:rPr lang="fr-FR" sz="1600"/>
              <a:t>Dissolution difficile car coût induit potentiel élevé</a:t>
            </a:r>
          </a:p>
          <a:p>
            <a:pPr marL="1181100" lvl="2" indent="-266700"/>
            <a:r>
              <a:rPr lang="fr-FR" sz="1400"/>
              <a:t>GERER l’alliance SANS ACCORD PROFOND est un risque fort d’enlisement</a:t>
            </a:r>
          </a:p>
        </p:txBody>
      </p:sp>
    </p:spTree>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2"/>
          <p:cNvSpPr>
            <a:spLocks noGrp="1"/>
          </p:cNvSpPr>
          <p:nvPr>
            <p:ph type="sldNum" sz="quarter" idx="10"/>
          </p:nvPr>
        </p:nvSpPr>
        <p:spPr/>
        <p:txBody>
          <a:bodyPr/>
          <a:lstStyle/>
          <a:p>
            <a:pPr>
              <a:defRPr/>
            </a:pPr>
            <a:fld id="{3758D844-CEE0-E942-AA89-ED16AFBF44F2}" type="slidenum">
              <a:rPr lang="fr-FR"/>
              <a:pPr>
                <a:defRPr/>
              </a:pPr>
              <a:t>223</a:t>
            </a:fld>
            <a:endParaRPr lang="fr-FR"/>
          </a:p>
        </p:txBody>
      </p:sp>
      <p:sp>
        <p:nvSpPr>
          <p:cNvPr id="456707" name="Rectangle 2"/>
          <p:cNvSpPr>
            <a:spLocks noGrp="1" noChangeArrowheads="1"/>
          </p:cNvSpPr>
          <p:nvPr>
            <p:ph type="title"/>
          </p:nvPr>
        </p:nvSpPr>
        <p:spPr/>
        <p:txBody>
          <a:bodyPr/>
          <a:lstStyle/>
          <a:p>
            <a:r>
              <a:rPr lang="fr-FR" b="0">
                <a:solidFill>
                  <a:schemeClr val="hlink"/>
                </a:solidFill>
              </a:rPr>
              <a:t>Co-intégration</a:t>
            </a:r>
            <a:r>
              <a:rPr lang="fr-FR"/>
              <a:t> : problématique de management</a:t>
            </a:r>
            <a:endParaRPr lang="fr-FR" sz="2000"/>
          </a:p>
        </p:txBody>
      </p:sp>
      <p:sp>
        <p:nvSpPr>
          <p:cNvPr id="456708" name="AutoShape 3"/>
          <p:cNvSpPr>
            <a:spLocks noChangeArrowheads="1"/>
          </p:cNvSpPr>
          <p:nvPr/>
        </p:nvSpPr>
        <p:spPr bwMode="auto">
          <a:xfrm>
            <a:off x="990600" y="1917700"/>
            <a:ext cx="288925" cy="431800"/>
          </a:xfrm>
          <a:prstGeom prst="rightArrow">
            <a:avLst>
              <a:gd name="adj1" fmla="val 50000"/>
              <a:gd name="adj2" fmla="val 25000"/>
            </a:avLst>
          </a:prstGeom>
          <a:solidFill>
            <a:srgbClr val="FF3300"/>
          </a:solidFill>
          <a:ln w="9525">
            <a:solidFill>
              <a:schemeClr val="tx1"/>
            </a:solidFill>
            <a:miter lim="800000"/>
            <a:headEnd/>
            <a:tailEnd/>
          </a:ln>
        </p:spPr>
        <p:txBody>
          <a:bodyPr wrap="none" anchor="ctr">
            <a:prstTxWarp prst="textNoShape">
              <a:avLst/>
            </a:prstTxWarp>
          </a:bodyPr>
          <a:lstStyle/>
          <a:p>
            <a:endParaRPr lang="fr-FR"/>
          </a:p>
        </p:txBody>
      </p:sp>
      <p:sp>
        <p:nvSpPr>
          <p:cNvPr id="456709" name="Text Box 4"/>
          <p:cNvSpPr txBox="1">
            <a:spLocks noChangeArrowheads="1"/>
          </p:cNvSpPr>
          <p:nvPr/>
        </p:nvSpPr>
        <p:spPr bwMode="auto">
          <a:xfrm>
            <a:off x="1547813" y="1557338"/>
            <a:ext cx="7272337" cy="1200150"/>
          </a:xfrm>
          <a:prstGeom prst="rect">
            <a:avLst/>
          </a:prstGeom>
          <a:noFill/>
          <a:ln w="9525">
            <a:solidFill>
              <a:schemeClr val="tx1"/>
            </a:solidFill>
            <a:miter lim="800000"/>
            <a:headEnd/>
            <a:tailEnd/>
          </a:ln>
        </p:spPr>
        <p:txBody>
          <a:bodyPr>
            <a:prstTxWarp prst="textNoShape">
              <a:avLst/>
            </a:prstTxWarp>
            <a:spAutoFit/>
          </a:bodyPr>
          <a:lstStyle/>
          <a:p>
            <a:r>
              <a:rPr lang="fr-FR" sz="1800">
                <a:latin typeface="Times New Roman" charset="0"/>
              </a:rPr>
              <a:t>Bien focaliser les partenaires sur des besoins semblables ou communs et</a:t>
            </a:r>
          </a:p>
          <a:p>
            <a:r>
              <a:rPr lang="fr-FR" sz="1800">
                <a:latin typeface="Times New Roman" charset="0"/>
              </a:rPr>
              <a:t>Bien identifier les objectifs communs</a:t>
            </a:r>
          </a:p>
          <a:p>
            <a:r>
              <a:rPr lang="fr-FR" sz="1800">
                <a:latin typeface="Times New Roman" charset="0"/>
              </a:rPr>
              <a:t>Eviter de forcer la convergence des besoins vers ceux de l’allié dominant</a:t>
            </a:r>
          </a:p>
          <a:p>
            <a:r>
              <a:rPr lang="fr-FR" sz="1800">
                <a:latin typeface="Times New Roman" charset="0"/>
              </a:rPr>
              <a:t>Organiser le travail en répartissant les développements, les projets</a:t>
            </a:r>
          </a:p>
        </p:txBody>
      </p:sp>
      <p:sp>
        <p:nvSpPr>
          <p:cNvPr id="456710" name="AutoShape 5"/>
          <p:cNvSpPr>
            <a:spLocks noChangeArrowheads="1"/>
          </p:cNvSpPr>
          <p:nvPr/>
        </p:nvSpPr>
        <p:spPr bwMode="auto">
          <a:xfrm>
            <a:off x="990600" y="3597275"/>
            <a:ext cx="288925" cy="431800"/>
          </a:xfrm>
          <a:prstGeom prst="rightArrow">
            <a:avLst>
              <a:gd name="adj1" fmla="val 50000"/>
              <a:gd name="adj2" fmla="val 25000"/>
            </a:avLst>
          </a:prstGeom>
          <a:solidFill>
            <a:srgbClr val="FF3300"/>
          </a:solidFill>
          <a:ln w="9525">
            <a:solidFill>
              <a:schemeClr val="tx1"/>
            </a:solidFill>
            <a:miter lim="800000"/>
            <a:headEnd/>
            <a:tailEnd/>
          </a:ln>
        </p:spPr>
        <p:txBody>
          <a:bodyPr wrap="none" anchor="ctr">
            <a:prstTxWarp prst="textNoShape">
              <a:avLst/>
            </a:prstTxWarp>
          </a:bodyPr>
          <a:lstStyle/>
          <a:p>
            <a:endParaRPr lang="fr-FR"/>
          </a:p>
        </p:txBody>
      </p:sp>
      <p:sp>
        <p:nvSpPr>
          <p:cNvPr id="456711" name="Text Box 6"/>
          <p:cNvSpPr txBox="1">
            <a:spLocks noChangeArrowheads="1"/>
          </p:cNvSpPr>
          <p:nvPr/>
        </p:nvSpPr>
        <p:spPr bwMode="auto">
          <a:xfrm>
            <a:off x="1547813" y="3236913"/>
            <a:ext cx="7272337" cy="1749425"/>
          </a:xfrm>
          <a:prstGeom prst="rect">
            <a:avLst/>
          </a:prstGeom>
          <a:noFill/>
          <a:ln w="9525">
            <a:solidFill>
              <a:schemeClr val="tx1"/>
            </a:solidFill>
            <a:miter lim="800000"/>
            <a:headEnd/>
            <a:tailEnd/>
          </a:ln>
        </p:spPr>
        <p:txBody>
          <a:bodyPr>
            <a:prstTxWarp prst="textNoShape">
              <a:avLst/>
            </a:prstTxWarp>
            <a:spAutoFit/>
          </a:bodyPr>
          <a:lstStyle/>
          <a:p>
            <a:r>
              <a:rPr lang="fr-FR" sz="1800">
                <a:latin typeface="Times New Roman" charset="0"/>
              </a:rPr>
              <a:t>Quels avantages concurrentiels DIFFERENCIATEURS sont recherchés en commun … de manière à ce que l’alliance soit attractive pour d’autres acteurs du marché</a:t>
            </a:r>
          </a:p>
          <a:p>
            <a:r>
              <a:rPr lang="fr-FR" sz="1800">
                <a:latin typeface="Times New Roman" charset="0"/>
              </a:rPr>
              <a:t>Quel portefeuille de ressources différenciées plus étendu (au-delà de la puissance d’achat) est généré par cette alliance</a:t>
            </a:r>
          </a:p>
          <a:p>
            <a:r>
              <a:rPr lang="fr-FR" sz="1800">
                <a:latin typeface="Times New Roman" charset="0"/>
              </a:rPr>
              <a:t>Qu’est-ce qui rend l’alliance plus séduisante ?</a:t>
            </a:r>
          </a:p>
        </p:txBody>
      </p:sp>
    </p:spTree>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0CFFF54A-A441-3541-B2BF-6864E27A41C2}" type="slidenum">
              <a:rPr lang="fr-FR"/>
              <a:pPr>
                <a:defRPr/>
              </a:pPr>
              <a:t>224</a:t>
            </a:fld>
            <a:endParaRPr lang="fr-FR"/>
          </a:p>
        </p:txBody>
      </p:sp>
      <p:sp>
        <p:nvSpPr>
          <p:cNvPr id="458755" name="Rectangle 2"/>
          <p:cNvSpPr>
            <a:spLocks noGrp="1" noChangeArrowheads="1"/>
          </p:cNvSpPr>
          <p:nvPr>
            <p:ph type="title"/>
          </p:nvPr>
        </p:nvSpPr>
        <p:spPr/>
        <p:txBody>
          <a:bodyPr/>
          <a:lstStyle/>
          <a:p>
            <a:r>
              <a:rPr lang="fr-FR" b="0">
                <a:solidFill>
                  <a:schemeClr val="hlink"/>
                </a:solidFill>
              </a:rPr>
              <a:t>Pseudo-concentration</a:t>
            </a:r>
            <a:r>
              <a:rPr lang="fr-FR"/>
              <a:t> (</a:t>
            </a:r>
            <a:r>
              <a:rPr lang="fr-FR" b="0">
                <a:solidFill>
                  <a:schemeClr val="hlink"/>
                </a:solidFill>
              </a:rPr>
              <a:t>additif</a:t>
            </a:r>
            <a:r>
              <a:rPr lang="fr-FR"/>
              <a:t>) : problématique de management</a:t>
            </a:r>
            <a:endParaRPr lang="fr-FR" sz="2000"/>
          </a:p>
        </p:txBody>
      </p:sp>
      <p:sp>
        <p:nvSpPr>
          <p:cNvPr id="458756" name="Rectangle 3"/>
          <p:cNvSpPr>
            <a:spLocks noGrp="1" noChangeArrowheads="1"/>
          </p:cNvSpPr>
          <p:nvPr>
            <p:ph type="body" idx="1"/>
          </p:nvPr>
        </p:nvSpPr>
        <p:spPr>
          <a:xfrm>
            <a:off x="468313" y="1052513"/>
            <a:ext cx="8370887" cy="5183187"/>
          </a:xfrm>
        </p:spPr>
        <p:txBody>
          <a:bodyPr/>
          <a:lstStyle/>
          <a:p>
            <a:pPr>
              <a:lnSpc>
                <a:spcPct val="90000"/>
              </a:lnSpc>
              <a:buFontTx/>
              <a:buAutoNum type="arabicPeriod"/>
            </a:pPr>
            <a:r>
              <a:rPr lang="fr-FR">
                <a:solidFill>
                  <a:schemeClr val="hlink"/>
                </a:solidFill>
              </a:rPr>
              <a:t>La question de fond est celle de savoir</a:t>
            </a:r>
            <a:r>
              <a:rPr lang="fr-FR" sz="1800"/>
              <a:t> </a:t>
            </a:r>
          </a:p>
          <a:p>
            <a:pPr marL="762000" lvl="1" indent="-304800">
              <a:lnSpc>
                <a:spcPct val="90000"/>
              </a:lnSpc>
            </a:pPr>
            <a:r>
              <a:rPr lang="fr-FR" sz="1600"/>
              <a:t>En quoi cette solution est un </a:t>
            </a:r>
            <a:r>
              <a:rPr lang="fr-FR" sz="1600" b="1"/>
              <a:t>substitut</a:t>
            </a:r>
            <a:r>
              <a:rPr lang="fr-FR" sz="1600"/>
              <a:t> à une opération de fusion-acquisition</a:t>
            </a:r>
          </a:p>
          <a:p>
            <a:pPr marL="762000" lvl="1" indent="-304800">
              <a:lnSpc>
                <a:spcPct val="90000"/>
              </a:lnSpc>
            </a:pPr>
            <a:r>
              <a:rPr lang="fr-FR" sz="1600"/>
              <a:t>Quelle est la </a:t>
            </a:r>
            <a:r>
              <a:rPr lang="fr-FR" sz="1600" b="1"/>
              <a:t>limite</a:t>
            </a:r>
            <a:r>
              <a:rPr lang="fr-FR" sz="1600"/>
              <a:t> du projet commun qui fait que l’on se cantonne à une alliance</a:t>
            </a:r>
          </a:p>
          <a:p>
            <a:pPr>
              <a:lnSpc>
                <a:spcPct val="90000"/>
              </a:lnSpc>
              <a:buFontTx/>
              <a:buAutoNum type="arabicPeriod"/>
            </a:pPr>
            <a:r>
              <a:rPr lang="fr-FR">
                <a:solidFill>
                  <a:schemeClr val="hlink"/>
                </a:solidFill>
              </a:rPr>
              <a:t>Les enjeux</a:t>
            </a:r>
            <a:r>
              <a:rPr lang="fr-FR" sz="1800"/>
              <a:t> </a:t>
            </a:r>
          </a:p>
          <a:p>
            <a:pPr marL="762000" lvl="1" indent="-304800">
              <a:lnSpc>
                <a:spcPct val="90000"/>
              </a:lnSpc>
            </a:pPr>
            <a:r>
              <a:rPr lang="fr-FR" sz="1600" b="1"/>
              <a:t>Eviter les duplications</a:t>
            </a:r>
            <a:r>
              <a:rPr lang="fr-FR" sz="1600"/>
              <a:t> : ex.Concorde avec ses 2 chaînes de montage !</a:t>
            </a:r>
          </a:p>
          <a:p>
            <a:pPr marL="762000" lvl="1" indent="-304800">
              <a:lnSpc>
                <a:spcPct val="90000"/>
              </a:lnSpc>
            </a:pPr>
            <a:r>
              <a:rPr lang="fr-FR" sz="1600" b="1"/>
              <a:t>Répartir des tâches</a:t>
            </a:r>
            <a:r>
              <a:rPr lang="fr-FR" sz="1600"/>
              <a:t> entre les alliés en cherchant à maximiser les économies d’échelle (ex. CFM 56) ou</a:t>
            </a:r>
          </a:p>
          <a:p>
            <a:pPr marL="762000" lvl="1" indent="-304800">
              <a:lnSpc>
                <a:spcPct val="90000"/>
              </a:lnSpc>
            </a:pPr>
            <a:r>
              <a:rPr lang="fr-FR" sz="1600" b="1"/>
              <a:t>Mise en commun de tâches</a:t>
            </a:r>
            <a:r>
              <a:rPr lang="fr-FR" sz="1600"/>
              <a:t> (moins courant) : structure commune qui se substitue aux entreprises alliées pour effectuer à leur place une partie des tâches relevant de l’alliance ; ex. SEVEL (PSA-Fiat sur monospaces) avec conception PSA et Production Sevel ; GIE Airbus pour commercial, marketing et SAV et répartition pour le reste</a:t>
            </a:r>
          </a:p>
          <a:p>
            <a:pPr>
              <a:lnSpc>
                <a:spcPct val="90000"/>
              </a:lnSpc>
              <a:buFontTx/>
              <a:buAutoNum type="arabicPeriod"/>
            </a:pPr>
            <a:r>
              <a:rPr lang="fr-FR">
                <a:solidFill>
                  <a:schemeClr val="hlink"/>
                </a:solidFill>
              </a:rPr>
              <a:t>Les risques</a:t>
            </a:r>
            <a:endParaRPr lang="fr-FR" sz="1800"/>
          </a:p>
          <a:p>
            <a:pPr marL="762000" lvl="1" indent="-304800">
              <a:lnSpc>
                <a:spcPct val="90000"/>
              </a:lnSpc>
            </a:pPr>
            <a:r>
              <a:rPr lang="fr-FR" sz="1600" b="1"/>
              <a:t>Conflits</a:t>
            </a:r>
            <a:r>
              <a:rPr lang="fr-FR" sz="1600"/>
              <a:t> entre intérêts propres des alliés et intérêt collectif des projets en coopération</a:t>
            </a:r>
          </a:p>
          <a:p>
            <a:pPr marL="1181100" lvl="2" indent="-266700">
              <a:lnSpc>
                <a:spcPct val="90000"/>
              </a:lnSpc>
            </a:pPr>
            <a:r>
              <a:rPr lang="fr-FR" sz="1400"/>
              <a:t>Utiliser des technologies de l’un sur des projets communs</a:t>
            </a:r>
          </a:p>
          <a:p>
            <a:pPr lvl="3">
              <a:lnSpc>
                <a:spcPct val="90000"/>
              </a:lnSpc>
              <a:buFontTx/>
              <a:buNone/>
            </a:pPr>
            <a:r>
              <a:rPr lang="fr-FR" sz="1200">
                <a:sym typeface="Wingdings" charset="2"/>
              </a:rPr>
              <a:t></a:t>
            </a:r>
            <a:r>
              <a:rPr lang="fr-FR" sz="1200"/>
              <a:t>Paiement de royalties à celui qui apporte la techno</a:t>
            </a:r>
          </a:p>
          <a:p>
            <a:pPr marL="1181100" lvl="2" indent="-266700">
              <a:lnSpc>
                <a:spcPct val="90000"/>
              </a:lnSpc>
            </a:pPr>
            <a:r>
              <a:rPr lang="fr-FR" sz="1400"/>
              <a:t>Concurrence entre produit développé en commun et produits propres</a:t>
            </a:r>
          </a:p>
          <a:p>
            <a:pPr marL="762000" lvl="1" indent="-304800">
              <a:lnSpc>
                <a:spcPct val="90000"/>
              </a:lnSpc>
            </a:pPr>
            <a:r>
              <a:rPr lang="fr-FR" sz="1600" b="1"/>
              <a:t>Spécialisation</a:t>
            </a:r>
            <a:r>
              <a:rPr lang="fr-FR" sz="1600"/>
              <a:t> progressive de chacun des alliés et </a:t>
            </a:r>
            <a:r>
              <a:rPr lang="fr-FR" sz="1600" b="1"/>
              <a:t>désapprentissage</a:t>
            </a:r>
            <a:r>
              <a:rPr lang="fr-FR" sz="1600"/>
              <a:t> sur certaines tâches</a:t>
            </a:r>
          </a:p>
          <a:p>
            <a:pPr marL="1181100" lvl="2" indent="-266700">
              <a:lnSpc>
                <a:spcPct val="90000"/>
              </a:lnSpc>
            </a:pPr>
            <a:r>
              <a:rPr lang="fr-FR" sz="1400"/>
              <a:t>Rotation des tâches pour limiter ces effets</a:t>
            </a:r>
          </a:p>
          <a:p>
            <a:pPr marL="762000" lvl="1" indent="-304800">
              <a:lnSpc>
                <a:spcPct val="90000"/>
              </a:lnSpc>
            </a:pPr>
            <a:r>
              <a:rPr lang="fr-FR" sz="1600"/>
              <a:t>Des </a:t>
            </a:r>
            <a:r>
              <a:rPr lang="fr-FR" sz="1600" b="1"/>
              <a:t>duplications</a:t>
            </a:r>
            <a:r>
              <a:rPr lang="fr-FR" sz="1600"/>
              <a:t> qui minimisent les effets d’échelle</a:t>
            </a:r>
          </a:p>
        </p:txBody>
      </p:sp>
    </p:spTree>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A326CCFE-D210-EF4D-86A0-3FF1CB54DD67}" type="slidenum">
              <a:rPr lang="fr-FR"/>
              <a:pPr>
                <a:defRPr/>
              </a:pPr>
              <a:t>225</a:t>
            </a:fld>
            <a:endParaRPr lang="fr-FR"/>
          </a:p>
        </p:txBody>
      </p:sp>
      <p:sp>
        <p:nvSpPr>
          <p:cNvPr id="460803" name="Rectangle 2"/>
          <p:cNvSpPr>
            <a:spLocks noGrp="1" noChangeArrowheads="1"/>
          </p:cNvSpPr>
          <p:nvPr>
            <p:ph type="title"/>
          </p:nvPr>
        </p:nvSpPr>
        <p:spPr/>
        <p:txBody>
          <a:bodyPr/>
          <a:lstStyle/>
          <a:p>
            <a:r>
              <a:rPr lang="fr-FR" b="0">
                <a:solidFill>
                  <a:schemeClr val="hlink"/>
                </a:solidFill>
              </a:rPr>
              <a:t>Complémentaire</a:t>
            </a:r>
            <a:r>
              <a:rPr lang="fr-FR"/>
              <a:t> : problématique de management</a:t>
            </a:r>
            <a:endParaRPr lang="fr-FR" sz="2000"/>
          </a:p>
        </p:txBody>
      </p:sp>
      <p:sp>
        <p:nvSpPr>
          <p:cNvPr id="460804" name="Rectangle 3"/>
          <p:cNvSpPr>
            <a:spLocks noGrp="1" noChangeArrowheads="1"/>
          </p:cNvSpPr>
          <p:nvPr>
            <p:ph type="body" idx="1"/>
          </p:nvPr>
        </p:nvSpPr>
        <p:spPr>
          <a:xfrm>
            <a:off x="468313" y="1052513"/>
            <a:ext cx="8370887" cy="5183187"/>
          </a:xfrm>
        </p:spPr>
        <p:txBody>
          <a:bodyPr/>
          <a:lstStyle/>
          <a:p>
            <a:pPr>
              <a:buFontTx/>
              <a:buAutoNum type="arabicPeriod"/>
            </a:pPr>
            <a:r>
              <a:rPr lang="fr-FR" sz="1800">
                <a:solidFill>
                  <a:schemeClr val="hlink"/>
                </a:solidFill>
              </a:rPr>
              <a:t>La question de fond est celle de savoir</a:t>
            </a:r>
            <a:r>
              <a:rPr lang="fr-FR" sz="1600"/>
              <a:t> </a:t>
            </a:r>
          </a:p>
          <a:p>
            <a:pPr lvl="1"/>
            <a:r>
              <a:rPr lang="fr-FR" sz="1400"/>
              <a:t>Quelle est la valeur relative des contributions en général « produit vs accès marché »</a:t>
            </a:r>
          </a:p>
          <a:p>
            <a:pPr>
              <a:buFontTx/>
              <a:buAutoNum type="arabicPeriod"/>
            </a:pPr>
            <a:r>
              <a:rPr lang="fr-FR">
                <a:solidFill>
                  <a:schemeClr val="hlink"/>
                </a:solidFill>
              </a:rPr>
              <a:t>Les enjeux</a:t>
            </a:r>
            <a:endParaRPr lang="fr-FR" sz="1600"/>
          </a:p>
          <a:p>
            <a:pPr lvl="1"/>
            <a:r>
              <a:rPr lang="fr-FR" sz="1400"/>
              <a:t>Gérer les déséquilibres</a:t>
            </a:r>
          </a:p>
          <a:p>
            <a:pPr lvl="1"/>
            <a:r>
              <a:rPr lang="fr-FR" sz="1400"/>
              <a:t>Transformer ce qui est une synergie durable entre des compétences complémentaires en autre chose qu’une dépendance réciproque</a:t>
            </a:r>
          </a:p>
          <a:p>
            <a:pPr lvl="1"/>
            <a:r>
              <a:rPr lang="fr-FR" sz="1400"/>
              <a:t>Monnayer les transfert de savoir faire et anticiper la rupture de l’alliance</a:t>
            </a:r>
          </a:p>
          <a:p>
            <a:pPr>
              <a:buFontTx/>
              <a:buAutoNum type="arabicPeriod"/>
            </a:pPr>
            <a:r>
              <a:rPr lang="fr-FR">
                <a:solidFill>
                  <a:schemeClr val="hlink"/>
                </a:solidFill>
              </a:rPr>
              <a:t>Les risques</a:t>
            </a:r>
            <a:endParaRPr lang="fr-FR" sz="1600"/>
          </a:p>
          <a:p>
            <a:pPr lvl="1"/>
            <a:r>
              <a:rPr lang="fr-FR" sz="1400"/>
              <a:t>De déséquilibre au bout d’un certain temps. Ex. GM-Toyota, ATT-Philips …</a:t>
            </a:r>
          </a:p>
          <a:p>
            <a:pPr lvl="1"/>
            <a:r>
              <a:rPr lang="fr-FR" sz="1400"/>
              <a:t>L’allié qui facilite l’entrée de son partenaire (via des compléments de sa propre gamme…) génère un concurrent direct potentiel à MT</a:t>
            </a:r>
          </a:p>
          <a:p>
            <a:pPr lvl="2"/>
            <a:r>
              <a:rPr lang="fr-FR" sz="1200"/>
              <a:t>D’où le pb des contreparties</a:t>
            </a:r>
          </a:p>
          <a:p>
            <a:pPr lvl="1"/>
            <a:r>
              <a:rPr lang="fr-FR" sz="1400"/>
              <a:t>L’un des alliés cherchera à réduire sa dépendance en voulant devenir autonome sur l’activité mise en coopération</a:t>
            </a:r>
          </a:p>
          <a:p>
            <a:pPr lvl="2"/>
            <a:r>
              <a:rPr lang="fr-FR" sz="1200"/>
              <a:t>En investissant dans des actifs similaires en dehors de la coopération</a:t>
            </a:r>
          </a:p>
          <a:p>
            <a:pPr lvl="1"/>
            <a:r>
              <a:rPr lang="fr-FR" sz="1400"/>
              <a:t>L’alliance « Cheval de Troie » en captant les compétences de l’autre</a:t>
            </a:r>
          </a:p>
          <a:p>
            <a:pPr lvl="1"/>
            <a:r>
              <a:rPr lang="fr-FR" sz="1400"/>
              <a:t>Les transferts de compétences entre partenaires</a:t>
            </a:r>
          </a:p>
          <a:p>
            <a:pPr lvl="2"/>
            <a:r>
              <a:rPr lang="fr-FR" sz="1200"/>
              <a:t>Les rendre quasiment inexistants ou</a:t>
            </a:r>
          </a:p>
          <a:p>
            <a:pPr lvl="2"/>
            <a:r>
              <a:rPr lang="fr-FR" sz="1200"/>
              <a:t>Les faciliter si objectif stratégique commun (bloquer un concurrent menaçant sur le marché de l’un des alliés)</a:t>
            </a:r>
          </a:p>
        </p:txBody>
      </p:sp>
    </p:spTree>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2"/>
          <p:cNvSpPr>
            <a:spLocks noGrp="1"/>
          </p:cNvSpPr>
          <p:nvPr>
            <p:ph type="sldNum" sz="quarter" idx="10"/>
          </p:nvPr>
        </p:nvSpPr>
        <p:spPr/>
        <p:txBody>
          <a:bodyPr/>
          <a:lstStyle/>
          <a:p>
            <a:pPr>
              <a:defRPr/>
            </a:pPr>
            <a:fld id="{F423D531-7941-CA4C-9E59-880D166190D3}" type="slidenum">
              <a:rPr lang="fr-FR"/>
              <a:pPr>
                <a:defRPr/>
              </a:pPr>
              <a:t>226</a:t>
            </a:fld>
            <a:endParaRPr lang="fr-FR"/>
          </a:p>
        </p:txBody>
      </p:sp>
      <p:sp>
        <p:nvSpPr>
          <p:cNvPr id="462851" name="Rectangle 2"/>
          <p:cNvSpPr>
            <a:spLocks noGrp="1" noChangeArrowheads="1"/>
          </p:cNvSpPr>
          <p:nvPr>
            <p:ph type="title"/>
          </p:nvPr>
        </p:nvSpPr>
        <p:spPr>
          <a:xfrm>
            <a:off x="539750" y="344488"/>
            <a:ext cx="7993063" cy="347662"/>
          </a:xfrm>
        </p:spPr>
        <p:txBody>
          <a:bodyPr/>
          <a:lstStyle/>
          <a:p>
            <a:r>
              <a:rPr lang="fr-FR" sz="3200"/>
              <a:t>Notion de performance d'une alliance</a:t>
            </a:r>
          </a:p>
        </p:txBody>
      </p:sp>
      <p:sp>
        <p:nvSpPr>
          <p:cNvPr id="462852" name="Rectangle 3"/>
          <p:cNvSpPr>
            <a:spLocks noChangeArrowheads="1"/>
          </p:cNvSpPr>
          <p:nvPr/>
        </p:nvSpPr>
        <p:spPr bwMode="auto">
          <a:xfrm>
            <a:off x="1187450" y="1341438"/>
            <a:ext cx="2663825" cy="792162"/>
          </a:xfrm>
          <a:prstGeom prst="rect">
            <a:avLst/>
          </a:prstGeom>
          <a:noFill/>
          <a:ln w="31750">
            <a:solidFill>
              <a:srgbClr val="00279F"/>
            </a:solidFill>
            <a:miter lim="800000"/>
            <a:headEnd/>
            <a:tailEnd/>
          </a:ln>
        </p:spPr>
        <p:txBody>
          <a:bodyPr lIns="72000" tIns="72000" rIns="72000" bIns="72000" anchor="ctr">
            <a:prstTxWarp prst="textNoShape">
              <a:avLst/>
            </a:prstTxWarp>
          </a:bodyPr>
          <a:lstStyle/>
          <a:p>
            <a:pPr algn="ctr"/>
            <a:r>
              <a:rPr lang="fr-FR" sz="2000" b="1">
                <a:solidFill>
                  <a:srgbClr val="00279F"/>
                </a:solidFill>
                <a:latin typeface="Arial Narrow" charset="0"/>
              </a:rPr>
              <a:t>Performance de chaque partenaire</a:t>
            </a:r>
          </a:p>
        </p:txBody>
      </p:sp>
      <p:sp>
        <p:nvSpPr>
          <p:cNvPr id="462853" name="Rectangle 4"/>
          <p:cNvSpPr>
            <a:spLocks noChangeArrowheads="1"/>
          </p:cNvSpPr>
          <p:nvPr/>
        </p:nvSpPr>
        <p:spPr bwMode="auto">
          <a:xfrm>
            <a:off x="1187450" y="3575050"/>
            <a:ext cx="2663825" cy="792163"/>
          </a:xfrm>
          <a:prstGeom prst="rect">
            <a:avLst/>
          </a:prstGeom>
          <a:noFill/>
          <a:ln w="31750">
            <a:solidFill>
              <a:srgbClr val="00279F"/>
            </a:solidFill>
            <a:miter lim="800000"/>
            <a:headEnd/>
            <a:tailEnd/>
          </a:ln>
        </p:spPr>
        <p:txBody>
          <a:bodyPr lIns="72000" tIns="72000" rIns="72000" bIns="72000" anchor="ctr">
            <a:prstTxWarp prst="textNoShape">
              <a:avLst/>
            </a:prstTxWarp>
          </a:bodyPr>
          <a:lstStyle/>
          <a:p>
            <a:pPr algn="ctr"/>
            <a:r>
              <a:rPr lang="fr-FR" sz="2000" b="1">
                <a:solidFill>
                  <a:srgbClr val="00279F"/>
                </a:solidFill>
                <a:latin typeface="Arial Narrow" charset="0"/>
              </a:rPr>
              <a:t>Performance de l'activité commune</a:t>
            </a:r>
          </a:p>
        </p:txBody>
      </p:sp>
      <p:sp>
        <p:nvSpPr>
          <p:cNvPr id="462854" name="Oval 5"/>
          <p:cNvSpPr>
            <a:spLocks noChangeArrowheads="1"/>
          </p:cNvSpPr>
          <p:nvPr/>
        </p:nvSpPr>
        <p:spPr bwMode="auto">
          <a:xfrm>
            <a:off x="1979613" y="2566988"/>
            <a:ext cx="720725" cy="647700"/>
          </a:xfrm>
          <a:prstGeom prst="ellipse">
            <a:avLst/>
          </a:prstGeom>
          <a:noFill/>
          <a:ln w="31750">
            <a:solidFill>
              <a:srgbClr val="00279F"/>
            </a:solidFill>
            <a:round/>
            <a:headEnd/>
            <a:tailEnd/>
          </a:ln>
        </p:spPr>
        <p:txBody>
          <a:bodyPr wrap="none" lIns="72000" tIns="72000" rIns="72000" bIns="72000" anchor="ctr">
            <a:prstTxWarp prst="textNoShape">
              <a:avLst/>
            </a:prstTxWarp>
          </a:bodyPr>
          <a:lstStyle/>
          <a:p>
            <a:pPr algn="ctr"/>
            <a:r>
              <a:rPr lang="fr-FR" sz="3600" b="1">
                <a:solidFill>
                  <a:srgbClr val="00279F"/>
                </a:solidFill>
                <a:latin typeface="Arial Narrow" charset="0"/>
              </a:rPr>
              <a:t>+</a:t>
            </a:r>
          </a:p>
        </p:txBody>
      </p:sp>
      <p:cxnSp>
        <p:nvCxnSpPr>
          <p:cNvPr id="462855" name="AutoShape 6"/>
          <p:cNvCxnSpPr>
            <a:cxnSpLocks noChangeShapeType="1"/>
            <a:stCxn id="462852" idx="3"/>
            <a:endCxn id="462857" idx="1"/>
          </p:cNvCxnSpPr>
          <p:nvPr/>
        </p:nvCxnSpPr>
        <p:spPr bwMode="auto">
          <a:xfrm>
            <a:off x="3867150" y="1738313"/>
            <a:ext cx="1984375" cy="1116012"/>
          </a:xfrm>
          <a:prstGeom prst="bentConnector3">
            <a:avLst>
              <a:gd name="adj1" fmla="val 50000"/>
            </a:avLst>
          </a:prstGeom>
          <a:noFill/>
          <a:ln w="31750">
            <a:solidFill>
              <a:schemeClr val="tx2"/>
            </a:solidFill>
            <a:miter lim="800000"/>
            <a:headEnd/>
            <a:tailEnd type="triangle" w="med" len="med"/>
          </a:ln>
        </p:spPr>
      </p:cxnSp>
      <p:cxnSp>
        <p:nvCxnSpPr>
          <p:cNvPr id="462856" name="AutoShape 7"/>
          <p:cNvCxnSpPr>
            <a:cxnSpLocks noChangeShapeType="1"/>
            <a:stCxn id="462853" idx="3"/>
            <a:endCxn id="462857" idx="1"/>
          </p:cNvCxnSpPr>
          <p:nvPr/>
        </p:nvCxnSpPr>
        <p:spPr bwMode="auto">
          <a:xfrm flipV="1">
            <a:off x="3867150" y="2854325"/>
            <a:ext cx="1984375" cy="1117600"/>
          </a:xfrm>
          <a:prstGeom prst="bentConnector3">
            <a:avLst>
              <a:gd name="adj1" fmla="val 50000"/>
            </a:avLst>
          </a:prstGeom>
          <a:noFill/>
          <a:ln w="31750">
            <a:solidFill>
              <a:schemeClr val="tx2"/>
            </a:solidFill>
            <a:miter lim="800000"/>
            <a:headEnd/>
            <a:tailEnd type="triangle" w="med" len="med"/>
          </a:ln>
        </p:spPr>
      </p:cxnSp>
      <p:sp>
        <p:nvSpPr>
          <p:cNvPr id="462857" name="Rectangle 8"/>
          <p:cNvSpPr>
            <a:spLocks noChangeArrowheads="1"/>
          </p:cNvSpPr>
          <p:nvPr/>
        </p:nvSpPr>
        <p:spPr bwMode="auto">
          <a:xfrm>
            <a:off x="5867400" y="2457450"/>
            <a:ext cx="2663825" cy="792163"/>
          </a:xfrm>
          <a:prstGeom prst="rect">
            <a:avLst/>
          </a:prstGeom>
          <a:noFill/>
          <a:ln w="31750">
            <a:solidFill>
              <a:srgbClr val="00279F"/>
            </a:solidFill>
            <a:miter lim="800000"/>
            <a:headEnd/>
            <a:tailEnd/>
          </a:ln>
        </p:spPr>
        <p:txBody>
          <a:bodyPr lIns="72000" tIns="72000" rIns="72000" bIns="72000" anchor="ctr">
            <a:prstTxWarp prst="textNoShape">
              <a:avLst/>
            </a:prstTxWarp>
          </a:bodyPr>
          <a:lstStyle/>
          <a:p>
            <a:pPr algn="ctr"/>
            <a:r>
              <a:rPr lang="fr-FR" sz="2000" b="1">
                <a:solidFill>
                  <a:srgbClr val="00279F"/>
                </a:solidFill>
                <a:latin typeface="Arial Narrow" charset="0"/>
              </a:rPr>
              <a:t>Performance de l'Alliance</a:t>
            </a:r>
          </a:p>
        </p:txBody>
      </p:sp>
      <p:sp>
        <p:nvSpPr>
          <p:cNvPr id="462858" name="Text Box 9"/>
          <p:cNvSpPr txBox="1">
            <a:spLocks noChangeArrowheads="1"/>
          </p:cNvSpPr>
          <p:nvPr/>
        </p:nvSpPr>
        <p:spPr bwMode="auto">
          <a:xfrm>
            <a:off x="2843213" y="4652963"/>
            <a:ext cx="3889375" cy="1641475"/>
          </a:xfrm>
          <a:prstGeom prst="rect">
            <a:avLst/>
          </a:prstGeom>
          <a:noFill/>
          <a:ln w="31750">
            <a:solidFill>
              <a:schemeClr val="folHlink"/>
            </a:solidFill>
            <a:miter lim="800000"/>
            <a:headEnd/>
            <a:tailEnd/>
          </a:ln>
        </p:spPr>
        <p:txBody>
          <a:bodyPr lIns="72000" tIns="72000" rIns="72000" bIns="72000">
            <a:prstTxWarp prst="textNoShape">
              <a:avLst/>
            </a:prstTxWarp>
            <a:spAutoFit/>
          </a:bodyPr>
          <a:lstStyle/>
          <a:p>
            <a:pPr algn="ctr"/>
            <a:r>
              <a:rPr lang="fr-FR" sz="1600" b="1">
                <a:solidFill>
                  <a:srgbClr val="B0303F"/>
                </a:solidFill>
                <a:latin typeface="Tahoma" charset="0"/>
              </a:rPr>
              <a:t> Une mesure de </a:t>
            </a:r>
          </a:p>
          <a:p>
            <a:pPr>
              <a:buFontTx/>
              <a:buChar char="•"/>
            </a:pPr>
            <a:r>
              <a:rPr lang="fr-FR" sz="1600" b="1">
                <a:solidFill>
                  <a:srgbClr val="B0303F"/>
                </a:solidFill>
                <a:latin typeface="Tahoma" charset="0"/>
              </a:rPr>
              <a:t> Performance Financière de l'activité commune</a:t>
            </a:r>
          </a:p>
          <a:p>
            <a:pPr>
              <a:buFontTx/>
              <a:buChar char="•"/>
            </a:pPr>
            <a:r>
              <a:rPr lang="fr-FR" sz="1600" b="1">
                <a:solidFill>
                  <a:srgbClr val="B0303F"/>
                </a:solidFill>
                <a:latin typeface="Tahoma" charset="0"/>
              </a:rPr>
              <a:t> Atteinte des objectifs spécifiques de chaque partenaire</a:t>
            </a:r>
          </a:p>
          <a:p>
            <a:pPr>
              <a:buFontTx/>
              <a:buChar char="•"/>
            </a:pPr>
            <a:r>
              <a:rPr lang="fr-FR" sz="1600" b="1">
                <a:solidFill>
                  <a:srgbClr val="B0303F"/>
                </a:solidFill>
                <a:latin typeface="Tahoma" charset="0"/>
              </a:rPr>
              <a:t> Durée, qualité de la collaboration</a:t>
            </a:r>
          </a:p>
        </p:txBody>
      </p:sp>
    </p:spTree>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Grp="1" noChangeArrowheads="1"/>
          </p:cNvSpPr>
          <p:nvPr>
            <p:ph type="ctrTitle"/>
          </p:nvPr>
        </p:nvSpPr>
        <p:spPr/>
        <p:txBody>
          <a:bodyPr/>
          <a:lstStyle/>
          <a:p>
            <a:r>
              <a:rPr lang="fr-FR"/>
              <a:t>Alliances stratégiques</a:t>
            </a:r>
          </a:p>
        </p:txBody>
      </p:sp>
      <p:sp>
        <p:nvSpPr>
          <p:cNvPr id="464899" name="Rectangle 3"/>
          <p:cNvSpPr>
            <a:spLocks noGrp="1" noChangeArrowheads="1"/>
          </p:cNvSpPr>
          <p:nvPr>
            <p:ph type="subTitle" idx="1"/>
          </p:nvPr>
        </p:nvSpPr>
        <p:spPr/>
        <p:txBody>
          <a:bodyPr/>
          <a:lstStyle/>
          <a:p>
            <a:r>
              <a:rPr lang="fr-FR"/>
              <a:t>Annexe 1 : Position nodale au sein d’une alliance</a:t>
            </a:r>
          </a:p>
        </p:txBody>
      </p:sp>
    </p:spTree>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3"/>
          <p:cNvSpPr>
            <a:spLocks noGrp="1"/>
          </p:cNvSpPr>
          <p:nvPr>
            <p:ph type="sldNum" sz="quarter" idx="10"/>
          </p:nvPr>
        </p:nvSpPr>
        <p:spPr/>
        <p:txBody>
          <a:bodyPr/>
          <a:lstStyle/>
          <a:p>
            <a:pPr>
              <a:defRPr/>
            </a:pPr>
            <a:fld id="{1ABE4EFC-1BA7-5040-A4AD-FCD9E221979C}" type="slidenum">
              <a:rPr lang="fr-FR"/>
              <a:pPr>
                <a:defRPr/>
              </a:pPr>
              <a:t>228</a:t>
            </a:fld>
            <a:endParaRPr lang="fr-FR"/>
          </a:p>
        </p:txBody>
      </p:sp>
      <p:sp>
        <p:nvSpPr>
          <p:cNvPr id="466947" name="Rectangle 2"/>
          <p:cNvSpPr>
            <a:spLocks noGrp="1" noChangeArrowheads="1"/>
          </p:cNvSpPr>
          <p:nvPr>
            <p:ph type="title"/>
          </p:nvPr>
        </p:nvSpPr>
        <p:spPr/>
        <p:txBody>
          <a:bodyPr/>
          <a:lstStyle/>
          <a:p>
            <a:r>
              <a:rPr lang="fr-FR"/>
              <a:t>Quelles motivations à développer des réseaux d'alliances</a:t>
            </a:r>
          </a:p>
        </p:txBody>
      </p:sp>
      <p:sp>
        <p:nvSpPr>
          <p:cNvPr id="466948" name="Rectangle 3"/>
          <p:cNvSpPr>
            <a:spLocks noGrp="1" noChangeArrowheads="1"/>
          </p:cNvSpPr>
          <p:nvPr>
            <p:ph type="body" idx="1"/>
          </p:nvPr>
        </p:nvSpPr>
        <p:spPr>
          <a:xfrm>
            <a:off x="685800" y="3200400"/>
            <a:ext cx="7772400" cy="2362200"/>
          </a:xfrm>
          <a:ln>
            <a:solidFill>
              <a:schemeClr val="tx1"/>
            </a:solidFill>
          </a:ln>
        </p:spPr>
        <p:txBody>
          <a:bodyPr/>
          <a:lstStyle/>
          <a:p>
            <a:pPr>
              <a:lnSpc>
                <a:spcPct val="90000"/>
              </a:lnSpc>
            </a:pPr>
            <a:r>
              <a:rPr lang="fr-FR"/>
              <a:t>Le développement des opérations trans-frontalières</a:t>
            </a:r>
          </a:p>
          <a:p>
            <a:pPr>
              <a:lnSpc>
                <a:spcPct val="90000"/>
              </a:lnSpc>
            </a:pPr>
            <a:r>
              <a:rPr lang="fr-FR"/>
              <a:t>La complexité croissante des produits et des technologies</a:t>
            </a:r>
          </a:p>
          <a:p>
            <a:pPr>
              <a:lnSpc>
                <a:spcPct val="90000"/>
              </a:lnSpc>
            </a:pPr>
            <a:r>
              <a:rPr lang="fr-FR"/>
              <a:t>Les batailles autour des standards techniques</a:t>
            </a:r>
          </a:p>
          <a:p>
            <a:pPr>
              <a:lnSpc>
                <a:spcPct val="90000"/>
              </a:lnSpc>
            </a:pPr>
            <a:r>
              <a:rPr lang="fr-FR"/>
              <a:t>L'importance croissante des effets d'échelle, de taille</a:t>
            </a:r>
          </a:p>
          <a:p>
            <a:pPr>
              <a:lnSpc>
                <a:spcPct val="90000"/>
              </a:lnSpc>
            </a:pPr>
            <a:r>
              <a:rPr lang="fr-FR"/>
              <a:t>Nouvelles technologies issues de la convergence de champs technologiques préalablement séparés</a:t>
            </a:r>
          </a:p>
        </p:txBody>
      </p:sp>
      <p:sp>
        <p:nvSpPr>
          <p:cNvPr id="466949" name="Rectangle 4"/>
          <p:cNvSpPr>
            <a:spLocks noChangeArrowheads="1"/>
          </p:cNvSpPr>
          <p:nvPr/>
        </p:nvSpPr>
        <p:spPr bwMode="auto">
          <a:xfrm>
            <a:off x="611188" y="1196975"/>
            <a:ext cx="7993062" cy="1317625"/>
          </a:xfrm>
          <a:prstGeom prst="rect">
            <a:avLst/>
          </a:prstGeom>
          <a:noFill/>
          <a:ln w="12700">
            <a:solidFill>
              <a:schemeClr val="tx1"/>
            </a:solidFill>
            <a:miter lim="800000"/>
            <a:headEnd/>
            <a:tailEnd/>
          </a:ln>
        </p:spPr>
        <p:txBody>
          <a:bodyPr lIns="90488" tIns="44450" rIns="90488" bIns="44450">
            <a:prstTxWarp prst="textNoShape">
              <a:avLst/>
            </a:prstTxWarp>
          </a:bodyPr>
          <a:lstStyle/>
          <a:p>
            <a:pPr marL="342900" indent="-342900">
              <a:spcBef>
                <a:spcPct val="20000"/>
              </a:spcBef>
              <a:buClr>
                <a:schemeClr val="tx2"/>
              </a:buClr>
              <a:buSzPct val="100000"/>
              <a:buFontTx/>
              <a:buChar char="•"/>
            </a:pPr>
            <a:r>
              <a:rPr lang="fr-FR" sz="2000">
                <a:latin typeface="Times New Roman" charset="0"/>
              </a:rPr>
              <a:t>Un ensemble de compagnies distinctes reliées entre elles par des accords de coopération</a:t>
            </a:r>
          </a:p>
          <a:p>
            <a:pPr marL="342900" indent="-342900">
              <a:spcBef>
                <a:spcPct val="20000"/>
              </a:spcBef>
              <a:buClr>
                <a:schemeClr val="tx2"/>
              </a:buClr>
              <a:buSzPct val="100000"/>
              <a:buFontTx/>
              <a:buChar char="•"/>
            </a:pPr>
            <a:r>
              <a:rPr lang="fr-FR" sz="2000">
                <a:latin typeface="Times New Roman" charset="0"/>
              </a:rPr>
              <a:t>Toutes les compagnies ne sont pas liées les unes aux autres</a:t>
            </a:r>
          </a:p>
          <a:p>
            <a:pPr marL="342900" indent="-342900">
              <a:spcBef>
                <a:spcPct val="20000"/>
              </a:spcBef>
              <a:buClr>
                <a:schemeClr val="tx2"/>
              </a:buClr>
              <a:buSzPct val="100000"/>
              <a:buFontTx/>
              <a:buChar char="•"/>
            </a:pPr>
            <a:endParaRPr lang="fr-FR" sz="2000">
              <a:latin typeface="Times New Roman" charset="0"/>
            </a:endParaRPr>
          </a:p>
        </p:txBody>
      </p:sp>
    </p:spTree>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3"/>
          <p:cNvSpPr>
            <a:spLocks noGrp="1"/>
          </p:cNvSpPr>
          <p:nvPr>
            <p:ph type="sldNum" sz="quarter" idx="10"/>
          </p:nvPr>
        </p:nvSpPr>
        <p:spPr/>
        <p:txBody>
          <a:bodyPr/>
          <a:lstStyle/>
          <a:p>
            <a:pPr>
              <a:defRPr/>
            </a:pPr>
            <a:fld id="{CCFE64DC-CC22-4A47-B0E1-D628099AD052}" type="slidenum">
              <a:rPr lang="fr-FR"/>
              <a:pPr>
                <a:defRPr/>
              </a:pPr>
              <a:t>229</a:t>
            </a:fld>
            <a:endParaRPr lang="fr-FR"/>
          </a:p>
        </p:txBody>
      </p:sp>
      <p:sp>
        <p:nvSpPr>
          <p:cNvPr id="468995" name="Rectangle 2"/>
          <p:cNvSpPr>
            <a:spLocks noGrp="1" noChangeArrowheads="1"/>
          </p:cNvSpPr>
          <p:nvPr>
            <p:ph type="title"/>
          </p:nvPr>
        </p:nvSpPr>
        <p:spPr/>
        <p:txBody>
          <a:bodyPr/>
          <a:lstStyle/>
          <a:p>
            <a:r>
              <a:rPr lang="fr-FR"/>
              <a:t>Exercer le leadership au sein d'une alliance</a:t>
            </a:r>
          </a:p>
        </p:txBody>
      </p:sp>
      <p:sp>
        <p:nvSpPr>
          <p:cNvPr id="468996" name="Rectangle 3"/>
          <p:cNvSpPr>
            <a:spLocks noGrp="1" noChangeArrowheads="1"/>
          </p:cNvSpPr>
          <p:nvPr>
            <p:ph type="body" idx="1"/>
          </p:nvPr>
        </p:nvSpPr>
        <p:spPr>
          <a:xfrm>
            <a:off x="900113" y="1851025"/>
            <a:ext cx="7272337" cy="4549775"/>
          </a:xfrm>
        </p:spPr>
        <p:txBody>
          <a:bodyPr/>
          <a:lstStyle/>
          <a:p>
            <a:pPr marL="177800" indent="-177800" algn="ctr">
              <a:buFontTx/>
              <a:buNone/>
            </a:pPr>
            <a:r>
              <a:rPr lang="fr-FR" sz="2500" b="1">
                <a:solidFill>
                  <a:srgbClr val="00279F"/>
                </a:solidFill>
              </a:rPr>
              <a:t>Les entreprises nodales ont 3 caractéristiques</a:t>
            </a:r>
            <a:endParaRPr lang="fr-FR" sz="2500" b="1"/>
          </a:p>
          <a:p>
            <a:pPr marL="177800" indent="-177800"/>
            <a:r>
              <a:rPr lang="fr-FR"/>
              <a:t>Une image et une vision de l'avenir séduisantes et puissantes</a:t>
            </a:r>
          </a:p>
          <a:p>
            <a:pPr marL="538163" lvl="1" indent="-176213"/>
            <a:r>
              <a:rPr lang="fr-FR"/>
              <a:t>Un aimant qui attire : la </a:t>
            </a:r>
            <a:r>
              <a:rPr lang="fr-FR" b="1">
                <a:solidFill>
                  <a:srgbClr val="00279F"/>
                </a:solidFill>
              </a:rPr>
              <a:t>capacité stratégique</a:t>
            </a:r>
            <a:endParaRPr lang="fr-FR" b="1">
              <a:solidFill>
                <a:schemeClr val="accent2"/>
              </a:solidFill>
            </a:endParaRPr>
          </a:p>
          <a:p>
            <a:pPr marL="538163" lvl="1" indent="-176213"/>
            <a:endParaRPr lang="fr-FR"/>
          </a:p>
          <a:p>
            <a:pPr marL="177800" indent="-177800"/>
            <a:r>
              <a:rPr lang="fr-FR"/>
              <a:t>Des ressources et des compétences uniques capables de se combiner avec les ressources et les compétences des alliés</a:t>
            </a:r>
          </a:p>
          <a:p>
            <a:pPr marL="538163" lvl="1" indent="-176213"/>
            <a:r>
              <a:rPr lang="fr-FR"/>
              <a:t>Une capacité à mettre sur la table des </a:t>
            </a:r>
            <a:r>
              <a:rPr lang="fr-FR" b="1">
                <a:solidFill>
                  <a:srgbClr val="00279F"/>
                </a:solidFill>
              </a:rPr>
              <a:t>compétences et savoir faire</a:t>
            </a:r>
            <a:r>
              <a:rPr lang="fr-FR"/>
              <a:t> dont elle détient la propriété intellectuelle</a:t>
            </a:r>
          </a:p>
          <a:p>
            <a:pPr marL="177800" indent="-177800"/>
            <a:endParaRPr lang="fr-FR"/>
          </a:p>
          <a:p>
            <a:pPr marL="177800" indent="-177800"/>
            <a:r>
              <a:rPr lang="fr-FR"/>
              <a:t>Un esprit d'ouverture, de tolérance, et un talent de négociateur</a:t>
            </a:r>
          </a:p>
          <a:p>
            <a:pPr marL="538163" lvl="1" indent="-176213"/>
            <a:r>
              <a:rPr lang="fr-FR"/>
              <a:t>Une capacité à s'adapter culturellement et à </a:t>
            </a:r>
            <a:r>
              <a:rPr lang="fr-FR" b="1">
                <a:solidFill>
                  <a:srgbClr val="00279F"/>
                </a:solidFill>
              </a:rPr>
              <a:t>intégrer d'autres cultures</a:t>
            </a:r>
            <a:endParaRPr lang="fr-FR" b="1">
              <a:solidFill>
                <a:schemeClr val="accent2"/>
              </a:solidFill>
            </a:endParaRPr>
          </a:p>
        </p:txBody>
      </p:sp>
      <p:sp>
        <p:nvSpPr>
          <p:cNvPr id="468997" name="Rectangle 4"/>
          <p:cNvSpPr>
            <a:spLocks noChangeArrowheads="1"/>
          </p:cNvSpPr>
          <p:nvPr/>
        </p:nvSpPr>
        <p:spPr bwMode="auto">
          <a:xfrm>
            <a:off x="468313" y="1125538"/>
            <a:ext cx="7704137" cy="581025"/>
          </a:xfrm>
          <a:prstGeom prst="rect">
            <a:avLst/>
          </a:prstGeom>
          <a:noFill/>
          <a:ln w="9525">
            <a:noFill/>
            <a:miter lim="800000"/>
            <a:headEnd/>
            <a:tailEnd/>
          </a:ln>
        </p:spPr>
        <p:txBody>
          <a:bodyPr lIns="90000" tIns="46800" rIns="90000" bIns="46800">
            <a:prstTxWarp prst="textNoShape">
              <a:avLst/>
            </a:prstTxWarp>
            <a:spAutoFit/>
          </a:bodyPr>
          <a:lstStyle/>
          <a:p>
            <a:pPr algn="ctr" eaLnBrk="1" hangingPunct="1">
              <a:spcBef>
                <a:spcPct val="20000"/>
              </a:spcBef>
              <a:buClr>
                <a:srgbClr val="B23542"/>
              </a:buClr>
              <a:buSzPct val="95000"/>
              <a:buFont typeface="Webdings" charset="2"/>
              <a:buNone/>
            </a:pPr>
            <a:r>
              <a:rPr lang="fr-FR" sz="1600" b="1" i="1">
                <a:solidFill>
                  <a:srgbClr val="00279F"/>
                </a:solidFill>
                <a:latin typeface="Tahoma" charset="0"/>
              </a:rPr>
              <a:t>Problématique : s'installer au centre vital d'un réseau d'alliance pour le conduire , l'animer, et en tirer parti … exercer le leadership</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3"/>
          <p:cNvSpPr>
            <a:spLocks noGrp="1"/>
          </p:cNvSpPr>
          <p:nvPr>
            <p:ph type="sldNum" sz="quarter" idx="10"/>
          </p:nvPr>
        </p:nvSpPr>
        <p:spPr/>
        <p:txBody>
          <a:bodyPr/>
          <a:lstStyle/>
          <a:p>
            <a:pPr>
              <a:defRPr/>
            </a:pPr>
            <a:fld id="{968D04D7-CA2C-2647-BA2A-1D45C915035D}" type="slidenum">
              <a:rPr lang="fr-FR"/>
              <a:pPr>
                <a:defRPr/>
              </a:pPr>
              <a:t>23</a:t>
            </a:fld>
            <a:endParaRPr lang="fr-FR"/>
          </a:p>
        </p:txBody>
      </p:sp>
      <p:sp>
        <p:nvSpPr>
          <p:cNvPr id="57347" name="Rectangle 2"/>
          <p:cNvSpPr>
            <a:spLocks noGrp="1" noChangeArrowheads="1"/>
          </p:cNvSpPr>
          <p:nvPr>
            <p:ph type="title"/>
          </p:nvPr>
        </p:nvSpPr>
        <p:spPr>
          <a:noFill/>
        </p:spPr>
        <p:txBody>
          <a:bodyPr lIns="90488" rIns="90488"/>
          <a:lstStyle/>
          <a:p>
            <a:pPr defTabSz="762000"/>
            <a:r>
              <a:rPr lang="fr-FR"/>
              <a:t>Les projets-clés</a:t>
            </a:r>
          </a:p>
        </p:txBody>
      </p:sp>
      <p:sp>
        <p:nvSpPr>
          <p:cNvPr id="57348" name="Rectangle 3"/>
          <p:cNvSpPr>
            <a:spLocks noGrp="1" noChangeArrowheads="1"/>
          </p:cNvSpPr>
          <p:nvPr>
            <p:ph type="body" idx="1"/>
          </p:nvPr>
        </p:nvSpPr>
        <p:spPr>
          <a:xfrm>
            <a:off x="596900" y="1312863"/>
            <a:ext cx="8070850" cy="5087937"/>
          </a:xfrm>
          <a:noFill/>
        </p:spPr>
        <p:txBody>
          <a:bodyPr lIns="90488" rIns="90488"/>
          <a:lstStyle/>
          <a:p>
            <a:pPr marL="190500" indent="-190500" defTabSz="762000">
              <a:lnSpc>
                <a:spcPct val="90000"/>
              </a:lnSpc>
            </a:pPr>
            <a:r>
              <a:rPr lang="fr-FR" sz="2400"/>
              <a:t>Outils principaux du management stratégique car ils </a:t>
            </a:r>
            <a:r>
              <a:rPr lang="fr-FR" sz="2400" b="1"/>
              <a:t>créent le mouvement.</a:t>
            </a:r>
          </a:p>
          <a:p>
            <a:pPr marL="762000" lvl="1" indent="-381000" defTabSz="762000">
              <a:lnSpc>
                <a:spcPct val="90000"/>
              </a:lnSpc>
            </a:pPr>
            <a:r>
              <a:rPr lang="fr-FR" sz="2000" b="1">
                <a:solidFill>
                  <a:srgbClr val="00279F"/>
                </a:solidFill>
              </a:rPr>
              <a:t>Identification</a:t>
            </a:r>
            <a:endParaRPr lang="fr-FR" sz="2000" b="1">
              <a:solidFill>
                <a:srgbClr val="00B7A5"/>
              </a:solidFill>
            </a:endParaRPr>
          </a:p>
          <a:p>
            <a:pPr marL="1244600" lvl="2" indent="-292100" defTabSz="762000">
              <a:lnSpc>
                <a:spcPct val="90000"/>
              </a:lnSpc>
            </a:pPr>
            <a:r>
              <a:rPr lang="fr-FR" sz="1800"/>
              <a:t>Nombre limité.</a:t>
            </a:r>
          </a:p>
          <a:p>
            <a:pPr marL="1244600" lvl="2" indent="-292100" defTabSz="762000">
              <a:lnSpc>
                <a:spcPct val="90000"/>
              </a:lnSpc>
            </a:pPr>
            <a:r>
              <a:rPr lang="fr-FR" sz="1800"/>
              <a:t>Intégrée dans le processus d’analyse et d’arbitrage stratégique.</a:t>
            </a:r>
          </a:p>
          <a:p>
            <a:pPr marL="1244600" lvl="2" indent="-292100" defTabSz="762000">
              <a:lnSpc>
                <a:spcPct val="90000"/>
              </a:lnSpc>
            </a:pPr>
            <a:r>
              <a:rPr lang="fr-FR" sz="1800"/>
              <a:t>A partir des facteurs-clés de succès et des finalités.</a:t>
            </a:r>
          </a:p>
          <a:p>
            <a:pPr marL="762000" lvl="1" indent="-381000" defTabSz="762000">
              <a:lnSpc>
                <a:spcPct val="90000"/>
              </a:lnSpc>
            </a:pPr>
            <a:r>
              <a:rPr lang="fr-FR" sz="2000" b="1">
                <a:solidFill>
                  <a:srgbClr val="00279F"/>
                </a:solidFill>
              </a:rPr>
              <a:t>Définition</a:t>
            </a:r>
            <a:endParaRPr lang="fr-FR" sz="2000" b="1">
              <a:solidFill>
                <a:srgbClr val="00B7A5"/>
              </a:solidFill>
            </a:endParaRPr>
          </a:p>
          <a:p>
            <a:pPr marL="1244600" lvl="2" indent="-292100" defTabSz="762000">
              <a:lnSpc>
                <a:spcPct val="90000"/>
              </a:lnSpc>
            </a:pPr>
            <a:r>
              <a:rPr lang="fr-FR" sz="1800"/>
              <a:t>Transverse : multifonction / pluriannuelle.</a:t>
            </a:r>
          </a:p>
          <a:p>
            <a:pPr marL="1244600" lvl="2" indent="-292100" defTabSz="762000">
              <a:lnSpc>
                <a:spcPct val="90000"/>
              </a:lnSpc>
            </a:pPr>
            <a:r>
              <a:rPr lang="fr-FR" sz="1800"/>
              <a:t>Des scénarios de développement conditionnés par des points de décision.</a:t>
            </a:r>
          </a:p>
          <a:p>
            <a:pPr marL="762000" lvl="1" indent="-381000" defTabSz="762000">
              <a:lnSpc>
                <a:spcPct val="90000"/>
              </a:lnSpc>
            </a:pPr>
            <a:r>
              <a:rPr lang="fr-FR" sz="2000" b="1">
                <a:solidFill>
                  <a:srgbClr val="00279F"/>
                </a:solidFill>
              </a:rPr>
              <a:t>Mise en oeuvre</a:t>
            </a:r>
            <a:endParaRPr lang="fr-FR" sz="2000" b="1">
              <a:solidFill>
                <a:srgbClr val="00B7A5"/>
              </a:solidFill>
            </a:endParaRPr>
          </a:p>
          <a:p>
            <a:pPr marL="1244600" lvl="2" indent="-292100" defTabSz="762000">
              <a:lnSpc>
                <a:spcPct val="90000"/>
              </a:lnSpc>
            </a:pPr>
            <a:r>
              <a:rPr lang="fr-FR" sz="1800"/>
              <a:t>Une responsabilité globale, transverse, à haut niveau.</a:t>
            </a:r>
          </a:p>
          <a:p>
            <a:pPr marL="1244600" lvl="2" indent="-292100" defTabSz="762000">
              <a:lnSpc>
                <a:spcPct val="90000"/>
              </a:lnSpc>
            </a:pPr>
            <a:r>
              <a:rPr lang="fr-FR" sz="1800"/>
              <a:t>Une structure projet.</a:t>
            </a:r>
          </a:p>
          <a:p>
            <a:pPr marL="1244600" lvl="2" indent="-292100" defTabSz="762000">
              <a:lnSpc>
                <a:spcPct val="90000"/>
              </a:lnSpc>
            </a:pPr>
            <a:r>
              <a:rPr lang="fr-FR" sz="1800"/>
              <a:t>Réalisation flexible guidée par les finalités, à travers des sous-projets opérationnels.</a:t>
            </a:r>
          </a:p>
        </p:txBody>
      </p:sp>
      <p:sp>
        <p:nvSpPr>
          <p:cNvPr id="57349" name="Rectangle 4"/>
          <p:cNvSpPr>
            <a:spLocks noChangeArrowheads="1"/>
          </p:cNvSpPr>
          <p:nvPr/>
        </p:nvSpPr>
        <p:spPr bwMode="auto">
          <a:xfrm>
            <a:off x="4437063" y="5986463"/>
            <a:ext cx="184150" cy="457200"/>
          </a:xfrm>
          <a:prstGeom prst="rect">
            <a:avLst/>
          </a:prstGeom>
          <a:noFill/>
          <a:ln w="12700">
            <a:noFill/>
            <a:miter lim="800000"/>
            <a:headEnd/>
            <a:tailEnd/>
          </a:ln>
        </p:spPr>
        <p:txBody>
          <a:bodyPr wrap="none">
            <a:prstTxWarp prst="textNoShape">
              <a:avLst/>
            </a:prstTxWarp>
            <a:spAutoFit/>
          </a:bodyPr>
          <a:lstStyle/>
          <a:p>
            <a:endParaRPr lang="fr-FR" sz="2400"/>
          </a:p>
        </p:txBody>
      </p:sp>
    </p:spTree>
  </p:cSld>
  <p:clrMapOvr>
    <a:masterClrMapping/>
  </p:clrMapOvr>
  <p:transition/>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numéro de diapositive 2"/>
          <p:cNvSpPr>
            <a:spLocks noGrp="1"/>
          </p:cNvSpPr>
          <p:nvPr>
            <p:ph type="sldNum" sz="quarter" idx="10"/>
          </p:nvPr>
        </p:nvSpPr>
        <p:spPr/>
        <p:txBody>
          <a:bodyPr/>
          <a:lstStyle/>
          <a:p>
            <a:pPr>
              <a:defRPr/>
            </a:pPr>
            <a:fld id="{6E4481B3-7530-0349-8764-20EAC46BB11B}" type="slidenum">
              <a:rPr lang="fr-FR"/>
              <a:pPr>
                <a:defRPr/>
              </a:pPr>
              <a:t>230</a:t>
            </a:fld>
            <a:endParaRPr lang="fr-FR"/>
          </a:p>
        </p:txBody>
      </p:sp>
      <p:sp>
        <p:nvSpPr>
          <p:cNvPr id="471043" name="Rectangle 2"/>
          <p:cNvSpPr>
            <a:spLocks noGrp="1" noChangeArrowheads="1"/>
          </p:cNvSpPr>
          <p:nvPr>
            <p:ph type="title"/>
          </p:nvPr>
        </p:nvSpPr>
        <p:spPr>
          <a:xfrm>
            <a:off x="685800" y="358775"/>
            <a:ext cx="8134350" cy="317500"/>
          </a:xfrm>
        </p:spPr>
        <p:txBody>
          <a:bodyPr/>
          <a:lstStyle/>
          <a:p>
            <a:r>
              <a:rPr lang="fr-FR"/>
              <a:t>Des leviers pour exercer le leadership au sein de l'alliance</a:t>
            </a:r>
          </a:p>
        </p:txBody>
      </p:sp>
      <p:sp>
        <p:nvSpPr>
          <p:cNvPr id="471044" name="Oval 3"/>
          <p:cNvSpPr>
            <a:spLocks noChangeArrowheads="1"/>
          </p:cNvSpPr>
          <p:nvPr/>
        </p:nvSpPr>
        <p:spPr bwMode="auto">
          <a:xfrm>
            <a:off x="971550" y="1412875"/>
            <a:ext cx="2520950" cy="1150938"/>
          </a:xfrm>
          <a:prstGeom prst="ellipse">
            <a:avLst/>
          </a:prstGeom>
          <a:noFill/>
          <a:ln w="28575">
            <a:solidFill>
              <a:schemeClr val="tx2"/>
            </a:solidFill>
            <a:round/>
            <a:headEnd/>
            <a:tailEnd/>
          </a:ln>
        </p:spPr>
        <p:txBody>
          <a:bodyPr lIns="90000" tIns="46800" rIns="90000" bIns="46800" anchor="ctr">
            <a:prstTxWarp prst="textNoShape">
              <a:avLst/>
            </a:prstTxWarp>
          </a:bodyPr>
          <a:lstStyle/>
          <a:p>
            <a:pPr algn="ctr" eaLnBrk="1" hangingPunct="1">
              <a:spcBef>
                <a:spcPct val="50000"/>
              </a:spcBef>
            </a:pPr>
            <a:r>
              <a:rPr lang="fr-FR" sz="1400" b="1">
                <a:solidFill>
                  <a:srgbClr val="B23542"/>
                </a:solidFill>
                <a:latin typeface="Tahoma" charset="0"/>
              </a:rPr>
              <a:t>UNE POSITION STRATÉGIQUE ET LA MAÎTRISE DE LA STRATÉGIE</a:t>
            </a:r>
          </a:p>
        </p:txBody>
      </p:sp>
      <p:sp>
        <p:nvSpPr>
          <p:cNvPr id="471045" name="Oval 4"/>
          <p:cNvSpPr>
            <a:spLocks noChangeArrowheads="1"/>
          </p:cNvSpPr>
          <p:nvPr/>
        </p:nvSpPr>
        <p:spPr bwMode="auto">
          <a:xfrm>
            <a:off x="5551488" y="1412875"/>
            <a:ext cx="2692400" cy="1150938"/>
          </a:xfrm>
          <a:prstGeom prst="ellipse">
            <a:avLst/>
          </a:prstGeom>
          <a:noFill/>
          <a:ln w="28575">
            <a:solidFill>
              <a:schemeClr val="tx2"/>
            </a:solidFill>
            <a:round/>
            <a:headEnd/>
            <a:tailEnd/>
          </a:ln>
        </p:spPr>
        <p:txBody>
          <a:bodyPr lIns="90000" tIns="46800" rIns="90000" bIns="46800" anchor="ctr">
            <a:prstTxWarp prst="textNoShape">
              <a:avLst/>
            </a:prstTxWarp>
          </a:bodyPr>
          <a:lstStyle/>
          <a:p>
            <a:pPr algn="ctr" eaLnBrk="1" hangingPunct="1">
              <a:spcBef>
                <a:spcPct val="50000"/>
              </a:spcBef>
            </a:pPr>
            <a:r>
              <a:rPr lang="fr-FR" sz="1400" b="1">
                <a:solidFill>
                  <a:srgbClr val="B23542"/>
                </a:solidFill>
                <a:latin typeface="Tahoma" charset="0"/>
              </a:rPr>
              <a:t>LE MANAGEMENT, LE PILOTAGE, LES DÉCISIONS</a:t>
            </a:r>
          </a:p>
        </p:txBody>
      </p:sp>
      <p:sp>
        <p:nvSpPr>
          <p:cNvPr id="471046" name="Oval 5"/>
          <p:cNvSpPr>
            <a:spLocks noChangeArrowheads="1"/>
          </p:cNvSpPr>
          <p:nvPr/>
        </p:nvSpPr>
        <p:spPr bwMode="auto">
          <a:xfrm>
            <a:off x="5641975" y="4437063"/>
            <a:ext cx="2520950" cy="1150937"/>
          </a:xfrm>
          <a:prstGeom prst="ellipse">
            <a:avLst/>
          </a:prstGeom>
          <a:noFill/>
          <a:ln w="28575">
            <a:solidFill>
              <a:schemeClr val="tx2"/>
            </a:solidFill>
            <a:round/>
            <a:headEnd/>
            <a:tailEnd/>
          </a:ln>
        </p:spPr>
        <p:txBody>
          <a:bodyPr lIns="90000" tIns="46800" rIns="90000" bIns="46800" anchor="ctr">
            <a:prstTxWarp prst="textNoShape">
              <a:avLst/>
            </a:prstTxWarp>
          </a:bodyPr>
          <a:lstStyle/>
          <a:p>
            <a:pPr algn="ctr" eaLnBrk="1" hangingPunct="1">
              <a:spcBef>
                <a:spcPct val="50000"/>
              </a:spcBef>
            </a:pPr>
            <a:r>
              <a:rPr lang="fr-FR" sz="1400" b="1">
                <a:solidFill>
                  <a:srgbClr val="B23542"/>
                </a:solidFill>
                <a:latin typeface="Tahoma" charset="0"/>
              </a:rPr>
              <a:t>DES SAVOIR FAIRE ET DES OUTILS </a:t>
            </a:r>
          </a:p>
        </p:txBody>
      </p:sp>
      <p:sp>
        <p:nvSpPr>
          <p:cNvPr id="471047" name="Oval 6"/>
          <p:cNvSpPr>
            <a:spLocks noChangeArrowheads="1"/>
          </p:cNvSpPr>
          <p:nvPr/>
        </p:nvSpPr>
        <p:spPr bwMode="auto">
          <a:xfrm>
            <a:off x="971550" y="4437063"/>
            <a:ext cx="2520950" cy="1150937"/>
          </a:xfrm>
          <a:prstGeom prst="ellipse">
            <a:avLst/>
          </a:prstGeom>
          <a:noFill/>
          <a:ln w="28575">
            <a:solidFill>
              <a:schemeClr val="tx2"/>
            </a:solidFill>
            <a:round/>
            <a:headEnd/>
            <a:tailEnd/>
          </a:ln>
        </p:spPr>
        <p:txBody>
          <a:bodyPr lIns="90000" tIns="46800" rIns="90000" bIns="46800" anchor="ctr">
            <a:prstTxWarp prst="textNoShape">
              <a:avLst/>
            </a:prstTxWarp>
          </a:bodyPr>
          <a:lstStyle/>
          <a:p>
            <a:pPr algn="ctr" eaLnBrk="1" hangingPunct="1">
              <a:spcBef>
                <a:spcPct val="50000"/>
              </a:spcBef>
            </a:pPr>
            <a:r>
              <a:rPr lang="fr-FR" sz="1400" b="1">
                <a:solidFill>
                  <a:srgbClr val="B23542"/>
                </a:solidFill>
                <a:latin typeface="Tahoma" charset="0"/>
              </a:rPr>
              <a:t>LA CAPACITÉ À GÉNÉRER DES RÉSULTATS</a:t>
            </a:r>
          </a:p>
        </p:txBody>
      </p:sp>
      <p:sp>
        <p:nvSpPr>
          <p:cNvPr id="471048" name="Rectangle 7"/>
          <p:cNvSpPr>
            <a:spLocks noChangeArrowheads="1"/>
          </p:cNvSpPr>
          <p:nvPr/>
        </p:nvSpPr>
        <p:spPr bwMode="auto">
          <a:xfrm>
            <a:off x="3708400" y="2924175"/>
            <a:ext cx="1727200" cy="936625"/>
          </a:xfrm>
          <a:prstGeom prst="rect">
            <a:avLst/>
          </a:prstGeom>
          <a:noFill/>
          <a:ln w="38100">
            <a:solidFill>
              <a:srgbClr val="00279F"/>
            </a:solidFill>
            <a:miter lim="800000"/>
            <a:headEnd/>
            <a:tailEnd/>
          </a:ln>
        </p:spPr>
        <p:txBody>
          <a:bodyPr wrap="none" lIns="90000" tIns="46800" rIns="90000" bIns="46800" anchor="ctr">
            <a:prstTxWarp prst="textNoShape">
              <a:avLst/>
            </a:prstTxWarp>
          </a:bodyPr>
          <a:lstStyle/>
          <a:p>
            <a:pPr algn="ctr" eaLnBrk="1" hangingPunct="1">
              <a:spcBef>
                <a:spcPct val="50000"/>
              </a:spcBef>
            </a:pPr>
            <a:r>
              <a:rPr lang="fr-FR" sz="1800" b="1">
                <a:solidFill>
                  <a:srgbClr val="00279F"/>
                </a:solidFill>
                <a:latin typeface="Tahoma" charset="0"/>
              </a:rPr>
              <a:t>LEADERSHIP</a:t>
            </a:r>
          </a:p>
        </p:txBody>
      </p:sp>
      <p:cxnSp>
        <p:nvCxnSpPr>
          <p:cNvPr id="471049" name="AutoShape 8"/>
          <p:cNvCxnSpPr>
            <a:cxnSpLocks noChangeShapeType="1"/>
            <a:stCxn id="471044" idx="4"/>
            <a:endCxn id="471048" idx="1"/>
          </p:cNvCxnSpPr>
          <p:nvPr/>
        </p:nvCxnSpPr>
        <p:spPr bwMode="auto">
          <a:xfrm rot="16200000" flipH="1">
            <a:off x="2553494" y="2256631"/>
            <a:ext cx="814388" cy="1457325"/>
          </a:xfrm>
          <a:prstGeom prst="curvedConnector2">
            <a:avLst/>
          </a:prstGeom>
          <a:noFill/>
          <a:ln w="28575">
            <a:solidFill>
              <a:srgbClr val="00279F"/>
            </a:solidFill>
            <a:round/>
            <a:headEnd/>
            <a:tailEnd type="triangle" w="med" len="med"/>
          </a:ln>
        </p:spPr>
      </p:cxnSp>
      <p:cxnSp>
        <p:nvCxnSpPr>
          <p:cNvPr id="471050" name="AutoShape 9"/>
          <p:cNvCxnSpPr>
            <a:cxnSpLocks noChangeShapeType="1"/>
            <a:stCxn id="471045" idx="4"/>
            <a:endCxn id="471048" idx="3"/>
          </p:cNvCxnSpPr>
          <p:nvPr/>
        </p:nvCxnSpPr>
        <p:spPr bwMode="auto">
          <a:xfrm rot="5400000">
            <a:off x="5768975" y="2263775"/>
            <a:ext cx="814388" cy="1443038"/>
          </a:xfrm>
          <a:prstGeom prst="curvedConnector2">
            <a:avLst/>
          </a:prstGeom>
          <a:noFill/>
          <a:ln w="28575">
            <a:solidFill>
              <a:srgbClr val="00279F"/>
            </a:solidFill>
            <a:round/>
            <a:headEnd/>
            <a:tailEnd type="triangle" w="med" len="med"/>
          </a:ln>
        </p:spPr>
      </p:cxnSp>
      <p:cxnSp>
        <p:nvCxnSpPr>
          <p:cNvPr id="471051" name="AutoShape 10"/>
          <p:cNvCxnSpPr>
            <a:cxnSpLocks noChangeShapeType="1"/>
            <a:stCxn id="471047" idx="0"/>
            <a:endCxn id="471048" idx="1"/>
          </p:cNvCxnSpPr>
          <p:nvPr/>
        </p:nvCxnSpPr>
        <p:spPr bwMode="auto">
          <a:xfrm rot="-5400000">
            <a:off x="2445544" y="3178969"/>
            <a:ext cx="1030287" cy="1457325"/>
          </a:xfrm>
          <a:prstGeom prst="curvedConnector2">
            <a:avLst/>
          </a:prstGeom>
          <a:noFill/>
          <a:ln w="28575">
            <a:solidFill>
              <a:srgbClr val="00279F"/>
            </a:solidFill>
            <a:round/>
            <a:headEnd/>
            <a:tailEnd type="triangle" w="med" len="med"/>
          </a:ln>
        </p:spPr>
      </p:cxnSp>
      <p:cxnSp>
        <p:nvCxnSpPr>
          <p:cNvPr id="471052" name="AutoShape 11"/>
          <p:cNvCxnSpPr>
            <a:cxnSpLocks noChangeShapeType="1"/>
            <a:stCxn id="471046" idx="0"/>
            <a:endCxn id="471048" idx="3"/>
          </p:cNvCxnSpPr>
          <p:nvPr/>
        </p:nvCxnSpPr>
        <p:spPr bwMode="auto">
          <a:xfrm rot="5400000" flipH="1">
            <a:off x="5663406" y="3183732"/>
            <a:ext cx="1030287" cy="1447800"/>
          </a:xfrm>
          <a:prstGeom prst="curvedConnector2">
            <a:avLst/>
          </a:prstGeom>
          <a:noFill/>
          <a:ln w="28575">
            <a:solidFill>
              <a:srgbClr val="00279F"/>
            </a:solidFill>
            <a:round/>
            <a:headEnd/>
            <a:tailEnd type="triangle" w="med" len="med"/>
          </a:ln>
        </p:spPr>
      </p:cxnSp>
    </p:spTree>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Espace réservé du numéro de diapositive 2"/>
          <p:cNvSpPr>
            <a:spLocks noGrp="1"/>
          </p:cNvSpPr>
          <p:nvPr>
            <p:ph type="sldNum" sz="quarter" idx="10"/>
          </p:nvPr>
        </p:nvSpPr>
        <p:spPr/>
        <p:txBody>
          <a:bodyPr/>
          <a:lstStyle/>
          <a:p>
            <a:pPr>
              <a:defRPr/>
            </a:pPr>
            <a:fld id="{25C01530-58A9-4F41-8BEB-574EA4B48581}" type="slidenum">
              <a:rPr lang="fr-FR"/>
              <a:pPr>
                <a:defRPr/>
              </a:pPr>
              <a:t>231</a:t>
            </a:fld>
            <a:endParaRPr lang="fr-FR"/>
          </a:p>
        </p:txBody>
      </p:sp>
      <p:sp>
        <p:nvSpPr>
          <p:cNvPr id="473091" name="Rectangle 2"/>
          <p:cNvSpPr>
            <a:spLocks noGrp="1" noChangeArrowheads="1"/>
          </p:cNvSpPr>
          <p:nvPr>
            <p:ph type="title"/>
          </p:nvPr>
        </p:nvSpPr>
        <p:spPr>
          <a:xfrm>
            <a:off x="539750" y="273050"/>
            <a:ext cx="7993063" cy="288925"/>
          </a:xfrm>
        </p:spPr>
        <p:txBody>
          <a:bodyPr/>
          <a:lstStyle/>
          <a:p>
            <a:r>
              <a:rPr lang="fr-FR" sz="2800"/>
              <a:t>L'entreprise nodale : les différentes structures possibles</a:t>
            </a:r>
            <a:endParaRPr lang="fr-FR" sz="2000" b="0"/>
          </a:p>
        </p:txBody>
      </p:sp>
      <p:sp>
        <p:nvSpPr>
          <p:cNvPr id="473092" name="Oval 3"/>
          <p:cNvSpPr>
            <a:spLocks noChangeAspect="1" noChangeArrowheads="1"/>
          </p:cNvSpPr>
          <p:nvPr/>
        </p:nvSpPr>
        <p:spPr bwMode="auto">
          <a:xfrm>
            <a:off x="1447800" y="2343150"/>
            <a:ext cx="1498600" cy="857250"/>
          </a:xfrm>
          <a:prstGeom prst="ellipse">
            <a:avLst/>
          </a:prstGeom>
          <a:solidFill>
            <a:srgbClr val="D8EB27"/>
          </a:solidFill>
          <a:ln w="31750">
            <a:noFill/>
            <a:round/>
            <a:headEnd/>
            <a:tailEnd/>
          </a:ln>
        </p:spPr>
        <p:txBody>
          <a:bodyPr wrap="none" lIns="72000" tIns="72000" rIns="72000" bIns="72000" anchor="ctr">
            <a:prstTxWarp prst="textNoShape">
              <a:avLst/>
            </a:prstTxWarp>
          </a:bodyPr>
          <a:lstStyle/>
          <a:p>
            <a:pPr algn="ctr"/>
            <a:r>
              <a:rPr lang="fr-FR" sz="1200" b="1">
                <a:latin typeface="Tahoma" charset="0"/>
              </a:rPr>
              <a:t>ENTREPRISE</a:t>
            </a:r>
          </a:p>
          <a:p>
            <a:pPr algn="ctr"/>
            <a:r>
              <a:rPr lang="fr-FR" sz="1200" b="1">
                <a:latin typeface="Tahoma" charset="0"/>
              </a:rPr>
              <a:t> NODALE = ITME</a:t>
            </a:r>
          </a:p>
        </p:txBody>
      </p:sp>
      <p:sp>
        <p:nvSpPr>
          <p:cNvPr id="473093" name="Oval 4"/>
          <p:cNvSpPr>
            <a:spLocks noChangeAspect="1" noChangeArrowheads="1"/>
          </p:cNvSpPr>
          <p:nvPr/>
        </p:nvSpPr>
        <p:spPr bwMode="auto">
          <a:xfrm>
            <a:off x="1330325" y="1595438"/>
            <a:ext cx="733425" cy="409575"/>
          </a:xfrm>
          <a:prstGeom prst="ellipse">
            <a:avLst/>
          </a:prstGeom>
          <a:solidFill>
            <a:srgbClr val="E0E7FC"/>
          </a:solidFill>
          <a:ln w="9525">
            <a:solidFill>
              <a:srgbClr val="AAAAEA"/>
            </a:solidFill>
            <a:round/>
            <a:headEnd/>
            <a:tailEnd/>
          </a:ln>
        </p:spPr>
        <p:txBody>
          <a:bodyPr wrap="none" anchor="ctr" anchorCtr="1">
            <a:prstTxWarp prst="textNoShape">
              <a:avLst/>
            </a:prstTxWarp>
          </a:bodyPr>
          <a:lstStyle/>
          <a:p>
            <a:pPr algn="ctr"/>
            <a:r>
              <a:rPr lang="fr-FR" sz="1400" b="1">
                <a:latin typeface="Tahoma" charset="0"/>
              </a:rPr>
              <a:t>A</a:t>
            </a:r>
          </a:p>
        </p:txBody>
      </p:sp>
      <p:sp>
        <p:nvSpPr>
          <p:cNvPr id="473094" name="Oval 5"/>
          <p:cNvSpPr>
            <a:spLocks noChangeAspect="1" noChangeArrowheads="1"/>
          </p:cNvSpPr>
          <p:nvPr/>
        </p:nvSpPr>
        <p:spPr bwMode="auto">
          <a:xfrm>
            <a:off x="5529263" y="5494338"/>
            <a:ext cx="498475" cy="377825"/>
          </a:xfrm>
          <a:prstGeom prst="ellipse">
            <a:avLst/>
          </a:prstGeom>
          <a:solidFill>
            <a:srgbClr val="9AC806"/>
          </a:solidFill>
          <a:ln w="31750">
            <a:noFill/>
            <a:round/>
            <a:headEnd/>
            <a:tailEnd/>
          </a:ln>
        </p:spPr>
        <p:txBody>
          <a:bodyPr lIns="0" tIns="0" rIns="0" bIns="0">
            <a:prstTxWarp prst="textNoShape">
              <a:avLst/>
            </a:prstTxWarp>
          </a:bodyPr>
          <a:lstStyle/>
          <a:p>
            <a:pPr algn="ctr"/>
            <a:endParaRPr lang="fr-FR" sz="1200" i="1">
              <a:latin typeface="Tahoma" charset="0"/>
            </a:endParaRPr>
          </a:p>
        </p:txBody>
      </p:sp>
      <p:sp>
        <p:nvSpPr>
          <p:cNvPr id="473095" name="Oval 6"/>
          <p:cNvSpPr>
            <a:spLocks noChangeAspect="1" noChangeArrowheads="1"/>
          </p:cNvSpPr>
          <p:nvPr/>
        </p:nvSpPr>
        <p:spPr bwMode="auto">
          <a:xfrm rot="-42774">
            <a:off x="3544888" y="1844675"/>
            <a:ext cx="1022350" cy="571500"/>
          </a:xfrm>
          <a:prstGeom prst="ellipse">
            <a:avLst/>
          </a:prstGeom>
          <a:solidFill>
            <a:srgbClr val="B7C6F7"/>
          </a:solidFill>
          <a:ln w="9525">
            <a:solidFill>
              <a:srgbClr val="333399"/>
            </a:solidFill>
            <a:round/>
            <a:headEnd/>
            <a:tailEnd/>
          </a:ln>
        </p:spPr>
        <p:txBody>
          <a:bodyPr wrap="none" anchor="ctr" anchorCtr="1">
            <a:prstTxWarp prst="textNoShape">
              <a:avLst/>
            </a:prstTxWarp>
          </a:bodyPr>
          <a:lstStyle/>
          <a:p>
            <a:pPr algn="ctr"/>
            <a:r>
              <a:rPr lang="fr-FR" sz="1400" b="1">
                <a:latin typeface="Tahoma" charset="0"/>
              </a:rPr>
              <a:t>ITM</a:t>
            </a:r>
          </a:p>
        </p:txBody>
      </p:sp>
      <p:sp>
        <p:nvSpPr>
          <p:cNvPr id="473096" name="Oval 7"/>
          <p:cNvSpPr>
            <a:spLocks noChangeArrowheads="1"/>
          </p:cNvSpPr>
          <p:nvPr/>
        </p:nvSpPr>
        <p:spPr bwMode="auto">
          <a:xfrm>
            <a:off x="854075" y="1943100"/>
            <a:ext cx="400050" cy="266700"/>
          </a:xfrm>
          <a:prstGeom prst="ellipse">
            <a:avLst/>
          </a:prstGeom>
          <a:solidFill>
            <a:srgbClr val="4974FF"/>
          </a:solidFill>
          <a:ln w="31750">
            <a:noFill/>
            <a:round/>
            <a:headEnd/>
            <a:tailEnd/>
          </a:ln>
        </p:spPr>
        <p:txBody>
          <a:bodyPr wrap="none" lIns="72000" tIns="72000" rIns="72000" bIns="72000" anchor="ctr">
            <a:prstTxWarp prst="textNoShape">
              <a:avLst/>
            </a:prstTxWarp>
          </a:bodyPr>
          <a:lstStyle/>
          <a:p>
            <a:pPr algn="ctr"/>
            <a:r>
              <a:rPr lang="fr-FR" sz="1200" b="1">
                <a:solidFill>
                  <a:schemeClr val="bg1"/>
                </a:solidFill>
                <a:latin typeface="Tahoma" charset="0"/>
              </a:rPr>
              <a:t>B</a:t>
            </a:r>
          </a:p>
        </p:txBody>
      </p:sp>
      <p:sp>
        <p:nvSpPr>
          <p:cNvPr id="473097" name="Oval 8"/>
          <p:cNvSpPr>
            <a:spLocks noChangeArrowheads="1"/>
          </p:cNvSpPr>
          <p:nvPr/>
        </p:nvSpPr>
        <p:spPr bwMode="auto">
          <a:xfrm>
            <a:off x="2333625" y="1447800"/>
            <a:ext cx="862013" cy="704850"/>
          </a:xfrm>
          <a:prstGeom prst="ellipse">
            <a:avLst/>
          </a:prstGeom>
          <a:solidFill>
            <a:srgbClr val="6699FF"/>
          </a:solidFill>
          <a:ln w="31750">
            <a:noFill/>
            <a:round/>
            <a:headEnd/>
            <a:tailEnd/>
          </a:ln>
        </p:spPr>
        <p:txBody>
          <a:bodyPr wrap="none" lIns="72000" tIns="72000" rIns="72000" bIns="72000" anchor="ctr">
            <a:prstTxWarp prst="textNoShape">
              <a:avLst/>
            </a:prstTxWarp>
          </a:bodyPr>
          <a:lstStyle/>
          <a:p>
            <a:pPr algn="ctr"/>
            <a:r>
              <a:rPr lang="fr-FR" sz="1200" b="1">
                <a:latin typeface="Tahoma" charset="0"/>
              </a:rPr>
              <a:t>EROSKI</a:t>
            </a:r>
          </a:p>
        </p:txBody>
      </p:sp>
      <p:cxnSp>
        <p:nvCxnSpPr>
          <p:cNvPr id="473098" name="AutoShape 9"/>
          <p:cNvCxnSpPr>
            <a:cxnSpLocks noChangeShapeType="1"/>
            <a:stCxn id="473096" idx="5"/>
            <a:endCxn id="473092" idx="1"/>
          </p:cNvCxnSpPr>
          <p:nvPr/>
        </p:nvCxnSpPr>
        <p:spPr bwMode="auto">
          <a:xfrm>
            <a:off x="1195388" y="2170113"/>
            <a:ext cx="471487" cy="298450"/>
          </a:xfrm>
          <a:prstGeom prst="straightConnector1">
            <a:avLst/>
          </a:prstGeom>
          <a:noFill/>
          <a:ln w="31750">
            <a:solidFill>
              <a:schemeClr val="tx2"/>
            </a:solidFill>
            <a:round/>
            <a:headEnd/>
            <a:tailEnd type="triangle" w="med" len="med"/>
          </a:ln>
        </p:spPr>
      </p:cxnSp>
      <p:cxnSp>
        <p:nvCxnSpPr>
          <p:cNvPr id="473099" name="AutoShape 10"/>
          <p:cNvCxnSpPr>
            <a:cxnSpLocks noChangeShapeType="1"/>
            <a:stCxn id="473093" idx="5"/>
            <a:endCxn id="473092" idx="0"/>
          </p:cNvCxnSpPr>
          <p:nvPr/>
        </p:nvCxnSpPr>
        <p:spPr bwMode="auto">
          <a:xfrm>
            <a:off x="1955800" y="1944688"/>
            <a:ext cx="241300" cy="398462"/>
          </a:xfrm>
          <a:prstGeom prst="straightConnector1">
            <a:avLst/>
          </a:prstGeom>
          <a:noFill/>
          <a:ln w="31750">
            <a:solidFill>
              <a:schemeClr val="tx2"/>
            </a:solidFill>
            <a:round/>
            <a:headEnd/>
            <a:tailEnd type="triangle" w="med" len="med"/>
          </a:ln>
        </p:spPr>
      </p:cxnSp>
      <p:cxnSp>
        <p:nvCxnSpPr>
          <p:cNvPr id="473100" name="AutoShape 11"/>
          <p:cNvCxnSpPr>
            <a:cxnSpLocks noChangeShapeType="1"/>
            <a:stCxn id="473097" idx="4"/>
            <a:endCxn id="473092" idx="7"/>
          </p:cNvCxnSpPr>
          <p:nvPr/>
        </p:nvCxnSpPr>
        <p:spPr bwMode="auto">
          <a:xfrm flipH="1">
            <a:off x="2727325" y="2152650"/>
            <a:ext cx="38100" cy="315913"/>
          </a:xfrm>
          <a:prstGeom prst="straightConnector1">
            <a:avLst/>
          </a:prstGeom>
          <a:noFill/>
          <a:ln w="31750">
            <a:solidFill>
              <a:schemeClr val="tx2"/>
            </a:solidFill>
            <a:round/>
            <a:headEnd/>
            <a:tailEnd type="triangle" w="med" len="med"/>
          </a:ln>
        </p:spPr>
      </p:cxnSp>
      <p:cxnSp>
        <p:nvCxnSpPr>
          <p:cNvPr id="473101" name="AutoShape 12"/>
          <p:cNvCxnSpPr>
            <a:cxnSpLocks noChangeShapeType="1"/>
            <a:stCxn id="473095" idx="3"/>
            <a:endCxn id="473092" idx="6"/>
          </p:cNvCxnSpPr>
          <p:nvPr/>
        </p:nvCxnSpPr>
        <p:spPr bwMode="auto">
          <a:xfrm flipH="1">
            <a:off x="2946400" y="2336800"/>
            <a:ext cx="749300" cy="434975"/>
          </a:xfrm>
          <a:prstGeom prst="straightConnector1">
            <a:avLst/>
          </a:prstGeom>
          <a:noFill/>
          <a:ln w="31750">
            <a:solidFill>
              <a:schemeClr val="tx2"/>
            </a:solidFill>
            <a:round/>
            <a:headEnd/>
            <a:tailEnd type="triangle" w="med" len="med"/>
          </a:ln>
        </p:spPr>
      </p:cxnSp>
      <p:sp>
        <p:nvSpPr>
          <p:cNvPr id="473102" name="Oval 13"/>
          <p:cNvSpPr>
            <a:spLocks noChangeAspect="1" noChangeArrowheads="1"/>
          </p:cNvSpPr>
          <p:nvPr/>
        </p:nvSpPr>
        <p:spPr bwMode="auto">
          <a:xfrm>
            <a:off x="5295900" y="4119563"/>
            <a:ext cx="733425" cy="409575"/>
          </a:xfrm>
          <a:prstGeom prst="ellipse">
            <a:avLst/>
          </a:prstGeom>
          <a:solidFill>
            <a:srgbClr val="E0E7FC"/>
          </a:solidFill>
          <a:ln w="9525">
            <a:solidFill>
              <a:srgbClr val="AAAAEA"/>
            </a:solidFill>
            <a:round/>
            <a:headEnd/>
            <a:tailEnd/>
          </a:ln>
        </p:spPr>
        <p:txBody>
          <a:bodyPr wrap="none" anchor="ctr" anchorCtr="1">
            <a:prstTxWarp prst="textNoShape">
              <a:avLst/>
            </a:prstTxWarp>
          </a:bodyPr>
          <a:lstStyle/>
          <a:p>
            <a:pPr algn="ctr"/>
            <a:r>
              <a:rPr lang="fr-FR" sz="1400" b="1">
                <a:latin typeface="Tahoma" charset="0"/>
              </a:rPr>
              <a:t>A</a:t>
            </a:r>
          </a:p>
        </p:txBody>
      </p:sp>
      <p:sp>
        <p:nvSpPr>
          <p:cNvPr id="473103" name="Oval 14"/>
          <p:cNvSpPr>
            <a:spLocks noChangeAspect="1" noChangeArrowheads="1"/>
          </p:cNvSpPr>
          <p:nvPr/>
        </p:nvSpPr>
        <p:spPr bwMode="auto">
          <a:xfrm rot="-42774">
            <a:off x="7510463" y="4368800"/>
            <a:ext cx="1022350" cy="571500"/>
          </a:xfrm>
          <a:prstGeom prst="ellipse">
            <a:avLst/>
          </a:prstGeom>
          <a:solidFill>
            <a:srgbClr val="B7C6F7"/>
          </a:solidFill>
          <a:ln w="9525">
            <a:solidFill>
              <a:srgbClr val="333399"/>
            </a:solidFill>
            <a:round/>
            <a:headEnd/>
            <a:tailEnd/>
          </a:ln>
        </p:spPr>
        <p:txBody>
          <a:bodyPr wrap="none" anchor="ctr" anchorCtr="1">
            <a:prstTxWarp prst="textNoShape">
              <a:avLst/>
            </a:prstTxWarp>
          </a:bodyPr>
          <a:lstStyle/>
          <a:p>
            <a:pPr algn="ctr"/>
            <a:r>
              <a:rPr lang="fr-FR" sz="1400" b="1">
                <a:latin typeface="Tahoma" charset="0"/>
              </a:rPr>
              <a:t>ITM</a:t>
            </a:r>
          </a:p>
        </p:txBody>
      </p:sp>
      <p:sp>
        <p:nvSpPr>
          <p:cNvPr id="473104" name="Oval 15"/>
          <p:cNvSpPr>
            <a:spLocks noChangeArrowheads="1"/>
          </p:cNvSpPr>
          <p:nvPr/>
        </p:nvSpPr>
        <p:spPr bwMode="auto">
          <a:xfrm>
            <a:off x="4819650" y="4467225"/>
            <a:ext cx="400050" cy="266700"/>
          </a:xfrm>
          <a:prstGeom prst="ellipse">
            <a:avLst/>
          </a:prstGeom>
          <a:solidFill>
            <a:srgbClr val="4974FF"/>
          </a:solidFill>
          <a:ln w="31750">
            <a:noFill/>
            <a:round/>
            <a:headEnd/>
            <a:tailEnd/>
          </a:ln>
        </p:spPr>
        <p:txBody>
          <a:bodyPr wrap="none" lIns="72000" tIns="72000" rIns="72000" bIns="72000" anchor="ctr">
            <a:prstTxWarp prst="textNoShape">
              <a:avLst/>
            </a:prstTxWarp>
          </a:bodyPr>
          <a:lstStyle/>
          <a:p>
            <a:pPr algn="ctr"/>
            <a:r>
              <a:rPr lang="fr-FR" sz="1200" b="1">
                <a:solidFill>
                  <a:schemeClr val="bg1"/>
                </a:solidFill>
                <a:latin typeface="Tahoma" charset="0"/>
              </a:rPr>
              <a:t>B</a:t>
            </a:r>
          </a:p>
        </p:txBody>
      </p:sp>
      <p:sp>
        <p:nvSpPr>
          <p:cNvPr id="473105" name="Oval 16"/>
          <p:cNvSpPr>
            <a:spLocks noChangeArrowheads="1"/>
          </p:cNvSpPr>
          <p:nvPr/>
        </p:nvSpPr>
        <p:spPr bwMode="auto">
          <a:xfrm>
            <a:off x="6299200" y="3971925"/>
            <a:ext cx="862013" cy="704850"/>
          </a:xfrm>
          <a:prstGeom prst="ellipse">
            <a:avLst/>
          </a:prstGeom>
          <a:solidFill>
            <a:srgbClr val="6699FF"/>
          </a:solidFill>
          <a:ln w="31750">
            <a:noFill/>
            <a:round/>
            <a:headEnd/>
            <a:tailEnd/>
          </a:ln>
        </p:spPr>
        <p:txBody>
          <a:bodyPr wrap="none" lIns="72000" tIns="72000" rIns="72000" bIns="72000" anchor="ctr">
            <a:prstTxWarp prst="textNoShape">
              <a:avLst/>
            </a:prstTxWarp>
          </a:bodyPr>
          <a:lstStyle/>
          <a:p>
            <a:pPr algn="ctr"/>
            <a:r>
              <a:rPr lang="fr-FR" sz="1200" b="1">
                <a:latin typeface="Tahoma" charset="0"/>
              </a:rPr>
              <a:t>EROSKI</a:t>
            </a:r>
          </a:p>
        </p:txBody>
      </p:sp>
      <p:cxnSp>
        <p:nvCxnSpPr>
          <p:cNvPr id="473106" name="AutoShape 17"/>
          <p:cNvCxnSpPr>
            <a:cxnSpLocks noChangeShapeType="1"/>
            <a:stCxn id="473104" idx="5"/>
            <a:endCxn id="473094" idx="0"/>
          </p:cNvCxnSpPr>
          <p:nvPr/>
        </p:nvCxnSpPr>
        <p:spPr bwMode="auto">
          <a:xfrm>
            <a:off x="5160963" y="4694238"/>
            <a:ext cx="617537" cy="800100"/>
          </a:xfrm>
          <a:prstGeom prst="straightConnector1">
            <a:avLst/>
          </a:prstGeom>
          <a:noFill/>
          <a:ln w="31750">
            <a:solidFill>
              <a:schemeClr val="tx2"/>
            </a:solidFill>
            <a:round/>
            <a:headEnd/>
            <a:tailEnd type="triangle" w="med" len="med"/>
          </a:ln>
        </p:spPr>
      </p:cxnSp>
      <p:cxnSp>
        <p:nvCxnSpPr>
          <p:cNvPr id="473107" name="AutoShape 18"/>
          <p:cNvCxnSpPr>
            <a:cxnSpLocks noChangeShapeType="1"/>
            <a:stCxn id="473102" idx="5"/>
            <a:endCxn id="473113" idx="0"/>
          </p:cNvCxnSpPr>
          <p:nvPr/>
        </p:nvCxnSpPr>
        <p:spPr bwMode="auto">
          <a:xfrm>
            <a:off x="5921375" y="4468813"/>
            <a:ext cx="249238" cy="836612"/>
          </a:xfrm>
          <a:prstGeom prst="straightConnector1">
            <a:avLst/>
          </a:prstGeom>
          <a:noFill/>
          <a:ln w="31750">
            <a:solidFill>
              <a:schemeClr val="tx2"/>
            </a:solidFill>
            <a:round/>
            <a:headEnd/>
            <a:tailEnd type="triangle" w="med" len="med"/>
          </a:ln>
        </p:spPr>
      </p:cxnSp>
      <p:cxnSp>
        <p:nvCxnSpPr>
          <p:cNvPr id="473108" name="AutoShape 19"/>
          <p:cNvCxnSpPr>
            <a:cxnSpLocks noChangeShapeType="1"/>
            <a:stCxn id="473105" idx="4"/>
            <a:endCxn id="473114" idx="0"/>
          </p:cNvCxnSpPr>
          <p:nvPr/>
        </p:nvCxnSpPr>
        <p:spPr bwMode="auto">
          <a:xfrm flipH="1">
            <a:off x="6665913" y="4676775"/>
            <a:ext cx="65087" cy="711200"/>
          </a:xfrm>
          <a:prstGeom prst="straightConnector1">
            <a:avLst/>
          </a:prstGeom>
          <a:noFill/>
          <a:ln w="31750">
            <a:solidFill>
              <a:schemeClr val="tx2"/>
            </a:solidFill>
            <a:round/>
            <a:headEnd/>
            <a:tailEnd type="triangle" w="med" len="med"/>
          </a:ln>
        </p:spPr>
      </p:cxnSp>
      <p:cxnSp>
        <p:nvCxnSpPr>
          <p:cNvPr id="473109" name="AutoShape 20"/>
          <p:cNvCxnSpPr>
            <a:cxnSpLocks noChangeShapeType="1"/>
            <a:stCxn id="473103" idx="3"/>
            <a:endCxn id="473115" idx="0"/>
          </p:cNvCxnSpPr>
          <p:nvPr/>
        </p:nvCxnSpPr>
        <p:spPr bwMode="auto">
          <a:xfrm flipH="1">
            <a:off x="6980238" y="4860925"/>
            <a:ext cx="681037" cy="889000"/>
          </a:xfrm>
          <a:prstGeom prst="straightConnector1">
            <a:avLst/>
          </a:prstGeom>
          <a:noFill/>
          <a:ln w="31750">
            <a:solidFill>
              <a:schemeClr val="tx2"/>
            </a:solidFill>
            <a:round/>
            <a:headEnd/>
            <a:tailEnd type="triangle" w="med" len="med"/>
          </a:ln>
        </p:spPr>
      </p:cxnSp>
      <p:sp>
        <p:nvSpPr>
          <p:cNvPr id="473110" name="Rectangle 21"/>
          <p:cNvSpPr>
            <a:spLocks noChangeArrowheads="1"/>
          </p:cNvSpPr>
          <p:nvPr/>
        </p:nvSpPr>
        <p:spPr bwMode="auto">
          <a:xfrm>
            <a:off x="341313" y="820738"/>
            <a:ext cx="3983037" cy="500062"/>
          </a:xfrm>
          <a:prstGeom prst="rect">
            <a:avLst/>
          </a:prstGeom>
          <a:noFill/>
          <a:ln w="9525">
            <a:noFill/>
            <a:miter lim="800000"/>
            <a:headEnd/>
            <a:tailEnd/>
          </a:ln>
        </p:spPr>
        <p:txBody>
          <a:bodyPr wrap="none" anchor="ctr" anchorCtr="1">
            <a:prstTxWarp prst="textNoShape">
              <a:avLst/>
            </a:prstTxWarp>
          </a:bodyPr>
          <a:lstStyle/>
          <a:p>
            <a:pPr algn="ctr"/>
            <a:r>
              <a:rPr lang="fr-FR" sz="1800">
                <a:latin typeface="Tahoma" charset="0"/>
              </a:rPr>
              <a:t>Primus inter pares =</a:t>
            </a:r>
            <a:r>
              <a:rPr lang="fr-FR" sz="1200">
                <a:latin typeface="Tahoma" charset="0"/>
              </a:rPr>
              <a:t> </a:t>
            </a:r>
            <a:r>
              <a:rPr lang="fr-FR" sz="1800">
                <a:latin typeface="Tahoma" charset="0"/>
              </a:rPr>
              <a:t>ITME</a:t>
            </a:r>
          </a:p>
          <a:p>
            <a:pPr algn="ctr"/>
            <a:r>
              <a:rPr lang="fr-FR" sz="1000">
                <a:latin typeface="Tahoma" charset="0"/>
              </a:rPr>
              <a:t>(apport AGENOR)</a:t>
            </a:r>
          </a:p>
        </p:txBody>
      </p:sp>
      <p:sp>
        <p:nvSpPr>
          <p:cNvPr id="473111" name="Rectangle 22"/>
          <p:cNvSpPr>
            <a:spLocks noChangeArrowheads="1"/>
          </p:cNvSpPr>
          <p:nvPr/>
        </p:nvSpPr>
        <p:spPr bwMode="auto">
          <a:xfrm>
            <a:off x="4738688" y="820738"/>
            <a:ext cx="3983037" cy="407987"/>
          </a:xfrm>
          <a:prstGeom prst="rect">
            <a:avLst/>
          </a:prstGeom>
          <a:noFill/>
          <a:ln w="9525">
            <a:noFill/>
            <a:miter lim="800000"/>
            <a:headEnd/>
            <a:tailEnd/>
          </a:ln>
        </p:spPr>
        <p:txBody>
          <a:bodyPr wrap="none" anchor="ctr" anchorCtr="1">
            <a:prstTxWarp prst="textNoShape">
              <a:avLst/>
            </a:prstTxWarp>
          </a:bodyPr>
          <a:lstStyle/>
          <a:p>
            <a:r>
              <a:rPr lang="fr-FR" sz="1800">
                <a:latin typeface="Tahoma" charset="0"/>
              </a:rPr>
              <a:t>Cellule neutre </a:t>
            </a:r>
            <a:r>
              <a:rPr lang="fr-FR" sz="1000">
                <a:latin typeface="Tahoma" charset="0"/>
              </a:rPr>
              <a:t>(équilibre des membres)</a:t>
            </a:r>
          </a:p>
        </p:txBody>
      </p:sp>
      <p:sp>
        <p:nvSpPr>
          <p:cNvPr id="473112" name="Rectangle 23"/>
          <p:cNvSpPr>
            <a:spLocks noChangeArrowheads="1"/>
          </p:cNvSpPr>
          <p:nvPr/>
        </p:nvSpPr>
        <p:spPr bwMode="auto">
          <a:xfrm>
            <a:off x="1316038" y="3275013"/>
            <a:ext cx="2600325" cy="600075"/>
          </a:xfrm>
          <a:prstGeom prst="rect">
            <a:avLst/>
          </a:prstGeom>
          <a:noFill/>
          <a:ln w="31750">
            <a:noFill/>
            <a:miter lim="800000"/>
            <a:headEnd/>
            <a:tailEnd/>
          </a:ln>
        </p:spPr>
        <p:txBody>
          <a:bodyPr wrap="none" lIns="72000" tIns="72000" rIns="72000" bIns="72000">
            <a:prstTxWarp prst="textNoShape">
              <a:avLst/>
            </a:prstTxWarp>
            <a:spAutoFit/>
          </a:bodyPr>
          <a:lstStyle/>
          <a:p>
            <a:pPr algn="ctr"/>
            <a:r>
              <a:rPr lang="fr-FR" sz="1800">
                <a:latin typeface="Tahoma" charset="0"/>
              </a:rPr>
              <a:t>Portage de dossiers </a:t>
            </a:r>
          </a:p>
          <a:p>
            <a:pPr algn="ctr"/>
            <a:r>
              <a:rPr lang="fr-FR" sz="1200">
                <a:latin typeface="Tahoma" charset="0"/>
              </a:rPr>
              <a:t>par chaque membre et coordination </a:t>
            </a:r>
          </a:p>
        </p:txBody>
      </p:sp>
      <p:sp>
        <p:nvSpPr>
          <p:cNvPr id="473113" name="Oval 24"/>
          <p:cNvSpPr>
            <a:spLocks noChangeAspect="1" noChangeArrowheads="1"/>
          </p:cNvSpPr>
          <p:nvPr/>
        </p:nvSpPr>
        <p:spPr bwMode="auto">
          <a:xfrm>
            <a:off x="5921375" y="5305425"/>
            <a:ext cx="498475" cy="377825"/>
          </a:xfrm>
          <a:prstGeom prst="ellipse">
            <a:avLst/>
          </a:prstGeom>
          <a:solidFill>
            <a:srgbClr val="9AC806"/>
          </a:solidFill>
          <a:ln w="31750">
            <a:noFill/>
            <a:round/>
            <a:headEnd/>
            <a:tailEnd/>
          </a:ln>
        </p:spPr>
        <p:txBody>
          <a:bodyPr lIns="0" tIns="0" rIns="0" bIns="0">
            <a:prstTxWarp prst="textNoShape">
              <a:avLst/>
            </a:prstTxWarp>
          </a:bodyPr>
          <a:lstStyle/>
          <a:p>
            <a:pPr algn="ctr"/>
            <a:endParaRPr lang="fr-FR" sz="1200" i="1">
              <a:latin typeface="Tahoma" charset="0"/>
            </a:endParaRPr>
          </a:p>
        </p:txBody>
      </p:sp>
      <p:sp>
        <p:nvSpPr>
          <p:cNvPr id="473114" name="Oval 25"/>
          <p:cNvSpPr>
            <a:spLocks noChangeAspect="1" noChangeArrowheads="1"/>
          </p:cNvSpPr>
          <p:nvPr/>
        </p:nvSpPr>
        <p:spPr bwMode="auto">
          <a:xfrm>
            <a:off x="6416675" y="5387975"/>
            <a:ext cx="498475" cy="377825"/>
          </a:xfrm>
          <a:prstGeom prst="ellipse">
            <a:avLst/>
          </a:prstGeom>
          <a:solidFill>
            <a:srgbClr val="9AC806"/>
          </a:solidFill>
          <a:ln w="31750">
            <a:noFill/>
            <a:round/>
            <a:headEnd/>
            <a:tailEnd/>
          </a:ln>
        </p:spPr>
        <p:txBody>
          <a:bodyPr lIns="0" tIns="0" rIns="0" bIns="0">
            <a:prstTxWarp prst="textNoShape">
              <a:avLst/>
            </a:prstTxWarp>
          </a:bodyPr>
          <a:lstStyle/>
          <a:p>
            <a:pPr algn="ctr"/>
            <a:endParaRPr lang="fr-FR" sz="1200" i="1">
              <a:latin typeface="Tahoma" charset="0"/>
            </a:endParaRPr>
          </a:p>
        </p:txBody>
      </p:sp>
      <p:sp>
        <p:nvSpPr>
          <p:cNvPr id="473115" name="Oval 26"/>
          <p:cNvSpPr>
            <a:spLocks noChangeAspect="1" noChangeArrowheads="1"/>
          </p:cNvSpPr>
          <p:nvPr/>
        </p:nvSpPr>
        <p:spPr bwMode="auto">
          <a:xfrm>
            <a:off x="6731000" y="5749925"/>
            <a:ext cx="498475" cy="377825"/>
          </a:xfrm>
          <a:prstGeom prst="ellipse">
            <a:avLst/>
          </a:prstGeom>
          <a:solidFill>
            <a:srgbClr val="9AC806"/>
          </a:solidFill>
          <a:ln w="31750">
            <a:noFill/>
            <a:round/>
            <a:headEnd/>
            <a:tailEnd/>
          </a:ln>
        </p:spPr>
        <p:txBody>
          <a:bodyPr lIns="0" tIns="0" rIns="0" bIns="0">
            <a:prstTxWarp prst="textNoShape">
              <a:avLst/>
            </a:prstTxWarp>
          </a:bodyPr>
          <a:lstStyle/>
          <a:p>
            <a:pPr algn="ctr"/>
            <a:endParaRPr lang="fr-FR" sz="1200" i="1">
              <a:latin typeface="Tahoma" charset="0"/>
            </a:endParaRPr>
          </a:p>
        </p:txBody>
      </p:sp>
      <p:sp>
        <p:nvSpPr>
          <p:cNvPr id="473116" name="Text Box 27"/>
          <p:cNvSpPr txBox="1">
            <a:spLocks noChangeArrowheads="1"/>
          </p:cNvSpPr>
          <p:nvPr/>
        </p:nvSpPr>
        <p:spPr bwMode="auto">
          <a:xfrm>
            <a:off x="5494338" y="3294063"/>
            <a:ext cx="2273300" cy="600075"/>
          </a:xfrm>
          <a:prstGeom prst="rect">
            <a:avLst/>
          </a:prstGeom>
          <a:noFill/>
          <a:ln w="31750">
            <a:noFill/>
            <a:miter lim="800000"/>
            <a:headEnd/>
            <a:tailEnd/>
          </a:ln>
        </p:spPr>
        <p:txBody>
          <a:bodyPr wrap="none" lIns="72000" tIns="72000" rIns="72000" bIns="72000">
            <a:prstTxWarp prst="textNoShape">
              <a:avLst/>
            </a:prstTxWarp>
            <a:spAutoFit/>
          </a:bodyPr>
          <a:lstStyle/>
          <a:p>
            <a:pPr algn="ctr"/>
            <a:r>
              <a:rPr lang="fr-FR" sz="1800">
                <a:latin typeface="Tahoma" charset="0"/>
              </a:rPr>
              <a:t>L'écheveau d'Alliance</a:t>
            </a:r>
          </a:p>
          <a:p>
            <a:pPr algn="ctr"/>
            <a:r>
              <a:rPr lang="fr-FR" sz="1200">
                <a:latin typeface="Tahoma" charset="0"/>
              </a:rPr>
              <a:t>une structure par allié</a:t>
            </a:r>
          </a:p>
        </p:txBody>
      </p:sp>
      <p:sp>
        <p:nvSpPr>
          <p:cNvPr id="473117" name="Oval 28"/>
          <p:cNvSpPr>
            <a:spLocks noChangeAspect="1" noChangeArrowheads="1"/>
          </p:cNvSpPr>
          <p:nvPr/>
        </p:nvSpPr>
        <p:spPr bwMode="auto">
          <a:xfrm>
            <a:off x="5334000" y="2155825"/>
            <a:ext cx="1498600" cy="815975"/>
          </a:xfrm>
          <a:prstGeom prst="ellipse">
            <a:avLst/>
          </a:prstGeom>
          <a:solidFill>
            <a:srgbClr val="D8EB27"/>
          </a:solidFill>
          <a:ln w="31750">
            <a:noFill/>
            <a:round/>
            <a:headEnd/>
            <a:tailEnd/>
          </a:ln>
        </p:spPr>
        <p:txBody>
          <a:bodyPr wrap="none" lIns="72000" tIns="72000" rIns="72000" bIns="72000" anchor="ctr">
            <a:prstTxWarp prst="textNoShape">
              <a:avLst/>
            </a:prstTxWarp>
          </a:bodyPr>
          <a:lstStyle/>
          <a:p>
            <a:pPr algn="ctr"/>
            <a:r>
              <a:rPr lang="fr-FR" sz="1200" b="1">
                <a:latin typeface="Tahoma" charset="0"/>
              </a:rPr>
              <a:t>ENTREPRISE</a:t>
            </a:r>
          </a:p>
          <a:p>
            <a:pPr algn="ctr"/>
            <a:r>
              <a:rPr lang="fr-FR" sz="1200" b="1">
                <a:latin typeface="Tahoma" charset="0"/>
              </a:rPr>
              <a:t> NODALE = neutre</a:t>
            </a:r>
          </a:p>
        </p:txBody>
      </p:sp>
      <p:sp>
        <p:nvSpPr>
          <p:cNvPr id="473118" name="Oval 29"/>
          <p:cNvSpPr>
            <a:spLocks noChangeAspect="1" noChangeArrowheads="1"/>
          </p:cNvSpPr>
          <p:nvPr/>
        </p:nvSpPr>
        <p:spPr bwMode="auto">
          <a:xfrm>
            <a:off x="5295900" y="1408113"/>
            <a:ext cx="733425" cy="409575"/>
          </a:xfrm>
          <a:prstGeom prst="ellipse">
            <a:avLst/>
          </a:prstGeom>
          <a:solidFill>
            <a:srgbClr val="E0E7FC"/>
          </a:solidFill>
          <a:ln w="9525">
            <a:solidFill>
              <a:srgbClr val="AAAAEA"/>
            </a:solidFill>
            <a:round/>
            <a:headEnd/>
            <a:tailEnd/>
          </a:ln>
        </p:spPr>
        <p:txBody>
          <a:bodyPr wrap="none" anchor="ctr" anchorCtr="1">
            <a:prstTxWarp prst="textNoShape">
              <a:avLst/>
            </a:prstTxWarp>
          </a:bodyPr>
          <a:lstStyle/>
          <a:p>
            <a:pPr algn="ctr"/>
            <a:r>
              <a:rPr lang="fr-FR" sz="1400" b="1">
                <a:latin typeface="Tahoma" charset="0"/>
              </a:rPr>
              <a:t>A</a:t>
            </a:r>
          </a:p>
        </p:txBody>
      </p:sp>
      <p:sp>
        <p:nvSpPr>
          <p:cNvPr id="473119" name="Oval 30"/>
          <p:cNvSpPr>
            <a:spLocks noChangeAspect="1" noChangeArrowheads="1"/>
          </p:cNvSpPr>
          <p:nvPr/>
        </p:nvSpPr>
        <p:spPr bwMode="auto">
          <a:xfrm rot="-42774">
            <a:off x="7510463" y="1657350"/>
            <a:ext cx="1022350" cy="571500"/>
          </a:xfrm>
          <a:prstGeom prst="ellipse">
            <a:avLst/>
          </a:prstGeom>
          <a:solidFill>
            <a:srgbClr val="B7C6F7"/>
          </a:solidFill>
          <a:ln w="9525">
            <a:solidFill>
              <a:srgbClr val="333399"/>
            </a:solidFill>
            <a:round/>
            <a:headEnd/>
            <a:tailEnd/>
          </a:ln>
        </p:spPr>
        <p:txBody>
          <a:bodyPr wrap="none" anchor="ctr" anchorCtr="1">
            <a:prstTxWarp prst="textNoShape">
              <a:avLst/>
            </a:prstTxWarp>
          </a:bodyPr>
          <a:lstStyle/>
          <a:p>
            <a:pPr algn="ctr"/>
            <a:r>
              <a:rPr lang="fr-FR" sz="1400" b="1">
                <a:latin typeface="Tahoma" charset="0"/>
              </a:rPr>
              <a:t>ITM</a:t>
            </a:r>
          </a:p>
        </p:txBody>
      </p:sp>
      <p:sp>
        <p:nvSpPr>
          <p:cNvPr id="473120" name="Oval 31"/>
          <p:cNvSpPr>
            <a:spLocks noChangeArrowheads="1"/>
          </p:cNvSpPr>
          <p:nvPr/>
        </p:nvSpPr>
        <p:spPr bwMode="auto">
          <a:xfrm>
            <a:off x="4819650" y="1755775"/>
            <a:ext cx="400050" cy="266700"/>
          </a:xfrm>
          <a:prstGeom prst="ellipse">
            <a:avLst/>
          </a:prstGeom>
          <a:solidFill>
            <a:srgbClr val="4974FF"/>
          </a:solidFill>
          <a:ln w="31750">
            <a:noFill/>
            <a:round/>
            <a:headEnd/>
            <a:tailEnd/>
          </a:ln>
        </p:spPr>
        <p:txBody>
          <a:bodyPr wrap="none" lIns="72000" tIns="72000" rIns="72000" bIns="72000" anchor="ctr">
            <a:prstTxWarp prst="textNoShape">
              <a:avLst/>
            </a:prstTxWarp>
          </a:bodyPr>
          <a:lstStyle/>
          <a:p>
            <a:pPr algn="ctr"/>
            <a:r>
              <a:rPr lang="fr-FR" sz="1200" b="1">
                <a:solidFill>
                  <a:schemeClr val="bg1"/>
                </a:solidFill>
                <a:latin typeface="Tahoma" charset="0"/>
              </a:rPr>
              <a:t>B</a:t>
            </a:r>
          </a:p>
        </p:txBody>
      </p:sp>
      <p:sp>
        <p:nvSpPr>
          <p:cNvPr id="473121" name="Oval 32"/>
          <p:cNvSpPr>
            <a:spLocks noChangeArrowheads="1"/>
          </p:cNvSpPr>
          <p:nvPr/>
        </p:nvSpPr>
        <p:spPr bwMode="auto">
          <a:xfrm>
            <a:off x="6299200" y="1260475"/>
            <a:ext cx="862013" cy="704850"/>
          </a:xfrm>
          <a:prstGeom prst="ellipse">
            <a:avLst/>
          </a:prstGeom>
          <a:solidFill>
            <a:srgbClr val="6699FF"/>
          </a:solidFill>
          <a:ln w="31750">
            <a:noFill/>
            <a:round/>
            <a:headEnd/>
            <a:tailEnd/>
          </a:ln>
        </p:spPr>
        <p:txBody>
          <a:bodyPr wrap="none" lIns="72000" tIns="72000" rIns="72000" bIns="72000" anchor="ctr">
            <a:prstTxWarp prst="textNoShape">
              <a:avLst/>
            </a:prstTxWarp>
          </a:bodyPr>
          <a:lstStyle/>
          <a:p>
            <a:pPr algn="ctr"/>
            <a:r>
              <a:rPr lang="fr-FR" sz="1200" b="1">
                <a:latin typeface="Tahoma" charset="0"/>
              </a:rPr>
              <a:t>EROSKI</a:t>
            </a:r>
          </a:p>
        </p:txBody>
      </p:sp>
      <p:cxnSp>
        <p:nvCxnSpPr>
          <p:cNvPr id="473122" name="AutoShape 33"/>
          <p:cNvCxnSpPr>
            <a:cxnSpLocks noChangeShapeType="1"/>
            <a:stCxn id="473120" idx="5"/>
            <a:endCxn id="473117" idx="1"/>
          </p:cNvCxnSpPr>
          <p:nvPr/>
        </p:nvCxnSpPr>
        <p:spPr bwMode="auto">
          <a:xfrm>
            <a:off x="5160963" y="1982788"/>
            <a:ext cx="392112" cy="292100"/>
          </a:xfrm>
          <a:prstGeom prst="straightConnector1">
            <a:avLst/>
          </a:prstGeom>
          <a:noFill/>
          <a:ln w="31750">
            <a:solidFill>
              <a:schemeClr val="tx2"/>
            </a:solidFill>
            <a:round/>
            <a:headEnd/>
            <a:tailEnd type="triangle" w="med" len="med"/>
          </a:ln>
        </p:spPr>
      </p:cxnSp>
      <p:cxnSp>
        <p:nvCxnSpPr>
          <p:cNvPr id="473123" name="AutoShape 34"/>
          <p:cNvCxnSpPr>
            <a:cxnSpLocks noChangeShapeType="1"/>
            <a:stCxn id="473118" idx="5"/>
            <a:endCxn id="473117" idx="0"/>
          </p:cNvCxnSpPr>
          <p:nvPr/>
        </p:nvCxnSpPr>
        <p:spPr bwMode="auto">
          <a:xfrm>
            <a:off x="5921375" y="1757363"/>
            <a:ext cx="161925" cy="398462"/>
          </a:xfrm>
          <a:prstGeom prst="straightConnector1">
            <a:avLst/>
          </a:prstGeom>
          <a:noFill/>
          <a:ln w="31750">
            <a:solidFill>
              <a:schemeClr val="tx2"/>
            </a:solidFill>
            <a:round/>
            <a:headEnd/>
            <a:tailEnd type="triangle" w="med" len="med"/>
          </a:ln>
        </p:spPr>
      </p:cxnSp>
      <p:cxnSp>
        <p:nvCxnSpPr>
          <p:cNvPr id="473124" name="AutoShape 35"/>
          <p:cNvCxnSpPr>
            <a:cxnSpLocks noChangeShapeType="1"/>
            <a:stCxn id="473121" idx="4"/>
            <a:endCxn id="473117" idx="7"/>
          </p:cNvCxnSpPr>
          <p:nvPr/>
        </p:nvCxnSpPr>
        <p:spPr bwMode="auto">
          <a:xfrm flipH="1">
            <a:off x="6613525" y="1965325"/>
            <a:ext cx="117475" cy="309563"/>
          </a:xfrm>
          <a:prstGeom prst="straightConnector1">
            <a:avLst/>
          </a:prstGeom>
          <a:noFill/>
          <a:ln w="31750">
            <a:solidFill>
              <a:schemeClr val="tx2"/>
            </a:solidFill>
            <a:round/>
            <a:headEnd/>
            <a:tailEnd type="triangle" w="med" len="med"/>
          </a:ln>
        </p:spPr>
      </p:cxnSp>
      <p:cxnSp>
        <p:nvCxnSpPr>
          <p:cNvPr id="473125" name="AutoShape 36"/>
          <p:cNvCxnSpPr>
            <a:cxnSpLocks noChangeShapeType="1"/>
            <a:stCxn id="473119" idx="3"/>
            <a:endCxn id="473117" idx="6"/>
          </p:cNvCxnSpPr>
          <p:nvPr/>
        </p:nvCxnSpPr>
        <p:spPr bwMode="auto">
          <a:xfrm flipH="1">
            <a:off x="6832600" y="2149475"/>
            <a:ext cx="828675" cy="414338"/>
          </a:xfrm>
          <a:prstGeom prst="straightConnector1">
            <a:avLst/>
          </a:prstGeom>
          <a:noFill/>
          <a:ln w="31750">
            <a:solidFill>
              <a:schemeClr val="tx2"/>
            </a:solidFill>
            <a:round/>
            <a:headEnd/>
            <a:tailEnd type="triangle" w="med" len="med"/>
          </a:ln>
        </p:spPr>
      </p:cxnSp>
      <p:sp>
        <p:nvSpPr>
          <p:cNvPr id="473126" name="Oval 37"/>
          <p:cNvSpPr>
            <a:spLocks noChangeAspect="1" noChangeArrowheads="1"/>
          </p:cNvSpPr>
          <p:nvPr/>
        </p:nvSpPr>
        <p:spPr bwMode="auto">
          <a:xfrm>
            <a:off x="1514475" y="5305425"/>
            <a:ext cx="1252538" cy="822325"/>
          </a:xfrm>
          <a:prstGeom prst="ellipse">
            <a:avLst/>
          </a:prstGeom>
          <a:solidFill>
            <a:srgbClr val="D8EB27"/>
          </a:solidFill>
          <a:ln w="31750">
            <a:noFill/>
            <a:round/>
            <a:headEnd/>
            <a:tailEnd/>
          </a:ln>
        </p:spPr>
        <p:txBody>
          <a:bodyPr wrap="none" lIns="72000" tIns="72000" rIns="72000" bIns="72000" anchor="ctr">
            <a:prstTxWarp prst="textNoShape">
              <a:avLst/>
            </a:prstTxWarp>
          </a:bodyPr>
          <a:lstStyle/>
          <a:p>
            <a:pPr algn="ctr"/>
            <a:r>
              <a:rPr lang="fr-FR" sz="1200" b="1">
                <a:latin typeface="Tahoma" charset="0"/>
              </a:rPr>
              <a:t>ENTREPRISE</a:t>
            </a:r>
          </a:p>
          <a:p>
            <a:pPr algn="ctr"/>
            <a:r>
              <a:rPr lang="fr-FR" sz="1200" b="1">
                <a:latin typeface="Tahoma" charset="0"/>
              </a:rPr>
              <a:t> NODALE</a:t>
            </a:r>
          </a:p>
          <a:p>
            <a:pPr algn="ctr"/>
            <a:r>
              <a:rPr lang="fr-FR" sz="1200" b="1">
                <a:latin typeface="Tahoma" charset="0"/>
              </a:rPr>
              <a:t>coordonne</a:t>
            </a:r>
          </a:p>
          <a:p>
            <a:pPr algn="ctr"/>
            <a:r>
              <a:rPr lang="fr-FR" sz="1200" b="1">
                <a:latin typeface="Tahoma" charset="0"/>
              </a:rPr>
              <a:t>régule</a:t>
            </a:r>
          </a:p>
        </p:txBody>
      </p:sp>
      <p:sp>
        <p:nvSpPr>
          <p:cNvPr id="473127" name="Oval 38"/>
          <p:cNvSpPr>
            <a:spLocks noChangeAspect="1" noChangeArrowheads="1"/>
          </p:cNvSpPr>
          <p:nvPr/>
        </p:nvSpPr>
        <p:spPr bwMode="auto">
          <a:xfrm>
            <a:off x="1147763" y="4324350"/>
            <a:ext cx="733425" cy="409575"/>
          </a:xfrm>
          <a:prstGeom prst="ellipse">
            <a:avLst/>
          </a:prstGeom>
          <a:solidFill>
            <a:srgbClr val="E0E7FC"/>
          </a:solidFill>
          <a:ln w="9525">
            <a:solidFill>
              <a:srgbClr val="AAAAEA"/>
            </a:solidFill>
            <a:round/>
            <a:headEnd/>
            <a:tailEnd/>
          </a:ln>
        </p:spPr>
        <p:txBody>
          <a:bodyPr wrap="none" anchor="ctr" anchorCtr="1">
            <a:prstTxWarp prst="textNoShape">
              <a:avLst/>
            </a:prstTxWarp>
          </a:bodyPr>
          <a:lstStyle/>
          <a:p>
            <a:pPr algn="ctr"/>
            <a:r>
              <a:rPr lang="fr-FR" sz="1400" b="1">
                <a:latin typeface="Tahoma" charset="0"/>
              </a:rPr>
              <a:t>A</a:t>
            </a:r>
          </a:p>
        </p:txBody>
      </p:sp>
      <p:sp>
        <p:nvSpPr>
          <p:cNvPr id="473128" name="Oval 39"/>
          <p:cNvSpPr>
            <a:spLocks noChangeAspect="1" noChangeArrowheads="1"/>
          </p:cNvSpPr>
          <p:nvPr/>
        </p:nvSpPr>
        <p:spPr bwMode="auto">
          <a:xfrm rot="-42774">
            <a:off x="3362325" y="4573588"/>
            <a:ext cx="1022350" cy="571500"/>
          </a:xfrm>
          <a:prstGeom prst="ellipse">
            <a:avLst/>
          </a:prstGeom>
          <a:solidFill>
            <a:srgbClr val="B7C6F7"/>
          </a:solidFill>
          <a:ln w="9525">
            <a:solidFill>
              <a:srgbClr val="333399"/>
            </a:solidFill>
            <a:round/>
            <a:headEnd/>
            <a:tailEnd/>
          </a:ln>
        </p:spPr>
        <p:txBody>
          <a:bodyPr wrap="none" anchor="ctr" anchorCtr="1">
            <a:prstTxWarp prst="textNoShape">
              <a:avLst/>
            </a:prstTxWarp>
          </a:bodyPr>
          <a:lstStyle/>
          <a:p>
            <a:pPr algn="ctr"/>
            <a:r>
              <a:rPr lang="fr-FR" sz="1400" b="1">
                <a:latin typeface="Tahoma" charset="0"/>
              </a:rPr>
              <a:t>ITM</a:t>
            </a:r>
          </a:p>
        </p:txBody>
      </p:sp>
      <p:sp>
        <p:nvSpPr>
          <p:cNvPr id="473129" name="Oval 40"/>
          <p:cNvSpPr>
            <a:spLocks noChangeArrowheads="1"/>
          </p:cNvSpPr>
          <p:nvPr/>
        </p:nvSpPr>
        <p:spPr bwMode="auto">
          <a:xfrm>
            <a:off x="671513" y="4672013"/>
            <a:ext cx="400050" cy="266700"/>
          </a:xfrm>
          <a:prstGeom prst="ellipse">
            <a:avLst/>
          </a:prstGeom>
          <a:solidFill>
            <a:srgbClr val="4974FF"/>
          </a:solidFill>
          <a:ln w="31750">
            <a:noFill/>
            <a:round/>
            <a:headEnd/>
            <a:tailEnd/>
          </a:ln>
        </p:spPr>
        <p:txBody>
          <a:bodyPr wrap="none" lIns="72000" tIns="72000" rIns="72000" bIns="72000" anchor="ctr">
            <a:prstTxWarp prst="textNoShape">
              <a:avLst/>
            </a:prstTxWarp>
          </a:bodyPr>
          <a:lstStyle/>
          <a:p>
            <a:pPr algn="ctr"/>
            <a:r>
              <a:rPr lang="fr-FR" sz="1200" b="1">
                <a:solidFill>
                  <a:schemeClr val="bg1"/>
                </a:solidFill>
                <a:latin typeface="Tahoma" charset="0"/>
              </a:rPr>
              <a:t>B</a:t>
            </a:r>
          </a:p>
        </p:txBody>
      </p:sp>
      <p:sp>
        <p:nvSpPr>
          <p:cNvPr id="473130" name="Oval 41"/>
          <p:cNvSpPr>
            <a:spLocks noChangeArrowheads="1"/>
          </p:cNvSpPr>
          <p:nvPr/>
        </p:nvSpPr>
        <p:spPr bwMode="auto">
          <a:xfrm>
            <a:off x="2151063" y="4176713"/>
            <a:ext cx="862012" cy="704850"/>
          </a:xfrm>
          <a:prstGeom prst="ellipse">
            <a:avLst/>
          </a:prstGeom>
          <a:solidFill>
            <a:srgbClr val="6699FF"/>
          </a:solidFill>
          <a:ln w="31750">
            <a:noFill/>
            <a:round/>
            <a:headEnd/>
            <a:tailEnd/>
          </a:ln>
        </p:spPr>
        <p:txBody>
          <a:bodyPr wrap="none" lIns="72000" tIns="72000" rIns="72000" bIns="72000" anchor="ctr">
            <a:prstTxWarp prst="textNoShape">
              <a:avLst/>
            </a:prstTxWarp>
          </a:bodyPr>
          <a:lstStyle/>
          <a:p>
            <a:pPr algn="ctr"/>
            <a:r>
              <a:rPr lang="fr-FR" sz="1200" b="1">
                <a:latin typeface="Tahoma" charset="0"/>
              </a:rPr>
              <a:t>EROSKI</a:t>
            </a:r>
          </a:p>
        </p:txBody>
      </p:sp>
      <p:cxnSp>
        <p:nvCxnSpPr>
          <p:cNvPr id="473131" name="AutoShape 42"/>
          <p:cNvCxnSpPr>
            <a:cxnSpLocks noChangeShapeType="1"/>
            <a:stCxn id="473129" idx="5"/>
            <a:endCxn id="473126" idx="1"/>
          </p:cNvCxnSpPr>
          <p:nvPr/>
        </p:nvCxnSpPr>
        <p:spPr bwMode="auto">
          <a:xfrm>
            <a:off x="1012825" y="4899025"/>
            <a:ext cx="685800" cy="527050"/>
          </a:xfrm>
          <a:prstGeom prst="straightConnector1">
            <a:avLst/>
          </a:prstGeom>
          <a:noFill/>
          <a:ln w="31750">
            <a:solidFill>
              <a:schemeClr val="tx2"/>
            </a:solidFill>
            <a:round/>
            <a:headEnd/>
            <a:tailEnd type="triangle" w="med" len="med"/>
          </a:ln>
        </p:spPr>
      </p:cxnSp>
      <p:cxnSp>
        <p:nvCxnSpPr>
          <p:cNvPr id="473132" name="AutoShape 43"/>
          <p:cNvCxnSpPr>
            <a:cxnSpLocks noChangeShapeType="1"/>
            <a:stCxn id="473127" idx="5"/>
            <a:endCxn id="473126" idx="0"/>
          </p:cNvCxnSpPr>
          <p:nvPr/>
        </p:nvCxnSpPr>
        <p:spPr bwMode="auto">
          <a:xfrm>
            <a:off x="1773238" y="4673600"/>
            <a:ext cx="368300" cy="631825"/>
          </a:xfrm>
          <a:prstGeom prst="straightConnector1">
            <a:avLst/>
          </a:prstGeom>
          <a:noFill/>
          <a:ln w="31750">
            <a:solidFill>
              <a:schemeClr val="tx2"/>
            </a:solidFill>
            <a:round/>
            <a:headEnd/>
            <a:tailEnd type="triangle" w="med" len="med"/>
          </a:ln>
        </p:spPr>
      </p:cxnSp>
      <p:cxnSp>
        <p:nvCxnSpPr>
          <p:cNvPr id="473133" name="AutoShape 44"/>
          <p:cNvCxnSpPr>
            <a:cxnSpLocks noChangeShapeType="1"/>
            <a:stCxn id="473130" idx="4"/>
            <a:endCxn id="473126" idx="7"/>
          </p:cNvCxnSpPr>
          <p:nvPr/>
        </p:nvCxnSpPr>
        <p:spPr bwMode="auto">
          <a:xfrm>
            <a:off x="2582863" y="4881563"/>
            <a:ext cx="0" cy="544512"/>
          </a:xfrm>
          <a:prstGeom prst="straightConnector1">
            <a:avLst/>
          </a:prstGeom>
          <a:noFill/>
          <a:ln w="31750">
            <a:solidFill>
              <a:schemeClr val="tx2"/>
            </a:solidFill>
            <a:round/>
            <a:headEnd/>
            <a:tailEnd type="triangle" w="med" len="med"/>
          </a:ln>
        </p:spPr>
      </p:cxnSp>
      <p:cxnSp>
        <p:nvCxnSpPr>
          <p:cNvPr id="473134" name="AutoShape 45"/>
          <p:cNvCxnSpPr>
            <a:cxnSpLocks noChangeShapeType="1"/>
            <a:stCxn id="473128" idx="3"/>
            <a:endCxn id="473126" idx="6"/>
          </p:cNvCxnSpPr>
          <p:nvPr/>
        </p:nvCxnSpPr>
        <p:spPr bwMode="auto">
          <a:xfrm flipH="1">
            <a:off x="2767013" y="5065713"/>
            <a:ext cx="746125" cy="650875"/>
          </a:xfrm>
          <a:prstGeom prst="straightConnector1">
            <a:avLst/>
          </a:prstGeom>
          <a:noFill/>
          <a:ln w="31750">
            <a:solidFill>
              <a:schemeClr val="tx2"/>
            </a:solidFill>
            <a:round/>
            <a:headEnd/>
            <a:tailEnd type="triangle" w="med" len="med"/>
          </a:ln>
        </p:spPr>
      </p:cxnSp>
      <p:sp>
        <p:nvSpPr>
          <p:cNvPr id="473135" name="Line 46"/>
          <p:cNvSpPr>
            <a:spLocks noChangeShapeType="1"/>
          </p:cNvSpPr>
          <p:nvPr/>
        </p:nvSpPr>
        <p:spPr bwMode="auto">
          <a:xfrm>
            <a:off x="341313" y="3219450"/>
            <a:ext cx="8191500" cy="0"/>
          </a:xfrm>
          <a:prstGeom prst="line">
            <a:avLst/>
          </a:prstGeom>
          <a:noFill/>
          <a:ln w="3175">
            <a:solidFill>
              <a:schemeClr val="tx2"/>
            </a:solidFill>
            <a:prstDash val="dash"/>
            <a:round/>
            <a:headEnd/>
            <a:tailEnd/>
          </a:ln>
        </p:spPr>
        <p:txBody>
          <a:bodyPr lIns="72000" tIns="72000" rIns="72000" bIns="72000" anchor="ctr">
            <a:prstTxWarp prst="textNoShape">
              <a:avLst/>
            </a:prstTxWarp>
          </a:bodyPr>
          <a:lstStyle/>
          <a:p>
            <a:endParaRPr lang="fr-FR"/>
          </a:p>
        </p:txBody>
      </p:sp>
      <p:sp>
        <p:nvSpPr>
          <p:cNvPr id="473136" name="Line 47"/>
          <p:cNvSpPr>
            <a:spLocks noChangeShapeType="1"/>
          </p:cNvSpPr>
          <p:nvPr/>
        </p:nvSpPr>
        <p:spPr bwMode="auto">
          <a:xfrm>
            <a:off x="4572000" y="820738"/>
            <a:ext cx="0" cy="5351462"/>
          </a:xfrm>
          <a:prstGeom prst="line">
            <a:avLst/>
          </a:prstGeom>
          <a:noFill/>
          <a:ln w="3175">
            <a:solidFill>
              <a:schemeClr val="tx2"/>
            </a:solidFill>
            <a:prstDash val="dash"/>
            <a:round/>
            <a:headEnd/>
            <a:tailEnd/>
          </a:ln>
        </p:spPr>
        <p:txBody>
          <a:bodyPr lIns="72000" tIns="72000" rIns="72000" bIns="72000" anchor="ctr">
            <a:prstTxWarp prst="textNoShape">
              <a:avLst/>
            </a:prstTxWarp>
          </a:bodyPr>
          <a:lstStyle/>
          <a:p>
            <a:endParaRPr lang="fr-FR"/>
          </a:p>
        </p:txBody>
      </p:sp>
      <p:sp>
        <p:nvSpPr>
          <p:cNvPr id="473137" name="Oval 48"/>
          <p:cNvSpPr>
            <a:spLocks noChangeAspect="1" noChangeArrowheads="1"/>
          </p:cNvSpPr>
          <p:nvPr/>
        </p:nvSpPr>
        <p:spPr bwMode="auto">
          <a:xfrm>
            <a:off x="938213" y="4800600"/>
            <a:ext cx="257175" cy="195263"/>
          </a:xfrm>
          <a:prstGeom prst="ellipse">
            <a:avLst/>
          </a:prstGeom>
          <a:solidFill>
            <a:srgbClr val="9AC806"/>
          </a:solidFill>
          <a:ln w="31750">
            <a:noFill/>
            <a:round/>
            <a:headEnd/>
            <a:tailEnd/>
          </a:ln>
        </p:spPr>
        <p:txBody>
          <a:bodyPr lIns="0" tIns="0" rIns="0" bIns="0">
            <a:prstTxWarp prst="textNoShape">
              <a:avLst/>
            </a:prstTxWarp>
          </a:bodyPr>
          <a:lstStyle/>
          <a:p>
            <a:pPr algn="ctr"/>
            <a:endParaRPr lang="fr-FR" sz="1200" i="1">
              <a:latin typeface="Tahoma" charset="0"/>
            </a:endParaRPr>
          </a:p>
        </p:txBody>
      </p:sp>
      <p:sp>
        <p:nvSpPr>
          <p:cNvPr id="473138" name="Oval 49"/>
          <p:cNvSpPr>
            <a:spLocks noChangeAspect="1" noChangeArrowheads="1"/>
          </p:cNvSpPr>
          <p:nvPr/>
        </p:nvSpPr>
        <p:spPr bwMode="auto">
          <a:xfrm>
            <a:off x="1570038" y="4635500"/>
            <a:ext cx="257175" cy="195263"/>
          </a:xfrm>
          <a:prstGeom prst="ellipse">
            <a:avLst/>
          </a:prstGeom>
          <a:solidFill>
            <a:srgbClr val="9AC806"/>
          </a:solidFill>
          <a:ln w="31750">
            <a:noFill/>
            <a:round/>
            <a:headEnd/>
            <a:tailEnd/>
          </a:ln>
        </p:spPr>
        <p:txBody>
          <a:bodyPr lIns="0" tIns="0" rIns="0" bIns="0">
            <a:prstTxWarp prst="textNoShape">
              <a:avLst/>
            </a:prstTxWarp>
          </a:bodyPr>
          <a:lstStyle/>
          <a:p>
            <a:pPr algn="ctr"/>
            <a:endParaRPr lang="fr-FR" sz="1200" i="1">
              <a:latin typeface="Tahoma" charset="0"/>
            </a:endParaRPr>
          </a:p>
        </p:txBody>
      </p:sp>
      <p:sp>
        <p:nvSpPr>
          <p:cNvPr id="473139" name="Oval 50"/>
          <p:cNvSpPr>
            <a:spLocks noChangeAspect="1" noChangeArrowheads="1"/>
          </p:cNvSpPr>
          <p:nvPr/>
        </p:nvSpPr>
        <p:spPr bwMode="auto">
          <a:xfrm>
            <a:off x="2454275" y="4762500"/>
            <a:ext cx="257175" cy="195263"/>
          </a:xfrm>
          <a:prstGeom prst="ellipse">
            <a:avLst/>
          </a:prstGeom>
          <a:solidFill>
            <a:srgbClr val="9AC806"/>
          </a:solidFill>
          <a:ln w="31750">
            <a:noFill/>
            <a:round/>
            <a:headEnd/>
            <a:tailEnd/>
          </a:ln>
        </p:spPr>
        <p:txBody>
          <a:bodyPr lIns="0" tIns="0" rIns="0" bIns="0">
            <a:prstTxWarp prst="textNoShape">
              <a:avLst/>
            </a:prstTxWarp>
          </a:bodyPr>
          <a:lstStyle/>
          <a:p>
            <a:pPr algn="ctr"/>
            <a:endParaRPr lang="fr-FR" sz="1200" i="1">
              <a:latin typeface="Tahoma" charset="0"/>
            </a:endParaRPr>
          </a:p>
        </p:txBody>
      </p:sp>
      <p:sp>
        <p:nvSpPr>
          <p:cNvPr id="473140" name="Oval 51"/>
          <p:cNvSpPr>
            <a:spLocks noChangeAspect="1" noChangeArrowheads="1"/>
          </p:cNvSpPr>
          <p:nvPr/>
        </p:nvSpPr>
        <p:spPr bwMode="auto">
          <a:xfrm>
            <a:off x="3416300" y="4995863"/>
            <a:ext cx="257175" cy="195262"/>
          </a:xfrm>
          <a:prstGeom prst="ellipse">
            <a:avLst/>
          </a:prstGeom>
          <a:solidFill>
            <a:srgbClr val="9AC806"/>
          </a:solidFill>
          <a:ln w="31750">
            <a:noFill/>
            <a:round/>
            <a:headEnd/>
            <a:tailEnd/>
          </a:ln>
        </p:spPr>
        <p:txBody>
          <a:bodyPr lIns="0" tIns="0" rIns="0" bIns="0">
            <a:prstTxWarp prst="textNoShape">
              <a:avLst/>
            </a:prstTxWarp>
          </a:bodyPr>
          <a:lstStyle/>
          <a:p>
            <a:pPr algn="ctr"/>
            <a:endParaRPr lang="fr-FR" sz="1200" i="1">
              <a:latin typeface="Tahoma" charset="0"/>
            </a:endParaRPr>
          </a:p>
        </p:txBody>
      </p:sp>
      <p:sp>
        <p:nvSpPr>
          <p:cNvPr id="473141" name="Oval 52"/>
          <p:cNvSpPr>
            <a:spLocks noChangeAspect="1" noChangeArrowheads="1"/>
          </p:cNvSpPr>
          <p:nvPr/>
        </p:nvSpPr>
        <p:spPr bwMode="auto">
          <a:xfrm>
            <a:off x="5638800" y="5715000"/>
            <a:ext cx="1252538" cy="604838"/>
          </a:xfrm>
          <a:prstGeom prst="ellipse">
            <a:avLst/>
          </a:prstGeom>
          <a:solidFill>
            <a:srgbClr val="D8EB27"/>
          </a:solidFill>
          <a:ln w="31750">
            <a:noFill/>
            <a:round/>
            <a:headEnd/>
            <a:tailEnd/>
          </a:ln>
        </p:spPr>
        <p:txBody>
          <a:bodyPr wrap="none" lIns="72000" tIns="72000" rIns="72000" bIns="72000" anchor="ctr">
            <a:prstTxWarp prst="textNoShape">
              <a:avLst/>
            </a:prstTxWarp>
          </a:bodyPr>
          <a:lstStyle/>
          <a:p>
            <a:pPr algn="ctr"/>
            <a:r>
              <a:rPr lang="fr-FR" sz="1200" b="1">
                <a:latin typeface="Tahoma" charset="0"/>
              </a:rPr>
              <a:t>ENTREPRISE</a:t>
            </a:r>
          </a:p>
          <a:p>
            <a:pPr algn="ctr"/>
            <a:r>
              <a:rPr lang="fr-FR" sz="1200" b="1">
                <a:latin typeface="Tahoma" charset="0"/>
              </a:rPr>
              <a:t> NODALE</a:t>
            </a:r>
          </a:p>
          <a:p>
            <a:pPr algn="ctr"/>
            <a:r>
              <a:rPr lang="fr-FR" sz="1200" b="1">
                <a:latin typeface="Tahoma" charset="0"/>
              </a:rPr>
              <a:t>fédère</a:t>
            </a:r>
          </a:p>
        </p:txBody>
      </p:sp>
    </p:spTree>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space réservé du numéro de diapositive 2"/>
          <p:cNvSpPr>
            <a:spLocks noGrp="1"/>
          </p:cNvSpPr>
          <p:nvPr>
            <p:ph type="sldNum" sz="quarter" idx="10"/>
          </p:nvPr>
        </p:nvSpPr>
        <p:spPr/>
        <p:txBody>
          <a:bodyPr/>
          <a:lstStyle/>
          <a:p>
            <a:pPr>
              <a:defRPr/>
            </a:pPr>
            <a:fld id="{F429F406-9948-0445-9F38-0FA07F148318}" type="slidenum">
              <a:rPr lang="fr-FR"/>
              <a:pPr>
                <a:defRPr/>
              </a:pPr>
              <a:t>232</a:t>
            </a:fld>
            <a:endParaRPr lang="fr-FR"/>
          </a:p>
        </p:txBody>
      </p:sp>
      <p:sp>
        <p:nvSpPr>
          <p:cNvPr id="475139" name="Rectangle 2"/>
          <p:cNvSpPr>
            <a:spLocks noGrp="1" noChangeArrowheads="1"/>
          </p:cNvSpPr>
          <p:nvPr>
            <p:ph type="title"/>
          </p:nvPr>
        </p:nvSpPr>
        <p:spPr>
          <a:xfrm>
            <a:off x="179388" y="188913"/>
            <a:ext cx="7772400" cy="577850"/>
          </a:xfrm>
        </p:spPr>
        <p:txBody>
          <a:bodyPr/>
          <a:lstStyle/>
          <a:p>
            <a:r>
              <a:rPr lang="fr-FR"/>
              <a:t>Les rôles de la structure nodale</a:t>
            </a:r>
          </a:p>
        </p:txBody>
      </p:sp>
      <p:sp>
        <p:nvSpPr>
          <p:cNvPr id="475140" name="Oval 3"/>
          <p:cNvSpPr>
            <a:spLocks noChangeAspect="1" noChangeArrowheads="1"/>
          </p:cNvSpPr>
          <p:nvPr/>
        </p:nvSpPr>
        <p:spPr bwMode="auto">
          <a:xfrm>
            <a:off x="3151188" y="2727325"/>
            <a:ext cx="2281237" cy="1495425"/>
          </a:xfrm>
          <a:prstGeom prst="ellipse">
            <a:avLst/>
          </a:prstGeom>
          <a:solidFill>
            <a:srgbClr val="EAEAEA"/>
          </a:solidFill>
          <a:ln w="31750">
            <a:noFill/>
            <a:round/>
            <a:headEnd/>
            <a:tailEnd/>
          </a:ln>
        </p:spPr>
        <p:txBody>
          <a:bodyPr wrap="none" lIns="72000" tIns="72000" rIns="72000" bIns="72000" anchor="ctr">
            <a:prstTxWarp prst="textNoShape">
              <a:avLst/>
            </a:prstTxWarp>
          </a:bodyPr>
          <a:lstStyle/>
          <a:p>
            <a:pPr algn="ctr"/>
            <a:r>
              <a:rPr lang="fr-FR" sz="1600" b="1">
                <a:solidFill>
                  <a:schemeClr val="tx2"/>
                </a:solidFill>
                <a:latin typeface="Tahoma" charset="0"/>
              </a:rPr>
              <a:t>ENTREPRISE</a:t>
            </a:r>
          </a:p>
          <a:p>
            <a:pPr algn="ctr"/>
            <a:r>
              <a:rPr lang="fr-FR" sz="1600" b="1">
                <a:solidFill>
                  <a:schemeClr val="tx2"/>
                </a:solidFill>
                <a:latin typeface="Tahoma" charset="0"/>
              </a:rPr>
              <a:t> NODALE</a:t>
            </a:r>
          </a:p>
        </p:txBody>
      </p:sp>
      <p:sp>
        <p:nvSpPr>
          <p:cNvPr id="475141" name="AutoShape 4"/>
          <p:cNvSpPr>
            <a:spLocks noChangeAspect="1" noChangeArrowheads="1"/>
          </p:cNvSpPr>
          <p:nvPr/>
        </p:nvSpPr>
        <p:spPr bwMode="auto">
          <a:xfrm>
            <a:off x="5076825" y="5445125"/>
            <a:ext cx="2120900" cy="777875"/>
          </a:xfrm>
          <a:prstGeom prst="roundRect">
            <a:avLst>
              <a:gd name="adj" fmla="val 16667"/>
            </a:avLst>
          </a:prstGeom>
          <a:solidFill>
            <a:srgbClr val="E0E7FC"/>
          </a:solidFill>
          <a:ln w="9525">
            <a:solidFill>
              <a:srgbClr val="AAAAEA"/>
            </a:solidFill>
            <a:round/>
            <a:headEnd/>
            <a:tailEnd/>
          </a:ln>
        </p:spPr>
        <p:txBody>
          <a:bodyPr anchor="ctr" anchorCtr="1">
            <a:prstTxWarp prst="textNoShape">
              <a:avLst/>
            </a:prstTxWarp>
            <a:spAutoFit/>
          </a:bodyPr>
          <a:lstStyle/>
          <a:p>
            <a:pPr algn="ctr"/>
            <a:r>
              <a:rPr lang="fr-FR" sz="1000">
                <a:latin typeface="Tahoma" charset="0"/>
              </a:rPr>
              <a:t>Repère, capitalise et déploie/diffuse les best practice et savoir faire différents des sociétés membres</a:t>
            </a:r>
          </a:p>
        </p:txBody>
      </p:sp>
      <p:sp>
        <p:nvSpPr>
          <p:cNvPr id="475142" name="Oval 5"/>
          <p:cNvSpPr>
            <a:spLocks noChangeArrowheads="1"/>
          </p:cNvSpPr>
          <p:nvPr/>
        </p:nvSpPr>
        <p:spPr bwMode="auto">
          <a:xfrm>
            <a:off x="5580063" y="3927475"/>
            <a:ext cx="2259012" cy="1130300"/>
          </a:xfrm>
          <a:prstGeom prst="ellipse">
            <a:avLst/>
          </a:prstGeom>
          <a:noFill/>
          <a:ln w="9525">
            <a:solidFill>
              <a:srgbClr val="00279F"/>
            </a:solidFill>
            <a:round/>
            <a:headEnd/>
            <a:tailEnd/>
          </a:ln>
        </p:spPr>
        <p:txBody>
          <a:bodyPr lIns="0" tIns="0" rIns="0" bIns="0" anchor="ctr">
            <a:prstTxWarp prst="textNoShape">
              <a:avLst/>
            </a:prstTxWarp>
            <a:spAutoFit/>
          </a:bodyPr>
          <a:lstStyle/>
          <a:p>
            <a:pPr algn="ctr"/>
            <a:r>
              <a:rPr lang="fr-FR" sz="1200">
                <a:solidFill>
                  <a:srgbClr val="00279F"/>
                </a:solidFill>
                <a:latin typeface="Tahoma" charset="0"/>
              </a:rPr>
              <a:t>Capitalise, favorise la </a:t>
            </a:r>
            <a:r>
              <a:rPr lang="fr-FR" sz="1400" b="1">
                <a:solidFill>
                  <a:srgbClr val="00279F"/>
                </a:solidFill>
                <a:latin typeface="Tahoma" charset="0"/>
              </a:rPr>
              <a:t>communication</a:t>
            </a:r>
            <a:r>
              <a:rPr lang="fr-FR" sz="1200">
                <a:solidFill>
                  <a:srgbClr val="00279F"/>
                </a:solidFill>
                <a:latin typeface="Tahoma" charset="0"/>
              </a:rPr>
              <a:t> </a:t>
            </a:r>
          </a:p>
          <a:p>
            <a:pPr algn="ctr"/>
            <a:r>
              <a:rPr lang="fr-FR" sz="1200">
                <a:solidFill>
                  <a:srgbClr val="00279F"/>
                </a:solidFill>
                <a:latin typeface="Tahoma" charset="0"/>
              </a:rPr>
              <a:t>et les </a:t>
            </a:r>
            <a:r>
              <a:rPr lang="fr-FR" sz="1400" b="1">
                <a:solidFill>
                  <a:srgbClr val="00279F"/>
                </a:solidFill>
                <a:latin typeface="Tahoma" charset="0"/>
              </a:rPr>
              <a:t>échanges</a:t>
            </a:r>
            <a:r>
              <a:rPr lang="fr-FR" sz="1200">
                <a:solidFill>
                  <a:srgbClr val="00279F"/>
                </a:solidFill>
                <a:latin typeface="Tahoma" charset="0"/>
              </a:rPr>
              <a:t> entre les membres</a:t>
            </a:r>
          </a:p>
        </p:txBody>
      </p:sp>
      <p:sp>
        <p:nvSpPr>
          <p:cNvPr id="475143" name="Oval 6"/>
          <p:cNvSpPr>
            <a:spLocks noChangeAspect="1" noChangeArrowheads="1"/>
          </p:cNvSpPr>
          <p:nvPr/>
        </p:nvSpPr>
        <p:spPr bwMode="auto">
          <a:xfrm>
            <a:off x="611188" y="2701925"/>
            <a:ext cx="2117725" cy="1087438"/>
          </a:xfrm>
          <a:prstGeom prst="ellipse">
            <a:avLst/>
          </a:prstGeom>
          <a:noFill/>
          <a:ln w="9525">
            <a:solidFill>
              <a:srgbClr val="00279F"/>
            </a:solidFill>
            <a:round/>
            <a:headEnd/>
            <a:tailEnd/>
          </a:ln>
        </p:spPr>
        <p:txBody>
          <a:bodyPr lIns="0" tIns="0" rIns="0" bIns="0" anchor="ctr">
            <a:prstTxWarp prst="textNoShape">
              <a:avLst/>
            </a:prstTxWarp>
            <a:spAutoFit/>
          </a:bodyPr>
          <a:lstStyle/>
          <a:p>
            <a:pPr algn="ctr"/>
            <a:r>
              <a:rPr lang="fr-FR" sz="1200">
                <a:solidFill>
                  <a:srgbClr val="00279F"/>
                </a:solidFill>
                <a:latin typeface="Tahoma" charset="0"/>
              </a:rPr>
              <a:t>Définit les </a:t>
            </a:r>
            <a:r>
              <a:rPr lang="fr-FR" sz="1400" b="1">
                <a:solidFill>
                  <a:srgbClr val="00279F"/>
                </a:solidFill>
                <a:latin typeface="Tahoma" charset="0"/>
              </a:rPr>
              <a:t>règles</a:t>
            </a:r>
            <a:r>
              <a:rPr lang="fr-FR" sz="1200">
                <a:solidFill>
                  <a:srgbClr val="00279F"/>
                </a:solidFill>
                <a:latin typeface="Tahoma" charset="0"/>
              </a:rPr>
              <a:t> qui gouvernent le partage des responsabilités</a:t>
            </a:r>
          </a:p>
        </p:txBody>
      </p:sp>
      <p:sp>
        <p:nvSpPr>
          <p:cNvPr id="475144" name="Oval 7"/>
          <p:cNvSpPr>
            <a:spLocks noChangeAspect="1" noChangeArrowheads="1"/>
          </p:cNvSpPr>
          <p:nvPr/>
        </p:nvSpPr>
        <p:spPr bwMode="auto">
          <a:xfrm>
            <a:off x="3276600" y="1406525"/>
            <a:ext cx="1978025" cy="914400"/>
          </a:xfrm>
          <a:prstGeom prst="ellipse">
            <a:avLst/>
          </a:prstGeom>
          <a:noFill/>
          <a:ln w="9525">
            <a:solidFill>
              <a:srgbClr val="00279F"/>
            </a:solidFill>
            <a:round/>
            <a:headEnd/>
            <a:tailEnd/>
          </a:ln>
        </p:spPr>
        <p:txBody>
          <a:bodyPr lIns="0" tIns="0" rIns="0" bIns="0" anchor="ctr">
            <a:prstTxWarp prst="textNoShape">
              <a:avLst/>
            </a:prstTxWarp>
            <a:spAutoFit/>
          </a:bodyPr>
          <a:lstStyle/>
          <a:p>
            <a:pPr algn="ctr"/>
            <a:r>
              <a:rPr lang="fr-FR" sz="1400" b="1">
                <a:solidFill>
                  <a:srgbClr val="00279F"/>
                </a:solidFill>
                <a:latin typeface="Tahoma" charset="0"/>
              </a:rPr>
              <a:t>Observatoire </a:t>
            </a:r>
          </a:p>
          <a:p>
            <a:pPr algn="ctr"/>
            <a:r>
              <a:rPr lang="fr-FR" sz="1400" b="1">
                <a:solidFill>
                  <a:srgbClr val="00279F"/>
                </a:solidFill>
                <a:latin typeface="Tahoma" charset="0"/>
              </a:rPr>
              <a:t>et veille économique</a:t>
            </a:r>
          </a:p>
        </p:txBody>
      </p:sp>
      <p:sp>
        <p:nvSpPr>
          <p:cNvPr id="475145" name="Oval 8"/>
          <p:cNvSpPr>
            <a:spLocks noChangeAspect="1" noChangeArrowheads="1"/>
          </p:cNvSpPr>
          <p:nvPr/>
        </p:nvSpPr>
        <p:spPr bwMode="auto">
          <a:xfrm>
            <a:off x="1476375" y="1477963"/>
            <a:ext cx="1700213" cy="1087437"/>
          </a:xfrm>
          <a:prstGeom prst="ellipse">
            <a:avLst/>
          </a:prstGeom>
          <a:noFill/>
          <a:ln w="9525">
            <a:solidFill>
              <a:srgbClr val="00279F"/>
            </a:solidFill>
            <a:round/>
            <a:headEnd/>
            <a:tailEnd/>
          </a:ln>
        </p:spPr>
        <p:txBody>
          <a:bodyPr lIns="0" tIns="0" rIns="0" bIns="0" anchor="ctr">
            <a:prstTxWarp prst="textNoShape">
              <a:avLst/>
            </a:prstTxWarp>
            <a:spAutoFit/>
          </a:bodyPr>
          <a:lstStyle/>
          <a:p>
            <a:pPr algn="ctr"/>
            <a:r>
              <a:rPr lang="fr-FR" sz="1200">
                <a:solidFill>
                  <a:srgbClr val="00279F"/>
                </a:solidFill>
                <a:latin typeface="Tahoma" charset="0"/>
              </a:rPr>
              <a:t>Oriente et légitime l'assignation des</a:t>
            </a:r>
            <a:r>
              <a:rPr lang="fr-FR" sz="1200" b="1">
                <a:solidFill>
                  <a:srgbClr val="00279F"/>
                </a:solidFill>
                <a:latin typeface="Tahoma" charset="0"/>
              </a:rPr>
              <a:t> </a:t>
            </a:r>
            <a:r>
              <a:rPr lang="fr-FR" sz="1400" b="1">
                <a:solidFill>
                  <a:srgbClr val="00279F"/>
                </a:solidFill>
                <a:latin typeface="Tahoma" charset="0"/>
              </a:rPr>
              <a:t>rôles</a:t>
            </a:r>
          </a:p>
        </p:txBody>
      </p:sp>
      <p:sp>
        <p:nvSpPr>
          <p:cNvPr id="475146" name="Oval 9"/>
          <p:cNvSpPr>
            <a:spLocks noChangeAspect="1" noChangeArrowheads="1"/>
          </p:cNvSpPr>
          <p:nvPr/>
        </p:nvSpPr>
        <p:spPr bwMode="auto">
          <a:xfrm>
            <a:off x="3421063" y="4575175"/>
            <a:ext cx="1797050" cy="1130300"/>
          </a:xfrm>
          <a:prstGeom prst="ellipse">
            <a:avLst/>
          </a:prstGeom>
          <a:noFill/>
          <a:ln w="9525">
            <a:solidFill>
              <a:srgbClr val="00279F"/>
            </a:solidFill>
            <a:round/>
            <a:headEnd/>
            <a:tailEnd/>
          </a:ln>
        </p:spPr>
        <p:txBody>
          <a:bodyPr lIns="0" tIns="0" rIns="0" bIns="0" anchor="ctr">
            <a:prstTxWarp prst="textNoShape">
              <a:avLst/>
            </a:prstTxWarp>
            <a:spAutoFit/>
          </a:bodyPr>
          <a:lstStyle/>
          <a:p>
            <a:pPr algn="ctr"/>
            <a:r>
              <a:rPr lang="fr-FR" sz="1200">
                <a:solidFill>
                  <a:srgbClr val="00279F"/>
                </a:solidFill>
                <a:latin typeface="Tahoma" charset="0"/>
              </a:rPr>
              <a:t>Régule, "</a:t>
            </a:r>
            <a:r>
              <a:rPr lang="fr-FR" sz="1400" b="1">
                <a:solidFill>
                  <a:srgbClr val="00279F"/>
                </a:solidFill>
                <a:latin typeface="Tahoma" charset="0"/>
              </a:rPr>
              <a:t>gendarme" et arbitre</a:t>
            </a:r>
            <a:r>
              <a:rPr lang="fr-FR" sz="1200">
                <a:solidFill>
                  <a:srgbClr val="00279F"/>
                </a:solidFill>
                <a:latin typeface="Tahoma" charset="0"/>
              </a:rPr>
              <a:t>  du réseau</a:t>
            </a:r>
          </a:p>
        </p:txBody>
      </p:sp>
      <p:sp>
        <p:nvSpPr>
          <p:cNvPr id="475147" name="AutoShape 10"/>
          <p:cNvSpPr>
            <a:spLocks noChangeAspect="1" noChangeArrowheads="1"/>
          </p:cNvSpPr>
          <p:nvPr/>
        </p:nvSpPr>
        <p:spPr bwMode="auto">
          <a:xfrm>
            <a:off x="6804025" y="4941888"/>
            <a:ext cx="1751013" cy="777875"/>
          </a:xfrm>
          <a:prstGeom prst="roundRect">
            <a:avLst>
              <a:gd name="adj" fmla="val 16667"/>
            </a:avLst>
          </a:prstGeom>
          <a:solidFill>
            <a:srgbClr val="E0E7FC"/>
          </a:solidFill>
          <a:ln w="9525">
            <a:solidFill>
              <a:srgbClr val="AAAAEA"/>
            </a:solidFill>
            <a:round/>
            <a:headEnd/>
            <a:tailEnd/>
          </a:ln>
        </p:spPr>
        <p:txBody>
          <a:bodyPr anchor="ctr" anchorCtr="1">
            <a:prstTxWarp prst="textNoShape">
              <a:avLst/>
            </a:prstTxWarp>
            <a:spAutoFit/>
          </a:bodyPr>
          <a:lstStyle/>
          <a:p>
            <a:pPr algn="ctr"/>
            <a:r>
              <a:rPr lang="fr-FR" sz="1000">
                <a:latin typeface="Tahoma" charset="0"/>
              </a:rPr>
              <a:t>Dépositaire de l'information sur la performance des membres</a:t>
            </a:r>
          </a:p>
        </p:txBody>
      </p:sp>
      <p:sp>
        <p:nvSpPr>
          <p:cNvPr id="475148" name="Oval 11"/>
          <p:cNvSpPr>
            <a:spLocks noChangeAspect="1" noChangeArrowheads="1"/>
          </p:cNvSpPr>
          <p:nvPr/>
        </p:nvSpPr>
        <p:spPr bwMode="auto">
          <a:xfrm>
            <a:off x="827088" y="4071938"/>
            <a:ext cx="2301875" cy="871537"/>
          </a:xfrm>
          <a:prstGeom prst="ellipse">
            <a:avLst/>
          </a:prstGeom>
          <a:noFill/>
          <a:ln w="9525">
            <a:solidFill>
              <a:srgbClr val="00279F"/>
            </a:solidFill>
            <a:round/>
            <a:headEnd/>
            <a:tailEnd/>
          </a:ln>
        </p:spPr>
        <p:txBody>
          <a:bodyPr lIns="0" tIns="0" rIns="0" bIns="0" anchor="ctr">
            <a:prstTxWarp prst="textNoShape">
              <a:avLst/>
            </a:prstTxWarp>
            <a:spAutoFit/>
          </a:bodyPr>
          <a:lstStyle/>
          <a:p>
            <a:pPr algn="ctr"/>
            <a:r>
              <a:rPr lang="fr-FR" sz="1200">
                <a:solidFill>
                  <a:srgbClr val="00279F"/>
                </a:solidFill>
                <a:latin typeface="Tahoma" charset="0"/>
              </a:rPr>
              <a:t>Définit les </a:t>
            </a:r>
            <a:r>
              <a:rPr lang="fr-FR" sz="1400" b="1">
                <a:solidFill>
                  <a:srgbClr val="00279F"/>
                </a:solidFill>
                <a:latin typeface="Tahoma" charset="0"/>
              </a:rPr>
              <a:t>normes </a:t>
            </a:r>
            <a:r>
              <a:rPr lang="fr-FR" sz="1200">
                <a:solidFill>
                  <a:srgbClr val="00279F"/>
                </a:solidFill>
                <a:latin typeface="Tahoma" charset="0"/>
              </a:rPr>
              <a:t>de</a:t>
            </a:r>
            <a:r>
              <a:rPr lang="fr-FR" sz="1400" b="1">
                <a:solidFill>
                  <a:srgbClr val="00279F"/>
                </a:solidFill>
                <a:latin typeface="Tahoma" charset="0"/>
              </a:rPr>
              <a:t> comportement</a:t>
            </a:r>
            <a:r>
              <a:rPr lang="fr-FR" sz="1200">
                <a:solidFill>
                  <a:srgbClr val="00279F"/>
                </a:solidFill>
                <a:latin typeface="Tahoma" charset="0"/>
              </a:rPr>
              <a:t> qui s'imposent à tous</a:t>
            </a:r>
          </a:p>
        </p:txBody>
      </p:sp>
      <p:cxnSp>
        <p:nvCxnSpPr>
          <p:cNvPr id="475149" name="AutoShape 12"/>
          <p:cNvCxnSpPr>
            <a:cxnSpLocks noChangeShapeType="1"/>
            <a:stCxn id="475145" idx="5"/>
            <a:endCxn id="475140" idx="1"/>
          </p:cNvCxnSpPr>
          <p:nvPr/>
        </p:nvCxnSpPr>
        <p:spPr bwMode="auto">
          <a:xfrm>
            <a:off x="2927350" y="2406650"/>
            <a:ext cx="557213" cy="539750"/>
          </a:xfrm>
          <a:prstGeom prst="straightConnector1">
            <a:avLst/>
          </a:prstGeom>
          <a:noFill/>
          <a:ln w="31750">
            <a:solidFill>
              <a:schemeClr val="tx2"/>
            </a:solidFill>
            <a:round/>
            <a:headEnd/>
            <a:tailEnd/>
          </a:ln>
        </p:spPr>
      </p:cxnSp>
      <p:cxnSp>
        <p:nvCxnSpPr>
          <p:cNvPr id="475150" name="AutoShape 13"/>
          <p:cNvCxnSpPr>
            <a:cxnSpLocks noChangeShapeType="1"/>
            <a:stCxn id="475144" idx="4"/>
            <a:endCxn id="475140" idx="0"/>
          </p:cNvCxnSpPr>
          <p:nvPr/>
        </p:nvCxnSpPr>
        <p:spPr bwMode="auto">
          <a:xfrm>
            <a:off x="4265613" y="2320925"/>
            <a:ext cx="26987" cy="406400"/>
          </a:xfrm>
          <a:prstGeom prst="straightConnector1">
            <a:avLst/>
          </a:prstGeom>
          <a:noFill/>
          <a:ln w="31750">
            <a:solidFill>
              <a:schemeClr val="tx2"/>
            </a:solidFill>
            <a:round/>
            <a:headEnd/>
            <a:tailEnd/>
          </a:ln>
        </p:spPr>
      </p:cxnSp>
      <p:cxnSp>
        <p:nvCxnSpPr>
          <p:cNvPr id="475151" name="AutoShape 14"/>
          <p:cNvCxnSpPr>
            <a:cxnSpLocks noChangeShapeType="1"/>
            <a:stCxn id="475142" idx="2"/>
            <a:endCxn id="475140" idx="5"/>
          </p:cNvCxnSpPr>
          <p:nvPr/>
        </p:nvCxnSpPr>
        <p:spPr bwMode="auto">
          <a:xfrm flipH="1" flipV="1">
            <a:off x="5099050" y="4003675"/>
            <a:ext cx="481013" cy="488950"/>
          </a:xfrm>
          <a:prstGeom prst="straightConnector1">
            <a:avLst/>
          </a:prstGeom>
          <a:noFill/>
          <a:ln w="31750">
            <a:solidFill>
              <a:schemeClr val="tx2"/>
            </a:solidFill>
            <a:round/>
            <a:headEnd/>
            <a:tailEnd/>
          </a:ln>
        </p:spPr>
      </p:cxnSp>
      <p:cxnSp>
        <p:nvCxnSpPr>
          <p:cNvPr id="475152" name="AutoShape 15"/>
          <p:cNvCxnSpPr>
            <a:cxnSpLocks noChangeShapeType="1"/>
            <a:stCxn id="475148" idx="7"/>
            <a:endCxn id="475140" idx="3"/>
          </p:cNvCxnSpPr>
          <p:nvPr/>
        </p:nvCxnSpPr>
        <p:spPr bwMode="auto">
          <a:xfrm flipV="1">
            <a:off x="2792413" y="4003675"/>
            <a:ext cx="692150" cy="195263"/>
          </a:xfrm>
          <a:prstGeom prst="straightConnector1">
            <a:avLst/>
          </a:prstGeom>
          <a:noFill/>
          <a:ln w="31750">
            <a:solidFill>
              <a:schemeClr val="tx2"/>
            </a:solidFill>
            <a:round/>
            <a:headEnd/>
            <a:tailEnd/>
          </a:ln>
        </p:spPr>
      </p:cxnSp>
      <p:cxnSp>
        <p:nvCxnSpPr>
          <p:cNvPr id="475153" name="AutoShape 16"/>
          <p:cNvCxnSpPr>
            <a:cxnSpLocks noChangeShapeType="1"/>
            <a:stCxn id="475146" idx="0"/>
            <a:endCxn id="475140" idx="4"/>
          </p:cNvCxnSpPr>
          <p:nvPr/>
        </p:nvCxnSpPr>
        <p:spPr bwMode="auto">
          <a:xfrm flipH="1" flipV="1">
            <a:off x="4292600" y="4222750"/>
            <a:ext cx="26988" cy="352425"/>
          </a:xfrm>
          <a:prstGeom prst="straightConnector1">
            <a:avLst/>
          </a:prstGeom>
          <a:noFill/>
          <a:ln w="31750">
            <a:solidFill>
              <a:schemeClr val="tx2"/>
            </a:solidFill>
            <a:round/>
            <a:headEnd/>
            <a:tailEnd/>
          </a:ln>
        </p:spPr>
      </p:cxnSp>
      <p:cxnSp>
        <p:nvCxnSpPr>
          <p:cNvPr id="475154" name="AutoShape 17"/>
          <p:cNvCxnSpPr>
            <a:cxnSpLocks noChangeShapeType="1"/>
            <a:stCxn id="475143" idx="6"/>
            <a:endCxn id="475140" idx="2"/>
          </p:cNvCxnSpPr>
          <p:nvPr/>
        </p:nvCxnSpPr>
        <p:spPr bwMode="auto">
          <a:xfrm>
            <a:off x="2728913" y="3246438"/>
            <a:ext cx="422275" cy="228600"/>
          </a:xfrm>
          <a:prstGeom prst="straightConnector1">
            <a:avLst/>
          </a:prstGeom>
          <a:noFill/>
          <a:ln w="31750">
            <a:solidFill>
              <a:schemeClr val="tx2"/>
            </a:solidFill>
            <a:round/>
            <a:headEnd/>
            <a:tailEnd/>
          </a:ln>
        </p:spPr>
      </p:cxnSp>
      <p:sp>
        <p:nvSpPr>
          <p:cNvPr id="475155" name="Oval 18"/>
          <p:cNvSpPr>
            <a:spLocks noChangeAspect="1" noChangeArrowheads="1"/>
          </p:cNvSpPr>
          <p:nvPr/>
        </p:nvSpPr>
        <p:spPr bwMode="auto">
          <a:xfrm>
            <a:off x="5435600" y="1479550"/>
            <a:ext cx="2509838" cy="871538"/>
          </a:xfrm>
          <a:prstGeom prst="ellipse">
            <a:avLst/>
          </a:prstGeom>
          <a:noFill/>
          <a:ln w="9525">
            <a:solidFill>
              <a:srgbClr val="00279F"/>
            </a:solidFill>
            <a:round/>
            <a:headEnd/>
            <a:tailEnd/>
          </a:ln>
        </p:spPr>
        <p:txBody>
          <a:bodyPr lIns="0" tIns="0" rIns="0" bIns="0" anchor="ctr">
            <a:prstTxWarp prst="textNoShape">
              <a:avLst/>
            </a:prstTxWarp>
            <a:spAutoFit/>
          </a:bodyPr>
          <a:lstStyle/>
          <a:p>
            <a:pPr algn="ctr"/>
            <a:r>
              <a:rPr lang="fr-FR" sz="1200">
                <a:solidFill>
                  <a:srgbClr val="00279F"/>
                </a:solidFill>
                <a:latin typeface="Tahoma" charset="0"/>
              </a:rPr>
              <a:t>Définit la </a:t>
            </a:r>
            <a:r>
              <a:rPr lang="fr-FR" sz="1400" b="1">
                <a:solidFill>
                  <a:srgbClr val="00279F"/>
                </a:solidFill>
                <a:latin typeface="Tahoma" charset="0"/>
              </a:rPr>
              <a:t>stratégie </a:t>
            </a:r>
            <a:r>
              <a:rPr lang="fr-FR" sz="1200">
                <a:solidFill>
                  <a:srgbClr val="00279F"/>
                </a:solidFill>
                <a:latin typeface="Tahoma" charset="0"/>
              </a:rPr>
              <a:t>de l'Alliance, </a:t>
            </a:r>
            <a:r>
              <a:rPr lang="fr-FR" sz="1400" b="1">
                <a:solidFill>
                  <a:srgbClr val="00279F"/>
                </a:solidFill>
                <a:latin typeface="Tahoma" charset="0"/>
              </a:rPr>
              <a:t>agrée</a:t>
            </a:r>
            <a:r>
              <a:rPr lang="fr-FR" sz="1200">
                <a:solidFill>
                  <a:srgbClr val="00279F"/>
                </a:solidFill>
                <a:latin typeface="Tahoma" charset="0"/>
              </a:rPr>
              <a:t> les nouveaux membres</a:t>
            </a:r>
          </a:p>
        </p:txBody>
      </p:sp>
      <p:cxnSp>
        <p:nvCxnSpPr>
          <p:cNvPr id="475156" name="AutoShape 19"/>
          <p:cNvCxnSpPr>
            <a:cxnSpLocks noChangeShapeType="1"/>
            <a:stCxn id="475140" idx="7"/>
            <a:endCxn id="475155" idx="3"/>
          </p:cNvCxnSpPr>
          <p:nvPr/>
        </p:nvCxnSpPr>
        <p:spPr bwMode="auto">
          <a:xfrm flipV="1">
            <a:off x="5099050" y="2224088"/>
            <a:ext cx="704850" cy="722312"/>
          </a:xfrm>
          <a:prstGeom prst="straightConnector1">
            <a:avLst/>
          </a:prstGeom>
          <a:noFill/>
          <a:ln w="31750">
            <a:solidFill>
              <a:schemeClr val="tx2"/>
            </a:solidFill>
            <a:round/>
            <a:headEnd/>
            <a:tailEnd/>
          </a:ln>
        </p:spPr>
      </p:cxnSp>
      <p:sp>
        <p:nvSpPr>
          <p:cNvPr id="475157" name="Oval 20"/>
          <p:cNvSpPr>
            <a:spLocks noChangeAspect="1" noChangeArrowheads="1"/>
          </p:cNvSpPr>
          <p:nvPr/>
        </p:nvSpPr>
        <p:spPr bwMode="auto">
          <a:xfrm>
            <a:off x="5795963" y="2630488"/>
            <a:ext cx="2274887" cy="1130300"/>
          </a:xfrm>
          <a:prstGeom prst="ellipse">
            <a:avLst/>
          </a:prstGeom>
          <a:noFill/>
          <a:ln w="9525">
            <a:solidFill>
              <a:srgbClr val="00279F"/>
            </a:solidFill>
            <a:round/>
            <a:headEnd/>
            <a:tailEnd/>
          </a:ln>
        </p:spPr>
        <p:txBody>
          <a:bodyPr lIns="0" tIns="0" rIns="0" bIns="0" anchor="ctr">
            <a:prstTxWarp prst="textNoShape">
              <a:avLst/>
            </a:prstTxWarp>
            <a:spAutoFit/>
          </a:bodyPr>
          <a:lstStyle/>
          <a:p>
            <a:pPr algn="ctr"/>
            <a:r>
              <a:rPr lang="fr-FR" sz="1200">
                <a:solidFill>
                  <a:srgbClr val="00279F"/>
                </a:solidFill>
                <a:latin typeface="Tahoma" charset="0"/>
              </a:rPr>
              <a:t>Impulse la  </a:t>
            </a:r>
            <a:r>
              <a:rPr lang="fr-FR" sz="1400" b="1">
                <a:solidFill>
                  <a:srgbClr val="00279F"/>
                </a:solidFill>
                <a:latin typeface="Tahoma" charset="0"/>
              </a:rPr>
              <a:t>dynamique des actions</a:t>
            </a:r>
            <a:r>
              <a:rPr lang="fr-FR" sz="1200">
                <a:solidFill>
                  <a:srgbClr val="00279F"/>
                </a:solidFill>
                <a:latin typeface="Tahoma" charset="0"/>
              </a:rPr>
              <a:t>, et mesure l'avancement/stratégie</a:t>
            </a:r>
          </a:p>
        </p:txBody>
      </p:sp>
      <p:cxnSp>
        <p:nvCxnSpPr>
          <p:cNvPr id="475158" name="AutoShape 21"/>
          <p:cNvCxnSpPr>
            <a:cxnSpLocks noChangeShapeType="1"/>
            <a:stCxn id="475140" idx="6"/>
            <a:endCxn id="475157" idx="2"/>
          </p:cNvCxnSpPr>
          <p:nvPr/>
        </p:nvCxnSpPr>
        <p:spPr bwMode="auto">
          <a:xfrm flipV="1">
            <a:off x="5432425" y="3195638"/>
            <a:ext cx="363538" cy="279400"/>
          </a:xfrm>
          <a:prstGeom prst="straightConnector1">
            <a:avLst/>
          </a:prstGeom>
          <a:noFill/>
          <a:ln w="31750">
            <a:solidFill>
              <a:schemeClr val="tx2"/>
            </a:solidFill>
            <a:round/>
            <a:headEnd/>
            <a:tailEnd/>
          </a:ln>
        </p:spPr>
      </p:cxnSp>
    </p:spTree>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E16201A9-D2AE-B044-BDD9-8D99046B605A}" type="slidenum">
              <a:rPr lang="fr-FR"/>
              <a:pPr>
                <a:defRPr/>
              </a:pPr>
              <a:t>233</a:t>
            </a:fld>
            <a:endParaRPr lang="fr-FR"/>
          </a:p>
        </p:txBody>
      </p:sp>
      <p:sp>
        <p:nvSpPr>
          <p:cNvPr id="477187" name="Rectangle 2"/>
          <p:cNvSpPr>
            <a:spLocks noGrp="1" noChangeArrowheads="1"/>
          </p:cNvSpPr>
          <p:nvPr>
            <p:ph type="title"/>
          </p:nvPr>
        </p:nvSpPr>
        <p:spPr>
          <a:xfrm>
            <a:off x="685800" y="260350"/>
            <a:ext cx="7772400" cy="288925"/>
          </a:xfrm>
        </p:spPr>
        <p:txBody>
          <a:bodyPr/>
          <a:lstStyle/>
          <a:p>
            <a:r>
              <a:rPr lang="fr-FR" sz="2200"/>
              <a:t>Comment acquérir et conserver une position nodale ?</a:t>
            </a:r>
          </a:p>
        </p:txBody>
      </p:sp>
      <p:sp>
        <p:nvSpPr>
          <p:cNvPr id="477188" name="Rectangle 3"/>
          <p:cNvSpPr>
            <a:spLocks noGrp="1" noChangeArrowheads="1"/>
          </p:cNvSpPr>
          <p:nvPr>
            <p:ph type="body" idx="1"/>
          </p:nvPr>
        </p:nvSpPr>
        <p:spPr>
          <a:xfrm>
            <a:off x="685800" y="838200"/>
            <a:ext cx="7924800" cy="5715000"/>
          </a:xfrm>
        </p:spPr>
        <p:txBody>
          <a:bodyPr/>
          <a:lstStyle/>
          <a:p>
            <a:pPr marL="182563" indent="-182563">
              <a:lnSpc>
                <a:spcPct val="90000"/>
              </a:lnSpc>
            </a:pPr>
            <a:r>
              <a:rPr lang="fr-FR" sz="1800"/>
              <a:t>Identifier les rôles clés de la positon nodale</a:t>
            </a:r>
          </a:p>
          <a:p>
            <a:pPr marL="538163" lvl="1" indent="-176213">
              <a:lnSpc>
                <a:spcPct val="90000"/>
              </a:lnSpc>
            </a:pPr>
            <a:r>
              <a:rPr lang="fr-FR" sz="1600"/>
              <a:t>Centre de communication et d'échanges</a:t>
            </a:r>
          </a:p>
          <a:p>
            <a:pPr marL="866775" lvl="2" indent="-149225">
              <a:lnSpc>
                <a:spcPct val="90000"/>
              </a:lnSpc>
            </a:pPr>
            <a:r>
              <a:rPr lang="fr-FR" sz="1500"/>
              <a:t>Dépositaire de l'information sur la performance des membres</a:t>
            </a:r>
          </a:p>
          <a:p>
            <a:pPr marL="1193800" lvl="3" indent="-125413">
              <a:lnSpc>
                <a:spcPct val="90000"/>
              </a:lnSpc>
            </a:pPr>
            <a:r>
              <a:rPr lang="fr-FR" sz="1200"/>
              <a:t>identifier et diffuser les bonnes pratiques des sociétés membres</a:t>
            </a:r>
          </a:p>
          <a:p>
            <a:pPr marL="866775" lvl="2" indent="-149225">
              <a:lnSpc>
                <a:spcPct val="90000"/>
              </a:lnSpc>
            </a:pPr>
            <a:r>
              <a:rPr lang="fr-FR" sz="1500"/>
              <a:t>Repérer, capitaliser et déployer les best practice et savoir faire différents des alliés</a:t>
            </a:r>
          </a:p>
          <a:p>
            <a:pPr marL="866775" lvl="2" indent="-149225">
              <a:lnSpc>
                <a:spcPct val="90000"/>
              </a:lnSpc>
            </a:pPr>
            <a:r>
              <a:rPr lang="fr-FR" sz="1500"/>
              <a:t>L' Entreprise nodale observe tout ce qui se passe sur la voie</a:t>
            </a:r>
          </a:p>
          <a:p>
            <a:pPr marL="1193800" lvl="3" indent="-125413">
              <a:lnSpc>
                <a:spcPct val="90000"/>
              </a:lnSpc>
            </a:pPr>
            <a:r>
              <a:rPr lang="fr-FR" sz="1200"/>
              <a:t>Ex Microsoft qui attire les alliés dans son réseau</a:t>
            </a:r>
          </a:p>
          <a:p>
            <a:pPr marL="538163" lvl="1" indent="-176213">
              <a:lnSpc>
                <a:spcPct val="90000"/>
              </a:lnSpc>
            </a:pPr>
            <a:r>
              <a:rPr lang="fr-FR" sz="1600"/>
              <a:t>Partager des modes opératoires</a:t>
            </a:r>
          </a:p>
          <a:p>
            <a:pPr marL="866775" lvl="2" indent="-149225">
              <a:lnSpc>
                <a:spcPct val="90000"/>
              </a:lnSpc>
            </a:pPr>
            <a:r>
              <a:rPr lang="fr-FR" sz="1500"/>
              <a:t>définir les normes de comportement qui s'imposent à tous</a:t>
            </a:r>
          </a:p>
          <a:p>
            <a:pPr marL="538163" lvl="1" indent="-176213">
              <a:lnSpc>
                <a:spcPct val="90000"/>
              </a:lnSpc>
            </a:pPr>
            <a:r>
              <a:rPr lang="fr-FR" sz="1600"/>
              <a:t>Définir les règles qui gouvernent le partage des responsabilités</a:t>
            </a:r>
          </a:p>
          <a:p>
            <a:pPr marL="538163" lvl="1" indent="-176213">
              <a:lnSpc>
                <a:spcPct val="90000"/>
              </a:lnSpc>
            </a:pPr>
            <a:r>
              <a:rPr lang="fr-FR" sz="1600"/>
              <a:t>Orienter et légitimer l'assignation des rôles</a:t>
            </a:r>
          </a:p>
          <a:p>
            <a:pPr marL="538163" lvl="1" indent="-176213">
              <a:lnSpc>
                <a:spcPct val="90000"/>
              </a:lnSpc>
            </a:pPr>
            <a:r>
              <a:rPr lang="fr-FR" sz="1600"/>
              <a:t>Rôle de "chien de garde" contre les parasites ; "gendarme" du réseau</a:t>
            </a:r>
          </a:p>
          <a:p>
            <a:pPr marL="182563" indent="-182563">
              <a:lnSpc>
                <a:spcPct val="90000"/>
              </a:lnSpc>
            </a:pPr>
            <a:r>
              <a:rPr lang="fr-FR" sz="1800"/>
              <a:t>Construire une relation constructive et disciplinée avec les membres du réseau</a:t>
            </a:r>
          </a:p>
          <a:p>
            <a:pPr marL="538163" lvl="1" indent="-176213">
              <a:lnSpc>
                <a:spcPct val="90000"/>
              </a:lnSpc>
            </a:pPr>
            <a:r>
              <a:rPr lang="fr-FR" sz="1600"/>
              <a:t>Exercer une discipline forte sur les membres de son réseau</a:t>
            </a:r>
          </a:p>
          <a:p>
            <a:pPr marL="866775" lvl="2" indent="-149225">
              <a:lnSpc>
                <a:spcPct val="90000"/>
              </a:lnSpc>
            </a:pPr>
            <a:r>
              <a:rPr lang="fr-FR" sz="1500"/>
              <a:t>En contrepartie les soutenir et leur éviter d'affronter seul les aléas du marché</a:t>
            </a:r>
          </a:p>
          <a:p>
            <a:pPr marL="538163" lvl="1" indent="-176213">
              <a:lnSpc>
                <a:spcPct val="90000"/>
              </a:lnSpc>
            </a:pPr>
            <a:r>
              <a:rPr lang="fr-FR" sz="1600"/>
              <a:t>Benetton, Ikea, Nintendo</a:t>
            </a:r>
          </a:p>
          <a:p>
            <a:pPr marL="866775" lvl="2" indent="-149225">
              <a:lnSpc>
                <a:spcPct val="90000"/>
              </a:lnSpc>
            </a:pPr>
            <a:r>
              <a:rPr lang="fr-FR" sz="1500"/>
              <a:t>Ex Benetton position nodale dans son réseau de fournisseurs et distributeurs</a:t>
            </a:r>
          </a:p>
          <a:p>
            <a:pPr marL="866775" lvl="2" indent="-149225">
              <a:lnSpc>
                <a:spcPct val="90000"/>
              </a:lnSpc>
            </a:pPr>
            <a:r>
              <a:rPr lang="fr-FR" sz="1500"/>
              <a:t>Nintendo impose ses standards</a:t>
            </a:r>
          </a:p>
          <a:p>
            <a:pPr marL="866775" lvl="2" indent="-149225">
              <a:lnSpc>
                <a:spcPct val="90000"/>
              </a:lnSpc>
            </a:pPr>
            <a:r>
              <a:rPr lang="fr-FR" sz="1500"/>
              <a:t>Sun Microsystem</a:t>
            </a:r>
          </a:p>
          <a:p>
            <a:pPr marL="182563" indent="-182563">
              <a:lnSpc>
                <a:spcPct val="90000"/>
              </a:lnSpc>
            </a:pPr>
            <a:r>
              <a:rPr lang="fr-FR" sz="1800"/>
              <a:t>Les avantages obtenus par la position nodale deviennent un avantage durable</a:t>
            </a:r>
          </a:p>
          <a:p>
            <a:pPr marL="538163" lvl="1" indent="-176213">
              <a:lnSpc>
                <a:spcPct val="90000"/>
              </a:lnSpc>
            </a:pPr>
            <a:r>
              <a:rPr lang="fr-FR" sz="1600"/>
              <a:t>Ex. ALIDIS / AGENOR (construit grâce à SPAR)</a:t>
            </a:r>
          </a:p>
        </p:txBody>
      </p:sp>
    </p:spTree>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7172E8BC-3BC2-C945-BDB8-B412070C1D3D}" type="slidenum">
              <a:rPr lang="fr-FR"/>
              <a:pPr>
                <a:defRPr/>
              </a:pPr>
              <a:t>234</a:t>
            </a:fld>
            <a:endParaRPr lang="fr-FR"/>
          </a:p>
        </p:txBody>
      </p:sp>
      <p:sp>
        <p:nvSpPr>
          <p:cNvPr id="479235" name="Rectangle 2"/>
          <p:cNvSpPr>
            <a:spLocks noGrp="1" noChangeArrowheads="1"/>
          </p:cNvSpPr>
          <p:nvPr>
            <p:ph type="title"/>
          </p:nvPr>
        </p:nvSpPr>
        <p:spPr/>
        <p:txBody>
          <a:bodyPr/>
          <a:lstStyle/>
          <a:p>
            <a:r>
              <a:rPr lang="fr-FR"/>
              <a:t>Les facteurs clés de succès d'une entreprise nodale</a:t>
            </a:r>
          </a:p>
        </p:txBody>
      </p:sp>
      <p:sp>
        <p:nvSpPr>
          <p:cNvPr id="479236" name="Rectangle 3"/>
          <p:cNvSpPr>
            <a:spLocks noGrp="1" noChangeArrowheads="1"/>
          </p:cNvSpPr>
          <p:nvPr>
            <p:ph type="body" idx="1"/>
          </p:nvPr>
        </p:nvSpPr>
        <p:spPr>
          <a:xfrm>
            <a:off x="685800" y="1295400"/>
            <a:ext cx="7772400" cy="4800600"/>
          </a:xfrm>
        </p:spPr>
        <p:txBody>
          <a:bodyPr/>
          <a:lstStyle/>
          <a:p>
            <a:pPr>
              <a:lnSpc>
                <a:spcPct val="90000"/>
              </a:lnSpc>
            </a:pPr>
            <a:r>
              <a:rPr lang="fr-FR"/>
              <a:t>Langage commun</a:t>
            </a:r>
          </a:p>
          <a:p>
            <a:pPr>
              <a:lnSpc>
                <a:spcPct val="90000"/>
              </a:lnSpc>
            </a:pPr>
            <a:r>
              <a:rPr lang="fr-FR"/>
              <a:t>Règles </a:t>
            </a:r>
          </a:p>
          <a:p>
            <a:pPr lvl="1">
              <a:lnSpc>
                <a:spcPct val="90000"/>
              </a:lnSpc>
            </a:pPr>
            <a:r>
              <a:rPr lang="fr-FR"/>
              <a:t>déterminant la qualité des membres, membres fondateurs, nouveau membre…</a:t>
            </a:r>
          </a:p>
          <a:p>
            <a:pPr lvl="1">
              <a:lnSpc>
                <a:spcPct val="90000"/>
              </a:lnSpc>
            </a:pPr>
            <a:r>
              <a:rPr lang="fr-FR"/>
              <a:t>déterminant le fonctionnement</a:t>
            </a:r>
          </a:p>
          <a:p>
            <a:pPr>
              <a:lnSpc>
                <a:spcPct val="90000"/>
              </a:lnSpc>
            </a:pPr>
            <a:r>
              <a:rPr lang="fr-FR"/>
              <a:t>Réciprocité</a:t>
            </a:r>
          </a:p>
          <a:p>
            <a:pPr>
              <a:lnSpc>
                <a:spcPct val="90000"/>
              </a:lnSpc>
            </a:pPr>
            <a:r>
              <a:rPr lang="fr-FR"/>
              <a:t>Les étapes à franchir pour la mise en place de l'alliance</a:t>
            </a:r>
          </a:p>
          <a:p>
            <a:pPr lvl="1">
              <a:lnSpc>
                <a:spcPct val="90000"/>
              </a:lnSpc>
            </a:pPr>
            <a:r>
              <a:rPr lang="fr-FR"/>
              <a:t>Vérification des avantages à faire l'Alliance pour chacun des alliés</a:t>
            </a:r>
          </a:p>
          <a:p>
            <a:pPr lvl="1">
              <a:lnSpc>
                <a:spcPct val="90000"/>
              </a:lnSpc>
            </a:pPr>
            <a:r>
              <a:rPr lang="fr-FR"/>
              <a:t>Périmètre et décision de l'Alliance</a:t>
            </a:r>
          </a:p>
          <a:p>
            <a:pPr lvl="1">
              <a:lnSpc>
                <a:spcPct val="90000"/>
              </a:lnSpc>
            </a:pPr>
            <a:r>
              <a:rPr lang="fr-FR"/>
              <a:t>Étapes </a:t>
            </a:r>
          </a:p>
        </p:txBody>
      </p:sp>
    </p:spTree>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E0C6F842-857F-D546-829A-FA5A3C31409F}" type="slidenum">
              <a:rPr lang="fr-FR"/>
              <a:pPr>
                <a:defRPr/>
              </a:pPr>
              <a:t>235</a:t>
            </a:fld>
            <a:endParaRPr lang="fr-FR"/>
          </a:p>
        </p:txBody>
      </p:sp>
      <p:sp>
        <p:nvSpPr>
          <p:cNvPr id="481283" name="Rectangle 2"/>
          <p:cNvSpPr>
            <a:spLocks noGrp="1" noChangeArrowheads="1"/>
          </p:cNvSpPr>
          <p:nvPr>
            <p:ph type="title"/>
          </p:nvPr>
        </p:nvSpPr>
        <p:spPr>
          <a:xfrm>
            <a:off x="539750" y="171450"/>
            <a:ext cx="7993063" cy="520700"/>
          </a:xfrm>
        </p:spPr>
        <p:txBody>
          <a:bodyPr/>
          <a:lstStyle/>
          <a:p>
            <a:r>
              <a:rPr lang="fr-FR"/>
              <a:t>Préciser les objectifs pour l'alliance pour définir et faire vivre les organes de gestion</a:t>
            </a:r>
          </a:p>
        </p:txBody>
      </p:sp>
      <p:sp>
        <p:nvSpPr>
          <p:cNvPr id="481284" name="Rectangle 3"/>
          <p:cNvSpPr>
            <a:spLocks noGrp="1" noChangeArrowheads="1"/>
          </p:cNvSpPr>
          <p:nvPr>
            <p:ph type="body" idx="1"/>
          </p:nvPr>
        </p:nvSpPr>
        <p:spPr>
          <a:xfrm>
            <a:off x="827088" y="1219200"/>
            <a:ext cx="7556500" cy="4953000"/>
          </a:xfrm>
        </p:spPr>
        <p:txBody>
          <a:bodyPr/>
          <a:lstStyle/>
          <a:p>
            <a:pPr>
              <a:lnSpc>
                <a:spcPct val="80000"/>
              </a:lnSpc>
            </a:pPr>
            <a:r>
              <a:rPr lang="fr-FR"/>
              <a:t>Ceux du "primus inter pares"</a:t>
            </a:r>
          </a:p>
          <a:p>
            <a:pPr>
              <a:lnSpc>
                <a:spcPct val="80000"/>
              </a:lnSpc>
            </a:pPr>
            <a:r>
              <a:rPr lang="fr-FR"/>
              <a:t>Ceux de l'allié n° 1</a:t>
            </a:r>
          </a:p>
          <a:p>
            <a:pPr>
              <a:lnSpc>
                <a:spcPct val="80000"/>
              </a:lnSpc>
            </a:pPr>
            <a:r>
              <a:rPr lang="fr-FR"/>
              <a:t>Des autres alliés ; construire les critères</a:t>
            </a:r>
          </a:p>
          <a:p>
            <a:pPr>
              <a:lnSpc>
                <a:spcPct val="80000"/>
              </a:lnSpc>
              <a:buFontTx/>
              <a:buNone/>
            </a:pPr>
            <a:endParaRPr lang="fr-FR"/>
          </a:p>
          <a:p>
            <a:pPr>
              <a:lnSpc>
                <a:spcPct val="80000"/>
              </a:lnSpc>
              <a:buFontTx/>
              <a:buNone/>
            </a:pPr>
            <a:r>
              <a:rPr lang="fr-FR"/>
              <a:t>Par exemple</a:t>
            </a:r>
          </a:p>
          <a:p>
            <a:pPr>
              <a:lnSpc>
                <a:spcPct val="80000"/>
              </a:lnSpc>
            </a:pPr>
            <a:r>
              <a:rPr lang="fr-FR"/>
              <a:t>Renforcer la position concurrentielle de chacun</a:t>
            </a:r>
          </a:p>
          <a:p>
            <a:pPr>
              <a:lnSpc>
                <a:spcPct val="80000"/>
              </a:lnSpc>
            </a:pPr>
            <a:r>
              <a:rPr lang="fr-FR"/>
              <a:t>Mettre en place une image globale</a:t>
            </a:r>
          </a:p>
          <a:p>
            <a:pPr lvl="1">
              <a:lnSpc>
                <a:spcPct val="80000"/>
              </a:lnSpc>
            </a:pPr>
            <a:r>
              <a:rPr lang="fr-FR"/>
              <a:t>vis à vis des fournisseurs</a:t>
            </a:r>
          </a:p>
          <a:p>
            <a:pPr lvl="1">
              <a:lnSpc>
                <a:spcPct val="80000"/>
              </a:lnSpc>
            </a:pPr>
            <a:r>
              <a:rPr lang="fr-FR"/>
              <a:t>…</a:t>
            </a:r>
          </a:p>
          <a:p>
            <a:pPr>
              <a:lnSpc>
                <a:spcPct val="80000"/>
              </a:lnSpc>
            </a:pPr>
            <a:r>
              <a:rPr lang="fr-FR"/>
              <a:t>Créer une valeur supérieure</a:t>
            </a:r>
          </a:p>
          <a:p>
            <a:pPr lvl="1">
              <a:lnSpc>
                <a:spcPct val="80000"/>
              </a:lnSpc>
            </a:pPr>
            <a:r>
              <a:rPr lang="fr-FR"/>
              <a:t>Poids/fournisseurs</a:t>
            </a:r>
          </a:p>
          <a:p>
            <a:pPr lvl="1">
              <a:lnSpc>
                <a:spcPct val="80000"/>
              </a:lnSpc>
            </a:pPr>
            <a:r>
              <a:rPr lang="fr-FR"/>
              <a:t>Nouveaux savoir faire</a:t>
            </a:r>
          </a:p>
          <a:p>
            <a:pPr>
              <a:lnSpc>
                <a:spcPct val="80000"/>
              </a:lnSpc>
            </a:pPr>
            <a:r>
              <a:rPr lang="fr-FR"/>
              <a:t>Renforcer la présence dans certains pays cibles</a:t>
            </a:r>
          </a:p>
          <a:p>
            <a:pPr lvl="1">
              <a:lnSpc>
                <a:spcPct val="80000"/>
              </a:lnSpc>
            </a:pPr>
            <a:r>
              <a:rPr lang="fr-FR"/>
              <a:t>Renforcement d'une base existante (ex Espagne)</a:t>
            </a:r>
          </a:p>
          <a:p>
            <a:pPr>
              <a:lnSpc>
                <a:spcPct val="80000"/>
              </a:lnSpc>
            </a:pPr>
            <a:r>
              <a:rPr lang="fr-FR"/>
              <a:t>…</a:t>
            </a:r>
          </a:p>
          <a:p>
            <a:pPr lvl="1">
              <a:lnSpc>
                <a:spcPct val="80000"/>
              </a:lnSpc>
            </a:pPr>
            <a:endParaRPr lang="fr-FR"/>
          </a:p>
        </p:txBody>
      </p:sp>
    </p:spTree>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3E841935-9262-9C4B-85C6-B9A68B6769F4}" type="slidenum">
              <a:rPr lang="fr-FR"/>
              <a:pPr>
                <a:defRPr/>
              </a:pPr>
              <a:t>236</a:t>
            </a:fld>
            <a:endParaRPr lang="fr-FR"/>
          </a:p>
        </p:txBody>
      </p:sp>
      <p:sp>
        <p:nvSpPr>
          <p:cNvPr id="483331" name="Rectangle 2"/>
          <p:cNvSpPr>
            <a:spLocks noGrp="1" noChangeArrowheads="1"/>
          </p:cNvSpPr>
          <p:nvPr>
            <p:ph type="title"/>
          </p:nvPr>
        </p:nvSpPr>
        <p:spPr>
          <a:xfrm>
            <a:off x="539750" y="171450"/>
            <a:ext cx="7993063" cy="520700"/>
          </a:xfrm>
        </p:spPr>
        <p:txBody>
          <a:bodyPr/>
          <a:lstStyle/>
          <a:p>
            <a:r>
              <a:rPr lang="fr-FR"/>
              <a:t>Des exemples de groupes d'alliés (clusters, networks, constellations, virtual corporations)</a:t>
            </a:r>
          </a:p>
        </p:txBody>
      </p:sp>
      <p:sp>
        <p:nvSpPr>
          <p:cNvPr id="483332" name="Rectangle 3"/>
          <p:cNvSpPr>
            <a:spLocks noGrp="1" noChangeArrowheads="1"/>
          </p:cNvSpPr>
          <p:nvPr>
            <p:ph type="body" idx="1"/>
          </p:nvPr>
        </p:nvSpPr>
        <p:spPr>
          <a:xfrm>
            <a:off x="685800" y="1219200"/>
            <a:ext cx="7772400" cy="4876800"/>
          </a:xfrm>
        </p:spPr>
        <p:txBody>
          <a:bodyPr/>
          <a:lstStyle/>
          <a:p>
            <a:pPr>
              <a:lnSpc>
                <a:spcPct val="90000"/>
              </a:lnSpc>
            </a:pPr>
            <a:r>
              <a:rPr lang="fr-FR"/>
              <a:t>Les keiretsu japonais créés après la 2</a:t>
            </a:r>
            <a:r>
              <a:rPr lang="fr-FR" baseline="30000"/>
              <a:t>ème</a:t>
            </a:r>
            <a:r>
              <a:rPr lang="fr-FR"/>
              <a:t> guerre mondiale</a:t>
            </a:r>
          </a:p>
          <a:p>
            <a:pPr>
              <a:lnSpc>
                <a:spcPct val="90000"/>
              </a:lnSpc>
            </a:pPr>
            <a:r>
              <a:rPr lang="fr-FR"/>
              <a:t>1987-1991 MIPS Computer Systems (Silicon Valley) </a:t>
            </a:r>
            <a:r>
              <a:rPr lang="fr-FR">
                <a:sym typeface="Wingdings" charset="2"/>
              </a:rPr>
              <a:t> promotion d'une nouvelle technologie de microprocesseurs</a:t>
            </a:r>
          </a:p>
          <a:p>
            <a:pPr>
              <a:lnSpc>
                <a:spcPct val="90000"/>
              </a:lnSpc>
            </a:pPr>
            <a:r>
              <a:rPr lang="fr-FR">
                <a:sym typeface="Wingdings" charset="2"/>
              </a:rPr>
              <a:t>SWISSAIR avec Delta Air Lines + Singapore Airlines + SAS</a:t>
            </a:r>
          </a:p>
          <a:p>
            <a:pPr lvl="1">
              <a:lnSpc>
                <a:spcPct val="90000"/>
              </a:lnSpc>
            </a:pPr>
            <a:r>
              <a:rPr lang="fr-FR"/>
              <a:t>Développer les réservations (transatlantique et Europe-Asie)</a:t>
            </a:r>
          </a:p>
          <a:p>
            <a:pPr lvl="1">
              <a:lnSpc>
                <a:spcPct val="90000"/>
              </a:lnSpc>
            </a:pPr>
            <a:r>
              <a:rPr lang="fr-FR"/>
              <a:t>Économie d'achat d'avions</a:t>
            </a:r>
          </a:p>
          <a:p>
            <a:pPr lvl="1">
              <a:lnSpc>
                <a:spcPct val="90000"/>
              </a:lnSpc>
            </a:pPr>
            <a:r>
              <a:rPr lang="fr-FR"/>
              <a:t>Économie de méintenance</a:t>
            </a:r>
          </a:p>
          <a:p>
            <a:pPr>
              <a:lnSpc>
                <a:spcPct val="90000"/>
              </a:lnSpc>
            </a:pPr>
            <a:r>
              <a:rPr lang="fr-FR"/>
              <a:t>GM avec Toyota, Isuzu, Susuki, Saab</a:t>
            </a:r>
          </a:p>
          <a:p>
            <a:pPr>
              <a:lnSpc>
                <a:spcPct val="90000"/>
              </a:lnSpc>
            </a:pPr>
            <a:r>
              <a:rPr lang="fr-FR"/>
              <a:t>Ford avec Nissan, Mazda, Kia, Jaguar</a:t>
            </a:r>
          </a:p>
          <a:p>
            <a:pPr>
              <a:lnSpc>
                <a:spcPct val="90000"/>
              </a:lnSpc>
            </a:pPr>
            <a:r>
              <a:rPr lang="fr-FR"/>
              <a:t>Champ multimedia </a:t>
            </a:r>
          </a:p>
          <a:p>
            <a:pPr lvl="1">
              <a:lnSpc>
                <a:spcPct val="90000"/>
              </a:lnSpc>
            </a:pPr>
            <a:r>
              <a:rPr lang="fr-FR"/>
              <a:t>Informatique + communication + opérateurs de télévision par câble + fournisseurs de services de télécom + éditeurs de multimedia + compagnies de produits électroniques de masse</a:t>
            </a:r>
          </a:p>
          <a:p>
            <a:pPr lvl="2">
              <a:lnSpc>
                <a:spcPct val="90000"/>
              </a:lnSpc>
            </a:pPr>
            <a:r>
              <a:rPr lang="fr-FR"/>
              <a:t>Développement de nouveaux produits et services</a:t>
            </a:r>
          </a:p>
          <a:p>
            <a:pPr lvl="1">
              <a:lnSpc>
                <a:spcPct val="90000"/>
              </a:lnSpc>
            </a:pPr>
            <a:endParaRPr lang="fr-FR"/>
          </a:p>
        </p:txBody>
      </p:sp>
    </p:spTree>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2"/>
          <p:cNvSpPr>
            <a:spLocks noGrp="1"/>
          </p:cNvSpPr>
          <p:nvPr>
            <p:ph type="sldNum" sz="quarter" idx="10"/>
          </p:nvPr>
        </p:nvSpPr>
        <p:spPr/>
        <p:txBody>
          <a:bodyPr/>
          <a:lstStyle/>
          <a:p>
            <a:pPr>
              <a:defRPr/>
            </a:pPr>
            <a:fld id="{EF4D3C6D-DF94-6E49-9925-E46A5A79C52B}" type="slidenum">
              <a:rPr lang="fr-FR"/>
              <a:pPr>
                <a:defRPr/>
              </a:pPr>
              <a:t>237</a:t>
            </a:fld>
            <a:endParaRPr lang="fr-FR"/>
          </a:p>
        </p:txBody>
      </p:sp>
      <p:sp>
        <p:nvSpPr>
          <p:cNvPr id="485379" name="Rectangle 2"/>
          <p:cNvSpPr>
            <a:spLocks noGrp="1" noChangeArrowheads="1"/>
          </p:cNvSpPr>
          <p:nvPr>
            <p:ph type="title"/>
          </p:nvPr>
        </p:nvSpPr>
        <p:spPr/>
        <p:txBody>
          <a:bodyPr/>
          <a:lstStyle/>
          <a:p>
            <a:endParaRPr lang="fr-FR"/>
          </a:p>
        </p:txBody>
      </p:sp>
      <p:pic>
        <p:nvPicPr>
          <p:cNvPr id="485380" name="Picture 3"/>
          <p:cNvPicPr>
            <a:picLocks noChangeAspect="1" noChangeArrowheads="1"/>
          </p:cNvPicPr>
          <p:nvPr/>
        </p:nvPicPr>
        <p:blipFill>
          <a:blip r:embed="rId3"/>
          <a:srcRect/>
          <a:stretch>
            <a:fillRect/>
          </a:stretch>
        </p:blipFill>
        <p:spPr bwMode="auto">
          <a:xfrm>
            <a:off x="884238" y="990600"/>
            <a:ext cx="7086600" cy="5338763"/>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p:cNvSpPr>
            <a:spLocks noGrp="1" noChangeArrowheads="1"/>
          </p:cNvSpPr>
          <p:nvPr>
            <p:ph type="ctrTitle"/>
          </p:nvPr>
        </p:nvSpPr>
        <p:spPr/>
        <p:txBody>
          <a:bodyPr/>
          <a:lstStyle/>
          <a:p>
            <a:r>
              <a:rPr lang="fr-FR"/>
              <a:t>Alliances stratégiques</a:t>
            </a:r>
          </a:p>
        </p:txBody>
      </p:sp>
      <p:sp>
        <p:nvSpPr>
          <p:cNvPr id="487427" name="Rectangle 3"/>
          <p:cNvSpPr>
            <a:spLocks noGrp="1" noChangeArrowheads="1"/>
          </p:cNvSpPr>
          <p:nvPr>
            <p:ph type="subTitle" idx="1"/>
          </p:nvPr>
        </p:nvSpPr>
        <p:spPr/>
        <p:txBody>
          <a:bodyPr/>
          <a:lstStyle/>
          <a:p>
            <a:r>
              <a:rPr lang="fr-FR"/>
              <a:t>Annexe 2 : Exemple RENAULT - NISSAN</a:t>
            </a:r>
          </a:p>
        </p:txBody>
      </p:sp>
    </p:spTree>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1"/>
          <p:cNvSpPr>
            <a:spLocks noGrp="1"/>
          </p:cNvSpPr>
          <p:nvPr>
            <p:ph type="sldNum" sz="quarter" idx="10"/>
          </p:nvPr>
        </p:nvSpPr>
        <p:spPr/>
        <p:txBody>
          <a:bodyPr/>
          <a:lstStyle/>
          <a:p>
            <a:pPr>
              <a:defRPr/>
            </a:pPr>
            <a:fld id="{22C1BB73-725C-F347-87EF-E13F383D809B}" type="slidenum">
              <a:rPr lang="fr-FR"/>
              <a:pPr>
                <a:defRPr/>
              </a:pPr>
              <a:t>239</a:t>
            </a:fld>
            <a:endParaRPr lang="fr-FR"/>
          </a:p>
        </p:txBody>
      </p:sp>
      <p:sp>
        <p:nvSpPr>
          <p:cNvPr id="489475" name="Rectangle 2"/>
          <p:cNvSpPr>
            <a:spLocks noGrp="1" noChangeArrowheads="1"/>
          </p:cNvSpPr>
          <p:nvPr>
            <p:ph type="subTitle" idx="4294967295"/>
          </p:nvPr>
        </p:nvSpPr>
        <p:spPr>
          <a:xfrm>
            <a:off x="579438" y="1412875"/>
            <a:ext cx="7737475" cy="4752975"/>
          </a:xfrm>
        </p:spPr>
        <p:txBody>
          <a:bodyPr/>
          <a:lstStyle/>
          <a:p>
            <a:pPr marL="0" indent="0" algn="ctr">
              <a:buFontTx/>
              <a:buNone/>
            </a:pPr>
            <a:r>
              <a:rPr lang="fr-FR" sz="3700" b="1">
                <a:solidFill>
                  <a:srgbClr val="003399"/>
                </a:solidFill>
              </a:rPr>
              <a:t>« </a:t>
            </a:r>
            <a:r>
              <a:rPr lang="fr-FR" sz="3400" b="1">
                <a:solidFill>
                  <a:srgbClr val="003399"/>
                </a:solidFill>
              </a:rPr>
              <a:t>Si l’alliance créée de la valeur, c’est aussi parce que personne ne se sent menacé dans son identité, ni les Français, ni les Japonais.</a:t>
            </a:r>
          </a:p>
          <a:p>
            <a:pPr marL="0" indent="0" algn="ctr">
              <a:buFontTx/>
              <a:buNone/>
            </a:pPr>
            <a:endParaRPr lang="fr-FR" sz="3400" b="1">
              <a:solidFill>
                <a:srgbClr val="003399"/>
              </a:solidFill>
            </a:endParaRPr>
          </a:p>
          <a:p>
            <a:pPr marL="0" indent="0" algn="ctr">
              <a:buFontTx/>
              <a:buNone/>
            </a:pPr>
            <a:r>
              <a:rPr lang="fr-FR" sz="3400" b="1">
                <a:solidFill>
                  <a:srgbClr val="003399"/>
                </a:solidFill>
              </a:rPr>
              <a:t>C’est la qualité de la relation avec Renault qui fonde la valeur de Nissan »</a:t>
            </a:r>
          </a:p>
          <a:p>
            <a:pPr marL="0" indent="0" algn="r">
              <a:buFontTx/>
              <a:buNone/>
            </a:pPr>
            <a:endParaRPr lang="fr-FR" sz="3400" b="1">
              <a:solidFill>
                <a:srgbClr val="003399"/>
              </a:solidFill>
            </a:endParaRPr>
          </a:p>
          <a:p>
            <a:pPr marL="0" indent="0" algn="r">
              <a:buFontTx/>
              <a:buNone/>
            </a:pPr>
            <a:r>
              <a:rPr lang="fr-FR" sz="3400" b="1" i="1">
                <a:solidFill>
                  <a:srgbClr val="003399"/>
                </a:solidFill>
              </a:rPr>
              <a:t>Carlos Ghosn, 2003</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numéro de diapositive 3"/>
          <p:cNvSpPr>
            <a:spLocks noGrp="1"/>
          </p:cNvSpPr>
          <p:nvPr>
            <p:ph type="sldNum" sz="quarter" idx="10"/>
          </p:nvPr>
        </p:nvSpPr>
        <p:spPr/>
        <p:txBody>
          <a:bodyPr/>
          <a:lstStyle/>
          <a:p>
            <a:pPr>
              <a:defRPr/>
            </a:pPr>
            <a:fld id="{AC6EA98B-8B6E-1E46-B0B7-CEDED6D146E1}" type="slidenum">
              <a:rPr lang="fr-FR"/>
              <a:pPr>
                <a:defRPr/>
              </a:pPr>
              <a:t>24</a:t>
            </a:fld>
            <a:endParaRPr lang="fr-FR"/>
          </a:p>
        </p:txBody>
      </p:sp>
      <p:sp>
        <p:nvSpPr>
          <p:cNvPr id="59395" name="Rectangle 2"/>
          <p:cNvSpPr>
            <a:spLocks noGrp="1" noChangeArrowheads="1"/>
          </p:cNvSpPr>
          <p:nvPr>
            <p:ph type="title"/>
          </p:nvPr>
        </p:nvSpPr>
        <p:spPr>
          <a:noFill/>
        </p:spPr>
        <p:txBody>
          <a:bodyPr lIns="90488" rIns="90488"/>
          <a:lstStyle/>
          <a:p>
            <a:pPr defTabSz="762000"/>
            <a:r>
              <a:rPr lang="fr-FR"/>
              <a:t>Le pilotage</a:t>
            </a:r>
          </a:p>
        </p:txBody>
      </p:sp>
      <p:sp>
        <p:nvSpPr>
          <p:cNvPr id="59396" name="Rectangle 3"/>
          <p:cNvSpPr>
            <a:spLocks noGrp="1" noChangeArrowheads="1"/>
          </p:cNvSpPr>
          <p:nvPr>
            <p:ph type="body" idx="1"/>
          </p:nvPr>
        </p:nvSpPr>
        <p:spPr>
          <a:xfrm>
            <a:off x="379413" y="1397000"/>
            <a:ext cx="5403850" cy="4718050"/>
          </a:xfrm>
          <a:noFill/>
        </p:spPr>
        <p:txBody>
          <a:bodyPr lIns="90488" rIns="90488"/>
          <a:lstStyle/>
          <a:p>
            <a:pPr marL="609600" indent="-609600" defTabSz="762000">
              <a:lnSpc>
                <a:spcPct val="80000"/>
              </a:lnSpc>
            </a:pPr>
            <a:r>
              <a:rPr lang="fr-FR" b="1"/>
              <a:t>Un pilotage de trajectoire</a:t>
            </a:r>
          </a:p>
          <a:p>
            <a:pPr marL="1104900" lvl="1" indent="-533400" defTabSz="762000">
              <a:lnSpc>
                <a:spcPct val="80000"/>
              </a:lnSpc>
            </a:pPr>
            <a:r>
              <a:rPr lang="fr-FR"/>
              <a:t>orienté sur les finalités décidées</a:t>
            </a:r>
          </a:p>
          <a:p>
            <a:pPr marL="1104900" lvl="1" indent="-533400" defTabSz="762000">
              <a:lnSpc>
                <a:spcPct val="80000"/>
              </a:lnSpc>
            </a:pPr>
            <a:r>
              <a:rPr lang="fr-FR"/>
              <a:t>qui suit le mouvement.</a:t>
            </a:r>
          </a:p>
          <a:p>
            <a:pPr marL="609600" indent="-609600" defTabSz="762000">
              <a:lnSpc>
                <a:spcPct val="80000"/>
              </a:lnSpc>
            </a:pPr>
            <a:r>
              <a:rPr lang="fr-FR" b="1"/>
              <a:t>3 niveaux de pilotage : </a:t>
            </a:r>
            <a:endParaRPr lang="fr-FR"/>
          </a:p>
          <a:p>
            <a:pPr marL="1104900" lvl="1" indent="-533400" defTabSz="762000">
              <a:lnSpc>
                <a:spcPct val="80000"/>
              </a:lnSpc>
              <a:buFontTx/>
              <a:buNone/>
            </a:pPr>
            <a:r>
              <a:rPr lang="fr-FR">
                <a:latin typeface="Zeal" charset="0"/>
              </a:rPr>
              <a:t>(1)</a:t>
            </a:r>
            <a:r>
              <a:rPr lang="fr-FR"/>
              <a:t>	quelques indicateurs qui mesurent l’évolution vers la cible quantitatifs / </a:t>
            </a:r>
            <a:r>
              <a:rPr lang="fr-FR" b="1"/>
              <a:t>qualitatifs</a:t>
            </a:r>
            <a:endParaRPr lang="fr-FR"/>
          </a:p>
          <a:p>
            <a:pPr marL="1104900" lvl="1" indent="-533400" defTabSz="762000">
              <a:lnSpc>
                <a:spcPct val="80000"/>
              </a:lnSpc>
              <a:buFontTx/>
              <a:buNone/>
            </a:pPr>
            <a:r>
              <a:rPr lang="fr-FR">
                <a:latin typeface="Zeal" charset="0"/>
              </a:rPr>
              <a:t>(2)</a:t>
            </a:r>
            <a:r>
              <a:rPr lang="fr-FR"/>
              <a:t>	l’avancement des projets-clés</a:t>
            </a:r>
          </a:p>
          <a:p>
            <a:pPr marL="1104900" lvl="1" indent="-533400" defTabSz="762000">
              <a:lnSpc>
                <a:spcPct val="80000"/>
              </a:lnSpc>
              <a:buFontTx/>
              <a:buAutoNum type="arabicParenBoth" startAt="3"/>
            </a:pPr>
            <a:r>
              <a:rPr lang="fr-FR"/>
              <a:t>les performances opérationnelles à valeur stratégique</a:t>
            </a:r>
            <a:br>
              <a:rPr lang="fr-FR"/>
            </a:br>
            <a:r>
              <a:rPr lang="fr-FR"/>
              <a:t>(</a:t>
            </a:r>
            <a:r>
              <a:rPr lang="fr-FR">
                <a:latin typeface="Monotype Sorts" charset="2"/>
              </a:rPr>
              <a:t></a:t>
            </a:r>
            <a:r>
              <a:rPr lang="fr-FR"/>
              <a:t> processus critique)</a:t>
            </a:r>
          </a:p>
          <a:p>
            <a:pPr marL="609600" indent="-609600" defTabSz="762000">
              <a:lnSpc>
                <a:spcPct val="80000"/>
              </a:lnSpc>
            </a:pPr>
            <a:r>
              <a:rPr lang="fr-FR" b="1"/>
              <a:t>Un tableau de bord stratégique</a:t>
            </a:r>
          </a:p>
          <a:p>
            <a:pPr marL="1104900" lvl="1" indent="-533400" defTabSz="762000">
              <a:lnSpc>
                <a:spcPct val="80000"/>
              </a:lnSpc>
            </a:pPr>
            <a:r>
              <a:rPr lang="fr-FR"/>
              <a:t>L'approche type BSC ou ABC/ABM pour supporter un pilotage rigoureux drivé</a:t>
            </a:r>
          </a:p>
          <a:p>
            <a:pPr marL="1479550" lvl="2" indent="-238125" defTabSz="762000">
              <a:lnSpc>
                <a:spcPct val="80000"/>
              </a:lnSpc>
            </a:pPr>
            <a:r>
              <a:rPr lang="fr-FR"/>
              <a:t>Par les activités et processus critiques qui</a:t>
            </a:r>
          </a:p>
          <a:p>
            <a:pPr marL="1479550" lvl="2" indent="-238125" defTabSz="762000">
              <a:lnSpc>
                <a:spcPct val="80000"/>
              </a:lnSpc>
            </a:pPr>
            <a:r>
              <a:rPr lang="fr-FR"/>
              <a:t>… conditionnent l'atteinte des résultats visés</a:t>
            </a:r>
          </a:p>
        </p:txBody>
      </p:sp>
      <p:sp>
        <p:nvSpPr>
          <p:cNvPr id="59397" name="Rectangle 4"/>
          <p:cNvSpPr>
            <a:spLocks noChangeArrowheads="1"/>
          </p:cNvSpPr>
          <p:nvPr/>
        </p:nvSpPr>
        <p:spPr bwMode="auto">
          <a:xfrm>
            <a:off x="6173788" y="2200275"/>
            <a:ext cx="2238375" cy="3435350"/>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59398" name="Freeform 5"/>
          <p:cNvSpPr>
            <a:spLocks/>
          </p:cNvSpPr>
          <p:nvPr/>
        </p:nvSpPr>
        <p:spPr bwMode="auto">
          <a:xfrm>
            <a:off x="6511925" y="1941513"/>
            <a:ext cx="2089150" cy="2832100"/>
          </a:xfrm>
          <a:custGeom>
            <a:avLst/>
            <a:gdLst>
              <a:gd name="T0" fmla="*/ 0 w 1426"/>
              <a:gd name="T1" fmla="*/ 220663 h 1784"/>
              <a:gd name="T2" fmla="*/ 0 w 1426"/>
              <a:gd name="T3" fmla="*/ 0 h 1784"/>
              <a:gd name="T4" fmla="*/ 2087685 w 1426"/>
              <a:gd name="T5" fmla="*/ 0 h 1784"/>
              <a:gd name="T6" fmla="*/ 2087685 w 1426"/>
              <a:gd name="T7" fmla="*/ 2830513 h 1784"/>
              <a:gd name="T8" fmla="*/ 0 60000 65536"/>
              <a:gd name="T9" fmla="*/ 0 60000 65536"/>
              <a:gd name="T10" fmla="*/ 0 60000 65536"/>
              <a:gd name="T11" fmla="*/ 0 60000 65536"/>
              <a:gd name="T12" fmla="*/ 0 w 1426"/>
              <a:gd name="T13" fmla="*/ 0 h 1784"/>
              <a:gd name="T14" fmla="*/ 1426 w 1426"/>
              <a:gd name="T15" fmla="*/ 1784 h 1784"/>
            </a:gdLst>
            <a:ahLst/>
            <a:cxnLst>
              <a:cxn ang="T8">
                <a:pos x="T0" y="T1"/>
              </a:cxn>
              <a:cxn ang="T9">
                <a:pos x="T2" y="T3"/>
              </a:cxn>
              <a:cxn ang="T10">
                <a:pos x="T4" y="T5"/>
              </a:cxn>
              <a:cxn ang="T11">
                <a:pos x="T6" y="T7"/>
              </a:cxn>
            </a:cxnLst>
            <a:rect l="T12" t="T13" r="T14" b="T15"/>
            <a:pathLst>
              <a:path w="1426" h="1784">
                <a:moveTo>
                  <a:pt x="0" y="139"/>
                </a:moveTo>
                <a:lnTo>
                  <a:pt x="0" y="0"/>
                </a:lnTo>
                <a:lnTo>
                  <a:pt x="1425" y="0"/>
                </a:lnTo>
                <a:lnTo>
                  <a:pt x="1425" y="1783"/>
                </a:lnTo>
              </a:path>
            </a:pathLst>
          </a:custGeom>
          <a:noFill/>
          <a:ln w="25400" cap="rnd">
            <a:solidFill>
              <a:srgbClr val="00279F"/>
            </a:solidFill>
            <a:round/>
            <a:headEnd/>
            <a:tailEnd/>
          </a:ln>
        </p:spPr>
        <p:txBody>
          <a:bodyPr>
            <a:prstTxWarp prst="textNoShape">
              <a:avLst/>
            </a:prstTxWarp>
          </a:bodyPr>
          <a:lstStyle/>
          <a:p>
            <a:endParaRPr lang="fr-FR"/>
          </a:p>
        </p:txBody>
      </p:sp>
      <p:sp>
        <p:nvSpPr>
          <p:cNvPr id="59399" name="Freeform 6"/>
          <p:cNvSpPr>
            <a:spLocks/>
          </p:cNvSpPr>
          <p:nvPr/>
        </p:nvSpPr>
        <p:spPr bwMode="auto">
          <a:xfrm>
            <a:off x="6773863" y="1757363"/>
            <a:ext cx="2090737" cy="2235200"/>
          </a:xfrm>
          <a:custGeom>
            <a:avLst/>
            <a:gdLst>
              <a:gd name="T0" fmla="*/ 0 w 1426"/>
              <a:gd name="T1" fmla="*/ 174625 h 1408"/>
              <a:gd name="T2" fmla="*/ 0 w 1426"/>
              <a:gd name="T3" fmla="*/ 0 h 1408"/>
              <a:gd name="T4" fmla="*/ 2089271 w 1426"/>
              <a:gd name="T5" fmla="*/ 0 h 1408"/>
              <a:gd name="T6" fmla="*/ 2089271 w 1426"/>
              <a:gd name="T7" fmla="*/ 2233613 h 1408"/>
              <a:gd name="T8" fmla="*/ 0 60000 65536"/>
              <a:gd name="T9" fmla="*/ 0 60000 65536"/>
              <a:gd name="T10" fmla="*/ 0 60000 65536"/>
              <a:gd name="T11" fmla="*/ 0 60000 65536"/>
              <a:gd name="T12" fmla="*/ 0 w 1426"/>
              <a:gd name="T13" fmla="*/ 0 h 1408"/>
              <a:gd name="T14" fmla="*/ 1426 w 1426"/>
              <a:gd name="T15" fmla="*/ 1408 h 1408"/>
            </a:gdLst>
            <a:ahLst/>
            <a:cxnLst>
              <a:cxn ang="T8">
                <a:pos x="T0" y="T1"/>
              </a:cxn>
              <a:cxn ang="T9">
                <a:pos x="T2" y="T3"/>
              </a:cxn>
              <a:cxn ang="T10">
                <a:pos x="T4" y="T5"/>
              </a:cxn>
              <a:cxn ang="T11">
                <a:pos x="T6" y="T7"/>
              </a:cxn>
            </a:cxnLst>
            <a:rect l="T12" t="T13" r="T14" b="T15"/>
            <a:pathLst>
              <a:path w="1426" h="1408">
                <a:moveTo>
                  <a:pt x="0" y="110"/>
                </a:moveTo>
                <a:lnTo>
                  <a:pt x="0" y="0"/>
                </a:lnTo>
                <a:lnTo>
                  <a:pt x="1425" y="0"/>
                </a:lnTo>
                <a:lnTo>
                  <a:pt x="1425" y="1407"/>
                </a:lnTo>
              </a:path>
            </a:pathLst>
          </a:custGeom>
          <a:noFill/>
          <a:ln w="25400" cap="rnd">
            <a:solidFill>
              <a:srgbClr val="00279F"/>
            </a:solidFill>
            <a:round/>
            <a:headEnd/>
            <a:tailEnd/>
          </a:ln>
        </p:spPr>
        <p:txBody>
          <a:bodyPr>
            <a:prstTxWarp prst="textNoShape">
              <a:avLst/>
            </a:prstTxWarp>
          </a:bodyPr>
          <a:lstStyle/>
          <a:p>
            <a:endParaRPr lang="fr-FR"/>
          </a:p>
        </p:txBody>
      </p:sp>
      <p:sp>
        <p:nvSpPr>
          <p:cNvPr id="59400" name="Rectangle 7"/>
          <p:cNvSpPr>
            <a:spLocks noChangeArrowheads="1"/>
          </p:cNvSpPr>
          <p:nvPr/>
        </p:nvSpPr>
        <p:spPr bwMode="auto">
          <a:xfrm>
            <a:off x="6678613" y="2268538"/>
            <a:ext cx="1277937" cy="301625"/>
          </a:xfrm>
          <a:prstGeom prst="rect">
            <a:avLst/>
          </a:prstGeom>
          <a:noFill/>
          <a:ln w="12700">
            <a:noFill/>
            <a:miter lim="800000"/>
            <a:headEnd/>
            <a:tailEnd/>
          </a:ln>
        </p:spPr>
        <p:txBody>
          <a:bodyPr wrap="none" lIns="90488" tIns="44450" rIns="90488" bIns="44450">
            <a:prstTxWarp prst="textNoShape">
              <a:avLst/>
            </a:prstTxWarp>
            <a:spAutoFit/>
          </a:bodyPr>
          <a:lstStyle/>
          <a:p>
            <a:pPr defTabSz="762000"/>
            <a:r>
              <a:rPr lang="fr-FR" sz="1400" b="1">
                <a:solidFill>
                  <a:srgbClr val="00279F"/>
                </a:solidFill>
                <a:latin typeface="Arial" charset="0"/>
              </a:rPr>
              <a:t>Orientation 1</a:t>
            </a:r>
          </a:p>
        </p:txBody>
      </p:sp>
      <p:sp>
        <p:nvSpPr>
          <p:cNvPr id="59401" name="Rectangle 8"/>
          <p:cNvSpPr>
            <a:spLocks noChangeArrowheads="1"/>
          </p:cNvSpPr>
          <p:nvPr/>
        </p:nvSpPr>
        <p:spPr bwMode="auto">
          <a:xfrm>
            <a:off x="6926263" y="1939925"/>
            <a:ext cx="1277937" cy="301625"/>
          </a:xfrm>
          <a:prstGeom prst="rect">
            <a:avLst/>
          </a:prstGeom>
          <a:noFill/>
          <a:ln w="12700">
            <a:noFill/>
            <a:miter lim="800000"/>
            <a:headEnd/>
            <a:tailEnd/>
          </a:ln>
        </p:spPr>
        <p:txBody>
          <a:bodyPr wrap="none" lIns="90488" tIns="44450" rIns="90488" bIns="44450">
            <a:prstTxWarp prst="textNoShape">
              <a:avLst/>
            </a:prstTxWarp>
            <a:spAutoFit/>
          </a:bodyPr>
          <a:lstStyle/>
          <a:p>
            <a:pPr defTabSz="762000"/>
            <a:r>
              <a:rPr lang="fr-FR" sz="1400" b="1">
                <a:solidFill>
                  <a:srgbClr val="00279F"/>
                </a:solidFill>
                <a:latin typeface="Arial" charset="0"/>
              </a:rPr>
              <a:t>Orientation 2</a:t>
            </a:r>
          </a:p>
        </p:txBody>
      </p:sp>
      <p:sp>
        <p:nvSpPr>
          <p:cNvPr id="59402" name="Rectangle 9"/>
          <p:cNvSpPr>
            <a:spLocks noChangeArrowheads="1"/>
          </p:cNvSpPr>
          <p:nvPr/>
        </p:nvSpPr>
        <p:spPr bwMode="auto">
          <a:xfrm>
            <a:off x="6224588" y="2898775"/>
            <a:ext cx="2244725" cy="2428875"/>
          </a:xfrm>
          <a:prstGeom prst="rect">
            <a:avLst/>
          </a:prstGeom>
          <a:noFill/>
          <a:ln w="12700">
            <a:noFill/>
            <a:miter lim="800000"/>
            <a:headEnd/>
            <a:tailEnd/>
          </a:ln>
        </p:spPr>
        <p:txBody>
          <a:bodyPr lIns="90488" tIns="44450" rIns="90488" bIns="44450">
            <a:prstTxWarp prst="textNoShape">
              <a:avLst/>
            </a:prstTxWarp>
            <a:spAutoFit/>
          </a:bodyPr>
          <a:lstStyle/>
          <a:p>
            <a:pPr marL="292100" indent="-292100" defTabSz="762000">
              <a:spcBef>
                <a:spcPct val="50000"/>
              </a:spcBef>
            </a:pPr>
            <a:r>
              <a:rPr lang="fr-FR" sz="1400">
                <a:solidFill>
                  <a:srgbClr val="00279F"/>
                </a:solidFill>
                <a:latin typeface="Arial" charset="0"/>
              </a:rPr>
              <a:t>0	Enoncé de l’objectif</a:t>
            </a:r>
          </a:p>
          <a:p>
            <a:pPr marL="292100" indent="-292100" defTabSz="762000">
              <a:spcBef>
                <a:spcPct val="50000"/>
              </a:spcBef>
            </a:pPr>
            <a:r>
              <a:rPr lang="fr-FR" sz="1400">
                <a:solidFill>
                  <a:srgbClr val="00279F"/>
                </a:solidFill>
                <a:latin typeface="Arial" charset="0"/>
              </a:rPr>
              <a:t>1	Evolution de l’environnement</a:t>
            </a:r>
          </a:p>
          <a:p>
            <a:pPr marL="292100" indent="-292100" defTabSz="762000">
              <a:spcBef>
                <a:spcPct val="50000"/>
              </a:spcBef>
            </a:pPr>
            <a:r>
              <a:rPr lang="fr-FR" sz="1400">
                <a:solidFill>
                  <a:srgbClr val="00279F"/>
                </a:solidFill>
                <a:latin typeface="Arial" charset="0"/>
              </a:rPr>
              <a:t>2	Evolution des indicateurs</a:t>
            </a:r>
          </a:p>
          <a:p>
            <a:pPr marL="292100" indent="-292100" defTabSz="762000">
              <a:spcBef>
                <a:spcPct val="50000"/>
              </a:spcBef>
            </a:pPr>
            <a:r>
              <a:rPr lang="fr-FR" sz="1400">
                <a:solidFill>
                  <a:srgbClr val="00279F"/>
                </a:solidFill>
                <a:latin typeface="Arial" charset="0"/>
              </a:rPr>
              <a:t>3	Avancement des projets-clés</a:t>
            </a:r>
          </a:p>
          <a:p>
            <a:pPr marL="292100" indent="-292100" defTabSz="762000">
              <a:spcBef>
                <a:spcPct val="50000"/>
              </a:spcBef>
            </a:pPr>
            <a:r>
              <a:rPr lang="fr-FR" sz="1400">
                <a:solidFill>
                  <a:srgbClr val="00279F"/>
                </a:solidFill>
                <a:latin typeface="Arial" charset="0"/>
              </a:rPr>
              <a:t>4	Les besoins de réorientation</a:t>
            </a:r>
          </a:p>
        </p:txBody>
      </p:sp>
      <p:sp>
        <p:nvSpPr>
          <p:cNvPr id="59403" name="Rectangle 10"/>
          <p:cNvSpPr>
            <a:spLocks noChangeArrowheads="1"/>
          </p:cNvSpPr>
          <p:nvPr/>
        </p:nvSpPr>
        <p:spPr bwMode="auto">
          <a:xfrm>
            <a:off x="6224588" y="1274763"/>
            <a:ext cx="2770187" cy="301625"/>
          </a:xfrm>
          <a:prstGeom prst="rect">
            <a:avLst/>
          </a:prstGeom>
          <a:noFill/>
          <a:ln w="12700">
            <a:noFill/>
            <a:miter lim="800000"/>
            <a:headEnd/>
            <a:tailEnd/>
          </a:ln>
        </p:spPr>
        <p:txBody>
          <a:bodyPr wrap="none" lIns="90488" tIns="44450" rIns="90488" bIns="44450">
            <a:prstTxWarp prst="textNoShape">
              <a:avLst/>
            </a:prstTxWarp>
            <a:spAutoFit/>
          </a:bodyPr>
          <a:lstStyle/>
          <a:p>
            <a:pPr defTabSz="762000"/>
            <a:r>
              <a:rPr lang="fr-FR" sz="1400" b="1">
                <a:solidFill>
                  <a:schemeClr val="hlink"/>
                </a:solidFill>
                <a:latin typeface="Arial" charset="0"/>
              </a:rPr>
              <a:t>Le tableau de bord stratégique</a:t>
            </a:r>
          </a:p>
        </p:txBody>
      </p:sp>
      <p:sp>
        <p:nvSpPr>
          <p:cNvPr id="59404" name="Rectangle 11"/>
          <p:cNvSpPr>
            <a:spLocks noChangeArrowheads="1"/>
          </p:cNvSpPr>
          <p:nvPr/>
        </p:nvSpPr>
        <p:spPr bwMode="auto">
          <a:xfrm>
            <a:off x="1524000" y="5791200"/>
            <a:ext cx="6815138" cy="363538"/>
          </a:xfrm>
          <a:prstGeom prst="rect">
            <a:avLst/>
          </a:prstGeom>
          <a:noFill/>
          <a:ln w="12700">
            <a:noFill/>
            <a:miter lim="800000"/>
            <a:headEnd/>
            <a:tailEnd/>
          </a:ln>
        </p:spPr>
        <p:txBody>
          <a:bodyPr wrap="none" lIns="90488" tIns="44450" rIns="90488" bIns="44450">
            <a:prstTxWarp prst="textNoShape">
              <a:avLst/>
            </a:prstTxWarp>
            <a:spAutoFit/>
          </a:bodyPr>
          <a:lstStyle/>
          <a:p>
            <a:pPr defTabSz="762000"/>
            <a:r>
              <a:rPr lang="fr-FR" sz="1800" b="1">
                <a:solidFill>
                  <a:schemeClr val="hlink"/>
                </a:solidFill>
                <a:latin typeface="Arial" charset="0"/>
              </a:rPr>
              <a:t>Un processus de management plus qu'un appareil quantitatif</a:t>
            </a:r>
          </a:p>
        </p:txBody>
      </p:sp>
      <p:sp>
        <p:nvSpPr>
          <p:cNvPr id="59405" name="Rectangle 13"/>
          <p:cNvSpPr>
            <a:spLocks noChangeArrowheads="1"/>
          </p:cNvSpPr>
          <p:nvPr/>
        </p:nvSpPr>
        <p:spPr bwMode="auto">
          <a:xfrm>
            <a:off x="712788" y="6227763"/>
            <a:ext cx="2165350" cy="304800"/>
          </a:xfrm>
          <a:prstGeom prst="rect">
            <a:avLst/>
          </a:prstGeom>
          <a:noFill/>
          <a:ln w="12700">
            <a:noFill/>
            <a:miter lim="800000"/>
            <a:headEnd/>
            <a:tailEnd/>
          </a:ln>
        </p:spPr>
        <p:txBody>
          <a:bodyPr wrap="none">
            <a:prstTxWarp prst="textNoShape">
              <a:avLst/>
            </a:prstTxWarp>
            <a:spAutoFit/>
          </a:bodyPr>
          <a:lstStyle/>
          <a:p>
            <a:r>
              <a:rPr lang="fr-FR" sz="1400"/>
              <a:t>BSC = Balanced ScoreCard</a:t>
            </a:r>
          </a:p>
        </p:txBody>
      </p:sp>
      <p:sp>
        <p:nvSpPr>
          <p:cNvPr id="59406" name="Rectangle 14"/>
          <p:cNvSpPr>
            <a:spLocks noChangeArrowheads="1"/>
          </p:cNvSpPr>
          <p:nvPr/>
        </p:nvSpPr>
        <p:spPr bwMode="auto">
          <a:xfrm>
            <a:off x="3092450" y="6248400"/>
            <a:ext cx="3830638" cy="304800"/>
          </a:xfrm>
          <a:prstGeom prst="rect">
            <a:avLst/>
          </a:prstGeom>
          <a:noFill/>
          <a:ln w="12700">
            <a:noFill/>
            <a:miter lim="800000"/>
            <a:headEnd/>
            <a:tailEnd/>
          </a:ln>
        </p:spPr>
        <p:txBody>
          <a:bodyPr wrap="none">
            <a:prstTxWarp prst="textNoShape">
              <a:avLst/>
            </a:prstTxWarp>
            <a:spAutoFit/>
          </a:bodyPr>
          <a:lstStyle/>
          <a:p>
            <a:r>
              <a:rPr lang="fr-FR" sz="1400"/>
              <a:t>ABC/ABM = Activity Based Costing/Management</a:t>
            </a:r>
          </a:p>
        </p:txBody>
      </p:sp>
    </p:spTree>
  </p:cSld>
  <p:clrMapOvr>
    <a:masterClrMapping/>
  </p:clrMapOvr>
  <p:transition/>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2"/>
          <p:cNvSpPr>
            <a:spLocks noGrp="1"/>
          </p:cNvSpPr>
          <p:nvPr>
            <p:ph type="sldNum" sz="quarter" idx="10"/>
          </p:nvPr>
        </p:nvSpPr>
        <p:spPr/>
        <p:txBody>
          <a:bodyPr/>
          <a:lstStyle/>
          <a:p>
            <a:pPr>
              <a:defRPr/>
            </a:pPr>
            <a:fld id="{156BC71F-BA5C-0244-B34D-7C27EBBE7B92}" type="slidenum">
              <a:rPr lang="fr-FR"/>
              <a:pPr>
                <a:defRPr/>
              </a:pPr>
              <a:t>240</a:t>
            </a:fld>
            <a:endParaRPr lang="fr-FR"/>
          </a:p>
        </p:txBody>
      </p:sp>
      <p:sp>
        <p:nvSpPr>
          <p:cNvPr id="491523" name="Rectangle 2"/>
          <p:cNvSpPr>
            <a:spLocks noGrp="1" noChangeArrowheads="1"/>
          </p:cNvSpPr>
          <p:nvPr>
            <p:ph type="title"/>
          </p:nvPr>
        </p:nvSpPr>
        <p:spPr/>
        <p:txBody>
          <a:bodyPr/>
          <a:lstStyle/>
          <a:p>
            <a:r>
              <a:rPr lang="fr-FR"/>
              <a:t>Fondamentaux de l'Alliance Renault Nissan</a:t>
            </a:r>
          </a:p>
        </p:txBody>
      </p:sp>
      <p:pic>
        <p:nvPicPr>
          <p:cNvPr id="491524" name="Picture 3"/>
          <p:cNvPicPr>
            <a:picLocks noChangeAspect="1" noChangeArrowheads="1"/>
          </p:cNvPicPr>
          <p:nvPr/>
        </p:nvPicPr>
        <p:blipFill>
          <a:blip r:embed="rId3"/>
          <a:srcRect/>
          <a:stretch>
            <a:fillRect/>
          </a:stretch>
        </p:blipFill>
        <p:spPr bwMode="auto">
          <a:xfrm>
            <a:off x="1038225" y="819150"/>
            <a:ext cx="7067550" cy="5219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2"/>
          <p:cNvSpPr>
            <a:spLocks noGrp="1"/>
          </p:cNvSpPr>
          <p:nvPr>
            <p:ph type="sldNum" sz="quarter" idx="10"/>
          </p:nvPr>
        </p:nvSpPr>
        <p:spPr/>
        <p:txBody>
          <a:bodyPr/>
          <a:lstStyle/>
          <a:p>
            <a:pPr>
              <a:defRPr/>
            </a:pPr>
            <a:fld id="{AE5BD160-EAD9-CD4D-B319-76E10869AC6A}" type="slidenum">
              <a:rPr lang="fr-FR"/>
              <a:pPr>
                <a:defRPr/>
              </a:pPr>
              <a:t>241</a:t>
            </a:fld>
            <a:endParaRPr lang="fr-FR"/>
          </a:p>
        </p:txBody>
      </p:sp>
      <p:pic>
        <p:nvPicPr>
          <p:cNvPr id="493571" name="Picture 2"/>
          <p:cNvPicPr>
            <a:picLocks noChangeAspect="1" noChangeArrowheads="1"/>
          </p:cNvPicPr>
          <p:nvPr/>
        </p:nvPicPr>
        <p:blipFill>
          <a:blip r:embed="rId3"/>
          <a:srcRect/>
          <a:stretch>
            <a:fillRect/>
          </a:stretch>
        </p:blipFill>
        <p:spPr bwMode="auto">
          <a:xfrm>
            <a:off x="611188" y="728663"/>
            <a:ext cx="7267575" cy="5781675"/>
          </a:xfrm>
          <a:prstGeom prst="rect">
            <a:avLst/>
          </a:prstGeom>
          <a:noFill/>
          <a:ln w="9525">
            <a:noFill/>
            <a:miter lim="800000"/>
            <a:headEnd/>
            <a:tailEnd/>
          </a:ln>
        </p:spPr>
      </p:pic>
      <p:sp>
        <p:nvSpPr>
          <p:cNvPr id="493572" name="Rectangle 3"/>
          <p:cNvSpPr>
            <a:spLocks noGrp="1" noChangeArrowheads="1"/>
          </p:cNvSpPr>
          <p:nvPr>
            <p:ph type="title"/>
          </p:nvPr>
        </p:nvSpPr>
        <p:spPr>
          <a:xfrm>
            <a:off x="762000" y="228600"/>
            <a:ext cx="7772400" cy="365125"/>
          </a:xfrm>
          <a:noFill/>
        </p:spPr>
        <p:txBody>
          <a:bodyPr lIns="91440" tIns="0" rIns="91440" bIns="0" anchor="b">
            <a:spAutoFit/>
          </a:bodyPr>
          <a:lstStyle/>
          <a:p>
            <a:r>
              <a:rPr lang="fr-FR"/>
              <a:t>Fondamentaux de l'Alliance Renault Nissan</a:t>
            </a:r>
          </a:p>
        </p:txBody>
      </p:sp>
    </p:spTree>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2"/>
          <p:cNvSpPr>
            <a:spLocks noGrp="1"/>
          </p:cNvSpPr>
          <p:nvPr>
            <p:ph type="sldNum" sz="quarter" idx="10"/>
          </p:nvPr>
        </p:nvSpPr>
        <p:spPr/>
        <p:txBody>
          <a:bodyPr/>
          <a:lstStyle/>
          <a:p>
            <a:pPr>
              <a:defRPr/>
            </a:pPr>
            <a:fld id="{3CDDD3C9-6347-FE49-BA72-B2665596F67F}" type="slidenum">
              <a:rPr lang="fr-FR"/>
              <a:pPr>
                <a:defRPr/>
              </a:pPr>
              <a:t>242</a:t>
            </a:fld>
            <a:endParaRPr lang="fr-FR"/>
          </a:p>
        </p:txBody>
      </p:sp>
      <p:sp>
        <p:nvSpPr>
          <p:cNvPr id="495619" name="Rectangle 2"/>
          <p:cNvSpPr>
            <a:spLocks noGrp="1" noChangeArrowheads="1"/>
          </p:cNvSpPr>
          <p:nvPr>
            <p:ph type="title"/>
          </p:nvPr>
        </p:nvSpPr>
        <p:spPr>
          <a:xfrm>
            <a:off x="685800" y="368300"/>
            <a:ext cx="7772400" cy="317500"/>
          </a:xfrm>
        </p:spPr>
        <p:txBody>
          <a:bodyPr/>
          <a:lstStyle/>
          <a:p>
            <a:r>
              <a:rPr lang="fr-FR"/>
              <a:t>Charte de l'alliance Principes et valeurs</a:t>
            </a:r>
          </a:p>
        </p:txBody>
      </p:sp>
      <p:pic>
        <p:nvPicPr>
          <p:cNvPr id="495620" name="Picture 3"/>
          <p:cNvPicPr>
            <a:picLocks noChangeAspect="1" noChangeArrowheads="1"/>
          </p:cNvPicPr>
          <p:nvPr/>
        </p:nvPicPr>
        <p:blipFill>
          <a:blip r:embed="rId3"/>
          <a:srcRect/>
          <a:stretch>
            <a:fillRect/>
          </a:stretch>
        </p:blipFill>
        <p:spPr bwMode="auto">
          <a:xfrm>
            <a:off x="0" y="762000"/>
            <a:ext cx="8797925"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2"/>
          <p:cNvSpPr>
            <a:spLocks noGrp="1"/>
          </p:cNvSpPr>
          <p:nvPr>
            <p:ph type="sldNum" sz="quarter" idx="10"/>
          </p:nvPr>
        </p:nvSpPr>
        <p:spPr/>
        <p:txBody>
          <a:bodyPr/>
          <a:lstStyle/>
          <a:p>
            <a:pPr>
              <a:defRPr/>
            </a:pPr>
            <a:fld id="{245B6873-70A3-A241-A880-EC0F1F11F48F}" type="slidenum">
              <a:rPr lang="fr-FR"/>
              <a:pPr>
                <a:defRPr/>
              </a:pPr>
              <a:t>243</a:t>
            </a:fld>
            <a:endParaRPr lang="fr-FR"/>
          </a:p>
        </p:txBody>
      </p:sp>
      <p:sp>
        <p:nvSpPr>
          <p:cNvPr id="497667" name="Rectangle 2"/>
          <p:cNvSpPr>
            <a:spLocks noGrp="1" noChangeArrowheads="1"/>
          </p:cNvSpPr>
          <p:nvPr>
            <p:ph type="title"/>
          </p:nvPr>
        </p:nvSpPr>
        <p:spPr/>
        <p:txBody>
          <a:bodyPr/>
          <a:lstStyle/>
          <a:p>
            <a:r>
              <a:rPr lang="fr-FR"/>
              <a:t>Structures et organismes de gestion de l'Alliance</a:t>
            </a:r>
          </a:p>
        </p:txBody>
      </p:sp>
      <p:pic>
        <p:nvPicPr>
          <p:cNvPr id="497668" name="Picture 3"/>
          <p:cNvPicPr>
            <a:picLocks noChangeAspect="1" noChangeArrowheads="1"/>
          </p:cNvPicPr>
          <p:nvPr/>
        </p:nvPicPr>
        <p:blipFill>
          <a:blip r:embed="rId3"/>
          <a:srcRect/>
          <a:stretch>
            <a:fillRect/>
          </a:stretch>
        </p:blipFill>
        <p:spPr bwMode="auto">
          <a:xfrm>
            <a:off x="609600" y="776288"/>
            <a:ext cx="7581900" cy="5586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2"/>
          <p:cNvSpPr>
            <a:spLocks noGrp="1"/>
          </p:cNvSpPr>
          <p:nvPr>
            <p:ph type="sldNum" sz="quarter" idx="10"/>
          </p:nvPr>
        </p:nvSpPr>
        <p:spPr/>
        <p:txBody>
          <a:bodyPr/>
          <a:lstStyle/>
          <a:p>
            <a:pPr>
              <a:defRPr/>
            </a:pPr>
            <a:fld id="{7A34AC70-D742-5241-BE9F-701343502FA8}" type="slidenum">
              <a:rPr lang="fr-FR"/>
              <a:pPr>
                <a:defRPr/>
              </a:pPr>
              <a:t>244</a:t>
            </a:fld>
            <a:endParaRPr lang="fr-FR"/>
          </a:p>
        </p:txBody>
      </p:sp>
      <p:pic>
        <p:nvPicPr>
          <p:cNvPr id="499715" name="Picture 2"/>
          <p:cNvPicPr>
            <a:picLocks noChangeAspect="1" noChangeArrowheads="1"/>
          </p:cNvPicPr>
          <p:nvPr/>
        </p:nvPicPr>
        <p:blipFill>
          <a:blip r:embed="rId3"/>
          <a:srcRect/>
          <a:stretch>
            <a:fillRect/>
          </a:stretch>
        </p:blipFill>
        <p:spPr bwMode="auto">
          <a:xfrm>
            <a:off x="609600" y="933450"/>
            <a:ext cx="7924800" cy="5362575"/>
          </a:xfrm>
          <a:prstGeom prst="rect">
            <a:avLst/>
          </a:prstGeom>
          <a:noFill/>
          <a:ln w="9525">
            <a:noFill/>
            <a:miter lim="800000"/>
            <a:headEnd/>
            <a:tailEnd/>
          </a:ln>
        </p:spPr>
      </p:pic>
      <p:sp>
        <p:nvSpPr>
          <p:cNvPr id="499716" name="Rectangle 3"/>
          <p:cNvSpPr>
            <a:spLocks noGrp="1" noChangeArrowheads="1"/>
          </p:cNvSpPr>
          <p:nvPr>
            <p:ph type="title"/>
          </p:nvPr>
        </p:nvSpPr>
        <p:spPr>
          <a:noFill/>
        </p:spPr>
        <p:txBody>
          <a:bodyPr lIns="91440" tIns="0" rIns="91440" bIns="0" anchor="b">
            <a:spAutoFit/>
          </a:bodyPr>
          <a:lstStyle/>
          <a:p>
            <a:r>
              <a:rPr lang="fr-FR"/>
              <a:t>Structures et organismes de gestion de l'Alliance</a:t>
            </a:r>
          </a:p>
        </p:txBody>
      </p:sp>
    </p:spTree>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3"/>
          <p:cNvSpPr>
            <a:spLocks noGrp="1"/>
          </p:cNvSpPr>
          <p:nvPr>
            <p:ph type="sldNum" sz="quarter" idx="10"/>
          </p:nvPr>
        </p:nvSpPr>
        <p:spPr/>
        <p:txBody>
          <a:bodyPr/>
          <a:lstStyle/>
          <a:p>
            <a:pPr>
              <a:defRPr/>
            </a:pPr>
            <a:fld id="{6486E8AC-5476-D54A-97BA-752AB74C61CC}" type="slidenum">
              <a:rPr lang="fr-FR"/>
              <a:pPr>
                <a:defRPr/>
              </a:pPr>
              <a:t>245</a:t>
            </a:fld>
            <a:endParaRPr lang="fr-FR"/>
          </a:p>
        </p:txBody>
      </p:sp>
      <p:sp>
        <p:nvSpPr>
          <p:cNvPr id="501763" name="Rectangle 2"/>
          <p:cNvSpPr>
            <a:spLocks noGrp="1" noChangeArrowheads="1"/>
          </p:cNvSpPr>
          <p:nvPr>
            <p:ph type="title"/>
          </p:nvPr>
        </p:nvSpPr>
        <p:spPr>
          <a:xfrm>
            <a:off x="762000" y="152400"/>
            <a:ext cx="7772400" cy="609600"/>
          </a:xfrm>
        </p:spPr>
        <p:txBody>
          <a:bodyPr/>
          <a:lstStyle/>
          <a:p>
            <a:r>
              <a:rPr lang="fr-FR"/>
              <a:t>Renault-Nissan : Points clés</a:t>
            </a:r>
          </a:p>
        </p:txBody>
      </p:sp>
      <p:graphicFrame>
        <p:nvGraphicFramePr>
          <p:cNvPr id="1056780" name="Group 12"/>
          <p:cNvGraphicFramePr>
            <a:graphicFrameLocks noGrp="1"/>
          </p:cNvGraphicFramePr>
          <p:nvPr>
            <p:ph type="tbl" idx="1"/>
          </p:nvPr>
        </p:nvGraphicFramePr>
        <p:xfrm>
          <a:off x="152400" y="762000"/>
          <a:ext cx="8915400" cy="6037199"/>
        </p:xfrm>
        <a:graphic>
          <a:graphicData uri="http://schemas.openxmlformats.org/drawingml/2006/table">
            <a:tbl>
              <a:tblPr/>
              <a:tblGrid>
                <a:gridCol w="1524000"/>
                <a:gridCol w="7391400"/>
              </a:tblGrid>
              <a:tr h="5400675">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600" b="0" i="0" u="none" strike="noStrike" cap="none" normalizeH="0" baseline="0">
                          <a:ln>
                            <a:noFill/>
                          </a:ln>
                          <a:solidFill>
                            <a:srgbClr val="00279F"/>
                          </a:solidFill>
                          <a:effectLst/>
                          <a:latin typeface="Times New Roman" charset="0"/>
                        </a:rPr>
                        <a:t>Organisation &amp; fonctionnement</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80975" marR="0" lvl="0" indent="-180975"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400" b="0" i="0" u="none" strike="noStrike" cap="none" normalizeH="0" baseline="0">
                          <a:ln>
                            <a:noFill/>
                          </a:ln>
                          <a:solidFill>
                            <a:schemeClr val="tx1"/>
                          </a:solidFill>
                          <a:effectLst/>
                          <a:latin typeface="Times New Roman" charset="0"/>
                        </a:rPr>
                        <a:t>RENAULT NISSAN : Une alliance signée en 1999</a:t>
                      </a:r>
                    </a:p>
                    <a:p>
                      <a:pPr marL="409575" marR="0" lvl="1" indent="-161925"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200" b="0" i="0" u="none" strike="noStrike" cap="none" normalizeH="0" baseline="0">
                          <a:ln>
                            <a:noFill/>
                          </a:ln>
                          <a:solidFill>
                            <a:schemeClr val="tx1"/>
                          </a:solidFill>
                          <a:effectLst/>
                          <a:latin typeface="Times New Roman" charset="0"/>
                          <a:ea typeface="ＭＳ Ｐゴシック" charset="-128"/>
                        </a:rPr>
                        <a:t>Basée sur une logique stratégique de complémentarité (géographique, de gammes, de savoir-faire)</a:t>
                      </a:r>
                    </a:p>
                    <a:p>
                      <a:pPr marL="409575" marR="0" lvl="1" indent="-161925"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200" b="0" i="0" u="none" strike="noStrike" cap="none" normalizeH="0" baseline="0">
                          <a:ln>
                            <a:noFill/>
                          </a:ln>
                          <a:solidFill>
                            <a:schemeClr val="tx1"/>
                          </a:solidFill>
                          <a:effectLst/>
                          <a:latin typeface="Times New Roman" charset="0"/>
                          <a:ea typeface="ＭＳ Ｐゴシック" charset="-128"/>
                        </a:rPr>
                        <a:t>Une phase d'observation pendant 3 ans, "verrouillage" par Renault en 2002 (RNBV…)</a:t>
                      </a:r>
                    </a:p>
                    <a:p>
                      <a:pPr marL="180975" marR="0" lvl="0" indent="-180975"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400" b="0" i="0" u="none" strike="noStrike" cap="none" normalizeH="0" baseline="0">
                          <a:ln>
                            <a:noFill/>
                          </a:ln>
                          <a:solidFill>
                            <a:schemeClr val="tx1"/>
                          </a:solidFill>
                          <a:effectLst/>
                          <a:latin typeface="Times New Roman" charset="0"/>
                        </a:rPr>
                        <a:t>2 visions et 2 contextes différents, une taille équivalente</a:t>
                      </a:r>
                    </a:p>
                    <a:p>
                      <a:pPr marL="409575" marR="0" lvl="1" indent="-161925"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200" b="0" i="0" u="none" strike="noStrike" cap="none" normalizeH="0" baseline="0">
                          <a:ln>
                            <a:noFill/>
                          </a:ln>
                          <a:solidFill>
                            <a:schemeClr val="tx1"/>
                          </a:solidFill>
                          <a:effectLst/>
                          <a:latin typeface="Times New Roman" charset="0"/>
                          <a:ea typeface="ＭＳ Ｐゴシック" charset="-128"/>
                        </a:rPr>
                        <a:t>Renault : "l'alliance, c'est gagnant-gagnant"</a:t>
                      </a:r>
                    </a:p>
                    <a:p>
                      <a:pPr marL="409575" marR="0" lvl="1" indent="-161925"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200" b="0" i="0" u="none" strike="noStrike" cap="none" normalizeH="0" baseline="0">
                          <a:ln>
                            <a:noFill/>
                          </a:ln>
                          <a:solidFill>
                            <a:schemeClr val="tx1"/>
                          </a:solidFill>
                          <a:effectLst/>
                          <a:latin typeface="Times New Roman" charset="0"/>
                          <a:ea typeface="ＭＳ Ｐゴシック" charset="-128"/>
                        </a:rPr>
                        <a:t>Nissan : "l'alliance va nous permettre de survivre"</a:t>
                      </a:r>
                    </a:p>
                    <a:p>
                      <a:pPr marL="180975" marR="0" lvl="0" indent="-180975"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400" b="0" i="0" u="none" strike="noStrike" cap="none" normalizeH="0" baseline="0">
                          <a:ln>
                            <a:noFill/>
                          </a:ln>
                          <a:solidFill>
                            <a:schemeClr val="tx1"/>
                          </a:solidFill>
                          <a:effectLst/>
                          <a:latin typeface="Times New Roman" charset="0"/>
                        </a:rPr>
                        <a:t>Participation unidirectionnelle de Renault dans Nissan (36,8%), puis participations croisées Renault-Nissan (44%-15%)</a:t>
                      </a:r>
                    </a:p>
                    <a:p>
                      <a:pPr marL="180975" marR="0" lvl="0" indent="-180975"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400" b="0" i="0" u="none" strike="noStrike" cap="none" normalizeH="0" baseline="0">
                          <a:ln>
                            <a:noFill/>
                          </a:ln>
                          <a:solidFill>
                            <a:schemeClr val="tx1"/>
                          </a:solidFill>
                          <a:effectLst/>
                          <a:latin typeface="Times New Roman" charset="0"/>
                        </a:rPr>
                        <a:t>Pression de nombreux cadres, analystes pour une fusion-intégration de Nissan dans Renault</a:t>
                      </a:r>
                    </a:p>
                    <a:p>
                      <a:pPr marL="409575" marR="0" lvl="1" indent="-161925"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200" b="0" i="0" u="none" strike="noStrike" cap="none" normalizeH="0" baseline="0">
                          <a:ln>
                            <a:noFill/>
                          </a:ln>
                          <a:solidFill>
                            <a:schemeClr val="tx1"/>
                          </a:solidFill>
                          <a:effectLst/>
                          <a:latin typeface="Times New Roman" charset="0"/>
                          <a:ea typeface="ＭＳ Ｐゴシック" charset="-128"/>
                        </a:rPr>
                        <a:t>une décision claire et ferme des Dirigeants de rester dans un cadre "d'alliance stratégique équilibrée" 50-50 : barrières infranchissables de culture et de langue, risque de destruction de valeur par la fusion</a:t>
                      </a:r>
                    </a:p>
                    <a:p>
                      <a:pPr marL="180975" marR="0" lvl="0" indent="-180975"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400" b="0" i="0" u="none" strike="noStrike" cap="none" normalizeH="0" baseline="0">
                          <a:ln>
                            <a:noFill/>
                          </a:ln>
                          <a:solidFill>
                            <a:schemeClr val="tx1"/>
                          </a:solidFill>
                          <a:effectLst/>
                          <a:latin typeface="Times New Roman" charset="0"/>
                        </a:rPr>
                        <a:t>Un équilibre économique "50-50" de l'alliance surveillé et faisant l'objet de contreparties financières –prévues dès l'origine-, en cas de non équilibre</a:t>
                      </a:r>
                    </a:p>
                    <a:p>
                      <a:pPr marL="180975" marR="0" lvl="0" indent="-180975"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400" b="0" i="0" u="none" strike="noStrike" cap="none" normalizeH="0" baseline="0">
                          <a:ln>
                            <a:noFill/>
                          </a:ln>
                          <a:solidFill>
                            <a:schemeClr val="tx1"/>
                          </a:solidFill>
                          <a:effectLst/>
                          <a:latin typeface="Times New Roman" charset="0"/>
                        </a:rPr>
                        <a:t>Des projets "win-win", sinon pas de projet ou un rééquilibrage (financier, autres projets)</a:t>
                      </a:r>
                    </a:p>
                    <a:p>
                      <a:pPr marL="180975" marR="0" lvl="0" indent="-180975"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400" b="0" i="0" u="none" strike="noStrike" cap="none" normalizeH="0" baseline="0">
                          <a:ln>
                            <a:noFill/>
                          </a:ln>
                          <a:solidFill>
                            <a:schemeClr val="tx1"/>
                          </a:solidFill>
                          <a:effectLst/>
                          <a:latin typeface="Times New Roman" charset="0"/>
                        </a:rPr>
                        <a:t>Principes directeurs de management</a:t>
                      </a:r>
                    </a:p>
                    <a:p>
                      <a:pPr marL="409575" marR="0" lvl="1" indent="-161925"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200" b="0" i="0" u="none" strike="noStrike" cap="none" normalizeH="0" baseline="0">
                          <a:ln>
                            <a:noFill/>
                          </a:ln>
                          <a:solidFill>
                            <a:schemeClr val="tx1"/>
                          </a:solidFill>
                          <a:effectLst/>
                          <a:latin typeface="Times New Roman" charset="0"/>
                          <a:ea typeface="ＭＳ Ｐゴシック" charset="-128"/>
                        </a:rPr>
                        <a:t>Confiance et respect, en particulier respect des identités</a:t>
                      </a:r>
                    </a:p>
                    <a:p>
                      <a:pPr marL="409575" marR="0" lvl="1" indent="-161925"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200" b="0" i="0" u="none" strike="noStrike" cap="none" normalizeH="0" baseline="0">
                          <a:ln>
                            <a:noFill/>
                          </a:ln>
                          <a:solidFill>
                            <a:schemeClr val="tx1"/>
                          </a:solidFill>
                          <a:effectLst/>
                          <a:latin typeface="Times New Roman" charset="0"/>
                          <a:ea typeface="ＭＳ Ｐゴシック" charset="-128"/>
                        </a:rPr>
                        <a:t>Processus de décision de l'alliance basé sur réactivité, responsabilité, performance</a:t>
                      </a:r>
                    </a:p>
                    <a:p>
                      <a:pPr marL="409575" marR="0" lvl="1" indent="-161925"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200" b="0" i="0" u="none" strike="noStrike" cap="none" normalizeH="0" baseline="0">
                          <a:ln>
                            <a:noFill/>
                          </a:ln>
                          <a:solidFill>
                            <a:schemeClr val="tx1"/>
                          </a:solidFill>
                          <a:effectLst/>
                          <a:latin typeface="Times New Roman" charset="0"/>
                          <a:ea typeface="ＭＳ Ｐゴシック" charset="-128"/>
                        </a:rPr>
                        <a:t>Attirer et retenir des talents</a:t>
                      </a:r>
                    </a:p>
                    <a:p>
                      <a:pPr marL="409575" marR="0" lvl="1" indent="-161925"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200" b="0" i="0" u="none" strike="noStrike" cap="none" normalizeH="0" baseline="0">
                          <a:ln>
                            <a:noFill/>
                          </a:ln>
                          <a:solidFill>
                            <a:schemeClr val="tx1"/>
                          </a:solidFill>
                          <a:effectLst/>
                          <a:latin typeface="Times New Roman" charset="0"/>
                          <a:ea typeface="ＭＳ Ｐゴシック" charset="-128"/>
                        </a:rPr>
                        <a:t>Des défis et des conditions de travail attractives</a:t>
                      </a:r>
                    </a:p>
                    <a:p>
                      <a:pPr marL="409575" marR="0" lvl="1" indent="-161925"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200" b="0" i="0" u="none" strike="noStrike" cap="none" normalizeH="0" baseline="0">
                          <a:ln>
                            <a:noFill/>
                          </a:ln>
                          <a:solidFill>
                            <a:schemeClr val="tx1"/>
                          </a:solidFill>
                          <a:effectLst/>
                          <a:latin typeface="Times New Roman" charset="0"/>
                          <a:ea typeface="ＭＳ Ｐゴシック" charset="-128"/>
                        </a:rPr>
                        <a:t>Un savant dosage : patience et impatience</a:t>
                      </a:r>
                    </a:p>
                    <a:p>
                      <a:pPr marL="180975" marR="0" lvl="0" indent="-180975"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400" b="0" i="0" u="none" strike="noStrike" cap="none" normalizeH="0" baseline="0">
                          <a:ln>
                            <a:noFill/>
                          </a:ln>
                          <a:solidFill>
                            <a:schemeClr val="tx1"/>
                          </a:solidFill>
                          <a:effectLst/>
                          <a:latin typeface="Times New Roman" charset="0"/>
                        </a:rPr>
                        <a:t>Une forte orientation vers les résultats au travers de livrables et de délais</a:t>
                      </a:r>
                    </a:p>
                    <a:p>
                      <a:pPr marL="409575" marR="0" lvl="1" indent="-161925"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200" b="0" i="0" u="none" strike="noStrike" cap="none" normalizeH="0" baseline="0">
                          <a:ln>
                            <a:noFill/>
                          </a:ln>
                          <a:solidFill>
                            <a:schemeClr val="tx1"/>
                          </a:solidFill>
                          <a:effectLst/>
                          <a:latin typeface="Times New Roman" charset="0"/>
                          <a:ea typeface="ＭＳ Ｐゴシック" charset="-128"/>
                        </a:rPr>
                        <a:t>Des objectifs de résultats quantifiés à atteindre calés dès la "due diligence" à 3 ans</a:t>
                      </a:r>
                    </a:p>
                    <a:p>
                      <a:pPr marL="409575" marR="0" lvl="1" indent="-161925"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200" b="0" i="0" u="none" strike="noStrike" cap="none" normalizeH="0" baseline="0">
                          <a:ln>
                            <a:noFill/>
                          </a:ln>
                          <a:solidFill>
                            <a:schemeClr val="tx1"/>
                          </a:solidFill>
                          <a:effectLst/>
                          <a:latin typeface="Times New Roman" charset="0"/>
                          <a:ea typeface="ＭＳ Ｐゴシック" charset="-128"/>
                        </a:rPr>
                        <a:t>Un slogan partagé "Unis pour la Performance"</a:t>
                      </a:r>
                    </a:p>
                    <a:p>
                      <a:pPr marL="180975" marR="0" lvl="0" indent="-180975"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400" b="0" i="0" u="none" strike="noStrike" cap="none" normalizeH="0" baseline="0">
                          <a:ln>
                            <a:noFill/>
                          </a:ln>
                          <a:solidFill>
                            <a:schemeClr val="tx1"/>
                          </a:solidFill>
                          <a:effectLst/>
                          <a:latin typeface="Times New Roman" charset="0"/>
                        </a:rPr>
                        <a:t>Les meilleurs savoir-faire, quelle que soit leur provenance, sont mis au service des deux :</a:t>
                      </a:r>
                    </a:p>
                    <a:p>
                      <a:pPr marL="409575" marR="0" lvl="1" indent="-161925"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200" b="0" i="0" u="none" strike="noStrike" cap="none" normalizeH="0" baseline="0">
                          <a:ln>
                            <a:noFill/>
                          </a:ln>
                          <a:solidFill>
                            <a:schemeClr val="tx1"/>
                          </a:solidFill>
                          <a:effectLst/>
                          <a:latin typeface="Times New Roman" charset="0"/>
                          <a:ea typeface="ＭＳ Ｐゴシック" charset="-128"/>
                        </a:rPr>
                        <a:t>Se nourrir des différences et des complémentarités</a:t>
                      </a:r>
                    </a:p>
                    <a:p>
                      <a:pPr marL="409575" marR="0" lvl="1" indent="-161925"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200" b="0" i="0" u="none" strike="noStrike" cap="none" normalizeH="0" baseline="0">
                          <a:ln>
                            <a:noFill/>
                          </a:ln>
                          <a:solidFill>
                            <a:schemeClr val="tx1"/>
                          </a:solidFill>
                          <a:effectLst/>
                          <a:latin typeface="Times New Roman" charset="0"/>
                          <a:ea typeface="ＭＳ Ｐゴシック" charset="-128"/>
                        </a:rPr>
                        <a:t>ex. diesel &amp; boîte manuelle de Renault, essence &amp; boîte automatique de Nissan</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3"/>
          <p:cNvSpPr>
            <a:spLocks noGrp="1"/>
          </p:cNvSpPr>
          <p:nvPr>
            <p:ph type="sldNum" sz="quarter" idx="10"/>
          </p:nvPr>
        </p:nvSpPr>
        <p:spPr/>
        <p:txBody>
          <a:bodyPr/>
          <a:lstStyle/>
          <a:p>
            <a:pPr>
              <a:defRPr/>
            </a:pPr>
            <a:fld id="{D15E0707-85CA-C04B-8C08-1750FFCFC13E}" type="slidenum">
              <a:rPr lang="fr-FR"/>
              <a:pPr>
                <a:defRPr/>
              </a:pPr>
              <a:t>246</a:t>
            </a:fld>
            <a:endParaRPr lang="fr-FR"/>
          </a:p>
        </p:txBody>
      </p:sp>
      <p:sp>
        <p:nvSpPr>
          <p:cNvPr id="503811" name="Rectangle 2"/>
          <p:cNvSpPr>
            <a:spLocks noGrp="1" noChangeArrowheads="1"/>
          </p:cNvSpPr>
          <p:nvPr>
            <p:ph type="title"/>
          </p:nvPr>
        </p:nvSpPr>
        <p:spPr/>
        <p:txBody>
          <a:bodyPr/>
          <a:lstStyle/>
          <a:p>
            <a:r>
              <a:rPr lang="fr-FR"/>
              <a:t>Renault-Nissan : Points clés</a:t>
            </a:r>
          </a:p>
        </p:txBody>
      </p:sp>
      <p:graphicFrame>
        <p:nvGraphicFramePr>
          <p:cNvPr id="1058828" name="Group 12"/>
          <p:cNvGraphicFramePr>
            <a:graphicFrameLocks noGrp="1"/>
          </p:cNvGraphicFramePr>
          <p:nvPr>
            <p:ph type="tbl" idx="1"/>
          </p:nvPr>
        </p:nvGraphicFramePr>
        <p:xfrm>
          <a:off x="685800" y="1219200"/>
          <a:ext cx="8062913" cy="4952112"/>
        </p:xfrm>
        <a:graphic>
          <a:graphicData uri="http://schemas.openxmlformats.org/drawingml/2006/table">
            <a:tbl>
              <a:tblPr/>
              <a:tblGrid>
                <a:gridCol w="1582738"/>
                <a:gridCol w="6480175"/>
              </a:tblGrid>
              <a:tr h="4267200">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800" b="0" i="0" u="none" strike="noStrike" cap="none" normalizeH="0" baseline="0">
                          <a:ln>
                            <a:noFill/>
                          </a:ln>
                          <a:solidFill>
                            <a:srgbClr val="00279F"/>
                          </a:solidFill>
                          <a:effectLst/>
                          <a:latin typeface="Times New Roman" charset="0"/>
                        </a:rPr>
                        <a:t>Structures de décision</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80975" marR="0" lvl="0" indent="-180975"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600" b="0" i="0" u="none" strike="noStrike" cap="none" normalizeH="0" baseline="0">
                          <a:ln>
                            <a:noFill/>
                          </a:ln>
                          <a:solidFill>
                            <a:schemeClr val="tx1"/>
                          </a:solidFill>
                          <a:effectLst/>
                          <a:latin typeface="Times New Roman" charset="0"/>
                        </a:rPr>
                        <a:t>Au départ,  une structure de pilotage de l'alliance "Global Alliance Committee", puis une société de management de l'alliance mise en place en 2002, le directoire "RNBV" dont le siège est en Hollande</a:t>
                      </a:r>
                    </a:p>
                    <a:p>
                      <a:pPr marL="363538" marR="0" lvl="1" indent="-180975"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400" b="0" i="0" u="none" strike="noStrike" cap="none" normalizeH="0" baseline="0">
                          <a:ln>
                            <a:noFill/>
                          </a:ln>
                          <a:solidFill>
                            <a:schemeClr val="tx1"/>
                          </a:solidFill>
                          <a:effectLst/>
                          <a:latin typeface="Times New Roman" charset="0"/>
                          <a:ea typeface="ＭＳ Ｐゴシック" charset="-128"/>
                        </a:rPr>
                        <a:t>Composition : les 12 membres des Comités exécutifs des 2 sociétés, un Président (initialement LS), un VP (CG)</a:t>
                      </a:r>
                    </a:p>
                    <a:p>
                      <a:pPr marL="363538" marR="0" lvl="1" indent="-180975"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400" b="0" i="0" u="none" strike="noStrike" cap="none" normalizeH="0" baseline="0">
                          <a:ln>
                            <a:noFill/>
                          </a:ln>
                          <a:solidFill>
                            <a:schemeClr val="tx1"/>
                          </a:solidFill>
                          <a:effectLst/>
                          <a:latin typeface="Times New Roman" charset="0"/>
                          <a:ea typeface="ＭＳ Ｐゴシック" charset="-128"/>
                        </a:rPr>
                        <a:t>Pouvoir de décision exclusif </a:t>
                      </a:r>
                    </a:p>
                    <a:p>
                      <a:pPr marL="363538" marR="0" lvl="1" indent="-180975"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400" b="0" i="0" u="none" strike="noStrike" cap="none" normalizeH="0" baseline="0">
                          <a:ln>
                            <a:noFill/>
                          </a:ln>
                          <a:solidFill>
                            <a:schemeClr val="tx1"/>
                          </a:solidFill>
                          <a:effectLst/>
                          <a:latin typeface="Times New Roman" charset="0"/>
                          <a:ea typeface="ＭＳ Ｐゴシック" charset="-128"/>
                        </a:rPr>
                        <a:t>Réunion depuis le début toutes les 4-6 semaines (Paris, Tokyo, ville "salon professionnel" sur 1,5 j …), tentative de tele-visio non satisfaisante</a:t>
                      </a:r>
                    </a:p>
                    <a:p>
                      <a:pPr marL="363538" marR="0" lvl="1" indent="-180975"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400" b="0" i="0" u="none" strike="noStrike" cap="none" normalizeH="0" baseline="0">
                          <a:ln>
                            <a:noFill/>
                          </a:ln>
                          <a:solidFill>
                            <a:schemeClr val="tx1"/>
                          </a:solidFill>
                          <a:effectLst/>
                          <a:latin typeface="Times New Roman" charset="0"/>
                          <a:ea typeface="ＭＳ Ｐゴシック" charset="-128"/>
                        </a:rPr>
                        <a:t>80% du temps sur reporting des CCT, 20% sur la surveillance du fonctionnement de l'alliance et les décisions stratégiques ainsi qu'économiques et financières, le plan de l'alliance, les plans produits, les investissements majeurs, les coopérations stratégiques autres, l'exploitation de l'enquête annuelle RENAULT NISSAN (1 j /an)</a:t>
                      </a:r>
                    </a:p>
                    <a:p>
                      <a:pPr marL="363538" marR="0" lvl="1" indent="-180975"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400" b="0" i="0" u="none" strike="noStrike" cap="none" normalizeH="0" baseline="0">
                          <a:ln>
                            <a:noFill/>
                          </a:ln>
                          <a:solidFill>
                            <a:schemeClr val="tx1"/>
                          </a:solidFill>
                          <a:effectLst/>
                          <a:latin typeface="Times New Roman" charset="0"/>
                          <a:ea typeface="ＭＳ Ｐゴシック" charset="-128"/>
                        </a:rPr>
                        <a:t>Gestion d'un portefeuille de projets</a:t>
                      </a:r>
                    </a:p>
                    <a:p>
                      <a:pPr marL="363538" marR="0" lvl="1" indent="-180975"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400" b="0" i="0" u="none" strike="noStrike" cap="none" normalizeH="0" baseline="0">
                          <a:ln>
                            <a:noFill/>
                          </a:ln>
                          <a:solidFill>
                            <a:schemeClr val="tx1"/>
                          </a:solidFill>
                          <a:effectLst/>
                          <a:latin typeface="Times New Roman" charset="0"/>
                          <a:ea typeface="ＭＳ Ｐゴシック" charset="-128"/>
                        </a:rPr>
                        <a:t>Suivi au travers d'un "Alliance Scorecard"</a:t>
                      </a:r>
                    </a:p>
                    <a:p>
                      <a:pPr marL="180975" marR="0" lvl="0" indent="-180975"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600" b="0" i="0" u="none" strike="noStrike" cap="none" normalizeH="0" baseline="0">
                          <a:ln>
                            <a:noFill/>
                          </a:ln>
                          <a:solidFill>
                            <a:schemeClr val="tx1"/>
                          </a:solidFill>
                          <a:effectLst/>
                          <a:latin typeface="Times New Roman" charset="0"/>
                        </a:rPr>
                        <a:t>Implication forte des dirigeants</a:t>
                      </a:r>
                    </a:p>
                    <a:p>
                      <a:pPr marL="363538" marR="0" lvl="1" indent="-180975"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400" b="0" i="0" u="none" strike="noStrike" cap="none" normalizeH="0" baseline="0">
                          <a:ln>
                            <a:noFill/>
                          </a:ln>
                          <a:solidFill>
                            <a:schemeClr val="tx1"/>
                          </a:solidFill>
                          <a:effectLst/>
                          <a:latin typeface="Times New Roman" charset="0"/>
                          <a:ea typeface="ＭＳ Ｐゴシック" charset="-128"/>
                        </a:rPr>
                        <a:t>&gt;20% du temps des Présidents, plus au démarrage</a:t>
                      </a:r>
                    </a:p>
                    <a:p>
                      <a:pPr marL="180975" marR="0" lvl="0" indent="-180975"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600" b="0" i="0" u="none" strike="noStrike" cap="none" normalizeH="0" baseline="0">
                          <a:ln>
                            <a:noFill/>
                          </a:ln>
                          <a:solidFill>
                            <a:schemeClr val="tx1"/>
                          </a:solidFill>
                          <a:effectLst/>
                          <a:latin typeface="Times New Roman" charset="0"/>
                        </a:rPr>
                        <a:t>Échanges de personnel</a:t>
                      </a:r>
                    </a:p>
                    <a:p>
                      <a:pPr marL="363538" marR="0" lvl="1" indent="-180975"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400" b="0" i="0" u="none" strike="noStrike" cap="none" normalizeH="0" baseline="0">
                          <a:ln>
                            <a:noFill/>
                          </a:ln>
                          <a:solidFill>
                            <a:schemeClr val="tx1"/>
                          </a:solidFill>
                          <a:effectLst/>
                          <a:latin typeface="Times New Roman" charset="0"/>
                          <a:ea typeface="ＭＳ Ｐゴシック" charset="-128"/>
                        </a:rPr>
                        <a:t># 20-24 personnes de chaque côté, à des postes différents du fait de la prise de participation de RENAULT dans NISSAN, et de la situation initiale de NISSAN</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3"/>
          <p:cNvSpPr>
            <a:spLocks noGrp="1"/>
          </p:cNvSpPr>
          <p:nvPr>
            <p:ph type="sldNum" sz="quarter" idx="10"/>
          </p:nvPr>
        </p:nvSpPr>
        <p:spPr/>
        <p:txBody>
          <a:bodyPr/>
          <a:lstStyle/>
          <a:p>
            <a:pPr>
              <a:defRPr/>
            </a:pPr>
            <a:fld id="{30EB8CE3-A034-C243-9EA5-B35A792ACA70}" type="slidenum">
              <a:rPr lang="fr-FR"/>
              <a:pPr>
                <a:defRPr/>
              </a:pPr>
              <a:t>247</a:t>
            </a:fld>
            <a:endParaRPr lang="fr-FR"/>
          </a:p>
        </p:txBody>
      </p:sp>
      <p:sp>
        <p:nvSpPr>
          <p:cNvPr id="505859" name="Rectangle 2"/>
          <p:cNvSpPr>
            <a:spLocks noGrp="1" noChangeArrowheads="1"/>
          </p:cNvSpPr>
          <p:nvPr>
            <p:ph type="title"/>
          </p:nvPr>
        </p:nvSpPr>
        <p:spPr>
          <a:xfrm>
            <a:off x="762000" y="152400"/>
            <a:ext cx="7772400" cy="609600"/>
          </a:xfrm>
        </p:spPr>
        <p:txBody>
          <a:bodyPr/>
          <a:lstStyle/>
          <a:p>
            <a:r>
              <a:rPr lang="fr-FR"/>
              <a:t>Renault-Nissan : Points clés</a:t>
            </a:r>
          </a:p>
        </p:txBody>
      </p:sp>
      <p:graphicFrame>
        <p:nvGraphicFramePr>
          <p:cNvPr id="1060879" name="Group 15"/>
          <p:cNvGraphicFramePr>
            <a:graphicFrameLocks noGrp="1"/>
          </p:cNvGraphicFramePr>
          <p:nvPr>
            <p:ph type="tbl" idx="1"/>
          </p:nvPr>
        </p:nvGraphicFramePr>
        <p:xfrm>
          <a:off x="152400" y="762000"/>
          <a:ext cx="8915400" cy="6098159"/>
        </p:xfrm>
        <a:graphic>
          <a:graphicData uri="http://schemas.openxmlformats.org/drawingml/2006/table">
            <a:tbl>
              <a:tblPr/>
              <a:tblGrid>
                <a:gridCol w="1219200"/>
                <a:gridCol w="7696200"/>
              </a:tblGrid>
              <a:tr h="4419600">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800" b="0" i="0" u="none" strike="noStrike" cap="none" normalizeH="0" baseline="0">
                          <a:ln>
                            <a:noFill/>
                          </a:ln>
                          <a:solidFill>
                            <a:srgbClr val="00279F"/>
                          </a:solidFill>
                          <a:effectLst/>
                          <a:latin typeface="Times New Roman" charset="0"/>
                        </a:rPr>
                        <a:t>Structures de pilotage, de coordination et d'animation</a:t>
                      </a:r>
                    </a:p>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endParaRPr kumimoji="0" lang="fr-FR" sz="1800" b="0" i="0" u="none" strike="noStrike" cap="none" normalizeH="0" baseline="0">
                        <a:ln>
                          <a:noFill/>
                        </a:ln>
                        <a:solidFill>
                          <a:srgbClr val="00279F"/>
                        </a:solidFill>
                        <a:effectLst/>
                        <a:latin typeface="Times New Roman" charset="0"/>
                      </a:endParaRP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80975" marR="0" lvl="0" indent="-180975"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400" b="0" i="0" u="none" strike="noStrike" cap="none" normalizeH="0" baseline="0">
                          <a:ln>
                            <a:noFill/>
                          </a:ln>
                          <a:solidFill>
                            <a:schemeClr val="tx1"/>
                          </a:solidFill>
                          <a:effectLst/>
                          <a:latin typeface="Times New Roman" charset="0"/>
                        </a:rPr>
                        <a:t>2 sociétés communes rattachées à RNBV, seul actionnaire et responsable</a:t>
                      </a:r>
                    </a:p>
                    <a:p>
                      <a:pPr marL="363538" marR="0" lvl="1" indent="-180975"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200" b="0" i="0" u="none" strike="noStrike" cap="none" normalizeH="0" baseline="0">
                          <a:ln>
                            <a:noFill/>
                          </a:ln>
                          <a:solidFill>
                            <a:schemeClr val="tx1"/>
                          </a:solidFill>
                          <a:effectLst/>
                          <a:latin typeface="Times New Roman" charset="0"/>
                          <a:ea typeface="ＭＳ Ｐゴシック" charset="-128"/>
                        </a:rPr>
                        <a:t>Renault-Nissan Purchasing Organization (RNPO) sur les achats composants (70% de mutualisation en phase 3, démarrage avec 20% en mars 2000 au GAC) : créée fin 2000</a:t>
                      </a:r>
                    </a:p>
                    <a:p>
                      <a:pPr marL="363538" marR="0" lvl="1" indent="-180975"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200" b="0" i="0" u="none" strike="noStrike" cap="none" normalizeH="0" baseline="0">
                          <a:ln>
                            <a:noFill/>
                          </a:ln>
                          <a:solidFill>
                            <a:schemeClr val="tx1"/>
                          </a:solidFill>
                          <a:effectLst/>
                          <a:latin typeface="Times New Roman" charset="0"/>
                          <a:ea typeface="ＭＳ Ｐゴシック" charset="-128"/>
                        </a:rPr>
                        <a:t>Renault-Nissan Information Services (RNIS) sur les systèmes d'information et de communication</a:t>
                      </a:r>
                    </a:p>
                    <a:p>
                      <a:pPr marL="180975" marR="0" lvl="0" indent="-180975"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400" b="0" i="0" u="none" strike="noStrike" cap="none" normalizeH="0" baseline="0">
                          <a:ln>
                            <a:noFill/>
                          </a:ln>
                          <a:solidFill>
                            <a:schemeClr val="tx1"/>
                          </a:solidFill>
                          <a:effectLst/>
                          <a:latin typeface="Times New Roman" charset="0"/>
                        </a:rPr>
                        <a:t>Engineering Steering Committee (se réunit tous les 2-3 mois)</a:t>
                      </a:r>
                    </a:p>
                    <a:p>
                      <a:pPr marL="180975" marR="0" lvl="0" indent="-180975"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400" b="0" i="0" u="none" strike="noStrike" cap="none" normalizeH="0" baseline="0">
                          <a:ln>
                            <a:noFill/>
                          </a:ln>
                          <a:solidFill>
                            <a:schemeClr val="tx1"/>
                          </a:solidFill>
                          <a:effectLst/>
                          <a:latin typeface="Times New Roman" charset="0"/>
                        </a:rPr>
                        <a:t>Comité de pilotage économique (outils de pilotage, normes, SI,…) :</a:t>
                      </a:r>
                    </a:p>
                    <a:p>
                      <a:pPr marL="363538" marR="0" lvl="1" indent="-180975"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200" b="0" i="0" u="none" strike="noStrike" cap="none" normalizeH="0" baseline="0">
                          <a:ln>
                            <a:noFill/>
                          </a:ln>
                          <a:solidFill>
                            <a:schemeClr val="tx1"/>
                          </a:solidFill>
                          <a:effectLst/>
                          <a:latin typeface="Times New Roman" charset="0"/>
                          <a:ea typeface="ＭＳ Ｐゴシック" charset="-128"/>
                        </a:rPr>
                        <a:t>Analyse de l'équilibre économique et gestion des contreparties</a:t>
                      </a:r>
                    </a:p>
                    <a:p>
                      <a:pPr marL="363538" marR="0" lvl="1" indent="-180975"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200" b="0" i="0" u="none" strike="noStrike" cap="none" normalizeH="0" baseline="0">
                          <a:ln>
                            <a:noFill/>
                          </a:ln>
                          <a:solidFill>
                            <a:schemeClr val="tx1"/>
                          </a:solidFill>
                          <a:effectLst/>
                          <a:latin typeface="Times New Roman" charset="0"/>
                          <a:ea typeface="ＭＳ Ｐゴシック" charset="-128"/>
                        </a:rPr>
                        <a:t>1 FTT "Management Control" rapporte également à ce comité</a:t>
                      </a:r>
                    </a:p>
                    <a:p>
                      <a:pPr marL="180975" marR="0" lvl="0" indent="-180975"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400" b="0" i="0" u="none" strike="noStrike" cap="none" normalizeH="0" baseline="0">
                          <a:ln>
                            <a:noFill/>
                          </a:ln>
                          <a:solidFill>
                            <a:schemeClr val="tx1"/>
                          </a:solidFill>
                          <a:effectLst/>
                          <a:latin typeface="Times New Roman" charset="0"/>
                        </a:rPr>
                        <a:t>Les 19 "Cross Company Team" (CCT) sur des sujets à objectifs opérationnels et résultats économiques et les 4 "Functional Task Team" (FTT) sans objectif financier, à objectifs qualitatifs de moyen terme orientés sur les meilleures pratiques (logistique, qualité, standards …) Trouver les idées de projets communs et les mettre en œuvre : 1 CCT </a:t>
                      </a:r>
                      <a:r>
                        <a:rPr kumimoji="0" lang="fr-FR" sz="1400" b="0" i="0" u="none" strike="noStrike" cap="none" normalizeH="0" baseline="0">
                          <a:ln>
                            <a:noFill/>
                          </a:ln>
                          <a:solidFill>
                            <a:schemeClr val="tx1"/>
                          </a:solidFill>
                          <a:effectLst/>
                          <a:latin typeface="Times New Roman" charset="0"/>
                          <a:sym typeface="Wingdings" charset="2"/>
                        </a:rPr>
                        <a:t> plusieurs projets</a:t>
                      </a:r>
                      <a:endParaRPr kumimoji="0" lang="fr-FR" sz="1400" b="0" i="0" u="none" strike="noStrike" cap="none" normalizeH="0" baseline="0">
                        <a:ln>
                          <a:noFill/>
                        </a:ln>
                        <a:solidFill>
                          <a:schemeClr val="tx1"/>
                        </a:solidFill>
                        <a:effectLst/>
                        <a:latin typeface="Times New Roman" charset="0"/>
                      </a:endParaRPr>
                    </a:p>
                    <a:p>
                      <a:pPr marL="363538" marR="0" lvl="1" indent="-180975"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200" b="0" i="0" u="none" strike="noStrike" cap="none" normalizeH="0" baseline="0">
                          <a:ln>
                            <a:noFill/>
                          </a:ln>
                          <a:solidFill>
                            <a:schemeClr val="tx1"/>
                          </a:solidFill>
                          <a:effectLst/>
                          <a:latin typeface="Times New Roman" charset="0"/>
                          <a:ea typeface="ＭＳ Ｐゴシック" charset="-128"/>
                        </a:rPr>
                        <a:t>Responsabilité des pilotes sur les résultats : rapportent à RNBV en moyenne 3 fois par an</a:t>
                      </a:r>
                    </a:p>
                    <a:p>
                      <a:pPr marL="363538" marR="0" lvl="1" indent="-180975"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200" b="0" i="0" u="none" strike="noStrike" cap="none" normalizeH="0" baseline="0">
                          <a:ln>
                            <a:noFill/>
                          </a:ln>
                          <a:solidFill>
                            <a:schemeClr val="tx1"/>
                          </a:solidFill>
                          <a:effectLst/>
                          <a:latin typeface="Times New Roman" charset="0"/>
                          <a:ea typeface="ＭＳ Ｐゴシック" charset="-128"/>
                        </a:rPr>
                        <a:t>Une feuille de route, une trajectoire, des objectifs proposés par les pilotes et validés par le directoire </a:t>
                      </a:r>
                      <a:r>
                        <a:rPr kumimoji="0" lang="fr-FR" sz="1200" b="0" i="0" u="none" strike="noStrike" cap="none" normalizeH="0" baseline="0">
                          <a:ln>
                            <a:noFill/>
                          </a:ln>
                          <a:solidFill>
                            <a:schemeClr val="tx1"/>
                          </a:solidFill>
                          <a:effectLst/>
                          <a:latin typeface="Times New Roman" charset="0"/>
                          <a:ea typeface="ＭＳ Ｐゴシック" charset="-128"/>
                          <a:sym typeface="Wingdings" charset="2"/>
                        </a:rPr>
                        <a:t> "Just Do It"</a:t>
                      </a:r>
                      <a:endParaRPr kumimoji="0" lang="fr-FR" sz="1200" b="0" i="0" u="none" strike="noStrike" cap="none" normalizeH="0" baseline="0">
                        <a:ln>
                          <a:noFill/>
                        </a:ln>
                        <a:solidFill>
                          <a:schemeClr val="tx1"/>
                        </a:solidFill>
                        <a:effectLst/>
                        <a:latin typeface="Times New Roman" charset="0"/>
                        <a:ea typeface="ＭＳ Ｐゴシック" charset="-128"/>
                      </a:endParaRPr>
                    </a:p>
                    <a:p>
                      <a:pPr marL="363538" marR="0" lvl="1" indent="-180975"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200" b="0" i="0" u="none" strike="noStrike" cap="none" normalizeH="0" baseline="0">
                          <a:ln>
                            <a:noFill/>
                          </a:ln>
                          <a:solidFill>
                            <a:schemeClr val="tx1"/>
                          </a:solidFill>
                          <a:effectLst/>
                          <a:latin typeface="Times New Roman" charset="0"/>
                          <a:ea typeface="ＭＳ Ｐゴシック" charset="-128"/>
                        </a:rPr>
                        <a:t>Parrainage d'un membre du CODIR</a:t>
                      </a:r>
                    </a:p>
                    <a:p>
                      <a:pPr marL="363538" marR="0" lvl="1" indent="-180975"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200" b="0" i="0" u="none" strike="noStrike" cap="none" normalizeH="0" baseline="0">
                          <a:ln>
                            <a:noFill/>
                          </a:ln>
                          <a:solidFill>
                            <a:schemeClr val="tx1"/>
                          </a:solidFill>
                          <a:effectLst/>
                          <a:latin typeface="Times New Roman" charset="0"/>
                          <a:ea typeface="ＭＳ Ｐゴシック" charset="-128"/>
                        </a:rPr>
                        <a:t>Certains CCT rapportent également à l'Engineering Steering Committee, ou à RNPO et RNIS</a:t>
                      </a:r>
                    </a:p>
                    <a:p>
                      <a:pPr marL="363538" marR="0" lvl="1" indent="-180975"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200" b="0" i="0" u="none" strike="noStrike" cap="none" normalizeH="0" baseline="0">
                          <a:ln>
                            <a:noFill/>
                          </a:ln>
                          <a:solidFill>
                            <a:schemeClr val="tx1"/>
                          </a:solidFill>
                          <a:effectLst/>
                          <a:latin typeface="Times New Roman" charset="0"/>
                          <a:ea typeface="ＭＳ Ｐゴシック" charset="-128"/>
                        </a:rPr>
                        <a:t>Il existe également des CCT régionaux (Europe, Afrique-MO, Am. Sud …) qui recherchent des opportunités / zone</a:t>
                      </a:r>
                    </a:p>
                    <a:p>
                      <a:pPr marL="363538" marR="0" lvl="1" indent="-180975"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200" b="0" i="0" u="none" strike="noStrike" cap="none" normalizeH="0" baseline="0">
                          <a:ln>
                            <a:noFill/>
                          </a:ln>
                          <a:solidFill>
                            <a:schemeClr val="tx1"/>
                          </a:solidFill>
                          <a:effectLst/>
                          <a:latin typeface="Times New Roman" charset="0"/>
                          <a:ea typeface="ＭＳ Ｐゴシック" charset="-128"/>
                        </a:rPr>
                        <a:t>Des projets forts de synergies ou mises en commun : achats, SI, plateformes, organes mécaniques,capacités mondiales de production, R&amp;D …</a:t>
                      </a:r>
                    </a:p>
                    <a:p>
                      <a:pPr marL="180975" marR="0" lvl="0" indent="-180975"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400" b="0" i="0" u="none" strike="noStrike" cap="none" normalizeH="0" baseline="0">
                          <a:ln>
                            <a:noFill/>
                          </a:ln>
                          <a:solidFill>
                            <a:schemeClr val="tx1"/>
                          </a:solidFill>
                          <a:effectLst/>
                          <a:latin typeface="Times New Roman" charset="0"/>
                        </a:rPr>
                        <a:t>Pas d'allocation de budget supplémentaire aux équipes pour travailler pour l'alliance</a:t>
                      </a:r>
                    </a:p>
                    <a:p>
                      <a:pPr marL="180975" marR="0" lvl="0" indent="-180975"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400" b="0" i="0" u="none" strike="noStrike" cap="none" normalizeH="0" baseline="0">
                          <a:ln>
                            <a:noFill/>
                          </a:ln>
                          <a:solidFill>
                            <a:schemeClr val="tx1"/>
                          </a:solidFill>
                          <a:effectLst/>
                          <a:latin typeface="Times New Roman" charset="0"/>
                        </a:rPr>
                        <a:t>Bureau de coordination de l'alliance animé par le Dr. Du Plan, antenne à Paris – avec 2 permanents Renault- et à Tokyo</a:t>
                      </a:r>
                    </a:p>
                    <a:p>
                      <a:pPr marL="363538" marR="0" lvl="1" indent="-180975"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200" b="0" i="0" u="none" strike="noStrike" cap="none" normalizeH="0" baseline="0">
                          <a:ln>
                            <a:noFill/>
                          </a:ln>
                          <a:solidFill>
                            <a:schemeClr val="tx1"/>
                          </a:solidFill>
                          <a:effectLst/>
                          <a:latin typeface="Times New Roman" charset="0"/>
                          <a:ea typeface="ＭＳ Ｐゴシック" charset="-128"/>
                        </a:rPr>
                        <a:t>Ordres du jour RNBV, priorités, pression sur les livrables, surveillance d fonctionnement général de l'alliance</a:t>
                      </a:r>
                    </a:p>
                    <a:p>
                      <a:pPr marL="363538" marR="0" lvl="1" indent="-180975"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200" b="0" i="0" u="none" strike="noStrike" cap="none" normalizeH="0" baseline="0">
                          <a:ln>
                            <a:noFill/>
                          </a:ln>
                          <a:solidFill>
                            <a:schemeClr val="tx1"/>
                          </a:solidFill>
                          <a:effectLst/>
                          <a:latin typeface="Times New Roman" charset="0"/>
                          <a:ea typeface="ＭＳ Ｐゴシック" charset="-128"/>
                        </a:rPr>
                        <a:t>Enquête annuelle sur le fonctionnement et le climat de l'alliance : analyse des tensions, de la confiance (indicateurs en cours de mise en place) sur 50-60 p</a:t>
                      </a:r>
                    </a:p>
                    <a:p>
                      <a:pPr marL="180975" marR="0" lvl="0" indent="-180975"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400" b="0" i="0" u="none" strike="noStrike" cap="none" normalizeH="0" baseline="0">
                          <a:ln>
                            <a:noFill/>
                          </a:ln>
                          <a:solidFill>
                            <a:schemeClr val="tx1"/>
                          </a:solidFill>
                          <a:effectLst/>
                          <a:latin typeface="Times New Roman" charset="0"/>
                        </a:rPr>
                        <a:t>Convention annuelle des acteurs de l'alliance (# 200p) sur 3 jours, depuis le début ?</a:t>
                      </a:r>
                    </a:p>
                    <a:p>
                      <a:pPr marL="363538" marR="0" lvl="1" indent="-180975"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200" b="0" i="0" u="none" strike="noStrike" cap="none" normalizeH="0" baseline="0">
                          <a:ln>
                            <a:noFill/>
                          </a:ln>
                          <a:solidFill>
                            <a:schemeClr val="tx1"/>
                          </a:solidFill>
                          <a:effectLst/>
                          <a:latin typeface="Times New Roman" charset="0"/>
                          <a:ea typeface="ＭＳ Ｐゴシック" charset="-128"/>
                        </a:rPr>
                        <a:t>Vision et orientations à 10 ans ; Charte de fonctionnement</a:t>
                      </a:r>
                      <a:endParaRPr kumimoji="0" lang="fr-FR" sz="1400" b="1" i="0" u="none" strike="noStrike" cap="none" normalizeH="0" baseline="0">
                        <a:ln>
                          <a:noFill/>
                        </a:ln>
                        <a:solidFill>
                          <a:schemeClr val="tx1"/>
                        </a:solidFill>
                        <a:effectLst/>
                        <a:latin typeface="Times New Roman" charset="0"/>
                        <a:ea typeface="ＭＳ Ｐゴシック" charset="-128"/>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3"/>
          <p:cNvSpPr>
            <a:spLocks noGrp="1"/>
          </p:cNvSpPr>
          <p:nvPr>
            <p:ph type="sldNum" sz="quarter" idx="10"/>
          </p:nvPr>
        </p:nvSpPr>
        <p:spPr/>
        <p:txBody>
          <a:bodyPr/>
          <a:lstStyle/>
          <a:p>
            <a:pPr>
              <a:defRPr/>
            </a:pPr>
            <a:fld id="{6B34D82A-37CA-484E-A4B8-2BE31B6EA150}" type="slidenum">
              <a:rPr lang="fr-FR"/>
              <a:pPr>
                <a:defRPr/>
              </a:pPr>
              <a:t>248</a:t>
            </a:fld>
            <a:endParaRPr lang="fr-FR"/>
          </a:p>
        </p:txBody>
      </p:sp>
      <p:sp>
        <p:nvSpPr>
          <p:cNvPr id="507907" name="Rectangle 2"/>
          <p:cNvSpPr>
            <a:spLocks noGrp="1" noChangeArrowheads="1"/>
          </p:cNvSpPr>
          <p:nvPr>
            <p:ph type="title"/>
          </p:nvPr>
        </p:nvSpPr>
        <p:spPr>
          <a:xfrm>
            <a:off x="762000" y="76200"/>
            <a:ext cx="7772400" cy="609600"/>
          </a:xfrm>
        </p:spPr>
        <p:txBody>
          <a:bodyPr/>
          <a:lstStyle/>
          <a:p>
            <a:r>
              <a:rPr lang="fr-FR"/>
              <a:t>Renault-Nissan : Points clés</a:t>
            </a:r>
          </a:p>
        </p:txBody>
      </p:sp>
      <p:graphicFrame>
        <p:nvGraphicFramePr>
          <p:cNvPr id="1062926" name="Group 14"/>
          <p:cNvGraphicFramePr>
            <a:graphicFrameLocks noGrp="1"/>
          </p:cNvGraphicFramePr>
          <p:nvPr>
            <p:ph type="tbl" idx="1"/>
          </p:nvPr>
        </p:nvGraphicFramePr>
        <p:xfrm>
          <a:off x="179388" y="765175"/>
          <a:ext cx="8812212" cy="5848224"/>
        </p:xfrm>
        <a:graphic>
          <a:graphicData uri="http://schemas.openxmlformats.org/drawingml/2006/table">
            <a:tbl>
              <a:tblPr/>
              <a:tblGrid>
                <a:gridCol w="354012"/>
                <a:gridCol w="8458200"/>
              </a:tblGrid>
              <a:tr h="4419600">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endParaRPr kumimoji="0" lang="fr-FR" sz="1800" b="0" i="0" u="none" strike="noStrike" cap="none" normalizeH="0" baseline="0">
                        <a:ln>
                          <a:noFill/>
                        </a:ln>
                        <a:solidFill>
                          <a:srgbClr val="00279F"/>
                        </a:solidFill>
                        <a:effectLst/>
                        <a:latin typeface="Times New Roman" charset="0"/>
                      </a:endParaRPr>
                    </a:p>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endParaRPr kumimoji="0" lang="fr-FR" sz="1800" b="0" i="0" u="none" strike="noStrike" cap="none" normalizeH="0" baseline="0">
                        <a:ln>
                          <a:noFill/>
                        </a:ln>
                        <a:solidFill>
                          <a:srgbClr val="00279F"/>
                        </a:solidFill>
                        <a:effectLst/>
                        <a:latin typeface="Times New Roman" charset="0"/>
                      </a:endParaRPr>
                    </a:p>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endParaRPr kumimoji="0" lang="fr-FR" sz="1800" b="0" i="0" u="none" strike="noStrike" cap="none" normalizeH="0" baseline="0">
                        <a:ln>
                          <a:noFill/>
                        </a:ln>
                        <a:solidFill>
                          <a:srgbClr val="00279F"/>
                        </a:solidFill>
                        <a:effectLst/>
                        <a:latin typeface="Times New Roman" charset="0"/>
                      </a:endParaRPr>
                    </a:p>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endParaRPr kumimoji="0" lang="fr-FR" sz="1800" b="0" i="0" u="none" strike="noStrike" cap="none" normalizeH="0" baseline="0">
                        <a:ln>
                          <a:noFill/>
                        </a:ln>
                        <a:solidFill>
                          <a:srgbClr val="00279F"/>
                        </a:solidFill>
                        <a:effectLst/>
                        <a:latin typeface="Times New Roman" charset="0"/>
                      </a:endParaRPr>
                    </a:p>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800" b="0" i="0" u="none" strike="noStrike" cap="none" normalizeH="0" baseline="0">
                          <a:ln>
                            <a:noFill/>
                          </a:ln>
                          <a:solidFill>
                            <a:srgbClr val="00279F"/>
                          </a:solidFill>
                          <a:effectLst/>
                          <a:latin typeface="Times New Roman" charset="0"/>
                        </a:rPr>
                        <a:t>MANAGEMENT</a:t>
                      </a:r>
                    </a:p>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endParaRPr kumimoji="0" lang="fr-FR" sz="1800" b="0" i="0" u="none" strike="noStrike" cap="none" normalizeH="0" baseline="0">
                        <a:ln>
                          <a:noFill/>
                        </a:ln>
                        <a:solidFill>
                          <a:srgbClr val="00279F"/>
                        </a:solidFill>
                        <a:effectLst/>
                        <a:latin typeface="Times New Roman" charset="0"/>
                      </a:endParaRP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85725" marR="0" lvl="0" indent="-85725"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400" b="1" i="0" u="none" strike="noStrike" cap="none" normalizeH="0" baseline="0">
                          <a:ln>
                            <a:noFill/>
                          </a:ln>
                          <a:solidFill>
                            <a:schemeClr val="tx1"/>
                          </a:solidFill>
                          <a:effectLst/>
                          <a:latin typeface="Times New Roman" charset="0"/>
                        </a:rPr>
                        <a:t>Une pression constante de CG et LS</a:t>
                      </a:r>
                    </a:p>
                    <a:p>
                      <a:pPr marL="361950" marR="0" lvl="1" indent="-96838"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200" b="1" i="0" u="none" strike="noStrike" cap="none" normalizeH="0" baseline="0">
                          <a:ln>
                            <a:noFill/>
                          </a:ln>
                          <a:solidFill>
                            <a:schemeClr val="tx1"/>
                          </a:solidFill>
                          <a:effectLst/>
                          <a:latin typeface="Times New Roman" charset="0"/>
                          <a:ea typeface="ＭＳ Ｐゴシック" charset="-128"/>
                        </a:rPr>
                        <a:t>Forte responsabilisation des personnes sur les résultats, y compris politique d'incentives</a:t>
                      </a:r>
                    </a:p>
                    <a:p>
                      <a:pPr marL="361950" marR="0" lvl="1" indent="-96838"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200" b="1" i="0" u="none" strike="noStrike" cap="none" normalizeH="0" baseline="0">
                          <a:ln>
                            <a:noFill/>
                          </a:ln>
                          <a:solidFill>
                            <a:schemeClr val="tx1"/>
                          </a:solidFill>
                          <a:effectLst/>
                          <a:latin typeface="Times New Roman" charset="0"/>
                          <a:ea typeface="ＭＳ Ｐゴシック" charset="-128"/>
                        </a:rPr>
                        <a:t>Recherche de la convergence entre les équipes au travers de la pression sur les résultats</a:t>
                      </a:r>
                    </a:p>
                    <a:p>
                      <a:pPr marL="361950" marR="0" lvl="1" indent="-96838"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200" b="1" i="0" u="none" strike="noStrike" cap="none" normalizeH="0" baseline="0">
                          <a:ln>
                            <a:noFill/>
                          </a:ln>
                          <a:solidFill>
                            <a:schemeClr val="tx1"/>
                          </a:solidFill>
                          <a:effectLst/>
                          <a:latin typeface="Times New Roman" charset="0"/>
                          <a:ea typeface="ＭＳ Ｐゴシック" charset="-128"/>
                        </a:rPr>
                        <a:t>Un document "Vision Stratégique de l'Alliance" structure la dynamique</a:t>
                      </a:r>
                    </a:p>
                    <a:p>
                      <a:pPr marL="85725" marR="0" lvl="0" indent="-85725"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400" b="1" i="0" u="none" strike="noStrike" cap="none" normalizeH="0" baseline="0">
                          <a:ln>
                            <a:noFill/>
                          </a:ln>
                          <a:solidFill>
                            <a:schemeClr val="tx1"/>
                          </a:solidFill>
                          <a:effectLst/>
                          <a:latin typeface="Times New Roman" charset="0"/>
                        </a:rPr>
                        <a:t>Des perceptions des finalités de l'alliance différentes pour les alliés </a:t>
                      </a:r>
                    </a:p>
                    <a:p>
                      <a:pPr marL="361950" marR="0" lvl="1" indent="-96838"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200" b="1" i="0" u="none" strike="noStrike" cap="none" normalizeH="0" baseline="0">
                          <a:ln>
                            <a:noFill/>
                          </a:ln>
                          <a:solidFill>
                            <a:schemeClr val="tx1"/>
                          </a:solidFill>
                          <a:effectLst/>
                          <a:latin typeface="Times New Roman" charset="0"/>
                          <a:ea typeface="ＭＳ Ｐゴシック" charset="-128"/>
                        </a:rPr>
                        <a:t>Une alliance structurelle LT pour Renault</a:t>
                      </a:r>
                    </a:p>
                    <a:p>
                      <a:pPr marL="361950" marR="0" lvl="1" indent="-96838"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200" b="1" i="0" u="none" strike="noStrike" cap="none" normalizeH="0" baseline="0">
                          <a:ln>
                            <a:noFill/>
                          </a:ln>
                          <a:solidFill>
                            <a:schemeClr val="tx1"/>
                          </a:solidFill>
                          <a:effectLst/>
                          <a:latin typeface="Times New Roman" charset="0"/>
                          <a:ea typeface="ＭＳ Ｐゴシック" charset="-128"/>
                        </a:rPr>
                        <a:t>Un objectif de survie CT pour Nissan : un intérêt Nissan d'abord au travers du "Nissan Revival Plan" (NRV) </a:t>
                      </a:r>
                      <a:r>
                        <a:rPr kumimoji="0" lang="fr-FR" sz="1200" b="1" i="0" u="none" strike="noStrike" cap="none" normalizeH="0" baseline="0">
                          <a:ln>
                            <a:noFill/>
                          </a:ln>
                          <a:solidFill>
                            <a:schemeClr val="tx1"/>
                          </a:solidFill>
                          <a:effectLst/>
                          <a:latin typeface="Times New Roman" charset="0"/>
                          <a:ea typeface="ＭＳ Ｐゴシック" charset="-128"/>
                          <a:sym typeface="Wingdings" charset="2"/>
                        </a:rPr>
                        <a:t> 2002, "Nissan Value Up" (NVU)  2007</a:t>
                      </a:r>
                    </a:p>
                    <a:p>
                      <a:pPr marL="85725" marR="0" lvl="0" indent="-85725"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400" b="1" i="0" u="none" strike="noStrike" cap="none" normalizeH="0" baseline="0">
                          <a:ln>
                            <a:noFill/>
                          </a:ln>
                          <a:solidFill>
                            <a:schemeClr val="tx1"/>
                          </a:solidFill>
                          <a:effectLst/>
                          <a:latin typeface="Times New Roman" charset="0"/>
                        </a:rPr>
                        <a:t>Des "meta-règles" de management</a:t>
                      </a:r>
                    </a:p>
                    <a:p>
                      <a:pPr marL="361950" marR="0" lvl="1" indent="-96838"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200" b="1" i="0" u="none" strike="noStrike" cap="none" normalizeH="0" baseline="0">
                          <a:ln>
                            <a:noFill/>
                          </a:ln>
                          <a:solidFill>
                            <a:schemeClr val="tx1"/>
                          </a:solidFill>
                          <a:effectLst/>
                          <a:latin typeface="Times New Roman" charset="0"/>
                          <a:ea typeface="ＭＳ Ｐゴシック" charset="-128"/>
                        </a:rPr>
                        <a:t>Partager des fondamentaux de la gestion de projets : "Project as Usual"</a:t>
                      </a:r>
                    </a:p>
                    <a:p>
                      <a:pPr marL="361950" marR="0" lvl="1" indent="-96838"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200" b="1" i="0" u="none" strike="noStrike" cap="none" normalizeH="0" baseline="0">
                          <a:ln>
                            <a:noFill/>
                          </a:ln>
                          <a:solidFill>
                            <a:schemeClr val="tx1"/>
                          </a:solidFill>
                          <a:effectLst/>
                          <a:latin typeface="Times New Roman" charset="0"/>
                          <a:ea typeface="ＭＳ Ｐゴシック" charset="-128"/>
                        </a:rPr>
                        <a:t>Construire l'inter-compréhension : "We see things not as they are but as we are"</a:t>
                      </a:r>
                    </a:p>
                    <a:p>
                      <a:pPr marL="361950" marR="0" lvl="1" indent="-96838"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200" b="1" i="0" u="none" strike="noStrike" cap="none" normalizeH="0" baseline="0">
                          <a:ln>
                            <a:noFill/>
                          </a:ln>
                          <a:solidFill>
                            <a:schemeClr val="tx1"/>
                          </a:solidFill>
                          <a:effectLst/>
                          <a:latin typeface="Times New Roman" charset="0"/>
                          <a:ea typeface="ＭＳ Ｐゴシック" charset="-128"/>
                        </a:rPr>
                        <a:t>Gérer l'équité entre partenaires : l'efficacité ne se confond pas avec l'équité</a:t>
                      </a:r>
                    </a:p>
                    <a:p>
                      <a:pPr marL="361950" marR="0" lvl="1" indent="-96838"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200" b="1" i="0" u="none" strike="noStrike" cap="none" normalizeH="0" baseline="0">
                          <a:ln>
                            <a:noFill/>
                          </a:ln>
                          <a:solidFill>
                            <a:schemeClr val="tx1"/>
                          </a:solidFill>
                          <a:effectLst/>
                          <a:latin typeface="Times New Roman" charset="0"/>
                          <a:ea typeface="ＭＳ Ｐゴシック" charset="-128"/>
                        </a:rPr>
                        <a:t>Régler les divergences : accepter qu'il existe des différences dans les stratégies</a:t>
                      </a:r>
                    </a:p>
                    <a:p>
                      <a:pPr marL="85725" marR="0" lvl="0" indent="-85725"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400" b="1" i="0" u="none" strike="noStrike" cap="none" normalizeH="0" baseline="0">
                          <a:ln>
                            <a:noFill/>
                          </a:ln>
                          <a:solidFill>
                            <a:schemeClr val="tx1"/>
                          </a:solidFill>
                          <a:effectLst/>
                          <a:latin typeface="Times New Roman" charset="0"/>
                        </a:rPr>
                        <a:t>Une forte attention aux problématiques interculturelles</a:t>
                      </a:r>
                    </a:p>
                    <a:p>
                      <a:pPr marL="361950" marR="0" lvl="1" indent="-96838"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200" b="1" i="0" u="none" strike="noStrike" cap="none" normalizeH="0" baseline="0">
                          <a:ln>
                            <a:noFill/>
                          </a:ln>
                          <a:solidFill>
                            <a:schemeClr val="tx1"/>
                          </a:solidFill>
                          <a:effectLst/>
                          <a:latin typeface="Times New Roman" charset="0"/>
                          <a:ea typeface="ＭＳ Ｐゴシック" charset="-128"/>
                        </a:rPr>
                        <a:t>Fort accompagnement des équipes pour Comprendre le cadre culturel de l'allié, dépasser le sien … sans le renier : des compréhensions différentes des mots, des concepts, des mécanismes cognitifs différents </a:t>
                      </a:r>
                      <a:r>
                        <a:rPr kumimoji="0" lang="fr-FR" sz="1200" b="1" i="0" u="none" strike="noStrike" cap="none" normalizeH="0" baseline="0">
                          <a:ln>
                            <a:noFill/>
                          </a:ln>
                          <a:solidFill>
                            <a:schemeClr val="tx1"/>
                          </a:solidFill>
                          <a:effectLst/>
                          <a:latin typeface="Times New Roman" charset="0"/>
                          <a:ea typeface="ＭＳ Ｐゴシック" charset="-128"/>
                          <a:sym typeface="Wingdings" charset="2"/>
                        </a:rPr>
                        <a:t> difficultés à surmonter par le coaching et la formation</a:t>
                      </a:r>
                      <a:endParaRPr kumimoji="0" lang="fr-FR" sz="1200" b="1" i="0" u="none" strike="noStrike" cap="none" normalizeH="0" baseline="0">
                        <a:ln>
                          <a:noFill/>
                        </a:ln>
                        <a:solidFill>
                          <a:schemeClr val="tx1"/>
                        </a:solidFill>
                        <a:effectLst/>
                        <a:latin typeface="Times New Roman" charset="0"/>
                        <a:ea typeface="ＭＳ Ｐゴシック" charset="-128"/>
                      </a:endParaRPr>
                    </a:p>
                    <a:p>
                      <a:pPr marL="723900" marR="0" lvl="2" indent="-171450"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100" b="1" i="0" u="none" strike="noStrike" cap="none" normalizeH="0" baseline="0">
                          <a:ln>
                            <a:noFill/>
                          </a:ln>
                          <a:solidFill>
                            <a:schemeClr val="tx1"/>
                          </a:solidFill>
                          <a:effectLst/>
                          <a:latin typeface="Times New Roman" charset="0"/>
                          <a:ea typeface="ＭＳ Ｐゴシック" charset="-128"/>
                        </a:rPr>
                        <a:t>Assistance aux équipes, Team Working Seminar (2j), Formation à l'interculturel (S. Erodi), "Working with Japanese"…</a:t>
                      </a:r>
                    </a:p>
                    <a:p>
                      <a:pPr marL="85725" marR="0" lvl="0" indent="-85725"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400" b="1" i="0" u="none" strike="noStrike" cap="none" normalizeH="0" baseline="0">
                          <a:ln>
                            <a:noFill/>
                          </a:ln>
                          <a:solidFill>
                            <a:schemeClr val="tx1"/>
                          </a:solidFill>
                          <a:effectLst/>
                          <a:latin typeface="Times New Roman" charset="0"/>
                        </a:rPr>
                        <a:t>Un cadre de pensée et d'action où l'on gère en permanence le déséquilibre</a:t>
                      </a:r>
                    </a:p>
                    <a:p>
                      <a:pPr marL="361950" marR="0" lvl="1" indent="-96838"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200" b="1" i="0" u="none" strike="noStrike" cap="none" normalizeH="0" baseline="0">
                          <a:ln>
                            <a:noFill/>
                          </a:ln>
                          <a:solidFill>
                            <a:schemeClr val="tx1"/>
                          </a:solidFill>
                          <a:effectLst/>
                          <a:latin typeface="Times New Roman" charset="0"/>
                          <a:ea typeface="ＭＳ Ｐゴシック" charset="-128"/>
                        </a:rPr>
                        <a:t>Local dans les CCT, les groupes de travail</a:t>
                      </a:r>
                    </a:p>
                    <a:p>
                      <a:pPr marL="361950" marR="0" lvl="1" indent="-96838"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200" b="1" i="0" u="none" strike="noStrike" cap="none" normalizeH="0" baseline="0">
                          <a:ln>
                            <a:noFill/>
                          </a:ln>
                          <a:solidFill>
                            <a:schemeClr val="tx1"/>
                          </a:solidFill>
                          <a:effectLst/>
                          <a:latin typeface="Times New Roman" charset="0"/>
                          <a:ea typeface="ＭＳ Ｐゴシック" charset="-128"/>
                        </a:rPr>
                        <a:t>Global sur l'alliance : ex. instabilité créée par le redressement de Nissan en 2002 … menaçant le leadership de Renault </a:t>
                      </a:r>
                      <a:r>
                        <a:rPr kumimoji="0" lang="fr-FR" sz="1200" b="1" i="0" u="none" strike="noStrike" cap="none" normalizeH="0" baseline="0">
                          <a:ln>
                            <a:noFill/>
                          </a:ln>
                          <a:solidFill>
                            <a:schemeClr val="tx1"/>
                          </a:solidFill>
                          <a:effectLst/>
                          <a:latin typeface="Times New Roman" charset="0"/>
                          <a:ea typeface="ＭＳ Ｐゴシック" charset="-128"/>
                          <a:sym typeface="Wingdings" charset="2"/>
                        </a:rPr>
                        <a:t> réponse RNBV …</a:t>
                      </a:r>
                      <a:endParaRPr kumimoji="0" lang="fr-FR" sz="1200" b="1" i="0" u="none" strike="noStrike" cap="none" normalizeH="0" baseline="0">
                        <a:ln>
                          <a:noFill/>
                        </a:ln>
                        <a:solidFill>
                          <a:schemeClr val="tx1"/>
                        </a:solidFill>
                        <a:effectLst/>
                        <a:latin typeface="Times New Roman" charset="0"/>
                        <a:ea typeface="ＭＳ Ｐゴシック" charset="-128"/>
                      </a:endParaRPr>
                    </a:p>
                    <a:p>
                      <a:pPr marL="85725" marR="0" lvl="0" indent="-85725"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400" b="1" i="0" u="none" strike="noStrike" cap="none" normalizeH="0" baseline="0">
                          <a:ln>
                            <a:noFill/>
                          </a:ln>
                          <a:solidFill>
                            <a:schemeClr val="tx1"/>
                          </a:solidFill>
                          <a:effectLst/>
                          <a:latin typeface="Times New Roman" charset="0"/>
                        </a:rPr>
                        <a:t>Des difficultés pour piloter certains CCT</a:t>
                      </a:r>
                    </a:p>
                    <a:p>
                      <a:pPr marL="361950" marR="0" lvl="1" indent="-96838"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200" b="1" i="0" u="none" strike="noStrike" cap="none" normalizeH="0" baseline="0">
                          <a:ln>
                            <a:noFill/>
                          </a:ln>
                          <a:solidFill>
                            <a:schemeClr val="tx1"/>
                          </a:solidFill>
                          <a:effectLst/>
                          <a:latin typeface="Times New Roman" charset="0"/>
                          <a:ea typeface="ＭＳ Ｐゴシック" charset="-128"/>
                        </a:rPr>
                        <a:t>Obligation de négocier avec l'autre ; Résistance quand le projet n'est pas perçu comme critique par l'autre</a:t>
                      </a:r>
                    </a:p>
                    <a:p>
                      <a:pPr marL="361950" marR="0" lvl="1" indent="-96838"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200" b="1" i="0" u="none" strike="noStrike" cap="none" normalizeH="0" baseline="0">
                          <a:ln>
                            <a:noFill/>
                          </a:ln>
                          <a:solidFill>
                            <a:schemeClr val="tx1"/>
                          </a:solidFill>
                          <a:effectLst/>
                          <a:latin typeface="Times New Roman" charset="0"/>
                          <a:ea typeface="ＭＳ Ｐゴシック" charset="-128"/>
                        </a:rPr>
                        <a:t>Difficulté à partager des cahier des charges</a:t>
                      </a:r>
                    </a:p>
                    <a:p>
                      <a:pPr marL="361950" marR="0" lvl="1" indent="-96838"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200" b="1" i="0" u="none" strike="noStrike" cap="none" normalizeH="0" baseline="0">
                          <a:ln>
                            <a:noFill/>
                          </a:ln>
                          <a:solidFill>
                            <a:schemeClr val="tx1"/>
                          </a:solidFill>
                          <a:effectLst/>
                          <a:latin typeface="Times New Roman" charset="0"/>
                          <a:ea typeface="ＭＳ Ｐゴシック" charset="-128"/>
                        </a:rPr>
                        <a:t>Des équipes en surcharge de travail, souvent sans</a:t>
                      </a:r>
                      <a:r>
                        <a:rPr kumimoji="0" lang="fr-FR" sz="1400" b="1" i="0" u="none" strike="noStrike" cap="none" normalizeH="0" baseline="0">
                          <a:ln>
                            <a:noFill/>
                          </a:ln>
                          <a:solidFill>
                            <a:schemeClr val="tx1"/>
                          </a:solidFill>
                          <a:effectLst/>
                          <a:latin typeface="Times New Roman" charset="0"/>
                          <a:ea typeface="ＭＳ Ｐゴシック" charset="-128"/>
                        </a:rPr>
                        <a:t> budget spécifique : l'énergie consommée non chiffrée…</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7"/>
          <p:cNvSpPr>
            <a:spLocks noGrp="1" noChangeArrowheads="1"/>
          </p:cNvSpPr>
          <p:nvPr>
            <p:ph type="ctrTitle"/>
          </p:nvPr>
        </p:nvSpPr>
        <p:spPr/>
        <p:txBody>
          <a:bodyPr/>
          <a:lstStyle/>
          <a:p>
            <a:r>
              <a:rPr lang="fr-FR"/>
              <a:t>X. Le pilotage de la stratégie</a:t>
            </a:r>
          </a:p>
        </p:txBody>
      </p:sp>
      <p:sp>
        <p:nvSpPr>
          <p:cNvPr id="509955" name="Rectangle 8"/>
          <p:cNvSpPr>
            <a:spLocks noGrp="1" noChangeArrowheads="1"/>
          </p:cNvSpPr>
          <p:nvPr>
            <p:ph type="subTitle" idx="1"/>
          </p:nvPr>
        </p:nvSpPr>
        <p:spPr/>
        <p:txBody>
          <a:bodyPr/>
          <a:lstStyle/>
          <a:p>
            <a:r>
              <a:rPr lang="fr-FR"/>
              <a:t>Le Balanced ScoreCard : BSC</a:t>
            </a:r>
          </a:p>
          <a:p>
            <a:r>
              <a:rPr lang="fr-FR"/>
              <a:t>Activity Based Costing/Management (ABC/ABM)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re 4"/>
          <p:cNvSpPr>
            <a:spLocks noGrp="1"/>
          </p:cNvSpPr>
          <p:nvPr>
            <p:ph type="title"/>
          </p:nvPr>
        </p:nvSpPr>
        <p:spPr/>
        <p:txBody>
          <a:bodyPr/>
          <a:lstStyle/>
          <a:p>
            <a:r>
              <a:rPr lang="fr-FR" smtClean="0"/>
              <a:t>Management Meetings</a:t>
            </a:r>
          </a:p>
        </p:txBody>
      </p:sp>
      <p:sp>
        <p:nvSpPr>
          <p:cNvPr id="4" name="Espace réservé du numéro de diapositive 3"/>
          <p:cNvSpPr>
            <a:spLocks noGrp="1"/>
          </p:cNvSpPr>
          <p:nvPr>
            <p:ph type="sldNum" sz="quarter" idx="10"/>
          </p:nvPr>
        </p:nvSpPr>
        <p:spPr/>
        <p:txBody>
          <a:bodyPr/>
          <a:lstStyle/>
          <a:p>
            <a:pPr>
              <a:defRPr/>
            </a:pPr>
            <a:fld id="{20B8A2E2-C121-5C4C-BBB1-9AA0AAF251B4}" type="slidenum">
              <a:rPr lang="fr-FR" smtClean="0"/>
              <a:pPr>
                <a:defRPr/>
              </a:pPr>
              <a:t>25</a:t>
            </a:fld>
            <a:endParaRPr lang="fr-FR" dirty="0"/>
          </a:p>
        </p:txBody>
      </p:sp>
      <p:pic>
        <p:nvPicPr>
          <p:cNvPr id="61444" name="Image 5"/>
          <p:cNvPicPr>
            <a:picLocks noChangeAspect="1"/>
          </p:cNvPicPr>
          <p:nvPr/>
        </p:nvPicPr>
        <p:blipFill>
          <a:blip r:embed="rId2"/>
          <a:srcRect/>
          <a:stretch>
            <a:fillRect/>
          </a:stretch>
        </p:blipFill>
        <p:spPr bwMode="auto">
          <a:xfrm>
            <a:off x="857250" y="990600"/>
            <a:ext cx="7429500" cy="5410200"/>
          </a:xfrm>
          <a:prstGeom prst="rect">
            <a:avLst/>
          </a:prstGeom>
          <a:noFill/>
          <a:ln w="9525">
            <a:noFill/>
            <a:miter lim="800000"/>
            <a:headEnd/>
            <a:tailEnd/>
          </a:ln>
        </p:spPr>
      </p:pic>
      <p:sp>
        <p:nvSpPr>
          <p:cNvPr id="61445" name="ZoneTexte 6"/>
          <p:cNvSpPr txBox="1">
            <a:spLocks noChangeArrowheads="1"/>
          </p:cNvSpPr>
          <p:nvPr/>
        </p:nvSpPr>
        <p:spPr bwMode="auto">
          <a:xfrm>
            <a:off x="1295400" y="6324600"/>
            <a:ext cx="3575050" cy="307975"/>
          </a:xfrm>
          <a:prstGeom prst="rect">
            <a:avLst/>
          </a:prstGeom>
          <a:noFill/>
          <a:ln w="9525">
            <a:noFill/>
            <a:miter lim="800000"/>
            <a:headEnd/>
            <a:tailEnd/>
          </a:ln>
        </p:spPr>
        <p:txBody>
          <a:bodyPr wrap="none">
            <a:prstTxWarp prst="textNoShape">
              <a:avLst/>
            </a:prstTxWarp>
            <a:spAutoFit/>
          </a:bodyPr>
          <a:lstStyle/>
          <a:p>
            <a:r>
              <a:rPr lang="fr-FR" sz="1400" i="1"/>
              <a:t>Robert S. Kaplan, David P. Norton, HBR 2008</a:t>
            </a: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3"/>
          <p:cNvSpPr>
            <a:spLocks noGrp="1"/>
          </p:cNvSpPr>
          <p:nvPr>
            <p:ph type="sldNum" sz="quarter" idx="10"/>
          </p:nvPr>
        </p:nvSpPr>
        <p:spPr/>
        <p:txBody>
          <a:bodyPr/>
          <a:lstStyle/>
          <a:p>
            <a:pPr>
              <a:defRPr/>
            </a:pPr>
            <a:fld id="{C612F63C-540F-A647-AF77-9B2E0C4B430C}" type="slidenum">
              <a:rPr lang="fr-FR"/>
              <a:pPr>
                <a:defRPr/>
              </a:pPr>
              <a:t>250</a:t>
            </a:fld>
            <a:endParaRPr lang="fr-FR"/>
          </a:p>
        </p:txBody>
      </p:sp>
      <p:sp>
        <p:nvSpPr>
          <p:cNvPr id="512003" name="Rectangle 2"/>
          <p:cNvSpPr>
            <a:spLocks noGrp="1" noChangeArrowheads="1"/>
          </p:cNvSpPr>
          <p:nvPr>
            <p:ph type="title"/>
          </p:nvPr>
        </p:nvSpPr>
        <p:spPr>
          <a:xfrm>
            <a:off x="760413" y="0"/>
            <a:ext cx="8383587" cy="908050"/>
          </a:xfrm>
        </p:spPr>
        <p:txBody>
          <a:bodyPr/>
          <a:lstStyle/>
          <a:p>
            <a:r>
              <a:rPr lang="fr-FR"/>
              <a:t>Introduction : les Origines du BSC</a:t>
            </a:r>
          </a:p>
        </p:txBody>
      </p:sp>
      <p:sp>
        <p:nvSpPr>
          <p:cNvPr id="512004" name="Rectangle 3"/>
          <p:cNvSpPr>
            <a:spLocks noGrp="1" noChangeArrowheads="1"/>
          </p:cNvSpPr>
          <p:nvPr>
            <p:ph type="body" idx="1"/>
          </p:nvPr>
        </p:nvSpPr>
        <p:spPr>
          <a:xfrm>
            <a:off x="685800" y="1143000"/>
            <a:ext cx="7491413" cy="4648200"/>
          </a:xfrm>
        </p:spPr>
        <p:txBody>
          <a:bodyPr/>
          <a:lstStyle/>
          <a:p>
            <a:r>
              <a:rPr lang="fr-FR"/>
              <a:t>Début des années 1990, sur la base des approches de R. Kaplan et David Norton (1992)</a:t>
            </a:r>
          </a:p>
          <a:p>
            <a:pPr lvl="1"/>
            <a:r>
              <a:rPr lang="fr-FR"/>
              <a:t>Une approche fondée d’abord sur la mesure, en particulier celle des inducteurs des indicateurs financiers</a:t>
            </a:r>
          </a:p>
          <a:p>
            <a:pPr lvl="1"/>
            <a:r>
              <a:rPr lang="fr-FR"/>
              <a:t>Une approche qui s’est déplacée vers la gestion opérationnelle de la stratégie</a:t>
            </a:r>
          </a:p>
          <a:p>
            <a:r>
              <a:rPr lang="fr-FR"/>
              <a:t>Un constat </a:t>
            </a:r>
          </a:p>
          <a:p>
            <a:pPr lvl="1"/>
            <a:r>
              <a:rPr lang="fr-FR"/>
              <a:t>Les stratégies sont souvent pertinentes, mais …</a:t>
            </a:r>
          </a:p>
          <a:p>
            <a:pPr lvl="1"/>
            <a:r>
              <a:rPr lang="fr-FR"/>
              <a:t>…leur mise en œuvre est souvent déficiente :</a:t>
            </a:r>
          </a:p>
          <a:p>
            <a:pPr lvl="2"/>
            <a:r>
              <a:rPr lang="fr-FR"/>
              <a:t>la capacité à exécuter la stratégie est plus importante que la stratégie elle-même ! *</a:t>
            </a:r>
          </a:p>
          <a:p>
            <a:pPr lvl="2"/>
            <a:r>
              <a:rPr lang="fr-FR"/>
              <a:t>Moins de 10% des stratégies correctement formulées sont appliquées avec succès ! **</a:t>
            </a:r>
          </a:p>
          <a:p>
            <a:pPr lvl="2"/>
            <a:r>
              <a:rPr lang="fr-FR"/>
              <a:t>La valeur comptable des actifs matériels dans la valeur de marché des entreprises est en baisse constante (&lt; 35%)</a:t>
            </a:r>
          </a:p>
        </p:txBody>
      </p:sp>
      <p:sp>
        <p:nvSpPr>
          <p:cNvPr id="512005" name="Text Box 6"/>
          <p:cNvSpPr txBox="1">
            <a:spLocks noChangeArrowheads="1"/>
          </p:cNvSpPr>
          <p:nvPr/>
        </p:nvSpPr>
        <p:spPr bwMode="auto">
          <a:xfrm>
            <a:off x="6084888" y="5949950"/>
            <a:ext cx="2713037" cy="387350"/>
          </a:xfrm>
          <a:prstGeom prst="rect">
            <a:avLst/>
          </a:prstGeom>
          <a:noFill/>
          <a:ln w="31750">
            <a:noFill/>
            <a:miter lim="800000"/>
            <a:headEnd/>
            <a:tailEnd/>
          </a:ln>
        </p:spPr>
        <p:txBody>
          <a:bodyPr wrap="none" lIns="72000" tIns="72000" rIns="72000" bIns="72000">
            <a:prstTxWarp prst="textNoShape">
              <a:avLst/>
            </a:prstTxWarp>
            <a:spAutoFit/>
          </a:bodyPr>
          <a:lstStyle/>
          <a:p>
            <a:pPr>
              <a:buFontTx/>
              <a:buChar char="•"/>
            </a:pPr>
            <a:r>
              <a:rPr lang="fr-FR" sz="800" b="1">
                <a:latin typeface="Tahoma" charset="0"/>
              </a:rPr>
              <a:t>Enquête auprès de 275 responsables (E&amp;Y, 1998)</a:t>
            </a:r>
          </a:p>
          <a:p>
            <a:pPr>
              <a:buFontTx/>
              <a:buChar char="•"/>
            </a:pPr>
            <a:r>
              <a:rPr lang="fr-FR" sz="800" b="1">
                <a:latin typeface="Tahoma" charset="0"/>
              </a:rPr>
              <a:t>** W. Kiechel, Fortune, 27-12-1982</a:t>
            </a: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8279E1D5-0266-824D-A63E-A7FB3EA95EF7}" type="slidenum">
              <a:rPr lang="fr-FR"/>
              <a:pPr>
                <a:defRPr/>
              </a:pPr>
              <a:t>251</a:t>
            </a:fld>
            <a:endParaRPr lang="fr-FR"/>
          </a:p>
        </p:txBody>
      </p:sp>
      <p:sp>
        <p:nvSpPr>
          <p:cNvPr id="514051" name="Rectangle 6"/>
          <p:cNvSpPr>
            <a:spLocks noGrp="1" noChangeArrowheads="1"/>
          </p:cNvSpPr>
          <p:nvPr>
            <p:ph type="title"/>
          </p:nvPr>
        </p:nvSpPr>
        <p:spPr/>
        <p:txBody>
          <a:bodyPr/>
          <a:lstStyle/>
          <a:p>
            <a:r>
              <a:rPr lang="fr-FR"/>
              <a:t>Enjeux et objectifs du BSC</a:t>
            </a:r>
          </a:p>
        </p:txBody>
      </p:sp>
      <p:sp>
        <p:nvSpPr>
          <p:cNvPr id="514052" name="Rectangle 7"/>
          <p:cNvSpPr>
            <a:spLocks noGrp="1" noChangeArrowheads="1"/>
          </p:cNvSpPr>
          <p:nvPr>
            <p:ph type="body" idx="1"/>
          </p:nvPr>
        </p:nvSpPr>
        <p:spPr>
          <a:xfrm>
            <a:off x="914400" y="1143000"/>
            <a:ext cx="7543800" cy="5257800"/>
          </a:xfrm>
        </p:spPr>
        <p:txBody>
          <a:bodyPr/>
          <a:lstStyle/>
          <a:p>
            <a:pPr marL="196850" indent="-196850"/>
            <a:r>
              <a:rPr lang="fr-FR">
                <a:solidFill>
                  <a:srgbClr val="00279F"/>
                </a:solidFill>
              </a:rPr>
              <a:t>Transformer le fonctionnement de l’entreprise</a:t>
            </a:r>
            <a:r>
              <a:rPr lang="fr-FR"/>
              <a:t> afin de lui donner la capacité à mettre en œuvre sa stratégie</a:t>
            </a:r>
          </a:p>
          <a:p>
            <a:pPr marL="577850" lvl="1" indent="-190500"/>
            <a:r>
              <a:rPr lang="fr-FR"/>
              <a:t>créer l’organisation orientée Stratégie</a:t>
            </a:r>
          </a:p>
          <a:p>
            <a:pPr marL="577850" lvl="1" indent="-190500"/>
            <a:r>
              <a:rPr lang="fr-FR"/>
              <a:t>la gestion des actifs non matériels est devenue plus importante</a:t>
            </a:r>
          </a:p>
          <a:p>
            <a:pPr marL="577850" lvl="1" indent="-190500"/>
            <a:r>
              <a:rPr lang="fr-FR"/>
              <a:t>les avantages concurrentiels se sont déplacés vers la gestion de ces actifs</a:t>
            </a:r>
          </a:p>
          <a:p>
            <a:pPr marL="196850" indent="-196850"/>
            <a:endParaRPr lang="fr-FR"/>
          </a:p>
          <a:p>
            <a:pPr marL="196850" indent="-196850"/>
            <a:r>
              <a:rPr lang="fr-FR"/>
              <a:t>Mettre en place un </a:t>
            </a:r>
            <a:r>
              <a:rPr lang="fr-FR">
                <a:solidFill>
                  <a:srgbClr val="00279F"/>
                </a:solidFill>
              </a:rPr>
              <a:t>constituant fort du système de management stratégique</a:t>
            </a:r>
            <a:r>
              <a:rPr lang="fr-FR"/>
              <a:t> de l’entreprise</a:t>
            </a:r>
          </a:p>
          <a:p>
            <a:pPr marL="577850" lvl="1" indent="-190500"/>
            <a:r>
              <a:rPr lang="fr-FR"/>
              <a:t>implication forte (empowerment) de l'encadrement</a:t>
            </a:r>
          </a:p>
          <a:p>
            <a:pPr marL="577850" lvl="1" indent="-190500"/>
            <a:r>
              <a:rPr lang="fr-FR"/>
              <a:t>information, adhésion et engagement des salariés</a:t>
            </a:r>
          </a:p>
          <a:p>
            <a:pPr marL="577850" lvl="1" indent="-190500"/>
            <a:r>
              <a:rPr lang="fr-FR"/>
              <a:t>définition et pilotage des objectifs globaux, d’activités et collectifs au travers de projets au service de la stratégie</a:t>
            </a:r>
          </a:p>
          <a:p>
            <a:pPr marL="577850" lvl="1" indent="-190500"/>
            <a:r>
              <a:rPr lang="fr-FR"/>
              <a:t>alignement des objectifs personnels et du système de rémunération</a:t>
            </a:r>
          </a:p>
          <a:p>
            <a:pPr marL="577850" lvl="1" indent="-190500"/>
            <a:r>
              <a:rPr lang="fr-FR"/>
              <a:t>retour d'expérience et apprentissage</a:t>
            </a:r>
          </a:p>
        </p:txBody>
      </p:sp>
    </p:spTree>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numéro de diapositive 2"/>
          <p:cNvSpPr>
            <a:spLocks noGrp="1"/>
          </p:cNvSpPr>
          <p:nvPr>
            <p:ph type="sldNum" sz="quarter" idx="10"/>
          </p:nvPr>
        </p:nvSpPr>
        <p:spPr/>
        <p:txBody>
          <a:bodyPr/>
          <a:lstStyle/>
          <a:p>
            <a:pPr>
              <a:defRPr/>
            </a:pPr>
            <a:fld id="{544F809F-6B1A-6640-A240-CF7B0F9F0B9C}" type="slidenum">
              <a:rPr lang="fr-FR"/>
              <a:pPr>
                <a:defRPr/>
              </a:pPr>
              <a:t>252</a:t>
            </a:fld>
            <a:endParaRPr lang="fr-FR"/>
          </a:p>
        </p:txBody>
      </p:sp>
      <p:grpSp>
        <p:nvGrpSpPr>
          <p:cNvPr id="516099" name="Group 18"/>
          <p:cNvGrpSpPr>
            <a:grpSpLocks/>
          </p:cNvGrpSpPr>
          <p:nvPr/>
        </p:nvGrpSpPr>
        <p:grpSpPr bwMode="auto">
          <a:xfrm>
            <a:off x="395288" y="1557338"/>
            <a:ext cx="8605837" cy="4391025"/>
            <a:chOff x="249" y="981"/>
            <a:chExt cx="5421" cy="2766"/>
          </a:xfrm>
        </p:grpSpPr>
        <p:sp>
          <p:nvSpPr>
            <p:cNvPr id="516102" name="Rectangle 3"/>
            <p:cNvSpPr>
              <a:spLocks noChangeArrowheads="1"/>
            </p:cNvSpPr>
            <p:nvPr/>
          </p:nvSpPr>
          <p:spPr bwMode="auto">
            <a:xfrm>
              <a:off x="2064" y="981"/>
              <a:ext cx="1678" cy="544"/>
            </a:xfrm>
            <a:prstGeom prst="rect">
              <a:avLst/>
            </a:prstGeom>
            <a:solidFill>
              <a:schemeClr val="bg2"/>
            </a:solidFill>
            <a:ln w="31750">
              <a:noFill/>
              <a:miter lim="800000"/>
              <a:headEnd/>
              <a:tailEnd/>
            </a:ln>
          </p:spPr>
          <p:txBody>
            <a:bodyPr wrap="none" lIns="72000" tIns="72000" rIns="72000" bIns="72000" anchor="ctr">
              <a:prstTxWarp prst="textNoShape">
                <a:avLst/>
              </a:prstTxWarp>
            </a:bodyPr>
            <a:lstStyle/>
            <a:p>
              <a:pPr algn="ctr"/>
              <a:r>
                <a:rPr lang="fr-FR" sz="1800">
                  <a:solidFill>
                    <a:schemeClr val="bg1"/>
                  </a:solidFill>
                  <a:latin typeface="Tahoma" charset="0"/>
                </a:rPr>
                <a:t>Développer le leadership</a:t>
              </a:r>
            </a:p>
            <a:p>
              <a:pPr algn="ctr"/>
              <a:r>
                <a:rPr lang="fr-FR" sz="1800">
                  <a:solidFill>
                    <a:schemeClr val="bg1"/>
                  </a:solidFill>
                  <a:latin typeface="Tahoma" charset="0"/>
                </a:rPr>
                <a:t>&amp;</a:t>
              </a:r>
            </a:p>
            <a:p>
              <a:pPr algn="ctr"/>
              <a:r>
                <a:rPr lang="fr-FR" sz="1800">
                  <a:solidFill>
                    <a:schemeClr val="bg1"/>
                  </a:solidFill>
                  <a:latin typeface="Tahoma" charset="0"/>
                </a:rPr>
                <a:t>le changement</a:t>
              </a:r>
            </a:p>
          </p:txBody>
        </p:sp>
        <p:sp>
          <p:nvSpPr>
            <p:cNvPr id="516103" name="Rectangle 4"/>
            <p:cNvSpPr>
              <a:spLocks noChangeArrowheads="1"/>
            </p:cNvSpPr>
            <p:nvPr/>
          </p:nvSpPr>
          <p:spPr bwMode="auto">
            <a:xfrm>
              <a:off x="249" y="2115"/>
              <a:ext cx="1497" cy="544"/>
            </a:xfrm>
            <a:prstGeom prst="rect">
              <a:avLst/>
            </a:prstGeom>
            <a:solidFill>
              <a:schemeClr val="bg2"/>
            </a:solidFill>
            <a:ln w="31750">
              <a:noFill/>
              <a:miter lim="800000"/>
              <a:headEnd/>
              <a:tailEnd/>
            </a:ln>
          </p:spPr>
          <p:txBody>
            <a:bodyPr wrap="none" lIns="72000" tIns="72000" rIns="72000" bIns="72000" anchor="ctr">
              <a:prstTxWarp prst="textNoShape">
                <a:avLst/>
              </a:prstTxWarp>
            </a:bodyPr>
            <a:lstStyle/>
            <a:p>
              <a:pPr algn="ctr"/>
              <a:r>
                <a:rPr lang="fr-FR" sz="1800">
                  <a:solidFill>
                    <a:schemeClr val="bg1"/>
                  </a:solidFill>
                  <a:latin typeface="Tahoma" charset="0"/>
                </a:rPr>
                <a:t>Aligner la stratégie</a:t>
              </a:r>
            </a:p>
            <a:p>
              <a:pPr algn="ctr"/>
              <a:r>
                <a:rPr lang="fr-FR" sz="1800">
                  <a:solidFill>
                    <a:schemeClr val="bg1"/>
                  </a:solidFill>
                  <a:latin typeface="Tahoma" charset="0"/>
                </a:rPr>
                <a:t>avec les opérations</a:t>
              </a:r>
            </a:p>
          </p:txBody>
        </p:sp>
        <p:sp>
          <p:nvSpPr>
            <p:cNvPr id="516104" name="Rectangle 5"/>
            <p:cNvSpPr>
              <a:spLocks noChangeArrowheads="1"/>
            </p:cNvSpPr>
            <p:nvPr/>
          </p:nvSpPr>
          <p:spPr bwMode="auto">
            <a:xfrm>
              <a:off x="1247" y="3158"/>
              <a:ext cx="1406" cy="544"/>
            </a:xfrm>
            <a:prstGeom prst="rect">
              <a:avLst/>
            </a:prstGeom>
            <a:solidFill>
              <a:schemeClr val="bg2"/>
            </a:solidFill>
            <a:ln w="31750">
              <a:noFill/>
              <a:miter lim="800000"/>
              <a:headEnd/>
              <a:tailEnd/>
            </a:ln>
          </p:spPr>
          <p:txBody>
            <a:bodyPr wrap="none" lIns="72000" tIns="72000" rIns="72000" bIns="72000" anchor="ctr">
              <a:prstTxWarp prst="textNoShape">
                <a:avLst/>
              </a:prstTxWarp>
            </a:bodyPr>
            <a:lstStyle/>
            <a:p>
              <a:pPr algn="ctr"/>
              <a:r>
                <a:rPr lang="fr-FR" sz="1800">
                  <a:solidFill>
                    <a:schemeClr val="bg1"/>
                  </a:solidFill>
                  <a:latin typeface="Tahoma" charset="0"/>
                </a:rPr>
                <a:t>Lier Stratégie</a:t>
              </a:r>
            </a:p>
            <a:p>
              <a:pPr algn="ctr"/>
              <a:r>
                <a:rPr lang="fr-FR" sz="1800">
                  <a:solidFill>
                    <a:schemeClr val="bg1"/>
                  </a:solidFill>
                  <a:latin typeface="Tahoma" charset="0"/>
                </a:rPr>
                <a:t>à l’organisation</a:t>
              </a:r>
            </a:p>
          </p:txBody>
        </p:sp>
        <p:sp>
          <p:nvSpPr>
            <p:cNvPr id="516105" name="Rectangle 6"/>
            <p:cNvSpPr>
              <a:spLocks noChangeArrowheads="1"/>
            </p:cNvSpPr>
            <p:nvPr/>
          </p:nvSpPr>
          <p:spPr bwMode="auto">
            <a:xfrm>
              <a:off x="4105" y="2205"/>
              <a:ext cx="1565" cy="544"/>
            </a:xfrm>
            <a:prstGeom prst="rect">
              <a:avLst/>
            </a:prstGeom>
            <a:solidFill>
              <a:schemeClr val="bg2"/>
            </a:solidFill>
            <a:ln w="31750">
              <a:noFill/>
              <a:miter lim="800000"/>
              <a:headEnd/>
              <a:tailEnd/>
            </a:ln>
          </p:spPr>
          <p:txBody>
            <a:bodyPr wrap="none" lIns="72000" tIns="72000" rIns="72000" bIns="72000" anchor="ctr">
              <a:prstTxWarp prst="textNoShape">
                <a:avLst/>
              </a:prstTxWarp>
            </a:bodyPr>
            <a:lstStyle/>
            <a:p>
              <a:pPr algn="ctr"/>
              <a:r>
                <a:rPr lang="fr-FR" sz="1800">
                  <a:solidFill>
                    <a:schemeClr val="bg1"/>
                  </a:solidFill>
                  <a:latin typeface="Tahoma" charset="0"/>
                </a:rPr>
                <a:t>Faire de la Stratégie</a:t>
              </a:r>
            </a:p>
            <a:p>
              <a:pPr algn="ctr"/>
              <a:r>
                <a:rPr lang="fr-FR" sz="1800">
                  <a:solidFill>
                    <a:schemeClr val="bg1"/>
                  </a:solidFill>
                  <a:latin typeface="Tahoma" charset="0"/>
                </a:rPr>
                <a:t>un processus continu</a:t>
              </a:r>
            </a:p>
          </p:txBody>
        </p:sp>
        <p:sp>
          <p:nvSpPr>
            <p:cNvPr id="516106" name="Rectangle 7"/>
            <p:cNvSpPr>
              <a:spLocks noChangeArrowheads="1"/>
            </p:cNvSpPr>
            <p:nvPr/>
          </p:nvSpPr>
          <p:spPr bwMode="auto">
            <a:xfrm>
              <a:off x="3379" y="3203"/>
              <a:ext cx="1633" cy="544"/>
            </a:xfrm>
            <a:prstGeom prst="rect">
              <a:avLst/>
            </a:prstGeom>
            <a:solidFill>
              <a:schemeClr val="bg2"/>
            </a:solidFill>
            <a:ln w="31750">
              <a:noFill/>
              <a:miter lim="800000"/>
              <a:headEnd/>
              <a:tailEnd/>
            </a:ln>
          </p:spPr>
          <p:txBody>
            <a:bodyPr wrap="none" lIns="72000" tIns="72000" rIns="72000" bIns="72000" anchor="ctr">
              <a:prstTxWarp prst="textNoShape">
                <a:avLst/>
              </a:prstTxWarp>
            </a:bodyPr>
            <a:lstStyle/>
            <a:p>
              <a:pPr algn="ctr"/>
              <a:r>
                <a:rPr lang="fr-FR" sz="1800">
                  <a:solidFill>
                    <a:schemeClr val="bg1"/>
                  </a:solidFill>
                  <a:latin typeface="Tahoma" charset="0"/>
                </a:rPr>
                <a:t>Que la stratégie</a:t>
              </a:r>
            </a:p>
            <a:p>
              <a:pPr algn="ctr"/>
              <a:r>
                <a:rPr lang="fr-FR" sz="1800">
                  <a:solidFill>
                    <a:schemeClr val="bg1"/>
                  </a:solidFill>
                  <a:latin typeface="Tahoma" charset="0"/>
                </a:rPr>
                <a:t>soit</a:t>
              </a:r>
            </a:p>
            <a:p>
              <a:pPr algn="ctr"/>
              <a:r>
                <a:rPr lang="fr-FR" sz="1800">
                  <a:solidFill>
                    <a:schemeClr val="bg1"/>
                  </a:solidFill>
                  <a:latin typeface="Tahoma" charset="0"/>
                </a:rPr>
                <a:t>L’affaire de tous</a:t>
              </a:r>
            </a:p>
          </p:txBody>
        </p:sp>
        <p:sp>
          <p:nvSpPr>
            <p:cNvPr id="516107" name="Oval 8"/>
            <p:cNvSpPr>
              <a:spLocks noChangeArrowheads="1"/>
            </p:cNvSpPr>
            <p:nvPr/>
          </p:nvSpPr>
          <p:spPr bwMode="auto">
            <a:xfrm>
              <a:off x="2245" y="1888"/>
              <a:ext cx="1451" cy="1044"/>
            </a:xfrm>
            <a:prstGeom prst="ellipse">
              <a:avLst/>
            </a:prstGeom>
            <a:gradFill rotWithShape="0">
              <a:gsLst>
                <a:gs pos="0">
                  <a:schemeClr val="bg2"/>
                </a:gs>
                <a:gs pos="100000">
                  <a:schemeClr val="accent1"/>
                </a:gs>
              </a:gsLst>
              <a:path path="shape">
                <a:fillToRect l="50000" t="50000" r="50000" b="50000"/>
              </a:path>
            </a:gradFill>
            <a:ln w="31750">
              <a:noFill/>
              <a:round/>
              <a:headEnd/>
              <a:tailEnd/>
            </a:ln>
          </p:spPr>
          <p:txBody>
            <a:bodyPr wrap="none" lIns="72000" tIns="72000" rIns="72000" bIns="72000" anchor="ctr">
              <a:prstTxWarp prst="textNoShape">
                <a:avLst/>
              </a:prstTxWarp>
            </a:bodyPr>
            <a:lstStyle/>
            <a:p>
              <a:pPr algn="ctr"/>
              <a:r>
                <a:rPr lang="fr-FR" sz="1800">
                  <a:solidFill>
                    <a:schemeClr val="bg1"/>
                  </a:solidFill>
                  <a:latin typeface="Tahoma" charset="0"/>
                </a:rPr>
                <a:t>Le tableau de bord</a:t>
              </a:r>
            </a:p>
            <a:p>
              <a:pPr algn="ctr"/>
              <a:endParaRPr lang="fr-FR" sz="1800">
                <a:solidFill>
                  <a:schemeClr val="bg1"/>
                </a:solidFill>
                <a:latin typeface="Tahoma" charset="0"/>
              </a:endParaRPr>
            </a:p>
            <a:p>
              <a:pPr algn="ctr"/>
              <a:r>
                <a:rPr lang="fr-FR" sz="1800">
                  <a:solidFill>
                    <a:schemeClr val="bg1"/>
                  </a:solidFill>
                  <a:latin typeface="Tahoma" charset="0"/>
                </a:rPr>
                <a:t>prospectif</a:t>
              </a:r>
            </a:p>
          </p:txBody>
        </p:sp>
        <p:sp>
          <p:nvSpPr>
            <p:cNvPr id="516108" name="AutoShape 9"/>
            <p:cNvSpPr>
              <a:spLocks noChangeArrowheads="1"/>
            </p:cNvSpPr>
            <p:nvPr/>
          </p:nvSpPr>
          <p:spPr bwMode="auto">
            <a:xfrm>
              <a:off x="1927" y="2387"/>
              <a:ext cx="272" cy="136"/>
            </a:xfrm>
            <a:prstGeom prst="rightArrow">
              <a:avLst>
                <a:gd name="adj1" fmla="val 50000"/>
                <a:gd name="adj2" fmla="val 50000"/>
              </a:avLst>
            </a:prstGeom>
            <a:solidFill>
              <a:schemeClr val="folHlink"/>
            </a:solidFill>
            <a:ln w="31750">
              <a:noFill/>
              <a:miter lim="800000"/>
              <a:headEnd/>
              <a:tailEnd/>
            </a:ln>
          </p:spPr>
          <p:txBody>
            <a:bodyPr wrap="none" lIns="72000" tIns="72000" rIns="72000" bIns="72000" anchor="ctr">
              <a:prstTxWarp prst="textNoShape">
                <a:avLst/>
              </a:prstTxWarp>
            </a:bodyPr>
            <a:lstStyle/>
            <a:p>
              <a:endParaRPr lang="fr-FR"/>
            </a:p>
          </p:txBody>
        </p:sp>
        <p:sp>
          <p:nvSpPr>
            <p:cNvPr id="516109" name="AutoShape 10"/>
            <p:cNvSpPr>
              <a:spLocks noChangeArrowheads="1"/>
            </p:cNvSpPr>
            <p:nvPr/>
          </p:nvSpPr>
          <p:spPr bwMode="auto">
            <a:xfrm rot="-3973508">
              <a:off x="2132" y="2908"/>
              <a:ext cx="272" cy="136"/>
            </a:xfrm>
            <a:prstGeom prst="rightArrow">
              <a:avLst>
                <a:gd name="adj1" fmla="val 50000"/>
                <a:gd name="adj2" fmla="val 50000"/>
              </a:avLst>
            </a:prstGeom>
            <a:solidFill>
              <a:schemeClr val="folHlink"/>
            </a:solidFill>
            <a:ln w="31750">
              <a:noFill/>
              <a:miter lim="800000"/>
              <a:headEnd/>
              <a:tailEnd/>
            </a:ln>
          </p:spPr>
          <p:txBody>
            <a:bodyPr wrap="none" lIns="72000" tIns="72000" rIns="72000" bIns="72000" anchor="ctr">
              <a:prstTxWarp prst="textNoShape">
                <a:avLst/>
              </a:prstTxWarp>
            </a:bodyPr>
            <a:lstStyle/>
            <a:p>
              <a:endParaRPr lang="fr-FR"/>
            </a:p>
          </p:txBody>
        </p:sp>
        <p:sp>
          <p:nvSpPr>
            <p:cNvPr id="516110" name="AutoShape 11"/>
            <p:cNvSpPr>
              <a:spLocks noChangeArrowheads="1"/>
            </p:cNvSpPr>
            <p:nvPr/>
          </p:nvSpPr>
          <p:spPr bwMode="auto">
            <a:xfrm rot="3973508" flipH="1">
              <a:off x="3538" y="2908"/>
              <a:ext cx="272" cy="136"/>
            </a:xfrm>
            <a:prstGeom prst="rightArrow">
              <a:avLst>
                <a:gd name="adj1" fmla="val 50000"/>
                <a:gd name="adj2" fmla="val 50000"/>
              </a:avLst>
            </a:prstGeom>
            <a:solidFill>
              <a:schemeClr val="folHlink"/>
            </a:solidFill>
            <a:ln w="31750">
              <a:noFill/>
              <a:miter lim="800000"/>
              <a:headEnd/>
              <a:tailEnd/>
            </a:ln>
          </p:spPr>
          <p:txBody>
            <a:bodyPr wrap="none" lIns="72000" tIns="72000" rIns="72000" bIns="72000" anchor="ctr">
              <a:prstTxWarp prst="textNoShape">
                <a:avLst/>
              </a:prstTxWarp>
            </a:bodyPr>
            <a:lstStyle/>
            <a:p>
              <a:endParaRPr lang="fr-FR"/>
            </a:p>
          </p:txBody>
        </p:sp>
        <p:sp>
          <p:nvSpPr>
            <p:cNvPr id="516111" name="AutoShape 12"/>
            <p:cNvSpPr>
              <a:spLocks noChangeArrowheads="1"/>
            </p:cNvSpPr>
            <p:nvPr/>
          </p:nvSpPr>
          <p:spPr bwMode="auto">
            <a:xfrm flipH="1" flipV="1">
              <a:off x="3787" y="2387"/>
              <a:ext cx="272" cy="136"/>
            </a:xfrm>
            <a:prstGeom prst="rightArrow">
              <a:avLst>
                <a:gd name="adj1" fmla="val 50000"/>
                <a:gd name="adj2" fmla="val 50000"/>
              </a:avLst>
            </a:prstGeom>
            <a:solidFill>
              <a:schemeClr val="folHlink"/>
            </a:solidFill>
            <a:ln w="31750">
              <a:noFill/>
              <a:miter lim="800000"/>
              <a:headEnd/>
              <a:tailEnd/>
            </a:ln>
          </p:spPr>
          <p:txBody>
            <a:bodyPr wrap="none" lIns="72000" tIns="72000" rIns="72000" bIns="72000" anchor="ctr">
              <a:prstTxWarp prst="textNoShape">
                <a:avLst/>
              </a:prstTxWarp>
            </a:bodyPr>
            <a:lstStyle/>
            <a:p>
              <a:endParaRPr lang="fr-FR"/>
            </a:p>
          </p:txBody>
        </p:sp>
        <p:sp>
          <p:nvSpPr>
            <p:cNvPr id="516112" name="AutoShape 13"/>
            <p:cNvSpPr>
              <a:spLocks noChangeArrowheads="1"/>
            </p:cNvSpPr>
            <p:nvPr/>
          </p:nvSpPr>
          <p:spPr bwMode="auto">
            <a:xfrm rot="5400000">
              <a:off x="2812" y="1684"/>
              <a:ext cx="272" cy="136"/>
            </a:xfrm>
            <a:prstGeom prst="rightArrow">
              <a:avLst>
                <a:gd name="adj1" fmla="val 50000"/>
                <a:gd name="adj2" fmla="val 50000"/>
              </a:avLst>
            </a:prstGeom>
            <a:solidFill>
              <a:schemeClr val="folHlink"/>
            </a:solidFill>
            <a:ln w="31750">
              <a:noFill/>
              <a:miter lim="800000"/>
              <a:headEnd/>
              <a:tailEnd/>
            </a:ln>
          </p:spPr>
          <p:txBody>
            <a:bodyPr wrap="none" lIns="72000" tIns="72000" rIns="72000" bIns="72000" anchor="ctr">
              <a:prstTxWarp prst="textNoShape">
                <a:avLst/>
              </a:prstTxWarp>
            </a:bodyPr>
            <a:lstStyle/>
            <a:p>
              <a:endParaRPr lang="fr-FR"/>
            </a:p>
          </p:txBody>
        </p:sp>
      </p:grpSp>
      <p:sp>
        <p:nvSpPr>
          <p:cNvPr id="516100" name="Rectangle 16"/>
          <p:cNvSpPr>
            <a:spLocks noGrp="1" noChangeArrowheads="1"/>
          </p:cNvSpPr>
          <p:nvPr>
            <p:ph type="title"/>
          </p:nvPr>
        </p:nvSpPr>
        <p:spPr/>
        <p:txBody>
          <a:bodyPr/>
          <a:lstStyle/>
          <a:p>
            <a:r>
              <a:rPr lang="fr-FR"/>
              <a:t>Développer l’organisation « orientée stratégie »</a:t>
            </a:r>
          </a:p>
        </p:txBody>
      </p:sp>
      <p:sp>
        <p:nvSpPr>
          <p:cNvPr id="516101" name="Rectangle 17"/>
          <p:cNvSpPr>
            <a:spLocks noChangeArrowheads="1"/>
          </p:cNvSpPr>
          <p:nvPr/>
        </p:nvSpPr>
        <p:spPr bwMode="auto">
          <a:xfrm>
            <a:off x="725488" y="990600"/>
            <a:ext cx="7351712" cy="366713"/>
          </a:xfrm>
          <a:prstGeom prst="rect">
            <a:avLst/>
          </a:prstGeom>
          <a:noFill/>
          <a:ln w="12700">
            <a:noFill/>
            <a:miter lim="800000"/>
            <a:headEnd/>
            <a:tailEnd/>
          </a:ln>
        </p:spPr>
        <p:txBody>
          <a:bodyPr wrap="none">
            <a:prstTxWarp prst="textNoShape">
              <a:avLst/>
            </a:prstTxWarp>
            <a:spAutoFit/>
          </a:bodyPr>
          <a:lstStyle/>
          <a:p>
            <a:r>
              <a:rPr lang="fr-FR" sz="1800" b="1" i="1">
                <a:solidFill>
                  <a:srgbClr val="00279F"/>
                </a:solidFill>
                <a:latin typeface="Times New Roman" charset="0"/>
              </a:rPr>
              <a:t>au travers de </a:t>
            </a:r>
            <a:r>
              <a:rPr lang="fr-FR" sz="1800" b="1" i="1">
                <a:solidFill>
                  <a:srgbClr val="FF3300"/>
                </a:solidFill>
                <a:latin typeface="Times New Roman" charset="0"/>
              </a:rPr>
              <a:t>la cohésion des hommes et de la convergence vers des objectifs</a:t>
            </a:r>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5473B9E4-C8CD-1643-95DD-F26B13BED28F}" type="slidenum">
              <a:rPr lang="fr-FR"/>
              <a:pPr>
                <a:defRPr/>
              </a:pPr>
              <a:t>253</a:t>
            </a:fld>
            <a:endParaRPr lang="fr-FR"/>
          </a:p>
        </p:txBody>
      </p:sp>
      <p:sp>
        <p:nvSpPr>
          <p:cNvPr id="518147" name="Rectangle 5"/>
          <p:cNvSpPr>
            <a:spLocks noGrp="1" noChangeArrowheads="1"/>
          </p:cNvSpPr>
          <p:nvPr>
            <p:ph type="title"/>
          </p:nvPr>
        </p:nvSpPr>
        <p:spPr/>
        <p:txBody>
          <a:bodyPr/>
          <a:lstStyle/>
          <a:p>
            <a:r>
              <a:rPr lang="fr-FR"/>
              <a:t>Un tableau de bord et des mécanismes de management</a:t>
            </a:r>
          </a:p>
        </p:txBody>
      </p:sp>
      <p:sp>
        <p:nvSpPr>
          <p:cNvPr id="518148" name="Rectangle 6"/>
          <p:cNvSpPr>
            <a:spLocks noGrp="1" noChangeArrowheads="1"/>
          </p:cNvSpPr>
          <p:nvPr>
            <p:ph type="body" idx="1"/>
          </p:nvPr>
        </p:nvSpPr>
        <p:spPr/>
        <p:txBody>
          <a:bodyPr/>
          <a:lstStyle/>
          <a:p>
            <a:r>
              <a:rPr lang="fr-FR" sz="1800"/>
              <a:t>Disposer d’un </a:t>
            </a:r>
            <a:r>
              <a:rPr lang="fr-FR" sz="1800">
                <a:solidFill>
                  <a:srgbClr val="00279F"/>
                </a:solidFill>
              </a:rPr>
              <a:t>ensemble d'indicateurs</a:t>
            </a:r>
            <a:r>
              <a:rPr lang="fr-FR" sz="1800"/>
              <a:t> traduisant la mission et la stratégie de l'entreprise en objectifs opérationnels</a:t>
            </a:r>
          </a:p>
          <a:p>
            <a:pPr lvl="1"/>
            <a:r>
              <a:rPr lang="fr-FR" sz="1600"/>
              <a:t>constituant la base du système de pilotage de l'entreprise (historique de la performance et performance future)</a:t>
            </a:r>
          </a:p>
          <a:p>
            <a:pPr lvl="1"/>
            <a:r>
              <a:rPr lang="fr-FR" sz="1600"/>
              <a:t>prenant en compte d'indicateurs autres que financiers qui traduisent une vision a posteriori et ne permettent pas de piloter la croissance à long terme</a:t>
            </a:r>
          </a:p>
          <a:p>
            <a:r>
              <a:rPr lang="fr-FR" sz="1800"/>
              <a:t>Lien avec les </a:t>
            </a:r>
            <a:r>
              <a:rPr lang="fr-FR" sz="1800">
                <a:solidFill>
                  <a:srgbClr val="00279F"/>
                </a:solidFill>
              </a:rPr>
              <a:t>processus d'évaluation et de rémunération</a:t>
            </a:r>
            <a:r>
              <a:rPr lang="fr-FR" sz="1800"/>
              <a:t> :</a:t>
            </a:r>
          </a:p>
          <a:p>
            <a:pPr lvl="1"/>
            <a:r>
              <a:rPr lang="fr-FR" sz="1600"/>
              <a:t>processus de fixation des objectifs.</a:t>
            </a:r>
          </a:p>
          <a:p>
            <a:pPr lvl="1"/>
            <a:r>
              <a:rPr lang="fr-FR" sz="1600"/>
              <a:t>des objectifs mesurables.</a:t>
            </a:r>
          </a:p>
          <a:p>
            <a:pPr lvl="1"/>
            <a:r>
              <a:rPr lang="fr-FR" sz="1600"/>
              <a:t>l’orientation stratégique des comportements.</a:t>
            </a:r>
          </a:p>
          <a:p>
            <a:r>
              <a:rPr lang="fr-FR" sz="1800"/>
              <a:t>Développement du </a:t>
            </a:r>
            <a:r>
              <a:rPr lang="fr-FR" sz="1800">
                <a:solidFill>
                  <a:srgbClr val="00279F"/>
                </a:solidFill>
              </a:rPr>
              <a:t>fonctionnement transversal</a:t>
            </a:r>
            <a:r>
              <a:rPr lang="fr-FR" sz="1800"/>
              <a:t> :</a:t>
            </a:r>
          </a:p>
          <a:p>
            <a:pPr lvl="1"/>
            <a:r>
              <a:rPr lang="fr-FR" sz="1600"/>
              <a:t>sur des objectifs avec une solidarité inter – directions.</a:t>
            </a:r>
          </a:p>
          <a:p>
            <a:pPr lvl="1"/>
            <a:r>
              <a:rPr lang="fr-FR" sz="1600"/>
              <a:t>avec du travail en équipe et le développement du mode projet.</a:t>
            </a:r>
          </a:p>
          <a:p>
            <a:pPr lvl="1"/>
            <a:r>
              <a:rPr lang="fr-FR" sz="1600"/>
              <a:t>du benchmarking interne et du transfert de bonnes pratiques.</a:t>
            </a:r>
          </a:p>
          <a:p>
            <a:endParaRPr lang="fr-FR" sz="1800"/>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3"/>
          <p:cNvSpPr>
            <a:spLocks noGrp="1"/>
          </p:cNvSpPr>
          <p:nvPr>
            <p:ph type="sldNum" sz="quarter" idx="10"/>
          </p:nvPr>
        </p:nvSpPr>
        <p:spPr/>
        <p:txBody>
          <a:bodyPr/>
          <a:lstStyle/>
          <a:p>
            <a:pPr>
              <a:defRPr/>
            </a:pPr>
            <a:fld id="{B91EAA7B-7BF2-624E-90D3-5B9538C7DADF}" type="slidenum">
              <a:rPr lang="fr-FR"/>
              <a:pPr>
                <a:defRPr/>
              </a:pPr>
              <a:t>254</a:t>
            </a:fld>
            <a:endParaRPr lang="fr-FR"/>
          </a:p>
        </p:txBody>
      </p:sp>
      <p:sp>
        <p:nvSpPr>
          <p:cNvPr id="520195" name="Rectangle 2"/>
          <p:cNvSpPr>
            <a:spLocks noGrp="1" noChangeArrowheads="1"/>
          </p:cNvSpPr>
          <p:nvPr>
            <p:ph type="title"/>
          </p:nvPr>
        </p:nvSpPr>
        <p:spPr>
          <a:xfrm>
            <a:off x="755650" y="0"/>
            <a:ext cx="8388350" cy="981075"/>
          </a:xfrm>
        </p:spPr>
        <p:txBody>
          <a:bodyPr/>
          <a:lstStyle/>
          <a:p>
            <a:r>
              <a:rPr lang="fr-FR"/>
              <a:t>S’appuyer sur le BSC en tant qu’outil et </a:t>
            </a:r>
            <a:br>
              <a:rPr lang="fr-FR"/>
            </a:br>
            <a:r>
              <a:rPr lang="fr-FR"/>
              <a:t>processus de management de la </a:t>
            </a:r>
            <a:br>
              <a:rPr lang="fr-FR"/>
            </a:br>
            <a:r>
              <a:rPr lang="fr-FR"/>
              <a:t>performance de l’organisation et des personnes</a:t>
            </a:r>
          </a:p>
        </p:txBody>
      </p:sp>
      <p:sp>
        <p:nvSpPr>
          <p:cNvPr id="520196" name="Rectangle 3"/>
          <p:cNvSpPr>
            <a:spLocks noGrp="1" noChangeArrowheads="1"/>
          </p:cNvSpPr>
          <p:nvPr>
            <p:ph type="body" idx="1"/>
          </p:nvPr>
        </p:nvSpPr>
        <p:spPr>
          <a:xfrm>
            <a:off x="0" y="1484313"/>
            <a:ext cx="4267200" cy="5068887"/>
          </a:xfrm>
        </p:spPr>
        <p:txBody>
          <a:bodyPr/>
          <a:lstStyle/>
          <a:p>
            <a:pPr marL="196850" indent="-196850"/>
            <a:r>
              <a:rPr lang="fr-FR" sz="1800">
                <a:solidFill>
                  <a:srgbClr val="00279F"/>
                </a:solidFill>
              </a:rPr>
              <a:t>Cohérence d’ensemble :</a:t>
            </a:r>
            <a:endParaRPr lang="fr-FR" sz="1800"/>
          </a:p>
          <a:p>
            <a:pPr marL="673100" lvl="1"/>
            <a:r>
              <a:rPr lang="fr-FR" sz="1600"/>
              <a:t>l’alignement des objectifs des départements et des personnes sur la stratégie.</a:t>
            </a:r>
          </a:p>
          <a:p>
            <a:pPr marL="673100" lvl="1"/>
            <a:r>
              <a:rPr lang="fr-FR" sz="1600"/>
              <a:t>l’identification et harmonisation des initiatives stratégiques.</a:t>
            </a:r>
          </a:p>
          <a:p>
            <a:pPr marL="673100" lvl="1"/>
            <a:r>
              <a:rPr lang="fr-FR" sz="1600"/>
              <a:t>la cohésion de l'équipe dirigeante et des équipes de management.</a:t>
            </a:r>
          </a:p>
          <a:p>
            <a:pPr marL="673100" lvl="1"/>
            <a:r>
              <a:rPr lang="fr-FR" sz="1600"/>
              <a:t>un outil d’aide à la communication.</a:t>
            </a:r>
          </a:p>
          <a:p>
            <a:pPr marL="196850" indent="-196850"/>
            <a:r>
              <a:rPr lang="fr-FR" sz="1800">
                <a:solidFill>
                  <a:srgbClr val="00279F"/>
                </a:solidFill>
              </a:rPr>
              <a:t>Lien entre stratégique et opérationnel :</a:t>
            </a:r>
          </a:p>
          <a:p>
            <a:pPr marL="673100" lvl="1"/>
            <a:r>
              <a:rPr lang="fr-FR" sz="1600"/>
              <a:t>l’articulation avec les procédures budgétaires annuelles, les plans d'actions commerciaux, les actions qualité, les managements de projets.</a:t>
            </a:r>
          </a:p>
          <a:p>
            <a:pPr marL="673100" lvl="1"/>
            <a:r>
              <a:rPr lang="fr-FR" sz="1600"/>
              <a:t>les performances de processus et relations client – fournisseur.</a:t>
            </a:r>
          </a:p>
          <a:p>
            <a:pPr marL="673100" lvl="1"/>
            <a:r>
              <a:rPr lang="fr-FR" sz="1600"/>
              <a:t>la démarche qualité - référentiel.</a:t>
            </a:r>
          </a:p>
        </p:txBody>
      </p:sp>
      <p:pic>
        <p:nvPicPr>
          <p:cNvPr id="520197" name="Picture 6" descr="image intro"/>
          <p:cNvPicPr>
            <a:picLocks noChangeAspect="1" noChangeArrowheads="1"/>
          </p:cNvPicPr>
          <p:nvPr/>
        </p:nvPicPr>
        <p:blipFill>
          <a:blip r:embed="rId3"/>
          <a:srcRect/>
          <a:stretch>
            <a:fillRect/>
          </a:stretch>
        </p:blipFill>
        <p:spPr bwMode="auto">
          <a:xfrm>
            <a:off x="4114800" y="1843088"/>
            <a:ext cx="5029200" cy="4176712"/>
          </a:xfrm>
          <a:prstGeom prst="rect">
            <a:avLst/>
          </a:prstGeom>
          <a:noFill/>
          <a:ln w="9525">
            <a:noFill/>
            <a:miter lim="800000"/>
            <a:headEnd/>
            <a:tailEnd/>
          </a:ln>
        </p:spPr>
      </p:pic>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3"/>
          <p:cNvSpPr>
            <a:spLocks noGrp="1"/>
          </p:cNvSpPr>
          <p:nvPr>
            <p:ph type="sldNum" sz="quarter" idx="10"/>
          </p:nvPr>
        </p:nvSpPr>
        <p:spPr/>
        <p:txBody>
          <a:bodyPr/>
          <a:lstStyle/>
          <a:p>
            <a:pPr>
              <a:defRPr/>
            </a:pPr>
            <a:fld id="{A37AEEA6-D637-9543-BD03-4B402EA94F89}" type="slidenum">
              <a:rPr lang="fr-FR"/>
              <a:pPr>
                <a:defRPr/>
              </a:pPr>
              <a:t>255</a:t>
            </a:fld>
            <a:endParaRPr lang="fr-FR"/>
          </a:p>
        </p:txBody>
      </p:sp>
      <p:sp>
        <p:nvSpPr>
          <p:cNvPr id="522246" name="Rectangle 2"/>
          <p:cNvSpPr>
            <a:spLocks noGrp="1" noChangeArrowheads="1"/>
          </p:cNvSpPr>
          <p:nvPr>
            <p:ph type="title"/>
          </p:nvPr>
        </p:nvSpPr>
        <p:spPr>
          <a:xfrm>
            <a:off x="755650" y="0"/>
            <a:ext cx="8388350" cy="981075"/>
          </a:xfrm>
        </p:spPr>
        <p:txBody>
          <a:bodyPr/>
          <a:lstStyle/>
          <a:p>
            <a:pPr marL="185738" indent="9525"/>
            <a:r>
              <a:rPr lang="fr-FR"/>
              <a:t>Le Balanced Scorecard : </a:t>
            </a:r>
            <a:br>
              <a:rPr lang="fr-FR"/>
            </a:br>
            <a:r>
              <a:rPr lang="fr-FR">
                <a:solidFill>
                  <a:srgbClr val="FF3300"/>
                </a:solidFill>
              </a:rPr>
              <a:t>un système de mesure de la performance</a:t>
            </a:r>
          </a:p>
        </p:txBody>
      </p:sp>
      <p:sp>
        <p:nvSpPr>
          <p:cNvPr id="522247" name="Rectangle 3"/>
          <p:cNvSpPr>
            <a:spLocks noGrp="1" noChangeArrowheads="1"/>
          </p:cNvSpPr>
          <p:nvPr>
            <p:ph type="body" idx="1"/>
          </p:nvPr>
        </p:nvSpPr>
        <p:spPr>
          <a:xfrm>
            <a:off x="903288" y="1422400"/>
            <a:ext cx="7772400" cy="2006600"/>
          </a:xfrm>
        </p:spPr>
        <p:txBody>
          <a:bodyPr/>
          <a:lstStyle/>
          <a:p>
            <a:pPr marL="285750" indent="-285750"/>
            <a:r>
              <a:rPr lang="fr-FR" sz="1800"/>
              <a:t>Le Balanced Scorecard est un ensemble d’indicateurs de mesure de la performance non exclusivement financier et reliés à la stratégie de l’organisation</a:t>
            </a:r>
            <a:endParaRPr lang="fr-FR" sz="1800">
              <a:solidFill>
                <a:srgbClr val="000099"/>
              </a:solidFill>
            </a:endParaRPr>
          </a:p>
        </p:txBody>
      </p:sp>
      <p:sp>
        <p:nvSpPr>
          <p:cNvPr id="806916" name="Rectangle 4"/>
          <p:cNvSpPr>
            <a:spLocks noChangeArrowheads="1"/>
          </p:cNvSpPr>
          <p:nvPr/>
        </p:nvSpPr>
        <p:spPr bwMode="auto">
          <a:xfrm>
            <a:off x="3708400" y="2492375"/>
            <a:ext cx="5111750" cy="727075"/>
          </a:xfrm>
          <a:prstGeom prst="rect">
            <a:avLst/>
          </a:prstGeom>
          <a:gradFill rotWithShape="0">
            <a:gsLst>
              <a:gs pos="0">
                <a:srgbClr val="000099"/>
              </a:gs>
              <a:gs pos="100000">
                <a:srgbClr val="000099">
                  <a:gamma/>
                  <a:tint val="43922"/>
                  <a:invGamma/>
                </a:srgbClr>
              </a:gs>
            </a:gsLst>
            <a:lin ang="5400000" scaled="1"/>
          </a:gradFill>
          <a:ln w="12700">
            <a:solidFill>
              <a:srgbClr val="000099"/>
            </a:solidFill>
            <a:miter lim="800000"/>
            <a:headEnd/>
            <a:tailEnd/>
          </a:ln>
          <a:effectLst/>
        </p:spPr>
        <p:txBody>
          <a:bodyPr lIns="54000" tIns="46800" rIns="54000" bIns="46800" anchor="ctr">
            <a:prstTxWarp prst="textNoShape">
              <a:avLst/>
            </a:prstTxWarp>
          </a:bodyPr>
          <a:lstStyle/>
          <a:p>
            <a:pPr algn="ctr">
              <a:defRPr/>
            </a:pPr>
            <a:r>
              <a:rPr lang="fr-FR" sz="1800" b="1">
                <a:solidFill>
                  <a:schemeClr val="bg1"/>
                </a:solidFill>
                <a:effectLst>
                  <a:outerShdw blurRad="38100" dist="38100" dir="2700000" algn="tl">
                    <a:srgbClr val="000000"/>
                  </a:outerShdw>
                </a:effectLst>
                <a:latin typeface="Tahoma" charset="0"/>
              </a:rPr>
              <a:t>Principes du Balanced Scorecard</a:t>
            </a:r>
          </a:p>
        </p:txBody>
      </p:sp>
      <p:sp>
        <p:nvSpPr>
          <p:cNvPr id="522249" name="Rectangle 5"/>
          <p:cNvSpPr>
            <a:spLocks noChangeArrowheads="1"/>
          </p:cNvSpPr>
          <p:nvPr/>
        </p:nvSpPr>
        <p:spPr bwMode="auto">
          <a:xfrm>
            <a:off x="3725863" y="3235325"/>
            <a:ext cx="5094287" cy="2498725"/>
          </a:xfrm>
          <a:prstGeom prst="rect">
            <a:avLst/>
          </a:prstGeom>
          <a:gradFill rotWithShape="0">
            <a:gsLst>
              <a:gs pos="0">
                <a:srgbClr val="CDCDFF"/>
              </a:gs>
              <a:gs pos="50000">
                <a:srgbClr val="FFFFFF"/>
              </a:gs>
              <a:gs pos="100000">
                <a:srgbClr val="CDCDFF"/>
              </a:gs>
            </a:gsLst>
            <a:lin ang="5400000" scaled="1"/>
          </a:gradFill>
          <a:ln w="12700">
            <a:solidFill>
              <a:srgbClr val="000099"/>
            </a:solidFill>
            <a:miter lim="800000"/>
            <a:headEnd/>
            <a:tailEnd/>
          </a:ln>
        </p:spPr>
        <p:txBody>
          <a:bodyPr lIns="54000" tIns="252000" rIns="54000" bIns="46800" anchor="ctr" anchorCtr="1">
            <a:prstTxWarp prst="textNoShape">
              <a:avLst/>
            </a:prstTxWarp>
          </a:bodyPr>
          <a:lstStyle/>
          <a:p>
            <a:pPr marL="101600" indent="-101600">
              <a:spcBef>
                <a:spcPct val="45000"/>
              </a:spcBef>
              <a:buFontTx/>
              <a:buChar char="•"/>
            </a:pPr>
            <a:r>
              <a:rPr lang="fr-FR" sz="1400">
                <a:latin typeface="Tahoma" charset="0"/>
              </a:rPr>
              <a:t>Un ensemble de mesures simples et cohérentes (15-25)</a:t>
            </a:r>
          </a:p>
          <a:p>
            <a:pPr marL="101600" indent="-101600">
              <a:spcBef>
                <a:spcPct val="45000"/>
              </a:spcBef>
              <a:buFontTx/>
              <a:buChar char="•"/>
            </a:pPr>
            <a:r>
              <a:rPr lang="fr-FR" sz="1400">
                <a:latin typeface="Tahoma" charset="0"/>
              </a:rPr>
              <a:t>Met l’accent sur des indicateurs de mesure et d’induction de la  performance </a:t>
            </a:r>
          </a:p>
          <a:p>
            <a:pPr marL="101600" indent="-101600">
              <a:spcBef>
                <a:spcPct val="45000"/>
              </a:spcBef>
              <a:buFontTx/>
              <a:buChar char="•"/>
            </a:pPr>
            <a:r>
              <a:rPr lang="fr-FR" sz="1400">
                <a:latin typeface="Tahoma" charset="0"/>
              </a:rPr>
              <a:t>Relie les objectifs stratégiques aux cibles à long terme</a:t>
            </a:r>
          </a:p>
          <a:p>
            <a:pPr marL="101600" indent="-101600">
              <a:spcBef>
                <a:spcPct val="45000"/>
              </a:spcBef>
              <a:buFontTx/>
              <a:buChar char="•"/>
            </a:pPr>
            <a:r>
              <a:rPr lang="fr-FR" sz="1400">
                <a:latin typeface="Tahoma" charset="0"/>
              </a:rPr>
              <a:t>N’est pas limité aux indicateurs financiers</a:t>
            </a:r>
          </a:p>
          <a:p>
            <a:pPr marL="101600" indent="-101600">
              <a:spcBef>
                <a:spcPct val="45000"/>
              </a:spcBef>
              <a:buFontTx/>
              <a:buChar char="•"/>
            </a:pPr>
            <a:r>
              <a:rPr lang="fr-FR" sz="1400">
                <a:latin typeface="Tahoma" charset="0"/>
              </a:rPr>
              <a:t>Est équilibré verticalement et horizontalement au sein de l’organisation</a:t>
            </a:r>
          </a:p>
          <a:p>
            <a:pPr marL="101600" indent="-101600">
              <a:spcBef>
                <a:spcPct val="45000"/>
              </a:spcBef>
              <a:buFontTx/>
              <a:buChar char="•"/>
            </a:pPr>
            <a:r>
              <a:rPr lang="fr-FR" sz="1400">
                <a:latin typeface="Tahoma" charset="0"/>
              </a:rPr>
              <a:t>Est relié à des évènements contrôlables</a:t>
            </a:r>
          </a:p>
        </p:txBody>
      </p:sp>
      <p:graphicFrame>
        <p:nvGraphicFramePr>
          <p:cNvPr id="522242" name="Object 2"/>
          <p:cNvGraphicFramePr>
            <a:graphicFrameLocks noChangeAspect="1"/>
          </p:cNvGraphicFramePr>
          <p:nvPr/>
        </p:nvGraphicFramePr>
        <p:xfrm>
          <a:off x="827088" y="2997200"/>
          <a:ext cx="2640012" cy="2146300"/>
        </p:xfrm>
        <a:graphic>
          <a:graphicData uri="http://schemas.openxmlformats.org/presentationml/2006/ole">
            <p:oleObj spid="_x0000_s522242" name="Clip" r:id="rId4" imgW="4764088" imgH="3506788" progId="">
              <p:embed/>
            </p:oleObj>
          </a:graphicData>
        </a:graphic>
      </p:graphicFrame>
      <p:graphicFrame>
        <p:nvGraphicFramePr>
          <p:cNvPr id="522243" name="Object 3"/>
          <p:cNvGraphicFramePr>
            <a:graphicFrameLocks noChangeAspect="1"/>
          </p:cNvGraphicFramePr>
          <p:nvPr/>
        </p:nvGraphicFramePr>
        <p:xfrm flipH="1">
          <a:off x="2455863" y="4029075"/>
          <a:ext cx="1011237" cy="481013"/>
        </p:xfrm>
        <a:graphic>
          <a:graphicData uri="http://schemas.openxmlformats.org/presentationml/2006/ole">
            <p:oleObj spid="_x0000_s522243" name="Clip" r:id="rId5" imgW="5191125" imgH="2235200" progId="">
              <p:embed/>
            </p:oleObj>
          </a:graphicData>
        </a:graphic>
      </p:graphicFrame>
      <p:graphicFrame>
        <p:nvGraphicFramePr>
          <p:cNvPr id="522244" name="Object 4"/>
          <p:cNvGraphicFramePr>
            <a:graphicFrameLocks noChangeAspect="1"/>
          </p:cNvGraphicFramePr>
          <p:nvPr/>
        </p:nvGraphicFramePr>
        <p:xfrm>
          <a:off x="1116013" y="3856038"/>
          <a:ext cx="487362" cy="768350"/>
        </p:xfrm>
        <a:graphic>
          <a:graphicData uri="http://schemas.openxmlformats.org/presentationml/2006/ole">
            <p:oleObj spid="_x0000_s522244" name="Clip" r:id="rId6" imgW="2427288" imgH="3465513" progId="">
              <p:embed/>
            </p:oleObj>
          </a:graphicData>
        </a:graphic>
      </p:graphicFrame>
      <p:sp>
        <p:nvSpPr>
          <p:cNvPr id="522250" name="Rectangle 12"/>
          <p:cNvSpPr>
            <a:spLocks noChangeArrowheads="1"/>
          </p:cNvSpPr>
          <p:nvPr/>
        </p:nvSpPr>
        <p:spPr bwMode="auto">
          <a:xfrm>
            <a:off x="682625" y="5257800"/>
            <a:ext cx="1069975" cy="1155700"/>
          </a:xfrm>
          <a:prstGeom prst="rect">
            <a:avLst/>
          </a:prstGeom>
          <a:noFill/>
          <a:ln w="12700">
            <a:noFill/>
            <a:miter lim="800000"/>
            <a:headEnd/>
            <a:tailEnd/>
          </a:ln>
        </p:spPr>
        <p:txBody>
          <a:bodyPr wrap="none">
            <a:prstTxWarp prst="textNoShape">
              <a:avLst/>
            </a:prstTxWarp>
            <a:spAutoFit/>
          </a:bodyPr>
          <a:lstStyle/>
          <a:p>
            <a:pPr>
              <a:buFontTx/>
              <a:buChar char="•"/>
            </a:pPr>
            <a:r>
              <a:rPr lang="fr-FR" sz="1400"/>
              <a:t>Externe</a:t>
            </a:r>
          </a:p>
          <a:p>
            <a:pPr>
              <a:buFontTx/>
              <a:buChar char="•"/>
            </a:pPr>
            <a:r>
              <a:rPr lang="fr-FR" sz="1400"/>
              <a:t>Long terme</a:t>
            </a:r>
          </a:p>
          <a:p>
            <a:pPr>
              <a:buFontTx/>
              <a:buChar char="•"/>
            </a:pPr>
            <a:r>
              <a:rPr lang="fr-FR" sz="1400"/>
              <a:t>Délivrer</a:t>
            </a:r>
          </a:p>
          <a:p>
            <a:pPr>
              <a:buFontTx/>
              <a:buChar char="•"/>
            </a:pPr>
            <a:r>
              <a:rPr lang="fr-FR" sz="1400"/>
              <a:t>Financier</a:t>
            </a:r>
          </a:p>
          <a:p>
            <a:pPr>
              <a:buFontTx/>
              <a:buChar char="•"/>
            </a:pPr>
            <a:r>
              <a:rPr lang="fr-FR" sz="1400"/>
              <a:t>Proactif</a:t>
            </a:r>
          </a:p>
        </p:txBody>
      </p:sp>
      <p:sp>
        <p:nvSpPr>
          <p:cNvPr id="522251" name="Rectangle 13"/>
          <p:cNvSpPr>
            <a:spLocks noChangeArrowheads="1"/>
          </p:cNvSpPr>
          <p:nvPr/>
        </p:nvSpPr>
        <p:spPr bwMode="auto">
          <a:xfrm>
            <a:off x="2514600" y="5245100"/>
            <a:ext cx="1233488" cy="1155700"/>
          </a:xfrm>
          <a:prstGeom prst="rect">
            <a:avLst/>
          </a:prstGeom>
          <a:noFill/>
          <a:ln w="12700">
            <a:noFill/>
            <a:miter lim="800000"/>
            <a:headEnd/>
            <a:tailEnd/>
          </a:ln>
        </p:spPr>
        <p:txBody>
          <a:bodyPr wrap="none">
            <a:prstTxWarp prst="textNoShape">
              <a:avLst/>
            </a:prstTxWarp>
            <a:spAutoFit/>
          </a:bodyPr>
          <a:lstStyle/>
          <a:p>
            <a:pPr>
              <a:buFontTx/>
              <a:buChar char="•"/>
            </a:pPr>
            <a:r>
              <a:rPr lang="fr-FR" sz="1400"/>
              <a:t>Interne</a:t>
            </a:r>
          </a:p>
          <a:p>
            <a:pPr>
              <a:buFontTx/>
              <a:buChar char="•"/>
            </a:pPr>
            <a:r>
              <a:rPr lang="fr-FR" sz="1400"/>
              <a:t>Court terme</a:t>
            </a:r>
          </a:p>
          <a:p>
            <a:pPr>
              <a:buFontTx/>
              <a:buChar char="•"/>
            </a:pPr>
            <a:r>
              <a:rPr lang="fr-FR" sz="1400"/>
              <a:t>Piloter</a:t>
            </a:r>
          </a:p>
          <a:p>
            <a:pPr>
              <a:buFontTx/>
              <a:buChar char="•"/>
            </a:pPr>
            <a:r>
              <a:rPr lang="fr-FR" sz="1400"/>
              <a:t>Non-financier</a:t>
            </a:r>
          </a:p>
          <a:p>
            <a:pPr>
              <a:buFontTx/>
              <a:buChar char="•"/>
            </a:pPr>
            <a:r>
              <a:rPr lang="fr-FR" sz="1400"/>
              <a:t>Réactif</a:t>
            </a:r>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numéro de diapositive 2"/>
          <p:cNvSpPr>
            <a:spLocks noGrp="1"/>
          </p:cNvSpPr>
          <p:nvPr>
            <p:ph type="sldNum" sz="quarter" idx="10"/>
          </p:nvPr>
        </p:nvSpPr>
        <p:spPr/>
        <p:txBody>
          <a:bodyPr/>
          <a:lstStyle/>
          <a:p>
            <a:pPr>
              <a:defRPr/>
            </a:pPr>
            <a:fld id="{04054DD2-7442-434F-9CD8-403DBF96BC93}" type="slidenum">
              <a:rPr lang="fr-FR"/>
              <a:pPr>
                <a:defRPr/>
              </a:pPr>
              <a:t>256</a:t>
            </a:fld>
            <a:endParaRPr lang="fr-FR"/>
          </a:p>
        </p:txBody>
      </p:sp>
      <p:sp>
        <p:nvSpPr>
          <p:cNvPr id="524295" name="Rectangle 2"/>
          <p:cNvSpPr>
            <a:spLocks noGrp="1" noChangeArrowheads="1"/>
          </p:cNvSpPr>
          <p:nvPr>
            <p:ph type="title"/>
          </p:nvPr>
        </p:nvSpPr>
        <p:spPr>
          <a:xfrm>
            <a:off x="760413" y="0"/>
            <a:ext cx="8383587" cy="908050"/>
          </a:xfrm>
        </p:spPr>
        <p:txBody>
          <a:bodyPr/>
          <a:lstStyle/>
          <a:p>
            <a:r>
              <a:rPr lang="fr-FR"/>
              <a:t>Les 4 axes classiques de déploiement des stratégies</a:t>
            </a:r>
          </a:p>
        </p:txBody>
      </p:sp>
      <p:sp>
        <p:nvSpPr>
          <p:cNvPr id="808963" name="AutoShape 3"/>
          <p:cNvSpPr>
            <a:spLocks noChangeArrowheads="1"/>
          </p:cNvSpPr>
          <p:nvPr/>
        </p:nvSpPr>
        <p:spPr bwMode="auto">
          <a:xfrm>
            <a:off x="3203575" y="3141663"/>
            <a:ext cx="2376488" cy="1219200"/>
          </a:xfrm>
          <a:custGeom>
            <a:avLst/>
            <a:gdLst>
              <a:gd name="T0" fmla="*/ 261467371 w 21600"/>
              <a:gd name="T1" fmla="*/ 34408533 h 21600"/>
              <a:gd name="T2" fmla="*/ 130733686 w 21600"/>
              <a:gd name="T3" fmla="*/ 68817067 h 21600"/>
              <a:gd name="T4" fmla="*/ 0 w 21600"/>
              <a:gd name="T5" fmla="*/ 34408533 h 21600"/>
              <a:gd name="T6" fmla="*/ 130733686 w 21600"/>
              <a:gd name="T7" fmla="*/ 0 h 21600"/>
              <a:gd name="T8" fmla="*/ 0 60000 65536"/>
              <a:gd name="T9" fmla="*/ 0 60000 65536"/>
              <a:gd name="T10" fmla="*/ 0 60000 65536"/>
              <a:gd name="T11" fmla="*/ 0 60000 65536"/>
              <a:gd name="T12" fmla="*/ 5400 w 21600"/>
              <a:gd name="T13" fmla="*/ 5400 h 21600"/>
              <a:gd name="T14" fmla="*/ 16200 w 21600"/>
              <a:gd name="T15" fmla="*/ 16200 h 21600"/>
            </a:gdLst>
            <a:ahLst/>
            <a:cxnLst>
              <a:cxn ang="T8">
                <a:pos x="T0" y="T1"/>
              </a:cxn>
              <a:cxn ang="T9">
                <a:pos x="T2" y="T3"/>
              </a:cxn>
              <a:cxn ang="T10">
                <a:pos x="T4" y="T5"/>
              </a:cxn>
              <a:cxn ang="T11">
                <a:pos x="T6" y="T7"/>
              </a:cxn>
            </a:cxnLst>
            <a:rect l="T12" t="T13" r="T14" b="T15"/>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solidFill>
            <a:srgbClr val="FF3300"/>
          </a:solidFill>
          <a:ln w="9525">
            <a:noFill/>
            <a:miter lim="800000"/>
            <a:headEnd/>
            <a:tailEnd/>
          </a:ln>
        </p:spPr>
        <p:txBody>
          <a:bodyPr wrap="none" anchor="ctr">
            <a:prstTxWarp prst="textNoShape">
              <a:avLst/>
            </a:prstTxWarp>
          </a:bodyPr>
          <a:lstStyle/>
          <a:p>
            <a:pPr algn="ctr"/>
            <a:r>
              <a:rPr lang="fr-FR" sz="1400" b="1">
                <a:solidFill>
                  <a:schemeClr val="bg1"/>
                </a:solidFill>
                <a:latin typeface="Tahoma" charset="0"/>
              </a:rPr>
              <a:t>Vision et</a:t>
            </a:r>
          </a:p>
          <a:p>
            <a:pPr algn="ctr"/>
            <a:r>
              <a:rPr lang="fr-FR" sz="1400" b="1">
                <a:solidFill>
                  <a:schemeClr val="bg1"/>
                </a:solidFill>
                <a:latin typeface="Tahoma" charset="0"/>
              </a:rPr>
              <a:t>Stratégie</a:t>
            </a:r>
          </a:p>
        </p:txBody>
      </p:sp>
      <p:sp>
        <p:nvSpPr>
          <p:cNvPr id="524297" name="Rectangle 4"/>
          <p:cNvSpPr>
            <a:spLocks noChangeArrowheads="1"/>
          </p:cNvSpPr>
          <p:nvPr/>
        </p:nvSpPr>
        <p:spPr bwMode="auto">
          <a:xfrm>
            <a:off x="3635375" y="1077913"/>
            <a:ext cx="2273300" cy="2051050"/>
          </a:xfrm>
          <a:prstGeom prst="rect">
            <a:avLst/>
          </a:prstGeom>
          <a:noFill/>
          <a:ln w="9525">
            <a:noFill/>
            <a:miter lim="800000"/>
            <a:headEnd/>
            <a:tailEnd/>
          </a:ln>
        </p:spPr>
        <p:txBody>
          <a:bodyPr>
            <a:prstTxWarp prst="textNoShape">
              <a:avLst/>
            </a:prstTxWarp>
          </a:bodyPr>
          <a:lstStyle/>
          <a:p>
            <a:r>
              <a:rPr lang="fr-FR" sz="1400">
                <a:solidFill>
                  <a:srgbClr val="FF3300"/>
                </a:solidFill>
                <a:latin typeface="Tahoma" charset="0"/>
              </a:rPr>
              <a:t>Résultats financiers</a:t>
            </a:r>
          </a:p>
          <a:p>
            <a:r>
              <a:rPr lang="fr-FR" sz="1400">
                <a:latin typeface="Tahoma" charset="0"/>
              </a:rPr>
              <a:t>Que faut-il apporter aux actionnaires ?</a:t>
            </a:r>
          </a:p>
        </p:txBody>
      </p:sp>
      <p:graphicFrame>
        <p:nvGraphicFramePr>
          <p:cNvPr id="524290" name="Object 2"/>
          <p:cNvGraphicFramePr>
            <a:graphicFrameLocks noChangeAspect="1"/>
          </p:cNvGraphicFramePr>
          <p:nvPr/>
        </p:nvGraphicFramePr>
        <p:xfrm>
          <a:off x="3852863" y="1773238"/>
          <a:ext cx="1504950" cy="1295400"/>
        </p:xfrm>
        <a:graphic>
          <a:graphicData uri="http://schemas.openxmlformats.org/presentationml/2006/ole">
            <p:oleObj spid="_x0000_s524290" name="Worksheet" r:id="rId4" imgW="1638300" imgH="1304925" progId="Excel.Sheet.8">
              <p:embed/>
            </p:oleObj>
          </a:graphicData>
        </a:graphic>
      </p:graphicFrame>
      <p:sp>
        <p:nvSpPr>
          <p:cNvPr id="524298" name="Rectangle 6"/>
          <p:cNvSpPr>
            <a:spLocks noChangeArrowheads="1"/>
          </p:cNvSpPr>
          <p:nvPr/>
        </p:nvSpPr>
        <p:spPr bwMode="auto">
          <a:xfrm>
            <a:off x="925513" y="2139950"/>
            <a:ext cx="2278062" cy="2463800"/>
          </a:xfrm>
          <a:prstGeom prst="rect">
            <a:avLst/>
          </a:prstGeom>
          <a:noFill/>
          <a:ln w="38100" cap="rnd">
            <a:noFill/>
            <a:miter lim="800000"/>
            <a:headEnd/>
            <a:tailEnd/>
          </a:ln>
        </p:spPr>
        <p:txBody>
          <a:bodyPr anchor="ctr">
            <a:prstTxWarp prst="textNoShape">
              <a:avLst/>
            </a:prstTxWarp>
            <a:spAutoFit/>
          </a:bodyPr>
          <a:lstStyle/>
          <a:p>
            <a:r>
              <a:rPr lang="fr-FR" sz="1400">
                <a:solidFill>
                  <a:srgbClr val="FF3300"/>
                </a:solidFill>
                <a:latin typeface="Tahoma" charset="0"/>
              </a:rPr>
              <a:t>Clients / marchés</a:t>
            </a:r>
          </a:p>
          <a:p>
            <a:r>
              <a:rPr lang="fr-FR" sz="1400">
                <a:latin typeface="Tahoma" charset="0"/>
              </a:rPr>
              <a:t>Que faut-il apporter aux clients actuels et futurs ?</a:t>
            </a:r>
          </a:p>
          <a:p>
            <a:r>
              <a:rPr lang="fr-FR" sz="1400">
                <a:latin typeface="Tahoma" charset="0"/>
              </a:rPr>
              <a:t>Comment nos clients nous perçoivent-ils ?</a:t>
            </a:r>
          </a:p>
          <a:p>
            <a:endParaRPr lang="fr-FR" sz="1400">
              <a:latin typeface="Tahoma" charset="0"/>
            </a:endParaRPr>
          </a:p>
          <a:p>
            <a:endParaRPr lang="fr-FR" sz="1200" b="1">
              <a:latin typeface="Tahoma" charset="0"/>
            </a:endParaRPr>
          </a:p>
          <a:p>
            <a:endParaRPr lang="fr-FR" sz="1200" b="1">
              <a:latin typeface="Tahoma" charset="0"/>
            </a:endParaRPr>
          </a:p>
          <a:p>
            <a:endParaRPr lang="fr-FR" sz="1200" b="1">
              <a:latin typeface="Tahoma" charset="0"/>
            </a:endParaRPr>
          </a:p>
          <a:p>
            <a:endParaRPr lang="fr-FR" sz="1200" b="1">
              <a:latin typeface="Tahoma" charset="0"/>
            </a:endParaRPr>
          </a:p>
          <a:p>
            <a:endParaRPr lang="fr-FR" sz="1200" b="1">
              <a:latin typeface="Tahoma" charset="0"/>
            </a:endParaRPr>
          </a:p>
          <a:p>
            <a:endParaRPr lang="fr-FR" sz="1200" b="1">
              <a:latin typeface="Tahoma" charset="0"/>
            </a:endParaRPr>
          </a:p>
        </p:txBody>
      </p:sp>
      <p:grpSp>
        <p:nvGrpSpPr>
          <p:cNvPr id="2" name="Group 7"/>
          <p:cNvGrpSpPr>
            <a:grpSpLocks/>
          </p:cNvGrpSpPr>
          <p:nvPr/>
        </p:nvGrpSpPr>
        <p:grpSpPr bwMode="auto">
          <a:xfrm>
            <a:off x="3257550" y="4437063"/>
            <a:ext cx="2538413" cy="2133600"/>
            <a:chOff x="2304" y="2880"/>
            <a:chExt cx="1536" cy="1344"/>
          </a:xfrm>
        </p:grpSpPr>
        <p:sp>
          <p:nvSpPr>
            <p:cNvPr id="524301" name="Rectangle 8"/>
            <p:cNvSpPr>
              <a:spLocks noChangeArrowheads="1"/>
            </p:cNvSpPr>
            <p:nvPr/>
          </p:nvSpPr>
          <p:spPr bwMode="auto">
            <a:xfrm>
              <a:off x="2304" y="2880"/>
              <a:ext cx="1536" cy="1344"/>
            </a:xfrm>
            <a:prstGeom prst="rect">
              <a:avLst/>
            </a:prstGeom>
            <a:noFill/>
            <a:ln w="9525">
              <a:noFill/>
              <a:miter lim="800000"/>
              <a:headEnd/>
              <a:tailEnd/>
            </a:ln>
          </p:spPr>
          <p:txBody>
            <a:bodyPr>
              <a:prstTxWarp prst="textNoShape">
                <a:avLst/>
              </a:prstTxWarp>
            </a:bodyPr>
            <a:lstStyle/>
            <a:p>
              <a:r>
                <a:rPr lang="fr-FR" sz="1400">
                  <a:solidFill>
                    <a:srgbClr val="FF3300"/>
                  </a:solidFill>
                  <a:latin typeface="Tahoma" charset="0"/>
                </a:rPr>
                <a:t>Processus internes</a:t>
              </a:r>
            </a:p>
            <a:p>
              <a:r>
                <a:rPr lang="fr-FR" sz="1400">
                  <a:latin typeface="Tahoma" charset="0"/>
                </a:rPr>
                <a:t>Quels sont les processus essentiels à la satisfaction du client et des actionnaires ? </a:t>
              </a:r>
            </a:p>
          </p:txBody>
        </p:sp>
        <p:graphicFrame>
          <p:nvGraphicFramePr>
            <p:cNvPr id="524293" name="Object 5"/>
            <p:cNvGraphicFramePr>
              <a:graphicFrameLocks noChangeAspect="1"/>
            </p:cNvGraphicFramePr>
            <p:nvPr/>
          </p:nvGraphicFramePr>
          <p:xfrm>
            <a:off x="2736" y="3360"/>
            <a:ext cx="1026" cy="816"/>
          </p:xfrm>
          <a:graphic>
            <a:graphicData uri="http://schemas.openxmlformats.org/presentationml/2006/ole">
              <p:oleObj spid="_x0000_s524293" name="Worksheet" r:id="rId5" imgW="1638300" imgH="1304925" progId="Excel.Sheet.8">
                <p:embed/>
              </p:oleObj>
            </a:graphicData>
          </a:graphic>
        </p:graphicFrame>
      </p:grpSp>
      <p:sp>
        <p:nvSpPr>
          <p:cNvPr id="524300" name="Rectangle 10"/>
          <p:cNvSpPr>
            <a:spLocks noChangeArrowheads="1"/>
          </p:cNvSpPr>
          <p:nvPr/>
        </p:nvSpPr>
        <p:spPr bwMode="auto">
          <a:xfrm>
            <a:off x="6227763" y="2517775"/>
            <a:ext cx="2520950" cy="2303463"/>
          </a:xfrm>
          <a:prstGeom prst="rect">
            <a:avLst/>
          </a:prstGeom>
          <a:noFill/>
          <a:ln w="9525">
            <a:noFill/>
            <a:miter lim="800000"/>
            <a:headEnd/>
            <a:tailEnd/>
          </a:ln>
        </p:spPr>
        <p:txBody>
          <a:bodyPr>
            <a:prstTxWarp prst="textNoShape">
              <a:avLst/>
            </a:prstTxWarp>
          </a:bodyPr>
          <a:lstStyle/>
          <a:p>
            <a:r>
              <a:rPr lang="fr-FR" sz="1400">
                <a:solidFill>
                  <a:srgbClr val="FF3300"/>
                </a:solidFill>
                <a:latin typeface="Tahoma" charset="0"/>
              </a:rPr>
              <a:t>Apprentissage organisationnel</a:t>
            </a:r>
          </a:p>
          <a:p>
            <a:r>
              <a:rPr lang="fr-FR" sz="1400">
                <a:latin typeface="Tahoma" charset="0"/>
              </a:rPr>
              <a:t>Comment piloter le changement (hommes / SI / procédures) ?</a:t>
            </a:r>
          </a:p>
        </p:txBody>
      </p:sp>
      <p:graphicFrame>
        <p:nvGraphicFramePr>
          <p:cNvPr id="524291" name="Object 3"/>
          <p:cNvGraphicFramePr>
            <a:graphicFrameLocks noChangeAspect="1"/>
          </p:cNvGraphicFramePr>
          <p:nvPr/>
        </p:nvGraphicFramePr>
        <p:xfrm>
          <a:off x="6229350" y="3644900"/>
          <a:ext cx="1668463" cy="1295400"/>
        </p:xfrm>
        <a:graphic>
          <a:graphicData uri="http://schemas.openxmlformats.org/presentationml/2006/ole">
            <p:oleObj spid="_x0000_s524291" name="Worksheet" r:id="rId6" imgW="1638300" imgH="1304925" progId="Excel.Sheet.8">
              <p:embed/>
            </p:oleObj>
          </a:graphicData>
        </a:graphic>
      </p:graphicFrame>
      <p:graphicFrame>
        <p:nvGraphicFramePr>
          <p:cNvPr id="524292" name="Object 4"/>
          <p:cNvGraphicFramePr>
            <a:graphicFrameLocks noChangeAspect="1"/>
          </p:cNvGraphicFramePr>
          <p:nvPr/>
        </p:nvGraphicFramePr>
        <p:xfrm>
          <a:off x="1120775" y="3284538"/>
          <a:ext cx="1651000" cy="1320800"/>
        </p:xfrm>
        <a:graphic>
          <a:graphicData uri="http://schemas.openxmlformats.org/presentationml/2006/ole">
            <p:oleObj spid="_x0000_s524292" name="Feuille de calcul" r:id="rId7" imgW="1941689" imgH="1546578" progId="Excel.Sheet.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08963"/>
                                        </p:tgtEl>
                                        <p:attrNameLst>
                                          <p:attrName>style.visibility</p:attrName>
                                        </p:attrNameLst>
                                      </p:cBhvr>
                                      <p:to>
                                        <p:strVal val="visible"/>
                                      </p:to>
                                    </p:set>
                                    <p:anim calcmode="lin" valueType="num">
                                      <p:cBhvr additive="base">
                                        <p:cTn id="7" dur="500" fill="hold"/>
                                        <p:tgtEl>
                                          <p:spTgt spid="808963"/>
                                        </p:tgtEl>
                                        <p:attrNameLst>
                                          <p:attrName>ppt_x</p:attrName>
                                        </p:attrNameLst>
                                      </p:cBhvr>
                                      <p:tavLst>
                                        <p:tav tm="0">
                                          <p:val>
                                            <p:strVal val="0-#ppt_w/2"/>
                                          </p:val>
                                        </p:tav>
                                        <p:tav tm="100000">
                                          <p:val>
                                            <p:strVal val="#ppt_x"/>
                                          </p:val>
                                        </p:tav>
                                      </p:tavLst>
                                    </p:anim>
                                    <p:anim calcmode="lin" valueType="num">
                                      <p:cBhvr additive="base">
                                        <p:cTn id="8" dur="500" fill="hold"/>
                                        <p:tgtEl>
                                          <p:spTgt spid="80896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63" grpId="0" animBg="1" autoUpdateAnimBg="0"/>
    </p:bld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2"/>
          <p:cNvSpPr>
            <a:spLocks noGrp="1"/>
          </p:cNvSpPr>
          <p:nvPr>
            <p:ph type="sldNum" sz="quarter" idx="10"/>
          </p:nvPr>
        </p:nvSpPr>
        <p:spPr/>
        <p:txBody>
          <a:bodyPr/>
          <a:lstStyle/>
          <a:p>
            <a:pPr>
              <a:defRPr/>
            </a:pPr>
            <a:fld id="{D217F86D-1CBF-594A-90A9-6C8FC451389D}" type="slidenum">
              <a:rPr lang="fr-FR"/>
              <a:pPr>
                <a:defRPr/>
              </a:pPr>
              <a:t>257</a:t>
            </a:fld>
            <a:endParaRPr lang="fr-FR"/>
          </a:p>
        </p:txBody>
      </p:sp>
      <p:sp>
        <p:nvSpPr>
          <p:cNvPr id="526340" name="Rectangle 2"/>
          <p:cNvSpPr>
            <a:spLocks noGrp="1" noChangeArrowheads="1"/>
          </p:cNvSpPr>
          <p:nvPr>
            <p:ph type="title"/>
          </p:nvPr>
        </p:nvSpPr>
        <p:spPr>
          <a:xfrm>
            <a:off x="760413" y="0"/>
            <a:ext cx="8383587" cy="908050"/>
          </a:xfrm>
        </p:spPr>
        <p:txBody>
          <a:bodyPr/>
          <a:lstStyle/>
          <a:p>
            <a:r>
              <a:rPr lang="fr-FR"/>
              <a:t>Illustration d’un axe</a:t>
            </a:r>
          </a:p>
        </p:txBody>
      </p:sp>
      <p:graphicFrame>
        <p:nvGraphicFramePr>
          <p:cNvPr id="526338" name="Object 2"/>
          <p:cNvGraphicFramePr>
            <a:graphicFrameLocks noChangeAspect="1"/>
          </p:cNvGraphicFramePr>
          <p:nvPr/>
        </p:nvGraphicFramePr>
        <p:xfrm>
          <a:off x="474663" y="1628775"/>
          <a:ext cx="8777287" cy="4179888"/>
        </p:xfrm>
        <a:graphic>
          <a:graphicData uri="http://schemas.openxmlformats.org/presentationml/2006/ole">
            <p:oleObj spid="_x0000_s526338" name="Feuille de calcul" r:id="rId4" imgW="4781550" imgH="2286000" progId="Excel.Sheet.8">
              <p:embed/>
            </p:oleObj>
          </a:graphicData>
        </a:graphic>
      </p:graphicFrame>
    </p:spTree>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space réservé du numéro de diapositive 2"/>
          <p:cNvSpPr>
            <a:spLocks noGrp="1"/>
          </p:cNvSpPr>
          <p:nvPr>
            <p:ph type="sldNum" sz="quarter" idx="10"/>
          </p:nvPr>
        </p:nvSpPr>
        <p:spPr/>
        <p:txBody>
          <a:bodyPr/>
          <a:lstStyle/>
          <a:p>
            <a:pPr>
              <a:defRPr/>
            </a:pPr>
            <a:fld id="{64646D37-5A0F-C147-AB21-1867B72A3677}" type="slidenum">
              <a:rPr lang="fr-FR"/>
              <a:pPr>
                <a:defRPr/>
              </a:pPr>
              <a:t>258</a:t>
            </a:fld>
            <a:endParaRPr lang="fr-FR"/>
          </a:p>
        </p:txBody>
      </p:sp>
      <p:sp>
        <p:nvSpPr>
          <p:cNvPr id="528387" name="Rectangle 2"/>
          <p:cNvSpPr>
            <a:spLocks noGrp="1" noChangeArrowheads="1"/>
          </p:cNvSpPr>
          <p:nvPr>
            <p:ph type="title"/>
          </p:nvPr>
        </p:nvSpPr>
        <p:spPr>
          <a:xfrm>
            <a:off x="760413" y="76200"/>
            <a:ext cx="8383587" cy="831850"/>
          </a:xfrm>
        </p:spPr>
        <p:txBody>
          <a:bodyPr/>
          <a:lstStyle/>
          <a:p>
            <a:r>
              <a:rPr lang="fr-FR"/>
              <a:t>De nombreuses variantes existent !</a:t>
            </a:r>
          </a:p>
        </p:txBody>
      </p:sp>
      <p:grpSp>
        <p:nvGrpSpPr>
          <p:cNvPr id="528388" name="Group 3"/>
          <p:cNvGrpSpPr>
            <a:grpSpLocks/>
          </p:cNvGrpSpPr>
          <p:nvPr/>
        </p:nvGrpSpPr>
        <p:grpSpPr bwMode="auto">
          <a:xfrm>
            <a:off x="3911600" y="1443038"/>
            <a:ext cx="5080000" cy="4360862"/>
            <a:chOff x="1311" y="909"/>
            <a:chExt cx="3200" cy="2747"/>
          </a:xfrm>
        </p:grpSpPr>
        <p:sp>
          <p:nvSpPr>
            <p:cNvPr id="528390" name="AutoShape 4"/>
            <p:cNvSpPr>
              <a:spLocks noChangeArrowheads="1"/>
            </p:cNvSpPr>
            <p:nvPr/>
          </p:nvSpPr>
          <p:spPr bwMode="auto">
            <a:xfrm rot="10800000" flipH="1" flipV="1">
              <a:off x="1311" y="986"/>
              <a:ext cx="3200" cy="2575"/>
            </a:xfrm>
            <a:prstGeom prst="hexagon">
              <a:avLst>
                <a:gd name="adj" fmla="val 31068"/>
                <a:gd name="vf" fmla="val 115470"/>
              </a:avLst>
            </a:prstGeom>
            <a:noFill/>
            <a:ln w="9525">
              <a:noFill/>
              <a:miter lim="800000"/>
              <a:headEnd/>
              <a:tailEnd/>
            </a:ln>
          </p:spPr>
          <p:txBody>
            <a:bodyPr rot="10800000" wrap="none" lIns="12070" tIns="6036" rIns="12070" bIns="6036" anchor="ctr">
              <a:prstTxWarp prst="textNoShape">
                <a:avLst/>
              </a:prstTxWarp>
            </a:bodyPr>
            <a:lstStyle/>
            <a:p>
              <a:endParaRPr lang="fr-FR"/>
            </a:p>
          </p:txBody>
        </p:sp>
        <p:sp>
          <p:nvSpPr>
            <p:cNvPr id="528391" name="AutoShape 5"/>
            <p:cNvSpPr>
              <a:spLocks noChangeArrowheads="1"/>
            </p:cNvSpPr>
            <p:nvPr/>
          </p:nvSpPr>
          <p:spPr bwMode="auto">
            <a:xfrm rot="10800000" flipV="1">
              <a:off x="2122" y="2273"/>
              <a:ext cx="1577" cy="1253"/>
            </a:xfrm>
            <a:prstGeom prst="triangle">
              <a:avLst>
                <a:gd name="adj" fmla="val 50000"/>
              </a:avLst>
            </a:prstGeom>
            <a:noFill/>
            <a:ln w="28575">
              <a:solidFill>
                <a:schemeClr val="tx1"/>
              </a:solidFill>
              <a:miter lim="800000"/>
              <a:headEnd/>
              <a:tailEnd/>
            </a:ln>
          </p:spPr>
          <p:txBody>
            <a:bodyPr rot="10800000" wrap="none" lIns="12070" tIns="6036" rIns="12070" bIns="6036" anchor="ctr">
              <a:prstTxWarp prst="textNoShape">
                <a:avLst/>
              </a:prstTxWarp>
            </a:bodyPr>
            <a:lstStyle/>
            <a:p>
              <a:pPr algn="ctr" defTabSz="817563"/>
              <a:endParaRPr lang="fr-FR" sz="1600">
                <a:latin typeface="Tahoma" charset="0"/>
              </a:endParaRPr>
            </a:p>
            <a:p>
              <a:pPr algn="ctr" defTabSz="817563"/>
              <a:endParaRPr lang="fr-FR" sz="1600">
                <a:latin typeface="Tahoma" charset="0"/>
              </a:endParaRPr>
            </a:p>
          </p:txBody>
        </p:sp>
        <p:sp>
          <p:nvSpPr>
            <p:cNvPr id="528392" name="AutoShape 6"/>
            <p:cNvSpPr>
              <a:spLocks noChangeArrowheads="1"/>
            </p:cNvSpPr>
            <p:nvPr/>
          </p:nvSpPr>
          <p:spPr bwMode="auto">
            <a:xfrm rot="10800000">
              <a:off x="2123" y="986"/>
              <a:ext cx="1576" cy="1287"/>
            </a:xfrm>
            <a:prstGeom prst="triangle">
              <a:avLst>
                <a:gd name="adj" fmla="val 50000"/>
              </a:avLst>
            </a:prstGeom>
            <a:noFill/>
            <a:ln w="28575">
              <a:solidFill>
                <a:schemeClr val="tx1"/>
              </a:solidFill>
              <a:miter lim="800000"/>
              <a:headEnd/>
              <a:tailEnd/>
            </a:ln>
          </p:spPr>
          <p:txBody>
            <a:bodyPr rot="10800000" wrap="none" lIns="12070" tIns="6036" rIns="12070" bIns="6036" anchor="ctr">
              <a:prstTxWarp prst="textNoShape">
                <a:avLst/>
              </a:prstTxWarp>
            </a:bodyPr>
            <a:lstStyle/>
            <a:p>
              <a:pPr algn="ctr" defTabSz="817563"/>
              <a:endParaRPr lang="fr-FR" sz="1600">
                <a:latin typeface="Tahoma" charset="0"/>
              </a:endParaRPr>
            </a:p>
            <a:p>
              <a:pPr algn="ctr" defTabSz="817563"/>
              <a:endParaRPr lang="fr-FR" sz="1600">
                <a:latin typeface="Tahoma" charset="0"/>
              </a:endParaRPr>
            </a:p>
            <a:p>
              <a:pPr algn="ctr" defTabSz="817563"/>
              <a:endParaRPr lang="fr-FR" sz="1600">
                <a:solidFill>
                  <a:srgbClr val="FF0000"/>
                </a:solidFill>
                <a:latin typeface="Tahoma" charset="0"/>
              </a:endParaRPr>
            </a:p>
          </p:txBody>
        </p:sp>
        <p:sp>
          <p:nvSpPr>
            <p:cNvPr id="528393" name="AutoShape 7"/>
            <p:cNvSpPr>
              <a:spLocks noChangeArrowheads="1"/>
            </p:cNvSpPr>
            <p:nvPr/>
          </p:nvSpPr>
          <p:spPr bwMode="auto">
            <a:xfrm rot="7219974">
              <a:off x="1597" y="1292"/>
              <a:ext cx="1478" cy="1292"/>
            </a:xfrm>
            <a:prstGeom prst="triangle">
              <a:avLst>
                <a:gd name="adj" fmla="val 50000"/>
              </a:avLst>
            </a:prstGeom>
            <a:noFill/>
            <a:ln w="28575">
              <a:solidFill>
                <a:schemeClr val="tx1"/>
              </a:solidFill>
              <a:miter lim="800000"/>
              <a:headEnd/>
              <a:tailEnd/>
            </a:ln>
          </p:spPr>
          <p:txBody>
            <a:bodyPr rot="10800000" wrap="none" lIns="12070" tIns="6036" rIns="12070" bIns="6036" anchor="ctr">
              <a:prstTxWarp prst="textNoShape">
                <a:avLst/>
              </a:prstTxWarp>
            </a:bodyPr>
            <a:lstStyle/>
            <a:p>
              <a:pPr algn="ctr" defTabSz="817563"/>
              <a:endParaRPr lang="fr-FR" sz="1600">
                <a:latin typeface="Tahoma" charset="0"/>
              </a:endParaRPr>
            </a:p>
            <a:p>
              <a:pPr algn="ctr" defTabSz="817563"/>
              <a:endParaRPr lang="fr-FR" sz="1600">
                <a:latin typeface="Tahoma" charset="0"/>
              </a:endParaRPr>
            </a:p>
            <a:p>
              <a:pPr algn="ctr" defTabSz="817563"/>
              <a:endParaRPr lang="fr-FR" sz="1600">
                <a:solidFill>
                  <a:srgbClr val="FF0000"/>
                </a:solidFill>
                <a:latin typeface="Tahoma" charset="0"/>
              </a:endParaRPr>
            </a:p>
          </p:txBody>
        </p:sp>
        <p:sp>
          <p:nvSpPr>
            <p:cNvPr id="528394" name="AutoShape 8"/>
            <p:cNvSpPr>
              <a:spLocks noChangeArrowheads="1"/>
            </p:cNvSpPr>
            <p:nvPr/>
          </p:nvSpPr>
          <p:spPr bwMode="auto">
            <a:xfrm rot="14557833" flipV="1">
              <a:off x="1616" y="1908"/>
              <a:ext cx="1481" cy="1329"/>
            </a:xfrm>
            <a:prstGeom prst="triangle">
              <a:avLst>
                <a:gd name="adj" fmla="val 50000"/>
              </a:avLst>
            </a:prstGeom>
            <a:solidFill>
              <a:schemeClr val="bg1"/>
            </a:solidFill>
            <a:ln w="28575">
              <a:solidFill>
                <a:schemeClr val="tx1"/>
              </a:solidFill>
              <a:miter lim="800000"/>
              <a:headEnd/>
              <a:tailEnd/>
            </a:ln>
          </p:spPr>
          <p:txBody>
            <a:bodyPr rot="10800000" wrap="none" lIns="12070" tIns="6036" rIns="12070" bIns="6036" anchor="ctr">
              <a:prstTxWarp prst="textNoShape">
                <a:avLst/>
              </a:prstTxWarp>
            </a:bodyPr>
            <a:lstStyle/>
            <a:p>
              <a:pPr algn="ctr" defTabSz="817563"/>
              <a:endParaRPr lang="fr-FR" sz="1600">
                <a:solidFill>
                  <a:srgbClr val="FF0000"/>
                </a:solidFill>
                <a:latin typeface="Tahoma" charset="0"/>
              </a:endParaRPr>
            </a:p>
            <a:p>
              <a:pPr algn="ctr" defTabSz="817563"/>
              <a:endParaRPr lang="fr-FR" sz="1600">
                <a:latin typeface="Tahoma" charset="0"/>
              </a:endParaRPr>
            </a:p>
            <a:p>
              <a:pPr algn="ctr" defTabSz="817563"/>
              <a:endParaRPr lang="fr-FR" sz="1600">
                <a:latin typeface="Tahoma" charset="0"/>
              </a:endParaRPr>
            </a:p>
          </p:txBody>
        </p:sp>
        <p:sp>
          <p:nvSpPr>
            <p:cNvPr id="528395" name="AutoShape 9"/>
            <p:cNvSpPr>
              <a:spLocks noChangeArrowheads="1"/>
            </p:cNvSpPr>
            <p:nvPr/>
          </p:nvSpPr>
          <p:spPr bwMode="auto">
            <a:xfrm rot="7068437" flipV="1">
              <a:off x="2732" y="1949"/>
              <a:ext cx="1477" cy="1243"/>
            </a:xfrm>
            <a:prstGeom prst="triangle">
              <a:avLst>
                <a:gd name="adj" fmla="val 50000"/>
              </a:avLst>
            </a:prstGeom>
            <a:noFill/>
            <a:ln w="28575">
              <a:solidFill>
                <a:schemeClr val="tx1"/>
              </a:solidFill>
              <a:miter lim="800000"/>
              <a:headEnd/>
              <a:tailEnd/>
            </a:ln>
          </p:spPr>
          <p:txBody>
            <a:bodyPr rot="10800000" wrap="none" lIns="12070" tIns="6036" rIns="12070" bIns="6036" anchor="ctr">
              <a:prstTxWarp prst="textNoShape">
                <a:avLst/>
              </a:prstTxWarp>
            </a:bodyPr>
            <a:lstStyle/>
            <a:p>
              <a:pPr algn="ctr" defTabSz="817563"/>
              <a:endParaRPr lang="fr-FR" sz="1600">
                <a:solidFill>
                  <a:srgbClr val="FF0000"/>
                </a:solidFill>
                <a:latin typeface="Tahoma" charset="0"/>
              </a:endParaRPr>
            </a:p>
            <a:p>
              <a:pPr algn="ctr" defTabSz="817563"/>
              <a:endParaRPr lang="fr-FR" sz="1600">
                <a:solidFill>
                  <a:srgbClr val="FF0000"/>
                </a:solidFill>
                <a:latin typeface="Tahoma" charset="0"/>
              </a:endParaRPr>
            </a:p>
          </p:txBody>
        </p:sp>
        <p:sp>
          <p:nvSpPr>
            <p:cNvPr id="528396" name="AutoShape 10"/>
            <p:cNvSpPr>
              <a:spLocks noChangeArrowheads="1"/>
            </p:cNvSpPr>
            <p:nvPr/>
          </p:nvSpPr>
          <p:spPr bwMode="auto">
            <a:xfrm rot="-7184272">
              <a:off x="2774" y="1294"/>
              <a:ext cx="1374" cy="1292"/>
            </a:xfrm>
            <a:prstGeom prst="triangle">
              <a:avLst>
                <a:gd name="adj" fmla="val 50000"/>
              </a:avLst>
            </a:prstGeom>
            <a:noFill/>
            <a:ln w="28575">
              <a:solidFill>
                <a:schemeClr val="tx1"/>
              </a:solidFill>
              <a:miter lim="800000"/>
              <a:headEnd/>
              <a:tailEnd/>
            </a:ln>
          </p:spPr>
          <p:txBody>
            <a:bodyPr rot="10800000" wrap="none" lIns="12070" tIns="6036" rIns="12070" bIns="6036" anchor="ctr">
              <a:prstTxWarp prst="textNoShape">
                <a:avLst/>
              </a:prstTxWarp>
            </a:bodyPr>
            <a:lstStyle/>
            <a:p>
              <a:pPr algn="ctr" defTabSz="817563"/>
              <a:endParaRPr lang="fr-FR" sz="1600">
                <a:latin typeface="Tahoma" charset="0"/>
              </a:endParaRPr>
            </a:p>
            <a:p>
              <a:pPr algn="ctr" defTabSz="817563"/>
              <a:endParaRPr lang="fr-FR" sz="1600">
                <a:latin typeface="Tahoma" charset="0"/>
              </a:endParaRPr>
            </a:p>
            <a:p>
              <a:pPr algn="ctr" defTabSz="817563"/>
              <a:endParaRPr lang="fr-FR" sz="1600">
                <a:solidFill>
                  <a:srgbClr val="FF0000"/>
                </a:solidFill>
                <a:latin typeface="Tahoma" charset="0"/>
              </a:endParaRPr>
            </a:p>
          </p:txBody>
        </p:sp>
        <p:sp>
          <p:nvSpPr>
            <p:cNvPr id="528397" name="Rectangle 11"/>
            <p:cNvSpPr>
              <a:spLocks noChangeArrowheads="1"/>
            </p:cNvSpPr>
            <p:nvPr/>
          </p:nvSpPr>
          <p:spPr bwMode="auto">
            <a:xfrm rot="-7173855">
              <a:off x="3452" y="1437"/>
              <a:ext cx="1096" cy="170"/>
            </a:xfrm>
            <a:prstGeom prst="rect">
              <a:avLst/>
            </a:prstGeom>
            <a:solidFill>
              <a:srgbClr val="CCFFFF"/>
            </a:solidFill>
            <a:ln w="9525">
              <a:noFill/>
              <a:miter lim="800000"/>
              <a:headEnd/>
              <a:tailEnd/>
            </a:ln>
          </p:spPr>
          <p:txBody>
            <a:bodyPr rot="10800000" wrap="none" lIns="12070" tIns="6036" rIns="12070" bIns="6036" anchor="ctr">
              <a:prstTxWarp prst="textNoShape">
                <a:avLst/>
              </a:prstTxWarp>
            </a:bodyPr>
            <a:lstStyle/>
            <a:p>
              <a:pPr defTabSz="817563"/>
              <a:r>
                <a:rPr lang="fr-FR" sz="1300" b="1">
                  <a:solidFill>
                    <a:srgbClr val="FF0000"/>
                  </a:solidFill>
                  <a:latin typeface="Tahoma" charset="0"/>
                </a:rPr>
                <a:t>INNOVATION</a:t>
              </a:r>
            </a:p>
          </p:txBody>
        </p:sp>
        <p:sp>
          <p:nvSpPr>
            <p:cNvPr id="528398" name="Rectangle 12"/>
            <p:cNvSpPr>
              <a:spLocks noChangeArrowheads="1"/>
            </p:cNvSpPr>
            <p:nvPr/>
          </p:nvSpPr>
          <p:spPr bwMode="auto">
            <a:xfrm rot="10800000">
              <a:off x="2581" y="3483"/>
              <a:ext cx="813" cy="173"/>
            </a:xfrm>
            <a:prstGeom prst="rect">
              <a:avLst/>
            </a:prstGeom>
            <a:solidFill>
              <a:srgbClr val="3366FF"/>
            </a:solidFill>
            <a:ln w="9525">
              <a:noFill/>
              <a:miter lim="800000"/>
              <a:headEnd/>
              <a:tailEnd/>
            </a:ln>
          </p:spPr>
          <p:txBody>
            <a:bodyPr rot="10800000" wrap="none" lIns="12070" tIns="6036" rIns="12070" bIns="6036" anchor="ctr">
              <a:prstTxWarp prst="textNoShape">
                <a:avLst/>
              </a:prstTxWarp>
            </a:bodyPr>
            <a:lstStyle/>
            <a:p>
              <a:pPr algn="ctr" defTabSz="817563"/>
              <a:r>
                <a:rPr lang="fr-FR" sz="1300" b="1">
                  <a:solidFill>
                    <a:srgbClr val="FF0000"/>
                  </a:solidFill>
                  <a:latin typeface="Tahoma" charset="0"/>
                </a:rPr>
                <a:t>CLIENT</a:t>
              </a:r>
            </a:p>
          </p:txBody>
        </p:sp>
        <p:sp>
          <p:nvSpPr>
            <p:cNvPr id="528399" name="Rectangle 13"/>
            <p:cNvSpPr>
              <a:spLocks noChangeArrowheads="1"/>
            </p:cNvSpPr>
            <p:nvPr/>
          </p:nvSpPr>
          <p:spPr bwMode="auto">
            <a:xfrm rot="-7152590">
              <a:off x="1303" y="2864"/>
              <a:ext cx="954" cy="171"/>
            </a:xfrm>
            <a:prstGeom prst="rect">
              <a:avLst/>
            </a:prstGeom>
            <a:solidFill>
              <a:srgbClr val="CC99FF"/>
            </a:solidFill>
            <a:ln w="9525">
              <a:noFill/>
              <a:miter lim="800000"/>
              <a:headEnd/>
              <a:tailEnd/>
            </a:ln>
          </p:spPr>
          <p:txBody>
            <a:bodyPr rot="10800000" wrap="none" lIns="12070" tIns="6036" rIns="12070" bIns="6036" anchor="ctr">
              <a:prstTxWarp prst="textNoShape">
                <a:avLst/>
              </a:prstTxWarp>
            </a:bodyPr>
            <a:lstStyle/>
            <a:p>
              <a:pPr algn="ctr" defTabSz="817563"/>
              <a:r>
                <a:rPr lang="fr-FR" sz="1300" b="1">
                  <a:solidFill>
                    <a:srgbClr val="FF0000"/>
                  </a:solidFill>
                  <a:latin typeface="Tahoma" charset="0"/>
                </a:rPr>
                <a:t>PERSONNEL</a:t>
              </a:r>
            </a:p>
          </p:txBody>
        </p:sp>
        <p:sp>
          <p:nvSpPr>
            <p:cNvPr id="528400" name="Rectangle 14"/>
            <p:cNvSpPr>
              <a:spLocks noChangeArrowheads="1"/>
            </p:cNvSpPr>
            <p:nvPr/>
          </p:nvSpPr>
          <p:spPr bwMode="auto">
            <a:xfrm rot="7205380">
              <a:off x="1106" y="1581"/>
              <a:ext cx="1240" cy="170"/>
            </a:xfrm>
            <a:prstGeom prst="rect">
              <a:avLst/>
            </a:prstGeom>
            <a:solidFill>
              <a:srgbClr val="FFFF99"/>
            </a:solidFill>
            <a:ln w="9525">
              <a:noFill/>
              <a:miter lim="800000"/>
              <a:headEnd/>
              <a:tailEnd/>
            </a:ln>
          </p:spPr>
          <p:txBody>
            <a:bodyPr rot="10800000" wrap="none" lIns="12070" tIns="6036" rIns="12070" bIns="6036" anchor="ctr">
              <a:prstTxWarp prst="textNoShape">
                <a:avLst/>
              </a:prstTxWarp>
            </a:bodyPr>
            <a:lstStyle/>
            <a:p>
              <a:pPr algn="ctr" defTabSz="817563"/>
              <a:r>
                <a:rPr lang="fr-FR" sz="1300" b="1">
                  <a:solidFill>
                    <a:srgbClr val="FF0000"/>
                  </a:solidFill>
                  <a:latin typeface="Tahoma" charset="0"/>
                </a:rPr>
                <a:t>APPRENTISSAGE</a:t>
              </a:r>
            </a:p>
          </p:txBody>
        </p:sp>
        <p:sp>
          <p:nvSpPr>
            <p:cNvPr id="528401" name="Rectangle 15"/>
            <p:cNvSpPr>
              <a:spLocks noChangeArrowheads="1"/>
            </p:cNvSpPr>
            <p:nvPr/>
          </p:nvSpPr>
          <p:spPr bwMode="auto">
            <a:xfrm rot="7263910">
              <a:off x="3499" y="2890"/>
              <a:ext cx="1001" cy="170"/>
            </a:xfrm>
            <a:prstGeom prst="rect">
              <a:avLst/>
            </a:prstGeom>
            <a:solidFill>
              <a:schemeClr val="hlink"/>
            </a:solidFill>
            <a:ln w="9525">
              <a:noFill/>
              <a:miter lim="800000"/>
              <a:headEnd/>
              <a:tailEnd/>
            </a:ln>
          </p:spPr>
          <p:txBody>
            <a:bodyPr rot="10800000" wrap="none" lIns="12070" tIns="6036" rIns="12070" bIns="6036" anchor="ctr">
              <a:prstTxWarp prst="textNoShape">
                <a:avLst/>
              </a:prstTxWarp>
            </a:bodyPr>
            <a:lstStyle/>
            <a:p>
              <a:pPr algn="ctr" defTabSz="817563"/>
              <a:r>
                <a:rPr lang="fr-FR" sz="1300" b="1">
                  <a:solidFill>
                    <a:srgbClr val="FF0000"/>
                  </a:solidFill>
                  <a:latin typeface="Tahoma" charset="0"/>
                </a:rPr>
                <a:t>PROCESSUS</a:t>
              </a:r>
            </a:p>
          </p:txBody>
        </p:sp>
        <p:sp>
          <p:nvSpPr>
            <p:cNvPr id="528402" name="Rectangle 16"/>
            <p:cNvSpPr>
              <a:spLocks noChangeArrowheads="1"/>
            </p:cNvSpPr>
            <p:nvPr/>
          </p:nvSpPr>
          <p:spPr bwMode="auto">
            <a:xfrm rot="10800000">
              <a:off x="2326" y="909"/>
              <a:ext cx="1067" cy="173"/>
            </a:xfrm>
            <a:prstGeom prst="rect">
              <a:avLst/>
            </a:prstGeom>
            <a:solidFill>
              <a:schemeClr val="hlink"/>
            </a:solidFill>
            <a:ln w="9525">
              <a:noFill/>
              <a:miter lim="800000"/>
              <a:headEnd/>
              <a:tailEnd/>
            </a:ln>
          </p:spPr>
          <p:txBody>
            <a:bodyPr rot="10800000" wrap="none" lIns="12070" tIns="6036" rIns="12070" bIns="6036" anchor="ctr">
              <a:prstTxWarp prst="textNoShape">
                <a:avLst/>
              </a:prstTxWarp>
            </a:bodyPr>
            <a:lstStyle/>
            <a:p>
              <a:pPr algn="ctr" defTabSz="817563"/>
              <a:r>
                <a:rPr lang="fr-FR" sz="1300" b="1">
                  <a:solidFill>
                    <a:srgbClr val="FF0000"/>
                  </a:solidFill>
                  <a:latin typeface="Tahoma" charset="0"/>
                </a:rPr>
                <a:t>FINANCE</a:t>
              </a:r>
            </a:p>
          </p:txBody>
        </p:sp>
        <p:sp>
          <p:nvSpPr>
            <p:cNvPr id="528403" name="Text Box 17"/>
            <p:cNvSpPr txBox="1">
              <a:spLocks noChangeArrowheads="1"/>
            </p:cNvSpPr>
            <p:nvPr/>
          </p:nvSpPr>
          <p:spPr bwMode="auto">
            <a:xfrm rot="10800000">
              <a:off x="2517" y="3022"/>
              <a:ext cx="1016" cy="397"/>
            </a:xfrm>
            <a:prstGeom prst="rect">
              <a:avLst/>
            </a:prstGeom>
            <a:noFill/>
            <a:ln w="9525">
              <a:noFill/>
              <a:miter lim="800000"/>
              <a:headEnd/>
              <a:tailEnd/>
            </a:ln>
          </p:spPr>
          <p:txBody>
            <a:bodyPr rot="10800000" wrap="none" lIns="12070" tIns="6036" rIns="12070" bIns="6036" anchor="ctr">
              <a:prstTxWarp prst="textNoShape">
                <a:avLst/>
              </a:prstTxWarp>
            </a:bodyPr>
            <a:lstStyle/>
            <a:p>
              <a:pPr defTabSz="817563">
                <a:buFontTx/>
                <a:buChar char="•"/>
              </a:pPr>
              <a:r>
                <a:rPr lang="fr-FR" sz="1200" b="1">
                  <a:latin typeface="Tahoma" charset="0"/>
                </a:rPr>
                <a:t>Satisf. client</a:t>
              </a:r>
            </a:p>
            <a:p>
              <a:pPr defTabSz="817563">
                <a:buFontTx/>
                <a:buChar char="•"/>
              </a:pPr>
              <a:r>
                <a:rPr lang="fr-FR" sz="1200" b="1">
                  <a:latin typeface="Tahoma" charset="0"/>
                </a:rPr>
                <a:t>   CA/segment</a:t>
              </a:r>
            </a:p>
            <a:p>
              <a:pPr defTabSz="817563">
                <a:buFontTx/>
                <a:buChar char="•"/>
              </a:pPr>
              <a:r>
                <a:rPr lang="fr-FR" sz="1200" b="1">
                  <a:latin typeface="Tahoma" charset="0"/>
                </a:rPr>
                <a:t>PdM client</a:t>
              </a:r>
            </a:p>
            <a:p>
              <a:pPr defTabSz="817563">
                <a:buFontTx/>
                <a:buChar char="•"/>
              </a:pPr>
              <a:r>
                <a:rPr lang="fr-FR" sz="1200" b="1">
                  <a:latin typeface="Tahoma" charset="0"/>
                </a:rPr>
                <a:t>Tx de service</a:t>
              </a:r>
            </a:p>
          </p:txBody>
        </p:sp>
        <p:sp>
          <p:nvSpPr>
            <p:cNvPr id="528404" name="Text Box 18"/>
            <p:cNvSpPr txBox="1">
              <a:spLocks noChangeArrowheads="1"/>
            </p:cNvSpPr>
            <p:nvPr/>
          </p:nvSpPr>
          <p:spPr bwMode="auto">
            <a:xfrm rot="10800000">
              <a:off x="1791" y="2296"/>
              <a:ext cx="1015" cy="484"/>
            </a:xfrm>
            <a:prstGeom prst="rect">
              <a:avLst/>
            </a:prstGeom>
            <a:noFill/>
            <a:ln w="9525">
              <a:noFill/>
              <a:miter lim="800000"/>
              <a:headEnd/>
              <a:tailEnd/>
            </a:ln>
          </p:spPr>
          <p:txBody>
            <a:bodyPr rot="10800000" wrap="none" lIns="12070" tIns="6036" rIns="12070" bIns="6036" anchor="ctr">
              <a:prstTxWarp prst="textNoShape">
                <a:avLst/>
              </a:prstTxWarp>
            </a:bodyPr>
            <a:lstStyle/>
            <a:p>
              <a:pPr defTabSz="817563">
                <a:buFontTx/>
                <a:buChar char="•"/>
              </a:pPr>
              <a:r>
                <a:rPr lang="fr-FR" sz="1200" b="1">
                  <a:latin typeface="Tahoma" charset="0"/>
                </a:rPr>
                <a:t>Satisfaction personnel</a:t>
              </a:r>
            </a:p>
            <a:p>
              <a:pPr defTabSz="817563">
                <a:buFontTx/>
                <a:buChar char="•"/>
              </a:pPr>
              <a:r>
                <a:rPr lang="fr-FR" sz="1200" b="1">
                  <a:latin typeface="Tahoma" charset="0"/>
                </a:rPr>
                <a:t>Tx de rétention</a:t>
              </a:r>
            </a:p>
            <a:p>
              <a:pPr defTabSz="817563">
                <a:buFontTx/>
                <a:buChar char="•"/>
              </a:pPr>
              <a:r>
                <a:rPr lang="fr-FR" sz="1200" b="1">
                  <a:latin typeface="Tahoma" charset="0"/>
                </a:rPr>
                <a:t>Compétences </a:t>
              </a:r>
            </a:p>
            <a:p>
              <a:pPr defTabSz="817563">
                <a:buFontTx/>
                <a:buChar char="•"/>
              </a:pPr>
              <a:r>
                <a:rPr lang="fr-FR" sz="1200" b="1">
                  <a:latin typeface="Tahoma" charset="0"/>
                </a:rPr>
                <a:t>Productivité</a:t>
              </a:r>
              <a:r>
                <a:rPr lang="fr-FR" sz="900" b="1">
                  <a:latin typeface="Tahoma" charset="0"/>
                </a:rPr>
                <a:t> </a:t>
              </a:r>
            </a:p>
          </p:txBody>
        </p:sp>
        <p:sp>
          <p:nvSpPr>
            <p:cNvPr id="528405" name="Line 19"/>
            <p:cNvSpPr>
              <a:spLocks noChangeShapeType="1"/>
            </p:cNvSpPr>
            <p:nvPr/>
          </p:nvSpPr>
          <p:spPr bwMode="auto">
            <a:xfrm rot="10800000" flipV="1">
              <a:off x="3139" y="3227"/>
              <a:ext cx="51" cy="95"/>
            </a:xfrm>
            <a:prstGeom prst="line">
              <a:avLst/>
            </a:prstGeom>
            <a:noFill/>
            <a:ln w="9525">
              <a:solidFill>
                <a:schemeClr val="tx1"/>
              </a:solidFill>
              <a:round/>
              <a:headEnd/>
              <a:tailEnd type="triangle" w="med" len="med"/>
            </a:ln>
          </p:spPr>
          <p:txBody>
            <a:bodyPr rot="10800000" wrap="none" lIns="12070" tIns="6036" rIns="12070" bIns="6036" anchor="ctr">
              <a:prstTxWarp prst="textNoShape">
                <a:avLst/>
              </a:prstTxWarp>
            </a:bodyPr>
            <a:lstStyle/>
            <a:p>
              <a:endParaRPr lang="fr-FR"/>
            </a:p>
          </p:txBody>
        </p:sp>
        <p:sp>
          <p:nvSpPr>
            <p:cNvPr id="528406" name="Text Box 20"/>
            <p:cNvSpPr txBox="1">
              <a:spLocks noChangeArrowheads="1"/>
            </p:cNvSpPr>
            <p:nvPr/>
          </p:nvSpPr>
          <p:spPr bwMode="auto">
            <a:xfrm rot="10800000">
              <a:off x="1701" y="1706"/>
              <a:ext cx="1016" cy="571"/>
            </a:xfrm>
            <a:prstGeom prst="rect">
              <a:avLst/>
            </a:prstGeom>
            <a:noFill/>
            <a:ln w="9525">
              <a:noFill/>
              <a:miter lim="800000"/>
              <a:headEnd/>
              <a:tailEnd/>
            </a:ln>
          </p:spPr>
          <p:txBody>
            <a:bodyPr rot="10800000" wrap="none" lIns="12070" tIns="6036" rIns="12070" bIns="6036" anchor="ctr">
              <a:prstTxWarp prst="textNoShape">
                <a:avLst/>
              </a:prstTxWarp>
            </a:bodyPr>
            <a:lstStyle/>
            <a:p>
              <a:pPr defTabSz="817563">
                <a:buFontTx/>
                <a:buChar char="•"/>
              </a:pPr>
              <a:r>
                <a:rPr lang="fr-FR" sz="1200" b="1">
                  <a:latin typeface="Tahoma" charset="0"/>
                </a:rPr>
                <a:t>Tx réalisation plans de dév.</a:t>
              </a:r>
            </a:p>
            <a:p>
              <a:pPr defTabSz="817563">
                <a:buFontTx/>
                <a:buChar char="•"/>
              </a:pPr>
              <a:r>
                <a:rPr lang="fr-FR" sz="1200" b="1">
                  <a:latin typeface="Tahoma" charset="0"/>
                </a:rPr>
                <a:t>Partage des connaissances</a:t>
              </a:r>
            </a:p>
            <a:p>
              <a:pPr defTabSz="817563">
                <a:buFontTx/>
                <a:buChar char="•"/>
              </a:pPr>
              <a:r>
                <a:rPr lang="fr-FR" sz="1200" b="1">
                  <a:latin typeface="Tahoma" charset="0"/>
                </a:rPr>
                <a:t>Tx retour d'expérience</a:t>
              </a:r>
              <a:endParaRPr lang="fr-FR" sz="900" b="1">
                <a:latin typeface="Tahoma" charset="0"/>
              </a:endParaRPr>
            </a:p>
          </p:txBody>
        </p:sp>
        <p:sp>
          <p:nvSpPr>
            <p:cNvPr id="528407" name="Text Box 21"/>
            <p:cNvSpPr txBox="1">
              <a:spLocks noChangeArrowheads="1"/>
            </p:cNvSpPr>
            <p:nvPr/>
          </p:nvSpPr>
          <p:spPr bwMode="auto">
            <a:xfrm rot="10800000">
              <a:off x="2517" y="1117"/>
              <a:ext cx="1016" cy="485"/>
            </a:xfrm>
            <a:prstGeom prst="rect">
              <a:avLst/>
            </a:prstGeom>
            <a:noFill/>
            <a:ln w="9525">
              <a:noFill/>
              <a:miter lim="800000"/>
              <a:headEnd/>
              <a:tailEnd/>
            </a:ln>
          </p:spPr>
          <p:txBody>
            <a:bodyPr rot="10800000" wrap="none" lIns="12070" tIns="6036" rIns="12070" bIns="6036" anchor="ctr">
              <a:prstTxWarp prst="textNoShape">
                <a:avLst/>
              </a:prstTxWarp>
            </a:bodyPr>
            <a:lstStyle/>
            <a:p>
              <a:pPr defTabSz="817563">
                <a:buFontTx/>
                <a:buChar char="•"/>
              </a:pPr>
              <a:r>
                <a:rPr lang="fr-FR" sz="1200" b="1">
                  <a:latin typeface="Tahoma" charset="0"/>
                </a:rPr>
                <a:t>    CA</a:t>
              </a:r>
            </a:p>
            <a:p>
              <a:pPr defTabSz="817563">
                <a:buFontTx/>
                <a:buChar char="•"/>
              </a:pPr>
              <a:r>
                <a:rPr lang="fr-FR" sz="1200" b="1">
                  <a:latin typeface="Tahoma" charset="0"/>
                </a:rPr>
                <a:t>Cashflow</a:t>
              </a:r>
            </a:p>
            <a:p>
              <a:pPr defTabSz="817563">
                <a:buFontTx/>
                <a:buChar char="•"/>
              </a:pPr>
              <a:r>
                <a:rPr lang="fr-FR" sz="1200" b="1">
                  <a:latin typeface="Tahoma" charset="0"/>
                </a:rPr>
                <a:t>Profit</a:t>
              </a:r>
            </a:p>
            <a:p>
              <a:pPr defTabSz="817563">
                <a:buFontTx/>
                <a:buChar char="•"/>
              </a:pPr>
              <a:r>
                <a:rPr lang="fr-FR" sz="1200" b="1">
                  <a:latin typeface="Tahoma" charset="0"/>
                </a:rPr>
                <a:t>ROCE</a:t>
              </a:r>
              <a:endParaRPr lang="fr-FR" sz="900" b="1">
                <a:latin typeface="Tahoma" charset="0"/>
              </a:endParaRPr>
            </a:p>
            <a:p>
              <a:pPr defTabSz="817563">
                <a:buFontTx/>
                <a:buChar char="•"/>
              </a:pPr>
              <a:r>
                <a:rPr lang="fr-FR" sz="900" b="1">
                  <a:latin typeface="Tahoma" charset="0"/>
                </a:rPr>
                <a:t>…</a:t>
              </a:r>
            </a:p>
          </p:txBody>
        </p:sp>
        <p:sp>
          <p:nvSpPr>
            <p:cNvPr id="528408" name="Line 22"/>
            <p:cNvSpPr>
              <a:spLocks noChangeShapeType="1"/>
            </p:cNvSpPr>
            <p:nvPr/>
          </p:nvSpPr>
          <p:spPr bwMode="auto">
            <a:xfrm rot="10800000" flipV="1">
              <a:off x="2977" y="1617"/>
              <a:ext cx="50" cy="46"/>
            </a:xfrm>
            <a:prstGeom prst="line">
              <a:avLst/>
            </a:prstGeom>
            <a:noFill/>
            <a:ln w="9525">
              <a:solidFill>
                <a:schemeClr val="tx1"/>
              </a:solidFill>
              <a:round/>
              <a:headEnd/>
              <a:tailEnd type="triangle" w="med" len="med"/>
            </a:ln>
          </p:spPr>
          <p:txBody>
            <a:bodyPr rot="10800000" wrap="none" lIns="12070" tIns="6036" rIns="12070" bIns="6036" anchor="ctr">
              <a:prstTxWarp prst="textNoShape">
                <a:avLst/>
              </a:prstTxWarp>
            </a:bodyPr>
            <a:lstStyle/>
            <a:p>
              <a:endParaRPr lang="fr-FR"/>
            </a:p>
          </p:txBody>
        </p:sp>
        <p:sp>
          <p:nvSpPr>
            <p:cNvPr id="528409" name="Text Box 23"/>
            <p:cNvSpPr txBox="1">
              <a:spLocks noChangeArrowheads="1"/>
            </p:cNvSpPr>
            <p:nvPr/>
          </p:nvSpPr>
          <p:spPr bwMode="auto">
            <a:xfrm rot="10800000" flipH="1">
              <a:off x="3152" y="2387"/>
              <a:ext cx="1016" cy="312"/>
            </a:xfrm>
            <a:prstGeom prst="rect">
              <a:avLst/>
            </a:prstGeom>
            <a:noFill/>
            <a:ln w="9525">
              <a:noFill/>
              <a:miter lim="800000"/>
              <a:headEnd/>
              <a:tailEnd/>
            </a:ln>
          </p:spPr>
          <p:txBody>
            <a:bodyPr rot="10800000" wrap="none" lIns="12070" tIns="6036" rIns="12070" bIns="6036" anchor="ctr">
              <a:prstTxWarp prst="textNoShape">
                <a:avLst/>
              </a:prstTxWarp>
            </a:bodyPr>
            <a:lstStyle/>
            <a:p>
              <a:pPr defTabSz="817563">
                <a:buFontTx/>
                <a:buChar char="•"/>
              </a:pPr>
              <a:r>
                <a:rPr lang="fr-FR" sz="1200" b="1">
                  <a:latin typeface="Tahoma" charset="0"/>
                </a:rPr>
                <a:t>Tx de service</a:t>
              </a:r>
            </a:p>
            <a:p>
              <a:pPr defTabSz="817563">
                <a:buFontTx/>
                <a:buChar char="•"/>
              </a:pPr>
              <a:r>
                <a:rPr lang="fr-FR" sz="1200" b="1">
                  <a:latin typeface="Tahoma" charset="0"/>
                </a:rPr>
                <a:t>Délais livraison</a:t>
              </a:r>
            </a:p>
            <a:p>
              <a:pPr defTabSz="817563">
                <a:buFontTx/>
                <a:buChar char="•"/>
              </a:pPr>
              <a:r>
                <a:rPr lang="fr-FR" sz="1200" b="1">
                  <a:latin typeface="Tahoma" charset="0"/>
                </a:rPr>
                <a:t>Dévelop. produits </a:t>
              </a:r>
            </a:p>
          </p:txBody>
        </p:sp>
        <p:sp>
          <p:nvSpPr>
            <p:cNvPr id="528410" name="Text Box 24"/>
            <p:cNvSpPr txBox="1">
              <a:spLocks noChangeArrowheads="1"/>
            </p:cNvSpPr>
            <p:nvPr/>
          </p:nvSpPr>
          <p:spPr bwMode="auto">
            <a:xfrm rot="10800000">
              <a:off x="3198" y="1797"/>
              <a:ext cx="1015" cy="398"/>
            </a:xfrm>
            <a:prstGeom prst="rect">
              <a:avLst/>
            </a:prstGeom>
            <a:noFill/>
            <a:ln w="9525">
              <a:noFill/>
              <a:miter lim="800000"/>
              <a:headEnd/>
              <a:tailEnd/>
            </a:ln>
          </p:spPr>
          <p:txBody>
            <a:bodyPr rot="10800000" wrap="none" lIns="12070" tIns="6036" rIns="12070" bIns="6036" anchor="ctr">
              <a:prstTxWarp prst="textNoShape">
                <a:avLst/>
              </a:prstTxWarp>
            </a:bodyPr>
            <a:lstStyle/>
            <a:p>
              <a:pPr defTabSz="817563">
                <a:buFontTx/>
                <a:buChar char="•"/>
              </a:pPr>
              <a:r>
                <a:rPr lang="fr-FR" sz="1200" b="1">
                  <a:latin typeface="Tahoma" charset="0"/>
                </a:rPr>
                <a:t>Invest. R&amp;D</a:t>
              </a:r>
            </a:p>
            <a:p>
              <a:pPr defTabSz="817563">
                <a:buFontTx/>
                <a:buChar char="•"/>
              </a:pPr>
              <a:r>
                <a:rPr lang="fr-FR" sz="1200" b="1">
                  <a:latin typeface="Tahoma" charset="0"/>
                </a:rPr>
                <a:t>Nb de nouveaux produits</a:t>
              </a:r>
            </a:p>
            <a:p>
              <a:pPr defTabSz="817563">
                <a:buFontTx/>
                <a:buChar char="•"/>
              </a:pPr>
              <a:r>
                <a:rPr lang="fr-FR" sz="1200" b="1">
                  <a:latin typeface="Tahoma" charset="0"/>
                </a:rPr>
                <a:t>…</a:t>
              </a:r>
              <a:endParaRPr lang="fr-FR" sz="900" b="1">
                <a:latin typeface="Tahoma" charset="0"/>
              </a:endParaRPr>
            </a:p>
          </p:txBody>
        </p:sp>
      </p:grpSp>
      <p:pic>
        <p:nvPicPr>
          <p:cNvPr id="528389" name="Picture 27" descr="4 perspectives"/>
          <p:cNvPicPr>
            <a:picLocks noChangeAspect="1" noChangeArrowheads="1"/>
          </p:cNvPicPr>
          <p:nvPr/>
        </p:nvPicPr>
        <p:blipFill>
          <a:blip r:embed="rId3"/>
          <a:srcRect/>
          <a:stretch>
            <a:fillRect/>
          </a:stretch>
        </p:blipFill>
        <p:spPr bwMode="auto">
          <a:xfrm>
            <a:off x="0" y="1371600"/>
            <a:ext cx="3886200" cy="3771900"/>
          </a:xfrm>
          <a:prstGeom prst="rect">
            <a:avLst/>
          </a:prstGeom>
          <a:noFill/>
          <a:ln w="9525">
            <a:noFill/>
            <a:miter lim="800000"/>
            <a:headEnd/>
            <a:tailEnd/>
          </a:ln>
        </p:spPr>
      </p:pic>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Espace réservé du numéro de diapositive 2"/>
          <p:cNvSpPr>
            <a:spLocks noGrp="1"/>
          </p:cNvSpPr>
          <p:nvPr>
            <p:ph type="sldNum" sz="quarter" idx="10"/>
          </p:nvPr>
        </p:nvSpPr>
        <p:spPr/>
        <p:txBody>
          <a:bodyPr/>
          <a:lstStyle/>
          <a:p>
            <a:pPr>
              <a:defRPr/>
            </a:pPr>
            <a:fld id="{57376654-C8B9-2648-A026-D68B3F5F094C}" type="slidenum">
              <a:rPr lang="fr-FR"/>
              <a:pPr>
                <a:defRPr/>
              </a:pPr>
              <a:t>259</a:t>
            </a:fld>
            <a:endParaRPr lang="fr-FR"/>
          </a:p>
        </p:txBody>
      </p:sp>
      <p:sp>
        <p:nvSpPr>
          <p:cNvPr id="530435" name="Rectangle 2"/>
          <p:cNvSpPr>
            <a:spLocks noGrp="1" noChangeArrowheads="1"/>
          </p:cNvSpPr>
          <p:nvPr>
            <p:ph type="title"/>
          </p:nvPr>
        </p:nvSpPr>
        <p:spPr>
          <a:xfrm>
            <a:off x="779463" y="73025"/>
            <a:ext cx="8364537" cy="908050"/>
          </a:xfrm>
        </p:spPr>
        <p:txBody>
          <a:bodyPr/>
          <a:lstStyle/>
          <a:p>
            <a:r>
              <a:rPr lang="fr-FR"/>
              <a:t>Trois objectifs qui doivent </a:t>
            </a:r>
            <a:br>
              <a:rPr lang="fr-FR"/>
            </a:br>
            <a:r>
              <a:rPr lang="fr-FR"/>
              <a:t>devenir communs aux différents acteurs</a:t>
            </a:r>
          </a:p>
        </p:txBody>
      </p:sp>
      <p:sp>
        <p:nvSpPr>
          <p:cNvPr id="815107" name="Text Box 3"/>
          <p:cNvSpPr txBox="1">
            <a:spLocks noChangeArrowheads="1"/>
          </p:cNvSpPr>
          <p:nvPr/>
        </p:nvSpPr>
        <p:spPr bwMode="auto">
          <a:xfrm>
            <a:off x="6243638" y="4622800"/>
            <a:ext cx="2216150" cy="819150"/>
          </a:xfrm>
          <a:prstGeom prst="rect">
            <a:avLst/>
          </a:prstGeom>
          <a:noFill/>
          <a:ln w="12700">
            <a:noFill/>
            <a:miter lim="800000"/>
            <a:headEnd/>
            <a:tailEnd/>
          </a:ln>
          <a:effectLst/>
        </p:spPr>
        <p:txBody>
          <a:bodyPr lIns="87275" tIns="43638" rIns="87275" bIns="43638">
            <a:prstTxWarp prst="textNoShape">
              <a:avLst/>
            </a:prstTxWarp>
            <a:spAutoFit/>
          </a:bodyPr>
          <a:lstStyle/>
          <a:p>
            <a:pPr defTabSz="873125">
              <a:spcBef>
                <a:spcPct val="50000"/>
              </a:spcBef>
              <a:defRPr/>
            </a:pPr>
            <a:r>
              <a:rPr lang="fr-FR" sz="1300" b="1">
                <a:solidFill>
                  <a:schemeClr val="accent2"/>
                </a:solidFill>
                <a:effectLst>
                  <a:outerShdw blurRad="38100" dist="38100" dir="2700000" algn="tl">
                    <a:srgbClr val="DDDDDD"/>
                  </a:outerShdw>
                </a:effectLst>
                <a:latin typeface="Tahoma" charset="0"/>
              </a:rPr>
              <a:t>Préservation de l’environnement </a:t>
            </a:r>
            <a:r>
              <a:rPr lang="fr-FR" sz="1100" b="1">
                <a:solidFill>
                  <a:schemeClr val="accent2"/>
                </a:solidFill>
                <a:effectLst>
                  <a:outerShdw blurRad="38100" dist="38100" dir="2700000" algn="tl">
                    <a:srgbClr val="DDDDDD"/>
                  </a:outerShdw>
                </a:effectLst>
                <a:latin typeface="Tahoma" charset="0"/>
              </a:rPr>
              <a:t>(gestion des ressources rares, pollution, etc.)</a:t>
            </a:r>
          </a:p>
        </p:txBody>
      </p:sp>
      <p:sp>
        <p:nvSpPr>
          <p:cNvPr id="815108" name="Text Box 4"/>
          <p:cNvSpPr txBox="1">
            <a:spLocks noChangeArrowheads="1"/>
          </p:cNvSpPr>
          <p:nvPr/>
        </p:nvSpPr>
        <p:spPr bwMode="auto">
          <a:xfrm>
            <a:off x="1501775" y="3144838"/>
            <a:ext cx="995363" cy="434975"/>
          </a:xfrm>
          <a:prstGeom prst="rect">
            <a:avLst/>
          </a:prstGeom>
          <a:noFill/>
          <a:ln w="12700">
            <a:solidFill>
              <a:srgbClr val="00CC66"/>
            </a:solidFill>
            <a:miter lim="800000"/>
            <a:headEnd/>
            <a:tailEnd/>
          </a:ln>
          <a:effectLst/>
        </p:spPr>
        <p:txBody>
          <a:bodyPr lIns="87275" tIns="43638" rIns="87275" bIns="43638">
            <a:prstTxWarp prst="textNoShape">
              <a:avLst/>
            </a:prstTxWarp>
            <a:spAutoFit/>
          </a:bodyPr>
          <a:lstStyle/>
          <a:p>
            <a:pPr algn="ctr" defTabSz="873125">
              <a:spcBef>
                <a:spcPct val="50000"/>
              </a:spcBef>
              <a:defRPr/>
            </a:pPr>
            <a:r>
              <a:rPr lang="fr-FR" sz="1100" b="1" i="1">
                <a:solidFill>
                  <a:srgbClr val="00CC66"/>
                </a:solidFill>
                <a:effectLst>
                  <a:outerShdw blurRad="38100" dist="38100" dir="2700000" algn="tl">
                    <a:srgbClr val="DDDDDD"/>
                  </a:outerShdw>
                </a:effectLst>
                <a:latin typeface="Tahoma" charset="0"/>
              </a:rPr>
              <a:t>MONDE EQUITABLE</a:t>
            </a:r>
          </a:p>
        </p:txBody>
      </p:sp>
      <p:sp>
        <p:nvSpPr>
          <p:cNvPr id="815109" name="Line 5"/>
          <p:cNvSpPr>
            <a:spLocks noChangeShapeType="1"/>
          </p:cNvSpPr>
          <p:nvPr/>
        </p:nvSpPr>
        <p:spPr bwMode="auto">
          <a:xfrm flipH="1" flipV="1">
            <a:off x="1554163" y="3748088"/>
            <a:ext cx="366712" cy="1352550"/>
          </a:xfrm>
          <a:prstGeom prst="line">
            <a:avLst/>
          </a:prstGeom>
          <a:noFill/>
          <a:ln w="12700">
            <a:solidFill>
              <a:schemeClr val="hlink"/>
            </a:solidFill>
            <a:round/>
            <a:headEnd/>
            <a:tailEnd type="triangle" w="med" len="med"/>
          </a:ln>
          <a:effectLst>
            <a:prstShdw prst="shdw17" dist="17961" dir="2700000">
              <a:schemeClr val="hlink">
                <a:gamma/>
                <a:shade val="60000"/>
                <a:invGamma/>
                <a:alpha val="74998"/>
              </a:schemeClr>
            </a:prstShdw>
          </a:effectLst>
        </p:spPr>
        <p:txBody>
          <a:bodyPr wrap="none" anchor="ctr">
            <a:prstTxWarp prst="textNoShape">
              <a:avLst/>
            </a:prstTxWarp>
          </a:bodyPr>
          <a:lstStyle/>
          <a:p>
            <a:pPr>
              <a:defRPr/>
            </a:pPr>
            <a:endParaRPr lang="fr-FR"/>
          </a:p>
        </p:txBody>
      </p:sp>
      <p:sp>
        <p:nvSpPr>
          <p:cNvPr id="815110" name="Text Box 6"/>
          <p:cNvSpPr txBox="1">
            <a:spLocks noChangeArrowheads="1"/>
          </p:cNvSpPr>
          <p:nvPr/>
        </p:nvSpPr>
        <p:spPr bwMode="auto">
          <a:xfrm>
            <a:off x="3225800" y="1354138"/>
            <a:ext cx="2233613" cy="450850"/>
          </a:xfrm>
          <a:prstGeom prst="rect">
            <a:avLst/>
          </a:prstGeom>
          <a:noFill/>
          <a:ln w="12700">
            <a:noFill/>
            <a:miter lim="800000"/>
            <a:headEnd/>
            <a:tailEnd/>
          </a:ln>
          <a:effectLst/>
        </p:spPr>
        <p:txBody>
          <a:bodyPr lIns="87275" tIns="43638" rIns="87275" bIns="43638">
            <a:prstTxWarp prst="textNoShape">
              <a:avLst/>
            </a:prstTxWarp>
            <a:spAutoFit/>
          </a:bodyPr>
          <a:lstStyle/>
          <a:p>
            <a:pPr algn="ctr" defTabSz="873125">
              <a:spcBef>
                <a:spcPct val="50000"/>
              </a:spcBef>
              <a:defRPr/>
            </a:pPr>
            <a:r>
              <a:rPr lang="fr-FR" sz="1200" b="1">
                <a:solidFill>
                  <a:srgbClr val="FF3300"/>
                </a:solidFill>
                <a:effectLst>
                  <a:outerShdw blurRad="38100" dist="38100" dir="2700000" algn="tl">
                    <a:srgbClr val="DDDDDD"/>
                  </a:outerShdw>
                </a:effectLst>
                <a:latin typeface="Tahoma" charset="0"/>
              </a:rPr>
              <a:t>Intégration/Cohésion sociales</a:t>
            </a:r>
          </a:p>
        </p:txBody>
      </p:sp>
      <p:sp>
        <p:nvSpPr>
          <p:cNvPr id="815111" name="Text Box 7"/>
          <p:cNvSpPr txBox="1">
            <a:spLocks noChangeArrowheads="1"/>
          </p:cNvSpPr>
          <p:nvPr/>
        </p:nvSpPr>
        <p:spPr bwMode="auto">
          <a:xfrm>
            <a:off x="1416050" y="4657725"/>
            <a:ext cx="1665288" cy="1042988"/>
          </a:xfrm>
          <a:prstGeom prst="rect">
            <a:avLst/>
          </a:prstGeom>
          <a:noFill/>
          <a:ln w="12700">
            <a:noFill/>
            <a:miter lim="800000"/>
            <a:headEnd/>
            <a:tailEnd/>
          </a:ln>
          <a:effectLst/>
        </p:spPr>
        <p:txBody>
          <a:bodyPr lIns="87275" tIns="43638" rIns="87275" bIns="43638">
            <a:prstTxWarp prst="textNoShape">
              <a:avLst/>
            </a:prstTxWarp>
            <a:spAutoFit/>
          </a:bodyPr>
          <a:lstStyle/>
          <a:p>
            <a:pPr algn="ctr" defTabSz="873125">
              <a:spcBef>
                <a:spcPct val="50000"/>
              </a:spcBef>
              <a:defRPr/>
            </a:pPr>
            <a:r>
              <a:rPr lang="fr-FR" sz="1200" b="1" i="1">
                <a:solidFill>
                  <a:schemeClr val="tx2"/>
                </a:solidFill>
                <a:effectLst>
                  <a:outerShdw blurRad="38100" dist="38100" dir="2700000" algn="tl">
                    <a:srgbClr val="DDDDDD"/>
                  </a:outerShdw>
                </a:effectLst>
                <a:latin typeface="Tahoma" charset="0"/>
              </a:rPr>
              <a:t>Création de richesse économique </a:t>
            </a:r>
            <a:r>
              <a:rPr lang="fr-FR" sz="900" b="1" i="1">
                <a:solidFill>
                  <a:schemeClr val="tx2"/>
                </a:solidFill>
                <a:effectLst>
                  <a:outerShdw blurRad="38100" dist="38100" dir="2700000" algn="tl">
                    <a:srgbClr val="DDDDDD"/>
                  </a:outerShdw>
                </a:effectLst>
                <a:latin typeface="Tahoma" charset="0"/>
              </a:rPr>
              <a:t>pour tous à travers des modes de production et de consommation durables</a:t>
            </a:r>
          </a:p>
        </p:txBody>
      </p:sp>
      <p:sp>
        <p:nvSpPr>
          <p:cNvPr id="815112" name="Text Box 8"/>
          <p:cNvSpPr txBox="1">
            <a:spLocks noChangeArrowheads="1"/>
          </p:cNvSpPr>
          <p:nvPr/>
        </p:nvSpPr>
        <p:spPr bwMode="auto">
          <a:xfrm>
            <a:off x="1579563" y="3822700"/>
            <a:ext cx="1549400" cy="450850"/>
          </a:xfrm>
          <a:prstGeom prst="rect">
            <a:avLst/>
          </a:prstGeom>
          <a:noFill/>
          <a:ln w="12700">
            <a:noFill/>
            <a:miter lim="800000"/>
            <a:headEnd/>
            <a:tailEnd/>
          </a:ln>
          <a:effectLst/>
        </p:spPr>
        <p:txBody>
          <a:bodyPr lIns="87275" tIns="43638" rIns="87275" bIns="43638">
            <a:prstTxWarp prst="textNoShape">
              <a:avLst/>
            </a:prstTxWarp>
            <a:spAutoFit/>
          </a:bodyPr>
          <a:lstStyle/>
          <a:p>
            <a:pPr defTabSz="873125">
              <a:spcBef>
                <a:spcPct val="50000"/>
              </a:spcBef>
              <a:defRPr/>
            </a:pPr>
            <a:r>
              <a:rPr lang="fr-FR" sz="1200" b="1" i="1">
                <a:effectLst>
                  <a:outerShdw blurRad="38100" dist="38100" dir="2700000" algn="tl">
                    <a:srgbClr val="DDDDDD"/>
                  </a:outerShdw>
                </a:effectLst>
                <a:latin typeface="Tahoma" charset="0"/>
              </a:rPr>
              <a:t>Clients, fournisseurs</a:t>
            </a:r>
          </a:p>
        </p:txBody>
      </p:sp>
      <p:sp>
        <p:nvSpPr>
          <p:cNvPr id="815113" name="Text Box 9"/>
          <p:cNvSpPr txBox="1">
            <a:spLocks noChangeArrowheads="1"/>
          </p:cNvSpPr>
          <p:nvPr/>
        </p:nvSpPr>
        <p:spPr bwMode="auto">
          <a:xfrm>
            <a:off x="6832600" y="2921000"/>
            <a:ext cx="992188" cy="434975"/>
          </a:xfrm>
          <a:prstGeom prst="rect">
            <a:avLst/>
          </a:prstGeom>
          <a:noFill/>
          <a:ln w="12700">
            <a:solidFill>
              <a:srgbClr val="00CC66"/>
            </a:solidFill>
            <a:miter lim="800000"/>
            <a:headEnd/>
            <a:tailEnd/>
          </a:ln>
          <a:effectLst/>
        </p:spPr>
        <p:txBody>
          <a:bodyPr lIns="87275" tIns="43638" rIns="87275" bIns="43638">
            <a:prstTxWarp prst="textNoShape">
              <a:avLst/>
            </a:prstTxWarp>
            <a:spAutoFit/>
          </a:bodyPr>
          <a:lstStyle/>
          <a:p>
            <a:pPr algn="ctr" defTabSz="873125">
              <a:spcBef>
                <a:spcPct val="50000"/>
              </a:spcBef>
              <a:defRPr/>
            </a:pPr>
            <a:r>
              <a:rPr lang="fr-FR" sz="1100" b="1" i="1">
                <a:solidFill>
                  <a:srgbClr val="00CC66"/>
                </a:solidFill>
                <a:effectLst>
                  <a:outerShdw blurRad="38100" dist="38100" dir="2700000" algn="tl">
                    <a:srgbClr val="DDDDDD"/>
                  </a:outerShdw>
                </a:effectLst>
                <a:latin typeface="Tahoma" charset="0"/>
              </a:rPr>
              <a:t>MONDE VIVABLE</a:t>
            </a:r>
          </a:p>
        </p:txBody>
      </p:sp>
      <p:sp>
        <p:nvSpPr>
          <p:cNvPr id="815114" name="Text Box 10"/>
          <p:cNvSpPr txBox="1">
            <a:spLocks noChangeArrowheads="1"/>
          </p:cNvSpPr>
          <p:nvPr/>
        </p:nvSpPr>
        <p:spPr bwMode="auto">
          <a:xfrm>
            <a:off x="3898900" y="5605463"/>
            <a:ext cx="993775" cy="434975"/>
          </a:xfrm>
          <a:prstGeom prst="rect">
            <a:avLst/>
          </a:prstGeom>
          <a:noFill/>
          <a:ln w="12700">
            <a:solidFill>
              <a:srgbClr val="00CC66"/>
            </a:solidFill>
            <a:miter lim="800000"/>
            <a:headEnd/>
            <a:tailEnd/>
          </a:ln>
          <a:effectLst/>
        </p:spPr>
        <p:txBody>
          <a:bodyPr lIns="87275" tIns="43638" rIns="87275" bIns="43638">
            <a:prstTxWarp prst="textNoShape">
              <a:avLst/>
            </a:prstTxWarp>
            <a:spAutoFit/>
          </a:bodyPr>
          <a:lstStyle/>
          <a:p>
            <a:pPr algn="ctr" defTabSz="873125">
              <a:spcBef>
                <a:spcPct val="50000"/>
              </a:spcBef>
              <a:defRPr/>
            </a:pPr>
            <a:r>
              <a:rPr lang="fr-FR" sz="1100" b="1" i="1">
                <a:solidFill>
                  <a:srgbClr val="00CC66"/>
                </a:solidFill>
                <a:effectLst>
                  <a:outerShdw blurRad="38100" dist="38100" dir="2700000" algn="tl">
                    <a:srgbClr val="DDDDDD"/>
                  </a:outerShdw>
                </a:effectLst>
                <a:latin typeface="Tahoma" charset="0"/>
              </a:rPr>
              <a:t>MONDE VIABLE</a:t>
            </a:r>
          </a:p>
        </p:txBody>
      </p:sp>
      <p:sp>
        <p:nvSpPr>
          <p:cNvPr id="815115" name="Text Box 11"/>
          <p:cNvSpPr txBox="1">
            <a:spLocks noChangeArrowheads="1"/>
          </p:cNvSpPr>
          <p:nvPr/>
        </p:nvSpPr>
        <p:spPr bwMode="auto">
          <a:xfrm>
            <a:off x="3954463" y="5265738"/>
            <a:ext cx="1290637" cy="268287"/>
          </a:xfrm>
          <a:prstGeom prst="rect">
            <a:avLst/>
          </a:prstGeom>
          <a:noFill/>
          <a:ln w="12700">
            <a:noFill/>
            <a:miter lim="800000"/>
            <a:headEnd/>
            <a:tailEnd/>
          </a:ln>
          <a:effectLst/>
        </p:spPr>
        <p:txBody>
          <a:bodyPr lIns="87275" tIns="43638" rIns="87275" bIns="43638">
            <a:prstTxWarp prst="textNoShape">
              <a:avLst/>
            </a:prstTxWarp>
            <a:spAutoFit/>
          </a:bodyPr>
          <a:lstStyle/>
          <a:p>
            <a:pPr defTabSz="873125">
              <a:spcBef>
                <a:spcPct val="50000"/>
              </a:spcBef>
              <a:defRPr/>
            </a:pPr>
            <a:r>
              <a:rPr lang="fr-FR" sz="1200" b="1" i="1">
                <a:effectLst>
                  <a:outerShdw blurRad="38100" dist="38100" dir="2700000" algn="tl">
                    <a:srgbClr val="DDDDDD"/>
                  </a:outerShdw>
                </a:effectLst>
                <a:latin typeface="Tahoma" charset="0"/>
              </a:rPr>
              <a:t>Actionnaires</a:t>
            </a:r>
          </a:p>
        </p:txBody>
      </p:sp>
      <p:sp>
        <p:nvSpPr>
          <p:cNvPr id="530445" name="Oval 12"/>
          <p:cNvSpPr>
            <a:spLocks noChangeArrowheads="1"/>
          </p:cNvSpPr>
          <p:nvPr/>
        </p:nvSpPr>
        <p:spPr bwMode="auto">
          <a:xfrm>
            <a:off x="3162300" y="2351088"/>
            <a:ext cx="2433638" cy="2781300"/>
          </a:xfrm>
          <a:prstGeom prst="ellipse">
            <a:avLst/>
          </a:prstGeom>
          <a:noFill/>
          <a:ln w="38100">
            <a:solidFill>
              <a:srgbClr val="0000FF"/>
            </a:solidFill>
            <a:prstDash val="dash"/>
            <a:round/>
            <a:headEnd/>
            <a:tailEnd/>
          </a:ln>
          <a:scene3d>
            <a:camera prst="legacyObliqueBottomLeft"/>
            <a:lightRig rig="legacyFlat3" dir="t"/>
          </a:scene3d>
          <a:sp3d extrusionH="430200" prstMaterial="legacyMatte">
            <a:bevelT w="13500" h="13500" prst="angle"/>
            <a:bevelB w="13500" h="13500" prst="angle"/>
            <a:extrusionClr>
              <a:srgbClr val="0000FF"/>
            </a:extrusionClr>
          </a:sp3d>
        </p:spPr>
        <p:txBody>
          <a:bodyPr wrap="none" anchor="ctr">
            <a:prstTxWarp prst="textNoShape">
              <a:avLst/>
            </a:prstTxWarp>
            <a:flatTx/>
          </a:bodyPr>
          <a:lstStyle/>
          <a:p>
            <a:endParaRPr lang="fr-FR"/>
          </a:p>
        </p:txBody>
      </p:sp>
      <p:sp>
        <p:nvSpPr>
          <p:cNvPr id="530446" name="AutoShape 13"/>
          <p:cNvSpPr>
            <a:spLocks noChangeArrowheads="1"/>
          </p:cNvSpPr>
          <p:nvPr/>
        </p:nvSpPr>
        <p:spPr bwMode="auto">
          <a:xfrm>
            <a:off x="2935288" y="2168525"/>
            <a:ext cx="2828925" cy="2286000"/>
          </a:xfrm>
          <a:prstGeom prst="flowChartExtract">
            <a:avLst/>
          </a:prstGeom>
          <a:noFill/>
          <a:ln w="38100">
            <a:solidFill>
              <a:srgbClr val="FFFF00"/>
            </a:solidFill>
            <a:miter lim="800000"/>
            <a:headEnd/>
            <a:tailEnd/>
          </a:ln>
          <a:scene3d>
            <a:camera prst="legacyObliqueBottomLeft"/>
            <a:lightRig rig="legacyFlat3" dir="t"/>
          </a:scene3d>
          <a:sp3d extrusionH="430200" prstMaterial="legacyMatte">
            <a:bevelT w="13500" h="13500" prst="angle"/>
            <a:bevelB w="13500" h="13500" prst="angle"/>
            <a:extrusionClr>
              <a:srgbClr val="FFFF00"/>
            </a:extrusionClr>
          </a:sp3d>
        </p:spPr>
        <p:txBody>
          <a:bodyPr wrap="none" anchor="ctr">
            <a:prstTxWarp prst="textNoShape">
              <a:avLst/>
            </a:prstTxWarp>
            <a:flatTx/>
          </a:bodyPr>
          <a:lstStyle/>
          <a:p>
            <a:endParaRPr lang="fr-FR"/>
          </a:p>
        </p:txBody>
      </p:sp>
      <p:sp>
        <p:nvSpPr>
          <p:cNvPr id="815118" name="Text Box 14"/>
          <p:cNvSpPr txBox="1">
            <a:spLocks noChangeArrowheads="1"/>
          </p:cNvSpPr>
          <p:nvPr/>
        </p:nvSpPr>
        <p:spPr bwMode="auto">
          <a:xfrm>
            <a:off x="2390775" y="2320925"/>
            <a:ext cx="1133475" cy="450850"/>
          </a:xfrm>
          <a:prstGeom prst="rect">
            <a:avLst/>
          </a:prstGeom>
          <a:noFill/>
          <a:ln w="12700">
            <a:noFill/>
            <a:miter lim="800000"/>
            <a:headEnd/>
            <a:tailEnd/>
          </a:ln>
          <a:effectLst/>
        </p:spPr>
        <p:txBody>
          <a:bodyPr lIns="87275" tIns="43638" rIns="87275" bIns="43638">
            <a:prstTxWarp prst="textNoShape">
              <a:avLst/>
            </a:prstTxWarp>
            <a:spAutoFit/>
          </a:bodyPr>
          <a:lstStyle/>
          <a:p>
            <a:pPr defTabSz="873125">
              <a:spcBef>
                <a:spcPct val="50000"/>
              </a:spcBef>
              <a:defRPr/>
            </a:pPr>
            <a:r>
              <a:rPr lang="fr-FR" sz="1200" b="1" i="1">
                <a:effectLst>
                  <a:outerShdw blurRad="38100" dist="38100" dir="2700000" algn="tl">
                    <a:srgbClr val="DDDDDD"/>
                  </a:outerShdw>
                </a:effectLst>
                <a:latin typeface="Tahoma" charset="0"/>
              </a:rPr>
              <a:t>Société civile</a:t>
            </a:r>
          </a:p>
        </p:txBody>
      </p:sp>
      <p:sp>
        <p:nvSpPr>
          <p:cNvPr id="815119" name="Text Box 15"/>
          <p:cNvSpPr txBox="1">
            <a:spLocks noChangeArrowheads="1"/>
          </p:cNvSpPr>
          <p:nvPr/>
        </p:nvSpPr>
        <p:spPr bwMode="auto">
          <a:xfrm>
            <a:off x="5822950" y="3629025"/>
            <a:ext cx="1895475" cy="450850"/>
          </a:xfrm>
          <a:prstGeom prst="rect">
            <a:avLst/>
          </a:prstGeom>
          <a:noFill/>
          <a:ln w="12700">
            <a:noFill/>
            <a:miter lim="800000"/>
            <a:headEnd/>
            <a:tailEnd/>
          </a:ln>
          <a:effectLst/>
        </p:spPr>
        <p:txBody>
          <a:bodyPr lIns="87275" tIns="43638" rIns="87275" bIns="43638">
            <a:prstTxWarp prst="textNoShape">
              <a:avLst/>
            </a:prstTxWarp>
            <a:spAutoFit/>
          </a:bodyPr>
          <a:lstStyle/>
          <a:p>
            <a:pPr defTabSz="873125">
              <a:spcBef>
                <a:spcPct val="50000"/>
              </a:spcBef>
              <a:defRPr/>
            </a:pPr>
            <a:r>
              <a:rPr lang="fr-FR" sz="1200" b="1" i="1">
                <a:effectLst>
                  <a:outerShdw blurRad="38100" dist="38100" dir="2700000" algn="tl">
                    <a:srgbClr val="DDDDDD"/>
                  </a:outerShdw>
                </a:effectLst>
                <a:latin typeface="Tahoma" charset="0"/>
              </a:rPr>
              <a:t>Environnement naturel</a:t>
            </a:r>
          </a:p>
        </p:txBody>
      </p:sp>
      <p:sp>
        <p:nvSpPr>
          <p:cNvPr id="815120" name="Text Box 16"/>
          <p:cNvSpPr txBox="1">
            <a:spLocks noChangeArrowheads="1"/>
          </p:cNvSpPr>
          <p:nvPr/>
        </p:nvSpPr>
        <p:spPr bwMode="auto">
          <a:xfrm>
            <a:off x="5481638" y="2276475"/>
            <a:ext cx="1358900" cy="268288"/>
          </a:xfrm>
          <a:prstGeom prst="rect">
            <a:avLst/>
          </a:prstGeom>
          <a:noFill/>
          <a:ln w="12700">
            <a:noFill/>
            <a:miter lim="800000"/>
            <a:headEnd/>
            <a:tailEnd/>
          </a:ln>
          <a:effectLst/>
        </p:spPr>
        <p:txBody>
          <a:bodyPr lIns="87275" tIns="43638" rIns="87275" bIns="43638">
            <a:prstTxWarp prst="textNoShape">
              <a:avLst/>
            </a:prstTxWarp>
            <a:spAutoFit/>
          </a:bodyPr>
          <a:lstStyle/>
          <a:p>
            <a:pPr defTabSz="873125">
              <a:spcBef>
                <a:spcPct val="50000"/>
              </a:spcBef>
              <a:defRPr/>
            </a:pPr>
            <a:r>
              <a:rPr lang="fr-FR" sz="1200" b="1" i="1">
                <a:effectLst>
                  <a:outerShdw blurRad="38100" dist="38100" dir="2700000" algn="tl">
                    <a:srgbClr val="DDDDDD"/>
                  </a:outerShdw>
                </a:effectLst>
                <a:latin typeface="Tahoma" charset="0"/>
              </a:rPr>
              <a:t>Collaborateurs</a:t>
            </a:r>
          </a:p>
        </p:txBody>
      </p:sp>
      <p:sp>
        <p:nvSpPr>
          <p:cNvPr id="815121" name="Line 17"/>
          <p:cNvSpPr>
            <a:spLocks noChangeShapeType="1"/>
          </p:cNvSpPr>
          <p:nvPr/>
        </p:nvSpPr>
        <p:spPr bwMode="auto">
          <a:xfrm>
            <a:off x="5368925" y="1792288"/>
            <a:ext cx="1933575" cy="901700"/>
          </a:xfrm>
          <a:prstGeom prst="line">
            <a:avLst/>
          </a:prstGeom>
          <a:noFill/>
          <a:ln w="12700">
            <a:solidFill>
              <a:schemeClr val="hlink"/>
            </a:solidFill>
            <a:round/>
            <a:headEnd/>
            <a:tailEnd type="triangle" w="med" len="med"/>
          </a:ln>
          <a:effectLst>
            <a:prstShdw prst="shdw17" dist="17961" dir="2700000">
              <a:schemeClr val="hlink">
                <a:gamma/>
                <a:shade val="60000"/>
                <a:invGamma/>
                <a:alpha val="74998"/>
              </a:schemeClr>
            </a:prstShdw>
          </a:effectLst>
        </p:spPr>
        <p:txBody>
          <a:bodyPr wrap="none" anchor="ctr">
            <a:prstTxWarp prst="textNoShape">
              <a:avLst/>
            </a:prstTxWarp>
          </a:bodyPr>
          <a:lstStyle/>
          <a:p>
            <a:pPr>
              <a:defRPr/>
            </a:pPr>
            <a:endParaRPr lang="fr-FR"/>
          </a:p>
        </p:txBody>
      </p:sp>
      <p:sp>
        <p:nvSpPr>
          <p:cNvPr id="815122" name="Line 18"/>
          <p:cNvSpPr>
            <a:spLocks noChangeShapeType="1"/>
          </p:cNvSpPr>
          <p:nvPr/>
        </p:nvSpPr>
        <p:spPr bwMode="auto">
          <a:xfrm flipV="1">
            <a:off x="6659563" y="3370263"/>
            <a:ext cx="561975" cy="1287462"/>
          </a:xfrm>
          <a:prstGeom prst="line">
            <a:avLst/>
          </a:prstGeom>
          <a:noFill/>
          <a:ln w="12700">
            <a:solidFill>
              <a:schemeClr val="hlink"/>
            </a:solidFill>
            <a:round/>
            <a:headEnd/>
            <a:tailEnd type="triangle" w="med" len="med"/>
          </a:ln>
          <a:effectLst>
            <a:prstShdw prst="shdw17" dist="17961" dir="2700000">
              <a:schemeClr val="hlink">
                <a:gamma/>
                <a:shade val="60000"/>
                <a:invGamma/>
                <a:alpha val="74998"/>
              </a:schemeClr>
            </a:prstShdw>
          </a:effectLst>
        </p:spPr>
        <p:txBody>
          <a:bodyPr wrap="none" anchor="ctr">
            <a:prstTxWarp prst="textNoShape">
              <a:avLst/>
            </a:prstTxWarp>
          </a:bodyPr>
          <a:lstStyle/>
          <a:p>
            <a:pPr>
              <a:defRPr/>
            </a:pPr>
            <a:endParaRPr lang="fr-FR"/>
          </a:p>
        </p:txBody>
      </p:sp>
      <p:sp>
        <p:nvSpPr>
          <p:cNvPr id="815123" name="Line 19"/>
          <p:cNvSpPr>
            <a:spLocks noChangeShapeType="1"/>
          </p:cNvSpPr>
          <p:nvPr/>
        </p:nvSpPr>
        <p:spPr bwMode="auto">
          <a:xfrm flipH="1">
            <a:off x="1711325" y="1717675"/>
            <a:ext cx="1568450" cy="1203325"/>
          </a:xfrm>
          <a:prstGeom prst="line">
            <a:avLst/>
          </a:prstGeom>
          <a:noFill/>
          <a:ln w="12700">
            <a:solidFill>
              <a:schemeClr val="hlink"/>
            </a:solidFill>
            <a:round/>
            <a:headEnd/>
            <a:tailEnd type="triangle" w="med" len="med"/>
          </a:ln>
          <a:effectLst>
            <a:prstShdw prst="shdw17" dist="17961" dir="2700000">
              <a:schemeClr val="hlink">
                <a:gamma/>
                <a:shade val="60000"/>
                <a:invGamma/>
                <a:alpha val="74998"/>
              </a:schemeClr>
            </a:prstShdw>
          </a:effectLst>
        </p:spPr>
        <p:txBody>
          <a:bodyPr wrap="none" anchor="ctr">
            <a:prstTxWarp prst="textNoShape">
              <a:avLst/>
            </a:prstTxWarp>
          </a:bodyPr>
          <a:lstStyle/>
          <a:p>
            <a:pPr>
              <a:defRPr/>
            </a:pPr>
            <a:endParaRPr lang="fr-FR"/>
          </a:p>
        </p:txBody>
      </p:sp>
      <p:sp>
        <p:nvSpPr>
          <p:cNvPr id="815124" name="Line 20"/>
          <p:cNvSpPr>
            <a:spLocks noChangeShapeType="1"/>
          </p:cNvSpPr>
          <p:nvPr/>
        </p:nvSpPr>
        <p:spPr bwMode="auto">
          <a:xfrm>
            <a:off x="2286000" y="5251450"/>
            <a:ext cx="1498600" cy="758825"/>
          </a:xfrm>
          <a:prstGeom prst="line">
            <a:avLst/>
          </a:prstGeom>
          <a:noFill/>
          <a:ln w="12700">
            <a:solidFill>
              <a:schemeClr val="hlink"/>
            </a:solidFill>
            <a:round/>
            <a:headEnd/>
            <a:tailEnd type="triangle" w="med" len="med"/>
          </a:ln>
          <a:effectLst>
            <a:prstShdw prst="shdw17" dist="17961" dir="2700000">
              <a:schemeClr val="hlink">
                <a:gamma/>
                <a:shade val="60000"/>
                <a:invGamma/>
                <a:alpha val="74998"/>
              </a:schemeClr>
            </a:prstShdw>
          </a:effectLst>
        </p:spPr>
        <p:txBody>
          <a:bodyPr wrap="none" anchor="ctr">
            <a:prstTxWarp prst="textNoShape">
              <a:avLst/>
            </a:prstTxWarp>
          </a:bodyPr>
          <a:lstStyle/>
          <a:p>
            <a:pPr>
              <a:defRPr/>
            </a:pPr>
            <a:endParaRPr lang="fr-FR"/>
          </a:p>
        </p:txBody>
      </p:sp>
      <p:sp>
        <p:nvSpPr>
          <p:cNvPr id="815125" name="Line 21"/>
          <p:cNvSpPr>
            <a:spLocks noChangeShapeType="1"/>
          </p:cNvSpPr>
          <p:nvPr/>
        </p:nvSpPr>
        <p:spPr bwMode="auto">
          <a:xfrm flipH="1">
            <a:off x="4940300" y="5400675"/>
            <a:ext cx="846138" cy="609600"/>
          </a:xfrm>
          <a:prstGeom prst="line">
            <a:avLst/>
          </a:prstGeom>
          <a:noFill/>
          <a:ln w="12700">
            <a:solidFill>
              <a:schemeClr val="hlink"/>
            </a:solidFill>
            <a:round/>
            <a:headEnd/>
            <a:tailEnd type="triangle" w="med" len="med"/>
          </a:ln>
          <a:effectLst>
            <a:prstShdw prst="shdw17" dist="17961" dir="2700000">
              <a:schemeClr val="hlink">
                <a:gamma/>
                <a:shade val="60000"/>
                <a:invGamma/>
                <a:alpha val="74998"/>
              </a:schemeClr>
            </a:prstShdw>
          </a:effectLst>
        </p:spPr>
        <p:txBody>
          <a:bodyPr wrap="none" anchor="ctr">
            <a:prstTxWarp prst="textNoShape">
              <a:avLst/>
            </a:prstTxWarp>
          </a:bodyPr>
          <a:lstStyle/>
          <a:p>
            <a:pPr>
              <a:defRPr/>
            </a:pPr>
            <a:endParaRPr lang="fr-FR"/>
          </a:p>
        </p:txBody>
      </p:sp>
      <p:sp>
        <p:nvSpPr>
          <p:cNvPr id="815126" name="Text Box 22"/>
          <p:cNvSpPr txBox="1">
            <a:spLocks noChangeArrowheads="1"/>
          </p:cNvSpPr>
          <p:nvPr/>
        </p:nvSpPr>
        <p:spPr bwMode="auto">
          <a:xfrm>
            <a:off x="3697288" y="1717675"/>
            <a:ext cx="1465262" cy="495300"/>
          </a:xfrm>
          <a:prstGeom prst="rect">
            <a:avLst/>
          </a:prstGeom>
          <a:noFill/>
          <a:ln w="12700">
            <a:noFill/>
            <a:miter lim="800000"/>
            <a:headEnd/>
            <a:tailEnd/>
          </a:ln>
          <a:effectLst/>
        </p:spPr>
        <p:txBody>
          <a:bodyPr lIns="87275" tIns="43638" rIns="87275" bIns="43638">
            <a:prstTxWarp prst="textNoShape">
              <a:avLst/>
            </a:prstTxWarp>
            <a:spAutoFit/>
          </a:bodyPr>
          <a:lstStyle/>
          <a:p>
            <a:pPr algn="ctr" defTabSz="873125">
              <a:spcBef>
                <a:spcPct val="50000"/>
              </a:spcBef>
              <a:defRPr/>
            </a:pPr>
            <a:r>
              <a:rPr lang="fr-FR" sz="900" b="1" i="1">
                <a:solidFill>
                  <a:srgbClr val="FF0000"/>
                </a:solidFill>
                <a:effectLst>
                  <a:outerShdw blurRad="38100" dist="38100" dir="2700000" algn="tl">
                    <a:srgbClr val="DDDDDD"/>
                  </a:outerShdw>
                </a:effectLst>
                <a:latin typeface="Tahoma" charset="0"/>
              </a:rPr>
              <a:t>Équité et participation de tous les groupes sociaux</a:t>
            </a:r>
          </a:p>
        </p:txBody>
      </p:sp>
      <p:sp>
        <p:nvSpPr>
          <p:cNvPr id="815127" name="Text Box 23"/>
          <p:cNvSpPr txBox="1">
            <a:spLocks noChangeArrowheads="1"/>
          </p:cNvSpPr>
          <p:nvPr/>
        </p:nvSpPr>
        <p:spPr bwMode="auto">
          <a:xfrm>
            <a:off x="5411788" y="5597525"/>
            <a:ext cx="1463675" cy="495300"/>
          </a:xfrm>
          <a:prstGeom prst="rect">
            <a:avLst/>
          </a:prstGeom>
          <a:noFill/>
          <a:ln w="12700">
            <a:noFill/>
            <a:miter lim="800000"/>
            <a:headEnd/>
            <a:tailEnd/>
          </a:ln>
          <a:effectLst/>
        </p:spPr>
        <p:txBody>
          <a:bodyPr lIns="87275" tIns="43638" rIns="87275" bIns="43638">
            <a:prstTxWarp prst="textNoShape">
              <a:avLst/>
            </a:prstTxWarp>
            <a:spAutoFit/>
          </a:bodyPr>
          <a:lstStyle/>
          <a:p>
            <a:pPr algn="ctr" defTabSz="873125">
              <a:spcBef>
                <a:spcPct val="50000"/>
              </a:spcBef>
              <a:defRPr/>
            </a:pPr>
            <a:r>
              <a:rPr lang="fr-FR" sz="900" b="1" i="1">
                <a:solidFill>
                  <a:schemeClr val="accent2"/>
                </a:solidFill>
                <a:effectLst>
                  <a:outerShdw blurRad="38100" dist="38100" dir="2700000" algn="tl">
                    <a:srgbClr val="DDDDDD"/>
                  </a:outerShdw>
                </a:effectLst>
                <a:latin typeface="Tahoma" charset="0"/>
              </a:rPr>
              <a:t>Conservation et gestion des ressources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re 1"/>
          <p:cNvSpPr>
            <a:spLocks noGrp="1"/>
          </p:cNvSpPr>
          <p:nvPr>
            <p:ph type="title"/>
          </p:nvPr>
        </p:nvSpPr>
        <p:spPr/>
        <p:txBody>
          <a:bodyPr/>
          <a:lstStyle/>
          <a:p>
            <a:r>
              <a:rPr lang="fr-FR" smtClean="0"/>
              <a:t>The office of Strategy Management</a:t>
            </a:r>
          </a:p>
        </p:txBody>
      </p:sp>
      <p:sp>
        <p:nvSpPr>
          <p:cNvPr id="3" name="Espace réservé du numéro de diapositive 2"/>
          <p:cNvSpPr>
            <a:spLocks noGrp="1"/>
          </p:cNvSpPr>
          <p:nvPr>
            <p:ph type="sldNum" sz="quarter" idx="10"/>
          </p:nvPr>
        </p:nvSpPr>
        <p:spPr/>
        <p:txBody>
          <a:bodyPr/>
          <a:lstStyle/>
          <a:p>
            <a:pPr>
              <a:defRPr/>
            </a:pPr>
            <a:fld id="{61D48C37-5CDA-A648-B16C-B2A8A7BC4D7C}" type="slidenum">
              <a:rPr lang="fr-FR" smtClean="0"/>
              <a:pPr>
                <a:defRPr/>
              </a:pPr>
              <a:t>26</a:t>
            </a:fld>
            <a:endParaRPr lang="fr-FR" dirty="0"/>
          </a:p>
        </p:txBody>
      </p:sp>
      <p:pic>
        <p:nvPicPr>
          <p:cNvPr id="62468" name="Image 3"/>
          <p:cNvPicPr>
            <a:picLocks noChangeAspect="1"/>
          </p:cNvPicPr>
          <p:nvPr/>
        </p:nvPicPr>
        <p:blipFill>
          <a:blip r:embed="rId2"/>
          <a:srcRect/>
          <a:stretch>
            <a:fillRect/>
          </a:stretch>
        </p:blipFill>
        <p:spPr bwMode="auto">
          <a:xfrm>
            <a:off x="857250" y="1066800"/>
            <a:ext cx="7429500" cy="5334000"/>
          </a:xfrm>
          <a:prstGeom prst="rect">
            <a:avLst/>
          </a:prstGeom>
          <a:noFill/>
          <a:ln w="9525">
            <a:noFill/>
            <a:miter lim="800000"/>
            <a:headEnd/>
            <a:tailEnd/>
          </a:ln>
        </p:spPr>
      </p:pic>
      <p:sp>
        <p:nvSpPr>
          <p:cNvPr id="62469" name="ZoneTexte 4"/>
          <p:cNvSpPr txBox="1">
            <a:spLocks noChangeArrowheads="1"/>
          </p:cNvSpPr>
          <p:nvPr/>
        </p:nvSpPr>
        <p:spPr bwMode="auto">
          <a:xfrm>
            <a:off x="1295400" y="6397625"/>
            <a:ext cx="3171825" cy="307975"/>
          </a:xfrm>
          <a:prstGeom prst="rect">
            <a:avLst/>
          </a:prstGeom>
          <a:noFill/>
          <a:ln w="9525">
            <a:noFill/>
            <a:miter lim="800000"/>
            <a:headEnd/>
            <a:tailEnd/>
          </a:ln>
        </p:spPr>
        <p:txBody>
          <a:bodyPr wrap="none">
            <a:prstTxWarp prst="textNoShape">
              <a:avLst/>
            </a:prstTxWarp>
            <a:spAutoFit/>
          </a:bodyPr>
          <a:lstStyle/>
          <a:p>
            <a:r>
              <a:rPr lang="fr-FR" sz="1400" i="1"/>
              <a:t>Robert S. Kaplan, David P. Norton, HBR</a:t>
            </a: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Espace réservé du numéro de diapositive 2"/>
          <p:cNvSpPr>
            <a:spLocks noGrp="1"/>
          </p:cNvSpPr>
          <p:nvPr>
            <p:ph type="sldNum" sz="quarter" idx="10"/>
          </p:nvPr>
        </p:nvSpPr>
        <p:spPr/>
        <p:txBody>
          <a:bodyPr/>
          <a:lstStyle/>
          <a:p>
            <a:pPr>
              <a:defRPr/>
            </a:pPr>
            <a:fld id="{B7472F1D-6174-C04A-A14B-6D8F88F687AD}" type="slidenum">
              <a:rPr lang="fr-FR"/>
              <a:pPr>
                <a:defRPr/>
              </a:pPr>
              <a:t>260</a:t>
            </a:fld>
            <a:endParaRPr lang="fr-FR"/>
          </a:p>
        </p:txBody>
      </p:sp>
      <p:sp>
        <p:nvSpPr>
          <p:cNvPr id="532483" name="Rectangle 2"/>
          <p:cNvSpPr>
            <a:spLocks noGrp="1" noChangeArrowheads="1"/>
          </p:cNvSpPr>
          <p:nvPr>
            <p:ph type="title"/>
          </p:nvPr>
        </p:nvSpPr>
        <p:spPr>
          <a:xfrm>
            <a:off x="792163" y="73025"/>
            <a:ext cx="8351837" cy="908050"/>
          </a:xfrm>
        </p:spPr>
        <p:txBody>
          <a:bodyPr/>
          <a:lstStyle/>
          <a:p>
            <a:r>
              <a:rPr lang="fr-FR"/>
              <a:t>Un arbre de performance </a:t>
            </a:r>
            <a:br>
              <a:rPr lang="fr-FR"/>
            </a:br>
            <a:r>
              <a:rPr lang="fr-FR"/>
              <a:t>explicitant les relations de cause à effet</a:t>
            </a:r>
          </a:p>
        </p:txBody>
      </p:sp>
      <p:grpSp>
        <p:nvGrpSpPr>
          <p:cNvPr id="532484" name="Group 3"/>
          <p:cNvGrpSpPr>
            <a:grpSpLocks/>
          </p:cNvGrpSpPr>
          <p:nvPr/>
        </p:nvGrpSpPr>
        <p:grpSpPr bwMode="auto">
          <a:xfrm>
            <a:off x="704850" y="1270000"/>
            <a:ext cx="8547100" cy="5254625"/>
            <a:chOff x="192" y="360"/>
            <a:chExt cx="5833" cy="2582"/>
          </a:xfrm>
        </p:grpSpPr>
        <p:grpSp>
          <p:nvGrpSpPr>
            <p:cNvPr id="532486" name="Group 4"/>
            <p:cNvGrpSpPr>
              <a:grpSpLocks/>
            </p:cNvGrpSpPr>
            <p:nvPr/>
          </p:nvGrpSpPr>
          <p:grpSpPr bwMode="auto">
            <a:xfrm>
              <a:off x="192" y="360"/>
              <a:ext cx="5424" cy="2070"/>
              <a:chOff x="682" y="360"/>
              <a:chExt cx="4480" cy="2070"/>
            </a:xfrm>
          </p:grpSpPr>
          <p:sp>
            <p:nvSpPr>
              <p:cNvPr id="532516" name="Line 5"/>
              <p:cNvSpPr>
                <a:spLocks noChangeShapeType="1"/>
              </p:cNvSpPr>
              <p:nvPr/>
            </p:nvSpPr>
            <p:spPr bwMode="auto">
              <a:xfrm>
                <a:off x="700" y="360"/>
                <a:ext cx="4462" cy="0"/>
              </a:xfrm>
              <a:prstGeom prst="line">
                <a:avLst/>
              </a:prstGeom>
              <a:noFill/>
              <a:ln w="12700">
                <a:solidFill>
                  <a:schemeClr val="tx1"/>
                </a:solidFill>
                <a:prstDash val="lgDash"/>
                <a:round/>
                <a:headEnd/>
                <a:tailEnd/>
              </a:ln>
            </p:spPr>
            <p:txBody>
              <a:bodyPr wrap="none" anchor="ctr">
                <a:prstTxWarp prst="textNoShape">
                  <a:avLst/>
                </a:prstTxWarp>
              </a:bodyPr>
              <a:lstStyle/>
              <a:p>
                <a:endParaRPr lang="fr-FR"/>
              </a:p>
            </p:txBody>
          </p:sp>
          <p:sp>
            <p:nvSpPr>
              <p:cNvPr id="532517" name="Line 6"/>
              <p:cNvSpPr>
                <a:spLocks noChangeShapeType="1"/>
              </p:cNvSpPr>
              <p:nvPr/>
            </p:nvSpPr>
            <p:spPr bwMode="auto">
              <a:xfrm>
                <a:off x="694" y="1050"/>
                <a:ext cx="4462" cy="0"/>
              </a:xfrm>
              <a:prstGeom prst="line">
                <a:avLst/>
              </a:prstGeom>
              <a:noFill/>
              <a:ln w="12700">
                <a:solidFill>
                  <a:schemeClr val="tx1"/>
                </a:solidFill>
                <a:prstDash val="lgDash"/>
                <a:round/>
                <a:headEnd/>
                <a:tailEnd/>
              </a:ln>
            </p:spPr>
            <p:txBody>
              <a:bodyPr wrap="none" anchor="ctr">
                <a:prstTxWarp prst="textNoShape">
                  <a:avLst/>
                </a:prstTxWarp>
              </a:bodyPr>
              <a:lstStyle/>
              <a:p>
                <a:endParaRPr lang="fr-FR"/>
              </a:p>
            </p:txBody>
          </p:sp>
          <p:sp>
            <p:nvSpPr>
              <p:cNvPr id="532518" name="Line 7"/>
              <p:cNvSpPr>
                <a:spLocks noChangeShapeType="1"/>
              </p:cNvSpPr>
              <p:nvPr/>
            </p:nvSpPr>
            <p:spPr bwMode="auto">
              <a:xfrm>
                <a:off x="688" y="1740"/>
                <a:ext cx="4462" cy="0"/>
              </a:xfrm>
              <a:prstGeom prst="line">
                <a:avLst/>
              </a:prstGeom>
              <a:noFill/>
              <a:ln w="12700">
                <a:solidFill>
                  <a:schemeClr val="tx1"/>
                </a:solidFill>
                <a:prstDash val="lgDash"/>
                <a:round/>
                <a:headEnd/>
                <a:tailEnd/>
              </a:ln>
            </p:spPr>
            <p:txBody>
              <a:bodyPr wrap="none" anchor="ctr">
                <a:prstTxWarp prst="textNoShape">
                  <a:avLst/>
                </a:prstTxWarp>
              </a:bodyPr>
              <a:lstStyle/>
              <a:p>
                <a:endParaRPr lang="fr-FR"/>
              </a:p>
            </p:txBody>
          </p:sp>
          <p:sp>
            <p:nvSpPr>
              <p:cNvPr id="532519" name="Line 8"/>
              <p:cNvSpPr>
                <a:spLocks noChangeShapeType="1"/>
              </p:cNvSpPr>
              <p:nvPr/>
            </p:nvSpPr>
            <p:spPr bwMode="auto">
              <a:xfrm>
                <a:off x="682" y="2430"/>
                <a:ext cx="4462" cy="0"/>
              </a:xfrm>
              <a:prstGeom prst="line">
                <a:avLst/>
              </a:prstGeom>
              <a:noFill/>
              <a:ln w="12700">
                <a:solidFill>
                  <a:schemeClr val="tx1"/>
                </a:solidFill>
                <a:prstDash val="lgDash"/>
                <a:round/>
                <a:headEnd/>
                <a:tailEnd/>
              </a:ln>
            </p:spPr>
            <p:txBody>
              <a:bodyPr wrap="none" anchor="ctr">
                <a:prstTxWarp prst="textNoShape">
                  <a:avLst/>
                </a:prstTxWarp>
              </a:bodyPr>
              <a:lstStyle/>
              <a:p>
                <a:endParaRPr lang="fr-FR"/>
              </a:p>
            </p:txBody>
          </p:sp>
        </p:grpSp>
        <p:sp>
          <p:nvSpPr>
            <p:cNvPr id="532487" name="Oval 9"/>
            <p:cNvSpPr>
              <a:spLocks noChangeArrowheads="1"/>
            </p:cNvSpPr>
            <p:nvPr/>
          </p:nvSpPr>
          <p:spPr bwMode="auto">
            <a:xfrm>
              <a:off x="624" y="472"/>
              <a:ext cx="838" cy="388"/>
            </a:xfrm>
            <a:prstGeom prst="ellipse">
              <a:avLst/>
            </a:prstGeom>
            <a:noFill/>
            <a:ln w="12700">
              <a:solidFill>
                <a:schemeClr val="tx1"/>
              </a:solidFill>
              <a:round/>
              <a:headEnd/>
              <a:tailEnd/>
            </a:ln>
          </p:spPr>
          <p:txBody>
            <a:bodyPr wrap="none" anchor="ctr">
              <a:prstTxWarp prst="textNoShape">
                <a:avLst/>
              </a:prstTxWarp>
            </a:bodyPr>
            <a:lstStyle/>
            <a:p>
              <a:endParaRPr lang="fr-FR"/>
            </a:p>
          </p:txBody>
        </p:sp>
        <p:sp>
          <p:nvSpPr>
            <p:cNvPr id="532488" name="Line 10"/>
            <p:cNvSpPr>
              <a:spLocks noChangeShapeType="1"/>
            </p:cNvSpPr>
            <p:nvPr/>
          </p:nvSpPr>
          <p:spPr bwMode="auto">
            <a:xfrm>
              <a:off x="1608" y="672"/>
              <a:ext cx="250" cy="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fr-FR"/>
            </a:p>
          </p:txBody>
        </p:sp>
        <p:sp>
          <p:nvSpPr>
            <p:cNvPr id="532489" name="Oval 11"/>
            <p:cNvSpPr>
              <a:spLocks noChangeArrowheads="1"/>
            </p:cNvSpPr>
            <p:nvPr/>
          </p:nvSpPr>
          <p:spPr bwMode="auto">
            <a:xfrm>
              <a:off x="2004" y="490"/>
              <a:ext cx="838" cy="388"/>
            </a:xfrm>
            <a:prstGeom prst="ellipse">
              <a:avLst/>
            </a:prstGeom>
            <a:noFill/>
            <a:ln w="12700">
              <a:solidFill>
                <a:schemeClr val="tx1"/>
              </a:solidFill>
              <a:round/>
              <a:headEnd/>
              <a:tailEnd/>
            </a:ln>
          </p:spPr>
          <p:txBody>
            <a:bodyPr wrap="none" anchor="ctr">
              <a:prstTxWarp prst="textNoShape">
                <a:avLst/>
              </a:prstTxWarp>
            </a:bodyPr>
            <a:lstStyle/>
            <a:p>
              <a:endParaRPr lang="fr-FR"/>
            </a:p>
          </p:txBody>
        </p:sp>
        <p:sp>
          <p:nvSpPr>
            <p:cNvPr id="532490" name="Oval 12"/>
            <p:cNvSpPr>
              <a:spLocks noChangeArrowheads="1"/>
            </p:cNvSpPr>
            <p:nvPr/>
          </p:nvSpPr>
          <p:spPr bwMode="auto">
            <a:xfrm>
              <a:off x="588" y="1114"/>
              <a:ext cx="730" cy="340"/>
            </a:xfrm>
            <a:prstGeom prst="ellipse">
              <a:avLst/>
            </a:prstGeom>
            <a:noFill/>
            <a:ln w="12700">
              <a:solidFill>
                <a:schemeClr val="tx1"/>
              </a:solidFill>
              <a:round/>
              <a:headEnd/>
              <a:tailEnd/>
            </a:ln>
          </p:spPr>
          <p:txBody>
            <a:bodyPr wrap="none" anchor="ctr">
              <a:prstTxWarp prst="textNoShape">
                <a:avLst/>
              </a:prstTxWarp>
            </a:bodyPr>
            <a:lstStyle/>
            <a:p>
              <a:endParaRPr lang="fr-FR"/>
            </a:p>
          </p:txBody>
        </p:sp>
        <p:sp>
          <p:nvSpPr>
            <p:cNvPr id="532491" name="Oval 13"/>
            <p:cNvSpPr>
              <a:spLocks noChangeArrowheads="1"/>
            </p:cNvSpPr>
            <p:nvPr/>
          </p:nvSpPr>
          <p:spPr bwMode="auto">
            <a:xfrm>
              <a:off x="1458" y="1348"/>
              <a:ext cx="730" cy="340"/>
            </a:xfrm>
            <a:prstGeom prst="ellipse">
              <a:avLst/>
            </a:prstGeom>
            <a:noFill/>
            <a:ln w="12700">
              <a:solidFill>
                <a:schemeClr val="tx1"/>
              </a:solidFill>
              <a:round/>
              <a:headEnd/>
              <a:tailEnd/>
            </a:ln>
          </p:spPr>
          <p:txBody>
            <a:bodyPr wrap="none" anchor="ctr">
              <a:prstTxWarp prst="textNoShape">
                <a:avLst/>
              </a:prstTxWarp>
            </a:bodyPr>
            <a:lstStyle/>
            <a:p>
              <a:endParaRPr lang="fr-FR"/>
            </a:p>
          </p:txBody>
        </p:sp>
        <p:sp>
          <p:nvSpPr>
            <p:cNvPr id="532492" name="Oval 14"/>
            <p:cNvSpPr>
              <a:spLocks noChangeArrowheads="1"/>
            </p:cNvSpPr>
            <p:nvPr/>
          </p:nvSpPr>
          <p:spPr bwMode="auto">
            <a:xfrm>
              <a:off x="2334" y="1096"/>
              <a:ext cx="730" cy="340"/>
            </a:xfrm>
            <a:prstGeom prst="ellipse">
              <a:avLst/>
            </a:prstGeom>
            <a:noFill/>
            <a:ln w="12700">
              <a:solidFill>
                <a:schemeClr val="tx1"/>
              </a:solidFill>
              <a:round/>
              <a:headEnd/>
              <a:tailEnd/>
            </a:ln>
          </p:spPr>
          <p:txBody>
            <a:bodyPr wrap="none" anchor="ctr">
              <a:prstTxWarp prst="textNoShape">
                <a:avLst/>
              </a:prstTxWarp>
            </a:bodyPr>
            <a:lstStyle/>
            <a:p>
              <a:endParaRPr lang="fr-FR"/>
            </a:p>
          </p:txBody>
        </p:sp>
        <p:sp>
          <p:nvSpPr>
            <p:cNvPr id="532493" name="Oval 15"/>
            <p:cNvSpPr>
              <a:spLocks noChangeArrowheads="1"/>
            </p:cNvSpPr>
            <p:nvPr/>
          </p:nvSpPr>
          <p:spPr bwMode="auto">
            <a:xfrm>
              <a:off x="234" y="1918"/>
              <a:ext cx="730" cy="340"/>
            </a:xfrm>
            <a:prstGeom prst="ellipse">
              <a:avLst/>
            </a:prstGeom>
            <a:noFill/>
            <a:ln w="12700">
              <a:solidFill>
                <a:schemeClr val="tx1"/>
              </a:solidFill>
              <a:round/>
              <a:headEnd/>
              <a:tailEnd/>
            </a:ln>
          </p:spPr>
          <p:txBody>
            <a:bodyPr wrap="none" anchor="ctr">
              <a:prstTxWarp prst="textNoShape">
                <a:avLst/>
              </a:prstTxWarp>
            </a:bodyPr>
            <a:lstStyle/>
            <a:p>
              <a:endParaRPr lang="fr-FR"/>
            </a:p>
          </p:txBody>
        </p:sp>
        <p:sp>
          <p:nvSpPr>
            <p:cNvPr id="532494" name="Oval 16"/>
            <p:cNvSpPr>
              <a:spLocks noChangeArrowheads="1"/>
            </p:cNvSpPr>
            <p:nvPr/>
          </p:nvSpPr>
          <p:spPr bwMode="auto">
            <a:xfrm>
              <a:off x="1350" y="1930"/>
              <a:ext cx="730" cy="340"/>
            </a:xfrm>
            <a:prstGeom prst="ellipse">
              <a:avLst/>
            </a:prstGeom>
            <a:noFill/>
            <a:ln w="12700">
              <a:solidFill>
                <a:schemeClr val="tx1"/>
              </a:solidFill>
              <a:round/>
              <a:headEnd/>
              <a:tailEnd/>
            </a:ln>
          </p:spPr>
          <p:txBody>
            <a:bodyPr wrap="none" anchor="ctr">
              <a:prstTxWarp prst="textNoShape">
                <a:avLst/>
              </a:prstTxWarp>
            </a:bodyPr>
            <a:lstStyle/>
            <a:p>
              <a:endParaRPr lang="fr-FR"/>
            </a:p>
          </p:txBody>
        </p:sp>
        <p:sp>
          <p:nvSpPr>
            <p:cNvPr id="532495" name="Oval 17"/>
            <p:cNvSpPr>
              <a:spLocks noChangeArrowheads="1"/>
            </p:cNvSpPr>
            <p:nvPr/>
          </p:nvSpPr>
          <p:spPr bwMode="auto">
            <a:xfrm>
              <a:off x="2730" y="1930"/>
              <a:ext cx="730" cy="340"/>
            </a:xfrm>
            <a:prstGeom prst="ellipse">
              <a:avLst/>
            </a:prstGeom>
            <a:noFill/>
            <a:ln w="12700">
              <a:solidFill>
                <a:schemeClr val="tx1"/>
              </a:solidFill>
              <a:round/>
              <a:headEnd/>
              <a:tailEnd/>
            </a:ln>
          </p:spPr>
          <p:txBody>
            <a:bodyPr wrap="none" anchor="ctr">
              <a:prstTxWarp prst="textNoShape">
                <a:avLst/>
              </a:prstTxWarp>
            </a:bodyPr>
            <a:lstStyle/>
            <a:p>
              <a:endParaRPr lang="fr-FR"/>
            </a:p>
          </p:txBody>
        </p:sp>
        <p:sp>
          <p:nvSpPr>
            <p:cNvPr id="532496" name="Oval 18"/>
            <p:cNvSpPr>
              <a:spLocks noChangeArrowheads="1"/>
            </p:cNvSpPr>
            <p:nvPr/>
          </p:nvSpPr>
          <p:spPr bwMode="auto">
            <a:xfrm>
              <a:off x="2046" y="2602"/>
              <a:ext cx="730" cy="340"/>
            </a:xfrm>
            <a:prstGeom prst="ellipse">
              <a:avLst/>
            </a:prstGeom>
            <a:noFill/>
            <a:ln w="12700">
              <a:solidFill>
                <a:schemeClr val="tx1"/>
              </a:solidFill>
              <a:round/>
              <a:headEnd/>
              <a:tailEnd/>
            </a:ln>
          </p:spPr>
          <p:txBody>
            <a:bodyPr wrap="none" anchor="ctr">
              <a:prstTxWarp prst="textNoShape">
                <a:avLst/>
              </a:prstTxWarp>
            </a:bodyPr>
            <a:lstStyle/>
            <a:p>
              <a:endParaRPr lang="fr-FR"/>
            </a:p>
          </p:txBody>
        </p:sp>
        <p:sp>
          <p:nvSpPr>
            <p:cNvPr id="532497" name="Oval 19"/>
            <p:cNvSpPr>
              <a:spLocks noChangeArrowheads="1"/>
            </p:cNvSpPr>
            <p:nvPr/>
          </p:nvSpPr>
          <p:spPr bwMode="auto">
            <a:xfrm>
              <a:off x="702" y="2572"/>
              <a:ext cx="730" cy="340"/>
            </a:xfrm>
            <a:prstGeom prst="ellipse">
              <a:avLst/>
            </a:prstGeom>
            <a:noFill/>
            <a:ln w="12700">
              <a:solidFill>
                <a:schemeClr val="tx1"/>
              </a:solidFill>
              <a:round/>
              <a:headEnd/>
              <a:tailEnd/>
            </a:ln>
          </p:spPr>
          <p:txBody>
            <a:bodyPr wrap="none" anchor="ctr">
              <a:prstTxWarp prst="textNoShape">
                <a:avLst/>
              </a:prstTxWarp>
            </a:bodyPr>
            <a:lstStyle/>
            <a:p>
              <a:endParaRPr lang="fr-FR"/>
            </a:p>
          </p:txBody>
        </p:sp>
        <p:sp>
          <p:nvSpPr>
            <p:cNvPr id="532498" name="Line 20"/>
            <p:cNvSpPr>
              <a:spLocks noChangeShapeType="1"/>
            </p:cNvSpPr>
            <p:nvPr/>
          </p:nvSpPr>
          <p:spPr bwMode="auto">
            <a:xfrm flipV="1">
              <a:off x="336" y="761"/>
              <a:ext cx="331" cy="1207"/>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fr-FR"/>
            </a:p>
          </p:txBody>
        </p:sp>
        <p:sp>
          <p:nvSpPr>
            <p:cNvPr id="532499" name="Line 21"/>
            <p:cNvSpPr>
              <a:spLocks noChangeShapeType="1"/>
            </p:cNvSpPr>
            <p:nvPr/>
          </p:nvSpPr>
          <p:spPr bwMode="auto">
            <a:xfrm flipV="1">
              <a:off x="675" y="1421"/>
              <a:ext cx="100" cy="512"/>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fr-FR"/>
            </a:p>
          </p:txBody>
        </p:sp>
        <p:sp>
          <p:nvSpPr>
            <p:cNvPr id="532500" name="Line 22"/>
            <p:cNvSpPr>
              <a:spLocks noChangeShapeType="1"/>
            </p:cNvSpPr>
            <p:nvPr/>
          </p:nvSpPr>
          <p:spPr bwMode="auto">
            <a:xfrm flipV="1">
              <a:off x="999" y="827"/>
              <a:ext cx="22" cy="308"/>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fr-FR"/>
            </a:p>
          </p:txBody>
        </p:sp>
        <p:sp>
          <p:nvSpPr>
            <p:cNvPr id="532501" name="Line 23"/>
            <p:cNvSpPr>
              <a:spLocks noChangeShapeType="1"/>
            </p:cNvSpPr>
            <p:nvPr/>
          </p:nvSpPr>
          <p:spPr bwMode="auto">
            <a:xfrm flipV="1">
              <a:off x="1881" y="809"/>
              <a:ext cx="220" cy="554"/>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fr-FR"/>
            </a:p>
          </p:txBody>
        </p:sp>
        <p:sp>
          <p:nvSpPr>
            <p:cNvPr id="532502" name="Line 24"/>
            <p:cNvSpPr>
              <a:spLocks noChangeShapeType="1"/>
            </p:cNvSpPr>
            <p:nvPr/>
          </p:nvSpPr>
          <p:spPr bwMode="auto">
            <a:xfrm>
              <a:off x="2574" y="916"/>
              <a:ext cx="40" cy="148"/>
            </a:xfrm>
            <a:prstGeom prst="line">
              <a:avLst/>
            </a:prstGeom>
            <a:noFill/>
            <a:ln w="12700">
              <a:solidFill>
                <a:schemeClr val="tx1"/>
              </a:solidFill>
              <a:round/>
              <a:headEnd type="triangle" w="med" len="med"/>
              <a:tailEnd/>
            </a:ln>
          </p:spPr>
          <p:txBody>
            <a:bodyPr wrap="none" anchor="ctr">
              <a:prstTxWarp prst="textNoShape">
                <a:avLst/>
              </a:prstTxWarp>
            </a:bodyPr>
            <a:lstStyle/>
            <a:p>
              <a:endParaRPr lang="fr-FR"/>
            </a:p>
          </p:txBody>
        </p:sp>
        <p:sp>
          <p:nvSpPr>
            <p:cNvPr id="532503" name="Line 25"/>
            <p:cNvSpPr>
              <a:spLocks noChangeShapeType="1"/>
            </p:cNvSpPr>
            <p:nvPr/>
          </p:nvSpPr>
          <p:spPr bwMode="auto">
            <a:xfrm>
              <a:off x="1332" y="1390"/>
              <a:ext cx="112" cy="46"/>
            </a:xfrm>
            <a:prstGeom prst="line">
              <a:avLst/>
            </a:prstGeom>
            <a:noFill/>
            <a:ln w="12700">
              <a:solidFill>
                <a:schemeClr val="tx1"/>
              </a:solidFill>
              <a:round/>
              <a:headEnd type="triangle" w="med" len="med"/>
              <a:tailEnd/>
            </a:ln>
          </p:spPr>
          <p:txBody>
            <a:bodyPr wrap="none" anchor="ctr">
              <a:prstTxWarp prst="textNoShape">
                <a:avLst/>
              </a:prstTxWarp>
            </a:bodyPr>
            <a:lstStyle/>
            <a:p>
              <a:endParaRPr lang="fr-FR"/>
            </a:p>
          </p:txBody>
        </p:sp>
        <p:sp>
          <p:nvSpPr>
            <p:cNvPr id="532504" name="Line 26"/>
            <p:cNvSpPr>
              <a:spLocks noChangeShapeType="1"/>
            </p:cNvSpPr>
            <p:nvPr/>
          </p:nvSpPr>
          <p:spPr bwMode="auto">
            <a:xfrm flipV="1">
              <a:off x="1728" y="1667"/>
              <a:ext cx="37" cy="253"/>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fr-FR"/>
            </a:p>
          </p:txBody>
        </p:sp>
        <p:sp>
          <p:nvSpPr>
            <p:cNvPr id="532505" name="Line 27"/>
            <p:cNvSpPr>
              <a:spLocks noChangeShapeType="1"/>
            </p:cNvSpPr>
            <p:nvPr/>
          </p:nvSpPr>
          <p:spPr bwMode="auto">
            <a:xfrm flipH="1" flipV="1">
              <a:off x="2743" y="1415"/>
              <a:ext cx="368" cy="524"/>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fr-FR"/>
            </a:p>
          </p:txBody>
        </p:sp>
        <p:sp>
          <p:nvSpPr>
            <p:cNvPr id="532506" name="Line 28"/>
            <p:cNvSpPr>
              <a:spLocks noChangeShapeType="1"/>
            </p:cNvSpPr>
            <p:nvPr/>
          </p:nvSpPr>
          <p:spPr bwMode="auto">
            <a:xfrm flipV="1">
              <a:off x="1113" y="2171"/>
              <a:ext cx="250" cy="416"/>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fr-FR"/>
            </a:p>
          </p:txBody>
        </p:sp>
        <p:sp>
          <p:nvSpPr>
            <p:cNvPr id="532507" name="Line 29"/>
            <p:cNvSpPr>
              <a:spLocks noChangeShapeType="1"/>
            </p:cNvSpPr>
            <p:nvPr/>
          </p:nvSpPr>
          <p:spPr bwMode="auto">
            <a:xfrm>
              <a:off x="1032" y="2088"/>
              <a:ext cx="250" cy="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fr-FR"/>
            </a:p>
          </p:txBody>
        </p:sp>
        <p:sp>
          <p:nvSpPr>
            <p:cNvPr id="532508" name="Line 30"/>
            <p:cNvSpPr>
              <a:spLocks noChangeShapeType="1"/>
            </p:cNvSpPr>
            <p:nvPr/>
          </p:nvSpPr>
          <p:spPr bwMode="auto">
            <a:xfrm flipV="1">
              <a:off x="1977" y="1385"/>
              <a:ext cx="496" cy="602"/>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fr-FR"/>
            </a:p>
          </p:txBody>
        </p:sp>
        <p:sp>
          <p:nvSpPr>
            <p:cNvPr id="532509" name="Line 31"/>
            <p:cNvSpPr>
              <a:spLocks noChangeShapeType="1"/>
            </p:cNvSpPr>
            <p:nvPr/>
          </p:nvSpPr>
          <p:spPr bwMode="auto">
            <a:xfrm flipV="1">
              <a:off x="2451" y="1409"/>
              <a:ext cx="124" cy="1208"/>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fr-FR"/>
            </a:p>
          </p:txBody>
        </p:sp>
        <p:sp>
          <p:nvSpPr>
            <p:cNvPr id="532510" name="Line 32"/>
            <p:cNvSpPr>
              <a:spLocks noChangeShapeType="1"/>
            </p:cNvSpPr>
            <p:nvPr/>
          </p:nvSpPr>
          <p:spPr bwMode="auto">
            <a:xfrm flipV="1">
              <a:off x="2661" y="2237"/>
              <a:ext cx="250" cy="416"/>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fr-FR"/>
            </a:p>
          </p:txBody>
        </p:sp>
        <p:sp>
          <p:nvSpPr>
            <p:cNvPr id="532511" name="Line 33"/>
            <p:cNvSpPr>
              <a:spLocks noChangeShapeType="1"/>
            </p:cNvSpPr>
            <p:nvPr/>
          </p:nvSpPr>
          <p:spPr bwMode="auto">
            <a:xfrm>
              <a:off x="1968" y="2278"/>
              <a:ext cx="184" cy="328"/>
            </a:xfrm>
            <a:prstGeom prst="line">
              <a:avLst/>
            </a:prstGeom>
            <a:noFill/>
            <a:ln w="12700">
              <a:solidFill>
                <a:schemeClr val="tx1"/>
              </a:solidFill>
              <a:round/>
              <a:headEnd type="triangle" w="med" len="med"/>
              <a:tailEnd/>
            </a:ln>
          </p:spPr>
          <p:txBody>
            <a:bodyPr wrap="none" anchor="ctr">
              <a:prstTxWarp prst="textNoShape">
                <a:avLst/>
              </a:prstTxWarp>
            </a:bodyPr>
            <a:lstStyle/>
            <a:p>
              <a:endParaRPr lang="fr-FR"/>
            </a:p>
          </p:txBody>
        </p:sp>
        <p:sp>
          <p:nvSpPr>
            <p:cNvPr id="532512" name="Rectangle 34"/>
            <p:cNvSpPr>
              <a:spLocks noChangeArrowheads="1"/>
            </p:cNvSpPr>
            <p:nvPr/>
          </p:nvSpPr>
          <p:spPr bwMode="auto">
            <a:xfrm>
              <a:off x="2983" y="572"/>
              <a:ext cx="2864" cy="239"/>
            </a:xfrm>
            <a:prstGeom prst="rect">
              <a:avLst/>
            </a:prstGeom>
            <a:noFill/>
            <a:ln w="12700">
              <a:noFill/>
              <a:miter lim="800000"/>
              <a:headEnd/>
              <a:tailEnd/>
            </a:ln>
          </p:spPr>
          <p:txBody>
            <a:bodyPr wrap="none" lIns="90488" tIns="44450" rIns="90488" bIns="44450">
              <a:prstTxWarp prst="textNoShape">
                <a:avLst/>
              </a:prstTxWarp>
              <a:spAutoFit/>
            </a:bodyPr>
            <a:lstStyle/>
            <a:p>
              <a:pPr algn="ctr" defTabSz="762000"/>
              <a:r>
                <a:rPr lang="fr-FR" sz="1300" b="1">
                  <a:latin typeface="Tahoma" charset="0"/>
                </a:rPr>
                <a:t>Objectifs financiers, non financiers</a:t>
              </a:r>
            </a:p>
            <a:p>
              <a:pPr algn="ctr" defTabSz="762000"/>
              <a:r>
                <a:rPr lang="fr-FR" sz="1300" b="1">
                  <a:latin typeface="Tahoma" charset="0"/>
                </a:rPr>
                <a:t>(résultats, CA, PER .., qualité de service client…)</a:t>
              </a:r>
            </a:p>
          </p:txBody>
        </p:sp>
        <p:sp>
          <p:nvSpPr>
            <p:cNvPr id="532513" name="Rectangle 35"/>
            <p:cNvSpPr>
              <a:spLocks noChangeArrowheads="1"/>
            </p:cNvSpPr>
            <p:nvPr/>
          </p:nvSpPr>
          <p:spPr bwMode="auto">
            <a:xfrm>
              <a:off x="3322" y="1172"/>
              <a:ext cx="2169" cy="434"/>
            </a:xfrm>
            <a:prstGeom prst="rect">
              <a:avLst/>
            </a:prstGeom>
            <a:noFill/>
            <a:ln w="12700">
              <a:noFill/>
              <a:miter lim="800000"/>
              <a:headEnd/>
              <a:tailEnd/>
            </a:ln>
          </p:spPr>
          <p:txBody>
            <a:bodyPr lIns="90488" tIns="44450" rIns="90488" bIns="44450">
              <a:prstTxWarp prst="textNoShape">
                <a:avLst/>
              </a:prstTxWarp>
              <a:spAutoFit/>
            </a:bodyPr>
            <a:lstStyle/>
            <a:p>
              <a:pPr algn="ctr" defTabSz="762000"/>
              <a:r>
                <a:rPr lang="fr-FR" sz="1300" b="1">
                  <a:latin typeface="Tahoma" charset="0"/>
                </a:rPr>
                <a:t>Objectifs commerciaux</a:t>
              </a:r>
            </a:p>
            <a:p>
              <a:pPr algn="ctr" defTabSz="762000"/>
              <a:r>
                <a:rPr lang="fr-FR" sz="1300" b="1">
                  <a:latin typeface="Tahoma" charset="0"/>
                </a:rPr>
                <a:t>(part de marché, nombre de clients,</a:t>
              </a:r>
            </a:p>
            <a:p>
              <a:pPr algn="ctr" defTabSz="762000"/>
              <a:r>
                <a:rPr lang="fr-FR" sz="1300" b="1">
                  <a:latin typeface="Tahoma" charset="0"/>
                </a:rPr>
                <a:t>performance de l'offre, satisfaction des clients…)</a:t>
              </a:r>
            </a:p>
          </p:txBody>
        </p:sp>
        <p:sp>
          <p:nvSpPr>
            <p:cNvPr id="532514" name="Rectangle 36"/>
            <p:cNvSpPr>
              <a:spLocks noChangeArrowheads="1"/>
            </p:cNvSpPr>
            <p:nvPr/>
          </p:nvSpPr>
          <p:spPr bwMode="auto">
            <a:xfrm>
              <a:off x="3152" y="1880"/>
              <a:ext cx="2513" cy="434"/>
            </a:xfrm>
            <a:prstGeom prst="rect">
              <a:avLst/>
            </a:prstGeom>
            <a:noFill/>
            <a:ln w="12700">
              <a:noFill/>
              <a:miter lim="800000"/>
              <a:headEnd/>
              <a:tailEnd/>
            </a:ln>
          </p:spPr>
          <p:txBody>
            <a:bodyPr wrap="none" lIns="90488" tIns="44450" rIns="90488" bIns="44450">
              <a:prstTxWarp prst="textNoShape">
                <a:avLst/>
              </a:prstTxWarp>
              <a:spAutoFit/>
            </a:bodyPr>
            <a:lstStyle/>
            <a:p>
              <a:pPr algn="ctr" defTabSz="762000"/>
              <a:r>
                <a:rPr lang="fr-FR" sz="1300" b="1">
                  <a:latin typeface="Tahoma" charset="0"/>
                </a:rPr>
                <a:t>Objectifs opérationnels</a:t>
              </a:r>
            </a:p>
            <a:p>
              <a:pPr algn="ctr" defTabSz="762000"/>
              <a:r>
                <a:rPr lang="fr-FR" sz="1300" b="1">
                  <a:latin typeface="Tahoma" charset="0"/>
                </a:rPr>
                <a:t>(performance des processus commerciaux</a:t>
              </a:r>
            </a:p>
            <a:p>
              <a:pPr algn="ctr" defTabSz="762000"/>
              <a:r>
                <a:rPr lang="fr-FR" sz="1300" b="1">
                  <a:latin typeface="Tahoma" charset="0"/>
                </a:rPr>
                <a:t>et des processus de production,</a:t>
              </a:r>
            </a:p>
            <a:p>
              <a:pPr algn="ctr" defTabSz="762000"/>
              <a:r>
                <a:rPr lang="fr-FR" sz="1300" b="1">
                  <a:latin typeface="Tahoma" charset="0"/>
                </a:rPr>
                <a:t>efficacité, activité,…)</a:t>
              </a:r>
            </a:p>
          </p:txBody>
        </p:sp>
        <p:sp>
          <p:nvSpPr>
            <p:cNvPr id="532515" name="Rectangle 37"/>
            <p:cNvSpPr>
              <a:spLocks noChangeArrowheads="1"/>
            </p:cNvSpPr>
            <p:nvPr/>
          </p:nvSpPr>
          <p:spPr bwMode="auto">
            <a:xfrm>
              <a:off x="2791" y="2522"/>
              <a:ext cx="3234" cy="337"/>
            </a:xfrm>
            <a:prstGeom prst="rect">
              <a:avLst/>
            </a:prstGeom>
            <a:noFill/>
            <a:ln w="12700">
              <a:noFill/>
              <a:miter lim="800000"/>
              <a:headEnd/>
              <a:tailEnd/>
            </a:ln>
          </p:spPr>
          <p:txBody>
            <a:bodyPr wrap="none" lIns="90488" tIns="44450" rIns="90488" bIns="44450">
              <a:prstTxWarp prst="textNoShape">
                <a:avLst/>
              </a:prstTxWarp>
              <a:spAutoFit/>
            </a:bodyPr>
            <a:lstStyle/>
            <a:p>
              <a:pPr algn="ctr" defTabSz="762000"/>
              <a:r>
                <a:rPr lang="fr-FR" sz="1300" b="1">
                  <a:latin typeface="Tahoma" charset="0"/>
                </a:rPr>
                <a:t>Objectifs en savoir-faire organisationnel, innovation</a:t>
              </a:r>
            </a:p>
            <a:p>
              <a:pPr algn="ctr" defTabSz="762000"/>
              <a:r>
                <a:rPr lang="fr-FR" sz="1300" b="1">
                  <a:latin typeface="Tahoma" charset="0"/>
                </a:rPr>
                <a:t>et processus support (management,</a:t>
              </a:r>
            </a:p>
            <a:p>
              <a:pPr algn="ctr" defTabSz="762000"/>
              <a:r>
                <a:rPr lang="fr-FR" sz="1300" b="1">
                  <a:latin typeface="Tahoma" charset="0"/>
                </a:rPr>
                <a:t>compétences, comportements, innovation produits, …)</a:t>
              </a:r>
            </a:p>
          </p:txBody>
        </p:sp>
      </p:grpSp>
      <p:sp>
        <p:nvSpPr>
          <p:cNvPr id="532485" name="AutoShape 38"/>
          <p:cNvSpPr>
            <a:spLocks noChangeArrowheads="1"/>
          </p:cNvSpPr>
          <p:nvPr/>
        </p:nvSpPr>
        <p:spPr bwMode="auto">
          <a:xfrm>
            <a:off x="250825" y="1341438"/>
            <a:ext cx="352425" cy="4848225"/>
          </a:xfrm>
          <a:prstGeom prst="upArrow">
            <a:avLst>
              <a:gd name="adj1" fmla="val 50000"/>
              <a:gd name="adj2" fmla="val 343919"/>
            </a:avLst>
          </a:prstGeom>
          <a:solidFill>
            <a:srgbClr val="FF3300"/>
          </a:solidFill>
          <a:ln w="9525">
            <a:solidFill>
              <a:srgbClr val="FFCC66"/>
            </a:solidFill>
            <a:miter lim="800000"/>
            <a:headEnd/>
            <a:tailEnd/>
          </a:ln>
        </p:spPr>
        <p:txBody>
          <a:bodyPr wrap="none" anchor="ctr">
            <a:prstTxWarp prst="textNoShape">
              <a:avLst/>
            </a:prstTxWarp>
          </a:bodyPr>
          <a:lstStyle/>
          <a:p>
            <a:endParaRPr lang="fr-FR"/>
          </a:p>
        </p:txBody>
      </p:sp>
    </p:spTree>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space réservé du numéro de diapositive 2"/>
          <p:cNvSpPr>
            <a:spLocks noGrp="1"/>
          </p:cNvSpPr>
          <p:nvPr>
            <p:ph type="sldNum" sz="quarter" idx="10"/>
          </p:nvPr>
        </p:nvSpPr>
        <p:spPr/>
        <p:txBody>
          <a:bodyPr/>
          <a:lstStyle/>
          <a:p>
            <a:pPr>
              <a:defRPr/>
            </a:pPr>
            <a:fld id="{B0DD9E84-9A7E-4A42-83A2-05F4112BD504}" type="slidenum">
              <a:rPr lang="fr-FR"/>
              <a:pPr>
                <a:defRPr/>
              </a:pPr>
              <a:t>261</a:t>
            </a:fld>
            <a:endParaRPr lang="fr-FR"/>
          </a:p>
        </p:txBody>
      </p:sp>
      <p:sp>
        <p:nvSpPr>
          <p:cNvPr id="534535" name="Rectangle 2"/>
          <p:cNvSpPr>
            <a:spLocks noGrp="1" noChangeArrowheads="1"/>
          </p:cNvSpPr>
          <p:nvPr>
            <p:ph type="title"/>
          </p:nvPr>
        </p:nvSpPr>
        <p:spPr>
          <a:xfrm>
            <a:off x="760413" y="0"/>
            <a:ext cx="8383587" cy="981075"/>
          </a:xfrm>
        </p:spPr>
        <p:txBody>
          <a:bodyPr/>
          <a:lstStyle/>
          <a:p>
            <a:r>
              <a:rPr lang="fr-FR"/>
              <a:t>Lier les causes aux effets</a:t>
            </a:r>
          </a:p>
        </p:txBody>
      </p:sp>
      <p:sp>
        <p:nvSpPr>
          <p:cNvPr id="819203" name="AutoShape 3"/>
          <p:cNvSpPr>
            <a:spLocks noChangeArrowheads="1"/>
          </p:cNvSpPr>
          <p:nvPr/>
        </p:nvSpPr>
        <p:spPr bwMode="auto">
          <a:xfrm>
            <a:off x="3132138" y="3217863"/>
            <a:ext cx="2232025" cy="1219200"/>
          </a:xfrm>
          <a:custGeom>
            <a:avLst/>
            <a:gdLst>
              <a:gd name="T0" fmla="*/ 230645167 w 21600"/>
              <a:gd name="T1" fmla="*/ 34408533 h 21600"/>
              <a:gd name="T2" fmla="*/ 115322635 w 21600"/>
              <a:gd name="T3" fmla="*/ 68817067 h 21600"/>
              <a:gd name="T4" fmla="*/ 0 w 21600"/>
              <a:gd name="T5" fmla="*/ 34408533 h 21600"/>
              <a:gd name="T6" fmla="*/ 115322635 w 21600"/>
              <a:gd name="T7" fmla="*/ 0 h 21600"/>
              <a:gd name="T8" fmla="*/ 0 60000 65536"/>
              <a:gd name="T9" fmla="*/ 0 60000 65536"/>
              <a:gd name="T10" fmla="*/ 0 60000 65536"/>
              <a:gd name="T11" fmla="*/ 0 60000 65536"/>
              <a:gd name="T12" fmla="*/ 5400 w 21600"/>
              <a:gd name="T13" fmla="*/ 5400 h 21600"/>
              <a:gd name="T14" fmla="*/ 16200 w 21600"/>
              <a:gd name="T15" fmla="*/ 16200 h 21600"/>
            </a:gdLst>
            <a:ahLst/>
            <a:cxnLst>
              <a:cxn ang="T8">
                <a:pos x="T0" y="T1"/>
              </a:cxn>
              <a:cxn ang="T9">
                <a:pos x="T2" y="T3"/>
              </a:cxn>
              <a:cxn ang="T10">
                <a:pos x="T4" y="T5"/>
              </a:cxn>
              <a:cxn ang="T11">
                <a:pos x="T6" y="T7"/>
              </a:cxn>
            </a:cxnLst>
            <a:rect l="T12" t="T13" r="T14" b="T15"/>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solidFill>
            <a:srgbClr val="FF3300"/>
          </a:solidFill>
          <a:ln w="9525">
            <a:noFill/>
            <a:miter lim="800000"/>
            <a:headEnd/>
            <a:tailEnd/>
          </a:ln>
        </p:spPr>
        <p:txBody>
          <a:bodyPr wrap="none" anchor="ctr">
            <a:prstTxWarp prst="textNoShape">
              <a:avLst/>
            </a:prstTxWarp>
          </a:bodyPr>
          <a:lstStyle/>
          <a:p>
            <a:pPr algn="ctr"/>
            <a:r>
              <a:rPr lang="fr-FR" sz="1400" b="1">
                <a:solidFill>
                  <a:schemeClr val="bg1"/>
                </a:solidFill>
                <a:latin typeface="Tahoma" charset="0"/>
              </a:rPr>
              <a:t>Vision et</a:t>
            </a:r>
          </a:p>
          <a:p>
            <a:pPr algn="ctr"/>
            <a:r>
              <a:rPr lang="fr-FR" sz="1400" b="1">
                <a:solidFill>
                  <a:schemeClr val="bg1"/>
                </a:solidFill>
                <a:latin typeface="Tahoma" charset="0"/>
              </a:rPr>
              <a:t>Stratégie</a:t>
            </a:r>
          </a:p>
        </p:txBody>
      </p:sp>
      <p:sp>
        <p:nvSpPr>
          <p:cNvPr id="534537" name="Rectangle 4"/>
          <p:cNvSpPr>
            <a:spLocks noChangeArrowheads="1"/>
          </p:cNvSpPr>
          <p:nvPr/>
        </p:nvSpPr>
        <p:spPr bwMode="auto">
          <a:xfrm>
            <a:off x="3516313" y="1239838"/>
            <a:ext cx="2351087" cy="1828800"/>
          </a:xfrm>
          <a:prstGeom prst="rect">
            <a:avLst/>
          </a:prstGeom>
          <a:noFill/>
          <a:ln w="9525">
            <a:noFill/>
            <a:miter lim="800000"/>
            <a:headEnd/>
            <a:tailEnd/>
          </a:ln>
        </p:spPr>
        <p:txBody>
          <a:bodyPr>
            <a:prstTxWarp prst="textNoShape">
              <a:avLst/>
            </a:prstTxWarp>
          </a:bodyPr>
          <a:lstStyle/>
          <a:p>
            <a:r>
              <a:rPr lang="fr-FR" sz="1400">
                <a:solidFill>
                  <a:srgbClr val="FF3300"/>
                </a:solidFill>
                <a:latin typeface="Tahoma" charset="0"/>
              </a:rPr>
              <a:t>Résultats financiers</a:t>
            </a:r>
          </a:p>
          <a:p>
            <a:r>
              <a:rPr lang="fr-FR" sz="1400">
                <a:latin typeface="Tahoma" charset="0"/>
              </a:rPr>
              <a:t>Que faut-il apporter aux actionnaires ?</a:t>
            </a:r>
          </a:p>
        </p:txBody>
      </p:sp>
      <p:graphicFrame>
        <p:nvGraphicFramePr>
          <p:cNvPr id="534530" name="Object 2"/>
          <p:cNvGraphicFramePr>
            <a:graphicFrameLocks noChangeAspect="1"/>
          </p:cNvGraphicFramePr>
          <p:nvPr/>
        </p:nvGraphicFramePr>
        <p:xfrm>
          <a:off x="4284663" y="1916113"/>
          <a:ext cx="1570037" cy="1295400"/>
        </p:xfrm>
        <a:graphic>
          <a:graphicData uri="http://schemas.openxmlformats.org/presentationml/2006/ole">
            <p:oleObj spid="_x0000_s534530" name="Worksheet" r:id="rId4" imgW="1638300" imgH="1304925" progId="Excel.Sheet.8">
              <p:embed/>
            </p:oleObj>
          </a:graphicData>
        </a:graphic>
      </p:graphicFrame>
      <p:grpSp>
        <p:nvGrpSpPr>
          <p:cNvPr id="2" name="Group 6"/>
          <p:cNvGrpSpPr>
            <a:grpSpLocks/>
          </p:cNvGrpSpPr>
          <p:nvPr/>
        </p:nvGrpSpPr>
        <p:grpSpPr bwMode="auto">
          <a:xfrm>
            <a:off x="431800" y="2747963"/>
            <a:ext cx="2447925" cy="2057400"/>
            <a:chOff x="288" y="1872"/>
            <a:chExt cx="1536" cy="1296"/>
          </a:xfrm>
        </p:grpSpPr>
        <p:sp>
          <p:nvSpPr>
            <p:cNvPr id="534554" name="Rectangle 7"/>
            <p:cNvSpPr>
              <a:spLocks noChangeArrowheads="1"/>
            </p:cNvSpPr>
            <p:nvPr/>
          </p:nvSpPr>
          <p:spPr bwMode="auto">
            <a:xfrm>
              <a:off x="288" y="1872"/>
              <a:ext cx="1536" cy="1296"/>
            </a:xfrm>
            <a:prstGeom prst="rect">
              <a:avLst/>
            </a:prstGeom>
            <a:noFill/>
            <a:ln w="9525">
              <a:noFill/>
              <a:miter lim="800000"/>
              <a:headEnd/>
              <a:tailEnd/>
            </a:ln>
          </p:spPr>
          <p:txBody>
            <a:bodyPr>
              <a:prstTxWarp prst="textNoShape">
                <a:avLst/>
              </a:prstTxWarp>
            </a:bodyPr>
            <a:lstStyle/>
            <a:p>
              <a:r>
                <a:rPr lang="fr-FR" sz="1400">
                  <a:solidFill>
                    <a:srgbClr val="FF3300"/>
                  </a:solidFill>
                  <a:latin typeface="Tahoma" charset="0"/>
                </a:rPr>
                <a:t>Clients / marchés</a:t>
              </a:r>
            </a:p>
            <a:p>
              <a:r>
                <a:rPr lang="fr-FR" sz="1400">
                  <a:latin typeface="Tahoma" charset="0"/>
                </a:rPr>
                <a:t>Que faut-il apporter aux clients ? Comment nos clients nous perçoivent-ils ?</a:t>
              </a:r>
            </a:p>
            <a:p>
              <a:endParaRPr lang="fr-FR" sz="1400">
                <a:latin typeface="Tahoma" charset="0"/>
              </a:endParaRPr>
            </a:p>
          </p:txBody>
        </p:sp>
        <p:graphicFrame>
          <p:nvGraphicFramePr>
            <p:cNvPr id="534533" name="Object 5"/>
            <p:cNvGraphicFramePr>
              <a:graphicFrameLocks noChangeAspect="1"/>
            </p:cNvGraphicFramePr>
            <p:nvPr/>
          </p:nvGraphicFramePr>
          <p:xfrm>
            <a:off x="798" y="2304"/>
            <a:ext cx="1026" cy="816"/>
          </p:xfrm>
          <a:graphic>
            <a:graphicData uri="http://schemas.openxmlformats.org/presentationml/2006/ole">
              <p:oleObj spid="_x0000_s534533" name="Worksheet" r:id="rId5" imgW="1638300" imgH="1304925" progId="Excel.Sheet.8">
                <p:embed/>
              </p:oleObj>
            </a:graphicData>
          </a:graphic>
        </p:graphicFrame>
      </p:grpSp>
      <p:grpSp>
        <p:nvGrpSpPr>
          <p:cNvPr id="3" name="Group 9"/>
          <p:cNvGrpSpPr>
            <a:grpSpLocks/>
          </p:cNvGrpSpPr>
          <p:nvPr/>
        </p:nvGrpSpPr>
        <p:grpSpPr bwMode="auto">
          <a:xfrm>
            <a:off x="3484563" y="4319588"/>
            <a:ext cx="2349500" cy="2133600"/>
            <a:chOff x="2304" y="2880"/>
            <a:chExt cx="1536" cy="1344"/>
          </a:xfrm>
        </p:grpSpPr>
        <p:sp>
          <p:nvSpPr>
            <p:cNvPr id="534553" name="Rectangle 10"/>
            <p:cNvSpPr>
              <a:spLocks noChangeArrowheads="1"/>
            </p:cNvSpPr>
            <p:nvPr/>
          </p:nvSpPr>
          <p:spPr bwMode="auto">
            <a:xfrm>
              <a:off x="2304" y="2880"/>
              <a:ext cx="1536" cy="1344"/>
            </a:xfrm>
            <a:prstGeom prst="rect">
              <a:avLst/>
            </a:prstGeom>
            <a:noFill/>
            <a:ln w="9525">
              <a:noFill/>
              <a:miter lim="800000"/>
              <a:headEnd/>
              <a:tailEnd/>
            </a:ln>
          </p:spPr>
          <p:txBody>
            <a:bodyPr>
              <a:prstTxWarp prst="textNoShape">
                <a:avLst/>
              </a:prstTxWarp>
            </a:bodyPr>
            <a:lstStyle/>
            <a:p>
              <a:r>
                <a:rPr lang="fr-FR" sz="1400">
                  <a:solidFill>
                    <a:srgbClr val="FF3300"/>
                  </a:solidFill>
                  <a:latin typeface="Tahoma" charset="0"/>
                </a:rPr>
                <a:t>Processus internes</a:t>
              </a:r>
            </a:p>
            <a:p>
              <a:r>
                <a:rPr lang="fr-FR" sz="1400">
                  <a:latin typeface="Tahoma" charset="0"/>
                </a:rPr>
                <a:t>Quels sont les processus essentiels à la satisfaction du client et des actionnaires ? </a:t>
              </a:r>
            </a:p>
          </p:txBody>
        </p:sp>
        <p:graphicFrame>
          <p:nvGraphicFramePr>
            <p:cNvPr id="534532" name="Object 4"/>
            <p:cNvGraphicFramePr>
              <a:graphicFrameLocks noChangeAspect="1"/>
            </p:cNvGraphicFramePr>
            <p:nvPr/>
          </p:nvGraphicFramePr>
          <p:xfrm>
            <a:off x="2736" y="3360"/>
            <a:ext cx="1026" cy="816"/>
          </p:xfrm>
          <a:graphic>
            <a:graphicData uri="http://schemas.openxmlformats.org/presentationml/2006/ole">
              <p:oleObj spid="_x0000_s534532" name="Worksheet" r:id="rId6" imgW="1638300" imgH="1304925" progId="Excel.Sheet.8">
                <p:embed/>
              </p:oleObj>
            </a:graphicData>
          </a:graphic>
        </p:graphicFrame>
      </p:grpSp>
      <p:sp>
        <p:nvSpPr>
          <p:cNvPr id="534540" name="Rectangle 12"/>
          <p:cNvSpPr>
            <a:spLocks noChangeArrowheads="1"/>
          </p:cNvSpPr>
          <p:nvPr/>
        </p:nvSpPr>
        <p:spPr bwMode="auto">
          <a:xfrm>
            <a:off x="6372225" y="2420938"/>
            <a:ext cx="2351088" cy="1981200"/>
          </a:xfrm>
          <a:prstGeom prst="rect">
            <a:avLst/>
          </a:prstGeom>
          <a:noFill/>
          <a:ln w="9525">
            <a:noFill/>
            <a:miter lim="800000"/>
            <a:headEnd/>
            <a:tailEnd/>
          </a:ln>
        </p:spPr>
        <p:txBody>
          <a:bodyPr>
            <a:prstTxWarp prst="textNoShape">
              <a:avLst/>
            </a:prstTxWarp>
          </a:bodyPr>
          <a:lstStyle/>
          <a:p>
            <a:r>
              <a:rPr lang="fr-FR" sz="1400">
                <a:solidFill>
                  <a:srgbClr val="FF3300"/>
                </a:solidFill>
                <a:latin typeface="Tahoma" charset="0"/>
              </a:rPr>
              <a:t>Apprentissage organisationnel</a:t>
            </a:r>
          </a:p>
          <a:p>
            <a:r>
              <a:rPr lang="fr-FR" sz="1400">
                <a:latin typeface="Tahoma" charset="0"/>
              </a:rPr>
              <a:t>Comment piloter le</a:t>
            </a:r>
          </a:p>
          <a:p>
            <a:r>
              <a:rPr lang="fr-FR" sz="1400">
                <a:latin typeface="Tahoma" charset="0"/>
              </a:rPr>
              <a:t>changement (hommes / SI / procédures) ?</a:t>
            </a:r>
          </a:p>
        </p:txBody>
      </p:sp>
      <p:graphicFrame>
        <p:nvGraphicFramePr>
          <p:cNvPr id="534531" name="Object 3"/>
          <p:cNvGraphicFramePr>
            <a:graphicFrameLocks noChangeAspect="1"/>
          </p:cNvGraphicFramePr>
          <p:nvPr/>
        </p:nvGraphicFramePr>
        <p:xfrm>
          <a:off x="7573963" y="3357563"/>
          <a:ext cx="1570037" cy="1295400"/>
        </p:xfrm>
        <a:graphic>
          <a:graphicData uri="http://schemas.openxmlformats.org/presentationml/2006/ole">
            <p:oleObj spid="_x0000_s534531" name="Feuille de calcul" r:id="rId7" imgW="1638300" imgH="1304925" progId="Excel.Sheet.8">
              <p:embed/>
            </p:oleObj>
          </a:graphicData>
        </a:graphic>
      </p:graphicFrame>
      <p:cxnSp>
        <p:nvCxnSpPr>
          <p:cNvPr id="819214" name="AutoShape 14"/>
          <p:cNvCxnSpPr>
            <a:cxnSpLocks noChangeShapeType="1"/>
          </p:cNvCxnSpPr>
          <p:nvPr/>
        </p:nvCxnSpPr>
        <p:spPr bwMode="auto">
          <a:xfrm rot="10800000" flipV="1">
            <a:off x="6084888" y="4700588"/>
            <a:ext cx="2405062" cy="1249362"/>
          </a:xfrm>
          <a:prstGeom prst="bentConnector3">
            <a:avLst>
              <a:gd name="adj1" fmla="val 49968"/>
            </a:avLst>
          </a:prstGeom>
          <a:noFill/>
          <a:ln w="38100">
            <a:solidFill>
              <a:schemeClr val="tx1"/>
            </a:solidFill>
            <a:prstDash val="sysDot"/>
            <a:miter lim="800000"/>
            <a:headEnd/>
            <a:tailEnd type="triangle" w="med" len="med"/>
          </a:ln>
        </p:spPr>
      </p:cxnSp>
      <p:cxnSp>
        <p:nvCxnSpPr>
          <p:cNvPr id="819215" name="AutoShape 15"/>
          <p:cNvCxnSpPr>
            <a:cxnSpLocks noChangeShapeType="1"/>
          </p:cNvCxnSpPr>
          <p:nvPr/>
        </p:nvCxnSpPr>
        <p:spPr bwMode="auto">
          <a:xfrm rot="10800000">
            <a:off x="1327150" y="4852988"/>
            <a:ext cx="2362200" cy="1066800"/>
          </a:xfrm>
          <a:prstGeom prst="bentConnector3">
            <a:avLst>
              <a:gd name="adj1" fmla="val 50000"/>
            </a:avLst>
          </a:prstGeom>
          <a:noFill/>
          <a:ln w="38100">
            <a:solidFill>
              <a:schemeClr val="tx1"/>
            </a:solidFill>
            <a:prstDash val="sysDot"/>
            <a:miter lim="800000"/>
            <a:headEnd/>
            <a:tailEnd type="triangle" w="med" len="med"/>
          </a:ln>
        </p:spPr>
      </p:cxnSp>
      <p:sp>
        <p:nvSpPr>
          <p:cNvPr id="819216" name="Line 16"/>
          <p:cNvSpPr>
            <a:spLocks noChangeShapeType="1"/>
          </p:cNvSpPr>
          <p:nvPr/>
        </p:nvSpPr>
        <p:spPr bwMode="auto">
          <a:xfrm>
            <a:off x="5364163" y="3860800"/>
            <a:ext cx="1406525" cy="0"/>
          </a:xfrm>
          <a:prstGeom prst="line">
            <a:avLst/>
          </a:prstGeom>
          <a:noFill/>
          <a:ln w="38100">
            <a:solidFill>
              <a:schemeClr val="tx1"/>
            </a:solidFill>
            <a:prstDash val="sysDot"/>
            <a:round/>
            <a:headEnd/>
            <a:tailEnd type="triangle" w="med" len="med"/>
          </a:ln>
        </p:spPr>
        <p:txBody>
          <a:bodyPr wrap="none" anchor="ctr">
            <a:prstTxWarp prst="textNoShape">
              <a:avLst/>
            </a:prstTxWarp>
          </a:bodyPr>
          <a:lstStyle/>
          <a:p>
            <a:endParaRPr lang="fr-FR"/>
          </a:p>
        </p:txBody>
      </p:sp>
      <p:cxnSp>
        <p:nvCxnSpPr>
          <p:cNvPr id="819217" name="AutoShape 17"/>
          <p:cNvCxnSpPr>
            <a:cxnSpLocks noChangeShapeType="1"/>
          </p:cNvCxnSpPr>
          <p:nvPr/>
        </p:nvCxnSpPr>
        <p:spPr bwMode="auto">
          <a:xfrm flipV="1">
            <a:off x="1187450" y="1652588"/>
            <a:ext cx="2362200" cy="990600"/>
          </a:xfrm>
          <a:prstGeom prst="bentConnector3">
            <a:avLst>
              <a:gd name="adj1" fmla="val 50000"/>
            </a:avLst>
          </a:prstGeom>
          <a:noFill/>
          <a:ln w="38100">
            <a:solidFill>
              <a:schemeClr val="tx1"/>
            </a:solidFill>
            <a:prstDash val="sysDot"/>
            <a:miter lim="800000"/>
            <a:headEnd/>
            <a:tailEnd type="triangle" w="med" len="med"/>
          </a:ln>
        </p:spPr>
      </p:cxnSp>
      <p:sp>
        <p:nvSpPr>
          <p:cNvPr id="534545" name="Rectangle 18"/>
          <p:cNvSpPr>
            <a:spLocks noChangeArrowheads="1"/>
          </p:cNvSpPr>
          <p:nvPr/>
        </p:nvSpPr>
        <p:spPr bwMode="auto">
          <a:xfrm>
            <a:off x="6588125" y="5330825"/>
            <a:ext cx="2520950" cy="7620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r>
              <a:rPr lang="fr-FR" sz="1600">
                <a:solidFill>
                  <a:srgbClr val="00279F"/>
                </a:solidFill>
                <a:latin typeface="Tahoma" charset="0"/>
              </a:rPr>
              <a:t>Augmentation </a:t>
            </a:r>
          </a:p>
          <a:p>
            <a:r>
              <a:rPr lang="fr-FR" sz="1600">
                <a:solidFill>
                  <a:srgbClr val="00279F"/>
                </a:solidFill>
                <a:latin typeface="Tahoma" charset="0"/>
              </a:rPr>
              <a:t>- Compétences des salariés</a:t>
            </a:r>
          </a:p>
          <a:p>
            <a:r>
              <a:rPr lang="fr-FR" sz="1600">
                <a:solidFill>
                  <a:srgbClr val="00279F"/>
                </a:solidFill>
                <a:latin typeface="Tahoma" charset="0"/>
              </a:rPr>
              <a:t>- Motivation</a:t>
            </a:r>
          </a:p>
        </p:txBody>
      </p:sp>
      <p:sp>
        <p:nvSpPr>
          <p:cNvPr id="534546" name="Rectangle 19"/>
          <p:cNvSpPr>
            <a:spLocks noChangeArrowheads="1"/>
          </p:cNvSpPr>
          <p:nvPr/>
        </p:nvSpPr>
        <p:spPr bwMode="auto">
          <a:xfrm>
            <a:off x="1022350" y="5462588"/>
            <a:ext cx="2181225" cy="9906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r>
              <a:rPr lang="fr-FR" sz="1600">
                <a:solidFill>
                  <a:srgbClr val="00279F"/>
                </a:solidFill>
                <a:latin typeface="Tahoma" charset="0"/>
              </a:rPr>
              <a:t>- Augmentation de la </a:t>
            </a:r>
          </a:p>
          <a:p>
            <a:r>
              <a:rPr lang="fr-FR" sz="1600">
                <a:solidFill>
                  <a:srgbClr val="00279F"/>
                </a:solidFill>
                <a:latin typeface="Tahoma" charset="0"/>
              </a:rPr>
              <a:t>qualité des processus</a:t>
            </a:r>
          </a:p>
          <a:p>
            <a:r>
              <a:rPr lang="fr-FR" sz="1600">
                <a:solidFill>
                  <a:srgbClr val="00279F"/>
                </a:solidFill>
                <a:latin typeface="Tahoma" charset="0"/>
              </a:rPr>
              <a:t>- Réduction de la durée </a:t>
            </a:r>
          </a:p>
          <a:p>
            <a:r>
              <a:rPr lang="fr-FR" sz="1600">
                <a:solidFill>
                  <a:srgbClr val="00279F"/>
                </a:solidFill>
                <a:latin typeface="Tahoma" charset="0"/>
              </a:rPr>
              <a:t>des cycles</a:t>
            </a:r>
          </a:p>
        </p:txBody>
      </p:sp>
      <p:sp>
        <p:nvSpPr>
          <p:cNvPr id="534547" name="Rectangle 20"/>
          <p:cNvSpPr>
            <a:spLocks noChangeArrowheads="1"/>
          </p:cNvSpPr>
          <p:nvPr/>
        </p:nvSpPr>
        <p:spPr bwMode="auto">
          <a:xfrm>
            <a:off x="611188" y="1452563"/>
            <a:ext cx="2354262" cy="9906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r>
              <a:rPr lang="fr-FR" sz="1600">
                <a:solidFill>
                  <a:srgbClr val="00279F"/>
                </a:solidFill>
                <a:latin typeface="Tahoma" charset="0"/>
              </a:rPr>
              <a:t>- Attractivité / fidélisation </a:t>
            </a:r>
          </a:p>
          <a:p>
            <a:r>
              <a:rPr lang="fr-FR" sz="1600">
                <a:solidFill>
                  <a:srgbClr val="00279F"/>
                </a:solidFill>
                <a:latin typeface="Tahoma" charset="0"/>
              </a:rPr>
              <a:t>des clients</a:t>
            </a:r>
          </a:p>
          <a:p>
            <a:r>
              <a:rPr lang="fr-FR" sz="1600">
                <a:solidFill>
                  <a:srgbClr val="00279F"/>
                </a:solidFill>
                <a:latin typeface="Tahoma" charset="0"/>
              </a:rPr>
              <a:t>- Réduction des délais de</a:t>
            </a:r>
          </a:p>
          <a:p>
            <a:r>
              <a:rPr lang="fr-FR" sz="1600">
                <a:solidFill>
                  <a:srgbClr val="00279F"/>
                </a:solidFill>
                <a:latin typeface="Tahoma" charset="0"/>
              </a:rPr>
              <a:t>livraison</a:t>
            </a:r>
          </a:p>
        </p:txBody>
      </p:sp>
      <p:sp>
        <p:nvSpPr>
          <p:cNvPr id="534548" name="Rectangle 21"/>
          <p:cNvSpPr>
            <a:spLocks noChangeArrowheads="1"/>
          </p:cNvSpPr>
          <p:nvPr/>
        </p:nvSpPr>
        <p:spPr bwMode="auto">
          <a:xfrm>
            <a:off x="6227763" y="1557338"/>
            <a:ext cx="2179637" cy="6096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r>
              <a:rPr lang="fr-FR" sz="1600">
                <a:solidFill>
                  <a:srgbClr val="00279F"/>
                </a:solidFill>
                <a:latin typeface="Tahoma" charset="0"/>
              </a:rPr>
              <a:t>- Retour sur capital </a:t>
            </a:r>
          </a:p>
          <a:p>
            <a:r>
              <a:rPr lang="fr-FR" sz="1600">
                <a:solidFill>
                  <a:srgbClr val="00279F"/>
                </a:solidFill>
                <a:latin typeface="Tahoma" charset="0"/>
              </a:rPr>
              <a:t>engagé</a:t>
            </a:r>
          </a:p>
        </p:txBody>
      </p:sp>
      <p:sp>
        <p:nvSpPr>
          <p:cNvPr id="534549" name="Oval 22"/>
          <p:cNvSpPr>
            <a:spLocks noChangeArrowheads="1"/>
          </p:cNvSpPr>
          <p:nvPr/>
        </p:nvSpPr>
        <p:spPr bwMode="auto">
          <a:xfrm>
            <a:off x="5724525" y="3357563"/>
            <a:ext cx="422275" cy="381000"/>
          </a:xfrm>
          <a:prstGeom prst="ellipse">
            <a:avLst/>
          </a:prstGeom>
          <a:solidFill>
            <a:srgbClr val="FFFF00"/>
          </a:solidFill>
          <a:ln w="9525">
            <a:solidFill>
              <a:schemeClr val="tx1"/>
            </a:solidFill>
            <a:round/>
            <a:headEnd/>
            <a:tailEnd/>
          </a:ln>
        </p:spPr>
        <p:txBody>
          <a:bodyPr wrap="none" anchor="ctr">
            <a:prstTxWarp prst="textNoShape">
              <a:avLst/>
            </a:prstTxWarp>
          </a:bodyPr>
          <a:lstStyle/>
          <a:p>
            <a:pPr algn="ctr"/>
            <a:r>
              <a:rPr lang="fr-FR" sz="2400">
                <a:latin typeface="Tahoma" charset="0"/>
              </a:rPr>
              <a:t>1</a:t>
            </a:r>
          </a:p>
        </p:txBody>
      </p:sp>
      <p:sp>
        <p:nvSpPr>
          <p:cNvPr id="534550" name="Oval 23"/>
          <p:cNvSpPr>
            <a:spLocks noChangeArrowheads="1"/>
          </p:cNvSpPr>
          <p:nvPr/>
        </p:nvSpPr>
        <p:spPr bwMode="auto">
          <a:xfrm>
            <a:off x="5580063" y="5734050"/>
            <a:ext cx="422275" cy="381000"/>
          </a:xfrm>
          <a:prstGeom prst="ellipse">
            <a:avLst/>
          </a:prstGeom>
          <a:solidFill>
            <a:srgbClr val="FFFF00"/>
          </a:solidFill>
          <a:ln w="9525">
            <a:solidFill>
              <a:schemeClr val="tx1"/>
            </a:solidFill>
            <a:round/>
            <a:headEnd/>
            <a:tailEnd/>
          </a:ln>
        </p:spPr>
        <p:txBody>
          <a:bodyPr wrap="none" anchor="ctr">
            <a:prstTxWarp prst="textNoShape">
              <a:avLst/>
            </a:prstTxWarp>
          </a:bodyPr>
          <a:lstStyle/>
          <a:p>
            <a:pPr algn="ctr"/>
            <a:r>
              <a:rPr lang="fr-FR" sz="2400">
                <a:latin typeface="Tahoma" charset="0"/>
              </a:rPr>
              <a:t>2</a:t>
            </a:r>
          </a:p>
        </p:txBody>
      </p:sp>
      <p:sp>
        <p:nvSpPr>
          <p:cNvPr id="534551" name="Oval 24"/>
          <p:cNvSpPr>
            <a:spLocks noChangeArrowheads="1"/>
          </p:cNvSpPr>
          <p:nvPr/>
        </p:nvSpPr>
        <p:spPr bwMode="auto">
          <a:xfrm>
            <a:off x="1619250" y="4941888"/>
            <a:ext cx="422275" cy="381000"/>
          </a:xfrm>
          <a:prstGeom prst="ellipse">
            <a:avLst/>
          </a:prstGeom>
          <a:solidFill>
            <a:srgbClr val="FFFF00"/>
          </a:solidFill>
          <a:ln w="9525">
            <a:solidFill>
              <a:schemeClr val="tx1"/>
            </a:solidFill>
            <a:round/>
            <a:headEnd/>
            <a:tailEnd/>
          </a:ln>
        </p:spPr>
        <p:txBody>
          <a:bodyPr wrap="none" anchor="ctr">
            <a:prstTxWarp prst="textNoShape">
              <a:avLst/>
            </a:prstTxWarp>
          </a:bodyPr>
          <a:lstStyle/>
          <a:p>
            <a:pPr algn="ctr"/>
            <a:r>
              <a:rPr lang="fr-FR" sz="2400">
                <a:latin typeface="Tahoma" charset="0"/>
              </a:rPr>
              <a:t>3</a:t>
            </a:r>
          </a:p>
        </p:txBody>
      </p:sp>
      <p:sp>
        <p:nvSpPr>
          <p:cNvPr id="534552" name="Oval 25"/>
          <p:cNvSpPr>
            <a:spLocks noChangeArrowheads="1"/>
          </p:cNvSpPr>
          <p:nvPr/>
        </p:nvSpPr>
        <p:spPr bwMode="auto">
          <a:xfrm>
            <a:off x="2987675" y="1196975"/>
            <a:ext cx="422275" cy="381000"/>
          </a:xfrm>
          <a:prstGeom prst="ellipse">
            <a:avLst/>
          </a:prstGeom>
          <a:solidFill>
            <a:srgbClr val="FFFF00"/>
          </a:solidFill>
          <a:ln w="9525">
            <a:solidFill>
              <a:schemeClr val="tx1"/>
            </a:solidFill>
            <a:round/>
            <a:headEnd/>
            <a:tailEnd/>
          </a:ln>
        </p:spPr>
        <p:txBody>
          <a:bodyPr wrap="none" anchor="ctr">
            <a:prstTxWarp prst="textNoShape">
              <a:avLst/>
            </a:prstTxWarp>
          </a:bodyPr>
          <a:lstStyle/>
          <a:p>
            <a:pPr algn="ctr"/>
            <a:r>
              <a:rPr lang="fr-FR" sz="2400">
                <a:latin typeface="Tahoma" charset="0"/>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203"/>
                                        </p:tgtEl>
                                        <p:attrNameLst>
                                          <p:attrName>style.visibility</p:attrName>
                                        </p:attrNameLst>
                                      </p:cBhvr>
                                      <p:to>
                                        <p:strVal val="visible"/>
                                      </p:to>
                                    </p:set>
                                    <p:anim calcmode="lin" valueType="num">
                                      <p:cBhvr additive="base">
                                        <p:cTn id="7" dur="500" fill="hold"/>
                                        <p:tgtEl>
                                          <p:spTgt spid="819203"/>
                                        </p:tgtEl>
                                        <p:attrNameLst>
                                          <p:attrName>ppt_x</p:attrName>
                                        </p:attrNameLst>
                                      </p:cBhvr>
                                      <p:tavLst>
                                        <p:tav tm="0">
                                          <p:val>
                                            <p:strVal val="0-#ppt_w/2"/>
                                          </p:val>
                                        </p:tav>
                                        <p:tav tm="100000">
                                          <p:val>
                                            <p:strVal val="#ppt_x"/>
                                          </p:val>
                                        </p:tav>
                                      </p:tavLst>
                                    </p:anim>
                                    <p:anim calcmode="lin" valueType="num">
                                      <p:cBhvr additive="base">
                                        <p:cTn id="8" dur="500" fill="hold"/>
                                        <p:tgtEl>
                                          <p:spTgt spid="81920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19216"/>
                                        </p:tgtEl>
                                        <p:attrNameLst>
                                          <p:attrName>style.visibility</p:attrName>
                                        </p:attrNameLst>
                                      </p:cBhvr>
                                      <p:to>
                                        <p:strVal val="visible"/>
                                      </p:to>
                                    </p:set>
                                    <p:anim calcmode="lin" valueType="num">
                                      <p:cBhvr additive="base">
                                        <p:cTn id="25" dur="500" fill="hold"/>
                                        <p:tgtEl>
                                          <p:spTgt spid="819216"/>
                                        </p:tgtEl>
                                        <p:attrNameLst>
                                          <p:attrName>ppt_x</p:attrName>
                                        </p:attrNameLst>
                                      </p:cBhvr>
                                      <p:tavLst>
                                        <p:tav tm="0">
                                          <p:val>
                                            <p:strVal val="0-#ppt_w/2"/>
                                          </p:val>
                                        </p:tav>
                                        <p:tav tm="100000">
                                          <p:val>
                                            <p:strVal val="#ppt_x"/>
                                          </p:val>
                                        </p:tav>
                                      </p:tavLst>
                                    </p:anim>
                                    <p:anim calcmode="lin" valueType="num">
                                      <p:cBhvr additive="base">
                                        <p:cTn id="26" dur="500" fill="hold"/>
                                        <p:tgtEl>
                                          <p:spTgt spid="81921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819214"/>
                                        </p:tgtEl>
                                        <p:attrNameLst>
                                          <p:attrName>style.visibility</p:attrName>
                                        </p:attrNameLst>
                                      </p:cBhvr>
                                      <p:to>
                                        <p:strVal val="visible"/>
                                      </p:to>
                                    </p:set>
                                    <p:anim calcmode="lin" valueType="num">
                                      <p:cBhvr additive="base">
                                        <p:cTn id="31" dur="500" fill="hold"/>
                                        <p:tgtEl>
                                          <p:spTgt spid="819214"/>
                                        </p:tgtEl>
                                        <p:attrNameLst>
                                          <p:attrName>ppt_x</p:attrName>
                                        </p:attrNameLst>
                                      </p:cBhvr>
                                      <p:tavLst>
                                        <p:tav tm="0">
                                          <p:val>
                                            <p:strVal val="0-#ppt_w/2"/>
                                          </p:val>
                                        </p:tav>
                                        <p:tav tm="100000">
                                          <p:val>
                                            <p:strVal val="#ppt_x"/>
                                          </p:val>
                                        </p:tav>
                                      </p:tavLst>
                                    </p:anim>
                                    <p:anim calcmode="lin" valueType="num">
                                      <p:cBhvr additive="base">
                                        <p:cTn id="32" dur="500" fill="hold"/>
                                        <p:tgtEl>
                                          <p:spTgt spid="81921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819215"/>
                                        </p:tgtEl>
                                        <p:attrNameLst>
                                          <p:attrName>style.visibility</p:attrName>
                                        </p:attrNameLst>
                                      </p:cBhvr>
                                      <p:to>
                                        <p:strVal val="visible"/>
                                      </p:to>
                                    </p:set>
                                    <p:anim calcmode="lin" valueType="num">
                                      <p:cBhvr additive="base">
                                        <p:cTn id="37" dur="500" fill="hold"/>
                                        <p:tgtEl>
                                          <p:spTgt spid="819215"/>
                                        </p:tgtEl>
                                        <p:attrNameLst>
                                          <p:attrName>ppt_x</p:attrName>
                                        </p:attrNameLst>
                                      </p:cBhvr>
                                      <p:tavLst>
                                        <p:tav tm="0">
                                          <p:val>
                                            <p:strVal val="0-#ppt_w/2"/>
                                          </p:val>
                                        </p:tav>
                                        <p:tav tm="100000">
                                          <p:val>
                                            <p:strVal val="#ppt_x"/>
                                          </p:val>
                                        </p:tav>
                                      </p:tavLst>
                                    </p:anim>
                                    <p:anim calcmode="lin" valueType="num">
                                      <p:cBhvr additive="base">
                                        <p:cTn id="38" dur="500" fill="hold"/>
                                        <p:tgtEl>
                                          <p:spTgt spid="81921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819217"/>
                                        </p:tgtEl>
                                        <p:attrNameLst>
                                          <p:attrName>style.visibility</p:attrName>
                                        </p:attrNameLst>
                                      </p:cBhvr>
                                      <p:to>
                                        <p:strVal val="visible"/>
                                      </p:to>
                                    </p:set>
                                    <p:anim calcmode="lin" valueType="num">
                                      <p:cBhvr additive="base">
                                        <p:cTn id="43" dur="500" fill="hold"/>
                                        <p:tgtEl>
                                          <p:spTgt spid="819217"/>
                                        </p:tgtEl>
                                        <p:attrNameLst>
                                          <p:attrName>ppt_x</p:attrName>
                                        </p:attrNameLst>
                                      </p:cBhvr>
                                      <p:tavLst>
                                        <p:tav tm="0">
                                          <p:val>
                                            <p:strVal val="0-#ppt_w/2"/>
                                          </p:val>
                                        </p:tav>
                                        <p:tav tm="100000">
                                          <p:val>
                                            <p:strVal val="#ppt_x"/>
                                          </p:val>
                                        </p:tav>
                                      </p:tavLst>
                                    </p:anim>
                                    <p:anim calcmode="lin" valueType="num">
                                      <p:cBhvr additive="base">
                                        <p:cTn id="44" dur="500" fill="hold"/>
                                        <p:tgtEl>
                                          <p:spTgt spid="8192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03" grpId="0" animBg="1" autoUpdateAnimBg="0"/>
      <p:bldP spid="819216" grpId="0" animBg="1"/>
    </p:bld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space réservé du numéro de diapositive 3"/>
          <p:cNvSpPr>
            <a:spLocks noGrp="1"/>
          </p:cNvSpPr>
          <p:nvPr>
            <p:ph type="sldNum" sz="quarter" idx="10"/>
          </p:nvPr>
        </p:nvSpPr>
        <p:spPr/>
        <p:txBody>
          <a:bodyPr/>
          <a:lstStyle/>
          <a:p>
            <a:pPr>
              <a:defRPr/>
            </a:pPr>
            <a:fld id="{7BB2A386-6362-9D4F-A62C-99C5A0EAA1C1}" type="slidenum">
              <a:rPr lang="fr-FR"/>
              <a:pPr>
                <a:defRPr/>
              </a:pPr>
              <a:t>262</a:t>
            </a:fld>
            <a:endParaRPr lang="fr-FR"/>
          </a:p>
        </p:txBody>
      </p:sp>
      <p:sp>
        <p:nvSpPr>
          <p:cNvPr id="536579" name="AutoShape 2"/>
          <p:cNvSpPr>
            <a:spLocks noChangeArrowheads="1"/>
          </p:cNvSpPr>
          <p:nvPr/>
        </p:nvSpPr>
        <p:spPr bwMode="auto">
          <a:xfrm>
            <a:off x="3276600" y="2286000"/>
            <a:ext cx="2820988" cy="2720975"/>
          </a:xfrm>
          <a:prstGeom prst="hexagon">
            <a:avLst>
              <a:gd name="adj" fmla="val 25919"/>
              <a:gd name="vf" fmla="val 115470"/>
            </a:avLst>
          </a:prstGeom>
          <a:solidFill>
            <a:srgbClr val="464A4C"/>
          </a:solidFill>
          <a:ln w="12700">
            <a:solidFill>
              <a:schemeClr val="tx1"/>
            </a:solidFill>
            <a:miter lim="800000"/>
            <a:headEnd type="none" w="sm" len="sm"/>
            <a:tailEnd type="none" w="sm" len="sm"/>
          </a:ln>
        </p:spPr>
        <p:txBody>
          <a:bodyPr wrap="none" anchor="ctr">
            <a:prstTxWarp prst="textNoShape">
              <a:avLst/>
            </a:prstTxWarp>
          </a:bodyPr>
          <a:lstStyle/>
          <a:p>
            <a:pPr algn="ctr" defTabSz="762000" eaLnBrk="1" hangingPunct="1"/>
            <a:endParaRPr lang="fr-FR" sz="1800">
              <a:latin typeface="Times New Roman" charset="0"/>
            </a:endParaRPr>
          </a:p>
        </p:txBody>
      </p:sp>
      <p:sp>
        <p:nvSpPr>
          <p:cNvPr id="536580" name="Text Box 3"/>
          <p:cNvSpPr txBox="1">
            <a:spLocks noChangeArrowheads="1"/>
          </p:cNvSpPr>
          <p:nvPr/>
        </p:nvSpPr>
        <p:spPr bwMode="auto">
          <a:xfrm>
            <a:off x="3355975" y="1781175"/>
            <a:ext cx="2538413" cy="366713"/>
          </a:xfrm>
          <a:prstGeom prst="rect">
            <a:avLst/>
          </a:prstGeom>
          <a:noFill/>
          <a:ln w="12700">
            <a:noFill/>
            <a:miter lim="800000"/>
            <a:headEnd type="none" w="sm" len="sm"/>
            <a:tailEnd type="none" w="sm" len="sm"/>
          </a:ln>
        </p:spPr>
        <p:txBody>
          <a:bodyPr wrap="none">
            <a:prstTxWarp prst="textNoShape">
              <a:avLst/>
            </a:prstTxWarp>
            <a:spAutoFit/>
          </a:bodyPr>
          <a:lstStyle/>
          <a:p>
            <a:pPr algn="ctr" defTabSz="762000" eaLnBrk="1" hangingPunct="1"/>
            <a:r>
              <a:rPr lang="en-US" sz="1800">
                <a:solidFill>
                  <a:srgbClr val="111111"/>
                </a:solidFill>
                <a:latin typeface="Times New Roman" charset="0"/>
              </a:rPr>
              <a:t>Be more customer centric</a:t>
            </a:r>
          </a:p>
        </p:txBody>
      </p:sp>
      <p:sp>
        <p:nvSpPr>
          <p:cNvPr id="536581" name="Text Box 4"/>
          <p:cNvSpPr txBox="1">
            <a:spLocks noChangeArrowheads="1"/>
          </p:cNvSpPr>
          <p:nvPr/>
        </p:nvSpPr>
        <p:spPr bwMode="auto">
          <a:xfrm>
            <a:off x="6108700" y="2716213"/>
            <a:ext cx="2451100" cy="366712"/>
          </a:xfrm>
          <a:prstGeom prst="rect">
            <a:avLst/>
          </a:prstGeom>
          <a:noFill/>
          <a:ln w="12700">
            <a:noFill/>
            <a:miter lim="800000"/>
            <a:headEnd type="none" w="sm" len="sm"/>
            <a:tailEnd type="none" w="sm" len="sm"/>
          </a:ln>
        </p:spPr>
        <p:txBody>
          <a:bodyPr wrap="none">
            <a:prstTxWarp prst="textNoShape">
              <a:avLst/>
            </a:prstTxWarp>
            <a:spAutoFit/>
          </a:bodyPr>
          <a:lstStyle/>
          <a:p>
            <a:pPr algn="ctr" defTabSz="762000" eaLnBrk="1" hangingPunct="1"/>
            <a:r>
              <a:rPr lang="en-US" sz="1800">
                <a:solidFill>
                  <a:srgbClr val="111111"/>
                </a:solidFill>
                <a:latin typeface="Times New Roman" charset="0"/>
              </a:rPr>
              <a:t>Be committed to Quality</a:t>
            </a:r>
          </a:p>
        </p:txBody>
      </p:sp>
      <p:sp>
        <p:nvSpPr>
          <p:cNvPr id="536582" name="Text Box 5"/>
          <p:cNvSpPr txBox="1">
            <a:spLocks noChangeArrowheads="1"/>
          </p:cNvSpPr>
          <p:nvPr/>
        </p:nvSpPr>
        <p:spPr bwMode="auto">
          <a:xfrm>
            <a:off x="6240463" y="4229100"/>
            <a:ext cx="1644650" cy="366713"/>
          </a:xfrm>
          <a:prstGeom prst="rect">
            <a:avLst/>
          </a:prstGeom>
          <a:noFill/>
          <a:ln w="12700">
            <a:noFill/>
            <a:miter lim="800000"/>
            <a:headEnd type="none" w="sm" len="sm"/>
            <a:tailEnd type="none" w="sm" len="sm"/>
          </a:ln>
        </p:spPr>
        <p:txBody>
          <a:bodyPr wrap="none">
            <a:prstTxWarp prst="textNoShape">
              <a:avLst/>
            </a:prstTxWarp>
            <a:spAutoFit/>
          </a:bodyPr>
          <a:lstStyle/>
          <a:p>
            <a:pPr algn="ctr" defTabSz="762000" eaLnBrk="1" hangingPunct="1"/>
            <a:r>
              <a:rPr lang="en-US" sz="1800">
                <a:solidFill>
                  <a:srgbClr val="111111"/>
                </a:solidFill>
                <a:latin typeface="Times New Roman" charset="0"/>
              </a:rPr>
              <a:t>Be more Global</a:t>
            </a:r>
          </a:p>
        </p:txBody>
      </p:sp>
      <p:sp>
        <p:nvSpPr>
          <p:cNvPr id="536583" name="Text Box 6"/>
          <p:cNvSpPr txBox="1">
            <a:spLocks noChangeArrowheads="1"/>
          </p:cNvSpPr>
          <p:nvPr/>
        </p:nvSpPr>
        <p:spPr bwMode="auto">
          <a:xfrm>
            <a:off x="3051175" y="5099050"/>
            <a:ext cx="3328988" cy="366713"/>
          </a:xfrm>
          <a:prstGeom prst="rect">
            <a:avLst/>
          </a:prstGeom>
          <a:noFill/>
          <a:ln w="12700">
            <a:noFill/>
            <a:miter lim="800000"/>
            <a:headEnd type="none" w="sm" len="sm"/>
            <a:tailEnd type="none" w="sm" len="sm"/>
          </a:ln>
        </p:spPr>
        <p:txBody>
          <a:bodyPr wrap="none">
            <a:prstTxWarp prst="textNoShape">
              <a:avLst/>
            </a:prstTxWarp>
            <a:spAutoFit/>
          </a:bodyPr>
          <a:lstStyle/>
          <a:p>
            <a:pPr algn="ctr" defTabSz="762000" eaLnBrk="1" hangingPunct="1"/>
            <a:r>
              <a:rPr lang="en-US" sz="1800">
                <a:solidFill>
                  <a:srgbClr val="111111"/>
                </a:solidFill>
                <a:latin typeface="Times New Roman" charset="0"/>
              </a:rPr>
              <a:t>Increase our People's commitment</a:t>
            </a:r>
          </a:p>
        </p:txBody>
      </p:sp>
      <p:sp>
        <p:nvSpPr>
          <p:cNvPr id="536584" name="Text Box 7"/>
          <p:cNvSpPr txBox="1">
            <a:spLocks noChangeArrowheads="1"/>
          </p:cNvSpPr>
          <p:nvPr/>
        </p:nvSpPr>
        <p:spPr bwMode="auto">
          <a:xfrm>
            <a:off x="900113" y="2420938"/>
            <a:ext cx="2659062" cy="636587"/>
          </a:xfrm>
          <a:prstGeom prst="rect">
            <a:avLst/>
          </a:prstGeom>
          <a:noFill/>
          <a:ln w="12700">
            <a:noFill/>
            <a:miter lim="800000"/>
            <a:headEnd type="none" w="sm" len="sm"/>
            <a:tailEnd type="none" w="sm" len="sm"/>
          </a:ln>
        </p:spPr>
        <p:txBody>
          <a:bodyPr>
            <a:prstTxWarp prst="textNoShape">
              <a:avLst/>
            </a:prstTxWarp>
          </a:bodyPr>
          <a:lstStyle/>
          <a:p>
            <a:pPr algn="ctr" defTabSz="762000" eaLnBrk="1" hangingPunct="1"/>
            <a:r>
              <a:rPr lang="en-US" sz="1800">
                <a:solidFill>
                  <a:srgbClr val="111111"/>
                </a:solidFill>
                <a:latin typeface="Times New Roman" charset="0"/>
              </a:rPr>
              <a:t>Develop Corporate Community Responsibility</a:t>
            </a:r>
          </a:p>
        </p:txBody>
      </p:sp>
      <p:sp>
        <p:nvSpPr>
          <p:cNvPr id="536585" name="Text Box 8"/>
          <p:cNvSpPr txBox="1">
            <a:spLocks noChangeArrowheads="1"/>
          </p:cNvSpPr>
          <p:nvPr/>
        </p:nvSpPr>
        <p:spPr bwMode="auto">
          <a:xfrm>
            <a:off x="1235075" y="4156075"/>
            <a:ext cx="1993900" cy="366713"/>
          </a:xfrm>
          <a:prstGeom prst="rect">
            <a:avLst/>
          </a:prstGeom>
          <a:noFill/>
          <a:ln w="12700">
            <a:noFill/>
            <a:miter lim="800000"/>
            <a:headEnd type="none" w="sm" len="sm"/>
            <a:tailEnd type="none" w="sm" len="sm"/>
          </a:ln>
        </p:spPr>
        <p:txBody>
          <a:bodyPr wrap="none">
            <a:prstTxWarp prst="textNoShape">
              <a:avLst/>
            </a:prstTxWarp>
            <a:spAutoFit/>
          </a:bodyPr>
          <a:lstStyle/>
          <a:p>
            <a:pPr algn="ctr" defTabSz="762000" eaLnBrk="1" hangingPunct="1"/>
            <a:r>
              <a:rPr lang="en-US" sz="1800">
                <a:solidFill>
                  <a:srgbClr val="111111"/>
                </a:solidFill>
                <a:latin typeface="Times New Roman" charset="0"/>
              </a:rPr>
              <a:t>Think innovation    </a:t>
            </a:r>
          </a:p>
        </p:txBody>
      </p:sp>
      <p:sp>
        <p:nvSpPr>
          <p:cNvPr id="536586" name="AutoShape 9"/>
          <p:cNvSpPr>
            <a:spLocks noChangeArrowheads="1"/>
          </p:cNvSpPr>
          <p:nvPr/>
        </p:nvSpPr>
        <p:spPr bwMode="auto">
          <a:xfrm rot="5400000">
            <a:off x="4433888" y="2049463"/>
            <a:ext cx="419100" cy="450850"/>
          </a:xfrm>
          <a:prstGeom prst="rightArrow">
            <a:avLst>
              <a:gd name="adj1" fmla="val 42361"/>
              <a:gd name="adj2" fmla="val 50833"/>
            </a:avLst>
          </a:prstGeom>
          <a:solidFill>
            <a:srgbClr val="FF3300"/>
          </a:solidFill>
          <a:ln w="12700">
            <a:solidFill>
              <a:srgbClr val="FF6600"/>
            </a:solidFill>
            <a:miter lim="800000"/>
            <a:headEnd type="none" w="sm" len="sm"/>
            <a:tailEnd type="none" w="sm" len="sm"/>
          </a:ln>
        </p:spPr>
        <p:txBody>
          <a:bodyPr wrap="none" anchor="ctr">
            <a:prstTxWarp prst="textNoShape">
              <a:avLst/>
            </a:prstTxWarp>
          </a:bodyPr>
          <a:lstStyle/>
          <a:p>
            <a:endParaRPr lang="fr-FR"/>
          </a:p>
        </p:txBody>
      </p:sp>
      <p:sp>
        <p:nvSpPr>
          <p:cNvPr id="536587" name="AutoShape 10"/>
          <p:cNvSpPr>
            <a:spLocks noChangeArrowheads="1"/>
          </p:cNvSpPr>
          <p:nvPr/>
        </p:nvSpPr>
        <p:spPr bwMode="auto">
          <a:xfrm rot="9000000">
            <a:off x="5510213" y="2693988"/>
            <a:ext cx="376237" cy="504825"/>
          </a:xfrm>
          <a:prstGeom prst="rightArrow">
            <a:avLst>
              <a:gd name="adj1" fmla="val 42361"/>
              <a:gd name="adj2" fmla="val 50833"/>
            </a:avLst>
          </a:prstGeom>
          <a:solidFill>
            <a:srgbClr val="FF3300"/>
          </a:solidFill>
          <a:ln w="12700">
            <a:solidFill>
              <a:srgbClr val="FF6600"/>
            </a:solidFill>
            <a:miter lim="800000"/>
            <a:headEnd type="none" w="sm" len="sm"/>
            <a:tailEnd type="none" w="sm" len="sm"/>
          </a:ln>
        </p:spPr>
        <p:txBody>
          <a:bodyPr wrap="none" anchor="ctr">
            <a:prstTxWarp prst="textNoShape">
              <a:avLst/>
            </a:prstTxWarp>
          </a:bodyPr>
          <a:lstStyle/>
          <a:p>
            <a:endParaRPr lang="fr-FR"/>
          </a:p>
        </p:txBody>
      </p:sp>
      <p:sp>
        <p:nvSpPr>
          <p:cNvPr id="536588" name="AutoShape 11"/>
          <p:cNvSpPr>
            <a:spLocks noChangeArrowheads="1"/>
          </p:cNvSpPr>
          <p:nvPr/>
        </p:nvSpPr>
        <p:spPr bwMode="auto">
          <a:xfrm rot="-9000000">
            <a:off x="5514975" y="4016375"/>
            <a:ext cx="376238" cy="503238"/>
          </a:xfrm>
          <a:prstGeom prst="rightArrow">
            <a:avLst>
              <a:gd name="adj1" fmla="val 42361"/>
              <a:gd name="adj2" fmla="val 50833"/>
            </a:avLst>
          </a:prstGeom>
          <a:solidFill>
            <a:srgbClr val="FF3300"/>
          </a:solidFill>
          <a:ln w="12700">
            <a:solidFill>
              <a:srgbClr val="FF6600"/>
            </a:solidFill>
            <a:miter lim="800000"/>
            <a:headEnd type="none" w="sm" len="sm"/>
            <a:tailEnd type="none" w="sm" len="sm"/>
          </a:ln>
        </p:spPr>
        <p:txBody>
          <a:bodyPr wrap="none" anchor="ctr">
            <a:prstTxWarp prst="textNoShape">
              <a:avLst/>
            </a:prstTxWarp>
          </a:bodyPr>
          <a:lstStyle/>
          <a:p>
            <a:endParaRPr lang="fr-FR"/>
          </a:p>
        </p:txBody>
      </p:sp>
      <p:sp>
        <p:nvSpPr>
          <p:cNvPr id="536589" name="AutoShape 12"/>
          <p:cNvSpPr>
            <a:spLocks noChangeArrowheads="1"/>
          </p:cNvSpPr>
          <p:nvPr/>
        </p:nvSpPr>
        <p:spPr bwMode="auto">
          <a:xfrm rot="-5400000">
            <a:off x="4491038" y="4748213"/>
            <a:ext cx="419100" cy="450850"/>
          </a:xfrm>
          <a:prstGeom prst="rightArrow">
            <a:avLst>
              <a:gd name="adj1" fmla="val 42361"/>
              <a:gd name="adj2" fmla="val 50833"/>
            </a:avLst>
          </a:prstGeom>
          <a:solidFill>
            <a:srgbClr val="FF3300"/>
          </a:solidFill>
          <a:ln w="12700">
            <a:solidFill>
              <a:srgbClr val="FF6600"/>
            </a:solidFill>
            <a:miter lim="800000"/>
            <a:headEnd type="none" w="sm" len="sm"/>
            <a:tailEnd type="none" w="sm" len="sm"/>
          </a:ln>
        </p:spPr>
        <p:txBody>
          <a:bodyPr wrap="none" anchor="ctr">
            <a:prstTxWarp prst="textNoShape">
              <a:avLst/>
            </a:prstTxWarp>
          </a:bodyPr>
          <a:lstStyle/>
          <a:p>
            <a:endParaRPr lang="fr-FR"/>
          </a:p>
        </p:txBody>
      </p:sp>
      <p:sp>
        <p:nvSpPr>
          <p:cNvPr id="536590" name="AutoShape 13"/>
          <p:cNvSpPr>
            <a:spLocks noChangeArrowheads="1"/>
          </p:cNvSpPr>
          <p:nvPr/>
        </p:nvSpPr>
        <p:spPr bwMode="auto">
          <a:xfrm rot="-1800000">
            <a:off x="3384550" y="3975100"/>
            <a:ext cx="374650" cy="503238"/>
          </a:xfrm>
          <a:prstGeom prst="rightArrow">
            <a:avLst>
              <a:gd name="adj1" fmla="val 42361"/>
              <a:gd name="adj2" fmla="val 50833"/>
            </a:avLst>
          </a:prstGeom>
          <a:solidFill>
            <a:srgbClr val="FF3300"/>
          </a:solidFill>
          <a:ln w="12700">
            <a:solidFill>
              <a:srgbClr val="FF6600"/>
            </a:solidFill>
            <a:miter lim="800000"/>
            <a:headEnd type="none" w="sm" len="sm"/>
            <a:tailEnd type="none" w="sm" len="sm"/>
          </a:ln>
        </p:spPr>
        <p:txBody>
          <a:bodyPr wrap="none" anchor="ctr">
            <a:prstTxWarp prst="textNoShape">
              <a:avLst/>
            </a:prstTxWarp>
          </a:bodyPr>
          <a:lstStyle/>
          <a:p>
            <a:endParaRPr lang="fr-FR"/>
          </a:p>
        </p:txBody>
      </p:sp>
      <p:sp>
        <p:nvSpPr>
          <p:cNvPr id="536591" name="AutoShape 14"/>
          <p:cNvSpPr>
            <a:spLocks noChangeArrowheads="1"/>
          </p:cNvSpPr>
          <p:nvPr/>
        </p:nvSpPr>
        <p:spPr bwMode="auto">
          <a:xfrm rot="1800000">
            <a:off x="3414713" y="2714625"/>
            <a:ext cx="377825" cy="504825"/>
          </a:xfrm>
          <a:prstGeom prst="rightArrow">
            <a:avLst>
              <a:gd name="adj1" fmla="val 42361"/>
              <a:gd name="adj2" fmla="val 50833"/>
            </a:avLst>
          </a:prstGeom>
          <a:solidFill>
            <a:srgbClr val="FF3300"/>
          </a:solidFill>
          <a:ln w="12700">
            <a:solidFill>
              <a:srgbClr val="FF6600"/>
            </a:solidFill>
            <a:miter lim="800000"/>
            <a:headEnd type="none" w="sm" len="sm"/>
            <a:tailEnd type="none" w="sm" len="sm"/>
          </a:ln>
        </p:spPr>
        <p:txBody>
          <a:bodyPr wrap="none" anchor="ctr">
            <a:prstTxWarp prst="textNoShape">
              <a:avLst/>
            </a:prstTxWarp>
          </a:bodyPr>
          <a:lstStyle/>
          <a:p>
            <a:endParaRPr lang="fr-FR"/>
          </a:p>
        </p:txBody>
      </p:sp>
      <p:sp>
        <p:nvSpPr>
          <p:cNvPr id="536592" name="Rectangle 15"/>
          <p:cNvSpPr>
            <a:spLocks noGrp="1" noChangeArrowheads="1"/>
          </p:cNvSpPr>
          <p:nvPr>
            <p:ph type="body" idx="1"/>
          </p:nvPr>
        </p:nvSpPr>
        <p:spPr>
          <a:xfrm>
            <a:off x="838200" y="1219200"/>
            <a:ext cx="7772400" cy="647700"/>
          </a:xfrm>
        </p:spPr>
        <p:txBody>
          <a:bodyPr/>
          <a:lstStyle/>
          <a:p>
            <a:pPr marL="285750" indent="-285750"/>
            <a:r>
              <a:rPr lang="en-US" sz="1800"/>
              <a:t>New 2004 themes cover all four traditional Balanced Scorecard perspectives</a:t>
            </a:r>
          </a:p>
        </p:txBody>
      </p:sp>
      <p:sp>
        <p:nvSpPr>
          <p:cNvPr id="536593" name="Rectangle 16"/>
          <p:cNvSpPr>
            <a:spLocks noGrp="1" noChangeArrowheads="1"/>
          </p:cNvSpPr>
          <p:nvPr>
            <p:ph type="title"/>
          </p:nvPr>
        </p:nvSpPr>
        <p:spPr>
          <a:xfrm>
            <a:off x="760413" y="44450"/>
            <a:ext cx="8383587" cy="936625"/>
          </a:xfrm>
          <a:noFill/>
        </p:spPr>
        <p:txBody>
          <a:bodyPr lIns="90488" rIns="90488"/>
          <a:lstStyle/>
          <a:p>
            <a:pPr marL="185738" indent="9525"/>
            <a:r>
              <a:rPr lang="en-US"/>
              <a:t>The balanced scorecard at  </a:t>
            </a:r>
            <a:br>
              <a:rPr lang="en-US"/>
            </a:br>
            <a:r>
              <a:rPr lang="en-US"/>
              <a:t>Schneider Electric : </a:t>
            </a:r>
            <a:r>
              <a:rPr lang="en-US" sz="1800">
                <a:solidFill>
                  <a:srgbClr val="FF3300"/>
                </a:solidFill>
              </a:rPr>
              <a:t>a performance measurement system</a:t>
            </a:r>
          </a:p>
        </p:txBody>
      </p:sp>
      <p:pic>
        <p:nvPicPr>
          <p:cNvPr id="536594" name="Picture 17" descr="New2004 vert SE"/>
          <p:cNvPicPr>
            <a:picLocks noChangeAspect="1" noChangeArrowheads="1"/>
          </p:cNvPicPr>
          <p:nvPr/>
        </p:nvPicPr>
        <p:blipFill>
          <a:blip r:embed="rId3">
            <a:grayscl/>
          </a:blip>
          <a:srcRect/>
          <a:stretch>
            <a:fillRect/>
          </a:stretch>
        </p:blipFill>
        <p:spPr bwMode="auto">
          <a:xfrm>
            <a:off x="3471863" y="3194050"/>
            <a:ext cx="2343150" cy="579438"/>
          </a:xfrm>
          <a:prstGeom prst="rect">
            <a:avLst/>
          </a:prstGeom>
          <a:solidFill>
            <a:srgbClr val="464A4C"/>
          </a:solidFill>
          <a:ln w="9525">
            <a:noFill/>
            <a:miter lim="800000"/>
            <a:headEnd/>
            <a:tailEnd/>
          </a:ln>
        </p:spPr>
      </p:pic>
      <p:sp>
        <p:nvSpPr>
          <p:cNvPr id="536595" name="Text Box 18"/>
          <p:cNvSpPr txBox="1">
            <a:spLocks noChangeArrowheads="1"/>
          </p:cNvSpPr>
          <p:nvPr/>
        </p:nvSpPr>
        <p:spPr bwMode="auto">
          <a:xfrm>
            <a:off x="3797300" y="3944938"/>
            <a:ext cx="1816100" cy="968375"/>
          </a:xfrm>
          <a:prstGeom prst="rect">
            <a:avLst/>
          </a:prstGeom>
          <a:noFill/>
          <a:ln w="12700" cap="rnd">
            <a:noFill/>
            <a:miter lim="800000"/>
            <a:headEnd/>
            <a:tailEnd/>
          </a:ln>
        </p:spPr>
        <p:txBody>
          <a:bodyPr wrap="none">
            <a:prstTxWarp prst="textNoShape">
              <a:avLst/>
            </a:prstTxWarp>
            <a:spAutoFit/>
          </a:bodyPr>
          <a:lstStyle/>
          <a:p>
            <a:pPr algn="ctr">
              <a:lnSpc>
                <a:spcPct val="80000"/>
              </a:lnSpc>
            </a:pPr>
            <a:r>
              <a:rPr lang="en-US" sz="1800" b="1">
                <a:solidFill>
                  <a:schemeClr val="bg1"/>
                </a:solidFill>
                <a:latin typeface="Times New Roman" charset="0"/>
              </a:rPr>
              <a:t>Sales</a:t>
            </a:r>
          </a:p>
          <a:p>
            <a:pPr algn="ctr">
              <a:lnSpc>
                <a:spcPct val="80000"/>
              </a:lnSpc>
            </a:pPr>
            <a:r>
              <a:rPr lang="en-US" sz="1800" b="1">
                <a:solidFill>
                  <a:schemeClr val="bg1"/>
                </a:solidFill>
                <a:latin typeface="Times New Roman" charset="0"/>
              </a:rPr>
              <a:t>Gross Margin</a:t>
            </a:r>
          </a:p>
          <a:p>
            <a:pPr algn="ctr">
              <a:lnSpc>
                <a:spcPct val="80000"/>
              </a:lnSpc>
            </a:pPr>
            <a:r>
              <a:rPr lang="en-US" sz="1800" b="1">
                <a:solidFill>
                  <a:schemeClr val="bg1"/>
                </a:solidFill>
                <a:latin typeface="Times New Roman" charset="0"/>
              </a:rPr>
              <a:t>Operating Profit</a:t>
            </a:r>
          </a:p>
          <a:p>
            <a:pPr algn="ctr">
              <a:lnSpc>
                <a:spcPct val="80000"/>
              </a:lnSpc>
            </a:pPr>
            <a:r>
              <a:rPr lang="en-US" sz="1800" b="1">
                <a:solidFill>
                  <a:schemeClr val="bg1"/>
                </a:solidFill>
                <a:latin typeface="Times New Roman" charset="0"/>
              </a:rPr>
              <a:t>EPS</a:t>
            </a:r>
          </a:p>
        </p:txBody>
      </p:sp>
      <p:sp>
        <p:nvSpPr>
          <p:cNvPr id="536596" name="Rectangle 19"/>
          <p:cNvSpPr>
            <a:spLocks noChangeArrowheads="1"/>
          </p:cNvSpPr>
          <p:nvPr/>
        </p:nvSpPr>
        <p:spPr bwMode="auto">
          <a:xfrm>
            <a:off x="6357938" y="2457450"/>
            <a:ext cx="1765300" cy="323850"/>
          </a:xfrm>
          <a:prstGeom prst="rect">
            <a:avLst/>
          </a:prstGeom>
          <a:solidFill>
            <a:srgbClr val="CCCCFF"/>
          </a:solidFill>
          <a:ln w="12700" cap="rnd">
            <a:solidFill>
              <a:schemeClr val="tx1"/>
            </a:solidFill>
            <a:miter lim="800000"/>
            <a:headEnd/>
            <a:tailEnd/>
          </a:ln>
        </p:spPr>
        <p:txBody>
          <a:bodyPr wrap="none" anchor="ctr">
            <a:prstTxWarp prst="textNoShape">
              <a:avLst/>
            </a:prstTxWarp>
            <a:spAutoFit/>
          </a:bodyPr>
          <a:lstStyle/>
          <a:p>
            <a:pPr algn="ctr">
              <a:lnSpc>
                <a:spcPct val="80000"/>
              </a:lnSpc>
            </a:pPr>
            <a:r>
              <a:rPr lang="en-US" sz="1800">
                <a:latin typeface="Times New Roman" charset="0"/>
              </a:rPr>
              <a:t>Business Process</a:t>
            </a:r>
            <a:endParaRPr lang="en-US" sz="1800">
              <a:solidFill>
                <a:srgbClr val="003399"/>
              </a:solidFill>
              <a:latin typeface="Times New Roman" charset="0"/>
            </a:endParaRPr>
          </a:p>
        </p:txBody>
      </p:sp>
      <p:sp>
        <p:nvSpPr>
          <p:cNvPr id="536597" name="Rectangle 20"/>
          <p:cNvSpPr>
            <a:spLocks noChangeArrowheads="1"/>
          </p:cNvSpPr>
          <p:nvPr/>
        </p:nvSpPr>
        <p:spPr bwMode="auto">
          <a:xfrm>
            <a:off x="6213475" y="3948113"/>
            <a:ext cx="1765300" cy="323850"/>
          </a:xfrm>
          <a:prstGeom prst="rect">
            <a:avLst/>
          </a:prstGeom>
          <a:solidFill>
            <a:srgbClr val="CCCCFF"/>
          </a:solidFill>
          <a:ln w="12700" cap="rnd">
            <a:solidFill>
              <a:schemeClr val="tx1"/>
            </a:solidFill>
            <a:miter lim="800000"/>
            <a:headEnd/>
            <a:tailEnd/>
          </a:ln>
        </p:spPr>
        <p:txBody>
          <a:bodyPr wrap="none" anchor="ctr">
            <a:prstTxWarp prst="textNoShape">
              <a:avLst/>
            </a:prstTxWarp>
            <a:spAutoFit/>
          </a:bodyPr>
          <a:lstStyle/>
          <a:p>
            <a:pPr algn="ctr">
              <a:lnSpc>
                <a:spcPct val="80000"/>
              </a:lnSpc>
            </a:pPr>
            <a:r>
              <a:rPr lang="en-US" sz="1800">
                <a:latin typeface="Times New Roman" charset="0"/>
              </a:rPr>
              <a:t>Business Process</a:t>
            </a:r>
            <a:endParaRPr lang="en-US" sz="1800">
              <a:solidFill>
                <a:srgbClr val="003399"/>
              </a:solidFill>
              <a:latin typeface="Times New Roman" charset="0"/>
            </a:endParaRPr>
          </a:p>
        </p:txBody>
      </p:sp>
      <p:sp>
        <p:nvSpPr>
          <p:cNvPr id="536598" name="Rectangle 21"/>
          <p:cNvSpPr>
            <a:spLocks noChangeArrowheads="1"/>
          </p:cNvSpPr>
          <p:nvPr/>
        </p:nvSpPr>
        <p:spPr bwMode="auto">
          <a:xfrm>
            <a:off x="1236663" y="3852863"/>
            <a:ext cx="1765300" cy="323850"/>
          </a:xfrm>
          <a:prstGeom prst="rect">
            <a:avLst/>
          </a:prstGeom>
          <a:solidFill>
            <a:srgbClr val="CCCCFF"/>
          </a:solidFill>
          <a:ln w="12700" cap="rnd">
            <a:solidFill>
              <a:schemeClr val="tx1"/>
            </a:solidFill>
            <a:miter lim="800000"/>
            <a:headEnd/>
            <a:tailEnd/>
          </a:ln>
        </p:spPr>
        <p:txBody>
          <a:bodyPr wrap="none" anchor="ctr">
            <a:prstTxWarp prst="textNoShape">
              <a:avLst/>
            </a:prstTxWarp>
            <a:spAutoFit/>
          </a:bodyPr>
          <a:lstStyle/>
          <a:p>
            <a:pPr algn="ctr">
              <a:lnSpc>
                <a:spcPct val="80000"/>
              </a:lnSpc>
            </a:pPr>
            <a:r>
              <a:rPr lang="en-US" sz="1800">
                <a:latin typeface="Times New Roman" charset="0"/>
              </a:rPr>
              <a:t>Business Process</a:t>
            </a:r>
            <a:endParaRPr lang="en-US" sz="1800">
              <a:solidFill>
                <a:srgbClr val="003399"/>
              </a:solidFill>
              <a:latin typeface="Times New Roman" charset="0"/>
            </a:endParaRPr>
          </a:p>
        </p:txBody>
      </p:sp>
      <p:sp>
        <p:nvSpPr>
          <p:cNvPr id="536599" name="Rectangle 22"/>
          <p:cNvSpPr>
            <a:spLocks noChangeArrowheads="1"/>
          </p:cNvSpPr>
          <p:nvPr/>
        </p:nvSpPr>
        <p:spPr bwMode="auto">
          <a:xfrm>
            <a:off x="3673475" y="5410200"/>
            <a:ext cx="2012950" cy="323850"/>
          </a:xfrm>
          <a:prstGeom prst="rect">
            <a:avLst/>
          </a:prstGeom>
          <a:solidFill>
            <a:srgbClr val="CCCCFF"/>
          </a:solidFill>
          <a:ln w="12700" cap="rnd">
            <a:solidFill>
              <a:schemeClr val="tx1"/>
            </a:solidFill>
            <a:miter lim="800000"/>
            <a:headEnd/>
            <a:tailEnd/>
          </a:ln>
        </p:spPr>
        <p:txBody>
          <a:bodyPr wrap="none" anchor="ctr">
            <a:prstTxWarp prst="textNoShape">
              <a:avLst/>
            </a:prstTxWarp>
            <a:spAutoFit/>
          </a:bodyPr>
          <a:lstStyle/>
          <a:p>
            <a:pPr algn="ctr">
              <a:lnSpc>
                <a:spcPct val="80000"/>
              </a:lnSpc>
            </a:pPr>
            <a:r>
              <a:rPr lang="en-US" sz="1800">
                <a:latin typeface="Times New Roman" charset="0"/>
              </a:rPr>
              <a:t>Learning &amp; Growth</a:t>
            </a:r>
            <a:endParaRPr lang="en-US" sz="1800">
              <a:solidFill>
                <a:srgbClr val="003399"/>
              </a:solidFill>
              <a:latin typeface="Times New Roman" charset="0"/>
            </a:endParaRPr>
          </a:p>
        </p:txBody>
      </p:sp>
      <p:sp>
        <p:nvSpPr>
          <p:cNvPr id="536600" name="Rectangle 23"/>
          <p:cNvSpPr>
            <a:spLocks noChangeArrowheads="1"/>
          </p:cNvSpPr>
          <p:nvPr/>
        </p:nvSpPr>
        <p:spPr bwMode="auto">
          <a:xfrm>
            <a:off x="4059238" y="1520825"/>
            <a:ext cx="1085850" cy="323850"/>
          </a:xfrm>
          <a:prstGeom prst="rect">
            <a:avLst/>
          </a:prstGeom>
          <a:solidFill>
            <a:srgbClr val="CCCCFF"/>
          </a:solidFill>
          <a:ln w="12700" cap="rnd">
            <a:solidFill>
              <a:schemeClr val="tx1"/>
            </a:solidFill>
            <a:miter lim="800000"/>
            <a:headEnd/>
            <a:tailEnd/>
          </a:ln>
        </p:spPr>
        <p:txBody>
          <a:bodyPr wrap="none" anchor="ctr">
            <a:prstTxWarp prst="textNoShape">
              <a:avLst/>
            </a:prstTxWarp>
            <a:spAutoFit/>
          </a:bodyPr>
          <a:lstStyle/>
          <a:p>
            <a:pPr algn="ctr">
              <a:lnSpc>
                <a:spcPct val="80000"/>
              </a:lnSpc>
            </a:pPr>
            <a:r>
              <a:rPr lang="en-US" sz="1800">
                <a:latin typeface="Times New Roman" charset="0"/>
              </a:rPr>
              <a:t>Customer</a:t>
            </a:r>
            <a:endParaRPr lang="en-US" sz="1800">
              <a:solidFill>
                <a:srgbClr val="003399"/>
              </a:solidFill>
              <a:latin typeface="Times New Roman" charset="0"/>
            </a:endParaRPr>
          </a:p>
        </p:txBody>
      </p:sp>
      <p:sp>
        <p:nvSpPr>
          <p:cNvPr id="536601" name="Rectangle 24"/>
          <p:cNvSpPr>
            <a:spLocks noChangeArrowheads="1"/>
          </p:cNvSpPr>
          <p:nvPr/>
        </p:nvSpPr>
        <p:spPr bwMode="auto">
          <a:xfrm>
            <a:off x="4154488" y="3638550"/>
            <a:ext cx="1047750" cy="323850"/>
          </a:xfrm>
          <a:prstGeom prst="rect">
            <a:avLst/>
          </a:prstGeom>
          <a:solidFill>
            <a:srgbClr val="CCCCFF"/>
          </a:solidFill>
          <a:ln w="12700" cap="rnd">
            <a:solidFill>
              <a:schemeClr val="tx1"/>
            </a:solidFill>
            <a:miter lim="800000"/>
            <a:headEnd/>
            <a:tailEnd/>
          </a:ln>
        </p:spPr>
        <p:txBody>
          <a:bodyPr wrap="none" anchor="ctr">
            <a:prstTxWarp prst="textNoShape">
              <a:avLst/>
            </a:prstTxWarp>
            <a:spAutoFit/>
          </a:bodyPr>
          <a:lstStyle/>
          <a:p>
            <a:pPr algn="ctr">
              <a:lnSpc>
                <a:spcPct val="80000"/>
              </a:lnSpc>
            </a:pPr>
            <a:r>
              <a:rPr lang="en-US" sz="1800">
                <a:latin typeface="Times New Roman" charset="0"/>
              </a:rPr>
              <a:t>Financial</a:t>
            </a:r>
            <a:endParaRPr lang="en-US" sz="1800">
              <a:solidFill>
                <a:srgbClr val="003399"/>
              </a:solidFill>
              <a:latin typeface="Times New Roman" charset="0"/>
            </a:endParaRPr>
          </a:p>
        </p:txBody>
      </p:sp>
      <p:sp>
        <p:nvSpPr>
          <p:cNvPr id="536602" name="AutoShape 25"/>
          <p:cNvSpPr>
            <a:spLocks noChangeArrowheads="1"/>
          </p:cNvSpPr>
          <p:nvPr/>
        </p:nvSpPr>
        <p:spPr bwMode="auto">
          <a:xfrm>
            <a:off x="1187450" y="5805488"/>
            <a:ext cx="7129463" cy="712787"/>
          </a:xfrm>
          <a:prstGeom prst="roundRect">
            <a:avLst>
              <a:gd name="adj" fmla="val 16667"/>
            </a:avLst>
          </a:prstGeom>
          <a:solidFill>
            <a:srgbClr val="FFFF99"/>
          </a:solidFill>
          <a:ln w="12700" cap="rnd">
            <a:solidFill>
              <a:schemeClr val="tx1"/>
            </a:solidFill>
            <a:round/>
            <a:headEnd/>
            <a:tailEnd/>
          </a:ln>
        </p:spPr>
        <p:txBody>
          <a:bodyPr anchor="ctr">
            <a:prstTxWarp prst="textNoShape">
              <a:avLst/>
            </a:prstTxWarp>
          </a:bodyPr>
          <a:lstStyle/>
          <a:p>
            <a:pPr algn="ctr">
              <a:lnSpc>
                <a:spcPct val="80000"/>
              </a:lnSpc>
            </a:pPr>
            <a:r>
              <a:rPr lang="en-US" sz="1800">
                <a:solidFill>
                  <a:srgbClr val="003399"/>
                </a:solidFill>
                <a:latin typeface="Times New Roman" charset="0"/>
              </a:rPr>
              <a:t> The traditional Balanced Scorecard ( 4 above perspectives) has been extended to cover corporate social responsibility, and  focus on quality, global and innovation internal business processes </a:t>
            </a:r>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7"/>
          <p:cNvSpPr>
            <a:spLocks noGrp="1" noChangeArrowheads="1"/>
          </p:cNvSpPr>
          <p:nvPr>
            <p:ph type="ctrTitle"/>
          </p:nvPr>
        </p:nvSpPr>
        <p:spPr/>
        <p:txBody>
          <a:bodyPr/>
          <a:lstStyle/>
          <a:p>
            <a:r>
              <a:rPr lang="fr-FR"/>
              <a:t>7. Le Pilotage Stratégique</a:t>
            </a:r>
          </a:p>
        </p:txBody>
      </p:sp>
      <p:sp>
        <p:nvSpPr>
          <p:cNvPr id="538627" name="Rectangle 8"/>
          <p:cNvSpPr>
            <a:spLocks noGrp="1" noChangeArrowheads="1"/>
          </p:cNvSpPr>
          <p:nvPr>
            <p:ph type="subTitle" idx="1"/>
          </p:nvPr>
        </p:nvSpPr>
        <p:spPr/>
        <p:txBody>
          <a:bodyPr/>
          <a:lstStyle/>
          <a:p>
            <a:r>
              <a:rPr lang="fr-FR"/>
              <a:t>Le BSC outil de management</a:t>
            </a:r>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67B4A296-0FE3-BC47-9D08-0D31903E26CA}" type="slidenum">
              <a:rPr lang="fr-FR"/>
              <a:pPr>
                <a:defRPr/>
              </a:pPr>
              <a:t>264</a:t>
            </a:fld>
            <a:endParaRPr lang="fr-FR"/>
          </a:p>
        </p:txBody>
      </p:sp>
      <p:sp>
        <p:nvSpPr>
          <p:cNvPr id="540675" name="Rectangle 8"/>
          <p:cNvSpPr>
            <a:spLocks noGrp="1" noChangeArrowheads="1"/>
          </p:cNvSpPr>
          <p:nvPr>
            <p:ph type="title"/>
          </p:nvPr>
        </p:nvSpPr>
        <p:spPr/>
        <p:txBody>
          <a:bodyPr/>
          <a:lstStyle/>
          <a:p>
            <a:r>
              <a:rPr lang="fr-FR"/>
              <a:t>Intégrer le BSC dans </a:t>
            </a:r>
            <a:br>
              <a:rPr lang="fr-FR"/>
            </a:br>
            <a:r>
              <a:rPr lang="fr-FR"/>
              <a:t>le système de management de l’entreprise</a:t>
            </a:r>
          </a:p>
        </p:txBody>
      </p:sp>
      <p:sp>
        <p:nvSpPr>
          <p:cNvPr id="540676" name="Rectangle 9"/>
          <p:cNvSpPr>
            <a:spLocks noGrp="1" noChangeArrowheads="1"/>
          </p:cNvSpPr>
          <p:nvPr>
            <p:ph type="body" idx="1"/>
          </p:nvPr>
        </p:nvSpPr>
        <p:spPr/>
        <p:txBody>
          <a:bodyPr/>
          <a:lstStyle/>
          <a:p>
            <a:r>
              <a:rPr lang="fr-FR"/>
              <a:t> </a:t>
            </a:r>
            <a:r>
              <a:rPr lang="fr-FR">
                <a:solidFill>
                  <a:srgbClr val="00279F"/>
                </a:solidFill>
              </a:rPr>
              <a:t>Cibles : objectifs à atteindre</a:t>
            </a:r>
            <a:endParaRPr lang="fr-FR"/>
          </a:p>
          <a:p>
            <a:pPr lvl="1"/>
            <a:r>
              <a:rPr lang="fr-FR"/>
              <a:t>“top - down”</a:t>
            </a:r>
          </a:p>
          <a:p>
            <a:pPr lvl="1"/>
            <a:r>
              <a:rPr lang="fr-FR"/>
              <a:t>Exprimées au travers de mesures absolues ou relatives (Ex: EBIT / CA)</a:t>
            </a:r>
          </a:p>
          <a:p>
            <a:pPr lvl="1"/>
            <a:r>
              <a:rPr lang="fr-FR"/>
              <a:t>Sont décidées et modifiées (cela peut arriver !) uniquement par la hiérarchie (après ”négociation” ou non )   </a:t>
            </a:r>
          </a:p>
          <a:p>
            <a:endParaRPr lang="fr-FR"/>
          </a:p>
          <a:p>
            <a:r>
              <a:rPr lang="fr-FR"/>
              <a:t> </a:t>
            </a:r>
            <a:r>
              <a:rPr lang="fr-FR">
                <a:solidFill>
                  <a:srgbClr val="00279F"/>
                </a:solidFill>
              </a:rPr>
              <a:t>Prévisions : "best estimate"</a:t>
            </a:r>
            <a:r>
              <a:rPr lang="fr-FR"/>
              <a:t> de résultats attendus à un horizon de temps donné</a:t>
            </a:r>
          </a:p>
          <a:p>
            <a:pPr lvl="1"/>
            <a:r>
              <a:rPr lang="fr-FR"/>
              <a:t>“bottom – up”</a:t>
            </a:r>
          </a:p>
          <a:p>
            <a:pPr lvl="1"/>
            <a:r>
              <a:rPr lang="fr-FR"/>
              <a:t>Exprimées au travers de mesures du “réel” (Ex: EBIT en k€, …)</a:t>
            </a:r>
          </a:p>
          <a:p>
            <a:pPr lvl="1"/>
            <a:r>
              <a:rPr lang="fr-FR"/>
              <a:t>Dérivées d’analyses de l’environnement ou de plans d’actions</a:t>
            </a:r>
          </a:p>
          <a:p>
            <a:pPr lvl="1"/>
            <a:r>
              <a:rPr lang="fr-FR"/>
              <a:t>informations données sous la responsabilité des managers et non sujet de négociation</a:t>
            </a:r>
          </a:p>
          <a:p>
            <a:endParaRPr lang="fr-FR"/>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3356086C-50DB-5141-95BD-9BEAC57D772C}" type="slidenum">
              <a:rPr lang="fr-FR"/>
              <a:pPr>
                <a:defRPr/>
              </a:pPr>
              <a:t>265</a:t>
            </a:fld>
            <a:endParaRPr lang="fr-FR"/>
          </a:p>
        </p:txBody>
      </p:sp>
      <p:sp>
        <p:nvSpPr>
          <p:cNvPr id="542723" name="Rectangle 5"/>
          <p:cNvSpPr>
            <a:spLocks noGrp="1" noChangeArrowheads="1"/>
          </p:cNvSpPr>
          <p:nvPr>
            <p:ph type="title"/>
          </p:nvPr>
        </p:nvSpPr>
        <p:spPr/>
        <p:txBody>
          <a:bodyPr/>
          <a:lstStyle/>
          <a:p>
            <a:r>
              <a:rPr lang="fr-FR"/>
              <a:t>Intégrer le BSC dans </a:t>
            </a:r>
            <a:br>
              <a:rPr lang="fr-FR"/>
            </a:br>
            <a:r>
              <a:rPr lang="fr-FR"/>
              <a:t>le système de management de l’entreprise</a:t>
            </a:r>
          </a:p>
        </p:txBody>
      </p:sp>
      <p:sp>
        <p:nvSpPr>
          <p:cNvPr id="542724" name="Rectangle 6"/>
          <p:cNvSpPr>
            <a:spLocks noGrp="1" noChangeArrowheads="1"/>
          </p:cNvSpPr>
          <p:nvPr>
            <p:ph type="body" idx="1"/>
          </p:nvPr>
        </p:nvSpPr>
        <p:spPr/>
        <p:txBody>
          <a:bodyPr/>
          <a:lstStyle/>
          <a:p>
            <a:pPr>
              <a:lnSpc>
                <a:spcPct val="90000"/>
              </a:lnSpc>
            </a:pPr>
            <a:r>
              <a:rPr lang="fr-FR">
                <a:solidFill>
                  <a:srgbClr val="00279F"/>
                </a:solidFill>
              </a:rPr>
              <a:t>Indicateur</a:t>
            </a:r>
            <a:r>
              <a:rPr lang="fr-FR"/>
              <a:t> : mesure la performance, le progrès ou les résultats d’actions </a:t>
            </a:r>
          </a:p>
          <a:p>
            <a:pPr lvl="1">
              <a:lnSpc>
                <a:spcPct val="90000"/>
              </a:lnSpc>
            </a:pPr>
            <a:r>
              <a:rPr lang="fr-FR"/>
              <a:t>Indique une mesure de l’état actuel ainsi que des cibles</a:t>
            </a:r>
          </a:p>
          <a:p>
            <a:pPr lvl="1">
              <a:lnSpc>
                <a:spcPct val="90000"/>
              </a:lnSpc>
            </a:pPr>
            <a:r>
              <a:rPr lang="fr-FR"/>
              <a:t>information sélectionnée en référence à une stratégie, un environnement ou un plan d’action</a:t>
            </a:r>
          </a:p>
          <a:p>
            <a:pPr lvl="1">
              <a:lnSpc>
                <a:spcPct val="90000"/>
              </a:lnSpc>
            </a:pPr>
            <a:r>
              <a:rPr lang="fr-FR"/>
              <a:t>Diffusée avec d’autres indicateurs au travers d’un tableau de bord</a:t>
            </a:r>
          </a:p>
          <a:p>
            <a:pPr>
              <a:lnSpc>
                <a:spcPct val="90000"/>
              </a:lnSpc>
            </a:pPr>
            <a:endParaRPr lang="fr-FR"/>
          </a:p>
          <a:p>
            <a:pPr>
              <a:lnSpc>
                <a:spcPct val="90000"/>
              </a:lnSpc>
            </a:pPr>
            <a:r>
              <a:rPr lang="fr-FR">
                <a:solidFill>
                  <a:srgbClr val="00279F"/>
                </a:solidFill>
              </a:rPr>
              <a:t>Plans d’Action</a:t>
            </a:r>
            <a:endParaRPr lang="fr-FR"/>
          </a:p>
          <a:p>
            <a:pPr lvl="1">
              <a:lnSpc>
                <a:spcPct val="90000"/>
              </a:lnSpc>
            </a:pPr>
            <a:r>
              <a:rPr lang="fr-FR"/>
              <a:t>Acte clé de management</a:t>
            </a:r>
          </a:p>
          <a:p>
            <a:pPr lvl="1">
              <a:lnSpc>
                <a:spcPct val="90000"/>
              </a:lnSpc>
            </a:pPr>
            <a:r>
              <a:rPr lang="fr-FR"/>
              <a:t>Traduction formalisée de l’intention de développer des activités, au travers d’une liste détaillée de décisions et d’actions, avec identification de tâches, ressources, individuelles et/ou collectives (équipe…), dans un temps donné et avec une responsabilité et processus de délégation/reporting</a:t>
            </a:r>
          </a:p>
          <a:p>
            <a:pPr>
              <a:lnSpc>
                <a:spcPct val="90000"/>
              </a:lnSpc>
            </a:pPr>
            <a:endParaRPr lang="fr-FR"/>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space réservé du numéro de diapositive 2"/>
          <p:cNvSpPr>
            <a:spLocks noGrp="1"/>
          </p:cNvSpPr>
          <p:nvPr>
            <p:ph type="sldNum" sz="quarter" idx="10"/>
          </p:nvPr>
        </p:nvSpPr>
        <p:spPr/>
        <p:txBody>
          <a:bodyPr/>
          <a:lstStyle/>
          <a:p>
            <a:pPr>
              <a:defRPr/>
            </a:pPr>
            <a:fld id="{43297319-AA2A-1B42-A7E0-804F196FCDC2}" type="slidenum">
              <a:rPr lang="fr-FR"/>
              <a:pPr>
                <a:defRPr/>
              </a:pPr>
              <a:t>266</a:t>
            </a:fld>
            <a:endParaRPr lang="fr-FR"/>
          </a:p>
        </p:txBody>
      </p:sp>
      <p:sp>
        <p:nvSpPr>
          <p:cNvPr id="544771" name="Oval 3"/>
          <p:cNvSpPr>
            <a:spLocks noChangeArrowheads="1"/>
          </p:cNvSpPr>
          <p:nvPr/>
        </p:nvSpPr>
        <p:spPr bwMode="auto">
          <a:xfrm>
            <a:off x="250825" y="2276475"/>
            <a:ext cx="2519363" cy="1152525"/>
          </a:xfrm>
          <a:prstGeom prst="ellipse">
            <a:avLst/>
          </a:prstGeom>
          <a:noFill/>
          <a:ln w="9525">
            <a:solidFill>
              <a:srgbClr val="00279F"/>
            </a:solidFill>
            <a:round/>
            <a:headEnd/>
            <a:tailEnd/>
          </a:ln>
        </p:spPr>
        <p:txBody>
          <a:bodyPr wrap="none" anchor="ctr">
            <a:prstTxWarp prst="textNoShape">
              <a:avLst/>
            </a:prstTxWarp>
          </a:bodyPr>
          <a:lstStyle/>
          <a:p>
            <a:pPr algn="ctr" eaLnBrk="1" hangingPunct="1"/>
            <a:r>
              <a:rPr lang="fr-FR" sz="1600">
                <a:solidFill>
                  <a:srgbClr val="00279F"/>
                </a:solidFill>
                <a:latin typeface="Tahoma" charset="0"/>
              </a:rPr>
              <a:t>Processus de</a:t>
            </a:r>
          </a:p>
          <a:p>
            <a:pPr algn="ctr" eaLnBrk="1" hangingPunct="1"/>
            <a:r>
              <a:rPr lang="fr-FR" sz="1600">
                <a:solidFill>
                  <a:srgbClr val="00279F"/>
                </a:solidFill>
                <a:latin typeface="Tahoma" charset="0"/>
              </a:rPr>
              <a:t>Fixation des Objectifs</a:t>
            </a:r>
          </a:p>
          <a:p>
            <a:pPr algn="ctr" eaLnBrk="1" hangingPunct="1"/>
            <a:r>
              <a:rPr lang="fr-FR" sz="1600">
                <a:solidFill>
                  <a:srgbClr val="00279F"/>
                </a:solidFill>
                <a:latin typeface="Tahoma" charset="0"/>
              </a:rPr>
              <a:t>de performance</a:t>
            </a:r>
          </a:p>
        </p:txBody>
      </p:sp>
      <p:sp>
        <p:nvSpPr>
          <p:cNvPr id="544772" name="Oval 4"/>
          <p:cNvSpPr>
            <a:spLocks noChangeArrowheads="1"/>
          </p:cNvSpPr>
          <p:nvPr/>
        </p:nvSpPr>
        <p:spPr bwMode="auto">
          <a:xfrm>
            <a:off x="3346450" y="2276475"/>
            <a:ext cx="2519363" cy="1152525"/>
          </a:xfrm>
          <a:prstGeom prst="ellipse">
            <a:avLst/>
          </a:prstGeom>
          <a:noFill/>
          <a:ln w="9525">
            <a:solidFill>
              <a:srgbClr val="00279F"/>
            </a:solidFill>
            <a:round/>
            <a:headEnd/>
            <a:tailEnd/>
          </a:ln>
        </p:spPr>
        <p:txBody>
          <a:bodyPr wrap="none" anchor="ctr">
            <a:prstTxWarp prst="textNoShape">
              <a:avLst/>
            </a:prstTxWarp>
          </a:bodyPr>
          <a:lstStyle/>
          <a:p>
            <a:pPr algn="ctr" eaLnBrk="1" hangingPunct="1"/>
            <a:r>
              <a:rPr lang="fr-FR" sz="1600">
                <a:solidFill>
                  <a:srgbClr val="00279F"/>
                </a:solidFill>
                <a:latin typeface="Tahoma" charset="0"/>
              </a:rPr>
              <a:t>Processus</a:t>
            </a:r>
          </a:p>
          <a:p>
            <a:pPr algn="ctr" eaLnBrk="1" hangingPunct="1"/>
            <a:r>
              <a:rPr lang="fr-FR" sz="1600">
                <a:solidFill>
                  <a:srgbClr val="00279F"/>
                </a:solidFill>
                <a:latin typeface="Tahoma" charset="0"/>
              </a:rPr>
              <a:t>d’Evaluation de la</a:t>
            </a:r>
          </a:p>
          <a:p>
            <a:pPr algn="ctr" eaLnBrk="1" hangingPunct="1"/>
            <a:r>
              <a:rPr lang="fr-FR" sz="1600">
                <a:solidFill>
                  <a:srgbClr val="00279F"/>
                </a:solidFill>
                <a:latin typeface="Tahoma" charset="0"/>
              </a:rPr>
              <a:t>Performance</a:t>
            </a:r>
          </a:p>
          <a:p>
            <a:pPr algn="ctr" eaLnBrk="1" hangingPunct="1"/>
            <a:r>
              <a:rPr lang="fr-FR" sz="1600">
                <a:solidFill>
                  <a:srgbClr val="00279F"/>
                </a:solidFill>
                <a:latin typeface="Tahoma" charset="0"/>
              </a:rPr>
              <a:t>en continu</a:t>
            </a:r>
          </a:p>
        </p:txBody>
      </p:sp>
      <p:cxnSp>
        <p:nvCxnSpPr>
          <p:cNvPr id="544773" name="AutoShape 5"/>
          <p:cNvCxnSpPr>
            <a:cxnSpLocks noChangeShapeType="1"/>
            <a:stCxn id="544771" idx="6"/>
            <a:endCxn id="544772" idx="2"/>
          </p:cNvCxnSpPr>
          <p:nvPr/>
        </p:nvCxnSpPr>
        <p:spPr bwMode="auto">
          <a:xfrm>
            <a:off x="2770188" y="2852738"/>
            <a:ext cx="576262" cy="0"/>
          </a:xfrm>
          <a:prstGeom prst="straightConnector1">
            <a:avLst/>
          </a:prstGeom>
          <a:noFill/>
          <a:ln w="38100">
            <a:solidFill>
              <a:srgbClr val="00279F"/>
            </a:solidFill>
            <a:round/>
            <a:headEnd/>
            <a:tailEnd type="triangle" w="med" len="med"/>
          </a:ln>
        </p:spPr>
      </p:cxnSp>
      <p:sp>
        <p:nvSpPr>
          <p:cNvPr id="544774" name="Oval 6"/>
          <p:cNvSpPr>
            <a:spLocks noChangeArrowheads="1"/>
          </p:cNvSpPr>
          <p:nvPr/>
        </p:nvSpPr>
        <p:spPr bwMode="auto">
          <a:xfrm>
            <a:off x="6516688" y="2276475"/>
            <a:ext cx="2519362" cy="1152525"/>
          </a:xfrm>
          <a:prstGeom prst="ellipse">
            <a:avLst/>
          </a:prstGeom>
          <a:noFill/>
          <a:ln w="9525">
            <a:solidFill>
              <a:srgbClr val="00279F"/>
            </a:solidFill>
            <a:round/>
            <a:headEnd/>
            <a:tailEnd/>
          </a:ln>
        </p:spPr>
        <p:txBody>
          <a:bodyPr wrap="none" anchor="ctr">
            <a:prstTxWarp prst="textNoShape">
              <a:avLst/>
            </a:prstTxWarp>
          </a:bodyPr>
          <a:lstStyle/>
          <a:p>
            <a:pPr algn="ctr" eaLnBrk="1" hangingPunct="1"/>
            <a:r>
              <a:rPr lang="fr-FR" sz="1600">
                <a:solidFill>
                  <a:srgbClr val="00279F"/>
                </a:solidFill>
                <a:latin typeface="Tahoma" charset="0"/>
              </a:rPr>
              <a:t>Processus</a:t>
            </a:r>
          </a:p>
          <a:p>
            <a:pPr algn="ctr" eaLnBrk="1" hangingPunct="1"/>
            <a:r>
              <a:rPr lang="fr-FR" sz="1600">
                <a:solidFill>
                  <a:srgbClr val="00279F"/>
                </a:solidFill>
                <a:latin typeface="Tahoma" charset="0"/>
              </a:rPr>
              <a:t>De Régulation au travers</a:t>
            </a:r>
          </a:p>
          <a:p>
            <a:pPr algn="ctr" eaLnBrk="1" hangingPunct="1"/>
            <a:r>
              <a:rPr lang="fr-FR" sz="1600">
                <a:solidFill>
                  <a:srgbClr val="00279F"/>
                </a:solidFill>
                <a:latin typeface="Tahoma" charset="0"/>
              </a:rPr>
              <a:t>De Plans d’action</a:t>
            </a:r>
          </a:p>
        </p:txBody>
      </p:sp>
      <p:cxnSp>
        <p:nvCxnSpPr>
          <p:cNvPr id="544775" name="AutoShape 7"/>
          <p:cNvCxnSpPr>
            <a:cxnSpLocks noChangeShapeType="1"/>
            <a:stCxn id="544772" idx="6"/>
            <a:endCxn id="544774" idx="2"/>
          </p:cNvCxnSpPr>
          <p:nvPr/>
        </p:nvCxnSpPr>
        <p:spPr bwMode="auto">
          <a:xfrm>
            <a:off x="5865813" y="2852738"/>
            <a:ext cx="650875" cy="0"/>
          </a:xfrm>
          <a:prstGeom prst="straightConnector1">
            <a:avLst/>
          </a:prstGeom>
          <a:noFill/>
          <a:ln w="38100">
            <a:solidFill>
              <a:srgbClr val="00279F"/>
            </a:solidFill>
            <a:round/>
            <a:headEnd/>
            <a:tailEnd type="triangle" w="med" len="med"/>
          </a:ln>
        </p:spPr>
      </p:cxnSp>
      <p:sp>
        <p:nvSpPr>
          <p:cNvPr id="544776" name="Text Box 8"/>
          <p:cNvSpPr txBox="1">
            <a:spLocks noChangeArrowheads="1"/>
          </p:cNvSpPr>
          <p:nvPr/>
        </p:nvSpPr>
        <p:spPr bwMode="auto">
          <a:xfrm>
            <a:off x="3324225" y="4192588"/>
            <a:ext cx="2547938" cy="835025"/>
          </a:xfrm>
          <a:prstGeom prst="rect">
            <a:avLst/>
          </a:prstGeom>
          <a:noFill/>
          <a:ln w="9525">
            <a:solidFill>
              <a:schemeClr val="tx2"/>
            </a:solidFill>
            <a:miter lim="800000"/>
            <a:headEnd/>
            <a:tailEnd/>
          </a:ln>
        </p:spPr>
        <p:txBody>
          <a:bodyPr wrap="none">
            <a:prstTxWarp prst="textNoShape">
              <a:avLst/>
            </a:prstTxWarp>
            <a:spAutoFit/>
          </a:bodyPr>
          <a:lstStyle/>
          <a:p>
            <a:pPr algn="ctr" eaLnBrk="1" hangingPunct="1"/>
            <a:r>
              <a:rPr lang="fr-FR" sz="1600">
                <a:solidFill>
                  <a:schemeClr val="tx2"/>
                </a:solidFill>
                <a:latin typeface="Tahoma" charset="0"/>
              </a:rPr>
              <a:t>Accélération des pratiques</a:t>
            </a:r>
          </a:p>
          <a:p>
            <a:pPr algn="ctr" eaLnBrk="1" hangingPunct="1"/>
            <a:r>
              <a:rPr lang="fr-FR" sz="1600">
                <a:solidFill>
                  <a:schemeClr val="tx2"/>
                </a:solidFill>
                <a:latin typeface="Tahoma" charset="0"/>
              </a:rPr>
              <a:t>de mesure individuelle</a:t>
            </a:r>
          </a:p>
          <a:p>
            <a:pPr algn="ctr" eaLnBrk="1" hangingPunct="1"/>
            <a:r>
              <a:rPr lang="fr-FR" sz="1600">
                <a:solidFill>
                  <a:schemeClr val="tx2"/>
                </a:solidFill>
                <a:latin typeface="Tahoma" charset="0"/>
              </a:rPr>
              <a:t>et collective</a:t>
            </a:r>
          </a:p>
        </p:txBody>
      </p:sp>
      <p:sp>
        <p:nvSpPr>
          <p:cNvPr id="544777" name="Line 9"/>
          <p:cNvSpPr>
            <a:spLocks noChangeShapeType="1"/>
          </p:cNvSpPr>
          <p:nvPr/>
        </p:nvSpPr>
        <p:spPr bwMode="auto">
          <a:xfrm flipV="1">
            <a:off x="4138613" y="3500438"/>
            <a:ext cx="0" cy="504825"/>
          </a:xfrm>
          <a:prstGeom prst="line">
            <a:avLst/>
          </a:prstGeom>
          <a:noFill/>
          <a:ln w="9525">
            <a:solidFill>
              <a:schemeClr val="tx1"/>
            </a:solidFill>
            <a:round/>
            <a:headEnd/>
            <a:tailEnd type="triangle" w="med" len="med"/>
          </a:ln>
        </p:spPr>
        <p:txBody>
          <a:bodyPr wrap="none">
            <a:prstTxWarp prst="textNoShape">
              <a:avLst/>
            </a:prstTxWarp>
          </a:bodyPr>
          <a:lstStyle/>
          <a:p>
            <a:endParaRPr lang="fr-FR"/>
          </a:p>
        </p:txBody>
      </p:sp>
      <p:sp>
        <p:nvSpPr>
          <p:cNvPr id="544778" name="Line 10"/>
          <p:cNvSpPr>
            <a:spLocks noChangeShapeType="1"/>
          </p:cNvSpPr>
          <p:nvPr/>
        </p:nvSpPr>
        <p:spPr bwMode="auto">
          <a:xfrm>
            <a:off x="4786313" y="3500438"/>
            <a:ext cx="0" cy="503237"/>
          </a:xfrm>
          <a:prstGeom prst="line">
            <a:avLst/>
          </a:prstGeom>
          <a:noFill/>
          <a:ln w="9525">
            <a:solidFill>
              <a:schemeClr val="tx1"/>
            </a:solidFill>
            <a:round/>
            <a:headEnd/>
            <a:tailEnd type="triangle" w="med" len="med"/>
          </a:ln>
        </p:spPr>
        <p:txBody>
          <a:bodyPr wrap="none">
            <a:prstTxWarp prst="textNoShape">
              <a:avLst/>
            </a:prstTxWarp>
          </a:bodyPr>
          <a:lstStyle/>
          <a:p>
            <a:endParaRPr lang="fr-FR"/>
          </a:p>
        </p:txBody>
      </p:sp>
      <p:sp>
        <p:nvSpPr>
          <p:cNvPr id="544779" name="Text Box 11"/>
          <p:cNvSpPr txBox="1">
            <a:spLocks noChangeArrowheads="1"/>
          </p:cNvSpPr>
          <p:nvPr/>
        </p:nvSpPr>
        <p:spPr bwMode="auto">
          <a:xfrm>
            <a:off x="6370638" y="4076700"/>
            <a:ext cx="2520950" cy="1079500"/>
          </a:xfrm>
          <a:prstGeom prst="rect">
            <a:avLst/>
          </a:prstGeom>
          <a:noFill/>
          <a:ln w="9525">
            <a:solidFill>
              <a:schemeClr val="tx2"/>
            </a:solidFill>
            <a:miter lim="800000"/>
            <a:headEnd/>
            <a:tailEnd/>
          </a:ln>
        </p:spPr>
        <p:txBody>
          <a:bodyPr>
            <a:prstTxWarp prst="textNoShape">
              <a:avLst/>
            </a:prstTxWarp>
            <a:spAutoFit/>
          </a:bodyPr>
          <a:lstStyle/>
          <a:p>
            <a:pPr eaLnBrk="1" hangingPunct="1"/>
            <a:r>
              <a:rPr lang="fr-FR" sz="1600">
                <a:solidFill>
                  <a:schemeClr val="tx2"/>
                </a:solidFill>
                <a:latin typeface="Tahoma" charset="0"/>
              </a:rPr>
              <a:t>Une logique de progrès ancrée dans l’adaptation des actions à mener pour atteindre les objectifs</a:t>
            </a:r>
          </a:p>
        </p:txBody>
      </p:sp>
      <p:sp>
        <p:nvSpPr>
          <p:cNvPr id="544780" name="Text Box 12"/>
          <p:cNvSpPr txBox="1">
            <a:spLocks noChangeArrowheads="1"/>
          </p:cNvSpPr>
          <p:nvPr/>
        </p:nvSpPr>
        <p:spPr bwMode="auto">
          <a:xfrm>
            <a:off x="190500" y="4192588"/>
            <a:ext cx="2857500" cy="835025"/>
          </a:xfrm>
          <a:prstGeom prst="rect">
            <a:avLst/>
          </a:prstGeom>
          <a:noFill/>
          <a:ln w="9525">
            <a:solidFill>
              <a:schemeClr val="tx2"/>
            </a:solidFill>
            <a:miter lim="800000"/>
            <a:headEnd/>
            <a:tailEnd/>
          </a:ln>
        </p:spPr>
        <p:txBody>
          <a:bodyPr wrap="none">
            <a:prstTxWarp prst="textNoShape">
              <a:avLst/>
            </a:prstTxWarp>
            <a:spAutoFit/>
          </a:bodyPr>
          <a:lstStyle/>
          <a:p>
            <a:pPr algn="ctr" eaLnBrk="1" hangingPunct="1"/>
            <a:r>
              <a:rPr lang="fr-FR" sz="1600">
                <a:solidFill>
                  <a:schemeClr val="tx2"/>
                </a:solidFill>
                <a:latin typeface="Tahoma" charset="0"/>
              </a:rPr>
              <a:t>Une méthode différente</a:t>
            </a:r>
          </a:p>
          <a:p>
            <a:pPr algn="ctr" eaLnBrk="1" hangingPunct="1"/>
            <a:r>
              <a:rPr lang="fr-FR" sz="1600">
                <a:solidFill>
                  <a:schemeClr val="tx2"/>
                </a:solidFill>
                <a:latin typeface="Tahoma" charset="0"/>
              </a:rPr>
              <a:t>non fondée sur la négociation</a:t>
            </a:r>
          </a:p>
          <a:p>
            <a:pPr algn="ctr" eaLnBrk="1" hangingPunct="1"/>
            <a:r>
              <a:rPr lang="fr-FR" sz="1600">
                <a:solidFill>
                  <a:schemeClr val="tx2"/>
                </a:solidFill>
                <a:latin typeface="Tahoma" charset="0"/>
              </a:rPr>
              <a:t>mais sur le challenge</a:t>
            </a:r>
          </a:p>
        </p:txBody>
      </p:sp>
      <p:sp>
        <p:nvSpPr>
          <p:cNvPr id="544781" name="Line 13"/>
          <p:cNvSpPr>
            <a:spLocks noChangeShapeType="1"/>
          </p:cNvSpPr>
          <p:nvPr/>
        </p:nvSpPr>
        <p:spPr bwMode="auto">
          <a:xfrm flipV="1">
            <a:off x="7380288" y="3500438"/>
            <a:ext cx="0" cy="504825"/>
          </a:xfrm>
          <a:prstGeom prst="line">
            <a:avLst/>
          </a:prstGeom>
          <a:noFill/>
          <a:ln w="9525">
            <a:solidFill>
              <a:schemeClr val="tx1"/>
            </a:solidFill>
            <a:round/>
            <a:headEnd/>
            <a:tailEnd type="triangle" w="med" len="med"/>
          </a:ln>
        </p:spPr>
        <p:txBody>
          <a:bodyPr wrap="none">
            <a:prstTxWarp prst="textNoShape">
              <a:avLst/>
            </a:prstTxWarp>
          </a:bodyPr>
          <a:lstStyle/>
          <a:p>
            <a:endParaRPr lang="fr-FR"/>
          </a:p>
        </p:txBody>
      </p:sp>
      <p:sp>
        <p:nvSpPr>
          <p:cNvPr id="544782" name="Line 14"/>
          <p:cNvSpPr>
            <a:spLocks noChangeShapeType="1"/>
          </p:cNvSpPr>
          <p:nvPr/>
        </p:nvSpPr>
        <p:spPr bwMode="auto">
          <a:xfrm>
            <a:off x="8027988" y="3500438"/>
            <a:ext cx="0" cy="503237"/>
          </a:xfrm>
          <a:prstGeom prst="line">
            <a:avLst/>
          </a:prstGeom>
          <a:noFill/>
          <a:ln w="9525">
            <a:solidFill>
              <a:schemeClr val="tx1"/>
            </a:solidFill>
            <a:round/>
            <a:headEnd/>
            <a:tailEnd type="triangle" w="med" len="med"/>
          </a:ln>
        </p:spPr>
        <p:txBody>
          <a:bodyPr wrap="none">
            <a:prstTxWarp prst="textNoShape">
              <a:avLst/>
            </a:prstTxWarp>
          </a:bodyPr>
          <a:lstStyle/>
          <a:p>
            <a:endParaRPr lang="fr-FR"/>
          </a:p>
        </p:txBody>
      </p:sp>
      <p:sp>
        <p:nvSpPr>
          <p:cNvPr id="544783" name="Line 15"/>
          <p:cNvSpPr>
            <a:spLocks noChangeShapeType="1"/>
          </p:cNvSpPr>
          <p:nvPr/>
        </p:nvSpPr>
        <p:spPr bwMode="auto">
          <a:xfrm flipV="1">
            <a:off x="1114425" y="3500438"/>
            <a:ext cx="0" cy="504825"/>
          </a:xfrm>
          <a:prstGeom prst="line">
            <a:avLst/>
          </a:prstGeom>
          <a:noFill/>
          <a:ln w="9525">
            <a:solidFill>
              <a:schemeClr val="tx1"/>
            </a:solidFill>
            <a:round/>
            <a:headEnd/>
            <a:tailEnd type="triangle" w="med" len="med"/>
          </a:ln>
        </p:spPr>
        <p:txBody>
          <a:bodyPr wrap="none">
            <a:prstTxWarp prst="textNoShape">
              <a:avLst/>
            </a:prstTxWarp>
          </a:bodyPr>
          <a:lstStyle/>
          <a:p>
            <a:endParaRPr lang="fr-FR"/>
          </a:p>
        </p:txBody>
      </p:sp>
      <p:sp>
        <p:nvSpPr>
          <p:cNvPr id="544784" name="Line 16"/>
          <p:cNvSpPr>
            <a:spLocks noChangeShapeType="1"/>
          </p:cNvSpPr>
          <p:nvPr/>
        </p:nvSpPr>
        <p:spPr bwMode="auto">
          <a:xfrm>
            <a:off x="1762125" y="3500438"/>
            <a:ext cx="0" cy="503237"/>
          </a:xfrm>
          <a:prstGeom prst="line">
            <a:avLst/>
          </a:prstGeom>
          <a:noFill/>
          <a:ln w="9525">
            <a:solidFill>
              <a:schemeClr val="tx1"/>
            </a:solidFill>
            <a:round/>
            <a:headEnd/>
            <a:tailEnd type="triangle" w="med" len="med"/>
          </a:ln>
        </p:spPr>
        <p:txBody>
          <a:bodyPr wrap="none">
            <a:prstTxWarp prst="textNoShape">
              <a:avLst/>
            </a:prstTxWarp>
          </a:bodyPr>
          <a:lstStyle/>
          <a:p>
            <a:endParaRPr lang="fr-FR"/>
          </a:p>
        </p:txBody>
      </p:sp>
      <p:sp>
        <p:nvSpPr>
          <p:cNvPr id="544785" name="Rectangle 19"/>
          <p:cNvSpPr>
            <a:spLocks noGrp="1" noChangeArrowheads="1"/>
          </p:cNvSpPr>
          <p:nvPr>
            <p:ph type="title"/>
          </p:nvPr>
        </p:nvSpPr>
        <p:spPr/>
        <p:txBody>
          <a:bodyPr/>
          <a:lstStyle/>
          <a:p>
            <a:r>
              <a:rPr lang="fr-FR"/>
              <a:t>Lier le BSC à la rémunération et </a:t>
            </a:r>
            <a:br>
              <a:rPr lang="fr-FR"/>
            </a:br>
            <a:r>
              <a:rPr lang="fr-FR"/>
              <a:t>au management de la performance des </a:t>
            </a:r>
            <a:br>
              <a:rPr lang="fr-FR"/>
            </a:br>
            <a:r>
              <a:rPr lang="fr-FR"/>
              <a:t>changements importants de pratiques managériales</a:t>
            </a:r>
          </a:p>
        </p:txBody>
      </p:sp>
    </p:spTree>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
          <p:cNvSpPr>
            <a:spLocks noGrp="1"/>
          </p:cNvSpPr>
          <p:nvPr>
            <p:ph type="sldNum" sz="quarter" idx="10"/>
          </p:nvPr>
        </p:nvSpPr>
        <p:spPr/>
        <p:txBody>
          <a:bodyPr/>
          <a:lstStyle/>
          <a:p>
            <a:pPr>
              <a:defRPr/>
            </a:pPr>
            <a:fld id="{25E99F2E-EC66-D445-BE22-36C8BBA81F62}" type="slidenum">
              <a:rPr lang="fr-FR"/>
              <a:pPr>
                <a:defRPr/>
              </a:pPr>
              <a:t>267</a:t>
            </a:fld>
            <a:endParaRPr lang="fr-FR"/>
          </a:p>
        </p:txBody>
      </p:sp>
      <p:sp>
        <p:nvSpPr>
          <p:cNvPr id="546819" name="Rectangle 3"/>
          <p:cNvSpPr>
            <a:spLocks noChangeArrowheads="1"/>
          </p:cNvSpPr>
          <p:nvPr/>
        </p:nvSpPr>
        <p:spPr bwMode="auto">
          <a:xfrm>
            <a:off x="755650" y="0"/>
            <a:ext cx="8388350" cy="981075"/>
          </a:xfrm>
          <a:prstGeom prst="rect">
            <a:avLst/>
          </a:prstGeom>
          <a:noFill/>
          <a:ln w="12700">
            <a:noFill/>
            <a:miter lim="800000"/>
            <a:headEnd/>
            <a:tailEnd/>
          </a:ln>
        </p:spPr>
        <p:txBody>
          <a:bodyPr lIns="90488" tIns="44450" rIns="90488" bIns="44450" anchor="ctr">
            <a:prstTxWarp prst="textNoShape">
              <a:avLst/>
            </a:prstTxWarp>
          </a:bodyPr>
          <a:lstStyle/>
          <a:p>
            <a:pPr marL="185738" indent="9525" algn="ctr"/>
            <a:endParaRPr lang="fr-FR" sz="1800" b="1">
              <a:solidFill>
                <a:srgbClr val="00279F"/>
              </a:solidFill>
              <a:latin typeface="Times New Roman" charset="0"/>
            </a:endParaRPr>
          </a:p>
        </p:txBody>
      </p:sp>
      <p:sp>
        <p:nvSpPr>
          <p:cNvPr id="546820" name="Rectangle 6"/>
          <p:cNvSpPr>
            <a:spLocks noGrp="1" noChangeArrowheads="1"/>
          </p:cNvSpPr>
          <p:nvPr>
            <p:ph type="title"/>
          </p:nvPr>
        </p:nvSpPr>
        <p:spPr/>
        <p:txBody>
          <a:bodyPr/>
          <a:lstStyle/>
          <a:p>
            <a:r>
              <a:rPr lang="fr-FR"/>
              <a:t>Intégrer le BSC dans le processus </a:t>
            </a:r>
            <a:br>
              <a:rPr lang="fr-FR"/>
            </a:br>
            <a:r>
              <a:rPr lang="fr-FR"/>
              <a:t>de management de la performance</a:t>
            </a:r>
          </a:p>
        </p:txBody>
      </p:sp>
      <p:sp>
        <p:nvSpPr>
          <p:cNvPr id="546821" name="Rectangle 7"/>
          <p:cNvSpPr>
            <a:spLocks noGrp="1" noChangeArrowheads="1"/>
          </p:cNvSpPr>
          <p:nvPr>
            <p:ph type="body" idx="1"/>
          </p:nvPr>
        </p:nvSpPr>
        <p:spPr>
          <a:xfrm>
            <a:off x="533400" y="1371600"/>
            <a:ext cx="3886200" cy="4724400"/>
          </a:xfrm>
        </p:spPr>
        <p:txBody>
          <a:bodyPr/>
          <a:lstStyle/>
          <a:p>
            <a:pPr>
              <a:lnSpc>
                <a:spcPct val="90000"/>
              </a:lnSpc>
            </a:pPr>
            <a:r>
              <a:rPr lang="fr-FR">
                <a:solidFill>
                  <a:srgbClr val="00279F"/>
                </a:solidFill>
              </a:rPr>
              <a:t>Niveau de Management opérationnel</a:t>
            </a:r>
            <a:endParaRPr lang="en-US"/>
          </a:p>
          <a:p>
            <a:pPr lvl="1">
              <a:lnSpc>
                <a:spcPct val="90000"/>
              </a:lnSpc>
            </a:pPr>
            <a:endParaRPr lang="en-US"/>
          </a:p>
          <a:p>
            <a:pPr lvl="1">
              <a:lnSpc>
                <a:spcPct val="90000"/>
              </a:lnSpc>
            </a:pPr>
            <a:r>
              <a:rPr lang="fr-FR"/>
              <a:t>Vérifier régulièrement la capacité à atteindre les cibles </a:t>
            </a:r>
          </a:p>
          <a:p>
            <a:pPr lvl="1">
              <a:lnSpc>
                <a:spcPct val="90000"/>
              </a:lnSpc>
            </a:pPr>
            <a:r>
              <a:rPr lang="fr-FR"/>
              <a:t>Initier les actions complémentaires pour rester sur la trajectoire vers la cible</a:t>
            </a:r>
          </a:p>
          <a:p>
            <a:pPr lvl="1">
              <a:lnSpc>
                <a:spcPct val="90000"/>
              </a:lnSpc>
            </a:pPr>
            <a:r>
              <a:rPr lang="fr-FR"/>
              <a:t>Ajuster des nouveaux objectifs et des ressources utiles en fonction de la trajectoire</a:t>
            </a:r>
          </a:p>
          <a:p>
            <a:pPr lvl="1">
              <a:lnSpc>
                <a:spcPct val="90000"/>
              </a:lnSpc>
            </a:pPr>
            <a:r>
              <a:rPr lang="fr-FR"/>
              <a:t>Aider et encourager à faire les plans, agir et être récompensé pour l’amélioration continue – faire un peu mieux chaque trimestre</a:t>
            </a:r>
          </a:p>
        </p:txBody>
      </p:sp>
      <p:sp>
        <p:nvSpPr>
          <p:cNvPr id="546822" name="Rectangle 8"/>
          <p:cNvSpPr>
            <a:spLocks noChangeArrowheads="1"/>
          </p:cNvSpPr>
          <p:nvPr/>
        </p:nvSpPr>
        <p:spPr bwMode="auto">
          <a:xfrm>
            <a:off x="4953000" y="1371600"/>
            <a:ext cx="3886200" cy="4724400"/>
          </a:xfrm>
          <a:prstGeom prst="rect">
            <a:avLst/>
          </a:prstGeom>
          <a:noFill/>
          <a:ln w="12700">
            <a:noFill/>
            <a:miter lim="800000"/>
            <a:headEnd/>
            <a:tailEnd/>
          </a:ln>
        </p:spPr>
        <p:txBody>
          <a:bodyPr lIns="90487" tIns="44450" rIns="90487" bIns="44450">
            <a:prstTxWarp prst="textNoShape">
              <a:avLst/>
            </a:prstTxWarp>
          </a:bodyPr>
          <a:lstStyle/>
          <a:p>
            <a:pPr marL="342900" indent="-342900">
              <a:lnSpc>
                <a:spcPct val="90000"/>
              </a:lnSpc>
              <a:spcBef>
                <a:spcPct val="20000"/>
              </a:spcBef>
              <a:buClr>
                <a:schemeClr val="tx2"/>
              </a:buClr>
              <a:buSzPct val="100000"/>
              <a:buFontTx/>
              <a:buChar char="•"/>
            </a:pPr>
            <a:r>
              <a:rPr lang="fr-FR" sz="2000">
                <a:solidFill>
                  <a:srgbClr val="00279F"/>
                </a:solidFill>
                <a:latin typeface="Times New Roman" charset="0"/>
              </a:rPr>
              <a:t>Manager Opérationnel &lt;--&gt; Relations avec le supérieur</a:t>
            </a:r>
            <a:r>
              <a:rPr lang="fr-FR" sz="2000">
                <a:latin typeface="Times New Roman" charset="0"/>
              </a:rPr>
              <a:t> </a:t>
            </a:r>
          </a:p>
          <a:p>
            <a:pPr marL="742950" lvl="1" indent="-285750">
              <a:lnSpc>
                <a:spcPct val="90000"/>
              </a:lnSpc>
              <a:spcBef>
                <a:spcPct val="20000"/>
              </a:spcBef>
              <a:buClr>
                <a:schemeClr val="tx2"/>
              </a:buClr>
              <a:buSzPct val="100000"/>
              <a:buFontTx/>
              <a:buChar char="–"/>
            </a:pPr>
            <a:endParaRPr lang="fr-FR" sz="1800">
              <a:latin typeface="Times New Roman" charset="0"/>
              <a:ea typeface="ＭＳ Ｐゴシック" charset="-128"/>
              <a:cs typeface="ＭＳ Ｐゴシック" charset="-128"/>
            </a:endParaRPr>
          </a:p>
          <a:p>
            <a:pPr marL="742950" lvl="1" indent="-285750">
              <a:lnSpc>
                <a:spcPct val="90000"/>
              </a:lnSpc>
              <a:spcBef>
                <a:spcPct val="20000"/>
              </a:spcBef>
              <a:buClr>
                <a:schemeClr val="tx2"/>
              </a:buClr>
              <a:buSzPct val="100000"/>
              <a:buFontTx/>
              <a:buChar char="–"/>
            </a:pPr>
            <a:r>
              <a:rPr lang="fr-FR" sz="1800">
                <a:latin typeface="Times New Roman" charset="0"/>
                <a:ea typeface="ＭＳ Ｐゴシック" charset="-128"/>
                <a:cs typeface="ＭＳ Ｐゴシック" charset="-128"/>
              </a:rPr>
              <a:t>Occasion de discuter et de challenger les plans d’action, prévisions et de les adapter en fonction des situations</a:t>
            </a:r>
          </a:p>
          <a:p>
            <a:pPr marL="742950" lvl="1" indent="-285750">
              <a:lnSpc>
                <a:spcPct val="90000"/>
              </a:lnSpc>
              <a:spcBef>
                <a:spcPct val="20000"/>
              </a:spcBef>
              <a:buClr>
                <a:schemeClr val="tx2"/>
              </a:buClr>
              <a:buSzPct val="100000"/>
              <a:buFontTx/>
              <a:buChar char="–"/>
            </a:pPr>
            <a:r>
              <a:rPr lang="fr-FR" sz="1800">
                <a:latin typeface="Times New Roman" charset="0"/>
                <a:ea typeface="ＭＳ Ｐゴシック" charset="-128"/>
                <a:cs typeface="ＭＳ Ｐゴシック" charset="-128"/>
              </a:rPr>
              <a:t>Évaluation des degrés de latitude, marge de manœuvre, risques </a:t>
            </a:r>
          </a:p>
          <a:p>
            <a:pPr marL="742950" lvl="1" indent="-285750">
              <a:lnSpc>
                <a:spcPct val="90000"/>
              </a:lnSpc>
              <a:spcBef>
                <a:spcPct val="20000"/>
              </a:spcBef>
              <a:buClr>
                <a:schemeClr val="tx2"/>
              </a:buClr>
              <a:buSzPct val="100000"/>
              <a:buFontTx/>
              <a:buChar char="–"/>
            </a:pPr>
            <a:r>
              <a:rPr lang="fr-FR" sz="1800">
                <a:latin typeface="Times New Roman" charset="0"/>
                <a:ea typeface="ＭＳ Ｐゴシック" charset="-128"/>
                <a:cs typeface="ＭＳ Ｐゴシック" charset="-128"/>
              </a:rPr>
              <a:t>Processus de fixation, ajustement des objectifs (normaux, ambitieux))</a:t>
            </a:r>
          </a:p>
          <a:p>
            <a:pPr marL="742950" lvl="1" indent="-285750">
              <a:lnSpc>
                <a:spcPct val="90000"/>
              </a:lnSpc>
              <a:spcBef>
                <a:spcPct val="20000"/>
              </a:spcBef>
              <a:buClr>
                <a:schemeClr val="tx2"/>
              </a:buClr>
              <a:buSzPct val="100000"/>
              <a:buFontTx/>
              <a:buChar char="–"/>
            </a:pPr>
            <a:r>
              <a:rPr lang="fr-FR" sz="1800">
                <a:latin typeface="Times New Roman" charset="0"/>
                <a:ea typeface="ＭＳ Ｐゴシック" charset="-128"/>
                <a:cs typeface="ＭＳ Ｐゴシック" charset="-128"/>
              </a:rPr>
              <a:t>Appréciation régulière de la performance et récompense</a:t>
            </a:r>
          </a:p>
          <a:p>
            <a:pPr marL="342900" indent="-342900">
              <a:lnSpc>
                <a:spcPct val="90000"/>
              </a:lnSpc>
              <a:spcBef>
                <a:spcPct val="20000"/>
              </a:spcBef>
              <a:buClr>
                <a:schemeClr val="tx2"/>
              </a:buClr>
              <a:buSzPct val="100000"/>
              <a:buFontTx/>
              <a:buChar char="•"/>
            </a:pPr>
            <a:endParaRPr lang="fr-FR" sz="2000">
              <a:latin typeface="Times New Roman" charset="0"/>
            </a:endParaRPr>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2"/>
          <p:cNvSpPr>
            <a:spLocks noGrp="1"/>
          </p:cNvSpPr>
          <p:nvPr>
            <p:ph type="sldNum" sz="quarter" idx="10"/>
          </p:nvPr>
        </p:nvSpPr>
        <p:spPr/>
        <p:txBody>
          <a:bodyPr/>
          <a:lstStyle/>
          <a:p>
            <a:pPr>
              <a:defRPr/>
            </a:pPr>
            <a:fld id="{9F04CA0E-7390-0244-A0DA-ABD04C772B63}" type="slidenum">
              <a:rPr lang="fr-FR"/>
              <a:pPr>
                <a:defRPr/>
              </a:pPr>
              <a:t>268</a:t>
            </a:fld>
            <a:endParaRPr lang="fr-FR"/>
          </a:p>
        </p:txBody>
      </p:sp>
      <p:sp>
        <p:nvSpPr>
          <p:cNvPr id="548867" name="Rectangle 3"/>
          <p:cNvSpPr>
            <a:spLocks noChangeArrowheads="1"/>
          </p:cNvSpPr>
          <p:nvPr/>
        </p:nvSpPr>
        <p:spPr bwMode="auto">
          <a:xfrm>
            <a:off x="755650" y="0"/>
            <a:ext cx="8388350" cy="981075"/>
          </a:xfrm>
          <a:prstGeom prst="rect">
            <a:avLst/>
          </a:prstGeom>
          <a:noFill/>
          <a:ln w="12700">
            <a:noFill/>
            <a:miter lim="800000"/>
            <a:headEnd/>
            <a:tailEnd/>
          </a:ln>
        </p:spPr>
        <p:txBody>
          <a:bodyPr lIns="90488" tIns="44450" rIns="90488" bIns="44450" anchor="ctr">
            <a:prstTxWarp prst="textNoShape">
              <a:avLst/>
            </a:prstTxWarp>
          </a:bodyPr>
          <a:lstStyle/>
          <a:p>
            <a:pPr marL="185738" indent="9525" algn="ctr"/>
            <a:endParaRPr lang="fr-FR" sz="1800" b="1">
              <a:solidFill>
                <a:srgbClr val="00279F"/>
              </a:solidFill>
              <a:latin typeface="Times New Roman" charset="0"/>
            </a:endParaRPr>
          </a:p>
        </p:txBody>
      </p:sp>
      <p:sp>
        <p:nvSpPr>
          <p:cNvPr id="548868" name="Rectangle 6"/>
          <p:cNvSpPr>
            <a:spLocks noGrp="1" noChangeArrowheads="1"/>
          </p:cNvSpPr>
          <p:nvPr>
            <p:ph type="title"/>
          </p:nvPr>
        </p:nvSpPr>
        <p:spPr/>
        <p:txBody>
          <a:bodyPr/>
          <a:lstStyle/>
          <a:p>
            <a:r>
              <a:rPr lang="fr-FR"/>
              <a:t>PDCA et Pilotage de la Stratégie</a:t>
            </a:r>
          </a:p>
        </p:txBody>
      </p:sp>
      <p:pic>
        <p:nvPicPr>
          <p:cNvPr id="548869" name="Picture 9" descr="PDCA suivi stratégie"/>
          <p:cNvPicPr>
            <a:picLocks noChangeAspect="1" noChangeArrowheads="1"/>
          </p:cNvPicPr>
          <p:nvPr/>
        </p:nvPicPr>
        <p:blipFill>
          <a:blip r:embed="rId3"/>
          <a:srcRect/>
          <a:stretch>
            <a:fillRect/>
          </a:stretch>
        </p:blipFill>
        <p:spPr bwMode="auto">
          <a:xfrm>
            <a:off x="563563" y="1027113"/>
            <a:ext cx="8015287" cy="5373687"/>
          </a:xfrm>
          <a:prstGeom prst="rect">
            <a:avLst/>
          </a:prstGeom>
          <a:noFill/>
          <a:ln w="9525">
            <a:noFill/>
            <a:miter lim="800000"/>
            <a:headEnd/>
            <a:tailEnd/>
          </a:ln>
        </p:spPr>
      </p:pic>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Espace réservé du numéro de diapositive 3"/>
          <p:cNvSpPr>
            <a:spLocks noGrp="1"/>
          </p:cNvSpPr>
          <p:nvPr>
            <p:ph type="sldNum" sz="quarter" idx="10"/>
          </p:nvPr>
        </p:nvSpPr>
        <p:spPr/>
        <p:txBody>
          <a:bodyPr/>
          <a:lstStyle/>
          <a:p>
            <a:pPr>
              <a:defRPr/>
            </a:pPr>
            <a:fld id="{54249448-FDE0-9C44-847C-0BC062851A1B}" type="slidenum">
              <a:rPr lang="fr-FR"/>
              <a:pPr>
                <a:defRPr/>
              </a:pPr>
              <a:t>269</a:t>
            </a:fld>
            <a:endParaRPr lang="fr-FR"/>
          </a:p>
        </p:txBody>
      </p:sp>
      <p:grpSp>
        <p:nvGrpSpPr>
          <p:cNvPr id="550915" name="Group 2"/>
          <p:cNvGrpSpPr>
            <a:grpSpLocks/>
          </p:cNvGrpSpPr>
          <p:nvPr/>
        </p:nvGrpSpPr>
        <p:grpSpPr bwMode="auto">
          <a:xfrm>
            <a:off x="1187450" y="4005263"/>
            <a:ext cx="7038975" cy="1835150"/>
            <a:chOff x="660" y="1406"/>
            <a:chExt cx="4434" cy="1156"/>
          </a:xfrm>
        </p:grpSpPr>
        <p:sp>
          <p:nvSpPr>
            <p:cNvPr id="550919" name="Line 3"/>
            <p:cNvSpPr>
              <a:spLocks noChangeShapeType="1"/>
            </p:cNvSpPr>
            <p:nvPr/>
          </p:nvSpPr>
          <p:spPr bwMode="auto">
            <a:xfrm flipH="1">
              <a:off x="2124" y="1633"/>
              <a:ext cx="16" cy="929"/>
            </a:xfrm>
            <a:prstGeom prst="line">
              <a:avLst/>
            </a:prstGeom>
            <a:noFill/>
            <a:ln w="9525">
              <a:solidFill>
                <a:schemeClr val="tx1"/>
              </a:solidFill>
              <a:prstDash val="sysDot"/>
              <a:round/>
              <a:headEnd/>
              <a:tailEnd/>
            </a:ln>
          </p:spPr>
          <p:txBody>
            <a:bodyPr wrap="none" anchor="ctr">
              <a:prstTxWarp prst="textNoShape">
                <a:avLst/>
              </a:prstTxWarp>
            </a:bodyPr>
            <a:lstStyle/>
            <a:p>
              <a:endParaRPr lang="fr-FR"/>
            </a:p>
          </p:txBody>
        </p:sp>
        <p:sp>
          <p:nvSpPr>
            <p:cNvPr id="550920" name="Rectangle 4"/>
            <p:cNvSpPr>
              <a:spLocks noChangeArrowheads="1"/>
            </p:cNvSpPr>
            <p:nvPr/>
          </p:nvSpPr>
          <p:spPr bwMode="auto">
            <a:xfrm>
              <a:off x="3615" y="1511"/>
              <a:ext cx="371" cy="106"/>
            </a:xfrm>
            <a:prstGeom prst="rect">
              <a:avLst/>
            </a:prstGeom>
            <a:solidFill>
              <a:srgbClr val="FFFFCC"/>
            </a:solidFill>
            <a:ln w="9525">
              <a:solidFill>
                <a:schemeClr val="tx1"/>
              </a:solidFill>
              <a:miter lim="800000"/>
              <a:headEnd/>
              <a:tailEnd/>
            </a:ln>
          </p:spPr>
          <p:txBody>
            <a:bodyPr wrap="none" anchor="ctr">
              <a:prstTxWarp prst="textNoShape">
                <a:avLst/>
              </a:prstTxWarp>
            </a:bodyPr>
            <a:lstStyle/>
            <a:p>
              <a:pPr algn="ctr"/>
              <a:r>
                <a:rPr lang="fr-FR" sz="1200" b="1">
                  <a:latin typeface="Tahoma" charset="0"/>
                </a:rPr>
                <a:t>Q1</a:t>
              </a:r>
              <a:endParaRPr lang="en-US" sz="1200" b="1">
                <a:latin typeface="Tahoma" charset="0"/>
              </a:endParaRPr>
            </a:p>
          </p:txBody>
        </p:sp>
        <p:sp>
          <p:nvSpPr>
            <p:cNvPr id="550921" name="Rectangle 5"/>
            <p:cNvSpPr>
              <a:spLocks noChangeArrowheads="1"/>
            </p:cNvSpPr>
            <p:nvPr/>
          </p:nvSpPr>
          <p:spPr bwMode="auto">
            <a:xfrm>
              <a:off x="660" y="1511"/>
              <a:ext cx="370" cy="106"/>
            </a:xfrm>
            <a:prstGeom prst="rect">
              <a:avLst/>
            </a:prstGeom>
            <a:solidFill>
              <a:srgbClr val="FFFFCC"/>
            </a:solidFill>
            <a:ln w="9525">
              <a:solidFill>
                <a:schemeClr val="tx1"/>
              </a:solidFill>
              <a:miter lim="800000"/>
              <a:headEnd/>
              <a:tailEnd/>
            </a:ln>
          </p:spPr>
          <p:txBody>
            <a:bodyPr wrap="none" anchor="ctr">
              <a:prstTxWarp prst="textNoShape">
                <a:avLst/>
              </a:prstTxWarp>
            </a:bodyPr>
            <a:lstStyle/>
            <a:p>
              <a:pPr algn="ctr"/>
              <a:r>
                <a:rPr lang="fr-FR" sz="1200" b="1">
                  <a:latin typeface="Tahoma" charset="0"/>
                </a:rPr>
                <a:t>Q1</a:t>
              </a:r>
              <a:endParaRPr lang="en-US" sz="1200" b="1">
                <a:latin typeface="Tahoma" charset="0"/>
              </a:endParaRPr>
            </a:p>
          </p:txBody>
        </p:sp>
        <p:sp>
          <p:nvSpPr>
            <p:cNvPr id="550922" name="Rectangle 6"/>
            <p:cNvSpPr>
              <a:spLocks noChangeArrowheads="1"/>
            </p:cNvSpPr>
            <p:nvPr/>
          </p:nvSpPr>
          <p:spPr bwMode="auto">
            <a:xfrm>
              <a:off x="1030" y="1511"/>
              <a:ext cx="369" cy="106"/>
            </a:xfrm>
            <a:prstGeom prst="rect">
              <a:avLst/>
            </a:prstGeom>
            <a:solidFill>
              <a:srgbClr val="FFFFCC"/>
            </a:solidFill>
            <a:ln w="9525">
              <a:solidFill>
                <a:schemeClr val="tx1"/>
              </a:solidFill>
              <a:miter lim="800000"/>
              <a:headEnd/>
              <a:tailEnd/>
            </a:ln>
          </p:spPr>
          <p:txBody>
            <a:bodyPr wrap="none" anchor="ctr">
              <a:prstTxWarp prst="textNoShape">
                <a:avLst/>
              </a:prstTxWarp>
            </a:bodyPr>
            <a:lstStyle/>
            <a:p>
              <a:pPr algn="ctr"/>
              <a:r>
                <a:rPr lang="fr-FR" sz="1200" b="1">
                  <a:latin typeface="Tahoma" charset="0"/>
                </a:rPr>
                <a:t>Q2</a:t>
              </a:r>
              <a:endParaRPr lang="en-US" sz="1200" b="1">
                <a:latin typeface="Tahoma" charset="0"/>
              </a:endParaRPr>
            </a:p>
          </p:txBody>
        </p:sp>
        <p:sp>
          <p:nvSpPr>
            <p:cNvPr id="550923" name="Rectangle 7"/>
            <p:cNvSpPr>
              <a:spLocks noChangeArrowheads="1"/>
            </p:cNvSpPr>
            <p:nvPr/>
          </p:nvSpPr>
          <p:spPr bwMode="auto">
            <a:xfrm>
              <a:off x="1399" y="1511"/>
              <a:ext cx="370" cy="106"/>
            </a:xfrm>
            <a:prstGeom prst="rect">
              <a:avLst/>
            </a:prstGeom>
            <a:solidFill>
              <a:srgbClr val="FFFFCC"/>
            </a:solidFill>
            <a:ln w="9525">
              <a:solidFill>
                <a:schemeClr val="tx1"/>
              </a:solidFill>
              <a:miter lim="800000"/>
              <a:headEnd/>
              <a:tailEnd/>
            </a:ln>
          </p:spPr>
          <p:txBody>
            <a:bodyPr wrap="none" anchor="ctr">
              <a:prstTxWarp prst="textNoShape">
                <a:avLst/>
              </a:prstTxWarp>
            </a:bodyPr>
            <a:lstStyle/>
            <a:p>
              <a:pPr algn="ctr"/>
              <a:r>
                <a:rPr lang="fr-FR" sz="1200" b="1">
                  <a:latin typeface="Tahoma" charset="0"/>
                </a:rPr>
                <a:t>Q3</a:t>
              </a:r>
              <a:endParaRPr lang="en-US" sz="1200" b="1">
                <a:latin typeface="Tahoma" charset="0"/>
              </a:endParaRPr>
            </a:p>
          </p:txBody>
        </p:sp>
        <p:sp>
          <p:nvSpPr>
            <p:cNvPr id="550924" name="Rectangle 8"/>
            <p:cNvSpPr>
              <a:spLocks noChangeArrowheads="1"/>
            </p:cNvSpPr>
            <p:nvPr/>
          </p:nvSpPr>
          <p:spPr bwMode="auto">
            <a:xfrm>
              <a:off x="1769" y="1511"/>
              <a:ext cx="370" cy="106"/>
            </a:xfrm>
            <a:prstGeom prst="rect">
              <a:avLst/>
            </a:prstGeom>
            <a:solidFill>
              <a:srgbClr val="FFFFCC"/>
            </a:solidFill>
            <a:ln w="9525">
              <a:solidFill>
                <a:schemeClr val="tx1"/>
              </a:solidFill>
              <a:miter lim="800000"/>
              <a:headEnd/>
              <a:tailEnd/>
            </a:ln>
          </p:spPr>
          <p:txBody>
            <a:bodyPr wrap="none" anchor="ctr">
              <a:prstTxWarp prst="textNoShape">
                <a:avLst/>
              </a:prstTxWarp>
            </a:bodyPr>
            <a:lstStyle/>
            <a:p>
              <a:pPr algn="ctr"/>
              <a:r>
                <a:rPr lang="fr-FR" sz="1200" b="1">
                  <a:latin typeface="Tahoma" charset="0"/>
                </a:rPr>
                <a:t>Q4</a:t>
              </a:r>
              <a:endParaRPr lang="en-US" sz="1200" b="1">
                <a:latin typeface="Tahoma" charset="0"/>
              </a:endParaRPr>
            </a:p>
          </p:txBody>
        </p:sp>
        <p:sp>
          <p:nvSpPr>
            <p:cNvPr id="550925" name="Rectangle 9"/>
            <p:cNvSpPr>
              <a:spLocks noChangeArrowheads="1"/>
            </p:cNvSpPr>
            <p:nvPr/>
          </p:nvSpPr>
          <p:spPr bwMode="auto">
            <a:xfrm>
              <a:off x="2139" y="1511"/>
              <a:ext cx="370" cy="106"/>
            </a:xfrm>
            <a:prstGeom prst="rect">
              <a:avLst/>
            </a:prstGeom>
            <a:solidFill>
              <a:srgbClr val="FFFFCC"/>
            </a:solidFill>
            <a:ln w="9525">
              <a:solidFill>
                <a:schemeClr val="tx1"/>
              </a:solidFill>
              <a:miter lim="800000"/>
              <a:headEnd/>
              <a:tailEnd/>
            </a:ln>
          </p:spPr>
          <p:txBody>
            <a:bodyPr wrap="none" anchor="ctr">
              <a:prstTxWarp prst="textNoShape">
                <a:avLst/>
              </a:prstTxWarp>
            </a:bodyPr>
            <a:lstStyle/>
            <a:p>
              <a:pPr algn="ctr"/>
              <a:r>
                <a:rPr lang="fr-FR" sz="1200" b="1">
                  <a:latin typeface="Tahoma" charset="0"/>
                </a:rPr>
                <a:t>Q1</a:t>
              </a:r>
              <a:endParaRPr lang="en-US" sz="1200" b="1">
                <a:latin typeface="Tahoma" charset="0"/>
              </a:endParaRPr>
            </a:p>
          </p:txBody>
        </p:sp>
        <p:sp>
          <p:nvSpPr>
            <p:cNvPr id="550926" name="Rectangle 10"/>
            <p:cNvSpPr>
              <a:spLocks noChangeArrowheads="1"/>
            </p:cNvSpPr>
            <p:nvPr/>
          </p:nvSpPr>
          <p:spPr bwMode="auto">
            <a:xfrm>
              <a:off x="2509" y="1511"/>
              <a:ext cx="369" cy="106"/>
            </a:xfrm>
            <a:prstGeom prst="rect">
              <a:avLst/>
            </a:prstGeom>
            <a:solidFill>
              <a:srgbClr val="FFFFCC"/>
            </a:solidFill>
            <a:ln w="9525">
              <a:solidFill>
                <a:schemeClr val="tx1"/>
              </a:solidFill>
              <a:miter lim="800000"/>
              <a:headEnd/>
              <a:tailEnd/>
            </a:ln>
          </p:spPr>
          <p:txBody>
            <a:bodyPr wrap="none" anchor="ctr">
              <a:prstTxWarp prst="textNoShape">
                <a:avLst/>
              </a:prstTxWarp>
            </a:bodyPr>
            <a:lstStyle/>
            <a:p>
              <a:pPr algn="ctr"/>
              <a:r>
                <a:rPr lang="fr-FR" sz="1200" b="1">
                  <a:latin typeface="Tahoma" charset="0"/>
                </a:rPr>
                <a:t>Q2</a:t>
              </a:r>
              <a:endParaRPr lang="en-US" sz="1200" b="1">
                <a:latin typeface="Tahoma" charset="0"/>
              </a:endParaRPr>
            </a:p>
          </p:txBody>
        </p:sp>
        <p:sp>
          <p:nvSpPr>
            <p:cNvPr id="550927" name="Rectangle 11"/>
            <p:cNvSpPr>
              <a:spLocks noChangeArrowheads="1"/>
            </p:cNvSpPr>
            <p:nvPr/>
          </p:nvSpPr>
          <p:spPr bwMode="auto">
            <a:xfrm>
              <a:off x="2878" y="1511"/>
              <a:ext cx="369" cy="106"/>
            </a:xfrm>
            <a:prstGeom prst="rect">
              <a:avLst/>
            </a:prstGeom>
            <a:solidFill>
              <a:srgbClr val="FFFFCC"/>
            </a:solidFill>
            <a:ln w="9525">
              <a:solidFill>
                <a:schemeClr val="tx1"/>
              </a:solidFill>
              <a:miter lim="800000"/>
              <a:headEnd/>
              <a:tailEnd/>
            </a:ln>
          </p:spPr>
          <p:txBody>
            <a:bodyPr wrap="none" anchor="ctr">
              <a:prstTxWarp prst="textNoShape">
                <a:avLst/>
              </a:prstTxWarp>
            </a:bodyPr>
            <a:lstStyle/>
            <a:p>
              <a:pPr algn="ctr"/>
              <a:r>
                <a:rPr lang="fr-FR" sz="1200" b="1">
                  <a:latin typeface="Tahoma" charset="0"/>
                </a:rPr>
                <a:t>Q3</a:t>
              </a:r>
              <a:endParaRPr lang="en-US" sz="1200" b="1">
                <a:latin typeface="Tahoma" charset="0"/>
              </a:endParaRPr>
            </a:p>
          </p:txBody>
        </p:sp>
        <p:sp>
          <p:nvSpPr>
            <p:cNvPr id="550928" name="Rectangle 12"/>
            <p:cNvSpPr>
              <a:spLocks noChangeArrowheads="1"/>
            </p:cNvSpPr>
            <p:nvPr/>
          </p:nvSpPr>
          <p:spPr bwMode="auto">
            <a:xfrm>
              <a:off x="3247" y="1511"/>
              <a:ext cx="370" cy="106"/>
            </a:xfrm>
            <a:prstGeom prst="rect">
              <a:avLst/>
            </a:prstGeom>
            <a:solidFill>
              <a:srgbClr val="FFFFCC"/>
            </a:solidFill>
            <a:ln w="9525">
              <a:solidFill>
                <a:schemeClr val="tx1"/>
              </a:solidFill>
              <a:miter lim="800000"/>
              <a:headEnd/>
              <a:tailEnd/>
            </a:ln>
          </p:spPr>
          <p:txBody>
            <a:bodyPr wrap="none" anchor="ctr">
              <a:prstTxWarp prst="textNoShape">
                <a:avLst/>
              </a:prstTxWarp>
            </a:bodyPr>
            <a:lstStyle/>
            <a:p>
              <a:pPr algn="ctr"/>
              <a:r>
                <a:rPr lang="fr-FR" sz="1200" b="1">
                  <a:latin typeface="Tahoma" charset="0"/>
                </a:rPr>
                <a:t>Q4</a:t>
              </a:r>
              <a:endParaRPr lang="en-US" sz="1200" b="1">
                <a:latin typeface="Tahoma" charset="0"/>
              </a:endParaRPr>
            </a:p>
          </p:txBody>
        </p:sp>
        <p:sp>
          <p:nvSpPr>
            <p:cNvPr id="550929" name="Rectangle 13"/>
            <p:cNvSpPr>
              <a:spLocks noChangeArrowheads="1"/>
            </p:cNvSpPr>
            <p:nvPr/>
          </p:nvSpPr>
          <p:spPr bwMode="auto">
            <a:xfrm>
              <a:off x="660" y="1406"/>
              <a:ext cx="1483" cy="105"/>
            </a:xfrm>
            <a:prstGeom prst="rect">
              <a:avLst/>
            </a:prstGeom>
            <a:solidFill>
              <a:srgbClr val="FFFF99"/>
            </a:solidFill>
            <a:ln w="9525">
              <a:solidFill>
                <a:schemeClr val="tx1"/>
              </a:solidFill>
              <a:miter lim="800000"/>
              <a:headEnd/>
              <a:tailEnd/>
            </a:ln>
          </p:spPr>
          <p:txBody>
            <a:bodyPr wrap="none" anchor="ctr">
              <a:prstTxWarp prst="textNoShape">
                <a:avLst/>
              </a:prstTxWarp>
            </a:bodyPr>
            <a:lstStyle/>
            <a:p>
              <a:pPr algn="ctr"/>
              <a:r>
                <a:rPr lang="fr-FR" sz="1200" b="1">
                  <a:latin typeface="Tahoma" charset="0"/>
                </a:rPr>
                <a:t>Année 1</a:t>
              </a:r>
              <a:endParaRPr lang="en-US" sz="1200" b="1">
                <a:latin typeface="Tahoma" charset="0"/>
              </a:endParaRPr>
            </a:p>
          </p:txBody>
        </p:sp>
        <p:sp>
          <p:nvSpPr>
            <p:cNvPr id="550930" name="Rectangle 14"/>
            <p:cNvSpPr>
              <a:spLocks noChangeArrowheads="1"/>
            </p:cNvSpPr>
            <p:nvPr/>
          </p:nvSpPr>
          <p:spPr bwMode="auto">
            <a:xfrm>
              <a:off x="3986" y="1511"/>
              <a:ext cx="369" cy="106"/>
            </a:xfrm>
            <a:prstGeom prst="rect">
              <a:avLst/>
            </a:prstGeom>
            <a:solidFill>
              <a:srgbClr val="FFFFCC"/>
            </a:solidFill>
            <a:ln w="9525">
              <a:solidFill>
                <a:schemeClr val="tx1"/>
              </a:solidFill>
              <a:miter lim="800000"/>
              <a:headEnd/>
              <a:tailEnd/>
            </a:ln>
          </p:spPr>
          <p:txBody>
            <a:bodyPr wrap="none" anchor="ctr">
              <a:prstTxWarp prst="textNoShape">
                <a:avLst/>
              </a:prstTxWarp>
            </a:bodyPr>
            <a:lstStyle/>
            <a:p>
              <a:pPr algn="ctr"/>
              <a:r>
                <a:rPr lang="fr-FR" sz="1200" b="1">
                  <a:latin typeface="Tahoma" charset="0"/>
                </a:rPr>
                <a:t>Q2</a:t>
              </a:r>
              <a:endParaRPr lang="en-US" sz="1200" b="1">
                <a:latin typeface="Tahoma" charset="0"/>
              </a:endParaRPr>
            </a:p>
          </p:txBody>
        </p:sp>
        <p:sp>
          <p:nvSpPr>
            <p:cNvPr id="550931" name="Rectangle 15"/>
            <p:cNvSpPr>
              <a:spLocks noChangeArrowheads="1"/>
            </p:cNvSpPr>
            <p:nvPr/>
          </p:nvSpPr>
          <p:spPr bwMode="auto">
            <a:xfrm>
              <a:off x="4355" y="1511"/>
              <a:ext cx="370" cy="106"/>
            </a:xfrm>
            <a:prstGeom prst="rect">
              <a:avLst/>
            </a:prstGeom>
            <a:solidFill>
              <a:srgbClr val="FFFFCC"/>
            </a:solidFill>
            <a:ln w="9525">
              <a:solidFill>
                <a:schemeClr val="tx1"/>
              </a:solidFill>
              <a:miter lim="800000"/>
              <a:headEnd/>
              <a:tailEnd/>
            </a:ln>
          </p:spPr>
          <p:txBody>
            <a:bodyPr wrap="none" anchor="ctr">
              <a:prstTxWarp prst="textNoShape">
                <a:avLst/>
              </a:prstTxWarp>
            </a:bodyPr>
            <a:lstStyle/>
            <a:p>
              <a:pPr algn="ctr"/>
              <a:r>
                <a:rPr lang="fr-FR" sz="1200" b="1">
                  <a:latin typeface="Tahoma" charset="0"/>
                </a:rPr>
                <a:t>Q3</a:t>
              </a:r>
              <a:endParaRPr lang="en-US" sz="1200" b="1">
                <a:latin typeface="Tahoma" charset="0"/>
              </a:endParaRPr>
            </a:p>
          </p:txBody>
        </p:sp>
        <p:sp>
          <p:nvSpPr>
            <p:cNvPr id="550932" name="Rectangle 16"/>
            <p:cNvSpPr>
              <a:spLocks noChangeArrowheads="1"/>
            </p:cNvSpPr>
            <p:nvPr/>
          </p:nvSpPr>
          <p:spPr bwMode="auto">
            <a:xfrm>
              <a:off x="4725" y="1511"/>
              <a:ext cx="369" cy="106"/>
            </a:xfrm>
            <a:prstGeom prst="rect">
              <a:avLst/>
            </a:prstGeom>
            <a:solidFill>
              <a:srgbClr val="FFFFCC"/>
            </a:solidFill>
            <a:ln w="9525">
              <a:solidFill>
                <a:schemeClr val="tx1"/>
              </a:solidFill>
              <a:miter lim="800000"/>
              <a:headEnd/>
              <a:tailEnd/>
            </a:ln>
          </p:spPr>
          <p:txBody>
            <a:bodyPr wrap="none" anchor="ctr">
              <a:prstTxWarp prst="textNoShape">
                <a:avLst/>
              </a:prstTxWarp>
            </a:bodyPr>
            <a:lstStyle/>
            <a:p>
              <a:pPr algn="ctr"/>
              <a:r>
                <a:rPr lang="fr-FR" sz="1200" b="1">
                  <a:latin typeface="Tahoma" charset="0"/>
                </a:rPr>
                <a:t>Q4</a:t>
              </a:r>
              <a:endParaRPr lang="en-US" sz="1200" b="1">
                <a:latin typeface="Tahoma" charset="0"/>
              </a:endParaRPr>
            </a:p>
          </p:txBody>
        </p:sp>
        <p:sp>
          <p:nvSpPr>
            <p:cNvPr id="550933" name="Rectangle 17"/>
            <p:cNvSpPr>
              <a:spLocks noChangeArrowheads="1"/>
            </p:cNvSpPr>
            <p:nvPr/>
          </p:nvSpPr>
          <p:spPr bwMode="auto">
            <a:xfrm>
              <a:off x="3617" y="1406"/>
              <a:ext cx="1474" cy="105"/>
            </a:xfrm>
            <a:prstGeom prst="rect">
              <a:avLst/>
            </a:prstGeom>
            <a:solidFill>
              <a:srgbClr val="FFFF99"/>
            </a:solidFill>
            <a:ln w="9525">
              <a:solidFill>
                <a:schemeClr val="tx1"/>
              </a:solidFill>
              <a:miter lim="800000"/>
              <a:headEnd/>
              <a:tailEnd/>
            </a:ln>
          </p:spPr>
          <p:txBody>
            <a:bodyPr wrap="none" anchor="ctr">
              <a:prstTxWarp prst="textNoShape">
                <a:avLst/>
              </a:prstTxWarp>
            </a:bodyPr>
            <a:lstStyle/>
            <a:p>
              <a:pPr algn="ctr"/>
              <a:r>
                <a:rPr lang="fr-FR" sz="1200" b="1">
                  <a:latin typeface="Tahoma" charset="0"/>
                </a:rPr>
                <a:t>Année 3</a:t>
              </a:r>
              <a:endParaRPr lang="en-US" sz="1200" b="1">
                <a:latin typeface="Tahoma" charset="0"/>
              </a:endParaRPr>
            </a:p>
          </p:txBody>
        </p:sp>
        <p:sp>
          <p:nvSpPr>
            <p:cNvPr id="550934" name="Rectangle 18"/>
            <p:cNvSpPr>
              <a:spLocks noChangeArrowheads="1"/>
            </p:cNvSpPr>
            <p:nvPr/>
          </p:nvSpPr>
          <p:spPr bwMode="auto">
            <a:xfrm>
              <a:off x="2140" y="1406"/>
              <a:ext cx="1474" cy="105"/>
            </a:xfrm>
            <a:prstGeom prst="rect">
              <a:avLst/>
            </a:prstGeom>
            <a:solidFill>
              <a:srgbClr val="FFFF99"/>
            </a:solidFill>
            <a:ln w="9525">
              <a:solidFill>
                <a:schemeClr val="tx1"/>
              </a:solidFill>
              <a:miter lim="800000"/>
              <a:headEnd/>
              <a:tailEnd/>
            </a:ln>
          </p:spPr>
          <p:txBody>
            <a:bodyPr wrap="none" anchor="ctr">
              <a:prstTxWarp prst="textNoShape">
                <a:avLst/>
              </a:prstTxWarp>
            </a:bodyPr>
            <a:lstStyle/>
            <a:p>
              <a:pPr algn="ctr"/>
              <a:r>
                <a:rPr lang="fr-FR" sz="1200" b="1">
                  <a:latin typeface="Tahoma" charset="0"/>
                </a:rPr>
                <a:t>Année 2</a:t>
              </a:r>
              <a:endParaRPr lang="en-US" sz="1200" b="1">
                <a:latin typeface="Tahoma" charset="0"/>
              </a:endParaRPr>
            </a:p>
          </p:txBody>
        </p:sp>
        <p:sp>
          <p:nvSpPr>
            <p:cNvPr id="550935" name="Rectangle 19"/>
            <p:cNvSpPr>
              <a:spLocks noChangeArrowheads="1"/>
            </p:cNvSpPr>
            <p:nvPr/>
          </p:nvSpPr>
          <p:spPr bwMode="auto">
            <a:xfrm>
              <a:off x="3774" y="2029"/>
              <a:ext cx="1022" cy="173"/>
            </a:xfrm>
            <a:prstGeom prst="rect">
              <a:avLst/>
            </a:prstGeom>
            <a:noFill/>
            <a:ln w="9525">
              <a:noFill/>
              <a:miter lim="800000"/>
              <a:headEnd/>
              <a:tailEnd/>
            </a:ln>
          </p:spPr>
          <p:txBody>
            <a:bodyPr wrap="none">
              <a:prstTxWarp prst="textNoShape">
                <a:avLst/>
              </a:prstTxWarp>
              <a:spAutoFit/>
            </a:bodyPr>
            <a:lstStyle/>
            <a:p>
              <a:pPr algn="ctr">
                <a:spcBef>
                  <a:spcPct val="50000"/>
                </a:spcBef>
              </a:pPr>
              <a:r>
                <a:rPr lang="fr-FR" sz="1200" b="1">
                  <a:solidFill>
                    <a:srgbClr val="FF3300"/>
                  </a:solidFill>
                  <a:latin typeface="Tahoma" charset="0"/>
                </a:rPr>
                <a:t>Prévision glissante</a:t>
              </a:r>
            </a:p>
          </p:txBody>
        </p:sp>
        <p:sp>
          <p:nvSpPr>
            <p:cNvPr id="550936" name="AutoShape 20"/>
            <p:cNvSpPr>
              <a:spLocks noChangeArrowheads="1"/>
            </p:cNvSpPr>
            <p:nvPr/>
          </p:nvSpPr>
          <p:spPr bwMode="auto">
            <a:xfrm>
              <a:off x="660" y="1737"/>
              <a:ext cx="369" cy="158"/>
            </a:xfrm>
            <a:prstGeom prst="homePlate">
              <a:avLst>
                <a:gd name="adj" fmla="val 50136"/>
              </a:avLst>
            </a:prstGeom>
            <a:solidFill>
              <a:srgbClr val="0000CC"/>
            </a:solidFill>
            <a:ln w="9525">
              <a:solidFill>
                <a:schemeClr val="tx1"/>
              </a:solidFill>
              <a:miter lim="800000"/>
              <a:headEnd/>
              <a:tailEnd/>
            </a:ln>
          </p:spPr>
          <p:txBody>
            <a:bodyPr wrap="none" anchor="ctr">
              <a:prstTxWarp prst="textNoShape">
                <a:avLst/>
              </a:prstTxWarp>
            </a:bodyPr>
            <a:lstStyle/>
            <a:p>
              <a:pPr marL="190500" indent="-190500" algn="ctr">
                <a:lnSpc>
                  <a:spcPct val="85000"/>
                </a:lnSpc>
                <a:spcBef>
                  <a:spcPct val="5000"/>
                </a:spcBef>
                <a:spcAft>
                  <a:spcPts val="300"/>
                </a:spcAft>
                <a:buFont typeface="Webdings" charset="2"/>
                <a:buNone/>
              </a:pPr>
              <a:r>
                <a:rPr lang="fr-FR" sz="1000">
                  <a:solidFill>
                    <a:srgbClr val="000099"/>
                  </a:solidFill>
                  <a:latin typeface="Tahoma" charset="0"/>
                </a:rPr>
                <a:t>Q1</a:t>
              </a:r>
              <a:endParaRPr lang="en-US" sz="1000">
                <a:solidFill>
                  <a:srgbClr val="000099"/>
                </a:solidFill>
                <a:latin typeface="Tahoma" charset="0"/>
              </a:endParaRPr>
            </a:p>
          </p:txBody>
        </p:sp>
        <p:sp>
          <p:nvSpPr>
            <p:cNvPr id="550937" name="AutoShape 21"/>
            <p:cNvSpPr>
              <a:spLocks noChangeArrowheads="1"/>
            </p:cNvSpPr>
            <p:nvPr/>
          </p:nvSpPr>
          <p:spPr bwMode="auto">
            <a:xfrm>
              <a:off x="945" y="1740"/>
              <a:ext cx="449" cy="159"/>
            </a:xfrm>
            <a:prstGeom prst="chevron">
              <a:avLst>
                <a:gd name="adj" fmla="val 51771"/>
              </a:avLst>
            </a:prstGeom>
            <a:solidFill>
              <a:srgbClr val="0099FF"/>
            </a:solidFill>
            <a:ln w="9525">
              <a:solidFill>
                <a:schemeClr val="tx1"/>
              </a:solidFill>
              <a:miter lim="800000"/>
              <a:headEnd/>
              <a:tailEnd/>
            </a:ln>
          </p:spPr>
          <p:txBody>
            <a:bodyPr anchor="ctr">
              <a:prstTxWarp prst="textNoShape">
                <a:avLst/>
              </a:prstTxWarp>
            </a:bodyPr>
            <a:lstStyle/>
            <a:p>
              <a:pPr algn="ctr"/>
              <a:r>
                <a:rPr lang="fr-FR" sz="1000">
                  <a:latin typeface="Tahoma" charset="0"/>
                </a:rPr>
                <a:t>Q2</a:t>
              </a:r>
            </a:p>
          </p:txBody>
        </p:sp>
        <p:sp>
          <p:nvSpPr>
            <p:cNvPr id="550938" name="AutoShape 22"/>
            <p:cNvSpPr>
              <a:spLocks noChangeArrowheads="1"/>
            </p:cNvSpPr>
            <p:nvPr/>
          </p:nvSpPr>
          <p:spPr bwMode="auto">
            <a:xfrm>
              <a:off x="1310" y="1740"/>
              <a:ext cx="450" cy="159"/>
            </a:xfrm>
            <a:prstGeom prst="chevron">
              <a:avLst>
                <a:gd name="adj" fmla="val 51887"/>
              </a:avLst>
            </a:prstGeom>
            <a:solidFill>
              <a:srgbClr val="00CCFF"/>
            </a:solidFill>
            <a:ln w="9525">
              <a:solidFill>
                <a:schemeClr val="tx1"/>
              </a:solidFill>
              <a:miter lim="800000"/>
              <a:headEnd/>
              <a:tailEnd/>
            </a:ln>
          </p:spPr>
          <p:txBody>
            <a:bodyPr wrap="none" anchor="ctr">
              <a:prstTxWarp prst="textNoShape">
                <a:avLst/>
              </a:prstTxWarp>
            </a:bodyPr>
            <a:lstStyle/>
            <a:p>
              <a:pPr marL="190500" indent="-190500" algn="ctr">
                <a:lnSpc>
                  <a:spcPct val="85000"/>
                </a:lnSpc>
                <a:spcBef>
                  <a:spcPct val="5000"/>
                </a:spcBef>
                <a:spcAft>
                  <a:spcPts val="300"/>
                </a:spcAft>
                <a:buFont typeface="Webdings" charset="2"/>
                <a:buNone/>
              </a:pPr>
              <a:r>
                <a:rPr lang="fr-FR" sz="1000">
                  <a:solidFill>
                    <a:srgbClr val="000099"/>
                  </a:solidFill>
                  <a:latin typeface="Tahoma" charset="0"/>
                </a:rPr>
                <a:t>Q3</a:t>
              </a:r>
            </a:p>
          </p:txBody>
        </p:sp>
        <p:sp>
          <p:nvSpPr>
            <p:cNvPr id="550939" name="AutoShape 23"/>
            <p:cNvSpPr>
              <a:spLocks noChangeArrowheads="1"/>
            </p:cNvSpPr>
            <p:nvPr/>
          </p:nvSpPr>
          <p:spPr bwMode="auto">
            <a:xfrm>
              <a:off x="1677" y="1740"/>
              <a:ext cx="450" cy="159"/>
            </a:xfrm>
            <a:prstGeom prst="chevron">
              <a:avLst>
                <a:gd name="adj" fmla="val 51887"/>
              </a:avLst>
            </a:prstGeom>
            <a:solidFill>
              <a:srgbClr val="9999FF"/>
            </a:solidFill>
            <a:ln w="9525">
              <a:solidFill>
                <a:schemeClr val="tx1"/>
              </a:solidFill>
              <a:miter lim="800000"/>
              <a:headEnd/>
              <a:tailEnd/>
            </a:ln>
          </p:spPr>
          <p:txBody>
            <a:bodyPr wrap="none" anchor="ctr">
              <a:prstTxWarp prst="textNoShape">
                <a:avLst/>
              </a:prstTxWarp>
            </a:bodyPr>
            <a:lstStyle/>
            <a:p>
              <a:pPr marL="190500" indent="-190500" algn="ctr">
                <a:lnSpc>
                  <a:spcPct val="85000"/>
                </a:lnSpc>
                <a:spcBef>
                  <a:spcPct val="5000"/>
                </a:spcBef>
                <a:spcAft>
                  <a:spcPts val="300"/>
                </a:spcAft>
                <a:buFont typeface="Webdings" charset="2"/>
                <a:buNone/>
              </a:pPr>
              <a:r>
                <a:rPr lang="fr-FR" sz="1000">
                  <a:solidFill>
                    <a:srgbClr val="000099"/>
                  </a:solidFill>
                  <a:latin typeface="Tahoma" charset="0"/>
                </a:rPr>
                <a:t>Q4</a:t>
              </a:r>
            </a:p>
          </p:txBody>
        </p:sp>
        <p:sp>
          <p:nvSpPr>
            <p:cNvPr id="550940" name="AutoShape 24"/>
            <p:cNvSpPr>
              <a:spLocks noChangeArrowheads="1"/>
            </p:cNvSpPr>
            <p:nvPr/>
          </p:nvSpPr>
          <p:spPr bwMode="auto">
            <a:xfrm>
              <a:off x="2043" y="1740"/>
              <a:ext cx="450" cy="159"/>
            </a:xfrm>
            <a:prstGeom prst="chevron">
              <a:avLst>
                <a:gd name="adj" fmla="val 51887"/>
              </a:avLst>
            </a:prstGeom>
            <a:solidFill>
              <a:srgbClr val="CCCCFF"/>
            </a:solidFill>
            <a:ln w="9525">
              <a:solidFill>
                <a:schemeClr val="tx1"/>
              </a:solidFill>
              <a:miter lim="800000"/>
              <a:headEnd/>
              <a:tailEnd/>
            </a:ln>
          </p:spPr>
          <p:txBody>
            <a:bodyPr wrap="none" anchor="ctr">
              <a:prstTxWarp prst="textNoShape">
                <a:avLst/>
              </a:prstTxWarp>
            </a:bodyPr>
            <a:lstStyle/>
            <a:p>
              <a:pPr marL="190500" indent="-190500" algn="ctr">
                <a:lnSpc>
                  <a:spcPct val="85000"/>
                </a:lnSpc>
                <a:spcBef>
                  <a:spcPct val="5000"/>
                </a:spcBef>
                <a:spcAft>
                  <a:spcPts val="300"/>
                </a:spcAft>
                <a:buFont typeface="Webdings" charset="2"/>
                <a:buNone/>
              </a:pPr>
              <a:r>
                <a:rPr lang="fr-FR" sz="1000">
                  <a:solidFill>
                    <a:srgbClr val="000099"/>
                  </a:solidFill>
                  <a:latin typeface="Tahoma" charset="0"/>
                </a:rPr>
                <a:t>Q5</a:t>
              </a:r>
            </a:p>
          </p:txBody>
        </p:sp>
        <p:sp>
          <p:nvSpPr>
            <p:cNvPr id="550941" name="AutoShape 25"/>
            <p:cNvSpPr>
              <a:spLocks noChangeArrowheads="1"/>
            </p:cNvSpPr>
            <p:nvPr/>
          </p:nvSpPr>
          <p:spPr bwMode="auto">
            <a:xfrm>
              <a:off x="2411" y="1740"/>
              <a:ext cx="450" cy="159"/>
            </a:xfrm>
            <a:prstGeom prst="chevron">
              <a:avLst>
                <a:gd name="adj" fmla="val 51887"/>
              </a:avLst>
            </a:prstGeom>
            <a:solidFill>
              <a:srgbClr val="CCECFF"/>
            </a:solidFill>
            <a:ln w="9525">
              <a:solidFill>
                <a:schemeClr val="tx1"/>
              </a:solidFill>
              <a:miter lim="800000"/>
              <a:headEnd/>
              <a:tailEnd/>
            </a:ln>
          </p:spPr>
          <p:txBody>
            <a:bodyPr wrap="none" anchor="ctr">
              <a:prstTxWarp prst="textNoShape">
                <a:avLst/>
              </a:prstTxWarp>
            </a:bodyPr>
            <a:lstStyle/>
            <a:p>
              <a:pPr marL="190500" indent="-190500" algn="ctr">
                <a:lnSpc>
                  <a:spcPct val="85000"/>
                </a:lnSpc>
                <a:spcBef>
                  <a:spcPct val="5000"/>
                </a:spcBef>
                <a:spcAft>
                  <a:spcPts val="300"/>
                </a:spcAft>
                <a:buFont typeface="Webdings" charset="2"/>
                <a:buNone/>
              </a:pPr>
              <a:r>
                <a:rPr lang="fr-FR" sz="1000">
                  <a:solidFill>
                    <a:srgbClr val="000099"/>
                  </a:solidFill>
                  <a:latin typeface="Tahoma" charset="0"/>
                </a:rPr>
                <a:t>Q6</a:t>
              </a:r>
            </a:p>
          </p:txBody>
        </p:sp>
        <p:sp>
          <p:nvSpPr>
            <p:cNvPr id="550942" name="AutoShape 26"/>
            <p:cNvSpPr>
              <a:spLocks noChangeArrowheads="1"/>
            </p:cNvSpPr>
            <p:nvPr/>
          </p:nvSpPr>
          <p:spPr bwMode="auto">
            <a:xfrm>
              <a:off x="1262" y="1963"/>
              <a:ext cx="450" cy="159"/>
            </a:xfrm>
            <a:prstGeom prst="chevron">
              <a:avLst>
                <a:gd name="adj" fmla="val 51887"/>
              </a:avLst>
            </a:prstGeom>
            <a:solidFill>
              <a:srgbClr val="0099FF"/>
            </a:solidFill>
            <a:ln w="9525">
              <a:solidFill>
                <a:schemeClr val="tx1"/>
              </a:solidFill>
              <a:miter lim="800000"/>
              <a:headEnd/>
              <a:tailEnd/>
            </a:ln>
          </p:spPr>
          <p:txBody>
            <a:bodyPr anchor="ctr">
              <a:prstTxWarp prst="textNoShape">
                <a:avLst/>
              </a:prstTxWarp>
            </a:bodyPr>
            <a:lstStyle/>
            <a:p>
              <a:pPr algn="ctr"/>
              <a:r>
                <a:rPr lang="fr-FR" sz="1000">
                  <a:latin typeface="Tahoma" charset="0"/>
                </a:rPr>
                <a:t>Q3</a:t>
              </a:r>
            </a:p>
          </p:txBody>
        </p:sp>
        <p:sp>
          <p:nvSpPr>
            <p:cNvPr id="550943" name="AutoShape 27"/>
            <p:cNvSpPr>
              <a:spLocks noChangeArrowheads="1"/>
            </p:cNvSpPr>
            <p:nvPr/>
          </p:nvSpPr>
          <p:spPr bwMode="auto">
            <a:xfrm>
              <a:off x="1627" y="1963"/>
              <a:ext cx="451" cy="159"/>
            </a:xfrm>
            <a:prstGeom prst="chevron">
              <a:avLst>
                <a:gd name="adj" fmla="val 52002"/>
              </a:avLst>
            </a:prstGeom>
            <a:solidFill>
              <a:srgbClr val="00CCFF"/>
            </a:solidFill>
            <a:ln w="9525">
              <a:solidFill>
                <a:schemeClr val="tx1"/>
              </a:solidFill>
              <a:miter lim="800000"/>
              <a:headEnd/>
              <a:tailEnd/>
            </a:ln>
          </p:spPr>
          <p:txBody>
            <a:bodyPr wrap="none" anchor="ctr">
              <a:prstTxWarp prst="textNoShape">
                <a:avLst/>
              </a:prstTxWarp>
            </a:bodyPr>
            <a:lstStyle/>
            <a:p>
              <a:pPr marL="190500" indent="-190500" algn="ctr">
                <a:lnSpc>
                  <a:spcPct val="85000"/>
                </a:lnSpc>
                <a:spcBef>
                  <a:spcPct val="5000"/>
                </a:spcBef>
                <a:spcAft>
                  <a:spcPts val="300"/>
                </a:spcAft>
                <a:buFont typeface="Webdings" charset="2"/>
                <a:buNone/>
              </a:pPr>
              <a:r>
                <a:rPr lang="fr-FR" sz="1000">
                  <a:solidFill>
                    <a:srgbClr val="000099"/>
                  </a:solidFill>
                  <a:latin typeface="Tahoma" charset="0"/>
                </a:rPr>
                <a:t>Q4</a:t>
              </a:r>
            </a:p>
          </p:txBody>
        </p:sp>
        <p:sp>
          <p:nvSpPr>
            <p:cNvPr id="550944" name="AutoShape 28"/>
            <p:cNvSpPr>
              <a:spLocks noChangeArrowheads="1"/>
            </p:cNvSpPr>
            <p:nvPr/>
          </p:nvSpPr>
          <p:spPr bwMode="auto">
            <a:xfrm>
              <a:off x="1994" y="1963"/>
              <a:ext cx="451" cy="159"/>
            </a:xfrm>
            <a:prstGeom prst="chevron">
              <a:avLst>
                <a:gd name="adj" fmla="val 52002"/>
              </a:avLst>
            </a:prstGeom>
            <a:solidFill>
              <a:srgbClr val="9999FF"/>
            </a:solidFill>
            <a:ln w="9525">
              <a:solidFill>
                <a:schemeClr val="tx1"/>
              </a:solidFill>
              <a:miter lim="800000"/>
              <a:headEnd/>
              <a:tailEnd/>
            </a:ln>
          </p:spPr>
          <p:txBody>
            <a:bodyPr wrap="none" anchor="ctr">
              <a:prstTxWarp prst="textNoShape">
                <a:avLst/>
              </a:prstTxWarp>
            </a:bodyPr>
            <a:lstStyle/>
            <a:p>
              <a:pPr marL="190500" indent="-190500" algn="ctr">
                <a:lnSpc>
                  <a:spcPct val="85000"/>
                </a:lnSpc>
                <a:spcBef>
                  <a:spcPct val="5000"/>
                </a:spcBef>
                <a:spcAft>
                  <a:spcPts val="300"/>
                </a:spcAft>
                <a:buFont typeface="Webdings" charset="2"/>
                <a:buNone/>
              </a:pPr>
              <a:r>
                <a:rPr lang="fr-FR" sz="1000">
                  <a:solidFill>
                    <a:srgbClr val="000099"/>
                  </a:solidFill>
                  <a:latin typeface="Tahoma" charset="0"/>
                </a:rPr>
                <a:t>Q5</a:t>
              </a:r>
            </a:p>
          </p:txBody>
        </p:sp>
        <p:sp>
          <p:nvSpPr>
            <p:cNvPr id="550945" name="AutoShape 29"/>
            <p:cNvSpPr>
              <a:spLocks noChangeArrowheads="1"/>
            </p:cNvSpPr>
            <p:nvPr/>
          </p:nvSpPr>
          <p:spPr bwMode="auto">
            <a:xfrm>
              <a:off x="2361" y="1963"/>
              <a:ext cx="451" cy="159"/>
            </a:xfrm>
            <a:prstGeom prst="chevron">
              <a:avLst>
                <a:gd name="adj" fmla="val 52002"/>
              </a:avLst>
            </a:prstGeom>
            <a:solidFill>
              <a:srgbClr val="CCCCFF"/>
            </a:solidFill>
            <a:ln w="9525">
              <a:solidFill>
                <a:schemeClr val="tx1"/>
              </a:solidFill>
              <a:miter lim="800000"/>
              <a:headEnd/>
              <a:tailEnd/>
            </a:ln>
          </p:spPr>
          <p:txBody>
            <a:bodyPr wrap="none" anchor="ctr">
              <a:prstTxWarp prst="textNoShape">
                <a:avLst/>
              </a:prstTxWarp>
            </a:bodyPr>
            <a:lstStyle/>
            <a:p>
              <a:pPr marL="190500" indent="-190500" algn="ctr">
                <a:lnSpc>
                  <a:spcPct val="85000"/>
                </a:lnSpc>
                <a:spcBef>
                  <a:spcPct val="5000"/>
                </a:spcBef>
                <a:spcAft>
                  <a:spcPts val="300"/>
                </a:spcAft>
                <a:buFont typeface="Webdings" charset="2"/>
                <a:buNone/>
              </a:pPr>
              <a:r>
                <a:rPr lang="fr-FR" sz="1000">
                  <a:solidFill>
                    <a:srgbClr val="000099"/>
                  </a:solidFill>
                  <a:latin typeface="Tahoma" charset="0"/>
                </a:rPr>
                <a:t>Q6</a:t>
              </a:r>
            </a:p>
          </p:txBody>
        </p:sp>
        <p:sp>
          <p:nvSpPr>
            <p:cNvPr id="550946" name="AutoShape 30"/>
            <p:cNvSpPr>
              <a:spLocks noChangeArrowheads="1"/>
            </p:cNvSpPr>
            <p:nvPr/>
          </p:nvSpPr>
          <p:spPr bwMode="auto">
            <a:xfrm>
              <a:off x="2729" y="1963"/>
              <a:ext cx="450" cy="159"/>
            </a:xfrm>
            <a:prstGeom prst="chevron">
              <a:avLst>
                <a:gd name="adj" fmla="val 51887"/>
              </a:avLst>
            </a:prstGeom>
            <a:solidFill>
              <a:srgbClr val="CCECFF"/>
            </a:solidFill>
            <a:ln w="9525">
              <a:solidFill>
                <a:schemeClr val="tx1"/>
              </a:solidFill>
              <a:miter lim="800000"/>
              <a:headEnd/>
              <a:tailEnd/>
            </a:ln>
          </p:spPr>
          <p:txBody>
            <a:bodyPr wrap="none" anchor="ctr">
              <a:prstTxWarp prst="textNoShape">
                <a:avLst/>
              </a:prstTxWarp>
            </a:bodyPr>
            <a:lstStyle/>
            <a:p>
              <a:pPr marL="190500" indent="-190500" algn="ctr">
                <a:lnSpc>
                  <a:spcPct val="85000"/>
                </a:lnSpc>
                <a:spcBef>
                  <a:spcPct val="5000"/>
                </a:spcBef>
                <a:spcAft>
                  <a:spcPts val="300"/>
                </a:spcAft>
                <a:buFont typeface="Webdings" charset="2"/>
                <a:buNone/>
              </a:pPr>
              <a:r>
                <a:rPr lang="fr-FR" sz="1000">
                  <a:solidFill>
                    <a:srgbClr val="000099"/>
                  </a:solidFill>
                  <a:latin typeface="Tahoma" charset="0"/>
                </a:rPr>
                <a:t>Q7</a:t>
              </a:r>
            </a:p>
          </p:txBody>
        </p:sp>
        <p:sp>
          <p:nvSpPr>
            <p:cNvPr id="550947" name="AutoShape 31"/>
            <p:cNvSpPr>
              <a:spLocks noChangeArrowheads="1"/>
            </p:cNvSpPr>
            <p:nvPr/>
          </p:nvSpPr>
          <p:spPr bwMode="auto">
            <a:xfrm>
              <a:off x="1692" y="2197"/>
              <a:ext cx="450" cy="161"/>
            </a:xfrm>
            <a:prstGeom prst="chevron">
              <a:avLst>
                <a:gd name="adj" fmla="val 51242"/>
              </a:avLst>
            </a:prstGeom>
            <a:solidFill>
              <a:srgbClr val="0099FF"/>
            </a:solidFill>
            <a:ln w="9525">
              <a:solidFill>
                <a:schemeClr val="tx1"/>
              </a:solidFill>
              <a:miter lim="800000"/>
              <a:headEnd/>
              <a:tailEnd/>
            </a:ln>
          </p:spPr>
          <p:txBody>
            <a:bodyPr anchor="ctr">
              <a:prstTxWarp prst="textNoShape">
                <a:avLst/>
              </a:prstTxWarp>
            </a:bodyPr>
            <a:lstStyle/>
            <a:p>
              <a:pPr algn="ctr"/>
              <a:r>
                <a:rPr lang="fr-FR" sz="1000">
                  <a:latin typeface="Tahoma" charset="0"/>
                </a:rPr>
                <a:t>Q4</a:t>
              </a:r>
            </a:p>
          </p:txBody>
        </p:sp>
        <p:sp>
          <p:nvSpPr>
            <p:cNvPr id="550948" name="AutoShape 32"/>
            <p:cNvSpPr>
              <a:spLocks noChangeArrowheads="1"/>
            </p:cNvSpPr>
            <p:nvPr/>
          </p:nvSpPr>
          <p:spPr bwMode="auto">
            <a:xfrm>
              <a:off x="2058" y="2197"/>
              <a:ext cx="450" cy="161"/>
            </a:xfrm>
            <a:prstGeom prst="chevron">
              <a:avLst>
                <a:gd name="adj" fmla="val 51242"/>
              </a:avLst>
            </a:prstGeom>
            <a:solidFill>
              <a:srgbClr val="00CCFF"/>
            </a:solidFill>
            <a:ln w="9525">
              <a:solidFill>
                <a:schemeClr val="tx1"/>
              </a:solidFill>
              <a:miter lim="800000"/>
              <a:headEnd/>
              <a:tailEnd/>
            </a:ln>
          </p:spPr>
          <p:txBody>
            <a:bodyPr wrap="none" anchor="ctr">
              <a:prstTxWarp prst="textNoShape">
                <a:avLst/>
              </a:prstTxWarp>
            </a:bodyPr>
            <a:lstStyle/>
            <a:p>
              <a:pPr marL="190500" indent="-190500" algn="ctr">
                <a:lnSpc>
                  <a:spcPct val="85000"/>
                </a:lnSpc>
                <a:spcBef>
                  <a:spcPct val="5000"/>
                </a:spcBef>
                <a:spcAft>
                  <a:spcPts val="300"/>
                </a:spcAft>
                <a:buFont typeface="Webdings" charset="2"/>
                <a:buNone/>
              </a:pPr>
              <a:r>
                <a:rPr lang="fr-FR" sz="1000">
                  <a:solidFill>
                    <a:srgbClr val="000099"/>
                  </a:solidFill>
                  <a:latin typeface="Tahoma" charset="0"/>
                </a:rPr>
                <a:t>Q5</a:t>
              </a:r>
            </a:p>
          </p:txBody>
        </p:sp>
        <p:sp>
          <p:nvSpPr>
            <p:cNvPr id="550949" name="AutoShape 33"/>
            <p:cNvSpPr>
              <a:spLocks noChangeArrowheads="1"/>
            </p:cNvSpPr>
            <p:nvPr/>
          </p:nvSpPr>
          <p:spPr bwMode="auto">
            <a:xfrm>
              <a:off x="2425" y="2197"/>
              <a:ext cx="450" cy="161"/>
            </a:xfrm>
            <a:prstGeom prst="chevron">
              <a:avLst>
                <a:gd name="adj" fmla="val 51242"/>
              </a:avLst>
            </a:prstGeom>
            <a:solidFill>
              <a:srgbClr val="9999FF"/>
            </a:solidFill>
            <a:ln w="9525">
              <a:solidFill>
                <a:schemeClr val="tx1"/>
              </a:solidFill>
              <a:miter lim="800000"/>
              <a:headEnd/>
              <a:tailEnd/>
            </a:ln>
          </p:spPr>
          <p:txBody>
            <a:bodyPr wrap="none" anchor="ctr">
              <a:prstTxWarp prst="textNoShape">
                <a:avLst/>
              </a:prstTxWarp>
            </a:bodyPr>
            <a:lstStyle/>
            <a:p>
              <a:pPr marL="190500" indent="-190500" algn="ctr">
                <a:lnSpc>
                  <a:spcPct val="85000"/>
                </a:lnSpc>
                <a:spcBef>
                  <a:spcPct val="5000"/>
                </a:spcBef>
                <a:spcAft>
                  <a:spcPts val="300"/>
                </a:spcAft>
                <a:buFont typeface="Webdings" charset="2"/>
                <a:buNone/>
              </a:pPr>
              <a:r>
                <a:rPr lang="fr-FR" sz="1000">
                  <a:solidFill>
                    <a:srgbClr val="000099"/>
                  </a:solidFill>
                  <a:latin typeface="Tahoma" charset="0"/>
                </a:rPr>
                <a:t>Q6</a:t>
              </a:r>
            </a:p>
          </p:txBody>
        </p:sp>
        <p:sp>
          <p:nvSpPr>
            <p:cNvPr id="550950" name="AutoShape 34"/>
            <p:cNvSpPr>
              <a:spLocks noChangeArrowheads="1"/>
            </p:cNvSpPr>
            <p:nvPr/>
          </p:nvSpPr>
          <p:spPr bwMode="auto">
            <a:xfrm>
              <a:off x="2791" y="2197"/>
              <a:ext cx="451" cy="161"/>
            </a:xfrm>
            <a:prstGeom prst="chevron">
              <a:avLst>
                <a:gd name="adj" fmla="val 51356"/>
              </a:avLst>
            </a:prstGeom>
            <a:solidFill>
              <a:srgbClr val="CCCCFF"/>
            </a:solidFill>
            <a:ln w="9525">
              <a:solidFill>
                <a:schemeClr val="tx1"/>
              </a:solidFill>
              <a:miter lim="800000"/>
              <a:headEnd/>
              <a:tailEnd/>
            </a:ln>
          </p:spPr>
          <p:txBody>
            <a:bodyPr wrap="none" anchor="ctr">
              <a:prstTxWarp prst="textNoShape">
                <a:avLst/>
              </a:prstTxWarp>
            </a:bodyPr>
            <a:lstStyle/>
            <a:p>
              <a:pPr marL="190500" indent="-190500" algn="ctr">
                <a:lnSpc>
                  <a:spcPct val="85000"/>
                </a:lnSpc>
                <a:spcBef>
                  <a:spcPct val="5000"/>
                </a:spcBef>
                <a:spcAft>
                  <a:spcPts val="300"/>
                </a:spcAft>
                <a:buFont typeface="Webdings" charset="2"/>
                <a:buNone/>
              </a:pPr>
              <a:r>
                <a:rPr lang="fr-FR" sz="1000">
                  <a:solidFill>
                    <a:srgbClr val="000099"/>
                  </a:solidFill>
                  <a:latin typeface="Tahoma" charset="0"/>
                </a:rPr>
                <a:t>Q7</a:t>
              </a:r>
            </a:p>
          </p:txBody>
        </p:sp>
        <p:sp>
          <p:nvSpPr>
            <p:cNvPr id="550951" name="AutoShape 35"/>
            <p:cNvSpPr>
              <a:spLocks noChangeArrowheads="1"/>
            </p:cNvSpPr>
            <p:nvPr/>
          </p:nvSpPr>
          <p:spPr bwMode="auto">
            <a:xfrm>
              <a:off x="3160" y="2197"/>
              <a:ext cx="450" cy="161"/>
            </a:xfrm>
            <a:prstGeom prst="chevron">
              <a:avLst>
                <a:gd name="adj" fmla="val 51242"/>
              </a:avLst>
            </a:prstGeom>
            <a:solidFill>
              <a:srgbClr val="CCECFF"/>
            </a:solidFill>
            <a:ln w="9525">
              <a:solidFill>
                <a:schemeClr val="tx1"/>
              </a:solidFill>
              <a:miter lim="800000"/>
              <a:headEnd/>
              <a:tailEnd/>
            </a:ln>
          </p:spPr>
          <p:txBody>
            <a:bodyPr wrap="none" anchor="ctr">
              <a:prstTxWarp prst="textNoShape">
                <a:avLst/>
              </a:prstTxWarp>
            </a:bodyPr>
            <a:lstStyle/>
            <a:p>
              <a:pPr marL="190500" indent="-190500" algn="ctr">
                <a:lnSpc>
                  <a:spcPct val="85000"/>
                </a:lnSpc>
                <a:spcBef>
                  <a:spcPct val="5000"/>
                </a:spcBef>
                <a:spcAft>
                  <a:spcPts val="300"/>
                </a:spcAft>
                <a:buFont typeface="Webdings" charset="2"/>
                <a:buNone/>
              </a:pPr>
              <a:r>
                <a:rPr lang="fr-FR" sz="1000">
                  <a:solidFill>
                    <a:srgbClr val="000099"/>
                  </a:solidFill>
                  <a:latin typeface="Tahoma" charset="0"/>
                </a:rPr>
                <a:t>Q8</a:t>
              </a:r>
            </a:p>
          </p:txBody>
        </p:sp>
        <p:sp>
          <p:nvSpPr>
            <p:cNvPr id="550952" name="AutoShape 36"/>
            <p:cNvSpPr>
              <a:spLocks/>
            </p:cNvSpPr>
            <p:nvPr/>
          </p:nvSpPr>
          <p:spPr bwMode="auto">
            <a:xfrm>
              <a:off x="3648" y="1724"/>
              <a:ext cx="145" cy="755"/>
            </a:xfrm>
            <a:prstGeom prst="rightBrace">
              <a:avLst>
                <a:gd name="adj1" fmla="val 43391"/>
                <a:gd name="adj2" fmla="val 50000"/>
              </a:avLst>
            </a:prstGeom>
            <a:noFill/>
            <a:ln w="12700">
              <a:solidFill>
                <a:srgbClr val="00007D"/>
              </a:solidFill>
              <a:round/>
              <a:headEnd/>
              <a:tailEnd/>
            </a:ln>
          </p:spPr>
          <p:txBody>
            <a:bodyPr wrap="none" anchor="ctr">
              <a:prstTxWarp prst="textNoShape">
                <a:avLst/>
              </a:prstTxWarp>
            </a:bodyPr>
            <a:lstStyle/>
            <a:p>
              <a:endParaRPr lang="fr-FR"/>
            </a:p>
          </p:txBody>
        </p:sp>
        <p:sp>
          <p:nvSpPr>
            <p:cNvPr id="550953" name="Text Box 37"/>
            <p:cNvSpPr txBox="1">
              <a:spLocks noChangeArrowheads="1"/>
            </p:cNvSpPr>
            <p:nvPr/>
          </p:nvSpPr>
          <p:spPr bwMode="auto">
            <a:xfrm>
              <a:off x="1741" y="2398"/>
              <a:ext cx="326" cy="164"/>
            </a:xfrm>
            <a:prstGeom prst="rect">
              <a:avLst/>
            </a:prstGeom>
            <a:noFill/>
            <a:ln w="9525">
              <a:noFill/>
              <a:miter lim="800000"/>
              <a:headEnd/>
              <a:tailEnd/>
            </a:ln>
          </p:spPr>
          <p:txBody>
            <a:bodyPr wrap="none">
              <a:prstTxWarp prst="textNoShape">
                <a:avLst/>
              </a:prstTxWarp>
              <a:spAutoFit/>
            </a:bodyPr>
            <a:lstStyle/>
            <a:p>
              <a:pPr marL="190500" indent="-190500">
                <a:lnSpc>
                  <a:spcPct val="85000"/>
                </a:lnSpc>
                <a:spcBef>
                  <a:spcPct val="5000"/>
                </a:spcBef>
                <a:spcAft>
                  <a:spcPts val="300"/>
                </a:spcAft>
                <a:buFont typeface="Webdings" charset="2"/>
                <a:buNone/>
              </a:pPr>
              <a:r>
                <a:rPr lang="fr-FR" sz="1000" b="1">
                  <a:solidFill>
                    <a:srgbClr val="000099"/>
                  </a:solidFill>
                  <a:latin typeface="Tahoma" charset="0"/>
                </a:rPr>
                <a:t>..……</a:t>
              </a:r>
            </a:p>
          </p:txBody>
        </p:sp>
        <p:sp>
          <p:nvSpPr>
            <p:cNvPr id="550954" name="AutoShape 38"/>
            <p:cNvSpPr>
              <a:spLocks noChangeArrowheads="1"/>
            </p:cNvSpPr>
            <p:nvPr/>
          </p:nvSpPr>
          <p:spPr bwMode="auto">
            <a:xfrm>
              <a:off x="990" y="1966"/>
              <a:ext cx="369" cy="159"/>
            </a:xfrm>
            <a:prstGeom prst="homePlate">
              <a:avLst>
                <a:gd name="adj" fmla="val 49821"/>
              </a:avLst>
            </a:prstGeom>
            <a:solidFill>
              <a:srgbClr val="0000CC"/>
            </a:solidFill>
            <a:ln w="9525">
              <a:solidFill>
                <a:schemeClr val="tx1"/>
              </a:solidFill>
              <a:miter lim="800000"/>
              <a:headEnd/>
              <a:tailEnd/>
            </a:ln>
          </p:spPr>
          <p:txBody>
            <a:bodyPr wrap="none" anchor="ctr">
              <a:prstTxWarp prst="textNoShape">
                <a:avLst/>
              </a:prstTxWarp>
            </a:bodyPr>
            <a:lstStyle/>
            <a:p>
              <a:pPr marL="190500" indent="-190500" algn="ctr">
                <a:lnSpc>
                  <a:spcPct val="85000"/>
                </a:lnSpc>
                <a:spcBef>
                  <a:spcPct val="5000"/>
                </a:spcBef>
                <a:spcAft>
                  <a:spcPts val="300"/>
                </a:spcAft>
                <a:buFont typeface="Webdings" charset="2"/>
                <a:buNone/>
              </a:pPr>
              <a:r>
                <a:rPr lang="fr-FR" sz="1000">
                  <a:solidFill>
                    <a:srgbClr val="000099"/>
                  </a:solidFill>
                  <a:latin typeface="Tahoma" charset="0"/>
                </a:rPr>
                <a:t>Q2</a:t>
              </a:r>
              <a:endParaRPr lang="en-US" sz="1000">
                <a:solidFill>
                  <a:srgbClr val="000099"/>
                </a:solidFill>
                <a:latin typeface="Tahoma" charset="0"/>
              </a:endParaRPr>
            </a:p>
          </p:txBody>
        </p:sp>
        <p:sp>
          <p:nvSpPr>
            <p:cNvPr id="550955" name="AutoShape 39"/>
            <p:cNvSpPr>
              <a:spLocks noChangeArrowheads="1"/>
            </p:cNvSpPr>
            <p:nvPr/>
          </p:nvSpPr>
          <p:spPr bwMode="auto">
            <a:xfrm>
              <a:off x="1415" y="2197"/>
              <a:ext cx="369" cy="158"/>
            </a:xfrm>
            <a:prstGeom prst="homePlate">
              <a:avLst>
                <a:gd name="adj" fmla="val 50136"/>
              </a:avLst>
            </a:prstGeom>
            <a:solidFill>
              <a:srgbClr val="0000CC"/>
            </a:solidFill>
            <a:ln w="9525">
              <a:solidFill>
                <a:schemeClr val="tx1"/>
              </a:solidFill>
              <a:miter lim="800000"/>
              <a:headEnd/>
              <a:tailEnd/>
            </a:ln>
          </p:spPr>
          <p:txBody>
            <a:bodyPr wrap="none" anchor="ctr">
              <a:prstTxWarp prst="textNoShape">
                <a:avLst/>
              </a:prstTxWarp>
            </a:bodyPr>
            <a:lstStyle/>
            <a:p>
              <a:pPr marL="190500" indent="-190500" algn="ctr">
                <a:lnSpc>
                  <a:spcPct val="85000"/>
                </a:lnSpc>
                <a:spcBef>
                  <a:spcPct val="5000"/>
                </a:spcBef>
                <a:spcAft>
                  <a:spcPts val="300"/>
                </a:spcAft>
                <a:buFont typeface="Webdings" charset="2"/>
                <a:buNone/>
              </a:pPr>
              <a:r>
                <a:rPr lang="fr-FR" sz="1000">
                  <a:solidFill>
                    <a:srgbClr val="000099"/>
                  </a:solidFill>
                  <a:latin typeface="Tahoma" charset="0"/>
                </a:rPr>
                <a:t>Q3</a:t>
              </a:r>
              <a:endParaRPr lang="en-US" sz="1000">
                <a:solidFill>
                  <a:srgbClr val="000099"/>
                </a:solidFill>
                <a:latin typeface="Tahoma" charset="0"/>
              </a:endParaRPr>
            </a:p>
          </p:txBody>
        </p:sp>
        <p:sp>
          <p:nvSpPr>
            <p:cNvPr id="550956" name="Rectangle 40"/>
            <p:cNvSpPr>
              <a:spLocks noChangeArrowheads="1"/>
            </p:cNvSpPr>
            <p:nvPr/>
          </p:nvSpPr>
          <p:spPr bwMode="auto">
            <a:xfrm>
              <a:off x="660" y="1619"/>
              <a:ext cx="4434" cy="925"/>
            </a:xfrm>
            <a:prstGeom prst="rect">
              <a:avLst/>
            </a:prstGeom>
            <a:noFill/>
            <a:ln w="9525">
              <a:solidFill>
                <a:schemeClr val="tx1"/>
              </a:solidFill>
              <a:miter lim="800000"/>
              <a:headEnd/>
              <a:tailEnd/>
            </a:ln>
          </p:spPr>
          <p:txBody>
            <a:bodyPr wrap="none" anchor="ctr">
              <a:prstTxWarp prst="textNoShape">
                <a:avLst/>
              </a:prstTxWarp>
            </a:bodyPr>
            <a:lstStyle/>
            <a:p>
              <a:endParaRPr lang="fr-FR"/>
            </a:p>
          </p:txBody>
        </p:sp>
        <p:sp>
          <p:nvSpPr>
            <p:cNvPr id="550957" name="Rectangle 41"/>
            <p:cNvSpPr>
              <a:spLocks noChangeArrowheads="1"/>
            </p:cNvSpPr>
            <p:nvPr/>
          </p:nvSpPr>
          <p:spPr bwMode="auto">
            <a:xfrm>
              <a:off x="660" y="1619"/>
              <a:ext cx="4434" cy="924"/>
            </a:xfrm>
            <a:prstGeom prst="rect">
              <a:avLst/>
            </a:prstGeom>
            <a:noFill/>
            <a:ln w="9525">
              <a:solidFill>
                <a:schemeClr val="tx1"/>
              </a:solidFill>
              <a:miter lim="800000"/>
              <a:headEnd/>
              <a:tailEnd/>
            </a:ln>
          </p:spPr>
          <p:txBody>
            <a:bodyPr wrap="none" anchor="ctr">
              <a:prstTxWarp prst="textNoShape">
                <a:avLst/>
              </a:prstTxWarp>
            </a:bodyPr>
            <a:lstStyle/>
            <a:p>
              <a:pPr algn="ctr" eaLnBrk="1" hangingPunct="1"/>
              <a:endParaRPr lang="fr-FR" sz="2400">
                <a:latin typeface="Tahoma" charset="0"/>
              </a:endParaRPr>
            </a:p>
          </p:txBody>
        </p:sp>
      </p:grpSp>
      <p:sp>
        <p:nvSpPr>
          <p:cNvPr id="550916" name="Rectangle 43"/>
          <p:cNvSpPr>
            <a:spLocks noChangeArrowheads="1"/>
          </p:cNvSpPr>
          <p:nvPr/>
        </p:nvSpPr>
        <p:spPr bwMode="auto">
          <a:xfrm>
            <a:off x="755650" y="0"/>
            <a:ext cx="8388350" cy="981075"/>
          </a:xfrm>
          <a:prstGeom prst="rect">
            <a:avLst/>
          </a:prstGeom>
          <a:noFill/>
          <a:ln w="12700">
            <a:noFill/>
            <a:miter lim="800000"/>
            <a:headEnd/>
            <a:tailEnd/>
          </a:ln>
        </p:spPr>
        <p:txBody>
          <a:bodyPr lIns="90488" tIns="44450" rIns="90488" bIns="44450" anchor="ctr">
            <a:prstTxWarp prst="textNoShape">
              <a:avLst/>
            </a:prstTxWarp>
          </a:bodyPr>
          <a:lstStyle/>
          <a:p>
            <a:pPr marL="185738" indent="9525" algn="ctr"/>
            <a:endParaRPr lang="fr-FR" sz="1800" b="1">
              <a:solidFill>
                <a:srgbClr val="00279F"/>
              </a:solidFill>
              <a:latin typeface="Times New Roman" charset="0"/>
            </a:endParaRPr>
          </a:p>
        </p:txBody>
      </p:sp>
      <p:sp>
        <p:nvSpPr>
          <p:cNvPr id="550917" name="Rectangle 48"/>
          <p:cNvSpPr>
            <a:spLocks noGrp="1" noChangeArrowheads="1"/>
          </p:cNvSpPr>
          <p:nvPr>
            <p:ph type="title"/>
          </p:nvPr>
        </p:nvSpPr>
        <p:spPr/>
        <p:txBody>
          <a:bodyPr/>
          <a:lstStyle/>
          <a:p>
            <a:r>
              <a:rPr lang="fr-FR"/>
              <a:t>Intégrer le BSC dans le processus </a:t>
            </a:r>
            <a:br>
              <a:rPr lang="fr-FR"/>
            </a:br>
            <a:r>
              <a:rPr lang="fr-FR"/>
              <a:t>de management de la performance</a:t>
            </a:r>
          </a:p>
        </p:txBody>
      </p:sp>
      <p:sp>
        <p:nvSpPr>
          <p:cNvPr id="550918" name="Rectangle 49"/>
          <p:cNvSpPr>
            <a:spLocks noGrp="1" noChangeArrowheads="1"/>
          </p:cNvSpPr>
          <p:nvPr>
            <p:ph type="body" idx="1"/>
          </p:nvPr>
        </p:nvSpPr>
        <p:spPr/>
        <p:txBody>
          <a:bodyPr/>
          <a:lstStyle/>
          <a:p>
            <a:r>
              <a:rPr lang="fr-FR">
                <a:solidFill>
                  <a:srgbClr val="00279F"/>
                </a:solidFill>
              </a:rPr>
              <a:t> Des revues de performance trimestrielles peuvent être focalisées sur :</a:t>
            </a:r>
          </a:p>
          <a:p>
            <a:endParaRPr lang="fr-FR"/>
          </a:p>
          <a:p>
            <a:pPr lvl="2"/>
            <a:r>
              <a:rPr lang="fr-FR"/>
              <a:t>l’analyse des résultats du dernier trimestre</a:t>
            </a:r>
          </a:p>
          <a:p>
            <a:pPr lvl="2"/>
            <a:r>
              <a:rPr lang="fr-FR"/>
              <a:t>la revue des plans d’action de Q1 pour la confirmation des prévisions Q4 ou leur ajustement</a:t>
            </a:r>
          </a:p>
          <a:p>
            <a:pPr lvl="2"/>
            <a:r>
              <a:rPr lang="fr-FR"/>
              <a:t>les prévisions Q5, revue des plans d’action , et prévision ("one step ahead")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re 1"/>
          <p:cNvSpPr>
            <a:spLocks noGrp="1"/>
          </p:cNvSpPr>
          <p:nvPr>
            <p:ph type="title"/>
          </p:nvPr>
        </p:nvSpPr>
        <p:spPr/>
        <p:txBody>
          <a:bodyPr/>
          <a:lstStyle/>
          <a:p>
            <a:r>
              <a:rPr lang="fr-FR" smtClean="0"/>
              <a:t>The office of Strategy Management</a:t>
            </a:r>
          </a:p>
        </p:txBody>
      </p:sp>
      <p:sp>
        <p:nvSpPr>
          <p:cNvPr id="3" name="Espace réservé du numéro de diapositive 2"/>
          <p:cNvSpPr>
            <a:spLocks noGrp="1"/>
          </p:cNvSpPr>
          <p:nvPr>
            <p:ph type="sldNum" sz="quarter" idx="10"/>
          </p:nvPr>
        </p:nvSpPr>
        <p:spPr/>
        <p:txBody>
          <a:bodyPr/>
          <a:lstStyle/>
          <a:p>
            <a:pPr>
              <a:defRPr/>
            </a:pPr>
            <a:fld id="{2B8DF454-C578-684D-A9A7-C92A4DBAC605}" type="slidenum">
              <a:rPr lang="fr-FR" smtClean="0"/>
              <a:pPr>
                <a:defRPr/>
              </a:pPr>
              <a:t>27</a:t>
            </a:fld>
            <a:endParaRPr lang="fr-FR" dirty="0"/>
          </a:p>
        </p:txBody>
      </p:sp>
      <p:pic>
        <p:nvPicPr>
          <p:cNvPr id="63492" name="Image 3"/>
          <p:cNvPicPr>
            <a:picLocks noChangeAspect="1"/>
          </p:cNvPicPr>
          <p:nvPr/>
        </p:nvPicPr>
        <p:blipFill>
          <a:blip r:embed="rId2"/>
          <a:srcRect/>
          <a:stretch>
            <a:fillRect/>
          </a:stretch>
        </p:blipFill>
        <p:spPr bwMode="auto">
          <a:xfrm>
            <a:off x="952500" y="914400"/>
            <a:ext cx="7429500" cy="5461000"/>
          </a:xfrm>
          <a:prstGeom prst="rect">
            <a:avLst/>
          </a:prstGeom>
          <a:noFill/>
          <a:ln w="9525">
            <a:noFill/>
            <a:miter lim="800000"/>
            <a:headEnd/>
            <a:tailEnd/>
          </a:ln>
        </p:spPr>
      </p:pic>
      <p:sp>
        <p:nvSpPr>
          <p:cNvPr id="63493" name="ZoneTexte 4"/>
          <p:cNvSpPr txBox="1">
            <a:spLocks noChangeArrowheads="1"/>
          </p:cNvSpPr>
          <p:nvPr/>
        </p:nvSpPr>
        <p:spPr bwMode="auto">
          <a:xfrm>
            <a:off x="1295400" y="6324600"/>
            <a:ext cx="3171825" cy="307975"/>
          </a:xfrm>
          <a:prstGeom prst="rect">
            <a:avLst/>
          </a:prstGeom>
          <a:noFill/>
          <a:ln w="9525">
            <a:noFill/>
            <a:miter lim="800000"/>
            <a:headEnd/>
            <a:tailEnd/>
          </a:ln>
        </p:spPr>
        <p:txBody>
          <a:bodyPr wrap="none">
            <a:prstTxWarp prst="textNoShape">
              <a:avLst/>
            </a:prstTxWarp>
            <a:spAutoFit/>
          </a:bodyPr>
          <a:lstStyle/>
          <a:p>
            <a:r>
              <a:rPr lang="fr-FR" sz="1400" i="1"/>
              <a:t>Robert S. Kaplan, David P. Norton, HBR</a:t>
            </a:r>
          </a:p>
        </p:txBody>
      </p:sp>
    </p:spTree>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7CF00E9F-9085-FF4D-A981-FA4C516EF7A4}" type="slidenum">
              <a:rPr lang="fr-FR"/>
              <a:pPr>
                <a:defRPr/>
              </a:pPr>
              <a:t>270</a:t>
            </a:fld>
            <a:endParaRPr lang="fr-FR"/>
          </a:p>
        </p:txBody>
      </p:sp>
      <p:sp>
        <p:nvSpPr>
          <p:cNvPr id="552963" name="Rectangle 2"/>
          <p:cNvSpPr>
            <a:spLocks noGrp="1" noChangeArrowheads="1"/>
          </p:cNvSpPr>
          <p:nvPr>
            <p:ph type="body" idx="1"/>
          </p:nvPr>
        </p:nvSpPr>
        <p:spPr>
          <a:xfrm>
            <a:off x="738188" y="1608138"/>
            <a:ext cx="7720012" cy="4410075"/>
          </a:xfrm>
        </p:spPr>
        <p:txBody>
          <a:bodyPr/>
          <a:lstStyle/>
          <a:p>
            <a:pPr marL="285750" indent="-285750">
              <a:lnSpc>
                <a:spcPct val="90000"/>
              </a:lnSpc>
            </a:pPr>
            <a:r>
              <a:rPr lang="fr-FR">
                <a:solidFill>
                  <a:srgbClr val="00279F"/>
                </a:solidFill>
              </a:rPr>
              <a:t>Indicateurs de performance</a:t>
            </a:r>
            <a:r>
              <a:rPr lang="fr-FR"/>
              <a:t> (lagging) :</a:t>
            </a:r>
          </a:p>
          <a:p>
            <a:pPr marL="685800" lvl="1" indent="-209550">
              <a:lnSpc>
                <a:spcPct val="90000"/>
              </a:lnSpc>
            </a:pPr>
            <a:r>
              <a:rPr lang="fr-FR"/>
              <a:t> jauges Quantitative et/ou qualitative orientées vers des résultats à atteindre ("succès", qualité, etc…) d’un processus ou d’un ensemble d’activités</a:t>
            </a:r>
          </a:p>
          <a:p>
            <a:pPr marL="685800" lvl="1" indent="-209550">
              <a:lnSpc>
                <a:spcPct val="90000"/>
              </a:lnSpc>
            </a:pPr>
            <a:r>
              <a:rPr lang="fr-FR"/>
              <a:t> fournissent aux managers des informations facilitant la prise de décision</a:t>
            </a:r>
          </a:p>
          <a:p>
            <a:pPr marL="685800" lvl="1" indent="-209550">
              <a:lnSpc>
                <a:spcPct val="90000"/>
              </a:lnSpc>
            </a:pPr>
            <a:r>
              <a:rPr lang="fr-FR"/>
              <a:t>Indicateurs </a:t>
            </a:r>
            <a:r>
              <a:rPr lang="fr-FR" b="1" i="1">
                <a:solidFill>
                  <a:srgbClr val="00279F"/>
                </a:solidFill>
              </a:rPr>
              <a:t>a posteriori</a:t>
            </a:r>
            <a:r>
              <a:rPr lang="fr-FR"/>
              <a:t> ou de mesure de résultats</a:t>
            </a:r>
          </a:p>
          <a:p>
            <a:pPr marL="285750" indent="-285750">
              <a:lnSpc>
                <a:spcPct val="90000"/>
              </a:lnSpc>
            </a:pPr>
            <a:endParaRPr lang="fr-FR"/>
          </a:p>
          <a:p>
            <a:pPr marL="285750" indent="-285750">
              <a:lnSpc>
                <a:spcPct val="90000"/>
              </a:lnSpc>
            </a:pPr>
            <a:r>
              <a:rPr lang="fr-FR">
                <a:solidFill>
                  <a:srgbClr val="00279F"/>
                </a:solidFill>
              </a:rPr>
              <a:t>Mesures de pilotage de la Performance</a:t>
            </a:r>
            <a:r>
              <a:rPr lang="fr-FR" u="sng"/>
              <a:t> (leading) </a:t>
            </a:r>
            <a:r>
              <a:rPr lang="fr-FR"/>
              <a:t>: </a:t>
            </a:r>
          </a:p>
          <a:p>
            <a:pPr marL="685800" lvl="1" indent="-209550">
              <a:lnSpc>
                <a:spcPct val="90000"/>
              </a:lnSpc>
            </a:pPr>
            <a:r>
              <a:rPr lang="fr-FR"/>
              <a:t> un indicateur de Performance étroitement lié à l’output « final et contrôlable » d’un processus ou d’un ensemble d’activités</a:t>
            </a:r>
          </a:p>
          <a:p>
            <a:pPr marL="685800" lvl="1" indent="-209550">
              <a:lnSpc>
                <a:spcPct val="90000"/>
              </a:lnSpc>
            </a:pPr>
            <a:r>
              <a:rPr lang="fr-FR"/>
              <a:t> utilisées pour calibrer le système de performance et de rémunération associé</a:t>
            </a:r>
          </a:p>
          <a:p>
            <a:pPr marL="685800" lvl="1" indent="-209550">
              <a:lnSpc>
                <a:spcPct val="90000"/>
              </a:lnSpc>
            </a:pPr>
            <a:r>
              <a:rPr lang="fr-FR"/>
              <a:t>Indicateurs </a:t>
            </a:r>
            <a:r>
              <a:rPr lang="fr-FR" b="1" i="1">
                <a:solidFill>
                  <a:srgbClr val="00279F"/>
                </a:solidFill>
              </a:rPr>
              <a:t>inducteurs</a:t>
            </a:r>
            <a:r>
              <a:rPr lang="fr-FR"/>
              <a:t> de performance conduisant aux résultats (ou </a:t>
            </a:r>
            <a:r>
              <a:rPr lang="fr-FR">
                <a:solidFill>
                  <a:srgbClr val="00279F"/>
                </a:solidFill>
              </a:rPr>
              <a:t>performance drivers</a:t>
            </a:r>
            <a:r>
              <a:rPr lang="fr-FR"/>
              <a:t>)</a:t>
            </a:r>
          </a:p>
        </p:txBody>
      </p:sp>
      <p:sp>
        <p:nvSpPr>
          <p:cNvPr id="552964" name="Rectangle 3"/>
          <p:cNvSpPr>
            <a:spLocks noGrp="1" noChangeArrowheads="1"/>
          </p:cNvSpPr>
          <p:nvPr>
            <p:ph type="title"/>
          </p:nvPr>
        </p:nvSpPr>
        <p:spPr>
          <a:xfrm>
            <a:off x="685800" y="0"/>
            <a:ext cx="8458200" cy="908050"/>
          </a:xfrm>
          <a:noFill/>
        </p:spPr>
        <p:txBody>
          <a:bodyPr lIns="90488" rIns="90488"/>
          <a:lstStyle/>
          <a:p>
            <a:pPr marL="185738" indent="9525"/>
            <a:r>
              <a:rPr lang="fr-FR"/>
              <a:t>Indicateurs de performance</a:t>
            </a:r>
            <a:br>
              <a:rPr lang="fr-FR"/>
            </a:br>
            <a:r>
              <a:rPr lang="fr-FR"/>
              <a:t> et mesures du pilotage de la performance</a:t>
            </a:r>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space réservé du numéro de diapositive 2"/>
          <p:cNvSpPr>
            <a:spLocks noGrp="1"/>
          </p:cNvSpPr>
          <p:nvPr>
            <p:ph type="sldNum" sz="quarter" idx="10"/>
          </p:nvPr>
        </p:nvSpPr>
        <p:spPr/>
        <p:txBody>
          <a:bodyPr/>
          <a:lstStyle/>
          <a:p>
            <a:pPr>
              <a:defRPr/>
            </a:pPr>
            <a:fld id="{6BB2A094-45D7-5B46-BE24-19F391B4D393}" type="slidenum">
              <a:rPr lang="fr-FR"/>
              <a:pPr>
                <a:defRPr/>
              </a:pPr>
              <a:t>271</a:t>
            </a:fld>
            <a:endParaRPr lang="fr-FR"/>
          </a:p>
        </p:txBody>
      </p:sp>
      <p:graphicFrame>
        <p:nvGraphicFramePr>
          <p:cNvPr id="555010" name="Object 2"/>
          <p:cNvGraphicFramePr>
            <a:graphicFrameLocks noChangeAspect="1"/>
          </p:cNvGraphicFramePr>
          <p:nvPr/>
        </p:nvGraphicFramePr>
        <p:xfrm>
          <a:off x="700088" y="1779588"/>
          <a:ext cx="1204912" cy="3756025"/>
        </p:xfrm>
        <a:graphic>
          <a:graphicData uri="http://schemas.openxmlformats.org/presentationml/2006/ole">
            <p:oleObj spid="_x0000_s555010" name="Clip" r:id="rId4" imgW="1331366" imgH="3757270" progId="">
              <p:embed/>
            </p:oleObj>
          </a:graphicData>
        </a:graphic>
      </p:graphicFrame>
      <p:sp>
        <p:nvSpPr>
          <p:cNvPr id="555013" name="Rectangle 3"/>
          <p:cNvSpPr>
            <a:spLocks noGrp="1" noChangeArrowheads="1"/>
          </p:cNvSpPr>
          <p:nvPr>
            <p:ph type="body" idx="4294967295"/>
          </p:nvPr>
        </p:nvSpPr>
        <p:spPr>
          <a:xfrm>
            <a:off x="2362200" y="1219200"/>
            <a:ext cx="2895600" cy="1295400"/>
          </a:xfrm>
          <a:solidFill>
            <a:schemeClr val="accent1">
              <a:alpha val="50195"/>
            </a:schemeClr>
          </a:solidFill>
        </p:spPr>
        <p:txBody>
          <a:bodyPr/>
          <a:lstStyle/>
          <a:p>
            <a:pPr marL="0" indent="0">
              <a:lnSpc>
                <a:spcPct val="90000"/>
              </a:lnSpc>
              <a:buFontTx/>
              <a:buNone/>
            </a:pPr>
            <a:r>
              <a:rPr lang="fr-FR" sz="1600"/>
              <a:t>Les indicateurs de </a:t>
            </a:r>
            <a:r>
              <a:rPr lang="fr-FR" sz="1600" b="1">
                <a:solidFill>
                  <a:schemeClr val="hlink"/>
                </a:solidFill>
              </a:rPr>
              <a:t>mesure de la performance sur les résultats</a:t>
            </a:r>
            <a:r>
              <a:rPr lang="fr-FR" sz="1600"/>
              <a:t> (lagging indicators) évaluent la distance restante par rapport à l’objectif </a:t>
            </a:r>
          </a:p>
        </p:txBody>
      </p:sp>
      <p:sp>
        <p:nvSpPr>
          <p:cNvPr id="555014" name="Line 4"/>
          <p:cNvSpPr>
            <a:spLocks noChangeShapeType="1"/>
          </p:cNvSpPr>
          <p:nvPr/>
        </p:nvSpPr>
        <p:spPr bwMode="auto">
          <a:xfrm flipV="1">
            <a:off x="684213" y="6165850"/>
            <a:ext cx="7459662" cy="0"/>
          </a:xfrm>
          <a:prstGeom prst="line">
            <a:avLst/>
          </a:prstGeom>
          <a:noFill/>
          <a:ln w="28575" cap="rnd">
            <a:solidFill>
              <a:schemeClr val="tx1"/>
            </a:solidFill>
            <a:round/>
            <a:headEnd/>
            <a:tailEnd type="triangle" w="med" len="med"/>
          </a:ln>
        </p:spPr>
        <p:txBody>
          <a:bodyPr anchor="ctr">
            <a:prstTxWarp prst="textNoShape">
              <a:avLst/>
            </a:prstTxWarp>
            <a:spAutoFit/>
          </a:bodyPr>
          <a:lstStyle/>
          <a:p>
            <a:endParaRPr lang="fr-FR"/>
          </a:p>
        </p:txBody>
      </p:sp>
      <p:sp>
        <p:nvSpPr>
          <p:cNvPr id="555015" name="Line 5"/>
          <p:cNvSpPr>
            <a:spLocks noChangeShapeType="1"/>
          </p:cNvSpPr>
          <p:nvPr/>
        </p:nvSpPr>
        <p:spPr bwMode="auto">
          <a:xfrm flipV="1">
            <a:off x="595313" y="1720850"/>
            <a:ext cx="1587" cy="3824288"/>
          </a:xfrm>
          <a:prstGeom prst="line">
            <a:avLst/>
          </a:prstGeom>
          <a:noFill/>
          <a:ln w="28575" cap="rnd">
            <a:solidFill>
              <a:schemeClr val="tx1"/>
            </a:solidFill>
            <a:round/>
            <a:headEnd/>
            <a:tailEnd type="triangle" w="med" len="med"/>
          </a:ln>
        </p:spPr>
        <p:txBody>
          <a:bodyPr anchor="ctr">
            <a:prstTxWarp prst="textNoShape">
              <a:avLst/>
            </a:prstTxWarp>
            <a:spAutoFit/>
          </a:bodyPr>
          <a:lstStyle/>
          <a:p>
            <a:endParaRPr lang="fr-FR"/>
          </a:p>
        </p:txBody>
      </p:sp>
      <p:sp>
        <p:nvSpPr>
          <p:cNvPr id="555016" name="Text Box 6"/>
          <p:cNvSpPr txBox="1">
            <a:spLocks noChangeArrowheads="1"/>
          </p:cNvSpPr>
          <p:nvPr/>
        </p:nvSpPr>
        <p:spPr bwMode="auto">
          <a:xfrm>
            <a:off x="641350" y="5289550"/>
            <a:ext cx="455613" cy="579438"/>
          </a:xfrm>
          <a:prstGeom prst="rect">
            <a:avLst/>
          </a:prstGeom>
          <a:noFill/>
          <a:ln w="12700" cap="rnd">
            <a:noFill/>
            <a:miter lim="800000"/>
            <a:headEnd/>
            <a:tailEnd/>
          </a:ln>
        </p:spPr>
        <p:txBody>
          <a:bodyPr>
            <a:prstTxWarp prst="textNoShape">
              <a:avLst/>
            </a:prstTxWarp>
            <a:spAutoFit/>
          </a:bodyPr>
          <a:lstStyle/>
          <a:p>
            <a:pPr>
              <a:lnSpc>
                <a:spcPct val="80000"/>
              </a:lnSpc>
              <a:spcBef>
                <a:spcPct val="50000"/>
              </a:spcBef>
            </a:pPr>
            <a:r>
              <a:rPr lang="en-GB" sz="4000">
                <a:latin typeface="Arial Narrow" charset="0"/>
              </a:rPr>
              <a:t>+</a:t>
            </a:r>
            <a:endParaRPr lang="en-GB" sz="1600" b="1">
              <a:solidFill>
                <a:srgbClr val="003399"/>
              </a:solidFill>
              <a:latin typeface="Arial Narrow" charset="0"/>
            </a:endParaRPr>
          </a:p>
        </p:txBody>
      </p:sp>
      <p:sp>
        <p:nvSpPr>
          <p:cNvPr id="555017" name="Text Box 7"/>
          <p:cNvSpPr txBox="1">
            <a:spLocks noChangeArrowheads="1"/>
          </p:cNvSpPr>
          <p:nvPr/>
        </p:nvSpPr>
        <p:spPr bwMode="auto">
          <a:xfrm>
            <a:off x="179388" y="5661025"/>
            <a:ext cx="1504950" cy="482600"/>
          </a:xfrm>
          <a:prstGeom prst="rect">
            <a:avLst/>
          </a:prstGeom>
          <a:noFill/>
          <a:ln w="12700" cap="rnd">
            <a:noFill/>
            <a:miter lim="800000"/>
            <a:headEnd/>
            <a:tailEnd/>
          </a:ln>
        </p:spPr>
        <p:txBody>
          <a:bodyPr>
            <a:prstTxWarp prst="textNoShape">
              <a:avLst/>
            </a:prstTxWarp>
            <a:spAutoFit/>
          </a:bodyPr>
          <a:lstStyle/>
          <a:p>
            <a:pPr>
              <a:lnSpc>
                <a:spcPct val="80000"/>
              </a:lnSpc>
              <a:spcBef>
                <a:spcPct val="50000"/>
              </a:spcBef>
            </a:pPr>
            <a:r>
              <a:rPr lang="en-GB" sz="1600">
                <a:latin typeface="Tahoma" charset="0"/>
              </a:rPr>
              <a:t>Current altitude</a:t>
            </a:r>
            <a:endParaRPr lang="en-GB" sz="1600" b="1">
              <a:solidFill>
                <a:srgbClr val="003399"/>
              </a:solidFill>
              <a:latin typeface="Tahoma" charset="0"/>
            </a:endParaRPr>
          </a:p>
        </p:txBody>
      </p:sp>
      <p:graphicFrame>
        <p:nvGraphicFramePr>
          <p:cNvPr id="555011" name="Object 3"/>
          <p:cNvGraphicFramePr>
            <a:graphicFrameLocks noChangeAspect="1"/>
          </p:cNvGraphicFramePr>
          <p:nvPr/>
        </p:nvGraphicFramePr>
        <p:xfrm>
          <a:off x="5453063" y="936625"/>
          <a:ext cx="3316287" cy="3429000"/>
        </p:xfrm>
        <a:graphic>
          <a:graphicData uri="http://schemas.openxmlformats.org/presentationml/2006/ole">
            <p:oleObj spid="_x0000_s555011" name="Clip" r:id="rId5" imgW="3662127" imgH="3429754" progId="">
              <p:embed/>
            </p:oleObj>
          </a:graphicData>
        </a:graphic>
      </p:graphicFrame>
      <p:sp>
        <p:nvSpPr>
          <p:cNvPr id="555018" name="AutoShape 9"/>
          <p:cNvSpPr>
            <a:spLocks noChangeArrowheads="1"/>
          </p:cNvSpPr>
          <p:nvPr/>
        </p:nvSpPr>
        <p:spPr bwMode="auto">
          <a:xfrm>
            <a:off x="2895600" y="4876800"/>
            <a:ext cx="900113" cy="820738"/>
          </a:xfrm>
          <a:prstGeom prst="downArrow">
            <a:avLst>
              <a:gd name="adj1" fmla="val 43769"/>
              <a:gd name="adj2" fmla="val 37329"/>
            </a:avLst>
          </a:prstGeom>
          <a:solidFill>
            <a:srgbClr val="FFFF00"/>
          </a:solidFill>
          <a:ln w="12700" cap="rnd">
            <a:solidFill>
              <a:schemeClr val="tx1"/>
            </a:solidFill>
            <a:miter lim="800000"/>
            <a:headEnd/>
            <a:tailEnd/>
          </a:ln>
        </p:spPr>
        <p:txBody>
          <a:bodyPr anchor="ctr">
            <a:prstTxWarp prst="textNoShape">
              <a:avLst/>
            </a:prstTxWarp>
            <a:spAutoFit/>
          </a:bodyPr>
          <a:lstStyle/>
          <a:p>
            <a:endParaRPr lang="fr-FR"/>
          </a:p>
        </p:txBody>
      </p:sp>
      <p:sp>
        <p:nvSpPr>
          <p:cNvPr id="555019" name="AutoShape 10"/>
          <p:cNvSpPr>
            <a:spLocks noChangeArrowheads="1"/>
          </p:cNvSpPr>
          <p:nvPr/>
        </p:nvSpPr>
        <p:spPr bwMode="auto">
          <a:xfrm>
            <a:off x="7596188" y="3429000"/>
            <a:ext cx="338137" cy="419100"/>
          </a:xfrm>
          <a:prstGeom prst="downArrow">
            <a:avLst>
              <a:gd name="adj1" fmla="val 50000"/>
              <a:gd name="adj2" fmla="val 30986"/>
            </a:avLst>
          </a:prstGeom>
          <a:solidFill>
            <a:srgbClr val="FFFF00"/>
          </a:solidFill>
          <a:ln w="12700" cap="rnd">
            <a:solidFill>
              <a:schemeClr val="tx1"/>
            </a:solidFill>
            <a:miter lim="800000"/>
            <a:headEnd/>
            <a:tailEnd/>
          </a:ln>
        </p:spPr>
        <p:txBody>
          <a:bodyPr anchor="ctr">
            <a:prstTxWarp prst="textNoShape">
              <a:avLst/>
            </a:prstTxWarp>
            <a:spAutoFit/>
          </a:bodyPr>
          <a:lstStyle/>
          <a:p>
            <a:endParaRPr lang="fr-FR"/>
          </a:p>
        </p:txBody>
      </p:sp>
      <p:sp>
        <p:nvSpPr>
          <p:cNvPr id="555020" name="Text Box 11"/>
          <p:cNvSpPr txBox="1">
            <a:spLocks noChangeArrowheads="1"/>
          </p:cNvSpPr>
          <p:nvPr/>
        </p:nvSpPr>
        <p:spPr bwMode="auto">
          <a:xfrm>
            <a:off x="5765800" y="4648200"/>
            <a:ext cx="3378200" cy="1828800"/>
          </a:xfrm>
          <a:prstGeom prst="rect">
            <a:avLst/>
          </a:prstGeom>
          <a:solidFill>
            <a:schemeClr val="accent1">
              <a:alpha val="50195"/>
            </a:schemeClr>
          </a:solidFill>
          <a:ln w="12700" cap="rnd">
            <a:noFill/>
            <a:miter lim="800000"/>
            <a:headEnd/>
            <a:tailEnd/>
          </a:ln>
        </p:spPr>
        <p:txBody>
          <a:bodyPr>
            <a:prstTxWarp prst="textNoShape">
              <a:avLst/>
            </a:prstTxWarp>
          </a:bodyPr>
          <a:lstStyle/>
          <a:p>
            <a:pPr>
              <a:buClr>
                <a:srgbClr val="9900FF"/>
              </a:buClr>
              <a:buSzPct val="110000"/>
              <a:buFont typeface="Wingdings" charset="2"/>
              <a:buNone/>
            </a:pPr>
            <a:r>
              <a:rPr lang="fr-FR" sz="1600">
                <a:solidFill>
                  <a:srgbClr val="00279F"/>
                </a:solidFill>
                <a:latin typeface="Times New Roman" charset="0"/>
              </a:rPr>
              <a:t> Les indicateurs “inducteurs”de mesure de la performance  (leading indicators) ou « </a:t>
            </a:r>
            <a:r>
              <a:rPr lang="fr-FR" sz="1600" b="1">
                <a:solidFill>
                  <a:schemeClr val="hlink"/>
                </a:solidFill>
                <a:latin typeface="Times New Roman" charset="0"/>
              </a:rPr>
              <a:t>déterminants de la performance</a:t>
            </a:r>
            <a:r>
              <a:rPr lang="fr-FR" sz="1600">
                <a:solidFill>
                  <a:srgbClr val="00279F"/>
                </a:solidFill>
                <a:latin typeface="Times New Roman" charset="0"/>
              </a:rPr>
              <a:t> » sont indispensables pour déterminer où en sont les résultats des plans d’action sur les trajectoires vers les cibles</a:t>
            </a:r>
            <a:endParaRPr lang="fr-FR" sz="1400" b="1">
              <a:solidFill>
                <a:srgbClr val="003399"/>
              </a:solidFill>
              <a:latin typeface="Tahoma" charset="0"/>
            </a:endParaRPr>
          </a:p>
        </p:txBody>
      </p:sp>
      <p:sp>
        <p:nvSpPr>
          <p:cNvPr id="555021" name="Line 12"/>
          <p:cNvSpPr>
            <a:spLocks noChangeShapeType="1"/>
          </p:cNvSpPr>
          <p:nvPr/>
        </p:nvSpPr>
        <p:spPr bwMode="auto">
          <a:xfrm>
            <a:off x="585788" y="5548313"/>
            <a:ext cx="261937" cy="14287"/>
          </a:xfrm>
          <a:prstGeom prst="line">
            <a:avLst/>
          </a:prstGeom>
          <a:noFill/>
          <a:ln w="12700">
            <a:solidFill>
              <a:schemeClr val="tx1"/>
            </a:solidFill>
            <a:prstDash val="sysDot"/>
            <a:round/>
            <a:headEnd/>
            <a:tailEnd/>
          </a:ln>
        </p:spPr>
        <p:txBody>
          <a:bodyPr anchor="ctr">
            <a:prstTxWarp prst="textNoShape">
              <a:avLst/>
            </a:prstTxWarp>
            <a:spAutoFit/>
          </a:bodyPr>
          <a:lstStyle/>
          <a:p>
            <a:endParaRPr lang="fr-FR"/>
          </a:p>
        </p:txBody>
      </p:sp>
      <p:sp>
        <p:nvSpPr>
          <p:cNvPr id="555022" name="Line 13"/>
          <p:cNvSpPr>
            <a:spLocks noChangeShapeType="1"/>
          </p:cNvSpPr>
          <p:nvPr/>
        </p:nvSpPr>
        <p:spPr bwMode="auto">
          <a:xfrm flipH="1" flipV="1">
            <a:off x="587375" y="1711325"/>
            <a:ext cx="6261100" cy="14288"/>
          </a:xfrm>
          <a:prstGeom prst="line">
            <a:avLst/>
          </a:prstGeom>
          <a:noFill/>
          <a:ln w="12700">
            <a:solidFill>
              <a:schemeClr val="tx1"/>
            </a:solidFill>
            <a:prstDash val="sysDot"/>
            <a:round/>
            <a:headEnd/>
            <a:tailEnd/>
          </a:ln>
        </p:spPr>
        <p:txBody>
          <a:bodyPr anchor="ctr">
            <a:prstTxWarp prst="textNoShape">
              <a:avLst/>
            </a:prstTxWarp>
            <a:spAutoFit/>
          </a:bodyPr>
          <a:lstStyle/>
          <a:p>
            <a:endParaRPr lang="fr-FR"/>
          </a:p>
        </p:txBody>
      </p:sp>
      <p:sp>
        <p:nvSpPr>
          <p:cNvPr id="555023" name="Text Box 14"/>
          <p:cNvSpPr txBox="1">
            <a:spLocks noChangeArrowheads="1"/>
          </p:cNvSpPr>
          <p:nvPr/>
        </p:nvSpPr>
        <p:spPr bwMode="auto">
          <a:xfrm>
            <a:off x="547688" y="1433513"/>
            <a:ext cx="1504950" cy="287337"/>
          </a:xfrm>
          <a:prstGeom prst="rect">
            <a:avLst/>
          </a:prstGeom>
          <a:noFill/>
          <a:ln w="12700" cap="rnd">
            <a:noFill/>
            <a:miter lim="800000"/>
            <a:headEnd/>
            <a:tailEnd/>
          </a:ln>
        </p:spPr>
        <p:txBody>
          <a:bodyPr>
            <a:prstTxWarp prst="textNoShape">
              <a:avLst/>
            </a:prstTxWarp>
            <a:spAutoFit/>
          </a:bodyPr>
          <a:lstStyle/>
          <a:p>
            <a:pPr>
              <a:lnSpc>
                <a:spcPct val="80000"/>
              </a:lnSpc>
              <a:spcBef>
                <a:spcPct val="50000"/>
              </a:spcBef>
            </a:pPr>
            <a:r>
              <a:rPr lang="en-GB" sz="1600">
                <a:latin typeface="Tahoma" charset="0"/>
              </a:rPr>
              <a:t>Target altitude</a:t>
            </a:r>
            <a:endParaRPr lang="en-GB" sz="1600" b="1">
              <a:solidFill>
                <a:srgbClr val="003399"/>
              </a:solidFill>
              <a:latin typeface="Tahoma" charset="0"/>
            </a:endParaRPr>
          </a:p>
        </p:txBody>
      </p:sp>
      <p:sp>
        <p:nvSpPr>
          <p:cNvPr id="555024" name="Freeform 15"/>
          <p:cNvSpPr>
            <a:spLocks/>
          </p:cNvSpPr>
          <p:nvPr/>
        </p:nvSpPr>
        <p:spPr bwMode="auto">
          <a:xfrm>
            <a:off x="1014413" y="1739900"/>
            <a:ext cx="6861175" cy="4241800"/>
          </a:xfrm>
          <a:custGeom>
            <a:avLst/>
            <a:gdLst>
              <a:gd name="T0" fmla="*/ 0 w 4772"/>
              <a:gd name="T1" fmla="*/ 3563938 h 2672"/>
              <a:gd name="T2" fmla="*/ 1446425 w 4772"/>
              <a:gd name="T3" fmla="*/ 4240213 h 2672"/>
              <a:gd name="T4" fmla="*/ 3334255 w 4772"/>
              <a:gd name="T5" fmla="*/ 3578225 h 2672"/>
              <a:gd name="T6" fmla="*/ 4753362 w 4772"/>
              <a:gd name="T7" fmla="*/ 2428875 h 2672"/>
              <a:gd name="T8" fmla="*/ 6772031 w 4772"/>
              <a:gd name="T9" fmla="*/ 2241550 h 2672"/>
              <a:gd name="T10" fmla="*/ 5286786 w 4772"/>
              <a:gd name="T11" fmla="*/ 1063625 h 2672"/>
              <a:gd name="T12" fmla="*/ 6185410 w 4772"/>
              <a:gd name="T13" fmla="*/ 444500 h 2672"/>
              <a:gd name="T14" fmla="*/ 5833149 w 4772"/>
              <a:gd name="T15" fmla="*/ 0 h 2672"/>
              <a:gd name="T16" fmla="*/ 0 60000 65536"/>
              <a:gd name="T17" fmla="*/ 0 60000 65536"/>
              <a:gd name="T18" fmla="*/ 0 60000 65536"/>
              <a:gd name="T19" fmla="*/ 0 60000 65536"/>
              <a:gd name="T20" fmla="*/ 0 60000 65536"/>
              <a:gd name="T21" fmla="*/ 0 60000 65536"/>
              <a:gd name="T22" fmla="*/ 0 60000 65536"/>
              <a:gd name="T23" fmla="*/ 0 60000 65536"/>
              <a:gd name="T24" fmla="*/ 0 w 4772"/>
              <a:gd name="T25" fmla="*/ 0 h 2672"/>
              <a:gd name="T26" fmla="*/ 4772 w 4772"/>
              <a:gd name="T27" fmla="*/ 2672 h 2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72" h="2672">
                <a:moveTo>
                  <a:pt x="0" y="2245"/>
                </a:moveTo>
                <a:cubicBezTo>
                  <a:pt x="310" y="2457"/>
                  <a:pt x="620" y="2670"/>
                  <a:pt x="1006" y="2671"/>
                </a:cubicBezTo>
                <a:cubicBezTo>
                  <a:pt x="1392" y="2672"/>
                  <a:pt x="1936" y="2444"/>
                  <a:pt x="2319" y="2254"/>
                </a:cubicBezTo>
                <a:cubicBezTo>
                  <a:pt x="2702" y="2064"/>
                  <a:pt x="2908" y="1670"/>
                  <a:pt x="3306" y="1530"/>
                </a:cubicBezTo>
                <a:cubicBezTo>
                  <a:pt x="3704" y="1390"/>
                  <a:pt x="4648" y="1555"/>
                  <a:pt x="4710" y="1412"/>
                </a:cubicBezTo>
                <a:cubicBezTo>
                  <a:pt x="4772" y="1269"/>
                  <a:pt x="3745" y="859"/>
                  <a:pt x="3677" y="670"/>
                </a:cubicBezTo>
                <a:cubicBezTo>
                  <a:pt x="3609" y="481"/>
                  <a:pt x="4239" y="392"/>
                  <a:pt x="4302" y="280"/>
                </a:cubicBezTo>
                <a:cubicBezTo>
                  <a:pt x="4365" y="168"/>
                  <a:pt x="4098" y="48"/>
                  <a:pt x="4057" y="0"/>
                </a:cubicBezTo>
              </a:path>
            </a:pathLst>
          </a:custGeom>
          <a:noFill/>
          <a:ln w="31750" cap="rnd">
            <a:solidFill>
              <a:schemeClr val="tx1"/>
            </a:solidFill>
            <a:round/>
            <a:headEnd/>
            <a:tailEnd/>
          </a:ln>
        </p:spPr>
        <p:txBody>
          <a:bodyPr wrap="none" anchor="ctr">
            <a:prstTxWarp prst="textNoShape">
              <a:avLst/>
            </a:prstTxWarp>
            <a:spAutoFit/>
          </a:bodyPr>
          <a:lstStyle/>
          <a:p>
            <a:endParaRPr lang="fr-FR"/>
          </a:p>
        </p:txBody>
      </p:sp>
      <p:sp>
        <p:nvSpPr>
          <p:cNvPr id="555025" name="AutoShape 16"/>
          <p:cNvSpPr>
            <a:spLocks noChangeAspect="1" noChangeArrowheads="1"/>
          </p:cNvSpPr>
          <p:nvPr/>
        </p:nvSpPr>
        <p:spPr bwMode="auto">
          <a:xfrm>
            <a:off x="6227763" y="2636838"/>
            <a:ext cx="203200" cy="280987"/>
          </a:xfrm>
          <a:prstGeom prst="downArrow">
            <a:avLst>
              <a:gd name="adj1" fmla="val 50000"/>
              <a:gd name="adj2" fmla="val 34570"/>
            </a:avLst>
          </a:prstGeom>
          <a:solidFill>
            <a:srgbClr val="FFFF00"/>
          </a:solidFill>
          <a:ln w="12700" cap="rnd">
            <a:solidFill>
              <a:schemeClr val="tx1"/>
            </a:solidFill>
            <a:miter lim="800000"/>
            <a:headEnd/>
            <a:tailEnd/>
          </a:ln>
        </p:spPr>
        <p:txBody>
          <a:bodyPr wrap="none" anchor="ctr">
            <a:prstTxWarp prst="textNoShape">
              <a:avLst/>
            </a:prstTxWarp>
            <a:spAutoFit/>
          </a:bodyPr>
          <a:lstStyle/>
          <a:p>
            <a:endParaRPr lang="fr-FR"/>
          </a:p>
        </p:txBody>
      </p:sp>
      <p:sp>
        <p:nvSpPr>
          <p:cNvPr id="555026" name="AutoShape 17"/>
          <p:cNvSpPr>
            <a:spLocks noChangeAspect="1" noChangeArrowheads="1"/>
          </p:cNvSpPr>
          <p:nvPr/>
        </p:nvSpPr>
        <p:spPr bwMode="auto">
          <a:xfrm>
            <a:off x="7092950" y="1989138"/>
            <a:ext cx="153988" cy="212725"/>
          </a:xfrm>
          <a:prstGeom prst="downArrow">
            <a:avLst>
              <a:gd name="adj1" fmla="val 50000"/>
              <a:gd name="adj2" fmla="val 34536"/>
            </a:avLst>
          </a:prstGeom>
          <a:solidFill>
            <a:srgbClr val="FFFF00"/>
          </a:solidFill>
          <a:ln w="12700" cap="rnd">
            <a:solidFill>
              <a:schemeClr val="tx1"/>
            </a:solidFill>
            <a:miter lim="800000"/>
            <a:headEnd/>
            <a:tailEnd/>
          </a:ln>
        </p:spPr>
        <p:txBody>
          <a:bodyPr wrap="none" anchor="ctr">
            <a:prstTxWarp prst="textNoShape">
              <a:avLst/>
            </a:prstTxWarp>
            <a:spAutoFit/>
          </a:bodyPr>
          <a:lstStyle/>
          <a:p>
            <a:endParaRPr lang="fr-FR"/>
          </a:p>
        </p:txBody>
      </p:sp>
      <p:sp>
        <p:nvSpPr>
          <p:cNvPr id="555027" name="Rectangle 18"/>
          <p:cNvSpPr>
            <a:spLocks noGrp="1" noChangeArrowheads="1"/>
          </p:cNvSpPr>
          <p:nvPr>
            <p:ph type="title"/>
          </p:nvPr>
        </p:nvSpPr>
        <p:spPr>
          <a:noFill/>
        </p:spPr>
        <p:txBody>
          <a:bodyPr lIns="90488" rIns="90488"/>
          <a:lstStyle/>
          <a:p>
            <a:pPr marL="185738" indent="9525"/>
            <a:r>
              <a:rPr lang="en-US"/>
              <a:t>Le Balanced Scorecard</a:t>
            </a:r>
            <a:r>
              <a:rPr lang="en-US" sz="2800"/>
              <a:t> </a:t>
            </a:r>
            <a:r>
              <a:rPr lang="en-US"/>
              <a:t>:</a:t>
            </a:r>
            <a:r>
              <a:rPr lang="en-US" sz="2800"/>
              <a:t> </a:t>
            </a:r>
            <a:br>
              <a:rPr lang="en-US" sz="2800"/>
            </a:br>
            <a:r>
              <a:rPr lang="fr-FR"/>
              <a:t>un système de mesure de la performance</a:t>
            </a:r>
          </a:p>
        </p:txBody>
      </p:sp>
      <p:sp>
        <p:nvSpPr>
          <p:cNvPr id="555028" name="Rectangle 21"/>
          <p:cNvSpPr>
            <a:spLocks noChangeArrowheads="1"/>
          </p:cNvSpPr>
          <p:nvPr/>
        </p:nvSpPr>
        <p:spPr bwMode="auto">
          <a:xfrm>
            <a:off x="2667000" y="2971800"/>
            <a:ext cx="2133600" cy="1143000"/>
          </a:xfrm>
          <a:prstGeom prst="rect">
            <a:avLst/>
          </a:prstGeom>
          <a:solidFill>
            <a:schemeClr val="accent1"/>
          </a:solidFill>
          <a:ln w="12700">
            <a:noFill/>
            <a:miter lim="800000"/>
            <a:headEnd/>
            <a:tailEnd/>
          </a:ln>
        </p:spPr>
        <p:txBody>
          <a:bodyPr wrap="none" anchor="ctr">
            <a:prstTxWarp prst="textNoShape">
              <a:avLst/>
            </a:prstTxWarp>
          </a:bodyPr>
          <a:lstStyle/>
          <a:p>
            <a:pPr algn="ctr"/>
            <a:r>
              <a:rPr lang="fr-FR"/>
              <a:t>2 types</a:t>
            </a:r>
          </a:p>
          <a:p>
            <a:pPr algn="ctr"/>
            <a:r>
              <a:rPr lang="fr-FR"/>
              <a:t>d’indicateurs</a:t>
            </a:r>
          </a:p>
        </p:txBody>
      </p:sp>
      <p:cxnSp>
        <p:nvCxnSpPr>
          <p:cNvPr id="555029" name="AutoShape 22"/>
          <p:cNvCxnSpPr>
            <a:cxnSpLocks noChangeShapeType="1"/>
            <a:stCxn id="555028" idx="0"/>
            <a:endCxn id="555013" idx="2"/>
          </p:cNvCxnSpPr>
          <p:nvPr/>
        </p:nvCxnSpPr>
        <p:spPr bwMode="auto">
          <a:xfrm flipV="1">
            <a:off x="3733800" y="2514600"/>
            <a:ext cx="76200" cy="457200"/>
          </a:xfrm>
          <a:prstGeom prst="straightConnector1">
            <a:avLst/>
          </a:prstGeom>
          <a:noFill/>
          <a:ln w="57150">
            <a:solidFill>
              <a:srgbClr val="00279F"/>
            </a:solidFill>
            <a:round/>
            <a:headEnd/>
            <a:tailEnd type="triangle" w="med" len="med"/>
          </a:ln>
        </p:spPr>
      </p:cxnSp>
      <p:cxnSp>
        <p:nvCxnSpPr>
          <p:cNvPr id="555030" name="AutoShape 23"/>
          <p:cNvCxnSpPr>
            <a:cxnSpLocks noChangeShapeType="1"/>
            <a:stCxn id="555028" idx="2"/>
            <a:endCxn id="555020" idx="1"/>
          </p:cNvCxnSpPr>
          <p:nvPr/>
        </p:nvCxnSpPr>
        <p:spPr bwMode="auto">
          <a:xfrm>
            <a:off x="3733800" y="4114800"/>
            <a:ext cx="2032000" cy="1447800"/>
          </a:xfrm>
          <a:prstGeom prst="straightConnector1">
            <a:avLst/>
          </a:prstGeom>
          <a:noFill/>
          <a:ln w="57150">
            <a:solidFill>
              <a:srgbClr val="00279F"/>
            </a:solidFill>
            <a:round/>
            <a:headEnd/>
            <a:tailEnd type="triangle" w="med" len="med"/>
          </a:ln>
        </p:spPr>
      </p:cxnSp>
    </p:spTree>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ce réservé du numéro de diapositive 2"/>
          <p:cNvSpPr>
            <a:spLocks noGrp="1"/>
          </p:cNvSpPr>
          <p:nvPr>
            <p:ph type="sldNum" sz="quarter" idx="10"/>
          </p:nvPr>
        </p:nvSpPr>
        <p:spPr/>
        <p:txBody>
          <a:bodyPr/>
          <a:lstStyle/>
          <a:p>
            <a:pPr>
              <a:defRPr/>
            </a:pPr>
            <a:fld id="{0730AEA6-1A6C-EF46-8A9D-0FF580E3D232}" type="slidenum">
              <a:rPr lang="fr-FR"/>
              <a:pPr>
                <a:defRPr/>
              </a:pPr>
              <a:t>272</a:t>
            </a:fld>
            <a:endParaRPr lang="fr-FR"/>
          </a:p>
        </p:txBody>
      </p:sp>
      <p:sp>
        <p:nvSpPr>
          <p:cNvPr id="557059" name="Oval 3"/>
          <p:cNvSpPr>
            <a:spLocks noChangeArrowheads="1"/>
          </p:cNvSpPr>
          <p:nvPr/>
        </p:nvSpPr>
        <p:spPr bwMode="auto">
          <a:xfrm>
            <a:off x="5737225" y="1584325"/>
            <a:ext cx="2032000" cy="685800"/>
          </a:xfrm>
          <a:prstGeom prst="ellipse">
            <a:avLst/>
          </a:prstGeom>
          <a:solidFill>
            <a:schemeClr val="hlink"/>
          </a:solidFill>
          <a:ln w="9525">
            <a:solidFill>
              <a:schemeClr val="tx1"/>
            </a:solidFill>
            <a:round/>
            <a:headEnd/>
            <a:tailEnd/>
          </a:ln>
        </p:spPr>
        <p:txBody>
          <a:bodyPr wrap="none" lIns="81711" tIns="40855" rIns="81711" bIns="40855" anchor="ctr">
            <a:prstTxWarp prst="textNoShape">
              <a:avLst/>
            </a:prstTxWarp>
          </a:bodyPr>
          <a:lstStyle/>
          <a:p>
            <a:pPr algn="ctr" defTabSz="817563"/>
            <a:r>
              <a:rPr lang="fr-FR" sz="1400">
                <a:solidFill>
                  <a:schemeClr val="bg1"/>
                </a:solidFill>
                <a:latin typeface="Tahoma" charset="0"/>
              </a:rPr>
              <a:t>Stratégie</a:t>
            </a:r>
          </a:p>
          <a:p>
            <a:pPr algn="ctr" defTabSz="817563"/>
            <a:r>
              <a:rPr lang="fr-FR" sz="1400">
                <a:solidFill>
                  <a:schemeClr val="bg1"/>
                </a:solidFill>
                <a:latin typeface="Tahoma" charset="0"/>
              </a:rPr>
              <a:t>Objectifs globaux</a:t>
            </a:r>
          </a:p>
        </p:txBody>
      </p:sp>
      <p:sp>
        <p:nvSpPr>
          <p:cNvPr id="557060" name="Oval 4"/>
          <p:cNvSpPr>
            <a:spLocks noChangeArrowheads="1"/>
          </p:cNvSpPr>
          <p:nvPr/>
        </p:nvSpPr>
        <p:spPr bwMode="auto">
          <a:xfrm>
            <a:off x="5668963" y="2751138"/>
            <a:ext cx="2168525" cy="547687"/>
          </a:xfrm>
          <a:prstGeom prst="ellipse">
            <a:avLst/>
          </a:prstGeom>
          <a:solidFill>
            <a:schemeClr val="hlink"/>
          </a:solidFill>
          <a:ln w="9525">
            <a:solidFill>
              <a:schemeClr val="tx1"/>
            </a:solidFill>
            <a:round/>
            <a:headEnd/>
            <a:tailEnd/>
          </a:ln>
        </p:spPr>
        <p:txBody>
          <a:bodyPr lIns="81711" tIns="40855" rIns="81711" bIns="40855" anchor="ctr">
            <a:prstTxWarp prst="textNoShape">
              <a:avLst/>
            </a:prstTxWarp>
          </a:bodyPr>
          <a:lstStyle/>
          <a:p>
            <a:pPr algn="ctr" defTabSz="817563"/>
            <a:r>
              <a:rPr lang="fr-FR" sz="1400" b="1">
                <a:solidFill>
                  <a:schemeClr val="bg1"/>
                </a:solidFill>
                <a:latin typeface="Tahoma" charset="0"/>
              </a:rPr>
              <a:t>Objectifs opérationnels</a:t>
            </a:r>
          </a:p>
        </p:txBody>
      </p:sp>
      <p:sp>
        <p:nvSpPr>
          <p:cNvPr id="557061" name="Rectangle 5"/>
          <p:cNvSpPr>
            <a:spLocks noChangeArrowheads="1"/>
          </p:cNvSpPr>
          <p:nvPr/>
        </p:nvSpPr>
        <p:spPr bwMode="auto">
          <a:xfrm>
            <a:off x="3367088" y="3162300"/>
            <a:ext cx="1692275" cy="685800"/>
          </a:xfrm>
          <a:prstGeom prst="rect">
            <a:avLst/>
          </a:prstGeom>
          <a:solidFill>
            <a:srgbClr val="FFFF99"/>
          </a:solidFill>
          <a:ln w="9525">
            <a:solidFill>
              <a:srgbClr val="33CC33"/>
            </a:solidFill>
            <a:miter lim="800000"/>
            <a:headEnd/>
            <a:tailEnd/>
          </a:ln>
        </p:spPr>
        <p:txBody>
          <a:bodyPr lIns="81711" tIns="40855" rIns="81711" bIns="40855" anchor="ctr">
            <a:prstTxWarp prst="textNoShape">
              <a:avLst/>
            </a:prstTxWarp>
          </a:bodyPr>
          <a:lstStyle/>
          <a:p>
            <a:pPr algn="ctr" defTabSz="817563"/>
            <a:r>
              <a:rPr lang="fr-FR" sz="1400">
                <a:solidFill>
                  <a:srgbClr val="00CC00"/>
                </a:solidFill>
                <a:latin typeface="Tahoma" charset="0"/>
              </a:rPr>
              <a:t>Variables d'action</a:t>
            </a:r>
          </a:p>
        </p:txBody>
      </p:sp>
      <p:sp>
        <p:nvSpPr>
          <p:cNvPr id="557062" name="AutoShape 6"/>
          <p:cNvSpPr>
            <a:spLocks noChangeArrowheads="1"/>
          </p:cNvSpPr>
          <p:nvPr/>
        </p:nvSpPr>
        <p:spPr bwMode="auto">
          <a:xfrm>
            <a:off x="1063625" y="3195638"/>
            <a:ext cx="1557338" cy="617537"/>
          </a:xfrm>
          <a:prstGeom prst="roundRect">
            <a:avLst>
              <a:gd name="adj" fmla="val 16667"/>
            </a:avLst>
          </a:prstGeom>
          <a:solidFill>
            <a:srgbClr val="FFFF99"/>
          </a:solidFill>
          <a:ln w="9525">
            <a:solidFill>
              <a:schemeClr val="tx1"/>
            </a:solidFill>
            <a:round/>
            <a:headEnd/>
            <a:tailEnd/>
          </a:ln>
        </p:spPr>
        <p:txBody>
          <a:bodyPr lIns="81711" tIns="40855" rIns="81711" bIns="40855" anchor="ctr">
            <a:prstTxWarp prst="textNoShape">
              <a:avLst/>
            </a:prstTxWarp>
          </a:bodyPr>
          <a:lstStyle/>
          <a:p>
            <a:pPr algn="ctr" defTabSz="817563"/>
            <a:r>
              <a:rPr lang="fr-FR" sz="1400">
                <a:latin typeface="Tahoma" charset="0"/>
              </a:rPr>
              <a:t>Moyens d'action</a:t>
            </a:r>
          </a:p>
        </p:txBody>
      </p:sp>
      <p:sp>
        <p:nvSpPr>
          <p:cNvPr id="557063" name="Rectangle 7"/>
          <p:cNvSpPr>
            <a:spLocks noChangeArrowheads="1"/>
          </p:cNvSpPr>
          <p:nvPr/>
        </p:nvSpPr>
        <p:spPr bwMode="auto">
          <a:xfrm>
            <a:off x="792163" y="2955925"/>
            <a:ext cx="4470400" cy="2811463"/>
          </a:xfrm>
          <a:prstGeom prst="rect">
            <a:avLst/>
          </a:prstGeom>
          <a:noFill/>
          <a:ln w="9525">
            <a:solidFill>
              <a:schemeClr val="tx1"/>
            </a:solidFill>
            <a:prstDash val="dash"/>
            <a:miter lim="800000"/>
            <a:headEnd/>
            <a:tailEnd/>
          </a:ln>
        </p:spPr>
        <p:txBody>
          <a:bodyPr wrap="none" anchor="ctr">
            <a:prstTxWarp prst="textNoShape">
              <a:avLst/>
            </a:prstTxWarp>
          </a:bodyPr>
          <a:lstStyle/>
          <a:p>
            <a:endParaRPr lang="fr-FR"/>
          </a:p>
        </p:txBody>
      </p:sp>
      <p:sp>
        <p:nvSpPr>
          <p:cNvPr id="557064" name="AutoShape 8"/>
          <p:cNvSpPr>
            <a:spLocks noChangeArrowheads="1"/>
          </p:cNvSpPr>
          <p:nvPr/>
        </p:nvSpPr>
        <p:spPr bwMode="auto">
          <a:xfrm>
            <a:off x="962025" y="4876800"/>
            <a:ext cx="1760538" cy="754063"/>
          </a:xfrm>
          <a:prstGeom prst="foldedCorner">
            <a:avLst>
              <a:gd name="adj" fmla="val 12500"/>
            </a:avLst>
          </a:prstGeom>
          <a:solidFill>
            <a:srgbClr val="FFFF99"/>
          </a:solidFill>
          <a:ln w="9525">
            <a:solidFill>
              <a:schemeClr val="tx1"/>
            </a:solidFill>
            <a:round/>
            <a:headEnd/>
            <a:tailEnd/>
          </a:ln>
        </p:spPr>
        <p:txBody>
          <a:bodyPr wrap="none" lIns="81711" tIns="40855" rIns="81711" bIns="40855" anchor="ctr">
            <a:prstTxWarp prst="textNoShape">
              <a:avLst/>
            </a:prstTxWarp>
          </a:bodyPr>
          <a:lstStyle/>
          <a:p>
            <a:pPr algn="ctr" defTabSz="817563"/>
            <a:r>
              <a:rPr lang="fr-FR" sz="1400">
                <a:latin typeface="Tahoma" charset="0"/>
              </a:rPr>
              <a:t>Plans d'action</a:t>
            </a:r>
          </a:p>
        </p:txBody>
      </p:sp>
      <p:sp>
        <p:nvSpPr>
          <p:cNvPr id="557065" name="AutoShape 9"/>
          <p:cNvSpPr>
            <a:spLocks noChangeArrowheads="1"/>
          </p:cNvSpPr>
          <p:nvPr/>
        </p:nvSpPr>
        <p:spPr bwMode="auto">
          <a:xfrm>
            <a:off x="5703888" y="3641725"/>
            <a:ext cx="2098675" cy="549275"/>
          </a:xfrm>
          <a:prstGeom prst="roundRect">
            <a:avLst>
              <a:gd name="adj" fmla="val 16667"/>
            </a:avLst>
          </a:prstGeom>
          <a:solidFill>
            <a:srgbClr val="000099"/>
          </a:solidFill>
          <a:ln w="9525">
            <a:solidFill>
              <a:schemeClr val="tx1"/>
            </a:solidFill>
            <a:round/>
            <a:headEnd/>
            <a:tailEnd/>
          </a:ln>
        </p:spPr>
        <p:txBody>
          <a:bodyPr wrap="none" lIns="81711" tIns="40855" rIns="81711" bIns="40855" anchor="ctr">
            <a:prstTxWarp prst="textNoShape">
              <a:avLst/>
            </a:prstTxWarp>
          </a:bodyPr>
          <a:lstStyle/>
          <a:p>
            <a:pPr algn="ctr" defTabSz="817563"/>
            <a:r>
              <a:rPr lang="fr-FR" sz="1400">
                <a:solidFill>
                  <a:schemeClr val="bg1"/>
                </a:solidFill>
                <a:latin typeface="Tahoma" charset="0"/>
              </a:rPr>
              <a:t>Mesure d'efficacité</a:t>
            </a:r>
          </a:p>
        </p:txBody>
      </p:sp>
      <p:cxnSp>
        <p:nvCxnSpPr>
          <p:cNvPr id="557066" name="AutoShape 10"/>
          <p:cNvCxnSpPr>
            <a:cxnSpLocks noChangeShapeType="1"/>
            <a:stCxn id="557059" idx="4"/>
            <a:endCxn id="557060" idx="0"/>
          </p:cNvCxnSpPr>
          <p:nvPr/>
        </p:nvCxnSpPr>
        <p:spPr bwMode="auto">
          <a:xfrm>
            <a:off x="6753225" y="2270125"/>
            <a:ext cx="0" cy="481013"/>
          </a:xfrm>
          <a:prstGeom prst="straightConnector1">
            <a:avLst/>
          </a:prstGeom>
          <a:noFill/>
          <a:ln w="9525">
            <a:solidFill>
              <a:schemeClr val="tx1"/>
            </a:solidFill>
            <a:round/>
            <a:headEnd/>
            <a:tailEnd type="triangle" w="med" len="med"/>
          </a:ln>
        </p:spPr>
      </p:cxnSp>
      <p:cxnSp>
        <p:nvCxnSpPr>
          <p:cNvPr id="557067" name="AutoShape 11"/>
          <p:cNvCxnSpPr>
            <a:cxnSpLocks noChangeShapeType="1"/>
            <a:stCxn id="557060" idx="4"/>
            <a:endCxn id="557065" idx="0"/>
          </p:cNvCxnSpPr>
          <p:nvPr/>
        </p:nvCxnSpPr>
        <p:spPr bwMode="auto">
          <a:xfrm>
            <a:off x="6753225" y="3298825"/>
            <a:ext cx="0" cy="342900"/>
          </a:xfrm>
          <a:prstGeom prst="straightConnector1">
            <a:avLst/>
          </a:prstGeom>
          <a:noFill/>
          <a:ln w="9525">
            <a:solidFill>
              <a:schemeClr val="tx1"/>
            </a:solidFill>
            <a:round/>
            <a:headEnd/>
            <a:tailEnd type="triangle" w="med" len="med"/>
          </a:ln>
        </p:spPr>
      </p:cxnSp>
      <p:cxnSp>
        <p:nvCxnSpPr>
          <p:cNvPr id="557068" name="AutoShape 12"/>
          <p:cNvCxnSpPr>
            <a:cxnSpLocks noChangeShapeType="1"/>
            <a:stCxn id="557060" idx="2"/>
            <a:endCxn id="557061" idx="3"/>
          </p:cNvCxnSpPr>
          <p:nvPr/>
        </p:nvCxnSpPr>
        <p:spPr bwMode="auto">
          <a:xfrm flipH="1">
            <a:off x="5059363" y="3025775"/>
            <a:ext cx="609600" cy="479425"/>
          </a:xfrm>
          <a:prstGeom prst="straightConnector1">
            <a:avLst/>
          </a:prstGeom>
          <a:noFill/>
          <a:ln w="9525">
            <a:solidFill>
              <a:schemeClr val="tx1"/>
            </a:solidFill>
            <a:round/>
            <a:headEnd/>
            <a:tailEnd type="triangle" w="med" len="med"/>
          </a:ln>
        </p:spPr>
      </p:cxnSp>
      <p:cxnSp>
        <p:nvCxnSpPr>
          <p:cNvPr id="557069" name="AutoShape 13"/>
          <p:cNvCxnSpPr>
            <a:cxnSpLocks noChangeShapeType="1"/>
            <a:stCxn id="557065" idx="1"/>
            <a:endCxn id="557061" idx="3"/>
          </p:cNvCxnSpPr>
          <p:nvPr/>
        </p:nvCxnSpPr>
        <p:spPr bwMode="auto">
          <a:xfrm flipH="1" flipV="1">
            <a:off x="5059363" y="3505200"/>
            <a:ext cx="644525" cy="411163"/>
          </a:xfrm>
          <a:prstGeom prst="straightConnector1">
            <a:avLst/>
          </a:prstGeom>
          <a:noFill/>
          <a:ln w="9525">
            <a:solidFill>
              <a:schemeClr val="tx1"/>
            </a:solidFill>
            <a:round/>
            <a:headEnd/>
            <a:tailEnd type="triangle" w="med" len="med"/>
          </a:ln>
        </p:spPr>
      </p:cxnSp>
      <p:cxnSp>
        <p:nvCxnSpPr>
          <p:cNvPr id="557070" name="AutoShape 14"/>
          <p:cNvCxnSpPr>
            <a:cxnSpLocks noChangeShapeType="1"/>
            <a:stCxn id="557064" idx="0"/>
            <a:endCxn id="557062" idx="2"/>
          </p:cNvCxnSpPr>
          <p:nvPr/>
        </p:nvCxnSpPr>
        <p:spPr bwMode="auto">
          <a:xfrm flipV="1">
            <a:off x="1843088" y="3813175"/>
            <a:ext cx="0" cy="1063625"/>
          </a:xfrm>
          <a:prstGeom prst="straightConnector1">
            <a:avLst/>
          </a:prstGeom>
          <a:noFill/>
          <a:ln w="9525">
            <a:solidFill>
              <a:schemeClr val="tx1"/>
            </a:solidFill>
            <a:round/>
            <a:headEnd/>
            <a:tailEnd type="triangle" w="med" len="med"/>
          </a:ln>
        </p:spPr>
      </p:cxnSp>
      <p:cxnSp>
        <p:nvCxnSpPr>
          <p:cNvPr id="557071" name="AutoShape 15"/>
          <p:cNvCxnSpPr>
            <a:cxnSpLocks noChangeShapeType="1"/>
            <a:stCxn id="557062" idx="3"/>
            <a:endCxn id="557061" idx="1"/>
          </p:cNvCxnSpPr>
          <p:nvPr/>
        </p:nvCxnSpPr>
        <p:spPr bwMode="auto">
          <a:xfrm>
            <a:off x="2620963" y="3505200"/>
            <a:ext cx="746125" cy="0"/>
          </a:xfrm>
          <a:prstGeom prst="straightConnector1">
            <a:avLst/>
          </a:prstGeom>
          <a:noFill/>
          <a:ln w="9525">
            <a:solidFill>
              <a:schemeClr val="tx1"/>
            </a:solidFill>
            <a:round/>
            <a:headEnd/>
            <a:tailEnd type="triangle" w="med" len="med"/>
          </a:ln>
        </p:spPr>
      </p:cxnSp>
      <p:sp>
        <p:nvSpPr>
          <p:cNvPr id="557072" name="Rectangle 16"/>
          <p:cNvSpPr>
            <a:spLocks noChangeArrowheads="1"/>
          </p:cNvSpPr>
          <p:nvPr/>
        </p:nvSpPr>
        <p:spPr bwMode="auto">
          <a:xfrm>
            <a:off x="5508625" y="1196975"/>
            <a:ext cx="2708275" cy="3095625"/>
          </a:xfrm>
          <a:prstGeom prst="rect">
            <a:avLst/>
          </a:prstGeom>
          <a:noFill/>
          <a:ln w="9525">
            <a:solidFill>
              <a:srgbClr val="FF0000"/>
            </a:solidFill>
            <a:prstDash val="dash"/>
            <a:miter lim="800000"/>
            <a:headEnd/>
            <a:tailEnd/>
          </a:ln>
        </p:spPr>
        <p:txBody>
          <a:bodyPr wrap="none" anchor="ctr">
            <a:prstTxWarp prst="textNoShape">
              <a:avLst/>
            </a:prstTxWarp>
          </a:bodyPr>
          <a:lstStyle/>
          <a:p>
            <a:endParaRPr lang="fr-FR"/>
          </a:p>
        </p:txBody>
      </p:sp>
      <p:sp>
        <p:nvSpPr>
          <p:cNvPr id="557073" name="AutoShape 17"/>
          <p:cNvSpPr>
            <a:spLocks/>
          </p:cNvSpPr>
          <p:nvPr/>
        </p:nvSpPr>
        <p:spPr bwMode="auto">
          <a:xfrm>
            <a:off x="2486025" y="1379538"/>
            <a:ext cx="1625600" cy="681037"/>
          </a:xfrm>
          <a:prstGeom prst="accentCallout2">
            <a:avLst>
              <a:gd name="adj1" fmla="val 16782"/>
              <a:gd name="adj2" fmla="val 104690"/>
              <a:gd name="adj3" fmla="val 16782"/>
              <a:gd name="adj4" fmla="val 140819"/>
              <a:gd name="adj5" fmla="val 154310"/>
              <a:gd name="adj6" fmla="val 178514"/>
            </a:avLst>
          </a:prstGeom>
          <a:noFill/>
          <a:ln w="9525">
            <a:solidFill>
              <a:srgbClr val="FF0000"/>
            </a:solidFill>
            <a:miter lim="800000"/>
            <a:headEnd/>
            <a:tailEnd type="triangle" w="med" len="med"/>
          </a:ln>
        </p:spPr>
        <p:txBody>
          <a:bodyPr lIns="81711" tIns="40855" rIns="81711" bIns="40855">
            <a:prstTxWarp prst="textNoShape">
              <a:avLst/>
            </a:prstTxWarp>
          </a:bodyPr>
          <a:lstStyle/>
          <a:p>
            <a:pPr algn="ctr" defTabSz="817563"/>
            <a:r>
              <a:rPr lang="fr-FR" sz="1400">
                <a:solidFill>
                  <a:srgbClr val="FF0000"/>
                </a:solidFill>
                <a:latin typeface="Tahoma" charset="0"/>
              </a:rPr>
              <a:t>Zone de pilotage </a:t>
            </a:r>
            <a:r>
              <a:rPr lang="fr-FR" sz="1400" u="sng">
                <a:solidFill>
                  <a:srgbClr val="FF0000"/>
                </a:solidFill>
                <a:latin typeface="Tahoma" charset="0"/>
              </a:rPr>
              <a:t>économique</a:t>
            </a:r>
            <a:r>
              <a:rPr lang="fr-FR" sz="1400">
                <a:solidFill>
                  <a:srgbClr val="FF0000"/>
                </a:solidFill>
                <a:latin typeface="Tahoma" charset="0"/>
              </a:rPr>
              <a:t> par les résultats</a:t>
            </a:r>
          </a:p>
        </p:txBody>
      </p:sp>
      <p:sp>
        <p:nvSpPr>
          <p:cNvPr id="557074" name="AutoShape 18"/>
          <p:cNvSpPr>
            <a:spLocks/>
          </p:cNvSpPr>
          <p:nvPr/>
        </p:nvSpPr>
        <p:spPr bwMode="auto">
          <a:xfrm>
            <a:off x="142875" y="1995488"/>
            <a:ext cx="1908175" cy="549275"/>
          </a:xfrm>
          <a:prstGeom prst="accentCallout2">
            <a:avLst>
              <a:gd name="adj1" fmla="val 20810"/>
              <a:gd name="adj2" fmla="val 103995"/>
              <a:gd name="adj3" fmla="val 20810"/>
              <a:gd name="adj4" fmla="val 120134"/>
              <a:gd name="adj5" fmla="val 162718"/>
              <a:gd name="adj6" fmla="val 136856"/>
            </a:avLst>
          </a:prstGeom>
          <a:noFill/>
          <a:ln w="9525">
            <a:solidFill>
              <a:schemeClr val="tx1"/>
            </a:solidFill>
            <a:miter lim="800000"/>
            <a:headEnd/>
            <a:tailEnd type="triangle" w="med" len="med"/>
          </a:ln>
        </p:spPr>
        <p:txBody>
          <a:bodyPr lIns="81711" tIns="40855" rIns="81711" bIns="40855">
            <a:prstTxWarp prst="textNoShape">
              <a:avLst/>
            </a:prstTxWarp>
          </a:bodyPr>
          <a:lstStyle/>
          <a:p>
            <a:pPr algn="ctr" defTabSz="817563"/>
            <a:r>
              <a:rPr lang="fr-FR" sz="1400">
                <a:latin typeface="Tahoma" charset="0"/>
              </a:rPr>
              <a:t>Zone de pilotage </a:t>
            </a:r>
            <a:r>
              <a:rPr lang="fr-FR" sz="1400" u="sng">
                <a:latin typeface="Tahoma" charset="0"/>
              </a:rPr>
              <a:t>technique</a:t>
            </a:r>
            <a:r>
              <a:rPr lang="fr-FR" sz="1400">
                <a:latin typeface="Tahoma" charset="0"/>
              </a:rPr>
              <a:t> par l'action</a:t>
            </a:r>
          </a:p>
        </p:txBody>
      </p:sp>
      <p:sp>
        <p:nvSpPr>
          <p:cNvPr id="557075" name="AutoShape 19"/>
          <p:cNvSpPr>
            <a:spLocks/>
          </p:cNvSpPr>
          <p:nvPr/>
        </p:nvSpPr>
        <p:spPr bwMode="auto">
          <a:xfrm>
            <a:off x="7024688" y="5013325"/>
            <a:ext cx="1219200" cy="549275"/>
          </a:xfrm>
          <a:prstGeom prst="accentBorderCallout3">
            <a:avLst>
              <a:gd name="adj1" fmla="val 10694"/>
              <a:gd name="adj2" fmla="val 106250"/>
              <a:gd name="adj3" fmla="val 10694"/>
              <a:gd name="adj4" fmla="val 115106"/>
              <a:gd name="adj5" fmla="val -76009"/>
              <a:gd name="adj6" fmla="val 115106"/>
              <a:gd name="adj7" fmla="val -162139"/>
              <a:gd name="adj8" fmla="val -1824"/>
            </a:avLst>
          </a:prstGeom>
          <a:noFill/>
          <a:ln w="9525">
            <a:solidFill>
              <a:srgbClr val="FF0000"/>
            </a:solidFill>
            <a:miter lim="800000"/>
            <a:headEnd type="triangle" w="med" len="med"/>
            <a:tailEnd type="triangle" w="med" len="med"/>
          </a:ln>
        </p:spPr>
        <p:txBody>
          <a:bodyPr lIns="81711" tIns="40855" rIns="81711" bIns="40855">
            <a:prstTxWarp prst="textNoShape">
              <a:avLst/>
            </a:prstTxWarp>
          </a:bodyPr>
          <a:lstStyle/>
          <a:p>
            <a:pPr algn="ctr" defTabSz="817563"/>
            <a:r>
              <a:rPr lang="fr-FR" sz="1400" b="1">
                <a:latin typeface="Tahoma" charset="0"/>
              </a:rPr>
              <a:t>Indicateur de résultat</a:t>
            </a:r>
          </a:p>
        </p:txBody>
      </p:sp>
      <p:sp>
        <p:nvSpPr>
          <p:cNvPr id="557076" name="AutoShape 20"/>
          <p:cNvSpPr>
            <a:spLocks/>
          </p:cNvSpPr>
          <p:nvPr/>
        </p:nvSpPr>
        <p:spPr bwMode="auto">
          <a:xfrm>
            <a:off x="5262563" y="5905500"/>
            <a:ext cx="1219200" cy="547688"/>
          </a:xfrm>
          <a:prstGeom prst="accentBorderCallout3">
            <a:avLst>
              <a:gd name="adj1" fmla="val 10727"/>
              <a:gd name="adj2" fmla="val 106250"/>
              <a:gd name="adj3" fmla="val 10727"/>
              <a:gd name="adj4" fmla="val 115106"/>
              <a:gd name="adj5" fmla="val -186088"/>
              <a:gd name="adj6" fmla="val 115106"/>
              <a:gd name="adj7" fmla="val -383190"/>
              <a:gd name="adj8" fmla="val -91667"/>
            </a:avLst>
          </a:prstGeom>
          <a:noFill/>
          <a:ln w="9525">
            <a:solidFill>
              <a:srgbClr val="33CC33"/>
            </a:solidFill>
            <a:miter lim="800000"/>
            <a:headEnd type="triangle" w="med" len="med"/>
            <a:tailEnd type="triangle" w="med" len="med"/>
          </a:ln>
        </p:spPr>
        <p:txBody>
          <a:bodyPr lIns="81711" tIns="40855" rIns="81711" bIns="40855">
            <a:prstTxWarp prst="textNoShape">
              <a:avLst/>
            </a:prstTxWarp>
          </a:bodyPr>
          <a:lstStyle/>
          <a:p>
            <a:pPr algn="ctr" defTabSz="817563"/>
            <a:r>
              <a:rPr lang="fr-FR" sz="1400" b="1">
                <a:latin typeface="Tahoma" charset="0"/>
              </a:rPr>
              <a:t>Indicateur d'évolution</a:t>
            </a:r>
          </a:p>
        </p:txBody>
      </p:sp>
      <p:sp>
        <p:nvSpPr>
          <p:cNvPr id="557077" name="Rectangle 23"/>
          <p:cNvSpPr>
            <a:spLocks noGrp="1" noChangeArrowheads="1"/>
          </p:cNvSpPr>
          <p:nvPr>
            <p:ph type="title"/>
          </p:nvPr>
        </p:nvSpPr>
        <p:spPr/>
        <p:txBody>
          <a:bodyPr/>
          <a:lstStyle/>
          <a:p>
            <a:r>
              <a:rPr lang="fr-FR"/>
              <a:t>Un indicateur de performance n'est pas une mesure</a:t>
            </a:r>
          </a:p>
        </p:txBody>
      </p:sp>
    </p:spTree>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Espace réservé du numéro de diapositive 2"/>
          <p:cNvSpPr>
            <a:spLocks noGrp="1"/>
          </p:cNvSpPr>
          <p:nvPr>
            <p:ph type="sldNum" sz="quarter" idx="10"/>
          </p:nvPr>
        </p:nvSpPr>
        <p:spPr/>
        <p:txBody>
          <a:bodyPr/>
          <a:lstStyle/>
          <a:p>
            <a:pPr>
              <a:defRPr/>
            </a:pPr>
            <a:fld id="{8632DC4E-CC7B-FC40-A065-88ECDE717454}" type="slidenum">
              <a:rPr lang="fr-FR"/>
              <a:pPr>
                <a:defRPr/>
              </a:pPr>
              <a:t>273</a:t>
            </a:fld>
            <a:endParaRPr lang="fr-FR"/>
          </a:p>
        </p:txBody>
      </p:sp>
      <p:sp>
        <p:nvSpPr>
          <p:cNvPr id="845826" name="Rectangle 2"/>
          <p:cNvSpPr>
            <a:spLocks noChangeArrowheads="1"/>
          </p:cNvSpPr>
          <p:nvPr/>
        </p:nvSpPr>
        <p:spPr bwMode="auto">
          <a:xfrm>
            <a:off x="250825" y="1436688"/>
            <a:ext cx="8786813" cy="835025"/>
          </a:xfrm>
          <a:prstGeom prst="rect">
            <a:avLst/>
          </a:prstGeom>
          <a:solidFill>
            <a:schemeClr val="bg1"/>
          </a:solidFill>
          <a:ln w="9525">
            <a:solidFill>
              <a:srgbClr val="00279F"/>
            </a:solidFill>
            <a:miter lim="800000"/>
            <a:headEnd/>
            <a:tailEnd/>
          </a:ln>
          <a:effectLst>
            <a:outerShdw blurRad="63500" dist="107763" dir="2700000" algn="ctr" rotWithShape="0">
              <a:schemeClr val="bg2">
                <a:alpha val="74998"/>
              </a:schemeClr>
            </a:outerShdw>
          </a:effectLst>
        </p:spPr>
        <p:txBody>
          <a:bodyPr lIns="91434" tIns="45717" rIns="91434" bIns="45717" anchor="ctr">
            <a:prstTxWarp prst="textNoShape">
              <a:avLst/>
            </a:prstTxWarp>
            <a:spAutoFit/>
          </a:bodyPr>
          <a:lstStyle/>
          <a:p>
            <a:pPr algn="ctr">
              <a:defRPr/>
            </a:pPr>
            <a:r>
              <a:rPr lang="fr-FR" sz="1600" b="1" i="1">
                <a:solidFill>
                  <a:schemeClr val="hlink"/>
                </a:solidFill>
                <a:latin typeface="Tahoma" charset="0"/>
              </a:rPr>
              <a:t>Les « Macro mesures » sont focalisées sur comment l’entreprise est perçue à l’extérieur par les parties prenantes  et comment elle est positionnée en relatif par rapport  à l’environnement extérieur</a:t>
            </a:r>
          </a:p>
        </p:txBody>
      </p:sp>
      <p:sp>
        <p:nvSpPr>
          <p:cNvPr id="559108" name="Line 3"/>
          <p:cNvSpPr>
            <a:spLocks noChangeShapeType="1"/>
          </p:cNvSpPr>
          <p:nvPr/>
        </p:nvSpPr>
        <p:spPr bwMode="auto">
          <a:xfrm>
            <a:off x="446088" y="5330825"/>
            <a:ext cx="2233612" cy="0"/>
          </a:xfrm>
          <a:prstGeom prst="line">
            <a:avLst/>
          </a:prstGeom>
          <a:noFill/>
          <a:ln w="28575">
            <a:solidFill>
              <a:schemeClr val="tx2"/>
            </a:solidFill>
            <a:round/>
            <a:headEnd/>
            <a:tailEnd/>
          </a:ln>
        </p:spPr>
        <p:txBody>
          <a:bodyPr wrap="none" anchor="ctr">
            <a:prstTxWarp prst="textNoShape">
              <a:avLst/>
            </a:prstTxWarp>
          </a:bodyPr>
          <a:lstStyle/>
          <a:p>
            <a:endParaRPr lang="fr-FR"/>
          </a:p>
        </p:txBody>
      </p:sp>
      <p:sp>
        <p:nvSpPr>
          <p:cNvPr id="559109" name="Line 4"/>
          <p:cNvSpPr>
            <a:spLocks noChangeShapeType="1"/>
          </p:cNvSpPr>
          <p:nvPr/>
        </p:nvSpPr>
        <p:spPr bwMode="auto">
          <a:xfrm>
            <a:off x="2681288" y="5330825"/>
            <a:ext cx="279400" cy="746125"/>
          </a:xfrm>
          <a:prstGeom prst="line">
            <a:avLst/>
          </a:prstGeom>
          <a:noFill/>
          <a:ln w="28575">
            <a:solidFill>
              <a:schemeClr val="tx2"/>
            </a:solidFill>
            <a:round/>
            <a:headEnd/>
            <a:tailEnd/>
          </a:ln>
        </p:spPr>
        <p:txBody>
          <a:bodyPr wrap="none" anchor="ctr">
            <a:prstTxWarp prst="textNoShape">
              <a:avLst/>
            </a:prstTxWarp>
          </a:bodyPr>
          <a:lstStyle/>
          <a:p>
            <a:endParaRPr lang="fr-FR"/>
          </a:p>
        </p:txBody>
      </p:sp>
      <p:sp>
        <p:nvSpPr>
          <p:cNvPr id="559110" name="Line 5"/>
          <p:cNvSpPr>
            <a:spLocks noChangeShapeType="1"/>
          </p:cNvSpPr>
          <p:nvPr/>
        </p:nvSpPr>
        <p:spPr bwMode="auto">
          <a:xfrm flipH="1">
            <a:off x="179388" y="5330825"/>
            <a:ext cx="249237" cy="719138"/>
          </a:xfrm>
          <a:prstGeom prst="line">
            <a:avLst/>
          </a:prstGeom>
          <a:noFill/>
          <a:ln w="28575">
            <a:solidFill>
              <a:schemeClr val="tx2"/>
            </a:solidFill>
            <a:round/>
            <a:headEnd/>
            <a:tailEnd/>
          </a:ln>
        </p:spPr>
        <p:txBody>
          <a:bodyPr wrap="none" anchor="ctr">
            <a:prstTxWarp prst="textNoShape">
              <a:avLst/>
            </a:prstTxWarp>
          </a:bodyPr>
          <a:lstStyle/>
          <a:p>
            <a:endParaRPr lang="fr-FR"/>
          </a:p>
        </p:txBody>
      </p:sp>
      <p:sp>
        <p:nvSpPr>
          <p:cNvPr id="559111" name="AutoShape 6"/>
          <p:cNvSpPr>
            <a:spLocks noChangeArrowheads="1"/>
          </p:cNvSpPr>
          <p:nvPr/>
        </p:nvSpPr>
        <p:spPr bwMode="auto">
          <a:xfrm>
            <a:off x="1116013" y="2595563"/>
            <a:ext cx="912812" cy="1104900"/>
          </a:xfrm>
          <a:prstGeom prst="triangle">
            <a:avLst>
              <a:gd name="adj" fmla="val 49245"/>
            </a:avLst>
          </a:prstGeom>
          <a:noFill/>
          <a:ln w="28575">
            <a:solidFill>
              <a:schemeClr val="tx2"/>
            </a:solidFill>
            <a:miter lim="800000"/>
            <a:headEnd/>
            <a:tailEnd/>
          </a:ln>
        </p:spPr>
        <p:txBody>
          <a:bodyPr wrap="none" lIns="91434" tIns="45717" rIns="91434" bIns="45717" anchor="ctr">
            <a:prstTxWarp prst="textNoShape">
              <a:avLst/>
            </a:prstTxWarp>
          </a:bodyPr>
          <a:lstStyle/>
          <a:p>
            <a:pPr algn="ctr"/>
            <a:r>
              <a:rPr lang="fr-FR" sz="1200" b="1">
                <a:latin typeface="Tahoma" charset="0"/>
              </a:rPr>
              <a:t>Mission &amp; </a:t>
            </a:r>
          </a:p>
          <a:p>
            <a:pPr algn="ctr"/>
            <a:r>
              <a:rPr lang="fr-FR" sz="1200" b="1">
                <a:latin typeface="Tahoma" charset="0"/>
              </a:rPr>
              <a:t>Stratégie</a:t>
            </a:r>
          </a:p>
        </p:txBody>
      </p:sp>
      <p:grpSp>
        <p:nvGrpSpPr>
          <p:cNvPr id="559112" name="Group 7"/>
          <p:cNvGrpSpPr>
            <a:grpSpLocks/>
          </p:cNvGrpSpPr>
          <p:nvPr/>
        </p:nvGrpSpPr>
        <p:grpSpPr bwMode="auto">
          <a:xfrm>
            <a:off x="806450" y="3773488"/>
            <a:ext cx="1524000" cy="719137"/>
            <a:chOff x="854" y="2119"/>
            <a:chExt cx="1289" cy="367"/>
          </a:xfrm>
        </p:grpSpPr>
        <p:sp>
          <p:nvSpPr>
            <p:cNvPr id="559139" name="Line 8"/>
            <p:cNvSpPr>
              <a:spLocks noChangeShapeType="1"/>
            </p:cNvSpPr>
            <p:nvPr/>
          </p:nvSpPr>
          <p:spPr bwMode="auto">
            <a:xfrm>
              <a:off x="1075" y="2119"/>
              <a:ext cx="832" cy="0"/>
            </a:xfrm>
            <a:prstGeom prst="line">
              <a:avLst/>
            </a:prstGeom>
            <a:noFill/>
            <a:ln w="28575">
              <a:solidFill>
                <a:schemeClr val="tx2"/>
              </a:solidFill>
              <a:round/>
              <a:headEnd/>
              <a:tailEnd/>
            </a:ln>
          </p:spPr>
          <p:txBody>
            <a:bodyPr wrap="none" lIns="91434" tIns="45717" rIns="91434" bIns="45717" anchor="ctr">
              <a:prstTxWarp prst="textNoShape">
                <a:avLst/>
              </a:prstTxWarp>
              <a:spAutoFit/>
            </a:bodyPr>
            <a:lstStyle/>
            <a:p>
              <a:endParaRPr lang="fr-FR"/>
            </a:p>
          </p:txBody>
        </p:sp>
        <p:sp>
          <p:nvSpPr>
            <p:cNvPr id="559140" name="Line 9"/>
            <p:cNvSpPr>
              <a:spLocks noChangeShapeType="1"/>
            </p:cNvSpPr>
            <p:nvPr/>
          </p:nvSpPr>
          <p:spPr bwMode="auto">
            <a:xfrm>
              <a:off x="1904" y="2119"/>
              <a:ext cx="232" cy="363"/>
            </a:xfrm>
            <a:prstGeom prst="line">
              <a:avLst/>
            </a:prstGeom>
            <a:noFill/>
            <a:ln w="28575">
              <a:solidFill>
                <a:schemeClr val="tx2"/>
              </a:solidFill>
              <a:round/>
              <a:headEnd/>
              <a:tailEnd/>
            </a:ln>
          </p:spPr>
          <p:txBody>
            <a:bodyPr wrap="none" lIns="91434" tIns="45717" rIns="91434" bIns="45717" anchor="ctr">
              <a:prstTxWarp prst="textNoShape">
                <a:avLst/>
              </a:prstTxWarp>
              <a:spAutoFit/>
            </a:bodyPr>
            <a:lstStyle/>
            <a:p>
              <a:endParaRPr lang="fr-FR"/>
            </a:p>
          </p:txBody>
        </p:sp>
        <p:sp>
          <p:nvSpPr>
            <p:cNvPr id="559141" name="Line 10"/>
            <p:cNvSpPr>
              <a:spLocks noChangeShapeType="1"/>
            </p:cNvSpPr>
            <p:nvPr/>
          </p:nvSpPr>
          <p:spPr bwMode="auto">
            <a:xfrm flipH="1">
              <a:off x="854" y="2119"/>
              <a:ext cx="232" cy="367"/>
            </a:xfrm>
            <a:prstGeom prst="line">
              <a:avLst/>
            </a:prstGeom>
            <a:noFill/>
            <a:ln w="28575">
              <a:solidFill>
                <a:schemeClr val="tx2"/>
              </a:solidFill>
              <a:round/>
              <a:headEnd/>
              <a:tailEnd/>
            </a:ln>
          </p:spPr>
          <p:txBody>
            <a:bodyPr wrap="none" lIns="91434" tIns="45717" rIns="91434" bIns="45717" anchor="ctr">
              <a:prstTxWarp prst="textNoShape">
                <a:avLst/>
              </a:prstTxWarp>
              <a:spAutoFit/>
            </a:bodyPr>
            <a:lstStyle/>
            <a:p>
              <a:endParaRPr lang="fr-FR"/>
            </a:p>
          </p:txBody>
        </p:sp>
        <p:sp>
          <p:nvSpPr>
            <p:cNvPr id="559142" name="Line 11"/>
            <p:cNvSpPr>
              <a:spLocks noChangeShapeType="1"/>
            </p:cNvSpPr>
            <p:nvPr/>
          </p:nvSpPr>
          <p:spPr bwMode="auto">
            <a:xfrm>
              <a:off x="870" y="2486"/>
              <a:ext cx="1273" cy="0"/>
            </a:xfrm>
            <a:prstGeom prst="line">
              <a:avLst/>
            </a:prstGeom>
            <a:noFill/>
            <a:ln w="28575">
              <a:solidFill>
                <a:schemeClr val="tx2"/>
              </a:solidFill>
              <a:round/>
              <a:headEnd/>
              <a:tailEnd/>
            </a:ln>
          </p:spPr>
          <p:txBody>
            <a:bodyPr wrap="none" lIns="91434" tIns="45717" rIns="91434" bIns="45717" anchor="ctr">
              <a:prstTxWarp prst="textNoShape">
                <a:avLst/>
              </a:prstTxWarp>
              <a:spAutoFit/>
            </a:bodyPr>
            <a:lstStyle/>
            <a:p>
              <a:endParaRPr lang="fr-FR"/>
            </a:p>
          </p:txBody>
        </p:sp>
        <p:sp>
          <p:nvSpPr>
            <p:cNvPr id="559143" name="Text Box 12"/>
            <p:cNvSpPr txBox="1">
              <a:spLocks noChangeArrowheads="1"/>
            </p:cNvSpPr>
            <p:nvPr/>
          </p:nvSpPr>
          <p:spPr bwMode="auto">
            <a:xfrm>
              <a:off x="1076" y="2163"/>
              <a:ext cx="875" cy="296"/>
            </a:xfrm>
            <a:prstGeom prst="rect">
              <a:avLst/>
            </a:prstGeom>
            <a:noFill/>
            <a:ln w="28575">
              <a:noFill/>
              <a:miter lim="800000"/>
              <a:headEnd/>
              <a:tailEnd/>
            </a:ln>
          </p:spPr>
          <p:txBody>
            <a:bodyPr wrap="none" lIns="91434" tIns="45717" rIns="91434" bIns="45717" anchor="ctr">
              <a:prstTxWarp prst="textNoShape">
                <a:avLst/>
              </a:prstTxWarp>
              <a:spAutoFit/>
            </a:bodyPr>
            <a:lstStyle/>
            <a:p>
              <a:pPr algn="ctr"/>
              <a:r>
                <a:rPr lang="fr-FR" sz="1600" b="1">
                  <a:solidFill>
                    <a:srgbClr val="FF0000"/>
                  </a:solidFill>
                  <a:latin typeface="Tahoma" charset="0"/>
                </a:rPr>
                <a:t>Macro</a:t>
              </a:r>
            </a:p>
            <a:p>
              <a:pPr algn="ctr"/>
              <a:r>
                <a:rPr lang="fr-FR" sz="1600" b="1">
                  <a:solidFill>
                    <a:srgbClr val="FF0000"/>
                  </a:solidFill>
                  <a:latin typeface="Tahoma" charset="0"/>
                </a:rPr>
                <a:t>Mesures</a:t>
              </a:r>
            </a:p>
          </p:txBody>
        </p:sp>
      </p:grpSp>
      <p:grpSp>
        <p:nvGrpSpPr>
          <p:cNvPr id="559113" name="Group 13"/>
          <p:cNvGrpSpPr>
            <a:grpSpLocks/>
          </p:cNvGrpSpPr>
          <p:nvPr/>
        </p:nvGrpSpPr>
        <p:grpSpPr bwMode="auto">
          <a:xfrm>
            <a:off x="473075" y="4560888"/>
            <a:ext cx="2179638" cy="728662"/>
            <a:chOff x="437" y="2521"/>
            <a:chExt cx="1844" cy="372"/>
          </a:xfrm>
        </p:grpSpPr>
        <p:sp>
          <p:nvSpPr>
            <p:cNvPr id="559135" name="Line 14"/>
            <p:cNvSpPr>
              <a:spLocks noChangeShapeType="1"/>
            </p:cNvSpPr>
            <p:nvPr/>
          </p:nvSpPr>
          <p:spPr bwMode="auto">
            <a:xfrm>
              <a:off x="680" y="2521"/>
              <a:ext cx="1356" cy="0"/>
            </a:xfrm>
            <a:prstGeom prst="line">
              <a:avLst/>
            </a:prstGeom>
            <a:noFill/>
            <a:ln w="28575">
              <a:solidFill>
                <a:schemeClr val="tx2"/>
              </a:solidFill>
              <a:round/>
              <a:headEnd/>
              <a:tailEnd/>
            </a:ln>
          </p:spPr>
          <p:txBody>
            <a:bodyPr wrap="none" anchor="ctr">
              <a:prstTxWarp prst="textNoShape">
                <a:avLst/>
              </a:prstTxWarp>
            </a:bodyPr>
            <a:lstStyle/>
            <a:p>
              <a:endParaRPr lang="fr-FR"/>
            </a:p>
          </p:txBody>
        </p:sp>
        <p:sp>
          <p:nvSpPr>
            <p:cNvPr id="559136" name="Line 15"/>
            <p:cNvSpPr>
              <a:spLocks noChangeShapeType="1"/>
            </p:cNvSpPr>
            <p:nvPr/>
          </p:nvSpPr>
          <p:spPr bwMode="auto">
            <a:xfrm>
              <a:off x="2030" y="2521"/>
              <a:ext cx="251" cy="372"/>
            </a:xfrm>
            <a:prstGeom prst="line">
              <a:avLst/>
            </a:prstGeom>
            <a:noFill/>
            <a:ln w="28575">
              <a:solidFill>
                <a:schemeClr val="tx2"/>
              </a:solidFill>
              <a:round/>
              <a:headEnd/>
              <a:tailEnd/>
            </a:ln>
          </p:spPr>
          <p:txBody>
            <a:bodyPr wrap="none" anchor="ctr">
              <a:prstTxWarp prst="textNoShape">
                <a:avLst/>
              </a:prstTxWarp>
            </a:bodyPr>
            <a:lstStyle/>
            <a:p>
              <a:endParaRPr lang="fr-FR"/>
            </a:p>
          </p:txBody>
        </p:sp>
        <p:sp>
          <p:nvSpPr>
            <p:cNvPr id="559137" name="Line 16"/>
            <p:cNvSpPr>
              <a:spLocks noChangeShapeType="1"/>
            </p:cNvSpPr>
            <p:nvPr/>
          </p:nvSpPr>
          <p:spPr bwMode="auto">
            <a:xfrm flipH="1">
              <a:off x="437" y="2521"/>
              <a:ext cx="233" cy="367"/>
            </a:xfrm>
            <a:prstGeom prst="line">
              <a:avLst/>
            </a:prstGeom>
            <a:noFill/>
            <a:ln w="28575">
              <a:solidFill>
                <a:schemeClr val="tx2"/>
              </a:solidFill>
              <a:round/>
              <a:headEnd/>
              <a:tailEnd/>
            </a:ln>
          </p:spPr>
          <p:txBody>
            <a:bodyPr wrap="none" anchor="ctr">
              <a:prstTxWarp prst="textNoShape">
                <a:avLst/>
              </a:prstTxWarp>
            </a:bodyPr>
            <a:lstStyle/>
            <a:p>
              <a:endParaRPr lang="fr-FR"/>
            </a:p>
          </p:txBody>
        </p:sp>
        <p:sp>
          <p:nvSpPr>
            <p:cNvPr id="559138" name="Line 17"/>
            <p:cNvSpPr>
              <a:spLocks noChangeShapeType="1"/>
            </p:cNvSpPr>
            <p:nvPr/>
          </p:nvSpPr>
          <p:spPr bwMode="auto">
            <a:xfrm>
              <a:off x="442" y="2888"/>
              <a:ext cx="1836" cy="0"/>
            </a:xfrm>
            <a:prstGeom prst="line">
              <a:avLst/>
            </a:prstGeom>
            <a:noFill/>
            <a:ln w="28575">
              <a:solidFill>
                <a:schemeClr val="tx2"/>
              </a:solidFill>
              <a:round/>
              <a:headEnd/>
              <a:tailEnd/>
            </a:ln>
          </p:spPr>
          <p:txBody>
            <a:bodyPr wrap="none" anchor="ctr">
              <a:prstTxWarp prst="textNoShape">
                <a:avLst/>
              </a:prstTxWarp>
            </a:bodyPr>
            <a:lstStyle/>
            <a:p>
              <a:endParaRPr lang="fr-FR"/>
            </a:p>
          </p:txBody>
        </p:sp>
      </p:grpSp>
      <p:sp>
        <p:nvSpPr>
          <p:cNvPr id="559114" name="Text Box 18"/>
          <p:cNvSpPr txBox="1">
            <a:spLocks noChangeArrowheads="1"/>
          </p:cNvSpPr>
          <p:nvPr/>
        </p:nvSpPr>
        <p:spPr bwMode="auto">
          <a:xfrm>
            <a:off x="990600" y="4637088"/>
            <a:ext cx="1055688" cy="517525"/>
          </a:xfrm>
          <a:prstGeom prst="rect">
            <a:avLst/>
          </a:prstGeom>
          <a:noFill/>
          <a:ln w="9525">
            <a:noFill/>
            <a:miter lim="800000"/>
            <a:headEnd/>
            <a:tailEnd/>
          </a:ln>
        </p:spPr>
        <p:txBody>
          <a:bodyPr wrap="none" lIns="91434" tIns="45717" rIns="91434" bIns="45717" anchor="ctr">
            <a:prstTxWarp prst="textNoShape">
              <a:avLst/>
            </a:prstTxWarp>
            <a:spAutoFit/>
          </a:bodyPr>
          <a:lstStyle/>
          <a:p>
            <a:pPr algn="ctr"/>
            <a:r>
              <a:rPr lang="fr-FR" sz="1400" b="1">
                <a:latin typeface="Tahoma" charset="0"/>
              </a:rPr>
              <a:t>Mesures</a:t>
            </a:r>
          </a:p>
          <a:p>
            <a:pPr algn="ctr"/>
            <a:r>
              <a:rPr lang="fr-FR" sz="1400" b="1">
                <a:latin typeface="Tahoma" charset="0"/>
              </a:rPr>
              <a:t>générales</a:t>
            </a:r>
          </a:p>
        </p:txBody>
      </p:sp>
      <p:sp>
        <p:nvSpPr>
          <p:cNvPr id="559115" name="Line 19"/>
          <p:cNvSpPr>
            <a:spLocks noChangeShapeType="1"/>
          </p:cNvSpPr>
          <p:nvPr/>
        </p:nvSpPr>
        <p:spPr bwMode="auto">
          <a:xfrm>
            <a:off x="190500" y="6078538"/>
            <a:ext cx="2765425" cy="6350"/>
          </a:xfrm>
          <a:prstGeom prst="line">
            <a:avLst/>
          </a:prstGeom>
          <a:noFill/>
          <a:ln w="28575">
            <a:solidFill>
              <a:schemeClr val="tx2"/>
            </a:solidFill>
            <a:round/>
            <a:headEnd/>
            <a:tailEnd/>
          </a:ln>
        </p:spPr>
        <p:txBody>
          <a:bodyPr wrap="none" anchor="ctr">
            <a:prstTxWarp prst="textNoShape">
              <a:avLst/>
            </a:prstTxWarp>
          </a:bodyPr>
          <a:lstStyle/>
          <a:p>
            <a:endParaRPr lang="fr-FR"/>
          </a:p>
        </p:txBody>
      </p:sp>
      <p:sp>
        <p:nvSpPr>
          <p:cNvPr id="559116" name="Text Box 20"/>
          <p:cNvSpPr txBox="1">
            <a:spLocks noChangeArrowheads="1"/>
          </p:cNvSpPr>
          <p:nvPr/>
        </p:nvSpPr>
        <p:spPr bwMode="auto">
          <a:xfrm>
            <a:off x="914400" y="5429250"/>
            <a:ext cx="1184275" cy="517525"/>
          </a:xfrm>
          <a:prstGeom prst="rect">
            <a:avLst/>
          </a:prstGeom>
          <a:noFill/>
          <a:ln w="9525">
            <a:noFill/>
            <a:miter lim="800000"/>
            <a:headEnd/>
            <a:tailEnd/>
          </a:ln>
        </p:spPr>
        <p:txBody>
          <a:bodyPr wrap="none" lIns="91434" tIns="45717" rIns="91434" bIns="45717" anchor="ctr">
            <a:prstTxWarp prst="textNoShape">
              <a:avLst/>
            </a:prstTxWarp>
            <a:spAutoFit/>
          </a:bodyPr>
          <a:lstStyle/>
          <a:p>
            <a:pPr algn="ctr"/>
            <a:r>
              <a:rPr lang="fr-FR" sz="1400" b="1">
                <a:latin typeface="Tahoma" charset="0"/>
              </a:rPr>
              <a:t>Mesures</a:t>
            </a:r>
          </a:p>
          <a:p>
            <a:pPr algn="ctr"/>
            <a:r>
              <a:rPr lang="fr-FR" sz="1400" b="1">
                <a:latin typeface="Tahoma" charset="0"/>
              </a:rPr>
              <a:t>spécifiques</a:t>
            </a:r>
          </a:p>
        </p:txBody>
      </p:sp>
      <p:sp>
        <p:nvSpPr>
          <p:cNvPr id="559117" name="Rectangle 21"/>
          <p:cNvSpPr>
            <a:spLocks noChangeArrowheads="1"/>
          </p:cNvSpPr>
          <p:nvPr/>
        </p:nvSpPr>
        <p:spPr bwMode="auto">
          <a:xfrm>
            <a:off x="4749800" y="2452688"/>
            <a:ext cx="4273550" cy="3856037"/>
          </a:xfrm>
          <a:prstGeom prst="rect">
            <a:avLst/>
          </a:prstGeom>
          <a:solidFill>
            <a:schemeClr val="bg1"/>
          </a:solidFill>
          <a:ln w="9525">
            <a:solidFill>
              <a:schemeClr val="tx2"/>
            </a:solidFill>
            <a:miter lim="800000"/>
            <a:headEnd/>
            <a:tailEnd/>
          </a:ln>
        </p:spPr>
        <p:txBody>
          <a:bodyPr wrap="none" anchor="ctr">
            <a:prstTxWarp prst="textNoShape">
              <a:avLst/>
            </a:prstTxWarp>
          </a:bodyPr>
          <a:lstStyle/>
          <a:p>
            <a:endParaRPr lang="fr-FR"/>
          </a:p>
        </p:txBody>
      </p:sp>
      <p:sp>
        <p:nvSpPr>
          <p:cNvPr id="559118" name="Rectangle 22"/>
          <p:cNvSpPr>
            <a:spLocks noChangeArrowheads="1"/>
          </p:cNvSpPr>
          <p:nvPr/>
        </p:nvSpPr>
        <p:spPr bwMode="auto">
          <a:xfrm>
            <a:off x="4716463" y="2474913"/>
            <a:ext cx="4319587" cy="434975"/>
          </a:xfrm>
          <a:prstGeom prst="rect">
            <a:avLst/>
          </a:prstGeom>
          <a:solidFill>
            <a:schemeClr val="bg1"/>
          </a:solidFill>
          <a:ln w="9525">
            <a:solidFill>
              <a:schemeClr val="tx2"/>
            </a:solidFill>
            <a:miter lim="800000"/>
            <a:headEnd/>
            <a:tailEnd/>
          </a:ln>
        </p:spPr>
        <p:txBody>
          <a:bodyPr wrap="none" anchor="ctr">
            <a:prstTxWarp prst="textNoShape">
              <a:avLst/>
            </a:prstTxWarp>
          </a:bodyPr>
          <a:lstStyle/>
          <a:p>
            <a:endParaRPr lang="fr-FR"/>
          </a:p>
        </p:txBody>
      </p:sp>
      <p:sp>
        <p:nvSpPr>
          <p:cNvPr id="559119" name="Line 23"/>
          <p:cNvSpPr>
            <a:spLocks noChangeShapeType="1"/>
          </p:cNvSpPr>
          <p:nvPr/>
        </p:nvSpPr>
        <p:spPr bwMode="auto">
          <a:xfrm>
            <a:off x="6826250" y="2452688"/>
            <a:ext cx="0" cy="3856037"/>
          </a:xfrm>
          <a:prstGeom prst="line">
            <a:avLst/>
          </a:prstGeom>
          <a:noFill/>
          <a:ln w="9525">
            <a:solidFill>
              <a:schemeClr val="tx2"/>
            </a:solidFill>
            <a:round/>
            <a:headEnd/>
            <a:tailEnd/>
          </a:ln>
        </p:spPr>
        <p:txBody>
          <a:bodyPr wrap="none" anchor="ctr">
            <a:prstTxWarp prst="textNoShape">
              <a:avLst/>
            </a:prstTxWarp>
          </a:bodyPr>
          <a:lstStyle/>
          <a:p>
            <a:endParaRPr lang="fr-FR"/>
          </a:p>
        </p:txBody>
      </p:sp>
      <p:sp>
        <p:nvSpPr>
          <p:cNvPr id="559120" name="Text Box 24"/>
          <p:cNvSpPr txBox="1">
            <a:spLocks noChangeArrowheads="1"/>
          </p:cNvSpPr>
          <p:nvPr/>
        </p:nvSpPr>
        <p:spPr bwMode="auto">
          <a:xfrm>
            <a:off x="5380038" y="2528888"/>
            <a:ext cx="984250" cy="304800"/>
          </a:xfrm>
          <a:prstGeom prst="rect">
            <a:avLst/>
          </a:prstGeom>
          <a:noFill/>
          <a:ln w="9525">
            <a:noFill/>
            <a:miter lim="800000"/>
            <a:headEnd/>
            <a:tailEnd/>
          </a:ln>
        </p:spPr>
        <p:txBody>
          <a:bodyPr wrap="none" lIns="91434" tIns="45717" rIns="91434" bIns="45717" anchor="ctr">
            <a:prstTxWarp prst="textNoShape">
              <a:avLst/>
            </a:prstTxWarp>
            <a:spAutoFit/>
          </a:bodyPr>
          <a:lstStyle/>
          <a:p>
            <a:pPr algn="ctr"/>
            <a:r>
              <a:rPr lang="fr-FR" sz="1400" b="1">
                <a:latin typeface="Tahoma" charset="0"/>
              </a:rPr>
              <a:t>Objectifs</a:t>
            </a:r>
          </a:p>
        </p:txBody>
      </p:sp>
      <p:sp>
        <p:nvSpPr>
          <p:cNvPr id="559121" name="Text Box 25"/>
          <p:cNvSpPr txBox="1">
            <a:spLocks noChangeArrowheads="1"/>
          </p:cNvSpPr>
          <p:nvPr/>
        </p:nvSpPr>
        <p:spPr bwMode="auto">
          <a:xfrm>
            <a:off x="6927850" y="2540000"/>
            <a:ext cx="2105025" cy="304800"/>
          </a:xfrm>
          <a:prstGeom prst="rect">
            <a:avLst/>
          </a:prstGeom>
          <a:noFill/>
          <a:ln w="9525">
            <a:noFill/>
            <a:miter lim="800000"/>
            <a:headEnd/>
            <a:tailEnd/>
          </a:ln>
        </p:spPr>
        <p:txBody>
          <a:bodyPr wrap="none" lIns="91434" tIns="45717" rIns="91434" bIns="45717" anchor="ctr">
            <a:prstTxWarp prst="textNoShape">
              <a:avLst/>
            </a:prstTxWarp>
            <a:spAutoFit/>
          </a:bodyPr>
          <a:lstStyle/>
          <a:p>
            <a:pPr algn="ctr"/>
            <a:r>
              <a:rPr lang="fr-FR" sz="1400" b="1">
                <a:latin typeface="Tahoma" charset="0"/>
              </a:rPr>
              <a:t>Exemples de Mesures</a:t>
            </a:r>
          </a:p>
        </p:txBody>
      </p:sp>
      <p:sp>
        <p:nvSpPr>
          <p:cNvPr id="559122" name="Text Box 26"/>
          <p:cNvSpPr txBox="1">
            <a:spLocks noChangeArrowheads="1"/>
          </p:cNvSpPr>
          <p:nvPr/>
        </p:nvSpPr>
        <p:spPr bwMode="auto">
          <a:xfrm>
            <a:off x="4719638" y="3195638"/>
            <a:ext cx="2225675" cy="304800"/>
          </a:xfrm>
          <a:prstGeom prst="rect">
            <a:avLst/>
          </a:prstGeom>
          <a:noFill/>
          <a:ln w="9525">
            <a:noFill/>
            <a:miter lim="800000"/>
            <a:headEnd/>
            <a:tailEnd/>
          </a:ln>
        </p:spPr>
        <p:txBody>
          <a:bodyPr wrap="none" lIns="91434" tIns="45717" rIns="91434" bIns="45717" anchor="ctr">
            <a:prstTxWarp prst="textNoShape">
              <a:avLst/>
            </a:prstTxWarp>
            <a:spAutoFit/>
          </a:bodyPr>
          <a:lstStyle/>
          <a:p>
            <a:pPr algn="ctr"/>
            <a:r>
              <a:rPr lang="fr-FR" sz="1400" b="1">
                <a:latin typeface="Tahoma" charset="0"/>
              </a:rPr>
              <a:t>Retour financier &amp; EVA</a:t>
            </a:r>
          </a:p>
        </p:txBody>
      </p:sp>
      <p:sp>
        <p:nvSpPr>
          <p:cNvPr id="559123" name="Text Box 27"/>
          <p:cNvSpPr txBox="1">
            <a:spLocks noChangeArrowheads="1"/>
          </p:cNvSpPr>
          <p:nvPr/>
        </p:nvSpPr>
        <p:spPr bwMode="auto">
          <a:xfrm>
            <a:off x="4716463" y="4014788"/>
            <a:ext cx="2182812" cy="304800"/>
          </a:xfrm>
          <a:prstGeom prst="rect">
            <a:avLst/>
          </a:prstGeom>
          <a:noFill/>
          <a:ln w="9525">
            <a:noFill/>
            <a:miter lim="800000"/>
            <a:headEnd/>
            <a:tailEnd/>
          </a:ln>
        </p:spPr>
        <p:txBody>
          <a:bodyPr lIns="91434" tIns="45717" rIns="91434" bIns="45717" anchor="ctr">
            <a:prstTxWarp prst="textNoShape">
              <a:avLst/>
            </a:prstTxWarp>
            <a:spAutoFit/>
          </a:bodyPr>
          <a:lstStyle/>
          <a:p>
            <a:pPr algn="ctr"/>
            <a:r>
              <a:rPr lang="fr-FR" sz="1400" b="1">
                <a:latin typeface="Tahoma" charset="0"/>
              </a:rPr>
              <a:t>Satisfaction Clients</a:t>
            </a:r>
          </a:p>
        </p:txBody>
      </p:sp>
      <p:sp>
        <p:nvSpPr>
          <p:cNvPr id="559124" name="Text Box 28"/>
          <p:cNvSpPr txBox="1">
            <a:spLocks noChangeArrowheads="1"/>
          </p:cNvSpPr>
          <p:nvPr/>
        </p:nvSpPr>
        <p:spPr bwMode="auto">
          <a:xfrm>
            <a:off x="7016750" y="2901950"/>
            <a:ext cx="919163" cy="854075"/>
          </a:xfrm>
          <a:prstGeom prst="rect">
            <a:avLst/>
          </a:prstGeom>
          <a:noFill/>
          <a:ln w="9525">
            <a:noFill/>
            <a:miter lim="800000"/>
            <a:headEnd/>
            <a:tailEnd/>
          </a:ln>
        </p:spPr>
        <p:txBody>
          <a:bodyPr wrap="none" lIns="91434" tIns="45717" rIns="91434" bIns="45717" anchor="ctr">
            <a:prstTxWarp prst="textNoShape">
              <a:avLst/>
            </a:prstTxWarp>
            <a:spAutoFit/>
          </a:bodyPr>
          <a:lstStyle/>
          <a:p>
            <a:r>
              <a:rPr lang="fr-FR" sz="1000">
                <a:latin typeface="Tahoma" charset="0"/>
              </a:rPr>
              <a:t>- ROI</a:t>
            </a:r>
          </a:p>
          <a:p>
            <a:r>
              <a:rPr lang="fr-FR" sz="1000">
                <a:latin typeface="Tahoma" charset="0"/>
              </a:rPr>
              <a:t>- NPV</a:t>
            </a:r>
          </a:p>
          <a:p>
            <a:r>
              <a:rPr lang="fr-FR" sz="1000">
                <a:latin typeface="Tahoma" charset="0"/>
              </a:rPr>
              <a:t>- Bond rating</a:t>
            </a:r>
          </a:p>
          <a:p>
            <a:r>
              <a:rPr lang="fr-FR" sz="1000">
                <a:latin typeface="Tahoma" charset="0"/>
              </a:rPr>
              <a:t>- MVA</a:t>
            </a:r>
          </a:p>
          <a:p>
            <a:r>
              <a:rPr lang="fr-FR" sz="1000">
                <a:latin typeface="Tahoma" charset="0"/>
              </a:rPr>
              <a:t>- EVA</a:t>
            </a:r>
          </a:p>
        </p:txBody>
      </p:sp>
      <p:sp>
        <p:nvSpPr>
          <p:cNvPr id="559125" name="Line 29"/>
          <p:cNvSpPr>
            <a:spLocks noChangeShapeType="1"/>
          </p:cNvSpPr>
          <p:nvPr/>
        </p:nvSpPr>
        <p:spPr bwMode="auto">
          <a:xfrm>
            <a:off x="4840288" y="3738563"/>
            <a:ext cx="4124325" cy="0"/>
          </a:xfrm>
          <a:prstGeom prst="line">
            <a:avLst/>
          </a:prstGeom>
          <a:noFill/>
          <a:ln w="12700">
            <a:solidFill>
              <a:schemeClr val="tx2"/>
            </a:solidFill>
            <a:round/>
            <a:headEnd/>
            <a:tailEnd/>
          </a:ln>
        </p:spPr>
        <p:txBody>
          <a:bodyPr wrap="none" anchor="ctr">
            <a:prstTxWarp prst="textNoShape">
              <a:avLst/>
            </a:prstTxWarp>
          </a:bodyPr>
          <a:lstStyle/>
          <a:p>
            <a:endParaRPr lang="fr-FR"/>
          </a:p>
        </p:txBody>
      </p:sp>
      <p:sp>
        <p:nvSpPr>
          <p:cNvPr id="559126" name="Text Box 30"/>
          <p:cNvSpPr txBox="1">
            <a:spLocks noChangeArrowheads="1"/>
          </p:cNvSpPr>
          <p:nvPr/>
        </p:nvSpPr>
        <p:spPr bwMode="auto">
          <a:xfrm>
            <a:off x="7015163" y="3756025"/>
            <a:ext cx="1641475" cy="854075"/>
          </a:xfrm>
          <a:prstGeom prst="rect">
            <a:avLst/>
          </a:prstGeom>
          <a:noFill/>
          <a:ln w="9525">
            <a:noFill/>
            <a:miter lim="800000"/>
            <a:headEnd/>
            <a:tailEnd/>
          </a:ln>
        </p:spPr>
        <p:txBody>
          <a:bodyPr wrap="none" lIns="91434" tIns="45717" rIns="91434" bIns="45717" anchor="ctr">
            <a:prstTxWarp prst="textNoShape">
              <a:avLst/>
            </a:prstTxWarp>
            <a:spAutoFit/>
          </a:bodyPr>
          <a:lstStyle/>
          <a:p>
            <a:r>
              <a:rPr lang="fr-FR" sz="1000">
                <a:latin typeface="Tahoma" charset="0"/>
              </a:rPr>
              <a:t>- % fidélisation</a:t>
            </a:r>
          </a:p>
          <a:p>
            <a:pPr>
              <a:buFontTx/>
              <a:buChar char="-"/>
            </a:pPr>
            <a:r>
              <a:rPr lang="fr-FR" sz="1000">
                <a:latin typeface="Tahoma" charset="0"/>
              </a:rPr>
              <a:t>Vente moyenne/client et </a:t>
            </a:r>
          </a:p>
          <a:p>
            <a:pPr>
              <a:buFontTx/>
              <a:buChar char="-"/>
            </a:pPr>
            <a:r>
              <a:rPr lang="fr-FR" sz="1000">
                <a:latin typeface="Tahoma" charset="0"/>
              </a:rPr>
              <a:t>volume de commande</a:t>
            </a:r>
          </a:p>
          <a:p>
            <a:r>
              <a:rPr lang="fr-FR" sz="1000">
                <a:latin typeface="Tahoma" charset="0"/>
              </a:rPr>
              <a:t>- % de plaintes client</a:t>
            </a:r>
          </a:p>
          <a:p>
            <a:r>
              <a:rPr lang="fr-FR" sz="1000">
                <a:latin typeface="Tahoma" charset="0"/>
              </a:rPr>
              <a:t>- % retour client</a:t>
            </a:r>
          </a:p>
        </p:txBody>
      </p:sp>
      <p:sp>
        <p:nvSpPr>
          <p:cNvPr id="559127" name="Text Box 31"/>
          <p:cNvSpPr txBox="1">
            <a:spLocks noChangeArrowheads="1"/>
          </p:cNvSpPr>
          <p:nvPr/>
        </p:nvSpPr>
        <p:spPr bwMode="auto">
          <a:xfrm>
            <a:off x="4500563" y="5648325"/>
            <a:ext cx="2663825" cy="517525"/>
          </a:xfrm>
          <a:prstGeom prst="rect">
            <a:avLst/>
          </a:prstGeom>
          <a:noFill/>
          <a:ln w="9525">
            <a:noFill/>
            <a:miter lim="800000"/>
            <a:headEnd/>
            <a:tailEnd/>
          </a:ln>
        </p:spPr>
        <p:txBody>
          <a:bodyPr lIns="91434" tIns="45717" rIns="91434" bIns="45717" anchor="ctr">
            <a:prstTxWarp prst="textNoShape">
              <a:avLst/>
            </a:prstTxWarp>
            <a:spAutoFit/>
          </a:bodyPr>
          <a:lstStyle/>
          <a:p>
            <a:pPr algn="ctr"/>
            <a:r>
              <a:rPr lang="fr-FR" sz="1400" b="1">
                <a:latin typeface="Tahoma" charset="0"/>
              </a:rPr>
              <a:t>Position compétitive</a:t>
            </a:r>
          </a:p>
          <a:p>
            <a:pPr algn="ctr"/>
            <a:endParaRPr lang="fr-FR" sz="1400" b="1">
              <a:latin typeface="Tahoma" charset="0"/>
            </a:endParaRPr>
          </a:p>
        </p:txBody>
      </p:sp>
      <p:sp>
        <p:nvSpPr>
          <p:cNvPr id="559128" name="Text Box 32"/>
          <p:cNvSpPr txBox="1">
            <a:spLocks noChangeArrowheads="1"/>
          </p:cNvSpPr>
          <p:nvPr/>
        </p:nvSpPr>
        <p:spPr bwMode="auto">
          <a:xfrm>
            <a:off x="4284663" y="4852988"/>
            <a:ext cx="3095625" cy="304800"/>
          </a:xfrm>
          <a:prstGeom prst="rect">
            <a:avLst/>
          </a:prstGeom>
          <a:noFill/>
          <a:ln w="9525">
            <a:noFill/>
            <a:miter lim="800000"/>
            <a:headEnd/>
            <a:tailEnd/>
          </a:ln>
        </p:spPr>
        <p:txBody>
          <a:bodyPr lIns="91434" tIns="45717" rIns="91434" bIns="45717" anchor="ctr">
            <a:prstTxWarp prst="textNoShape">
              <a:avLst/>
            </a:prstTxWarp>
            <a:spAutoFit/>
          </a:bodyPr>
          <a:lstStyle/>
          <a:p>
            <a:pPr algn="ctr"/>
            <a:r>
              <a:rPr lang="fr-FR" sz="1400" b="1">
                <a:latin typeface="Tahoma" charset="0"/>
              </a:rPr>
              <a:t>Satisfaction du marché</a:t>
            </a:r>
          </a:p>
        </p:txBody>
      </p:sp>
      <p:sp>
        <p:nvSpPr>
          <p:cNvPr id="559129" name="Line 33"/>
          <p:cNvSpPr>
            <a:spLocks noChangeShapeType="1"/>
          </p:cNvSpPr>
          <p:nvPr/>
        </p:nvSpPr>
        <p:spPr bwMode="auto">
          <a:xfrm>
            <a:off x="4840288" y="4646613"/>
            <a:ext cx="4124325" cy="0"/>
          </a:xfrm>
          <a:prstGeom prst="line">
            <a:avLst/>
          </a:prstGeom>
          <a:noFill/>
          <a:ln w="12700">
            <a:solidFill>
              <a:schemeClr val="tx2"/>
            </a:solidFill>
            <a:round/>
            <a:headEnd/>
            <a:tailEnd/>
          </a:ln>
        </p:spPr>
        <p:txBody>
          <a:bodyPr wrap="none" anchor="ctr">
            <a:prstTxWarp prst="textNoShape">
              <a:avLst/>
            </a:prstTxWarp>
          </a:bodyPr>
          <a:lstStyle/>
          <a:p>
            <a:endParaRPr lang="fr-FR"/>
          </a:p>
        </p:txBody>
      </p:sp>
      <p:sp>
        <p:nvSpPr>
          <p:cNvPr id="559130" name="Text Box 34"/>
          <p:cNvSpPr txBox="1">
            <a:spLocks noChangeArrowheads="1"/>
          </p:cNvSpPr>
          <p:nvPr/>
        </p:nvSpPr>
        <p:spPr bwMode="auto">
          <a:xfrm>
            <a:off x="7019925" y="4683125"/>
            <a:ext cx="1311275" cy="701675"/>
          </a:xfrm>
          <a:prstGeom prst="rect">
            <a:avLst/>
          </a:prstGeom>
          <a:noFill/>
          <a:ln w="9525">
            <a:noFill/>
            <a:miter lim="800000"/>
            <a:headEnd/>
            <a:tailEnd/>
          </a:ln>
        </p:spPr>
        <p:txBody>
          <a:bodyPr wrap="none" lIns="91434" tIns="45717" rIns="91434" bIns="45717" anchor="ctr">
            <a:prstTxWarp prst="textNoShape">
              <a:avLst/>
            </a:prstTxWarp>
            <a:spAutoFit/>
          </a:bodyPr>
          <a:lstStyle/>
          <a:p>
            <a:r>
              <a:rPr lang="fr-FR" sz="1000">
                <a:latin typeface="Tahoma" charset="0"/>
              </a:rPr>
              <a:t>- Part de marché</a:t>
            </a:r>
          </a:p>
          <a:p>
            <a:r>
              <a:rPr lang="fr-FR" sz="1000">
                <a:latin typeface="Tahoma" charset="0"/>
              </a:rPr>
              <a:t>- image</a:t>
            </a:r>
          </a:p>
          <a:p>
            <a:r>
              <a:rPr lang="fr-FR" sz="1000">
                <a:latin typeface="Tahoma" charset="0"/>
              </a:rPr>
              <a:t>- Croissance valeur</a:t>
            </a:r>
          </a:p>
          <a:p>
            <a:r>
              <a:rPr lang="fr-FR" sz="1000">
                <a:latin typeface="Tahoma" charset="0"/>
              </a:rPr>
              <a:t>- Croissance volume</a:t>
            </a:r>
          </a:p>
        </p:txBody>
      </p:sp>
      <p:sp>
        <p:nvSpPr>
          <p:cNvPr id="559131" name="Line 35"/>
          <p:cNvSpPr>
            <a:spLocks noChangeShapeType="1"/>
          </p:cNvSpPr>
          <p:nvPr/>
        </p:nvSpPr>
        <p:spPr bwMode="auto">
          <a:xfrm>
            <a:off x="4840288" y="5399088"/>
            <a:ext cx="4124325" cy="0"/>
          </a:xfrm>
          <a:prstGeom prst="line">
            <a:avLst/>
          </a:prstGeom>
          <a:noFill/>
          <a:ln w="12700">
            <a:solidFill>
              <a:schemeClr val="tx2"/>
            </a:solidFill>
            <a:round/>
            <a:headEnd/>
            <a:tailEnd/>
          </a:ln>
        </p:spPr>
        <p:txBody>
          <a:bodyPr wrap="none" anchor="ctr">
            <a:prstTxWarp prst="textNoShape">
              <a:avLst/>
            </a:prstTxWarp>
          </a:bodyPr>
          <a:lstStyle/>
          <a:p>
            <a:endParaRPr lang="fr-FR"/>
          </a:p>
        </p:txBody>
      </p:sp>
      <p:sp>
        <p:nvSpPr>
          <p:cNvPr id="559132" name="Text Box 36"/>
          <p:cNvSpPr txBox="1">
            <a:spLocks noChangeArrowheads="1"/>
          </p:cNvSpPr>
          <p:nvPr/>
        </p:nvSpPr>
        <p:spPr bwMode="auto">
          <a:xfrm>
            <a:off x="7031038" y="5568950"/>
            <a:ext cx="1844675" cy="549275"/>
          </a:xfrm>
          <a:prstGeom prst="rect">
            <a:avLst/>
          </a:prstGeom>
          <a:noFill/>
          <a:ln w="9525">
            <a:noFill/>
            <a:miter lim="800000"/>
            <a:headEnd/>
            <a:tailEnd/>
          </a:ln>
        </p:spPr>
        <p:txBody>
          <a:bodyPr wrap="none" lIns="91434" tIns="45717" rIns="91434" bIns="45717" anchor="ctr">
            <a:prstTxWarp prst="textNoShape">
              <a:avLst/>
            </a:prstTxWarp>
            <a:spAutoFit/>
          </a:bodyPr>
          <a:lstStyle/>
          <a:p>
            <a:r>
              <a:rPr lang="fr-FR" sz="1000">
                <a:latin typeface="Tahoma" charset="0"/>
              </a:rPr>
              <a:t>- profil de coût / concurrence</a:t>
            </a:r>
          </a:p>
          <a:p>
            <a:r>
              <a:rPr lang="fr-FR" sz="1000">
                <a:latin typeface="Tahoma" charset="0"/>
              </a:rPr>
              <a:t>- qualité et niveau de service </a:t>
            </a:r>
          </a:p>
          <a:p>
            <a:r>
              <a:rPr lang="fr-FR" sz="1000">
                <a:latin typeface="Tahoma" charset="0"/>
              </a:rPr>
              <a:t> - valeur</a:t>
            </a:r>
          </a:p>
        </p:txBody>
      </p:sp>
      <p:sp>
        <p:nvSpPr>
          <p:cNvPr id="559133" name="AutoShape 37"/>
          <p:cNvSpPr>
            <a:spLocks noChangeArrowheads="1"/>
          </p:cNvSpPr>
          <p:nvPr/>
        </p:nvSpPr>
        <p:spPr bwMode="auto">
          <a:xfrm rot="2902896">
            <a:off x="2805113" y="3106737"/>
            <a:ext cx="2813050" cy="2447925"/>
          </a:xfrm>
          <a:prstGeom prst="rtTriangle">
            <a:avLst/>
          </a:prstGeom>
          <a:gradFill rotWithShape="0">
            <a:gsLst>
              <a:gs pos="0">
                <a:schemeClr val="tx2"/>
              </a:gs>
              <a:gs pos="100000">
                <a:srgbClr val="FFFFFF"/>
              </a:gs>
            </a:gsLst>
            <a:lin ang="2700000" scaled="1"/>
          </a:gradFill>
          <a:ln w="9525">
            <a:solidFill>
              <a:schemeClr val="tx2"/>
            </a:solidFill>
            <a:miter lim="800000"/>
            <a:headEnd/>
            <a:tailEnd/>
          </a:ln>
        </p:spPr>
        <p:txBody>
          <a:bodyPr wrap="none" anchor="ctr">
            <a:prstTxWarp prst="textNoShape">
              <a:avLst/>
            </a:prstTxWarp>
          </a:bodyPr>
          <a:lstStyle/>
          <a:p>
            <a:endParaRPr lang="fr-FR"/>
          </a:p>
        </p:txBody>
      </p:sp>
      <p:sp>
        <p:nvSpPr>
          <p:cNvPr id="559134" name="Rectangle 38"/>
          <p:cNvSpPr>
            <a:spLocks noGrp="1" noChangeArrowheads="1"/>
          </p:cNvSpPr>
          <p:nvPr>
            <p:ph type="title"/>
          </p:nvPr>
        </p:nvSpPr>
        <p:spPr>
          <a:xfrm>
            <a:off x="755650" y="0"/>
            <a:ext cx="8388350" cy="908050"/>
          </a:xfrm>
        </p:spPr>
        <p:txBody>
          <a:bodyPr/>
          <a:lstStyle/>
          <a:p>
            <a:r>
              <a:rPr lang="fr-FR"/>
              <a:t>La sélection des indicateurs </a:t>
            </a:r>
            <a:br>
              <a:rPr lang="fr-FR"/>
            </a:br>
            <a:r>
              <a:rPr lang="fr-FR"/>
              <a:t>définir la mesure de la performance à partir de la stratégie</a:t>
            </a:r>
          </a:p>
        </p:txBody>
      </p:sp>
    </p:spTree>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Espace réservé du numéro de diapositive 2"/>
          <p:cNvSpPr>
            <a:spLocks noGrp="1"/>
          </p:cNvSpPr>
          <p:nvPr>
            <p:ph type="sldNum" sz="quarter" idx="10"/>
          </p:nvPr>
        </p:nvSpPr>
        <p:spPr/>
        <p:txBody>
          <a:bodyPr/>
          <a:lstStyle/>
          <a:p>
            <a:pPr>
              <a:defRPr/>
            </a:pPr>
            <a:fld id="{C5FF9D03-1596-CF45-A76A-1C8CFAE37EA7}" type="slidenum">
              <a:rPr lang="fr-FR"/>
              <a:pPr>
                <a:defRPr/>
              </a:pPr>
              <a:t>274</a:t>
            </a:fld>
            <a:endParaRPr lang="fr-FR"/>
          </a:p>
        </p:txBody>
      </p:sp>
      <p:sp>
        <p:nvSpPr>
          <p:cNvPr id="847874" name="Rectangle 2"/>
          <p:cNvSpPr>
            <a:spLocks noChangeArrowheads="1"/>
          </p:cNvSpPr>
          <p:nvPr/>
        </p:nvSpPr>
        <p:spPr bwMode="auto">
          <a:xfrm>
            <a:off x="966788" y="1273175"/>
            <a:ext cx="7781925" cy="590550"/>
          </a:xfrm>
          <a:prstGeom prst="rect">
            <a:avLst/>
          </a:prstGeom>
          <a:solidFill>
            <a:schemeClr val="bg1"/>
          </a:solidFill>
          <a:ln w="9525">
            <a:solidFill>
              <a:srgbClr val="00279F"/>
            </a:solidFill>
            <a:miter lim="800000"/>
            <a:headEnd/>
            <a:tailEnd/>
          </a:ln>
          <a:effectLst>
            <a:outerShdw blurRad="63500" dist="107763" dir="2700000" algn="ctr" rotWithShape="0">
              <a:schemeClr val="bg2">
                <a:alpha val="74998"/>
              </a:schemeClr>
            </a:outerShdw>
          </a:effectLst>
        </p:spPr>
        <p:txBody>
          <a:bodyPr lIns="91434" tIns="45717" rIns="91434" bIns="45717" anchor="ctr">
            <a:prstTxWarp prst="textNoShape">
              <a:avLst/>
            </a:prstTxWarp>
            <a:spAutoFit/>
          </a:bodyPr>
          <a:lstStyle/>
          <a:p>
            <a:pPr algn="ctr">
              <a:defRPr/>
            </a:pPr>
            <a:r>
              <a:rPr lang="fr-FR" sz="1600" b="1" i="1">
                <a:solidFill>
                  <a:schemeClr val="hlink"/>
                </a:solidFill>
                <a:latin typeface="Tahoma" charset="0"/>
              </a:rPr>
              <a:t>Les mesures générales sont focalisées sur l’efficacité de l’organisation</a:t>
            </a:r>
          </a:p>
          <a:p>
            <a:pPr algn="ctr">
              <a:defRPr/>
            </a:pPr>
            <a:r>
              <a:rPr lang="fr-FR" sz="1600" b="1" i="1">
                <a:solidFill>
                  <a:schemeClr val="hlink"/>
                </a:solidFill>
                <a:latin typeface="Tahoma" charset="0"/>
              </a:rPr>
              <a:t>et ce qui sous-tend les avantages compétitifs</a:t>
            </a:r>
          </a:p>
        </p:txBody>
      </p:sp>
      <p:sp>
        <p:nvSpPr>
          <p:cNvPr id="561156" name="Line 3"/>
          <p:cNvSpPr>
            <a:spLocks noChangeShapeType="1"/>
          </p:cNvSpPr>
          <p:nvPr/>
        </p:nvSpPr>
        <p:spPr bwMode="auto">
          <a:xfrm>
            <a:off x="681038" y="4916488"/>
            <a:ext cx="2235200" cy="0"/>
          </a:xfrm>
          <a:prstGeom prst="line">
            <a:avLst/>
          </a:prstGeom>
          <a:noFill/>
          <a:ln w="28575">
            <a:solidFill>
              <a:schemeClr val="tx2"/>
            </a:solidFill>
            <a:round/>
            <a:headEnd/>
            <a:tailEnd/>
          </a:ln>
        </p:spPr>
        <p:txBody>
          <a:bodyPr wrap="none" anchor="ctr">
            <a:prstTxWarp prst="textNoShape">
              <a:avLst/>
            </a:prstTxWarp>
          </a:bodyPr>
          <a:lstStyle/>
          <a:p>
            <a:endParaRPr lang="fr-FR"/>
          </a:p>
        </p:txBody>
      </p:sp>
      <p:sp>
        <p:nvSpPr>
          <p:cNvPr id="561157" name="Line 4"/>
          <p:cNvSpPr>
            <a:spLocks noChangeShapeType="1"/>
          </p:cNvSpPr>
          <p:nvPr/>
        </p:nvSpPr>
        <p:spPr bwMode="auto">
          <a:xfrm>
            <a:off x="2916238" y="4916488"/>
            <a:ext cx="279400" cy="746125"/>
          </a:xfrm>
          <a:prstGeom prst="line">
            <a:avLst/>
          </a:prstGeom>
          <a:noFill/>
          <a:ln w="28575">
            <a:solidFill>
              <a:schemeClr val="tx2"/>
            </a:solidFill>
            <a:round/>
            <a:headEnd/>
            <a:tailEnd/>
          </a:ln>
        </p:spPr>
        <p:txBody>
          <a:bodyPr wrap="none" anchor="ctr">
            <a:prstTxWarp prst="textNoShape">
              <a:avLst/>
            </a:prstTxWarp>
          </a:bodyPr>
          <a:lstStyle/>
          <a:p>
            <a:endParaRPr lang="fr-FR"/>
          </a:p>
        </p:txBody>
      </p:sp>
      <p:sp>
        <p:nvSpPr>
          <p:cNvPr id="561158" name="Line 5"/>
          <p:cNvSpPr>
            <a:spLocks noChangeShapeType="1"/>
          </p:cNvSpPr>
          <p:nvPr/>
        </p:nvSpPr>
        <p:spPr bwMode="auto">
          <a:xfrm flipH="1">
            <a:off x="395288" y="4916488"/>
            <a:ext cx="249237" cy="719137"/>
          </a:xfrm>
          <a:prstGeom prst="line">
            <a:avLst/>
          </a:prstGeom>
          <a:noFill/>
          <a:ln w="28575">
            <a:solidFill>
              <a:schemeClr val="tx2"/>
            </a:solidFill>
            <a:round/>
            <a:headEnd/>
            <a:tailEnd/>
          </a:ln>
        </p:spPr>
        <p:txBody>
          <a:bodyPr wrap="none" anchor="ctr">
            <a:prstTxWarp prst="textNoShape">
              <a:avLst/>
            </a:prstTxWarp>
          </a:bodyPr>
          <a:lstStyle/>
          <a:p>
            <a:endParaRPr lang="fr-FR"/>
          </a:p>
        </p:txBody>
      </p:sp>
      <p:grpSp>
        <p:nvGrpSpPr>
          <p:cNvPr id="561159" name="Group 6"/>
          <p:cNvGrpSpPr>
            <a:grpSpLocks/>
          </p:cNvGrpSpPr>
          <p:nvPr/>
        </p:nvGrpSpPr>
        <p:grpSpPr bwMode="auto">
          <a:xfrm>
            <a:off x="395288" y="2181225"/>
            <a:ext cx="2767012" cy="3489325"/>
            <a:chOff x="333" y="1518"/>
            <a:chExt cx="2339" cy="1781"/>
          </a:xfrm>
        </p:grpSpPr>
        <p:sp>
          <p:nvSpPr>
            <p:cNvPr id="561181" name="AutoShape 7"/>
            <p:cNvSpPr>
              <a:spLocks noChangeArrowheads="1"/>
            </p:cNvSpPr>
            <p:nvPr/>
          </p:nvSpPr>
          <p:spPr bwMode="auto">
            <a:xfrm>
              <a:off x="1101" y="1518"/>
              <a:ext cx="772" cy="564"/>
            </a:xfrm>
            <a:prstGeom prst="triangle">
              <a:avLst>
                <a:gd name="adj" fmla="val 49245"/>
              </a:avLst>
            </a:prstGeom>
            <a:noFill/>
            <a:ln w="28575">
              <a:solidFill>
                <a:schemeClr val="tx2"/>
              </a:solidFill>
              <a:miter lim="800000"/>
              <a:headEnd/>
              <a:tailEnd/>
            </a:ln>
          </p:spPr>
          <p:txBody>
            <a:bodyPr wrap="none" lIns="65244" tIns="32622" rIns="65244" bIns="32622" anchor="ctr">
              <a:prstTxWarp prst="textNoShape">
                <a:avLst/>
              </a:prstTxWarp>
            </a:bodyPr>
            <a:lstStyle/>
            <a:p>
              <a:pPr algn="ctr"/>
              <a:r>
                <a:rPr lang="fr-FR" sz="1400">
                  <a:latin typeface="Tahoma" charset="0"/>
                </a:rPr>
                <a:t>Mission &amp; </a:t>
              </a:r>
            </a:p>
            <a:p>
              <a:pPr algn="ctr"/>
              <a:r>
                <a:rPr lang="fr-FR" sz="1400">
                  <a:latin typeface="Tahoma" charset="0"/>
                </a:rPr>
                <a:t>Stratégie</a:t>
              </a:r>
            </a:p>
          </p:txBody>
        </p:sp>
        <p:grpSp>
          <p:nvGrpSpPr>
            <p:cNvPr id="561182" name="Group 8"/>
            <p:cNvGrpSpPr>
              <a:grpSpLocks/>
            </p:cNvGrpSpPr>
            <p:nvPr/>
          </p:nvGrpSpPr>
          <p:grpSpPr bwMode="auto">
            <a:xfrm>
              <a:off x="854" y="2119"/>
              <a:ext cx="1289" cy="367"/>
              <a:chOff x="854" y="2119"/>
              <a:chExt cx="1289" cy="367"/>
            </a:xfrm>
          </p:grpSpPr>
          <p:sp>
            <p:nvSpPr>
              <p:cNvPr id="561191" name="Line 9"/>
              <p:cNvSpPr>
                <a:spLocks noChangeShapeType="1"/>
              </p:cNvSpPr>
              <p:nvPr/>
            </p:nvSpPr>
            <p:spPr bwMode="auto">
              <a:xfrm>
                <a:off x="1075" y="2119"/>
                <a:ext cx="832" cy="0"/>
              </a:xfrm>
              <a:prstGeom prst="line">
                <a:avLst/>
              </a:prstGeom>
              <a:noFill/>
              <a:ln w="28575">
                <a:solidFill>
                  <a:schemeClr val="tx2"/>
                </a:solidFill>
                <a:round/>
                <a:headEnd/>
                <a:tailEnd/>
              </a:ln>
            </p:spPr>
            <p:txBody>
              <a:bodyPr wrap="none" lIns="65244" tIns="32622" rIns="65244" bIns="32622" anchor="ctr">
                <a:prstTxWarp prst="textNoShape">
                  <a:avLst/>
                </a:prstTxWarp>
              </a:bodyPr>
              <a:lstStyle/>
              <a:p>
                <a:endParaRPr lang="fr-FR"/>
              </a:p>
            </p:txBody>
          </p:sp>
          <p:sp>
            <p:nvSpPr>
              <p:cNvPr id="561192" name="Line 10"/>
              <p:cNvSpPr>
                <a:spLocks noChangeShapeType="1"/>
              </p:cNvSpPr>
              <p:nvPr/>
            </p:nvSpPr>
            <p:spPr bwMode="auto">
              <a:xfrm>
                <a:off x="1904" y="2119"/>
                <a:ext cx="232" cy="363"/>
              </a:xfrm>
              <a:prstGeom prst="line">
                <a:avLst/>
              </a:prstGeom>
              <a:noFill/>
              <a:ln w="28575">
                <a:solidFill>
                  <a:schemeClr val="tx2"/>
                </a:solidFill>
                <a:round/>
                <a:headEnd/>
                <a:tailEnd/>
              </a:ln>
            </p:spPr>
            <p:txBody>
              <a:bodyPr wrap="none" lIns="65244" tIns="32622" rIns="65244" bIns="32622" anchor="ctr">
                <a:prstTxWarp prst="textNoShape">
                  <a:avLst/>
                </a:prstTxWarp>
              </a:bodyPr>
              <a:lstStyle/>
              <a:p>
                <a:endParaRPr lang="fr-FR"/>
              </a:p>
            </p:txBody>
          </p:sp>
          <p:sp>
            <p:nvSpPr>
              <p:cNvPr id="561193" name="Line 11"/>
              <p:cNvSpPr>
                <a:spLocks noChangeShapeType="1"/>
              </p:cNvSpPr>
              <p:nvPr/>
            </p:nvSpPr>
            <p:spPr bwMode="auto">
              <a:xfrm flipH="1">
                <a:off x="854" y="2119"/>
                <a:ext cx="232" cy="367"/>
              </a:xfrm>
              <a:prstGeom prst="line">
                <a:avLst/>
              </a:prstGeom>
              <a:noFill/>
              <a:ln w="28575">
                <a:solidFill>
                  <a:schemeClr val="tx2"/>
                </a:solidFill>
                <a:round/>
                <a:headEnd/>
                <a:tailEnd/>
              </a:ln>
            </p:spPr>
            <p:txBody>
              <a:bodyPr wrap="none" lIns="65244" tIns="32622" rIns="65244" bIns="32622" anchor="ctr">
                <a:prstTxWarp prst="textNoShape">
                  <a:avLst/>
                </a:prstTxWarp>
              </a:bodyPr>
              <a:lstStyle/>
              <a:p>
                <a:endParaRPr lang="fr-FR"/>
              </a:p>
            </p:txBody>
          </p:sp>
          <p:sp>
            <p:nvSpPr>
              <p:cNvPr id="561194" name="Line 12"/>
              <p:cNvSpPr>
                <a:spLocks noChangeShapeType="1"/>
              </p:cNvSpPr>
              <p:nvPr/>
            </p:nvSpPr>
            <p:spPr bwMode="auto">
              <a:xfrm>
                <a:off x="870" y="2486"/>
                <a:ext cx="1273" cy="0"/>
              </a:xfrm>
              <a:prstGeom prst="line">
                <a:avLst/>
              </a:prstGeom>
              <a:noFill/>
              <a:ln w="28575">
                <a:solidFill>
                  <a:schemeClr val="tx2"/>
                </a:solidFill>
                <a:round/>
                <a:headEnd/>
                <a:tailEnd/>
              </a:ln>
            </p:spPr>
            <p:txBody>
              <a:bodyPr wrap="none" lIns="65244" tIns="32622" rIns="65244" bIns="32622" anchor="ctr">
                <a:prstTxWarp prst="textNoShape">
                  <a:avLst/>
                </a:prstTxWarp>
              </a:bodyPr>
              <a:lstStyle/>
              <a:p>
                <a:endParaRPr lang="fr-FR"/>
              </a:p>
            </p:txBody>
          </p:sp>
          <p:sp>
            <p:nvSpPr>
              <p:cNvPr id="561195" name="Text Box 13"/>
              <p:cNvSpPr txBox="1">
                <a:spLocks noChangeArrowheads="1"/>
              </p:cNvSpPr>
              <p:nvPr/>
            </p:nvSpPr>
            <p:spPr bwMode="auto">
              <a:xfrm>
                <a:off x="1125" y="2174"/>
                <a:ext cx="707" cy="272"/>
              </a:xfrm>
              <a:prstGeom prst="rect">
                <a:avLst/>
              </a:prstGeom>
              <a:noFill/>
              <a:ln w="28575">
                <a:noFill/>
                <a:miter lim="800000"/>
                <a:headEnd/>
                <a:tailEnd/>
              </a:ln>
            </p:spPr>
            <p:txBody>
              <a:bodyPr wrap="none" lIns="65244" tIns="32622" rIns="65244" bIns="32622" anchor="ctr">
                <a:prstTxWarp prst="textNoShape">
                  <a:avLst/>
                </a:prstTxWarp>
              </a:bodyPr>
              <a:lstStyle/>
              <a:p>
                <a:pPr algn="ctr"/>
                <a:r>
                  <a:rPr lang="fr-FR" sz="1400">
                    <a:latin typeface="Tahoma" charset="0"/>
                  </a:rPr>
                  <a:t>Macro</a:t>
                </a:r>
              </a:p>
              <a:p>
                <a:pPr algn="ctr"/>
                <a:r>
                  <a:rPr lang="fr-FR" sz="1400">
                    <a:latin typeface="Tahoma" charset="0"/>
                  </a:rPr>
                  <a:t>Mesures</a:t>
                </a:r>
              </a:p>
            </p:txBody>
          </p:sp>
        </p:grpSp>
        <p:grpSp>
          <p:nvGrpSpPr>
            <p:cNvPr id="561183" name="Group 14"/>
            <p:cNvGrpSpPr>
              <a:grpSpLocks/>
            </p:cNvGrpSpPr>
            <p:nvPr/>
          </p:nvGrpSpPr>
          <p:grpSpPr bwMode="auto">
            <a:xfrm>
              <a:off x="572" y="2521"/>
              <a:ext cx="1844" cy="372"/>
              <a:chOff x="437" y="2521"/>
              <a:chExt cx="1844" cy="372"/>
            </a:xfrm>
          </p:grpSpPr>
          <p:sp>
            <p:nvSpPr>
              <p:cNvPr id="561187" name="Line 15"/>
              <p:cNvSpPr>
                <a:spLocks noChangeShapeType="1"/>
              </p:cNvSpPr>
              <p:nvPr/>
            </p:nvSpPr>
            <p:spPr bwMode="auto">
              <a:xfrm>
                <a:off x="680" y="2521"/>
                <a:ext cx="1356" cy="0"/>
              </a:xfrm>
              <a:prstGeom prst="line">
                <a:avLst/>
              </a:prstGeom>
              <a:noFill/>
              <a:ln w="28575">
                <a:solidFill>
                  <a:schemeClr val="tx2"/>
                </a:solidFill>
                <a:round/>
                <a:headEnd/>
                <a:tailEnd/>
              </a:ln>
            </p:spPr>
            <p:txBody>
              <a:bodyPr wrap="none" lIns="65244" tIns="32622" rIns="65244" bIns="32622" anchor="ctr">
                <a:prstTxWarp prst="textNoShape">
                  <a:avLst/>
                </a:prstTxWarp>
              </a:bodyPr>
              <a:lstStyle/>
              <a:p>
                <a:endParaRPr lang="fr-FR"/>
              </a:p>
            </p:txBody>
          </p:sp>
          <p:sp>
            <p:nvSpPr>
              <p:cNvPr id="561188" name="Line 16"/>
              <p:cNvSpPr>
                <a:spLocks noChangeShapeType="1"/>
              </p:cNvSpPr>
              <p:nvPr/>
            </p:nvSpPr>
            <p:spPr bwMode="auto">
              <a:xfrm>
                <a:off x="2030" y="2521"/>
                <a:ext cx="251" cy="372"/>
              </a:xfrm>
              <a:prstGeom prst="line">
                <a:avLst/>
              </a:prstGeom>
              <a:noFill/>
              <a:ln w="28575">
                <a:solidFill>
                  <a:schemeClr val="tx2"/>
                </a:solidFill>
                <a:round/>
                <a:headEnd/>
                <a:tailEnd/>
              </a:ln>
            </p:spPr>
            <p:txBody>
              <a:bodyPr wrap="none" lIns="65244" tIns="32622" rIns="65244" bIns="32622" anchor="ctr">
                <a:prstTxWarp prst="textNoShape">
                  <a:avLst/>
                </a:prstTxWarp>
              </a:bodyPr>
              <a:lstStyle/>
              <a:p>
                <a:endParaRPr lang="fr-FR"/>
              </a:p>
            </p:txBody>
          </p:sp>
          <p:sp>
            <p:nvSpPr>
              <p:cNvPr id="561189" name="Line 17"/>
              <p:cNvSpPr>
                <a:spLocks noChangeShapeType="1"/>
              </p:cNvSpPr>
              <p:nvPr/>
            </p:nvSpPr>
            <p:spPr bwMode="auto">
              <a:xfrm flipH="1">
                <a:off x="437" y="2521"/>
                <a:ext cx="233" cy="367"/>
              </a:xfrm>
              <a:prstGeom prst="line">
                <a:avLst/>
              </a:prstGeom>
              <a:noFill/>
              <a:ln w="28575">
                <a:solidFill>
                  <a:schemeClr val="tx2"/>
                </a:solidFill>
                <a:round/>
                <a:headEnd/>
                <a:tailEnd/>
              </a:ln>
            </p:spPr>
            <p:txBody>
              <a:bodyPr wrap="none" lIns="65244" tIns="32622" rIns="65244" bIns="32622" anchor="ctr">
                <a:prstTxWarp prst="textNoShape">
                  <a:avLst/>
                </a:prstTxWarp>
              </a:bodyPr>
              <a:lstStyle/>
              <a:p>
                <a:endParaRPr lang="fr-FR"/>
              </a:p>
            </p:txBody>
          </p:sp>
          <p:sp>
            <p:nvSpPr>
              <p:cNvPr id="561190" name="Line 18"/>
              <p:cNvSpPr>
                <a:spLocks noChangeShapeType="1"/>
              </p:cNvSpPr>
              <p:nvPr/>
            </p:nvSpPr>
            <p:spPr bwMode="auto">
              <a:xfrm>
                <a:off x="442" y="2888"/>
                <a:ext cx="1836" cy="0"/>
              </a:xfrm>
              <a:prstGeom prst="line">
                <a:avLst/>
              </a:prstGeom>
              <a:noFill/>
              <a:ln w="28575">
                <a:solidFill>
                  <a:schemeClr val="tx2"/>
                </a:solidFill>
                <a:round/>
                <a:headEnd/>
                <a:tailEnd/>
              </a:ln>
            </p:spPr>
            <p:txBody>
              <a:bodyPr wrap="none" lIns="65244" tIns="32622" rIns="65244" bIns="32622" anchor="ctr">
                <a:prstTxWarp prst="textNoShape">
                  <a:avLst/>
                </a:prstTxWarp>
              </a:bodyPr>
              <a:lstStyle/>
              <a:p>
                <a:endParaRPr lang="fr-FR"/>
              </a:p>
            </p:txBody>
          </p:sp>
        </p:grpSp>
        <p:sp>
          <p:nvSpPr>
            <p:cNvPr id="561184" name="Text Box 19"/>
            <p:cNvSpPr txBox="1">
              <a:spLocks noChangeArrowheads="1"/>
            </p:cNvSpPr>
            <p:nvPr/>
          </p:nvSpPr>
          <p:spPr bwMode="auto">
            <a:xfrm>
              <a:off x="901" y="2528"/>
              <a:ext cx="1109" cy="327"/>
            </a:xfrm>
            <a:prstGeom prst="rect">
              <a:avLst/>
            </a:prstGeom>
            <a:noFill/>
            <a:ln w="9525">
              <a:noFill/>
              <a:miter lim="800000"/>
              <a:headEnd/>
              <a:tailEnd/>
            </a:ln>
          </p:spPr>
          <p:txBody>
            <a:bodyPr wrap="none" lIns="65244" tIns="32622" rIns="65244" bIns="32622" anchor="ctr">
              <a:prstTxWarp prst="textNoShape">
                <a:avLst/>
              </a:prstTxWarp>
            </a:bodyPr>
            <a:lstStyle/>
            <a:p>
              <a:pPr algn="ctr"/>
              <a:r>
                <a:rPr lang="fr-FR" sz="1400" b="1">
                  <a:solidFill>
                    <a:srgbClr val="FF0000"/>
                  </a:solidFill>
                  <a:latin typeface="Tahoma" charset="0"/>
                </a:rPr>
                <a:t>Mesures</a:t>
              </a:r>
            </a:p>
            <a:p>
              <a:pPr algn="ctr"/>
              <a:r>
                <a:rPr lang="fr-FR" sz="1400" b="1">
                  <a:solidFill>
                    <a:srgbClr val="FF0000"/>
                  </a:solidFill>
                  <a:latin typeface="Tahoma" charset="0"/>
                </a:rPr>
                <a:t>Générales</a:t>
              </a:r>
            </a:p>
          </p:txBody>
        </p:sp>
        <p:sp>
          <p:nvSpPr>
            <p:cNvPr id="561185" name="Line 20"/>
            <p:cNvSpPr>
              <a:spLocks noChangeShapeType="1"/>
            </p:cNvSpPr>
            <p:nvPr/>
          </p:nvSpPr>
          <p:spPr bwMode="auto">
            <a:xfrm>
              <a:off x="333" y="3296"/>
              <a:ext cx="2339" cy="3"/>
            </a:xfrm>
            <a:prstGeom prst="line">
              <a:avLst/>
            </a:prstGeom>
            <a:noFill/>
            <a:ln w="28575">
              <a:solidFill>
                <a:schemeClr val="tx2"/>
              </a:solidFill>
              <a:round/>
              <a:headEnd/>
              <a:tailEnd/>
            </a:ln>
          </p:spPr>
          <p:txBody>
            <a:bodyPr wrap="none" lIns="65244" tIns="32622" rIns="65244" bIns="32622" anchor="ctr">
              <a:prstTxWarp prst="textNoShape">
                <a:avLst/>
              </a:prstTxWarp>
            </a:bodyPr>
            <a:lstStyle/>
            <a:p>
              <a:endParaRPr lang="fr-FR"/>
            </a:p>
          </p:txBody>
        </p:sp>
        <p:sp>
          <p:nvSpPr>
            <p:cNvPr id="561186" name="Text Box 21"/>
            <p:cNvSpPr txBox="1">
              <a:spLocks noChangeArrowheads="1"/>
            </p:cNvSpPr>
            <p:nvPr/>
          </p:nvSpPr>
          <p:spPr bwMode="auto">
            <a:xfrm>
              <a:off x="999" y="2961"/>
              <a:ext cx="892" cy="272"/>
            </a:xfrm>
            <a:prstGeom prst="rect">
              <a:avLst/>
            </a:prstGeom>
            <a:noFill/>
            <a:ln w="9525">
              <a:noFill/>
              <a:miter lim="800000"/>
              <a:headEnd/>
              <a:tailEnd/>
            </a:ln>
          </p:spPr>
          <p:txBody>
            <a:bodyPr wrap="none" lIns="65244" tIns="32622" rIns="65244" bIns="32622" anchor="ctr">
              <a:prstTxWarp prst="textNoShape">
                <a:avLst/>
              </a:prstTxWarp>
            </a:bodyPr>
            <a:lstStyle/>
            <a:p>
              <a:pPr algn="ctr"/>
              <a:r>
                <a:rPr lang="fr-FR" sz="1400">
                  <a:latin typeface="Tahoma" charset="0"/>
                </a:rPr>
                <a:t>Mesures</a:t>
              </a:r>
            </a:p>
            <a:p>
              <a:pPr algn="ctr"/>
              <a:r>
                <a:rPr lang="fr-FR" sz="1400">
                  <a:latin typeface="Tahoma" charset="0"/>
                </a:rPr>
                <a:t>spécifiques</a:t>
              </a:r>
            </a:p>
          </p:txBody>
        </p:sp>
      </p:grpSp>
      <p:sp>
        <p:nvSpPr>
          <p:cNvPr id="561160" name="Rectangle 22"/>
          <p:cNvSpPr>
            <a:spLocks noChangeArrowheads="1"/>
          </p:cNvSpPr>
          <p:nvPr/>
        </p:nvSpPr>
        <p:spPr bwMode="auto">
          <a:xfrm>
            <a:off x="4500563" y="2020888"/>
            <a:ext cx="4527550" cy="3856037"/>
          </a:xfrm>
          <a:prstGeom prst="rect">
            <a:avLst/>
          </a:prstGeom>
          <a:solidFill>
            <a:schemeClr val="bg1"/>
          </a:solidFill>
          <a:ln w="9525">
            <a:solidFill>
              <a:schemeClr val="tx2"/>
            </a:solidFill>
            <a:miter lim="800000"/>
            <a:headEnd/>
            <a:tailEnd/>
          </a:ln>
        </p:spPr>
        <p:txBody>
          <a:bodyPr wrap="none" anchor="ctr">
            <a:prstTxWarp prst="textNoShape">
              <a:avLst/>
            </a:prstTxWarp>
          </a:bodyPr>
          <a:lstStyle/>
          <a:p>
            <a:endParaRPr lang="fr-FR"/>
          </a:p>
        </p:txBody>
      </p:sp>
      <p:sp>
        <p:nvSpPr>
          <p:cNvPr id="561161" name="Rectangle 23"/>
          <p:cNvSpPr>
            <a:spLocks noChangeArrowheads="1"/>
          </p:cNvSpPr>
          <p:nvPr/>
        </p:nvSpPr>
        <p:spPr bwMode="auto">
          <a:xfrm>
            <a:off x="4500563" y="2041525"/>
            <a:ext cx="4513262" cy="434975"/>
          </a:xfrm>
          <a:prstGeom prst="rect">
            <a:avLst/>
          </a:prstGeom>
          <a:solidFill>
            <a:schemeClr val="bg1"/>
          </a:solidFill>
          <a:ln w="9525">
            <a:solidFill>
              <a:schemeClr val="tx2"/>
            </a:solidFill>
            <a:miter lim="800000"/>
            <a:headEnd/>
            <a:tailEnd/>
          </a:ln>
        </p:spPr>
        <p:txBody>
          <a:bodyPr wrap="none" anchor="ctr">
            <a:prstTxWarp prst="textNoShape">
              <a:avLst/>
            </a:prstTxWarp>
          </a:bodyPr>
          <a:lstStyle/>
          <a:p>
            <a:endParaRPr lang="fr-FR"/>
          </a:p>
        </p:txBody>
      </p:sp>
      <p:sp>
        <p:nvSpPr>
          <p:cNvPr id="561162" name="Line 24"/>
          <p:cNvSpPr>
            <a:spLocks noChangeShapeType="1"/>
          </p:cNvSpPr>
          <p:nvPr/>
        </p:nvSpPr>
        <p:spPr bwMode="auto">
          <a:xfrm>
            <a:off x="6300788" y="2038350"/>
            <a:ext cx="0" cy="3856038"/>
          </a:xfrm>
          <a:prstGeom prst="line">
            <a:avLst/>
          </a:prstGeom>
          <a:noFill/>
          <a:ln w="9525">
            <a:solidFill>
              <a:schemeClr val="tx2"/>
            </a:solidFill>
            <a:round/>
            <a:headEnd/>
            <a:tailEnd/>
          </a:ln>
        </p:spPr>
        <p:txBody>
          <a:bodyPr wrap="none" anchor="ctr">
            <a:prstTxWarp prst="textNoShape">
              <a:avLst/>
            </a:prstTxWarp>
          </a:bodyPr>
          <a:lstStyle/>
          <a:p>
            <a:endParaRPr lang="fr-FR"/>
          </a:p>
        </p:txBody>
      </p:sp>
      <p:sp>
        <p:nvSpPr>
          <p:cNvPr id="561163" name="Text Box 25"/>
          <p:cNvSpPr txBox="1">
            <a:spLocks noChangeArrowheads="1"/>
          </p:cNvSpPr>
          <p:nvPr/>
        </p:nvSpPr>
        <p:spPr bwMode="auto">
          <a:xfrm>
            <a:off x="5089525" y="2114550"/>
            <a:ext cx="984250" cy="304800"/>
          </a:xfrm>
          <a:prstGeom prst="rect">
            <a:avLst/>
          </a:prstGeom>
          <a:noFill/>
          <a:ln w="9525">
            <a:noFill/>
            <a:miter lim="800000"/>
            <a:headEnd/>
            <a:tailEnd/>
          </a:ln>
        </p:spPr>
        <p:txBody>
          <a:bodyPr wrap="none" lIns="91434" tIns="45717" rIns="91434" bIns="45717" anchor="ctr">
            <a:prstTxWarp prst="textNoShape">
              <a:avLst/>
            </a:prstTxWarp>
            <a:spAutoFit/>
          </a:bodyPr>
          <a:lstStyle/>
          <a:p>
            <a:pPr algn="ctr"/>
            <a:r>
              <a:rPr lang="fr-FR" sz="1400" b="1">
                <a:latin typeface="Tahoma" charset="0"/>
              </a:rPr>
              <a:t>Objectifs</a:t>
            </a:r>
          </a:p>
        </p:txBody>
      </p:sp>
      <p:sp>
        <p:nvSpPr>
          <p:cNvPr id="561164" name="Text Box 26"/>
          <p:cNvSpPr txBox="1">
            <a:spLocks noChangeArrowheads="1"/>
          </p:cNvSpPr>
          <p:nvPr/>
        </p:nvSpPr>
        <p:spPr bwMode="auto">
          <a:xfrm>
            <a:off x="6591300" y="2125663"/>
            <a:ext cx="2012950" cy="304800"/>
          </a:xfrm>
          <a:prstGeom prst="rect">
            <a:avLst/>
          </a:prstGeom>
          <a:noFill/>
          <a:ln w="9525">
            <a:noFill/>
            <a:miter lim="800000"/>
            <a:headEnd/>
            <a:tailEnd/>
          </a:ln>
        </p:spPr>
        <p:txBody>
          <a:bodyPr wrap="none" lIns="91434" tIns="45717" rIns="91434" bIns="45717" anchor="ctr">
            <a:prstTxWarp prst="textNoShape">
              <a:avLst/>
            </a:prstTxWarp>
            <a:spAutoFit/>
          </a:bodyPr>
          <a:lstStyle/>
          <a:p>
            <a:pPr algn="ctr"/>
            <a:r>
              <a:rPr lang="fr-FR" sz="1400" b="1">
                <a:latin typeface="Tahoma" charset="0"/>
              </a:rPr>
              <a:t>Exemple de Mesures</a:t>
            </a:r>
          </a:p>
        </p:txBody>
      </p:sp>
      <p:sp>
        <p:nvSpPr>
          <p:cNvPr id="561165" name="Text Box 27"/>
          <p:cNvSpPr txBox="1">
            <a:spLocks noChangeArrowheads="1"/>
          </p:cNvSpPr>
          <p:nvPr/>
        </p:nvSpPr>
        <p:spPr bwMode="auto">
          <a:xfrm>
            <a:off x="4643438" y="2746375"/>
            <a:ext cx="828675" cy="304800"/>
          </a:xfrm>
          <a:prstGeom prst="rect">
            <a:avLst/>
          </a:prstGeom>
          <a:noFill/>
          <a:ln w="9525">
            <a:noFill/>
            <a:miter lim="800000"/>
            <a:headEnd/>
            <a:tailEnd/>
          </a:ln>
        </p:spPr>
        <p:txBody>
          <a:bodyPr wrap="none" lIns="91434" tIns="45717" rIns="91434" bIns="45717" anchor="ctr">
            <a:prstTxWarp prst="textNoShape">
              <a:avLst/>
            </a:prstTxWarp>
            <a:spAutoFit/>
          </a:bodyPr>
          <a:lstStyle/>
          <a:p>
            <a:pPr algn="ctr"/>
            <a:r>
              <a:rPr lang="fr-FR" sz="1400" b="1">
                <a:latin typeface="Tahoma" charset="0"/>
              </a:rPr>
              <a:t>Qualité</a:t>
            </a:r>
          </a:p>
        </p:txBody>
      </p:sp>
      <p:sp>
        <p:nvSpPr>
          <p:cNvPr id="561166" name="Text Box 28"/>
          <p:cNvSpPr txBox="1">
            <a:spLocks noChangeArrowheads="1"/>
          </p:cNvSpPr>
          <p:nvPr/>
        </p:nvSpPr>
        <p:spPr bwMode="auto">
          <a:xfrm>
            <a:off x="6305550" y="2487613"/>
            <a:ext cx="2711450" cy="854075"/>
          </a:xfrm>
          <a:prstGeom prst="rect">
            <a:avLst/>
          </a:prstGeom>
          <a:noFill/>
          <a:ln w="9525">
            <a:noFill/>
            <a:miter lim="800000"/>
            <a:headEnd/>
            <a:tailEnd/>
          </a:ln>
        </p:spPr>
        <p:txBody>
          <a:bodyPr wrap="none" lIns="91434" tIns="45717" rIns="91434" bIns="45717" anchor="ctr">
            <a:prstTxWarp prst="textNoShape">
              <a:avLst/>
            </a:prstTxWarp>
            <a:spAutoFit/>
          </a:bodyPr>
          <a:lstStyle/>
          <a:p>
            <a:r>
              <a:rPr lang="fr-FR" sz="1000">
                <a:latin typeface="Tahoma" charset="0"/>
              </a:rPr>
              <a:t>- Coût de la qualité</a:t>
            </a:r>
          </a:p>
          <a:p>
            <a:r>
              <a:rPr lang="fr-FR" sz="1000">
                <a:latin typeface="Tahoma" charset="0"/>
              </a:rPr>
              <a:t>- Ratio de qualité perçue</a:t>
            </a:r>
          </a:p>
          <a:p>
            <a:r>
              <a:rPr lang="fr-FR" sz="1000">
                <a:latin typeface="Tahoma" charset="0"/>
              </a:rPr>
              <a:t>- % de produits conformes aux spécifications</a:t>
            </a:r>
          </a:p>
          <a:p>
            <a:r>
              <a:rPr lang="fr-FR" sz="1000">
                <a:latin typeface="Tahoma" charset="0"/>
              </a:rPr>
              <a:t>- Impact de mesures d’amélioration</a:t>
            </a:r>
          </a:p>
          <a:p>
            <a:r>
              <a:rPr lang="fr-FR" sz="1000">
                <a:latin typeface="Tahoma" charset="0"/>
              </a:rPr>
              <a:t>- …</a:t>
            </a:r>
          </a:p>
        </p:txBody>
      </p:sp>
      <p:sp>
        <p:nvSpPr>
          <p:cNvPr id="561167" name="Line 29"/>
          <p:cNvSpPr>
            <a:spLocks noChangeShapeType="1"/>
          </p:cNvSpPr>
          <p:nvPr/>
        </p:nvSpPr>
        <p:spPr bwMode="auto">
          <a:xfrm>
            <a:off x="4630738" y="3324225"/>
            <a:ext cx="4383087" cy="0"/>
          </a:xfrm>
          <a:prstGeom prst="line">
            <a:avLst/>
          </a:prstGeom>
          <a:noFill/>
          <a:ln w="12700">
            <a:solidFill>
              <a:schemeClr val="tx2"/>
            </a:solidFill>
            <a:round/>
            <a:headEnd/>
            <a:tailEnd/>
          </a:ln>
        </p:spPr>
        <p:txBody>
          <a:bodyPr wrap="none" anchor="ctr">
            <a:prstTxWarp prst="textNoShape">
              <a:avLst/>
            </a:prstTxWarp>
          </a:bodyPr>
          <a:lstStyle/>
          <a:p>
            <a:endParaRPr lang="fr-FR"/>
          </a:p>
        </p:txBody>
      </p:sp>
      <p:sp>
        <p:nvSpPr>
          <p:cNvPr id="561168" name="Text Box 30"/>
          <p:cNvSpPr txBox="1">
            <a:spLocks noChangeArrowheads="1"/>
          </p:cNvSpPr>
          <p:nvPr/>
        </p:nvSpPr>
        <p:spPr bwMode="auto">
          <a:xfrm>
            <a:off x="6300788" y="3363913"/>
            <a:ext cx="2027237" cy="549275"/>
          </a:xfrm>
          <a:prstGeom prst="rect">
            <a:avLst/>
          </a:prstGeom>
          <a:noFill/>
          <a:ln w="9525">
            <a:noFill/>
            <a:miter lim="800000"/>
            <a:headEnd/>
            <a:tailEnd/>
          </a:ln>
        </p:spPr>
        <p:txBody>
          <a:bodyPr wrap="none" lIns="91434" tIns="45717" rIns="91434" bIns="45717" anchor="ctr">
            <a:prstTxWarp prst="textNoShape">
              <a:avLst/>
            </a:prstTxWarp>
            <a:spAutoFit/>
          </a:bodyPr>
          <a:lstStyle/>
          <a:p>
            <a:r>
              <a:rPr lang="fr-FR" sz="1000">
                <a:latin typeface="Tahoma" charset="0"/>
              </a:rPr>
              <a:t>- Coût vs. coût benchmarkés</a:t>
            </a:r>
          </a:p>
          <a:p>
            <a:r>
              <a:rPr lang="fr-FR" sz="1000">
                <a:latin typeface="Tahoma" charset="0"/>
              </a:rPr>
              <a:t>- Tendances coûts</a:t>
            </a:r>
          </a:p>
          <a:p>
            <a:r>
              <a:rPr lang="fr-FR" sz="1000">
                <a:latin typeface="Tahoma" charset="0"/>
              </a:rPr>
              <a:t>- Coûts actuels / coûts standards</a:t>
            </a:r>
          </a:p>
        </p:txBody>
      </p:sp>
      <p:sp>
        <p:nvSpPr>
          <p:cNvPr id="561169" name="Text Box 31"/>
          <p:cNvSpPr txBox="1">
            <a:spLocks noChangeArrowheads="1"/>
          </p:cNvSpPr>
          <p:nvPr/>
        </p:nvSpPr>
        <p:spPr bwMode="auto">
          <a:xfrm>
            <a:off x="4572000" y="4657725"/>
            <a:ext cx="1073150" cy="517525"/>
          </a:xfrm>
          <a:prstGeom prst="rect">
            <a:avLst/>
          </a:prstGeom>
          <a:noFill/>
          <a:ln w="9525">
            <a:noFill/>
            <a:miter lim="800000"/>
            <a:headEnd/>
            <a:tailEnd/>
          </a:ln>
        </p:spPr>
        <p:txBody>
          <a:bodyPr wrap="none" lIns="91434" tIns="45717" rIns="91434" bIns="45717" anchor="ctr">
            <a:prstTxWarp prst="textNoShape">
              <a:avLst/>
            </a:prstTxWarp>
            <a:spAutoFit/>
          </a:bodyPr>
          <a:lstStyle/>
          <a:p>
            <a:r>
              <a:rPr lang="fr-FR" sz="1400" b="1">
                <a:latin typeface="Tahoma" charset="0"/>
              </a:rPr>
              <a:t>Niveau de</a:t>
            </a:r>
          </a:p>
          <a:p>
            <a:r>
              <a:rPr lang="fr-FR" sz="1400" b="1">
                <a:latin typeface="Tahoma" charset="0"/>
              </a:rPr>
              <a:t>Service</a:t>
            </a:r>
          </a:p>
        </p:txBody>
      </p:sp>
      <p:sp>
        <p:nvSpPr>
          <p:cNvPr id="561170" name="Line 32"/>
          <p:cNvSpPr>
            <a:spLocks noChangeShapeType="1"/>
          </p:cNvSpPr>
          <p:nvPr/>
        </p:nvSpPr>
        <p:spPr bwMode="auto">
          <a:xfrm>
            <a:off x="4641850" y="4003675"/>
            <a:ext cx="4371975" cy="0"/>
          </a:xfrm>
          <a:prstGeom prst="line">
            <a:avLst/>
          </a:prstGeom>
          <a:noFill/>
          <a:ln w="12700">
            <a:solidFill>
              <a:schemeClr val="tx2"/>
            </a:solidFill>
            <a:round/>
            <a:headEnd/>
            <a:tailEnd/>
          </a:ln>
        </p:spPr>
        <p:txBody>
          <a:bodyPr wrap="none" anchor="ctr">
            <a:prstTxWarp prst="textNoShape">
              <a:avLst/>
            </a:prstTxWarp>
          </a:bodyPr>
          <a:lstStyle/>
          <a:p>
            <a:endParaRPr lang="fr-FR"/>
          </a:p>
        </p:txBody>
      </p:sp>
      <p:sp>
        <p:nvSpPr>
          <p:cNvPr id="561171" name="Text Box 33"/>
          <p:cNvSpPr txBox="1">
            <a:spLocks noChangeArrowheads="1"/>
          </p:cNvSpPr>
          <p:nvPr/>
        </p:nvSpPr>
        <p:spPr bwMode="auto">
          <a:xfrm>
            <a:off x="6311900" y="4073525"/>
            <a:ext cx="2325688" cy="549275"/>
          </a:xfrm>
          <a:prstGeom prst="rect">
            <a:avLst/>
          </a:prstGeom>
          <a:noFill/>
          <a:ln w="9525">
            <a:noFill/>
            <a:miter lim="800000"/>
            <a:headEnd/>
            <a:tailEnd/>
          </a:ln>
        </p:spPr>
        <p:txBody>
          <a:bodyPr wrap="none" lIns="91434" tIns="45717" rIns="91434" bIns="45717" anchor="ctr">
            <a:prstTxWarp prst="textNoShape">
              <a:avLst/>
            </a:prstTxWarp>
            <a:spAutoFit/>
          </a:bodyPr>
          <a:lstStyle/>
          <a:p>
            <a:r>
              <a:rPr lang="fr-FR" sz="1000">
                <a:latin typeface="Tahoma" charset="0"/>
              </a:rPr>
              <a:t>- Temps du cycle de dévelop. produits</a:t>
            </a:r>
          </a:p>
          <a:p>
            <a:r>
              <a:rPr lang="fr-FR" sz="1000">
                <a:latin typeface="Tahoma" charset="0"/>
              </a:rPr>
              <a:t>- Temps du cycle de fabrication</a:t>
            </a:r>
          </a:p>
          <a:p>
            <a:r>
              <a:rPr lang="fr-FR" sz="1000">
                <a:latin typeface="Tahoma" charset="0"/>
              </a:rPr>
              <a:t>- Temps de cycle de livraison</a:t>
            </a:r>
          </a:p>
        </p:txBody>
      </p:sp>
      <p:sp>
        <p:nvSpPr>
          <p:cNvPr id="561172" name="Line 34"/>
          <p:cNvSpPr>
            <a:spLocks noChangeShapeType="1"/>
          </p:cNvSpPr>
          <p:nvPr/>
        </p:nvSpPr>
        <p:spPr bwMode="auto">
          <a:xfrm flipV="1">
            <a:off x="4500563" y="4713288"/>
            <a:ext cx="4513262" cy="11112"/>
          </a:xfrm>
          <a:prstGeom prst="line">
            <a:avLst/>
          </a:prstGeom>
          <a:noFill/>
          <a:ln w="12700">
            <a:solidFill>
              <a:schemeClr val="tx2"/>
            </a:solidFill>
            <a:round/>
            <a:headEnd/>
            <a:tailEnd/>
          </a:ln>
        </p:spPr>
        <p:txBody>
          <a:bodyPr wrap="none" anchor="ctr">
            <a:prstTxWarp prst="textNoShape">
              <a:avLst/>
            </a:prstTxWarp>
          </a:bodyPr>
          <a:lstStyle/>
          <a:p>
            <a:endParaRPr lang="fr-FR"/>
          </a:p>
        </p:txBody>
      </p:sp>
      <p:sp>
        <p:nvSpPr>
          <p:cNvPr id="561173" name="Text Box 35"/>
          <p:cNvSpPr txBox="1">
            <a:spLocks noChangeArrowheads="1"/>
          </p:cNvSpPr>
          <p:nvPr/>
        </p:nvSpPr>
        <p:spPr bwMode="auto">
          <a:xfrm>
            <a:off x="6319838" y="4745038"/>
            <a:ext cx="2554287" cy="396875"/>
          </a:xfrm>
          <a:prstGeom prst="rect">
            <a:avLst/>
          </a:prstGeom>
          <a:noFill/>
          <a:ln w="9525">
            <a:noFill/>
            <a:miter lim="800000"/>
            <a:headEnd/>
            <a:tailEnd/>
          </a:ln>
        </p:spPr>
        <p:txBody>
          <a:bodyPr wrap="none" lIns="91434" tIns="45717" rIns="91434" bIns="45717" anchor="ctr">
            <a:prstTxWarp prst="textNoShape">
              <a:avLst/>
            </a:prstTxWarp>
            <a:spAutoFit/>
          </a:bodyPr>
          <a:lstStyle/>
          <a:p>
            <a:r>
              <a:rPr lang="fr-FR" sz="1000">
                <a:latin typeface="Tahoma" charset="0"/>
              </a:rPr>
              <a:t>- Temps de réponse aux demandes clients</a:t>
            </a:r>
          </a:p>
          <a:p>
            <a:r>
              <a:rPr lang="fr-FR" sz="1000">
                <a:latin typeface="Tahoma" charset="0"/>
              </a:rPr>
              <a:t>- % temps de livraison  « temps réel »</a:t>
            </a:r>
          </a:p>
        </p:txBody>
      </p:sp>
      <p:sp>
        <p:nvSpPr>
          <p:cNvPr id="561174" name="AutoShape 36"/>
          <p:cNvSpPr>
            <a:spLocks noChangeArrowheads="1"/>
          </p:cNvSpPr>
          <p:nvPr/>
        </p:nvSpPr>
        <p:spPr bwMode="auto">
          <a:xfrm rot="2244824">
            <a:off x="3276600" y="2671763"/>
            <a:ext cx="1960563" cy="2498725"/>
          </a:xfrm>
          <a:prstGeom prst="rtTriangle">
            <a:avLst/>
          </a:prstGeom>
          <a:gradFill rotWithShape="0">
            <a:gsLst>
              <a:gs pos="0">
                <a:schemeClr val="tx2"/>
              </a:gs>
              <a:gs pos="100000">
                <a:srgbClr val="FFFFFF"/>
              </a:gs>
            </a:gsLst>
            <a:lin ang="2700000" scaled="1"/>
          </a:gradFill>
          <a:ln w="9525">
            <a:solidFill>
              <a:schemeClr val="tx2"/>
            </a:solidFill>
            <a:miter lim="800000"/>
            <a:headEnd/>
            <a:tailEnd/>
          </a:ln>
        </p:spPr>
        <p:txBody>
          <a:bodyPr wrap="none" anchor="ctr">
            <a:prstTxWarp prst="textNoShape">
              <a:avLst/>
            </a:prstTxWarp>
          </a:bodyPr>
          <a:lstStyle/>
          <a:p>
            <a:endParaRPr lang="fr-FR"/>
          </a:p>
        </p:txBody>
      </p:sp>
      <p:sp>
        <p:nvSpPr>
          <p:cNvPr id="561175" name="Text Box 37"/>
          <p:cNvSpPr txBox="1">
            <a:spLocks noChangeArrowheads="1"/>
          </p:cNvSpPr>
          <p:nvPr/>
        </p:nvSpPr>
        <p:spPr bwMode="auto">
          <a:xfrm>
            <a:off x="4716463" y="3484563"/>
            <a:ext cx="600075" cy="304800"/>
          </a:xfrm>
          <a:prstGeom prst="rect">
            <a:avLst/>
          </a:prstGeom>
          <a:noFill/>
          <a:ln w="9525">
            <a:noFill/>
            <a:miter lim="800000"/>
            <a:headEnd/>
            <a:tailEnd/>
          </a:ln>
        </p:spPr>
        <p:txBody>
          <a:bodyPr wrap="none" lIns="91434" tIns="45717" rIns="91434" bIns="45717" anchor="ctr">
            <a:prstTxWarp prst="textNoShape">
              <a:avLst/>
            </a:prstTxWarp>
            <a:spAutoFit/>
          </a:bodyPr>
          <a:lstStyle/>
          <a:p>
            <a:pPr algn="ctr"/>
            <a:r>
              <a:rPr lang="fr-FR" sz="1400" b="1">
                <a:latin typeface="Tahoma" charset="0"/>
              </a:rPr>
              <a:t>Coût</a:t>
            </a:r>
          </a:p>
        </p:txBody>
      </p:sp>
      <p:sp>
        <p:nvSpPr>
          <p:cNvPr id="561176" name="Text Box 38"/>
          <p:cNvSpPr txBox="1">
            <a:spLocks noChangeArrowheads="1"/>
          </p:cNvSpPr>
          <p:nvPr/>
        </p:nvSpPr>
        <p:spPr bwMode="auto">
          <a:xfrm>
            <a:off x="4646613" y="4210050"/>
            <a:ext cx="825500" cy="304800"/>
          </a:xfrm>
          <a:prstGeom prst="rect">
            <a:avLst/>
          </a:prstGeom>
          <a:noFill/>
          <a:ln w="9525">
            <a:noFill/>
            <a:miter lim="800000"/>
            <a:headEnd/>
            <a:tailEnd/>
          </a:ln>
        </p:spPr>
        <p:txBody>
          <a:bodyPr wrap="none" lIns="91434" tIns="45717" rIns="91434" bIns="45717" anchor="ctr">
            <a:prstTxWarp prst="textNoShape">
              <a:avLst/>
            </a:prstTxWarp>
            <a:spAutoFit/>
          </a:bodyPr>
          <a:lstStyle/>
          <a:p>
            <a:pPr algn="ctr"/>
            <a:r>
              <a:rPr lang="fr-FR" sz="1400" b="1">
                <a:latin typeface="Tahoma" charset="0"/>
              </a:rPr>
              <a:t>Vitesse</a:t>
            </a:r>
          </a:p>
        </p:txBody>
      </p:sp>
      <p:sp>
        <p:nvSpPr>
          <p:cNvPr id="561177" name="Line 39"/>
          <p:cNvSpPr>
            <a:spLocks noChangeShapeType="1"/>
          </p:cNvSpPr>
          <p:nvPr/>
        </p:nvSpPr>
        <p:spPr bwMode="auto">
          <a:xfrm>
            <a:off x="4572000" y="5180013"/>
            <a:ext cx="4392613" cy="0"/>
          </a:xfrm>
          <a:prstGeom prst="line">
            <a:avLst/>
          </a:prstGeom>
          <a:noFill/>
          <a:ln w="12700">
            <a:solidFill>
              <a:schemeClr val="tx2"/>
            </a:solidFill>
            <a:round/>
            <a:headEnd/>
            <a:tailEnd/>
          </a:ln>
        </p:spPr>
        <p:txBody>
          <a:bodyPr wrap="none" anchor="ctr">
            <a:prstTxWarp prst="textNoShape">
              <a:avLst/>
            </a:prstTxWarp>
          </a:bodyPr>
          <a:lstStyle/>
          <a:p>
            <a:endParaRPr lang="fr-FR"/>
          </a:p>
        </p:txBody>
      </p:sp>
      <p:sp>
        <p:nvSpPr>
          <p:cNvPr id="561178" name="Text Box 40"/>
          <p:cNvSpPr txBox="1">
            <a:spLocks noChangeArrowheads="1"/>
          </p:cNvSpPr>
          <p:nvPr/>
        </p:nvSpPr>
        <p:spPr bwMode="auto">
          <a:xfrm>
            <a:off x="4572000" y="5346700"/>
            <a:ext cx="1168400" cy="304800"/>
          </a:xfrm>
          <a:prstGeom prst="rect">
            <a:avLst/>
          </a:prstGeom>
          <a:noFill/>
          <a:ln w="9525">
            <a:noFill/>
            <a:miter lim="800000"/>
            <a:headEnd/>
            <a:tailEnd/>
          </a:ln>
        </p:spPr>
        <p:txBody>
          <a:bodyPr wrap="none" lIns="91434" tIns="45717" rIns="91434" bIns="45717" anchor="ctr">
            <a:prstTxWarp prst="textNoShape">
              <a:avLst/>
            </a:prstTxWarp>
            <a:spAutoFit/>
          </a:bodyPr>
          <a:lstStyle/>
          <a:p>
            <a:r>
              <a:rPr lang="fr-FR" sz="1400" b="1">
                <a:latin typeface="Tahoma" charset="0"/>
              </a:rPr>
              <a:t>Innovation</a:t>
            </a:r>
            <a:endParaRPr lang="fr-FR" sz="1200">
              <a:latin typeface="Tahoma" charset="0"/>
            </a:endParaRPr>
          </a:p>
        </p:txBody>
      </p:sp>
      <p:sp>
        <p:nvSpPr>
          <p:cNvPr id="561179" name="Text Box 41"/>
          <p:cNvSpPr txBox="1">
            <a:spLocks noChangeArrowheads="1"/>
          </p:cNvSpPr>
          <p:nvPr/>
        </p:nvSpPr>
        <p:spPr bwMode="auto">
          <a:xfrm>
            <a:off x="6311900" y="5230813"/>
            <a:ext cx="2449513" cy="549275"/>
          </a:xfrm>
          <a:prstGeom prst="rect">
            <a:avLst/>
          </a:prstGeom>
          <a:noFill/>
          <a:ln w="9525">
            <a:noFill/>
            <a:miter lim="800000"/>
            <a:headEnd/>
            <a:tailEnd/>
          </a:ln>
        </p:spPr>
        <p:txBody>
          <a:bodyPr wrap="none" lIns="91434" tIns="45717" rIns="91434" bIns="45717" anchor="ctr">
            <a:prstTxWarp prst="textNoShape">
              <a:avLst/>
            </a:prstTxWarp>
            <a:spAutoFit/>
          </a:bodyPr>
          <a:lstStyle/>
          <a:p>
            <a:r>
              <a:rPr lang="fr-FR" sz="1000">
                <a:latin typeface="Tahoma" charset="0"/>
              </a:rPr>
              <a:t>- % de nouvelles innovations</a:t>
            </a:r>
          </a:p>
          <a:p>
            <a:r>
              <a:rPr lang="fr-FR" sz="1000">
                <a:latin typeface="Tahoma" charset="0"/>
              </a:rPr>
              <a:t>- % d’introduction de produits nouveaux</a:t>
            </a:r>
          </a:p>
          <a:p>
            <a:r>
              <a:rPr lang="fr-FR" sz="1000">
                <a:latin typeface="Tahoma" charset="0"/>
              </a:rPr>
              <a:t>- % de CA venant de produits nouveaux</a:t>
            </a:r>
          </a:p>
        </p:txBody>
      </p:sp>
      <p:sp>
        <p:nvSpPr>
          <p:cNvPr id="561180" name="Rectangle 45"/>
          <p:cNvSpPr>
            <a:spLocks noGrp="1" noChangeArrowheads="1"/>
          </p:cNvSpPr>
          <p:nvPr>
            <p:ph type="title"/>
          </p:nvPr>
        </p:nvSpPr>
        <p:spPr/>
        <p:txBody>
          <a:bodyPr/>
          <a:lstStyle/>
          <a:p>
            <a:r>
              <a:rPr lang="fr-FR"/>
              <a:t>La sélection des indicateurs </a:t>
            </a:r>
            <a:br>
              <a:rPr lang="fr-FR"/>
            </a:br>
            <a:r>
              <a:rPr lang="fr-FR"/>
              <a:t>définir la mesure de la performance à partir de la stratégie</a:t>
            </a:r>
          </a:p>
        </p:txBody>
      </p:sp>
    </p:spTree>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Espace réservé du numéro de diapositive 2"/>
          <p:cNvSpPr>
            <a:spLocks noGrp="1"/>
          </p:cNvSpPr>
          <p:nvPr>
            <p:ph type="sldNum" sz="quarter" idx="10"/>
          </p:nvPr>
        </p:nvSpPr>
        <p:spPr/>
        <p:txBody>
          <a:bodyPr/>
          <a:lstStyle/>
          <a:p>
            <a:pPr>
              <a:defRPr/>
            </a:pPr>
            <a:fld id="{DC94BB15-F544-3940-B305-DB24AC705F43}" type="slidenum">
              <a:rPr lang="fr-FR"/>
              <a:pPr>
                <a:defRPr/>
              </a:pPr>
              <a:t>275</a:t>
            </a:fld>
            <a:endParaRPr lang="fr-FR"/>
          </a:p>
        </p:txBody>
      </p:sp>
      <p:sp>
        <p:nvSpPr>
          <p:cNvPr id="849922" name="Rectangle 2"/>
          <p:cNvSpPr>
            <a:spLocks noChangeArrowheads="1"/>
          </p:cNvSpPr>
          <p:nvPr/>
        </p:nvSpPr>
        <p:spPr bwMode="auto">
          <a:xfrm>
            <a:off x="755650" y="1273175"/>
            <a:ext cx="8064500" cy="590550"/>
          </a:xfrm>
          <a:prstGeom prst="rect">
            <a:avLst/>
          </a:prstGeom>
          <a:solidFill>
            <a:schemeClr val="bg1"/>
          </a:solidFill>
          <a:ln w="9525">
            <a:solidFill>
              <a:srgbClr val="00279F"/>
            </a:solidFill>
            <a:miter lim="800000"/>
            <a:headEnd/>
            <a:tailEnd/>
          </a:ln>
          <a:effectLst>
            <a:outerShdw blurRad="63500" dist="107763" dir="2700000" algn="ctr" rotWithShape="0">
              <a:schemeClr val="bg2">
                <a:alpha val="74998"/>
              </a:schemeClr>
            </a:outerShdw>
          </a:effectLst>
        </p:spPr>
        <p:txBody>
          <a:bodyPr lIns="91434" tIns="45717" rIns="91434" bIns="45717" anchor="ctr">
            <a:prstTxWarp prst="textNoShape">
              <a:avLst/>
            </a:prstTxWarp>
            <a:spAutoFit/>
          </a:bodyPr>
          <a:lstStyle/>
          <a:p>
            <a:pPr algn="ctr">
              <a:defRPr/>
            </a:pPr>
            <a:r>
              <a:rPr lang="fr-FR" sz="1600" b="1" i="1">
                <a:solidFill>
                  <a:schemeClr val="hlink"/>
                </a:solidFill>
                <a:latin typeface="Tahoma" charset="0"/>
              </a:rPr>
              <a:t>Les « mesures spécifiques » sont focalisées  sur comment atteindre les résultats et mesurer les leviers de performance</a:t>
            </a:r>
          </a:p>
        </p:txBody>
      </p:sp>
      <p:sp>
        <p:nvSpPr>
          <p:cNvPr id="563204" name="Rectangle 3"/>
          <p:cNvSpPr>
            <a:spLocks noChangeArrowheads="1"/>
          </p:cNvSpPr>
          <p:nvPr/>
        </p:nvSpPr>
        <p:spPr bwMode="auto">
          <a:xfrm>
            <a:off x="4616450" y="2038350"/>
            <a:ext cx="4397375" cy="3856038"/>
          </a:xfrm>
          <a:prstGeom prst="rect">
            <a:avLst/>
          </a:prstGeom>
          <a:solidFill>
            <a:schemeClr val="bg1"/>
          </a:solidFill>
          <a:ln w="9525">
            <a:solidFill>
              <a:schemeClr val="tx2"/>
            </a:solidFill>
            <a:miter lim="800000"/>
            <a:headEnd/>
            <a:tailEnd/>
          </a:ln>
        </p:spPr>
        <p:txBody>
          <a:bodyPr wrap="none" anchor="ctr">
            <a:prstTxWarp prst="textNoShape">
              <a:avLst/>
            </a:prstTxWarp>
          </a:bodyPr>
          <a:lstStyle/>
          <a:p>
            <a:endParaRPr lang="fr-FR"/>
          </a:p>
        </p:txBody>
      </p:sp>
      <p:sp>
        <p:nvSpPr>
          <p:cNvPr id="563205" name="Rectangle 4"/>
          <p:cNvSpPr>
            <a:spLocks noChangeArrowheads="1"/>
          </p:cNvSpPr>
          <p:nvPr/>
        </p:nvSpPr>
        <p:spPr bwMode="auto">
          <a:xfrm>
            <a:off x="4618038" y="2041525"/>
            <a:ext cx="4395787" cy="434975"/>
          </a:xfrm>
          <a:prstGeom prst="rect">
            <a:avLst/>
          </a:prstGeom>
          <a:solidFill>
            <a:schemeClr val="bg1"/>
          </a:solidFill>
          <a:ln w="9525">
            <a:solidFill>
              <a:schemeClr val="tx2"/>
            </a:solidFill>
            <a:miter lim="800000"/>
            <a:headEnd/>
            <a:tailEnd/>
          </a:ln>
        </p:spPr>
        <p:txBody>
          <a:bodyPr wrap="none" anchor="ctr">
            <a:prstTxWarp prst="textNoShape">
              <a:avLst/>
            </a:prstTxWarp>
          </a:bodyPr>
          <a:lstStyle/>
          <a:p>
            <a:endParaRPr lang="fr-FR"/>
          </a:p>
        </p:txBody>
      </p:sp>
      <p:sp>
        <p:nvSpPr>
          <p:cNvPr id="563206" name="Line 5"/>
          <p:cNvSpPr>
            <a:spLocks noChangeShapeType="1"/>
          </p:cNvSpPr>
          <p:nvPr/>
        </p:nvSpPr>
        <p:spPr bwMode="auto">
          <a:xfrm>
            <a:off x="6372225" y="2038350"/>
            <a:ext cx="0" cy="3856038"/>
          </a:xfrm>
          <a:prstGeom prst="line">
            <a:avLst/>
          </a:prstGeom>
          <a:noFill/>
          <a:ln w="9525">
            <a:solidFill>
              <a:schemeClr val="tx2"/>
            </a:solidFill>
            <a:round/>
            <a:headEnd/>
            <a:tailEnd/>
          </a:ln>
        </p:spPr>
        <p:txBody>
          <a:bodyPr wrap="none" anchor="ctr">
            <a:prstTxWarp prst="textNoShape">
              <a:avLst/>
            </a:prstTxWarp>
          </a:bodyPr>
          <a:lstStyle/>
          <a:p>
            <a:endParaRPr lang="fr-FR"/>
          </a:p>
        </p:txBody>
      </p:sp>
      <p:sp>
        <p:nvSpPr>
          <p:cNvPr id="563207" name="Text Box 6"/>
          <p:cNvSpPr txBox="1">
            <a:spLocks noChangeArrowheads="1"/>
          </p:cNvSpPr>
          <p:nvPr/>
        </p:nvSpPr>
        <p:spPr bwMode="auto">
          <a:xfrm>
            <a:off x="4956175" y="2114550"/>
            <a:ext cx="984250" cy="304800"/>
          </a:xfrm>
          <a:prstGeom prst="rect">
            <a:avLst/>
          </a:prstGeom>
          <a:noFill/>
          <a:ln w="9525">
            <a:noFill/>
            <a:miter lim="800000"/>
            <a:headEnd/>
            <a:tailEnd/>
          </a:ln>
        </p:spPr>
        <p:txBody>
          <a:bodyPr wrap="none" lIns="91434" tIns="45717" rIns="91434" bIns="45717" anchor="ctr">
            <a:prstTxWarp prst="textNoShape">
              <a:avLst/>
            </a:prstTxWarp>
            <a:spAutoFit/>
          </a:bodyPr>
          <a:lstStyle/>
          <a:p>
            <a:pPr algn="ctr"/>
            <a:r>
              <a:rPr lang="fr-FR" sz="1400" b="1">
                <a:latin typeface="Tahoma" charset="0"/>
              </a:rPr>
              <a:t>Objectifs</a:t>
            </a:r>
          </a:p>
        </p:txBody>
      </p:sp>
      <p:sp>
        <p:nvSpPr>
          <p:cNvPr id="563208" name="Text Box 7"/>
          <p:cNvSpPr txBox="1">
            <a:spLocks noChangeArrowheads="1"/>
          </p:cNvSpPr>
          <p:nvPr/>
        </p:nvSpPr>
        <p:spPr bwMode="auto">
          <a:xfrm>
            <a:off x="6589713" y="2116138"/>
            <a:ext cx="2105025" cy="304800"/>
          </a:xfrm>
          <a:prstGeom prst="rect">
            <a:avLst/>
          </a:prstGeom>
          <a:noFill/>
          <a:ln w="9525">
            <a:noFill/>
            <a:miter lim="800000"/>
            <a:headEnd/>
            <a:tailEnd/>
          </a:ln>
        </p:spPr>
        <p:txBody>
          <a:bodyPr wrap="none" lIns="91434" tIns="45717" rIns="91434" bIns="45717" anchor="ctr">
            <a:prstTxWarp prst="textNoShape">
              <a:avLst/>
            </a:prstTxWarp>
            <a:spAutoFit/>
          </a:bodyPr>
          <a:lstStyle/>
          <a:p>
            <a:pPr algn="ctr"/>
            <a:r>
              <a:rPr lang="fr-FR" sz="1400" b="1">
                <a:latin typeface="Tahoma" charset="0"/>
              </a:rPr>
              <a:t>Exemples de Mesures</a:t>
            </a:r>
          </a:p>
        </p:txBody>
      </p:sp>
      <p:sp>
        <p:nvSpPr>
          <p:cNvPr id="563209" name="Text Box 8"/>
          <p:cNvSpPr txBox="1">
            <a:spLocks noChangeArrowheads="1"/>
          </p:cNvSpPr>
          <p:nvPr/>
        </p:nvSpPr>
        <p:spPr bwMode="auto">
          <a:xfrm>
            <a:off x="4887913" y="2689225"/>
            <a:ext cx="1271587" cy="304800"/>
          </a:xfrm>
          <a:prstGeom prst="rect">
            <a:avLst/>
          </a:prstGeom>
          <a:noFill/>
          <a:ln w="9525">
            <a:noFill/>
            <a:miter lim="800000"/>
            <a:headEnd/>
            <a:tailEnd/>
          </a:ln>
        </p:spPr>
        <p:txBody>
          <a:bodyPr wrap="none" lIns="91434" tIns="45717" rIns="91434" bIns="45717" anchor="ctr">
            <a:prstTxWarp prst="textNoShape">
              <a:avLst/>
            </a:prstTxWarp>
            <a:spAutoFit/>
          </a:bodyPr>
          <a:lstStyle/>
          <a:p>
            <a:pPr algn="ctr"/>
            <a:r>
              <a:rPr lang="fr-FR" sz="1400" b="1">
                <a:latin typeface="Tahoma" charset="0"/>
              </a:rPr>
              <a:t>Productivité</a:t>
            </a:r>
          </a:p>
        </p:txBody>
      </p:sp>
      <p:sp>
        <p:nvSpPr>
          <p:cNvPr id="563210" name="Text Box 9"/>
          <p:cNvSpPr txBox="1">
            <a:spLocks noChangeArrowheads="1"/>
          </p:cNvSpPr>
          <p:nvPr/>
        </p:nvSpPr>
        <p:spPr bwMode="auto">
          <a:xfrm>
            <a:off x="6399213" y="2525713"/>
            <a:ext cx="1733550" cy="549275"/>
          </a:xfrm>
          <a:prstGeom prst="rect">
            <a:avLst/>
          </a:prstGeom>
          <a:noFill/>
          <a:ln w="9525">
            <a:noFill/>
            <a:miter lim="800000"/>
            <a:headEnd/>
            <a:tailEnd/>
          </a:ln>
        </p:spPr>
        <p:txBody>
          <a:bodyPr wrap="none" lIns="91434" tIns="45717" rIns="91434" bIns="45717" anchor="ctr">
            <a:prstTxWarp prst="textNoShape">
              <a:avLst/>
            </a:prstTxWarp>
            <a:spAutoFit/>
          </a:bodyPr>
          <a:lstStyle/>
          <a:p>
            <a:r>
              <a:rPr lang="fr-FR" sz="1000">
                <a:latin typeface="Tahoma" charset="0"/>
              </a:rPr>
              <a:t>- Output /input</a:t>
            </a:r>
          </a:p>
          <a:p>
            <a:r>
              <a:rPr lang="fr-FR" sz="1000">
                <a:latin typeface="Tahoma" charset="0"/>
              </a:rPr>
              <a:t>- CA</a:t>
            </a:r>
          </a:p>
          <a:p>
            <a:r>
              <a:rPr lang="fr-FR" sz="1000">
                <a:latin typeface="Tahoma" charset="0"/>
              </a:rPr>
              <a:t>- output réel /output prévu </a:t>
            </a:r>
          </a:p>
        </p:txBody>
      </p:sp>
      <p:sp>
        <p:nvSpPr>
          <p:cNvPr id="563211" name="Line 10"/>
          <p:cNvSpPr>
            <a:spLocks noChangeShapeType="1"/>
          </p:cNvSpPr>
          <p:nvPr/>
        </p:nvSpPr>
        <p:spPr bwMode="auto">
          <a:xfrm>
            <a:off x="4652963" y="3195638"/>
            <a:ext cx="4383087" cy="0"/>
          </a:xfrm>
          <a:prstGeom prst="line">
            <a:avLst/>
          </a:prstGeom>
          <a:noFill/>
          <a:ln w="12700">
            <a:solidFill>
              <a:schemeClr val="tx2"/>
            </a:solidFill>
            <a:round/>
            <a:headEnd/>
            <a:tailEnd/>
          </a:ln>
        </p:spPr>
        <p:txBody>
          <a:bodyPr wrap="none" anchor="ctr">
            <a:prstTxWarp prst="textNoShape">
              <a:avLst/>
            </a:prstTxWarp>
          </a:bodyPr>
          <a:lstStyle/>
          <a:p>
            <a:endParaRPr lang="fr-FR"/>
          </a:p>
        </p:txBody>
      </p:sp>
      <p:sp>
        <p:nvSpPr>
          <p:cNvPr id="563212" name="Text Box 11"/>
          <p:cNvSpPr txBox="1">
            <a:spLocks noChangeArrowheads="1"/>
          </p:cNvSpPr>
          <p:nvPr/>
        </p:nvSpPr>
        <p:spPr bwMode="auto">
          <a:xfrm>
            <a:off x="6394450" y="3335338"/>
            <a:ext cx="1854200" cy="549275"/>
          </a:xfrm>
          <a:prstGeom prst="rect">
            <a:avLst/>
          </a:prstGeom>
          <a:noFill/>
          <a:ln w="9525">
            <a:noFill/>
            <a:miter lim="800000"/>
            <a:headEnd/>
            <a:tailEnd/>
          </a:ln>
        </p:spPr>
        <p:txBody>
          <a:bodyPr wrap="none" lIns="91434" tIns="45717" rIns="91434" bIns="45717" anchor="ctr">
            <a:prstTxWarp prst="textNoShape">
              <a:avLst/>
            </a:prstTxWarp>
            <a:spAutoFit/>
          </a:bodyPr>
          <a:lstStyle/>
          <a:p>
            <a:r>
              <a:rPr lang="fr-FR" sz="1000">
                <a:latin typeface="Tahoma" charset="0"/>
              </a:rPr>
              <a:t>- input réel / input prévu</a:t>
            </a:r>
          </a:p>
          <a:p>
            <a:r>
              <a:rPr lang="fr-FR" sz="1000">
                <a:latin typeface="Tahoma" charset="0"/>
              </a:rPr>
              <a:t>- Quantité de travail par input</a:t>
            </a:r>
          </a:p>
          <a:p>
            <a:r>
              <a:rPr lang="fr-FR" sz="1000">
                <a:latin typeface="Tahoma" charset="0"/>
              </a:rPr>
              <a:t>- Coût par input</a:t>
            </a:r>
          </a:p>
        </p:txBody>
      </p:sp>
      <p:sp>
        <p:nvSpPr>
          <p:cNvPr id="563213" name="Text Box 12"/>
          <p:cNvSpPr txBox="1">
            <a:spLocks noChangeArrowheads="1"/>
          </p:cNvSpPr>
          <p:nvPr/>
        </p:nvSpPr>
        <p:spPr bwMode="auto">
          <a:xfrm>
            <a:off x="4881563" y="4986338"/>
            <a:ext cx="1368425" cy="517525"/>
          </a:xfrm>
          <a:prstGeom prst="rect">
            <a:avLst/>
          </a:prstGeom>
          <a:noFill/>
          <a:ln w="9525">
            <a:noFill/>
            <a:miter lim="800000"/>
            <a:headEnd/>
            <a:tailEnd/>
          </a:ln>
        </p:spPr>
        <p:txBody>
          <a:bodyPr lIns="91434" tIns="45717" rIns="91434" bIns="45717" anchor="ctr">
            <a:prstTxWarp prst="textNoShape">
              <a:avLst/>
            </a:prstTxWarp>
            <a:spAutoFit/>
          </a:bodyPr>
          <a:lstStyle/>
          <a:p>
            <a:r>
              <a:rPr lang="fr-FR" sz="1400" b="1">
                <a:latin typeface="Tahoma" charset="0"/>
              </a:rPr>
              <a:t>Temps de Processus</a:t>
            </a:r>
          </a:p>
        </p:txBody>
      </p:sp>
      <p:sp>
        <p:nvSpPr>
          <p:cNvPr id="563214" name="Line 13"/>
          <p:cNvSpPr>
            <a:spLocks noChangeShapeType="1"/>
          </p:cNvSpPr>
          <p:nvPr/>
        </p:nvSpPr>
        <p:spPr bwMode="auto">
          <a:xfrm>
            <a:off x="4664075" y="4003675"/>
            <a:ext cx="4371975" cy="0"/>
          </a:xfrm>
          <a:prstGeom prst="line">
            <a:avLst/>
          </a:prstGeom>
          <a:noFill/>
          <a:ln w="12700">
            <a:solidFill>
              <a:schemeClr val="tx2"/>
            </a:solidFill>
            <a:round/>
            <a:headEnd/>
            <a:tailEnd/>
          </a:ln>
        </p:spPr>
        <p:txBody>
          <a:bodyPr wrap="none" anchor="ctr">
            <a:prstTxWarp prst="textNoShape">
              <a:avLst/>
            </a:prstTxWarp>
          </a:bodyPr>
          <a:lstStyle/>
          <a:p>
            <a:endParaRPr lang="fr-FR"/>
          </a:p>
        </p:txBody>
      </p:sp>
      <p:sp>
        <p:nvSpPr>
          <p:cNvPr id="563215" name="Text Box 14"/>
          <p:cNvSpPr txBox="1">
            <a:spLocks noChangeArrowheads="1"/>
          </p:cNvSpPr>
          <p:nvPr/>
        </p:nvSpPr>
        <p:spPr bwMode="auto">
          <a:xfrm>
            <a:off x="6405563" y="4073525"/>
            <a:ext cx="2365375" cy="549275"/>
          </a:xfrm>
          <a:prstGeom prst="rect">
            <a:avLst/>
          </a:prstGeom>
          <a:noFill/>
          <a:ln w="9525">
            <a:noFill/>
            <a:miter lim="800000"/>
            <a:headEnd/>
            <a:tailEnd/>
          </a:ln>
        </p:spPr>
        <p:txBody>
          <a:bodyPr wrap="none" lIns="91434" tIns="45717" rIns="91434" bIns="45717" anchor="ctr">
            <a:prstTxWarp prst="textNoShape">
              <a:avLst/>
            </a:prstTxWarp>
            <a:spAutoFit/>
          </a:bodyPr>
          <a:lstStyle/>
          <a:p>
            <a:r>
              <a:rPr lang="fr-FR" sz="1000">
                <a:latin typeface="Tahoma" charset="0"/>
              </a:rPr>
              <a:t>- Value-added input per available input</a:t>
            </a:r>
          </a:p>
          <a:p>
            <a:r>
              <a:rPr lang="fr-FR" sz="1000">
                <a:latin typeface="Tahoma" charset="0"/>
              </a:rPr>
              <a:t>- Unscheduled down-time</a:t>
            </a:r>
          </a:p>
          <a:p>
            <a:r>
              <a:rPr lang="fr-FR" sz="1000">
                <a:latin typeface="Tahoma" charset="0"/>
              </a:rPr>
              <a:t>- Scrap rate</a:t>
            </a:r>
          </a:p>
        </p:txBody>
      </p:sp>
      <p:sp>
        <p:nvSpPr>
          <p:cNvPr id="563216" name="Line 15"/>
          <p:cNvSpPr>
            <a:spLocks noChangeShapeType="1"/>
          </p:cNvSpPr>
          <p:nvPr/>
        </p:nvSpPr>
        <p:spPr bwMode="auto">
          <a:xfrm>
            <a:off x="4645025" y="4713288"/>
            <a:ext cx="4391025" cy="0"/>
          </a:xfrm>
          <a:prstGeom prst="line">
            <a:avLst/>
          </a:prstGeom>
          <a:noFill/>
          <a:ln w="12700">
            <a:solidFill>
              <a:schemeClr val="tx2"/>
            </a:solidFill>
            <a:round/>
            <a:headEnd/>
            <a:tailEnd/>
          </a:ln>
        </p:spPr>
        <p:txBody>
          <a:bodyPr wrap="none" anchor="ctr">
            <a:prstTxWarp prst="textNoShape">
              <a:avLst/>
            </a:prstTxWarp>
          </a:bodyPr>
          <a:lstStyle/>
          <a:p>
            <a:endParaRPr lang="fr-FR"/>
          </a:p>
        </p:txBody>
      </p:sp>
      <p:sp>
        <p:nvSpPr>
          <p:cNvPr id="563217" name="Text Box 16"/>
          <p:cNvSpPr txBox="1">
            <a:spLocks noChangeArrowheads="1"/>
          </p:cNvSpPr>
          <p:nvPr/>
        </p:nvSpPr>
        <p:spPr bwMode="auto">
          <a:xfrm>
            <a:off x="6413500" y="5026025"/>
            <a:ext cx="2041525" cy="549275"/>
          </a:xfrm>
          <a:prstGeom prst="rect">
            <a:avLst/>
          </a:prstGeom>
          <a:noFill/>
          <a:ln w="9525">
            <a:noFill/>
            <a:miter lim="800000"/>
            <a:headEnd/>
            <a:tailEnd/>
          </a:ln>
        </p:spPr>
        <p:txBody>
          <a:bodyPr wrap="none" lIns="91434" tIns="45717" rIns="91434" bIns="45717" anchor="ctr">
            <a:prstTxWarp prst="textNoShape">
              <a:avLst/>
            </a:prstTxWarp>
            <a:spAutoFit/>
          </a:bodyPr>
          <a:lstStyle/>
          <a:p>
            <a:r>
              <a:rPr lang="fr-FR" sz="1000">
                <a:latin typeface="Tahoma" charset="0"/>
              </a:rPr>
              <a:t>- Temps réel / temps prévu</a:t>
            </a:r>
          </a:p>
          <a:p>
            <a:r>
              <a:rPr lang="fr-FR" sz="1000">
                <a:latin typeface="Tahoma" charset="0"/>
              </a:rPr>
              <a:t>- % Réduction de temps de cycle</a:t>
            </a:r>
          </a:p>
          <a:p>
            <a:r>
              <a:rPr lang="fr-FR" sz="1000">
                <a:latin typeface="Tahoma" charset="0"/>
              </a:rPr>
              <a:t>- …</a:t>
            </a:r>
          </a:p>
        </p:txBody>
      </p:sp>
      <p:sp>
        <p:nvSpPr>
          <p:cNvPr id="563218" name="AutoShape 17"/>
          <p:cNvSpPr>
            <a:spLocks noChangeArrowheads="1"/>
          </p:cNvSpPr>
          <p:nvPr/>
        </p:nvSpPr>
        <p:spPr bwMode="auto">
          <a:xfrm rot="1324072">
            <a:off x="3730625" y="2492375"/>
            <a:ext cx="1225550" cy="2605088"/>
          </a:xfrm>
          <a:prstGeom prst="rtTriangle">
            <a:avLst/>
          </a:prstGeom>
          <a:gradFill rotWithShape="0">
            <a:gsLst>
              <a:gs pos="0">
                <a:schemeClr val="tx2"/>
              </a:gs>
              <a:gs pos="100000">
                <a:srgbClr val="FFFFFF"/>
              </a:gs>
            </a:gsLst>
            <a:lin ang="2700000" scaled="1"/>
          </a:gradFill>
          <a:ln w="9525">
            <a:solidFill>
              <a:schemeClr val="tx2"/>
            </a:solidFill>
            <a:miter lim="800000"/>
            <a:headEnd/>
            <a:tailEnd/>
          </a:ln>
        </p:spPr>
        <p:txBody>
          <a:bodyPr wrap="none" anchor="ctr">
            <a:prstTxWarp prst="textNoShape">
              <a:avLst/>
            </a:prstTxWarp>
          </a:bodyPr>
          <a:lstStyle/>
          <a:p>
            <a:endParaRPr lang="fr-FR"/>
          </a:p>
        </p:txBody>
      </p:sp>
      <p:sp>
        <p:nvSpPr>
          <p:cNvPr id="563219" name="Text Box 18"/>
          <p:cNvSpPr txBox="1">
            <a:spLocks noChangeArrowheads="1"/>
          </p:cNvSpPr>
          <p:nvPr/>
        </p:nvSpPr>
        <p:spPr bwMode="auto">
          <a:xfrm>
            <a:off x="4932363" y="3441700"/>
            <a:ext cx="1009650" cy="304800"/>
          </a:xfrm>
          <a:prstGeom prst="rect">
            <a:avLst/>
          </a:prstGeom>
          <a:noFill/>
          <a:ln w="9525">
            <a:noFill/>
            <a:miter lim="800000"/>
            <a:headEnd/>
            <a:tailEnd/>
          </a:ln>
        </p:spPr>
        <p:txBody>
          <a:bodyPr wrap="none" lIns="91434" tIns="45717" rIns="91434" bIns="45717" anchor="ctr">
            <a:prstTxWarp prst="textNoShape">
              <a:avLst/>
            </a:prstTxWarp>
            <a:spAutoFit/>
          </a:bodyPr>
          <a:lstStyle/>
          <a:p>
            <a:pPr algn="ctr"/>
            <a:r>
              <a:rPr lang="fr-FR" sz="1400" b="1">
                <a:latin typeface="Tahoma" charset="0"/>
              </a:rPr>
              <a:t>Efficacité</a:t>
            </a:r>
          </a:p>
        </p:txBody>
      </p:sp>
      <p:sp>
        <p:nvSpPr>
          <p:cNvPr id="563220" name="Text Box 19"/>
          <p:cNvSpPr txBox="1">
            <a:spLocks noChangeArrowheads="1"/>
          </p:cNvSpPr>
          <p:nvPr/>
        </p:nvSpPr>
        <p:spPr bwMode="auto">
          <a:xfrm>
            <a:off x="4910138" y="4210050"/>
            <a:ext cx="1100137" cy="304800"/>
          </a:xfrm>
          <a:prstGeom prst="rect">
            <a:avLst/>
          </a:prstGeom>
          <a:noFill/>
          <a:ln w="9525">
            <a:noFill/>
            <a:miter lim="800000"/>
            <a:headEnd/>
            <a:tailEnd/>
          </a:ln>
        </p:spPr>
        <p:txBody>
          <a:bodyPr wrap="none" lIns="91434" tIns="45717" rIns="91434" bIns="45717" anchor="ctr">
            <a:prstTxWarp prst="textNoShape">
              <a:avLst/>
            </a:prstTxWarp>
            <a:spAutoFit/>
          </a:bodyPr>
          <a:lstStyle/>
          <a:p>
            <a:pPr algn="ctr"/>
            <a:r>
              <a:rPr lang="fr-FR" sz="1400" b="1">
                <a:latin typeface="Tahoma" charset="0"/>
              </a:rPr>
              <a:t>Utilisation</a:t>
            </a:r>
          </a:p>
        </p:txBody>
      </p:sp>
      <p:sp>
        <p:nvSpPr>
          <p:cNvPr id="563221" name="Line 21"/>
          <p:cNvSpPr>
            <a:spLocks noChangeShapeType="1"/>
          </p:cNvSpPr>
          <p:nvPr/>
        </p:nvSpPr>
        <p:spPr bwMode="auto">
          <a:xfrm>
            <a:off x="998538" y="4916488"/>
            <a:ext cx="2235200" cy="0"/>
          </a:xfrm>
          <a:prstGeom prst="line">
            <a:avLst/>
          </a:prstGeom>
          <a:noFill/>
          <a:ln w="28575">
            <a:solidFill>
              <a:schemeClr val="tx2"/>
            </a:solidFill>
            <a:round/>
            <a:headEnd/>
            <a:tailEnd/>
          </a:ln>
        </p:spPr>
        <p:txBody>
          <a:bodyPr wrap="none" anchor="ctr">
            <a:prstTxWarp prst="textNoShape">
              <a:avLst/>
            </a:prstTxWarp>
          </a:bodyPr>
          <a:lstStyle/>
          <a:p>
            <a:endParaRPr lang="fr-FR"/>
          </a:p>
        </p:txBody>
      </p:sp>
      <p:sp>
        <p:nvSpPr>
          <p:cNvPr id="563222" name="Line 22"/>
          <p:cNvSpPr>
            <a:spLocks noChangeShapeType="1"/>
          </p:cNvSpPr>
          <p:nvPr/>
        </p:nvSpPr>
        <p:spPr bwMode="auto">
          <a:xfrm>
            <a:off x="3235325" y="4916488"/>
            <a:ext cx="279400" cy="746125"/>
          </a:xfrm>
          <a:prstGeom prst="line">
            <a:avLst/>
          </a:prstGeom>
          <a:noFill/>
          <a:ln w="28575">
            <a:solidFill>
              <a:schemeClr val="tx2"/>
            </a:solidFill>
            <a:round/>
            <a:headEnd/>
            <a:tailEnd/>
          </a:ln>
        </p:spPr>
        <p:txBody>
          <a:bodyPr wrap="none" anchor="ctr">
            <a:prstTxWarp prst="textNoShape">
              <a:avLst/>
            </a:prstTxWarp>
          </a:bodyPr>
          <a:lstStyle/>
          <a:p>
            <a:endParaRPr lang="fr-FR"/>
          </a:p>
        </p:txBody>
      </p:sp>
      <p:sp>
        <p:nvSpPr>
          <p:cNvPr id="563223" name="Line 23"/>
          <p:cNvSpPr>
            <a:spLocks noChangeShapeType="1"/>
          </p:cNvSpPr>
          <p:nvPr/>
        </p:nvSpPr>
        <p:spPr bwMode="auto">
          <a:xfrm flipH="1">
            <a:off x="755650" y="4941888"/>
            <a:ext cx="249238" cy="719137"/>
          </a:xfrm>
          <a:prstGeom prst="line">
            <a:avLst/>
          </a:prstGeom>
          <a:noFill/>
          <a:ln w="28575">
            <a:solidFill>
              <a:schemeClr val="tx2"/>
            </a:solidFill>
            <a:round/>
            <a:headEnd/>
            <a:tailEnd/>
          </a:ln>
        </p:spPr>
        <p:txBody>
          <a:bodyPr wrap="none" anchor="ctr">
            <a:prstTxWarp prst="textNoShape">
              <a:avLst/>
            </a:prstTxWarp>
          </a:bodyPr>
          <a:lstStyle/>
          <a:p>
            <a:endParaRPr lang="fr-FR"/>
          </a:p>
        </p:txBody>
      </p:sp>
      <p:grpSp>
        <p:nvGrpSpPr>
          <p:cNvPr id="563224" name="Group 24"/>
          <p:cNvGrpSpPr>
            <a:grpSpLocks/>
          </p:cNvGrpSpPr>
          <p:nvPr/>
        </p:nvGrpSpPr>
        <p:grpSpPr bwMode="auto">
          <a:xfrm>
            <a:off x="762000" y="2181225"/>
            <a:ext cx="2767013" cy="3489325"/>
            <a:chOff x="333" y="1518"/>
            <a:chExt cx="2339" cy="1781"/>
          </a:xfrm>
        </p:grpSpPr>
        <p:sp>
          <p:nvSpPr>
            <p:cNvPr id="563226" name="AutoShape 25"/>
            <p:cNvSpPr>
              <a:spLocks noChangeArrowheads="1"/>
            </p:cNvSpPr>
            <p:nvPr/>
          </p:nvSpPr>
          <p:spPr bwMode="auto">
            <a:xfrm>
              <a:off x="1101" y="1518"/>
              <a:ext cx="772" cy="564"/>
            </a:xfrm>
            <a:prstGeom prst="triangle">
              <a:avLst>
                <a:gd name="adj" fmla="val 49245"/>
              </a:avLst>
            </a:prstGeom>
            <a:noFill/>
            <a:ln w="28575">
              <a:solidFill>
                <a:schemeClr val="tx2"/>
              </a:solidFill>
              <a:miter lim="800000"/>
              <a:headEnd/>
              <a:tailEnd/>
            </a:ln>
          </p:spPr>
          <p:txBody>
            <a:bodyPr wrap="none" lIns="65244" tIns="32622" rIns="65244" bIns="32622" anchor="ctr">
              <a:prstTxWarp prst="textNoShape">
                <a:avLst/>
              </a:prstTxWarp>
            </a:bodyPr>
            <a:lstStyle/>
            <a:p>
              <a:pPr algn="ctr"/>
              <a:r>
                <a:rPr lang="fr-FR" sz="1400">
                  <a:latin typeface="Tahoma" charset="0"/>
                </a:rPr>
                <a:t>Mission &amp; </a:t>
              </a:r>
            </a:p>
            <a:p>
              <a:pPr algn="ctr"/>
              <a:r>
                <a:rPr lang="fr-FR" sz="1400">
                  <a:latin typeface="Tahoma" charset="0"/>
                </a:rPr>
                <a:t>Stratégie</a:t>
              </a:r>
            </a:p>
          </p:txBody>
        </p:sp>
        <p:grpSp>
          <p:nvGrpSpPr>
            <p:cNvPr id="563227" name="Group 26"/>
            <p:cNvGrpSpPr>
              <a:grpSpLocks/>
            </p:cNvGrpSpPr>
            <p:nvPr/>
          </p:nvGrpSpPr>
          <p:grpSpPr bwMode="auto">
            <a:xfrm>
              <a:off x="854" y="2119"/>
              <a:ext cx="1289" cy="367"/>
              <a:chOff x="854" y="2119"/>
              <a:chExt cx="1289" cy="367"/>
            </a:xfrm>
          </p:grpSpPr>
          <p:sp>
            <p:nvSpPr>
              <p:cNvPr id="563236" name="Line 27"/>
              <p:cNvSpPr>
                <a:spLocks noChangeShapeType="1"/>
              </p:cNvSpPr>
              <p:nvPr/>
            </p:nvSpPr>
            <p:spPr bwMode="auto">
              <a:xfrm>
                <a:off x="1075" y="2119"/>
                <a:ext cx="832" cy="0"/>
              </a:xfrm>
              <a:prstGeom prst="line">
                <a:avLst/>
              </a:prstGeom>
              <a:noFill/>
              <a:ln w="28575">
                <a:solidFill>
                  <a:schemeClr val="tx2"/>
                </a:solidFill>
                <a:round/>
                <a:headEnd/>
                <a:tailEnd/>
              </a:ln>
            </p:spPr>
            <p:txBody>
              <a:bodyPr wrap="none" lIns="65244" tIns="32622" rIns="65244" bIns="32622" anchor="ctr">
                <a:prstTxWarp prst="textNoShape">
                  <a:avLst/>
                </a:prstTxWarp>
              </a:bodyPr>
              <a:lstStyle/>
              <a:p>
                <a:endParaRPr lang="fr-FR"/>
              </a:p>
            </p:txBody>
          </p:sp>
          <p:sp>
            <p:nvSpPr>
              <p:cNvPr id="563237" name="Line 28"/>
              <p:cNvSpPr>
                <a:spLocks noChangeShapeType="1"/>
              </p:cNvSpPr>
              <p:nvPr/>
            </p:nvSpPr>
            <p:spPr bwMode="auto">
              <a:xfrm>
                <a:off x="1904" y="2119"/>
                <a:ext cx="232" cy="363"/>
              </a:xfrm>
              <a:prstGeom prst="line">
                <a:avLst/>
              </a:prstGeom>
              <a:noFill/>
              <a:ln w="28575">
                <a:solidFill>
                  <a:schemeClr val="tx2"/>
                </a:solidFill>
                <a:round/>
                <a:headEnd/>
                <a:tailEnd/>
              </a:ln>
            </p:spPr>
            <p:txBody>
              <a:bodyPr wrap="none" lIns="65244" tIns="32622" rIns="65244" bIns="32622" anchor="ctr">
                <a:prstTxWarp prst="textNoShape">
                  <a:avLst/>
                </a:prstTxWarp>
              </a:bodyPr>
              <a:lstStyle/>
              <a:p>
                <a:endParaRPr lang="fr-FR"/>
              </a:p>
            </p:txBody>
          </p:sp>
          <p:sp>
            <p:nvSpPr>
              <p:cNvPr id="563238" name="Line 29"/>
              <p:cNvSpPr>
                <a:spLocks noChangeShapeType="1"/>
              </p:cNvSpPr>
              <p:nvPr/>
            </p:nvSpPr>
            <p:spPr bwMode="auto">
              <a:xfrm flipH="1">
                <a:off x="854" y="2119"/>
                <a:ext cx="232" cy="367"/>
              </a:xfrm>
              <a:prstGeom prst="line">
                <a:avLst/>
              </a:prstGeom>
              <a:noFill/>
              <a:ln w="28575">
                <a:solidFill>
                  <a:schemeClr val="tx2"/>
                </a:solidFill>
                <a:round/>
                <a:headEnd/>
                <a:tailEnd/>
              </a:ln>
            </p:spPr>
            <p:txBody>
              <a:bodyPr wrap="none" lIns="65244" tIns="32622" rIns="65244" bIns="32622" anchor="ctr">
                <a:prstTxWarp prst="textNoShape">
                  <a:avLst/>
                </a:prstTxWarp>
              </a:bodyPr>
              <a:lstStyle/>
              <a:p>
                <a:endParaRPr lang="fr-FR"/>
              </a:p>
            </p:txBody>
          </p:sp>
          <p:sp>
            <p:nvSpPr>
              <p:cNvPr id="563239" name="Line 30"/>
              <p:cNvSpPr>
                <a:spLocks noChangeShapeType="1"/>
              </p:cNvSpPr>
              <p:nvPr/>
            </p:nvSpPr>
            <p:spPr bwMode="auto">
              <a:xfrm>
                <a:off x="870" y="2486"/>
                <a:ext cx="1273" cy="0"/>
              </a:xfrm>
              <a:prstGeom prst="line">
                <a:avLst/>
              </a:prstGeom>
              <a:noFill/>
              <a:ln w="28575">
                <a:solidFill>
                  <a:schemeClr val="tx2"/>
                </a:solidFill>
                <a:round/>
                <a:headEnd/>
                <a:tailEnd/>
              </a:ln>
            </p:spPr>
            <p:txBody>
              <a:bodyPr wrap="none" lIns="65244" tIns="32622" rIns="65244" bIns="32622" anchor="ctr">
                <a:prstTxWarp prst="textNoShape">
                  <a:avLst/>
                </a:prstTxWarp>
              </a:bodyPr>
              <a:lstStyle/>
              <a:p>
                <a:endParaRPr lang="fr-FR"/>
              </a:p>
            </p:txBody>
          </p:sp>
          <p:sp>
            <p:nvSpPr>
              <p:cNvPr id="563240" name="Text Box 31"/>
              <p:cNvSpPr txBox="1">
                <a:spLocks noChangeArrowheads="1"/>
              </p:cNvSpPr>
              <p:nvPr/>
            </p:nvSpPr>
            <p:spPr bwMode="auto">
              <a:xfrm>
                <a:off x="1125" y="2174"/>
                <a:ext cx="707" cy="272"/>
              </a:xfrm>
              <a:prstGeom prst="rect">
                <a:avLst/>
              </a:prstGeom>
              <a:noFill/>
              <a:ln w="28575">
                <a:noFill/>
                <a:miter lim="800000"/>
                <a:headEnd/>
                <a:tailEnd/>
              </a:ln>
            </p:spPr>
            <p:txBody>
              <a:bodyPr wrap="none" lIns="65244" tIns="32622" rIns="65244" bIns="32622" anchor="ctr">
                <a:prstTxWarp prst="textNoShape">
                  <a:avLst/>
                </a:prstTxWarp>
              </a:bodyPr>
              <a:lstStyle/>
              <a:p>
                <a:pPr algn="ctr"/>
                <a:r>
                  <a:rPr lang="fr-FR" sz="1400">
                    <a:latin typeface="Tahoma" charset="0"/>
                  </a:rPr>
                  <a:t>Macro</a:t>
                </a:r>
              </a:p>
              <a:p>
                <a:pPr algn="ctr"/>
                <a:r>
                  <a:rPr lang="fr-FR" sz="1400">
                    <a:latin typeface="Tahoma" charset="0"/>
                  </a:rPr>
                  <a:t>Mesures</a:t>
                </a:r>
              </a:p>
            </p:txBody>
          </p:sp>
        </p:grpSp>
        <p:grpSp>
          <p:nvGrpSpPr>
            <p:cNvPr id="563228" name="Group 32"/>
            <p:cNvGrpSpPr>
              <a:grpSpLocks/>
            </p:cNvGrpSpPr>
            <p:nvPr/>
          </p:nvGrpSpPr>
          <p:grpSpPr bwMode="auto">
            <a:xfrm>
              <a:off x="572" y="2521"/>
              <a:ext cx="1844" cy="372"/>
              <a:chOff x="437" y="2521"/>
              <a:chExt cx="1844" cy="372"/>
            </a:xfrm>
          </p:grpSpPr>
          <p:sp>
            <p:nvSpPr>
              <p:cNvPr id="563232" name="Line 33"/>
              <p:cNvSpPr>
                <a:spLocks noChangeShapeType="1"/>
              </p:cNvSpPr>
              <p:nvPr/>
            </p:nvSpPr>
            <p:spPr bwMode="auto">
              <a:xfrm>
                <a:off x="680" y="2521"/>
                <a:ext cx="1356" cy="0"/>
              </a:xfrm>
              <a:prstGeom prst="line">
                <a:avLst/>
              </a:prstGeom>
              <a:noFill/>
              <a:ln w="28575">
                <a:solidFill>
                  <a:schemeClr val="tx2"/>
                </a:solidFill>
                <a:round/>
                <a:headEnd/>
                <a:tailEnd/>
              </a:ln>
            </p:spPr>
            <p:txBody>
              <a:bodyPr wrap="none" lIns="65244" tIns="32622" rIns="65244" bIns="32622" anchor="ctr">
                <a:prstTxWarp prst="textNoShape">
                  <a:avLst/>
                </a:prstTxWarp>
              </a:bodyPr>
              <a:lstStyle/>
              <a:p>
                <a:endParaRPr lang="fr-FR"/>
              </a:p>
            </p:txBody>
          </p:sp>
          <p:sp>
            <p:nvSpPr>
              <p:cNvPr id="563233" name="Line 34"/>
              <p:cNvSpPr>
                <a:spLocks noChangeShapeType="1"/>
              </p:cNvSpPr>
              <p:nvPr/>
            </p:nvSpPr>
            <p:spPr bwMode="auto">
              <a:xfrm>
                <a:off x="2030" y="2521"/>
                <a:ext cx="251" cy="372"/>
              </a:xfrm>
              <a:prstGeom prst="line">
                <a:avLst/>
              </a:prstGeom>
              <a:noFill/>
              <a:ln w="28575">
                <a:solidFill>
                  <a:schemeClr val="tx2"/>
                </a:solidFill>
                <a:round/>
                <a:headEnd/>
                <a:tailEnd/>
              </a:ln>
            </p:spPr>
            <p:txBody>
              <a:bodyPr wrap="none" lIns="65244" tIns="32622" rIns="65244" bIns="32622" anchor="ctr">
                <a:prstTxWarp prst="textNoShape">
                  <a:avLst/>
                </a:prstTxWarp>
              </a:bodyPr>
              <a:lstStyle/>
              <a:p>
                <a:endParaRPr lang="fr-FR"/>
              </a:p>
            </p:txBody>
          </p:sp>
          <p:sp>
            <p:nvSpPr>
              <p:cNvPr id="563234" name="Line 35"/>
              <p:cNvSpPr>
                <a:spLocks noChangeShapeType="1"/>
              </p:cNvSpPr>
              <p:nvPr/>
            </p:nvSpPr>
            <p:spPr bwMode="auto">
              <a:xfrm flipH="1">
                <a:off x="437" y="2521"/>
                <a:ext cx="233" cy="367"/>
              </a:xfrm>
              <a:prstGeom prst="line">
                <a:avLst/>
              </a:prstGeom>
              <a:noFill/>
              <a:ln w="28575">
                <a:solidFill>
                  <a:schemeClr val="tx2"/>
                </a:solidFill>
                <a:round/>
                <a:headEnd/>
                <a:tailEnd/>
              </a:ln>
            </p:spPr>
            <p:txBody>
              <a:bodyPr wrap="none" lIns="65244" tIns="32622" rIns="65244" bIns="32622" anchor="ctr">
                <a:prstTxWarp prst="textNoShape">
                  <a:avLst/>
                </a:prstTxWarp>
              </a:bodyPr>
              <a:lstStyle/>
              <a:p>
                <a:endParaRPr lang="fr-FR"/>
              </a:p>
            </p:txBody>
          </p:sp>
          <p:sp>
            <p:nvSpPr>
              <p:cNvPr id="563235" name="Line 36"/>
              <p:cNvSpPr>
                <a:spLocks noChangeShapeType="1"/>
              </p:cNvSpPr>
              <p:nvPr/>
            </p:nvSpPr>
            <p:spPr bwMode="auto">
              <a:xfrm>
                <a:off x="442" y="2888"/>
                <a:ext cx="1836" cy="0"/>
              </a:xfrm>
              <a:prstGeom prst="line">
                <a:avLst/>
              </a:prstGeom>
              <a:noFill/>
              <a:ln w="28575">
                <a:solidFill>
                  <a:schemeClr val="tx2"/>
                </a:solidFill>
                <a:round/>
                <a:headEnd/>
                <a:tailEnd/>
              </a:ln>
            </p:spPr>
            <p:txBody>
              <a:bodyPr wrap="none" lIns="65244" tIns="32622" rIns="65244" bIns="32622" anchor="ctr">
                <a:prstTxWarp prst="textNoShape">
                  <a:avLst/>
                </a:prstTxWarp>
              </a:bodyPr>
              <a:lstStyle/>
              <a:p>
                <a:endParaRPr lang="fr-FR"/>
              </a:p>
            </p:txBody>
          </p:sp>
        </p:grpSp>
        <p:sp>
          <p:nvSpPr>
            <p:cNvPr id="563229" name="Text Box 37"/>
            <p:cNvSpPr txBox="1">
              <a:spLocks noChangeArrowheads="1"/>
            </p:cNvSpPr>
            <p:nvPr/>
          </p:nvSpPr>
          <p:spPr bwMode="auto">
            <a:xfrm>
              <a:off x="1044" y="2555"/>
              <a:ext cx="819" cy="271"/>
            </a:xfrm>
            <a:prstGeom prst="rect">
              <a:avLst/>
            </a:prstGeom>
            <a:noFill/>
            <a:ln w="9525">
              <a:noFill/>
              <a:miter lim="800000"/>
              <a:headEnd/>
              <a:tailEnd/>
            </a:ln>
          </p:spPr>
          <p:txBody>
            <a:bodyPr wrap="none" lIns="65244" tIns="32622" rIns="65244" bIns="32622" anchor="ctr">
              <a:prstTxWarp prst="textNoShape">
                <a:avLst/>
              </a:prstTxWarp>
            </a:bodyPr>
            <a:lstStyle/>
            <a:p>
              <a:pPr algn="ctr"/>
              <a:r>
                <a:rPr lang="fr-FR" sz="1400">
                  <a:latin typeface="Tahoma" charset="0"/>
                </a:rPr>
                <a:t>Mesures</a:t>
              </a:r>
            </a:p>
            <a:p>
              <a:pPr algn="ctr"/>
              <a:r>
                <a:rPr lang="fr-FR" sz="1400">
                  <a:latin typeface="Tahoma" charset="0"/>
                </a:rPr>
                <a:t>Générales</a:t>
              </a:r>
            </a:p>
          </p:txBody>
        </p:sp>
        <p:sp>
          <p:nvSpPr>
            <p:cNvPr id="563230" name="Line 38"/>
            <p:cNvSpPr>
              <a:spLocks noChangeShapeType="1"/>
            </p:cNvSpPr>
            <p:nvPr/>
          </p:nvSpPr>
          <p:spPr bwMode="auto">
            <a:xfrm>
              <a:off x="333" y="3296"/>
              <a:ext cx="2339" cy="3"/>
            </a:xfrm>
            <a:prstGeom prst="line">
              <a:avLst/>
            </a:prstGeom>
            <a:noFill/>
            <a:ln w="28575">
              <a:solidFill>
                <a:schemeClr val="tx2"/>
              </a:solidFill>
              <a:round/>
              <a:headEnd/>
              <a:tailEnd/>
            </a:ln>
          </p:spPr>
          <p:txBody>
            <a:bodyPr wrap="none" lIns="65244" tIns="32622" rIns="65244" bIns="32622" anchor="ctr">
              <a:prstTxWarp prst="textNoShape">
                <a:avLst/>
              </a:prstTxWarp>
            </a:bodyPr>
            <a:lstStyle/>
            <a:p>
              <a:endParaRPr lang="fr-FR"/>
            </a:p>
          </p:txBody>
        </p:sp>
        <p:sp>
          <p:nvSpPr>
            <p:cNvPr id="563231" name="Text Box 39"/>
            <p:cNvSpPr txBox="1">
              <a:spLocks noChangeArrowheads="1"/>
            </p:cNvSpPr>
            <p:nvPr/>
          </p:nvSpPr>
          <p:spPr bwMode="auto">
            <a:xfrm>
              <a:off x="832" y="2933"/>
              <a:ext cx="1227" cy="327"/>
            </a:xfrm>
            <a:prstGeom prst="rect">
              <a:avLst/>
            </a:prstGeom>
            <a:noFill/>
            <a:ln w="9525">
              <a:noFill/>
              <a:miter lim="800000"/>
              <a:headEnd/>
              <a:tailEnd/>
            </a:ln>
          </p:spPr>
          <p:txBody>
            <a:bodyPr wrap="none" lIns="65244" tIns="32622" rIns="65244" bIns="32622" anchor="ctr">
              <a:prstTxWarp prst="textNoShape">
                <a:avLst/>
              </a:prstTxWarp>
            </a:bodyPr>
            <a:lstStyle/>
            <a:p>
              <a:pPr algn="ctr"/>
              <a:r>
                <a:rPr lang="fr-FR" sz="1400" b="1">
                  <a:solidFill>
                    <a:srgbClr val="FF0000"/>
                  </a:solidFill>
                  <a:latin typeface="Tahoma" charset="0"/>
                </a:rPr>
                <a:t>Mesures</a:t>
              </a:r>
            </a:p>
            <a:p>
              <a:pPr algn="ctr"/>
              <a:r>
                <a:rPr lang="fr-FR" sz="1400" b="1">
                  <a:solidFill>
                    <a:srgbClr val="FF0000"/>
                  </a:solidFill>
                  <a:latin typeface="Tahoma" charset="0"/>
                </a:rPr>
                <a:t>spécifiques</a:t>
              </a:r>
            </a:p>
          </p:txBody>
        </p:sp>
      </p:grpSp>
      <p:sp>
        <p:nvSpPr>
          <p:cNvPr id="563225" name="Rectangle 42"/>
          <p:cNvSpPr>
            <a:spLocks noGrp="1" noChangeArrowheads="1"/>
          </p:cNvSpPr>
          <p:nvPr>
            <p:ph type="title"/>
          </p:nvPr>
        </p:nvSpPr>
        <p:spPr/>
        <p:txBody>
          <a:bodyPr/>
          <a:lstStyle/>
          <a:p>
            <a:r>
              <a:rPr lang="fr-FR"/>
              <a:t>La sélection des indicateurs </a:t>
            </a:r>
            <a:br>
              <a:rPr lang="fr-FR"/>
            </a:br>
            <a:r>
              <a:rPr lang="fr-FR"/>
              <a:t>définir la mesure de la performance à partir de la stratégie</a:t>
            </a:r>
          </a:p>
        </p:txBody>
      </p:sp>
    </p:spTree>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15FC6A3F-B5E9-5A4E-A61B-3716F5DAA707}" type="slidenum">
              <a:rPr lang="fr-FR"/>
              <a:pPr>
                <a:defRPr/>
              </a:pPr>
              <a:t>276</a:t>
            </a:fld>
            <a:endParaRPr lang="fr-FR"/>
          </a:p>
        </p:txBody>
      </p:sp>
      <p:sp>
        <p:nvSpPr>
          <p:cNvPr id="565251" name="Rectangle 6"/>
          <p:cNvSpPr>
            <a:spLocks noGrp="1" noChangeArrowheads="1"/>
          </p:cNvSpPr>
          <p:nvPr>
            <p:ph type="title"/>
          </p:nvPr>
        </p:nvSpPr>
        <p:spPr/>
        <p:txBody>
          <a:bodyPr/>
          <a:lstStyle/>
          <a:p>
            <a:r>
              <a:rPr lang="fr-FR"/>
              <a:t>Un exemple chez MOBIL : </a:t>
            </a:r>
            <a:br>
              <a:rPr lang="fr-FR"/>
            </a:br>
            <a:r>
              <a:rPr lang="fr-FR"/>
              <a:t>critères pour les objectifs individuels</a:t>
            </a:r>
          </a:p>
        </p:txBody>
      </p:sp>
      <p:sp>
        <p:nvSpPr>
          <p:cNvPr id="565252" name="Rectangle 7"/>
          <p:cNvSpPr>
            <a:spLocks noGrp="1" noChangeArrowheads="1"/>
          </p:cNvSpPr>
          <p:nvPr>
            <p:ph type="body" idx="1"/>
          </p:nvPr>
        </p:nvSpPr>
        <p:spPr/>
        <p:txBody>
          <a:bodyPr/>
          <a:lstStyle/>
          <a:p>
            <a:pPr>
              <a:lnSpc>
                <a:spcPct val="90000"/>
              </a:lnSpc>
            </a:pPr>
            <a:r>
              <a:rPr lang="fr-FR" sz="1800"/>
              <a:t>Au moins un objectif et un indicateur pour chaque axe</a:t>
            </a:r>
          </a:p>
          <a:p>
            <a:pPr>
              <a:lnSpc>
                <a:spcPct val="90000"/>
              </a:lnSpc>
            </a:pPr>
            <a:endParaRPr lang="fr-FR" sz="1800"/>
          </a:p>
          <a:p>
            <a:pPr>
              <a:lnSpc>
                <a:spcPct val="90000"/>
              </a:lnSpc>
            </a:pPr>
            <a:r>
              <a:rPr lang="fr-FR" sz="1800"/>
              <a:t>Moins de quinze indicateurs (!)</a:t>
            </a:r>
          </a:p>
          <a:p>
            <a:pPr>
              <a:lnSpc>
                <a:spcPct val="90000"/>
              </a:lnSpc>
            </a:pPr>
            <a:endParaRPr lang="fr-FR" sz="1800"/>
          </a:p>
          <a:p>
            <a:pPr>
              <a:lnSpc>
                <a:spcPct val="90000"/>
              </a:lnSpc>
            </a:pPr>
            <a:r>
              <a:rPr lang="fr-FR" sz="1800"/>
              <a:t>Le tableau de bord individuel doit venir en appui du tdb du responsable de niveau supérieur</a:t>
            </a:r>
          </a:p>
          <a:p>
            <a:pPr>
              <a:lnSpc>
                <a:spcPct val="90000"/>
              </a:lnSpc>
            </a:pPr>
            <a:endParaRPr lang="fr-FR" sz="1800"/>
          </a:p>
          <a:p>
            <a:pPr>
              <a:lnSpc>
                <a:spcPct val="90000"/>
              </a:lnSpc>
            </a:pPr>
            <a:r>
              <a:rPr lang="fr-FR" sz="1800"/>
              <a:t>Un mélange d’indicateurs de suivi et de résultat</a:t>
            </a:r>
          </a:p>
          <a:p>
            <a:pPr>
              <a:lnSpc>
                <a:spcPct val="90000"/>
              </a:lnSpc>
            </a:pPr>
            <a:endParaRPr lang="fr-FR" sz="1800"/>
          </a:p>
          <a:p>
            <a:pPr>
              <a:lnSpc>
                <a:spcPct val="90000"/>
              </a:lnSpc>
            </a:pPr>
            <a:r>
              <a:rPr lang="fr-FR" sz="1800"/>
              <a:t>Chaque responsable devait avoir un objectifs d’accompagnement de ses subordonnés (conseil, développement)</a:t>
            </a:r>
          </a:p>
          <a:p>
            <a:pPr>
              <a:lnSpc>
                <a:spcPct val="90000"/>
              </a:lnSpc>
            </a:pPr>
            <a:endParaRPr lang="fr-FR" sz="1800"/>
          </a:p>
          <a:p>
            <a:pPr>
              <a:lnSpc>
                <a:spcPct val="90000"/>
              </a:lnSpc>
            </a:pPr>
            <a:r>
              <a:rPr lang="fr-FR" sz="1800"/>
              <a:t>Le tdb devait porter au moins un objectif et une mesure qui supporte une autre activité (aspect transversal)</a:t>
            </a:r>
          </a:p>
          <a:p>
            <a:pPr>
              <a:lnSpc>
                <a:spcPct val="90000"/>
              </a:lnSpc>
            </a:pPr>
            <a:endParaRPr lang="fr-FR" sz="1800"/>
          </a:p>
          <a:p>
            <a:pPr>
              <a:lnSpc>
                <a:spcPct val="90000"/>
              </a:lnSpc>
            </a:pPr>
            <a:r>
              <a:rPr lang="fr-FR" sz="1800"/>
              <a:t>Tout changement doit être approuvé par le supérieur et le salarié</a:t>
            </a:r>
          </a:p>
        </p:txBody>
      </p:sp>
    </p:spTree>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Espace réservé du numéro de diapositive 2"/>
          <p:cNvSpPr>
            <a:spLocks noGrp="1"/>
          </p:cNvSpPr>
          <p:nvPr>
            <p:ph type="sldNum" sz="quarter" idx="10"/>
          </p:nvPr>
        </p:nvSpPr>
        <p:spPr/>
        <p:txBody>
          <a:bodyPr/>
          <a:lstStyle/>
          <a:p>
            <a:pPr>
              <a:defRPr/>
            </a:pPr>
            <a:fld id="{735C12EA-4051-3C47-846A-3065BE12443B}" type="slidenum">
              <a:rPr lang="fr-FR"/>
              <a:pPr>
                <a:defRPr/>
              </a:pPr>
              <a:t>277</a:t>
            </a:fld>
            <a:endParaRPr lang="fr-FR"/>
          </a:p>
        </p:txBody>
      </p:sp>
      <p:sp>
        <p:nvSpPr>
          <p:cNvPr id="567299" name="Rectangle 2"/>
          <p:cNvSpPr>
            <a:spLocks noGrp="1" noChangeArrowheads="1"/>
          </p:cNvSpPr>
          <p:nvPr>
            <p:ph type="title"/>
          </p:nvPr>
        </p:nvSpPr>
        <p:spPr>
          <a:xfrm>
            <a:off x="685800" y="0"/>
            <a:ext cx="8458200" cy="904875"/>
          </a:xfrm>
        </p:spPr>
        <p:txBody>
          <a:bodyPr/>
          <a:lstStyle/>
          <a:p>
            <a:r>
              <a:rPr lang="fr-FR"/>
              <a:t> Un exemple pro forma d'indicateurs</a:t>
            </a:r>
          </a:p>
        </p:txBody>
      </p:sp>
      <p:sp>
        <p:nvSpPr>
          <p:cNvPr id="567300" name="Rectangle 3"/>
          <p:cNvSpPr>
            <a:spLocks noChangeArrowheads="1"/>
          </p:cNvSpPr>
          <p:nvPr/>
        </p:nvSpPr>
        <p:spPr bwMode="auto">
          <a:xfrm>
            <a:off x="179388" y="1035050"/>
            <a:ext cx="8729662" cy="4445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fr-FR"/>
          </a:p>
        </p:txBody>
      </p:sp>
      <p:sp>
        <p:nvSpPr>
          <p:cNvPr id="567301" name="Rectangle 4"/>
          <p:cNvSpPr>
            <a:spLocks noChangeArrowheads="1"/>
          </p:cNvSpPr>
          <p:nvPr/>
        </p:nvSpPr>
        <p:spPr bwMode="auto">
          <a:xfrm>
            <a:off x="179388" y="1479550"/>
            <a:ext cx="8729662" cy="1371600"/>
          </a:xfrm>
          <a:prstGeom prst="rect">
            <a:avLst/>
          </a:prstGeom>
          <a:noFill/>
          <a:ln w="9525">
            <a:solidFill>
              <a:schemeClr val="tx1"/>
            </a:solidFill>
            <a:miter lim="800000"/>
            <a:headEnd/>
            <a:tailEnd/>
          </a:ln>
        </p:spPr>
        <p:txBody>
          <a:bodyPr wrap="none" anchor="ctr">
            <a:prstTxWarp prst="textNoShape">
              <a:avLst/>
            </a:prstTxWarp>
          </a:bodyPr>
          <a:lstStyle/>
          <a:p>
            <a:endParaRPr lang="fr-FR"/>
          </a:p>
        </p:txBody>
      </p:sp>
      <p:sp>
        <p:nvSpPr>
          <p:cNvPr id="567302" name="Rectangle 5"/>
          <p:cNvSpPr>
            <a:spLocks noChangeArrowheads="1"/>
          </p:cNvSpPr>
          <p:nvPr/>
        </p:nvSpPr>
        <p:spPr bwMode="auto">
          <a:xfrm>
            <a:off x="179388" y="2851150"/>
            <a:ext cx="8729662" cy="1371600"/>
          </a:xfrm>
          <a:prstGeom prst="rect">
            <a:avLst/>
          </a:prstGeom>
          <a:noFill/>
          <a:ln w="9525">
            <a:solidFill>
              <a:schemeClr val="tx1"/>
            </a:solidFill>
            <a:miter lim="800000"/>
            <a:headEnd/>
            <a:tailEnd/>
          </a:ln>
        </p:spPr>
        <p:txBody>
          <a:bodyPr wrap="none" anchor="ctr">
            <a:prstTxWarp prst="textNoShape">
              <a:avLst/>
            </a:prstTxWarp>
          </a:bodyPr>
          <a:lstStyle/>
          <a:p>
            <a:endParaRPr lang="fr-FR"/>
          </a:p>
        </p:txBody>
      </p:sp>
      <p:sp>
        <p:nvSpPr>
          <p:cNvPr id="567303" name="Rectangle 6"/>
          <p:cNvSpPr>
            <a:spLocks noChangeArrowheads="1"/>
          </p:cNvSpPr>
          <p:nvPr/>
        </p:nvSpPr>
        <p:spPr bwMode="auto">
          <a:xfrm>
            <a:off x="179388" y="4221163"/>
            <a:ext cx="8729662" cy="1371600"/>
          </a:xfrm>
          <a:prstGeom prst="rect">
            <a:avLst/>
          </a:prstGeom>
          <a:noFill/>
          <a:ln w="9525">
            <a:solidFill>
              <a:schemeClr val="tx1"/>
            </a:solidFill>
            <a:miter lim="800000"/>
            <a:headEnd/>
            <a:tailEnd/>
          </a:ln>
        </p:spPr>
        <p:txBody>
          <a:bodyPr wrap="none" anchor="ctr">
            <a:prstTxWarp prst="textNoShape">
              <a:avLst/>
            </a:prstTxWarp>
          </a:bodyPr>
          <a:lstStyle/>
          <a:p>
            <a:endParaRPr lang="fr-FR"/>
          </a:p>
        </p:txBody>
      </p:sp>
      <p:sp>
        <p:nvSpPr>
          <p:cNvPr id="567304" name="Rectangle 7"/>
          <p:cNvSpPr>
            <a:spLocks noChangeArrowheads="1"/>
          </p:cNvSpPr>
          <p:nvPr/>
        </p:nvSpPr>
        <p:spPr bwMode="auto">
          <a:xfrm>
            <a:off x="179388" y="5594350"/>
            <a:ext cx="8729662" cy="1003300"/>
          </a:xfrm>
          <a:prstGeom prst="rect">
            <a:avLst/>
          </a:prstGeom>
          <a:noFill/>
          <a:ln w="9525">
            <a:solidFill>
              <a:schemeClr val="tx1"/>
            </a:solidFill>
            <a:miter lim="800000"/>
            <a:headEnd/>
            <a:tailEnd/>
          </a:ln>
        </p:spPr>
        <p:txBody>
          <a:bodyPr wrap="none" anchor="ctr">
            <a:prstTxWarp prst="textNoShape">
              <a:avLst/>
            </a:prstTxWarp>
          </a:bodyPr>
          <a:lstStyle/>
          <a:p>
            <a:endParaRPr lang="fr-FR"/>
          </a:p>
        </p:txBody>
      </p:sp>
      <p:sp>
        <p:nvSpPr>
          <p:cNvPr id="567305" name="Line 8"/>
          <p:cNvSpPr>
            <a:spLocks noChangeShapeType="1"/>
          </p:cNvSpPr>
          <p:nvPr/>
        </p:nvSpPr>
        <p:spPr bwMode="auto">
          <a:xfrm>
            <a:off x="1403350" y="1468438"/>
            <a:ext cx="0" cy="5118100"/>
          </a:xfrm>
          <a:prstGeom prst="line">
            <a:avLst/>
          </a:prstGeom>
          <a:noFill/>
          <a:ln w="9525">
            <a:solidFill>
              <a:schemeClr val="tx1"/>
            </a:solidFill>
            <a:round/>
            <a:headEnd/>
            <a:tailEnd/>
          </a:ln>
        </p:spPr>
        <p:txBody>
          <a:bodyPr wrap="none" anchor="ctr">
            <a:prstTxWarp prst="textNoShape">
              <a:avLst/>
            </a:prstTxWarp>
          </a:bodyPr>
          <a:lstStyle/>
          <a:p>
            <a:endParaRPr lang="fr-FR"/>
          </a:p>
        </p:txBody>
      </p:sp>
      <p:sp>
        <p:nvSpPr>
          <p:cNvPr id="567306" name="Line 9"/>
          <p:cNvSpPr>
            <a:spLocks noChangeShapeType="1"/>
          </p:cNvSpPr>
          <p:nvPr/>
        </p:nvSpPr>
        <p:spPr bwMode="auto">
          <a:xfrm>
            <a:off x="3563938" y="1047750"/>
            <a:ext cx="0" cy="5537200"/>
          </a:xfrm>
          <a:prstGeom prst="line">
            <a:avLst/>
          </a:prstGeom>
          <a:noFill/>
          <a:ln w="9525">
            <a:solidFill>
              <a:schemeClr val="tx1"/>
            </a:solidFill>
            <a:round/>
            <a:headEnd/>
            <a:tailEnd/>
          </a:ln>
        </p:spPr>
        <p:txBody>
          <a:bodyPr wrap="none" anchor="ctr">
            <a:prstTxWarp prst="textNoShape">
              <a:avLst/>
            </a:prstTxWarp>
          </a:bodyPr>
          <a:lstStyle/>
          <a:p>
            <a:endParaRPr lang="fr-FR"/>
          </a:p>
        </p:txBody>
      </p:sp>
      <p:sp>
        <p:nvSpPr>
          <p:cNvPr id="567307" name="Line 10"/>
          <p:cNvSpPr>
            <a:spLocks noChangeShapeType="1"/>
          </p:cNvSpPr>
          <p:nvPr/>
        </p:nvSpPr>
        <p:spPr bwMode="auto">
          <a:xfrm>
            <a:off x="7164388" y="1047750"/>
            <a:ext cx="0" cy="5537200"/>
          </a:xfrm>
          <a:prstGeom prst="line">
            <a:avLst/>
          </a:prstGeom>
          <a:noFill/>
          <a:ln w="9525">
            <a:solidFill>
              <a:schemeClr val="tx1"/>
            </a:solidFill>
            <a:round/>
            <a:headEnd/>
            <a:tailEnd/>
          </a:ln>
        </p:spPr>
        <p:txBody>
          <a:bodyPr wrap="none" anchor="ctr">
            <a:prstTxWarp prst="textNoShape">
              <a:avLst/>
            </a:prstTxWarp>
          </a:bodyPr>
          <a:lstStyle/>
          <a:p>
            <a:endParaRPr lang="fr-FR"/>
          </a:p>
        </p:txBody>
      </p:sp>
      <p:sp>
        <p:nvSpPr>
          <p:cNvPr id="567308" name="Text Box 11"/>
          <p:cNvSpPr txBox="1">
            <a:spLocks noChangeArrowheads="1"/>
          </p:cNvSpPr>
          <p:nvPr/>
        </p:nvSpPr>
        <p:spPr bwMode="auto">
          <a:xfrm>
            <a:off x="179388" y="1085850"/>
            <a:ext cx="3152775" cy="274638"/>
          </a:xfrm>
          <a:prstGeom prst="rect">
            <a:avLst/>
          </a:prstGeom>
          <a:noFill/>
          <a:ln w="9525">
            <a:noFill/>
            <a:miter lim="800000"/>
            <a:headEnd/>
            <a:tailEnd/>
          </a:ln>
        </p:spPr>
        <p:txBody>
          <a:bodyPr wrap="none">
            <a:prstTxWarp prst="textNoShape">
              <a:avLst/>
            </a:prstTxWarp>
            <a:spAutoFit/>
          </a:bodyPr>
          <a:lstStyle/>
          <a:p>
            <a:r>
              <a:rPr lang="fr-FR" sz="1200" b="1">
                <a:latin typeface="Tahoma" charset="0"/>
              </a:rPr>
              <a:t>CLASSES D'OBJECTIFS STRATEGIQUES</a:t>
            </a:r>
          </a:p>
        </p:txBody>
      </p:sp>
      <p:sp>
        <p:nvSpPr>
          <p:cNvPr id="567309" name="Text Box 12"/>
          <p:cNvSpPr txBox="1">
            <a:spLocks noChangeArrowheads="1"/>
          </p:cNvSpPr>
          <p:nvPr/>
        </p:nvSpPr>
        <p:spPr bwMode="auto">
          <a:xfrm>
            <a:off x="4065588" y="1085850"/>
            <a:ext cx="2273300" cy="274638"/>
          </a:xfrm>
          <a:prstGeom prst="rect">
            <a:avLst/>
          </a:prstGeom>
          <a:noFill/>
          <a:ln w="9525">
            <a:noFill/>
            <a:miter lim="800000"/>
            <a:headEnd/>
            <a:tailEnd/>
          </a:ln>
        </p:spPr>
        <p:txBody>
          <a:bodyPr wrap="none">
            <a:prstTxWarp prst="textNoShape">
              <a:avLst/>
            </a:prstTxWarp>
            <a:spAutoFit/>
          </a:bodyPr>
          <a:lstStyle/>
          <a:p>
            <a:r>
              <a:rPr lang="fr-FR" sz="1200" b="1">
                <a:latin typeface="Tahoma" charset="0"/>
              </a:rPr>
              <a:t>OBJECTIFS STRATEGIQUES</a:t>
            </a:r>
          </a:p>
        </p:txBody>
      </p:sp>
      <p:sp>
        <p:nvSpPr>
          <p:cNvPr id="567310" name="Text Box 13"/>
          <p:cNvSpPr txBox="1">
            <a:spLocks noChangeArrowheads="1"/>
          </p:cNvSpPr>
          <p:nvPr/>
        </p:nvSpPr>
        <p:spPr bwMode="auto">
          <a:xfrm>
            <a:off x="7546975" y="1098550"/>
            <a:ext cx="871538" cy="274638"/>
          </a:xfrm>
          <a:prstGeom prst="rect">
            <a:avLst/>
          </a:prstGeom>
          <a:noFill/>
          <a:ln w="9525">
            <a:noFill/>
            <a:miter lim="800000"/>
            <a:headEnd/>
            <a:tailEnd/>
          </a:ln>
        </p:spPr>
        <p:txBody>
          <a:bodyPr wrap="none">
            <a:prstTxWarp prst="textNoShape">
              <a:avLst/>
            </a:prstTxWarp>
            <a:spAutoFit/>
          </a:bodyPr>
          <a:lstStyle/>
          <a:p>
            <a:r>
              <a:rPr lang="fr-FR" sz="1200" b="1">
                <a:latin typeface="Tahoma" charset="0"/>
              </a:rPr>
              <a:t>PROJETS</a:t>
            </a:r>
          </a:p>
        </p:txBody>
      </p:sp>
      <p:sp>
        <p:nvSpPr>
          <p:cNvPr id="567311" name="Text Box 14"/>
          <p:cNvSpPr txBox="1">
            <a:spLocks noChangeArrowheads="1"/>
          </p:cNvSpPr>
          <p:nvPr/>
        </p:nvSpPr>
        <p:spPr bwMode="auto">
          <a:xfrm>
            <a:off x="250825" y="1684338"/>
            <a:ext cx="1038225" cy="639762"/>
          </a:xfrm>
          <a:prstGeom prst="rect">
            <a:avLst/>
          </a:prstGeom>
          <a:noFill/>
          <a:ln w="9525">
            <a:noFill/>
            <a:miter lim="800000"/>
            <a:headEnd/>
            <a:tailEnd/>
          </a:ln>
        </p:spPr>
        <p:txBody>
          <a:bodyPr>
            <a:prstTxWarp prst="textNoShape">
              <a:avLst/>
            </a:prstTxWarp>
            <a:spAutoFit/>
          </a:bodyPr>
          <a:lstStyle/>
          <a:p>
            <a:pPr algn="ctr"/>
            <a:r>
              <a:rPr lang="fr-FR" sz="1200" b="1">
                <a:latin typeface="Tahoma" charset="0"/>
              </a:rPr>
              <a:t>Objectifs</a:t>
            </a:r>
          </a:p>
          <a:p>
            <a:pPr algn="ctr"/>
            <a:r>
              <a:rPr lang="fr-FR" sz="1200" b="1">
                <a:latin typeface="Tahoma" charset="0"/>
              </a:rPr>
              <a:t>de</a:t>
            </a:r>
          </a:p>
          <a:p>
            <a:pPr algn="ctr"/>
            <a:r>
              <a:rPr lang="fr-FR" sz="1200" b="1">
                <a:latin typeface="Tahoma" charset="0"/>
              </a:rPr>
              <a:t>résultat</a:t>
            </a:r>
          </a:p>
        </p:txBody>
      </p:sp>
      <p:sp>
        <p:nvSpPr>
          <p:cNvPr id="567312" name="Text Box 15"/>
          <p:cNvSpPr txBox="1">
            <a:spLocks noChangeArrowheads="1"/>
          </p:cNvSpPr>
          <p:nvPr/>
        </p:nvSpPr>
        <p:spPr bwMode="auto">
          <a:xfrm>
            <a:off x="107950" y="2841625"/>
            <a:ext cx="1368425" cy="1004888"/>
          </a:xfrm>
          <a:prstGeom prst="rect">
            <a:avLst/>
          </a:prstGeom>
          <a:noFill/>
          <a:ln w="9525">
            <a:noFill/>
            <a:miter lim="800000"/>
            <a:headEnd/>
            <a:tailEnd/>
          </a:ln>
        </p:spPr>
        <p:txBody>
          <a:bodyPr>
            <a:prstTxWarp prst="textNoShape">
              <a:avLst/>
            </a:prstTxWarp>
            <a:spAutoFit/>
          </a:bodyPr>
          <a:lstStyle/>
          <a:p>
            <a:pPr algn="ctr"/>
            <a:r>
              <a:rPr lang="fr-FR" sz="1200" b="1">
                <a:latin typeface="Tahoma" charset="0"/>
              </a:rPr>
              <a:t>Objectifs</a:t>
            </a:r>
          </a:p>
          <a:p>
            <a:pPr algn="ctr"/>
            <a:r>
              <a:rPr lang="fr-FR" sz="1200" b="1">
                <a:latin typeface="Tahoma" charset="0"/>
              </a:rPr>
              <a:t>de</a:t>
            </a:r>
          </a:p>
          <a:p>
            <a:pPr algn="ctr"/>
            <a:r>
              <a:rPr lang="fr-FR" sz="1200" b="1">
                <a:latin typeface="Tahoma" charset="0"/>
              </a:rPr>
              <a:t>processus</a:t>
            </a:r>
          </a:p>
          <a:p>
            <a:pPr algn="ctr"/>
            <a:r>
              <a:rPr lang="fr-FR" sz="1200" b="1">
                <a:latin typeface="Tahoma" charset="0"/>
              </a:rPr>
              <a:t>commerciaux /</a:t>
            </a:r>
          </a:p>
          <a:p>
            <a:pPr algn="ctr"/>
            <a:r>
              <a:rPr lang="fr-FR" sz="1200" b="1">
                <a:latin typeface="Tahoma" charset="0"/>
              </a:rPr>
              <a:t>marché</a:t>
            </a:r>
          </a:p>
        </p:txBody>
      </p:sp>
      <p:sp>
        <p:nvSpPr>
          <p:cNvPr id="567313" name="Text Box 16"/>
          <p:cNvSpPr txBox="1">
            <a:spLocks noChangeArrowheads="1"/>
          </p:cNvSpPr>
          <p:nvPr/>
        </p:nvSpPr>
        <p:spPr bwMode="auto">
          <a:xfrm>
            <a:off x="119063" y="4338638"/>
            <a:ext cx="1368425" cy="822325"/>
          </a:xfrm>
          <a:prstGeom prst="rect">
            <a:avLst/>
          </a:prstGeom>
          <a:noFill/>
          <a:ln w="9525">
            <a:noFill/>
            <a:miter lim="800000"/>
            <a:headEnd/>
            <a:tailEnd/>
          </a:ln>
        </p:spPr>
        <p:txBody>
          <a:bodyPr>
            <a:prstTxWarp prst="textNoShape">
              <a:avLst/>
            </a:prstTxWarp>
            <a:spAutoFit/>
          </a:bodyPr>
          <a:lstStyle/>
          <a:p>
            <a:pPr algn="ctr"/>
            <a:r>
              <a:rPr lang="fr-FR" sz="1200" b="1">
                <a:latin typeface="Tahoma" charset="0"/>
              </a:rPr>
              <a:t>Objectifs</a:t>
            </a:r>
          </a:p>
          <a:p>
            <a:pPr algn="ctr"/>
            <a:r>
              <a:rPr lang="fr-FR" sz="1200" b="1">
                <a:latin typeface="Tahoma" charset="0"/>
              </a:rPr>
              <a:t>de</a:t>
            </a:r>
          </a:p>
          <a:p>
            <a:pPr algn="ctr"/>
            <a:r>
              <a:rPr lang="fr-FR" sz="1200" b="1">
                <a:latin typeface="Tahoma" charset="0"/>
              </a:rPr>
              <a:t>processus</a:t>
            </a:r>
          </a:p>
          <a:p>
            <a:pPr algn="ctr"/>
            <a:r>
              <a:rPr lang="fr-FR" sz="1200" b="1">
                <a:latin typeface="Tahoma" charset="0"/>
              </a:rPr>
              <a:t>opérationnels</a:t>
            </a:r>
          </a:p>
        </p:txBody>
      </p:sp>
      <p:sp>
        <p:nvSpPr>
          <p:cNvPr id="567314" name="Text Box 17"/>
          <p:cNvSpPr txBox="1">
            <a:spLocks noChangeArrowheads="1"/>
          </p:cNvSpPr>
          <p:nvPr/>
        </p:nvSpPr>
        <p:spPr bwMode="auto">
          <a:xfrm>
            <a:off x="107950" y="5575300"/>
            <a:ext cx="1368425" cy="1004888"/>
          </a:xfrm>
          <a:prstGeom prst="rect">
            <a:avLst/>
          </a:prstGeom>
          <a:noFill/>
          <a:ln w="9525">
            <a:noFill/>
            <a:miter lim="800000"/>
            <a:headEnd/>
            <a:tailEnd/>
          </a:ln>
        </p:spPr>
        <p:txBody>
          <a:bodyPr>
            <a:prstTxWarp prst="textNoShape">
              <a:avLst/>
            </a:prstTxWarp>
            <a:spAutoFit/>
          </a:bodyPr>
          <a:lstStyle/>
          <a:p>
            <a:pPr algn="ctr"/>
            <a:r>
              <a:rPr lang="fr-FR" sz="1200" b="1">
                <a:latin typeface="Tahoma" charset="0"/>
              </a:rPr>
              <a:t>Objectifs</a:t>
            </a:r>
          </a:p>
          <a:p>
            <a:pPr algn="ctr"/>
            <a:r>
              <a:rPr lang="fr-FR" sz="1200" b="1">
                <a:latin typeface="Tahoma" charset="0"/>
              </a:rPr>
              <a:t>de</a:t>
            </a:r>
          </a:p>
          <a:p>
            <a:pPr algn="ctr"/>
            <a:r>
              <a:rPr lang="fr-FR" sz="1200" b="1">
                <a:latin typeface="Tahoma" charset="0"/>
              </a:rPr>
              <a:t>savoir-faire, innovation et culture</a:t>
            </a:r>
          </a:p>
        </p:txBody>
      </p:sp>
      <p:sp>
        <p:nvSpPr>
          <p:cNvPr id="567315" name="Text Box 18"/>
          <p:cNvSpPr txBox="1">
            <a:spLocks noChangeArrowheads="1"/>
          </p:cNvSpPr>
          <p:nvPr/>
        </p:nvSpPr>
        <p:spPr bwMode="auto">
          <a:xfrm>
            <a:off x="1298575" y="1414463"/>
            <a:ext cx="2070100" cy="1436687"/>
          </a:xfrm>
          <a:prstGeom prst="rect">
            <a:avLst/>
          </a:prstGeom>
          <a:noFill/>
          <a:ln w="9525">
            <a:noFill/>
            <a:miter lim="800000"/>
            <a:headEnd/>
            <a:tailEnd/>
          </a:ln>
        </p:spPr>
        <p:txBody>
          <a:bodyPr wrap="none">
            <a:prstTxWarp prst="textNoShape">
              <a:avLst/>
            </a:prstTxWarp>
            <a:spAutoFit/>
          </a:bodyPr>
          <a:lstStyle/>
          <a:p>
            <a:pPr>
              <a:buFontTx/>
              <a:buChar char="•"/>
            </a:pPr>
            <a:r>
              <a:rPr lang="fr-FR" sz="800">
                <a:latin typeface="Tahoma" charset="0"/>
              </a:rPr>
              <a:t> généraux</a:t>
            </a:r>
          </a:p>
          <a:p>
            <a:pPr lvl="1">
              <a:buFontTx/>
              <a:buChar char="•"/>
            </a:pPr>
            <a:r>
              <a:rPr lang="fr-FR" sz="800">
                <a:latin typeface="Tahoma" charset="0"/>
              </a:rPr>
              <a:t> satisfaction d'actionnaires</a:t>
            </a:r>
          </a:p>
          <a:p>
            <a:pPr lvl="1">
              <a:buFontTx/>
              <a:buChar char="•"/>
            </a:pPr>
            <a:r>
              <a:rPr lang="fr-FR" sz="800">
                <a:latin typeface="Tahoma" charset="0"/>
              </a:rPr>
              <a:t> satisfaction des collaborateurs</a:t>
            </a:r>
          </a:p>
          <a:p>
            <a:pPr lvl="1">
              <a:buFontTx/>
              <a:buChar char="•"/>
            </a:pPr>
            <a:r>
              <a:rPr lang="fr-FR" sz="800">
                <a:latin typeface="Tahoma" charset="0"/>
              </a:rPr>
              <a:t> satisfaction environnement</a:t>
            </a:r>
          </a:p>
          <a:p>
            <a:pPr>
              <a:buFontTx/>
              <a:buChar char="•"/>
            </a:pPr>
            <a:r>
              <a:rPr lang="fr-FR" sz="800">
                <a:latin typeface="Tahoma" charset="0"/>
              </a:rPr>
              <a:t> financiers</a:t>
            </a:r>
          </a:p>
          <a:p>
            <a:pPr lvl="1">
              <a:buFontTx/>
              <a:buChar char="•"/>
            </a:pPr>
            <a:r>
              <a:rPr lang="fr-FR" sz="800">
                <a:latin typeface="Tahoma" charset="0"/>
              </a:rPr>
              <a:t> CA, résultat, Per</a:t>
            </a:r>
          </a:p>
          <a:p>
            <a:pPr lvl="1">
              <a:buFontTx/>
              <a:buChar char="•"/>
            </a:pPr>
            <a:r>
              <a:rPr lang="fr-FR" sz="800">
                <a:latin typeface="Tahoma" charset="0"/>
              </a:rPr>
              <a:t> réduction des coûts</a:t>
            </a:r>
          </a:p>
          <a:p>
            <a:pPr>
              <a:buFontTx/>
              <a:buChar char="•"/>
            </a:pPr>
            <a:r>
              <a:rPr lang="fr-FR" sz="800">
                <a:latin typeface="Tahoma" charset="0"/>
              </a:rPr>
              <a:t> commerciaux</a:t>
            </a:r>
          </a:p>
          <a:p>
            <a:pPr lvl="1">
              <a:buFontTx/>
              <a:buChar char="•"/>
            </a:pPr>
            <a:r>
              <a:rPr lang="fr-FR" sz="800">
                <a:latin typeface="Tahoma" charset="0"/>
              </a:rPr>
              <a:t> parts de marché, pénétration</a:t>
            </a:r>
          </a:p>
          <a:p>
            <a:pPr lvl="1">
              <a:buFontTx/>
              <a:buChar char="•"/>
            </a:pPr>
            <a:r>
              <a:rPr lang="fr-FR" sz="800">
                <a:latin typeface="Tahoma" charset="0"/>
              </a:rPr>
              <a:t> conquête, fidélisation</a:t>
            </a:r>
          </a:p>
          <a:p>
            <a:pPr lvl="1">
              <a:buFontTx/>
              <a:buChar char="•"/>
            </a:pPr>
            <a:r>
              <a:rPr lang="fr-FR" sz="800">
                <a:latin typeface="Tahoma" charset="0"/>
              </a:rPr>
              <a:t> satisfaction client</a:t>
            </a:r>
          </a:p>
        </p:txBody>
      </p:sp>
      <p:sp>
        <p:nvSpPr>
          <p:cNvPr id="567316" name="Text Box 19"/>
          <p:cNvSpPr txBox="1">
            <a:spLocks noChangeArrowheads="1"/>
          </p:cNvSpPr>
          <p:nvPr/>
        </p:nvSpPr>
        <p:spPr bwMode="auto">
          <a:xfrm>
            <a:off x="1304925" y="2792413"/>
            <a:ext cx="2366963" cy="1436687"/>
          </a:xfrm>
          <a:prstGeom prst="rect">
            <a:avLst/>
          </a:prstGeom>
          <a:noFill/>
          <a:ln w="9525">
            <a:noFill/>
            <a:miter lim="800000"/>
            <a:headEnd/>
            <a:tailEnd/>
          </a:ln>
        </p:spPr>
        <p:txBody>
          <a:bodyPr wrap="none">
            <a:prstTxWarp prst="textNoShape">
              <a:avLst/>
            </a:prstTxWarp>
            <a:spAutoFit/>
          </a:bodyPr>
          <a:lstStyle/>
          <a:p>
            <a:pPr>
              <a:buFontTx/>
              <a:buChar char="•"/>
            </a:pPr>
            <a:r>
              <a:rPr lang="fr-FR" sz="800">
                <a:latin typeface="Tahoma" charset="0"/>
              </a:rPr>
              <a:t> performance de l'offre</a:t>
            </a:r>
          </a:p>
          <a:p>
            <a:pPr lvl="1">
              <a:buFontTx/>
              <a:buChar char="•"/>
            </a:pPr>
            <a:r>
              <a:rPr lang="fr-FR" sz="800">
                <a:latin typeface="Tahoma" charset="0"/>
              </a:rPr>
              <a:t> largeur de gamme</a:t>
            </a:r>
          </a:p>
          <a:p>
            <a:pPr lvl="1">
              <a:buFontTx/>
              <a:buChar char="•"/>
            </a:pPr>
            <a:r>
              <a:rPr lang="fr-FR" sz="800">
                <a:latin typeface="Tahoma" charset="0"/>
              </a:rPr>
              <a:t> qualité des produits et services</a:t>
            </a:r>
          </a:p>
          <a:p>
            <a:pPr>
              <a:buFontTx/>
              <a:buChar char="•"/>
            </a:pPr>
            <a:r>
              <a:rPr lang="fr-FR" sz="800">
                <a:latin typeface="Tahoma" charset="0"/>
              </a:rPr>
              <a:t> performance des canaux de distribution</a:t>
            </a:r>
          </a:p>
          <a:p>
            <a:pPr lvl="1">
              <a:buFontTx/>
              <a:buChar char="•"/>
            </a:pPr>
            <a:r>
              <a:rPr lang="fr-FR" sz="800">
                <a:latin typeface="Tahoma" charset="0"/>
              </a:rPr>
              <a:t> activité commerciale</a:t>
            </a:r>
          </a:p>
          <a:p>
            <a:pPr lvl="1">
              <a:buFontTx/>
              <a:buChar char="•"/>
            </a:pPr>
            <a:r>
              <a:rPr lang="fr-FR" sz="800">
                <a:latin typeface="Tahoma" charset="0"/>
              </a:rPr>
              <a:t> efficacité commerciale</a:t>
            </a:r>
          </a:p>
          <a:p>
            <a:pPr>
              <a:buFontTx/>
              <a:buChar char="•"/>
            </a:pPr>
            <a:r>
              <a:rPr lang="fr-FR" sz="800">
                <a:latin typeface="Tahoma" charset="0"/>
              </a:rPr>
              <a:t> performances des processus marketing et CRM</a:t>
            </a:r>
          </a:p>
          <a:p>
            <a:pPr lvl="1">
              <a:buFontTx/>
              <a:buChar char="•"/>
            </a:pPr>
            <a:r>
              <a:rPr lang="fr-FR" sz="800">
                <a:latin typeface="Tahoma" charset="0"/>
              </a:rPr>
              <a:t> ciblage</a:t>
            </a:r>
          </a:p>
          <a:p>
            <a:pPr lvl="1">
              <a:buFontTx/>
              <a:buChar char="•"/>
            </a:pPr>
            <a:r>
              <a:rPr lang="fr-FR" sz="800">
                <a:latin typeface="Tahoma" charset="0"/>
              </a:rPr>
              <a:t> connaissance client</a:t>
            </a:r>
          </a:p>
          <a:p>
            <a:pPr lvl="1">
              <a:buFontTx/>
              <a:buChar char="•"/>
            </a:pPr>
            <a:r>
              <a:rPr lang="fr-FR" sz="800">
                <a:latin typeface="Tahoma" charset="0"/>
              </a:rPr>
              <a:t> image, PLV, publicité</a:t>
            </a:r>
          </a:p>
          <a:p>
            <a:pPr lvl="1">
              <a:buFontTx/>
              <a:buChar char="•"/>
            </a:pPr>
            <a:r>
              <a:rPr lang="fr-FR" sz="800">
                <a:latin typeface="Tahoma" charset="0"/>
              </a:rPr>
              <a:t> temps commercial disponible.</a:t>
            </a:r>
          </a:p>
        </p:txBody>
      </p:sp>
      <p:sp>
        <p:nvSpPr>
          <p:cNvPr id="567317" name="Text Box 20"/>
          <p:cNvSpPr txBox="1">
            <a:spLocks noChangeArrowheads="1"/>
          </p:cNvSpPr>
          <p:nvPr/>
        </p:nvSpPr>
        <p:spPr bwMode="auto">
          <a:xfrm>
            <a:off x="1304925" y="4230688"/>
            <a:ext cx="2133600" cy="1192212"/>
          </a:xfrm>
          <a:prstGeom prst="rect">
            <a:avLst/>
          </a:prstGeom>
          <a:noFill/>
          <a:ln w="9525">
            <a:noFill/>
            <a:miter lim="800000"/>
            <a:headEnd/>
            <a:tailEnd/>
          </a:ln>
        </p:spPr>
        <p:txBody>
          <a:bodyPr>
            <a:prstTxWarp prst="textNoShape">
              <a:avLst/>
            </a:prstTxWarp>
            <a:spAutoFit/>
          </a:bodyPr>
          <a:lstStyle/>
          <a:p>
            <a:pPr>
              <a:buFontTx/>
              <a:buChar char="•"/>
            </a:pPr>
            <a:r>
              <a:rPr lang="fr-FR" sz="800">
                <a:latin typeface="Tahoma" charset="0"/>
              </a:rPr>
              <a:t> performance des processus industriels et production</a:t>
            </a:r>
          </a:p>
          <a:p>
            <a:pPr lvl="1">
              <a:buFontTx/>
              <a:buChar char="•"/>
            </a:pPr>
            <a:r>
              <a:rPr lang="fr-FR" sz="800">
                <a:latin typeface="Tahoma" charset="0"/>
              </a:rPr>
              <a:t> activité</a:t>
            </a:r>
          </a:p>
          <a:p>
            <a:pPr lvl="1">
              <a:buFontTx/>
              <a:buChar char="•"/>
            </a:pPr>
            <a:r>
              <a:rPr lang="fr-FR" sz="800">
                <a:latin typeface="Tahoma" charset="0"/>
              </a:rPr>
              <a:t> qualité</a:t>
            </a:r>
          </a:p>
          <a:p>
            <a:pPr lvl="1">
              <a:buFontTx/>
              <a:buChar char="•"/>
            </a:pPr>
            <a:r>
              <a:rPr lang="fr-FR" sz="800">
                <a:latin typeface="Tahoma" charset="0"/>
              </a:rPr>
              <a:t> productivité</a:t>
            </a:r>
          </a:p>
          <a:p>
            <a:pPr>
              <a:buFontTx/>
              <a:buChar char="•"/>
            </a:pPr>
            <a:r>
              <a:rPr lang="fr-FR" sz="800">
                <a:latin typeface="Tahoma" charset="0"/>
              </a:rPr>
              <a:t> performance des processus de développement</a:t>
            </a:r>
          </a:p>
          <a:p>
            <a:pPr>
              <a:buFontTx/>
              <a:buChar char="•"/>
            </a:pPr>
            <a:r>
              <a:rPr lang="fr-FR" sz="800">
                <a:latin typeface="Tahoma" charset="0"/>
              </a:rPr>
              <a:t> performance des processus administratifs et support (SI, logistique, supply chain)</a:t>
            </a:r>
          </a:p>
        </p:txBody>
      </p:sp>
      <p:sp>
        <p:nvSpPr>
          <p:cNvPr id="567318" name="Text Box 21"/>
          <p:cNvSpPr txBox="1">
            <a:spLocks noChangeArrowheads="1"/>
          </p:cNvSpPr>
          <p:nvPr/>
        </p:nvSpPr>
        <p:spPr bwMode="auto">
          <a:xfrm>
            <a:off x="1309688" y="5627688"/>
            <a:ext cx="2133600" cy="703262"/>
          </a:xfrm>
          <a:prstGeom prst="rect">
            <a:avLst/>
          </a:prstGeom>
          <a:noFill/>
          <a:ln w="9525">
            <a:noFill/>
            <a:miter lim="800000"/>
            <a:headEnd/>
            <a:tailEnd/>
          </a:ln>
        </p:spPr>
        <p:txBody>
          <a:bodyPr>
            <a:prstTxWarp prst="textNoShape">
              <a:avLst/>
            </a:prstTxWarp>
            <a:spAutoFit/>
          </a:bodyPr>
          <a:lstStyle/>
          <a:p>
            <a:pPr>
              <a:buFontTx/>
              <a:buChar char="•"/>
            </a:pPr>
            <a:r>
              <a:rPr lang="fr-FR" sz="800">
                <a:latin typeface="Tahoma" charset="0"/>
              </a:rPr>
              <a:t> capacité d'innovation</a:t>
            </a:r>
          </a:p>
          <a:p>
            <a:pPr>
              <a:buFontTx/>
              <a:buChar char="•"/>
            </a:pPr>
            <a:r>
              <a:rPr lang="fr-FR" sz="800">
                <a:latin typeface="Tahoma" charset="0"/>
              </a:rPr>
              <a:t> capacité d'organisation</a:t>
            </a:r>
          </a:p>
          <a:p>
            <a:pPr>
              <a:buFontTx/>
              <a:buChar char="•"/>
            </a:pPr>
            <a:r>
              <a:rPr lang="fr-FR" sz="800">
                <a:latin typeface="Tahoma" charset="0"/>
              </a:rPr>
              <a:t> capacité de management</a:t>
            </a:r>
          </a:p>
          <a:p>
            <a:pPr>
              <a:buFontTx/>
              <a:buChar char="•"/>
            </a:pPr>
            <a:r>
              <a:rPr lang="fr-FR" sz="800">
                <a:latin typeface="Tahoma" charset="0"/>
              </a:rPr>
              <a:t> capacité de pilotage</a:t>
            </a:r>
          </a:p>
          <a:p>
            <a:pPr>
              <a:buFontTx/>
              <a:buChar char="•"/>
            </a:pPr>
            <a:r>
              <a:rPr lang="fr-FR" sz="800">
                <a:latin typeface="Tahoma" charset="0"/>
              </a:rPr>
              <a:t> capacité à développer des compétences</a:t>
            </a:r>
          </a:p>
        </p:txBody>
      </p:sp>
      <p:sp>
        <p:nvSpPr>
          <p:cNvPr id="567319" name="Oval 22"/>
          <p:cNvSpPr>
            <a:spLocks noChangeArrowheads="1"/>
          </p:cNvSpPr>
          <p:nvPr/>
        </p:nvSpPr>
        <p:spPr bwMode="auto">
          <a:xfrm>
            <a:off x="4800600" y="1809750"/>
            <a:ext cx="852488" cy="314325"/>
          </a:xfrm>
          <a:prstGeom prst="ellipse">
            <a:avLst/>
          </a:prstGeom>
          <a:noFill/>
          <a:ln w="19050">
            <a:solidFill>
              <a:schemeClr val="accent1"/>
            </a:solidFill>
            <a:round/>
            <a:headEnd/>
            <a:tailEnd/>
          </a:ln>
        </p:spPr>
        <p:txBody>
          <a:bodyPr wrap="none" anchor="ctr">
            <a:prstTxWarp prst="textNoShape">
              <a:avLst/>
            </a:prstTxWarp>
          </a:bodyPr>
          <a:lstStyle/>
          <a:p>
            <a:endParaRPr lang="fr-FR"/>
          </a:p>
        </p:txBody>
      </p:sp>
      <p:sp>
        <p:nvSpPr>
          <p:cNvPr id="567320" name="Oval 23"/>
          <p:cNvSpPr>
            <a:spLocks noChangeArrowheads="1"/>
          </p:cNvSpPr>
          <p:nvPr/>
        </p:nvSpPr>
        <p:spPr bwMode="auto">
          <a:xfrm>
            <a:off x="4044950" y="2362200"/>
            <a:ext cx="852488" cy="314325"/>
          </a:xfrm>
          <a:prstGeom prst="ellipse">
            <a:avLst/>
          </a:prstGeom>
          <a:noFill/>
          <a:ln w="19050">
            <a:solidFill>
              <a:schemeClr val="accent1"/>
            </a:solidFill>
            <a:round/>
            <a:headEnd/>
            <a:tailEnd/>
          </a:ln>
        </p:spPr>
        <p:txBody>
          <a:bodyPr wrap="none" anchor="ctr">
            <a:prstTxWarp prst="textNoShape">
              <a:avLst/>
            </a:prstTxWarp>
          </a:bodyPr>
          <a:lstStyle/>
          <a:p>
            <a:endParaRPr lang="fr-FR"/>
          </a:p>
        </p:txBody>
      </p:sp>
      <p:sp>
        <p:nvSpPr>
          <p:cNvPr id="567321" name="Oval 24"/>
          <p:cNvSpPr>
            <a:spLocks noChangeArrowheads="1"/>
          </p:cNvSpPr>
          <p:nvPr/>
        </p:nvSpPr>
        <p:spPr bwMode="auto">
          <a:xfrm>
            <a:off x="5610225" y="2362200"/>
            <a:ext cx="852488" cy="314325"/>
          </a:xfrm>
          <a:prstGeom prst="ellipse">
            <a:avLst/>
          </a:prstGeom>
          <a:noFill/>
          <a:ln w="19050">
            <a:solidFill>
              <a:schemeClr val="accent1"/>
            </a:solidFill>
            <a:round/>
            <a:headEnd/>
            <a:tailEnd/>
          </a:ln>
        </p:spPr>
        <p:txBody>
          <a:bodyPr wrap="none" anchor="ctr">
            <a:prstTxWarp prst="textNoShape">
              <a:avLst/>
            </a:prstTxWarp>
          </a:bodyPr>
          <a:lstStyle/>
          <a:p>
            <a:endParaRPr lang="fr-FR"/>
          </a:p>
        </p:txBody>
      </p:sp>
      <p:sp>
        <p:nvSpPr>
          <p:cNvPr id="567322" name="Oval 25"/>
          <p:cNvSpPr>
            <a:spLocks noChangeArrowheads="1"/>
          </p:cNvSpPr>
          <p:nvPr/>
        </p:nvSpPr>
        <p:spPr bwMode="auto">
          <a:xfrm>
            <a:off x="3886200" y="3076575"/>
            <a:ext cx="755650" cy="285750"/>
          </a:xfrm>
          <a:prstGeom prst="ellipse">
            <a:avLst/>
          </a:prstGeom>
          <a:noFill/>
          <a:ln w="19050">
            <a:solidFill>
              <a:schemeClr val="accent1"/>
            </a:solidFill>
            <a:round/>
            <a:headEnd/>
            <a:tailEnd/>
          </a:ln>
        </p:spPr>
        <p:txBody>
          <a:bodyPr wrap="none" anchor="ctr">
            <a:prstTxWarp prst="textNoShape">
              <a:avLst/>
            </a:prstTxWarp>
          </a:bodyPr>
          <a:lstStyle/>
          <a:p>
            <a:endParaRPr lang="fr-FR"/>
          </a:p>
        </p:txBody>
      </p:sp>
      <p:sp>
        <p:nvSpPr>
          <p:cNvPr id="567323" name="Oval 26"/>
          <p:cNvSpPr>
            <a:spLocks noChangeArrowheads="1"/>
          </p:cNvSpPr>
          <p:nvPr/>
        </p:nvSpPr>
        <p:spPr bwMode="auto">
          <a:xfrm>
            <a:off x="5011738" y="3181350"/>
            <a:ext cx="755650" cy="285750"/>
          </a:xfrm>
          <a:prstGeom prst="ellipse">
            <a:avLst/>
          </a:prstGeom>
          <a:noFill/>
          <a:ln w="19050">
            <a:solidFill>
              <a:schemeClr val="accent1"/>
            </a:solidFill>
            <a:round/>
            <a:headEnd/>
            <a:tailEnd/>
          </a:ln>
        </p:spPr>
        <p:txBody>
          <a:bodyPr wrap="none" anchor="ctr">
            <a:prstTxWarp prst="textNoShape">
              <a:avLst/>
            </a:prstTxWarp>
          </a:bodyPr>
          <a:lstStyle/>
          <a:p>
            <a:endParaRPr lang="fr-FR"/>
          </a:p>
        </p:txBody>
      </p:sp>
      <p:sp>
        <p:nvSpPr>
          <p:cNvPr id="567324" name="Oval 27"/>
          <p:cNvSpPr>
            <a:spLocks noChangeArrowheads="1"/>
          </p:cNvSpPr>
          <p:nvPr/>
        </p:nvSpPr>
        <p:spPr bwMode="auto">
          <a:xfrm>
            <a:off x="5961063" y="3352800"/>
            <a:ext cx="755650" cy="285750"/>
          </a:xfrm>
          <a:prstGeom prst="ellipse">
            <a:avLst/>
          </a:prstGeom>
          <a:noFill/>
          <a:ln w="19050">
            <a:solidFill>
              <a:schemeClr val="accent1"/>
            </a:solidFill>
            <a:round/>
            <a:headEnd/>
            <a:tailEnd/>
          </a:ln>
        </p:spPr>
        <p:txBody>
          <a:bodyPr wrap="none" anchor="ctr">
            <a:prstTxWarp prst="textNoShape">
              <a:avLst/>
            </a:prstTxWarp>
          </a:bodyPr>
          <a:lstStyle/>
          <a:p>
            <a:endParaRPr lang="fr-FR"/>
          </a:p>
        </p:txBody>
      </p:sp>
      <p:sp>
        <p:nvSpPr>
          <p:cNvPr id="567325" name="Oval 28"/>
          <p:cNvSpPr>
            <a:spLocks noChangeArrowheads="1"/>
          </p:cNvSpPr>
          <p:nvPr/>
        </p:nvSpPr>
        <p:spPr bwMode="auto">
          <a:xfrm>
            <a:off x="4141788" y="3676650"/>
            <a:ext cx="755650" cy="285750"/>
          </a:xfrm>
          <a:prstGeom prst="ellipse">
            <a:avLst/>
          </a:prstGeom>
          <a:noFill/>
          <a:ln w="19050">
            <a:solidFill>
              <a:schemeClr val="accent1"/>
            </a:solidFill>
            <a:round/>
            <a:headEnd/>
            <a:tailEnd/>
          </a:ln>
        </p:spPr>
        <p:txBody>
          <a:bodyPr wrap="none" anchor="ctr">
            <a:prstTxWarp prst="textNoShape">
              <a:avLst/>
            </a:prstTxWarp>
          </a:bodyPr>
          <a:lstStyle/>
          <a:p>
            <a:endParaRPr lang="fr-FR"/>
          </a:p>
        </p:txBody>
      </p:sp>
      <p:sp>
        <p:nvSpPr>
          <p:cNvPr id="567326" name="Oval 29"/>
          <p:cNvSpPr>
            <a:spLocks noChangeArrowheads="1"/>
          </p:cNvSpPr>
          <p:nvPr/>
        </p:nvSpPr>
        <p:spPr bwMode="auto">
          <a:xfrm>
            <a:off x="5213350" y="3771900"/>
            <a:ext cx="757238" cy="285750"/>
          </a:xfrm>
          <a:prstGeom prst="ellipse">
            <a:avLst/>
          </a:prstGeom>
          <a:noFill/>
          <a:ln w="19050">
            <a:solidFill>
              <a:schemeClr val="accent1"/>
            </a:solidFill>
            <a:round/>
            <a:headEnd/>
            <a:tailEnd/>
          </a:ln>
        </p:spPr>
        <p:txBody>
          <a:bodyPr wrap="none" anchor="ctr">
            <a:prstTxWarp prst="textNoShape">
              <a:avLst/>
            </a:prstTxWarp>
          </a:bodyPr>
          <a:lstStyle/>
          <a:p>
            <a:endParaRPr lang="fr-FR"/>
          </a:p>
        </p:txBody>
      </p:sp>
      <p:sp>
        <p:nvSpPr>
          <p:cNvPr id="567327" name="Oval 30"/>
          <p:cNvSpPr>
            <a:spLocks noChangeArrowheads="1"/>
          </p:cNvSpPr>
          <p:nvPr/>
        </p:nvSpPr>
        <p:spPr bwMode="auto">
          <a:xfrm>
            <a:off x="4070350" y="4772025"/>
            <a:ext cx="757238" cy="285750"/>
          </a:xfrm>
          <a:prstGeom prst="ellipse">
            <a:avLst/>
          </a:prstGeom>
          <a:noFill/>
          <a:ln w="19050">
            <a:solidFill>
              <a:schemeClr val="accent1"/>
            </a:solidFill>
            <a:round/>
            <a:headEnd/>
            <a:tailEnd/>
          </a:ln>
        </p:spPr>
        <p:txBody>
          <a:bodyPr wrap="none" anchor="ctr">
            <a:prstTxWarp prst="textNoShape">
              <a:avLst/>
            </a:prstTxWarp>
          </a:bodyPr>
          <a:lstStyle/>
          <a:p>
            <a:endParaRPr lang="fr-FR"/>
          </a:p>
        </p:txBody>
      </p:sp>
      <p:sp>
        <p:nvSpPr>
          <p:cNvPr id="567328" name="Oval 31"/>
          <p:cNvSpPr>
            <a:spLocks noChangeArrowheads="1"/>
          </p:cNvSpPr>
          <p:nvPr/>
        </p:nvSpPr>
        <p:spPr bwMode="auto">
          <a:xfrm>
            <a:off x="5759450" y="5067300"/>
            <a:ext cx="755650" cy="285750"/>
          </a:xfrm>
          <a:prstGeom prst="ellipse">
            <a:avLst/>
          </a:prstGeom>
          <a:noFill/>
          <a:ln w="19050">
            <a:solidFill>
              <a:schemeClr val="accent1"/>
            </a:solidFill>
            <a:round/>
            <a:headEnd/>
            <a:tailEnd/>
          </a:ln>
        </p:spPr>
        <p:txBody>
          <a:bodyPr wrap="none" anchor="ctr">
            <a:prstTxWarp prst="textNoShape">
              <a:avLst/>
            </a:prstTxWarp>
          </a:bodyPr>
          <a:lstStyle/>
          <a:p>
            <a:endParaRPr lang="fr-FR"/>
          </a:p>
        </p:txBody>
      </p:sp>
      <p:sp>
        <p:nvSpPr>
          <p:cNvPr id="567329" name="Oval 32"/>
          <p:cNvSpPr>
            <a:spLocks noChangeArrowheads="1"/>
          </p:cNvSpPr>
          <p:nvPr/>
        </p:nvSpPr>
        <p:spPr bwMode="auto">
          <a:xfrm>
            <a:off x="3684588" y="5953125"/>
            <a:ext cx="755650" cy="285750"/>
          </a:xfrm>
          <a:prstGeom prst="ellipse">
            <a:avLst/>
          </a:prstGeom>
          <a:noFill/>
          <a:ln w="19050">
            <a:solidFill>
              <a:schemeClr val="accent1"/>
            </a:solidFill>
            <a:round/>
            <a:headEnd/>
            <a:tailEnd/>
          </a:ln>
        </p:spPr>
        <p:txBody>
          <a:bodyPr wrap="none" anchor="ctr">
            <a:prstTxWarp prst="textNoShape">
              <a:avLst/>
            </a:prstTxWarp>
          </a:bodyPr>
          <a:lstStyle/>
          <a:p>
            <a:endParaRPr lang="fr-FR"/>
          </a:p>
        </p:txBody>
      </p:sp>
      <p:sp>
        <p:nvSpPr>
          <p:cNvPr id="567330" name="Oval 33"/>
          <p:cNvSpPr>
            <a:spLocks noChangeArrowheads="1"/>
          </p:cNvSpPr>
          <p:nvPr/>
        </p:nvSpPr>
        <p:spPr bwMode="auto">
          <a:xfrm>
            <a:off x="4852988" y="5943600"/>
            <a:ext cx="757237" cy="285750"/>
          </a:xfrm>
          <a:prstGeom prst="ellipse">
            <a:avLst/>
          </a:prstGeom>
          <a:noFill/>
          <a:ln w="19050">
            <a:solidFill>
              <a:schemeClr val="accent1"/>
            </a:solidFill>
            <a:round/>
            <a:headEnd/>
            <a:tailEnd/>
          </a:ln>
        </p:spPr>
        <p:txBody>
          <a:bodyPr wrap="none" anchor="ctr">
            <a:prstTxWarp prst="textNoShape">
              <a:avLst/>
            </a:prstTxWarp>
          </a:bodyPr>
          <a:lstStyle/>
          <a:p>
            <a:endParaRPr lang="fr-FR"/>
          </a:p>
        </p:txBody>
      </p:sp>
      <p:sp>
        <p:nvSpPr>
          <p:cNvPr id="567331" name="Oval 34"/>
          <p:cNvSpPr>
            <a:spLocks noChangeArrowheads="1"/>
          </p:cNvSpPr>
          <p:nvPr/>
        </p:nvSpPr>
        <p:spPr bwMode="auto">
          <a:xfrm>
            <a:off x="6022975" y="5934075"/>
            <a:ext cx="755650" cy="285750"/>
          </a:xfrm>
          <a:prstGeom prst="ellipse">
            <a:avLst/>
          </a:prstGeom>
          <a:noFill/>
          <a:ln w="19050">
            <a:solidFill>
              <a:schemeClr val="accent1"/>
            </a:solidFill>
            <a:round/>
            <a:headEnd/>
            <a:tailEnd/>
          </a:ln>
        </p:spPr>
        <p:txBody>
          <a:bodyPr wrap="none" anchor="ctr">
            <a:prstTxWarp prst="textNoShape">
              <a:avLst/>
            </a:prstTxWarp>
          </a:bodyPr>
          <a:lstStyle/>
          <a:p>
            <a:endParaRPr lang="fr-FR"/>
          </a:p>
        </p:txBody>
      </p:sp>
      <p:sp>
        <p:nvSpPr>
          <p:cNvPr id="567332" name="Text Box 35"/>
          <p:cNvSpPr txBox="1">
            <a:spLocks noChangeArrowheads="1"/>
          </p:cNvSpPr>
          <p:nvPr/>
        </p:nvSpPr>
        <p:spPr bwMode="auto">
          <a:xfrm>
            <a:off x="3502025" y="5581650"/>
            <a:ext cx="2419350" cy="244475"/>
          </a:xfrm>
          <a:prstGeom prst="rect">
            <a:avLst/>
          </a:prstGeom>
          <a:noFill/>
          <a:ln w="9525">
            <a:noFill/>
            <a:miter lim="800000"/>
            <a:headEnd/>
            <a:tailEnd/>
          </a:ln>
        </p:spPr>
        <p:txBody>
          <a:bodyPr wrap="none">
            <a:prstTxWarp prst="textNoShape">
              <a:avLst/>
            </a:prstTxWarp>
            <a:spAutoFit/>
          </a:bodyPr>
          <a:lstStyle/>
          <a:p>
            <a:r>
              <a:rPr lang="fr-FR" sz="1000" b="1">
                <a:latin typeface="Tahoma" charset="0"/>
              </a:rPr>
              <a:t>Eléments de savoir-faire concernés</a:t>
            </a:r>
          </a:p>
        </p:txBody>
      </p:sp>
      <p:sp>
        <p:nvSpPr>
          <p:cNvPr id="567333" name="Text Box 36"/>
          <p:cNvSpPr txBox="1">
            <a:spLocks noChangeArrowheads="1"/>
          </p:cNvSpPr>
          <p:nvPr/>
        </p:nvSpPr>
        <p:spPr bwMode="auto">
          <a:xfrm>
            <a:off x="3502025" y="4238625"/>
            <a:ext cx="2501900" cy="244475"/>
          </a:xfrm>
          <a:prstGeom prst="rect">
            <a:avLst/>
          </a:prstGeom>
          <a:noFill/>
          <a:ln w="9525">
            <a:noFill/>
            <a:miter lim="800000"/>
            <a:headEnd/>
            <a:tailEnd/>
          </a:ln>
        </p:spPr>
        <p:txBody>
          <a:bodyPr wrap="none">
            <a:prstTxWarp prst="textNoShape">
              <a:avLst/>
            </a:prstTxWarp>
            <a:spAutoFit/>
          </a:bodyPr>
          <a:lstStyle/>
          <a:p>
            <a:r>
              <a:rPr lang="fr-FR" sz="1000" b="1">
                <a:latin typeface="Tahoma" charset="0"/>
              </a:rPr>
              <a:t>Processus ou activités sélectionnées</a:t>
            </a:r>
          </a:p>
        </p:txBody>
      </p:sp>
      <p:sp>
        <p:nvSpPr>
          <p:cNvPr id="567334" name="Text Box 37"/>
          <p:cNvSpPr txBox="1">
            <a:spLocks noChangeArrowheads="1"/>
          </p:cNvSpPr>
          <p:nvPr/>
        </p:nvSpPr>
        <p:spPr bwMode="auto">
          <a:xfrm>
            <a:off x="3502025" y="2809875"/>
            <a:ext cx="2501900" cy="244475"/>
          </a:xfrm>
          <a:prstGeom prst="rect">
            <a:avLst/>
          </a:prstGeom>
          <a:noFill/>
          <a:ln w="9525">
            <a:noFill/>
            <a:miter lim="800000"/>
            <a:headEnd/>
            <a:tailEnd/>
          </a:ln>
        </p:spPr>
        <p:txBody>
          <a:bodyPr wrap="none">
            <a:prstTxWarp prst="textNoShape">
              <a:avLst/>
            </a:prstTxWarp>
            <a:spAutoFit/>
          </a:bodyPr>
          <a:lstStyle/>
          <a:p>
            <a:r>
              <a:rPr lang="fr-FR" sz="1000" b="1">
                <a:latin typeface="Tahoma" charset="0"/>
              </a:rPr>
              <a:t>Processus ou activités sélectionnées</a:t>
            </a:r>
          </a:p>
        </p:txBody>
      </p:sp>
      <p:sp>
        <p:nvSpPr>
          <p:cNvPr id="567335" name="Text Box 38"/>
          <p:cNvSpPr txBox="1">
            <a:spLocks noChangeArrowheads="1"/>
          </p:cNvSpPr>
          <p:nvPr/>
        </p:nvSpPr>
        <p:spPr bwMode="auto">
          <a:xfrm>
            <a:off x="3494088" y="1466850"/>
            <a:ext cx="2217737" cy="396875"/>
          </a:xfrm>
          <a:prstGeom prst="rect">
            <a:avLst/>
          </a:prstGeom>
          <a:noFill/>
          <a:ln w="9525">
            <a:noFill/>
            <a:miter lim="800000"/>
            <a:headEnd/>
            <a:tailEnd/>
          </a:ln>
        </p:spPr>
        <p:txBody>
          <a:bodyPr wrap="none">
            <a:prstTxWarp prst="textNoShape">
              <a:avLst/>
            </a:prstTxWarp>
            <a:spAutoFit/>
          </a:bodyPr>
          <a:lstStyle/>
          <a:p>
            <a:r>
              <a:rPr lang="fr-FR" sz="1000" b="1">
                <a:latin typeface="Tahoma" charset="0"/>
              </a:rPr>
              <a:t>Objectifs de résultat recherchés</a:t>
            </a:r>
          </a:p>
          <a:p>
            <a:r>
              <a:rPr lang="fr-FR" sz="1000" b="1">
                <a:latin typeface="Tahoma" charset="0"/>
              </a:rPr>
              <a:t>Développement</a:t>
            </a:r>
          </a:p>
        </p:txBody>
      </p:sp>
      <p:sp>
        <p:nvSpPr>
          <p:cNvPr id="567336" name="Text Box 39"/>
          <p:cNvSpPr txBox="1">
            <a:spLocks noChangeArrowheads="1"/>
          </p:cNvSpPr>
          <p:nvPr/>
        </p:nvSpPr>
        <p:spPr bwMode="auto">
          <a:xfrm>
            <a:off x="5700713" y="1619250"/>
            <a:ext cx="1404937" cy="244475"/>
          </a:xfrm>
          <a:prstGeom prst="rect">
            <a:avLst/>
          </a:prstGeom>
          <a:noFill/>
          <a:ln w="9525">
            <a:noFill/>
            <a:miter lim="800000"/>
            <a:headEnd/>
            <a:tailEnd/>
          </a:ln>
        </p:spPr>
        <p:txBody>
          <a:bodyPr wrap="none">
            <a:prstTxWarp prst="textNoShape">
              <a:avLst/>
            </a:prstTxWarp>
            <a:spAutoFit/>
          </a:bodyPr>
          <a:lstStyle/>
          <a:p>
            <a:r>
              <a:rPr lang="fr-FR" sz="1000" b="1">
                <a:latin typeface="Tahoma" charset="0"/>
              </a:rPr>
              <a:t>Réduction de coûts</a:t>
            </a:r>
          </a:p>
        </p:txBody>
      </p:sp>
      <p:sp>
        <p:nvSpPr>
          <p:cNvPr id="567337" name="Line 40"/>
          <p:cNvSpPr>
            <a:spLocks noChangeShapeType="1"/>
          </p:cNvSpPr>
          <p:nvPr/>
        </p:nvSpPr>
        <p:spPr bwMode="auto">
          <a:xfrm flipH="1" flipV="1">
            <a:off x="4422775" y="1752600"/>
            <a:ext cx="395288" cy="0"/>
          </a:xfrm>
          <a:prstGeom prst="line">
            <a:avLst/>
          </a:prstGeom>
          <a:noFill/>
          <a:ln w="9525">
            <a:solidFill>
              <a:srgbClr val="FFCC66"/>
            </a:solidFill>
            <a:round/>
            <a:headEnd/>
            <a:tailEnd type="triangle" w="med" len="med"/>
          </a:ln>
        </p:spPr>
        <p:txBody>
          <a:bodyPr wrap="none" anchor="ctr">
            <a:prstTxWarp prst="textNoShape">
              <a:avLst/>
            </a:prstTxWarp>
          </a:bodyPr>
          <a:lstStyle/>
          <a:p>
            <a:endParaRPr lang="fr-FR"/>
          </a:p>
        </p:txBody>
      </p:sp>
      <p:sp>
        <p:nvSpPr>
          <p:cNvPr id="567338" name="Line 41"/>
          <p:cNvSpPr>
            <a:spLocks noChangeShapeType="1"/>
          </p:cNvSpPr>
          <p:nvPr/>
        </p:nvSpPr>
        <p:spPr bwMode="auto">
          <a:xfrm>
            <a:off x="5372100" y="1752600"/>
            <a:ext cx="395288" cy="0"/>
          </a:xfrm>
          <a:prstGeom prst="line">
            <a:avLst/>
          </a:prstGeom>
          <a:noFill/>
          <a:ln w="9525">
            <a:solidFill>
              <a:srgbClr val="FFCC66"/>
            </a:solidFill>
            <a:round/>
            <a:headEnd/>
            <a:tailEnd type="triangle" w="med" len="med"/>
          </a:ln>
        </p:spPr>
        <p:txBody>
          <a:bodyPr wrap="none" anchor="ctr">
            <a:prstTxWarp prst="textNoShape">
              <a:avLst/>
            </a:prstTxWarp>
          </a:bodyPr>
          <a:lstStyle/>
          <a:p>
            <a:endParaRPr lang="fr-FR"/>
          </a:p>
        </p:txBody>
      </p:sp>
      <p:sp>
        <p:nvSpPr>
          <p:cNvPr id="567339" name="Text Box 42"/>
          <p:cNvSpPr txBox="1">
            <a:spLocks noChangeArrowheads="1"/>
          </p:cNvSpPr>
          <p:nvPr/>
        </p:nvSpPr>
        <p:spPr bwMode="auto">
          <a:xfrm>
            <a:off x="7097713" y="1557338"/>
            <a:ext cx="1441450" cy="703262"/>
          </a:xfrm>
          <a:prstGeom prst="rect">
            <a:avLst/>
          </a:prstGeom>
          <a:noFill/>
          <a:ln w="9525">
            <a:noFill/>
            <a:miter lim="800000"/>
            <a:headEnd/>
            <a:tailEnd/>
          </a:ln>
        </p:spPr>
        <p:txBody>
          <a:bodyPr wrap="none">
            <a:prstTxWarp prst="textNoShape">
              <a:avLst/>
            </a:prstTxWarp>
            <a:spAutoFit/>
          </a:bodyPr>
          <a:lstStyle/>
          <a:p>
            <a:pPr>
              <a:buFontTx/>
              <a:buChar char="•"/>
            </a:pPr>
            <a:r>
              <a:rPr lang="fr-FR" sz="800">
                <a:latin typeface="Tahoma" charset="0"/>
              </a:rPr>
              <a:t> Rachat d'actions</a:t>
            </a:r>
          </a:p>
          <a:p>
            <a:pPr>
              <a:buFontTx/>
              <a:buChar char="•"/>
            </a:pPr>
            <a:endParaRPr lang="fr-FR" sz="800">
              <a:latin typeface="Tahoma" charset="0"/>
            </a:endParaRPr>
          </a:p>
          <a:p>
            <a:pPr>
              <a:buFontTx/>
              <a:buChar char="•"/>
            </a:pPr>
            <a:r>
              <a:rPr lang="fr-FR" sz="800">
                <a:latin typeface="Tahoma" charset="0"/>
              </a:rPr>
              <a:t> Croissance externe</a:t>
            </a:r>
          </a:p>
          <a:p>
            <a:pPr>
              <a:buFontTx/>
              <a:buChar char="•"/>
            </a:pPr>
            <a:endParaRPr lang="fr-FR" sz="800">
              <a:latin typeface="Tahoma" charset="0"/>
            </a:endParaRPr>
          </a:p>
          <a:p>
            <a:pPr>
              <a:buFontTx/>
              <a:buChar char="•"/>
            </a:pPr>
            <a:r>
              <a:rPr lang="fr-FR" sz="800">
                <a:latin typeface="Tahoma" charset="0"/>
              </a:rPr>
              <a:t> Investissements financiers</a:t>
            </a:r>
          </a:p>
        </p:txBody>
      </p:sp>
      <p:sp>
        <p:nvSpPr>
          <p:cNvPr id="567340" name="Text Box 43"/>
          <p:cNvSpPr txBox="1">
            <a:spLocks noChangeArrowheads="1"/>
          </p:cNvSpPr>
          <p:nvPr/>
        </p:nvSpPr>
        <p:spPr bwMode="auto">
          <a:xfrm>
            <a:off x="7097713" y="2798763"/>
            <a:ext cx="1866900" cy="1558925"/>
          </a:xfrm>
          <a:prstGeom prst="rect">
            <a:avLst/>
          </a:prstGeom>
          <a:noFill/>
          <a:ln w="9525">
            <a:noFill/>
            <a:miter lim="800000"/>
            <a:headEnd/>
            <a:tailEnd/>
          </a:ln>
        </p:spPr>
        <p:txBody>
          <a:bodyPr>
            <a:prstTxWarp prst="textNoShape">
              <a:avLst/>
            </a:prstTxWarp>
            <a:spAutoFit/>
          </a:bodyPr>
          <a:lstStyle/>
          <a:p>
            <a:pPr>
              <a:buFontTx/>
              <a:buChar char="•"/>
            </a:pPr>
            <a:r>
              <a:rPr lang="fr-FR" sz="800">
                <a:latin typeface="Tahoma" charset="0"/>
              </a:rPr>
              <a:t> Nouvelles implantations</a:t>
            </a:r>
          </a:p>
          <a:p>
            <a:pPr>
              <a:buFontTx/>
              <a:buChar char="•"/>
            </a:pPr>
            <a:endParaRPr lang="fr-FR" sz="800">
              <a:latin typeface="Tahoma" charset="0"/>
            </a:endParaRPr>
          </a:p>
          <a:p>
            <a:pPr>
              <a:buFontTx/>
              <a:buChar char="•"/>
            </a:pPr>
            <a:r>
              <a:rPr lang="fr-FR" sz="800">
                <a:latin typeface="Tahoma" charset="0"/>
              </a:rPr>
              <a:t> Développement de nouveaux canaux de distribution</a:t>
            </a:r>
          </a:p>
          <a:p>
            <a:pPr>
              <a:buFontTx/>
              <a:buChar char="•"/>
            </a:pPr>
            <a:endParaRPr lang="fr-FR" sz="800">
              <a:latin typeface="Tahoma" charset="0"/>
            </a:endParaRPr>
          </a:p>
          <a:p>
            <a:pPr>
              <a:buFontTx/>
              <a:buChar char="•"/>
            </a:pPr>
            <a:r>
              <a:rPr lang="fr-FR" sz="800">
                <a:latin typeface="Tahoma" charset="0"/>
              </a:rPr>
              <a:t> Outils CRM</a:t>
            </a:r>
          </a:p>
          <a:p>
            <a:pPr>
              <a:buFontTx/>
              <a:buChar char="•"/>
            </a:pPr>
            <a:endParaRPr lang="fr-FR" sz="800">
              <a:latin typeface="Tahoma" charset="0"/>
            </a:endParaRPr>
          </a:p>
          <a:p>
            <a:pPr>
              <a:buFontTx/>
              <a:buChar char="•"/>
            </a:pPr>
            <a:r>
              <a:rPr lang="fr-FR" sz="800">
                <a:latin typeface="Tahoma" charset="0"/>
              </a:rPr>
              <a:t> Industrialisation de processus commerciaux</a:t>
            </a:r>
          </a:p>
          <a:p>
            <a:pPr>
              <a:buFontTx/>
              <a:buChar char="•"/>
            </a:pPr>
            <a:endParaRPr lang="fr-FR" sz="800">
              <a:latin typeface="Tahoma" charset="0"/>
            </a:endParaRPr>
          </a:p>
          <a:p>
            <a:pPr>
              <a:buFontTx/>
              <a:buChar char="•"/>
            </a:pPr>
            <a:r>
              <a:rPr lang="fr-FR" sz="800">
                <a:latin typeface="Tahoma" charset="0"/>
              </a:rPr>
              <a:t> Refonte d'organisations commerciales</a:t>
            </a:r>
          </a:p>
        </p:txBody>
      </p:sp>
      <p:sp>
        <p:nvSpPr>
          <p:cNvPr id="567341" name="Text Box 44"/>
          <p:cNvSpPr txBox="1">
            <a:spLocks noChangeArrowheads="1"/>
          </p:cNvSpPr>
          <p:nvPr/>
        </p:nvSpPr>
        <p:spPr bwMode="auto">
          <a:xfrm>
            <a:off x="7097713" y="4389438"/>
            <a:ext cx="1866900" cy="947737"/>
          </a:xfrm>
          <a:prstGeom prst="rect">
            <a:avLst/>
          </a:prstGeom>
          <a:noFill/>
          <a:ln w="9525">
            <a:noFill/>
            <a:miter lim="800000"/>
            <a:headEnd/>
            <a:tailEnd/>
          </a:ln>
        </p:spPr>
        <p:txBody>
          <a:bodyPr>
            <a:prstTxWarp prst="textNoShape">
              <a:avLst/>
            </a:prstTxWarp>
            <a:spAutoFit/>
          </a:bodyPr>
          <a:lstStyle/>
          <a:p>
            <a:pPr>
              <a:buFontTx/>
              <a:buChar char="•"/>
            </a:pPr>
            <a:r>
              <a:rPr lang="fr-FR" sz="800">
                <a:latin typeface="Tahoma" charset="0"/>
              </a:rPr>
              <a:t> Développement nouveaux produits</a:t>
            </a:r>
          </a:p>
          <a:p>
            <a:pPr>
              <a:buFontTx/>
              <a:buChar char="•"/>
            </a:pPr>
            <a:endParaRPr lang="fr-FR" sz="800">
              <a:latin typeface="Tahoma" charset="0"/>
            </a:endParaRPr>
          </a:p>
          <a:p>
            <a:pPr>
              <a:buFontTx/>
              <a:buChar char="•"/>
            </a:pPr>
            <a:r>
              <a:rPr lang="fr-FR" sz="800">
                <a:latin typeface="Tahoma" charset="0"/>
              </a:rPr>
              <a:t> Réengineering de processus</a:t>
            </a:r>
          </a:p>
          <a:p>
            <a:pPr>
              <a:buFontTx/>
              <a:buChar char="•"/>
            </a:pPr>
            <a:endParaRPr lang="fr-FR" sz="800">
              <a:latin typeface="Tahoma" charset="0"/>
            </a:endParaRPr>
          </a:p>
          <a:p>
            <a:pPr>
              <a:buFontTx/>
              <a:buChar char="•"/>
            </a:pPr>
            <a:r>
              <a:rPr lang="fr-FR" sz="800">
                <a:latin typeface="Tahoma" charset="0"/>
              </a:rPr>
              <a:t> Evolutions SI</a:t>
            </a:r>
          </a:p>
          <a:p>
            <a:pPr>
              <a:buFontTx/>
              <a:buChar char="•"/>
            </a:pPr>
            <a:endParaRPr lang="fr-FR" sz="800">
              <a:latin typeface="Tahoma" charset="0"/>
            </a:endParaRPr>
          </a:p>
          <a:p>
            <a:pPr>
              <a:buFontTx/>
              <a:buChar char="•"/>
            </a:pPr>
            <a:r>
              <a:rPr lang="fr-FR" sz="800">
                <a:latin typeface="Tahoma" charset="0"/>
              </a:rPr>
              <a:t> Actions qualité</a:t>
            </a:r>
          </a:p>
        </p:txBody>
      </p:sp>
      <p:sp>
        <p:nvSpPr>
          <p:cNvPr id="567342" name="Text Box 45"/>
          <p:cNvSpPr txBox="1">
            <a:spLocks noChangeArrowheads="1"/>
          </p:cNvSpPr>
          <p:nvPr/>
        </p:nvSpPr>
        <p:spPr bwMode="auto">
          <a:xfrm>
            <a:off x="7097713" y="5722938"/>
            <a:ext cx="1866900" cy="581025"/>
          </a:xfrm>
          <a:prstGeom prst="rect">
            <a:avLst/>
          </a:prstGeom>
          <a:noFill/>
          <a:ln w="9525">
            <a:noFill/>
            <a:miter lim="800000"/>
            <a:headEnd/>
            <a:tailEnd/>
          </a:ln>
        </p:spPr>
        <p:txBody>
          <a:bodyPr>
            <a:prstTxWarp prst="textNoShape">
              <a:avLst/>
            </a:prstTxWarp>
            <a:spAutoFit/>
          </a:bodyPr>
          <a:lstStyle/>
          <a:p>
            <a:pPr>
              <a:buFontTx/>
              <a:buChar char="•"/>
            </a:pPr>
            <a:r>
              <a:rPr lang="fr-FR" sz="800">
                <a:latin typeface="Tahoma" charset="0"/>
              </a:rPr>
              <a:t> Déploiement de nouveaux modes de management (TQM)</a:t>
            </a:r>
          </a:p>
          <a:p>
            <a:pPr>
              <a:buFontTx/>
              <a:buChar char="•"/>
            </a:pPr>
            <a:endParaRPr lang="fr-FR" sz="800">
              <a:latin typeface="Tahoma" charset="0"/>
            </a:endParaRPr>
          </a:p>
          <a:p>
            <a:pPr>
              <a:buFontTx/>
              <a:buChar char="•"/>
            </a:pPr>
            <a:r>
              <a:rPr lang="fr-FR" sz="800">
                <a:latin typeface="Tahoma" charset="0"/>
              </a:rPr>
              <a:t> Systèmes de pilotage</a:t>
            </a:r>
          </a:p>
        </p:txBody>
      </p:sp>
      <p:sp>
        <p:nvSpPr>
          <p:cNvPr id="567343" name="Line 46"/>
          <p:cNvSpPr>
            <a:spLocks noChangeShapeType="1"/>
          </p:cNvSpPr>
          <p:nvPr/>
        </p:nvSpPr>
        <p:spPr bwMode="auto">
          <a:xfrm flipV="1">
            <a:off x="4087813" y="5057775"/>
            <a:ext cx="379412" cy="885825"/>
          </a:xfrm>
          <a:prstGeom prst="line">
            <a:avLst/>
          </a:prstGeom>
          <a:noFill/>
          <a:ln w="9525">
            <a:solidFill>
              <a:srgbClr val="FFCC66"/>
            </a:solidFill>
            <a:round/>
            <a:headEnd/>
            <a:tailEnd type="triangle" w="med" len="med"/>
          </a:ln>
        </p:spPr>
        <p:txBody>
          <a:bodyPr wrap="none" anchor="ctr">
            <a:prstTxWarp prst="textNoShape">
              <a:avLst/>
            </a:prstTxWarp>
          </a:bodyPr>
          <a:lstStyle/>
          <a:p>
            <a:endParaRPr lang="fr-FR"/>
          </a:p>
        </p:txBody>
      </p:sp>
      <p:sp>
        <p:nvSpPr>
          <p:cNvPr id="567344" name="Line 47"/>
          <p:cNvSpPr>
            <a:spLocks noChangeShapeType="1"/>
          </p:cNvSpPr>
          <p:nvPr/>
        </p:nvSpPr>
        <p:spPr bwMode="auto">
          <a:xfrm flipH="1" flipV="1">
            <a:off x="4598988" y="5038725"/>
            <a:ext cx="614362" cy="895350"/>
          </a:xfrm>
          <a:prstGeom prst="line">
            <a:avLst/>
          </a:prstGeom>
          <a:noFill/>
          <a:ln w="9525">
            <a:solidFill>
              <a:srgbClr val="FFCC66"/>
            </a:solidFill>
            <a:round/>
            <a:headEnd/>
            <a:tailEnd type="triangle" w="med" len="med"/>
          </a:ln>
        </p:spPr>
        <p:txBody>
          <a:bodyPr wrap="none" anchor="ctr">
            <a:prstTxWarp prst="textNoShape">
              <a:avLst/>
            </a:prstTxWarp>
          </a:bodyPr>
          <a:lstStyle/>
          <a:p>
            <a:endParaRPr lang="fr-FR"/>
          </a:p>
        </p:txBody>
      </p:sp>
      <p:sp>
        <p:nvSpPr>
          <p:cNvPr id="567345" name="Line 48"/>
          <p:cNvSpPr>
            <a:spLocks noChangeShapeType="1"/>
          </p:cNvSpPr>
          <p:nvPr/>
        </p:nvSpPr>
        <p:spPr bwMode="auto">
          <a:xfrm flipV="1">
            <a:off x="5267325" y="5286375"/>
            <a:ext cx="561975" cy="647700"/>
          </a:xfrm>
          <a:prstGeom prst="line">
            <a:avLst/>
          </a:prstGeom>
          <a:noFill/>
          <a:ln w="9525">
            <a:solidFill>
              <a:srgbClr val="FFCC66"/>
            </a:solidFill>
            <a:round/>
            <a:headEnd/>
            <a:tailEnd type="triangle" w="med" len="med"/>
          </a:ln>
        </p:spPr>
        <p:txBody>
          <a:bodyPr wrap="none" anchor="ctr">
            <a:prstTxWarp prst="textNoShape">
              <a:avLst/>
            </a:prstTxWarp>
          </a:bodyPr>
          <a:lstStyle/>
          <a:p>
            <a:endParaRPr lang="fr-FR"/>
          </a:p>
        </p:txBody>
      </p:sp>
      <p:sp>
        <p:nvSpPr>
          <p:cNvPr id="567346" name="Line 49"/>
          <p:cNvSpPr>
            <a:spLocks noChangeShapeType="1"/>
          </p:cNvSpPr>
          <p:nvPr/>
        </p:nvSpPr>
        <p:spPr bwMode="auto">
          <a:xfrm flipH="1" flipV="1">
            <a:off x="6199188" y="5343525"/>
            <a:ext cx="201612" cy="581025"/>
          </a:xfrm>
          <a:prstGeom prst="line">
            <a:avLst/>
          </a:prstGeom>
          <a:noFill/>
          <a:ln w="9525">
            <a:solidFill>
              <a:srgbClr val="FFCC66"/>
            </a:solidFill>
            <a:round/>
            <a:headEnd/>
            <a:tailEnd type="triangle" w="med" len="med"/>
          </a:ln>
        </p:spPr>
        <p:txBody>
          <a:bodyPr wrap="none" anchor="ctr">
            <a:prstTxWarp prst="textNoShape">
              <a:avLst/>
            </a:prstTxWarp>
          </a:bodyPr>
          <a:lstStyle/>
          <a:p>
            <a:endParaRPr lang="fr-FR"/>
          </a:p>
        </p:txBody>
      </p:sp>
      <p:sp>
        <p:nvSpPr>
          <p:cNvPr id="567347" name="Line 50"/>
          <p:cNvSpPr>
            <a:spLocks noChangeShapeType="1"/>
          </p:cNvSpPr>
          <p:nvPr/>
        </p:nvSpPr>
        <p:spPr bwMode="auto">
          <a:xfrm flipH="1" flipV="1">
            <a:off x="5697538" y="4057650"/>
            <a:ext cx="430212" cy="1000125"/>
          </a:xfrm>
          <a:prstGeom prst="line">
            <a:avLst/>
          </a:prstGeom>
          <a:noFill/>
          <a:ln w="9525">
            <a:solidFill>
              <a:srgbClr val="FFCC66"/>
            </a:solidFill>
            <a:round/>
            <a:headEnd/>
            <a:tailEnd type="triangle" w="med" len="med"/>
          </a:ln>
        </p:spPr>
        <p:txBody>
          <a:bodyPr wrap="none" anchor="ctr">
            <a:prstTxWarp prst="textNoShape">
              <a:avLst/>
            </a:prstTxWarp>
          </a:bodyPr>
          <a:lstStyle/>
          <a:p>
            <a:endParaRPr lang="fr-FR"/>
          </a:p>
        </p:txBody>
      </p:sp>
      <p:sp>
        <p:nvSpPr>
          <p:cNvPr id="567348" name="Line 51"/>
          <p:cNvSpPr>
            <a:spLocks noChangeShapeType="1"/>
          </p:cNvSpPr>
          <p:nvPr/>
        </p:nvSpPr>
        <p:spPr bwMode="auto">
          <a:xfrm flipV="1">
            <a:off x="4562475" y="4029075"/>
            <a:ext cx="809625" cy="742950"/>
          </a:xfrm>
          <a:prstGeom prst="line">
            <a:avLst/>
          </a:prstGeom>
          <a:noFill/>
          <a:ln w="9525">
            <a:solidFill>
              <a:srgbClr val="FFCC66"/>
            </a:solidFill>
            <a:round/>
            <a:headEnd/>
            <a:tailEnd type="triangle" w="med" len="med"/>
          </a:ln>
        </p:spPr>
        <p:txBody>
          <a:bodyPr wrap="none" anchor="ctr">
            <a:prstTxWarp prst="textNoShape">
              <a:avLst/>
            </a:prstTxWarp>
          </a:bodyPr>
          <a:lstStyle/>
          <a:p>
            <a:endParaRPr lang="fr-FR"/>
          </a:p>
        </p:txBody>
      </p:sp>
      <p:sp>
        <p:nvSpPr>
          <p:cNvPr id="567349" name="Line 52"/>
          <p:cNvSpPr>
            <a:spLocks noChangeShapeType="1"/>
          </p:cNvSpPr>
          <p:nvPr/>
        </p:nvSpPr>
        <p:spPr bwMode="auto">
          <a:xfrm flipV="1">
            <a:off x="4484688" y="3962400"/>
            <a:ext cx="34925" cy="809625"/>
          </a:xfrm>
          <a:prstGeom prst="line">
            <a:avLst/>
          </a:prstGeom>
          <a:noFill/>
          <a:ln w="9525">
            <a:solidFill>
              <a:srgbClr val="FFCC66"/>
            </a:solidFill>
            <a:round/>
            <a:headEnd/>
            <a:tailEnd type="triangle" w="med" len="med"/>
          </a:ln>
        </p:spPr>
        <p:txBody>
          <a:bodyPr wrap="none" anchor="ctr">
            <a:prstTxWarp prst="textNoShape">
              <a:avLst/>
            </a:prstTxWarp>
          </a:bodyPr>
          <a:lstStyle/>
          <a:p>
            <a:endParaRPr lang="fr-FR"/>
          </a:p>
        </p:txBody>
      </p:sp>
      <p:sp>
        <p:nvSpPr>
          <p:cNvPr id="567350" name="Line 53"/>
          <p:cNvSpPr>
            <a:spLocks noChangeShapeType="1"/>
          </p:cNvSpPr>
          <p:nvPr/>
        </p:nvSpPr>
        <p:spPr bwMode="auto">
          <a:xfrm flipV="1">
            <a:off x="5829300" y="3609975"/>
            <a:ext cx="263525" cy="180975"/>
          </a:xfrm>
          <a:prstGeom prst="line">
            <a:avLst/>
          </a:prstGeom>
          <a:noFill/>
          <a:ln w="9525">
            <a:solidFill>
              <a:srgbClr val="FFCC66"/>
            </a:solidFill>
            <a:round/>
            <a:headEnd/>
            <a:tailEnd type="triangle" w="med" len="med"/>
          </a:ln>
        </p:spPr>
        <p:txBody>
          <a:bodyPr wrap="none" anchor="ctr">
            <a:prstTxWarp prst="textNoShape">
              <a:avLst/>
            </a:prstTxWarp>
          </a:bodyPr>
          <a:lstStyle/>
          <a:p>
            <a:endParaRPr lang="fr-FR"/>
          </a:p>
        </p:txBody>
      </p:sp>
      <p:sp>
        <p:nvSpPr>
          <p:cNvPr id="567351" name="Line 54"/>
          <p:cNvSpPr>
            <a:spLocks noChangeShapeType="1"/>
          </p:cNvSpPr>
          <p:nvPr/>
        </p:nvSpPr>
        <p:spPr bwMode="auto">
          <a:xfrm flipH="1" flipV="1">
            <a:off x="5767388" y="3333750"/>
            <a:ext cx="228600" cy="104775"/>
          </a:xfrm>
          <a:prstGeom prst="line">
            <a:avLst/>
          </a:prstGeom>
          <a:noFill/>
          <a:ln w="9525">
            <a:solidFill>
              <a:srgbClr val="FFCC66"/>
            </a:solidFill>
            <a:round/>
            <a:headEnd/>
            <a:tailEnd type="triangle" w="med" len="med"/>
          </a:ln>
        </p:spPr>
        <p:txBody>
          <a:bodyPr wrap="none" anchor="ctr">
            <a:prstTxWarp prst="textNoShape">
              <a:avLst/>
            </a:prstTxWarp>
          </a:bodyPr>
          <a:lstStyle/>
          <a:p>
            <a:endParaRPr lang="fr-FR"/>
          </a:p>
        </p:txBody>
      </p:sp>
      <p:sp>
        <p:nvSpPr>
          <p:cNvPr id="567352" name="Line 55"/>
          <p:cNvSpPr>
            <a:spLocks noChangeShapeType="1"/>
          </p:cNvSpPr>
          <p:nvPr/>
        </p:nvSpPr>
        <p:spPr bwMode="auto">
          <a:xfrm flipH="1" flipV="1">
            <a:off x="6075363" y="2676525"/>
            <a:ext cx="79375" cy="695325"/>
          </a:xfrm>
          <a:prstGeom prst="line">
            <a:avLst/>
          </a:prstGeom>
          <a:noFill/>
          <a:ln w="9525">
            <a:solidFill>
              <a:srgbClr val="FFCC66"/>
            </a:solidFill>
            <a:round/>
            <a:headEnd/>
            <a:tailEnd type="triangle" w="med" len="med"/>
          </a:ln>
        </p:spPr>
        <p:txBody>
          <a:bodyPr wrap="none" anchor="ctr">
            <a:prstTxWarp prst="textNoShape">
              <a:avLst/>
            </a:prstTxWarp>
          </a:bodyPr>
          <a:lstStyle/>
          <a:p>
            <a:endParaRPr lang="fr-FR"/>
          </a:p>
        </p:txBody>
      </p:sp>
      <p:sp>
        <p:nvSpPr>
          <p:cNvPr id="567353" name="Line 56"/>
          <p:cNvSpPr>
            <a:spLocks noChangeShapeType="1"/>
          </p:cNvSpPr>
          <p:nvPr/>
        </p:nvSpPr>
        <p:spPr bwMode="auto">
          <a:xfrm flipV="1">
            <a:off x="5530850" y="2647950"/>
            <a:ext cx="263525" cy="533400"/>
          </a:xfrm>
          <a:prstGeom prst="line">
            <a:avLst/>
          </a:prstGeom>
          <a:noFill/>
          <a:ln w="9525">
            <a:solidFill>
              <a:srgbClr val="FFCC66"/>
            </a:solidFill>
            <a:round/>
            <a:headEnd/>
            <a:tailEnd type="triangle" w="med" len="med"/>
          </a:ln>
        </p:spPr>
        <p:txBody>
          <a:bodyPr wrap="none" anchor="ctr">
            <a:prstTxWarp prst="textNoShape">
              <a:avLst/>
            </a:prstTxWarp>
          </a:bodyPr>
          <a:lstStyle/>
          <a:p>
            <a:endParaRPr lang="fr-FR"/>
          </a:p>
        </p:txBody>
      </p:sp>
      <p:sp>
        <p:nvSpPr>
          <p:cNvPr id="567354" name="Line 57"/>
          <p:cNvSpPr>
            <a:spLocks noChangeShapeType="1"/>
          </p:cNvSpPr>
          <p:nvPr/>
        </p:nvSpPr>
        <p:spPr bwMode="auto">
          <a:xfrm flipH="1" flipV="1">
            <a:off x="4298950" y="3362325"/>
            <a:ext cx="141288" cy="314325"/>
          </a:xfrm>
          <a:prstGeom prst="line">
            <a:avLst/>
          </a:prstGeom>
          <a:noFill/>
          <a:ln w="9525">
            <a:solidFill>
              <a:srgbClr val="FFCC66"/>
            </a:solidFill>
            <a:round/>
            <a:headEnd/>
            <a:tailEnd type="triangle" w="med" len="med"/>
          </a:ln>
        </p:spPr>
        <p:txBody>
          <a:bodyPr wrap="none" anchor="ctr">
            <a:prstTxWarp prst="textNoShape">
              <a:avLst/>
            </a:prstTxWarp>
          </a:bodyPr>
          <a:lstStyle/>
          <a:p>
            <a:endParaRPr lang="fr-FR"/>
          </a:p>
        </p:txBody>
      </p:sp>
      <p:sp>
        <p:nvSpPr>
          <p:cNvPr id="567355" name="Line 58"/>
          <p:cNvSpPr>
            <a:spLocks noChangeShapeType="1"/>
          </p:cNvSpPr>
          <p:nvPr/>
        </p:nvSpPr>
        <p:spPr bwMode="auto">
          <a:xfrm flipV="1">
            <a:off x="4756150" y="3381375"/>
            <a:ext cx="282575" cy="323850"/>
          </a:xfrm>
          <a:prstGeom prst="line">
            <a:avLst/>
          </a:prstGeom>
          <a:noFill/>
          <a:ln w="9525">
            <a:solidFill>
              <a:srgbClr val="FFCC66"/>
            </a:solidFill>
            <a:round/>
            <a:headEnd/>
            <a:tailEnd type="triangle" w="med" len="med"/>
          </a:ln>
        </p:spPr>
        <p:txBody>
          <a:bodyPr wrap="none" anchor="ctr">
            <a:prstTxWarp prst="textNoShape">
              <a:avLst/>
            </a:prstTxWarp>
          </a:bodyPr>
          <a:lstStyle/>
          <a:p>
            <a:endParaRPr lang="fr-FR"/>
          </a:p>
        </p:txBody>
      </p:sp>
      <p:sp>
        <p:nvSpPr>
          <p:cNvPr id="567356" name="Line 59"/>
          <p:cNvSpPr>
            <a:spLocks noChangeShapeType="1"/>
          </p:cNvSpPr>
          <p:nvPr/>
        </p:nvSpPr>
        <p:spPr bwMode="auto">
          <a:xfrm flipV="1">
            <a:off x="4281488" y="2667000"/>
            <a:ext cx="131762" cy="400050"/>
          </a:xfrm>
          <a:prstGeom prst="line">
            <a:avLst/>
          </a:prstGeom>
          <a:noFill/>
          <a:ln w="9525">
            <a:solidFill>
              <a:srgbClr val="FFCC66"/>
            </a:solidFill>
            <a:round/>
            <a:headEnd/>
            <a:tailEnd type="triangle" w="med" len="med"/>
          </a:ln>
        </p:spPr>
        <p:txBody>
          <a:bodyPr wrap="none" anchor="ctr">
            <a:prstTxWarp prst="textNoShape">
              <a:avLst/>
            </a:prstTxWarp>
          </a:bodyPr>
          <a:lstStyle/>
          <a:p>
            <a:endParaRPr lang="fr-FR"/>
          </a:p>
        </p:txBody>
      </p:sp>
      <p:sp>
        <p:nvSpPr>
          <p:cNvPr id="567357" name="Line 60"/>
          <p:cNvSpPr>
            <a:spLocks noChangeShapeType="1"/>
          </p:cNvSpPr>
          <p:nvPr/>
        </p:nvSpPr>
        <p:spPr bwMode="auto">
          <a:xfrm flipV="1">
            <a:off x="4589463" y="2085975"/>
            <a:ext cx="325437" cy="276225"/>
          </a:xfrm>
          <a:prstGeom prst="line">
            <a:avLst/>
          </a:prstGeom>
          <a:noFill/>
          <a:ln w="9525">
            <a:solidFill>
              <a:srgbClr val="FFCC66"/>
            </a:solidFill>
            <a:round/>
            <a:headEnd/>
            <a:tailEnd type="triangle" w="med" len="med"/>
          </a:ln>
        </p:spPr>
        <p:txBody>
          <a:bodyPr wrap="none" anchor="ctr">
            <a:prstTxWarp prst="textNoShape">
              <a:avLst/>
            </a:prstTxWarp>
          </a:bodyPr>
          <a:lstStyle/>
          <a:p>
            <a:endParaRPr lang="fr-FR"/>
          </a:p>
        </p:txBody>
      </p:sp>
      <p:sp>
        <p:nvSpPr>
          <p:cNvPr id="567358" name="Line 61"/>
          <p:cNvSpPr>
            <a:spLocks noChangeShapeType="1"/>
          </p:cNvSpPr>
          <p:nvPr/>
        </p:nvSpPr>
        <p:spPr bwMode="auto">
          <a:xfrm flipH="1" flipV="1">
            <a:off x="5565775" y="2057400"/>
            <a:ext cx="254000" cy="314325"/>
          </a:xfrm>
          <a:prstGeom prst="line">
            <a:avLst/>
          </a:prstGeom>
          <a:noFill/>
          <a:ln w="9525">
            <a:solidFill>
              <a:srgbClr val="FFCC66"/>
            </a:solidFill>
            <a:round/>
            <a:headEnd/>
            <a:tailEnd type="triangle" w="med" len="med"/>
          </a:ln>
        </p:spPr>
        <p:txBody>
          <a:bodyPr wrap="none" anchor="ctr">
            <a:prstTxWarp prst="textNoShape">
              <a:avLst/>
            </a:prstTxWarp>
          </a:bodyPr>
          <a:lstStyle/>
          <a:p>
            <a:endParaRPr lang="fr-FR"/>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Rectangle 7"/>
          <p:cNvSpPr>
            <a:spLocks noGrp="1" noChangeArrowheads="1"/>
          </p:cNvSpPr>
          <p:nvPr>
            <p:ph type="ctrTitle"/>
          </p:nvPr>
        </p:nvSpPr>
        <p:spPr/>
        <p:txBody>
          <a:bodyPr/>
          <a:lstStyle/>
          <a:p>
            <a:r>
              <a:rPr lang="fr-FR"/>
              <a:t>Le Pilotage stratégique</a:t>
            </a:r>
          </a:p>
        </p:txBody>
      </p:sp>
      <p:sp>
        <p:nvSpPr>
          <p:cNvPr id="569347" name="Rectangle 8"/>
          <p:cNvSpPr>
            <a:spLocks noGrp="1" noChangeArrowheads="1"/>
          </p:cNvSpPr>
          <p:nvPr>
            <p:ph type="subTitle" idx="1"/>
          </p:nvPr>
        </p:nvSpPr>
        <p:spPr/>
        <p:txBody>
          <a:bodyPr/>
          <a:lstStyle/>
          <a:p>
            <a:r>
              <a:rPr lang="fr-FR"/>
              <a:t>Comment créer et implanter un BSC</a:t>
            </a:r>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Espace réservé du numéro de diapositive 3"/>
          <p:cNvSpPr>
            <a:spLocks noGrp="1"/>
          </p:cNvSpPr>
          <p:nvPr>
            <p:ph type="sldNum" sz="quarter" idx="10"/>
          </p:nvPr>
        </p:nvSpPr>
        <p:spPr/>
        <p:txBody>
          <a:bodyPr/>
          <a:lstStyle/>
          <a:p>
            <a:pPr>
              <a:defRPr/>
            </a:pPr>
            <a:fld id="{DEDEA417-1528-F946-AF32-F22D333EC7EF}" type="slidenum">
              <a:rPr lang="fr-FR"/>
              <a:pPr>
                <a:defRPr/>
              </a:pPr>
              <a:t>279</a:t>
            </a:fld>
            <a:endParaRPr lang="fr-FR"/>
          </a:p>
        </p:txBody>
      </p:sp>
      <p:sp>
        <p:nvSpPr>
          <p:cNvPr id="571399" name="Rectangle 2"/>
          <p:cNvSpPr>
            <a:spLocks noGrp="1" noChangeArrowheads="1"/>
          </p:cNvSpPr>
          <p:nvPr>
            <p:ph type="title"/>
          </p:nvPr>
        </p:nvSpPr>
        <p:spPr>
          <a:xfrm>
            <a:off x="760413" y="146050"/>
            <a:ext cx="8383587" cy="762000"/>
          </a:xfrm>
        </p:spPr>
        <p:txBody>
          <a:bodyPr/>
          <a:lstStyle/>
          <a:p>
            <a:r>
              <a:rPr lang="fr-FR"/>
              <a:t>Elaboration du BSC</a:t>
            </a:r>
          </a:p>
        </p:txBody>
      </p:sp>
      <p:sp>
        <p:nvSpPr>
          <p:cNvPr id="858115" name="AutoShape 3"/>
          <p:cNvSpPr>
            <a:spLocks noChangeArrowheads="1"/>
          </p:cNvSpPr>
          <p:nvPr/>
        </p:nvSpPr>
        <p:spPr bwMode="auto">
          <a:xfrm>
            <a:off x="3348038" y="2852738"/>
            <a:ext cx="2016125" cy="1219200"/>
          </a:xfrm>
          <a:custGeom>
            <a:avLst/>
            <a:gdLst>
              <a:gd name="T0" fmla="*/ 188183334 w 21600"/>
              <a:gd name="T1" fmla="*/ 34408533 h 21600"/>
              <a:gd name="T2" fmla="*/ 94091714 w 21600"/>
              <a:gd name="T3" fmla="*/ 68817067 h 21600"/>
              <a:gd name="T4" fmla="*/ 0 w 21600"/>
              <a:gd name="T5" fmla="*/ 34408533 h 21600"/>
              <a:gd name="T6" fmla="*/ 94091714 w 21600"/>
              <a:gd name="T7" fmla="*/ 0 h 21600"/>
              <a:gd name="T8" fmla="*/ 0 60000 65536"/>
              <a:gd name="T9" fmla="*/ 0 60000 65536"/>
              <a:gd name="T10" fmla="*/ 0 60000 65536"/>
              <a:gd name="T11" fmla="*/ 0 60000 65536"/>
              <a:gd name="T12" fmla="*/ 5400 w 21600"/>
              <a:gd name="T13" fmla="*/ 5400 h 21600"/>
              <a:gd name="T14" fmla="*/ 16200 w 21600"/>
              <a:gd name="T15" fmla="*/ 16200 h 21600"/>
            </a:gdLst>
            <a:ahLst/>
            <a:cxnLst>
              <a:cxn ang="T8">
                <a:pos x="T0" y="T1"/>
              </a:cxn>
              <a:cxn ang="T9">
                <a:pos x="T2" y="T3"/>
              </a:cxn>
              <a:cxn ang="T10">
                <a:pos x="T4" y="T5"/>
              </a:cxn>
              <a:cxn ang="T11">
                <a:pos x="T6" y="T7"/>
              </a:cxn>
            </a:cxnLst>
            <a:rect l="T12" t="T13" r="T14" b="T15"/>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solidFill>
            <a:srgbClr val="00279F"/>
          </a:solidFill>
          <a:ln w="9525">
            <a:noFill/>
            <a:miter lim="800000"/>
            <a:headEnd/>
            <a:tailEnd/>
          </a:ln>
        </p:spPr>
        <p:txBody>
          <a:bodyPr wrap="none" anchor="ctr">
            <a:prstTxWarp prst="textNoShape">
              <a:avLst/>
            </a:prstTxWarp>
          </a:bodyPr>
          <a:lstStyle/>
          <a:p>
            <a:pPr algn="ctr"/>
            <a:r>
              <a:rPr lang="fr-FR" sz="1200" b="1">
                <a:solidFill>
                  <a:schemeClr val="bg1"/>
                </a:solidFill>
                <a:latin typeface="Tahoma" charset="0"/>
              </a:rPr>
              <a:t>Vision et</a:t>
            </a:r>
          </a:p>
          <a:p>
            <a:pPr algn="ctr"/>
            <a:r>
              <a:rPr lang="fr-FR" sz="1200" b="1">
                <a:solidFill>
                  <a:schemeClr val="bg1"/>
                </a:solidFill>
                <a:latin typeface="Tahoma" charset="0"/>
              </a:rPr>
              <a:t>Stratégie</a:t>
            </a:r>
          </a:p>
        </p:txBody>
      </p:sp>
      <p:grpSp>
        <p:nvGrpSpPr>
          <p:cNvPr id="2" name="Group 4"/>
          <p:cNvGrpSpPr>
            <a:grpSpLocks/>
          </p:cNvGrpSpPr>
          <p:nvPr/>
        </p:nvGrpSpPr>
        <p:grpSpPr bwMode="auto">
          <a:xfrm>
            <a:off x="3305175" y="917575"/>
            <a:ext cx="2322513" cy="1828800"/>
            <a:chOff x="2256" y="864"/>
            <a:chExt cx="1584" cy="1152"/>
          </a:xfrm>
        </p:grpSpPr>
        <p:sp>
          <p:nvSpPr>
            <p:cNvPr id="571427" name="Rectangle 5"/>
            <p:cNvSpPr>
              <a:spLocks noChangeArrowheads="1"/>
            </p:cNvSpPr>
            <p:nvPr/>
          </p:nvSpPr>
          <p:spPr bwMode="auto">
            <a:xfrm>
              <a:off x="2256" y="864"/>
              <a:ext cx="1536" cy="1152"/>
            </a:xfrm>
            <a:prstGeom prst="rect">
              <a:avLst/>
            </a:prstGeom>
            <a:solidFill>
              <a:schemeClr val="bg2"/>
            </a:solidFill>
            <a:ln w="9525">
              <a:solidFill>
                <a:schemeClr val="tx1"/>
              </a:solidFill>
              <a:miter lim="800000"/>
              <a:headEnd/>
              <a:tailEnd/>
            </a:ln>
          </p:spPr>
          <p:txBody>
            <a:bodyPr>
              <a:prstTxWarp prst="textNoShape">
                <a:avLst/>
              </a:prstTxWarp>
            </a:bodyPr>
            <a:lstStyle/>
            <a:p>
              <a:r>
                <a:rPr lang="fr-FR" sz="1200" b="1">
                  <a:solidFill>
                    <a:schemeClr val="bg1"/>
                  </a:solidFill>
                  <a:latin typeface="Tahoma" charset="0"/>
                </a:rPr>
                <a:t>Résultats financiers</a:t>
              </a:r>
            </a:p>
            <a:p>
              <a:r>
                <a:rPr lang="fr-FR" sz="1200" b="1">
                  <a:solidFill>
                    <a:schemeClr val="bg1"/>
                  </a:solidFill>
                  <a:latin typeface="Tahoma" charset="0"/>
                </a:rPr>
                <a:t>Que faut-il apporter aux actionnaires ?</a:t>
              </a:r>
            </a:p>
          </p:txBody>
        </p:sp>
        <p:graphicFrame>
          <p:nvGraphicFramePr>
            <p:cNvPr id="571397" name="Object 5"/>
            <p:cNvGraphicFramePr>
              <a:graphicFrameLocks noChangeAspect="1"/>
            </p:cNvGraphicFramePr>
            <p:nvPr/>
          </p:nvGraphicFramePr>
          <p:xfrm>
            <a:off x="2814" y="1152"/>
            <a:ext cx="1026" cy="816"/>
          </p:xfrm>
          <a:graphic>
            <a:graphicData uri="http://schemas.openxmlformats.org/presentationml/2006/ole">
              <p:oleObj spid="_x0000_s571397" name="Worksheet" r:id="rId4" imgW="1638300" imgH="1304925" progId="Excel.Sheet.8">
                <p:embed/>
              </p:oleObj>
            </a:graphicData>
          </a:graphic>
        </p:graphicFrame>
      </p:grpSp>
      <p:grpSp>
        <p:nvGrpSpPr>
          <p:cNvPr id="3" name="Group 7"/>
          <p:cNvGrpSpPr>
            <a:grpSpLocks/>
          </p:cNvGrpSpPr>
          <p:nvPr/>
        </p:nvGrpSpPr>
        <p:grpSpPr bwMode="auto">
          <a:xfrm>
            <a:off x="179388" y="2517775"/>
            <a:ext cx="2493962" cy="2057400"/>
            <a:chOff x="288" y="1872"/>
            <a:chExt cx="1536" cy="1296"/>
          </a:xfrm>
        </p:grpSpPr>
        <p:sp>
          <p:nvSpPr>
            <p:cNvPr id="571426" name="Rectangle 8"/>
            <p:cNvSpPr>
              <a:spLocks noChangeArrowheads="1"/>
            </p:cNvSpPr>
            <p:nvPr/>
          </p:nvSpPr>
          <p:spPr bwMode="auto">
            <a:xfrm>
              <a:off x="288" y="1872"/>
              <a:ext cx="1536" cy="1296"/>
            </a:xfrm>
            <a:prstGeom prst="rect">
              <a:avLst/>
            </a:prstGeom>
            <a:solidFill>
              <a:schemeClr val="bg2"/>
            </a:solidFill>
            <a:ln w="9525">
              <a:solidFill>
                <a:schemeClr val="tx1"/>
              </a:solidFill>
              <a:miter lim="800000"/>
              <a:headEnd/>
              <a:tailEnd/>
            </a:ln>
          </p:spPr>
          <p:txBody>
            <a:bodyPr>
              <a:prstTxWarp prst="textNoShape">
                <a:avLst/>
              </a:prstTxWarp>
            </a:bodyPr>
            <a:lstStyle/>
            <a:p>
              <a:r>
                <a:rPr lang="fr-FR" sz="1200" b="1">
                  <a:solidFill>
                    <a:schemeClr val="bg1"/>
                  </a:solidFill>
                  <a:latin typeface="Times New Roman" charset="0"/>
                </a:rPr>
                <a:t>Clients / marchés</a:t>
              </a:r>
            </a:p>
            <a:p>
              <a:r>
                <a:rPr lang="fr-FR" sz="1200" b="1">
                  <a:solidFill>
                    <a:schemeClr val="bg1"/>
                  </a:solidFill>
                  <a:latin typeface="Times New Roman" charset="0"/>
                </a:rPr>
                <a:t>Que faut-il apporter aux clients ?</a:t>
              </a:r>
            </a:p>
          </p:txBody>
        </p:sp>
        <p:graphicFrame>
          <p:nvGraphicFramePr>
            <p:cNvPr id="571396" name="Object 4"/>
            <p:cNvGraphicFramePr>
              <a:graphicFrameLocks noChangeAspect="1"/>
            </p:cNvGraphicFramePr>
            <p:nvPr/>
          </p:nvGraphicFramePr>
          <p:xfrm>
            <a:off x="798" y="2304"/>
            <a:ext cx="1026" cy="816"/>
          </p:xfrm>
          <a:graphic>
            <a:graphicData uri="http://schemas.openxmlformats.org/presentationml/2006/ole">
              <p:oleObj spid="_x0000_s571396" name="Worksheet" r:id="rId5" imgW="1638300" imgH="1304925" progId="Excel.Sheet.8">
                <p:embed/>
              </p:oleObj>
            </a:graphicData>
          </a:graphic>
        </p:graphicFrame>
      </p:grpSp>
      <p:grpSp>
        <p:nvGrpSpPr>
          <p:cNvPr id="4" name="Group 10"/>
          <p:cNvGrpSpPr>
            <a:grpSpLocks/>
          </p:cNvGrpSpPr>
          <p:nvPr/>
        </p:nvGrpSpPr>
        <p:grpSpPr bwMode="auto">
          <a:xfrm>
            <a:off x="3376613" y="4041775"/>
            <a:ext cx="2251075" cy="2133600"/>
            <a:chOff x="2304" y="2880"/>
            <a:chExt cx="1536" cy="1344"/>
          </a:xfrm>
        </p:grpSpPr>
        <p:sp>
          <p:nvSpPr>
            <p:cNvPr id="571425" name="Rectangle 11"/>
            <p:cNvSpPr>
              <a:spLocks noChangeArrowheads="1"/>
            </p:cNvSpPr>
            <p:nvPr/>
          </p:nvSpPr>
          <p:spPr bwMode="auto">
            <a:xfrm>
              <a:off x="2304" y="2880"/>
              <a:ext cx="1536" cy="1344"/>
            </a:xfrm>
            <a:prstGeom prst="rect">
              <a:avLst/>
            </a:prstGeom>
            <a:solidFill>
              <a:schemeClr val="bg2"/>
            </a:solidFill>
            <a:ln w="9525">
              <a:solidFill>
                <a:schemeClr val="tx1"/>
              </a:solidFill>
              <a:miter lim="800000"/>
              <a:headEnd/>
              <a:tailEnd/>
            </a:ln>
          </p:spPr>
          <p:txBody>
            <a:bodyPr>
              <a:prstTxWarp prst="textNoShape">
                <a:avLst/>
              </a:prstTxWarp>
            </a:bodyPr>
            <a:lstStyle/>
            <a:p>
              <a:r>
                <a:rPr lang="fr-FR" sz="1200" b="1">
                  <a:solidFill>
                    <a:schemeClr val="bg1"/>
                  </a:solidFill>
                  <a:latin typeface="Tahoma" charset="0"/>
                </a:rPr>
                <a:t>Processus internes</a:t>
              </a:r>
            </a:p>
            <a:p>
              <a:r>
                <a:rPr lang="fr-FR" sz="1200" b="1">
                  <a:solidFill>
                    <a:schemeClr val="bg1"/>
                  </a:solidFill>
                  <a:latin typeface="Tahoma" charset="0"/>
                </a:rPr>
                <a:t>Quels sont les processus essentiels à la satisfaction du client et des actionnaires ? </a:t>
              </a:r>
            </a:p>
          </p:txBody>
        </p:sp>
        <p:graphicFrame>
          <p:nvGraphicFramePr>
            <p:cNvPr id="571395" name="Object 3"/>
            <p:cNvGraphicFramePr>
              <a:graphicFrameLocks noChangeAspect="1"/>
            </p:cNvGraphicFramePr>
            <p:nvPr/>
          </p:nvGraphicFramePr>
          <p:xfrm>
            <a:off x="2736" y="3360"/>
            <a:ext cx="1026" cy="816"/>
          </p:xfrm>
          <a:graphic>
            <a:graphicData uri="http://schemas.openxmlformats.org/presentationml/2006/ole">
              <p:oleObj spid="_x0000_s571395" name="Worksheet" r:id="rId6" imgW="1638300" imgH="1304925" progId="Excel.Sheet.8">
                <p:embed/>
              </p:oleObj>
            </a:graphicData>
          </a:graphic>
        </p:graphicFrame>
      </p:grpSp>
      <p:grpSp>
        <p:nvGrpSpPr>
          <p:cNvPr id="5" name="Group 13"/>
          <p:cNvGrpSpPr>
            <a:grpSpLocks/>
          </p:cNvGrpSpPr>
          <p:nvPr/>
        </p:nvGrpSpPr>
        <p:grpSpPr bwMode="auto">
          <a:xfrm>
            <a:off x="6259513" y="2276475"/>
            <a:ext cx="2322512" cy="1981200"/>
            <a:chOff x="4272" y="1824"/>
            <a:chExt cx="1584" cy="1248"/>
          </a:xfrm>
        </p:grpSpPr>
        <p:sp>
          <p:nvSpPr>
            <p:cNvPr id="571424" name="Rectangle 14"/>
            <p:cNvSpPr>
              <a:spLocks noChangeArrowheads="1"/>
            </p:cNvSpPr>
            <p:nvPr/>
          </p:nvSpPr>
          <p:spPr bwMode="auto">
            <a:xfrm>
              <a:off x="4272" y="1824"/>
              <a:ext cx="1536" cy="1248"/>
            </a:xfrm>
            <a:prstGeom prst="rect">
              <a:avLst/>
            </a:prstGeom>
            <a:solidFill>
              <a:schemeClr val="bg2"/>
            </a:solidFill>
            <a:ln w="9525">
              <a:solidFill>
                <a:schemeClr val="tx1"/>
              </a:solidFill>
              <a:miter lim="800000"/>
              <a:headEnd/>
              <a:tailEnd/>
            </a:ln>
          </p:spPr>
          <p:txBody>
            <a:bodyPr>
              <a:prstTxWarp prst="textNoShape">
                <a:avLst/>
              </a:prstTxWarp>
            </a:bodyPr>
            <a:lstStyle/>
            <a:p>
              <a:r>
                <a:rPr lang="fr-FR" sz="1200" b="1">
                  <a:solidFill>
                    <a:schemeClr val="bg1"/>
                  </a:solidFill>
                  <a:latin typeface="Tahoma" charset="0"/>
                </a:rPr>
                <a:t>Apprentissage organisationnel</a:t>
              </a:r>
            </a:p>
            <a:p>
              <a:r>
                <a:rPr lang="fr-FR" sz="1200" b="1">
                  <a:solidFill>
                    <a:schemeClr val="bg1"/>
                  </a:solidFill>
                  <a:latin typeface="Tahoma" charset="0"/>
                </a:rPr>
                <a:t>Comment piloter le changement (hommes / SI / procédures) ?</a:t>
              </a:r>
            </a:p>
          </p:txBody>
        </p:sp>
        <p:graphicFrame>
          <p:nvGraphicFramePr>
            <p:cNvPr id="571394" name="Object 2"/>
            <p:cNvGraphicFramePr>
              <a:graphicFrameLocks noChangeAspect="1"/>
            </p:cNvGraphicFramePr>
            <p:nvPr/>
          </p:nvGraphicFramePr>
          <p:xfrm>
            <a:off x="4830" y="2208"/>
            <a:ext cx="1026" cy="816"/>
          </p:xfrm>
          <a:graphic>
            <a:graphicData uri="http://schemas.openxmlformats.org/presentationml/2006/ole">
              <p:oleObj spid="_x0000_s571394" name="Feuille de calcul" r:id="rId7" imgW="1638300" imgH="1304925" progId="Excel.Sheet.8">
                <p:embed/>
              </p:oleObj>
            </a:graphicData>
          </a:graphic>
        </p:graphicFrame>
      </p:grpSp>
      <p:grpSp>
        <p:nvGrpSpPr>
          <p:cNvPr id="6" name="Group 16"/>
          <p:cNvGrpSpPr>
            <a:grpSpLocks/>
          </p:cNvGrpSpPr>
          <p:nvPr/>
        </p:nvGrpSpPr>
        <p:grpSpPr bwMode="auto">
          <a:xfrm>
            <a:off x="4787900" y="765175"/>
            <a:ext cx="1054100" cy="2667000"/>
            <a:chOff x="3216" y="768"/>
            <a:chExt cx="720" cy="1680"/>
          </a:xfrm>
        </p:grpSpPr>
        <p:sp>
          <p:nvSpPr>
            <p:cNvPr id="571421" name="Oval 17"/>
            <p:cNvSpPr>
              <a:spLocks noChangeArrowheads="1"/>
            </p:cNvSpPr>
            <p:nvPr/>
          </p:nvSpPr>
          <p:spPr bwMode="auto">
            <a:xfrm>
              <a:off x="3216" y="2112"/>
              <a:ext cx="288" cy="240"/>
            </a:xfrm>
            <a:prstGeom prst="ellipse">
              <a:avLst/>
            </a:prstGeom>
            <a:solidFill>
              <a:srgbClr val="FFFF00"/>
            </a:solidFill>
            <a:ln w="9525">
              <a:solidFill>
                <a:schemeClr val="tx1"/>
              </a:solidFill>
              <a:round/>
              <a:headEnd/>
              <a:tailEnd/>
            </a:ln>
          </p:spPr>
          <p:txBody>
            <a:bodyPr wrap="none" anchor="ctr">
              <a:prstTxWarp prst="textNoShape">
                <a:avLst/>
              </a:prstTxWarp>
            </a:bodyPr>
            <a:lstStyle/>
            <a:p>
              <a:pPr algn="ctr"/>
              <a:r>
                <a:rPr lang="fr-FR" sz="2400">
                  <a:solidFill>
                    <a:srgbClr val="000086"/>
                  </a:solidFill>
                  <a:latin typeface="Times New Roman" charset="0"/>
                </a:rPr>
                <a:t>1</a:t>
              </a:r>
            </a:p>
          </p:txBody>
        </p:sp>
        <p:sp>
          <p:nvSpPr>
            <p:cNvPr id="571422" name="Oval 18"/>
            <p:cNvSpPr>
              <a:spLocks noChangeArrowheads="1"/>
            </p:cNvSpPr>
            <p:nvPr/>
          </p:nvSpPr>
          <p:spPr bwMode="auto">
            <a:xfrm>
              <a:off x="3648" y="768"/>
              <a:ext cx="288" cy="240"/>
            </a:xfrm>
            <a:prstGeom prst="ellipse">
              <a:avLst/>
            </a:prstGeom>
            <a:solidFill>
              <a:srgbClr val="FFFF00"/>
            </a:solidFill>
            <a:ln w="9525">
              <a:solidFill>
                <a:schemeClr val="tx1"/>
              </a:solidFill>
              <a:round/>
              <a:headEnd/>
              <a:tailEnd/>
            </a:ln>
          </p:spPr>
          <p:txBody>
            <a:bodyPr wrap="none" anchor="ctr">
              <a:prstTxWarp prst="textNoShape">
                <a:avLst/>
              </a:prstTxWarp>
            </a:bodyPr>
            <a:lstStyle/>
            <a:p>
              <a:pPr algn="ctr"/>
              <a:r>
                <a:rPr lang="fr-FR" sz="2400">
                  <a:solidFill>
                    <a:srgbClr val="000086"/>
                  </a:solidFill>
                  <a:latin typeface="Times New Roman" charset="0"/>
                </a:rPr>
                <a:t>2</a:t>
              </a:r>
            </a:p>
          </p:txBody>
        </p:sp>
        <p:cxnSp>
          <p:nvCxnSpPr>
            <p:cNvPr id="571423" name="AutoShape 19"/>
            <p:cNvCxnSpPr>
              <a:cxnSpLocks noChangeShapeType="1"/>
              <a:stCxn id="858115" idx="3"/>
            </p:cNvCxnSpPr>
            <p:nvPr/>
          </p:nvCxnSpPr>
          <p:spPr bwMode="auto">
            <a:xfrm flipV="1">
              <a:off x="3552" y="1560"/>
              <a:ext cx="288" cy="888"/>
            </a:xfrm>
            <a:prstGeom prst="bentConnector3">
              <a:avLst>
                <a:gd name="adj1" fmla="val 150000"/>
              </a:avLst>
            </a:prstGeom>
            <a:noFill/>
            <a:ln w="38100">
              <a:solidFill>
                <a:schemeClr val="tx1"/>
              </a:solidFill>
              <a:miter lim="800000"/>
              <a:headEnd/>
              <a:tailEnd type="triangle" w="med" len="med"/>
            </a:ln>
          </p:spPr>
        </p:cxnSp>
      </p:grpSp>
      <p:grpSp>
        <p:nvGrpSpPr>
          <p:cNvPr id="7" name="Group 20"/>
          <p:cNvGrpSpPr>
            <a:grpSpLocks/>
          </p:cNvGrpSpPr>
          <p:nvPr/>
        </p:nvGrpSpPr>
        <p:grpSpPr bwMode="auto">
          <a:xfrm>
            <a:off x="1806575" y="1831975"/>
            <a:ext cx="1757363" cy="914400"/>
            <a:chOff x="1056" y="1440"/>
            <a:chExt cx="1200" cy="576"/>
          </a:xfrm>
        </p:grpSpPr>
        <p:sp>
          <p:nvSpPr>
            <p:cNvPr id="571419" name="Oval 21"/>
            <p:cNvSpPr>
              <a:spLocks noChangeArrowheads="1"/>
            </p:cNvSpPr>
            <p:nvPr/>
          </p:nvSpPr>
          <p:spPr bwMode="auto">
            <a:xfrm>
              <a:off x="1680" y="1776"/>
              <a:ext cx="288" cy="240"/>
            </a:xfrm>
            <a:prstGeom prst="ellipse">
              <a:avLst/>
            </a:prstGeom>
            <a:solidFill>
              <a:srgbClr val="FFFF00"/>
            </a:solidFill>
            <a:ln w="9525">
              <a:solidFill>
                <a:schemeClr val="tx1"/>
              </a:solidFill>
              <a:round/>
              <a:headEnd/>
              <a:tailEnd/>
            </a:ln>
          </p:spPr>
          <p:txBody>
            <a:bodyPr wrap="none" anchor="ctr">
              <a:prstTxWarp prst="textNoShape">
                <a:avLst/>
              </a:prstTxWarp>
            </a:bodyPr>
            <a:lstStyle/>
            <a:p>
              <a:pPr algn="ctr"/>
              <a:r>
                <a:rPr lang="fr-FR" sz="2400">
                  <a:solidFill>
                    <a:srgbClr val="000086"/>
                  </a:solidFill>
                  <a:latin typeface="Times New Roman" charset="0"/>
                </a:rPr>
                <a:t>3</a:t>
              </a:r>
            </a:p>
          </p:txBody>
        </p:sp>
        <p:cxnSp>
          <p:nvCxnSpPr>
            <p:cNvPr id="571420" name="AutoShape 22"/>
            <p:cNvCxnSpPr>
              <a:cxnSpLocks noChangeShapeType="1"/>
              <a:stCxn id="571427" idx="1"/>
              <a:endCxn id="571426" idx="0"/>
            </p:cNvCxnSpPr>
            <p:nvPr/>
          </p:nvCxnSpPr>
          <p:spPr bwMode="auto">
            <a:xfrm rot="10800000" flipV="1">
              <a:off x="1056" y="1440"/>
              <a:ext cx="1200" cy="432"/>
            </a:xfrm>
            <a:prstGeom prst="bentConnector2">
              <a:avLst/>
            </a:prstGeom>
            <a:noFill/>
            <a:ln w="38100">
              <a:solidFill>
                <a:schemeClr val="tx1"/>
              </a:solidFill>
              <a:miter lim="800000"/>
              <a:headEnd/>
              <a:tailEnd type="triangle" w="med" len="med"/>
            </a:ln>
          </p:spPr>
        </p:cxnSp>
      </p:grpSp>
      <p:grpSp>
        <p:nvGrpSpPr>
          <p:cNvPr id="8" name="Group 23"/>
          <p:cNvGrpSpPr>
            <a:grpSpLocks/>
          </p:cNvGrpSpPr>
          <p:nvPr/>
        </p:nvGrpSpPr>
        <p:grpSpPr bwMode="auto">
          <a:xfrm>
            <a:off x="1547813" y="4598988"/>
            <a:ext cx="1898650" cy="990600"/>
            <a:chOff x="1056" y="2928"/>
            <a:chExt cx="1296" cy="624"/>
          </a:xfrm>
        </p:grpSpPr>
        <p:sp>
          <p:nvSpPr>
            <p:cNvPr id="571417" name="Oval 24"/>
            <p:cNvSpPr>
              <a:spLocks noChangeArrowheads="1"/>
            </p:cNvSpPr>
            <p:nvPr/>
          </p:nvSpPr>
          <p:spPr bwMode="auto">
            <a:xfrm>
              <a:off x="2064" y="2928"/>
              <a:ext cx="288" cy="240"/>
            </a:xfrm>
            <a:prstGeom prst="ellipse">
              <a:avLst/>
            </a:prstGeom>
            <a:solidFill>
              <a:srgbClr val="FFFF00"/>
            </a:solidFill>
            <a:ln w="9525">
              <a:solidFill>
                <a:schemeClr val="tx1"/>
              </a:solidFill>
              <a:round/>
              <a:headEnd/>
              <a:tailEnd/>
            </a:ln>
          </p:spPr>
          <p:txBody>
            <a:bodyPr wrap="none" anchor="ctr">
              <a:prstTxWarp prst="textNoShape">
                <a:avLst/>
              </a:prstTxWarp>
            </a:bodyPr>
            <a:lstStyle/>
            <a:p>
              <a:pPr algn="ctr"/>
              <a:r>
                <a:rPr lang="fr-FR" sz="2400">
                  <a:solidFill>
                    <a:srgbClr val="000086"/>
                  </a:solidFill>
                  <a:latin typeface="Times New Roman" charset="0"/>
                </a:rPr>
                <a:t>4</a:t>
              </a:r>
            </a:p>
          </p:txBody>
        </p:sp>
        <p:cxnSp>
          <p:nvCxnSpPr>
            <p:cNvPr id="571418" name="AutoShape 25"/>
            <p:cNvCxnSpPr>
              <a:cxnSpLocks noChangeShapeType="1"/>
              <a:stCxn id="571426" idx="2"/>
              <a:endCxn id="571425" idx="1"/>
            </p:cNvCxnSpPr>
            <p:nvPr/>
          </p:nvCxnSpPr>
          <p:spPr bwMode="auto">
            <a:xfrm rot="16200000" flipH="1">
              <a:off x="1488" y="2736"/>
              <a:ext cx="384" cy="1248"/>
            </a:xfrm>
            <a:prstGeom prst="bentConnector2">
              <a:avLst/>
            </a:prstGeom>
            <a:noFill/>
            <a:ln w="38100">
              <a:solidFill>
                <a:schemeClr val="tx1"/>
              </a:solidFill>
              <a:miter lim="800000"/>
              <a:headEnd/>
              <a:tailEnd type="triangle" w="med" len="med"/>
            </a:ln>
          </p:spPr>
        </p:cxnSp>
      </p:grpSp>
      <p:grpSp>
        <p:nvGrpSpPr>
          <p:cNvPr id="9" name="Group 26"/>
          <p:cNvGrpSpPr>
            <a:grpSpLocks/>
          </p:cNvGrpSpPr>
          <p:nvPr/>
        </p:nvGrpSpPr>
        <p:grpSpPr bwMode="auto">
          <a:xfrm>
            <a:off x="5867400" y="4797425"/>
            <a:ext cx="3094038" cy="990600"/>
            <a:chOff x="3840" y="2928"/>
            <a:chExt cx="2112" cy="624"/>
          </a:xfrm>
        </p:grpSpPr>
        <p:sp>
          <p:nvSpPr>
            <p:cNvPr id="571415" name="Oval 27"/>
            <p:cNvSpPr>
              <a:spLocks noChangeArrowheads="1"/>
            </p:cNvSpPr>
            <p:nvPr/>
          </p:nvSpPr>
          <p:spPr bwMode="auto">
            <a:xfrm>
              <a:off x="5664" y="2928"/>
              <a:ext cx="288" cy="240"/>
            </a:xfrm>
            <a:prstGeom prst="ellipse">
              <a:avLst/>
            </a:prstGeom>
            <a:solidFill>
              <a:srgbClr val="FFFF00"/>
            </a:solidFill>
            <a:ln w="9525">
              <a:solidFill>
                <a:schemeClr val="tx1"/>
              </a:solidFill>
              <a:round/>
              <a:headEnd/>
              <a:tailEnd/>
            </a:ln>
          </p:spPr>
          <p:txBody>
            <a:bodyPr wrap="none" anchor="ctr">
              <a:prstTxWarp prst="textNoShape">
                <a:avLst/>
              </a:prstTxWarp>
            </a:bodyPr>
            <a:lstStyle/>
            <a:p>
              <a:pPr algn="ctr"/>
              <a:r>
                <a:rPr lang="fr-FR" sz="2400">
                  <a:solidFill>
                    <a:srgbClr val="000086"/>
                  </a:solidFill>
                  <a:latin typeface="Times New Roman" charset="0"/>
                </a:rPr>
                <a:t>5</a:t>
              </a:r>
            </a:p>
          </p:txBody>
        </p:sp>
        <p:cxnSp>
          <p:nvCxnSpPr>
            <p:cNvPr id="571416" name="AutoShape 28"/>
            <p:cNvCxnSpPr>
              <a:cxnSpLocks noChangeShapeType="1"/>
              <a:stCxn id="571425" idx="3"/>
              <a:endCxn id="571424" idx="2"/>
            </p:cNvCxnSpPr>
            <p:nvPr/>
          </p:nvCxnSpPr>
          <p:spPr bwMode="auto">
            <a:xfrm flipV="1">
              <a:off x="3840" y="3072"/>
              <a:ext cx="1200" cy="480"/>
            </a:xfrm>
            <a:prstGeom prst="bentConnector2">
              <a:avLst/>
            </a:prstGeom>
            <a:noFill/>
            <a:ln w="38100">
              <a:solidFill>
                <a:schemeClr val="tx1"/>
              </a:solidFill>
              <a:miter lim="800000"/>
              <a:headEnd/>
              <a:tailEnd type="triangle" w="med" len="med"/>
            </a:ln>
          </p:spPr>
        </p:cxnSp>
      </p:grpSp>
      <p:sp>
        <p:nvSpPr>
          <p:cNvPr id="571409" name="Rectangle 29"/>
          <p:cNvSpPr>
            <a:spLocks noChangeArrowheads="1"/>
          </p:cNvSpPr>
          <p:nvPr/>
        </p:nvSpPr>
        <p:spPr bwMode="auto">
          <a:xfrm>
            <a:off x="250825" y="5949950"/>
            <a:ext cx="422275" cy="152400"/>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fr-FR"/>
          </a:p>
        </p:txBody>
      </p:sp>
      <p:sp>
        <p:nvSpPr>
          <p:cNvPr id="571410" name="Text Box 30"/>
          <p:cNvSpPr txBox="1">
            <a:spLocks noChangeArrowheads="1"/>
          </p:cNvSpPr>
          <p:nvPr/>
        </p:nvSpPr>
        <p:spPr bwMode="auto">
          <a:xfrm>
            <a:off x="727075" y="5734050"/>
            <a:ext cx="1828800" cy="517525"/>
          </a:xfrm>
          <a:prstGeom prst="rect">
            <a:avLst/>
          </a:prstGeom>
          <a:noFill/>
          <a:ln w="9525">
            <a:noFill/>
            <a:miter lim="800000"/>
            <a:headEnd/>
            <a:tailEnd/>
          </a:ln>
        </p:spPr>
        <p:txBody>
          <a:bodyPr>
            <a:prstTxWarp prst="textNoShape">
              <a:avLst/>
            </a:prstTxWarp>
            <a:spAutoFit/>
          </a:bodyPr>
          <a:lstStyle/>
          <a:p>
            <a:pPr>
              <a:spcBef>
                <a:spcPct val="50000"/>
              </a:spcBef>
            </a:pPr>
            <a:r>
              <a:rPr lang="fr-FR" sz="1400">
                <a:latin typeface="Tahoma" charset="0"/>
              </a:rPr>
              <a:t>Logique de construction</a:t>
            </a:r>
          </a:p>
        </p:txBody>
      </p:sp>
      <p:sp>
        <p:nvSpPr>
          <p:cNvPr id="858143" name="Rectangle 31"/>
          <p:cNvSpPr>
            <a:spLocks noChangeArrowheads="1"/>
          </p:cNvSpPr>
          <p:nvPr/>
        </p:nvSpPr>
        <p:spPr bwMode="auto">
          <a:xfrm>
            <a:off x="6189663" y="3051175"/>
            <a:ext cx="2251075" cy="2249488"/>
          </a:xfrm>
          <a:prstGeom prst="rect">
            <a:avLst/>
          </a:prstGeom>
          <a:solidFill>
            <a:schemeClr val="bg2"/>
          </a:solidFill>
          <a:ln w="9525">
            <a:solidFill>
              <a:schemeClr val="tx1"/>
            </a:solidFill>
            <a:miter lim="800000"/>
            <a:headEnd/>
            <a:tailEnd/>
          </a:ln>
        </p:spPr>
        <p:txBody>
          <a:bodyPr>
            <a:prstTxWarp prst="textNoShape">
              <a:avLst/>
            </a:prstTxWarp>
          </a:bodyPr>
          <a:lstStyle/>
          <a:p>
            <a:r>
              <a:rPr lang="fr-FR" sz="1200" b="1">
                <a:solidFill>
                  <a:schemeClr val="bg1"/>
                </a:solidFill>
                <a:latin typeface="Tahoma" charset="0"/>
              </a:rPr>
              <a:t>FIDELISATION</a:t>
            </a:r>
          </a:p>
          <a:p>
            <a:r>
              <a:rPr lang="fr-FR" sz="1200" b="1">
                <a:solidFill>
                  <a:schemeClr val="bg1"/>
                </a:solidFill>
                <a:latin typeface="Tahoma" charset="0"/>
              </a:rPr>
              <a:t>PRODUCTIVITE</a:t>
            </a:r>
          </a:p>
          <a:p>
            <a:r>
              <a:rPr lang="fr-FR" sz="1200" b="1">
                <a:solidFill>
                  <a:schemeClr val="bg1"/>
                </a:solidFill>
                <a:latin typeface="Tahoma" charset="0"/>
              </a:rPr>
              <a:t>REORIENTATION DES COMPETENCES</a:t>
            </a:r>
          </a:p>
          <a:p>
            <a:r>
              <a:rPr lang="fr-FR" sz="1200" b="1">
                <a:solidFill>
                  <a:schemeClr val="bg1"/>
                </a:solidFill>
                <a:latin typeface="Tahoma" charset="0"/>
              </a:rPr>
              <a:t>- taux de satisfaction</a:t>
            </a:r>
          </a:p>
          <a:p>
            <a:r>
              <a:rPr lang="fr-FR" sz="1200" b="1">
                <a:solidFill>
                  <a:schemeClr val="bg1"/>
                </a:solidFill>
                <a:latin typeface="Tahoma" charset="0"/>
              </a:rPr>
              <a:t>- taux d'absentéisme</a:t>
            </a:r>
          </a:p>
          <a:p>
            <a:r>
              <a:rPr lang="fr-FR" sz="1200" b="1">
                <a:solidFill>
                  <a:schemeClr val="bg1"/>
                </a:solidFill>
                <a:latin typeface="Tahoma" charset="0"/>
              </a:rPr>
              <a:t>- taux de turnover</a:t>
            </a:r>
          </a:p>
          <a:p>
            <a:r>
              <a:rPr lang="fr-FR" sz="1200" b="1">
                <a:solidFill>
                  <a:schemeClr val="bg1"/>
                </a:solidFill>
                <a:latin typeface="Tahoma" charset="0"/>
              </a:rPr>
              <a:t>- participation aux décisions</a:t>
            </a:r>
          </a:p>
          <a:p>
            <a:r>
              <a:rPr lang="fr-FR" sz="1200" b="1">
                <a:solidFill>
                  <a:schemeClr val="bg1"/>
                </a:solidFill>
                <a:latin typeface="Tahoma" charset="0"/>
              </a:rPr>
              <a:t>- accès à l'information</a:t>
            </a:r>
          </a:p>
          <a:p>
            <a:r>
              <a:rPr lang="fr-FR" sz="1200" b="1">
                <a:solidFill>
                  <a:schemeClr val="bg1"/>
                </a:solidFill>
                <a:latin typeface="Tahoma" charset="0"/>
              </a:rPr>
              <a:t>- taux de couverture des postes stratégiques, ...</a:t>
            </a:r>
          </a:p>
        </p:txBody>
      </p:sp>
      <p:sp>
        <p:nvSpPr>
          <p:cNvPr id="858144" name="Rectangle 32"/>
          <p:cNvSpPr>
            <a:spLocks noChangeArrowheads="1"/>
          </p:cNvSpPr>
          <p:nvPr/>
        </p:nvSpPr>
        <p:spPr bwMode="auto">
          <a:xfrm>
            <a:off x="3446463" y="1527175"/>
            <a:ext cx="2251075" cy="1371600"/>
          </a:xfrm>
          <a:prstGeom prst="rect">
            <a:avLst/>
          </a:prstGeom>
          <a:solidFill>
            <a:schemeClr val="bg2"/>
          </a:solidFill>
          <a:ln w="9525">
            <a:solidFill>
              <a:schemeClr val="tx1"/>
            </a:solidFill>
            <a:miter lim="800000"/>
            <a:headEnd/>
            <a:tailEnd/>
          </a:ln>
        </p:spPr>
        <p:txBody>
          <a:bodyPr>
            <a:prstTxWarp prst="textNoShape">
              <a:avLst/>
            </a:prstTxWarp>
          </a:bodyPr>
          <a:lstStyle/>
          <a:p>
            <a:r>
              <a:rPr lang="fr-FR" sz="1000" b="1">
                <a:solidFill>
                  <a:schemeClr val="bg1"/>
                </a:solidFill>
                <a:latin typeface="Tahoma" charset="0"/>
              </a:rPr>
              <a:t>CROISSANCE</a:t>
            </a:r>
          </a:p>
          <a:p>
            <a:r>
              <a:rPr lang="fr-FR" sz="1000" b="1">
                <a:solidFill>
                  <a:schemeClr val="bg1"/>
                </a:solidFill>
                <a:latin typeface="Tahoma" charset="0"/>
              </a:rPr>
              <a:t>- taux de croissance du CA</a:t>
            </a:r>
          </a:p>
          <a:p>
            <a:r>
              <a:rPr lang="fr-FR" sz="1000" b="1">
                <a:solidFill>
                  <a:schemeClr val="bg1"/>
                </a:solidFill>
                <a:latin typeface="Tahoma" charset="0"/>
              </a:rPr>
              <a:t>REDUCTION DES COUTS</a:t>
            </a:r>
          </a:p>
          <a:p>
            <a:r>
              <a:rPr lang="fr-FR" sz="1000" b="1">
                <a:solidFill>
                  <a:schemeClr val="bg1"/>
                </a:solidFill>
                <a:latin typeface="Tahoma" charset="0"/>
              </a:rPr>
              <a:t>- coût de revient du produit</a:t>
            </a:r>
          </a:p>
          <a:p>
            <a:r>
              <a:rPr lang="fr-FR" sz="1000" b="1">
                <a:solidFill>
                  <a:schemeClr val="bg1"/>
                </a:solidFill>
                <a:latin typeface="Tahoma" charset="0"/>
              </a:rPr>
              <a:t>UTILISATION DE L'ACTIF</a:t>
            </a:r>
          </a:p>
          <a:p>
            <a:r>
              <a:rPr lang="fr-FR" sz="1000" b="1">
                <a:solidFill>
                  <a:schemeClr val="bg1"/>
                </a:solidFill>
                <a:latin typeface="Tahoma" charset="0"/>
              </a:rPr>
              <a:t>- taux d'utilisation de l'actif</a:t>
            </a:r>
          </a:p>
          <a:p>
            <a:r>
              <a:rPr lang="fr-FR" sz="1000" b="1">
                <a:solidFill>
                  <a:schemeClr val="bg1"/>
                </a:solidFill>
                <a:latin typeface="Tahoma" charset="0"/>
              </a:rPr>
              <a:t>- rentabilité, ...</a:t>
            </a:r>
          </a:p>
        </p:txBody>
      </p:sp>
      <p:sp>
        <p:nvSpPr>
          <p:cNvPr id="858145" name="Rectangle 33"/>
          <p:cNvSpPr>
            <a:spLocks noChangeArrowheads="1"/>
          </p:cNvSpPr>
          <p:nvPr/>
        </p:nvSpPr>
        <p:spPr bwMode="auto">
          <a:xfrm>
            <a:off x="3516313" y="4803775"/>
            <a:ext cx="2603500" cy="1720850"/>
          </a:xfrm>
          <a:prstGeom prst="rect">
            <a:avLst/>
          </a:prstGeom>
          <a:solidFill>
            <a:schemeClr val="bg2"/>
          </a:solidFill>
          <a:ln w="9525">
            <a:solidFill>
              <a:schemeClr val="tx1"/>
            </a:solidFill>
            <a:miter lim="800000"/>
            <a:headEnd/>
            <a:tailEnd/>
          </a:ln>
        </p:spPr>
        <p:txBody>
          <a:bodyPr>
            <a:prstTxWarp prst="textNoShape">
              <a:avLst/>
            </a:prstTxWarp>
          </a:bodyPr>
          <a:lstStyle/>
          <a:p>
            <a:r>
              <a:rPr lang="fr-FR" sz="1200" b="1">
                <a:solidFill>
                  <a:schemeClr val="bg1"/>
                </a:solidFill>
                <a:latin typeface="Times New Roman" charset="0"/>
              </a:rPr>
              <a:t>-R &amp; D</a:t>
            </a:r>
          </a:p>
          <a:p>
            <a:r>
              <a:rPr lang="fr-FR" sz="1200" b="1">
                <a:solidFill>
                  <a:schemeClr val="bg1"/>
                </a:solidFill>
                <a:latin typeface="Times New Roman" charset="0"/>
              </a:rPr>
              <a:t>-part CA par nouveaux produits</a:t>
            </a:r>
          </a:p>
          <a:p>
            <a:r>
              <a:rPr lang="fr-FR" sz="1200" b="1">
                <a:solidFill>
                  <a:schemeClr val="bg1"/>
                </a:solidFill>
                <a:latin typeface="Times New Roman" charset="0"/>
              </a:rPr>
              <a:t>-investissement dans nouveaux produits</a:t>
            </a:r>
          </a:p>
          <a:p>
            <a:r>
              <a:rPr lang="fr-FR" sz="1200" b="1">
                <a:solidFill>
                  <a:schemeClr val="bg1"/>
                </a:solidFill>
                <a:latin typeface="Times New Roman" charset="0"/>
              </a:rPr>
              <a:t>PRODUCTION</a:t>
            </a:r>
          </a:p>
          <a:p>
            <a:r>
              <a:rPr lang="fr-FR" sz="1200" b="1">
                <a:solidFill>
                  <a:schemeClr val="bg1"/>
                </a:solidFill>
                <a:latin typeface="Times New Roman" charset="0"/>
              </a:rPr>
              <a:t>- qualité du service</a:t>
            </a:r>
          </a:p>
          <a:p>
            <a:r>
              <a:rPr lang="fr-FR" sz="1200" b="1">
                <a:solidFill>
                  <a:schemeClr val="bg1"/>
                </a:solidFill>
                <a:latin typeface="Times New Roman" charset="0"/>
              </a:rPr>
              <a:t>- liste des défauts</a:t>
            </a:r>
          </a:p>
          <a:p>
            <a:r>
              <a:rPr lang="fr-FR" sz="1200" b="1">
                <a:solidFill>
                  <a:schemeClr val="bg1"/>
                </a:solidFill>
                <a:latin typeface="Times New Roman" charset="0"/>
              </a:rPr>
              <a:t>VENTE </a:t>
            </a:r>
          </a:p>
          <a:p>
            <a:r>
              <a:rPr lang="fr-FR" sz="1200" b="1">
                <a:solidFill>
                  <a:schemeClr val="bg1"/>
                </a:solidFill>
                <a:latin typeface="Times New Roman" charset="0"/>
              </a:rPr>
              <a:t>- CA par salarié, ...</a:t>
            </a:r>
          </a:p>
        </p:txBody>
      </p:sp>
      <p:sp>
        <p:nvSpPr>
          <p:cNvPr id="858146" name="Rectangle 34"/>
          <p:cNvSpPr>
            <a:spLocks noChangeArrowheads="1"/>
          </p:cNvSpPr>
          <p:nvPr/>
        </p:nvSpPr>
        <p:spPr bwMode="auto">
          <a:xfrm>
            <a:off x="561975" y="2974975"/>
            <a:ext cx="2462213" cy="2470150"/>
          </a:xfrm>
          <a:prstGeom prst="rect">
            <a:avLst/>
          </a:prstGeom>
          <a:solidFill>
            <a:schemeClr val="bg2"/>
          </a:solidFill>
          <a:ln w="9525">
            <a:solidFill>
              <a:schemeClr val="tx1"/>
            </a:solidFill>
            <a:miter lim="800000"/>
            <a:headEnd/>
            <a:tailEnd/>
          </a:ln>
        </p:spPr>
        <p:txBody>
          <a:bodyPr>
            <a:prstTxWarp prst="textNoShape">
              <a:avLst/>
            </a:prstTxWarp>
          </a:bodyPr>
          <a:lstStyle/>
          <a:p>
            <a:r>
              <a:rPr lang="fr-FR" sz="1200" b="1">
                <a:solidFill>
                  <a:schemeClr val="bg1"/>
                </a:solidFill>
                <a:latin typeface="Tahoma" charset="0"/>
              </a:rPr>
              <a:t>SEGMENTATION</a:t>
            </a:r>
          </a:p>
          <a:p>
            <a:r>
              <a:rPr lang="fr-FR" sz="1200" b="1">
                <a:solidFill>
                  <a:schemeClr val="bg1"/>
                </a:solidFill>
                <a:latin typeface="Tahoma" charset="0"/>
              </a:rPr>
              <a:t>- part de marché par segment</a:t>
            </a:r>
          </a:p>
          <a:p>
            <a:r>
              <a:rPr lang="fr-FR" sz="1200" b="1">
                <a:solidFill>
                  <a:schemeClr val="bg1"/>
                </a:solidFill>
                <a:latin typeface="Tahoma" charset="0"/>
              </a:rPr>
              <a:t>PRIX</a:t>
            </a:r>
          </a:p>
          <a:p>
            <a:r>
              <a:rPr lang="fr-FR" sz="1200" b="1">
                <a:solidFill>
                  <a:schemeClr val="bg1"/>
                </a:solidFill>
                <a:latin typeface="Tahoma" charset="0"/>
              </a:rPr>
              <a:t>- prix de vente unitaire moyen</a:t>
            </a:r>
          </a:p>
          <a:p>
            <a:r>
              <a:rPr lang="fr-FR" sz="1200" b="1">
                <a:solidFill>
                  <a:schemeClr val="bg1"/>
                </a:solidFill>
                <a:latin typeface="Tahoma" charset="0"/>
              </a:rPr>
              <a:t>REACTIVITE</a:t>
            </a:r>
          </a:p>
          <a:p>
            <a:r>
              <a:rPr lang="fr-FR" sz="1200" b="1">
                <a:solidFill>
                  <a:schemeClr val="bg1"/>
                </a:solidFill>
                <a:latin typeface="Tahoma" charset="0"/>
              </a:rPr>
              <a:t>- délais</a:t>
            </a:r>
          </a:p>
          <a:p>
            <a:r>
              <a:rPr lang="fr-FR" sz="1200" b="1">
                <a:solidFill>
                  <a:schemeClr val="bg1"/>
                </a:solidFill>
                <a:latin typeface="Tahoma" charset="0"/>
              </a:rPr>
              <a:t>QUALITE</a:t>
            </a:r>
          </a:p>
          <a:p>
            <a:r>
              <a:rPr lang="fr-FR" sz="1200" b="1">
                <a:solidFill>
                  <a:schemeClr val="bg1"/>
                </a:solidFill>
                <a:latin typeface="Tahoma" charset="0"/>
              </a:rPr>
              <a:t>- fidélité des clients</a:t>
            </a:r>
          </a:p>
          <a:p>
            <a:r>
              <a:rPr lang="fr-FR" sz="1200" b="1">
                <a:solidFill>
                  <a:schemeClr val="bg1"/>
                </a:solidFill>
                <a:latin typeface="Tahoma" charset="0"/>
              </a:rPr>
              <a:t>- satisfaction des clients</a:t>
            </a:r>
          </a:p>
          <a:p>
            <a:r>
              <a:rPr lang="fr-FR" sz="1200" b="1">
                <a:solidFill>
                  <a:schemeClr val="bg1"/>
                </a:solidFill>
                <a:latin typeface="Tahoma" charset="0"/>
              </a:rPr>
              <a:t>- taux de retour</a:t>
            </a:r>
          </a:p>
          <a:p>
            <a:r>
              <a:rPr lang="fr-FR" sz="1200" b="1">
                <a:solidFill>
                  <a:schemeClr val="bg1"/>
                </a:solidFill>
                <a:latin typeface="Tahoma" charset="0"/>
              </a:rPr>
              <a:t>- image de marque,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58115"/>
                                        </p:tgtEl>
                                        <p:attrNameLst>
                                          <p:attrName>style.visibility</p:attrName>
                                        </p:attrNameLst>
                                      </p:cBhvr>
                                      <p:to>
                                        <p:strVal val="visible"/>
                                      </p:to>
                                    </p:set>
                                    <p:anim calcmode="lin" valueType="num">
                                      <p:cBhvr additive="base">
                                        <p:cTn id="7" dur="500" fill="hold"/>
                                        <p:tgtEl>
                                          <p:spTgt spid="858115"/>
                                        </p:tgtEl>
                                        <p:attrNameLst>
                                          <p:attrName>ppt_x</p:attrName>
                                        </p:attrNameLst>
                                      </p:cBhvr>
                                      <p:tavLst>
                                        <p:tav tm="0">
                                          <p:val>
                                            <p:strVal val="0-#ppt_w/2"/>
                                          </p:val>
                                        </p:tav>
                                        <p:tav tm="100000">
                                          <p:val>
                                            <p:strVal val="#ppt_x"/>
                                          </p:val>
                                        </p:tav>
                                      </p:tavLst>
                                    </p:anim>
                                    <p:anim calcmode="lin" valueType="num">
                                      <p:cBhvr additive="base">
                                        <p:cTn id="8" dur="500" fill="hold"/>
                                        <p:tgtEl>
                                          <p:spTgt spid="8581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0-#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58144"/>
                                        </p:tgtEl>
                                        <p:attrNameLst>
                                          <p:attrName>style.visibility</p:attrName>
                                        </p:attrNameLst>
                                      </p:cBhvr>
                                      <p:to>
                                        <p:strVal val="visible"/>
                                      </p:to>
                                    </p:set>
                                    <p:anim calcmode="lin" valueType="num">
                                      <p:cBhvr additive="base">
                                        <p:cTn id="25" dur="500" fill="hold"/>
                                        <p:tgtEl>
                                          <p:spTgt spid="858144"/>
                                        </p:tgtEl>
                                        <p:attrNameLst>
                                          <p:attrName>ppt_x</p:attrName>
                                        </p:attrNameLst>
                                      </p:cBhvr>
                                      <p:tavLst>
                                        <p:tav tm="0">
                                          <p:val>
                                            <p:strVal val="0-#ppt_w/2"/>
                                          </p:val>
                                        </p:tav>
                                        <p:tav tm="100000">
                                          <p:val>
                                            <p:strVal val="#ppt_x"/>
                                          </p:val>
                                        </p:tav>
                                      </p:tavLst>
                                    </p:anim>
                                    <p:anim calcmode="lin" valueType="num">
                                      <p:cBhvr additive="base">
                                        <p:cTn id="26" dur="500" fill="hold"/>
                                        <p:tgtEl>
                                          <p:spTgt spid="858144"/>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858144"/>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0-#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0-#ppt_w/2"/>
                                          </p:val>
                                        </p:tav>
                                        <p:tav tm="100000">
                                          <p:val>
                                            <p:strVal val="#ppt_x"/>
                                          </p:val>
                                        </p:tav>
                                      </p:tavLst>
                                    </p:anim>
                                    <p:anim calcmode="lin" valueType="num">
                                      <p:cBhvr additive="base">
                                        <p:cTn id="3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858146"/>
                                        </p:tgtEl>
                                        <p:attrNameLst>
                                          <p:attrName>style.visibility</p:attrName>
                                        </p:attrNameLst>
                                      </p:cBhvr>
                                      <p:to>
                                        <p:strVal val="visible"/>
                                      </p:to>
                                    </p:set>
                                    <p:anim calcmode="lin" valueType="num">
                                      <p:cBhvr additive="base">
                                        <p:cTn id="43" dur="500" fill="hold"/>
                                        <p:tgtEl>
                                          <p:spTgt spid="858146"/>
                                        </p:tgtEl>
                                        <p:attrNameLst>
                                          <p:attrName>ppt_x</p:attrName>
                                        </p:attrNameLst>
                                      </p:cBhvr>
                                      <p:tavLst>
                                        <p:tav tm="0">
                                          <p:val>
                                            <p:strVal val="0-#ppt_w/2"/>
                                          </p:val>
                                        </p:tav>
                                        <p:tav tm="100000">
                                          <p:val>
                                            <p:strVal val="#ppt_x"/>
                                          </p:val>
                                        </p:tav>
                                      </p:tavLst>
                                    </p:anim>
                                    <p:anim calcmode="lin" valueType="num">
                                      <p:cBhvr additive="base">
                                        <p:cTn id="44" dur="500" fill="hold"/>
                                        <p:tgtEl>
                                          <p:spTgt spid="858146"/>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858146"/>
                                        </p:tgtEl>
                                        <p:attrNameLst>
                                          <p:attrName>style.visibility</p:attrName>
                                        </p:attrNameLst>
                                      </p:cBhvr>
                                      <p:to>
                                        <p:strVal val="hidden"/>
                                      </p:to>
                                    </p:set>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0-#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additive="base">
                                        <p:cTn id="55" dur="500" fill="hold"/>
                                        <p:tgtEl>
                                          <p:spTgt spid="4"/>
                                        </p:tgtEl>
                                        <p:attrNameLst>
                                          <p:attrName>ppt_x</p:attrName>
                                        </p:attrNameLst>
                                      </p:cBhvr>
                                      <p:tavLst>
                                        <p:tav tm="0">
                                          <p:val>
                                            <p:strVal val="0-#ppt_w/2"/>
                                          </p:val>
                                        </p:tav>
                                        <p:tav tm="100000">
                                          <p:val>
                                            <p:strVal val="#ppt_x"/>
                                          </p:val>
                                        </p:tav>
                                      </p:tavLst>
                                    </p:anim>
                                    <p:anim calcmode="lin" valueType="num">
                                      <p:cBhvr additive="base">
                                        <p:cTn id="5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858145"/>
                                        </p:tgtEl>
                                        <p:attrNameLst>
                                          <p:attrName>style.visibility</p:attrName>
                                        </p:attrNameLst>
                                      </p:cBhvr>
                                      <p:to>
                                        <p:strVal val="visible"/>
                                      </p:to>
                                    </p:set>
                                    <p:anim calcmode="lin" valueType="num">
                                      <p:cBhvr additive="base">
                                        <p:cTn id="61" dur="500" fill="hold"/>
                                        <p:tgtEl>
                                          <p:spTgt spid="858145"/>
                                        </p:tgtEl>
                                        <p:attrNameLst>
                                          <p:attrName>ppt_x</p:attrName>
                                        </p:attrNameLst>
                                      </p:cBhvr>
                                      <p:tavLst>
                                        <p:tav tm="0">
                                          <p:val>
                                            <p:strVal val="0-#ppt_w/2"/>
                                          </p:val>
                                        </p:tav>
                                        <p:tav tm="100000">
                                          <p:val>
                                            <p:strVal val="#ppt_x"/>
                                          </p:val>
                                        </p:tav>
                                      </p:tavLst>
                                    </p:anim>
                                    <p:anim calcmode="lin" valueType="num">
                                      <p:cBhvr additive="base">
                                        <p:cTn id="62" dur="500" fill="hold"/>
                                        <p:tgtEl>
                                          <p:spTgt spid="858145"/>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858145"/>
                                        </p:tgtEl>
                                        <p:attrNameLst>
                                          <p:attrName>style.visibility</p:attrName>
                                        </p:attrNameLst>
                                      </p:cBhvr>
                                      <p:to>
                                        <p:strVal val="hidden"/>
                                      </p:to>
                                    </p:set>
                                  </p:sub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additive="base">
                                        <p:cTn id="67" dur="500" fill="hold"/>
                                        <p:tgtEl>
                                          <p:spTgt spid="9"/>
                                        </p:tgtEl>
                                        <p:attrNameLst>
                                          <p:attrName>ppt_x</p:attrName>
                                        </p:attrNameLst>
                                      </p:cBhvr>
                                      <p:tavLst>
                                        <p:tav tm="0">
                                          <p:val>
                                            <p:strVal val="0-#ppt_w/2"/>
                                          </p:val>
                                        </p:tav>
                                        <p:tav tm="100000">
                                          <p:val>
                                            <p:strVal val="#ppt_x"/>
                                          </p:val>
                                        </p:tav>
                                      </p:tavLst>
                                    </p:anim>
                                    <p:anim calcmode="lin" valueType="num">
                                      <p:cBhvr additive="base">
                                        <p:cTn id="6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nodeType="clickEffect">
                                  <p:stCondLst>
                                    <p:cond delay="0"/>
                                  </p:stCondLst>
                                  <p:childTnLst>
                                    <p:set>
                                      <p:cBhvr>
                                        <p:cTn id="72" dur="1" fill="hold">
                                          <p:stCondLst>
                                            <p:cond delay="0"/>
                                          </p:stCondLst>
                                        </p:cTn>
                                        <p:tgtEl>
                                          <p:spTgt spid="5"/>
                                        </p:tgtEl>
                                        <p:attrNameLst>
                                          <p:attrName>style.visibility</p:attrName>
                                        </p:attrNameLst>
                                      </p:cBhvr>
                                      <p:to>
                                        <p:strVal val="visible"/>
                                      </p:to>
                                    </p:set>
                                    <p:anim calcmode="lin" valueType="num">
                                      <p:cBhvr additive="base">
                                        <p:cTn id="73" dur="500" fill="hold"/>
                                        <p:tgtEl>
                                          <p:spTgt spid="5"/>
                                        </p:tgtEl>
                                        <p:attrNameLst>
                                          <p:attrName>ppt_x</p:attrName>
                                        </p:attrNameLst>
                                      </p:cBhvr>
                                      <p:tavLst>
                                        <p:tav tm="0">
                                          <p:val>
                                            <p:strVal val="0-#ppt_w/2"/>
                                          </p:val>
                                        </p:tav>
                                        <p:tav tm="100000">
                                          <p:val>
                                            <p:strVal val="#ppt_x"/>
                                          </p:val>
                                        </p:tav>
                                      </p:tavLst>
                                    </p:anim>
                                    <p:anim calcmode="lin" valueType="num">
                                      <p:cBhvr additive="base">
                                        <p:cTn id="7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858143"/>
                                        </p:tgtEl>
                                        <p:attrNameLst>
                                          <p:attrName>style.visibility</p:attrName>
                                        </p:attrNameLst>
                                      </p:cBhvr>
                                      <p:to>
                                        <p:strVal val="visible"/>
                                      </p:to>
                                    </p:set>
                                    <p:anim calcmode="lin" valueType="num">
                                      <p:cBhvr additive="base">
                                        <p:cTn id="79" dur="500" fill="hold"/>
                                        <p:tgtEl>
                                          <p:spTgt spid="858143"/>
                                        </p:tgtEl>
                                        <p:attrNameLst>
                                          <p:attrName>ppt_x</p:attrName>
                                        </p:attrNameLst>
                                      </p:cBhvr>
                                      <p:tavLst>
                                        <p:tav tm="0">
                                          <p:val>
                                            <p:strVal val="0-#ppt_w/2"/>
                                          </p:val>
                                        </p:tav>
                                        <p:tav tm="100000">
                                          <p:val>
                                            <p:strVal val="#ppt_x"/>
                                          </p:val>
                                        </p:tav>
                                      </p:tavLst>
                                    </p:anim>
                                    <p:anim calcmode="lin" valueType="num">
                                      <p:cBhvr additive="base">
                                        <p:cTn id="80" dur="500" fill="hold"/>
                                        <p:tgtEl>
                                          <p:spTgt spid="858143"/>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85814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115" grpId="0" animBg="1" autoUpdateAnimBg="0"/>
      <p:bldP spid="858143" grpId="0" animBg="1" autoUpdateAnimBg="0"/>
      <p:bldP spid="858144" grpId="0" animBg="1" autoUpdateAnimBg="0"/>
      <p:bldP spid="858145" grpId="0" animBg="1" autoUpdateAnimBg="0"/>
      <p:bldP spid="858146"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ctrTitle"/>
          </p:nvPr>
        </p:nvSpPr>
        <p:spPr/>
        <p:txBody>
          <a:bodyPr/>
          <a:lstStyle/>
          <a:p>
            <a:pPr marL="609600" indent="-609600"/>
            <a:r>
              <a:rPr lang="fr-FR"/>
              <a:t>I.2 Le management stratégique et la politique générale de l’entreprise</a:t>
            </a:r>
          </a:p>
        </p:txBody>
      </p:sp>
      <p:sp>
        <p:nvSpPr>
          <p:cNvPr id="64515" name="Rectangle 3"/>
          <p:cNvSpPr>
            <a:spLocks noGrp="1" noChangeArrowheads="1"/>
          </p:cNvSpPr>
          <p:nvPr>
            <p:ph type="subTitle" idx="1"/>
          </p:nvPr>
        </p:nvSpPr>
        <p:spPr/>
        <p:txBody>
          <a:bodyPr/>
          <a:lstStyle/>
          <a:p>
            <a:r>
              <a:rPr lang="fr-FR"/>
              <a:t>Tester la pertinence de la démarche stratégique</a:t>
            </a:r>
          </a:p>
        </p:txBody>
      </p:sp>
    </p:spTree>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ce réservé du numéro de diapositive 4"/>
          <p:cNvSpPr>
            <a:spLocks noGrp="1"/>
          </p:cNvSpPr>
          <p:nvPr>
            <p:ph type="sldNum" sz="quarter" idx="10"/>
          </p:nvPr>
        </p:nvSpPr>
        <p:spPr/>
        <p:txBody>
          <a:bodyPr/>
          <a:lstStyle/>
          <a:p>
            <a:pPr>
              <a:defRPr/>
            </a:pPr>
            <a:fld id="{62FDDAE0-127E-BC42-80D8-88D32FC64F1A}" type="slidenum">
              <a:rPr lang="fr-FR"/>
              <a:pPr>
                <a:defRPr/>
              </a:pPr>
              <a:t>280</a:t>
            </a:fld>
            <a:endParaRPr lang="fr-FR"/>
          </a:p>
        </p:txBody>
      </p:sp>
      <p:sp>
        <p:nvSpPr>
          <p:cNvPr id="573443" name="Rectangle 2"/>
          <p:cNvSpPr>
            <a:spLocks noGrp="1" noChangeArrowheads="1"/>
          </p:cNvSpPr>
          <p:nvPr>
            <p:ph type="body" sz="half" idx="2"/>
          </p:nvPr>
        </p:nvSpPr>
        <p:spPr>
          <a:xfrm>
            <a:off x="971550" y="1627188"/>
            <a:ext cx="4321175" cy="4610100"/>
          </a:xfrm>
        </p:spPr>
        <p:txBody>
          <a:bodyPr/>
          <a:lstStyle/>
          <a:p>
            <a:pPr marL="285750" indent="-285750"/>
            <a:r>
              <a:rPr lang="fr-FR" sz="2000"/>
              <a:t>La création et l’implémentation du BSC est un processus de management par nature, comportant :</a:t>
            </a:r>
          </a:p>
          <a:p>
            <a:pPr marL="685800" lvl="1" indent="-209550"/>
            <a:r>
              <a:rPr lang="fr-FR" sz="2000"/>
              <a:t>le développement d’une vision</a:t>
            </a:r>
          </a:p>
          <a:p>
            <a:pPr marL="685800" lvl="1" indent="-209550"/>
            <a:endParaRPr lang="fr-FR" sz="2000"/>
          </a:p>
          <a:p>
            <a:pPr marL="685800" lvl="1" indent="-209550"/>
            <a:r>
              <a:rPr lang="fr-FR" sz="2000"/>
              <a:t>l’établissement des objectifs</a:t>
            </a:r>
          </a:p>
          <a:p>
            <a:pPr marL="685800" lvl="1" indent="-209550"/>
            <a:endParaRPr lang="fr-FR" sz="2000"/>
          </a:p>
          <a:p>
            <a:pPr marL="685800" lvl="1" indent="-209550"/>
            <a:r>
              <a:rPr lang="fr-FR" sz="2000"/>
              <a:t>l’implication des parties prenantes</a:t>
            </a:r>
          </a:p>
          <a:p>
            <a:pPr marL="685800" lvl="1" indent="-209550"/>
            <a:endParaRPr lang="fr-FR" sz="2000"/>
          </a:p>
          <a:p>
            <a:pPr marL="685800" lvl="1" indent="-209550"/>
            <a:r>
              <a:rPr lang="fr-FR" sz="2000"/>
              <a:t>et le pilotage du progrès </a:t>
            </a:r>
          </a:p>
        </p:txBody>
      </p:sp>
      <p:grpSp>
        <p:nvGrpSpPr>
          <p:cNvPr id="573444" name="Group 20"/>
          <p:cNvGrpSpPr>
            <a:grpSpLocks/>
          </p:cNvGrpSpPr>
          <p:nvPr/>
        </p:nvGrpSpPr>
        <p:grpSpPr bwMode="auto">
          <a:xfrm>
            <a:off x="6477000" y="1295400"/>
            <a:ext cx="2339975" cy="4633913"/>
            <a:chOff x="3765" y="1008"/>
            <a:chExt cx="1474" cy="2814"/>
          </a:xfrm>
        </p:grpSpPr>
        <p:sp>
          <p:nvSpPr>
            <p:cNvPr id="573446" name="Rectangle 3"/>
            <p:cNvSpPr>
              <a:spLocks noChangeArrowheads="1"/>
            </p:cNvSpPr>
            <p:nvPr/>
          </p:nvSpPr>
          <p:spPr bwMode="auto">
            <a:xfrm>
              <a:off x="3787" y="1568"/>
              <a:ext cx="1428" cy="400"/>
            </a:xfrm>
            <a:prstGeom prst="rect">
              <a:avLst/>
            </a:prstGeom>
            <a:solidFill>
              <a:srgbClr val="CCCCFF"/>
            </a:solidFill>
            <a:ln w="12700" cap="rnd">
              <a:solidFill>
                <a:schemeClr val="tx1"/>
              </a:solidFill>
              <a:miter lim="800000"/>
              <a:headEnd/>
              <a:tailEnd/>
            </a:ln>
          </p:spPr>
          <p:txBody>
            <a:bodyPr anchor="ctr">
              <a:prstTxWarp prst="textNoShape">
                <a:avLst/>
              </a:prstTxWarp>
              <a:spAutoFit/>
            </a:bodyPr>
            <a:lstStyle/>
            <a:p>
              <a:endParaRPr lang="fr-FR"/>
            </a:p>
          </p:txBody>
        </p:sp>
        <p:sp>
          <p:nvSpPr>
            <p:cNvPr id="573447" name="Text Box 4"/>
            <p:cNvSpPr txBox="1">
              <a:spLocks noChangeArrowheads="1"/>
            </p:cNvSpPr>
            <p:nvPr/>
          </p:nvSpPr>
          <p:spPr bwMode="auto">
            <a:xfrm>
              <a:off x="3952" y="1688"/>
              <a:ext cx="1014" cy="174"/>
            </a:xfrm>
            <a:prstGeom prst="rect">
              <a:avLst/>
            </a:prstGeom>
            <a:noFill/>
            <a:ln w="12700" cap="rnd">
              <a:noFill/>
              <a:miter lim="800000"/>
              <a:headEnd/>
              <a:tailEnd/>
            </a:ln>
          </p:spPr>
          <p:txBody>
            <a:bodyPr>
              <a:prstTxWarp prst="textNoShape">
                <a:avLst/>
              </a:prstTxWarp>
              <a:spAutoFit/>
            </a:bodyPr>
            <a:lstStyle/>
            <a:p>
              <a:pPr algn="ctr">
                <a:lnSpc>
                  <a:spcPct val="80000"/>
                </a:lnSpc>
                <a:spcBef>
                  <a:spcPct val="50000"/>
                </a:spcBef>
              </a:pPr>
              <a:r>
                <a:rPr lang="fr-FR" sz="1600" b="1">
                  <a:solidFill>
                    <a:srgbClr val="000099"/>
                  </a:solidFill>
                  <a:latin typeface="Tahoma" charset="0"/>
                </a:rPr>
                <a:t>Cibles</a:t>
              </a:r>
              <a:endParaRPr lang="fr-FR" sz="1600" b="1">
                <a:solidFill>
                  <a:schemeClr val="bg1"/>
                </a:solidFill>
                <a:latin typeface="Tahoma" charset="0"/>
              </a:endParaRPr>
            </a:p>
          </p:txBody>
        </p:sp>
        <p:sp>
          <p:nvSpPr>
            <p:cNvPr id="573448" name="Rectangle 5"/>
            <p:cNvSpPr>
              <a:spLocks noChangeArrowheads="1"/>
            </p:cNvSpPr>
            <p:nvPr/>
          </p:nvSpPr>
          <p:spPr bwMode="auto">
            <a:xfrm>
              <a:off x="3787" y="2191"/>
              <a:ext cx="1428" cy="358"/>
            </a:xfrm>
            <a:prstGeom prst="rect">
              <a:avLst/>
            </a:prstGeom>
            <a:solidFill>
              <a:srgbClr val="CCCCFF"/>
            </a:solidFill>
            <a:ln w="12700" cap="rnd">
              <a:solidFill>
                <a:schemeClr val="tx1"/>
              </a:solidFill>
              <a:miter lim="800000"/>
              <a:headEnd/>
              <a:tailEnd/>
            </a:ln>
          </p:spPr>
          <p:txBody>
            <a:bodyPr anchor="ctr">
              <a:prstTxWarp prst="textNoShape">
                <a:avLst/>
              </a:prstTxWarp>
              <a:spAutoFit/>
            </a:bodyPr>
            <a:lstStyle/>
            <a:p>
              <a:endParaRPr lang="fr-FR"/>
            </a:p>
          </p:txBody>
        </p:sp>
        <p:sp>
          <p:nvSpPr>
            <p:cNvPr id="573449" name="Text Box 6"/>
            <p:cNvSpPr txBox="1">
              <a:spLocks noChangeArrowheads="1"/>
            </p:cNvSpPr>
            <p:nvPr/>
          </p:nvSpPr>
          <p:spPr bwMode="auto">
            <a:xfrm>
              <a:off x="3878" y="2277"/>
              <a:ext cx="1286" cy="174"/>
            </a:xfrm>
            <a:prstGeom prst="rect">
              <a:avLst/>
            </a:prstGeom>
            <a:noFill/>
            <a:ln w="12700" cap="rnd">
              <a:noFill/>
              <a:miter lim="800000"/>
              <a:headEnd/>
              <a:tailEnd/>
            </a:ln>
          </p:spPr>
          <p:txBody>
            <a:bodyPr>
              <a:prstTxWarp prst="textNoShape">
                <a:avLst/>
              </a:prstTxWarp>
              <a:spAutoFit/>
            </a:bodyPr>
            <a:lstStyle/>
            <a:p>
              <a:pPr algn="ctr">
                <a:lnSpc>
                  <a:spcPct val="80000"/>
                </a:lnSpc>
                <a:spcBef>
                  <a:spcPct val="50000"/>
                </a:spcBef>
              </a:pPr>
              <a:r>
                <a:rPr lang="fr-FR" sz="1600" b="1">
                  <a:solidFill>
                    <a:srgbClr val="000099"/>
                  </a:solidFill>
                  <a:latin typeface="Tahoma" charset="0"/>
                </a:rPr>
                <a:t>Plans d’action</a:t>
              </a:r>
            </a:p>
          </p:txBody>
        </p:sp>
        <p:sp>
          <p:nvSpPr>
            <p:cNvPr id="573450" name="Rectangle 7"/>
            <p:cNvSpPr>
              <a:spLocks noChangeArrowheads="1"/>
            </p:cNvSpPr>
            <p:nvPr/>
          </p:nvSpPr>
          <p:spPr bwMode="auto">
            <a:xfrm>
              <a:off x="3787" y="2784"/>
              <a:ext cx="1428" cy="400"/>
            </a:xfrm>
            <a:prstGeom prst="rect">
              <a:avLst/>
            </a:prstGeom>
            <a:solidFill>
              <a:srgbClr val="CCCCFF"/>
            </a:solidFill>
            <a:ln w="12700" cap="rnd">
              <a:solidFill>
                <a:schemeClr val="tx1"/>
              </a:solidFill>
              <a:miter lim="800000"/>
              <a:headEnd/>
              <a:tailEnd/>
            </a:ln>
          </p:spPr>
          <p:txBody>
            <a:bodyPr anchor="ctr">
              <a:prstTxWarp prst="textNoShape">
                <a:avLst/>
              </a:prstTxWarp>
              <a:spAutoFit/>
            </a:bodyPr>
            <a:lstStyle/>
            <a:p>
              <a:endParaRPr lang="fr-FR"/>
            </a:p>
          </p:txBody>
        </p:sp>
        <p:sp>
          <p:nvSpPr>
            <p:cNvPr id="573451" name="Text Box 8"/>
            <p:cNvSpPr txBox="1">
              <a:spLocks noChangeArrowheads="1"/>
            </p:cNvSpPr>
            <p:nvPr/>
          </p:nvSpPr>
          <p:spPr bwMode="auto">
            <a:xfrm>
              <a:off x="3998" y="2867"/>
              <a:ext cx="1014" cy="174"/>
            </a:xfrm>
            <a:prstGeom prst="rect">
              <a:avLst/>
            </a:prstGeom>
            <a:noFill/>
            <a:ln w="12700" cap="rnd">
              <a:noFill/>
              <a:miter lim="800000"/>
              <a:headEnd/>
              <a:tailEnd/>
            </a:ln>
          </p:spPr>
          <p:txBody>
            <a:bodyPr>
              <a:prstTxWarp prst="textNoShape">
                <a:avLst/>
              </a:prstTxWarp>
              <a:spAutoFit/>
            </a:bodyPr>
            <a:lstStyle/>
            <a:p>
              <a:pPr algn="ctr">
                <a:lnSpc>
                  <a:spcPct val="80000"/>
                </a:lnSpc>
                <a:spcBef>
                  <a:spcPct val="50000"/>
                </a:spcBef>
              </a:pPr>
              <a:r>
                <a:rPr lang="fr-FR" sz="1600" b="1">
                  <a:solidFill>
                    <a:srgbClr val="000099"/>
                  </a:solidFill>
                  <a:latin typeface="Tahoma" charset="0"/>
                </a:rPr>
                <a:t>Indicateurs</a:t>
              </a:r>
              <a:endParaRPr lang="fr-FR" sz="1600" b="1">
                <a:solidFill>
                  <a:srgbClr val="003399"/>
                </a:solidFill>
                <a:latin typeface="Tahoma" charset="0"/>
              </a:endParaRPr>
            </a:p>
          </p:txBody>
        </p:sp>
        <p:sp>
          <p:nvSpPr>
            <p:cNvPr id="573452" name="AutoShape 9"/>
            <p:cNvSpPr>
              <a:spLocks noChangeArrowheads="1"/>
            </p:cNvSpPr>
            <p:nvPr/>
          </p:nvSpPr>
          <p:spPr bwMode="auto">
            <a:xfrm>
              <a:off x="4301" y="1432"/>
              <a:ext cx="348" cy="104"/>
            </a:xfrm>
            <a:prstGeom prst="downArrow">
              <a:avLst>
                <a:gd name="adj1" fmla="val 50000"/>
                <a:gd name="adj2" fmla="val 25000"/>
              </a:avLst>
            </a:prstGeom>
            <a:solidFill>
              <a:schemeClr val="tx2"/>
            </a:solidFill>
            <a:ln w="12700" cap="rnd">
              <a:solidFill>
                <a:schemeClr val="tx1"/>
              </a:solidFill>
              <a:miter lim="800000"/>
              <a:headEnd/>
              <a:tailEnd/>
            </a:ln>
          </p:spPr>
          <p:txBody>
            <a:bodyPr anchor="ctr">
              <a:prstTxWarp prst="textNoShape">
                <a:avLst/>
              </a:prstTxWarp>
              <a:spAutoFit/>
            </a:bodyPr>
            <a:lstStyle/>
            <a:p>
              <a:endParaRPr lang="fr-FR"/>
            </a:p>
          </p:txBody>
        </p:sp>
        <p:sp>
          <p:nvSpPr>
            <p:cNvPr id="573453" name="Rectangle 10"/>
            <p:cNvSpPr>
              <a:spLocks noChangeArrowheads="1"/>
            </p:cNvSpPr>
            <p:nvPr/>
          </p:nvSpPr>
          <p:spPr bwMode="auto">
            <a:xfrm>
              <a:off x="3765" y="1008"/>
              <a:ext cx="1428" cy="400"/>
            </a:xfrm>
            <a:prstGeom prst="rect">
              <a:avLst/>
            </a:prstGeom>
            <a:solidFill>
              <a:srgbClr val="CCCCFF"/>
            </a:solidFill>
            <a:ln w="12700" cap="rnd">
              <a:solidFill>
                <a:schemeClr val="tx1"/>
              </a:solidFill>
              <a:miter lim="800000"/>
              <a:headEnd/>
              <a:tailEnd/>
            </a:ln>
          </p:spPr>
          <p:txBody>
            <a:bodyPr anchor="ctr">
              <a:prstTxWarp prst="textNoShape">
                <a:avLst/>
              </a:prstTxWarp>
              <a:spAutoFit/>
            </a:bodyPr>
            <a:lstStyle/>
            <a:p>
              <a:endParaRPr lang="fr-FR"/>
            </a:p>
          </p:txBody>
        </p:sp>
        <p:sp>
          <p:nvSpPr>
            <p:cNvPr id="573454" name="Text Box 11"/>
            <p:cNvSpPr txBox="1">
              <a:spLocks noChangeArrowheads="1"/>
            </p:cNvSpPr>
            <p:nvPr/>
          </p:nvSpPr>
          <p:spPr bwMode="auto">
            <a:xfrm>
              <a:off x="3952" y="1098"/>
              <a:ext cx="1014" cy="174"/>
            </a:xfrm>
            <a:prstGeom prst="rect">
              <a:avLst/>
            </a:prstGeom>
            <a:noFill/>
            <a:ln w="12700" cap="rnd">
              <a:noFill/>
              <a:miter lim="800000"/>
              <a:headEnd/>
              <a:tailEnd/>
            </a:ln>
          </p:spPr>
          <p:txBody>
            <a:bodyPr>
              <a:prstTxWarp prst="textNoShape">
                <a:avLst/>
              </a:prstTxWarp>
              <a:spAutoFit/>
            </a:bodyPr>
            <a:lstStyle/>
            <a:p>
              <a:pPr algn="ctr">
                <a:lnSpc>
                  <a:spcPct val="80000"/>
                </a:lnSpc>
                <a:spcBef>
                  <a:spcPct val="50000"/>
                </a:spcBef>
              </a:pPr>
              <a:r>
                <a:rPr lang="fr-FR" sz="1600" b="1">
                  <a:solidFill>
                    <a:srgbClr val="000099"/>
                  </a:solidFill>
                  <a:latin typeface="Tahoma" charset="0"/>
                </a:rPr>
                <a:t>Vision</a:t>
              </a:r>
              <a:endParaRPr lang="fr-FR" sz="1600" b="1">
                <a:solidFill>
                  <a:schemeClr val="bg1"/>
                </a:solidFill>
                <a:latin typeface="Tahoma" charset="0"/>
              </a:endParaRPr>
            </a:p>
          </p:txBody>
        </p:sp>
        <p:sp>
          <p:nvSpPr>
            <p:cNvPr id="573455" name="AutoShape 12"/>
            <p:cNvSpPr>
              <a:spLocks noChangeArrowheads="1"/>
            </p:cNvSpPr>
            <p:nvPr/>
          </p:nvSpPr>
          <p:spPr bwMode="auto">
            <a:xfrm>
              <a:off x="4301" y="2000"/>
              <a:ext cx="348" cy="141"/>
            </a:xfrm>
            <a:prstGeom prst="downArrow">
              <a:avLst>
                <a:gd name="adj1" fmla="val 50000"/>
                <a:gd name="adj2" fmla="val 25000"/>
              </a:avLst>
            </a:prstGeom>
            <a:solidFill>
              <a:schemeClr val="tx2"/>
            </a:solidFill>
            <a:ln w="12700" cap="rnd">
              <a:solidFill>
                <a:schemeClr val="tx1"/>
              </a:solidFill>
              <a:miter lim="800000"/>
              <a:headEnd/>
              <a:tailEnd/>
            </a:ln>
          </p:spPr>
          <p:txBody>
            <a:bodyPr anchor="ctr">
              <a:prstTxWarp prst="textNoShape">
                <a:avLst/>
              </a:prstTxWarp>
              <a:spAutoFit/>
            </a:bodyPr>
            <a:lstStyle/>
            <a:p>
              <a:endParaRPr lang="fr-FR"/>
            </a:p>
          </p:txBody>
        </p:sp>
        <p:sp>
          <p:nvSpPr>
            <p:cNvPr id="573456" name="AutoShape 13"/>
            <p:cNvSpPr>
              <a:spLocks noChangeArrowheads="1"/>
            </p:cNvSpPr>
            <p:nvPr/>
          </p:nvSpPr>
          <p:spPr bwMode="auto">
            <a:xfrm>
              <a:off x="4301" y="2581"/>
              <a:ext cx="348" cy="150"/>
            </a:xfrm>
            <a:prstGeom prst="downArrow">
              <a:avLst>
                <a:gd name="adj1" fmla="val 50000"/>
                <a:gd name="adj2" fmla="val 25000"/>
              </a:avLst>
            </a:prstGeom>
            <a:solidFill>
              <a:schemeClr val="tx2"/>
            </a:solidFill>
            <a:ln w="12700" cap="rnd">
              <a:solidFill>
                <a:schemeClr val="tx1"/>
              </a:solidFill>
              <a:miter lim="800000"/>
              <a:headEnd/>
              <a:tailEnd/>
            </a:ln>
          </p:spPr>
          <p:txBody>
            <a:bodyPr anchor="ctr">
              <a:prstTxWarp prst="textNoShape">
                <a:avLst/>
              </a:prstTxWarp>
              <a:spAutoFit/>
            </a:bodyPr>
            <a:lstStyle/>
            <a:p>
              <a:endParaRPr lang="fr-FR"/>
            </a:p>
          </p:txBody>
        </p:sp>
        <p:sp>
          <p:nvSpPr>
            <p:cNvPr id="573457" name="Rectangle 14"/>
            <p:cNvSpPr>
              <a:spLocks noChangeArrowheads="1"/>
            </p:cNvSpPr>
            <p:nvPr/>
          </p:nvSpPr>
          <p:spPr bwMode="auto">
            <a:xfrm>
              <a:off x="3812" y="3419"/>
              <a:ext cx="1427" cy="400"/>
            </a:xfrm>
            <a:prstGeom prst="rect">
              <a:avLst/>
            </a:prstGeom>
            <a:solidFill>
              <a:srgbClr val="CCCCFF"/>
            </a:solidFill>
            <a:ln w="12700" cap="rnd">
              <a:solidFill>
                <a:schemeClr val="tx1"/>
              </a:solidFill>
              <a:miter lim="800000"/>
              <a:headEnd/>
              <a:tailEnd/>
            </a:ln>
          </p:spPr>
          <p:txBody>
            <a:bodyPr anchor="ctr">
              <a:prstTxWarp prst="textNoShape">
                <a:avLst/>
              </a:prstTxWarp>
              <a:spAutoFit/>
            </a:bodyPr>
            <a:lstStyle/>
            <a:p>
              <a:endParaRPr lang="fr-FR"/>
            </a:p>
          </p:txBody>
        </p:sp>
        <p:sp>
          <p:nvSpPr>
            <p:cNvPr id="573458" name="Text Box 15"/>
            <p:cNvSpPr txBox="1">
              <a:spLocks noChangeArrowheads="1"/>
            </p:cNvSpPr>
            <p:nvPr/>
          </p:nvSpPr>
          <p:spPr bwMode="auto">
            <a:xfrm>
              <a:off x="3880" y="3410"/>
              <a:ext cx="1268" cy="412"/>
            </a:xfrm>
            <a:prstGeom prst="rect">
              <a:avLst/>
            </a:prstGeom>
            <a:noFill/>
            <a:ln w="12700" cap="rnd">
              <a:noFill/>
              <a:miter lim="800000"/>
              <a:headEnd/>
              <a:tailEnd/>
            </a:ln>
          </p:spPr>
          <p:txBody>
            <a:bodyPr>
              <a:prstTxWarp prst="textNoShape">
                <a:avLst/>
              </a:prstTxWarp>
              <a:spAutoFit/>
            </a:bodyPr>
            <a:lstStyle/>
            <a:p>
              <a:pPr algn="ctr">
                <a:lnSpc>
                  <a:spcPct val="80000"/>
                </a:lnSpc>
                <a:spcBef>
                  <a:spcPct val="50000"/>
                </a:spcBef>
              </a:pPr>
              <a:r>
                <a:rPr lang="fr-FR" sz="1600" b="1">
                  <a:solidFill>
                    <a:srgbClr val="000099"/>
                  </a:solidFill>
                  <a:latin typeface="Tahoma" charset="0"/>
                </a:rPr>
                <a:t>Implémenter l’amélioration continue </a:t>
              </a:r>
              <a:endParaRPr lang="fr-FR" sz="1600" b="1">
                <a:solidFill>
                  <a:srgbClr val="003399"/>
                </a:solidFill>
                <a:latin typeface="Tahoma" charset="0"/>
              </a:endParaRPr>
            </a:p>
          </p:txBody>
        </p:sp>
        <p:sp>
          <p:nvSpPr>
            <p:cNvPr id="573459" name="AutoShape 16"/>
            <p:cNvSpPr>
              <a:spLocks noChangeArrowheads="1"/>
            </p:cNvSpPr>
            <p:nvPr/>
          </p:nvSpPr>
          <p:spPr bwMode="auto">
            <a:xfrm>
              <a:off x="4301" y="3230"/>
              <a:ext cx="348" cy="136"/>
            </a:xfrm>
            <a:prstGeom prst="downArrow">
              <a:avLst>
                <a:gd name="adj1" fmla="val 50000"/>
                <a:gd name="adj2" fmla="val 25000"/>
              </a:avLst>
            </a:prstGeom>
            <a:solidFill>
              <a:schemeClr val="tx2"/>
            </a:solidFill>
            <a:ln w="12700" cap="rnd">
              <a:solidFill>
                <a:schemeClr val="tx1"/>
              </a:solidFill>
              <a:miter lim="800000"/>
              <a:headEnd/>
              <a:tailEnd/>
            </a:ln>
          </p:spPr>
          <p:txBody>
            <a:bodyPr anchor="ctr">
              <a:prstTxWarp prst="textNoShape">
                <a:avLst/>
              </a:prstTxWarp>
              <a:spAutoFit/>
            </a:bodyPr>
            <a:lstStyle/>
            <a:p>
              <a:endParaRPr lang="fr-FR"/>
            </a:p>
          </p:txBody>
        </p:sp>
      </p:grpSp>
      <p:sp>
        <p:nvSpPr>
          <p:cNvPr id="573445" name="Rectangle 17"/>
          <p:cNvSpPr>
            <a:spLocks noGrp="1" noChangeArrowheads="1"/>
          </p:cNvSpPr>
          <p:nvPr>
            <p:ph type="title"/>
          </p:nvPr>
        </p:nvSpPr>
        <p:spPr>
          <a:xfrm>
            <a:off x="722313" y="0"/>
            <a:ext cx="8458200" cy="908050"/>
          </a:xfrm>
          <a:noFill/>
        </p:spPr>
        <p:txBody>
          <a:bodyPr lIns="90488" rIns="90488"/>
          <a:lstStyle/>
          <a:p>
            <a:pPr marL="185738" indent="9525"/>
            <a:r>
              <a:rPr lang="fr-FR"/>
              <a:t>Comment créer et piloter un BSC ? étapes clés et liens avec la dynamique du PDCA</a:t>
            </a:r>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2"/>
          <p:cNvSpPr>
            <a:spLocks noGrp="1"/>
          </p:cNvSpPr>
          <p:nvPr>
            <p:ph type="sldNum" sz="quarter" idx="10"/>
          </p:nvPr>
        </p:nvSpPr>
        <p:spPr/>
        <p:txBody>
          <a:bodyPr/>
          <a:lstStyle/>
          <a:p>
            <a:pPr>
              <a:defRPr/>
            </a:pPr>
            <a:fld id="{CF6D3809-4ED9-3448-AB77-6472039B40D5}" type="slidenum">
              <a:rPr lang="fr-FR"/>
              <a:pPr>
                <a:defRPr/>
              </a:pPr>
              <a:t>281</a:t>
            </a:fld>
            <a:endParaRPr lang="fr-FR"/>
          </a:p>
        </p:txBody>
      </p:sp>
      <p:sp>
        <p:nvSpPr>
          <p:cNvPr id="575491" name="Rectangle 1026"/>
          <p:cNvSpPr>
            <a:spLocks noGrp="1" noChangeArrowheads="1"/>
          </p:cNvSpPr>
          <p:nvPr>
            <p:ph type="title"/>
          </p:nvPr>
        </p:nvSpPr>
        <p:spPr/>
        <p:txBody>
          <a:bodyPr/>
          <a:lstStyle/>
          <a:p>
            <a:r>
              <a:rPr lang="fr-FR"/>
              <a:t>La logique de construction du BSC : liens avec les FCS</a:t>
            </a:r>
          </a:p>
        </p:txBody>
      </p:sp>
      <p:pic>
        <p:nvPicPr>
          <p:cNvPr id="575492" name="Picture 1029" descr="FCS-KPI &amp; BSC"/>
          <p:cNvPicPr>
            <a:picLocks noChangeAspect="1" noChangeArrowheads="1"/>
          </p:cNvPicPr>
          <p:nvPr/>
        </p:nvPicPr>
        <p:blipFill>
          <a:blip r:embed="rId2"/>
          <a:srcRect/>
          <a:stretch>
            <a:fillRect/>
          </a:stretch>
        </p:blipFill>
        <p:spPr bwMode="auto">
          <a:xfrm>
            <a:off x="1325563" y="1066800"/>
            <a:ext cx="6491287" cy="5638800"/>
          </a:xfrm>
          <a:prstGeom prst="rect">
            <a:avLst/>
          </a:prstGeom>
          <a:noFill/>
          <a:ln w="9525">
            <a:noFill/>
            <a:miter lim="800000"/>
            <a:headEnd/>
            <a:tailEnd/>
          </a:ln>
        </p:spPr>
      </p:pic>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6514" name="Picture 3" descr="bd14726_"/>
          <p:cNvPicPr>
            <a:picLocks noChangeAspect="1" noChangeArrowheads="1"/>
          </p:cNvPicPr>
          <p:nvPr/>
        </p:nvPicPr>
        <p:blipFill>
          <a:blip r:embed="rId3"/>
          <a:srcRect/>
          <a:stretch>
            <a:fillRect/>
          </a:stretch>
        </p:blipFill>
        <p:spPr bwMode="auto">
          <a:xfrm>
            <a:off x="7667625" y="6600825"/>
            <a:ext cx="952500" cy="190500"/>
          </a:xfrm>
          <a:prstGeom prst="rect">
            <a:avLst/>
          </a:prstGeom>
          <a:noFill/>
          <a:ln w="9525">
            <a:noFill/>
            <a:miter lim="800000"/>
            <a:headEnd/>
            <a:tailEnd/>
          </a:ln>
        </p:spPr>
      </p:pic>
      <p:sp>
        <p:nvSpPr>
          <p:cNvPr id="576515" name="Text Box 4">
            <a:hlinkClick r:id="rId4" action="ppaction://hlinksldjump"/>
          </p:cNvPr>
          <p:cNvSpPr txBox="1">
            <a:spLocks noChangeArrowheads="1"/>
          </p:cNvSpPr>
          <p:nvPr/>
        </p:nvSpPr>
        <p:spPr bwMode="auto">
          <a:xfrm>
            <a:off x="7683500" y="6599238"/>
            <a:ext cx="909638" cy="214312"/>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fr-FR" sz="800">
                <a:latin typeface="Arial" charset="0"/>
                <a:ea typeface="Arial" charset="0"/>
                <a:cs typeface="Arial" charset="0"/>
              </a:rPr>
              <a:t>      Sommaire</a:t>
            </a:r>
          </a:p>
        </p:txBody>
      </p:sp>
      <p:sp>
        <p:nvSpPr>
          <p:cNvPr id="576516" name="Rectangle 7"/>
          <p:cNvSpPr>
            <a:spLocks noGrp="1" noChangeArrowheads="1"/>
          </p:cNvSpPr>
          <p:nvPr>
            <p:ph type="ctrTitle"/>
          </p:nvPr>
        </p:nvSpPr>
        <p:spPr/>
        <p:txBody>
          <a:bodyPr/>
          <a:lstStyle/>
          <a:p>
            <a:r>
              <a:rPr lang="fr-FR"/>
              <a:t>7.2 Le pilotage stratégique :</a:t>
            </a:r>
            <a:br>
              <a:rPr lang="fr-FR"/>
            </a:br>
            <a:r>
              <a:rPr lang="fr-FR"/>
              <a:t> Les approches </a:t>
            </a:r>
            <a:br>
              <a:rPr lang="fr-FR"/>
            </a:br>
            <a:r>
              <a:rPr lang="fr-FR"/>
              <a:t>ABC (Activity Based Costing)</a:t>
            </a:r>
            <a:br>
              <a:rPr lang="fr-FR"/>
            </a:br>
            <a:r>
              <a:rPr lang="fr-FR"/>
              <a:t>ABM (Activity Based Management)</a:t>
            </a:r>
          </a:p>
        </p:txBody>
      </p:sp>
      <p:sp>
        <p:nvSpPr>
          <p:cNvPr id="576517" name="Rectangle 8"/>
          <p:cNvSpPr>
            <a:spLocks noGrp="1" noChangeArrowheads="1"/>
          </p:cNvSpPr>
          <p:nvPr>
            <p:ph type="subTitle" idx="1"/>
          </p:nvPr>
        </p:nvSpPr>
        <p:spPr/>
        <p:txBody>
          <a:bodyPr/>
          <a:lstStyle/>
          <a:p>
            <a:endParaRPr lang="fr-FR"/>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2"/>
          <p:cNvSpPr>
            <a:spLocks noGrp="1"/>
          </p:cNvSpPr>
          <p:nvPr>
            <p:ph type="sldNum" sz="quarter" idx="10"/>
          </p:nvPr>
        </p:nvSpPr>
        <p:spPr/>
        <p:txBody>
          <a:bodyPr/>
          <a:lstStyle/>
          <a:p>
            <a:pPr>
              <a:defRPr/>
            </a:pPr>
            <a:fld id="{F081D456-105D-A649-BE21-1E822D94CF69}" type="slidenum">
              <a:rPr lang="fr-FR"/>
              <a:pPr>
                <a:defRPr/>
              </a:pPr>
              <a:t>283</a:t>
            </a:fld>
            <a:endParaRPr lang="fr-FR"/>
          </a:p>
        </p:txBody>
      </p:sp>
      <p:sp>
        <p:nvSpPr>
          <p:cNvPr id="578563" name="Rectangle 2"/>
          <p:cNvSpPr>
            <a:spLocks noGrp="1" noChangeArrowheads="1"/>
          </p:cNvSpPr>
          <p:nvPr>
            <p:ph type="title"/>
          </p:nvPr>
        </p:nvSpPr>
        <p:spPr/>
        <p:txBody>
          <a:bodyPr/>
          <a:lstStyle/>
          <a:p>
            <a:r>
              <a:rPr lang="fr-FR"/>
              <a:t>Courbes de ventes et de rentabilité cumulées</a:t>
            </a:r>
          </a:p>
        </p:txBody>
      </p:sp>
      <p:pic>
        <p:nvPicPr>
          <p:cNvPr id="578564" name="Picture 3" descr="ventes cumulées"/>
          <p:cNvPicPr>
            <a:picLocks noChangeAspect="1" noChangeArrowheads="1"/>
          </p:cNvPicPr>
          <p:nvPr/>
        </p:nvPicPr>
        <p:blipFill>
          <a:blip r:embed="rId3"/>
          <a:srcRect/>
          <a:stretch>
            <a:fillRect/>
          </a:stretch>
        </p:blipFill>
        <p:spPr bwMode="auto">
          <a:xfrm>
            <a:off x="609600" y="1066800"/>
            <a:ext cx="7239000" cy="2743200"/>
          </a:xfrm>
          <a:prstGeom prst="rect">
            <a:avLst/>
          </a:prstGeom>
          <a:noFill/>
          <a:ln w="9525">
            <a:noFill/>
            <a:miter lim="800000"/>
            <a:headEnd/>
            <a:tailEnd/>
          </a:ln>
        </p:spPr>
      </p:pic>
      <p:pic>
        <p:nvPicPr>
          <p:cNvPr id="578565" name="Picture 4" descr="rentabilité cumulée"/>
          <p:cNvPicPr>
            <a:picLocks noChangeAspect="1" noChangeArrowheads="1"/>
          </p:cNvPicPr>
          <p:nvPr/>
        </p:nvPicPr>
        <p:blipFill>
          <a:blip r:embed="rId4"/>
          <a:srcRect/>
          <a:stretch>
            <a:fillRect/>
          </a:stretch>
        </p:blipFill>
        <p:spPr bwMode="auto">
          <a:xfrm>
            <a:off x="609600" y="3797300"/>
            <a:ext cx="7239000" cy="3060700"/>
          </a:xfrm>
          <a:prstGeom prst="rect">
            <a:avLst/>
          </a:prstGeom>
          <a:noFill/>
          <a:ln w="9525">
            <a:noFill/>
            <a:miter lim="800000"/>
            <a:headEnd/>
            <a:tailEnd/>
          </a:ln>
        </p:spPr>
      </p:pic>
      <p:sp>
        <p:nvSpPr>
          <p:cNvPr id="578566" name="Rectangle 5"/>
          <p:cNvSpPr>
            <a:spLocks noChangeArrowheads="1"/>
          </p:cNvSpPr>
          <p:nvPr/>
        </p:nvSpPr>
        <p:spPr bwMode="auto">
          <a:xfrm>
            <a:off x="4038600" y="1752600"/>
            <a:ext cx="2057400" cy="381000"/>
          </a:xfrm>
          <a:prstGeom prst="rect">
            <a:avLst/>
          </a:prstGeom>
          <a:solidFill>
            <a:schemeClr val="accent1"/>
          </a:solidFill>
          <a:ln w="9525">
            <a:noFill/>
            <a:miter lim="800000"/>
            <a:headEnd/>
            <a:tailEnd/>
          </a:ln>
        </p:spPr>
        <p:txBody>
          <a:bodyPr wrap="none" anchor="ctr">
            <a:prstTxWarp prst="textNoShape">
              <a:avLst/>
            </a:prstTxWarp>
          </a:bodyPr>
          <a:lstStyle/>
          <a:p>
            <a:pPr algn="ctr" eaLnBrk="1" hangingPunct="1"/>
            <a:r>
              <a:rPr lang="fr-FR" sz="2400">
                <a:solidFill>
                  <a:schemeClr val="bg1"/>
                </a:solidFill>
                <a:latin typeface="Garamond" charset="0"/>
              </a:rPr>
              <a:t>Ventes cumulées</a:t>
            </a:r>
          </a:p>
        </p:txBody>
      </p:sp>
      <p:sp>
        <p:nvSpPr>
          <p:cNvPr id="578567" name="Rectangle 6"/>
          <p:cNvSpPr>
            <a:spLocks noChangeArrowheads="1"/>
          </p:cNvSpPr>
          <p:nvPr/>
        </p:nvSpPr>
        <p:spPr bwMode="auto">
          <a:xfrm>
            <a:off x="3733800" y="4724400"/>
            <a:ext cx="2362200" cy="381000"/>
          </a:xfrm>
          <a:prstGeom prst="rect">
            <a:avLst/>
          </a:prstGeom>
          <a:solidFill>
            <a:schemeClr val="accent1"/>
          </a:solidFill>
          <a:ln w="9525">
            <a:noFill/>
            <a:miter lim="800000"/>
            <a:headEnd/>
            <a:tailEnd/>
          </a:ln>
        </p:spPr>
        <p:txBody>
          <a:bodyPr wrap="none" anchor="ctr">
            <a:prstTxWarp prst="textNoShape">
              <a:avLst/>
            </a:prstTxWarp>
          </a:bodyPr>
          <a:lstStyle/>
          <a:p>
            <a:pPr algn="ctr" eaLnBrk="1" hangingPunct="1"/>
            <a:r>
              <a:rPr lang="fr-FR" sz="2400">
                <a:solidFill>
                  <a:schemeClr val="bg1"/>
                </a:solidFill>
                <a:latin typeface="Garamond" charset="0"/>
              </a:rPr>
              <a:t>Rentabilité cumulée</a:t>
            </a:r>
          </a:p>
        </p:txBody>
      </p:sp>
    </p:spTree>
  </p:cSld>
  <p:clrMapOvr>
    <a:masterClrMapping/>
  </p:clrMapOvr>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CF9D42BF-002E-3149-870C-D55B2621A147}" type="slidenum">
              <a:rPr lang="fr-FR"/>
              <a:pPr>
                <a:defRPr/>
              </a:pPr>
              <a:t>284</a:t>
            </a:fld>
            <a:endParaRPr lang="fr-FR"/>
          </a:p>
        </p:txBody>
      </p:sp>
      <p:sp>
        <p:nvSpPr>
          <p:cNvPr id="580611" name="Rectangle 2"/>
          <p:cNvSpPr>
            <a:spLocks noGrp="1" noChangeArrowheads="1"/>
          </p:cNvSpPr>
          <p:nvPr>
            <p:ph type="title"/>
          </p:nvPr>
        </p:nvSpPr>
        <p:spPr/>
        <p:txBody>
          <a:bodyPr/>
          <a:lstStyle/>
          <a:p>
            <a:r>
              <a:rPr lang="fr-FR"/>
              <a:t>Commentaires sur les courbes cumulées</a:t>
            </a:r>
          </a:p>
        </p:txBody>
      </p:sp>
      <p:sp>
        <p:nvSpPr>
          <p:cNvPr id="580612" name="Rectangle 3"/>
          <p:cNvSpPr>
            <a:spLocks noGrp="1" noChangeArrowheads="1"/>
          </p:cNvSpPr>
          <p:nvPr>
            <p:ph type="body" idx="1"/>
          </p:nvPr>
        </p:nvSpPr>
        <p:spPr/>
        <p:txBody>
          <a:bodyPr/>
          <a:lstStyle/>
          <a:p>
            <a:r>
              <a:rPr lang="fr-FR"/>
              <a:t>Dans les entreprises produisant beaucoup de produits pour des clientèles variées :</a:t>
            </a:r>
          </a:p>
          <a:p>
            <a:pPr lvl="1"/>
            <a:r>
              <a:rPr lang="fr-FR"/>
              <a:t>20% des références représentent souvent près de 80% des ventes</a:t>
            </a:r>
          </a:p>
          <a:p>
            <a:pPr lvl="1"/>
            <a:r>
              <a:rPr lang="fr-FR"/>
              <a:t>60% des références représentent 99% des ventes</a:t>
            </a:r>
          </a:p>
          <a:p>
            <a:pPr lvl="1"/>
            <a:r>
              <a:rPr lang="fr-FR"/>
              <a:t>Beaucoup de produits sont peu ou pas rentables</a:t>
            </a:r>
          </a:p>
          <a:p>
            <a:pPr lvl="1"/>
            <a:r>
              <a:rPr lang="fr-FR"/>
              <a:t>Quelques produits sont extr</a:t>
            </a:r>
            <a:r>
              <a:rPr lang="fr-FR" altLang="ja-JP"/>
              <a:t>êmement rentables</a:t>
            </a:r>
          </a:p>
          <a:p>
            <a:r>
              <a:rPr lang="fr-FR"/>
              <a:t>Les méthodes traditionnelles de calcul des co</a:t>
            </a:r>
            <a:r>
              <a:rPr lang="fr-FR" altLang="ja-JP"/>
              <a:t>ûts :</a:t>
            </a:r>
          </a:p>
          <a:p>
            <a:pPr lvl="1"/>
            <a:r>
              <a:rPr lang="fr-FR"/>
              <a:t>Ont tendance à faire accr</a:t>
            </a:r>
            <a:r>
              <a:rPr lang="fr-FR" altLang="ja-JP"/>
              <a:t>oître la variété des produits</a:t>
            </a:r>
          </a:p>
          <a:p>
            <a:pPr lvl="1"/>
            <a:r>
              <a:rPr lang="fr-FR" altLang="ja-JP"/>
              <a:t>Ont tendance à faire croître le nombre et le type de clients</a:t>
            </a:r>
            <a:endParaRPr lang="fr-FR"/>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space réservé du numéro de diapositive 2"/>
          <p:cNvSpPr>
            <a:spLocks noGrp="1"/>
          </p:cNvSpPr>
          <p:nvPr>
            <p:ph type="sldNum" sz="quarter" idx="10"/>
          </p:nvPr>
        </p:nvSpPr>
        <p:spPr/>
        <p:txBody>
          <a:bodyPr/>
          <a:lstStyle/>
          <a:p>
            <a:pPr>
              <a:defRPr/>
            </a:pPr>
            <a:fld id="{5955F0B5-CED3-E240-A43C-F6B02F6733E8}" type="slidenum">
              <a:rPr lang="fr-FR"/>
              <a:pPr>
                <a:defRPr/>
              </a:pPr>
              <a:t>285</a:t>
            </a:fld>
            <a:endParaRPr lang="fr-FR"/>
          </a:p>
        </p:txBody>
      </p:sp>
      <p:sp>
        <p:nvSpPr>
          <p:cNvPr id="582659" name="Rectangle 2"/>
          <p:cNvSpPr>
            <a:spLocks noGrp="1" noChangeArrowheads="1"/>
          </p:cNvSpPr>
          <p:nvPr>
            <p:ph type="title"/>
          </p:nvPr>
        </p:nvSpPr>
        <p:spPr/>
        <p:txBody>
          <a:bodyPr/>
          <a:lstStyle/>
          <a:p>
            <a:r>
              <a:rPr lang="fr-FR"/>
              <a:t>ABC et Méthodes classiques</a:t>
            </a:r>
          </a:p>
        </p:txBody>
      </p:sp>
      <p:sp>
        <p:nvSpPr>
          <p:cNvPr id="582660" name="Rectangle 3"/>
          <p:cNvSpPr>
            <a:spLocks noChangeArrowheads="1"/>
          </p:cNvSpPr>
          <p:nvPr/>
        </p:nvSpPr>
        <p:spPr bwMode="auto">
          <a:xfrm>
            <a:off x="2438400" y="1166813"/>
            <a:ext cx="5665788" cy="1069975"/>
          </a:xfrm>
          <a:prstGeom prst="rect">
            <a:avLst/>
          </a:prstGeom>
          <a:noFill/>
          <a:ln w="9525">
            <a:noFill/>
            <a:miter lim="800000"/>
            <a:headEnd/>
            <a:tailEnd/>
          </a:ln>
        </p:spPr>
        <p:txBody>
          <a:bodyPr wrap="none">
            <a:prstTxWarp prst="textNoShape">
              <a:avLst/>
            </a:prstTxWarp>
            <a:spAutoFit/>
          </a:bodyPr>
          <a:lstStyle/>
          <a:p>
            <a:pPr eaLnBrk="1" hangingPunct="1"/>
            <a:r>
              <a:rPr lang="fr-FR" sz="1600" b="1">
                <a:latin typeface="Tahoma" charset="0"/>
              </a:rPr>
              <a:t>Différence entre ABC et coût traditionnel si :</a:t>
            </a:r>
          </a:p>
          <a:p>
            <a:pPr eaLnBrk="1" hangingPunct="1"/>
            <a:r>
              <a:rPr lang="fr-FR" sz="1600" b="1">
                <a:latin typeface="Tahoma" charset="0"/>
              </a:rPr>
              <a:t>- on calcule l’écart entre coût ABC et coût traditionnel</a:t>
            </a:r>
          </a:p>
          <a:p>
            <a:pPr eaLnBrk="1" hangingPunct="1"/>
            <a:r>
              <a:rPr lang="fr-FR" sz="1600" b="1">
                <a:latin typeface="Tahoma" charset="0"/>
              </a:rPr>
              <a:t>pour tous les produits,</a:t>
            </a:r>
          </a:p>
          <a:p>
            <a:pPr eaLnBrk="1" hangingPunct="1"/>
            <a:r>
              <a:rPr lang="fr-FR" sz="1600" b="1">
                <a:latin typeface="Tahoma" charset="0"/>
              </a:rPr>
              <a:t>- on classe les produits selon la valeur de cet écart</a:t>
            </a:r>
          </a:p>
        </p:txBody>
      </p:sp>
      <p:sp>
        <p:nvSpPr>
          <p:cNvPr id="582661" name="Rectangle 4"/>
          <p:cNvSpPr>
            <a:spLocks noChangeArrowheads="1"/>
          </p:cNvSpPr>
          <p:nvPr/>
        </p:nvSpPr>
        <p:spPr bwMode="auto">
          <a:xfrm>
            <a:off x="2209800" y="3505200"/>
            <a:ext cx="2906713" cy="517525"/>
          </a:xfrm>
          <a:prstGeom prst="rect">
            <a:avLst/>
          </a:prstGeom>
          <a:noFill/>
          <a:ln w="9525">
            <a:noFill/>
            <a:miter lim="800000"/>
            <a:headEnd/>
            <a:tailEnd/>
          </a:ln>
        </p:spPr>
        <p:txBody>
          <a:bodyPr wrap="none">
            <a:prstTxWarp prst="textNoShape">
              <a:avLst/>
            </a:prstTxWarp>
            <a:spAutoFit/>
          </a:bodyPr>
          <a:lstStyle/>
          <a:p>
            <a:pPr eaLnBrk="1" hangingPunct="1"/>
            <a:r>
              <a:rPr lang="fr-FR" sz="1400" b="1">
                <a:solidFill>
                  <a:schemeClr val="accent2"/>
                </a:solidFill>
                <a:latin typeface="Tahoma" charset="0"/>
              </a:rPr>
              <a:t>Produits peu complexes</a:t>
            </a:r>
          </a:p>
          <a:p>
            <a:pPr eaLnBrk="1" hangingPunct="1"/>
            <a:r>
              <a:rPr lang="fr-FR" sz="1400" b="1">
                <a:solidFill>
                  <a:schemeClr val="accent2"/>
                </a:solidFill>
                <a:latin typeface="Tahoma" charset="0"/>
              </a:rPr>
              <a:t>Grands volumes de production</a:t>
            </a:r>
          </a:p>
        </p:txBody>
      </p:sp>
      <p:sp>
        <p:nvSpPr>
          <p:cNvPr id="582662" name="Rectangle 5"/>
          <p:cNvSpPr>
            <a:spLocks noChangeArrowheads="1"/>
          </p:cNvSpPr>
          <p:nvPr/>
        </p:nvSpPr>
        <p:spPr bwMode="auto">
          <a:xfrm>
            <a:off x="5943600" y="3124200"/>
            <a:ext cx="2895600" cy="517525"/>
          </a:xfrm>
          <a:prstGeom prst="rect">
            <a:avLst/>
          </a:prstGeom>
          <a:noFill/>
          <a:ln w="9525">
            <a:noFill/>
            <a:miter lim="800000"/>
            <a:headEnd/>
            <a:tailEnd/>
          </a:ln>
        </p:spPr>
        <p:txBody>
          <a:bodyPr wrap="none">
            <a:prstTxWarp prst="textNoShape">
              <a:avLst/>
            </a:prstTxWarp>
            <a:spAutoFit/>
          </a:bodyPr>
          <a:lstStyle/>
          <a:p>
            <a:pPr eaLnBrk="1" hangingPunct="1"/>
            <a:r>
              <a:rPr lang="fr-FR" sz="1400" b="1">
                <a:solidFill>
                  <a:schemeClr val="accent2"/>
                </a:solidFill>
                <a:latin typeface="Tahoma" charset="0"/>
              </a:rPr>
              <a:t>Produits complexes</a:t>
            </a:r>
          </a:p>
          <a:p>
            <a:pPr eaLnBrk="1" hangingPunct="1"/>
            <a:r>
              <a:rPr lang="fr-FR" sz="1400" b="1">
                <a:solidFill>
                  <a:schemeClr val="accent2"/>
                </a:solidFill>
                <a:latin typeface="Tahoma" charset="0"/>
              </a:rPr>
              <a:t>Fabriqués en petites quantités</a:t>
            </a:r>
            <a:endParaRPr lang="fr-FR" sz="2000" b="1">
              <a:solidFill>
                <a:schemeClr val="accent2"/>
              </a:solidFill>
              <a:latin typeface="Tahoma" charset="0"/>
            </a:endParaRPr>
          </a:p>
        </p:txBody>
      </p:sp>
      <p:sp>
        <p:nvSpPr>
          <p:cNvPr id="582663" name="Rectangle 6"/>
          <p:cNvSpPr>
            <a:spLocks noChangeArrowheads="1"/>
          </p:cNvSpPr>
          <p:nvPr/>
        </p:nvSpPr>
        <p:spPr bwMode="auto">
          <a:xfrm>
            <a:off x="5791200" y="4384675"/>
            <a:ext cx="3200400" cy="758825"/>
          </a:xfrm>
          <a:prstGeom prst="rect">
            <a:avLst/>
          </a:prstGeom>
          <a:noFill/>
          <a:ln w="28575">
            <a:solidFill>
              <a:schemeClr val="accent2"/>
            </a:solidFill>
            <a:miter lim="800000"/>
            <a:headEnd/>
            <a:tailEnd/>
          </a:ln>
        </p:spPr>
        <p:txBody>
          <a:bodyPr>
            <a:prstTxWarp prst="textNoShape">
              <a:avLst/>
            </a:prstTxWarp>
            <a:spAutoFit/>
          </a:bodyPr>
          <a:lstStyle/>
          <a:p>
            <a:pPr eaLnBrk="1" hangingPunct="1"/>
            <a:r>
              <a:rPr lang="fr-FR" sz="1400">
                <a:latin typeface="Tahoma" charset="0"/>
              </a:rPr>
              <a:t>Combien de pertes introduit-on :</a:t>
            </a:r>
          </a:p>
          <a:p>
            <a:pPr eaLnBrk="1" hangingPunct="1"/>
            <a:r>
              <a:rPr lang="fr-FR" sz="1400">
                <a:latin typeface="Tahoma" charset="0"/>
              </a:rPr>
              <a:t>En sous-chargeant ces produits,</a:t>
            </a:r>
          </a:p>
          <a:p>
            <a:pPr eaLnBrk="1" hangingPunct="1"/>
            <a:r>
              <a:rPr lang="fr-FR" sz="1400">
                <a:latin typeface="Tahoma" charset="0"/>
              </a:rPr>
              <a:t>En ne les vendant pas assez chers ?</a:t>
            </a:r>
          </a:p>
        </p:txBody>
      </p:sp>
      <p:sp>
        <p:nvSpPr>
          <p:cNvPr id="582664" name="Rectangle 7"/>
          <p:cNvSpPr>
            <a:spLocks noChangeArrowheads="1"/>
          </p:cNvSpPr>
          <p:nvPr/>
        </p:nvSpPr>
        <p:spPr bwMode="auto">
          <a:xfrm>
            <a:off x="2286000" y="4419600"/>
            <a:ext cx="3124200" cy="971550"/>
          </a:xfrm>
          <a:prstGeom prst="rect">
            <a:avLst/>
          </a:prstGeom>
          <a:noFill/>
          <a:ln w="28575">
            <a:solidFill>
              <a:schemeClr val="accent2"/>
            </a:solidFill>
            <a:miter lim="800000"/>
            <a:headEnd/>
            <a:tailEnd/>
          </a:ln>
        </p:spPr>
        <p:txBody>
          <a:bodyPr>
            <a:prstTxWarp prst="textNoShape">
              <a:avLst/>
            </a:prstTxWarp>
            <a:spAutoFit/>
          </a:bodyPr>
          <a:lstStyle/>
          <a:p>
            <a:pPr eaLnBrk="1" hangingPunct="1"/>
            <a:r>
              <a:rPr lang="fr-FR" sz="1400">
                <a:latin typeface="Tahoma" charset="0"/>
              </a:rPr>
              <a:t>Quel volume perd l’entreprise :</a:t>
            </a:r>
          </a:p>
          <a:p>
            <a:pPr eaLnBrk="1" hangingPunct="1"/>
            <a:r>
              <a:rPr lang="fr-FR" sz="1400">
                <a:latin typeface="Tahoma" charset="0"/>
              </a:rPr>
              <a:t>En surchargeant ces produits,</a:t>
            </a:r>
          </a:p>
          <a:p>
            <a:pPr eaLnBrk="1" hangingPunct="1"/>
            <a:r>
              <a:rPr lang="fr-FR" sz="1400">
                <a:latin typeface="Tahoma" charset="0"/>
              </a:rPr>
              <a:t>En ne sachant pas jusqu’où descendre le prix de vente ?</a:t>
            </a:r>
          </a:p>
        </p:txBody>
      </p:sp>
      <p:sp>
        <p:nvSpPr>
          <p:cNvPr id="582665" name="Rectangle 8"/>
          <p:cNvSpPr>
            <a:spLocks noChangeArrowheads="1"/>
          </p:cNvSpPr>
          <p:nvPr/>
        </p:nvSpPr>
        <p:spPr bwMode="auto">
          <a:xfrm>
            <a:off x="304800" y="2640013"/>
            <a:ext cx="1431925" cy="942975"/>
          </a:xfrm>
          <a:prstGeom prst="rect">
            <a:avLst/>
          </a:prstGeom>
          <a:noFill/>
          <a:ln w="9525">
            <a:noFill/>
            <a:miter lim="800000"/>
            <a:headEnd/>
            <a:tailEnd/>
          </a:ln>
        </p:spPr>
        <p:txBody>
          <a:bodyPr wrap="none">
            <a:prstTxWarp prst="textNoShape">
              <a:avLst/>
            </a:prstTxWarp>
            <a:spAutoFit/>
          </a:bodyPr>
          <a:lstStyle/>
          <a:p>
            <a:pPr eaLnBrk="1" hangingPunct="1"/>
            <a:r>
              <a:rPr lang="fr-FR" sz="1400" b="1">
                <a:solidFill>
                  <a:schemeClr val="accent2"/>
                </a:solidFill>
                <a:latin typeface="Tahoma" charset="0"/>
              </a:rPr>
              <a:t>Ecart unitaire</a:t>
            </a:r>
          </a:p>
          <a:p>
            <a:pPr eaLnBrk="1" hangingPunct="1"/>
            <a:r>
              <a:rPr lang="fr-FR" sz="1400" b="1">
                <a:solidFill>
                  <a:schemeClr val="accent2"/>
                </a:solidFill>
                <a:latin typeface="Tahoma" charset="0"/>
              </a:rPr>
              <a:t>entre le coût</a:t>
            </a:r>
          </a:p>
          <a:p>
            <a:pPr eaLnBrk="1" hangingPunct="1"/>
            <a:r>
              <a:rPr lang="fr-FR" sz="1400" b="1">
                <a:solidFill>
                  <a:schemeClr val="accent2"/>
                </a:solidFill>
                <a:latin typeface="Tahoma" charset="0"/>
              </a:rPr>
              <a:t>traditionnel</a:t>
            </a:r>
          </a:p>
          <a:p>
            <a:pPr eaLnBrk="1" hangingPunct="1"/>
            <a:r>
              <a:rPr lang="fr-FR" sz="1400" b="1">
                <a:solidFill>
                  <a:schemeClr val="accent2"/>
                </a:solidFill>
                <a:latin typeface="Tahoma" charset="0"/>
              </a:rPr>
              <a:t>et le coût ABC</a:t>
            </a:r>
          </a:p>
        </p:txBody>
      </p:sp>
      <p:sp>
        <p:nvSpPr>
          <p:cNvPr id="582666" name="Line 9"/>
          <p:cNvSpPr>
            <a:spLocks noChangeShapeType="1"/>
          </p:cNvSpPr>
          <p:nvPr/>
        </p:nvSpPr>
        <p:spPr bwMode="auto">
          <a:xfrm flipV="1">
            <a:off x="2133600" y="1295400"/>
            <a:ext cx="0" cy="4495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fr-FR"/>
          </a:p>
        </p:txBody>
      </p:sp>
      <p:sp>
        <p:nvSpPr>
          <p:cNvPr id="582667" name="Line 10"/>
          <p:cNvSpPr>
            <a:spLocks noChangeShapeType="1"/>
          </p:cNvSpPr>
          <p:nvPr/>
        </p:nvSpPr>
        <p:spPr bwMode="auto">
          <a:xfrm>
            <a:off x="1371600" y="2895600"/>
            <a:ext cx="67056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fr-FR"/>
          </a:p>
        </p:txBody>
      </p:sp>
      <p:sp>
        <p:nvSpPr>
          <p:cNvPr id="582668" name="Freeform 11"/>
          <p:cNvSpPr>
            <a:spLocks/>
          </p:cNvSpPr>
          <p:nvPr/>
        </p:nvSpPr>
        <p:spPr bwMode="auto">
          <a:xfrm>
            <a:off x="2133600" y="1676400"/>
            <a:ext cx="6019800" cy="2743200"/>
          </a:xfrm>
          <a:custGeom>
            <a:avLst/>
            <a:gdLst>
              <a:gd name="T0" fmla="*/ 0 w 3792"/>
              <a:gd name="T1" fmla="*/ 2743200 h 1728"/>
              <a:gd name="T2" fmla="*/ 304800 w 3792"/>
              <a:gd name="T3" fmla="*/ 1828800 h 1728"/>
              <a:gd name="T4" fmla="*/ 1447800 w 3792"/>
              <a:gd name="T5" fmla="*/ 1371600 h 1728"/>
              <a:gd name="T6" fmla="*/ 2895600 w 3792"/>
              <a:gd name="T7" fmla="*/ 1219200 h 1728"/>
              <a:gd name="T8" fmla="*/ 3429000 w 3792"/>
              <a:gd name="T9" fmla="*/ 1219200 h 1728"/>
              <a:gd name="T10" fmla="*/ 4343400 w 3792"/>
              <a:gd name="T11" fmla="*/ 1143000 h 1728"/>
              <a:gd name="T12" fmla="*/ 5181600 w 3792"/>
              <a:gd name="T13" fmla="*/ 762000 h 1728"/>
              <a:gd name="T14" fmla="*/ 6019800 w 3792"/>
              <a:gd name="T15" fmla="*/ 0 h 1728"/>
              <a:gd name="T16" fmla="*/ 0 60000 65536"/>
              <a:gd name="T17" fmla="*/ 0 60000 65536"/>
              <a:gd name="T18" fmla="*/ 0 60000 65536"/>
              <a:gd name="T19" fmla="*/ 0 60000 65536"/>
              <a:gd name="T20" fmla="*/ 0 60000 65536"/>
              <a:gd name="T21" fmla="*/ 0 60000 65536"/>
              <a:gd name="T22" fmla="*/ 0 60000 65536"/>
              <a:gd name="T23" fmla="*/ 0 60000 65536"/>
              <a:gd name="T24" fmla="*/ 0 w 3792"/>
              <a:gd name="T25" fmla="*/ 0 h 1728"/>
              <a:gd name="T26" fmla="*/ 3792 w 3792"/>
              <a:gd name="T27" fmla="*/ 1728 h 17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92" h="1728">
                <a:moveTo>
                  <a:pt x="0" y="1728"/>
                </a:moveTo>
                <a:cubicBezTo>
                  <a:pt x="20" y="1512"/>
                  <a:pt x="40" y="1296"/>
                  <a:pt x="192" y="1152"/>
                </a:cubicBezTo>
                <a:cubicBezTo>
                  <a:pt x="344" y="1008"/>
                  <a:pt x="640" y="928"/>
                  <a:pt x="912" y="864"/>
                </a:cubicBezTo>
                <a:cubicBezTo>
                  <a:pt x="1184" y="800"/>
                  <a:pt x="1616" y="784"/>
                  <a:pt x="1824" y="768"/>
                </a:cubicBezTo>
                <a:cubicBezTo>
                  <a:pt x="2032" y="752"/>
                  <a:pt x="2008" y="776"/>
                  <a:pt x="2160" y="768"/>
                </a:cubicBezTo>
                <a:cubicBezTo>
                  <a:pt x="2312" y="760"/>
                  <a:pt x="2552" y="768"/>
                  <a:pt x="2736" y="720"/>
                </a:cubicBezTo>
                <a:cubicBezTo>
                  <a:pt x="2920" y="672"/>
                  <a:pt x="3088" y="600"/>
                  <a:pt x="3264" y="480"/>
                </a:cubicBezTo>
                <a:cubicBezTo>
                  <a:pt x="3440" y="360"/>
                  <a:pt x="3616" y="180"/>
                  <a:pt x="3792" y="0"/>
                </a:cubicBezTo>
              </a:path>
            </a:pathLst>
          </a:custGeom>
          <a:noFill/>
          <a:ln w="38100">
            <a:solidFill>
              <a:schemeClr val="accent2"/>
            </a:solidFill>
            <a:round/>
            <a:headEnd/>
            <a:tailEnd/>
          </a:ln>
        </p:spPr>
        <p:txBody>
          <a:bodyPr wrap="none" anchor="ctr">
            <a:prstTxWarp prst="textNoShape">
              <a:avLst/>
            </a:prstTxWarp>
          </a:bodyPr>
          <a:lstStyle/>
          <a:p>
            <a:endParaRPr lang="fr-FR"/>
          </a:p>
        </p:txBody>
      </p:sp>
      <p:sp>
        <p:nvSpPr>
          <p:cNvPr id="582669" name="Line 12"/>
          <p:cNvSpPr>
            <a:spLocks noChangeShapeType="1"/>
          </p:cNvSpPr>
          <p:nvPr/>
        </p:nvSpPr>
        <p:spPr bwMode="auto">
          <a:xfrm>
            <a:off x="2133600" y="3200400"/>
            <a:ext cx="304800" cy="304800"/>
          </a:xfrm>
          <a:prstGeom prst="line">
            <a:avLst/>
          </a:prstGeom>
          <a:noFill/>
          <a:ln w="9525">
            <a:solidFill>
              <a:schemeClr val="tx1"/>
            </a:solidFill>
            <a:round/>
            <a:headEnd/>
            <a:tailEnd/>
          </a:ln>
        </p:spPr>
        <p:txBody>
          <a:bodyPr wrap="none" anchor="ctr">
            <a:prstTxWarp prst="textNoShape">
              <a:avLst/>
            </a:prstTxWarp>
          </a:bodyPr>
          <a:lstStyle/>
          <a:p>
            <a:endParaRPr lang="fr-FR"/>
          </a:p>
        </p:txBody>
      </p:sp>
      <p:sp>
        <p:nvSpPr>
          <p:cNvPr id="582670" name="Line 13"/>
          <p:cNvSpPr>
            <a:spLocks noChangeShapeType="1"/>
          </p:cNvSpPr>
          <p:nvPr/>
        </p:nvSpPr>
        <p:spPr bwMode="auto">
          <a:xfrm>
            <a:off x="2133600" y="2895600"/>
            <a:ext cx="457200" cy="457200"/>
          </a:xfrm>
          <a:prstGeom prst="line">
            <a:avLst/>
          </a:prstGeom>
          <a:noFill/>
          <a:ln w="9525">
            <a:solidFill>
              <a:schemeClr val="tx1"/>
            </a:solidFill>
            <a:round/>
            <a:headEnd/>
            <a:tailEnd/>
          </a:ln>
        </p:spPr>
        <p:txBody>
          <a:bodyPr wrap="none" anchor="ctr">
            <a:prstTxWarp prst="textNoShape">
              <a:avLst/>
            </a:prstTxWarp>
          </a:bodyPr>
          <a:lstStyle/>
          <a:p>
            <a:endParaRPr lang="fr-FR"/>
          </a:p>
        </p:txBody>
      </p:sp>
      <p:sp>
        <p:nvSpPr>
          <p:cNvPr id="582671" name="Line 14"/>
          <p:cNvSpPr>
            <a:spLocks noChangeShapeType="1"/>
          </p:cNvSpPr>
          <p:nvPr/>
        </p:nvSpPr>
        <p:spPr bwMode="auto">
          <a:xfrm>
            <a:off x="2438400" y="2895600"/>
            <a:ext cx="381000" cy="381000"/>
          </a:xfrm>
          <a:prstGeom prst="line">
            <a:avLst/>
          </a:prstGeom>
          <a:noFill/>
          <a:ln w="9525">
            <a:solidFill>
              <a:schemeClr val="tx1"/>
            </a:solidFill>
            <a:round/>
            <a:headEnd/>
            <a:tailEnd/>
          </a:ln>
        </p:spPr>
        <p:txBody>
          <a:bodyPr wrap="none" anchor="ctr">
            <a:prstTxWarp prst="textNoShape">
              <a:avLst/>
            </a:prstTxWarp>
          </a:bodyPr>
          <a:lstStyle/>
          <a:p>
            <a:endParaRPr lang="fr-FR"/>
          </a:p>
        </p:txBody>
      </p:sp>
      <p:sp>
        <p:nvSpPr>
          <p:cNvPr id="582672" name="Line 15"/>
          <p:cNvSpPr>
            <a:spLocks noChangeShapeType="1"/>
          </p:cNvSpPr>
          <p:nvPr/>
        </p:nvSpPr>
        <p:spPr bwMode="auto">
          <a:xfrm>
            <a:off x="2743200" y="2895600"/>
            <a:ext cx="304800" cy="304800"/>
          </a:xfrm>
          <a:prstGeom prst="line">
            <a:avLst/>
          </a:prstGeom>
          <a:noFill/>
          <a:ln w="9525">
            <a:solidFill>
              <a:schemeClr val="tx1"/>
            </a:solidFill>
            <a:round/>
            <a:headEnd/>
            <a:tailEnd/>
          </a:ln>
        </p:spPr>
        <p:txBody>
          <a:bodyPr wrap="none" anchor="ctr">
            <a:prstTxWarp prst="textNoShape">
              <a:avLst/>
            </a:prstTxWarp>
          </a:bodyPr>
          <a:lstStyle/>
          <a:p>
            <a:endParaRPr lang="fr-FR"/>
          </a:p>
        </p:txBody>
      </p:sp>
      <p:sp>
        <p:nvSpPr>
          <p:cNvPr id="582673" name="Line 16"/>
          <p:cNvSpPr>
            <a:spLocks noChangeShapeType="1"/>
          </p:cNvSpPr>
          <p:nvPr/>
        </p:nvSpPr>
        <p:spPr bwMode="auto">
          <a:xfrm>
            <a:off x="3048000" y="2895600"/>
            <a:ext cx="228600" cy="228600"/>
          </a:xfrm>
          <a:prstGeom prst="line">
            <a:avLst/>
          </a:prstGeom>
          <a:noFill/>
          <a:ln w="9525">
            <a:solidFill>
              <a:schemeClr val="tx1"/>
            </a:solidFill>
            <a:round/>
            <a:headEnd/>
            <a:tailEnd/>
          </a:ln>
        </p:spPr>
        <p:txBody>
          <a:bodyPr wrap="none" anchor="ctr">
            <a:prstTxWarp prst="textNoShape">
              <a:avLst/>
            </a:prstTxWarp>
          </a:bodyPr>
          <a:lstStyle/>
          <a:p>
            <a:endParaRPr lang="fr-FR"/>
          </a:p>
        </p:txBody>
      </p:sp>
      <p:sp>
        <p:nvSpPr>
          <p:cNvPr id="582674" name="Line 17"/>
          <p:cNvSpPr>
            <a:spLocks noChangeShapeType="1"/>
          </p:cNvSpPr>
          <p:nvPr/>
        </p:nvSpPr>
        <p:spPr bwMode="auto">
          <a:xfrm>
            <a:off x="3352800" y="2895600"/>
            <a:ext cx="152400" cy="152400"/>
          </a:xfrm>
          <a:prstGeom prst="line">
            <a:avLst/>
          </a:prstGeom>
          <a:noFill/>
          <a:ln w="9525">
            <a:solidFill>
              <a:schemeClr val="tx1"/>
            </a:solidFill>
            <a:round/>
            <a:headEnd/>
            <a:tailEnd/>
          </a:ln>
        </p:spPr>
        <p:txBody>
          <a:bodyPr wrap="none" anchor="ctr">
            <a:prstTxWarp prst="textNoShape">
              <a:avLst/>
            </a:prstTxWarp>
          </a:bodyPr>
          <a:lstStyle/>
          <a:p>
            <a:endParaRPr lang="fr-FR"/>
          </a:p>
        </p:txBody>
      </p:sp>
      <p:sp>
        <p:nvSpPr>
          <p:cNvPr id="582675" name="Line 18"/>
          <p:cNvSpPr>
            <a:spLocks noChangeShapeType="1"/>
          </p:cNvSpPr>
          <p:nvPr/>
        </p:nvSpPr>
        <p:spPr bwMode="auto">
          <a:xfrm>
            <a:off x="7162800" y="2514600"/>
            <a:ext cx="381000" cy="381000"/>
          </a:xfrm>
          <a:prstGeom prst="line">
            <a:avLst/>
          </a:prstGeom>
          <a:noFill/>
          <a:ln w="9525">
            <a:solidFill>
              <a:schemeClr val="tx1"/>
            </a:solidFill>
            <a:round/>
            <a:headEnd/>
            <a:tailEnd/>
          </a:ln>
        </p:spPr>
        <p:txBody>
          <a:bodyPr wrap="none" anchor="ctr">
            <a:prstTxWarp prst="textNoShape">
              <a:avLst/>
            </a:prstTxWarp>
          </a:bodyPr>
          <a:lstStyle/>
          <a:p>
            <a:endParaRPr lang="fr-FR"/>
          </a:p>
        </p:txBody>
      </p:sp>
      <p:sp>
        <p:nvSpPr>
          <p:cNvPr id="582676" name="Line 19"/>
          <p:cNvSpPr>
            <a:spLocks noChangeShapeType="1"/>
          </p:cNvSpPr>
          <p:nvPr/>
        </p:nvSpPr>
        <p:spPr bwMode="auto">
          <a:xfrm>
            <a:off x="7010400" y="2667000"/>
            <a:ext cx="228600" cy="228600"/>
          </a:xfrm>
          <a:prstGeom prst="line">
            <a:avLst/>
          </a:prstGeom>
          <a:noFill/>
          <a:ln w="9525">
            <a:solidFill>
              <a:schemeClr val="tx1"/>
            </a:solidFill>
            <a:round/>
            <a:headEnd/>
            <a:tailEnd/>
          </a:ln>
        </p:spPr>
        <p:txBody>
          <a:bodyPr wrap="none" anchor="ctr">
            <a:prstTxWarp prst="textNoShape">
              <a:avLst/>
            </a:prstTxWarp>
          </a:bodyPr>
          <a:lstStyle/>
          <a:p>
            <a:endParaRPr lang="fr-FR"/>
          </a:p>
        </p:txBody>
      </p:sp>
      <p:sp>
        <p:nvSpPr>
          <p:cNvPr id="582677" name="Line 20"/>
          <p:cNvSpPr>
            <a:spLocks noChangeShapeType="1"/>
          </p:cNvSpPr>
          <p:nvPr/>
        </p:nvSpPr>
        <p:spPr bwMode="auto">
          <a:xfrm>
            <a:off x="6781800" y="2743200"/>
            <a:ext cx="152400" cy="152400"/>
          </a:xfrm>
          <a:prstGeom prst="line">
            <a:avLst/>
          </a:prstGeom>
          <a:noFill/>
          <a:ln w="9525">
            <a:solidFill>
              <a:schemeClr val="tx1"/>
            </a:solidFill>
            <a:round/>
            <a:headEnd/>
            <a:tailEnd/>
          </a:ln>
        </p:spPr>
        <p:txBody>
          <a:bodyPr wrap="none" anchor="ctr">
            <a:prstTxWarp prst="textNoShape">
              <a:avLst/>
            </a:prstTxWarp>
          </a:bodyPr>
          <a:lstStyle/>
          <a:p>
            <a:endParaRPr lang="fr-FR"/>
          </a:p>
        </p:txBody>
      </p:sp>
      <p:sp>
        <p:nvSpPr>
          <p:cNvPr id="582678" name="Line 21"/>
          <p:cNvSpPr>
            <a:spLocks noChangeShapeType="1"/>
          </p:cNvSpPr>
          <p:nvPr/>
        </p:nvSpPr>
        <p:spPr bwMode="auto">
          <a:xfrm>
            <a:off x="7391400" y="2362200"/>
            <a:ext cx="533400" cy="533400"/>
          </a:xfrm>
          <a:prstGeom prst="line">
            <a:avLst/>
          </a:prstGeom>
          <a:noFill/>
          <a:ln w="9525">
            <a:solidFill>
              <a:schemeClr val="tx1"/>
            </a:solidFill>
            <a:round/>
            <a:headEnd/>
            <a:tailEnd/>
          </a:ln>
        </p:spPr>
        <p:txBody>
          <a:bodyPr wrap="none" anchor="ctr">
            <a:prstTxWarp prst="textNoShape">
              <a:avLst/>
            </a:prstTxWarp>
          </a:bodyPr>
          <a:lstStyle/>
          <a:p>
            <a:endParaRPr lang="fr-FR"/>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94BD0804-CEF4-6647-AB1E-BFDB9392673E}" type="slidenum">
              <a:rPr lang="fr-FR"/>
              <a:pPr>
                <a:defRPr/>
              </a:pPr>
              <a:t>286</a:t>
            </a:fld>
            <a:endParaRPr lang="fr-FR"/>
          </a:p>
        </p:txBody>
      </p:sp>
      <p:sp>
        <p:nvSpPr>
          <p:cNvPr id="584707" name="Rectangle 2"/>
          <p:cNvSpPr>
            <a:spLocks noGrp="1" noChangeArrowheads="1"/>
          </p:cNvSpPr>
          <p:nvPr>
            <p:ph type="title"/>
          </p:nvPr>
        </p:nvSpPr>
        <p:spPr/>
        <p:txBody>
          <a:bodyPr/>
          <a:lstStyle/>
          <a:p>
            <a:r>
              <a:rPr lang="fr-FR"/>
              <a:t>Le pilotage stratégique des co</a:t>
            </a:r>
            <a:r>
              <a:rPr lang="fr-FR" altLang="ja-JP"/>
              <a:t>ûts : approche ABC</a:t>
            </a:r>
            <a:endParaRPr lang="fr-FR"/>
          </a:p>
        </p:txBody>
      </p:sp>
      <p:sp>
        <p:nvSpPr>
          <p:cNvPr id="584708" name="Rectangle 3"/>
          <p:cNvSpPr>
            <a:spLocks noGrp="1" noChangeArrowheads="1"/>
          </p:cNvSpPr>
          <p:nvPr>
            <p:ph type="body" idx="1"/>
          </p:nvPr>
        </p:nvSpPr>
        <p:spPr/>
        <p:txBody>
          <a:bodyPr/>
          <a:lstStyle/>
          <a:p>
            <a:pPr>
              <a:lnSpc>
                <a:spcPct val="90000"/>
              </a:lnSpc>
            </a:pPr>
            <a:r>
              <a:rPr lang="fr-FR">
                <a:latin typeface="Arial" charset="0"/>
              </a:rPr>
              <a:t>L’ABC est une m</a:t>
            </a:r>
            <a:r>
              <a:rPr lang="fr-FR">
                <a:latin typeface="Arial" charset="0"/>
                <a:ea typeface="ヒラギノ角ゴ ProN W3" charset="-128"/>
                <a:cs typeface="ヒラギノ角ゴ ProN W3" charset="-128"/>
              </a:rPr>
              <a:t>ét</a:t>
            </a:r>
            <a:r>
              <a:rPr lang="fr-FR">
                <a:latin typeface="Arial" charset="0"/>
              </a:rPr>
              <a:t>hode d’analyse qui permet d’</a:t>
            </a:r>
            <a:r>
              <a:rPr lang="fr-FR">
                <a:latin typeface="Arial" charset="0"/>
                <a:ea typeface="ヒラギノ角ゴ ProN W3" charset="-128"/>
                <a:cs typeface="ヒラギノ角ゴ ProN W3" charset="-128"/>
              </a:rPr>
              <a:t>ép</a:t>
            </a:r>
            <a:r>
              <a:rPr lang="fr-FR">
                <a:latin typeface="Arial" charset="0"/>
              </a:rPr>
              <a:t>auler et suivre les prises de d</a:t>
            </a:r>
            <a:r>
              <a:rPr lang="fr-FR">
                <a:latin typeface="Arial" charset="0"/>
                <a:ea typeface="ヒラギノ角ゴ ProN W3" charset="-128"/>
                <a:cs typeface="ヒラギノ角ゴ ProN W3" charset="-128"/>
              </a:rPr>
              <a:t>éc</a:t>
            </a:r>
            <a:r>
              <a:rPr lang="fr-FR">
                <a:latin typeface="Arial" charset="0"/>
              </a:rPr>
              <a:t>isions. Là où la m</a:t>
            </a:r>
            <a:r>
              <a:rPr lang="fr-FR">
                <a:latin typeface="Arial" charset="0"/>
                <a:ea typeface="ヒラギノ角ゴ ProN W3" charset="-128"/>
                <a:cs typeface="ヒラギノ角ゴ ProN W3" charset="-128"/>
              </a:rPr>
              <a:t>ét</a:t>
            </a:r>
            <a:r>
              <a:rPr lang="fr-FR">
                <a:latin typeface="Arial" charset="0"/>
              </a:rPr>
              <a:t>hode classique propose une r</a:t>
            </a:r>
            <a:r>
              <a:rPr lang="fr-FR">
                <a:latin typeface="Arial" charset="0"/>
                <a:ea typeface="ヒラギノ角ゴ ProN W3" charset="-128"/>
                <a:cs typeface="ヒラギノ角ゴ ProN W3" charset="-128"/>
              </a:rPr>
              <a:t>ép</a:t>
            </a:r>
            <a:r>
              <a:rPr lang="fr-FR">
                <a:latin typeface="Arial" charset="0"/>
              </a:rPr>
              <a:t>artition des co</a:t>
            </a:r>
            <a:r>
              <a:rPr lang="fr-FR" altLang="ja-JP">
                <a:latin typeface="Arial" charset="0"/>
              </a:rPr>
              <a:t>ût</a:t>
            </a:r>
            <a:r>
              <a:rPr lang="fr-FR">
                <a:latin typeface="Arial" charset="0"/>
              </a:rPr>
              <a:t>s par « sections homog</a:t>
            </a:r>
            <a:r>
              <a:rPr lang="fr-FR">
                <a:latin typeface="Arial" charset="0"/>
                <a:ea typeface="ヒラギノ角ゴ ProN W3" charset="-128"/>
                <a:cs typeface="ヒラギノ角ゴ ProN W3" charset="-128"/>
              </a:rPr>
              <a:t>èn</a:t>
            </a:r>
            <a:r>
              <a:rPr lang="fr-FR">
                <a:latin typeface="Arial" charset="0"/>
              </a:rPr>
              <a:t>es », l’ABC propose de les r</a:t>
            </a:r>
            <a:r>
              <a:rPr lang="fr-FR">
                <a:latin typeface="Arial" charset="0"/>
                <a:ea typeface="ヒラギノ角ゴ ProN W3" charset="-128"/>
                <a:cs typeface="ヒラギノ角ゴ ProN W3" charset="-128"/>
              </a:rPr>
              <a:t>ép</a:t>
            </a:r>
            <a:r>
              <a:rPr lang="fr-FR">
                <a:latin typeface="Arial" charset="0"/>
              </a:rPr>
              <a:t>artir par rapport aux </a:t>
            </a:r>
            <a:r>
              <a:rPr lang="fr-FR" b="1">
                <a:solidFill>
                  <a:schemeClr val="accent2"/>
                </a:solidFill>
                <a:latin typeface="Arial" charset="0"/>
              </a:rPr>
              <a:t>processus</a:t>
            </a:r>
            <a:r>
              <a:rPr lang="fr-FR">
                <a:latin typeface="Arial" charset="0"/>
              </a:rPr>
              <a:t>, au coeur du fonctionnement de l’entreprise.</a:t>
            </a:r>
            <a:endParaRPr lang="fr-FR"/>
          </a:p>
          <a:p>
            <a:pPr>
              <a:lnSpc>
                <a:spcPct val="90000"/>
              </a:lnSpc>
            </a:pPr>
            <a:endParaRPr lang="fr-FR"/>
          </a:p>
          <a:p>
            <a:pPr>
              <a:lnSpc>
                <a:spcPct val="90000"/>
              </a:lnSpc>
            </a:pPr>
            <a:r>
              <a:rPr lang="fr-FR"/>
              <a:t>L'approche ABC privilégie </a:t>
            </a:r>
            <a:r>
              <a:rPr lang="fr-FR" b="1">
                <a:solidFill>
                  <a:schemeClr val="accent2"/>
                </a:solidFill>
              </a:rPr>
              <a:t>l'activité</a:t>
            </a:r>
            <a:r>
              <a:rPr lang="fr-FR"/>
              <a:t>, prestation élémentaire qui relie une séquence d'opérations de manière stable. C'est alors l'activité qui est dotée d'une unité d'oeuvre, à condition que sa stabilité rende ses co</a:t>
            </a:r>
            <a:r>
              <a:rPr lang="fr-FR" altLang="ja-JP"/>
              <a:t>ûts</a:t>
            </a:r>
            <a:r>
              <a:rPr lang="fr-FR"/>
              <a:t> homogènes.</a:t>
            </a:r>
          </a:p>
          <a:p>
            <a:pPr>
              <a:lnSpc>
                <a:spcPct val="90000"/>
              </a:lnSpc>
            </a:pPr>
            <a:endParaRPr lang="fr-FR"/>
          </a:p>
          <a:p>
            <a:pPr>
              <a:lnSpc>
                <a:spcPct val="90000"/>
              </a:lnSpc>
            </a:pPr>
            <a:r>
              <a:rPr lang="fr-FR"/>
              <a:t>Pour qu'une section ait une unité d'oeuvre, il faut donc :</a:t>
            </a:r>
          </a:p>
          <a:p>
            <a:pPr lvl="1">
              <a:lnSpc>
                <a:spcPct val="90000"/>
              </a:lnSpc>
            </a:pPr>
            <a:r>
              <a:rPr lang="fr-FR"/>
              <a:t>soit qu'elle ne fournisse qu'une seule activité,</a:t>
            </a:r>
          </a:p>
          <a:p>
            <a:pPr lvl="1">
              <a:lnSpc>
                <a:spcPct val="90000"/>
              </a:lnSpc>
            </a:pPr>
            <a:r>
              <a:rPr lang="fr-FR"/>
              <a:t>soit qu'elle fournisse plusieurs activité, mais dans une proportion stable qui rend l'ensemble des co</a:t>
            </a:r>
            <a:r>
              <a:rPr lang="fr-FR" altLang="ja-JP"/>
              <a:t>ûts</a:t>
            </a:r>
            <a:r>
              <a:rPr lang="fr-FR"/>
              <a:t> homogènes</a:t>
            </a:r>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D591539A-4803-F54F-A4B3-B7129A1EA91A}" type="slidenum">
              <a:rPr lang="fr-FR"/>
              <a:pPr>
                <a:defRPr/>
              </a:pPr>
              <a:t>287</a:t>
            </a:fld>
            <a:endParaRPr lang="fr-FR"/>
          </a:p>
        </p:txBody>
      </p:sp>
      <p:sp>
        <p:nvSpPr>
          <p:cNvPr id="586755" name="Rectangle 2"/>
          <p:cNvSpPr>
            <a:spLocks noGrp="1" noChangeArrowheads="1"/>
          </p:cNvSpPr>
          <p:nvPr>
            <p:ph type="title"/>
          </p:nvPr>
        </p:nvSpPr>
        <p:spPr/>
        <p:txBody>
          <a:bodyPr/>
          <a:lstStyle/>
          <a:p>
            <a:r>
              <a:rPr lang="fr-FR"/>
              <a:t>Le pilotage stratégique des co</a:t>
            </a:r>
            <a:r>
              <a:rPr lang="fr-FR" altLang="ja-JP"/>
              <a:t>ûts : approche ABC</a:t>
            </a:r>
            <a:endParaRPr lang="fr-FR"/>
          </a:p>
        </p:txBody>
      </p:sp>
      <p:sp>
        <p:nvSpPr>
          <p:cNvPr id="586756" name="Rectangle 3"/>
          <p:cNvSpPr>
            <a:spLocks noGrp="1" noChangeArrowheads="1"/>
          </p:cNvSpPr>
          <p:nvPr>
            <p:ph type="body" idx="1"/>
          </p:nvPr>
        </p:nvSpPr>
        <p:spPr/>
        <p:txBody>
          <a:bodyPr/>
          <a:lstStyle/>
          <a:p>
            <a:r>
              <a:rPr lang="fr-FR">
                <a:latin typeface="Arial" charset="0"/>
              </a:rPr>
              <a:t>L'objectif est d'identifier ceux qui </a:t>
            </a:r>
            <a:r>
              <a:rPr lang="fr-FR" i="1">
                <a:latin typeface="Arial" charset="0"/>
              </a:rPr>
              <a:t>d</a:t>
            </a:r>
            <a:r>
              <a:rPr lang="fr-FR" i="1">
                <a:latin typeface="Arial" charset="0"/>
                <a:ea typeface="ヒラギノ角ゴ ProN W3" charset="-128"/>
                <a:cs typeface="ヒラギノ角ゴ ProN W3" charset="-128"/>
              </a:rPr>
              <a:t>éci</a:t>
            </a:r>
            <a:r>
              <a:rPr lang="fr-FR" i="1">
                <a:latin typeface="Arial" charset="0"/>
              </a:rPr>
              <a:t>dent</a:t>
            </a:r>
            <a:r>
              <a:rPr lang="fr-FR">
                <a:latin typeface="Arial" charset="0"/>
              </a:rPr>
              <a:t> des co</a:t>
            </a:r>
            <a:r>
              <a:rPr lang="fr-FR" altLang="ja-JP">
                <a:latin typeface="Arial" charset="0"/>
              </a:rPr>
              <a:t>ûts</a:t>
            </a:r>
            <a:r>
              <a:rPr lang="fr-FR">
                <a:latin typeface="Arial" charset="0"/>
              </a:rPr>
              <a:t>, et qui ne sont pas n</a:t>
            </a:r>
            <a:r>
              <a:rPr lang="fr-FR">
                <a:latin typeface="Arial" charset="0"/>
                <a:ea typeface="ヒラギノ角ゴ ProN W3" charset="-128"/>
                <a:cs typeface="ヒラギノ角ゴ ProN W3" charset="-128"/>
              </a:rPr>
              <a:t>éc</a:t>
            </a:r>
            <a:r>
              <a:rPr lang="fr-FR">
                <a:latin typeface="Arial" charset="0"/>
              </a:rPr>
              <a:t>essairement des responsables de haut niveau, de mani</a:t>
            </a:r>
            <a:r>
              <a:rPr lang="fr-FR">
                <a:latin typeface="Arial" charset="0"/>
                <a:ea typeface="ヒラギノ角ゴ ProN W3" charset="-128"/>
                <a:cs typeface="ヒラギノ角ゴ ProN W3" charset="-128"/>
              </a:rPr>
              <a:t>èr</a:t>
            </a:r>
            <a:r>
              <a:rPr lang="fr-FR">
                <a:latin typeface="Arial" charset="0"/>
              </a:rPr>
              <a:t>e </a:t>
            </a:r>
            <a:r>
              <a:rPr lang="fr-FR">
                <a:latin typeface="Lucida Grande" charset="0"/>
              </a:rPr>
              <a:t>à</a:t>
            </a:r>
            <a:r>
              <a:rPr lang="fr-FR">
                <a:latin typeface="Arial" charset="0"/>
              </a:rPr>
              <a:t> finaliser leurs d</a:t>
            </a:r>
            <a:r>
              <a:rPr lang="fr-FR">
                <a:latin typeface="Arial" charset="0"/>
                <a:ea typeface="ヒラギノ角ゴ ProN W3" charset="-128"/>
                <a:cs typeface="ヒラギノ角ゴ ProN W3" charset="-128"/>
              </a:rPr>
              <a:t>éc</a:t>
            </a:r>
            <a:r>
              <a:rPr lang="fr-FR">
                <a:latin typeface="Arial" charset="0"/>
              </a:rPr>
              <a:t>isions de mani</a:t>
            </a:r>
            <a:r>
              <a:rPr lang="fr-FR">
                <a:latin typeface="Arial" charset="0"/>
                <a:ea typeface="ヒラギノ角ゴ ProN W3" charset="-128"/>
                <a:cs typeface="ヒラギノ角ゴ ProN W3" charset="-128"/>
              </a:rPr>
              <a:t>èr</a:t>
            </a:r>
            <a:r>
              <a:rPr lang="fr-FR">
                <a:latin typeface="Arial" charset="0"/>
              </a:rPr>
              <a:t>e ad</a:t>
            </a:r>
            <a:r>
              <a:rPr lang="fr-FR">
                <a:latin typeface="Arial" charset="0"/>
                <a:ea typeface="ヒラギノ角ゴ ProN W3" charset="-128"/>
                <a:cs typeface="ヒラギノ角ゴ ProN W3" charset="-128"/>
              </a:rPr>
              <a:t>éq</a:t>
            </a:r>
            <a:r>
              <a:rPr lang="fr-FR">
                <a:latin typeface="Arial" charset="0"/>
              </a:rPr>
              <a:t>uate. On cherche </a:t>
            </a:r>
            <a:r>
              <a:rPr lang="fr-FR">
                <a:latin typeface="Lucida Grande" charset="0"/>
              </a:rPr>
              <a:t>à</a:t>
            </a:r>
            <a:r>
              <a:rPr lang="fr-FR">
                <a:latin typeface="Arial" charset="0"/>
              </a:rPr>
              <a:t> mettre en </a:t>
            </a:r>
            <a:r>
              <a:rPr lang="fr-FR">
                <a:latin typeface="Arial" charset="0"/>
                <a:ea typeface="ヒラギノ角ゴ ProN W3" charset="-128"/>
                <a:cs typeface="ヒラギノ角ゴ ProN W3" charset="-128"/>
              </a:rPr>
              <a:t>év</a:t>
            </a:r>
            <a:r>
              <a:rPr lang="fr-FR">
                <a:latin typeface="Arial" charset="0"/>
              </a:rPr>
              <a:t>idence des processus, des syst</a:t>
            </a:r>
            <a:r>
              <a:rPr lang="fr-FR">
                <a:latin typeface="Arial" charset="0"/>
                <a:ea typeface="ヒラギノ角ゴ ProN W3" charset="-128"/>
                <a:cs typeface="ヒラギノ角ゴ ProN W3" charset="-128"/>
              </a:rPr>
              <a:t>èm</a:t>
            </a:r>
            <a:r>
              <a:rPr lang="fr-FR">
                <a:latin typeface="Arial" charset="0"/>
              </a:rPr>
              <a:t>es, en bref des </a:t>
            </a:r>
            <a:r>
              <a:rPr lang="fr-FR" b="1">
                <a:solidFill>
                  <a:srgbClr val="0000FF"/>
                </a:solidFill>
                <a:latin typeface="Arial" charset="0"/>
              </a:rPr>
              <a:t>causalit</a:t>
            </a:r>
            <a:r>
              <a:rPr lang="fr-FR" b="1">
                <a:solidFill>
                  <a:srgbClr val="0000FF"/>
                </a:solidFill>
                <a:latin typeface="Arial" charset="0"/>
                <a:ea typeface="ヒラギノ角ゴ ProN W3" charset="-128"/>
                <a:cs typeface="ヒラギノ角ゴ ProN W3" charset="-128"/>
              </a:rPr>
              <a:t>é</a:t>
            </a:r>
            <a:r>
              <a:rPr lang="fr-FR">
                <a:latin typeface="Arial" charset="0"/>
              </a:rPr>
              <a:t>, c'est-</a:t>
            </a:r>
            <a:r>
              <a:rPr lang="fr-FR">
                <a:latin typeface="Lucida Grande" charset="0"/>
              </a:rPr>
              <a:t>à</a:t>
            </a:r>
            <a:r>
              <a:rPr lang="fr-FR">
                <a:latin typeface="Arial" charset="0"/>
              </a:rPr>
              <a:t>-dire les </a:t>
            </a:r>
            <a:r>
              <a:rPr lang="fr-FR" b="1">
                <a:latin typeface="Arial" charset="0"/>
              </a:rPr>
              <a:t>liens qui unissent les activit</a:t>
            </a:r>
            <a:r>
              <a:rPr lang="fr-FR" b="1">
                <a:latin typeface="Arial" charset="0"/>
                <a:ea typeface="ヒラギノ角ゴ ProN W3" charset="-128"/>
                <a:cs typeface="ヒラギノ角ゴ ProN W3" charset="-128"/>
              </a:rPr>
              <a:t>és</a:t>
            </a:r>
            <a:r>
              <a:rPr lang="fr-FR">
                <a:latin typeface="Arial" charset="0"/>
              </a:rPr>
              <a:t>, la mani</a:t>
            </a:r>
            <a:r>
              <a:rPr lang="fr-FR">
                <a:latin typeface="Arial" charset="0"/>
                <a:ea typeface="ヒラギノ角ゴ ProN W3" charset="-128"/>
                <a:cs typeface="ヒラギノ角ゴ ProN W3" charset="-128"/>
              </a:rPr>
              <a:t>èr</a:t>
            </a:r>
            <a:r>
              <a:rPr lang="fr-FR">
                <a:latin typeface="Arial" charset="0"/>
              </a:rPr>
              <a:t>e dont l'une est conduite se r</a:t>
            </a:r>
            <a:r>
              <a:rPr lang="fr-FR">
                <a:latin typeface="Arial" charset="0"/>
                <a:ea typeface="ヒラギノ角ゴ ProN W3" charset="-128"/>
                <a:cs typeface="ヒラギノ角ゴ ProN W3" charset="-128"/>
              </a:rPr>
              <a:t>ép</a:t>
            </a:r>
            <a:r>
              <a:rPr lang="fr-FR">
                <a:latin typeface="Arial" charset="0"/>
              </a:rPr>
              <a:t>ercutant par exemple sur les co</a:t>
            </a:r>
            <a:r>
              <a:rPr lang="fr-FR" altLang="ja-JP">
                <a:latin typeface="Arial" charset="0"/>
              </a:rPr>
              <a:t>ûts</a:t>
            </a:r>
            <a:r>
              <a:rPr lang="fr-FR">
                <a:latin typeface="Arial" charset="0"/>
              </a:rPr>
              <a:t> d'une autre, ou plus g</a:t>
            </a:r>
            <a:r>
              <a:rPr lang="fr-FR">
                <a:latin typeface="Arial" charset="0"/>
                <a:ea typeface="ヒラギノ角ゴ ProN W3" charset="-128"/>
                <a:cs typeface="ヒラギノ角ゴ ProN W3" charset="-128"/>
              </a:rPr>
              <a:t>énér</a:t>
            </a:r>
            <a:r>
              <a:rPr lang="fr-FR">
                <a:latin typeface="Arial" charset="0"/>
              </a:rPr>
              <a:t>alement d</a:t>
            </a:r>
            <a:r>
              <a:rPr lang="fr-FR">
                <a:latin typeface="Arial" charset="0"/>
                <a:ea typeface="ヒラギノ角ゴ ProN W3" charset="-128"/>
                <a:cs typeface="ヒラギノ角ゴ ProN W3" charset="-128"/>
              </a:rPr>
              <a:t>ét</a:t>
            </a:r>
            <a:r>
              <a:rPr lang="fr-FR">
                <a:latin typeface="Arial" charset="0"/>
              </a:rPr>
              <a:t>erminant la performance d'une autre. </a:t>
            </a:r>
          </a:p>
          <a:p>
            <a:r>
              <a:rPr lang="fr-FR">
                <a:latin typeface="Arial" charset="0"/>
              </a:rPr>
              <a:t>On cherchera, pour optimiser la cha</a:t>
            </a:r>
            <a:r>
              <a:rPr lang="fr-FR" altLang="ja-JP">
                <a:latin typeface="Lucida Grande" charset="0"/>
              </a:rPr>
              <a:t>în</a:t>
            </a:r>
            <a:r>
              <a:rPr lang="fr-FR">
                <a:latin typeface="Arial" charset="0"/>
              </a:rPr>
              <a:t>e de valeur, </a:t>
            </a:r>
            <a:r>
              <a:rPr lang="fr-FR">
                <a:latin typeface="Lucida Grande" charset="0"/>
              </a:rPr>
              <a:t>à</a:t>
            </a:r>
            <a:r>
              <a:rPr lang="fr-FR">
                <a:latin typeface="Arial" charset="0"/>
              </a:rPr>
              <a:t> identifier les activit</a:t>
            </a:r>
            <a:r>
              <a:rPr lang="fr-FR">
                <a:latin typeface="Arial" charset="0"/>
                <a:ea typeface="ヒラギノ角ゴ ProN W3" charset="-128"/>
                <a:cs typeface="ヒラギノ角ゴ ProN W3" charset="-128"/>
              </a:rPr>
              <a:t>és</a:t>
            </a:r>
            <a:r>
              <a:rPr lang="fr-FR">
                <a:latin typeface="Arial" charset="0"/>
              </a:rPr>
              <a:t> </a:t>
            </a:r>
            <a:r>
              <a:rPr lang="fr-FR">
                <a:latin typeface="Arial" charset="0"/>
                <a:ea typeface="ヒラギノ角ゴ ProN W3" charset="-128"/>
                <a:cs typeface="ヒラギノ角ゴ ProN W3" charset="-128"/>
              </a:rPr>
              <a:t>“</a:t>
            </a:r>
            <a:r>
              <a:rPr lang="fr-FR">
                <a:latin typeface="Arial" charset="0"/>
              </a:rPr>
              <a:t>non cr</a:t>
            </a:r>
            <a:r>
              <a:rPr lang="fr-FR">
                <a:latin typeface="Arial" charset="0"/>
                <a:ea typeface="ヒラギノ角ゴ ProN W3" charset="-128"/>
                <a:cs typeface="ヒラギノ角ゴ ProN W3" charset="-128"/>
              </a:rPr>
              <a:t>éa</a:t>
            </a:r>
            <a:r>
              <a:rPr lang="fr-FR">
                <a:latin typeface="Arial" charset="0"/>
              </a:rPr>
              <a:t>trices de valeur » et </a:t>
            </a:r>
            <a:r>
              <a:rPr lang="fr-FR">
                <a:latin typeface="Lucida Grande" charset="0"/>
              </a:rPr>
              <a:t>à</a:t>
            </a:r>
            <a:r>
              <a:rPr lang="fr-FR">
                <a:latin typeface="Arial" charset="0"/>
              </a:rPr>
              <a:t> faire prendre conscience de leurs co</a:t>
            </a:r>
            <a:r>
              <a:rPr lang="fr-FR" altLang="ja-JP">
                <a:latin typeface="Arial" charset="0"/>
              </a:rPr>
              <a:t>ûts</a:t>
            </a:r>
            <a:r>
              <a:rPr lang="fr-FR">
                <a:latin typeface="Arial" charset="0"/>
              </a:rPr>
              <a:t> pour rechercher des solutions</a:t>
            </a:r>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Espace réservé du numéro de diapositive 2"/>
          <p:cNvSpPr>
            <a:spLocks noGrp="1"/>
          </p:cNvSpPr>
          <p:nvPr>
            <p:ph type="sldNum" sz="quarter" idx="10"/>
          </p:nvPr>
        </p:nvSpPr>
        <p:spPr/>
        <p:txBody>
          <a:bodyPr/>
          <a:lstStyle/>
          <a:p>
            <a:pPr>
              <a:defRPr/>
            </a:pPr>
            <a:fld id="{4550BDB1-7D77-CE4F-8912-FA223290BB7D}" type="slidenum">
              <a:rPr lang="fr-FR"/>
              <a:pPr>
                <a:defRPr/>
              </a:pPr>
              <a:t>288</a:t>
            </a:fld>
            <a:endParaRPr lang="fr-FR"/>
          </a:p>
        </p:txBody>
      </p:sp>
      <p:sp>
        <p:nvSpPr>
          <p:cNvPr id="588804" name="Rectangle 2"/>
          <p:cNvSpPr>
            <a:spLocks noGrp="1" noChangeArrowheads="1"/>
          </p:cNvSpPr>
          <p:nvPr>
            <p:ph type="title"/>
          </p:nvPr>
        </p:nvSpPr>
        <p:spPr/>
        <p:txBody>
          <a:bodyPr/>
          <a:lstStyle/>
          <a:p>
            <a:r>
              <a:rPr lang="fr-FR"/>
              <a:t>Le pilotage stratégique des co</a:t>
            </a:r>
            <a:r>
              <a:rPr lang="fr-FR" altLang="ja-JP"/>
              <a:t>ûts : approche ABC</a:t>
            </a:r>
            <a:r>
              <a:rPr lang="fr-FR"/>
              <a:t> </a:t>
            </a:r>
          </a:p>
        </p:txBody>
      </p:sp>
      <p:sp>
        <p:nvSpPr>
          <p:cNvPr id="588805" name="Text Box 3"/>
          <p:cNvSpPr txBox="1">
            <a:spLocks noChangeArrowheads="1"/>
          </p:cNvSpPr>
          <p:nvPr/>
        </p:nvSpPr>
        <p:spPr bwMode="auto">
          <a:xfrm>
            <a:off x="1492250" y="1066800"/>
            <a:ext cx="4959350" cy="360363"/>
          </a:xfrm>
          <a:prstGeom prst="rect">
            <a:avLst/>
          </a:prstGeom>
          <a:gradFill rotWithShape="0">
            <a:gsLst>
              <a:gs pos="0">
                <a:srgbClr val="FFCC00"/>
              </a:gs>
              <a:gs pos="100000">
                <a:srgbClr val="FFE98F"/>
              </a:gs>
            </a:gsLst>
            <a:lin ang="2700000" scaled="1"/>
          </a:gradFill>
          <a:ln w="9525">
            <a:solidFill>
              <a:srgbClr val="FFCC00"/>
            </a:solidFill>
            <a:miter lim="800000"/>
            <a:headEnd/>
            <a:tailEnd/>
          </a:ln>
        </p:spPr>
        <p:txBody>
          <a:bodyPr>
            <a:prstTxWarp prst="textNoShape">
              <a:avLst/>
            </a:prstTxWarp>
          </a:bodyPr>
          <a:lstStyle/>
          <a:p>
            <a:pPr algn="ctr"/>
            <a:r>
              <a:rPr lang="fr-FR" sz="1400">
                <a:solidFill>
                  <a:srgbClr val="008000"/>
                </a:solidFill>
                <a:latin typeface="Tahoma" charset="0"/>
                <a:ea typeface="ＭＳ Ｐゴシック" charset="-128"/>
                <a:cs typeface="ＭＳ Ｐゴシック" charset="-128"/>
              </a:rPr>
              <a:t>Ressources consommées</a:t>
            </a:r>
          </a:p>
        </p:txBody>
      </p:sp>
      <p:sp>
        <p:nvSpPr>
          <p:cNvPr id="588806" name="Text Box 4"/>
          <p:cNvSpPr txBox="1">
            <a:spLocks noChangeArrowheads="1"/>
          </p:cNvSpPr>
          <p:nvPr/>
        </p:nvSpPr>
        <p:spPr bwMode="auto">
          <a:xfrm>
            <a:off x="838200" y="2133600"/>
            <a:ext cx="1839913" cy="304800"/>
          </a:xfrm>
          <a:prstGeom prst="rect">
            <a:avLst/>
          </a:prstGeom>
          <a:gradFill rotWithShape="0">
            <a:gsLst>
              <a:gs pos="0">
                <a:srgbClr val="B4D943"/>
              </a:gs>
              <a:gs pos="100000">
                <a:srgbClr val="99CC00"/>
              </a:gs>
            </a:gsLst>
            <a:lin ang="18900000" scaled="1"/>
          </a:gradFill>
          <a:ln w="9525">
            <a:solidFill>
              <a:srgbClr val="808000"/>
            </a:solidFill>
            <a:miter lim="800000"/>
            <a:headEnd/>
            <a:tailEnd/>
          </a:ln>
        </p:spPr>
        <p:txBody>
          <a:bodyPr>
            <a:prstTxWarp prst="textNoShape">
              <a:avLst/>
            </a:prstTxWarp>
          </a:bodyPr>
          <a:lstStyle/>
          <a:p>
            <a:r>
              <a:rPr lang="fr-FR" sz="1400">
                <a:latin typeface="Tahoma" charset="0"/>
                <a:ea typeface="ＭＳ Ｐゴシック" charset="-128"/>
                <a:cs typeface="ＭＳ Ｐゴシック" charset="-128"/>
              </a:rPr>
              <a:t>Activité secondaire</a:t>
            </a:r>
          </a:p>
        </p:txBody>
      </p:sp>
      <p:sp>
        <p:nvSpPr>
          <p:cNvPr id="588807" name="Text Box 5"/>
          <p:cNvSpPr txBox="1">
            <a:spLocks noChangeArrowheads="1"/>
          </p:cNvSpPr>
          <p:nvPr/>
        </p:nvSpPr>
        <p:spPr bwMode="auto">
          <a:xfrm>
            <a:off x="2754313" y="2087563"/>
            <a:ext cx="1589087" cy="304800"/>
          </a:xfrm>
          <a:prstGeom prst="rect">
            <a:avLst/>
          </a:prstGeom>
          <a:gradFill rotWithShape="0">
            <a:gsLst>
              <a:gs pos="0">
                <a:srgbClr val="FFA9FF"/>
              </a:gs>
              <a:gs pos="100000">
                <a:srgbClr val="FF00FF"/>
              </a:gs>
            </a:gsLst>
            <a:lin ang="18900000" scaled="1"/>
          </a:gradFill>
          <a:ln w="9525">
            <a:solidFill>
              <a:srgbClr val="FF00FF"/>
            </a:solidFill>
            <a:miter lim="800000"/>
            <a:headEnd/>
            <a:tailEnd/>
          </a:ln>
        </p:spPr>
        <p:txBody>
          <a:bodyPr>
            <a:prstTxWarp prst="textNoShape">
              <a:avLst/>
            </a:prstTxWarp>
          </a:bodyPr>
          <a:lstStyle/>
          <a:p>
            <a:pPr algn="ctr"/>
            <a:r>
              <a:rPr lang="fr-FR" sz="1400">
                <a:latin typeface="Tahoma" charset="0"/>
                <a:ea typeface="ＭＳ Ｐゴシック" charset="-128"/>
                <a:cs typeface="ＭＳ Ｐゴシック" charset="-128"/>
              </a:rPr>
              <a:t>Activité primaire</a:t>
            </a:r>
          </a:p>
          <a:p>
            <a:endParaRPr lang="fr-FR" sz="1400">
              <a:latin typeface="Tahoma" charset="0"/>
              <a:ea typeface="ＭＳ Ｐゴシック" charset="-128"/>
              <a:cs typeface="ＭＳ Ｐゴシック" charset="-128"/>
            </a:endParaRPr>
          </a:p>
        </p:txBody>
      </p:sp>
      <p:sp>
        <p:nvSpPr>
          <p:cNvPr id="588808" name="Text Box 6"/>
          <p:cNvSpPr txBox="1">
            <a:spLocks noChangeArrowheads="1"/>
          </p:cNvSpPr>
          <p:nvPr/>
        </p:nvSpPr>
        <p:spPr bwMode="auto">
          <a:xfrm>
            <a:off x="838200" y="1752600"/>
            <a:ext cx="3657600" cy="228600"/>
          </a:xfrm>
          <a:prstGeom prst="rect">
            <a:avLst/>
          </a:prstGeom>
          <a:noFill/>
          <a:ln w="9525">
            <a:noFill/>
            <a:miter lim="800000"/>
            <a:headEnd/>
            <a:tailEnd/>
          </a:ln>
        </p:spPr>
        <p:txBody>
          <a:bodyPr>
            <a:prstTxWarp prst="textNoShape">
              <a:avLst/>
            </a:prstTxWarp>
          </a:bodyPr>
          <a:lstStyle/>
          <a:p>
            <a:pPr algn="ctr"/>
            <a:r>
              <a:rPr lang="fr-FR" sz="1400">
                <a:solidFill>
                  <a:srgbClr val="800080"/>
                </a:solidFill>
                <a:latin typeface="Tahoma" charset="0"/>
                <a:ea typeface="ＭＳ Ｐゴシック" charset="-128"/>
                <a:cs typeface="ＭＳ Ｐゴシック" charset="-128"/>
              </a:rPr>
              <a:t>Entité fournissant une activité de support</a:t>
            </a:r>
          </a:p>
        </p:txBody>
      </p:sp>
      <p:sp>
        <p:nvSpPr>
          <p:cNvPr id="588809" name="Text Box 7"/>
          <p:cNvSpPr txBox="1">
            <a:spLocks noChangeArrowheads="1"/>
          </p:cNvSpPr>
          <p:nvPr/>
        </p:nvSpPr>
        <p:spPr bwMode="auto">
          <a:xfrm>
            <a:off x="3657600" y="3275013"/>
            <a:ext cx="1543050" cy="285750"/>
          </a:xfrm>
          <a:prstGeom prst="rect">
            <a:avLst/>
          </a:prstGeom>
          <a:gradFill rotWithShape="0">
            <a:gsLst>
              <a:gs pos="0">
                <a:srgbClr val="339966"/>
              </a:gs>
              <a:gs pos="100000">
                <a:srgbClr val="A5D2BC"/>
              </a:gs>
            </a:gsLst>
            <a:lin ang="2700000" scaled="1"/>
          </a:gradFill>
          <a:ln w="9525">
            <a:solidFill>
              <a:srgbClr val="008000"/>
            </a:solidFill>
            <a:miter lim="800000"/>
            <a:headEnd/>
            <a:tailEnd/>
          </a:ln>
        </p:spPr>
        <p:txBody>
          <a:bodyPr>
            <a:prstTxWarp prst="textNoShape">
              <a:avLst/>
            </a:prstTxWarp>
          </a:bodyPr>
          <a:lstStyle/>
          <a:p>
            <a:pPr algn="ctr"/>
            <a:r>
              <a:rPr lang="fr-FR" sz="1200">
                <a:latin typeface="Tahoma" charset="0"/>
                <a:ea typeface="ＭＳ Ｐゴシック" charset="-128"/>
                <a:cs typeface="ＭＳ Ｐゴシック" charset="-128"/>
              </a:rPr>
              <a:t>Activité secondaire</a:t>
            </a:r>
          </a:p>
        </p:txBody>
      </p:sp>
      <p:sp>
        <p:nvSpPr>
          <p:cNvPr id="588810" name="Text Box 8"/>
          <p:cNvSpPr txBox="1">
            <a:spLocks noChangeArrowheads="1"/>
          </p:cNvSpPr>
          <p:nvPr/>
        </p:nvSpPr>
        <p:spPr bwMode="auto">
          <a:xfrm>
            <a:off x="5251450" y="3276600"/>
            <a:ext cx="1606550" cy="284163"/>
          </a:xfrm>
          <a:prstGeom prst="rect">
            <a:avLst/>
          </a:prstGeom>
          <a:gradFill rotWithShape="0">
            <a:gsLst>
              <a:gs pos="0">
                <a:srgbClr val="AD76E4"/>
              </a:gs>
              <a:gs pos="100000">
                <a:srgbClr val="6600CC"/>
              </a:gs>
            </a:gsLst>
            <a:lin ang="18900000" scaled="1"/>
          </a:gradFill>
          <a:ln w="9525">
            <a:solidFill>
              <a:srgbClr val="000080"/>
            </a:solidFill>
            <a:miter lim="800000"/>
            <a:headEnd/>
            <a:tailEnd/>
          </a:ln>
        </p:spPr>
        <p:txBody>
          <a:bodyPr>
            <a:prstTxWarp prst="textNoShape">
              <a:avLst/>
            </a:prstTxWarp>
          </a:bodyPr>
          <a:lstStyle/>
          <a:p>
            <a:pPr algn="ctr"/>
            <a:r>
              <a:rPr lang="fr-FR" sz="1400">
                <a:latin typeface="Tahoma" charset="0"/>
                <a:ea typeface="ＭＳ Ｐゴシック" charset="-128"/>
                <a:cs typeface="ＭＳ Ｐゴシック" charset="-128"/>
              </a:rPr>
              <a:t>Activité primaire</a:t>
            </a:r>
          </a:p>
        </p:txBody>
      </p:sp>
      <p:sp>
        <p:nvSpPr>
          <p:cNvPr id="588811" name="Text Box 9"/>
          <p:cNvSpPr txBox="1">
            <a:spLocks noChangeArrowheads="1"/>
          </p:cNvSpPr>
          <p:nvPr/>
        </p:nvSpPr>
        <p:spPr bwMode="auto">
          <a:xfrm>
            <a:off x="3656013" y="2781300"/>
            <a:ext cx="3506787" cy="190500"/>
          </a:xfrm>
          <a:prstGeom prst="rect">
            <a:avLst/>
          </a:prstGeom>
          <a:solidFill>
            <a:srgbClr val="FFFFFF"/>
          </a:solidFill>
          <a:ln w="9525">
            <a:noFill/>
            <a:miter lim="800000"/>
            <a:headEnd/>
            <a:tailEnd/>
          </a:ln>
        </p:spPr>
        <p:txBody>
          <a:bodyPr>
            <a:prstTxWarp prst="textNoShape">
              <a:avLst/>
            </a:prstTxWarp>
          </a:bodyPr>
          <a:lstStyle/>
          <a:p>
            <a:pPr algn="ctr"/>
            <a:r>
              <a:rPr lang="fr-FR" sz="1400">
                <a:solidFill>
                  <a:srgbClr val="800000"/>
                </a:solidFill>
                <a:latin typeface="Tahoma" charset="0"/>
                <a:ea typeface="ＭＳ Ｐゴシック" charset="-128"/>
                <a:cs typeface="ＭＳ Ｐゴシック" charset="-128"/>
              </a:rPr>
              <a:t>Entité fournissant une activité constitutive du produit</a:t>
            </a:r>
          </a:p>
        </p:txBody>
      </p:sp>
      <p:sp>
        <p:nvSpPr>
          <p:cNvPr id="588812" name="Text Box 10"/>
          <p:cNvSpPr txBox="1">
            <a:spLocks noChangeArrowheads="1"/>
          </p:cNvSpPr>
          <p:nvPr/>
        </p:nvSpPr>
        <p:spPr bwMode="auto">
          <a:xfrm>
            <a:off x="1492250" y="4821238"/>
            <a:ext cx="4959350" cy="360362"/>
          </a:xfrm>
          <a:prstGeom prst="rect">
            <a:avLst/>
          </a:prstGeom>
          <a:gradFill rotWithShape="0">
            <a:gsLst>
              <a:gs pos="0">
                <a:srgbClr val="FF99CC"/>
              </a:gs>
              <a:gs pos="100000">
                <a:srgbClr val="FFC8E4"/>
              </a:gs>
            </a:gsLst>
            <a:lin ang="2700000" scaled="1"/>
          </a:gradFill>
          <a:ln w="9525">
            <a:solidFill>
              <a:srgbClr val="FF00FF"/>
            </a:solidFill>
            <a:miter lim="800000"/>
            <a:headEnd/>
            <a:tailEnd/>
          </a:ln>
        </p:spPr>
        <p:txBody>
          <a:bodyPr>
            <a:prstTxWarp prst="textNoShape">
              <a:avLst/>
            </a:prstTxWarp>
          </a:bodyPr>
          <a:lstStyle/>
          <a:p>
            <a:pPr algn="ctr"/>
            <a:r>
              <a:rPr lang="fr-FR" sz="1400">
                <a:latin typeface="Tahoma" charset="0"/>
                <a:ea typeface="ＭＳ Ｐゴシック" charset="-128"/>
                <a:cs typeface="ＭＳ Ｐゴシック" charset="-128"/>
              </a:rPr>
              <a:t>Produits</a:t>
            </a:r>
          </a:p>
        </p:txBody>
      </p:sp>
      <p:sp>
        <p:nvSpPr>
          <p:cNvPr id="588813" name="Line 11"/>
          <p:cNvSpPr>
            <a:spLocks noChangeShapeType="1"/>
          </p:cNvSpPr>
          <p:nvPr/>
        </p:nvSpPr>
        <p:spPr bwMode="auto">
          <a:xfrm flipV="1">
            <a:off x="4197350" y="3536950"/>
            <a:ext cx="1533525" cy="1260475"/>
          </a:xfrm>
          <a:prstGeom prst="line">
            <a:avLst/>
          </a:prstGeom>
          <a:noFill/>
          <a:ln w="9525">
            <a:solidFill>
              <a:srgbClr val="000000"/>
            </a:solidFill>
            <a:prstDash val="sysDot"/>
            <a:round/>
            <a:headEnd/>
            <a:tailEnd type="triangle" w="med" len="med"/>
          </a:ln>
        </p:spPr>
        <p:txBody>
          <a:bodyPr>
            <a:prstTxWarp prst="textNoShape">
              <a:avLst/>
            </a:prstTxWarp>
          </a:bodyPr>
          <a:lstStyle/>
          <a:p>
            <a:endParaRPr lang="fr-FR"/>
          </a:p>
        </p:txBody>
      </p:sp>
      <p:sp>
        <p:nvSpPr>
          <p:cNvPr id="588814" name="Line 12"/>
          <p:cNvSpPr>
            <a:spLocks noChangeShapeType="1"/>
          </p:cNvSpPr>
          <p:nvPr/>
        </p:nvSpPr>
        <p:spPr bwMode="auto">
          <a:xfrm flipH="1" flipV="1">
            <a:off x="3656013" y="2297113"/>
            <a:ext cx="1601787" cy="522287"/>
          </a:xfrm>
          <a:prstGeom prst="line">
            <a:avLst/>
          </a:prstGeom>
          <a:noFill/>
          <a:ln w="9525">
            <a:solidFill>
              <a:srgbClr val="000000"/>
            </a:solidFill>
            <a:prstDash val="sysDot"/>
            <a:round/>
            <a:headEnd/>
            <a:tailEnd type="triangle" w="med" len="med"/>
          </a:ln>
        </p:spPr>
        <p:txBody>
          <a:bodyPr>
            <a:prstTxWarp prst="textNoShape">
              <a:avLst/>
            </a:prstTxWarp>
          </a:bodyPr>
          <a:lstStyle/>
          <a:p>
            <a:endParaRPr lang="fr-FR"/>
          </a:p>
        </p:txBody>
      </p:sp>
      <p:sp>
        <p:nvSpPr>
          <p:cNvPr id="588815" name="Arc 13"/>
          <p:cNvSpPr>
            <a:spLocks/>
          </p:cNvSpPr>
          <p:nvPr/>
        </p:nvSpPr>
        <p:spPr bwMode="auto">
          <a:xfrm rot="8716636">
            <a:off x="2130425" y="2047875"/>
            <a:ext cx="984250" cy="720725"/>
          </a:xfrm>
          <a:custGeom>
            <a:avLst/>
            <a:gdLst>
              <a:gd name="T0" fmla="*/ 0 w 21416"/>
              <a:gd name="T1" fmla="*/ 0 h 21600"/>
              <a:gd name="T2" fmla="*/ 45234781 w 21416"/>
              <a:gd name="T3" fmla="*/ 20918743 h 21600"/>
              <a:gd name="T4" fmla="*/ 0 w 21416"/>
              <a:gd name="T5" fmla="*/ 24048358 h 21600"/>
              <a:gd name="T6" fmla="*/ 0 60000 65536"/>
              <a:gd name="T7" fmla="*/ 0 60000 65536"/>
              <a:gd name="T8" fmla="*/ 0 60000 65536"/>
              <a:gd name="T9" fmla="*/ 0 w 21416"/>
              <a:gd name="T10" fmla="*/ 0 h 21600"/>
              <a:gd name="T11" fmla="*/ 21416 w 21416"/>
              <a:gd name="T12" fmla="*/ 21600 h 21600"/>
            </a:gdLst>
            <a:ahLst/>
            <a:cxnLst>
              <a:cxn ang="T6">
                <a:pos x="T0" y="T1"/>
              </a:cxn>
              <a:cxn ang="T7">
                <a:pos x="T2" y="T3"/>
              </a:cxn>
              <a:cxn ang="T8">
                <a:pos x="T4" y="T5"/>
              </a:cxn>
            </a:cxnLst>
            <a:rect l="T9" t="T10" r="T11" b="T12"/>
            <a:pathLst>
              <a:path w="21416" h="21600" fill="none" extrusionOk="0">
                <a:moveTo>
                  <a:pt x="0" y="-1"/>
                </a:moveTo>
                <a:cubicBezTo>
                  <a:pt x="10842" y="-1"/>
                  <a:pt x="20005" y="8038"/>
                  <a:pt x="21416" y="18788"/>
                </a:cubicBezTo>
              </a:path>
              <a:path w="21416" h="21600" stroke="0" extrusionOk="0">
                <a:moveTo>
                  <a:pt x="0" y="-1"/>
                </a:moveTo>
                <a:cubicBezTo>
                  <a:pt x="10842" y="-1"/>
                  <a:pt x="20005" y="8038"/>
                  <a:pt x="21416" y="18788"/>
                </a:cubicBezTo>
                <a:lnTo>
                  <a:pt x="0" y="21600"/>
                </a:lnTo>
                <a:close/>
              </a:path>
            </a:pathLst>
          </a:custGeom>
          <a:noFill/>
          <a:ln w="9525">
            <a:solidFill>
              <a:srgbClr val="000000"/>
            </a:solidFill>
            <a:prstDash val="sysDot"/>
            <a:round/>
            <a:headEnd/>
            <a:tailEnd type="triangle" w="med" len="med"/>
          </a:ln>
        </p:spPr>
        <p:txBody>
          <a:bodyPr>
            <a:prstTxWarp prst="textNoShape">
              <a:avLst/>
            </a:prstTxWarp>
          </a:bodyPr>
          <a:lstStyle/>
          <a:p>
            <a:endParaRPr lang="fr-FR"/>
          </a:p>
        </p:txBody>
      </p:sp>
      <p:sp>
        <p:nvSpPr>
          <p:cNvPr id="588816" name="Line 14"/>
          <p:cNvSpPr>
            <a:spLocks noChangeShapeType="1"/>
          </p:cNvSpPr>
          <p:nvPr/>
        </p:nvSpPr>
        <p:spPr bwMode="auto">
          <a:xfrm flipH="1" flipV="1">
            <a:off x="4827588" y="1417638"/>
            <a:ext cx="506412" cy="1401762"/>
          </a:xfrm>
          <a:prstGeom prst="line">
            <a:avLst/>
          </a:prstGeom>
          <a:noFill/>
          <a:ln w="9525">
            <a:solidFill>
              <a:srgbClr val="000000"/>
            </a:solidFill>
            <a:prstDash val="sysDot"/>
            <a:round/>
            <a:headEnd/>
            <a:tailEnd type="triangle" w="med" len="med"/>
          </a:ln>
        </p:spPr>
        <p:txBody>
          <a:bodyPr>
            <a:prstTxWarp prst="textNoShape">
              <a:avLst/>
            </a:prstTxWarp>
          </a:bodyPr>
          <a:lstStyle/>
          <a:p>
            <a:endParaRPr lang="fr-FR"/>
          </a:p>
        </p:txBody>
      </p:sp>
      <p:sp>
        <p:nvSpPr>
          <p:cNvPr id="588817" name="Line 15"/>
          <p:cNvSpPr>
            <a:spLocks noChangeShapeType="1"/>
          </p:cNvSpPr>
          <p:nvPr/>
        </p:nvSpPr>
        <p:spPr bwMode="auto">
          <a:xfrm flipV="1">
            <a:off x="2844800" y="1417638"/>
            <a:ext cx="630238" cy="360362"/>
          </a:xfrm>
          <a:prstGeom prst="line">
            <a:avLst/>
          </a:prstGeom>
          <a:noFill/>
          <a:ln w="9525">
            <a:solidFill>
              <a:srgbClr val="000000"/>
            </a:solidFill>
            <a:prstDash val="sysDot"/>
            <a:round/>
            <a:headEnd/>
            <a:tailEnd type="triangle" w="med" len="med"/>
          </a:ln>
        </p:spPr>
        <p:txBody>
          <a:bodyPr>
            <a:prstTxWarp prst="textNoShape">
              <a:avLst/>
            </a:prstTxWarp>
          </a:bodyPr>
          <a:lstStyle/>
          <a:p>
            <a:endParaRPr lang="fr-FR"/>
          </a:p>
        </p:txBody>
      </p:sp>
      <p:sp>
        <p:nvSpPr>
          <p:cNvPr id="588818" name="Line 16"/>
          <p:cNvSpPr>
            <a:spLocks noChangeShapeType="1"/>
          </p:cNvSpPr>
          <p:nvPr/>
        </p:nvSpPr>
        <p:spPr bwMode="auto">
          <a:xfrm>
            <a:off x="1220788" y="5762625"/>
            <a:ext cx="901700" cy="0"/>
          </a:xfrm>
          <a:prstGeom prst="line">
            <a:avLst/>
          </a:prstGeom>
          <a:noFill/>
          <a:ln w="9525">
            <a:solidFill>
              <a:srgbClr val="000000"/>
            </a:solidFill>
            <a:prstDash val="sysDot"/>
            <a:round/>
            <a:headEnd/>
            <a:tailEnd type="triangle" w="med" len="med"/>
          </a:ln>
        </p:spPr>
        <p:txBody>
          <a:bodyPr>
            <a:prstTxWarp prst="textNoShape">
              <a:avLst/>
            </a:prstTxWarp>
          </a:bodyPr>
          <a:lstStyle/>
          <a:p>
            <a:endParaRPr lang="fr-FR"/>
          </a:p>
        </p:txBody>
      </p:sp>
      <p:sp>
        <p:nvSpPr>
          <p:cNvPr id="588819" name="Text Box 17"/>
          <p:cNvSpPr txBox="1">
            <a:spLocks noChangeArrowheads="1"/>
          </p:cNvSpPr>
          <p:nvPr/>
        </p:nvSpPr>
        <p:spPr bwMode="auto">
          <a:xfrm>
            <a:off x="2393950" y="5665788"/>
            <a:ext cx="4692650" cy="271462"/>
          </a:xfrm>
          <a:prstGeom prst="rect">
            <a:avLst/>
          </a:prstGeom>
          <a:solidFill>
            <a:srgbClr val="FFFFFF"/>
          </a:solidFill>
          <a:ln w="9525">
            <a:noFill/>
            <a:miter lim="800000"/>
            <a:headEnd/>
            <a:tailEnd/>
          </a:ln>
        </p:spPr>
        <p:txBody>
          <a:bodyPr>
            <a:prstTxWarp prst="textNoShape">
              <a:avLst/>
            </a:prstTxWarp>
          </a:bodyPr>
          <a:lstStyle/>
          <a:p>
            <a:r>
              <a:rPr lang="fr-FR" sz="1300">
                <a:latin typeface="Tahoma" charset="0"/>
                <a:ea typeface="ＭＳ Ｐゴシック" charset="-128"/>
                <a:cs typeface="ＭＳ Ｐゴシック" charset="-128"/>
              </a:rPr>
              <a:t>Sens du déclenchement des activités et des consommations (sens des causes)</a:t>
            </a:r>
          </a:p>
        </p:txBody>
      </p:sp>
      <p:sp>
        <p:nvSpPr>
          <p:cNvPr id="588820" name="Line 18"/>
          <p:cNvSpPr>
            <a:spLocks noChangeShapeType="1"/>
          </p:cNvSpPr>
          <p:nvPr/>
        </p:nvSpPr>
        <p:spPr bwMode="auto">
          <a:xfrm>
            <a:off x="5276850" y="1417638"/>
            <a:ext cx="590550" cy="1401762"/>
          </a:xfrm>
          <a:prstGeom prst="line">
            <a:avLst/>
          </a:prstGeom>
          <a:noFill/>
          <a:ln w="19050">
            <a:solidFill>
              <a:srgbClr val="FF0000"/>
            </a:solidFill>
            <a:round/>
            <a:headEnd/>
            <a:tailEnd type="triangle" w="med" len="med"/>
          </a:ln>
        </p:spPr>
        <p:txBody>
          <a:bodyPr>
            <a:prstTxWarp prst="textNoShape">
              <a:avLst/>
            </a:prstTxWarp>
          </a:bodyPr>
          <a:lstStyle/>
          <a:p>
            <a:endParaRPr lang="fr-FR"/>
          </a:p>
        </p:txBody>
      </p:sp>
      <p:sp>
        <p:nvSpPr>
          <p:cNvPr id="588821" name="Line 19"/>
          <p:cNvSpPr>
            <a:spLocks noChangeShapeType="1"/>
          </p:cNvSpPr>
          <p:nvPr/>
        </p:nvSpPr>
        <p:spPr bwMode="auto">
          <a:xfrm flipH="1">
            <a:off x="3200400" y="1417638"/>
            <a:ext cx="728663" cy="411162"/>
          </a:xfrm>
          <a:prstGeom prst="line">
            <a:avLst/>
          </a:prstGeom>
          <a:noFill/>
          <a:ln w="19050">
            <a:solidFill>
              <a:srgbClr val="FF0000"/>
            </a:solidFill>
            <a:round/>
            <a:headEnd/>
            <a:tailEnd type="triangle" w="med" len="med"/>
          </a:ln>
        </p:spPr>
        <p:txBody>
          <a:bodyPr>
            <a:prstTxWarp prst="textNoShape">
              <a:avLst/>
            </a:prstTxWarp>
          </a:bodyPr>
          <a:lstStyle/>
          <a:p>
            <a:endParaRPr lang="fr-FR"/>
          </a:p>
        </p:txBody>
      </p:sp>
      <p:sp>
        <p:nvSpPr>
          <p:cNvPr id="588822" name="Arc 20"/>
          <p:cNvSpPr>
            <a:spLocks/>
          </p:cNvSpPr>
          <p:nvPr/>
        </p:nvSpPr>
        <p:spPr bwMode="auto">
          <a:xfrm rot="8781116">
            <a:off x="2095500" y="2030413"/>
            <a:ext cx="1230313" cy="992187"/>
          </a:xfrm>
          <a:custGeom>
            <a:avLst/>
            <a:gdLst>
              <a:gd name="T0" fmla="*/ 0 w 36837"/>
              <a:gd name="T1" fmla="*/ 7020277 h 29699"/>
              <a:gd name="T2" fmla="*/ 39333010 w 36837"/>
              <a:gd name="T3" fmla="*/ 33147077 h 29699"/>
              <a:gd name="T4" fmla="*/ 16996602 w 36837"/>
              <a:gd name="T5" fmla="*/ 24107782 h 29699"/>
              <a:gd name="T6" fmla="*/ 0 60000 65536"/>
              <a:gd name="T7" fmla="*/ 0 60000 65536"/>
              <a:gd name="T8" fmla="*/ 0 60000 65536"/>
              <a:gd name="T9" fmla="*/ 0 w 36837"/>
              <a:gd name="T10" fmla="*/ 0 h 29699"/>
              <a:gd name="T11" fmla="*/ 36837 w 36837"/>
              <a:gd name="T12" fmla="*/ 29699 h 29699"/>
            </a:gdLst>
            <a:ahLst/>
            <a:cxnLst>
              <a:cxn ang="T6">
                <a:pos x="T0" y="T1"/>
              </a:cxn>
              <a:cxn ang="T7">
                <a:pos x="T2" y="T3"/>
              </a:cxn>
              <a:cxn ang="T8">
                <a:pos x="T4" y="T5"/>
              </a:cxn>
            </a:cxnLst>
            <a:rect l="T9" t="T10" r="T11" b="T12"/>
            <a:pathLst>
              <a:path w="36837" h="29699" fill="none" extrusionOk="0">
                <a:moveTo>
                  <a:pt x="0" y="6290"/>
                </a:moveTo>
                <a:cubicBezTo>
                  <a:pt x="4047" y="2261"/>
                  <a:pt x="9526" y="-1"/>
                  <a:pt x="15237" y="-1"/>
                </a:cubicBezTo>
                <a:cubicBezTo>
                  <a:pt x="27166" y="0"/>
                  <a:pt x="36837" y="9670"/>
                  <a:pt x="36837" y="21600"/>
                </a:cubicBezTo>
                <a:cubicBezTo>
                  <a:pt x="36837" y="24375"/>
                  <a:pt x="36301" y="27125"/>
                  <a:pt x="35261" y="29699"/>
                </a:cubicBezTo>
              </a:path>
              <a:path w="36837" h="29699" stroke="0" extrusionOk="0">
                <a:moveTo>
                  <a:pt x="0" y="6290"/>
                </a:moveTo>
                <a:cubicBezTo>
                  <a:pt x="4047" y="2261"/>
                  <a:pt x="9526" y="-1"/>
                  <a:pt x="15237" y="-1"/>
                </a:cubicBezTo>
                <a:cubicBezTo>
                  <a:pt x="27166" y="0"/>
                  <a:pt x="36837" y="9670"/>
                  <a:pt x="36837" y="21600"/>
                </a:cubicBezTo>
                <a:cubicBezTo>
                  <a:pt x="36837" y="24375"/>
                  <a:pt x="36301" y="27125"/>
                  <a:pt x="35261" y="29699"/>
                </a:cubicBezTo>
                <a:lnTo>
                  <a:pt x="15237" y="21600"/>
                </a:lnTo>
                <a:close/>
              </a:path>
            </a:pathLst>
          </a:custGeom>
          <a:noFill/>
          <a:ln w="19050">
            <a:solidFill>
              <a:srgbClr val="FF0000"/>
            </a:solidFill>
            <a:round/>
            <a:headEnd type="triangle" w="med" len="med"/>
            <a:tailEnd/>
          </a:ln>
        </p:spPr>
        <p:txBody>
          <a:bodyPr>
            <a:prstTxWarp prst="textNoShape">
              <a:avLst/>
            </a:prstTxWarp>
          </a:bodyPr>
          <a:lstStyle/>
          <a:p>
            <a:endParaRPr lang="fr-FR"/>
          </a:p>
        </p:txBody>
      </p:sp>
      <p:sp>
        <p:nvSpPr>
          <p:cNvPr id="588823" name="Line 21"/>
          <p:cNvSpPr>
            <a:spLocks noChangeShapeType="1"/>
          </p:cNvSpPr>
          <p:nvPr/>
        </p:nvSpPr>
        <p:spPr bwMode="auto">
          <a:xfrm flipH="1">
            <a:off x="4557713" y="3536950"/>
            <a:ext cx="1533525" cy="1263650"/>
          </a:xfrm>
          <a:prstGeom prst="line">
            <a:avLst/>
          </a:prstGeom>
          <a:noFill/>
          <a:ln w="19050">
            <a:solidFill>
              <a:srgbClr val="FF0000"/>
            </a:solidFill>
            <a:round/>
            <a:headEnd/>
            <a:tailEnd type="triangle" w="med" len="med"/>
          </a:ln>
        </p:spPr>
        <p:txBody>
          <a:bodyPr>
            <a:prstTxWarp prst="textNoShape">
              <a:avLst/>
            </a:prstTxWarp>
          </a:bodyPr>
          <a:lstStyle/>
          <a:p>
            <a:endParaRPr lang="fr-FR"/>
          </a:p>
        </p:txBody>
      </p:sp>
      <p:sp>
        <p:nvSpPr>
          <p:cNvPr id="588824" name="Arc 22"/>
          <p:cNvSpPr>
            <a:spLocks/>
          </p:cNvSpPr>
          <p:nvPr/>
        </p:nvSpPr>
        <p:spPr bwMode="auto">
          <a:xfrm rot="6867621">
            <a:off x="4188619" y="3105944"/>
            <a:ext cx="722313" cy="1247775"/>
          </a:xfrm>
          <a:custGeom>
            <a:avLst/>
            <a:gdLst>
              <a:gd name="T0" fmla="*/ 0 w 21600"/>
              <a:gd name="T1" fmla="*/ 0 h 37370"/>
              <a:gd name="T2" fmla="*/ 16505554 w 21600"/>
              <a:gd name="T3" fmla="*/ 41662897 h 37370"/>
              <a:gd name="T4" fmla="*/ 0 w 21600"/>
              <a:gd name="T5" fmla="*/ 24081323 h 37370"/>
              <a:gd name="T6" fmla="*/ 0 60000 65536"/>
              <a:gd name="T7" fmla="*/ 0 60000 65536"/>
              <a:gd name="T8" fmla="*/ 0 60000 65536"/>
              <a:gd name="T9" fmla="*/ 0 w 21600"/>
              <a:gd name="T10" fmla="*/ 0 h 37370"/>
              <a:gd name="T11" fmla="*/ 21600 w 21600"/>
              <a:gd name="T12" fmla="*/ 37370 h 37370"/>
            </a:gdLst>
            <a:ahLst/>
            <a:cxnLst>
              <a:cxn ang="T6">
                <a:pos x="T0" y="T1"/>
              </a:cxn>
              <a:cxn ang="T7">
                <a:pos x="T2" y="T3"/>
              </a:cxn>
              <a:cxn ang="T8">
                <a:pos x="T4" y="T5"/>
              </a:cxn>
            </a:cxnLst>
            <a:rect l="T9" t="T10" r="T11" b="T12"/>
            <a:pathLst>
              <a:path w="21600" h="37370" fill="none" extrusionOk="0">
                <a:moveTo>
                  <a:pt x="0" y="-1"/>
                </a:moveTo>
                <a:cubicBezTo>
                  <a:pt x="11929" y="0"/>
                  <a:pt x="21600" y="9670"/>
                  <a:pt x="21600" y="21600"/>
                </a:cubicBezTo>
                <a:cubicBezTo>
                  <a:pt x="21600" y="27576"/>
                  <a:pt x="19123" y="33286"/>
                  <a:pt x="14760" y="37370"/>
                </a:cubicBezTo>
              </a:path>
              <a:path w="21600" h="37370" stroke="0" extrusionOk="0">
                <a:moveTo>
                  <a:pt x="0" y="-1"/>
                </a:moveTo>
                <a:cubicBezTo>
                  <a:pt x="11929" y="0"/>
                  <a:pt x="21600" y="9670"/>
                  <a:pt x="21600" y="21600"/>
                </a:cubicBezTo>
                <a:cubicBezTo>
                  <a:pt x="21600" y="27576"/>
                  <a:pt x="19123" y="33286"/>
                  <a:pt x="14760" y="37370"/>
                </a:cubicBezTo>
                <a:lnTo>
                  <a:pt x="0" y="21600"/>
                </a:lnTo>
                <a:close/>
              </a:path>
            </a:pathLst>
          </a:custGeom>
          <a:noFill/>
          <a:ln w="19050">
            <a:solidFill>
              <a:srgbClr val="FF0000"/>
            </a:solidFill>
            <a:round/>
            <a:headEnd type="triangle" w="med" len="med"/>
            <a:tailEnd/>
          </a:ln>
        </p:spPr>
        <p:txBody>
          <a:bodyPr>
            <a:prstTxWarp prst="textNoShape">
              <a:avLst/>
            </a:prstTxWarp>
          </a:bodyPr>
          <a:lstStyle/>
          <a:p>
            <a:endParaRPr lang="fr-FR"/>
          </a:p>
        </p:txBody>
      </p:sp>
      <p:sp>
        <p:nvSpPr>
          <p:cNvPr id="588825" name="Line 23"/>
          <p:cNvSpPr>
            <a:spLocks noChangeShapeType="1"/>
          </p:cNvSpPr>
          <p:nvPr/>
        </p:nvSpPr>
        <p:spPr bwMode="auto">
          <a:xfrm>
            <a:off x="1219200" y="6216650"/>
            <a:ext cx="901700" cy="0"/>
          </a:xfrm>
          <a:prstGeom prst="line">
            <a:avLst/>
          </a:prstGeom>
          <a:noFill/>
          <a:ln w="19050">
            <a:solidFill>
              <a:srgbClr val="FF0000"/>
            </a:solidFill>
            <a:round/>
            <a:headEnd/>
            <a:tailEnd type="triangle" w="med" len="med"/>
          </a:ln>
        </p:spPr>
        <p:txBody>
          <a:bodyPr>
            <a:prstTxWarp prst="textNoShape">
              <a:avLst/>
            </a:prstTxWarp>
          </a:bodyPr>
          <a:lstStyle/>
          <a:p>
            <a:endParaRPr lang="fr-FR"/>
          </a:p>
        </p:txBody>
      </p:sp>
      <p:sp>
        <p:nvSpPr>
          <p:cNvPr id="588826" name="Text Box 24"/>
          <p:cNvSpPr txBox="1">
            <a:spLocks noChangeArrowheads="1"/>
          </p:cNvSpPr>
          <p:nvPr/>
        </p:nvSpPr>
        <p:spPr bwMode="auto">
          <a:xfrm>
            <a:off x="2393950" y="6130925"/>
            <a:ext cx="3425825" cy="269875"/>
          </a:xfrm>
          <a:prstGeom prst="rect">
            <a:avLst/>
          </a:prstGeom>
          <a:solidFill>
            <a:srgbClr val="FFFFFF"/>
          </a:solidFill>
          <a:ln w="9525">
            <a:noFill/>
            <a:miter lim="800000"/>
            <a:headEnd/>
            <a:tailEnd/>
          </a:ln>
        </p:spPr>
        <p:txBody>
          <a:bodyPr>
            <a:prstTxWarp prst="textNoShape">
              <a:avLst/>
            </a:prstTxWarp>
          </a:bodyPr>
          <a:lstStyle/>
          <a:p>
            <a:r>
              <a:rPr lang="fr-FR" sz="1300">
                <a:latin typeface="Tahoma" charset="0"/>
                <a:ea typeface="ＭＳ Ｐゴシック" charset="-128"/>
                <a:cs typeface="ＭＳ Ｐゴシック" charset="-128"/>
              </a:rPr>
              <a:t>Sens de l’imputation des co</a:t>
            </a:r>
            <a:r>
              <a:rPr lang="fr-FR" altLang="ja-JP" sz="1300">
                <a:latin typeface="Tahoma" charset="0"/>
                <a:ea typeface="ＭＳ Ｐゴシック" charset="-128"/>
                <a:cs typeface="ＭＳ Ｐゴシック" charset="-128"/>
              </a:rPr>
              <a:t>ûts</a:t>
            </a:r>
            <a:endParaRPr lang="fr-FR" sz="1300">
              <a:latin typeface="Tahoma" charset="0"/>
              <a:ea typeface="ＭＳ Ｐゴシック" charset="-128"/>
              <a:cs typeface="ＭＳ Ｐゴシック" charset="-128"/>
            </a:endParaRPr>
          </a:p>
        </p:txBody>
      </p:sp>
      <p:sp>
        <p:nvSpPr>
          <p:cNvPr id="588827" name="Line 25"/>
          <p:cNvSpPr>
            <a:spLocks noChangeShapeType="1"/>
          </p:cNvSpPr>
          <p:nvPr/>
        </p:nvSpPr>
        <p:spPr bwMode="auto">
          <a:xfrm>
            <a:off x="3475038" y="2406650"/>
            <a:ext cx="0" cy="2165350"/>
          </a:xfrm>
          <a:prstGeom prst="line">
            <a:avLst/>
          </a:prstGeom>
          <a:noFill/>
          <a:ln w="19050">
            <a:solidFill>
              <a:srgbClr val="FF0000"/>
            </a:solidFill>
            <a:round/>
            <a:headEnd/>
            <a:tailEnd type="triangle" w="med" len="med"/>
          </a:ln>
        </p:spPr>
        <p:txBody>
          <a:bodyPr>
            <a:prstTxWarp prst="textNoShape">
              <a:avLst/>
            </a:prstTxWarp>
          </a:bodyPr>
          <a:lstStyle/>
          <a:p>
            <a:endParaRPr lang="fr-FR"/>
          </a:p>
        </p:txBody>
      </p:sp>
      <p:graphicFrame>
        <p:nvGraphicFramePr>
          <p:cNvPr id="588802" name="Object 2"/>
          <p:cNvGraphicFramePr>
            <a:graphicFrameLocks noChangeAspect="1"/>
          </p:cNvGraphicFramePr>
          <p:nvPr/>
        </p:nvGraphicFramePr>
        <p:xfrm>
          <a:off x="4114800" y="6400800"/>
          <a:ext cx="5761038" cy="160338"/>
        </p:xfrm>
        <a:graphic>
          <a:graphicData uri="http://schemas.openxmlformats.org/presentationml/2006/ole">
            <p:oleObj spid="_x0000_s588802" name="Document" r:id="rId4" imgW="5760720" imgH="161544" progId="Word.Document.8">
              <p:embed/>
            </p:oleObj>
          </a:graphicData>
        </a:graphic>
      </p:graphicFrame>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2"/>
          <p:cNvSpPr>
            <a:spLocks noGrp="1"/>
          </p:cNvSpPr>
          <p:nvPr>
            <p:ph type="sldNum" sz="quarter" idx="10"/>
          </p:nvPr>
        </p:nvSpPr>
        <p:spPr/>
        <p:txBody>
          <a:bodyPr/>
          <a:lstStyle/>
          <a:p>
            <a:pPr>
              <a:defRPr/>
            </a:pPr>
            <a:fld id="{0C8CF410-992E-4547-833C-2A3863D96060}" type="slidenum">
              <a:rPr lang="fr-FR"/>
              <a:pPr>
                <a:defRPr/>
              </a:pPr>
              <a:t>289</a:t>
            </a:fld>
            <a:endParaRPr lang="fr-FR"/>
          </a:p>
        </p:txBody>
      </p:sp>
      <p:sp>
        <p:nvSpPr>
          <p:cNvPr id="590852" name="Rectangle 2"/>
          <p:cNvSpPr>
            <a:spLocks noGrp="1" noChangeArrowheads="1"/>
          </p:cNvSpPr>
          <p:nvPr>
            <p:ph type="title"/>
          </p:nvPr>
        </p:nvSpPr>
        <p:spPr/>
        <p:txBody>
          <a:bodyPr/>
          <a:lstStyle/>
          <a:p>
            <a:r>
              <a:rPr lang="fr-FR"/>
              <a:t>Le pilotage stratégique des co</a:t>
            </a:r>
            <a:r>
              <a:rPr lang="fr-FR" altLang="ja-JP"/>
              <a:t>ûts : approches ABC-ABM</a:t>
            </a:r>
            <a:endParaRPr lang="fr-FR"/>
          </a:p>
        </p:txBody>
      </p:sp>
      <p:graphicFrame>
        <p:nvGraphicFramePr>
          <p:cNvPr id="590850" name="Object 2"/>
          <p:cNvGraphicFramePr>
            <a:graphicFrameLocks noChangeAspect="1"/>
          </p:cNvGraphicFramePr>
          <p:nvPr/>
        </p:nvGraphicFramePr>
        <p:xfrm>
          <a:off x="1385888" y="1154113"/>
          <a:ext cx="6372225" cy="4551362"/>
        </p:xfrm>
        <a:graphic>
          <a:graphicData uri="http://schemas.openxmlformats.org/presentationml/2006/ole">
            <p:oleObj spid="_x0000_s590850" name="Image" r:id="rId4" imgW="6370320" imgH="4550664" progId="Word.Picture.8">
              <p:embed/>
            </p:oleObj>
          </a:graphicData>
        </a:graphic>
      </p:graphicFrame>
      <p:sp>
        <p:nvSpPr>
          <p:cNvPr id="590853" name="Rectangle 4"/>
          <p:cNvSpPr>
            <a:spLocks noChangeArrowheads="1"/>
          </p:cNvSpPr>
          <p:nvPr/>
        </p:nvSpPr>
        <p:spPr bwMode="auto">
          <a:xfrm>
            <a:off x="606425" y="5875338"/>
            <a:ext cx="8002588" cy="581025"/>
          </a:xfrm>
          <a:prstGeom prst="rect">
            <a:avLst/>
          </a:prstGeom>
          <a:noFill/>
          <a:ln w="9525">
            <a:noFill/>
            <a:miter lim="800000"/>
            <a:headEnd/>
            <a:tailEnd/>
          </a:ln>
        </p:spPr>
        <p:txBody>
          <a:bodyPr wrap="none">
            <a:prstTxWarp prst="textNoShape">
              <a:avLst/>
            </a:prstTxWarp>
            <a:spAutoFit/>
          </a:bodyPr>
          <a:lstStyle/>
          <a:p>
            <a:pPr eaLnBrk="1" hangingPunct="1"/>
            <a:r>
              <a:rPr lang="fr-FR" sz="1600">
                <a:latin typeface="Garamond" charset="0"/>
              </a:rPr>
              <a:t>Ref. M. Gervais, Contr</a:t>
            </a:r>
            <a:r>
              <a:rPr lang="fr-FR" altLang="ja-JP" sz="1600">
                <a:latin typeface="Garamond" charset="0"/>
                <a:ea typeface="ＭＳ Ｐゴシック" charset="-128"/>
                <a:cs typeface="ＭＳ Ｐゴシック" charset="-128"/>
              </a:rPr>
              <a:t>ôle de Gestion, 7ème édition, Economica 2000</a:t>
            </a:r>
          </a:p>
          <a:p>
            <a:pPr eaLnBrk="1" hangingPunct="1"/>
            <a:r>
              <a:rPr lang="fr-FR" altLang="ja-JP" sz="1600">
                <a:latin typeface="Garamond" charset="0"/>
                <a:ea typeface="ＭＳ Ｐゴシック" charset="-128"/>
                <a:cs typeface="ＭＳ Ｐゴシック" charset="-128"/>
              </a:rPr>
              <a:t>R.S. Kaplan, A.A. Atkinson (1998), Advanced Management accounting, 3ème édition, Prentice Hall</a:t>
            </a:r>
            <a:endParaRPr lang="fr-FR" sz="1600">
              <a:latin typeface="Garamond"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0"/>
          </p:nvPr>
        </p:nvSpPr>
        <p:spPr/>
        <p:txBody>
          <a:bodyPr/>
          <a:lstStyle/>
          <a:p>
            <a:pPr>
              <a:defRPr/>
            </a:pPr>
            <a:fld id="{2F63399E-20EA-F645-97E2-AED2319C211A}" type="slidenum">
              <a:rPr lang="fr-FR"/>
              <a:pPr>
                <a:defRPr/>
              </a:pPr>
              <a:t>29</a:t>
            </a:fld>
            <a:endParaRPr lang="fr-FR"/>
          </a:p>
        </p:txBody>
      </p:sp>
      <p:sp>
        <p:nvSpPr>
          <p:cNvPr id="66563" name="Rectangle 2"/>
          <p:cNvSpPr>
            <a:spLocks noGrp="1" noChangeArrowheads="1"/>
          </p:cNvSpPr>
          <p:nvPr>
            <p:ph type="title"/>
          </p:nvPr>
        </p:nvSpPr>
        <p:spPr/>
        <p:txBody>
          <a:bodyPr/>
          <a:lstStyle/>
          <a:p>
            <a:r>
              <a:rPr lang="fr-FR"/>
              <a:t>L’intention ou la vision stratégique</a:t>
            </a:r>
            <a:br>
              <a:rPr lang="fr-FR"/>
            </a:br>
            <a:r>
              <a:rPr lang="fr-FR"/>
              <a:t>« </a:t>
            </a:r>
            <a:r>
              <a:rPr lang="fr-FR" i="1"/>
              <a:t>strategic intent</a:t>
            </a:r>
            <a:r>
              <a:rPr lang="fr-FR"/>
              <a:t>  »</a:t>
            </a:r>
          </a:p>
        </p:txBody>
      </p:sp>
      <p:sp>
        <p:nvSpPr>
          <p:cNvPr id="66564" name="Rectangle 3"/>
          <p:cNvSpPr>
            <a:spLocks noGrp="1" noChangeArrowheads="1"/>
          </p:cNvSpPr>
          <p:nvPr>
            <p:ph type="body" sz="half" idx="1"/>
          </p:nvPr>
        </p:nvSpPr>
        <p:spPr>
          <a:xfrm>
            <a:off x="685800" y="1524000"/>
            <a:ext cx="7702550" cy="1763713"/>
          </a:xfrm>
          <a:ln w="38100">
            <a:solidFill>
              <a:srgbClr val="00279F"/>
            </a:solidFill>
          </a:ln>
        </p:spPr>
        <p:txBody>
          <a:bodyPr/>
          <a:lstStyle/>
          <a:p>
            <a:pPr marL="381000" indent="-381000">
              <a:lnSpc>
                <a:spcPct val="80000"/>
              </a:lnSpc>
              <a:spcBef>
                <a:spcPct val="0"/>
              </a:spcBef>
              <a:buFontTx/>
              <a:buNone/>
            </a:pPr>
            <a:r>
              <a:rPr lang="fr-FR" sz="1600" b="1">
                <a:solidFill>
                  <a:schemeClr val="hlink"/>
                </a:solidFill>
              </a:rPr>
              <a:t>Choisir une stratégie </a:t>
            </a:r>
            <a:r>
              <a:rPr lang="fr-FR" sz="1600">
                <a:solidFill>
                  <a:srgbClr val="000000"/>
                </a:solidFill>
              </a:rPr>
              <a:t>, c'est se fixer des </a:t>
            </a:r>
            <a:r>
              <a:rPr lang="fr-FR" sz="1600" b="1">
                <a:solidFill>
                  <a:schemeClr val="hlink"/>
                </a:solidFill>
              </a:rPr>
              <a:t>objectifs </a:t>
            </a:r>
            <a:r>
              <a:rPr lang="fr-FR" sz="1600">
                <a:solidFill>
                  <a:srgbClr val="000000"/>
                </a:solidFill>
              </a:rPr>
              <a:t>et les </a:t>
            </a:r>
            <a:r>
              <a:rPr lang="fr-FR" sz="1600" b="1">
                <a:solidFill>
                  <a:schemeClr val="hlink"/>
                </a:solidFill>
              </a:rPr>
              <a:t>moyens</a:t>
            </a:r>
            <a:r>
              <a:rPr lang="fr-FR" sz="1600" b="1">
                <a:solidFill>
                  <a:schemeClr val="accent2"/>
                </a:solidFill>
              </a:rPr>
              <a:t> </a:t>
            </a:r>
            <a:r>
              <a:rPr lang="fr-FR" sz="1600">
                <a:solidFill>
                  <a:srgbClr val="000000"/>
                </a:solidFill>
              </a:rPr>
              <a:t>pour les atteindre, sur un </a:t>
            </a:r>
            <a:r>
              <a:rPr lang="fr-FR" sz="1600" b="1">
                <a:solidFill>
                  <a:schemeClr val="hlink"/>
                </a:solidFill>
              </a:rPr>
              <a:t>horizon de temps donné</a:t>
            </a:r>
            <a:r>
              <a:rPr lang="fr-FR" sz="1600">
                <a:solidFill>
                  <a:srgbClr val="000000"/>
                </a:solidFill>
              </a:rPr>
              <a:t> et compte tenu :</a:t>
            </a:r>
          </a:p>
          <a:p>
            <a:pPr marL="381000" indent="-381000">
              <a:lnSpc>
                <a:spcPct val="80000"/>
              </a:lnSpc>
              <a:spcBef>
                <a:spcPct val="0"/>
              </a:spcBef>
              <a:buFontTx/>
              <a:buNone/>
            </a:pPr>
            <a:endParaRPr lang="fr-FR" sz="1600">
              <a:solidFill>
                <a:srgbClr val="000000"/>
              </a:solidFill>
            </a:endParaRPr>
          </a:p>
          <a:p>
            <a:pPr marL="381000" indent="-381000">
              <a:lnSpc>
                <a:spcPct val="80000"/>
              </a:lnSpc>
              <a:spcBef>
                <a:spcPct val="0"/>
              </a:spcBef>
              <a:buFontTx/>
              <a:buAutoNum type="arabicParenR"/>
            </a:pPr>
            <a:r>
              <a:rPr lang="fr-FR" sz="1600">
                <a:solidFill>
                  <a:srgbClr val="000000"/>
                </a:solidFill>
              </a:rPr>
              <a:t> des </a:t>
            </a:r>
            <a:r>
              <a:rPr lang="fr-FR" sz="1600" b="1" i="1">
                <a:solidFill>
                  <a:srgbClr val="00279F"/>
                </a:solidFill>
              </a:rPr>
              <a:t>contraintes internes et externes</a:t>
            </a:r>
            <a:r>
              <a:rPr lang="fr-FR" sz="1600" i="1">
                <a:solidFill>
                  <a:schemeClr val="accent2"/>
                </a:solidFill>
              </a:rPr>
              <a:t> </a:t>
            </a:r>
            <a:r>
              <a:rPr lang="fr-FR" sz="1600">
                <a:solidFill>
                  <a:srgbClr val="000000"/>
                </a:solidFill>
              </a:rPr>
              <a:t>de l'organisation,</a:t>
            </a:r>
          </a:p>
          <a:p>
            <a:pPr marL="381000" indent="-381000">
              <a:lnSpc>
                <a:spcPct val="80000"/>
              </a:lnSpc>
              <a:spcBef>
                <a:spcPct val="0"/>
              </a:spcBef>
              <a:buFontTx/>
              <a:buAutoNum type="arabicParenR"/>
            </a:pPr>
            <a:endParaRPr lang="fr-FR" sz="1600">
              <a:solidFill>
                <a:srgbClr val="000000"/>
              </a:solidFill>
            </a:endParaRPr>
          </a:p>
          <a:p>
            <a:pPr marL="381000" indent="-381000">
              <a:lnSpc>
                <a:spcPct val="80000"/>
              </a:lnSpc>
              <a:spcBef>
                <a:spcPct val="0"/>
              </a:spcBef>
              <a:buFontTx/>
              <a:buAutoNum type="arabicParenR"/>
            </a:pPr>
            <a:r>
              <a:rPr lang="fr-FR" sz="1600">
                <a:solidFill>
                  <a:srgbClr val="000000"/>
                </a:solidFill>
              </a:rPr>
              <a:t> du </a:t>
            </a:r>
            <a:r>
              <a:rPr lang="fr-FR" sz="1600" b="1" i="1">
                <a:solidFill>
                  <a:srgbClr val="00279F"/>
                </a:solidFill>
              </a:rPr>
              <a:t>cadre politique de l'entreprise</a:t>
            </a:r>
            <a:r>
              <a:rPr lang="fr-FR" sz="1600" i="1">
                <a:solidFill>
                  <a:schemeClr val="accent2"/>
                </a:solidFill>
              </a:rPr>
              <a:t>  </a:t>
            </a:r>
            <a:r>
              <a:rPr lang="fr-FR" sz="1600">
                <a:solidFill>
                  <a:srgbClr val="000000"/>
                </a:solidFill>
              </a:rPr>
              <a:t>et ce, globalement pour l'entreprise et </a:t>
            </a:r>
            <a:r>
              <a:rPr lang="fr-FR" sz="1600" i="1">
                <a:solidFill>
                  <a:srgbClr val="000000"/>
                </a:solidFill>
              </a:rPr>
              <a:t>pour chacun des segments stratégiques</a:t>
            </a:r>
            <a:endParaRPr lang="fr-FR" sz="1600"/>
          </a:p>
        </p:txBody>
      </p:sp>
      <p:sp>
        <p:nvSpPr>
          <p:cNvPr id="66565" name="Rectangle 4"/>
          <p:cNvSpPr>
            <a:spLocks noGrp="1" noChangeArrowheads="1"/>
          </p:cNvSpPr>
          <p:nvPr>
            <p:ph type="body" sz="half" idx="2"/>
          </p:nvPr>
        </p:nvSpPr>
        <p:spPr>
          <a:xfrm>
            <a:off x="1042988" y="3505200"/>
            <a:ext cx="6981825" cy="2743200"/>
          </a:xfrm>
          <a:ln w="28575">
            <a:solidFill>
              <a:schemeClr val="tx1"/>
            </a:solidFill>
          </a:ln>
        </p:spPr>
        <p:txBody>
          <a:bodyPr/>
          <a:lstStyle/>
          <a:p>
            <a:pPr>
              <a:lnSpc>
                <a:spcPct val="80000"/>
              </a:lnSpc>
              <a:buFontTx/>
              <a:buAutoNum type="arabicPeriod"/>
            </a:pPr>
            <a:r>
              <a:rPr lang="fr-FR" sz="1600"/>
              <a:t>Une ambition qui dépasse les ressources et les capacités actuelles</a:t>
            </a:r>
          </a:p>
          <a:p>
            <a:pPr>
              <a:lnSpc>
                <a:spcPct val="80000"/>
              </a:lnSpc>
              <a:buFontTx/>
              <a:buAutoNum type="arabicPeriod"/>
            </a:pPr>
            <a:endParaRPr lang="fr-FR" sz="1600"/>
          </a:p>
          <a:p>
            <a:pPr>
              <a:lnSpc>
                <a:spcPct val="80000"/>
              </a:lnSpc>
              <a:buFontTx/>
              <a:buAutoNum type="arabicPeriod"/>
            </a:pPr>
            <a:r>
              <a:rPr lang="fr-FR" sz="1600"/>
              <a:t>Une position visée de leadership</a:t>
            </a:r>
          </a:p>
          <a:p>
            <a:pPr>
              <a:lnSpc>
                <a:spcPct val="80000"/>
              </a:lnSpc>
              <a:buFontTx/>
              <a:buAutoNum type="arabicPeriod"/>
            </a:pPr>
            <a:endParaRPr lang="fr-FR" sz="1600"/>
          </a:p>
          <a:p>
            <a:pPr>
              <a:lnSpc>
                <a:spcPct val="80000"/>
              </a:lnSpc>
              <a:buFontTx/>
              <a:buAutoNum type="arabicPeriod"/>
            </a:pPr>
            <a:r>
              <a:rPr lang="fr-FR" sz="1600"/>
              <a:t>Un message de guerre ou un projet mobilisateur</a:t>
            </a:r>
          </a:p>
          <a:p>
            <a:pPr marL="800100" lvl="1" indent="-342900">
              <a:lnSpc>
                <a:spcPct val="80000"/>
              </a:lnSpc>
              <a:buFontTx/>
              <a:buNone/>
            </a:pPr>
            <a:r>
              <a:rPr lang="fr-FR" sz="1400"/>
              <a:t> </a:t>
            </a:r>
            <a:r>
              <a:rPr lang="fr-FR" sz="1400" i="1"/>
              <a:t>« ENCIRCLE CATERPILLAR »	NEW 2004 chez SE</a:t>
            </a:r>
          </a:p>
          <a:p>
            <a:pPr marL="800100" lvl="1" indent="-342900">
              <a:lnSpc>
                <a:spcPct val="80000"/>
              </a:lnSpc>
              <a:buFontTx/>
              <a:buNone/>
            </a:pPr>
            <a:r>
              <a:rPr lang="fr-FR" sz="1400" i="1"/>
              <a:t> « BEAT XEROX » 	</a:t>
            </a:r>
            <a:r>
              <a:rPr lang="fr-FR" sz="1400" i="1" smtClean="0"/>
              <a:t>	"</a:t>
            </a:r>
            <a:r>
              <a:rPr lang="fr-FR" sz="1400" i="1"/>
              <a:t>Nissan Revival Plan</a:t>
            </a:r>
          </a:p>
          <a:p>
            <a:pPr marL="800100" lvl="1" indent="-342900">
              <a:lnSpc>
                <a:spcPct val="80000"/>
              </a:lnSpc>
              <a:buFontTx/>
              <a:buNone/>
            </a:pPr>
            <a:r>
              <a:rPr lang="fr-FR" sz="1400" i="1"/>
              <a:t> « BECOME A SECOND FORD »	 …</a:t>
            </a:r>
          </a:p>
          <a:p>
            <a:pPr marL="800100" lvl="1" indent="-342900">
              <a:lnSpc>
                <a:spcPct val="80000"/>
              </a:lnSpc>
              <a:buFontTx/>
              <a:buNone/>
            </a:pPr>
            <a:endParaRPr lang="fr-FR" sz="1400" i="1"/>
          </a:p>
          <a:p>
            <a:pPr>
              <a:lnSpc>
                <a:spcPct val="80000"/>
              </a:lnSpc>
              <a:buFontTx/>
              <a:buAutoNum type="arabicPeriod"/>
            </a:pPr>
            <a:r>
              <a:rPr lang="fr-FR" sz="1600"/>
              <a:t>Un </a:t>
            </a:r>
            <a:r>
              <a:rPr lang="fr-FR" sz="1600" smtClean="0"/>
              <a:t>processus </a:t>
            </a:r>
            <a:r>
              <a:rPr lang="fr-FR" sz="1600"/>
              <a:t>de management pour atteindre l ’objectif</a:t>
            </a:r>
          </a:p>
        </p:txBody>
      </p:sp>
    </p:spTree>
  </p:cSld>
  <p:clrMapOvr>
    <a:masterClrMapping/>
  </p:clrMapOvr>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1E96B58C-6983-0A45-8C99-2C17F75CB5E7}" type="slidenum">
              <a:rPr lang="fr-FR"/>
              <a:pPr>
                <a:defRPr/>
              </a:pPr>
              <a:t>290</a:t>
            </a:fld>
            <a:endParaRPr lang="fr-FR"/>
          </a:p>
        </p:txBody>
      </p:sp>
      <p:sp>
        <p:nvSpPr>
          <p:cNvPr id="592899" name="Rectangle 2"/>
          <p:cNvSpPr>
            <a:spLocks noGrp="1" noChangeArrowheads="1"/>
          </p:cNvSpPr>
          <p:nvPr>
            <p:ph type="title"/>
          </p:nvPr>
        </p:nvSpPr>
        <p:spPr/>
        <p:txBody>
          <a:bodyPr/>
          <a:lstStyle/>
          <a:p>
            <a:r>
              <a:rPr lang="fr-FR"/>
              <a:t>L’environnement du management des co</a:t>
            </a:r>
            <a:r>
              <a:rPr lang="fr-FR" altLang="ja-JP"/>
              <a:t>ûts</a:t>
            </a:r>
            <a:endParaRPr lang="fr-FR"/>
          </a:p>
        </p:txBody>
      </p:sp>
      <p:sp>
        <p:nvSpPr>
          <p:cNvPr id="592900" name="Rectangle 3"/>
          <p:cNvSpPr>
            <a:spLocks noGrp="1" noChangeArrowheads="1"/>
          </p:cNvSpPr>
          <p:nvPr>
            <p:ph type="body" idx="1"/>
          </p:nvPr>
        </p:nvSpPr>
        <p:spPr/>
        <p:txBody>
          <a:bodyPr/>
          <a:lstStyle/>
          <a:p>
            <a:pPr algn="just"/>
            <a:r>
              <a:rPr lang="fr-FR">
                <a:latin typeface="Arial" charset="0"/>
              </a:rPr>
              <a:t>Le management des co</a:t>
            </a:r>
            <a:r>
              <a:rPr lang="fr-FR" altLang="ja-JP">
                <a:latin typeface="Arial" charset="0"/>
              </a:rPr>
              <a:t>ûts</a:t>
            </a:r>
            <a:r>
              <a:rPr lang="fr-FR">
                <a:latin typeface="Arial" charset="0"/>
              </a:rPr>
              <a:t> appelle une intervention en amont, pour agir sur les inducteurs de co</a:t>
            </a:r>
            <a:r>
              <a:rPr lang="fr-FR" altLang="ja-JP">
                <a:latin typeface="Arial" charset="0"/>
              </a:rPr>
              <a:t>ûts</a:t>
            </a:r>
            <a:r>
              <a:rPr lang="fr-FR">
                <a:latin typeface="Arial" charset="0"/>
              </a:rPr>
              <a:t> et d'activit</a:t>
            </a:r>
            <a:r>
              <a:rPr lang="fr-FR">
                <a:latin typeface="Lucida Grande" charset="0"/>
              </a:rPr>
              <a:t>és</a:t>
            </a:r>
            <a:r>
              <a:rPr lang="fr-FR">
                <a:latin typeface="Arial" charset="0"/>
              </a:rPr>
              <a:t>. On parle de processus de gestion par « co</a:t>
            </a:r>
            <a:r>
              <a:rPr lang="fr-FR" altLang="ja-JP">
                <a:latin typeface="Arial" charset="0"/>
              </a:rPr>
              <a:t>ûts</a:t>
            </a:r>
            <a:r>
              <a:rPr lang="fr-FR">
                <a:latin typeface="Arial" charset="0"/>
              </a:rPr>
              <a:t> cibles » (</a:t>
            </a:r>
            <a:r>
              <a:rPr lang="fr-FR" i="1">
                <a:latin typeface="Arial" charset="0"/>
              </a:rPr>
              <a:t>target costs</a:t>
            </a:r>
            <a:r>
              <a:rPr lang="fr-FR">
                <a:latin typeface="Arial" charset="0"/>
              </a:rPr>
              <a:t>).</a:t>
            </a:r>
          </a:p>
          <a:p>
            <a:pPr algn="just"/>
            <a:endParaRPr lang="fr-FR">
              <a:latin typeface="Arial" charset="0"/>
            </a:endParaRPr>
          </a:p>
          <a:p>
            <a:pPr algn="just"/>
            <a:r>
              <a:rPr lang="fr-FR">
                <a:latin typeface="Arial" charset="0"/>
              </a:rPr>
              <a:t>En aval, il se prolonge par le </a:t>
            </a:r>
            <a:r>
              <a:rPr lang="fr-FR" i="1">
                <a:latin typeface="Arial" charset="0"/>
              </a:rPr>
              <a:t>kaizen</a:t>
            </a:r>
            <a:r>
              <a:rPr lang="fr-FR">
                <a:latin typeface="Arial" charset="0"/>
              </a:rPr>
              <a:t> qui vise </a:t>
            </a:r>
            <a:r>
              <a:rPr lang="fr-FR">
                <a:latin typeface="Lucida Grande" charset="0"/>
              </a:rPr>
              <a:t>à</a:t>
            </a:r>
            <a:r>
              <a:rPr lang="fr-FR">
                <a:latin typeface="Arial" charset="0"/>
              </a:rPr>
              <a:t> améliorer les processus existants, notamment en s’appuyant sur les suggestions des op</a:t>
            </a:r>
            <a:r>
              <a:rPr lang="fr-FR">
                <a:latin typeface="Arial" charset="0"/>
                <a:ea typeface="ヒラギノ角ゴ ProN W3" charset="-128"/>
                <a:cs typeface="ヒラギノ角ゴ ProN W3" charset="-128"/>
              </a:rPr>
              <a:t>ér</a:t>
            </a:r>
            <a:r>
              <a:rPr lang="fr-FR">
                <a:latin typeface="Arial" charset="0"/>
              </a:rPr>
              <a:t>ateurs.</a:t>
            </a:r>
          </a:p>
          <a:p>
            <a:pPr algn="just"/>
            <a:endParaRPr lang="fr-FR">
              <a:latin typeface="Arial" charset="0"/>
            </a:endParaRPr>
          </a:p>
          <a:p>
            <a:pPr algn="just"/>
            <a:r>
              <a:rPr lang="fr-FR">
                <a:latin typeface="Arial" charset="0"/>
              </a:rPr>
              <a:t>D'autre part, de nouveaux aspects apparaisent strat</a:t>
            </a:r>
            <a:r>
              <a:rPr lang="fr-FR">
                <a:latin typeface="Arial" charset="0"/>
                <a:ea typeface="ヒラギノ角ゴ ProN W3" charset="-128"/>
                <a:cs typeface="ヒラギノ角ゴ ProN W3" charset="-128"/>
              </a:rPr>
              <a:t>ég</a:t>
            </a:r>
            <a:r>
              <a:rPr lang="fr-FR">
                <a:latin typeface="Arial" charset="0"/>
              </a:rPr>
              <a:t>iques, comme l'analyse et la gestion du </a:t>
            </a:r>
            <a:r>
              <a:rPr lang="fr-FR" b="1">
                <a:solidFill>
                  <a:srgbClr val="0000FF"/>
                </a:solidFill>
                <a:latin typeface="Arial" charset="0"/>
              </a:rPr>
              <a:t>co</a:t>
            </a:r>
            <a:r>
              <a:rPr lang="fr-FR" altLang="ja-JP" b="1">
                <a:solidFill>
                  <a:srgbClr val="0000FF"/>
                </a:solidFill>
                <a:latin typeface="Arial" charset="0"/>
              </a:rPr>
              <a:t>ût</a:t>
            </a:r>
            <a:r>
              <a:rPr lang="fr-FR" b="1">
                <a:solidFill>
                  <a:srgbClr val="0000FF"/>
                </a:solidFill>
                <a:latin typeface="Arial" charset="0"/>
              </a:rPr>
              <a:t> d'obtention de la qualit</a:t>
            </a:r>
            <a:r>
              <a:rPr lang="fr-FR" b="1">
                <a:solidFill>
                  <a:srgbClr val="0000FF"/>
                </a:solidFill>
                <a:latin typeface="Lucida Grande" charset="0"/>
              </a:rPr>
              <a:t>é</a:t>
            </a:r>
            <a:r>
              <a:rPr lang="fr-FR" b="1">
                <a:solidFill>
                  <a:srgbClr val="0000FF"/>
                </a:solidFill>
                <a:latin typeface="Arial" charset="0"/>
              </a:rPr>
              <a:t> </a:t>
            </a:r>
            <a:r>
              <a:rPr lang="fr-FR">
                <a:latin typeface="Arial" charset="0"/>
              </a:rPr>
              <a:t>(COQ) qui est tr</a:t>
            </a:r>
            <a:r>
              <a:rPr lang="fr-FR">
                <a:latin typeface="Arial" charset="0"/>
                <a:ea typeface="ヒラギノ角ゴ ProN W3" charset="-128"/>
                <a:cs typeface="ヒラギノ角ゴ ProN W3" charset="-128"/>
              </a:rPr>
              <a:t>ès</a:t>
            </a:r>
            <a:r>
              <a:rPr lang="fr-FR">
                <a:latin typeface="Arial" charset="0"/>
              </a:rPr>
              <a:t> compl</a:t>
            </a:r>
            <a:r>
              <a:rPr lang="fr-FR">
                <a:latin typeface="Arial" charset="0"/>
                <a:ea typeface="ヒラギノ角ゴ ProN W3" charset="-128"/>
                <a:cs typeface="ヒラギノ角ゴ ProN W3" charset="-128"/>
              </a:rPr>
              <a:t>ém</a:t>
            </a:r>
            <a:r>
              <a:rPr lang="fr-FR">
                <a:latin typeface="Arial" charset="0"/>
              </a:rPr>
              <a:t>entaire de la d</a:t>
            </a:r>
            <a:r>
              <a:rPr lang="fr-FR">
                <a:latin typeface="Arial" charset="0"/>
                <a:ea typeface="ヒラギノ角ゴ ProN W3" charset="-128"/>
                <a:cs typeface="ヒラギノ角ゴ ProN W3" charset="-128"/>
              </a:rPr>
              <a:t>ém</a:t>
            </a:r>
            <a:r>
              <a:rPr lang="fr-FR">
                <a:latin typeface="Arial" charset="0"/>
              </a:rPr>
              <a:t>arche des </a:t>
            </a:r>
            <a:r>
              <a:rPr lang="fr-FR" b="1">
                <a:solidFill>
                  <a:srgbClr val="0000FF"/>
                </a:solidFill>
                <a:latin typeface="Arial" charset="0"/>
              </a:rPr>
              <a:t>co</a:t>
            </a:r>
            <a:r>
              <a:rPr lang="fr-FR" altLang="ja-JP" b="1">
                <a:solidFill>
                  <a:srgbClr val="0000FF"/>
                </a:solidFill>
                <a:latin typeface="Arial" charset="0"/>
              </a:rPr>
              <a:t>ût</a:t>
            </a:r>
            <a:r>
              <a:rPr lang="fr-FR" b="1">
                <a:solidFill>
                  <a:srgbClr val="0000FF"/>
                </a:solidFill>
                <a:latin typeface="Arial" charset="0"/>
              </a:rPr>
              <a:t>s cibles </a:t>
            </a:r>
            <a:r>
              <a:rPr lang="fr-FR">
                <a:latin typeface="Arial" charset="0"/>
              </a:rPr>
              <a:t>et du </a:t>
            </a:r>
            <a:r>
              <a:rPr lang="fr-FR" b="1">
                <a:solidFill>
                  <a:srgbClr val="0000FF"/>
                </a:solidFill>
                <a:latin typeface="Arial" charset="0"/>
              </a:rPr>
              <a:t>kaizen</a:t>
            </a:r>
            <a:r>
              <a:rPr lang="fr-FR">
                <a:latin typeface="Arial" charset="0"/>
              </a:rPr>
              <a:t>.</a:t>
            </a:r>
          </a:p>
        </p:txBody>
      </p:sp>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AC7DB588-59A5-954F-9544-9FCBA07F6D3D}" type="slidenum">
              <a:rPr lang="fr-FR"/>
              <a:pPr>
                <a:defRPr/>
              </a:pPr>
              <a:t>291</a:t>
            </a:fld>
            <a:endParaRPr lang="fr-FR"/>
          </a:p>
        </p:txBody>
      </p:sp>
      <p:sp>
        <p:nvSpPr>
          <p:cNvPr id="594947" name="Rectangle 2"/>
          <p:cNvSpPr>
            <a:spLocks noGrp="1" noChangeArrowheads="1"/>
          </p:cNvSpPr>
          <p:nvPr>
            <p:ph type="title"/>
          </p:nvPr>
        </p:nvSpPr>
        <p:spPr/>
        <p:txBody>
          <a:bodyPr/>
          <a:lstStyle/>
          <a:p>
            <a:r>
              <a:rPr lang="fr-FR"/>
              <a:t>Conséquences : Améliorer le positionnement stratégique et revoir la politique tarifaire</a:t>
            </a:r>
          </a:p>
        </p:txBody>
      </p:sp>
      <p:sp>
        <p:nvSpPr>
          <p:cNvPr id="594948" name="Rectangle 3"/>
          <p:cNvSpPr>
            <a:spLocks noGrp="1" noChangeArrowheads="1"/>
          </p:cNvSpPr>
          <p:nvPr>
            <p:ph type="body" idx="1"/>
          </p:nvPr>
        </p:nvSpPr>
        <p:spPr/>
        <p:txBody>
          <a:bodyPr/>
          <a:lstStyle/>
          <a:p>
            <a:r>
              <a:rPr lang="fr-FR"/>
              <a:t>Mener une </a:t>
            </a:r>
            <a:r>
              <a:rPr lang="fr-FR">
                <a:solidFill>
                  <a:srgbClr val="00279F"/>
                </a:solidFill>
              </a:rPr>
              <a:t>stratégie de volume</a:t>
            </a:r>
            <a:r>
              <a:rPr lang="fr-FR"/>
              <a:t> sur les produits où l’outil de production est performant</a:t>
            </a:r>
          </a:p>
          <a:p>
            <a:pPr lvl="1"/>
            <a:r>
              <a:rPr lang="fr-FR"/>
              <a:t>Savoir jusque où descendre un prix de vente</a:t>
            </a:r>
          </a:p>
          <a:p>
            <a:pPr lvl="1"/>
            <a:r>
              <a:rPr lang="fr-FR"/>
              <a:t>Si l’entreprise a un véritable avantage concurrentiel sur les co</a:t>
            </a:r>
            <a:r>
              <a:rPr lang="fr-FR" altLang="ja-JP"/>
              <a:t>ûts</a:t>
            </a:r>
          </a:p>
          <a:p>
            <a:r>
              <a:rPr lang="fr-FR"/>
              <a:t>Mener une </a:t>
            </a:r>
            <a:r>
              <a:rPr lang="fr-FR">
                <a:solidFill>
                  <a:srgbClr val="00279F"/>
                </a:solidFill>
              </a:rPr>
              <a:t>stratégie de différenciation</a:t>
            </a:r>
            <a:r>
              <a:rPr lang="fr-FR"/>
              <a:t> sur les produits à fortes fonctionnalités et valeur élevée perçue par les clients</a:t>
            </a:r>
          </a:p>
          <a:p>
            <a:pPr lvl="1"/>
            <a:r>
              <a:rPr lang="fr-FR"/>
              <a:t>Isoler les fonctionnalités à base de cette valeur</a:t>
            </a:r>
          </a:p>
          <a:p>
            <a:pPr lvl="1"/>
            <a:r>
              <a:rPr lang="fr-FR"/>
              <a:t>Fixer le prix de vente en fonction de cette valeur perçue et achetée par les clients</a:t>
            </a:r>
          </a:p>
        </p:txBody>
      </p:sp>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CEB09272-83DD-B04C-A8FB-7EE4552EC268}" type="slidenum">
              <a:rPr lang="fr-FR"/>
              <a:pPr>
                <a:defRPr/>
              </a:pPr>
              <a:t>292</a:t>
            </a:fld>
            <a:endParaRPr lang="fr-FR"/>
          </a:p>
        </p:txBody>
      </p:sp>
      <p:sp>
        <p:nvSpPr>
          <p:cNvPr id="596995" name="Rectangle 4"/>
          <p:cNvSpPr>
            <a:spLocks noGrp="1" noChangeArrowheads="1"/>
          </p:cNvSpPr>
          <p:nvPr>
            <p:ph type="title"/>
          </p:nvPr>
        </p:nvSpPr>
        <p:spPr/>
        <p:txBody>
          <a:bodyPr/>
          <a:lstStyle/>
          <a:p>
            <a:r>
              <a:rPr lang="fr-FR"/>
              <a:t>Le Management ABC-ABM</a:t>
            </a:r>
          </a:p>
        </p:txBody>
      </p:sp>
      <p:sp>
        <p:nvSpPr>
          <p:cNvPr id="596996" name="Rectangle 5"/>
          <p:cNvSpPr>
            <a:spLocks noGrp="1" noChangeArrowheads="1"/>
          </p:cNvSpPr>
          <p:nvPr>
            <p:ph type="body" idx="1"/>
          </p:nvPr>
        </p:nvSpPr>
        <p:spPr/>
        <p:txBody>
          <a:bodyPr/>
          <a:lstStyle/>
          <a:p>
            <a:r>
              <a:rPr lang="fr-FR"/>
              <a:t>Redéfinir les prix</a:t>
            </a:r>
          </a:p>
          <a:p>
            <a:r>
              <a:rPr lang="fr-FR"/>
              <a:t>Substituer des produits</a:t>
            </a:r>
          </a:p>
          <a:p>
            <a:r>
              <a:rPr lang="fr-FR"/>
              <a:t>Réviser la conception des produits</a:t>
            </a:r>
          </a:p>
          <a:p>
            <a:r>
              <a:rPr lang="fr-FR"/>
              <a:t>Améliorer les processus et les stratégies opérationnelles</a:t>
            </a:r>
          </a:p>
          <a:p>
            <a:r>
              <a:rPr lang="fr-FR"/>
              <a:t>Investir dans des technologies efficaces</a:t>
            </a:r>
          </a:p>
          <a:p>
            <a:r>
              <a:rPr lang="fr-FR"/>
              <a:t>Éliminer certains produits x clients ou redéfinir les moyens d’accès</a:t>
            </a:r>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2"/>
          <p:cNvSpPr>
            <a:spLocks noGrp="1"/>
          </p:cNvSpPr>
          <p:nvPr>
            <p:ph type="sldNum" sz="quarter" idx="10"/>
          </p:nvPr>
        </p:nvSpPr>
        <p:spPr/>
        <p:txBody>
          <a:bodyPr/>
          <a:lstStyle/>
          <a:p>
            <a:pPr>
              <a:defRPr/>
            </a:pPr>
            <a:fld id="{41C6CAF4-3446-EC43-AED0-A4BFED3C9DDC}" type="slidenum">
              <a:rPr lang="fr-FR"/>
              <a:pPr>
                <a:defRPr/>
              </a:pPr>
              <a:t>293</a:t>
            </a:fld>
            <a:endParaRPr lang="fr-FR"/>
          </a:p>
        </p:txBody>
      </p:sp>
      <p:sp>
        <p:nvSpPr>
          <p:cNvPr id="599043" name="Rectangle 2"/>
          <p:cNvSpPr>
            <a:spLocks noGrp="1" noChangeArrowheads="1"/>
          </p:cNvSpPr>
          <p:nvPr>
            <p:ph type="title"/>
          </p:nvPr>
        </p:nvSpPr>
        <p:spPr/>
        <p:txBody>
          <a:bodyPr/>
          <a:lstStyle/>
          <a:p>
            <a:r>
              <a:rPr lang="fr-FR"/>
              <a:t>Analyser la rentabilité des clients</a:t>
            </a:r>
          </a:p>
        </p:txBody>
      </p:sp>
      <p:pic>
        <p:nvPicPr>
          <p:cNvPr id="599044" name="Picture 3" descr="rentabilité clients"/>
          <p:cNvPicPr>
            <a:picLocks noChangeAspect="1" noChangeArrowheads="1"/>
          </p:cNvPicPr>
          <p:nvPr/>
        </p:nvPicPr>
        <p:blipFill>
          <a:blip r:embed="rId3"/>
          <a:srcRect/>
          <a:stretch>
            <a:fillRect/>
          </a:stretch>
        </p:blipFill>
        <p:spPr bwMode="auto">
          <a:xfrm>
            <a:off x="838200" y="1481138"/>
            <a:ext cx="6934200" cy="3617912"/>
          </a:xfrm>
          <a:prstGeom prst="rect">
            <a:avLst/>
          </a:prstGeom>
          <a:noFill/>
          <a:ln w="9525">
            <a:noFill/>
            <a:miter lim="800000"/>
            <a:headEnd/>
            <a:tailEnd/>
          </a:ln>
        </p:spPr>
      </p:pic>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0" name="Rectangle 2"/>
          <p:cNvSpPr>
            <a:spLocks noGrp="1" noChangeArrowheads="1"/>
          </p:cNvSpPr>
          <p:nvPr>
            <p:ph type="ctrTitle"/>
          </p:nvPr>
        </p:nvSpPr>
        <p:spPr/>
        <p:txBody>
          <a:bodyPr/>
          <a:lstStyle/>
          <a:p>
            <a:r>
              <a:rPr lang="fr-FR"/>
              <a:t>8. Les processus dans l’entreprise</a:t>
            </a:r>
          </a:p>
        </p:txBody>
      </p:sp>
      <p:sp>
        <p:nvSpPr>
          <p:cNvPr id="601091" name="Rectangle 3"/>
          <p:cNvSpPr>
            <a:spLocks noGrp="1" noChangeArrowheads="1"/>
          </p:cNvSpPr>
          <p:nvPr>
            <p:ph type="subTitle" idx="1"/>
          </p:nvPr>
        </p:nvSpPr>
        <p:spPr/>
        <p:txBody>
          <a:bodyPr/>
          <a:lstStyle/>
          <a:p>
            <a:endParaRPr lang="fr-FR"/>
          </a:p>
        </p:txBody>
      </p:sp>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Espace réservé du numéro de diapositive 3"/>
          <p:cNvSpPr>
            <a:spLocks noGrp="1"/>
          </p:cNvSpPr>
          <p:nvPr>
            <p:ph type="sldNum" sz="quarter" idx="10"/>
          </p:nvPr>
        </p:nvSpPr>
        <p:spPr/>
        <p:txBody>
          <a:bodyPr/>
          <a:lstStyle/>
          <a:p>
            <a:pPr>
              <a:defRPr/>
            </a:pPr>
            <a:fld id="{7552B426-15F4-A24C-8B49-562D11DCE0BC}" type="slidenum">
              <a:rPr lang="fr-FR"/>
              <a:pPr>
                <a:defRPr/>
              </a:pPr>
              <a:t>295</a:t>
            </a:fld>
            <a:endParaRPr lang="fr-FR"/>
          </a:p>
        </p:txBody>
      </p:sp>
      <p:sp>
        <p:nvSpPr>
          <p:cNvPr id="603139" name="Rectangle 31"/>
          <p:cNvSpPr>
            <a:spLocks noGrp="1" noChangeArrowheads="1"/>
          </p:cNvSpPr>
          <p:nvPr>
            <p:ph type="title"/>
          </p:nvPr>
        </p:nvSpPr>
        <p:spPr/>
        <p:txBody>
          <a:bodyPr/>
          <a:lstStyle/>
          <a:p>
            <a:r>
              <a:rPr lang="fr-FR"/>
              <a:t>Eléments de glossaire</a:t>
            </a:r>
          </a:p>
        </p:txBody>
      </p:sp>
      <p:graphicFrame>
        <p:nvGraphicFramePr>
          <p:cNvPr id="885793" name="Group 33"/>
          <p:cNvGraphicFramePr>
            <a:graphicFrameLocks noGrp="1"/>
          </p:cNvGraphicFramePr>
          <p:nvPr>
            <p:ph type="tbl" idx="1"/>
          </p:nvPr>
        </p:nvGraphicFramePr>
        <p:xfrm>
          <a:off x="685800" y="1371600"/>
          <a:ext cx="7772400" cy="4724400"/>
        </p:xfrm>
        <a:graphic>
          <a:graphicData uri="http://schemas.openxmlformats.org/drawingml/2006/table">
            <a:tbl>
              <a:tblPr/>
              <a:tblGrid>
                <a:gridCol w="1733550"/>
                <a:gridCol w="6038850"/>
              </a:tblGrid>
              <a:tr h="674688">
                <a:tc>
                  <a:txBody>
                    <a:bodyPr/>
                    <a:lstStyle/>
                    <a:p>
                      <a:pPr marL="0" marR="0" lvl="0" indent="0" algn="l" defTabSz="714375" rtl="0" eaLnBrk="0" fontAlgn="base" latinLnBrk="0" hangingPunct="0">
                        <a:lnSpc>
                          <a:spcPct val="100000"/>
                        </a:lnSpc>
                        <a:spcBef>
                          <a:spcPct val="20000"/>
                        </a:spcBef>
                        <a:spcAft>
                          <a:spcPct val="0"/>
                        </a:spcAft>
                        <a:buClr>
                          <a:schemeClr val="tx2"/>
                        </a:buClr>
                        <a:buSzPct val="100000"/>
                        <a:buFontTx/>
                        <a:buNone/>
                        <a:tabLst/>
                      </a:pPr>
                      <a:r>
                        <a:rPr kumimoji="0" lang="fr-FR" sz="1800" b="1" i="0" u="none" strike="noStrike" cap="none" normalizeH="0" baseline="0">
                          <a:ln>
                            <a:noFill/>
                          </a:ln>
                          <a:solidFill>
                            <a:srgbClr val="00279F"/>
                          </a:solidFill>
                          <a:effectLst/>
                          <a:latin typeface="Times New Roman" charset="0"/>
                        </a:rPr>
                        <a:t>Tâche</a:t>
                      </a:r>
                    </a:p>
                  </a:txBody>
                  <a:tcPr marL="21183" marR="21183" marT="10591" marB="105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714375" rtl="0" eaLnBrk="0" fontAlgn="base" latinLnBrk="0" hangingPunct="0">
                        <a:lnSpc>
                          <a:spcPct val="100000"/>
                        </a:lnSpc>
                        <a:spcBef>
                          <a:spcPct val="20000"/>
                        </a:spcBef>
                        <a:spcAft>
                          <a:spcPct val="0"/>
                        </a:spcAft>
                        <a:buClr>
                          <a:schemeClr val="tx2"/>
                        </a:buClr>
                        <a:buSzPct val="100000"/>
                        <a:buFontTx/>
                        <a:buNone/>
                        <a:tabLst/>
                      </a:pPr>
                      <a:r>
                        <a:rPr kumimoji="0" lang="fr-FR" sz="1800" b="0" i="0" u="none" strike="noStrike" cap="none" normalizeH="0" baseline="0">
                          <a:ln>
                            <a:noFill/>
                          </a:ln>
                          <a:solidFill>
                            <a:schemeClr val="tx1"/>
                          </a:solidFill>
                          <a:effectLst/>
                          <a:latin typeface="Times New Roman" charset="0"/>
                        </a:rPr>
                        <a:t>Action élémentaire exprimée par un verbe et produisant un résultat</a:t>
                      </a:r>
                    </a:p>
                  </a:txBody>
                  <a:tcPr marL="21183" marR="21183" marT="10591" marB="105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l" defTabSz="714375" rtl="0" eaLnBrk="0" fontAlgn="base" latinLnBrk="0" hangingPunct="0">
                        <a:lnSpc>
                          <a:spcPct val="100000"/>
                        </a:lnSpc>
                        <a:spcBef>
                          <a:spcPct val="20000"/>
                        </a:spcBef>
                        <a:spcAft>
                          <a:spcPct val="0"/>
                        </a:spcAft>
                        <a:buClr>
                          <a:schemeClr val="tx2"/>
                        </a:buClr>
                        <a:buSzPct val="100000"/>
                        <a:buFontTx/>
                        <a:buNone/>
                        <a:tabLst/>
                      </a:pPr>
                      <a:r>
                        <a:rPr kumimoji="0" lang="fr-FR" sz="1800" b="1" i="0" u="none" strike="noStrike" cap="none" normalizeH="0" baseline="0">
                          <a:ln>
                            <a:noFill/>
                          </a:ln>
                          <a:solidFill>
                            <a:srgbClr val="00279F"/>
                          </a:solidFill>
                          <a:effectLst/>
                          <a:latin typeface="Times New Roman" charset="0"/>
                        </a:rPr>
                        <a:t>Activité</a:t>
                      </a:r>
                    </a:p>
                  </a:txBody>
                  <a:tcPr marL="21183" marR="21183" marT="10591" marB="105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714375" rtl="0" eaLnBrk="0" fontAlgn="base" latinLnBrk="0" hangingPunct="0">
                        <a:lnSpc>
                          <a:spcPct val="100000"/>
                        </a:lnSpc>
                        <a:spcBef>
                          <a:spcPct val="20000"/>
                        </a:spcBef>
                        <a:spcAft>
                          <a:spcPct val="0"/>
                        </a:spcAft>
                        <a:buClr>
                          <a:schemeClr val="tx2"/>
                        </a:buClr>
                        <a:buSzPct val="100000"/>
                        <a:buFontTx/>
                        <a:buNone/>
                        <a:tabLst/>
                      </a:pPr>
                      <a:r>
                        <a:rPr kumimoji="0" lang="fr-FR" sz="1800" b="0" i="0" u="none" strike="noStrike" cap="none" normalizeH="0" baseline="0">
                          <a:ln>
                            <a:noFill/>
                          </a:ln>
                          <a:solidFill>
                            <a:schemeClr val="tx1"/>
                          </a:solidFill>
                          <a:effectLst/>
                          <a:latin typeface="Times New Roman" charset="0"/>
                        </a:rPr>
                        <a:t>Groupe de tâches homogènes par rapport aux résultats produits</a:t>
                      </a:r>
                    </a:p>
                  </a:txBody>
                  <a:tcPr marL="21183" marR="21183" marT="10591" marB="105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4688">
                <a:tc>
                  <a:txBody>
                    <a:bodyPr/>
                    <a:lstStyle/>
                    <a:p>
                      <a:pPr marL="0" marR="0" lvl="0" indent="0" algn="l" defTabSz="714375" rtl="0" eaLnBrk="0" fontAlgn="base" latinLnBrk="0" hangingPunct="0">
                        <a:lnSpc>
                          <a:spcPct val="100000"/>
                        </a:lnSpc>
                        <a:spcBef>
                          <a:spcPct val="20000"/>
                        </a:spcBef>
                        <a:spcAft>
                          <a:spcPct val="0"/>
                        </a:spcAft>
                        <a:buClr>
                          <a:schemeClr val="tx2"/>
                        </a:buClr>
                        <a:buSzPct val="100000"/>
                        <a:buFontTx/>
                        <a:buNone/>
                        <a:tabLst/>
                      </a:pPr>
                      <a:r>
                        <a:rPr kumimoji="0" lang="fr-FR" sz="1800" b="1" i="0" u="none" strike="noStrike" cap="none" normalizeH="0" baseline="0">
                          <a:ln>
                            <a:noFill/>
                          </a:ln>
                          <a:solidFill>
                            <a:srgbClr val="00279F"/>
                          </a:solidFill>
                          <a:effectLst/>
                          <a:latin typeface="Times New Roman" charset="0"/>
                        </a:rPr>
                        <a:t>Fonction</a:t>
                      </a:r>
                    </a:p>
                  </a:txBody>
                  <a:tcPr marL="21183" marR="21183" marT="10591" marB="105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714375" rtl="0" eaLnBrk="0" fontAlgn="base" latinLnBrk="0" hangingPunct="0">
                        <a:lnSpc>
                          <a:spcPct val="100000"/>
                        </a:lnSpc>
                        <a:spcBef>
                          <a:spcPct val="20000"/>
                        </a:spcBef>
                        <a:spcAft>
                          <a:spcPct val="0"/>
                        </a:spcAft>
                        <a:buClr>
                          <a:schemeClr val="tx2"/>
                        </a:buClr>
                        <a:buSzPct val="100000"/>
                        <a:buFontTx/>
                        <a:buNone/>
                        <a:tabLst/>
                      </a:pPr>
                      <a:r>
                        <a:rPr kumimoji="0" lang="fr-FR" sz="1800" b="0" i="0" u="none" strike="noStrike" cap="none" normalizeH="0" baseline="0">
                          <a:ln>
                            <a:noFill/>
                          </a:ln>
                          <a:solidFill>
                            <a:schemeClr val="tx1"/>
                          </a:solidFill>
                          <a:effectLst/>
                          <a:latin typeface="Times New Roman" charset="0"/>
                        </a:rPr>
                        <a:t>Activités requérant des savoir-faire similaires</a:t>
                      </a:r>
                    </a:p>
                  </a:txBody>
                  <a:tcPr marL="21183" marR="21183" marT="10591" marB="105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3100">
                <a:tc>
                  <a:txBody>
                    <a:bodyPr/>
                    <a:lstStyle/>
                    <a:p>
                      <a:pPr marL="0" marR="0" lvl="0" indent="0" algn="l" defTabSz="714375" rtl="0" eaLnBrk="0" fontAlgn="base" latinLnBrk="0" hangingPunct="0">
                        <a:lnSpc>
                          <a:spcPct val="100000"/>
                        </a:lnSpc>
                        <a:spcBef>
                          <a:spcPct val="20000"/>
                        </a:spcBef>
                        <a:spcAft>
                          <a:spcPct val="0"/>
                        </a:spcAft>
                        <a:buClr>
                          <a:schemeClr val="tx2"/>
                        </a:buClr>
                        <a:buSzPct val="100000"/>
                        <a:buFontTx/>
                        <a:buNone/>
                        <a:tabLst/>
                      </a:pPr>
                      <a:r>
                        <a:rPr kumimoji="0" lang="fr-FR" sz="1800" b="1" i="0" u="none" strike="noStrike" cap="none" normalizeH="0" baseline="0">
                          <a:ln>
                            <a:noFill/>
                          </a:ln>
                          <a:solidFill>
                            <a:srgbClr val="00279F"/>
                          </a:solidFill>
                          <a:effectLst/>
                          <a:latin typeface="Times New Roman" charset="0"/>
                        </a:rPr>
                        <a:t>Processus</a:t>
                      </a:r>
                    </a:p>
                  </a:txBody>
                  <a:tcPr marL="21183" marR="21183" marT="10591" marB="105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714375" rtl="0" eaLnBrk="0" fontAlgn="base" latinLnBrk="0" hangingPunct="0">
                        <a:lnSpc>
                          <a:spcPct val="100000"/>
                        </a:lnSpc>
                        <a:spcBef>
                          <a:spcPct val="20000"/>
                        </a:spcBef>
                        <a:spcAft>
                          <a:spcPct val="0"/>
                        </a:spcAft>
                        <a:buClr>
                          <a:schemeClr val="tx2"/>
                        </a:buClr>
                        <a:buSzPct val="100000"/>
                        <a:buFontTx/>
                        <a:buNone/>
                        <a:tabLst/>
                      </a:pPr>
                      <a:r>
                        <a:rPr kumimoji="0" lang="fr-FR" sz="1800" b="0" i="0" u="none" strike="noStrike" cap="none" normalizeH="0" baseline="0">
                          <a:ln>
                            <a:noFill/>
                          </a:ln>
                          <a:solidFill>
                            <a:schemeClr val="tx1"/>
                          </a:solidFill>
                          <a:effectLst/>
                          <a:latin typeface="Times New Roman" charset="0"/>
                        </a:rPr>
                        <a:t>Enchaînement d’activités qui concourent à un objectif de satisfaction client</a:t>
                      </a:r>
                    </a:p>
                  </a:txBody>
                  <a:tcPr marL="21183" marR="21183" marT="10591" marB="105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4688">
                <a:tc>
                  <a:txBody>
                    <a:bodyPr/>
                    <a:lstStyle/>
                    <a:p>
                      <a:pPr marL="0" marR="0" lvl="0" indent="0" algn="l" defTabSz="714375" rtl="0" eaLnBrk="0" fontAlgn="base" latinLnBrk="0" hangingPunct="0">
                        <a:lnSpc>
                          <a:spcPct val="100000"/>
                        </a:lnSpc>
                        <a:spcBef>
                          <a:spcPct val="20000"/>
                        </a:spcBef>
                        <a:spcAft>
                          <a:spcPct val="0"/>
                        </a:spcAft>
                        <a:buClr>
                          <a:schemeClr val="tx2"/>
                        </a:buClr>
                        <a:buSzPct val="100000"/>
                        <a:buFontTx/>
                        <a:buNone/>
                        <a:tabLst/>
                      </a:pPr>
                      <a:r>
                        <a:rPr kumimoji="0" lang="fr-FR" sz="1800" b="1" i="0" u="none" strike="noStrike" cap="none" normalizeH="0" baseline="0">
                          <a:ln>
                            <a:noFill/>
                          </a:ln>
                          <a:solidFill>
                            <a:srgbClr val="00279F"/>
                          </a:solidFill>
                          <a:effectLst/>
                          <a:latin typeface="Times New Roman" charset="0"/>
                        </a:rPr>
                        <a:t>Procédure</a:t>
                      </a:r>
                    </a:p>
                  </a:txBody>
                  <a:tcPr marL="21183" marR="21183" marT="10591" marB="105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714375" rtl="0" eaLnBrk="0" fontAlgn="base" latinLnBrk="0" hangingPunct="0">
                        <a:lnSpc>
                          <a:spcPct val="100000"/>
                        </a:lnSpc>
                        <a:spcBef>
                          <a:spcPct val="20000"/>
                        </a:spcBef>
                        <a:spcAft>
                          <a:spcPct val="0"/>
                        </a:spcAft>
                        <a:buClr>
                          <a:schemeClr val="tx2"/>
                        </a:buClr>
                        <a:buSzPct val="100000"/>
                        <a:buFontTx/>
                        <a:buNone/>
                        <a:tabLst/>
                      </a:pPr>
                      <a:r>
                        <a:rPr kumimoji="0" lang="fr-FR" sz="1800" b="0" i="0" u="none" strike="noStrike" cap="none" normalizeH="0" baseline="0">
                          <a:ln>
                            <a:noFill/>
                          </a:ln>
                          <a:solidFill>
                            <a:schemeClr val="tx1"/>
                          </a:solidFill>
                          <a:effectLst/>
                          <a:latin typeface="Times New Roman" charset="0"/>
                        </a:rPr>
                        <a:t>Description détaillée des travaux pour réaliser une tâche ou une activité</a:t>
                      </a:r>
                    </a:p>
                  </a:txBody>
                  <a:tcPr marL="21183" marR="21183" marT="10591" marB="105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l" defTabSz="714375" rtl="0" eaLnBrk="0" fontAlgn="base" latinLnBrk="0" hangingPunct="0">
                        <a:lnSpc>
                          <a:spcPct val="100000"/>
                        </a:lnSpc>
                        <a:spcBef>
                          <a:spcPct val="20000"/>
                        </a:spcBef>
                        <a:spcAft>
                          <a:spcPct val="0"/>
                        </a:spcAft>
                        <a:buClr>
                          <a:schemeClr val="tx2"/>
                        </a:buClr>
                        <a:buSzPct val="100000"/>
                        <a:buFontTx/>
                        <a:buNone/>
                        <a:tabLst/>
                      </a:pPr>
                      <a:r>
                        <a:rPr kumimoji="0" lang="fr-FR" sz="1800" b="1" i="0" u="none" strike="noStrike" cap="none" normalizeH="0" baseline="0">
                          <a:ln>
                            <a:noFill/>
                          </a:ln>
                          <a:solidFill>
                            <a:srgbClr val="00279F"/>
                          </a:solidFill>
                          <a:effectLst/>
                          <a:latin typeface="Times New Roman" charset="0"/>
                        </a:rPr>
                        <a:t>Centre de responsabilité</a:t>
                      </a:r>
                    </a:p>
                  </a:txBody>
                  <a:tcPr marL="21183" marR="21183" marT="10591" marB="105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714375" rtl="0" eaLnBrk="0" fontAlgn="base" latinLnBrk="0" hangingPunct="0">
                        <a:lnSpc>
                          <a:spcPct val="100000"/>
                        </a:lnSpc>
                        <a:spcBef>
                          <a:spcPct val="20000"/>
                        </a:spcBef>
                        <a:spcAft>
                          <a:spcPct val="0"/>
                        </a:spcAft>
                        <a:buClr>
                          <a:schemeClr val="tx2"/>
                        </a:buClr>
                        <a:buSzPct val="100000"/>
                        <a:buFontTx/>
                        <a:buNone/>
                        <a:tabLst/>
                      </a:pPr>
                      <a:r>
                        <a:rPr kumimoji="0" lang="fr-FR" sz="1800" b="0" i="0" u="none" strike="noStrike" cap="none" normalizeH="0" baseline="0">
                          <a:ln>
                            <a:noFill/>
                          </a:ln>
                          <a:solidFill>
                            <a:schemeClr val="tx1"/>
                          </a:solidFill>
                          <a:effectLst/>
                          <a:latin typeface="Times New Roman" charset="0"/>
                        </a:rPr>
                        <a:t>Ensemble d’activités relevant d’un même pouvoir</a:t>
                      </a:r>
                    </a:p>
                  </a:txBody>
                  <a:tcPr marL="21183" marR="21183" marT="10591" marB="105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4688">
                <a:tc>
                  <a:txBody>
                    <a:bodyPr/>
                    <a:lstStyle/>
                    <a:p>
                      <a:pPr marL="0" marR="0" lvl="0" indent="0" algn="l" defTabSz="714375" rtl="0" eaLnBrk="0" fontAlgn="base" latinLnBrk="0" hangingPunct="0">
                        <a:lnSpc>
                          <a:spcPct val="100000"/>
                        </a:lnSpc>
                        <a:spcBef>
                          <a:spcPct val="20000"/>
                        </a:spcBef>
                        <a:spcAft>
                          <a:spcPct val="0"/>
                        </a:spcAft>
                        <a:buClr>
                          <a:schemeClr val="tx2"/>
                        </a:buClr>
                        <a:buSzPct val="100000"/>
                        <a:buFontTx/>
                        <a:buNone/>
                        <a:tabLst/>
                      </a:pPr>
                      <a:r>
                        <a:rPr kumimoji="0" lang="fr-FR" sz="1800" b="1" i="0" u="none" strike="noStrike" cap="none" normalizeH="0" baseline="0">
                          <a:ln>
                            <a:noFill/>
                          </a:ln>
                          <a:solidFill>
                            <a:srgbClr val="00279F"/>
                          </a:solidFill>
                          <a:effectLst/>
                          <a:latin typeface="Times New Roman" charset="0"/>
                        </a:rPr>
                        <a:t>Projet</a:t>
                      </a:r>
                    </a:p>
                  </a:txBody>
                  <a:tcPr marL="21183" marR="21183" marT="10591" marB="105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714375" rtl="0" eaLnBrk="0" fontAlgn="base" latinLnBrk="0" hangingPunct="0">
                        <a:lnSpc>
                          <a:spcPct val="100000"/>
                        </a:lnSpc>
                        <a:spcBef>
                          <a:spcPct val="20000"/>
                        </a:spcBef>
                        <a:spcAft>
                          <a:spcPct val="0"/>
                        </a:spcAft>
                        <a:buClr>
                          <a:schemeClr val="tx2"/>
                        </a:buClr>
                        <a:buSzPct val="100000"/>
                        <a:buFontTx/>
                        <a:buNone/>
                        <a:tabLst/>
                      </a:pPr>
                      <a:r>
                        <a:rPr kumimoji="0" lang="fr-FR" sz="1800" b="0" i="0" u="none" strike="noStrike" cap="none" normalizeH="0" baseline="0">
                          <a:ln>
                            <a:noFill/>
                          </a:ln>
                          <a:solidFill>
                            <a:schemeClr val="tx1"/>
                          </a:solidFill>
                          <a:effectLst/>
                          <a:latin typeface="Times New Roman" charset="0"/>
                        </a:rPr>
                        <a:t>Activités concourant à l’élaboration d’un même ouvrage</a:t>
                      </a:r>
                    </a:p>
                  </a:txBody>
                  <a:tcPr marL="21183" marR="21183" marT="10591" marB="105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2B450BA4-94EF-EA40-8664-D8DD86FA1197}" type="slidenum">
              <a:rPr lang="fr-FR"/>
              <a:pPr>
                <a:defRPr/>
              </a:pPr>
              <a:t>296</a:t>
            </a:fld>
            <a:endParaRPr lang="fr-FR"/>
          </a:p>
        </p:txBody>
      </p:sp>
      <p:sp>
        <p:nvSpPr>
          <p:cNvPr id="605187" name="Rectangle 2"/>
          <p:cNvSpPr>
            <a:spLocks noGrp="1" noChangeArrowheads="1"/>
          </p:cNvSpPr>
          <p:nvPr>
            <p:ph type="title"/>
          </p:nvPr>
        </p:nvSpPr>
        <p:spPr/>
        <p:txBody>
          <a:bodyPr/>
          <a:lstStyle/>
          <a:p>
            <a:r>
              <a:rPr lang="fr-FR"/>
              <a:t>Introduction </a:t>
            </a:r>
          </a:p>
        </p:txBody>
      </p:sp>
      <p:sp>
        <p:nvSpPr>
          <p:cNvPr id="605188" name="Rectangle 3"/>
          <p:cNvSpPr>
            <a:spLocks noGrp="1" noChangeArrowheads="1"/>
          </p:cNvSpPr>
          <p:nvPr>
            <p:ph type="body" idx="1"/>
          </p:nvPr>
        </p:nvSpPr>
        <p:spPr>
          <a:xfrm>
            <a:off x="685800" y="1371600"/>
            <a:ext cx="7772400" cy="4348163"/>
          </a:xfrm>
        </p:spPr>
        <p:txBody>
          <a:bodyPr/>
          <a:lstStyle/>
          <a:p>
            <a:r>
              <a:rPr lang="fr-FR"/>
              <a:t>Les processus sont au coeur de nombreuses démarches de progrès, comme six sigma, lean management, TQM (Total Quality Management), ISO 9000, BPR (Business Process Reengineering), mais aussi ABC (Activity Based Costing), BSC (Balanced Score Card) ; ou encore l’urbanisation des SI et le BPM (Business Process Management).</a:t>
            </a:r>
          </a:p>
          <a:p>
            <a:r>
              <a:rPr lang="fr-FR"/>
              <a:t>Saisir les processus de l’entreprise dans ce qu’ils ont de plus spécifique, c’est répondre à trois questions indissociables afin de construire la cha</a:t>
            </a:r>
            <a:r>
              <a:rPr lang="fr-FR" altLang="ja-JP"/>
              <a:t>în</a:t>
            </a:r>
            <a:r>
              <a:rPr lang="fr-FR"/>
              <a:t>e d’activités qui ajoutent de la valeur de la demande du client jusqu’à sa satisfaction :</a:t>
            </a:r>
          </a:p>
          <a:p>
            <a:pPr lvl="1"/>
            <a:r>
              <a:rPr lang="fr-FR"/>
              <a:t>qui sont nos clients, que leur apportons nous, comment le faisons nous ?</a:t>
            </a:r>
          </a:p>
        </p:txBody>
      </p:sp>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0353AE46-96C3-0143-93D4-5A0050808E65}" type="slidenum">
              <a:rPr lang="fr-FR"/>
              <a:pPr>
                <a:defRPr/>
              </a:pPr>
              <a:t>297</a:t>
            </a:fld>
            <a:endParaRPr lang="fr-FR"/>
          </a:p>
        </p:txBody>
      </p:sp>
      <p:sp>
        <p:nvSpPr>
          <p:cNvPr id="607235" name="Rectangle 4"/>
          <p:cNvSpPr>
            <a:spLocks noGrp="1" noChangeArrowheads="1"/>
          </p:cNvSpPr>
          <p:nvPr>
            <p:ph type="title"/>
          </p:nvPr>
        </p:nvSpPr>
        <p:spPr/>
        <p:txBody>
          <a:bodyPr/>
          <a:lstStyle/>
          <a:p>
            <a:r>
              <a:rPr lang="fr-FR"/>
              <a:t>L'intérêt de raisonner processus</a:t>
            </a:r>
          </a:p>
        </p:txBody>
      </p:sp>
      <p:sp>
        <p:nvSpPr>
          <p:cNvPr id="607236" name="Rectangle 5"/>
          <p:cNvSpPr>
            <a:spLocks noGrp="1" noChangeArrowheads="1"/>
          </p:cNvSpPr>
          <p:nvPr>
            <p:ph type="body" idx="1"/>
          </p:nvPr>
        </p:nvSpPr>
        <p:spPr/>
        <p:txBody>
          <a:bodyPr/>
          <a:lstStyle/>
          <a:p>
            <a:pPr>
              <a:lnSpc>
                <a:spcPct val="90000"/>
              </a:lnSpc>
            </a:pPr>
            <a:r>
              <a:rPr lang="fr-FR"/>
              <a:t>Centre l'organisation de l'entreprise et son fonctionnement sur le client</a:t>
            </a:r>
          </a:p>
          <a:p>
            <a:pPr lvl="1">
              <a:lnSpc>
                <a:spcPct val="90000"/>
              </a:lnSpc>
            </a:pPr>
            <a:r>
              <a:rPr lang="fr-FR"/>
              <a:t>Avec des rôles et responsabilité des acteurs de l'entreprise vis-à-vis du client</a:t>
            </a:r>
          </a:p>
          <a:p>
            <a:pPr>
              <a:lnSpc>
                <a:spcPct val="90000"/>
              </a:lnSpc>
            </a:pPr>
            <a:endParaRPr lang="fr-FR"/>
          </a:p>
          <a:p>
            <a:pPr>
              <a:lnSpc>
                <a:spcPct val="90000"/>
              </a:lnSpc>
            </a:pPr>
            <a:r>
              <a:rPr lang="fr-FR"/>
              <a:t>Définir des critères de satisfaction des clients</a:t>
            </a:r>
          </a:p>
          <a:p>
            <a:pPr lvl="1">
              <a:lnSpc>
                <a:spcPct val="90000"/>
              </a:lnSpc>
            </a:pPr>
            <a:r>
              <a:rPr lang="fr-FR"/>
              <a:t>Via une compréhension des coûts et des délais sur les biens et services à réaliser, éléments que l'on ne peut obtenir que via une vision transversale de l'entreprise</a:t>
            </a:r>
          </a:p>
          <a:p>
            <a:pPr>
              <a:lnSpc>
                <a:spcPct val="90000"/>
              </a:lnSpc>
            </a:pPr>
            <a:endParaRPr lang="fr-FR"/>
          </a:p>
          <a:p>
            <a:pPr>
              <a:lnSpc>
                <a:spcPct val="90000"/>
              </a:lnSpc>
            </a:pPr>
            <a:r>
              <a:rPr lang="fr-FR"/>
              <a:t>Piloter des flux</a:t>
            </a:r>
          </a:p>
          <a:p>
            <a:pPr lvl="1">
              <a:lnSpc>
                <a:spcPct val="90000"/>
              </a:lnSpc>
            </a:pPr>
            <a:r>
              <a:rPr lang="fr-FR"/>
              <a:t>D'information et d'entrées-sorties entre des activités ou entre des processus de l'entreprise</a:t>
            </a:r>
          </a:p>
          <a:p>
            <a:pPr>
              <a:lnSpc>
                <a:spcPct val="90000"/>
              </a:lnSpc>
            </a:pPr>
            <a:endParaRPr lang="fr-FR"/>
          </a:p>
          <a:p>
            <a:pPr>
              <a:lnSpc>
                <a:spcPct val="90000"/>
              </a:lnSpc>
            </a:pPr>
            <a:r>
              <a:rPr lang="fr-FR"/>
              <a:t>Remarque</a:t>
            </a:r>
          </a:p>
          <a:p>
            <a:pPr lvl="1">
              <a:lnSpc>
                <a:spcPct val="90000"/>
              </a:lnSpc>
            </a:pPr>
            <a:r>
              <a:rPr lang="fr-FR"/>
              <a:t>Toutes les activités de l'entreprise ne ressortent pas des processus</a:t>
            </a:r>
          </a:p>
        </p:txBody>
      </p:sp>
    </p:spTree>
  </p:cSld>
  <p:clrMapOvr>
    <a:masterClrMapping/>
  </p:clrMapOvr>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2"/>
          <p:cNvSpPr>
            <a:spLocks noGrp="1"/>
          </p:cNvSpPr>
          <p:nvPr>
            <p:ph type="sldNum" sz="quarter" idx="10"/>
          </p:nvPr>
        </p:nvSpPr>
        <p:spPr/>
        <p:txBody>
          <a:bodyPr/>
          <a:lstStyle/>
          <a:p>
            <a:pPr>
              <a:defRPr/>
            </a:pPr>
            <a:fld id="{D2D819DD-486D-6749-8911-CCC1CE3F100C}" type="slidenum">
              <a:rPr lang="fr-FR"/>
              <a:pPr>
                <a:defRPr/>
              </a:pPr>
              <a:t>298</a:t>
            </a:fld>
            <a:endParaRPr lang="fr-FR"/>
          </a:p>
        </p:txBody>
      </p:sp>
      <p:sp>
        <p:nvSpPr>
          <p:cNvPr id="609284" name="Rectangle 2"/>
          <p:cNvSpPr>
            <a:spLocks noGrp="1" noChangeArrowheads="1"/>
          </p:cNvSpPr>
          <p:nvPr>
            <p:ph type="title"/>
          </p:nvPr>
        </p:nvSpPr>
        <p:spPr/>
        <p:txBody>
          <a:bodyPr/>
          <a:lstStyle/>
          <a:p>
            <a:endParaRPr lang="fr-FR"/>
          </a:p>
        </p:txBody>
      </p:sp>
      <p:graphicFrame>
        <p:nvGraphicFramePr>
          <p:cNvPr id="609282" name="Object 2"/>
          <p:cNvGraphicFramePr>
            <a:graphicFrameLocks noChangeAspect="1"/>
          </p:cNvGraphicFramePr>
          <p:nvPr/>
        </p:nvGraphicFramePr>
        <p:xfrm>
          <a:off x="914400" y="1524000"/>
          <a:ext cx="7848600" cy="3692525"/>
        </p:xfrm>
        <a:graphic>
          <a:graphicData uri="http://schemas.openxmlformats.org/presentationml/2006/ole">
            <p:oleObj spid="_x0000_s609282" name="Document" r:id="rId4" imgW="2654808" imgH="1249680" progId="Word.Document.8">
              <p:embed/>
            </p:oleObj>
          </a:graphicData>
        </a:graphic>
      </p:graphicFrame>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80F4F987-3DF4-7E49-A6CA-A563CE52441A}" type="slidenum">
              <a:rPr lang="fr-FR"/>
              <a:pPr>
                <a:defRPr/>
              </a:pPr>
              <a:t>299</a:t>
            </a:fld>
            <a:endParaRPr lang="fr-FR"/>
          </a:p>
        </p:txBody>
      </p:sp>
      <p:sp>
        <p:nvSpPr>
          <p:cNvPr id="611331" name="Rectangle 4"/>
          <p:cNvSpPr>
            <a:spLocks noGrp="1" noChangeArrowheads="1"/>
          </p:cNvSpPr>
          <p:nvPr>
            <p:ph type="title"/>
          </p:nvPr>
        </p:nvSpPr>
        <p:spPr/>
        <p:txBody>
          <a:bodyPr/>
          <a:lstStyle/>
          <a:p>
            <a:r>
              <a:rPr lang="fr-FR"/>
              <a:t>Définition et notions de base</a:t>
            </a:r>
          </a:p>
        </p:txBody>
      </p:sp>
      <p:sp>
        <p:nvSpPr>
          <p:cNvPr id="611332" name="Rectangle 5"/>
          <p:cNvSpPr>
            <a:spLocks noGrp="1" noChangeArrowheads="1"/>
          </p:cNvSpPr>
          <p:nvPr>
            <p:ph type="body" idx="1"/>
          </p:nvPr>
        </p:nvSpPr>
        <p:spPr>
          <a:xfrm>
            <a:off x="609600" y="990600"/>
            <a:ext cx="8534400" cy="4724400"/>
          </a:xfrm>
        </p:spPr>
        <p:txBody>
          <a:bodyPr/>
          <a:lstStyle/>
          <a:p>
            <a:pPr>
              <a:lnSpc>
                <a:spcPct val="90000"/>
              </a:lnSpc>
            </a:pPr>
            <a:r>
              <a:rPr lang="fr-FR" sz="1800"/>
              <a:t>Une origine dans les activités industrielles "les Process" ou administratives de back office</a:t>
            </a:r>
          </a:p>
          <a:p>
            <a:pPr lvl="1">
              <a:lnSpc>
                <a:spcPct val="90000"/>
              </a:lnSpc>
            </a:pPr>
            <a:r>
              <a:rPr lang="fr-FR" sz="1600"/>
              <a:t>Désigne un enchaînement d'activités physiques internes à l'entreprise et visible</a:t>
            </a:r>
          </a:p>
          <a:p>
            <a:pPr>
              <a:lnSpc>
                <a:spcPct val="90000"/>
              </a:lnSpc>
            </a:pPr>
            <a:r>
              <a:rPr lang="fr-FR" sz="1800"/>
              <a:t>Généralisation de la notion dans les années 1980, dans la mouvance des approches qualité</a:t>
            </a:r>
          </a:p>
          <a:p>
            <a:pPr lvl="1">
              <a:lnSpc>
                <a:spcPct val="90000"/>
              </a:lnSpc>
            </a:pPr>
            <a:r>
              <a:rPr lang="fr-FR" sz="1600"/>
              <a:t>Des interconnexions existent entre services et activités</a:t>
            </a:r>
          </a:p>
          <a:p>
            <a:pPr>
              <a:lnSpc>
                <a:spcPct val="90000"/>
              </a:lnSpc>
            </a:pPr>
            <a:r>
              <a:rPr lang="fr-FR" sz="1800"/>
              <a:t>Fonctions versus processus</a:t>
            </a:r>
          </a:p>
          <a:p>
            <a:pPr lvl="1">
              <a:lnSpc>
                <a:spcPct val="90000"/>
              </a:lnSpc>
            </a:pPr>
            <a:r>
              <a:rPr lang="fr-FR" sz="1600"/>
              <a:t>Les fonctions sont le lieu de l'acquisition et du développement des compétences et des moyens ; regroupent des activités par proximité de savoir et de savoir faire pour optimiser des réalisations</a:t>
            </a:r>
          </a:p>
          <a:p>
            <a:pPr lvl="1">
              <a:lnSpc>
                <a:spcPct val="90000"/>
              </a:lnSpc>
            </a:pPr>
            <a:r>
              <a:rPr lang="fr-FR" sz="1600"/>
              <a:t>Les processus constituent les chaînes où s'articulent les activités et les responsabilités nécessaires à la production de biens et services, conformément aux objectifs que s'est fixée l'entreprise</a:t>
            </a:r>
          </a:p>
          <a:p>
            <a:pPr>
              <a:lnSpc>
                <a:spcPct val="90000"/>
              </a:lnSpc>
            </a:pPr>
            <a:r>
              <a:rPr lang="fr-FR" sz="1800"/>
              <a:t>La vision processus permet</a:t>
            </a:r>
          </a:p>
          <a:p>
            <a:pPr lvl="1">
              <a:lnSpc>
                <a:spcPct val="90000"/>
              </a:lnSpc>
            </a:pPr>
            <a:r>
              <a:rPr lang="fr-FR" sz="1600"/>
              <a:t>De visualiser l'enchaînement des activités</a:t>
            </a:r>
          </a:p>
          <a:p>
            <a:pPr lvl="1">
              <a:lnSpc>
                <a:spcPct val="90000"/>
              </a:lnSpc>
            </a:pPr>
            <a:r>
              <a:rPr lang="fr-FR" sz="1600"/>
              <a:t>De faciliter l'optimisation des composants de l'organisation</a:t>
            </a:r>
          </a:p>
          <a:p>
            <a:pPr lvl="1">
              <a:lnSpc>
                <a:spcPct val="90000"/>
              </a:lnSpc>
            </a:pPr>
            <a:r>
              <a:rPr lang="fr-FR" sz="1600"/>
              <a:t>De consolider coûts et délais pour satisfaire des demandes des clients (internes, externes)</a:t>
            </a:r>
          </a:p>
          <a:p>
            <a:pPr>
              <a:lnSpc>
                <a:spcPct val="90000"/>
              </a:lnSpc>
            </a:pPr>
            <a:r>
              <a:rPr lang="fr-FR" sz="1800"/>
              <a:t>Définition (J. Hammer et M. Champy)</a:t>
            </a:r>
          </a:p>
          <a:p>
            <a:pPr lvl="1">
              <a:lnSpc>
                <a:spcPct val="90000"/>
              </a:lnSpc>
            </a:pPr>
            <a:r>
              <a:rPr lang="fr-FR" sz="1600"/>
              <a:t>Un processus est une suite d'activités qui, à partir d'une ou plusieurs entrées (input) produit un résultat (output) représentant une valeur pour le client externe d'abord, interne ensuite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900113" y="2090738"/>
            <a:ext cx="8061325" cy="617537"/>
          </a:xfrm>
          <a:noFill/>
        </p:spPr>
        <p:txBody>
          <a:bodyPr/>
          <a:lstStyle/>
          <a:p>
            <a:pPr marL="609600" indent="-609600"/>
            <a:r>
              <a:rPr lang="fr-FR" sz="2800"/>
              <a:t>I.1 Le management stratégique et la politique générale de l’entreprise</a:t>
            </a:r>
          </a:p>
        </p:txBody>
      </p:sp>
      <p:sp>
        <p:nvSpPr>
          <p:cNvPr id="20483" name="Rectangle 3"/>
          <p:cNvSpPr>
            <a:spLocks noGrp="1" noChangeArrowheads="1"/>
          </p:cNvSpPr>
          <p:nvPr>
            <p:ph type="subTitle" idx="1"/>
          </p:nvPr>
        </p:nvSpPr>
        <p:spPr>
          <a:noFill/>
        </p:spPr>
        <p:txBody>
          <a:bodyPr/>
          <a:lstStyle/>
          <a:p>
            <a:pPr marL="342900" indent="-342900"/>
            <a:r>
              <a:rPr lang="fr-FR" sz="2400"/>
              <a:t>La démarche stratégique</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re 5"/>
          <p:cNvSpPr>
            <a:spLocks noGrp="1"/>
          </p:cNvSpPr>
          <p:nvPr>
            <p:ph type="title"/>
          </p:nvPr>
        </p:nvSpPr>
        <p:spPr/>
        <p:txBody>
          <a:bodyPr/>
          <a:lstStyle/>
          <a:p>
            <a:r>
              <a:rPr lang="fr-FR" smtClean="0"/>
              <a:t>Can you say what your strategy is?</a:t>
            </a:r>
          </a:p>
        </p:txBody>
      </p:sp>
      <p:sp>
        <p:nvSpPr>
          <p:cNvPr id="5" name="Espace réservé du numéro de diapositive 4"/>
          <p:cNvSpPr>
            <a:spLocks noGrp="1"/>
          </p:cNvSpPr>
          <p:nvPr>
            <p:ph type="sldNum" sz="quarter" idx="10"/>
          </p:nvPr>
        </p:nvSpPr>
        <p:spPr/>
        <p:txBody>
          <a:bodyPr/>
          <a:lstStyle/>
          <a:p>
            <a:pPr>
              <a:defRPr/>
            </a:pPr>
            <a:fld id="{3DCFD644-2C75-D64A-A0E3-DE0FB512A3A1}" type="slidenum">
              <a:rPr lang="fr-FR"/>
              <a:pPr>
                <a:defRPr/>
              </a:pPr>
              <a:t>30</a:t>
            </a:fld>
            <a:endParaRPr lang="fr-FR"/>
          </a:p>
        </p:txBody>
      </p:sp>
      <p:sp>
        <p:nvSpPr>
          <p:cNvPr id="68612" name="ZoneTexte 6"/>
          <p:cNvSpPr txBox="1">
            <a:spLocks noChangeArrowheads="1"/>
          </p:cNvSpPr>
          <p:nvPr/>
        </p:nvSpPr>
        <p:spPr bwMode="auto">
          <a:xfrm>
            <a:off x="914400" y="1371600"/>
            <a:ext cx="7162800" cy="584200"/>
          </a:xfrm>
          <a:prstGeom prst="rect">
            <a:avLst/>
          </a:prstGeom>
          <a:noFill/>
          <a:ln w="9525">
            <a:noFill/>
            <a:miter lim="800000"/>
            <a:headEnd/>
            <a:tailEnd/>
          </a:ln>
        </p:spPr>
        <p:txBody>
          <a:bodyPr>
            <a:prstTxWarp prst="textNoShape">
              <a:avLst/>
            </a:prstTxWarp>
            <a:spAutoFit/>
          </a:bodyPr>
          <a:lstStyle/>
          <a:p>
            <a:pPr algn="ctr"/>
            <a:r>
              <a:rPr lang="fr-FR" sz="1600" i="1"/>
              <a:t>Can you summarize your company’s strategy in 35 words or less? If so, would your colleages put it the same way?</a:t>
            </a:r>
          </a:p>
        </p:txBody>
      </p:sp>
      <p:sp>
        <p:nvSpPr>
          <p:cNvPr id="68613" name="ZoneTexte 7"/>
          <p:cNvSpPr txBox="1">
            <a:spLocks noChangeArrowheads="1"/>
          </p:cNvSpPr>
          <p:nvPr/>
        </p:nvSpPr>
        <p:spPr bwMode="auto">
          <a:xfrm>
            <a:off x="1041400" y="2938463"/>
            <a:ext cx="1549400" cy="954087"/>
          </a:xfrm>
          <a:prstGeom prst="rect">
            <a:avLst/>
          </a:prstGeom>
          <a:solidFill>
            <a:schemeClr val="accent1"/>
          </a:solidFill>
          <a:ln w="9525">
            <a:noFill/>
            <a:miter lim="800000"/>
            <a:headEnd/>
            <a:tailEnd/>
          </a:ln>
        </p:spPr>
        <p:txBody>
          <a:bodyPr>
            <a:prstTxWarp prst="textNoShape">
              <a:avLst/>
            </a:prstTxWarp>
            <a:spAutoFit/>
          </a:bodyPr>
          <a:lstStyle/>
          <a:p>
            <a:pPr algn="ctr"/>
            <a:r>
              <a:rPr lang="fr-FR"/>
              <a:t>Strategy statement</a:t>
            </a:r>
          </a:p>
        </p:txBody>
      </p:sp>
      <p:sp>
        <p:nvSpPr>
          <p:cNvPr id="68614" name="ZoneTexte 8"/>
          <p:cNvSpPr txBox="1">
            <a:spLocks noChangeArrowheads="1"/>
          </p:cNvSpPr>
          <p:nvPr/>
        </p:nvSpPr>
        <p:spPr bwMode="auto">
          <a:xfrm>
            <a:off x="3352800" y="2590800"/>
            <a:ext cx="1581150" cy="523875"/>
          </a:xfrm>
          <a:prstGeom prst="rect">
            <a:avLst/>
          </a:prstGeom>
          <a:solidFill>
            <a:srgbClr val="618FFD"/>
          </a:solidFill>
          <a:ln w="9525">
            <a:noFill/>
            <a:miter lim="800000"/>
            <a:headEnd/>
            <a:tailEnd/>
          </a:ln>
        </p:spPr>
        <p:txBody>
          <a:bodyPr wrap="none">
            <a:prstTxWarp prst="textNoShape">
              <a:avLst/>
            </a:prstTxWarp>
            <a:spAutoFit/>
          </a:bodyPr>
          <a:lstStyle/>
          <a:p>
            <a:r>
              <a:rPr lang="fr-FR"/>
              <a:t>Objective</a:t>
            </a:r>
          </a:p>
        </p:txBody>
      </p:sp>
      <p:sp>
        <p:nvSpPr>
          <p:cNvPr id="68615" name="ZoneTexte 9"/>
          <p:cNvSpPr txBox="1">
            <a:spLocks noChangeArrowheads="1"/>
          </p:cNvSpPr>
          <p:nvPr/>
        </p:nvSpPr>
        <p:spPr bwMode="auto">
          <a:xfrm>
            <a:off x="3352800" y="3124200"/>
            <a:ext cx="1062038" cy="523875"/>
          </a:xfrm>
          <a:prstGeom prst="rect">
            <a:avLst/>
          </a:prstGeom>
          <a:solidFill>
            <a:srgbClr val="618FFD"/>
          </a:solidFill>
          <a:ln w="9525">
            <a:noFill/>
            <a:miter lim="800000"/>
            <a:headEnd/>
            <a:tailEnd/>
          </a:ln>
        </p:spPr>
        <p:txBody>
          <a:bodyPr wrap="none">
            <a:prstTxWarp prst="textNoShape">
              <a:avLst/>
            </a:prstTxWarp>
            <a:spAutoFit/>
          </a:bodyPr>
          <a:lstStyle/>
          <a:p>
            <a:r>
              <a:rPr lang="fr-FR"/>
              <a:t>Scope</a:t>
            </a:r>
          </a:p>
        </p:txBody>
      </p:sp>
      <p:sp>
        <p:nvSpPr>
          <p:cNvPr id="68616" name="ZoneTexte 10"/>
          <p:cNvSpPr txBox="1">
            <a:spLocks noChangeArrowheads="1"/>
          </p:cNvSpPr>
          <p:nvPr/>
        </p:nvSpPr>
        <p:spPr bwMode="auto">
          <a:xfrm>
            <a:off x="3352800" y="3657600"/>
            <a:ext cx="1739900" cy="523875"/>
          </a:xfrm>
          <a:prstGeom prst="rect">
            <a:avLst/>
          </a:prstGeom>
          <a:solidFill>
            <a:srgbClr val="618FFD"/>
          </a:solidFill>
          <a:ln w="9525">
            <a:noFill/>
            <a:miter lim="800000"/>
            <a:headEnd/>
            <a:tailEnd/>
          </a:ln>
        </p:spPr>
        <p:txBody>
          <a:bodyPr wrap="none">
            <a:prstTxWarp prst="textNoShape">
              <a:avLst/>
            </a:prstTxWarp>
            <a:spAutoFit/>
          </a:bodyPr>
          <a:lstStyle/>
          <a:p>
            <a:r>
              <a:rPr lang="fr-FR"/>
              <a:t>Advantage</a:t>
            </a:r>
          </a:p>
        </p:txBody>
      </p:sp>
      <p:cxnSp>
        <p:nvCxnSpPr>
          <p:cNvPr id="68617" name="Connecteur en angle 12"/>
          <p:cNvCxnSpPr>
            <a:cxnSpLocks noChangeShapeType="1"/>
            <a:stCxn id="68613" idx="3"/>
            <a:endCxn id="68614" idx="1"/>
          </p:cNvCxnSpPr>
          <p:nvPr/>
        </p:nvCxnSpPr>
        <p:spPr bwMode="auto">
          <a:xfrm flipV="1">
            <a:off x="2590800" y="2852738"/>
            <a:ext cx="762000" cy="561975"/>
          </a:xfrm>
          <a:prstGeom prst="bentConnector3">
            <a:avLst>
              <a:gd name="adj1" fmla="val 50000"/>
            </a:avLst>
          </a:prstGeom>
          <a:noFill/>
          <a:ln w="12700">
            <a:solidFill>
              <a:schemeClr val="tx1"/>
            </a:solidFill>
            <a:round/>
            <a:headEnd/>
            <a:tailEnd type="arrow" w="med" len="med"/>
          </a:ln>
        </p:spPr>
      </p:cxnSp>
      <p:cxnSp>
        <p:nvCxnSpPr>
          <p:cNvPr id="68618" name="Connecteur en angle 13"/>
          <p:cNvCxnSpPr>
            <a:cxnSpLocks noChangeShapeType="1"/>
            <a:stCxn id="68613" idx="3"/>
            <a:endCxn id="68615" idx="1"/>
          </p:cNvCxnSpPr>
          <p:nvPr/>
        </p:nvCxnSpPr>
        <p:spPr bwMode="auto">
          <a:xfrm flipV="1">
            <a:off x="2590800" y="3386138"/>
            <a:ext cx="762000" cy="28575"/>
          </a:xfrm>
          <a:prstGeom prst="bentConnector3">
            <a:avLst>
              <a:gd name="adj1" fmla="val 50000"/>
            </a:avLst>
          </a:prstGeom>
          <a:noFill/>
          <a:ln w="12700">
            <a:solidFill>
              <a:schemeClr val="tx1"/>
            </a:solidFill>
            <a:round/>
            <a:headEnd/>
            <a:tailEnd type="arrow" w="med" len="med"/>
          </a:ln>
        </p:spPr>
      </p:cxnSp>
      <p:cxnSp>
        <p:nvCxnSpPr>
          <p:cNvPr id="68619" name="Connecteur en angle 16"/>
          <p:cNvCxnSpPr>
            <a:cxnSpLocks noChangeShapeType="1"/>
            <a:stCxn id="68613" idx="3"/>
          </p:cNvCxnSpPr>
          <p:nvPr/>
        </p:nvCxnSpPr>
        <p:spPr bwMode="auto">
          <a:xfrm>
            <a:off x="2590800" y="3414713"/>
            <a:ext cx="762000" cy="471487"/>
          </a:xfrm>
          <a:prstGeom prst="bentConnector3">
            <a:avLst>
              <a:gd name="adj1" fmla="val 50000"/>
            </a:avLst>
          </a:prstGeom>
          <a:noFill/>
          <a:ln w="12700">
            <a:solidFill>
              <a:schemeClr val="tx1"/>
            </a:solidFill>
            <a:round/>
            <a:headEnd/>
            <a:tailEnd type="arrow" w="med" len="med"/>
          </a:ln>
        </p:spPr>
      </p:cxn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43D56592-15F1-144A-86CC-B8610A0AF1DA}" type="slidenum">
              <a:rPr lang="fr-FR"/>
              <a:pPr>
                <a:defRPr/>
              </a:pPr>
              <a:t>300</a:t>
            </a:fld>
            <a:endParaRPr lang="fr-FR"/>
          </a:p>
        </p:txBody>
      </p:sp>
      <p:sp>
        <p:nvSpPr>
          <p:cNvPr id="613379" name="Rectangle 4"/>
          <p:cNvSpPr>
            <a:spLocks noGrp="1" noChangeArrowheads="1"/>
          </p:cNvSpPr>
          <p:nvPr>
            <p:ph type="title"/>
          </p:nvPr>
        </p:nvSpPr>
        <p:spPr/>
        <p:txBody>
          <a:bodyPr/>
          <a:lstStyle/>
          <a:p>
            <a:r>
              <a:rPr lang="fr-FR"/>
              <a:t>Les caractéristiques nécessaires et suffisantes des processus</a:t>
            </a:r>
          </a:p>
        </p:txBody>
      </p:sp>
      <p:sp>
        <p:nvSpPr>
          <p:cNvPr id="613380" name="Rectangle 5"/>
          <p:cNvSpPr>
            <a:spLocks noGrp="1" noChangeArrowheads="1"/>
          </p:cNvSpPr>
          <p:nvPr>
            <p:ph type="body" idx="1"/>
          </p:nvPr>
        </p:nvSpPr>
        <p:spPr/>
        <p:txBody>
          <a:bodyPr/>
          <a:lstStyle/>
          <a:p>
            <a:pPr>
              <a:lnSpc>
                <a:spcPct val="90000"/>
              </a:lnSpc>
            </a:pPr>
            <a:r>
              <a:rPr lang="fr-FR" sz="1800"/>
              <a:t>Des clients internes et externes</a:t>
            </a:r>
          </a:p>
          <a:p>
            <a:pPr>
              <a:lnSpc>
                <a:spcPct val="90000"/>
              </a:lnSpc>
            </a:pPr>
            <a:r>
              <a:rPr lang="fr-FR" sz="1800"/>
              <a:t>Des résultats et des livrables</a:t>
            </a:r>
          </a:p>
          <a:p>
            <a:pPr lvl="1">
              <a:lnSpc>
                <a:spcPct val="90000"/>
              </a:lnSpc>
            </a:pPr>
            <a:r>
              <a:rPr lang="fr-FR" sz="1600"/>
              <a:t>Des produits et services parfaitement identifiés par le client interne ou externe</a:t>
            </a:r>
          </a:p>
          <a:p>
            <a:pPr>
              <a:lnSpc>
                <a:spcPct val="90000"/>
              </a:lnSpc>
            </a:pPr>
            <a:r>
              <a:rPr lang="fr-FR" sz="1800"/>
              <a:t>Des indicateurs de résultats</a:t>
            </a:r>
          </a:p>
          <a:p>
            <a:pPr lvl="1">
              <a:lnSpc>
                <a:spcPct val="90000"/>
              </a:lnSpc>
            </a:pPr>
            <a:r>
              <a:rPr lang="fr-FR" sz="1600"/>
              <a:t>Correspondant aux attentes des clients, aux performances des meilleurs</a:t>
            </a:r>
          </a:p>
          <a:p>
            <a:pPr lvl="1">
              <a:lnSpc>
                <a:spcPct val="90000"/>
              </a:lnSpc>
            </a:pPr>
            <a:r>
              <a:rPr lang="fr-FR" sz="1600"/>
              <a:t>Permettent de piloter la mise en œuvre  de la stratégie et du plan opérationnel</a:t>
            </a:r>
          </a:p>
          <a:p>
            <a:pPr>
              <a:lnSpc>
                <a:spcPct val="90000"/>
              </a:lnSpc>
            </a:pPr>
            <a:r>
              <a:rPr lang="fr-FR" sz="1800"/>
              <a:t>Un périmètre</a:t>
            </a:r>
          </a:p>
          <a:p>
            <a:pPr lvl="1">
              <a:lnSpc>
                <a:spcPct val="90000"/>
              </a:lnSpc>
            </a:pPr>
            <a:r>
              <a:rPr lang="fr-FR" sz="1600"/>
              <a:t>Un processus se situe sur une ligne de force de fonctionnement de l'entreprise pour satisfaire des objectifs clients, c'est son périmètre</a:t>
            </a:r>
          </a:p>
          <a:p>
            <a:pPr>
              <a:lnSpc>
                <a:spcPct val="90000"/>
              </a:lnSpc>
            </a:pPr>
            <a:r>
              <a:rPr lang="fr-FR" sz="1800"/>
              <a:t>Des acteurs</a:t>
            </a:r>
          </a:p>
          <a:p>
            <a:pPr lvl="1">
              <a:lnSpc>
                <a:spcPct val="90000"/>
              </a:lnSpc>
            </a:pPr>
            <a:r>
              <a:rPr lang="fr-FR" sz="1600"/>
              <a:t>Internes ou externes jouant des rôles et exerçant des responsabilités</a:t>
            </a:r>
          </a:p>
          <a:p>
            <a:pPr lvl="1">
              <a:lnSpc>
                <a:spcPct val="90000"/>
              </a:lnSpc>
            </a:pPr>
            <a:r>
              <a:rPr lang="fr-FR" sz="1600"/>
              <a:t>Appartenant à des services ou des activités différentes</a:t>
            </a:r>
          </a:p>
          <a:p>
            <a:pPr lvl="1">
              <a:lnSpc>
                <a:spcPct val="90000"/>
              </a:lnSpc>
            </a:pPr>
            <a:r>
              <a:rPr lang="fr-FR" sz="1600"/>
              <a:t>Un "propriétaire" du processus (leader, responsable…)</a:t>
            </a:r>
          </a:p>
          <a:p>
            <a:pPr>
              <a:lnSpc>
                <a:spcPct val="90000"/>
              </a:lnSpc>
            </a:pPr>
            <a:r>
              <a:rPr lang="fr-FR" sz="1800"/>
              <a:t>Des activités versus des tâches</a:t>
            </a:r>
          </a:p>
          <a:p>
            <a:pPr lvl="1">
              <a:lnSpc>
                <a:spcPct val="90000"/>
              </a:lnSpc>
            </a:pPr>
            <a:r>
              <a:rPr lang="fr-FR" sz="1600"/>
              <a:t>L'activité donne le pourquoi et l'utilité - Exemple : "passer commande"</a:t>
            </a:r>
          </a:p>
          <a:p>
            <a:pPr lvl="1">
              <a:lnSpc>
                <a:spcPct val="90000"/>
              </a:lnSpc>
            </a:pPr>
            <a:r>
              <a:rPr lang="fr-FR" sz="1600"/>
              <a:t>Ensemble de tâches élémentaires qui contribue à l'accomplissement d'une finalité opératoire - La tâche précise le "comment faire" – Exemple : "évaluer les besoins, optimiser le niveau de commande, éditer le bon de commande …"</a:t>
            </a:r>
          </a:p>
        </p:txBody>
      </p:sp>
    </p:spTree>
  </p:cSld>
  <p:clrMapOvr>
    <a:masterClrMapping/>
  </p:clrMapOvr>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Espace réservé du numéro de diapositive 3"/>
          <p:cNvSpPr>
            <a:spLocks noGrp="1"/>
          </p:cNvSpPr>
          <p:nvPr>
            <p:ph type="sldNum" sz="quarter" idx="10"/>
          </p:nvPr>
        </p:nvSpPr>
        <p:spPr/>
        <p:txBody>
          <a:bodyPr/>
          <a:lstStyle/>
          <a:p>
            <a:pPr>
              <a:defRPr/>
            </a:pPr>
            <a:fld id="{0C260256-8216-A84D-848A-72D46BE044C0}" type="slidenum">
              <a:rPr lang="fr-FR"/>
              <a:pPr>
                <a:defRPr/>
              </a:pPr>
              <a:t>301</a:t>
            </a:fld>
            <a:endParaRPr lang="fr-FR"/>
          </a:p>
        </p:txBody>
      </p:sp>
      <p:sp>
        <p:nvSpPr>
          <p:cNvPr id="615427" name="Rectangle 2"/>
          <p:cNvSpPr>
            <a:spLocks noGrp="1" noChangeArrowheads="1"/>
          </p:cNvSpPr>
          <p:nvPr>
            <p:ph type="title"/>
          </p:nvPr>
        </p:nvSpPr>
        <p:spPr/>
        <p:txBody>
          <a:bodyPr/>
          <a:lstStyle/>
          <a:p>
            <a:r>
              <a:rPr lang="fr-FR"/>
              <a:t>3 catégories de processus</a:t>
            </a:r>
          </a:p>
        </p:txBody>
      </p:sp>
      <p:graphicFrame>
        <p:nvGraphicFramePr>
          <p:cNvPr id="898077" name="Group 29"/>
          <p:cNvGraphicFramePr>
            <a:graphicFrameLocks noGrp="1"/>
          </p:cNvGraphicFramePr>
          <p:nvPr>
            <p:ph type="tbl" idx="1"/>
          </p:nvPr>
        </p:nvGraphicFramePr>
        <p:xfrm>
          <a:off x="685800" y="1371600"/>
          <a:ext cx="7772400" cy="5162550"/>
        </p:xfrm>
        <a:graphic>
          <a:graphicData uri="http://schemas.openxmlformats.org/drawingml/2006/table">
            <a:tbl>
              <a:tblPr/>
              <a:tblGrid>
                <a:gridCol w="1638300"/>
                <a:gridCol w="3100388"/>
                <a:gridCol w="3033712"/>
              </a:tblGrid>
              <a:tr h="473075">
                <a:tc>
                  <a:txBody>
                    <a:bodyPr/>
                    <a:lstStyle/>
                    <a:p>
                      <a:pPr marL="0" marR="0" lvl="0" indent="0" algn="ctr" defTabSz="914400" rtl="0" eaLnBrk="0" fontAlgn="base" latinLnBrk="0" hangingPunct="0">
                        <a:lnSpc>
                          <a:spcPct val="100000"/>
                        </a:lnSpc>
                        <a:spcBef>
                          <a:spcPct val="20000"/>
                        </a:spcBef>
                        <a:spcAft>
                          <a:spcPct val="0"/>
                        </a:spcAft>
                        <a:buClr>
                          <a:schemeClr val="tx2"/>
                        </a:buClr>
                        <a:buSzPct val="100000"/>
                        <a:buFontTx/>
                        <a:buNone/>
                        <a:tabLst/>
                      </a:pPr>
                      <a:r>
                        <a:rPr kumimoji="0" lang="fr-FR" sz="1800" b="1" i="0" u="none" strike="noStrike" cap="none" normalizeH="0" baseline="0">
                          <a:ln>
                            <a:noFill/>
                          </a:ln>
                          <a:solidFill>
                            <a:srgbClr val="00279F"/>
                          </a:solidFill>
                          <a:effectLst/>
                          <a:latin typeface="Times New Roman" charset="0"/>
                        </a:rPr>
                        <a:t>Types</a:t>
                      </a:r>
                    </a:p>
                  </a:txBody>
                  <a:tcPr marL="23705" marR="23705" marT="11854" marB="1185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100000"/>
                        <a:buFontTx/>
                        <a:buNone/>
                        <a:tabLst/>
                      </a:pPr>
                      <a:r>
                        <a:rPr kumimoji="0" lang="fr-FR" sz="2000" b="1" i="0" u="none" strike="noStrike" cap="none" normalizeH="0" baseline="0">
                          <a:ln>
                            <a:noFill/>
                          </a:ln>
                          <a:solidFill>
                            <a:srgbClr val="00279F"/>
                          </a:solidFill>
                          <a:effectLst/>
                          <a:latin typeface="Times New Roman" charset="0"/>
                        </a:rPr>
                        <a:t>Rôle </a:t>
                      </a:r>
                    </a:p>
                  </a:txBody>
                  <a:tcPr marL="23705" marR="23705" marT="11854" marB="1185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100000"/>
                        <a:buFontTx/>
                        <a:buNone/>
                        <a:tabLst/>
                      </a:pPr>
                      <a:r>
                        <a:rPr kumimoji="0" lang="fr-FR" sz="2000" b="1" i="0" u="none" strike="noStrike" cap="none" normalizeH="0" baseline="0">
                          <a:ln>
                            <a:noFill/>
                          </a:ln>
                          <a:solidFill>
                            <a:srgbClr val="00279F"/>
                          </a:solidFill>
                          <a:effectLst/>
                          <a:latin typeface="Times New Roman" charset="0"/>
                        </a:rPr>
                        <a:t>Exemples</a:t>
                      </a:r>
                    </a:p>
                  </a:txBody>
                  <a:tcPr marL="23705" marR="23705" marT="11854" marB="1185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3038">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800" b="1" i="0" u="none" strike="noStrike" cap="none" normalizeH="0" baseline="0">
                          <a:ln>
                            <a:noFill/>
                          </a:ln>
                          <a:solidFill>
                            <a:srgbClr val="00279F"/>
                          </a:solidFill>
                          <a:effectLst/>
                          <a:latin typeface="Times New Roman" charset="0"/>
                        </a:rPr>
                        <a:t>De réalisation (opérationnel)</a:t>
                      </a:r>
                    </a:p>
                  </a:txBody>
                  <a:tcPr marL="23705" marR="23705" marT="11854" marB="1185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500" b="1" i="0" u="none" strike="noStrike" cap="none" normalizeH="0" baseline="0">
                          <a:ln>
                            <a:noFill/>
                          </a:ln>
                          <a:solidFill>
                            <a:schemeClr val="tx1"/>
                          </a:solidFill>
                          <a:effectLst/>
                          <a:latin typeface="Times New Roman" charset="0"/>
                        </a:rPr>
                        <a:t>Participent à la réalisation d'un produit ou d'un service pour un client</a:t>
                      </a:r>
                    </a:p>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500" b="1" i="0" u="none" strike="noStrike" cap="none" normalizeH="0" baseline="0">
                          <a:ln>
                            <a:noFill/>
                          </a:ln>
                          <a:solidFill>
                            <a:schemeClr val="tx1"/>
                          </a:solidFill>
                          <a:effectLst/>
                          <a:latin typeface="Times New Roman" charset="0"/>
                        </a:rPr>
                        <a:t>Un enchaînement d'activités ou d'ensemble d'activités, des ressources consommées, des entrées et des sorties, de la VA</a:t>
                      </a:r>
                    </a:p>
                  </a:txBody>
                  <a:tcPr marL="23705" marR="23705" marT="11854" marB="1185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500" b="1" i="0" u="none" strike="noStrike" cap="none" normalizeH="0" baseline="0">
                          <a:ln>
                            <a:noFill/>
                          </a:ln>
                          <a:solidFill>
                            <a:schemeClr val="tx1"/>
                          </a:solidFill>
                          <a:effectLst/>
                          <a:latin typeface="Times New Roman" charset="0"/>
                        </a:rPr>
                        <a:t>Vendre les produits et services</a:t>
                      </a:r>
                    </a:p>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500" b="1" i="0" u="none" strike="noStrike" cap="none" normalizeH="0" baseline="0">
                          <a:ln>
                            <a:noFill/>
                          </a:ln>
                          <a:solidFill>
                            <a:schemeClr val="tx1"/>
                          </a:solidFill>
                          <a:effectLst/>
                          <a:latin typeface="Times New Roman" charset="0"/>
                        </a:rPr>
                        <a:t>Approvisionner le client</a:t>
                      </a:r>
                    </a:p>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500" b="1" i="0" u="none" strike="noStrike" cap="none" normalizeH="0" baseline="0">
                          <a:ln>
                            <a:noFill/>
                          </a:ln>
                          <a:solidFill>
                            <a:schemeClr val="tx1"/>
                          </a:solidFill>
                          <a:effectLst/>
                          <a:latin typeface="Times New Roman" charset="0"/>
                        </a:rPr>
                        <a:t>Développer de nouveaux produits</a:t>
                      </a:r>
                    </a:p>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500" b="1" i="0" u="none" strike="noStrike" cap="none" normalizeH="0" baseline="0">
                          <a:ln>
                            <a:noFill/>
                          </a:ln>
                          <a:solidFill>
                            <a:schemeClr val="tx1"/>
                          </a:solidFill>
                          <a:effectLst/>
                          <a:latin typeface="Times New Roman" charset="0"/>
                        </a:rPr>
                        <a:t>Industrialiser les nouveaux produits</a:t>
                      </a:r>
                    </a:p>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500" b="1" i="0" u="none" strike="noStrike" cap="none" normalizeH="0" baseline="0">
                          <a:ln>
                            <a:noFill/>
                          </a:ln>
                          <a:solidFill>
                            <a:schemeClr val="tx1"/>
                          </a:solidFill>
                          <a:effectLst/>
                          <a:latin typeface="Times New Roman" charset="0"/>
                        </a:rPr>
                        <a:t>Fidéliser les clients</a:t>
                      </a:r>
                    </a:p>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500" b="1" i="0" u="none" strike="noStrike" cap="none" normalizeH="0" baseline="0">
                          <a:ln>
                            <a:noFill/>
                          </a:ln>
                          <a:solidFill>
                            <a:schemeClr val="tx1"/>
                          </a:solidFill>
                          <a:effectLst/>
                          <a:latin typeface="Times New Roman" charset="0"/>
                        </a:rPr>
                        <a:t>…</a:t>
                      </a:r>
                    </a:p>
                  </a:txBody>
                  <a:tcPr marL="23705" marR="23705" marT="11854" marB="1185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1450">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800" b="1" i="0" u="none" strike="noStrike" cap="none" normalizeH="0" baseline="0">
                          <a:ln>
                            <a:noFill/>
                          </a:ln>
                          <a:solidFill>
                            <a:srgbClr val="00279F"/>
                          </a:solidFill>
                          <a:effectLst/>
                          <a:latin typeface="Times New Roman" charset="0"/>
                        </a:rPr>
                        <a:t>De pilotage </a:t>
                      </a:r>
                      <a:r>
                        <a:rPr kumimoji="0" lang="fr-FR" sz="1600" b="1" i="0" u="none" strike="noStrike" cap="none" normalizeH="0" baseline="0">
                          <a:ln>
                            <a:noFill/>
                          </a:ln>
                          <a:solidFill>
                            <a:srgbClr val="00279F"/>
                          </a:solidFill>
                          <a:effectLst/>
                          <a:latin typeface="Times New Roman" charset="0"/>
                        </a:rPr>
                        <a:t>(de management)</a:t>
                      </a:r>
                    </a:p>
                  </a:txBody>
                  <a:tcPr marL="23705" marR="23705" marT="11854" marB="1185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500" b="1" i="0" u="none" strike="noStrike" cap="none" normalizeH="0" baseline="0">
                          <a:ln>
                            <a:noFill/>
                          </a:ln>
                          <a:solidFill>
                            <a:schemeClr val="tx1"/>
                          </a:solidFill>
                          <a:effectLst/>
                          <a:latin typeface="Times New Roman" charset="0"/>
                        </a:rPr>
                        <a:t>Ont pour but de piloter d'autres processus (de réalisation, de support) en transformant des informations par rapport à certaines finalités (de décision…)</a:t>
                      </a:r>
                    </a:p>
                  </a:txBody>
                  <a:tcPr marL="23705" marR="23705" marT="11854" marB="1185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500" b="1" i="0" u="none" strike="noStrike" cap="none" normalizeH="0" baseline="0">
                          <a:ln>
                            <a:noFill/>
                          </a:ln>
                          <a:solidFill>
                            <a:schemeClr val="tx1"/>
                          </a:solidFill>
                          <a:effectLst/>
                          <a:latin typeface="Times New Roman" charset="0"/>
                        </a:rPr>
                        <a:t>Planifier la stratégie</a:t>
                      </a:r>
                    </a:p>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500" b="1" i="0" u="none" strike="noStrike" cap="none" normalizeH="0" baseline="0">
                          <a:ln>
                            <a:noFill/>
                          </a:ln>
                          <a:solidFill>
                            <a:schemeClr val="tx1"/>
                          </a:solidFill>
                          <a:effectLst/>
                          <a:latin typeface="Times New Roman" charset="0"/>
                        </a:rPr>
                        <a:t>Piloter les opérations à 3 ans</a:t>
                      </a:r>
                    </a:p>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500" b="1" i="0" u="none" strike="noStrike" cap="none" normalizeH="0" baseline="0">
                          <a:ln>
                            <a:noFill/>
                          </a:ln>
                          <a:solidFill>
                            <a:schemeClr val="tx1"/>
                          </a:solidFill>
                          <a:effectLst/>
                          <a:latin typeface="Times New Roman" charset="0"/>
                        </a:rPr>
                        <a:t>Piloter l'amélioration continue</a:t>
                      </a:r>
                    </a:p>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500" b="1" i="0" u="none" strike="noStrike" cap="none" normalizeH="0" baseline="0">
                          <a:ln>
                            <a:noFill/>
                          </a:ln>
                          <a:solidFill>
                            <a:schemeClr val="tx1"/>
                          </a:solidFill>
                          <a:effectLst/>
                          <a:latin typeface="Times New Roman" charset="0"/>
                        </a:rPr>
                        <a:t>Piloter les investissements</a:t>
                      </a:r>
                    </a:p>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500" b="1" i="0" u="none" strike="noStrike" cap="none" normalizeH="0" baseline="0">
                          <a:ln>
                            <a:noFill/>
                          </a:ln>
                          <a:solidFill>
                            <a:schemeClr val="tx1"/>
                          </a:solidFill>
                          <a:effectLst/>
                          <a:latin typeface="Times New Roman" charset="0"/>
                        </a:rPr>
                        <a:t>…</a:t>
                      </a:r>
                    </a:p>
                  </a:txBody>
                  <a:tcPr marL="23705" marR="23705" marT="11854" marB="1185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3038">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800" b="1" i="0" u="none" strike="noStrike" cap="none" normalizeH="0" baseline="0">
                          <a:ln>
                            <a:noFill/>
                          </a:ln>
                          <a:solidFill>
                            <a:srgbClr val="00279F"/>
                          </a:solidFill>
                          <a:effectLst/>
                          <a:latin typeface="Times New Roman" charset="0"/>
                        </a:rPr>
                        <a:t>De Support</a:t>
                      </a:r>
                    </a:p>
                  </a:txBody>
                  <a:tcPr marL="23705" marR="23705" marT="11854" marB="1185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500" b="1" i="0" u="none" strike="noStrike" cap="none" normalizeH="0" baseline="0">
                          <a:ln>
                            <a:noFill/>
                          </a:ln>
                          <a:solidFill>
                            <a:schemeClr val="tx1"/>
                          </a:solidFill>
                          <a:effectLst/>
                          <a:latin typeface="Times New Roman" charset="0"/>
                        </a:rPr>
                        <a:t>Fournissent des moyens aux autres processus ou activités</a:t>
                      </a:r>
                    </a:p>
                  </a:txBody>
                  <a:tcPr marL="23705" marR="23705" marT="11854" marB="1185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500" b="1" i="0" u="none" strike="noStrike" cap="none" normalizeH="0" baseline="0">
                          <a:ln>
                            <a:noFill/>
                          </a:ln>
                          <a:solidFill>
                            <a:schemeClr val="tx1"/>
                          </a:solidFill>
                          <a:effectLst/>
                          <a:latin typeface="Times New Roman" charset="0"/>
                        </a:rPr>
                        <a:t>Gérer les ressources humaines</a:t>
                      </a:r>
                    </a:p>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500" b="1" i="0" u="none" strike="noStrike" cap="none" normalizeH="0" baseline="0">
                          <a:ln>
                            <a:noFill/>
                          </a:ln>
                          <a:solidFill>
                            <a:schemeClr val="tx1"/>
                          </a:solidFill>
                          <a:effectLst/>
                          <a:latin typeface="Times New Roman" charset="0"/>
                        </a:rPr>
                        <a:t>Gérer les ressources financières</a:t>
                      </a:r>
                    </a:p>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500" b="1" i="0" u="none" strike="noStrike" cap="none" normalizeH="0" baseline="0">
                          <a:ln>
                            <a:noFill/>
                          </a:ln>
                          <a:solidFill>
                            <a:schemeClr val="tx1"/>
                          </a:solidFill>
                          <a:effectLst/>
                          <a:latin typeface="Times New Roman" charset="0"/>
                        </a:rPr>
                        <a:t>Gérer le capital technologique</a:t>
                      </a:r>
                    </a:p>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500" b="1" i="0" u="none" strike="noStrike" cap="none" normalizeH="0" baseline="0">
                          <a:ln>
                            <a:noFill/>
                          </a:ln>
                          <a:solidFill>
                            <a:schemeClr val="tx1"/>
                          </a:solidFill>
                          <a:effectLst/>
                          <a:latin typeface="Times New Roman" charset="0"/>
                        </a:rPr>
                        <a:t>Maintenir les bâtiments et les équipements</a:t>
                      </a:r>
                    </a:p>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500" b="1" i="0" u="none" strike="noStrike" cap="none" normalizeH="0" baseline="0">
                          <a:ln>
                            <a:noFill/>
                          </a:ln>
                          <a:solidFill>
                            <a:schemeClr val="tx1"/>
                          </a:solidFill>
                          <a:effectLst/>
                          <a:latin typeface="Times New Roman" charset="0"/>
                        </a:rPr>
                        <a:t>…</a:t>
                      </a:r>
                    </a:p>
                  </a:txBody>
                  <a:tcPr marL="23705" marR="23705" marT="11854" marB="1185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Espace réservé du numéro de diapositive 2"/>
          <p:cNvSpPr>
            <a:spLocks noGrp="1"/>
          </p:cNvSpPr>
          <p:nvPr>
            <p:ph type="sldNum" sz="quarter" idx="10"/>
          </p:nvPr>
        </p:nvSpPr>
        <p:spPr/>
        <p:txBody>
          <a:bodyPr/>
          <a:lstStyle/>
          <a:p>
            <a:pPr>
              <a:defRPr/>
            </a:pPr>
            <a:fld id="{A4C4A6C3-8515-CA4C-A7D5-2A7236DC42E5}" type="slidenum">
              <a:rPr lang="fr-FR"/>
              <a:pPr>
                <a:defRPr/>
              </a:pPr>
              <a:t>302</a:t>
            </a:fld>
            <a:endParaRPr lang="fr-FR"/>
          </a:p>
        </p:txBody>
      </p:sp>
      <p:sp>
        <p:nvSpPr>
          <p:cNvPr id="617475" name="AutoShape 2"/>
          <p:cNvSpPr>
            <a:spLocks noChangeArrowheads="1"/>
          </p:cNvSpPr>
          <p:nvPr/>
        </p:nvSpPr>
        <p:spPr bwMode="auto">
          <a:xfrm flipH="1">
            <a:off x="3014663" y="2125663"/>
            <a:ext cx="2098675" cy="617537"/>
          </a:xfrm>
          <a:prstGeom prst="homePlate">
            <a:avLst>
              <a:gd name="adj" fmla="val 37037"/>
            </a:avLst>
          </a:prstGeom>
          <a:solidFill>
            <a:schemeClr val="hlink"/>
          </a:solidFill>
          <a:ln w="9525">
            <a:solidFill>
              <a:schemeClr val="tx1"/>
            </a:solidFill>
            <a:miter lim="800000"/>
            <a:headEnd/>
            <a:tailEnd/>
          </a:ln>
        </p:spPr>
        <p:txBody>
          <a:bodyPr lIns="81711" tIns="40855" rIns="81711" bIns="40855" anchor="ctr">
            <a:prstTxWarp prst="textNoShape">
              <a:avLst/>
            </a:prstTxWarp>
          </a:bodyPr>
          <a:lstStyle/>
          <a:p>
            <a:pPr algn="ctr" defTabSz="817563"/>
            <a:r>
              <a:rPr lang="fr-FR" sz="1600">
                <a:latin typeface="Verdana" charset="0"/>
              </a:rPr>
              <a:t>Management </a:t>
            </a:r>
            <a:r>
              <a:rPr lang="fr-FR" sz="1300">
                <a:latin typeface="Verdana" charset="0"/>
              </a:rPr>
              <a:t>(ch.7)</a:t>
            </a:r>
          </a:p>
          <a:p>
            <a:pPr algn="ctr" defTabSz="817563"/>
            <a:r>
              <a:rPr lang="fr-FR" sz="1300">
                <a:latin typeface="Verdana" charset="0"/>
              </a:rPr>
              <a:t>(pilotage, direction)</a:t>
            </a:r>
          </a:p>
        </p:txBody>
      </p:sp>
      <p:sp>
        <p:nvSpPr>
          <p:cNvPr id="617476" name="AutoShape 3"/>
          <p:cNvSpPr>
            <a:spLocks noChangeArrowheads="1"/>
          </p:cNvSpPr>
          <p:nvPr/>
        </p:nvSpPr>
        <p:spPr bwMode="auto">
          <a:xfrm rot="16200000" flipH="1">
            <a:off x="1714500" y="3297238"/>
            <a:ext cx="1989137" cy="744538"/>
          </a:xfrm>
          <a:prstGeom prst="homePlate">
            <a:avLst>
              <a:gd name="adj" fmla="val 29116"/>
            </a:avLst>
          </a:prstGeom>
          <a:solidFill>
            <a:schemeClr val="hlink"/>
          </a:solidFill>
          <a:ln w="9525">
            <a:solidFill>
              <a:schemeClr val="tx1"/>
            </a:solidFill>
            <a:miter lim="800000"/>
            <a:headEnd/>
            <a:tailEnd/>
          </a:ln>
        </p:spPr>
        <p:txBody>
          <a:bodyPr lIns="81711" tIns="40855" rIns="81711" bIns="40855" anchor="ctr">
            <a:prstTxWarp prst="textNoShape">
              <a:avLst/>
            </a:prstTxWarp>
          </a:bodyPr>
          <a:lstStyle/>
          <a:p>
            <a:pPr algn="ctr" defTabSz="817563"/>
            <a:r>
              <a:rPr lang="fr-FR" sz="1600">
                <a:latin typeface="Verdana" charset="0"/>
              </a:rPr>
              <a:t>Ressources </a:t>
            </a:r>
            <a:r>
              <a:rPr lang="fr-FR" sz="1300">
                <a:latin typeface="Verdana" charset="0"/>
              </a:rPr>
              <a:t>(ch.5)</a:t>
            </a:r>
          </a:p>
          <a:p>
            <a:pPr algn="ctr" defTabSz="817563"/>
            <a:r>
              <a:rPr lang="fr-FR" sz="1300">
                <a:latin typeface="Verdana" charset="0"/>
              </a:rPr>
              <a:t>(des soutien, support)</a:t>
            </a:r>
          </a:p>
        </p:txBody>
      </p:sp>
      <p:sp>
        <p:nvSpPr>
          <p:cNvPr id="617477" name="AutoShape 4"/>
          <p:cNvSpPr>
            <a:spLocks noChangeArrowheads="1"/>
          </p:cNvSpPr>
          <p:nvPr/>
        </p:nvSpPr>
        <p:spPr bwMode="auto">
          <a:xfrm>
            <a:off x="3014663" y="4664075"/>
            <a:ext cx="2032000" cy="822325"/>
          </a:xfrm>
          <a:prstGeom prst="homePlate">
            <a:avLst>
              <a:gd name="adj" fmla="val 26930"/>
            </a:avLst>
          </a:prstGeom>
          <a:solidFill>
            <a:schemeClr val="hlink"/>
          </a:solidFill>
          <a:ln w="9525">
            <a:solidFill>
              <a:schemeClr val="tx1"/>
            </a:solidFill>
            <a:miter lim="800000"/>
            <a:headEnd/>
            <a:tailEnd/>
          </a:ln>
        </p:spPr>
        <p:txBody>
          <a:bodyPr lIns="81711" tIns="40855" rIns="81711" bIns="40855" anchor="ctr">
            <a:prstTxWarp prst="textNoShape">
              <a:avLst/>
            </a:prstTxWarp>
          </a:bodyPr>
          <a:lstStyle/>
          <a:p>
            <a:pPr algn="ctr" defTabSz="817563"/>
            <a:r>
              <a:rPr lang="fr-FR" sz="1600">
                <a:latin typeface="Verdana" charset="0"/>
              </a:rPr>
              <a:t>Réalisation </a:t>
            </a:r>
            <a:r>
              <a:rPr lang="fr-FR" sz="1300">
                <a:latin typeface="Verdana" charset="0"/>
              </a:rPr>
              <a:t>(ch.6)</a:t>
            </a:r>
          </a:p>
          <a:p>
            <a:pPr algn="ctr" defTabSz="817563"/>
            <a:r>
              <a:rPr lang="fr-FR" sz="1300">
                <a:latin typeface="Verdana" charset="0"/>
              </a:rPr>
              <a:t>(Opérationnels, à VA client, cœur de métier)</a:t>
            </a:r>
          </a:p>
        </p:txBody>
      </p:sp>
      <p:sp>
        <p:nvSpPr>
          <p:cNvPr id="617478" name="AutoShape 5"/>
          <p:cNvSpPr>
            <a:spLocks noChangeArrowheads="1"/>
          </p:cNvSpPr>
          <p:nvPr/>
        </p:nvSpPr>
        <p:spPr bwMode="auto">
          <a:xfrm rot="5400000" flipH="1">
            <a:off x="4425156" y="3363120"/>
            <a:ext cx="1851025" cy="474662"/>
          </a:xfrm>
          <a:prstGeom prst="homePlate">
            <a:avLst>
              <a:gd name="adj" fmla="val 42499"/>
            </a:avLst>
          </a:prstGeom>
          <a:solidFill>
            <a:schemeClr val="hlink"/>
          </a:solidFill>
          <a:ln w="9525">
            <a:solidFill>
              <a:schemeClr val="tx1"/>
            </a:solidFill>
            <a:miter lim="800000"/>
            <a:headEnd/>
            <a:tailEnd/>
          </a:ln>
        </p:spPr>
        <p:txBody>
          <a:bodyPr wrap="none" lIns="81711" tIns="40855" rIns="81711" bIns="40855" anchor="ctr">
            <a:prstTxWarp prst="textNoShape">
              <a:avLst/>
            </a:prstTxWarp>
          </a:bodyPr>
          <a:lstStyle/>
          <a:p>
            <a:pPr algn="ctr" defTabSz="817563"/>
            <a:r>
              <a:rPr lang="fr-FR" sz="1600">
                <a:latin typeface="Verdana" charset="0"/>
              </a:rPr>
              <a:t>Analyse </a:t>
            </a:r>
            <a:r>
              <a:rPr lang="fr-FR" sz="1300">
                <a:latin typeface="Verdana" charset="0"/>
              </a:rPr>
              <a:t>(ch.8)</a:t>
            </a:r>
          </a:p>
          <a:p>
            <a:pPr algn="ctr" defTabSz="817563"/>
            <a:r>
              <a:rPr lang="fr-FR" sz="1300">
                <a:latin typeface="Verdana" charset="0"/>
              </a:rPr>
              <a:t>(de mesure)</a:t>
            </a:r>
          </a:p>
        </p:txBody>
      </p:sp>
      <p:sp>
        <p:nvSpPr>
          <p:cNvPr id="617479" name="AutoShape 6"/>
          <p:cNvSpPr>
            <a:spLocks noChangeArrowheads="1"/>
          </p:cNvSpPr>
          <p:nvPr/>
        </p:nvSpPr>
        <p:spPr bwMode="auto">
          <a:xfrm rot="247536" flipV="1">
            <a:off x="4706938" y="4525963"/>
            <a:ext cx="746125" cy="481012"/>
          </a:xfrm>
          <a:custGeom>
            <a:avLst/>
            <a:gdLst>
              <a:gd name="T0" fmla="*/ 22906003 w 21600"/>
              <a:gd name="T1" fmla="*/ 1987604 h 21600"/>
              <a:gd name="T2" fmla="*/ 11880763 w 21600"/>
              <a:gd name="T3" fmla="*/ 708157 h 21600"/>
              <a:gd name="T4" fmla="*/ 20325067 w 21600"/>
              <a:gd name="T5" fmla="*/ 2854962 h 21600"/>
              <a:gd name="T6" fmla="*/ 28273025 w 21600"/>
              <a:gd name="T7" fmla="*/ 7336012 h 21600"/>
              <a:gd name="T8" fmla="*/ 22166199 w 21600"/>
              <a:gd name="T9" fmla="*/ 8673493 h 21600"/>
              <a:gd name="T10" fmla="*/ 18948121 w 21600"/>
              <a:gd name="T11" fmla="*/ 6135909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459" y="13171"/>
                </a:moveTo>
                <a:cubicBezTo>
                  <a:pt x="18697" y="12403"/>
                  <a:pt x="18818" y="11604"/>
                  <a:pt x="18818" y="10800"/>
                </a:cubicBezTo>
                <a:cubicBezTo>
                  <a:pt x="18818" y="6371"/>
                  <a:pt x="15228" y="2782"/>
                  <a:pt x="10800" y="2782"/>
                </a:cubicBezTo>
                <a:cubicBezTo>
                  <a:pt x="10560" y="2781"/>
                  <a:pt x="10320" y="2792"/>
                  <a:pt x="10082" y="2814"/>
                </a:cubicBezTo>
                <a:lnTo>
                  <a:pt x="9833" y="43"/>
                </a:lnTo>
                <a:cubicBezTo>
                  <a:pt x="10154" y="14"/>
                  <a:pt x="10477" y="-1"/>
                  <a:pt x="10800" y="-1"/>
                </a:cubicBezTo>
                <a:cubicBezTo>
                  <a:pt x="16764" y="0"/>
                  <a:pt x="21600" y="4835"/>
                  <a:pt x="21600" y="10800"/>
                </a:cubicBezTo>
                <a:cubicBezTo>
                  <a:pt x="21600" y="11883"/>
                  <a:pt x="21437" y="12960"/>
                  <a:pt x="21116" y="13994"/>
                </a:cubicBezTo>
                <a:lnTo>
                  <a:pt x="23695" y="14793"/>
                </a:lnTo>
                <a:lnTo>
                  <a:pt x="18577" y="17490"/>
                </a:lnTo>
                <a:lnTo>
                  <a:pt x="15880" y="12373"/>
                </a:lnTo>
                <a:lnTo>
                  <a:pt x="18459" y="13171"/>
                </a:lnTo>
                <a:close/>
              </a:path>
            </a:pathLst>
          </a:custGeom>
          <a:solidFill>
            <a:schemeClr val="accent2"/>
          </a:solidFill>
          <a:ln w="9525">
            <a:solidFill>
              <a:schemeClr val="tx1"/>
            </a:solidFill>
            <a:miter lim="800000"/>
            <a:headEnd/>
            <a:tailEnd/>
          </a:ln>
        </p:spPr>
        <p:txBody>
          <a:bodyPr wrap="none" anchor="ctr">
            <a:prstTxWarp prst="textNoShape">
              <a:avLst/>
            </a:prstTxWarp>
          </a:bodyPr>
          <a:lstStyle/>
          <a:p>
            <a:endParaRPr lang="fr-FR"/>
          </a:p>
        </p:txBody>
      </p:sp>
      <p:sp>
        <p:nvSpPr>
          <p:cNvPr id="617480" name="AutoShape 7"/>
          <p:cNvSpPr>
            <a:spLocks noChangeArrowheads="1"/>
          </p:cNvSpPr>
          <p:nvPr/>
        </p:nvSpPr>
        <p:spPr bwMode="auto">
          <a:xfrm rot="11810354" flipV="1">
            <a:off x="2608263" y="2332038"/>
            <a:ext cx="744537" cy="479425"/>
          </a:xfrm>
          <a:custGeom>
            <a:avLst/>
            <a:gdLst>
              <a:gd name="T0" fmla="*/ 22808581 w 21600"/>
              <a:gd name="T1" fmla="*/ 1974521 h 21600"/>
              <a:gd name="T2" fmla="*/ 11830245 w 21600"/>
              <a:gd name="T3" fmla="*/ 703490 h 21600"/>
              <a:gd name="T4" fmla="*/ 20238653 w 21600"/>
              <a:gd name="T5" fmla="*/ 2836154 h 21600"/>
              <a:gd name="T6" fmla="*/ 28152805 w 21600"/>
              <a:gd name="T7" fmla="*/ 7287704 h 21600"/>
              <a:gd name="T8" fmla="*/ 22071937 w 21600"/>
              <a:gd name="T9" fmla="*/ 8616355 h 21600"/>
              <a:gd name="T10" fmla="*/ 18867567 w 21600"/>
              <a:gd name="T11" fmla="*/ 6095489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459" y="13171"/>
                </a:moveTo>
                <a:cubicBezTo>
                  <a:pt x="18697" y="12403"/>
                  <a:pt x="18818" y="11604"/>
                  <a:pt x="18818" y="10800"/>
                </a:cubicBezTo>
                <a:cubicBezTo>
                  <a:pt x="18818" y="6371"/>
                  <a:pt x="15228" y="2782"/>
                  <a:pt x="10800" y="2782"/>
                </a:cubicBezTo>
                <a:cubicBezTo>
                  <a:pt x="10560" y="2781"/>
                  <a:pt x="10320" y="2792"/>
                  <a:pt x="10082" y="2814"/>
                </a:cubicBezTo>
                <a:lnTo>
                  <a:pt x="9833" y="43"/>
                </a:lnTo>
                <a:cubicBezTo>
                  <a:pt x="10154" y="14"/>
                  <a:pt x="10477" y="-1"/>
                  <a:pt x="10800" y="-1"/>
                </a:cubicBezTo>
                <a:cubicBezTo>
                  <a:pt x="16764" y="0"/>
                  <a:pt x="21600" y="4835"/>
                  <a:pt x="21600" y="10800"/>
                </a:cubicBezTo>
                <a:cubicBezTo>
                  <a:pt x="21600" y="11883"/>
                  <a:pt x="21437" y="12960"/>
                  <a:pt x="21116" y="13994"/>
                </a:cubicBezTo>
                <a:lnTo>
                  <a:pt x="23695" y="14793"/>
                </a:lnTo>
                <a:lnTo>
                  <a:pt x="18577" y="17490"/>
                </a:lnTo>
                <a:lnTo>
                  <a:pt x="15880" y="12373"/>
                </a:lnTo>
                <a:lnTo>
                  <a:pt x="18459" y="13171"/>
                </a:lnTo>
                <a:close/>
              </a:path>
            </a:pathLst>
          </a:custGeom>
          <a:solidFill>
            <a:schemeClr val="accent2"/>
          </a:solidFill>
          <a:ln w="9525">
            <a:solidFill>
              <a:schemeClr val="tx1"/>
            </a:solidFill>
            <a:miter lim="800000"/>
            <a:headEnd/>
            <a:tailEnd/>
          </a:ln>
        </p:spPr>
        <p:txBody>
          <a:bodyPr wrap="none" anchor="ctr">
            <a:prstTxWarp prst="textNoShape">
              <a:avLst/>
            </a:prstTxWarp>
          </a:bodyPr>
          <a:lstStyle/>
          <a:p>
            <a:endParaRPr lang="fr-FR"/>
          </a:p>
        </p:txBody>
      </p:sp>
      <p:sp>
        <p:nvSpPr>
          <p:cNvPr id="617481" name="AutoShape 8"/>
          <p:cNvSpPr>
            <a:spLocks noChangeArrowheads="1"/>
          </p:cNvSpPr>
          <p:nvPr/>
        </p:nvSpPr>
        <p:spPr bwMode="auto">
          <a:xfrm rot="6430817" flipV="1">
            <a:off x="2489200" y="4425950"/>
            <a:ext cx="823913" cy="474663"/>
          </a:xfrm>
          <a:custGeom>
            <a:avLst/>
            <a:gdLst>
              <a:gd name="T0" fmla="*/ 28386549 w 21600"/>
              <a:gd name="T1" fmla="*/ 2131545 h 21600"/>
              <a:gd name="T2" fmla="*/ 14481339 w 21600"/>
              <a:gd name="T3" fmla="*/ 670264 h 21600"/>
              <a:gd name="T4" fmla="*/ 25214713 w 21600"/>
              <a:gd name="T5" fmla="*/ 2903245 h 21600"/>
              <a:gd name="T6" fmla="*/ 33841235 w 21600"/>
              <a:gd name="T7" fmla="*/ 7725052 h 21600"/>
              <a:gd name="T8" fmla="*/ 26131316 w 21600"/>
              <a:gd name="T9" fmla="*/ 8777793 h 21600"/>
              <a:gd name="T10" fmla="*/ 22960930 w 21600"/>
              <a:gd name="T11" fmla="*/ 621887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273" y="13917"/>
                </a:moveTo>
                <a:cubicBezTo>
                  <a:pt x="18685" y="12930"/>
                  <a:pt x="18898" y="11870"/>
                  <a:pt x="18898" y="10800"/>
                </a:cubicBezTo>
                <a:cubicBezTo>
                  <a:pt x="18898" y="6327"/>
                  <a:pt x="15272" y="2702"/>
                  <a:pt x="10800" y="2702"/>
                </a:cubicBezTo>
                <a:cubicBezTo>
                  <a:pt x="10557" y="2701"/>
                  <a:pt x="10316" y="2712"/>
                  <a:pt x="10074" y="2734"/>
                </a:cubicBezTo>
                <a:lnTo>
                  <a:pt x="9833" y="43"/>
                </a:lnTo>
                <a:cubicBezTo>
                  <a:pt x="10154" y="14"/>
                  <a:pt x="10477" y="-1"/>
                  <a:pt x="10800" y="-1"/>
                </a:cubicBezTo>
                <a:cubicBezTo>
                  <a:pt x="16764" y="0"/>
                  <a:pt x="21600" y="4835"/>
                  <a:pt x="21600" y="10800"/>
                </a:cubicBezTo>
                <a:cubicBezTo>
                  <a:pt x="21600" y="12227"/>
                  <a:pt x="21317" y="13640"/>
                  <a:pt x="20767" y="14958"/>
                </a:cubicBezTo>
                <a:lnTo>
                  <a:pt x="23259" y="15997"/>
                </a:lnTo>
                <a:lnTo>
                  <a:pt x="17960" y="18177"/>
                </a:lnTo>
                <a:lnTo>
                  <a:pt x="15781" y="12878"/>
                </a:lnTo>
                <a:lnTo>
                  <a:pt x="18273" y="13917"/>
                </a:lnTo>
                <a:close/>
              </a:path>
            </a:pathLst>
          </a:custGeom>
          <a:solidFill>
            <a:schemeClr val="accent2"/>
          </a:solidFill>
          <a:ln w="9525">
            <a:solidFill>
              <a:schemeClr val="tx1"/>
            </a:solidFill>
            <a:miter lim="800000"/>
            <a:headEnd/>
            <a:tailEnd/>
          </a:ln>
        </p:spPr>
        <p:txBody>
          <a:bodyPr wrap="none" anchor="ctr">
            <a:prstTxWarp prst="textNoShape">
              <a:avLst/>
            </a:prstTxWarp>
          </a:bodyPr>
          <a:lstStyle/>
          <a:p>
            <a:endParaRPr lang="fr-FR"/>
          </a:p>
        </p:txBody>
      </p:sp>
      <p:sp>
        <p:nvSpPr>
          <p:cNvPr id="617482" name="AutoShape 9"/>
          <p:cNvSpPr>
            <a:spLocks noChangeArrowheads="1"/>
          </p:cNvSpPr>
          <p:nvPr/>
        </p:nvSpPr>
        <p:spPr bwMode="auto">
          <a:xfrm rot="17026772" flipV="1">
            <a:off x="4849813" y="2257425"/>
            <a:ext cx="596900" cy="609600"/>
          </a:xfrm>
          <a:custGeom>
            <a:avLst/>
            <a:gdLst>
              <a:gd name="T0" fmla="*/ 14659836 w 21600"/>
              <a:gd name="T1" fmla="*/ 3192357 h 21600"/>
              <a:gd name="T2" fmla="*/ 7603677 w 21600"/>
              <a:gd name="T3" fmla="*/ 1137384 h 21600"/>
              <a:gd name="T4" fmla="*/ 13008054 w 21600"/>
              <a:gd name="T5" fmla="*/ 4585406 h 21600"/>
              <a:gd name="T6" fmla="*/ 18094747 w 21600"/>
              <a:gd name="T7" fmla="*/ 11782524 h 21600"/>
              <a:gd name="T8" fmla="*/ 14186379 w 21600"/>
              <a:gd name="T9" fmla="*/ 13930686 h 21600"/>
              <a:gd name="T10" fmla="*/ 12126797 w 21600"/>
              <a:gd name="T11" fmla="*/ 9855031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459" y="13171"/>
                </a:moveTo>
                <a:cubicBezTo>
                  <a:pt x="18697" y="12403"/>
                  <a:pt x="18818" y="11604"/>
                  <a:pt x="18818" y="10800"/>
                </a:cubicBezTo>
                <a:cubicBezTo>
                  <a:pt x="18818" y="6371"/>
                  <a:pt x="15228" y="2782"/>
                  <a:pt x="10800" y="2782"/>
                </a:cubicBezTo>
                <a:cubicBezTo>
                  <a:pt x="10560" y="2781"/>
                  <a:pt x="10320" y="2792"/>
                  <a:pt x="10082" y="2814"/>
                </a:cubicBezTo>
                <a:lnTo>
                  <a:pt x="9833" y="43"/>
                </a:lnTo>
                <a:cubicBezTo>
                  <a:pt x="10154" y="14"/>
                  <a:pt x="10477" y="-1"/>
                  <a:pt x="10800" y="-1"/>
                </a:cubicBezTo>
                <a:cubicBezTo>
                  <a:pt x="16764" y="0"/>
                  <a:pt x="21600" y="4835"/>
                  <a:pt x="21600" y="10800"/>
                </a:cubicBezTo>
                <a:cubicBezTo>
                  <a:pt x="21600" y="11883"/>
                  <a:pt x="21437" y="12960"/>
                  <a:pt x="21116" y="13994"/>
                </a:cubicBezTo>
                <a:lnTo>
                  <a:pt x="23695" y="14793"/>
                </a:lnTo>
                <a:lnTo>
                  <a:pt x="18577" y="17490"/>
                </a:lnTo>
                <a:lnTo>
                  <a:pt x="15880" y="12373"/>
                </a:lnTo>
                <a:lnTo>
                  <a:pt x="18459" y="13171"/>
                </a:lnTo>
                <a:close/>
              </a:path>
            </a:pathLst>
          </a:custGeom>
          <a:solidFill>
            <a:schemeClr val="accent2"/>
          </a:solidFill>
          <a:ln w="9525">
            <a:solidFill>
              <a:schemeClr val="tx1"/>
            </a:solidFill>
            <a:miter lim="800000"/>
            <a:headEnd/>
            <a:tailEnd/>
          </a:ln>
        </p:spPr>
        <p:txBody>
          <a:bodyPr wrap="none" anchor="ctr">
            <a:prstTxWarp prst="textNoShape">
              <a:avLst/>
            </a:prstTxWarp>
          </a:bodyPr>
          <a:lstStyle/>
          <a:p>
            <a:endParaRPr lang="fr-FR"/>
          </a:p>
        </p:txBody>
      </p:sp>
      <p:sp>
        <p:nvSpPr>
          <p:cNvPr id="617483" name="Text Box 10"/>
          <p:cNvSpPr txBox="1">
            <a:spLocks noChangeArrowheads="1"/>
          </p:cNvSpPr>
          <p:nvPr/>
        </p:nvSpPr>
        <p:spPr bwMode="auto">
          <a:xfrm>
            <a:off x="3287713" y="3332163"/>
            <a:ext cx="1509712" cy="571500"/>
          </a:xfrm>
          <a:prstGeom prst="rect">
            <a:avLst/>
          </a:prstGeom>
          <a:noFill/>
          <a:ln w="9525">
            <a:noFill/>
            <a:miter lim="800000"/>
            <a:headEnd/>
            <a:tailEnd/>
          </a:ln>
        </p:spPr>
        <p:txBody>
          <a:bodyPr wrap="none" lIns="81711" tIns="40855" rIns="81711" bIns="40855">
            <a:prstTxWarp prst="textNoShape">
              <a:avLst/>
            </a:prstTxWarp>
            <a:spAutoFit/>
          </a:bodyPr>
          <a:lstStyle/>
          <a:p>
            <a:pPr algn="ctr" defTabSz="817563"/>
            <a:r>
              <a:rPr lang="fr-FR" sz="1600">
                <a:latin typeface="Verdana" charset="0"/>
              </a:rPr>
              <a:t>ISO 9001</a:t>
            </a:r>
          </a:p>
          <a:p>
            <a:pPr algn="ctr" defTabSz="817563"/>
            <a:r>
              <a:rPr lang="fr-FR" sz="1600">
                <a:latin typeface="Verdana" charset="0"/>
              </a:rPr>
              <a:t>Version 2000</a:t>
            </a:r>
          </a:p>
        </p:txBody>
      </p:sp>
      <p:sp>
        <p:nvSpPr>
          <p:cNvPr id="617484" name="AutoShape 11"/>
          <p:cNvSpPr>
            <a:spLocks noChangeArrowheads="1"/>
          </p:cNvSpPr>
          <p:nvPr/>
        </p:nvSpPr>
        <p:spPr bwMode="auto">
          <a:xfrm>
            <a:off x="779463" y="1439863"/>
            <a:ext cx="2301875" cy="617537"/>
          </a:xfrm>
          <a:prstGeom prst="wedgeEllipseCallout">
            <a:avLst>
              <a:gd name="adj1" fmla="val 73102"/>
              <a:gd name="adj2" fmla="val 61111"/>
            </a:avLst>
          </a:prstGeom>
          <a:solidFill>
            <a:srgbClr val="FFFF99"/>
          </a:solidFill>
          <a:ln w="9525">
            <a:solidFill>
              <a:schemeClr val="tx1"/>
            </a:solidFill>
            <a:miter lim="800000"/>
            <a:headEnd/>
            <a:tailEnd/>
          </a:ln>
        </p:spPr>
        <p:txBody>
          <a:bodyPr lIns="81711" tIns="40855" rIns="81711" bIns="40855">
            <a:prstTxWarp prst="textNoShape">
              <a:avLst/>
            </a:prstTxWarp>
          </a:bodyPr>
          <a:lstStyle/>
          <a:p>
            <a:pPr algn="ctr" defTabSz="817563"/>
            <a:r>
              <a:rPr lang="fr-FR" sz="1300" b="1">
                <a:latin typeface="Verdana" charset="0"/>
              </a:rPr>
              <a:t>Conduire, guider, décider</a:t>
            </a:r>
          </a:p>
        </p:txBody>
      </p:sp>
      <p:sp>
        <p:nvSpPr>
          <p:cNvPr id="617485" name="AutoShape 12"/>
          <p:cNvSpPr>
            <a:spLocks noChangeArrowheads="1"/>
          </p:cNvSpPr>
          <p:nvPr/>
        </p:nvSpPr>
        <p:spPr bwMode="auto">
          <a:xfrm>
            <a:off x="5791200" y="5006975"/>
            <a:ext cx="2979738" cy="1028700"/>
          </a:xfrm>
          <a:prstGeom prst="wedgeEllipseCallout">
            <a:avLst>
              <a:gd name="adj1" fmla="val -79829"/>
              <a:gd name="adj2" fmla="val -20417"/>
            </a:avLst>
          </a:prstGeom>
          <a:solidFill>
            <a:srgbClr val="FFFF99"/>
          </a:solidFill>
          <a:ln w="9525">
            <a:solidFill>
              <a:schemeClr val="tx1"/>
            </a:solidFill>
            <a:miter lim="800000"/>
            <a:headEnd/>
            <a:tailEnd/>
          </a:ln>
        </p:spPr>
        <p:txBody>
          <a:bodyPr lIns="81711" tIns="40855" rIns="81711" bIns="40855">
            <a:prstTxWarp prst="textNoShape">
              <a:avLst/>
            </a:prstTxWarp>
          </a:bodyPr>
          <a:lstStyle/>
          <a:p>
            <a:pPr algn="ctr" defTabSz="817563"/>
            <a:r>
              <a:rPr lang="fr-FR" sz="1300" b="1">
                <a:latin typeface="Verdana" charset="0"/>
              </a:rPr>
              <a:t>Regroupent les activités liées au cycle des produits et services</a:t>
            </a:r>
          </a:p>
        </p:txBody>
      </p:sp>
      <p:sp>
        <p:nvSpPr>
          <p:cNvPr id="617486" name="AutoShape 13"/>
          <p:cNvSpPr>
            <a:spLocks noChangeArrowheads="1"/>
          </p:cNvSpPr>
          <p:nvPr/>
        </p:nvSpPr>
        <p:spPr bwMode="auto">
          <a:xfrm>
            <a:off x="6164263" y="2193925"/>
            <a:ext cx="2979737" cy="1028700"/>
          </a:xfrm>
          <a:prstGeom prst="wedgeEllipseCallout">
            <a:avLst>
              <a:gd name="adj1" fmla="val -70315"/>
              <a:gd name="adj2" fmla="val 88333"/>
            </a:avLst>
          </a:prstGeom>
          <a:solidFill>
            <a:srgbClr val="FFFF99"/>
          </a:solidFill>
          <a:ln w="9525">
            <a:solidFill>
              <a:schemeClr val="tx1"/>
            </a:solidFill>
            <a:miter lim="800000"/>
            <a:headEnd/>
            <a:tailEnd/>
          </a:ln>
        </p:spPr>
        <p:txBody>
          <a:bodyPr lIns="81711" tIns="40855" rIns="81711" bIns="40855">
            <a:prstTxWarp prst="textNoShape">
              <a:avLst/>
            </a:prstTxWarp>
          </a:bodyPr>
          <a:lstStyle/>
          <a:p>
            <a:pPr algn="ctr" defTabSz="817563"/>
            <a:r>
              <a:rPr lang="fr-FR" sz="1300" b="1">
                <a:latin typeface="Verdana" charset="0"/>
              </a:rPr>
              <a:t>Contribuer à l'amélioration et à la performance des processus</a:t>
            </a:r>
          </a:p>
        </p:txBody>
      </p:sp>
      <p:sp>
        <p:nvSpPr>
          <p:cNvPr id="617487" name="AutoShape 14"/>
          <p:cNvSpPr>
            <a:spLocks noChangeArrowheads="1"/>
          </p:cNvSpPr>
          <p:nvPr/>
        </p:nvSpPr>
        <p:spPr bwMode="auto">
          <a:xfrm>
            <a:off x="6875463" y="3154363"/>
            <a:ext cx="812800" cy="754062"/>
          </a:xfrm>
          <a:prstGeom prst="curvedRightArrow">
            <a:avLst>
              <a:gd name="adj1" fmla="val 24431"/>
              <a:gd name="adj2" fmla="val 38449"/>
              <a:gd name="adj3" fmla="val 35930"/>
            </a:avLst>
          </a:prstGeom>
          <a:solidFill>
            <a:srgbClr val="FF0000"/>
          </a:solidFill>
          <a:ln w="9525">
            <a:solidFill>
              <a:schemeClr val="tx1"/>
            </a:solidFill>
            <a:miter lim="800000"/>
            <a:headEnd/>
            <a:tailEnd/>
          </a:ln>
        </p:spPr>
        <p:txBody>
          <a:bodyPr wrap="none" lIns="81711" tIns="40855" rIns="81711" bIns="40855" anchor="ctr">
            <a:prstTxWarp prst="textNoShape">
              <a:avLst/>
            </a:prstTxWarp>
          </a:bodyPr>
          <a:lstStyle/>
          <a:p>
            <a:pPr algn="ctr" defTabSz="817563"/>
            <a:endParaRPr lang="fr-FR" sz="1600">
              <a:solidFill>
                <a:srgbClr val="FF0000"/>
              </a:solidFill>
              <a:latin typeface="Verdana" charset="0"/>
            </a:endParaRPr>
          </a:p>
        </p:txBody>
      </p:sp>
      <p:sp>
        <p:nvSpPr>
          <p:cNvPr id="617488" name="Rectangle 15"/>
          <p:cNvSpPr>
            <a:spLocks noChangeArrowheads="1"/>
          </p:cNvSpPr>
          <p:nvPr/>
        </p:nvSpPr>
        <p:spPr bwMode="auto">
          <a:xfrm>
            <a:off x="7688263" y="3565525"/>
            <a:ext cx="1028700" cy="327025"/>
          </a:xfrm>
          <a:prstGeom prst="rect">
            <a:avLst/>
          </a:prstGeom>
          <a:noFill/>
          <a:ln w="9525">
            <a:noFill/>
            <a:miter lim="800000"/>
            <a:headEnd/>
            <a:tailEnd/>
          </a:ln>
        </p:spPr>
        <p:txBody>
          <a:bodyPr wrap="none" lIns="81711" tIns="40855" rIns="81711" bIns="40855">
            <a:prstTxWarp prst="textNoShape">
              <a:avLst/>
            </a:prstTxWarp>
            <a:spAutoFit/>
          </a:bodyPr>
          <a:lstStyle/>
          <a:p>
            <a:pPr defTabSz="817563"/>
            <a:r>
              <a:rPr lang="fr-FR" sz="1600">
                <a:solidFill>
                  <a:srgbClr val="FF0000"/>
                </a:solidFill>
                <a:latin typeface="Verdana" charset="0"/>
              </a:rPr>
              <a:t>mesures</a:t>
            </a:r>
          </a:p>
        </p:txBody>
      </p:sp>
      <p:sp>
        <p:nvSpPr>
          <p:cNvPr id="617489" name="AutoShape 16"/>
          <p:cNvSpPr>
            <a:spLocks noChangeArrowheads="1"/>
          </p:cNvSpPr>
          <p:nvPr/>
        </p:nvSpPr>
        <p:spPr bwMode="auto">
          <a:xfrm>
            <a:off x="430213" y="1920875"/>
            <a:ext cx="812800" cy="754063"/>
          </a:xfrm>
          <a:prstGeom prst="curvedRightArrow">
            <a:avLst>
              <a:gd name="adj1" fmla="val 24431"/>
              <a:gd name="adj2" fmla="val 38449"/>
              <a:gd name="adj3" fmla="val 35930"/>
            </a:avLst>
          </a:prstGeom>
          <a:solidFill>
            <a:srgbClr val="FF0000"/>
          </a:solidFill>
          <a:ln w="9525">
            <a:solidFill>
              <a:schemeClr val="tx1"/>
            </a:solidFill>
            <a:miter lim="800000"/>
            <a:headEnd/>
            <a:tailEnd/>
          </a:ln>
        </p:spPr>
        <p:txBody>
          <a:bodyPr wrap="none" lIns="81711" tIns="40855" rIns="81711" bIns="40855" anchor="ctr">
            <a:prstTxWarp prst="textNoShape">
              <a:avLst/>
            </a:prstTxWarp>
          </a:bodyPr>
          <a:lstStyle/>
          <a:p>
            <a:pPr algn="ctr" defTabSz="817563"/>
            <a:endParaRPr lang="fr-FR" sz="1600">
              <a:solidFill>
                <a:srgbClr val="FF0000"/>
              </a:solidFill>
              <a:latin typeface="Verdana" charset="0"/>
            </a:endParaRPr>
          </a:p>
        </p:txBody>
      </p:sp>
      <p:sp>
        <p:nvSpPr>
          <p:cNvPr id="617490" name="Rectangle 17"/>
          <p:cNvSpPr>
            <a:spLocks noChangeArrowheads="1"/>
          </p:cNvSpPr>
          <p:nvPr/>
        </p:nvSpPr>
        <p:spPr bwMode="auto">
          <a:xfrm>
            <a:off x="1243013" y="2332038"/>
            <a:ext cx="1090612" cy="327025"/>
          </a:xfrm>
          <a:prstGeom prst="rect">
            <a:avLst/>
          </a:prstGeom>
          <a:noFill/>
          <a:ln w="9525">
            <a:noFill/>
            <a:miter lim="800000"/>
            <a:headEnd/>
            <a:tailEnd/>
          </a:ln>
        </p:spPr>
        <p:txBody>
          <a:bodyPr wrap="none" lIns="81711" tIns="40855" rIns="81711" bIns="40855">
            <a:prstTxWarp prst="textNoShape">
              <a:avLst/>
            </a:prstTxWarp>
            <a:spAutoFit/>
          </a:bodyPr>
          <a:lstStyle/>
          <a:p>
            <a:pPr defTabSz="817563"/>
            <a:r>
              <a:rPr lang="fr-FR" sz="1600">
                <a:solidFill>
                  <a:srgbClr val="FF0000"/>
                </a:solidFill>
                <a:latin typeface="Verdana" charset="0"/>
              </a:rPr>
              <a:t>décisions</a:t>
            </a:r>
          </a:p>
        </p:txBody>
      </p:sp>
      <p:sp>
        <p:nvSpPr>
          <p:cNvPr id="617491" name="AutoShape 18"/>
          <p:cNvSpPr>
            <a:spLocks noChangeArrowheads="1"/>
          </p:cNvSpPr>
          <p:nvPr/>
        </p:nvSpPr>
        <p:spPr bwMode="auto">
          <a:xfrm flipV="1">
            <a:off x="6738938" y="4389438"/>
            <a:ext cx="812800" cy="754062"/>
          </a:xfrm>
          <a:prstGeom prst="curvedRightArrow">
            <a:avLst>
              <a:gd name="adj1" fmla="val 24431"/>
              <a:gd name="adj2" fmla="val 38449"/>
              <a:gd name="adj3" fmla="val 35930"/>
            </a:avLst>
          </a:prstGeom>
          <a:solidFill>
            <a:srgbClr val="FF0000"/>
          </a:solidFill>
          <a:ln w="9525">
            <a:solidFill>
              <a:schemeClr val="tx1"/>
            </a:solidFill>
            <a:miter lim="800000"/>
            <a:headEnd/>
            <a:tailEnd/>
          </a:ln>
        </p:spPr>
        <p:txBody>
          <a:bodyPr rot="10800000" wrap="none" lIns="81711" tIns="40855" rIns="81711" bIns="40855" anchor="ctr">
            <a:prstTxWarp prst="textNoShape">
              <a:avLst/>
            </a:prstTxWarp>
          </a:bodyPr>
          <a:lstStyle/>
          <a:p>
            <a:pPr algn="ctr" defTabSz="817563"/>
            <a:endParaRPr lang="fr-FR" sz="1600">
              <a:solidFill>
                <a:srgbClr val="FF0000"/>
              </a:solidFill>
              <a:latin typeface="Verdana" charset="0"/>
            </a:endParaRPr>
          </a:p>
        </p:txBody>
      </p:sp>
      <p:sp>
        <p:nvSpPr>
          <p:cNvPr id="617492" name="Rectangle 19"/>
          <p:cNvSpPr>
            <a:spLocks noChangeArrowheads="1"/>
          </p:cNvSpPr>
          <p:nvPr/>
        </p:nvSpPr>
        <p:spPr bwMode="auto">
          <a:xfrm>
            <a:off x="7688263" y="4251325"/>
            <a:ext cx="1354137" cy="571500"/>
          </a:xfrm>
          <a:prstGeom prst="rect">
            <a:avLst/>
          </a:prstGeom>
          <a:noFill/>
          <a:ln w="9525">
            <a:noFill/>
            <a:miter lim="800000"/>
            <a:headEnd/>
            <a:tailEnd/>
          </a:ln>
        </p:spPr>
        <p:txBody>
          <a:bodyPr lIns="81711" tIns="40855" rIns="81711" bIns="40855">
            <a:prstTxWarp prst="textNoShape">
              <a:avLst/>
            </a:prstTxWarp>
            <a:spAutoFit/>
          </a:bodyPr>
          <a:lstStyle/>
          <a:p>
            <a:pPr defTabSz="817563"/>
            <a:r>
              <a:rPr lang="fr-FR" sz="1600">
                <a:solidFill>
                  <a:srgbClr val="FF0000"/>
                </a:solidFill>
                <a:latin typeface="Verdana" charset="0"/>
              </a:rPr>
              <a:t>Produits ou services</a:t>
            </a:r>
          </a:p>
        </p:txBody>
      </p:sp>
      <p:sp>
        <p:nvSpPr>
          <p:cNvPr id="617493" name="AutoShape 20"/>
          <p:cNvSpPr>
            <a:spLocks noChangeArrowheads="1"/>
          </p:cNvSpPr>
          <p:nvPr/>
        </p:nvSpPr>
        <p:spPr bwMode="auto">
          <a:xfrm>
            <a:off x="236538" y="5075238"/>
            <a:ext cx="2303462" cy="617537"/>
          </a:xfrm>
          <a:prstGeom prst="wedgeEllipseCallout">
            <a:avLst>
              <a:gd name="adj1" fmla="val 48773"/>
              <a:gd name="adj2" fmla="val -319907"/>
            </a:avLst>
          </a:prstGeom>
          <a:solidFill>
            <a:srgbClr val="FFFF99"/>
          </a:solidFill>
          <a:ln w="9525">
            <a:solidFill>
              <a:schemeClr val="tx1"/>
            </a:solidFill>
            <a:miter lim="800000"/>
            <a:headEnd/>
            <a:tailEnd/>
          </a:ln>
        </p:spPr>
        <p:txBody>
          <a:bodyPr lIns="81711" tIns="40855" rIns="81711" bIns="40855">
            <a:prstTxWarp prst="textNoShape">
              <a:avLst/>
            </a:prstTxWarp>
          </a:bodyPr>
          <a:lstStyle/>
          <a:p>
            <a:pPr algn="ctr" defTabSz="817563"/>
            <a:r>
              <a:rPr lang="fr-FR" sz="1300" b="1">
                <a:latin typeface="Verdana" charset="0"/>
              </a:rPr>
              <a:t>Conduire, guider, décider</a:t>
            </a:r>
          </a:p>
        </p:txBody>
      </p:sp>
      <p:sp>
        <p:nvSpPr>
          <p:cNvPr id="617494" name="Rectangle 21"/>
          <p:cNvSpPr>
            <a:spLocks noChangeArrowheads="1"/>
          </p:cNvSpPr>
          <p:nvPr/>
        </p:nvSpPr>
        <p:spPr bwMode="auto">
          <a:xfrm>
            <a:off x="914400" y="4321175"/>
            <a:ext cx="1252538" cy="327025"/>
          </a:xfrm>
          <a:prstGeom prst="rect">
            <a:avLst/>
          </a:prstGeom>
          <a:noFill/>
          <a:ln w="9525">
            <a:noFill/>
            <a:miter lim="800000"/>
            <a:headEnd/>
            <a:tailEnd/>
          </a:ln>
        </p:spPr>
        <p:txBody>
          <a:bodyPr wrap="none" lIns="81711" tIns="40855" rIns="81711" bIns="40855">
            <a:prstTxWarp prst="textNoShape">
              <a:avLst/>
            </a:prstTxWarp>
            <a:spAutoFit/>
          </a:bodyPr>
          <a:lstStyle/>
          <a:p>
            <a:pPr defTabSz="817563"/>
            <a:r>
              <a:rPr lang="fr-FR" sz="1600">
                <a:solidFill>
                  <a:srgbClr val="FF0000"/>
                </a:solidFill>
                <a:latin typeface="Verdana" charset="0"/>
              </a:rPr>
              <a:t>ressources</a:t>
            </a:r>
          </a:p>
        </p:txBody>
      </p:sp>
      <p:sp>
        <p:nvSpPr>
          <p:cNvPr id="617495" name="AutoShape 22"/>
          <p:cNvSpPr>
            <a:spLocks noChangeArrowheads="1"/>
          </p:cNvSpPr>
          <p:nvPr/>
        </p:nvSpPr>
        <p:spPr bwMode="auto">
          <a:xfrm flipV="1">
            <a:off x="101600" y="4525963"/>
            <a:ext cx="812800" cy="754062"/>
          </a:xfrm>
          <a:prstGeom prst="curvedRightArrow">
            <a:avLst>
              <a:gd name="adj1" fmla="val 24431"/>
              <a:gd name="adj2" fmla="val 38449"/>
              <a:gd name="adj3" fmla="val 35930"/>
            </a:avLst>
          </a:prstGeom>
          <a:solidFill>
            <a:srgbClr val="FF0000"/>
          </a:solidFill>
          <a:ln w="9525">
            <a:solidFill>
              <a:schemeClr val="tx1"/>
            </a:solidFill>
            <a:miter lim="800000"/>
            <a:headEnd/>
            <a:tailEnd/>
          </a:ln>
        </p:spPr>
        <p:txBody>
          <a:bodyPr rot="10800000" wrap="none" lIns="81711" tIns="40855" rIns="81711" bIns="40855" anchor="ctr">
            <a:prstTxWarp prst="textNoShape">
              <a:avLst/>
            </a:prstTxWarp>
          </a:bodyPr>
          <a:lstStyle/>
          <a:p>
            <a:pPr algn="ctr" defTabSz="817563"/>
            <a:endParaRPr lang="fr-FR" sz="1600">
              <a:solidFill>
                <a:srgbClr val="FF0000"/>
              </a:solidFill>
              <a:latin typeface="Verdana" charset="0"/>
            </a:endParaRPr>
          </a:p>
        </p:txBody>
      </p:sp>
      <p:sp>
        <p:nvSpPr>
          <p:cNvPr id="617496" name="Rectangle 23"/>
          <p:cNvSpPr>
            <a:spLocks noGrp="1" noChangeArrowheads="1"/>
          </p:cNvSpPr>
          <p:nvPr>
            <p:ph type="title"/>
          </p:nvPr>
        </p:nvSpPr>
        <p:spPr/>
        <p:txBody>
          <a:bodyPr/>
          <a:lstStyle/>
          <a:p>
            <a:r>
              <a:rPr lang="fr-FR"/>
              <a:t>Processus et Qualité</a:t>
            </a:r>
            <a:br>
              <a:rPr lang="fr-FR"/>
            </a:br>
            <a:r>
              <a:rPr lang="fr-FR"/>
              <a:t>Un découpage classique hormis les processus de mesure (!)</a:t>
            </a:r>
          </a:p>
        </p:txBody>
      </p:sp>
    </p:spTree>
  </p:cSld>
  <p:clrMapOvr>
    <a:masterClrMapping/>
  </p:clrMapOvr>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numéro de diapositive 2"/>
          <p:cNvSpPr>
            <a:spLocks noGrp="1"/>
          </p:cNvSpPr>
          <p:nvPr>
            <p:ph type="sldNum" sz="quarter" idx="10"/>
          </p:nvPr>
        </p:nvSpPr>
        <p:spPr/>
        <p:txBody>
          <a:bodyPr/>
          <a:lstStyle/>
          <a:p>
            <a:pPr>
              <a:defRPr/>
            </a:pPr>
            <a:fld id="{1D6BD752-6D5A-8A44-B639-3378636A348D}" type="slidenum">
              <a:rPr lang="fr-FR"/>
              <a:pPr>
                <a:defRPr/>
              </a:pPr>
              <a:t>303</a:t>
            </a:fld>
            <a:endParaRPr lang="fr-FR"/>
          </a:p>
        </p:txBody>
      </p:sp>
      <p:sp>
        <p:nvSpPr>
          <p:cNvPr id="619523" name="Rectangle 2"/>
          <p:cNvSpPr>
            <a:spLocks noGrp="1" noChangeArrowheads="1"/>
          </p:cNvSpPr>
          <p:nvPr>
            <p:ph type="title"/>
          </p:nvPr>
        </p:nvSpPr>
        <p:spPr>
          <a:xfrm>
            <a:off x="762000" y="304800"/>
            <a:ext cx="7772400" cy="403225"/>
          </a:xfrm>
        </p:spPr>
        <p:txBody>
          <a:bodyPr/>
          <a:lstStyle/>
          <a:p>
            <a:r>
              <a:rPr lang="fr-FR"/>
              <a:t>L'entreprise et ses processus</a:t>
            </a:r>
          </a:p>
        </p:txBody>
      </p:sp>
      <p:sp>
        <p:nvSpPr>
          <p:cNvPr id="619524" name="AutoShape 3"/>
          <p:cNvSpPr>
            <a:spLocks noChangeArrowheads="1"/>
          </p:cNvSpPr>
          <p:nvPr/>
        </p:nvSpPr>
        <p:spPr bwMode="auto">
          <a:xfrm>
            <a:off x="914400" y="1508125"/>
            <a:ext cx="7112000" cy="4389438"/>
          </a:xfrm>
          <a:prstGeom prst="homePlate">
            <a:avLst>
              <a:gd name="adj" fmla="val 25421"/>
            </a:avLst>
          </a:prstGeom>
          <a:noFill/>
          <a:ln w="9525">
            <a:solidFill>
              <a:schemeClr val="tx1"/>
            </a:solidFill>
            <a:miter lim="800000"/>
            <a:headEnd/>
            <a:tailEnd/>
          </a:ln>
        </p:spPr>
        <p:txBody>
          <a:bodyPr wrap="none" anchor="ctr">
            <a:prstTxWarp prst="textNoShape">
              <a:avLst/>
            </a:prstTxWarp>
          </a:bodyPr>
          <a:lstStyle/>
          <a:p>
            <a:endParaRPr lang="fr-FR"/>
          </a:p>
        </p:txBody>
      </p:sp>
      <p:sp>
        <p:nvSpPr>
          <p:cNvPr id="619525" name="AutoShape 4"/>
          <p:cNvSpPr>
            <a:spLocks noChangeArrowheads="1"/>
          </p:cNvSpPr>
          <p:nvPr/>
        </p:nvSpPr>
        <p:spPr bwMode="auto">
          <a:xfrm flipH="1">
            <a:off x="2133600" y="1989138"/>
            <a:ext cx="4402138" cy="890587"/>
          </a:xfrm>
          <a:prstGeom prst="homePlate">
            <a:avLst>
              <a:gd name="adj" fmla="val 56409"/>
            </a:avLst>
          </a:prstGeom>
          <a:noFill/>
          <a:ln w="9525">
            <a:solidFill>
              <a:schemeClr val="tx1"/>
            </a:solidFill>
            <a:miter lim="800000"/>
            <a:headEnd/>
            <a:tailEnd/>
          </a:ln>
        </p:spPr>
        <p:txBody>
          <a:bodyPr wrap="none" lIns="81711" tIns="40855" rIns="81711" bIns="40855" anchor="ctr">
            <a:prstTxWarp prst="textNoShape">
              <a:avLst/>
            </a:prstTxWarp>
          </a:bodyPr>
          <a:lstStyle/>
          <a:p>
            <a:pPr algn="ctr" defTabSz="817563"/>
            <a:r>
              <a:rPr lang="fr-FR" sz="1600">
                <a:latin typeface="Verdana" charset="0"/>
              </a:rPr>
              <a:t>Macro-processus de pilotage</a:t>
            </a:r>
          </a:p>
        </p:txBody>
      </p:sp>
      <p:sp>
        <p:nvSpPr>
          <p:cNvPr id="619526" name="AutoShape 5"/>
          <p:cNvSpPr>
            <a:spLocks noChangeArrowheads="1"/>
          </p:cNvSpPr>
          <p:nvPr/>
        </p:nvSpPr>
        <p:spPr bwMode="auto">
          <a:xfrm flipH="1">
            <a:off x="2133600" y="4594225"/>
            <a:ext cx="4402138" cy="892175"/>
          </a:xfrm>
          <a:prstGeom prst="homePlate">
            <a:avLst>
              <a:gd name="adj" fmla="val 56309"/>
            </a:avLst>
          </a:prstGeom>
          <a:noFill/>
          <a:ln w="9525">
            <a:solidFill>
              <a:schemeClr val="tx1"/>
            </a:solidFill>
            <a:miter lim="800000"/>
            <a:headEnd/>
            <a:tailEnd/>
          </a:ln>
        </p:spPr>
        <p:txBody>
          <a:bodyPr wrap="none" lIns="81711" tIns="40855" rIns="81711" bIns="40855" anchor="ctr">
            <a:prstTxWarp prst="textNoShape">
              <a:avLst/>
            </a:prstTxWarp>
          </a:bodyPr>
          <a:lstStyle/>
          <a:p>
            <a:pPr algn="ctr" defTabSz="817563"/>
            <a:r>
              <a:rPr lang="fr-FR" sz="1600">
                <a:latin typeface="Verdana" charset="0"/>
              </a:rPr>
              <a:t>Macro-processus support</a:t>
            </a:r>
          </a:p>
        </p:txBody>
      </p:sp>
      <p:sp>
        <p:nvSpPr>
          <p:cNvPr id="619527" name="AutoShape 6"/>
          <p:cNvSpPr>
            <a:spLocks noChangeArrowheads="1"/>
          </p:cNvSpPr>
          <p:nvPr/>
        </p:nvSpPr>
        <p:spPr bwMode="auto">
          <a:xfrm>
            <a:off x="2133600" y="3292475"/>
            <a:ext cx="4402138" cy="890588"/>
          </a:xfrm>
          <a:prstGeom prst="homePlate">
            <a:avLst>
              <a:gd name="adj" fmla="val 56409"/>
            </a:avLst>
          </a:prstGeom>
          <a:noFill/>
          <a:ln w="9525">
            <a:solidFill>
              <a:schemeClr val="tx1"/>
            </a:solidFill>
            <a:miter lim="800000"/>
            <a:headEnd/>
            <a:tailEnd/>
          </a:ln>
        </p:spPr>
        <p:txBody>
          <a:bodyPr wrap="none" lIns="81711" tIns="40855" rIns="81711" bIns="40855" anchor="ctr">
            <a:prstTxWarp prst="textNoShape">
              <a:avLst/>
            </a:prstTxWarp>
          </a:bodyPr>
          <a:lstStyle/>
          <a:p>
            <a:pPr algn="ctr" defTabSz="817563"/>
            <a:r>
              <a:rPr lang="fr-FR" sz="1600">
                <a:latin typeface="Verdana" charset="0"/>
              </a:rPr>
              <a:t>Macro-processus de réalisation</a:t>
            </a:r>
          </a:p>
        </p:txBody>
      </p:sp>
      <p:sp>
        <p:nvSpPr>
          <p:cNvPr id="619528" name="AutoShape 7"/>
          <p:cNvSpPr>
            <a:spLocks noChangeArrowheads="1"/>
          </p:cNvSpPr>
          <p:nvPr/>
        </p:nvSpPr>
        <p:spPr bwMode="auto">
          <a:xfrm rot="5330212" flipH="1">
            <a:off x="6065044" y="2547144"/>
            <a:ext cx="1430337" cy="1000125"/>
          </a:xfrm>
          <a:custGeom>
            <a:avLst/>
            <a:gdLst>
              <a:gd name="T0" fmla="*/ 44577843 w 21600"/>
              <a:gd name="T1" fmla="*/ 38570 h 21600"/>
              <a:gd name="T2" fmla="*/ 5415481 w 21600"/>
              <a:gd name="T3" fmla="*/ 21876160 h 21600"/>
              <a:gd name="T4" fmla="*/ 45204940 w 21600"/>
              <a:gd name="T5" fmla="*/ 5248249 h 21600"/>
              <a:gd name="T6" fmla="*/ 105603900 w 21600"/>
              <a:gd name="T7" fmla="*/ 17985026 h 21600"/>
              <a:gd name="T8" fmla="*/ 91769230 w 21600"/>
              <a:gd name="T9" fmla="*/ 27746153 h 21600"/>
              <a:gd name="T10" fmla="*/ 71799938 w 21600"/>
              <a:gd name="T11" fmla="*/ 2098433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031" y="9306"/>
                </a:moveTo>
                <a:cubicBezTo>
                  <a:pt x="18309" y="5326"/>
                  <a:pt x="14844" y="2433"/>
                  <a:pt x="10800" y="2433"/>
                </a:cubicBezTo>
                <a:cubicBezTo>
                  <a:pt x="6381" y="2433"/>
                  <a:pt x="2724" y="5870"/>
                  <a:pt x="2450" y="10280"/>
                </a:cubicBezTo>
                <a:lnTo>
                  <a:pt x="20" y="10129"/>
                </a:lnTo>
                <a:cubicBezTo>
                  <a:pt x="375" y="4436"/>
                  <a:pt x="5095" y="-1"/>
                  <a:pt x="10800" y="-1"/>
                </a:cubicBezTo>
                <a:cubicBezTo>
                  <a:pt x="16020" y="-1"/>
                  <a:pt x="20494" y="3734"/>
                  <a:pt x="21426" y="8871"/>
                </a:cubicBezTo>
                <a:lnTo>
                  <a:pt x="24083" y="8389"/>
                </a:lnTo>
                <a:lnTo>
                  <a:pt x="20928" y="12942"/>
                </a:lnTo>
                <a:lnTo>
                  <a:pt x="16374" y="9788"/>
                </a:lnTo>
                <a:lnTo>
                  <a:pt x="19031" y="9306"/>
                </a:lnTo>
                <a:close/>
              </a:path>
            </a:pathLst>
          </a:custGeom>
          <a:solidFill>
            <a:schemeClr val="accent2"/>
          </a:solidFill>
          <a:ln w="9525">
            <a:solidFill>
              <a:schemeClr val="tx1"/>
            </a:solidFill>
            <a:miter lim="800000"/>
            <a:headEnd/>
            <a:tailEnd/>
          </a:ln>
        </p:spPr>
        <p:txBody>
          <a:bodyPr wrap="none" anchor="ctr">
            <a:prstTxWarp prst="textNoShape">
              <a:avLst/>
            </a:prstTxWarp>
          </a:bodyPr>
          <a:lstStyle/>
          <a:p>
            <a:endParaRPr lang="fr-FR"/>
          </a:p>
        </p:txBody>
      </p:sp>
      <p:sp>
        <p:nvSpPr>
          <p:cNvPr id="619529" name="AutoShape 8"/>
          <p:cNvSpPr>
            <a:spLocks noChangeArrowheads="1"/>
          </p:cNvSpPr>
          <p:nvPr/>
        </p:nvSpPr>
        <p:spPr bwMode="auto">
          <a:xfrm rot="16666169" flipH="1">
            <a:off x="1308894" y="2547144"/>
            <a:ext cx="1430337" cy="1000125"/>
          </a:xfrm>
          <a:custGeom>
            <a:avLst/>
            <a:gdLst>
              <a:gd name="T0" fmla="*/ 44577843 w 21600"/>
              <a:gd name="T1" fmla="*/ 38570 h 21600"/>
              <a:gd name="T2" fmla="*/ 5415481 w 21600"/>
              <a:gd name="T3" fmla="*/ 21876160 h 21600"/>
              <a:gd name="T4" fmla="*/ 45204940 w 21600"/>
              <a:gd name="T5" fmla="*/ 5248249 h 21600"/>
              <a:gd name="T6" fmla="*/ 105603900 w 21600"/>
              <a:gd name="T7" fmla="*/ 17985026 h 21600"/>
              <a:gd name="T8" fmla="*/ 91769230 w 21600"/>
              <a:gd name="T9" fmla="*/ 27746153 h 21600"/>
              <a:gd name="T10" fmla="*/ 71799938 w 21600"/>
              <a:gd name="T11" fmla="*/ 2098433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031" y="9306"/>
                </a:moveTo>
                <a:cubicBezTo>
                  <a:pt x="18309" y="5326"/>
                  <a:pt x="14844" y="2433"/>
                  <a:pt x="10800" y="2433"/>
                </a:cubicBezTo>
                <a:cubicBezTo>
                  <a:pt x="6381" y="2433"/>
                  <a:pt x="2724" y="5870"/>
                  <a:pt x="2450" y="10280"/>
                </a:cubicBezTo>
                <a:lnTo>
                  <a:pt x="20" y="10129"/>
                </a:lnTo>
                <a:cubicBezTo>
                  <a:pt x="375" y="4436"/>
                  <a:pt x="5095" y="-1"/>
                  <a:pt x="10800" y="-1"/>
                </a:cubicBezTo>
                <a:cubicBezTo>
                  <a:pt x="16020" y="-1"/>
                  <a:pt x="20494" y="3734"/>
                  <a:pt x="21426" y="8871"/>
                </a:cubicBezTo>
                <a:lnTo>
                  <a:pt x="24083" y="8389"/>
                </a:lnTo>
                <a:lnTo>
                  <a:pt x="20928" y="12942"/>
                </a:lnTo>
                <a:lnTo>
                  <a:pt x="16374" y="9788"/>
                </a:lnTo>
                <a:lnTo>
                  <a:pt x="19031" y="9306"/>
                </a:lnTo>
                <a:close/>
              </a:path>
            </a:pathLst>
          </a:custGeom>
          <a:solidFill>
            <a:schemeClr val="accent2"/>
          </a:solidFill>
          <a:ln w="9525">
            <a:solidFill>
              <a:schemeClr val="tx1"/>
            </a:solidFill>
            <a:miter lim="800000"/>
            <a:headEnd/>
            <a:tailEnd/>
          </a:ln>
        </p:spPr>
        <p:txBody>
          <a:bodyPr wrap="none" anchor="ctr">
            <a:prstTxWarp prst="textNoShape">
              <a:avLst/>
            </a:prstTxWarp>
          </a:bodyPr>
          <a:lstStyle/>
          <a:p>
            <a:endParaRPr lang="fr-FR"/>
          </a:p>
        </p:txBody>
      </p:sp>
      <p:sp>
        <p:nvSpPr>
          <p:cNvPr id="619530" name="AutoShape 9"/>
          <p:cNvSpPr>
            <a:spLocks noChangeArrowheads="1"/>
          </p:cNvSpPr>
          <p:nvPr/>
        </p:nvSpPr>
        <p:spPr bwMode="auto">
          <a:xfrm rot="5209044">
            <a:off x="6228556" y="4080669"/>
            <a:ext cx="1430338" cy="1085850"/>
          </a:xfrm>
          <a:custGeom>
            <a:avLst/>
            <a:gdLst>
              <a:gd name="T0" fmla="*/ 43253686 w 21600"/>
              <a:gd name="T1" fmla="*/ 101095 h 21600"/>
              <a:gd name="T2" fmla="*/ 5411114 w 21600"/>
              <a:gd name="T3" fmla="*/ 25787128 h 21600"/>
              <a:gd name="T4" fmla="*/ 44178903 w 21600"/>
              <a:gd name="T5" fmla="*/ 6224384 h 21600"/>
              <a:gd name="T6" fmla="*/ 104919928 w 21600"/>
              <a:gd name="T7" fmla="*/ 19330241 h 21600"/>
              <a:gd name="T8" fmla="*/ 92229784 w 21600"/>
              <a:gd name="T9" fmla="*/ 31263431 h 21600"/>
              <a:gd name="T10" fmla="*/ 71523787 w 21600"/>
              <a:gd name="T11" fmla="*/ 2394988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936" y="8847"/>
                </a:moveTo>
                <a:cubicBezTo>
                  <a:pt x="18033" y="5084"/>
                  <a:pt x="14669" y="2431"/>
                  <a:pt x="10800" y="2431"/>
                </a:cubicBezTo>
                <a:cubicBezTo>
                  <a:pt x="6380" y="2431"/>
                  <a:pt x="2722" y="5869"/>
                  <a:pt x="2448" y="10280"/>
                </a:cubicBezTo>
                <a:lnTo>
                  <a:pt x="20" y="10129"/>
                </a:lnTo>
                <a:cubicBezTo>
                  <a:pt x="375" y="4436"/>
                  <a:pt x="5095" y="-1"/>
                  <a:pt x="10800" y="-1"/>
                </a:cubicBezTo>
                <a:cubicBezTo>
                  <a:pt x="15793" y="-1"/>
                  <a:pt x="20136" y="3423"/>
                  <a:pt x="21301" y="8279"/>
                </a:cubicBezTo>
                <a:lnTo>
                  <a:pt x="23927" y="7649"/>
                </a:lnTo>
                <a:lnTo>
                  <a:pt x="21033" y="12371"/>
                </a:lnTo>
                <a:lnTo>
                  <a:pt x="16311" y="9477"/>
                </a:lnTo>
                <a:lnTo>
                  <a:pt x="18936" y="8847"/>
                </a:lnTo>
                <a:close/>
              </a:path>
            </a:pathLst>
          </a:custGeom>
          <a:solidFill>
            <a:schemeClr val="accent2"/>
          </a:solidFill>
          <a:ln w="9525">
            <a:solidFill>
              <a:schemeClr val="tx1"/>
            </a:solidFill>
            <a:miter lim="800000"/>
            <a:headEnd/>
            <a:tailEnd/>
          </a:ln>
        </p:spPr>
        <p:txBody>
          <a:bodyPr wrap="none" anchor="ctr">
            <a:prstTxWarp prst="textNoShape">
              <a:avLst/>
            </a:prstTxWarp>
          </a:bodyPr>
          <a:lstStyle/>
          <a:p>
            <a:endParaRPr lang="fr-FR"/>
          </a:p>
        </p:txBody>
      </p:sp>
      <p:sp>
        <p:nvSpPr>
          <p:cNvPr id="619531" name="AutoShape 10"/>
          <p:cNvSpPr>
            <a:spLocks noChangeArrowheads="1"/>
          </p:cNvSpPr>
          <p:nvPr/>
        </p:nvSpPr>
        <p:spPr bwMode="auto">
          <a:xfrm rot="-5089146">
            <a:off x="1214438" y="4159250"/>
            <a:ext cx="1430337" cy="1084263"/>
          </a:xfrm>
          <a:custGeom>
            <a:avLst/>
            <a:gdLst>
              <a:gd name="T0" fmla="*/ 36347247 w 21600"/>
              <a:gd name="T1" fmla="*/ 743323 h 21600"/>
              <a:gd name="T2" fmla="*/ 6502934 w 21600"/>
              <a:gd name="T3" fmla="*/ 33024191 h 21600"/>
              <a:gd name="T4" fmla="*/ 38798421 w 21600"/>
              <a:gd name="T5" fmla="*/ 6637095 h 21600"/>
              <a:gd name="T6" fmla="*/ 105042559 w 21600"/>
              <a:gd name="T7" fmla="*/ 19573608 h 21600"/>
              <a:gd name="T8" fmla="*/ 92212105 w 21600"/>
              <a:gd name="T9" fmla="*/ 31363663 h 21600"/>
              <a:gd name="T10" fmla="*/ 71690278 w 21600"/>
              <a:gd name="T11" fmla="*/ 23990775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980" y="8915"/>
                </a:moveTo>
                <a:cubicBezTo>
                  <a:pt x="18102" y="5104"/>
                  <a:pt x="14710" y="2404"/>
                  <a:pt x="10800" y="2404"/>
                </a:cubicBezTo>
                <a:cubicBezTo>
                  <a:pt x="6163" y="2405"/>
                  <a:pt x="2405" y="6163"/>
                  <a:pt x="2405" y="10800"/>
                </a:cubicBezTo>
                <a:cubicBezTo>
                  <a:pt x="2404" y="11480"/>
                  <a:pt x="2487" y="12157"/>
                  <a:pt x="2651" y="12817"/>
                </a:cubicBezTo>
                <a:lnTo>
                  <a:pt x="316" y="13395"/>
                </a:lnTo>
                <a:cubicBezTo>
                  <a:pt x="106" y="12546"/>
                  <a:pt x="0" y="11674"/>
                  <a:pt x="0" y="10800"/>
                </a:cubicBezTo>
                <a:cubicBezTo>
                  <a:pt x="0" y="4835"/>
                  <a:pt x="4835" y="0"/>
                  <a:pt x="10800" y="0"/>
                </a:cubicBezTo>
                <a:cubicBezTo>
                  <a:pt x="15830" y="0"/>
                  <a:pt x="20194" y="3473"/>
                  <a:pt x="21324" y="8375"/>
                </a:cubicBezTo>
                <a:lnTo>
                  <a:pt x="23955" y="7768"/>
                </a:lnTo>
                <a:lnTo>
                  <a:pt x="21029" y="12447"/>
                </a:lnTo>
                <a:lnTo>
                  <a:pt x="16349" y="9521"/>
                </a:lnTo>
                <a:lnTo>
                  <a:pt x="18980" y="8915"/>
                </a:lnTo>
                <a:close/>
              </a:path>
            </a:pathLst>
          </a:custGeom>
          <a:solidFill>
            <a:schemeClr val="accent2"/>
          </a:solidFill>
          <a:ln w="9525">
            <a:solidFill>
              <a:schemeClr val="tx1"/>
            </a:solidFill>
            <a:miter lim="800000"/>
            <a:headEnd/>
            <a:tailEnd/>
          </a:ln>
        </p:spPr>
        <p:txBody>
          <a:bodyPr wrap="none" anchor="ctr">
            <a:prstTxWarp prst="textNoShape">
              <a:avLst/>
            </a:prstTxWarp>
          </a:bodyPr>
          <a:lstStyle/>
          <a:p>
            <a:endParaRPr lang="fr-FR"/>
          </a:p>
        </p:txBody>
      </p:sp>
      <p:sp>
        <p:nvSpPr>
          <p:cNvPr id="619532" name="AutoShape 11"/>
          <p:cNvSpPr>
            <a:spLocks noChangeArrowheads="1"/>
          </p:cNvSpPr>
          <p:nvPr/>
        </p:nvSpPr>
        <p:spPr bwMode="auto">
          <a:xfrm>
            <a:off x="576263" y="3497263"/>
            <a:ext cx="879475" cy="617537"/>
          </a:xfrm>
          <a:custGeom>
            <a:avLst/>
            <a:gdLst>
              <a:gd name="T0" fmla="*/ 26856805 w 21600"/>
              <a:gd name="T1" fmla="*/ 0 h 21600"/>
              <a:gd name="T2" fmla="*/ 0 w 21600"/>
              <a:gd name="T3" fmla="*/ 8827606 h 21600"/>
              <a:gd name="T4" fmla="*/ 26856805 w 21600"/>
              <a:gd name="T5" fmla="*/ 17655183 h 21600"/>
              <a:gd name="T6" fmla="*/ 35809087 w 21600"/>
              <a:gd name="T7" fmla="*/ 8827606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FFFFFF"/>
              </a:gs>
              <a:gs pos="100000">
                <a:schemeClr val="accent2"/>
              </a:gs>
            </a:gsLst>
            <a:lin ang="0" scaled="1"/>
          </a:gradFill>
          <a:ln w="9525">
            <a:solidFill>
              <a:schemeClr val="tx1"/>
            </a:solidFill>
            <a:miter lim="800000"/>
            <a:headEnd/>
            <a:tailEnd/>
          </a:ln>
        </p:spPr>
        <p:txBody>
          <a:bodyPr wrap="none" anchor="ctr">
            <a:prstTxWarp prst="textNoShape">
              <a:avLst/>
            </a:prstTxWarp>
          </a:bodyPr>
          <a:lstStyle/>
          <a:p>
            <a:endParaRPr lang="fr-FR"/>
          </a:p>
        </p:txBody>
      </p:sp>
      <p:sp>
        <p:nvSpPr>
          <p:cNvPr id="619533" name="AutoShape 12"/>
          <p:cNvSpPr>
            <a:spLocks noChangeArrowheads="1"/>
          </p:cNvSpPr>
          <p:nvPr/>
        </p:nvSpPr>
        <p:spPr bwMode="auto">
          <a:xfrm>
            <a:off x="7754938" y="3429000"/>
            <a:ext cx="881062" cy="617538"/>
          </a:xfrm>
          <a:custGeom>
            <a:avLst/>
            <a:gdLst>
              <a:gd name="T0" fmla="*/ 26953848 w 21600"/>
              <a:gd name="T1" fmla="*/ 0 h 21600"/>
              <a:gd name="T2" fmla="*/ 0 w 21600"/>
              <a:gd name="T3" fmla="*/ 8827620 h 21600"/>
              <a:gd name="T4" fmla="*/ 26953848 w 21600"/>
              <a:gd name="T5" fmla="*/ 17655240 h 21600"/>
              <a:gd name="T6" fmla="*/ 35938437 w 21600"/>
              <a:gd name="T7" fmla="*/ 8827620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FFFFFF"/>
              </a:gs>
              <a:gs pos="100000">
                <a:schemeClr val="accent2"/>
              </a:gs>
            </a:gsLst>
            <a:lin ang="0" scaled="1"/>
          </a:gradFill>
          <a:ln w="9525">
            <a:solidFill>
              <a:schemeClr val="tx1"/>
            </a:solidFill>
            <a:miter lim="800000"/>
            <a:headEnd/>
            <a:tailEnd/>
          </a:ln>
        </p:spPr>
        <p:txBody>
          <a:bodyPr wrap="none" anchor="ctr">
            <a:prstTxWarp prst="textNoShape">
              <a:avLst/>
            </a:prstTxWarp>
          </a:bodyPr>
          <a:lstStyle/>
          <a:p>
            <a:endParaRPr lang="fr-FR"/>
          </a:p>
        </p:txBody>
      </p:sp>
      <p:sp>
        <p:nvSpPr>
          <p:cNvPr id="619534" name="Text Box 13"/>
          <p:cNvSpPr txBox="1">
            <a:spLocks noChangeArrowheads="1"/>
          </p:cNvSpPr>
          <p:nvPr/>
        </p:nvSpPr>
        <p:spPr bwMode="auto">
          <a:xfrm>
            <a:off x="7878763" y="3154363"/>
            <a:ext cx="1017587" cy="1111250"/>
          </a:xfrm>
          <a:prstGeom prst="rect">
            <a:avLst/>
          </a:prstGeom>
          <a:noFill/>
          <a:ln w="9525">
            <a:noFill/>
            <a:miter lim="800000"/>
            <a:headEnd/>
            <a:tailEnd/>
          </a:ln>
        </p:spPr>
        <p:txBody>
          <a:bodyPr wrap="none" lIns="81711" tIns="40855" rIns="81711" bIns="40855">
            <a:prstTxWarp prst="textNoShape">
              <a:avLst/>
            </a:prstTxWarp>
            <a:spAutoFit/>
          </a:bodyPr>
          <a:lstStyle/>
          <a:p>
            <a:pPr algn="ctr" defTabSz="817563">
              <a:lnSpc>
                <a:spcPct val="140000"/>
              </a:lnSpc>
            </a:pPr>
            <a:r>
              <a:rPr lang="fr-FR" sz="1600">
                <a:latin typeface="Verdana" charset="0"/>
              </a:rPr>
              <a:t>Produits</a:t>
            </a:r>
          </a:p>
          <a:p>
            <a:pPr algn="ctr" defTabSz="817563">
              <a:lnSpc>
                <a:spcPct val="140000"/>
              </a:lnSpc>
            </a:pPr>
            <a:r>
              <a:rPr lang="fr-FR" sz="1600">
                <a:latin typeface="Verdana" charset="0"/>
              </a:rPr>
              <a:t>Et</a:t>
            </a:r>
          </a:p>
          <a:p>
            <a:pPr algn="ctr" defTabSz="817563">
              <a:lnSpc>
                <a:spcPct val="140000"/>
              </a:lnSpc>
            </a:pPr>
            <a:r>
              <a:rPr lang="fr-FR" sz="1600">
                <a:latin typeface="Verdana" charset="0"/>
              </a:rPr>
              <a:t>Services</a:t>
            </a:r>
          </a:p>
        </p:txBody>
      </p:sp>
      <p:sp>
        <p:nvSpPr>
          <p:cNvPr id="619535" name="Text Box 14"/>
          <p:cNvSpPr txBox="1">
            <a:spLocks noChangeArrowheads="1"/>
          </p:cNvSpPr>
          <p:nvPr/>
        </p:nvSpPr>
        <p:spPr bwMode="auto">
          <a:xfrm>
            <a:off x="1252538" y="1165225"/>
            <a:ext cx="5481637" cy="327025"/>
          </a:xfrm>
          <a:prstGeom prst="rect">
            <a:avLst/>
          </a:prstGeom>
          <a:noFill/>
          <a:ln w="9525">
            <a:noFill/>
            <a:miter lim="800000"/>
            <a:headEnd/>
            <a:tailEnd/>
          </a:ln>
        </p:spPr>
        <p:txBody>
          <a:bodyPr wrap="none" lIns="81711" tIns="40855" rIns="81711" bIns="40855">
            <a:prstTxWarp prst="textNoShape">
              <a:avLst/>
            </a:prstTxWarp>
            <a:spAutoFit/>
          </a:bodyPr>
          <a:lstStyle/>
          <a:p>
            <a:pPr defTabSz="817563"/>
            <a:r>
              <a:rPr lang="fr-FR" sz="1600">
                <a:solidFill>
                  <a:srgbClr val="FF0000"/>
                </a:solidFill>
                <a:latin typeface="Verdana" charset="0"/>
              </a:rPr>
              <a:t>Marché – Clients – Fournisseurs – Parties prenantes</a:t>
            </a:r>
          </a:p>
        </p:txBody>
      </p:sp>
    </p:spTree>
  </p:cSld>
  <p:clrMapOvr>
    <a:masterClrMapping/>
  </p:clrMapOvr>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15794106-B464-964E-A3EA-77D8CCF2E070}" type="slidenum">
              <a:rPr lang="fr-FR"/>
              <a:pPr>
                <a:defRPr/>
              </a:pPr>
              <a:t>304</a:t>
            </a:fld>
            <a:endParaRPr lang="fr-FR"/>
          </a:p>
        </p:txBody>
      </p:sp>
      <p:sp>
        <p:nvSpPr>
          <p:cNvPr id="621571" name="Rectangle 4"/>
          <p:cNvSpPr>
            <a:spLocks noGrp="1" noChangeArrowheads="1"/>
          </p:cNvSpPr>
          <p:nvPr>
            <p:ph type="title"/>
          </p:nvPr>
        </p:nvSpPr>
        <p:spPr/>
        <p:txBody>
          <a:bodyPr/>
          <a:lstStyle/>
          <a:p>
            <a:r>
              <a:rPr lang="fr-FR"/>
              <a:t>Décrire et représenter les processus</a:t>
            </a:r>
          </a:p>
        </p:txBody>
      </p:sp>
      <p:sp>
        <p:nvSpPr>
          <p:cNvPr id="621572" name="Rectangle 5"/>
          <p:cNvSpPr>
            <a:spLocks noGrp="1" noChangeArrowheads="1"/>
          </p:cNvSpPr>
          <p:nvPr>
            <p:ph type="body" idx="1"/>
          </p:nvPr>
        </p:nvSpPr>
        <p:spPr/>
        <p:txBody>
          <a:bodyPr/>
          <a:lstStyle/>
          <a:p>
            <a:r>
              <a:rPr lang="fr-FR">
                <a:solidFill>
                  <a:srgbClr val="00279F"/>
                </a:solidFill>
              </a:rPr>
              <a:t>Les matrices responsabilités – flux (MRF)</a:t>
            </a:r>
            <a:endParaRPr lang="fr-FR"/>
          </a:p>
          <a:p>
            <a:pPr lvl="1"/>
            <a:r>
              <a:rPr lang="fr-FR"/>
              <a:t>Qui décrivent l'enchaînement des principales activités et les participants avec leurs rôles et responsabilités (cf. ci –après processus de traitement des déchets non standards simples)</a:t>
            </a:r>
          </a:p>
          <a:p>
            <a:pPr lvl="1"/>
            <a:r>
              <a:rPr lang="fr-FR"/>
              <a:t>Tableaux complémentaires portant sur (ex. processus travaux):</a:t>
            </a:r>
          </a:p>
          <a:p>
            <a:pPr lvl="2"/>
            <a:r>
              <a:rPr lang="fr-FR"/>
              <a:t>Données d'entrée (initiales, intermédiaires)</a:t>
            </a:r>
          </a:p>
          <a:p>
            <a:pPr lvl="2"/>
            <a:r>
              <a:rPr lang="fr-FR"/>
              <a:t>Données de sortie (finales, intermédiaires)</a:t>
            </a:r>
          </a:p>
          <a:p>
            <a:pPr lvl="2"/>
            <a:r>
              <a:rPr lang="fr-FR"/>
              <a:t>Exigences clients</a:t>
            </a:r>
          </a:p>
          <a:p>
            <a:pPr lvl="2"/>
            <a:r>
              <a:rPr lang="fr-FR"/>
              <a:t>Exigences qualité</a:t>
            </a:r>
          </a:p>
          <a:p>
            <a:pPr lvl="2"/>
            <a:r>
              <a:rPr lang="fr-FR"/>
              <a:t>Indicateurs de performance</a:t>
            </a:r>
          </a:p>
          <a:p>
            <a:endParaRPr lang="fr-FR"/>
          </a:p>
          <a:p>
            <a:r>
              <a:rPr lang="fr-FR"/>
              <a:t>Les </a:t>
            </a:r>
            <a:r>
              <a:rPr lang="fr-FR">
                <a:solidFill>
                  <a:srgbClr val="00279F"/>
                </a:solidFill>
              </a:rPr>
              <a:t>logigrammes</a:t>
            </a:r>
            <a:endParaRPr lang="fr-FR"/>
          </a:p>
          <a:p>
            <a:pPr lvl="1"/>
            <a:r>
              <a:rPr lang="fr-FR"/>
              <a:t>Qui décrivent l'enchaînement chronologique des actions par des acteurs au sein d'un tableau à double entrée "actions/acteurs" et une symbolique pour les flux, les documents par nature</a:t>
            </a:r>
          </a:p>
        </p:txBody>
      </p:sp>
    </p:spTree>
  </p:cSld>
  <p:clrMapOvr>
    <a:masterClrMapping/>
  </p:clrMapOvr>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B5353F00-85AF-F34C-B57E-FBC36E45D296}" type="slidenum">
              <a:rPr lang="fr-FR"/>
              <a:pPr>
                <a:defRPr/>
              </a:pPr>
              <a:t>305</a:t>
            </a:fld>
            <a:endParaRPr lang="fr-FR"/>
          </a:p>
        </p:txBody>
      </p:sp>
      <p:sp>
        <p:nvSpPr>
          <p:cNvPr id="623619" name="Rectangle 4"/>
          <p:cNvSpPr>
            <a:spLocks noGrp="1" noChangeArrowheads="1"/>
          </p:cNvSpPr>
          <p:nvPr>
            <p:ph type="title"/>
          </p:nvPr>
        </p:nvSpPr>
        <p:spPr/>
        <p:txBody>
          <a:bodyPr/>
          <a:lstStyle/>
          <a:p>
            <a:r>
              <a:rPr lang="fr-FR"/>
              <a:t>Se poser quelques questions de base pour simplifier les processus</a:t>
            </a:r>
          </a:p>
        </p:txBody>
      </p:sp>
      <p:sp>
        <p:nvSpPr>
          <p:cNvPr id="623620" name="Rectangle 5"/>
          <p:cNvSpPr>
            <a:spLocks noGrp="1" noChangeArrowheads="1"/>
          </p:cNvSpPr>
          <p:nvPr>
            <p:ph type="body" idx="1"/>
          </p:nvPr>
        </p:nvSpPr>
        <p:spPr/>
        <p:txBody>
          <a:bodyPr/>
          <a:lstStyle/>
          <a:p>
            <a:pPr>
              <a:lnSpc>
                <a:spcPct val="90000"/>
              </a:lnSpc>
            </a:pPr>
            <a:r>
              <a:rPr lang="fr-FR" sz="1800"/>
              <a:t>Travailler d'abord sur les processus clés de l'entreprise</a:t>
            </a:r>
          </a:p>
          <a:p>
            <a:pPr lvl="1">
              <a:lnSpc>
                <a:spcPct val="90000"/>
              </a:lnSpc>
            </a:pPr>
            <a:r>
              <a:rPr lang="fr-FR" sz="1600"/>
              <a:t>Ceux qui contribuent le plus à la réalisation des objectifs de la stratégie</a:t>
            </a:r>
          </a:p>
          <a:p>
            <a:pPr>
              <a:lnSpc>
                <a:spcPct val="90000"/>
              </a:lnSpc>
            </a:pPr>
            <a:r>
              <a:rPr lang="fr-FR" sz="1800"/>
              <a:t>Les hiérarchiser : niveau 1, niveau 2 (sous processus) …</a:t>
            </a:r>
          </a:p>
          <a:p>
            <a:pPr>
              <a:lnSpc>
                <a:spcPct val="90000"/>
              </a:lnSpc>
            </a:pPr>
            <a:r>
              <a:rPr lang="fr-FR" sz="1800"/>
              <a:t>Valider cette classification et hiérarchisation en réunion de DG</a:t>
            </a:r>
          </a:p>
          <a:p>
            <a:pPr>
              <a:lnSpc>
                <a:spcPct val="90000"/>
              </a:lnSpc>
            </a:pPr>
            <a:r>
              <a:rPr lang="fr-FR" sz="1800"/>
              <a:t>Rechercher le sens des évènements apparaissant dans les processus</a:t>
            </a:r>
          </a:p>
          <a:p>
            <a:pPr lvl="1">
              <a:lnSpc>
                <a:spcPct val="90000"/>
              </a:lnSpc>
            </a:pPr>
            <a:r>
              <a:rPr lang="fr-FR" sz="1600"/>
              <a:t>Le pourquoi de l’évènement à organiser</a:t>
            </a:r>
          </a:p>
          <a:p>
            <a:pPr>
              <a:lnSpc>
                <a:spcPct val="90000"/>
              </a:lnSpc>
            </a:pPr>
            <a:r>
              <a:rPr lang="fr-FR" sz="1800"/>
              <a:t> L’essentiel, c’est l’essentiel</a:t>
            </a:r>
          </a:p>
          <a:p>
            <a:pPr lvl="1">
              <a:lnSpc>
                <a:spcPct val="90000"/>
              </a:lnSpc>
            </a:pPr>
            <a:r>
              <a:rPr lang="fr-FR" sz="1600"/>
              <a:t>Identifier l’objectif réel des sous-processus, activités</a:t>
            </a:r>
          </a:p>
          <a:p>
            <a:pPr>
              <a:lnSpc>
                <a:spcPct val="90000"/>
              </a:lnSpc>
            </a:pPr>
            <a:r>
              <a:rPr lang="fr-FR" sz="1800"/>
              <a:t> Réfléchir à la meilleure manière d’atteindre l’objectif</a:t>
            </a:r>
          </a:p>
          <a:p>
            <a:pPr lvl="1">
              <a:lnSpc>
                <a:spcPct val="90000"/>
              </a:lnSpc>
            </a:pPr>
            <a:r>
              <a:rPr lang="fr-FR" sz="1600"/>
              <a:t>Qui est le mieux placé pour faire une activité, pourquoi</a:t>
            </a:r>
          </a:p>
          <a:p>
            <a:pPr lvl="1">
              <a:lnSpc>
                <a:spcPct val="90000"/>
              </a:lnSpc>
            </a:pPr>
            <a:r>
              <a:rPr lang="fr-FR" sz="1600"/>
              <a:t>Une procédure, est-ce vraiment mieux que des personnes</a:t>
            </a:r>
          </a:p>
          <a:p>
            <a:pPr lvl="1">
              <a:lnSpc>
                <a:spcPct val="90000"/>
              </a:lnSpc>
            </a:pPr>
            <a:r>
              <a:rPr lang="fr-FR" sz="1600"/>
              <a:t>Couvrir la totalité de la situation ou l’essentiel (les points clés sur les processus, activités)</a:t>
            </a:r>
          </a:p>
          <a:p>
            <a:pPr>
              <a:lnSpc>
                <a:spcPct val="90000"/>
              </a:lnSpc>
            </a:pPr>
            <a:r>
              <a:rPr lang="fr-FR" sz="1800"/>
              <a:t> Simplifier au bon endroit</a:t>
            </a:r>
          </a:p>
          <a:p>
            <a:pPr lvl="1">
              <a:lnSpc>
                <a:spcPct val="90000"/>
              </a:lnSpc>
            </a:pPr>
            <a:r>
              <a:rPr lang="fr-FR" sz="1600"/>
              <a:t>Points clés et conséquences de la solution retenue sur la Valeur Ajoutée</a:t>
            </a:r>
          </a:p>
          <a:p>
            <a:pPr>
              <a:lnSpc>
                <a:spcPct val="90000"/>
              </a:lnSpc>
            </a:pPr>
            <a:r>
              <a:rPr lang="fr-FR" sz="1800"/>
              <a:t> Comment maîtriser l’évènement dans un processus</a:t>
            </a:r>
          </a:p>
          <a:p>
            <a:pPr lvl="1">
              <a:lnSpc>
                <a:spcPct val="90000"/>
              </a:lnSpc>
            </a:pPr>
            <a:r>
              <a:rPr lang="fr-FR" sz="1600"/>
              <a:t>Instaurer un contrôle ou promouvoir l’autocontrôle</a:t>
            </a:r>
          </a:p>
          <a:p>
            <a:pPr>
              <a:lnSpc>
                <a:spcPct val="90000"/>
              </a:lnSpc>
            </a:pPr>
            <a:endParaRPr lang="fr-FR" sz="1800"/>
          </a:p>
        </p:txBody>
      </p:sp>
    </p:spTree>
  </p:cSld>
  <p:clrMapOvr>
    <a:masterClrMapping/>
  </p:clrMapOvr>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56173947-CF4C-DF44-B701-AACA44118BE4}" type="slidenum">
              <a:rPr lang="fr-FR"/>
              <a:pPr>
                <a:defRPr/>
              </a:pPr>
              <a:t>306</a:t>
            </a:fld>
            <a:endParaRPr lang="fr-FR"/>
          </a:p>
        </p:txBody>
      </p:sp>
      <p:sp>
        <p:nvSpPr>
          <p:cNvPr id="625667" name="Rectangle 2"/>
          <p:cNvSpPr>
            <a:spLocks noGrp="1" noChangeArrowheads="1"/>
          </p:cNvSpPr>
          <p:nvPr>
            <p:ph type="title"/>
          </p:nvPr>
        </p:nvSpPr>
        <p:spPr/>
        <p:txBody>
          <a:bodyPr/>
          <a:lstStyle/>
          <a:p>
            <a:r>
              <a:rPr lang="fr-FR"/>
              <a:t>Les critères de choix et d'évaluation des processus</a:t>
            </a:r>
          </a:p>
        </p:txBody>
      </p:sp>
      <p:sp>
        <p:nvSpPr>
          <p:cNvPr id="625668" name="Rectangle 3"/>
          <p:cNvSpPr>
            <a:spLocks noGrp="1" noChangeArrowheads="1"/>
          </p:cNvSpPr>
          <p:nvPr>
            <p:ph type="body" idx="1"/>
          </p:nvPr>
        </p:nvSpPr>
        <p:spPr/>
        <p:txBody>
          <a:bodyPr/>
          <a:lstStyle/>
          <a:p>
            <a:r>
              <a:rPr lang="fr-FR"/>
              <a:t>Leur caractère stratégique</a:t>
            </a:r>
          </a:p>
          <a:p>
            <a:pPr lvl="1"/>
            <a:r>
              <a:rPr lang="fr-FR"/>
              <a:t>Quelle contribution du processus aux objectifs stratégiques de l'entreprise </a:t>
            </a:r>
            <a:r>
              <a:rPr lang="fr-FR">
                <a:sym typeface="Wingdings" charset="2"/>
              </a:rPr>
              <a:t> processus clés</a:t>
            </a:r>
          </a:p>
          <a:p>
            <a:r>
              <a:rPr lang="fr-FR"/>
              <a:t>La satisfaction des clients</a:t>
            </a:r>
          </a:p>
          <a:p>
            <a:r>
              <a:rPr lang="fr-FR"/>
              <a:t>Le coût et l'impact économique</a:t>
            </a:r>
          </a:p>
          <a:p>
            <a:r>
              <a:rPr lang="fr-FR"/>
              <a:t>L'impact sur la qualité ou la sûreté des produits et services</a:t>
            </a:r>
          </a:p>
          <a:p>
            <a:r>
              <a:rPr lang="fr-FR"/>
              <a:t>Le caractère exemplaire</a:t>
            </a:r>
          </a:p>
          <a:p>
            <a:r>
              <a:rPr lang="fr-FR"/>
              <a:t>La complexité</a:t>
            </a:r>
          </a:p>
          <a:p>
            <a:r>
              <a:rPr lang="fr-FR"/>
              <a:t>…</a:t>
            </a:r>
          </a:p>
          <a:p>
            <a:endParaRPr lang="fr-FR"/>
          </a:p>
        </p:txBody>
      </p:sp>
    </p:spTree>
  </p:cSld>
  <p:clrMapOvr>
    <a:masterClrMapping/>
  </p:clrMapOvr>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Espace réservé du numéro de diapositive 2"/>
          <p:cNvSpPr>
            <a:spLocks noGrp="1"/>
          </p:cNvSpPr>
          <p:nvPr>
            <p:ph type="sldNum" sz="quarter" idx="10"/>
          </p:nvPr>
        </p:nvSpPr>
        <p:spPr/>
        <p:txBody>
          <a:bodyPr/>
          <a:lstStyle/>
          <a:p>
            <a:pPr>
              <a:defRPr/>
            </a:pPr>
            <a:fld id="{F42559D1-5819-6B4F-91EC-4F25516672C3}" type="slidenum">
              <a:rPr lang="fr-FR"/>
              <a:pPr>
                <a:defRPr/>
              </a:pPr>
              <a:t>307</a:t>
            </a:fld>
            <a:endParaRPr lang="fr-FR"/>
          </a:p>
        </p:txBody>
      </p:sp>
      <p:sp>
        <p:nvSpPr>
          <p:cNvPr id="627715" name="Rectangle 3"/>
          <p:cNvSpPr>
            <a:spLocks noChangeArrowheads="1"/>
          </p:cNvSpPr>
          <p:nvPr/>
        </p:nvSpPr>
        <p:spPr bwMode="auto">
          <a:xfrm>
            <a:off x="779463" y="2057400"/>
            <a:ext cx="1828800" cy="1851025"/>
          </a:xfrm>
          <a:prstGeom prst="rect">
            <a:avLst/>
          </a:prstGeom>
          <a:noFill/>
          <a:ln w="9525">
            <a:solidFill>
              <a:schemeClr val="tx1"/>
            </a:solidFill>
            <a:miter lim="800000"/>
            <a:headEnd/>
            <a:tailEnd/>
          </a:ln>
        </p:spPr>
        <p:txBody>
          <a:bodyPr wrap="none" anchor="ctr">
            <a:prstTxWarp prst="textNoShape">
              <a:avLst/>
            </a:prstTxWarp>
          </a:bodyPr>
          <a:lstStyle/>
          <a:p>
            <a:endParaRPr lang="fr-FR"/>
          </a:p>
        </p:txBody>
      </p:sp>
      <p:sp>
        <p:nvSpPr>
          <p:cNvPr id="627716" name="Line 4"/>
          <p:cNvSpPr>
            <a:spLocks noChangeShapeType="1"/>
          </p:cNvSpPr>
          <p:nvPr/>
        </p:nvSpPr>
        <p:spPr bwMode="auto">
          <a:xfrm>
            <a:off x="779463" y="2674938"/>
            <a:ext cx="1828800" cy="0"/>
          </a:xfrm>
          <a:prstGeom prst="line">
            <a:avLst/>
          </a:prstGeom>
          <a:noFill/>
          <a:ln w="9525">
            <a:solidFill>
              <a:schemeClr val="tx1"/>
            </a:solidFill>
            <a:round/>
            <a:headEnd/>
            <a:tailEnd/>
          </a:ln>
        </p:spPr>
        <p:txBody>
          <a:bodyPr>
            <a:prstTxWarp prst="textNoShape">
              <a:avLst/>
            </a:prstTxWarp>
          </a:bodyPr>
          <a:lstStyle/>
          <a:p>
            <a:endParaRPr lang="fr-FR"/>
          </a:p>
        </p:txBody>
      </p:sp>
      <p:sp>
        <p:nvSpPr>
          <p:cNvPr id="627717" name="Line 5"/>
          <p:cNvSpPr>
            <a:spLocks noChangeShapeType="1"/>
          </p:cNvSpPr>
          <p:nvPr/>
        </p:nvSpPr>
        <p:spPr bwMode="auto">
          <a:xfrm>
            <a:off x="779463" y="3292475"/>
            <a:ext cx="1828800" cy="0"/>
          </a:xfrm>
          <a:prstGeom prst="line">
            <a:avLst/>
          </a:prstGeom>
          <a:noFill/>
          <a:ln w="9525">
            <a:solidFill>
              <a:schemeClr val="tx1"/>
            </a:solidFill>
            <a:round/>
            <a:headEnd/>
            <a:tailEnd/>
          </a:ln>
        </p:spPr>
        <p:txBody>
          <a:bodyPr>
            <a:prstTxWarp prst="textNoShape">
              <a:avLst/>
            </a:prstTxWarp>
          </a:bodyPr>
          <a:lstStyle/>
          <a:p>
            <a:endParaRPr lang="fr-FR"/>
          </a:p>
        </p:txBody>
      </p:sp>
      <p:sp>
        <p:nvSpPr>
          <p:cNvPr id="627718" name="Line 6"/>
          <p:cNvSpPr>
            <a:spLocks noChangeShapeType="1"/>
          </p:cNvSpPr>
          <p:nvPr/>
        </p:nvSpPr>
        <p:spPr bwMode="auto">
          <a:xfrm>
            <a:off x="1389063" y="2057400"/>
            <a:ext cx="0" cy="1851025"/>
          </a:xfrm>
          <a:prstGeom prst="line">
            <a:avLst/>
          </a:prstGeom>
          <a:noFill/>
          <a:ln w="9525">
            <a:solidFill>
              <a:schemeClr val="tx1"/>
            </a:solidFill>
            <a:round/>
            <a:headEnd/>
            <a:tailEnd/>
          </a:ln>
        </p:spPr>
        <p:txBody>
          <a:bodyPr>
            <a:prstTxWarp prst="textNoShape">
              <a:avLst/>
            </a:prstTxWarp>
          </a:bodyPr>
          <a:lstStyle/>
          <a:p>
            <a:endParaRPr lang="fr-FR"/>
          </a:p>
        </p:txBody>
      </p:sp>
      <p:sp>
        <p:nvSpPr>
          <p:cNvPr id="627719" name="Line 7"/>
          <p:cNvSpPr>
            <a:spLocks noChangeShapeType="1"/>
          </p:cNvSpPr>
          <p:nvPr/>
        </p:nvSpPr>
        <p:spPr bwMode="auto">
          <a:xfrm>
            <a:off x="1998663" y="2057400"/>
            <a:ext cx="0" cy="1851025"/>
          </a:xfrm>
          <a:prstGeom prst="line">
            <a:avLst/>
          </a:prstGeom>
          <a:noFill/>
          <a:ln w="9525">
            <a:solidFill>
              <a:schemeClr val="tx1"/>
            </a:solidFill>
            <a:round/>
            <a:headEnd/>
            <a:tailEnd/>
          </a:ln>
        </p:spPr>
        <p:txBody>
          <a:bodyPr>
            <a:prstTxWarp prst="textNoShape">
              <a:avLst/>
            </a:prstTxWarp>
          </a:bodyPr>
          <a:lstStyle/>
          <a:p>
            <a:endParaRPr lang="fr-FR"/>
          </a:p>
        </p:txBody>
      </p:sp>
      <p:sp>
        <p:nvSpPr>
          <p:cNvPr id="627720" name="Line 8"/>
          <p:cNvSpPr>
            <a:spLocks noChangeShapeType="1"/>
          </p:cNvSpPr>
          <p:nvPr/>
        </p:nvSpPr>
        <p:spPr bwMode="auto">
          <a:xfrm>
            <a:off x="779463" y="3908425"/>
            <a:ext cx="2235200" cy="0"/>
          </a:xfrm>
          <a:prstGeom prst="line">
            <a:avLst/>
          </a:prstGeom>
          <a:noFill/>
          <a:ln w="9525">
            <a:solidFill>
              <a:schemeClr val="tx1"/>
            </a:solidFill>
            <a:round/>
            <a:headEnd/>
            <a:tailEnd type="triangle" w="med" len="med"/>
          </a:ln>
        </p:spPr>
        <p:txBody>
          <a:bodyPr>
            <a:prstTxWarp prst="textNoShape">
              <a:avLst/>
            </a:prstTxWarp>
          </a:bodyPr>
          <a:lstStyle/>
          <a:p>
            <a:endParaRPr lang="fr-FR"/>
          </a:p>
        </p:txBody>
      </p:sp>
      <p:sp>
        <p:nvSpPr>
          <p:cNvPr id="627721" name="Line 9"/>
          <p:cNvSpPr>
            <a:spLocks noChangeShapeType="1"/>
          </p:cNvSpPr>
          <p:nvPr/>
        </p:nvSpPr>
        <p:spPr bwMode="auto">
          <a:xfrm flipV="1">
            <a:off x="779463" y="1714500"/>
            <a:ext cx="0" cy="2193925"/>
          </a:xfrm>
          <a:prstGeom prst="line">
            <a:avLst/>
          </a:prstGeom>
          <a:noFill/>
          <a:ln w="9525">
            <a:solidFill>
              <a:schemeClr val="tx1"/>
            </a:solidFill>
            <a:round/>
            <a:headEnd/>
            <a:tailEnd type="triangle" w="med" len="med"/>
          </a:ln>
        </p:spPr>
        <p:txBody>
          <a:bodyPr>
            <a:prstTxWarp prst="textNoShape">
              <a:avLst/>
            </a:prstTxWarp>
          </a:bodyPr>
          <a:lstStyle/>
          <a:p>
            <a:endParaRPr lang="fr-FR"/>
          </a:p>
        </p:txBody>
      </p:sp>
      <p:sp>
        <p:nvSpPr>
          <p:cNvPr id="627722" name="Text Box 10"/>
          <p:cNvSpPr txBox="1">
            <a:spLocks noChangeArrowheads="1"/>
          </p:cNvSpPr>
          <p:nvPr/>
        </p:nvSpPr>
        <p:spPr bwMode="auto">
          <a:xfrm>
            <a:off x="222250" y="1331913"/>
            <a:ext cx="1168400" cy="327025"/>
          </a:xfrm>
          <a:prstGeom prst="rect">
            <a:avLst/>
          </a:prstGeom>
          <a:noFill/>
          <a:ln w="9525">
            <a:noFill/>
            <a:miter lim="800000"/>
            <a:headEnd/>
            <a:tailEnd/>
          </a:ln>
        </p:spPr>
        <p:txBody>
          <a:bodyPr wrap="none" lIns="81711" tIns="40855" rIns="81711" bIns="40855">
            <a:prstTxWarp prst="textNoShape">
              <a:avLst/>
            </a:prstTxWarp>
            <a:spAutoFit/>
          </a:bodyPr>
          <a:lstStyle/>
          <a:p>
            <a:pPr defTabSz="817563"/>
            <a:r>
              <a:rPr lang="fr-FR" sz="1600">
                <a:latin typeface="Verdana" charset="0"/>
              </a:rPr>
              <a:t>Enjeux LT</a:t>
            </a:r>
          </a:p>
        </p:txBody>
      </p:sp>
      <p:sp>
        <p:nvSpPr>
          <p:cNvPr id="627723" name="Text Box 11"/>
          <p:cNvSpPr txBox="1">
            <a:spLocks noChangeArrowheads="1"/>
          </p:cNvSpPr>
          <p:nvPr/>
        </p:nvSpPr>
        <p:spPr bwMode="auto">
          <a:xfrm>
            <a:off x="2743200" y="3497263"/>
            <a:ext cx="1196975" cy="327025"/>
          </a:xfrm>
          <a:prstGeom prst="rect">
            <a:avLst/>
          </a:prstGeom>
          <a:noFill/>
          <a:ln w="9525">
            <a:noFill/>
            <a:miter lim="800000"/>
            <a:headEnd/>
            <a:tailEnd/>
          </a:ln>
        </p:spPr>
        <p:txBody>
          <a:bodyPr wrap="none" lIns="81711" tIns="40855" rIns="81711" bIns="40855">
            <a:prstTxWarp prst="textNoShape">
              <a:avLst/>
            </a:prstTxWarp>
            <a:spAutoFit/>
          </a:bodyPr>
          <a:lstStyle/>
          <a:p>
            <a:pPr defTabSz="817563"/>
            <a:r>
              <a:rPr lang="fr-FR" sz="1600">
                <a:latin typeface="Verdana" charset="0"/>
              </a:rPr>
              <a:t>Enjeux CT</a:t>
            </a:r>
          </a:p>
        </p:txBody>
      </p:sp>
      <p:sp>
        <p:nvSpPr>
          <p:cNvPr id="627724" name="Text Box 12"/>
          <p:cNvSpPr txBox="1">
            <a:spLocks noChangeArrowheads="1"/>
          </p:cNvSpPr>
          <p:nvPr/>
        </p:nvSpPr>
        <p:spPr bwMode="auto">
          <a:xfrm>
            <a:off x="779463" y="4044950"/>
            <a:ext cx="679450" cy="280988"/>
          </a:xfrm>
          <a:prstGeom prst="rect">
            <a:avLst/>
          </a:prstGeom>
          <a:noFill/>
          <a:ln w="9525">
            <a:noFill/>
            <a:miter lim="800000"/>
            <a:headEnd/>
            <a:tailEnd/>
          </a:ln>
        </p:spPr>
        <p:txBody>
          <a:bodyPr wrap="none" lIns="81711" tIns="40855" rIns="81711" bIns="40855">
            <a:prstTxWarp prst="textNoShape">
              <a:avLst/>
            </a:prstTxWarp>
            <a:spAutoFit/>
          </a:bodyPr>
          <a:lstStyle/>
          <a:p>
            <a:pPr defTabSz="817563"/>
            <a:r>
              <a:rPr lang="fr-FR" sz="1300" b="1">
                <a:latin typeface="Verdana" charset="0"/>
              </a:rPr>
              <a:t>faible</a:t>
            </a:r>
          </a:p>
        </p:txBody>
      </p:sp>
      <p:sp>
        <p:nvSpPr>
          <p:cNvPr id="627725" name="Text Box 13"/>
          <p:cNvSpPr txBox="1">
            <a:spLocks noChangeArrowheads="1"/>
          </p:cNvSpPr>
          <p:nvPr/>
        </p:nvSpPr>
        <p:spPr bwMode="auto">
          <a:xfrm>
            <a:off x="1320800" y="4043363"/>
            <a:ext cx="784225" cy="280987"/>
          </a:xfrm>
          <a:prstGeom prst="rect">
            <a:avLst/>
          </a:prstGeom>
          <a:noFill/>
          <a:ln w="9525">
            <a:noFill/>
            <a:miter lim="800000"/>
            <a:headEnd/>
            <a:tailEnd/>
          </a:ln>
        </p:spPr>
        <p:txBody>
          <a:bodyPr wrap="none" lIns="81711" tIns="40855" rIns="81711" bIns="40855">
            <a:prstTxWarp prst="textNoShape">
              <a:avLst/>
            </a:prstTxWarp>
            <a:spAutoFit/>
          </a:bodyPr>
          <a:lstStyle/>
          <a:p>
            <a:pPr defTabSz="817563"/>
            <a:r>
              <a:rPr lang="fr-FR" sz="1300" b="1">
                <a:latin typeface="Verdana" charset="0"/>
              </a:rPr>
              <a:t>moyen</a:t>
            </a:r>
          </a:p>
        </p:txBody>
      </p:sp>
      <p:sp>
        <p:nvSpPr>
          <p:cNvPr id="627726" name="Text Box 14"/>
          <p:cNvSpPr txBox="1">
            <a:spLocks noChangeArrowheads="1"/>
          </p:cNvSpPr>
          <p:nvPr/>
        </p:nvSpPr>
        <p:spPr bwMode="auto">
          <a:xfrm>
            <a:off x="169863" y="3497263"/>
            <a:ext cx="679450" cy="280987"/>
          </a:xfrm>
          <a:prstGeom prst="rect">
            <a:avLst/>
          </a:prstGeom>
          <a:noFill/>
          <a:ln w="9525">
            <a:noFill/>
            <a:miter lim="800000"/>
            <a:headEnd/>
            <a:tailEnd/>
          </a:ln>
        </p:spPr>
        <p:txBody>
          <a:bodyPr wrap="none" lIns="81711" tIns="40855" rIns="81711" bIns="40855">
            <a:prstTxWarp prst="textNoShape">
              <a:avLst/>
            </a:prstTxWarp>
            <a:spAutoFit/>
          </a:bodyPr>
          <a:lstStyle/>
          <a:p>
            <a:pPr defTabSz="817563"/>
            <a:r>
              <a:rPr lang="fr-FR" sz="1300" b="1">
                <a:latin typeface="Verdana" charset="0"/>
              </a:rPr>
              <a:t>faible</a:t>
            </a:r>
          </a:p>
        </p:txBody>
      </p:sp>
      <p:sp>
        <p:nvSpPr>
          <p:cNvPr id="627727" name="Text Box 15"/>
          <p:cNvSpPr txBox="1">
            <a:spLocks noChangeArrowheads="1"/>
          </p:cNvSpPr>
          <p:nvPr/>
        </p:nvSpPr>
        <p:spPr bwMode="auto">
          <a:xfrm>
            <a:off x="101600" y="2879725"/>
            <a:ext cx="784225" cy="280988"/>
          </a:xfrm>
          <a:prstGeom prst="rect">
            <a:avLst/>
          </a:prstGeom>
          <a:noFill/>
          <a:ln w="9525">
            <a:noFill/>
            <a:miter lim="800000"/>
            <a:headEnd/>
            <a:tailEnd/>
          </a:ln>
        </p:spPr>
        <p:txBody>
          <a:bodyPr wrap="none" lIns="81711" tIns="40855" rIns="81711" bIns="40855">
            <a:prstTxWarp prst="textNoShape">
              <a:avLst/>
            </a:prstTxWarp>
            <a:spAutoFit/>
          </a:bodyPr>
          <a:lstStyle/>
          <a:p>
            <a:pPr defTabSz="817563"/>
            <a:r>
              <a:rPr lang="fr-FR" sz="1300" b="1">
                <a:latin typeface="Verdana" charset="0"/>
              </a:rPr>
              <a:t>moyen</a:t>
            </a:r>
          </a:p>
        </p:txBody>
      </p:sp>
      <p:sp>
        <p:nvSpPr>
          <p:cNvPr id="627728" name="Text Box 16"/>
          <p:cNvSpPr txBox="1">
            <a:spLocks noChangeArrowheads="1"/>
          </p:cNvSpPr>
          <p:nvPr/>
        </p:nvSpPr>
        <p:spPr bwMode="auto">
          <a:xfrm>
            <a:off x="236538" y="2193925"/>
            <a:ext cx="501650" cy="280988"/>
          </a:xfrm>
          <a:prstGeom prst="rect">
            <a:avLst/>
          </a:prstGeom>
          <a:noFill/>
          <a:ln w="9525">
            <a:noFill/>
            <a:miter lim="800000"/>
            <a:headEnd/>
            <a:tailEnd/>
          </a:ln>
        </p:spPr>
        <p:txBody>
          <a:bodyPr wrap="none" lIns="81711" tIns="40855" rIns="81711" bIns="40855">
            <a:prstTxWarp prst="textNoShape">
              <a:avLst/>
            </a:prstTxWarp>
            <a:spAutoFit/>
          </a:bodyPr>
          <a:lstStyle/>
          <a:p>
            <a:pPr defTabSz="817563"/>
            <a:r>
              <a:rPr lang="fr-FR" sz="1300" b="1">
                <a:latin typeface="Verdana" charset="0"/>
              </a:rPr>
              <a:t>fort</a:t>
            </a:r>
          </a:p>
        </p:txBody>
      </p:sp>
      <p:sp>
        <p:nvSpPr>
          <p:cNvPr id="627729" name="AutoShape 17"/>
          <p:cNvSpPr>
            <a:spLocks noChangeArrowheads="1"/>
          </p:cNvSpPr>
          <p:nvPr/>
        </p:nvSpPr>
        <p:spPr bwMode="auto">
          <a:xfrm rot="1858052">
            <a:off x="1044575" y="3651250"/>
            <a:ext cx="1760538" cy="412750"/>
          </a:xfrm>
          <a:prstGeom prst="curvedDownArrow">
            <a:avLst>
              <a:gd name="adj1" fmla="val 85308"/>
              <a:gd name="adj2" fmla="val 170615"/>
              <a:gd name="adj3" fmla="val 33333"/>
            </a:avLst>
          </a:prstGeom>
          <a:solidFill>
            <a:srgbClr val="FF0000"/>
          </a:solidFill>
          <a:ln w="9525">
            <a:solidFill>
              <a:schemeClr val="tx1"/>
            </a:solidFill>
            <a:miter lim="800000"/>
            <a:headEnd/>
            <a:tailEnd/>
          </a:ln>
        </p:spPr>
        <p:txBody>
          <a:bodyPr wrap="none" anchor="ctr">
            <a:prstTxWarp prst="textNoShape">
              <a:avLst/>
            </a:prstTxWarp>
          </a:bodyPr>
          <a:lstStyle/>
          <a:p>
            <a:endParaRPr lang="fr-FR"/>
          </a:p>
        </p:txBody>
      </p:sp>
      <p:sp>
        <p:nvSpPr>
          <p:cNvPr id="627730" name="Text Box 18"/>
          <p:cNvSpPr txBox="1">
            <a:spLocks noChangeArrowheads="1"/>
          </p:cNvSpPr>
          <p:nvPr/>
        </p:nvSpPr>
        <p:spPr bwMode="auto">
          <a:xfrm>
            <a:off x="1185863" y="4664075"/>
            <a:ext cx="2166937" cy="1060450"/>
          </a:xfrm>
          <a:prstGeom prst="rect">
            <a:avLst/>
          </a:prstGeom>
          <a:noFill/>
          <a:ln w="9525">
            <a:noFill/>
            <a:miter lim="800000"/>
            <a:headEnd/>
            <a:tailEnd/>
          </a:ln>
        </p:spPr>
        <p:txBody>
          <a:bodyPr lIns="81711" tIns="40855" rIns="81711" bIns="40855">
            <a:prstTxWarp prst="textNoShape">
              <a:avLst/>
            </a:prstTxWarp>
            <a:spAutoFit/>
          </a:bodyPr>
          <a:lstStyle/>
          <a:p>
            <a:pPr defTabSz="817563">
              <a:buFontTx/>
              <a:buChar char="•"/>
            </a:pPr>
            <a:r>
              <a:rPr lang="fr-FR" sz="1600">
                <a:solidFill>
                  <a:srgbClr val="FF0000"/>
                </a:solidFill>
                <a:latin typeface="Verdana" charset="0"/>
              </a:rPr>
              <a:t>Priorités quant aux processus à améliorer</a:t>
            </a:r>
          </a:p>
          <a:p>
            <a:pPr defTabSz="817563">
              <a:buFontTx/>
              <a:buChar char="•"/>
            </a:pPr>
            <a:r>
              <a:rPr lang="fr-FR" sz="1600">
                <a:solidFill>
                  <a:srgbClr val="FF0000"/>
                </a:solidFill>
                <a:latin typeface="Verdana" charset="0"/>
              </a:rPr>
              <a:t>Risques encourus</a:t>
            </a:r>
          </a:p>
        </p:txBody>
      </p:sp>
      <p:sp>
        <p:nvSpPr>
          <p:cNvPr id="627731" name="Text Box 19"/>
          <p:cNvSpPr txBox="1">
            <a:spLocks noChangeArrowheads="1"/>
          </p:cNvSpPr>
          <p:nvPr/>
        </p:nvSpPr>
        <p:spPr bwMode="auto">
          <a:xfrm>
            <a:off x="2051050" y="4044950"/>
            <a:ext cx="501650" cy="280988"/>
          </a:xfrm>
          <a:prstGeom prst="rect">
            <a:avLst/>
          </a:prstGeom>
          <a:noFill/>
          <a:ln w="9525">
            <a:noFill/>
            <a:miter lim="800000"/>
            <a:headEnd/>
            <a:tailEnd/>
          </a:ln>
        </p:spPr>
        <p:txBody>
          <a:bodyPr wrap="none" lIns="81711" tIns="40855" rIns="81711" bIns="40855">
            <a:prstTxWarp prst="textNoShape">
              <a:avLst/>
            </a:prstTxWarp>
            <a:spAutoFit/>
          </a:bodyPr>
          <a:lstStyle/>
          <a:p>
            <a:pPr defTabSz="817563"/>
            <a:r>
              <a:rPr lang="fr-FR" sz="1300" b="1">
                <a:latin typeface="Verdana" charset="0"/>
              </a:rPr>
              <a:t>fort</a:t>
            </a:r>
          </a:p>
        </p:txBody>
      </p:sp>
      <p:sp>
        <p:nvSpPr>
          <p:cNvPr id="627732" name="Text Box 20"/>
          <p:cNvSpPr txBox="1">
            <a:spLocks noChangeArrowheads="1"/>
          </p:cNvSpPr>
          <p:nvPr/>
        </p:nvSpPr>
        <p:spPr bwMode="auto">
          <a:xfrm>
            <a:off x="2811463" y="1165225"/>
            <a:ext cx="2776537" cy="1670050"/>
          </a:xfrm>
          <a:prstGeom prst="rect">
            <a:avLst/>
          </a:prstGeom>
          <a:noFill/>
          <a:ln w="9525">
            <a:noFill/>
            <a:miter lim="800000"/>
            <a:headEnd/>
            <a:tailEnd/>
          </a:ln>
        </p:spPr>
        <p:txBody>
          <a:bodyPr lIns="81711" tIns="40855" rIns="81711" bIns="40855">
            <a:prstTxWarp prst="textNoShape">
              <a:avLst/>
            </a:prstTxWarp>
            <a:spAutoFit/>
          </a:bodyPr>
          <a:lstStyle/>
          <a:p>
            <a:pPr defTabSz="817563"/>
            <a:r>
              <a:rPr lang="fr-FR" sz="1300" b="1">
                <a:latin typeface="Verdana" charset="0"/>
              </a:rPr>
              <a:t>À CT : sûreté, niveau de disponibilité produit, perte financière, avantage diminuant …</a:t>
            </a:r>
          </a:p>
          <a:p>
            <a:pPr defTabSz="817563"/>
            <a:r>
              <a:rPr lang="fr-FR" sz="1300" b="1">
                <a:latin typeface="Verdana" charset="0"/>
              </a:rPr>
              <a:t>À MLT : avantage concurrentiel, savoir faire spécifiques, rentabilité, performance industrielle …</a:t>
            </a:r>
          </a:p>
        </p:txBody>
      </p:sp>
      <p:sp>
        <p:nvSpPr>
          <p:cNvPr id="627733" name="Text Box 21"/>
          <p:cNvSpPr txBox="1">
            <a:spLocks noChangeArrowheads="1"/>
          </p:cNvSpPr>
          <p:nvPr/>
        </p:nvSpPr>
        <p:spPr bwMode="auto">
          <a:xfrm>
            <a:off x="968375" y="2154238"/>
            <a:ext cx="414338" cy="327025"/>
          </a:xfrm>
          <a:prstGeom prst="rect">
            <a:avLst/>
          </a:prstGeom>
          <a:noFill/>
          <a:ln w="9525">
            <a:noFill/>
            <a:miter lim="800000"/>
            <a:headEnd/>
            <a:tailEnd/>
          </a:ln>
        </p:spPr>
        <p:txBody>
          <a:bodyPr wrap="none" lIns="81711" tIns="40855" rIns="81711" bIns="40855">
            <a:prstTxWarp prst="textNoShape">
              <a:avLst/>
            </a:prstTxWarp>
            <a:spAutoFit/>
          </a:bodyPr>
          <a:lstStyle/>
          <a:p>
            <a:pPr defTabSz="817563"/>
            <a:r>
              <a:rPr lang="fr-FR" sz="1600">
                <a:latin typeface="Verdana" charset="0"/>
              </a:rPr>
              <a:t>P1</a:t>
            </a:r>
          </a:p>
        </p:txBody>
      </p:sp>
      <p:sp>
        <p:nvSpPr>
          <p:cNvPr id="627734" name="Text Box 22"/>
          <p:cNvSpPr txBox="1">
            <a:spLocks noChangeArrowheads="1"/>
          </p:cNvSpPr>
          <p:nvPr/>
        </p:nvSpPr>
        <p:spPr bwMode="auto">
          <a:xfrm>
            <a:off x="2133600" y="2811463"/>
            <a:ext cx="414338" cy="327025"/>
          </a:xfrm>
          <a:prstGeom prst="rect">
            <a:avLst/>
          </a:prstGeom>
          <a:noFill/>
          <a:ln w="9525">
            <a:noFill/>
            <a:miter lim="800000"/>
            <a:headEnd/>
            <a:tailEnd/>
          </a:ln>
        </p:spPr>
        <p:txBody>
          <a:bodyPr wrap="none" lIns="81711" tIns="40855" rIns="81711" bIns="40855">
            <a:prstTxWarp prst="textNoShape">
              <a:avLst/>
            </a:prstTxWarp>
            <a:spAutoFit/>
          </a:bodyPr>
          <a:lstStyle/>
          <a:p>
            <a:pPr defTabSz="817563"/>
            <a:r>
              <a:rPr lang="fr-FR" sz="1600">
                <a:latin typeface="Verdana" charset="0"/>
              </a:rPr>
              <a:t>P2</a:t>
            </a:r>
          </a:p>
        </p:txBody>
      </p:sp>
      <p:sp>
        <p:nvSpPr>
          <p:cNvPr id="627735" name="Text Box 23"/>
          <p:cNvSpPr txBox="1">
            <a:spLocks noChangeArrowheads="1"/>
          </p:cNvSpPr>
          <p:nvPr/>
        </p:nvSpPr>
        <p:spPr bwMode="auto">
          <a:xfrm>
            <a:off x="1455738" y="3292475"/>
            <a:ext cx="414337" cy="327025"/>
          </a:xfrm>
          <a:prstGeom prst="rect">
            <a:avLst/>
          </a:prstGeom>
          <a:noFill/>
          <a:ln w="9525">
            <a:noFill/>
            <a:miter lim="800000"/>
            <a:headEnd/>
            <a:tailEnd/>
          </a:ln>
        </p:spPr>
        <p:txBody>
          <a:bodyPr wrap="none" lIns="81711" tIns="40855" rIns="81711" bIns="40855">
            <a:prstTxWarp prst="textNoShape">
              <a:avLst/>
            </a:prstTxWarp>
            <a:spAutoFit/>
          </a:bodyPr>
          <a:lstStyle/>
          <a:p>
            <a:pPr defTabSz="817563"/>
            <a:r>
              <a:rPr lang="fr-FR" sz="1600">
                <a:latin typeface="Verdana" charset="0"/>
              </a:rPr>
              <a:t>P3</a:t>
            </a:r>
          </a:p>
        </p:txBody>
      </p:sp>
      <p:sp>
        <p:nvSpPr>
          <p:cNvPr id="627736" name="Rectangle 24"/>
          <p:cNvSpPr>
            <a:spLocks noChangeArrowheads="1"/>
          </p:cNvSpPr>
          <p:nvPr/>
        </p:nvSpPr>
        <p:spPr bwMode="auto">
          <a:xfrm>
            <a:off x="4586288" y="3773488"/>
            <a:ext cx="1828800" cy="1851025"/>
          </a:xfrm>
          <a:prstGeom prst="rect">
            <a:avLst/>
          </a:prstGeom>
          <a:noFill/>
          <a:ln w="9525">
            <a:solidFill>
              <a:schemeClr val="tx1"/>
            </a:solidFill>
            <a:miter lim="800000"/>
            <a:headEnd/>
            <a:tailEnd/>
          </a:ln>
        </p:spPr>
        <p:txBody>
          <a:bodyPr wrap="none" anchor="ctr">
            <a:prstTxWarp prst="textNoShape">
              <a:avLst/>
            </a:prstTxWarp>
          </a:bodyPr>
          <a:lstStyle/>
          <a:p>
            <a:endParaRPr lang="fr-FR"/>
          </a:p>
        </p:txBody>
      </p:sp>
      <p:sp>
        <p:nvSpPr>
          <p:cNvPr id="627737" name="Line 25"/>
          <p:cNvSpPr>
            <a:spLocks noChangeShapeType="1"/>
          </p:cNvSpPr>
          <p:nvPr/>
        </p:nvSpPr>
        <p:spPr bwMode="auto">
          <a:xfrm>
            <a:off x="4586288" y="4391025"/>
            <a:ext cx="1828800" cy="0"/>
          </a:xfrm>
          <a:prstGeom prst="line">
            <a:avLst/>
          </a:prstGeom>
          <a:noFill/>
          <a:ln w="9525">
            <a:solidFill>
              <a:schemeClr val="tx1"/>
            </a:solidFill>
            <a:round/>
            <a:headEnd/>
            <a:tailEnd/>
          </a:ln>
        </p:spPr>
        <p:txBody>
          <a:bodyPr>
            <a:prstTxWarp prst="textNoShape">
              <a:avLst/>
            </a:prstTxWarp>
          </a:bodyPr>
          <a:lstStyle/>
          <a:p>
            <a:endParaRPr lang="fr-FR"/>
          </a:p>
        </p:txBody>
      </p:sp>
      <p:sp>
        <p:nvSpPr>
          <p:cNvPr id="627738" name="Line 26"/>
          <p:cNvSpPr>
            <a:spLocks noChangeShapeType="1"/>
          </p:cNvSpPr>
          <p:nvPr/>
        </p:nvSpPr>
        <p:spPr bwMode="auto">
          <a:xfrm>
            <a:off x="4586288" y="5008563"/>
            <a:ext cx="1828800" cy="0"/>
          </a:xfrm>
          <a:prstGeom prst="line">
            <a:avLst/>
          </a:prstGeom>
          <a:noFill/>
          <a:ln w="9525">
            <a:solidFill>
              <a:schemeClr val="tx1"/>
            </a:solidFill>
            <a:round/>
            <a:headEnd/>
            <a:tailEnd/>
          </a:ln>
        </p:spPr>
        <p:txBody>
          <a:bodyPr>
            <a:prstTxWarp prst="textNoShape">
              <a:avLst/>
            </a:prstTxWarp>
          </a:bodyPr>
          <a:lstStyle/>
          <a:p>
            <a:endParaRPr lang="fr-FR"/>
          </a:p>
        </p:txBody>
      </p:sp>
      <p:sp>
        <p:nvSpPr>
          <p:cNvPr id="627739" name="Line 27"/>
          <p:cNvSpPr>
            <a:spLocks noChangeShapeType="1"/>
          </p:cNvSpPr>
          <p:nvPr/>
        </p:nvSpPr>
        <p:spPr bwMode="auto">
          <a:xfrm>
            <a:off x="5195888" y="3773488"/>
            <a:ext cx="0" cy="1851025"/>
          </a:xfrm>
          <a:prstGeom prst="line">
            <a:avLst/>
          </a:prstGeom>
          <a:noFill/>
          <a:ln w="9525">
            <a:solidFill>
              <a:schemeClr val="tx1"/>
            </a:solidFill>
            <a:round/>
            <a:headEnd/>
            <a:tailEnd/>
          </a:ln>
        </p:spPr>
        <p:txBody>
          <a:bodyPr>
            <a:prstTxWarp prst="textNoShape">
              <a:avLst/>
            </a:prstTxWarp>
          </a:bodyPr>
          <a:lstStyle/>
          <a:p>
            <a:endParaRPr lang="fr-FR"/>
          </a:p>
        </p:txBody>
      </p:sp>
      <p:sp>
        <p:nvSpPr>
          <p:cNvPr id="627740" name="Line 28"/>
          <p:cNvSpPr>
            <a:spLocks noChangeShapeType="1"/>
          </p:cNvSpPr>
          <p:nvPr/>
        </p:nvSpPr>
        <p:spPr bwMode="auto">
          <a:xfrm>
            <a:off x="5805488" y="3773488"/>
            <a:ext cx="0" cy="1851025"/>
          </a:xfrm>
          <a:prstGeom prst="line">
            <a:avLst/>
          </a:prstGeom>
          <a:noFill/>
          <a:ln w="9525">
            <a:solidFill>
              <a:schemeClr val="tx1"/>
            </a:solidFill>
            <a:round/>
            <a:headEnd/>
            <a:tailEnd/>
          </a:ln>
        </p:spPr>
        <p:txBody>
          <a:bodyPr>
            <a:prstTxWarp prst="textNoShape">
              <a:avLst/>
            </a:prstTxWarp>
          </a:bodyPr>
          <a:lstStyle/>
          <a:p>
            <a:endParaRPr lang="fr-FR"/>
          </a:p>
        </p:txBody>
      </p:sp>
      <p:sp>
        <p:nvSpPr>
          <p:cNvPr id="627741" name="Line 29"/>
          <p:cNvSpPr>
            <a:spLocks noChangeShapeType="1"/>
          </p:cNvSpPr>
          <p:nvPr/>
        </p:nvSpPr>
        <p:spPr bwMode="auto">
          <a:xfrm>
            <a:off x="4586288" y="5624513"/>
            <a:ext cx="2235200" cy="0"/>
          </a:xfrm>
          <a:prstGeom prst="line">
            <a:avLst/>
          </a:prstGeom>
          <a:noFill/>
          <a:ln w="9525">
            <a:solidFill>
              <a:schemeClr val="tx1"/>
            </a:solidFill>
            <a:round/>
            <a:headEnd/>
            <a:tailEnd type="triangle" w="med" len="med"/>
          </a:ln>
        </p:spPr>
        <p:txBody>
          <a:bodyPr>
            <a:prstTxWarp prst="textNoShape">
              <a:avLst/>
            </a:prstTxWarp>
          </a:bodyPr>
          <a:lstStyle/>
          <a:p>
            <a:endParaRPr lang="fr-FR"/>
          </a:p>
        </p:txBody>
      </p:sp>
      <p:sp>
        <p:nvSpPr>
          <p:cNvPr id="627742" name="Line 30"/>
          <p:cNvSpPr>
            <a:spLocks noChangeShapeType="1"/>
          </p:cNvSpPr>
          <p:nvPr/>
        </p:nvSpPr>
        <p:spPr bwMode="auto">
          <a:xfrm flipV="1">
            <a:off x="4586288" y="3430588"/>
            <a:ext cx="0" cy="2193925"/>
          </a:xfrm>
          <a:prstGeom prst="line">
            <a:avLst/>
          </a:prstGeom>
          <a:noFill/>
          <a:ln w="9525">
            <a:solidFill>
              <a:schemeClr val="tx1"/>
            </a:solidFill>
            <a:round/>
            <a:headEnd/>
            <a:tailEnd type="triangle" w="med" len="med"/>
          </a:ln>
        </p:spPr>
        <p:txBody>
          <a:bodyPr>
            <a:prstTxWarp prst="textNoShape">
              <a:avLst/>
            </a:prstTxWarp>
          </a:bodyPr>
          <a:lstStyle/>
          <a:p>
            <a:endParaRPr lang="fr-FR"/>
          </a:p>
        </p:txBody>
      </p:sp>
      <p:sp>
        <p:nvSpPr>
          <p:cNvPr id="627743" name="Text Box 31"/>
          <p:cNvSpPr txBox="1">
            <a:spLocks noChangeArrowheads="1"/>
          </p:cNvSpPr>
          <p:nvPr/>
        </p:nvSpPr>
        <p:spPr bwMode="auto">
          <a:xfrm>
            <a:off x="4030663" y="3048000"/>
            <a:ext cx="1257300" cy="327025"/>
          </a:xfrm>
          <a:prstGeom prst="rect">
            <a:avLst/>
          </a:prstGeom>
          <a:noFill/>
          <a:ln w="9525">
            <a:noFill/>
            <a:miter lim="800000"/>
            <a:headEnd/>
            <a:tailEnd/>
          </a:ln>
        </p:spPr>
        <p:txBody>
          <a:bodyPr wrap="none" lIns="81711" tIns="40855" rIns="81711" bIns="40855">
            <a:prstTxWarp prst="textNoShape">
              <a:avLst/>
            </a:prstTxWarp>
            <a:spAutoFit/>
          </a:bodyPr>
          <a:lstStyle/>
          <a:p>
            <a:pPr defTabSz="817563"/>
            <a:r>
              <a:rPr lang="fr-FR" sz="1600">
                <a:latin typeface="Verdana" charset="0"/>
              </a:rPr>
              <a:t>Risques LT</a:t>
            </a:r>
          </a:p>
        </p:txBody>
      </p:sp>
      <p:sp>
        <p:nvSpPr>
          <p:cNvPr id="627744" name="Text Box 32"/>
          <p:cNvSpPr txBox="1">
            <a:spLocks noChangeArrowheads="1"/>
          </p:cNvSpPr>
          <p:nvPr/>
        </p:nvSpPr>
        <p:spPr bwMode="auto">
          <a:xfrm>
            <a:off x="6469063" y="5622925"/>
            <a:ext cx="1285875" cy="327025"/>
          </a:xfrm>
          <a:prstGeom prst="rect">
            <a:avLst/>
          </a:prstGeom>
          <a:noFill/>
          <a:ln w="9525">
            <a:noFill/>
            <a:miter lim="800000"/>
            <a:headEnd/>
            <a:tailEnd/>
          </a:ln>
        </p:spPr>
        <p:txBody>
          <a:bodyPr wrap="none" lIns="81711" tIns="40855" rIns="81711" bIns="40855">
            <a:prstTxWarp prst="textNoShape">
              <a:avLst/>
            </a:prstTxWarp>
            <a:spAutoFit/>
          </a:bodyPr>
          <a:lstStyle/>
          <a:p>
            <a:pPr defTabSz="817563"/>
            <a:r>
              <a:rPr lang="fr-FR" sz="1600">
                <a:latin typeface="Verdana" charset="0"/>
              </a:rPr>
              <a:t>Risques CT</a:t>
            </a:r>
          </a:p>
        </p:txBody>
      </p:sp>
      <p:sp>
        <p:nvSpPr>
          <p:cNvPr id="627745" name="Text Box 33"/>
          <p:cNvSpPr txBox="1">
            <a:spLocks noChangeArrowheads="1"/>
          </p:cNvSpPr>
          <p:nvPr/>
        </p:nvSpPr>
        <p:spPr bwMode="auto">
          <a:xfrm>
            <a:off x="4586288" y="5761038"/>
            <a:ext cx="679450" cy="280987"/>
          </a:xfrm>
          <a:prstGeom prst="rect">
            <a:avLst/>
          </a:prstGeom>
          <a:noFill/>
          <a:ln w="9525">
            <a:noFill/>
            <a:miter lim="800000"/>
            <a:headEnd/>
            <a:tailEnd/>
          </a:ln>
        </p:spPr>
        <p:txBody>
          <a:bodyPr wrap="none" lIns="81711" tIns="40855" rIns="81711" bIns="40855">
            <a:prstTxWarp prst="textNoShape">
              <a:avLst/>
            </a:prstTxWarp>
            <a:spAutoFit/>
          </a:bodyPr>
          <a:lstStyle/>
          <a:p>
            <a:pPr defTabSz="817563"/>
            <a:r>
              <a:rPr lang="fr-FR" sz="1300" b="1">
                <a:latin typeface="Verdana" charset="0"/>
              </a:rPr>
              <a:t>faible</a:t>
            </a:r>
          </a:p>
        </p:txBody>
      </p:sp>
      <p:sp>
        <p:nvSpPr>
          <p:cNvPr id="627746" name="Text Box 34"/>
          <p:cNvSpPr txBox="1">
            <a:spLocks noChangeArrowheads="1"/>
          </p:cNvSpPr>
          <p:nvPr/>
        </p:nvSpPr>
        <p:spPr bwMode="auto">
          <a:xfrm>
            <a:off x="5127625" y="5759450"/>
            <a:ext cx="784225" cy="280988"/>
          </a:xfrm>
          <a:prstGeom prst="rect">
            <a:avLst/>
          </a:prstGeom>
          <a:noFill/>
          <a:ln w="9525">
            <a:noFill/>
            <a:miter lim="800000"/>
            <a:headEnd/>
            <a:tailEnd/>
          </a:ln>
        </p:spPr>
        <p:txBody>
          <a:bodyPr wrap="none" lIns="81711" tIns="40855" rIns="81711" bIns="40855">
            <a:prstTxWarp prst="textNoShape">
              <a:avLst/>
            </a:prstTxWarp>
            <a:spAutoFit/>
          </a:bodyPr>
          <a:lstStyle/>
          <a:p>
            <a:pPr defTabSz="817563"/>
            <a:r>
              <a:rPr lang="fr-FR" sz="1300" b="1">
                <a:latin typeface="Verdana" charset="0"/>
              </a:rPr>
              <a:t>moyen</a:t>
            </a:r>
          </a:p>
        </p:txBody>
      </p:sp>
      <p:sp>
        <p:nvSpPr>
          <p:cNvPr id="627747" name="Text Box 35"/>
          <p:cNvSpPr txBox="1">
            <a:spLocks noChangeArrowheads="1"/>
          </p:cNvSpPr>
          <p:nvPr/>
        </p:nvSpPr>
        <p:spPr bwMode="auto">
          <a:xfrm>
            <a:off x="4097338" y="5213350"/>
            <a:ext cx="679450" cy="280988"/>
          </a:xfrm>
          <a:prstGeom prst="rect">
            <a:avLst/>
          </a:prstGeom>
          <a:noFill/>
          <a:ln w="9525">
            <a:noFill/>
            <a:miter lim="800000"/>
            <a:headEnd/>
            <a:tailEnd/>
          </a:ln>
        </p:spPr>
        <p:txBody>
          <a:bodyPr wrap="none" lIns="81711" tIns="40855" rIns="81711" bIns="40855">
            <a:prstTxWarp prst="textNoShape">
              <a:avLst/>
            </a:prstTxWarp>
            <a:spAutoFit/>
          </a:bodyPr>
          <a:lstStyle/>
          <a:p>
            <a:pPr defTabSz="817563"/>
            <a:r>
              <a:rPr lang="fr-FR" sz="1300" b="1">
                <a:latin typeface="Verdana" charset="0"/>
              </a:rPr>
              <a:t>faible</a:t>
            </a:r>
          </a:p>
        </p:txBody>
      </p:sp>
      <p:sp>
        <p:nvSpPr>
          <p:cNvPr id="627748" name="Text Box 36"/>
          <p:cNvSpPr txBox="1">
            <a:spLocks noChangeArrowheads="1"/>
          </p:cNvSpPr>
          <p:nvPr/>
        </p:nvSpPr>
        <p:spPr bwMode="auto">
          <a:xfrm>
            <a:off x="3894138" y="4525963"/>
            <a:ext cx="784225" cy="280987"/>
          </a:xfrm>
          <a:prstGeom prst="rect">
            <a:avLst/>
          </a:prstGeom>
          <a:noFill/>
          <a:ln w="9525">
            <a:noFill/>
            <a:miter lim="800000"/>
            <a:headEnd/>
            <a:tailEnd/>
          </a:ln>
        </p:spPr>
        <p:txBody>
          <a:bodyPr wrap="none" lIns="81711" tIns="40855" rIns="81711" bIns="40855">
            <a:prstTxWarp prst="textNoShape">
              <a:avLst/>
            </a:prstTxWarp>
            <a:spAutoFit/>
          </a:bodyPr>
          <a:lstStyle/>
          <a:p>
            <a:pPr defTabSz="817563"/>
            <a:r>
              <a:rPr lang="fr-FR" sz="1300" b="1">
                <a:latin typeface="Verdana" charset="0"/>
              </a:rPr>
              <a:t>moyen</a:t>
            </a:r>
          </a:p>
        </p:txBody>
      </p:sp>
      <p:sp>
        <p:nvSpPr>
          <p:cNvPr id="627749" name="Text Box 37"/>
          <p:cNvSpPr txBox="1">
            <a:spLocks noChangeArrowheads="1"/>
          </p:cNvSpPr>
          <p:nvPr/>
        </p:nvSpPr>
        <p:spPr bwMode="auto">
          <a:xfrm>
            <a:off x="4044950" y="3910013"/>
            <a:ext cx="501650" cy="280987"/>
          </a:xfrm>
          <a:prstGeom prst="rect">
            <a:avLst/>
          </a:prstGeom>
          <a:noFill/>
          <a:ln w="9525">
            <a:noFill/>
            <a:miter lim="800000"/>
            <a:headEnd/>
            <a:tailEnd/>
          </a:ln>
        </p:spPr>
        <p:txBody>
          <a:bodyPr wrap="none" lIns="81711" tIns="40855" rIns="81711" bIns="40855">
            <a:prstTxWarp prst="textNoShape">
              <a:avLst/>
            </a:prstTxWarp>
            <a:spAutoFit/>
          </a:bodyPr>
          <a:lstStyle/>
          <a:p>
            <a:pPr defTabSz="817563"/>
            <a:r>
              <a:rPr lang="fr-FR" sz="1300" b="1">
                <a:latin typeface="Verdana" charset="0"/>
              </a:rPr>
              <a:t>fort</a:t>
            </a:r>
          </a:p>
        </p:txBody>
      </p:sp>
      <p:sp>
        <p:nvSpPr>
          <p:cNvPr id="627750" name="AutoShape 38"/>
          <p:cNvSpPr>
            <a:spLocks noChangeArrowheads="1"/>
          </p:cNvSpPr>
          <p:nvPr/>
        </p:nvSpPr>
        <p:spPr bwMode="auto">
          <a:xfrm rot="9206323">
            <a:off x="3352800" y="4938713"/>
            <a:ext cx="1760538" cy="412750"/>
          </a:xfrm>
          <a:prstGeom prst="curvedDownArrow">
            <a:avLst>
              <a:gd name="adj1" fmla="val 85308"/>
              <a:gd name="adj2" fmla="val 170615"/>
              <a:gd name="adj3" fmla="val 33333"/>
            </a:avLst>
          </a:prstGeom>
          <a:solidFill>
            <a:srgbClr val="FF0000"/>
          </a:solidFill>
          <a:ln w="9525">
            <a:solidFill>
              <a:schemeClr val="tx1"/>
            </a:solidFill>
            <a:miter lim="800000"/>
            <a:headEnd/>
            <a:tailEnd/>
          </a:ln>
        </p:spPr>
        <p:txBody>
          <a:bodyPr wrap="none" anchor="ctr">
            <a:prstTxWarp prst="textNoShape">
              <a:avLst/>
            </a:prstTxWarp>
          </a:bodyPr>
          <a:lstStyle/>
          <a:p>
            <a:endParaRPr lang="fr-FR"/>
          </a:p>
        </p:txBody>
      </p:sp>
      <p:sp>
        <p:nvSpPr>
          <p:cNvPr id="627751" name="Text Box 39"/>
          <p:cNvSpPr txBox="1">
            <a:spLocks noChangeArrowheads="1"/>
          </p:cNvSpPr>
          <p:nvPr/>
        </p:nvSpPr>
        <p:spPr bwMode="auto">
          <a:xfrm>
            <a:off x="5857875" y="5761038"/>
            <a:ext cx="501650" cy="280987"/>
          </a:xfrm>
          <a:prstGeom prst="rect">
            <a:avLst/>
          </a:prstGeom>
          <a:noFill/>
          <a:ln w="9525">
            <a:noFill/>
            <a:miter lim="800000"/>
            <a:headEnd/>
            <a:tailEnd/>
          </a:ln>
        </p:spPr>
        <p:txBody>
          <a:bodyPr wrap="none" lIns="81711" tIns="40855" rIns="81711" bIns="40855">
            <a:prstTxWarp prst="textNoShape">
              <a:avLst/>
            </a:prstTxWarp>
            <a:spAutoFit/>
          </a:bodyPr>
          <a:lstStyle/>
          <a:p>
            <a:pPr defTabSz="817563"/>
            <a:r>
              <a:rPr lang="fr-FR" sz="1300" b="1">
                <a:latin typeface="Verdana" charset="0"/>
              </a:rPr>
              <a:t>fort</a:t>
            </a:r>
          </a:p>
        </p:txBody>
      </p:sp>
      <p:sp>
        <p:nvSpPr>
          <p:cNvPr id="627752" name="Text Box 40"/>
          <p:cNvSpPr txBox="1">
            <a:spLocks noChangeArrowheads="1"/>
          </p:cNvSpPr>
          <p:nvPr/>
        </p:nvSpPr>
        <p:spPr bwMode="auto">
          <a:xfrm>
            <a:off x="5195888" y="3841750"/>
            <a:ext cx="469900" cy="327025"/>
          </a:xfrm>
          <a:prstGeom prst="rect">
            <a:avLst/>
          </a:prstGeom>
          <a:noFill/>
          <a:ln w="9525">
            <a:noFill/>
            <a:miter lim="800000"/>
            <a:headEnd/>
            <a:tailEnd/>
          </a:ln>
        </p:spPr>
        <p:txBody>
          <a:bodyPr lIns="81711" tIns="40855" rIns="81711" bIns="40855">
            <a:prstTxWarp prst="textNoShape">
              <a:avLst/>
            </a:prstTxWarp>
            <a:spAutoFit/>
          </a:bodyPr>
          <a:lstStyle/>
          <a:p>
            <a:pPr defTabSz="817563"/>
            <a:r>
              <a:rPr lang="fr-FR" sz="1600">
                <a:latin typeface="Verdana" charset="0"/>
              </a:rPr>
              <a:t>P1</a:t>
            </a:r>
          </a:p>
        </p:txBody>
      </p:sp>
      <p:sp>
        <p:nvSpPr>
          <p:cNvPr id="627753" name="Text Box 41"/>
          <p:cNvSpPr txBox="1">
            <a:spLocks noChangeArrowheads="1"/>
          </p:cNvSpPr>
          <p:nvPr/>
        </p:nvSpPr>
        <p:spPr bwMode="auto">
          <a:xfrm>
            <a:off x="5330825" y="4665663"/>
            <a:ext cx="414338" cy="327025"/>
          </a:xfrm>
          <a:prstGeom prst="rect">
            <a:avLst/>
          </a:prstGeom>
          <a:noFill/>
          <a:ln w="9525">
            <a:noFill/>
            <a:miter lim="800000"/>
            <a:headEnd/>
            <a:tailEnd/>
          </a:ln>
        </p:spPr>
        <p:txBody>
          <a:bodyPr wrap="none" lIns="81711" tIns="40855" rIns="81711" bIns="40855">
            <a:prstTxWarp prst="textNoShape">
              <a:avLst/>
            </a:prstTxWarp>
            <a:spAutoFit/>
          </a:bodyPr>
          <a:lstStyle/>
          <a:p>
            <a:pPr defTabSz="817563"/>
            <a:r>
              <a:rPr lang="fr-FR" sz="1600">
                <a:latin typeface="Verdana" charset="0"/>
              </a:rPr>
              <a:t>P2</a:t>
            </a:r>
          </a:p>
        </p:txBody>
      </p:sp>
      <p:sp>
        <p:nvSpPr>
          <p:cNvPr id="627754" name="Text Box 42"/>
          <p:cNvSpPr txBox="1">
            <a:spLocks noChangeArrowheads="1"/>
          </p:cNvSpPr>
          <p:nvPr/>
        </p:nvSpPr>
        <p:spPr bwMode="auto">
          <a:xfrm>
            <a:off x="5795963" y="5021263"/>
            <a:ext cx="414337" cy="327025"/>
          </a:xfrm>
          <a:prstGeom prst="rect">
            <a:avLst/>
          </a:prstGeom>
          <a:noFill/>
          <a:ln w="9525">
            <a:noFill/>
            <a:miter lim="800000"/>
            <a:headEnd/>
            <a:tailEnd/>
          </a:ln>
        </p:spPr>
        <p:txBody>
          <a:bodyPr wrap="none" lIns="81711" tIns="40855" rIns="81711" bIns="40855">
            <a:prstTxWarp prst="textNoShape">
              <a:avLst/>
            </a:prstTxWarp>
            <a:spAutoFit/>
          </a:bodyPr>
          <a:lstStyle/>
          <a:p>
            <a:pPr defTabSz="817563"/>
            <a:r>
              <a:rPr lang="fr-FR" sz="1600">
                <a:latin typeface="Verdana" charset="0"/>
              </a:rPr>
              <a:t>P3</a:t>
            </a:r>
          </a:p>
        </p:txBody>
      </p:sp>
      <p:sp>
        <p:nvSpPr>
          <p:cNvPr id="627755" name="Rectangle 43"/>
          <p:cNvSpPr>
            <a:spLocks noChangeArrowheads="1"/>
          </p:cNvSpPr>
          <p:nvPr/>
        </p:nvSpPr>
        <p:spPr bwMode="auto">
          <a:xfrm>
            <a:off x="6332538" y="1439863"/>
            <a:ext cx="1828800" cy="1852612"/>
          </a:xfrm>
          <a:prstGeom prst="rect">
            <a:avLst/>
          </a:prstGeom>
          <a:noFill/>
          <a:ln w="9525">
            <a:solidFill>
              <a:srgbClr val="000099"/>
            </a:solidFill>
            <a:miter lim="800000"/>
            <a:headEnd/>
            <a:tailEnd/>
          </a:ln>
        </p:spPr>
        <p:txBody>
          <a:bodyPr wrap="none" anchor="ctr">
            <a:prstTxWarp prst="textNoShape">
              <a:avLst/>
            </a:prstTxWarp>
          </a:bodyPr>
          <a:lstStyle/>
          <a:p>
            <a:endParaRPr lang="fr-FR"/>
          </a:p>
        </p:txBody>
      </p:sp>
      <p:sp>
        <p:nvSpPr>
          <p:cNvPr id="627756" name="Line 44"/>
          <p:cNvSpPr>
            <a:spLocks noChangeShapeType="1"/>
          </p:cNvSpPr>
          <p:nvPr/>
        </p:nvSpPr>
        <p:spPr bwMode="auto">
          <a:xfrm>
            <a:off x="6332538" y="2057400"/>
            <a:ext cx="1828800" cy="0"/>
          </a:xfrm>
          <a:prstGeom prst="line">
            <a:avLst/>
          </a:prstGeom>
          <a:noFill/>
          <a:ln w="9525">
            <a:solidFill>
              <a:srgbClr val="000099"/>
            </a:solidFill>
            <a:round/>
            <a:headEnd/>
            <a:tailEnd/>
          </a:ln>
        </p:spPr>
        <p:txBody>
          <a:bodyPr>
            <a:prstTxWarp prst="textNoShape">
              <a:avLst/>
            </a:prstTxWarp>
          </a:bodyPr>
          <a:lstStyle/>
          <a:p>
            <a:endParaRPr lang="fr-FR"/>
          </a:p>
        </p:txBody>
      </p:sp>
      <p:sp>
        <p:nvSpPr>
          <p:cNvPr id="627757" name="Line 45"/>
          <p:cNvSpPr>
            <a:spLocks noChangeShapeType="1"/>
          </p:cNvSpPr>
          <p:nvPr/>
        </p:nvSpPr>
        <p:spPr bwMode="auto">
          <a:xfrm>
            <a:off x="6332538" y="2674938"/>
            <a:ext cx="1828800" cy="0"/>
          </a:xfrm>
          <a:prstGeom prst="line">
            <a:avLst/>
          </a:prstGeom>
          <a:noFill/>
          <a:ln w="9525">
            <a:solidFill>
              <a:srgbClr val="000099"/>
            </a:solidFill>
            <a:round/>
            <a:headEnd/>
            <a:tailEnd/>
          </a:ln>
        </p:spPr>
        <p:txBody>
          <a:bodyPr>
            <a:prstTxWarp prst="textNoShape">
              <a:avLst/>
            </a:prstTxWarp>
          </a:bodyPr>
          <a:lstStyle/>
          <a:p>
            <a:endParaRPr lang="fr-FR"/>
          </a:p>
        </p:txBody>
      </p:sp>
      <p:sp>
        <p:nvSpPr>
          <p:cNvPr id="627758" name="Line 46"/>
          <p:cNvSpPr>
            <a:spLocks noChangeShapeType="1"/>
          </p:cNvSpPr>
          <p:nvPr/>
        </p:nvSpPr>
        <p:spPr bwMode="auto">
          <a:xfrm>
            <a:off x="6942138" y="1439863"/>
            <a:ext cx="0" cy="1852612"/>
          </a:xfrm>
          <a:prstGeom prst="line">
            <a:avLst/>
          </a:prstGeom>
          <a:noFill/>
          <a:ln w="9525">
            <a:solidFill>
              <a:srgbClr val="000099"/>
            </a:solidFill>
            <a:round/>
            <a:headEnd/>
            <a:tailEnd/>
          </a:ln>
        </p:spPr>
        <p:txBody>
          <a:bodyPr>
            <a:prstTxWarp prst="textNoShape">
              <a:avLst/>
            </a:prstTxWarp>
          </a:bodyPr>
          <a:lstStyle/>
          <a:p>
            <a:endParaRPr lang="fr-FR"/>
          </a:p>
        </p:txBody>
      </p:sp>
      <p:sp>
        <p:nvSpPr>
          <p:cNvPr id="627759" name="Line 47"/>
          <p:cNvSpPr>
            <a:spLocks noChangeShapeType="1"/>
          </p:cNvSpPr>
          <p:nvPr/>
        </p:nvSpPr>
        <p:spPr bwMode="auto">
          <a:xfrm>
            <a:off x="7551738" y="1439863"/>
            <a:ext cx="0" cy="1852612"/>
          </a:xfrm>
          <a:prstGeom prst="line">
            <a:avLst/>
          </a:prstGeom>
          <a:noFill/>
          <a:ln w="9525">
            <a:solidFill>
              <a:srgbClr val="000099"/>
            </a:solidFill>
            <a:round/>
            <a:headEnd/>
            <a:tailEnd/>
          </a:ln>
        </p:spPr>
        <p:txBody>
          <a:bodyPr>
            <a:prstTxWarp prst="textNoShape">
              <a:avLst/>
            </a:prstTxWarp>
          </a:bodyPr>
          <a:lstStyle/>
          <a:p>
            <a:endParaRPr lang="fr-FR"/>
          </a:p>
        </p:txBody>
      </p:sp>
      <p:sp>
        <p:nvSpPr>
          <p:cNvPr id="627760" name="Line 48"/>
          <p:cNvSpPr>
            <a:spLocks noChangeShapeType="1"/>
          </p:cNvSpPr>
          <p:nvPr/>
        </p:nvSpPr>
        <p:spPr bwMode="auto">
          <a:xfrm>
            <a:off x="6332538" y="3292475"/>
            <a:ext cx="2235200" cy="0"/>
          </a:xfrm>
          <a:prstGeom prst="line">
            <a:avLst/>
          </a:prstGeom>
          <a:noFill/>
          <a:ln w="9525">
            <a:solidFill>
              <a:schemeClr val="tx1"/>
            </a:solidFill>
            <a:round/>
            <a:headEnd/>
            <a:tailEnd type="triangle" w="med" len="med"/>
          </a:ln>
        </p:spPr>
        <p:txBody>
          <a:bodyPr>
            <a:prstTxWarp prst="textNoShape">
              <a:avLst/>
            </a:prstTxWarp>
          </a:bodyPr>
          <a:lstStyle/>
          <a:p>
            <a:endParaRPr lang="fr-FR"/>
          </a:p>
        </p:txBody>
      </p:sp>
      <p:sp>
        <p:nvSpPr>
          <p:cNvPr id="627761" name="Line 49"/>
          <p:cNvSpPr>
            <a:spLocks noChangeShapeType="1"/>
          </p:cNvSpPr>
          <p:nvPr/>
        </p:nvSpPr>
        <p:spPr bwMode="auto">
          <a:xfrm flipV="1">
            <a:off x="6332538" y="1096963"/>
            <a:ext cx="0" cy="2195512"/>
          </a:xfrm>
          <a:prstGeom prst="line">
            <a:avLst/>
          </a:prstGeom>
          <a:noFill/>
          <a:ln w="9525">
            <a:solidFill>
              <a:srgbClr val="000099"/>
            </a:solidFill>
            <a:round/>
            <a:headEnd/>
            <a:tailEnd type="triangle" w="med" len="med"/>
          </a:ln>
        </p:spPr>
        <p:txBody>
          <a:bodyPr>
            <a:prstTxWarp prst="textNoShape">
              <a:avLst/>
            </a:prstTxWarp>
          </a:bodyPr>
          <a:lstStyle/>
          <a:p>
            <a:endParaRPr lang="fr-FR"/>
          </a:p>
        </p:txBody>
      </p:sp>
      <p:sp>
        <p:nvSpPr>
          <p:cNvPr id="627762" name="Text Box 50"/>
          <p:cNvSpPr txBox="1">
            <a:spLocks noChangeArrowheads="1"/>
          </p:cNvSpPr>
          <p:nvPr/>
        </p:nvSpPr>
        <p:spPr bwMode="auto">
          <a:xfrm>
            <a:off x="5994400" y="822325"/>
            <a:ext cx="685800" cy="280988"/>
          </a:xfrm>
          <a:prstGeom prst="rect">
            <a:avLst/>
          </a:prstGeom>
          <a:noFill/>
          <a:ln w="9525">
            <a:noFill/>
            <a:miter lim="800000"/>
            <a:headEnd/>
            <a:tailEnd/>
          </a:ln>
        </p:spPr>
        <p:txBody>
          <a:bodyPr wrap="none" lIns="81711" tIns="40855" rIns="81711" bIns="40855">
            <a:prstTxWarp prst="textNoShape">
              <a:avLst/>
            </a:prstTxWarp>
            <a:spAutoFit/>
          </a:bodyPr>
          <a:lstStyle/>
          <a:p>
            <a:pPr defTabSz="817563"/>
            <a:r>
              <a:rPr lang="fr-FR" sz="1300" b="1">
                <a:solidFill>
                  <a:srgbClr val="000099"/>
                </a:solidFill>
                <a:latin typeface="Verdana" charset="0"/>
              </a:rPr>
              <a:t>Coûts</a:t>
            </a:r>
          </a:p>
        </p:txBody>
      </p:sp>
      <p:sp>
        <p:nvSpPr>
          <p:cNvPr id="627763" name="Text Box 51"/>
          <p:cNvSpPr txBox="1">
            <a:spLocks noChangeArrowheads="1"/>
          </p:cNvSpPr>
          <p:nvPr/>
        </p:nvSpPr>
        <p:spPr bwMode="auto">
          <a:xfrm>
            <a:off x="7662863" y="3017838"/>
            <a:ext cx="1539875" cy="280987"/>
          </a:xfrm>
          <a:prstGeom prst="rect">
            <a:avLst/>
          </a:prstGeom>
          <a:noFill/>
          <a:ln w="9525">
            <a:noFill/>
            <a:miter lim="800000"/>
            <a:headEnd/>
            <a:tailEnd/>
          </a:ln>
        </p:spPr>
        <p:txBody>
          <a:bodyPr wrap="none" lIns="81711" tIns="40855" rIns="81711" bIns="40855">
            <a:prstTxWarp prst="textNoShape">
              <a:avLst/>
            </a:prstTxWarp>
            <a:spAutoFit/>
          </a:bodyPr>
          <a:lstStyle/>
          <a:p>
            <a:pPr defTabSz="817563"/>
            <a:r>
              <a:rPr lang="fr-FR" sz="1300" b="1">
                <a:solidFill>
                  <a:srgbClr val="000099"/>
                </a:solidFill>
                <a:latin typeface="Verdana" charset="0"/>
              </a:rPr>
              <a:t>Différenciation</a:t>
            </a:r>
          </a:p>
        </p:txBody>
      </p:sp>
      <p:sp>
        <p:nvSpPr>
          <p:cNvPr id="627764" name="Text Box 52"/>
          <p:cNvSpPr txBox="1">
            <a:spLocks noChangeArrowheads="1"/>
          </p:cNvSpPr>
          <p:nvPr/>
        </p:nvSpPr>
        <p:spPr bwMode="auto">
          <a:xfrm>
            <a:off x="6332538" y="3427413"/>
            <a:ext cx="679450" cy="280987"/>
          </a:xfrm>
          <a:prstGeom prst="rect">
            <a:avLst/>
          </a:prstGeom>
          <a:noFill/>
          <a:ln w="9525">
            <a:noFill/>
            <a:miter lim="800000"/>
            <a:headEnd/>
            <a:tailEnd/>
          </a:ln>
        </p:spPr>
        <p:txBody>
          <a:bodyPr wrap="none" lIns="81711" tIns="40855" rIns="81711" bIns="40855">
            <a:prstTxWarp prst="textNoShape">
              <a:avLst/>
            </a:prstTxWarp>
            <a:spAutoFit/>
          </a:bodyPr>
          <a:lstStyle/>
          <a:p>
            <a:pPr defTabSz="817563"/>
            <a:r>
              <a:rPr lang="fr-FR" sz="1300" b="1">
                <a:solidFill>
                  <a:srgbClr val="000099"/>
                </a:solidFill>
                <a:latin typeface="Verdana" charset="0"/>
              </a:rPr>
              <a:t>faible</a:t>
            </a:r>
          </a:p>
        </p:txBody>
      </p:sp>
      <p:sp>
        <p:nvSpPr>
          <p:cNvPr id="627765" name="Text Box 53"/>
          <p:cNvSpPr txBox="1">
            <a:spLocks noChangeArrowheads="1"/>
          </p:cNvSpPr>
          <p:nvPr/>
        </p:nvSpPr>
        <p:spPr bwMode="auto">
          <a:xfrm>
            <a:off x="6875463" y="3425825"/>
            <a:ext cx="784225" cy="280988"/>
          </a:xfrm>
          <a:prstGeom prst="rect">
            <a:avLst/>
          </a:prstGeom>
          <a:noFill/>
          <a:ln w="9525">
            <a:noFill/>
            <a:miter lim="800000"/>
            <a:headEnd/>
            <a:tailEnd/>
          </a:ln>
        </p:spPr>
        <p:txBody>
          <a:bodyPr wrap="none" lIns="81711" tIns="40855" rIns="81711" bIns="40855">
            <a:prstTxWarp prst="textNoShape">
              <a:avLst/>
            </a:prstTxWarp>
            <a:spAutoFit/>
          </a:bodyPr>
          <a:lstStyle/>
          <a:p>
            <a:pPr defTabSz="817563"/>
            <a:r>
              <a:rPr lang="fr-FR" sz="1300" b="1">
                <a:solidFill>
                  <a:srgbClr val="000099"/>
                </a:solidFill>
                <a:latin typeface="Verdana" charset="0"/>
              </a:rPr>
              <a:t>moyen</a:t>
            </a:r>
          </a:p>
        </p:txBody>
      </p:sp>
      <p:sp>
        <p:nvSpPr>
          <p:cNvPr id="627766" name="Text Box 54"/>
          <p:cNvSpPr txBox="1">
            <a:spLocks noChangeArrowheads="1"/>
          </p:cNvSpPr>
          <p:nvPr/>
        </p:nvSpPr>
        <p:spPr bwMode="auto">
          <a:xfrm>
            <a:off x="5722938" y="2879725"/>
            <a:ext cx="679450" cy="280988"/>
          </a:xfrm>
          <a:prstGeom prst="rect">
            <a:avLst/>
          </a:prstGeom>
          <a:noFill/>
          <a:ln w="9525">
            <a:noFill/>
            <a:miter lim="800000"/>
            <a:headEnd/>
            <a:tailEnd/>
          </a:ln>
        </p:spPr>
        <p:txBody>
          <a:bodyPr wrap="none" lIns="81711" tIns="40855" rIns="81711" bIns="40855">
            <a:prstTxWarp prst="textNoShape">
              <a:avLst/>
            </a:prstTxWarp>
            <a:spAutoFit/>
          </a:bodyPr>
          <a:lstStyle/>
          <a:p>
            <a:pPr defTabSz="817563"/>
            <a:r>
              <a:rPr lang="fr-FR" sz="1300" b="1">
                <a:solidFill>
                  <a:srgbClr val="000099"/>
                </a:solidFill>
                <a:latin typeface="Verdana" charset="0"/>
              </a:rPr>
              <a:t>faible</a:t>
            </a:r>
          </a:p>
        </p:txBody>
      </p:sp>
      <p:sp>
        <p:nvSpPr>
          <p:cNvPr id="627767" name="Text Box 55"/>
          <p:cNvSpPr txBox="1">
            <a:spLocks noChangeArrowheads="1"/>
          </p:cNvSpPr>
          <p:nvPr/>
        </p:nvSpPr>
        <p:spPr bwMode="auto">
          <a:xfrm>
            <a:off x="5656263" y="2263775"/>
            <a:ext cx="784225" cy="280988"/>
          </a:xfrm>
          <a:prstGeom prst="rect">
            <a:avLst/>
          </a:prstGeom>
          <a:noFill/>
          <a:ln w="9525">
            <a:noFill/>
            <a:miter lim="800000"/>
            <a:headEnd/>
            <a:tailEnd/>
          </a:ln>
        </p:spPr>
        <p:txBody>
          <a:bodyPr wrap="none" lIns="81711" tIns="40855" rIns="81711" bIns="40855">
            <a:prstTxWarp prst="textNoShape">
              <a:avLst/>
            </a:prstTxWarp>
            <a:spAutoFit/>
          </a:bodyPr>
          <a:lstStyle/>
          <a:p>
            <a:pPr defTabSz="817563"/>
            <a:r>
              <a:rPr lang="fr-FR" sz="1300" b="1">
                <a:solidFill>
                  <a:srgbClr val="000099"/>
                </a:solidFill>
                <a:latin typeface="Verdana" charset="0"/>
              </a:rPr>
              <a:t>moyen</a:t>
            </a:r>
          </a:p>
        </p:txBody>
      </p:sp>
      <p:sp>
        <p:nvSpPr>
          <p:cNvPr id="627768" name="Text Box 56"/>
          <p:cNvSpPr txBox="1">
            <a:spLocks noChangeArrowheads="1"/>
          </p:cNvSpPr>
          <p:nvPr/>
        </p:nvSpPr>
        <p:spPr bwMode="auto">
          <a:xfrm>
            <a:off x="5791200" y="1577975"/>
            <a:ext cx="501650" cy="280988"/>
          </a:xfrm>
          <a:prstGeom prst="rect">
            <a:avLst/>
          </a:prstGeom>
          <a:noFill/>
          <a:ln w="9525">
            <a:noFill/>
            <a:miter lim="800000"/>
            <a:headEnd/>
            <a:tailEnd/>
          </a:ln>
        </p:spPr>
        <p:txBody>
          <a:bodyPr wrap="none" lIns="81711" tIns="40855" rIns="81711" bIns="40855">
            <a:prstTxWarp prst="textNoShape">
              <a:avLst/>
            </a:prstTxWarp>
            <a:spAutoFit/>
          </a:bodyPr>
          <a:lstStyle/>
          <a:p>
            <a:pPr defTabSz="817563"/>
            <a:r>
              <a:rPr lang="fr-FR" sz="1300" b="1">
                <a:solidFill>
                  <a:srgbClr val="000099"/>
                </a:solidFill>
                <a:latin typeface="Verdana" charset="0"/>
              </a:rPr>
              <a:t>fort</a:t>
            </a:r>
          </a:p>
        </p:txBody>
      </p:sp>
      <p:sp>
        <p:nvSpPr>
          <p:cNvPr id="627769" name="Text Box 57"/>
          <p:cNvSpPr txBox="1">
            <a:spLocks noChangeArrowheads="1"/>
          </p:cNvSpPr>
          <p:nvPr/>
        </p:nvSpPr>
        <p:spPr bwMode="auto">
          <a:xfrm>
            <a:off x="7604125" y="3427413"/>
            <a:ext cx="501650" cy="280987"/>
          </a:xfrm>
          <a:prstGeom prst="rect">
            <a:avLst/>
          </a:prstGeom>
          <a:noFill/>
          <a:ln w="9525">
            <a:noFill/>
            <a:miter lim="800000"/>
            <a:headEnd/>
            <a:tailEnd/>
          </a:ln>
        </p:spPr>
        <p:txBody>
          <a:bodyPr wrap="none" lIns="81711" tIns="40855" rIns="81711" bIns="40855">
            <a:prstTxWarp prst="textNoShape">
              <a:avLst/>
            </a:prstTxWarp>
            <a:spAutoFit/>
          </a:bodyPr>
          <a:lstStyle/>
          <a:p>
            <a:pPr defTabSz="817563"/>
            <a:r>
              <a:rPr lang="fr-FR" sz="1300" b="1">
                <a:solidFill>
                  <a:srgbClr val="000099"/>
                </a:solidFill>
                <a:latin typeface="Verdana" charset="0"/>
              </a:rPr>
              <a:t>fort</a:t>
            </a:r>
          </a:p>
        </p:txBody>
      </p:sp>
      <p:sp>
        <p:nvSpPr>
          <p:cNvPr id="627770" name="Text Box 58"/>
          <p:cNvSpPr txBox="1">
            <a:spLocks noChangeArrowheads="1"/>
          </p:cNvSpPr>
          <p:nvPr/>
        </p:nvSpPr>
        <p:spPr bwMode="auto">
          <a:xfrm>
            <a:off x="6942138" y="1508125"/>
            <a:ext cx="469900" cy="327025"/>
          </a:xfrm>
          <a:prstGeom prst="rect">
            <a:avLst/>
          </a:prstGeom>
          <a:noFill/>
          <a:ln w="9525">
            <a:noFill/>
            <a:miter lim="800000"/>
            <a:headEnd/>
            <a:tailEnd/>
          </a:ln>
        </p:spPr>
        <p:txBody>
          <a:bodyPr lIns="81711" tIns="40855" rIns="81711" bIns="40855">
            <a:prstTxWarp prst="textNoShape">
              <a:avLst/>
            </a:prstTxWarp>
            <a:spAutoFit/>
          </a:bodyPr>
          <a:lstStyle/>
          <a:p>
            <a:pPr defTabSz="817563"/>
            <a:r>
              <a:rPr lang="fr-FR" sz="1600">
                <a:solidFill>
                  <a:srgbClr val="000099"/>
                </a:solidFill>
                <a:latin typeface="Verdana" charset="0"/>
              </a:rPr>
              <a:t>P1</a:t>
            </a:r>
          </a:p>
        </p:txBody>
      </p:sp>
      <p:sp>
        <p:nvSpPr>
          <p:cNvPr id="627771" name="Text Box 59"/>
          <p:cNvSpPr txBox="1">
            <a:spLocks noChangeArrowheads="1"/>
          </p:cNvSpPr>
          <p:nvPr/>
        </p:nvSpPr>
        <p:spPr bwMode="auto">
          <a:xfrm>
            <a:off x="7078663" y="2332038"/>
            <a:ext cx="414337" cy="327025"/>
          </a:xfrm>
          <a:prstGeom prst="rect">
            <a:avLst/>
          </a:prstGeom>
          <a:noFill/>
          <a:ln w="9525">
            <a:noFill/>
            <a:miter lim="800000"/>
            <a:headEnd/>
            <a:tailEnd/>
          </a:ln>
        </p:spPr>
        <p:txBody>
          <a:bodyPr wrap="none" lIns="81711" tIns="40855" rIns="81711" bIns="40855">
            <a:prstTxWarp prst="textNoShape">
              <a:avLst/>
            </a:prstTxWarp>
            <a:spAutoFit/>
          </a:bodyPr>
          <a:lstStyle/>
          <a:p>
            <a:pPr defTabSz="817563"/>
            <a:r>
              <a:rPr lang="fr-FR" sz="1600">
                <a:solidFill>
                  <a:srgbClr val="000099"/>
                </a:solidFill>
                <a:latin typeface="Verdana" charset="0"/>
              </a:rPr>
              <a:t>P2</a:t>
            </a:r>
          </a:p>
        </p:txBody>
      </p:sp>
      <p:sp>
        <p:nvSpPr>
          <p:cNvPr id="627772" name="Text Box 60"/>
          <p:cNvSpPr txBox="1">
            <a:spLocks noChangeArrowheads="1"/>
          </p:cNvSpPr>
          <p:nvPr/>
        </p:nvSpPr>
        <p:spPr bwMode="auto">
          <a:xfrm>
            <a:off x="7542213" y="2687638"/>
            <a:ext cx="414337" cy="327025"/>
          </a:xfrm>
          <a:prstGeom prst="rect">
            <a:avLst/>
          </a:prstGeom>
          <a:noFill/>
          <a:ln w="9525">
            <a:noFill/>
            <a:miter lim="800000"/>
            <a:headEnd/>
            <a:tailEnd/>
          </a:ln>
        </p:spPr>
        <p:txBody>
          <a:bodyPr wrap="none" lIns="81711" tIns="40855" rIns="81711" bIns="40855">
            <a:prstTxWarp prst="textNoShape">
              <a:avLst/>
            </a:prstTxWarp>
            <a:spAutoFit/>
          </a:bodyPr>
          <a:lstStyle/>
          <a:p>
            <a:pPr defTabSz="817563"/>
            <a:r>
              <a:rPr lang="fr-FR" sz="1600">
                <a:solidFill>
                  <a:srgbClr val="000099"/>
                </a:solidFill>
                <a:latin typeface="Verdana" charset="0"/>
              </a:rPr>
              <a:t>P3</a:t>
            </a:r>
          </a:p>
        </p:txBody>
      </p:sp>
      <p:sp>
        <p:nvSpPr>
          <p:cNvPr id="627773" name="Rectangle 61"/>
          <p:cNvSpPr>
            <a:spLocks noGrp="1" noChangeArrowheads="1"/>
          </p:cNvSpPr>
          <p:nvPr>
            <p:ph type="title"/>
          </p:nvPr>
        </p:nvSpPr>
        <p:spPr/>
        <p:txBody>
          <a:bodyPr/>
          <a:lstStyle/>
          <a:p>
            <a:r>
              <a:rPr lang="fr-FR"/>
              <a:t>Choisir les processus à travailler d'un point de vue stratégique</a:t>
            </a:r>
          </a:p>
        </p:txBody>
      </p:sp>
    </p:spTree>
  </p:cSld>
  <p:clrMapOvr>
    <a:masterClrMapping/>
  </p:clrMapOvr>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2"/>
          <p:cNvSpPr>
            <a:spLocks noGrp="1"/>
          </p:cNvSpPr>
          <p:nvPr>
            <p:ph type="sldNum" sz="quarter" idx="10"/>
          </p:nvPr>
        </p:nvSpPr>
        <p:spPr/>
        <p:txBody>
          <a:bodyPr/>
          <a:lstStyle/>
          <a:p>
            <a:pPr>
              <a:defRPr/>
            </a:pPr>
            <a:fld id="{3612549D-B24B-FA41-8C30-C6DA7A308B91}" type="slidenum">
              <a:rPr lang="fr-FR"/>
              <a:pPr>
                <a:defRPr/>
              </a:pPr>
              <a:t>308</a:t>
            </a:fld>
            <a:endParaRPr lang="fr-FR"/>
          </a:p>
        </p:txBody>
      </p:sp>
      <p:sp>
        <p:nvSpPr>
          <p:cNvPr id="629763" name="Rectangle 2"/>
          <p:cNvSpPr>
            <a:spLocks noGrp="1" noChangeArrowheads="1"/>
          </p:cNvSpPr>
          <p:nvPr>
            <p:ph type="title"/>
          </p:nvPr>
        </p:nvSpPr>
        <p:spPr/>
        <p:txBody>
          <a:bodyPr/>
          <a:lstStyle/>
          <a:p>
            <a:r>
              <a:rPr lang="fr-FR"/>
              <a:t>Processus &amp; Alignement stratégique</a:t>
            </a:r>
          </a:p>
        </p:txBody>
      </p:sp>
      <p:pic>
        <p:nvPicPr>
          <p:cNvPr id="629764" name="Picture 3"/>
          <p:cNvPicPr>
            <a:picLocks noChangeAspect="1" noChangeArrowheads="1"/>
          </p:cNvPicPr>
          <p:nvPr/>
        </p:nvPicPr>
        <p:blipFill>
          <a:blip r:embed="rId3"/>
          <a:srcRect/>
          <a:stretch>
            <a:fillRect/>
          </a:stretch>
        </p:blipFill>
        <p:spPr bwMode="auto">
          <a:xfrm>
            <a:off x="381000" y="1828800"/>
            <a:ext cx="8534400" cy="3700463"/>
          </a:xfrm>
          <a:prstGeom prst="rect">
            <a:avLst/>
          </a:prstGeom>
          <a:noFill/>
          <a:ln w="9525">
            <a:noFill/>
            <a:miter lim="800000"/>
            <a:headEnd/>
            <a:tailEnd/>
          </a:ln>
        </p:spPr>
      </p:pic>
    </p:spTree>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844C1E7F-B63B-F94C-AB21-15D547EDB7AF}" type="slidenum">
              <a:rPr lang="fr-FR"/>
              <a:pPr>
                <a:defRPr/>
              </a:pPr>
              <a:t>309</a:t>
            </a:fld>
            <a:endParaRPr lang="fr-FR"/>
          </a:p>
        </p:txBody>
      </p:sp>
      <p:sp>
        <p:nvSpPr>
          <p:cNvPr id="631811" name="Rectangle 4"/>
          <p:cNvSpPr>
            <a:spLocks noGrp="1" noChangeArrowheads="1"/>
          </p:cNvSpPr>
          <p:nvPr>
            <p:ph type="title"/>
          </p:nvPr>
        </p:nvSpPr>
        <p:spPr/>
        <p:txBody>
          <a:bodyPr/>
          <a:lstStyle/>
          <a:p>
            <a:r>
              <a:rPr lang="fr-FR"/>
              <a:t>Principes de base pour simplifier les processus : favoriser changements de comportement et de mentalité</a:t>
            </a:r>
          </a:p>
        </p:txBody>
      </p:sp>
      <p:sp>
        <p:nvSpPr>
          <p:cNvPr id="631812" name="Rectangle 5"/>
          <p:cNvSpPr>
            <a:spLocks noGrp="1" noChangeArrowheads="1"/>
          </p:cNvSpPr>
          <p:nvPr>
            <p:ph type="body" idx="1"/>
          </p:nvPr>
        </p:nvSpPr>
        <p:spPr/>
        <p:txBody>
          <a:bodyPr/>
          <a:lstStyle/>
          <a:p>
            <a:pPr>
              <a:lnSpc>
                <a:spcPct val="90000"/>
              </a:lnSpc>
            </a:pPr>
            <a:r>
              <a:rPr lang="fr-FR" sz="1800"/>
              <a:t> Faire bien du 1er coup : privilégier l’autocontrôle</a:t>
            </a:r>
          </a:p>
          <a:p>
            <a:pPr lvl="1">
              <a:lnSpc>
                <a:spcPct val="90000"/>
              </a:lnSpc>
            </a:pPr>
            <a:r>
              <a:rPr lang="fr-FR" sz="1600"/>
              <a:t>Besoin de formation, de changement progressif et accompagné,</a:t>
            </a:r>
          </a:p>
          <a:p>
            <a:pPr lvl="1">
              <a:lnSpc>
                <a:spcPct val="90000"/>
              </a:lnSpc>
            </a:pPr>
            <a:r>
              <a:rPr lang="fr-FR" sz="1600"/>
              <a:t>responsabilité individuelle et collective,</a:t>
            </a:r>
          </a:p>
          <a:p>
            <a:pPr lvl="1">
              <a:lnSpc>
                <a:spcPct val="90000"/>
              </a:lnSpc>
            </a:pPr>
            <a:r>
              <a:rPr lang="fr-FR" sz="1600"/>
              <a:t>légitime le professionnalisme des personnes et motive,</a:t>
            </a:r>
          </a:p>
          <a:p>
            <a:pPr lvl="1">
              <a:lnSpc>
                <a:spcPct val="90000"/>
              </a:lnSpc>
            </a:pPr>
            <a:r>
              <a:rPr lang="fr-FR" sz="1600"/>
              <a:t>augmente productivité et délais de réponse</a:t>
            </a:r>
          </a:p>
          <a:p>
            <a:pPr lvl="1">
              <a:lnSpc>
                <a:spcPct val="90000"/>
              </a:lnSpc>
            </a:pPr>
            <a:r>
              <a:rPr lang="fr-FR" sz="1600"/>
              <a:t>Éviter les valide, contrôle … dans les rôles</a:t>
            </a:r>
          </a:p>
          <a:p>
            <a:pPr>
              <a:lnSpc>
                <a:spcPct val="90000"/>
              </a:lnSpc>
            </a:pPr>
            <a:r>
              <a:rPr lang="fr-FR" sz="1800"/>
              <a:t> La gestion par exception et le contrôle par sondage</a:t>
            </a:r>
          </a:p>
          <a:p>
            <a:pPr lvl="1">
              <a:lnSpc>
                <a:spcPct val="90000"/>
              </a:lnSpc>
            </a:pPr>
            <a:r>
              <a:rPr lang="fr-FR" sz="1600"/>
              <a:t>Faut-il tout contrôler ?</a:t>
            </a:r>
          </a:p>
          <a:p>
            <a:pPr lvl="1">
              <a:lnSpc>
                <a:spcPct val="90000"/>
              </a:lnSpc>
            </a:pPr>
            <a:r>
              <a:rPr lang="fr-FR" sz="1600"/>
              <a:t>Traiter plutôt les éléments discriminants, clés ou sonder périodiquement</a:t>
            </a:r>
          </a:p>
          <a:p>
            <a:pPr>
              <a:lnSpc>
                <a:spcPct val="90000"/>
              </a:lnSpc>
            </a:pPr>
            <a:r>
              <a:rPr lang="fr-FR" sz="1800"/>
              <a:t> Privilégier la loi des 20/80 ou le classement ABCD</a:t>
            </a:r>
          </a:p>
          <a:p>
            <a:pPr lvl="1">
              <a:lnSpc>
                <a:spcPct val="90000"/>
              </a:lnSpc>
            </a:pPr>
            <a:r>
              <a:rPr lang="fr-FR" sz="1600"/>
              <a:t>Les 20% des situations qui représentent 80% des activités (du CA…) ou</a:t>
            </a:r>
          </a:p>
          <a:p>
            <a:pPr lvl="1">
              <a:lnSpc>
                <a:spcPct val="90000"/>
              </a:lnSpc>
            </a:pPr>
            <a:r>
              <a:rPr lang="fr-FR" sz="1600"/>
              <a:t>les catégories A, B, C, D à traiter différemment suivant leur importance</a:t>
            </a:r>
          </a:p>
          <a:p>
            <a:pPr lvl="1">
              <a:lnSpc>
                <a:spcPct val="90000"/>
              </a:lnSpc>
            </a:pPr>
            <a:r>
              <a:rPr lang="fr-FR" sz="1600"/>
              <a:t>Ne pas se focaliser sur l’accessoire</a:t>
            </a:r>
          </a:p>
          <a:p>
            <a:pPr>
              <a:lnSpc>
                <a:spcPct val="90000"/>
              </a:lnSpc>
            </a:pPr>
            <a:r>
              <a:rPr lang="fr-FR" sz="1800"/>
              <a:t> Procéder à l’analyse permanente de la valeur des activités et des processus</a:t>
            </a:r>
          </a:p>
          <a:p>
            <a:pPr lvl="1">
              <a:lnSpc>
                <a:spcPct val="90000"/>
              </a:lnSpc>
            </a:pPr>
            <a:r>
              <a:rPr lang="fr-FR" sz="1600"/>
              <a:t>L’analyse fonctionnelle des activités (et des unités…) : pertinence des missions, responsabilités, chiffres clés bien qualifiés</a:t>
            </a:r>
          </a:p>
          <a:p>
            <a:pPr lvl="1">
              <a:lnSpc>
                <a:spcPct val="90000"/>
              </a:lnSpc>
            </a:pPr>
            <a:r>
              <a:rPr lang="fr-FR" sz="1600"/>
              <a:t>Quels sont les Principaux clients/fournisseurs (internes et externes) des processus et les produits/services fournis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3"/>
          <p:cNvSpPr>
            <a:spLocks noGrp="1"/>
          </p:cNvSpPr>
          <p:nvPr>
            <p:ph type="sldNum" sz="quarter" idx="10"/>
          </p:nvPr>
        </p:nvSpPr>
        <p:spPr/>
        <p:txBody>
          <a:bodyPr/>
          <a:lstStyle/>
          <a:p>
            <a:pPr>
              <a:defRPr/>
            </a:pPr>
            <a:fld id="{011A5FC0-0E9C-704F-BC24-E043B5389DE1}" type="slidenum">
              <a:rPr lang="fr-FR"/>
              <a:pPr>
                <a:defRPr/>
              </a:pPr>
              <a:t>31</a:t>
            </a:fld>
            <a:endParaRPr lang="fr-FR"/>
          </a:p>
        </p:txBody>
      </p:sp>
      <p:sp>
        <p:nvSpPr>
          <p:cNvPr id="69635" name="Rectangle 2"/>
          <p:cNvSpPr>
            <a:spLocks noGrp="1" noChangeArrowheads="1"/>
          </p:cNvSpPr>
          <p:nvPr>
            <p:ph type="title"/>
          </p:nvPr>
        </p:nvSpPr>
        <p:spPr>
          <a:xfrm>
            <a:off x="633413" y="228600"/>
            <a:ext cx="8001000" cy="533400"/>
          </a:xfrm>
        </p:spPr>
        <p:txBody>
          <a:bodyPr/>
          <a:lstStyle/>
          <a:p>
            <a:r>
              <a:rPr lang="fr-FR"/>
              <a:t>Le modèle classique de développement stratégique</a:t>
            </a:r>
          </a:p>
        </p:txBody>
      </p:sp>
      <p:sp>
        <p:nvSpPr>
          <p:cNvPr id="69636" name="Text Box 3"/>
          <p:cNvSpPr txBox="1">
            <a:spLocks noChangeArrowheads="1"/>
          </p:cNvSpPr>
          <p:nvPr/>
        </p:nvSpPr>
        <p:spPr bwMode="auto">
          <a:xfrm>
            <a:off x="280988" y="1066800"/>
            <a:ext cx="8651875" cy="1314450"/>
          </a:xfrm>
          <a:prstGeom prst="rect">
            <a:avLst/>
          </a:prstGeom>
          <a:noFill/>
          <a:ln w="9525">
            <a:noFill/>
            <a:miter lim="800000"/>
            <a:headEnd/>
            <a:tailEnd/>
          </a:ln>
        </p:spPr>
        <p:txBody>
          <a:bodyPr>
            <a:prstTxWarp prst="textNoShape">
              <a:avLst/>
            </a:prstTxWarp>
            <a:spAutoFit/>
          </a:bodyPr>
          <a:lstStyle/>
          <a:p>
            <a:pPr algn="ctr">
              <a:spcBef>
                <a:spcPct val="50000"/>
              </a:spcBef>
            </a:pPr>
            <a:r>
              <a:rPr lang="fr-FR" sz="1600">
                <a:solidFill>
                  <a:schemeClr val="hlink"/>
                </a:solidFill>
                <a:latin typeface="Arial" charset="0"/>
              </a:rPr>
              <a:t>«  </a:t>
            </a:r>
            <a:r>
              <a:rPr lang="fr-FR" sz="1600" b="1" i="1">
                <a:solidFill>
                  <a:schemeClr val="hlink"/>
                </a:solidFill>
                <a:latin typeface="Arial" charset="0"/>
              </a:rPr>
              <a:t>Rechercher les avantages compétitifs détenus par les concurrents »</a:t>
            </a:r>
            <a:endParaRPr lang="fr-FR" sz="1600">
              <a:solidFill>
                <a:schemeClr val="hlink"/>
              </a:solidFill>
              <a:latin typeface="Arial" charset="0"/>
            </a:endParaRPr>
          </a:p>
          <a:p>
            <a:pPr>
              <a:spcBef>
                <a:spcPct val="50000"/>
              </a:spcBef>
            </a:pPr>
            <a:endParaRPr lang="fr-FR" sz="1600">
              <a:latin typeface="Arial" charset="0"/>
            </a:endParaRPr>
          </a:p>
          <a:p>
            <a:pPr>
              <a:spcBef>
                <a:spcPct val="50000"/>
              </a:spcBef>
            </a:pPr>
            <a:r>
              <a:rPr lang="fr-FR" sz="1600" b="1">
                <a:latin typeface="Arial" charset="0"/>
              </a:rPr>
              <a:t>Exemples</a:t>
            </a:r>
            <a:r>
              <a:rPr lang="fr-FR" sz="1600">
                <a:latin typeface="Arial" charset="0"/>
              </a:rPr>
              <a:t> :  Délocalisation, rationalisation et économies d ’échelle, Juste à Temps et Cercles de Qualité, pratiques de ressources humaines, « japonaises », alliances stratégiques</a:t>
            </a:r>
          </a:p>
        </p:txBody>
      </p:sp>
      <p:sp>
        <p:nvSpPr>
          <p:cNvPr id="69637" name="Text Box 4"/>
          <p:cNvSpPr txBox="1">
            <a:spLocks noChangeArrowheads="1"/>
          </p:cNvSpPr>
          <p:nvPr/>
        </p:nvSpPr>
        <p:spPr bwMode="auto">
          <a:xfrm>
            <a:off x="0" y="3568700"/>
            <a:ext cx="3492500" cy="581025"/>
          </a:xfrm>
          <a:prstGeom prst="rect">
            <a:avLst/>
          </a:prstGeom>
          <a:noFill/>
          <a:ln w="9525">
            <a:noFill/>
            <a:miter lim="800000"/>
            <a:headEnd/>
            <a:tailEnd/>
          </a:ln>
        </p:spPr>
        <p:txBody>
          <a:bodyPr>
            <a:prstTxWarp prst="textNoShape">
              <a:avLst/>
            </a:prstTxWarp>
            <a:spAutoFit/>
          </a:bodyPr>
          <a:lstStyle/>
          <a:p>
            <a:pPr algn="ctr">
              <a:spcBef>
                <a:spcPct val="50000"/>
              </a:spcBef>
            </a:pPr>
            <a:r>
              <a:rPr lang="fr-FR" sz="1600">
                <a:latin typeface="Arial" charset="0"/>
              </a:rPr>
              <a:t>De la Course-poursuite permanente à</a:t>
            </a:r>
          </a:p>
        </p:txBody>
      </p:sp>
      <p:sp>
        <p:nvSpPr>
          <p:cNvPr id="69638" name="Text Box 5"/>
          <p:cNvSpPr txBox="1">
            <a:spLocks noChangeArrowheads="1"/>
          </p:cNvSpPr>
          <p:nvPr/>
        </p:nvSpPr>
        <p:spPr bwMode="auto">
          <a:xfrm>
            <a:off x="4572000" y="3068638"/>
            <a:ext cx="3529013" cy="336550"/>
          </a:xfrm>
          <a:prstGeom prst="rect">
            <a:avLst/>
          </a:prstGeom>
          <a:noFill/>
          <a:ln w="9525">
            <a:noFill/>
            <a:miter lim="800000"/>
            <a:headEnd/>
            <a:tailEnd/>
          </a:ln>
        </p:spPr>
        <p:txBody>
          <a:bodyPr>
            <a:prstTxWarp prst="textNoShape">
              <a:avLst/>
            </a:prstTxWarp>
            <a:spAutoFit/>
          </a:bodyPr>
          <a:lstStyle/>
          <a:p>
            <a:pPr>
              <a:spcBef>
                <a:spcPct val="50000"/>
              </a:spcBef>
            </a:pPr>
            <a:r>
              <a:rPr lang="fr-FR" sz="1600">
                <a:latin typeface="Arial" charset="0"/>
              </a:rPr>
              <a:t>La « Revitalisation compétitive »</a:t>
            </a:r>
          </a:p>
        </p:txBody>
      </p:sp>
      <p:sp>
        <p:nvSpPr>
          <p:cNvPr id="69639" name="Text Box 6"/>
          <p:cNvSpPr txBox="1">
            <a:spLocks noChangeArrowheads="1"/>
          </p:cNvSpPr>
          <p:nvPr/>
        </p:nvSpPr>
        <p:spPr bwMode="auto">
          <a:xfrm>
            <a:off x="4572000" y="3830638"/>
            <a:ext cx="3305175" cy="457200"/>
          </a:xfrm>
          <a:prstGeom prst="rect">
            <a:avLst/>
          </a:prstGeom>
          <a:noFill/>
          <a:ln w="9525">
            <a:noFill/>
            <a:miter lim="800000"/>
            <a:headEnd/>
            <a:tailEnd/>
          </a:ln>
        </p:spPr>
        <p:txBody>
          <a:bodyPr>
            <a:prstTxWarp prst="textNoShape">
              <a:avLst/>
            </a:prstTxWarp>
            <a:spAutoFit/>
          </a:bodyPr>
          <a:lstStyle/>
          <a:p>
            <a:pPr>
              <a:spcBef>
                <a:spcPct val="50000"/>
              </a:spcBef>
            </a:pPr>
            <a:r>
              <a:rPr lang="fr-FR" sz="2400">
                <a:latin typeface="Arial" charset="0"/>
              </a:rPr>
              <a:t>      </a:t>
            </a:r>
            <a:r>
              <a:rPr lang="fr-FR" sz="1600">
                <a:latin typeface="Arial" charset="0"/>
              </a:rPr>
              <a:t>« Repenser la stratégie »</a:t>
            </a:r>
            <a:endParaRPr lang="fr-FR" sz="2400">
              <a:latin typeface="Arial" charset="0"/>
            </a:endParaRPr>
          </a:p>
        </p:txBody>
      </p:sp>
      <p:sp>
        <p:nvSpPr>
          <p:cNvPr id="69640" name="Text Box 7"/>
          <p:cNvSpPr txBox="1">
            <a:spLocks noChangeArrowheads="1"/>
          </p:cNvSpPr>
          <p:nvPr/>
        </p:nvSpPr>
        <p:spPr bwMode="auto">
          <a:xfrm>
            <a:off x="762000" y="5105400"/>
            <a:ext cx="7696200" cy="1192213"/>
          </a:xfrm>
          <a:prstGeom prst="rect">
            <a:avLst/>
          </a:prstGeom>
          <a:noFill/>
          <a:ln w="9525">
            <a:noFill/>
            <a:miter lim="800000"/>
            <a:headEnd/>
            <a:tailEnd/>
          </a:ln>
        </p:spPr>
        <p:txBody>
          <a:bodyPr>
            <a:prstTxWarp prst="textNoShape">
              <a:avLst/>
            </a:prstTxWarp>
            <a:spAutoFit/>
          </a:bodyPr>
          <a:lstStyle/>
          <a:p>
            <a:pPr>
              <a:spcBef>
                <a:spcPct val="50000"/>
              </a:spcBef>
            </a:pPr>
            <a:r>
              <a:rPr lang="fr-FR" sz="1600" b="1">
                <a:solidFill>
                  <a:schemeClr val="hlink"/>
                </a:solidFill>
                <a:latin typeface="Arial" charset="0"/>
              </a:rPr>
              <a:t>Ne pas se focaliser sur  les ressources existantes humaines, techniques, financières des concurrents …</a:t>
            </a:r>
          </a:p>
          <a:p>
            <a:pPr>
              <a:spcBef>
                <a:spcPct val="50000"/>
              </a:spcBef>
            </a:pPr>
            <a:r>
              <a:rPr lang="fr-FR" sz="1600" b="1">
                <a:solidFill>
                  <a:schemeClr val="hlink"/>
                </a:solidFill>
                <a:latin typeface="Arial" charset="0"/>
              </a:rPr>
              <a:t>mais plutôt sur la manière dont ils construisent de nouveaux avantages compétitifs et sur leurs « Business Models »</a:t>
            </a:r>
          </a:p>
        </p:txBody>
      </p:sp>
      <p:sp>
        <p:nvSpPr>
          <p:cNvPr id="69641" name="AutoShape 8"/>
          <p:cNvSpPr>
            <a:spLocks noChangeArrowheads="1"/>
          </p:cNvSpPr>
          <p:nvPr/>
        </p:nvSpPr>
        <p:spPr bwMode="auto">
          <a:xfrm>
            <a:off x="492125" y="685800"/>
            <a:ext cx="774700" cy="762000"/>
          </a:xfrm>
          <a:prstGeom prst="triangle">
            <a:avLst>
              <a:gd name="adj" fmla="val 50000"/>
            </a:avLst>
          </a:prstGeom>
          <a:noFill/>
          <a:ln w="38100">
            <a:solidFill>
              <a:schemeClr val="tx1"/>
            </a:solidFill>
            <a:miter lim="800000"/>
            <a:headEnd/>
            <a:tailEnd/>
          </a:ln>
        </p:spPr>
        <p:txBody>
          <a:bodyPr wrap="none" anchor="ctr">
            <a:prstTxWarp prst="textNoShape">
              <a:avLst/>
            </a:prstTxWarp>
          </a:bodyPr>
          <a:lstStyle/>
          <a:p>
            <a:pPr algn="ctr"/>
            <a:r>
              <a:rPr lang="fr-FR" sz="4000" b="1">
                <a:solidFill>
                  <a:srgbClr val="FF3300"/>
                </a:solidFill>
                <a:latin typeface="Arial" charset="0"/>
              </a:rPr>
              <a:t>!</a:t>
            </a:r>
          </a:p>
        </p:txBody>
      </p:sp>
      <p:sp>
        <p:nvSpPr>
          <p:cNvPr id="69642" name="Rectangle 9"/>
          <p:cNvSpPr>
            <a:spLocks noChangeArrowheads="1"/>
          </p:cNvSpPr>
          <p:nvPr/>
        </p:nvSpPr>
        <p:spPr bwMode="auto">
          <a:xfrm>
            <a:off x="4211638" y="2781300"/>
            <a:ext cx="4362450" cy="1943100"/>
          </a:xfrm>
          <a:prstGeom prst="rect">
            <a:avLst/>
          </a:prstGeom>
          <a:noFill/>
          <a:ln w="38100">
            <a:solidFill>
              <a:srgbClr val="FF3300"/>
            </a:solidFill>
            <a:miter lim="800000"/>
            <a:headEnd/>
            <a:tailEnd/>
          </a:ln>
        </p:spPr>
        <p:txBody>
          <a:bodyPr wrap="none" anchor="ctr">
            <a:prstTxWarp prst="textNoShape">
              <a:avLst/>
            </a:prstTxWarp>
          </a:bodyPr>
          <a:lstStyle/>
          <a:p>
            <a:endParaRPr lang="fr-FR"/>
          </a:p>
        </p:txBody>
      </p:sp>
      <p:sp>
        <p:nvSpPr>
          <p:cNvPr id="69643" name="AutoShape 10"/>
          <p:cNvSpPr>
            <a:spLocks noChangeArrowheads="1"/>
          </p:cNvSpPr>
          <p:nvPr/>
        </p:nvSpPr>
        <p:spPr bwMode="auto">
          <a:xfrm>
            <a:off x="3492500" y="3573463"/>
            <a:ext cx="574675" cy="503237"/>
          </a:xfrm>
          <a:prstGeom prst="rightArrow">
            <a:avLst>
              <a:gd name="adj1" fmla="val 50000"/>
              <a:gd name="adj2" fmla="val 28549"/>
            </a:avLst>
          </a:prstGeom>
          <a:solidFill>
            <a:schemeClr val="accent1"/>
          </a:solidFill>
          <a:ln w="12700">
            <a:solidFill>
              <a:schemeClr val="tx1"/>
            </a:solidFill>
            <a:miter lim="800000"/>
            <a:headEnd/>
            <a:tailEnd/>
          </a:ln>
        </p:spPr>
        <p:txBody>
          <a:bodyPr wrap="none" anchor="ctr">
            <a:prstTxWarp prst="textNoShape">
              <a:avLst/>
            </a:prstTxWarp>
          </a:bodyPr>
          <a:lstStyle/>
          <a:p>
            <a:endParaRPr lang="fr-FR"/>
          </a:p>
        </p:txBody>
      </p:sp>
    </p:spTree>
  </p:cSld>
  <p:clrMapOvr>
    <a:masterClrMapping/>
  </p:clrMapOvr>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numéro de diapositive 2"/>
          <p:cNvSpPr>
            <a:spLocks noGrp="1"/>
          </p:cNvSpPr>
          <p:nvPr>
            <p:ph type="sldNum" sz="quarter" idx="10"/>
          </p:nvPr>
        </p:nvSpPr>
        <p:spPr/>
        <p:txBody>
          <a:bodyPr/>
          <a:lstStyle/>
          <a:p>
            <a:pPr>
              <a:defRPr/>
            </a:pPr>
            <a:fld id="{8279428F-F91D-EA46-94EE-0E50732C0D4A}" type="slidenum">
              <a:rPr lang="fr-FR"/>
              <a:pPr>
                <a:defRPr/>
              </a:pPr>
              <a:t>310</a:t>
            </a:fld>
            <a:endParaRPr lang="fr-FR"/>
          </a:p>
        </p:txBody>
      </p:sp>
      <p:sp>
        <p:nvSpPr>
          <p:cNvPr id="633859" name="AutoShape 3"/>
          <p:cNvSpPr>
            <a:spLocks noChangeArrowheads="1"/>
          </p:cNvSpPr>
          <p:nvPr/>
        </p:nvSpPr>
        <p:spPr bwMode="auto">
          <a:xfrm>
            <a:off x="1320800" y="1508125"/>
            <a:ext cx="2979738" cy="1098550"/>
          </a:xfrm>
          <a:prstGeom prst="roundRect">
            <a:avLst>
              <a:gd name="adj" fmla="val 16667"/>
            </a:avLst>
          </a:prstGeom>
          <a:noFill/>
          <a:ln w="9525">
            <a:solidFill>
              <a:schemeClr val="bg2"/>
            </a:solidFill>
            <a:round/>
            <a:headEnd/>
            <a:tailEnd/>
          </a:ln>
        </p:spPr>
        <p:txBody>
          <a:bodyPr lIns="81711" tIns="40855" rIns="81711" bIns="40855" anchor="ctr">
            <a:prstTxWarp prst="textNoShape">
              <a:avLst/>
            </a:prstTxWarp>
          </a:bodyPr>
          <a:lstStyle/>
          <a:p>
            <a:pPr algn="ctr" defTabSz="817563"/>
            <a:r>
              <a:rPr lang="fr-FR" sz="1600">
                <a:latin typeface="Verdana" charset="0"/>
              </a:rPr>
              <a:t>Processus avec ses sous-processus, ses activités et ses acteurs</a:t>
            </a:r>
          </a:p>
        </p:txBody>
      </p:sp>
      <p:sp>
        <p:nvSpPr>
          <p:cNvPr id="633860" name="AutoShape 4"/>
          <p:cNvSpPr>
            <a:spLocks noChangeArrowheads="1"/>
          </p:cNvSpPr>
          <p:nvPr/>
        </p:nvSpPr>
        <p:spPr bwMode="auto">
          <a:xfrm>
            <a:off x="4368800" y="1920875"/>
            <a:ext cx="474663" cy="273050"/>
          </a:xfrm>
          <a:prstGeom prst="notchedRightArrow">
            <a:avLst>
              <a:gd name="adj1" fmla="val 50000"/>
              <a:gd name="adj2" fmla="val 43459"/>
            </a:avLst>
          </a:prstGeom>
          <a:solidFill>
            <a:schemeClr val="accent2"/>
          </a:solidFill>
          <a:ln w="9525">
            <a:solidFill>
              <a:schemeClr val="tx1"/>
            </a:solidFill>
            <a:miter lim="800000"/>
            <a:headEnd/>
            <a:tailEnd/>
          </a:ln>
        </p:spPr>
        <p:txBody>
          <a:bodyPr wrap="none" anchor="ctr">
            <a:prstTxWarp prst="textNoShape">
              <a:avLst/>
            </a:prstTxWarp>
          </a:bodyPr>
          <a:lstStyle/>
          <a:p>
            <a:endParaRPr lang="fr-FR"/>
          </a:p>
        </p:txBody>
      </p:sp>
      <p:sp>
        <p:nvSpPr>
          <p:cNvPr id="633861" name="Oval 5"/>
          <p:cNvSpPr>
            <a:spLocks noChangeArrowheads="1"/>
          </p:cNvSpPr>
          <p:nvPr/>
        </p:nvSpPr>
        <p:spPr bwMode="auto">
          <a:xfrm>
            <a:off x="4843463" y="1851025"/>
            <a:ext cx="1082675" cy="412750"/>
          </a:xfrm>
          <a:prstGeom prst="ellipse">
            <a:avLst/>
          </a:prstGeom>
          <a:noFill/>
          <a:ln w="9525">
            <a:solidFill>
              <a:schemeClr val="accent2"/>
            </a:solidFill>
            <a:round/>
            <a:headEnd/>
            <a:tailEnd/>
          </a:ln>
        </p:spPr>
        <p:txBody>
          <a:bodyPr wrap="none" lIns="81711" tIns="40855" rIns="81711" bIns="40855" anchor="ctr">
            <a:prstTxWarp prst="textNoShape">
              <a:avLst/>
            </a:prstTxWarp>
          </a:bodyPr>
          <a:lstStyle/>
          <a:p>
            <a:pPr algn="ctr" defTabSz="817563"/>
            <a:r>
              <a:rPr lang="fr-FR" sz="1600">
                <a:latin typeface="Verdana" charset="0"/>
              </a:rPr>
              <a:t>Résultats</a:t>
            </a:r>
          </a:p>
        </p:txBody>
      </p:sp>
      <p:sp>
        <p:nvSpPr>
          <p:cNvPr id="633862" name="AutoShape 6"/>
          <p:cNvSpPr>
            <a:spLocks noChangeArrowheads="1"/>
          </p:cNvSpPr>
          <p:nvPr/>
        </p:nvSpPr>
        <p:spPr bwMode="auto">
          <a:xfrm>
            <a:off x="5994400" y="1920875"/>
            <a:ext cx="474663" cy="273050"/>
          </a:xfrm>
          <a:prstGeom prst="notchedRightArrow">
            <a:avLst>
              <a:gd name="adj1" fmla="val 50000"/>
              <a:gd name="adj2" fmla="val 43459"/>
            </a:avLst>
          </a:prstGeom>
          <a:solidFill>
            <a:schemeClr val="accent2"/>
          </a:solidFill>
          <a:ln w="9525">
            <a:solidFill>
              <a:schemeClr val="tx1"/>
            </a:solidFill>
            <a:miter lim="800000"/>
            <a:headEnd/>
            <a:tailEnd/>
          </a:ln>
        </p:spPr>
        <p:txBody>
          <a:bodyPr wrap="none" anchor="ctr">
            <a:prstTxWarp prst="textNoShape">
              <a:avLst/>
            </a:prstTxWarp>
          </a:bodyPr>
          <a:lstStyle/>
          <a:p>
            <a:endParaRPr lang="fr-FR"/>
          </a:p>
        </p:txBody>
      </p:sp>
      <p:sp>
        <p:nvSpPr>
          <p:cNvPr id="633863" name="Oval 7"/>
          <p:cNvSpPr>
            <a:spLocks noChangeArrowheads="1"/>
          </p:cNvSpPr>
          <p:nvPr/>
        </p:nvSpPr>
        <p:spPr bwMode="auto">
          <a:xfrm>
            <a:off x="6469063" y="1851025"/>
            <a:ext cx="1082675" cy="412750"/>
          </a:xfrm>
          <a:prstGeom prst="ellipse">
            <a:avLst/>
          </a:prstGeom>
          <a:noFill/>
          <a:ln w="9525">
            <a:solidFill>
              <a:srgbClr val="FF0000"/>
            </a:solidFill>
            <a:round/>
            <a:headEnd/>
            <a:tailEnd/>
          </a:ln>
        </p:spPr>
        <p:txBody>
          <a:bodyPr wrap="none" lIns="81711" tIns="40855" rIns="81711" bIns="40855" anchor="ctr">
            <a:prstTxWarp prst="textNoShape">
              <a:avLst/>
            </a:prstTxWarp>
          </a:bodyPr>
          <a:lstStyle/>
          <a:p>
            <a:pPr algn="ctr" defTabSz="817563"/>
            <a:r>
              <a:rPr lang="fr-FR" sz="1600">
                <a:latin typeface="Verdana" charset="0"/>
              </a:rPr>
              <a:t>Client</a:t>
            </a:r>
          </a:p>
        </p:txBody>
      </p:sp>
      <p:sp>
        <p:nvSpPr>
          <p:cNvPr id="633864" name="Text Box 8"/>
          <p:cNvSpPr txBox="1">
            <a:spLocks noChangeArrowheads="1"/>
          </p:cNvSpPr>
          <p:nvPr/>
        </p:nvSpPr>
        <p:spPr bwMode="auto">
          <a:xfrm>
            <a:off x="5453063" y="2949575"/>
            <a:ext cx="1436687" cy="825500"/>
          </a:xfrm>
          <a:prstGeom prst="rect">
            <a:avLst/>
          </a:prstGeom>
          <a:noFill/>
          <a:ln w="9525">
            <a:solidFill>
              <a:srgbClr val="000099"/>
            </a:solidFill>
            <a:miter lim="800000"/>
            <a:headEnd/>
            <a:tailEnd/>
          </a:ln>
        </p:spPr>
        <p:txBody>
          <a:bodyPr lIns="81711" tIns="40855" rIns="81711" bIns="40855">
            <a:prstTxWarp prst="textNoShape">
              <a:avLst/>
            </a:prstTxWarp>
            <a:spAutoFit/>
          </a:bodyPr>
          <a:lstStyle/>
          <a:p>
            <a:pPr algn="ctr" defTabSz="817563"/>
            <a:r>
              <a:rPr lang="fr-FR" sz="1600">
                <a:latin typeface="Verdana" charset="0"/>
              </a:rPr>
              <a:t>L'atteinte des objectifs</a:t>
            </a:r>
          </a:p>
        </p:txBody>
      </p:sp>
      <p:sp>
        <p:nvSpPr>
          <p:cNvPr id="633865" name="Text Box 9"/>
          <p:cNvSpPr txBox="1">
            <a:spLocks noChangeArrowheads="1"/>
          </p:cNvSpPr>
          <p:nvPr/>
        </p:nvSpPr>
        <p:spPr bwMode="auto">
          <a:xfrm>
            <a:off x="4843463" y="4694238"/>
            <a:ext cx="2898775" cy="581025"/>
          </a:xfrm>
          <a:prstGeom prst="rect">
            <a:avLst/>
          </a:prstGeom>
          <a:noFill/>
          <a:ln w="9525">
            <a:solidFill>
              <a:srgbClr val="FF0000"/>
            </a:solidFill>
            <a:miter lim="800000"/>
            <a:headEnd/>
            <a:tailEnd/>
          </a:ln>
        </p:spPr>
        <p:txBody>
          <a:bodyPr wrap="none" lIns="81711" tIns="40855" rIns="81711" bIns="40855">
            <a:prstTxWarp prst="textNoShape">
              <a:avLst/>
            </a:prstTxWarp>
            <a:spAutoFit/>
          </a:bodyPr>
          <a:lstStyle/>
          <a:p>
            <a:pPr defTabSz="817563"/>
            <a:r>
              <a:rPr lang="fr-FR" sz="1600">
                <a:solidFill>
                  <a:srgbClr val="FF0000"/>
                </a:solidFill>
                <a:latin typeface="Verdana" charset="0"/>
              </a:rPr>
              <a:t>Indicateurs de résultat</a:t>
            </a:r>
          </a:p>
          <a:p>
            <a:pPr defTabSz="817563"/>
            <a:r>
              <a:rPr lang="fr-FR" sz="1600">
                <a:solidFill>
                  <a:srgbClr val="FF0000"/>
                </a:solidFill>
                <a:latin typeface="Verdana" charset="0"/>
              </a:rPr>
              <a:t>Indicateurs de progression</a:t>
            </a:r>
          </a:p>
        </p:txBody>
      </p:sp>
      <p:sp>
        <p:nvSpPr>
          <p:cNvPr id="633866" name="Line 10"/>
          <p:cNvSpPr>
            <a:spLocks noChangeShapeType="1"/>
          </p:cNvSpPr>
          <p:nvPr/>
        </p:nvSpPr>
        <p:spPr bwMode="auto">
          <a:xfrm flipV="1">
            <a:off x="6129338" y="2263775"/>
            <a:ext cx="0" cy="615950"/>
          </a:xfrm>
          <a:prstGeom prst="line">
            <a:avLst/>
          </a:prstGeom>
          <a:noFill/>
          <a:ln w="76200" cmpd="tri">
            <a:solidFill>
              <a:schemeClr val="tx1"/>
            </a:solidFill>
            <a:round/>
            <a:headEnd/>
            <a:tailEnd type="triangle" w="med" len="med"/>
          </a:ln>
        </p:spPr>
        <p:txBody>
          <a:bodyPr>
            <a:prstTxWarp prst="textNoShape">
              <a:avLst/>
            </a:prstTxWarp>
          </a:bodyPr>
          <a:lstStyle/>
          <a:p>
            <a:endParaRPr lang="fr-FR"/>
          </a:p>
        </p:txBody>
      </p:sp>
      <p:sp>
        <p:nvSpPr>
          <p:cNvPr id="633867" name="Text Box 11"/>
          <p:cNvSpPr txBox="1">
            <a:spLocks noChangeArrowheads="1"/>
          </p:cNvSpPr>
          <p:nvPr/>
        </p:nvSpPr>
        <p:spPr bwMode="auto">
          <a:xfrm>
            <a:off x="2946400" y="2949575"/>
            <a:ext cx="1557338" cy="1314450"/>
          </a:xfrm>
          <a:prstGeom prst="rect">
            <a:avLst/>
          </a:prstGeom>
          <a:noFill/>
          <a:ln w="9525">
            <a:solidFill>
              <a:srgbClr val="000099"/>
            </a:solidFill>
            <a:miter lim="800000"/>
            <a:headEnd/>
            <a:tailEnd/>
          </a:ln>
        </p:spPr>
        <p:txBody>
          <a:bodyPr lIns="81711" tIns="40855" rIns="81711" bIns="40855">
            <a:prstTxWarp prst="textNoShape">
              <a:avLst/>
            </a:prstTxWarp>
            <a:spAutoFit/>
          </a:bodyPr>
          <a:lstStyle/>
          <a:p>
            <a:pPr algn="ctr" defTabSz="817563"/>
            <a:r>
              <a:rPr lang="fr-FR" sz="1600">
                <a:latin typeface="Verdana" charset="0"/>
              </a:rPr>
              <a:t>La performance des activités ou sous processus</a:t>
            </a:r>
          </a:p>
        </p:txBody>
      </p:sp>
      <p:sp>
        <p:nvSpPr>
          <p:cNvPr id="633868" name="Text Box 12"/>
          <p:cNvSpPr txBox="1">
            <a:spLocks noChangeArrowheads="1"/>
          </p:cNvSpPr>
          <p:nvPr/>
        </p:nvSpPr>
        <p:spPr bwMode="auto">
          <a:xfrm>
            <a:off x="1117600" y="4694238"/>
            <a:ext cx="3454400" cy="1135062"/>
          </a:xfrm>
          <a:prstGeom prst="rect">
            <a:avLst/>
          </a:prstGeom>
          <a:noFill/>
          <a:ln w="9525">
            <a:solidFill>
              <a:srgbClr val="FF0000"/>
            </a:solidFill>
            <a:miter lim="800000"/>
            <a:headEnd/>
            <a:tailEnd/>
          </a:ln>
        </p:spPr>
        <p:txBody>
          <a:bodyPr lIns="81711" tIns="40855" rIns="81711" bIns="40855">
            <a:prstTxWarp prst="textNoShape">
              <a:avLst/>
            </a:prstTxWarp>
          </a:bodyPr>
          <a:lstStyle/>
          <a:p>
            <a:pPr defTabSz="817563"/>
            <a:r>
              <a:rPr lang="fr-FR" sz="1600">
                <a:solidFill>
                  <a:srgbClr val="FF0000"/>
                </a:solidFill>
                <a:latin typeface="Verdana" charset="0"/>
              </a:rPr>
              <a:t>Indicateurs de coût, de niveau de service… (ABC, ABM)</a:t>
            </a:r>
          </a:p>
          <a:p>
            <a:pPr defTabSz="817563"/>
            <a:r>
              <a:rPr lang="fr-FR" sz="1600">
                <a:solidFill>
                  <a:srgbClr val="FF0000"/>
                </a:solidFill>
                <a:latin typeface="Verdana" charset="0"/>
              </a:rPr>
              <a:t>Analyse des enjeux</a:t>
            </a:r>
          </a:p>
          <a:p>
            <a:pPr defTabSz="817563"/>
            <a:r>
              <a:rPr lang="fr-FR" sz="1600">
                <a:solidFill>
                  <a:srgbClr val="FF0000"/>
                </a:solidFill>
                <a:latin typeface="Verdana" charset="0"/>
              </a:rPr>
              <a:t>Indicateurs de progression</a:t>
            </a:r>
          </a:p>
        </p:txBody>
      </p:sp>
      <p:sp>
        <p:nvSpPr>
          <p:cNvPr id="633869" name="Text Box 13"/>
          <p:cNvSpPr txBox="1">
            <a:spLocks noChangeArrowheads="1"/>
          </p:cNvSpPr>
          <p:nvPr/>
        </p:nvSpPr>
        <p:spPr bwMode="auto">
          <a:xfrm>
            <a:off x="1320800" y="2949575"/>
            <a:ext cx="1557338" cy="581025"/>
          </a:xfrm>
          <a:prstGeom prst="rect">
            <a:avLst/>
          </a:prstGeom>
          <a:noFill/>
          <a:ln w="9525">
            <a:solidFill>
              <a:srgbClr val="000099"/>
            </a:solidFill>
            <a:miter lim="800000"/>
            <a:headEnd/>
            <a:tailEnd/>
          </a:ln>
        </p:spPr>
        <p:txBody>
          <a:bodyPr lIns="81711" tIns="40855" rIns="81711" bIns="40855">
            <a:prstTxWarp prst="textNoShape">
              <a:avLst/>
            </a:prstTxWarp>
            <a:spAutoFit/>
          </a:bodyPr>
          <a:lstStyle/>
          <a:p>
            <a:pPr algn="ctr" defTabSz="817563"/>
            <a:r>
              <a:rPr lang="fr-FR" sz="1600">
                <a:latin typeface="Verdana" charset="0"/>
              </a:rPr>
              <a:t>La valeur apportée</a:t>
            </a:r>
          </a:p>
        </p:txBody>
      </p:sp>
      <p:sp>
        <p:nvSpPr>
          <p:cNvPr id="633870" name="Rectangle 14"/>
          <p:cNvSpPr>
            <a:spLocks noGrp="1" noChangeArrowheads="1"/>
          </p:cNvSpPr>
          <p:nvPr>
            <p:ph type="title"/>
          </p:nvPr>
        </p:nvSpPr>
        <p:spPr/>
        <p:txBody>
          <a:bodyPr/>
          <a:lstStyle/>
          <a:p>
            <a:r>
              <a:rPr lang="fr-FR"/>
              <a:t>3 types d'analyse de la performance économique des processus</a:t>
            </a:r>
          </a:p>
        </p:txBody>
      </p:sp>
    </p:spTree>
  </p:cSld>
  <p:clrMapOvr>
    <a:masterClrMapping/>
  </p:clrMapOvr>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ce réservé du numéro de diapositive 2"/>
          <p:cNvSpPr>
            <a:spLocks noGrp="1"/>
          </p:cNvSpPr>
          <p:nvPr>
            <p:ph type="sldNum" sz="quarter" idx="10"/>
          </p:nvPr>
        </p:nvSpPr>
        <p:spPr/>
        <p:txBody>
          <a:bodyPr/>
          <a:lstStyle/>
          <a:p>
            <a:pPr>
              <a:defRPr/>
            </a:pPr>
            <a:fld id="{BBF5D324-745F-CB4E-B295-D2AFBFC3886C}" type="slidenum">
              <a:rPr lang="fr-FR"/>
              <a:pPr>
                <a:defRPr/>
              </a:pPr>
              <a:t>311</a:t>
            </a:fld>
            <a:endParaRPr lang="fr-FR"/>
          </a:p>
        </p:txBody>
      </p:sp>
      <p:sp>
        <p:nvSpPr>
          <p:cNvPr id="635907" name="Rectangle 2"/>
          <p:cNvSpPr>
            <a:spLocks noGrp="1" noChangeArrowheads="1"/>
          </p:cNvSpPr>
          <p:nvPr>
            <p:ph type="title"/>
          </p:nvPr>
        </p:nvSpPr>
        <p:spPr>
          <a:xfrm>
            <a:off x="762000" y="304800"/>
            <a:ext cx="7772400" cy="476250"/>
          </a:xfrm>
        </p:spPr>
        <p:txBody>
          <a:bodyPr/>
          <a:lstStyle/>
          <a:p>
            <a:r>
              <a:rPr lang="fr-FR"/>
              <a:t>3 familles d'indicateurs de performance</a:t>
            </a:r>
          </a:p>
        </p:txBody>
      </p:sp>
      <p:sp>
        <p:nvSpPr>
          <p:cNvPr id="635908" name="AutoShape 3"/>
          <p:cNvSpPr>
            <a:spLocks noChangeArrowheads="1"/>
          </p:cNvSpPr>
          <p:nvPr/>
        </p:nvSpPr>
        <p:spPr bwMode="auto">
          <a:xfrm>
            <a:off x="439738" y="3222625"/>
            <a:ext cx="2574925" cy="1235075"/>
          </a:xfrm>
          <a:prstGeom prst="homePlate">
            <a:avLst>
              <a:gd name="adj" fmla="val 52121"/>
            </a:avLst>
          </a:prstGeom>
          <a:noFill/>
          <a:ln w="28575">
            <a:solidFill>
              <a:srgbClr val="FF0000"/>
            </a:solidFill>
            <a:miter lim="800000"/>
            <a:headEnd/>
            <a:tailEnd/>
          </a:ln>
        </p:spPr>
        <p:txBody>
          <a:bodyPr wrap="none" anchor="ctr">
            <a:prstTxWarp prst="textNoShape">
              <a:avLst/>
            </a:prstTxWarp>
          </a:bodyPr>
          <a:lstStyle/>
          <a:p>
            <a:endParaRPr lang="fr-FR"/>
          </a:p>
        </p:txBody>
      </p:sp>
      <p:sp>
        <p:nvSpPr>
          <p:cNvPr id="635909" name="AutoShape 4"/>
          <p:cNvSpPr>
            <a:spLocks noChangeArrowheads="1"/>
          </p:cNvSpPr>
          <p:nvPr/>
        </p:nvSpPr>
        <p:spPr bwMode="auto">
          <a:xfrm>
            <a:off x="576263" y="3429000"/>
            <a:ext cx="1082675" cy="342900"/>
          </a:xfrm>
          <a:prstGeom prst="roundRect">
            <a:avLst>
              <a:gd name="adj" fmla="val 16667"/>
            </a:avLst>
          </a:prstGeom>
          <a:noFill/>
          <a:ln w="9525">
            <a:solidFill>
              <a:schemeClr val="tx1"/>
            </a:solidFill>
            <a:round/>
            <a:headEnd/>
            <a:tailEnd/>
          </a:ln>
        </p:spPr>
        <p:txBody>
          <a:bodyPr wrap="none" lIns="81711" tIns="40855" rIns="81711" bIns="40855" anchor="ctr">
            <a:prstTxWarp prst="textNoShape">
              <a:avLst/>
            </a:prstTxWarp>
          </a:bodyPr>
          <a:lstStyle/>
          <a:p>
            <a:pPr algn="ctr" defTabSz="817563"/>
            <a:r>
              <a:rPr lang="fr-FR" sz="1600">
                <a:latin typeface="Verdana" charset="0"/>
              </a:rPr>
              <a:t>Activité A</a:t>
            </a:r>
          </a:p>
        </p:txBody>
      </p:sp>
      <p:sp>
        <p:nvSpPr>
          <p:cNvPr id="635910" name="AutoShape 5"/>
          <p:cNvSpPr>
            <a:spLocks noChangeArrowheads="1"/>
          </p:cNvSpPr>
          <p:nvPr/>
        </p:nvSpPr>
        <p:spPr bwMode="auto">
          <a:xfrm>
            <a:off x="576263" y="3978275"/>
            <a:ext cx="1082675" cy="342900"/>
          </a:xfrm>
          <a:prstGeom prst="roundRect">
            <a:avLst>
              <a:gd name="adj" fmla="val 16667"/>
            </a:avLst>
          </a:prstGeom>
          <a:noFill/>
          <a:ln w="9525">
            <a:solidFill>
              <a:schemeClr val="tx1"/>
            </a:solidFill>
            <a:round/>
            <a:headEnd/>
            <a:tailEnd/>
          </a:ln>
        </p:spPr>
        <p:txBody>
          <a:bodyPr wrap="none" lIns="81711" tIns="40855" rIns="81711" bIns="40855" anchor="ctr">
            <a:prstTxWarp prst="textNoShape">
              <a:avLst/>
            </a:prstTxWarp>
          </a:bodyPr>
          <a:lstStyle/>
          <a:p>
            <a:pPr algn="ctr" defTabSz="817563"/>
            <a:r>
              <a:rPr lang="fr-FR" sz="1600">
                <a:latin typeface="Verdana" charset="0"/>
              </a:rPr>
              <a:t>Activité B</a:t>
            </a:r>
          </a:p>
        </p:txBody>
      </p:sp>
      <p:sp>
        <p:nvSpPr>
          <p:cNvPr id="635911" name="AutoShape 6"/>
          <p:cNvSpPr>
            <a:spLocks noChangeArrowheads="1"/>
          </p:cNvSpPr>
          <p:nvPr/>
        </p:nvSpPr>
        <p:spPr bwMode="auto">
          <a:xfrm>
            <a:off x="1727200" y="3635375"/>
            <a:ext cx="1084263" cy="342900"/>
          </a:xfrm>
          <a:prstGeom prst="roundRect">
            <a:avLst>
              <a:gd name="adj" fmla="val 16667"/>
            </a:avLst>
          </a:prstGeom>
          <a:noFill/>
          <a:ln w="9525">
            <a:solidFill>
              <a:schemeClr val="tx1"/>
            </a:solidFill>
            <a:round/>
            <a:headEnd/>
            <a:tailEnd/>
          </a:ln>
        </p:spPr>
        <p:txBody>
          <a:bodyPr wrap="none" lIns="81711" tIns="40855" rIns="81711" bIns="40855" anchor="ctr">
            <a:prstTxWarp prst="textNoShape">
              <a:avLst/>
            </a:prstTxWarp>
          </a:bodyPr>
          <a:lstStyle/>
          <a:p>
            <a:pPr algn="ctr" defTabSz="817563"/>
            <a:r>
              <a:rPr lang="fr-FR" sz="1600">
                <a:latin typeface="Verdana" charset="0"/>
              </a:rPr>
              <a:t>Activité C</a:t>
            </a:r>
          </a:p>
        </p:txBody>
      </p:sp>
      <p:sp>
        <p:nvSpPr>
          <p:cNvPr id="635912" name="Oval 7"/>
          <p:cNvSpPr>
            <a:spLocks noChangeArrowheads="1"/>
          </p:cNvSpPr>
          <p:nvPr/>
        </p:nvSpPr>
        <p:spPr bwMode="auto">
          <a:xfrm>
            <a:off x="3014663" y="2879725"/>
            <a:ext cx="1354137" cy="1714500"/>
          </a:xfrm>
          <a:prstGeom prst="ellipse">
            <a:avLst/>
          </a:prstGeom>
          <a:solidFill>
            <a:schemeClr val="accent1"/>
          </a:solidFill>
          <a:ln w="9525">
            <a:solidFill>
              <a:srgbClr val="FF0000"/>
            </a:solidFill>
            <a:round/>
            <a:headEnd/>
            <a:tailEnd/>
          </a:ln>
        </p:spPr>
        <p:txBody>
          <a:bodyPr lIns="81711" tIns="40855" rIns="81711" bIns="40855" anchor="ctr">
            <a:prstTxWarp prst="textNoShape">
              <a:avLst/>
            </a:prstTxWarp>
          </a:bodyPr>
          <a:lstStyle/>
          <a:p>
            <a:pPr algn="ctr" defTabSz="817563"/>
            <a:r>
              <a:rPr lang="fr-FR" sz="1300" b="1">
                <a:solidFill>
                  <a:schemeClr val="bg1"/>
                </a:solidFill>
                <a:latin typeface="Verdana" charset="0"/>
              </a:rPr>
              <a:t>Performance attendue / réelle</a:t>
            </a:r>
          </a:p>
        </p:txBody>
      </p:sp>
      <p:sp>
        <p:nvSpPr>
          <p:cNvPr id="635913" name="AutoShape 8"/>
          <p:cNvSpPr>
            <a:spLocks noChangeArrowheads="1"/>
          </p:cNvSpPr>
          <p:nvPr/>
        </p:nvSpPr>
        <p:spPr bwMode="auto">
          <a:xfrm>
            <a:off x="4706938" y="1782763"/>
            <a:ext cx="2574925" cy="1235075"/>
          </a:xfrm>
          <a:prstGeom prst="homePlate">
            <a:avLst>
              <a:gd name="adj" fmla="val 52121"/>
            </a:avLst>
          </a:prstGeom>
          <a:noFill/>
          <a:ln w="12700">
            <a:solidFill>
              <a:schemeClr val="tx1"/>
            </a:solidFill>
            <a:miter lim="800000"/>
            <a:headEnd/>
            <a:tailEnd/>
          </a:ln>
        </p:spPr>
        <p:txBody>
          <a:bodyPr wrap="none" anchor="ctr">
            <a:prstTxWarp prst="textNoShape">
              <a:avLst/>
            </a:prstTxWarp>
          </a:bodyPr>
          <a:lstStyle/>
          <a:p>
            <a:endParaRPr lang="fr-FR"/>
          </a:p>
        </p:txBody>
      </p:sp>
      <p:sp>
        <p:nvSpPr>
          <p:cNvPr id="635914" name="AutoShape 9"/>
          <p:cNvSpPr>
            <a:spLocks noChangeArrowheads="1"/>
          </p:cNvSpPr>
          <p:nvPr/>
        </p:nvSpPr>
        <p:spPr bwMode="auto">
          <a:xfrm>
            <a:off x="4843463" y="1989138"/>
            <a:ext cx="1082675" cy="342900"/>
          </a:xfrm>
          <a:prstGeom prst="roundRect">
            <a:avLst>
              <a:gd name="adj" fmla="val 16667"/>
            </a:avLst>
          </a:prstGeom>
          <a:noFill/>
          <a:ln w="28575">
            <a:solidFill>
              <a:srgbClr val="FF0000"/>
            </a:solidFill>
            <a:round/>
            <a:headEnd/>
            <a:tailEnd/>
          </a:ln>
        </p:spPr>
        <p:txBody>
          <a:bodyPr wrap="none" lIns="81711" tIns="40855" rIns="81711" bIns="40855" anchor="ctr">
            <a:prstTxWarp prst="textNoShape">
              <a:avLst/>
            </a:prstTxWarp>
          </a:bodyPr>
          <a:lstStyle/>
          <a:p>
            <a:pPr algn="ctr" defTabSz="817563"/>
            <a:r>
              <a:rPr lang="fr-FR" sz="1600">
                <a:latin typeface="Verdana" charset="0"/>
              </a:rPr>
              <a:t>Activité A</a:t>
            </a:r>
          </a:p>
        </p:txBody>
      </p:sp>
      <p:sp>
        <p:nvSpPr>
          <p:cNvPr id="635915" name="AutoShape 10"/>
          <p:cNvSpPr>
            <a:spLocks noChangeArrowheads="1"/>
          </p:cNvSpPr>
          <p:nvPr/>
        </p:nvSpPr>
        <p:spPr bwMode="auto">
          <a:xfrm>
            <a:off x="4843463" y="2536825"/>
            <a:ext cx="1082675" cy="342900"/>
          </a:xfrm>
          <a:prstGeom prst="roundRect">
            <a:avLst>
              <a:gd name="adj" fmla="val 16667"/>
            </a:avLst>
          </a:prstGeom>
          <a:noFill/>
          <a:ln w="28575">
            <a:solidFill>
              <a:srgbClr val="FF0000"/>
            </a:solidFill>
            <a:round/>
            <a:headEnd/>
            <a:tailEnd/>
          </a:ln>
        </p:spPr>
        <p:txBody>
          <a:bodyPr wrap="none" lIns="81711" tIns="40855" rIns="81711" bIns="40855" anchor="ctr">
            <a:prstTxWarp prst="textNoShape">
              <a:avLst/>
            </a:prstTxWarp>
          </a:bodyPr>
          <a:lstStyle/>
          <a:p>
            <a:pPr algn="ctr" defTabSz="817563"/>
            <a:r>
              <a:rPr lang="fr-FR" sz="1600">
                <a:latin typeface="Verdana" charset="0"/>
              </a:rPr>
              <a:t>Activité B</a:t>
            </a:r>
          </a:p>
        </p:txBody>
      </p:sp>
      <p:sp>
        <p:nvSpPr>
          <p:cNvPr id="635916" name="AutoShape 11"/>
          <p:cNvSpPr>
            <a:spLocks noChangeArrowheads="1"/>
          </p:cNvSpPr>
          <p:nvPr/>
        </p:nvSpPr>
        <p:spPr bwMode="auto">
          <a:xfrm>
            <a:off x="5994400" y="2193925"/>
            <a:ext cx="1084263" cy="342900"/>
          </a:xfrm>
          <a:prstGeom prst="roundRect">
            <a:avLst>
              <a:gd name="adj" fmla="val 16667"/>
            </a:avLst>
          </a:prstGeom>
          <a:noFill/>
          <a:ln w="28575">
            <a:solidFill>
              <a:srgbClr val="FF0000"/>
            </a:solidFill>
            <a:round/>
            <a:headEnd/>
            <a:tailEnd/>
          </a:ln>
        </p:spPr>
        <p:txBody>
          <a:bodyPr wrap="none" lIns="81711" tIns="40855" rIns="81711" bIns="40855" anchor="ctr">
            <a:prstTxWarp prst="textNoShape">
              <a:avLst/>
            </a:prstTxWarp>
          </a:bodyPr>
          <a:lstStyle/>
          <a:p>
            <a:pPr algn="ctr" defTabSz="817563"/>
            <a:r>
              <a:rPr lang="fr-FR" sz="1600">
                <a:latin typeface="Verdana" charset="0"/>
              </a:rPr>
              <a:t>Activité C</a:t>
            </a:r>
          </a:p>
        </p:txBody>
      </p:sp>
      <p:sp>
        <p:nvSpPr>
          <p:cNvPr id="635917" name="AutoShape 12"/>
          <p:cNvSpPr>
            <a:spLocks noChangeArrowheads="1"/>
          </p:cNvSpPr>
          <p:nvPr/>
        </p:nvSpPr>
        <p:spPr bwMode="auto">
          <a:xfrm>
            <a:off x="4706938" y="4251325"/>
            <a:ext cx="2574925" cy="1235075"/>
          </a:xfrm>
          <a:prstGeom prst="homePlate">
            <a:avLst>
              <a:gd name="adj" fmla="val 52121"/>
            </a:avLst>
          </a:prstGeom>
          <a:noFill/>
          <a:ln w="12700">
            <a:solidFill>
              <a:schemeClr val="tx1"/>
            </a:solidFill>
            <a:miter lim="800000"/>
            <a:headEnd/>
            <a:tailEnd/>
          </a:ln>
        </p:spPr>
        <p:txBody>
          <a:bodyPr wrap="none" anchor="ctr">
            <a:prstTxWarp prst="textNoShape">
              <a:avLst/>
            </a:prstTxWarp>
          </a:bodyPr>
          <a:lstStyle/>
          <a:p>
            <a:endParaRPr lang="fr-FR"/>
          </a:p>
        </p:txBody>
      </p:sp>
      <p:sp>
        <p:nvSpPr>
          <p:cNvPr id="635918" name="AutoShape 13"/>
          <p:cNvSpPr>
            <a:spLocks noChangeArrowheads="1"/>
          </p:cNvSpPr>
          <p:nvPr/>
        </p:nvSpPr>
        <p:spPr bwMode="auto">
          <a:xfrm>
            <a:off x="4843463" y="4457700"/>
            <a:ext cx="1082675" cy="342900"/>
          </a:xfrm>
          <a:prstGeom prst="roundRect">
            <a:avLst>
              <a:gd name="adj" fmla="val 16667"/>
            </a:avLst>
          </a:prstGeom>
          <a:noFill/>
          <a:ln w="9525">
            <a:solidFill>
              <a:schemeClr val="tx1"/>
            </a:solidFill>
            <a:round/>
            <a:headEnd/>
            <a:tailEnd/>
          </a:ln>
        </p:spPr>
        <p:txBody>
          <a:bodyPr wrap="none" lIns="81711" tIns="40855" rIns="81711" bIns="40855" anchor="ctr">
            <a:prstTxWarp prst="textNoShape">
              <a:avLst/>
            </a:prstTxWarp>
          </a:bodyPr>
          <a:lstStyle/>
          <a:p>
            <a:pPr algn="ctr" defTabSz="817563"/>
            <a:r>
              <a:rPr lang="fr-FR" sz="1600">
                <a:latin typeface="Verdana" charset="0"/>
              </a:rPr>
              <a:t>Activité A</a:t>
            </a:r>
          </a:p>
        </p:txBody>
      </p:sp>
      <p:sp>
        <p:nvSpPr>
          <p:cNvPr id="635919" name="AutoShape 14"/>
          <p:cNvSpPr>
            <a:spLocks noChangeArrowheads="1"/>
          </p:cNvSpPr>
          <p:nvPr/>
        </p:nvSpPr>
        <p:spPr bwMode="auto">
          <a:xfrm>
            <a:off x="4843463" y="5006975"/>
            <a:ext cx="1082675" cy="342900"/>
          </a:xfrm>
          <a:prstGeom prst="roundRect">
            <a:avLst>
              <a:gd name="adj" fmla="val 16667"/>
            </a:avLst>
          </a:prstGeom>
          <a:noFill/>
          <a:ln w="9525">
            <a:solidFill>
              <a:schemeClr val="tx1"/>
            </a:solidFill>
            <a:round/>
            <a:headEnd/>
            <a:tailEnd/>
          </a:ln>
        </p:spPr>
        <p:txBody>
          <a:bodyPr wrap="none" lIns="81711" tIns="40855" rIns="81711" bIns="40855" anchor="ctr">
            <a:prstTxWarp prst="textNoShape">
              <a:avLst/>
            </a:prstTxWarp>
          </a:bodyPr>
          <a:lstStyle/>
          <a:p>
            <a:pPr algn="ctr" defTabSz="817563"/>
            <a:r>
              <a:rPr lang="fr-FR" sz="1600">
                <a:latin typeface="Verdana" charset="0"/>
              </a:rPr>
              <a:t>Activité B</a:t>
            </a:r>
          </a:p>
        </p:txBody>
      </p:sp>
      <p:sp>
        <p:nvSpPr>
          <p:cNvPr id="635920" name="AutoShape 15" descr="Petits confettis"/>
          <p:cNvSpPr>
            <a:spLocks noChangeArrowheads="1"/>
          </p:cNvSpPr>
          <p:nvPr/>
        </p:nvSpPr>
        <p:spPr bwMode="auto">
          <a:xfrm>
            <a:off x="5994400" y="4664075"/>
            <a:ext cx="1084263" cy="342900"/>
          </a:xfrm>
          <a:prstGeom prst="roundRect">
            <a:avLst>
              <a:gd name="adj" fmla="val 16667"/>
            </a:avLst>
          </a:prstGeom>
          <a:pattFill prst="smConfetti">
            <a:fgClr>
              <a:srgbClr val="FF0000"/>
            </a:fgClr>
            <a:bgClr>
              <a:schemeClr val="bg1"/>
            </a:bgClr>
          </a:pattFill>
          <a:ln w="28575">
            <a:solidFill>
              <a:srgbClr val="FF0000"/>
            </a:solidFill>
            <a:round/>
            <a:headEnd/>
            <a:tailEnd/>
          </a:ln>
        </p:spPr>
        <p:txBody>
          <a:bodyPr wrap="none" lIns="81711" tIns="40855" rIns="81711" bIns="40855" anchor="ctr">
            <a:prstTxWarp prst="textNoShape">
              <a:avLst/>
            </a:prstTxWarp>
          </a:bodyPr>
          <a:lstStyle/>
          <a:p>
            <a:pPr algn="ctr" defTabSz="817563"/>
            <a:r>
              <a:rPr lang="fr-FR" sz="1600">
                <a:latin typeface="Verdana" charset="0"/>
              </a:rPr>
              <a:t>Activité C</a:t>
            </a:r>
          </a:p>
        </p:txBody>
      </p:sp>
      <p:sp>
        <p:nvSpPr>
          <p:cNvPr id="635921" name="Text Box 16"/>
          <p:cNvSpPr txBox="1">
            <a:spLocks noChangeArrowheads="1"/>
          </p:cNvSpPr>
          <p:nvPr/>
        </p:nvSpPr>
        <p:spPr bwMode="auto">
          <a:xfrm>
            <a:off x="373063" y="2263775"/>
            <a:ext cx="2438400" cy="571500"/>
          </a:xfrm>
          <a:prstGeom prst="rect">
            <a:avLst/>
          </a:prstGeom>
          <a:noFill/>
          <a:ln w="9525">
            <a:noFill/>
            <a:miter lim="800000"/>
            <a:headEnd/>
            <a:tailEnd/>
          </a:ln>
        </p:spPr>
        <p:txBody>
          <a:bodyPr lIns="81711" tIns="40855" rIns="81711" bIns="40855">
            <a:prstTxWarp prst="textNoShape">
              <a:avLst/>
            </a:prstTxWarp>
            <a:spAutoFit/>
          </a:bodyPr>
          <a:lstStyle/>
          <a:p>
            <a:pPr algn="ctr" defTabSz="817563"/>
            <a:r>
              <a:rPr lang="fr-FR" sz="1600">
                <a:solidFill>
                  <a:srgbClr val="FF0000"/>
                </a:solidFill>
                <a:latin typeface="Verdana" charset="0"/>
              </a:rPr>
              <a:t>Performance globale du processus</a:t>
            </a:r>
          </a:p>
        </p:txBody>
      </p:sp>
      <p:sp>
        <p:nvSpPr>
          <p:cNvPr id="635922" name="Text Box 17"/>
          <p:cNvSpPr txBox="1">
            <a:spLocks noChangeArrowheads="1"/>
          </p:cNvSpPr>
          <p:nvPr/>
        </p:nvSpPr>
        <p:spPr bwMode="auto">
          <a:xfrm>
            <a:off x="4640263" y="5486400"/>
            <a:ext cx="2438400" cy="327025"/>
          </a:xfrm>
          <a:prstGeom prst="rect">
            <a:avLst/>
          </a:prstGeom>
          <a:noFill/>
          <a:ln w="9525">
            <a:noFill/>
            <a:miter lim="800000"/>
            <a:headEnd/>
            <a:tailEnd/>
          </a:ln>
        </p:spPr>
        <p:txBody>
          <a:bodyPr lIns="81711" tIns="40855" rIns="81711" bIns="40855">
            <a:prstTxWarp prst="textNoShape">
              <a:avLst/>
            </a:prstTxWarp>
            <a:spAutoFit/>
          </a:bodyPr>
          <a:lstStyle/>
          <a:p>
            <a:pPr algn="ctr" defTabSz="817563"/>
            <a:r>
              <a:rPr lang="fr-FR" sz="1600">
                <a:solidFill>
                  <a:srgbClr val="FF0000"/>
                </a:solidFill>
                <a:latin typeface="Verdana" charset="0"/>
              </a:rPr>
              <a:t>Criticité d'une activité</a:t>
            </a:r>
          </a:p>
        </p:txBody>
      </p:sp>
      <p:sp>
        <p:nvSpPr>
          <p:cNvPr id="635923" name="Text Box 18"/>
          <p:cNvSpPr txBox="1">
            <a:spLocks noChangeArrowheads="1"/>
          </p:cNvSpPr>
          <p:nvPr/>
        </p:nvSpPr>
        <p:spPr bwMode="auto">
          <a:xfrm>
            <a:off x="4572000" y="1235075"/>
            <a:ext cx="2438400" cy="571500"/>
          </a:xfrm>
          <a:prstGeom prst="rect">
            <a:avLst/>
          </a:prstGeom>
          <a:noFill/>
          <a:ln w="9525">
            <a:noFill/>
            <a:miter lim="800000"/>
            <a:headEnd/>
            <a:tailEnd/>
          </a:ln>
        </p:spPr>
        <p:txBody>
          <a:bodyPr lIns="81711" tIns="40855" rIns="81711" bIns="40855">
            <a:prstTxWarp prst="textNoShape">
              <a:avLst/>
            </a:prstTxWarp>
            <a:spAutoFit/>
          </a:bodyPr>
          <a:lstStyle/>
          <a:p>
            <a:pPr algn="ctr" defTabSz="817563"/>
            <a:r>
              <a:rPr lang="fr-FR" sz="1600">
                <a:solidFill>
                  <a:srgbClr val="FF0000"/>
                </a:solidFill>
                <a:latin typeface="Verdana" charset="0"/>
              </a:rPr>
              <a:t>Performance des activités</a:t>
            </a:r>
          </a:p>
        </p:txBody>
      </p:sp>
    </p:spTree>
  </p:cSld>
  <p:clrMapOvr>
    <a:masterClrMapping/>
  </p:clrMapOvr>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ChangeArrowheads="1"/>
          </p:cNvSpPr>
          <p:nvPr>
            <p:ph type="ctrTitle"/>
          </p:nvPr>
        </p:nvSpPr>
        <p:spPr/>
        <p:txBody>
          <a:bodyPr/>
          <a:lstStyle/>
          <a:p>
            <a:r>
              <a:rPr lang="fr-FR"/>
              <a:t>Annexe</a:t>
            </a:r>
          </a:p>
        </p:txBody>
      </p:sp>
      <p:sp>
        <p:nvSpPr>
          <p:cNvPr id="637955" name="Rectangle 3"/>
          <p:cNvSpPr>
            <a:spLocks noGrp="1" noChangeArrowheads="1"/>
          </p:cNvSpPr>
          <p:nvPr>
            <p:ph type="subTitle" idx="1"/>
          </p:nvPr>
        </p:nvSpPr>
        <p:spPr/>
        <p:txBody>
          <a:bodyPr/>
          <a:lstStyle/>
          <a:p>
            <a:r>
              <a:rPr lang="fr-FR"/>
              <a:t>A1. </a:t>
            </a:r>
            <a:r>
              <a:rPr lang="fr-FR" b="1"/>
              <a:t>Culture, Identité et Stratégie</a:t>
            </a:r>
          </a:p>
          <a:p>
            <a:pPr algn="l">
              <a:lnSpc>
                <a:spcPct val="80000"/>
              </a:lnSpc>
            </a:pPr>
            <a:endParaRPr lang="fr-FR" sz="1400"/>
          </a:p>
          <a:p>
            <a:pPr algn="l">
              <a:lnSpc>
                <a:spcPct val="80000"/>
              </a:lnSpc>
            </a:pPr>
            <a:r>
              <a:rPr lang="fr-FR" sz="1400"/>
              <a:t>En quoi la culture peut-elle influencer la stratégie ?</a:t>
            </a:r>
          </a:p>
          <a:p>
            <a:pPr algn="l">
              <a:lnSpc>
                <a:spcPct val="80000"/>
              </a:lnSpc>
            </a:pPr>
            <a:r>
              <a:rPr lang="fr-FR" sz="1400"/>
              <a:t>A quels niveaux de l'action stratégique la culture joue-t-elle un rôle ?</a:t>
            </a:r>
          </a:p>
          <a:p>
            <a:pPr algn="l">
              <a:lnSpc>
                <a:spcPct val="80000"/>
              </a:lnSpc>
            </a:pPr>
            <a:r>
              <a:rPr lang="fr-FR" sz="1400"/>
              <a:t>Dans quelle mesure ce rôle peut-il être positif ou négatif ?</a:t>
            </a:r>
          </a:p>
          <a:p>
            <a:pPr algn="l">
              <a:lnSpc>
                <a:spcPct val="80000"/>
              </a:lnSpc>
            </a:pPr>
            <a:r>
              <a:rPr lang="fr-FR" sz="1400"/>
              <a:t>Peut-on surmonter un divorce entre culture et stratégie ?</a:t>
            </a:r>
          </a:p>
          <a:p>
            <a:pPr algn="l">
              <a:lnSpc>
                <a:spcPct val="80000"/>
              </a:lnSpc>
            </a:pPr>
            <a:r>
              <a:rPr lang="fr-FR" sz="1400"/>
              <a:t>Quelle peut être une action sur la culture ?</a:t>
            </a:r>
            <a:endParaRPr lang="fr-FR" b="1"/>
          </a:p>
        </p:txBody>
      </p:sp>
    </p:spTree>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FACAE3AE-B741-E24D-857E-18C07816A08E}" type="slidenum">
              <a:rPr lang="fr-FR"/>
              <a:pPr>
                <a:defRPr/>
              </a:pPr>
              <a:t>313</a:t>
            </a:fld>
            <a:endParaRPr lang="fr-FR"/>
          </a:p>
        </p:txBody>
      </p:sp>
      <p:sp>
        <p:nvSpPr>
          <p:cNvPr id="640003" name="Rectangle 4"/>
          <p:cNvSpPr>
            <a:spLocks noGrp="1" noChangeArrowheads="1"/>
          </p:cNvSpPr>
          <p:nvPr>
            <p:ph type="title"/>
          </p:nvPr>
        </p:nvSpPr>
        <p:spPr/>
        <p:txBody>
          <a:bodyPr/>
          <a:lstStyle/>
          <a:p>
            <a:r>
              <a:rPr lang="fr-FR"/>
              <a:t>Introduction  : enjeux et cadre de référence</a:t>
            </a:r>
          </a:p>
        </p:txBody>
      </p:sp>
      <p:sp>
        <p:nvSpPr>
          <p:cNvPr id="640004" name="Rectangle 5"/>
          <p:cNvSpPr>
            <a:spLocks noGrp="1" noChangeArrowheads="1"/>
          </p:cNvSpPr>
          <p:nvPr>
            <p:ph type="body" idx="1"/>
          </p:nvPr>
        </p:nvSpPr>
        <p:spPr/>
        <p:txBody>
          <a:bodyPr/>
          <a:lstStyle/>
          <a:p>
            <a:pPr>
              <a:lnSpc>
                <a:spcPct val="90000"/>
              </a:lnSpc>
            </a:pPr>
            <a:r>
              <a:rPr lang="fr-FR"/>
              <a:t>2 enjeux</a:t>
            </a:r>
          </a:p>
          <a:p>
            <a:pPr lvl="1">
              <a:lnSpc>
                <a:spcPct val="90000"/>
              </a:lnSpc>
            </a:pPr>
            <a:r>
              <a:rPr lang="fr-FR"/>
              <a:t>Autour de l'interculturalité : management, négociation, communication</a:t>
            </a:r>
          </a:p>
          <a:p>
            <a:pPr lvl="1">
              <a:lnSpc>
                <a:spcPct val="90000"/>
              </a:lnSpc>
            </a:pPr>
            <a:r>
              <a:rPr lang="fr-FR"/>
              <a:t>L'éclairage des déterminants de nos comportements : stratégiques, managériaux, professionnels</a:t>
            </a:r>
          </a:p>
          <a:p>
            <a:pPr>
              <a:lnSpc>
                <a:spcPct val="90000"/>
              </a:lnSpc>
            </a:pPr>
            <a:r>
              <a:rPr lang="fr-FR"/>
              <a:t>Trois aspects du cadre</a:t>
            </a:r>
          </a:p>
          <a:p>
            <a:pPr lvl="1">
              <a:lnSpc>
                <a:spcPct val="90000"/>
              </a:lnSpc>
            </a:pPr>
            <a:r>
              <a:rPr lang="fr-FR"/>
              <a:t>La culture "écosystème" :milieu de pensée, d'action et de vie</a:t>
            </a:r>
          </a:p>
          <a:p>
            <a:pPr lvl="1">
              <a:lnSpc>
                <a:spcPct val="90000"/>
              </a:lnSpc>
            </a:pPr>
            <a:r>
              <a:rPr lang="fr-FR"/>
              <a:t>La culture "système de valeurs" : sens social, humain, modèle de référence</a:t>
            </a:r>
          </a:p>
          <a:p>
            <a:pPr lvl="1">
              <a:lnSpc>
                <a:spcPct val="90000"/>
              </a:lnSpc>
            </a:pPr>
            <a:r>
              <a:rPr lang="fr-FR"/>
              <a:t>La culture "programmation" : oriente la perception de notre environnement, mode de pensée</a:t>
            </a:r>
          </a:p>
          <a:p>
            <a:pPr>
              <a:lnSpc>
                <a:spcPct val="90000"/>
              </a:lnSpc>
            </a:pPr>
            <a:r>
              <a:rPr lang="fr-FR"/>
              <a:t>Trois stades de référence</a:t>
            </a:r>
          </a:p>
          <a:p>
            <a:pPr lvl="1">
              <a:lnSpc>
                <a:spcPct val="90000"/>
              </a:lnSpc>
            </a:pPr>
            <a:r>
              <a:rPr lang="fr-FR"/>
              <a:t>Ethnique : système de représentation, de solidarité du groupe social (langue, religion, socio-professionnel …)</a:t>
            </a:r>
          </a:p>
          <a:p>
            <a:pPr lvl="1">
              <a:lnSpc>
                <a:spcPct val="90000"/>
              </a:lnSpc>
            </a:pPr>
            <a:r>
              <a:rPr lang="fr-FR"/>
              <a:t>Organisationnelle : mode de fonctionnement</a:t>
            </a:r>
          </a:p>
          <a:p>
            <a:pPr lvl="1">
              <a:lnSpc>
                <a:spcPct val="90000"/>
              </a:lnSpc>
            </a:pPr>
            <a:r>
              <a:rPr lang="fr-FR"/>
              <a:t>Technique : la culture de métier qui transcende les organisations (technologique, produits-marchés, client …)</a:t>
            </a:r>
          </a:p>
        </p:txBody>
      </p:sp>
    </p:spTree>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Espace réservé du numéro de diapositive 3"/>
          <p:cNvSpPr>
            <a:spLocks noGrp="1"/>
          </p:cNvSpPr>
          <p:nvPr>
            <p:ph type="sldNum" sz="quarter" idx="10"/>
          </p:nvPr>
        </p:nvSpPr>
        <p:spPr/>
        <p:txBody>
          <a:bodyPr/>
          <a:lstStyle/>
          <a:p>
            <a:pPr>
              <a:defRPr/>
            </a:pPr>
            <a:fld id="{9C8B8F3B-ADE8-ED4F-816B-BD07D98E3635}" type="slidenum">
              <a:rPr lang="fr-FR"/>
              <a:pPr>
                <a:defRPr/>
              </a:pPr>
              <a:t>314</a:t>
            </a:fld>
            <a:endParaRPr lang="fr-FR"/>
          </a:p>
        </p:txBody>
      </p:sp>
      <p:graphicFrame>
        <p:nvGraphicFramePr>
          <p:cNvPr id="667652" name="Object 2"/>
          <p:cNvGraphicFramePr>
            <a:graphicFrameLocks noChangeAspect="1"/>
          </p:cNvGraphicFramePr>
          <p:nvPr/>
        </p:nvGraphicFramePr>
        <p:xfrm>
          <a:off x="1828800" y="4354513"/>
          <a:ext cx="5556250" cy="2503487"/>
        </p:xfrm>
        <a:graphic>
          <a:graphicData uri="http://schemas.openxmlformats.org/presentationml/2006/ole">
            <p:oleObj spid="_x0000_s642050" name="Worksheet" r:id="rId4" imgW="3124200" imgH="1752600" progId="Excel.Sheet.8">
              <p:embed/>
            </p:oleObj>
          </a:graphicData>
        </a:graphic>
      </p:graphicFrame>
      <p:sp>
        <p:nvSpPr>
          <p:cNvPr id="642052" name="Rectangle 5"/>
          <p:cNvSpPr>
            <a:spLocks noChangeArrowheads="1"/>
          </p:cNvSpPr>
          <p:nvPr/>
        </p:nvSpPr>
        <p:spPr bwMode="auto">
          <a:xfrm>
            <a:off x="611188" y="6249988"/>
            <a:ext cx="4883150" cy="274637"/>
          </a:xfrm>
          <a:prstGeom prst="rect">
            <a:avLst/>
          </a:prstGeom>
          <a:noFill/>
          <a:ln w="12700">
            <a:noFill/>
            <a:miter lim="800000"/>
            <a:headEnd/>
            <a:tailEnd/>
          </a:ln>
        </p:spPr>
        <p:txBody>
          <a:bodyPr wrap="none">
            <a:prstTxWarp prst="textNoShape">
              <a:avLst/>
            </a:prstTxWarp>
            <a:spAutoFit/>
          </a:bodyPr>
          <a:lstStyle/>
          <a:p>
            <a:r>
              <a:rPr lang="fr-FR" sz="1200" i="1"/>
              <a:t>John KOTTER, James HESKETT, Corporate Culture and Performance,1992</a:t>
            </a:r>
          </a:p>
        </p:txBody>
      </p:sp>
      <p:sp>
        <p:nvSpPr>
          <p:cNvPr id="642053" name="Rectangle 6"/>
          <p:cNvSpPr>
            <a:spLocks noGrp="1" noChangeArrowheads="1"/>
          </p:cNvSpPr>
          <p:nvPr>
            <p:ph type="title"/>
          </p:nvPr>
        </p:nvSpPr>
        <p:spPr/>
        <p:txBody>
          <a:bodyPr/>
          <a:lstStyle/>
          <a:p>
            <a:r>
              <a:rPr lang="fr-FR"/>
              <a:t>Stratégie et Culture</a:t>
            </a:r>
          </a:p>
        </p:txBody>
      </p:sp>
      <p:sp>
        <p:nvSpPr>
          <p:cNvPr id="667655" name="Rectangle 7"/>
          <p:cNvSpPr>
            <a:spLocks noGrp="1" noChangeArrowheads="1"/>
          </p:cNvSpPr>
          <p:nvPr>
            <p:ph type="body" idx="1"/>
          </p:nvPr>
        </p:nvSpPr>
        <p:spPr>
          <a:xfrm>
            <a:off x="685800" y="1143000"/>
            <a:ext cx="7772400" cy="3429000"/>
          </a:xfrm>
        </p:spPr>
        <p:txBody>
          <a:bodyPr/>
          <a:lstStyle/>
          <a:p>
            <a:pPr>
              <a:lnSpc>
                <a:spcPct val="90000"/>
              </a:lnSpc>
            </a:pPr>
            <a:r>
              <a:rPr lang="fr-FR" sz="1600"/>
              <a:t>La culture est une composante d'un système dynamique. Chaque élément de ce système est un levier potentiel pour changer la culture ou un risque entreprise à soutenir et à pérenniser une stratégie. </a:t>
            </a:r>
          </a:p>
          <a:p>
            <a:pPr>
              <a:lnSpc>
                <a:spcPct val="90000"/>
              </a:lnSpc>
            </a:pPr>
            <a:r>
              <a:rPr lang="fr-FR" sz="1600"/>
              <a:t>La culture d'une organisation oriente ses décisions, guide ses actions, influence le comportement de ses membres, impacte sa performance.</a:t>
            </a:r>
          </a:p>
          <a:p>
            <a:pPr lvl="1">
              <a:lnSpc>
                <a:spcPct val="90000"/>
              </a:lnSpc>
            </a:pPr>
            <a:r>
              <a:rPr lang="fr-FR" sz="1400"/>
              <a:t>C'est un ensemble de représentations, de symboles, de valeurs, de croyances partagées par ses membres</a:t>
            </a:r>
          </a:p>
          <a:p>
            <a:pPr lvl="1">
              <a:lnSpc>
                <a:spcPct val="90000"/>
              </a:lnSpc>
            </a:pPr>
            <a:r>
              <a:rPr lang="fr-FR" sz="1400"/>
              <a:t>Ce sont les hypothèses fondamentales qu'un groupe donné a inventé, découvert ou constitué en apprenant à résoudre ses problèmes d'adaptation à son environnement et d'intégration interne (E. Schein)</a:t>
            </a:r>
          </a:p>
          <a:p>
            <a:pPr>
              <a:lnSpc>
                <a:spcPct val="90000"/>
              </a:lnSpc>
            </a:pPr>
            <a:r>
              <a:rPr lang="fr-FR" sz="1600"/>
              <a:t>Une étude menée (auprès de 500 grandes entreprises) par Kotter &amp; Heskett (Harvard Business School) a démontré l'impact de la culture d'entreprise sur la performance économique à long terme :</a:t>
            </a:r>
          </a:p>
          <a:p>
            <a:pPr lvl="1">
              <a:lnSpc>
                <a:spcPct val="90000"/>
              </a:lnSpc>
            </a:pPr>
            <a:r>
              <a:rPr lang="fr-FR" sz="1400"/>
              <a:t>Pour 79% des entreprises, la culture a contribué fortement à la performance économique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67655">
                                            <p:txEl>
                                              <p:pRg st="0" end="0"/>
                                            </p:txEl>
                                          </p:spTgt>
                                        </p:tgtEl>
                                        <p:attrNameLst>
                                          <p:attrName>style.visibility</p:attrName>
                                        </p:attrNameLst>
                                      </p:cBhvr>
                                      <p:to>
                                        <p:strVal val="visible"/>
                                      </p:to>
                                    </p:set>
                                    <p:anim calcmode="lin" valueType="num">
                                      <p:cBhvr additive="base">
                                        <p:cTn id="7" dur="500" fill="hold"/>
                                        <p:tgtEl>
                                          <p:spTgt spid="6676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676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67655">
                                            <p:txEl>
                                              <p:pRg st="1" end="1"/>
                                            </p:txEl>
                                          </p:spTgt>
                                        </p:tgtEl>
                                        <p:attrNameLst>
                                          <p:attrName>style.visibility</p:attrName>
                                        </p:attrNameLst>
                                      </p:cBhvr>
                                      <p:to>
                                        <p:strVal val="visible"/>
                                      </p:to>
                                    </p:set>
                                    <p:anim calcmode="lin" valueType="num">
                                      <p:cBhvr additive="base">
                                        <p:cTn id="13" dur="500" fill="hold"/>
                                        <p:tgtEl>
                                          <p:spTgt spid="6676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67655">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667655">
                                            <p:txEl>
                                              <p:pRg st="2" end="2"/>
                                            </p:txEl>
                                          </p:spTgt>
                                        </p:tgtEl>
                                        <p:attrNameLst>
                                          <p:attrName>style.visibility</p:attrName>
                                        </p:attrNameLst>
                                      </p:cBhvr>
                                      <p:to>
                                        <p:strVal val="visible"/>
                                      </p:to>
                                    </p:set>
                                    <p:anim calcmode="lin" valueType="num">
                                      <p:cBhvr additive="base">
                                        <p:cTn id="17" dur="500" fill="hold"/>
                                        <p:tgtEl>
                                          <p:spTgt spid="667655">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667655">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667655">
                                            <p:txEl>
                                              <p:pRg st="3" end="3"/>
                                            </p:txEl>
                                          </p:spTgt>
                                        </p:tgtEl>
                                        <p:attrNameLst>
                                          <p:attrName>style.visibility</p:attrName>
                                        </p:attrNameLst>
                                      </p:cBhvr>
                                      <p:to>
                                        <p:strVal val="visible"/>
                                      </p:to>
                                    </p:set>
                                    <p:anim calcmode="lin" valueType="num">
                                      <p:cBhvr additive="base">
                                        <p:cTn id="21" dur="500" fill="hold"/>
                                        <p:tgtEl>
                                          <p:spTgt spid="667655">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66765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667655">
                                            <p:txEl>
                                              <p:pRg st="4" end="4"/>
                                            </p:txEl>
                                          </p:spTgt>
                                        </p:tgtEl>
                                        <p:attrNameLst>
                                          <p:attrName>style.visibility</p:attrName>
                                        </p:attrNameLst>
                                      </p:cBhvr>
                                      <p:to>
                                        <p:strVal val="visible"/>
                                      </p:to>
                                    </p:set>
                                    <p:anim calcmode="lin" valueType="num">
                                      <p:cBhvr additive="base">
                                        <p:cTn id="27" dur="500" fill="hold"/>
                                        <p:tgtEl>
                                          <p:spTgt spid="667655">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667655">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667655">
                                            <p:txEl>
                                              <p:pRg st="5" end="5"/>
                                            </p:txEl>
                                          </p:spTgt>
                                        </p:tgtEl>
                                        <p:attrNameLst>
                                          <p:attrName>style.visibility</p:attrName>
                                        </p:attrNameLst>
                                      </p:cBhvr>
                                      <p:to>
                                        <p:strVal val="visible"/>
                                      </p:to>
                                    </p:set>
                                    <p:anim calcmode="lin" valueType="num">
                                      <p:cBhvr additive="base">
                                        <p:cTn id="31" dur="500" fill="hold"/>
                                        <p:tgtEl>
                                          <p:spTgt spid="667655">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6765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667652"/>
                                        </p:tgtEl>
                                        <p:attrNameLst>
                                          <p:attrName>style.visibility</p:attrName>
                                        </p:attrNameLst>
                                      </p:cBhvr>
                                      <p:to>
                                        <p:strVal val="visible"/>
                                      </p:to>
                                    </p:set>
                                    <p:animEffect transition="in" filter="dissolve">
                                      <p:cBhvr>
                                        <p:cTn id="37" dur="500"/>
                                        <p:tgtEl>
                                          <p:spTgt spid="66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7655" grpId="0" build="p" autoUpdateAnimBg="0"/>
    </p:bld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numéro de diapositive 3"/>
          <p:cNvSpPr>
            <a:spLocks noGrp="1"/>
          </p:cNvSpPr>
          <p:nvPr>
            <p:ph type="sldNum" sz="quarter" idx="10"/>
          </p:nvPr>
        </p:nvSpPr>
        <p:spPr/>
        <p:txBody>
          <a:bodyPr/>
          <a:lstStyle/>
          <a:p>
            <a:pPr>
              <a:defRPr/>
            </a:pPr>
            <a:fld id="{A71C4D8E-6633-FB48-BB56-63DE06AFC038}" type="slidenum">
              <a:rPr lang="fr-FR"/>
              <a:pPr>
                <a:defRPr/>
              </a:pPr>
              <a:t>315</a:t>
            </a:fld>
            <a:endParaRPr lang="fr-FR"/>
          </a:p>
        </p:txBody>
      </p:sp>
      <p:sp>
        <p:nvSpPr>
          <p:cNvPr id="644099" name="Rectangle 2"/>
          <p:cNvSpPr>
            <a:spLocks noGrp="1" noChangeArrowheads="1"/>
          </p:cNvSpPr>
          <p:nvPr>
            <p:ph type="title"/>
          </p:nvPr>
        </p:nvSpPr>
        <p:spPr/>
        <p:txBody>
          <a:bodyPr/>
          <a:lstStyle/>
          <a:p>
            <a:r>
              <a:rPr lang="fr-FR"/>
              <a:t>Introduction : Pourquoi évaluer la Culture?</a:t>
            </a:r>
            <a:endParaRPr lang="fr-FR" sz="1600" b="0" i="1" u="sng"/>
          </a:p>
        </p:txBody>
      </p:sp>
      <p:sp>
        <p:nvSpPr>
          <p:cNvPr id="671747" name="Rectangle 3"/>
          <p:cNvSpPr>
            <a:spLocks noGrp="1" noChangeArrowheads="1"/>
          </p:cNvSpPr>
          <p:nvPr>
            <p:ph type="body" idx="1"/>
          </p:nvPr>
        </p:nvSpPr>
        <p:spPr>
          <a:xfrm>
            <a:off x="468313" y="1052513"/>
            <a:ext cx="8280400" cy="1690687"/>
          </a:xfrm>
        </p:spPr>
        <p:txBody>
          <a:bodyPr/>
          <a:lstStyle/>
          <a:p>
            <a:pPr algn="ctr">
              <a:buFontTx/>
              <a:buNone/>
            </a:pPr>
            <a:r>
              <a:rPr lang="fr-FR" sz="1800">
                <a:solidFill>
                  <a:schemeClr val="hlink"/>
                </a:solidFill>
              </a:rPr>
              <a:t>“A</a:t>
            </a:r>
            <a:r>
              <a:rPr lang="fr-FR" sz="1800" i="1">
                <a:solidFill>
                  <a:schemeClr val="hlink"/>
                </a:solidFill>
              </a:rPr>
              <a:t>ssessing culture is most useful as it assists us to understand the hidden and complex aspects of organizational life” (E. Schein)</a:t>
            </a:r>
          </a:p>
          <a:p>
            <a:pPr>
              <a:buFontTx/>
              <a:buNone/>
            </a:pPr>
            <a:r>
              <a:rPr lang="fr-FR" sz="1800"/>
              <a:t>	Un approfondissement de la compréhension des dimensions culturelles de l’entreprise permet de comprendre un certain nombre de mécanismes internes</a:t>
            </a:r>
            <a:r>
              <a:rPr lang="fr-FR" sz="1800" b="1"/>
              <a:t>, par exemple</a:t>
            </a:r>
          </a:p>
        </p:txBody>
      </p:sp>
      <p:sp>
        <p:nvSpPr>
          <p:cNvPr id="671748" name="Rectangle 4"/>
          <p:cNvSpPr>
            <a:spLocks noChangeArrowheads="1"/>
          </p:cNvSpPr>
          <p:nvPr/>
        </p:nvSpPr>
        <p:spPr bwMode="auto">
          <a:xfrm>
            <a:off x="4675188" y="6243638"/>
            <a:ext cx="3641725" cy="274637"/>
          </a:xfrm>
          <a:prstGeom prst="rect">
            <a:avLst/>
          </a:prstGeom>
          <a:noFill/>
          <a:ln w="12700">
            <a:noFill/>
            <a:miter lim="800000"/>
            <a:headEnd/>
            <a:tailEnd/>
          </a:ln>
        </p:spPr>
        <p:txBody>
          <a:bodyPr wrap="none">
            <a:prstTxWarp prst="textNoShape">
              <a:avLst/>
            </a:prstTxWarp>
            <a:spAutoFit/>
          </a:bodyPr>
          <a:lstStyle/>
          <a:p>
            <a:r>
              <a:rPr lang="fr-FR" sz="1200">
                <a:latin typeface="Times New Roman" charset="0"/>
              </a:rPr>
              <a:t>E. Schein : Organizational Culture and Leadership, 1992</a:t>
            </a:r>
          </a:p>
        </p:txBody>
      </p:sp>
      <p:grpSp>
        <p:nvGrpSpPr>
          <p:cNvPr id="2" name="Group 5"/>
          <p:cNvGrpSpPr>
            <a:grpSpLocks/>
          </p:cNvGrpSpPr>
          <p:nvPr/>
        </p:nvGrpSpPr>
        <p:grpSpPr bwMode="auto">
          <a:xfrm>
            <a:off x="1028700" y="2590800"/>
            <a:ext cx="6781800" cy="3962400"/>
            <a:chOff x="672" y="1536"/>
            <a:chExt cx="4272" cy="2496"/>
          </a:xfrm>
        </p:grpSpPr>
        <p:sp>
          <p:nvSpPr>
            <p:cNvPr id="644103" name="Oval 6"/>
            <p:cNvSpPr>
              <a:spLocks noChangeArrowheads="1"/>
            </p:cNvSpPr>
            <p:nvPr/>
          </p:nvSpPr>
          <p:spPr bwMode="auto">
            <a:xfrm>
              <a:off x="768" y="1536"/>
              <a:ext cx="624" cy="528"/>
            </a:xfrm>
            <a:prstGeom prst="ellipse">
              <a:avLst/>
            </a:prstGeom>
            <a:solidFill>
              <a:schemeClr val="accent1"/>
            </a:solidFill>
            <a:ln w="12700">
              <a:solidFill>
                <a:schemeClr val="tx1"/>
              </a:solidFill>
              <a:round/>
              <a:headEnd/>
              <a:tailEnd/>
            </a:ln>
          </p:spPr>
          <p:txBody>
            <a:bodyPr wrap="none" anchor="ctr">
              <a:prstTxWarp prst="textNoShape">
                <a:avLst/>
              </a:prstTxWarp>
            </a:bodyPr>
            <a:lstStyle/>
            <a:p>
              <a:pPr algn="ctr"/>
              <a:r>
                <a:rPr lang="fr-FR" sz="1800"/>
                <a:t>Stratégies</a:t>
              </a:r>
            </a:p>
          </p:txBody>
        </p:sp>
        <p:sp>
          <p:nvSpPr>
            <p:cNvPr id="644104" name="Oval 7"/>
            <p:cNvSpPr>
              <a:spLocks noChangeArrowheads="1"/>
            </p:cNvSpPr>
            <p:nvPr/>
          </p:nvSpPr>
          <p:spPr bwMode="auto">
            <a:xfrm>
              <a:off x="2160" y="2112"/>
              <a:ext cx="624" cy="528"/>
            </a:xfrm>
            <a:prstGeom prst="ellipse">
              <a:avLst/>
            </a:prstGeom>
            <a:solidFill>
              <a:schemeClr val="accent1"/>
            </a:solidFill>
            <a:ln w="12700">
              <a:solidFill>
                <a:schemeClr val="tx1"/>
              </a:solidFill>
              <a:round/>
              <a:headEnd/>
              <a:tailEnd/>
            </a:ln>
          </p:spPr>
          <p:txBody>
            <a:bodyPr wrap="none" anchor="ctr">
              <a:prstTxWarp prst="textNoShape">
                <a:avLst/>
              </a:prstTxWarp>
            </a:bodyPr>
            <a:lstStyle/>
            <a:p>
              <a:pPr algn="ctr"/>
              <a:r>
                <a:rPr lang="fr-FR" sz="1800"/>
                <a:t>Leaders</a:t>
              </a:r>
            </a:p>
          </p:txBody>
        </p:sp>
        <p:sp>
          <p:nvSpPr>
            <p:cNvPr id="644105" name="Oval 8"/>
            <p:cNvSpPr>
              <a:spLocks noChangeArrowheads="1"/>
            </p:cNvSpPr>
            <p:nvPr/>
          </p:nvSpPr>
          <p:spPr bwMode="auto">
            <a:xfrm>
              <a:off x="3120" y="1584"/>
              <a:ext cx="624" cy="528"/>
            </a:xfrm>
            <a:prstGeom prst="ellipse">
              <a:avLst/>
            </a:prstGeom>
            <a:solidFill>
              <a:schemeClr val="accent1"/>
            </a:solidFill>
            <a:ln w="12700">
              <a:solidFill>
                <a:schemeClr val="tx1"/>
              </a:solidFill>
              <a:round/>
              <a:headEnd/>
              <a:tailEnd/>
            </a:ln>
          </p:spPr>
          <p:txBody>
            <a:bodyPr wrap="none" anchor="ctr">
              <a:prstTxWarp prst="textNoShape">
                <a:avLst/>
              </a:prstTxWarp>
            </a:bodyPr>
            <a:lstStyle/>
            <a:p>
              <a:pPr algn="ctr"/>
              <a:r>
                <a:rPr lang="fr-FR" sz="1800"/>
                <a:t>Succès</a:t>
              </a:r>
            </a:p>
          </p:txBody>
        </p:sp>
        <p:sp>
          <p:nvSpPr>
            <p:cNvPr id="644106" name="Oval 9"/>
            <p:cNvSpPr>
              <a:spLocks noChangeArrowheads="1"/>
            </p:cNvSpPr>
            <p:nvPr/>
          </p:nvSpPr>
          <p:spPr bwMode="auto">
            <a:xfrm>
              <a:off x="4128" y="2016"/>
              <a:ext cx="624" cy="528"/>
            </a:xfrm>
            <a:prstGeom prst="ellipse">
              <a:avLst/>
            </a:prstGeom>
            <a:solidFill>
              <a:schemeClr val="accent1"/>
            </a:solidFill>
            <a:ln w="12700">
              <a:solidFill>
                <a:schemeClr val="tx1"/>
              </a:solidFill>
              <a:round/>
              <a:headEnd/>
              <a:tailEnd/>
            </a:ln>
          </p:spPr>
          <p:txBody>
            <a:bodyPr wrap="none" anchor="ctr">
              <a:prstTxWarp prst="textNoShape">
                <a:avLst/>
              </a:prstTxWarp>
            </a:bodyPr>
            <a:lstStyle/>
            <a:p>
              <a:pPr algn="ctr"/>
              <a:r>
                <a:rPr lang="fr-FR" sz="1800"/>
                <a:t>Erreurs</a:t>
              </a:r>
            </a:p>
          </p:txBody>
        </p:sp>
        <p:sp>
          <p:nvSpPr>
            <p:cNvPr id="644107" name="Oval 10"/>
            <p:cNvSpPr>
              <a:spLocks noChangeArrowheads="1"/>
            </p:cNvSpPr>
            <p:nvPr/>
          </p:nvSpPr>
          <p:spPr bwMode="auto">
            <a:xfrm>
              <a:off x="672" y="2448"/>
              <a:ext cx="624" cy="528"/>
            </a:xfrm>
            <a:prstGeom prst="ellipse">
              <a:avLst/>
            </a:prstGeom>
            <a:solidFill>
              <a:schemeClr val="accent1"/>
            </a:solidFill>
            <a:ln w="12700">
              <a:solidFill>
                <a:schemeClr val="tx1"/>
              </a:solidFill>
              <a:round/>
              <a:headEnd/>
              <a:tailEnd/>
            </a:ln>
          </p:spPr>
          <p:txBody>
            <a:bodyPr wrap="none" anchor="ctr">
              <a:prstTxWarp prst="textNoShape">
                <a:avLst/>
              </a:prstTxWarp>
            </a:bodyPr>
            <a:lstStyle/>
            <a:p>
              <a:pPr algn="ctr"/>
              <a:r>
                <a:rPr lang="fr-FR" sz="1800"/>
                <a:t>Décisions</a:t>
              </a:r>
            </a:p>
            <a:p>
              <a:pPr algn="ctr"/>
              <a:r>
                <a:rPr lang="fr-FR" sz="1800"/>
                <a:t>Actions</a:t>
              </a:r>
            </a:p>
          </p:txBody>
        </p:sp>
        <p:sp>
          <p:nvSpPr>
            <p:cNvPr id="644108" name="Oval 11"/>
            <p:cNvSpPr>
              <a:spLocks noChangeArrowheads="1"/>
            </p:cNvSpPr>
            <p:nvPr/>
          </p:nvSpPr>
          <p:spPr bwMode="auto">
            <a:xfrm>
              <a:off x="1872" y="2880"/>
              <a:ext cx="912" cy="528"/>
            </a:xfrm>
            <a:prstGeom prst="ellipse">
              <a:avLst/>
            </a:prstGeom>
            <a:solidFill>
              <a:schemeClr val="accent1"/>
            </a:solidFill>
            <a:ln w="12700">
              <a:solidFill>
                <a:schemeClr val="tx1"/>
              </a:solidFill>
              <a:round/>
              <a:headEnd/>
              <a:tailEnd/>
            </a:ln>
          </p:spPr>
          <p:txBody>
            <a:bodyPr wrap="none" anchor="ctr">
              <a:prstTxWarp prst="textNoShape">
                <a:avLst/>
              </a:prstTxWarp>
            </a:bodyPr>
            <a:lstStyle/>
            <a:p>
              <a:pPr algn="ctr"/>
              <a:r>
                <a:rPr lang="fr-FR" sz="1800"/>
                <a:t>Communication</a:t>
              </a:r>
            </a:p>
          </p:txBody>
        </p:sp>
        <p:sp>
          <p:nvSpPr>
            <p:cNvPr id="644109" name="Oval 12"/>
            <p:cNvSpPr>
              <a:spLocks noChangeArrowheads="1"/>
            </p:cNvSpPr>
            <p:nvPr/>
          </p:nvSpPr>
          <p:spPr bwMode="auto">
            <a:xfrm>
              <a:off x="3264" y="2616"/>
              <a:ext cx="624" cy="528"/>
            </a:xfrm>
            <a:prstGeom prst="ellipse">
              <a:avLst/>
            </a:prstGeom>
            <a:solidFill>
              <a:schemeClr val="accent1"/>
            </a:solidFill>
            <a:ln w="12700">
              <a:solidFill>
                <a:schemeClr val="tx1"/>
              </a:solidFill>
              <a:round/>
              <a:headEnd/>
              <a:tailEnd/>
            </a:ln>
          </p:spPr>
          <p:txBody>
            <a:bodyPr wrap="none" anchor="ctr">
              <a:prstTxWarp prst="textNoShape">
                <a:avLst/>
              </a:prstTxWarp>
            </a:bodyPr>
            <a:lstStyle/>
            <a:p>
              <a:pPr algn="ctr"/>
              <a:r>
                <a:rPr lang="fr-FR" sz="1800"/>
                <a:t>Pouvoir</a:t>
              </a:r>
            </a:p>
          </p:txBody>
        </p:sp>
        <p:sp>
          <p:nvSpPr>
            <p:cNvPr id="644110" name="Oval 13"/>
            <p:cNvSpPr>
              <a:spLocks noChangeArrowheads="1"/>
            </p:cNvSpPr>
            <p:nvPr/>
          </p:nvSpPr>
          <p:spPr bwMode="auto">
            <a:xfrm>
              <a:off x="864" y="3504"/>
              <a:ext cx="1392" cy="528"/>
            </a:xfrm>
            <a:prstGeom prst="ellipse">
              <a:avLst/>
            </a:prstGeom>
            <a:solidFill>
              <a:schemeClr val="accent1"/>
            </a:solidFill>
            <a:ln w="12700">
              <a:solidFill>
                <a:schemeClr val="tx1"/>
              </a:solidFill>
              <a:round/>
              <a:headEnd/>
              <a:tailEnd/>
            </a:ln>
          </p:spPr>
          <p:txBody>
            <a:bodyPr wrap="none" anchor="ctr">
              <a:prstTxWarp prst="textNoShape">
                <a:avLst/>
              </a:prstTxWarp>
            </a:bodyPr>
            <a:lstStyle/>
            <a:p>
              <a:pPr algn="ctr"/>
              <a:r>
                <a:rPr lang="fr-FR" sz="1800"/>
                <a:t>Sanction / Récompense</a:t>
              </a:r>
            </a:p>
          </p:txBody>
        </p:sp>
        <p:sp>
          <p:nvSpPr>
            <p:cNvPr id="644111" name="Oval 14"/>
            <p:cNvSpPr>
              <a:spLocks noChangeArrowheads="1"/>
            </p:cNvSpPr>
            <p:nvPr/>
          </p:nvSpPr>
          <p:spPr bwMode="auto">
            <a:xfrm>
              <a:off x="3600" y="3264"/>
              <a:ext cx="1344" cy="528"/>
            </a:xfrm>
            <a:prstGeom prst="ellipse">
              <a:avLst/>
            </a:prstGeom>
            <a:solidFill>
              <a:schemeClr val="accent1"/>
            </a:solidFill>
            <a:ln w="12700">
              <a:solidFill>
                <a:schemeClr val="tx1"/>
              </a:solidFill>
              <a:round/>
              <a:headEnd/>
              <a:tailEnd/>
            </a:ln>
          </p:spPr>
          <p:txBody>
            <a:bodyPr wrap="none" anchor="ctr">
              <a:prstTxWarp prst="textNoShape">
                <a:avLst/>
              </a:prstTxWarp>
            </a:bodyPr>
            <a:lstStyle/>
            <a:p>
              <a:pPr algn="ctr"/>
              <a:r>
                <a:rPr lang="fr-FR" sz="1800"/>
                <a:t>Résolution de conflits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17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174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7174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1747" grpId="0" build="p"/>
      <p:bldP spid="671748" grpId="0"/>
    </p:bld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numéro de diapositive 2"/>
          <p:cNvSpPr>
            <a:spLocks noGrp="1"/>
          </p:cNvSpPr>
          <p:nvPr>
            <p:ph type="sldNum" sz="quarter" idx="10"/>
          </p:nvPr>
        </p:nvSpPr>
        <p:spPr/>
        <p:txBody>
          <a:bodyPr/>
          <a:lstStyle/>
          <a:p>
            <a:pPr>
              <a:defRPr/>
            </a:pPr>
            <a:fld id="{3C69ED2A-3D84-F34E-8AE1-B2FF15778DA0}" type="slidenum">
              <a:rPr lang="fr-FR"/>
              <a:pPr>
                <a:defRPr/>
              </a:pPr>
              <a:t>316</a:t>
            </a:fld>
            <a:endParaRPr lang="fr-FR"/>
          </a:p>
        </p:txBody>
      </p:sp>
      <p:sp>
        <p:nvSpPr>
          <p:cNvPr id="646147" name="Rectangle 2"/>
          <p:cNvSpPr>
            <a:spLocks noGrp="1" noChangeArrowheads="1"/>
          </p:cNvSpPr>
          <p:nvPr>
            <p:ph type="title"/>
          </p:nvPr>
        </p:nvSpPr>
        <p:spPr/>
        <p:txBody>
          <a:bodyPr/>
          <a:lstStyle/>
          <a:p>
            <a:r>
              <a:rPr lang="fr-FR"/>
              <a:t>Introduction  : 2 enjeux</a:t>
            </a:r>
            <a:endParaRPr lang="fr-FR" sz="2800"/>
          </a:p>
        </p:txBody>
      </p:sp>
      <p:grpSp>
        <p:nvGrpSpPr>
          <p:cNvPr id="2" name="Group 3"/>
          <p:cNvGrpSpPr>
            <a:grpSpLocks/>
          </p:cNvGrpSpPr>
          <p:nvPr/>
        </p:nvGrpSpPr>
        <p:grpSpPr bwMode="auto">
          <a:xfrm>
            <a:off x="457200" y="1524000"/>
            <a:ext cx="7239000" cy="1905000"/>
            <a:chOff x="288" y="960"/>
            <a:chExt cx="4560" cy="1200"/>
          </a:xfrm>
        </p:grpSpPr>
        <p:sp>
          <p:nvSpPr>
            <p:cNvPr id="646153" name="Rectangle 4"/>
            <p:cNvSpPr>
              <a:spLocks noChangeArrowheads="1"/>
            </p:cNvSpPr>
            <p:nvPr/>
          </p:nvSpPr>
          <p:spPr bwMode="auto">
            <a:xfrm>
              <a:off x="288" y="1864"/>
              <a:ext cx="1036" cy="296"/>
            </a:xfrm>
            <a:prstGeom prst="rect">
              <a:avLst/>
            </a:prstGeom>
            <a:noFill/>
            <a:ln w="12700">
              <a:solidFill>
                <a:srgbClr val="00279F"/>
              </a:solidFill>
              <a:miter lim="800000"/>
              <a:headEnd/>
              <a:tailEnd/>
            </a:ln>
          </p:spPr>
          <p:txBody>
            <a:bodyPr wrap="none">
              <a:prstTxWarp prst="textNoShape">
                <a:avLst/>
              </a:prstTxWarp>
              <a:spAutoFit/>
            </a:bodyPr>
            <a:lstStyle/>
            <a:p>
              <a:r>
                <a:rPr lang="fr-FR" b="1">
                  <a:solidFill>
                    <a:srgbClr val="00279F"/>
                  </a:solidFill>
                </a:rPr>
                <a:t>2 ENJEUX</a:t>
              </a:r>
            </a:p>
          </p:txBody>
        </p:sp>
        <p:sp>
          <p:nvSpPr>
            <p:cNvPr id="646154" name="AutoShape 5"/>
            <p:cNvSpPr>
              <a:spLocks noChangeArrowheads="1"/>
            </p:cNvSpPr>
            <p:nvPr/>
          </p:nvSpPr>
          <p:spPr bwMode="auto">
            <a:xfrm>
              <a:off x="1728" y="960"/>
              <a:ext cx="3120" cy="432"/>
            </a:xfrm>
            <a:prstGeom prst="homePlate">
              <a:avLst>
                <a:gd name="adj" fmla="val 65201"/>
              </a:avLst>
            </a:prstGeom>
            <a:solidFill>
              <a:schemeClr val="accent1"/>
            </a:solidFill>
            <a:ln w="12700">
              <a:solidFill>
                <a:schemeClr val="tx1"/>
              </a:solidFill>
              <a:miter lim="800000"/>
              <a:headEnd/>
              <a:tailEnd/>
            </a:ln>
          </p:spPr>
          <p:txBody>
            <a:bodyPr wrap="none" anchor="ctr">
              <a:prstTxWarp prst="textNoShape">
                <a:avLst/>
              </a:prstTxWarp>
            </a:bodyPr>
            <a:lstStyle/>
            <a:p>
              <a:pPr algn="ctr"/>
              <a:r>
                <a:rPr lang="fr-FR"/>
                <a:t>L’INTERCULTURALITÉ</a:t>
              </a:r>
            </a:p>
          </p:txBody>
        </p:sp>
        <p:cxnSp>
          <p:nvCxnSpPr>
            <p:cNvPr id="646155" name="AutoShape 6"/>
            <p:cNvCxnSpPr>
              <a:cxnSpLocks noChangeShapeType="1"/>
              <a:stCxn id="646153" idx="3"/>
              <a:endCxn id="646154" idx="1"/>
            </p:cNvCxnSpPr>
            <p:nvPr/>
          </p:nvCxnSpPr>
          <p:spPr bwMode="auto">
            <a:xfrm flipV="1">
              <a:off x="1324" y="1176"/>
              <a:ext cx="404" cy="836"/>
            </a:xfrm>
            <a:prstGeom prst="bentConnector3">
              <a:avLst>
                <a:gd name="adj1" fmla="val 50000"/>
              </a:avLst>
            </a:prstGeom>
            <a:noFill/>
            <a:ln w="28575">
              <a:solidFill>
                <a:srgbClr val="00279F"/>
              </a:solidFill>
              <a:miter lim="800000"/>
              <a:headEnd/>
              <a:tailEnd type="triangle" w="med" len="med"/>
            </a:ln>
          </p:spPr>
        </p:cxnSp>
        <p:sp>
          <p:nvSpPr>
            <p:cNvPr id="646156" name="Rectangle 7"/>
            <p:cNvSpPr>
              <a:spLocks noChangeArrowheads="1"/>
            </p:cNvSpPr>
            <p:nvPr/>
          </p:nvSpPr>
          <p:spPr bwMode="auto">
            <a:xfrm>
              <a:off x="1728" y="1613"/>
              <a:ext cx="3005" cy="250"/>
            </a:xfrm>
            <a:prstGeom prst="rect">
              <a:avLst/>
            </a:prstGeom>
            <a:noFill/>
            <a:ln w="12700">
              <a:noFill/>
              <a:miter lim="800000"/>
              <a:headEnd/>
              <a:tailEnd/>
            </a:ln>
          </p:spPr>
          <p:txBody>
            <a:bodyPr wrap="none">
              <a:prstTxWarp prst="textNoShape">
                <a:avLst/>
              </a:prstTxWarp>
              <a:spAutoFit/>
            </a:bodyPr>
            <a:lstStyle/>
            <a:p>
              <a:r>
                <a:rPr lang="fr-FR" sz="2000" i="1"/>
                <a:t>Management / Négociation / Communication</a:t>
              </a:r>
            </a:p>
          </p:txBody>
        </p:sp>
      </p:grpSp>
      <p:grpSp>
        <p:nvGrpSpPr>
          <p:cNvPr id="3" name="Group 8"/>
          <p:cNvGrpSpPr>
            <a:grpSpLocks/>
          </p:cNvGrpSpPr>
          <p:nvPr/>
        </p:nvGrpSpPr>
        <p:grpSpPr bwMode="auto">
          <a:xfrm>
            <a:off x="2101850" y="3194050"/>
            <a:ext cx="5594350" cy="2368550"/>
            <a:chOff x="1324" y="2012"/>
            <a:chExt cx="3524" cy="1492"/>
          </a:xfrm>
        </p:grpSpPr>
        <p:sp>
          <p:nvSpPr>
            <p:cNvPr id="646150" name="AutoShape 9"/>
            <p:cNvSpPr>
              <a:spLocks noChangeArrowheads="1"/>
            </p:cNvSpPr>
            <p:nvPr/>
          </p:nvSpPr>
          <p:spPr bwMode="auto">
            <a:xfrm>
              <a:off x="1728" y="2664"/>
              <a:ext cx="3120" cy="432"/>
            </a:xfrm>
            <a:prstGeom prst="homePlate">
              <a:avLst>
                <a:gd name="adj" fmla="val 65201"/>
              </a:avLst>
            </a:prstGeom>
            <a:solidFill>
              <a:schemeClr val="accent1"/>
            </a:solidFill>
            <a:ln w="12700">
              <a:solidFill>
                <a:schemeClr val="tx1"/>
              </a:solidFill>
              <a:miter lim="800000"/>
              <a:headEnd/>
              <a:tailEnd/>
            </a:ln>
          </p:spPr>
          <p:txBody>
            <a:bodyPr anchor="ctr">
              <a:prstTxWarp prst="textNoShape">
                <a:avLst/>
              </a:prstTxWarp>
            </a:bodyPr>
            <a:lstStyle/>
            <a:p>
              <a:pPr algn="ctr"/>
              <a:r>
                <a:rPr lang="fr-FR"/>
                <a:t>LES DÉTERMINANTS DE NOS COMPORTEMENTS</a:t>
              </a:r>
            </a:p>
          </p:txBody>
        </p:sp>
        <p:cxnSp>
          <p:nvCxnSpPr>
            <p:cNvPr id="646151" name="AutoShape 10"/>
            <p:cNvCxnSpPr>
              <a:cxnSpLocks noChangeShapeType="1"/>
              <a:stCxn id="646153" idx="3"/>
              <a:endCxn id="646150" idx="1"/>
            </p:cNvCxnSpPr>
            <p:nvPr/>
          </p:nvCxnSpPr>
          <p:spPr bwMode="auto">
            <a:xfrm>
              <a:off x="1324" y="2012"/>
              <a:ext cx="404" cy="868"/>
            </a:xfrm>
            <a:prstGeom prst="bentConnector3">
              <a:avLst>
                <a:gd name="adj1" fmla="val 50000"/>
              </a:avLst>
            </a:prstGeom>
            <a:noFill/>
            <a:ln w="28575">
              <a:solidFill>
                <a:srgbClr val="00279F"/>
              </a:solidFill>
              <a:miter lim="800000"/>
              <a:headEnd/>
              <a:tailEnd type="triangle" w="med" len="med"/>
            </a:ln>
          </p:spPr>
        </p:cxnSp>
        <p:sp>
          <p:nvSpPr>
            <p:cNvPr id="646152" name="Rectangle 11"/>
            <p:cNvSpPr>
              <a:spLocks noChangeArrowheads="1"/>
            </p:cNvSpPr>
            <p:nvPr/>
          </p:nvSpPr>
          <p:spPr bwMode="auto">
            <a:xfrm>
              <a:off x="1728" y="3254"/>
              <a:ext cx="2969" cy="250"/>
            </a:xfrm>
            <a:prstGeom prst="rect">
              <a:avLst/>
            </a:prstGeom>
            <a:noFill/>
            <a:ln w="12700">
              <a:noFill/>
              <a:miter lim="800000"/>
              <a:headEnd/>
              <a:tailEnd/>
            </a:ln>
          </p:spPr>
          <p:txBody>
            <a:bodyPr wrap="none">
              <a:prstTxWarp prst="textNoShape">
                <a:avLst/>
              </a:prstTxWarp>
              <a:spAutoFit/>
            </a:bodyPr>
            <a:lstStyle/>
            <a:p>
              <a:r>
                <a:rPr lang="fr-FR" sz="2000" i="1"/>
                <a:t>Stratégiques / Managériaux / Professionnels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numéro de diapositive 2"/>
          <p:cNvSpPr>
            <a:spLocks noGrp="1"/>
          </p:cNvSpPr>
          <p:nvPr>
            <p:ph type="sldNum" sz="quarter" idx="10"/>
          </p:nvPr>
        </p:nvSpPr>
        <p:spPr/>
        <p:txBody>
          <a:bodyPr/>
          <a:lstStyle/>
          <a:p>
            <a:pPr>
              <a:defRPr/>
            </a:pPr>
            <a:fld id="{F3F18553-82AB-0441-91B5-7111A8E709A6}" type="slidenum">
              <a:rPr lang="fr-FR"/>
              <a:pPr>
                <a:defRPr/>
              </a:pPr>
              <a:t>317</a:t>
            </a:fld>
            <a:endParaRPr lang="fr-FR"/>
          </a:p>
        </p:txBody>
      </p:sp>
      <p:sp>
        <p:nvSpPr>
          <p:cNvPr id="648195" name="Rectangle 2"/>
          <p:cNvSpPr>
            <a:spLocks noGrp="1" noChangeArrowheads="1"/>
          </p:cNvSpPr>
          <p:nvPr>
            <p:ph type="title"/>
          </p:nvPr>
        </p:nvSpPr>
        <p:spPr/>
        <p:txBody>
          <a:bodyPr/>
          <a:lstStyle/>
          <a:p>
            <a:r>
              <a:rPr lang="fr-FR"/>
              <a:t>Introduction : 3 fonctions de la culture</a:t>
            </a:r>
          </a:p>
        </p:txBody>
      </p:sp>
      <p:grpSp>
        <p:nvGrpSpPr>
          <p:cNvPr id="2" name="Group 3"/>
          <p:cNvGrpSpPr>
            <a:grpSpLocks/>
          </p:cNvGrpSpPr>
          <p:nvPr/>
        </p:nvGrpSpPr>
        <p:grpSpPr bwMode="auto">
          <a:xfrm>
            <a:off x="587375" y="1371600"/>
            <a:ext cx="2460625" cy="2287588"/>
            <a:chOff x="370" y="864"/>
            <a:chExt cx="1550" cy="1441"/>
          </a:xfrm>
        </p:grpSpPr>
        <p:sp>
          <p:nvSpPr>
            <p:cNvPr id="648203" name="AutoShape 4"/>
            <p:cNvSpPr>
              <a:spLocks noChangeArrowheads="1"/>
            </p:cNvSpPr>
            <p:nvPr/>
          </p:nvSpPr>
          <p:spPr bwMode="auto">
            <a:xfrm>
              <a:off x="480" y="864"/>
              <a:ext cx="1296" cy="720"/>
            </a:xfrm>
            <a:prstGeom prst="roundRect">
              <a:avLst>
                <a:gd name="adj" fmla="val 16667"/>
              </a:avLst>
            </a:prstGeom>
            <a:solidFill>
              <a:schemeClr val="accent1"/>
            </a:solidFill>
            <a:ln w="12700">
              <a:solidFill>
                <a:schemeClr val="tx1"/>
              </a:solidFill>
              <a:round/>
              <a:headEnd/>
              <a:tailEnd/>
            </a:ln>
          </p:spPr>
          <p:txBody>
            <a:bodyPr wrap="none" anchor="ctr">
              <a:prstTxWarp prst="textNoShape">
                <a:avLst/>
              </a:prstTxWarp>
            </a:bodyPr>
            <a:lstStyle/>
            <a:p>
              <a:pPr algn="ctr"/>
              <a:r>
                <a:rPr lang="fr-FR" b="1">
                  <a:solidFill>
                    <a:schemeClr val="hlink"/>
                  </a:solidFill>
                </a:rPr>
                <a:t>CODE</a:t>
              </a:r>
              <a:endParaRPr lang="fr-FR"/>
            </a:p>
          </p:txBody>
        </p:sp>
        <p:sp>
          <p:nvSpPr>
            <p:cNvPr id="648204" name="Rectangle 5"/>
            <p:cNvSpPr>
              <a:spLocks noChangeArrowheads="1"/>
            </p:cNvSpPr>
            <p:nvPr/>
          </p:nvSpPr>
          <p:spPr bwMode="auto">
            <a:xfrm>
              <a:off x="370" y="1728"/>
              <a:ext cx="1550" cy="577"/>
            </a:xfrm>
            <a:prstGeom prst="rect">
              <a:avLst/>
            </a:prstGeom>
            <a:noFill/>
            <a:ln w="12700">
              <a:noFill/>
              <a:miter lim="800000"/>
              <a:headEnd/>
              <a:tailEnd/>
            </a:ln>
          </p:spPr>
          <p:txBody>
            <a:bodyPr wrap="none">
              <a:prstTxWarp prst="textNoShape">
                <a:avLst/>
              </a:prstTxWarp>
              <a:spAutoFit/>
            </a:bodyPr>
            <a:lstStyle/>
            <a:p>
              <a:pPr>
                <a:buFontTx/>
                <a:buChar char="•"/>
              </a:pPr>
              <a:r>
                <a:rPr lang="fr-FR" sz="1800" b="1"/>
                <a:t>Réduite l’incertitude</a:t>
              </a:r>
            </a:p>
            <a:p>
              <a:pPr>
                <a:buFontTx/>
                <a:buChar char="•"/>
              </a:pPr>
              <a:r>
                <a:rPr lang="fr-FR" sz="1800" b="1"/>
                <a:t>Comprendre le monde</a:t>
              </a:r>
            </a:p>
            <a:p>
              <a:pPr>
                <a:buFontTx/>
                <a:buChar char="•"/>
              </a:pPr>
              <a:r>
                <a:rPr lang="fr-FR" sz="1800" b="1"/>
                <a:t>Agir correctement</a:t>
              </a:r>
            </a:p>
          </p:txBody>
        </p:sp>
      </p:grpSp>
      <p:grpSp>
        <p:nvGrpSpPr>
          <p:cNvPr id="3" name="Group 6"/>
          <p:cNvGrpSpPr>
            <a:grpSpLocks/>
          </p:cNvGrpSpPr>
          <p:nvPr/>
        </p:nvGrpSpPr>
        <p:grpSpPr bwMode="auto">
          <a:xfrm>
            <a:off x="685800" y="4114800"/>
            <a:ext cx="3429000" cy="2211388"/>
            <a:chOff x="432" y="2592"/>
            <a:chExt cx="2160" cy="1393"/>
          </a:xfrm>
        </p:grpSpPr>
        <p:sp>
          <p:nvSpPr>
            <p:cNvPr id="648201" name="AutoShape 7"/>
            <p:cNvSpPr>
              <a:spLocks noChangeArrowheads="1"/>
            </p:cNvSpPr>
            <p:nvPr/>
          </p:nvSpPr>
          <p:spPr bwMode="auto">
            <a:xfrm>
              <a:off x="528" y="2592"/>
              <a:ext cx="1296" cy="720"/>
            </a:xfrm>
            <a:prstGeom prst="roundRect">
              <a:avLst>
                <a:gd name="adj" fmla="val 16667"/>
              </a:avLst>
            </a:prstGeom>
            <a:solidFill>
              <a:schemeClr val="accent1"/>
            </a:solidFill>
            <a:ln w="12700">
              <a:solidFill>
                <a:schemeClr val="tx1"/>
              </a:solidFill>
              <a:round/>
              <a:headEnd/>
              <a:tailEnd/>
            </a:ln>
          </p:spPr>
          <p:txBody>
            <a:bodyPr wrap="none" anchor="ctr">
              <a:prstTxWarp prst="textNoShape">
                <a:avLst/>
              </a:prstTxWarp>
            </a:bodyPr>
            <a:lstStyle/>
            <a:p>
              <a:pPr algn="ctr"/>
              <a:r>
                <a:rPr lang="fr-FR" b="1">
                  <a:solidFill>
                    <a:schemeClr val="hlink"/>
                  </a:solidFill>
                </a:rPr>
                <a:t>MIROIR</a:t>
              </a:r>
              <a:endParaRPr lang="fr-FR"/>
            </a:p>
          </p:txBody>
        </p:sp>
        <p:sp>
          <p:nvSpPr>
            <p:cNvPr id="648202" name="Rectangle 8"/>
            <p:cNvSpPr>
              <a:spLocks noChangeArrowheads="1"/>
            </p:cNvSpPr>
            <p:nvPr/>
          </p:nvSpPr>
          <p:spPr bwMode="auto">
            <a:xfrm>
              <a:off x="432" y="3408"/>
              <a:ext cx="2160" cy="577"/>
            </a:xfrm>
            <a:prstGeom prst="rect">
              <a:avLst/>
            </a:prstGeom>
            <a:noFill/>
            <a:ln w="12700">
              <a:noFill/>
              <a:miter lim="800000"/>
              <a:headEnd/>
              <a:tailEnd/>
            </a:ln>
          </p:spPr>
          <p:txBody>
            <a:bodyPr>
              <a:prstTxWarp prst="textNoShape">
                <a:avLst/>
              </a:prstTxWarp>
              <a:spAutoFit/>
            </a:bodyPr>
            <a:lstStyle/>
            <a:p>
              <a:pPr>
                <a:buFontTx/>
                <a:buChar char="•"/>
              </a:pPr>
              <a:r>
                <a:rPr lang="fr-FR" sz="1800" b="1"/>
                <a:t>L’identité collective</a:t>
              </a:r>
            </a:p>
            <a:p>
              <a:pPr>
                <a:buFontTx/>
                <a:buChar char="•"/>
              </a:pPr>
              <a:r>
                <a:rPr lang="fr-FR" sz="1800" b="1"/>
                <a:t>L’appartenance et le positionnement dans un groupe</a:t>
              </a:r>
            </a:p>
          </p:txBody>
        </p:sp>
      </p:grpSp>
      <p:grpSp>
        <p:nvGrpSpPr>
          <p:cNvPr id="4" name="Group 9"/>
          <p:cNvGrpSpPr>
            <a:grpSpLocks/>
          </p:cNvGrpSpPr>
          <p:nvPr/>
        </p:nvGrpSpPr>
        <p:grpSpPr bwMode="auto">
          <a:xfrm>
            <a:off x="4953000" y="2133600"/>
            <a:ext cx="4156075" cy="3811588"/>
            <a:chOff x="3120" y="1344"/>
            <a:chExt cx="2618" cy="2401"/>
          </a:xfrm>
        </p:grpSpPr>
        <p:sp>
          <p:nvSpPr>
            <p:cNvPr id="648199" name="AutoShape 10"/>
            <p:cNvSpPr>
              <a:spLocks noChangeArrowheads="1"/>
            </p:cNvSpPr>
            <p:nvPr/>
          </p:nvSpPr>
          <p:spPr bwMode="auto">
            <a:xfrm>
              <a:off x="3264" y="1344"/>
              <a:ext cx="1968" cy="1152"/>
            </a:xfrm>
            <a:prstGeom prst="roundRect">
              <a:avLst>
                <a:gd name="adj" fmla="val 16667"/>
              </a:avLst>
            </a:prstGeom>
            <a:solidFill>
              <a:schemeClr val="accent1"/>
            </a:solidFill>
            <a:ln w="12700">
              <a:solidFill>
                <a:schemeClr val="tx1"/>
              </a:solidFill>
              <a:round/>
              <a:headEnd/>
              <a:tailEnd/>
            </a:ln>
          </p:spPr>
          <p:txBody>
            <a:bodyPr anchor="ctr">
              <a:prstTxWarp prst="textNoShape">
                <a:avLst/>
              </a:prstTxWarp>
            </a:bodyPr>
            <a:lstStyle/>
            <a:p>
              <a:pPr algn="ctr"/>
              <a:r>
                <a:rPr lang="fr-FR" b="1">
                  <a:solidFill>
                    <a:schemeClr val="hlink"/>
                  </a:solidFill>
                </a:rPr>
                <a:t>DYNAMIQUE D’ADAPTATION ET D’INTÉGRATION</a:t>
              </a:r>
              <a:endParaRPr lang="fr-FR"/>
            </a:p>
          </p:txBody>
        </p:sp>
        <p:sp>
          <p:nvSpPr>
            <p:cNvPr id="648200" name="Rectangle 11"/>
            <p:cNvSpPr>
              <a:spLocks noChangeArrowheads="1"/>
            </p:cNvSpPr>
            <p:nvPr/>
          </p:nvSpPr>
          <p:spPr bwMode="auto">
            <a:xfrm>
              <a:off x="3120" y="2649"/>
              <a:ext cx="2618" cy="1096"/>
            </a:xfrm>
            <a:prstGeom prst="rect">
              <a:avLst/>
            </a:prstGeom>
            <a:noFill/>
            <a:ln w="12700">
              <a:noFill/>
              <a:miter lim="800000"/>
              <a:headEnd/>
              <a:tailEnd/>
            </a:ln>
          </p:spPr>
          <p:txBody>
            <a:bodyPr wrap="none">
              <a:prstTxWarp prst="textNoShape">
                <a:avLst/>
              </a:prstTxWarp>
              <a:spAutoFit/>
            </a:bodyPr>
            <a:lstStyle/>
            <a:p>
              <a:pPr>
                <a:buFontTx/>
                <a:buChar char="•"/>
              </a:pPr>
              <a:r>
                <a:rPr lang="fr-FR" sz="1800" b="1"/>
                <a:t>Mission et champ d’action</a:t>
              </a:r>
            </a:p>
            <a:p>
              <a:pPr>
                <a:buFontTx/>
                <a:buChar char="•"/>
              </a:pPr>
              <a:r>
                <a:rPr lang="fr-FR" sz="1800" b="1"/>
                <a:t>Moyens stratégiques et organisationnels</a:t>
              </a:r>
            </a:p>
            <a:p>
              <a:pPr>
                <a:buFontTx/>
                <a:buChar char="•"/>
              </a:pPr>
              <a:r>
                <a:rPr lang="fr-FR" sz="1800" b="1"/>
                <a:t>Critères de performance</a:t>
              </a:r>
            </a:p>
            <a:p>
              <a:pPr>
                <a:buFontTx/>
                <a:buChar char="•"/>
              </a:pPr>
              <a:r>
                <a:rPr lang="fr-FR" sz="1800" b="1"/>
                <a:t>Réactions aux crises</a:t>
              </a:r>
            </a:p>
            <a:p>
              <a:pPr>
                <a:buFontTx/>
                <a:buChar char="•"/>
              </a:pPr>
              <a:r>
                <a:rPr lang="fr-FR" sz="1800" b="1"/>
                <a:t>Modes de résolution des conflits</a:t>
              </a:r>
            </a:p>
            <a:p>
              <a:pPr>
                <a:buFontTx/>
                <a:buChar char="•"/>
              </a:pPr>
              <a:r>
                <a:rPr lang="fr-FR" sz="1800" b="1"/>
                <a:t>Récompenses et sanctions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space réservé du numéro de diapositive 2"/>
          <p:cNvSpPr>
            <a:spLocks noGrp="1"/>
          </p:cNvSpPr>
          <p:nvPr>
            <p:ph type="sldNum" sz="quarter" idx="10"/>
          </p:nvPr>
        </p:nvSpPr>
        <p:spPr/>
        <p:txBody>
          <a:bodyPr/>
          <a:lstStyle/>
          <a:p>
            <a:pPr>
              <a:defRPr/>
            </a:pPr>
            <a:fld id="{22696FB6-2C95-6E49-AEB2-DC17EE4CC78A}" type="slidenum">
              <a:rPr lang="fr-FR"/>
              <a:pPr>
                <a:defRPr/>
              </a:pPr>
              <a:t>318</a:t>
            </a:fld>
            <a:endParaRPr lang="fr-FR"/>
          </a:p>
        </p:txBody>
      </p:sp>
      <p:sp>
        <p:nvSpPr>
          <p:cNvPr id="650243" name="Rectangle 2"/>
          <p:cNvSpPr>
            <a:spLocks noGrp="1" noChangeArrowheads="1"/>
          </p:cNvSpPr>
          <p:nvPr>
            <p:ph type="title"/>
          </p:nvPr>
        </p:nvSpPr>
        <p:spPr/>
        <p:txBody>
          <a:bodyPr/>
          <a:lstStyle/>
          <a:p>
            <a:r>
              <a:rPr lang="fr-FR"/>
              <a:t>L'influence de la culture sur la stratégie</a:t>
            </a:r>
          </a:p>
        </p:txBody>
      </p:sp>
      <p:sp>
        <p:nvSpPr>
          <p:cNvPr id="669699" name="Rectangle 3"/>
          <p:cNvSpPr>
            <a:spLocks noChangeArrowheads="1"/>
          </p:cNvSpPr>
          <p:nvPr/>
        </p:nvSpPr>
        <p:spPr bwMode="auto">
          <a:xfrm>
            <a:off x="3490913" y="914400"/>
            <a:ext cx="1873250" cy="485775"/>
          </a:xfrm>
          <a:prstGeom prst="rect">
            <a:avLst/>
          </a:prstGeom>
          <a:solidFill>
            <a:schemeClr val="bg1"/>
          </a:solidFill>
          <a:ln w="28575">
            <a:solidFill>
              <a:srgbClr val="00279F"/>
            </a:solidFill>
            <a:miter lim="800000"/>
            <a:headEnd/>
            <a:tailEnd/>
          </a:ln>
          <a:effectLst>
            <a:outerShdw blurRad="63500" dist="107763" dir="2700000" algn="ctr" rotWithShape="0">
              <a:schemeClr val="bg2">
                <a:alpha val="50000"/>
              </a:schemeClr>
            </a:outerShdw>
          </a:effectLst>
        </p:spPr>
        <p:txBody>
          <a:bodyPr anchor="ctr">
            <a:prstTxWarp prst="textNoShape">
              <a:avLst/>
            </a:prstTxWarp>
            <a:spAutoFit/>
          </a:bodyPr>
          <a:lstStyle/>
          <a:p>
            <a:pPr algn="ctr">
              <a:defRPr/>
            </a:pPr>
            <a:r>
              <a:rPr lang="fr-FR" sz="2400"/>
              <a:t>CULTURE</a:t>
            </a:r>
          </a:p>
        </p:txBody>
      </p:sp>
      <p:sp>
        <p:nvSpPr>
          <p:cNvPr id="669700" name="Rectangle 4"/>
          <p:cNvSpPr>
            <a:spLocks noChangeArrowheads="1"/>
          </p:cNvSpPr>
          <p:nvPr/>
        </p:nvSpPr>
        <p:spPr bwMode="auto">
          <a:xfrm>
            <a:off x="3490913" y="6038850"/>
            <a:ext cx="1873250" cy="485775"/>
          </a:xfrm>
          <a:prstGeom prst="rect">
            <a:avLst/>
          </a:prstGeom>
          <a:solidFill>
            <a:schemeClr val="bg1"/>
          </a:solidFill>
          <a:ln w="28575">
            <a:solidFill>
              <a:srgbClr val="00279F"/>
            </a:solidFill>
            <a:miter lim="800000"/>
            <a:headEnd/>
            <a:tailEnd/>
          </a:ln>
          <a:effectLst>
            <a:outerShdw blurRad="63500" dist="107763" dir="2700000" algn="ctr" rotWithShape="0">
              <a:schemeClr val="bg2">
                <a:alpha val="50000"/>
              </a:schemeClr>
            </a:outerShdw>
          </a:effectLst>
        </p:spPr>
        <p:txBody>
          <a:bodyPr anchor="ctr">
            <a:prstTxWarp prst="textNoShape">
              <a:avLst/>
            </a:prstTxWarp>
            <a:spAutoFit/>
          </a:bodyPr>
          <a:lstStyle/>
          <a:p>
            <a:pPr algn="ctr">
              <a:defRPr/>
            </a:pPr>
            <a:r>
              <a:rPr lang="fr-FR" sz="2400"/>
              <a:t>STRATEGIE</a:t>
            </a:r>
          </a:p>
        </p:txBody>
      </p:sp>
      <p:sp>
        <p:nvSpPr>
          <p:cNvPr id="669701" name="Rectangle 5"/>
          <p:cNvSpPr>
            <a:spLocks noChangeArrowheads="1"/>
          </p:cNvSpPr>
          <p:nvPr/>
        </p:nvSpPr>
        <p:spPr bwMode="auto">
          <a:xfrm>
            <a:off x="827088" y="1925638"/>
            <a:ext cx="2087562" cy="1035050"/>
          </a:xfrm>
          <a:prstGeom prst="rect">
            <a:avLst/>
          </a:prstGeom>
          <a:solidFill>
            <a:schemeClr val="bg1"/>
          </a:solidFill>
          <a:ln w="28575">
            <a:solidFill>
              <a:srgbClr val="00279F"/>
            </a:solidFill>
            <a:miter lim="800000"/>
            <a:headEnd/>
            <a:tailEnd/>
          </a:ln>
          <a:effectLst>
            <a:outerShdw blurRad="63500" dist="107763" dir="2700000" algn="ctr" rotWithShape="0">
              <a:schemeClr val="bg2">
                <a:alpha val="50000"/>
              </a:schemeClr>
            </a:outerShdw>
          </a:effectLst>
        </p:spPr>
        <p:txBody>
          <a:bodyPr anchor="ctr">
            <a:prstTxWarp prst="textNoShape">
              <a:avLst/>
            </a:prstTxWarp>
            <a:spAutoFit/>
          </a:bodyPr>
          <a:lstStyle/>
          <a:p>
            <a:pPr algn="ctr">
              <a:defRPr/>
            </a:pPr>
            <a:r>
              <a:rPr lang="fr-FR" sz="2000"/>
              <a:t>Image des Métiers et Activités</a:t>
            </a:r>
          </a:p>
        </p:txBody>
      </p:sp>
      <p:sp>
        <p:nvSpPr>
          <p:cNvPr id="669702" name="Rectangle 6"/>
          <p:cNvSpPr>
            <a:spLocks noChangeArrowheads="1"/>
          </p:cNvSpPr>
          <p:nvPr/>
        </p:nvSpPr>
        <p:spPr bwMode="auto">
          <a:xfrm>
            <a:off x="3382963" y="2239963"/>
            <a:ext cx="2087562" cy="425450"/>
          </a:xfrm>
          <a:prstGeom prst="rect">
            <a:avLst/>
          </a:prstGeom>
          <a:solidFill>
            <a:schemeClr val="bg1"/>
          </a:solidFill>
          <a:ln w="28575">
            <a:solidFill>
              <a:srgbClr val="00279F"/>
            </a:solidFill>
            <a:miter lim="800000"/>
            <a:headEnd/>
            <a:tailEnd/>
          </a:ln>
          <a:effectLst>
            <a:outerShdw blurRad="63500" dist="107763" dir="2700000" algn="ctr" rotWithShape="0">
              <a:schemeClr val="bg2">
                <a:alpha val="50000"/>
              </a:schemeClr>
            </a:outerShdw>
          </a:effectLst>
        </p:spPr>
        <p:txBody>
          <a:bodyPr anchor="ctr">
            <a:prstTxWarp prst="textNoShape">
              <a:avLst/>
            </a:prstTxWarp>
            <a:spAutoFit/>
          </a:bodyPr>
          <a:lstStyle/>
          <a:p>
            <a:pPr algn="ctr">
              <a:defRPr/>
            </a:pPr>
            <a:r>
              <a:rPr lang="fr-FR" sz="2000"/>
              <a:t>Valeurs</a:t>
            </a:r>
          </a:p>
        </p:txBody>
      </p:sp>
      <p:sp>
        <p:nvSpPr>
          <p:cNvPr id="669703" name="Rectangle 7"/>
          <p:cNvSpPr>
            <a:spLocks noChangeArrowheads="1"/>
          </p:cNvSpPr>
          <p:nvPr/>
        </p:nvSpPr>
        <p:spPr bwMode="auto">
          <a:xfrm>
            <a:off x="6229350" y="2087563"/>
            <a:ext cx="2087563" cy="730250"/>
          </a:xfrm>
          <a:prstGeom prst="rect">
            <a:avLst/>
          </a:prstGeom>
          <a:solidFill>
            <a:schemeClr val="bg1"/>
          </a:solidFill>
          <a:ln w="28575">
            <a:solidFill>
              <a:srgbClr val="00279F"/>
            </a:solidFill>
            <a:miter lim="800000"/>
            <a:headEnd/>
            <a:tailEnd/>
          </a:ln>
          <a:effectLst>
            <a:outerShdw blurRad="63500" dist="107763" dir="2700000" algn="ctr" rotWithShape="0">
              <a:schemeClr val="bg2">
                <a:alpha val="50000"/>
              </a:schemeClr>
            </a:outerShdw>
          </a:effectLst>
        </p:spPr>
        <p:txBody>
          <a:bodyPr anchor="ctr">
            <a:prstTxWarp prst="textNoShape">
              <a:avLst/>
            </a:prstTxWarp>
            <a:spAutoFit/>
          </a:bodyPr>
          <a:lstStyle/>
          <a:p>
            <a:pPr algn="ctr">
              <a:defRPr/>
            </a:pPr>
            <a:r>
              <a:rPr lang="fr-FR" sz="2000"/>
              <a:t>Habitudes et Comportements</a:t>
            </a:r>
          </a:p>
        </p:txBody>
      </p:sp>
      <p:sp>
        <p:nvSpPr>
          <p:cNvPr id="669704" name="Rectangle 8"/>
          <p:cNvSpPr>
            <a:spLocks noChangeArrowheads="1"/>
          </p:cNvSpPr>
          <p:nvPr/>
        </p:nvSpPr>
        <p:spPr bwMode="auto">
          <a:xfrm>
            <a:off x="827088" y="4841875"/>
            <a:ext cx="2087562" cy="730250"/>
          </a:xfrm>
          <a:prstGeom prst="rect">
            <a:avLst/>
          </a:prstGeom>
          <a:solidFill>
            <a:schemeClr val="bg1"/>
          </a:solidFill>
          <a:ln w="28575">
            <a:solidFill>
              <a:srgbClr val="00279F"/>
            </a:solidFill>
            <a:miter lim="800000"/>
            <a:headEnd/>
            <a:tailEnd/>
          </a:ln>
          <a:effectLst>
            <a:outerShdw blurRad="63500" dist="107763" dir="2700000" algn="ctr" rotWithShape="0">
              <a:schemeClr val="bg2">
                <a:alpha val="50000"/>
              </a:schemeClr>
            </a:outerShdw>
          </a:effectLst>
        </p:spPr>
        <p:txBody>
          <a:bodyPr anchor="ctr">
            <a:prstTxWarp prst="textNoShape">
              <a:avLst/>
            </a:prstTxWarp>
            <a:spAutoFit/>
          </a:bodyPr>
          <a:lstStyle/>
          <a:p>
            <a:pPr algn="ctr">
              <a:defRPr/>
            </a:pPr>
            <a:r>
              <a:rPr lang="fr-FR" sz="2000"/>
              <a:t>Analyse Stratégique</a:t>
            </a:r>
          </a:p>
        </p:txBody>
      </p:sp>
      <p:sp>
        <p:nvSpPr>
          <p:cNvPr id="669705" name="Rectangle 9"/>
          <p:cNvSpPr>
            <a:spLocks noChangeArrowheads="1"/>
          </p:cNvSpPr>
          <p:nvPr/>
        </p:nvSpPr>
        <p:spPr bwMode="auto">
          <a:xfrm>
            <a:off x="3384550" y="4851400"/>
            <a:ext cx="2087563" cy="730250"/>
          </a:xfrm>
          <a:prstGeom prst="rect">
            <a:avLst/>
          </a:prstGeom>
          <a:solidFill>
            <a:schemeClr val="bg1"/>
          </a:solidFill>
          <a:ln w="28575">
            <a:solidFill>
              <a:srgbClr val="00279F"/>
            </a:solidFill>
            <a:miter lim="800000"/>
            <a:headEnd/>
            <a:tailEnd/>
          </a:ln>
          <a:effectLst>
            <a:outerShdw blurRad="63500" dist="107763" dir="2700000" algn="ctr" rotWithShape="0">
              <a:schemeClr val="bg2">
                <a:alpha val="50000"/>
              </a:schemeClr>
            </a:outerShdw>
          </a:effectLst>
        </p:spPr>
        <p:txBody>
          <a:bodyPr anchor="ctr">
            <a:prstTxWarp prst="textNoShape">
              <a:avLst/>
            </a:prstTxWarp>
            <a:spAutoFit/>
          </a:bodyPr>
          <a:lstStyle/>
          <a:p>
            <a:pPr algn="ctr">
              <a:defRPr/>
            </a:pPr>
            <a:r>
              <a:rPr lang="fr-FR" sz="2000"/>
              <a:t>Choix stratégiques</a:t>
            </a:r>
          </a:p>
        </p:txBody>
      </p:sp>
      <p:sp>
        <p:nvSpPr>
          <p:cNvPr id="669706" name="Rectangle 10"/>
          <p:cNvSpPr>
            <a:spLocks noChangeArrowheads="1"/>
          </p:cNvSpPr>
          <p:nvPr/>
        </p:nvSpPr>
        <p:spPr bwMode="auto">
          <a:xfrm>
            <a:off x="6229350" y="4851400"/>
            <a:ext cx="2087563" cy="730250"/>
          </a:xfrm>
          <a:prstGeom prst="rect">
            <a:avLst/>
          </a:prstGeom>
          <a:solidFill>
            <a:schemeClr val="bg1"/>
          </a:solidFill>
          <a:ln w="28575">
            <a:solidFill>
              <a:srgbClr val="00279F"/>
            </a:solidFill>
            <a:miter lim="800000"/>
            <a:headEnd/>
            <a:tailEnd/>
          </a:ln>
          <a:effectLst>
            <a:outerShdw blurRad="63500" dist="107763" dir="2700000" algn="ctr" rotWithShape="0">
              <a:schemeClr val="bg2">
                <a:alpha val="50000"/>
              </a:schemeClr>
            </a:outerShdw>
          </a:effectLst>
        </p:spPr>
        <p:txBody>
          <a:bodyPr anchor="ctr">
            <a:prstTxWarp prst="textNoShape">
              <a:avLst/>
            </a:prstTxWarp>
            <a:spAutoFit/>
          </a:bodyPr>
          <a:lstStyle/>
          <a:p>
            <a:pPr algn="ctr">
              <a:defRPr/>
            </a:pPr>
            <a:r>
              <a:rPr lang="fr-FR" sz="2000"/>
              <a:t>Mise en œuvre de la stratégie</a:t>
            </a:r>
          </a:p>
        </p:txBody>
      </p:sp>
      <p:sp>
        <p:nvSpPr>
          <p:cNvPr id="650252" name="Text Box 11"/>
          <p:cNvSpPr txBox="1">
            <a:spLocks noChangeArrowheads="1"/>
          </p:cNvSpPr>
          <p:nvPr/>
        </p:nvSpPr>
        <p:spPr bwMode="auto">
          <a:xfrm>
            <a:off x="1031875" y="3551238"/>
            <a:ext cx="1676400" cy="825500"/>
          </a:xfrm>
          <a:prstGeom prst="rect">
            <a:avLst/>
          </a:prstGeom>
          <a:noFill/>
          <a:ln w="12700">
            <a:noFill/>
            <a:miter lim="800000"/>
            <a:headEnd/>
            <a:tailEnd/>
          </a:ln>
        </p:spPr>
        <p:txBody>
          <a:bodyPr>
            <a:prstTxWarp prst="textNoShape">
              <a:avLst/>
            </a:prstTxWarp>
            <a:spAutoFit/>
          </a:bodyPr>
          <a:lstStyle/>
          <a:p>
            <a:pPr algn="ctr"/>
            <a:r>
              <a:rPr lang="fr-FR" sz="1600" b="1">
                <a:solidFill>
                  <a:schemeClr val="accent2"/>
                </a:solidFill>
              </a:rPr>
              <a:t>Oriente la perception de l'environnement</a:t>
            </a:r>
          </a:p>
        </p:txBody>
      </p:sp>
      <p:sp>
        <p:nvSpPr>
          <p:cNvPr id="650253" name="Text Box 12"/>
          <p:cNvSpPr txBox="1">
            <a:spLocks noChangeArrowheads="1"/>
          </p:cNvSpPr>
          <p:nvPr/>
        </p:nvSpPr>
        <p:spPr bwMode="auto">
          <a:xfrm>
            <a:off x="3589338" y="3673475"/>
            <a:ext cx="1676400" cy="581025"/>
          </a:xfrm>
          <a:prstGeom prst="rect">
            <a:avLst/>
          </a:prstGeom>
          <a:noFill/>
          <a:ln w="12700">
            <a:noFill/>
            <a:miter lim="800000"/>
            <a:headEnd/>
            <a:tailEnd/>
          </a:ln>
        </p:spPr>
        <p:txBody>
          <a:bodyPr>
            <a:prstTxWarp prst="textNoShape">
              <a:avLst/>
            </a:prstTxWarp>
            <a:spAutoFit/>
          </a:bodyPr>
          <a:lstStyle/>
          <a:p>
            <a:pPr algn="ctr"/>
            <a:r>
              <a:rPr lang="fr-FR" sz="1600" b="1">
                <a:solidFill>
                  <a:schemeClr val="accent2"/>
                </a:solidFill>
              </a:rPr>
              <a:t>Fixe les critères de décision</a:t>
            </a:r>
          </a:p>
        </p:txBody>
      </p:sp>
      <p:sp>
        <p:nvSpPr>
          <p:cNvPr id="650254" name="Text Box 13"/>
          <p:cNvSpPr txBox="1">
            <a:spLocks noChangeArrowheads="1"/>
          </p:cNvSpPr>
          <p:nvPr/>
        </p:nvSpPr>
        <p:spPr bwMode="auto">
          <a:xfrm>
            <a:off x="6362700" y="3429000"/>
            <a:ext cx="1820863" cy="1069975"/>
          </a:xfrm>
          <a:prstGeom prst="rect">
            <a:avLst/>
          </a:prstGeom>
          <a:noFill/>
          <a:ln w="12700">
            <a:noFill/>
            <a:miter lim="800000"/>
            <a:headEnd/>
            <a:tailEnd/>
          </a:ln>
        </p:spPr>
        <p:txBody>
          <a:bodyPr>
            <a:prstTxWarp prst="textNoShape">
              <a:avLst/>
            </a:prstTxWarp>
            <a:spAutoFit/>
          </a:bodyPr>
          <a:lstStyle/>
          <a:p>
            <a:pPr algn="ctr"/>
            <a:r>
              <a:rPr lang="fr-FR" sz="1600" b="1">
                <a:solidFill>
                  <a:schemeClr val="accent2"/>
                </a:solidFill>
              </a:rPr>
              <a:t>Favorise certains comportements et s'oppose à certains changements</a:t>
            </a:r>
          </a:p>
        </p:txBody>
      </p:sp>
      <p:cxnSp>
        <p:nvCxnSpPr>
          <p:cNvPr id="650255" name="AutoShape 14"/>
          <p:cNvCxnSpPr>
            <a:cxnSpLocks noChangeShapeType="1"/>
            <a:stCxn id="669699" idx="2"/>
            <a:endCxn id="669701" idx="0"/>
          </p:cNvCxnSpPr>
          <p:nvPr/>
        </p:nvCxnSpPr>
        <p:spPr bwMode="auto">
          <a:xfrm rot="5400000">
            <a:off x="2901157" y="384969"/>
            <a:ext cx="496887" cy="2555875"/>
          </a:xfrm>
          <a:prstGeom prst="bentConnector3">
            <a:avLst>
              <a:gd name="adj1" fmla="val 49838"/>
            </a:avLst>
          </a:prstGeom>
          <a:noFill/>
          <a:ln w="19050">
            <a:solidFill>
              <a:srgbClr val="00279F"/>
            </a:solidFill>
            <a:miter lim="800000"/>
            <a:headEnd/>
            <a:tailEnd type="triangle" w="med" len="med"/>
          </a:ln>
        </p:spPr>
      </p:cxnSp>
      <p:cxnSp>
        <p:nvCxnSpPr>
          <p:cNvPr id="650256" name="AutoShape 15"/>
          <p:cNvCxnSpPr>
            <a:cxnSpLocks noChangeShapeType="1"/>
            <a:stCxn id="669699" idx="2"/>
            <a:endCxn id="669703" idx="0"/>
          </p:cNvCxnSpPr>
          <p:nvPr/>
        </p:nvCxnSpPr>
        <p:spPr bwMode="auto">
          <a:xfrm rot="16200000" flipH="1">
            <a:off x="5521326" y="320675"/>
            <a:ext cx="658812" cy="2846387"/>
          </a:xfrm>
          <a:prstGeom prst="bentConnector3">
            <a:avLst>
              <a:gd name="adj1" fmla="val 39514"/>
            </a:avLst>
          </a:prstGeom>
          <a:noFill/>
          <a:ln w="19050">
            <a:solidFill>
              <a:srgbClr val="00279F"/>
            </a:solidFill>
            <a:miter lim="800000"/>
            <a:headEnd/>
            <a:tailEnd type="triangle" w="med" len="med"/>
          </a:ln>
        </p:spPr>
      </p:cxnSp>
      <p:cxnSp>
        <p:nvCxnSpPr>
          <p:cNvPr id="650257" name="AutoShape 16"/>
          <p:cNvCxnSpPr>
            <a:cxnSpLocks noChangeShapeType="1"/>
            <a:stCxn id="669699" idx="2"/>
            <a:endCxn id="669702" idx="0"/>
          </p:cNvCxnSpPr>
          <p:nvPr/>
        </p:nvCxnSpPr>
        <p:spPr bwMode="auto">
          <a:xfrm rot="5400000">
            <a:off x="4021932" y="1820069"/>
            <a:ext cx="811212" cy="0"/>
          </a:xfrm>
          <a:prstGeom prst="straightConnector1">
            <a:avLst/>
          </a:prstGeom>
          <a:noFill/>
          <a:ln w="19050">
            <a:solidFill>
              <a:srgbClr val="00279F"/>
            </a:solidFill>
            <a:round/>
            <a:headEnd/>
            <a:tailEnd type="triangle" w="med" len="med"/>
          </a:ln>
        </p:spPr>
      </p:cxnSp>
      <p:cxnSp>
        <p:nvCxnSpPr>
          <p:cNvPr id="650258" name="AutoShape 17"/>
          <p:cNvCxnSpPr>
            <a:cxnSpLocks noChangeShapeType="1"/>
            <a:stCxn id="669701" idx="2"/>
            <a:endCxn id="650252" idx="0"/>
          </p:cNvCxnSpPr>
          <p:nvPr/>
        </p:nvCxnSpPr>
        <p:spPr bwMode="auto">
          <a:xfrm flipH="1">
            <a:off x="1870075" y="2974975"/>
            <a:ext cx="1588" cy="576263"/>
          </a:xfrm>
          <a:prstGeom prst="straightConnector1">
            <a:avLst/>
          </a:prstGeom>
          <a:noFill/>
          <a:ln w="12700">
            <a:solidFill>
              <a:srgbClr val="00279F"/>
            </a:solidFill>
            <a:round/>
            <a:headEnd/>
            <a:tailEnd type="triangle" w="med" len="med"/>
          </a:ln>
        </p:spPr>
      </p:cxnSp>
      <p:cxnSp>
        <p:nvCxnSpPr>
          <p:cNvPr id="650259" name="AutoShape 18"/>
          <p:cNvCxnSpPr>
            <a:cxnSpLocks noChangeShapeType="1"/>
            <a:stCxn id="650252" idx="2"/>
            <a:endCxn id="669704" idx="0"/>
          </p:cNvCxnSpPr>
          <p:nvPr/>
        </p:nvCxnSpPr>
        <p:spPr bwMode="auto">
          <a:xfrm>
            <a:off x="1870075" y="4376738"/>
            <a:ext cx="1588" cy="450850"/>
          </a:xfrm>
          <a:prstGeom prst="straightConnector1">
            <a:avLst/>
          </a:prstGeom>
          <a:noFill/>
          <a:ln w="12700">
            <a:solidFill>
              <a:srgbClr val="00279F"/>
            </a:solidFill>
            <a:round/>
            <a:headEnd/>
            <a:tailEnd type="triangle" w="med" len="med"/>
          </a:ln>
        </p:spPr>
      </p:cxnSp>
      <p:cxnSp>
        <p:nvCxnSpPr>
          <p:cNvPr id="650260" name="AutoShape 19"/>
          <p:cNvCxnSpPr>
            <a:cxnSpLocks noChangeShapeType="1"/>
            <a:stCxn id="669702" idx="2"/>
            <a:endCxn id="650253" idx="0"/>
          </p:cNvCxnSpPr>
          <p:nvPr/>
        </p:nvCxnSpPr>
        <p:spPr bwMode="auto">
          <a:xfrm>
            <a:off x="4427538" y="2679700"/>
            <a:ext cx="0" cy="993775"/>
          </a:xfrm>
          <a:prstGeom prst="straightConnector1">
            <a:avLst/>
          </a:prstGeom>
          <a:noFill/>
          <a:ln w="12700">
            <a:solidFill>
              <a:srgbClr val="00279F"/>
            </a:solidFill>
            <a:round/>
            <a:headEnd/>
            <a:tailEnd type="triangle" w="med" len="med"/>
          </a:ln>
        </p:spPr>
      </p:cxnSp>
      <p:cxnSp>
        <p:nvCxnSpPr>
          <p:cNvPr id="650261" name="AutoShape 20"/>
          <p:cNvCxnSpPr>
            <a:cxnSpLocks noChangeShapeType="1"/>
            <a:stCxn id="650253" idx="2"/>
            <a:endCxn id="669705" idx="0"/>
          </p:cNvCxnSpPr>
          <p:nvPr/>
        </p:nvCxnSpPr>
        <p:spPr bwMode="auto">
          <a:xfrm>
            <a:off x="4427538" y="4254500"/>
            <a:ext cx="1587" cy="582613"/>
          </a:xfrm>
          <a:prstGeom prst="straightConnector1">
            <a:avLst/>
          </a:prstGeom>
          <a:noFill/>
          <a:ln w="12700">
            <a:solidFill>
              <a:srgbClr val="00279F"/>
            </a:solidFill>
            <a:round/>
            <a:headEnd/>
            <a:tailEnd type="triangle" w="med" len="med"/>
          </a:ln>
        </p:spPr>
      </p:cxnSp>
      <p:cxnSp>
        <p:nvCxnSpPr>
          <p:cNvPr id="650262" name="AutoShape 21"/>
          <p:cNvCxnSpPr>
            <a:cxnSpLocks noChangeShapeType="1"/>
            <a:stCxn id="669703" idx="2"/>
            <a:endCxn id="650254" idx="0"/>
          </p:cNvCxnSpPr>
          <p:nvPr/>
        </p:nvCxnSpPr>
        <p:spPr bwMode="auto">
          <a:xfrm>
            <a:off x="7273925" y="2832100"/>
            <a:ext cx="0" cy="596900"/>
          </a:xfrm>
          <a:prstGeom prst="straightConnector1">
            <a:avLst/>
          </a:prstGeom>
          <a:noFill/>
          <a:ln w="12700">
            <a:solidFill>
              <a:srgbClr val="00279F"/>
            </a:solidFill>
            <a:round/>
            <a:headEnd/>
            <a:tailEnd type="triangle" w="med" len="med"/>
          </a:ln>
        </p:spPr>
      </p:cxnSp>
      <p:cxnSp>
        <p:nvCxnSpPr>
          <p:cNvPr id="650263" name="AutoShape 22"/>
          <p:cNvCxnSpPr>
            <a:cxnSpLocks noChangeShapeType="1"/>
            <a:stCxn id="650254" idx="2"/>
            <a:endCxn id="669706" idx="0"/>
          </p:cNvCxnSpPr>
          <p:nvPr/>
        </p:nvCxnSpPr>
        <p:spPr bwMode="auto">
          <a:xfrm>
            <a:off x="7273925" y="4498975"/>
            <a:ext cx="0" cy="338138"/>
          </a:xfrm>
          <a:prstGeom prst="straightConnector1">
            <a:avLst/>
          </a:prstGeom>
          <a:noFill/>
          <a:ln w="12700">
            <a:solidFill>
              <a:srgbClr val="00279F"/>
            </a:solidFill>
            <a:round/>
            <a:headEnd/>
            <a:tailEnd type="triangle" w="med" len="med"/>
          </a:ln>
        </p:spPr>
      </p:cxnSp>
      <p:cxnSp>
        <p:nvCxnSpPr>
          <p:cNvPr id="650264" name="AutoShape 23"/>
          <p:cNvCxnSpPr>
            <a:cxnSpLocks noChangeShapeType="1"/>
            <a:stCxn id="669704" idx="2"/>
            <a:endCxn id="669700" idx="0"/>
          </p:cNvCxnSpPr>
          <p:nvPr/>
        </p:nvCxnSpPr>
        <p:spPr bwMode="auto">
          <a:xfrm rot="16200000" flipH="1">
            <a:off x="2930526" y="4527550"/>
            <a:ext cx="438150" cy="2555875"/>
          </a:xfrm>
          <a:prstGeom prst="bentConnector3">
            <a:avLst>
              <a:gd name="adj1" fmla="val 50000"/>
            </a:avLst>
          </a:prstGeom>
          <a:noFill/>
          <a:ln w="19050">
            <a:solidFill>
              <a:srgbClr val="00279F"/>
            </a:solidFill>
            <a:miter lim="800000"/>
            <a:headEnd/>
            <a:tailEnd type="triangle" w="med" len="med"/>
          </a:ln>
        </p:spPr>
      </p:cxnSp>
      <p:cxnSp>
        <p:nvCxnSpPr>
          <p:cNvPr id="650265" name="AutoShape 24"/>
          <p:cNvCxnSpPr>
            <a:cxnSpLocks noChangeShapeType="1"/>
            <a:stCxn id="669706" idx="2"/>
            <a:endCxn id="669700" idx="0"/>
          </p:cNvCxnSpPr>
          <p:nvPr/>
        </p:nvCxnSpPr>
        <p:spPr bwMode="auto">
          <a:xfrm rot="5400000">
            <a:off x="5636419" y="4387057"/>
            <a:ext cx="428625" cy="2846387"/>
          </a:xfrm>
          <a:prstGeom prst="bentConnector3">
            <a:avLst>
              <a:gd name="adj1" fmla="val 50000"/>
            </a:avLst>
          </a:prstGeom>
          <a:noFill/>
          <a:ln w="19050">
            <a:solidFill>
              <a:srgbClr val="00279F"/>
            </a:solidFill>
            <a:miter lim="800000"/>
            <a:headEnd/>
            <a:tailEnd type="triangle" w="med" len="med"/>
          </a:ln>
        </p:spPr>
      </p:cxnSp>
      <p:cxnSp>
        <p:nvCxnSpPr>
          <p:cNvPr id="650266" name="AutoShape 25"/>
          <p:cNvCxnSpPr>
            <a:cxnSpLocks noChangeShapeType="1"/>
            <a:stCxn id="669705" idx="2"/>
            <a:endCxn id="669700" idx="0"/>
          </p:cNvCxnSpPr>
          <p:nvPr/>
        </p:nvCxnSpPr>
        <p:spPr bwMode="auto">
          <a:xfrm rot="5400000">
            <a:off x="4214019" y="5809457"/>
            <a:ext cx="428625" cy="1587"/>
          </a:xfrm>
          <a:prstGeom prst="bentConnector3">
            <a:avLst>
              <a:gd name="adj1" fmla="val 50000"/>
            </a:avLst>
          </a:prstGeom>
          <a:noFill/>
          <a:ln w="19050">
            <a:solidFill>
              <a:srgbClr val="00279F"/>
            </a:solidFill>
            <a:miter lim="800000"/>
            <a:headEnd/>
            <a:tailEnd type="triangle" w="med" len="med"/>
          </a:ln>
        </p:spPr>
      </p:cxnSp>
    </p:spTree>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 name="Espace réservé du numéro de diapositive 2"/>
          <p:cNvSpPr>
            <a:spLocks noGrp="1"/>
          </p:cNvSpPr>
          <p:nvPr>
            <p:ph type="sldNum" sz="quarter" idx="10"/>
          </p:nvPr>
        </p:nvSpPr>
        <p:spPr/>
        <p:txBody>
          <a:bodyPr/>
          <a:lstStyle/>
          <a:p>
            <a:pPr>
              <a:defRPr/>
            </a:pPr>
            <a:fld id="{836D2FB7-5B90-8440-BB42-93E666C934A2}" type="slidenum">
              <a:rPr lang="fr-FR"/>
              <a:pPr>
                <a:defRPr/>
              </a:pPr>
              <a:t>319</a:t>
            </a:fld>
            <a:endParaRPr lang="fr-FR"/>
          </a:p>
        </p:txBody>
      </p:sp>
      <p:sp>
        <p:nvSpPr>
          <p:cNvPr id="652291" name="Rectangle 2"/>
          <p:cNvSpPr>
            <a:spLocks noGrp="1" noChangeArrowheads="1"/>
          </p:cNvSpPr>
          <p:nvPr>
            <p:ph type="title"/>
          </p:nvPr>
        </p:nvSpPr>
        <p:spPr/>
        <p:txBody>
          <a:bodyPr/>
          <a:lstStyle/>
          <a:p>
            <a:r>
              <a:rPr lang="fr-FR"/>
              <a:t>Définition et compréhension de la Culture</a:t>
            </a:r>
          </a:p>
        </p:txBody>
      </p:sp>
      <p:grpSp>
        <p:nvGrpSpPr>
          <p:cNvPr id="2" name="Group 3"/>
          <p:cNvGrpSpPr>
            <a:grpSpLocks/>
          </p:cNvGrpSpPr>
          <p:nvPr/>
        </p:nvGrpSpPr>
        <p:grpSpPr bwMode="auto">
          <a:xfrm>
            <a:off x="177800" y="2468563"/>
            <a:ext cx="8896350" cy="3906837"/>
            <a:chOff x="121" y="1555"/>
            <a:chExt cx="6071" cy="2461"/>
          </a:xfrm>
        </p:grpSpPr>
        <p:sp>
          <p:nvSpPr>
            <p:cNvPr id="652304" name="Freeform 4"/>
            <p:cNvSpPr>
              <a:spLocks/>
            </p:cNvSpPr>
            <p:nvPr/>
          </p:nvSpPr>
          <p:spPr bwMode="auto">
            <a:xfrm>
              <a:off x="2413" y="1635"/>
              <a:ext cx="1084" cy="730"/>
            </a:xfrm>
            <a:custGeom>
              <a:avLst/>
              <a:gdLst>
                <a:gd name="T0" fmla="*/ 546 w 1001"/>
                <a:gd name="T1" fmla="*/ 0 h 867"/>
                <a:gd name="T2" fmla="*/ 1083 w 1001"/>
                <a:gd name="T3" fmla="*/ 729 h 867"/>
                <a:gd name="T4" fmla="*/ 0 w 1001"/>
                <a:gd name="T5" fmla="*/ 729 h 867"/>
                <a:gd name="T6" fmla="*/ 546 w 1001"/>
                <a:gd name="T7" fmla="*/ 0 h 867"/>
                <a:gd name="T8" fmla="*/ 0 60000 65536"/>
                <a:gd name="T9" fmla="*/ 0 60000 65536"/>
                <a:gd name="T10" fmla="*/ 0 60000 65536"/>
                <a:gd name="T11" fmla="*/ 0 60000 65536"/>
                <a:gd name="T12" fmla="*/ 0 w 1001"/>
                <a:gd name="T13" fmla="*/ 0 h 867"/>
                <a:gd name="T14" fmla="*/ 1001 w 1001"/>
                <a:gd name="T15" fmla="*/ 867 h 867"/>
              </a:gdLst>
              <a:ahLst/>
              <a:cxnLst>
                <a:cxn ang="T8">
                  <a:pos x="T0" y="T1"/>
                </a:cxn>
                <a:cxn ang="T9">
                  <a:pos x="T2" y="T3"/>
                </a:cxn>
                <a:cxn ang="T10">
                  <a:pos x="T4" y="T5"/>
                </a:cxn>
                <a:cxn ang="T11">
                  <a:pos x="T6" y="T7"/>
                </a:cxn>
              </a:cxnLst>
              <a:rect l="T12" t="T13" r="T14" b="T15"/>
              <a:pathLst>
                <a:path w="1001" h="867">
                  <a:moveTo>
                    <a:pt x="504" y="0"/>
                  </a:moveTo>
                  <a:lnTo>
                    <a:pt x="1000" y="866"/>
                  </a:lnTo>
                  <a:lnTo>
                    <a:pt x="0" y="866"/>
                  </a:lnTo>
                  <a:lnTo>
                    <a:pt x="504" y="0"/>
                  </a:lnTo>
                </a:path>
              </a:pathLst>
            </a:custGeom>
            <a:solidFill>
              <a:srgbClr val="FFFF00"/>
            </a:solidFill>
            <a:ln w="12700" cap="rnd">
              <a:solidFill>
                <a:srgbClr val="000000"/>
              </a:solidFill>
              <a:round/>
              <a:headEnd/>
              <a:tailEnd/>
            </a:ln>
          </p:spPr>
          <p:txBody>
            <a:bodyPr>
              <a:prstTxWarp prst="textNoShape">
                <a:avLst/>
              </a:prstTxWarp>
            </a:bodyPr>
            <a:lstStyle/>
            <a:p>
              <a:endParaRPr lang="fr-FR"/>
            </a:p>
          </p:txBody>
        </p:sp>
        <p:sp>
          <p:nvSpPr>
            <p:cNvPr id="652305" name="Freeform 5"/>
            <p:cNvSpPr>
              <a:spLocks/>
            </p:cNvSpPr>
            <p:nvPr/>
          </p:nvSpPr>
          <p:spPr bwMode="auto">
            <a:xfrm>
              <a:off x="1967" y="2489"/>
              <a:ext cx="1981" cy="537"/>
            </a:xfrm>
            <a:custGeom>
              <a:avLst/>
              <a:gdLst>
                <a:gd name="T0" fmla="*/ 1581 w 1828"/>
                <a:gd name="T1" fmla="*/ 0 h 638"/>
                <a:gd name="T2" fmla="*/ 1980 w 1828"/>
                <a:gd name="T3" fmla="*/ 536 h 638"/>
                <a:gd name="T4" fmla="*/ 0 w 1828"/>
                <a:gd name="T5" fmla="*/ 536 h 638"/>
                <a:gd name="T6" fmla="*/ 401 w 1828"/>
                <a:gd name="T7" fmla="*/ 0 h 638"/>
                <a:gd name="T8" fmla="*/ 1581 w 1828"/>
                <a:gd name="T9" fmla="*/ 0 h 638"/>
                <a:gd name="T10" fmla="*/ 0 60000 65536"/>
                <a:gd name="T11" fmla="*/ 0 60000 65536"/>
                <a:gd name="T12" fmla="*/ 0 60000 65536"/>
                <a:gd name="T13" fmla="*/ 0 60000 65536"/>
                <a:gd name="T14" fmla="*/ 0 60000 65536"/>
                <a:gd name="T15" fmla="*/ 0 w 1828"/>
                <a:gd name="T16" fmla="*/ 0 h 638"/>
                <a:gd name="T17" fmla="*/ 1828 w 1828"/>
                <a:gd name="T18" fmla="*/ 638 h 638"/>
              </a:gdLst>
              <a:ahLst/>
              <a:cxnLst>
                <a:cxn ang="T10">
                  <a:pos x="T0" y="T1"/>
                </a:cxn>
                <a:cxn ang="T11">
                  <a:pos x="T2" y="T3"/>
                </a:cxn>
                <a:cxn ang="T12">
                  <a:pos x="T4" y="T5"/>
                </a:cxn>
                <a:cxn ang="T13">
                  <a:pos x="T6" y="T7"/>
                </a:cxn>
                <a:cxn ang="T14">
                  <a:pos x="T8" y="T9"/>
                </a:cxn>
              </a:cxnLst>
              <a:rect l="T15" t="T16" r="T17" b="T18"/>
              <a:pathLst>
                <a:path w="1828" h="638">
                  <a:moveTo>
                    <a:pt x="1459" y="0"/>
                  </a:moveTo>
                  <a:lnTo>
                    <a:pt x="1827" y="637"/>
                  </a:lnTo>
                  <a:lnTo>
                    <a:pt x="0" y="637"/>
                  </a:lnTo>
                  <a:lnTo>
                    <a:pt x="370" y="0"/>
                  </a:lnTo>
                  <a:lnTo>
                    <a:pt x="1459" y="0"/>
                  </a:lnTo>
                </a:path>
              </a:pathLst>
            </a:custGeom>
            <a:solidFill>
              <a:srgbClr val="00FF00"/>
            </a:solidFill>
            <a:ln w="12700" cap="rnd">
              <a:solidFill>
                <a:srgbClr val="000000"/>
              </a:solidFill>
              <a:round/>
              <a:headEnd/>
              <a:tailEnd/>
            </a:ln>
          </p:spPr>
          <p:txBody>
            <a:bodyPr>
              <a:prstTxWarp prst="textNoShape">
                <a:avLst/>
              </a:prstTxWarp>
            </a:bodyPr>
            <a:lstStyle/>
            <a:p>
              <a:endParaRPr lang="fr-FR"/>
            </a:p>
          </p:txBody>
        </p:sp>
        <p:sp>
          <p:nvSpPr>
            <p:cNvPr id="652306" name="Freeform 6"/>
            <p:cNvSpPr>
              <a:spLocks/>
            </p:cNvSpPr>
            <p:nvPr/>
          </p:nvSpPr>
          <p:spPr bwMode="auto">
            <a:xfrm>
              <a:off x="1536" y="3194"/>
              <a:ext cx="2842" cy="518"/>
            </a:xfrm>
            <a:custGeom>
              <a:avLst/>
              <a:gdLst>
                <a:gd name="T0" fmla="*/ 2454 w 2623"/>
                <a:gd name="T1" fmla="*/ 0 h 615"/>
                <a:gd name="T2" fmla="*/ 2841 w 2623"/>
                <a:gd name="T3" fmla="*/ 516 h 615"/>
                <a:gd name="T4" fmla="*/ 0 w 2623"/>
                <a:gd name="T5" fmla="*/ 517 h 615"/>
                <a:gd name="T6" fmla="*/ 377 w 2623"/>
                <a:gd name="T7" fmla="*/ 0 h 615"/>
                <a:gd name="T8" fmla="*/ 2454 w 2623"/>
                <a:gd name="T9" fmla="*/ 0 h 615"/>
                <a:gd name="T10" fmla="*/ 0 60000 65536"/>
                <a:gd name="T11" fmla="*/ 0 60000 65536"/>
                <a:gd name="T12" fmla="*/ 0 60000 65536"/>
                <a:gd name="T13" fmla="*/ 0 60000 65536"/>
                <a:gd name="T14" fmla="*/ 0 60000 65536"/>
                <a:gd name="T15" fmla="*/ 0 w 2623"/>
                <a:gd name="T16" fmla="*/ 0 h 615"/>
                <a:gd name="T17" fmla="*/ 2623 w 2623"/>
                <a:gd name="T18" fmla="*/ 615 h 615"/>
              </a:gdLst>
              <a:ahLst/>
              <a:cxnLst>
                <a:cxn ang="T10">
                  <a:pos x="T0" y="T1"/>
                </a:cxn>
                <a:cxn ang="T11">
                  <a:pos x="T2" y="T3"/>
                </a:cxn>
                <a:cxn ang="T12">
                  <a:pos x="T4" y="T5"/>
                </a:cxn>
                <a:cxn ang="T13">
                  <a:pos x="T6" y="T7"/>
                </a:cxn>
                <a:cxn ang="T14">
                  <a:pos x="T8" y="T9"/>
                </a:cxn>
              </a:cxnLst>
              <a:rect l="T15" t="T16" r="T17" b="T18"/>
              <a:pathLst>
                <a:path w="2623" h="615">
                  <a:moveTo>
                    <a:pt x="2265" y="0"/>
                  </a:moveTo>
                  <a:lnTo>
                    <a:pt x="2622" y="613"/>
                  </a:lnTo>
                  <a:lnTo>
                    <a:pt x="0" y="614"/>
                  </a:lnTo>
                  <a:lnTo>
                    <a:pt x="348" y="0"/>
                  </a:lnTo>
                  <a:lnTo>
                    <a:pt x="2265" y="0"/>
                  </a:lnTo>
                </a:path>
              </a:pathLst>
            </a:custGeom>
            <a:solidFill>
              <a:srgbClr val="0033D8"/>
            </a:solidFill>
            <a:ln w="12700" cap="rnd">
              <a:solidFill>
                <a:srgbClr val="000000"/>
              </a:solidFill>
              <a:round/>
              <a:headEnd/>
              <a:tailEnd/>
            </a:ln>
          </p:spPr>
          <p:txBody>
            <a:bodyPr>
              <a:prstTxWarp prst="textNoShape">
                <a:avLst/>
              </a:prstTxWarp>
            </a:bodyPr>
            <a:lstStyle/>
            <a:p>
              <a:endParaRPr lang="fr-FR"/>
            </a:p>
          </p:txBody>
        </p:sp>
        <p:sp>
          <p:nvSpPr>
            <p:cNvPr id="652307" name="Rectangle 7"/>
            <p:cNvSpPr>
              <a:spLocks noChangeArrowheads="1"/>
            </p:cNvSpPr>
            <p:nvPr/>
          </p:nvSpPr>
          <p:spPr bwMode="auto">
            <a:xfrm>
              <a:off x="2314" y="2045"/>
              <a:ext cx="1299" cy="324"/>
            </a:xfrm>
            <a:prstGeom prst="rect">
              <a:avLst/>
            </a:prstGeom>
            <a:noFill/>
            <a:ln w="12700">
              <a:noFill/>
              <a:miter lim="800000"/>
              <a:headEnd/>
              <a:tailEnd/>
            </a:ln>
          </p:spPr>
          <p:txBody>
            <a:bodyPr lIns="90488" tIns="44450" rIns="90488" bIns="44450">
              <a:prstTxWarp prst="textNoShape">
                <a:avLst/>
              </a:prstTxWarp>
              <a:spAutoFit/>
            </a:bodyPr>
            <a:lstStyle/>
            <a:p>
              <a:pPr algn="ctr">
                <a:spcBef>
                  <a:spcPct val="50000"/>
                </a:spcBef>
              </a:pPr>
              <a:r>
                <a:rPr lang="fr-FR" sz="1400" b="1">
                  <a:solidFill>
                    <a:srgbClr val="5F5F5F"/>
                  </a:solidFill>
                  <a:latin typeface="Arial" charset="0"/>
                </a:rPr>
                <a:t>Caractéristiques observables</a:t>
              </a:r>
            </a:p>
          </p:txBody>
        </p:sp>
        <p:sp>
          <p:nvSpPr>
            <p:cNvPr id="652308" name="Rectangle 8"/>
            <p:cNvSpPr>
              <a:spLocks noChangeArrowheads="1"/>
            </p:cNvSpPr>
            <p:nvPr/>
          </p:nvSpPr>
          <p:spPr bwMode="auto">
            <a:xfrm>
              <a:off x="2236" y="2600"/>
              <a:ext cx="1419" cy="324"/>
            </a:xfrm>
            <a:prstGeom prst="rect">
              <a:avLst/>
            </a:prstGeom>
            <a:noFill/>
            <a:ln w="12700">
              <a:noFill/>
              <a:miter lim="800000"/>
              <a:headEnd/>
              <a:tailEnd/>
            </a:ln>
          </p:spPr>
          <p:txBody>
            <a:bodyPr lIns="90488" tIns="44450" rIns="90488" bIns="44450">
              <a:prstTxWarp prst="textNoShape">
                <a:avLst/>
              </a:prstTxWarp>
              <a:spAutoFit/>
            </a:bodyPr>
            <a:lstStyle/>
            <a:p>
              <a:pPr algn="ctr">
                <a:spcBef>
                  <a:spcPct val="50000"/>
                </a:spcBef>
              </a:pPr>
              <a:r>
                <a:rPr lang="fr-FR" sz="1400" b="1">
                  <a:solidFill>
                    <a:srgbClr val="5F5F5F"/>
                  </a:solidFill>
                  <a:latin typeface="Arial" charset="0"/>
                </a:rPr>
                <a:t>Normes de comportement</a:t>
              </a:r>
            </a:p>
          </p:txBody>
        </p:sp>
        <p:sp>
          <p:nvSpPr>
            <p:cNvPr id="652309" name="Rectangle 9"/>
            <p:cNvSpPr>
              <a:spLocks noChangeArrowheads="1"/>
            </p:cNvSpPr>
            <p:nvPr/>
          </p:nvSpPr>
          <p:spPr bwMode="auto">
            <a:xfrm>
              <a:off x="1805" y="3336"/>
              <a:ext cx="2282" cy="190"/>
            </a:xfrm>
            <a:prstGeom prst="rect">
              <a:avLst/>
            </a:prstGeom>
            <a:noFill/>
            <a:ln w="12700">
              <a:noFill/>
              <a:miter lim="800000"/>
              <a:headEnd/>
              <a:tailEnd/>
            </a:ln>
          </p:spPr>
          <p:txBody>
            <a:bodyPr lIns="90488" tIns="44450" rIns="90488" bIns="44450">
              <a:prstTxWarp prst="textNoShape">
                <a:avLst/>
              </a:prstTxWarp>
              <a:spAutoFit/>
            </a:bodyPr>
            <a:lstStyle/>
            <a:p>
              <a:pPr algn="ctr">
                <a:spcBef>
                  <a:spcPct val="50000"/>
                </a:spcBef>
              </a:pPr>
              <a:r>
                <a:rPr lang="fr-FR" sz="1400" b="1">
                  <a:solidFill>
                    <a:schemeClr val="bg1"/>
                  </a:solidFill>
                  <a:latin typeface="Arial" charset="0"/>
                </a:rPr>
                <a:t>Valeurs, croyances et idées de base</a:t>
              </a:r>
            </a:p>
          </p:txBody>
        </p:sp>
        <p:sp>
          <p:nvSpPr>
            <p:cNvPr id="652310" name="Line 10"/>
            <p:cNvSpPr>
              <a:spLocks noChangeShapeType="1"/>
            </p:cNvSpPr>
            <p:nvPr/>
          </p:nvSpPr>
          <p:spPr bwMode="auto">
            <a:xfrm>
              <a:off x="1679" y="2421"/>
              <a:ext cx="4323" cy="0"/>
            </a:xfrm>
            <a:prstGeom prst="line">
              <a:avLst/>
            </a:prstGeom>
            <a:noFill/>
            <a:ln w="12700">
              <a:solidFill>
                <a:schemeClr val="tx1"/>
              </a:solidFill>
              <a:prstDash val="dash"/>
              <a:round/>
              <a:headEnd/>
              <a:tailEnd/>
            </a:ln>
          </p:spPr>
          <p:txBody>
            <a:bodyPr wrap="none" anchor="ctr">
              <a:prstTxWarp prst="textNoShape">
                <a:avLst/>
              </a:prstTxWarp>
            </a:bodyPr>
            <a:lstStyle/>
            <a:p>
              <a:endParaRPr lang="fr-FR"/>
            </a:p>
          </p:txBody>
        </p:sp>
        <p:sp>
          <p:nvSpPr>
            <p:cNvPr id="652311" name="Line 11"/>
            <p:cNvSpPr>
              <a:spLocks noChangeShapeType="1"/>
            </p:cNvSpPr>
            <p:nvPr/>
          </p:nvSpPr>
          <p:spPr bwMode="auto">
            <a:xfrm>
              <a:off x="1669" y="3133"/>
              <a:ext cx="4333" cy="0"/>
            </a:xfrm>
            <a:prstGeom prst="line">
              <a:avLst/>
            </a:prstGeom>
            <a:noFill/>
            <a:ln w="12700">
              <a:solidFill>
                <a:schemeClr val="tx1"/>
              </a:solidFill>
              <a:prstDash val="dash"/>
              <a:round/>
              <a:headEnd/>
              <a:tailEnd/>
            </a:ln>
          </p:spPr>
          <p:txBody>
            <a:bodyPr wrap="none" anchor="ctr">
              <a:prstTxWarp prst="textNoShape">
                <a:avLst/>
              </a:prstTxWarp>
            </a:bodyPr>
            <a:lstStyle/>
            <a:p>
              <a:endParaRPr lang="fr-FR"/>
            </a:p>
          </p:txBody>
        </p:sp>
        <p:sp>
          <p:nvSpPr>
            <p:cNvPr id="652312" name="AutoShape 12"/>
            <p:cNvSpPr>
              <a:spLocks/>
            </p:cNvSpPr>
            <p:nvPr/>
          </p:nvSpPr>
          <p:spPr bwMode="auto">
            <a:xfrm>
              <a:off x="4512" y="1600"/>
              <a:ext cx="1650" cy="433"/>
            </a:xfrm>
            <a:prstGeom prst="accentCallout2">
              <a:avLst>
                <a:gd name="adj1" fmla="val 16630"/>
                <a:gd name="adj2" fmla="val -3153"/>
                <a:gd name="adj3" fmla="val 16630"/>
                <a:gd name="adj4" fmla="val -43204"/>
                <a:gd name="adj5" fmla="val 67667"/>
                <a:gd name="adj6" fmla="val -83255"/>
              </a:avLst>
            </a:prstGeom>
            <a:noFill/>
            <a:ln w="12700">
              <a:solidFill>
                <a:schemeClr val="tx1"/>
              </a:solidFill>
              <a:miter lim="800000"/>
              <a:headEnd/>
              <a:tailEnd/>
            </a:ln>
          </p:spPr>
          <p:txBody>
            <a:bodyPr lIns="90488" tIns="44450" rIns="90488" bIns="44450">
              <a:prstTxWarp prst="textNoShape">
                <a:avLst/>
              </a:prstTxWarp>
              <a:spAutoFit/>
            </a:bodyPr>
            <a:lstStyle/>
            <a:p>
              <a:pPr marL="177800" indent="-177800">
                <a:spcBef>
                  <a:spcPct val="10000"/>
                </a:spcBef>
                <a:buFont typeface="Symbol" charset="2"/>
                <a:buChar char="·"/>
              </a:pPr>
              <a:r>
                <a:rPr lang="fr-FR" sz="1200">
                  <a:solidFill>
                    <a:srgbClr val="000080"/>
                  </a:solidFill>
                  <a:latin typeface="Arial" charset="0"/>
                </a:rPr>
                <a:t>Structure organisationnelle</a:t>
              </a:r>
            </a:p>
            <a:p>
              <a:pPr marL="177800" indent="-177800">
                <a:spcBef>
                  <a:spcPct val="10000"/>
                </a:spcBef>
                <a:buFont typeface="Symbol" charset="2"/>
                <a:buChar char="·"/>
              </a:pPr>
              <a:r>
                <a:rPr lang="fr-FR" sz="1200">
                  <a:solidFill>
                    <a:srgbClr val="000080"/>
                  </a:solidFill>
                  <a:latin typeface="Arial" charset="0"/>
                </a:rPr>
                <a:t>Politiques et procédures</a:t>
              </a:r>
            </a:p>
            <a:p>
              <a:pPr marL="177800" indent="-177800">
                <a:spcBef>
                  <a:spcPct val="10000"/>
                </a:spcBef>
                <a:buFont typeface="Symbol" charset="2"/>
                <a:buChar char="·"/>
              </a:pPr>
              <a:r>
                <a:rPr lang="fr-FR" sz="1200">
                  <a:solidFill>
                    <a:srgbClr val="000080"/>
                  </a:solidFill>
                  <a:latin typeface="Arial" charset="0"/>
                </a:rPr>
                <a:t>Critères de récompense</a:t>
              </a:r>
            </a:p>
          </p:txBody>
        </p:sp>
        <p:sp>
          <p:nvSpPr>
            <p:cNvPr id="652313" name="AutoShape 13"/>
            <p:cNvSpPr>
              <a:spLocks/>
            </p:cNvSpPr>
            <p:nvPr/>
          </p:nvSpPr>
          <p:spPr bwMode="auto">
            <a:xfrm>
              <a:off x="4532" y="2531"/>
              <a:ext cx="1660" cy="433"/>
            </a:xfrm>
            <a:prstGeom prst="accentCallout2">
              <a:avLst>
                <a:gd name="adj1" fmla="val 16630"/>
                <a:gd name="adj2" fmla="val -3130"/>
                <a:gd name="adj3" fmla="val 16630"/>
                <a:gd name="adj4" fmla="val -13505"/>
                <a:gd name="adj5" fmla="val 26329"/>
                <a:gd name="adj6" fmla="val -50685"/>
              </a:avLst>
            </a:prstGeom>
            <a:noFill/>
            <a:ln w="12700">
              <a:solidFill>
                <a:schemeClr val="tx1"/>
              </a:solidFill>
              <a:miter lim="800000"/>
              <a:headEnd/>
              <a:tailEnd/>
            </a:ln>
          </p:spPr>
          <p:txBody>
            <a:bodyPr lIns="90488" tIns="44450" rIns="90488" bIns="44450">
              <a:prstTxWarp prst="textNoShape">
                <a:avLst/>
              </a:prstTxWarp>
              <a:spAutoFit/>
            </a:bodyPr>
            <a:lstStyle/>
            <a:p>
              <a:pPr marL="177800" indent="-177800">
                <a:spcBef>
                  <a:spcPct val="10000"/>
                </a:spcBef>
                <a:buFont typeface="Symbol" charset="2"/>
                <a:buChar char="·"/>
              </a:pPr>
              <a:r>
                <a:rPr lang="fr-FR" sz="1200">
                  <a:solidFill>
                    <a:srgbClr val="000080"/>
                  </a:solidFill>
                  <a:latin typeface="Arial" charset="0"/>
                </a:rPr>
                <a:t>Perceptions individuelles</a:t>
              </a:r>
            </a:p>
            <a:p>
              <a:pPr marL="177800" indent="-177800">
                <a:spcBef>
                  <a:spcPct val="10000"/>
                </a:spcBef>
                <a:buFont typeface="Symbol" charset="2"/>
                <a:buChar char="·"/>
              </a:pPr>
              <a:r>
                <a:rPr lang="fr-FR" sz="1200">
                  <a:solidFill>
                    <a:srgbClr val="000080"/>
                  </a:solidFill>
                  <a:latin typeface="Arial" charset="0"/>
                </a:rPr>
                <a:t>Lived values — ”Walk the talk”</a:t>
              </a:r>
            </a:p>
            <a:p>
              <a:pPr marL="177800" indent="-177800">
                <a:spcBef>
                  <a:spcPct val="10000"/>
                </a:spcBef>
                <a:buFont typeface="Symbol" charset="2"/>
                <a:buChar char="·"/>
              </a:pPr>
              <a:r>
                <a:rPr lang="fr-FR" sz="1200">
                  <a:solidFill>
                    <a:srgbClr val="000080"/>
                  </a:solidFill>
                  <a:latin typeface="Arial" charset="0"/>
                </a:rPr>
                <a:t>Style / symboles</a:t>
              </a:r>
            </a:p>
          </p:txBody>
        </p:sp>
        <p:sp>
          <p:nvSpPr>
            <p:cNvPr id="652314" name="AutoShape 14"/>
            <p:cNvSpPr>
              <a:spLocks/>
            </p:cNvSpPr>
            <p:nvPr/>
          </p:nvSpPr>
          <p:spPr bwMode="auto">
            <a:xfrm>
              <a:off x="4532" y="3226"/>
              <a:ext cx="1660" cy="790"/>
            </a:xfrm>
            <a:prstGeom prst="accentCallout2">
              <a:avLst>
                <a:gd name="adj1" fmla="val 9116"/>
                <a:gd name="adj2" fmla="val -3130"/>
                <a:gd name="adj3" fmla="val 9116"/>
                <a:gd name="adj4" fmla="val -8218"/>
                <a:gd name="adj5" fmla="val 16454"/>
                <a:gd name="adj6" fmla="val -26352"/>
              </a:avLst>
            </a:prstGeom>
            <a:noFill/>
            <a:ln w="12700">
              <a:solidFill>
                <a:schemeClr val="tx1"/>
              </a:solidFill>
              <a:miter lim="800000"/>
              <a:headEnd/>
              <a:tailEnd/>
            </a:ln>
          </p:spPr>
          <p:txBody>
            <a:bodyPr lIns="90488" tIns="44450" rIns="90488" bIns="44450">
              <a:prstTxWarp prst="textNoShape">
                <a:avLst/>
              </a:prstTxWarp>
              <a:spAutoFit/>
            </a:bodyPr>
            <a:lstStyle/>
            <a:p>
              <a:pPr marL="177800" indent="-177800">
                <a:spcBef>
                  <a:spcPct val="10000"/>
                </a:spcBef>
                <a:buFont typeface="Symbol" charset="2"/>
                <a:buChar char="·"/>
              </a:pPr>
              <a:r>
                <a:rPr lang="fr-FR" sz="1200">
                  <a:solidFill>
                    <a:srgbClr val="000080"/>
                  </a:solidFill>
                  <a:latin typeface="Arial" charset="0"/>
                </a:rPr>
                <a:t>Habitudes et comportements sous-jacents</a:t>
              </a:r>
            </a:p>
            <a:p>
              <a:pPr marL="177800" indent="-177800">
                <a:spcBef>
                  <a:spcPct val="10000"/>
                </a:spcBef>
                <a:buFont typeface="Symbol" charset="2"/>
                <a:buChar char="·"/>
              </a:pPr>
              <a:r>
                <a:rPr lang="fr-FR" sz="1200">
                  <a:solidFill>
                    <a:srgbClr val="000080"/>
                  </a:solidFill>
                  <a:latin typeface="Arial" charset="0"/>
                </a:rPr>
                <a:t>Allant de soi / normal</a:t>
              </a:r>
            </a:p>
            <a:p>
              <a:pPr marL="177800" indent="-177800">
                <a:spcBef>
                  <a:spcPct val="10000"/>
                </a:spcBef>
                <a:buFont typeface="Symbol" charset="2"/>
                <a:buChar char="·"/>
              </a:pPr>
              <a:r>
                <a:rPr lang="fr-FR" sz="1200">
                  <a:solidFill>
                    <a:srgbClr val="000080"/>
                  </a:solidFill>
                  <a:latin typeface="Arial" charset="0"/>
                </a:rPr>
                <a:t>En grande partie implicite</a:t>
              </a:r>
            </a:p>
            <a:p>
              <a:pPr marL="177800" indent="-177800">
                <a:spcBef>
                  <a:spcPct val="10000"/>
                </a:spcBef>
                <a:buFont typeface="Symbol" charset="2"/>
                <a:buChar char="·"/>
              </a:pPr>
              <a:r>
                <a:rPr lang="fr-FR" sz="1200">
                  <a:solidFill>
                    <a:srgbClr val="000080"/>
                  </a:solidFill>
                  <a:latin typeface="Arial" charset="0"/>
                </a:rPr>
                <a:t>Profondément encrés dans la culture</a:t>
              </a:r>
            </a:p>
          </p:txBody>
        </p:sp>
        <p:sp>
          <p:nvSpPr>
            <p:cNvPr id="652315" name="Line 15"/>
            <p:cNvSpPr>
              <a:spLocks noChangeShapeType="1"/>
            </p:cNvSpPr>
            <p:nvPr/>
          </p:nvSpPr>
          <p:spPr bwMode="auto">
            <a:xfrm flipV="1">
              <a:off x="1473" y="1555"/>
              <a:ext cx="1" cy="2164"/>
            </a:xfrm>
            <a:prstGeom prst="line">
              <a:avLst/>
            </a:prstGeom>
            <a:noFill/>
            <a:ln w="88900">
              <a:solidFill>
                <a:schemeClr val="hlink"/>
              </a:solidFill>
              <a:round/>
              <a:headEnd/>
              <a:tailEnd type="triangle" w="med" len="med"/>
            </a:ln>
          </p:spPr>
          <p:txBody>
            <a:bodyPr wrap="none" anchor="ctr">
              <a:prstTxWarp prst="textNoShape">
                <a:avLst/>
              </a:prstTxWarp>
            </a:bodyPr>
            <a:lstStyle/>
            <a:p>
              <a:endParaRPr lang="fr-FR"/>
            </a:p>
          </p:txBody>
        </p:sp>
        <p:sp>
          <p:nvSpPr>
            <p:cNvPr id="652316" name="Text Box 16"/>
            <p:cNvSpPr txBox="1">
              <a:spLocks noChangeArrowheads="1"/>
            </p:cNvSpPr>
            <p:nvPr/>
          </p:nvSpPr>
          <p:spPr bwMode="auto">
            <a:xfrm rot="688">
              <a:off x="121" y="3196"/>
              <a:ext cx="1161" cy="288"/>
            </a:xfrm>
            <a:prstGeom prst="rect">
              <a:avLst/>
            </a:prstGeom>
            <a:solidFill>
              <a:schemeClr val="bg1"/>
            </a:solidFill>
            <a:ln w="9525">
              <a:noFill/>
              <a:miter lim="800000"/>
              <a:headEnd/>
              <a:tailEnd/>
            </a:ln>
          </p:spPr>
          <p:txBody>
            <a:bodyPr anchor="ctr">
              <a:prstTxWarp prst="textNoShape">
                <a:avLst/>
              </a:prstTxWarp>
              <a:spAutoFit/>
            </a:bodyPr>
            <a:lstStyle/>
            <a:p>
              <a:pPr marL="187325" indent="-187325">
                <a:buFont typeface="Wingdings" charset="2"/>
                <a:buChar char="ð"/>
              </a:pPr>
              <a:r>
                <a:rPr lang="fr-FR" sz="1200">
                  <a:solidFill>
                    <a:srgbClr val="000080"/>
                  </a:solidFill>
                  <a:latin typeface="Arial" charset="0"/>
                </a:rPr>
                <a:t>Difficiles à changer</a:t>
              </a:r>
            </a:p>
            <a:p>
              <a:pPr marL="187325" indent="-187325">
                <a:buFont typeface="Wingdings" charset="2"/>
                <a:buChar char="ð"/>
              </a:pPr>
              <a:r>
                <a:rPr lang="fr-FR" sz="1200">
                  <a:solidFill>
                    <a:srgbClr val="000080"/>
                  </a:solidFill>
                  <a:latin typeface="Arial" charset="0"/>
                </a:rPr>
                <a:t>Moins apparents</a:t>
              </a:r>
            </a:p>
          </p:txBody>
        </p:sp>
        <p:sp>
          <p:nvSpPr>
            <p:cNvPr id="652317" name="Text Box 17"/>
            <p:cNvSpPr txBox="1">
              <a:spLocks noChangeArrowheads="1"/>
            </p:cNvSpPr>
            <p:nvPr/>
          </p:nvSpPr>
          <p:spPr bwMode="auto">
            <a:xfrm rot="688">
              <a:off x="121" y="1754"/>
              <a:ext cx="1377" cy="288"/>
            </a:xfrm>
            <a:prstGeom prst="rect">
              <a:avLst/>
            </a:prstGeom>
            <a:noFill/>
            <a:ln w="9525">
              <a:noFill/>
              <a:miter lim="800000"/>
              <a:headEnd/>
              <a:tailEnd/>
            </a:ln>
          </p:spPr>
          <p:txBody>
            <a:bodyPr anchor="ctr">
              <a:prstTxWarp prst="textNoShape">
                <a:avLst/>
              </a:prstTxWarp>
              <a:spAutoFit/>
            </a:bodyPr>
            <a:lstStyle/>
            <a:p>
              <a:pPr marL="187325" indent="-187325">
                <a:buFont typeface="Wingdings" charset="2"/>
                <a:buChar char="ð"/>
              </a:pPr>
              <a:r>
                <a:rPr lang="fr-FR" sz="1200">
                  <a:solidFill>
                    <a:srgbClr val="000080"/>
                  </a:solidFill>
                  <a:latin typeface="Arial" charset="0"/>
                </a:rPr>
                <a:t>Plus faciles à changer</a:t>
              </a:r>
            </a:p>
            <a:p>
              <a:pPr marL="187325" indent="-187325">
                <a:buFont typeface="Wingdings" charset="2"/>
                <a:buChar char="ð"/>
              </a:pPr>
              <a:r>
                <a:rPr lang="fr-FR" sz="1200">
                  <a:solidFill>
                    <a:srgbClr val="000080"/>
                  </a:solidFill>
                  <a:latin typeface="Arial" charset="0"/>
                </a:rPr>
                <a:t>Plus apparents</a:t>
              </a:r>
            </a:p>
          </p:txBody>
        </p:sp>
      </p:grpSp>
      <p:sp>
        <p:nvSpPr>
          <p:cNvPr id="652293" name="Text Box 18"/>
          <p:cNvSpPr txBox="1">
            <a:spLocks noChangeArrowheads="1"/>
          </p:cNvSpPr>
          <p:nvPr/>
        </p:nvSpPr>
        <p:spPr bwMode="auto">
          <a:xfrm>
            <a:off x="303213" y="981075"/>
            <a:ext cx="1152525" cy="396875"/>
          </a:xfrm>
          <a:prstGeom prst="rect">
            <a:avLst/>
          </a:prstGeom>
          <a:noFill/>
          <a:ln w="12700">
            <a:noFill/>
            <a:miter lim="800000"/>
            <a:headEnd/>
            <a:tailEnd/>
          </a:ln>
        </p:spPr>
        <p:txBody>
          <a:bodyPr wrap="none">
            <a:prstTxWarp prst="textNoShape">
              <a:avLst/>
            </a:prstTxWarp>
            <a:spAutoFit/>
          </a:bodyPr>
          <a:lstStyle/>
          <a:p>
            <a:r>
              <a:rPr lang="fr-FR" sz="2000"/>
              <a:t>Culture =</a:t>
            </a:r>
          </a:p>
        </p:txBody>
      </p:sp>
      <p:sp>
        <p:nvSpPr>
          <p:cNvPr id="652294" name="Text Box 19"/>
          <p:cNvSpPr txBox="1">
            <a:spLocks noChangeArrowheads="1"/>
          </p:cNvSpPr>
          <p:nvPr/>
        </p:nvSpPr>
        <p:spPr bwMode="auto">
          <a:xfrm>
            <a:off x="1887538" y="977900"/>
            <a:ext cx="6343650" cy="396875"/>
          </a:xfrm>
          <a:prstGeom prst="rect">
            <a:avLst/>
          </a:prstGeom>
          <a:noFill/>
          <a:ln w="12700">
            <a:noFill/>
            <a:miter lim="800000"/>
            <a:headEnd/>
            <a:tailEnd/>
          </a:ln>
        </p:spPr>
        <p:txBody>
          <a:bodyPr wrap="none">
            <a:prstTxWarp prst="textNoShape">
              <a:avLst/>
            </a:prstTxWarp>
            <a:spAutoFit/>
          </a:bodyPr>
          <a:lstStyle/>
          <a:p>
            <a:r>
              <a:rPr lang="fr-FR" sz="2000"/>
              <a:t>Représentations, symboles, valeurs croyances + / - partagées</a:t>
            </a:r>
          </a:p>
        </p:txBody>
      </p:sp>
      <p:sp>
        <p:nvSpPr>
          <p:cNvPr id="652295" name="AutoShape 20"/>
          <p:cNvSpPr>
            <a:spLocks/>
          </p:cNvSpPr>
          <p:nvPr/>
        </p:nvSpPr>
        <p:spPr bwMode="auto">
          <a:xfrm>
            <a:off x="1619250" y="836613"/>
            <a:ext cx="73025" cy="720725"/>
          </a:xfrm>
          <a:prstGeom prst="leftBrace">
            <a:avLst>
              <a:gd name="adj1" fmla="val 82246"/>
              <a:gd name="adj2" fmla="val 50000"/>
            </a:avLst>
          </a:prstGeom>
          <a:noFill/>
          <a:ln w="12700">
            <a:solidFill>
              <a:schemeClr val="tx1"/>
            </a:solidFill>
            <a:round/>
            <a:headEnd/>
            <a:tailEnd/>
          </a:ln>
        </p:spPr>
        <p:txBody>
          <a:bodyPr wrap="none" anchor="ctr">
            <a:prstTxWarp prst="textNoShape">
              <a:avLst/>
            </a:prstTxWarp>
          </a:bodyPr>
          <a:lstStyle/>
          <a:p>
            <a:endParaRPr lang="fr-FR"/>
          </a:p>
        </p:txBody>
      </p:sp>
      <p:sp>
        <p:nvSpPr>
          <p:cNvPr id="652296" name="AutoShape 21"/>
          <p:cNvSpPr>
            <a:spLocks/>
          </p:cNvSpPr>
          <p:nvPr/>
        </p:nvSpPr>
        <p:spPr bwMode="auto">
          <a:xfrm>
            <a:off x="8172450" y="836613"/>
            <a:ext cx="71438" cy="792162"/>
          </a:xfrm>
          <a:prstGeom prst="rightBrace">
            <a:avLst>
              <a:gd name="adj1" fmla="val 92407"/>
              <a:gd name="adj2" fmla="val 50000"/>
            </a:avLst>
          </a:prstGeom>
          <a:noFill/>
          <a:ln w="12700">
            <a:solidFill>
              <a:schemeClr val="tx1"/>
            </a:solidFill>
            <a:round/>
            <a:headEnd/>
            <a:tailEnd/>
          </a:ln>
        </p:spPr>
        <p:txBody>
          <a:bodyPr wrap="none" anchor="ctr">
            <a:prstTxWarp prst="textNoShape">
              <a:avLst/>
            </a:prstTxWarp>
          </a:bodyPr>
          <a:lstStyle/>
          <a:p>
            <a:endParaRPr lang="fr-FR"/>
          </a:p>
        </p:txBody>
      </p:sp>
      <p:sp>
        <p:nvSpPr>
          <p:cNvPr id="652297" name="Line 22"/>
          <p:cNvSpPr>
            <a:spLocks noChangeShapeType="1"/>
          </p:cNvSpPr>
          <p:nvPr/>
        </p:nvSpPr>
        <p:spPr bwMode="auto">
          <a:xfrm>
            <a:off x="1908175" y="1916113"/>
            <a:ext cx="6335713" cy="0"/>
          </a:xfrm>
          <a:prstGeom prst="line">
            <a:avLst/>
          </a:prstGeom>
          <a:noFill/>
          <a:ln w="76200" cmpd="tri">
            <a:solidFill>
              <a:schemeClr val="tx1"/>
            </a:solidFill>
            <a:round/>
            <a:headEnd/>
            <a:tailEnd type="triangle" w="med" len="med"/>
          </a:ln>
        </p:spPr>
        <p:txBody>
          <a:bodyPr>
            <a:prstTxWarp prst="textNoShape">
              <a:avLst/>
            </a:prstTxWarp>
          </a:bodyPr>
          <a:lstStyle/>
          <a:p>
            <a:endParaRPr lang="fr-FR"/>
          </a:p>
        </p:txBody>
      </p:sp>
      <p:sp>
        <p:nvSpPr>
          <p:cNvPr id="652298" name="Text Box 23"/>
          <p:cNvSpPr txBox="1">
            <a:spLocks noChangeArrowheads="1"/>
          </p:cNvSpPr>
          <p:nvPr/>
        </p:nvSpPr>
        <p:spPr bwMode="auto">
          <a:xfrm>
            <a:off x="808038" y="1628775"/>
            <a:ext cx="1225550" cy="641350"/>
          </a:xfrm>
          <a:prstGeom prst="rect">
            <a:avLst/>
          </a:prstGeom>
          <a:noFill/>
          <a:ln w="12700">
            <a:noFill/>
            <a:miter lim="800000"/>
            <a:headEnd/>
            <a:tailEnd/>
          </a:ln>
        </p:spPr>
        <p:txBody>
          <a:bodyPr wrap="none">
            <a:prstTxWarp prst="textNoShape">
              <a:avLst/>
            </a:prstTxWarp>
            <a:spAutoFit/>
          </a:bodyPr>
          <a:lstStyle/>
          <a:p>
            <a:pPr algn="ctr"/>
            <a:r>
              <a:rPr lang="fr-FR" sz="1800"/>
              <a:t>Invisible</a:t>
            </a:r>
          </a:p>
          <a:p>
            <a:pPr algn="ctr"/>
            <a:r>
              <a:rPr lang="fr-FR" sz="1800"/>
              <a:t>inconscient</a:t>
            </a:r>
          </a:p>
        </p:txBody>
      </p:sp>
      <p:sp>
        <p:nvSpPr>
          <p:cNvPr id="652299" name="Text Box 24"/>
          <p:cNvSpPr txBox="1">
            <a:spLocks noChangeArrowheads="1"/>
          </p:cNvSpPr>
          <p:nvPr/>
        </p:nvSpPr>
        <p:spPr bwMode="auto">
          <a:xfrm>
            <a:off x="8159750" y="1700213"/>
            <a:ext cx="1098550" cy="641350"/>
          </a:xfrm>
          <a:prstGeom prst="rect">
            <a:avLst/>
          </a:prstGeom>
          <a:noFill/>
          <a:ln w="12700">
            <a:noFill/>
            <a:miter lim="800000"/>
            <a:headEnd/>
            <a:tailEnd/>
          </a:ln>
        </p:spPr>
        <p:txBody>
          <a:bodyPr wrap="none">
            <a:prstTxWarp prst="textNoShape">
              <a:avLst/>
            </a:prstTxWarp>
            <a:spAutoFit/>
          </a:bodyPr>
          <a:lstStyle/>
          <a:p>
            <a:r>
              <a:rPr lang="fr-FR" sz="1800"/>
              <a:t>Manifeste</a:t>
            </a:r>
          </a:p>
          <a:p>
            <a:r>
              <a:rPr lang="fr-FR" sz="1800"/>
              <a:t>Exprimé</a:t>
            </a:r>
          </a:p>
        </p:txBody>
      </p:sp>
      <p:sp>
        <p:nvSpPr>
          <p:cNvPr id="652300" name="Text Box 25"/>
          <p:cNvSpPr txBox="1">
            <a:spLocks noChangeArrowheads="1"/>
          </p:cNvSpPr>
          <p:nvPr/>
        </p:nvSpPr>
        <p:spPr bwMode="auto">
          <a:xfrm>
            <a:off x="2124075" y="1557338"/>
            <a:ext cx="1223963" cy="641350"/>
          </a:xfrm>
          <a:prstGeom prst="rect">
            <a:avLst/>
          </a:prstGeom>
          <a:noFill/>
          <a:ln w="12700">
            <a:noFill/>
            <a:miter lim="800000"/>
            <a:headEnd/>
            <a:tailEnd/>
          </a:ln>
        </p:spPr>
        <p:txBody>
          <a:bodyPr>
            <a:prstTxWarp prst="textNoShape">
              <a:avLst/>
            </a:prstTxWarp>
            <a:spAutoFit/>
          </a:bodyPr>
          <a:lstStyle/>
          <a:p>
            <a:pPr algn="ctr"/>
            <a:r>
              <a:rPr lang="fr-FR" sz="1800">
                <a:solidFill>
                  <a:schemeClr val="hlink"/>
                </a:solidFill>
              </a:rPr>
              <a:t>Imaginaire partagé</a:t>
            </a:r>
          </a:p>
        </p:txBody>
      </p:sp>
      <p:sp>
        <p:nvSpPr>
          <p:cNvPr id="652301" name="Text Box 26"/>
          <p:cNvSpPr txBox="1">
            <a:spLocks noChangeArrowheads="1"/>
          </p:cNvSpPr>
          <p:nvPr/>
        </p:nvSpPr>
        <p:spPr bwMode="auto">
          <a:xfrm>
            <a:off x="3851275" y="1557338"/>
            <a:ext cx="1223963" cy="641350"/>
          </a:xfrm>
          <a:prstGeom prst="rect">
            <a:avLst/>
          </a:prstGeom>
          <a:noFill/>
          <a:ln w="12700">
            <a:noFill/>
            <a:miter lim="800000"/>
            <a:headEnd/>
            <a:tailEnd/>
          </a:ln>
        </p:spPr>
        <p:txBody>
          <a:bodyPr>
            <a:prstTxWarp prst="textNoShape">
              <a:avLst/>
            </a:prstTxWarp>
            <a:spAutoFit/>
          </a:bodyPr>
          <a:lstStyle/>
          <a:p>
            <a:pPr algn="ctr"/>
            <a:r>
              <a:rPr lang="fr-FR" sz="1800">
                <a:solidFill>
                  <a:schemeClr val="hlink"/>
                </a:solidFill>
              </a:rPr>
              <a:t>Mythes et Rites</a:t>
            </a:r>
          </a:p>
        </p:txBody>
      </p:sp>
      <p:sp>
        <p:nvSpPr>
          <p:cNvPr id="652302" name="Text Box 27"/>
          <p:cNvSpPr txBox="1">
            <a:spLocks noChangeArrowheads="1"/>
          </p:cNvSpPr>
          <p:nvPr/>
        </p:nvSpPr>
        <p:spPr bwMode="auto">
          <a:xfrm>
            <a:off x="5580063" y="1557338"/>
            <a:ext cx="1439862" cy="641350"/>
          </a:xfrm>
          <a:prstGeom prst="rect">
            <a:avLst/>
          </a:prstGeom>
          <a:noFill/>
          <a:ln w="12700">
            <a:noFill/>
            <a:miter lim="800000"/>
            <a:headEnd/>
            <a:tailEnd/>
          </a:ln>
        </p:spPr>
        <p:txBody>
          <a:bodyPr>
            <a:prstTxWarp prst="textNoShape">
              <a:avLst/>
            </a:prstTxWarp>
            <a:spAutoFit/>
          </a:bodyPr>
          <a:lstStyle/>
          <a:p>
            <a:pPr algn="ctr"/>
            <a:r>
              <a:rPr lang="fr-FR" sz="1800">
                <a:solidFill>
                  <a:schemeClr val="hlink"/>
                </a:solidFill>
              </a:rPr>
              <a:t>Productions symboliques</a:t>
            </a:r>
          </a:p>
        </p:txBody>
      </p:sp>
      <p:sp>
        <p:nvSpPr>
          <p:cNvPr id="652303" name="Text Box 28"/>
          <p:cNvSpPr txBox="1">
            <a:spLocks noChangeArrowheads="1"/>
          </p:cNvSpPr>
          <p:nvPr/>
        </p:nvSpPr>
        <p:spPr bwMode="auto">
          <a:xfrm>
            <a:off x="6804025" y="1557338"/>
            <a:ext cx="1439863" cy="366712"/>
          </a:xfrm>
          <a:prstGeom prst="rect">
            <a:avLst/>
          </a:prstGeom>
          <a:noFill/>
          <a:ln w="12700">
            <a:noFill/>
            <a:miter lim="800000"/>
            <a:headEnd/>
            <a:tailEnd/>
          </a:ln>
        </p:spPr>
        <p:txBody>
          <a:bodyPr>
            <a:prstTxWarp prst="textNoShape">
              <a:avLst/>
            </a:prstTxWarp>
            <a:spAutoFit/>
          </a:bodyPr>
          <a:lstStyle/>
          <a:p>
            <a:pPr algn="ctr"/>
            <a:r>
              <a:rPr lang="fr-FR" sz="1800">
                <a:solidFill>
                  <a:schemeClr val="hlink"/>
                </a:solidFill>
              </a:rPr>
              <a:t>Signes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3"/>
          <p:cNvSpPr>
            <a:spLocks noGrp="1"/>
          </p:cNvSpPr>
          <p:nvPr>
            <p:ph type="sldNum" sz="quarter" idx="10"/>
          </p:nvPr>
        </p:nvSpPr>
        <p:spPr/>
        <p:txBody>
          <a:bodyPr/>
          <a:lstStyle/>
          <a:p>
            <a:pPr>
              <a:defRPr/>
            </a:pPr>
            <a:fld id="{3021B75F-D5B7-D641-9850-C8E84319D4F4}" type="slidenum">
              <a:rPr lang="fr-FR"/>
              <a:pPr>
                <a:defRPr/>
              </a:pPr>
              <a:t>32</a:t>
            </a:fld>
            <a:endParaRPr lang="fr-FR"/>
          </a:p>
        </p:txBody>
      </p:sp>
      <p:sp>
        <p:nvSpPr>
          <p:cNvPr id="71683" name="Rectangle 1026"/>
          <p:cNvSpPr>
            <a:spLocks noGrp="1" noChangeArrowheads="1"/>
          </p:cNvSpPr>
          <p:nvPr>
            <p:ph type="title"/>
          </p:nvPr>
        </p:nvSpPr>
        <p:spPr>
          <a:xfrm>
            <a:off x="633413" y="228600"/>
            <a:ext cx="8001000" cy="533400"/>
          </a:xfrm>
        </p:spPr>
        <p:txBody>
          <a:bodyPr/>
          <a:lstStyle/>
          <a:p>
            <a:r>
              <a:rPr lang="fr-FR"/>
              <a:t>L ’innovation compétitive : 4 leviers</a:t>
            </a:r>
          </a:p>
        </p:txBody>
      </p:sp>
      <p:sp>
        <p:nvSpPr>
          <p:cNvPr id="71684" name="Text Box 1027"/>
          <p:cNvSpPr txBox="1">
            <a:spLocks noChangeArrowheads="1"/>
          </p:cNvSpPr>
          <p:nvPr/>
        </p:nvSpPr>
        <p:spPr bwMode="auto">
          <a:xfrm>
            <a:off x="211138" y="1111250"/>
            <a:ext cx="8651875" cy="5418138"/>
          </a:xfrm>
          <a:prstGeom prst="rect">
            <a:avLst/>
          </a:prstGeom>
          <a:noFill/>
          <a:ln w="9525">
            <a:noFill/>
            <a:miter lim="800000"/>
            <a:headEnd/>
            <a:tailEnd/>
          </a:ln>
        </p:spPr>
        <p:txBody>
          <a:bodyPr>
            <a:prstTxWarp prst="textNoShape">
              <a:avLst/>
            </a:prstTxWarp>
            <a:spAutoFit/>
          </a:bodyPr>
          <a:lstStyle/>
          <a:p>
            <a:pPr>
              <a:spcBef>
                <a:spcPct val="50000"/>
              </a:spcBef>
            </a:pPr>
            <a:r>
              <a:rPr lang="fr-FR" sz="1600" b="1">
                <a:latin typeface="Arial" charset="0"/>
              </a:rPr>
              <a:t>1. Construire un portefeuille d ’avantages compétitifs</a:t>
            </a:r>
            <a:r>
              <a:rPr lang="fr-FR" sz="1600">
                <a:latin typeface="Arial" charset="0"/>
              </a:rPr>
              <a:t> </a:t>
            </a:r>
          </a:p>
          <a:p>
            <a:pPr>
              <a:spcBef>
                <a:spcPct val="50000"/>
              </a:spcBef>
            </a:pPr>
            <a:r>
              <a:rPr lang="fr-FR" sz="1600">
                <a:latin typeface="Arial" charset="0"/>
              </a:rPr>
              <a:t>	</a:t>
            </a:r>
            <a:r>
              <a:rPr lang="fr-FR" sz="1600">
                <a:latin typeface="Arial" charset="0"/>
                <a:sym typeface="Monotype Sorts" charset="2"/>
              </a:rPr>
              <a:t> Passer de la possession d ’avantages </a:t>
            </a:r>
            <a:r>
              <a:rPr lang="fr-FR" sz="1600" b="1">
                <a:solidFill>
                  <a:srgbClr val="FF3300"/>
                </a:solidFill>
                <a:latin typeface="Arial" charset="0"/>
                <a:sym typeface="Monotype Sorts" charset="2"/>
              </a:rPr>
              <a:t>peu défendables</a:t>
            </a:r>
            <a:r>
              <a:rPr lang="fr-FR" sz="1600">
                <a:latin typeface="Arial" charset="0"/>
                <a:sym typeface="Monotype Sorts" charset="2"/>
              </a:rPr>
              <a:t> (ex : coûts salariaux)</a:t>
            </a:r>
          </a:p>
          <a:p>
            <a:pPr>
              <a:spcBef>
                <a:spcPct val="50000"/>
              </a:spcBef>
            </a:pPr>
            <a:endParaRPr lang="fr-FR" sz="1600">
              <a:latin typeface="Arial" charset="0"/>
            </a:endParaRPr>
          </a:p>
          <a:p>
            <a:pPr>
              <a:spcBef>
                <a:spcPct val="50000"/>
              </a:spcBef>
            </a:pPr>
            <a:r>
              <a:rPr lang="fr-FR" sz="1600">
                <a:latin typeface="Arial" charset="0"/>
              </a:rPr>
              <a:t>	A la possession d ’avantages </a:t>
            </a:r>
            <a:r>
              <a:rPr lang="fr-FR" sz="1600" b="1">
                <a:solidFill>
                  <a:srgbClr val="FF3300"/>
                </a:solidFill>
                <a:latin typeface="Arial" charset="0"/>
              </a:rPr>
              <a:t>puissants</a:t>
            </a:r>
            <a:r>
              <a:rPr lang="fr-FR" sz="1600">
                <a:latin typeface="Arial" charset="0"/>
              </a:rPr>
              <a:t> (ex : marques globales, processus 						d’innovation …)</a:t>
            </a:r>
          </a:p>
          <a:p>
            <a:pPr>
              <a:spcBef>
                <a:spcPct val="50000"/>
              </a:spcBef>
            </a:pPr>
            <a:endParaRPr lang="fr-FR" sz="1600" b="1">
              <a:latin typeface="Arial" charset="0"/>
            </a:endParaRPr>
          </a:p>
          <a:p>
            <a:pPr>
              <a:spcBef>
                <a:spcPct val="50000"/>
              </a:spcBef>
            </a:pPr>
            <a:r>
              <a:rPr lang="fr-FR" sz="1600" b="1">
                <a:latin typeface="Arial" charset="0"/>
              </a:rPr>
              <a:t>2. Rechercher les « briques oubliées » : trouver les champs inexploités par les concurrents</a:t>
            </a:r>
            <a:endParaRPr lang="fr-FR" sz="1600">
              <a:latin typeface="Arial" charset="0"/>
            </a:endParaRPr>
          </a:p>
          <a:p>
            <a:pPr>
              <a:spcBef>
                <a:spcPct val="50000"/>
              </a:spcBef>
            </a:pPr>
            <a:r>
              <a:rPr lang="fr-FR" sz="1600">
                <a:latin typeface="Arial" charset="0"/>
              </a:rPr>
              <a:t>	</a:t>
            </a:r>
            <a:r>
              <a:rPr lang="fr-FR" sz="1400">
                <a:latin typeface="Arial" charset="0"/>
                <a:sym typeface="Monotype Sorts" charset="2"/>
              </a:rPr>
              <a:t> Analyse des positions des concurrents  trouver un terrain pour attaquer</a:t>
            </a:r>
          </a:p>
          <a:p>
            <a:pPr>
              <a:spcBef>
                <a:spcPct val="50000"/>
              </a:spcBef>
            </a:pPr>
            <a:r>
              <a:rPr lang="fr-FR" sz="1400">
                <a:latin typeface="Arial" charset="0"/>
                <a:sym typeface="Monotype Sorts" charset="2"/>
              </a:rPr>
              <a:t>	= un segment particulier (produits-marchés, géographique), un morceau de chaîne de valeur</a:t>
            </a:r>
          </a:p>
          <a:p>
            <a:pPr eaLnBrk="1" hangingPunct="1"/>
            <a:r>
              <a:rPr lang="fr-FR" sz="1600" b="1">
                <a:latin typeface="Arial" charset="0"/>
                <a:sym typeface="Monotype Sorts" charset="2"/>
              </a:rPr>
              <a:t>3.</a:t>
            </a:r>
            <a:r>
              <a:rPr lang="fr-FR" sz="2400" b="1">
                <a:latin typeface="Garamond" charset="0"/>
                <a:sym typeface="Monotype Sorts" charset="2"/>
              </a:rPr>
              <a:t> </a:t>
            </a:r>
            <a:r>
              <a:rPr lang="fr-FR" sz="1600" b="1">
                <a:latin typeface="Arial" charset="0"/>
                <a:sym typeface="Monotype Sorts" charset="2"/>
              </a:rPr>
              <a:t>Changer les termes de la compétition</a:t>
            </a:r>
          </a:p>
          <a:p>
            <a:pPr eaLnBrk="1" hangingPunct="1"/>
            <a:r>
              <a:rPr lang="fr-FR" sz="2400">
                <a:latin typeface="Garamond" charset="0"/>
              </a:rPr>
              <a:t>	 </a:t>
            </a:r>
            <a:r>
              <a:rPr lang="fr-FR" sz="1600">
                <a:latin typeface="Arial" charset="0"/>
                <a:sym typeface="Monotype Sorts" charset="2"/>
              </a:rPr>
              <a:t> Modifier la structure du secteur, sa segmentation, le jeu concurrentiel</a:t>
            </a:r>
          </a:p>
          <a:p>
            <a:pPr eaLnBrk="1" hangingPunct="1"/>
            <a:r>
              <a:rPr lang="fr-FR" sz="1600">
                <a:latin typeface="Arial" charset="0"/>
                <a:sym typeface="Monotype Sorts" charset="2"/>
              </a:rPr>
              <a:t>Ex : CANON : attaques sans succès de XEROX et IBM sur les mêmes segments, avec les mêmes arguments</a:t>
            </a:r>
          </a:p>
          <a:p>
            <a:pPr eaLnBrk="1" hangingPunct="1"/>
            <a:r>
              <a:rPr lang="fr-FR" sz="1600" b="1">
                <a:latin typeface="Arial" charset="0"/>
              </a:rPr>
              <a:t>4. Gagner sans bataille</a:t>
            </a:r>
          </a:p>
          <a:p>
            <a:pPr eaLnBrk="1" hangingPunct="1"/>
            <a:r>
              <a:rPr lang="fr-FR" sz="2400">
                <a:latin typeface="Garamond" charset="0"/>
              </a:rPr>
              <a:t>	</a:t>
            </a:r>
            <a:r>
              <a:rPr lang="fr-FR" sz="1600">
                <a:latin typeface="Arial" charset="0"/>
                <a:sym typeface="Monotype Sorts" charset="2"/>
              </a:rPr>
              <a:t> en développant des alliances stratégiques</a:t>
            </a:r>
            <a:endParaRPr lang="fr-FR" sz="1600">
              <a:latin typeface="Arial" charset="0"/>
            </a:endParaRPr>
          </a:p>
          <a:p>
            <a:pPr eaLnBrk="1" hangingPunct="1"/>
            <a:r>
              <a:rPr lang="fr-FR" sz="1600">
                <a:latin typeface="Arial" charset="0"/>
              </a:rPr>
              <a:t>Ex :  TOYOTA avec GM  ;  MAZDA avec FORD  ; AIRBUS ; NISSAN RENAULT ; AF-KLM …</a:t>
            </a:r>
            <a:endParaRPr lang="fr-FR" sz="1600">
              <a:latin typeface="Arial" charset="0"/>
              <a:sym typeface="Monotype Sorts" charset="2"/>
            </a:endParaRPr>
          </a:p>
        </p:txBody>
      </p:sp>
      <p:sp>
        <p:nvSpPr>
          <p:cNvPr id="71685" name="AutoShape 1028"/>
          <p:cNvSpPr>
            <a:spLocks noChangeArrowheads="1"/>
          </p:cNvSpPr>
          <p:nvPr/>
        </p:nvSpPr>
        <p:spPr bwMode="auto">
          <a:xfrm>
            <a:off x="492125" y="1676400"/>
            <a:ext cx="492125" cy="762000"/>
          </a:xfrm>
          <a:prstGeom prst="curvedRightArrow">
            <a:avLst>
              <a:gd name="adj1" fmla="val 30968"/>
              <a:gd name="adj2" fmla="val 61935"/>
              <a:gd name="adj3" fmla="val 33333"/>
            </a:avLst>
          </a:prstGeom>
          <a:solidFill>
            <a:schemeClr val="accent1"/>
          </a:solidFill>
          <a:ln w="9525">
            <a:solidFill>
              <a:schemeClr val="tx1"/>
            </a:solidFill>
            <a:miter lim="800000"/>
            <a:headEnd/>
            <a:tailEnd/>
          </a:ln>
        </p:spPr>
        <p:txBody>
          <a:bodyPr wrap="none" anchor="ctr">
            <a:prstTxWarp prst="textNoShape">
              <a:avLst/>
            </a:prstTxWarp>
          </a:bodyPr>
          <a:lstStyle/>
          <a:p>
            <a:endParaRPr lang="fr-FR"/>
          </a:p>
        </p:txBody>
      </p:sp>
    </p:spTree>
  </p:cSld>
  <p:clrMapOvr>
    <a:masterClrMapping/>
  </p:clrMapOvr>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2"/>
          <p:cNvSpPr>
            <a:spLocks noGrp="1"/>
          </p:cNvSpPr>
          <p:nvPr>
            <p:ph type="sldNum" sz="quarter" idx="10"/>
          </p:nvPr>
        </p:nvSpPr>
        <p:spPr/>
        <p:txBody>
          <a:bodyPr/>
          <a:lstStyle/>
          <a:p>
            <a:pPr>
              <a:defRPr/>
            </a:pPr>
            <a:fld id="{88E7CFCB-53ED-8A49-B01A-B85105EF941A}" type="slidenum">
              <a:rPr lang="fr-FR"/>
              <a:pPr>
                <a:defRPr/>
              </a:pPr>
              <a:t>320</a:t>
            </a:fld>
            <a:endParaRPr lang="fr-FR"/>
          </a:p>
        </p:txBody>
      </p:sp>
      <p:pic>
        <p:nvPicPr>
          <p:cNvPr id="654339" name="Picture 2"/>
          <p:cNvPicPr>
            <a:picLocks noGrp="1" noChangeAspect="1" noChangeArrowheads="1"/>
          </p:cNvPicPr>
          <p:nvPr>
            <p:ph idx="4294967295"/>
          </p:nvPr>
        </p:nvPicPr>
        <mc:AlternateContent xmlns:mc="http://schemas.openxmlformats.org/markup-compatibility/2006">
          <mc:Choice xmlns:ma="http://schemas.microsoft.com/office/mac/drawingml/2008/main" xmlns:mv="urn:schemas-microsoft-com:mac:vml" xmlns="" Requires="ma">
            <p:blipFill>
              <a:blip r:embed="rId3"/>
              <a:srcRect/>
              <a:stretch>
                <a:fillRect/>
              </a:stretch>
            </p:blipFill>
          </mc:Choice>
          <mc:Fallback>
            <p:blipFill>
              <a:blip r:embed="rId4"/>
              <a:srcRect/>
              <a:stretch>
                <a:fillRect/>
              </a:stretch>
            </p:blipFill>
          </mc:Fallback>
        </mc:AlternateContent>
        <p:spPr>
          <a:xfrm>
            <a:off x="322263" y="1066800"/>
            <a:ext cx="8208962" cy="5400675"/>
          </a:xfrm>
          <a:solidFill>
            <a:schemeClr val="hlink"/>
          </a:solidFill>
        </p:spPr>
      </p:pic>
      <p:sp>
        <p:nvSpPr>
          <p:cNvPr id="654340" name="Rectangle 3"/>
          <p:cNvSpPr>
            <a:spLocks noGrp="1" noChangeArrowheads="1"/>
          </p:cNvSpPr>
          <p:nvPr>
            <p:ph type="title"/>
          </p:nvPr>
        </p:nvSpPr>
        <p:spPr/>
        <p:txBody>
          <a:bodyPr/>
          <a:lstStyle/>
          <a:p>
            <a:r>
              <a:rPr lang="fr-FR"/>
              <a:t>Aspects formels et informels des organisations</a:t>
            </a:r>
          </a:p>
        </p:txBody>
      </p:sp>
    </p:spTree>
  </p:cSld>
  <p:clrMapOvr>
    <a:masterClrMapping/>
  </p:clrMapOvr>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5BAEC623-8E4B-5F4E-8367-09AA48B557CA}" type="slidenum">
              <a:rPr lang="fr-FR"/>
              <a:pPr>
                <a:defRPr/>
              </a:pPr>
              <a:t>321</a:t>
            </a:fld>
            <a:endParaRPr lang="fr-FR"/>
          </a:p>
        </p:txBody>
      </p:sp>
      <p:sp>
        <p:nvSpPr>
          <p:cNvPr id="656387" name="Rectangle 4"/>
          <p:cNvSpPr>
            <a:spLocks noGrp="1" noChangeArrowheads="1"/>
          </p:cNvSpPr>
          <p:nvPr>
            <p:ph type="title"/>
          </p:nvPr>
        </p:nvSpPr>
        <p:spPr/>
        <p:txBody>
          <a:bodyPr/>
          <a:lstStyle/>
          <a:p>
            <a:r>
              <a:rPr lang="fr-FR"/>
              <a:t>Les signes</a:t>
            </a:r>
          </a:p>
        </p:txBody>
      </p:sp>
      <p:sp>
        <p:nvSpPr>
          <p:cNvPr id="656388" name="Rectangle 5"/>
          <p:cNvSpPr>
            <a:spLocks noGrp="1" noChangeArrowheads="1"/>
          </p:cNvSpPr>
          <p:nvPr>
            <p:ph type="body" idx="1"/>
          </p:nvPr>
        </p:nvSpPr>
        <p:spPr/>
        <p:txBody>
          <a:bodyPr/>
          <a:lstStyle/>
          <a:p>
            <a:pPr>
              <a:lnSpc>
                <a:spcPct val="90000"/>
              </a:lnSpc>
            </a:pPr>
            <a:r>
              <a:rPr lang="fr-FR" sz="1800">
                <a:solidFill>
                  <a:srgbClr val="00279F"/>
                </a:solidFill>
              </a:rPr>
              <a:t>Le logo :</a:t>
            </a:r>
          </a:p>
          <a:p>
            <a:pPr lvl="1">
              <a:lnSpc>
                <a:spcPct val="90000"/>
              </a:lnSpc>
            </a:pPr>
            <a:r>
              <a:rPr lang="fr-FR" sz="1600"/>
              <a:t>Il symbolise souvent l'histoire et/ou la spécificité de l'entreprise : forme et couleur de Bouygues, fleur d'anis de Pernod, diapasons de Yamaha …</a:t>
            </a:r>
          </a:p>
          <a:p>
            <a:pPr lvl="1">
              <a:lnSpc>
                <a:spcPct val="90000"/>
              </a:lnSpc>
            </a:pPr>
            <a:r>
              <a:rPr lang="fr-FR" sz="1600"/>
              <a:t>Il peut également manifester des ambitions : pomme de Apple, Golden Arches de MacDonald's …</a:t>
            </a:r>
          </a:p>
          <a:p>
            <a:pPr>
              <a:lnSpc>
                <a:spcPct val="90000"/>
              </a:lnSpc>
            </a:pPr>
            <a:r>
              <a:rPr lang="fr-FR" sz="1800">
                <a:solidFill>
                  <a:srgbClr val="00279F"/>
                </a:solidFill>
              </a:rPr>
              <a:t>Le language</a:t>
            </a:r>
            <a:r>
              <a:rPr lang="fr-FR" sz="1800"/>
              <a:t> :</a:t>
            </a:r>
          </a:p>
          <a:p>
            <a:pPr lvl="1">
              <a:lnSpc>
                <a:spcPct val="90000"/>
              </a:lnSpc>
            </a:pPr>
            <a:r>
              <a:rPr lang="fr-FR" sz="1600"/>
              <a:t>Parfois très spécifique : compagnons à l'Aréospatiale, "faire l'heure" à la SNCF …</a:t>
            </a:r>
          </a:p>
          <a:p>
            <a:pPr lvl="1">
              <a:lnSpc>
                <a:spcPct val="90000"/>
              </a:lnSpc>
            </a:pPr>
            <a:r>
              <a:rPr lang="fr-FR" sz="1600"/>
              <a:t>Il peut également emprunter à la langue du pays d'origine de l'activité : anglicismes …</a:t>
            </a:r>
          </a:p>
          <a:p>
            <a:pPr>
              <a:lnSpc>
                <a:spcPct val="90000"/>
              </a:lnSpc>
            </a:pPr>
            <a:r>
              <a:rPr lang="fr-FR" sz="1800">
                <a:solidFill>
                  <a:srgbClr val="00279F"/>
                </a:solidFill>
              </a:rPr>
              <a:t>L'aménagement du temps</a:t>
            </a:r>
            <a:r>
              <a:rPr lang="fr-FR" sz="1800"/>
              <a:t> :</a:t>
            </a:r>
          </a:p>
          <a:p>
            <a:pPr lvl="1">
              <a:lnSpc>
                <a:spcPct val="90000"/>
              </a:lnSpc>
            </a:pPr>
            <a:r>
              <a:rPr lang="fr-FR" sz="1600"/>
              <a:t>Horaires, cycles de réunions, horizon stratégique</a:t>
            </a:r>
          </a:p>
          <a:p>
            <a:pPr>
              <a:lnSpc>
                <a:spcPct val="90000"/>
              </a:lnSpc>
            </a:pPr>
            <a:r>
              <a:rPr lang="fr-FR" sz="1800">
                <a:solidFill>
                  <a:srgbClr val="00279F"/>
                </a:solidFill>
              </a:rPr>
              <a:t>L'aménagement de l'espace</a:t>
            </a:r>
            <a:r>
              <a:rPr lang="fr-FR" sz="1800"/>
              <a:t> :</a:t>
            </a:r>
          </a:p>
          <a:p>
            <a:pPr lvl="1">
              <a:lnSpc>
                <a:spcPct val="90000"/>
              </a:lnSpc>
            </a:pPr>
            <a:r>
              <a:rPr lang="fr-FR" sz="1600"/>
              <a:t>Bureaux individuels, open space, bureaux paysagers</a:t>
            </a:r>
          </a:p>
          <a:p>
            <a:pPr lvl="1">
              <a:lnSpc>
                <a:spcPct val="90000"/>
              </a:lnSpc>
            </a:pPr>
            <a:r>
              <a:rPr lang="fr-FR" sz="1600"/>
              <a:t>Ambiance générale (moquette, meubles, décortaion …)</a:t>
            </a:r>
          </a:p>
          <a:p>
            <a:pPr lvl="1">
              <a:lnSpc>
                <a:spcPct val="90000"/>
              </a:lnSpc>
            </a:pPr>
            <a:r>
              <a:rPr lang="fr-FR" sz="1600"/>
              <a:t>Localisation et signes du pouvoir</a:t>
            </a:r>
          </a:p>
          <a:p>
            <a:pPr>
              <a:lnSpc>
                <a:spcPct val="90000"/>
              </a:lnSpc>
            </a:pPr>
            <a:r>
              <a:rPr lang="fr-FR" sz="1800">
                <a:solidFill>
                  <a:srgbClr val="00279F"/>
                </a:solidFill>
              </a:rPr>
              <a:t>Le discours</a:t>
            </a:r>
            <a:r>
              <a:rPr lang="fr-FR" sz="1800"/>
              <a:t> :</a:t>
            </a:r>
          </a:p>
          <a:p>
            <a:pPr lvl="1">
              <a:lnSpc>
                <a:spcPct val="90000"/>
              </a:lnSpc>
            </a:pPr>
            <a:r>
              <a:rPr lang="fr-FR" sz="1600"/>
              <a:t>À travers les documents internes : mémos, rapports …</a:t>
            </a:r>
          </a:p>
          <a:p>
            <a:pPr lvl="1">
              <a:lnSpc>
                <a:spcPct val="90000"/>
              </a:lnSpc>
            </a:pPr>
            <a:r>
              <a:rPr lang="fr-FR" sz="1600"/>
              <a:t>À travers les chartes, projets, publicités à usage interne …</a:t>
            </a:r>
          </a:p>
          <a:p>
            <a:pPr>
              <a:lnSpc>
                <a:spcPct val="90000"/>
              </a:lnSpc>
            </a:pPr>
            <a:r>
              <a:rPr lang="fr-FR" sz="1800">
                <a:solidFill>
                  <a:srgbClr val="00279F"/>
                </a:solidFill>
              </a:rPr>
              <a:t>L'habillement, le look …</a:t>
            </a:r>
            <a:endParaRPr lang="fr-FR" sz="1800"/>
          </a:p>
        </p:txBody>
      </p:sp>
    </p:spTree>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0C7B9436-56F6-D140-9E56-6F4969F951EF}" type="slidenum">
              <a:rPr lang="fr-FR"/>
              <a:pPr>
                <a:defRPr/>
              </a:pPr>
              <a:t>322</a:t>
            </a:fld>
            <a:endParaRPr lang="fr-FR"/>
          </a:p>
        </p:txBody>
      </p:sp>
      <p:sp>
        <p:nvSpPr>
          <p:cNvPr id="658435" name="Rectangle 4"/>
          <p:cNvSpPr>
            <a:spLocks noGrp="1" noChangeArrowheads="1"/>
          </p:cNvSpPr>
          <p:nvPr>
            <p:ph type="title"/>
          </p:nvPr>
        </p:nvSpPr>
        <p:spPr/>
        <p:txBody>
          <a:bodyPr/>
          <a:lstStyle/>
          <a:p>
            <a:r>
              <a:rPr lang="fr-FR"/>
              <a:t>Les Mythes, les Rites, l'Histoire, les Tabous</a:t>
            </a:r>
          </a:p>
        </p:txBody>
      </p:sp>
      <p:sp>
        <p:nvSpPr>
          <p:cNvPr id="658436" name="Rectangle 5"/>
          <p:cNvSpPr>
            <a:spLocks noGrp="1" noChangeArrowheads="1"/>
          </p:cNvSpPr>
          <p:nvPr>
            <p:ph type="body" idx="1"/>
          </p:nvPr>
        </p:nvSpPr>
        <p:spPr>
          <a:xfrm>
            <a:off x="685800" y="1066800"/>
            <a:ext cx="8229600" cy="4724400"/>
          </a:xfrm>
        </p:spPr>
        <p:txBody>
          <a:bodyPr/>
          <a:lstStyle/>
          <a:p>
            <a:pPr>
              <a:lnSpc>
                <a:spcPct val="90000"/>
              </a:lnSpc>
            </a:pPr>
            <a:r>
              <a:rPr lang="fr-FR" sz="1800">
                <a:solidFill>
                  <a:srgbClr val="00279F"/>
                </a:solidFill>
              </a:rPr>
              <a:t>Les Mythes</a:t>
            </a:r>
            <a:endParaRPr lang="fr-FR" sz="1800"/>
          </a:p>
          <a:p>
            <a:pPr lvl="1">
              <a:lnSpc>
                <a:spcPct val="90000"/>
              </a:lnSpc>
            </a:pPr>
            <a:r>
              <a:rPr lang="fr-FR" sz="1600"/>
              <a:t>Rôle : explicatif; sociologique, psychologique, ontologique</a:t>
            </a:r>
          </a:p>
          <a:p>
            <a:pPr lvl="2">
              <a:lnSpc>
                <a:spcPct val="90000"/>
              </a:lnSpc>
            </a:pPr>
            <a:r>
              <a:rPr lang="fr-FR" sz="1400"/>
              <a:t>unifier des croyances, créer ou conforter l'image idéale de l'organisation, rassurer, produire un système de valeurs, une cohérence et une harmonie de pensée</a:t>
            </a:r>
          </a:p>
          <a:p>
            <a:pPr lvl="1">
              <a:lnSpc>
                <a:spcPct val="90000"/>
              </a:lnSpc>
            </a:pPr>
            <a:r>
              <a:rPr lang="fr-FR" sz="1600"/>
              <a:t>Force : discours sans auteur</a:t>
            </a:r>
          </a:p>
          <a:p>
            <a:pPr lvl="1">
              <a:lnSpc>
                <a:spcPct val="90000"/>
              </a:lnSpc>
            </a:pPr>
            <a:r>
              <a:rPr lang="fr-FR" sz="1600"/>
              <a:t>Types : des origines (garage d'Apple ou de HP, Saint Gobain et Louis XIV …), de mutation de l'organisation (l'arrivée des ronds rouges à la création de Elf,  présentation dudu MacIntosh …), de dualité ou contes moraux (Thomas Watson et le portier à l'Aérospatiale)</a:t>
            </a:r>
          </a:p>
          <a:p>
            <a:pPr lvl="1">
              <a:lnSpc>
                <a:spcPct val="90000"/>
              </a:lnSpc>
            </a:pPr>
            <a:r>
              <a:rPr lang="fr-FR" sz="1600"/>
              <a:t>Thèmes : égalité / inégalité, sécurité/insécurité de l'emploi, comportement face à des obstacles</a:t>
            </a:r>
          </a:p>
          <a:p>
            <a:pPr>
              <a:lnSpc>
                <a:spcPct val="90000"/>
              </a:lnSpc>
            </a:pPr>
            <a:r>
              <a:rPr lang="fr-FR" sz="1800">
                <a:solidFill>
                  <a:srgbClr val="00279F"/>
                </a:solidFill>
              </a:rPr>
              <a:t>Les rites</a:t>
            </a:r>
            <a:endParaRPr lang="fr-FR" sz="1800"/>
          </a:p>
          <a:p>
            <a:pPr lvl="1">
              <a:lnSpc>
                <a:spcPct val="90000"/>
              </a:lnSpc>
            </a:pPr>
            <a:r>
              <a:rPr lang="fr-FR" sz="1600"/>
              <a:t>Rôle : expression des mythes, sécurisation, manifestation d'un consensus, signification de l'appartenance à un groupe</a:t>
            </a:r>
          </a:p>
          <a:p>
            <a:pPr lvl="1">
              <a:lnSpc>
                <a:spcPct val="90000"/>
              </a:lnSpc>
            </a:pPr>
            <a:r>
              <a:rPr lang="fr-FR" sz="1600"/>
              <a:t>Force : la codification</a:t>
            </a:r>
          </a:p>
          <a:p>
            <a:pPr lvl="1">
              <a:lnSpc>
                <a:spcPct val="90000"/>
              </a:lnSpc>
            </a:pPr>
            <a:r>
              <a:rPr lang="fr-FR" sz="1600"/>
              <a:t>Types :</a:t>
            </a:r>
          </a:p>
          <a:p>
            <a:pPr lvl="2">
              <a:lnSpc>
                <a:spcPct val="90000"/>
              </a:lnSpc>
            </a:pPr>
            <a:r>
              <a:rPr lang="fr-FR" sz="1400"/>
              <a:t>de passage (d'une frontière) = marquer l'avant et l'après : stages de terrain (McDo, Procter, Michelin …), expatriation chez P&amp;G</a:t>
            </a:r>
          </a:p>
          <a:p>
            <a:pPr lvl="2">
              <a:lnSpc>
                <a:spcPct val="90000"/>
              </a:lnSpc>
            </a:pPr>
            <a:r>
              <a:rPr lang="fr-FR" sz="1400"/>
              <a:t>De mise en valeur = clubs internes (club des 100% chez IBM, ordre du Minorange de Bouygues</a:t>
            </a:r>
          </a:p>
          <a:p>
            <a:pPr lvl="2">
              <a:lnSpc>
                <a:spcPct val="90000"/>
              </a:lnSpc>
            </a:pPr>
            <a:r>
              <a:rPr lang="fr-FR" sz="1400"/>
              <a:t>De dégradation : "arrachement de galon" : fin du tutoiement, renvoi "à l'américaine"</a:t>
            </a:r>
          </a:p>
          <a:p>
            <a:pPr lvl="2">
              <a:lnSpc>
                <a:spcPct val="90000"/>
              </a:lnSpc>
            </a:pPr>
            <a:r>
              <a:rPr lang="fr-FR" sz="1400"/>
              <a:t>D'intégration : dîners, pots, séminaires, "messes"</a:t>
            </a:r>
          </a:p>
        </p:txBody>
      </p:sp>
    </p:spTree>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36265CAA-EEB2-4643-8461-BF4B04284347}" type="slidenum">
              <a:rPr lang="fr-FR"/>
              <a:pPr>
                <a:defRPr/>
              </a:pPr>
              <a:t>323</a:t>
            </a:fld>
            <a:endParaRPr lang="fr-FR"/>
          </a:p>
        </p:txBody>
      </p:sp>
      <p:sp>
        <p:nvSpPr>
          <p:cNvPr id="660483" name="Rectangle 2"/>
          <p:cNvSpPr>
            <a:spLocks noGrp="1" noChangeArrowheads="1"/>
          </p:cNvSpPr>
          <p:nvPr>
            <p:ph type="title"/>
          </p:nvPr>
        </p:nvSpPr>
        <p:spPr/>
        <p:txBody>
          <a:bodyPr/>
          <a:lstStyle/>
          <a:p>
            <a:r>
              <a:rPr lang="fr-FR"/>
              <a:t>Les Mythes, les Rites, l'Histoire, les Tabous</a:t>
            </a:r>
          </a:p>
        </p:txBody>
      </p:sp>
      <p:sp>
        <p:nvSpPr>
          <p:cNvPr id="660484" name="Rectangle 3"/>
          <p:cNvSpPr>
            <a:spLocks noGrp="1" noChangeArrowheads="1"/>
          </p:cNvSpPr>
          <p:nvPr>
            <p:ph type="body" idx="1"/>
          </p:nvPr>
        </p:nvSpPr>
        <p:spPr>
          <a:xfrm>
            <a:off x="685800" y="1066800"/>
            <a:ext cx="8229600" cy="4724400"/>
          </a:xfrm>
        </p:spPr>
        <p:txBody>
          <a:bodyPr/>
          <a:lstStyle/>
          <a:p>
            <a:pPr>
              <a:lnSpc>
                <a:spcPct val="90000"/>
              </a:lnSpc>
            </a:pPr>
            <a:r>
              <a:rPr lang="fr-FR" sz="1800">
                <a:solidFill>
                  <a:srgbClr val="00279F"/>
                </a:solidFill>
              </a:rPr>
              <a:t>Les tabous</a:t>
            </a:r>
            <a:endParaRPr lang="fr-FR" sz="1800"/>
          </a:p>
          <a:p>
            <a:pPr lvl="1">
              <a:lnSpc>
                <a:spcPct val="90000"/>
              </a:lnSpc>
            </a:pPr>
            <a:r>
              <a:rPr lang="fr-FR" sz="1600"/>
              <a:t>Rôle : ce dont il ne faut pas parler </a:t>
            </a:r>
          </a:p>
          <a:p>
            <a:pPr lvl="2">
              <a:lnSpc>
                <a:spcPct val="90000"/>
              </a:lnSpc>
            </a:pPr>
            <a:r>
              <a:rPr lang="fr-FR" sz="1400"/>
              <a:t>Ex. téléviseur couleur Matra, PC junior d'IBM, renault 14</a:t>
            </a:r>
          </a:p>
          <a:p>
            <a:pPr>
              <a:lnSpc>
                <a:spcPct val="90000"/>
              </a:lnSpc>
            </a:pPr>
            <a:r>
              <a:rPr lang="fr-FR" sz="1800">
                <a:solidFill>
                  <a:srgbClr val="00279F"/>
                </a:solidFill>
              </a:rPr>
              <a:t>L'imaginaires partagé</a:t>
            </a:r>
            <a:endParaRPr lang="fr-FR" sz="1800"/>
          </a:p>
          <a:p>
            <a:pPr lvl="1">
              <a:lnSpc>
                <a:spcPct val="90000"/>
              </a:lnSpc>
            </a:pPr>
            <a:r>
              <a:rPr lang="fr-FR" sz="1600"/>
              <a:t>Vécu : élaboration de représentations de l'organisation (ex. qualités pour réussir)</a:t>
            </a:r>
          </a:p>
          <a:p>
            <a:pPr lvl="1">
              <a:lnSpc>
                <a:spcPct val="90000"/>
              </a:lnSpc>
            </a:pPr>
            <a:r>
              <a:rPr lang="fr-FR" sz="1600"/>
              <a:t>Image de l'organisation : puissante ou faible, juste ou injuste, permissive ou stricte, éternelle ou non</a:t>
            </a:r>
          </a:p>
          <a:p>
            <a:pPr lvl="1">
              <a:lnSpc>
                <a:spcPct val="90000"/>
              </a:lnSpc>
            </a:pPr>
            <a:r>
              <a:rPr lang="fr-FR" sz="1600"/>
              <a:t>L'image du métier</a:t>
            </a:r>
          </a:p>
          <a:p>
            <a:pPr lvl="1">
              <a:lnSpc>
                <a:spcPct val="90000"/>
              </a:lnSpc>
            </a:pPr>
            <a:r>
              <a:rPr lang="fr-FR" sz="1600"/>
              <a:t>L'image de la structure du pouvoir</a:t>
            </a:r>
          </a:p>
        </p:txBody>
      </p:sp>
    </p:spTree>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2"/>
          <p:cNvSpPr>
            <a:spLocks noGrp="1"/>
          </p:cNvSpPr>
          <p:nvPr>
            <p:ph type="sldNum" sz="quarter" idx="10"/>
          </p:nvPr>
        </p:nvSpPr>
        <p:spPr/>
        <p:txBody>
          <a:bodyPr/>
          <a:lstStyle/>
          <a:p>
            <a:pPr>
              <a:defRPr/>
            </a:pPr>
            <a:fld id="{5315AED6-6331-5141-9AF4-3F1ED3FE078F}" type="slidenum">
              <a:rPr lang="fr-FR"/>
              <a:pPr>
                <a:defRPr/>
              </a:pPr>
              <a:t>324</a:t>
            </a:fld>
            <a:endParaRPr lang="fr-FR"/>
          </a:p>
        </p:txBody>
      </p:sp>
      <p:sp>
        <p:nvSpPr>
          <p:cNvPr id="662531" name="Rectangle 2"/>
          <p:cNvSpPr>
            <a:spLocks noGrp="1" noChangeArrowheads="1"/>
          </p:cNvSpPr>
          <p:nvPr>
            <p:ph type="title"/>
          </p:nvPr>
        </p:nvSpPr>
        <p:spPr/>
        <p:txBody>
          <a:bodyPr/>
          <a:lstStyle/>
          <a:p>
            <a:r>
              <a:rPr lang="fr-FR"/>
              <a:t>3 types de culture</a:t>
            </a:r>
          </a:p>
        </p:txBody>
      </p:sp>
      <p:sp>
        <p:nvSpPr>
          <p:cNvPr id="662532" name="Rectangle 3"/>
          <p:cNvSpPr>
            <a:spLocks noChangeArrowheads="1"/>
          </p:cNvSpPr>
          <p:nvPr/>
        </p:nvSpPr>
        <p:spPr bwMode="auto">
          <a:xfrm>
            <a:off x="539750" y="1395413"/>
            <a:ext cx="3887788" cy="2320925"/>
          </a:xfrm>
          <a:prstGeom prst="rect">
            <a:avLst/>
          </a:prstGeom>
          <a:solidFill>
            <a:schemeClr val="bg1"/>
          </a:solidFill>
          <a:ln w="28575">
            <a:solidFill>
              <a:srgbClr val="00279F"/>
            </a:solidFill>
            <a:miter lim="800000"/>
            <a:headEnd/>
            <a:tailEnd/>
          </a:ln>
        </p:spPr>
        <p:txBody>
          <a:bodyPr anchor="ctr">
            <a:prstTxWarp prst="textNoShape">
              <a:avLst/>
            </a:prstTxWarp>
            <a:spAutoFit/>
          </a:bodyPr>
          <a:lstStyle/>
          <a:p>
            <a:pPr>
              <a:buFontTx/>
              <a:buChar char="•"/>
            </a:pPr>
            <a:r>
              <a:rPr lang="fr-FR" sz="1600" b="1"/>
              <a:t> Spécifique à l'organisation, permanente et cohérente (IBM, HP, Apple …)</a:t>
            </a:r>
          </a:p>
          <a:p>
            <a:pPr>
              <a:buFontTx/>
              <a:buChar char="•"/>
            </a:pPr>
            <a:r>
              <a:rPr lang="fr-FR" sz="1600" b="1"/>
              <a:t>Accentue les effets moteur et/ou frein stratégique</a:t>
            </a:r>
          </a:p>
          <a:p>
            <a:pPr>
              <a:buFontTx/>
              <a:buChar char="•"/>
            </a:pPr>
            <a:r>
              <a:rPr lang="fr-FR" sz="1600" b="1"/>
              <a:t> Expose l'organisation à certains dangers : aveuglement, répétition obstinée de comportements, fermeture et incapacité à intégrer de nouveaux membres, isolement, rigidité / changements</a:t>
            </a:r>
          </a:p>
        </p:txBody>
      </p:sp>
      <p:sp>
        <p:nvSpPr>
          <p:cNvPr id="662533" name="Rectangle 4"/>
          <p:cNvSpPr>
            <a:spLocks noChangeArrowheads="1"/>
          </p:cNvSpPr>
          <p:nvPr/>
        </p:nvSpPr>
        <p:spPr bwMode="auto">
          <a:xfrm>
            <a:off x="539750" y="973138"/>
            <a:ext cx="3887788" cy="379412"/>
          </a:xfrm>
          <a:prstGeom prst="rect">
            <a:avLst/>
          </a:prstGeom>
          <a:solidFill>
            <a:schemeClr val="accent1"/>
          </a:solidFill>
          <a:ln w="12700">
            <a:solidFill>
              <a:schemeClr val="tx1"/>
            </a:solidFill>
            <a:miter lim="800000"/>
            <a:headEnd/>
            <a:tailEnd/>
          </a:ln>
        </p:spPr>
        <p:txBody>
          <a:bodyPr anchor="ctr">
            <a:prstTxWarp prst="textNoShape">
              <a:avLst/>
            </a:prstTxWarp>
            <a:spAutoFit/>
          </a:bodyPr>
          <a:lstStyle/>
          <a:p>
            <a:pPr algn="ctr"/>
            <a:r>
              <a:rPr lang="fr-FR" sz="1800"/>
              <a:t>La culture forte</a:t>
            </a:r>
          </a:p>
        </p:txBody>
      </p:sp>
      <p:sp>
        <p:nvSpPr>
          <p:cNvPr id="662534" name="Rectangle 5"/>
          <p:cNvSpPr>
            <a:spLocks noChangeArrowheads="1"/>
          </p:cNvSpPr>
          <p:nvPr/>
        </p:nvSpPr>
        <p:spPr bwMode="auto">
          <a:xfrm>
            <a:off x="4932363" y="1412875"/>
            <a:ext cx="3455987" cy="1768475"/>
          </a:xfrm>
          <a:prstGeom prst="rect">
            <a:avLst/>
          </a:prstGeom>
          <a:solidFill>
            <a:schemeClr val="bg1"/>
          </a:solidFill>
          <a:ln w="28575">
            <a:solidFill>
              <a:srgbClr val="00279F"/>
            </a:solidFill>
            <a:miter lim="800000"/>
            <a:headEnd/>
            <a:tailEnd/>
          </a:ln>
        </p:spPr>
        <p:txBody>
          <a:bodyPr anchor="ctr">
            <a:prstTxWarp prst="textNoShape">
              <a:avLst/>
            </a:prstTxWarp>
            <a:spAutoFit/>
          </a:bodyPr>
          <a:lstStyle/>
          <a:p>
            <a:pPr>
              <a:buFontTx/>
              <a:buChar char="•"/>
            </a:pPr>
            <a:r>
              <a:rPr lang="fr-FR" sz="1800"/>
              <a:t> rites peu développés, mythes flous, imaginaire partagé peu important</a:t>
            </a:r>
          </a:p>
          <a:p>
            <a:pPr>
              <a:buFontTx/>
              <a:buChar char="•"/>
            </a:pPr>
            <a:r>
              <a:rPr lang="fr-FR" sz="1800"/>
              <a:t> peu de force d'entraînement ou de freinage : membres peu impliqués</a:t>
            </a:r>
          </a:p>
          <a:p>
            <a:pPr>
              <a:buFontTx/>
              <a:buChar char="•"/>
            </a:pPr>
            <a:r>
              <a:rPr lang="fr-FR" sz="1800"/>
              <a:t> vieilles organisations</a:t>
            </a:r>
          </a:p>
        </p:txBody>
      </p:sp>
      <p:sp>
        <p:nvSpPr>
          <p:cNvPr id="662535" name="Rectangle 6"/>
          <p:cNvSpPr>
            <a:spLocks noChangeArrowheads="1"/>
          </p:cNvSpPr>
          <p:nvPr/>
        </p:nvSpPr>
        <p:spPr bwMode="auto">
          <a:xfrm>
            <a:off x="4932363" y="981075"/>
            <a:ext cx="3455987" cy="379413"/>
          </a:xfrm>
          <a:prstGeom prst="rect">
            <a:avLst/>
          </a:prstGeom>
          <a:solidFill>
            <a:schemeClr val="accent1"/>
          </a:solidFill>
          <a:ln w="12700">
            <a:solidFill>
              <a:schemeClr val="tx1"/>
            </a:solidFill>
            <a:miter lim="800000"/>
            <a:headEnd/>
            <a:tailEnd/>
          </a:ln>
        </p:spPr>
        <p:txBody>
          <a:bodyPr anchor="ctr">
            <a:prstTxWarp prst="textNoShape">
              <a:avLst/>
            </a:prstTxWarp>
            <a:spAutoFit/>
          </a:bodyPr>
          <a:lstStyle/>
          <a:p>
            <a:pPr algn="ctr"/>
            <a:r>
              <a:rPr lang="fr-FR" sz="1800"/>
              <a:t>La culture diffuse</a:t>
            </a:r>
          </a:p>
        </p:txBody>
      </p:sp>
      <p:sp>
        <p:nvSpPr>
          <p:cNvPr id="662536" name="Rectangle 7"/>
          <p:cNvSpPr>
            <a:spLocks noChangeArrowheads="1"/>
          </p:cNvSpPr>
          <p:nvPr/>
        </p:nvSpPr>
        <p:spPr bwMode="auto">
          <a:xfrm>
            <a:off x="2700338" y="4581525"/>
            <a:ext cx="3455987" cy="1493838"/>
          </a:xfrm>
          <a:prstGeom prst="rect">
            <a:avLst/>
          </a:prstGeom>
          <a:solidFill>
            <a:schemeClr val="bg1"/>
          </a:solidFill>
          <a:ln w="28575">
            <a:solidFill>
              <a:srgbClr val="00279F"/>
            </a:solidFill>
            <a:miter lim="800000"/>
            <a:headEnd/>
            <a:tailEnd/>
          </a:ln>
        </p:spPr>
        <p:txBody>
          <a:bodyPr anchor="ctr">
            <a:prstTxWarp prst="textNoShape">
              <a:avLst/>
            </a:prstTxWarp>
            <a:spAutoFit/>
          </a:bodyPr>
          <a:lstStyle/>
          <a:p>
            <a:pPr>
              <a:buFontTx/>
              <a:buChar char="•"/>
            </a:pPr>
            <a:r>
              <a:rPr lang="fr-FR" sz="1800"/>
              <a:t> des groupes ont leur propre culture au sein de l'organisation</a:t>
            </a:r>
          </a:p>
          <a:p>
            <a:pPr>
              <a:buFontTx/>
              <a:buChar char="•"/>
            </a:pPr>
            <a:r>
              <a:rPr lang="fr-FR" sz="1800"/>
              <a:t> assemblage disparate ou coexistence de groupes professionnels</a:t>
            </a:r>
          </a:p>
        </p:txBody>
      </p:sp>
      <p:sp>
        <p:nvSpPr>
          <p:cNvPr id="662537" name="Rectangle 8"/>
          <p:cNvSpPr>
            <a:spLocks noChangeArrowheads="1"/>
          </p:cNvSpPr>
          <p:nvPr/>
        </p:nvSpPr>
        <p:spPr bwMode="auto">
          <a:xfrm>
            <a:off x="2700338" y="4181475"/>
            <a:ext cx="3455987" cy="379413"/>
          </a:xfrm>
          <a:prstGeom prst="rect">
            <a:avLst/>
          </a:prstGeom>
          <a:solidFill>
            <a:schemeClr val="accent1"/>
          </a:solidFill>
          <a:ln w="12700">
            <a:solidFill>
              <a:schemeClr val="tx1"/>
            </a:solidFill>
            <a:miter lim="800000"/>
            <a:headEnd/>
            <a:tailEnd/>
          </a:ln>
        </p:spPr>
        <p:txBody>
          <a:bodyPr anchor="ctr">
            <a:prstTxWarp prst="textNoShape">
              <a:avLst/>
            </a:prstTxWarp>
            <a:spAutoFit/>
          </a:bodyPr>
          <a:lstStyle/>
          <a:p>
            <a:pPr algn="ctr"/>
            <a:r>
              <a:rPr lang="fr-FR" sz="1800"/>
              <a:t>La culture morcelée</a:t>
            </a:r>
          </a:p>
        </p:txBody>
      </p:sp>
    </p:spTree>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4"/>
          <p:cNvSpPr>
            <a:spLocks noGrp="1"/>
          </p:cNvSpPr>
          <p:nvPr>
            <p:ph type="sldNum" sz="quarter" idx="10"/>
          </p:nvPr>
        </p:nvSpPr>
        <p:spPr/>
        <p:txBody>
          <a:bodyPr/>
          <a:lstStyle/>
          <a:p>
            <a:pPr>
              <a:defRPr/>
            </a:pPr>
            <a:fld id="{F9C3AB5E-8D90-B44B-A55F-4F80EF1EB6A8}" type="slidenum">
              <a:rPr lang="fr-FR"/>
              <a:pPr>
                <a:defRPr/>
              </a:pPr>
              <a:t>325</a:t>
            </a:fld>
            <a:endParaRPr lang="fr-FR"/>
          </a:p>
        </p:txBody>
      </p:sp>
      <p:sp>
        <p:nvSpPr>
          <p:cNvPr id="664579" name="Rectangle 5"/>
          <p:cNvSpPr>
            <a:spLocks noChangeArrowheads="1"/>
          </p:cNvSpPr>
          <p:nvPr/>
        </p:nvSpPr>
        <p:spPr bwMode="auto">
          <a:xfrm>
            <a:off x="250825" y="5718175"/>
            <a:ext cx="4187825" cy="758825"/>
          </a:xfrm>
          <a:prstGeom prst="rect">
            <a:avLst/>
          </a:prstGeom>
          <a:noFill/>
          <a:ln w="57150" cmpd="thinThick">
            <a:solidFill>
              <a:schemeClr val="tx1"/>
            </a:solidFill>
            <a:miter lim="800000"/>
            <a:headEnd/>
            <a:tailEnd/>
          </a:ln>
        </p:spPr>
        <p:txBody>
          <a:bodyPr anchor="ctr">
            <a:prstTxWarp prst="textNoShape">
              <a:avLst/>
            </a:prstTxWarp>
            <a:spAutoFit/>
          </a:bodyPr>
          <a:lstStyle/>
          <a:p>
            <a:pPr algn="ctr"/>
            <a:r>
              <a:rPr lang="fr-FR" sz="2000" b="1">
                <a:solidFill>
                  <a:srgbClr val="FF3300"/>
                </a:solidFill>
                <a:latin typeface="Arial" charset="0"/>
                <a:sym typeface="Monotype Sorts" charset="2"/>
              </a:rPr>
              <a:t>Culture « CONSTRUITE » par les salariés</a:t>
            </a:r>
          </a:p>
        </p:txBody>
      </p:sp>
      <p:sp>
        <p:nvSpPr>
          <p:cNvPr id="664580" name="Rectangle 6"/>
          <p:cNvSpPr>
            <a:spLocks noChangeArrowheads="1"/>
          </p:cNvSpPr>
          <p:nvPr/>
        </p:nvSpPr>
        <p:spPr bwMode="auto">
          <a:xfrm>
            <a:off x="5273675" y="5684838"/>
            <a:ext cx="2954338" cy="758825"/>
          </a:xfrm>
          <a:prstGeom prst="rect">
            <a:avLst/>
          </a:prstGeom>
          <a:noFill/>
          <a:ln w="57150" cmpd="thinThick">
            <a:solidFill>
              <a:schemeClr val="tx1"/>
            </a:solidFill>
            <a:miter lim="800000"/>
            <a:headEnd/>
            <a:tailEnd/>
          </a:ln>
        </p:spPr>
        <p:txBody>
          <a:bodyPr anchor="ctr">
            <a:prstTxWarp prst="textNoShape">
              <a:avLst/>
            </a:prstTxWarp>
            <a:spAutoFit/>
          </a:bodyPr>
          <a:lstStyle/>
          <a:p>
            <a:pPr algn="ctr">
              <a:spcBef>
                <a:spcPct val="20000"/>
              </a:spcBef>
              <a:buClr>
                <a:srgbClr val="003399"/>
              </a:buClr>
              <a:buFont typeface="Wingdings" charset="2"/>
              <a:buNone/>
            </a:pPr>
            <a:r>
              <a:rPr lang="fr-FR" sz="2000" b="1">
                <a:solidFill>
                  <a:srgbClr val="FF3300"/>
                </a:solidFill>
                <a:latin typeface="Arial" charset="0"/>
                <a:sym typeface="Monotype Sorts" charset="2"/>
              </a:rPr>
              <a:t>Culture « SUBIE » par les salariés</a:t>
            </a:r>
            <a:endParaRPr lang="fr-FR" sz="2000" b="1">
              <a:solidFill>
                <a:srgbClr val="FF3300"/>
              </a:solidFill>
              <a:latin typeface="Arial" charset="0"/>
            </a:endParaRPr>
          </a:p>
        </p:txBody>
      </p:sp>
      <p:sp>
        <p:nvSpPr>
          <p:cNvPr id="664581" name="Rectangle 11"/>
          <p:cNvSpPr>
            <a:spLocks noGrp="1" noChangeArrowheads="1"/>
          </p:cNvSpPr>
          <p:nvPr>
            <p:ph type="title"/>
          </p:nvPr>
        </p:nvSpPr>
        <p:spPr/>
        <p:txBody>
          <a:bodyPr/>
          <a:lstStyle/>
          <a:p>
            <a:r>
              <a:rPr lang="fr-FR"/>
              <a:t>Culture forte / culture faible (J.Kotter, J. Heskett, 1992)</a:t>
            </a:r>
            <a:br>
              <a:rPr lang="fr-FR"/>
            </a:br>
            <a:endParaRPr lang="fr-FR"/>
          </a:p>
        </p:txBody>
      </p:sp>
      <p:sp>
        <p:nvSpPr>
          <p:cNvPr id="664582" name="Rectangle 12"/>
          <p:cNvSpPr>
            <a:spLocks noGrp="1" noChangeArrowheads="1"/>
          </p:cNvSpPr>
          <p:nvPr>
            <p:ph type="body" sz="half" idx="1"/>
          </p:nvPr>
        </p:nvSpPr>
        <p:spPr>
          <a:xfrm>
            <a:off x="685800" y="1371600"/>
            <a:ext cx="3810000" cy="4114800"/>
          </a:xfrm>
        </p:spPr>
        <p:txBody>
          <a:bodyPr/>
          <a:lstStyle/>
          <a:p>
            <a:pPr algn="ctr">
              <a:lnSpc>
                <a:spcPct val="90000"/>
              </a:lnSpc>
              <a:buFontTx/>
              <a:buNone/>
            </a:pPr>
            <a:r>
              <a:rPr lang="fr-FR" sz="1600" b="1">
                <a:solidFill>
                  <a:srgbClr val="00279F"/>
                </a:solidFill>
              </a:rPr>
              <a:t>Culture « forte »</a:t>
            </a:r>
            <a:endParaRPr lang="fr-FR" sz="1600"/>
          </a:p>
          <a:p>
            <a:pPr>
              <a:lnSpc>
                <a:spcPct val="90000"/>
              </a:lnSpc>
            </a:pPr>
            <a:r>
              <a:rPr lang="fr-FR" sz="1600"/>
              <a:t>« soude » les personnes entre elles Réduit les coûts notamment d ’encadrement</a:t>
            </a:r>
          </a:p>
          <a:p>
            <a:pPr lvl="1">
              <a:lnSpc>
                <a:spcPct val="90000"/>
              </a:lnSpc>
            </a:pPr>
            <a:r>
              <a:rPr lang="fr-FR" sz="1400">
                <a:sym typeface="Monotype Sorts" charset="2"/>
              </a:rPr>
              <a:t>renforce théoriquement la performance économique</a:t>
            </a:r>
          </a:p>
          <a:p>
            <a:pPr>
              <a:lnSpc>
                <a:spcPct val="90000"/>
              </a:lnSpc>
            </a:pPr>
            <a:r>
              <a:rPr lang="fr-FR" sz="1600">
                <a:sym typeface="Monotype Sorts" charset="2"/>
              </a:rPr>
              <a:t>génère des mécanismes de contrôle informels</a:t>
            </a:r>
          </a:p>
          <a:p>
            <a:pPr lvl="1">
              <a:lnSpc>
                <a:spcPct val="90000"/>
              </a:lnSpc>
            </a:pPr>
            <a:r>
              <a:rPr lang="fr-FR" sz="1400">
                <a:sym typeface="Monotype Sorts" charset="2"/>
              </a:rPr>
              <a:t>coordination des efforts des salariés</a:t>
            </a:r>
          </a:p>
          <a:p>
            <a:pPr lvl="1">
              <a:lnSpc>
                <a:spcPct val="90000"/>
              </a:lnSpc>
            </a:pPr>
            <a:r>
              <a:rPr lang="fr-FR" sz="1400">
                <a:sym typeface="Monotype Sorts" charset="2"/>
              </a:rPr>
              <a:t>ajustement des comportements entre les salariés</a:t>
            </a:r>
          </a:p>
          <a:p>
            <a:pPr>
              <a:lnSpc>
                <a:spcPct val="90000"/>
              </a:lnSpc>
            </a:pPr>
            <a:r>
              <a:rPr lang="fr-FR" sz="1600">
                <a:sym typeface="Monotype Sorts" charset="2"/>
              </a:rPr>
              <a:t>clarifie les objectifs et pratiques de l ’entreprise</a:t>
            </a:r>
          </a:p>
          <a:p>
            <a:pPr lvl="1">
              <a:lnSpc>
                <a:spcPct val="90000"/>
              </a:lnSpc>
            </a:pPr>
            <a:r>
              <a:rPr lang="fr-FR" sz="1400">
                <a:sym typeface="Monotype Sorts" charset="2"/>
              </a:rPr>
              <a:t>réactions meilleures en interne</a:t>
            </a:r>
          </a:p>
          <a:p>
            <a:pPr lvl="1">
              <a:lnSpc>
                <a:spcPct val="90000"/>
              </a:lnSpc>
            </a:pPr>
            <a:r>
              <a:rPr lang="fr-FR" sz="1400">
                <a:sym typeface="Monotype Sorts" charset="2"/>
              </a:rPr>
              <a:t>baisse des craintes de mauvaise réaction</a:t>
            </a:r>
          </a:p>
          <a:p>
            <a:pPr lvl="1">
              <a:lnSpc>
                <a:spcPct val="90000"/>
              </a:lnSpc>
            </a:pPr>
            <a:r>
              <a:rPr lang="fr-FR" sz="1400">
                <a:sym typeface="Monotype Sorts" charset="2"/>
              </a:rPr>
              <a:t>« alignement » des nouveaux venus</a:t>
            </a:r>
          </a:p>
          <a:p>
            <a:pPr>
              <a:lnSpc>
                <a:spcPct val="90000"/>
              </a:lnSpc>
            </a:pPr>
            <a:r>
              <a:rPr lang="fr-FR" sz="1600">
                <a:sym typeface="Monotype Sorts" charset="2"/>
              </a:rPr>
              <a:t>motivation, moral supérieurs</a:t>
            </a:r>
          </a:p>
          <a:p>
            <a:pPr lvl="1">
              <a:lnSpc>
                <a:spcPct val="90000"/>
              </a:lnSpc>
            </a:pPr>
            <a:r>
              <a:rPr lang="fr-FR" sz="1400">
                <a:sym typeface="Monotype Sorts" charset="2"/>
              </a:rPr>
              <a:t>travail non rémunéré mieux accepté</a:t>
            </a:r>
          </a:p>
        </p:txBody>
      </p:sp>
      <p:sp>
        <p:nvSpPr>
          <p:cNvPr id="664583" name="Rectangle 13"/>
          <p:cNvSpPr>
            <a:spLocks noGrp="1" noChangeArrowheads="1"/>
          </p:cNvSpPr>
          <p:nvPr>
            <p:ph type="body" sz="half" idx="2"/>
          </p:nvPr>
        </p:nvSpPr>
        <p:spPr>
          <a:xfrm>
            <a:off x="4648200" y="1371600"/>
            <a:ext cx="3810000" cy="4114800"/>
          </a:xfrm>
        </p:spPr>
        <p:txBody>
          <a:bodyPr/>
          <a:lstStyle/>
          <a:p>
            <a:pPr algn="ctr">
              <a:buFontTx/>
              <a:buNone/>
            </a:pPr>
            <a:r>
              <a:rPr lang="fr-FR" sz="1800" b="1">
                <a:solidFill>
                  <a:srgbClr val="00279F"/>
                </a:solidFill>
              </a:rPr>
              <a:t>Culture « faible »</a:t>
            </a:r>
          </a:p>
          <a:p>
            <a:r>
              <a:rPr lang="fr-FR" sz="1800"/>
              <a:t>Opinions différentes des salariés, voire divergentes ou contradictoires</a:t>
            </a:r>
          </a:p>
          <a:p>
            <a:r>
              <a:rPr lang="fr-FR" sz="1800"/>
              <a:t>Pousse au sentiment de se sentir différents, les uns des autres</a:t>
            </a:r>
            <a:endParaRPr lang="fr-FR" sz="1800">
              <a:sym typeface="Monotype Sorts" charset="2"/>
            </a:endParaRPr>
          </a:p>
          <a:p>
            <a:r>
              <a:rPr lang="fr-FR" sz="1800">
                <a:sym typeface="Monotype Sorts" charset="2"/>
              </a:rPr>
              <a:t>Oblige à mettre en place des mécanismes de contrôle</a:t>
            </a:r>
          </a:p>
          <a:p>
            <a:r>
              <a:rPr lang="fr-FR" sz="1800">
                <a:sym typeface="Monotype Sorts" charset="2"/>
              </a:rPr>
              <a:t>Renforce la sensibilité aux aléas extérieurs</a:t>
            </a:r>
          </a:p>
          <a:p>
            <a:pPr lvl="1"/>
            <a:r>
              <a:rPr lang="fr-FR" sz="1600">
                <a:sym typeface="Monotype Sorts" charset="2"/>
              </a:rPr>
              <a:t>démobilisation,démotivation</a:t>
            </a:r>
          </a:p>
          <a:p>
            <a:pPr lvl="1"/>
            <a:r>
              <a:rPr lang="fr-FR" sz="1600">
                <a:sym typeface="Monotype Sorts" charset="2"/>
              </a:rPr>
              <a:t>craintes augmentées face à l ’avenir</a:t>
            </a:r>
            <a:endParaRPr lang="fr-FR" sz="1600"/>
          </a:p>
        </p:txBody>
      </p:sp>
    </p:spTree>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21439CBF-0FC6-7242-8ACF-4FA319E944DD}" type="slidenum">
              <a:rPr lang="fr-FR"/>
              <a:pPr>
                <a:defRPr/>
              </a:pPr>
              <a:t>326</a:t>
            </a:fld>
            <a:endParaRPr lang="fr-FR"/>
          </a:p>
        </p:txBody>
      </p:sp>
      <p:sp>
        <p:nvSpPr>
          <p:cNvPr id="666627" name="Rectangle 4"/>
          <p:cNvSpPr>
            <a:spLocks noGrp="1" noChangeArrowheads="1"/>
          </p:cNvSpPr>
          <p:nvPr>
            <p:ph type="title"/>
          </p:nvPr>
        </p:nvSpPr>
        <p:spPr/>
        <p:txBody>
          <a:bodyPr/>
          <a:lstStyle/>
          <a:p>
            <a:r>
              <a:rPr lang="fr-FR"/>
              <a:t>Corrélations performance économique / force de la culture</a:t>
            </a:r>
          </a:p>
        </p:txBody>
      </p:sp>
      <p:sp>
        <p:nvSpPr>
          <p:cNvPr id="666628" name="Rectangle 5"/>
          <p:cNvSpPr>
            <a:spLocks noGrp="1" noChangeArrowheads="1"/>
          </p:cNvSpPr>
          <p:nvPr>
            <p:ph type="body" idx="1"/>
          </p:nvPr>
        </p:nvSpPr>
        <p:spPr/>
        <p:txBody>
          <a:bodyPr/>
          <a:lstStyle/>
          <a:p>
            <a:r>
              <a:rPr lang="fr-FR"/>
              <a:t>Performance économique mesurée par :</a:t>
            </a:r>
          </a:p>
          <a:p>
            <a:pPr lvl="1"/>
            <a:r>
              <a:rPr lang="fr-FR"/>
              <a:t>Croissance du résultat net</a:t>
            </a:r>
          </a:p>
          <a:p>
            <a:pPr lvl="1"/>
            <a:r>
              <a:rPr lang="fr-FR"/>
              <a:t>Rendement moyen des capitaux investi</a:t>
            </a:r>
          </a:p>
          <a:p>
            <a:pPr lvl="1"/>
            <a:r>
              <a:rPr lang="fr-FR"/>
              <a:t>Augmentation annuelle du cours de l ’action (moyenne sur 10 ans)			</a:t>
            </a:r>
          </a:p>
          <a:p>
            <a:endParaRPr lang="fr-FR"/>
          </a:p>
          <a:p>
            <a:r>
              <a:rPr lang="fr-FR"/>
              <a:t>Force de la culture mesurée par 	</a:t>
            </a:r>
          </a:p>
          <a:p>
            <a:pPr lvl="1"/>
            <a:r>
              <a:rPr lang="fr-FR"/>
              <a:t>Importance de l ’évocation du style de l ’entreprise, de sa façon d ’agir</a:t>
            </a:r>
          </a:p>
          <a:p>
            <a:pPr lvl="1"/>
            <a:r>
              <a:rPr lang="fr-FR"/>
              <a:t>Transmission des valeurs au travers d ’un manifeste</a:t>
            </a:r>
          </a:p>
          <a:p>
            <a:pPr lvl="1"/>
            <a:r>
              <a:rPr lang="fr-FR"/>
              <a:t>Existence des pratiques et de politiques établies de longue date</a:t>
            </a:r>
          </a:p>
        </p:txBody>
      </p:sp>
    </p:spTree>
  </p:cSld>
  <p:clrMapOvr>
    <a:masterClrMapping/>
  </p:clrMapOvr>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3"/>
          <p:cNvSpPr>
            <a:spLocks noGrp="1"/>
          </p:cNvSpPr>
          <p:nvPr>
            <p:ph type="sldNum" sz="quarter" idx="10"/>
          </p:nvPr>
        </p:nvSpPr>
        <p:spPr/>
        <p:txBody>
          <a:bodyPr/>
          <a:lstStyle/>
          <a:p>
            <a:pPr>
              <a:defRPr/>
            </a:pPr>
            <a:fld id="{60342A82-FE2B-E341-97FD-97A780649C82}" type="slidenum">
              <a:rPr lang="fr-FR"/>
              <a:pPr>
                <a:defRPr/>
              </a:pPr>
              <a:t>327</a:t>
            </a:fld>
            <a:endParaRPr lang="fr-FR"/>
          </a:p>
        </p:txBody>
      </p:sp>
      <p:sp>
        <p:nvSpPr>
          <p:cNvPr id="668675" name="Rectangle 2"/>
          <p:cNvSpPr>
            <a:spLocks noGrp="1" noChangeArrowheads="1"/>
          </p:cNvSpPr>
          <p:nvPr>
            <p:ph type="title"/>
          </p:nvPr>
        </p:nvSpPr>
        <p:spPr>
          <a:xfrm>
            <a:off x="-211138" y="76200"/>
            <a:ext cx="9144001" cy="381000"/>
          </a:xfrm>
        </p:spPr>
        <p:txBody>
          <a:bodyPr/>
          <a:lstStyle/>
          <a:p>
            <a:r>
              <a:rPr lang="fr-FR"/>
              <a:t>Quelques conclusions (cf. annexe)</a:t>
            </a:r>
            <a:endParaRPr lang="fr-FR" sz="2800"/>
          </a:p>
        </p:txBody>
      </p:sp>
      <p:sp>
        <p:nvSpPr>
          <p:cNvPr id="668676" name="Text Box 3"/>
          <p:cNvSpPr txBox="1">
            <a:spLocks noChangeArrowheads="1"/>
          </p:cNvSpPr>
          <p:nvPr/>
        </p:nvSpPr>
        <p:spPr bwMode="auto">
          <a:xfrm>
            <a:off x="5205413" y="228600"/>
            <a:ext cx="2462212" cy="457200"/>
          </a:xfrm>
          <a:prstGeom prst="rect">
            <a:avLst/>
          </a:prstGeom>
          <a:noFill/>
          <a:ln w="9525">
            <a:noFill/>
            <a:miter lim="800000"/>
            <a:headEnd/>
            <a:tailEnd/>
          </a:ln>
        </p:spPr>
        <p:txBody>
          <a:bodyPr>
            <a:prstTxWarp prst="textNoShape">
              <a:avLst/>
            </a:prstTxWarp>
            <a:spAutoFit/>
          </a:bodyPr>
          <a:lstStyle/>
          <a:p>
            <a:pPr>
              <a:spcBef>
                <a:spcPct val="50000"/>
              </a:spcBef>
            </a:pPr>
            <a:endParaRPr lang="fr-FR" sz="2400">
              <a:latin typeface="Arial" charset="0"/>
            </a:endParaRPr>
          </a:p>
        </p:txBody>
      </p:sp>
      <p:sp>
        <p:nvSpPr>
          <p:cNvPr id="668677" name="Text Box 4"/>
          <p:cNvSpPr txBox="1">
            <a:spLocks noChangeArrowheads="1"/>
          </p:cNvSpPr>
          <p:nvPr/>
        </p:nvSpPr>
        <p:spPr bwMode="auto">
          <a:xfrm>
            <a:off x="762000" y="685800"/>
            <a:ext cx="7993063" cy="5802313"/>
          </a:xfrm>
          <a:prstGeom prst="rect">
            <a:avLst/>
          </a:prstGeom>
          <a:noFill/>
          <a:ln w="9525">
            <a:noFill/>
            <a:miter lim="800000"/>
            <a:headEnd/>
            <a:tailEnd/>
          </a:ln>
        </p:spPr>
        <p:txBody>
          <a:bodyPr>
            <a:prstTxWarp prst="textNoShape">
              <a:avLst/>
            </a:prstTxWarp>
            <a:spAutoFit/>
          </a:bodyPr>
          <a:lstStyle/>
          <a:p>
            <a:pPr marL="457200" indent="-457200">
              <a:spcBef>
                <a:spcPct val="50000"/>
              </a:spcBef>
              <a:buFontTx/>
              <a:buAutoNum type="arabicPeriod"/>
            </a:pPr>
            <a:r>
              <a:rPr lang="fr-FR" sz="1600">
                <a:latin typeface="Arial" charset="0"/>
              </a:rPr>
              <a:t>Manque de corrélation entre performance économique et force de la culture (d ’après figure 1)</a:t>
            </a:r>
          </a:p>
          <a:p>
            <a:pPr marL="914400" lvl="1" indent="-457200">
              <a:spcBef>
                <a:spcPct val="50000"/>
              </a:spcBef>
              <a:buFontTx/>
              <a:buChar char="•"/>
            </a:pPr>
            <a:r>
              <a:rPr lang="fr-FR" sz="1400">
                <a:latin typeface="Arial" charset="0"/>
                <a:sym typeface="Monotype Sorts" charset="2"/>
              </a:rPr>
              <a:t> coef de 0.06 / </a:t>
            </a:r>
            <a:r>
              <a:rPr lang="fr-FR" sz="1400">
                <a:latin typeface="Arial" charset="0"/>
                <a:sym typeface="Symbol" charset="2"/>
              </a:rPr>
              <a:t> 0.00 si performance et culture étaient indépendantes</a:t>
            </a:r>
          </a:p>
          <a:p>
            <a:pPr marL="457200" indent="-457200">
              <a:spcBef>
                <a:spcPct val="50000"/>
              </a:spcBef>
              <a:buFontTx/>
              <a:buAutoNum type="arabicPeriod" startAt="2"/>
            </a:pPr>
            <a:endParaRPr lang="fr-FR" sz="1600">
              <a:latin typeface="Arial" charset="0"/>
              <a:sym typeface="Symbol" charset="2"/>
            </a:endParaRPr>
          </a:p>
          <a:p>
            <a:pPr marL="457200" indent="-457200">
              <a:spcBef>
                <a:spcPct val="50000"/>
              </a:spcBef>
              <a:buFontTx/>
              <a:buAutoNum type="arabicPeriod" startAt="2"/>
            </a:pPr>
            <a:r>
              <a:rPr lang="fr-FR" sz="1600">
                <a:latin typeface="Arial" charset="0"/>
                <a:sym typeface="Symbol" charset="2"/>
              </a:rPr>
              <a:t>Une forte corrélation entre performance économique et force de la culture dans certains secteurs économiques (figure 2)</a:t>
            </a:r>
          </a:p>
          <a:p>
            <a:pPr marL="914400" lvl="1" indent="-457200">
              <a:spcBef>
                <a:spcPct val="50000"/>
              </a:spcBef>
              <a:buFontTx/>
              <a:buChar char="•"/>
            </a:pPr>
            <a:r>
              <a:rPr lang="fr-FR" sz="1400">
                <a:latin typeface="Arial" charset="0"/>
                <a:sym typeface="Monotype Sorts" charset="2"/>
              </a:rPr>
              <a:t> secteurs où la culture présente un atout concurrentiel</a:t>
            </a:r>
          </a:p>
          <a:p>
            <a:pPr marL="457200" indent="-457200">
              <a:spcBef>
                <a:spcPct val="50000"/>
              </a:spcBef>
              <a:buFontTx/>
              <a:buAutoNum type="arabicPeriod" startAt="3"/>
            </a:pPr>
            <a:endParaRPr lang="fr-FR" sz="1600">
              <a:latin typeface="Arial" charset="0"/>
              <a:sym typeface="Monotype Sorts" charset="2"/>
            </a:endParaRPr>
          </a:p>
          <a:p>
            <a:pPr marL="457200" indent="-457200">
              <a:spcBef>
                <a:spcPct val="50000"/>
              </a:spcBef>
              <a:buFontTx/>
              <a:buAutoNum type="arabicPeriod" startAt="3"/>
            </a:pPr>
            <a:r>
              <a:rPr lang="fr-FR" sz="1600">
                <a:latin typeface="Arial" charset="0"/>
                <a:sym typeface="Monotype Sorts" charset="2"/>
              </a:rPr>
              <a:t>Une relation entre l ’intensité concurrentielle, la performance et la culture : </a:t>
            </a:r>
          </a:p>
          <a:p>
            <a:pPr marL="914400" lvl="1" indent="-457200">
              <a:spcBef>
                <a:spcPct val="50000"/>
              </a:spcBef>
              <a:buFontTx/>
              <a:buChar char="•"/>
            </a:pPr>
            <a:r>
              <a:rPr lang="fr-FR" sz="1400">
                <a:latin typeface="Arial" charset="0"/>
                <a:sym typeface="Monotype Sorts" charset="2"/>
              </a:rPr>
              <a:t>la culture n ’est pas un atout dans un environnement où le niveau concurrentiel est faible</a:t>
            </a:r>
          </a:p>
          <a:p>
            <a:pPr marL="914400" lvl="1" indent="-457200">
              <a:spcBef>
                <a:spcPct val="50000"/>
              </a:spcBef>
              <a:buFontTx/>
              <a:buChar char="•"/>
            </a:pPr>
            <a:r>
              <a:rPr lang="fr-FR" sz="1400">
                <a:latin typeface="Arial" charset="0"/>
                <a:sym typeface="Monotype Sorts" charset="2"/>
              </a:rPr>
              <a:t>l ’effet culturel est faible dans les secteurs d ’activité soumis à de fortes variations du marché (Jespers Sovensen, Chicago University,1998)</a:t>
            </a:r>
          </a:p>
          <a:p>
            <a:pPr marL="914400" lvl="1" indent="-457200">
              <a:spcBef>
                <a:spcPct val="50000"/>
              </a:spcBef>
              <a:buFontTx/>
              <a:buChar char="•"/>
            </a:pPr>
            <a:r>
              <a:rPr lang="fr-FR" sz="1400">
                <a:latin typeface="Arial" charset="0"/>
                <a:sym typeface="Monotype Sorts" charset="2"/>
              </a:rPr>
              <a:t>effet culture fort dans les marchés fortement concurrentiels ( fournisseurs et clients forts, marges faibles, producteurs substituables)</a:t>
            </a:r>
          </a:p>
          <a:p>
            <a:pPr marL="914400" lvl="1" indent="-457200">
              <a:spcBef>
                <a:spcPct val="50000"/>
              </a:spcBef>
              <a:buFontTx/>
              <a:buChar char="•"/>
            </a:pPr>
            <a:r>
              <a:rPr lang="fr-FR" sz="1400">
                <a:latin typeface="Arial" charset="0"/>
                <a:sym typeface="Monotype Sorts" charset="2"/>
              </a:rPr>
              <a:t>l ’influence de la culture sur la performance augmente proportionnellement à l ’intensité concurrentielle</a:t>
            </a:r>
          </a:p>
          <a:p>
            <a:pPr marL="914400" lvl="1" indent="-457200">
              <a:spcBef>
                <a:spcPct val="50000"/>
              </a:spcBef>
              <a:buFontTx/>
              <a:buChar char="•"/>
            </a:pPr>
            <a:r>
              <a:rPr lang="fr-FR" sz="1400">
                <a:latin typeface="Arial" charset="0"/>
                <a:sym typeface="Monotype Sorts" charset="2"/>
              </a:rPr>
              <a:t>la variance dans le rendement des investissements des entreprises peut être déterminée dans une proportion de 44 % par le secteur d ’activité est de 23 % par la force relative de leur culture</a:t>
            </a:r>
          </a:p>
        </p:txBody>
      </p:sp>
    </p:spTree>
  </p:cSld>
  <p:clrMapOvr>
    <a:masterClrMapping/>
  </p:clrMapOvr>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3"/>
          <p:cNvSpPr>
            <a:spLocks noGrp="1"/>
          </p:cNvSpPr>
          <p:nvPr>
            <p:ph type="sldNum" sz="quarter" idx="10"/>
          </p:nvPr>
        </p:nvSpPr>
        <p:spPr/>
        <p:txBody>
          <a:bodyPr/>
          <a:lstStyle/>
          <a:p>
            <a:pPr>
              <a:defRPr/>
            </a:pPr>
            <a:fld id="{B68B2408-ED31-6E42-A49A-B13C85C1AB03}" type="slidenum">
              <a:rPr lang="fr-FR"/>
              <a:pPr>
                <a:defRPr/>
              </a:pPr>
              <a:t>328</a:t>
            </a:fld>
            <a:endParaRPr lang="fr-FR"/>
          </a:p>
        </p:txBody>
      </p:sp>
      <p:sp>
        <p:nvSpPr>
          <p:cNvPr id="670723" name="Text Box 3"/>
          <p:cNvSpPr txBox="1">
            <a:spLocks noChangeArrowheads="1"/>
          </p:cNvSpPr>
          <p:nvPr/>
        </p:nvSpPr>
        <p:spPr bwMode="auto">
          <a:xfrm>
            <a:off x="5205413" y="228600"/>
            <a:ext cx="2462212" cy="457200"/>
          </a:xfrm>
          <a:prstGeom prst="rect">
            <a:avLst/>
          </a:prstGeom>
          <a:noFill/>
          <a:ln w="9525">
            <a:noFill/>
            <a:miter lim="800000"/>
            <a:headEnd/>
            <a:tailEnd/>
          </a:ln>
        </p:spPr>
        <p:txBody>
          <a:bodyPr>
            <a:prstTxWarp prst="textNoShape">
              <a:avLst/>
            </a:prstTxWarp>
            <a:spAutoFit/>
          </a:bodyPr>
          <a:lstStyle/>
          <a:p>
            <a:pPr>
              <a:spcBef>
                <a:spcPct val="50000"/>
              </a:spcBef>
            </a:pPr>
            <a:endParaRPr lang="fr-FR" sz="2400">
              <a:latin typeface="Arial" charset="0"/>
            </a:endParaRPr>
          </a:p>
        </p:txBody>
      </p:sp>
      <p:sp>
        <p:nvSpPr>
          <p:cNvPr id="670724" name="Rectangle 5"/>
          <p:cNvSpPr>
            <a:spLocks noGrp="1" noChangeArrowheads="1"/>
          </p:cNvSpPr>
          <p:nvPr>
            <p:ph type="title"/>
          </p:nvPr>
        </p:nvSpPr>
        <p:spPr/>
        <p:txBody>
          <a:bodyPr/>
          <a:lstStyle/>
          <a:p>
            <a:r>
              <a:rPr lang="fr-FR"/>
              <a:t>Quelques impacts sur la réflexion stratégique</a:t>
            </a:r>
          </a:p>
        </p:txBody>
      </p:sp>
      <p:sp>
        <p:nvSpPr>
          <p:cNvPr id="670725" name="Rectangle 6"/>
          <p:cNvSpPr>
            <a:spLocks noGrp="1" noChangeArrowheads="1"/>
          </p:cNvSpPr>
          <p:nvPr>
            <p:ph type="body" idx="1"/>
          </p:nvPr>
        </p:nvSpPr>
        <p:spPr/>
        <p:txBody>
          <a:bodyPr/>
          <a:lstStyle/>
          <a:p>
            <a:pPr marL="381000" indent="-381000">
              <a:lnSpc>
                <a:spcPct val="90000"/>
              </a:lnSpc>
              <a:spcBef>
                <a:spcPct val="50000"/>
              </a:spcBef>
              <a:buClrTx/>
              <a:buSzTx/>
              <a:buFontTx/>
              <a:buAutoNum type="arabicPeriod"/>
            </a:pPr>
            <a:r>
              <a:rPr lang="fr-FR">
                <a:latin typeface="Arial" charset="0"/>
                <a:sym typeface="Monotype Sorts" charset="2"/>
              </a:rPr>
              <a:t>Plus le secteur d ’activité s ’apparente à celui des marchés des produits de base, plus le rendement qu ’elle peut espérer de son investissement dans sa propre culture est important</a:t>
            </a:r>
          </a:p>
          <a:p>
            <a:pPr marL="381000" indent="-381000">
              <a:lnSpc>
                <a:spcPct val="90000"/>
              </a:lnSpc>
              <a:spcBef>
                <a:spcPct val="50000"/>
              </a:spcBef>
              <a:buClrTx/>
              <a:buSzTx/>
              <a:buFontTx/>
              <a:buAutoNum type="arabicPeriod"/>
            </a:pPr>
            <a:r>
              <a:rPr lang="fr-FR">
                <a:latin typeface="Arial" charset="0"/>
                <a:sym typeface="Monotype Sorts" charset="2"/>
              </a:rPr>
              <a:t>En cas de fusion avec une société opérant sur un tel secteur : </a:t>
            </a:r>
          </a:p>
          <a:p>
            <a:pPr marL="1219200" lvl="2" indent="-304800">
              <a:lnSpc>
                <a:spcPct val="90000"/>
              </a:lnSpc>
              <a:spcBef>
                <a:spcPct val="50000"/>
              </a:spcBef>
              <a:buClrTx/>
              <a:buSzTx/>
            </a:pPr>
            <a:r>
              <a:rPr lang="fr-FR" sz="2000">
                <a:latin typeface="Arial" charset="0"/>
                <a:sym typeface="Monotype Sorts" charset="2"/>
              </a:rPr>
              <a:t> si elle a une culture, préservez-la</a:t>
            </a:r>
          </a:p>
          <a:p>
            <a:pPr marL="1219200" lvl="2" indent="-304800">
              <a:lnSpc>
                <a:spcPct val="90000"/>
              </a:lnSpc>
              <a:spcBef>
                <a:spcPct val="50000"/>
              </a:spcBef>
              <a:buClrTx/>
              <a:buSzTx/>
            </a:pPr>
            <a:r>
              <a:rPr lang="fr-FR" sz="2000">
                <a:latin typeface="Arial" charset="0"/>
                <a:sym typeface="Monotype Sorts" charset="2"/>
              </a:rPr>
              <a:t> si elle n ’en a pas, installez-en une</a:t>
            </a:r>
          </a:p>
          <a:p>
            <a:pPr marL="381000" indent="-381000">
              <a:lnSpc>
                <a:spcPct val="90000"/>
              </a:lnSpc>
              <a:spcBef>
                <a:spcPct val="50000"/>
              </a:spcBef>
              <a:buClrTx/>
              <a:buSzTx/>
              <a:buFontTx/>
              <a:buAutoNum type="arabicPeriod"/>
            </a:pPr>
            <a:r>
              <a:rPr lang="fr-FR">
                <a:latin typeface="Arial" charset="0"/>
                <a:sym typeface="Monotype Sorts" charset="2"/>
              </a:rPr>
              <a:t>En cas de rachat d ’entreprise opérant dans un marché complexe et dynamique on peut l ’intégrer sans se préoccuper de sa culture.</a:t>
            </a:r>
          </a:p>
          <a:p>
            <a:pPr marL="381000" indent="-381000">
              <a:lnSpc>
                <a:spcPct val="90000"/>
              </a:lnSpc>
              <a:spcBef>
                <a:spcPct val="50000"/>
              </a:spcBef>
              <a:buClrTx/>
              <a:buSzTx/>
              <a:buFontTx/>
              <a:buAutoNum type="arabicPeriod"/>
            </a:pPr>
            <a:r>
              <a:rPr lang="fr-FR">
                <a:latin typeface="Arial" charset="0"/>
              </a:rPr>
              <a:t>Corrélation faible entre "Culture forte et Performance"</a:t>
            </a:r>
          </a:p>
          <a:p>
            <a:pPr marL="381000" indent="-381000">
              <a:lnSpc>
                <a:spcPct val="90000"/>
              </a:lnSpc>
              <a:spcBef>
                <a:spcPct val="50000"/>
              </a:spcBef>
              <a:buClrTx/>
              <a:buSzTx/>
              <a:buFontTx/>
              <a:buAutoNum type="arabicPeriod"/>
            </a:pPr>
            <a:r>
              <a:rPr lang="fr-FR">
                <a:latin typeface="Arial" charset="0"/>
              </a:rPr>
              <a:t>Les sociétés qui valorisent le leadership, à savoir la prise d'initiative, connaissent une évolution plus rapide du cours de leur action</a:t>
            </a:r>
            <a:endParaRPr lang="fr-FR"/>
          </a:p>
        </p:txBody>
      </p:sp>
    </p:spTree>
  </p:cSld>
  <p:clrMapOvr>
    <a:masterClrMapping/>
  </p:clrMapOvr>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3A89CD3C-7C0B-8F46-A6FC-F87EA779B6A1}" type="slidenum">
              <a:rPr lang="fr-FR"/>
              <a:pPr>
                <a:defRPr/>
              </a:pPr>
              <a:t>329</a:t>
            </a:fld>
            <a:endParaRPr lang="fr-FR"/>
          </a:p>
        </p:txBody>
      </p:sp>
      <p:sp>
        <p:nvSpPr>
          <p:cNvPr id="672771" name="Rectangle 4"/>
          <p:cNvSpPr>
            <a:spLocks noGrp="1" noChangeArrowheads="1"/>
          </p:cNvSpPr>
          <p:nvPr>
            <p:ph type="title"/>
          </p:nvPr>
        </p:nvSpPr>
        <p:spPr/>
        <p:txBody>
          <a:bodyPr/>
          <a:lstStyle/>
          <a:p>
            <a:r>
              <a:rPr lang="fr-FR"/>
              <a:t>Culture et identité : le concept d'identité</a:t>
            </a:r>
          </a:p>
        </p:txBody>
      </p:sp>
      <p:sp>
        <p:nvSpPr>
          <p:cNvPr id="672772" name="Rectangle 5"/>
          <p:cNvSpPr>
            <a:spLocks noGrp="1" noChangeArrowheads="1"/>
          </p:cNvSpPr>
          <p:nvPr>
            <p:ph type="body" idx="1"/>
          </p:nvPr>
        </p:nvSpPr>
        <p:spPr/>
        <p:txBody>
          <a:bodyPr/>
          <a:lstStyle/>
          <a:p>
            <a:r>
              <a:rPr lang="fr-FR"/>
              <a:t>L'identité a une influence stratégique car relative à différents équilibres de l'entreprise</a:t>
            </a:r>
          </a:p>
          <a:p>
            <a:r>
              <a:rPr lang="fr-FR"/>
              <a:t>3 images majeures peuvent êtres distinguées</a:t>
            </a:r>
          </a:p>
          <a:p>
            <a:pPr lvl="1"/>
            <a:r>
              <a:rPr lang="fr-FR"/>
              <a:t>L'image que le salarié a de son entreprise</a:t>
            </a:r>
          </a:p>
          <a:p>
            <a:pPr lvl="2"/>
            <a:r>
              <a:rPr lang="fr-FR"/>
              <a:t>Ex. Bonne, juste/injuste, stricte/permissive, forte/faible, potetniel de positionnement social pour les collaborateurs</a:t>
            </a:r>
          </a:p>
          <a:p>
            <a:pPr lvl="1"/>
            <a:r>
              <a:rPr lang="fr-FR"/>
              <a:t>L'image que le salarié a du groupe de travail auquel il appartient, en fonction de la carte des pouvoirs caractérisant l'entreprise</a:t>
            </a:r>
          </a:p>
          <a:p>
            <a:pPr lvl="2"/>
            <a:r>
              <a:rPr lang="fr-FR"/>
              <a:t>Ex. rapports inter-groupes, hiérarchie, rapport aux pouvoirs externes …</a:t>
            </a:r>
          </a:p>
          <a:p>
            <a:pPr lvl="1"/>
            <a:r>
              <a:rPr lang="fr-FR"/>
              <a:t>L'image que le salarié a des qualités requises pour assumer ses responsabilités et trouver sa place sociale dans l'organisation</a:t>
            </a:r>
          </a:p>
          <a:p>
            <a:pPr lvl="2"/>
            <a:r>
              <a:rPr lang="fr-FR"/>
              <a:t>Équilibre personnel du salarié</a:t>
            </a:r>
          </a:p>
          <a:p>
            <a:r>
              <a:rPr lang="fr-FR"/>
              <a:t>Le productions symboliques sont l'un des moyens d'analyse de l'identité et de la culture qui lui est associées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re 1"/>
          <p:cNvSpPr>
            <a:spLocks noGrp="1"/>
          </p:cNvSpPr>
          <p:nvPr>
            <p:ph type="title"/>
          </p:nvPr>
        </p:nvSpPr>
        <p:spPr/>
        <p:txBody>
          <a:bodyPr/>
          <a:lstStyle/>
          <a:p>
            <a:r>
              <a:rPr lang="fr-FR" smtClean="0"/>
              <a:t>The Seven Questions &amp; How can we best compete?</a:t>
            </a:r>
          </a:p>
        </p:txBody>
      </p:sp>
      <p:sp>
        <p:nvSpPr>
          <p:cNvPr id="73731" name="Espace réservé du contenu 2"/>
          <p:cNvSpPr>
            <a:spLocks noGrp="1"/>
          </p:cNvSpPr>
          <p:nvPr>
            <p:ph sz="half" idx="1"/>
          </p:nvPr>
        </p:nvSpPr>
        <p:spPr/>
        <p:txBody>
          <a:bodyPr/>
          <a:lstStyle/>
          <a:p>
            <a:pPr>
              <a:buFontTx/>
              <a:buNone/>
            </a:pPr>
            <a:r>
              <a:rPr lang="fr-FR" sz="1800" smtClean="0"/>
              <a:t>1: Who is your primary customer?</a:t>
            </a:r>
          </a:p>
          <a:p>
            <a:pPr>
              <a:buFontTx/>
              <a:buNone/>
            </a:pPr>
            <a:r>
              <a:rPr lang="fr-FR" sz="1800" smtClean="0"/>
              <a:t>2: How do your core values prioritize shareholders, employees, and customers?</a:t>
            </a:r>
          </a:p>
          <a:p>
            <a:pPr>
              <a:buFontTx/>
              <a:buNone/>
            </a:pPr>
            <a:r>
              <a:rPr lang="fr-FR" sz="1800" smtClean="0"/>
              <a:t>3: What critical performance variables are you tracking?</a:t>
            </a:r>
          </a:p>
          <a:p>
            <a:pPr>
              <a:buFontTx/>
              <a:buNone/>
            </a:pPr>
            <a:r>
              <a:rPr lang="fr-FR" sz="1800" smtClean="0"/>
              <a:t>4: What strategic boundaries have you set?</a:t>
            </a:r>
          </a:p>
          <a:p>
            <a:pPr>
              <a:buFontTx/>
              <a:buNone/>
            </a:pPr>
            <a:r>
              <a:rPr lang="fr-FR" sz="1800" smtClean="0"/>
              <a:t>5: How are you generating creative tension?</a:t>
            </a:r>
          </a:p>
          <a:p>
            <a:pPr>
              <a:buFontTx/>
              <a:buNone/>
            </a:pPr>
            <a:r>
              <a:rPr lang="fr-FR" sz="1800" smtClean="0"/>
              <a:t>6: How committed are your employees to helping each other?</a:t>
            </a:r>
          </a:p>
          <a:p>
            <a:pPr>
              <a:buFontTx/>
              <a:buNone/>
            </a:pPr>
            <a:r>
              <a:rPr lang="fr-FR" sz="1800" smtClean="0"/>
              <a:t>7: What strategic uncertainties keep you awake at night?</a:t>
            </a:r>
          </a:p>
        </p:txBody>
      </p:sp>
      <p:sp>
        <p:nvSpPr>
          <p:cNvPr id="73732" name="Espace réservé du contenu 5"/>
          <p:cNvSpPr>
            <a:spLocks noGrp="1"/>
          </p:cNvSpPr>
          <p:nvPr>
            <p:ph sz="half" idx="2"/>
          </p:nvPr>
        </p:nvSpPr>
        <p:spPr/>
        <p:txBody>
          <a:bodyPr/>
          <a:lstStyle/>
          <a:p>
            <a:pPr marL="514350" indent="-514350">
              <a:buFont typeface="Times New Roman" charset="0"/>
              <a:buAutoNum type="arabicPeriod"/>
            </a:pPr>
            <a:r>
              <a:rPr lang="fr-FR" sz="1800" smtClean="0"/>
              <a:t>Which customers or markets will we target?</a:t>
            </a:r>
          </a:p>
          <a:p>
            <a:pPr marL="514350" indent="-514350">
              <a:buFont typeface="Times New Roman" charset="0"/>
              <a:buAutoNum type="arabicPeriod"/>
            </a:pPr>
            <a:r>
              <a:rPr lang="fr-FR" sz="1800" smtClean="0"/>
              <a:t>What is the Value Propositions that distinguishes us?</a:t>
            </a:r>
          </a:p>
          <a:p>
            <a:pPr marL="514350" indent="-514350">
              <a:buFont typeface="Times New Roman" charset="0"/>
              <a:buAutoNum type="arabicPeriod"/>
            </a:pPr>
            <a:r>
              <a:rPr lang="fr-FR" sz="1800" smtClean="0"/>
              <a:t>What key processes give us competitive advantage?</a:t>
            </a:r>
          </a:p>
          <a:p>
            <a:pPr marL="514350" indent="-514350">
              <a:buFont typeface="Times New Roman" charset="0"/>
              <a:buAutoNum type="arabicPeriod"/>
            </a:pPr>
            <a:r>
              <a:rPr lang="fr-FR" sz="1800" smtClean="0"/>
              <a:t>What are the human capital capabilities required to excel at these key processes?</a:t>
            </a:r>
          </a:p>
          <a:p>
            <a:pPr marL="514350" indent="-514350">
              <a:buFont typeface="Times New Roman" charset="0"/>
              <a:buAutoNum type="arabicPeriod"/>
            </a:pPr>
            <a:r>
              <a:rPr lang="fr-FR" sz="1800" smtClean="0"/>
              <a:t>What are the technology enablers of the strategy?</a:t>
            </a:r>
          </a:p>
          <a:p>
            <a:pPr marL="514350" indent="-514350">
              <a:buFont typeface="Times New Roman" charset="0"/>
              <a:buAutoNum type="arabicPeriod"/>
            </a:pPr>
            <a:r>
              <a:rPr lang="fr-FR" sz="1800" smtClean="0"/>
              <a:t>What are the organizational enablers required for the strategy?</a:t>
            </a:r>
          </a:p>
          <a:p>
            <a:pPr marL="514350" indent="-514350">
              <a:buFont typeface="Times New Roman" charset="0"/>
              <a:buAutoNum type="arabicPeriod"/>
            </a:pPr>
            <a:endParaRPr lang="fr-FR" sz="1800"/>
          </a:p>
        </p:txBody>
      </p:sp>
      <p:sp>
        <p:nvSpPr>
          <p:cNvPr id="4" name="Espace réservé du numéro de diapositive 3"/>
          <p:cNvSpPr>
            <a:spLocks noGrp="1"/>
          </p:cNvSpPr>
          <p:nvPr>
            <p:ph type="sldNum" sz="quarter" idx="10"/>
          </p:nvPr>
        </p:nvSpPr>
        <p:spPr/>
        <p:txBody>
          <a:bodyPr/>
          <a:lstStyle/>
          <a:p>
            <a:pPr>
              <a:defRPr/>
            </a:pPr>
            <a:fld id="{6DBFEF53-18AF-4A4E-8320-D743D6C5195D}" type="slidenum">
              <a:rPr lang="fr-FR" smtClean="0"/>
              <a:pPr>
                <a:defRPr/>
              </a:pPr>
              <a:t>33</a:t>
            </a:fld>
            <a:endParaRPr lang="fr-FR" dirty="0"/>
          </a:p>
        </p:txBody>
      </p:sp>
      <p:sp>
        <p:nvSpPr>
          <p:cNvPr id="73734" name="ZoneTexte 4"/>
          <p:cNvSpPr txBox="1">
            <a:spLocks noChangeArrowheads="1"/>
          </p:cNvSpPr>
          <p:nvPr/>
        </p:nvSpPr>
        <p:spPr bwMode="auto">
          <a:xfrm>
            <a:off x="1066800" y="6096000"/>
            <a:ext cx="2395538" cy="338138"/>
          </a:xfrm>
          <a:prstGeom prst="rect">
            <a:avLst/>
          </a:prstGeom>
          <a:noFill/>
          <a:ln w="9525">
            <a:noFill/>
            <a:miter lim="800000"/>
            <a:headEnd/>
            <a:tailEnd/>
          </a:ln>
        </p:spPr>
        <p:txBody>
          <a:bodyPr wrap="none">
            <a:prstTxWarp prst="textNoShape">
              <a:avLst/>
            </a:prstTxWarp>
            <a:spAutoFit/>
          </a:bodyPr>
          <a:lstStyle/>
          <a:p>
            <a:r>
              <a:rPr lang="fr-FR" sz="1600" i="1"/>
              <a:t>Robert Simons, HBR 2010</a:t>
            </a:r>
          </a:p>
        </p:txBody>
      </p:sp>
      <p:sp>
        <p:nvSpPr>
          <p:cNvPr id="73735" name="ZoneTexte 8"/>
          <p:cNvSpPr txBox="1">
            <a:spLocks noChangeArrowheads="1"/>
          </p:cNvSpPr>
          <p:nvPr/>
        </p:nvSpPr>
        <p:spPr bwMode="auto">
          <a:xfrm>
            <a:off x="5029200" y="6096000"/>
            <a:ext cx="4060825" cy="338138"/>
          </a:xfrm>
          <a:prstGeom prst="rect">
            <a:avLst/>
          </a:prstGeom>
          <a:noFill/>
          <a:ln w="9525">
            <a:noFill/>
            <a:miter lim="800000"/>
            <a:headEnd/>
            <a:tailEnd/>
          </a:ln>
        </p:spPr>
        <p:txBody>
          <a:bodyPr wrap="none">
            <a:prstTxWarp prst="textNoShape">
              <a:avLst/>
            </a:prstTxWarp>
            <a:spAutoFit/>
          </a:bodyPr>
          <a:lstStyle/>
          <a:p>
            <a:r>
              <a:rPr lang="fr-FR" sz="1600" i="1"/>
              <a:t>Robert S. Kaplan, David P. Norton, HBR 2008</a:t>
            </a:r>
          </a:p>
        </p:txBody>
      </p:sp>
    </p:spTree>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21E6AA5E-4882-D74C-9B10-AD2F7619A6AB}" type="slidenum">
              <a:rPr lang="fr-FR"/>
              <a:pPr>
                <a:defRPr/>
              </a:pPr>
              <a:t>330</a:t>
            </a:fld>
            <a:endParaRPr lang="fr-FR"/>
          </a:p>
        </p:txBody>
      </p:sp>
      <p:sp>
        <p:nvSpPr>
          <p:cNvPr id="674819" name="Rectangle 4"/>
          <p:cNvSpPr>
            <a:spLocks noGrp="1" noChangeArrowheads="1"/>
          </p:cNvSpPr>
          <p:nvPr>
            <p:ph type="title"/>
          </p:nvPr>
        </p:nvSpPr>
        <p:spPr/>
        <p:txBody>
          <a:bodyPr/>
          <a:lstStyle/>
          <a:p>
            <a:r>
              <a:rPr lang="fr-FR"/>
              <a:t>Gérer la culture : le processus de focalisation</a:t>
            </a:r>
          </a:p>
        </p:txBody>
      </p:sp>
      <p:sp>
        <p:nvSpPr>
          <p:cNvPr id="674820" name="Rectangle 5"/>
          <p:cNvSpPr>
            <a:spLocks noGrp="1" noChangeArrowheads="1"/>
          </p:cNvSpPr>
          <p:nvPr>
            <p:ph type="body" idx="1"/>
          </p:nvPr>
        </p:nvSpPr>
        <p:spPr/>
        <p:txBody>
          <a:bodyPr/>
          <a:lstStyle/>
          <a:p>
            <a:r>
              <a:rPr lang="fr-FR"/>
              <a:t>Définition</a:t>
            </a:r>
          </a:p>
          <a:p>
            <a:pPr lvl="1"/>
            <a:r>
              <a:rPr lang="fr-FR"/>
              <a:t>moyen par lequel les aspirations et les actions des collaborateurs d'une organisation sont canalisés vers un objectif commun</a:t>
            </a:r>
          </a:p>
          <a:p>
            <a:pPr lvl="2"/>
            <a:r>
              <a:rPr lang="fr-FR"/>
              <a:t>Processus dynamique</a:t>
            </a:r>
          </a:p>
          <a:p>
            <a:pPr lvl="2"/>
            <a:r>
              <a:rPr lang="fr-FR"/>
              <a:t>Constitution d'un potentiel de démultiplication de l'action des individus</a:t>
            </a:r>
          </a:p>
          <a:p>
            <a:pPr lvl="2"/>
            <a:r>
              <a:rPr lang="fr-FR"/>
              <a:t>Constitution d'une ossature de l'identité</a:t>
            </a:r>
          </a:p>
          <a:p>
            <a:r>
              <a:rPr lang="fr-FR"/>
              <a:t>3 types de focalisation</a:t>
            </a:r>
          </a:p>
          <a:p>
            <a:pPr lvl="1"/>
            <a:r>
              <a:rPr lang="fr-FR"/>
              <a:t>Le leader</a:t>
            </a:r>
          </a:p>
          <a:p>
            <a:pPr lvl="1"/>
            <a:r>
              <a:rPr lang="fr-FR"/>
              <a:t>L'activité</a:t>
            </a:r>
          </a:p>
          <a:p>
            <a:pPr lvl="1"/>
            <a:r>
              <a:rPr lang="fr-FR"/>
              <a:t>Le mode de comportement</a:t>
            </a:r>
          </a:p>
        </p:txBody>
      </p:sp>
    </p:spTree>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ce réservé du numéro de diapositive 3"/>
          <p:cNvSpPr>
            <a:spLocks noGrp="1"/>
          </p:cNvSpPr>
          <p:nvPr>
            <p:ph type="sldNum" sz="quarter" idx="10"/>
          </p:nvPr>
        </p:nvSpPr>
        <p:spPr/>
        <p:txBody>
          <a:bodyPr/>
          <a:lstStyle/>
          <a:p>
            <a:pPr>
              <a:defRPr/>
            </a:pPr>
            <a:fld id="{E613E955-3C36-C74A-AD52-38F2F2655D09}" type="slidenum">
              <a:rPr lang="fr-FR"/>
              <a:pPr>
                <a:defRPr/>
              </a:pPr>
              <a:t>331</a:t>
            </a:fld>
            <a:endParaRPr lang="fr-FR"/>
          </a:p>
        </p:txBody>
      </p:sp>
      <p:sp>
        <p:nvSpPr>
          <p:cNvPr id="676867" name="Rectangle 22"/>
          <p:cNvSpPr>
            <a:spLocks noGrp="1" noChangeArrowheads="1"/>
          </p:cNvSpPr>
          <p:nvPr>
            <p:ph type="title"/>
          </p:nvPr>
        </p:nvSpPr>
        <p:spPr/>
        <p:txBody>
          <a:bodyPr/>
          <a:lstStyle/>
          <a:p>
            <a:r>
              <a:rPr lang="fr-FR"/>
              <a:t>Les trois types de focalisation de la culture d'entreprise</a:t>
            </a:r>
          </a:p>
        </p:txBody>
      </p:sp>
      <p:graphicFrame>
        <p:nvGraphicFramePr>
          <p:cNvPr id="692250" name="Group 26"/>
          <p:cNvGraphicFramePr>
            <a:graphicFrameLocks noGrp="1"/>
          </p:cNvGraphicFramePr>
          <p:nvPr>
            <p:ph type="tbl" idx="1"/>
          </p:nvPr>
        </p:nvGraphicFramePr>
        <p:xfrm>
          <a:off x="685800" y="1295400"/>
          <a:ext cx="7772400" cy="5151438"/>
        </p:xfrm>
        <a:graphic>
          <a:graphicData uri="http://schemas.openxmlformats.org/drawingml/2006/table">
            <a:tbl>
              <a:tblPr/>
              <a:tblGrid>
                <a:gridCol w="1554163"/>
                <a:gridCol w="3989387"/>
                <a:gridCol w="2228850"/>
              </a:tblGrid>
              <a:tr h="1947863">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600" b="1" i="0" u="none" strike="noStrike" cap="none" normalizeH="0" baseline="0">
                          <a:ln>
                            <a:noFill/>
                          </a:ln>
                          <a:solidFill>
                            <a:srgbClr val="00279F"/>
                          </a:solidFill>
                          <a:effectLst/>
                          <a:latin typeface="Times New Roman" charset="0"/>
                        </a:rPr>
                        <a:t>Culture focalisée sur le Leader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400" b="0" i="0" u="none" strike="noStrike" cap="none" normalizeH="0" baseline="0">
                          <a:ln>
                            <a:noFill/>
                          </a:ln>
                          <a:solidFill>
                            <a:schemeClr val="tx1"/>
                          </a:solidFill>
                          <a:effectLst/>
                          <a:latin typeface="Times New Roman" charset="0"/>
                        </a:rPr>
                        <a:t>Référence au travers du discours du leader, de ses attitudes et comportements, ses décisions, ce qu'il fait ou ne fait pas</a:t>
                      </a:r>
                    </a:p>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400" b="0" i="0" u="none" strike="noStrike" cap="none" normalizeH="0" baseline="0">
                          <a:ln>
                            <a:noFill/>
                          </a:ln>
                          <a:solidFill>
                            <a:schemeClr val="tx1"/>
                          </a:solidFill>
                          <a:effectLst/>
                          <a:latin typeface="Times New Roman" charset="0"/>
                        </a:rPr>
                        <a:t>L'identité est axée sur l'homme lui-même : le leader est le moteur</a:t>
                      </a:r>
                    </a:p>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400" b="0" i="0" u="none" strike="noStrike" cap="none" normalizeH="0" baseline="0">
                          <a:ln>
                            <a:noFill/>
                          </a:ln>
                          <a:solidFill>
                            <a:schemeClr val="tx1"/>
                          </a:solidFill>
                          <a:effectLst/>
                          <a:latin typeface="Times New Roman" charset="0"/>
                        </a:rPr>
                        <a:t>Vrai moteur si les collaborateurs adhèrent</a:t>
                      </a:r>
                    </a:p>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400" b="0" i="0" u="none" strike="noStrike" cap="none" normalizeH="0" baseline="0">
                          <a:ln>
                            <a:noFill/>
                          </a:ln>
                          <a:solidFill>
                            <a:schemeClr val="tx1"/>
                          </a:solidFill>
                          <a:effectLst/>
                          <a:latin typeface="Times New Roman" charset="0"/>
                        </a:rPr>
                        <a:t>Frein à la diversification "raisonnée" :</a:t>
                      </a:r>
                    </a:p>
                    <a:p>
                      <a:pPr marL="457200" marR="0" lvl="1"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200" b="0" i="0" u="none" strike="noStrike" cap="none" normalizeH="0" baseline="0">
                          <a:ln>
                            <a:noFill/>
                          </a:ln>
                          <a:solidFill>
                            <a:schemeClr val="tx1"/>
                          </a:solidFill>
                          <a:effectLst/>
                          <a:latin typeface="Times New Roman" charset="0"/>
                          <a:ea typeface="ＭＳ Ｐゴシック" charset="-128"/>
                        </a:rPr>
                        <a:t>Diversification difficile si l'activité visée n'est pas compatible avec l'image que le leader se fait de l'entreprise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400" b="0" i="0" u="none" strike="noStrike" cap="none" normalizeH="0" baseline="0">
                          <a:ln>
                            <a:noFill/>
                          </a:ln>
                          <a:solidFill>
                            <a:schemeClr val="tx1"/>
                          </a:solidFill>
                          <a:effectLst/>
                          <a:latin typeface="Times New Roman" charset="0"/>
                        </a:rPr>
                        <a:t>Ex. : F. Bouygues, J.L. Lagardère, J. Welch, F. Pinault …</a:t>
                      </a:r>
                    </a:p>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400" b="0" i="0" u="none" strike="noStrike" cap="none" normalizeH="0" baseline="0">
                          <a:ln>
                            <a:noFill/>
                          </a:ln>
                          <a:solidFill>
                            <a:schemeClr val="tx1"/>
                          </a:solidFill>
                          <a:effectLst/>
                          <a:latin typeface="Times New Roman" charset="0"/>
                        </a:rPr>
                        <a:t>Risque si le leader disparaît, ce qui nécessite un changement de focalisation et des résistances possibles</a:t>
                      </a:r>
                    </a:p>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endParaRPr kumimoji="0" lang="fr-FR" sz="1400" b="0" i="0" u="none" strike="noStrike" cap="none" normalizeH="0" baseline="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25575">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600" b="1" i="0" u="none" strike="noStrike" cap="none" normalizeH="0" baseline="0">
                          <a:ln>
                            <a:noFill/>
                          </a:ln>
                          <a:solidFill>
                            <a:srgbClr val="00279F"/>
                          </a:solidFill>
                          <a:effectLst/>
                          <a:latin typeface="Times New Roman" charset="0"/>
                        </a:rPr>
                        <a:t>Culture focalisée sur l'activité</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400" b="0" i="0" u="none" strike="noStrike" cap="none" normalizeH="0" baseline="0">
                          <a:ln>
                            <a:noFill/>
                          </a:ln>
                          <a:solidFill>
                            <a:schemeClr val="tx1"/>
                          </a:solidFill>
                          <a:effectLst/>
                          <a:latin typeface="Times New Roman" charset="0"/>
                        </a:rPr>
                        <a:t>Projet d'entreprise ancrée dans le métier</a:t>
                      </a:r>
                    </a:p>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400" b="0" i="0" u="none" strike="noStrike" cap="none" normalizeH="0" baseline="0">
                          <a:ln>
                            <a:noFill/>
                          </a:ln>
                          <a:solidFill>
                            <a:schemeClr val="tx1"/>
                          </a:solidFill>
                          <a:effectLst/>
                          <a:latin typeface="Times New Roman" charset="0"/>
                        </a:rPr>
                        <a:t>La rationalité des décisions est intégrée mais besoin de consensus fort pour mettre en œuvre des changements d'orientation</a:t>
                      </a:r>
                    </a:p>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400" b="0" i="0" u="none" strike="noStrike" cap="none" normalizeH="0" baseline="0">
                          <a:ln>
                            <a:noFill/>
                          </a:ln>
                          <a:solidFill>
                            <a:schemeClr val="tx1"/>
                          </a:solidFill>
                          <a:effectLst/>
                          <a:latin typeface="Times New Roman" charset="0"/>
                        </a:rPr>
                        <a:t>Frein à la diversification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400" b="0" i="0" u="none" strike="noStrike" cap="none" normalizeH="0" baseline="0">
                          <a:ln>
                            <a:noFill/>
                          </a:ln>
                          <a:solidFill>
                            <a:schemeClr val="tx1"/>
                          </a:solidFill>
                          <a:effectLst/>
                          <a:latin typeface="Times New Roman" charset="0"/>
                        </a:rPr>
                        <a:t>Ex. : Aérospatiale,</a:t>
                      </a:r>
                    </a:p>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400" b="0" i="0" u="none" strike="noStrike" cap="none" normalizeH="0" baseline="0">
                          <a:ln>
                            <a:noFill/>
                          </a:ln>
                          <a:solidFill>
                            <a:schemeClr val="tx1"/>
                          </a:solidFill>
                          <a:effectLst/>
                          <a:latin typeface="Times New Roman" charset="0"/>
                        </a:rPr>
                        <a:t>Deloitte, Andersen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27163">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600" b="1" i="0" u="none" strike="noStrike" cap="none" normalizeH="0" baseline="0">
                          <a:ln>
                            <a:noFill/>
                          </a:ln>
                          <a:solidFill>
                            <a:srgbClr val="00279F"/>
                          </a:solidFill>
                          <a:effectLst/>
                          <a:latin typeface="Times New Roman" charset="0"/>
                        </a:rPr>
                        <a:t>Culture focalisée sur les comportements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400" b="0" i="0" u="none" strike="noStrike" cap="none" normalizeH="0" baseline="0">
                          <a:ln>
                            <a:noFill/>
                          </a:ln>
                          <a:solidFill>
                            <a:schemeClr val="tx1"/>
                          </a:solidFill>
                          <a:effectLst/>
                          <a:latin typeface="Times New Roman" charset="0"/>
                        </a:rPr>
                        <a:t>L'objet de focalisation est constitué par une compétence transformée en mode de comportement : planifier, être leader, innover, minimiser les coûts …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400" b="0" i="0" u="none" strike="noStrike" cap="none" normalizeH="0" baseline="0">
                          <a:ln>
                            <a:noFill/>
                          </a:ln>
                          <a:solidFill>
                            <a:schemeClr val="tx1"/>
                          </a:solidFill>
                          <a:effectLst/>
                          <a:latin typeface="Times New Roman" charset="0"/>
                        </a:rPr>
                        <a:t>Ex. Mc Kinsey, HP, IBM, IKEA…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Espace réservé du numéro de diapositive 3"/>
          <p:cNvSpPr>
            <a:spLocks noGrp="1"/>
          </p:cNvSpPr>
          <p:nvPr>
            <p:ph type="sldNum" sz="quarter" idx="10"/>
          </p:nvPr>
        </p:nvSpPr>
        <p:spPr/>
        <p:txBody>
          <a:bodyPr/>
          <a:lstStyle/>
          <a:p>
            <a:pPr>
              <a:defRPr/>
            </a:pPr>
            <a:fld id="{E867237F-584E-2D49-AD94-5E07F1B8A4E4}" type="slidenum">
              <a:rPr lang="fr-FR"/>
              <a:pPr>
                <a:defRPr/>
              </a:pPr>
              <a:t>332</a:t>
            </a:fld>
            <a:endParaRPr lang="fr-FR"/>
          </a:p>
        </p:txBody>
      </p:sp>
      <p:sp>
        <p:nvSpPr>
          <p:cNvPr id="678915" name="Rectangle 2"/>
          <p:cNvSpPr>
            <a:spLocks noGrp="1" noChangeArrowheads="1"/>
          </p:cNvSpPr>
          <p:nvPr>
            <p:ph type="title"/>
          </p:nvPr>
        </p:nvSpPr>
        <p:spPr/>
        <p:txBody>
          <a:bodyPr/>
          <a:lstStyle/>
          <a:p>
            <a:r>
              <a:rPr lang="fr-FR"/>
              <a:t>Forces et Faiblesses des objets de focalisation de la culture d'entreprise</a:t>
            </a:r>
          </a:p>
        </p:txBody>
      </p:sp>
      <p:graphicFrame>
        <p:nvGraphicFramePr>
          <p:cNvPr id="694305" name="Group 33"/>
          <p:cNvGraphicFramePr>
            <a:graphicFrameLocks noGrp="1"/>
          </p:cNvGraphicFramePr>
          <p:nvPr>
            <p:ph type="tbl" idx="1"/>
          </p:nvPr>
        </p:nvGraphicFramePr>
        <p:xfrm>
          <a:off x="395288" y="2060575"/>
          <a:ext cx="8280400" cy="3703638"/>
        </p:xfrm>
        <a:graphic>
          <a:graphicData uri="http://schemas.openxmlformats.org/drawingml/2006/table">
            <a:tbl>
              <a:tblPr/>
              <a:tblGrid>
                <a:gridCol w="1655762"/>
                <a:gridCol w="3313113"/>
                <a:gridCol w="3311525"/>
              </a:tblGrid>
              <a:tr h="815975">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endParaRPr kumimoji="0" lang="fr-FR" sz="1600" b="1" i="0" u="none" strike="noStrike" cap="none" normalizeH="0" baseline="0">
                        <a:ln>
                          <a:noFill/>
                        </a:ln>
                        <a:solidFill>
                          <a:srgbClr val="00279F"/>
                        </a:solidFill>
                        <a:effectLst/>
                        <a:latin typeface="Times New Roman" charset="0"/>
                      </a:endParaRPr>
                    </a:p>
                  </a:txBody>
                  <a:tcPr horzOverflow="overflow">
                    <a:lnL cap="flat">
                      <a:noFill/>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100000"/>
                        <a:buFontTx/>
                        <a:buNone/>
                        <a:tabLst/>
                      </a:pPr>
                      <a:r>
                        <a:rPr kumimoji="0" lang="fr-FR" sz="2000" b="1" i="0" u="none" strike="noStrike" cap="none" normalizeH="0" baseline="0">
                          <a:ln>
                            <a:noFill/>
                          </a:ln>
                          <a:solidFill>
                            <a:schemeClr val="accent2"/>
                          </a:solidFill>
                          <a:effectLst/>
                          <a:latin typeface="Times New Roman" charset="0"/>
                        </a:rPr>
                        <a:t>Forces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100000"/>
                        <a:buFontTx/>
                        <a:buNone/>
                        <a:tabLst/>
                      </a:pPr>
                      <a:r>
                        <a:rPr kumimoji="0" lang="fr-FR" sz="2000" b="1" i="0" u="none" strike="noStrike" cap="none" normalizeH="0" baseline="0">
                          <a:ln>
                            <a:noFill/>
                          </a:ln>
                          <a:solidFill>
                            <a:schemeClr val="hlink"/>
                          </a:solidFill>
                          <a:effectLst/>
                          <a:latin typeface="Times New Roman" charset="0"/>
                        </a:rPr>
                        <a:t>Faiblesses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815975">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600" b="1" i="0" u="none" strike="noStrike" cap="none" normalizeH="0" baseline="0">
                          <a:ln>
                            <a:noFill/>
                          </a:ln>
                          <a:solidFill>
                            <a:srgbClr val="00279F"/>
                          </a:solidFill>
                          <a:effectLst/>
                          <a:latin typeface="Times New Roman" charset="0"/>
                        </a:rPr>
                        <a:t>Culture focalisée sur le Leader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100000"/>
                        <a:buFontTx/>
                        <a:buNone/>
                        <a:tabLst/>
                      </a:pPr>
                      <a:r>
                        <a:rPr kumimoji="0" lang="fr-FR" sz="1600" b="1" i="0" u="none" strike="noStrike" cap="none" normalizeH="0" baseline="0">
                          <a:ln>
                            <a:noFill/>
                          </a:ln>
                          <a:solidFill>
                            <a:schemeClr val="accent2"/>
                          </a:solidFill>
                          <a:effectLst/>
                          <a:latin typeface="Times New Roman" charset="0"/>
                        </a:rPr>
                        <a:t>Environnement perturbé</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100000"/>
                        <a:buFontTx/>
                        <a:buNone/>
                        <a:tabLst/>
                      </a:pPr>
                      <a:r>
                        <a:rPr kumimoji="0" lang="fr-FR" sz="1600" b="1" i="0" u="none" strike="noStrike" cap="none" normalizeH="0" baseline="0">
                          <a:ln>
                            <a:noFill/>
                          </a:ln>
                          <a:solidFill>
                            <a:schemeClr val="hlink"/>
                          </a:solidFill>
                          <a:effectLst/>
                          <a:latin typeface="Times New Roman" charset="0"/>
                        </a:rPr>
                        <a:t>Pérennité du leader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5050">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600" b="1" i="0" u="none" strike="noStrike" cap="none" normalizeH="0" baseline="0">
                          <a:ln>
                            <a:noFill/>
                          </a:ln>
                          <a:solidFill>
                            <a:srgbClr val="00279F"/>
                          </a:solidFill>
                          <a:effectLst/>
                          <a:latin typeface="Times New Roman" charset="0"/>
                        </a:rPr>
                        <a:t>Culture focalisée sur l'activité</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100000"/>
                        <a:buFontTx/>
                        <a:buNone/>
                        <a:tabLst/>
                      </a:pPr>
                      <a:r>
                        <a:rPr kumimoji="0" lang="fr-FR" sz="1600" b="1" i="0" u="none" strike="noStrike" cap="none" normalizeH="0" baseline="0">
                          <a:ln>
                            <a:noFill/>
                          </a:ln>
                          <a:solidFill>
                            <a:schemeClr val="accent2"/>
                          </a:solidFill>
                          <a:effectLst/>
                          <a:latin typeface="Times New Roman" charset="0"/>
                        </a:rPr>
                        <a:t>Spécialisation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100000"/>
                        <a:buFontTx/>
                        <a:buNone/>
                        <a:tabLst/>
                      </a:pPr>
                      <a:r>
                        <a:rPr kumimoji="0" lang="fr-FR" sz="1600" b="1" i="0" u="none" strike="noStrike" cap="none" normalizeH="0" baseline="0">
                          <a:ln>
                            <a:noFill/>
                          </a:ln>
                          <a:solidFill>
                            <a:schemeClr val="hlink"/>
                          </a:solidFill>
                          <a:effectLst/>
                          <a:latin typeface="Times New Roman" charset="0"/>
                        </a:rPr>
                        <a:t>Diversification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6638">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600" b="1" i="0" u="none" strike="noStrike" cap="none" normalizeH="0" baseline="0">
                          <a:ln>
                            <a:noFill/>
                          </a:ln>
                          <a:solidFill>
                            <a:srgbClr val="00279F"/>
                          </a:solidFill>
                          <a:effectLst/>
                          <a:latin typeface="Times New Roman" charset="0"/>
                        </a:rPr>
                        <a:t>Culture focalisée sur les comportements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100000"/>
                        <a:buFontTx/>
                        <a:buNone/>
                        <a:tabLst/>
                      </a:pPr>
                      <a:r>
                        <a:rPr kumimoji="0" lang="fr-FR" sz="1600" b="1" i="0" u="none" strike="noStrike" cap="none" normalizeH="0" baseline="0">
                          <a:ln>
                            <a:noFill/>
                          </a:ln>
                          <a:solidFill>
                            <a:schemeClr val="accent2"/>
                          </a:solidFill>
                          <a:effectLst/>
                          <a:latin typeface="Times New Roman" charset="0"/>
                        </a:rPr>
                        <a:t>Mouvements stratégiques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100000"/>
                        <a:buFontTx/>
                        <a:buNone/>
                        <a:tabLst/>
                      </a:pPr>
                      <a:r>
                        <a:rPr kumimoji="0" lang="fr-FR" sz="1600" b="1" i="0" u="none" strike="noStrike" cap="none" normalizeH="0" baseline="0">
                          <a:ln>
                            <a:noFill/>
                          </a:ln>
                          <a:solidFill>
                            <a:schemeClr val="hlink"/>
                          </a:solidFill>
                          <a:effectLst/>
                          <a:latin typeface="Times New Roman" charset="0"/>
                        </a:rPr>
                        <a:t>Environnement turbulent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2"/>
          <p:cNvSpPr>
            <a:spLocks noGrp="1"/>
          </p:cNvSpPr>
          <p:nvPr>
            <p:ph type="sldNum" sz="quarter" idx="10"/>
          </p:nvPr>
        </p:nvSpPr>
        <p:spPr/>
        <p:txBody>
          <a:bodyPr/>
          <a:lstStyle/>
          <a:p>
            <a:pPr>
              <a:defRPr/>
            </a:pPr>
            <a:fld id="{2E937079-55CA-8B42-A362-5C0DBB388FC7}" type="slidenum">
              <a:rPr lang="fr-FR"/>
              <a:pPr>
                <a:defRPr/>
              </a:pPr>
              <a:t>333</a:t>
            </a:fld>
            <a:endParaRPr lang="fr-FR"/>
          </a:p>
        </p:txBody>
      </p:sp>
      <p:sp>
        <p:nvSpPr>
          <p:cNvPr id="680963" name="Rectangle 2"/>
          <p:cNvSpPr>
            <a:spLocks noGrp="1" noChangeArrowheads="1"/>
          </p:cNvSpPr>
          <p:nvPr>
            <p:ph type="title"/>
          </p:nvPr>
        </p:nvSpPr>
        <p:spPr>
          <a:xfrm>
            <a:off x="755650" y="260350"/>
            <a:ext cx="7772400" cy="609600"/>
          </a:xfrm>
        </p:spPr>
        <p:txBody>
          <a:bodyPr/>
          <a:lstStyle/>
          <a:p>
            <a:r>
              <a:rPr lang="fr-FR"/>
              <a:t>L'identité au service de la stratégie</a:t>
            </a:r>
          </a:p>
        </p:txBody>
      </p:sp>
      <p:sp>
        <p:nvSpPr>
          <p:cNvPr id="680964" name="Rectangle 3"/>
          <p:cNvSpPr>
            <a:spLocks noChangeArrowheads="1"/>
          </p:cNvSpPr>
          <p:nvPr/>
        </p:nvSpPr>
        <p:spPr bwMode="auto">
          <a:xfrm>
            <a:off x="1187450" y="1828800"/>
            <a:ext cx="2879725" cy="1816100"/>
          </a:xfrm>
          <a:prstGeom prst="rect">
            <a:avLst/>
          </a:prstGeom>
          <a:noFill/>
          <a:ln w="12700">
            <a:solidFill>
              <a:schemeClr val="tx1"/>
            </a:solidFill>
            <a:miter lim="800000"/>
            <a:headEnd/>
            <a:tailEnd/>
          </a:ln>
        </p:spPr>
        <p:txBody>
          <a:bodyPr anchor="ctr">
            <a:prstTxWarp prst="textNoShape">
              <a:avLst/>
            </a:prstTxWarp>
            <a:spAutoFit/>
          </a:bodyPr>
          <a:lstStyle/>
          <a:p>
            <a:pPr algn="ctr"/>
            <a:r>
              <a:rPr lang="fr-FR" sz="1600" b="1"/>
              <a:t> </a:t>
            </a:r>
            <a:r>
              <a:rPr lang="fr-FR" sz="1600" b="1">
                <a:solidFill>
                  <a:schemeClr val="hlink"/>
                </a:solidFill>
              </a:rPr>
              <a:t>En englobant l'objet de focalisation initial</a:t>
            </a:r>
          </a:p>
          <a:p>
            <a:pPr>
              <a:buFontTx/>
              <a:buChar char="•"/>
            </a:pPr>
            <a:r>
              <a:rPr lang="fr-FR" sz="1600" b="1"/>
              <a:t> Modifier les comportements</a:t>
            </a:r>
          </a:p>
          <a:p>
            <a:pPr marL="179388" lvl="1">
              <a:buFontTx/>
              <a:buChar char="•"/>
            </a:pPr>
            <a:r>
              <a:rPr lang="fr-FR" sz="1600" b="1"/>
              <a:t> leviers organisationnels</a:t>
            </a:r>
          </a:p>
          <a:p>
            <a:pPr marL="179388" lvl="1">
              <a:buFontTx/>
              <a:buChar char="•"/>
            </a:pPr>
            <a:r>
              <a:rPr lang="fr-FR" sz="1600" b="1"/>
              <a:t> leviers symboliques</a:t>
            </a:r>
          </a:p>
          <a:p>
            <a:pPr>
              <a:buFontTx/>
              <a:buChar char="•"/>
            </a:pPr>
            <a:r>
              <a:rPr lang="fr-FR" sz="1600" b="1"/>
              <a:t> Fonctionne mieux s'il y a un leader</a:t>
            </a:r>
          </a:p>
        </p:txBody>
      </p:sp>
      <p:sp>
        <p:nvSpPr>
          <p:cNvPr id="680965" name="Rectangle 4"/>
          <p:cNvSpPr>
            <a:spLocks noChangeArrowheads="1"/>
          </p:cNvSpPr>
          <p:nvPr/>
        </p:nvSpPr>
        <p:spPr bwMode="auto">
          <a:xfrm>
            <a:off x="1211263" y="1460500"/>
            <a:ext cx="2879725" cy="379413"/>
          </a:xfrm>
          <a:prstGeom prst="rect">
            <a:avLst/>
          </a:prstGeom>
          <a:solidFill>
            <a:srgbClr val="00279F"/>
          </a:solidFill>
          <a:ln w="12700">
            <a:solidFill>
              <a:schemeClr val="tx1"/>
            </a:solidFill>
            <a:miter lim="800000"/>
            <a:headEnd/>
            <a:tailEnd/>
          </a:ln>
        </p:spPr>
        <p:txBody>
          <a:bodyPr anchor="ctr">
            <a:prstTxWarp prst="textNoShape">
              <a:avLst/>
            </a:prstTxWarp>
            <a:spAutoFit/>
          </a:bodyPr>
          <a:lstStyle/>
          <a:p>
            <a:pPr algn="ctr"/>
            <a:r>
              <a:rPr lang="fr-FR" sz="1800">
                <a:solidFill>
                  <a:schemeClr val="bg1"/>
                </a:solidFill>
              </a:rPr>
              <a:t>Faire évoluer l'identité</a:t>
            </a:r>
          </a:p>
        </p:txBody>
      </p:sp>
      <p:sp>
        <p:nvSpPr>
          <p:cNvPr id="680966" name="Rectangle 5"/>
          <p:cNvSpPr>
            <a:spLocks noChangeArrowheads="1"/>
          </p:cNvSpPr>
          <p:nvPr/>
        </p:nvSpPr>
        <p:spPr bwMode="auto">
          <a:xfrm>
            <a:off x="5003800" y="1844675"/>
            <a:ext cx="2879725" cy="1082675"/>
          </a:xfrm>
          <a:prstGeom prst="rect">
            <a:avLst/>
          </a:prstGeom>
          <a:noFill/>
          <a:ln w="12700">
            <a:solidFill>
              <a:schemeClr val="tx1"/>
            </a:solidFill>
            <a:miter lim="800000"/>
            <a:headEnd/>
            <a:tailEnd/>
          </a:ln>
        </p:spPr>
        <p:txBody>
          <a:bodyPr anchor="ctr">
            <a:prstTxWarp prst="textNoShape">
              <a:avLst/>
            </a:prstTxWarp>
            <a:spAutoFit/>
          </a:bodyPr>
          <a:lstStyle/>
          <a:p>
            <a:pPr algn="ctr"/>
            <a:r>
              <a:rPr lang="fr-FR" sz="1600" b="1">
                <a:solidFill>
                  <a:schemeClr val="hlink"/>
                </a:solidFill>
              </a:rPr>
              <a:t> En modifiant l'objet de focalisation initial</a:t>
            </a:r>
          </a:p>
          <a:p>
            <a:pPr>
              <a:buFontTx/>
              <a:buChar char="•"/>
            </a:pPr>
            <a:r>
              <a:rPr lang="fr-FR" sz="1600" b="1"/>
              <a:t> leviers organisationnels : ex. filialisation...</a:t>
            </a:r>
          </a:p>
        </p:txBody>
      </p:sp>
      <p:sp>
        <p:nvSpPr>
          <p:cNvPr id="680967" name="Rectangle 6"/>
          <p:cNvSpPr>
            <a:spLocks noChangeArrowheads="1"/>
          </p:cNvSpPr>
          <p:nvPr/>
        </p:nvSpPr>
        <p:spPr bwMode="auto">
          <a:xfrm>
            <a:off x="5029200" y="1460500"/>
            <a:ext cx="2879725" cy="379413"/>
          </a:xfrm>
          <a:prstGeom prst="rect">
            <a:avLst/>
          </a:prstGeom>
          <a:solidFill>
            <a:srgbClr val="00279F"/>
          </a:solidFill>
          <a:ln w="12700">
            <a:solidFill>
              <a:schemeClr val="tx1"/>
            </a:solidFill>
            <a:miter lim="800000"/>
            <a:headEnd/>
            <a:tailEnd/>
          </a:ln>
        </p:spPr>
        <p:txBody>
          <a:bodyPr anchor="ctr">
            <a:prstTxWarp prst="textNoShape">
              <a:avLst/>
            </a:prstTxWarp>
            <a:spAutoFit/>
          </a:bodyPr>
          <a:lstStyle/>
          <a:p>
            <a:pPr algn="ctr"/>
            <a:r>
              <a:rPr lang="fr-FR" sz="1800">
                <a:solidFill>
                  <a:schemeClr val="bg1"/>
                </a:solidFill>
              </a:rPr>
              <a:t>Construire une identité //</a:t>
            </a:r>
          </a:p>
        </p:txBody>
      </p:sp>
      <p:sp>
        <p:nvSpPr>
          <p:cNvPr id="680968" name="Rectangle 7"/>
          <p:cNvSpPr>
            <a:spLocks noChangeArrowheads="1"/>
          </p:cNvSpPr>
          <p:nvPr/>
        </p:nvSpPr>
        <p:spPr bwMode="auto">
          <a:xfrm>
            <a:off x="2987675" y="4652963"/>
            <a:ext cx="2879725" cy="1327150"/>
          </a:xfrm>
          <a:prstGeom prst="rect">
            <a:avLst/>
          </a:prstGeom>
          <a:noFill/>
          <a:ln w="12700">
            <a:solidFill>
              <a:schemeClr val="tx1"/>
            </a:solidFill>
            <a:miter lim="800000"/>
            <a:headEnd/>
            <a:tailEnd/>
          </a:ln>
        </p:spPr>
        <p:txBody>
          <a:bodyPr anchor="ctr">
            <a:prstTxWarp prst="textNoShape">
              <a:avLst/>
            </a:prstTxWarp>
            <a:spAutoFit/>
          </a:bodyPr>
          <a:lstStyle/>
          <a:p>
            <a:pPr algn="ctr"/>
            <a:r>
              <a:rPr lang="fr-FR" sz="1600" b="1">
                <a:solidFill>
                  <a:schemeClr val="hlink"/>
                </a:solidFill>
              </a:rPr>
              <a:t> En ajoutant un nouvel objet de focalisation</a:t>
            </a:r>
          </a:p>
          <a:p>
            <a:pPr>
              <a:buFontTx/>
              <a:buChar char="•"/>
            </a:pPr>
            <a:r>
              <a:rPr lang="fr-FR" sz="1600" b="1"/>
              <a:t> en éliminant les obstacles au projet stratégique : ex. reprise de société ...</a:t>
            </a:r>
          </a:p>
        </p:txBody>
      </p:sp>
      <p:sp>
        <p:nvSpPr>
          <p:cNvPr id="680969" name="Rectangle 8"/>
          <p:cNvSpPr>
            <a:spLocks noChangeArrowheads="1"/>
          </p:cNvSpPr>
          <p:nvPr/>
        </p:nvSpPr>
        <p:spPr bwMode="auto">
          <a:xfrm>
            <a:off x="2989263" y="4267200"/>
            <a:ext cx="2879725" cy="379413"/>
          </a:xfrm>
          <a:prstGeom prst="rect">
            <a:avLst/>
          </a:prstGeom>
          <a:solidFill>
            <a:srgbClr val="00279F"/>
          </a:solidFill>
          <a:ln w="12700">
            <a:solidFill>
              <a:schemeClr val="tx1"/>
            </a:solidFill>
            <a:miter lim="800000"/>
            <a:headEnd/>
            <a:tailEnd/>
          </a:ln>
        </p:spPr>
        <p:txBody>
          <a:bodyPr anchor="ctr">
            <a:prstTxWarp prst="textNoShape">
              <a:avLst/>
            </a:prstTxWarp>
            <a:spAutoFit/>
          </a:bodyPr>
          <a:lstStyle/>
          <a:p>
            <a:pPr algn="ctr"/>
            <a:r>
              <a:rPr lang="fr-FR" sz="1800">
                <a:solidFill>
                  <a:schemeClr val="bg1"/>
                </a:solidFill>
              </a:rPr>
              <a:t>Casser l'identité</a:t>
            </a:r>
          </a:p>
        </p:txBody>
      </p:sp>
    </p:spTree>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 name="Espace réservé du numéro de diapositive 2"/>
          <p:cNvSpPr>
            <a:spLocks noGrp="1"/>
          </p:cNvSpPr>
          <p:nvPr>
            <p:ph type="sldNum" sz="quarter" idx="10"/>
          </p:nvPr>
        </p:nvSpPr>
        <p:spPr/>
        <p:txBody>
          <a:bodyPr/>
          <a:lstStyle/>
          <a:p>
            <a:pPr>
              <a:defRPr/>
            </a:pPr>
            <a:fld id="{786EEEB9-7746-A74D-88DB-D8B834780666}" type="slidenum">
              <a:rPr lang="fr-FR"/>
              <a:pPr>
                <a:defRPr/>
              </a:pPr>
              <a:t>334</a:t>
            </a:fld>
            <a:endParaRPr lang="fr-FR"/>
          </a:p>
        </p:txBody>
      </p:sp>
      <p:grpSp>
        <p:nvGrpSpPr>
          <p:cNvPr id="2" name="Group 2"/>
          <p:cNvGrpSpPr>
            <a:grpSpLocks/>
          </p:cNvGrpSpPr>
          <p:nvPr/>
        </p:nvGrpSpPr>
        <p:grpSpPr bwMode="auto">
          <a:xfrm>
            <a:off x="119063" y="4284663"/>
            <a:ext cx="8612187" cy="1500187"/>
            <a:chOff x="81" y="2897"/>
            <a:chExt cx="5877" cy="945"/>
          </a:xfrm>
        </p:grpSpPr>
        <p:sp>
          <p:nvSpPr>
            <p:cNvPr id="698371" name="Rectangle 3"/>
            <p:cNvSpPr>
              <a:spLocks noChangeAspect="1" noChangeArrowheads="1"/>
            </p:cNvSpPr>
            <p:nvPr/>
          </p:nvSpPr>
          <p:spPr bwMode="auto">
            <a:xfrm>
              <a:off x="4964" y="2897"/>
              <a:ext cx="994" cy="945"/>
            </a:xfrm>
            <a:prstGeom prst="rect">
              <a:avLst/>
            </a:prstGeom>
            <a:solidFill>
              <a:schemeClr val="bg2"/>
            </a:solidFill>
            <a:ln w="12700">
              <a:solidFill>
                <a:srgbClr val="636363"/>
              </a:solidFill>
              <a:miter lim="800000"/>
              <a:headEnd/>
              <a:tailEnd/>
            </a:ln>
            <a:effectLst>
              <a:outerShdw blurRad="63500" dist="38099" dir="2700000" algn="ctr" rotWithShape="0">
                <a:schemeClr val="tx1">
                  <a:alpha val="74998"/>
                </a:schemeClr>
              </a:outerShdw>
            </a:effectLst>
          </p:spPr>
          <p:txBody>
            <a:bodyPr lIns="35998" tIns="45717" rIns="35998" bIns="45717" anchor="ctr">
              <a:prstTxWarp prst="textNoShape">
                <a:avLst/>
              </a:prstTxWarp>
            </a:bodyPr>
            <a:lstStyle/>
            <a:p>
              <a:pPr algn="ctr">
                <a:defRPr/>
              </a:pPr>
              <a:r>
                <a:rPr lang="fr-FR" sz="1200">
                  <a:solidFill>
                    <a:schemeClr val="bg1"/>
                  </a:solidFill>
                  <a:latin typeface="Arial" charset="0"/>
                </a:rPr>
                <a:t>Comment l'organisation structure et conduit les travaux pour atteindre des résultats consistants</a:t>
              </a:r>
            </a:p>
          </p:txBody>
        </p:sp>
        <p:sp>
          <p:nvSpPr>
            <p:cNvPr id="698372" name="Rectangle 4"/>
            <p:cNvSpPr>
              <a:spLocks noChangeAspect="1" noChangeArrowheads="1"/>
            </p:cNvSpPr>
            <p:nvPr/>
          </p:nvSpPr>
          <p:spPr bwMode="auto">
            <a:xfrm>
              <a:off x="3950" y="2897"/>
              <a:ext cx="939" cy="945"/>
            </a:xfrm>
            <a:prstGeom prst="rect">
              <a:avLst/>
            </a:prstGeom>
            <a:solidFill>
              <a:schemeClr val="bg2"/>
            </a:solidFill>
            <a:ln w="12700">
              <a:solidFill>
                <a:srgbClr val="636363"/>
              </a:solidFill>
              <a:miter lim="800000"/>
              <a:headEnd/>
              <a:tailEnd/>
            </a:ln>
            <a:effectLst>
              <a:outerShdw blurRad="63500" dist="38099" dir="2700000" algn="ctr" rotWithShape="0">
                <a:schemeClr val="tx1">
                  <a:alpha val="74998"/>
                </a:schemeClr>
              </a:outerShdw>
            </a:effectLst>
          </p:spPr>
          <p:txBody>
            <a:bodyPr lIns="91434" tIns="45717" rIns="91434" bIns="45717" anchor="ctr">
              <a:prstTxWarp prst="textNoShape">
                <a:avLst/>
              </a:prstTxWarp>
            </a:bodyPr>
            <a:lstStyle/>
            <a:p>
              <a:pPr algn="ctr">
                <a:defRPr/>
              </a:pPr>
              <a:r>
                <a:rPr lang="fr-FR" sz="1200">
                  <a:solidFill>
                    <a:schemeClr val="bg1"/>
                  </a:solidFill>
                  <a:latin typeface="Arial" charset="0"/>
                </a:rPr>
                <a:t>Comment l'organisation apprends et s'adapte au changement</a:t>
              </a:r>
            </a:p>
          </p:txBody>
        </p:sp>
        <p:sp>
          <p:nvSpPr>
            <p:cNvPr id="698373" name="Rectangle 5"/>
            <p:cNvSpPr>
              <a:spLocks noChangeAspect="1" noChangeArrowheads="1"/>
            </p:cNvSpPr>
            <p:nvPr/>
          </p:nvSpPr>
          <p:spPr bwMode="auto">
            <a:xfrm>
              <a:off x="2930" y="2897"/>
              <a:ext cx="941" cy="945"/>
            </a:xfrm>
            <a:prstGeom prst="rect">
              <a:avLst/>
            </a:prstGeom>
            <a:solidFill>
              <a:schemeClr val="bg2"/>
            </a:solidFill>
            <a:ln w="12700">
              <a:solidFill>
                <a:srgbClr val="636363"/>
              </a:solidFill>
              <a:miter lim="800000"/>
              <a:headEnd/>
              <a:tailEnd/>
            </a:ln>
            <a:effectLst>
              <a:outerShdw blurRad="63500" dist="38099" dir="2700000" algn="ctr" rotWithShape="0">
                <a:schemeClr val="tx1">
                  <a:alpha val="74998"/>
                </a:schemeClr>
              </a:outerShdw>
            </a:effectLst>
          </p:spPr>
          <p:txBody>
            <a:bodyPr lIns="91434" tIns="45717" rIns="91434" bIns="45717" anchor="ctr">
              <a:prstTxWarp prst="textNoShape">
                <a:avLst/>
              </a:prstTxWarp>
            </a:bodyPr>
            <a:lstStyle/>
            <a:p>
              <a:pPr algn="ctr">
                <a:defRPr/>
              </a:pPr>
              <a:r>
                <a:rPr lang="fr-FR" sz="1200">
                  <a:solidFill>
                    <a:schemeClr val="bg1"/>
                  </a:solidFill>
                  <a:latin typeface="Arial" charset="0"/>
                </a:rPr>
                <a:t>Comment les personnes de l'organisation interagissent et se comportent entre elles</a:t>
              </a:r>
            </a:p>
          </p:txBody>
        </p:sp>
        <p:sp>
          <p:nvSpPr>
            <p:cNvPr id="698374" name="Rectangle 6"/>
            <p:cNvSpPr>
              <a:spLocks noChangeAspect="1" noChangeArrowheads="1"/>
            </p:cNvSpPr>
            <p:nvPr/>
          </p:nvSpPr>
          <p:spPr bwMode="auto">
            <a:xfrm>
              <a:off x="1917" y="2897"/>
              <a:ext cx="939" cy="945"/>
            </a:xfrm>
            <a:prstGeom prst="rect">
              <a:avLst/>
            </a:prstGeom>
            <a:solidFill>
              <a:schemeClr val="bg2"/>
            </a:solidFill>
            <a:ln w="12700">
              <a:solidFill>
                <a:srgbClr val="636363"/>
              </a:solidFill>
              <a:miter lim="800000"/>
              <a:headEnd/>
              <a:tailEnd/>
            </a:ln>
            <a:effectLst>
              <a:outerShdw blurRad="63500" dist="38099" dir="2700000" algn="ctr" rotWithShape="0">
                <a:schemeClr val="tx1">
                  <a:alpha val="74998"/>
                </a:schemeClr>
              </a:outerShdw>
            </a:effectLst>
          </p:spPr>
          <p:txBody>
            <a:bodyPr lIns="91434" tIns="45717" rIns="91434" bIns="45717" anchor="ctr">
              <a:prstTxWarp prst="textNoShape">
                <a:avLst/>
              </a:prstTxWarp>
            </a:bodyPr>
            <a:lstStyle/>
            <a:p>
              <a:pPr algn="ctr">
                <a:defRPr/>
              </a:pPr>
              <a:r>
                <a:rPr lang="fr-FR" sz="1200">
                  <a:solidFill>
                    <a:schemeClr val="bg1"/>
                  </a:solidFill>
                  <a:latin typeface="Arial" charset="0"/>
                </a:rPr>
                <a:t>Comment l'organisation mène les actions et atteint ses résultats</a:t>
              </a:r>
            </a:p>
          </p:txBody>
        </p:sp>
        <p:sp>
          <p:nvSpPr>
            <p:cNvPr id="698375" name="Rectangle 7"/>
            <p:cNvSpPr>
              <a:spLocks noChangeAspect="1" noChangeArrowheads="1"/>
            </p:cNvSpPr>
            <p:nvPr/>
          </p:nvSpPr>
          <p:spPr bwMode="auto">
            <a:xfrm>
              <a:off x="911" y="2897"/>
              <a:ext cx="920" cy="945"/>
            </a:xfrm>
            <a:prstGeom prst="rect">
              <a:avLst/>
            </a:prstGeom>
            <a:solidFill>
              <a:schemeClr val="bg2"/>
            </a:solidFill>
            <a:ln w="12700">
              <a:solidFill>
                <a:srgbClr val="636363"/>
              </a:solidFill>
              <a:miter lim="800000"/>
              <a:headEnd/>
              <a:tailEnd/>
            </a:ln>
            <a:effectLst>
              <a:outerShdw blurRad="63500" dist="38099" dir="2700000" algn="ctr" rotWithShape="0">
                <a:schemeClr val="tx1">
                  <a:alpha val="74998"/>
                </a:schemeClr>
              </a:outerShdw>
            </a:effectLst>
          </p:spPr>
          <p:txBody>
            <a:bodyPr lIns="91434" tIns="45717" rIns="91434" bIns="45717" anchor="ctr">
              <a:prstTxWarp prst="textNoShape">
                <a:avLst/>
              </a:prstTxWarp>
            </a:bodyPr>
            <a:lstStyle/>
            <a:p>
              <a:pPr algn="ctr">
                <a:defRPr/>
              </a:pPr>
              <a:r>
                <a:rPr lang="fr-FR" sz="1200">
                  <a:solidFill>
                    <a:schemeClr val="bg1"/>
                  </a:solidFill>
                  <a:latin typeface="Arial" charset="0"/>
                </a:rPr>
                <a:t>Comment l'organisation répond à l'environnement externe</a:t>
              </a:r>
            </a:p>
          </p:txBody>
        </p:sp>
        <p:sp>
          <p:nvSpPr>
            <p:cNvPr id="683035" name="AutoShape 8"/>
            <p:cNvSpPr>
              <a:spLocks noChangeAspect="1" noChangeArrowheads="1"/>
            </p:cNvSpPr>
            <p:nvPr/>
          </p:nvSpPr>
          <p:spPr bwMode="auto">
            <a:xfrm rot="5400000">
              <a:off x="277" y="2891"/>
              <a:ext cx="400" cy="791"/>
            </a:xfrm>
            <a:prstGeom prst="upArrow">
              <a:avLst>
                <a:gd name="adj1" fmla="val 50000"/>
                <a:gd name="adj2" fmla="val 49438"/>
              </a:avLst>
            </a:prstGeom>
            <a:solidFill>
              <a:schemeClr val="bg2"/>
            </a:solidFill>
            <a:ln w="12700">
              <a:solidFill>
                <a:srgbClr val="636363"/>
              </a:solidFill>
              <a:miter lim="800000"/>
              <a:headEnd/>
              <a:tailEnd/>
            </a:ln>
          </p:spPr>
          <p:txBody>
            <a:bodyPr rot="10800000" vert="eaVert" wrap="none" lIns="91434" tIns="45717" rIns="91434" bIns="45717" anchor="ctr">
              <a:prstTxWarp prst="textNoShape">
                <a:avLst/>
              </a:prstTxWarp>
            </a:bodyPr>
            <a:lstStyle/>
            <a:p>
              <a:pPr algn="ctr"/>
              <a:r>
                <a:rPr lang="fr-FR" sz="1400" b="1">
                  <a:solidFill>
                    <a:schemeClr val="bg1"/>
                  </a:solidFill>
                  <a:latin typeface="Times New Roman" charset="0"/>
                </a:rPr>
                <a:t>Description</a:t>
              </a:r>
            </a:p>
          </p:txBody>
        </p:sp>
      </p:grpSp>
      <p:grpSp>
        <p:nvGrpSpPr>
          <p:cNvPr id="3" name="Group 9"/>
          <p:cNvGrpSpPr>
            <a:grpSpLocks/>
          </p:cNvGrpSpPr>
          <p:nvPr/>
        </p:nvGrpSpPr>
        <p:grpSpPr bwMode="auto">
          <a:xfrm>
            <a:off x="131763" y="1646238"/>
            <a:ext cx="8593137" cy="635000"/>
            <a:chOff x="90" y="1235"/>
            <a:chExt cx="5864" cy="400"/>
          </a:xfrm>
        </p:grpSpPr>
        <p:sp>
          <p:nvSpPr>
            <p:cNvPr id="698378" name="Rectangle 10"/>
            <p:cNvSpPr>
              <a:spLocks noChangeAspect="1" noChangeArrowheads="1"/>
            </p:cNvSpPr>
            <p:nvPr/>
          </p:nvSpPr>
          <p:spPr bwMode="auto">
            <a:xfrm>
              <a:off x="4964" y="1284"/>
              <a:ext cx="990" cy="303"/>
            </a:xfrm>
            <a:prstGeom prst="rect">
              <a:avLst/>
            </a:prstGeom>
            <a:solidFill>
              <a:srgbClr val="00279F"/>
            </a:solidFill>
            <a:ln w="9525">
              <a:solidFill>
                <a:schemeClr val="accent2"/>
              </a:solidFill>
              <a:miter lim="800000"/>
              <a:headEnd/>
              <a:tailEnd/>
            </a:ln>
            <a:effectLst>
              <a:outerShdw blurRad="63500" dist="40161" dir="1106097" algn="ctr" rotWithShape="0">
                <a:schemeClr val="tx1">
                  <a:alpha val="74998"/>
                </a:schemeClr>
              </a:outerShdw>
            </a:effectLst>
          </p:spPr>
          <p:txBody>
            <a:bodyPr lIns="92069" tIns="46036" rIns="92069" bIns="46036" anchor="ctr">
              <a:prstTxWarp prst="textNoShape">
                <a:avLst/>
              </a:prstTxWarp>
            </a:bodyPr>
            <a:lstStyle/>
            <a:p>
              <a:pPr algn="ctr">
                <a:tabLst>
                  <a:tab pos="6057900" algn="r"/>
                </a:tabLst>
                <a:defRPr/>
              </a:pPr>
              <a:r>
                <a:rPr lang="en-US" sz="1200" b="1">
                  <a:solidFill>
                    <a:schemeClr val="bg1"/>
                  </a:solidFill>
                  <a:latin typeface="Arial" charset="0"/>
                </a:rPr>
                <a:t>Structure/ Cohérence</a:t>
              </a:r>
            </a:p>
          </p:txBody>
        </p:sp>
        <p:sp>
          <p:nvSpPr>
            <p:cNvPr id="698379" name="Rectangle 11"/>
            <p:cNvSpPr>
              <a:spLocks noChangeAspect="1" noChangeArrowheads="1"/>
            </p:cNvSpPr>
            <p:nvPr/>
          </p:nvSpPr>
          <p:spPr bwMode="auto">
            <a:xfrm>
              <a:off x="3949" y="1284"/>
              <a:ext cx="936" cy="303"/>
            </a:xfrm>
            <a:prstGeom prst="rect">
              <a:avLst/>
            </a:prstGeom>
            <a:solidFill>
              <a:srgbClr val="00279F"/>
            </a:solidFill>
            <a:ln w="9525">
              <a:solidFill>
                <a:schemeClr val="accent2"/>
              </a:solidFill>
              <a:miter lim="800000"/>
              <a:headEnd/>
              <a:tailEnd/>
            </a:ln>
            <a:effectLst>
              <a:outerShdw blurRad="63500" dist="40161" dir="1106097" algn="ctr" rotWithShape="0">
                <a:schemeClr val="tx1">
                  <a:alpha val="74998"/>
                </a:schemeClr>
              </a:outerShdw>
            </a:effectLst>
          </p:spPr>
          <p:txBody>
            <a:bodyPr lIns="92069" tIns="46036" rIns="92069" bIns="46036" anchor="ctr">
              <a:prstTxWarp prst="textNoShape">
                <a:avLst/>
              </a:prstTxWarp>
            </a:bodyPr>
            <a:lstStyle/>
            <a:p>
              <a:pPr algn="ctr">
                <a:tabLst>
                  <a:tab pos="6057900" algn="r"/>
                </a:tabLst>
                <a:defRPr/>
              </a:pPr>
              <a:r>
                <a:rPr lang="en-US" sz="1200" b="1">
                  <a:solidFill>
                    <a:schemeClr val="bg1"/>
                  </a:solidFill>
                  <a:latin typeface="Arial" charset="0"/>
                </a:rPr>
                <a:t>Apprentissage/ Adaptation</a:t>
              </a:r>
            </a:p>
          </p:txBody>
        </p:sp>
        <p:sp>
          <p:nvSpPr>
            <p:cNvPr id="698380" name="Rectangle 12"/>
            <p:cNvSpPr>
              <a:spLocks noChangeAspect="1" noChangeArrowheads="1"/>
            </p:cNvSpPr>
            <p:nvPr/>
          </p:nvSpPr>
          <p:spPr bwMode="auto">
            <a:xfrm>
              <a:off x="2930" y="1284"/>
              <a:ext cx="936" cy="303"/>
            </a:xfrm>
            <a:prstGeom prst="rect">
              <a:avLst/>
            </a:prstGeom>
            <a:solidFill>
              <a:srgbClr val="00279F"/>
            </a:solidFill>
            <a:ln w="9525">
              <a:solidFill>
                <a:schemeClr val="accent2"/>
              </a:solidFill>
              <a:miter lim="800000"/>
              <a:headEnd/>
              <a:tailEnd/>
            </a:ln>
            <a:effectLst>
              <a:outerShdw blurRad="63500" dist="40161" dir="1106097" algn="ctr" rotWithShape="0">
                <a:schemeClr val="tx1">
                  <a:alpha val="74998"/>
                </a:schemeClr>
              </a:outerShdw>
            </a:effectLst>
          </p:spPr>
          <p:txBody>
            <a:bodyPr lIns="92069" tIns="46036" rIns="92069" bIns="46036" anchor="ctr">
              <a:prstTxWarp prst="textNoShape">
                <a:avLst/>
              </a:prstTxWarp>
            </a:bodyPr>
            <a:lstStyle/>
            <a:p>
              <a:pPr algn="ctr">
                <a:tabLst>
                  <a:tab pos="6057900" algn="r"/>
                </a:tabLst>
                <a:defRPr/>
              </a:pPr>
              <a:r>
                <a:rPr lang="en-US" sz="1200" b="1">
                  <a:solidFill>
                    <a:schemeClr val="bg1"/>
                  </a:solidFill>
                  <a:latin typeface="Arial" charset="0"/>
                </a:rPr>
                <a:t>Relations</a:t>
              </a:r>
            </a:p>
          </p:txBody>
        </p:sp>
        <p:sp>
          <p:nvSpPr>
            <p:cNvPr id="698381" name="Rectangle 13"/>
            <p:cNvSpPr>
              <a:spLocks noChangeAspect="1" noChangeArrowheads="1"/>
            </p:cNvSpPr>
            <p:nvPr/>
          </p:nvSpPr>
          <p:spPr bwMode="auto">
            <a:xfrm>
              <a:off x="1916" y="1284"/>
              <a:ext cx="936" cy="303"/>
            </a:xfrm>
            <a:prstGeom prst="rect">
              <a:avLst/>
            </a:prstGeom>
            <a:solidFill>
              <a:srgbClr val="00279F"/>
            </a:solidFill>
            <a:ln w="9525">
              <a:solidFill>
                <a:schemeClr val="accent2"/>
              </a:solidFill>
              <a:miter lim="800000"/>
              <a:headEnd/>
              <a:tailEnd/>
            </a:ln>
            <a:effectLst>
              <a:outerShdw blurRad="63500" dist="40161" dir="1106097" algn="ctr" rotWithShape="0">
                <a:schemeClr val="tx1">
                  <a:alpha val="74998"/>
                </a:schemeClr>
              </a:outerShdw>
            </a:effectLst>
          </p:spPr>
          <p:txBody>
            <a:bodyPr lIns="92069" tIns="46036" rIns="92069" bIns="46036" anchor="ctr">
              <a:prstTxWarp prst="textNoShape">
                <a:avLst/>
              </a:prstTxWarp>
            </a:bodyPr>
            <a:lstStyle/>
            <a:p>
              <a:pPr algn="ctr">
                <a:tabLst>
                  <a:tab pos="6057900" algn="r"/>
                </a:tabLst>
                <a:defRPr/>
              </a:pPr>
              <a:r>
                <a:rPr lang="en-US" sz="1200" b="1">
                  <a:solidFill>
                    <a:schemeClr val="bg1"/>
                  </a:solidFill>
                  <a:latin typeface="Arial" charset="0"/>
                </a:rPr>
                <a:t>Résultats/ Réalisations</a:t>
              </a:r>
            </a:p>
          </p:txBody>
        </p:sp>
        <p:sp>
          <p:nvSpPr>
            <p:cNvPr id="683027" name="AutoShape 14"/>
            <p:cNvSpPr>
              <a:spLocks noChangeAspect="1" noChangeArrowheads="1"/>
            </p:cNvSpPr>
            <p:nvPr/>
          </p:nvSpPr>
          <p:spPr bwMode="auto">
            <a:xfrm rot="5400000">
              <a:off x="286" y="1039"/>
              <a:ext cx="400" cy="791"/>
            </a:xfrm>
            <a:prstGeom prst="upArrow">
              <a:avLst>
                <a:gd name="adj1" fmla="val 50000"/>
                <a:gd name="adj2" fmla="val 49438"/>
              </a:avLst>
            </a:prstGeom>
            <a:solidFill>
              <a:srgbClr val="00279F"/>
            </a:solidFill>
            <a:ln w="12700">
              <a:solidFill>
                <a:schemeClr val="accent2"/>
              </a:solidFill>
              <a:miter lim="800000"/>
              <a:headEnd/>
              <a:tailEnd/>
            </a:ln>
          </p:spPr>
          <p:txBody>
            <a:bodyPr wrap="none" anchor="ctr">
              <a:prstTxWarp prst="textNoShape">
                <a:avLst/>
              </a:prstTxWarp>
            </a:bodyPr>
            <a:lstStyle/>
            <a:p>
              <a:endParaRPr lang="fr-FR"/>
            </a:p>
          </p:txBody>
        </p:sp>
        <p:sp>
          <p:nvSpPr>
            <p:cNvPr id="698383" name="Rectangle 15"/>
            <p:cNvSpPr>
              <a:spLocks noChangeAspect="1" noChangeArrowheads="1"/>
            </p:cNvSpPr>
            <p:nvPr/>
          </p:nvSpPr>
          <p:spPr bwMode="auto">
            <a:xfrm>
              <a:off x="911" y="1284"/>
              <a:ext cx="914" cy="303"/>
            </a:xfrm>
            <a:prstGeom prst="rect">
              <a:avLst/>
            </a:prstGeom>
            <a:solidFill>
              <a:srgbClr val="00279F"/>
            </a:solidFill>
            <a:ln w="9525">
              <a:solidFill>
                <a:schemeClr val="accent2"/>
              </a:solidFill>
              <a:miter lim="800000"/>
              <a:headEnd/>
              <a:tailEnd/>
            </a:ln>
            <a:effectLst>
              <a:outerShdw blurRad="63500" dist="40161" dir="1106097" algn="ctr" rotWithShape="0">
                <a:schemeClr val="tx1">
                  <a:alpha val="74998"/>
                </a:schemeClr>
              </a:outerShdw>
            </a:effectLst>
          </p:spPr>
          <p:txBody>
            <a:bodyPr lIns="92069" tIns="46036" rIns="92069" bIns="46036" anchor="ctr">
              <a:prstTxWarp prst="textNoShape">
                <a:avLst/>
              </a:prstTxWarp>
            </a:bodyPr>
            <a:lstStyle/>
            <a:p>
              <a:pPr algn="ctr">
                <a:tabLst>
                  <a:tab pos="6057900" algn="r"/>
                </a:tabLst>
                <a:defRPr/>
              </a:pPr>
              <a:r>
                <a:rPr lang="en-US" sz="1200" b="1">
                  <a:solidFill>
                    <a:schemeClr val="bg1"/>
                  </a:solidFill>
                  <a:latin typeface="Arial" charset="0"/>
                </a:rPr>
                <a:t>Environnement Externe</a:t>
              </a:r>
            </a:p>
          </p:txBody>
        </p:sp>
        <p:sp>
          <p:nvSpPr>
            <p:cNvPr id="683029" name="Text Box 16"/>
            <p:cNvSpPr txBox="1">
              <a:spLocks noChangeAspect="1" noChangeArrowheads="1"/>
            </p:cNvSpPr>
            <p:nvPr/>
          </p:nvSpPr>
          <p:spPr bwMode="auto">
            <a:xfrm>
              <a:off x="116" y="1342"/>
              <a:ext cx="470" cy="181"/>
            </a:xfrm>
            <a:prstGeom prst="rect">
              <a:avLst/>
            </a:prstGeom>
            <a:solidFill>
              <a:srgbClr val="00279F"/>
            </a:solidFill>
            <a:ln w="12700">
              <a:solidFill>
                <a:schemeClr val="accent2"/>
              </a:solidFill>
              <a:miter lim="800000"/>
              <a:headEnd type="none" w="sm" len="sm"/>
              <a:tailEnd type="none" w="sm" len="sm"/>
            </a:ln>
          </p:spPr>
          <p:txBody>
            <a:bodyPr wrap="none" lIns="91434" tIns="45717" rIns="91434" bIns="45717">
              <a:prstTxWarp prst="textNoShape">
                <a:avLst/>
              </a:prstTxWarp>
              <a:spAutoFit/>
            </a:bodyPr>
            <a:lstStyle/>
            <a:p>
              <a:r>
                <a:rPr lang="en-US" sz="1200" b="1">
                  <a:solidFill>
                    <a:schemeClr val="bg1"/>
                  </a:solidFill>
                  <a:latin typeface="Arial" charset="0"/>
                </a:rPr>
                <a:t>5 Axes</a:t>
              </a:r>
            </a:p>
          </p:txBody>
        </p:sp>
      </p:grpSp>
      <p:grpSp>
        <p:nvGrpSpPr>
          <p:cNvPr id="4" name="Group 17"/>
          <p:cNvGrpSpPr>
            <a:grpSpLocks/>
          </p:cNvGrpSpPr>
          <p:nvPr/>
        </p:nvGrpSpPr>
        <p:grpSpPr bwMode="auto">
          <a:xfrm>
            <a:off x="69850" y="2357438"/>
            <a:ext cx="8653463" cy="1770062"/>
            <a:chOff x="48" y="1683"/>
            <a:chExt cx="5905" cy="1115"/>
          </a:xfrm>
        </p:grpSpPr>
        <p:grpSp>
          <p:nvGrpSpPr>
            <p:cNvPr id="683015" name="Group 18"/>
            <p:cNvGrpSpPr>
              <a:grpSpLocks/>
            </p:cNvGrpSpPr>
            <p:nvPr/>
          </p:nvGrpSpPr>
          <p:grpSpPr bwMode="auto">
            <a:xfrm>
              <a:off x="86" y="1683"/>
              <a:ext cx="5867" cy="1115"/>
              <a:chOff x="86" y="1683"/>
              <a:chExt cx="5867" cy="1115"/>
            </a:xfrm>
          </p:grpSpPr>
          <p:sp>
            <p:nvSpPr>
              <p:cNvPr id="698387" name="Rectangle 19"/>
              <p:cNvSpPr>
                <a:spLocks noChangeAspect="1" noChangeArrowheads="1"/>
              </p:cNvSpPr>
              <p:nvPr/>
            </p:nvSpPr>
            <p:spPr bwMode="auto">
              <a:xfrm>
                <a:off x="4964" y="1683"/>
                <a:ext cx="989" cy="1115"/>
              </a:xfrm>
              <a:prstGeom prst="rect">
                <a:avLst/>
              </a:prstGeom>
              <a:solidFill>
                <a:schemeClr val="bg1"/>
              </a:solidFill>
              <a:ln w="12700">
                <a:solidFill>
                  <a:srgbClr val="5F5F5F"/>
                </a:solidFill>
                <a:miter lim="800000"/>
                <a:headEnd/>
                <a:tailEnd/>
              </a:ln>
              <a:effectLst>
                <a:outerShdw blurRad="63500" dist="38099" dir="2700000" algn="ctr" rotWithShape="0">
                  <a:schemeClr val="tx1">
                    <a:alpha val="74998"/>
                  </a:schemeClr>
                </a:outerShdw>
              </a:effectLst>
            </p:spPr>
            <p:txBody>
              <a:bodyPr lIns="91434" tIns="45717" rIns="0" bIns="45717">
                <a:prstTxWarp prst="textNoShape">
                  <a:avLst/>
                </a:prstTxWarp>
              </a:bodyPr>
              <a:lstStyle/>
              <a:p>
                <a:pPr marL="114300" indent="-114300">
                  <a:spcBef>
                    <a:spcPct val="30000"/>
                  </a:spcBef>
                  <a:buClr>
                    <a:srgbClr val="0000FF"/>
                  </a:buClr>
                  <a:buFontTx/>
                  <a:buChar char="•"/>
                  <a:defRPr/>
                </a:pPr>
                <a:r>
                  <a:rPr lang="fr-FR" sz="1200">
                    <a:solidFill>
                      <a:srgbClr val="000080"/>
                    </a:solidFill>
                    <a:latin typeface="Arial" charset="0"/>
                  </a:rPr>
                  <a:t>Protocole</a:t>
                </a:r>
              </a:p>
              <a:p>
                <a:pPr marL="114300" indent="-114300">
                  <a:spcBef>
                    <a:spcPct val="30000"/>
                  </a:spcBef>
                  <a:buClr>
                    <a:srgbClr val="0000FF"/>
                  </a:buClr>
                  <a:buFontTx/>
                  <a:buChar char="•"/>
                  <a:defRPr/>
                </a:pPr>
                <a:r>
                  <a:rPr lang="fr-FR" sz="1200">
                    <a:solidFill>
                      <a:srgbClr val="000080"/>
                    </a:solidFill>
                    <a:latin typeface="Arial" charset="0"/>
                  </a:rPr>
                  <a:t>Conformité</a:t>
                </a:r>
              </a:p>
              <a:p>
                <a:pPr marL="114300" indent="-114300">
                  <a:spcBef>
                    <a:spcPct val="30000"/>
                  </a:spcBef>
                  <a:buClr>
                    <a:srgbClr val="0000FF"/>
                  </a:buClr>
                  <a:buFontTx/>
                  <a:buChar char="•"/>
                  <a:defRPr/>
                </a:pPr>
                <a:r>
                  <a:rPr lang="fr-FR" sz="1200">
                    <a:solidFill>
                      <a:srgbClr val="000080"/>
                    </a:solidFill>
                    <a:latin typeface="Arial" charset="0"/>
                  </a:rPr>
                  <a:t>Formalisation</a:t>
                </a:r>
              </a:p>
              <a:p>
                <a:pPr marL="114300" indent="-114300">
                  <a:spcBef>
                    <a:spcPct val="30000"/>
                  </a:spcBef>
                  <a:buClr>
                    <a:srgbClr val="0000FF"/>
                  </a:buClr>
                  <a:buFontTx/>
                  <a:buChar char="•"/>
                  <a:defRPr/>
                </a:pPr>
                <a:r>
                  <a:rPr lang="fr-FR" sz="1200">
                    <a:solidFill>
                      <a:srgbClr val="000080"/>
                    </a:solidFill>
                    <a:latin typeface="Arial" charset="0"/>
                  </a:rPr>
                  <a:t>Contrôle</a:t>
                </a:r>
              </a:p>
            </p:txBody>
          </p:sp>
          <p:sp>
            <p:nvSpPr>
              <p:cNvPr id="698388" name="Rectangle 20"/>
              <p:cNvSpPr>
                <a:spLocks noChangeAspect="1" noChangeArrowheads="1"/>
              </p:cNvSpPr>
              <p:nvPr/>
            </p:nvSpPr>
            <p:spPr bwMode="auto">
              <a:xfrm>
                <a:off x="3949" y="1683"/>
                <a:ext cx="936" cy="1115"/>
              </a:xfrm>
              <a:prstGeom prst="rect">
                <a:avLst/>
              </a:prstGeom>
              <a:solidFill>
                <a:schemeClr val="bg1"/>
              </a:solidFill>
              <a:ln w="12700">
                <a:solidFill>
                  <a:srgbClr val="5F5F5F"/>
                </a:solidFill>
                <a:miter lim="800000"/>
                <a:headEnd/>
                <a:tailEnd/>
              </a:ln>
              <a:effectLst>
                <a:outerShdw blurRad="63500" dist="38099" dir="2700000" algn="ctr" rotWithShape="0">
                  <a:schemeClr val="tx1">
                    <a:alpha val="74998"/>
                  </a:schemeClr>
                </a:outerShdw>
              </a:effectLst>
            </p:spPr>
            <p:txBody>
              <a:bodyPr lIns="91434" tIns="45717" rIns="0" bIns="45717">
                <a:prstTxWarp prst="textNoShape">
                  <a:avLst/>
                </a:prstTxWarp>
              </a:bodyPr>
              <a:lstStyle/>
              <a:p>
                <a:pPr marL="114300" indent="-114300">
                  <a:spcBef>
                    <a:spcPct val="30000"/>
                  </a:spcBef>
                  <a:buClr>
                    <a:srgbClr val="0000FF"/>
                  </a:buClr>
                  <a:buFontTx/>
                  <a:buChar char="•"/>
                  <a:defRPr/>
                </a:pPr>
                <a:r>
                  <a:rPr lang="fr-FR" sz="1200">
                    <a:solidFill>
                      <a:srgbClr val="000080"/>
                    </a:solidFill>
                    <a:latin typeface="Arial" charset="0"/>
                  </a:rPr>
                  <a:t>Soutien à l'innovation </a:t>
                </a:r>
              </a:p>
              <a:p>
                <a:pPr marL="114300" indent="-114300">
                  <a:spcBef>
                    <a:spcPct val="30000"/>
                  </a:spcBef>
                  <a:buClr>
                    <a:srgbClr val="0000FF"/>
                  </a:buClr>
                  <a:buFontTx/>
                  <a:buChar char="•"/>
                  <a:defRPr/>
                </a:pPr>
                <a:r>
                  <a:rPr lang="fr-FR" sz="1200">
                    <a:solidFill>
                      <a:srgbClr val="000080"/>
                    </a:solidFill>
                    <a:latin typeface="Arial" charset="0"/>
                  </a:rPr>
                  <a:t>Encouragement à l'apprentissage</a:t>
                </a:r>
              </a:p>
              <a:p>
                <a:pPr marL="114300" indent="-114300">
                  <a:spcBef>
                    <a:spcPct val="30000"/>
                  </a:spcBef>
                  <a:buClr>
                    <a:srgbClr val="0000FF"/>
                  </a:buClr>
                  <a:buFontTx/>
                  <a:buChar char="•"/>
                  <a:defRPr/>
                </a:pPr>
                <a:r>
                  <a:rPr lang="fr-FR" sz="1200">
                    <a:solidFill>
                      <a:srgbClr val="000080"/>
                    </a:solidFill>
                    <a:latin typeface="Arial" charset="0"/>
                  </a:rPr>
                  <a:t>Accueil du changement</a:t>
                </a:r>
              </a:p>
              <a:p>
                <a:pPr marL="114300" indent="-114300">
                  <a:spcBef>
                    <a:spcPct val="30000"/>
                  </a:spcBef>
                  <a:buClr>
                    <a:srgbClr val="0000FF"/>
                  </a:buClr>
                  <a:buFontTx/>
                  <a:buChar char="•"/>
                  <a:defRPr/>
                </a:pPr>
                <a:r>
                  <a:rPr lang="fr-FR" sz="1200">
                    <a:solidFill>
                      <a:srgbClr val="000080"/>
                    </a:solidFill>
                    <a:latin typeface="Arial" charset="0"/>
                  </a:rPr>
                  <a:t>Propension au risque</a:t>
                </a:r>
              </a:p>
            </p:txBody>
          </p:sp>
          <p:sp>
            <p:nvSpPr>
              <p:cNvPr id="698389" name="Rectangle 21"/>
              <p:cNvSpPr>
                <a:spLocks noChangeAspect="1" noChangeArrowheads="1"/>
              </p:cNvSpPr>
              <p:nvPr/>
            </p:nvSpPr>
            <p:spPr bwMode="auto">
              <a:xfrm>
                <a:off x="2930" y="1683"/>
                <a:ext cx="940" cy="1115"/>
              </a:xfrm>
              <a:prstGeom prst="rect">
                <a:avLst/>
              </a:prstGeom>
              <a:solidFill>
                <a:schemeClr val="bg1"/>
              </a:solidFill>
              <a:ln w="12700">
                <a:solidFill>
                  <a:srgbClr val="5F5F5F"/>
                </a:solidFill>
                <a:miter lim="800000"/>
                <a:headEnd/>
                <a:tailEnd/>
              </a:ln>
              <a:effectLst>
                <a:outerShdw blurRad="63500" dist="38099" dir="2700000" algn="ctr" rotWithShape="0">
                  <a:schemeClr val="tx1">
                    <a:alpha val="74998"/>
                  </a:schemeClr>
                </a:outerShdw>
              </a:effectLst>
            </p:spPr>
            <p:txBody>
              <a:bodyPr lIns="91434" tIns="45717" rIns="0" bIns="45717">
                <a:prstTxWarp prst="textNoShape">
                  <a:avLst/>
                </a:prstTxWarp>
              </a:bodyPr>
              <a:lstStyle/>
              <a:p>
                <a:pPr marL="114300" indent="-114300">
                  <a:spcBef>
                    <a:spcPct val="30000"/>
                  </a:spcBef>
                  <a:buClr>
                    <a:srgbClr val="0000FF"/>
                  </a:buClr>
                  <a:buFontTx/>
                  <a:buChar char="•"/>
                  <a:defRPr/>
                </a:pPr>
                <a:r>
                  <a:rPr lang="fr-FR" sz="1200">
                    <a:solidFill>
                      <a:srgbClr val="000080"/>
                    </a:solidFill>
                    <a:latin typeface="Arial" charset="0"/>
                  </a:rPr>
                  <a:t>Collaboration</a:t>
                </a:r>
              </a:p>
              <a:p>
                <a:pPr marL="114300" indent="-114300">
                  <a:spcBef>
                    <a:spcPct val="30000"/>
                  </a:spcBef>
                  <a:buClr>
                    <a:srgbClr val="0000FF"/>
                  </a:buClr>
                  <a:buFontTx/>
                  <a:buChar char="•"/>
                  <a:defRPr/>
                </a:pPr>
                <a:r>
                  <a:rPr lang="fr-FR" sz="1200">
                    <a:solidFill>
                      <a:srgbClr val="000080"/>
                    </a:solidFill>
                    <a:latin typeface="Arial" charset="0"/>
                  </a:rPr>
                  <a:t>Soutien</a:t>
                </a:r>
              </a:p>
              <a:p>
                <a:pPr marL="114300" indent="-114300">
                  <a:spcBef>
                    <a:spcPct val="30000"/>
                  </a:spcBef>
                  <a:buClr>
                    <a:srgbClr val="0000FF"/>
                  </a:buClr>
                  <a:buFontTx/>
                  <a:buChar char="•"/>
                  <a:defRPr/>
                </a:pPr>
                <a:r>
                  <a:rPr lang="fr-FR" sz="1200">
                    <a:solidFill>
                      <a:srgbClr val="000080"/>
                    </a:solidFill>
                    <a:latin typeface="Arial" charset="0"/>
                  </a:rPr>
                  <a:t>Implication</a:t>
                </a:r>
              </a:p>
              <a:p>
                <a:pPr marL="114300" indent="-114300">
                  <a:spcBef>
                    <a:spcPct val="30000"/>
                  </a:spcBef>
                  <a:buClr>
                    <a:srgbClr val="0000FF"/>
                  </a:buClr>
                  <a:buFontTx/>
                  <a:buChar char="•"/>
                  <a:defRPr/>
                </a:pPr>
                <a:r>
                  <a:rPr lang="fr-FR" sz="1200">
                    <a:solidFill>
                      <a:srgbClr val="000080"/>
                    </a:solidFill>
                    <a:latin typeface="Arial" charset="0"/>
                  </a:rPr>
                  <a:t>Ouverture et confiance</a:t>
                </a:r>
              </a:p>
            </p:txBody>
          </p:sp>
          <p:sp>
            <p:nvSpPr>
              <p:cNvPr id="698390" name="Rectangle 22"/>
              <p:cNvSpPr>
                <a:spLocks noChangeAspect="1" noChangeArrowheads="1"/>
              </p:cNvSpPr>
              <p:nvPr/>
            </p:nvSpPr>
            <p:spPr bwMode="auto">
              <a:xfrm>
                <a:off x="1917" y="1683"/>
                <a:ext cx="940" cy="1115"/>
              </a:xfrm>
              <a:prstGeom prst="rect">
                <a:avLst/>
              </a:prstGeom>
              <a:solidFill>
                <a:schemeClr val="bg1"/>
              </a:solidFill>
              <a:ln w="12700">
                <a:solidFill>
                  <a:srgbClr val="5F5F5F"/>
                </a:solidFill>
                <a:miter lim="800000"/>
                <a:headEnd/>
                <a:tailEnd/>
              </a:ln>
              <a:effectLst>
                <a:outerShdw blurRad="63500" dist="38099" dir="2700000" algn="ctr" rotWithShape="0">
                  <a:schemeClr val="tx1">
                    <a:alpha val="74998"/>
                  </a:schemeClr>
                </a:outerShdw>
              </a:effectLst>
            </p:spPr>
            <p:txBody>
              <a:bodyPr lIns="91434" tIns="45717" rIns="0" bIns="45717">
                <a:prstTxWarp prst="textNoShape">
                  <a:avLst/>
                </a:prstTxWarp>
              </a:bodyPr>
              <a:lstStyle/>
              <a:p>
                <a:pPr marL="114300" indent="-114300">
                  <a:spcBef>
                    <a:spcPct val="30000"/>
                  </a:spcBef>
                  <a:buClr>
                    <a:srgbClr val="0000FF"/>
                  </a:buClr>
                  <a:buFontTx/>
                  <a:buChar char="•"/>
                  <a:defRPr/>
                </a:pPr>
                <a:r>
                  <a:rPr lang="fr-FR" sz="1200">
                    <a:solidFill>
                      <a:srgbClr val="000080"/>
                    </a:solidFill>
                    <a:latin typeface="Arial" charset="0"/>
                  </a:rPr>
                  <a:t>Engagement sur les résultats</a:t>
                </a:r>
              </a:p>
              <a:p>
                <a:pPr marL="114300" indent="-114300">
                  <a:spcBef>
                    <a:spcPct val="30000"/>
                  </a:spcBef>
                  <a:buClr>
                    <a:srgbClr val="0000FF"/>
                  </a:buClr>
                  <a:buFontTx/>
                  <a:buChar char="•"/>
                  <a:defRPr/>
                </a:pPr>
                <a:r>
                  <a:rPr lang="fr-FR" sz="1200">
                    <a:solidFill>
                      <a:srgbClr val="000080"/>
                    </a:solidFill>
                    <a:latin typeface="Arial" charset="0"/>
                  </a:rPr>
                  <a:t>Orientation Action </a:t>
                </a:r>
              </a:p>
              <a:p>
                <a:pPr marL="114300" indent="-114300">
                  <a:spcBef>
                    <a:spcPct val="30000"/>
                  </a:spcBef>
                  <a:buClr>
                    <a:srgbClr val="0000FF"/>
                  </a:buClr>
                  <a:buFontTx/>
                  <a:buChar char="•"/>
                  <a:defRPr/>
                </a:pPr>
                <a:r>
                  <a:rPr lang="fr-FR" sz="1200">
                    <a:solidFill>
                      <a:srgbClr val="000080"/>
                    </a:solidFill>
                    <a:latin typeface="Arial" charset="0"/>
                  </a:rPr>
                  <a:t>Indépendance</a:t>
                </a:r>
              </a:p>
              <a:p>
                <a:pPr marL="114300" indent="-114300">
                  <a:spcBef>
                    <a:spcPct val="30000"/>
                  </a:spcBef>
                  <a:buClr>
                    <a:srgbClr val="0000FF"/>
                  </a:buClr>
                  <a:buFontTx/>
                  <a:buChar char="•"/>
                  <a:defRPr/>
                </a:pPr>
                <a:r>
                  <a:rPr lang="fr-FR" sz="1200">
                    <a:solidFill>
                      <a:srgbClr val="000080"/>
                    </a:solidFill>
                    <a:latin typeface="Arial" charset="0"/>
                  </a:rPr>
                  <a:t>Responsabilité</a:t>
                </a:r>
              </a:p>
            </p:txBody>
          </p:sp>
          <p:sp>
            <p:nvSpPr>
              <p:cNvPr id="698391" name="Rectangle 23"/>
              <p:cNvSpPr>
                <a:spLocks noChangeAspect="1" noChangeArrowheads="1"/>
              </p:cNvSpPr>
              <p:nvPr/>
            </p:nvSpPr>
            <p:spPr bwMode="auto">
              <a:xfrm>
                <a:off x="911" y="1683"/>
                <a:ext cx="919" cy="1115"/>
              </a:xfrm>
              <a:prstGeom prst="rect">
                <a:avLst/>
              </a:prstGeom>
              <a:solidFill>
                <a:schemeClr val="bg1"/>
              </a:solidFill>
              <a:ln w="12700">
                <a:solidFill>
                  <a:srgbClr val="5F5F5F"/>
                </a:solidFill>
                <a:miter lim="800000"/>
                <a:headEnd/>
                <a:tailEnd/>
              </a:ln>
              <a:effectLst>
                <a:outerShdw blurRad="63500" dist="38099" dir="2700000" algn="ctr" rotWithShape="0">
                  <a:schemeClr val="tx1">
                    <a:alpha val="74998"/>
                  </a:schemeClr>
                </a:outerShdw>
              </a:effectLst>
            </p:spPr>
            <p:txBody>
              <a:bodyPr lIns="91434" tIns="45717" rIns="0" bIns="45717">
                <a:prstTxWarp prst="textNoShape">
                  <a:avLst/>
                </a:prstTxWarp>
              </a:bodyPr>
              <a:lstStyle/>
              <a:p>
                <a:pPr marL="114300" indent="-114300">
                  <a:spcBef>
                    <a:spcPct val="30000"/>
                  </a:spcBef>
                  <a:buClr>
                    <a:srgbClr val="0000FF"/>
                  </a:buClr>
                  <a:buFontTx/>
                  <a:buChar char="•"/>
                  <a:defRPr/>
                </a:pPr>
                <a:r>
                  <a:rPr lang="fr-FR" sz="1200">
                    <a:solidFill>
                      <a:srgbClr val="000080"/>
                    </a:solidFill>
                    <a:latin typeface="Arial" charset="0"/>
                  </a:rPr>
                  <a:t>Orientation client</a:t>
                </a:r>
              </a:p>
              <a:p>
                <a:pPr marL="114300" indent="-114300">
                  <a:spcBef>
                    <a:spcPct val="30000"/>
                  </a:spcBef>
                  <a:buClr>
                    <a:srgbClr val="0000FF"/>
                  </a:buClr>
                  <a:buFontTx/>
                  <a:buChar char="•"/>
                  <a:defRPr/>
                </a:pPr>
                <a:r>
                  <a:rPr lang="fr-FR" sz="1200">
                    <a:solidFill>
                      <a:srgbClr val="000080"/>
                    </a:solidFill>
                    <a:latin typeface="Arial" charset="0"/>
                  </a:rPr>
                  <a:t>Leadership stratégique</a:t>
                </a:r>
              </a:p>
              <a:p>
                <a:pPr marL="114300" indent="-114300">
                  <a:spcBef>
                    <a:spcPct val="30000"/>
                  </a:spcBef>
                  <a:buClr>
                    <a:srgbClr val="0000FF"/>
                  </a:buClr>
                  <a:buFontTx/>
                  <a:buChar char="•"/>
                  <a:defRPr/>
                </a:pPr>
                <a:r>
                  <a:rPr lang="fr-FR" sz="1200">
                    <a:solidFill>
                      <a:srgbClr val="000080"/>
                    </a:solidFill>
                    <a:latin typeface="Arial" charset="0"/>
                  </a:rPr>
                  <a:t>Objectifs partagés</a:t>
                </a:r>
              </a:p>
              <a:p>
                <a:pPr marL="114300" indent="-114300">
                  <a:spcBef>
                    <a:spcPct val="30000"/>
                  </a:spcBef>
                  <a:buClr>
                    <a:srgbClr val="0000FF"/>
                  </a:buClr>
                  <a:buFontTx/>
                  <a:buChar char="•"/>
                  <a:defRPr/>
                </a:pPr>
                <a:r>
                  <a:rPr lang="fr-FR" sz="1200">
                    <a:solidFill>
                      <a:srgbClr val="000080"/>
                    </a:solidFill>
                    <a:latin typeface="Arial" charset="0"/>
                  </a:rPr>
                  <a:t>Compétitivité externe</a:t>
                </a:r>
              </a:p>
            </p:txBody>
          </p:sp>
          <p:sp>
            <p:nvSpPr>
              <p:cNvPr id="683022" name="AutoShape 24"/>
              <p:cNvSpPr>
                <a:spLocks noChangeAspect="1" noChangeArrowheads="1"/>
              </p:cNvSpPr>
              <p:nvPr/>
            </p:nvSpPr>
            <p:spPr bwMode="auto">
              <a:xfrm rot="5400000">
                <a:off x="281" y="1853"/>
                <a:ext cx="400" cy="790"/>
              </a:xfrm>
              <a:prstGeom prst="upArrow">
                <a:avLst>
                  <a:gd name="adj1" fmla="val 50000"/>
                  <a:gd name="adj2" fmla="val 49375"/>
                </a:avLst>
              </a:prstGeom>
              <a:solidFill>
                <a:schemeClr val="bg1"/>
              </a:solidFill>
              <a:ln w="12700">
                <a:solidFill>
                  <a:schemeClr val="tx1"/>
                </a:solidFill>
                <a:miter lim="800000"/>
                <a:headEnd/>
                <a:tailEnd/>
              </a:ln>
            </p:spPr>
            <p:txBody>
              <a:bodyPr wrap="none" anchor="ctr">
                <a:prstTxWarp prst="textNoShape">
                  <a:avLst/>
                </a:prstTxWarp>
              </a:bodyPr>
              <a:lstStyle/>
              <a:p>
                <a:endParaRPr lang="fr-FR"/>
              </a:p>
            </p:txBody>
          </p:sp>
        </p:grpSp>
        <p:sp>
          <p:nvSpPr>
            <p:cNvPr id="683016" name="Text Box 25"/>
            <p:cNvSpPr txBox="1">
              <a:spLocks noChangeAspect="1" noChangeArrowheads="1"/>
            </p:cNvSpPr>
            <p:nvPr/>
          </p:nvSpPr>
          <p:spPr bwMode="auto">
            <a:xfrm>
              <a:off x="48" y="2148"/>
              <a:ext cx="860" cy="173"/>
            </a:xfrm>
            <a:prstGeom prst="rect">
              <a:avLst/>
            </a:prstGeom>
            <a:noFill/>
            <a:ln w="12700">
              <a:noFill/>
              <a:miter lim="800000"/>
              <a:headEnd type="none" w="sm" len="sm"/>
              <a:tailEnd type="none" w="sm" len="sm"/>
            </a:ln>
          </p:spPr>
          <p:txBody>
            <a:bodyPr wrap="none" lIns="91434" tIns="45717" rIns="91434" bIns="45717">
              <a:prstTxWarp prst="textNoShape">
                <a:avLst/>
              </a:prstTxWarp>
              <a:spAutoFit/>
            </a:bodyPr>
            <a:lstStyle/>
            <a:p>
              <a:r>
                <a:rPr lang="en-US" sz="1200" b="1">
                  <a:solidFill>
                    <a:srgbClr val="000080"/>
                  </a:solidFill>
                  <a:latin typeface="Arial" charset="0"/>
                </a:rPr>
                <a:t>20 Dimensions</a:t>
              </a:r>
            </a:p>
          </p:txBody>
        </p:sp>
      </p:grpSp>
      <p:sp>
        <p:nvSpPr>
          <p:cNvPr id="683014" name="Rectangle 26"/>
          <p:cNvSpPr>
            <a:spLocks noGrp="1" noChangeArrowheads="1"/>
          </p:cNvSpPr>
          <p:nvPr>
            <p:ph type="title"/>
          </p:nvPr>
        </p:nvSpPr>
        <p:spPr/>
        <p:txBody>
          <a:bodyPr/>
          <a:lstStyle/>
          <a:p>
            <a:r>
              <a:rPr lang="fr-FR"/>
              <a:t>Gérer la Culture : Analyser et faire évoluer</a:t>
            </a:r>
            <a:br>
              <a:rPr lang="fr-FR"/>
            </a:br>
            <a:r>
              <a:rPr lang="fr-FR"/>
              <a:t>les normes de comportement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C69A6684-DA2C-1640-A789-BC2FC770DE9F}" type="slidenum">
              <a:rPr lang="fr-FR"/>
              <a:pPr>
                <a:defRPr/>
              </a:pPr>
              <a:t>335</a:t>
            </a:fld>
            <a:endParaRPr lang="fr-FR"/>
          </a:p>
        </p:txBody>
      </p:sp>
      <p:sp>
        <p:nvSpPr>
          <p:cNvPr id="685059" name="Rectangle 4"/>
          <p:cNvSpPr>
            <a:spLocks noGrp="1" noChangeArrowheads="1"/>
          </p:cNvSpPr>
          <p:nvPr>
            <p:ph type="title"/>
          </p:nvPr>
        </p:nvSpPr>
        <p:spPr/>
        <p:txBody>
          <a:bodyPr/>
          <a:lstStyle/>
          <a:p>
            <a:r>
              <a:rPr lang="fr-FR"/>
              <a:t>En conclusion, stratégie et culture</a:t>
            </a:r>
          </a:p>
        </p:txBody>
      </p:sp>
      <p:sp>
        <p:nvSpPr>
          <p:cNvPr id="685060" name="Rectangle 5"/>
          <p:cNvSpPr>
            <a:spLocks noGrp="1" noChangeArrowheads="1"/>
          </p:cNvSpPr>
          <p:nvPr>
            <p:ph type="body" idx="1"/>
          </p:nvPr>
        </p:nvSpPr>
        <p:spPr/>
        <p:txBody>
          <a:bodyPr/>
          <a:lstStyle/>
          <a:p>
            <a:pPr>
              <a:lnSpc>
                <a:spcPct val="90000"/>
              </a:lnSpc>
            </a:pPr>
            <a:r>
              <a:rPr lang="fr-FR" sz="1800"/>
              <a:t>Sur des durées courtes (&lt;2ans), la culture est une donnée fixe par rapport à la stratégie</a:t>
            </a:r>
          </a:p>
          <a:p>
            <a:pPr>
              <a:lnSpc>
                <a:spcPct val="90000"/>
              </a:lnSpc>
            </a:pPr>
            <a:endParaRPr lang="fr-FR" sz="1800"/>
          </a:p>
          <a:p>
            <a:pPr>
              <a:lnSpc>
                <a:spcPct val="90000"/>
              </a:lnSpc>
            </a:pPr>
            <a:r>
              <a:rPr lang="fr-FR" sz="1800"/>
              <a:t>Si le développement est satisfaisant dans le champ d'activité délimité par son identité, alors l'utilisation du concept de focalisation ne sera pas nécessaire</a:t>
            </a:r>
          </a:p>
          <a:p>
            <a:pPr>
              <a:lnSpc>
                <a:spcPct val="90000"/>
              </a:lnSpc>
            </a:pPr>
            <a:endParaRPr lang="fr-FR" sz="1800"/>
          </a:p>
          <a:p>
            <a:pPr>
              <a:lnSpc>
                <a:spcPct val="90000"/>
              </a:lnSpc>
            </a:pPr>
            <a:r>
              <a:rPr lang="fr-FR" sz="1800"/>
              <a:t>La culture fournit les prémisses de la décision</a:t>
            </a:r>
          </a:p>
          <a:p>
            <a:pPr>
              <a:lnSpc>
                <a:spcPct val="90000"/>
              </a:lnSpc>
            </a:pPr>
            <a:endParaRPr lang="fr-FR" sz="1800"/>
          </a:p>
          <a:p>
            <a:pPr>
              <a:lnSpc>
                <a:spcPct val="90000"/>
              </a:lnSpc>
            </a:pPr>
            <a:r>
              <a:rPr lang="fr-FR" sz="1800"/>
              <a:t>La culture modèle les conditions dans lesquelles la stratégie se définit : structures, processus de décision, de management</a:t>
            </a:r>
          </a:p>
          <a:p>
            <a:pPr>
              <a:lnSpc>
                <a:spcPct val="90000"/>
              </a:lnSpc>
            </a:pPr>
            <a:endParaRPr lang="fr-FR" sz="1800"/>
          </a:p>
          <a:p>
            <a:pPr>
              <a:lnSpc>
                <a:spcPct val="90000"/>
              </a:lnSpc>
            </a:pPr>
            <a:r>
              <a:rPr lang="fr-FR" sz="1800"/>
              <a:t>La culture "moteur stratégique", si elle permet à l'entreprise :</a:t>
            </a:r>
          </a:p>
          <a:p>
            <a:pPr lvl="1">
              <a:lnSpc>
                <a:spcPct val="90000"/>
              </a:lnSpc>
            </a:pPr>
            <a:r>
              <a:rPr lang="fr-FR" sz="1600"/>
              <a:t>D'être en phase avec son environnement</a:t>
            </a:r>
          </a:p>
          <a:p>
            <a:pPr lvl="1">
              <a:lnSpc>
                <a:spcPct val="90000"/>
              </a:lnSpc>
            </a:pPr>
            <a:r>
              <a:rPr lang="fr-FR" sz="1600"/>
              <a:t>De développer une large acceptation des orientations choisies</a:t>
            </a:r>
          </a:p>
          <a:p>
            <a:pPr lvl="1">
              <a:lnSpc>
                <a:spcPct val="90000"/>
              </a:lnSpc>
            </a:pPr>
            <a:r>
              <a:rPr lang="fr-FR" sz="1600"/>
              <a:t>D'être à la source d'avantages compétitifs durables</a:t>
            </a:r>
          </a:p>
          <a:p>
            <a:pPr>
              <a:lnSpc>
                <a:spcPct val="90000"/>
              </a:lnSpc>
            </a:pPr>
            <a:endParaRPr lang="fr-FR" sz="1800"/>
          </a:p>
          <a:p>
            <a:pPr>
              <a:lnSpc>
                <a:spcPct val="90000"/>
              </a:lnSpc>
            </a:pPr>
            <a:r>
              <a:rPr lang="fr-FR" sz="1800"/>
              <a:t>La culture "frein stratégique" si :</a:t>
            </a:r>
          </a:p>
          <a:p>
            <a:pPr lvl="1">
              <a:lnSpc>
                <a:spcPct val="90000"/>
              </a:lnSpc>
            </a:pPr>
            <a:r>
              <a:rPr lang="fr-FR" sz="1600"/>
              <a:t>La routine ou la rigidité intellectuelle est trop forte</a:t>
            </a:r>
          </a:p>
          <a:p>
            <a:pPr lvl="1">
              <a:lnSpc>
                <a:spcPct val="90000"/>
              </a:lnSpc>
            </a:pPr>
            <a:r>
              <a:rPr lang="fr-FR" sz="1600"/>
              <a:t>Les remises en cause personnelles à faire sont trop nombreuses</a:t>
            </a:r>
          </a:p>
        </p:txBody>
      </p:sp>
    </p:spTree>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Espace réservé du numéro de diapositive 3"/>
          <p:cNvSpPr>
            <a:spLocks noGrp="1"/>
          </p:cNvSpPr>
          <p:nvPr>
            <p:ph type="sldNum" sz="quarter" idx="10"/>
          </p:nvPr>
        </p:nvSpPr>
        <p:spPr/>
        <p:txBody>
          <a:bodyPr/>
          <a:lstStyle/>
          <a:p>
            <a:pPr>
              <a:defRPr/>
            </a:pPr>
            <a:fld id="{93086975-6CF6-AB47-BE9D-F66DDF5EE498}" type="slidenum">
              <a:rPr lang="fr-FR"/>
              <a:pPr>
                <a:defRPr/>
              </a:pPr>
              <a:t>336</a:t>
            </a:fld>
            <a:endParaRPr lang="fr-FR"/>
          </a:p>
        </p:txBody>
      </p:sp>
      <p:sp>
        <p:nvSpPr>
          <p:cNvPr id="687107" name="Rectangle 2"/>
          <p:cNvSpPr>
            <a:spLocks noGrp="1" noChangeArrowheads="1"/>
          </p:cNvSpPr>
          <p:nvPr>
            <p:ph type="title"/>
          </p:nvPr>
        </p:nvSpPr>
        <p:spPr/>
        <p:txBody>
          <a:bodyPr/>
          <a:lstStyle/>
          <a:p>
            <a:r>
              <a:rPr lang="fr-FR"/>
              <a:t>6 principaux critères de différenciation culturelle</a:t>
            </a:r>
          </a:p>
        </p:txBody>
      </p:sp>
      <p:graphicFrame>
        <p:nvGraphicFramePr>
          <p:cNvPr id="722947" name="Group 3"/>
          <p:cNvGraphicFramePr>
            <a:graphicFrameLocks noGrp="1"/>
          </p:cNvGraphicFramePr>
          <p:nvPr>
            <p:ph type="tbl" idx="1"/>
          </p:nvPr>
        </p:nvGraphicFramePr>
        <p:xfrm>
          <a:off x="685800" y="1778000"/>
          <a:ext cx="7486650" cy="3560763"/>
        </p:xfrm>
        <a:graphic>
          <a:graphicData uri="http://schemas.openxmlformats.org/drawingml/2006/table">
            <a:tbl>
              <a:tblPr/>
              <a:tblGrid>
                <a:gridCol w="3743325"/>
                <a:gridCol w="1871663"/>
                <a:gridCol w="1871662"/>
              </a:tblGrid>
              <a:tr h="527050">
                <a:tc>
                  <a:txBody>
                    <a:bodyPr/>
                    <a:lstStyle/>
                    <a:p>
                      <a:pPr marL="0" marR="0" lvl="0" indent="0" algn="ctr" defTabSz="914400" rtl="0" eaLnBrk="0" fontAlgn="base" latinLnBrk="0" hangingPunct="0">
                        <a:lnSpc>
                          <a:spcPct val="100000"/>
                        </a:lnSpc>
                        <a:spcBef>
                          <a:spcPct val="20000"/>
                        </a:spcBef>
                        <a:spcAft>
                          <a:spcPct val="0"/>
                        </a:spcAft>
                        <a:buClr>
                          <a:schemeClr val="tx2"/>
                        </a:buClr>
                        <a:buSzPct val="100000"/>
                        <a:buFontTx/>
                        <a:buNone/>
                        <a:tabLst/>
                      </a:pPr>
                      <a:r>
                        <a:rPr kumimoji="0" lang="fr-FR" sz="1800" b="0" i="0" u="none" strike="noStrike" cap="none" normalizeH="0" baseline="0">
                          <a:ln>
                            <a:noFill/>
                          </a:ln>
                          <a:solidFill>
                            <a:schemeClr val="bg1"/>
                          </a:solidFill>
                          <a:effectLst/>
                          <a:latin typeface="Times New Roman" charset="0"/>
                        </a:rPr>
                        <a:t>Critères</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1A0EE"/>
                    </a:solidFill>
                  </a:tcPr>
                </a:tc>
                <a:tc gridSpan="2">
                  <a:txBody>
                    <a:bodyPr/>
                    <a:lstStyle/>
                    <a:p>
                      <a:pPr marL="0" marR="0" lvl="0" indent="0" algn="ctr" defTabSz="914400" rtl="0" eaLnBrk="0" fontAlgn="base" latinLnBrk="0" hangingPunct="0">
                        <a:lnSpc>
                          <a:spcPct val="100000"/>
                        </a:lnSpc>
                        <a:spcBef>
                          <a:spcPct val="20000"/>
                        </a:spcBef>
                        <a:spcAft>
                          <a:spcPct val="0"/>
                        </a:spcAft>
                        <a:buClr>
                          <a:schemeClr val="tx2"/>
                        </a:buClr>
                        <a:buSzPct val="100000"/>
                        <a:buFontTx/>
                        <a:buNone/>
                        <a:tabLst/>
                      </a:pPr>
                      <a:r>
                        <a:rPr kumimoji="0" lang="fr-FR" sz="1800" b="0" i="0" u="none" strike="noStrike" cap="none" normalizeH="0" baseline="0">
                          <a:ln>
                            <a:noFill/>
                          </a:ln>
                          <a:solidFill>
                            <a:schemeClr val="bg1"/>
                          </a:solidFill>
                          <a:effectLst/>
                          <a:latin typeface="Times New Roman" charset="0"/>
                        </a:rPr>
                        <a:t>Pôles</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1A0EE"/>
                    </a:solidFill>
                  </a:tcPr>
                </a:tc>
                <a:tc hMerge="1">
                  <a:txBody>
                    <a:bodyPr/>
                    <a:lstStyle/>
                    <a:p>
                      <a:endParaRPr lang="fr-FR"/>
                    </a:p>
                  </a:txBody>
                  <a:tcPr/>
                </a:tc>
              </a:tr>
              <a:tr h="633413">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800" b="0" i="0" u="none" strike="noStrike" cap="none" normalizeH="0" baseline="0">
                          <a:ln>
                            <a:noFill/>
                          </a:ln>
                          <a:solidFill>
                            <a:schemeClr val="tx1"/>
                          </a:solidFill>
                          <a:effectLst/>
                          <a:latin typeface="Times New Roman" charset="0"/>
                        </a:rPr>
                        <a:t>1. Relations hiérarchiques</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800" b="0" i="0" u="none" strike="noStrike" cap="none" normalizeH="0" baseline="0">
                          <a:ln>
                            <a:noFill/>
                          </a:ln>
                          <a:solidFill>
                            <a:schemeClr val="tx1"/>
                          </a:solidFill>
                          <a:effectLst/>
                          <a:latin typeface="Times New Roman" charset="0"/>
                        </a:rPr>
                        <a:t>Distance hiérarchique</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800" b="0" i="0" u="none" strike="noStrike" cap="none" normalizeH="0" baseline="0">
                          <a:ln>
                            <a:noFill/>
                          </a:ln>
                          <a:solidFill>
                            <a:schemeClr val="tx1"/>
                          </a:solidFill>
                          <a:effectLst/>
                          <a:latin typeface="Times New Roman" charset="0"/>
                        </a:rPr>
                        <a:t>Partenariat</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800" b="0" i="0" u="none" strike="noStrike" cap="none" normalizeH="0" baseline="0">
                          <a:ln>
                            <a:noFill/>
                          </a:ln>
                          <a:solidFill>
                            <a:schemeClr val="tx1"/>
                          </a:solidFill>
                          <a:effectLst/>
                          <a:latin typeface="Times New Roman" charset="0"/>
                        </a:rPr>
                        <a:t>2. Relation dans l'entreprise</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800" b="0" i="0" u="none" strike="noStrike" cap="none" normalizeH="0" baseline="0">
                          <a:ln>
                            <a:noFill/>
                          </a:ln>
                          <a:solidFill>
                            <a:schemeClr val="tx1"/>
                          </a:solidFill>
                          <a:effectLst/>
                          <a:latin typeface="Times New Roman" charset="0"/>
                        </a:rPr>
                        <a:t>Individualisme</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800" b="0" i="0" u="none" strike="noStrike" cap="none" normalizeH="0" baseline="0">
                          <a:ln>
                            <a:noFill/>
                          </a:ln>
                          <a:solidFill>
                            <a:schemeClr val="tx1"/>
                          </a:solidFill>
                          <a:effectLst/>
                          <a:latin typeface="Times New Roman" charset="0"/>
                        </a:rPr>
                        <a:t>Sens communautaire</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7025">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800" b="0" i="0" u="none" strike="noStrike" cap="none" normalizeH="0" baseline="0">
                          <a:ln>
                            <a:noFill/>
                          </a:ln>
                          <a:solidFill>
                            <a:schemeClr val="tx1"/>
                          </a:solidFill>
                          <a:effectLst/>
                          <a:latin typeface="Times New Roman" charset="0"/>
                        </a:rPr>
                        <a:t>3. Relation dans l'équipe</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800" b="0" i="0" u="none" strike="noStrike" cap="none" normalizeH="0" baseline="0">
                          <a:ln>
                            <a:noFill/>
                          </a:ln>
                          <a:solidFill>
                            <a:schemeClr val="tx1"/>
                          </a:solidFill>
                          <a:effectLst/>
                          <a:latin typeface="Times New Roman" charset="0"/>
                        </a:rPr>
                        <a:t>Compétition</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800" b="0" i="0" u="none" strike="noStrike" cap="none" normalizeH="0" baseline="0">
                          <a:ln>
                            <a:noFill/>
                          </a:ln>
                          <a:solidFill>
                            <a:schemeClr val="tx1"/>
                          </a:solidFill>
                          <a:effectLst/>
                          <a:latin typeface="Times New Roman" charset="0"/>
                        </a:rPr>
                        <a:t>Consensus</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9250">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800" b="0" i="0" u="none" strike="noStrike" cap="none" normalizeH="0" baseline="0">
                          <a:ln>
                            <a:noFill/>
                          </a:ln>
                          <a:solidFill>
                            <a:schemeClr val="tx1"/>
                          </a:solidFill>
                          <a:effectLst/>
                          <a:latin typeface="Times New Roman" charset="0"/>
                        </a:rPr>
                        <a:t>4. Gestion du temps</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800" b="0" i="0" u="none" strike="noStrike" cap="none" normalizeH="0" baseline="0">
                          <a:ln>
                            <a:noFill/>
                          </a:ln>
                          <a:solidFill>
                            <a:schemeClr val="tx1"/>
                          </a:solidFill>
                          <a:effectLst/>
                          <a:latin typeface="Times New Roman" charset="0"/>
                        </a:rPr>
                        <a:t>Programmation</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800" b="0" i="0" u="none" strike="noStrike" cap="none" normalizeH="0" baseline="0">
                          <a:ln>
                            <a:noFill/>
                          </a:ln>
                          <a:solidFill>
                            <a:schemeClr val="tx1"/>
                          </a:solidFill>
                          <a:effectLst/>
                          <a:latin typeface="Times New Roman" charset="0"/>
                        </a:rPr>
                        <a:t>Réactivité</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800" b="0" i="0" u="none" strike="noStrike" cap="none" normalizeH="0" baseline="0">
                          <a:ln>
                            <a:noFill/>
                          </a:ln>
                          <a:solidFill>
                            <a:schemeClr val="tx1"/>
                          </a:solidFill>
                          <a:effectLst/>
                          <a:latin typeface="Times New Roman" charset="0"/>
                        </a:rPr>
                        <a:t>5. Gestion de l'information</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800" b="0" i="0" u="none" strike="noStrike" cap="none" normalizeH="0" baseline="0">
                          <a:ln>
                            <a:noFill/>
                          </a:ln>
                          <a:solidFill>
                            <a:schemeClr val="tx1"/>
                          </a:solidFill>
                          <a:effectLst/>
                          <a:latin typeface="Times New Roman" charset="0"/>
                        </a:rPr>
                        <a:t>Explicite</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800" b="0" i="0" u="none" strike="noStrike" cap="none" normalizeH="0" baseline="0">
                          <a:ln>
                            <a:noFill/>
                          </a:ln>
                          <a:solidFill>
                            <a:schemeClr val="tx1"/>
                          </a:solidFill>
                          <a:effectLst/>
                          <a:latin typeface="Times New Roman" charset="0"/>
                        </a:rPr>
                        <a:t>Implicite</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800" b="0" i="0" u="none" strike="noStrike" cap="none" normalizeH="0" baseline="0">
                          <a:ln>
                            <a:noFill/>
                          </a:ln>
                          <a:solidFill>
                            <a:schemeClr val="tx1"/>
                          </a:solidFill>
                          <a:effectLst/>
                          <a:latin typeface="Times New Roman" charset="0"/>
                        </a:rPr>
                        <a:t>6. Gestion du statut socio-professionnel</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800" b="0" i="0" u="none" strike="noStrike" cap="none" normalizeH="0" baseline="0">
                          <a:ln>
                            <a:noFill/>
                          </a:ln>
                          <a:solidFill>
                            <a:schemeClr val="tx1"/>
                          </a:solidFill>
                          <a:effectLst/>
                          <a:latin typeface="Times New Roman" charset="0"/>
                        </a:rPr>
                        <a:t>Au mérite</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800" b="0" i="0" u="none" strike="noStrike" cap="none" normalizeH="0" baseline="0">
                          <a:ln>
                            <a:noFill/>
                          </a:ln>
                          <a:solidFill>
                            <a:schemeClr val="tx1"/>
                          </a:solidFill>
                          <a:effectLst/>
                          <a:latin typeface="Times New Roman" charset="0"/>
                        </a:rPr>
                        <a:t>Au statut d'origine</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Espace réservé du numéro de diapositive 3"/>
          <p:cNvSpPr>
            <a:spLocks noGrp="1"/>
          </p:cNvSpPr>
          <p:nvPr>
            <p:ph type="sldNum" sz="quarter" idx="10"/>
          </p:nvPr>
        </p:nvSpPr>
        <p:spPr/>
        <p:txBody>
          <a:bodyPr/>
          <a:lstStyle/>
          <a:p>
            <a:pPr>
              <a:defRPr/>
            </a:pPr>
            <a:fld id="{F6781412-B161-8643-900A-63C967B1D291}" type="slidenum">
              <a:rPr lang="fr-FR"/>
              <a:pPr>
                <a:defRPr/>
              </a:pPr>
              <a:t>337</a:t>
            </a:fld>
            <a:endParaRPr lang="fr-FR"/>
          </a:p>
        </p:txBody>
      </p:sp>
      <p:sp>
        <p:nvSpPr>
          <p:cNvPr id="689155" name="Rectangle 2"/>
          <p:cNvSpPr>
            <a:spLocks noGrp="1" noChangeArrowheads="1"/>
          </p:cNvSpPr>
          <p:nvPr>
            <p:ph type="title"/>
          </p:nvPr>
        </p:nvSpPr>
        <p:spPr>
          <a:xfrm>
            <a:off x="468313" y="82550"/>
            <a:ext cx="7772400" cy="609600"/>
          </a:xfrm>
        </p:spPr>
        <p:txBody>
          <a:bodyPr/>
          <a:lstStyle/>
          <a:p>
            <a:r>
              <a:rPr lang="fr-FR"/>
              <a:t>Les facteurs de différenciation culturelle (G. Hoftede)</a:t>
            </a:r>
          </a:p>
        </p:txBody>
      </p:sp>
      <p:graphicFrame>
        <p:nvGraphicFramePr>
          <p:cNvPr id="724995" name="Group 3"/>
          <p:cNvGraphicFramePr>
            <a:graphicFrameLocks noGrp="1"/>
          </p:cNvGraphicFramePr>
          <p:nvPr>
            <p:ph type="tbl" idx="1"/>
          </p:nvPr>
        </p:nvGraphicFramePr>
        <p:xfrm>
          <a:off x="107950" y="742950"/>
          <a:ext cx="8551863" cy="5913438"/>
        </p:xfrm>
        <a:graphic>
          <a:graphicData uri="http://schemas.openxmlformats.org/drawingml/2006/table">
            <a:tbl>
              <a:tblPr/>
              <a:tblGrid>
                <a:gridCol w="1492250"/>
                <a:gridCol w="6051550"/>
                <a:gridCol w="1008063"/>
              </a:tblGrid>
              <a:tr h="469900">
                <a:tc>
                  <a:txBody>
                    <a:bodyPr/>
                    <a:lstStyle/>
                    <a:p>
                      <a:pPr marL="0" marR="0" lvl="0" indent="0" algn="ctr" defTabSz="914400" rtl="0" eaLnBrk="0" fontAlgn="base" latinLnBrk="0" hangingPunct="0">
                        <a:lnSpc>
                          <a:spcPct val="100000"/>
                        </a:lnSpc>
                        <a:spcBef>
                          <a:spcPct val="20000"/>
                        </a:spcBef>
                        <a:spcAft>
                          <a:spcPct val="0"/>
                        </a:spcAft>
                        <a:buClr>
                          <a:schemeClr val="tx2"/>
                        </a:buClr>
                        <a:buSzPct val="100000"/>
                        <a:buFontTx/>
                        <a:buNone/>
                        <a:tabLst/>
                      </a:pPr>
                      <a:r>
                        <a:rPr kumimoji="0" lang="fr-FR" sz="1800" b="1" i="0" u="none" strike="noStrike" cap="none" normalizeH="0" baseline="0">
                          <a:ln>
                            <a:noFill/>
                          </a:ln>
                          <a:solidFill>
                            <a:srgbClr val="00279F"/>
                          </a:solidFill>
                          <a:effectLst/>
                          <a:latin typeface="Times New Roman" charset="0"/>
                        </a:rPr>
                        <a:t>Dimension culturelle</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100000"/>
                        <a:buFontTx/>
                        <a:buNone/>
                        <a:tabLst/>
                      </a:pPr>
                      <a:r>
                        <a:rPr kumimoji="0" lang="fr-FR" sz="1800" b="1" i="0" u="none" strike="noStrike" cap="none" normalizeH="0" baseline="0">
                          <a:ln>
                            <a:noFill/>
                          </a:ln>
                          <a:solidFill>
                            <a:srgbClr val="00279F"/>
                          </a:solidFill>
                          <a:effectLst/>
                          <a:latin typeface="Times New Roman" charset="0"/>
                        </a:rPr>
                        <a:t>Définition </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100000"/>
                        <a:buFontTx/>
                        <a:buNone/>
                        <a:tabLst/>
                      </a:pPr>
                      <a:r>
                        <a:rPr kumimoji="0" lang="fr-FR" sz="1400" b="1" i="0" u="none" strike="noStrike" cap="none" normalizeH="0" baseline="0">
                          <a:ln>
                            <a:noFill/>
                          </a:ln>
                          <a:solidFill>
                            <a:srgbClr val="00279F"/>
                          </a:solidFill>
                          <a:effectLst/>
                          <a:latin typeface="Times New Roman" charset="0"/>
                        </a:rPr>
                        <a:t>Indices max 110</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05025">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800" b="1" i="0" u="none" strike="noStrike" cap="none" normalizeH="0" baseline="0">
                          <a:ln>
                            <a:noFill/>
                          </a:ln>
                          <a:solidFill>
                            <a:srgbClr val="00279F"/>
                          </a:solidFill>
                          <a:effectLst/>
                          <a:latin typeface="Times New Roman" charset="0"/>
                        </a:rPr>
                        <a:t>Distance hiérarchique</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600" b="0" i="0" u="none" strike="noStrike" cap="none" normalizeH="0" baseline="0">
                          <a:ln>
                            <a:noFill/>
                          </a:ln>
                          <a:solidFill>
                            <a:schemeClr val="tx1"/>
                          </a:solidFill>
                          <a:effectLst/>
                          <a:latin typeface="Times New Roman" charset="0"/>
                        </a:rPr>
                        <a:t>Perception du degré d'inégalité du pouvoir entre celui qui détient le pouvoir hiérarchique et celui qui y est soumis.</a:t>
                      </a:r>
                    </a:p>
                    <a:p>
                      <a:pPr marL="0" marR="0" lvl="0" indent="0"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600" b="0" i="0" u="none" strike="noStrike" cap="none" normalizeH="0" baseline="0">
                          <a:ln>
                            <a:noFill/>
                          </a:ln>
                          <a:solidFill>
                            <a:schemeClr val="tx1"/>
                          </a:solidFill>
                          <a:effectLst/>
                          <a:latin typeface="Times New Roman" charset="0"/>
                        </a:rPr>
                        <a:t>Elle est mesurée par la perception que le subordonné a du pouvoir de son chef</a:t>
                      </a:r>
                    </a:p>
                    <a:p>
                      <a:pPr marL="0" marR="0" lvl="0" indent="0"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600" b="1" i="0" u="none" strike="noStrike" cap="none" normalizeH="0" baseline="0">
                          <a:ln>
                            <a:noFill/>
                          </a:ln>
                          <a:solidFill>
                            <a:schemeClr val="hlink"/>
                          </a:solidFill>
                          <a:effectLst/>
                          <a:latin typeface="Times New Roman" charset="0"/>
                        </a:rPr>
                        <a:t>Forte</a:t>
                      </a:r>
                      <a:r>
                        <a:rPr kumimoji="0" lang="fr-FR" sz="1600" b="0" i="0" u="none" strike="noStrike" cap="none" normalizeH="0" baseline="0">
                          <a:ln>
                            <a:noFill/>
                          </a:ln>
                          <a:solidFill>
                            <a:schemeClr val="tx1"/>
                          </a:solidFill>
                          <a:effectLst/>
                          <a:latin typeface="Times New Roman" charset="0"/>
                        </a:rPr>
                        <a:t> </a:t>
                      </a:r>
                      <a:r>
                        <a:rPr kumimoji="0" lang="fr-FR" sz="1600" b="1" i="0" u="none" strike="noStrike" cap="none" normalizeH="0" baseline="0">
                          <a:ln>
                            <a:noFill/>
                          </a:ln>
                          <a:solidFill>
                            <a:schemeClr val="hlink"/>
                          </a:solidFill>
                          <a:effectLst/>
                          <a:latin typeface="Times New Roman" charset="0"/>
                        </a:rPr>
                        <a:t>distance</a:t>
                      </a:r>
                      <a:endParaRPr kumimoji="0" lang="fr-FR" sz="1600" b="0" i="0" u="none" strike="noStrike" cap="none" normalizeH="0" baseline="0">
                        <a:ln>
                          <a:noFill/>
                        </a:ln>
                        <a:solidFill>
                          <a:schemeClr val="tx1"/>
                        </a:solidFill>
                        <a:effectLst/>
                        <a:latin typeface="Times New Roman" charset="0"/>
                      </a:endParaRPr>
                    </a:p>
                    <a:p>
                      <a:pPr marL="233363" marR="0" lvl="1" indent="0"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400" b="0" i="0" u="none" strike="noStrike" cap="none" normalizeH="0" baseline="0">
                          <a:ln>
                            <a:noFill/>
                          </a:ln>
                          <a:solidFill>
                            <a:schemeClr val="tx1"/>
                          </a:solidFill>
                          <a:effectLst/>
                          <a:latin typeface="Times New Roman" charset="0"/>
                          <a:ea typeface="ＭＳ Ｐゴシック" charset="-128"/>
                          <a:sym typeface="Wingdings" charset="2"/>
                        </a:rPr>
                        <a:t>Relation inégalitaire, avec acceptation ou prise de décision non discutées et non partagées,</a:t>
                      </a:r>
                    </a:p>
                    <a:p>
                      <a:pPr marL="233363" marR="0" lvl="1" indent="0"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400" b="0" i="0" u="none" strike="noStrike" cap="none" normalizeH="0" baseline="0">
                          <a:ln>
                            <a:noFill/>
                          </a:ln>
                          <a:solidFill>
                            <a:schemeClr val="tx1"/>
                          </a:solidFill>
                          <a:effectLst/>
                          <a:latin typeface="Times New Roman" charset="0"/>
                          <a:ea typeface="ＭＳ Ｐゴシック" charset="-128"/>
                          <a:sym typeface="Wingdings" charset="2"/>
                        </a:rPr>
                        <a:t>recherche des signes extérieurs de pouvoir ou de respect</a:t>
                      </a:r>
                    </a:p>
                    <a:p>
                      <a:pPr marL="0" marR="0" lvl="0" indent="0"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600" b="1" i="0" u="none" strike="noStrike" cap="none" normalizeH="0" baseline="0">
                          <a:ln>
                            <a:noFill/>
                          </a:ln>
                          <a:solidFill>
                            <a:schemeClr val="hlink"/>
                          </a:solidFill>
                          <a:effectLst/>
                          <a:latin typeface="Times New Roman" charset="0"/>
                          <a:sym typeface="Wingdings" charset="2"/>
                        </a:rPr>
                        <a:t>Faible</a:t>
                      </a:r>
                      <a:r>
                        <a:rPr kumimoji="0" lang="fr-FR" sz="1600" b="0" i="0" u="none" strike="noStrike" cap="none" normalizeH="0" baseline="0">
                          <a:ln>
                            <a:noFill/>
                          </a:ln>
                          <a:solidFill>
                            <a:schemeClr val="tx1"/>
                          </a:solidFill>
                          <a:effectLst/>
                          <a:latin typeface="Times New Roman" charset="0"/>
                          <a:sym typeface="Wingdings" charset="2"/>
                        </a:rPr>
                        <a:t> </a:t>
                      </a:r>
                      <a:r>
                        <a:rPr kumimoji="0" lang="fr-FR" sz="1600" b="1" i="0" u="none" strike="noStrike" cap="none" normalizeH="0" baseline="0">
                          <a:ln>
                            <a:noFill/>
                          </a:ln>
                          <a:solidFill>
                            <a:schemeClr val="hlink"/>
                          </a:solidFill>
                          <a:effectLst/>
                          <a:latin typeface="Times New Roman" charset="0"/>
                          <a:sym typeface="Wingdings" charset="2"/>
                        </a:rPr>
                        <a:t>distance</a:t>
                      </a:r>
                      <a:endParaRPr kumimoji="0" lang="fr-FR" sz="1600" b="0" i="0" u="none" strike="noStrike" cap="none" normalizeH="0" baseline="0">
                        <a:ln>
                          <a:noFill/>
                        </a:ln>
                        <a:solidFill>
                          <a:schemeClr val="tx1"/>
                        </a:solidFill>
                        <a:effectLst/>
                        <a:latin typeface="Times New Roman" charset="0"/>
                        <a:sym typeface="Wingdings" charset="2"/>
                      </a:endParaRPr>
                    </a:p>
                    <a:p>
                      <a:pPr marL="233363" marR="0" lvl="1" indent="0"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400" b="0" i="0" u="none" strike="noStrike" cap="none" normalizeH="0" baseline="0">
                          <a:ln>
                            <a:noFill/>
                          </a:ln>
                          <a:solidFill>
                            <a:schemeClr val="tx1"/>
                          </a:solidFill>
                          <a:effectLst/>
                          <a:latin typeface="Times New Roman" charset="0"/>
                          <a:ea typeface="ＭＳ Ｐゴシック" charset="-128"/>
                          <a:sym typeface="Wingdings" charset="2"/>
                        </a:rPr>
                        <a:t>Relation partenariale avec les supérieurs ou les subordonnés</a:t>
                      </a:r>
                    </a:p>
                    <a:p>
                      <a:pPr marL="233363" marR="0" lvl="1" indent="0"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400" b="0" i="0" u="none" strike="noStrike" cap="none" normalizeH="0" baseline="0">
                          <a:ln>
                            <a:noFill/>
                          </a:ln>
                          <a:solidFill>
                            <a:schemeClr val="tx1"/>
                          </a:solidFill>
                          <a:effectLst/>
                          <a:latin typeface="Times New Roman" charset="0"/>
                          <a:ea typeface="ＭＳ Ｐゴシック" charset="-128"/>
                          <a:sym typeface="Wingdings" charset="2"/>
                        </a:rPr>
                        <a:t>Acceptation des remises en cause des décisions prises</a:t>
                      </a:r>
                    </a:p>
                    <a:p>
                      <a:pPr marL="233363" marR="0" lvl="1" indent="0"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400" b="0" i="0" u="none" strike="noStrike" cap="none" normalizeH="0" baseline="0">
                          <a:ln>
                            <a:noFill/>
                          </a:ln>
                          <a:solidFill>
                            <a:schemeClr val="tx1"/>
                          </a:solidFill>
                          <a:effectLst/>
                          <a:latin typeface="Times New Roman" charset="0"/>
                          <a:ea typeface="ＭＳ Ｐゴシック" charset="-128"/>
                          <a:sym typeface="Wingdings" charset="2"/>
                        </a:rPr>
                        <a:t>Évitement des marques extérieures du statut hiérarchique</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Char char="•"/>
                        <a:tabLst/>
                      </a:pPr>
                      <a:endParaRPr kumimoji="0" lang="fr-FR" sz="1400" b="0" i="0" u="none" strike="noStrike" cap="none" normalizeH="0" baseline="0">
                        <a:ln>
                          <a:noFill/>
                        </a:ln>
                        <a:solidFill>
                          <a:schemeClr val="tx1"/>
                        </a:solidFill>
                        <a:effectLst/>
                        <a:latin typeface="Times New Roman" charset="0"/>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5050">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800" b="1" i="0" u="none" strike="noStrike" cap="none" normalizeH="0" baseline="0">
                          <a:ln>
                            <a:noFill/>
                          </a:ln>
                          <a:solidFill>
                            <a:schemeClr val="accent2"/>
                          </a:solidFill>
                          <a:effectLst/>
                          <a:latin typeface="Times New Roman" charset="0"/>
                        </a:rPr>
                        <a:t>France</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400" b="0" i="0" u="none" strike="noStrike" cap="none" normalizeH="0" baseline="0">
                          <a:ln>
                            <a:noFill/>
                          </a:ln>
                          <a:solidFill>
                            <a:schemeClr val="accent2"/>
                          </a:solidFill>
                          <a:effectLst/>
                          <a:latin typeface="Times New Roman" charset="0"/>
                          <a:sym typeface="Wingdings" charset="2"/>
                        </a:rPr>
                        <a:t>pouvoir davantage centralisé, style de direction + autocratique</a:t>
                      </a:r>
                    </a:p>
                    <a:p>
                      <a:pPr marL="0" marR="0" lvl="0" indent="0"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400" b="0" i="0" u="none" strike="noStrike" cap="none" normalizeH="0" baseline="0">
                          <a:ln>
                            <a:noFill/>
                          </a:ln>
                          <a:solidFill>
                            <a:schemeClr val="accent2"/>
                          </a:solidFill>
                          <a:effectLst/>
                          <a:latin typeface="Times New Roman" charset="0"/>
                          <a:sym typeface="Wingdings" charset="2"/>
                        </a:rPr>
                        <a:t>logiques de fierté, de corps, de métier</a:t>
                      </a:r>
                    </a:p>
                    <a:p>
                      <a:pPr marL="0" marR="0" lvl="0" indent="0"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400" b="0" i="0" u="none" strike="noStrike" cap="none" normalizeH="0" baseline="0">
                          <a:ln>
                            <a:noFill/>
                          </a:ln>
                          <a:solidFill>
                            <a:schemeClr val="accent2"/>
                          </a:solidFill>
                          <a:effectLst/>
                          <a:latin typeface="Times New Roman" charset="0"/>
                          <a:sym typeface="Wingdings" charset="2"/>
                        </a:rPr>
                        <a:t>distinctions fortes cadres / non cadres</a:t>
                      </a:r>
                    </a:p>
                    <a:p>
                      <a:pPr marL="0" marR="0" lvl="0" indent="0"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400" b="0" i="0" u="none" strike="noStrike" cap="none" normalizeH="0" baseline="0">
                          <a:ln>
                            <a:noFill/>
                          </a:ln>
                          <a:solidFill>
                            <a:schemeClr val="accent2"/>
                          </a:solidFill>
                          <a:effectLst/>
                          <a:latin typeface="Times New Roman" charset="0"/>
                          <a:sym typeface="Wingdings" charset="2"/>
                        </a:rPr>
                        <a:t>distance forte entre les niveaux hiérarchiques</a:t>
                      </a:r>
                    </a:p>
                    <a:p>
                      <a:pPr marL="0" marR="0" lvl="0" indent="0"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400" b="0" i="0" u="none" strike="noStrike" cap="none" normalizeH="0" baseline="0">
                          <a:ln>
                            <a:noFill/>
                          </a:ln>
                          <a:solidFill>
                            <a:schemeClr val="accent2"/>
                          </a:solidFill>
                          <a:effectLst/>
                          <a:latin typeface="Times New Roman" charset="0"/>
                          <a:sym typeface="Wingdings" charset="2"/>
                        </a:rPr>
                        <a:t>position dominante du PDG …</a:t>
                      </a:r>
                    </a:p>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400" b="0" i="1" u="none" strike="noStrike" cap="none" normalizeH="0" baseline="0">
                          <a:ln>
                            <a:noFill/>
                          </a:ln>
                          <a:solidFill>
                            <a:schemeClr val="accent2"/>
                          </a:solidFill>
                          <a:effectLst/>
                          <a:latin typeface="Times New Roman" charset="0"/>
                          <a:sym typeface="Wingdings" charset="2"/>
                        </a:rPr>
                        <a:t>La France patrie de l'honneur des rangs, des ordres …</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100000"/>
                        <a:buFontTx/>
                        <a:buNone/>
                        <a:tabLst/>
                      </a:pPr>
                      <a:r>
                        <a:rPr kumimoji="0" lang="fr-FR" sz="1400" b="0" i="0" u="none" strike="noStrike" cap="none" normalizeH="0" baseline="0">
                          <a:ln>
                            <a:noFill/>
                          </a:ln>
                          <a:solidFill>
                            <a:schemeClr val="accent2"/>
                          </a:solidFill>
                          <a:effectLst/>
                          <a:latin typeface="Times New Roman" charset="0"/>
                          <a:sym typeface="Wingdings" charset="2"/>
                        </a:rPr>
                        <a:t>68</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363">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800" b="1" i="0" u="none" strike="noStrike" cap="none" normalizeH="0" baseline="0">
                          <a:ln>
                            <a:noFill/>
                          </a:ln>
                          <a:solidFill>
                            <a:schemeClr val="accent2"/>
                          </a:solidFill>
                          <a:effectLst/>
                          <a:latin typeface="Times New Roman" charset="0"/>
                        </a:rPr>
                        <a:t>Allemagne</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400" b="0" i="0" u="none" strike="noStrike" cap="none" normalizeH="0" baseline="0">
                          <a:ln>
                            <a:noFill/>
                          </a:ln>
                          <a:solidFill>
                            <a:schemeClr val="accent2"/>
                          </a:solidFill>
                          <a:effectLst/>
                          <a:latin typeface="Times New Roman" charset="0"/>
                          <a:sym typeface="Wingdings" charset="2"/>
                        </a:rPr>
                        <a:t>lignes hiérarchiques plus courtes, pouvoir délégué…</a:t>
                      </a:r>
                      <a:endParaRPr kumimoji="0" lang="fr-FR" sz="1400" b="0" i="1" u="none" strike="noStrike" cap="none" normalizeH="0" baseline="0">
                        <a:ln>
                          <a:noFill/>
                        </a:ln>
                        <a:solidFill>
                          <a:schemeClr val="accent2"/>
                        </a:solidFill>
                        <a:effectLst/>
                        <a:latin typeface="Times New Roman" charset="0"/>
                        <a:sym typeface="Wingdings" charset="2"/>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100000"/>
                        <a:buFontTx/>
                        <a:buNone/>
                        <a:tabLst/>
                      </a:pPr>
                      <a:r>
                        <a:rPr kumimoji="0" lang="fr-FR" sz="1400" b="0" i="0" u="none" strike="noStrike" cap="none" normalizeH="0" baseline="0">
                          <a:ln>
                            <a:noFill/>
                          </a:ln>
                          <a:solidFill>
                            <a:schemeClr val="accent2"/>
                          </a:solidFill>
                          <a:effectLst/>
                          <a:latin typeface="Times New Roman" charset="0"/>
                          <a:sym typeface="Wingdings" charset="2"/>
                        </a:rPr>
                        <a:t>35</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Espace réservé du numéro de diapositive 3"/>
          <p:cNvSpPr>
            <a:spLocks noGrp="1"/>
          </p:cNvSpPr>
          <p:nvPr>
            <p:ph type="sldNum" sz="quarter" idx="10"/>
          </p:nvPr>
        </p:nvSpPr>
        <p:spPr/>
        <p:txBody>
          <a:bodyPr/>
          <a:lstStyle/>
          <a:p>
            <a:pPr>
              <a:defRPr/>
            </a:pPr>
            <a:fld id="{7D4E0395-8B74-E54D-9CAD-8BC9AA70DE10}" type="slidenum">
              <a:rPr lang="fr-FR"/>
              <a:pPr>
                <a:defRPr/>
              </a:pPr>
              <a:t>338</a:t>
            </a:fld>
            <a:endParaRPr lang="fr-FR"/>
          </a:p>
        </p:txBody>
      </p:sp>
      <p:sp>
        <p:nvSpPr>
          <p:cNvPr id="691203" name="Rectangle 2"/>
          <p:cNvSpPr>
            <a:spLocks noGrp="1" noChangeArrowheads="1"/>
          </p:cNvSpPr>
          <p:nvPr>
            <p:ph type="title"/>
          </p:nvPr>
        </p:nvSpPr>
        <p:spPr>
          <a:xfrm>
            <a:off x="762000" y="115888"/>
            <a:ext cx="7772400" cy="609600"/>
          </a:xfrm>
        </p:spPr>
        <p:txBody>
          <a:bodyPr/>
          <a:lstStyle/>
          <a:p>
            <a:r>
              <a:rPr lang="fr-FR"/>
              <a:t>Les facteurs de différenciation culturelle (G. Hoftede)</a:t>
            </a:r>
          </a:p>
        </p:txBody>
      </p:sp>
      <p:graphicFrame>
        <p:nvGraphicFramePr>
          <p:cNvPr id="727043" name="Group 3"/>
          <p:cNvGraphicFramePr>
            <a:graphicFrameLocks noGrp="1"/>
          </p:cNvGraphicFramePr>
          <p:nvPr>
            <p:ph type="tbl" idx="1"/>
          </p:nvPr>
        </p:nvGraphicFramePr>
        <p:xfrm>
          <a:off x="341313" y="1065213"/>
          <a:ext cx="8101012" cy="5081587"/>
        </p:xfrm>
        <a:graphic>
          <a:graphicData uri="http://schemas.openxmlformats.org/drawingml/2006/table">
            <a:tbl>
              <a:tblPr/>
              <a:tblGrid>
                <a:gridCol w="1563687"/>
                <a:gridCol w="5367338"/>
                <a:gridCol w="1169987"/>
              </a:tblGrid>
              <a:tr h="623888">
                <a:tc>
                  <a:txBody>
                    <a:bodyPr/>
                    <a:lstStyle/>
                    <a:p>
                      <a:pPr marL="0" marR="0" lvl="0" indent="0" algn="ctr" defTabSz="914400" rtl="0" eaLnBrk="0" fontAlgn="base" latinLnBrk="0" hangingPunct="0">
                        <a:lnSpc>
                          <a:spcPct val="100000"/>
                        </a:lnSpc>
                        <a:spcBef>
                          <a:spcPct val="20000"/>
                        </a:spcBef>
                        <a:spcAft>
                          <a:spcPct val="0"/>
                        </a:spcAft>
                        <a:buClr>
                          <a:schemeClr val="tx2"/>
                        </a:buClr>
                        <a:buSzPct val="100000"/>
                        <a:buFontTx/>
                        <a:buNone/>
                        <a:tabLst/>
                      </a:pPr>
                      <a:r>
                        <a:rPr kumimoji="0" lang="fr-FR" sz="1800" b="1" i="0" u="none" strike="noStrike" cap="none" normalizeH="0" baseline="0">
                          <a:ln>
                            <a:noFill/>
                          </a:ln>
                          <a:solidFill>
                            <a:srgbClr val="00279F"/>
                          </a:solidFill>
                          <a:effectLst/>
                          <a:latin typeface="Times New Roman" charset="0"/>
                        </a:rPr>
                        <a:t>Dimension culturelle</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100000"/>
                        <a:buFontTx/>
                        <a:buNone/>
                        <a:tabLst/>
                      </a:pPr>
                      <a:r>
                        <a:rPr kumimoji="0" lang="fr-FR" sz="1800" b="1" i="0" u="none" strike="noStrike" cap="none" normalizeH="0" baseline="0">
                          <a:ln>
                            <a:noFill/>
                          </a:ln>
                          <a:solidFill>
                            <a:srgbClr val="00279F"/>
                          </a:solidFill>
                          <a:effectLst/>
                          <a:latin typeface="Times New Roman" charset="0"/>
                        </a:rPr>
                        <a:t>Définition </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100000"/>
                        <a:buFontTx/>
                        <a:buNone/>
                        <a:tabLst/>
                      </a:pPr>
                      <a:r>
                        <a:rPr kumimoji="0" lang="fr-FR" sz="1800" b="1" i="0" u="none" strike="noStrike" cap="none" normalizeH="0" baseline="0">
                          <a:ln>
                            <a:noFill/>
                          </a:ln>
                          <a:solidFill>
                            <a:srgbClr val="00279F"/>
                          </a:solidFill>
                          <a:effectLst/>
                          <a:latin typeface="Times New Roman" charset="0"/>
                        </a:rPr>
                        <a:t>Indices max 120</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68488">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800" b="1" i="0" u="none" strike="noStrike" cap="none" normalizeH="0" baseline="0">
                          <a:ln>
                            <a:noFill/>
                          </a:ln>
                          <a:solidFill>
                            <a:srgbClr val="00279F"/>
                          </a:solidFill>
                          <a:effectLst/>
                          <a:latin typeface="Times New Roman" charset="0"/>
                        </a:rPr>
                        <a:t>Contrôle de l'incertitude</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600" b="0" i="0" u="none" strike="noStrike" cap="none" normalizeH="0" baseline="0">
                          <a:ln>
                            <a:noFill/>
                          </a:ln>
                          <a:solidFill>
                            <a:schemeClr val="tx1"/>
                          </a:solidFill>
                          <a:effectLst/>
                          <a:latin typeface="Times New Roman" charset="0"/>
                        </a:rPr>
                        <a:t>Degré de tolérance qu'une culture peut accepter face à l'inquiétude provoquée par des évènements futures</a:t>
                      </a:r>
                    </a:p>
                    <a:p>
                      <a:pPr marL="0" marR="0" lvl="0" indent="0"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600" b="1" i="0" u="none" strike="noStrike" cap="none" normalizeH="0" baseline="0">
                          <a:ln>
                            <a:noFill/>
                          </a:ln>
                          <a:solidFill>
                            <a:schemeClr val="hlink"/>
                          </a:solidFill>
                          <a:effectLst/>
                          <a:latin typeface="Times New Roman" charset="0"/>
                        </a:rPr>
                        <a:t>Tolérance faible</a:t>
                      </a:r>
                      <a:r>
                        <a:rPr kumimoji="0" lang="fr-FR" sz="1600" b="0" i="0" u="none" strike="noStrike" cap="none" normalizeH="0" baseline="0">
                          <a:ln>
                            <a:noFill/>
                          </a:ln>
                          <a:solidFill>
                            <a:schemeClr val="tx1"/>
                          </a:solidFill>
                          <a:effectLst/>
                          <a:latin typeface="Times New Roman" charset="0"/>
                        </a:rPr>
                        <a:t> </a:t>
                      </a:r>
                      <a:r>
                        <a:rPr kumimoji="0" lang="fr-FR" sz="1600" b="0" i="0" u="none" strike="noStrike" cap="none" normalizeH="0" baseline="0">
                          <a:ln>
                            <a:noFill/>
                          </a:ln>
                          <a:solidFill>
                            <a:schemeClr val="tx1"/>
                          </a:solidFill>
                          <a:effectLst/>
                          <a:latin typeface="Times New Roman" charset="0"/>
                          <a:sym typeface="Wingdings" charset="2"/>
                        </a:rPr>
                        <a:t> </a:t>
                      </a:r>
                      <a:r>
                        <a:rPr kumimoji="0" lang="fr-FR" sz="1600" b="1" i="0" u="none" strike="noStrike" cap="none" normalizeH="0" baseline="0">
                          <a:ln>
                            <a:noFill/>
                          </a:ln>
                          <a:solidFill>
                            <a:schemeClr val="hlink"/>
                          </a:solidFill>
                          <a:effectLst/>
                          <a:latin typeface="Times New Roman" charset="0"/>
                          <a:sym typeface="Wingdings" charset="2"/>
                        </a:rPr>
                        <a:t>contrôle fort</a:t>
                      </a:r>
                      <a:r>
                        <a:rPr kumimoji="0" lang="fr-FR" sz="1600" b="0" i="0" u="none" strike="noStrike" cap="none" normalizeH="0" baseline="0">
                          <a:ln>
                            <a:noFill/>
                          </a:ln>
                          <a:solidFill>
                            <a:schemeClr val="tx1"/>
                          </a:solidFill>
                          <a:effectLst/>
                          <a:latin typeface="Times New Roman" charset="0"/>
                          <a:sym typeface="Wingdings" charset="2"/>
                        </a:rPr>
                        <a:t> </a:t>
                      </a:r>
                      <a:r>
                        <a:rPr kumimoji="0" lang="fr-FR" sz="1200" b="0" i="1" u="none" strike="noStrike" cap="none" normalizeH="0" baseline="0">
                          <a:ln>
                            <a:noFill/>
                          </a:ln>
                          <a:solidFill>
                            <a:schemeClr val="tx1"/>
                          </a:solidFill>
                          <a:effectLst/>
                          <a:latin typeface="Times New Roman" charset="0"/>
                          <a:sym typeface="Wingdings" charset="2"/>
                        </a:rPr>
                        <a:t>(indice fort)</a:t>
                      </a:r>
                    </a:p>
                    <a:p>
                      <a:pPr marL="233363" marR="0" lvl="1" indent="0"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400" b="0" i="0" u="none" strike="noStrike" cap="none" normalizeH="0" baseline="0">
                          <a:ln>
                            <a:noFill/>
                          </a:ln>
                          <a:solidFill>
                            <a:schemeClr val="tx1"/>
                          </a:solidFill>
                          <a:effectLst/>
                          <a:latin typeface="Times New Roman" charset="0"/>
                          <a:ea typeface="ＭＳ Ｐゴシック" charset="-128"/>
                          <a:sym typeface="Wingdings" charset="2"/>
                        </a:rPr>
                        <a:t>Les personnes se sentent peu en sécurité  créer de la sécurité, création de règles, de lois, de règlements …</a:t>
                      </a:r>
                    </a:p>
                    <a:p>
                      <a:pPr marL="0" marR="0" lvl="0" indent="0"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600" b="1" i="0" u="none" strike="noStrike" cap="none" normalizeH="0" baseline="0">
                          <a:ln>
                            <a:noFill/>
                          </a:ln>
                          <a:solidFill>
                            <a:schemeClr val="hlink"/>
                          </a:solidFill>
                          <a:effectLst/>
                          <a:latin typeface="Times New Roman" charset="0"/>
                        </a:rPr>
                        <a:t>Tolérance</a:t>
                      </a:r>
                      <a:r>
                        <a:rPr kumimoji="0" lang="fr-FR" sz="1600" b="0" i="0" u="none" strike="noStrike" cap="none" normalizeH="0" baseline="0">
                          <a:ln>
                            <a:noFill/>
                          </a:ln>
                          <a:solidFill>
                            <a:schemeClr val="tx1"/>
                          </a:solidFill>
                          <a:effectLst/>
                          <a:latin typeface="Times New Roman" charset="0"/>
                        </a:rPr>
                        <a:t> </a:t>
                      </a:r>
                      <a:r>
                        <a:rPr kumimoji="0" lang="fr-FR" sz="1600" b="1" i="0" u="none" strike="noStrike" cap="none" normalizeH="0" baseline="0">
                          <a:ln>
                            <a:noFill/>
                          </a:ln>
                          <a:solidFill>
                            <a:schemeClr val="hlink"/>
                          </a:solidFill>
                          <a:effectLst/>
                          <a:latin typeface="Times New Roman" charset="0"/>
                        </a:rPr>
                        <a:t>forte</a:t>
                      </a:r>
                      <a:r>
                        <a:rPr kumimoji="0" lang="fr-FR" sz="1600" b="0" i="0" u="none" strike="noStrike" cap="none" normalizeH="0" baseline="0">
                          <a:ln>
                            <a:noFill/>
                          </a:ln>
                          <a:solidFill>
                            <a:schemeClr val="tx1"/>
                          </a:solidFill>
                          <a:effectLst/>
                          <a:latin typeface="Times New Roman" charset="0"/>
                        </a:rPr>
                        <a:t> </a:t>
                      </a:r>
                      <a:r>
                        <a:rPr kumimoji="0" lang="fr-FR" sz="1600" b="0" i="0" u="none" strike="noStrike" cap="none" normalizeH="0" baseline="0">
                          <a:ln>
                            <a:noFill/>
                          </a:ln>
                          <a:solidFill>
                            <a:schemeClr val="tx1"/>
                          </a:solidFill>
                          <a:effectLst/>
                          <a:latin typeface="Times New Roman" charset="0"/>
                          <a:sym typeface="Wingdings" charset="2"/>
                        </a:rPr>
                        <a:t> </a:t>
                      </a:r>
                      <a:r>
                        <a:rPr kumimoji="0" lang="fr-FR" sz="1600" b="1" i="0" u="none" strike="noStrike" cap="none" normalizeH="0" baseline="0">
                          <a:ln>
                            <a:noFill/>
                          </a:ln>
                          <a:solidFill>
                            <a:schemeClr val="hlink"/>
                          </a:solidFill>
                          <a:effectLst/>
                          <a:latin typeface="Times New Roman" charset="0"/>
                          <a:sym typeface="Wingdings" charset="2"/>
                        </a:rPr>
                        <a:t>contrôle faible</a:t>
                      </a:r>
                      <a:r>
                        <a:rPr kumimoji="0" lang="fr-FR" sz="1600" b="0" i="0" u="none" strike="noStrike" cap="none" normalizeH="0" baseline="0">
                          <a:ln>
                            <a:noFill/>
                          </a:ln>
                          <a:solidFill>
                            <a:schemeClr val="tx1"/>
                          </a:solidFill>
                          <a:effectLst/>
                          <a:latin typeface="Times New Roman" charset="0"/>
                          <a:sym typeface="Wingdings" charset="2"/>
                        </a:rPr>
                        <a:t> </a:t>
                      </a:r>
                      <a:r>
                        <a:rPr kumimoji="0" lang="fr-FR" sz="1200" b="0" i="1" u="none" strike="noStrike" cap="none" normalizeH="0" baseline="0">
                          <a:ln>
                            <a:noFill/>
                          </a:ln>
                          <a:solidFill>
                            <a:schemeClr val="tx1"/>
                          </a:solidFill>
                          <a:effectLst/>
                          <a:latin typeface="Times New Roman" charset="0"/>
                          <a:sym typeface="Wingdings" charset="2"/>
                        </a:rPr>
                        <a:t>(indice faible)</a:t>
                      </a:r>
                      <a:endParaRPr kumimoji="0" lang="fr-FR" sz="1600" b="0" i="0" u="none" strike="noStrike" cap="none" normalizeH="0" baseline="0">
                        <a:ln>
                          <a:noFill/>
                        </a:ln>
                        <a:solidFill>
                          <a:schemeClr val="tx1"/>
                        </a:solidFill>
                        <a:effectLst/>
                        <a:latin typeface="Times New Roman" charset="0"/>
                        <a:sym typeface="Wingdings" charset="2"/>
                      </a:endParaRPr>
                    </a:p>
                    <a:p>
                      <a:pPr marL="233363" marR="0" lvl="1" indent="0"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400" b="0" i="0" u="none" strike="noStrike" cap="none" normalizeH="0" baseline="0">
                          <a:ln>
                            <a:noFill/>
                          </a:ln>
                          <a:solidFill>
                            <a:schemeClr val="tx1"/>
                          </a:solidFill>
                          <a:effectLst/>
                          <a:latin typeface="Times New Roman" charset="0"/>
                          <a:ea typeface="ＭＳ Ｐゴシック" charset="-128"/>
                          <a:sym typeface="Wingdings" charset="2"/>
                        </a:rPr>
                        <a:t> + de prise de risque par les personnes</a:t>
                      </a:r>
                    </a:p>
                    <a:p>
                      <a:pPr marL="233363" marR="0" lvl="1" indent="0"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400" b="0" i="0" u="none" strike="noStrike" cap="none" normalizeH="0" baseline="0">
                          <a:ln>
                            <a:noFill/>
                          </a:ln>
                          <a:solidFill>
                            <a:schemeClr val="tx1"/>
                          </a:solidFill>
                          <a:effectLst/>
                          <a:latin typeface="Times New Roman" charset="0"/>
                          <a:ea typeface="ＭＳ Ｐゴシック" charset="-128"/>
                          <a:sym typeface="Wingdings" charset="2"/>
                        </a:rPr>
                        <a:t> + de tolérance à l'égard d'opinions ou de comportements différents</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Char char="•"/>
                        <a:tabLst/>
                      </a:pPr>
                      <a:endParaRPr kumimoji="0" lang="fr-FR" sz="1600" b="0" i="1" u="none" strike="noStrike" cap="none" normalizeH="0" baseline="0">
                        <a:ln>
                          <a:noFill/>
                        </a:ln>
                        <a:solidFill>
                          <a:schemeClr val="tx1"/>
                        </a:solidFill>
                        <a:effectLst/>
                        <a:latin typeface="Times New Roman" charset="0"/>
                        <a:sym typeface="Wingdings" charset="2"/>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1350">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800" b="1" i="0" u="none" strike="noStrike" cap="none" normalizeH="0" baseline="0">
                          <a:ln>
                            <a:noFill/>
                          </a:ln>
                          <a:solidFill>
                            <a:schemeClr val="accent2"/>
                          </a:solidFill>
                          <a:effectLst/>
                          <a:latin typeface="Times New Roman" charset="0"/>
                        </a:rPr>
                        <a:t>France</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600" b="0" i="0" u="none" strike="noStrike" cap="none" normalizeH="0" baseline="0">
                          <a:ln>
                            <a:noFill/>
                          </a:ln>
                          <a:solidFill>
                            <a:schemeClr val="accent2"/>
                          </a:solidFill>
                          <a:effectLst/>
                          <a:latin typeface="Times New Roman" charset="0"/>
                          <a:sym typeface="Wingdings" charset="2"/>
                        </a:rPr>
                        <a:t>L'indice maximise la position par rapport au stress, l'anxiété, la sécurité d'emploi</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100000"/>
                        <a:buFontTx/>
                        <a:buNone/>
                        <a:tabLst/>
                      </a:pPr>
                      <a:r>
                        <a:rPr kumimoji="0" lang="fr-FR" sz="1600" b="0" i="1" u="none" strike="noStrike" cap="none" normalizeH="0" baseline="0">
                          <a:ln>
                            <a:noFill/>
                          </a:ln>
                          <a:solidFill>
                            <a:schemeClr val="tx2"/>
                          </a:solidFill>
                          <a:effectLst/>
                          <a:latin typeface="Times New Roman" charset="0"/>
                          <a:sym typeface="Wingdings" charset="2"/>
                        </a:rPr>
                        <a:t>86</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7400">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800" b="1" i="0" u="none" strike="noStrike" cap="none" normalizeH="0" baseline="0">
                          <a:ln>
                            <a:noFill/>
                          </a:ln>
                          <a:solidFill>
                            <a:schemeClr val="accent2"/>
                          </a:solidFill>
                          <a:effectLst/>
                          <a:latin typeface="Times New Roman" charset="0"/>
                        </a:rPr>
                        <a:t>Allemagne</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600" b="0" i="0" u="none" strike="noStrike" cap="none" normalizeH="0" baseline="0">
                          <a:ln>
                            <a:noFill/>
                          </a:ln>
                          <a:solidFill>
                            <a:schemeClr val="accent2"/>
                          </a:solidFill>
                          <a:effectLst/>
                          <a:latin typeface="Times New Roman" charset="0"/>
                          <a:sym typeface="Wingdings" charset="2"/>
                        </a:rPr>
                        <a:t>En fait la tendance à la formalisation, l'énoncé de règles et procédures, la définition claire de rôles et responsabilités est forte</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100000"/>
                        <a:buFontTx/>
                        <a:buNone/>
                        <a:tabLst/>
                      </a:pPr>
                      <a:r>
                        <a:rPr kumimoji="0" lang="fr-FR" sz="1600" b="0" i="1" u="none" strike="noStrike" cap="none" normalizeH="0" baseline="0">
                          <a:ln>
                            <a:noFill/>
                          </a:ln>
                          <a:solidFill>
                            <a:schemeClr val="tx2"/>
                          </a:solidFill>
                          <a:effectLst/>
                          <a:latin typeface="Times New Roman" charset="0"/>
                          <a:sym typeface="Wingdings" charset="2"/>
                        </a:rPr>
                        <a:t>65</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2463">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600" b="0" i="1" u="none" strike="noStrike" cap="none" normalizeH="0" baseline="0">
                          <a:ln>
                            <a:noFill/>
                          </a:ln>
                          <a:solidFill>
                            <a:schemeClr val="hlink"/>
                          </a:solidFill>
                          <a:effectLst/>
                          <a:latin typeface="Times New Roman" charset="0"/>
                        </a:rPr>
                        <a:t>Remarque</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600" b="0" i="1" u="none" strike="noStrike" cap="none" normalizeH="0" baseline="0">
                          <a:ln>
                            <a:noFill/>
                          </a:ln>
                          <a:solidFill>
                            <a:schemeClr val="hlink"/>
                          </a:solidFill>
                          <a:effectLst/>
                          <a:latin typeface="Times New Roman" charset="0"/>
                          <a:sym typeface="Wingdings" charset="2"/>
                        </a:rPr>
                        <a:t>De nombreux auteurs considèrent que la volonté de contrôler l'incertitude est plus développée chez les allemands que chez les français !</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100000"/>
                        <a:buFontTx/>
                        <a:buNone/>
                        <a:tabLst/>
                      </a:pPr>
                      <a:endParaRPr kumimoji="0" lang="fr-FR" sz="1400" b="0" i="1" u="none" strike="noStrike" cap="none" normalizeH="0" baseline="0">
                        <a:ln>
                          <a:noFill/>
                        </a:ln>
                        <a:solidFill>
                          <a:schemeClr val="tx2"/>
                        </a:solidFill>
                        <a:effectLst/>
                        <a:latin typeface="Times New Roman" charset="0"/>
                        <a:sym typeface="Wingdings" charset="2"/>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Espace réservé du numéro de diapositive 3"/>
          <p:cNvSpPr>
            <a:spLocks noGrp="1"/>
          </p:cNvSpPr>
          <p:nvPr>
            <p:ph type="sldNum" sz="quarter" idx="10"/>
          </p:nvPr>
        </p:nvSpPr>
        <p:spPr/>
        <p:txBody>
          <a:bodyPr/>
          <a:lstStyle/>
          <a:p>
            <a:pPr>
              <a:defRPr/>
            </a:pPr>
            <a:fld id="{CC873B7E-51AF-1A45-9618-8F77FB78FFCB}" type="slidenum">
              <a:rPr lang="fr-FR"/>
              <a:pPr>
                <a:defRPr/>
              </a:pPr>
              <a:t>339</a:t>
            </a:fld>
            <a:endParaRPr lang="fr-FR"/>
          </a:p>
        </p:txBody>
      </p:sp>
      <p:sp>
        <p:nvSpPr>
          <p:cNvPr id="693251" name="Rectangle 2"/>
          <p:cNvSpPr>
            <a:spLocks noGrp="1" noChangeArrowheads="1"/>
          </p:cNvSpPr>
          <p:nvPr>
            <p:ph type="title"/>
          </p:nvPr>
        </p:nvSpPr>
        <p:spPr>
          <a:xfrm>
            <a:off x="671513" y="115888"/>
            <a:ext cx="7772400" cy="609600"/>
          </a:xfrm>
        </p:spPr>
        <p:txBody>
          <a:bodyPr/>
          <a:lstStyle/>
          <a:p>
            <a:r>
              <a:rPr lang="fr-FR"/>
              <a:t>Les facteurs de différenciation culturelle (G. Hoftede)</a:t>
            </a:r>
          </a:p>
        </p:txBody>
      </p:sp>
      <p:graphicFrame>
        <p:nvGraphicFramePr>
          <p:cNvPr id="729091" name="Group 3"/>
          <p:cNvGraphicFramePr>
            <a:graphicFrameLocks noGrp="1"/>
          </p:cNvGraphicFramePr>
          <p:nvPr>
            <p:ph type="tbl" idx="1"/>
          </p:nvPr>
        </p:nvGraphicFramePr>
        <p:xfrm>
          <a:off x="250825" y="725488"/>
          <a:ext cx="8191500" cy="5378450"/>
        </p:xfrm>
        <a:graphic>
          <a:graphicData uri="http://schemas.openxmlformats.org/drawingml/2006/table">
            <a:tbl>
              <a:tblPr/>
              <a:tblGrid>
                <a:gridCol w="1620838"/>
                <a:gridCol w="5672137"/>
                <a:gridCol w="898525"/>
              </a:tblGrid>
              <a:tr h="623888">
                <a:tc>
                  <a:txBody>
                    <a:bodyPr/>
                    <a:lstStyle/>
                    <a:p>
                      <a:pPr marL="0" marR="0" lvl="0" indent="0" algn="ctr" defTabSz="914400" rtl="0" eaLnBrk="0" fontAlgn="base" latinLnBrk="0" hangingPunct="0">
                        <a:lnSpc>
                          <a:spcPct val="100000"/>
                        </a:lnSpc>
                        <a:spcBef>
                          <a:spcPct val="20000"/>
                        </a:spcBef>
                        <a:spcAft>
                          <a:spcPct val="0"/>
                        </a:spcAft>
                        <a:buClr>
                          <a:schemeClr val="tx2"/>
                        </a:buClr>
                        <a:buSzPct val="100000"/>
                        <a:buFontTx/>
                        <a:buNone/>
                        <a:tabLst/>
                      </a:pPr>
                      <a:r>
                        <a:rPr kumimoji="0" lang="fr-FR" sz="1600" b="1" i="0" u="none" strike="noStrike" cap="none" normalizeH="0" baseline="0">
                          <a:ln>
                            <a:noFill/>
                          </a:ln>
                          <a:solidFill>
                            <a:srgbClr val="00279F"/>
                          </a:solidFill>
                          <a:effectLst/>
                          <a:latin typeface="Times New Roman" charset="0"/>
                        </a:rPr>
                        <a:t>Dimension culturelle</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100000"/>
                        <a:buFontTx/>
                        <a:buNone/>
                        <a:tabLst/>
                      </a:pPr>
                      <a:r>
                        <a:rPr kumimoji="0" lang="fr-FR" sz="1600" b="1" i="0" u="none" strike="noStrike" cap="none" normalizeH="0" baseline="0">
                          <a:ln>
                            <a:noFill/>
                          </a:ln>
                          <a:solidFill>
                            <a:srgbClr val="00279F"/>
                          </a:solidFill>
                          <a:effectLst/>
                          <a:latin typeface="Times New Roman" charset="0"/>
                        </a:rPr>
                        <a:t>Définition </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100000"/>
                        <a:buFontTx/>
                        <a:buNone/>
                        <a:tabLst/>
                      </a:pPr>
                      <a:r>
                        <a:rPr kumimoji="0" lang="fr-FR" sz="1400" b="1" i="0" u="none" strike="noStrike" cap="none" normalizeH="0" baseline="0">
                          <a:ln>
                            <a:noFill/>
                          </a:ln>
                          <a:solidFill>
                            <a:srgbClr val="00279F"/>
                          </a:solidFill>
                          <a:effectLst/>
                          <a:latin typeface="Times New Roman" charset="0"/>
                        </a:rPr>
                        <a:t>Indices</a:t>
                      </a:r>
                    </a:p>
                    <a:p>
                      <a:pPr marL="0" marR="0" lvl="0" indent="0" algn="ctr" defTabSz="914400" rtl="0" eaLnBrk="0" fontAlgn="base" latinLnBrk="0" hangingPunct="0">
                        <a:lnSpc>
                          <a:spcPct val="100000"/>
                        </a:lnSpc>
                        <a:spcBef>
                          <a:spcPct val="20000"/>
                        </a:spcBef>
                        <a:spcAft>
                          <a:spcPct val="0"/>
                        </a:spcAft>
                        <a:buClr>
                          <a:schemeClr val="tx2"/>
                        </a:buClr>
                        <a:buSzPct val="100000"/>
                        <a:buFontTx/>
                        <a:buNone/>
                        <a:tabLst/>
                      </a:pPr>
                      <a:r>
                        <a:rPr kumimoji="0" lang="fr-FR" sz="1400" b="1" i="0" u="none" strike="noStrike" cap="none" normalizeH="0" baseline="0">
                          <a:ln>
                            <a:noFill/>
                          </a:ln>
                          <a:solidFill>
                            <a:srgbClr val="00279F"/>
                          </a:solidFill>
                          <a:effectLst/>
                          <a:latin typeface="Times New Roman" charset="0"/>
                        </a:rPr>
                        <a:t>Max 100</a:t>
                      </a:r>
                      <a:endParaRPr kumimoji="0" lang="fr-FR" sz="1200" b="0" i="0" u="none" strike="noStrike" cap="none" normalizeH="0" baseline="0">
                        <a:ln>
                          <a:noFill/>
                        </a:ln>
                        <a:solidFill>
                          <a:schemeClr val="tx2"/>
                        </a:solidFill>
                        <a:effectLst/>
                        <a:latin typeface="Times New Roman" charset="0"/>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6638">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600" b="1" i="0" u="none" strike="noStrike" cap="none" normalizeH="0" baseline="0">
                          <a:ln>
                            <a:noFill/>
                          </a:ln>
                          <a:solidFill>
                            <a:srgbClr val="00279F"/>
                          </a:solidFill>
                          <a:effectLst/>
                          <a:latin typeface="Times New Roman" charset="0"/>
                        </a:rPr>
                        <a:t>Individualisme ou sens communautaire</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600" b="0" i="0" u="none" strike="noStrike" cap="none" normalizeH="0" baseline="0">
                          <a:ln>
                            <a:noFill/>
                          </a:ln>
                          <a:solidFill>
                            <a:schemeClr val="tx1"/>
                          </a:solidFill>
                          <a:effectLst/>
                          <a:latin typeface="Times New Roman" charset="0"/>
                        </a:rPr>
                        <a:t>Les relations que les individus entretiennent avec les autres membres de la collectivité</a:t>
                      </a:r>
                    </a:p>
                    <a:p>
                      <a:pPr marL="0" marR="0" lvl="0" indent="0"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600" b="1" i="0" u="none" strike="noStrike" cap="none" normalizeH="0" baseline="0">
                          <a:ln>
                            <a:noFill/>
                          </a:ln>
                          <a:solidFill>
                            <a:schemeClr val="hlink"/>
                          </a:solidFill>
                          <a:effectLst/>
                          <a:latin typeface="Times New Roman" charset="0"/>
                        </a:rPr>
                        <a:t>Individualisme</a:t>
                      </a:r>
                      <a:r>
                        <a:rPr kumimoji="0" lang="fr-FR" sz="1600" b="0" i="0" u="none" strike="noStrike" cap="none" normalizeH="0" baseline="0">
                          <a:ln>
                            <a:noFill/>
                          </a:ln>
                          <a:solidFill>
                            <a:schemeClr val="tx1"/>
                          </a:solidFill>
                          <a:effectLst/>
                          <a:latin typeface="Times New Roman" charset="0"/>
                        </a:rPr>
                        <a:t> : valorisation du temps passé par les personnes pour leur vie personnelle</a:t>
                      </a:r>
                    </a:p>
                    <a:p>
                      <a:pPr marL="233363" marR="0" lvl="1" indent="0"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400" b="0" i="0" u="none" strike="noStrike" cap="none" normalizeH="0" baseline="0">
                          <a:ln>
                            <a:noFill/>
                          </a:ln>
                          <a:solidFill>
                            <a:schemeClr val="tx1"/>
                          </a:solidFill>
                          <a:effectLst/>
                          <a:latin typeface="Times New Roman" charset="0"/>
                          <a:ea typeface="ＭＳ Ｐゴシック" charset="-128"/>
                        </a:rPr>
                        <a:t>Prise d'initiatives et de responsabilités personnelles</a:t>
                      </a:r>
                    </a:p>
                    <a:p>
                      <a:pPr marL="233363" marR="0" lvl="1" indent="0"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400" b="0" i="0" u="none" strike="noStrike" cap="none" normalizeH="0" baseline="0">
                          <a:ln>
                            <a:noFill/>
                          </a:ln>
                          <a:solidFill>
                            <a:schemeClr val="tx1"/>
                          </a:solidFill>
                          <a:effectLst/>
                          <a:latin typeface="Times New Roman" charset="0"/>
                          <a:ea typeface="ＭＳ Ｐゴシック" charset="-128"/>
                        </a:rPr>
                        <a:t>Contractualisation individuelle des objectifs</a:t>
                      </a:r>
                    </a:p>
                    <a:p>
                      <a:pPr marL="0" marR="0" lvl="0" indent="0"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600" b="1" i="0" u="none" strike="noStrike" cap="none" normalizeH="0" baseline="0">
                          <a:ln>
                            <a:noFill/>
                          </a:ln>
                          <a:solidFill>
                            <a:schemeClr val="hlink"/>
                          </a:solidFill>
                          <a:effectLst/>
                          <a:latin typeface="Times New Roman" charset="0"/>
                        </a:rPr>
                        <a:t>Communautarisme</a:t>
                      </a:r>
                      <a:r>
                        <a:rPr kumimoji="0" lang="fr-FR" sz="1600" b="0" i="0" u="none" strike="noStrike" cap="none" normalizeH="0" baseline="0">
                          <a:ln>
                            <a:noFill/>
                          </a:ln>
                          <a:solidFill>
                            <a:schemeClr val="tx1"/>
                          </a:solidFill>
                          <a:effectLst/>
                          <a:latin typeface="Times New Roman" charset="0"/>
                        </a:rPr>
                        <a:t> : valorisation du temps passé pour le groupe</a:t>
                      </a:r>
                    </a:p>
                    <a:p>
                      <a:pPr marL="233363" marR="0" lvl="1" indent="0"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400" b="0" i="0" u="none" strike="noStrike" cap="none" normalizeH="0" baseline="0">
                          <a:ln>
                            <a:noFill/>
                          </a:ln>
                          <a:solidFill>
                            <a:schemeClr val="tx1"/>
                          </a:solidFill>
                          <a:effectLst/>
                          <a:latin typeface="Times New Roman" charset="0"/>
                          <a:ea typeface="ＭＳ Ｐゴシック" charset="-128"/>
                        </a:rPr>
                        <a:t>Chacun, membre du groupe</a:t>
                      </a:r>
                    </a:p>
                    <a:p>
                      <a:pPr marL="233363" marR="0" lvl="1" indent="0"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400" b="0" i="0" u="none" strike="noStrike" cap="none" normalizeH="0" baseline="0">
                          <a:ln>
                            <a:noFill/>
                          </a:ln>
                          <a:solidFill>
                            <a:schemeClr val="tx1"/>
                          </a:solidFill>
                          <a:effectLst/>
                          <a:latin typeface="Times New Roman" charset="0"/>
                          <a:ea typeface="ＭＳ Ｐゴシック" charset="-128"/>
                        </a:rPr>
                        <a:t>Intérêts collectifs privilégiés</a:t>
                      </a:r>
                    </a:p>
                    <a:p>
                      <a:pPr marL="233363" marR="0" lvl="1" indent="0"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400" b="0" i="0" u="none" strike="noStrike" cap="none" normalizeH="0" baseline="0">
                          <a:ln>
                            <a:noFill/>
                          </a:ln>
                          <a:solidFill>
                            <a:schemeClr val="tx1"/>
                          </a:solidFill>
                          <a:effectLst/>
                          <a:latin typeface="Times New Roman" charset="0"/>
                          <a:ea typeface="ＭＳ Ｐゴシック" charset="-128"/>
                        </a:rPr>
                        <a:t>Système de reconnaissance fédératif</a:t>
                      </a:r>
                      <a:endParaRPr kumimoji="0" lang="fr-FR" sz="1000" b="0" i="0" u="none" strike="noStrike" cap="none" normalizeH="0" baseline="0">
                        <a:ln>
                          <a:noFill/>
                        </a:ln>
                        <a:solidFill>
                          <a:schemeClr val="tx1"/>
                        </a:solidFill>
                        <a:effectLst/>
                        <a:latin typeface="Times New Roman" charset="0"/>
                        <a:ea typeface="ＭＳ Ｐゴシック" charset="-128"/>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Char char="•"/>
                        <a:tabLst/>
                      </a:pPr>
                      <a:endParaRPr kumimoji="0" lang="fr-FR" sz="1200" b="0" i="0" u="none" strike="noStrike" cap="none" normalizeH="0" baseline="0">
                        <a:ln>
                          <a:noFill/>
                        </a:ln>
                        <a:solidFill>
                          <a:schemeClr val="tx1"/>
                        </a:solidFill>
                        <a:effectLst/>
                        <a:latin typeface="Times New Roman" charset="0"/>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0413">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600" b="1" i="0" u="none" strike="noStrike" cap="none" normalizeH="0" baseline="0">
                          <a:ln>
                            <a:noFill/>
                          </a:ln>
                          <a:solidFill>
                            <a:schemeClr val="accent2"/>
                          </a:solidFill>
                          <a:effectLst/>
                          <a:latin typeface="Times New Roman" charset="0"/>
                        </a:rPr>
                        <a:t>France </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400" b="1" i="0" u="none" strike="noStrike" cap="none" normalizeH="0" baseline="0">
                          <a:ln>
                            <a:noFill/>
                          </a:ln>
                          <a:solidFill>
                            <a:schemeClr val="accent2"/>
                          </a:solidFill>
                          <a:effectLst/>
                          <a:latin typeface="Times New Roman" charset="0"/>
                          <a:sym typeface="Wingdings" charset="2"/>
                        </a:rPr>
                        <a:t>Les français "incontestablement " plus individualistes que les allemands</a:t>
                      </a:r>
                    </a:p>
                    <a:p>
                      <a:pPr marL="0" marR="0" lvl="0" indent="0"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400" b="1" i="0" u="none" strike="noStrike" cap="none" normalizeH="0" baseline="0">
                          <a:ln>
                            <a:noFill/>
                          </a:ln>
                          <a:solidFill>
                            <a:schemeClr val="accent2"/>
                          </a:solidFill>
                          <a:effectLst/>
                          <a:latin typeface="Times New Roman" charset="0"/>
                          <a:sym typeface="Wingdings" charset="2"/>
                        </a:rPr>
                        <a:t>Recherche de la reconnaissance individuelle</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100000"/>
                        <a:buFontTx/>
                        <a:buNone/>
                        <a:tabLst/>
                      </a:pPr>
                      <a:r>
                        <a:rPr kumimoji="0" lang="fr-FR" sz="1400" b="1" i="1" u="none" strike="noStrike" cap="none" normalizeH="0" baseline="0">
                          <a:ln>
                            <a:noFill/>
                          </a:ln>
                          <a:solidFill>
                            <a:schemeClr val="accent2"/>
                          </a:solidFill>
                          <a:effectLst/>
                          <a:latin typeface="Times New Roman" charset="0"/>
                          <a:sym typeface="Wingdings" charset="2"/>
                        </a:rPr>
                        <a:t>71</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5050">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600" b="1" i="0" u="none" strike="noStrike" cap="none" normalizeH="0" baseline="0">
                          <a:ln>
                            <a:noFill/>
                          </a:ln>
                          <a:solidFill>
                            <a:schemeClr val="accent2"/>
                          </a:solidFill>
                          <a:effectLst/>
                          <a:latin typeface="Times New Roman" charset="0"/>
                        </a:rPr>
                        <a:t>Allemagne</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400" b="1" i="0" u="none" strike="noStrike" cap="none" normalizeH="0" baseline="0">
                          <a:ln>
                            <a:noFill/>
                          </a:ln>
                          <a:solidFill>
                            <a:schemeClr val="accent2"/>
                          </a:solidFill>
                          <a:effectLst/>
                          <a:latin typeface="Times New Roman" charset="0"/>
                          <a:sym typeface="Wingdings" charset="2"/>
                        </a:rPr>
                        <a:t>Probablement les allemands plus communautaires que le score ne l'indique</a:t>
                      </a:r>
                    </a:p>
                    <a:p>
                      <a:pPr marL="0" marR="0" lvl="0" indent="0"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400" b="1" i="0" u="none" strike="noStrike" cap="none" normalizeH="0" baseline="0">
                          <a:ln>
                            <a:noFill/>
                          </a:ln>
                          <a:solidFill>
                            <a:schemeClr val="accent2"/>
                          </a:solidFill>
                          <a:effectLst/>
                          <a:latin typeface="Times New Roman" charset="0"/>
                          <a:sym typeface="Wingdings" charset="2"/>
                        </a:rPr>
                        <a:t>Recherche la reconnaissance du groupe</a:t>
                      </a:r>
                    </a:p>
                    <a:p>
                      <a:pPr marL="0" marR="0" lvl="0" indent="0"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400" b="1" i="0" u="none" strike="noStrike" cap="none" normalizeH="0" baseline="0">
                          <a:ln>
                            <a:noFill/>
                          </a:ln>
                          <a:solidFill>
                            <a:schemeClr val="accent2"/>
                          </a:solidFill>
                          <a:effectLst/>
                          <a:latin typeface="Times New Roman" charset="0"/>
                          <a:sym typeface="Wingdings" charset="2"/>
                        </a:rPr>
                        <a:t>Capacité de travail collectif largement diffusée dans l'entreprise</a:t>
                      </a:r>
                    </a:p>
                    <a:p>
                      <a:pPr marL="0" marR="0" lvl="0" indent="0"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400" b="1" i="0" u="none" strike="noStrike" cap="none" normalizeH="0" baseline="0">
                          <a:ln>
                            <a:noFill/>
                          </a:ln>
                          <a:solidFill>
                            <a:schemeClr val="accent2"/>
                          </a:solidFill>
                          <a:effectLst/>
                          <a:latin typeface="Times New Roman" charset="0"/>
                          <a:sym typeface="Wingdings" charset="2"/>
                        </a:rPr>
                        <a:t>Élaboration de consensus</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100000"/>
                        <a:buFontTx/>
                        <a:buNone/>
                        <a:tabLst/>
                      </a:pPr>
                      <a:r>
                        <a:rPr kumimoji="0" lang="fr-FR" sz="1400" b="1" i="1" u="none" strike="noStrike" cap="none" normalizeH="0" baseline="0">
                          <a:ln>
                            <a:noFill/>
                          </a:ln>
                          <a:solidFill>
                            <a:schemeClr val="accent2"/>
                          </a:solidFill>
                          <a:effectLst/>
                          <a:latin typeface="Times New Roman" charset="0"/>
                          <a:sym typeface="Wingdings" charset="2"/>
                        </a:rPr>
                        <a:t>67</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3"/>
          <p:cNvSpPr>
            <a:spLocks noGrp="1"/>
          </p:cNvSpPr>
          <p:nvPr>
            <p:ph type="sldNum" sz="quarter" idx="10"/>
          </p:nvPr>
        </p:nvSpPr>
        <p:spPr/>
        <p:txBody>
          <a:bodyPr/>
          <a:lstStyle/>
          <a:p>
            <a:pPr>
              <a:defRPr/>
            </a:pPr>
            <a:fld id="{99AE7A4D-47B4-2741-85F1-1D6127A042D0}" type="slidenum">
              <a:rPr lang="fr-FR"/>
              <a:pPr>
                <a:defRPr/>
              </a:pPr>
              <a:t>34</a:t>
            </a:fld>
            <a:endParaRPr lang="fr-FR"/>
          </a:p>
        </p:txBody>
      </p:sp>
      <p:sp>
        <p:nvSpPr>
          <p:cNvPr id="74755" name="Rectangle 2"/>
          <p:cNvSpPr>
            <a:spLocks noGrp="1" noChangeArrowheads="1"/>
          </p:cNvSpPr>
          <p:nvPr>
            <p:ph type="title"/>
          </p:nvPr>
        </p:nvSpPr>
        <p:spPr>
          <a:xfrm>
            <a:off x="633413" y="228600"/>
            <a:ext cx="8001000" cy="533400"/>
          </a:xfrm>
        </p:spPr>
        <p:txBody>
          <a:bodyPr/>
          <a:lstStyle/>
          <a:p>
            <a:r>
              <a:rPr lang="fr-FR"/>
              <a:t>Impliquer toute l ’organisation </a:t>
            </a:r>
          </a:p>
        </p:txBody>
      </p:sp>
      <p:sp>
        <p:nvSpPr>
          <p:cNvPr id="74756" name="Text Box 3"/>
          <p:cNvSpPr txBox="1">
            <a:spLocks noChangeArrowheads="1"/>
          </p:cNvSpPr>
          <p:nvPr/>
        </p:nvSpPr>
        <p:spPr bwMode="auto">
          <a:xfrm>
            <a:off x="280988" y="1008063"/>
            <a:ext cx="5346700" cy="5348287"/>
          </a:xfrm>
          <a:prstGeom prst="rect">
            <a:avLst/>
          </a:prstGeom>
          <a:noFill/>
          <a:ln w="9525">
            <a:noFill/>
            <a:miter lim="800000"/>
            <a:headEnd/>
            <a:tailEnd/>
          </a:ln>
        </p:spPr>
        <p:txBody>
          <a:bodyPr>
            <a:prstTxWarp prst="textNoShape">
              <a:avLst/>
            </a:prstTxWarp>
            <a:spAutoFit/>
          </a:bodyPr>
          <a:lstStyle/>
          <a:p>
            <a:pPr>
              <a:spcBef>
                <a:spcPct val="50000"/>
              </a:spcBef>
            </a:pPr>
            <a:r>
              <a:rPr lang="fr-FR" sz="1600" b="1">
                <a:latin typeface="Arial" charset="0"/>
              </a:rPr>
              <a:t>1. Créer une « quasi-crise »</a:t>
            </a:r>
            <a:endParaRPr lang="fr-FR" sz="1600">
              <a:latin typeface="Arial" charset="0"/>
            </a:endParaRPr>
          </a:p>
          <a:p>
            <a:pPr>
              <a:spcBef>
                <a:spcPct val="50000"/>
              </a:spcBef>
            </a:pPr>
            <a:r>
              <a:rPr lang="fr-FR" sz="1600">
                <a:latin typeface="Arial" charset="0"/>
              </a:rPr>
              <a:t>	 </a:t>
            </a:r>
            <a:r>
              <a:rPr lang="fr-FR" sz="1600">
                <a:latin typeface="Arial" charset="0"/>
                <a:sym typeface="Monotype Sorts" charset="2"/>
              </a:rPr>
              <a:t> par amplification de signaux faibles la poussant à s ’améliorer</a:t>
            </a:r>
          </a:p>
          <a:p>
            <a:pPr>
              <a:spcBef>
                <a:spcPct val="50000"/>
              </a:spcBef>
            </a:pPr>
            <a:r>
              <a:rPr lang="fr-FR" sz="1600" b="1">
                <a:latin typeface="Arial" charset="0"/>
                <a:sym typeface="Monotype Sorts" charset="2"/>
              </a:rPr>
              <a:t>2. Développer l ’esprit  de compétition à tous les niveaux</a:t>
            </a:r>
            <a:endParaRPr lang="fr-FR" sz="1600">
              <a:latin typeface="Arial" charset="0"/>
              <a:sym typeface="Monotype Sorts" charset="2"/>
            </a:endParaRPr>
          </a:p>
          <a:p>
            <a:pPr>
              <a:spcBef>
                <a:spcPct val="50000"/>
              </a:spcBef>
            </a:pPr>
            <a:r>
              <a:rPr lang="fr-FR" sz="1600">
                <a:latin typeface="Arial" charset="0"/>
                <a:sym typeface="Monotype Sorts" charset="2"/>
              </a:rPr>
              <a:t>	  par le benchmark permanent</a:t>
            </a:r>
          </a:p>
          <a:p>
            <a:pPr>
              <a:spcBef>
                <a:spcPct val="50000"/>
              </a:spcBef>
            </a:pPr>
            <a:r>
              <a:rPr lang="fr-FR" sz="1600" b="1">
                <a:latin typeface="Arial" charset="0"/>
                <a:sym typeface="Monotype Sorts" charset="2"/>
              </a:rPr>
              <a:t>3. Améliorer la performance par la formation</a:t>
            </a:r>
            <a:r>
              <a:rPr lang="fr-FR" sz="1600">
                <a:latin typeface="Arial" charset="0"/>
                <a:sym typeface="Monotype Sorts" charset="2"/>
              </a:rPr>
              <a:t> </a:t>
            </a:r>
          </a:p>
          <a:p>
            <a:pPr>
              <a:spcBef>
                <a:spcPct val="50000"/>
              </a:spcBef>
            </a:pPr>
            <a:r>
              <a:rPr lang="fr-FR" sz="1600">
                <a:latin typeface="Arial" charset="0"/>
                <a:sym typeface="Monotype Sorts" charset="2"/>
              </a:rPr>
              <a:t>	  outils du TQM, travail en équipe…</a:t>
            </a:r>
          </a:p>
          <a:p>
            <a:pPr>
              <a:spcBef>
                <a:spcPct val="50000"/>
              </a:spcBef>
            </a:pPr>
            <a:r>
              <a:rPr lang="fr-FR" sz="1600" b="1">
                <a:latin typeface="Arial" charset="0"/>
                <a:sym typeface="Monotype Sorts" charset="2"/>
              </a:rPr>
              <a:t>4. Donner à l ’Organisation le temps de digérer un défi après l ’autre</a:t>
            </a:r>
            <a:endParaRPr lang="fr-FR" sz="1600">
              <a:latin typeface="Arial" charset="0"/>
              <a:sym typeface="Monotype Sorts" charset="2"/>
            </a:endParaRPr>
          </a:p>
          <a:p>
            <a:pPr>
              <a:spcBef>
                <a:spcPct val="50000"/>
              </a:spcBef>
            </a:pPr>
            <a:r>
              <a:rPr lang="fr-FR" sz="1600">
                <a:latin typeface="Arial" charset="0"/>
                <a:sym typeface="Monotype Sorts" charset="2"/>
              </a:rPr>
              <a:t>	  ne pas disperser les forces</a:t>
            </a:r>
          </a:p>
          <a:p>
            <a:pPr>
              <a:spcBef>
                <a:spcPct val="50000"/>
              </a:spcBef>
            </a:pPr>
            <a:r>
              <a:rPr lang="fr-FR" sz="1600" b="1">
                <a:latin typeface="Arial" charset="0"/>
                <a:sym typeface="Monotype Sorts" charset="2"/>
              </a:rPr>
              <a:t>5. Etablir de claires « Milestones » et des mécanismes de contrôle</a:t>
            </a:r>
            <a:endParaRPr lang="fr-FR" sz="1600">
              <a:latin typeface="Arial" charset="0"/>
              <a:sym typeface="Monotype Sorts" charset="2"/>
            </a:endParaRPr>
          </a:p>
          <a:p>
            <a:pPr>
              <a:spcBef>
                <a:spcPct val="50000"/>
              </a:spcBef>
            </a:pPr>
            <a:r>
              <a:rPr lang="fr-FR" sz="1600">
                <a:latin typeface="Arial" charset="0"/>
                <a:sym typeface="Monotype Sorts" charset="2"/>
              </a:rPr>
              <a:t>	  pour rendre les challenges obligatoires pour tout le monde dans le cadre d ’engagement réciproque entre le personnel et l ’encadrement supérieur : </a:t>
            </a:r>
            <a:r>
              <a:rPr lang="fr-FR" sz="1600" i="1">
                <a:latin typeface="Arial" charset="0"/>
                <a:sym typeface="Monotype Sorts" charset="2"/>
              </a:rPr>
              <a:t>"shared pains and share gains"</a:t>
            </a:r>
            <a:endParaRPr lang="fr-FR" sz="1800">
              <a:latin typeface="Arial" charset="0"/>
              <a:sym typeface="Monotype Sorts" charset="2"/>
            </a:endParaRPr>
          </a:p>
        </p:txBody>
      </p:sp>
      <p:sp>
        <p:nvSpPr>
          <p:cNvPr id="74757" name="Rectangle 4"/>
          <p:cNvSpPr>
            <a:spLocks noChangeArrowheads="1"/>
          </p:cNvSpPr>
          <p:nvPr/>
        </p:nvSpPr>
        <p:spPr bwMode="auto">
          <a:xfrm>
            <a:off x="5838825" y="2647950"/>
            <a:ext cx="3024188" cy="2208213"/>
          </a:xfrm>
          <a:prstGeom prst="rect">
            <a:avLst/>
          </a:prstGeom>
          <a:noFill/>
          <a:ln w="38100">
            <a:solidFill>
              <a:srgbClr val="FF3300"/>
            </a:solidFill>
            <a:miter lim="800000"/>
            <a:headEnd/>
            <a:tailEnd/>
          </a:ln>
        </p:spPr>
        <p:txBody>
          <a:bodyPr>
            <a:prstTxWarp prst="textNoShape">
              <a:avLst/>
            </a:prstTxWarp>
            <a:spAutoFit/>
          </a:bodyPr>
          <a:lstStyle/>
          <a:p>
            <a:pPr>
              <a:spcBef>
                <a:spcPct val="50000"/>
              </a:spcBef>
            </a:pPr>
            <a:r>
              <a:rPr lang="fr-FR" sz="1800" b="1">
                <a:latin typeface="Arial" charset="0"/>
                <a:sym typeface="Monotype Sorts" charset="2"/>
              </a:rPr>
              <a:t></a:t>
            </a:r>
            <a:r>
              <a:rPr lang="fr-FR" sz="1400" b="1">
                <a:latin typeface="Arial" charset="0"/>
                <a:sym typeface="Monotype Sorts" charset="2"/>
              </a:rPr>
              <a:t> </a:t>
            </a:r>
            <a:r>
              <a:rPr lang="fr-FR" sz="1600" b="1">
                <a:latin typeface="Arial" charset="0"/>
                <a:sym typeface="Monotype Sorts" charset="2"/>
              </a:rPr>
              <a:t>COHERENCE DANS LE LONG TERME </a:t>
            </a:r>
          </a:p>
          <a:p>
            <a:pPr>
              <a:spcBef>
                <a:spcPct val="50000"/>
              </a:spcBef>
            </a:pPr>
            <a:r>
              <a:rPr lang="fr-FR" sz="1800" b="1">
                <a:latin typeface="Arial" charset="0"/>
                <a:sym typeface="Monotype Sorts" charset="2"/>
              </a:rPr>
              <a:t></a:t>
            </a:r>
            <a:r>
              <a:rPr lang="fr-FR" sz="1600" b="1">
                <a:latin typeface="Arial" charset="0"/>
                <a:sym typeface="Monotype Sorts" charset="2"/>
              </a:rPr>
              <a:t> CONCENTRATION SUR LE MOYEN TERME </a:t>
            </a:r>
          </a:p>
          <a:p>
            <a:pPr>
              <a:spcBef>
                <a:spcPct val="50000"/>
              </a:spcBef>
            </a:pPr>
            <a:r>
              <a:rPr lang="fr-FR" sz="1800" b="1">
                <a:latin typeface="Arial" charset="0"/>
                <a:sym typeface="Monotype Sorts" charset="2"/>
              </a:rPr>
              <a:t></a:t>
            </a:r>
            <a:r>
              <a:rPr lang="fr-FR" sz="1600" b="1">
                <a:latin typeface="Arial" charset="0"/>
                <a:sym typeface="Monotype Sorts" charset="2"/>
              </a:rPr>
              <a:t> INVENTIVITE, IMPLICATION DANS LE COURT TERME</a:t>
            </a:r>
          </a:p>
        </p:txBody>
      </p:sp>
    </p:spTree>
  </p:cSld>
  <p:clrMapOvr>
    <a:masterClrMapping/>
  </p:clrMapOvr>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Espace réservé du numéro de diapositive 3"/>
          <p:cNvSpPr>
            <a:spLocks noGrp="1"/>
          </p:cNvSpPr>
          <p:nvPr>
            <p:ph type="sldNum" sz="quarter" idx="10"/>
          </p:nvPr>
        </p:nvSpPr>
        <p:spPr/>
        <p:txBody>
          <a:bodyPr/>
          <a:lstStyle/>
          <a:p>
            <a:pPr>
              <a:defRPr/>
            </a:pPr>
            <a:fld id="{2BF6CFE8-FCDA-C345-B2C8-ECCA6F8935C8}" type="slidenum">
              <a:rPr lang="fr-FR"/>
              <a:pPr>
                <a:defRPr/>
              </a:pPr>
              <a:t>340</a:t>
            </a:fld>
            <a:endParaRPr lang="fr-FR"/>
          </a:p>
        </p:txBody>
      </p:sp>
      <p:sp>
        <p:nvSpPr>
          <p:cNvPr id="695299" name="Rectangle 2"/>
          <p:cNvSpPr>
            <a:spLocks noGrp="1" noChangeArrowheads="1"/>
          </p:cNvSpPr>
          <p:nvPr>
            <p:ph type="title"/>
          </p:nvPr>
        </p:nvSpPr>
        <p:spPr/>
        <p:txBody>
          <a:bodyPr/>
          <a:lstStyle/>
          <a:p>
            <a:r>
              <a:rPr lang="fr-FR"/>
              <a:t>Les facteurs de différenciation culturelle (G. Hoftede)</a:t>
            </a:r>
          </a:p>
        </p:txBody>
      </p:sp>
      <p:graphicFrame>
        <p:nvGraphicFramePr>
          <p:cNvPr id="731139" name="Group 3"/>
          <p:cNvGraphicFramePr>
            <a:graphicFrameLocks noGrp="1"/>
          </p:cNvGraphicFramePr>
          <p:nvPr>
            <p:ph type="tbl" idx="1"/>
          </p:nvPr>
        </p:nvGraphicFramePr>
        <p:xfrm>
          <a:off x="341313" y="1219200"/>
          <a:ext cx="8191500" cy="4633913"/>
        </p:xfrm>
        <a:graphic>
          <a:graphicData uri="http://schemas.openxmlformats.org/drawingml/2006/table">
            <a:tbl>
              <a:tblPr/>
              <a:tblGrid>
                <a:gridCol w="1530350"/>
                <a:gridCol w="5400675"/>
                <a:gridCol w="1260475"/>
              </a:tblGrid>
              <a:tr h="484188">
                <a:tc>
                  <a:txBody>
                    <a:bodyPr/>
                    <a:lstStyle/>
                    <a:p>
                      <a:pPr marL="0" marR="0" lvl="0" indent="0" algn="ctr" defTabSz="914400" rtl="0" eaLnBrk="0" fontAlgn="base" latinLnBrk="0" hangingPunct="0">
                        <a:lnSpc>
                          <a:spcPct val="100000"/>
                        </a:lnSpc>
                        <a:spcBef>
                          <a:spcPct val="20000"/>
                        </a:spcBef>
                        <a:spcAft>
                          <a:spcPct val="0"/>
                        </a:spcAft>
                        <a:buClr>
                          <a:schemeClr val="tx2"/>
                        </a:buClr>
                        <a:buSzPct val="100000"/>
                        <a:buFontTx/>
                        <a:buNone/>
                        <a:tabLst/>
                      </a:pPr>
                      <a:r>
                        <a:rPr kumimoji="0" lang="fr-FR" sz="1800" b="1" i="0" u="none" strike="noStrike" cap="none" normalizeH="0" baseline="0">
                          <a:ln>
                            <a:noFill/>
                          </a:ln>
                          <a:solidFill>
                            <a:srgbClr val="00279F"/>
                          </a:solidFill>
                          <a:effectLst/>
                          <a:latin typeface="Times New Roman" charset="0"/>
                        </a:rPr>
                        <a:t>Dimension culturelle</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100000"/>
                        <a:buFontTx/>
                        <a:buNone/>
                        <a:tabLst/>
                      </a:pPr>
                      <a:r>
                        <a:rPr kumimoji="0" lang="fr-FR" sz="1800" b="1" i="0" u="none" strike="noStrike" cap="none" normalizeH="0" baseline="0">
                          <a:ln>
                            <a:noFill/>
                          </a:ln>
                          <a:solidFill>
                            <a:srgbClr val="00279F"/>
                          </a:solidFill>
                          <a:effectLst/>
                          <a:latin typeface="Times New Roman" charset="0"/>
                        </a:rPr>
                        <a:t>Définition </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100000"/>
                        <a:buFontTx/>
                        <a:buNone/>
                        <a:tabLst/>
                      </a:pPr>
                      <a:r>
                        <a:rPr kumimoji="0" lang="fr-FR" sz="1600" b="1" i="0" u="none" strike="noStrike" cap="none" normalizeH="0" baseline="0">
                          <a:ln>
                            <a:noFill/>
                          </a:ln>
                          <a:solidFill>
                            <a:srgbClr val="00279F"/>
                          </a:solidFill>
                          <a:effectLst/>
                          <a:latin typeface="Times New Roman" charset="0"/>
                        </a:rPr>
                        <a:t>Indicesmax 100</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6638">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800" b="1" i="0" u="none" strike="noStrike" cap="none" normalizeH="0" baseline="0">
                          <a:ln>
                            <a:noFill/>
                          </a:ln>
                          <a:solidFill>
                            <a:srgbClr val="00279F"/>
                          </a:solidFill>
                          <a:effectLst/>
                          <a:latin typeface="Times New Roman" charset="0"/>
                        </a:rPr>
                        <a:t>Masculinité ou féminité</a:t>
                      </a:r>
                      <a:endParaRPr kumimoji="0" lang="fr-FR" sz="1600" b="1" i="0" u="none" strike="noStrike" cap="none" normalizeH="0" baseline="0">
                        <a:ln>
                          <a:noFill/>
                        </a:ln>
                        <a:solidFill>
                          <a:srgbClr val="00279F"/>
                        </a:solidFill>
                        <a:effectLst/>
                        <a:latin typeface="Times New Roman" charset="0"/>
                      </a:endParaRP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600" b="0" i="0" u="none" strike="noStrike" cap="none" normalizeH="0" baseline="0">
                          <a:ln>
                            <a:noFill/>
                          </a:ln>
                          <a:solidFill>
                            <a:schemeClr val="tx1"/>
                          </a:solidFill>
                          <a:effectLst/>
                          <a:latin typeface="Times New Roman" charset="0"/>
                          <a:sym typeface="Wingdings" charset="2"/>
                        </a:rPr>
                        <a:t>La répartition des rôles ente hommes et femmes au sein de la société</a:t>
                      </a:r>
                    </a:p>
                    <a:p>
                      <a:pPr marL="0" marR="0" lvl="0" indent="0"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600" b="1" i="0" u="none" strike="noStrike" cap="none" normalizeH="0" baseline="0">
                          <a:ln>
                            <a:noFill/>
                          </a:ln>
                          <a:solidFill>
                            <a:schemeClr val="hlink"/>
                          </a:solidFill>
                          <a:effectLst/>
                          <a:latin typeface="Times New Roman" charset="0"/>
                          <a:sym typeface="Wingdings" charset="2"/>
                        </a:rPr>
                        <a:t>Masculinité</a:t>
                      </a:r>
                      <a:r>
                        <a:rPr kumimoji="0" lang="fr-FR" sz="1600" b="0" i="0" u="none" strike="noStrike" cap="none" normalizeH="0" baseline="0">
                          <a:ln>
                            <a:noFill/>
                          </a:ln>
                          <a:solidFill>
                            <a:schemeClr val="tx1"/>
                          </a:solidFill>
                          <a:effectLst/>
                          <a:latin typeface="Times New Roman" charset="0"/>
                          <a:sym typeface="Wingdings" charset="2"/>
                        </a:rPr>
                        <a:t> : rôles très différenciés, compétition …</a:t>
                      </a:r>
                    </a:p>
                    <a:p>
                      <a:pPr marL="233363" marR="0" lvl="1" indent="0"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400" b="0" i="0" u="none" strike="noStrike" cap="none" normalizeH="0" baseline="0">
                          <a:ln>
                            <a:noFill/>
                          </a:ln>
                          <a:solidFill>
                            <a:schemeClr val="tx1"/>
                          </a:solidFill>
                          <a:effectLst/>
                          <a:latin typeface="Times New Roman" charset="0"/>
                          <a:ea typeface="ＭＳ Ｐゴシック" charset="-128"/>
                          <a:sym typeface="Wingdings" charset="2"/>
                        </a:rPr>
                        <a:t>Favorise la challenge et la compétition</a:t>
                      </a:r>
                    </a:p>
                    <a:p>
                      <a:pPr marL="233363" marR="0" lvl="1" indent="0"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400" b="0" i="0" u="none" strike="noStrike" cap="none" normalizeH="0" baseline="0">
                          <a:ln>
                            <a:noFill/>
                          </a:ln>
                          <a:solidFill>
                            <a:schemeClr val="tx1"/>
                          </a:solidFill>
                          <a:effectLst/>
                          <a:latin typeface="Times New Roman" charset="0"/>
                          <a:ea typeface="ＭＳ Ｐゴシック" charset="-128"/>
                          <a:sym typeface="Wingdings" charset="2"/>
                        </a:rPr>
                        <a:t>Valorise les réussites de façon visible</a:t>
                      </a:r>
                    </a:p>
                    <a:p>
                      <a:pPr marL="233363" marR="0" lvl="1" indent="0"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400" b="0" i="0" u="none" strike="noStrike" cap="none" normalizeH="0" baseline="0">
                          <a:ln>
                            <a:noFill/>
                          </a:ln>
                          <a:solidFill>
                            <a:schemeClr val="tx1"/>
                          </a:solidFill>
                          <a:effectLst/>
                          <a:latin typeface="Times New Roman" charset="0"/>
                          <a:ea typeface="ＭＳ Ｐゴシック" charset="-128"/>
                          <a:sym typeface="Wingdings" charset="2"/>
                        </a:rPr>
                        <a:t>Valorise l'affirmation de soi ou de l'équipe</a:t>
                      </a:r>
                    </a:p>
                    <a:p>
                      <a:pPr marL="0" marR="0" lvl="0" indent="0"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600" b="1" i="0" u="none" strike="noStrike" cap="none" normalizeH="0" baseline="0">
                          <a:ln>
                            <a:noFill/>
                          </a:ln>
                          <a:solidFill>
                            <a:schemeClr val="hlink"/>
                          </a:solidFill>
                          <a:effectLst/>
                          <a:latin typeface="Times New Roman" charset="0"/>
                          <a:sym typeface="Wingdings" charset="2"/>
                        </a:rPr>
                        <a:t>Féminité</a:t>
                      </a:r>
                      <a:r>
                        <a:rPr kumimoji="0" lang="fr-FR" sz="1600" b="0" i="0" u="none" strike="noStrike" cap="none" normalizeH="0" baseline="0">
                          <a:ln>
                            <a:noFill/>
                          </a:ln>
                          <a:solidFill>
                            <a:schemeClr val="tx1"/>
                          </a:solidFill>
                          <a:effectLst/>
                          <a:latin typeface="Times New Roman" charset="0"/>
                          <a:sym typeface="Wingdings" charset="2"/>
                        </a:rPr>
                        <a:t> : traits moins marqués, facilitation ou consensus</a:t>
                      </a:r>
                    </a:p>
                    <a:p>
                      <a:pPr marL="233363" marR="0" lvl="1" indent="0"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400" b="0" i="0" u="none" strike="noStrike" cap="none" normalizeH="0" baseline="0">
                          <a:ln>
                            <a:noFill/>
                          </a:ln>
                          <a:solidFill>
                            <a:schemeClr val="tx1"/>
                          </a:solidFill>
                          <a:effectLst/>
                          <a:latin typeface="Times New Roman" charset="0"/>
                          <a:ea typeface="ＭＳ Ｐゴシック" charset="-128"/>
                          <a:sym typeface="Wingdings" charset="2"/>
                        </a:rPr>
                        <a:t>Suscite le consensus, recherche l'harmonie des positions</a:t>
                      </a:r>
                    </a:p>
                    <a:p>
                      <a:pPr marL="233363" marR="0" lvl="1" indent="0"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400" b="0" i="0" u="none" strike="noStrike" cap="none" normalizeH="0" baseline="0">
                          <a:ln>
                            <a:noFill/>
                          </a:ln>
                          <a:solidFill>
                            <a:schemeClr val="tx1"/>
                          </a:solidFill>
                          <a:effectLst/>
                          <a:latin typeface="Times New Roman" charset="0"/>
                          <a:ea typeface="ＭＳ Ｐゴシック" charset="-128"/>
                          <a:sym typeface="Wingdings" charset="2"/>
                        </a:rPr>
                        <a:t>Instaure et entretient des relations conviviales et non conflictuelles</a:t>
                      </a:r>
                    </a:p>
                    <a:p>
                      <a:pPr marL="233363" marR="0" lvl="1" indent="0"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400" b="0" i="0" u="none" strike="noStrike" cap="none" normalizeH="0" baseline="0">
                          <a:ln>
                            <a:noFill/>
                          </a:ln>
                          <a:solidFill>
                            <a:schemeClr val="tx1"/>
                          </a:solidFill>
                          <a:effectLst/>
                          <a:latin typeface="Times New Roman" charset="0"/>
                          <a:ea typeface="ＭＳ Ｐゴシック" charset="-128"/>
                          <a:sym typeface="Wingdings" charset="2"/>
                        </a:rPr>
                        <a:t>Recherche des conditions de travail agréables</a:t>
                      </a:r>
                      <a:endParaRPr kumimoji="0" lang="fr-FR" sz="1200" b="0" i="0" u="none" strike="noStrike" cap="none" normalizeH="0" baseline="0">
                        <a:ln>
                          <a:noFill/>
                        </a:ln>
                        <a:solidFill>
                          <a:schemeClr val="tx1"/>
                        </a:solidFill>
                        <a:effectLst/>
                        <a:latin typeface="Times New Roman" charset="0"/>
                        <a:ea typeface="ＭＳ Ｐゴシック" charset="-128"/>
                        <a:sym typeface="Wingdings" charset="2"/>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Char char="•"/>
                        <a:tabLst/>
                      </a:pPr>
                      <a:endParaRPr kumimoji="0" lang="fr-FR" sz="1200" b="0" i="0" u="none" strike="noStrike" cap="none" normalizeH="0" baseline="0">
                        <a:ln>
                          <a:noFill/>
                        </a:ln>
                        <a:solidFill>
                          <a:schemeClr val="tx1"/>
                        </a:solidFill>
                        <a:effectLst/>
                        <a:latin typeface="Times New Roman" charset="0"/>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9450">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600" b="0" i="0" u="none" strike="noStrike" cap="none" normalizeH="0" baseline="0">
                          <a:ln>
                            <a:noFill/>
                          </a:ln>
                          <a:solidFill>
                            <a:schemeClr val="accent2"/>
                          </a:solidFill>
                          <a:effectLst/>
                          <a:latin typeface="Times New Roman" charset="0"/>
                        </a:rPr>
                        <a:t>France</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600" b="0" i="0" u="none" strike="noStrike" cap="none" normalizeH="0" baseline="0">
                          <a:ln>
                            <a:noFill/>
                          </a:ln>
                          <a:solidFill>
                            <a:schemeClr val="accent2"/>
                          </a:solidFill>
                          <a:effectLst/>
                          <a:latin typeface="Times New Roman" charset="0"/>
                          <a:sym typeface="Wingdings" charset="2"/>
                        </a:rPr>
                        <a:t> "+ de féminité"  importance des relations personnelles, qualité de vie …</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100000"/>
                        <a:buFontTx/>
                        <a:buNone/>
                        <a:tabLst/>
                      </a:pPr>
                      <a:r>
                        <a:rPr kumimoji="0" lang="fr-FR" sz="1600" b="0" i="1" u="none" strike="noStrike" cap="none" normalizeH="0" baseline="0">
                          <a:ln>
                            <a:noFill/>
                          </a:ln>
                          <a:solidFill>
                            <a:schemeClr val="accent2"/>
                          </a:solidFill>
                          <a:effectLst/>
                          <a:latin typeface="Times New Roman" charset="0"/>
                          <a:sym typeface="Wingdings" charset="2"/>
                        </a:rPr>
                        <a:t>43</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600" b="0" i="0" u="none" strike="noStrike" cap="none" normalizeH="0" baseline="0">
                          <a:ln>
                            <a:noFill/>
                          </a:ln>
                          <a:solidFill>
                            <a:schemeClr val="accent2"/>
                          </a:solidFill>
                          <a:effectLst/>
                          <a:latin typeface="Times New Roman" charset="0"/>
                        </a:rPr>
                        <a:t>Allemagne</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600" b="0" i="0" u="none" strike="noStrike" cap="none" normalizeH="0" baseline="0">
                          <a:ln>
                            <a:noFill/>
                          </a:ln>
                          <a:solidFill>
                            <a:schemeClr val="accent2"/>
                          </a:solidFill>
                          <a:effectLst/>
                          <a:latin typeface="Times New Roman" charset="0"/>
                          <a:sym typeface="Wingdings" charset="2"/>
                        </a:rPr>
                        <a:t>"+ de masculinité "  importance de la carrière, de la compétition</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100000"/>
                        <a:buFontTx/>
                        <a:buNone/>
                        <a:tabLst/>
                      </a:pPr>
                      <a:r>
                        <a:rPr kumimoji="0" lang="fr-FR" sz="1600" b="0" i="1" u="none" strike="noStrike" cap="none" normalizeH="0" baseline="0">
                          <a:ln>
                            <a:noFill/>
                          </a:ln>
                          <a:solidFill>
                            <a:schemeClr val="accent2"/>
                          </a:solidFill>
                          <a:effectLst/>
                          <a:latin typeface="Times New Roman" charset="0"/>
                          <a:sym typeface="Wingdings" charset="2"/>
                        </a:rPr>
                        <a:t>66</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space réservé du numéro de diapositive 2"/>
          <p:cNvSpPr>
            <a:spLocks noGrp="1"/>
          </p:cNvSpPr>
          <p:nvPr>
            <p:ph type="sldNum" sz="quarter" idx="10"/>
          </p:nvPr>
        </p:nvSpPr>
        <p:spPr/>
        <p:txBody>
          <a:bodyPr/>
          <a:lstStyle/>
          <a:p>
            <a:pPr>
              <a:defRPr/>
            </a:pPr>
            <a:fld id="{BEF20F03-0497-F246-BD2D-034630C9E3E9}" type="slidenum">
              <a:rPr lang="fr-FR"/>
              <a:pPr>
                <a:defRPr/>
              </a:pPr>
              <a:t>341</a:t>
            </a:fld>
            <a:endParaRPr lang="fr-FR"/>
          </a:p>
        </p:txBody>
      </p:sp>
      <p:sp>
        <p:nvSpPr>
          <p:cNvPr id="697347" name="Rectangle 2"/>
          <p:cNvSpPr>
            <a:spLocks noGrp="1" noChangeArrowheads="1"/>
          </p:cNvSpPr>
          <p:nvPr>
            <p:ph type="title"/>
          </p:nvPr>
        </p:nvSpPr>
        <p:spPr/>
        <p:txBody>
          <a:bodyPr/>
          <a:lstStyle/>
          <a:p>
            <a:r>
              <a:rPr lang="fr-FR"/>
              <a:t>Les styles de commandement (G. Hofstede)</a:t>
            </a:r>
          </a:p>
        </p:txBody>
      </p:sp>
      <p:sp>
        <p:nvSpPr>
          <p:cNvPr id="697348" name="Line 3"/>
          <p:cNvSpPr>
            <a:spLocks noChangeShapeType="1"/>
          </p:cNvSpPr>
          <p:nvPr/>
        </p:nvSpPr>
        <p:spPr bwMode="auto">
          <a:xfrm>
            <a:off x="4572000" y="1177925"/>
            <a:ext cx="0" cy="4591050"/>
          </a:xfrm>
          <a:prstGeom prst="line">
            <a:avLst/>
          </a:prstGeom>
          <a:noFill/>
          <a:ln w="28575">
            <a:solidFill>
              <a:schemeClr val="hlink"/>
            </a:solidFill>
            <a:round/>
            <a:headEnd type="triangle" w="med" len="med"/>
            <a:tailEnd type="triangle" w="med" len="med"/>
          </a:ln>
        </p:spPr>
        <p:txBody>
          <a:bodyPr lIns="90000" tIns="46800" rIns="90000" bIns="46800" anchor="ctr">
            <a:prstTxWarp prst="textNoShape">
              <a:avLst/>
            </a:prstTxWarp>
          </a:bodyPr>
          <a:lstStyle/>
          <a:p>
            <a:endParaRPr lang="fr-FR"/>
          </a:p>
        </p:txBody>
      </p:sp>
      <p:sp>
        <p:nvSpPr>
          <p:cNvPr id="697349" name="Line 4"/>
          <p:cNvSpPr>
            <a:spLocks noChangeShapeType="1"/>
          </p:cNvSpPr>
          <p:nvPr/>
        </p:nvSpPr>
        <p:spPr bwMode="auto">
          <a:xfrm>
            <a:off x="1692275" y="3429000"/>
            <a:ext cx="5759450" cy="0"/>
          </a:xfrm>
          <a:prstGeom prst="line">
            <a:avLst/>
          </a:prstGeom>
          <a:noFill/>
          <a:ln w="28575">
            <a:solidFill>
              <a:srgbClr val="00279F"/>
            </a:solidFill>
            <a:round/>
            <a:headEnd type="triangle" w="med" len="med"/>
            <a:tailEnd type="triangle" w="med" len="med"/>
          </a:ln>
        </p:spPr>
        <p:txBody>
          <a:bodyPr lIns="90000" tIns="46800" rIns="90000" bIns="46800" anchor="ctr">
            <a:prstTxWarp prst="textNoShape">
              <a:avLst/>
            </a:prstTxWarp>
          </a:bodyPr>
          <a:lstStyle/>
          <a:p>
            <a:endParaRPr lang="fr-FR"/>
          </a:p>
        </p:txBody>
      </p:sp>
      <p:sp>
        <p:nvSpPr>
          <p:cNvPr id="697350" name="Text Box 5"/>
          <p:cNvSpPr txBox="1">
            <a:spLocks noChangeArrowheads="1"/>
          </p:cNvSpPr>
          <p:nvPr/>
        </p:nvSpPr>
        <p:spPr bwMode="auto">
          <a:xfrm>
            <a:off x="3071813" y="763588"/>
            <a:ext cx="3243262" cy="703262"/>
          </a:xfrm>
          <a:prstGeom prst="rect">
            <a:avLst/>
          </a:prstGeom>
          <a:noFill/>
          <a:ln w="9525">
            <a:noFill/>
            <a:miter lim="800000"/>
            <a:headEnd/>
            <a:tailEnd/>
          </a:ln>
        </p:spPr>
        <p:txBody>
          <a:bodyPr lIns="90000" tIns="46800" rIns="90000" bIns="46800">
            <a:prstTxWarp prst="textNoShape">
              <a:avLst/>
            </a:prstTxWarp>
            <a:spAutoFit/>
          </a:bodyPr>
          <a:lstStyle/>
          <a:p>
            <a:pPr algn="ctr" eaLnBrk="1" hangingPunct="1">
              <a:spcBef>
                <a:spcPct val="50000"/>
              </a:spcBef>
            </a:pPr>
            <a:r>
              <a:rPr lang="fr-FR" sz="1600" b="1">
                <a:solidFill>
                  <a:schemeClr val="hlink"/>
                </a:solidFill>
                <a:latin typeface="Tahoma" charset="0"/>
              </a:rPr>
              <a:t>Sens communautaire</a:t>
            </a:r>
          </a:p>
          <a:p>
            <a:pPr algn="ctr" eaLnBrk="1" hangingPunct="1">
              <a:spcBef>
                <a:spcPct val="50000"/>
              </a:spcBef>
            </a:pPr>
            <a:r>
              <a:rPr lang="fr-FR" sz="1600" b="1">
                <a:solidFill>
                  <a:schemeClr val="hlink"/>
                </a:solidFill>
                <a:latin typeface="Tahoma" charset="0"/>
              </a:rPr>
              <a:t>(solidarité)</a:t>
            </a:r>
          </a:p>
        </p:txBody>
      </p:sp>
      <p:sp>
        <p:nvSpPr>
          <p:cNvPr id="697351" name="Text Box 6"/>
          <p:cNvSpPr txBox="1">
            <a:spLocks noChangeArrowheads="1"/>
          </p:cNvSpPr>
          <p:nvPr/>
        </p:nvSpPr>
        <p:spPr bwMode="auto">
          <a:xfrm>
            <a:off x="3644900" y="5754688"/>
            <a:ext cx="1765300" cy="336550"/>
          </a:xfrm>
          <a:prstGeom prst="rect">
            <a:avLst/>
          </a:prstGeom>
          <a:noFill/>
          <a:ln w="9525">
            <a:noFill/>
            <a:miter lim="800000"/>
            <a:headEnd/>
            <a:tailEnd/>
          </a:ln>
        </p:spPr>
        <p:txBody>
          <a:bodyPr lIns="90000" tIns="46800" rIns="90000" bIns="46800">
            <a:prstTxWarp prst="textNoShape">
              <a:avLst/>
            </a:prstTxWarp>
            <a:spAutoFit/>
          </a:bodyPr>
          <a:lstStyle/>
          <a:p>
            <a:pPr eaLnBrk="1" hangingPunct="1">
              <a:spcBef>
                <a:spcPct val="50000"/>
              </a:spcBef>
            </a:pPr>
            <a:r>
              <a:rPr lang="fr-FR" sz="1600" b="1">
                <a:solidFill>
                  <a:schemeClr val="hlink"/>
                </a:solidFill>
                <a:latin typeface="Tahoma" charset="0"/>
              </a:rPr>
              <a:t>Individualisme</a:t>
            </a:r>
          </a:p>
        </p:txBody>
      </p:sp>
      <p:sp>
        <p:nvSpPr>
          <p:cNvPr id="697352" name="Text Box 7"/>
          <p:cNvSpPr txBox="1">
            <a:spLocks noChangeArrowheads="1"/>
          </p:cNvSpPr>
          <p:nvPr/>
        </p:nvSpPr>
        <p:spPr bwMode="auto">
          <a:xfrm>
            <a:off x="152400" y="3200400"/>
            <a:ext cx="1600200" cy="581025"/>
          </a:xfrm>
          <a:prstGeom prst="rect">
            <a:avLst/>
          </a:prstGeom>
          <a:noFill/>
          <a:ln w="9525">
            <a:noFill/>
            <a:miter lim="800000"/>
            <a:headEnd/>
            <a:tailEnd/>
          </a:ln>
        </p:spPr>
        <p:txBody>
          <a:bodyPr lIns="90000" tIns="46800" rIns="90000" bIns="46800">
            <a:prstTxWarp prst="textNoShape">
              <a:avLst/>
            </a:prstTxWarp>
            <a:spAutoFit/>
          </a:bodyPr>
          <a:lstStyle/>
          <a:p>
            <a:pPr algn="ctr" eaLnBrk="1" hangingPunct="1">
              <a:spcBef>
                <a:spcPct val="50000"/>
              </a:spcBef>
            </a:pPr>
            <a:r>
              <a:rPr lang="fr-FR" sz="1600" b="1">
                <a:solidFill>
                  <a:srgbClr val="00279F"/>
                </a:solidFill>
                <a:latin typeface="Tahoma" charset="0"/>
              </a:rPr>
              <a:t>Proximité hiérarchique</a:t>
            </a:r>
          </a:p>
        </p:txBody>
      </p:sp>
      <p:sp>
        <p:nvSpPr>
          <p:cNvPr id="697353" name="Text Box 8"/>
          <p:cNvSpPr txBox="1">
            <a:spLocks noChangeArrowheads="1"/>
          </p:cNvSpPr>
          <p:nvPr/>
        </p:nvSpPr>
        <p:spPr bwMode="auto">
          <a:xfrm>
            <a:off x="7127875" y="3203575"/>
            <a:ext cx="1600200" cy="581025"/>
          </a:xfrm>
          <a:prstGeom prst="rect">
            <a:avLst/>
          </a:prstGeom>
          <a:noFill/>
          <a:ln w="9525">
            <a:noFill/>
            <a:miter lim="800000"/>
            <a:headEnd/>
            <a:tailEnd/>
          </a:ln>
        </p:spPr>
        <p:txBody>
          <a:bodyPr lIns="90000" tIns="46800" rIns="90000" bIns="46800">
            <a:prstTxWarp prst="textNoShape">
              <a:avLst/>
            </a:prstTxWarp>
            <a:spAutoFit/>
          </a:bodyPr>
          <a:lstStyle/>
          <a:p>
            <a:pPr algn="ctr" eaLnBrk="1" hangingPunct="1">
              <a:spcBef>
                <a:spcPct val="50000"/>
              </a:spcBef>
            </a:pPr>
            <a:r>
              <a:rPr lang="fr-FR" sz="1600" b="1">
                <a:solidFill>
                  <a:srgbClr val="00279F"/>
                </a:solidFill>
                <a:latin typeface="Tahoma" charset="0"/>
              </a:rPr>
              <a:t>Distance hiérarchique</a:t>
            </a:r>
          </a:p>
        </p:txBody>
      </p:sp>
      <p:sp>
        <p:nvSpPr>
          <p:cNvPr id="697354" name="Text Box 9"/>
          <p:cNvSpPr txBox="1">
            <a:spLocks noChangeArrowheads="1"/>
          </p:cNvSpPr>
          <p:nvPr/>
        </p:nvSpPr>
        <p:spPr bwMode="auto">
          <a:xfrm>
            <a:off x="4613275" y="3006725"/>
            <a:ext cx="636588" cy="274638"/>
          </a:xfrm>
          <a:prstGeom prst="rect">
            <a:avLst/>
          </a:prstGeom>
          <a:noFill/>
          <a:ln w="9525">
            <a:noFill/>
            <a:miter lim="800000"/>
            <a:headEnd/>
            <a:tailEnd/>
          </a:ln>
        </p:spPr>
        <p:txBody>
          <a:bodyPr wrap="none" lIns="90000" tIns="46800" rIns="90000" bIns="46800">
            <a:prstTxWarp prst="textNoShape">
              <a:avLst/>
            </a:prstTxWarp>
            <a:spAutoFit/>
          </a:bodyPr>
          <a:lstStyle/>
          <a:p>
            <a:pPr eaLnBrk="1" hangingPunct="1">
              <a:spcBef>
                <a:spcPct val="50000"/>
              </a:spcBef>
            </a:pPr>
            <a:r>
              <a:rPr lang="fr-FR" sz="1200" b="1">
                <a:latin typeface="Tahoma" charset="0"/>
              </a:rPr>
              <a:t>Japon</a:t>
            </a:r>
          </a:p>
        </p:txBody>
      </p:sp>
      <p:sp>
        <p:nvSpPr>
          <p:cNvPr id="697355" name="Text Box 10"/>
          <p:cNvSpPr txBox="1">
            <a:spLocks noChangeArrowheads="1"/>
          </p:cNvSpPr>
          <p:nvPr/>
        </p:nvSpPr>
        <p:spPr bwMode="auto">
          <a:xfrm>
            <a:off x="5516563" y="1566863"/>
            <a:ext cx="739775" cy="274637"/>
          </a:xfrm>
          <a:prstGeom prst="rect">
            <a:avLst/>
          </a:prstGeom>
          <a:noFill/>
          <a:ln w="9525">
            <a:noFill/>
            <a:miter lim="800000"/>
            <a:headEnd/>
            <a:tailEnd/>
          </a:ln>
        </p:spPr>
        <p:txBody>
          <a:bodyPr wrap="none" lIns="90000" tIns="46800" rIns="90000" bIns="46800">
            <a:prstTxWarp prst="textNoShape">
              <a:avLst/>
            </a:prstTxWarp>
            <a:spAutoFit/>
          </a:bodyPr>
          <a:lstStyle/>
          <a:p>
            <a:pPr eaLnBrk="1" hangingPunct="1">
              <a:spcBef>
                <a:spcPct val="50000"/>
              </a:spcBef>
            </a:pPr>
            <a:r>
              <a:rPr lang="fr-FR" sz="1200" b="1">
                <a:latin typeface="Tahoma" charset="0"/>
              </a:rPr>
              <a:t>Afrique</a:t>
            </a:r>
          </a:p>
        </p:txBody>
      </p:sp>
      <p:sp>
        <p:nvSpPr>
          <p:cNvPr id="697356" name="Text Box 11"/>
          <p:cNvSpPr txBox="1">
            <a:spLocks noChangeArrowheads="1"/>
          </p:cNvSpPr>
          <p:nvPr/>
        </p:nvSpPr>
        <p:spPr bwMode="auto">
          <a:xfrm>
            <a:off x="6461125" y="2106613"/>
            <a:ext cx="1109663" cy="274637"/>
          </a:xfrm>
          <a:prstGeom prst="rect">
            <a:avLst/>
          </a:prstGeom>
          <a:noFill/>
          <a:ln w="9525">
            <a:noFill/>
            <a:miter lim="800000"/>
            <a:headEnd/>
            <a:tailEnd/>
          </a:ln>
        </p:spPr>
        <p:txBody>
          <a:bodyPr wrap="none" lIns="90000" tIns="46800" rIns="90000" bIns="46800">
            <a:prstTxWarp prst="textNoShape">
              <a:avLst/>
            </a:prstTxWarp>
            <a:spAutoFit/>
          </a:bodyPr>
          <a:lstStyle/>
          <a:p>
            <a:pPr eaLnBrk="1" hangingPunct="1">
              <a:spcBef>
                <a:spcPct val="50000"/>
              </a:spcBef>
            </a:pPr>
            <a:r>
              <a:rPr lang="fr-FR" sz="1200" b="1">
                <a:latin typeface="Tahoma" charset="0"/>
              </a:rPr>
              <a:t>Pays Arabes</a:t>
            </a:r>
          </a:p>
        </p:txBody>
      </p:sp>
      <p:sp>
        <p:nvSpPr>
          <p:cNvPr id="697357" name="Text Box 12"/>
          <p:cNvSpPr txBox="1">
            <a:spLocks noChangeArrowheads="1"/>
          </p:cNvSpPr>
          <p:nvPr/>
        </p:nvSpPr>
        <p:spPr bwMode="auto">
          <a:xfrm>
            <a:off x="5516563" y="3502025"/>
            <a:ext cx="823912" cy="274638"/>
          </a:xfrm>
          <a:prstGeom prst="rect">
            <a:avLst/>
          </a:prstGeom>
          <a:solidFill>
            <a:srgbClr val="00FF00"/>
          </a:solidFill>
          <a:ln w="9525">
            <a:noFill/>
            <a:miter lim="800000"/>
            <a:headEnd/>
            <a:tailEnd/>
          </a:ln>
        </p:spPr>
        <p:txBody>
          <a:bodyPr wrap="none" lIns="90000" tIns="46800" rIns="90000" bIns="46800">
            <a:prstTxWarp prst="textNoShape">
              <a:avLst/>
            </a:prstTxWarp>
            <a:spAutoFit/>
          </a:bodyPr>
          <a:lstStyle/>
          <a:p>
            <a:pPr eaLnBrk="1" hangingPunct="1">
              <a:spcBef>
                <a:spcPct val="50000"/>
              </a:spcBef>
            </a:pPr>
            <a:r>
              <a:rPr lang="fr-FR" sz="1200" b="1">
                <a:latin typeface="Tahoma" charset="0"/>
              </a:rPr>
              <a:t>Espagne</a:t>
            </a:r>
          </a:p>
        </p:txBody>
      </p:sp>
      <p:sp>
        <p:nvSpPr>
          <p:cNvPr id="697358" name="Text Box 13"/>
          <p:cNvSpPr txBox="1">
            <a:spLocks noChangeArrowheads="1"/>
          </p:cNvSpPr>
          <p:nvPr/>
        </p:nvSpPr>
        <p:spPr bwMode="auto">
          <a:xfrm>
            <a:off x="3267075" y="4059238"/>
            <a:ext cx="989013" cy="274637"/>
          </a:xfrm>
          <a:prstGeom prst="rect">
            <a:avLst/>
          </a:prstGeom>
          <a:solidFill>
            <a:srgbClr val="00FF00"/>
          </a:solidFill>
          <a:ln w="9525">
            <a:noFill/>
            <a:miter lim="800000"/>
            <a:headEnd/>
            <a:tailEnd/>
          </a:ln>
        </p:spPr>
        <p:txBody>
          <a:bodyPr wrap="none" lIns="90000" tIns="46800" rIns="90000" bIns="46800">
            <a:prstTxWarp prst="textNoShape">
              <a:avLst/>
            </a:prstTxWarp>
            <a:spAutoFit/>
          </a:bodyPr>
          <a:lstStyle/>
          <a:p>
            <a:pPr eaLnBrk="1" hangingPunct="1">
              <a:spcBef>
                <a:spcPct val="50000"/>
              </a:spcBef>
            </a:pPr>
            <a:r>
              <a:rPr lang="fr-FR" sz="1200" b="1">
                <a:latin typeface="Tahoma" charset="0"/>
              </a:rPr>
              <a:t>Allemagne</a:t>
            </a:r>
          </a:p>
        </p:txBody>
      </p:sp>
      <p:sp>
        <p:nvSpPr>
          <p:cNvPr id="697359" name="Text Box 14"/>
          <p:cNvSpPr txBox="1">
            <a:spLocks noChangeArrowheads="1"/>
          </p:cNvSpPr>
          <p:nvPr/>
        </p:nvSpPr>
        <p:spPr bwMode="auto">
          <a:xfrm>
            <a:off x="1106488" y="4598988"/>
            <a:ext cx="1536700" cy="274637"/>
          </a:xfrm>
          <a:prstGeom prst="rect">
            <a:avLst/>
          </a:prstGeom>
          <a:noFill/>
          <a:ln w="9525">
            <a:noFill/>
            <a:miter lim="800000"/>
            <a:headEnd/>
            <a:tailEnd/>
          </a:ln>
        </p:spPr>
        <p:txBody>
          <a:bodyPr wrap="none" lIns="90000" tIns="46800" rIns="90000" bIns="46800">
            <a:prstTxWarp prst="textNoShape">
              <a:avLst/>
            </a:prstTxWarp>
            <a:spAutoFit/>
          </a:bodyPr>
          <a:lstStyle/>
          <a:p>
            <a:pPr eaLnBrk="1" hangingPunct="1">
              <a:spcBef>
                <a:spcPct val="50000"/>
              </a:spcBef>
            </a:pPr>
            <a:r>
              <a:rPr lang="fr-FR" sz="1200" b="1">
                <a:latin typeface="Tahoma" charset="0"/>
              </a:rPr>
              <a:t>Pays Scandinaves</a:t>
            </a:r>
          </a:p>
        </p:txBody>
      </p:sp>
      <p:sp>
        <p:nvSpPr>
          <p:cNvPr id="697360" name="Text Box 15"/>
          <p:cNvSpPr txBox="1">
            <a:spLocks noChangeArrowheads="1"/>
          </p:cNvSpPr>
          <p:nvPr/>
        </p:nvSpPr>
        <p:spPr bwMode="auto">
          <a:xfrm>
            <a:off x="3402013" y="5003800"/>
            <a:ext cx="493712" cy="549275"/>
          </a:xfrm>
          <a:prstGeom prst="rect">
            <a:avLst/>
          </a:prstGeom>
          <a:noFill/>
          <a:ln w="9525">
            <a:noFill/>
            <a:miter lim="800000"/>
            <a:headEnd/>
            <a:tailEnd/>
          </a:ln>
        </p:spPr>
        <p:txBody>
          <a:bodyPr wrap="none" lIns="90000" tIns="46800" rIns="90000" bIns="46800">
            <a:prstTxWarp prst="textNoShape">
              <a:avLst/>
            </a:prstTxWarp>
            <a:spAutoFit/>
          </a:bodyPr>
          <a:lstStyle/>
          <a:p>
            <a:pPr eaLnBrk="1" hangingPunct="1">
              <a:spcBef>
                <a:spcPct val="50000"/>
              </a:spcBef>
            </a:pPr>
            <a:r>
              <a:rPr lang="fr-FR" sz="1200" b="1">
                <a:latin typeface="Tahoma" charset="0"/>
              </a:rPr>
              <a:t>USA</a:t>
            </a:r>
          </a:p>
          <a:p>
            <a:pPr eaLnBrk="1" hangingPunct="1">
              <a:spcBef>
                <a:spcPct val="50000"/>
              </a:spcBef>
            </a:pPr>
            <a:r>
              <a:rPr lang="fr-FR" sz="1200" b="1">
                <a:latin typeface="Tahoma" charset="0"/>
              </a:rPr>
              <a:t>GB</a:t>
            </a:r>
          </a:p>
        </p:txBody>
      </p:sp>
      <p:sp>
        <p:nvSpPr>
          <p:cNvPr id="697361" name="Text Box 16"/>
          <p:cNvSpPr txBox="1">
            <a:spLocks noChangeArrowheads="1"/>
          </p:cNvSpPr>
          <p:nvPr/>
        </p:nvSpPr>
        <p:spPr bwMode="auto">
          <a:xfrm>
            <a:off x="5767388" y="4868863"/>
            <a:ext cx="695325" cy="274637"/>
          </a:xfrm>
          <a:prstGeom prst="rect">
            <a:avLst/>
          </a:prstGeom>
          <a:solidFill>
            <a:srgbClr val="00FF00"/>
          </a:solidFill>
          <a:ln w="9525">
            <a:noFill/>
            <a:miter lim="800000"/>
            <a:headEnd/>
            <a:tailEnd/>
          </a:ln>
        </p:spPr>
        <p:txBody>
          <a:bodyPr wrap="none" lIns="90000" tIns="46800" rIns="90000" bIns="46800">
            <a:prstTxWarp prst="textNoShape">
              <a:avLst/>
            </a:prstTxWarp>
            <a:spAutoFit/>
          </a:bodyPr>
          <a:lstStyle/>
          <a:p>
            <a:pPr eaLnBrk="1" hangingPunct="1">
              <a:spcBef>
                <a:spcPct val="50000"/>
              </a:spcBef>
            </a:pPr>
            <a:r>
              <a:rPr lang="fr-FR" sz="1200" b="1">
                <a:latin typeface="Tahoma" charset="0"/>
              </a:rPr>
              <a:t>France</a:t>
            </a:r>
          </a:p>
        </p:txBody>
      </p:sp>
      <p:sp>
        <p:nvSpPr>
          <p:cNvPr id="697362" name="Rectangle 17"/>
          <p:cNvSpPr>
            <a:spLocks noChangeArrowheads="1"/>
          </p:cNvSpPr>
          <p:nvPr/>
        </p:nvSpPr>
        <p:spPr bwMode="auto">
          <a:xfrm>
            <a:off x="5697538" y="4554538"/>
            <a:ext cx="1006475" cy="274637"/>
          </a:xfrm>
          <a:prstGeom prst="rect">
            <a:avLst/>
          </a:prstGeom>
          <a:noFill/>
          <a:ln w="9525">
            <a:noFill/>
            <a:miter lim="800000"/>
            <a:headEnd/>
            <a:tailEnd/>
          </a:ln>
        </p:spPr>
        <p:txBody>
          <a:bodyPr wrap="none" lIns="90000" tIns="46800" rIns="90000" bIns="46800">
            <a:prstTxWarp prst="textNoShape">
              <a:avLst/>
            </a:prstTxWarp>
            <a:spAutoFit/>
          </a:bodyPr>
          <a:lstStyle/>
          <a:p>
            <a:pPr eaLnBrk="1" hangingPunct="1">
              <a:spcBef>
                <a:spcPct val="50000"/>
              </a:spcBef>
            </a:pPr>
            <a:r>
              <a:rPr lang="fr-FR" sz="1200" b="1">
                <a:latin typeface="Tahoma" charset="0"/>
              </a:rPr>
              <a:t>Pays latins</a:t>
            </a:r>
          </a:p>
        </p:txBody>
      </p:sp>
      <p:sp>
        <p:nvSpPr>
          <p:cNvPr id="697363" name="Text Box 18"/>
          <p:cNvSpPr txBox="1">
            <a:spLocks noChangeArrowheads="1"/>
          </p:cNvSpPr>
          <p:nvPr/>
        </p:nvSpPr>
        <p:spPr bwMode="auto">
          <a:xfrm>
            <a:off x="317500" y="1143000"/>
            <a:ext cx="2378075" cy="623888"/>
          </a:xfrm>
          <a:prstGeom prst="rect">
            <a:avLst/>
          </a:prstGeom>
          <a:solidFill>
            <a:srgbClr val="FFD685"/>
          </a:solidFill>
          <a:ln w="9525">
            <a:noFill/>
            <a:miter lim="800000"/>
            <a:headEnd/>
            <a:tailEnd/>
          </a:ln>
        </p:spPr>
        <p:txBody>
          <a:bodyPr wrap="none" lIns="90000" tIns="46800" rIns="90000" bIns="46800">
            <a:prstTxWarp prst="textNoShape">
              <a:avLst/>
            </a:prstTxWarp>
            <a:spAutoFit/>
          </a:bodyPr>
          <a:lstStyle/>
          <a:p>
            <a:pPr algn="ctr" eaLnBrk="1" hangingPunct="1">
              <a:spcBef>
                <a:spcPct val="50000"/>
              </a:spcBef>
            </a:pPr>
            <a:r>
              <a:rPr lang="fr-FR" sz="1400" b="1">
                <a:latin typeface="Tahoma" charset="0"/>
              </a:rPr>
              <a:t>PARTICIPATIF</a:t>
            </a:r>
          </a:p>
          <a:p>
            <a:pPr algn="ctr" eaLnBrk="1" hangingPunct="1">
              <a:spcBef>
                <a:spcPct val="50000"/>
              </a:spcBef>
            </a:pPr>
            <a:r>
              <a:rPr lang="fr-FR" sz="1400" b="1">
                <a:latin typeface="Tahoma" charset="0"/>
              </a:rPr>
              <a:t>(cogestion, autogestion)</a:t>
            </a:r>
          </a:p>
        </p:txBody>
      </p:sp>
      <p:sp>
        <p:nvSpPr>
          <p:cNvPr id="697364" name="Text Box 19"/>
          <p:cNvSpPr txBox="1">
            <a:spLocks noChangeArrowheads="1"/>
          </p:cNvSpPr>
          <p:nvPr/>
        </p:nvSpPr>
        <p:spPr bwMode="auto">
          <a:xfrm>
            <a:off x="6810375" y="1158875"/>
            <a:ext cx="1544638" cy="623888"/>
          </a:xfrm>
          <a:prstGeom prst="rect">
            <a:avLst/>
          </a:prstGeom>
          <a:solidFill>
            <a:srgbClr val="FFD685"/>
          </a:solidFill>
          <a:ln w="9525">
            <a:noFill/>
            <a:miter lim="800000"/>
            <a:headEnd/>
            <a:tailEnd/>
          </a:ln>
        </p:spPr>
        <p:txBody>
          <a:bodyPr wrap="none" lIns="90000" tIns="46800" rIns="90000" bIns="46800">
            <a:prstTxWarp prst="textNoShape">
              <a:avLst/>
            </a:prstTxWarp>
            <a:spAutoFit/>
          </a:bodyPr>
          <a:lstStyle/>
          <a:p>
            <a:pPr algn="ctr" eaLnBrk="1" hangingPunct="1">
              <a:spcBef>
                <a:spcPct val="50000"/>
              </a:spcBef>
            </a:pPr>
            <a:r>
              <a:rPr lang="fr-FR" sz="1400" b="1">
                <a:latin typeface="Tahoma" charset="0"/>
              </a:rPr>
              <a:t>PATERNALISTE</a:t>
            </a:r>
          </a:p>
          <a:p>
            <a:pPr algn="ctr" eaLnBrk="1" hangingPunct="1">
              <a:spcBef>
                <a:spcPct val="50000"/>
              </a:spcBef>
            </a:pPr>
            <a:r>
              <a:rPr lang="fr-FR" sz="1400" b="1">
                <a:latin typeface="Tahoma" charset="0"/>
              </a:rPr>
              <a:t>(féodal)</a:t>
            </a:r>
          </a:p>
        </p:txBody>
      </p:sp>
      <p:sp>
        <p:nvSpPr>
          <p:cNvPr id="697365" name="Text Box 20"/>
          <p:cNvSpPr txBox="1">
            <a:spLocks noChangeArrowheads="1"/>
          </p:cNvSpPr>
          <p:nvPr/>
        </p:nvSpPr>
        <p:spPr bwMode="auto">
          <a:xfrm>
            <a:off x="558800" y="5389563"/>
            <a:ext cx="2174875" cy="623887"/>
          </a:xfrm>
          <a:prstGeom prst="rect">
            <a:avLst/>
          </a:prstGeom>
          <a:solidFill>
            <a:srgbClr val="FFD685"/>
          </a:solidFill>
          <a:ln w="9525">
            <a:noFill/>
            <a:miter lim="800000"/>
            <a:headEnd/>
            <a:tailEnd/>
          </a:ln>
        </p:spPr>
        <p:txBody>
          <a:bodyPr wrap="none" lIns="90000" tIns="46800" rIns="90000" bIns="46800">
            <a:prstTxWarp prst="textNoShape">
              <a:avLst/>
            </a:prstTxWarp>
            <a:spAutoFit/>
          </a:bodyPr>
          <a:lstStyle/>
          <a:p>
            <a:pPr algn="ctr" eaLnBrk="1" hangingPunct="1">
              <a:spcBef>
                <a:spcPct val="50000"/>
              </a:spcBef>
            </a:pPr>
            <a:r>
              <a:rPr lang="fr-FR" sz="1400" b="1">
                <a:latin typeface="Tahoma" charset="0"/>
              </a:rPr>
              <a:t>DEMOCRATIQUE</a:t>
            </a:r>
          </a:p>
          <a:p>
            <a:pPr algn="ctr" eaLnBrk="1" hangingPunct="1">
              <a:spcBef>
                <a:spcPct val="50000"/>
              </a:spcBef>
            </a:pPr>
            <a:r>
              <a:rPr lang="fr-FR" sz="1400" b="1">
                <a:latin typeface="Tahoma" charset="0"/>
              </a:rPr>
              <a:t>(gestion par objectifs)</a:t>
            </a:r>
          </a:p>
        </p:txBody>
      </p:sp>
      <p:sp>
        <p:nvSpPr>
          <p:cNvPr id="697366" name="Text Box 21"/>
          <p:cNvSpPr txBox="1">
            <a:spLocks noChangeArrowheads="1"/>
          </p:cNvSpPr>
          <p:nvPr/>
        </p:nvSpPr>
        <p:spPr bwMode="auto">
          <a:xfrm>
            <a:off x="6700838" y="5453063"/>
            <a:ext cx="2057400" cy="517525"/>
          </a:xfrm>
          <a:prstGeom prst="rect">
            <a:avLst/>
          </a:prstGeom>
          <a:solidFill>
            <a:srgbClr val="FFD685"/>
          </a:solidFill>
          <a:ln w="9525">
            <a:noFill/>
            <a:miter lim="800000"/>
            <a:headEnd/>
            <a:tailEnd/>
          </a:ln>
        </p:spPr>
        <p:txBody>
          <a:bodyPr lIns="90000" tIns="46800" rIns="90000" bIns="46800">
            <a:prstTxWarp prst="textNoShape">
              <a:avLst/>
            </a:prstTxWarp>
            <a:spAutoFit/>
          </a:bodyPr>
          <a:lstStyle/>
          <a:p>
            <a:pPr algn="ctr" eaLnBrk="1" hangingPunct="1">
              <a:spcBef>
                <a:spcPct val="50000"/>
              </a:spcBef>
            </a:pPr>
            <a:r>
              <a:rPr lang="fr-FR" sz="1400" b="1">
                <a:latin typeface="Tahoma" charset="0"/>
              </a:rPr>
              <a:t>BUREAUCRATIQUE ou AUTOCRATIQUE</a:t>
            </a:r>
          </a:p>
        </p:txBody>
      </p:sp>
    </p:spTree>
  </p:cSld>
  <p:clrMapOvr>
    <a:masterClrMapping/>
  </p:clrMapOvr>
  <p:timing>
    <p:tnLst>
      <p:par>
        <p:cTn id="1" dur="indefinite" restart="never" nodeType="tmRoot"/>
      </p:par>
    </p:tn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Espace réservé du numéro de diapositive 2"/>
          <p:cNvSpPr>
            <a:spLocks noGrp="1"/>
          </p:cNvSpPr>
          <p:nvPr>
            <p:ph type="sldNum" sz="quarter" idx="10"/>
          </p:nvPr>
        </p:nvSpPr>
        <p:spPr/>
        <p:txBody>
          <a:bodyPr/>
          <a:lstStyle/>
          <a:p>
            <a:pPr>
              <a:defRPr/>
            </a:pPr>
            <a:fld id="{148F07C5-93C2-1D4F-A2BB-874BA9C14F0C}" type="slidenum">
              <a:rPr lang="fr-FR"/>
              <a:pPr>
                <a:defRPr/>
              </a:pPr>
              <a:t>342</a:t>
            </a:fld>
            <a:endParaRPr lang="fr-FR"/>
          </a:p>
        </p:txBody>
      </p:sp>
      <p:sp>
        <p:nvSpPr>
          <p:cNvPr id="699395" name="Rectangle 2"/>
          <p:cNvSpPr>
            <a:spLocks noGrp="1" noChangeArrowheads="1"/>
          </p:cNvSpPr>
          <p:nvPr>
            <p:ph type="title"/>
          </p:nvPr>
        </p:nvSpPr>
        <p:spPr/>
        <p:txBody>
          <a:bodyPr/>
          <a:lstStyle/>
          <a:p>
            <a:r>
              <a:rPr lang="fr-FR"/>
              <a:t>Modes de motivation (G. Hofstede)</a:t>
            </a:r>
          </a:p>
        </p:txBody>
      </p:sp>
      <p:sp>
        <p:nvSpPr>
          <p:cNvPr id="699396" name="Line 3"/>
          <p:cNvSpPr>
            <a:spLocks noChangeShapeType="1"/>
          </p:cNvSpPr>
          <p:nvPr/>
        </p:nvSpPr>
        <p:spPr bwMode="auto">
          <a:xfrm>
            <a:off x="4572000" y="1177925"/>
            <a:ext cx="0" cy="4591050"/>
          </a:xfrm>
          <a:prstGeom prst="line">
            <a:avLst/>
          </a:prstGeom>
          <a:noFill/>
          <a:ln w="28575">
            <a:solidFill>
              <a:schemeClr val="hlink"/>
            </a:solidFill>
            <a:round/>
            <a:headEnd type="triangle" w="med" len="med"/>
            <a:tailEnd type="triangle" w="med" len="med"/>
          </a:ln>
        </p:spPr>
        <p:txBody>
          <a:bodyPr lIns="90000" tIns="46800" rIns="90000" bIns="46800" anchor="ctr">
            <a:prstTxWarp prst="textNoShape">
              <a:avLst/>
            </a:prstTxWarp>
          </a:bodyPr>
          <a:lstStyle/>
          <a:p>
            <a:endParaRPr lang="fr-FR"/>
          </a:p>
        </p:txBody>
      </p:sp>
      <p:sp>
        <p:nvSpPr>
          <p:cNvPr id="699397" name="Line 4"/>
          <p:cNvSpPr>
            <a:spLocks noChangeShapeType="1"/>
          </p:cNvSpPr>
          <p:nvPr/>
        </p:nvSpPr>
        <p:spPr bwMode="auto">
          <a:xfrm>
            <a:off x="1692275" y="3429000"/>
            <a:ext cx="5759450" cy="0"/>
          </a:xfrm>
          <a:prstGeom prst="line">
            <a:avLst/>
          </a:prstGeom>
          <a:noFill/>
          <a:ln w="28575">
            <a:solidFill>
              <a:srgbClr val="00279F"/>
            </a:solidFill>
            <a:round/>
            <a:headEnd type="triangle" w="med" len="med"/>
            <a:tailEnd type="triangle" w="med" len="med"/>
          </a:ln>
        </p:spPr>
        <p:txBody>
          <a:bodyPr lIns="90000" tIns="46800" rIns="90000" bIns="46800" anchor="ctr">
            <a:prstTxWarp prst="textNoShape">
              <a:avLst/>
            </a:prstTxWarp>
          </a:bodyPr>
          <a:lstStyle/>
          <a:p>
            <a:endParaRPr lang="fr-FR"/>
          </a:p>
        </p:txBody>
      </p:sp>
      <p:sp>
        <p:nvSpPr>
          <p:cNvPr id="699398" name="Text Box 5"/>
          <p:cNvSpPr txBox="1">
            <a:spLocks noChangeArrowheads="1"/>
          </p:cNvSpPr>
          <p:nvPr/>
        </p:nvSpPr>
        <p:spPr bwMode="auto">
          <a:xfrm>
            <a:off x="2865438" y="766763"/>
            <a:ext cx="3527425" cy="703262"/>
          </a:xfrm>
          <a:prstGeom prst="rect">
            <a:avLst/>
          </a:prstGeom>
          <a:noFill/>
          <a:ln w="9525">
            <a:noFill/>
            <a:miter lim="800000"/>
            <a:headEnd/>
            <a:tailEnd/>
          </a:ln>
        </p:spPr>
        <p:txBody>
          <a:bodyPr wrap="none" lIns="90000" tIns="46800" rIns="90000" bIns="46800">
            <a:prstTxWarp prst="textNoShape">
              <a:avLst/>
            </a:prstTxWarp>
            <a:spAutoFit/>
          </a:bodyPr>
          <a:lstStyle/>
          <a:p>
            <a:pPr algn="ctr" eaLnBrk="1" hangingPunct="1">
              <a:spcBef>
                <a:spcPct val="50000"/>
              </a:spcBef>
            </a:pPr>
            <a:r>
              <a:rPr lang="fr-FR" sz="1600" b="1">
                <a:solidFill>
                  <a:schemeClr val="hlink"/>
                </a:solidFill>
                <a:latin typeface="Tahoma" charset="0"/>
              </a:rPr>
              <a:t>Faible contrôle de l'incertitude</a:t>
            </a:r>
          </a:p>
          <a:p>
            <a:pPr algn="ctr" eaLnBrk="1" hangingPunct="1">
              <a:spcBef>
                <a:spcPct val="50000"/>
              </a:spcBef>
            </a:pPr>
            <a:r>
              <a:rPr lang="fr-FR" sz="1600" b="1">
                <a:solidFill>
                  <a:schemeClr val="hlink"/>
                </a:solidFill>
                <a:latin typeface="Tahoma" charset="0"/>
              </a:rPr>
              <a:t>(goût du risque et performance) </a:t>
            </a:r>
          </a:p>
        </p:txBody>
      </p:sp>
      <p:sp>
        <p:nvSpPr>
          <p:cNvPr id="699399" name="Text Box 6"/>
          <p:cNvSpPr txBox="1">
            <a:spLocks noChangeArrowheads="1"/>
          </p:cNvSpPr>
          <p:nvPr/>
        </p:nvSpPr>
        <p:spPr bwMode="auto">
          <a:xfrm>
            <a:off x="2963863" y="5757863"/>
            <a:ext cx="3295650" cy="703262"/>
          </a:xfrm>
          <a:prstGeom prst="rect">
            <a:avLst/>
          </a:prstGeom>
          <a:noFill/>
          <a:ln w="9525">
            <a:noFill/>
            <a:miter lim="800000"/>
            <a:headEnd/>
            <a:tailEnd/>
          </a:ln>
        </p:spPr>
        <p:txBody>
          <a:bodyPr wrap="none" lIns="90000" tIns="46800" rIns="90000" bIns="46800">
            <a:prstTxWarp prst="textNoShape">
              <a:avLst/>
            </a:prstTxWarp>
            <a:spAutoFit/>
          </a:bodyPr>
          <a:lstStyle/>
          <a:p>
            <a:pPr algn="ctr" eaLnBrk="1" hangingPunct="1">
              <a:spcBef>
                <a:spcPct val="50000"/>
              </a:spcBef>
            </a:pPr>
            <a:r>
              <a:rPr lang="fr-FR" sz="1600" b="1">
                <a:solidFill>
                  <a:schemeClr val="hlink"/>
                </a:solidFill>
                <a:latin typeface="Tahoma" charset="0"/>
              </a:rPr>
              <a:t>Faible contrôle de l'incertitude</a:t>
            </a:r>
          </a:p>
          <a:p>
            <a:pPr algn="ctr" eaLnBrk="1" hangingPunct="1">
              <a:spcBef>
                <a:spcPct val="50000"/>
              </a:spcBef>
            </a:pPr>
            <a:r>
              <a:rPr lang="fr-FR" sz="1600" b="1">
                <a:solidFill>
                  <a:schemeClr val="hlink"/>
                </a:solidFill>
                <a:latin typeface="Tahoma" charset="0"/>
              </a:rPr>
              <a:t>(sécurité)</a:t>
            </a:r>
          </a:p>
        </p:txBody>
      </p:sp>
      <p:sp>
        <p:nvSpPr>
          <p:cNvPr id="699400" name="Text Box 7"/>
          <p:cNvSpPr txBox="1">
            <a:spLocks noChangeArrowheads="1"/>
          </p:cNvSpPr>
          <p:nvPr/>
        </p:nvSpPr>
        <p:spPr bwMode="auto">
          <a:xfrm>
            <a:off x="247650" y="3203575"/>
            <a:ext cx="1662113" cy="703263"/>
          </a:xfrm>
          <a:prstGeom prst="rect">
            <a:avLst/>
          </a:prstGeom>
          <a:noFill/>
          <a:ln w="9525">
            <a:noFill/>
            <a:miter lim="800000"/>
            <a:headEnd/>
            <a:tailEnd/>
          </a:ln>
        </p:spPr>
        <p:txBody>
          <a:bodyPr lIns="90000" tIns="46800" rIns="90000" bIns="46800">
            <a:prstTxWarp prst="textNoShape">
              <a:avLst/>
            </a:prstTxWarp>
            <a:spAutoFit/>
          </a:bodyPr>
          <a:lstStyle/>
          <a:p>
            <a:pPr algn="ctr" eaLnBrk="1" hangingPunct="1">
              <a:spcBef>
                <a:spcPct val="50000"/>
              </a:spcBef>
            </a:pPr>
            <a:r>
              <a:rPr lang="fr-FR" sz="1600" b="1">
                <a:solidFill>
                  <a:srgbClr val="00279F"/>
                </a:solidFill>
                <a:latin typeface="Tahoma" charset="0"/>
              </a:rPr>
              <a:t>Féminité</a:t>
            </a:r>
          </a:p>
          <a:p>
            <a:pPr algn="ctr" eaLnBrk="1" hangingPunct="1">
              <a:spcBef>
                <a:spcPct val="50000"/>
              </a:spcBef>
            </a:pPr>
            <a:r>
              <a:rPr lang="fr-FR" sz="1600" b="1">
                <a:solidFill>
                  <a:srgbClr val="00279F"/>
                </a:solidFill>
                <a:latin typeface="Tahoma" charset="0"/>
              </a:rPr>
              <a:t>(socialisation)</a:t>
            </a:r>
          </a:p>
        </p:txBody>
      </p:sp>
      <p:sp>
        <p:nvSpPr>
          <p:cNvPr id="699401" name="Text Box 8"/>
          <p:cNvSpPr txBox="1">
            <a:spLocks noChangeArrowheads="1"/>
          </p:cNvSpPr>
          <p:nvPr/>
        </p:nvSpPr>
        <p:spPr bwMode="auto">
          <a:xfrm>
            <a:off x="7291388" y="3203575"/>
            <a:ext cx="1852612" cy="703263"/>
          </a:xfrm>
          <a:prstGeom prst="rect">
            <a:avLst/>
          </a:prstGeom>
          <a:noFill/>
          <a:ln w="9525">
            <a:noFill/>
            <a:miter lim="800000"/>
            <a:headEnd/>
            <a:tailEnd/>
          </a:ln>
        </p:spPr>
        <p:txBody>
          <a:bodyPr lIns="90000" tIns="46800" rIns="90000" bIns="46800">
            <a:prstTxWarp prst="textNoShape">
              <a:avLst/>
            </a:prstTxWarp>
            <a:spAutoFit/>
          </a:bodyPr>
          <a:lstStyle/>
          <a:p>
            <a:pPr algn="ctr" eaLnBrk="1" hangingPunct="1">
              <a:spcBef>
                <a:spcPct val="50000"/>
              </a:spcBef>
            </a:pPr>
            <a:r>
              <a:rPr lang="fr-FR" sz="1600" b="1">
                <a:solidFill>
                  <a:srgbClr val="00279F"/>
                </a:solidFill>
                <a:latin typeface="Tahoma" charset="0"/>
              </a:rPr>
              <a:t>Masculinité</a:t>
            </a:r>
          </a:p>
          <a:p>
            <a:pPr algn="ctr" eaLnBrk="1" hangingPunct="1">
              <a:spcBef>
                <a:spcPct val="50000"/>
              </a:spcBef>
            </a:pPr>
            <a:r>
              <a:rPr lang="fr-FR" sz="1600" b="1">
                <a:solidFill>
                  <a:srgbClr val="00279F"/>
                </a:solidFill>
                <a:latin typeface="Tahoma" charset="0"/>
              </a:rPr>
              <a:t>(se faire valoir)</a:t>
            </a:r>
          </a:p>
        </p:txBody>
      </p:sp>
      <p:sp>
        <p:nvSpPr>
          <p:cNvPr id="699402" name="Text Box 9"/>
          <p:cNvSpPr txBox="1">
            <a:spLocks noChangeArrowheads="1"/>
          </p:cNvSpPr>
          <p:nvPr/>
        </p:nvSpPr>
        <p:spPr bwMode="auto">
          <a:xfrm>
            <a:off x="3832225" y="2979738"/>
            <a:ext cx="739775" cy="274637"/>
          </a:xfrm>
          <a:prstGeom prst="rect">
            <a:avLst/>
          </a:prstGeom>
          <a:noFill/>
          <a:ln w="9525">
            <a:noFill/>
            <a:miter lim="800000"/>
            <a:headEnd/>
            <a:tailEnd/>
          </a:ln>
        </p:spPr>
        <p:txBody>
          <a:bodyPr wrap="none" lIns="90000" tIns="46800" rIns="90000" bIns="46800">
            <a:prstTxWarp prst="textNoShape">
              <a:avLst/>
            </a:prstTxWarp>
            <a:spAutoFit/>
          </a:bodyPr>
          <a:lstStyle/>
          <a:p>
            <a:pPr eaLnBrk="1" hangingPunct="1">
              <a:spcBef>
                <a:spcPct val="50000"/>
              </a:spcBef>
            </a:pPr>
            <a:r>
              <a:rPr lang="fr-FR" sz="1200" b="1">
                <a:latin typeface="Tahoma" charset="0"/>
              </a:rPr>
              <a:t>Afrique</a:t>
            </a:r>
          </a:p>
        </p:txBody>
      </p:sp>
      <p:sp>
        <p:nvSpPr>
          <p:cNvPr id="699403" name="Text Box 10"/>
          <p:cNvSpPr txBox="1">
            <a:spLocks noChangeArrowheads="1"/>
          </p:cNvSpPr>
          <p:nvPr/>
        </p:nvSpPr>
        <p:spPr bwMode="auto">
          <a:xfrm>
            <a:off x="4572000" y="4464050"/>
            <a:ext cx="1109663" cy="274638"/>
          </a:xfrm>
          <a:prstGeom prst="rect">
            <a:avLst/>
          </a:prstGeom>
          <a:noFill/>
          <a:ln w="9525">
            <a:noFill/>
            <a:miter lim="800000"/>
            <a:headEnd/>
            <a:tailEnd/>
          </a:ln>
        </p:spPr>
        <p:txBody>
          <a:bodyPr wrap="none" lIns="90000" tIns="46800" rIns="90000" bIns="46800">
            <a:prstTxWarp prst="textNoShape">
              <a:avLst/>
            </a:prstTxWarp>
            <a:spAutoFit/>
          </a:bodyPr>
          <a:lstStyle/>
          <a:p>
            <a:pPr eaLnBrk="1" hangingPunct="1">
              <a:spcBef>
                <a:spcPct val="50000"/>
              </a:spcBef>
            </a:pPr>
            <a:r>
              <a:rPr lang="fr-FR" sz="1200" b="1">
                <a:latin typeface="Tahoma" charset="0"/>
              </a:rPr>
              <a:t>Pays Arabes</a:t>
            </a:r>
          </a:p>
        </p:txBody>
      </p:sp>
      <p:sp>
        <p:nvSpPr>
          <p:cNvPr id="699404" name="Text Box 11"/>
          <p:cNvSpPr txBox="1">
            <a:spLocks noChangeArrowheads="1"/>
          </p:cNvSpPr>
          <p:nvPr/>
        </p:nvSpPr>
        <p:spPr bwMode="auto">
          <a:xfrm>
            <a:off x="3536950" y="4775200"/>
            <a:ext cx="823913" cy="274638"/>
          </a:xfrm>
          <a:prstGeom prst="rect">
            <a:avLst/>
          </a:prstGeom>
          <a:solidFill>
            <a:srgbClr val="00FF00"/>
          </a:solidFill>
          <a:ln w="9525">
            <a:noFill/>
            <a:miter lim="800000"/>
            <a:headEnd/>
            <a:tailEnd/>
          </a:ln>
        </p:spPr>
        <p:txBody>
          <a:bodyPr wrap="none" lIns="90000" tIns="46800" rIns="90000" bIns="46800">
            <a:prstTxWarp prst="textNoShape">
              <a:avLst/>
            </a:prstTxWarp>
            <a:spAutoFit/>
          </a:bodyPr>
          <a:lstStyle/>
          <a:p>
            <a:pPr eaLnBrk="1" hangingPunct="1">
              <a:spcBef>
                <a:spcPct val="50000"/>
              </a:spcBef>
            </a:pPr>
            <a:r>
              <a:rPr lang="fr-FR" sz="1200" b="1">
                <a:latin typeface="Tahoma" charset="0"/>
              </a:rPr>
              <a:t>Espagne</a:t>
            </a:r>
          </a:p>
        </p:txBody>
      </p:sp>
      <p:sp>
        <p:nvSpPr>
          <p:cNvPr id="699405" name="Text Box 12"/>
          <p:cNvSpPr txBox="1">
            <a:spLocks noChangeArrowheads="1"/>
          </p:cNvSpPr>
          <p:nvPr/>
        </p:nvSpPr>
        <p:spPr bwMode="auto">
          <a:xfrm>
            <a:off x="6192838" y="4059238"/>
            <a:ext cx="989012" cy="274637"/>
          </a:xfrm>
          <a:prstGeom prst="rect">
            <a:avLst/>
          </a:prstGeom>
          <a:solidFill>
            <a:srgbClr val="00FF00"/>
          </a:solidFill>
          <a:ln w="9525">
            <a:noFill/>
            <a:miter lim="800000"/>
            <a:headEnd/>
            <a:tailEnd/>
          </a:ln>
        </p:spPr>
        <p:txBody>
          <a:bodyPr wrap="none" lIns="90000" tIns="46800" rIns="90000" bIns="46800">
            <a:prstTxWarp prst="textNoShape">
              <a:avLst/>
            </a:prstTxWarp>
            <a:spAutoFit/>
          </a:bodyPr>
          <a:lstStyle/>
          <a:p>
            <a:pPr eaLnBrk="1" hangingPunct="1">
              <a:spcBef>
                <a:spcPct val="50000"/>
              </a:spcBef>
            </a:pPr>
            <a:r>
              <a:rPr lang="fr-FR" sz="1200" b="1">
                <a:latin typeface="Tahoma" charset="0"/>
              </a:rPr>
              <a:t>Allemagne</a:t>
            </a:r>
          </a:p>
        </p:txBody>
      </p:sp>
      <p:sp>
        <p:nvSpPr>
          <p:cNvPr id="699406" name="Text Box 13"/>
          <p:cNvSpPr txBox="1">
            <a:spLocks noChangeArrowheads="1"/>
          </p:cNvSpPr>
          <p:nvPr/>
        </p:nvSpPr>
        <p:spPr bwMode="auto">
          <a:xfrm>
            <a:off x="971550" y="2168525"/>
            <a:ext cx="1536700" cy="274638"/>
          </a:xfrm>
          <a:prstGeom prst="rect">
            <a:avLst/>
          </a:prstGeom>
          <a:noFill/>
          <a:ln w="9525">
            <a:noFill/>
            <a:miter lim="800000"/>
            <a:headEnd/>
            <a:tailEnd/>
          </a:ln>
        </p:spPr>
        <p:txBody>
          <a:bodyPr wrap="none" lIns="90000" tIns="46800" rIns="90000" bIns="46800">
            <a:prstTxWarp prst="textNoShape">
              <a:avLst/>
            </a:prstTxWarp>
            <a:spAutoFit/>
          </a:bodyPr>
          <a:lstStyle/>
          <a:p>
            <a:pPr eaLnBrk="1" hangingPunct="1">
              <a:spcBef>
                <a:spcPct val="50000"/>
              </a:spcBef>
            </a:pPr>
            <a:r>
              <a:rPr lang="fr-FR" sz="1200" b="1">
                <a:latin typeface="Tahoma" charset="0"/>
              </a:rPr>
              <a:t>Pays Scandinaves</a:t>
            </a:r>
          </a:p>
        </p:txBody>
      </p:sp>
      <p:sp>
        <p:nvSpPr>
          <p:cNvPr id="699407" name="Text Box 14"/>
          <p:cNvSpPr txBox="1">
            <a:spLocks noChangeArrowheads="1"/>
          </p:cNvSpPr>
          <p:nvPr/>
        </p:nvSpPr>
        <p:spPr bwMode="auto">
          <a:xfrm>
            <a:off x="5876925" y="1989138"/>
            <a:ext cx="539750" cy="549275"/>
          </a:xfrm>
          <a:prstGeom prst="rect">
            <a:avLst/>
          </a:prstGeom>
          <a:noFill/>
          <a:ln w="9525">
            <a:noFill/>
            <a:miter lim="800000"/>
            <a:headEnd/>
            <a:tailEnd/>
          </a:ln>
        </p:spPr>
        <p:txBody>
          <a:bodyPr wrap="none" lIns="90000" tIns="46800" rIns="90000" bIns="46800">
            <a:prstTxWarp prst="textNoShape">
              <a:avLst/>
            </a:prstTxWarp>
            <a:spAutoFit/>
          </a:bodyPr>
          <a:lstStyle/>
          <a:p>
            <a:pPr algn="ctr" eaLnBrk="1" hangingPunct="1">
              <a:spcBef>
                <a:spcPct val="50000"/>
              </a:spcBef>
            </a:pPr>
            <a:r>
              <a:rPr lang="fr-FR" sz="1200" b="1">
                <a:latin typeface="Tahoma" charset="0"/>
              </a:rPr>
              <a:t>GB</a:t>
            </a:r>
          </a:p>
          <a:p>
            <a:pPr algn="ctr" eaLnBrk="1" hangingPunct="1">
              <a:spcBef>
                <a:spcPct val="50000"/>
              </a:spcBef>
            </a:pPr>
            <a:r>
              <a:rPr lang="fr-FR" sz="1200" b="1">
                <a:latin typeface="Tahoma" charset="0"/>
              </a:rPr>
              <a:t> USA</a:t>
            </a:r>
          </a:p>
        </p:txBody>
      </p:sp>
      <p:sp>
        <p:nvSpPr>
          <p:cNvPr id="699408" name="Text Box 15"/>
          <p:cNvSpPr txBox="1">
            <a:spLocks noChangeArrowheads="1"/>
          </p:cNvSpPr>
          <p:nvPr/>
        </p:nvSpPr>
        <p:spPr bwMode="auto">
          <a:xfrm>
            <a:off x="3581400" y="4279900"/>
            <a:ext cx="695325" cy="274638"/>
          </a:xfrm>
          <a:prstGeom prst="rect">
            <a:avLst/>
          </a:prstGeom>
          <a:solidFill>
            <a:srgbClr val="00FF00"/>
          </a:solidFill>
          <a:ln w="9525">
            <a:noFill/>
            <a:miter lim="800000"/>
            <a:headEnd/>
            <a:tailEnd/>
          </a:ln>
        </p:spPr>
        <p:txBody>
          <a:bodyPr wrap="none" lIns="90000" tIns="46800" rIns="90000" bIns="46800">
            <a:prstTxWarp prst="textNoShape">
              <a:avLst/>
            </a:prstTxWarp>
            <a:spAutoFit/>
          </a:bodyPr>
          <a:lstStyle/>
          <a:p>
            <a:pPr eaLnBrk="1" hangingPunct="1">
              <a:spcBef>
                <a:spcPct val="50000"/>
              </a:spcBef>
            </a:pPr>
            <a:r>
              <a:rPr lang="fr-FR" sz="1200" b="1">
                <a:latin typeface="Tahoma" charset="0"/>
              </a:rPr>
              <a:t>France</a:t>
            </a:r>
          </a:p>
        </p:txBody>
      </p:sp>
      <p:sp>
        <p:nvSpPr>
          <p:cNvPr id="699409" name="Rectangle 16"/>
          <p:cNvSpPr>
            <a:spLocks noChangeArrowheads="1"/>
          </p:cNvSpPr>
          <p:nvPr/>
        </p:nvSpPr>
        <p:spPr bwMode="auto">
          <a:xfrm>
            <a:off x="6551613" y="4689475"/>
            <a:ext cx="592137" cy="274638"/>
          </a:xfrm>
          <a:prstGeom prst="rect">
            <a:avLst/>
          </a:prstGeom>
          <a:noFill/>
          <a:ln w="9525">
            <a:noFill/>
            <a:miter lim="800000"/>
            <a:headEnd/>
            <a:tailEnd/>
          </a:ln>
        </p:spPr>
        <p:txBody>
          <a:bodyPr wrap="none" lIns="90000" tIns="46800" rIns="90000" bIns="46800">
            <a:prstTxWarp prst="textNoShape">
              <a:avLst/>
            </a:prstTxWarp>
            <a:spAutoFit/>
          </a:bodyPr>
          <a:lstStyle/>
          <a:p>
            <a:pPr eaLnBrk="1" hangingPunct="1">
              <a:spcBef>
                <a:spcPct val="50000"/>
              </a:spcBef>
            </a:pPr>
            <a:r>
              <a:rPr lang="fr-FR" sz="1200" b="1">
                <a:latin typeface="Tahoma" charset="0"/>
              </a:rPr>
              <a:t>Italie</a:t>
            </a:r>
          </a:p>
        </p:txBody>
      </p:sp>
      <p:sp>
        <p:nvSpPr>
          <p:cNvPr id="699410" name="Text Box 17"/>
          <p:cNvSpPr txBox="1">
            <a:spLocks noChangeArrowheads="1"/>
          </p:cNvSpPr>
          <p:nvPr/>
        </p:nvSpPr>
        <p:spPr bwMode="auto">
          <a:xfrm>
            <a:off x="206375" y="1133475"/>
            <a:ext cx="2232025" cy="836613"/>
          </a:xfrm>
          <a:prstGeom prst="rect">
            <a:avLst/>
          </a:prstGeom>
          <a:solidFill>
            <a:srgbClr val="FFD685"/>
          </a:solidFill>
          <a:ln w="9525">
            <a:noFill/>
            <a:miter lim="800000"/>
            <a:headEnd/>
            <a:tailEnd/>
          </a:ln>
        </p:spPr>
        <p:txBody>
          <a:bodyPr lIns="90000" tIns="46800" rIns="90000" bIns="46800">
            <a:prstTxWarp prst="textNoShape">
              <a:avLst/>
            </a:prstTxWarp>
            <a:spAutoFit/>
          </a:bodyPr>
          <a:lstStyle/>
          <a:p>
            <a:pPr algn="ctr" eaLnBrk="1" hangingPunct="1">
              <a:spcBef>
                <a:spcPct val="50000"/>
              </a:spcBef>
            </a:pPr>
            <a:r>
              <a:rPr lang="fr-FR" sz="1400" b="1">
                <a:latin typeface="Tahoma" charset="0"/>
              </a:rPr>
              <a:t>PERFORMANCE</a:t>
            </a:r>
          </a:p>
          <a:p>
            <a:pPr algn="ctr" eaLnBrk="1" hangingPunct="1">
              <a:spcBef>
                <a:spcPct val="50000"/>
              </a:spcBef>
            </a:pPr>
            <a:r>
              <a:rPr lang="fr-FR" sz="1400" b="1">
                <a:latin typeface="Tahoma" charset="0"/>
              </a:rPr>
              <a:t>(avec qualité des relations humaines)</a:t>
            </a:r>
          </a:p>
        </p:txBody>
      </p:sp>
      <p:sp>
        <p:nvSpPr>
          <p:cNvPr id="699411" name="Text Box 18"/>
          <p:cNvSpPr txBox="1">
            <a:spLocks noChangeArrowheads="1"/>
          </p:cNvSpPr>
          <p:nvPr/>
        </p:nvSpPr>
        <p:spPr bwMode="auto">
          <a:xfrm>
            <a:off x="6821488" y="1042988"/>
            <a:ext cx="1720850" cy="730250"/>
          </a:xfrm>
          <a:prstGeom prst="rect">
            <a:avLst/>
          </a:prstGeom>
          <a:solidFill>
            <a:srgbClr val="FFD685"/>
          </a:solidFill>
          <a:ln w="9525">
            <a:noFill/>
            <a:miter lim="800000"/>
            <a:headEnd/>
            <a:tailEnd/>
          </a:ln>
        </p:spPr>
        <p:txBody>
          <a:bodyPr lIns="90000" tIns="46800" rIns="90000" bIns="46800">
            <a:prstTxWarp prst="textNoShape">
              <a:avLst/>
            </a:prstTxWarp>
            <a:spAutoFit/>
          </a:bodyPr>
          <a:lstStyle/>
          <a:p>
            <a:pPr algn="ctr" eaLnBrk="1" hangingPunct="1">
              <a:spcBef>
                <a:spcPct val="50000"/>
              </a:spcBef>
            </a:pPr>
            <a:r>
              <a:rPr lang="fr-FR" sz="1400" b="1">
                <a:latin typeface="Tahoma" charset="0"/>
              </a:rPr>
              <a:t>RECOMPENSER LA PERFORMANCE</a:t>
            </a:r>
          </a:p>
        </p:txBody>
      </p:sp>
      <p:sp>
        <p:nvSpPr>
          <p:cNvPr id="699412" name="Text Box 19"/>
          <p:cNvSpPr txBox="1">
            <a:spLocks noChangeArrowheads="1"/>
          </p:cNvSpPr>
          <p:nvPr/>
        </p:nvSpPr>
        <p:spPr bwMode="auto">
          <a:xfrm>
            <a:off x="476250" y="5765800"/>
            <a:ext cx="1951038" cy="730250"/>
          </a:xfrm>
          <a:prstGeom prst="rect">
            <a:avLst/>
          </a:prstGeom>
          <a:solidFill>
            <a:srgbClr val="FFD685"/>
          </a:solidFill>
          <a:ln w="9525">
            <a:noFill/>
            <a:miter lim="800000"/>
            <a:headEnd/>
            <a:tailEnd/>
          </a:ln>
        </p:spPr>
        <p:txBody>
          <a:bodyPr lIns="90000" tIns="46800" rIns="90000" bIns="46800">
            <a:prstTxWarp prst="textNoShape">
              <a:avLst/>
            </a:prstTxWarp>
            <a:spAutoFit/>
          </a:bodyPr>
          <a:lstStyle/>
          <a:p>
            <a:pPr algn="ctr" eaLnBrk="1" hangingPunct="1">
              <a:spcBef>
                <a:spcPct val="50000"/>
              </a:spcBef>
            </a:pPr>
            <a:r>
              <a:rPr lang="fr-FR" sz="1400" b="1">
                <a:latin typeface="Tahoma" charset="0"/>
              </a:rPr>
              <a:t>ASSURER STABILITE ET APPARTENANCE</a:t>
            </a:r>
          </a:p>
        </p:txBody>
      </p:sp>
      <p:sp>
        <p:nvSpPr>
          <p:cNvPr id="699413" name="Text Box 20"/>
          <p:cNvSpPr txBox="1">
            <a:spLocks noChangeArrowheads="1"/>
          </p:cNvSpPr>
          <p:nvPr/>
        </p:nvSpPr>
        <p:spPr bwMode="auto">
          <a:xfrm>
            <a:off x="6700838" y="5668963"/>
            <a:ext cx="2057400" cy="730250"/>
          </a:xfrm>
          <a:prstGeom prst="rect">
            <a:avLst/>
          </a:prstGeom>
          <a:solidFill>
            <a:srgbClr val="FFD685"/>
          </a:solidFill>
          <a:ln w="9525">
            <a:noFill/>
            <a:miter lim="800000"/>
            <a:headEnd/>
            <a:tailEnd/>
          </a:ln>
        </p:spPr>
        <p:txBody>
          <a:bodyPr lIns="90000" tIns="46800" rIns="90000" bIns="46800">
            <a:prstTxWarp prst="textNoShape">
              <a:avLst/>
            </a:prstTxWarp>
            <a:spAutoFit/>
          </a:bodyPr>
          <a:lstStyle/>
          <a:p>
            <a:pPr algn="ctr" eaLnBrk="1" hangingPunct="1">
              <a:spcBef>
                <a:spcPct val="50000"/>
              </a:spcBef>
            </a:pPr>
            <a:r>
              <a:rPr lang="fr-FR" sz="1400" b="1">
                <a:latin typeface="Tahoma" charset="0"/>
              </a:rPr>
              <a:t>ASSURER CONSIDERATION ET RECONNAISSANCE</a:t>
            </a:r>
          </a:p>
        </p:txBody>
      </p:sp>
      <p:sp>
        <p:nvSpPr>
          <p:cNvPr id="699414" name="Text Box 21"/>
          <p:cNvSpPr txBox="1">
            <a:spLocks noChangeArrowheads="1"/>
          </p:cNvSpPr>
          <p:nvPr/>
        </p:nvSpPr>
        <p:spPr bwMode="auto">
          <a:xfrm>
            <a:off x="6864350" y="5319713"/>
            <a:ext cx="636588" cy="274637"/>
          </a:xfrm>
          <a:prstGeom prst="rect">
            <a:avLst/>
          </a:prstGeom>
          <a:noFill/>
          <a:ln w="9525">
            <a:noFill/>
            <a:miter lim="800000"/>
            <a:headEnd/>
            <a:tailEnd/>
          </a:ln>
        </p:spPr>
        <p:txBody>
          <a:bodyPr wrap="none" lIns="90000" tIns="46800" rIns="90000" bIns="46800">
            <a:prstTxWarp prst="textNoShape">
              <a:avLst/>
            </a:prstTxWarp>
            <a:spAutoFit/>
          </a:bodyPr>
          <a:lstStyle/>
          <a:p>
            <a:pPr eaLnBrk="1" hangingPunct="1">
              <a:spcBef>
                <a:spcPct val="50000"/>
              </a:spcBef>
            </a:pPr>
            <a:r>
              <a:rPr lang="fr-FR" sz="1200" b="1">
                <a:latin typeface="Tahoma" charset="0"/>
              </a:rPr>
              <a:t>Japon</a:t>
            </a:r>
          </a:p>
        </p:txBody>
      </p:sp>
      <p:sp>
        <p:nvSpPr>
          <p:cNvPr id="699415" name="Text Box 22"/>
          <p:cNvSpPr txBox="1">
            <a:spLocks noChangeArrowheads="1"/>
          </p:cNvSpPr>
          <p:nvPr/>
        </p:nvSpPr>
        <p:spPr bwMode="auto">
          <a:xfrm>
            <a:off x="1128713" y="5314950"/>
            <a:ext cx="835025" cy="274638"/>
          </a:xfrm>
          <a:prstGeom prst="rect">
            <a:avLst/>
          </a:prstGeom>
          <a:noFill/>
          <a:ln w="9525">
            <a:noFill/>
            <a:miter lim="800000"/>
            <a:headEnd/>
            <a:tailEnd/>
          </a:ln>
        </p:spPr>
        <p:txBody>
          <a:bodyPr wrap="none" lIns="90000" tIns="46800" rIns="90000" bIns="46800">
            <a:prstTxWarp prst="textNoShape">
              <a:avLst/>
            </a:prstTxWarp>
            <a:spAutoFit/>
          </a:bodyPr>
          <a:lstStyle/>
          <a:p>
            <a:pPr eaLnBrk="1" hangingPunct="1">
              <a:spcBef>
                <a:spcPct val="50000"/>
              </a:spcBef>
            </a:pPr>
            <a:r>
              <a:rPr lang="fr-FR" sz="1200" b="1">
                <a:latin typeface="Tahoma" charset="0"/>
              </a:rPr>
              <a:t>Portugal</a:t>
            </a:r>
          </a:p>
        </p:txBody>
      </p:sp>
      <p:sp>
        <p:nvSpPr>
          <p:cNvPr id="699416" name="Text Box 23"/>
          <p:cNvSpPr txBox="1">
            <a:spLocks noChangeArrowheads="1"/>
          </p:cNvSpPr>
          <p:nvPr/>
        </p:nvSpPr>
        <p:spPr bwMode="auto">
          <a:xfrm>
            <a:off x="1690688" y="3006725"/>
            <a:ext cx="857250" cy="274638"/>
          </a:xfrm>
          <a:prstGeom prst="rect">
            <a:avLst/>
          </a:prstGeom>
          <a:noFill/>
          <a:ln w="9525">
            <a:noFill/>
            <a:miter lim="800000"/>
            <a:headEnd/>
            <a:tailEnd/>
          </a:ln>
        </p:spPr>
        <p:txBody>
          <a:bodyPr wrap="none" lIns="90000" tIns="46800" rIns="90000" bIns="46800">
            <a:prstTxWarp prst="textNoShape">
              <a:avLst/>
            </a:prstTxWarp>
            <a:spAutoFit/>
          </a:bodyPr>
          <a:lstStyle/>
          <a:p>
            <a:pPr eaLnBrk="1" hangingPunct="1">
              <a:spcBef>
                <a:spcPct val="50000"/>
              </a:spcBef>
            </a:pPr>
            <a:r>
              <a:rPr lang="fr-FR" sz="1200" b="1">
                <a:latin typeface="Tahoma" charset="0"/>
              </a:rPr>
              <a:t>Pays Bas</a:t>
            </a:r>
          </a:p>
        </p:txBody>
      </p:sp>
    </p:spTree>
  </p:cSld>
  <p:clrMapOvr>
    <a:masterClrMapping/>
  </p:clrMapOvr>
  <p:timing>
    <p:tnLst>
      <p:par>
        <p:cTn id="1" dur="indefinite" restart="never" nodeType="tmRoot"/>
      </p:par>
    </p:tnLst>
  </p:timing>
</p:sld>
</file>

<file path=ppt/slides/slide3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 name="Espace réservé du numéro de diapositive 2"/>
          <p:cNvSpPr>
            <a:spLocks noGrp="1"/>
          </p:cNvSpPr>
          <p:nvPr>
            <p:ph type="sldNum" sz="quarter" idx="10"/>
          </p:nvPr>
        </p:nvSpPr>
        <p:spPr/>
        <p:txBody>
          <a:bodyPr/>
          <a:lstStyle/>
          <a:p>
            <a:pPr>
              <a:defRPr/>
            </a:pPr>
            <a:fld id="{FDE7BCEA-2C2F-F14F-9FC7-63428788CDB1}" type="slidenum">
              <a:rPr lang="fr-FR"/>
              <a:pPr>
                <a:defRPr/>
              </a:pPr>
              <a:t>343</a:t>
            </a:fld>
            <a:endParaRPr lang="fr-FR"/>
          </a:p>
        </p:txBody>
      </p:sp>
      <p:grpSp>
        <p:nvGrpSpPr>
          <p:cNvPr id="2" name="Group 2"/>
          <p:cNvGrpSpPr>
            <a:grpSpLocks/>
          </p:cNvGrpSpPr>
          <p:nvPr/>
        </p:nvGrpSpPr>
        <p:grpSpPr bwMode="auto">
          <a:xfrm>
            <a:off x="119063" y="4148138"/>
            <a:ext cx="8612187" cy="1500187"/>
            <a:chOff x="81" y="2897"/>
            <a:chExt cx="5877" cy="945"/>
          </a:xfrm>
        </p:grpSpPr>
        <p:sp>
          <p:nvSpPr>
            <p:cNvPr id="702467" name="Rectangle 3"/>
            <p:cNvSpPr>
              <a:spLocks noChangeAspect="1" noChangeArrowheads="1"/>
            </p:cNvSpPr>
            <p:nvPr/>
          </p:nvSpPr>
          <p:spPr bwMode="auto">
            <a:xfrm>
              <a:off x="4964" y="2897"/>
              <a:ext cx="994" cy="945"/>
            </a:xfrm>
            <a:prstGeom prst="rect">
              <a:avLst/>
            </a:prstGeom>
            <a:solidFill>
              <a:schemeClr val="bg2"/>
            </a:solidFill>
            <a:ln w="12700">
              <a:solidFill>
                <a:srgbClr val="636363"/>
              </a:solidFill>
              <a:miter lim="800000"/>
              <a:headEnd/>
              <a:tailEnd/>
            </a:ln>
            <a:effectLst>
              <a:outerShdw blurRad="63500" dist="38099" dir="2700000" algn="ctr" rotWithShape="0">
                <a:schemeClr val="tx1">
                  <a:alpha val="74998"/>
                </a:schemeClr>
              </a:outerShdw>
            </a:effectLst>
          </p:spPr>
          <p:txBody>
            <a:bodyPr lIns="35998" tIns="45717" rIns="35998" bIns="45717" anchor="ctr">
              <a:prstTxWarp prst="textNoShape">
                <a:avLst/>
              </a:prstTxWarp>
            </a:bodyPr>
            <a:lstStyle/>
            <a:p>
              <a:pPr algn="ctr">
                <a:defRPr/>
              </a:pPr>
              <a:r>
                <a:rPr lang="fr-FR" sz="1200">
                  <a:solidFill>
                    <a:schemeClr val="bg1"/>
                  </a:solidFill>
                  <a:latin typeface="Arial" charset="0"/>
                </a:rPr>
                <a:t>Comment les leaders encouragent le travail en équipe</a:t>
              </a:r>
            </a:p>
          </p:txBody>
        </p:sp>
        <p:sp>
          <p:nvSpPr>
            <p:cNvPr id="702468" name="Rectangle 4"/>
            <p:cNvSpPr>
              <a:spLocks noChangeAspect="1" noChangeArrowheads="1"/>
            </p:cNvSpPr>
            <p:nvPr/>
          </p:nvSpPr>
          <p:spPr bwMode="auto">
            <a:xfrm>
              <a:off x="3950" y="2897"/>
              <a:ext cx="939" cy="945"/>
            </a:xfrm>
            <a:prstGeom prst="rect">
              <a:avLst/>
            </a:prstGeom>
            <a:solidFill>
              <a:schemeClr val="bg2"/>
            </a:solidFill>
            <a:ln w="12700">
              <a:solidFill>
                <a:srgbClr val="636363"/>
              </a:solidFill>
              <a:miter lim="800000"/>
              <a:headEnd/>
              <a:tailEnd/>
            </a:ln>
            <a:effectLst>
              <a:outerShdw blurRad="63500" dist="38099" dir="2700000" algn="ctr" rotWithShape="0">
                <a:schemeClr val="tx1">
                  <a:alpha val="74998"/>
                </a:schemeClr>
              </a:outerShdw>
            </a:effectLst>
          </p:spPr>
          <p:txBody>
            <a:bodyPr lIns="91434" tIns="45717" rIns="91434" bIns="45717" anchor="ctr">
              <a:prstTxWarp prst="textNoShape">
                <a:avLst/>
              </a:prstTxWarp>
            </a:bodyPr>
            <a:lstStyle/>
            <a:p>
              <a:pPr algn="ctr">
                <a:defRPr/>
              </a:pPr>
              <a:r>
                <a:rPr lang="fr-FR" sz="1200">
                  <a:solidFill>
                    <a:schemeClr val="bg1"/>
                  </a:solidFill>
                  <a:latin typeface="Arial" charset="0"/>
                </a:rPr>
                <a:t>Comment les leaders favorisent un environnement propice à l'atteinte des objectifs</a:t>
              </a:r>
            </a:p>
          </p:txBody>
        </p:sp>
        <p:sp>
          <p:nvSpPr>
            <p:cNvPr id="702469" name="Rectangle 5"/>
            <p:cNvSpPr>
              <a:spLocks noChangeAspect="1" noChangeArrowheads="1"/>
            </p:cNvSpPr>
            <p:nvPr/>
          </p:nvSpPr>
          <p:spPr bwMode="auto">
            <a:xfrm>
              <a:off x="2930" y="2897"/>
              <a:ext cx="941" cy="945"/>
            </a:xfrm>
            <a:prstGeom prst="rect">
              <a:avLst/>
            </a:prstGeom>
            <a:solidFill>
              <a:schemeClr val="bg2"/>
            </a:solidFill>
            <a:ln w="12700">
              <a:solidFill>
                <a:srgbClr val="636363"/>
              </a:solidFill>
              <a:miter lim="800000"/>
              <a:headEnd/>
              <a:tailEnd/>
            </a:ln>
            <a:effectLst>
              <a:outerShdw blurRad="63500" dist="38099" dir="2700000" algn="ctr" rotWithShape="0">
                <a:schemeClr val="tx1">
                  <a:alpha val="74998"/>
                </a:schemeClr>
              </a:outerShdw>
            </a:effectLst>
          </p:spPr>
          <p:txBody>
            <a:bodyPr lIns="91434" tIns="45717" rIns="91434" bIns="45717" anchor="ctr">
              <a:prstTxWarp prst="textNoShape">
                <a:avLst/>
              </a:prstTxWarp>
            </a:bodyPr>
            <a:lstStyle/>
            <a:p>
              <a:pPr algn="ctr">
                <a:defRPr/>
              </a:pPr>
              <a:r>
                <a:rPr lang="fr-FR" sz="1200">
                  <a:solidFill>
                    <a:schemeClr val="bg1"/>
                  </a:solidFill>
                  <a:latin typeface="Arial" charset="0"/>
                </a:rPr>
                <a:t>Comment les leaders communiquent les rôles et responsabilités, forment et établissent des normes</a:t>
              </a:r>
            </a:p>
          </p:txBody>
        </p:sp>
        <p:sp>
          <p:nvSpPr>
            <p:cNvPr id="702470" name="Rectangle 6"/>
            <p:cNvSpPr>
              <a:spLocks noChangeAspect="1" noChangeArrowheads="1"/>
            </p:cNvSpPr>
            <p:nvPr/>
          </p:nvSpPr>
          <p:spPr bwMode="auto">
            <a:xfrm>
              <a:off x="1917" y="2897"/>
              <a:ext cx="939" cy="945"/>
            </a:xfrm>
            <a:prstGeom prst="rect">
              <a:avLst/>
            </a:prstGeom>
            <a:solidFill>
              <a:schemeClr val="bg2"/>
            </a:solidFill>
            <a:ln w="12700">
              <a:solidFill>
                <a:srgbClr val="636363"/>
              </a:solidFill>
              <a:miter lim="800000"/>
              <a:headEnd/>
              <a:tailEnd/>
            </a:ln>
            <a:effectLst>
              <a:outerShdw blurRad="63500" dist="38099" dir="2700000" algn="ctr" rotWithShape="0">
                <a:schemeClr val="tx1">
                  <a:alpha val="74998"/>
                </a:schemeClr>
              </a:outerShdw>
            </a:effectLst>
          </p:spPr>
          <p:txBody>
            <a:bodyPr lIns="91434" tIns="45717" rIns="91434" bIns="45717" anchor="ctr">
              <a:prstTxWarp prst="textNoShape">
                <a:avLst/>
              </a:prstTxWarp>
            </a:bodyPr>
            <a:lstStyle/>
            <a:p>
              <a:pPr algn="ctr">
                <a:defRPr/>
              </a:pPr>
              <a:r>
                <a:rPr lang="fr-FR" sz="1200">
                  <a:solidFill>
                    <a:schemeClr val="bg1"/>
                  </a:solidFill>
                  <a:latin typeface="Arial" charset="0"/>
                </a:rPr>
                <a:t>Comment les leaders obtiennent l'adhésion des collaborateurs</a:t>
              </a:r>
            </a:p>
          </p:txBody>
        </p:sp>
        <p:sp>
          <p:nvSpPr>
            <p:cNvPr id="702471" name="Rectangle 7"/>
            <p:cNvSpPr>
              <a:spLocks noChangeAspect="1" noChangeArrowheads="1"/>
            </p:cNvSpPr>
            <p:nvPr/>
          </p:nvSpPr>
          <p:spPr bwMode="auto">
            <a:xfrm>
              <a:off x="911" y="2897"/>
              <a:ext cx="920" cy="945"/>
            </a:xfrm>
            <a:prstGeom prst="rect">
              <a:avLst/>
            </a:prstGeom>
            <a:solidFill>
              <a:schemeClr val="bg2"/>
            </a:solidFill>
            <a:ln w="12700">
              <a:solidFill>
                <a:srgbClr val="636363"/>
              </a:solidFill>
              <a:miter lim="800000"/>
              <a:headEnd/>
              <a:tailEnd/>
            </a:ln>
            <a:effectLst>
              <a:outerShdw blurRad="63500" dist="38099" dir="2700000" algn="ctr" rotWithShape="0">
                <a:schemeClr val="tx1">
                  <a:alpha val="74998"/>
                </a:schemeClr>
              </a:outerShdw>
            </a:effectLst>
          </p:spPr>
          <p:txBody>
            <a:bodyPr lIns="91434" tIns="45717" rIns="91434" bIns="45717" anchor="ctr">
              <a:prstTxWarp prst="textNoShape">
                <a:avLst/>
              </a:prstTxWarp>
            </a:bodyPr>
            <a:lstStyle/>
            <a:p>
              <a:pPr algn="ctr">
                <a:defRPr/>
              </a:pPr>
              <a:r>
                <a:rPr lang="fr-FR" sz="1200">
                  <a:solidFill>
                    <a:schemeClr val="bg1"/>
                  </a:solidFill>
                  <a:latin typeface="Arial" charset="0"/>
                </a:rPr>
                <a:t>Comment les leaders créent un climat favorable à la participation, à l'initiative et à l'évaluation des problèmes</a:t>
              </a:r>
            </a:p>
          </p:txBody>
        </p:sp>
        <p:sp>
          <p:nvSpPr>
            <p:cNvPr id="701467" name="AutoShape 8"/>
            <p:cNvSpPr>
              <a:spLocks noChangeAspect="1" noChangeArrowheads="1"/>
            </p:cNvSpPr>
            <p:nvPr/>
          </p:nvSpPr>
          <p:spPr bwMode="auto">
            <a:xfrm rot="5400000">
              <a:off x="277" y="2891"/>
              <a:ext cx="400" cy="791"/>
            </a:xfrm>
            <a:prstGeom prst="upArrow">
              <a:avLst>
                <a:gd name="adj1" fmla="val 50000"/>
                <a:gd name="adj2" fmla="val 49438"/>
              </a:avLst>
            </a:prstGeom>
            <a:solidFill>
              <a:schemeClr val="bg2"/>
            </a:solidFill>
            <a:ln w="12700">
              <a:solidFill>
                <a:srgbClr val="636363"/>
              </a:solidFill>
              <a:miter lim="800000"/>
              <a:headEnd/>
              <a:tailEnd/>
            </a:ln>
          </p:spPr>
          <p:txBody>
            <a:bodyPr rot="10800000" vert="eaVert" wrap="none" lIns="91434" tIns="45717" rIns="91434" bIns="45717" anchor="ctr">
              <a:prstTxWarp prst="textNoShape">
                <a:avLst/>
              </a:prstTxWarp>
            </a:bodyPr>
            <a:lstStyle/>
            <a:p>
              <a:pPr algn="ctr"/>
              <a:r>
                <a:rPr lang="fr-FR" sz="1400" b="1">
                  <a:solidFill>
                    <a:schemeClr val="bg1"/>
                  </a:solidFill>
                  <a:latin typeface="Times New Roman" charset="0"/>
                </a:rPr>
                <a:t>Description</a:t>
              </a:r>
            </a:p>
          </p:txBody>
        </p:sp>
      </p:grpSp>
      <p:grpSp>
        <p:nvGrpSpPr>
          <p:cNvPr id="3" name="Group 9"/>
          <p:cNvGrpSpPr>
            <a:grpSpLocks/>
          </p:cNvGrpSpPr>
          <p:nvPr/>
        </p:nvGrpSpPr>
        <p:grpSpPr bwMode="auto">
          <a:xfrm>
            <a:off x="131763" y="1508125"/>
            <a:ext cx="8593137" cy="636588"/>
            <a:chOff x="90" y="1235"/>
            <a:chExt cx="5864" cy="400"/>
          </a:xfrm>
        </p:grpSpPr>
        <p:sp>
          <p:nvSpPr>
            <p:cNvPr id="702474" name="Rectangle 10"/>
            <p:cNvSpPr>
              <a:spLocks noChangeAspect="1" noChangeArrowheads="1"/>
            </p:cNvSpPr>
            <p:nvPr/>
          </p:nvSpPr>
          <p:spPr bwMode="auto">
            <a:xfrm>
              <a:off x="4964" y="1284"/>
              <a:ext cx="990" cy="303"/>
            </a:xfrm>
            <a:prstGeom prst="rect">
              <a:avLst/>
            </a:prstGeom>
            <a:solidFill>
              <a:srgbClr val="00279F"/>
            </a:solidFill>
            <a:ln w="9525">
              <a:solidFill>
                <a:srgbClr val="00279F"/>
              </a:solidFill>
              <a:miter lim="800000"/>
              <a:headEnd/>
              <a:tailEnd/>
            </a:ln>
            <a:effectLst>
              <a:outerShdw blurRad="63500" dist="40161" dir="1106097" algn="ctr" rotWithShape="0">
                <a:schemeClr val="tx1">
                  <a:alpha val="74998"/>
                </a:schemeClr>
              </a:outerShdw>
            </a:effectLst>
          </p:spPr>
          <p:txBody>
            <a:bodyPr lIns="92069" tIns="46036" rIns="92069" bIns="46036" anchor="ctr">
              <a:prstTxWarp prst="textNoShape">
                <a:avLst/>
              </a:prstTxWarp>
            </a:bodyPr>
            <a:lstStyle/>
            <a:p>
              <a:pPr algn="ctr">
                <a:tabLst>
                  <a:tab pos="6057900" algn="r"/>
                </a:tabLst>
                <a:defRPr/>
              </a:pPr>
              <a:r>
                <a:rPr lang="fr-FR" sz="1200" b="1">
                  <a:solidFill>
                    <a:schemeClr val="bg1"/>
                  </a:solidFill>
                  <a:latin typeface="Arial" charset="0"/>
                </a:rPr>
                <a:t>Fonctionnement en équipe</a:t>
              </a:r>
            </a:p>
          </p:txBody>
        </p:sp>
        <p:sp>
          <p:nvSpPr>
            <p:cNvPr id="702475" name="Rectangle 11"/>
            <p:cNvSpPr>
              <a:spLocks noChangeAspect="1" noChangeArrowheads="1"/>
            </p:cNvSpPr>
            <p:nvPr/>
          </p:nvSpPr>
          <p:spPr bwMode="auto">
            <a:xfrm>
              <a:off x="3949" y="1284"/>
              <a:ext cx="936" cy="303"/>
            </a:xfrm>
            <a:prstGeom prst="rect">
              <a:avLst/>
            </a:prstGeom>
            <a:solidFill>
              <a:srgbClr val="00279F"/>
            </a:solidFill>
            <a:ln w="9525">
              <a:solidFill>
                <a:srgbClr val="00279F"/>
              </a:solidFill>
              <a:miter lim="800000"/>
              <a:headEnd/>
              <a:tailEnd/>
            </a:ln>
            <a:effectLst>
              <a:outerShdw blurRad="63500" dist="40161" dir="1106097" algn="ctr" rotWithShape="0">
                <a:schemeClr val="tx1">
                  <a:alpha val="74998"/>
                </a:schemeClr>
              </a:outerShdw>
            </a:effectLst>
          </p:spPr>
          <p:txBody>
            <a:bodyPr lIns="92069" tIns="46036" rIns="92069" bIns="46036" anchor="ctr">
              <a:prstTxWarp prst="textNoShape">
                <a:avLst/>
              </a:prstTxWarp>
            </a:bodyPr>
            <a:lstStyle/>
            <a:p>
              <a:pPr algn="ctr">
                <a:tabLst>
                  <a:tab pos="6057900" algn="r"/>
                </a:tabLst>
                <a:defRPr/>
              </a:pPr>
              <a:r>
                <a:rPr lang="fr-FR" sz="1200" b="1">
                  <a:solidFill>
                    <a:schemeClr val="bg1"/>
                  </a:solidFill>
                  <a:latin typeface="Arial" charset="0"/>
                </a:rPr>
                <a:t>Suivi et obtention des résultats</a:t>
              </a:r>
            </a:p>
          </p:txBody>
        </p:sp>
        <p:sp>
          <p:nvSpPr>
            <p:cNvPr id="702476" name="Rectangle 12"/>
            <p:cNvSpPr>
              <a:spLocks noChangeAspect="1" noChangeArrowheads="1"/>
            </p:cNvSpPr>
            <p:nvPr/>
          </p:nvSpPr>
          <p:spPr bwMode="auto">
            <a:xfrm>
              <a:off x="2930" y="1284"/>
              <a:ext cx="936" cy="303"/>
            </a:xfrm>
            <a:prstGeom prst="rect">
              <a:avLst/>
            </a:prstGeom>
            <a:solidFill>
              <a:srgbClr val="00279F"/>
            </a:solidFill>
            <a:ln w="9525">
              <a:solidFill>
                <a:srgbClr val="00279F"/>
              </a:solidFill>
              <a:miter lim="800000"/>
              <a:headEnd/>
              <a:tailEnd/>
            </a:ln>
            <a:effectLst>
              <a:outerShdw blurRad="63500" dist="40161" dir="1106097" algn="ctr" rotWithShape="0">
                <a:schemeClr val="tx1">
                  <a:alpha val="74998"/>
                </a:schemeClr>
              </a:outerShdw>
            </a:effectLst>
          </p:spPr>
          <p:txBody>
            <a:bodyPr lIns="92069" tIns="46036" rIns="92069" bIns="46036" anchor="ctr">
              <a:prstTxWarp prst="textNoShape">
                <a:avLst/>
              </a:prstTxWarp>
            </a:bodyPr>
            <a:lstStyle/>
            <a:p>
              <a:pPr algn="ctr">
                <a:tabLst>
                  <a:tab pos="6057900" algn="r"/>
                </a:tabLst>
                <a:defRPr/>
              </a:pPr>
              <a:r>
                <a:rPr lang="fr-FR" sz="1200" b="1">
                  <a:solidFill>
                    <a:schemeClr val="bg1"/>
                  </a:solidFill>
                  <a:latin typeface="Arial" charset="0"/>
                </a:rPr>
                <a:t>Mise en oeuvre de la vision</a:t>
              </a:r>
            </a:p>
          </p:txBody>
        </p:sp>
        <p:sp>
          <p:nvSpPr>
            <p:cNvPr id="702477" name="Rectangle 13"/>
            <p:cNvSpPr>
              <a:spLocks noChangeAspect="1" noChangeArrowheads="1"/>
            </p:cNvSpPr>
            <p:nvPr/>
          </p:nvSpPr>
          <p:spPr bwMode="auto">
            <a:xfrm>
              <a:off x="1916" y="1284"/>
              <a:ext cx="936" cy="303"/>
            </a:xfrm>
            <a:prstGeom prst="rect">
              <a:avLst/>
            </a:prstGeom>
            <a:solidFill>
              <a:srgbClr val="00279F"/>
            </a:solidFill>
            <a:ln w="9525">
              <a:solidFill>
                <a:srgbClr val="00279F"/>
              </a:solidFill>
              <a:miter lim="800000"/>
              <a:headEnd/>
              <a:tailEnd/>
            </a:ln>
            <a:effectLst>
              <a:outerShdw blurRad="63500" dist="40161" dir="1106097" algn="ctr" rotWithShape="0">
                <a:schemeClr val="tx1">
                  <a:alpha val="74998"/>
                </a:schemeClr>
              </a:outerShdw>
            </a:effectLst>
          </p:spPr>
          <p:txBody>
            <a:bodyPr lIns="92069" tIns="46036" rIns="92069" bIns="46036" anchor="ctr">
              <a:prstTxWarp prst="textNoShape">
                <a:avLst/>
              </a:prstTxWarp>
            </a:bodyPr>
            <a:lstStyle/>
            <a:p>
              <a:pPr algn="ctr">
                <a:tabLst>
                  <a:tab pos="6057900" algn="r"/>
                </a:tabLst>
                <a:defRPr/>
              </a:pPr>
              <a:r>
                <a:rPr lang="fr-FR" sz="1200" b="1">
                  <a:solidFill>
                    <a:schemeClr val="bg1"/>
                  </a:solidFill>
                  <a:latin typeface="Arial" charset="0"/>
                </a:rPr>
                <a:t>Développement de l'adhésion</a:t>
              </a:r>
            </a:p>
          </p:txBody>
        </p:sp>
        <p:sp>
          <p:nvSpPr>
            <p:cNvPr id="701459" name="AutoShape 14"/>
            <p:cNvSpPr>
              <a:spLocks noChangeAspect="1" noChangeArrowheads="1"/>
            </p:cNvSpPr>
            <p:nvPr/>
          </p:nvSpPr>
          <p:spPr bwMode="auto">
            <a:xfrm rot="5400000">
              <a:off x="286" y="1039"/>
              <a:ext cx="400" cy="791"/>
            </a:xfrm>
            <a:prstGeom prst="upArrow">
              <a:avLst>
                <a:gd name="adj1" fmla="val 50000"/>
                <a:gd name="adj2" fmla="val 49438"/>
              </a:avLst>
            </a:prstGeom>
            <a:solidFill>
              <a:srgbClr val="00279F"/>
            </a:solidFill>
            <a:ln w="12700">
              <a:solidFill>
                <a:srgbClr val="00279F"/>
              </a:solidFill>
              <a:miter lim="800000"/>
              <a:headEnd/>
              <a:tailEnd/>
            </a:ln>
          </p:spPr>
          <p:txBody>
            <a:bodyPr wrap="none" anchor="ctr">
              <a:prstTxWarp prst="textNoShape">
                <a:avLst/>
              </a:prstTxWarp>
            </a:bodyPr>
            <a:lstStyle/>
            <a:p>
              <a:endParaRPr lang="fr-FR"/>
            </a:p>
          </p:txBody>
        </p:sp>
        <p:sp>
          <p:nvSpPr>
            <p:cNvPr id="702479" name="Rectangle 15"/>
            <p:cNvSpPr>
              <a:spLocks noChangeAspect="1" noChangeArrowheads="1"/>
            </p:cNvSpPr>
            <p:nvPr/>
          </p:nvSpPr>
          <p:spPr bwMode="auto">
            <a:xfrm>
              <a:off x="911" y="1284"/>
              <a:ext cx="914" cy="303"/>
            </a:xfrm>
            <a:prstGeom prst="rect">
              <a:avLst/>
            </a:prstGeom>
            <a:solidFill>
              <a:srgbClr val="00279F"/>
            </a:solidFill>
            <a:ln w="9525">
              <a:solidFill>
                <a:srgbClr val="00279F"/>
              </a:solidFill>
              <a:miter lim="800000"/>
              <a:headEnd/>
              <a:tailEnd/>
            </a:ln>
            <a:effectLst>
              <a:outerShdw blurRad="63500" dist="40161" dir="1106097" algn="ctr" rotWithShape="0">
                <a:schemeClr val="tx1">
                  <a:alpha val="74998"/>
                </a:schemeClr>
              </a:outerShdw>
            </a:effectLst>
          </p:spPr>
          <p:txBody>
            <a:bodyPr lIns="92069" tIns="46036" rIns="92069" bIns="46036" anchor="ctr">
              <a:prstTxWarp prst="textNoShape">
                <a:avLst/>
              </a:prstTxWarp>
            </a:bodyPr>
            <a:lstStyle/>
            <a:p>
              <a:pPr algn="ctr">
                <a:tabLst>
                  <a:tab pos="6057900" algn="r"/>
                </a:tabLst>
                <a:defRPr/>
              </a:pPr>
              <a:r>
                <a:rPr lang="fr-FR" sz="1200" b="1">
                  <a:solidFill>
                    <a:schemeClr val="bg1"/>
                  </a:solidFill>
                  <a:latin typeface="Arial" charset="0"/>
                </a:rPr>
                <a:t>Création de la vision</a:t>
              </a:r>
            </a:p>
          </p:txBody>
        </p:sp>
        <p:sp>
          <p:nvSpPr>
            <p:cNvPr id="701461" name="Text Box 16"/>
            <p:cNvSpPr txBox="1">
              <a:spLocks noChangeAspect="1" noChangeArrowheads="1"/>
            </p:cNvSpPr>
            <p:nvPr/>
          </p:nvSpPr>
          <p:spPr bwMode="auto">
            <a:xfrm>
              <a:off x="116" y="1342"/>
              <a:ext cx="470" cy="180"/>
            </a:xfrm>
            <a:prstGeom prst="rect">
              <a:avLst/>
            </a:prstGeom>
            <a:solidFill>
              <a:srgbClr val="00279F"/>
            </a:solidFill>
            <a:ln w="12700">
              <a:solidFill>
                <a:srgbClr val="00279F"/>
              </a:solidFill>
              <a:miter lim="800000"/>
              <a:headEnd type="none" w="sm" len="sm"/>
              <a:tailEnd type="none" w="sm" len="sm"/>
            </a:ln>
          </p:spPr>
          <p:txBody>
            <a:bodyPr wrap="none" lIns="91434" tIns="45717" rIns="91434" bIns="45717">
              <a:prstTxWarp prst="textNoShape">
                <a:avLst/>
              </a:prstTxWarp>
              <a:spAutoFit/>
            </a:bodyPr>
            <a:lstStyle/>
            <a:p>
              <a:r>
                <a:rPr lang="fr-FR" sz="1200" b="1">
                  <a:solidFill>
                    <a:schemeClr val="bg1"/>
                  </a:solidFill>
                  <a:latin typeface="Arial" charset="0"/>
                </a:rPr>
                <a:t>5 Axes</a:t>
              </a:r>
            </a:p>
          </p:txBody>
        </p:sp>
      </p:grpSp>
      <p:grpSp>
        <p:nvGrpSpPr>
          <p:cNvPr id="4" name="Group 17"/>
          <p:cNvGrpSpPr>
            <a:grpSpLocks/>
          </p:cNvGrpSpPr>
          <p:nvPr/>
        </p:nvGrpSpPr>
        <p:grpSpPr bwMode="auto">
          <a:xfrm>
            <a:off x="69850" y="2284413"/>
            <a:ext cx="8653463" cy="1770062"/>
            <a:chOff x="48" y="1683"/>
            <a:chExt cx="5905" cy="1115"/>
          </a:xfrm>
        </p:grpSpPr>
        <p:grpSp>
          <p:nvGrpSpPr>
            <p:cNvPr id="701447" name="Group 18"/>
            <p:cNvGrpSpPr>
              <a:grpSpLocks/>
            </p:cNvGrpSpPr>
            <p:nvPr/>
          </p:nvGrpSpPr>
          <p:grpSpPr bwMode="auto">
            <a:xfrm>
              <a:off x="86" y="1683"/>
              <a:ext cx="5867" cy="1115"/>
              <a:chOff x="86" y="1683"/>
              <a:chExt cx="5867" cy="1115"/>
            </a:xfrm>
          </p:grpSpPr>
          <p:sp>
            <p:nvSpPr>
              <p:cNvPr id="702483" name="Rectangle 19"/>
              <p:cNvSpPr>
                <a:spLocks noChangeAspect="1" noChangeArrowheads="1"/>
              </p:cNvSpPr>
              <p:nvPr/>
            </p:nvSpPr>
            <p:spPr bwMode="auto">
              <a:xfrm>
                <a:off x="4964" y="1683"/>
                <a:ext cx="989" cy="1115"/>
              </a:xfrm>
              <a:prstGeom prst="rect">
                <a:avLst/>
              </a:prstGeom>
              <a:solidFill>
                <a:schemeClr val="bg1"/>
              </a:solidFill>
              <a:ln w="12700">
                <a:solidFill>
                  <a:srgbClr val="5F5F5F"/>
                </a:solidFill>
                <a:miter lim="800000"/>
                <a:headEnd/>
                <a:tailEnd/>
              </a:ln>
              <a:effectLst>
                <a:outerShdw blurRad="63500" dist="38099" dir="2700000" algn="ctr" rotWithShape="0">
                  <a:schemeClr val="tx1">
                    <a:alpha val="74998"/>
                  </a:schemeClr>
                </a:outerShdw>
              </a:effectLst>
            </p:spPr>
            <p:txBody>
              <a:bodyPr lIns="91434" tIns="45717" rIns="0" bIns="45717">
                <a:prstTxWarp prst="textNoShape">
                  <a:avLst/>
                </a:prstTxWarp>
              </a:bodyPr>
              <a:lstStyle/>
              <a:p>
                <a:pPr marL="114300" indent="-114300">
                  <a:spcBef>
                    <a:spcPct val="30000"/>
                  </a:spcBef>
                  <a:buClr>
                    <a:srgbClr val="0000FF"/>
                  </a:buClr>
                  <a:buFontTx/>
                  <a:buChar char="•"/>
                  <a:defRPr/>
                </a:pPr>
                <a:r>
                  <a:rPr lang="fr-FR" sz="1200">
                    <a:solidFill>
                      <a:srgbClr val="000080"/>
                    </a:solidFill>
                    <a:latin typeface="Arial" charset="0"/>
                  </a:rPr>
                  <a:t>Coopératif</a:t>
                </a:r>
              </a:p>
              <a:p>
                <a:pPr marL="114300" indent="-114300">
                  <a:spcBef>
                    <a:spcPct val="30000"/>
                  </a:spcBef>
                  <a:buClr>
                    <a:srgbClr val="0000FF"/>
                  </a:buClr>
                  <a:buFontTx/>
                  <a:buChar char="•"/>
                  <a:defRPr/>
                </a:pPr>
                <a:r>
                  <a:rPr lang="fr-FR" sz="1200">
                    <a:solidFill>
                      <a:srgbClr val="000080"/>
                    </a:solidFill>
                    <a:latin typeface="Arial" charset="0"/>
                  </a:rPr>
                  <a:t>Consensuel</a:t>
                </a:r>
              </a:p>
              <a:p>
                <a:pPr marL="114300" indent="-114300">
                  <a:spcBef>
                    <a:spcPct val="30000"/>
                  </a:spcBef>
                  <a:buClr>
                    <a:srgbClr val="0000FF"/>
                  </a:buClr>
                  <a:buFontTx/>
                  <a:buChar char="•"/>
                  <a:defRPr/>
                </a:pPr>
                <a:r>
                  <a:rPr lang="fr-FR" sz="1200">
                    <a:solidFill>
                      <a:srgbClr val="000080"/>
                    </a:solidFill>
                    <a:latin typeface="Arial" charset="0"/>
                  </a:rPr>
                  <a:t>Réaction à l'autorité</a:t>
                </a:r>
              </a:p>
              <a:p>
                <a:pPr marL="114300" indent="-114300">
                  <a:spcBef>
                    <a:spcPct val="30000"/>
                  </a:spcBef>
                  <a:buClr>
                    <a:srgbClr val="0000FF"/>
                  </a:buClr>
                  <a:buFontTx/>
                  <a:buChar char="•"/>
                  <a:defRPr/>
                </a:pPr>
                <a:r>
                  <a:rPr lang="fr-FR" sz="1200">
                    <a:solidFill>
                      <a:srgbClr val="000080"/>
                    </a:solidFill>
                    <a:latin typeface="Arial" charset="0"/>
                  </a:rPr>
                  <a:t>Empathie</a:t>
                </a:r>
              </a:p>
            </p:txBody>
          </p:sp>
          <p:sp>
            <p:nvSpPr>
              <p:cNvPr id="702484" name="Rectangle 20"/>
              <p:cNvSpPr>
                <a:spLocks noChangeAspect="1" noChangeArrowheads="1"/>
              </p:cNvSpPr>
              <p:nvPr/>
            </p:nvSpPr>
            <p:spPr bwMode="auto">
              <a:xfrm>
                <a:off x="3949" y="1683"/>
                <a:ext cx="936" cy="1115"/>
              </a:xfrm>
              <a:prstGeom prst="rect">
                <a:avLst/>
              </a:prstGeom>
              <a:solidFill>
                <a:schemeClr val="bg1"/>
              </a:solidFill>
              <a:ln w="12700">
                <a:solidFill>
                  <a:srgbClr val="5F5F5F"/>
                </a:solidFill>
                <a:miter lim="800000"/>
                <a:headEnd/>
                <a:tailEnd/>
              </a:ln>
              <a:effectLst>
                <a:outerShdw blurRad="63500" dist="38099" dir="2700000" algn="ctr" rotWithShape="0">
                  <a:schemeClr val="tx1">
                    <a:alpha val="74998"/>
                  </a:schemeClr>
                </a:outerShdw>
              </a:effectLst>
            </p:spPr>
            <p:txBody>
              <a:bodyPr lIns="91434" tIns="45717" rIns="0" bIns="45717">
                <a:prstTxWarp prst="textNoShape">
                  <a:avLst/>
                </a:prstTxWarp>
              </a:bodyPr>
              <a:lstStyle/>
              <a:p>
                <a:pPr marL="114300" indent="-114300">
                  <a:spcBef>
                    <a:spcPct val="30000"/>
                  </a:spcBef>
                  <a:buClr>
                    <a:srgbClr val="0000FF"/>
                  </a:buClr>
                  <a:buFontTx/>
                  <a:buChar char="•"/>
                  <a:defRPr/>
                </a:pPr>
                <a:r>
                  <a:rPr lang="fr-FR" sz="1200">
                    <a:solidFill>
                      <a:srgbClr val="000080"/>
                    </a:solidFill>
                    <a:latin typeface="Arial" charset="0"/>
                  </a:rPr>
                  <a:t>Contrôle </a:t>
                </a:r>
              </a:p>
              <a:p>
                <a:pPr marL="114300" indent="-114300">
                  <a:spcBef>
                    <a:spcPct val="30000"/>
                  </a:spcBef>
                  <a:buClr>
                    <a:srgbClr val="0000FF"/>
                  </a:buClr>
                  <a:buFontTx/>
                  <a:buChar char="•"/>
                  <a:defRPr/>
                </a:pPr>
                <a:r>
                  <a:rPr lang="fr-FR" sz="1200">
                    <a:solidFill>
                      <a:srgbClr val="000080"/>
                    </a:solidFill>
                    <a:latin typeface="Arial" charset="0"/>
                  </a:rPr>
                  <a:t>Feed-Back</a:t>
                </a:r>
              </a:p>
              <a:p>
                <a:pPr marL="114300" indent="-114300">
                  <a:spcBef>
                    <a:spcPct val="30000"/>
                  </a:spcBef>
                  <a:buClr>
                    <a:srgbClr val="0000FF"/>
                  </a:buClr>
                  <a:buFontTx/>
                  <a:buChar char="•"/>
                  <a:defRPr/>
                </a:pPr>
                <a:r>
                  <a:rPr lang="fr-FR" sz="1200">
                    <a:solidFill>
                      <a:srgbClr val="000080"/>
                    </a:solidFill>
                    <a:latin typeface="Arial" charset="0"/>
                  </a:rPr>
                  <a:t>Centré sur le management</a:t>
                </a:r>
              </a:p>
              <a:p>
                <a:pPr marL="114300" indent="-114300">
                  <a:spcBef>
                    <a:spcPct val="30000"/>
                  </a:spcBef>
                  <a:buClr>
                    <a:srgbClr val="0000FF"/>
                  </a:buClr>
                  <a:buFontTx/>
                  <a:buChar char="•"/>
                  <a:defRPr/>
                </a:pPr>
                <a:r>
                  <a:rPr lang="fr-FR" sz="1200">
                    <a:solidFill>
                      <a:srgbClr val="000080"/>
                    </a:solidFill>
                    <a:latin typeface="Arial" charset="0"/>
                  </a:rPr>
                  <a:t>Dominant</a:t>
                </a:r>
              </a:p>
              <a:p>
                <a:pPr marL="114300" indent="-114300">
                  <a:spcBef>
                    <a:spcPct val="30000"/>
                  </a:spcBef>
                  <a:buClr>
                    <a:srgbClr val="0000FF"/>
                  </a:buClr>
                  <a:buFontTx/>
                  <a:buChar char="•"/>
                  <a:defRPr/>
                </a:pPr>
                <a:r>
                  <a:rPr lang="fr-FR" sz="1200">
                    <a:solidFill>
                      <a:srgbClr val="000080"/>
                    </a:solidFill>
                    <a:latin typeface="Arial" charset="0"/>
                  </a:rPr>
                  <a:t>Production</a:t>
                </a:r>
              </a:p>
            </p:txBody>
          </p:sp>
          <p:sp>
            <p:nvSpPr>
              <p:cNvPr id="702485" name="Rectangle 21"/>
              <p:cNvSpPr>
                <a:spLocks noChangeAspect="1" noChangeArrowheads="1"/>
              </p:cNvSpPr>
              <p:nvPr/>
            </p:nvSpPr>
            <p:spPr bwMode="auto">
              <a:xfrm>
                <a:off x="2930" y="1683"/>
                <a:ext cx="940" cy="1115"/>
              </a:xfrm>
              <a:prstGeom prst="rect">
                <a:avLst/>
              </a:prstGeom>
              <a:solidFill>
                <a:schemeClr val="bg1"/>
              </a:solidFill>
              <a:ln w="12700">
                <a:solidFill>
                  <a:srgbClr val="5F5F5F"/>
                </a:solidFill>
                <a:miter lim="800000"/>
                <a:headEnd/>
                <a:tailEnd/>
              </a:ln>
              <a:effectLst>
                <a:outerShdw blurRad="63500" dist="38099" dir="2700000" algn="ctr" rotWithShape="0">
                  <a:schemeClr val="tx1">
                    <a:alpha val="74998"/>
                  </a:schemeClr>
                </a:outerShdw>
              </a:effectLst>
            </p:spPr>
            <p:txBody>
              <a:bodyPr lIns="91434" tIns="45717" rIns="0" bIns="45717">
                <a:prstTxWarp prst="textNoShape">
                  <a:avLst/>
                </a:prstTxWarp>
              </a:bodyPr>
              <a:lstStyle/>
              <a:p>
                <a:pPr marL="114300" indent="-114300">
                  <a:spcBef>
                    <a:spcPct val="30000"/>
                  </a:spcBef>
                  <a:buClr>
                    <a:srgbClr val="0000FF"/>
                  </a:buClr>
                  <a:buFontTx/>
                  <a:buChar char="•"/>
                  <a:defRPr/>
                </a:pPr>
                <a:r>
                  <a:rPr lang="fr-FR" sz="1200">
                    <a:solidFill>
                      <a:srgbClr val="000080"/>
                    </a:solidFill>
                    <a:latin typeface="Arial" charset="0"/>
                  </a:rPr>
                  <a:t>Normatif</a:t>
                </a:r>
              </a:p>
              <a:p>
                <a:pPr marL="114300" indent="-114300">
                  <a:spcBef>
                    <a:spcPct val="30000"/>
                  </a:spcBef>
                  <a:buClr>
                    <a:srgbClr val="0000FF"/>
                  </a:buClr>
                  <a:buFontTx/>
                  <a:buChar char="•"/>
                  <a:defRPr/>
                </a:pPr>
                <a:r>
                  <a:rPr lang="fr-FR" sz="1200">
                    <a:solidFill>
                      <a:srgbClr val="000080"/>
                    </a:solidFill>
                    <a:latin typeface="Arial" charset="0"/>
                  </a:rPr>
                  <a:t>Tactique</a:t>
                </a:r>
              </a:p>
              <a:p>
                <a:pPr marL="114300" indent="-114300">
                  <a:spcBef>
                    <a:spcPct val="30000"/>
                  </a:spcBef>
                  <a:buClr>
                    <a:srgbClr val="0000FF"/>
                  </a:buClr>
                  <a:buFontTx/>
                  <a:buChar char="•"/>
                  <a:defRPr/>
                </a:pPr>
                <a:r>
                  <a:rPr lang="fr-FR" sz="1200">
                    <a:solidFill>
                      <a:srgbClr val="000080"/>
                    </a:solidFill>
                    <a:latin typeface="Arial" charset="0"/>
                  </a:rPr>
                  <a:t>Communication</a:t>
                </a:r>
              </a:p>
              <a:p>
                <a:pPr marL="114300" indent="-114300">
                  <a:spcBef>
                    <a:spcPct val="30000"/>
                  </a:spcBef>
                  <a:buClr>
                    <a:srgbClr val="0000FF"/>
                  </a:buClr>
                  <a:buFontTx/>
                  <a:buChar char="•"/>
                  <a:defRPr/>
                </a:pPr>
                <a:r>
                  <a:rPr lang="fr-FR" sz="1200">
                    <a:solidFill>
                      <a:srgbClr val="000080"/>
                    </a:solidFill>
                    <a:latin typeface="Arial" charset="0"/>
                  </a:rPr>
                  <a:t>Délégation</a:t>
                </a:r>
              </a:p>
            </p:txBody>
          </p:sp>
          <p:sp>
            <p:nvSpPr>
              <p:cNvPr id="702486" name="Rectangle 22"/>
              <p:cNvSpPr>
                <a:spLocks noChangeAspect="1" noChangeArrowheads="1"/>
              </p:cNvSpPr>
              <p:nvPr/>
            </p:nvSpPr>
            <p:spPr bwMode="auto">
              <a:xfrm>
                <a:off x="1917" y="1683"/>
                <a:ext cx="940" cy="1115"/>
              </a:xfrm>
              <a:prstGeom prst="rect">
                <a:avLst/>
              </a:prstGeom>
              <a:solidFill>
                <a:schemeClr val="bg1"/>
              </a:solidFill>
              <a:ln w="12700">
                <a:solidFill>
                  <a:srgbClr val="5F5F5F"/>
                </a:solidFill>
                <a:miter lim="800000"/>
                <a:headEnd/>
                <a:tailEnd/>
              </a:ln>
              <a:effectLst>
                <a:outerShdw blurRad="63500" dist="38099" dir="2700000" algn="ctr" rotWithShape="0">
                  <a:schemeClr val="tx1">
                    <a:alpha val="74998"/>
                  </a:schemeClr>
                </a:outerShdw>
              </a:effectLst>
            </p:spPr>
            <p:txBody>
              <a:bodyPr lIns="91434" tIns="45717" rIns="0" bIns="45717">
                <a:prstTxWarp prst="textNoShape">
                  <a:avLst/>
                </a:prstTxWarp>
              </a:bodyPr>
              <a:lstStyle/>
              <a:p>
                <a:pPr marL="114300" indent="-114300">
                  <a:spcBef>
                    <a:spcPct val="30000"/>
                  </a:spcBef>
                  <a:buClr>
                    <a:srgbClr val="0000FF"/>
                  </a:buClr>
                  <a:buFontTx/>
                  <a:buChar char="•"/>
                  <a:defRPr/>
                </a:pPr>
                <a:r>
                  <a:rPr lang="fr-FR" sz="1200">
                    <a:solidFill>
                      <a:srgbClr val="000080"/>
                    </a:solidFill>
                    <a:latin typeface="Arial" charset="0"/>
                  </a:rPr>
                  <a:t>Persuasif</a:t>
                </a:r>
              </a:p>
              <a:p>
                <a:pPr marL="114300" indent="-114300">
                  <a:spcBef>
                    <a:spcPct val="30000"/>
                  </a:spcBef>
                  <a:buClr>
                    <a:srgbClr val="0000FF"/>
                  </a:buClr>
                  <a:buFontTx/>
                  <a:buChar char="•"/>
                  <a:defRPr/>
                </a:pPr>
                <a:r>
                  <a:rPr lang="fr-FR" sz="1200">
                    <a:solidFill>
                      <a:srgbClr val="000080"/>
                    </a:solidFill>
                    <a:latin typeface="Arial" charset="0"/>
                  </a:rPr>
                  <a:t>Aisance sociale </a:t>
                </a:r>
              </a:p>
              <a:p>
                <a:pPr marL="114300" indent="-114300">
                  <a:spcBef>
                    <a:spcPct val="30000"/>
                  </a:spcBef>
                  <a:buClr>
                    <a:srgbClr val="0000FF"/>
                  </a:buClr>
                  <a:buFontTx/>
                  <a:buChar char="•"/>
                  <a:defRPr/>
                </a:pPr>
                <a:r>
                  <a:rPr lang="fr-FR" sz="1200">
                    <a:solidFill>
                      <a:srgbClr val="000080"/>
                    </a:solidFill>
                    <a:latin typeface="Arial" charset="0"/>
                  </a:rPr>
                  <a:t>Dynamisation</a:t>
                </a:r>
              </a:p>
              <a:p>
                <a:pPr marL="114300" indent="-114300">
                  <a:spcBef>
                    <a:spcPct val="30000"/>
                  </a:spcBef>
                  <a:buClr>
                    <a:srgbClr val="0000FF"/>
                  </a:buClr>
                  <a:buFontTx/>
                  <a:buChar char="•"/>
                  <a:defRPr/>
                </a:pPr>
                <a:r>
                  <a:rPr lang="fr-FR" sz="1200">
                    <a:solidFill>
                      <a:srgbClr val="000080"/>
                    </a:solidFill>
                    <a:latin typeface="Arial" charset="0"/>
                  </a:rPr>
                  <a:t>Retenue</a:t>
                </a:r>
              </a:p>
            </p:txBody>
          </p:sp>
          <p:sp>
            <p:nvSpPr>
              <p:cNvPr id="702487" name="Rectangle 23"/>
              <p:cNvSpPr>
                <a:spLocks noChangeAspect="1" noChangeArrowheads="1"/>
              </p:cNvSpPr>
              <p:nvPr/>
            </p:nvSpPr>
            <p:spPr bwMode="auto">
              <a:xfrm>
                <a:off x="911" y="1683"/>
                <a:ext cx="919" cy="1115"/>
              </a:xfrm>
              <a:prstGeom prst="rect">
                <a:avLst/>
              </a:prstGeom>
              <a:solidFill>
                <a:schemeClr val="bg1"/>
              </a:solidFill>
              <a:ln w="12700">
                <a:solidFill>
                  <a:srgbClr val="5F5F5F"/>
                </a:solidFill>
                <a:miter lim="800000"/>
                <a:headEnd/>
                <a:tailEnd/>
              </a:ln>
              <a:effectLst>
                <a:outerShdw blurRad="63500" dist="38099" dir="2700000" algn="ctr" rotWithShape="0">
                  <a:schemeClr val="tx1">
                    <a:alpha val="74998"/>
                  </a:schemeClr>
                </a:outerShdw>
              </a:effectLst>
            </p:spPr>
            <p:txBody>
              <a:bodyPr lIns="91434" tIns="45717" rIns="0" bIns="45717">
                <a:prstTxWarp prst="textNoShape">
                  <a:avLst/>
                </a:prstTxWarp>
              </a:bodyPr>
              <a:lstStyle/>
              <a:p>
                <a:pPr marL="114300" indent="-114300">
                  <a:spcBef>
                    <a:spcPct val="30000"/>
                  </a:spcBef>
                  <a:buClr>
                    <a:srgbClr val="0000FF"/>
                  </a:buClr>
                  <a:buFontTx/>
                  <a:buChar char="•"/>
                  <a:defRPr/>
                </a:pPr>
                <a:r>
                  <a:rPr lang="fr-FR" sz="1200">
                    <a:solidFill>
                      <a:srgbClr val="000080"/>
                    </a:solidFill>
                    <a:latin typeface="Arial" charset="0"/>
                  </a:rPr>
                  <a:t>Conservateur</a:t>
                </a:r>
              </a:p>
              <a:p>
                <a:pPr marL="114300" indent="-114300">
                  <a:spcBef>
                    <a:spcPct val="30000"/>
                  </a:spcBef>
                  <a:buClr>
                    <a:srgbClr val="0000FF"/>
                  </a:buClr>
                  <a:buFontTx/>
                  <a:buChar char="•"/>
                  <a:defRPr/>
                </a:pPr>
                <a:r>
                  <a:rPr lang="fr-FR" sz="1200">
                    <a:solidFill>
                      <a:srgbClr val="000080"/>
                    </a:solidFill>
                    <a:latin typeface="Arial" charset="0"/>
                  </a:rPr>
                  <a:t>Innovateur</a:t>
                </a:r>
              </a:p>
              <a:p>
                <a:pPr marL="114300" indent="-114300">
                  <a:spcBef>
                    <a:spcPct val="30000"/>
                  </a:spcBef>
                  <a:buClr>
                    <a:srgbClr val="0000FF"/>
                  </a:buClr>
                  <a:buFontTx/>
                  <a:buChar char="•"/>
                  <a:defRPr/>
                </a:pPr>
                <a:r>
                  <a:rPr lang="fr-FR" sz="1200">
                    <a:solidFill>
                      <a:srgbClr val="000080"/>
                    </a:solidFill>
                    <a:latin typeface="Arial" charset="0"/>
                  </a:rPr>
                  <a:t>Technicien</a:t>
                </a:r>
              </a:p>
              <a:p>
                <a:pPr marL="114300" indent="-114300">
                  <a:spcBef>
                    <a:spcPct val="30000"/>
                  </a:spcBef>
                  <a:buClr>
                    <a:srgbClr val="0000FF"/>
                  </a:buClr>
                  <a:buFontTx/>
                  <a:buChar char="•"/>
                  <a:defRPr/>
                </a:pPr>
                <a:r>
                  <a:rPr lang="fr-FR" sz="1200">
                    <a:solidFill>
                      <a:srgbClr val="000080"/>
                    </a:solidFill>
                    <a:latin typeface="Arial" charset="0"/>
                  </a:rPr>
                  <a:t>Individuel</a:t>
                </a:r>
              </a:p>
              <a:p>
                <a:pPr marL="114300" indent="-114300">
                  <a:spcBef>
                    <a:spcPct val="30000"/>
                  </a:spcBef>
                  <a:buClr>
                    <a:srgbClr val="0000FF"/>
                  </a:buClr>
                  <a:buFontTx/>
                  <a:buChar char="•"/>
                  <a:defRPr/>
                </a:pPr>
                <a:r>
                  <a:rPr lang="fr-FR" sz="1200">
                    <a:solidFill>
                      <a:srgbClr val="000080"/>
                    </a:solidFill>
                    <a:latin typeface="Arial" charset="0"/>
                  </a:rPr>
                  <a:t>Stratégique</a:t>
                </a:r>
              </a:p>
            </p:txBody>
          </p:sp>
          <p:sp>
            <p:nvSpPr>
              <p:cNvPr id="701454" name="AutoShape 24"/>
              <p:cNvSpPr>
                <a:spLocks noChangeAspect="1" noChangeArrowheads="1"/>
              </p:cNvSpPr>
              <p:nvPr/>
            </p:nvSpPr>
            <p:spPr bwMode="auto">
              <a:xfrm rot="5400000">
                <a:off x="281" y="1853"/>
                <a:ext cx="400" cy="790"/>
              </a:xfrm>
              <a:prstGeom prst="upArrow">
                <a:avLst>
                  <a:gd name="adj1" fmla="val 50000"/>
                  <a:gd name="adj2" fmla="val 49375"/>
                </a:avLst>
              </a:prstGeom>
              <a:solidFill>
                <a:schemeClr val="bg1"/>
              </a:solidFill>
              <a:ln w="12700">
                <a:solidFill>
                  <a:schemeClr val="tx1"/>
                </a:solidFill>
                <a:miter lim="800000"/>
                <a:headEnd/>
                <a:tailEnd/>
              </a:ln>
            </p:spPr>
            <p:txBody>
              <a:bodyPr wrap="none" anchor="ctr">
                <a:prstTxWarp prst="textNoShape">
                  <a:avLst/>
                </a:prstTxWarp>
              </a:bodyPr>
              <a:lstStyle/>
              <a:p>
                <a:endParaRPr lang="fr-FR"/>
              </a:p>
            </p:txBody>
          </p:sp>
        </p:grpSp>
        <p:sp>
          <p:nvSpPr>
            <p:cNvPr id="701448" name="Text Box 25"/>
            <p:cNvSpPr txBox="1">
              <a:spLocks noChangeAspect="1" noChangeArrowheads="1"/>
            </p:cNvSpPr>
            <p:nvPr/>
          </p:nvSpPr>
          <p:spPr bwMode="auto">
            <a:xfrm>
              <a:off x="48" y="2148"/>
              <a:ext cx="860" cy="173"/>
            </a:xfrm>
            <a:prstGeom prst="rect">
              <a:avLst/>
            </a:prstGeom>
            <a:noFill/>
            <a:ln w="12700">
              <a:noFill/>
              <a:miter lim="800000"/>
              <a:headEnd type="none" w="sm" len="sm"/>
              <a:tailEnd type="none" w="sm" len="sm"/>
            </a:ln>
          </p:spPr>
          <p:txBody>
            <a:bodyPr wrap="none" lIns="91434" tIns="45717" rIns="91434" bIns="45717">
              <a:prstTxWarp prst="textNoShape">
                <a:avLst/>
              </a:prstTxWarp>
              <a:spAutoFit/>
            </a:bodyPr>
            <a:lstStyle/>
            <a:p>
              <a:r>
                <a:rPr lang="en-US" sz="1200" b="1">
                  <a:solidFill>
                    <a:srgbClr val="000080"/>
                  </a:solidFill>
                  <a:latin typeface="Arial" charset="0"/>
                </a:rPr>
                <a:t>22 Dimensions</a:t>
              </a:r>
            </a:p>
          </p:txBody>
        </p:sp>
      </p:grpSp>
      <p:sp>
        <p:nvSpPr>
          <p:cNvPr id="701446" name="Rectangle 26"/>
          <p:cNvSpPr>
            <a:spLocks noGrp="1" noChangeArrowheads="1"/>
          </p:cNvSpPr>
          <p:nvPr>
            <p:ph type="title"/>
          </p:nvPr>
        </p:nvSpPr>
        <p:spPr/>
        <p:txBody>
          <a:bodyPr/>
          <a:lstStyle/>
          <a:p>
            <a:r>
              <a:rPr lang="fr-FR"/>
              <a:t>Diagnostic du leadership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numéro de diapositive 3"/>
          <p:cNvSpPr>
            <a:spLocks noGrp="1"/>
          </p:cNvSpPr>
          <p:nvPr>
            <p:ph type="sldNum" sz="quarter" idx="10"/>
          </p:nvPr>
        </p:nvSpPr>
        <p:spPr/>
        <p:txBody>
          <a:bodyPr/>
          <a:lstStyle/>
          <a:p>
            <a:pPr>
              <a:defRPr/>
            </a:pPr>
            <a:fld id="{67DE1D80-BEC3-8442-BC29-E7417935AA91}" type="slidenum">
              <a:rPr lang="fr-FR"/>
              <a:pPr>
                <a:defRPr/>
              </a:pPr>
              <a:t>344</a:t>
            </a:fld>
            <a:endParaRPr lang="fr-FR"/>
          </a:p>
        </p:txBody>
      </p:sp>
      <p:sp>
        <p:nvSpPr>
          <p:cNvPr id="703491" name="Rectangle 2"/>
          <p:cNvSpPr>
            <a:spLocks noGrp="1" noChangeArrowheads="1"/>
          </p:cNvSpPr>
          <p:nvPr>
            <p:ph type="title"/>
          </p:nvPr>
        </p:nvSpPr>
        <p:spPr/>
        <p:txBody>
          <a:bodyPr/>
          <a:lstStyle/>
          <a:p>
            <a:r>
              <a:rPr lang="fr-FR"/>
              <a:t>Le modèle hiérarchique à  5 niveaux</a:t>
            </a:r>
          </a:p>
        </p:txBody>
      </p:sp>
      <p:sp>
        <p:nvSpPr>
          <p:cNvPr id="703492" name="Line 3"/>
          <p:cNvSpPr>
            <a:spLocks noChangeShapeType="1"/>
          </p:cNvSpPr>
          <p:nvPr/>
        </p:nvSpPr>
        <p:spPr bwMode="auto">
          <a:xfrm>
            <a:off x="2884488" y="2286000"/>
            <a:ext cx="3516312" cy="0"/>
          </a:xfrm>
          <a:prstGeom prst="line">
            <a:avLst/>
          </a:prstGeom>
          <a:noFill/>
          <a:ln w="9525">
            <a:solidFill>
              <a:srgbClr val="0066FF"/>
            </a:solidFill>
            <a:round/>
            <a:headEnd/>
            <a:tailEnd/>
          </a:ln>
        </p:spPr>
        <p:txBody>
          <a:bodyPr wrap="none" anchor="ctr">
            <a:prstTxWarp prst="textNoShape">
              <a:avLst/>
            </a:prstTxWarp>
          </a:bodyPr>
          <a:lstStyle/>
          <a:p>
            <a:endParaRPr lang="fr-FR"/>
          </a:p>
        </p:txBody>
      </p:sp>
      <p:sp>
        <p:nvSpPr>
          <p:cNvPr id="703493" name="Line 4"/>
          <p:cNvSpPr>
            <a:spLocks noChangeShapeType="1"/>
          </p:cNvSpPr>
          <p:nvPr/>
        </p:nvSpPr>
        <p:spPr bwMode="auto">
          <a:xfrm>
            <a:off x="2320925" y="3124200"/>
            <a:ext cx="4572000" cy="0"/>
          </a:xfrm>
          <a:prstGeom prst="line">
            <a:avLst/>
          </a:prstGeom>
          <a:noFill/>
          <a:ln w="9525">
            <a:solidFill>
              <a:srgbClr val="0066FF"/>
            </a:solidFill>
            <a:round/>
            <a:headEnd/>
            <a:tailEnd/>
          </a:ln>
        </p:spPr>
        <p:txBody>
          <a:bodyPr wrap="none" anchor="ctr">
            <a:prstTxWarp prst="textNoShape">
              <a:avLst/>
            </a:prstTxWarp>
          </a:bodyPr>
          <a:lstStyle/>
          <a:p>
            <a:endParaRPr lang="fr-FR"/>
          </a:p>
        </p:txBody>
      </p:sp>
      <p:sp>
        <p:nvSpPr>
          <p:cNvPr id="703494" name="Line 5"/>
          <p:cNvSpPr>
            <a:spLocks noChangeShapeType="1"/>
          </p:cNvSpPr>
          <p:nvPr/>
        </p:nvSpPr>
        <p:spPr bwMode="auto">
          <a:xfrm>
            <a:off x="1828800" y="3962400"/>
            <a:ext cx="5556250" cy="0"/>
          </a:xfrm>
          <a:prstGeom prst="line">
            <a:avLst/>
          </a:prstGeom>
          <a:noFill/>
          <a:ln w="9525">
            <a:solidFill>
              <a:srgbClr val="0066FF"/>
            </a:solidFill>
            <a:round/>
            <a:headEnd/>
            <a:tailEnd/>
          </a:ln>
        </p:spPr>
        <p:txBody>
          <a:bodyPr wrap="none" anchor="ctr">
            <a:prstTxWarp prst="textNoShape">
              <a:avLst/>
            </a:prstTxWarp>
          </a:bodyPr>
          <a:lstStyle/>
          <a:p>
            <a:endParaRPr lang="fr-FR"/>
          </a:p>
        </p:txBody>
      </p:sp>
      <p:sp>
        <p:nvSpPr>
          <p:cNvPr id="749574" name="Text Box 6"/>
          <p:cNvSpPr txBox="1">
            <a:spLocks noChangeArrowheads="1"/>
          </p:cNvSpPr>
          <p:nvPr/>
        </p:nvSpPr>
        <p:spPr bwMode="auto">
          <a:xfrm>
            <a:off x="3305175" y="1371600"/>
            <a:ext cx="2673350" cy="944563"/>
          </a:xfrm>
          <a:prstGeom prst="rect">
            <a:avLst/>
          </a:prstGeom>
          <a:noFill/>
          <a:ln w="9525">
            <a:noFill/>
            <a:miter lim="800000"/>
            <a:headEnd/>
            <a:tailEnd/>
          </a:ln>
          <a:effectLst/>
        </p:spPr>
        <p:txBody>
          <a:bodyPr>
            <a:prstTxWarp prst="textNoShape">
              <a:avLst/>
            </a:prstTxWarp>
            <a:spAutoFit/>
          </a:bodyPr>
          <a:lstStyle/>
          <a:p>
            <a:pPr algn="ctr">
              <a:spcBef>
                <a:spcPct val="50000"/>
              </a:spcBef>
              <a:defRPr/>
            </a:pPr>
            <a:r>
              <a:rPr lang="en-US" sz="1400" b="1">
                <a:effectLst>
                  <a:outerShdw blurRad="38100" dist="38100" dir="2700000" algn="tl">
                    <a:srgbClr val="DDDDDD"/>
                  </a:outerShdw>
                </a:effectLst>
                <a:latin typeface="Arial" charset="0"/>
              </a:rPr>
              <a:t>LEVEL 5 EXECUTIVE</a:t>
            </a:r>
            <a:endParaRPr lang="en-US" sz="1200" b="1">
              <a:effectLst>
                <a:outerShdw blurRad="38100" dist="38100" dir="2700000" algn="tl">
                  <a:srgbClr val="DDDDDD"/>
                </a:outerShdw>
              </a:effectLst>
              <a:latin typeface="Arial" charset="0"/>
            </a:endParaRPr>
          </a:p>
          <a:p>
            <a:pPr algn="ctr">
              <a:spcBef>
                <a:spcPct val="50000"/>
              </a:spcBef>
              <a:defRPr/>
            </a:pPr>
            <a:r>
              <a:rPr lang="en-US" sz="1200">
                <a:latin typeface="Arial" charset="0"/>
              </a:rPr>
              <a:t>Builds enduring greatness through a paradoxical combination of personal humility plus professional will</a:t>
            </a:r>
          </a:p>
        </p:txBody>
      </p:sp>
      <p:sp>
        <p:nvSpPr>
          <p:cNvPr id="749575" name="Text Box 7"/>
          <p:cNvSpPr txBox="1">
            <a:spLocks noChangeArrowheads="1"/>
          </p:cNvSpPr>
          <p:nvPr/>
        </p:nvSpPr>
        <p:spPr bwMode="auto">
          <a:xfrm>
            <a:off x="2320925" y="2286000"/>
            <a:ext cx="4783138" cy="944563"/>
          </a:xfrm>
          <a:prstGeom prst="rect">
            <a:avLst/>
          </a:prstGeom>
          <a:noFill/>
          <a:ln w="9525">
            <a:noFill/>
            <a:miter lim="800000"/>
            <a:headEnd/>
            <a:tailEnd/>
          </a:ln>
          <a:effectLst/>
        </p:spPr>
        <p:txBody>
          <a:bodyPr>
            <a:prstTxWarp prst="textNoShape">
              <a:avLst/>
            </a:prstTxWarp>
            <a:spAutoFit/>
          </a:bodyPr>
          <a:lstStyle/>
          <a:p>
            <a:pPr algn="ctr">
              <a:spcBef>
                <a:spcPct val="50000"/>
              </a:spcBef>
              <a:defRPr/>
            </a:pPr>
            <a:r>
              <a:rPr lang="en-US" sz="1400" b="1">
                <a:effectLst>
                  <a:outerShdw blurRad="38100" dist="38100" dir="2700000" algn="tl">
                    <a:srgbClr val="DDDDDD"/>
                  </a:outerShdw>
                </a:effectLst>
                <a:latin typeface="Arial" charset="0"/>
              </a:rPr>
              <a:t>LEVEL 4 EFFECTIVE LEADER</a:t>
            </a:r>
            <a:r>
              <a:rPr lang="en-US" sz="1400">
                <a:latin typeface="Arial" charset="0"/>
              </a:rPr>
              <a:t> </a:t>
            </a:r>
          </a:p>
          <a:p>
            <a:pPr algn="ctr">
              <a:spcBef>
                <a:spcPct val="50000"/>
              </a:spcBef>
              <a:defRPr/>
            </a:pPr>
            <a:r>
              <a:rPr lang="en-US" sz="1200">
                <a:latin typeface="Arial" charset="0"/>
              </a:rPr>
              <a:t>Catalyses commitment to and vigorous pursuit of a clear and compelling vision; stimulates the group to high performance standards</a:t>
            </a:r>
          </a:p>
        </p:txBody>
      </p:sp>
      <p:sp>
        <p:nvSpPr>
          <p:cNvPr id="749576" name="Text Box 8"/>
          <p:cNvSpPr txBox="1">
            <a:spLocks noChangeArrowheads="1"/>
          </p:cNvSpPr>
          <p:nvPr/>
        </p:nvSpPr>
        <p:spPr bwMode="auto">
          <a:xfrm>
            <a:off x="2320925" y="3200400"/>
            <a:ext cx="4783138" cy="762000"/>
          </a:xfrm>
          <a:prstGeom prst="rect">
            <a:avLst/>
          </a:prstGeom>
          <a:noFill/>
          <a:ln w="9525">
            <a:noFill/>
            <a:miter lim="800000"/>
            <a:headEnd/>
            <a:tailEnd/>
          </a:ln>
          <a:effectLst/>
        </p:spPr>
        <p:txBody>
          <a:bodyPr>
            <a:prstTxWarp prst="textNoShape">
              <a:avLst/>
            </a:prstTxWarp>
            <a:spAutoFit/>
          </a:bodyPr>
          <a:lstStyle/>
          <a:p>
            <a:pPr algn="ctr">
              <a:spcBef>
                <a:spcPct val="50000"/>
              </a:spcBef>
              <a:defRPr/>
            </a:pPr>
            <a:r>
              <a:rPr lang="en-US" sz="1400" b="1">
                <a:effectLst>
                  <a:outerShdw blurRad="38100" dist="38100" dir="2700000" algn="tl">
                    <a:srgbClr val="DDDDDD"/>
                  </a:outerShdw>
                </a:effectLst>
                <a:latin typeface="Arial" charset="0"/>
              </a:rPr>
              <a:t>LEVEL 3 COMPETENT MANAGER </a:t>
            </a:r>
          </a:p>
          <a:p>
            <a:pPr algn="ctr">
              <a:spcBef>
                <a:spcPct val="50000"/>
              </a:spcBef>
              <a:defRPr/>
            </a:pPr>
            <a:r>
              <a:rPr lang="en-US" sz="1200">
                <a:latin typeface="Arial" charset="0"/>
              </a:rPr>
              <a:t>Organizes people and resources toward the effective and efficient pursuit of predetermined objectives</a:t>
            </a:r>
          </a:p>
        </p:txBody>
      </p:sp>
      <p:sp>
        <p:nvSpPr>
          <p:cNvPr id="749577" name="Text Box 9"/>
          <p:cNvSpPr txBox="1">
            <a:spLocks noChangeArrowheads="1"/>
          </p:cNvSpPr>
          <p:nvPr/>
        </p:nvSpPr>
        <p:spPr bwMode="auto">
          <a:xfrm>
            <a:off x="2109788" y="4038600"/>
            <a:ext cx="4783137" cy="944563"/>
          </a:xfrm>
          <a:prstGeom prst="rect">
            <a:avLst/>
          </a:prstGeom>
          <a:noFill/>
          <a:ln w="9525">
            <a:noFill/>
            <a:miter lim="800000"/>
            <a:headEnd/>
            <a:tailEnd/>
          </a:ln>
          <a:effectLst/>
        </p:spPr>
        <p:txBody>
          <a:bodyPr>
            <a:prstTxWarp prst="textNoShape">
              <a:avLst/>
            </a:prstTxWarp>
            <a:spAutoFit/>
          </a:bodyPr>
          <a:lstStyle/>
          <a:p>
            <a:pPr algn="ctr">
              <a:spcBef>
                <a:spcPct val="50000"/>
              </a:spcBef>
              <a:defRPr/>
            </a:pPr>
            <a:r>
              <a:rPr lang="en-US" sz="1400" b="1">
                <a:effectLst>
                  <a:outerShdw blurRad="38100" dist="38100" dir="2700000" algn="tl">
                    <a:srgbClr val="DDDDDD"/>
                  </a:outerShdw>
                </a:effectLst>
                <a:latin typeface="Arial" charset="0"/>
              </a:rPr>
              <a:t>LEVEL 2 EFFECTIVE LEADER </a:t>
            </a:r>
          </a:p>
          <a:p>
            <a:pPr algn="ctr">
              <a:spcBef>
                <a:spcPct val="50000"/>
              </a:spcBef>
              <a:defRPr/>
            </a:pPr>
            <a:r>
              <a:rPr lang="en-US" sz="1200">
                <a:latin typeface="Arial" charset="0"/>
              </a:rPr>
              <a:t>Catalyses commitment to and vigorous pursuit of a clear and compelling vision; stimulates the group to high performance standards</a:t>
            </a:r>
          </a:p>
        </p:txBody>
      </p:sp>
      <p:sp>
        <p:nvSpPr>
          <p:cNvPr id="703499" name="Line 10"/>
          <p:cNvSpPr>
            <a:spLocks noChangeShapeType="1"/>
          </p:cNvSpPr>
          <p:nvPr/>
        </p:nvSpPr>
        <p:spPr bwMode="auto">
          <a:xfrm>
            <a:off x="5978525" y="1524000"/>
            <a:ext cx="2532063" cy="4267200"/>
          </a:xfrm>
          <a:prstGeom prst="line">
            <a:avLst/>
          </a:prstGeom>
          <a:noFill/>
          <a:ln w="28575">
            <a:solidFill>
              <a:schemeClr val="tx1"/>
            </a:solidFill>
            <a:round/>
            <a:headEnd/>
            <a:tailEnd/>
          </a:ln>
        </p:spPr>
        <p:txBody>
          <a:bodyPr wrap="none" anchor="ctr">
            <a:prstTxWarp prst="textNoShape">
              <a:avLst/>
            </a:prstTxWarp>
          </a:bodyPr>
          <a:lstStyle/>
          <a:p>
            <a:endParaRPr lang="fr-FR"/>
          </a:p>
        </p:txBody>
      </p:sp>
      <p:sp>
        <p:nvSpPr>
          <p:cNvPr id="703500" name="Line 11"/>
          <p:cNvSpPr>
            <a:spLocks noChangeShapeType="1"/>
          </p:cNvSpPr>
          <p:nvPr/>
        </p:nvSpPr>
        <p:spPr bwMode="auto">
          <a:xfrm>
            <a:off x="1266825" y="4876800"/>
            <a:ext cx="6681788" cy="0"/>
          </a:xfrm>
          <a:prstGeom prst="line">
            <a:avLst/>
          </a:prstGeom>
          <a:noFill/>
          <a:ln w="9525">
            <a:solidFill>
              <a:srgbClr val="0066FF"/>
            </a:solidFill>
            <a:round/>
            <a:headEnd/>
            <a:tailEnd/>
          </a:ln>
        </p:spPr>
        <p:txBody>
          <a:bodyPr wrap="none" anchor="ctr">
            <a:prstTxWarp prst="textNoShape">
              <a:avLst/>
            </a:prstTxWarp>
          </a:bodyPr>
          <a:lstStyle/>
          <a:p>
            <a:endParaRPr lang="fr-FR"/>
          </a:p>
        </p:txBody>
      </p:sp>
      <p:sp>
        <p:nvSpPr>
          <p:cNvPr id="703501" name="Line 12"/>
          <p:cNvSpPr>
            <a:spLocks noChangeShapeType="1"/>
          </p:cNvSpPr>
          <p:nvPr/>
        </p:nvSpPr>
        <p:spPr bwMode="auto">
          <a:xfrm flipV="1">
            <a:off x="703263" y="1447800"/>
            <a:ext cx="2673350" cy="4343400"/>
          </a:xfrm>
          <a:prstGeom prst="line">
            <a:avLst/>
          </a:prstGeom>
          <a:noFill/>
          <a:ln w="28575">
            <a:solidFill>
              <a:schemeClr val="tx1"/>
            </a:solidFill>
            <a:round/>
            <a:headEnd/>
            <a:tailEnd/>
          </a:ln>
        </p:spPr>
        <p:txBody>
          <a:bodyPr wrap="none" anchor="ctr">
            <a:prstTxWarp prst="textNoShape">
              <a:avLst/>
            </a:prstTxWarp>
          </a:bodyPr>
          <a:lstStyle/>
          <a:p>
            <a:endParaRPr lang="fr-FR"/>
          </a:p>
        </p:txBody>
      </p:sp>
      <p:sp>
        <p:nvSpPr>
          <p:cNvPr id="703502" name="Line 13"/>
          <p:cNvSpPr>
            <a:spLocks noChangeShapeType="1"/>
          </p:cNvSpPr>
          <p:nvPr/>
        </p:nvSpPr>
        <p:spPr bwMode="auto">
          <a:xfrm>
            <a:off x="703263" y="5791200"/>
            <a:ext cx="7807325" cy="0"/>
          </a:xfrm>
          <a:prstGeom prst="line">
            <a:avLst/>
          </a:prstGeom>
          <a:noFill/>
          <a:ln w="28575">
            <a:solidFill>
              <a:schemeClr val="tx1"/>
            </a:solidFill>
            <a:round/>
            <a:headEnd/>
            <a:tailEnd/>
          </a:ln>
        </p:spPr>
        <p:txBody>
          <a:bodyPr wrap="none" anchor="ctr">
            <a:prstTxWarp prst="textNoShape">
              <a:avLst/>
            </a:prstTxWarp>
          </a:bodyPr>
          <a:lstStyle/>
          <a:p>
            <a:endParaRPr lang="fr-FR"/>
          </a:p>
        </p:txBody>
      </p:sp>
      <p:sp>
        <p:nvSpPr>
          <p:cNvPr id="749582" name="Text Box 14"/>
          <p:cNvSpPr txBox="1">
            <a:spLocks noChangeArrowheads="1"/>
          </p:cNvSpPr>
          <p:nvPr/>
        </p:nvSpPr>
        <p:spPr bwMode="auto">
          <a:xfrm>
            <a:off x="2109788" y="4953000"/>
            <a:ext cx="4783137" cy="762000"/>
          </a:xfrm>
          <a:prstGeom prst="rect">
            <a:avLst/>
          </a:prstGeom>
          <a:noFill/>
          <a:ln w="9525">
            <a:noFill/>
            <a:miter lim="800000"/>
            <a:headEnd/>
            <a:tailEnd/>
          </a:ln>
          <a:effectLst/>
        </p:spPr>
        <p:txBody>
          <a:bodyPr>
            <a:prstTxWarp prst="textNoShape">
              <a:avLst/>
            </a:prstTxWarp>
            <a:spAutoFit/>
          </a:bodyPr>
          <a:lstStyle/>
          <a:p>
            <a:pPr algn="ctr">
              <a:spcBef>
                <a:spcPct val="50000"/>
              </a:spcBef>
              <a:defRPr/>
            </a:pPr>
            <a:r>
              <a:rPr lang="en-US" sz="1400" b="1">
                <a:effectLst>
                  <a:outerShdw blurRad="38100" dist="38100" dir="2700000" algn="tl">
                    <a:srgbClr val="DDDDDD"/>
                  </a:outerShdw>
                </a:effectLst>
                <a:latin typeface="Arial" charset="0"/>
              </a:rPr>
              <a:t>LEVEL 1 HIGHLY CAPABLE INDIVIDUAL</a:t>
            </a:r>
            <a:endParaRPr lang="en-US" sz="1400">
              <a:latin typeface="Arial" charset="0"/>
            </a:endParaRPr>
          </a:p>
          <a:p>
            <a:pPr algn="ctr">
              <a:spcBef>
                <a:spcPct val="50000"/>
              </a:spcBef>
              <a:defRPr/>
            </a:pPr>
            <a:r>
              <a:rPr lang="en-US" sz="1200">
                <a:latin typeface="Arial" charset="0"/>
              </a:rPr>
              <a:t>Makes productive contribution through talent , knowledge, skills, and goodwork habits</a:t>
            </a:r>
          </a:p>
        </p:txBody>
      </p:sp>
      <p:sp>
        <p:nvSpPr>
          <p:cNvPr id="703504" name="Text Box 15"/>
          <p:cNvSpPr txBox="1">
            <a:spLocks noChangeArrowheads="1"/>
          </p:cNvSpPr>
          <p:nvPr/>
        </p:nvSpPr>
        <p:spPr bwMode="auto">
          <a:xfrm>
            <a:off x="633413" y="5943600"/>
            <a:ext cx="3376612" cy="244475"/>
          </a:xfrm>
          <a:prstGeom prst="rect">
            <a:avLst/>
          </a:prstGeom>
          <a:noFill/>
          <a:ln w="9525">
            <a:noFill/>
            <a:miter lim="800000"/>
            <a:headEnd/>
            <a:tailEnd/>
          </a:ln>
        </p:spPr>
        <p:txBody>
          <a:bodyPr>
            <a:prstTxWarp prst="textNoShape">
              <a:avLst/>
            </a:prstTxWarp>
            <a:spAutoFit/>
          </a:bodyPr>
          <a:lstStyle/>
          <a:p>
            <a:pPr>
              <a:spcBef>
                <a:spcPct val="50000"/>
              </a:spcBef>
            </a:pPr>
            <a:r>
              <a:rPr lang="fr-FR" sz="1000">
                <a:latin typeface="Arial" charset="0"/>
              </a:rPr>
              <a:t>Jim Collins « Good to Great »</a:t>
            </a:r>
          </a:p>
        </p:txBody>
      </p:sp>
    </p:spTree>
  </p:cSld>
  <p:clrMapOvr>
    <a:masterClrMapping/>
  </p:clrMapOvr>
  <p:timing>
    <p:tnLst>
      <p:par>
        <p:cTn id="1" dur="indefinite" restart="never" nodeType="tmRoot"/>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
          <p:cNvSpPr>
            <a:spLocks noGrp="1"/>
          </p:cNvSpPr>
          <p:nvPr>
            <p:ph type="sldNum" sz="quarter" idx="10"/>
          </p:nvPr>
        </p:nvSpPr>
        <p:spPr/>
        <p:txBody>
          <a:bodyPr/>
          <a:lstStyle/>
          <a:p>
            <a:pPr>
              <a:defRPr/>
            </a:pPr>
            <a:fld id="{12DCBF69-4859-1244-A609-28D186D584CB}" type="slidenum">
              <a:rPr lang="fr-FR"/>
              <a:pPr>
                <a:defRPr/>
              </a:pPr>
              <a:t>345</a:t>
            </a:fld>
            <a:endParaRPr lang="fr-FR"/>
          </a:p>
        </p:txBody>
      </p:sp>
      <p:sp>
        <p:nvSpPr>
          <p:cNvPr id="705539" name="Rectangle 2"/>
          <p:cNvSpPr>
            <a:spLocks noGrp="1" noChangeArrowheads="1"/>
          </p:cNvSpPr>
          <p:nvPr>
            <p:ph type="title"/>
          </p:nvPr>
        </p:nvSpPr>
        <p:spPr>
          <a:xfrm>
            <a:off x="0" y="152400"/>
            <a:ext cx="8932863" cy="533400"/>
          </a:xfrm>
        </p:spPr>
        <p:txBody>
          <a:bodyPr/>
          <a:lstStyle/>
          <a:p>
            <a:r>
              <a:rPr lang="fr-FR"/>
              <a:t>Le Yin et le Yang des LEVEL 5</a:t>
            </a:r>
          </a:p>
        </p:txBody>
      </p:sp>
      <p:sp>
        <p:nvSpPr>
          <p:cNvPr id="705540" name="Text Box 3"/>
          <p:cNvSpPr txBox="1">
            <a:spLocks noChangeArrowheads="1"/>
          </p:cNvSpPr>
          <p:nvPr/>
        </p:nvSpPr>
        <p:spPr bwMode="auto">
          <a:xfrm>
            <a:off x="352425" y="1066800"/>
            <a:ext cx="3657600" cy="5103813"/>
          </a:xfrm>
          <a:prstGeom prst="rect">
            <a:avLst/>
          </a:prstGeom>
          <a:noFill/>
          <a:ln w="9525">
            <a:noFill/>
            <a:miter lim="800000"/>
            <a:headEnd/>
            <a:tailEnd/>
          </a:ln>
        </p:spPr>
        <p:txBody>
          <a:bodyPr>
            <a:prstTxWarp prst="textNoShape">
              <a:avLst/>
            </a:prstTxWarp>
            <a:spAutoFit/>
          </a:bodyPr>
          <a:lstStyle/>
          <a:p>
            <a:pPr algn="ctr">
              <a:spcBef>
                <a:spcPct val="50000"/>
              </a:spcBef>
            </a:pPr>
            <a:r>
              <a:rPr lang="fr-FR" sz="1600" b="1" i="1">
                <a:latin typeface="Arial" charset="0"/>
              </a:rPr>
              <a:t>Humilité personnelle</a:t>
            </a:r>
            <a:endParaRPr lang="fr-FR" sz="1600">
              <a:latin typeface="Arial" charset="0"/>
            </a:endParaRPr>
          </a:p>
          <a:p>
            <a:pPr>
              <a:spcBef>
                <a:spcPct val="50000"/>
              </a:spcBef>
              <a:buFontTx/>
              <a:buChar char="•"/>
            </a:pPr>
            <a:r>
              <a:rPr lang="fr-FR" sz="1600">
                <a:latin typeface="Arial" charset="0"/>
              </a:rPr>
              <a:t> D ’une modestie qui force le respect</a:t>
            </a:r>
          </a:p>
          <a:p>
            <a:pPr>
              <a:spcBef>
                <a:spcPct val="50000"/>
              </a:spcBef>
              <a:buFontTx/>
              <a:buChar char="•"/>
            </a:pPr>
            <a:r>
              <a:rPr lang="fr-FR" sz="1600">
                <a:latin typeface="Arial" charset="0"/>
              </a:rPr>
              <a:t> Evite l ’adoration du public</a:t>
            </a:r>
          </a:p>
          <a:p>
            <a:pPr>
              <a:spcBef>
                <a:spcPct val="50000"/>
              </a:spcBef>
              <a:buFontTx/>
              <a:buChar char="•"/>
            </a:pPr>
            <a:r>
              <a:rPr lang="fr-FR" sz="1600">
                <a:latin typeface="Arial" charset="0"/>
              </a:rPr>
              <a:t> Jamais vantard</a:t>
            </a:r>
          </a:p>
          <a:p>
            <a:pPr>
              <a:spcBef>
                <a:spcPct val="50000"/>
              </a:spcBef>
              <a:buFontTx/>
              <a:buChar char="•"/>
            </a:pPr>
            <a:r>
              <a:rPr lang="fr-FR" sz="1600">
                <a:latin typeface="Arial" charset="0"/>
              </a:rPr>
              <a:t> Agit avec calme et détermination</a:t>
            </a:r>
          </a:p>
          <a:p>
            <a:pPr>
              <a:spcBef>
                <a:spcPct val="50000"/>
              </a:spcBef>
              <a:buFontTx/>
              <a:buChar char="•"/>
            </a:pPr>
            <a:r>
              <a:rPr lang="fr-FR" sz="1600">
                <a:latin typeface="Arial" charset="0"/>
              </a:rPr>
              <a:t> S ’appuie sur des standards « inspirés » et non sur le charisme pour motiver</a:t>
            </a:r>
          </a:p>
          <a:p>
            <a:pPr>
              <a:spcBef>
                <a:spcPct val="50000"/>
              </a:spcBef>
              <a:buFontTx/>
              <a:buChar char="•"/>
            </a:pPr>
            <a:r>
              <a:rPr lang="fr-FR" sz="1600">
                <a:latin typeface="Arial" charset="0"/>
              </a:rPr>
              <a:t> Canalise l ’ambition vers l ’entreprise, pas pour soi</a:t>
            </a:r>
          </a:p>
          <a:p>
            <a:pPr>
              <a:spcBef>
                <a:spcPct val="50000"/>
              </a:spcBef>
              <a:buFontTx/>
              <a:buChar char="•"/>
            </a:pPr>
            <a:r>
              <a:rPr lang="fr-FR" sz="1600">
                <a:latin typeface="Arial" charset="0"/>
              </a:rPr>
              <a:t> Prépare ses successeurs</a:t>
            </a:r>
          </a:p>
          <a:p>
            <a:pPr>
              <a:spcBef>
                <a:spcPct val="50000"/>
              </a:spcBef>
              <a:buFontTx/>
              <a:buChar char="•"/>
            </a:pPr>
            <a:r>
              <a:rPr lang="fr-FR" sz="1600">
                <a:latin typeface="Arial" charset="0"/>
              </a:rPr>
              <a:t> Ne justifie pas de mauvais résultats par des causes extérieures</a:t>
            </a:r>
          </a:p>
          <a:p>
            <a:pPr>
              <a:spcBef>
                <a:spcPct val="50000"/>
              </a:spcBef>
              <a:buFontTx/>
              <a:buChar char="•"/>
            </a:pPr>
            <a:r>
              <a:rPr lang="fr-FR" sz="1600">
                <a:latin typeface="Arial" charset="0"/>
              </a:rPr>
              <a:t> N ’en veut pas aux autres, aux facteurs extérieurs mais à la mauvaise chance</a:t>
            </a:r>
          </a:p>
        </p:txBody>
      </p:sp>
      <p:sp>
        <p:nvSpPr>
          <p:cNvPr id="705541" name="Text Box 4"/>
          <p:cNvSpPr txBox="1">
            <a:spLocks noChangeArrowheads="1"/>
          </p:cNvSpPr>
          <p:nvPr/>
        </p:nvSpPr>
        <p:spPr bwMode="auto">
          <a:xfrm>
            <a:off x="4924425" y="1066800"/>
            <a:ext cx="3657600" cy="3636963"/>
          </a:xfrm>
          <a:prstGeom prst="rect">
            <a:avLst/>
          </a:prstGeom>
          <a:noFill/>
          <a:ln w="9525">
            <a:noFill/>
            <a:miter lim="800000"/>
            <a:headEnd/>
            <a:tailEnd/>
          </a:ln>
        </p:spPr>
        <p:txBody>
          <a:bodyPr>
            <a:prstTxWarp prst="textNoShape">
              <a:avLst/>
            </a:prstTxWarp>
            <a:spAutoFit/>
          </a:bodyPr>
          <a:lstStyle/>
          <a:p>
            <a:pPr algn="ctr">
              <a:spcBef>
                <a:spcPct val="50000"/>
              </a:spcBef>
            </a:pPr>
            <a:r>
              <a:rPr lang="fr-FR" sz="1600" b="1" i="1">
                <a:latin typeface="Arial" charset="0"/>
              </a:rPr>
              <a:t>Volonté professionnelle</a:t>
            </a:r>
            <a:endParaRPr lang="fr-FR" sz="1600">
              <a:latin typeface="Arial" charset="0"/>
            </a:endParaRPr>
          </a:p>
          <a:p>
            <a:pPr>
              <a:spcBef>
                <a:spcPct val="50000"/>
              </a:spcBef>
              <a:buFontTx/>
              <a:buChar char="•"/>
            </a:pPr>
            <a:r>
              <a:rPr lang="fr-FR" sz="1600">
                <a:latin typeface="Arial" charset="0"/>
              </a:rPr>
              <a:t> Produit des résultats</a:t>
            </a:r>
          </a:p>
          <a:p>
            <a:pPr>
              <a:spcBef>
                <a:spcPct val="50000"/>
              </a:spcBef>
              <a:buFontTx/>
              <a:buChar char="•"/>
            </a:pPr>
            <a:r>
              <a:rPr lang="fr-FR" sz="1600">
                <a:latin typeface="Arial" charset="0"/>
              </a:rPr>
              <a:t> Catalyseur</a:t>
            </a:r>
          </a:p>
          <a:p>
            <a:pPr>
              <a:spcBef>
                <a:spcPct val="50000"/>
              </a:spcBef>
              <a:buFontTx/>
              <a:buChar char="•"/>
            </a:pPr>
            <a:r>
              <a:rPr lang="fr-FR" sz="1600">
                <a:latin typeface="Arial" charset="0"/>
              </a:rPr>
              <a:t> Résolu à faire ce qui doit être fait pour fabriquer les meilleurs résultats à long terme, quelque soit la difficulté</a:t>
            </a:r>
          </a:p>
          <a:p>
            <a:pPr>
              <a:spcBef>
                <a:spcPct val="50000"/>
              </a:spcBef>
              <a:buFontTx/>
              <a:buChar char="•"/>
            </a:pPr>
            <a:r>
              <a:rPr lang="fr-FR" sz="1600">
                <a:latin typeface="Arial" charset="0"/>
              </a:rPr>
              <a:t> Etablit les standards de construction dans la durée d ’une grande Entreprise </a:t>
            </a:r>
          </a:p>
          <a:p>
            <a:pPr>
              <a:spcBef>
                <a:spcPct val="50000"/>
              </a:spcBef>
              <a:buFontTx/>
              <a:buChar char="•"/>
            </a:pPr>
            <a:r>
              <a:rPr lang="fr-FR" sz="1600">
                <a:latin typeface="Arial" charset="0"/>
              </a:rPr>
              <a:t> Met en avant l ’extérieur (les autres, la chance…) pour gratifier les réussites</a:t>
            </a:r>
          </a:p>
        </p:txBody>
      </p:sp>
      <p:sp>
        <p:nvSpPr>
          <p:cNvPr id="705542" name="Text Box 5"/>
          <p:cNvSpPr txBox="1">
            <a:spLocks noChangeArrowheads="1"/>
          </p:cNvSpPr>
          <p:nvPr/>
        </p:nvSpPr>
        <p:spPr bwMode="auto">
          <a:xfrm>
            <a:off x="304800" y="6172200"/>
            <a:ext cx="7596188" cy="274638"/>
          </a:xfrm>
          <a:prstGeom prst="rect">
            <a:avLst/>
          </a:prstGeom>
          <a:noFill/>
          <a:ln w="9525">
            <a:noFill/>
            <a:miter lim="800000"/>
            <a:headEnd/>
            <a:tailEnd/>
          </a:ln>
        </p:spPr>
        <p:txBody>
          <a:bodyPr>
            <a:prstTxWarp prst="textNoShape">
              <a:avLst/>
            </a:prstTxWarp>
            <a:spAutoFit/>
          </a:bodyPr>
          <a:lstStyle/>
          <a:p>
            <a:pPr>
              <a:spcBef>
                <a:spcPct val="50000"/>
              </a:spcBef>
            </a:pPr>
            <a:r>
              <a:rPr lang="fr-FR" sz="1200">
                <a:latin typeface="Arial" charset="0"/>
              </a:rPr>
              <a:t>D ’après Jim Collins</a:t>
            </a:r>
          </a:p>
        </p:txBody>
      </p:sp>
    </p:spTree>
  </p:cSld>
  <p:clrMapOvr>
    <a:masterClrMapping/>
  </p:clrMapOvr>
  <p:timing>
    <p:tnLst>
      <p:par>
        <p:cTn id="1" dur="indefinite" restart="never" nodeType="tmRoot"/>
      </p:par>
    </p:tn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B3E0D5D9-F638-7E42-87BD-58C0572B3164}" type="slidenum">
              <a:rPr lang="fr-FR"/>
              <a:pPr>
                <a:defRPr/>
              </a:pPr>
              <a:t>346</a:t>
            </a:fld>
            <a:endParaRPr lang="fr-FR"/>
          </a:p>
        </p:txBody>
      </p:sp>
      <p:sp>
        <p:nvSpPr>
          <p:cNvPr id="707587" name="Rectangle 4"/>
          <p:cNvSpPr>
            <a:spLocks noGrp="1" noChangeArrowheads="1"/>
          </p:cNvSpPr>
          <p:nvPr>
            <p:ph type="title"/>
          </p:nvPr>
        </p:nvSpPr>
        <p:spPr/>
        <p:txBody>
          <a:bodyPr/>
          <a:lstStyle/>
          <a:p>
            <a:r>
              <a:rPr lang="fr-FR"/>
              <a:t>A la base du changement de culture : le leader "Outsider"</a:t>
            </a:r>
          </a:p>
        </p:txBody>
      </p:sp>
      <p:sp>
        <p:nvSpPr>
          <p:cNvPr id="707588" name="Rectangle 5"/>
          <p:cNvSpPr>
            <a:spLocks noGrp="1" noChangeArrowheads="1"/>
          </p:cNvSpPr>
          <p:nvPr>
            <p:ph type="body" idx="1"/>
          </p:nvPr>
        </p:nvSpPr>
        <p:spPr/>
        <p:txBody>
          <a:bodyPr/>
          <a:lstStyle/>
          <a:p>
            <a:r>
              <a:rPr lang="fr-FR"/>
              <a:t>Anticipe les enjeux et donne une vision à sa mission</a:t>
            </a:r>
          </a:p>
          <a:p>
            <a:r>
              <a:rPr lang="fr-FR"/>
              <a:t>Mobilise très vite</a:t>
            </a:r>
          </a:p>
          <a:p>
            <a:r>
              <a:rPr lang="fr-FR"/>
              <a:t>Communique pour modifier le comportement</a:t>
            </a:r>
          </a:p>
          <a:p>
            <a:r>
              <a:rPr lang="fr-FR"/>
              <a:t>Introduit des symboles de changement</a:t>
            </a:r>
          </a:p>
          <a:p>
            <a:r>
              <a:rPr lang="fr-FR"/>
              <a:t>Réorganise pour casser la bureaucratie</a:t>
            </a:r>
          </a:p>
          <a:p>
            <a:r>
              <a:rPr lang="fr-FR"/>
              <a:t>Valorise le leadership</a:t>
            </a:r>
          </a:p>
          <a:p>
            <a:r>
              <a:rPr lang="fr-FR"/>
              <a:t>Obtient de petites victoires rapides</a:t>
            </a:r>
          </a:p>
        </p:txBody>
      </p:sp>
    </p:spTree>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B671D263-1E52-564D-8854-FB2D4FBD5318}" type="slidenum">
              <a:rPr lang="fr-FR"/>
              <a:pPr>
                <a:defRPr/>
              </a:pPr>
              <a:t>347</a:t>
            </a:fld>
            <a:endParaRPr lang="fr-FR"/>
          </a:p>
        </p:txBody>
      </p:sp>
      <p:sp>
        <p:nvSpPr>
          <p:cNvPr id="709635" name="Rectangle 6"/>
          <p:cNvSpPr>
            <a:spLocks noGrp="1" noChangeArrowheads="1"/>
          </p:cNvSpPr>
          <p:nvPr>
            <p:ph type="title"/>
          </p:nvPr>
        </p:nvSpPr>
        <p:spPr/>
        <p:txBody>
          <a:bodyPr/>
          <a:lstStyle/>
          <a:p>
            <a:r>
              <a:rPr lang="fr-FR"/>
              <a:t>Transformer une Entreprise, passer du « Bon » à </a:t>
            </a:r>
            <a:br>
              <a:rPr lang="fr-FR"/>
            </a:br>
            <a:r>
              <a:rPr lang="fr-FR"/>
              <a:t>l ’ « Excellent »</a:t>
            </a:r>
          </a:p>
        </p:txBody>
      </p:sp>
      <p:sp>
        <p:nvSpPr>
          <p:cNvPr id="709636" name="Rectangle 7"/>
          <p:cNvSpPr>
            <a:spLocks noGrp="1" noChangeArrowheads="1"/>
          </p:cNvSpPr>
          <p:nvPr>
            <p:ph type="body" idx="1"/>
          </p:nvPr>
        </p:nvSpPr>
        <p:spPr/>
        <p:txBody>
          <a:bodyPr/>
          <a:lstStyle/>
          <a:p>
            <a:r>
              <a:rPr lang="fr-FR"/>
              <a:t>Ne requiert pas nécessairement un « Larger-than-life » Leader (comme Welch, Lacocca…)</a:t>
            </a:r>
          </a:p>
          <a:p>
            <a:endParaRPr lang="fr-FR"/>
          </a:p>
          <a:p>
            <a:r>
              <a:rPr lang="fr-FR"/>
              <a:t>MAIS requiert :</a:t>
            </a:r>
          </a:p>
          <a:p>
            <a:pPr lvl="1"/>
            <a:r>
              <a:rPr lang="fr-FR"/>
              <a:t> Une capacité forte de leadership au plus haut niveau </a:t>
            </a:r>
          </a:p>
          <a:p>
            <a:pPr lvl="1"/>
            <a:r>
              <a:rPr lang="fr-FR"/>
              <a:t> Une capacité de leadership la plus largement répartie dans l ’entreprise</a:t>
            </a:r>
          </a:p>
          <a:p>
            <a:pPr lvl="1"/>
            <a:r>
              <a:rPr lang="fr-FR"/>
              <a:t> Une capacité à sélectionner et à garder les meilleurs, et à se séparer des moins bons</a:t>
            </a:r>
          </a:p>
          <a:p>
            <a:pPr lvl="1"/>
            <a:r>
              <a:rPr lang="fr-FR"/>
              <a:t> Une capacité à créer une culture disciplinée, par rapport à la vision, aux valeurs 	 </a:t>
            </a:r>
          </a:p>
          <a:p>
            <a:endParaRPr lang="fr-FR"/>
          </a:p>
        </p:txBody>
      </p:sp>
    </p:spTree>
  </p:cSld>
  <p:clrMapOvr>
    <a:masterClrMapping/>
  </p:clrMapOvr>
  <p:timing>
    <p:tnLst>
      <p:par>
        <p:cTn id="1" dur="indefinite" restart="never" nodeType="tmRoot"/>
      </p:par>
    </p:tn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3"/>
          <p:cNvSpPr>
            <a:spLocks noGrp="1"/>
          </p:cNvSpPr>
          <p:nvPr>
            <p:ph type="sldNum" sz="quarter" idx="10"/>
          </p:nvPr>
        </p:nvSpPr>
        <p:spPr/>
        <p:txBody>
          <a:bodyPr/>
          <a:lstStyle/>
          <a:p>
            <a:pPr>
              <a:defRPr/>
            </a:pPr>
            <a:fld id="{23719E77-75ED-7741-BD57-5A717EA2ABE9}" type="slidenum">
              <a:rPr lang="fr-FR"/>
              <a:pPr>
                <a:defRPr/>
              </a:pPr>
              <a:t>348</a:t>
            </a:fld>
            <a:endParaRPr lang="fr-FR"/>
          </a:p>
        </p:txBody>
      </p:sp>
      <p:sp>
        <p:nvSpPr>
          <p:cNvPr id="711683" name="Line 4"/>
          <p:cNvSpPr>
            <a:spLocks noChangeShapeType="1"/>
          </p:cNvSpPr>
          <p:nvPr/>
        </p:nvSpPr>
        <p:spPr bwMode="auto">
          <a:xfrm>
            <a:off x="6869113" y="4495800"/>
            <a:ext cx="0" cy="381000"/>
          </a:xfrm>
          <a:prstGeom prst="line">
            <a:avLst/>
          </a:prstGeom>
          <a:noFill/>
          <a:ln w="28575">
            <a:solidFill>
              <a:schemeClr val="tx1"/>
            </a:solidFill>
            <a:round/>
            <a:headEnd/>
            <a:tailEnd/>
          </a:ln>
        </p:spPr>
        <p:txBody>
          <a:bodyPr wrap="none" anchor="ctr">
            <a:prstTxWarp prst="textNoShape">
              <a:avLst/>
            </a:prstTxWarp>
          </a:bodyPr>
          <a:lstStyle/>
          <a:p>
            <a:endParaRPr lang="fr-FR"/>
          </a:p>
        </p:txBody>
      </p:sp>
      <p:sp>
        <p:nvSpPr>
          <p:cNvPr id="711684" name="Line 5"/>
          <p:cNvSpPr>
            <a:spLocks noChangeShapeType="1"/>
          </p:cNvSpPr>
          <p:nvPr/>
        </p:nvSpPr>
        <p:spPr bwMode="auto">
          <a:xfrm flipH="1">
            <a:off x="6446838" y="4495800"/>
            <a:ext cx="422275" cy="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fr-FR"/>
          </a:p>
        </p:txBody>
      </p:sp>
      <p:sp>
        <p:nvSpPr>
          <p:cNvPr id="711685" name="Line 6"/>
          <p:cNvSpPr>
            <a:spLocks noChangeShapeType="1"/>
          </p:cNvSpPr>
          <p:nvPr/>
        </p:nvSpPr>
        <p:spPr bwMode="auto">
          <a:xfrm flipH="1">
            <a:off x="6446838" y="4876800"/>
            <a:ext cx="422275" cy="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fr-FR"/>
          </a:p>
        </p:txBody>
      </p:sp>
      <p:sp>
        <p:nvSpPr>
          <p:cNvPr id="711686" name="Text Box 7"/>
          <p:cNvSpPr txBox="1">
            <a:spLocks noChangeArrowheads="1"/>
          </p:cNvSpPr>
          <p:nvPr/>
        </p:nvSpPr>
        <p:spPr bwMode="auto">
          <a:xfrm>
            <a:off x="7010400" y="4495800"/>
            <a:ext cx="1476375" cy="336550"/>
          </a:xfrm>
          <a:prstGeom prst="rect">
            <a:avLst/>
          </a:prstGeom>
          <a:noFill/>
          <a:ln w="9525">
            <a:noFill/>
            <a:miter lim="800000"/>
            <a:headEnd/>
            <a:tailEnd/>
          </a:ln>
        </p:spPr>
        <p:txBody>
          <a:bodyPr>
            <a:prstTxWarp prst="textNoShape">
              <a:avLst/>
            </a:prstTxWarp>
            <a:spAutoFit/>
          </a:bodyPr>
          <a:lstStyle/>
          <a:p>
            <a:pPr>
              <a:spcBef>
                <a:spcPct val="50000"/>
              </a:spcBef>
            </a:pPr>
            <a:r>
              <a:rPr lang="fr-FR" sz="1600">
                <a:latin typeface="Arial" charset="0"/>
              </a:rPr>
              <a:t>Dualité</a:t>
            </a:r>
          </a:p>
        </p:txBody>
      </p:sp>
      <p:sp>
        <p:nvSpPr>
          <p:cNvPr id="711687" name="Rectangle 10"/>
          <p:cNvSpPr>
            <a:spLocks noGrp="1" noChangeArrowheads="1"/>
          </p:cNvSpPr>
          <p:nvPr>
            <p:ph type="title"/>
          </p:nvPr>
        </p:nvSpPr>
        <p:spPr/>
        <p:txBody>
          <a:bodyPr/>
          <a:lstStyle/>
          <a:p>
            <a:r>
              <a:rPr lang="fr-FR"/>
              <a:t>Un exemple :  Darwin E. Smith CEO  de Kimberly-Clark</a:t>
            </a:r>
          </a:p>
        </p:txBody>
      </p:sp>
      <p:sp>
        <p:nvSpPr>
          <p:cNvPr id="711688" name="Rectangle 11"/>
          <p:cNvSpPr>
            <a:spLocks noGrp="1" noChangeArrowheads="1"/>
          </p:cNvSpPr>
          <p:nvPr>
            <p:ph type="body" idx="1"/>
          </p:nvPr>
        </p:nvSpPr>
        <p:spPr/>
        <p:txBody>
          <a:bodyPr/>
          <a:lstStyle/>
          <a:p>
            <a:r>
              <a:rPr lang="fr-FR"/>
              <a:t>Historique : </a:t>
            </a:r>
          </a:p>
          <a:p>
            <a:pPr lvl="1"/>
            <a:r>
              <a:rPr lang="fr-FR"/>
              <a:t> Origine paysanne (Indiana), cours du soir à Indiana University, Haward Law School</a:t>
            </a:r>
          </a:p>
          <a:p>
            <a:pPr lvl="1"/>
            <a:r>
              <a:rPr lang="fr-FR"/>
              <a:t> 20 ans CEO de K-C (71/91) a transformé l ’entreprise :</a:t>
            </a:r>
          </a:p>
          <a:p>
            <a:pPr lvl="1"/>
            <a:r>
              <a:rPr lang="fr-FR"/>
              <a:t>			- producteur de pâte à papier </a:t>
            </a:r>
            <a:r>
              <a:rPr lang="fr-FR">
                <a:sym typeface="Monotype Sorts" charset="2"/>
              </a:rPr>
              <a:t> consommables</a:t>
            </a:r>
          </a:p>
          <a:p>
            <a:pPr lvl="1"/>
            <a:r>
              <a:rPr lang="fr-FR">
                <a:sym typeface="Monotype Sorts" charset="2"/>
              </a:rPr>
              <a:t>			- profitabilité : 4,1 plus grande que le marché général des actions ( &gt; HP, 3 M, GE…)</a:t>
            </a:r>
          </a:p>
          <a:p>
            <a:pPr lvl="1"/>
            <a:endParaRPr lang="fr-FR">
              <a:sym typeface="Monotype Sorts" charset="2"/>
            </a:endParaRPr>
          </a:p>
          <a:p>
            <a:r>
              <a:rPr lang="fr-FR">
                <a:sym typeface="Monotype Sorts" charset="2"/>
              </a:rPr>
              <a:t>Le leader : </a:t>
            </a:r>
          </a:p>
          <a:p>
            <a:pPr lvl="1"/>
            <a:r>
              <a:rPr lang="fr-FR"/>
              <a:t> Timide, pas prétentieux, même gauche ou maladroit	</a:t>
            </a:r>
          </a:p>
          <a:p>
            <a:pPr lvl="1"/>
            <a:r>
              <a:rPr lang="fr-FR"/>
              <a:t> Fier, stoïque, résolu, volonté d ’acier</a:t>
            </a:r>
          </a:p>
          <a:p>
            <a:pPr lvl="1"/>
            <a:r>
              <a:rPr lang="fr-FR"/>
              <a:t> Style de management : « Eccentric »</a:t>
            </a:r>
          </a:p>
          <a:p>
            <a:pPr lvl="1"/>
            <a:r>
              <a:rPr lang="fr-FR"/>
              <a:t> Sa performance : « I never stopped trying to become qualified for the job »</a:t>
            </a:r>
          </a:p>
          <a:p>
            <a:endParaRPr lang="fr-FR"/>
          </a:p>
        </p:txBody>
      </p:sp>
    </p:spTree>
  </p:cSld>
  <p:clrMapOvr>
    <a:masterClrMapping/>
  </p:clrMapOvr>
  <p:timing>
    <p:tnLst>
      <p:par>
        <p:cTn id="1" dur="indefinite" restart="never" nodeType="tmRoot"/>
      </p:par>
    </p:tn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0" name="Rectangle 2"/>
          <p:cNvSpPr>
            <a:spLocks noGrp="1" noChangeArrowheads="1"/>
          </p:cNvSpPr>
          <p:nvPr>
            <p:ph type="ctrTitle"/>
          </p:nvPr>
        </p:nvSpPr>
        <p:spPr/>
        <p:txBody>
          <a:bodyPr/>
          <a:lstStyle/>
          <a:p>
            <a:pPr marL="609600" indent="-609600"/>
            <a:r>
              <a:rPr lang="fr-FR"/>
              <a:t>Annexe</a:t>
            </a:r>
            <a:br>
              <a:rPr lang="fr-FR"/>
            </a:br>
            <a:endParaRPr lang="fr-FR"/>
          </a:p>
        </p:txBody>
      </p:sp>
      <p:sp>
        <p:nvSpPr>
          <p:cNvPr id="713731" name="Rectangle 3"/>
          <p:cNvSpPr>
            <a:spLocks noGrp="1" noChangeArrowheads="1"/>
          </p:cNvSpPr>
          <p:nvPr>
            <p:ph type="subTitle" idx="1"/>
          </p:nvPr>
        </p:nvSpPr>
        <p:spPr/>
        <p:txBody>
          <a:bodyPr/>
          <a:lstStyle/>
          <a:p>
            <a:r>
              <a:rPr lang="fr-FR"/>
              <a:t>A2. Éthique et stratégie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3"/>
          <p:cNvSpPr>
            <a:spLocks noGrp="1"/>
          </p:cNvSpPr>
          <p:nvPr>
            <p:ph type="sldNum" sz="quarter" idx="10"/>
          </p:nvPr>
        </p:nvSpPr>
        <p:spPr/>
        <p:txBody>
          <a:bodyPr/>
          <a:lstStyle/>
          <a:p>
            <a:pPr>
              <a:defRPr/>
            </a:pPr>
            <a:fld id="{A26B40FC-AEB1-E143-9DEC-26F4E3AEB8DE}" type="slidenum">
              <a:rPr lang="fr-FR"/>
              <a:pPr>
                <a:defRPr/>
              </a:pPr>
              <a:t>35</a:t>
            </a:fld>
            <a:endParaRPr lang="fr-FR"/>
          </a:p>
        </p:txBody>
      </p:sp>
      <p:sp>
        <p:nvSpPr>
          <p:cNvPr id="76803" name="Rectangle 1026"/>
          <p:cNvSpPr>
            <a:spLocks noGrp="1" noChangeArrowheads="1"/>
          </p:cNvSpPr>
          <p:nvPr>
            <p:ph type="title"/>
          </p:nvPr>
        </p:nvSpPr>
        <p:spPr>
          <a:xfrm>
            <a:off x="755650" y="115888"/>
            <a:ext cx="8353425" cy="792162"/>
          </a:xfrm>
        </p:spPr>
        <p:txBody>
          <a:bodyPr/>
          <a:lstStyle/>
          <a:p>
            <a:r>
              <a:rPr lang="fr-FR"/>
              <a:t>L ’essence de la stratégie... </a:t>
            </a:r>
          </a:p>
        </p:txBody>
      </p:sp>
      <p:sp>
        <p:nvSpPr>
          <p:cNvPr id="76804" name="Text Box 1027"/>
          <p:cNvSpPr txBox="1">
            <a:spLocks noChangeArrowheads="1"/>
          </p:cNvSpPr>
          <p:nvPr/>
        </p:nvSpPr>
        <p:spPr bwMode="auto">
          <a:xfrm>
            <a:off x="457200" y="1125538"/>
            <a:ext cx="8475663" cy="581025"/>
          </a:xfrm>
          <a:prstGeom prst="rect">
            <a:avLst/>
          </a:prstGeom>
          <a:noFill/>
          <a:ln w="9525">
            <a:noFill/>
            <a:miter lim="800000"/>
            <a:headEnd/>
            <a:tailEnd/>
          </a:ln>
        </p:spPr>
        <p:txBody>
          <a:bodyPr>
            <a:prstTxWarp prst="textNoShape">
              <a:avLst/>
            </a:prstTxWarp>
            <a:spAutoFit/>
          </a:bodyPr>
          <a:lstStyle/>
          <a:p>
            <a:pPr algn="ctr">
              <a:spcBef>
                <a:spcPct val="50000"/>
              </a:spcBef>
            </a:pPr>
            <a:r>
              <a:rPr lang="fr-FR" sz="1600" b="1" i="1">
                <a:solidFill>
                  <a:srgbClr val="FF3300"/>
                </a:solidFill>
                <a:latin typeface="Tahoma" charset="0"/>
              </a:rPr>
              <a:t>"L ’essence de la Stratégie réside dans la Création des Avantages Compétitifs de demain … plus vite que les concurrents ne copient vos avantages d’aujourd’hui"</a:t>
            </a:r>
          </a:p>
        </p:txBody>
      </p:sp>
      <p:sp>
        <p:nvSpPr>
          <p:cNvPr id="76805" name="Text Box 1028"/>
          <p:cNvSpPr txBox="1">
            <a:spLocks noChangeArrowheads="1"/>
          </p:cNvSpPr>
          <p:nvPr/>
        </p:nvSpPr>
        <p:spPr bwMode="auto">
          <a:xfrm>
            <a:off x="323850" y="1916113"/>
            <a:ext cx="5486400" cy="2047875"/>
          </a:xfrm>
          <a:prstGeom prst="rect">
            <a:avLst/>
          </a:prstGeom>
          <a:noFill/>
          <a:ln w="9525">
            <a:noFill/>
            <a:miter lim="800000"/>
            <a:headEnd/>
            <a:tailEnd/>
          </a:ln>
        </p:spPr>
        <p:txBody>
          <a:bodyPr>
            <a:prstTxWarp prst="textNoShape">
              <a:avLst/>
            </a:prstTxWarp>
            <a:spAutoFit/>
          </a:bodyPr>
          <a:lstStyle/>
          <a:p>
            <a:pPr>
              <a:spcBef>
                <a:spcPct val="50000"/>
              </a:spcBef>
            </a:pPr>
            <a:r>
              <a:rPr lang="fr-FR" sz="1600">
                <a:latin typeface="Tahoma" charset="0"/>
              </a:rPr>
              <a:t>Pression sur les avantages coûts du Travail et du Capital</a:t>
            </a:r>
          </a:p>
          <a:p>
            <a:pPr>
              <a:spcBef>
                <a:spcPct val="50000"/>
              </a:spcBef>
            </a:pPr>
            <a:r>
              <a:rPr lang="fr-FR" sz="1600">
                <a:latin typeface="Tahoma" charset="0"/>
              </a:rPr>
              <a:t>Accélération des investissements de process, qualité, effets d ’échelle</a:t>
            </a:r>
          </a:p>
          <a:p>
            <a:pPr>
              <a:spcBef>
                <a:spcPct val="50000"/>
              </a:spcBef>
            </a:pPr>
            <a:r>
              <a:rPr lang="fr-FR" sz="1600">
                <a:latin typeface="Tahoma" charset="0"/>
              </a:rPr>
              <a:t>Accélération du temps de développement des produits </a:t>
            </a:r>
          </a:p>
          <a:p>
            <a:pPr>
              <a:spcBef>
                <a:spcPct val="50000"/>
              </a:spcBef>
            </a:pPr>
            <a:r>
              <a:rPr lang="fr-FR" sz="1600">
                <a:latin typeface="Tahoma" charset="0"/>
              </a:rPr>
              <a:t>Développement de marques globales</a:t>
            </a:r>
          </a:p>
          <a:p>
            <a:pPr>
              <a:spcBef>
                <a:spcPct val="50000"/>
              </a:spcBef>
            </a:pPr>
            <a:r>
              <a:rPr lang="fr-FR" sz="1600">
                <a:latin typeface="Tahoma" charset="0"/>
              </a:rPr>
              <a:t>Création d ’alliances</a:t>
            </a:r>
            <a:endParaRPr lang="fr-FR" sz="2400">
              <a:latin typeface="Tahoma" charset="0"/>
            </a:endParaRPr>
          </a:p>
        </p:txBody>
      </p:sp>
      <p:sp>
        <p:nvSpPr>
          <p:cNvPr id="76806" name="Text Box 1029"/>
          <p:cNvSpPr txBox="1">
            <a:spLocks noChangeArrowheads="1"/>
          </p:cNvSpPr>
          <p:nvPr/>
        </p:nvSpPr>
        <p:spPr bwMode="auto">
          <a:xfrm>
            <a:off x="5943600" y="2209800"/>
            <a:ext cx="3024188" cy="1446213"/>
          </a:xfrm>
          <a:prstGeom prst="rect">
            <a:avLst/>
          </a:prstGeom>
          <a:noFill/>
          <a:ln w="9525">
            <a:solidFill>
              <a:schemeClr val="tx2"/>
            </a:solidFill>
            <a:miter lim="800000"/>
            <a:headEnd/>
            <a:tailEnd/>
          </a:ln>
        </p:spPr>
        <p:txBody>
          <a:bodyPr>
            <a:prstTxWarp prst="textNoShape">
              <a:avLst/>
            </a:prstTxWarp>
            <a:spAutoFit/>
          </a:bodyPr>
          <a:lstStyle/>
          <a:p>
            <a:pPr>
              <a:spcBef>
                <a:spcPct val="50000"/>
              </a:spcBef>
            </a:pPr>
            <a:r>
              <a:rPr lang="fr-FR" sz="1600">
                <a:latin typeface="Tahoma" charset="0"/>
              </a:rPr>
              <a:t>Délocalisation des occidentaux</a:t>
            </a:r>
          </a:p>
          <a:p>
            <a:pPr>
              <a:spcBef>
                <a:spcPct val="50000"/>
              </a:spcBef>
            </a:pPr>
            <a:r>
              <a:rPr lang="fr-FR" sz="1600">
                <a:latin typeface="Tahoma" charset="0"/>
              </a:rPr>
              <a:t>Rationalisation US et UE</a:t>
            </a:r>
          </a:p>
          <a:p>
            <a:pPr>
              <a:spcBef>
                <a:spcPct val="50000"/>
              </a:spcBef>
            </a:pPr>
            <a:r>
              <a:rPr lang="fr-FR" sz="1600">
                <a:latin typeface="Tahoma" charset="0"/>
              </a:rPr>
              <a:t>Relocalisation</a:t>
            </a:r>
          </a:p>
          <a:p>
            <a:pPr>
              <a:spcBef>
                <a:spcPct val="50000"/>
              </a:spcBef>
            </a:pPr>
            <a:r>
              <a:rPr lang="fr-FR" sz="1600">
                <a:latin typeface="Tahoma" charset="0"/>
              </a:rPr>
              <a:t>Cha</a:t>
            </a:r>
            <a:r>
              <a:rPr lang="fr-FR" altLang="ja-JP" sz="1600">
                <a:latin typeface="Tahoma" charset="0"/>
                <a:ea typeface="ＭＳ Ｐゴシック" charset="-128"/>
                <a:cs typeface="ＭＳ Ｐゴシック" charset="-128"/>
              </a:rPr>
              <a:t>înes de Valeur Globales</a:t>
            </a:r>
            <a:endParaRPr lang="fr-FR" sz="1600">
              <a:latin typeface="Tahoma" charset="0"/>
            </a:endParaRPr>
          </a:p>
        </p:txBody>
      </p:sp>
      <p:sp>
        <p:nvSpPr>
          <p:cNvPr id="76807" name="Text Box 1030"/>
          <p:cNvSpPr txBox="1">
            <a:spLocks noChangeArrowheads="1"/>
          </p:cNvSpPr>
          <p:nvPr/>
        </p:nvSpPr>
        <p:spPr bwMode="auto">
          <a:xfrm>
            <a:off x="280988" y="4572000"/>
            <a:ext cx="8651875" cy="1741488"/>
          </a:xfrm>
          <a:prstGeom prst="rect">
            <a:avLst/>
          </a:prstGeom>
          <a:noFill/>
          <a:ln w="9525">
            <a:noFill/>
            <a:miter lim="800000"/>
            <a:headEnd/>
            <a:tailEnd/>
          </a:ln>
        </p:spPr>
        <p:txBody>
          <a:bodyPr>
            <a:prstTxWarp prst="textNoShape">
              <a:avLst/>
            </a:prstTxWarp>
            <a:spAutoFit/>
          </a:bodyPr>
          <a:lstStyle/>
          <a:p>
            <a:pPr>
              <a:spcBef>
                <a:spcPct val="50000"/>
              </a:spcBef>
            </a:pPr>
            <a:r>
              <a:rPr lang="fr-FR" sz="1600">
                <a:latin typeface="Tahoma" charset="0"/>
                <a:sym typeface="Monotype Sorts" charset="2"/>
              </a:rPr>
              <a:t> </a:t>
            </a:r>
            <a:r>
              <a:rPr lang="fr-FR" sz="1800" b="1">
                <a:latin typeface="Tahoma" charset="0"/>
                <a:sym typeface="Monotype Sorts" charset="2"/>
              </a:rPr>
              <a:t> </a:t>
            </a:r>
            <a:r>
              <a:rPr lang="fr-FR" sz="1800" b="1">
                <a:latin typeface="Tahoma" charset="0"/>
              </a:rPr>
              <a:t>« L’avantage compétitif le plus défendable est la capacité dont dispose une organisation d ’améliorer ses compétences et savoir faire et d’en apprendre de nouveaux » </a:t>
            </a:r>
            <a:endParaRPr lang="fr-FR" sz="1600">
              <a:latin typeface="Tahoma" charset="0"/>
            </a:endParaRPr>
          </a:p>
          <a:p>
            <a:pPr>
              <a:spcBef>
                <a:spcPct val="50000"/>
              </a:spcBef>
            </a:pPr>
            <a:r>
              <a:rPr lang="fr-FR" sz="1600">
                <a:latin typeface="Tahoma" charset="0"/>
                <a:sym typeface="Monotype Sorts" charset="2"/>
              </a:rPr>
              <a:t> </a:t>
            </a:r>
            <a:r>
              <a:rPr lang="fr-FR" sz="1800" b="1">
                <a:latin typeface="Tahoma" charset="0"/>
                <a:sym typeface="Monotype Sorts" charset="2"/>
              </a:rPr>
              <a:t> NE PAS FAIRE DE L ’IMITATION COMPETITIVE</a:t>
            </a:r>
          </a:p>
          <a:p>
            <a:pPr>
              <a:spcBef>
                <a:spcPct val="50000"/>
              </a:spcBef>
            </a:pPr>
            <a:r>
              <a:rPr lang="fr-FR" sz="1800" b="1">
                <a:latin typeface="Tahoma" charset="0"/>
                <a:sym typeface="Monotype Sorts" charset="2"/>
              </a:rPr>
              <a:t>				mais de  L ’INNOVATION COMPETITIVE</a:t>
            </a:r>
            <a:endParaRPr lang="fr-FR" sz="1600">
              <a:latin typeface="Tahoma" charset="0"/>
            </a:endParaRPr>
          </a:p>
        </p:txBody>
      </p:sp>
      <p:pic>
        <p:nvPicPr>
          <p:cNvPr id="76808" name="Picture 1031" descr="bd14726_"/>
          <p:cNvPicPr>
            <a:picLocks noChangeAspect="1" noChangeArrowheads="1"/>
          </p:cNvPicPr>
          <p:nvPr/>
        </p:nvPicPr>
        <p:blipFill>
          <a:blip r:embed="rId3"/>
          <a:srcRect/>
          <a:stretch>
            <a:fillRect/>
          </a:stretch>
        </p:blipFill>
        <p:spPr bwMode="auto">
          <a:xfrm>
            <a:off x="7796213" y="6599238"/>
            <a:ext cx="952500" cy="190500"/>
          </a:xfrm>
          <a:prstGeom prst="rect">
            <a:avLst/>
          </a:prstGeom>
          <a:noFill/>
          <a:ln w="9525">
            <a:noFill/>
            <a:miter lim="800000"/>
            <a:headEnd/>
            <a:tailEnd/>
          </a:ln>
        </p:spPr>
      </p:pic>
      <p:sp>
        <p:nvSpPr>
          <p:cNvPr id="76809" name="Text Box 1032">
            <a:hlinkClick r:id="rId4" action="ppaction://hlinksldjump"/>
          </p:cNvPr>
          <p:cNvSpPr txBox="1">
            <a:spLocks noChangeArrowheads="1"/>
          </p:cNvSpPr>
          <p:nvPr/>
        </p:nvSpPr>
        <p:spPr bwMode="auto">
          <a:xfrm>
            <a:off x="7812088" y="6597650"/>
            <a:ext cx="909637" cy="214313"/>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fr-FR" sz="800">
                <a:latin typeface="Arial" charset="0"/>
                <a:ea typeface="Arial" charset="0"/>
                <a:cs typeface="Arial" charset="0"/>
              </a:rPr>
              <a:t>      Sommaire</a:t>
            </a:r>
          </a:p>
        </p:txBody>
      </p:sp>
    </p:spTree>
  </p:cSld>
  <p:clrMapOvr>
    <a:masterClrMapping/>
  </p:clrMapOvr>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82388CBC-A00A-9141-9CE0-5EBB0B44B6FF}" type="slidenum">
              <a:rPr lang="fr-FR"/>
              <a:pPr>
                <a:defRPr/>
              </a:pPr>
              <a:t>350</a:t>
            </a:fld>
            <a:endParaRPr lang="fr-FR"/>
          </a:p>
        </p:txBody>
      </p:sp>
      <p:sp>
        <p:nvSpPr>
          <p:cNvPr id="715779" name="Rectangle 4"/>
          <p:cNvSpPr>
            <a:spLocks noGrp="1" noChangeArrowheads="1"/>
          </p:cNvSpPr>
          <p:nvPr>
            <p:ph type="title"/>
          </p:nvPr>
        </p:nvSpPr>
        <p:spPr/>
        <p:txBody>
          <a:bodyPr/>
          <a:lstStyle/>
          <a:p>
            <a:r>
              <a:rPr lang="fr-FR"/>
              <a:t>Dilemmes qui relèvent de l'éthique</a:t>
            </a:r>
          </a:p>
        </p:txBody>
      </p:sp>
      <p:sp>
        <p:nvSpPr>
          <p:cNvPr id="715780" name="Rectangle 5"/>
          <p:cNvSpPr>
            <a:spLocks noGrp="1" noChangeArrowheads="1"/>
          </p:cNvSpPr>
          <p:nvPr>
            <p:ph type="body" idx="1"/>
          </p:nvPr>
        </p:nvSpPr>
        <p:spPr>
          <a:xfrm>
            <a:off x="685800" y="1143000"/>
            <a:ext cx="7772400" cy="4724400"/>
          </a:xfrm>
        </p:spPr>
        <p:txBody>
          <a:bodyPr/>
          <a:lstStyle/>
          <a:p>
            <a:pPr>
              <a:lnSpc>
                <a:spcPct val="90000"/>
              </a:lnSpc>
            </a:pPr>
            <a:r>
              <a:rPr lang="fr-FR" sz="1800"/>
              <a:t>Quotidiennement, l'individu est confronté à des situations qui l'amènent à se poser des questions et le confrontent à des dilemmes. Leur réponse relève de l'éthique :</a:t>
            </a:r>
          </a:p>
          <a:p>
            <a:pPr lvl="1">
              <a:lnSpc>
                <a:spcPct val="90000"/>
              </a:lnSpc>
            </a:pPr>
            <a:r>
              <a:rPr lang="fr-FR" sz="1600"/>
              <a:t>"falsifier" des documents de reporting ou contourner des procédures</a:t>
            </a:r>
          </a:p>
          <a:p>
            <a:pPr lvl="1">
              <a:lnSpc>
                <a:spcPct val="90000"/>
              </a:lnSpc>
            </a:pPr>
            <a:r>
              <a:rPr lang="fr-FR" sz="1600"/>
              <a:t>Mentir en phase de négociation</a:t>
            </a:r>
          </a:p>
          <a:p>
            <a:pPr lvl="1">
              <a:lnSpc>
                <a:spcPct val="90000"/>
              </a:lnSpc>
            </a:pPr>
            <a:r>
              <a:rPr lang="fr-FR" sz="1600"/>
              <a:t>Se comporter de manière déloyale vis-à-vis de sa société</a:t>
            </a:r>
          </a:p>
          <a:p>
            <a:pPr lvl="1">
              <a:lnSpc>
                <a:spcPct val="90000"/>
              </a:lnSpc>
            </a:pPr>
            <a:r>
              <a:rPr lang="fr-FR" sz="1600"/>
              <a:t>Fournir un travail de mauvaise qualité</a:t>
            </a:r>
          </a:p>
          <a:p>
            <a:pPr lvl="1">
              <a:lnSpc>
                <a:spcPct val="90000"/>
              </a:lnSpc>
            </a:pPr>
            <a:r>
              <a:rPr lang="fr-FR" sz="1600"/>
              <a:t>Exiger des résultats sans prendre en compte des moyens mis à disposition</a:t>
            </a:r>
          </a:p>
          <a:p>
            <a:pPr lvl="1">
              <a:lnSpc>
                <a:spcPct val="90000"/>
              </a:lnSpc>
            </a:pPr>
            <a:r>
              <a:rPr lang="fr-FR" sz="1600"/>
              <a:t>Ne pas intervenir lorsque se produit un acte non éthique</a:t>
            </a:r>
          </a:p>
          <a:p>
            <a:pPr lvl="1">
              <a:lnSpc>
                <a:spcPct val="90000"/>
              </a:lnSpc>
            </a:pPr>
            <a:r>
              <a:rPr lang="fr-FR" sz="1600"/>
              <a:t>Ne pas respecter la vie de famille d'autrui</a:t>
            </a:r>
          </a:p>
          <a:p>
            <a:pPr lvl="1">
              <a:lnSpc>
                <a:spcPct val="90000"/>
              </a:lnSpc>
            </a:pPr>
            <a:r>
              <a:rPr lang="fr-FR" sz="1600"/>
              <a:t>Lancer des produits en sachant que toutes les garanties de sécurité ne sont pas prises</a:t>
            </a:r>
          </a:p>
          <a:p>
            <a:pPr lvl="1">
              <a:lnSpc>
                <a:spcPct val="90000"/>
              </a:lnSpc>
            </a:pPr>
            <a:r>
              <a:rPr lang="fr-FR" sz="1600"/>
              <a:t>Falsifier des prévisions pour remporter l'adhésion à un projet</a:t>
            </a:r>
          </a:p>
          <a:p>
            <a:pPr lvl="1">
              <a:lnSpc>
                <a:spcPct val="90000"/>
              </a:lnSpc>
            </a:pPr>
            <a:r>
              <a:rPr lang="fr-FR" sz="1600"/>
              <a:t>Courtiser la hiérarchie, plutôt que de faire son travail proprement</a:t>
            </a:r>
          </a:p>
          <a:p>
            <a:pPr lvl="1">
              <a:lnSpc>
                <a:spcPct val="90000"/>
              </a:lnSpc>
            </a:pPr>
            <a:r>
              <a:rPr lang="fr-FR" sz="1600"/>
              <a:t>Grimper dans la hiérarchie en marchant sur les autres</a:t>
            </a:r>
          </a:p>
          <a:p>
            <a:pPr lvl="1">
              <a:lnSpc>
                <a:spcPct val="90000"/>
              </a:lnSpc>
            </a:pPr>
            <a:r>
              <a:rPr lang="fr-FR" sz="1600"/>
              <a:t>Refuser de coopérer avec d'autres entités de l'entreprise</a:t>
            </a:r>
          </a:p>
          <a:p>
            <a:pPr lvl="1">
              <a:lnSpc>
                <a:spcPct val="90000"/>
              </a:lnSpc>
            </a:pPr>
            <a:r>
              <a:rPr lang="fr-FR" sz="1600"/>
              <a:t>Mentir par omission aux employés en invoquant que c'est pour le bien de l'entreprise</a:t>
            </a:r>
          </a:p>
          <a:p>
            <a:pPr lvl="1">
              <a:lnSpc>
                <a:spcPct val="90000"/>
              </a:lnSpc>
            </a:pPr>
            <a:r>
              <a:rPr lang="fr-FR" sz="1600"/>
              <a:t>S'allier à un partenaire que l'on sait douteux</a:t>
            </a:r>
          </a:p>
          <a:p>
            <a:pPr lvl="1">
              <a:lnSpc>
                <a:spcPct val="90000"/>
              </a:lnSpc>
            </a:pPr>
            <a:r>
              <a:rPr lang="fr-FR" sz="1600"/>
              <a:t>Gaspiller les fonds de l'entreprise</a:t>
            </a:r>
          </a:p>
          <a:p>
            <a:pPr lvl="1">
              <a:lnSpc>
                <a:spcPct val="90000"/>
              </a:lnSpc>
            </a:pPr>
            <a:r>
              <a:rPr lang="fr-FR" sz="1600"/>
              <a:t>Avoir recours à la corruption</a:t>
            </a:r>
          </a:p>
        </p:txBody>
      </p:sp>
    </p:spTree>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Espace réservé du numéro de diapositive 3"/>
          <p:cNvSpPr>
            <a:spLocks noGrp="1"/>
          </p:cNvSpPr>
          <p:nvPr>
            <p:ph type="sldNum" sz="quarter" idx="10"/>
          </p:nvPr>
        </p:nvSpPr>
        <p:spPr/>
        <p:txBody>
          <a:bodyPr/>
          <a:lstStyle/>
          <a:p>
            <a:pPr>
              <a:defRPr/>
            </a:pPr>
            <a:fld id="{FBE7E8E1-A0CE-1442-BD13-E7C52FE0D038}" type="slidenum">
              <a:rPr lang="fr-FR"/>
              <a:pPr>
                <a:defRPr/>
              </a:pPr>
              <a:t>351</a:t>
            </a:fld>
            <a:endParaRPr lang="fr-FR"/>
          </a:p>
        </p:txBody>
      </p:sp>
      <p:sp>
        <p:nvSpPr>
          <p:cNvPr id="717827" name="Rectangle 2"/>
          <p:cNvSpPr>
            <a:spLocks noGrp="1" noChangeArrowheads="1"/>
          </p:cNvSpPr>
          <p:nvPr>
            <p:ph type="title"/>
          </p:nvPr>
        </p:nvSpPr>
        <p:spPr/>
        <p:txBody>
          <a:bodyPr/>
          <a:lstStyle/>
          <a:p>
            <a:r>
              <a:rPr lang="fr-FR"/>
              <a:t>Deux modèles d'éthique</a:t>
            </a:r>
          </a:p>
        </p:txBody>
      </p:sp>
      <p:graphicFrame>
        <p:nvGraphicFramePr>
          <p:cNvPr id="710689" name="Group 33"/>
          <p:cNvGraphicFramePr>
            <a:graphicFrameLocks noGrp="1"/>
          </p:cNvGraphicFramePr>
          <p:nvPr>
            <p:ph type="tbl" idx="1"/>
          </p:nvPr>
        </p:nvGraphicFramePr>
        <p:xfrm>
          <a:off x="539750" y="981075"/>
          <a:ext cx="8135938" cy="3174048"/>
        </p:xfrm>
        <a:graphic>
          <a:graphicData uri="http://schemas.openxmlformats.org/drawingml/2006/table">
            <a:tbl>
              <a:tblPr/>
              <a:tblGrid>
                <a:gridCol w="2016125"/>
                <a:gridCol w="3165475"/>
                <a:gridCol w="2954338"/>
              </a:tblGrid>
              <a:tr h="595313">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endParaRPr kumimoji="0" lang="fr-FR" sz="2400" b="0" i="0" u="none" strike="noStrike" cap="none" normalizeH="0" baseline="0">
                        <a:ln>
                          <a:noFill/>
                        </a:ln>
                        <a:solidFill>
                          <a:schemeClr val="tx1"/>
                        </a:solidFill>
                        <a:effectLst/>
                        <a:latin typeface="Times New Roman"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100000"/>
                        <a:buFontTx/>
                        <a:buNone/>
                        <a:tabLst/>
                      </a:pPr>
                      <a:r>
                        <a:rPr kumimoji="0" lang="fr-FR" sz="1800" b="1" i="0" u="none" strike="noStrike" cap="none" normalizeH="0" baseline="0">
                          <a:ln>
                            <a:noFill/>
                          </a:ln>
                          <a:solidFill>
                            <a:schemeClr val="tx1"/>
                          </a:solidFill>
                          <a:effectLst/>
                          <a:latin typeface="Times New Roman" charset="0"/>
                        </a:rPr>
                        <a:t>L'éthique "contrainte"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100000"/>
                        <a:buFontTx/>
                        <a:buNone/>
                        <a:tabLst/>
                      </a:pPr>
                      <a:r>
                        <a:rPr kumimoji="0" lang="fr-FR" sz="1800" b="1" i="0" u="none" strike="noStrike" cap="none" normalizeH="0" baseline="0">
                          <a:ln>
                            <a:noFill/>
                          </a:ln>
                          <a:solidFill>
                            <a:srgbClr val="00279F"/>
                          </a:solidFill>
                          <a:effectLst/>
                          <a:latin typeface="Times New Roman" charset="0"/>
                        </a:rPr>
                        <a:t>L'éthique "contractuelle"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6575">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800" b="1" i="0" u="none" strike="noStrike" cap="none" normalizeH="0" baseline="0">
                          <a:ln>
                            <a:noFill/>
                          </a:ln>
                          <a:solidFill>
                            <a:schemeClr val="tx1"/>
                          </a:solidFill>
                          <a:effectLst/>
                          <a:latin typeface="Times New Roman" charset="0"/>
                        </a:rPr>
                        <a:t>Objectifs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600" b="0" i="0" u="none" strike="noStrike" cap="none" normalizeH="0" baseline="0">
                          <a:ln>
                            <a:noFill/>
                          </a:ln>
                          <a:solidFill>
                            <a:schemeClr val="tx1"/>
                          </a:solidFill>
                          <a:effectLst/>
                          <a:latin typeface="Times New Roman" charset="0"/>
                        </a:rPr>
                        <a:t>Maintenir le profit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600" b="0" i="0" u="none" strike="noStrike" cap="none" normalizeH="0" baseline="0">
                          <a:ln>
                            <a:noFill/>
                          </a:ln>
                          <a:solidFill>
                            <a:srgbClr val="00279F"/>
                          </a:solidFill>
                          <a:effectLst/>
                          <a:latin typeface="Times New Roman" charset="0"/>
                        </a:rPr>
                        <a:t>Créer de la valeur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7850">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800" b="1" i="0" u="none" strike="noStrike" cap="none" normalizeH="0" baseline="0">
                          <a:ln>
                            <a:noFill/>
                          </a:ln>
                          <a:solidFill>
                            <a:schemeClr val="tx1"/>
                          </a:solidFill>
                          <a:effectLst/>
                          <a:latin typeface="Times New Roman" charset="0"/>
                        </a:rPr>
                        <a:t>Fonctionnement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600" b="0" i="0" u="none" strike="noStrike" cap="none" normalizeH="0" baseline="0">
                          <a:ln>
                            <a:noFill/>
                          </a:ln>
                          <a:solidFill>
                            <a:schemeClr val="tx1"/>
                          </a:solidFill>
                          <a:effectLst/>
                          <a:latin typeface="Times New Roman" charset="0"/>
                        </a:rPr>
                        <a:t>Agir conformément aux lois et aux coutumes d'un pays donné</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600" b="0" i="0" u="none" strike="noStrike" cap="none" normalizeH="0" baseline="0">
                          <a:ln>
                            <a:noFill/>
                          </a:ln>
                          <a:solidFill>
                            <a:srgbClr val="00279F"/>
                          </a:solidFill>
                          <a:effectLst/>
                          <a:latin typeface="Times New Roman" charset="0"/>
                        </a:rPr>
                        <a:t>Recevoir un profit en échange d'avoir créé de la valeur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325">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800" b="1" i="0" u="none" strike="noStrike" cap="none" normalizeH="0" baseline="0">
                          <a:ln>
                            <a:noFill/>
                          </a:ln>
                          <a:solidFill>
                            <a:schemeClr val="tx1"/>
                          </a:solidFill>
                          <a:effectLst/>
                          <a:latin typeface="Times New Roman" charset="0"/>
                        </a:rPr>
                        <a:t>Hypothèse sous-jacente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600" b="0" i="0" u="none" strike="noStrike" cap="none" normalizeH="0" baseline="0">
                          <a:ln>
                            <a:noFill/>
                          </a:ln>
                          <a:solidFill>
                            <a:schemeClr val="tx1"/>
                          </a:solidFill>
                          <a:effectLst/>
                          <a:latin typeface="Times New Roman" charset="0"/>
                        </a:rPr>
                        <a:t>L'intérêt égocentrique de l'individu ou de l'entreprise profite à la majorité de la communauté</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600" b="0" i="0" u="none" strike="noStrike" cap="none" normalizeH="0" baseline="0">
                          <a:ln>
                            <a:noFill/>
                          </a:ln>
                          <a:solidFill>
                            <a:srgbClr val="00279F"/>
                          </a:solidFill>
                          <a:effectLst/>
                          <a:latin typeface="Times New Roman" charset="0"/>
                        </a:rPr>
                        <a:t>Assouvir le besoin des autres crée de la valeur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5313">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800" b="1" i="0" u="none" strike="noStrike" cap="none" normalizeH="0" baseline="0">
                          <a:ln>
                            <a:noFill/>
                          </a:ln>
                          <a:solidFill>
                            <a:schemeClr val="tx1"/>
                          </a:solidFill>
                          <a:effectLst/>
                          <a:latin typeface="Times New Roman" charset="0"/>
                        </a:rPr>
                        <a:t>Indicateur de réussite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600" b="0" i="0" u="none" strike="noStrike" cap="none" normalizeH="0" baseline="0">
                          <a:ln>
                            <a:noFill/>
                          </a:ln>
                          <a:solidFill>
                            <a:schemeClr val="tx1"/>
                          </a:solidFill>
                          <a:effectLst/>
                          <a:latin typeface="Times New Roman" charset="0"/>
                        </a:rPr>
                        <a:t>Le profit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600" b="0" i="0" u="none" strike="noStrike" cap="none" normalizeH="0" baseline="0">
                          <a:ln>
                            <a:noFill/>
                          </a:ln>
                          <a:solidFill>
                            <a:srgbClr val="00279F"/>
                          </a:solidFill>
                          <a:effectLst/>
                          <a:latin typeface="Times New Roman" charset="0"/>
                        </a:rPr>
                        <a:t>L'existence de relations d'aide mutuelle entre les individus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17854" name="Rectangle 29"/>
          <p:cNvSpPr>
            <a:spLocks noChangeArrowheads="1"/>
          </p:cNvSpPr>
          <p:nvPr/>
        </p:nvSpPr>
        <p:spPr bwMode="auto">
          <a:xfrm>
            <a:off x="1042988" y="5105400"/>
            <a:ext cx="7056437" cy="1477963"/>
          </a:xfrm>
          <a:prstGeom prst="rect">
            <a:avLst/>
          </a:prstGeom>
          <a:noFill/>
          <a:ln w="12700">
            <a:solidFill>
              <a:srgbClr val="00279F"/>
            </a:solidFill>
            <a:miter lim="800000"/>
            <a:headEnd/>
            <a:tailEnd/>
          </a:ln>
        </p:spPr>
        <p:txBody>
          <a:bodyPr anchor="ctr">
            <a:prstTxWarp prst="textNoShape">
              <a:avLst/>
            </a:prstTxWarp>
            <a:spAutoFit/>
          </a:bodyPr>
          <a:lstStyle/>
          <a:p>
            <a:r>
              <a:rPr lang="fr-FR" sz="1800">
                <a:solidFill>
                  <a:srgbClr val="00279F"/>
                </a:solidFill>
              </a:rPr>
              <a:t>Bénéfique pour l'entreprise et les personnes : décision, solutions, valorisation du service au client, amélioration de la qualité, motivation des personnes, boussole pour les collaborateurs</a:t>
            </a:r>
          </a:p>
          <a:p>
            <a:r>
              <a:rPr lang="fr-FR" sz="1800">
                <a:solidFill>
                  <a:srgbClr val="00279F"/>
                </a:solidFill>
              </a:rPr>
              <a:t>S'appuie sur un code de valeurs, un code de conduite, des procédures et un engagement de l'encadrement supérieur</a:t>
            </a:r>
          </a:p>
        </p:txBody>
      </p:sp>
      <p:sp>
        <p:nvSpPr>
          <p:cNvPr id="717855" name="AutoShape 30"/>
          <p:cNvSpPr>
            <a:spLocks noChangeArrowheads="1"/>
          </p:cNvSpPr>
          <p:nvPr/>
        </p:nvSpPr>
        <p:spPr bwMode="auto">
          <a:xfrm>
            <a:off x="8388350" y="4365625"/>
            <a:ext cx="504825" cy="1800225"/>
          </a:xfrm>
          <a:prstGeom prst="curvedLeftArrow">
            <a:avLst>
              <a:gd name="adj1" fmla="val 71321"/>
              <a:gd name="adj2" fmla="val 142642"/>
              <a:gd name="adj3" fmla="val 33333"/>
            </a:avLst>
          </a:prstGeom>
          <a:solidFill>
            <a:schemeClr val="accent1"/>
          </a:solidFill>
          <a:ln w="12700">
            <a:solidFill>
              <a:schemeClr val="tx1"/>
            </a:solidFill>
            <a:miter lim="800000"/>
            <a:headEnd/>
            <a:tailEnd/>
          </a:ln>
        </p:spPr>
        <p:txBody>
          <a:bodyPr wrap="none" anchor="ctr">
            <a:prstTxWarp prst="textNoShape">
              <a:avLst/>
            </a:prstTxWarp>
          </a:bodyPr>
          <a:lstStyle/>
          <a:p>
            <a:endParaRPr lang="fr-FR"/>
          </a:p>
        </p:txBody>
      </p:sp>
    </p:spTree>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029C0069-4604-1540-B178-24B5962B0567}" type="slidenum">
              <a:rPr lang="fr-FR"/>
              <a:pPr>
                <a:defRPr/>
              </a:pPr>
              <a:t>352</a:t>
            </a:fld>
            <a:endParaRPr lang="fr-FR"/>
          </a:p>
        </p:txBody>
      </p:sp>
      <p:sp>
        <p:nvSpPr>
          <p:cNvPr id="719875" name="Rectangle 2"/>
          <p:cNvSpPr>
            <a:spLocks noGrp="1" noChangeArrowheads="1"/>
          </p:cNvSpPr>
          <p:nvPr>
            <p:ph type="title"/>
          </p:nvPr>
        </p:nvSpPr>
        <p:spPr/>
        <p:txBody>
          <a:bodyPr/>
          <a:lstStyle/>
          <a:p>
            <a:r>
              <a:rPr lang="fr-FR"/>
              <a:t>Les entreprises pourront-elles survivre sans éthique ?</a:t>
            </a:r>
          </a:p>
        </p:txBody>
      </p:sp>
      <p:sp>
        <p:nvSpPr>
          <p:cNvPr id="719876" name="Rectangle 3"/>
          <p:cNvSpPr>
            <a:spLocks noGrp="1" noChangeArrowheads="1"/>
          </p:cNvSpPr>
          <p:nvPr>
            <p:ph type="body" idx="1"/>
          </p:nvPr>
        </p:nvSpPr>
        <p:spPr/>
        <p:txBody>
          <a:bodyPr/>
          <a:lstStyle/>
          <a:p>
            <a:r>
              <a:rPr lang="fr-FR"/>
              <a:t>L’éthique :</a:t>
            </a:r>
          </a:p>
          <a:p>
            <a:pPr lvl="1"/>
            <a:r>
              <a:rPr lang="fr-FR"/>
              <a:t>Un mode de comportement fondé sur un ensemble de valeurs morales et induisant la mise en application de principes d’actions dans le cadre professionnel de l’entreprise</a:t>
            </a:r>
          </a:p>
          <a:p>
            <a:pPr lvl="1"/>
            <a:r>
              <a:rPr lang="fr-FR"/>
              <a:t>On parle de l’éthique DANS l’entreprise et non pas DE …</a:t>
            </a:r>
          </a:p>
          <a:p>
            <a:pPr lvl="1"/>
            <a:r>
              <a:rPr lang="fr-FR"/>
              <a:t>La base : le comportement individuel</a:t>
            </a:r>
          </a:p>
          <a:p>
            <a:pPr lvl="1"/>
            <a:r>
              <a:rPr lang="fr-FR"/>
              <a:t>Des devoirs s’imposant à chacun !</a:t>
            </a:r>
          </a:p>
          <a:p>
            <a:r>
              <a:rPr lang="fr-FR"/>
              <a:t>Les références en matière d’éthique :</a:t>
            </a:r>
          </a:p>
          <a:p>
            <a:pPr lvl="1"/>
            <a:r>
              <a:rPr lang="fr-FR"/>
              <a:t>La déclaration universelle des Droits de l’Homme (ONU)</a:t>
            </a:r>
          </a:p>
          <a:p>
            <a:pPr lvl="1"/>
            <a:r>
              <a:rPr lang="fr-FR"/>
              <a:t>Les principes de l’Organisation du Travail (OIT)</a:t>
            </a:r>
          </a:p>
          <a:p>
            <a:pPr lvl="1"/>
            <a:r>
              <a:rPr lang="fr-FR"/>
              <a:t>Les principes directeurs à l’intention des multinationales (OCDE)</a:t>
            </a:r>
          </a:p>
          <a:p>
            <a:pPr lvl="1"/>
            <a:r>
              <a:rPr lang="fr-FR"/>
              <a:t>Le « Global Compact », pacte mondial défini par l’ONU en 1999 (#10 principes éthiques)</a:t>
            </a:r>
          </a:p>
          <a:p>
            <a:pPr lvl="1"/>
            <a:r>
              <a:rPr lang="fr-FR"/>
              <a:t>L’ISO 26000 dans le cadre de la RSE</a:t>
            </a:r>
          </a:p>
        </p:txBody>
      </p:sp>
    </p:spTree>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50A8A883-DB0D-B840-821B-DCE820C56EF8}" type="slidenum">
              <a:rPr lang="fr-FR"/>
              <a:pPr>
                <a:defRPr/>
              </a:pPr>
              <a:t>353</a:t>
            </a:fld>
            <a:endParaRPr lang="fr-FR"/>
          </a:p>
        </p:txBody>
      </p:sp>
      <p:sp>
        <p:nvSpPr>
          <p:cNvPr id="721923" name="Rectangle 2"/>
          <p:cNvSpPr>
            <a:spLocks noGrp="1" noChangeArrowheads="1"/>
          </p:cNvSpPr>
          <p:nvPr>
            <p:ph type="title"/>
          </p:nvPr>
        </p:nvSpPr>
        <p:spPr/>
        <p:txBody>
          <a:bodyPr/>
          <a:lstStyle/>
          <a:p>
            <a:r>
              <a:rPr lang="fr-FR"/>
              <a:t>L’éthique dans les entreprises </a:t>
            </a:r>
            <a:r>
              <a:rPr lang="fr-FR" sz="1800"/>
              <a:t>(d’après Samuel Mercier)</a:t>
            </a:r>
            <a:endParaRPr lang="fr-FR"/>
          </a:p>
        </p:txBody>
      </p:sp>
      <p:sp>
        <p:nvSpPr>
          <p:cNvPr id="721924" name="Rectangle 3"/>
          <p:cNvSpPr>
            <a:spLocks noGrp="1" noChangeArrowheads="1"/>
          </p:cNvSpPr>
          <p:nvPr>
            <p:ph type="body" idx="1"/>
          </p:nvPr>
        </p:nvSpPr>
        <p:spPr/>
        <p:txBody>
          <a:bodyPr/>
          <a:lstStyle/>
          <a:p>
            <a:r>
              <a:rPr lang="fr-FR"/>
              <a:t>Hypothèses</a:t>
            </a:r>
          </a:p>
          <a:p>
            <a:pPr lvl="1"/>
            <a:r>
              <a:rPr lang="fr-FR"/>
              <a:t>Liberté d’action</a:t>
            </a:r>
          </a:p>
          <a:p>
            <a:pPr lvl="2"/>
            <a:r>
              <a:rPr lang="fr-FR"/>
              <a:t>Nécessité de l’existence d’un engagement à prendre, une responsabilité à exercer, une décision</a:t>
            </a:r>
          </a:p>
          <a:p>
            <a:pPr lvl="1"/>
            <a:r>
              <a:rPr lang="fr-FR"/>
              <a:t>Engagement des dirigeants</a:t>
            </a:r>
          </a:p>
          <a:p>
            <a:pPr lvl="2"/>
            <a:r>
              <a:rPr lang="fr-FR"/>
              <a:t>Relations avec le sentiment d’appartenance, la cohésion</a:t>
            </a:r>
          </a:p>
          <a:p>
            <a:pPr lvl="2"/>
            <a:r>
              <a:rPr lang="fr-FR"/>
              <a:t>Un cadre de référence posé par la Direction Générale … permettant d’orienter l’action autour de principes directeurs, de normes et de règles et de pratiques de management</a:t>
            </a:r>
          </a:p>
          <a:p>
            <a:pPr lvl="1"/>
            <a:r>
              <a:rPr lang="fr-FR"/>
              <a:t>La culture organisationnelle</a:t>
            </a:r>
          </a:p>
          <a:p>
            <a:pPr lvl="2"/>
            <a:r>
              <a:rPr lang="fr-FR"/>
              <a:t>Les principes éthiques sont en lien avec la culture et l’identité</a:t>
            </a:r>
          </a:p>
          <a:p>
            <a:pPr lvl="1"/>
            <a:r>
              <a:rPr lang="fr-FR"/>
              <a:t>Le contrat psychologique</a:t>
            </a:r>
          </a:p>
          <a:p>
            <a:pPr lvl="2"/>
            <a:r>
              <a:rPr lang="fr-FR"/>
              <a:t>Quel contrat psychologique unit employeur et salarié ? Contributions et rétributions</a:t>
            </a:r>
          </a:p>
        </p:txBody>
      </p:sp>
    </p:spTree>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F2B47634-DA5F-7C4A-B213-749A03A14E9A}" type="slidenum">
              <a:rPr lang="fr-FR"/>
              <a:pPr>
                <a:defRPr/>
              </a:pPr>
              <a:t>354</a:t>
            </a:fld>
            <a:endParaRPr lang="fr-FR"/>
          </a:p>
        </p:txBody>
      </p:sp>
      <p:sp>
        <p:nvSpPr>
          <p:cNvPr id="723971" name="Rectangle 2"/>
          <p:cNvSpPr>
            <a:spLocks noGrp="1" noChangeArrowheads="1"/>
          </p:cNvSpPr>
          <p:nvPr>
            <p:ph type="title"/>
          </p:nvPr>
        </p:nvSpPr>
        <p:spPr/>
        <p:txBody>
          <a:bodyPr/>
          <a:lstStyle/>
          <a:p>
            <a:r>
              <a:rPr lang="fr-FR"/>
              <a:t>L’éthique dans les entreprises </a:t>
            </a:r>
            <a:r>
              <a:rPr lang="fr-FR" sz="1800"/>
              <a:t>(d’après Samuel Mercier)</a:t>
            </a:r>
            <a:endParaRPr lang="fr-FR"/>
          </a:p>
        </p:txBody>
      </p:sp>
      <p:sp>
        <p:nvSpPr>
          <p:cNvPr id="723972" name="Rectangle 3"/>
          <p:cNvSpPr>
            <a:spLocks noGrp="1" noChangeArrowheads="1"/>
          </p:cNvSpPr>
          <p:nvPr>
            <p:ph type="body" idx="1"/>
          </p:nvPr>
        </p:nvSpPr>
        <p:spPr/>
        <p:txBody>
          <a:bodyPr/>
          <a:lstStyle/>
          <a:p>
            <a:r>
              <a:rPr lang="fr-FR"/>
              <a:t>Le besoin d’éthique</a:t>
            </a:r>
          </a:p>
          <a:p>
            <a:pPr lvl="1"/>
            <a:r>
              <a:rPr lang="fr-FR"/>
              <a:t>L’évidence éthique existe : bioéthique, éthique de l’environnement, éthique et médias, éthique et politique, éthique et entreprise</a:t>
            </a:r>
          </a:p>
          <a:p>
            <a:pPr lvl="1"/>
            <a:r>
              <a:rPr lang="fr-FR"/>
              <a:t>Un lien entre « ÉTHIQUE - MORALE - DÉONTOLOGIE »</a:t>
            </a:r>
          </a:p>
          <a:p>
            <a:pPr lvl="2"/>
            <a:r>
              <a:rPr lang="fr-FR"/>
              <a:t>« La morale, science du bien et du mal, permet de dégager une éthique qui est un art de diriger sa conduite, son comportement, qui s’exprime dans les principes guidant les aspects professionnels de ce comportement : la déontologie » (Rojot)</a:t>
            </a:r>
          </a:p>
          <a:p>
            <a:pPr lvl="2"/>
            <a:r>
              <a:rPr lang="fr-FR"/>
              <a:t>L’éthique permet d’élaborer  un certain nombre de règles dirigeant la conduite des individus pour distinguer la bonne et la mauvaise façon d’agir</a:t>
            </a:r>
          </a:p>
          <a:p>
            <a:pPr lvl="1"/>
            <a:r>
              <a:rPr lang="fr-FR"/>
              <a:t>Éthique et Profit ? Éthique « appliquée ? Relations entre la Fin et les Moyens ? Responsabilité et obligation de justifier tout acte ou décision en fonction de normes morales et de valeurs</a:t>
            </a:r>
          </a:p>
          <a:p>
            <a:pPr lvl="1"/>
            <a:r>
              <a:rPr lang="fr-FR"/>
              <a:t>La formalisation de l’éthique</a:t>
            </a:r>
          </a:p>
          <a:p>
            <a:pPr lvl="2"/>
            <a:r>
              <a:rPr lang="fr-FR"/>
              <a:t>Expliciter les idéaux, valeurs, principes et prescriptions de l’entreprise</a:t>
            </a:r>
          </a:p>
        </p:txBody>
      </p:sp>
    </p:spTree>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ADB8631E-8BC7-0F4B-AE80-62703FC7FB4B}" type="slidenum">
              <a:rPr lang="fr-FR"/>
              <a:pPr>
                <a:defRPr/>
              </a:pPr>
              <a:t>355</a:t>
            </a:fld>
            <a:endParaRPr lang="fr-FR"/>
          </a:p>
        </p:txBody>
      </p:sp>
      <p:sp>
        <p:nvSpPr>
          <p:cNvPr id="726019" name="Rectangle 2"/>
          <p:cNvSpPr>
            <a:spLocks noGrp="1" noChangeArrowheads="1"/>
          </p:cNvSpPr>
          <p:nvPr>
            <p:ph type="title"/>
          </p:nvPr>
        </p:nvSpPr>
        <p:spPr/>
        <p:txBody>
          <a:bodyPr/>
          <a:lstStyle/>
          <a:p>
            <a:r>
              <a:rPr lang="fr-FR"/>
              <a:t>L’éthique dans les entreprises </a:t>
            </a:r>
            <a:r>
              <a:rPr lang="fr-FR" sz="1800"/>
              <a:t>(d’après Samuel Mercier)</a:t>
            </a:r>
            <a:endParaRPr lang="fr-FR"/>
          </a:p>
        </p:txBody>
      </p:sp>
      <p:sp>
        <p:nvSpPr>
          <p:cNvPr id="726020" name="Rectangle 3"/>
          <p:cNvSpPr>
            <a:spLocks noGrp="1" noChangeArrowheads="1"/>
          </p:cNvSpPr>
          <p:nvPr>
            <p:ph type="body" idx="1"/>
          </p:nvPr>
        </p:nvSpPr>
        <p:spPr>
          <a:xfrm>
            <a:off x="685800" y="1371600"/>
            <a:ext cx="7772400" cy="5257800"/>
          </a:xfrm>
        </p:spPr>
        <p:txBody>
          <a:bodyPr/>
          <a:lstStyle/>
          <a:p>
            <a:pPr>
              <a:lnSpc>
                <a:spcPct val="90000"/>
              </a:lnSpc>
            </a:pPr>
            <a:r>
              <a:rPr lang="fr-FR"/>
              <a:t>Les enjeux de l’éthique en entreprise</a:t>
            </a:r>
          </a:p>
          <a:p>
            <a:pPr lvl="1">
              <a:lnSpc>
                <a:spcPct val="90000"/>
              </a:lnSpc>
            </a:pPr>
            <a:r>
              <a:rPr lang="fr-FR"/>
              <a:t>La dimension environnementale</a:t>
            </a:r>
          </a:p>
          <a:p>
            <a:pPr lvl="2">
              <a:lnSpc>
                <a:spcPct val="90000"/>
              </a:lnSpc>
            </a:pPr>
            <a:r>
              <a:rPr lang="fr-FR"/>
              <a:t>Pression de l’environnement sociopolitique qui demande plus d’engagement éthique des organisations</a:t>
            </a:r>
          </a:p>
          <a:p>
            <a:pPr lvl="3">
              <a:lnSpc>
                <a:spcPct val="90000"/>
              </a:lnSpc>
              <a:buFontTx/>
              <a:buNone/>
            </a:pPr>
            <a:r>
              <a:rPr lang="fr-FR"/>
              <a:t>==&gt; gestion de la santé, de la sécurité humaine</a:t>
            </a:r>
          </a:p>
          <a:p>
            <a:pPr lvl="3">
              <a:lnSpc>
                <a:spcPct val="90000"/>
              </a:lnSpc>
              <a:buFontTx/>
              <a:buNone/>
            </a:pPr>
            <a:r>
              <a:rPr lang="fr-FR"/>
              <a:t>==&gt; impact sur la marge de manœuvre</a:t>
            </a:r>
          </a:p>
          <a:p>
            <a:pPr lvl="2">
              <a:lnSpc>
                <a:spcPct val="90000"/>
              </a:lnSpc>
            </a:pPr>
            <a:r>
              <a:rPr lang="fr-FR"/>
              <a:t>R</a:t>
            </a:r>
            <a:r>
              <a:rPr lang="fr-FR" altLang="ja-JP">
                <a:cs typeface="ＭＳ Ｐゴシック" charset="-128"/>
              </a:rPr>
              <a:t>ôle fondamental de la réputation et de la confiance : maîtrise de l’image / parties prenantes</a:t>
            </a:r>
          </a:p>
          <a:p>
            <a:pPr lvl="2">
              <a:lnSpc>
                <a:spcPct val="90000"/>
              </a:lnSpc>
            </a:pPr>
            <a:r>
              <a:rPr lang="fr-FR" altLang="ja-JP">
                <a:cs typeface="ＭＳ Ｐゴシック" charset="-128"/>
              </a:rPr>
              <a:t>L’adaptation à l’environnement technico-économique qui demande des changements qui doivent s’opérer dans un cadre éthique</a:t>
            </a:r>
          </a:p>
          <a:p>
            <a:pPr lvl="1">
              <a:lnSpc>
                <a:spcPct val="90000"/>
              </a:lnSpc>
            </a:pPr>
            <a:r>
              <a:rPr lang="fr-FR"/>
              <a:t>La dimension organisationnelle : préoccupation interne et externe de régulation</a:t>
            </a:r>
          </a:p>
          <a:p>
            <a:pPr lvl="2">
              <a:lnSpc>
                <a:spcPct val="90000"/>
              </a:lnSpc>
            </a:pPr>
            <a:r>
              <a:rPr lang="fr-FR"/>
              <a:t>Nécessités stratégiques internes : cohésion et efficacité</a:t>
            </a:r>
          </a:p>
          <a:p>
            <a:pPr lvl="2">
              <a:lnSpc>
                <a:spcPct val="90000"/>
              </a:lnSpc>
            </a:pPr>
            <a:r>
              <a:rPr lang="fr-FR"/>
              <a:t>Référence culturelle commune : les valeurs pour promouvoir les comportements éthiques / perte d’identité</a:t>
            </a:r>
          </a:p>
          <a:p>
            <a:pPr lvl="2">
              <a:lnSpc>
                <a:spcPct val="90000"/>
              </a:lnSpc>
            </a:pPr>
            <a:r>
              <a:rPr lang="fr-FR"/>
              <a:t>Le guidage et le contr</a:t>
            </a:r>
            <a:r>
              <a:rPr lang="fr-FR" altLang="ja-JP">
                <a:cs typeface="ＭＳ Ｐゴシック" charset="-128"/>
              </a:rPr>
              <a:t>ôle des comportements qui permet d’identifier des situations où le comportement des personnes peut être contraire à l’intérêt de l’entreprise</a:t>
            </a:r>
          </a:p>
          <a:p>
            <a:pPr lvl="3">
              <a:lnSpc>
                <a:spcPct val="90000"/>
              </a:lnSpc>
              <a:buFontTx/>
              <a:buNone/>
            </a:pPr>
            <a:r>
              <a:rPr lang="fr-FR"/>
              <a:t>==&gt; règles du jeu</a:t>
            </a:r>
          </a:p>
          <a:p>
            <a:pPr lvl="2">
              <a:lnSpc>
                <a:spcPct val="90000"/>
              </a:lnSpc>
            </a:pPr>
            <a:endParaRPr lang="fr-FR"/>
          </a:p>
        </p:txBody>
      </p:sp>
    </p:spTree>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B7227999-2C26-D745-8869-983F39534E3A}" type="slidenum">
              <a:rPr lang="fr-FR"/>
              <a:pPr>
                <a:defRPr/>
              </a:pPr>
              <a:t>356</a:t>
            </a:fld>
            <a:endParaRPr lang="fr-FR"/>
          </a:p>
        </p:txBody>
      </p:sp>
      <p:sp>
        <p:nvSpPr>
          <p:cNvPr id="728067" name="Rectangle 2"/>
          <p:cNvSpPr>
            <a:spLocks noGrp="1" noChangeArrowheads="1"/>
          </p:cNvSpPr>
          <p:nvPr>
            <p:ph type="title"/>
          </p:nvPr>
        </p:nvSpPr>
        <p:spPr/>
        <p:txBody>
          <a:bodyPr/>
          <a:lstStyle/>
          <a:p>
            <a:r>
              <a:rPr lang="fr-FR"/>
              <a:t>L’éthique dans les entreprises </a:t>
            </a:r>
            <a:r>
              <a:rPr lang="fr-FR" sz="1800"/>
              <a:t>(d’après Samuel Mercier)</a:t>
            </a:r>
            <a:endParaRPr lang="fr-FR"/>
          </a:p>
        </p:txBody>
      </p:sp>
      <p:sp>
        <p:nvSpPr>
          <p:cNvPr id="728068" name="Rectangle 3"/>
          <p:cNvSpPr>
            <a:spLocks noGrp="1" noChangeArrowheads="1"/>
          </p:cNvSpPr>
          <p:nvPr>
            <p:ph type="body" idx="1"/>
          </p:nvPr>
        </p:nvSpPr>
        <p:spPr>
          <a:xfrm>
            <a:off x="685800" y="1371600"/>
            <a:ext cx="7772400" cy="5257800"/>
          </a:xfrm>
        </p:spPr>
        <p:txBody>
          <a:bodyPr/>
          <a:lstStyle/>
          <a:p>
            <a:pPr>
              <a:lnSpc>
                <a:spcPct val="90000"/>
              </a:lnSpc>
            </a:pPr>
            <a:r>
              <a:rPr lang="fr-FR"/>
              <a:t>Comment intégrer l’éthique dans entreprise</a:t>
            </a:r>
          </a:p>
          <a:p>
            <a:pPr lvl="1">
              <a:lnSpc>
                <a:spcPct val="90000"/>
              </a:lnSpc>
            </a:pPr>
            <a:r>
              <a:rPr lang="fr-FR"/>
              <a:t>L’importance de la Direction Générale</a:t>
            </a:r>
          </a:p>
          <a:p>
            <a:pPr lvl="2">
              <a:lnSpc>
                <a:spcPct val="90000"/>
              </a:lnSpc>
            </a:pPr>
            <a:r>
              <a:rPr lang="fr-FR"/>
              <a:t>L’influence du dirigeant sur les comportements</a:t>
            </a:r>
          </a:p>
          <a:p>
            <a:pPr lvl="2">
              <a:lnSpc>
                <a:spcPct val="90000"/>
              </a:lnSpc>
            </a:pPr>
            <a:r>
              <a:rPr lang="fr-FR"/>
              <a:t>L’interface entre environnement et contexte organisationnel interne : l’éthique moteur de la réussite entre marché et consignes internes</a:t>
            </a:r>
          </a:p>
          <a:p>
            <a:pPr lvl="2">
              <a:lnSpc>
                <a:spcPct val="90000"/>
              </a:lnSpc>
            </a:pPr>
            <a:r>
              <a:rPr lang="fr-FR"/>
              <a:t>Le r</a:t>
            </a:r>
            <a:r>
              <a:rPr lang="fr-FR" altLang="ja-JP">
                <a:cs typeface="ＭＳ Ｐゴシック" charset="-128"/>
              </a:rPr>
              <a:t>ôle du fondateur : un facteur de stabilité managériale dans la turbulence et le rôle de l’origine culturelle des dirigeants</a:t>
            </a:r>
          </a:p>
          <a:p>
            <a:pPr lvl="1">
              <a:lnSpc>
                <a:spcPct val="90000"/>
              </a:lnSpc>
            </a:pPr>
            <a:r>
              <a:rPr lang="fr-FR"/>
              <a:t>Le processus de formalisation de l’éthique</a:t>
            </a:r>
          </a:p>
          <a:p>
            <a:pPr lvl="2">
              <a:lnSpc>
                <a:spcPct val="90000"/>
              </a:lnSpc>
            </a:pPr>
            <a:r>
              <a:rPr lang="fr-FR"/>
              <a:t>Élaboration : DRH + DJ / groupe de travail</a:t>
            </a:r>
          </a:p>
          <a:p>
            <a:pPr lvl="2">
              <a:lnSpc>
                <a:spcPct val="90000"/>
              </a:lnSpc>
            </a:pPr>
            <a:r>
              <a:rPr lang="fr-FR"/>
              <a:t>Diffusion : via l’encadrement + processus de sensibilisation et d’information</a:t>
            </a:r>
          </a:p>
          <a:p>
            <a:pPr>
              <a:lnSpc>
                <a:spcPct val="90000"/>
              </a:lnSpc>
            </a:pPr>
            <a:r>
              <a:rPr lang="fr-FR"/>
              <a:t>Éthique et Culture</a:t>
            </a:r>
          </a:p>
          <a:p>
            <a:pPr lvl="1">
              <a:lnSpc>
                <a:spcPct val="90000"/>
              </a:lnSpc>
            </a:pPr>
            <a:r>
              <a:rPr lang="fr-FR"/>
              <a:t>L’éthique est enracinée dans la culture d’entreprise</a:t>
            </a:r>
          </a:p>
          <a:p>
            <a:pPr lvl="1">
              <a:lnSpc>
                <a:spcPct val="90000"/>
              </a:lnSpc>
            </a:pPr>
            <a:r>
              <a:rPr lang="fr-FR"/>
              <a:t>Le climat éthique au cœur des principes de management</a:t>
            </a:r>
          </a:p>
          <a:p>
            <a:pPr lvl="1">
              <a:lnSpc>
                <a:spcPct val="90000"/>
              </a:lnSpc>
            </a:pPr>
            <a:r>
              <a:rPr lang="fr-FR"/>
              <a:t>90% des entreprises US disposent d’une politique éthique formelle</a:t>
            </a:r>
          </a:p>
        </p:txBody>
      </p:sp>
    </p:spTree>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2D90135D-5EC1-1046-9E34-82FD916DCCC9}" type="slidenum">
              <a:rPr lang="fr-FR"/>
              <a:pPr>
                <a:defRPr/>
              </a:pPr>
              <a:t>357</a:t>
            </a:fld>
            <a:endParaRPr lang="fr-FR"/>
          </a:p>
        </p:txBody>
      </p:sp>
      <p:sp>
        <p:nvSpPr>
          <p:cNvPr id="730115" name="Rectangle 4"/>
          <p:cNvSpPr>
            <a:spLocks noGrp="1" noChangeArrowheads="1"/>
          </p:cNvSpPr>
          <p:nvPr>
            <p:ph type="title"/>
          </p:nvPr>
        </p:nvSpPr>
        <p:spPr/>
        <p:txBody>
          <a:bodyPr/>
          <a:lstStyle/>
          <a:p>
            <a:r>
              <a:rPr lang="fr-FR"/>
              <a:t>La "Corporate Culture" de Merrill Lynch</a:t>
            </a:r>
          </a:p>
        </p:txBody>
      </p:sp>
      <p:sp>
        <p:nvSpPr>
          <p:cNvPr id="730116" name="Rectangle 5"/>
          <p:cNvSpPr>
            <a:spLocks noGrp="1" noChangeArrowheads="1"/>
          </p:cNvSpPr>
          <p:nvPr>
            <p:ph type="body" idx="1"/>
          </p:nvPr>
        </p:nvSpPr>
        <p:spPr/>
        <p:txBody>
          <a:bodyPr/>
          <a:lstStyle/>
          <a:p>
            <a:r>
              <a:rPr lang="fr-FR"/>
              <a:t>"Ce que nous pensons et ce à quoi nous croyons"</a:t>
            </a:r>
          </a:p>
          <a:p>
            <a:pPr lvl="1"/>
            <a:r>
              <a:rPr lang="fr-FR"/>
              <a:t>Comment nous travaillons ensemble</a:t>
            </a:r>
          </a:p>
          <a:p>
            <a:pPr lvl="1"/>
            <a:r>
              <a:rPr lang="fr-FR"/>
              <a:t>Comment nous nous conduisons</a:t>
            </a:r>
          </a:p>
          <a:p>
            <a:pPr lvl="1"/>
            <a:r>
              <a:rPr lang="fr-FR"/>
              <a:t>Comment nous traitons nos clients et nos actionnaires, nos employés méritants, nos voisins, le public</a:t>
            </a:r>
          </a:p>
          <a:p>
            <a:endParaRPr lang="fr-FR"/>
          </a:p>
          <a:p>
            <a:r>
              <a:rPr lang="fr-FR"/>
              <a:t>C'est "qui nous sommes"</a:t>
            </a:r>
          </a:p>
          <a:p>
            <a:pPr lvl="1"/>
            <a:r>
              <a:rPr lang="fr-FR"/>
              <a:t>Sous-tendue par des principes qui nous font réussir en tant qu'entreprise et en tant qu'individu</a:t>
            </a:r>
          </a:p>
        </p:txBody>
      </p:sp>
    </p:spTree>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Espace réservé du numéro de diapositive 3"/>
          <p:cNvSpPr>
            <a:spLocks noGrp="1"/>
          </p:cNvSpPr>
          <p:nvPr>
            <p:ph type="sldNum" sz="quarter" idx="10"/>
          </p:nvPr>
        </p:nvSpPr>
        <p:spPr/>
        <p:txBody>
          <a:bodyPr/>
          <a:lstStyle/>
          <a:p>
            <a:pPr>
              <a:defRPr/>
            </a:pPr>
            <a:fld id="{532CB615-939A-8C44-B781-3434854CB340}" type="slidenum">
              <a:rPr lang="fr-FR"/>
              <a:pPr>
                <a:defRPr/>
              </a:pPr>
              <a:t>358</a:t>
            </a:fld>
            <a:endParaRPr lang="fr-FR"/>
          </a:p>
        </p:txBody>
      </p:sp>
      <p:sp>
        <p:nvSpPr>
          <p:cNvPr id="732163" name="Rectangle 2"/>
          <p:cNvSpPr>
            <a:spLocks noGrp="1" noChangeArrowheads="1"/>
          </p:cNvSpPr>
          <p:nvPr>
            <p:ph type="title"/>
          </p:nvPr>
        </p:nvSpPr>
        <p:spPr>
          <a:xfrm>
            <a:off x="762000" y="115888"/>
            <a:ext cx="7772400" cy="609600"/>
          </a:xfrm>
        </p:spPr>
        <p:txBody>
          <a:bodyPr/>
          <a:lstStyle/>
          <a:p>
            <a:r>
              <a:rPr lang="fr-FR"/>
              <a:t>La "Corporate Culture" de Merrill Lynch : 5 principes</a:t>
            </a:r>
          </a:p>
        </p:txBody>
      </p:sp>
      <p:graphicFrame>
        <p:nvGraphicFramePr>
          <p:cNvPr id="714777" name="Group 25"/>
          <p:cNvGraphicFramePr>
            <a:graphicFrameLocks noGrp="1"/>
          </p:cNvGraphicFramePr>
          <p:nvPr>
            <p:ph type="tbl" idx="1"/>
          </p:nvPr>
        </p:nvGraphicFramePr>
        <p:xfrm>
          <a:off x="323850" y="719138"/>
          <a:ext cx="8640763" cy="5241924"/>
        </p:xfrm>
        <a:graphic>
          <a:graphicData uri="http://schemas.openxmlformats.org/drawingml/2006/table">
            <a:tbl>
              <a:tblPr/>
              <a:tblGrid>
                <a:gridCol w="1584325"/>
                <a:gridCol w="7056438"/>
              </a:tblGrid>
              <a:tr h="822325">
                <a:tc>
                  <a:txBody>
                    <a:bodyPr/>
                    <a:lstStyle/>
                    <a:p>
                      <a:pPr marL="0" marR="0" lvl="0" indent="0" algn="ctr" defTabSz="914400" rtl="0" eaLnBrk="0" fontAlgn="base" latinLnBrk="0" hangingPunct="0">
                        <a:lnSpc>
                          <a:spcPct val="100000"/>
                        </a:lnSpc>
                        <a:spcBef>
                          <a:spcPct val="20000"/>
                        </a:spcBef>
                        <a:spcAft>
                          <a:spcPct val="0"/>
                        </a:spcAft>
                        <a:buClr>
                          <a:schemeClr val="tx2"/>
                        </a:buClr>
                        <a:buSzPct val="100000"/>
                        <a:buFontTx/>
                        <a:buNone/>
                        <a:tabLst/>
                      </a:pPr>
                      <a:r>
                        <a:rPr kumimoji="0" lang="fr-FR" sz="1600" b="1" i="0" u="none" strike="noStrike" cap="none" normalizeH="0" baseline="0">
                          <a:ln>
                            <a:noFill/>
                          </a:ln>
                          <a:solidFill>
                            <a:srgbClr val="00279F"/>
                          </a:solidFill>
                          <a:effectLst/>
                          <a:latin typeface="Times New Roman" charset="0"/>
                        </a:rPr>
                        <a:t>Client focus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100000"/>
                        <a:buFontTx/>
                        <a:buNone/>
                        <a:tabLst/>
                      </a:pPr>
                      <a:r>
                        <a:rPr kumimoji="0" lang="en-US" sz="1400" b="0" i="1" u="none" strike="noStrike" cap="none" normalizeH="0" baseline="0">
                          <a:ln>
                            <a:noFill/>
                          </a:ln>
                          <a:solidFill>
                            <a:schemeClr val="hlink"/>
                          </a:solidFill>
                          <a:effectLst/>
                          <a:latin typeface="Times New Roman" charset="0"/>
                        </a:rPr>
                        <a:t>"our clients are the driving force behind what we do"</a:t>
                      </a:r>
                    </a:p>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400" b="0" i="0" u="none" strike="noStrike" cap="none" normalizeH="0" baseline="0">
                          <a:ln>
                            <a:noFill/>
                          </a:ln>
                          <a:solidFill>
                            <a:schemeClr val="tx1"/>
                          </a:solidFill>
                          <a:effectLst/>
                          <a:latin typeface="Times New Roman" charset="0"/>
                        </a:rPr>
                        <a:t>Les intérêts du client en priorité - Toujours rencontrer les attentes des clients</a:t>
                      </a:r>
                    </a:p>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400" b="0" i="0" u="none" strike="noStrike" cap="none" normalizeH="0" baseline="0">
                          <a:ln>
                            <a:noFill/>
                          </a:ln>
                          <a:solidFill>
                            <a:schemeClr val="tx1"/>
                          </a:solidFill>
                          <a:effectLst/>
                          <a:latin typeface="Times New Roman" charset="0"/>
                        </a:rPr>
                        <a:t>Être considéré par les clients comme un conseiller avisé</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3913">
                <a:tc>
                  <a:txBody>
                    <a:bodyPr/>
                    <a:lstStyle/>
                    <a:p>
                      <a:pPr marL="0" marR="0" lvl="0" indent="0" algn="ctr" defTabSz="914400" rtl="0" eaLnBrk="0" fontAlgn="base" latinLnBrk="0" hangingPunct="0">
                        <a:lnSpc>
                          <a:spcPct val="100000"/>
                        </a:lnSpc>
                        <a:spcBef>
                          <a:spcPct val="20000"/>
                        </a:spcBef>
                        <a:spcAft>
                          <a:spcPct val="0"/>
                        </a:spcAft>
                        <a:buClr>
                          <a:schemeClr val="tx2"/>
                        </a:buClr>
                        <a:buSzPct val="100000"/>
                        <a:buFontTx/>
                        <a:buNone/>
                        <a:tabLst/>
                      </a:pPr>
                      <a:r>
                        <a:rPr kumimoji="0" lang="fr-FR" sz="1600" b="1" i="0" u="none" strike="noStrike" cap="none" normalizeH="0" baseline="0">
                          <a:ln>
                            <a:noFill/>
                          </a:ln>
                          <a:solidFill>
                            <a:srgbClr val="00279F"/>
                          </a:solidFill>
                          <a:effectLst/>
                          <a:latin typeface="Times New Roman" charset="0"/>
                        </a:rPr>
                        <a:t>Respect of the individual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100000"/>
                        <a:buFontTx/>
                        <a:buNone/>
                        <a:tabLst/>
                      </a:pPr>
                      <a:r>
                        <a:rPr kumimoji="0" lang="en-US" sz="1400" b="0" i="1" u="none" strike="noStrike" cap="none" normalizeH="0" baseline="0">
                          <a:ln>
                            <a:noFill/>
                          </a:ln>
                          <a:solidFill>
                            <a:schemeClr val="hlink"/>
                          </a:solidFill>
                          <a:effectLst/>
                          <a:latin typeface="Times New Roman" charset="0"/>
                        </a:rPr>
                        <a:t>"We respect the dignity of each individual, whether an employe shareholder, client or member of the general public"</a:t>
                      </a:r>
                    </a:p>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400" b="0" i="0" u="none" strike="noStrike" cap="none" normalizeH="0" baseline="0">
                          <a:ln>
                            <a:noFill/>
                          </a:ln>
                          <a:solidFill>
                            <a:schemeClr val="tx1"/>
                          </a:solidFill>
                          <a:effectLst/>
                          <a:latin typeface="Times New Roman" charset="0"/>
                        </a:rPr>
                        <a:t>Dignité, considération, respect - Encourager la diversité interne</a:t>
                      </a:r>
                    </a:p>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400" b="0" i="0" u="none" strike="noStrike" cap="none" normalizeH="0" baseline="0">
                          <a:ln>
                            <a:noFill/>
                          </a:ln>
                          <a:solidFill>
                            <a:schemeClr val="tx1"/>
                          </a:solidFill>
                          <a:effectLst/>
                          <a:latin typeface="Times New Roman" charset="0"/>
                        </a:rPr>
                        <a:t>Ouverture, coopération et consultation mutuelle</a:t>
                      </a:r>
                    </a:p>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400" b="0" i="0" u="none" strike="noStrike" cap="none" normalizeH="0" baseline="0">
                          <a:ln>
                            <a:noFill/>
                          </a:ln>
                          <a:solidFill>
                            <a:schemeClr val="tx1"/>
                          </a:solidFill>
                          <a:effectLst/>
                          <a:latin typeface="Times New Roman" charset="0"/>
                        </a:rPr>
                        <a:t>Rechercher, faire progresser, récompenser les meilleurs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325">
                <a:tc>
                  <a:txBody>
                    <a:bodyPr/>
                    <a:lstStyle/>
                    <a:p>
                      <a:pPr marL="0" marR="0" lvl="0" indent="0" algn="ctr" defTabSz="914400" rtl="0" eaLnBrk="0" fontAlgn="base" latinLnBrk="0" hangingPunct="0">
                        <a:lnSpc>
                          <a:spcPct val="100000"/>
                        </a:lnSpc>
                        <a:spcBef>
                          <a:spcPct val="20000"/>
                        </a:spcBef>
                        <a:spcAft>
                          <a:spcPct val="0"/>
                        </a:spcAft>
                        <a:buClr>
                          <a:schemeClr val="tx2"/>
                        </a:buClr>
                        <a:buSzPct val="100000"/>
                        <a:buFontTx/>
                        <a:buNone/>
                        <a:tabLst/>
                      </a:pPr>
                      <a:r>
                        <a:rPr kumimoji="0" lang="fr-FR" sz="1600" b="1" i="0" u="none" strike="noStrike" cap="none" normalizeH="0" baseline="0">
                          <a:ln>
                            <a:noFill/>
                          </a:ln>
                          <a:solidFill>
                            <a:srgbClr val="00279F"/>
                          </a:solidFill>
                          <a:effectLst/>
                          <a:latin typeface="Times New Roman" charset="0"/>
                        </a:rPr>
                        <a:t>Teamwork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100000"/>
                        <a:buFontTx/>
                        <a:buNone/>
                        <a:tabLst/>
                      </a:pPr>
                      <a:r>
                        <a:rPr kumimoji="0" lang="en-US" sz="1400" b="0" i="1" u="none" strike="noStrike" cap="none" normalizeH="0" baseline="0">
                          <a:ln>
                            <a:noFill/>
                          </a:ln>
                          <a:solidFill>
                            <a:schemeClr val="hlink"/>
                          </a:solidFill>
                          <a:effectLst/>
                          <a:latin typeface="Times New Roman" charset="0"/>
                        </a:rPr>
                        <a:t>"We strive for seemless integration of our services … In our client's eyes, there is only Merrill Lynch"</a:t>
                      </a:r>
                    </a:p>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400" b="0" i="0" u="none" strike="noStrike" cap="none" normalizeH="0" baseline="0">
                          <a:ln>
                            <a:noFill/>
                          </a:ln>
                          <a:solidFill>
                            <a:schemeClr val="tx1"/>
                          </a:solidFill>
                          <a:effectLst/>
                          <a:latin typeface="Times New Roman" charset="0"/>
                        </a:rPr>
                        <a:t>Des équipes, pas des rassemblements de stars … </a:t>
                      </a:r>
                    </a:p>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400" b="0" i="0" u="none" strike="noStrike" cap="none" normalizeH="0" baseline="0">
                          <a:ln>
                            <a:noFill/>
                          </a:ln>
                          <a:solidFill>
                            <a:schemeClr val="tx1"/>
                          </a:solidFill>
                          <a:effectLst/>
                          <a:latin typeface="Times New Roman" charset="0"/>
                        </a:rPr>
                        <a:t>Partager les risques et les récompenses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3913">
                <a:tc>
                  <a:txBody>
                    <a:bodyPr/>
                    <a:lstStyle/>
                    <a:p>
                      <a:pPr marL="0" marR="0" lvl="0" indent="0" algn="ctr" defTabSz="914400" rtl="0" eaLnBrk="0" fontAlgn="base" latinLnBrk="0" hangingPunct="0">
                        <a:lnSpc>
                          <a:spcPct val="100000"/>
                        </a:lnSpc>
                        <a:spcBef>
                          <a:spcPct val="20000"/>
                        </a:spcBef>
                        <a:spcAft>
                          <a:spcPct val="0"/>
                        </a:spcAft>
                        <a:buClr>
                          <a:schemeClr val="tx2"/>
                        </a:buClr>
                        <a:buSzPct val="100000"/>
                        <a:buFontTx/>
                        <a:buNone/>
                        <a:tabLst/>
                      </a:pPr>
                      <a:r>
                        <a:rPr kumimoji="0" lang="fr-FR" sz="1600" b="1" i="0" u="none" strike="noStrike" cap="none" normalizeH="0" baseline="0">
                          <a:ln>
                            <a:noFill/>
                          </a:ln>
                          <a:solidFill>
                            <a:srgbClr val="00279F"/>
                          </a:solidFill>
                          <a:effectLst/>
                          <a:latin typeface="Times New Roman" charset="0"/>
                        </a:rPr>
                        <a:t>Responsible citizen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100000"/>
                        <a:buFontTx/>
                        <a:buNone/>
                        <a:tabLst/>
                      </a:pPr>
                      <a:r>
                        <a:rPr kumimoji="0" lang="en-US" sz="1400" b="0" i="1" u="none" strike="noStrike" cap="none" normalizeH="0" baseline="0">
                          <a:ln>
                            <a:noFill/>
                          </a:ln>
                          <a:solidFill>
                            <a:schemeClr val="hlink"/>
                          </a:solidFill>
                          <a:effectLst/>
                          <a:latin typeface="Times New Roman" charset="0"/>
                        </a:rPr>
                        <a:t>"… We seek to improve the quality of life in teh communities where our employees live and work"</a:t>
                      </a:r>
                    </a:p>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400" b="0" i="0" u="none" strike="noStrike" cap="none" normalizeH="0" baseline="0">
                          <a:ln>
                            <a:noFill/>
                          </a:ln>
                          <a:solidFill>
                            <a:schemeClr val="tx1"/>
                          </a:solidFill>
                          <a:effectLst/>
                          <a:latin typeface="Times New Roman" charset="0"/>
                        </a:rPr>
                        <a:t>Encourager les démarches d'implication dans la vie publique</a:t>
                      </a:r>
                    </a:p>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400" b="0" i="0" u="none" strike="noStrike" cap="none" normalizeH="0" baseline="0">
                          <a:ln>
                            <a:noFill/>
                          </a:ln>
                          <a:solidFill>
                            <a:schemeClr val="tx1"/>
                          </a:solidFill>
                          <a:effectLst/>
                          <a:latin typeface="Times New Roman" charset="0"/>
                        </a:rPr>
                        <a:t>Encourager l'éducation, les arts, les services pour l'environnement et la communauté</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325">
                <a:tc>
                  <a:txBody>
                    <a:bodyPr/>
                    <a:lstStyle/>
                    <a:p>
                      <a:pPr marL="0" marR="0" lvl="0" indent="0" algn="ctr" defTabSz="914400" rtl="0" eaLnBrk="0" fontAlgn="base" latinLnBrk="0" hangingPunct="0">
                        <a:lnSpc>
                          <a:spcPct val="100000"/>
                        </a:lnSpc>
                        <a:spcBef>
                          <a:spcPct val="20000"/>
                        </a:spcBef>
                        <a:spcAft>
                          <a:spcPct val="0"/>
                        </a:spcAft>
                        <a:buClr>
                          <a:schemeClr val="tx2"/>
                        </a:buClr>
                        <a:buSzPct val="100000"/>
                        <a:buFontTx/>
                        <a:buNone/>
                        <a:tabLst/>
                      </a:pPr>
                      <a:r>
                        <a:rPr kumimoji="0" lang="fr-FR" sz="1600" b="1" i="0" u="none" strike="noStrike" cap="none" normalizeH="0" baseline="0">
                          <a:ln>
                            <a:noFill/>
                          </a:ln>
                          <a:solidFill>
                            <a:srgbClr val="00279F"/>
                          </a:solidFill>
                          <a:effectLst/>
                          <a:latin typeface="Times New Roman" charset="0"/>
                        </a:rPr>
                        <a:t>Integrity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100000"/>
                        <a:buFontTx/>
                        <a:buNone/>
                        <a:tabLst/>
                      </a:pPr>
                      <a:r>
                        <a:rPr kumimoji="0" lang="en-US" sz="1400" b="0" i="1" u="none" strike="noStrike" cap="none" normalizeH="0" baseline="0">
                          <a:ln>
                            <a:noFill/>
                          </a:ln>
                          <a:solidFill>
                            <a:schemeClr val="hlink"/>
                          </a:solidFill>
                          <a:effectLst/>
                          <a:latin typeface="Times New Roman" charset="0"/>
                        </a:rPr>
                        <a:t>"No one's personal bottom live is more important than the reputation of our firm"</a:t>
                      </a:r>
                    </a:p>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400" b="0" i="0" u="none" strike="noStrike" cap="none" normalizeH="0" baseline="0">
                          <a:ln>
                            <a:noFill/>
                          </a:ln>
                          <a:solidFill>
                            <a:schemeClr val="tx1"/>
                          </a:solidFill>
                          <a:effectLst/>
                          <a:latin typeface="Times New Roman" charset="0"/>
                        </a:rPr>
                        <a:t>Tradition of trust – tolérance aux petites erreurs</a:t>
                      </a:r>
                    </a:p>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400" b="0" i="0" u="none" strike="noStrike" cap="none" normalizeH="0" baseline="0">
                          <a:ln>
                            <a:noFill/>
                          </a:ln>
                          <a:solidFill>
                            <a:schemeClr val="tx1"/>
                          </a:solidFill>
                          <a:effectLst/>
                          <a:latin typeface="Times New Roman" charset="0"/>
                        </a:rPr>
                        <a:t>Intolérance sur les questions d'éthique et d'intégrité</a:t>
                      </a:r>
                    </a:p>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400" b="0" i="0" u="none" strike="noStrike" cap="none" normalizeH="0" baseline="0">
                          <a:ln>
                            <a:noFill/>
                          </a:ln>
                          <a:solidFill>
                            <a:schemeClr val="tx1"/>
                          </a:solidFill>
                          <a:effectLst/>
                          <a:latin typeface="Times New Roman" charset="0"/>
                        </a:rPr>
                        <a:t>Our ROI is the Return On Integrity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AC4181D3-EE34-6E41-8B64-9398481BEBDD}" type="slidenum">
              <a:rPr lang="fr-FR"/>
              <a:pPr>
                <a:defRPr/>
              </a:pPr>
              <a:t>359</a:t>
            </a:fld>
            <a:endParaRPr lang="fr-FR"/>
          </a:p>
        </p:txBody>
      </p:sp>
      <p:sp>
        <p:nvSpPr>
          <p:cNvPr id="734211" name="Rectangle 4"/>
          <p:cNvSpPr>
            <a:spLocks noGrp="1" noChangeArrowheads="1"/>
          </p:cNvSpPr>
          <p:nvPr>
            <p:ph type="title"/>
          </p:nvPr>
        </p:nvSpPr>
        <p:spPr/>
        <p:txBody>
          <a:bodyPr/>
          <a:lstStyle/>
          <a:p>
            <a:r>
              <a:rPr lang="fr-FR"/>
              <a:t>"L'esprit et la lettre" chez GE</a:t>
            </a:r>
          </a:p>
        </p:txBody>
      </p:sp>
      <p:sp>
        <p:nvSpPr>
          <p:cNvPr id="734212" name="Rectangle 5"/>
          <p:cNvSpPr>
            <a:spLocks noGrp="1" noChangeArrowheads="1"/>
          </p:cNvSpPr>
          <p:nvPr>
            <p:ph type="body" idx="1"/>
          </p:nvPr>
        </p:nvSpPr>
        <p:spPr/>
        <p:txBody>
          <a:bodyPr/>
          <a:lstStyle/>
          <a:p>
            <a:pPr>
              <a:lnSpc>
                <a:spcPct val="90000"/>
              </a:lnSpc>
            </a:pPr>
            <a:r>
              <a:rPr lang="fr-FR" sz="1800"/>
              <a:t>Un livret "l'esprit et la lettre" indiquant les règles de l'entreprise</a:t>
            </a:r>
          </a:p>
          <a:p>
            <a:pPr>
              <a:lnSpc>
                <a:spcPct val="90000"/>
              </a:lnSpc>
            </a:pPr>
            <a:endParaRPr lang="fr-FR" sz="1800"/>
          </a:p>
          <a:p>
            <a:pPr>
              <a:lnSpc>
                <a:spcPct val="90000"/>
              </a:lnSpc>
            </a:pPr>
            <a:r>
              <a:rPr lang="fr-FR" sz="1800"/>
              <a:t>Des médiateurs (par activité, zone géographique), les "ombudsman" chargés de prévention et de thérapie</a:t>
            </a:r>
          </a:p>
          <a:p>
            <a:pPr>
              <a:lnSpc>
                <a:spcPct val="90000"/>
              </a:lnSpc>
            </a:pPr>
            <a:endParaRPr lang="fr-FR" sz="1800"/>
          </a:p>
          <a:p>
            <a:pPr>
              <a:lnSpc>
                <a:spcPct val="90000"/>
              </a:lnSpc>
            </a:pPr>
            <a:r>
              <a:rPr lang="fr-FR" sz="1800"/>
              <a:t>5 chapitres :</a:t>
            </a:r>
          </a:p>
          <a:p>
            <a:pPr lvl="1">
              <a:lnSpc>
                <a:spcPct val="90000"/>
              </a:lnSpc>
            </a:pPr>
            <a:r>
              <a:rPr lang="fr-FR" sz="1600"/>
              <a:t>Relations clients – fournisseurs</a:t>
            </a:r>
          </a:p>
          <a:p>
            <a:pPr lvl="1">
              <a:lnSpc>
                <a:spcPct val="90000"/>
              </a:lnSpc>
            </a:pPr>
            <a:r>
              <a:rPr lang="fr-FR" sz="1600"/>
              <a:t>Relations avec le gouvernement</a:t>
            </a:r>
          </a:p>
          <a:p>
            <a:pPr lvl="1">
              <a:lnSpc>
                <a:spcPct val="90000"/>
              </a:lnSpc>
            </a:pPr>
            <a:r>
              <a:rPr lang="fr-FR" sz="1600"/>
              <a:t>Lois anti-trusts</a:t>
            </a:r>
          </a:p>
          <a:p>
            <a:pPr lvl="1">
              <a:lnSpc>
                <a:spcPct val="90000"/>
              </a:lnSpc>
            </a:pPr>
            <a:r>
              <a:rPr lang="fr-FR" sz="1600"/>
              <a:t>Discrimination, nuisance, sécurité</a:t>
            </a:r>
          </a:p>
          <a:p>
            <a:pPr>
              <a:lnSpc>
                <a:spcPct val="90000"/>
              </a:lnSpc>
            </a:pPr>
            <a:endParaRPr lang="fr-FR" sz="1800"/>
          </a:p>
          <a:p>
            <a:pPr>
              <a:lnSpc>
                <a:spcPct val="90000"/>
              </a:lnSpc>
            </a:pPr>
            <a:r>
              <a:rPr lang="fr-FR" sz="1800"/>
              <a:t>Responsabilité de chacun + règles à suivre</a:t>
            </a:r>
          </a:p>
          <a:p>
            <a:pPr>
              <a:lnSpc>
                <a:spcPct val="90000"/>
              </a:lnSpc>
            </a:pPr>
            <a:endParaRPr lang="fr-FR" sz="1800"/>
          </a:p>
          <a:p>
            <a:pPr>
              <a:lnSpc>
                <a:spcPct val="90000"/>
              </a:lnSpc>
            </a:pPr>
            <a:r>
              <a:rPr lang="fr-FR" sz="1800"/>
              <a:t>Non-avenant au contrat de travail</a:t>
            </a:r>
          </a:p>
          <a:p>
            <a:pPr>
              <a:lnSpc>
                <a:spcPct val="90000"/>
              </a:lnSpc>
            </a:pPr>
            <a:r>
              <a:rPr lang="fr-FR" sz="1800"/>
              <a:t>Adaptation locale des règles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4"/>
          <p:cNvSpPr>
            <a:spLocks noGrp="1"/>
          </p:cNvSpPr>
          <p:nvPr>
            <p:ph type="sldNum" sz="quarter" idx="10"/>
          </p:nvPr>
        </p:nvSpPr>
        <p:spPr/>
        <p:txBody>
          <a:bodyPr/>
          <a:lstStyle/>
          <a:p>
            <a:pPr>
              <a:defRPr/>
            </a:pPr>
            <a:fld id="{722B3955-EE83-B24B-9AF7-18785386A171}" type="slidenum">
              <a:rPr lang="fr-FR"/>
              <a:pPr>
                <a:defRPr/>
              </a:pPr>
              <a:t>36</a:t>
            </a:fld>
            <a:endParaRPr lang="fr-FR"/>
          </a:p>
        </p:txBody>
      </p:sp>
      <p:sp>
        <p:nvSpPr>
          <p:cNvPr id="78851" name="Rectangle 2"/>
          <p:cNvSpPr>
            <a:spLocks noGrp="1" noChangeArrowheads="1"/>
          </p:cNvSpPr>
          <p:nvPr>
            <p:ph type="title"/>
          </p:nvPr>
        </p:nvSpPr>
        <p:spPr>
          <a:xfrm>
            <a:off x="762000" y="188913"/>
            <a:ext cx="7772400" cy="609600"/>
          </a:xfrm>
        </p:spPr>
        <p:txBody>
          <a:bodyPr/>
          <a:lstStyle/>
          <a:p>
            <a:r>
              <a:rPr lang="fr-FR"/>
              <a:t>"Océan bleu" versus "Océan Rouge"</a:t>
            </a:r>
          </a:p>
        </p:txBody>
      </p:sp>
      <p:sp>
        <p:nvSpPr>
          <p:cNvPr id="78852" name="Rectangle 3"/>
          <p:cNvSpPr>
            <a:spLocks noGrp="1" noChangeArrowheads="1"/>
          </p:cNvSpPr>
          <p:nvPr>
            <p:ph type="body" sz="half" idx="1"/>
          </p:nvPr>
        </p:nvSpPr>
        <p:spPr>
          <a:xfrm>
            <a:off x="395288" y="1763713"/>
            <a:ext cx="3810000" cy="3968750"/>
          </a:xfrm>
          <a:ln w="28575">
            <a:solidFill>
              <a:schemeClr val="hlink"/>
            </a:solidFill>
          </a:ln>
        </p:spPr>
        <p:txBody>
          <a:bodyPr/>
          <a:lstStyle/>
          <a:p>
            <a:pPr marL="381000" indent="-381000">
              <a:buFontTx/>
              <a:buAutoNum type="arabicPeriod"/>
            </a:pPr>
            <a:r>
              <a:rPr lang="fr-FR" sz="1600"/>
              <a:t>Agir au sein de l'espace stratégique existant</a:t>
            </a:r>
          </a:p>
          <a:p>
            <a:pPr marL="381000" indent="-381000">
              <a:buFontTx/>
              <a:buAutoNum type="arabicPeriod"/>
            </a:pPr>
            <a:r>
              <a:rPr lang="fr-FR" sz="1600"/>
              <a:t>L'emporter sur la concurrence</a:t>
            </a:r>
          </a:p>
          <a:p>
            <a:pPr marL="381000" indent="-381000">
              <a:buFontTx/>
              <a:buAutoNum type="arabicPeriod"/>
            </a:pPr>
            <a:r>
              <a:rPr lang="fr-FR" sz="1600"/>
              <a:t>Exploiter la demande existante</a:t>
            </a:r>
          </a:p>
          <a:p>
            <a:pPr marL="381000" indent="-381000">
              <a:buFontTx/>
              <a:buAutoNum type="arabicPeriod"/>
            </a:pPr>
            <a:r>
              <a:rPr lang="fr-FR" sz="1600"/>
              <a:t>Accepter l'arbitrage entre valeur et domination par les coûts</a:t>
            </a:r>
          </a:p>
          <a:p>
            <a:pPr marL="381000" indent="-381000">
              <a:buFontTx/>
              <a:buAutoNum type="arabicPeriod"/>
            </a:pPr>
            <a:r>
              <a:rPr lang="fr-FR" sz="1600"/>
              <a:t>Mettre l'ensemble des activités de l'entreprise en conformité avec son choix stratégique de différenciation ou de domination par les coûts</a:t>
            </a:r>
          </a:p>
        </p:txBody>
      </p:sp>
      <p:sp>
        <p:nvSpPr>
          <p:cNvPr id="78853" name="Rectangle 4"/>
          <p:cNvSpPr>
            <a:spLocks noGrp="1" noChangeArrowheads="1"/>
          </p:cNvSpPr>
          <p:nvPr>
            <p:ph type="body" sz="half" idx="2"/>
          </p:nvPr>
        </p:nvSpPr>
        <p:spPr>
          <a:xfrm>
            <a:off x="4648200" y="1763713"/>
            <a:ext cx="3810000" cy="3968750"/>
          </a:xfrm>
          <a:ln w="28575">
            <a:solidFill>
              <a:srgbClr val="00279F"/>
            </a:solidFill>
          </a:ln>
        </p:spPr>
        <p:txBody>
          <a:bodyPr/>
          <a:lstStyle/>
          <a:p>
            <a:pPr marL="381000" indent="-381000">
              <a:buFontTx/>
              <a:buAutoNum type="arabicPeriod"/>
            </a:pPr>
            <a:r>
              <a:rPr lang="fr-FR" sz="1600"/>
              <a:t>Créer un </a:t>
            </a:r>
            <a:r>
              <a:rPr lang="fr-FR" sz="1600">
                <a:solidFill>
                  <a:srgbClr val="00279F"/>
                </a:solidFill>
              </a:rPr>
              <a:t>espace stratégique nouveau</a:t>
            </a:r>
          </a:p>
          <a:p>
            <a:pPr marL="381000" indent="-381000">
              <a:buFontTx/>
              <a:buAutoNum type="arabicPeriod"/>
            </a:pPr>
            <a:r>
              <a:rPr lang="fr-FR" sz="1600"/>
              <a:t>Mettre la concurrence </a:t>
            </a:r>
            <a:r>
              <a:rPr lang="fr-FR" sz="1600">
                <a:solidFill>
                  <a:srgbClr val="00279F"/>
                </a:solidFill>
              </a:rPr>
              <a:t>hors jeu</a:t>
            </a:r>
            <a:endParaRPr lang="fr-FR" sz="1600"/>
          </a:p>
          <a:p>
            <a:pPr marL="381000" indent="-381000">
              <a:buFontTx/>
              <a:buAutoNum type="arabicPeriod"/>
            </a:pPr>
            <a:r>
              <a:rPr lang="fr-FR" sz="1600"/>
              <a:t>Créer et conquérir une </a:t>
            </a:r>
            <a:r>
              <a:rPr lang="fr-FR" sz="1600">
                <a:solidFill>
                  <a:srgbClr val="00279F"/>
                </a:solidFill>
              </a:rPr>
              <a:t>demande nouvelle</a:t>
            </a:r>
            <a:endParaRPr lang="fr-FR" sz="1600"/>
          </a:p>
          <a:p>
            <a:pPr marL="381000" indent="-381000">
              <a:buFontTx/>
              <a:buAutoNum type="arabicPeriod"/>
            </a:pPr>
            <a:r>
              <a:rPr lang="fr-FR" sz="1600">
                <a:solidFill>
                  <a:srgbClr val="00279F"/>
                </a:solidFill>
              </a:rPr>
              <a:t>Sortir de l'arbitrage</a:t>
            </a:r>
            <a:r>
              <a:rPr lang="fr-FR" sz="1600"/>
              <a:t> entre valeur et domination par les coûts</a:t>
            </a:r>
          </a:p>
          <a:p>
            <a:pPr marL="381000" indent="-381000">
              <a:buFontTx/>
              <a:buAutoNum type="arabicPeriod"/>
            </a:pPr>
            <a:r>
              <a:rPr lang="fr-FR" sz="1600"/>
              <a:t>Mettre l'ensemble des activités de l'entreprise en conformité avec son choix stratégique de différenciation et de domination par les coûts</a:t>
            </a:r>
          </a:p>
        </p:txBody>
      </p:sp>
      <p:sp>
        <p:nvSpPr>
          <p:cNvPr id="78854" name="Rectangle 5"/>
          <p:cNvSpPr>
            <a:spLocks noChangeArrowheads="1"/>
          </p:cNvSpPr>
          <p:nvPr/>
        </p:nvSpPr>
        <p:spPr bwMode="auto">
          <a:xfrm>
            <a:off x="611188" y="908050"/>
            <a:ext cx="3168650" cy="714375"/>
          </a:xfrm>
          <a:prstGeom prst="rect">
            <a:avLst/>
          </a:prstGeom>
          <a:solidFill>
            <a:schemeClr val="hlink"/>
          </a:solidFill>
          <a:ln w="12700">
            <a:solidFill>
              <a:schemeClr val="hlink"/>
            </a:solidFill>
            <a:miter lim="800000"/>
            <a:headEnd/>
            <a:tailEnd/>
          </a:ln>
        </p:spPr>
        <p:txBody>
          <a:bodyPr anchor="ctr">
            <a:prstTxWarp prst="textNoShape">
              <a:avLst/>
            </a:prstTxWarp>
            <a:spAutoFit/>
          </a:bodyPr>
          <a:lstStyle/>
          <a:p>
            <a:pPr algn="ctr"/>
            <a:r>
              <a:rPr lang="fr-FR" sz="2000" b="1">
                <a:solidFill>
                  <a:schemeClr val="bg1"/>
                </a:solidFill>
              </a:rPr>
              <a:t>Stratégie</a:t>
            </a:r>
          </a:p>
          <a:p>
            <a:pPr algn="ctr"/>
            <a:r>
              <a:rPr lang="fr-FR" sz="2000" b="1">
                <a:solidFill>
                  <a:schemeClr val="bg1"/>
                </a:solidFill>
              </a:rPr>
              <a:t>"Océan ROUGE"</a:t>
            </a:r>
          </a:p>
        </p:txBody>
      </p:sp>
      <p:sp>
        <p:nvSpPr>
          <p:cNvPr id="78855" name="Rectangle 6"/>
          <p:cNvSpPr>
            <a:spLocks noChangeArrowheads="1"/>
          </p:cNvSpPr>
          <p:nvPr/>
        </p:nvSpPr>
        <p:spPr bwMode="auto">
          <a:xfrm>
            <a:off x="4787900" y="908050"/>
            <a:ext cx="3168650" cy="714375"/>
          </a:xfrm>
          <a:prstGeom prst="rect">
            <a:avLst/>
          </a:prstGeom>
          <a:solidFill>
            <a:srgbClr val="00279F"/>
          </a:solidFill>
          <a:ln w="12700">
            <a:solidFill>
              <a:srgbClr val="00279F"/>
            </a:solidFill>
            <a:miter lim="800000"/>
            <a:headEnd/>
            <a:tailEnd/>
          </a:ln>
        </p:spPr>
        <p:txBody>
          <a:bodyPr anchor="ctr">
            <a:prstTxWarp prst="textNoShape">
              <a:avLst/>
            </a:prstTxWarp>
            <a:spAutoFit/>
          </a:bodyPr>
          <a:lstStyle/>
          <a:p>
            <a:pPr algn="ctr"/>
            <a:r>
              <a:rPr lang="fr-FR" sz="2000" b="1">
                <a:solidFill>
                  <a:schemeClr val="bg1"/>
                </a:solidFill>
              </a:rPr>
              <a:t>Stratégie</a:t>
            </a:r>
          </a:p>
          <a:p>
            <a:pPr algn="ctr"/>
            <a:r>
              <a:rPr lang="fr-FR" sz="2000" b="1">
                <a:solidFill>
                  <a:schemeClr val="bg1"/>
                </a:solidFill>
              </a:rPr>
              <a:t>"Océan BLEU"</a:t>
            </a:r>
          </a:p>
        </p:txBody>
      </p:sp>
      <p:sp>
        <p:nvSpPr>
          <p:cNvPr id="78856" name="Text Box 7"/>
          <p:cNvSpPr txBox="1">
            <a:spLocks noChangeArrowheads="1"/>
          </p:cNvSpPr>
          <p:nvPr/>
        </p:nvSpPr>
        <p:spPr bwMode="auto">
          <a:xfrm>
            <a:off x="900113" y="5876925"/>
            <a:ext cx="2819400" cy="366713"/>
          </a:xfrm>
          <a:prstGeom prst="rect">
            <a:avLst/>
          </a:prstGeom>
          <a:noFill/>
          <a:ln w="12700">
            <a:noFill/>
            <a:miter lim="800000"/>
            <a:headEnd/>
            <a:tailEnd/>
          </a:ln>
        </p:spPr>
        <p:txBody>
          <a:bodyPr wrap="none">
            <a:prstTxWarp prst="textNoShape">
              <a:avLst/>
            </a:prstTxWarp>
            <a:spAutoFit/>
          </a:bodyPr>
          <a:lstStyle/>
          <a:p>
            <a:r>
              <a:rPr lang="fr-FR" sz="1800" b="1" i="1">
                <a:solidFill>
                  <a:schemeClr val="hlink"/>
                </a:solidFill>
              </a:rPr>
              <a:t>Conception "structuraliste"</a:t>
            </a:r>
          </a:p>
        </p:txBody>
      </p:sp>
      <p:sp>
        <p:nvSpPr>
          <p:cNvPr id="78857" name="Text Box 8"/>
          <p:cNvSpPr txBox="1">
            <a:spLocks noChangeArrowheads="1"/>
          </p:cNvSpPr>
          <p:nvPr/>
        </p:nvSpPr>
        <p:spPr bwMode="auto">
          <a:xfrm>
            <a:off x="4833938" y="5867400"/>
            <a:ext cx="3289300" cy="366713"/>
          </a:xfrm>
          <a:prstGeom prst="rect">
            <a:avLst/>
          </a:prstGeom>
          <a:noFill/>
          <a:ln w="12700">
            <a:noFill/>
            <a:miter lim="800000"/>
            <a:headEnd/>
            <a:tailEnd/>
          </a:ln>
        </p:spPr>
        <p:txBody>
          <a:bodyPr wrap="none">
            <a:prstTxWarp prst="textNoShape">
              <a:avLst/>
            </a:prstTxWarp>
            <a:spAutoFit/>
          </a:bodyPr>
          <a:lstStyle/>
          <a:p>
            <a:r>
              <a:rPr lang="fr-FR" sz="1800" b="1" i="1">
                <a:solidFill>
                  <a:srgbClr val="00279F"/>
                </a:solidFill>
              </a:rPr>
              <a:t>Point de vue "constructionniste"</a:t>
            </a:r>
          </a:p>
        </p:txBody>
      </p:sp>
    </p:spTree>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258" name="Rectangle 2"/>
          <p:cNvSpPr>
            <a:spLocks noGrp="1" noChangeArrowheads="1"/>
          </p:cNvSpPr>
          <p:nvPr>
            <p:ph type="ctrTitle"/>
          </p:nvPr>
        </p:nvSpPr>
        <p:spPr/>
        <p:txBody>
          <a:bodyPr/>
          <a:lstStyle/>
          <a:p>
            <a:pPr marL="609600" indent="-609600"/>
            <a:r>
              <a:rPr lang="fr-FR"/>
              <a:t>Annexe</a:t>
            </a:r>
          </a:p>
        </p:txBody>
      </p:sp>
      <p:sp>
        <p:nvSpPr>
          <p:cNvPr id="736259" name="Rectangle 3"/>
          <p:cNvSpPr>
            <a:spLocks noGrp="1" noChangeArrowheads="1"/>
          </p:cNvSpPr>
          <p:nvPr>
            <p:ph type="subTitle" idx="1"/>
          </p:nvPr>
        </p:nvSpPr>
        <p:spPr/>
        <p:txBody>
          <a:bodyPr/>
          <a:lstStyle/>
          <a:p>
            <a:r>
              <a:rPr lang="fr-FR"/>
              <a:t>A3. La Transformation de l'entreprise</a:t>
            </a:r>
          </a:p>
        </p:txBody>
      </p:sp>
    </p:spTree>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0AD656B1-891D-6445-B14A-871920749596}" type="slidenum">
              <a:rPr lang="fr-FR"/>
              <a:pPr>
                <a:defRPr/>
              </a:pPr>
              <a:t>361</a:t>
            </a:fld>
            <a:endParaRPr lang="fr-FR"/>
          </a:p>
        </p:txBody>
      </p:sp>
      <p:sp>
        <p:nvSpPr>
          <p:cNvPr id="738307" name="Rectangle 4"/>
          <p:cNvSpPr>
            <a:spLocks noGrp="1" noChangeArrowheads="1"/>
          </p:cNvSpPr>
          <p:nvPr>
            <p:ph type="title"/>
          </p:nvPr>
        </p:nvSpPr>
        <p:spPr/>
        <p:txBody>
          <a:bodyPr/>
          <a:lstStyle/>
          <a:p>
            <a:r>
              <a:rPr lang="fr-FR"/>
              <a:t>La valeur ajoutée de transformation</a:t>
            </a:r>
          </a:p>
        </p:txBody>
      </p:sp>
      <p:sp>
        <p:nvSpPr>
          <p:cNvPr id="738308" name="Rectangle 5"/>
          <p:cNvSpPr>
            <a:spLocks noGrp="1" noChangeArrowheads="1"/>
          </p:cNvSpPr>
          <p:nvPr>
            <p:ph type="body" idx="1"/>
          </p:nvPr>
        </p:nvSpPr>
        <p:spPr/>
        <p:txBody>
          <a:bodyPr/>
          <a:lstStyle/>
          <a:p>
            <a:r>
              <a:rPr lang="fr-FR"/>
              <a:t>Les différents degrés de transformation.</a:t>
            </a:r>
          </a:p>
          <a:p>
            <a:r>
              <a:rPr lang="fr-FR"/>
              <a:t>Conduire la transformation : principe.</a:t>
            </a:r>
          </a:p>
          <a:p>
            <a:r>
              <a:rPr lang="fr-FR"/>
              <a:t>Organiser la transformation.</a:t>
            </a:r>
          </a:p>
          <a:p>
            <a:r>
              <a:rPr lang="fr-FR"/>
              <a:t>Conduire la transformation  : du techno-projet au socio-projet.</a:t>
            </a:r>
          </a:p>
          <a:p>
            <a:r>
              <a:rPr lang="fr-FR"/>
              <a:t>Conduire la transformation : un dispositif.</a:t>
            </a:r>
          </a:p>
        </p:txBody>
      </p:sp>
    </p:spTree>
  </p:cSld>
  <p:clrMapOvr>
    <a:masterClrMapping/>
  </p:clrMapOvr>
  <p:transition/>
  <p:timing>
    <p:tnLst>
      <p:par>
        <p:cTn id="1" dur="indefinite" restart="never" nodeType="tmRoot"/>
      </p:par>
    </p:tnLst>
  </p:timing>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space réservé du numéro de diapositive 3"/>
          <p:cNvSpPr>
            <a:spLocks noGrp="1"/>
          </p:cNvSpPr>
          <p:nvPr>
            <p:ph type="sldNum" sz="quarter" idx="10"/>
          </p:nvPr>
        </p:nvSpPr>
        <p:spPr/>
        <p:txBody>
          <a:bodyPr/>
          <a:lstStyle/>
          <a:p>
            <a:pPr>
              <a:defRPr/>
            </a:pPr>
            <a:fld id="{7CB0D606-4DFF-D04A-8449-2F980BEF7C8D}" type="slidenum">
              <a:rPr lang="fr-FR"/>
              <a:pPr>
                <a:defRPr/>
              </a:pPr>
              <a:t>362</a:t>
            </a:fld>
            <a:endParaRPr lang="fr-FR"/>
          </a:p>
        </p:txBody>
      </p:sp>
      <p:sp>
        <p:nvSpPr>
          <p:cNvPr id="740355" name="Rectangle 2"/>
          <p:cNvSpPr>
            <a:spLocks noGrp="1" noChangeArrowheads="1"/>
          </p:cNvSpPr>
          <p:nvPr>
            <p:ph type="title"/>
          </p:nvPr>
        </p:nvSpPr>
        <p:spPr>
          <a:noFill/>
        </p:spPr>
        <p:txBody>
          <a:bodyPr lIns="90488" rIns="90488"/>
          <a:lstStyle/>
          <a:p>
            <a:pPr defTabSz="762000"/>
            <a:r>
              <a:rPr lang="fr-FR"/>
              <a:t>Différents degrés de transformation</a:t>
            </a:r>
          </a:p>
        </p:txBody>
      </p:sp>
      <p:sp>
        <p:nvSpPr>
          <p:cNvPr id="740356" name="Rectangle 3"/>
          <p:cNvSpPr>
            <a:spLocks noGrp="1" noChangeArrowheads="1"/>
          </p:cNvSpPr>
          <p:nvPr>
            <p:ph type="body" idx="1"/>
          </p:nvPr>
        </p:nvSpPr>
        <p:spPr>
          <a:xfrm>
            <a:off x="3751263" y="996950"/>
            <a:ext cx="5119687" cy="4376738"/>
          </a:xfrm>
          <a:noFill/>
        </p:spPr>
        <p:txBody>
          <a:bodyPr lIns="90488" rIns="90488"/>
          <a:lstStyle/>
          <a:p>
            <a:pPr marL="190500" indent="-190500" defTabSz="762000"/>
            <a:r>
              <a:rPr lang="fr-FR" sz="1800"/>
              <a:t>Différents degrés de transformation</a:t>
            </a:r>
          </a:p>
          <a:p>
            <a:pPr marL="952500" lvl="1" indent="-381000" defTabSz="762000"/>
            <a:r>
              <a:rPr lang="fr-FR" sz="1600"/>
              <a:t>des transformations fortes et radicales</a:t>
            </a:r>
            <a:br>
              <a:rPr lang="fr-FR" sz="1600"/>
            </a:br>
            <a:r>
              <a:rPr lang="fr-FR" sz="1600"/>
              <a:t>(suppression des niveaux hiérarchiques),</a:t>
            </a:r>
          </a:p>
          <a:p>
            <a:pPr marL="952500" lvl="1" indent="-381000" defTabSz="762000"/>
            <a:r>
              <a:rPr lang="fr-FR" sz="1600"/>
              <a:t>des transformations mineures ou marginales.</a:t>
            </a:r>
          </a:p>
          <a:p>
            <a:pPr marL="190500" indent="-190500" defTabSz="762000"/>
            <a:r>
              <a:rPr lang="fr-FR" sz="1800"/>
              <a:t>Différentes trajectoires</a:t>
            </a:r>
          </a:p>
          <a:p>
            <a:pPr marL="952500" lvl="1" indent="-381000" defTabSz="762000"/>
            <a:r>
              <a:rPr lang="fr-FR" sz="1600"/>
              <a:t>des transformations ponctuelles </a:t>
            </a:r>
            <a:br>
              <a:rPr lang="fr-FR" sz="1600"/>
            </a:br>
            <a:r>
              <a:rPr lang="fr-FR" sz="1600" i="1"/>
              <a:t>le changement est un état occasionnel</a:t>
            </a:r>
            <a:r>
              <a:rPr lang="fr-FR" sz="1600"/>
              <a:t/>
            </a:r>
            <a:br>
              <a:rPr lang="fr-FR" sz="1600"/>
            </a:br>
            <a:r>
              <a:rPr lang="fr-FR" sz="1600"/>
              <a:t>(une acquisition, une opération spécifique sur les coûts)</a:t>
            </a:r>
          </a:p>
          <a:p>
            <a:pPr marL="952500" lvl="1" indent="-381000" defTabSz="762000"/>
            <a:r>
              <a:rPr lang="fr-FR" sz="1600"/>
              <a:t>des transformations progressives</a:t>
            </a:r>
            <a:br>
              <a:rPr lang="fr-FR" sz="1600"/>
            </a:br>
            <a:r>
              <a:rPr lang="fr-FR" sz="1600" i="1"/>
              <a:t>le changement est un état récurrent</a:t>
            </a:r>
            <a:r>
              <a:rPr lang="fr-FR" sz="1600"/>
              <a:t/>
            </a:r>
            <a:br>
              <a:rPr lang="fr-FR" sz="1600"/>
            </a:br>
            <a:r>
              <a:rPr lang="fr-FR" sz="1600"/>
              <a:t>(une succession d’opérations sur les structures ou sur les coûts).</a:t>
            </a:r>
          </a:p>
        </p:txBody>
      </p:sp>
      <p:sp>
        <p:nvSpPr>
          <p:cNvPr id="740357" name="Rectangle 4"/>
          <p:cNvSpPr>
            <a:spLocks noChangeArrowheads="1"/>
          </p:cNvSpPr>
          <p:nvPr/>
        </p:nvSpPr>
        <p:spPr bwMode="auto">
          <a:xfrm>
            <a:off x="420688" y="1725613"/>
            <a:ext cx="3021012" cy="2909887"/>
          </a:xfrm>
          <a:prstGeom prst="rect">
            <a:avLst/>
          </a:prstGeom>
          <a:noFill/>
          <a:ln w="25400">
            <a:solidFill>
              <a:srgbClr val="00B7A5"/>
            </a:solidFill>
            <a:miter lim="800000"/>
            <a:headEnd/>
            <a:tailEnd/>
          </a:ln>
        </p:spPr>
        <p:txBody>
          <a:bodyPr wrap="none" anchor="ctr">
            <a:prstTxWarp prst="textNoShape">
              <a:avLst/>
            </a:prstTxWarp>
          </a:bodyPr>
          <a:lstStyle/>
          <a:p>
            <a:endParaRPr lang="fr-FR"/>
          </a:p>
        </p:txBody>
      </p:sp>
      <p:sp>
        <p:nvSpPr>
          <p:cNvPr id="740358" name="Line 5"/>
          <p:cNvSpPr>
            <a:spLocks noChangeShapeType="1"/>
          </p:cNvSpPr>
          <p:nvPr/>
        </p:nvSpPr>
        <p:spPr bwMode="auto">
          <a:xfrm>
            <a:off x="3452813" y="4648200"/>
            <a:ext cx="298450" cy="0"/>
          </a:xfrm>
          <a:prstGeom prst="line">
            <a:avLst/>
          </a:prstGeom>
          <a:noFill/>
          <a:ln w="25400">
            <a:solidFill>
              <a:srgbClr val="00B7A5"/>
            </a:solidFill>
            <a:round/>
            <a:headEnd/>
            <a:tailEnd type="triangle" w="med" len="med"/>
          </a:ln>
        </p:spPr>
        <p:txBody>
          <a:bodyPr wrap="none" anchor="ctr">
            <a:prstTxWarp prst="textNoShape">
              <a:avLst/>
            </a:prstTxWarp>
          </a:bodyPr>
          <a:lstStyle/>
          <a:p>
            <a:endParaRPr lang="fr-FR"/>
          </a:p>
        </p:txBody>
      </p:sp>
      <p:sp>
        <p:nvSpPr>
          <p:cNvPr id="740359" name="Line 6"/>
          <p:cNvSpPr>
            <a:spLocks noChangeShapeType="1"/>
          </p:cNvSpPr>
          <p:nvPr/>
        </p:nvSpPr>
        <p:spPr bwMode="auto">
          <a:xfrm flipV="1">
            <a:off x="422275" y="1423988"/>
            <a:ext cx="0" cy="287337"/>
          </a:xfrm>
          <a:prstGeom prst="line">
            <a:avLst/>
          </a:prstGeom>
          <a:noFill/>
          <a:ln w="25400">
            <a:solidFill>
              <a:srgbClr val="00B7A5"/>
            </a:solidFill>
            <a:round/>
            <a:headEnd/>
            <a:tailEnd type="triangle" w="med" len="med"/>
          </a:ln>
        </p:spPr>
        <p:txBody>
          <a:bodyPr wrap="none" anchor="ctr">
            <a:prstTxWarp prst="textNoShape">
              <a:avLst/>
            </a:prstTxWarp>
          </a:bodyPr>
          <a:lstStyle/>
          <a:p>
            <a:endParaRPr lang="fr-FR"/>
          </a:p>
        </p:txBody>
      </p:sp>
      <p:sp>
        <p:nvSpPr>
          <p:cNvPr id="740360" name="Line 7"/>
          <p:cNvSpPr>
            <a:spLocks noChangeShapeType="1"/>
          </p:cNvSpPr>
          <p:nvPr/>
        </p:nvSpPr>
        <p:spPr bwMode="auto">
          <a:xfrm>
            <a:off x="441325" y="3179763"/>
            <a:ext cx="2979738" cy="0"/>
          </a:xfrm>
          <a:prstGeom prst="line">
            <a:avLst/>
          </a:prstGeom>
          <a:noFill/>
          <a:ln w="12700">
            <a:solidFill>
              <a:srgbClr val="00B7A5"/>
            </a:solidFill>
            <a:round/>
            <a:headEnd/>
            <a:tailEnd/>
          </a:ln>
        </p:spPr>
        <p:txBody>
          <a:bodyPr wrap="none" anchor="ctr">
            <a:prstTxWarp prst="textNoShape">
              <a:avLst/>
            </a:prstTxWarp>
          </a:bodyPr>
          <a:lstStyle/>
          <a:p>
            <a:endParaRPr lang="fr-FR"/>
          </a:p>
        </p:txBody>
      </p:sp>
      <p:sp>
        <p:nvSpPr>
          <p:cNvPr id="740361" name="Line 8"/>
          <p:cNvSpPr>
            <a:spLocks noChangeShapeType="1"/>
          </p:cNvSpPr>
          <p:nvPr/>
        </p:nvSpPr>
        <p:spPr bwMode="auto">
          <a:xfrm>
            <a:off x="1931988" y="1741488"/>
            <a:ext cx="0" cy="2876550"/>
          </a:xfrm>
          <a:prstGeom prst="line">
            <a:avLst/>
          </a:prstGeom>
          <a:noFill/>
          <a:ln w="12700">
            <a:solidFill>
              <a:srgbClr val="00B7A5"/>
            </a:solidFill>
            <a:round/>
            <a:headEnd/>
            <a:tailEnd/>
          </a:ln>
        </p:spPr>
        <p:txBody>
          <a:bodyPr wrap="none" anchor="ctr">
            <a:prstTxWarp prst="textNoShape">
              <a:avLst/>
            </a:prstTxWarp>
          </a:bodyPr>
          <a:lstStyle/>
          <a:p>
            <a:endParaRPr lang="fr-FR"/>
          </a:p>
        </p:txBody>
      </p:sp>
      <p:sp>
        <p:nvSpPr>
          <p:cNvPr id="740362" name="Rectangle 9"/>
          <p:cNvSpPr>
            <a:spLocks noChangeArrowheads="1"/>
          </p:cNvSpPr>
          <p:nvPr/>
        </p:nvSpPr>
        <p:spPr bwMode="auto">
          <a:xfrm>
            <a:off x="144463" y="946150"/>
            <a:ext cx="1317625" cy="514350"/>
          </a:xfrm>
          <a:prstGeom prst="rect">
            <a:avLst/>
          </a:prstGeom>
          <a:noFill/>
          <a:ln w="12700">
            <a:noFill/>
            <a:miter lim="800000"/>
            <a:headEnd/>
            <a:tailEnd/>
          </a:ln>
        </p:spPr>
        <p:txBody>
          <a:bodyPr wrap="none" lIns="90488" tIns="44450" rIns="90488" bIns="44450">
            <a:prstTxWarp prst="textNoShape">
              <a:avLst/>
            </a:prstTxWarp>
            <a:spAutoFit/>
          </a:bodyPr>
          <a:lstStyle/>
          <a:p>
            <a:pPr defTabSz="762000"/>
            <a:r>
              <a:rPr lang="fr-FR" sz="1400">
                <a:solidFill>
                  <a:srgbClr val="CF0E30"/>
                </a:solidFill>
                <a:latin typeface="Arial" charset="0"/>
              </a:rPr>
              <a:t>Nature de la</a:t>
            </a:r>
          </a:p>
          <a:p>
            <a:pPr defTabSz="762000"/>
            <a:r>
              <a:rPr lang="fr-FR" sz="1400">
                <a:solidFill>
                  <a:srgbClr val="CF0E30"/>
                </a:solidFill>
                <a:latin typeface="Arial" charset="0"/>
              </a:rPr>
              <a:t>transformation</a:t>
            </a:r>
          </a:p>
        </p:txBody>
      </p:sp>
      <p:sp>
        <p:nvSpPr>
          <p:cNvPr id="740363" name="Rectangle 10"/>
          <p:cNvSpPr>
            <a:spLocks noChangeArrowheads="1"/>
          </p:cNvSpPr>
          <p:nvPr/>
        </p:nvSpPr>
        <p:spPr bwMode="auto">
          <a:xfrm>
            <a:off x="3497263" y="4678363"/>
            <a:ext cx="1030287" cy="301625"/>
          </a:xfrm>
          <a:prstGeom prst="rect">
            <a:avLst/>
          </a:prstGeom>
          <a:noFill/>
          <a:ln w="12700">
            <a:noFill/>
            <a:miter lim="800000"/>
            <a:headEnd/>
            <a:tailEnd/>
          </a:ln>
        </p:spPr>
        <p:txBody>
          <a:bodyPr wrap="none" lIns="90488" tIns="44450" rIns="90488" bIns="44450">
            <a:prstTxWarp prst="textNoShape">
              <a:avLst/>
            </a:prstTxWarp>
            <a:spAutoFit/>
          </a:bodyPr>
          <a:lstStyle/>
          <a:p>
            <a:pPr defTabSz="762000"/>
            <a:r>
              <a:rPr lang="fr-FR" sz="1400">
                <a:solidFill>
                  <a:srgbClr val="CF0E30"/>
                </a:solidFill>
                <a:latin typeface="Arial" charset="0"/>
              </a:rPr>
              <a:t>Fréquence</a:t>
            </a:r>
          </a:p>
        </p:txBody>
      </p:sp>
      <p:sp>
        <p:nvSpPr>
          <p:cNvPr id="740364" name="Rectangle 11"/>
          <p:cNvSpPr>
            <a:spLocks noChangeArrowheads="1"/>
          </p:cNvSpPr>
          <p:nvPr/>
        </p:nvSpPr>
        <p:spPr bwMode="auto">
          <a:xfrm rot="-5400000">
            <a:off x="-364331" y="2234406"/>
            <a:ext cx="1450975" cy="271463"/>
          </a:xfrm>
          <a:prstGeom prst="rect">
            <a:avLst/>
          </a:prstGeom>
          <a:noFill/>
          <a:ln w="12700">
            <a:noFill/>
            <a:miter lim="800000"/>
            <a:headEnd/>
            <a:tailEnd/>
          </a:ln>
        </p:spPr>
        <p:txBody>
          <a:bodyPr lIns="90488" tIns="44450" rIns="90488" bIns="44450">
            <a:prstTxWarp prst="textNoShape">
              <a:avLst/>
            </a:prstTxWarp>
            <a:spAutoFit/>
          </a:bodyPr>
          <a:lstStyle/>
          <a:p>
            <a:pPr algn="ctr" defTabSz="762000"/>
            <a:r>
              <a:rPr lang="fr-FR" sz="1200">
                <a:solidFill>
                  <a:srgbClr val="3365FB"/>
                </a:solidFill>
                <a:latin typeface="Arial" charset="0"/>
              </a:rPr>
              <a:t>Forte</a:t>
            </a:r>
          </a:p>
        </p:txBody>
      </p:sp>
      <p:sp>
        <p:nvSpPr>
          <p:cNvPr id="740365" name="Rectangle 12"/>
          <p:cNvSpPr>
            <a:spLocks noChangeArrowheads="1"/>
          </p:cNvSpPr>
          <p:nvPr/>
        </p:nvSpPr>
        <p:spPr bwMode="auto">
          <a:xfrm rot="-5400000">
            <a:off x="-345281" y="3690144"/>
            <a:ext cx="1412875" cy="271463"/>
          </a:xfrm>
          <a:prstGeom prst="rect">
            <a:avLst/>
          </a:prstGeom>
          <a:noFill/>
          <a:ln w="12700">
            <a:noFill/>
            <a:miter lim="800000"/>
            <a:headEnd/>
            <a:tailEnd/>
          </a:ln>
        </p:spPr>
        <p:txBody>
          <a:bodyPr lIns="90488" tIns="44450" rIns="90488" bIns="44450">
            <a:prstTxWarp prst="textNoShape">
              <a:avLst/>
            </a:prstTxWarp>
            <a:spAutoFit/>
          </a:bodyPr>
          <a:lstStyle/>
          <a:p>
            <a:pPr algn="ctr" defTabSz="762000"/>
            <a:r>
              <a:rPr lang="fr-FR" sz="1200">
                <a:solidFill>
                  <a:srgbClr val="3365FB"/>
                </a:solidFill>
                <a:latin typeface="Arial" charset="0"/>
              </a:rPr>
              <a:t>Faible</a:t>
            </a:r>
          </a:p>
        </p:txBody>
      </p:sp>
      <p:sp>
        <p:nvSpPr>
          <p:cNvPr id="740366" name="Rectangle 13"/>
          <p:cNvSpPr>
            <a:spLocks noChangeArrowheads="1"/>
          </p:cNvSpPr>
          <p:nvPr/>
        </p:nvSpPr>
        <p:spPr bwMode="auto">
          <a:xfrm>
            <a:off x="417513" y="4664075"/>
            <a:ext cx="1544637" cy="728663"/>
          </a:xfrm>
          <a:prstGeom prst="rect">
            <a:avLst/>
          </a:prstGeom>
          <a:noFill/>
          <a:ln w="12700">
            <a:noFill/>
            <a:miter lim="800000"/>
            <a:headEnd/>
            <a:tailEnd/>
          </a:ln>
        </p:spPr>
        <p:txBody>
          <a:bodyPr lIns="90488" tIns="44450" rIns="90488" bIns="44450">
            <a:prstTxWarp prst="textNoShape">
              <a:avLst/>
            </a:prstTxWarp>
            <a:spAutoFit/>
          </a:bodyPr>
          <a:lstStyle/>
          <a:p>
            <a:pPr algn="ctr" defTabSz="762000">
              <a:spcBef>
                <a:spcPct val="50000"/>
              </a:spcBef>
            </a:pPr>
            <a:r>
              <a:rPr lang="fr-FR" sz="1200">
                <a:solidFill>
                  <a:srgbClr val="3365FB"/>
                </a:solidFill>
                <a:latin typeface="Arial" charset="0"/>
              </a:rPr>
              <a:t>Ponctuelle</a:t>
            </a:r>
          </a:p>
          <a:p>
            <a:pPr algn="ctr" defTabSz="762000">
              <a:spcBef>
                <a:spcPct val="50000"/>
              </a:spcBef>
            </a:pPr>
            <a:r>
              <a:rPr lang="fr-FR" sz="1200">
                <a:solidFill>
                  <a:srgbClr val="3365FB"/>
                </a:solidFill>
                <a:latin typeface="Arial" charset="0"/>
              </a:rPr>
              <a:t>Changement occasionnel</a:t>
            </a:r>
          </a:p>
        </p:txBody>
      </p:sp>
      <p:sp>
        <p:nvSpPr>
          <p:cNvPr id="740367" name="Rectangle 14"/>
          <p:cNvSpPr>
            <a:spLocks noChangeArrowheads="1"/>
          </p:cNvSpPr>
          <p:nvPr/>
        </p:nvSpPr>
        <p:spPr bwMode="auto">
          <a:xfrm>
            <a:off x="1766888" y="4664075"/>
            <a:ext cx="1884362" cy="546100"/>
          </a:xfrm>
          <a:prstGeom prst="rect">
            <a:avLst/>
          </a:prstGeom>
          <a:noFill/>
          <a:ln w="12700">
            <a:noFill/>
            <a:miter lim="800000"/>
            <a:headEnd/>
            <a:tailEnd/>
          </a:ln>
        </p:spPr>
        <p:txBody>
          <a:bodyPr lIns="90488" tIns="44450" rIns="90488" bIns="44450">
            <a:prstTxWarp prst="textNoShape">
              <a:avLst/>
            </a:prstTxWarp>
            <a:spAutoFit/>
          </a:bodyPr>
          <a:lstStyle/>
          <a:p>
            <a:pPr algn="ctr" defTabSz="762000">
              <a:spcBef>
                <a:spcPct val="50000"/>
              </a:spcBef>
            </a:pPr>
            <a:r>
              <a:rPr lang="fr-FR" sz="1200">
                <a:solidFill>
                  <a:srgbClr val="3365FB"/>
                </a:solidFill>
                <a:latin typeface="Arial" charset="0"/>
              </a:rPr>
              <a:t>Fréquente / Permanente</a:t>
            </a:r>
          </a:p>
          <a:p>
            <a:pPr algn="ctr" defTabSz="762000">
              <a:spcBef>
                <a:spcPct val="50000"/>
              </a:spcBef>
            </a:pPr>
            <a:r>
              <a:rPr lang="fr-FR" sz="1200">
                <a:solidFill>
                  <a:srgbClr val="3365FB"/>
                </a:solidFill>
                <a:latin typeface="Arial" charset="0"/>
              </a:rPr>
              <a:t>Changement récurrent</a:t>
            </a:r>
          </a:p>
        </p:txBody>
      </p:sp>
      <p:sp>
        <p:nvSpPr>
          <p:cNvPr id="740368" name="Rectangle 15"/>
          <p:cNvSpPr>
            <a:spLocks noChangeArrowheads="1"/>
          </p:cNvSpPr>
          <p:nvPr/>
        </p:nvSpPr>
        <p:spPr bwMode="auto">
          <a:xfrm>
            <a:off x="3081338" y="5178425"/>
            <a:ext cx="5516562" cy="1016000"/>
          </a:xfrm>
          <a:prstGeom prst="rect">
            <a:avLst/>
          </a:prstGeom>
          <a:noFill/>
          <a:ln w="12700">
            <a:noFill/>
            <a:miter lim="800000"/>
            <a:headEnd/>
            <a:tailEnd/>
          </a:ln>
        </p:spPr>
        <p:txBody>
          <a:bodyPr lIns="90488" tIns="44450" rIns="90488" bIns="44450">
            <a:prstTxWarp prst="textNoShape">
              <a:avLst/>
            </a:prstTxWarp>
          </a:bodyPr>
          <a:lstStyle/>
          <a:p>
            <a:pPr marL="190500" indent="-190500" defTabSz="762000">
              <a:lnSpc>
                <a:spcPct val="150000"/>
              </a:lnSpc>
              <a:spcBef>
                <a:spcPct val="100000"/>
              </a:spcBef>
              <a:buClr>
                <a:schemeClr val="accent2"/>
              </a:buClr>
              <a:buFontTx/>
              <a:buChar char="•"/>
            </a:pPr>
            <a:r>
              <a:rPr lang="fr-FR" sz="1400">
                <a:solidFill>
                  <a:srgbClr val="3365FB"/>
                </a:solidFill>
                <a:latin typeface="Arial" charset="0"/>
              </a:rPr>
              <a:t>Un apport essentiel du dirigeant</a:t>
            </a:r>
          </a:p>
          <a:p>
            <a:pPr marL="952500" lvl="1" indent="-381000" defTabSz="762000">
              <a:lnSpc>
                <a:spcPct val="150000"/>
              </a:lnSpc>
              <a:buClr>
                <a:schemeClr val="hlink"/>
              </a:buClr>
              <a:buFont typeface="Wingdings" charset="2"/>
              <a:buChar char="è"/>
            </a:pPr>
            <a:r>
              <a:rPr lang="fr-FR" sz="1400">
                <a:solidFill>
                  <a:srgbClr val="3365FB"/>
                </a:solidFill>
                <a:latin typeface="Arial" charset="0"/>
              </a:rPr>
              <a:t>une Unité opérationnelle ne peut pas se transformer sensiblement elle-même (visibilité insuffisante, échelle de temps trop courte).</a:t>
            </a:r>
          </a:p>
        </p:txBody>
      </p:sp>
      <p:sp>
        <p:nvSpPr>
          <p:cNvPr id="740369" name="Rectangle 16"/>
          <p:cNvSpPr>
            <a:spLocks noChangeArrowheads="1"/>
          </p:cNvSpPr>
          <p:nvPr/>
        </p:nvSpPr>
        <p:spPr bwMode="auto">
          <a:xfrm>
            <a:off x="3136900" y="5262563"/>
            <a:ext cx="5422900" cy="1244600"/>
          </a:xfrm>
          <a:prstGeom prst="rect">
            <a:avLst/>
          </a:prstGeom>
          <a:noFill/>
          <a:ln w="25400">
            <a:solidFill>
              <a:srgbClr val="FE9B03"/>
            </a:solidFill>
            <a:miter lim="800000"/>
            <a:headEnd/>
            <a:tailEnd/>
          </a:ln>
        </p:spPr>
        <p:txBody>
          <a:bodyPr wrap="none" anchor="ctr">
            <a:prstTxWarp prst="textNoShape">
              <a:avLst/>
            </a:prstTxWarp>
          </a:bodyPr>
          <a:lstStyle/>
          <a:p>
            <a:endParaRPr lang="fr-FR"/>
          </a:p>
        </p:txBody>
      </p:sp>
    </p:spTree>
  </p:cSld>
  <p:clrMapOvr>
    <a:masterClrMapping/>
  </p:clrMapOvr>
  <p:transition/>
  <p:timing>
    <p:tnLst>
      <p:par>
        <p:cTn id="1" dur="indefinite" restart="never" nodeType="tmRoot"/>
      </p:par>
    </p:tnLst>
  </p:timing>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572E08E9-3D48-014B-878D-B8099C3D25A3}" type="slidenum">
              <a:rPr lang="fr-FR"/>
              <a:pPr>
                <a:defRPr/>
              </a:pPr>
              <a:t>363</a:t>
            </a:fld>
            <a:endParaRPr lang="fr-FR"/>
          </a:p>
        </p:txBody>
      </p:sp>
      <p:sp>
        <p:nvSpPr>
          <p:cNvPr id="742403" name="Rectangle 4"/>
          <p:cNvSpPr>
            <a:spLocks noGrp="1" noChangeArrowheads="1"/>
          </p:cNvSpPr>
          <p:nvPr>
            <p:ph type="title"/>
          </p:nvPr>
        </p:nvSpPr>
        <p:spPr/>
        <p:txBody>
          <a:bodyPr/>
          <a:lstStyle/>
          <a:p>
            <a:r>
              <a:rPr lang="fr-FR"/>
              <a:t>Conduire la transformation - Trois principes</a:t>
            </a:r>
          </a:p>
        </p:txBody>
      </p:sp>
      <p:sp>
        <p:nvSpPr>
          <p:cNvPr id="742404" name="Rectangle 5"/>
          <p:cNvSpPr>
            <a:spLocks noGrp="1" noChangeArrowheads="1"/>
          </p:cNvSpPr>
          <p:nvPr>
            <p:ph type="body" idx="1"/>
          </p:nvPr>
        </p:nvSpPr>
        <p:spPr/>
        <p:txBody>
          <a:bodyPr/>
          <a:lstStyle/>
          <a:p>
            <a:r>
              <a:rPr lang="fr-FR"/>
              <a:t>Donner de la visibilité et du sens</a:t>
            </a:r>
          </a:p>
          <a:p>
            <a:pPr lvl="1"/>
            <a:r>
              <a:rPr lang="fr-FR"/>
              <a:t>Savoir où l’on veut aller.</a:t>
            </a:r>
          </a:p>
          <a:p>
            <a:pPr lvl="1"/>
            <a:r>
              <a:rPr lang="fr-FR"/>
              <a:t>Partager les finalités.</a:t>
            </a:r>
          </a:p>
          <a:p>
            <a:r>
              <a:rPr lang="fr-FR"/>
              <a:t>Les responsables opérationnels, moteurs des changements</a:t>
            </a:r>
          </a:p>
          <a:p>
            <a:pPr lvl="1"/>
            <a:r>
              <a:rPr lang="fr-FR"/>
              <a:t>Co-producteurs des transformations (subsidiarité).</a:t>
            </a:r>
          </a:p>
          <a:p>
            <a:pPr lvl="1"/>
            <a:r>
              <a:rPr lang="fr-FR"/>
              <a:t>Responsables.</a:t>
            </a:r>
          </a:p>
          <a:p>
            <a:r>
              <a:rPr lang="fr-FR"/>
              <a:t>Approfondir dans la durée, avec tous les acteurs</a:t>
            </a:r>
          </a:p>
          <a:p>
            <a:pPr lvl="1"/>
            <a:r>
              <a:rPr lang="fr-FR"/>
              <a:t>Des projets “inducteurs” d’évolution.</a:t>
            </a:r>
          </a:p>
          <a:p>
            <a:pPr lvl="1"/>
            <a:r>
              <a:rPr lang="fr-FR"/>
              <a:t>L’enrichissement des pratiques, dans la durée (“l’entreprise apprenante”).</a:t>
            </a:r>
          </a:p>
        </p:txBody>
      </p:sp>
    </p:spTree>
  </p:cSld>
  <p:clrMapOvr>
    <a:masterClrMapping/>
  </p:clrMapOvr>
  <p:transition/>
  <p:timing>
    <p:tnLst>
      <p:par>
        <p:cTn id="1" dur="indefinite" restart="never" nodeType="tmRoot"/>
      </p:par>
    </p:tnLst>
  </p:timing>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Espace réservé du numéro de diapositive 2"/>
          <p:cNvSpPr>
            <a:spLocks noGrp="1"/>
          </p:cNvSpPr>
          <p:nvPr>
            <p:ph type="sldNum" sz="quarter" idx="10"/>
          </p:nvPr>
        </p:nvSpPr>
        <p:spPr/>
        <p:txBody>
          <a:bodyPr/>
          <a:lstStyle/>
          <a:p>
            <a:pPr>
              <a:defRPr/>
            </a:pPr>
            <a:fld id="{24292B5F-EC14-4E43-98E7-7BF5F7254480}" type="slidenum">
              <a:rPr lang="fr-FR"/>
              <a:pPr>
                <a:defRPr/>
              </a:pPr>
              <a:t>364</a:t>
            </a:fld>
            <a:endParaRPr lang="fr-FR"/>
          </a:p>
        </p:txBody>
      </p:sp>
      <p:sp>
        <p:nvSpPr>
          <p:cNvPr id="727042" name="Rectangle 2"/>
          <p:cNvSpPr>
            <a:spLocks noGrp="1" noChangeArrowheads="1"/>
          </p:cNvSpPr>
          <p:nvPr>
            <p:ph type="title"/>
          </p:nvPr>
        </p:nvSpPr>
        <p:spPr/>
        <p:txBody>
          <a:bodyPr/>
          <a:lstStyle/>
          <a:p>
            <a:pPr marL="185738" indent="9525"/>
            <a:r>
              <a:rPr lang="fr-FR"/>
              <a:t>Les 10 Challenges du Changement en profondeur </a:t>
            </a:r>
          </a:p>
        </p:txBody>
      </p:sp>
      <p:sp>
        <p:nvSpPr>
          <p:cNvPr id="727043" name="Text Box 3"/>
          <p:cNvSpPr txBox="1">
            <a:spLocks noChangeArrowheads="1"/>
          </p:cNvSpPr>
          <p:nvPr/>
        </p:nvSpPr>
        <p:spPr bwMode="auto">
          <a:xfrm>
            <a:off x="3201988" y="3048000"/>
            <a:ext cx="2665412" cy="1552575"/>
          </a:xfrm>
          <a:prstGeom prst="rect">
            <a:avLst/>
          </a:prstGeom>
          <a:noFill/>
          <a:ln w="9525">
            <a:noFill/>
            <a:miter lim="800000"/>
            <a:headEnd/>
            <a:tailEnd/>
          </a:ln>
        </p:spPr>
        <p:txBody>
          <a:bodyPr>
            <a:prstTxWarp prst="textNoShape">
              <a:avLst/>
            </a:prstTxWarp>
            <a:spAutoFit/>
          </a:bodyPr>
          <a:lstStyle/>
          <a:p>
            <a:pPr algn="ctr"/>
            <a:r>
              <a:rPr lang="fr-FR" sz="2400" b="1">
                <a:solidFill>
                  <a:srgbClr val="FF3300"/>
                </a:solidFill>
                <a:latin typeface="Script MT Bold" pitchFamily="66" charset="0"/>
              </a:rPr>
              <a:t>Le Processus de Développement</a:t>
            </a:r>
          </a:p>
          <a:p>
            <a:pPr algn="ctr"/>
            <a:r>
              <a:rPr lang="fr-FR" sz="2400" b="1">
                <a:solidFill>
                  <a:srgbClr val="FF3300"/>
                </a:solidFill>
                <a:latin typeface="Script MT Bold" pitchFamily="66" charset="0"/>
              </a:rPr>
              <a:t>Du Changement en profondeur</a:t>
            </a:r>
          </a:p>
        </p:txBody>
      </p:sp>
      <p:sp>
        <p:nvSpPr>
          <p:cNvPr id="744453" name="Text Box 4"/>
          <p:cNvSpPr txBox="1">
            <a:spLocks noChangeArrowheads="1"/>
          </p:cNvSpPr>
          <p:nvPr/>
        </p:nvSpPr>
        <p:spPr bwMode="auto">
          <a:xfrm>
            <a:off x="4767263" y="1166813"/>
            <a:ext cx="184150" cy="519112"/>
          </a:xfrm>
          <a:prstGeom prst="rect">
            <a:avLst/>
          </a:prstGeom>
          <a:noFill/>
          <a:ln w="9525">
            <a:noFill/>
            <a:miter lim="800000"/>
            <a:headEnd/>
            <a:tailEnd/>
          </a:ln>
        </p:spPr>
        <p:txBody>
          <a:bodyPr wrap="none">
            <a:prstTxWarp prst="textNoShape">
              <a:avLst/>
            </a:prstTxWarp>
            <a:spAutoFit/>
          </a:bodyPr>
          <a:lstStyle/>
          <a:p>
            <a:endParaRPr lang="fr-FR">
              <a:latin typeface="Times New Roman" charset="0"/>
            </a:endParaRPr>
          </a:p>
        </p:txBody>
      </p:sp>
      <p:grpSp>
        <p:nvGrpSpPr>
          <p:cNvPr id="2" name="Group 5"/>
          <p:cNvGrpSpPr>
            <a:grpSpLocks/>
          </p:cNvGrpSpPr>
          <p:nvPr/>
        </p:nvGrpSpPr>
        <p:grpSpPr bwMode="auto">
          <a:xfrm>
            <a:off x="6156325" y="2205038"/>
            <a:ext cx="2016125" cy="2016125"/>
            <a:chOff x="3878" y="1389"/>
            <a:chExt cx="1270" cy="1270"/>
          </a:xfrm>
        </p:grpSpPr>
        <p:sp>
          <p:nvSpPr>
            <p:cNvPr id="744475" name="Text Box 6"/>
            <p:cNvSpPr txBox="1">
              <a:spLocks noChangeArrowheads="1"/>
            </p:cNvSpPr>
            <p:nvPr/>
          </p:nvSpPr>
          <p:spPr bwMode="auto">
            <a:xfrm>
              <a:off x="3878" y="1389"/>
              <a:ext cx="499" cy="288"/>
            </a:xfrm>
            <a:prstGeom prst="rect">
              <a:avLst/>
            </a:prstGeom>
            <a:noFill/>
            <a:ln w="9525">
              <a:noFill/>
              <a:miter lim="800000"/>
              <a:headEnd/>
              <a:tailEnd/>
            </a:ln>
          </p:spPr>
          <p:txBody>
            <a:bodyPr>
              <a:prstTxWarp prst="textNoShape">
                <a:avLst/>
              </a:prstTxWarp>
              <a:spAutoFit/>
            </a:bodyPr>
            <a:lstStyle/>
            <a:p>
              <a:pPr algn="ctr"/>
              <a:r>
                <a:rPr lang="fr-FR" sz="1200" b="1">
                  <a:solidFill>
                    <a:srgbClr val="0033CC"/>
                  </a:solidFill>
                  <a:latin typeface="Times New Roman" charset="0"/>
                </a:rPr>
                <a:t>Pas assez de temps</a:t>
              </a:r>
            </a:p>
          </p:txBody>
        </p:sp>
        <p:sp>
          <p:nvSpPr>
            <p:cNvPr id="744476" name="Text Box 7"/>
            <p:cNvSpPr txBox="1">
              <a:spLocks noChangeArrowheads="1"/>
            </p:cNvSpPr>
            <p:nvPr/>
          </p:nvSpPr>
          <p:spPr bwMode="auto">
            <a:xfrm>
              <a:off x="4195" y="1760"/>
              <a:ext cx="545" cy="173"/>
            </a:xfrm>
            <a:prstGeom prst="rect">
              <a:avLst/>
            </a:prstGeom>
            <a:noFill/>
            <a:ln w="9525">
              <a:noFill/>
              <a:miter lim="800000"/>
              <a:headEnd/>
              <a:tailEnd/>
            </a:ln>
          </p:spPr>
          <p:txBody>
            <a:bodyPr>
              <a:prstTxWarp prst="textNoShape">
                <a:avLst/>
              </a:prstTxWarp>
              <a:spAutoFit/>
            </a:bodyPr>
            <a:lstStyle/>
            <a:p>
              <a:pPr algn="ctr"/>
              <a:r>
                <a:rPr lang="fr-FR" sz="1200" b="1">
                  <a:solidFill>
                    <a:srgbClr val="0033CC"/>
                  </a:solidFill>
                  <a:latin typeface="Times New Roman" charset="0"/>
                </a:rPr>
                <a:t>Pas d’aide</a:t>
              </a:r>
            </a:p>
          </p:txBody>
        </p:sp>
        <p:sp>
          <p:nvSpPr>
            <p:cNvPr id="744477" name="Text Box 8"/>
            <p:cNvSpPr txBox="1">
              <a:spLocks noChangeArrowheads="1"/>
            </p:cNvSpPr>
            <p:nvPr/>
          </p:nvSpPr>
          <p:spPr bwMode="auto">
            <a:xfrm>
              <a:off x="4331" y="2075"/>
              <a:ext cx="545" cy="288"/>
            </a:xfrm>
            <a:prstGeom prst="rect">
              <a:avLst/>
            </a:prstGeom>
            <a:noFill/>
            <a:ln w="9525">
              <a:noFill/>
              <a:miter lim="800000"/>
              <a:headEnd/>
              <a:tailEnd/>
            </a:ln>
          </p:spPr>
          <p:txBody>
            <a:bodyPr>
              <a:prstTxWarp prst="textNoShape">
                <a:avLst/>
              </a:prstTxWarp>
              <a:spAutoFit/>
            </a:bodyPr>
            <a:lstStyle/>
            <a:p>
              <a:pPr algn="ctr"/>
              <a:r>
                <a:rPr lang="fr-FR" sz="1200" b="1">
                  <a:solidFill>
                    <a:srgbClr val="0033CC"/>
                  </a:solidFill>
                  <a:latin typeface="Times New Roman" charset="0"/>
                </a:rPr>
                <a:t>Pas pertinent</a:t>
              </a:r>
            </a:p>
          </p:txBody>
        </p:sp>
        <p:sp>
          <p:nvSpPr>
            <p:cNvPr id="744478" name="Text Box 9"/>
            <p:cNvSpPr txBox="1">
              <a:spLocks noChangeArrowheads="1"/>
            </p:cNvSpPr>
            <p:nvPr/>
          </p:nvSpPr>
          <p:spPr bwMode="auto">
            <a:xfrm>
              <a:off x="4603" y="2371"/>
              <a:ext cx="545" cy="288"/>
            </a:xfrm>
            <a:prstGeom prst="rect">
              <a:avLst/>
            </a:prstGeom>
            <a:noFill/>
            <a:ln w="9525">
              <a:noFill/>
              <a:miter lim="800000"/>
              <a:headEnd/>
              <a:tailEnd/>
            </a:ln>
          </p:spPr>
          <p:txBody>
            <a:bodyPr>
              <a:prstTxWarp prst="textNoShape">
                <a:avLst/>
              </a:prstTxWarp>
              <a:spAutoFit/>
            </a:bodyPr>
            <a:lstStyle/>
            <a:p>
              <a:pPr algn="ctr"/>
              <a:r>
                <a:rPr lang="fr-FR" sz="1200" b="1">
                  <a:solidFill>
                    <a:srgbClr val="0033CC"/>
                  </a:solidFill>
                  <a:latin typeface="Times New Roman" charset="0"/>
                </a:rPr>
                <a:t>Jouer le jeu</a:t>
              </a:r>
            </a:p>
          </p:txBody>
        </p:sp>
      </p:grpSp>
      <p:sp>
        <p:nvSpPr>
          <p:cNvPr id="727050" name="Text Box 10"/>
          <p:cNvSpPr txBox="1">
            <a:spLocks noChangeArrowheads="1"/>
          </p:cNvSpPr>
          <p:nvPr/>
        </p:nvSpPr>
        <p:spPr bwMode="auto">
          <a:xfrm rot="1338022">
            <a:off x="6527800" y="4591050"/>
            <a:ext cx="1736725" cy="854075"/>
          </a:xfrm>
          <a:prstGeom prst="rect">
            <a:avLst/>
          </a:prstGeom>
          <a:noFill/>
          <a:ln w="28575">
            <a:solidFill>
              <a:srgbClr val="33CC33"/>
            </a:solidFill>
            <a:miter lim="800000"/>
            <a:headEnd/>
            <a:tailEnd/>
          </a:ln>
        </p:spPr>
        <p:txBody>
          <a:bodyPr wrap="none">
            <a:prstTxWarp prst="textNoShape">
              <a:avLst/>
            </a:prstTxWarp>
            <a:spAutoFit/>
          </a:bodyPr>
          <a:lstStyle/>
          <a:p>
            <a:pPr algn="ctr"/>
            <a:r>
              <a:rPr lang="fr-FR" sz="1600" b="1">
                <a:solidFill>
                  <a:srgbClr val="33CC33"/>
                </a:solidFill>
                <a:latin typeface="Script MT Bold" pitchFamily="66" charset="0"/>
              </a:rPr>
              <a:t>Le Challenge</a:t>
            </a:r>
          </a:p>
          <a:p>
            <a:pPr algn="ctr"/>
            <a:r>
              <a:rPr lang="fr-FR" sz="1600" b="1">
                <a:solidFill>
                  <a:srgbClr val="33CC33"/>
                </a:solidFill>
                <a:latin typeface="Script MT Bold" pitchFamily="66" charset="0"/>
              </a:rPr>
              <a:t>Du déploiement</a:t>
            </a:r>
          </a:p>
          <a:p>
            <a:pPr algn="ctr"/>
            <a:r>
              <a:rPr lang="fr-FR" sz="1600" b="1">
                <a:solidFill>
                  <a:srgbClr val="33CC33"/>
                </a:solidFill>
                <a:latin typeface="Script MT Bold" pitchFamily="66" charset="0"/>
              </a:rPr>
              <a:t>“Sustaining”</a:t>
            </a:r>
          </a:p>
        </p:txBody>
      </p:sp>
      <p:grpSp>
        <p:nvGrpSpPr>
          <p:cNvPr id="3" name="Group 11"/>
          <p:cNvGrpSpPr>
            <a:grpSpLocks/>
          </p:cNvGrpSpPr>
          <p:nvPr/>
        </p:nvGrpSpPr>
        <p:grpSpPr bwMode="auto">
          <a:xfrm>
            <a:off x="4667250" y="1341438"/>
            <a:ext cx="3649663" cy="3095625"/>
            <a:chOff x="2940" y="845"/>
            <a:chExt cx="2299" cy="1950"/>
          </a:xfrm>
        </p:grpSpPr>
        <p:sp>
          <p:nvSpPr>
            <p:cNvPr id="744472" name="Text Box 12"/>
            <p:cNvSpPr txBox="1">
              <a:spLocks noChangeArrowheads="1"/>
            </p:cNvSpPr>
            <p:nvPr/>
          </p:nvSpPr>
          <p:spPr bwMode="auto">
            <a:xfrm rot="-847260">
              <a:off x="2940" y="935"/>
              <a:ext cx="1109" cy="538"/>
            </a:xfrm>
            <a:prstGeom prst="rect">
              <a:avLst/>
            </a:prstGeom>
            <a:noFill/>
            <a:ln w="28575">
              <a:solidFill>
                <a:schemeClr val="accent2"/>
              </a:solidFill>
              <a:miter lim="800000"/>
              <a:headEnd/>
              <a:tailEnd/>
            </a:ln>
          </p:spPr>
          <p:txBody>
            <a:bodyPr wrap="none">
              <a:prstTxWarp prst="textNoShape">
                <a:avLst/>
              </a:prstTxWarp>
              <a:spAutoFit/>
            </a:bodyPr>
            <a:lstStyle/>
            <a:p>
              <a:pPr algn="ctr"/>
              <a:r>
                <a:rPr lang="fr-FR" sz="1600" b="1">
                  <a:solidFill>
                    <a:schemeClr val="accent2"/>
                  </a:solidFill>
                  <a:latin typeface="Script MT Bold" pitchFamily="66" charset="0"/>
                </a:rPr>
                <a:t>Le Challenge</a:t>
              </a:r>
            </a:p>
            <a:p>
              <a:pPr algn="ctr"/>
              <a:r>
                <a:rPr lang="fr-FR" sz="1600" b="1">
                  <a:solidFill>
                    <a:schemeClr val="accent2"/>
                  </a:solidFill>
                  <a:latin typeface="Script MT Bold" pitchFamily="66" charset="0"/>
                </a:rPr>
                <a:t>De l’Amorçage :</a:t>
              </a:r>
            </a:p>
            <a:p>
              <a:pPr algn="ctr"/>
              <a:r>
                <a:rPr lang="fr-FR" sz="1600" b="1">
                  <a:solidFill>
                    <a:schemeClr val="accent2"/>
                  </a:solidFill>
                  <a:latin typeface="Script MT Bold" pitchFamily="66" charset="0"/>
                </a:rPr>
                <a:t>“Initiating”</a:t>
              </a:r>
            </a:p>
          </p:txBody>
        </p:sp>
        <p:sp>
          <p:nvSpPr>
            <p:cNvPr id="744473" name="Freeform 13"/>
            <p:cNvSpPr>
              <a:spLocks/>
            </p:cNvSpPr>
            <p:nvPr/>
          </p:nvSpPr>
          <p:spPr bwMode="auto">
            <a:xfrm>
              <a:off x="3198" y="1480"/>
              <a:ext cx="1156" cy="1270"/>
            </a:xfrm>
            <a:custGeom>
              <a:avLst/>
              <a:gdLst>
                <a:gd name="T0" fmla="*/ 0 w 1156"/>
                <a:gd name="T1" fmla="*/ 0 h 1270"/>
                <a:gd name="T2" fmla="*/ 680 w 1156"/>
                <a:gd name="T3" fmla="*/ 226 h 1270"/>
                <a:gd name="T4" fmla="*/ 1088 w 1156"/>
                <a:gd name="T5" fmla="*/ 725 h 1270"/>
                <a:gd name="T6" fmla="*/ 1088 w 1156"/>
                <a:gd name="T7" fmla="*/ 1270 h 1270"/>
                <a:gd name="T8" fmla="*/ 0 60000 65536"/>
                <a:gd name="T9" fmla="*/ 0 60000 65536"/>
                <a:gd name="T10" fmla="*/ 0 60000 65536"/>
                <a:gd name="T11" fmla="*/ 0 60000 65536"/>
                <a:gd name="T12" fmla="*/ 0 w 1156"/>
                <a:gd name="T13" fmla="*/ 0 h 1270"/>
                <a:gd name="T14" fmla="*/ 1156 w 1156"/>
                <a:gd name="T15" fmla="*/ 1270 h 1270"/>
              </a:gdLst>
              <a:ahLst/>
              <a:cxnLst>
                <a:cxn ang="T8">
                  <a:pos x="T0" y="T1"/>
                </a:cxn>
                <a:cxn ang="T9">
                  <a:pos x="T2" y="T3"/>
                </a:cxn>
                <a:cxn ang="T10">
                  <a:pos x="T4" y="T5"/>
                </a:cxn>
                <a:cxn ang="T11">
                  <a:pos x="T6" y="T7"/>
                </a:cxn>
              </a:cxnLst>
              <a:rect l="T12" t="T13" r="T14" b="T15"/>
              <a:pathLst>
                <a:path w="1156" h="1270">
                  <a:moveTo>
                    <a:pt x="0" y="0"/>
                  </a:moveTo>
                  <a:cubicBezTo>
                    <a:pt x="249" y="52"/>
                    <a:pt x="499" y="105"/>
                    <a:pt x="680" y="226"/>
                  </a:cubicBezTo>
                  <a:cubicBezTo>
                    <a:pt x="861" y="347"/>
                    <a:pt x="1020" y="551"/>
                    <a:pt x="1088" y="725"/>
                  </a:cubicBezTo>
                  <a:cubicBezTo>
                    <a:pt x="1156" y="899"/>
                    <a:pt x="1088" y="1179"/>
                    <a:pt x="1088" y="1270"/>
                  </a:cubicBezTo>
                </a:path>
              </a:pathLst>
            </a:custGeom>
            <a:noFill/>
            <a:ln w="28575">
              <a:solidFill>
                <a:srgbClr val="0033CC"/>
              </a:solidFill>
              <a:round/>
              <a:headEnd/>
              <a:tailEnd type="triangle" w="med" len="med"/>
            </a:ln>
          </p:spPr>
          <p:txBody>
            <a:bodyPr>
              <a:prstTxWarp prst="textNoShape">
                <a:avLst/>
              </a:prstTxWarp>
            </a:bodyPr>
            <a:lstStyle/>
            <a:p>
              <a:endParaRPr lang="fr-FR"/>
            </a:p>
          </p:txBody>
        </p:sp>
        <p:sp>
          <p:nvSpPr>
            <p:cNvPr id="744474" name="Freeform 14"/>
            <p:cNvSpPr>
              <a:spLocks/>
            </p:cNvSpPr>
            <p:nvPr/>
          </p:nvSpPr>
          <p:spPr bwMode="auto">
            <a:xfrm>
              <a:off x="3243" y="845"/>
              <a:ext cx="1996" cy="1950"/>
            </a:xfrm>
            <a:custGeom>
              <a:avLst/>
              <a:gdLst>
                <a:gd name="T0" fmla="*/ 0 w 1156"/>
                <a:gd name="T1" fmla="*/ 0 h 1270"/>
                <a:gd name="T2" fmla="*/ 1174 w 1156"/>
                <a:gd name="T3" fmla="*/ 347 h 1270"/>
                <a:gd name="T4" fmla="*/ 1879 w 1156"/>
                <a:gd name="T5" fmla="*/ 1113 h 1270"/>
                <a:gd name="T6" fmla="*/ 1879 w 1156"/>
                <a:gd name="T7" fmla="*/ 1950 h 1270"/>
                <a:gd name="T8" fmla="*/ 0 60000 65536"/>
                <a:gd name="T9" fmla="*/ 0 60000 65536"/>
                <a:gd name="T10" fmla="*/ 0 60000 65536"/>
                <a:gd name="T11" fmla="*/ 0 60000 65536"/>
                <a:gd name="T12" fmla="*/ 0 w 1156"/>
                <a:gd name="T13" fmla="*/ 0 h 1270"/>
                <a:gd name="T14" fmla="*/ 1156 w 1156"/>
                <a:gd name="T15" fmla="*/ 1270 h 1270"/>
              </a:gdLst>
              <a:ahLst/>
              <a:cxnLst>
                <a:cxn ang="T8">
                  <a:pos x="T0" y="T1"/>
                </a:cxn>
                <a:cxn ang="T9">
                  <a:pos x="T2" y="T3"/>
                </a:cxn>
                <a:cxn ang="T10">
                  <a:pos x="T4" y="T5"/>
                </a:cxn>
                <a:cxn ang="T11">
                  <a:pos x="T6" y="T7"/>
                </a:cxn>
              </a:cxnLst>
              <a:rect l="T12" t="T13" r="T14" b="T15"/>
              <a:pathLst>
                <a:path w="1156" h="1270">
                  <a:moveTo>
                    <a:pt x="0" y="0"/>
                  </a:moveTo>
                  <a:cubicBezTo>
                    <a:pt x="249" y="52"/>
                    <a:pt x="499" y="105"/>
                    <a:pt x="680" y="226"/>
                  </a:cubicBezTo>
                  <a:cubicBezTo>
                    <a:pt x="861" y="347"/>
                    <a:pt x="1020" y="551"/>
                    <a:pt x="1088" y="725"/>
                  </a:cubicBezTo>
                  <a:cubicBezTo>
                    <a:pt x="1156" y="899"/>
                    <a:pt x="1088" y="1179"/>
                    <a:pt x="1088" y="1270"/>
                  </a:cubicBezTo>
                </a:path>
              </a:pathLst>
            </a:custGeom>
            <a:noFill/>
            <a:ln w="28575">
              <a:solidFill>
                <a:srgbClr val="0033CC"/>
              </a:solidFill>
              <a:round/>
              <a:headEnd/>
              <a:tailEnd type="triangle" w="med" len="med"/>
            </a:ln>
          </p:spPr>
          <p:txBody>
            <a:bodyPr>
              <a:prstTxWarp prst="textNoShape">
                <a:avLst/>
              </a:prstTxWarp>
            </a:bodyPr>
            <a:lstStyle/>
            <a:p>
              <a:endParaRPr lang="fr-FR"/>
            </a:p>
          </p:txBody>
        </p:sp>
      </p:grpSp>
      <p:grpSp>
        <p:nvGrpSpPr>
          <p:cNvPr id="4" name="Group 15"/>
          <p:cNvGrpSpPr>
            <a:grpSpLocks/>
          </p:cNvGrpSpPr>
          <p:nvPr/>
        </p:nvGrpSpPr>
        <p:grpSpPr bwMode="auto">
          <a:xfrm>
            <a:off x="1547813" y="4916488"/>
            <a:ext cx="5689600" cy="985837"/>
            <a:chOff x="975" y="3097"/>
            <a:chExt cx="3584" cy="621"/>
          </a:xfrm>
        </p:grpSpPr>
        <p:sp>
          <p:nvSpPr>
            <p:cNvPr id="744469" name="Text Box 16"/>
            <p:cNvSpPr txBox="1">
              <a:spLocks noChangeArrowheads="1"/>
            </p:cNvSpPr>
            <p:nvPr/>
          </p:nvSpPr>
          <p:spPr bwMode="auto">
            <a:xfrm>
              <a:off x="4014" y="3414"/>
              <a:ext cx="545" cy="288"/>
            </a:xfrm>
            <a:prstGeom prst="rect">
              <a:avLst/>
            </a:prstGeom>
            <a:noFill/>
            <a:ln w="9525">
              <a:noFill/>
              <a:miter lim="800000"/>
              <a:headEnd/>
              <a:tailEnd/>
            </a:ln>
          </p:spPr>
          <p:txBody>
            <a:bodyPr>
              <a:prstTxWarp prst="textNoShape">
                <a:avLst/>
              </a:prstTxWarp>
              <a:spAutoFit/>
            </a:bodyPr>
            <a:lstStyle/>
            <a:p>
              <a:pPr algn="ctr"/>
              <a:r>
                <a:rPr lang="fr-FR" sz="1200" b="1">
                  <a:solidFill>
                    <a:srgbClr val="33CC33"/>
                  </a:solidFill>
                  <a:latin typeface="Times New Roman" charset="0"/>
                </a:rPr>
                <a:t>Peur et anxiété</a:t>
              </a:r>
            </a:p>
          </p:txBody>
        </p:sp>
        <p:sp>
          <p:nvSpPr>
            <p:cNvPr id="744470" name="Text Box 17"/>
            <p:cNvSpPr txBox="1">
              <a:spLocks noChangeArrowheads="1"/>
            </p:cNvSpPr>
            <p:nvPr/>
          </p:nvSpPr>
          <p:spPr bwMode="auto">
            <a:xfrm>
              <a:off x="2154" y="3430"/>
              <a:ext cx="1043" cy="288"/>
            </a:xfrm>
            <a:prstGeom prst="rect">
              <a:avLst/>
            </a:prstGeom>
            <a:noFill/>
            <a:ln w="9525">
              <a:noFill/>
              <a:miter lim="800000"/>
              <a:headEnd/>
              <a:tailEnd/>
            </a:ln>
          </p:spPr>
          <p:txBody>
            <a:bodyPr>
              <a:prstTxWarp prst="textNoShape">
                <a:avLst/>
              </a:prstTxWarp>
              <a:spAutoFit/>
            </a:bodyPr>
            <a:lstStyle/>
            <a:p>
              <a:pPr algn="ctr"/>
              <a:r>
                <a:rPr lang="fr-FR" sz="1200" b="1">
                  <a:solidFill>
                    <a:srgbClr val="33CC33"/>
                  </a:solidFill>
                  <a:latin typeface="Times New Roman" charset="0"/>
                </a:rPr>
                <a:t>Évaluation</a:t>
              </a:r>
            </a:p>
            <a:p>
              <a:pPr algn="ctr"/>
              <a:r>
                <a:rPr lang="fr-FR" sz="1200" b="1">
                  <a:solidFill>
                    <a:srgbClr val="33CC33"/>
                  </a:solidFill>
                  <a:latin typeface="Times New Roman" charset="0"/>
                </a:rPr>
                <a:t> et mesure</a:t>
              </a:r>
            </a:p>
          </p:txBody>
        </p:sp>
        <p:sp>
          <p:nvSpPr>
            <p:cNvPr id="744471" name="Text Box 18"/>
            <p:cNvSpPr txBox="1">
              <a:spLocks noChangeArrowheads="1"/>
            </p:cNvSpPr>
            <p:nvPr/>
          </p:nvSpPr>
          <p:spPr bwMode="auto">
            <a:xfrm>
              <a:off x="975" y="3097"/>
              <a:ext cx="1043" cy="288"/>
            </a:xfrm>
            <a:prstGeom prst="rect">
              <a:avLst/>
            </a:prstGeom>
            <a:noFill/>
            <a:ln w="9525">
              <a:noFill/>
              <a:miter lim="800000"/>
              <a:headEnd/>
              <a:tailEnd/>
            </a:ln>
          </p:spPr>
          <p:txBody>
            <a:bodyPr>
              <a:prstTxWarp prst="textNoShape">
                <a:avLst/>
              </a:prstTxWarp>
              <a:spAutoFit/>
            </a:bodyPr>
            <a:lstStyle/>
            <a:p>
              <a:pPr algn="ctr"/>
              <a:r>
                <a:rPr lang="fr-FR" sz="1200" b="1">
                  <a:solidFill>
                    <a:srgbClr val="33CC33"/>
                  </a:solidFill>
                  <a:latin typeface="Times New Roman" charset="0"/>
                </a:rPr>
                <a:t>Croyants et non croyants</a:t>
              </a:r>
            </a:p>
          </p:txBody>
        </p:sp>
      </p:grpSp>
      <p:sp>
        <p:nvSpPr>
          <p:cNvPr id="727059" name="Freeform 19"/>
          <p:cNvSpPr>
            <a:spLocks/>
          </p:cNvSpPr>
          <p:nvPr/>
        </p:nvSpPr>
        <p:spPr bwMode="auto">
          <a:xfrm>
            <a:off x="1331913" y="5157788"/>
            <a:ext cx="6840537" cy="1211262"/>
          </a:xfrm>
          <a:custGeom>
            <a:avLst/>
            <a:gdLst>
              <a:gd name="T0" fmla="*/ 0 w 4128"/>
              <a:gd name="T1" fmla="*/ 0 h 763"/>
              <a:gd name="T2" fmla="*/ 826896 w 4128"/>
              <a:gd name="T3" fmla="*/ 647700 h 763"/>
              <a:gd name="T4" fmla="*/ 2404462 w 4128"/>
              <a:gd name="T5" fmla="*/ 1079500 h 763"/>
              <a:gd name="T6" fmla="*/ 4885151 w 4128"/>
              <a:gd name="T7" fmla="*/ 1079500 h 763"/>
              <a:gd name="T8" fmla="*/ 6840537 w 4128"/>
              <a:gd name="T9" fmla="*/ 287337 h 763"/>
              <a:gd name="T10" fmla="*/ 0 60000 65536"/>
              <a:gd name="T11" fmla="*/ 0 60000 65536"/>
              <a:gd name="T12" fmla="*/ 0 60000 65536"/>
              <a:gd name="T13" fmla="*/ 0 60000 65536"/>
              <a:gd name="T14" fmla="*/ 0 60000 65536"/>
              <a:gd name="T15" fmla="*/ 0 w 4128"/>
              <a:gd name="T16" fmla="*/ 0 h 763"/>
              <a:gd name="T17" fmla="*/ 4128 w 4128"/>
              <a:gd name="T18" fmla="*/ 763 h 763"/>
            </a:gdLst>
            <a:ahLst/>
            <a:cxnLst>
              <a:cxn ang="T10">
                <a:pos x="T0" y="T1"/>
              </a:cxn>
              <a:cxn ang="T11">
                <a:pos x="T2" y="T3"/>
              </a:cxn>
              <a:cxn ang="T12">
                <a:pos x="T4" y="T5"/>
              </a:cxn>
              <a:cxn ang="T13">
                <a:pos x="T6" y="T7"/>
              </a:cxn>
              <a:cxn ang="T14">
                <a:pos x="T8" y="T9"/>
              </a:cxn>
            </a:cxnLst>
            <a:rect l="T15" t="T16" r="T17" b="T18"/>
            <a:pathLst>
              <a:path w="4128" h="763">
                <a:moveTo>
                  <a:pt x="0" y="0"/>
                </a:moveTo>
                <a:cubicBezTo>
                  <a:pt x="128" y="147"/>
                  <a:pt x="257" y="295"/>
                  <a:pt x="499" y="408"/>
                </a:cubicBezTo>
                <a:cubicBezTo>
                  <a:pt x="741" y="521"/>
                  <a:pt x="1043" y="635"/>
                  <a:pt x="1451" y="680"/>
                </a:cubicBezTo>
                <a:cubicBezTo>
                  <a:pt x="1859" y="725"/>
                  <a:pt x="2502" y="763"/>
                  <a:pt x="2948" y="680"/>
                </a:cubicBezTo>
                <a:cubicBezTo>
                  <a:pt x="3394" y="597"/>
                  <a:pt x="3931" y="264"/>
                  <a:pt x="4128" y="181"/>
                </a:cubicBezTo>
              </a:path>
            </a:pathLst>
          </a:custGeom>
          <a:noFill/>
          <a:ln w="28575">
            <a:solidFill>
              <a:srgbClr val="339933"/>
            </a:solidFill>
            <a:round/>
            <a:headEnd type="triangle" w="med" len="med"/>
            <a:tailEnd/>
          </a:ln>
        </p:spPr>
        <p:txBody>
          <a:bodyPr>
            <a:prstTxWarp prst="textNoShape">
              <a:avLst/>
            </a:prstTxWarp>
          </a:bodyPr>
          <a:lstStyle/>
          <a:p>
            <a:endParaRPr lang="fr-FR"/>
          </a:p>
        </p:txBody>
      </p:sp>
      <p:sp>
        <p:nvSpPr>
          <p:cNvPr id="727060" name="Freeform 20"/>
          <p:cNvSpPr>
            <a:spLocks/>
          </p:cNvSpPr>
          <p:nvPr/>
        </p:nvSpPr>
        <p:spPr bwMode="auto">
          <a:xfrm>
            <a:off x="2627313" y="4305300"/>
            <a:ext cx="4176712" cy="1211263"/>
          </a:xfrm>
          <a:custGeom>
            <a:avLst/>
            <a:gdLst>
              <a:gd name="T0" fmla="*/ 0 w 4128"/>
              <a:gd name="T1" fmla="*/ 0 h 763"/>
              <a:gd name="T2" fmla="*/ 504888 w 4128"/>
              <a:gd name="T3" fmla="*/ 647700 h 763"/>
              <a:gd name="T4" fmla="*/ 1468122 w 4128"/>
              <a:gd name="T5" fmla="*/ 1079500 h 763"/>
              <a:gd name="T6" fmla="*/ 2982788 w 4128"/>
              <a:gd name="T7" fmla="*/ 1079500 h 763"/>
              <a:gd name="T8" fmla="*/ 4176712 w 4128"/>
              <a:gd name="T9" fmla="*/ 287338 h 763"/>
              <a:gd name="T10" fmla="*/ 0 60000 65536"/>
              <a:gd name="T11" fmla="*/ 0 60000 65536"/>
              <a:gd name="T12" fmla="*/ 0 60000 65536"/>
              <a:gd name="T13" fmla="*/ 0 60000 65536"/>
              <a:gd name="T14" fmla="*/ 0 60000 65536"/>
              <a:gd name="T15" fmla="*/ 0 w 4128"/>
              <a:gd name="T16" fmla="*/ 0 h 763"/>
              <a:gd name="T17" fmla="*/ 4128 w 4128"/>
              <a:gd name="T18" fmla="*/ 763 h 763"/>
            </a:gdLst>
            <a:ahLst/>
            <a:cxnLst>
              <a:cxn ang="T10">
                <a:pos x="T0" y="T1"/>
              </a:cxn>
              <a:cxn ang="T11">
                <a:pos x="T2" y="T3"/>
              </a:cxn>
              <a:cxn ang="T12">
                <a:pos x="T4" y="T5"/>
              </a:cxn>
              <a:cxn ang="T13">
                <a:pos x="T6" y="T7"/>
              </a:cxn>
              <a:cxn ang="T14">
                <a:pos x="T8" y="T9"/>
              </a:cxn>
            </a:cxnLst>
            <a:rect l="T15" t="T16" r="T17" b="T18"/>
            <a:pathLst>
              <a:path w="4128" h="763">
                <a:moveTo>
                  <a:pt x="0" y="0"/>
                </a:moveTo>
                <a:cubicBezTo>
                  <a:pt x="128" y="147"/>
                  <a:pt x="257" y="295"/>
                  <a:pt x="499" y="408"/>
                </a:cubicBezTo>
                <a:cubicBezTo>
                  <a:pt x="741" y="521"/>
                  <a:pt x="1043" y="635"/>
                  <a:pt x="1451" y="680"/>
                </a:cubicBezTo>
                <a:cubicBezTo>
                  <a:pt x="1859" y="725"/>
                  <a:pt x="2502" y="763"/>
                  <a:pt x="2948" y="680"/>
                </a:cubicBezTo>
                <a:cubicBezTo>
                  <a:pt x="3394" y="597"/>
                  <a:pt x="3931" y="264"/>
                  <a:pt x="4128" y="181"/>
                </a:cubicBezTo>
              </a:path>
            </a:pathLst>
          </a:custGeom>
          <a:noFill/>
          <a:ln w="28575">
            <a:solidFill>
              <a:srgbClr val="339933"/>
            </a:solidFill>
            <a:round/>
            <a:headEnd type="triangle" w="med" len="med"/>
            <a:tailEnd/>
          </a:ln>
        </p:spPr>
        <p:txBody>
          <a:bodyPr>
            <a:prstTxWarp prst="textNoShape">
              <a:avLst/>
            </a:prstTxWarp>
          </a:bodyPr>
          <a:lstStyle/>
          <a:p>
            <a:endParaRPr lang="fr-FR"/>
          </a:p>
        </p:txBody>
      </p:sp>
      <p:grpSp>
        <p:nvGrpSpPr>
          <p:cNvPr id="5" name="Group 21"/>
          <p:cNvGrpSpPr>
            <a:grpSpLocks/>
          </p:cNvGrpSpPr>
          <p:nvPr/>
        </p:nvGrpSpPr>
        <p:grpSpPr bwMode="auto">
          <a:xfrm>
            <a:off x="1042988" y="1844675"/>
            <a:ext cx="2376487" cy="1754188"/>
            <a:chOff x="657" y="1162"/>
            <a:chExt cx="1497" cy="1105"/>
          </a:xfrm>
        </p:grpSpPr>
        <p:sp>
          <p:nvSpPr>
            <p:cNvPr id="744466" name="Text Box 22"/>
            <p:cNvSpPr txBox="1">
              <a:spLocks noChangeArrowheads="1"/>
            </p:cNvSpPr>
            <p:nvPr/>
          </p:nvSpPr>
          <p:spPr bwMode="auto">
            <a:xfrm>
              <a:off x="657" y="1979"/>
              <a:ext cx="726" cy="288"/>
            </a:xfrm>
            <a:prstGeom prst="rect">
              <a:avLst/>
            </a:prstGeom>
            <a:noFill/>
            <a:ln w="9525">
              <a:noFill/>
              <a:miter lim="800000"/>
              <a:headEnd/>
              <a:tailEnd/>
            </a:ln>
          </p:spPr>
          <p:txBody>
            <a:bodyPr>
              <a:prstTxWarp prst="textNoShape">
                <a:avLst/>
              </a:prstTxWarp>
              <a:spAutoFit/>
            </a:bodyPr>
            <a:lstStyle/>
            <a:p>
              <a:pPr algn="ctr"/>
              <a:r>
                <a:rPr lang="fr-FR" sz="1200" b="1">
                  <a:latin typeface="Times New Roman" charset="0"/>
                </a:rPr>
                <a:t>Structure de Direction</a:t>
              </a:r>
            </a:p>
          </p:txBody>
        </p:sp>
        <p:sp>
          <p:nvSpPr>
            <p:cNvPr id="744467" name="Text Box 23"/>
            <p:cNvSpPr txBox="1">
              <a:spLocks noChangeArrowheads="1"/>
            </p:cNvSpPr>
            <p:nvPr/>
          </p:nvSpPr>
          <p:spPr bwMode="auto">
            <a:xfrm>
              <a:off x="1020" y="1616"/>
              <a:ext cx="726" cy="173"/>
            </a:xfrm>
            <a:prstGeom prst="rect">
              <a:avLst/>
            </a:prstGeom>
            <a:noFill/>
            <a:ln w="9525">
              <a:noFill/>
              <a:miter lim="800000"/>
              <a:headEnd/>
              <a:tailEnd/>
            </a:ln>
          </p:spPr>
          <p:txBody>
            <a:bodyPr>
              <a:prstTxWarp prst="textNoShape">
                <a:avLst/>
              </a:prstTxWarp>
              <a:spAutoFit/>
            </a:bodyPr>
            <a:lstStyle/>
            <a:p>
              <a:pPr algn="ctr"/>
              <a:r>
                <a:rPr lang="fr-FR" sz="1200" b="1">
                  <a:latin typeface="Times New Roman" charset="0"/>
                </a:rPr>
                <a:t>Diffusion</a:t>
              </a:r>
            </a:p>
          </p:txBody>
        </p:sp>
        <p:sp>
          <p:nvSpPr>
            <p:cNvPr id="744468" name="Text Box 24"/>
            <p:cNvSpPr txBox="1">
              <a:spLocks noChangeArrowheads="1"/>
            </p:cNvSpPr>
            <p:nvPr/>
          </p:nvSpPr>
          <p:spPr bwMode="auto">
            <a:xfrm>
              <a:off x="1428" y="1162"/>
              <a:ext cx="726" cy="288"/>
            </a:xfrm>
            <a:prstGeom prst="rect">
              <a:avLst/>
            </a:prstGeom>
            <a:noFill/>
            <a:ln w="9525">
              <a:noFill/>
              <a:miter lim="800000"/>
              <a:headEnd/>
              <a:tailEnd/>
            </a:ln>
          </p:spPr>
          <p:txBody>
            <a:bodyPr>
              <a:prstTxWarp prst="textNoShape">
                <a:avLst/>
              </a:prstTxWarp>
              <a:spAutoFit/>
            </a:bodyPr>
            <a:lstStyle/>
            <a:p>
              <a:pPr algn="ctr"/>
              <a:r>
                <a:rPr lang="fr-FR" sz="1200" b="1">
                  <a:latin typeface="Times New Roman" charset="0"/>
                </a:rPr>
                <a:t>Stratégie et Raison d’être</a:t>
              </a:r>
            </a:p>
          </p:txBody>
        </p:sp>
      </p:grpSp>
      <p:grpSp>
        <p:nvGrpSpPr>
          <p:cNvPr id="6" name="Group 25"/>
          <p:cNvGrpSpPr>
            <a:grpSpLocks/>
          </p:cNvGrpSpPr>
          <p:nvPr/>
        </p:nvGrpSpPr>
        <p:grpSpPr bwMode="auto">
          <a:xfrm>
            <a:off x="468313" y="1341438"/>
            <a:ext cx="3959225" cy="3768725"/>
            <a:chOff x="295" y="845"/>
            <a:chExt cx="2494" cy="2374"/>
          </a:xfrm>
        </p:grpSpPr>
        <p:sp>
          <p:nvSpPr>
            <p:cNvPr id="744463" name="Text Box 26"/>
            <p:cNvSpPr txBox="1">
              <a:spLocks noChangeArrowheads="1"/>
            </p:cNvSpPr>
            <p:nvPr/>
          </p:nvSpPr>
          <p:spPr bwMode="auto">
            <a:xfrm rot="-847260">
              <a:off x="586" y="2219"/>
              <a:ext cx="974" cy="1000"/>
            </a:xfrm>
            <a:prstGeom prst="rect">
              <a:avLst/>
            </a:prstGeom>
            <a:noFill/>
            <a:ln w="28575">
              <a:solidFill>
                <a:schemeClr val="tx1"/>
              </a:solidFill>
              <a:miter lim="800000"/>
              <a:headEnd/>
              <a:tailEnd/>
            </a:ln>
          </p:spPr>
          <p:txBody>
            <a:bodyPr>
              <a:prstTxWarp prst="textNoShape">
                <a:avLst/>
              </a:prstTxWarp>
              <a:spAutoFit/>
            </a:bodyPr>
            <a:lstStyle/>
            <a:p>
              <a:pPr algn="ctr"/>
              <a:r>
                <a:rPr lang="fr-FR" sz="1600" b="1">
                  <a:latin typeface="Script MT Bold" pitchFamily="66" charset="0"/>
                </a:rPr>
                <a:t>Le Challenge</a:t>
              </a:r>
            </a:p>
            <a:p>
              <a:pPr algn="ctr"/>
              <a:r>
                <a:rPr lang="fr-FR" sz="1600" b="1">
                  <a:latin typeface="Script MT Bold" pitchFamily="66" charset="0"/>
                </a:rPr>
                <a:t>De la Redéfinition  “Redisigning &amp; Rethinking”</a:t>
              </a:r>
            </a:p>
          </p:txBody>
        </p:sp>
        <p:sp>
          <p:nvSpPr>
            <p:cNvPr id="744464" name="Freeform 27"/>
            <p:cNvSpPr>
              <a:spLocks/>
            </p:cNvSpPr>
            <p:nvPr/>
          </p:nvSpPr>
          <p:spPr bwMode="auto">
            <a:xfrm>
              <a:off x="1292" y="1434"/>
              <a:ext cx="1497" cy="1044"/>
            </a:xfrm>
            <a:custGeom>
              <a:avLst/>
              <a:gdLst>
                <a:gd name="T0" fmla="*/ 264 w 1156"/>
                <a:gd name="T1" fmla="*/ 1044 h 1044"/>
                <a:gd name="T2" fmla="*/ 30 w 1156"/>
                <a:gd name="T3" fmla="*/ 726 h 1044"/>
                <a:gd name="T4" fmla="*/ 440 w 1156"/>
                <a:gd name="T5" fmla="*/ 318 h 1044"/>
                <a:gd name="T6" fmla="*/ 969 w 1156"/>
                <a:gd name="T7" fmla="*/ 91 h 1044"/>
                <a:gd name="T8" fmla="*/ 1497 w 1156"/>
                <a:gd name="T9" fmla="*/ 0 h 1044"/>
                <a:gd name="T10" fmla="*/ 0 60000 65536"/>
                <a:gd name="T11" fmla="*/ 0 60000 65536"/>
                <a:gd name="T12" fmla="*/ 0 60000 65536"/>
                <a:gd name="T13" fmla="*/ 0 60000 65536"/>
                <a:gd name="T14" fmla="*/ 0 60000 65536"/>
                <a:gd name="T15" fmla="*/ 0 w 1156"/>
                <a:gd name="T16" fmla="*/ 0 h 1044"/>
                <a:gd name="T17" fmla="*/ 1156 w 1156"/>
                <a:gd name="T18" fmla="*/ 1044 h 1044"/>
              </a:gdLst>
              <a:ahLst/>
              <a:cxnLst>
                <a:cxn ang="T10">
                  <a:pos x="T0" y="T1"/>
                </a:cxn>
                <a:cxn ang="T11">
                  <a:pos x="T2" y="T3"/>
                </a:cxn>
                <a:cxn ang="T12">
                  <a:pos x="T4" y="T5"/>
                </a:cxn>
                <a:cxn ang="T13">
                  <a:pos x="T6" y="T7"/>
                </a:cxn>
                <a:cxn ang="T14">
                  <a:pos x="T8" y="T9"/>
                </a:cxn>
              </a:cxnLst>
              <a:rect l="T15" t="T16" r="T17" b="T18"/>
              <a:pathLst>
                <a:path w="1156" h="1044">
                  <a:moveTo>
                    <a:pt x="204" y="1044"/>
                  </a:moveTo>
                  <a:cubicBezTo>
                    <a:pt x="102" y="945"/>
                    <a:pt x="0" y="847"/>
                    <a:pt x="23" y="726"/>
                  </a:cubicBezTo>
                  <a:cubicBezTo>
                    <a:pt x="46" y="605"/>
                    <a:pt x="219" y="424"/>
                    <a:pt x="340" y="318"/>
                  </a:cubicBezTo>
                  <a:cubicBezTo>
                    <a:pt x="461" y="212"/>
                    <a:pt x="612" y="144"/>
                    <a:pt x="748" y="91"/>
                  </a:cubicBezTo>
                  <a:cubicBezTo>
                    <a:pt x="884" y="38"/>
                    <a:pt x="1088" y="15"/>
                    <a:pt x="1156" y="0"/>
                  </a:cubicBezTo>
                </a:path>
              </a:pathLst>
            </a:custGeom>
            <a:noFill/>
            <a:ln w="28575">
              <a:solidFill>
                <a:schemeClr val="tx1"/>
              </a:solidFill>
              <a:round/>
              <a:headEnd/>
              <a:tailEnd type="triangle" w="med" len="med"/>
            </a:ln>
          </p:spPr>
          <p:txBody>
            <a:bodyPr>
              <a:prstTxWarp prst="textNoShape">
                <a:avLst/>
              </a:prstTxWarp>
            </a:bodyPr>
            <a:lstStyle/>
            <a:p>
              <a:endParaRPr lang="fr-FR"/>
            </a:p>
          </p:txBody>
        </p:sp>
        <p:sp>
          <p:nvSpPr>
            <p:cNvPr id="744465" name="Freeform 28"/>
            <p:cNvSpPr>
              <a:spLocks/>
            </p:cNvSpPr>
            <p:nvPr/>
          </p:nvSpPr>
          <p:spPr bwMode="auto">
            <a:xfrm>
              <a:off x="295" y="845"/>
              <a:ext cx="2449" cy="1633"/>
            </a:xfrm>
            <a:custGeom>
              <a:avLst/>
              <a:gdLst>
                <a:gd name="T0" fmla="*/ 432 w 1156"/>
                <a:gd name="T1" fmla="*/ 1633 h 1044"/>
                <a:gd name="T2" fmla="*/ 49 w 1156"/>
                <a:gd name="T3" fmla="*/ 1136 h 1044"/>
                <a:gd name="T4" fmla="*/ 720 w 1156"/>
                <a:gd name="T5" fmla="*/ 497 h 1044"/>
                <a:gd name="T6" fmla="*/ 1585 w 1156"/>
                <a:gd name="T7" fmla="*/ 142 h 1044"/>
                <a:gd name="T8" fmla="*/ 2449 w 1156"/>
                <a:gd name="T9" fmla="*/ 0 h 1044"/>
                <a:gd name="T10" fmla="*/ 0 60000 65536"/>
                <a:gd name="T11" fmla="*/ 0 60000 65536"/>
                <a:gd name="T12" fmla="*/ 0 60000 65536"/>
                <a:gd name="T13" fmla="*/ 0 60000 65536"/>
                <a:gd name="T14" fmla="*/ 0 60000 65536"/>
                <a:gd name="T15" fmla="*/ 0 w 1156"/>
                <a:gd name="T16" fmla="*/ 0 h 1044"/>
                <a:gd name="T17" fmla="*/ 1156 w 1156"/>
                <a:gd name="T18" fmla="*/ 1044 h 1044"/>
              </a:gdLst>
              <a:ahLst/>
              <a:cxnLst>
                <a:cxn ang="T10">
                  <a:pos x="T0" y="T1"/>
                </a:cxn>
                <a:cxn ang="T11">
                  <a:pos x="T2" y="T3"/>
                </a:cxn>
                <a:cxn ang="T12">
                  <a:pos x="T4" y="T5"/>
                </a:cxn>
                <a:cxn ang="T13">
                  <a:pos x="T6" y="T7"/>
                </a:cxn>
                <a:cxn ang="T14">
                  <a:pos x="T8" y="T9"/>
                </a:cxn>
              </a:cxnLst>
              <a:rect l="T15" t="T16" r="T17" b="T18"/>
              <a:pathLst>
                <a:path w="1156" h="1044">
                  <a:moveTo>
                    <a:pt x="204" y="1044"/>
                  </a:moveTo>
                  <a:cubicBezTo>
                    <a:pt x="102" y="945"/>
                    <a:pt x="0" y="847"/>
                    <a:pt x="23" y="726"/>
                  </a:cubicBezTo>
                  <a:cubicBezTo>
                    <a:pt x="46" y="605"/>
                    <a:pt x="219" y="424"/>
                    <a:pt x="340" y="318"/>
                  </a:cubicBezTo>
                  <a:cubicBezTo>
                    <a:pt x="461" y="212"/>
                    <a:pt x="612" y="144"/>
                    <a:pt x="748" y="91"/>
                  </a:cubicBezTo>
                  <a:cubicBezTo>
                    <a:pt x="884" y="38"/>
                    <a:pt x="1088" y="15"/>
                    <a:pt x="1156" y="0"/>
                  </a:cubicBezTo>
                </a:path>
              </a:pathLst>
            </a:custGeom>
            <a:noFill/>
            <a:ln w="28575">
              <a:solidFill>
                <a:schemeClr val="tx1"/>
              </a:solidFill>
              <a:round/>
              <a:headEnd/>
              <a:tailEnd type="triangle" w="med" len="med"/>
            </a:ln>
          </p:spPr>
          <p:txBody>
            <a:bodyPr>
              <a:prstTxWarp prst="textNoShape">
                <a:avLst/>
              </a:prstTxWarp>
            </a:bodyPr>
            <a:lstStyle/>
            <a:p>
              <a:endParaRPr lang="fr-FR"/>
            </a:p>
          </p:txBody>
        </p:sp>
      </p:grpSp>
      <p:sp>
        <p:nvSpPr>
          <p:cNvPr id="744462" name="Rectangle 29"/>
          <p:cNvSpPr>
            <a:spLocks noChangeArrowheads="1"/>
          </p:cNvSpPr>
          <p:nvPr/>
        </p:nvSpPr>
        <p:spPr bwMode="auto">
          <a:xfrm>
            <a:off x="323850" y="6092825"/>
            <a:ext cx="5035550" cy="244475"/>
          </a:xfrm>
          <a:prstGeom prst="rect">
            <a:avLst/>
          </a:prstGeom>
          <a:noFill/>
          <a:ln w="9525">
            <a:noFill/>
            <a:miter lim="800000"/>
            <a:headEnd/>
            <a:tailEnd/>
          </a:ln>
        </p:spPr>
        <p:txBody>
          <a:bodyPr wrap="none">
            <a:prstTxWarp prst="textNoShape">
              <a:avLst/>
            </a:prstTxWarp>
            <a:spAutoFit/>
          </a:bodyPr>
          <a:lstStyle/>
          <a:p>
            <a:r>
              <a:rPr lang="en-US" sz="1000" b="1" i="1">
                <a:latin typeface="Times New Roman" charset="0"/>
              </a:rPr>
              <a:t>D’après  « La danse du changement », Peter Senge &amp; al., Nicholas Brealey Publishing, 1999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27042"/>
                                        </p:tgtEl>
                                        <p:attrNameLst>
                                          <p:attrName>style.visibility</p:attrName>
                                        </p:attrNameLst>
                                      </p:cBhvr>
                                      <p:to>
                                        <p:strVal val="visible"/>
                                      </p:to>
                                    </p:set>
                                    <p:animEffect transition="in" filter="diamond(in)">
                                      <p:cBhvr>
                                        <p:cTn id="7" dur="2000"/>
                                        <p:tgtEl>
                                          <p:spTgt spid="72704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727043"/>
                                        </p:tgtEl>
                                        <p:attrNameLst>
                                          <p:attrName>style.visibility</p:attrName>
                                        </p:attrNameLst>
                                      </p:cBhvr>
                                      <p:to>
                                        <p:strVal val="visible"/>
                                      </p:to>
                                    </p:set>
                                    <p:animEffect transition="in" filter="diamond(in)">
                                      <p:cBhvr>
                                        <p:cTn id="10" dur="2000"/>
                                        <p:tgtEl>
                                          <p:spTgt spid="727043"/>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amond(in)">
                                      <p:cBhvr>
                                        <p:cTn id="15" dur="2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727050"/>
                                        </p:tgtEl>
                                        <p:attrNameLst>
                                          <p:attrName>style.visibility</p:attrName>
                                        </p:attrNameLst>
                                      </p:cBhvr>
                                      <p:to>
                                        <p:strVal val="visible"/>
                                      </p:to>
                                    </p:set>
                                    <p:animEffect transition="in" filter="diamond(in)">
                                      <p:cBhvr>
                                        <p:cTn id="20" dur="2000"/>
                                        <p:tgtEl>
                                          <p:spTgt spid="727050"/>
                                        </p:tgtEl>
                                      </p:cBhvr>
                                    </p:animEffect>
                                  </p:childTnLst>
                                </p:cTn>
                              </p:par>
                              <p:par>
                                <p:cTn id="21" presetID="8" presetClass="entr" presetSubtype="16" fill="hold" grpId="0" nodeType="withEffect">
                                  <p:stCondLst>
                                    <p:cond delay="0"/>
                                  </p:stCondLst>
                                  <p:childTnLst>
                                    <p:set>
                                      <p:cBhvr>
                                        <p:cTn id="22" dur="1" fill="hold">
                                          <p:stCondLst>
                                            <p:cond delay="0"/>
                                          </p:stCondLst>
                                        </p:cTn>
                                        <p:tgtEl>
                                          <p:spTgt spid="727060"/>
                                        </p:tgtEl>
                                        <p:attrNameLst>
                                          <p:attrName>style.visibility</p:attrName>
                                        </p:attrNameLst>
                                      </p:cBhvr>
                                      <p:to>
                                        <p:strVal val="visible"/>
                                      </p:to>
                                    </p:set>
                                    <p:animEffect transition="in" filter="diamond(in)">
                                      <p:cBhvr>
                                        <p:cTn id="23" dur="2000"/>
                                        <p:tgtEl>
                                          <p:spTgt spid="727060"/>
                                        </p:tgtEl>
                                      </p:cBhvr>
                                    </p:animEffect>
                                  </p:childTnLst>
                                </p:cTn>
                              </p:par>
                              <p:par>
                                <p:cTn id="24" presetID="8" presetClass="entr" presetSubtype="16" fill="hold" grpId="0" nodeType="withEffect">
                                  <p:stCondLst>
                                    <p:cond delay="0"/>
                                  </p:stCondLst>
                                  <p:childTnLst>
                                    <p:set>
                                      <p:cBhvr>
                                        <p:cTn id="25" dur="1" fill="hold">
                                          <p:stCondLst>
                                            <p:cond delay="0"/>
                                          </p:stCondLst>
                                        </p:cTn>
                                        <p:tgtEl>
                                          <p:spTgt spid="727059"/>
                                        </p:tgtEl>
                                        <p:attrNameLst>
                                          <p:attrName>style.visibility</p:attrName>
                                        </p:attrNameLst>
                                      </p:cBhvr>
                                      <p:to>
                                        <p:strVal val="visible"/>
                                      </p:to>
                                    </p:set>
                                    <p:animEffect transition="in" filter="diamond(in)">
                                      <p:cBhvr>
                                        <p:cTn id="26" dur="2000"/>
                                        <p:tgtEl>
                                          <p:spTgt spid="727059"/>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diamond(in)">
                                      <p:cBhvr>
                                        <p:cTn id="31" dur="20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checkerboard(across)">
                                      <p:cBhvr>
                                        <p:cTn id="36" dur="5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8" presetClass="entr" presetSubtype="16"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diamond(in)">
                                      <p:cBhvr>
                                        <p:cTn id="41" dur="20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8" presetClass="entr" presetSubtype="16"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diamond(in)">
                                      <p:cBhvr>
                                        <p:cTn id="4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42" grpId="0"/>
      <p:bldP spid="727043" grpId="0"/>
      <p:bldP spid="727050" grpId="0" animBg="1"/>
      <p:bldP spid="727059" grpId="0" animBg="1"/>
      <p:bldP spid="727060" grpId="0" animBg="1"/>
    </p:bldLst>
  </p:timing>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space réservé du numéro de diapositive 3"/>
          <p:cNvSpPr>
            <a:spLocks noGrp="1"/>
          </p:cNvSpPr>
          <p:nvPr>
            <p:ph type="sldNum" sz="quarter" idx="10"/>
          </p:nvPr>
        </p:nvSpPr>
        <p:spPr/>
        <p:txBody>
          <a:bodyPr/>
          <a:lstStyle/>
          <a:p>
            <a:pPr>
              <a:defRPr/>
            </a:pPr>
            <a:fld id="{1CACCFC1-4443-1E44-B932-C0A4D34425D2}" type="slidenum">
              <a:rPr lang="fr-FR"/>
              <a:pPr>
                <a:defRPr/>
              </a:pPr>
              <a:t>365</a:t>
            </a:fld>
            <a:endParaRPr lang="fr-FR"/>
          </a:p>
        </p:txBody>
      </p:sp>
      <p:sp>
        <p:nvSpPr>
          <p:cNvPr id="746499" name="Rectangle 2"/>
          <p:cNvSpPr>
            <a:spLocks noGrp="1" noChangeArrowheads="1"/>
          </p:cNvSpPr>
          <p:nvPr>
            <p:ph type="title"/>
          </p:nvPr>
        </p:nvSpPr>
        <p:spPr/>
        <p:txBody>
          <a:bodyPr/>
          <a:lstStyle/>
          <a:p>
            <a:pPr algn="r"/>
            <a:r>
              <a:rPr lang="fr-FR"/>
              <a:t>Les facteurs conditionnant le processus de développement du changement</a:t>
            </a:r>
          </a:p>
        </p:txBody>
      </p:sp>
      <p:graphicFrame>
        <p:nvGraphicFramePr>
          <p:cNvPr id="729105" name="Group 17"/>
          <p:cNvGraphicFramePr>
            <a:graphicFrameLocks noGrp="1"/>
          </p:cNvGraphicFramePr>
          <p:nvPr>
            <p:ph type="tbl" idx="1"/>
          </p:nvPr>
        </p:nvGraphicFramePr>
        <p:xfrm>
          <a:off x="395288" y="1527175"/>
          <a:ext cx="8353425" cy="4510088"/>
        </p:xfrm>
        <a:graphic>
          <a:graphicData uri="http://schemas.openxmlformats.org/drawingml/2006/table">
            <a:tbl>
              <a:tblPr/>
              <a:tblGrid>
                <a:gridCol w="2784475"/>
                <a:gridCol w="2784475"/>
                <a:gridCol w="2784475"/>
              </a:tblGrid>
              <a:tr h="322263">
                <a:tc>
                  <a:txBody>
                    <a:bodyPr/>
                    <a:lstStyle/>
                    <a:p>
                      <a:pPr marL="0" marR="0" lvl="0" indent="0" algn="ctr" defTabSz="762000" rtl="0" eaLnBrk="0" fontAlgn="base" latinLnBrk="0" hangingPunct="0">
                        <a:lnSpc>
                          <a:spcPct val="100000"/>
                        </a:lnSpc>
                        <a:spcBef>
                          <a:spcPct val="20000"/>
                        </a:spcBef>
                        <a:spcAft>
                          <a:spcPct val="0"/>
                        </a:spcAft>
                        <a:buClr>
                          <a:schemeClr val="tx2"/>
                        </a:buClr>
                        <a:buSzPct val="100000"/>
                        <a:buFontTx/>
                        <a:buNone/>
                        <a:tabLst/>
                      </a:pPr>
                      <a:r>
                        <a:rPr kumimoji="0" lang="fr-FR" sz="1400" b="1" i="0" u="none" strike="noStrike" cap="none" normalizeH="0" baseline="0">
                          <a:ln>
                            <a:noFill/>
                          </a:ln>
                          <a:solidFill>
                            <a:srgbClr val="00279F"/>
                          </a:solidFill>
                          <a:effectLst/>
                          <a:latin typeface="Script MT Bold" pitchFamily="66" charset="0"/>
                        </a:rPr>
                        <a:t>Initiating Change</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
                          <a:schemeClr val="tx2"/>
                        </a:buClr>
                        <a:buSzPct val="100000"/>
                        <a:buFontTx/>
                        <a:buNone/>
                        <a:tabLst/>
                      </a:pPr>
                      <a:r>
                        <a:rPr kumimoji="0" lang="fr-FR" sz="1400" b="1" i="0" u="none" strike="noStrike" cap="none" normalizeH="0" baseline="0">
                          <a:ln>
                            <a:noFill/>
                          </a:ln>
                          <a:solidFill>
                            <a:srgbClr val="00279F"/>
                          </a:solidFill>
                          <a:effectLst/>
                          <a:latin typeface="Script MT Bold" pitchFamily="66" charset="0"/>
                        </a:rPr>
                        <a:t>Sustaining Momentum</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
                          <a:schemeClr val="tx2"/>
                        </a:buClr>
                        <a:buSzPct val="100000"/>
                        <a:buFontTx/>
                        <a:buNone/>
                        <a:tabLst/>
                      </a:pPr>
                      <a:r>
                        <a:rPr kumimoji="0" lang="fr-FR" sz="1400" b="1" i="0" u="none" strike="noStrike" cap="none" normalizeH="0" baseline="0">
                          <a:ln>
                            <a:noFill/>
                          </a:ln>
                          <a:solidFill>
                            <a:srgbClr val="00279F"/>
                          </a:solidFill>
                          <a:effectLst/>
                          <a:latin typeface="Script MT Bold" pitchFamily="66" charset="0"/>
                        </a:rPr>
                        <a:t>Redisigning &amp; Rethinking</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87825">
                <a:tc>
                  <a:txBody>
                    <a:bodyPr/>
                    <a:lstStyle/>
                    <a:p>
                      <a:pPr marL="88900" marR="0" lvl="0" indent="-88900" algn="ctr" defTabSz="762000" rtl="0" eaLnBrk="0" fontAlgn="base" latinLnBrk="0" hangingPunct="0">
                        <a:lnSpc>
                          <a:spcPct val="100000"/>
                        </a:lnSpc>
                        <a:spcBef>
                          <a:spcPct val="20000"/>
                        </a:spcBef>
                        <a:spcAft>
                          <a:spcPct val="0"/>
                        </a:spcAft>
                        <a:buClr>
                          <a:schemeClr val="tx2"/>
                        </a:buClr>
                        <a:buSzPct val="100000"/>
                        <a:buFontTx/>
                        <a:buNone/>
                        <a:tabLst/>
                      </a:pPr>
                      <a:r>
                        <a:rPr kumimoji="0" lang="fr-FR" sz="1600" b="1" i="1" u="none" strike="noStrike" cap="none" normalizeH="0" baseline="0">
                          <a:ln>
                            <a:noFill/>
                          </a:ln>
                          <a:solidFill>
                            <a:schemeClr val="tx1"/>
                          </a:solidFill>
                          <a:effectLst/>
                          <a:latin typeface="Script MT Bold" pitchFamily="66" charset="0"/>
                        </a:rPr>
                        <a:t>Via un groupe pilote, une équipe locale … une initiative de la DG...</a:t>
                      </a:r>
                    </a:p>
                    <a:p>
                      <a:pPr marL="88900" marR="0" lvl="0" indent="-88900" algn="l" defTabSz="762000" rtl="0" eaLnBrk="0" fontAlgn="base" latinLnBrk="0" hangingPunct="0">
                        <a:lnSpc>
                          <a:spcPct val="100000"/>
                        </a:lnSpc>
                        <a:spcBef>
                          <a:spcPct val="20000"/>
                        </a:spcBef>
                        <a:spcAft>
                          <a:spcPct val="0"/>
                        </a:spcAft>
                        <a:buClr>
                          <a:schemeClr val="tx2"/>
                        </a:buClr>
                        <a:buSzPct val="100000"/>
                        <a:buFontTx/>
                        <a:buChar char="•"/>
                        <a:tabLst/>
                      </a:pPr>
                      <a:r>
                        <a:rPr kumimoji="0" lang="fr-FR" sz="1600" b="1" i="0" u="none" strike="noStrike" cap="none" normalizeH="0" baseline="0">
                          <a:ln>
                            <a:noFill/>
                          </a:ln>
                          <a:solidFill>
                            <a:schemeClr val="tx1"/>
                          </a:solidFill>
                          <a:effectLst/>
                          <a:latin typeface="Times New Roman" charset="0"/>
                        </a:rPr>
                        <a:t> La question du </a:t>
                      </a:r>
                      <a:r>
                        <a:rPr kumimoji="0" lang="fr-FR" sz="1600" b="1" i="0" u="none" strike="noStrike" cap="none" normalizeH="0" baseline="0">
                          <a:ln>
                            <a:noFill/>
                          </a:ln>
                          <a:solidFill>
                            <a:srgbClr val="FF0000"/>
                          </a:solidFill>
                          <a:effectLst/>
                          <a:latin typeface="Times New Roman" charset="0"/>
                        </a:rPr>
                        <a:t>temps</a:t>
                      </a:r>
                      <a:r>
                        <a:rPr kumimoji="0" lang="fr-FR" sz="1600" b="1" i="0" u="none" strike="noStrike" cap="none" normalizeH="0" baseline="0">
                          <a:ln>
                            <a:noFill/>
                          </a:ln>
                          <a:solidFill>
                            <a:schemeClr val="tx1"/>
                          </a:solidFill>
                          <a:effectLst/>
                          <a:latin typeface="Times New Roman" charset="0"/>
                        </a:rPr>
                        <a:t> alloué</a:t>
                      </a:r>
                    </a:p>
                    <a:p>
                      <a:pPr marL="88900" marR="0" lvl="0" indent="-88900" algn="l" defTabSz="762000" rtl="0" eaLnBrk="0" fontAlgn="base" latinLnBrk="0" hangingPunct="0">
                        <a:lnSpc>
                          <a:spcPct val="100000"/>
                        </a:lnSpc>
                        <a:spcBef>
                          <a:spcPct val="20000"/>
                        </a:spcBef>
                        <a:spcAft>
                          <a:spcPct val="0"/>
                        </a:spcAft>
                        <a:buClr>
                          <a:schemeClr val="tx2"/>
                        </a:buClr>
                        <a:buSzPct val="100000"/>
                        <a:buFontTx/>
                        <a:buChar char="•"/>
                        <a:tabLst/>
                      </a:pPr>
                      <a:r>
                        <a:rPr kumimoji="0" lang="fr-FR" sz="1600" b="1" i="0" u="none" strike="noStrike" cap="none" normalizeH="0" baseline="0">
                          <a:ln>
                            <a:noFill/>
                          </a:ln>
                          <a:solidFill>
                            <a:schemeClr val="tx1"/>
                          </a:solidFill>
                          <a:effectLst/>
                          <a:latin typeface="Times New Roman" charset="0"/>
                        </a:rPr>
                        <a:t> Le besoin de méthodologie, de coaching, de </a:t>
                      </a:r>
                      <a:r>
                        <a:rPr kumimoji="0" lang="fr-FR" sz="1600" b="1" i="0" u="none" strike="noStrike" cap="none" normalizeH="0" baseline="0">
                          <a:ln>
                            <a:noFill/>
                          </a:ln>
                          <a:solidFill>
                            <a:srgbClr val="FF0000"/>
                          </a:solidFill>
                          <a:effectLst/>
                          <a:latin typeface="Times New Roman" charset="0"/>
                        </a:rPr>
                        <a:t>support</a:t>
                      </a:r>
                      <a:r>
                        <a:rPr kumimoji="0" lang="fr-FR" sz="1600" b="1" i="0" u="none" strike="noStrike" cap="none" normalizeH="0" baseline="0">
                          <a:ln>
                            <a:noFill/>
                          </a:ln>
                          <a:solidFill>
                            <a:schemeClr val="tx1"/>
                          </a:solidFill>
                          <a:effectLst/>
                          <a:latin typeface="Times New Roman" charset="0"/>
                        </a:rPr>
                        <a:t> et de développement de capacité interne</a:t>
                      </a:r>
                    </a:p>
                    <a:p>
                      <a:pPr marL="88900" marR="0" lvl="0" indent="-88900" algn="l" defTabSz="762000" rtl="0" eaLnBrk="0" fontAlgn="base" latinLnBrk="0" hangingPunct="0">
                        <a:lnSpc>
                          <a:spcPct val="100000"/>
                        </a:lnSpc>
                        <a:spcBef>
                          <a:spcPct val="20000"/>
                        </a:spcBef>
                        <a:spcAft>
                          <a:spcPct val="0"/>
                        </a:spcAft>
                        <a:buClr>
                          <a:schemeClr val="tx2"/>
                        </a:buClr>
                        <a:buSzPct val="100000"/>
                        <a:buFontTx/>
                        <a:buChar char="•"/>
                        <a:tabLst/>
                      </a:pPr>
                      <a:r>
                        <a:rPr kumimoji="0" lang="fr-FR" sz="1600" b="1" i="0" u="none" strike="noStrike" cap="none" normalizeH="0" baseline="0">
                          <a:ln>
                            <a:noFill/>
                          </a:ln>
                          <a:solidFill>
                            <a:schemeClr val="tx1"/>
                          </a:solidFill>
                          <a:effectLst/>
                          <a:latin typeface="Times New Roman" charset="0"/>
                        </a:rPr>
                        <a:t> La </a:t>
                      </a:r>
                      <a:r>
                        <a:rPr kumimoji="0" lang="fr-FR" sz="1600" b="1" i="0" u="none" strike="noStrike" cap="none" normalizeH="0" baseline="0">
                          <a:ln>
                            <a:noFill/>
                          </a:ln>
                          <a:solidFill>
                            <a:srgbClr val="FF0000"/>
                          </a:solidFill>
                          <a:effectLst/>
                          <a:latin typeface="Times New Roman" charset="0"/>
                        </a:rPr>
                        <a:t>pertinence</a:t>
                      </a:r>
                      <a:r>
                        <a:rPr kumimoji="0" lang="fr-FR" sz="1600" b="1" i="0" u="none" strike="noStrike" cap="none" normalizeH="0" baseline="0">
                          <a:ln>
                            <a:noFill/>
                          </a:ln>
                          <a:solidFill>
                            <a:schemeClr val="tx1"/>
                          </a:solidFill>
                          <a:effectLst/>
                          <a:latin typeface="Times New Roman" charset="0"/>
                        </a:rPr>
                        <a:t>, le bien-fondé du projet, sa connection aux enjeux de l’entreprise</a:t>
                      </a:r>
                    </a:p>
                    <a:p>
                      <a:pPr marL="88900" marR="0" lvl="0" indent="-88900" algn="l" defTabSz="762000" rtl="0" eaLnBrk="0" fontAlgn="base" latinLnBrk="0" hangingPunct="0">
                        <a:lnSpc>
                          <a:spcPct val="100000"/>
                        </a:lnSpc>
                        <a:spcBef>
                          <a:spcPct val="20000"/>
                        </a:spcBef>
                        <a:spcAft>
                          <a:spcPct val="0"/>
                        </a:spcAft>
                        <a:buClr>
                          <a:schemeClr val="tx2"/>
                        </a:buClr>
                        <a:buSzPct val="100000"/>
                        <a:buFontTx/>
                        <a:buChar char="•"/>
                        <a:tabLst/>
                      </a:pPr>
                      <a:r>
                        <a:rPr kumimoji="0" lang="fr-FR" sz="1600" b="1" i="0" u="none" strike="noStrike" cap="none" normalizeH="0" baseline="0">
                          <a:ln>
                            <a:noFill/>
                          </a:ln>
                          <a:solidFill>
                            <a:schemeClr val="tx1"/>
                          </a:solidFill>
                          <a:effectLst/>
                          <a:latin typeface="Times New Roman" charset="0"/>
                        </a:rPr>
                        <a:t> La </a:t>
                      </a:r>
                      <a:r>
                        <a:rPr kumimoji="0" lang="fr-FR" sz="1600" b="1" i="0" u="none" strike="noStrike" cap="none" normalizeH="0" baseline="0">
                          <a:ln>
                            <a:noFill/>
                          </a:ln>
                          <a:solidFill>
                            <a:srgbClr val="FF0000"/>
                          </a:solidFill>
                          <a:effectLst/>
                          <a:latin typeface="Times New Roman" charset="0"/>
                        </a:rPr>
                        <a:t>cohérence</a:t>
                      </a:r>
                      <a:r>
                        <a:rPr kumimoji="0" lang="fr-FR" sz="1600" b="1" i="0" u="none" strike="noStrike" cap="none" normalizeH="0" baseline="0">
                          <a:ln>
                            <a:noFill/>
                          </a:ln>
                          <a:solidFill>
                            <a:schemeClr val="tx1"/>
                          </a:solidFill>
                          <a:effectLst/>
                          <a:latin typeface="Times New Roman" charset="0"/>
                        </a:rPr>
                        <a:t> discours / Valeurs / exemplarité des leaders-initiateurs-champions</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88900" marR="0" lvl="0" indent="-88900" algn="ctr" defTabSz="762000" rtl="0" eaLnBrk="0" fontAlgn="base" latinLnBrk="0" hangingPunct="0">
                        <a:lnSpc>
                          <a:spcPct val="100000"/>
                        </a:lnSpc>
                        <a:spcBef>
                          <a:spcPct val="0"/>
                        </a:spcBef>
                        <a:spcAft>
                          <a:spcPct val="0"/>
                        </a:spcAft>
                        <a:buClr>
                          <a:schemeClr val="tx2"/>
                        </a:buClr>
                        <a:buSzTx/>
                        <a:buFontTx/>
                        <a:buNone/>
                        <a:tabLst/>
                      </a:pPr>
                      <a:r>
                        <a:rPr kumimoji="0" lang="fr-FR" sz="1600" b="1" i="1" u="none" strike="noStrike" cap="none" normalizeH="0" baseline="0">
                          <a:ln>
                            <a:noFill/>
                          </a:ln>
                          <a:solidFill>
                            <a:schemeClr val="tx1"/>
                          </a:solidFill>
                          <a:effectLst/>
                          <a:latin typeface="Script MT Bold" pitchFamily="66" charset="0"/>
                        </a:rPr>
                        <a:t>Dès lors que les premiers résultats sont là et qu’il faut déployer</a:t>
                      </a:r>
                    </a:p>
                    <a:p>
                      <a:pPr marL="88900" marR="0" lvl="0" indent="-88900" algn="l" defTabSz="762000" rtl="0" eaLnBrk="0" fontAlgn="base" latinLnBrk="0" hangingPunct="0">
                        <a:lnSpc>
                          <a:spcPct val="100000"/>
                        </a:lnSpc>
                        <a:spcBef>
                          <a:spcPct val="0"/>
                        </a:spcBef>
                        <a:spcAft>
                          <a:spcPct val="0"/>
                        </a:spcAft>
                        <a:buClr>
                          <a:schemeClr val="tx2"/>
                        </a:buClr>
                        <a:buSzTx/>
                        <a:buFontTx/>
                        <a:buChar char="•"/>
                        <a:tabLst/>
                      </a:pPr>
                      <a:r>
                        <a:rPr kumimoji="0" lang="fr-FR" sz="1600" b="1" i="0" u="none" strike="noStrike" cap="none" normalizeH="0" baseline="0">
                          <a:ln>
                            <a:noFill/>
                          </a:ln>
                          <a:solidFill>
                            <a:schemeClr val="tx1"/>
                          </a:solidFill>
                          <a:effectLst/>
                          <a:latin typeface="Times New Roman" charset="0"/>
                        </a:rPr>
                        <a:t> La </a:t>
                      </a:r>
                      <a:r>
                        <a:rPr kumimoji="0" lang="fr-FR" sz="1600" b="1" i="0" u="none" strike="noStrike" cap="none" normalizeH="0" baseline="0">
                          <a:ln>
                            <a:noFill/>
                          </a:ln>
                          <a:solidFill>
                            <a:srgbClr val="FF0000"/>
                          </a:solidFill>
                          <a:effectLst/>
                          <a:latin typeface="Times New Roman" charset="0"/>
                        </a:rPr>
                        <a:t>peur</a:t>
                      </a:r>
                      <a:r>
                        <a:rPr kumimoji="0" lang="fr-FR" sz="1600" b="1" i="0" u="none" strike="noStrike" cap="none" normalizeH="0" baseline="0">
                          <a:ln>
                            <a:noFill/>
                          </a:ln>
                          <a:solidFill>
                            <a:schemeClr val="tx1"/>
                          </a:solidFill>
                          <a:effectLst/>
                          <a:latin typeface="Times New Roman" charset="0"/>
                        </a:rPr>
                        <a:t>, l’anxiété sont présents du fait de difficultés potentielles ou de résistances nouvelles…engendrant perte de confiance dans l’équipe pilote</a:t>
                      </a:r>
                    </a:p>
                    <a:p>
                      <a:pPr marL="88900" marR="0" lvl="0" indent="-88900" algn="l" defTabSz="762000" rtl="0" eaLnBrk="0" fontAlgn="base" latinLnBrk="0" hangingPunct="0">
                        <a:lnSpc>
                          <a:spcPct val="100000"/>
                        </a:lnSpc>
                        <a:spcBef>
                          <a:spcPct val="0"/>
                        </a:spcBef>
                        <a:spcAft>
                          <a:spcPct val="0"/>
                        </a:spcAft>
                        <a:buClr>
                          <a:schemeClr val="tx2"/>
                        </a:buClr>
                        <a:buSzTx/>
                        <a:buFontTx/>
                        <a:buChar char="•"/>
                        <a:tabLst/>
                      </a:pPr>
                      <a:r>
                        <a:rPr kumimoji="0" lang="fr-FR" sz="1600" b="1" i="0" u="none" strike="noStrike" cap="none" normalizeH="0" baseline="0">
                          <a:ln>
                            <a:noFill/>
                          </a:ln>
                          <a:solidFill>
                            <a:schemeClr val="tx1"/>
                          </a:solidFill>
                          <a:effectLst/>
                          <a:latin typeface="Times New Roman" charset="0"/>
                        </a:rPr>
                        <a:t> Le </a:t>
                      </a:r>
                      <a:r>
                        <a:rPr kumimoji="0" lang="fr-FR" sz="1600" b="1" i="0" u="none" strike="noStrike" cap="none" normalizeH="0" baseline="0">
                          <a:ln>
                            <a:noFill/>
                          </a:ln>
                          <a:solidFill>
                            <a:srgbClr val="FF0000"/>
                          </a:solidFill>
                          <a:effectLst/>
                          <a:latin typeface="Times New Roman" charset="0"/>
                        </a:rPr>
                        <a:t>décalage</a:t>
                      </a:r>
                      <a:r>
                        <a:rPr kumimoji="0" lang="fr-FR" sz="1600" b="1" i="0" u="none" strike="noStrike" cap="none" normalizeH="0" baseline="0">
                          <a:ln>
                            <a:noFill/>
                          </a:ln>
                          <a:solidFill>
                            <a:schemeClr val="tx1"/>
                          </a:solidFill>
                          <a:effectLst/>
                          <a:latin typeface="Times New Roman" charset="0"/>
                        </a:rPr>
                        <a:t> entre des résultats atteints et ceux espérés et la patience pour des délais plus importants</a:t>
                      </a:r>
                    </a:p>
                    <a:p>
                      <a:pPr marL="88900" marR="0" lvl="0" indent="-88900" algn="l" defTabSz="762000" rtl="0" eaLnBrk="0" fontAlgn="base" latinLnBrk="0" hangingPunct="0">
                        <a:lnSpc>
                          <a:spcPct val="100000"/>
                        </a:lnSpc>
                        <a:spcBef>
                          <a:spcPct val="0"/>
                        </a:spcBef>
                        <a:spcAft>
                          <a:spcPct val="0"/>
                        </a:spcAft>
                        <a:buClr>
                          <a:schemeClr val="tx2"/>
                        </a:buClr>
                        <a:buSzTx/>
                        <a:buFontTx/>
                        <a:buChar char="•"/>
                        <a:tabLst/>
                      </a:pPr>
                      <a:r>
                        <a:rPr kumimoji="0" lang="fr-FR" sz="1600" b="1" i="0" u="none" strike="noStrike" cap="none" normalizeH="0" baseline="0">
                          <a:ln>
                            <a:noFill/>
                          </a:ln>
                          <a:solidFill>
                            <a:schemeClr val="tx1"/>
                          </a:solidFill>
                          <a:effectLst/>
                          <a:latin typeface="Times New Roman" charset="0"/>
                        </a:rPr>
                        <a:t> </a:t>
                      </a:r>
                      <a:r>
                        <a:rPr kumimoji="0" lang="fr-FR" sz="1600" b="1" i="0" u="none" strike="noStrike" cap="none" normalizeH="0" baseline="0">
                          <a:ln>
                            <a:noFill/>
                          </a:ln>
                          <a:solidFill>
                            <a:srgbClr val="FF0000"/>
                          </a:solidFill>
                          <a:effectLst/>
                          <a:latin typeface="Times New Roman" charset="0"/>
                        </a:rPr>
                        <a:t>Isolement</a:t>
                      </a:r>
                      <a:r>
                        <a:rPr kumimoji="0" lang="fr-FR" sz="1600" b="1" i="0" u="none" strike="noStrike" cap="none" normalizeH="0" baseline="0">
                          <a:ln>
                            <a:noFill/>
                          </a:ln>
                          <a:solidFill>
                            <a:schemeClr val="tx1"/>
                          </a:solidFill>
                          <a:effectLst/>
                          <a:latin typeface="Times New Roman" charset="0"/>
                        </a:rPr>
                        <a:t> voir arrogance du groupe pilote qui se sent incompris à l’extérieur</a:t>
                      </a:r>
                      <a:endParaRPr kumimoji="0" lang="fr-FR" sz="2800" b="0" i="0" u="none" strike="noStrike" cap="none" normalizeH="0" baseline="0">
                        <a:ln>
                          <a:noFill/>
                        </a:ln>
                        <a:solidFill>
                          <a:schemeClr val="tx1"/>
                        </a:solidFill>
                        <a:effectLst/>
                        <a:latin typeface="Times New Roman"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88900" marR="0" lvl="0" indent="-88900" algn="ctr" defTabSz="762000" rtl="0" eaLnBrk="0" fontAlgn="base" latinLnBrk="0" hangingPunct="0">
                        <a:lnSpc>
                          <a:spcPct val="100000"/>
                        </a:lnSpc>
                        <a:spcBef>
                          <a:spcPct val="0"/>
                        </a:spcBef>
                        <a:spcAft>
                          <a:spcPct val="0"/>
                        </a:spcAft>
                        <a:buClr>
                          <a:schemeClr val="tx2"/>
                        </a:buClr>
                        <a:buSzTx/>
                        <a:buFontTx/>
                        <a:buNone/>
                        <a:tabLst/>
                      </a:pPr>
                      <a:r>
                        <a:rPr kumimoji="0" lang="fr-FR" sz="1600" b="1" i="1" u="none" strike="noStrike" cap="none" normalizeH="0" baseline="0">
                          <a:ln>
                            <a:noFill/>
                          </a:ln>
                          <a:solidFill>
                            <a:schemeClr val="tx1"/>
                          </a:solidFill>
                          <a:effectLst/>
                          <a:latin typeface="Script MT Bold" pitchFamily="66" charset="0"/>
                        </a:rPr>
                        <a:t>Quand la crédibilité du projet augmente et heurte les pratiques anciennes</a:t>
                      </a:r>
                    </a:p>
                    <a:p>
                      <a:pPr marL="88900" marR="0" lvl="0" indent="-88900" algn="l" defTabSz="762000" rtl="0" eaLnBrk="0" fontAlgn="base" latinLnBrk="0" hangingPunct="0">
                        <a:lnSpc>
                          <a:spcPct val="100000"/>
                        </a:lnSpc>
                        <a:spcBef>
                          <a:spcPct val="0"/>
                        </a:spcBef>
                        <a:spcAft>
                          <a:spcPct val="0"/>
                        </a:spcAft>
                        <a:buClr>
                          <a:schemeClr val="tx2"/>
                        </a:buClr>
                        <a:buSzTx/>
                        <a:buFontTx/>
                        <a:buChar char="•"/>
                        <a:tabLst/>
                      </a:pPr>
                      <a:r>
                        <a:rPr kumimoji="0" lang="fr-FR" sz="1600" b="1" i="0" u="none" strike="noStrike" cap="none" normalizeH="0" baseline="0">
                          <a:ln>
                            <a:noFill/>
                          </a:ln>
                          <a:solidFill>
                            <a:schemeClr val="tx1"/>
                          </a:solidFill>
                          <a:effectLst/>
                          <a:latin typeface="Times New Roman" charset="0"/>
                        </a:rPr>
                        <a:t>  Comment le groupe pilote peut-il garder autonomie et </a:t>
                      </a:r>
                      <a:r>
                        <a:rPr kumimoji="0" lang="fr-FR" sz="1600" b="1" i="0" u="none" strike="noStrike" cap="none" normalizeH="0" baseline="0">
                          <a:ln>
                            <a:noFill/>
                          </a:ln>
                          <a:solidFill>
                            <a:srgbClr val="FF0000"/>
                          </a:solidFill>
                          <a:effectLst/>
                          <a:latin typeface="Times New Roman" charset="0"/>
                        </a:rPr>
                        <a:t>légitimité</a:t>
                      </a:r>
                      <a:r>
                        <a:rPr kumimoji="0" lang="fr-FR" sz="1600" b="1" i="0" u="none" strike="noStrike" cap="none" normalizeH="0" baseline="0">
                          <a:ln>
                            <a:noFill/>
                          </a:ln>
                          <a:solidFill>
                            <a:schemeClr val="tx1"/>
                          </a:solidFill>
                          <a:effectLst/>
                          <a:latin typeface="Times New Roman" charset="0"/>
                        </a:rPr>
                        <a:t> au sein de l’organisation quand le changement touche les zones de pouvoir et de décision</a:t>
                      </a:r>
                    </a:p>
                    <a:p>
                      <a:pPr marL="88900" marR="0" lvl="0" indent="-88900" algn="l" defTabSz="762000" rtl="0" eaLnBrk="0" fontAlgn="base" latinLnBrk="0" hangingPunct="0">
                        <a:lnSpc>
                          <a:spcPct val="100000"/>
                        </a:lnSpc>
                        <a:spcBef>
                          <a:spcPct val="0"/>
                        </a:spcBef>
                        <a:spcAft>
                          <a:spcPct val="0"/>
                        </a:spcAft>
                        <a:buClr>
                          <a:schemeClr val="tx2"/>
                        </a:buClr>
                        <a:buSzTx/>
                        <a:buFontTx/>
                        <a:buChar char="•"/>
                        <a:tabLst/>
                      </a:pPr>
                      <a:r>
                        <a:rPr kumimoji="0" lang="fr-FR" sz="1600" b="1" i="0" u="none" strike="noStrike" cap="none" normalizeH="0" baseline="0">
                          <a:ln>
                            <a:noFill/>
                          </a:ln>
                          <a:solidFill>
                            <a:schemeClr val="tx1"/>
                          </a:solidFill>
                          <a:effectLst/>
                          <a:latin typeface="Times New Roman" charset="0"/>
                        </a:rPr>
                        <a:t> Comment </a:t>
                      </a:r>
                      <a:r>
                        <a:rPr kumimoji="0" lang="fr-FR" sz="1600" b="1" i="0" u="none" strike="noStrike" cap="none" normalizeH="0" baseline="0">
                          <a:ln>
                            <a:noFill/>
                          </a:ln>
                          <a:solidFill>
                            <a:srgbClr val="FF0000"/>
                          </a:solidFill>
                          <a:effectLst/>
                          <a:latin typeface="Times New Roman" charset="0"/>
                        </a:rPr>
                        <a:t>diffuser</a:t>
                      </a:r>
                      <a:r>
                        <a:rPr kumimoji="0" lang="fr-FR" sz="1600" b="1" i="0" u="none" strike="noStrike" cap="none" normalizeH="0" baseline="0">
                          <a:ln>
                            <a:noFill/>
                          </a:ln>
                          <a:solidFill>
                            <a:schemeClr val="tx1"/>
                          </a:solidFill>
                          <a:effectLst/>
                          <a:latin typeface="Times New Roman" charset="0"/>
                        </a:rPr>
                        <a:t> à l’intérieur en évitant que les gens réinventent la roue</a:t>
                      </a:r>
                    </a:p>
                    <a:p>
                      <a:pPr marL="88900" marR="0" lvl="0" indent="-88900" algn="l" defTabSz="762000" rtl="0" eaLnBrk="0" fontAlgn="base" latinLnBrk="0" hangingPunct="0">
                        <a:lnSpc>
                          <a:spcPct val="100000"/>
                        </a:lnSpc>
                        <a:spcBef>
                          <a:spcPct val="0"/>
                        </a:spcBef>
                        <a:spcAft>
                          <a:spcPct val="0"/>
                        </a:spcAft>
                        <a:buClr>
                          <a:schemeClr val="tx2"/>
                        </a:buClr>
                        <a:buSzTx/>
                        <a:buFontTx/>
                        <a:buChar char="•"/>
                        <a:tabLst/>
                      </a:pPr>
                      <a:r>
                        <a:rPr kumimoji="0" lang="fr-FR" sz="1600" b="0" i="0" u="none" strike="noStrike" cap="none" normalizeH="0" baseline="0">
                          <a:ln>
                            <a:noFill/>
                          </a:ln>
                          <a:solidFill>
                            <a:schemeClr val="tx1"/>
                          </a:solidFill>
                          <a:effectLst/>
                          <a:latin typeface="Times New Roman" charset="0"/>
                        </a:rPr>
                        <a:t> </a:t>
                      </a:r>
                      <a:r>
                        <a:rPr kumimoji="0" lang="fr-FR" sz="1600" b="1" i="0" u="none" strike="noStrike" cap="none" normalizeH="0" baseline="0">
                          <a:ln>
                            <a:noFill/>
                          </a:ln>
                          <a:solidFill>
                            <a:schemeClr val="tx1"/>
                          </a:solidFill>
                          <a:effectLst/>
                          <a:latin typeface="Times New Roman" charset="0"/>
                        </a:rPr>
                        <a:t>Comment </a:t>
                      </a:r>
                      <a:r>
                        <a:rPr kumimoji="0" lang="fr-FR" sz="1600" b="1" i="0" u="none" strike="noStrike" cap="none" normalizeH="0" baseline="0">
                          <a:ln>
                            <a:noFill/>
                          </a:ln>
                          <a:solidFill>
                            <a:srgbClr val="FF0000"/>
                          </a:solidFill>
                          <a:effectLst/>
                          <a:latin typeface="Times New Roman" charset="0"/>
                        </a:rPr>
                        <a:t>réaligner</a:t>
                      </a:r>
                      <a:r>
                        <a:rPr kumimoji="0" lang="fr-FR" sz="1600" b="1" i="0" u="none" strike="noStrike" cap="none" normalizeH="0" baseline="0">
                          <a:ln>
                            <a:noFill/>
                          </a:ln>
                          <a:solidFill>
                            <a:schemeClr val="tx1"/>
                          </a:solidFill>
                          <a:effectLst/>
                          <a:latin typeface="Times New Roman" charset="0"/>
                        </a:rPr>
                        <a:t> objectifs, stratégie et nouvelles pratiques</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Espace réservé du numéro de diapositive 2"/>
          <p:cNvSpPr>
            <a:spLocks noGrp="1"/>
          </p:cNvSpPr>
          <p:nvPr>
            <p:ph type="sldNum" sz="quarter" idx="10"/>
          </p:nvPr>
        </p:nvSpPr>
        <p:spPr/>
        <p:txBody>
          <a:bodyPr/>
          <a:lstStyle/>
          <a:p>
            <a:pPr>
              <a:defRPr/>
            </a:pPr>
            <a:fld id="{DD27B4F3-537A-D747-8038-8FAA82181AD8}" type="slidenum">
              <a:rPr lang="fr-FR"/>
              <a:pPr>
                <a:defRPr/>
              </a:pPr>
              <a:t>366</a:t>
            </a:fld>
            <a:endParaRPr lang="fr-FR"/>
          </a:p>
        </p:txBody>
      </p:sp>
      <p:grpSp>
        <p:nvGrpSpPr>
          <p:cNvPr id="2" name="Group 2"/>
          <p:cNvGrpSpPr>
            <a:grpSpLocks/>
          </p:cNvGrpSpPr>
          <p:nvPr/>
        </p:nvGrpSpPr>
        <p:grpSpPr bwMode="auto">
          <a:xfrm>
            <a:off x="76200" y="3568700"/>
            <a:ext cx="4198938" cy="2603500"/>
            <a:chOff x="204" y="2205"/>
            <a:chExt cx="2462" cy="1640"/>
          </a:xfrm>
        </p:grpSpPr>
        <p:sp>
          <p:nvSpPr>
            <p:cNvPr id="748575" name="Text Box 3"/>
            <p:cNvSpPr txBox="1">
              <a:spLocks noChangeArrowheads="1"/>
            </p:cNvSpPr>
            <p:nvPr/>
          </p:nvSpPr>
          <p:spPr bwMode="auto">
            <a:xfrm>
              <a:off x="204" y="2205"/>
              <a:ext cx="1043" cy="698"/>
            </a:xfrm>
            <a:prstGeom prst="rect">
              <a:avLst/>
            </a:prstGeom>
            <a:noFill/>
            <a:ln w="38100">
              <a:solidFill>
                <a:srgbClr val="FF0000"/>
              </a:solidFill>
              <a:miter lim="800000"/>
              <a:headEnd/>
              <a:tailEnd/>
            </a:ln>
          </p:spPr>
          <p:txBody>
            <a:bodyPr lIns="91434" tIns="45717" rIns="91434" bIns="45717">
              <a:prstTxWarp prst="textNoShape">
                <a:avLst/>
              </a:prstTxWarp>
              <a:spAutoFit/>
            </a:bodyPr>
            <a:lstStyle/>
            <a:p>
              <a:pPr algn="ctr"/>
              <a:r>
                <a:rPr lang="fr-FR" sz="1600">
                  <a:latin typeface="Script MT Bold" pitchFamily="66" charset="0"/>
                </a:rPr>
                <a:t>Investissement dans les Initiatives de Changement</a:t>
              </a:r>
            </a:p>
          </p:txBody>
        </p:sp>
        <p:sp>
          <p:nvSpPr>
            <p:cNvPr id="748576" name="Text Box 4"/>
            <p:cNvSpPr txBox="1">
              <a:spLocks noChangeArrowheads="1"/>
            </p:cNvSpPr>
            <p:nvPr/>
          </p:nvSpPr>
          <p:spPr bwMode="auto">
            <a:xfrm>
              <a:off x="1746" y="3307"/>
              <a:ext cx="920" cy="538"/>
            </a:xfrm>
            <a:prstGeom prst="rect">
              <a:avLst/>
            </a:prstGeom>
            <a:noFill/>
            <a:ln w="28575">
              <a:solidFill>
                <a:srgbClr val="FF0000"/>
              </a:solidFill>
              <a:miter lim="800000"/>
              <a:headEnd/>
              <a:tailEnd/>
            </a:ln>
          </p:spPr>
          <p:txBody>
            <a:bodyPr lIns="91434" tIns="45717" rIns="91434" bIns="45717">
              <a:prstTxWarp prst="textNoShape">
                <a:avLst/>
              </a:prstTxWarp>
              <a:spAutoFit/>
            </a:bodyPr>
            <a:lstStyle/>
            <a:p>
              <a:pPr algn="ctr"/>
              <a:r>
                <a:rPr lang="fr-FR" sz="1600">
                  <a:latin typeface="Script MT Bold" pitchFamily="66" charset="0"/>
                </a:rPr>
                <a:t>Enthousiasme et Volonté d’engagement</a:t>
              </a:r>
            </a:p>
          </p:txBody>
        </p:sp>
        <p:sp>
          <p:nvSpPr>
            <p:cNvPr id="748577" name="Freeform 5"/>
            <p:cNvSpPr>
              <a:spLocks/>
            </p:cNvSpPr>
            <p:nvPr/>
          </p:nvSpPr>
          <p:spPr bwMode="auto">
            <a:xfrm>
              <a:off x="688" y="2750"/>
              <a:ext cx="1058" cy="899"/>
            </a:xfrm>
            <a:custGeom>
              <a:avLst/>
              <a:gdLst>
                <a:gd name="T0" fmla="*/ 1058 w 1058"/>
                <a:gd name="T1" fmla="*/ 862 h 899"/>
                <a:gd name="T2" fmla="*/ 378 w 1058"/>
                <a:gd name="T3" fmla="*/ 816 h 899"/>
                <a:gd name="T4" fmla="*/ 60 w 1058"/>
                <a:gd name="T5" fmla="*/ 363 h 899"/>
                <a:gd name="T6" fmla="*/ 15 w 1058"/>
                <a:gd name="T7" fmla="*/ 0 h 899"/>
                <a:gd name="T8" fmla="*/ 0 60000 65536"/>
                <a:gd name="T9" fmla="*/ 0 60000 65536"/>
                <a:gd name="T10" fmla="*/ 0 60000 65536"/>
                <a:gd name="T11" fmla="*/ 0 60000 65536"/>
                <a:gd name="T12" fmla="*/ 0 w 1058"/>
                <a:gd name="T13" fmla="*/ 0 h 899"/>
                <a:gd name="T14" fmla="*/ 1058 w 1058"/>
                <a:gd name="T15" fmla="*/ 899 h 899"/>
              </a:gdLst>
              <a:ahLst/>
              <a:cxnLst>
                <a:cxn ang="T8">
                  <a:pos x="T0" y="T1"/>
                </a:cxn>
                <a:cxn ang="T9">
                  <a:pos x="T2" y="T3"/>
                </a:cxn>
                <a:cxn ang="T10">
                  <a:pos x="T4" y="T5"/>
                </a:cxn>
                <a:cxn ang="T11">
                  <a:pos x="T6" y="T7"/>
                </a:cxn>
              </a:cxnLst>
              <a:rect l="T12" t="T13" r="T14" b="T15"/>
              <a:pathLst>
                <a:path w="1058" h="899">
                  <a:moveTo>
                    <a:pt x="1058" y="862"/>
                  </a:moveTo>
                  <a:cubicBezTo>
                    <a:pt x="801" y="880"/>
                    <a:pt x="544" y="899"/>
                    <a:pt x="378" y="816"/>
                  </a:cubicBezTo>
                  <a:cubicBezTo>
                    <a:pt x="212" y="733"/>
                    <a:pt x="120" y="499"/>
                    <a:pt x="60" y="363"/>
                  </a:cubicBezTo>
                  <a:cubicBezTo>
                    <a:pt x="0" y="227"/>
                    <a:pt x="22" y="60"/>
                    <a:pt x="15" y="0"/>
                  </a:cubicBezTo>
                </a:path>
              </a:pathLst>
            </a:custGeom>
            <a:noFill/>
            <a:ln w="38100">
              <a:solidFill>
                <a:srgbClr val="FF3300"/>
              </a:solidFill>
              <a:round/>
              <a:headEnd/>
              <a:tailEnd type="triangle" w="med" len="med"/>
            </a:ln>
          </p:spPr>
          <p:txBody>
            <a:bodyPr>
              <a:prstTxWarp prst="textNoShape">
                <a:avLst/>
              </a:prstTxWarp>
            </a:bodyPr>
            <a:lstStyle/>
            <a:p>
              <a:endParaRPr lang="fr-FR"/>
            </a:p>
          </p:txBody>
        </p:sp>
      </p:grpSp>
      <p:grpSp>
        <p:nvGrpSpPr>
          <p:cNvPr id="3" name="Group 6"/>
          <p:cNvGrpSpPr>
            <a:grpSpLocks/>
          </p:cNvGrpSpPr>
          <p:nvPr/>
        </p:nvGrpSpPr>
        <p:grpSpPr bwMode="auto">
          <a:xfrm>
            <a:off x="1187450" y="2840038"/>
            <a:ext cx="4176713" cy="2905125"/>
            <a:chOff x="748" y="1789"/>
            <a:chExt cx="2631" cy="1830"/>
          </a:xfrm>
        </p:grpSpPr>
        <p:sp>
          <p:nvSpPr>
            <p:cNvPr id="748569" name="Text Box 7"/>
            <p:cNvSpPr txBox="1">
              <a:spLocks noChangeArrowheads="1"/>
            </p:cNvSpPr>
            <p:nvPr/>
          </p:nvSpPr>
          <p:spPr bwMode="auto">
            <a:xfrm>
              <a:off x="1429" y="2478"/>
              <a:ext cx="861" cy="834"/>
            </a:xfrm>
            <a:prstGeom prst="rect">
              <a:avLst/>
            </a:prstGeom>
            <a:noFill/>
            <a:ln w="9525">
              <a:solidFill>
                <a:srgbClr val="0033CC"/>
              </a:solidFill>
              <a:miter lim="800000"/>
              <a:headEnd/>
              <a:tailEnd/>
            </a:ln>
          </p:spPr>
          <p:txBody>
            <a:bodyPr lIns="91434" tIns="45717" rIns="91434" bIns="45717">
              <a:prstTxWarp prst="textNoShape">
                <a:avLst/>
              </a:prstTxWarp>
              <a:spAutoFit/>
            </a:bodyPr>
            <a:lstStyle/>
            <a:p>
              <a:pPr algn="ctr"/>
              <a:r>
                <a:rPr lang="fr-FR" sz="1600" b="1" i="1">
                  <a:solidFill>
                    <a:srgbClr val="0033CC"/>
                  </a:solidFill>
                  <a:latin typeface="Times New Roman" charset="0"/>
                </a:rPr>
                <a:t>R2 : Développer le Réseau des personnes “motrices”</a:t>
              </a:r>
            </a:p>
          </p:txBody>
        </p:sp>
        <p:sp>
          <p:nvSpPr>
            <p:cNvPr id="748570" name="Text Box 8"/>
            <p:cNvSpPr txBox="1">
              <a:spLocks noChangeArrowheads="1"/>
            </p:cNvSpPr>
            <p:nvPr/>
          </p:nvSpPr>
          <p:spPr bwMode="auto">
            <a:xfrm>
              <a:off x="2504" y="2432"/>
              <a:ext cx="875" cy="366"/>
            </a:xfrm>
            <a:prstGeom prst="rect">
              <a:avLst/>
            </a:prstGeom>
            <a:noFill/>
            <a:ln w="9525">
              <a:noFill/>
              <a:miter lim="800000"/>
              <a:headEnd/>
              <a:tailEnd/>
            </a:ln>
          </p:spPr>
          <p:txBody>
            <a:bodyPr lIns="91434" tIns="45717" rIns="91434" bIns="45717">
              <a:prstTxWarp prst="textNoShape">
                <a:avLst/>
              </a:prstTxWarp>
              <a:spAutoFit/>
            </a:bodyPr>
            <a:lstStyle/>
            <a:p>
              <a:pPr algn="ctr"/>
              <a:r>
                <a:rPr lang="fr-FR" sz="1600" b="1">
                  <a:solidFill>
                    <a:srgbClr val="0033CC"/>
                  </a:solidFill>
                  <a:latin typeface="Times New Roman" charset="0"/>
                </a:rPr>
                <a:t>Réseau et Déploiement</a:t>
              </a:r>
            </a:p>
          </p:txBody>
        </p:sp>
        <p:sp>
          <p:nvSpPr>
            <p:cNvPr id="748571" name="Text Box 9"/>
            <p:cNvSpPr txBox="1">
              <a:spLocks noChangeArrowheads="1"/>
            </p:cNvSpPr>
            <p:nvPr/>
          </p:nvSpPr>
          <p:spPr bwMode="auto">
            <a:xfrm>
              <a:off x="1565" y="1842"/>
              <a:ext cx="816" cy="520"/>
            </a:xfrm>
            <a:prstGeom prst="rect">
              <a:avLst/>
            </a:prstGeom>
            <a:noFill/>
            <a:ln w="9525">
              <a:noFill/>
              <a:miter lim="800000"/>
              <a:headEnd/>
              <a:tailEnd/>
            </a:ln>
          </p:spPr>
          <p:txBody>
            <a:bodyPr lIns="91434" tIns="45717" rIns="91434" bIns="45717">
              <a:prstTxWarp prst="textNoShape">
                <a:avLst/>
              </a:prstTxWarp>
              <a:spAutoFit/>
            </a:bodyPr>
            <a:lstStyle/>
            <a:p>
              <a:pPr algn="ctr"/>
              <a:r>
                <a:rPr lang="fr-FR" sz="1600" b="1">
                  <a:solidFill>
                    <a:srgbClr val="0033CC"/>
                  </a:solidFill>
                  <a:latin typeface="Times New Roman" charset="0"/>
                </a:rPr>
                <a:t>Implication des personnes</a:t>
              </a:r>
            </a:p>
          </p:txBody>
        </p:sp>
        <p:sp>
          <p:nvSpPr>
            <p:cNvPr id="748572" name="Freeform 10"/>
            <p:cNvSpPr>
              <a:spLocks/>
            </p:cNvSpPr>
            <p:nvPr/>
          </p:nvSpPr>
          <p:spPr bwMode="auto">
            <a:xfrm>
              <a:off x="748" y="1789"/>
              <a:ext cx="1043" cy="416"/>
            </a:xfrm>
            <a:custGeom>
              <a:avLst/>
              <a:gdLst>
                <a:gd name="T0" fmla="*/ 0 w 1043"/>
                <a:gd name="T1" fmla="*/ 416 h 416"/>
                <a:gd name="T2" fmla="*/ 182 w 1043"/>
                <a:gd name="T3" fmla="*/ 190 h 416"/>
                <a:gd name="T4" fmla="*/ 454 w 1043"/>
                <a:gd name="T5" fmla="*/ 53 h 416"/>
                <a:gd name="T6" fmla="*/ 771 w 1043"/>
                <a:gd name="T7" fmla="*/ 8 h 416"/>
                <a:gd name="T8" fmla="*/ 1043 w 1043"/>
                <a:gd name="T9" fmla="*/ 99 h 416"/>
                <a:gd name="T10" fmla="*/ 0 60000 65536"/>
                <a:gd name="T11" fmla="*/ 0 60000 65536"/>
                <a:gd name="T12" fmla="*/ 0 60000 65536"/>
                <a:gd name="T13" fmla="*/ 0 60000 65536"/>
                <a:gd name="T14" fmla="*/ 0 60000 65536"/>
                <a:gd name="T15" fmla="*/ 0 w 1043"/>
                <a:gd name="T16" fmla="*/ 0 h 416"/>
                <a:gd name="T17" fmla="*/ 1043 w 1043"/>
                <a:gd name="T18" fmla="*/ 416 h 416"/>
              </a:gdLst>
              <a:ahLst/>
              <a:cxnLst>
                <a:cxn ang="T10">
                  <a:pos x="T0" y="T1"/>
                </a:cxn>
                <a:cxn ang="T11">
                  <a:pos x="T2" y="T3"/>
                </a:cxn>
                <a:cxn ang="T12">
                  <a:pos x="T4" y="T5"/>
                </a:cxn>
                <a:cxn ang="T13">
                  <a:pos x="T6" y="T7"/>
                </a:cxn>
                <a:cxn ang="T14">
                  <a:pos x="T8" y="T9"/>
                </a:cxn>
              </a:cxnLst>
              <a:rect l="T15" t="T16" r="T17" b="T18"/>
              <a:pathLst>
                <a:path w="1043" h="416">
                  <a:moveTo>
                    <a:pt x="0" y="416"/>
                  </a:moveTo>
                  <a:cubicBezTo>
                    <a:pt x="53" y="333"/>
                    <a:pt x="106" y="250"/>
                    <a:pt x="182" y="190"/>
                  </a:cubicBezTo>
                  <a:cubicBezTo>
                    <a:pt x="258" y="130"/>
                    <a:pt x="356" y="83"/>
                    <a:pt x="454" y="53"/>
                  </a:cubicBezTo>
                  <a:cubicBezTo>
                    <a:pt x="552" y="23"/>
                    <a:pt x="673" y="0"/>
                    <a:pt x="771" y="8"/>
                  </a:cubicBezTo>
                  <a:cubicBezTo>
                    <a:pt x="869" y="16"/>
                    <a:pt x="998" y="84"/>
                    <a:pt x="1043" y="99"/>
                  </a:cubicBezTo>
                </a:path>
              </a:pathLst>
            </a:custGeom>
            <a:noFill/>
            <a:ln w="28575">
              <a:solidFill>
                <a:srgbClr val="0033CC"/>
              </a:solidFill>
              <a:round/>
              <a:headEnd/>
              <a:tailEnd type="triangle" w="med" len="med"/>
            </a:ln>
          </p:spPr>
          <p:txBody>
            <a:bodyPr>
              <a:prstTxWarp prst="textNoShape">
                <a:avLst/>
              </a:prstTxWarp>
            </a:bodyPr>
            <a:lstStyle/>
            <a:p>
              <a:endParaRPr lang="fr-FR"/>
            </a:p>
          </p:txBody>
        </p:sp>
        <p:sp>
          <p:nvSpPr>
            <p:cNvPr id="748573" name="Freeform 11"/>
            <p:cNvSpPr>
              <a:spLocks/>
            </p:cNvSpPr>
            <p:nvPr/>
          </p:nvSpPr>
          <p:spPr bwMode="auto">
            <a:xfrm>
              <a:off x="2200" y="2115"/>
              <a:ext cx="589" cy="363"/>
            </a:xfrm>
            <a:custGeom>
              <a:avLst/>
              <a:gdLst>
                <a:gd name="T0" fmla="*/ 0 w 453"/>
                <a:gd name="T1" fmla="*/ 0 h 363"/>
                <a:gd name="T2" fmla="*/ 412 w 453"/>
                <a:gd name="T3" fmla="*/ 181 h 363"/>
                <a:gd name="T4" fmla="*/ 589 w 453"/>
                <a:gd name="T5" fmla="*/ 363 h 363"/>
                <a:gd name="T6" fmla="*/ 0 60000 65536"/>
                <a:gd name="T7" fmla="*/ 0 60000 65536"/>
                <a:gd name="T8" fmla="*/ 0 60000 65536"/>
                <a:gd name="T9" fmla="*/ 0 w 453"/>
                <a:gd name="T10" fmla="*/ 0 h 363"/>
                <a:gd name="T11" fmla="*/ 453 w 453"/>
                <a:gd name="T12" fmla="*/ 363 h 363"/>
              </a:gdLst>
              <a:ahLst/>
              <a:cxnLst>
                <a:cxn ang="T6">
                  <a:pos x="T0" y="T1"/>
                </a:cxn>
                <a:cxn ang="T7">
                  <a:pos x="T2" y="T3"/>
                </a:cxn>
                <a:cxn ang="T8">
                  <a:pos x="T4" y="T5"/>
                </a:cxn>
              </a:cxnLst>
              <a:rect l="T9" t="T10" r="T11" b="T12"/>
              <a:pathLst>
                <a:path w="453" h="363">
                  <a:moveTo>
                    <a:pt x="0" y="0"/>
                  </a:moveTo>
                  <a:cubicBezTo>
                    <a:pt x="121" y="60"/>
                    <a:pt x="242" y="121"/>
                    <a:pt x="317" y="181"/>
                  </a:cubicBezTo>
                  <a:cubicBezTo>
                    <a:pt x="392" y="241"/>
                    <a:pt x="422" y="302"/>
                    <a:pt x="453" y="363"/>
                  </a:cubicBezTo>
                </a:path>
              </a:pathLst>
            </a:custGeom>
            <a:noFill/>
            <a:ln w="28575">
              <a:solidFill>
                <a:srgbClr val="0033CC"/>
              </a:solidFill>
              <a:round/>
              <a:headEnd/>
              <a:tailEnd type="triangle" w="med" len="med"/>
            </a:ln>
          </p:spPr>
          <p:txBody>
            <a:bodyPr>
              <a:prstTxWarp prst="textNoShape">
                <a:avLst/>
              </a:prstTxWarp>
            </a:bodyPr>
            <a:lstStyle/>
            <a:p>
              <a:endParaRPr lang="fr-FR"/>
            </a:p>
          </p:txBody>
        </p:sp>
        <p:sp>
          <p:nvSpPr>
            <p:cNvPr id="748574" name="Freeform 12"/>
            <p:cNvSpPr>
              <a:spLocks/>
            </p:cNvSpPr>
            <p:nvPr/>
          </p:nvSpPr>
          <p:spPr bwMode="auto">
            <a:xfrm>
              <a:off x="2653" y="2795"/>
              <a:ext cx="242" cy="824"/>
            </a:xfrm>
            <a:custGeom>
              <a:avLst/>
              <a:gdLst>
                <a:gd name="T0" fmla="*/ 227 w 242"/>
                <a:gd name="T1" fmla="*/ 0 h 824"/>
                <a:gd name="T2" fmla="*/ 227 w 242"/>
                <a:gd name="T3" fmla="*/ 499 h 824"/>
                <a:gd name="T4" fmla="*/ 136 w 242"/>
                <a:gd name="T5" fmla="*/ 771 h 824"/>
                <a:gd name="T6" fmla="*/ 0 w 242"/>
                <a:gd name="T7" fmla="*/ 817 h 824"/>
                <a:gd name="T8" fmla="*/ 0 60000 65536"/>
                <a:gd name="T9" fmla="*/ 0 60000 65536"/>
                <a:gd name="T10" fmla="*/ 0 60000 65536"/>
                <a:gd name="T11" fmla="*/ 0 60000 65536"/>
                <a:gd name="T12" fmla="*/ 0 w 242"/>
                <a:gd name="T13" fmla="*/ 0 h 824"/>
                <a:gd name="T14" fmla="*/ 242 w 242"/>
                <a:gd name="T15" fmla="*/ 824 h 824"/>
              </a:gdLst>
              <a:ahLst/>
              <a:cxnLst>
                <a:cxn ang="T8">
                  <a:pos x="T0" y="T1"/>
                </a:cxn>
                <a:cxn ang="T9">
                  <a:pos x="T2" y="T3"/>
                </a:cxn>
                <a:cxn ang="T10">
                  <a:pos x="T4" y="T5"/>
                </a:cxn>
                <a:cxn ang="T11">
                  <a:pos x="T6" y="T7"/>
                </a:cxn>
              </a:cxnLst>
              <a:rect l="T12" t="T13" r="T14" b="T15"/>
              <a:pathLst>
                <a:path w="242" h="824">
                  <a:moveTo>
                    <a:pt x="227" y="0"/>
                  </a:moveTo>
                  <a:cubicBezTo>
                    <a:pt x="234" y="185"/>
                    <a:pt x="242" y="371"/>
                    <a:pt x="227" y="499"/>
                  </a:cubicBezTo>
                  <a:cubicBezTo>
                    <a:pt x="212" y="627"/>
                    <a:pt x="174" y="718"/>
                    <a:pt x="136" y="771"/>
                  </a:cubicBezTo>
                  <a:cubicBezTo>
                    <a:pt x="98" y="824"/>
                    <a:pt x="23" y="809"/>
                    <a:pt x="0" y="817"/>
                  </a:cubicBezTo>
                </a:path>
              </a:pathLst>
            </a:custGeom>
            <a:noFill/>
            <a:ln w="28575">
              <a:solidFill>
                <a:srgbClr val="0033CC"/>
              </a:solidFill>
              <a:round/>
              <a:headEnd/>
              <a:tailEnd type="triangle" w="med" len="med"/>
            </a:ln>
          </p:spPr>
          <p:txBody>
            <a:bodyPr>
              <a:prstTxWarp prst="textNoShape">
                <a:avLst/>
              </a:prstTxWarp>
            </a:bodyPr>
            <a:lstStyle/>
            <a:p>
              <a:endParaRPr lang="fr-FR"/>
            </a:p>
          </p:txBody>
        </p:sp>
      </p:grpSp>
      <p:sp>
        <p:nvSpPr>
          <p:cNvPr id="748549" name="Rectangle 13"/>
          <p:cNvSpPr>
            <a:spLocks noGrp="1" noChangeArrowheads="1"/>
          </p:cNvSpPr>
          <p:nvPr>
            <p:ph type="title"/>
          </p:nvPr>
        </p:nvSpPr>
        <p:spPr/>
        <p:txBody>
          <a:bodyPr/>
          <a:lstStyle/>
          <a:p>
            <a:r>
              <a:rPr lang="fr-FR"/>
              <a:t>Des processus de renforcement existent pour lancer, maintenir, diffuser le changement </a:t>
            </a:r>
          </a:p>
        </p:txBody>
      </p:sp>
      <p:grpSp>
        <p:nvGrpSpPr>
          <p:cNvPr id="4" name="Group 14"/>
          <p:cNvGrpSpPr>
            <a:grpSpLocks/>
          </p:cNvGrpSpPr>
          <p:nvPr/>
        </p:nvGrpSpPr>
        <p:grpSpPr bwMode="auto">
          <a:xfrm>
            <a:off x="900113" y="1916113"/>
            <a:ext cx="5759450" cy="3960812"/>
            <a:chOff x="567" y="1207"/>
            <a:chExt cx="3628" cy="2495"/>
          </a:xfrm>
        </p:grpSpPr>
        <p:sp>
          <p:nvSpPr>
            <p:cNvPr id="748562" name="Text Box 15"/>
            <p:cNvSpPr txBox="1">
              <a:spLocks noChangeArrowheads="1"/>
            </p:cNvSpPr>
            <p:nvPr/>
          </p:nvSpPr>
          <p:spPr bwMode="auto">
            <a:xfrm>
              <a:off x="2608" y="1706"/>
              <a:ext cx="874" cy="680"/>
            </a:xfrm>
            <a:prstGeom prst="rect">
              <a:avLst/>
            </a:prstGeom>
            <a:noFill/>
            <a:ln w="9525">
              <a:solidFill>
                <a:srgbClr val="339933"/>
              </a:solidFill>
              <a:miter lim="800000"/>
              <a:headEnd/>
              <a:tailEnd/>
            </a:ln>
          </p:spPr>
          <p:txBody>
            <a:bodyPr lIns="91434" tIns="45717" rIns="91434" bIns="45717">
              <a:prstTxWarp prst="textNoShape">
                <a:avLst/>
              </a:prstTxWarp>
              <a:spAutoFit/>
            </a:bodyPr>
            <a:lstStyle/>
            <a:p>
              <a:pPr algn="ctr"/>
              <a:r>
                <a:rPr lang="fr-FR" sz="1600" b="1" i="1">
                  <a:solidFill>
                    <a:srgbClr val="339933"/>
                  </a:solidFill>
                  <a:latin typeface="Times New Roman" charset="0"/>
                </a:rPr>
                <a:t>R1 : Améliorer la performance individuelle</a:t>
              </a:r>
            </a:p>
          </p:txBody>
        </p:sp>
        <p:sp>
          <p:nvSpPr>
            <p:cNvPr id="748563" name="Text Box 16"/>
            <p:cNvSpPr txBox="1">
              <a:spLocks noChangeArrowheads="1"/>
            </p:cNvSpPr>
            <p:nvPr/>
          </p:nvSpPr>
          <p:spPr bwMode="auto">
            <a:xfrm>
              <a:off x="1338" y="1207"/>
              <a:ext cx="1043" cy="366"/>
            </a:xfrm>
            <a:prstGeom prst="rect">
              <a:avLst/>
            </a:prstGeom>
            <a:noFill/>
            <a:ln w="9525">
              <a:noFill/>
              <a:miter lim="800000"/>
              <a:headEnd/>
              <a:tailEnd/>
            </a:ln>
          </p:spPr>
          <p:txBody>
            <a:bodyPr lIns="91434" tIns="45717" rIns="91434" bIns="45717">
              <a:prstTxWarp prst="textNoShape">
                <a:avLst/>
              </a:prstTxWarp>
              <a:spAutoFit/>
            </a:bodyPr>
            <a:lstStyle/>
            <a:p>
              <a:pPr algn="ctr"/>
              <a:r>
                <a:rPr lang="fr-FR" sz="1600" b="1">
                  <a:solidFill>
                    <a:srgbClr val="339933"/>
                  </a:solidFill>
                  <a:latin typeface="Times New Roman" charset="0"/>
                </a:rPr>
                <a:t>Capacités</a:t>
              </a:r>
            </a:p>
            <a:p>
              <a:pPr algn="ctr"/>
              <a:r>
                <a:rPr lang="fr-FR" sz="1600" b="1">
                  <a:solidFill>
                    <a:srgbClr val="339933"/>
                  </a:solidFill>
                  <a:latin typeface="Times New Roman" charset="0"/>
                </a:rPr>
                <a:t>D’apprentissage</a:t>
              </a:r>
            </a:p>
          </p:txBody>
        </p:sp>
        <p:sp>
          <p:nvSpPr>
            <p:cNvPr id="748564" name="Text Box 17"/>
            <p:cNvSpPr txBox="1">
              <a:spLocks noChangeArrowheads="1"/>
            </p:cNvSpPr>
            <p:nvPr/>
          </p:nvSpPr>
          <p:spPr bwMode="auto">
            <a:xfrm>
              <a:off x="3470" y="1888"/>
              <a:ext cx="725" cy="366"/>
            </a:xfrm>
            <a:prstGeom prst="rect">
              <a:avLst/>
            </a:prstGeom>
            <a:noFill/>
            <a:ln w="9525">
              <a:noFill/>
              <a:miter lim="800000"/>
              <a:headEnd/>
              <a:tailEnd/>
            </a:ln>
          </p:spPr>
          <p:txBody>
            <a:bodyPr lIns="91434" tIns="45717" rIns="91434" bIns="45717">
              <a:prstTxWarp prst="textNoShape">
                <a:avLst/>
              </a:prstTxWarp>
              <a:spAutoFit/>
            </a:bodyPr>
            <a:lstStyle/>
            <a:p>
              <a:pPr algn="ctr"/>
              <a:r>
                <a:rPr lang="fr-FR" sz="1600" b="1">
                  <a:solidFill>
                    <a:srgbClr val="339933"/>
                  </a:solidFill>
                  <a:latin typeface="Times New Roman" charset="0"/>
                </a:rPr>
                <a:t>Résultats individuels</a:t>
              </a:r>
            </a:p>
          </p:txBody>
        </p:sp>
        <p:sp>
          <p:nvSpPr>
            <p:cNvPr id="748565" name="Freeform 18"/>
            <p:cNvSpPr>
              <a:spLocks/>
            </p:cNvSpPr>
            <p:nvPr/>
          </p:nvSpPr>
          <p:spPr bwMode="auto">
            <a:xfrm>
              <a:off x="688" y="1344"/>
              <a:ext cx="741" cy="816"/>
            </a:xfrm>
            <a:custGeom>
              <a:avLst/>
              <a:gdLst>
                <a:gd name="T0" fmla="*/ 15 w 741"/>
                <a:gd name="T1" fmla="*/ 816 h 816"/>
                <a:gd name="T2" fmla="*/ 60 w 741"/>
                <a:gd name="T3" fmla="*/ 317 h 816"/>
                <a:gd name="T4" fmla="*/ 378 w 741"/>
                <a:gd name="T5" fmla="*/ 90 h 816"/>
                <a:gd name="T6" fmla="*/ 741 w 741"/>
                <a:gd name="T7" fmla="*/ 0 h 816"/>
                <a:gd name="T8" fmla="*/ 0 60000 65536"/>
                <a:gd name="T9" fmla="*/ 0 60000 65536"/>
                <a:gd name="T10" fmla="*/ 0 60000 65536"/>
                <a:gd name="T11" fmla="*/ 0 60000 65536"/>
                <a:gd name="T12" fmla="*/ 0 w 741"/>
                <a:gd name="T13" fmla="*/ 0 h 816"/>
                <a:gd name="T14" fmla="*/ 741 w 741"/>
                <a:gd name="T15" fmla="*/ 816 h 816"/>
              </a:gdLst>
              <a:ahLst/>
              <a:cxnLst>
                <a:cxn ang="T8">
                  <a:pos x="T0" y="T1"/>
                </a:cxn>
                <a:cxn ang="T9">
                  <a:pos x="T2" y="T3"/>
                </a:cxn>
                <a:cxn ang="T10">
                  <a:pos x="T4" y="T5"/>
                </a:cxn>
                <a:cxn ang="T11">
                  <a:pos x="T6" y="T7"/>
                </a:cxn>
              </a:cxnLst>
              <a:rect l="T12" t="T13" r="T14" b="T15"/>
              <a:pathLst>
                <a:path w="741" h="816">
                  <a:moveTo>
                    <a:pt x="15" y="816"/>
                  </a:moveTo>
                  <a:cubicBezTo>
                    <a:pt x="7" y="627"/>
                    <a:pt x="0" y="438"/>
                    <a:pt x="60" y="317"/>
                  </a:cubicBezTo>
                  <a:cubicBezTo>
                    <a:pt x="120" y="196"/>
                    <a:pt x="265" y="143"/>
                    <a:pt x="378" y="90"/>
                  </a:cubicBezTo>
                  <a:cubicBezTo>
                    <a:pt x="491" y="37"/>
                    <a:pt x="616" y="18"/>
                    <a:pt x="741" y="0"/>
                  </a:cubicBezTo>
                </a:path>
              </a:pathLst>
            </a:custGeom>
            <a:noFill/>
            <a:ln w="28575">
              <a:solidFill>
                <a:schemeClr val="tx1"/>
              </a:solidFill>
              <a:round/>
              <a:headEnd/>
              <a:tailEnd type="triangle" w="med" len="med"/>
            </a:ln>
          </p:spPr>
          <p:txBody>
            <a:bodyPr>
              <a:prstTxWarp prst="textNoShape">
                <a:avLst/>
              </a:prstTxWarp>
            </a:bodyPr>
            <a:lstStyle/>
            <a:p>
              <a:endParaRPr lang="fr-FR"/>
            </a:p>
          </p:txBody>
        </p:sp>
        <p:sp>
          <p:nvSpPr>
            <p:cNvPr id="748566" name="Freeform 19"/>
            <p:cNvSpPr>
              <a:spLocks/>
            </p:cNvSpPr>
            <p:nvPr/>
          </p:nvSpPr>
          <p:spPr bwMode="auto">
            <a:xfrm>
              <a:off x="2154" y="1389"/>
              <a:ext cx="1588" cy="544"/>
            </a:xfrm>
            <a:custGeom>
              <a:avLst/>
              <a:gdLst>
                <a:gd name="T0" fmla="*/ 0 w 1588"/>
                <a:gd name="T1" fmla="*/ 0 h 544"/>
                <a:gd name="T2" fmla="*/ 545 w 1588"/>
                <a:gd name="T3" fmla="*/ 45 h 544"/>
                <a:gd name="T4" fmla="*/ 1225 w 1588"/>
                <a:gd name="T5" fmla="*/ 181 h 544"/>
                <a:gd name="T6" fmla="*/ 1452 w 1588"/>
                <a:gd name="T7" fmla="*/ 317 h 544"/>
                <a:gd name="T8" fmla="*/ 1588 w 1588"/>
                <a:gd name="T9" fmla="*/ 544 h 544"/>
                <a:gd name="T10" fmla="*/ 0 60000 65536"/>
                <a:gd name="T11" fmla="*/ 0 60000 65536"/>
                <a:gd name="T12" fmla="*/ 0 60000 65536"/>
                <a:gd name="T13" fmla="*/ 0 60000 65536"/>
                <a:gd name="T14" fmla="*/ 0 60000 65536"/>
                <a:gd name="T15" fmla="*/ 0 w 1588"/>
                <a:gd name="T16" fmla="*/ 0 h 544"/>
                <a:gd name="T17" fmla="*/ 1588 w 1588"/>
                <a:gd name="T18" fmla="*/ 544 h 544"/>
              </a:gdLst>
              <a:ahLst/>
              <a:cxnLst>
                <a:cxn ang="T10">
                  <a:pos x="T0" y="T1"/>
                </a:cxn>
                <a:cxn ang="T11">
                  <a:pos x="T2" y="T3"/>
                </a:cxn>
                <a:cxn ang="T12">
                  <a:pos x="T4" y="T5"/>
                </a:cxn>
                <a:cxn ang="T13">
                  <a:pos x="T6" y="T7"/>
                </a:cxn>
                <a:cxn ang="T14">
                  <a:pos x="T8" y="T9"/>
                </a:cxn>
              </a:cxnLst>
              <a:rect l="T15" t="T16" r="T17" b="T18"/>
              <a:pathLst>
                <a:path w="1588" h="544">
                  <a:moveTo>
                    <a:pt x="0" y="0"/>
                  </a:moveTo>
                  <a:cubicBezTo>
                    <a:pt x="170" y="7"/>
                    <a:pt x="341" y="15"/>
                    <a:pt x="545" y="45"/>
                  </a:cubicBezTo>
                  <a:cubicBezTo>
                    <a:pt x="749" y="75"/>
                    <a:pt x="1074" y="136"/>
                    <a:pt x="1225" y="181"/>
                  </a:cubicBezTo>
                  <a:cubicBezTo>
                    <a:pt x="1376" y="226"/>
                    <a:pt x="1392" y="257"/>
                    <a:pt x="1452" y="317"/>
                  </a:cubicBezTo>
                  <a:cubicBezTo>
                    <a:pt x="1512" y="377"/>
                    <a:pt x="1565" y="506"/>
                    <a:pt x="1588" y="544"/>
                  </a:cubicBezTo>
                </a:path>
              </a:pathLst>
            </a:custGeom>
            <a:noFill/>
            <a:ln w="28575">
              <a:solidFill>
                <a:srgbClr val="339933"/>
              </a:solidFill>
              <a:round/>
              <a:headEnd/>
              <a:tailEnd type="triangle" w="med" len="med"/>
            </a:ln>
          </p:spPr>
          <p:txBody>
            <a:bodyPr>
              <a:prstTxWarp prst="textNoShape">
                <a:avLst/>
              </a:prstTxWarp>
            </a:bodyPr>
            <a:lstStyle/>
            <a:p>
              <a:endParaRPr lang="fr-FR"/>
            </a:p>
          </p:txBody>
        </p:sp>
        <p:sp>
          <p:nvSpPr>
            <p:cNvPr id="748567" name="Freeform 20"/>
            <p:cNvSpPr>
              <a:spLocks/>
            </p:cNvSpPr>
            <p:nvPr/>
          </p:nvSpPr>
          <p:spPr bwMode="auto">
            <a:xfrm>
              <a:off x="2653" y="2251"/>
              <a:ext cx="1225" cy="1451"/>
            </a:xfrm>
            <a:custGeom>
              <a:avLst/>
              <a:gdLst>
                <a:gd name="T0" fmla="*/ 1168 w 1142"/>
                <a:gd name="T1" fmla="*/ 0 h 1451"/>
                <a:gd name="T2" fmla="*/ 1216 w 1142"/>
                <a:gd name="T3" fmla="*/ 499 h 1451"/>
                <a:gd name="T4" fmla="*/ 1119 w 1142"/>
                <a:gd name="T5" fmla="*/ 952 h 1451"/>
                <a:gd name="T6" fmla="*/ 730 w 1142"/>
                <a:gd name="T7" fmla="*/ 1361 h 1451"/>
                <a:gd name="T8" fmla="*/ 0 w 1142"/>
                <a:gd name="T9" fmla="*/ 1451 h 1451"/>
                <a:gd name="T10" fmla="*/ 0 60000 65536"/>
                <a:gd name="T11" fmla="*/ 0 60000 65536"/>
                <a:gd name="T12" fmla="*/ 0 60000 65536"/>
                <a:gd name="T13" fmla="*/ 0 60000 65536"/>
                <a:gd name="T14" fmla="*/ 0 60000 65536"/>
                <a:gd name="T15" fmla="*/ 0 w 1142"/>
                <a:gd name="T16" fmla="*/ 0 h 1451"/>
                <a:gd name="T17" fmla="*/ 1142 w 1142"/>
                <a:gd name="T18" fmla="*/ 1451 h 1451"/>
              </a:gdLst>
              <a:ahLst/>
              <a:cxnLst>
                <a:cxn ang="T10">
                  <a:pos x="T0" y="T1"/>
                </a:cxn>
                <a:cxn ang="T11">
                  <a:pos x="T2" y="T3"/>
                </a:cxn>
                <a:cxn ang="T12">
                  <a:pos x="T4" y="T5"/>
                </a:cxn>
                <a:cxn ang="T13">
                  <a:pos x="T6" y="T7"/>
                </a:cxn>
                <a:cxn ang="T14">
                  <a:pos x="T8" y="T9"/>
                </a:cxn>
              </a:cxnLst>
              <a:rect l="T15" t="T16" r="T17" b="T18"/>
              <a:pathLst>
                <a:path w="1142" h="1451">
                  <a:moveTo>
                    <a:pt x="1089" y="0"/>
                  </a:moveTo>
                  <a:cubicBezTo>
                    <a:pt x="1115" y="170"/>
                    <a:pt x="1142" y="340"/>
                    <a:pt x="1134" y="499"/>
                  </a:cubicBezTo>
                  <a:cubicBezTo>
                    <a:pt x="1126" y="658"/>
                    <a:pt x="1118" y="809"/>
                    <a:pt x="1043" y="952"/>
                  </a:cubicBezTo>
                  <a:cubicBezTo>
                    <a:pt x="968" y="1095"/>
                    <a:pt x="855" y="1278"/>
                    <a:pt x="681" y="1361"/>
                  </a:cubicBezTo>
                  <a:cubicBezTo>
                    <a:pt x="507" y="1444"/>
                    <a:pt x="253" y="1447"/>
                    <a:pt x="0" y="1451"/>
                  </a:cubicBezTo>
                </a:path>
              </a:pathLst>
            </a:custGeom>
            <a:noFill/>
            <a:ln w="28575">
              <a:solidFill>
                <a:srgbClr val="339933"/>
              </a:solidFill>
              <a:round/>
              <a:headEnd/>
              <a:tailEnd type="triangle" w="med" len="med"/>
            </a:ln>
          </p:spPr>
          <p:txBody>
            <a:bodyPr>
              <a:prstTxWarp prst="textNoShape">
                <a:avLst/>
              </a:prstTxWarp>
            </a:bodyPr>
            <a:lstStyle/>
            <a:p>
              <a:endParaRPr lang="fr-FR"/>
            </a:p>
          </p:txBody>
        </p:sp>
        <p:sp>
          <p:nvSpPr>
            <p:cNvPr id="748568" name="Text Box 21"/>
            <p:cNvSpPr txBox="1">
              <a:spLocks noChangeArrowheads="1"/>
            </p:cNvSpPr>
            <p:nvPr/>
          </p:nvSpPr>
          <p:spPr bwMode="auto">
            <a:xfrm rot="1781362">
              <a:off x="567" y="1616"/>
              <a:ext cx="304" cy="121"/>
            </a:xfrm>
            <a:prstGeom prst="rect">
              <a:avLst/>
            </a:prstGeom>
            <a:noFill/>
            <a:ln w="9525">
              <a:solidFill>
                <a:srgbClr val="FF0000"/>
              </a:solidFill>
              <a:miter lim="800000"/>
              <a:headEnd/>
              <a:tailEnd/>
            </a:ln>
          </p:spPr>
          <p:txBody>
            <a:bodyPr lIns="0" tIns="0" rIns="0" bIns="0">
              <a:prstTxWarp prst="textNoShape">
                <a:avLst/>
              </a:prstTxWarp>
              <a:spAutoFit/>
            </a:bodyPr>
            <a:lstStyle/>
            <a:p>
              <a:pPr algn="ctr"/>
              <a:r>
                <a:rPr lang="fr-FR" sz="1200" b="1">
                  <a:solidFill>
                    <a:srgbClr val="FF0000"/>
                  </a:solidFill>
                  <a:latin typeface="Arial" charset="0"/>
                </a:rPr>
                <a:t>DELAI</a:t>
              </a:r>
            </a:p>
          </p:txBody>
        </p:sp>
      </p:grpSp>
      <p:grpSp>
        <p:nvGrpSpPr>
          <p:cNvPr id="5" name="Group 22"/>
          <p:cNvGrpSpPr>
            <a:grpSpLocks/>
          </p:cNvGrpSpPr>
          <p:nvPr/>
        </p:nvGrpSpPr>
        <p:grpSpPr bwMode="auto">
          <a:xfrm>
            <a:off x="3348038" y="1771650"/>
            <a:ext cx="5421312" cy="4286250"/>
            <a:chOff x="2109" y="1116"/>
            <a:chExt cx="3415" cy="2700"/>
          </a:xfrm>
        </p:grpSpPr>
        <p:sp>
          <p:nvSpPr>
            <p:cNvPr id="748552" name="Text Box 23"/>
            <p:cNvSpPr txBox="1">
              <a:spLocks noChangeArrowheads="1"/>
            </p:cNvSpPr>
            <p:nvPr/>
          </p:nvSpPr>
          <p:spPr bwMode="auto">
            <a:xfrm>
              <a:off x="3969" y="2478"/>
              <a:ext cx="952" cy="680"/>
            </a:xfrm>
            <a:prstGeom prst="rect">
              <a:avLst/>
            </a:prstGeom>
            <a:noFill/>
            <a:ln w="9525">
              <a:solidFill>
                <a:srgbClr val="6600FF"/>
              </a:solidFill>
              <a:miter lim="800000"/>
              <a:headEnd/>
              <a:tailEnd/>
            </a:ln>
          </p:spPr>
          <p:txBody>
            <a:bodyPr lIns="91434" tIns="45717" rIns="91434" bIns="45717">
              <a:prstTxWarp prst="textNoShape">
                <a:avLst/>
              </a:prstTxWarp>
              <a:spAutoFit/>
            </a:bodyPr>
            <a:lstStyle/>
            <a:p>
              <a:pPr algn="ctr"/>
              <a:r>
                <a:rPr lang="fr-FR" sz="1600" b="1" i="1">
                  <a:solidFill>
                    <a:srgbClr val="6600FF"/>
                  </a:solidFill>
                  <a:latin typeface="Times New Roman" charset="0"/>
                </a:rPr>
                <a:t>R3 : Améliorer la performance collective et de l’entreprise</a:t>
              </a:r>
            </a:p>
          </p:txBody>
        </p:sp>
        <p:sp>
          <p:nvSpPr>
            <p:cNvPr id="748553" name="Text Box 24"/>
            <p:cNvSpPr txBox="1">
              <a:spLocks noChangeArrowheads="1"/>
            </p:cNvSpPr>
            <p:nvPr/>
          </p:nvSpPr>
          <p:spPr bwMode="auto">
            <a:xfrm>
              <a:off x="4161" y="3445"/>
              <a:ext cx="706" cy="212"/>
            </a:xfrm>
            <a:prstGeom prst="rect">
              <a:avLst/>
            </a:prstGeom>
            <a:noFill/>
            <a:ln w="9525">
              <a:noFill/>
              <a:miter lim="800000"/>
              <a:headEnd/>
              <a:tailEnd/>
            </a:ln>
          </p:spPr>
          <p:txBody>
            <a:bodyPr wrap="none" lIns="91434" tIns="45717" rIns="91434" bIns="45717">
              <a:prstTxWarp prst="textNoShape">
                <a:avLst/>
              </a:prstTxWarp>
              <a:spAutoFit/>
            </a:bodyPr>
            <a:lstStyle/>
            <a:p>
              <a:r>
                <a:rPr lang="fr-FR" sz="1600" b="1">
                  <a:solidFill>
                    <a:srgbClr val="6600FF"/>
                  </a:solidFill>
                  <a:latin typeface="Times New Roman" charset="0"/>
                </a:rPr>
                <a:t>Crédibilité</a:t>
              </a:r>
            </a:p>
          </p:txBody>
        </p:sp>
        <p:sp>
          <p:nvSpPr>
            <p:cNvPr id="748554" name="Text Box 25"/>
            <p:cNvSpPr txBox="1">
              <a:spLocks noChangeArrowheads="1"/>
            </p:cNvSpPr>
            <p:nvPr/>
          </p:nvSpPr>
          <p:spPr bwMode="auto">
            <a:xfrm>
              <a:off x="3152" y="1117"/>
              <a:ext cx="875" cy="520"/>
            </a:xfrm>
            <a:prstGeom prst="rect">
              <a:avLst/>
            </a:prstGeom>
            <a:noFill/>
            <a:ln w="9525">
              <a:noFill/>
              <a:miter lim="800000"/>
              <a:headEnd/>
              <a:tailEnd/>
            </a:ln>
          </p:spPr>
          <p:txBody>
            <a:bodyPr lIns="91434" tIns="45717" rIns="91434" bIns="45717">
              <a:prstTxWarp prst="textNoShape">
                <a:avLst/>
              </a:prstTxWarp>
              <a:spAutoFit/>
            </a:bodyPr>
            <a:lstStyle/>
            <a:p>
              <a:pPr algn="ctr"/>
              <a:r>
                <a:rPr lang="fr-FR" sz="1600" b="1">
                  <a:solidFill>
                    <a:srgbClr val="6600FF"/>
                  </a:solidFill>
                  <a:latin typeface="Times New Roman" charset="0"/>
                </a:rPr>
                <a:t>Nouvelles pratiques de Management</a:t>
              </a:r>
            </a:p>
          </p:txBody>
        </p:sp>
        <p:sp>
          <p:nvSpPr>
            <p:cNvPr id="748555" name="Text Box 26"/>
            <p:cNvSpPr txBox="1">
              <a:spLocks noChangeArrowheads="1"/>
            </p:cNvSpPr>
            <p:nvPr/>
          </p:nvSpPr>
          <p:spPr bwMode="auto">
            <a:xfrm>
              <a:off x="4649" y="2160"/>
              <a:ext cx="875" cy="366"/>
            </a:xfrm>
            <a:prstGeom prst="rect">
              <a:avLst/>
            </a:prstGeom>
            <a:noFill/>
            <a:ln w="9525">
              <a:noFill/>
              <a:miter lim="800000"/>
              <a:headEnd/>
              <a:tailEnd/>
            </a:ln>
          </p:spPr>
          <p:txBody>
            <a:bodyPr lIns="91434" tIns="45717" rIns="91434" bIns="45717">
              <a:prstTxWarp prst="textNoShape">
                <a:avLst/>
              </a:prstTxWarp>
              <a:spAutoFit/>
            </a:bodyPr>
            <a:lstStyle/>
            <a:p>
              <a:pPr algn="ctr"/>
              <a:r>
                <a:rPr lang="fr-FR" sz="1600" b="1">
                  <a:solidFill>
                    <a:srgbClr val="6600FF"/>
                  </a:solidFill>
                  <a:latin typeface="Times New Roman" charset="0"/>
                </a:rPr>
                <a:t>Business Results</a:t>
              </a:r>
            </a:p>
          </p:txBody>
        </p:sp>
        <p:sp>
          <p:nvSpPr>
            <p:cNvPr id="748556" name="Freeform 27"/>
            <p:cNvSpPr>
              <a:spLocks/>
            </p:cNvSpPr>
            <p:nvPr/>
          </p:nvSpPr>
          <p:spPr bwMode="auto">
            <a:xfrm>
              <a:off x="2109" y="1298"/>
              <a:ext cx="1043" cy="46"/>
            </a:xfrm>
            <a:custGeom>
              <a:avLst/>
              <a:gdLst>
                <a:gd name="T0" fmla="*/ 0 w 1043"/>
                <a:gd name="T1" fmla="*/ 46 h 46"/>
                <a:gd name="T2" fmla="*/ 1043 w 1043"/>
                <a:gd name="T3" fmla="*/ 0 h 46"/>
                <a:gd name="T4" fmla="*/ 0 60000 65536"/>
                <a:gd name="T5" fmla="*/ 0 60000 65536"/>
                <a:gd name="T6" fmla="*/ 0 w 1043"/>
                <a:gd name="T7" fmla="*/ 0 h 46"/>
                <a:gd name="T8" fmla="*/ 1043 w 1043"/>
                <a:gd name="T9" fmla="*/ 46 h 46"/>
              </a:gdLst>
              <a:ahLst/>
              <a:cxnLst>
                <a:cxn ang="T4">
                  <a:pos x="T0" y="T1"/>
                </a:cxn>
                <a:cxn ang="T5">
                  <a:pos x="T2" y="T3"/>
                </a:cxn>
              </a:cxnLst>
              <a:rect l="T6" t="T7" r="T8" b="T9"/>
              <a:pathLst>
                <a:path w="1043" h="46">
                  <a:moveTo>
                    <a:pt x="0" y="46"/>
                  </a:moveTo>
                  <a:cubicBezTo>
                    <a:pt x="434" y="27"/>
                    <a:pt x="869" y="8"/>
                    <a:pt x="1043" y="0"/>
                  </a:cubicBezTo>
                </a:path>
              </a:pathLst>
            </a:custGeom>
            <a:noFill/>
            <a:ln w="28575">
              <a:solidFill>
                <a:srgbClr val="6600FF"/>
              </a:solidFill>
              <a:round/>
              <a:headEnd/>
              <a:tailEnd type="triangle" w="med" len="med"/>
            </a:ln>
          </p:spPr>
          <p:txBody>
            <a:bodyPr>
              <a:prstTxWarp prst="textNoShape">
                <a:avLst/>
              </a:prstTxWarp>
            </a:bodyPr>
            <a:lstStyle/>
            <a:p>
              <a:endParaRPr lang="fr-FR"/>
            </a:p>
          </p:txBody>
        </p:sp>
        <p:sp>
          <p:nvSpPr>
            <p:cNvPr id="748557" name="Freeform 28"/>
            <p:cNvSpPr>
              <a:spLocks/>
            </p:cNvSpPr>
            <p:nvPr/>
          </p:nvSpPr>
          <p:spPr bwMode="auto">
            <a:xfrm>
              <a:off x="4014" y="1298"/>
              <a:ext cx="1043" cy="907"/>
            </a:xfrm>
            <a:custGeom>
              <a:avLst/>
              <a:gdLst>
                <a:gd name="T0" fmla="*/ 0 w 1043"/>
                <a:gd name="T1" fmla="*/ 0 h 907"/>
                <a:gd name="T2" fmla="*/ 590 w 1043"/>
                <a:gd name="T3" fmla="*/ 91 h 907"/>
                <a:gd name="T4" fmla="*/ 953 w 1043"/>
                <a:gd name="T5" fmla="*/ 499 h 907"/>
                <a:gd name="T6" fmla="*/ 1043 w 1043"/>
                <a:gd name="T7" fmla="*/ 907 h 907"/>
                <a:gd name="T8" fmla="*/ 0 60000 65536"/>
                <a:gd name="T9" fmla="*/ 0 60000 65536"/>
                <a:gd name="T10" fmla="*/ 0 60000 65536"/>
                <a:gd name="T11" fmla="*/ 0 60000 65536"/>
                <a:gd name="T12" fmla="*/ 0 w 1043"/>
                <a:gd name="T13" fmla="*/ 0 h 907"/>
                <a:gd name="T14" fmla="*/ 1043 w 1043"/>
                <a:gd name="T15" fmla="*/ 907 h 907"/>
              </a:gdLst>
              <a:ahLst/>
              <a:cxnLst>
                <a:cxn ang="T8">
                  <a:pos x="T0" y="T1"/>
                </a:cxn>
                <a:cxn ang="T9">
                  <a:pos x="T2" y="T3"/>
                </a:cxn>
                <a:cxn ang="T10">
                  <a:pos x="T4" y="T5"/>
                </a:cxn>
                <a:cxn ang="T11">
                  <a:pos x="T6" y="T7"/>
                </a:cxn>
              </a:cxnLst>
              <a:rect l="T12" t="T13" r="T14" b="T15"/>
              <a:pathLst>
                <a:path w="1043" h="907">
                  <a:moveTo>
                    <a:pt x="0" y="0"/>
                  </a:moveTo>
                  <a:cubicBezTo>
                    <a:pt x="215" y="4"/>
                    <a:pt x="431" y="8"/>
                    <a:pt x="590" y="91"/>
                  </a:cubicBezTo>
                  <a:cubicBezTo>
                    <a:pt x="749" y="174"/>
                    <a:pt x="878" y="363"/>
                    <a:pt x="953" y="499"/>
                  </a:cubicBezTo>
                  <a:cubicBezTo>
                    <a:pt x="1028" y="635"/>
                    <a:pt x="1028" y="839"/>
                    <a:pt x="1043" y="907"/>
                  </a:cubicBezTo>
                </a:path>
              </a:pathLst>
            </a:custGeom>
            <a:noFill/>
            <a:ln w="28575">
              <a:solidFill>
                <a:srgbClr val="6600FF"/>
              </a:solidFill>
              <a:round/>
              <a:headEnd/>
              <a:tailEnd type="triangle" w="med" len="med"/>
            </a:ln>
          </p:spPr>
          <p:txBody>
            <a:bodyPr>
              <a:prstTxWarp prst="textNoShape">
                <a:avLst/>
              </a:prstTxWarp>
            </a:bodyPr>
            <a:lstStyle/>
            <a:p>
              <a:endParaRPr lang="fr-FR"/>
            </a:p>
          </p:txBody>
        </p:sp>
        <p:sp>
          <p:nvSpPr>
            <p:cNvPr id="748558" name="Freeform 29"/>
            <p:cNvSpPr>
              <a:spLocks/>
            </p:cNvSpPr>
            <p:nvPr/>
          </p:nvSpPr>
          <p:spPr bwMode="auto">
            <a:xfrm>
              <a:off x="4876" y="2523"/>
              <a:ext cx="234" cy="998"/>
            </a:xfrm>
            <a:custGeom>
              <a:avLst/>
              <a:gdLst>
                <a:gd name="T0" fmla="*/ 181 w 234"/>
                <a:gd name="T1" fmla="*/ 0 h 998"/>
                <a:gd name="T2" fmla="*/ 227 w 234"/>
                <a:gd name="T3" fmla="*/ 408 h 998"/>
                <a:gd name="T4" fmla="*/ 136 w 234"/>
                <a:gd name="T5" fmla="*/ 862 h 998"/>
                <a:gd name="T6" fmla="*/ 0 w 234"/>
                <a:gd name="T7" fmla="*/ 998 h 998"/>
                <a:gd name="T8" fmla="*/ 0 60000 65536"/>
                <a:gd name="T9" fmla="*/ 0 60000 65536"/>
                <a:gd name="T10" fmla="*/ 0 60000 65536"/>
                <a:gd name="T11" fmla="*/ 0 60000 65536"/>
                <a:gd name="T12" fmla="*/ 0 w 234"/>
                <a:gd name="T13" fmla="*/ 0 h 998"/>
                <a:gd name="T14" fmla="*/ 234 w 234"/>
                <a:gd name="T15" fmla="*/ 998 h 998"/>
              </a:gdLst>
              <a:ahLst/>
              <a:cxnLst>
                <a:cxn ang="T8">
                  <a:pos x="T0" y="T1"/>
                </a:cxn>
                <a:cxn ang="T9">
                  <a:pos x="T2" y="T3"/>
                </a:cxn>
                <a:cxn ang="T10">
                  <a:pos x="T4" y="T5"/>
                </a:cxn>
                <a:cxn ang="T11">
                  <a:pos x="T6" y="T7"/>
                </a:cxn>
              </a:cxnLst>
              <a:rect l="T12" t="T13" r="T14" b="T15"/>
              <a:pathLst>
                <a:path w="234" h="998">
                  <a:moveTo>
                    <a:pt x="181" y="0"/>
                  </a:moveTo>
                  <a:cubicBezTo>
                    <a:pt x="207" y="132"/>
                    <a:pt x="234" y="264"/>
                    <a:pt x="227" y="408"/>
                  </a:cubicBezTo>
                  <a:cubicBezTo>
                    <a:pt x="220" y="552"/>
                    <a:pt x="174" y="764"/>
                    <a:pt x="136" y="862"/>
                  </a:cubicBezTo>
                  <a:cubicBezTo>
                    <a:pt x="98" y="960"/>
                    <a:pt x="49" y="979"/>
                    <a:pt x="0" y="998"/>
                  </a:cubicBezTo>
                </a:path>
              </a:pathLst>
            </a:custGeom>
            <a:noFill/>
            <a:ln w="28575">
              <a:solidFill>
                <a:srgbClr val="6600FF"/>
              </a:solidFill>
              <a:round/>
              <a:headEnd/>
              <a:tailEnd type="triangle" w="med" len="med"/>
            </a:ln>
          </p:spPr>
          <p:txBody>
            <a:bodyPr>
              <a:prstTxWarp prst="textNoShape">
                <a:avLst/>
              </a:prstTxWarp>
            </a:bodyPr>
            <a:lstStyle/>
            <a:p>
              <a:endParaRPr lang="fr-FR"/>
            </a:p>
          </p:txBody>
        </p:sp>
        <p:sp>
          <p:nvSpPr>
            <p:cNvPr id="748559" name="Freeform 30"/>
            <p:cNvSpPr>
              <a:spLocks/>
            </p:cNvSpPr>
            <p:nvPr/>
          </p:nvSpPr>
          <p:spPr bwMode="auto">
            <a:xfrm>
              <a:off x="2699" y="3657"/>
              <a:ext cx="1451" cy="159"/>
            </a:xfrm>
            <a:custGeom>
              <a:avLst/>
              <a:gdLst>
                <a:gd name="T0" fmla="*/ 1451 w 1451"/>
                <a:gd name="T1" fmla="*/ 0 h 159"/>
                <a:gd name="T2" fmla="*/ 544 w 1451"/>
                <a:gd name="T3" fmla="*/ 136 h 159"/>
                <a:gd name="T4" fmla="*/ 0 w 1451"/>
                <a:gd name="T5" fmla="*/ 136 h 159"/>
                <a:gd name="T6" fmla="*/ 0 60000 65536"/>
                <a:gd name="T7" fmla="*/ 0 60000 65536"/>
                <a:gd name="T8" fmla="*/ 0 60000 65536"/>
                <a:gd name="T9" fmla="*/ 0 w 1451"/>
                <a:gd name="T10" fmla="*/ 0 h 159"/>
                <a:gd name="T11" fmla="*/ 1451 w 1451"/>
                <a:gd name="T12" fmla="*/ 159 h 159"/>
              </a:gdLst>
              <a:ahLst/>
              <a:cxnLst>
                <a:cxn ang="T6">
                  <a:pos x="T0" y="T1"/>
                </a:cxn>
                <a:cxn ang="T7">
                  <a:pos x="T2" y="T3"/>
                </a:cxn>
                <a:cxn ang="T8">
                  <a:pos x="T4" y="T5"/>
                </a:cxn>
              </a:cxnLst>
              <a:rect l="T9" t="T10" r="T11" b="T12"/>
              <a:pathLst>
                <a:path w="1451" h="159">
                  <a:moveTo>
                    <a:pt x="1451" y="0"/>
                  </a:moveTo>
                  <a:cubicBezTo>
                    <a:pt x="1118" y="56"/>
                    <a:pt x="786" y="113"/>
                    <a:pt x="544" y="136"/>
                  </a:cubicBezTo>
                  <a:cubicBezTo>
                    <a:pt x="302" y="159"/>
                    <a:pt x="151" y="147"/>
                    <a:pt x="0" y="136"/>
                  </a:cubicBezTo>
                </a:path>
              </a:pathLst>
            </a:custGeom>
            <a:noFill/>
            <a:ln w="28575">
              <a:solidFill>
                <a:srgbClr val="6600FF"/>
              </a:solidFill>
              <a:round/>
              <a:headEnd/>
              <a:tailEnd type="triangle" w="med" len="med"/>
            </a:ln>
          </p:spPr>
          <p:txBody>
            <a:bodyPr>
              <a:prstTxWarp prst="textNoShape">
                <a:avLst/>
              </a:prstTxWarp>
            </a:bodyPr>
            <a:lstStyle/>
            <a:p>
              <a:endParaRPr lang="fr-FR"/>
            </a:p>
          </p:txBody>
        </p:sp>
        <p:sp>
          <p:nvSpPr>
            <p:cNvPr id="748560" name="Text Box 31"/>
            <p:cNvSpPr txBox="1">
              <a:spLocks noChangeArrowheads="1"/>
            </p:cNvSpPr>
            <p:nvPr/>
          </p:nvSpPr>
          <p:spPr bwMode="auto">
            <a:xfrm rot="4800234">
              <a:off x="2789" y="1207"/>
              <a:ext cx="304" cy="121"/>
            </a:xfrm>
            <a:prstGeom prst="rect">
              <a:avLst/>
            </a:prstGeom>
            <a:noFill/>
            <a:ln w="9525">
              <a:solidFill>
                <a:srgbClr val="FF0000"/>
              </a:solidFill>
              <a:miter lim="800000"/>
              <a:headEnd/>
              <a:tailEnd/>
            </a:ln>
          </p:spPr>
          <p:txBody>
            <a:bodyPr lIns="0" tIns="0" rIns="0" bIns="0">
              <a:prstTxWarp prst="textNoShape">
                <a:avLst/>
              </a:prstTxWarp>
              <a:spAutoFit/>
            </a:bodyPr>
            <a:lstStyle/>
            <a:p>
              <a:pPr algn="ctr"/>
              <a:r>
                <a:rPr lang="fr-FR" sz="1200" b="1">
                  <a:solidFill>
                    <a:srgbClr val="FF0000"/>
                  </a:solidFill>
                  <a:latin typeface="Arial" charset="0"/>
                </a:rPr>
                <a:t>DELAI</a:t>
              </a:r>
            </a:p>
          </p:txBody>
        </p:sp>
        <p:sp>
          <p:nvSpPr>
            <p:cNvPr id="748561" name="Text Box 32"/>
            <p:cNvSpPr txBox="1">
              <a:spLocks noChangeArrowheads="1"/>
            </p:cNvSpPr>
            <p:nvPr/>
          </p:nvSpPr>
          <p:spPr bwMode="auto">
            <a:xfrm rot="-1166789">
              <a:off x="4649" y="1480"/>
              <a:ext cx="304" cy="121"/>
            </a:xfrm>
            <a:prstGeom prst="rect">
              <a:avLst/>
            </a:prstGeom>
            <a:noFill/>
            <a:ln w="9525">
              <a:solidFill>
                <a:srgbClr val="FF0000"/>
              </a:solidFill>
              <a:miter lim="800000"/>
              <a:headEnd/>
              <a:tailEnd/>
            </a:ln>
          </p:spPr>
          <p:txBody>
            <a:bodyPr lIns="0" tIns="0" rIns="0" bIns="0">
              <a:prstTxWarp prst="textNoShape">
                <a:avLst/>
              </a:prstTxWarp>
              <a:spAutoFit/>
            </a:bodyPr>
            <a:lstStyle/>
            <a:p>
              <a:pPr algn="ctr"/>
              <a:r>
                <a:rPr lang="fr-FR" sz="1200" b="1">
                  <a:solidFill>
                    <a:srgbClr val="FF0000"/>
                  </a:solidFill>
                  <a:latin typeface="Arial" charset="0"/>
                </a:rPr>
                <a:t>DELAI</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heckerboard(across)">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heckerboard(across)">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heckerboard(across)">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3"/>
          <p:cNvSpPr>
            <a:spLocks noGrp="1"/>
          </p:cNvSpPr>
          <p:nvPr>
            <p:ph type="sldNum" sz="quarter" idx="10"/>
          </p:nvPr>
        </p:nvSpPr>
        <p:spPr/>
        <p:txBody>
          <a:bodyPr/>
          <a:lstStyle/>
          <a:p>
            <a:pPr>
              <a:defRPr/>
            </a:pPr>
            <a:fld id="{59F1D0F2-A093-E147-A415-8721036975D9}" type="slidenum">
              <a:rPr lang="fr-FR"/>
              <a:pPr>
                <a:defRPr/>
              </a:pPr>
              <a:t>367</a:t>
            </a:fld>
            <a:endParaRPr lang="fr-FR"/>
          </a:p>
        </p:txBody>
      </p:sp>
      <p:sp>
        <p:nvSpPr>
          <p:cNvPr id="750595" name="AutoShape 4">
            <a:hlinkClick r:id="" action="ppaction://hlinkshowjump?jump=lastslide" highlightClick="1"/>
          </p:cNvPr>
          <p:cNvSpPr>
            <a:spLocks noChangeArrowheads="1"/>
          </p:cNvSpPr>
          <p:nvPr/>
        </p:nvSpPr>
        <p:spPr bwMode="auto">
          <a:xfrm>
            <a:off x="8604250" y="6092825"/>
            <a:ext cx="215900" cy="215900"/>
          </a:xfrm>
          <a:prstGeom prst="actionButtonEnd">
            <a:avLst/>
          </a:prstGeom>
          <a:noFill/>
          <a:ln w="9525">
            <a:solidFill>
              <a:schemeClr val="accent2"/>
            </a:solidFill>
            <a:miter lim="800000"/>
            <a:headEnd/>
            <a:tailEnd/>
          </a:ln>
        </p:spPr>
        <p:txBody>
          <a:bodyPr wrap="none" lIns="0" tIns="0" rIns="0" bIns="0" anchor="ctr">
            <a:prstTxWarp prst="textNoShape">
              <a:avLst/>
            </a:prstTxWarp>
            <a:spAutoFit/>
          </a:bodyPr>
          <a:lstStyle/>
          <a:p>
            <a:endParaRPr lang="fr-FR"/>
          </a:p>
        </p:txBody>
      </p:sp>
      <p:sp>
        <p:nvSpPr>
          <p:cNvPr id="750596" name="Rectangle 5"/>
          <p:cNvSpPr>
            <a:spLocks noGrp="1" noChangeArrowheads="1"/>
          </p:cNvSpPr>
          <p:nvPr>
            <p:ph type="title"/>
          </p:nvPr>
        </p:nvSpPr>
        <p:spPr/>
        <p:txBody>
          <a:bodyPr/>
          <a:lstStyle/>
          <a:p>
            <a:r>
              <a:rPr lang="fr-FR"/>
              <a:t>3 boucles de renforcement</a:t>
            </a:r>
          </a:p>
        </p:txBody>
      </p:sp>
      <p:sp>
        <p:nvSpPr>
          <p:cNvPr id="733190" name="Rectangle 6"/>
          <p:cNvSpPr>
            <a:spLocks noGrp="1" noChangeArrowheads="1"/>
          </p:cNvSpPr>
          <p:nvPr>
            <p:ph type="body" idx="1"/>
          </p:nvPr>
        </p:nvSpPr>
        <p:spPr/>
        <p:txBody>
          <a:bodyPr/>
          <a:lstStyle/>
          <a:p>
            <a:pPr>
              <a:lnSpc>
                <a:spcPct val="90000"/>
              </a:lnSpc>
            </a:pPr>
            <a:r>
              <a:rPr lang="fr-FR" sz="1800"/>
              <a:t>A1 : « </a:t>
            </a:r>
            <a:r>
              <a:rPr lang="fr-FR" sz="1800">
                <a:solidFill>
                  <a:srgbClr val="00279F"/>
                </a:solidFill>
              </a:rPr>
              <a:t>Because it matters</a:t>
            </a:r>
            <a:r>
              <a:rPr lang="fr-FR" sz="1800"/>
              <a:t> », boucle centrée sur les résultats « personnels » :</a:t>
            </a:r>
          </a:p>
          <a:p>
            <a:pPr lvl="1">
              <a:lnSpc>
                <a:spcPct val="90000"/>
              </a:lnSpc>
            </a:pPr>
            <a:r>
              <a:rPr lang="fr-FR" sz="1600"/>
              <a:t>Les bénéfices « personnels » i.e. avec impact sur son propre comportement, sont la 1ère source de développement de profonds changements </a:t>
            </a:r>
          </a:p>
          <a:p>
            <a:pPr lvl="2">
              <a:lnSpc>
                <a:spcPct val="90000"/>
              </a:lnSpc>
            </a:pPr>
            <a:r>
              <a:rPr lang="fr-FR" sz="1400">
                <a:sym typeface="Wingdings" charset="2"/>
              </a:rPr>
              <a:t></a:t>
            </a:r>
            <a:r>
              <a:rPr lang="fr-FR" sz="1400"/>
              <a:t> excitation, enthousiasme, engagement, persévérance, envie d’expérimenter, envie de partager cela en équipe</a:t>
            </a:r>
          </a:p>
          <a:p>
            <a:pPr lvl="1">
              <a:lnSpc>
                <a:spcPct val="90000"/>
              </a:lnSpc>
            </a:pPr>
            <a:endParaRPr lang="fr-FR" sz="1600"/>
          </a:p>
          <a:p>
            <a:pPr>
              <a:lnSpc>
                <a:spcPct val="90000"/>
              </a:lnSpc>
            </a:pPr>
            <a:r>
              <a:rPr lang="fr-FR" sz="1800"/>
              <a:t>A2 : « </a:t>
            </a:r>
            <a:r>
              <a:rPr lang="fr-FR" sz="1800">
                <a:solidFill>
                  <a:srgbClr val="00279F"/>
                </a:solidFill>
              </a:rPr>
              <a:t>Because my colleagues take it seriously</a:t>
            </a:r>
            <a:r>
              <a:rPr lang="fr-FR" sz="1800"/>
              <a:t> », boucle des réseaux informels</a:t>
            </a:r>
          </a:p>
          <a:p>
            <a:pPr lvl="1">
              <a:lnSpc>
                <a:spcPct val="90000"/>
              </a:lnSpc>
            </a:pPr>
            <a:r>
              <a:rPr lang="fr-FR" sz="1600"/>
              <a:t>Les nouvelles personnes « connectées » légitiment et supportent le déploiement : « Organizations are webs of participation, Change the participation and you change the organization ! »(V.P. John Seely Brown, Xerox)</a:t>
            </a:r>
          </a:p>
          <a:p>
            <a:pPr lvl="2">
              <a:lnSpc>
                <a:spcPct val="90000"/>
              </a:lnSpc>
            </a:pPr>
            <a:r>
              <a:rPr lang="fr-FR" sz="1400">
                <a:sym typeface="Wingdings" charset="2"/>
              </a:rPr>
              <a:t> existent virtuellement, crédibilité de l’information latérale et non hiérarchique, confiance &gt; dans l’aide latérale</a:t>
            </a:r>
          </a:p>
          <a:p>
            <a:pPr lvl="1">
              <a:lnSpc>
                <a:spcPct val="90000"/>
              </a:lnSpc>
            </a:pPr>
            <a:endParaRPr lang="fr-FR" sz="1600"/>
          </a:p>
          <a:p>
            <a:pPr>
              <a:lnSpc>
                <a:spcPct val="90000"/>
              </a:lnSpc>
            </a:pPr>
            <a:r>
              <a:rPr lang="fr-FR" sz="1800"/>
              <a:t>A3 : « </a:t>
            </a:r>
            <a:r>
              <a:rPr lang="fr-FR" sz="1800">
                <a:solidFill>
                  <a:srgbClr val="00279F"/>
                </a:solidFill>
              </a:rPr>
              <a:t>Because it works</a:t>
            </a:r>
            <a:r>
              <a:rPr lang="fr-FR" sz="1800"/>
              <a:t> », la boucle de construction des résultats de l’entreprise</a:t>
            </a:r>
          </a:p>
          <a:p>
            <a:pPr lvl="1">
              <a:lnSpc>
                <a:spcPct val="90000"/>
              </a:lnSpc>
            </a:pPr>
            <a:r>
              <a:rPr lang="fr-FR" sz="1600"/>
              <a:t>Prend appui sur l’élimination progressive de pratiques anciennes et le déploiement de nouvelles approches. Faire générer des résultats par les groupes pilotes </a:t>
            </a:r>
          </a:p>
          <a:p>
            <a:pPr lvl="2">
              <a:lnSpc>
                <a:spcPct val="90000"/>
              </a:lnSpc>
            </a:pPr>
            <a:r>
              <a:rPr lang="fr-FR" sz="1400">
                <a:sym typeface="Wingdings" charset="2"/>
              </a:rPr>
              <a:t> crédibilité dans l’organisation … mais cela ne suffit pas !</a:t>
            </a:r>
            <a:endParaRPr lang="fr-FR"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733190">
                                            <p:txEl>
                                              <p:pRg st="1" end="1"/>
                                            </p:txEl>
                                          </p:spTgt>
                                        </p:tgtEl>
                                        <p:attrNameLst>
                                          <p:attrName>style.visibility</p:attrName>
                                        </p:attrNameLst>
                                      </p:cBhvr>
                                      <p:to>
                                        <p:strVal val="visible"/>
                                      </p:to>
                                    </p:set>
                                    <p:animEffect transition="in" filter="blinds(horizontal)">
                                      <p:cBhvr>
                                        <p:cTn id="7" dur="500"/>
                                        <p:tgtEl>
                                          <p:spTgt spid="733190">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33190">
                                            <p:txEl>
                                              <p:pRg st="2" end="2"/>
                                            </p:txEl>
                                          </p:spTgt>
                                        </p:tgtEl>
                                        <p:attrNameLst>
                                          <p:attrName>style.visibility</p:attrName>
                                        </p:attrNameLst>
                                      </p:cBhvr>
                                      <p:to>
                                        <p:strVal val="visible"/>
                                      </p:to>
                                    </p:set>
                                    <p:animEffect transition="in" filter="blinds(horizontal)">
                                      <p:cBhvr>
                                        <p:cTn id="10" dur="500"/>
                                        <p:tgtEl>
                                          <p:spTgt spid="733190">
                                            <p:txEl>
                                              <p:pRg st="2" end="2"/>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733190">
                                            <p:txEl>
                                              <p:pRg st="1" end="1"/>
                                            </p:txEl>
                                          </p:spTgt>
                                        </p:tgtEl>
                                        <p:attrNameLst>
                                          <p:attrName>style.visibility</p:attrName>
                                        </p:attrNameLst>
                                      </p:cBhvr>
                                      <p:to>
                                        <p:strVal val="visible"/>
                                      </p:to>
                                    </p:set>
                                    <p:animEffect transition="in" filter="box(in)">
                                      <p:cBhvr>
                                        <p:cTn id="13" dur="500"/>
                                        <p:tgtEl>
                                          <p:spTgt spid="733190">
                                            <p:txEl>
                                              <p:pRg st="1" end="1"/>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733190">
                                            <p:txEl>
                                              <p:pRg st="2" end="2"/>
                                            </p:txEl>
                                          </p:spTgt>
                                        </p:tgtEl>
                                        <p:attrNameLst>
                                          <p:attrName>style.visibility</p:attrName>
                                        </p:attrNameLst>
                                      </p:cBhvr>
                                      <p:to>
                                        <p:strVal val="visible"/>
                                      </p:to>
                                    </p:set>
                                    <p:animEffect transition="in" filter="box(in)">
                                      <p:cBhvr>
                                        <p:cTn id="16" dur="500"/>
                                        <p:tgtEl>
                                          <p:spTgt spid="733190">
                                            <p:txEl>
                                              <p:pRg st="2" end="2"/>
                                            </p:txEl>
                                          </p:spTgt>
                                        </p:tgtEl>
                                      </p:cBhvr>
                                    </p:animEffect>
                                  </p:childTnLst>
                                </p:cTn>
                              </p:par>
                              <p:par>
                                <p:cTn id="17" presetID="8" presetClass="entr" presetSubtype="16" fill="hold" nodeType="withEffect">
                                  <p:stCondLst>
                                    <p:cond delay="0"/>
                                  </p:stCondLst>
                                  <p:childTnLst>
                                    <p:set>
                                      <p:cBhvr>
                                        <p:cTn id="18" dur="1" fill="hold">
                                          <p:stCondLst>
                                            <p:cond delay="0"/>
                                          </p:stCondLst>
                                        </p:cTn>
                                        <p:tgtEl>
                                          <p:spTgt spid="733190">
                                            <p:txEl>
                                              <p:pRg st="1" end="1"/>
                                            </p:txEl>
                                          </p:spTgt>
                                        </p:tgtEl>
                                        <p:attrNameLst>
                                          <p:attrName>style.visibility</p:attrName>
                                        </p:attrNameLst>
                                      </p:cBhvr>
                                      <p:to>
                                        <p:strVal val="visible"/>
                                      </p:to>
                                    </p:set>
                                    <p:animEffect transition="in" filter="diamond(in)">
                                      <p:cBhvr>
                                        <p:cTn id="19" dur="2000"/>
                                        <p:tgtEl>
                                          <p:spTgt spid="733190">
                                            <p:txEl>
                                              <p:pRg st="1" end="1"/>
                                            </p:txEl>
                                          </p:spTgt>
                                        </p:tgtEl>
                                      </p:cBhvr>
                                    </p:animEffect>
                                  </p:childTnLst>
                                </p:cTn>
                              </p:par>
                              <p:par>
                                <p:cTn id="20" presetID="8" presetClass="entr" presetSubtype="16" fill="hold" nodeType="withEffect">
                                  <p:stCondLst>
                                    <p:cond delay="0"/>
                                  </p:stCondLst>
                                  <p:childTnLst>
                                    <p:set>
                                      <p:cBhvr>
                                        <p:cTn id="21" dur="1" fill="hold">
                                          <p:stCondLst>
                                            <p:cond delay="0"/>
                                          </p:stCondLst>
                                        </p:cTn>
                                        <p:tgtEl>
                                          <p:spTgt spid="733190">
                                            <p:txEl>
                                              <p:pRg st="2" end="2"/>
                                            </p:txEl>
                                          </p:spTgt>
                                        </p:tgtEl>
                                        <p:attrNameLst>
                                          <p:attrName>style.visibility</p:attrName>
                                        </p:attrNameLst>
                                      </p:cBhvr>
                                      <p:to>
                                        <p:strVal val="visible"/>
                                      </p:to>
                                    </p:set>
                                    <p:animEffect transition="in" filter="diamond(in)">
                                      <p:cBhvr>
                                        <p:cTn id="22" dur="2000"/>
                                        <p:tgtEl>
                                          <p:spTgt spid="73319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733190">
                                            <p:txEl>
                                              <p:pRg st="4" end="4"/>
                                            </p:txEl>
                                          </p:spTgt>
                                        </p:tgtEl>
                                        <p:attrNameLst>
                                          <p:attrName>style.visibility</p:attrName>
                                        </p:attrNameLst>
                                      </p:cBhvr>
                                      <p:to>
                                        <p:strVal val="visible"/>
                                      </p:to>
                                    </p:set>
                                    <p:animEffect transition="in" filter="diamond(in)">
                                      <p:cBhvr>
                                        <p:cTn id="27" dur="2000"/>
                                        <p:tgtEl>
                                          <p:spTgt spid="733190">
                                            <p:txEl>
                                              <p:pRg st="4" end="4"/>
                                            </p:txEl>
                                          </p:spTgt>
                                        </p:tgtEl>
                                      </p:cBhvr>
                                    </p:animEffect>
                                  </p:childTnLst>
                                </p:cTn>
                              </p:par>
                              <p:par>
                                <p:cTn id="28" presetID="8" presetClass="entr" presetSubtype="16" fill="hold" nodeType="withEffect">
                                  <p:stCondLst>
                                    <p:cond delay="0"/>
                                  </p:stCondLst>
                                  <p:childTnLst>
                                    <p:set>
                                      <p:cBhvr>
                                        <p:cTn id="29" dur="1" fill="hold">
                                          <p:stCondLst>
                                            <p:cond delay="0"/>
                                          </p:stCondLst>
                                        </p:cTn>
                                        <p:tgtEl>
                                          <p:spTgt spid="733190">
                                            <p:txEl>
                                              <p:pRg st="5" end="5"/>
                                            </p:txEl>
                                          </p:spTgt>
                                        </p:tgtEl>
                                        <p:attrNameLst>
                                          <p:attrName>style.visibility</p:attrName>
                                        </p:attrNameLst>
                                      </p:cBhvr>
                                      <p:to>
                                        <p:strVal val="visible"/>
                                      </p:to>
                                    </p:set>
                                    <p:animEffect transition="in" filter="diamond(in)">
                                      <p:cBhvr>
                                        <p:cTn id="30" dur="2000"/>
                                        <p:tgtEl>
                                          <p:spTgt spid="733190">
                                            <p:txEl>
                                              <p:pRg st="5" end="5"/>
                                            </p:txEl>
                                          </p:spTgt>
                                        </p:tgtEl>
                                      </p:cBhvr>
                                    </p:animEffect>
                                  </p:childTnLst>
                                </p:cTn>
                              </p:par>
                              <p:par>
                                <p:cTn id="31" presetID="8" presetClass="entr" presetSubtype="16" fill="hold" nodeType="withEffect">
                                  <p:stCondLst>
                                    <p:cond delay="0"/>
                                  </p:stCondLst>
                                  <p:childTnLst>
                                    <p:set>
                                      <p:cBhvr>
                                        <p:cTn id="32" dur="1" fill="hold">
                                          <p:stCondLst>
                                            <p:cond delay="0"/>
                                          </p:stCondLst>
                                        </p:cTn>
                                        <p:tgtEl>
                                          <p:spTgt spid="733190">
                                            <p:txEl>
                                              <p:pRg st="6" end="6"/>
                                            </p:txEl>
                                          </p:spTgt>
                                        </p:tgtEl>
                                        <p:attrNameLst>
                                          <p:attrName>style.visibility</p:attrName>
                                        </p:attrNameLst>
                                      </p:cBhvr>
                                      <p:to>
                                        <p:strVal val="visible"/>
                                      </p:to>
                                    </p:set>
                                    <p:animEffect transition="in" filter="diamond(in)">
                                      <p:cBhvr>
                                        <p:cTn id="33" dur="2000"/>
                                        <p:tgtEl>
                                          <p:spTgt spid="733190">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733190">
                                            <p:txEl>
                                              <p:pRg st="8" end="8"/>
                                            </p:txEl>
                                          </p:spTgt>
                                        </p:tgtEl>
                                        <p:attrNameLst>
                                          <p:attrName>style.visibility</p:attrName>
                                        </p:attrNameLst>
                                      </p:cBhvr>
                                      <p:to>
                                        <p:strVal val="visible"/>
                                      </p:to>
                                    </p:set>
                                    <p:anim calcmode="lin" valueType="num">
                                      <p:cBhvr additive="base">
                                        <p:cTn id="38" dur="500" fill="hold"/>
                                        <p:tgtEl>
                                          <p:spTgt spid="733190">
                                            <p:txEl>
                                              <p:pRg st="8" end="8"/>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733190">
                                            <p:txEl>
                                              <p:pRg st="8" end="8"/>
                                            </p:txEl>
                                          </p:spTgt>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733190">
                                            <p:txEl>
                                              <p:pRg st="9" end="9"/>
                                            </p:txEl>
                                          </p:spTgt>
                                        </p:tgtEl>
                                        <p:attrNameLst>
                                          <p:attrName>style.visibility</p:attrName>
                                        </p:attrNameLst>
                                      </p:cBhvr>
                                      <p:to>
                                        <p:strVal val="visible"/>
                                      </p:to>
                                    </p:set>
                                    <p:anim calcmode="lin" valueType="num">
                                      <p:cBhvr additive="base">
                                        <p:cTn id="42" dur="500" fill="hold"/>
                                        <p:tgtEl>
                                          <p:spTgt spid="733190">
                                            <p:txEl>
                                              <p:pRg st="9" end="9"/>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733190">
                                            <p:txEl>
                                              <p:pRg st="9" end="9"/>
                                            </p:txEl>
                                          </p:spTgt>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733190">
                                            <p:txEl>
                                              <p:pRg st="10" end="10"/>
                                            </p:txEl>
                                          </p:spTgt>
                                        </p:tgtEl>
                                        <p:attrNameLst>
                                          <p:attrName>style.visibility</p:attrName>
                                        </p:attrNameLst>
                                      </p:cBhvr>
                                      <p:to>
                                        <p:strVal val="visible"/>
                                      </p:to>
                                    </p:set>
                                    <p:anim calcmode="lin" valueType="num">
                                      <p:cBhvr additive="base">
                                        <p:cTn id="46" dur="500" fill="hold"/>
                                        <p:tgtEl>
                                          <p:spTgt spid="733190">
                                            <p:txEl>
                                              <p:pRg st="10" end="1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733190">
                                            <p:txEl>
                                              <p:pRg st="10" end="10"/>
                                            </p:txEl>
                                          </p:spTgt>
                                        </p:tgtEl>
                                        <p:attrNameLst>
                                          <p:attrName>ppt_y</p:attrName>
                                        </p:attrNameLst>
                                      </p:cBhvr>
                                      <p:tavLst>
                                        <p:tav tm="0">
                                          <p:val>
                                            <p:strVal val="1+#ppt_h/2"/>
                                          </p:val>
                                        </p:tav>
                                        <p:tav tm="100000">
                                          <p:val>
                                            <p:strVal val="#ppt_y"/>
                                          </p:val>
                                        </p:tav>
                                      </p:tavLst>
                                    </p:anim>
                                  </p:childTnLst>
                                </p:cTn>
                              </p:par>
                              <p:par>
                                <p:cTn id="48" presetID="8" presetClass="entr" presetSubtype="16" fill="hold" nodeType="withEffect">
                                  <p:stCondLst>
                                    <p:cond delay="0"/>
                                  </p:stCondLst>
                                  <p:childTnLst>
                                    <p:set>
                                      <p:cBhvr>
                                        <p:cTn id="49" dur="1" fill="hold">
                                          <p:stCondLst>
                                            <p:cond delay="0"/>
                                          </p:stCondLst>
                                        </p:cTn>
                                        <p:tgtEl>
                                          <p:spTgt spid="733190">
                                            <p:txEl>
                                              <p:pRg st="9" end="9"/>
                                            </p:txEl>
                                          </p:spTgt>
                                        </p:tgtEl>
                                        <p:attrNameLst>
                                          <p:attrName>style.visibility</p:attrName>
                                        </p:attrNameLst>
                                      </p:cBhvr>
                                      <p:to>
                                        <p:strVal val="visible"/>
                                      </p:to>
                                    </p:set>
                                    <p:animEffect transition="in" filter="diamond(in)">
                                      <p:cBhvr>
                                        <p:cTn id="50" dur="2000"/>
                                        <p:tgtEl>
                                          <p:spTgt spid="733190">
                                            <p:txEl>
                                              <p:pRg st="9" end="9"/>
                                            </p:txEl>
                                          </p:spTgt>
                                        </p:tgtEl>
                                      </p:cBhvr>
                                    </p:animEffect>
                                  </p:childTnLst>
                                </p:cTn>
                              </p:par>
                              <p:par>
                                <p:cTn id="51" presetID="8" presetClass="entr" presetSubtype="16" fill="hold" nodeType="withEffect">
                                  <p:stCondLst>
                                    <p:cond delay="0"/>
                                  </p:stCondLst>
                                  <p:childTnLst>
                                    <p:set>
                                      <p:cBhvr>
                                        <p:cTn id="52" dur="1" fill="hold">
                                          <p:stCondLst>
                                            <p:cond delay="0"/>
                                          </p:stCondLst>
                                        </p:cTn>
                                        <p:tgtEl>
                                          <p:spTgt spid="733190">
                                            <p:txEl>
                                              <p:pRg st="10" end="10"/>
                                            </p:txEl>
                                          </p:spTgt>
                                        </p:tgtEl>
                                        <p:attrNameLst>
                                          <p:attrName>style.visibility</p:attrName>
                                        </p:attrNameLst>
                                      </p:cBhvr>
                                      <p:to>
                                        <p:strVal val="visible"/>
                                      </p:to>
                                    </p:set>
                                    <p:animEffect transition="in" filter="diamond(in)">
                                      <p:cBhvr>
                                        <p:cTn id="53" dur="2000"/>
                                        <p:tgtEl>
                                          <p:spTgt spid="73319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642" name="Rectangle 2"/>
          <p:cNvSpPr>
            <a:spLocks noGrp="1" noChangeArrowheads="1"/>
          </p:cNvSpPr>
          <p:nvPr>
            <p:ph type="ctrTitle"/>
          </p:nvPr>
        </p:nvSpPr>
        <p:spPr/>
        <p:txBody>
          <a:bodyPr/>
          <a:lstStyle/>
          <a:p>
            <a:r>
              <a:rPr lang="fr-FR"/>
              <a:t>Annexe</a:t>
            </a:r>
          </a:p>
        </p:txBody>
      </p:sp>
      <p:sp>
        <p:nvSpPr>
          <p:cNvPr id="752643" name="Rectangle 3"/>
          <p:cNvSpPr>
            <a:spLocks noGrp="1" noChangeArrowheads="1"/>
          </p:cNvSpPr>
          <p:nvPr>
            <p:ph type="subTitle" idx="1"/>
          </p:nvPr>
        </p:nvSpPr>
        <p:spPr/>
        <p:txBody>
          <a:bodyPr/>
          <a:lstStyle/>
          <a:p>
            <a:r>
              <a:rPr lang="fr-FR"/>
              <a:t>A4. Glossaire de gestion-finance</a:t>
            </a:r>
          </a:p>
        </p:txBody>
      </p:sp>
    </p:spTree>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E3272FFF-0F2C-A64D-9A0D-BB1265BC7530}" type="slidenum">
              <a:rPr lang="fr-FR"/>
              <a:pPr>
                <a:defRPr/>
              </a:pPr>
              <a:t>369</a:t>
            </a:fld>
            <a:endParaRPr lang="fr-FR"/>
          </a:p>
        </p:txBody>
      </p:sp>
      <p:sp>
        <p:nvSpPr>
          <p:cNvPr id="754691" name="Rectangle 4"/>
          <p:cNvSpPr>
            <a:spLocks noGrp="1" noChangeArrowheads="1"/>
          </p:cNvSpPr>
          <p:nvPr>
            <p:ph type="title"/>
          </p:nvPr>
        </p:nvSpPr>
        <p:spPr/>
        <p:txBody>
          <a:bodyPr/>
          <a:lstStyle/>
          <a:p>
            <a:r>
              <a:rPr lang="fr-FR"/>
              <a:t>Rappel : Les soldes intermédiaires de gestion</a:t>
            </a:r>
          </a:p>
        </p:txBody>
      </p:sp>
      <p:sp>
        <p:nvSpPr>
          <p:cNvPr id="754692" name="Rectangle 5"/>
          <p:cNvSpPr>
            <a:spLocks noGrp="1" noChangeArrowheads="1"/>
          </p:cNvSpPr>
          <p:nvPr>
            <p:ph type="body" idx="1"/>
          </p:nvPr>
        </p:nvSpPr>
        <p:spPr/>
        <p:txBody>
          <a:bodyPr/>
          <a:lstStyle/>
          <a:p>
            <a:pPr>
              <a:lnSpc>
                <a:spcPct val="90000"/>
              </a:lnSpc>
            </a:pPr>
            <a:r>
              <a:rPr lang="fr-FR" sz="1800">
                <a:solidFill>
                  <a:srgbClr val="00279F"/>
                </a:solidFill>
              </a:rPr>
              <a:t>Marge commerciale</a:t>
            </a:r>
            <a:r>
              <a:rPr lang="fr-FR" sz="1800"/>
              <a:t> = vente de marchandises et services –coût d'achat des marchandises et services vendus</a:t>
            </a:r>
          </a:p>
          <a:p>
            <a:pPr>
              <a:lnSpc>
                <a:spcPct val="90000"/>
              </a:lnSpc>
            </a:pPr>
            <a:r>
              <a:rPr lang="fr-FR" sz="1800">
                <a:solidFill>
                  <a:srgbClr val="00279F"/>
                </a:solidFill>
              </a:rPr>
              <a:t>Production de l'exercice</a:t>
            </a:r>
            <a:r>
              <a:rPr lang="fr-FR" sz="1800"/>
              <a:t> = production vendue +/- production stockée + production immobilisée</a:t>
            </a:r>
          </a:p>
          <a:p>
            <a:pPr>
              <a:lnSpc>
                <a:spcPct val="90000"/>
              </a:lnSpc>
            </a:pPr>
            <a:r>
              <a:rPr lang="fr-FR" sz="1800">
                <a:solidFill>
                  <a:srgbClr val="00279F"/>
                </a:solidFill>
              </a:rPr>
              <a:t>Valeur ajoutée (VA)</a:t>
            </a:r>
            <a:r>
              <a:rPr lang="fr-FR" sz="1800"/>
              <a:t> = Production de l'exercice + marges commerciale – consommation externe = somme des rémunérations des facteurs de production</a:t>
            </a:r>
          </a:p>
          <a:p>
            <a:pPr>
              <a:lnSpc>
                <a:spcPct val="90000"/>
              </a:lnSpc>
            </a:pPr>
            <a:r>
              <a:rPr lang="fr-FR" sz="1800">
                <a:solidFill>
                  <a:srgbClr val="00279F"/>
                </a:solidFill>
              </a:rPr>
              <a:t>Excédent Brut d'Exploitation (EBE)</a:t>
            </a:r>
            <a:r>
              <a:rPr lang="fr-FR" sz="1800"/>
              <a:t> = VA + subvention d'Exploitation – Impôts &amp; Taxes – Charges de personnel</a:t>
            </a:r>
          </a:p>
          <a:p>
            <a:pPr>
              <a:lnSpc>
                <a:spcPct val="90000"/>
              </a:lnSpc>
            </a:pPr>
            <a:r>
              <a:rPr lang="fr-FR" sz="1800">
                <a:solidFill>
                  <a:srgbClr val="00279F"/>
                </a:solidFill>
              </a:rPr>
              <a:t>Résultat d'exploitation (RE)</a:t>
            </a:r>
            <a:r>
              <a:rPr lang="fr-FR" sz="1800"/>
              <a:t> = EBE + reprise et transferts sur charges d'exploitation + autres produits – dotation aux amortissements et aux provisions – autres charges</a:t>
            </a:r>
          </a:p>
          <a:p>
            <a:pPr>
              <a:lnSpc>
                <a:spcPct val="90000"/>
              </a:lnSpc>
            </a:pPr>
            <a:r>
              <a:rPr lang="fr-FR" sz="1800">
                <a:solidFill>
                  <a:srgbClr val="00279F"/>
                </a:solidFill>
              </a:rPr>
              <a:t>Résultat courant avant impôts (RCAI)</a:t>
            </a:r>
            <a:r>
              <a:rPr lang="fr-FR" sz="1800"/>
              <a:t> = RE + produits financiers – charges financières +/- quote part sur opérations faites en commun</a:t>
            </a:r>
          </a:p>
          <a:p>
            <a:pPr>
              <a:lnSpc>
                <a:spcPct val="90000"/>
              </a:lnSpc>
            </a:pPr>
            <a:r>
              <a:rPr lang="fr-FR" sz="1800">
                <a:solidFill>
                  <a:srgbClr val="00279F"/>
                </a:solidFill>
              </a:rPr>
              <a:t>Résultat exceptionnel (REX)</a:t>
            </a:r>
            <a:r>
              <a:rPr lang="fr-FR" sz="1800"/>
              <a:t> = produits exceptionnels- charges exceptionnelles</a:t>
            </a:r>
          </a:p>
          <a:p>
            <a:pPr>
              <a:lnSpc>
                <a:spcPct val="90000"/>
              </a:lnSpc>
            </a:pPr>
            <a:r>
              <a:rPr lang="fr-FR" sz="1800">
                <a:solidFill>
                  <a:srgbClr val="00279F"/>
                </a:solidFill>
              </a:rPr>
              <a:t>Résultat net (RN)</a:t>
            </a:r>
            <a:r>
              <a:rPr lang="fr-FR" sz="1800"/>
              <a:t> = RCAI + REX – participation – impôts sur les bénéfices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8F730F31-2FC5-DF48-922D-DA2BA374C898}" type="slidenum">
              <a:rPr lang="fr-FR"/>
              <a:pPr>
                <a:defRPr/>
              </a:pPr>
              <a:t>37</a:t>
            </a:fld>
            <a:endParaRPr lang="fr-FR"/>
          </a:p>
        </p:txBody>
      </p:sp>
      <p:sp>
        <p:nvSpPr>
          <p:cNvPr id="80899" name="Rectangle 4"/>
          <p:cNvSpPr>
            <a:spLocks noGrp="1" noChangeArrowheads="1"/>
          </p:cNvSpPr>
          <p:nvPr>
            <p:ph type="title"/>
          </p:nvPr>
        </p:nvSpPr>
        <p:spPr/>
        <p:txBody>
          <a:bodyPr/>
          <a:lstStyle/>
          <a:p>
            <a:r>
              <a:rPr lang="fr-FR"/>
              <a:t>Quelles notions derrière les stratégies "Océan Bleu" : une notion nouvelle ?</a:t>
            </a:r>
          </a:p>
        </p:txBody>
      </p:sp>
      <p:sp>
        <p:nvSpPr>
          <p:cNvPr id="80900" name="Rectangle 5"/>
          <p:cNvSpPr>
            <a:spLocks noGrp="1" noChangeArrowheads="1"/>
          </p:cNvSpPr>
          <p:nvPr>
            <p:ph type="body" idx="1"/>
          </p:nvPr>
        </p:nvSpPr>
        <p:spPr/>
        <p:txBody>
          <a:bodyPr/>
          <a:lstStyle/>
          <a:p>
            <a:pPr>
              <a:lnSpc>
                <a:spcPct val="90000"/>
              </a:lnSpc>
            </a:pPr>
            <a:r>
              <a:rPr lang="fr-FR" sz="1800"/>
              <a:t>Éviter la lutte concurrentielle classique dans un espace structuré et connu</a:t>
            </a:r>
          </a:p>
          <a:p>
            <a:pPr lvl="1">
              <a:lnSpc>
                <a:spcPct val="90000"/>
              </a:lnSpc>
            </a:pPr>
            <a:r>
              <a:rPr lang="fr-FR" sz="1600"/>
              <a:t>Identifier les espaces stratégiques inexploités avec demande nouvelle, croissance rentable</a:t>
            </a:r>
          </a:p>
          <a:p>
            <a:pPr lvl="1">
              <a:lnSpc>
                <a:spcPct val="90000"/>
              </a:lnSpc>
            </a:pPr>
            <a:r>
              <a:rPr lang="fr-FR" sz="1600"/>
              <a:t>Changer, Inventer de nouvelles règles du jeu dans un espace nouveau "Terra Incognita"</a:t>
            </a:r>
          </a:p>
          <a:p>
            <a:pPr>
              <a:lnSpc>
                <a:spcPct val="90000"/>
              </a:lnSpc>
            </a:pPr>
            <a:r>
              <a:rPr lang="fr-FR" sz="1800"/>
              <a:t>Sortir du dilemme "Différenciation" versus "Domination par les coûts"</a:t>
            </a:r>
          </a:p>
          <a:p>
            <a:pPr lvl="1">
              <a:lnSpc>
                <a:spcPct val="90000"/>
              </a:lnSpc>
            </a:pPr>
            <a:r>
              <a:rPr lang="fr-FR" sz="1600"/>
              <a:t>Se centrer sur la nécessaire "Innovation-Valeur"</a:t>
            </a:r>
          </a:p>
          <a:p>
            <a:pPr lvl="1">
              <a:lnSpc>
                <a:spcPct val="90000"/>
              </a:lnSpc>
            </a:pPr>
            <a:r>
              <a:rPr lang="fr-FR" sz="1600"/>
              <a:t>Mettre les efforts d'innovation en phase avec les impératifs en matière d'utilité, de prix et de coûts</a:t>
            </a:r>
          </a:p>
          <a:p>
            <a:pPr lvl="1">
              <a:lnSpc>
                <a:spcPct val="90000"/>
              </a:lnSpc>
            </a:pPr>
            <a:r>
              <a:rPr lang="fr-FR" sz="1600"/>
              <a:t>Poursuivre simultanément les 2 objectifs</a:t>
            </a:r>
          </a:p>
          <a:p>
            <a:pPr>
              <a:lnSpc>
                <a:spcPct val="90000"/>
              </a:lnSpc>
            </a:pPr>
            <a:r>
              <a:rPr lang="fr-FR" sz="1800"/>
              <a:t>Sortir de la banalisation accélérée des produits et des services, de la guerre des prix et de l'érosion des marges</a:t>
            </a:r>
          </a:p>
          <a:p>
            <a:pPr lvl="1">
              <a:lnSpc>
                <a:spcPct val="90000"/>
              </a:lnSpc>
            </a:pPr>
            <a:r>
              <a:rPr lang="fr-FR" sz="1600"/>
              <a:t>Sortir du choix prix imposé aux consommateurs</a:t>
            </a:r>
          </a:p>
          <a:p>
            <a:pPr>
              <a:lnSpc>
                <a:spcPct val="90000"/>
              </a:lnSpc>
            </a:pPr>
            <a:r>
              <a:rPr lang="fr-FR" sz="1800"/>
              <a:t>Sortir du cadre contraignant de la structure immuable (?) des secteurs industriels</a:t>
            </a:r>
          </a:p>
          <a:p>
            <a:pPr lvl="1">
              <a:lnSpc>
                <a:spcPct val="90000"/>
              </a:lnSpc>
            </a:pPr>
            <a:r>
              <a:rPr lang="fr-FR" sz="1600"/>
              <a:t>Partir de 'L'avancée Stratégique" (?) : " … ensemble des actions et décisions managériales qui concourent à l'élaboration d'une offre commerciale capable de créer un marché"</a:t>
            </a:r>
          </a:p>
          <a:p>
            <a:pPr>
              <a:lnSpc>
                <a:spcPct val="90000"/>
              </a:lnSpc>
            </a:pPr>
            <a:r>
              <a:rPr lang="fr-FR" sz="1800"/>
              <a:t>Une démarche stratégique "similaire"</a:t>
            </a:r>
          </a:p>
          <a:p>
            <a:pPr lvl="1">
              <a:lnSpc>
                <a:spcPct val="90000"/>
              </a:lnSpc>
            </a:pPr>
            <a:r>
              <a:rPr lang="fr-FR" sz="1600"/>
              <a:t>CNN, Compaq, Starbucks, Southwest Airlines, cirque du Soleil …</a:t>
            </a:r>
          </a:p>
        </p:txBody>
      </p:sp>
    </p:spTree>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CE6A50DF-D4F4-4D45-A099-A659499778BB}" type="slidenum">
              <a:rPr lang="fr-FR"/>
              <a:pPr>
                <a:defRPr/>
              </a:pPr>
              <a:t>370</a:t>
            </a:fld>
            <a:endParaRPr lang="fr-FR"/>
          </a:p>
        </p:txBody>
      </p:sp>
      <p:sp>
        <p:nvSpPr>
          <p:cNvPr id="756739" name="Rectangle 4"/>
          <p:cNvSpPr>
            <a:spLocks noGrp="1" noChangeArrowheads="1"/>
          </p:cNvSpPr>
          <p:nvPr>
            <p:ph type="title"/>
          </p:nvPr>
        </p:nvSpPr>
        <p:spPr/>
        <p:txBody>
          <a:bodyPr/>
          <a:lstStyle/>
          <a:p>
            <a:r>
              <a:rPr lang="fr-FR"/>
              <a:t>Rappel : L'approche financière</a:t>
            </a:r>
          </a:p>
        </p:txBody>
      </p:sp>
      <p:sp>
        <p:nvSpPr>
          <p:cNvPr id="756740" name="Rectangle 5"/>
          <p:cNvSpPr>
            <a:spLocks noGrp="1" noChangeArrowheads="1"/>
          </p:cNvSpPr>
          <p:nvPr>
            <p:ph type="body" idx="1"/>
          </p:nvPr>
        </p:nvSpPr>
        <p:spPr/>
        <p:txBody>
          <a:bodyPr/>
          <a:lstStyle/>
          <a:p>
            <a:r>
              <a:rPr lang="fr-FR">
                <a:solidFill>
                  <a:srgbClr val="00279F"/>
                </a:solidFill>
              </a:rPr>
              <a:t>Excédent Brut d'Exploitation (EBE)</a:t>
            </a:r>
            <a:r>
              <a:rPr lang="fr-FR"/>
              <a:t> = VA + subvention d'Exploitation – Impôts &amp; Taxes – Charges de personnel</a:t>
            </a:r>
          </a:p>
          <a:p>
            <a:r>
              <a:rPr lang="fr-FR">
                <a:solidFill>
                  <a:srgbClr val="00279F"/>
                </a:solidFill>
              </a:rPr>
              <a:t>Excédent net d'Exploitation (ENE)</a:t>
            </a:r>
            <a:r>
              <a:rPr lang="fr-FR"/>
              <a:t> = EBE - Impôts</a:t>
            </a:r>
          </a:p>
          <a:p>
            <a:r>
              <a:rPr lang="fr-FR">
                <a:solidFill>
                  <a:srgbClr val="00279F"/>
                </a:solidFill>
              </a:rPr>
              <a:t>Capacité d'autofinancement (CAF/MBA)</a:t>
            </a:r>
            <a:r>
              <a:rPr lang="fr-FR"/>
              <a:t> = résultat net + dotation aux amortissements et aux provisions – reprise sur charges + valeur comptables des actifs cédés – produit de cession – quote part des subventions d'investissements virées au compte de résultat</a:t>
            </a:r>
          </a:p>
          <a:p>
            <a:r>
              <a:rPr lang="fr-FR">
                <a:solidFill>
                  <a:srgbClr val="00279F"/>
                </a:solidFill>
              </a:rPr>
              <a:t>Autofinancement</a:t>
            </a:r>
            <a:r>
              <a:rPr lang="fr-FR"/>
              <a:t> = CAF – Dividendes</a:t>
            </a:r>
          </a:p>
          <a:p>
            <a:endParaRPr lang="fr-FR"/>
          </a:p>
        </p:txBody>
      </p:sp>
    </p:spTree>
  </p:cSld>
  <p:clrMapOvr>
    <a:masterClrMapping/>
  </p:clrMapOvr>
  <p:timing>
    <p:tnLst>
      <p:par>
        <p:cTn id="1" dur="indefinite" restart="never" nodeType="tmRoot"/>
      </p:par>
    </p:tnLst>
  </p:timing>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CF2C05E4-7CA3-4749-8236-5430AD2D1791}" type="slidenum">
              <a:rPr lang="fr-FR"/>
              <a:pPr>
                <a:defRPr/>
              </a:pPr>
              <a:t>371</a:t>
            </a:fld>
            <a:endParaRPr lang="fr-FR"/>
          </a:p>
        </p:txBody>
      </p:sp>
      <p:sp>
        <p:nvSpPr>
          <p:cNvPr id="758787" name="Rectangle 4"/>
          <p:cNvSpPr>
            <a:spLocks noGrp="1" noChangeArrowheads="1"/>
          </p:cNvSpPr>
          <p:nvPr>
            <p:ph type="title"/>
          </p:nvPr>
        </p:nvSpPr>
        <p:spPr/>
        <p:txBody>
          <a:bodyPr/>
          <a:lstStyle/>
          <a:p>
            <a:r>
              <a:rPr lang="fr-FR"/>
              <a:t>Rappel : L'approche financière, autres soldes importants</a:t>
            </a:r>
          </a:p>
        </p:txBody>
      </p:sp>
      <p:sp>
        <p:nvSpPr>
          <p:cNvPr id="758788" name="Rectangle 5"/>
          <p:cNvSpPr>
            <a:spLocks noGrp="1" noChangeArrowheads="1"/>
          </p:cNvSpPr>
          <p:nvPr>
            <p:ph type="body" idx="1"/>
          </p:nvPr>
        </p:nvSpPr>
        <p:spPr/>
        <p:txBody>
          <a:bodyPr/>
          <a:lstStyle/>
          <a:p>
            <a:pPr>
              <a:lnSpc>
                <a:spcPct val="90000"/>
              </a:lnSpc>
            </a:pPr>
            <a:r>
              <a:rPr lang="fr-FR" sz="1800">
                <a:solidFill>
                  <a:srgbClr val="00279F"/>
                </a:solidFill>
              </a:rPr>
              <a:t>Résultat avant impôts et frais financiers (RAIFF)</a:t>
            </a:r>
            <a:r>
              <a:rPr lang="fr-FR" sz="1800"/>
              <a:t> = RE + dotation aux amortissements des survaleurs</a:t>
            </a:r>
          </a:p>
          <a:p>
            <a:pPr>
              <a:lnSpc>
                <a:spcPct val="90000"/>
              </a:lnSpc>
            </a:pPr>
            <a:r>
              <a:rPr lang="fr-FR" sz="1800">
                <a:solidFill>
                  <a:srgbClr val="00279F"/>
                </a:solidFill>
              </a:rPr>
              <a:t>Impôts sur le RAIFF</a:t>
            </a:r>
            <a:r>
              <a:rPr lang="fr-FR" sz="1800"/>
              <a:t> = impôts +/- impôts afférents aux frais et produits financiers et aux opérations hors exploitation</a:t>
            </a:r>
          </a:p>
          <a:p>
            <a:pPr>
              <a:lnSpc>
                <a:spcPct val="90000"/>
              </a:lnSpc>
            </a:pPr>
            <a:r>
              <a:rPr lang="fr-FR" sz="1800">
                <a:solidFill>
                  <a:srgbClr val="00279F"/>
                </a:solidFill>
              </a:rPr>
              <a:t>Variation des impôts différés</a:t>
            </a:r>
            <a:r>
              <a:rPr lang="fr-FR" sz="1800"/>
              <a:t> = diminution de la provision pour impôts différés entre l'exercice précédent et l'exercice en cours (provient de la différence entre la provision pour impôts et les impôts effectivement versés, souvent liée à des réévaluations d'actifs)</a:t>
            </a:r>
          </a:p>
          <a:p>
            <a:pPr>
              <a:lnSpc>
                <a:spcPct val="90000"/>
              </a:lnSpc>
            </a:pPr>
            <a:r>
              <a:rPr lang="fr-FR" sz="1800">
                <a:solidFill>
                  <a:srgbClr val="00279F"/>
                </a:solidFill>
              </a:rPr>
              <a:t>Résultat d'Exploitation Moins Impôts Corrigés (REMIC)</a:t>
            </a:r>
            <a:r>
              <a:rPr lang="fr-FR" sz="1800"/>
              <a:t> = RAIFF – Impôts sur RAIFF + variation des impôts différés</a:t>
            </a:r>
          </a:p>
          <a:p>
            <a:pPr>
              <a:lnSpc>
                <a:spcPct val="90000"/>
              </a:lnSpc>
            </a:pPr>
            <a:r>
              <a:rPr lang="fr-FR" sz="1800">
                <a:solidFill>
                  <a:srgbClr val="00279F"/>
                </a:solidFill>
              </a:rPr>
              <a:t>Cash-flow brut</a:t>
            </a:r>
            <a:r>
              <a:rPr lang="fr-FR" sz="1800"/>
              <a:t> = RAIFF + dotation aux amortissements (sauf survaleurs) et aux provisions – reprise sur charges + valeur comptables des actifs cédés – produit de cession – quote part des subventions d'investissements virées au compte de résultat</a:t>
            </a:r>
          </a:p>
          <a:p>
            <a:pPr>
              <a:lnSpc>
                <a:spcPct val="90000"/>
              </a:lnSpc>
            </a:pPr>
            <a:r>
              <a:rPr lang="fr-FR" sz="1800">
                <a:solidFill>
                  <a:srgbClr val="00279F"/>
                </a:solidFill>
              </a:rPr>
              <a:t>Investissement brut</a:t>
            </a:r>
            <a:r>
              <a:rPr lang="fr-FR" sz="1800"/>
              <a:t> = augmentation du fonds de roulement d'exploitation + achat d'immobilisations (terrains, constructions, installations) + investissements en survaleur + augmentation des autres actifs nets</a:t>
            </a:r>
          </a:p>
          <a:p>
            <a:pPr>
              <a:lnSpc>
                <a:spcPct val="90000"/>
              </a:lnSpc>
            </a:pPr>
            <a:r>
              <a:rPr lang="fr-FR" sz="1800">
                <a:solidFill>
                  <a:srgbClr val="00279F"/>
                </a:solidFill>
              </a:rPr>
              <a:t>Cash-flow disponible provenant de l'exploitation</a:t>
            </a:r>
            <a:r>
              <a:rPr lang="fr-FR" sz="1800"/>
              <a:t> = Cash-Flow Brut – Investissement brut</a:t>
            </a:r>
          </a:p>
        </p:txBody>
      </p:sp>
    </p:spTree>
  </p:cSld>
  <p:clrMapOvr>
    <a:masterClrMapping/>
  </p:clrMapOvr>
  <p:timing>
    <p:tnLst>
      <p:par>
        <p:cTn id="1" dur="indefinite" restart="never" nodeType="tmRoot"/>
      </p:par>
    </p:tnLst>
  </p:timing>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7FE90880-3409-9F4C-8D48-2CC94B3921AB}" type="slidenum">
              <a:rPr lang="fr-FR"/>
              <a:pPr>
                <a:defRPr/>
              </a:pPr>
              <a:t>372</a:t>
            </a:fld>
            <a:endParaRPr lang="fr-FR"/>
          </a:p>
        </p:txBody>
      </p:sp>
      <p:sp>
        <p:nvSpPr>
          <p:cNvPr id="760835" name="Rectangle 4"/>
          <p:cNvSpPr>
            <a:spLocks noGrp="1" noChangeArrowheads="1"/>
          </p:cNvSpPr>
          <p:nvPr>
            <p:ph type="title"/>
          </p:nvPr>
        </p:nvSpPr>
        <p:spPr/>
        <p:txBody>
          <a:bodyPr/>
          <a:lstStyle/>
          <a:p>
            <a:r>
              <a:rPr lang="fr-FR"/>
              <a:t>Rappel : Le Cash-Flow disponible, l'investissement et la création de valeur</a:t>
            </a:r>
          </a:p>
        </p:txBody>
      </p:sp>
      <p:sp>
        <p:nvSpPr>
          <p:cNvPr id="760836" name="Rectangle 5"/>
          <p:cNvSpPr>
            <a:spLocks noGrp="1" noChangeArrowheads="1"/>
          </p:cNvSpPr>
          <p:nvPr>
            <p:ph type="body" idx="1"/>
          </p:nvPr>
        </p:nvSpPr>
        <p:spPr/>
        <p:txBody>
          <a:bodyPr/>
          <a:lstStyle/>
          <a:p>
            <a:pPr>
              <a:lnSpc>
                <a:spcPct val="90000"/>
              </a:lnSpc>
            </a:pPr>
            <a:r>
              <a:rPr lang="fr-FR">
                <a:solidFill>
                  <a:srgbClr val="00279F"/>
                </a:solidFill>
              </a:rPr>
              <a:t>Cash-flow disponible (FCF)</a:t>
            </a:r>
            <a:r>
              <a:rPr lang="fr-FR"/>
              <a:t> = REMIC – Investissement net</a:t>
            </a:r>
          </a:p>
          <a:p>
            <a:pPr>
              <a:lnSpc>
                <a:spcPct val="90000"/>
              </a:lnSpc>
            </a:pPr>
            <a:endParaRPr lang="fr-FR"/>
          </a:p>
          <a:p>
            <a:pPr>
              <a:lnSpc>
                <a:spcPct val="90000"/>
              </a:lnSpc>
            </a:pPr>
            <a:r>
              <a:rPr lang="fr-FR">
                <a:solidFill>
                  <a:srgbClr val="00279F"/>
                </a:solidFill>
              </a:rPr>
              <a:t>Taux d'investissement net</a:t>
            </a:r>
            <a:r>
              <a:rPr lang="fr-FR"/>
              <a:t> = Nouvel Investissement net / REMIC</a:t>
            </a:r>
          </a:p>
          <a:p>
            <a:pPr>
              <a:lnSpc>
                <a:spcPct val="90000"/>
              </a:lnSpc>
            </a:pPr>
            <a:endParaRPr lang="fr-FR"/>
          </a:p>
          <a:p>
            <a:pPr>
              <a:lnSpc>
                <a:spcPct val="90000"/>
              </a:lnSpc>
            </a:pPr>
            <a:r>
              <a:rPr lang="fr-FR">
                <a:solidFill>
                  <a:srgbClr val="00279F"/>
                </a:solidFill>
              </a:rPr>
              <a:t>Taux d'investissement net</a:t>
            </a:r>
            <a:r>
              <a:rPr lang="fr-FR"/>
              <a:t> = (I brut – Amo) / REMIC</a:t>
            </a:r>
          </a:p>
          <a:p>
            <a:pPr>
              <a:lnSpc>
                <a:spcPct val="90000"/>
              </a:lnSpc>
            </a:pPr>
            <a:endParaRPr lang="fr-FR"/>
          </a:p>
          <a:p>
            <a:pPr>
              <a:lnSpc>
                <a:spcPct val="90000"/>
              </a:lnSpc>
            </a:pPr>
            <a:r>
              <a:rPr lang="fr-FR">
                <a:solidFill>
                  <a:srgbClr val="00279F"/>
                </a:solidFill>
              </a:rPr>
              <a:t>FCF</a:t>
            </a:r>
            <a:r>
              <a:rPr lang="fr-FR"/>
              <a:t> = REMIC – REMIC x Taux d'Investissement net</a:t>
            </a:r>
          </a:p>
          <a:p>
            <a:pPr>
              <a:lnSpc>
                <a:spcPct val="90000"/>
              </a:lnSpc>
            </a:pPr>
            <a:endParaRPr lang="fr-FR"/>
          </a:p>
          <a:p>
            <a:pPr>
              <a:lnSpc>
                <a:spcPct val="90000"/>
              </a:lnSpc>
            </a:pPr>
            <a:r>
              <a:rPr lang="fr-FR">
                <a:solidFill>
                  <a:srgbClr val="00279F"/>
                </a:solidFill>
              </a:rPr>
              <a:t>FCF</a:t>
            </a:r>
            <a:r>
              <a:rPr lang="fr-FR"/>
              <a:t> = REMIC (1 – Tx Inv net)</a:t>
            </a:r>
          </a:p>
          <a:p>
            <a:pPr>
              <a:lnSpc>
                <a:spcPct val="90000"/>
              </a:lnSpc>
            </a:pPr>
            <a:endParaRPr lang="fr-FR"/>
          </a:p>
          <a:p>
            <a:pPr>
              <a:lnSpc>
                <a:spcPct val="90000"/>
              </a:lnSpc>
            </a:pPr>
            <a:r>
              <a:rPr lang="fr-FR">
                <a:solidFill>
                  <a:srgbClr val="00279F"/>
                </a:solidFill>
              </a:rPr>
              <a:t>Investissement net</a:t>
            </a:r>
            <a:r>
              <a:rPr lang="fr-FR"/>
              <a:t> = capitaux investis (N+1) – capitaux investis (N)</a:t>
            </a:r>
          </a:p>
          <a:p>
            <a:pPr>
              <a:lnSpc>
                <a:spcPct val="90000"/>
              </a:lnSpc>
            </a:pPr>
            <a:endParaRPr lang="fr-FR"/>
          </a:p>
          <a:p>
            <a:pPr>
              <a:lnSpc>
                <a:spcPct val="90000"/>
              </a:lnSpc>
            </a:pPr>
            <a:r>
              <a:rPr lang="fr-FR">
                <a:solidFill>
                  <a:srgbClr val="00279F"/>
                </a:solidFill>
              </a:rPr>
              <a:t>Le taux de rentabilité des capitaux investis</a:t>
            </a:r>
            <a:r>
              <a:rPr lang="fr-FR"/>
              <a:t> = REMIC / Capital investi</a:t>
            </a:r>
          </a:p>
        </p:txBody>
      </p:sp>
    </p:spTree>
  </p:cSld>
  <p:clrMapOvr>
    <a:masterClrMapping/>
  </p:clrMapOvr>
  <p:timing>
    <p:tnLst>
      <p:par>
        <p:cTn id="1" dur="indefinite" restart="never" nodeType="tmRoot"/>
      </p:par>
    </p:tnLst>
  </p:timing>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882" name="Rectangle 2"/>
          <p:cNvSpPr>
            <a:spLocks noGrp="1" noChangeArrowheads="1"/>
          </p:cNvSpPr>
          <p:nvPr>
            <p:ph type="ctrTitle"/>
          </p:nvPr>
        </p:nvSpPr>
        <p:spPr/>
        <p:txBody>
          <a:bodyPr/>
          <a:lstStyle/>
          <a:p>
            <a:r>
              <a:rPr lang="fr-FR"/>
              <a:t>Annexe</a:t>
            </a:r>
          </a:p>
        </p:txBody>
      </p:sp>
      <p:sp>
        <p:nvSpPr>
          <p:cNvPr id="762883" name="Rectangle 3"/>
          <p:cNvSpPr>
            <a:spLocks noGrp="1" noChangeArrowheads="1"/>
          </p:cNvSpPr>
          <p:nvPr>
            <p:ph type="subTitle" idx="1"/>
          </p:nvPr>
        </p:nvSpPr>
        <p:spPr/>
        <p:txBody>
          <a:bodyPr/>
          <a:lstStyle/>
          <a:p>
            <a:r>
              <a:rPr lang="fr-FR"/>
              <a:t>A5. Compléments sur les </a:t>
            </a:r>
            <a:r>
              <a:rPr lang="fr-FR" altLang="ja-JP"/>
              <a:t>alliances</a:t>
            </a:r>
            <a:endParaRPr lang="fr-FR"/>
          </a:p>
        </p:txBody>
      </p:sp>
    </p:spTree>
  </p:cSld>
  <p:clrMapOvr>
    <a:masterClrMapping/>
  </p:clrMapOvr>
  <p:timing>
    <p:tnLst>
      <p:par>
        <p:cTn id="1" dur="indefinite" restart="never" nodeType="tmRoot"/>
      </p:par>
    </p:tnLst>
  </p:timing>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numéro de diapositive 2"/>
          <p:cNvSpPr>
            <a:spLocks noGrp="1"/>
          </p:cNvSpPr>
          <p:nvPr>
            <p:ph type="sldNum" sz="quarter" idx="10"/>
          </p:nvPr>
        </p:nvSpPr>
        <p:spPr/>
        <p:txBody>
          <a:bodyPr/>
          <a:lstStyle/>
          <a:p>
            <a:pPr>
              <a:defRPr/>
            </a:pPr>
            <a:fld id="{B7B01080-31CD-A042-AA63-E29CAC54817F}" type="slidenum">
              <a:rPr lang="fr-FR"/>
              <a:pPr>
                <a:defRPr/>
              </a:pPr>
              <a:t>374</a:t>
            </a:fld>
            <a:endParaRPr lang="fr-FR"/>
          </a:p>
        </p:txBody>
      </p:sp>
      <p:sp>
        <p:nvSpPr>
          <p:cNvPr id="764931" name="Rectangle 2"/>
          <p:cNvSpPr>
            <a:spLocks noGrp="1" noChangeArrowheads="1"/>
          </p:cNvSpPr>
          <p:nvPr>
            <p:ph type="title"/>
          </p:nvPr>
        </p:nvSpPr>
        <p:spPr/>
        <p:txBody>
          <a:bodyPr/>
          <a:lstStyle/>
          <a:p>
            <a:r>
              <a:rPr lang="fr-FR"/>
              <a:t>Typologie des alliances (complément)</a:t>
            </a:r>
          </a:p>
        </p:txBody>
      </p:sp>
      <p:sp>
        <p:nvSpPr>
          <p:cNvPr id="764932" name="Line 3"/>
          <p:cNvSpPr>
            <a:spLocks noChangeShapeType="1"/>
          </p:cNvSpPr>
          <p:nvPr/>
        </p:nvSpPr>
        <p:spPr bwMode="auto">
          <a:xfrm flipV="1">
            <a:off x="4427538" y="1600200"/>
            <a:ext cx="0" cy="3657600"/>
          </a:xfrm>
          <a:prstGeom prst="line">
            <a:avLst/>
          </a:prstGeom>
          <a:noFill/>
          <a:ln w="38100">
            <a:solidFill>
              <a:schemeClr val="tx1"/>
            </a:solidFill>
            <a:round/>
            <a:headEnd type="triangle" w="med" len="med"/>
            <a:tailEnd type="triangle" w="med" len="med"/>
          </a:ln>
        </p:spPr>
        <p:txBody>
          <a:bodyPr wrap="none" anchor="ctr">
            <a:prstTxWarp prst="textNoShape">
              <a:avLst/>
            </a:prstTxWarp>
          </a:bodyPr>
          <a:lstStyle/>
          <a:p>
            <a:endParaRPr lang="fr-FR"/>
          </a:p>
        </p:txBody>
      </p:sp>
      <p:sp>
        <p:nvSpPr>
          <p:cNvPr id="764933" name="Rectangle 4"/>
          <p:cNvSpPr>
            <a:spLocks noChangeArrowheads="1"/>
          </p:cNvSpPr>
          <p:nvPr/>
        </p:nvSpPr>
        <p:spPr bwMode="auto">
          <a:xfrm>
            <a:off x="3505200" y="1103313"/>
            <a:ext cx="1844675" cy="581025"/>
          </a:xfrm>
          <a:prstGeom prst="rect">
            <a:avLst/>
          </a:prstGeom>
          <a:noFill/>
          <a:ln w="12700">
            <a:noFill/>
            <a:miter lim="800000"/>
            <a:headEnd/>
            <a:tailEnd/>
          </a:ln>
        </p:spPr>
        <p:txBody>
          <a:bodyPr>
            <a:prstTxWarp prst="textNoShape">
              <a:avLst/>
            </a:prstTxWarp>
            <a:spAutoFit/>
          </a:bodyPr>
          <a:lstStyle/>
          <a:p>
            <a:pPr algn="ctr"/>
            <a:r>
              <a:rPr lang="fr-FR" sz="1600" b="1"/>
              <a:t>Dimension organisationnelle</a:t>
            </a:r>
          </a:p>
        </p:txBody>
      </p:sp>
      <p:sp>
        <p:nvSpPr>
          <p:cNvPr id="764934" name="Line 5"/>
          <p:cNvSpPr>
            <a:spLocks noChangeShapeType="1"/>
          </p:cNvSpPr>
          <p:nvPr/>
        </p:nvSpPr>
        <p:spPr bwMode="auto">
          <a:xfrm>
            <a:off x="762000" y="3429000"/>
            <a:ext cx="6781800" cy="0"/>
          </a:xfrm>
          <a:prstGeom prst="line">
            <a:avLst/>
          </a:prstGeom>
          <a:noFill/>
          <a:ln w="38100">
            <a:solidFill>
              <a:schemeClr val="tx1"/>
            </a:solidFill>
            <a:round/>
            <a:headEnd type="triangle" w="med" len="med"/>
            <a:tailEnd type="triangle" w="med" len="med"/>
          </a:ln>
        </p:spPr>
        <p:txBody>
          <a:bodyPr wrap="none" anchor="ctr">
            <a:prstTxWarp prst="textNoShape">
              <a:avLst/>
            </a:prstTxWarp>
          </a:bodyPr>
          <a:lstStyle/>
          <a:p>
            <a:endParaRPr lang="fr-FR"/>
          </a:p>
        </p:txBody>
      </p:sp>
      <p:sp>
        <p:nvSpPr>
          <p:cNvPr id="764935" name="Rectangle 6"/>
          <p:cNvSpPr>
            <a:spLocks noChangeArrowheads="1"/>
          </p:cNvSpPr>
          <p:nvPr/>
        </p:nvSpPr>
        <p:spPr bwMode="auto">
          <a:xfrm>
            <a:off x="7299325" y="3138488"/>
            <a:ext cx="1844675" cy="581025"/>
          </a:xfrm>
          <a:prstGeom prst="rect">
            <a:avLst/>
          </a:prstGeom>
          <a:noFill/>
          <a:ln w="12700">
            <a:noFill/>
            <a:miter lim="800000"/>
            <a:headEnd/>
            <a:tailEnd/>
          </a:ln>
        </p:spPr>
        <p:txBody>
          <a:bodyPr>
            <a:prstTxWarp prst="textNoShape">
              <a:avLst/>
            </a:prstTxWarp>
            <a:spAutoFit/>
          </a:bodyPr>
          <a:lstStyle/>
          <a:p>
            <a:pPr algn="ctr"/>
            <a:r>
              <a:rPr lang="fr-FR" sz="1600" b="1"/>
              <a:t>Dimension concurrentielle</a:t>
            </a:r>
          </a:p>
        </p:txBody>
      </p:sp>
      <p:sp>
        <p:nvSpPr>
          <p:cNvPr id="764936" name="Line 7"/>
          <p:cNvSpPr>
            <a:spLocks noChangeShapeType="1"/>
          </p:cNvSpPr>
          <p:nvPr/>
        </p:nvSpPr>
        <p:spPr bwMode="auto">
          <a:xfrm flipV="1">
            <a:off x="1905000" y="2133600"/>
            <a:ext cx="4343400" cy="3124200"/>
          </a:xfrm>
          <a:prstGeom prst="line">
            <a:avLst/>
          </a:prstGeom>
          <a:noFill/>
          <a:ln w="38100">
            <a:solidFill>
              <a:schemeClr val="tx1"/>
            </a:solidFill>
            <a:round/>
            <a:headEnd type="triangle" w="med" len="med"/>
            <a:tailEnd type="triangle" w="med" len="med"/>
          </a:ln>
        </p:spPr>
        <p:txBody>
          <a:bodyPr wrap="none" anchor="ctr">
            <a:prstTxWarp prst="textNoShape">
              <a:avLst/>
            </a:prstTxWarp>
          </a:bodyPr>
          <a:lstStyle/>
          <a:p>
            <a:endParaRPr lang="fr-FR"/>
          </a:p>
        </p:txBody>
      </p:sp>
      <p:sp>
        <p:nvSpPr>
          <p:cNvPr id="764937" name="Rectangle 8"/>
          <p:cNvSpPr>
            <a:spLocks noChangeArrowheads="1"/>
          </p:cNvSpPr>
          <p:nvPr/>
        </p:nvSpPr>
        <p:spPr bwMode="auto">
          <a:xfrm>
            <a:off x="914400" y="5334000"/>
            <a:ext cx="1844675" cy="581025"/>
          </a:xfrm>
          <a:prstGeom prst="rect">
            <a:avLst/>
          </a:prstGeom>
          <a:noFill/>
          <a:ln w="12700">
            <a:noFill/>
            <a:miter lim="800000"/>
            <a:headEnd/>
            <a:tailEnd/>
          </a:ln>
        </p:spPr>
        <p:txBody>
          <a:bodyPr>
            <a:prstTxWarp prst="textNoShape">
              <a:avLst/>
            </a:prstTxWarp>
            <a:spAutoFit/>
          </a:bodyPr>
          <a:lstStyle/>
          <a:p>
            <a:pPr algn="ctr"/>
            <a:r>
              <a:rPr lang="fr-FR" sz="1600" b="1"/>
              <a:t>Dimension symétrique</a:t>
            </a:r>
          </a:p>
        </p:txBody>
      </p:sp>
      <p:sp>
        <p:nvSpPr>
          <p:cNvPr id="764938" name="AutoShape 9"/>
          <p:cNvSpPr>
            <a:spLocks noChangeArrowheads="1"/>
          </p:cNvSpPr>
          <p:nvPr/>
        </p:nvSpPr>
        <p:spPr bwMode="auto">
          <a:xfrm>
            <a:off x="762000" y="2286000"/>
            <a:ext cx="7391400" cy="2667000"/>
          </a:xfrm>
          <a:prstGeom prst="parallelogram">
            <a:avLst>
              <a:gd name="adj" fmla="val 138982"/>
            </a:avLst>
          </a:prstGeom>
          <a:solidFill>
            <a:schemeClr val="accent1">
              <a:alpha val="50195"/>
            </a:schemeClr>
          </a:solidFill>
          <a:ln w="12700">
            <a:solidFill>
              <a:schemeClr val="tx1"/>
            </a:solidFill>
            <a:miter lim="800000"/>
            <a:headEnd/>
            <a:tailEnd/>
          </a:ln>
        </p:spPr>
        <p:txBody>
          <a:bodyPr wrap="none" anchor="ctr">
            <a:prstTxWarp prst="textNoShape">
              <a:avLst/>
            </a:prstTxWarp>
          </a:bodyPr>
          <a:lstStyle/>
          <a:p>
            <a:endParaRPr lang="fr-FR"/>
          </a:p>
        </p:txBody>
      </p:sp>
      <p:sp>
        <p:nvSpPr>
          <p:cNvPr id="764939" name="AutoShape 10"/>
          <p:cNvSpPr>
            <a:spLocks noChangeArrowheads="1"/>
          </p:cNvSpPr>
          <p:nvPr/>
        </p:nvSpPr>
        <p:spPr bwMode="auto">
          <a:xfrm>
            <a:off x="3733800" y="5410200"/>
            <a:ext cx="1295400" cy="304800"/>
          </a:xfrm>
          <a:prstGeom prst="roundRect">
            <a:avLst>
              <a:gd name="adj" fmla="val 16667"/>
            </a:avLst>
          </a:prstGeom>
          <a:solidFill>
            <a:schemeClr val="folHlink">
              <a:alpha val="67842"/>
            </a:schemeClr>
          </a:solidFill>
          <a:ln w="12700">
            <a:solidFill>
              <a:schemeClr val="hlink"/>
            </a:solidFill>
            <a:round/>
            <a:headEnd/>
            <a:tailEnd/>
          </a:ln>
        </p:spPr>
        <p:txBody>
          <a:bodyPr wrap="none" anchor="ctr">
            <a:prstTxWarp prst="textNoShape">
              <a:avLst/>
            </a:prstTxWarp>
          </a:bodyPr>
          <a:lstStyle/>
          <a:p>
            <a:pPr algn="ctr"/>
            <a:r>
              <a:rPr lang="fr-FR" sz="1600">
                <a:solidFill>
                  <a:schemeClr val="hlink"/>
                </a:solidFill>
              </a:rPr>
              <a:t>JV structurées</a:t>
            </a:r>
          </a:p>
        </p:txBody>
      </p:sp>
      <p:sp>
        <p:nvSpPr>
          <p:cNvPr id="764940" name="AutoShape 11"/>
          <p:cNvSpPr>
            <a:spLocks noChangeArrowheads="1"/>
          </p:cNvSpPr>
          <p:nvPr/>
        </p:nvSpPr>
        <p:spPr bwMode="auto">
          <a:xfrm>
            <a:off x="3779838" y="1905000"/>
            <a:ext cx="1295400" cy="304800"/>
          </a:xfrm>
          <a:prstGeom prst="roundRect">
            <a:avLst>
              <a:gd name="adj" fmla="val 16667"/>
            </a:avLst>
          </a:prstGeom>
          <a:solidFill>
            <a:schemeClr val="folHlink">
              <a:alpha val="67842"/>
            </a:schemeClr>
          </a:solidFill>
          <a:ln w="12700">
            <a:solidFill>
              <a:schemeClr val="hlink"/>
            </a:solidFill>
            <a:round/>
            <a:headEnd/>
            <a:tailEnd/>
          </a:ln>
        </p:spPr>
        <p:txBody>
          <a:bodyPr wrap="none" anchor="ctr">
            <a:prstTxWarp prst="textNoShape">
              <a:avLst/>
            </a:prstTxWarp>
          </a:bodyPr>
          <a:lstStyle/>
          <a:p>
            <a:pPr algn="ctr"/>
            <a:r>
              <a:rPr lang="fr-FR" sz="1600">
                <a:solidFill>
                  <a:schemeClr val="hlink"/>
                </a:solidFill>
              </a:rPr>
              <a:t>Simples accords</a:t>
            </a:r>
          </a:p>
        </p:txBody>
      </p:sp>
      <p:sp>
        <p:nvSpPr>
          <p:cNvPr id="764941" name="AutoShape 12"/>
          <p:cNvSpPr>
            <a:spLocks noChangeArrowheads="1"/>
          </p:cNvSpPr>
          <p:nvPr/>
        </p:nvSpPr>
        <p:spPr bwMode="auto">
          <a:xfrm>
            <a:off x="1828800" y="4419600"/>
            <a:ext cx="1473200" cy="647700"/>
          </a:xfrm>
          <a:prstGeom prst="roundRect">
            <a:avLst>
              <a:gd name="adj" fmla="val 16667"/>
            </a:avLst>
          </a:prstGeom>
          <a:solidFill>
            <a:schemeClr val="folHlink">
              <a:alpha val="67842"/>
            </a:schemeClr>
          </a:solidFill>
          <a:ln w="12700">
            <a:solidFill>
              <a:schemeClr val="hlink"/>
            </a:solidFill>
            <a:round/>
            <a:headEnd/>
            <a:tailEnd/>
          </a:ln>
        </p:spPr>
        <p:txBody>
          <a:bodyPr wrap="none" anchor="ctr">
            <a:prstTxWarp prst="textNoShape">
              <a:avLst/>
            </a:prstTxWarp>
            <a:spAutoFit/>
          </a:bodyPr>
          <a:lstStyle/>
          <a:p>
            <a:pPr algn="ctr"/>
            <a:r>
              <a:rPr lang="fr-FR" sz="1600">
                <a:solidFill>
                  <a:schemeClr val="hlink"/>
                </a:solidFill>
              </a:rPr>
              <a:t>Alliances</a:t>
            </a:r>
          </a:p>
          <a:p>
            <a:pPr algn="ctr"/>
            <a:r>
              <a:rPr lang="fr-FR" sz="1600">
                <a:solidFill>
                  <a:schemeClr val="hlink"/>
                </a:solidFill>
              </a:rPr>
              <a:t>dissymétriques</a:t>
            </a:r>
          </a:p>
        </p:txBody>
      </p:sp>
      <p:sp>
        <p:nvSpPr>
          <p:cNvPr id="764942" name="AutoShape 13"/>
          <p:cNvSpPr>
            <a:spLocks noChangeArrowheads="1"/>
          </p:cNvSpPr>
          <p:nvPr/>
        </p:nvSpPr>
        <p:spPr bwMode="auto">
          <a:xfrm>
            <a:off x="5454650" y="1905000"/>
            <a:ext cx="1233488" cy="647700"/>
          </a:xfrm>
          <a:prstGeom prst="roundRect">
            <a:avLst>
              <a:gd name="adj" fmla="val 16667"/>
            </a:avLst>
          </a:prstGeom>
          <a:solidFill>
            <a:schemeClr val="folHlink">
              <a:alpha val="67842"/>
            </a:schemeClr>
          </a:solidFill>
          <a:ln w="12700">
            <a:solidFill>
              <a:schemeClr val="hlink"/>
            </a:solidFill>
            <a:round/>
            <a:headEnd/>
            <a:tailEnd/>
          </a:ln>
        </p:spPr>
        <p:txBody>
          <a:bodyPr wrap="none" anchor="ctr">
            <a:prstTxWarp prst="textNoShape">
              <a:avLst/>
            </a:prstTxWarp>
            <a:spAutoFit/>
          </a:bodyPr>
          <a:lstStyle/>
          <a:p>
            <a:pPr algn="ctr"/>
            <a:r>
              <a:rPr lang="fr-FR" sz="1600">
                <a:solidFill>
                  <a:schemeClr val="hlink"/>
                </a:solidFill>
              </a:rPr>
              <a:t>Alliances</a:t>
            </a:r>
          </a:p>
          <a:p>
            <a:pPr algn="ctr"/>
            <a:r>
              <a:rPr lang="fr-FR" sz="1600">
                <a:solidFill>
                  <a:schemeClr val="hlink"/>
                </a:solidFill>
              </a:rPr>
              <a:t>symétriques</a:t>
            </a:r>
          </a:p>
        </p:txBody>
      </p:sp>
      <p:sp>
        <p:nvSpPr>
          <p:cNvPr id="764943" name="AutoShape 14"/>
          <p:cNvSpPr>
            <a:spLocks noChangeArrowheads="1"/>
          </p:cNvSpPr>
          <p:nvPr/>
        </p:nvSpPr>
        <p:spPr bwMode="auto">
          <a:xfrm>
            <a:off x="1631950" y="3105150"/>
            <a:ext cx="1720850" cy="647700"/>
          </a:xfrm>
          <a:prstGeom prst="roundRect">
            <a:avLst>
              <a:gd name="adj" fmla="val 16667"/>
            </a:avLst>
          </a:prstGeom>
          <a:solidFill>
            <a:schemeClr val="folHlink">
              <a:alpha val="67842"/>
            </a:schemeClr>
          </a:solidFill>
          <a:ln w="12700">
            <a:solidFill>
              <a:schemeClr val="hlink"/>
            </a:solidFill>
            <a:round/>
            <a:headEnd/>
            <a:tailEnd/>
          </a:ln>
        </p:spPr>
        <p:txBody>
          <a:bodyPr wrap="none" anchor="ctr">
            <a:prstTxWarp prst="textNoShape">
              <a:avLst/>
            </a:prstTxWarp>
            <a:spAutoFit/>
          </a:bodyPr>
          <a:lstStyle/>
          <a:p>
            <a:pPr algn="ctr"/>
            <a:r>
              <a:rPr lang="fr-FR" sz="1600">
                <a:solidFill>
                  <a:schemeClr val="hlink"/>
                </a:solidFill>
              </a:rPr>
              <a:t>Alliances</a:t>
            </a:r>
          </a:p>
          <a:p>
            <a:pPr algn="ctr"/>
            <a:r>
              <a:rPr lang="fr-FR" sz="1600">
                <a:solidFill>
                  <a:schemeClr val="hlink"/>
                </a:solidFill>
              </a:rPr>
              <a:t>Anti-compétitives</a:t>
            </a:r>
          </a:p>
        </p:txBody>
      </p:sp>
      <p:sp>
        <p:nvSpPr>
          <p:cNvPr id="764944" name="AutoShape 15"/>
          <p:cNvSpPr>
            <a:spLocks noChangeArrowheads="1"/>
          </p:cNvSpPr>
          <p:nvPr/>
        </p:nvSpPr>
        <p:spPr bwMode="auto">
          <a:xfrm>
            <a:off x="5610225" y="3105150"/>
            <a:ext cx="1630363" cy="647700"/>
          </a:xfrm>
          <a:prstGeom prst="roundRect">
            <a:avLst>
              <a:gd name="adj" fmla="val 16667"/>
            </a:avLst>
          </a:prstGeom>
          <a:solidFill>
            <a:schemeClr val="folHlink">
              <a:alpha val="67842"/>
            </a:schemeClr>
          </a:solidFill>
          <a:ln w="12700">
            <a:solidFill>
              <a:schemeClr val="hlink"/>
            </a:solidFill>
            <a:round/>
            <a:headEnd/>
            <a:tailEnd/>
          </a:ln>
        </p:spPr>
        <p:txBody>
          <a:bodyPr wrap="none" anchor="ctr">
            <a:prstTxWarp prst="textNoShape">
              <a:avLst/>
            </a:prstTxWarp>
            <a:spAutoFit/>
          </a:bodyPr>
          <a:lstStyle/>
          <a:p>
            <a:pPr algn="ctr"/>
            <a:r>
              <a:rPr lang="fr-FR" sz="1600">
                <a:solidFill>
                  <a:schemeClr val="hlink"/>
                </a:solidFill>
              </a:rPr>
              <a:t>Alliances</a:t>
            </a:r>
          </a:p>
          <a:p>
            <a:pPr algn="ctr"/>
            <a:r>
              <a:rPr lang="fr-FR" sz="1600">
                <a:solidFill>
                  <a:schemeClr val="hlink"/>
                </a:solidFill>
              </a:rPr>
              <a:t>Pré-compétitives</a:t>
            </a:r>
          </a:p>
        </p:txBody>
      </p:sp>
    </p:spTree>
  </p:cSld>
  <p:clrMapOvr>
    <a:masterClrMapping/>
  </p:clrMapOvr>
  <p:timing>
    <p:tnLst>
      <p:par>
        <p:cTn id="1" dur="indefinite" restart="never" nodeType="tmRoot"/>
      </p:par>
    </p:tnLst>
  </p:timing>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Espace réservé du numéro de diapositive 2"/>
          <p:cNvSpPr>
            <a:spLocks noGrp="1"/>
          </p:cNvSpPr>
          <p:nvPr>
            <p:ph type="sldNum" sz="quarter" idx="10"/>
          </p:nvPr>
        </p:nvSpPr>
        <p:spPr/>
        <p:txBody>
          <a:bodyPr/>
          <a:lstStyle/>
          <a:p>
            <a:pPr>
              <a:defRPr/>
            </a:pPr>
            <a:fld id="{3A0416FA-9500-BF4A-85F6-E6E772275E27}" type="slidenum">
              <a:rPr lang="fr-FR"/>
              <a:pPr>
                <a:defRPr/>
              </a:pPr>
              <a:t>375</a:t>
            </a:fld>
            <a:endParaRPr lang="fr-FR"/>
          </a:p>
        </p:txBody>
      </p:sp>
      <p:sp>
        <p:nvSpPr>
          <p:cNvPr id="766979" name="Rectangle 2"/>
          <p:cNvSpPr>
            <a:spLocks noGrp="1" noChangeArrowheads="1"/>
          </p:cNvSpPr>
          <p:nvPr>
            <p:ph type="title"/>
          </p:nvPr>
        </p:nvSpPr>
        <p:spPr/>
        <p:txBody>
          <a:bodyPr/>
          <a:lstStyle/>
          <a:p>
            <a:r>
              <a:rPr lang="fr-FR"/>
              <a:t>Typologie des alliances (complément)</a:t>
            </a:r>
          </a:p>
        </p:txBody>
      </p:sp>
      <p:sp>
        <p:nvSpPr>
          <p:cNvPr id="766980" name="Rectangle 3"/>
          <p:cNvSpPr>
            <a:spLocks noChangeArrowheads="1"/>
          </p:cNvSpPr>
          <p:nvPr/>
        </p:nvSpPr>
        <p:spPr bwMode="auto">
          <a:xfrm>
            <a:off x="2987675" y="990600"/>
            <a:ext cx="2879725" cy="64928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fr-FR" sz="1800" b="1">
                <a:latin typeface="Times New Roman" charset="0"/>
              </a:rPr>
              <a:t>Les alliés apportent des actifs</a:t>
            </a:r>
          </a:p>
          <a:p>
            <a:pPr algn="ctr"/>
            <a:r>
              <a:rPr lang="fr-FR" sz="1800" b="1">
                <a:latin typeface="Times New Roman" charset="0"/>
              </a:rPr>
              <a:t>Ou des compétences …</a:t>
            </a:r>
          </a:p>
        </p:txBody>
      </p:sp>
      <p:sp>
        <p:nvSpPr>
          <p:cNvPr id="766981" name="Rectangle 4"/>
          <p:cNvSpPr>
            <a:spLocks noChangeArrowheads="1"/>
          </p:cNvSpPr>
          <p:nvPr/>
        </p:nvSpPr>
        <p:spPr bwMode="auto">
          <a:xfrm>
            <a:off x="1079500" y="2071688"/>
            <a:ext cx="1873250" cy="4318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fr-FR" sz="1800" b="1">
                <a:latin typeface="Times New Roman" charset="0"/>
              </a:rPr>
              <a:t>…de même nature</a:t>
            </a:r>
          </a:p>
        </p:txBody>
      </p:sp>
      <p:sp>
        <p:nvSpPr>
          <p:cNvPr id="766982" name="Rectangle 5"/>
          <p:cNvSpPr>
            <a:spLocks noChangeArrowheads="1"/>
          </p:cNvSpPr>
          <p:nvPr/>
        </p:nvSpPr>
        <p:spPr bwMode="auto">
          <a:xfrm>
            <a:off x="5867400" y="2071688"/>
            <a:ext cx="2233613" cy="4318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fr-FR" sz="1800" b="1">
                <a:latin typeface="Times New Roman" charset="0"/>
              </a:rPr>
              <a:t>…de nature différente</a:t>
            </a:r>
          </a:p>
        </p:txBody>
      </p:sp>
      <p:sp>
        <p:nvSpPr>
          <p:cNvPr id="766983" name="Rectangle 6"/>
          <p:cNvSpPr>
            <a:spLocks noChangeArrowheads="1"/>
          </p:cNvSpPr>
          <p:nvPr/>
        </p:nvSpPr>
        <p:spPr bwMode="auto">
          <a:xfrm>
            <a:off x="684213" y="2935288"/>
            <a:ext cx="2663825" cy="4318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fr-FR" sz="1800" b="1">
                <a:latin typeface="Times New Roman" charset="0"/>
              </a:rPr>
              <a:t>Pour mettre sur le marché</a:t>
            </a:r>
          </a:p>
        </p:txBody>
      </p:sp>
      <p:cxnSp>
        <p:nvCxnSpPr>
          <p:cNvPr id="766984" name="AutoShape 7"/>
          <p:cNvCxnSpPr>
            <a:cxnSpLocks noChangeShapeType="1"/>
            <a:stCxn id="766980" idx="2"/>
            <a:endCxn id="766982" idx="0"/>
          </p:cNvCxnSpPr>
          <p:nvPr/>
        </p:nvCxnSpPr>
        <p:spPr bwMode="auto">
          <a:xfrm rot="16200000" flipH="1">
            <a:off x="5490369" y="577057"/>
            <a:ext cx="431800" cy="2557462"/>
          </a:xfrm>
          <a:prstGeom prst="bentConnector3">
            <a:avLst>
              <a:gd name="adj1" fmla="val 50000"/>
            </a:avLst>
          </a:prstGeom>
          <a:noFill/>
          <a:ln w="9525">
            <a:solidFill>
              <a:schemeClr val="tx1"/>
            </a:solidFill>
            <a:miter lim="800000"/>
            <a:headEnd/>
            <a:tailEnd type="triangle" w="med" len="med"/>
          </a:ln>
        </p:spPr>
      </p:cxnSp>
      <p:cxnSp>
        <p:nvCxnSpPr>
          <p:cNvPr id="766985" name="AutoShape 8"/>
          <p:cNvCxnSpPr>
            <a:cxnSpLocks noChangeShapeType="1"/>
            <a:stCxn id="766980" idx="2"/>
            <a:endCxn id="766981" idx="0"/>
          </p:cNvCxnSpPr>
          <p:nvPr/>
        </p:nvCxnSpPr>
        <p:spPr bwMode="auto">
          <a:xfrm rot="5400000">
            <a:off x="3005932" y="650081"/>
            <a:ext cx="431800" cy="2411413"/>
          </a:xfrm>
          <a:prstGeom prst="bentConnector3">
            <a:avLst>
              <a:gd name="adj1" fmla="val 50000"/>
            </a:avLst>
          </a:prstGeom>
          <a:noFill/>
          <a:ln w="9525">
            <a:solidFill>
              <a:schemeClr val="tx1"/>
            </a:solidFill>
            <a:miter lim="800000"/>
            <a:headEnd/>
            <a:tailEnd type="triangle" w="med" len="med"/>
          </a:ln>
        </p:spPr>
      </p:cxnSp>
      <p:cxnSp>
        <p:nvCxnSpPr>
          <p:cNvPr id="766986" name="AutoShape 9"/>
          <p:cNvCxnSpPr>
            <a:cxnSpLocks noChangeShapeType="1"/>
            <a:stCxn id="766981" idx="2"/>
            <a:endCxn id="766983" idx="0"/>
          </p:cNvCxnSpPr>
          <p:nvPr/>
        </p:nvCxnSpPr>
        <p:spPr bwMode="auto">
          <a:xfrm>
            <a:off x="2016125" y="2503488"/>
            <a:ext cx="0" cy="431800"/>
          </a:xfrm>
          <a:prstGeom prst="straightConnector1">
            <a:avLst/>
          </a:prstGeom>
          <a:noFill/>
          <a:ln w="9525">
            <a:solidFill>
              <a:schemeClr val="tx1"/>
            </a:solidFill>
            <a:round/>
            <a:headEnd/>
            <a:tailEnd type="triangle" w="med" len="med"/>
          </a:ln>
        </p:spPr>
      </p:cxnSp>
      <p:sp>
        <p:nvSpPr>
          <p:cNvPr id="766987" name="Rectangle 10"/>
          <p:cNvSpPr>
            <a:spLocks noChangeArrowheads="1"/>
          </p:cNvSpPr>
          <p:nvPr/>
        </p:nvSpPr>
        <p:spPr bwMode="auto">
          <a:xfrm>
            <a:off x="34925" y="3943350"/>
            <a:ext cx="1873250" cy="792163"/>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fr-FR" sz="1800" b="1">
                <a:latin typeface="Times New Roman" charset="0"/>
              </a:rPr>
              <a:t>Un produit</a:t>
            </a:r>
          </a:p>
          <a:p>
            <a:pPr algn="ctr"/>
            <a:r>
              <a:rPr lang="fr-FR" sz="1800" b="1">
                <a:latin typeface="Times New Roman" charset="0"/>
              </a:rPr>
              <a:t>commun</a:t>
            </a:r>
          </a:p>
        </p:txBody>
      </p:sp>
      <p:sp>
        <p:nvSpPr>
          <p:cNvPr id="766988" name="Rectangle 11"/>
          <p:cNvSpPr>
            <a:spLocks noChangeArrowheads="1"/>
          </p:cNvSpPr>
          <p:nvPr/>
        </p:nvSpPr>
        <p:spPr bwMode="auto">
          <a:xfrm>
            <a:off x="2049463" y="3943350"/>
            <a:ext cx="1873250" cy="792163"/>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fr-FR" sz="1800" b="1">
                <a:latin typeface="Times New Roman" charset="0"/>
              </a:rPr>
              <a:t>Des</a:t>
            </a:r>
          </a:p>
          <a:p>
            <a:pPr algn="ctr"/>
            <a:r>
              <a:rPr lang="fr-FR" sz="1800" b="1">
                <a:latin typeface="Times New Roman" charset="0"/>
              </a:rPr>
              <a:t>produits propres</a:t>
            </a:r>
          </a:p>
          <a:p>
            <a:pPr algn="ctr"/>
            <a:r>
              <a:rPr lang="fr-FR" sz="1800" b="1">
                <a:latin typeface="Times New Roman" charset="0"/>
              </a:rPr>
              <a:t> à chaque allié</a:t>
            </a:r>
          </a:p>
        </p:txBody>
      </p:sp>
      <p:cxnSp>
        <p:nvCxnSpPr>
          <p:cNvPr id="766989" name="AutoShape 12"/>
          <p:cNvCxnSpPr>
            <a:cxnSpLocks noChangeShapeType="1"/>
            <a:stCxn id="766983" idx="2"/>
            <a:endCxn id="766987" idx="0"/>
          </p:cNvCxnSpPr>
          <p:nvPr/>
        </p:nvCxnSpPr>
        <p:spPr bwMode="auto">
          <a:xfrm flipH="1">
            <a:off x="971550" y="3367088"/>
            <a:ext cx="1044575" cy="576262"/>
          </a:xfrm>
          <a:prstGeom prst="straightConnector1">
            <a:avLst/>
          </a:prstGeom>
          <a:noFill/>
          <a:ln w="9525">
            <a:solidFill>
              <a:schemeClr val="tx1"/>
            </a:solidFill>
            <a:round/>
            <a:headEnd/>
            <a:tailEnd type="triangle" w="med" len="med"/>
          </a:ln>
        </p:spPr>
      </p:cxnSp>
      <p:cxnSp>
        <p:nvCxnSpPr>
          <p:cNvPr id="766990" name="AutoShape 13"/>
          <p:cNvCxnSpPr>
            <a:cxnSpLocks noChangeShapeType="1"/>
            <a:stCxn id="766983" idx="2"/>
            <a:endCxn id="766988" idx="0"/>
          </p:cNvCxnSpPr>
          <p:nvPr/>
        </p:nvCxnSpPr>
        <p:spPr bwMode="auto">
          <a:xfrm>
            <a:off x="2016125" y="3367088"/>
            <a:ext cx="969963" cy="576262"/>
          </a:xfrm>
          <a:prstGeom prst="straightConnector1">
            <a:avLst/>
          </a:prstGeom>
          <a:noFill/>
          <a:ln w="9525">
            <a:solidFill>
              <a:schemeClr val="tx1"/>
            </a:solidFill>
            <a:round/>
            <a:headEnd/>
            <a:tailEnd type="triangle" w="med" len="med"/>
          </a:ln>
        </p:spPr>
      </p:cxnSp>
      <p:sp>
        <p:nvSpPr>
          <p:cNvPr id="766991" name="Text Box 14"/>
          <p:cNvSpPr txBox="1">
            <a:spLocks noChangeArrowheads="1"/>
          </p:cNvSpPr>
          <p:nvPr/>
        </p:nvSpPr>
        <p:spPr bwMode="auto">
          <a:xfrm>
            <a:off x="104775" y="5753100"/>
            <a:ext cx="1657350" cy="457200"/>
          </a:xfrm>
          <a:prstGeom prst="rect">
            <a:avLst/>
          </a:prstGeom>
          <a:noFill/>
          <a:ln w="9525">
            <a:noFill/>
            <a:miter lim="800000"/>
            <a:headEnd/>
            <a:tailEnd/>
          </a:ln>
        </p:spPr>
        <p:txBody>
          <a:bodyPr wrap="none">
            <a:prstTxWarp prst="textNoShape">
              <a:avLst/>
            </a:prstTxWarp>
            <a:spAutoFit/>
          </a:bodyPr>
          <a:lstStyle/>
          <a:p>
            <a:r>
              <a:rPr lang="fr-FR" sz="2400" b="1" i="1">
                <a:solidFill>
                  <a:srgbClr val="FF3300"/>
                </a:solidFill>
                <a:latin typeface="Times New Roman" charset="0"/>
              </a:rPr>
              <a:t>ADDITIVE</a:t>
            </a:r>
          </a:p>
        </p:txBody>
      </p:sp>
      <p:sp>
        <p:nvSpPr>
          <p:cNvPr id="766992" name="Text Box 15"/>
          <p:cNvSpPr txBox="1">
            <a:spLocks noChangeArrowheads="1"/>
          </p:cNvSpPr>
          <p:nvPr/>
        </p:nvSpPr>
        <p:spPr bwMode="auto">
          <a:xfrm>
            <a:off x="2176463" y="5681663"/>
            <a:ext cx="2284412" cy="822325"/>
          </a:xfrm>
          <a:prstGeom prst="rect">
            <a:avLst/>
          </a:prstGeom>
          <a:noFill/>
          <a:ln w="9525">
            <a:noFill/>
            <a:miter lim="800000"/>
            <a:headEnd/>
            <a:tailEnd/>
          </a:ln>
        </p:spPr>
        <p:txBody>
          <a:bodyPr wrap="none">
            <a:prstTxWarp prst="textNoShape">
              <a:avLst/>
            </a:prstTxWarp>
            <a:spAutoFit/>
          </a:bodyPr>
          <a:lstStyle/>
          <a:p>
            <a:r>
              <a:rPr lang="fr-FR" sz="2400" b="1" i="1">
                <a:solidFill>
                  <a:srgbClr val="FF3300"/>
                </a:solidFill>
                <a:latin typeface="Times New Roman" charset="0"/>
              </a:rPr>
              <a:t>INTEGRATION</a:t>
            </a:r>
          </a:p>
          <a:p>
            <a:r>
              <a:rPr lang="fr-FR" sz="2400" b="1" i="1">
                <a:solidFill>
                  <a:srgbClr val="FF3300"/>
                </a:solidFill>
                <a:latin typeface="Times New Roman" charset="0"/>
              </a:rPr>
              <a:t>CONJOINTE</a:t>
            </a:r>
          </a:p>
        </p:txBody>
      </p:sp>
      <p:sp>
        <p:nvSpPr>
          <p:cNvPr id="766993" name="Text Box 16"/>
          <p:cNvSpPr txBox="1">
            <a:spLocks noChangeArrowheads="1"/>
          </p:cNvSpPr>
          <p:nvPr/>
        </p:nvSpPr>
        <p:spPr bwMode="auto">
          <a:xfrm>
            <a:off x="5724525" y="5734050"/>
            <a:ext cx="3063875" cy="457200"/>
          </a:xfrm>
          <a:prstGeom prst="rect">
            <a:avLst/>
          </a:prstGeom>
          <a:noFill/>
          <a:ln w="9525">
            <a:noFill/>
            <a:miter lim="800000"/>
            <a:headEnd/>
            <a:tailEnd/>
          </a:ln>
        </p:spPr>
        <p:txBody>
          <a:bodyPr wrap="none">
            <a:prstTxWarp prst="textNoShape">
              <a:avLst/>
            </a:prstTxWarp>
            <a:spAutoFit/>
          </a:bodyPr>
          <a:lstStyle/>
          <a:p>
            <a:r>
              <a:rPr lang="fr-FR" sz="2400" b="1" i="1">
                <a:solidFill>
                  <a:srgbClr val="FF3300"/>
                </a:solidFill>
                <a:latin typeface="Times New Roman" charset="0"/>
              </a:rPr>
              <a:t>COMPLEMENTAIRE</a:t>
            </a:r>
          </a:p>
        </p:txBody>
      </p:sp>
      <p:sp>
        <p:nvSpPr>
          <p:cNvPr id="766994" name="Rectangle 17"/>
          <p:cNvSpPr>
            <a:spLocks noChangeArrowheads="1"/>
          </p:cNvSpPr>
          <p:nvPr/>
        </p:nvSpPr>
        <p:spPr bwMode="auto">
          <a:xfrm>
            <a:off x="301625" y="4887913"/>
            <a:ext cx="1370013" cy="581025"/>
          </a:xfrm>
          <a:prstGeom prst="rect">
            <a:avLst/>
          </a:prstGeom>
          <a:noFill/>
          <a:ln w="12700">
            <a:noFill/>
            <a:miter lim="800000"/>
            <a:headEnd/>
            <a:tailEnd/>
          </a:ln>
        </p:spPr>
        <p:txBody>
          <a:bodyPr wrap="none">
            <a:prstTxWarp prst="textNoShape">
              <a:avLst/>
            </a:prstTxWarp>
            <a:spAutoFit/>
          </a:bodyPr>
          <a:lstStyle/>
          <a:p>
            <a:r>
              <a:rPr lang="fr-FR" sz="1600"/>
              <a:t>AIRBUS</a:t>
            </a:r>
          </a:p>
          <a:p>
            <a:r>
              <a:rPr lang="fr-FR" sz="1600"/>
              <a:t>GE-SNECMA</a:t>
            </a:r>
          </a:p>
        </p:txBody>
      </p:sp>
      <p:sp>
        <p:nvSpPr>
          <p:cNvPr id="766995" name="Rectangle 18"/>
          <p:cNvSpPr>
            <a:spLocks noChangeArrowheads="1"/>
          </p:cNvSpPr>
          <p:nvPr/>
        </p:nvSpPr>
        <p:spPr bwMode="auto">
          <a:xfrm>
            <a:off x="2295525" y="4967288"/>
            <a:ext cx="579438" cy="336550"/>
          </a:xfrm>
          <a:prstGeom prst="rect">
            <a:avLst/>
          </a:prstGeom>
          <a:noFill/>
          <a:ln w="12700">
            <a:noFill/>
            <a:miter lim="800000"/>
            <a:headEnd/>
            <a:tailEnd/>
          </a:ln>
        </p:spPr>
        <p:txBody>
          <a:bodyPr wrap="none">
            <a:prstTxWarp prst="textNoShape">
              <a:avLst/>
            </a:prstTxWarp>
            <a:spAutoFit/>
          </a:bodyPr>
          <a:lstStyle/>
          <a:p>
            <a:r>
              <a:rPr lang="fr-FR" sz="1600"/>
              <a:t>PRV</a:t>
            </a:r>
            <a:endParaRPr lang="fr-FR" sz="1800"/>
          </a:p>
        </p:txBody>
      </p:sp>
      <p:sp>
        <p:nvSpPr>
          <p:cNvPr id="766996" name="Rectangle 19"/>
          <p:cNvSpPr>
            <a:spLocks noChangeArrowheads="1"/>
          </p:cNvSpPr>
          <p:nvPr/>
        </p:nvSpPr>
        <p:spPr bwMode="auto">
          <a:xfrm>
            <a:off x="4343400" y="3962400"/>
            <a:ext cx="1416050" cy="792163"/>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fr-FR" sz="1800" b="1">
                <a:latin typeface="Times New Roman" charset="0"/>
              </a:rPr>
              <a:t>Symbiose</a:t>
            </a:r>
          </a:p>
        </p:txBody>
      </p:sp>
      <p:sp>
        <p:nvSpPr>
          <p:cNvPr id="766997" name="Rectangle 20"/>
          <p:cNvSpPr>
            <a:spLocks noChangeArrowheads="1"/>
          </p:cNvSpPr>
          <p:nvPr/>
        </p:nvSpPr>
        <p:spPr bwMode="auto">
          <a:xfrm>
            <a:off x="5715000" y="3962400"/>
            <a:ext cx="1524000" cy="792163"/>
          </a:xfrm>
          <a:prstGeom prst="rect">
            <a:avLst/>
          </a:prstGeom>
          <a:solidFill>
            <a:schemeClr val="accent1"/>
          </a:solidFill>
          <a:ln w="9525">
            <a:solidFill>
              <a:schemeClr val="tx1"/>
            </a:solidFill>
            <a:miter lim="800000"/>
            <a:headEnd/>
            <a:tailEnd/>
          </a:ln>
        </p:spPr>
        <p:txBody>
          <a:bodyPr anchor="ctr">
            <a:prstTxWarp prst="textNoShape">
              <a:avLst/>
            </a:prstTxWarp>
          </a:bodyPr>
          <a:lstStyle/>
          <a:p>
            <a:pPr algn="ctr"/>
            <a:r>
              <a:rPr lang="fr-FR" sz="1800" b="1">
                <a:latin typeface="Times New Roman" charset="0"/>
              </a:rPr>
              <a:t>Leçon de compétitivité</a:t>
            </a:r>
          </a:p>
        </p:txBody>
      </p:sp>
      <p:sp>
        <p:nvSpPr>
          <p:cNvPr id="766998" name="Rectangle 21"/>
          <p:cNvSpPr>
            <a:spLocks noChangeArrowheads="1"/>
          </p:cNvSpPr>
          <p:nvPr/>
        </p:nvSpPr>
        <p:spPr bwMode="auto">
          <a:xfrm>
            <a:off x="7239000" y="3962400"/>
            <a:ext cx="1828800" cy="792163"/>
          </a:xfrm>
          <a:prstGeom prst="rect">
            <a:avLst/>
          </a:prstGeom>
          <a:solidFill>
            <a:schemeClr val="accent1"/>
          </a:solidFill>
          <a:ln w="9525">
            <a:solidFill>
              <a:schemeClr val="tx1"/>
            </a:solidFill>
            <a:miter lim="800000"/>
            <a:headEnd/>
            <a:tailEnd/>
          </a:ln>
        </p:spPr>
        <p:txBody>
          <a:bodyPr anchor="ctr">
            <a:prstTxWarp prst="textNoShape">
              <a:avLst/>
            </a:prstTxWarp>
          </a:bodyPr>
          <a:lstStyle/>
          <a:p>
            <a:pPr algn="ctr"/>
            <a:r>
              <a:rPr lang="fr-FR" sz="1800" b="1">
                <a:latin typeface="Times New Roman" charset="0"/>
              </a:rPr>
              <a:t>Restructuration</a:t>
            </a:r>
          </a:p>
        </p:txBody>
      </p:sp>
      <p:sp>
        <p:nvSpPr>
          <p:cNvPr id="766999" name="Rectangle 22"/>
          <p:cNvSpPr>
            <a:spLocks noChangeArrowheads="1"/>
          </p:cNvSpPr>
          <p:nvPr/>
        </p:nvSpPr>
        <p:spPr bwMode="auto">
          <a:xfrm>
            <a:off x="4427538" y="4953000"/>
            <a:ext cx="1368425" cy="336550"/>
          </a:xfrm>
          <a:prstGeom prst="rect">
            <a:avLst/>
          </a:prstGeom>
          <a:noFill/>
          <a:ln w="12700">
            <a:noFill/>
            <a:miter lim="800000"/>
            <a:headEnd/>
            <a:tailEnd/>
          </a:ln>
        </p:spPr>
        <p:txBody>
          <a:bodyPr wrap="none">
            <a:prstTxWarp prst="textNoShape">
              <a:avLst/>
            </a:prstTxWarp>
            <a:spAutoFit/>
          </a:bodyPr>
          <a:lstStyle/>
          <a:p>
            <a:r>
              <a:rPr lang="fr-FR" sz="1600"/>
              <a:t>Matra-Renault</a:t>
            </a:r>
          </a:p>
        </p:txBody>
      </p:sp>
      <p:sp>
        <p:nvSpPr>
          <p:cNvPr id="767000" name="Rectangle 23"/>
          <p:cNvSpPr>
            <a:spLocks noChangeArrowheads="1"/>
          </p:cNvSpPr>
          <p:nvPr/>
        </p:nvSpPr>
        <p:spPr bwMode="auto">
          <a:xfrm>
            <a:off x="5943600" y="4953000"/>
            <a:ext cx="1154113" cy="336550"/>
          </a:xfrm>
          <a:prstGeom prst="rect">
            <a:avLst/>
          </a:prstGeom>
          <a:noFill/>
          <a:ln w="12700">
            <a:noFill/>
            <a:miter lim="800000"/>
            <a:headEnd/>
            <a:tailEnd/>
          </a:ln>
        </p:spPr>
        <p:txBody>
          <a:bodyPr wrap="none">
            <a:prstTxWarp prst="textNoShape">
              <a:avLst/>
            </a:prstTxWarp>
            <a:spAutoFit/>
          </a:bodyPr>
          <a:lstStyle/>
          <a:p>
            <a:r>
              <a:rPr lang="fr-FR" sz="1600"/>
              <a:t>GM-Toyota</a:t>
            </a:r>
          </a:p>
        </p:txBody>
      </p:sp>
      <p:sp>
        <p:nvSpPr>
          <p:cNvPr id="767001" name="Rectangle 24"/>
          <p:cNvSpPr>
            <a:spLocks noChangeArrowheads="1"/>
          </p:cNvSpPr>
          <p:nvPr/>
        </p:nvSpPr>
        <p:spPr bwMode="auto">
          <a:xfrm>
            <a:off x="7239000" y="4876800"/>
            <a:ext cx="1687513" cy="1069975"/>
          </a:xfrm>
          <a:prstGeom prst="rect">
            <a:avLst/>
          </a:prstGeom>
          <a:noFill/>
          <a:ln w="12700">
            <a:noFill/>
            <a:miter lim="800000"/>
            <a:headEnd/>
            <a:tailEnd/>
          </a:ln>
        </p:spPr>
        <p:txBody>
          <a:bodyPr>
            <a:prstTxWarp prst="textNoShape">
              <a:avLst/>
            </a:prstTxWarp>
            <a:spAutoFit/>
          </a:bodyPr>
          <a:lstStyle/>
          <a:p>
            <a:pPr>
              <a:buFontTx/>
              <a:buChar char="•"/>
            </a:pPr>
            <a:r>
              <a:rPr lang="fr-FR" sz="1600"/>
              <a:t>Caterpillar-Mitsubishi</a:t>
            </a:r>
          </a:p>
          <a:p>
            <a:pPr>
              <a:buFontTx/>
              <a:buChar char="•"/>
            </a:pPr>
            <a:r>
              <a:rPr lang="fr-FR" sz="1600"/>
              <a:t>Roussel Uclaf - Takeda</a:t>
            </a:r>
          </a:p>
        </p:txBody>
      </p:sp>
      <p:sp>
        <p:nvSpPr>
          <p:cNvPr id="767002" name="Rectangle 25"/>
          <p:cNvSpPr>
            <a:spLocks noChangeArrowheads="1"/>
          </p:cNvSpPr>
          <p:nvPr/>
        </p:nvSpPr>
        <p:spPr bwMode="auto">
          <a:xfrm>
            <a:off x="4213225" y="3084513"/>
            <a:ext cx="1654175" cy="581025"/>
          </a:xfrm>
          <a:prstGeom prst="rect">
            <a:avLst/>
          </a:prstGeom>
          <a:noFill/>
          <a:ln w="12700">
            <a:noFill/>
            <a:miter lim="800000"/>
            <a:headEnd/>
            <a:tailEnd/>
          </a:ln>
        </p:spPr>
        <p:txBody>
          <a:bodyPr>
            <a:prstTxWarp prst="textNoShape">
              <a:avLst/>
            </a:prstTxWarp>
            <a:spAutoFit/>
          </a:bodyPr>
          <a:lstStyle/>
          <a:p>
            <a:pPr algn="ctr"/>
            <a:r>
              <a:rPr lang="fr-FR" sz="1600"/>
              <a:t>Sans s’approprier de compétence</a:t>
            </a:r>
          </a:p>
        </p:txBody>
      </p:sp>
      <p:sp>
        <p:nvSpPr>
          <p:cNvPr id="767003" name="Rectangle 26"/>
          <p:cNvSpPr>
            <a:spLocks noChangeArrowheads="1"/>
          </p:cNvSpPr>
          <p:nvPr/>
        </p:nvSpPr>
        <p:spPr bwMode="auto">
          <a:xfrm>
            <a:off x="5813425" y="3076575"/>
            <a:ext cx="1654175" cy="581025"/>
          </a:xfrm>
          <a:prstGeom prst="rect">
            <a:avLst/>
          </a:prstGeom>
          <a:noFill/>
          <a:ln w="12700">
            <a:noFill/>
            <a:miter lim="800000"/>
            <a:headEnd/>
            <a:tailEnd/>
          </a:ln>
        </p:spPr>
        <p:txBody>
          <a:bodyPr>
            <a:prstTxWarp prst="textNoShape">
              <a:avLst/>
            </a:prstTxWarp>
            <a:spAutoFit/>
          </a:bodyPr>
          <a:lstStyle/>
          <a:p>
            <a:pPr algn="ctr"/>
            <a:r>
              <a:rPr lang="fr-FR" sz="1600"/>
              <a:t>En s’appropriant des compétences</a:t>
            </a:r>
          </a:p>
        </p:txBody>
      </p:sp>
      <p:sp>
        <p:nvSpPr>
          <p:cNvPr id="767004" name="Rectangle 27"/>
          <p:cNvSpPr>
            <a:spLocks noChangeArrowheads="1"/>
          </p:cNvSpPr>
          <p:nvPr/>
        </p:nvSpPr>
        <p:spPr bwMode="auto">
          <a:xfrm>
            <a:off x="7315200" y="3048000"/>
            <a:ext cx="1828800" cy="581025"/>
          </a:xfrm>
          <a:prstGeom prst="rect">
            <a:avLst/>
          </a:prstGeom>
          <a:noFill/>
          <a:ln w="12700">
            <a:noFill/>
            <a:miter lim="800000"/>
            <a:headEnd/>
            <a:tailEnd/>
          </a:ln>
        </p:spPr>
        <p:txBody>
          <a:bodyPr>
            <a:prstTxWarp prst="textNoShape">
              <a:avLst/>
            </a:prstTxWarp>
            <a:spAutoFit/>
          </a:bodyPr>
          <a:lstStyle/>
          <a:p>
            <a:pPr algn="ctr"/>
            <a:r>
              <a:rPr lang="fr-FR" sz="1600"/>
              <a:t>Coopter ou bloquer un concurrent</a:t>
            </a:r>
          </a:p>
        </p:txBody>
      </p:sp>
    </p:spTree>
  </p:cSld>
  <p:clrMapOvr>
    <a:masterClrMapping/>
  </p:clrMapOvr>
  <p:timing>
    <p:tnLst>
      <p:par>
        <p:cTn id="1" dur="indefinite" restart="never" nodeType="tmRoot"/>
      </p:par>
    </p:tnLst>
  </p:timing>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Espace réservé du numéro de diapositive 2"/>
          <p:cNvSpPr>
            <a:spLocks noGrp="1"/>
          </p:cNvSpPr>
          <p:nvPr>
            <p:ph type="sldNum" sz="quarter" idx="10"/>
          </p:nvPr>
        </p:nvSpPr>
        <p:spPr/>
        <p:txBody>
          <a:bodyPr/>
          <a:lstStyle/>
          <a:p>
            <a:pPr>
              <a:defRPr/>
            </a:pPr>
            <a:fld id="{F2F4B16B-61E1-DF44-9E10-454B365E3FDE}" type="slidenum">
              <a:rPr lang="fr-FR"/>
              <a:pPr>
                <a:defRPr/>
              </a:pPr>
              <a:t>376</a:t>
            </a:fld>
            <a:endParaRPr lang="fr-FR"/>
          </a:p>
        </p:txBody>
      </p:sp>
      <p:sp>
        <p:nvSpPr>
          <p:cNvPr id="769027" name="Rectangle 2"/>
          <p:cNvSpPr>
            <a:spLocks noGrp="1" noChangeArrowheads="1"/>
          </p:cNvSpPr>
          <p:nvPr>
            <p:ph type="title"/>
          </p:nvPr>
        </p:nvSpPr>
        <p:spPr/>
        <p:txBody>
          <a:bodyPr/>
          <a:lstStyle/>
          <a:p>
            <a:r>
              <a:rPr lang="fr-FR"/>
              <a:t>Typologie des alliances (complément)</a:t>
            </a:r>
          </a:p>
        </p:txBody>
      </p:sp>
      <p:sp>
        <p:nvSpPr>
          <p:cNvPr id="769028" name="Rectangle 3"/>
          <p:cNvSpPr>
            <a:spLocks noChangeArrowheads="1"/>
          </p:cNvSpPr>
          <p:nvPr/>
        </p:nvSpPr>
        <p:spPr bwMode="auto">
          <a:xfrm>
            <a:off x="1295400" y="4267200"/>
            <a:ext cx="1066800" cy="349250"/>
          </a:xfrm>
          <a:prstGeom prst="rect">
            <a:avLst/>
          </a:prstGeom>
          <a:noFill/>
          <a:ln w="12700">
            <a:solidFill>
              <a:schemeClr val="hlink"/>
            </a:solidFill>
            <a:miter lim="800000"/>
            <a:headEnd/>
            <a:tailEnd/>
          </a:ln>
        </p:spPr>
        <p:txBody>
          <a:bodyPr wrap="none">
            <a:prstTxWarp prst="textNoShape">
              <a:avLst/>
            </a:prstTxWarp>
            <a:spAutoFit/>
          </a:bodyPr>
          <a:lstStyle/>
          <a:p>
            <a:r>
              <a:rPr lang="fr-FR" sz="1600">
                <a:solidFill>
                  <a:schemeClr val="hlink"/>
                </a:solidFill>
              </a:rPr>
              <a:t>MARCHÉ</a:t>
            </a:r>
          </a:p>
        </p:txBody>
      </p:sp>
      <p:grpSp>
        <p:nvGrpSpPr>
          <p:cNvPr id="769029" name="Group 4"/>
          <p:cNvGrpSpPr>
            <a:grpSpLocks/>
          </p:cNvGrpSpPr>
          <p:nvPr/>
        </p:nvGrpSpPr>
        <p:grpSpPr bwMode="auto">
          <a:xfrm>
            <a:off x="457200" y="1065213"/>
            <a:ext cx="2743200" cy="3049587"/>
            <a:chOff x="288" y="671"/>
            <a:chExt cx="1728" cy="1921"/>
          </a:xfrm>
        </p:grpSpPr>
        <p:sp>
          <p:nvSpPr>
            <p:cNvPr id="769049" name="AutoShape 5"/>
            <p:cNvSpPr>
              <a:spLocks noChangeArrowheads="1"/>
            </p:cNvSpPr>
            <p:nvPr/>
          </p:nvSpPr>
          <p:spPr bwMode="auto">
            <a:xfrm>
              <a:off x="288" y="1008"/>
              <a:ext cx="1728" cy="1584"/>
            </a:xfrm>
            <a:prstGeom prst="downArrowCallout">
              <a:avLst>
                <a:gd name="adj1" fmla="val 27273"/>
                <a:gd name="adj2" fmla="val 27273"/>
                <a:gd name="adj3" fmla="val 16667"/>
                <a:gd name="adj4" fmla="val 73736"/>
              </a:avLst>
            </a:prstGeom>
            <a:solidFill>
              <a:schemeClr val="accent1"/>
            </a:solidFill>
            <a:ln w="12700">
              <a:solidFill>
                <a:schemeClr val="tx1"/>
              </a:solidFill>
              <a:miter lim="800000"/>
              <a:headEnd/>
              <a:tailEnd/>
            </a:ln>
          </p:spPr>
          <p:txBody>
            <a:bodyPr wrap="none" anchor="ctr">
              <a:prstTxWarp prst="textNoShape">
                <a:avLst/>
              </a:prstTxWarp>
            </a:bodyPr>
            <a:lstStyle/>
            <a:p>
              <a:endParaRPr lang="fr-FR"/>
            </a:p>
          </p:txBody>
        </p:sp>
        <p:sp>
          <p:nvSpPr>
            <p:cNvPr id="769050" name="Rectangle 6"/>
            <p:cNvSpPr>
              <a:spLocks noChangeArrowheads="1"/>
            </p:cNvSpPr>
            <p:nvPr/>
          </p:nvSpPr>
          <p:spPr bwMode="auto">
            <a:xfrm>
              <a:off x="528" y="1296"/>
              <a:ext cx="432" cy="720"/>
            </a:xfrm>
            <a:prstGeom prst="rect">
              <a:avLst/>
            </a:prstGeom>
            <a:solidFill>
              <a:schemeClr val="bg2"/>
            </a:solidFill>
            <a:ln w="12700">
              <a:solidFill>
                <a:schemeClr val="tx1"/>
              </a:solidFill>
              <a:miter lim="800000"/>
              <a:headEnd/>
              <a:tailEnd/>
            </a:ln>
          </p:spPr>
          <p:txBody>
            <a:bodyPr wrap="none" anchor="ctr">
              <a:prstTxWarp prst="textNoShape">
                <a:avLst/>
              </a:prstTxWarp>
            </a:bodyPr>
            <a:lstStyle/>
            <a:p>
              <a:pPr algn="ctr"/>
              <a:r>
                <a:rPr lang="fr-FR" sz="1600"/>
                <a:t>Allié</a:t>
              </a:r>
            </a:p>
            <a:p>
              <a:pPr algn="ctr"/>
              <a:r>
                <a:rPr lang="fr-FR" sz="1600"/>
                <a:t>A</a:t>
              </a:r>
            </a:p>
          </p:txBody>
        </p:sp>
        <p:sp>
          <p:nvSpPr>
            <p:cNvPr id="769051" name="Rectangle 7"/>
            <p:cNvSpPr>
              <a:spLocks noChangeArrowheads="1"/>
            </p:cNvSpPr>
            <p:nvPr/>
          </p:nvSpPr>
          <p:spPr bwMode="auto">
            <a:xfrm>
              <a:off x="1344" y="1296"/>
              <a:ext cx="432" cy="720"/>
            </a:xfrm>
            <a:prstGeom prst="rect">
              <a:avLst/>
            </a:prstGeom>
            <a:solidFill>
              <a:schemeClr val="bg2"/>
            </a:solidFill>
            <a:ln w="12700">
              <a:solidFill>
                <a:schemeClr val="tx1"/>
              </a:solidFill>
              <a:miter lim="800000"/>
              <a:headEnd/>
              <a:tailEnd/>
            </a:ln>
          </p:spPr>
          <p:txBody>
            <a:bodyPr wrap="none" anchor="ctr">
              <a:prstTxWarp prst="textNoShape">
                <a:avLst/>
              </a:prstTxWarp>
            </a:bodyPr>
            <a:lstStyle/>
            <a:p>
              <a:pPr algn="ctr"/>
              <a:r>
                <a:rPr lang="fr-FR" sz="1600"/>
                <a:t>Allié</a:t>
              </a:r>
            </a:p>
            <a:p>
              <a:pPr algn="ctr"/>
              <a:r>
                <a:rPr lang="fr-FR" sz="1600"/>
                <a:t>B</a:t>
              </a:r>
            </a:p>
          </p:txBody>
        </p:sp>
        <p:sp>
          <p:nvSpPr>
            <p:cNvPr id="769052" name="Line 8"/>
            <p:cNvSpPr>
              <a:spLocks noChangeShapeType="1"/>
            </p:cNvSpPr>
            <p:nvPr/>
          </p:nvSpPr>
          <p:spPr bwMode="auto">
            <a:xfrm>
              <a:off x="960" y="1488"/>
              <a:ext cx="336" cy="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fr-FR"/>
            </a:p>
          </p:txBody>
        </p:sp>
        <p:sp>
          <p:nvSpPr>
            <p:cNvPr id="769053" name="Line 9"/>
            <p:cNvSpPr>
              <a:spLocks noChangeShapeType="1"/>
            </p:cNvSpPr>
            <p:nvPr/>
          </p:nvSpPr>
          <p:spPr bwMode="auto">
            <a:xfrm flipH="1">
              <a:off x="960" y="1776"/>
              <a:ext cx="336" cy="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fr-FR"/>
            </a:p>
          </p:txBody>
        </p:sp>
        <p:sp>
          <p:nvSpPr>
            <p:cNvPr id="769054" name="Rectangle 10"/>
            <p:cNvSpPr>
              <a:spLocks noChangeArrowheads="1"/>
            </p:cNvSpPr>
            <p:nvPr/>
          </p:nvSpPr>
          <p:spPr bwMode="auto">
            <a:xfrm>
              <a:off x="761" y="671"/>
              <a:ext cx="727" cy="212"/>
            </a:xfrm>
            <a:prstGeom prst="rect">
              <a:avLst/>
            </a:prstGeom>
            <a:noFill/>
            <a:ln w="12700">
              <a:noFill/>
              <a:miter lim="800000"/>
              <a:headEnd/>
              <a:tailEnd/>
            </a:ln>
          </p:spPr>
          <p:txBody>
            <a:bodyPr wrap="none">
              <a:prstTxWarp prst="textNoShape">
                <a:avLst/>
              </a:prstTxWarp>
              <a:spAutoFit/>
            </a:bodyPr>
            <a:lstStyle/>
            <a:p>
              <a:r>
                <a:rPr lang="fr-FR" sz="1600"/>
                <a:t>ADDITIVE</a:t>
              </a:r>
            </a:p>
          </p:txBody>
        </p:sp>
      </p:grpSp>
      <p:sp>
        <p:nvSpPr>
          <p:cNvPr id="769030" name="Rectangle 11"/>
          <p:cNvSpPr>
            <a:spLocks noChangeArrowheads="1"/>
          </p:cNvSpPr>
          <p:nvPr/>
        </p:nvSpPr>
        <p:spPr bwMode="auto">
          <a:xfrm>
            <a:off x="6324600" y="4298950"/>
            <a:ext cx="1066800" cy="349250"/>
          </a:xfrm>
          <a:prstGeom prst="rect">
            <a:avLst/>
          </a:prstGeom>
          <a:noFill/>
          <a:ln w="12700">
            <a:solidFill>
              <a:schemeClr val="hlink"/>
            </a:solidFill>
            <a:miter lim="800000"/>
            <a:headEnd/>
            <a:tailEnd/>
          </a:ln>
        </p:spPr>
        <p:txBody>
          <a:bodyPr wrap="none">
            <a:prstTxWarp prst="textNoShape">
              <a:avLst/>
            </a:prstTxWarp>
            <a:spAutoFit/>
          </a:bodyPr>
          <a:lstStyle/>
          <a:p>
            <a:r>
              <a:rPr lang="fr-FR" sz="1600">
                <a:solidFill>
                  <a:schemeClr val="hlink"/>
                </a:solidFill>
              </a:rPr>
              <a:t>MARCHÉ</a:t>
            </a:r>
          </a:p>
        </p:txBody>
      </p:sp>
      <p:grpSp>
        <p:nvGrpSpPr>
          <p:cNvPr id="769031" name="Group 12"/>
          <p:cNvGrpSpPr>
            <a:grpSpLocks/>
          </p:cNvGrpSpPr>
          <p:nvPr/>
        </p:nvGrpSpPr>
        <p:grpSpPr bwMode="auto">
          <a:xfrm>
            <a:off x="5486400" y="1066800"/>
            <a:ext cx="2728913" cy="3003550"/>
            <a:chOff x="3456" y="672"/>
            <a:chExt cx="1719" cy="1892"/>
          </a:xfrm>
        </p:grpSpPr>
        <p:grpSp>
          <p:nvGrpSpPr>
            <p:cNvPr id="769040" name="Group 13"/>
            <p:cNvGrpSpPr>
              <a:grpSpLocks/>
            </p:cNvGrpSpPr>
            <p:nvPr/>
          </p:nvGrpSpPr>
          <p:grpSpPr bwMode="auto">
            <a:xfrm>
              <a:off x="3552" y="1008"/>
              <a:ext cx="1536" cy="1556"/>
              <a:chOff x="3552" y="576"/>
              <a:chExt cx="1536" cy="1728"/>
            </a:xfrm>
          </p:grpSpPr>
          <p:sp>
            <p:nvSpPr>
              <p:cNvPr id="769042" name="Rectangle 14"/>
              <p:cNvSpPr>
                <a:spLocks noChangeArrowheads="1"/>
              </p:cNvSpPr>
              <p:nvPr/>
            </p:nvSpPr>
            <p:spPr bwMode="auto">
              <a:xfrm>
                <a:off x="3696" y="1440"/>
                <a:ext cx="432" cy="576"/>
              </a:xfrm>
              <a:prstGeom prst="rect">
                <a:avLst/>
              </a:prstGeom>
              <a:solidFill>
                <a:schemeClr val="bg2"/>
              </a:solidFill>
              <a:ln w="12700">
                <a:solidFill>
                  <a:schemeClr val="tx1"/>
                </a:solidFill>
                <a:miter lim="800000"/>
                <a:headEnd/>
                <a:tailEnd/>
              </a:ln>
            </p:spPr>
            <p:txBody>
              <a:bodyPr wrap="none" anchor="ctr">
                <a:prstTxWarp prst="textNoShape">
                  <a:avLst/>
                </a:prstTxWarp>
              </a:bodyPr>
              <a:lstStyle/>
              <a:p>
                <a:pPr algn="ctr"/>
                <a:r>
                  <a:rPr lang="fr-FR" sz="1600"/>
                  <a:t>Allié</a:t>
                </a:r>
              </a:p>
              <a:p>
                <a:pPr algn="ctr"/>
                <a:r>
                  <a:rPr lang="fr-FR" sz="1600"/>
                  <a:t>A</a:t>
                </a:r>
              </a:p>
            </p:txBody>
          </p:sp>
          <p:sp>
            <p:nvSpPr>
              <p:cNvPr id="769043" name="Rectangle 15"/>
              <p:cNvSpPr>
                <a:spLocks noChangeArrowheads="1"/>
              </p:cNvSpPr>
              <p:nvPr/>
            </p:nvSpPr>
            <p:spPr bwMode="auto">
              <a:xfrm>
                <a:off x="4512" y="1440"/>
                <a:ext cx="432" cy="576"/>
              </a:xfrm>
              <a:prstGeom prst="rect">
                <a:avLst/>
              </a:prstGeom>
              <a:solidFill>
                <a:schemeClr val="bg2"/>
              </a:solidFill>
              <a:ln w="12700">
                <a:solidFill>
                  <a:schemeClr val="tx1"/>
                </a:solidFill>
                <a:miter lim="800000"/>
                <a:headEnd/>
                <a:tailEnd/>
              </a:ln>
            </p:spPr>
            <p:txBody>
              <a:bodyPr wrap="none" anchor="ctr">
                <a:prstTxWarp prst="textNoShape">
                  <a:avLst/>
                </a:prstTxWarp>
              </a:bodyPr>
              <a:lstStyle/>
              <a:p>
                <a:pPr algn="ctr"/>
                <a:r>
                  <a:rPr lang="fr-FR" sz="1600"/>
                  <a:t>Allié</a:t>
                </a:r>
              </a:p>
              <a:p>
                <a:pPr algn="ctr"/>
                <a:r>
                  <a:rPr lang="fr-FR" sz="1600"/>
                  <a:t>B</a:t>
                </a:r>
              </a:p>
            </p:txBody>
          </p:sp>
          <p:sp>
            <p:nvSpPr>
              <p:cNvPr id="769044" name="Line 16"/>
              <p:cNvSpPr>
                <a:spLocks noChangeShapeType="1"/>
              </p:cNvSpPr>
              <p:nvPr/>
            </p:nvSpPr>
            <p:spPr bwMode="auto">
              <a:xfrm>
                <a:off x="3888" y="2016"/>
                <a:ext cx="0" cy="288"/>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fr-FR"/>
              </a:p>
            </p:txBody>
          </p:sp>
          <p:sp>
            <p:nvSpPr>
              <p:cNvPr id="769045" name="Line 17"/>
              <p:cNvSpPr>
                <a:spLocks noChangeShapeType="1"/>
              </p:cNvSpPr>
              <p:nvPr/>
            </p:nvSpPr>
            <p:spPr bwMode="auto">
              <a:xfrm>
                <a:off x="4704" y="2016"/>
                <a:ext cx="0" cy="288"/>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fr-FR"/>
              </a:p>
            </p:txBody>
          </p:sp>
          <p:sp>
            <p:nvSpPr>
              <p:cNvPr id="769046" name="AutoShape 18"/>
              <p:cNvSpPr>
                <a:spLocks noChangeArrowheads="1"/>
              </p:cNvSpPr>
              <p:nvPr/>
            </p:nvSpPr>
            <p:spPr bwMode="auto">
              <a:xfrm>
                <a:off x="3552" y="816"/>
                <a:ext cx="768" cy="624"/>
              </a:xfrm>
              <a:prstGeom prst="downArrowCallout">
                <a:avLst>
                  <a:gd name="adj1" fmla="val 11396"/>
                  <a:gd name="adj2" fmla="val 22792"/>
                  <a:gd name="adj3" fmla="val 17949"/>
                  <a:gd name="adj4" fmla="val 39102"/>
                </a:avLst>
              </a:prstGeom>
              <a:solidFill>
                <a:schemeClr val="accent1"/>
              </a:solidFill>
              <a:ln w="12700">
                <a:solidFill>
                  <a:schemeClr val="tx1"/>
                </a:solidFill>
                <a:miter lim="800000"/>
                <a:headEnd/>
                <a:tailEnd/>
              </a:ln>
            </p:spPr>
            <p:txBody>
              <a:bodyPr wrap="none" anchor="ctr">
                <a:prstTxWarp prst="textNoShape">
                  <a:avLst/>
                </a:prstTxWarp>
              </a:bodyPr>
              <a:lstStyle/>
              <a:p>
                <a:endParaRPr lang="fr-FR"/>
              </a:p>
            </p:txBody>
          </p:sp>
          <p:sp>
            <p:nvSpPr>
              <p:cNvPr id="769047" name="AutoShape 19"/>
              <p:cNvSpPr>
                <a:spLocks noChangeArrowheads="1"/>
              </p:cNvSpPr>
              <p:nvPr/>
            </p:nvSpPr>
            <p:spPr bwMode="auto">
              <a:xfrm>
                <a:off x="4320" y="816"/>
                <a:ext cx="768" cy="624"/>
              </a:xfrm>
              <a:prstGeom prst="downArrowCallout">
                <a:avLst>
                  <a:gd name="adj1" fmla="val 11396"/>
                  <a:gd name="adj2" fmla="val 22792"/>
                  <a:gd name="adj3" fmla="val 17949"/>
                  <a:gd name="adj4" fmla="val 39102"/>
                </a:avLst>
              </a:prstGeom>
              <a:solidFill>
                <a:schemeClr val="accent1"/>
              </a:solidFill>
              <a:ln w="12700">
                <a:solidFill>
                  <a:schemeClr val="tx1"/>
                </a:solidFill>
                <a:miter lim="800000"/>
                <a:headEnd/>
                <a:tailEnd/>
              </a:ln>
            </p:spPr>
            <p:txBody>
              <a:bodyPr wrap="none" anchor="ctr">
                <a:prstTxWarp prst="textNoShape">
                  <a:avLst/>
                </a:prstTxWarp>
              </a:bodyPr>
              <a:lstStyle/>
              <a:p>
                <a:endParaRPr lang="fr-FR"/>
              </a:p>
            </p:txBody>
          </p:sp>
          <p:sp>
            <p:nvSpPr>
              <p:cNvPr id="769048" name="Rectangle 20"/>
              <p:cNvSpPr>
                <a:spLocks noChangeArrowheads="1"/>
              </p:cNvSpPr>
              <p:nvPr/>
            </p:nvSpPr>
            <p:spPr bwMode="auto">
              <a:xfrm>
                <a:off x="3552" y="576"/>
                <a:ext cx="1536" cy="480"/>
              </a:xfrm>
              <a:prstGeom prst="rect">
                <a:avLst/>
              </a:prstGeom>
              <a:solidFill>
                <a:schemeClr val="accent1"/>
              </a:solidFill>
              <a:ln w="12700">
                <a:solidFill>
                  <a:schemeClr val="tx1"/>
                </a:solidFill>
                <a:miter lim="800000"/>
                <a:headEnd/>
                <a:tailEnd/>
              </a:ln>
            </p:spPr>
            <p:txBody>
              <a:bodyPr wrap="none" anchor="ctr">
                <a:prstTxWarp prst="textNoShape">
                  <a:avLst/>
                </a:prstTxWarp>
              </a:bodyPr>
              <a:lstStyle/>
              <a:p>
                <a:endParaRPr lang="fr-FR"/>
              </a:p>
            </p:txBody>
          </p:sp>
        </p:grpSp>
        <p:sp>
          <p:nvSpPr>
            <p:cNvPr id="769041" name="Rectangle 21"/>
            <p:cNvSpPr>
              <a:spLocks noChangeArrowheads="1"/>
            </p:cNvSpPr>
            <p:nvPr/>
          </p:nvSpPr>
          <p:spPr bwMode="auto">
            <a:xfrm>
              <a:off x="3456" y="672"/>
              <a:ext cx="1719" cy="212"/>
            </a:xfrm>
            <a:prstGeom prst="rect">
              <a:avLst/>
            </a:prstGeom>
            <a:noFill/>
            <a:ln w="12700">
              <a:noFill/>
              <a:miter lim="800000"/>
              <a:headEnd/>
              <a:tailEnd/>
            </a:ln>
          </p:spPr>
          <p:txBody>
            <a:bodyPr wrap="none">
              <a:prstTxWarp prst="textNoShape">
                <a:avLst/>
              </a:prstTxWarp>
              <a:spAutoFit/>
            </a:bodyPr>
            <a:lstStyle/>
            <a:p>
              <a:r>
                <a:rPr lang="fr-FR" sz="1600"/>
                <a:t>INTÉGRATION CONJOINTE</a:t>
              </a:r>
            </a:p>
          </p:txBody>
        </p:sp>
      </p:grpSp>
      <p:sp>
        <p:nvSpPr>
          <p:cNvPr id="769032" name="Rectangle 22"/>
          <p:cNvSpPr>
            <a:spLocks noChangeArrowheads="1"/>
          </p:cNvSpPr>
          <p:nvPr/>
        </p:nvSpPr>
        <p:spPr bwMode="auto">
          <a:xfrm>
            <a:off x="3124200" y="6096000"/>
            <a:ext cx="1066800" cy="349250"/>
          </a:xfrm>
          <a:prstGeom prst="rect">
            <a:avLst/>
          </a:prstGeom>
          <a:noFill/>
          <a:ln w="12700">
            <a:solidFill>
              <a:schemeClr val="hlink"/>
            </a:solidFill>
            <a:miter lim="800000"/>
            <a:headEnd/>
            <a:tailEnd/>
          </a:ln>
        </p:spPr>
        <p:txBody>
          <a:bodyPr wrap="none">
            <a:prstTxWarp prst="textNoShape">
              <a:avLst/>
            </a:prstTxWarp>
            <a:spAutoFit/>
          </a:bodyPr>
          <a:lstStyle/>
          <a:p>
            <a:r>
              <a:rPr lang="fr-FR" sz="1600">
                <a:solidFill>
                  <a:schemeClr val="hlink"/>
                </a:solidFill>
              </a:rPr>
              <a:t>MARCHÉ</a:t>
            </a:r>
          </a:p>
        </p:txBody>
      </p:sp>
      <p:grpSp>
        <p:nvGrpSpPr>
          <p:cNvPr id="769033" name="Group 23"/>
          <p:cNvGrpSpPr>
            <a:grpSpLocks/>
          </p:cNvGrpSpPr>
          <p:nvPr/>
        </p:nvGrpSpPr>
        <p:grpSpPr bwMode="auto">
          <a:xfrm>
            <a:off x="3352800" y="4114800"/>
            <a:ext cx="2057400" cy="1981200"/>
            <a:chOff x="2112" y="2592"/>
            <a:chExt cx="1296" cy="1248"/>
          </a:xfrm>
        </p:grpSpPr>
        <p:sp>
          <p:nvSpPr>
            <p:cNvPr id="769034" name="Rectangle 24"/>
            <p:cNvSpPr>
              <a:spLocks noChangeArrowheads="1"/>
            </p:cNvSpPr>
            <p:nvPr/>
          </p:nvSpPr>
          <p:spPr bwMode="auto">
            <a:xfrm>
              <a:off x="2928" y="2928"/>
              <a:ext cx="432" cy="288"/>
            </a:xfrm>
            <a:prstGeom prst="rect">
              <a:avLst/>
            </a:prstGeom>
            <a:solidFill>
              <a:schemeClr val="bg2"/>
            </a:solidFill>
            <a:ln w="12700">
              <a:solidFill>
                <a:schemeClr val="tx1"/>
              </a:solidFill>
              <a:miter lim="800000"/>
              <a:headEnd/>
              <a:tailEnd/>
            </a:ln>
          </p:spPr>
          <p:txBody>
            <a:bodyPr wrap="none" anchor="ctr">
              <a:prstTxWarp prst="textNoShape">
                <a:avLst/>
              </a:prstTxWarp>
            </a:bodyPr>
            <a:lstStyle/>
            <a:p>
              <a:pPr algn="ctr"/>
              <a:r>
                <a:rPr lang="fr-FR" sz="1600"/>
                <a:t>Allié</a:t>
              </a:r>
            </a:p>
            <a:p>
              <a:pPr algn="ctr"/>
              <a:r>
                <a:rPr lang="fr-FR" sz="1600"/>
                <a:t>B</a:t>
              </a:r>
            </a:p>
          </p:txBody>
        </p:sp>
        <p:sp>
          <p:nvSpPr>
            <p:cNvPr id="769035" name="Rectangle 25"/>
            <p:cNvSpPr>
              <a:spLocks noChangeArrowheads="1"/>
            </p:cNvSpPr>
            <p:nvPr/>
          </p:nvSpPr>
          <p:spPr bwMode="auto">
            <a:xfrm>
              <a:off x="2112" y="2928"/>
              <a:ext cx="432" cy="768"/>
            </a:xfrm>
            <a:prstGeom prst="rect">
              <a:avLst/>
            </a:prstGeom>
            <a:noFill/>
            <a:ln w="12700">
              <a:solidFill>
                <a:schemeClr val="tx1"/>
              </a:solidFill>
              <a:miter lim="800000"/>
              <a:headEnd/>
              <a:tailEnd/>
            </a:ln>
          </p:spPr>
          <p:txBody>
            <a:bodyPr wrap="none" anchor="ctr">
              <a:prstTxWarp prst="textNoShape">
                <a:avLst/>
              </a:prstTxWarp>
            </a:bodyPr>
            <a:lstStyle/>
            <a:p>
              <a:endParaRPr lang="fr-FR"/>
            </a:p>
          </p:txBody>
        </p:sp>
        <p:sp>
          <p:nvSpPr>
            <p:cNvPr id="769036" name="Rectangle 26"/>
            <p:cNvSpPr>
              <a:spLocks noChangeArrowheads="1"/>
            </p:cNvSpPr>
            <p:nvPr/>
          </p:nvSpPr>
          <p:spPr bwMode="auto">
            <a:xfrm>
              <a:off x="2112" y="3264"/>
              <a:ext cx="432" cy="432"/>
            </a:xfrm>
            <a:prstGeom prst="rect">
              <a:avLst/>
            </a:prstGeom>
            <a:solidFill>
              <a:schemeClr val="bg2"/>
            </a:solidFill>
            <a:ln w="12700">
              <a:solidFill>
                <a:schemeClr val="tx1"/>
              </a:solidFill>
              <a:miter lim="800000"/>
              <a:headEnd/>
              <a:tailEnd/>
            </a:ln>
          </p:spPr>
          <p:txBody>
            <a:bodyPr wrap="none" anchor="ctr">
              <a:prstTxWarp prst="textNoShape">
                <a:avLst/>
              </a:prstTxWarp>
            </a:bodyPr>
            <a:lstStyle/>
            <a:p>
              <a:pPr algn="ctr"/>
              <a:r>
                <a:rPr lang="fr-FR" sz="1600"/>
                <a:t>Allié</a:t>
              </a:r>
            </a:p>
            <a:p>
              <a:pPr algn="ctr"/>
              <a:r>
                <a:rPr lang="fr-FR" sz="1600"/>
                <a:t>A</a:t>
              </a:r>
            </a:p>
          </p:txBody>
        </p:sp>
        <p:sp>
          <p:nvSpPr>
            <p:cNvPr id="769037" name="Rectangle 27"/>
            <p:cNvSpPr>
              <a:spLocks noChangeArrowheads="1"/>
            </p:cNvSpPr>
            <p:nvPr/>
          </p:nvSpPr>
          <p:spPr bwMode="auto">
            <a:xfrm>
              <a:off x="2112" y="2592"/>
              <a:ext cx="1296" cy="212"/>
            </a:xfrm>
            <a:prstGeom prst="rect">
              <a:avLst/>
            </a:prstGeom>
            <a:noFill/>
            <a:ln w="12700">
              <a:noFill/>
              <a:miter lim="800000"/>
              <a:headEnd/>
              <a:tailEnd/>
            </a:ln>
          </p:spPr>
          <p:txBody>
            <a:bodyPr wrap="none">
              <a:prstTxWarp prst="textNoShape">
                <a:avLst/>
              </a:prstTxWarp>
              <a:spAutoFit/>
            </a:bodyPr>
            <a:lstStyle/>
            <a:p>
              <a:r>
                <a:rPr lang="fr-FR" sz="1600"/>
                <a:t>COMPLÉMENTAIRE</a:t>
              </a:r>
            </a:p>
          </p:txBody>
        </p:sp>
        <p:sp>
          <p:nvSpPr>
            <p:cNvPr id="769038" name="Line 28"/>
            <p:cNvSpPr>
              <a:spLocks noChangeShapeType="1"/>
            </p:cNvSpPr>
            <p:nvPr/>
          </p:nvSpPr>
          <p:spPr bwMode="auto">
            <a:xfrm>
              <a:off x="2304" y="3696"/>
              <a:ext cx="0" cy="144"/>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fr-FR"/>
            </a:p>
          </p:txBody>
        </p:sp>
        <p:sp>
          <p:nvSpPr>
            <p:cNvPr id="769039" name="AutoShape 29"/>
            <p:cNvSpPr>
              <a:spLocks noChangeArrowheads="1"/>
            </p:cNvSpPr>
            <p:nvPr/>
          </p:nvSpPr>
          <p:spPr bwMode="auto">
            <a:xfrm rot="3777838">
              <a:off x="2664" y="3048"/>
              <a:ext cx="192" cy="336"/>
            </a:xfrm>
            <a:prstGeom prst="downArrow">
              <a:avLst>
                <a:gd name="adj1" fmla="val 50000"/>
                <a:gd name="adj2" fmla="val 43750"/>
              </a:avLst>
            </a:prstGeom>
            <a:solidFill>
              <a:schemeClr val="bg2"/>
            </a:solidFill>
            <a:ln w="12700">
              <a:solidFill>
                <a:schemeClr val="tx1"/>
              </a:solidFill>
              <a:miter lim="800000"/>
              <a:headEnd/>
              <a:tailEnd/>
            </a:ln>
          </p:spPr>
          <p:txBody>
            <a:bodyPr wrap="none" anchor="ctr">
              <a:prstTxWarp prst="textNoShape">
                <a:avLst/>
              </a:prstTxWarp>
            </a:bodyPr>
            <a:lstStyle/>
            <a:p>
              <a:endParaRPr lang="fr-FR"/>
            </a:p>
          </p:txBody>
        </p:sp>
      </p:grpSp>
    </p:spTree>
  </p:cSld>
  <p:clrMapOvr>
    <a:masterClrMapping/>
  </p:clrMapOvr>
  <p:timing>
    <p:tnLst>
      <p:par>
        <p:cTn id="1" dur="indefinite" restart="never" nodeType="tmRoot"/>
      </p:par>
    </p:tnLst>
  </p:timing>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Espace réservé du numéro de diapositive 2"/>
          <p:cNvSpPr>
            <a:spLocks noGrp="1"/>
          </p:cNvSpPr>
          <p:nvPr>
            <p:ph type="sldNum" sz="quarter" idx="10"/>
          </p:nvPr>
        </p:nvSpPr>
        <p:spPr/>
        <p:txBody>
          <a:bodyPr/>
          <a:lstStyle/>
          <a:p>
            <a:pPr>
              <a:defRPr/>
            </a:pPr>
            <a:fld id="{38769568-8091-064A-8236-81E62E57A522}" type="slidenum">
              <a:rPr lang="fr-FR"/>
              <a:pPr>
                <a:defRPr/>
              </a:pPr>
              <a:t>377</a:t>
            </a:fld>
            <a:endParaRPr lang="fr-FR"/>
          </a:p>
        </p:txBody>
      </p:sp>
      <p:sp>
        <p:nvSpPr>
          <p:cNvPr id="771075" name="Rectangle 2"/>
          <p:cNvSpPr>
            <a:spLocks noGrp="1" noChangeArrowheads="1"/>
          </p:cNvSpPr>
          <p:nvPr>
            <p:ph type="title"/>
          </p:nvPr>
        </p:nvSpPr>
        <p:spPr/>
        <p:txBody>
          <a:bodyPr/>
          <a:lstStyle/>
          <a:p>
            <a:r>
              <a:rPr lang="fr-FR"/>
              <a:t>EX. INTÉGRATION CONJOINTE</a:t>
            </a:r>
          </a:p>
        </p:txBody>
      </p:sp>
      <p:sp>
        <p:nvSpPr>
          <p:cNvPr id="771076" name="Rectangle 3"/>
          <p:cNvSpPr>
            <a:spLocks noChangeArrowheads="1"/>
          </p:cNvSpPr>
          <p:nvPr/>
        </p:nvSpPr>
        <p:spPr bwMode="auto">
          <a:xfrm>
            <a:off x="457200" y="1676400"/>
            <a:ext cx="990600" cy="1752600"/>
          </a:xfrm>
          <a:prstGeom prst="rect">
            <a:avLst/>
          </a:prstGeom>
          <a:solidFill>
            <a:schemeClr val="accent1"/>
          </a:solidFill>
          <a:ln w="12700">
            <a:solidFill>
              <a:schemeClr val="tx1"/>
            </a:solidFill>
            <a:miter lim="800000"/>
            <a:headEnd/>
            <a:tailEnd/>
          </a:ln>
        </p:spPr>
        <p:txBody>
          <a:bodyPr wrap="none" anchor="ctr">
            <a:prstTxWarp prst="textNoShape">
              <a:avLst/>
            </a:prstTxWarp>
          </a:bodyPr>
          <a:lstStyle/>
          <a:p>
            <a:pPr algn="ctr"/>
            <a:r>
              <a:rPr lang="fr-FR" sz="1600"/>
              <a:t>DEV</a:t>
            </a:r>
          </a:p>
        </p:txBody>
      </p:sp>
      <p:sp>
        <p:nvSpPr>
          <p:cNvPr id="771077" name="AutoShape 4"/>
          <p:cNvSpPr>
            <a:spLocks noChangeArrowheads="1"/>
          </p:cNvSpPr>
          <p:nvPr/>
        </p:nvSpPr>
        <p:spPr bwMode="auto">
          <a:xfrm rot="5400000">
            <a:off x="533400" y="5029200"/>
            <a:ext cx="838200" cy="990600"/>
          </a:xfrm>
          <a:prstGeom prst="homePlate">
            <a:avLst>
              <a:gd name="adj" fmla="val 25000"/>
            </a:avLst>
          </a:prstGeom>
          <a:solidFill>
            <a:schemeClr val="accent1"/>
          </a:solidFill>
          <a:ln w="12700">
            <a:solidFill>
              <a:schemeClr val="tx1"/>
            </a:solidFill>
            <a:miter lim="800000"/>
            <a:headEnd/>
            <a:tailEnd/>
          </a:ln>
        </p:spPr>
        <p:txBody>
          <a:bodyPr rot="10800000" vert="eaVert" wrap="none" anchor="ctr">
            <a:prstTxWarp prst="textNoShape">
              <a:avLst/>
            </a:prstTxWarp>
          </a:bodyPr>
          <a:lstStyle/>
          <a:p>
            <a:pPr algn="ctr"/>
            <a:r>
              <a:rPr lang="fr-FR" sz="1600"/>
              <a:t>VENTE</a:t>
            </a:r>
          </a:p>
        </p:txBody>
      </p:sp>
      <p:sp>
        <p:nvSpPr>
          <p:cNvPr id="771078" name="Rectangle 5"/>
          <p:cNvSpPr>
            <a:spLocks noChangeArrowheads="1"/>
          </p:cNvSpPr>
          <p:nvPr/>
        </p:nvSpPr>
        <p:spPr bwMode="auto">
          <a:xfrm>
            <a:off x="1825625" y="1117600"/>
            <a:ext cx="1109663" cy="336550"/>
          </a:xfrm>
          <a:prstGeom prst="rect">
            <a:avLst/>
          </a:prstGeom>
          <a:noFill/>
          <a:ln w="12700">
            <a:noFill/>
            <a:miter lim="800000"/>
            <a:headEnd/>
            <a:tailEnd/>
          </a:ln>
        </p:spPr>
        <p:txBody>
          <a:bodyPr wrap="none">
            <a:prstTxWarp prst="textNoShape">
              <a:avLst/>
            </a:prstTxWarp>
            <a:spAutoFit/>
          </a:bodyPr>
          <a:lstStyle/>
          <a:p>
            <a:r>
              <a:rPr lang="fr-FR" sz="1600"/>
              <a:t>PEUGEOT</a:t>
            </a:r>
          </a:p>
        </p:txBody>
      </p:sp>
      <p:sp>
        <p:nvSpPr>
          <p:cNvPr id="771079" name="Rectangle 6"/>
          <p:cNvSpPr>
            <a:spLocks noChangeArrowheads="1"/>
          </p:cNvSpPr>
          <p:nvPr/>
        </p:nvSpPr>
        <p:spPr bwMode="auto">
          <a:xfrm>
            <a:off x="3309938" y="1117600"/>
            <a:ext cx="1131887" cy="336550"/>
          </a:xfrm>
          <a:prstGeom prst="rect">
            <a:avLst/>
          </a:prstGeom>
          <a:noFill/>
          <a:ln w="12700">
            <a:noFill/>
            <a:miter lim="800000"/>
            <a:headEnd/>
            <a:tailEnd/>
          </a:ln>
        </p:spPr>
        <p:txBody>
          <a:bodyPr wrap="none">
            <a:prstTxWarp prst="textNoShape">
              <a:avLst/>
            </a:prstTxWarp>
            <a:spAutoFit/>
          </a:bodyPr>
          <a:lstStyle/>
          <a:p>
            <a:r>
              <a:rPr lang="fr-FR" sz="1600"/>
              <a:t>RENAULT</a:t>
            </a:r>
          </a:p>
        </p:txBody>
      </p:sp>
      <p:sp>
        <p:nvSpPr>
          <p:cNvPr id="771080" name="Rectangle 7"/>
          <p:cNvSpPr>
            <a:spLocks noChangeArrowheads="1"/>
          </p:cNvSpPr>
          <p:nvPr/>
        </p:nvSpPr>
        <p:spPr bwMode="auto">
          <a:xfrm>
            <a:off x="4724400" y="1116013"/>
            <a:ext cx="895350" cy="336550"/>
          </a:xfrm>
          <a:prstGeom prst="rect">
            <a:avLst/>
          </a:prstGeom>
          <a:noFill/>
          <a:ln w="12700">
            <a:noFill/>
            <a:miter lim="800000"/>
            <a:headEnd/>
            <a:tailEnd/>
          </a:ln>
        </p:spPr>
        <p:txBody>
          <a:bodyPr wrap="none">
            <a:prstTxWarp prst="textNoShape">
              <a:avLst/>
            </a:prstTxWarp>
            <a:spAutoFit/>
          </a:bodyPr>
          <a:lstStyle/>
          <a:p>
            <a:r>
              <a:rPr lang="fr-FR" sz="1600"/>
              <a:t>VOLVO</a:t>
            </a:r>
          </a:p>
        </p:txBody>
      </p:sp>
      <p:sp>
        <p:nvSpPr>
          <p:cNvPr id="771081" name="Rectangle 8"/>
          <p:cNvSpPr>
            <a:spLocks noChangeArrowheads="1"/>
          </p:cNvSpPr>
          <p:nvPr/>
        </p:nvSpPr>
        <p:spPr bwMode="auto">
          <a:xfrm>
            <a:off x="1828800" y="1676400"/>
            <a:ext cx="1219200" cy="1752600"/>
          </a:xfrm>
          <a:prstGeom prst="rect">
            <a:avLst/>
          </a:prstGeom>
          <a:solidFill>
            <a:schemeClr val="accent1"/>
          </a:solidFill>
          <a:ln w="12700">
            <a:solidFill>
              <a:schemeClr val="tx1"/>
            </a:solidFill>
            <a:miter lim="800000"/>
            <a:headEnd/>
            <a:tailEnd/>
          </a:ln>
        </p:spPr>
        <p:txBody>
          <a:bodyPr wrap="none" anchor="ctr">
            <a:prstTxWarp prst="textNoShape">
              <a:avLst/>
            </a:prstTxWarp>
          </a:bodyPr>
          <a:lstStyle/>
          <a:p>
            <a:endParaRPr lang="fr-FR"/>
          </a:p>
        </p:txBody>
      </p:sp>
      <p:sp>
        <p:nvSpPr>
          <p:cNvPr id="771082" name="Rectangle 9"/>
          <p:cNvSpPr>
            <a:spLocks noChangeArrowheads="1"/>
          </p:cNvSpPr>
          <p:nvPr/>
        </p:nvSpPr>
        <p:spPr bwMode="auto">
          <a:xfrm>
            <a:off x="1828800" y="1676400"/>
            <a:ext cx="1219200" cy="533400"/>
          </a:xfrm>
          <a:prstGeom prst="rect">
            <a:avLst/>
          </a:prstGeom>
          <a:solidFill>
            <a:schemeClr val="bg1"/>
          </a:solidFill>
          <a:ln w="12700">
            <a:solidFill>
              <a:schemeClr val="tx1"/>
            </a:solidFill>
            <a:miter lim="800000"/>
            <a:headEnd/>
            <a:tailEnd/>
          </a:ln>
        </p:spPr>
        <p:txBody>
          <a:bodyPr wrap="none" anchor="ctr">
            <a:prstTxWarp prst="textNoShape">
              <a:avLst/>
            </a:prstTxWarp>
          </a:bodyPr>
          <a:lstStyle/>
          <a:p>
            <a:pPr algn="ctr"/>
            <a:r>
              <a:rPr lang="fr-FR" sz="1000"/>
              <a:t>SOUS-ENSEMBLES</a:t>
            </a:r>
          </a:p>
          <a:p>
            <a:pPr algn="ctr"/>
            <a:r>
              <a:rPr lang="fr-FR" sz="1000"/>
              <a:t>SOUS-PROJETS</a:t>
            </a:r>
          </a:p>
        </p:txBody>
      </p:sp>
      <p:sp>
        <p:nvSpPr>
          <p:cNvPr id="771083" name="Rectangle 10"/>
          <p:cNvSpPr>
            <a:spLocks noChangeArrowheads="1"/>
          </p:cNvSpPr>
          <p:nvPr/>
        </p:nvSpPr>
        <p:spPr bwMode="auto">
          <a:xfrm>
            <a:off x="3200400" y="1676400"/>
            <a:ext cx="1219200" cy="1752600"/>
          </a:xfrm>
          <a:prstGeom prst="rect">
            <a:avLst/>
          </a:prstGeom>
          <a:solidFill>
            <a:schemeClr val="accent1"/>
          </a:solidFill>
          <a:ln w="12700">
            <a:solidFill>
              <a:schemeClr val="tx1"/>
            </a:solidFill>
            <a:miter lim="800000"/>
            <a:headEnd/>
            <a:tailEnd/>
          </a:ln>
        </p:spPr>
        <p:txBody>
          <a:bodyPr wrap="none" anchor="ctr">
            <a:prstTxWarp prst="textNoShape">
              <a:avLst/>
            </a:prstTxWarp>
          </a:bodyPr>
          <a:lstStyle/>
          <a:p>
            <a:endParaRPr lang="fr-FR"/>
          </a:p>
        </p:txBody>
      </p:sp>
      <p:sp>
        <p:nvSpPr>
          <p:cNvPr id="771084" name="Rectangle 11"/>
          <p:cNvSpPr>
            <a:spLocks noChangeArrowheads="1"/>
          </p:cNvSpPr>
          <p:nvPr/>
        </p:nvSpPr>
        <p:spPr bwMode="auto">
          <a:xfrm>
            <a:off x="3200400" y="2209800"/>
            <a:ext cx="1219200" cy="533400"/>
          </a:xfrm>
          <a:prstGeom prst="rect">
            <a:avLst/>
          </a:prstGeom>
          <a:solidFill>
            <a:schemeClr val="bg1"/>
          </a:solidFill>
          <a:ln w="12700">
            <a:solidFill>
              <a:schemeClr val="tx1"/>
            </a:solidFill>
            <a:miter lim="800000"/>
            <a:headEnd/>
            <a:tailEnd/>
          </a:ln>
        </p:spPr>
        <p:txBody>
          <a:bodyPr wrap="none" anchor="ctr">
            <a:prstTxWarp prst="textNoShape">
              <a:avLst/>
            </a:prstTxWarp>
          </a:bodyPr>
          <a:lstStyle/>
          <a:p>
            <a:pPr algn="ctr"/>
            <a:r>
              <a:rPr lang="fr-FR" sz="1000"/>
              <a:t>SOUS-ENSEMBLES</a:t>
            </a:r>
          </a:p>
          <a:p>
            <a:pPr algn="ctr"/>
            <a:r>
              <a:rPr lang="fr-FR" sz="1000"/>
              <a:t>SOUS-PROJETS</a:t>
            </a:r>
          </a:p>
        </p:txBody>
      </p:sp>
      <p:sp>
        <p:nvSpPr>
          <p:cNvPr id="771085" name="Rectangle 12"/>
          <p:cNvSpPr>
            <a:spLocks noChangeArrowheads="1"/>
          </p:cNvSpPr>
          <p:nvPr/>
        </p:nvSpPr>
        <p:spPr bwMode="auto">
          <a:xfrm>
            <a:off x="4572000" y="1676400"/>
            <a:ext cx="1219200" cy="1752600"/>
          </a:xfrm>
          <a:prstGeom prst="rect">
            <a:avLst/>
          </a:prstGeom>
          <a:solidFill>
            <a:schemeClr val="accent1"/>
          </a:solidFill>
          <a:ln w="12700">
            <a:solidFill>
              <a:schemeClr val="tx1"/>
            </a:solidFill>
            <a:miter lim="800000"/>
            <a:headEnd/>
            <a:tailEnd/>
          </a:ln>
        </p:spPr>
        <p:txBody>
          <a:bodyPr wrap="none" anchor="ctr">
            <a:prstTxWarp prst="textNoShape">
              <a:avLst/>
            </a:prstTxWarp>
          </a:bodyPr>
          <a:lstStyle/>
          <a:p>
            <a:endParaRPr lang="fr-FR"/>
          </a:p>
        </p:txBody>
      </p:sp>
      <p:sp>
        <p:nvSpPr>
          <p:cNvPr id="771086" name="Rectangle 13"/>
          <p:cNvSpPr>
            <a:spLocks noChangeArrowheads="1"/>
          </p:cNvSpPr>
          <p:nvPr/>
        </p:nvSpPr>
        <p:spPr bwMode="auto">
          <a:xfrm>
            <a:off x="4572000" y="2819400"/>
            <a:ext cx="1219200" cy="609600"/>
          </a:xfrm>
          <a:prstGeom prst="rect">
            <a:avLst/>
          </a:prstGeom>
          <a:solidFill>
            <a:schemeClr val="bg1"/>
          </a:solidFill>
          <a:ln w="12700">
            <a:solidFill>
              <a:schemeClr val="tx1"/>
            </a:solidFill>
            <a:miter lim="800000"/>
            <a:headEnd/>
            <a:tailEnd/>
          </a:ln>
        </p:spPr>
        <p:txBody>
          <a:bodyPr wrap="none" anchor="ctr">
            <a:prstTxWarp prst="textNoShape">
              <a:avLst/>
            </a:prstTxWarp>
          </a:bodyPr>
          <a:lstStyle/>
          <a:p>
            <a:pPr algn="ctr"/>
            <a:r>
              <a:rPr lang="fr-FR" sz="1000"/>
              <a:t>SOUS-ENSEMBLES</a:t>
            </a:r>
          </a:p>
          <a:p>
            <a:pPr algn="ctr"/>
            <a:r>
              <a:rPr lang="fr-FR" sz="1000"/>
              <a:t>SOUS-PROJETS</a:t>
            </a:r>
          </a:p>
        </p:txBody>
      </p:sp>
      <p:sp>
        <p:nvSpPr>
          <p:cNvPr id="771087" name="Rectangle 14"/>
          <p:cNvSpPr>
            <a:spLocks noChangeArrowheads="1"/>
          </p:cNvSpPr>
          <p:nvPr/>
        </p:nvSpPr>
        <p:spPr bwMode="auto">
          <a:xfrm>
            <a:off x="6096000" y="1676400"/>
            <a:ext cx="1219200" cy="1752600"/>
          </a:xfrm>
          <a:prstGeom prst="rect">
            <a:avLst/>
          </a:prstGeom>
          <a:solidFill>
            <a:schemeClr val="accent1"/>
          </a:solidFill>
          <a:ln w="12700">
            <a:solidFill>
              <a:schemeClr val="tx1"/>
            </a:solidFill>
            <a:miter lim="800000"/>
            <a:headEnd/>
            <a:tailEnd/>
          </a:ln>
        </p:spPr>
        <p:txBody>
          <a:bodyPr wrap="none" anchor="ctr">
            <a:prstTxWarp prst="textNoShape">
              <a:avLst/>
            </a:prstTxWarp>
          </a:bodyPr>
          <a:lstStyle/>
          <a:p>
            <a:endParaRPr lang="fr-FR"/>
          </a:p>
        </p:txBody>
      </p:sp>
      <p:sp>
        <p:nvSpPr>
          <p:cNvPr id="771088" name="Rectangle 15"/>
          <p:cNvSpPr>
            <a:spLocks noChangeArrowheads="1"/>
          </p:cNvSpPr>
          <p:nvPr/>
        </p:nvSpPr>
        <p:spPr bwMode="auto">
          <a:xfrm>
            <a:off x="6096000" y="3429000"/>
            <a:ext cx="1219200" cy="1676400"/>
          </a:xfrm>
          <a:prstGeom prst="rect">
            <a:avLst/>
          </a:prstGeom>
          <a:solidFill>
            <a:schemeClr val="bg1"/>
          </a:solidFill>
          <a:ln w="12700">
            <a:solidFill>
              <a:schemeClr val="tx1"/>
            </a:solidFill>
            <a:miter lim="800000"/>
            <a:headEnd/>
            <a:tailEnd/>
          </a:ln>
        </p:spPr>
        <p:txBody>
          <a:bodyPr wrap="none" anchor="ctr">
            <a:prstTxWarp prst="textNoShape">
              <a:avLst/>
            </a:prstTxWarp>
          </a:bodyPr>
          <a:lstStyle/>
          <a:p>
            <a:pPr algn="ctr"/>
            <a:r>
              <a:rPr lang="fr-FR" sz="1000">
                <a:solidFill>
                  <a:schemeClr val="hlink"/>
                </a:solidFill>
              </a:rPr>
              <a:t>FABRICATION</a:t>
            </a:r>
          </a:p>
          <a:p>
            <a:pPr algn="ctr"/>
            <a:r>
              <a:rPr lang="fr-FR" sz="1000">
                <a:solidFill>
                  <a:schemeClr val="hlink"/>
                </a:solidFill>
              </a:rPr>
              <a:t>ET</a:t>
            </a:r>
          </a:p>
          <a:p>
            <a:pPr algn="ctr"/>
            <a:r>
              <a:rPr lang="fr-FR" sz="1000">
                <a:solidFill>
                  <a:schemeClr val="hlink"/>
                </a:solidFill>
              </a:rPr>
              <a:t>ASSEMBALGE</a:t>
            </a:r>
          </a:p>
          <a:p>
            <a:pPr algn="ctr"/>
            <a:r>
              <a:rPr lang="fr-FR" sz="1000">
                <a:solidFill>
                  <a:schemeClr val="hlink"/>
                </a:solidFill>
              </a:rPr>
              <a:t>EN</a:t>
            </a:r>
          </a:p>
          <a:p>
            <a:pPr algn="ctr"/>
            <a:r>
              <a:rPr lang="fr-FR" sz="1000">
                <a:solidFill>
                  <a:schemeClr val="hlink"/>
                </a:solidFill>
              </a:rPr>
              <a:t>COMMUN</a:t>
            </a:r>
          </a:p>
        </p:txBody>
      </p:sp>
      <p:sp>
        <p:nvSpPr>
          <p:cNvPr id="771089" name="Rectangle 16"/>
          <p:cNvSpPr>
            <a:spLocks noChangeArrowheads="1"/>
          </p:cNvSpPr>
          <p:nvPr/>
        </p:nvSpPr>
        <p:spPr bwMode="auto">
          <a:xfrm>
            <a:off x="5943600" y="914400"/>
            <a:ext cx="1676400" cy="825500"/>
          </a:xfrm>
          <a:prstGeom prst="rect">
            <a:avLst/>
          </a:prstGeom>
          <a:noFill/>
          <a:ln w="12700">
            <a:noFill/>
            <a:miter lim="800000"/>
            <a:headEnd/>
            <a:tailEnd/>
          </a:ln>
        </p:spPr>
        <p:txBody>
          <a:bodyPr>
            <a:prstTxWarp prst="textNoShape">
              <a:avLst/>
            </a:prstTxWarp>
            <a:spAutoFit/>
          </a:bodyPr>
          <a:lstStyle/>
          <a:p>
            <a:pPr algn="ctr"/>
            <a:r>
              <a:rPr lang="fr-FR" sz="1600">
                <a:solidFill>
                  <a:schemeClr val="hlink"/>
                </a:solidFill>
              </a:rPr>
              <a:t>FRANÇAISE DE MÉCANIQUE</a:t>
            </a:r>
          </a:p>
          <a:p>
            <a:pPr algn="ctr"/>
            <a:r>
              <a:rPr lang="fr-FR" sz="1600">
                <a:solidFill>
                  <a:schemeClr val="hlink"/>
                </a:solidFill>
              </a:rPr>
              <a:t>P-R</a:t>
            </a:r>
          </a:p>
        </p:txBody>
      </p:sp>
      <p:sp>
        <p:nvSpPr>
          <p:cNvPr id="771090" name="Rectangle 17"/>
          <p:cNvSpPr>
            <a:spLocks noChangeArrowheads="1"/>
          </p:cNvSpPr>
          <p:nvPr/>
        </p:nvSpPr>
        <p:spPr bwMode="auto">
          <a:xfrm>
            <a:off x="7620000" y="3581400"/>
            <a:ext cx="1298575" cy="581025"/>
          </a:xfrm>
          <a:prstGeom prst="rect">
            <a:avLst/>
          </a:prstGeom>
          <a:noFill/>
          <a:ln w="12700">
            <a:noFill/>
            <a:miter lim="800000"/>
            <a:headEnd/>
            <a:tailEnd/>
          </a:ln>
        </p:spPr>
        <p:txBody>
          <a:bodyPr>
            <a:prstTxWarp prst="textNoShape">
              <a:avLst/>
            </a:prstTxWarp>
            <a:spAutoFit/>
          </a:bodyPr>
          <a:lstStyle/>
          <a:p>
            <a:pPr algn="ctr"/>
            <a:r>
              <a:rPr lang="fr-FR" sz="1600">
                <a:solidFill>
                  <a:schemeClr val="hlink"/>
                </a:solidFill>
              </a:rPr>
              <a:t>FILIALE COMMUNE</a:t>
            </a:r>
          </a:p>
        </p:txBody>
      </p:sp>
      <p:sp>
        <p:nvSpPr>
          <p:cNvPr id="771091" name="Line 18"/>
          <p:cNvSpPr>
            <a:spLocks noChangeShapeType="1"/>
          </p:cNvSpPr>
          <p:nvPr/>
        </p:nvSpPr>
        <p:spPr bwMode="auto">
          <a:xfrm flipH="1" flipV="1">
            <a:off x="7391400" y="1447800"/>
            <a:ext cx="838200" cy="1981200"/>
          </a:xfrm>
          <a:prstGeom prst="line">
            <a:avLst/>
          </a:prstGeom>
          <a:noFill/>
          <a:ln w="12700">
            <a:solidFill>
              <a:schemeClr val="hlink"/>
            </a:solidFill>
            <a:round/>
            <a:headEnd/>
            <a:tailEnd type="triangle" w="med" len="med"/>
          </a:ln>
        </p:spPr>
        <p:txBody>
          <a:bodyPr wrap="none" anchor="ctr">
            <a:prstTxWarp prst="textNoShape">
              <a:avLst/>
            </a:prstTxWarp>
          </a:bodyPr>
          <a:lstStyle/>
          <a:p>
            <a:endParaRPr lang="fr-FR"/>
          </a:p>
        </p:txBody>
      </p:sp>
      <p:sp>
        <p:nvSpPr>
          <p:cNvPr id="771092" name="Line 19"/>
          <p:cNvSpPr>
            <a:spLocks noChangeShapeType="1"/>
          </p:cNvSpPr>
          <p:nvPr/>
        </p:nvSpPr>
        <p:spPr bwMode="auto">
          <a:xfrm flipH="1">
            <a:off x="7315200" y="4191000"/>
            <a:ext cx="914400" cy="381000"/>
          </a:xfrm>
          <a:prstGeom prst="line">
            <a:avLst/>
          </a:prstGeom>
          <a:noFill/>
          <a:ln w="12700">
            <a:solidFill>
              <a:schemeClr val="hlink"/>
            </a:solidFill>
            <a:round/>
            <a:headEnd/>
            <a:tailEnd type="triangle" w="med" len="med"/>
          </a:ln>
        </p:spPr>
        <p:txBody>
          <a:bodyPr wrap="none" anchor="ctr">
            <a:prstTxWarp prst="textNoShape">
              <a:avLst/>
            </a:prstTxWarp>
          </a:bodyPr>
          <a:lstStyle/>
          <a:p>
            <a:endParaRPr lang="fr-FR"/>
          </a:p>
        </p:txBody>
      </p:sp>
      <p:sp>
        <p:nvSpPr>
          <p:cNvPr id="771093" name="Rectangle 20"/>
          <p:cNvSpPr>
            <a:spLocks noChangeArrowheads="1"/>
          </p:cNvSpPr>
          <p:nvPr/>
        </p:nvSpPr>
        <p:spPr bwMode="auto">
          <a:xfrm>
            <a:off x="1066800" y="6096000"/>
            <a:ext cx="5791200" cy="742950"/>
          </a:xfrm>
          <a:prstGeom prst="rect">
            <a:avLst/>
          </a:prstGeom>
          <a:noFill/>
          <a:ln w="12700">
            <a:solidFill>
              <a:schemeClr val="hlink"/>
            </a:solidFill>
            <a:miter lim="800000"/>
            <a:headEnd/>
            <a:tailEnd/>
          </a:ln>
        </p:spPr>
        <p:txBody>
          <a:bodyPr>
            <a:prstTxWarp prst="textNoShape">
              <a:avLst/>
            </a:prstTxWarp>
            <a:spAutoFit/>
          </a:bodyPr>
          <a:lstStyle/>
          <a:p>
            <a:pPr>
              <a:buFontTx/>
              <a:buChar char="•"/>
            </a:pPr>
            <a:r>
              <a:rPr lang="fr-FR" sz="1400" i="1">
                <a:solidFill>
                  <a:schemeClr val="hlink"/>
                </a:solidFill>
              </a:rPr>
              <a:t>DES ACTIVITÉS SONT RÉPARTIES ENTRE LES PARTENAIRES</a:t>
            </a:r>
          </a:p>
          <a:p>
            <a:pPr>
              <a:buFontTx/>
              <a:buChar char="•"/>
            </a:pPr>
            <a:endParaRPr lang="fr-FR" sz="1400" i="1">
              <a:solidFill>
                <a:schemeClr val="hlink"/>
              </a:solidFill>
            </a:endParaRPr>
          </a:p>
          <a:p>
            <a:pPr>
              <a:buFontTx/>
              <a:buChar char="•"/>
            </a:pPr>
            <a:r>
              <a:rPr lang="fr-FR" sz="1400" i="1">
                <a:solidFill>
                  <a:schemeClr val="hlink"/>
                </a:solidFill>
              </a:rPr>
              <a:t>D’AUTRES SONT MISES EN COMMUN</a:t>
            </a:r>
          </a:p>
        </p:txBody>
      </p:sp>
      <p:sp>
        <p:nvSpPr>
          <p:cNvPr id="771094" name="Rectangle 21"/>
          <p:cNvSpPr>
            <a:spLocks noChangeArrowheads="1"/>
          </p:cNvSpPr>
          <p:nvPr/>
        </p:nvSpPr>
        <p:spPr bwMode="auto">
          <a:xfrm>
            <a:off x="457200" y="3429000"/>
            <a:ext cx="990600" cy="1676400"/>
          </a:xfrm>
          <a:prstGeom prst="rect">
            <a:avLst/>
          </a:prstGeom>
          <a:solidFill>
            <a:schemeClr val="bg1"/>
          </a:solidFill>
          <a:ln w="12700">
            <a:solidFill>
              <a:schemeClr val="tx1"/>
            </a:solidFill>
            <a:miter lim="800000"/>
            <a:headEnd/>
            <a:tailEnd/>
          </a:ln>
        </p:spPr>
        <p:txBody>
          <a:bodyPr wrap="none" anchor="ctr">
            <a:prstTxWarp prst="textNoShape">
              <a:avLst/>
            </a:prstTxWarp>
          </a:bodyPr>
          <a:lstStyle/>
          <a:p>
            <a:pPr algn="ctr"/>
            <a:r>
              <a:rPr lang="fr-FR" sz="1600"/>
              <a:t>PROD</a:t>
            </a:r>
          </a:p>
        </p:txBody>
      </p:sp>
      <p:sp>
        <p:nvSpPr>
          <p:cNvPr id="771095" name="Rectangle 22"/>
          <p:cNvSpPr>
            <a:spLocks noChangeArrowheads="1"/>
          </p:cNvSpPr>
          <p:nvPr/>
        </p:nvSpPr>
        <p:spPr bwMode="auto">
          <a:xfrm>
            <a:off x="1828800" y="5105400"/>
            <a:ext cx="1219200" cy="838200"/>
          </a:xfrm>
          <a:prstGeom prst="rect">
            <a:avLst/>
          </a:prstGeom>
          <a:solidFill>
            <a:schemeClr val="bg1"/>
          </a:solidFill>
          <a:ln w="12700">
            <a:solidFill>
              <a:schemeClr val="tx1"/>
            </a:solidFill>
            <a:miter lim="800000"/>
            <a:headEnd/>
            <a:tailEnd/>
          </a:ln>
        </p:spPr>
        <p:txBody>
          <a:bodyPr anchor="ctr">
            <a:prstTxWarp prst="textNoShape">
              <a:avLst/>
            </a:prstTxWarp>
          </a:bodyPr>
          <a:lstStyle/>
          <a:p>
            <a:pPr algn="ctr">
              <a:buFontTx/>
              <a:buChar char="•"/>
            </a:pPr>
            <a:r>
              <a:rPr lang="fr-FR" sz="1200"/>
              <a:t>UTILISATION EN PROPRE</a:t>
            </a:r>
          </a:p>
          <a:p>
            <a:pPr algn="ctr">
              <a:buFontTx/>
              <a:buChar char="•"/>
            </a:pPr>
            <a:r>
              <a:rPr lang="fr-FR" sz="1200"/>
              <a:t>VENTE À TIERS</a:t>
            </a:r>
          </a:p>
        </p:txBody>
      </p:sp>
      <p:sp>
        <p:nvSpPr>
          <p:cNvPr id="771096" name="Rectangle 23"/>
          <p:cNvSpPr>
            <a:spLocks noChangeArrowheads="1"/>
          </p:cNvSpPr>
          <p:nvPr/>
        </p:nvSpPr>
        <p:spPr bwMode="auto">
          <a:xfrm>
            <a:off x="3200400" y="5105400"/>
            <a:ext cx="1219200" cy="838200"/>
          </a:xfrm>
          <a:prstGeom prst="rect">
            <a:avLst/>
          </a:prstGeom>
          <a:solidFill>
            <a:schemeClr val="bg1"/>
          </a:solidFill>
          <a:ln w="12700">
            <a:solidFill>
              <a:schemeClr val="tx1"/>
            </a:solidFill>
            <a:miter lim="800000"/>
            <a:headEnd/>
            <a:tailEnd/>
          </a:ln>
        </p:spPr>
        <p:txBody>
          <a:bodyPr anchor="ctr">
            <a:prstTxWarp prst="textNoShape">
              <a:avLst/>
            </a:prstTxWarp>
          </a:bodyPr>
          <a:lstStyle/>
          <a:p>
            <a:pPr algn="ctr">
              <a:buFontTx/>
              <a:buChar char="•"/>
            </a:pPr>
            <a:r>
              <a:rPr lang="fr-FR" sz="1200"/>
              <a:t>UTILISATION EN PROPRE</a:t>
            </a:r>
          </a:p>
          <a:p>
            <a:pPr algn="ctr">
              <a:buFontTx/>
              <a:buChar char="•"/>
            </a:pPr>
            <a:r>
              <a:rPr lang="fr-FR" sz="1200"/>
              <a:t>VENTE À TIERS</a:t>
            </a:r>
          </a:p>
        </p:txBody>
      </p:sp>
      <p:sp>
        <p:nvSpPr>
          <p:cNvPr id="771097" name="Rectangle 24"/>
          <p:cNvSpPr>
            <a:spLocks noChangeArrowheads="1"/>
          </p:cNvSpPr>
          <p:nvPr/>
        </p:nvSpPr>
        <p:spPr bwMode="auto">
          <a:xfrm>
            <a:off x="4572000" y="5105400"/>
            <a:ext cx="1219200" cy="838200"/>
          </a:xfrm>
          <a:prstGeom prst="rect">
            <a:avLst/>
          </a:prstGeom>
          <a:solidFill>
            <a:schemeClr val="bg1"/>
          </a:solidFill>
          <a:ln w="12700">
            <a:solidFill>
              <a:schemeClr val="tx1"/>
            </a:solidFill>
            <a:miter lim="800000"/>
            <a:headEnd/>
            <a:tailEnd/>
          </a:ln>
        </p:spPr>
        <p:txBody>
          <a:bodyPr anchor="ctr">
            <a:prstTxWarp prst="textNoShape">
              <a:avLst/>
            </a:prstTxWarp>
          </a:bodyPr>
          <a:lstStyle/>
          <a:p>
            <a:pPr algn="ctr">
              <a:buFontTx/>
              <a:buChar char="•"/>
            </a:pPr>
            <a:r>
              <a:rPr lang="fr-FR" sz="1200"/>
              <a:t>UTILISATION EN PROPRE</a:t>
            </a:r>
          </a:p>
          <a:p>
            <a:pPr algn="ctr">
              <a:buFontTx/>
              <a:buChar char="•"/>
            </a:pPr>
            <a:r>
              <a:rPr lang="fr-FR" sz="1200"/>
              <a:t>VENTE À TIERS</a:t>
            </a:r>
          </a:p>
        </p:txBody>
      </p:sp>
    </p:spTree>
  </p:cSld>
  <p:clrMapOvr>
    <a:masterClrMapping/>
  </p:clrMapOvr>
  <p:timing>
    <p:tnLst>
      <p:par>
        <p:cTn id="1" dur="indefinite" restart="never" nodeType="tmRoot"/>
      </p:par>
    </p:tnLst>
  </p:timing>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Espace réservé du numéro de diapositive 2"/>
          <p:cNvSpPr>
            <a:spLocks noGrp="1"/>
          </p:cNvSpPr>
          <p:nvPr>
            <p:ph type="sldNum" sz="quarter" idx="10"/>
          </p:nvPr>
        </p:nvSpPr>
        <p:spPr/>
        <p:txBody>
          <a:bodyPr/>
          <a:lstStyle/>
          <a:p>
            <a:pPr>
              <a:defRPr/>
            </a:pPr>
            <a:fld id="{0DC12396-7604-7345-B653-BDDD213CCCC4}" type="slidenum">
              <a:rPr lang="fr-FR"/>
              <a:pPr>
                <a:defRPr/>
              </a:pPr>
              <a:t>378</a:t>
            </a:fld>
            <a:endParaRPr lang="fr-FR"/>
          </a:p>
        </p:txBody>
      </p:sp>
      <p:sp>
        <p:nvSpPr>
          <p:cNvPr id="773123" name="Rectangle 2"/>
          <p:cNvSpPr>
            <a:spLocks noGrp="1" noChangeArrowheads="1"/>
          </p:cNvSpPr>
          <p:nvPr>
            <p:ph type="title"/>
          </p:nvPr>
        </p:nvSpPr>
        <p:spPr/>
        <p:txBody>
          <a:bodyPr/>
          <a:lstStyle/>
          <a:p>
            <a:r>
              <a:rPr lang="fr-FR"/>
              <a:t>EX. COMPLÉMENTAIRE</a:t>
            </a:r>
          </a:p>
        </p:txBody>
      </p:sp>
      <p:sp>
        <p:nvSpPr>
          <p:cNvPr id="773124" name="Rectangle 3"/>
          <p:cNvSpPr>
            <a:spLocks noChangeArrowheads="1"/>
          </p:cNvSpPr>
          <p:nvPr/>
        </p:nvSpPr>
        <p:spPr bwMode="auto">
          <a:xfrm>
            <a:off x="304800" y="1676400"/>
            <a:ext cx="1524000" cy="533400"/>
          </a:xfrm>
          <a:prstGeom prst="rect">
            <a:avLst/>
          </a:prstGeom>
          <a:solidFill>
            <a:schemeClr val="bg1"/>
          </a:solidFill>
          <a:ln w="12700">
            <a:solidFill>
              <a:schemeClr val="tx1"/>
            </a:solidFill>
            <a:miter lim="800000"/>
            <a:headEnd/>
            <a:tailEnd/>
          </a:ln>
        </p:spPr>
        <p:txBody>
          <a:bodyPr wrap="none" anchor="ctr">
            <a:prstTxWarp prst="textNoShape">
              <a:avLst/>
            </a:prstTxWarp>
          </a:bodyPr>
          <a:lstStyle/>
          <a:p>
            <a:pPr algn="ctr"/>
            <a:r>
              <a:rPr lang="fr-FR" sz="1600"/>
              <a:t>TECHNO</a:t>
            </a:r>
          </a:p>
        </p:txBody>
      </p:sp>
      <p:sp>
        <p:nvSpPr>
          <p:cNvPr id="773125" name="AutoShape 4"/>
          <p:cNvSpPr>
            <a:spLocks noChangeArrowheads="1"/>
          </p:cNvSpPr>
          <p:nvPr/>
        </p:nvSpPr>
        <p:spPr bwMode="auto">
          <a:xfrm rot="5400000">
            <a:off x="800100" y="4838700"/>
            <a:ext cx="533400" cy="1524000"/>
          </a:xfrm>
          <a:prstGeom prst="homePlate">
            <a:avLst>
              <a:gd name="adj" fmla="val 25000"/>
            </a:avLst>
          </a:prstGeom>
          <a:solidFill>
            <a:schemeClr val="bg1"/>
          </a:solidFill>
          <a:ln w="12700">
            <a:solidFill>
              <a:schemeClr val="tx1"/>
            </a:solidFill>
            <a:miter lim="800000"/>
            <a:headEnd/>
            <a:tailEnd/>
          </a:ln>
        </p:spPr>
        <p:txBody>
          <a:bodyPr rot="10800000" vert="eaVert" wrap="none" anchor="ctr">
            <a:prstTxWarp prst="textNoShape">
              <a:avLst/>
            </a:prstTxWarp>
          </a:bodyPr>
          <a:lstStyle/>
          <a:p>
            <a:pPr algn="ctr"/>
            <a:r>
              <a:rPr lang="fr-FR" sz="1600"/>
              <a:t>SERVICES</a:t>
            </a:r>
          </a:p>
        </p:txBody>
      </p:sp>
      <p:sp>
        <p:nvSpPr>
          <p:cNvPr id="773126" name="Rectangle 5"/>
          <p:cNvSpPr>
            <a:spLocks noChangeArrowheads="1"/>
          </p:cNvSpPr>
          <p:nvPr/>
        </p:nvSpPr>
        <p:spPr bwMode="auto">
          <a:xfrm>
            <a:off x="2032000" y="1117600"/>
            <a:ext cx="1527175" cy="581025"/>
          </a:xfrm>
          <a:prstGeom prst="rect">
            <a:avLst/>
          </a:prstGeom>
          <a:noFill/>
          <a:ln w="12700">
            <a:noFill/>
            <a:miter lim="800000"/>
            <a:headEnd/>
            <a:tailEnd/>
          </a:ln>
        </p:spPr>
        <p:txBody>
          <a:bodyPr>
            <a:prstTxWarp prst="textNoShape">
              <a:avLst/>
            </a:prstTxWarp>
            <a:spAutoFit/>
          </a:bodyPr>
          <a:lstStyle/>
          <a:p>
            <a:pPr algn="ctr"/>
            <a:r>
              <a:rPr lang="fr-FR" sz="1600"/>
              <a:t>MATRA-AUTOMOBILE</a:t>
            </a:r>
          </a:p>
        </p:txBody>
      </p:sp>
      <p:sp>
        <p:nvSpPr>
          <p:cNvPr id="773127" name="Rectangle 6"/>
          <p:cNvSpPr>
            <a:spLocks noChangeArrowheads="1"/>
          </p:cNvSpPr>
          <p:nvPr/>
        </p:nvSpPr>
        <p:spPr bwMode="auto">
          <a:xfrm>
            <a:off x="4811713" y="1117600"/>
            <a:ext cx="1131887" cy="336550"/>
          </a:xfrm>
          <a:prstGeom prst="rect">
            <a:avLst/>
          </a:prstGeom>
          <a:noFill/>
          <a:ln w="12700">
            <a:noFill/>
            <a:miter lim="800000"/>
            <a:headEnd/>
            <a:tailEnd/>
          </a:ln>
        </p:spPr>
        <p:txBody>
          <a:bodyPr wrap="none">
            <a:prstTxWarp prst="textNoShape">
              <a:avLst/>
            </a:prstTxWarp>
            <a:spAutoFit/>
          </a:bodyPr>
          <a:lstStyle/>
          <a:p>
            <a:r>
              <a:rPr lang="fr-FR" sz="1600"/>
              <a:t>RENAULT</a:t>
            </a:r>
          </a:p>
        </p:txBody>
      </p:sp>
      <p:sp>
        <p:nvSpPr>
          <p:cNvPr id="773128" name="Rectangle 7"/>
          <p:cNvSpPr>
            <a:spLocks noChangeArrowheads="1"/>
          </p:cNvSpPr>
          <p:nvPr/>
        </p:nvSpPr>
        <p:spPr bwMode="auto">
          <a:xfrm>
            <a:off x="2035175" y="1676400"/>
            <a:ext cx="2133600" cy="304800"/>
          </a:xfrm>
          <a:prstGeom prst="rect">
            <a:avLst/>
          </a:prstGeom>
          <a:solidFill>
            <a:schemeClr val="bg1"/>
          </a:solidFill>
          <a:ln w="12700">
            <a:solidFill>
              <a:schemeClr val="tx1"/>
            </a:solidFill>
            <a:miter lim="800000"/>
            <a:headEnd/>
            <a:tailEnd/>
          </a:ln>
        </p:spPr>
        <p:txBody>
          <a:bodyPr wrap="none" anchor="ctr">
            <a:prstTxWarp prst="textNoShape">
              <a:avLst/>
            </a:prstTxWarp>
          </a:bodyPr>
          <a:lstStyle/>
          <a:p>
            <a:pPr>
              <a:buFontTx/>
              <a:buChar char="•"/>
            </a:pPr>
            <a:r>
              <a:rPr lang="fr-FR" sz="1000"/>
              <a:t>PLASTIQUE - PEINTURE</a:t>
            </a:r>
          </a:p>
          <a:p>
            <a:pPr>
              <a:buFontTx/>
              <a:buChar char="•"/>
            </a:pPr>
            <a:r>
              <a:rPr lang="fr-FR" sz="1000"/>
              <a:t>CONCEPT R&amp;D</a:t>
            </a:r>
          </a:p>
        </p:txBody>
      </p:sp>
      <p:sp>
        <p:nvSpPr>
          <p:cNvPr id="773129" name="Rectangle 8"/>
          <p:cNvSpPr>
            <a:spLocks noChangeArrowheads="1"/>
          </p:cNvSpPr>
          <p:nvPr/>
        </p:nvSpPr>
        <p:spPr bwMode="auto">
          <a:xfrm>
            <a:off x="304800" y="2286000"/>
            <a:ext cx="1524000" cy="533400"/>
          </a:xfrm>
          <a:prstGeom prst="rect">
            <a:avLst/>
          </a:prstGeom>
          <a:solidFill>
            <a:schemeClr val="bg1"/>
          </a:solidFill>
          <a:ln w="12700">
            <a:solidFill>
              <a:schemeClr val="tx1"/>
            </a:solidFill>
            <a:miter lim="800000"/>
            <a:headEnd/>
            <a:tailEnd/>
          </a:ln>
        </p:spPr>
        <p:txBody>
          <a:bodyPr wrap="none" anchor="ctr">
            <a:prstTxWarp prst="textNoShape">
              <a:avLst/>
            </a:prstTxWarp>
          </a:bodyPr>
          <a:lstStyle/>
          <a:p>
            <a:pPr algn="ctr"/>
            <a:r>
              <a:rPr lang="fr-FR" sz="1600"/>
              <a:t>CONCEPTION</a:t>
            </a:r>
          </a:p>
        </p:txBody>
      </p:sp>
      <p:sp>
        <p:nvSpPr>
          <p:cNvPr id="773130" name="Rectangle 9"/>
          <p:cNvSpPr>
            <a:spLocks noChangeArrowheads="1"/>
          </p:cNvSpPr>
          <p:nvPr/>
        </p:nvSpPr>
        <p:spPr bwMode="auto">
          <a:xfrm>
            <a:off x="304800" y="2895600"/>
            <a:ext cx="1524000" cy="533400"/>
          </a:xfrm>
          <a:prstGeom prst="rect">
            <a:avLst/>
          </a:prstGeom>
          <a:solidFill>
            <a:schemeClr val="bg1"/>
          </a:solidFill>
          <a:ln w="12700">
            <a:solidFill>
              <a:schemeClr val="tx1"/>
            </a:solidFill>
            <a:miter lim="800000"/>
            <a:headEnd/>
            <a:tailEnd/>
          </a:ln>
        </p:spPr>
        <p:txBody>
          <a:bodyPr wrap="none" anchor="ctr">
            <a:prstTxWarp prst="textNoShape">
              <a:avLst/>
            </a:prstTxWarp>
          </a:bodyPr>
          <a:lstStyle/>
          <a:p>
            <a:pPr algn="ctr"/>
            <a:r>
              <a:rPr lang="fr-FR" sz="1600"/>
              <a:t>COMPOSANTS</a:t>
            </a:r>
          </a:p>
        </p:txBody>
      </p:sp>
      <p:sp>
        <p:nvSpPr>
          <p:cNvPr id="773131" name="Rectangle 10"/>
          <p:cNvSpPr>
            <a:spLocks noChangeArrowheads="1"/>
          </p:cNvSpPr>
          <p:nvPr/>
        </p:nvSpPr>
        <p:spPr bwMode="auto">
          <a:xfrm>
            <a:off x="304800" y="3505200"/>
            <a:ext cx="1524000" cy="533400"/>
          </a:xfrm>
          <a:prstGeom prst="rect">
            <a:avLst/>
          </a:prstGeom>
          <a:solidFill>
            <a:schemeClr val="bg1"/>
          </a:solidFill>
          <a:ln w="12700">
            <a:solidFill>
              <a:schemeClr val="tx1"/>
            </a:solidFill>
            <a:miter lim="800000"/>
            <a:headEnd/>
            <a:tailEnd/>
          </a:ln>
        </p:spPr>
        <p:txBody>
          <a:bodyPr wrap="none" anchor="ctr">
            <a:prstTxWarp prst="textNoShape">
              <a:avLst/>
            </a:prstTxWarp>
          </a:bodyPr>
          <a:lstStyle/>
          <a:p>
            <a:pPr algn="ctr"/>
            <a:r>
              <a:rPr lang="fr-FR" sz="1600"/>
              <a:t>ASSEMBLAGE</a:t>
            </a:r>
          </a:p>
        </p:txBody>
      </p:sp>
      <p:sp>
        <p:nvSpPr>
          <p:cNvPr id="773132" name="Rectangle 11"/>
          <p:cNvSpPr>
            <a:spLocks noChangeArrowheads="1"/>
          </p:cNvSpPr>
          <p:nvPr/>
        </p:nvSpPr>
        <p:spPr bwMode="auto">
          <a:xfrm>
            <a:off x="304800" y="4114800"/>
            <a:ext cx="1524000" cy="533400"/>
          </a:xfrm>
          <a:prstGeom prst="rect">
            <a:avLst/>
          </a:prstGeom>
          <a:solidFill>
            <a:schemeClr val="bg1"/>
          </a:solidFill>
          <a:ln w="12700">
            <a:solidFill>
              <a:schemeClr val="tx1"/>
            </a:solidFill>
            <a:miter lim="800000"/>
            <a:headEnd/>
            <a:tailEnd/>
          </a:ln>
        </p:spPr>
        <p:txBody>
          <a:bodyPr wrap="none" anchor="ctr">
            <a:prstTxWarp prst="textNoShape">
              <a:avLst/>
            </a:prstTxWarp>
          </a:bodyPr>
          <a:lstStyle/>
          <a:p>
            <a:pPr algn="ctr"/>
            <a:r>
              <a:rPr lang="fr-FR" sz="1600"/>
              <a:t>MARKETING</a:t>
            </a:r>
          </a:p>
        </p:txBody>
      </p:sp>
      <p:sp>
        <p:nvSpPr>
          <p:cNvPr id="773133" name="Rectangle 12"/>
          <p:cNvSpPr>
            <a:spLocks noChangeArrowheads="1"/>
          </p:cNvSpPr>
          <p:nvPr/>
        </p:nvSpPr>
        <p:spPr bwMode="auto">
          <a:xfrm>
            <a:off x="304800" y="4724400"/>
            <a:ext cx="1524000" cy="533400"/>
          </a:xfrm>
          <a:prstGeom prst="rect">
            <a:avLst/>
          </a:prstGeom>
          <a:solidFill>
            <a:schemeClr val="bg1"/>
          </a:solidFill>
          <a:ln w="12700">
            <a:solidFill>
              <a:schemeClr val="tx1"/>
            </a:solidFill>
            <a:miter lim="800000"/>
            <a:headEnd/>
            <a:tailEnd/>
          </a:ln>
        </p:spPr>
        <p:txBody>
          <a:bodyPr wrap="none" anchor="ctr">
            <a:prstTxWarp prst="textNoShape">
              <a:avLst/>
            </a:prstTxWarp>
          </a:bodyPr>
          <a:lstStyle/>
          <a:p>
            <a:pPr algn="ctr"/>
            <a:r>
              <a:rPr lang="fr-FR" sz="1600"/>
              <a:t>DISTRIBUTION</a:t>
            </a:r>
          </a:p>
        </p:txBody>
      </p:sp>
      <p:sp>
        <p:nvSpPr>
          <p:cNvPr id="773134" name="Rectangle 13"/>
          <p:cNvSpPr>
            <a:spLocks noChangeArrowheads="1"/>
          </p:cNvSpPr>
          <p:nvPr/>
        </p:nvSpPr>
        <p:spPr bwMode="auto">
          <a:xfrm>
            <a:off x="2057400" y="2286000"/>
            <a:ext cx="2133600" cy="457200"/>
          </a:xfrm>
          <a:prstGeom prst="rect">
            <a:avLst/>
          </a:prstGeom>
          <a:solidFill>
            <a:schemeClr val="bg1"/>
          </a:solidFill>
          <a:ln w="12700">
            <a:solidFill>
              <a:schemeClr val="tx1"/>
            </a:solidFill>
            <a:miter lim="800000"/>
            <a:headEnd/>
            <a:tailEnd/>
          </a:ln>
        </p:spPr>
        <p:txBody>
          <a:bodyPr wrap="none" anchor="ctr">
            <a:prstTxWarp prst="textNoShape">
              <a:avLst/>
            </a:prstTxWarp>
          </a:bodyPr>
          <a:lstStyle/>
          <a:p>
            <a:pPr>
              <a:buFontTx/>
              <a:buChar char="•"/>
            </a:pPr>
            <a:r>
              <a:rPr lang="fr-FR" sz="1000"/>
              <a:t>CONCEPT MONOCORPS</a:t>
            </a:r>
          </a:p>
          <a:p>
            <a:pPr>
              <a:buFontTx/>
              <a:buChar char="•"/>
            </a:pPr>
            <a:r>
              <a:rPr lang="fr-FR" sz="1000"/>
              <a:t>ARCHITECTURE</a:t>
            </a:r>
          </a:p>
          <a:p>
            <a:pPr>
              <a:buFontTx/>
              <a:buChar char="•"/>
            </a:pPr>
            <a:r>
              <a:rPr lang="fr-FR" sz="1000"/>
              <a:t>DESIGN</a:t>
            </a:r>
          </a:p>
        </p:txBody>
      </p:sp>
      <p:sp>
        <p:nvSpPr>
          <p:cNvPr id="773135" name="Rectangle 14"/>
          <p:cNvSpPr>
            <a:spLocks noChangeArrowheads="1"/>
          </p:cNvSpPr>
          <p:nvPr/>
        </p:nvSpPr>
        <p:spPr bwMode="auto">
          <a:xfrm>
            <a:off x="4419600" y="1981200"/>
            <a:ext cx="2133600" cy="304800"/>
          </a:xfrm>
          <a:prstGeom prst="rect">
            <a:avLst/>
          </a:prstGeom>
          <a:solidFill>
            <a:schemeClr val="bg1"/>
          </a:solidFill>
          <a:ln w="12700">
            <a:solidFill>
              <a:schemeClr val="tx1"/>
            </a:solidFill>
            <a:miter lim="800000"/>
            <a:headEnd/>
            <a:tailEnd/>
          </a:ln>
        </p:spPr>
        <p:txBody>
          <a:bodyPr anchor="ctr">
            <a:prstTxWarp prst="textNoShape">
              <a:avLst/>
            </a:prstTxWarp>
          </a:bodyPr>
          <a:lstStyle/>
          <a:p>
            <a:pPr>
              <a:buFontTx/>
              <a:buChar char="•"/>
            </a:pPr>
            <a:r>
              <a:rPr lang="fr-FR" sz="1000"/>
              <a:t>BANQUE DE COMPOSANTS MÉCANIQUES</a:t>
            </a:r>
          </a:p>
        </p:txBody>
      </p:sp>
      <p:sp>
        <p:nvSpPr>
          <p:cNvPr id="773136" name="Rectangle 15"/>
          <p:cNvSpPr>
            <a:spLocks noChangeArrowheads="1"/>
          </p:cNvSpPr>
          <p:nvPr/>
        </p:nvSpPr>
        <p:spPr bwMode="auto">
          <a:xfrm>
            <a:off x="4419600" y="2438400"/>
            <a:ext cx="2133600" cy="457200"/>
          </a:xfrm>
          <a:prstGeom prst="rect">
            <a:avLst/>
          </a:prstGeom>
          <a:solidFill>
            <a:schemeClr val="bg1"/>
          </a:solidFill>
          <a:ln w="12700">
            <a:solidFill>
              <a:schemeClr val="tx1"/>
            </a:solidFill>
            <a:miter lim="800000"/>
            <a:headEnd/>
            <a:tailEnd/>
          </a:ln>
        </p:spPr>
        <p:txBody>
          <a:bodyPr wrap="none" anchor="ctr">
            <a:prstTxWarp prst="textNoShape">
              <a:avLst/>
            </a:prstTxWarp>
          </a:bodyPr>
          <a:lstStyle/>
          <a:p>
            <a:pPr>
              <a:buFontTx/>
              <a:buChar char="•"/>
            </a:pPr>
            <a:r>
              <a:rPr lang="fr-FR" sz="1000"/>
              <a:t>DESIGN</a:t>
            </a:r>
          </a:p>
          <a:p>
            <a:pPr>
              <a:buFontTx/>
              <a:buChar char="•"/>
            </a:pPr>
            <a:r>
              <a:rPr lang="fr-FR" sz="1000"/>
              <a:t>PLANCHER PLAT</a:t>
            </a:r>
          </a:p>
          <a:p>
            <a:pPr>
              <a:buFontTx/>
              <a:buChar char="•"/>
            </a:pPr>
            <a:r>
              <a:rPr lang="fr-FR" sz="1000"/>
              <a:t>ESPACE INTÉRIEUR</a:t>
            </a:r>
          </a:p>
        </p:txBody>
      </p:sp>
      <p:sp>
        <p:nvSpPr>
          <p:cNvPr id="773137" name="Rectangle 16"/>
          <p:cNvSpPr>
            <a:spLocks noChangeArrowheads="1"/>
          </p:cNvSpPr>
          <p:nvPr/>
        </p:nvSpPr>
        <p:spPr bwMode="auto">
          <a:xfrm>
            <a:off x="2057400" y="3200400"/>
            <a:ext cx="2133600" cy="228600"/>
          </a:xfrm>
          <a:prstGeom prst="rect">
            <a:avLst/>
          </a:prstGeom>
          <a:solidFill>
            <a:schemeClr val="bg1"/>
          </a:solidFill>
          <a:ln w="12700">
            <a:solidFill>
              <a:schemeClr val="tx1"/>
            </a:solidFill>
            <a:miter lim="800000"/>
            <a:headEnd/>
            <a:tailEnd/>
          </a:ln>
        </p:spPr>
        <p:txBody>
          <a:bodyPr wrap="none" anchor="ctr">
            <a:prstTxWarp prst="textNoShape">
              <a:avLst/>
            </a:prstTxWarp>
          </a:bodyPr>
          <a:lstStyle/>
          <a:p>
            <a:pPr>
              <a:buFontTx/>
              <a:buChar char="•"/>
            </a:pPr>
            <a:r>
              <a:rPr lang="fr-FR" sz="1000"/>
              <a:t>CARROSSERIE</a:t>
            </a:r>
          </a:p>
        </p:txBody>
      </p:sp>
      <p:sp>
        <p:nvSpPr>
          <p:cNvPr id="773138" name="Rectangle 17"/>
          <p:cNvSpPr>
            <a:spLocks noChangeArrowheads="1"/>
          </p:cNvSpPr>
          <p:nvPr/>
        </p:nvSpPr>
        <p:spPr bwMode="auto">
          <a:xfrm>
            <a:off x="4419600" y="2895600"/>
            <a:ext cx="2133600" cy="304800"/>
          </a:xfrm>
          <a:prstGeom prst="rect">
            <a:avLst/>
          </a:prstGeom>
          <a:solidFill>
            <a:schemeClr val="bg1"/>
          </a:solidFill>
          <a:ln w="12700">
            <a:solidFill>
              <a:schemeClr val="tx1"/>
            </a:solidFill>
            <a:miter lim="800000"/>
            <a:headEnd/>
            <a:tailEnd/>
          </a:ln>
        </p:spPr>
        <p:txBody>
          <a:bodyPr wrap="none" anchor="ctr">
            <a:prstTxWarp prst="textNoShape">
              <a:avLst/>
            </a:prstTxWarp>
          </a:bodyPr>
          <a:lstStyle/>
          <a:p>
            <a:pPr>
              <a:buFontTx/>
              <a:buChar char="•"/>
            </a:pPr>
            <a:r>
              <a:rPr lang="fr-FR" sz="1000"/>
              <a:t>MÉCANIQUE</a:t>
            </a:r>
          </a:p>
          <a:p>
            <a:pPr>
              <a:buFontTx/>
              <a:buChar char="•"/>
            </a:pPr>
            <a:r>
              <a:rPr lang="fr-FR" sz="1000"/>
              <a:t>RELATIONS ÉQUIPEMENTIERS</a:t>
            </a:r>
          </a:p>
        </p:txBody>
      </p:sp>
      <p:sp>
        <p:nvSpPr>
          <p:cNvPr id="773139" name="Rectangle 18"/>
          <p:cNvSpPr>
            <a:spLocks noChangeArrowheads="1"/>
          </p:cNvSpPr>
          <p:nvPr/>
        </p:nvSpPr>
        <p:spPr bwMode="auto">
          <a:xfrm>
            <a:off x="2057400" y="3505200"/>
            <a:ext cx="2133600" cy="304800"/>
          </a:xfrm>
          <a:prstGeom prst="rect">
            <a:avLst/>
          </a:prstGeom>
          <a:solidFill>
            <a:schemeClr val="bg1"/>
          </a:solidFill>
          <a:ln w="12700">
            <a:solidFill>
              <a:schemeClr val="tx1"/>
            </a:solidFill>
            <a:miter lim="800000"/>
            <a:headEnd/>
            <a:tailEnd/>
          </a:ln>
        </p:spPr>
        <p:txBody>
          <a:bodyPr wrap="none" anchor="ctr">
            <a:prstTxWarp prst="textNoShape">
              <a:avLst/>
            </a:prstTxWarp>
          </a:bodyPr>
          <a:lstStyle/>
          <a:p>
            <a:pPr>
              <a:buFontTx/>
              <a:buChar char="•"/>
            </a:pPr>
            <a:r>
              <a:rPr lang="fr-FR" sz="1000"/>
              <a:t>USINE SPÉCIFIQUE</a:t>
            </a:r>
          </a:p>
          <a:p>
            <a:pPr>
              <a:buFontTx/>
              <a:buChar char="•"/>
            </a:pPr>
            <a:r>
              <a:rPr lang="fr-FR" sz="1000"/>
              <a:t>COMPÉTENCES PETITES SÉRIES</a:t>
            </a:r>
          </a:p>
        </p:txBody>
      </p:sp>
      <p:sp>
        <p:nvSpPr>
          <p:cNvPr id="773140" name="Rectangle 19"/>
          <p:cNvSpPr>
            <a:spLocks noChangeArrowheads="1"/>
          </p:cNvSpPr>
          <p:nvPr/>
        </p:nvSpPr>
        <p:spPr bwMode="auto">
          <a:xfrm>
            <a:off x="4427538" y="4038600"/>
            <a:ext cx="2133600" cy="609600"/>
          </a:xfrm>
          <a:prstGeom prst="rect">
            <a:avLst/>
          </a:prstGeom>
          <a:solidFill>
            <a:schemeClr val="bg1"/>
          </a:solidFill>
          <a:ln w="12700">
            <a:solidFill>
              <a:schemeClr val="tx1"/>
            </a:solidFill>
            <a:miter lim="800000"/>
            <a:headEnd/>
            <a:tailEnd/>
          </a:ln>
        </p:spPr>
        <p:txBody>
          <a:bodyPr wrap="none" anchor="ctr">
            <a:prstTxWarp prst="textNoShape">
              <a:avLst/>
            </a:prstTxWarp>
          </a:bodyPr>
          <a:lstStyle/>
          <a:p>
            <a:pPr>
              <a:buFontTx/>
              <a:buChar char="•"/>
            </a:pPr>
            <a:r>
              <a:rPr lang="fr-FR" sz="1000"/>
              <a:t>ÉTUDES</a:t>
            </a:r>
          </a:p>
          <a:p>
            <a:pPr>
              <a:buFontTx/>
              <a:buChar char="•"/>
            </a:pPr>
            <a:r>
              <a:rPr lang="fr-FR" sz="1000"/>
              <a:t>POSITIONNEMENT</a:t>
            </a:r>
          </a:p>
          <a:p>
            <a:pPr>
              <a:buFontTx/>
              <a:buChar char="•"/>
            </a:pPr>
            <a:r>
              <a:rPr lang="fr-FR" sz="1000"/>
              <a:t>MARQUE</a:t>
            </a:r>
          </a:p>
        </p:txBody>
      </p:sp>
      <p:sp>
        <p:nvSpPr>
          <p:cNvPr id="773141" name="Rectangle 20"/>
          <p:cNvSpPr>
            <a:spLocks noChangeArrowheads="1"/>
          </p:cNvSpPr>
          <p:nvPr/>
        </p:nvSpPr>
        <p:spPr bwMode="auto">
          <a:xfrm>
            <a:off x="4419600" y="4724400"/>
            <a:ext cx="2133600" cy="609600"/>
          </a:xfrm>
          <a:prstGeom prst="rect">
            <a:avLst/>
          </a:prstGeom>
          <a:solidFill>
            <a:schemeClr val="bg1"/>
          </a:solidFill>
          <a:ln w="12700">
            <a:solidFill>
              <a:schemeClr val="tx1"/>
            </a:solidFill>
            <a:miter lim="800000"/>
            <a:headEnd/>
            <a:tailEnd/>
          </a:ln>
        </p:spPr>
        <p:txBody>
          <a:bodyPr anchor="ctr">
            <a:prstTxWarp prst="textNoShape">
              <a:avLst/>
            </a:prstTxWarp>
          </a:bodyPr>
          <a:lstStyle/>
          <a:p>
            <a:pPr>
              <a:buFontTx/>
              <a:buChar char="•"/>
            </a:pPr>
            <a:r>
              <a:rPr lang="fr-FR" sz="1000"/>
              <a:t>RÉSEAU RENAULTFRANCE ET EUROPE</a:t>
            </a:r>
          </a:p>
        </p:txBody>
      </p:sp>
      <p:sp>
        <p:nvSpPr>
          <p:cNvPr id="773142" name="Rectangle 21"/>
          <p:cNvSpPr>
            <a:spLocks noChangeArrowheads="1"/>
          </p:cNvSpPr>
          <p:nvPr/>
        </p:nvSpPr>
        <p:spPr bwMode="auto">
          <a:xfrm>
            <a:off x="4427538" y="5334000"/>
            <a:ext cx="2133600" cy="533400"/>
          </a:xfrm>
          <a:prstGeom prst="rect">
            <a:avLst/>
          </a:prstGeom>
          <a:solidFill>
            <a:schemeClr val="bg1"/>
          </a:solidFill>
          <a:ln w="12700">
            <a:solidFill>
              <a:schemeClr val="tx1"/>
            </a:solidFill>
            <a:miter lim="800000"/>
            <a:headEnd/>
            <a:tailEnd/>
          </a:ln>
        </p:spPr>
        <p:txBody>
          <a:bodyPr anchor="ctr">
            <a:prstTxWarp prst="textNoShape">
              <a:avLst/>
            </a:prstTxWarp>
          </a:bodyPr>
          <a:lstStyle/>
          <a:p>
            <a:pPr>
              <a:buFontTx/>
              <a:buChar char="•"/>
            </a:pPr>
            <a:r>
              <a:rPr lang="fr-FR" sz="1000"/>
              <a:t>SAV ET GARANTIES RENAULT</a:t>
            </a:r>
          </a:p>
        </p:txBody>
      </p:sp>
      <p:sp>
        <p:nvSpPr>
          <p:cNvPr id="773143" name="Rectangle 22"/>
          <p:cNvSpPr>
            <a:spLocks noChangeArrowheads="1"/>
          </p:cNvSpPr>
          <p:nvPr/>
        </p:nvSpPr>
        <p:spPr bwMode="auto">
          <a:xfrm>
            <a:off x="7010400" y="2894013"/>
            <a:ext cx="1676400" cy="955675"/>
          </a:xfrm>
          <a:prstGeom prst="rect">
            <a:avLst/>
          </a:prstGeom>
          <a:noFill/>
          <a:ln w="12700">
            <a:solidFill>
              <a:schemeClr val="hlink"/>
            </a:solidFill>
            <a:miter lim="800000"/>
            <a:headEnd/>
            <a:tailEnd/>
          </a:ln>
        </p:spPr>
        <p:txBody>
          <a:bodyPr>
            <a:prstTxWarp prst="textNoShape">
              <a:avLst/>
            </a:prstTxWarp>
            <a:spAutoFit/>
          </a:bodyPr>
          <a:lstStyle/>
          <a:p>
            <a:r>
              <a:rPr lang="fr-FR" sz="1400" i="1">
                <a:solidFill>
                  <a:schemeClr val="hlink"/>
                </a:solidFill>
              </a:rPr>
              <a:t>LES ACTIVITÉS SONT RÉPARTIES ENTRE LES PARTENAIRES</a:t>
            </a:r>
          </a:p>
        </p:txBody>
      </p:sp>
    </p:spTree>
  </p:cSld>
  <p:clrMapOvr>
    <a:masterClrMapping/>
  </p:clrMapOvr>
  <p:timing>
    <p:tnLst>
      <p:par>
        <p:cTn id="1" dur="indefinite" restart="never" nodeType="tmRoot"/>
      </p:par>
    </p:tnLst>
  </p:timing>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space réservé du numéro de diapositive 2"/>
          <p:cNvSpPr>
            <a:spLocks noGrp="1"/>
          </p:cNvSpPr>
          <p:nvPr>
            <p:ph type="sldNum" sz="quarter" idx="10"/>
          </p:nvPr>
        </p:nvSpPr>
        <p:spPr/>
        <p:txBody>
          <a:bodyPr/>
          <a:lstStyle/>
          <a:p>
            <a:pPr>
              <a:defRPr/>
            </a:pPr>
            <a:fld id="{E4740C4A-4089-ED49-8F09-8AD5427D8752}" type="slidenum">
              <a:rPr lang="fr-FR"/>
              <a:pPr>
                <a:defRPr/>
              </a:pPr>
              <a:t>379</a:t>
            </a:fld>
            <a:endParaRPr lang="fr-FR"/>
          </a:p>
        </p:txBody>
      </p:sp>
      <p:sp>
        <p:nvSpPr>
          <p:cNvPr id="775171" name="Rectangle 2"/>
          <p:cNvSpPr>
            <a:spLocks noGrp="1" noChangeArrowheads="1"/>
          </p:cNvSpPr>
          <p:nvPr>
            <p:ph type="title"/>
          </p:nvPr>
        </p:nvSpPr>
        <p:spPr/>
        <p:txBody>
          <a:bodyPr/>
          <a:lstStyle/>
          <a:p>
            <a:r>
              <a:rPr lang="fr-FR"/>
              <a:t>EX. ADDITIVE</a:t>
            </a:r>
          </a:p>
        </p:txBody>
      </p:sp>
      <p:sp>
        <p:nvSpPr>
          <p:cNvPr id="775172" name="Rectangle 3"/>
          <p:cNvSpPr>
            <a:spLocks noChangeArrowheads="1"/>
          </p:cNvSpPr>
          <p:nvPr/>
        </p:nvSpPr>
        <p:spPr bwMode="auto">
          <a:xfrm>
            <a:off x="304800" y="1676400"/>
            <a:ext cx="2133600" cy="762000"/>
          </a:xfrm>
          <a:prstGeom prst="rect">
            <a:avLst/>
          </a:prstGeom>
          <a:solidFill>
            <a:schemeClr val="bg1"/>
          </a:solidFill>
          <a:ln w="12700">
            <a:solidFill>
              <a:schemeClr val="tx1"/>
            </a:solidFill>
            <a:miter lim="800000"/>
            <a:headEnd/>
            <a:tailEnd/>
          </a:ln>
        </p:spPr>
        <p:txBody>
          <a:bodyPr wrap="none" anchor="ctr">
            <a:prstTxWarp prst="textNoShape">
              <a:avLst/>
            </a:prstTxWarp>
          </a:bodyPr>
          <a:lstStyle/>
          <a:p>
            <a:pPr algn="ctr"/>
            <a:r>
              <a:rPr lang="fr-FR" sz="1600"/>
              <a:t>DÉVELOPPEMENT</a:t>
            </a:r>
          </a:p>
        </p:txBody>
      </p:sp>
      <p:sp>
        <p:nvSpPr>
          <p:cNvPr id="775173" name="AutoShape 4"/>
          <p:cNvSpPr>
            <a:spLocks noChangeArrowheads="1"/>
          </p:cNvSpPr>
          <p:nvPr/>
        </p:nvSpPr>
        <p:spPr bwMode="auto">
          <a:xfrm rot="5400000">
            <a:off x="1104900" y="4533900"/>
            <a:ext cx="533400" cy="2133600"/>
          </a:xfrm>
          <a:prstGeom prst="homePlate">
            <a:avLst>
              <a:gd name="adj" fmla="val 25000"/>
            </a:avLst>
          </a:prstGeom>
          <a:solidFill>
            <a:schemeClr val="bg1"/>
          </a:solidFill>
          <a:ln w="12700">
            <a:solidFill>
              <a:schemeClr val="tx1"/>
            </a:solidFill>
            <a:miter lim="800000"/>
            <a:headEnd/>
            <a:tailEnd/>
          </a:ln>
        </p:spPr>
        <p:txBody>
          <a:bodyPr rot="10800000" vert="eaVert" wrap="none" anchor="ctr">
            <a:prstTxWarp prst="textNoShape">
              <a:avLst/>
            </a:prstTxWarp>
          </a:bodyPr>
          <a:lstStyle/>
          <a:p>
            <a:pPr algn="ctr"/>
            <a:r>
              <a:rPr lang="fr-FR" sz="1600"/>
              <a:t>SAV</a:t>
            </a:r>
          </a:p>
        </p:txBody>
      </p:sp>
      <p:sp>
        <p:nvSpPr>
          <p:cNvPr id="775174" name="Rectangle 5"/>
          <p:cNvSpPr>
            <a:spLocks noChangeArrowheads="1"/>
          </p:cNvSpPr>
          <p:nvPr/>
        </p:nvSpPr>
        <p:spPr bwMode="auto">
          <a:xfrm>
            <a:off x="2489200" y="1117600"/>
            <a:ext cx="1527175" cy="581025"/>
          </a:xfrm>
          <a:prstGeom prst="rect">
            <a:avLst/>
          </a:prstGeom>
          <a:noFill/>
          <a:ln w="12700">
            <a:noFill/>
            <a:miter lim="800000"/>
            <a:headEnd/>
            <a:tailEnd/>
          </a:ln>
        </p:spPr>
        <p:txBody>
          <a:bodyPr>
            <a:prstTxWarp prst="textNoShape">
              <a:avLst/>
            </a:prstTxWarp>
            <a:spAutoFit/>
          </a:bodyPr>
          <a:lstStyle/>
          <a:p>
            <a:pPr algn="ctr"/>
            <a:r>
              <a:rPr lang="fr-FR" sz="1600"/>
              <a:t>AEROSPATIALE</a:t>
            </a:r>
          </a:p>
        </p:txBody>
      </p:sp>
      <p:sp>
        <p:nvSpPr>
          <p:cNvPr id="775175" name="Rectangle 6"/>
          <p:cNvSpPr>
            <a:spLocks noChangeArrowheads="1"/>
          </p:cNvSpPr>
          <p:nvPr/>
        </p:nvSpPr>
        <p:spPr bwMode="auto">
          <a:xfrm>
            <a:off x="5184775" y="1117600"/>
            <a:ext cx="1131888" cy="336550"/>
          </a:xfrm>
          <a:prstGeom prst="rect">
            <a:avLst/>
          </a:prstGeom>
          <a:noFill/>
          <a:ln w="12700">
            <a:noFill/>
            <a:miter lim="800000"/>
            <a:headEnd/>
            <a:tailEnd/>
          </a:ln>
        </p:spPr>
        <p:txBody>
          <a:bodyPr wrap="none">
            <a:prstTxWarp prst="textNoShape">
              <a:avLst/>
            </a:prstTxWarp>
            <a:spAutoFit/>
          </a:bodyPr>
          <a:lstStyle/>
          <a:p>
            <a:r>
              <a:rPr lang="fr-FR" sz="1600"/>
              <a:t>ALITALIA</a:t>
            </a:r>
          </a:p>
        </p:txBody>
      </p:sp>
      <p:sp>
        <p:nvSpPr>
          <p:cNvPr id="775176" name="Rectangle 7"/>
          <p:cNvSpPr>
            <a:spLocks noChangeArrowheads="1"/>
          </p:cNvSpPr>
          <p:nvPr/>
        </p:nvSpPr>
        <p:spPr bwMode="auto">
          <a:xfrm>
            <a:off x="2492375" y="1676400"/>
            <a:ext cx="2133600" cy="304800"/>
          </a:xfrm>
          <a:prstGeom prst="rect">
            <a:avLst/>
          </a:prstGeom>
          <a:solidFill>
            <a:schemeClr val="bg1"/>
          </a:solidFill>
          <a:ln w="12700">
            <a:solidFill>
              <a:schemeClr val="tx1"/>
            </a:solidFill>
            <a:miter lim="800000"/>
            <a:headEnd/>
            <a:tailEnd/>
          </a:ln>
        </p:spPr>
        <p:txBody>
          <a:bodyPr wrap="none" anchor="ctr">
            <a:prstTxWarp prst="textNoShape">
              <a:avLst/>
            </a:prstTxWarp>
          </a:bodyPr>
          <a:lstStyle/>
          <a:p>
            <a:pPr>
              <a:buFontTx/>
              <a:buChar char="•"/>
            </a:pPr>
            <a:r>
              <a:rPr lang="fr-FR" sz="1000"/>
              <a:t>COCKPIT - VOILURE</a:t>
            </a:r>
          </a:p>
        </p:txBody>
      </p:sp>
      <p:sp>
        <p:nvSpPr>
          <p:cNvPr id="775177" name="Rectangle 8"/>
          <p:cNvSpPr>
            <a:spLocks noChangeArrowheads="1"/>
          </p:cNvSpPr>
          <p:nvPr/>
        </p:nvSpPr>
        <p:spPr bwMode="auto">
          <a:xfrm>
            <a:off x="304800" y="2667000"/>
            <a:ext cx="2133600" cy="685800"/>
          </a:xfrm>
          <a:prstGeom prst="rect">
            <a:avLst/>
          </a:prstGeom>
          <a:solidFill>
            <a:schemeClr val="bg1"/>
          </a:solidFill>
          <a:ln w="12700">
            <a:solidFill>
              <a:schemeClr val="tx1"/>
            </a:solidFill>
            <a:miter lim="800000"/>
            <a:headEnd/>
            <a:tailEnd/>
          </a:ln>
        </p:spPr>
        <p:txBody>
          <a:bodyPr anchor="ctr">
            <a:prstTxWarp prst="textNoShape">
              <a:avLst/>
            </a:prstTxWarp>
          </a:bodyPr>
          <a:lstStyle/>
          <a:p>
            <a:pPr algn="ctr"/>
            <a:r>
              <a:rPr lang="fr-FR" sz="1600"/>
              <a:t>FABRICATION DE SOUS-ENSEMBLES</a:t>
            </a:r>
          </a:p>
        </p:txBody>
      </p:sp>
      <p:sp>
        <p:nvSpPr>
          <p:cNvPr id="775178" name="Rectangle 9"/>
          <p:cNvSpPr>
            <a:spLocks noChangeArrowheads="1"/>
          </p:cNvSpPr>
          <p:nvPr/>
        </p:nvSpPr>
        <p:spPr bwMode="auto">
          <a:xfrm>
            <a:off x="304800" y="3505200"/>
            <a:ext cx="2133600" cy="533400"/>
          </a:xfrm>
          <a:prstGeom prst="rect">
            <a:avLst/>
          </a:prstGeom>
          <a:solidFill>
            <a:schemeClr val="bg1"/>
          </a:solidFill>
          <a:ln w="12700">
            <a:solidFill>
              <a:schemeClr val="tx1"/>
            </a:solidFill>
            <a:miter lim="800000"/>
            <a:headEnd/>
            <a:tailEnd/>
          </a:ln>
        </p:spPr>
        <p:txBody>
          <a:bodyPr wrap="none" anchor="ctr">
            <a:prstTxWarp prst="textNoShape">
              <a:avLst/>
            </a:prstTxWarp>
          </a:bodyPr>
          <a:lstStyle/>
          <a:p>
            <a:pPr algn="ctr"/>
            <a:r>
              <a:rPr lang="fr-FR" sz="1600"/>
              <a:t>ASSEMBLAGE</a:t>
            </a:r>
          </a:p>
        </p:txBody>
      </p:sp>
      <p:sp>
        <p:nvSpPr>
          <p:cNvPr id="775179" name="Rectangle 10"/>
          <p:cNvSpPr>
            <a:spLocks noChangeArrowheads="1"/>
          </p:cNvSpPr>
          <p:nvPr/>
        </p:nvSpPr>
        <p:spPr bwMode="auto">
          <a:xfrm>
            <a:off x="304800" y="4114800"/>
            <a:ext cx="2133600" cy="533400"/>
          </a:xfrm>
          <a:prstGeom prst="rect">
            <a:avLst/>
          </a:prstGeom>
          <a:solidFill>
            <a:schemeClr val="bg1"/>
          </a:solidFill>
          <a:ln w="12700">
            <a:solidFill>
              <a:schemeClr val="tx1"/>
            </a:solidFill>
            <a:miter lim="800000"/>
            <a:headEnd/>
            <a:tailEnd/>
          </a:ln>
        </p:spPr>
        <p:txBody>
          <a:bodyPr wrap="none" anchor="ctr">
            <a:prstTxWarp prst="textNoShape">
              <a:avLst/>
            </a:prstTxWarp>
          </a:bodyPr>
          <a:lstStyle/>
          <a:p>
            <a:pPr algn="ctr"/>
            <a:r>
              <a:rPr lang="fr-FR" sz="1600"/>
              <a:t>MARKETING</a:t>
            </a:r>
          </a:p>
        </p:txBody>
      </p:sp>
      <p:sp>
        <p:nvSpPr>
          <p:cNvPr id="775180" name="Rectangle 11"/>
          <p:cNvSpPr>
            <a:spLocks noChangeArrowheads="1"/>
          </p:cNvSpPr>
          <p:nvPr/>
        </p:nvSpPr>
        <p:spPr bwMode="auto">
          <a:xfrm>
            <a:off x="304800" y="4724400"/>
            <a:ext cx="2133600" cy="533400"/>
          </a:xfrm>
          <a:prstGeom prst="rect">
            <a:avLst/>
          </a:prstGeom>
          <a:solidFill>
            <a:schemeClr val="bg1"/>
          </a:solidFill>
          <a:ln w="12700">
            <a:solidFill>
              <a:schemeClr val="tx1"/>
            </a:solidFill>
            <a:miter lim="800000"/>
            <a:headEnd/>
            <a:tailEnd/>
          </a:ln>
        </p:spPr>
        <p:txBody>
          <a:bodyPr wrap="none" anchor="ctr">
            <a:prstTxWarp prst="textNoShape">
              <a:avLst/>
            </a:prstTxWarp>
          </a:bodyPr>
          <a:lstStyle/>
          <a:p>
            <a:pPr algn="ctr"/>
            <a:r>
              <a:rPr lang="fr-FR" sz="1600"/>
              <a:t>COMMERCIALISATION</a:t>
            </a:r>
          </a:p>
        </p:txBody>
      </p:sp>
      <p:sp>
        <p:nvSpPr>
          <p:cNvPr id="775181" name="Rectangle 12"/>
          <p:cNvSpPr>
            <a:spLocks noChangeArrowheads="1"/>
          </p:cNvSpPr>
          <p:nvPr/>
        </p:nvSpPr>
        <p:spPr bwMode="auto">
          <a:xfrm>
            <a:off x="2514600" y="2362200"/>
            <a:ext cx="2133600" cy="152400"/>
          </a:xfrm>
          <a:prstGeom prst="rect">
            <a:avLst/>
          </a:prstGeom>
          <a:solidFill>
            <a:schemeClr val="bg1"/>
          </a:solidFill>
          <a:ln w="12700">
            <a:solidFill>
              <a:schemeClr val="tx1"/>
            </a:solidFill>
            <a:miter lim="800000"/>
            <a:headEnd/>
            <a:tailEnd/>
          </a:ln>
        </p:spPr>
        <p:txBody>
          <a:bodyPr wrap="none" anchor="ctr">
            <a:prstTxWarp prst="textNoShape">
              <a:avLst/>
            </a:prstTxWarp>
          </a:bodyPr>
          <a:lstStyle/>
          <a:p>
            <a:pPr>
              <a:buFontTx/>
              <a:buChar char="•"/>
            </a:pPr>
            <a:r>
              <a:rPr lang="fr-FR" sz="1000"/>
              <a:t>ESSAIS EN VOL</a:t>
            </a:r>
          </a:p>
        </p:txBody>
      </p:sp>
      <p:sp>
        <p:nvSpPr>
          <p:cNvPr id="775182" name="Rectangle 13"/>
          <p:cNvSpPr>
            <a:spLocks noChangeArrowheads="1"/>
          </p:cNvSpPr>
          <p:nvPr/>
        </p:nvSpPr>
        <p:spPr bwMode="auto">
          <a:xfrm>
            <a:off x="4792663" y="1981200"/>
            <a:ext cx="2133600" cy="304800"/>
          </a:xfrm>
          <a:prstGeom prst="rect">
            <a:avLst/>
          </a:prstGeom>
          <a:solidFill>
            <a:schemeClr val="bg1"/>
          </a:solidFill>
          <a:ln w="12700">
            <a:solidFill>
              <a:schemeClr val="tx1"/>
            </a:solidFill>
            <a:miter lim="800000"/>
            <a:headEnd/>
            <a:tailEnd/>
          </a:ln>
        </p:spPr>
        <p:txBody>
          <a:bodyPr anchor="ctr">
            <a:prstTxWarp prst="textNoShape">
              <a:avLst/>
            </a:prstTxWarp>
          </a:bodyPr>
          <a:lstStyle/>
          <a:p>
            <a:pPr>
              <a:buFontTx/>
              <a:buChar char="•"/>
            </a:pPr>
            <a:r>
              <a:rPr lang="fr-FR" sz="1000"/>
              <a:t>FUSELAGE</a:t>
            </a:r>
          </a:p>
          <a:p>
            <a:pPr>
              <a:buFontTx/>
              <a:buChar char="•"/>
            </a:pPr>
            <a:r>
              <a:rPr lang="fr-FR" sz="1000"/>
              <a:t>TRAIN D’ATERRISSAGE</a:t>
            </a:r>
          </a:p>
        </p:txBody>
      </p:sp>
      <p:sp>
        <p:nvSpPr>
          <p:cNvPr id="775183" name="Rectangle 14"/>
          <p:cNvSpPr>
            <a:spLocks noChangeArrowheads="1"/>
          </p:cNvSpPr>
          <p:nvPr/>
        </p:nvSpPr>
        <p:spPr bwMode="auto">
          <a:xfrm>
            <a:off x="4792663" y="2590800"/>
            <a:ext cx="2133600" cy="457200"/>
          </a:xfrm>
          <a:prstGeom prst="rect">
            <a:avLst/>
          </a:prstGeom>
          <a:solidFill>
            <a:schemeClr val="bg1"/>
          </a:solidFill>
          <a:ln w="12700">
            <a:solidFill>
              <a:schemeClr val="tx1"/>
            </a:solidFill>
            <a:miter lim="800000"/>
            <a:headEnd/>
            <a:tailEnd/>
          </a:ln>
        </p:spPr>
        <p:txBody>
          <a:bodyPr wrap="none" anchor="ctr">
            <a:prstTxWarp prst="textNoShape">
              <a:avLst/>
            </a:prstTxWarp>
          </a:bodyPr>
          <a:lstStyle/>
          <a:p>
            <a:pPr>
              <a:buFontTx/>
              <a:buChar char="•"/>
            </a:pPr>
            <a:r>
              <a:rPr lang="fr-FR" sz="1000"/>
              <a:t>FUSELAGE</a:t>
            </a:r>
          </a:p>
          <a:p>
            <a:pPr>
              <a:buFontTx/>
              <a:buChar char="•"/>
            </a:pPr>
            <a:r>
              <a:rPr lang="fr-FR" sz="1000"/>
              <a:t>TRAIN D’ATERRISSAGE</a:t>
            </a:r>
          </a:p>
        </p:txBody>
      </p:sp>
      <p:sp>
        <p:nvSpPr>
          <p:cNvPr id="775184" name="Rectangle 15"/>
          <p:cNvSpPr>
            <a:spLocks noChangeArrowheads="1"/>
          </p:cNvSpPr>
          <p:nvPr/>
        </p:nvSpPr>
        <p:spPr bwMode="auto">
          <a:xfrm>
            <a:off x="2514600" y="3124200"/>
            <a:ext cx="2133600" cy="228600"/>
          </a:xfrm>
          <a:prstGeom prst="rect">
            <a:avLst/>
          </a:prstGeom>
          <a:solidFill>
            <a:schemeClr val="bg1"/>
          </a:solidFill>
          <a:ln w="12700">
            <a:solidFill>
              <a:schemeClr val="tx1"/>
            </a:solidFill>
            <a:miter lim="800000"/>
            <a:headEnd/>
            <a:tailEnd/>
          </a:ln>
        </p:spPr>
        <p:txBody>
          <a:bodyPr wrap="none" anchor="ctr">
            <a:prstTxWarp prst="textNoShape">
              <a:avLst/>
            </a:prstTxWarp>
          </a:bodyPr>
          <a:lstStyle/>
          <a:p>
            <a:pPr>
              <a:buFontTx/>
              <a:buChar char="•"/>
            </a:pPr>
            <a:r>
              <a:rPr lang="fr-FR" sz="1000"/>
              <a:t>COCKPIT - VOILURE</a:t>
            </a:r>
          </a:p>
        </p:txBody>
      </p:sp>
      <p:sp>
        <p:nvSpPr>
          <p:cNvPr id="775185" name="Rectangle 16"/>
          <p:cNvSpPr>
            <a:spLocks noChangeArrowheads="1"/>
          </p:cNvSpPr>
          <p:nvPr/>
        </p:nvSpPr>
        <p:spPr bwMode="auto">
          <a:xfrm>
            <a:off x="2514600" y="3505200"/>
            <a:ext cx="2133600" cy="533400"/>
          </a:xfrm>
          <a:prstGeom prst="rect">
            <a:avLst/>
          </a:prstGeom>
          <a:solidFill>
            <a:schemeClr val="bg1"/>
          </a:solidFill>
          <a:ln w="12700">
            <a:solidFill>
              <a:schemeClr val="tx1"/>
            </a:solidFill>
            <a:miter lim="800000"/>
            <a:headEnd/>
            <a:tailEnd/>
          </a:ln>
        </p:spPr>
        <p:txBody>
          <a:bodyPr wrap="none" anchor="ctr">
            <a:prstTxWarp prst="textNoShape">
              <a:avLst/>
            </a:prstTxWarp>
          </a:bodyPr>
          <a:lstStyle/>
          <a:p>
            <a:pPr>
              <a:buFontTx/>
              <a:buChar char="•"/>
            </a:pPr>
            <a:r>
              <a:rPr lang="fr-FR" sz="1000"/>
              <a:t>CHA</a:t>
            </a:r>
            <a:r>
              <a:rPr lang="fr-FR" altLang="ja-JP" sz="1000">
                <a:ea typeface="ＭＳ Ｐゴシック" charset="-128"/>
                <a:cs typeface="ＭＳ Ｐゴシック" charset="-128"/>
              </a:rPr>
              <a:t>ÎNE DE MONTAGE</a:t>
            </a:r>
            <a:endParaRPr lang="fr-FR" sz="1000"/>
          </a:p>
        </p:txBody>
      </p:sp>
      <p:sp>
        <p:nvSpPr>
          <p:cNvPr id="775186" name="Rectangle 17"/>
          <p:cNvSpPr>
            <a:spLocks noChangeArrowheads="1"/>
          </p:cNvSpPr>
          <p:nvPr/>
        </p:nvSpPr>
        <p:spPr bwMode="auto">
          <a:xfrm>
            <a:off x="7223125" y="4724400"/>
            <a:ext cx="1760538" cy="609600"/>
          </a:xfrm>
          <a:prstGeom prst="rect">
            <a:avLst/>
          </a:prstGeom>
          <a:solidFill>
            <a:schemeClr val="bg1"/>
          </a:solidFill>
          <a:ln w="12700">
            <a:solidFill>
              <a:srgbClr val="00279F"/>
            </a:solidFill>
            <a:miter lim="800000"/>
            <a:headEnd/>
            <a:tailEnd/>
          </a:ln>
        </p:spPr>
        <p:txBody>
          <a:bodyPr anchor="ctr">
            <a:prstTxWarp prst="textNoShape">
              <a:avLst/>
            </a:prstTxWarp>
          </a:bodyPr>
          <a:lstStyle/>
          <a:p>
            <a:pPr>
              <a:buFontTx/>
              <a:buChar char="•"/>
            </a:pPr>
            <a:r>
              <a:rPr lang="fr-FR" sz="1000">
                <a:solidFill>
                  <a:srgbClr val="00279F"/>
                </a:solidFill>
              </a:rPr>
              <a:t>VENTE</a:t>
            </a:r>
          </a:p>
        </p:txBody>
      </p:sp>
      <p:sp>
        <p:nvSpPr>
          <p:cNvPr id="775187" name="Rectangle 18"/>
          <p:cNvSpPr>
            <a:spLocks noChangeArrowheads="1"/>
          </p:cNvSpPr>
          <p:nvPr/>
        </p:nvSpPr>
        <p:spPr bwMode="auto">
          <a:xfrm>
            <a:off x="7231063" y="5334000"/>
            <a:ext cx="1760537" cy="533400"/>
          </a:xfrm>
          <a:prstGeom prst="rect">
            <a:avLst/>
          </a:prstGeom>
          <a:solidFill>
            <a:schemeClr val="bg1"/>
          </a:solidFill>
          <a:ln w="12700">
            <a:solidFill>
              <a:srgbClr val="00279F"/>
            </a:solidFill>
            <a:miter lim="800000"/>
            <a:headEnd/>
            <a:tailEnd/>
          </a:ln>
        </p:spPr>
        <p:txBody>
          <a:bodyPr anchor="ctr">
            <a:prstTxWarp prst="textNoShape">
              <a:avLst/>
            </a:prstTxWarp>
          </a:bodyPr>
          <a:lstStyle/>
          <a:p>
            <a:pPr>
              <a:buFontTx/>
              <a:buChar char="•"/>
            </a:pPr>
            <a:r>
              <a:rPr lang="fr-FR" sz="1000">
                <a:solidFill>
                  <a:srgbClr val="00279F"/>
                </a:solidFill>
              </a:rPr>
              <a:t>SUPPORT PRODUITS</a:t>
            </a:r>
          </a:p>
        </p:txBody>
      </p:sp>
      <p:sp>
        <p:nvSpPr>
          <p:cNvPr id="775188" name="Rectangle 19"/>
          <p:cNvSpPr>
            <a:spLocks noChangeArrowheads="1"/>
          </p:cNvSpPr>
          <p:nvPr/>
        </p:nvSpPr>
        <p:spPr bwMode="auto">
          <a:xfrm>
            <a:off x="2225675" y="5689600"/>
            <a:ext cx="3184525" cy="955675"/>
          </a:xfrm>
          <a:prstGeom prst="rect">
            <a:avLst/>
          </a:prstGeom>
          <a:noFill/>
          <a:ln w="12700">
            <a:solidFill>
              <a:schemeClr val="hlink"/>
            </a:solidFill>
            <a:miter lim="800000"/>
            <a:headEnd/>
            <a:tailEnd/>
          </a:ln>
        </p:spPr>
        <p:txBody>
          <a:bodyPr>
            <a:prstTxWarp prst="textNoShape">
              <a:avLst/>
            </a:prstTxWarp>
            <a:spAutoFit/>
          </a:bodyPr>
          <a:lstStyle/>
          <a:p>
            <a:pPr>
              <a:buFontTx/>
              <a:buChar char="•"/>
            </a:pPr>
            <a:r>
              <a:rPr lang="fr-FR" sz="1400" i="1">
                <a:solidFill>
                  <a:schemeClr val="hlink"/>
                </a:solidFill>
              </a:rPr>
              <a:t>DES ACTIVITÉS SONT RÉPARTIES ENTRE LES PARTENAIRES</a:t>
            </a:r>
          </a:p>
          <a:p>
            <a:pPr>
              <a:buFontTx/>
              <a:buChar char="•"/>
            </a:pPr>
            <a:r>
              <a:rPr lang="fr-FR" sz="1400" i="1">
                <a:solidFill>
                  <a:schemeClr val="hlink"/>
                </a:solidFill>
              </a:rPr>
              <a:t>D’AUTRES SONT RÉALISÉES EN COMMUN</a:t>
            </a:r>
          </a:p>
        </p:txBody>
      </p:sp>
      <p:sp>
        <p:nvSpPr>
          <p:cNvPr id="775189" name="Rectangle 20"/>
          <p:cNvSpPr>
            <a:spLocks noChangeArrowheads="1"/>
          </p:cNvSpPr>
          <p:nvPr/>
        </p:nvSpPr>
        <p:spPr bwMode="auto">
          <a:xfrm>
            <a:off x="7402513" y="1111250"/>
            <a:ext cx="979487" cy="336550"/>
          </a:xfrm>
          <a:prstGeom prst="rect">
            <a:avLst/>
          </a:prstGeom>
          <a:noFill/>
          <a:ln w="12700">
            <a:noFill/>
            <a:miter lim="800000"/>
            <a:headEnd/>
            <a:tailEnd/>
          </a:ln>
        </p:spPr>
        <p:txBody>
          <a:bodyPr wrap="none">
            <a:prstTxWarp prst="textNoShape">
              <a:avLst/>
            </a:prstTxWarp>
            <a:spAutoFit/>
          </a:bodyPr>
          <a:lstStyle/>
          <a:p>
            <a:r>
              <a:rPr lang="fr-FR" sz="1600">
                <a:solidFill>
                  <a:srgbClr val="00279F"/>
                </a:solidFill>
              </a:rPr>
              <a:t>GIE ATR</a:t>
            </a:r>
          </a:p>
        </p:txBody>
      </p:sp>
      <p:sp>
        <p:nvSpPr>
          <p:cNvPr id="775190" name="Rectangle 21"/>
          <p:cNvSpPr>
            <a:spLocks noChangeArrowheads="1"/>
          </p:cNvSpPr>
          <p:nvPr/>
        </p:nvSpPr>
        <p:spPr bwMode="auto">
          <a:xfrm>
            <a:off x="7231063" y="4114800"/>
            <a:ext cx="1760537" cy="609600"/>
          </a:xfrm>
          <a:prstGeom prst="rect">
            <a:avLst/>
          </a:prstGeom>
          <a:solidFill>
            <a:schemeClr val="bg1"/>
          </a:solidFill>
          <a:ln w="12700">
            <a:solidFill>
              <a:srgbClr val="00279F"/>
            </a:solidFill>
            <a:miter lim="800000"/>
            <a:headEnd/>
            <a:tailEnd/>
          </a:ln>
        </p:spPr>
        <p:txBody>
          <a:bodyPr anchor="ctr">
            <a:prstTxWarp prst="textNoShape">
              <a:avLst/>
            </a:prstTxWarp>
          </a:bodyPr>
          <a:lstStyle/>
          <a:p>
            <a:pPr>
              <a:buFontTx/>
              <a:buChar char="•"/>
            </a:pPr>
            <a:r>
              <a:rPr lang="fr-FR" sz="1000">
                <a:solidFill>
                  <a:srgbClr val="00279F"/>
                </a:solidFill>
              </a:rPr>
              <a:t>ÉTUDES DE MARCHÉ</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0"/>
          </p:nvPr>
        </p:nvSpPr>
        <p:spPr/>
        <p:txBody>
          <a:bodyPr/>
          <a:lstStyle/>
          <a:p>
            <a:pPr>
              <a:defRPr/>
            </a:pPr>
            <a:fld id="{052E4E5D-F332-9442-B474-E36DFB144A90}" type="slidenum">
              <a:rPr lang="fr-FR"/>
              <a:pPr>
                <a:defRPr/>
              </a:pPr>
              <a:t>38</a:t>
            </a:fld>
            <a:endParaRPr lang="fr-FR"/>
          </a:p>
        </p:txBody>
      </p:sp>
      <p:sp>
        <p:nvSpPr>
          <p:cNvPr id="82947" name="Rectangle 2"/>
          <p:cNvSpPr>
            <a:spLocks noGrp="1" noChangeArrowheads="1"/>
          </p:cNvSpPr>
          <p:nvPr>
            <p:ph type="title"/>
          </p:nvPr>
        </p:nvSpPr>
        <p:spPr>
          <a:xfrm>
            <a:off x="762000" y="115888"/>
            <a:ext cx="7772400" cy="609600"/>
          </a:xfrm>
        </p:spPr>
        <p:txBody>
          <a:bodyPr/>
          <a:lstStyle/>
          <a:p>
            <a:r>
              <a:rPr lang="fr-FR"/>
              <a:t>Les outils d'analyse stratégique "Océan Bleu » / </a:t>
            </a:r>
            <a:r>
              <a:rPr lang="fr-FR">
                <a:solidFill>
                  <a:schemeClr val="hlink"/>
                </a:solidFill>
              </a:rPr>
              <a:t>« Océan Rouge »</a:t>
            </a:r>
            <a:endParaRPr lang="fr-FR"/>
          </a:p>
        </p:txBody>
      </p:sp>
      <p:sp>
        <p:nvSpPr>
          <p:cNvPr id="82948" name="Rectangle 3"/>
          <p:cNvSpPr>
            <a:spLocks noGrp="1" noChangeArrowheads="1"/>
          </p:cNvSpPr>
          <p:nvPr>
            <p:ph type="body" sz="half" idx="1"/>
          </p:nvPr>
        </p:nvSpPr>
        <p:spPr>
          <a:xfrm>
            <a:off x="250825" y="908050"/>
            <a:ext cx="4244975" cy="5545138"/>
          </a:xfrm>
          <a:ln w="28575">
            <a:solidFill>
              <a:srgbClr val="00279F"/>
            </a:solidFill>
          </a:ln>
        </p:spPr>
        <p:txBody>
          <a:bodyPr/>
          <a:lstStyle/>
          <a:p>
            <a:pPr marL="457200" indent="-457200">
              <a:lnSpc>
                <a:spcPct val="80000"/>
              </a:lnSpc>
              <a:buFontTx/>
              <a:buAutoNum type="arabicPeriod"/>
            </a:pPr>
            <a:r>
              <a:rPr lang="fr-FR" sz="1800"/>
              <a:t>Le canevas stratégique</a:t>
            </a:r>
          </a:p>
          <a:p>
            <a:pPr marL="738188" lvl="1" indent="-381000">
              <a:lnSpc>
                <a:spcPct val="80000"/>
              </a:lnSpc>
            </a:pPr>
            <a:r>
              <a:rPr lang="fr-FR" sz="1600"/>
              <a:t>Outil de diagnostic et d'action = "Courbe de Valeur" ou "profil stratégique"</a:t>
            </a:r>
          </a:p>
          <a:p>
            <a:pPr marL="1055688" lvl="2" indent="-342900">
              <a:lnSpc>
                <a:spcPct val="80000"/>
              </a:lnSpc>
            </a:pPr>
            <a:r>
              <a:rPr lang="fr-FR" sz="1400"/>
              <a:t>Représenter l'état de la concurrence dans l'espace stratégique connu = performance relative sur ces critères</a:t>
            </a:r>
          </a:p>
          <a:p>
            <a:pPr marL="1401763" lvl="3" indent="-304800">
              <a:lnSpc>
                <a:spcPct val="80000"/>
              </a:lnSpc>
            </a:pPr>
            <a:r>
              <a:rPr lang="fr-FR" sz="1200"/>
              <a:t>Investissements, critères de concurrence (produits, marchés, services …), avantages proposés</a:t>
            </a:r>
          </a:p>
          <a:p>
            <a:pPr marL="738188" lvl="1" indent="-381000">
              <a:lnSpc>
                <a:spcPct val="80000"/>
              </a:lnSpc>
            </a:pPr>
            <a:r>
              <a:rPr lang="fr-FR" sz="1600"/>
              <a:t>S'intéresser aux alternatives, aux "non-clients". Changer les priorités</a:t>
            </a:r>
          </a:p>
          <a:p>
            <a:pPr marL="457200" indent="-457200">
              <a:lnSpc>
                <a:spcPct val="80000"/>
              </a:lnSpc>
              <a:buFontTx/>
              <a:buAutoNum type="arabicPeriod"/>
            </a:pPr>
            <a:r>
              <a:rPr lang="fr-FR" sz="1800"/>
              <a:t>La grille des 4 actions autour des critères de la courbe de Valeur</a:t>
            </a:r>
          </a:p>
          <a:p>
            <a:pPr marL="738188" lvl="1" indent="-381000">
              <a:lnSpc>
                <a:spcPct val="80000"/>
              </a:lnSpc>
            </a:pPr>
            <a:r>
              <a:rPr lang="fr-FR" sz="1600"/>
              <a:t>Exclure, Atténuer </a:t>
            </a:r>
            <a:r>
              <a:rPr lang="fr-FR" sz="1600">
                <a:sym typeface="Wingdings" charset="2"/>
              </a:rPr>
              <a:t> baisse des coûts</a:t>
            </a:r>
            <a:endParaRPr lang="fr-FR" sz="1600"/>
          </a:p>
          <a:p>
            <a:pPr marL="738188" lvl="1" indent="-381000">
              <a:lnSpc>
                <a:spcPct val="80000"/>
              </a:lnSpc>
            </a:pPr>
            <a:r>
              <a:rPr lang="fr-FR" sz="1600"/>
              <a:t>Renforcer, Créer </a:t>
            </a:r>
            <a:r>
              <a:rPr lang="fr-FR" sz="1600">
                <a:sym typeface="Wingdings" charset="2"/>
              </a:rPr>
              <a:t> augmenter la valeur</a:t>
            </a:r>
          </a:p>
          <a:p>
            <a:pPr marL="457200" indent="-457200">
              <a:lnSpc>
                <a:spcPct val="80000"/>
              </a:lnSpc>
              <a:buFontTx/>
              <a:buAutoNum type="arabicPeriod"/>
            </a:pPr>
            <a:r>
              <a:rPr lang="fr-FR" sz="1800"/>
              <a:t>3 caractéristiques d'une bonne stratégie </a:t>
            </a:r>
            <a:r>
              <a:rPr lang="fr-FR" sz="1800">
                <a:sym typeface="Wingdings" charset="2"/>
              </a:rPr>
              <a:t> lisibilité</a:t>
            </a:r>
            <a:endParaRPr lang="fr-FR" sz="1800"/>
          </a:p>
          <a:p>
            <a:pPr marL="738188" lvl="1" indent="-381000">
              <a:lnSpc>
                <a:spcPct val="80000"/>
              </a:lnSpc>
            </a:pPr>
            <a:r>
              <a:rPr lang="fr-FR" sz="1600"/>
              <a:t>Focalisation</a:t>
            </a:r>
          </a:p>
          <a:p>
            <a:pPr marL="738188" lvl="1" indent="-381000">
              <a:lnSpc>
                <a:spcPct val="80000"/>
              </a:lnSpc>
            </a:pPr>
            <a:r>
              <a:rPr lang="fr-FR" sz="1600"/>
              <a:t>Divergence</a:t>
            </a:r>
          </a:p>
          <a:p>
            <a:pPr marL="738188" lvl="1" indent="-381000">
              <a:lnSpc>
                <a:spcPct val="80000"/>
              </a:lnSpc>
            </a:pPr>
            <a:r>
              <a:rPr lang="fr-FR" sz="1600"/>
              <a:t>Slogan percutant</a:t>
            </a:r>
          </a:p>
          <a:p>
            <a:pPr marL="457200" indent="-457200">
              <a:lnSpc>
                <a:spcPct val="80000"/>
              </a:lnSpc>
              <a:buFontTx/>
              <a:buAutoNum type="arabicPeriod"/>
            </a:pPr>
            <a:r>
              <a:rPr lang="fr-FR" sz="1800"/>
              <a:t>La carte PMS des activités</a:t>
            </a:r>
          </a:p>
          <a:p>
            <a:pPr marL="738188" lvl="1" indent="-381000">
              <a:lnSpc>
                <a:spcPct val="80000"/>
              </a:lnSpc>
              <a:buFontTx/>
              <a:buAutoNum type="arabicPeriod"/>
            </a:pPr>
            <a:r>
              <a:rPr lang="fr-FR" sz="1600"/>
              <a:t>Pionniers, Migrateurs, Sédentaires</a:t>
            </a:r>
          </a:p>
          <a:p>
            <a:pPr marL="1055688" lvl="2" indent="-342900">
              <a:lnSpc>
                <a:spcPct val="80000"/>
              </a:lnSpc>
            </a:pPr>
            <a:r>
              <a:rPr lang="fr-FR" sz="1400"/>
              <a:t>Aujourd'hui / demain</a:t>
            </a:r>
          </a:p>
        </p:txBody>
      </p:sp>
      <p:sp>
        <p:nvSpPr>
          <p:cNvPr id="82949" name="Rectangle 4"/>
          <p:cNvSpPr>
            <a:spLocks noGrp="1" noChangeArrowheads="1"/>
          </p:cNvSpPr>
          <p:nvPr>
            <p:ph type="body" sz="half" idx="2"/>
          </p:nvPr>
        </p:nvSpPr>
        <p:spPr>
          <a:xfrm>
            <a:off x="4719638" y="908050"/>
            <a:ext cx="4244975" cy="5545138"/>
          </a:xfrm>
          <a:ln w="28575">
            <a:solidFill>
              <a:schemeClr val="hlink"/>
            </a:solidFill>
          </a:ln>
        </p:spPr>
        <p:txBody>
          <a:bodyPr/>
          <a:lstStyle/>
          <a:p>
            <a:pPr marL="533400" indent="-533400">
              <a:lnSpc>
                <a:spcPct val="80000"/>
              </a:lnSpc>
              <a:buFontTx/>
              <a:buAutoNum type="arabicPeriod"/>
            </a:pPr>
            <a:r>
              <a:rPr lang="fr-FR" sz="1800">
                <a:sym typeface="Wingdings" charset="2"/>
              </a:rPr>
              <a:t>Des notions utilisées pour l'élaboration des cartes de </a:t>
            </a:r>
            <a:r>
              <a:rPr lang="fr-FR" sz="1800" u="sng">
                <a:sym typeface="Wingdings" charset="2"/>
              </a:rPr>
              <a:t>groupes stratégiques</a:t>
            </a:r>
            <a:r>
              <a:rPr lang="fr-FR" sz="1800">
                <a:sym typeface="Wingdings" charset="2"/>
              </a:rPr>
              <a:t> ou sur l'analyse des </a:t>
            </a:r>
            <a:r>
              <a:rPr lang="fr-FR" sz="1800" u="sng">
                <a:sym typeface="Wingdings" charset="2"/>
              </a:rPr>
              <a:t>chaînes de valeur internes ou externes</a:t>
            </a:r>
            <a:r>
              <a:rPr lang="fr-FR" sz="1800">
                <a:sym typeface="Wingdings" charset="2"/>
              </a:rPr>
              <a:t> des concurrents</a:t>
            </a:r>
          </a:p>
          <a:p>
            <a:pPr marL="533400" indent="-533400">
              <a:lnSpc>
                <a:spcPct val="80000"/>
              </a:lnSpc>
              <a:buFontTx/>
              <a:buAutoNum type="arabicPeriod"/>
            </a:pPr>
            <a:endParaRPr lang="fr-FR" sz="1800">
              <a:sym typeface="Wingdings" charset="2"/>
            </a:endParaRPr>
          </a:p>
          <a:p>
            <a:pPr marL="533400" indent="-533400">
              <a:lnSpc>
                <a:spcPct val="80000"/>
              </a:lnSpc>
              <a:buFontTx/>
              <a:buAutoNum type="arabicPeriod"/>
            </a:pPr>
            <a:endParaRPr lang="fr-FR" sz="1800">
              <a:sym typeface="Wingdings" charset="2"/>
            </a:endParaRPr>
          </a:p>
          <a:p>
            <a:pPr marL="533400" indent="-533400">
              <a:lnSpc>
                <a:spcPct val="80000"/>
              </a:lnSpc>
              <a:buFontTx/>
              <a:buAutoNum type="arabicPeriod"/>
            </a:pPr>
            <a:endParaRPr lang="fr-FR" sz="1800">
              <a:sym typeface="Wingdings" charset="2"/>
            </a:endParaRPr>
          </a:p>
          <a:p>
            <a:pPr marL="533400" indent="-533400">
              <a:lnSpc>
                <a:spcPct val="80000"/>
              </a:lnSpc>
              <a:buFontTx/>
              <a:buAutoNum type="arabicPeriod"/>
            </a:pPr>
            <a:endParaRPr lang="fr-FR" sz="1800">
              <a:sym typeface="Wingdings" charset="2"/>
            </a:endParaRPr>
          </a:p>
          <a:p>
            <a:pPr marL="533400" indent="-533400">
              <a:lnSpc>
                <a:spcPct val="80000"/>
              </a:lnSpc>
              <a:buFontTx/>
              <a:buAutoNum type="arabicPeriod"/>
            </a:pPr>
            <a:r>
              <a:rPr lang="fr-FR" sz="1800">
                <a:sym typeface="Wingdings" charset="2"/>
              </a:rPr>
              <a:t>Identifier les espaces stratégiques nouveaux pour lesquels de nouveaux critères sont utilisés de manière forte au sein des </a:t>
            </a:r>
            <a:r>
              <a:rPr lang="fr-FR" sz="1800" u="sng">
                <a:sym typeface="Wingdings" charset="2"/>
              </a:rPr>
              <a:t>groupes stratégiques</a:t>
            </a:r>
            <a:endParaRPr lang="fr-FR" sz="1800" u="sng"/>
          </a:p>
          <a:p>
            <a:pPr marL="533400" indent="-533400">
              <a:lnSpc>
                <a:spcPct val="80000"/>
              </a:lnSpc>
              <a:buFontTx/>
              <a:buAutoNum type="arabicPeriod"/>
            </a:pPr>
            <a:endParaRPr lang="fr-FR" sz="1800"/>
          </a:p>
          <a:p>
            <a:pPr marL="533400" indent="-533400">
              <a:lnSpc>
                <a:spcPct val="80000"/>
              </a:lnSpc>
              <a:buFontTx/>
              <a:buAutoNum type="arabicPeriod"/>
            </a:pPr>
            <a:r>
              <a:rPr lang="fr-FR" sz="1800"/>
              <a:t>Une approche voisine de celle des </a:t>
            </a:r>
            <a:r>
              <a:rPr lang="fr-FR" sz="1800" u="sng"/>
              <a:t>systèmes d'activité</a:t>
            </a:r>
            <a:r>
              <a:rPr lang="fr-FR" sz="1800"/>
              <a:t> de M. Porter</a:t>
            </a:r>
          </a:p>
          <a:p>
            <a:pPr marL="914400" lvl="1" indent="-457200">
              <a:lnSpc>
                <a:spcPct val="80000"/>
              </a:lnSpc>
            </a:pPr>
            <a:r>
              <a:rPr lang="fr-FR" sz="1600"/>
              <a:t>Ancrage stratégique sur des critères clairs</a:t>
            </a:r>
          </a:p>
          <a:p>
            <a:pPr marL="914400" lvl="1" indent="-457200">
              <a:lnSpc>
                <a:spcPct val="80000"/>
              </a:lnSpc>
            </a:pPr>
            <a:r>
              <a:rPr lang="fr-FR" sz="1600"/>
              <a:t>Pas d'imitation concurrentielle</a:t>
            </a:r>
          </a:p>
          <a:p>
            <a:pPr marL="914400" lvl="1" indent="-457200">
              <a:lnSpc>
                <a:spcPct val="80000"/>
              </a:lnSpc>
            </a:pPr>
            <a:r>
              <a:rPr lang="fr-FR" sz="1600"/>
              <a:t>Un positionnement communicant</a:t>
            </a:r>
          </a:p>
        </p:txBody>
      </p:sp>
    </p:spTree>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Espace réservé du numéro de diapositive 2"/>
          <p:cNvSpPr>
            <a:spLocks noGrp="1"/>
          </p:cNvSpPr>
          <p:nvPr>
            <p:ph type="sldNum" sz="quarter" idx="10"/>
          </p:nvPr>
        </p:nvSpPr>
        <p:spPr/>
        <p:txBody>
          <a:bodyPr/>
          <a:lstStyle/>
          <a:p>
            <a:pPr>
              <a:defRPr/>
            </a:pPr>
            <a:fld id="{5D4613B7-A0D2-7547-9A11-F32F6460655A}" type="slidenum">
              <a:rPr lang="fr-FR"/>
              <a:pPr>
                <a:defRPr/>
              </a:pPr>
              <a:t>380</a:t>
            </a:fld>
            <a:endParaRPr lang="fr-FR"/>
          </a:p>
        </p:txBody>
      </p:sp>
      <p:sp>
        <p:nvSpPr>
          <p:cNvPr id="777219" name="Rectangle 2"/>
          <p:cNvSpPr>
            <a:spLocks noGrp="1" noChangeArrowheads="1"/>
          </p:cNvSpPr>
          <p:nvPr>
            <p:ph type="title"/>
          </p:nvPr>
        </p:nvSpPr>
        <p:spPr/>
        <p:txBody>
          <a:bodyPr/>
          <a:lstStyle/>
          <a:p>
            <a:endParaRPr lang="fr-FR"/>
          </a:p>
        </p:txBody>
      </p:sp>
      <p:grpSp>
        <p:nvGrpSpPr>
          <p:cNvPr id="777220" name="Group 3"/>
          <p:cNvGrpSpPr>
            <a:grpSpLocks/>
          </p:cNvGrpSpPr>
          <p:nvPr/>
        </p:nvGrpSpPr>
        <p:grpSpPr bwMode="auto">
          <a:xfrm>
            <a:off x="3352800" y="1143000"/>
            <a:ext cx="2743200" cy="2398713"/>
            <a:chOff x="288" y="671"/>
            <a:chExt cx="1728" cy="1921"/>
          </a:xfrm>
        </p:grpSpPr>
        <p:sp>
          <p:nvSpPr>
            <p:cNvPr id="777254" name="AutoShape 4"/>
            <p:cNvSpPr>
              <a:spLocks noChangeArrowheads="1"/>
            </p:cNvSpPr>
            <p:nvPr/>
          </p:nvSpPr>
          <p:spPr bwMode="auto">
            <a:xfrm>
              <a:off x="288" y="1008"/>
              <a:ext cx="1728" cy="1584"/>
            </a:xfrm>
            <a:prstGeom prst="downArrowCallout">
              <a:avLst>
                <a:gd name="adj1" fmla="val 27273"/>
                <a:gd name="adj2" fmla="val 27273"/>
                <a:gd name="adj3" fmla="val 16667"/>
                <a:gd name="adj4" fmla="val 73736"/>
              </a:avLst>
            </a:prstGeom>
            <a:solidFill>
              <a:schemeClr val="accent1"/>
            </a:solidFill>
            <a:ln w="12700">
              <a:solidFill>
                <a:schemeClr val="tx1"/>
              </a:solidFill>
              <a:miter lim="800000"/>
              <a:headEnd/>
              <a:tailEnd/>
            </a:ln>
          </p:spPr>
          <p:txBody>
            <a:bodyPr wrap="none" anchor="ctr">
              <a:prstTxWarp prst="textNoShape">
                <a:avLst/>
              </a:prstTxWarp>
            </a:bodyPr>
            <a:lstStyle/>
            <a:p>
              <a:endParaRPr lang="fr-FR"/>
            </a:p>
          </p:txBody>
        </p:sp>
        <p:sp>
          <p:nvSpPr>
            <p:cNvPr id="777255" name="Rectangle 5"/>
            <p:cNvSpPr>
              <a:spLocks noChangeArrowheads="1"/>
            </p:cNvSpPr>
            <p:nvPr/>
          </p:nvSpPr>
          <p:spPr bwMode="auto">
            <a:xfrm>
              <a:off x="528" y="1296"/>
              <a:ext cx="432" cy="720"/>
            </a:xfrm>
            <a:prstGeom prst="rect">
              <a:avLst/>
            </a:prstGeom>
            <a:solidFill>
              <a:schemeClr val="bg2"/>
            </a:solidFill>
            <a:ln w="12700">
              <a:solidFill>
                <a:schemeClr val="tx1"/>
              </a:solidFill>
              <a:miter lim="800000"/>
              <a:headEnd/>
              <a:tailEnd/>
            </a:ln>
          </p:spPr>
          <p:txBody>
            <a:bodyPr wrap="none" anchor="ctr">
              <a:prstTxWarp prst="textNoShape">
                <a:avLst/>
              </a:prstTxWarp>
            </a:bodyPr>
            <a:lstStyle/>
            <a:p>
              <a:pPr algn="ctr"/>
              <a:r>
                <a:rPr lang="fr-FR" sz="1600"/>
                <a:t>Allié</a:t>
              </a:r>
            </a:p>
            <a:p>
              <a:pPr algn="ctr"/>
              <a:r>
                <a:rPr lang="fr-FR" sz="1600"/>
                <a:t>A</a:t>
              </a:r>
            </a:p>
          </p:txBody>
        </p:sp>
        <p:sp>
          <p:nvSpPr>
            <p:cNvPr id="777256" name="Rectangle 6"/>
            <p:cNvSpPr>
              <a:spLocks noChangeArrowheads="1"/>
            </p:cNvSpPr>
            <p:nvPr/>
          </p:nvSpPr>
          <p:spPr bwMode="auto">
            <a:xfrm>
              <a:off x="1344" y="1296"/>
              <a:ext cx="432" cy="720"/>
            </a:xfrm>
            <a:prstGeom prst="rect">
              <a:avLst/>
            </a:prstGeom>
            <a:solidFill>
              <a:schemeClr val="bg2"/>
            </a:solidFill>
            <a:ln w="12700">
              <a:solidFill>
                <a:schemeClr val="tx1"/>
              </a:solidFill>
              <a:miter lim="800000"/>
              <a:headEnd/>
              <a:tailEnd/>
            </a:ln>
          </p:spPr>
          <p:txBody>
            <a:bodyPr wrap="none" anchor="ctr">
              <a:prstTxWarp prst="textNoShape">
                <a:avLst/>
              </a:prstTxWarp>
            </a:bodyPr>
            <a:lstStyle/>
            <a:p>
              <a:pPr algn="ctr"/>
              <a:r>
                <a:rPr lang="fr-FR" sz="1600"/>
                <a:t>Allié</a:t>
              </a:r>
            </a:p>
            <a:p>
              <a:pPr algn="ctr"/>
              <a:r>
                <a:rPr lang="fr-FR" sz="1600"/>
                <a:t>B</a:t>
              </a:r>
            </a:p>
          </p:txBody>
        </p:sp>
        <p:sp>
          <p:nvSpPr>
            <p:cNvPr id="777257" name="Line 7"/>
            <p:cNvSpPr>
              <a:spLocks noChangeShapeType="1"/>
            </p:cNvSpPr>
            <p:nvPr/>
          </p:nvSpPr>
          <p:spPr bwMode="auto">
            <a:xfrm>
              <a:off x="960" y="1488"/>
              <a:ext cx="336" cy="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fr-FR"/>
            </a:p>
          </p:txBody>
        </p:sp>
        <p:sp>
          <p:nvSpPr>
            <p:cNvPr id="777258" name="Line 8"/>
            <p:cNvSpPr>
              <a:spLocks noChangeShapeType="1"/>
            </p:cNvSpPr>
            <p:nvPr/>
          </p:nvSpPr>
          <p:spPr bwMode="auto">
            <a:xfrm flipH="1">
              <a:off x="960" y="1776"/>
              <a:ext cx="336" cy="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fr-FR"/>
            </a:p>
          </p:txBody>
        </p:sp>
        <p:sp>
          <p:nvSpPr>
            <p:cNvPr id="777259" name="Rectangle 9"/>
            <p:cNvSpPr>
              <a:spLocks noChangeArrowheads="1"/>
            </p:cNvSpPr>
            <p:nvPr/>
          </p:nvSpPr>
          <p:spPr bwMode="auto">
            <a:xfrm>
              <a:off x="761" y="671"/>
              <a:ext cx="727" cy="270"/>
            </a:xfrm>
            <a:prstGeom prst="rect">
              <a:avLst/>
            </a:prstGeom>
            <a:noFill/>
            <a:ln w="12700">
              <a:noFill/>
              <a:miter lim="800000"/>
              <a:headEnd/>
              <a:tailEnd/>
            </a:ln>
          </p:spPr>
          <p:txBody>
            <a:bodyPr wrap="none">
              <a:prstTxWarp prst="textNoShape">
                <a:avLst/>
              </a:prstTxWarp>
              <a:spAutoFit/>
            </a:bodyPr>
            <a:lstStyle/>
            <a:p>
              <a:r>
                <a:rPr lang="fr-FR" sz="1600">
                  <a:solidFill>
                    <a:schemeClr val="hlink"/>
                  </a:solidFill>
                </a:rPr>
                <a:t>ADDITIVE</a:t>
              </a:r>
            </a:p>
          </p:txBody>
        </p:sp>
      </p:grpSp>
      <p:grpSp>
        <p:nvGrpSpPr>
          <p:cNvPr id="777221" name="Group 10"/>
          <p:cNvGrpSpPr>
            <a:grpSpLocks/>
          </p:cNvGrpSpPr>
          <p:nvPr/>
        </p:nvGrpSpPr>
        <p:grpSpPr bwMode="auto">
          <a:xfrm>
            <a:off x="304800" y="1184275"/>
            <a:ext cx="2728913" cy="2362200"/>
            <a:chOff x="3456" y="672"/>
            <a:chExt cx="1719" cy="1892"/>
          </a:xfrm>
        </p:grpSpPr>
        <p:grpSp>
          <p:nvGrpSpPr>
            <p:cNvPr id="777245" name="Group 11"/>
            <p:cNvGrpSpPr>
              <a:grpSpLocks/>
            </p:cNvGrpSpPr>
            <p:nvPr/>
          </p:nvGrpSpPr>
          <p:grpSpPr bwMode="auto">
            <a:xfrm>
              <a:off x="3552" y="1008"/>
              <a:ext cx="1536" cy="1556"/>
              <a:chOff x="3552" y="576"/>
              <a:chExt cx="1536" cy="1728"/>
            </a:xfrm>
          </p:grpSpPr>
          <p:sp>
            <p:nvSpPr>
              <p:cNvPr id="777247" name="Rectangle 12"/>
              <p:cNvSpPr>
                <a:spLocks noChangeArrowheads="1"/>
              </p:cNvSpPr>
              <p:nvPr/>
            </p:nvSpPr>
            <p:spPr bwMode="auto">
              <a:xfrm>
                <a:off x="3696" y="1440"/>
                <a:ext cx="432" cy="576"/>
              </a:xfrm>
              <a:prstGeom prst="rect">
                <a:avLst/>
              </a:prstGeom>
              <a:solidFill>
                <a:schemeClr val="bg2"/>
              </a:solidFill>
              <a:ln w="12700">
                <a:solidFill>
                  <a:schemeClr val="tx1"/>
                </a:solidFill>
                <a:miter lim="800000"/>
                <a:headEnd/>
                <a:tailEnd/>
              </a:ln>
            </p:spPr>
            <p:txBody>
              <a:bodyPr wrap="none" anchor="ctr">
                <a:prstTxWarp prst="textNoShape">
                  <a:avLst/>
                </a:prstTxWarp>
              </a:bodyPr>
              <a:lstStyle/>
              <a:p>
                <a:pPr algn="ctr"/>
                <a:r>
                  <a:rPr lang="fr-FR" sz="1600"/>
                  <a:t>Allié</a:t>
                </a:r>
              </a:p>
              <a:p>
                <a:pPr algn="ctr"/>
                <a:r>
                  <a:rPr lang="fr-FR" sz="1600"/>
                  <a:t>A</a:t>
                </a:r>
              </a:p>
            </p:txBody>
          </p:sp>
          <p:sp>
            <p:nvSpPr>
              <p:cNvPr id="777248" name="Rectangle 13"/>
              <p:cNvSpPr>
                <a:spLocks noChangeArrowheads="1"/>
              </p:cNvSpPr>
              <p:nvPr/>
            </p:nvSpPr>
            <p:spPr bwMode="auto">
              <a:xfrm>
                <a:off x="4512" y="1440"/>
                <a:ext cx="432" cy="576"/>
              </a:xfrm>
              <a:prstGeom prst="rect">
                <a:avLst/>
              </a:prstGeom>
              <a:solidFill>
                <a:schemeClr val="bg2"/>
              </a:solidFill>
              <a:ln w="12700">
                <a:solidFill>
                  <a:schemeClr val="tx1"/>
                </a:solidFill>
                <a:miter lim="800000"/>
                <a:headEnd/>
                <a:tailEnd/>
              </a:ln>
            </p:spPr>
            <p:txBody>
              <a:bodyPr wrap="none" anchor="ctr">
                <a:prstTxWarp prst="textNoShape">
                  <a:avLst/>
                </a:prstTxWarp>
              </a:bodyPr>
              <a:lstStyle/>
              <a:p>
                <a:pPr algn="ctr"/>
                <a:r>
                  <a:rPr lang="fr-FR" sz="1600"/>
                  <a:t>Allié</a:t>
                </a:r>
              </a:p>
              <a:p>
                <a:pPr algn="ctr"/>
                <a:r>
                  <a:rPr lang="fr-FR" sz="1600"/>
                  <a:t>B</a:t>
                </a:r>
              </a:p>
            </p:txBody>
          </p:sp>
          <p:sp>
            <p:nvSpPr>
              <p:cNvPr id="777249" name="Line 14"/>
              <p:cNvSpPr>
                <a:spLocks noChangeShapeType="1"/>
              </p:cNvSpPr>
              <p:nvPr/>
            </p:nvSpPr>
            <p:spPr bwMode="auto">
              <a:xfrm>
                <a:off x="3888" y="2016"/>
                <a:ext cx="0" cy="288"/>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fr-FR"/>
              </a:p>
            </p:txBody>
          </p:sp>
          <p:sp>
            <p:nvSpPr>
              <p:cNvPr id="777250" name="Line 15"/>
              <p:cNvSpPr>
                <a:spLocks noChangeShapeType="1"/>
              </p:cNvSpPr>
              <p:nvPr/>
            </p:nvSpPr>
            <p:spPr bwMode="auto">
              <a:xfrm>
                <a:off x="4704" y="2016"/>
                <a:ext cx="0" cy="288"/>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fr-FR"/>
              </a:p>
            </p:txBody>
          </p:sp>
          <p:sp>
            <p:nvSpPr>
              <p:cNvPr id="777251" name="AutoShape 16"/>
              <p:cNvSpPr>
                <a:spLocks noChangeArrowheads="1"/>
              </p:cNvSpPr>
              <p:nvPr/>
            </p:nvSpPr>
            <p:spPr bwMode="auto">
              <a:xfrm>
                <a:off x="3552" y="816"/>
                <a:ext cx="768" cy="624"/>
              </a:xfrm>
              <a:prstGeom prst="downArrowCallout">
                <a:avLst>
                  <a:gd name="adj1" fmla="val 11396"/>
                  <a:gd name="adj2" fmla="val 22792"/>
                  <a:gd name="adj3" fmla="val 17949"/>
                  <a:gd name="adj4" fmla="val 39102"/>
                </a:avLst>
              </a:prstGeom>
              <a:solidFill>
                <a:schemeClr val="accent1"/>
              </a:solidFill>
              <a:ln w="12700">
                <a:solidFill>
                  <a:schemeClr val="tx1"/>
                </a:solidFill>
                <a:miter lim="800000"/>
                <a:headEnd/>
                <a:tailEnd/>
              </a:ln>
            </p:spPr>
            <p:txBody>
              <a:bodyPr wrap="none" anchor="ctr">
                <a:prstTxWarp prst="textNoShape">
                  <a:avLst/>
                </a:prstTxWarp>
              </a:bodyPr>
              <a:lstStyle/>
              <a:p>
                <a:endParaRPr lang="fr-FR"/>
              </a:p>
            </p:txBody>
          </p:sp>
          <p:sp>
            <p:nvSpPr>
              <p:cNvPr id="777252" name="AutoShape 17"/>
              <p:cNvSpPr>
                <a:spLocks noChangeArrowheads="1"/>
              </p:cNvSpPr>
              <p:nvPr/>
            </p:nvSpPr>
            <p:spPr bwMode="auto">
              <a:xfrm>
                <a:off x="4320" y="816"/>
                <a:ext cx="768" cy="624"/>
              </a:xfrm>
              <a:prstGeom prst="downArrowCallout">
                <a:avLst>
                  <a:gd name="adj1" fmla="val 11396"/>
                  <a:gd name="adj2" fmla="val 22792"/>
                  <a:gd name="adj3" fmla="val 17949"/>
                  <a:gd name="adj4" fmla="val 39102"/>
                </a:avLst>
              </a:prstGeom>
              <a:solidFill>
                <a:schemeClr val="accent1"/>
              </a:solidFill>
              <a:ln w="12700">
                <a:solidFill>
                  <a:schemeClr val="tx1"/>
                </a:solidFill>
                <a:miter lim="800000"/>
                <a:headEnd/>
                <a:tailEnd/>
              </a:ln>
            </p:spPr>
            <p:txBody>
              <a:bodyPr wrap="none" anchor="ctr">
                <a:prstTxWarp prst="textNoShape">
                  <a:avLst/>
                </a:prstTxWarp>
              </a:bodyPr>
              <a:lstStyle/>
              <a:p>
                <a:endParaRPr lang="fr-FR"/>
              </a:p>
            </p:txBody>
          </p:sp>
          <p:sp>
            <p:nvSpPr>
              <p:cNvPr id="777253" name="Rectangle 18"/>
              <p:cNvSpPr>
                <a:spLocks noChangeArrowheads="1"/>
              </p:cNvSpPr>
              <p:nvPr/>
            </p:nvSpPr>
            <p:spPr bwMode="auto">
              <a:xfrm>
                <a:off x="3552" y="576"/>
                <a:ext cx="1536" cy="480"/>
              </a:xfrm>
              <a:prstGeom prst="rect">
                <a:avLst/>
              </a:prstGeom>
              <a:solidFill>
                <a:schemeClr val="accent1"/>
              </a:solidFill>
              <a:ln w="12700">
                <a:solidFill>
                  <a:schemeClr val="tx1"/>
                </a:solidFill>
                <a:miter lim="800000"/>
                <a:headEnd/>
                <a:tailEnd/>
              </a:ln>
            </p:spPr>
            <p:txBody>
              <a:bodyPr wrap="none" anchor="ctr">
                <a:prstTxWarp prst="textNoShape">
                  <a:avLst/>
                </a:prstTxWarp>
              </a:bodyPr>
              <a:lstStyle/>
              <a:p>
                <a:endParaRPr lang="fr-FR"/>
              </a:p>
            </p:txBody>
          </p:sp>
        </p:grpSp>
        <p:sp>
          <p:nvSpPr>
            <p:cNvPr id="777246" name="Rectangle 19"/>
            <p:cNvSpPr>
              <a:spLocks noChangeArrowheads="1"/>
            </p:cNvSpPr>
            <p:nvPr/>
          </p:nvSpPr>
          <p:spPr bwMode="auto">
            <a:xfrm>
              <a:off x="3456" y="672"/>
              <a:ext cx="1719" cy="270"/>
            </a:xfrm>
            <a:prstGeom prst="rect">
              <a:avLst/>
            </a:prstGeom>
            <a:noFill/>
            <a:ln w="12700">
              <a:noFill/>
              <a:miter lim="800000"/>
              <a:headEnd/>
              <a:tailEnd/>
            </a:ln>
          </p:spPr>
          <p:txBody>
            <a:bodyPr wrap="none">
              <a:prstTxWarp prst="textNoShape">
                <a:avLst/>
              </a:prstTxWarp>
              <a:spAutoFit/>
            </a:bodyPr>
            <a:lstStyle/>
            <a:p>
              <a:r>
                <a:rPr lang="fr-FR" sz="1600">
                  <a:solidFill>
                    <a:schemeClr val="hlink"/>
                  </a:solidFill>
                </a:rPr>
                <a:t>INTÉGRATION CONJOINTE</a:t>
              </a:r>
              <a:endParaRPr lang="fr-FR" sz="1600"/>
            </a:p>
          </p:txBody>
        </p:sp>
      </p:grpSp>
      <p:grpSp>
        <p:nvGrpSpPr>
          <p:cNvPr id="777222" name="Group 20"/>
          <p:cNvGrpSpPr>
            <a:grpSpLocks/>
          </p:cNvGrpSpPr>
          <p:nvPr/>
        </p:nvGrpSpPr>
        <p:grpSpPr bwMode="auto">
          <a:xfrm>
            <a:off x="6553200" y="1143000"/>
            <a:ext cx="2057400" cy="1981200"/>
            <a:chOff x="2112" y="2592"/>
            <a:chExt cx="1296" cy="1248"/>
          </a:xfrm>
        </p:grpSpPr>
        <p:sp>
          <p:nvSpPr>
            <p:cNvPr id="777239" name="Rectangle 21"/>
            <p:cNvSpPr>
              <a:spLocks noChangeArrowheads="1"/>
            </p:cNvSpPr>
            <p:nvPr/>
          </p:nvSpPr>
          <p:spPr bwMode="auto">
            <a:xfrm>
              <a:off x="2928" y="2928"/>
              <a:ext cx="432" cy="288"/>
            </a:xfrm>
            <a:prstGeom prst="rect">
              <a:avLst/>
            </a:prstGeom>
            <a:solidFill>
              <a:schemeClr val="bg2"/>
            </a:solidFill>
            <a:ln w="12700">
              <a:solidFill>
                <a:schemeClr val="tx1"/>
              </a:solidFill>
              <a:miter lim="800000"/>
              <a:headEnd/>
              <a:tailEnd/>
            </a:ln>
          </p:spPr>
          <p:txBody>
            <a:bodyPr wrap="none" anchor="ctr">
              <a:prstTxWarp prst="textNoShape">
                <a:avLst/>
              </a:prstTxWarp>
            </a:bodyPr>
            <a:lstStyle/>
            <a:p>
              <a:pPr algn="ctr"/>
              <a:r>
                <a:rPr lang="fr-FR" sz="1600"/>
                <a:t>Allié</a:t>
              </a:r>
            </a:p>
            <a:p>
              <a:pPr algn="ctr"/>
              <a:r>
                <a:rPr lang="fr-FR" sz="1600"/>
                <a:t>B</a:t>
              </a:r>
            </a:p>
          </p:txBody>
        </p:sp>
        <p:sp>
          <p:nvSpPr>
            <p:cNvPr id="777240" name="Rectangle 22"/>
            <p:cNvSpPr>
              <a:spLocks noChangeArrowheads="1"/>
            </p:cNvSpPr>
            <p:nvPr/>
          </p:nvSpPr>
          <p:spPr bwMode="auto">
            <a:xfrm>
              <a:off x="2112" y="2928"/>
              <a:ext cx="432" cy="768"/>
            </a:xfrm>
            <a:prstGeom prst="rect">
              <a:avLst/>
            </a:prstGeom>
            <a:noFill/>
            <a:ln w="12700">
              <a:solidFill>
                <a:schemeClr val="tx1"/>
              </a:solidFill>
              <a:miter lim="800000"/>
              <a:headEnd/>
              <a:tailEnd/>
            </a:ln>
          </p:spPr>
          <p:txBody>
            <a:bodyPr wrap="none" anchor="ctr">
              <a:prstTxWarp prst="textNoShape">
                <a:avLst/>
              </a:prstTxWarp>
            </a:bodyPr>
            <a:lstStyle/>
            <a:p>
              <a:endParaRPr lang="fr-FR"/>
            </a:p>
          </p:txBody>
        </p:sp>
        <p:sp>
          <p:nvSpPr>
            <p:cNvPr id="777241" name="Rectangle 23"/>
            <p:cNvSpPr>
              <a:spLocks noChangeArrowheads="1"/>
            </p:cNvSpPr>
            <p:nvPr/>
          </p:nvSpPr>
          <p:spPr bwMode="auto">
            <a:xfrm>
              <a:off x="2112" y="3264"/>
              <a:ext cx="432" cy="432"/>
            </a:xfrm>
            <a:prstGeom prst="rect">
              <a:avLst/>
            </a:prstGeom>
            <a:solidFill>
              <a:schemeClr val="bg2"/>
            </a:solidFill>
            <a:ln w="12700">
              <a:solidFill>
                <a:schemeClr val="tx1"/>
              </a:solidFill>
              <a:miter lim="800000"/>
              <a:headEnd/>
              <a:tailEnd/>
            </a:ln>
          </p:spPr>
          <p:txBody>
            <a:bodyPr wrap="none" anchor="ctr">
              <a:prstTxWarp prst="textNoShape">
                <a:avLst/>
              </a:prstTxWarp>
            </a:bodyPr>
            <a:lstStyle/>
            <a:p>
              <a:pPr algn="ctr"/>
              <a:r>
                <a:rPr lang="fr-FR" sz="1600"/>
                <a:t>Allié</a:t>
              </a:r>
            </a:p>
            <a:p>
              <a:pPr algn="ctr"/>
              <a:r>
                <a:rPr lang="fr-FR" sz="1600"/>
                <a:t>A</a:t>
              </a:r>
            </a:p>
          </p:txBody>
        </p:sp>
        <p:sp>
          <p:nvSpPr>
            <p:cNvPr id="777242" name="Rectangle 24"/>
            <p:cNvSpPr>
              <a:spLocks noChangeArrowheads="1"/>
            </p:cNvSpPr>
            <p:nvPr/>
          </p:nvSpPr>
          <p:spPr bwMode="auto">
            <a:xfrm>
              <a:off x="2112" y="2592"/>
              <a:ext cx="1296" cy="212"/>
            </a:xfrm>
            <a:prstGeom prst="rect">
              <a:avLst/>
            </a:prstGeom>
            <a:noFill/>
            <a:ln w="12700">
              <a:noFill/>
              <a:miter lim="800000"/>
              <a:headEnd/>
              <a:tailEnd/>
            </a:ln>
          </p:spPr>
          <p:txBody>
            <a:bodyPr wrap="none">
              <a:prstTxWarp prst="textNoShape">
                <a:avLst/>
              </a:prstTxWarp>
              <a:spAutoFit/>
            </a:bodyPr>
            <a:lstStyle/>
            <a:p>
              <a:r>
                <a:rPr lang="fr-FR" sz="1600">
                  <a:solidFill>
                    <a:schemeClr val="hlink"/>
                  </a:solidFill>
                </a:rPr>
                <a:t>COMPLÉMENTAIRE</a:t>
              </a:r>
            </a:p>
          </p:txBody>
        </p:sp>
        <p:sp>
          <p:nvSpPr>
            <p:cNvPr id="777243" name="Line 25"/>
            <p:cNvSpPr>
              <a:spLocks noChangeShapeType="1"/>
            </p:cNvSpPr>
            <p:nvPr/>
          </p:nvSpPr>
          <p:spPr bwMode="auto">
            <a:xfrm>
              <a:off x="2304" y="3696"/>
              <a:ext cx="0" cy="144"/>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fr-FR"/>
            </a:p>
          </p:txBody>
        </p:sp>
        <p:sp>
          <p:nvSpPr>
            <p:cNvPr id="777244" name="AutoShape 26"/>
            <p:cNvSpPr>
              <a:spLocks noChangeArrowheads="1"/>
            </p:cNvSpPr>
            <p:nvPr/>
          </p:nvSpPr>
          <p:spPr bwMode="auto">
            <a:xfrm rot="3777838">
              <a:off x="2664" y="3048"/>
              <a:ext cx="192" cy="336"/>
            </a:xfrm>
            <a:prstGeom prst="downArrow">
              <a:avLst>
                <a:gd name="adj1" fmla="val 50000"/>
                <a:gd name="adj2" fmla="val 43750"/>
              </a:avLst>
            </a:prstGeom>
            <a:solidFill>
              <a:schemeClr val="bg2"/>
            </a:solidFill>
            <a:ln w="12700">
              <a:solidFill>
                <a:schemeClr val="tx1"/>
              </a:solidFill>
              <a:miter lim="800000"/>
              <a:headEnd/>
              <a:tailEnd/>
            </a:ln>
          </p:spPr>
          <p:txBody>
            <a:bodyPr wrap="none" anchor="ctr">
              <a:prstTxWarp prst="textNoShape">
                <a:avLst/>
              </a:prstTxWarp>
            </a:bodyPr>
            <a:lstStyle/>
            <a:p>
              <a:endParaRPr lang="fr-FR"/>
            </a:p>
          </p:txBody>
        </p:sp>
      </p:grpSp>
      <p:sp>
        <p:nvSpPr>
          <p:cNvPr id="777223" name="Rectangle 27"/>
          <p:cNvSpPr>
            <a:spLocks noChangeArrowheads="1"/>
          </p:cNvSpPr>
          <p:nvPr/>
        </p:nvSpPr>
        <p:spPr bwMode="auto">
          <a:xfrm>
            <a:off x="1381125" y="3986213"/>
            <a:ext cx="431800" cy="336550"/>
          </a:xfrm>
          <a:prstGeom prst="rect">
            <a:avLst/>
          </a:prstGeom>
          <a:noFill/>
          <a:ln w="12700">
            <a:noFill/>
            <a:miter lim="800000"/>
            <a:headEnd/>
            <a:tailEnd/>
          </a:ln>
        </p:spPr>
        <p:txBody>
          <a:bodyPr wrap="none">
            <a:prstTxWarp prst="textNoShape">
              <a:avLst/>
            </a:prstTxWarp>
            <a:spAutoFit/>
          </a:bodyPr>
          <a:lstStyle/>
          <a:p>
            <a:r>
              <a:rPr lang="fr-FR" sz="1600" b="1">
                <a:solidFill>
                  <a:schemeClr val="accent2"/>
                </a:solidFill>
              </a:rPr>
              <a:t>JV</a:t>
            </a:r>
          </a:p>
        </p:txBody>
      </p:sp>
      <p:sp>
        <p:nvSpPr>
          <p:cNvPr id="777224" name="Rectangle 28"/>
          <p:cNvSpPr>
            <a:spLocks noChangeArrowheads="1"/>
          </p:cNvSpPr>
          <p:nvPr/>
        </p:nvSpPr>
        <p:spPr bwMode="auto">
          <a:xfrm>
            <a:off x="3657600" y="3962400"/>
            <a:ext cx="2154238" cy="336550"/>
          </a:xfrm>
          <a:prstGeom prst="rect">
            <a:avLst/>
          </a:prstGeom>
          <a:noFill/>
          <a:ln w="12700">
            <a:noFill/>
            <a:miter lim="800000"/>
            <a:headEnd/>
            <a:tailEnd/>
          </a:ln>
        </p:spPr>
        <p:txBody>
          <a:bodyPr wrap="none">
            <a:prstTxWarp prst="textNoShape">
              <a:avLst/>
            </a:prstTxWarp>
            <a:spAutoFit/>
          </a:bodyPr>
          <a:lstStyle/>
          <a:p>
            <a:r>
              <a:rPr lang="fr-FR" sz="1600" b="1">
                <a:solidFill>
                  <a:schemeClr val="accent2"/>
                </a:solidFill>
              </a:rPr>
              <a:t>SUPER STRUCTURE</a:t>
            </a:r>
          </a:p>
        </p:txBody>
      </p:sp>
      <p:sp>
        <p:nvSpPr>
          <p:cNvPr id="777225" name="Rectangle 29"/>
          <p:cNvSpPr>
            <a:spLocks noChangeArrowheads="1"/>
          </p:cNvSpPr>
          <p:nvPr/>
        </p:nvSpPr>
        <p:spPr bwMode="auto">
          <a:xfrm>
            <a:off x="6248400" y="3324225"/>
            <a:ext cx="1082675" cy="304800"/>
          </a:xfrm>
          <a:prstGeom prst="rect">
            <a:avLst/>
          </a:prstGeom>
          <a:noFill/>
          <a:ln w="12700">
            <a:noFill/>
            <a:miter lim="800000"/>
            <a:headEnd/>
            <a:tailEnd/>
          </a:ln>
        </p:spPr>
        <p:txBody>
          <a:bodyPr wrap="none">
            <a:prstTxWarp prst="textNoShape">
              <a:avLst/>
            </a:prstTxWarp>
            <a:spAutoFit/>
          </a:bodyPr>
          <a:lstStyle/>
          <a:p>
            <a:r>
              <a:rPr lang="fr-FR" sz="1400">
                <a:solidFill>
                  <a:schemeClr val="hlink"/>
                </a:solidFill>
              </a:rPr>
              <a:t>SYMBIOSE</a:t>
            </a:r>
            <a:endParaRPr lang="fr-FR" sz="1600"/>
          </a:p>
        </p:txBody>
      </p:sp>
      <p:sp>
        <p:nvSpPr>
          <p:cNvPr id="777226" name="Rectangle 30"/>
          <p:cNvSpPr>
            <a:spLocks noChangeArrowheads="1"/>
          </p:cNvSpPr>
          <p:nvPr/>
        </p:nvSpPr>
        <p:spPr bwMode="auto">
          <a:xfrm>
            <a:off x="7543800" y="3200400"/>
            <a:ext cx="1600200" cy="517525"/>
          </a:xfrm>
          <a:prstGeom prst="rect">
            <a:avLst/>
          </a:prstGeom>
          <a:noFill/>
          <a:ln w="12700">
            <a:noFill/>
            <a:miter lim="800000"/>
            <a:headEnd/>
            <a:tailEnd/>
          </a:ln>
        </p:spPr>
        <p:txBody>
          <a:bodyPr>
            <a:prstTxWarp prst="textNoShape">
              <a:avLst/>
            </a:prstTxWarp>
            <a:spAutoFit/>
          </a:bodyPr>
          <a:lstStyle/>
          <a:p>
            <a:pPr algn="ctr"/>
            <a:r>
              <a:rPr lang="fr-FR" sz="1400">
                <a:solidFill>
                  <a:schemeClr val="hlink"/>
                </a:solidFill>
              </a:rPr>
              <a:t>TRANSFERT COMPÉTENCES</a:t>
            </a:r>
            <a:endParaRPr lang="fr-FR" sz="1600"/>
          </a:p>
        </p:txBody>
      </p:sp>
      <p:sp>
        <p:nvSpPr>
          <p:cNvPr id="777227" name="Rectangle 31"/>
          <p:cNvSpPr>
            <a:spLocks noChangeArrowheads="1"/>
          </p:cNvSpPr>
          <p:nvPr/>
        </p:nvSpPr>
        <p:spPr bwMode="auto">
          <a:xfrm>
            <a:off x="8239125" y="3910013"/>
            <a:ext cx="431800" cy="336550"/>
          </a:xfrm>
          <a:prstGeom prst="rect">
            <a:avLst/>
          </a:prstGeom>
          <a:noFill/>
          <a:ln w="12700">
            <a:noFill/>
            <a:miter lim="800000"/>
            <a:headEnd/>
            <a:tailEnd/>
          </a:ln>
        </p:spPr>
        <p:txBody>
          <a:bodyPr wrap="none">
            <a:prstTxWarp prst="textNoShape">
              <a:avLst/>
            </a:prstTxWarp>
            <a:spAutoFit/>
          </a:bodyPr>
          <a:lstStyle/>
          <a:p>
            <a:r>
              <a:rPr lang="fr-FR" sz="1600" b="1">
                <a:solidFill>
                  <a:schemeClr val="accent2"/>
                </a:solidFill>
              </a:rPr>
              <a:t>JV</a:t>
            </a:r>
          </a:p>
        </p:txBody>
      </p:sp>
      <p:sp>
        <p:nvSpPr>
          <p:cNvPr id="777228" name="Rectangle 32"/>
          <p:cNvSpPr>
            <a:spLocks noChangeArrowheads="1"/>
          </p:cNvSpPr>
          <p:nvPr/>
        </p:nvSpPr>
        <p:spPr bwMode="auto">
          <a:xfrm>
            <a:off x="228600" y="4594225"/>
            <a:ext cx="2505075" cy="304800"/>
          </a:xfrm>
          <a:prstGeom prst="rect">
            <a:avLst/>
          </a:prstGeom>
          <a:noFill/>
          <a:ln w="12700">
            <a:noFill/>
            <a:miter lim="800000"/>
            <a:headEnd/>
            <a:tailEnd/>
          </a:ln>
        </p:spPr>
        <p:txBody>
          <a:bodyPr wrap="none">
            <a:prstTxWarp prst="textNoShape">
              <a:avLst/>
            </a:prstTxWarp>
            <a:spAutoFit/>
          </a:bodyPr>
          <a:lstStyle/>
          <a:p>
            <a:r>
              <a:rPr lang="fr-FR" sz="1400">
                <a:solidFill>
                  <a:srgbClr val="00279F"/>
                </a:solidFill>
              </a:rPr>
              <a:t>PERTES DE COMPÉTITIVITÉ</a:t>
            </a:r>
          </a:p>
        </p:txBody>
      </p:sp>
      <p:sp>
        <p:nvSpPr>
          <p:cNvPr id="777229" name="Rectangle 33"/>
          <p:cNvSpPr>
            <a:spLocks noChangeArrowheads="1"/>
          </p:cNvSpPr>
          <p:nvPr/>
        </p:nvSpPr>
        <p:spPr bwMode="auto">
          <a:xfrm>
            <a:off x="3352800" y="4564063"/>
            <a:ext cx="2436813" cy="304800"/>
          </a:xfrm>
          <a:prstGeom prst="rect">
            <a:avLst/>
          </a:prstGeom>
          <a:noFill/>
          <a:ln w="12700">
            <a:noFill/>
            <a:miter lim="800000"/>
            <a:headEnd/>
            <a:tailEnd/>
          </a:ln>
        </p:spPr>
        <p:txBody>
          <a:bodyPr wrap="none">
            <a:prstTxWarp prst="textNoShape">
              <a:avLst/>
            </a:prstTxWarp>
            <a:spAutoFit/>
          </a:bodyPr>
          <a:lstStyle/>
          <a:p>
            <a:r>
              <a:rPr lang="fr-FR" sz="1400">
                <a:solidFill>
                  <a:srgbClr val="00279F"/>
                </a:solidFill>
              </a:rPr>
              <a:t>PERTES DE COMPÉTENCES</a:t>
            </a:r>
          </a:p>
        </p:txBody>
      </p:sp>
      <p:sp>
        <p:nvSpPr>
          <p:cNvPr id="777230" name="Rectangle 34"/>
          <p:cNvSpPr>
            <a:spLocks noChangeArrowheads="1"/>
          </p:cNvSpPr>
          <p:nvPr/>
        </p:nvSpPr>
        <p:spPr bwMode="auto">
          <a:xfrm>
            <a:off x="6172200" y="4564063"/>
            <a:ext cx="1370013" cy="304800"/>
          </a:xfrm>
          <a:prstGeom prst="rect">
            <a:avLst/>
          </a:prstGeom>
          <a:noFill/>
          <a:ln w="12700">
            <a:noFill/>
            <a:miter lim="800000"/>
            <a:headEnd/>
            <a:tailEnd/>
          </a:ln>
        </p:spPr>
        <p:txBody>
          <a:bodyPr wrap="none">
            <a:prstTxWarp prst="textNoShape">
              <a:avLst/>
            </a:prstTxWarp>
            <a:spAutoFit/>
          </a:bodyPr>
          <a:lstStyle/>
          <a:p>
            <a:r>
              <a:rPr lang="fr-FR" sz="1400">
                <a:solidFill>
                  <a:srgbClr val="00279F"/>
                </a:solidFill>
              </a:rPr>
              <a:t>DÉPENDANCE</a:t>
            </a:r>
          </a:p>
        </p:txBody>
      </p:sp>
      <p:sp>
        <p:nvSpPr>
          <p:cNvPr id="777231" name="Rectangle 35"/>
          <p:cNvSpPr>
            <a:spLocks noChangeArrowheads="1"/>
          </p:cNvSpPr>
          <p:nvPr/>
        </p:nvSpPr>
        <p:spPr bwMode="auto">
          <a:xfrm>
            <a:off x="7697788" y="4419600"/>
            <a:ext cx="1446212" cy="517525"/>
          </a:xfrm>
          <a:prstGeom prst="rect">
            <a:avLst/>
          </a:prstGeom>
          <a:noFill/>
          <a:ln w="12700">
            <a:noFill/>
            <a:miter lim="800000"/>
            <a:headEnd/>
            <a:tailEnd/>
          </a:ln>
        </p:spPr>
        <p:txBody>
          <a:bodyPr>
            <a:prstTxWarp prst="textNoShape">
              <a:avLst/>
            </a:prstTxWarp>
            <a:spAutoFit/>
          </a:bodyPr>
          <a:lstStyle/>
          <a:p>
            <a:pPr algn="ctr"/>
            <a:r>
              <a:rPr lang="fr-FR" sz="1400">
                <a:solidFill>
                  <a:srgbClr val="00279F"/>
                </a:solidFill>
              </a:rPr>
              <a:t>COURSE DE VITESSE</a:t>
            </a:r>
          </a:p>
        </p:txBody>
      </p:sp>
      <p:sp>
        <p:nvSpPr>
          <p:cNvPr id="777232" name="Rectangle 36"/>
          <p:cNvSpPr>
            <a:spLocks noChangeArrowheads="1"/>
          </p:cNvSpPr>
          <p:nvPr/>
        </p:nvSpPr>
        <p:spPr bwMode="auto">
          <a:xfrm>
            <a:off x="987425" y="5129213"/>
            <a:ext cx="974725" cy="336550"/>
          </a:xfrm>
          <a:prstGeom prst="rect">
            <a:avLst/>
          </a:prstGeom>
          <a:noFill/>
          <a:ln w="12700">
            <a:noFill/>
            <a:miter lim="800000"/>
            <a:headEnd/>
            <a:tailEnd/>
          </a:ln>
        </p:spPr>
        <p:txBody>
          <a:bodyPr wrap="none">
            <a:prstTxWarp prst="textNoShape">
              <a:avLst/>
            </a:prstTxWarp>
            <a:spAutoFit/>
          </a:bodyPr>
          <a:lstStyle/>
          <a:p>
            <a:r>
              <a:rPr lang="fr-FR" sz="1600"/>
              <a:t>INERTIE</a:t>
            </a:r>
          </a:p>
        </p:txBody>
      </p:sp>
      <p:sp>
        <p:nvSpPr>
          <p:cNvPr id="777233" name="Rectangle 37"/>
          <p:cNvSpPr>
            <a:spLocks noChangeArrowheads="1"/>
          </p:cNvSpPr>
          <p:nvPr/>
        </p:nvSpPr>
        <p:spPr bwMode="auto">
          <a:xfrm>
            <a:off x="4054475" y="5105400"/>
            <a:ext cx="1222375" cy="336550"/>
          </a:xfrm>
          <a:prstGeom prst="rect">
            <a:avLst/>
          </a:prstGeom>
          <a:noFill/>
          <a:ln w="12700">
            <a:noFill/>
            <a:miter lim="800000"/>
            <a:headEnd/>
            <a:tailEnd/>
          </a:ln>
        </p:spPr>
        <p:txBody>
          <a:bodyPr wrap="none">
            <a:prstTxWarp prst="textNoShape">
              <a:avLst/>
            </a:prstTxWarp>
            <a:spAutoFit/>
          </a:bodyPr>
          <a:lstStyle/>
          <a:p>
            <a:r>
              <a:rPr lang="fr-FR" sz="1600"/>
              <a:t>ROTATION</a:t>
            </a:r>
          </a:p>
        </p:txBody>
      </p:sp>
      <p:sp>
        <p:nvSpPr>
          <p:cNvPr id="777234" name="Rectangle 38"/>
          <p:cNvSpPr>
            <a:spLocks noChangeArrowheads="1"/>
          </p:cNvSpPr>
          <p:nvPr/>
        </p:nvSpPr>
        <p:spPr bwMode="auto">
          <a:xfrm>
            <a:off x="6245225" y="5029200"/>
            <a:ext cx="1298575" cy="581025"/>
          </a:xfrm>
          <a:prstGeom prst="rect">
            <a:avLst/>
          </a:prstGeom>
          <a:noFill/>
          <a:ln w="12700">
            <a:noFill/>
            <a:miter lim="800000"/>
            <a:headEnd/>
            <a:tailEnd/>
          </a:ln>
        </p:spPr>
        <p:txBody>
          <a:bodyPr>
            <a:prstTxWarp prst="textNoShape">
              <a:avLst/>
            </a:prstTxWarp>
            <a:spAutoFit/>
          </a:bodyPr>
          <a:lstStyle/>
          <a:p>
            <a:pPr algn="ctr"/>
            <a:r>
              <a:rPr lang="fr-FR" sz="1600"/>
              <a:t>SYMBIOSE DURABLE</a:t>
            </a:r>
          </a:p>
        </p:txBody>
      </p:sp>
      <p:sp>
        <p:nvSpPr>
          <p:cNvPr id="777235" name="Rectangle 39"/>
          <p:cNvSpPr>
            <a:spLocks noChangeArrowheads="1"/>
          </p:cNvSpPr>
          <p:nvPr/>
        </p:nvSpPr>
        <p:spPr bwMode="auto">
          <a:xfrm>
            <a:off x="457200" y="5530850"/>
            <a:ext cx="1911350" cy="336550"/>
          </a:xfrm>
          <a:prstGeom prst="rect">
            <a:avLst/>
          </a:prstGeom>
          <a:noFill/>
          <a:ln w="12700">
            <a:noFill/>
            <a:miter lim="800000"/>
            <a:headEnd/>
            <a:tailEnd/>
          </a:ln>
        </p:spPr>
        <p:txBody>
          <a:bodyPr wrap="none">
            <a:prstTxWarp prst="textNoShape">
              <a:avLst/>
            </a:prstTxWarp>
            <a:spAutoFit/>
          </a:bodyPr>
          <a:lstStyle/>
          <a:p>
            <a:r>
              <a:rPr lang="fr-FR" sz="1600"/>
              <a:t>REPRISE EN MAIN</a:t>
            </a:r>
          </a:p>
        </p:txBody>
      </p:sp>
      <p:sp>
        <p:nvSpPr>
          <p:cNvPr id="777236" name="Rectangle 40"/>
          <p:cNvSpPr>
            <a:spLocks noChangeArrowheads="1"/>
          </p:cNvSpPr>
          <p:nvPr/>
        </p:nvSpPr>
        <p:spPr bwMode="auto">
          <a:xfrm>
            <a:off x="3810000" y="5497513"/>
            <a:ext cx="1725613" cy="336550"/>
          </a:xfrm>
          <a:prstGeom prst="rect">
            <a:avLst/>
          </a:prstGeom>
          <a:noFill/>
          <a:ln w="12700">
            <a:noFill/>
            <a:miter lim="800000"/>
            <a:headEnd/>
            <a:tailEnd/>
          </a:ln>
        </p:spPr>
        <p:txBody>
          <a:bodyPr wrap="none">
            <a:prstTxWarp prst="textNoShape">
              <a:avLst/>
            </a:prstTxWarp>
            <a:spAutoFit/>
          </a:bodyPr>
          <a:lstStyle/>
          <a:p>
            <a:r>
              <a:rPr lang="fr-FR" sz="1600"/>
              <a:t>FAUSSE FUSION</a:t>
            </a:r>
          </a:p>
        </p:txBody>
      </p:sp>
      <p:sp>
        <p:nvSpPr>
          <p:cNvPr id="777237" name="Rectangle 41"/>
          <p:cNvSpPr>
            <a:spLocks noChangeArrowheads="1"/>
          </p:cNvSpPr>
          <p:nvPr/>
        </p:nvSpPr>
        <p:spPr bwMode="auto">
          <a:xfrm>
            <a:off x="6324600" y="5562600"/>
            <a:ext cx="1109663" cy="336550"/>
          </a:xfrm>
          <a:prstGeom prst="rect">
            <a:avLst/>
          </a:prstGeom>
          <a:noFill/>
          <a:ln w="12700">
            <a:noFill/>
            <a:miter lim="800000"/>
            <a:headEnd/>
            <a:tailEnd/>
          </a:ln>
        </p:spPr>
        <p:txBody>
          <a:bodyPr wrap="none">
            <a:prstTxWarp prst="textNoShape">
              <a:avLst/>
            </a:prstTxWarp>
            <a:spAutoFit/>
          </a:bodyPr>
          <a:lstStyle/>
          <a:p>
            <a:r>
              <a:rPr lang="fr-FR" sz="1600"/>
              <a:t>RUPTURE</a:t>
            </a:r>
          </a:p>
        </p:txBody>
      </p:sp>
      <p:sp>
        <p:nvSpPr>
          <p:cNvPr id="777238" name="Rectangle 42"/>
          <p:cNvSpPr>
            <a:spLocks noChangeArrowheads="1"/>
          </p:cNvSpPr>
          <p:nvPr/>
        </p:nvSpPr>
        <p:spPr bwMode="auto">
          <a:xfrm>
            <a:off x="7391400" y="5133975"/>
            <a:ext cx="2057400" cy="581025"/>
          </a:xfrm>
          <a:prstGeom prst="rect">
            <a:avLst/>
          </a:prstGeom>
          <a:noFill/>
          <a:ln w="12700">
            <a:noFill/>
            <a:miter lim="800000"/>
            <a:headEnd/>
            <a:tailEnd/>
          </a:ln>
        </p:spPr>
        <p:txBody>
          <a:bodyPr>
            <a:prstTxWarp prst="textNoShape">
              <a:avLst/>
            </a:prstTxWarp>
            <a:spAutoFit/>
          </a:bodyPr>
          <a:lstStyle/>
          <a:p>
            <a:r>
              <a:rPr lang="fr-FR" sz="1600"/>
              <a:t>RENFORCEMENT DISSYMÉTRIQUE </a:t>
            </a:r>
          </a:p>
        </p:txBody>
      </p:sp>
    </p:spTree>
  </p:cSld>
  <p:clrMapOvr>
    <a:masterClrMapping/>
  </p:clrMapOvr>
  <p:timing>
    <p:tnLst>
      <p:par>
        <p:cTn id="1" dur="indefinite" restart="never" nodeType="tmRoot"/>
      </p:par>
    </p:tnLst>
  </p:timing>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6" name="Rectangle 2"/>
          <p:cNvSpPr>
            <a:spLocks noGrp="1" noChangeArrowheads="1"/>
          </p:cNvSpPr>
          <p:nvPr>
            <p:ph type="ctrTitle"/>
          </p:nvPr>
        </p:nvSpPr>
        <p:spPr/>
        <p:txBody>
          <a:bodyPr/>
          <a:lstStyle/>
          <a:p>
            <a:endParaRPr lang="fr-FR"/>
          </a:p>
        </p:txBody>
      </p:sp>
      <p:sp>
        <p:nvSpPr>
          <p:cNvPr id="779267" name="Rectangle 3"/>
          <p:cNvSpPr>
            <a:spLocks noGrp="1" noChangeArrowheads="1"/>
          </p:cNvSpPr>
          <p:nvPr>
            <p:ph type="subTitle" idx="1"/>
          </p:nvPr>
        </p:nvSpPr>
        <p:spPr/>
        <p:txBody>
          <a:bodyPr/>
          <a:lstStyle/>
          <a:p>
            <a:r>
              <a:rPr lang="fr-FR"/>
              <a:t>Governing Alliances (Mc Kinsey Quarterly 2005, Value &amp; Performance) : </a:t>
            </a:r>
            <a:r>
              <a:rPr lang="fr-FR" altLang="ja-JP"/>
              <a:t>points clés</a:t>
            </a:r>
            <a:endParaRPr lang="fr-FR"/>
          </a:p>
        </p:txBody>
      </p:sp>
    </p:spTree>
  </p:cSld>
  <p:clrMapOvr>
    <a:masterClrMapping/>
  </p:clrMapOvr>
  <p:timing>
    <p:tnLst>
      <p:par>
        <p:cTn id="1" dur="indefinite" restart="never" nodeType="tmRoot"/>
      </p:par>
    </p:tnLst>
  </p:timing>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Espace réservé du numéro de diapositive 3"/>
          <p:cNvSpPr>
            <a:spLocks noGrp="1"/>
          </p:cNvSpPr>
          <p:nvPr>
            <p:ph type="sldNum" sz="quarter" idx="10"/>
          </p:nvPr>
        </p:nvSpPr>
        <p:spPr/>
        <p:txBody>
          <a:bodyPr/>
          <a:lstStyle/>
          <a:p>
            <a:pPr>
              <a:defRPr/>
            </a:pPr>
            <a:fld id="{A0FA0944-1328-AA4D-B072-EDA70623AAF7}" type="slidenum">
              <a:rPr lang="fr-FR"/>
              <a:pPr>
                <a:defRPr/>
              </a:pPr>
              <a:t>382</a:t>
            </a:fld>
            <a:endParaRPr lang="fr-FR"/>
          </a:p>
        </p:txBody>
      </p:sp>
      <p:sp>
        <p:nvSpPr>
          <p:cNvPr id="781315" name="Rectangle 2"/>
          <p:cNvSpPr>
            <a:spLocks noGrp="1" noChangeArrowheads="1"/>
          </p:cNvSpPr>
          <p:nvPr>
            <p:ph type="title"/>
          </p:nvPr>
        </p:nvSpPr>
        <p:spPr/>
        <p:txBody>
          <a:bodyPr/>
          <a:lstStyle/>
          <a:p>
            <a:r>
              <a:rPr lang="fr-FR"/>
              <a:t>Anatomie de la gouvernance des JV : quelques traits caractéristiques</a:t>
            </a:r>
          </a:p>
        </p:txBody>
      </p:sp>
      <p:graphicFrame>
        <p:nvGraphicFramePr>
          <p:cNvPr id="1076262" name="Group 38"/>
          <p:cNvGraphicFramePr>
            <a:graphicFrameLocks noGrp="1"/>
          </p:cNvGraphicFramePr>
          <p:nvPr>
            <p:ph type="tbl" idx="1"/>
          </p:nvPr>
        </p:nvGraphicFramePr>
        <p:xfrm>
          <a:off x="228600" y="1219200"/>
          <a:ext cx="8839200" cy="5253038"/>
        </p:xfrm>
        <a:graphic>
          <a:graphicData uri="http://schemas.openxmlformats.org/drawingml/2006/table">
            <a:tbl>
              <a:tblPr/>
              <a:tblGrid>
                <a:gridCol w="1447800"/>
                <a:gridCol w="3200400"/>
                <a:gridCol w="4191000"/>
              </a:tblGrid>
              <a:tr h="377825">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endParaRPr kumimoji="0" lang="fr-FR" sz="1800" b="0" i="0" u="none" strike="noStrike" cap="none" normalizeH="0" baseline="0">
                        <a:ln>
                          <a:noFill/>
                        </a:ln>
                        <a:solidFill>
                          <a:srgbClr val="00279F"/>
                        </a:solidFill>
                        <a:effectLst/>
                        <a:latin typeface="Times New Roman"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100000"/>
                        <a:buFontTx/>
                        <a:buNone/>
                        <a:tabLst/>
                      </a:pPr>
                      <a:r>
                        <a:rPr kumimoji="0" lang="fr-FR" sz="1800" b="1" i="0" u="none" strike="noStrike" cap="none" normalizeH="0" baseline="0">
                          <a:ln>
                            <a:noFill/>
                          </a:ln>
                          <a:solidFill>
                            <a:srgbClr val="00279F"/>
                          </a:solidFill>
                          <a:effectLst/>
                          <a:latin typeface="Times New Roman" charset="0"/>
                        </a:rPr>
                        <a:t>Entreprise « classique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100000"/>
                        <a:buFontTx/>
                        <a:buNone/>
                        <a:tabLst/>
                      </a:pPr>
                      <a:r>
                        <a:rPr kumimoji="0" lang="fr-FR" sz="1800" b="1" i="0" u="none" strike="noStrike" cap="none" normalizeH="0" baseline="0">
                          <a:ln>
                            <a:noFill/>
                          </a:ln>
                          <a:solidFill>
                            <a:srgbClr val="00279F"/>
                          </a:solidFill>
                          <a:effectLst/>
                          <a:latin typeface="Times New Roman" charset="0"/>
                        </a:rPr>
                        <a:t>Joint Venture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800" b="1" i="0" u="none" strike="noStrike" cap="none" normalizeH="0" baseline="0">
                          <a:ln>
                            <a:noFill/>
                          </a:ln>
                          <a:solidFill>
                            <a:srgbClr val="00279F"/>
                          </a:solidFill>
                          <a:effectLst/>
                          <a:latin typeface="Times New Roman" charset="0"/>
                        </a:rPr>
                        <a:t>Composition du Board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400" b="0" i="0" u="none" strike="noStrike" cap="none" normalizeH="0" baseline="0">
                          <a:ln>
                            <a:noFill/>
                          </a:ln>
                          <a:solidFill>
                            <a:schemeClr val="tx1"/>
                          </a:solidFill>
                          <a:effectLst/>
                          <a:latin typeface="Times New Roman" charset="0"/>
                        </a:rPr>
                        <a:t>Les membres du Board </a:t>
                      </a:r>
                      <a:r>
                        <a:rPr kumimoji="0" lang="fr-FR" sz="1400" b="0" i="0" u="sng" strike="noStrike" cap="none" normalizeH="0" baseline="0">
                          <a:ln>
                            <a:noFill/>
                          </a:ln>
                          <a:solidFill>
                            <a:schemeClr val="tx1"/>
                          </a:solidFill>
                          <a:effectLst/>
                          <a:latin typeface="Times New Roman" charset="0"/>
                        </a:rPr>
                        <a:t>ne sont pas des salariés ou des employés</a:t>
                      </a:r>
                      <a:r>
                        <a:rPr kumimoji="0" lang="fr-FR" sz="1400" b="0" i="0" u="none" strike="noStrike" cap="none" normalizeH="0" baseline="0">
                          <a:ln>
                            <a:noFill/>
                          </a:ln>
                          <a:solidFill>
                            <a:schemeClr val="tx1"/>
                          </a:solidFill>
                          <a:effectLst/>
                          <a:latin typeface="Times New Roman" charset="0"/>
                        </a:rPr>
                        <a:t>  des actionnaires ; ils représentent les intér</a:t>
                      </a:r>
                      <a:r>
                        <a:rPr kumimoji="0" lang="fr-FR" altLang="ja-JP" sz="1400" b="0" i="0" u="none" strike="noStrike" cap="none" normalizeH="0" baseline="0">
                          <a:ln>
                            <a:noFill/>
                          </a:ln>
                          <a:solidFill>
                            <a:schemeClr val="tx1"/>
                          </a:solidFill>
                          <a:effectLst/>
                          <a:latin typeface="Times New Roman" charset="0"/>
                          <a:ea typeface="ＭＳ Ｐゴシック" charset="-128"/>
                          <a:cs typeface="ＭＳ Ｐゴシック" charset="-128"/>
                        </a:rPr>
                        <a:t>êts de </a:t>
                      </a:r>
                      <a:r>
                        <a:rPr kumimoji="0" lang="fr-FR" altLang="ja-JP" sz="1400" b="0" i="0" u="sng" strike="noStrike" cap="none" normalizeH="0" baseline="0">
                          <a:ln>
                            <a:noFill/>
                          </a:ln>
                          <a:solidFill>
                            <a:schemeClr val="tx1"/>
                          </a:solidFill>
                          <a:effectLst/>
                          <a:latin typeface="Times New Roman" charset="0"/>
                          <a:ea typeface="ＭＳ Ｐゴシック" charset="-128"/>
                          <a:cs typeface="ＭＳ Ｐゴシック" charset="-128"/>
                        </a:rPr>
                        <a:t>tous</a:t>
                      </a:r>
                      <a:r>
                        <a:rPr kumimoji="0" lang="fr-FR" altLang="ja-JP" sz="1400" b="0" i="0" u="none" strike="noStrike" cap="none" normalizeH="0" baseline="0">
                          <a:ln>
                            <a:noFill/>
                          </a:ln>
                          <a:solidFill>
                            <a:schemeClr val="tx1"/>
                          </a:solidFill>
                          <a:effectLst/>
                          <a:latin typeface="Times New Roman" charset="0"/>
                          <a:ea typeface="ＭＳ Ｐゴシック" charset="-128"/>
                          <a:cs typeface="ＭＳ Ｐゴシック" charset="-128"/>
                        </a:rPr>
                        <a:t> les actionnaires</a:t>
                      </a:r>
                      <a:endParaRPr kumimoji="0" lang="fr-FR" sz="1400" b="0" i="0" u="none" strike="noStrike" cap="none" normalizeH="0" baseline="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400" b="0" i="0" u="none" strike="noStrike" cap="none" normalizeH="0" baseline="0">
                          <a:ln>
                            <a:noFill/>
                          </a:ln>
                          <a:solidFill>
                            <a:schemeClr val="tx1"/>
                          </a:solidFill>
                          <a:effectLst/>
                          <a:latin typeface="Times New Roman" charset="0"/>
                        </a:rPr>
                        <a:t>Les membres sont </a:t>
                      </a:r>
                      <a:r>
                        <a:rPr kumimoji="0" lang="fr-FR" sz="1400" b="0" i="0" u="sng" strike="noStrike" cap="none" normalizeH="0" baseline="0">
                          <a:ln>
                            <a:noFill/>
                          </a:ln>
                          <a:solidFill>
                            <a:schemeClr val="tx1"/>
                          </a:solidFill>
                          <a:effectLst/>
                          <a:latin typeface="Times New Roman" charset="0"/>
                        </a:rPr>
                        <a:t>en général salariés d’un actionnaire en particulier</a:t>
                      </a:r>
                      <a:r>
                        <a:rPr kumimoji="0" lang="fr-FR" sz="1400" b="0" i="0" u="none" strike="noStrike" cap="none" normalizeH="0" baseline="0">
                          <a:ln>
                            <a:noFill/>
                          </a:ln>
                          <a:solidFill>
                            <a:schemeClr val="tx1"/>
                          </a:solidFill>
                          <a:effectLst/>
                          <a:latin typeface="Times New Roman" charset="0"/>
                        </a:rPr>
                        <a:t>, ce qui crée potentiellement des conflits d’intér</a:t>
                      </a:r>
                      <a:r>
                        <a:rPr kumimoji="0" lang="fr-FR" altLang="ja-JP" sz="1400" b="0" i="0" u="none" strike="noStrike" cap="none" normalizeH="0" baseline="0">
                          <a:ln>
                            <a:noFill/>
                          </a:ln>
                          <a:solidFill>
                            <a:schemeClr val="tx1"/>
                          </a:solidFill>
                          <a:effectLst/>
                          <a:latin typeface="Times New Roman" charset="0"/>
                          <a:ea typeface="ＭＳ Ｐゴシック" charset="-128"/>
                          <a:cs typeface="ＭＳ Ｐゴシック" charset="-128"/>
                        </a:rPr>
                        <a:t>êts : </a:t>
                      </a:r>
                      <a:r>
                        <a:rPr kumimoji="0" lang="fr-FR" altLang="ja-JP" sz="1400" b="0" i="0" u="none" strike="noStrike" cap="none" normalizeH="0" baseline="0">
                          <a:ln>
                            <a:noFill/>
                          </a:ln>
                          <a:solidFill>
                            <a:schemeClr val="hlink"/>
                          </a:solidFill>
                          <a:effectLst/>
                          <a:latin typeface="Times New Roman" charset="0"/>
                          <a:ea typeface="ＭＳ Ｐゴシック" charset="-128"/>
                          <a:cs typeface="ＭＳ Ｐゴシック" charset="-128"/>
                        </a:rPr>
                        <a:t>représenter TOUS les actionnaires vs 1 SEUL actionnaire</a:t>
                      </a:r>
                      <a:endParaRPr kumimoji="0" lang="fr-FR" sz="1400" b="0" i="0" u="none" strike="noStrike" cap="none" normalizeH="0" baseline="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800" b="1" i="0" u="none" strike="noStrike" cap="none" normalizeH="0" baseline="0">
                          <a:ln>
                            <a:noFill/>
                          </a:ln>
                          <a:solidFill>
                            <a:srgbClr val="00279F"/>
                          </a:solidFill>
                          <a:effectLst/>
                          <a:latin typeface="Times New Roman" charset="0"/>
                        </a:rPr>
                        <a:t>R</a:t>
                      </a:r>
                      <a:r>
                        <a:rPr kumimoji="0" lang="fr-FR" altLang="ja-JP" sz="1800" b="1" i="0" u="none" strike="noStrike" cap="none" normalizeH="0" baseline="0">
                          <a:ln>
                            <a:noFill/>
                          </a:ln>
                          <a:solidFill>
                            <a:srgbClr val="00279F"/>
                          </a:solidFill>
                          <a:effectLst/>
                          <a:latin typeface="Times New Roman" charset="0"/>
                          <a:ea typeface="ＭＳ Ｐゴシック" charset="-128"/>
                          <a:cs typeface="ＭＳ Ｐゴシック" charset="-128"/>
                        </a:rPr>
                        <a:t>ôles du Board</a:t>
                      </a:r>
                      <a:endParaRPr kumimoji="0" lang="fr-FR" sz="1800" b="1" i="0" u="none" strike="noStrike" cap="none" normalizeH="0" baseline="0">
                        <a:ln>
                          <a:noFill/>
                        </a:ln>
                        <a:solidFill>
                          <a:srgbClr val="00279F"/>
                        </a:solidFill>
                        <a:effectLst/>
                        <a:latin typeface="Times New Roman"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400" b="0" i="0" u="none" strike="noStrike" cap="none" normalizeH="0" baseline="0">
                          <a:ln>
                            <a:noFill/>
                          </a:ln>
                          <a:solidFill>
                            <a:schemeClr val="tx1"/>
                          </a:solidFill>
                          <a:effectLst/>
                          <a:latin typeface="Times New Roman" charset="0"/>
                        </a:rPr>
                        <a:t>Approuve les décisions stratégiques majeures, la succession du CEO, le management des risques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600" b="0" i="0" u="none" strike="noStrike" cap="none" normalizeH="0" baseline="0">
                          <a:ln>
                            <a:noFill/>
                          </a:ln>
                          <a:solidFill>
                            <a:schemeClr val="tx1"/>
                          </a:solidFill>
                          <a:effectLst/>
                          <a:latin typeface="Times New Roman" charset="0"/>
                        </a:rPr>
                        <a:t>Principaux r</a:t>
                      </a:r>
                      <a:r>
                        <a:rPr kumimoji="0" lang="fr-FR" altLang="ja-JP" sz="1600" b="0" i="0" u="none" strike="noStrike" cap="none" normalizeH="0" baseline="0">
                          <a:ln>
                            <a:noFill/>
                          </a:ln>
                          <a:solidFill>
                            <a:schemeClr val="tx1"/>
                          </a:solidFill>
                          <a:effectLst/>
                          <a:latin typeface="Times New Roman" charset="0"/>
                          <a:ea typeface="ＭＳ Ｐゴシック" charset="-128"/>
                          <a:cs typeface="ＭＳ Ｐゴシック" charset="-128"/>
                        </a:rPr>
                        <a:t>ôles dévolus :</a:t>
                      </a:r>
                    </a:p>
                    <a:p>
                      <a:pPr marL="190500" marR="0" lvl="1" indent="0"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400" b="0" i="0" u="none" strike="noStrike" cap="none" normalizeH="0" baseline="0">
                          <a:ln>
                            <a:noFill/>
                          </a:ln>
                          <a:solidFill>
                            <a:schemeClr val="tx1"/>
                          </a:solidFill>
                          <a:effectLst/>
                          <a:latin typeface="Times New Roman" charset="0"/>
                          <a:ea typeface="ＭＳ Ｐゴシック" charset="-128"/>
                        </a:rPr>
                        <a:t> Management de conflits entre actionnaires,</a:t>
                      </a:r>
                    </a:p>
                    <a:p>
                      <a:pPr marL="190500" marR="0" lvl="1" indent="0"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400" b="0" i="0" u="none" strike="noStrike" cap="none" normalizeH="0" baseline="0">
                          <a:ln>
                            <a:noFill/>
                          </a:ln>
                          <a:solidFill>
                            <a:schemeClr val="tx1"/>
                          </a:solidFill>
                          <a:effectLst/>
                          <a:latin typeface="Times New Roman" charset="0"/>
                          <a:ea typeface="ＭＳ Ｐゴシック" charset="-128"/>
                        </a:rPr>
                        <a:t> Sécurisation des ressources des actionnaires,</a:t>
                      </a:r>
                    </a:p>
                    <a:p>
                      <a:pPr marL="190500" marR="0" lvl="1" indent="0"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400" b="0" i="0" u="none" strike="noStrike" cap="none" normalizeH="0" baseline="0">
                          <a:ln>
                            <a:noFill/>
                          </a:ln>
                          <a:solidFill>
                            <a:schemeClr val="tx1"/>
                          </a:solidFill>
                          <a:effectLst/>
                          <a:latin typeface="Times New Roman" charset="0"/>
                          <a:ea typeface="ＭＳ Ｐゴシック" charset="-128"/>
                        </a:rPr>
                        <a:t> Manager les prix de transfert ou les transactions entre la JV et les actionnaires,</a:t>
                      </a:r>
                    </a:p>
                    <a:p>
                      <a:pPr marL="190500" marR="0" lvl="1" indent="0" algn="l" defTabSz="914400" rtl="0" eaLnBrk="0" fontAlgn="base" latinLnBrk="0" hangingPunct="0">
                        <a:lnSpc>
                          <a:spcPct val="100000"/>
                        </a:lnSpc>
                        <a:spcBef>
                          <a:spcPct val="20000"/>
                        </a:spcBef>
                        <a:spcAft>
                          <a:spcPct val="0"/>
                        </a:spcAft>
                        <a:buClr>
                          <a:schemeClr val="tx2"/>
                        </a:buClr>
                        <a:buSzPct val="100000"/>
                        <a:buFontTx/>
                        <a:buChar char="–"/>
                        <a:tabLst/>
                      </a:pPr>
                      <a:r>
                        <a:rPr kumimoji="0" lang="fr-FR" sz="1400" b="0" i="0" u="none" strike="noStrike" cap="none" normalizeH="0" baseline="0">
                          <a:ln>
                            <a:noFill/>
                          </a:ln>
                          <a:solidFill>
                            <a:schemeClr val="tx1"/>
                          </a:solidFill>
                          <a:effectLst/>
                          <a:latin typeface="Times New Roman" charset="0"/>
                          <a:ea typeface="ＭＳ Ｐゴシック" charset="-128"/>
                        </a:rPr>
                        <a:t> Manager la carrière des équipes de management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800" b="1" i="0" u="none" strike="noStrike" cap="none" normalizeH="0" baseline="0">
                          <a:ln>
                            <a:noFill/>
                          </a:ln>
                          <a:solidFill>
                            <a:srgbClr val="00279F"/>
                          </a:solidFill>
                          <a:effectLst/>
                          <a:latin typeface="Times New Roman" charset="0"/>
                        </a:rPr>
                        <a:t>Prise de décision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400" b="0" i="0" u="none" strike="noStrike" cap="none" normalizeH="0" baseline="0">
                          <a:ln>
                            <a:noFill/>
                          </a:ln>
                          <a:solidFill>
                            <a:schemeClr val="tx1"/>
                          </a:solidFill>
                          <a:effectLst/>
                          <a:latin typeface="Times New Roman" charset="0"/>
                        </a:rPr>
                        <a:t>Convergence des investisseurs pour maximiser le profit ou la création de valeur et minimiser les risques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400" b="0" i="0" u="none" strike="noStrike" cap="none" normalizeH="0" baseline="0">
                          <a:ln>
                            <a:noFill/>
                          </a:ln>
                          <a:solidFill>
                            <a:schemeClr val="tx1"/>
                          </a:solidFill>
                          <a:effectLst/>
                          <a:latin typeface="Times New Roman" charset="0"/>
                        </a:rPr>
                        <a:t>Les décisions stratégiques requièrent l’accord des différents actionnaires qui peuvent avoir des </a:t>
                      </a:r>
                      <a:r>
                        <a:rPr kumimoji="0" lang="fr-FR" sz="1400" b="0" i="0" u="none" strike="noStrike" cap="none" normalizeH="0" baseline="0">
                          <a:ln>
                            <a:noFill/>
                          </a:ln>
                          <a:solidFill>
                            <a:schemeClr val="hlink"/>
                          </a:solidFill>
                          <a:effectLst/>
                          <a:latin typeface="Times New Roman" charset="0"/>
                        </a:rPr>
                        <a:t>intér</a:t>
                      </a:r>
                      <a:r>
                        <a:rPr kumimoji="0" lang="fr-FR" altLang="ja-JP" sz="1400" b="0" i="0" u="none" strike="noStrike" cap="none" normalizeH="0" baseline="0">
                          <a:ln>
                            <a:noFill/>
                          </a:ln>
                          <a:solidFill>
                            <a:schemeClr val="hlink"/>
                          </a:solidFill>
                          <a:effectLst/>
                          <a:latin typeface="Times New Roman" charset="0"/>
                          <a:ea typeface="ＭＳ Ｐゴシック" charset="-128"/>
                          <a:cs typeface="ＭＳ Ｐゴシック" charset="-128"/>
                        </a:rPr>
                        <a:t>êts différents, des contraintes financières différentes, des visions différentes des marchés</a:t>
                      </a:r>
                      <a:r>
                        <a:rPr kumimoji="0" lang="fr-FR" altLang="ja-JP" sz="1400" b="0" i="0" u="none" strike="noStrike" cap="none" normalizeH="0" baseline="0">
                          <a:ln>
                            <a:noFill/>
                          </a:ln>
                          <a:solidFill>
                            <a:schemeClr val="tx1"/>
                          </a:solidFill>
                          <a:effectLst/>
                          <a:latin typeface="Times New Roman" charset="0"/>
                          <a:ea typeface="ＭＳ Ｐゴシック" charset="-128"/>
                          <a:cs typeface="ＭＳ Ｐゴシック" charset="-128"/>
                        </a:rPr>
                        <a:t> …</a:t>
                      </a:r>
                      <a:endParaRPr kumimoji="0" lang="fr-FR" sz="1400" b="0" i="0" u="none" strike="noStrike" cap="none" normalizeH="0" baseline="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800" b="1" i="0" u="none" strike="noStrike" cap="none" normalizeH="0" baseline="0">
                          <a:ln>
                            <a:noFill/>
                          </a:ln>
                          <a:solidFill>
                            <a:srgbClr val="00279F"/>
                          </a:solidFill>
                          <a:effectLst/>
                          <a:latin typeface="Times New Roman" charset="0"/>
                        </a:rPr>
                        <a:t>Équipe de management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400" b="0" i="0" u="none" strike="noStrike" cap="none" normalizeH="0" baseline="0">
                          <a:ln>
                            <a:noFill/>
                          </a:ln>
                          <a:solidFill>
                            <a:schemeClr val="tx1"/>
                          </a:solidFill>
                          <a:effectLst/>
                          <a:latin typeface="Times New Roman" charset="0"/>
                        </a:rPr>
                        <a:t>Les équipes rapportent au CEO et au Board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400" b="0" i="0" u="none" strike="noStrike" cap="none" normalizeH="0" baseline="0">
                          <a:ln>
                            <a:noFill/>
                          </a:ln>
                          <a:solidFill>
                            <a:schemeClr val="tx1"/>
                          </a:solidFill>
                          <a:effectLst/>
                          <a:latin typeface="Times New Roman" charset="0"/>
                        </a:rPr>
                        <a:t>Les différents membres, en tant que salariés d’un actionnaire particulier </a:t>
                      </a:r>
                      <a:r>
                        <a:rPr kumimoji="0" lang="fr-FR" sz="1400" b="0" i="0" u="none" strike="noStrike" cap="none" normalizeH="0" baseline="0">
                          <a:ln>
                            <a:noFill/>
                          </a:ln>
                          <a:solidFill>
                            <a:schemeClr val="hlink"/>
                          </a:solidFill>
                          <a:effectLst/>
                          <a:latin typeface="Times New Roman" charset="0"/>
                        </a:rPr>
                        <a:t>rapportent prioritairement à leur compagnie d’origine plut</a:t>
                      </a:r>
                      <a:r>
                        <a:rPr kumimoji="0" lang="fr-FR" altLang="ja-JP" sz="1400" b="0" i="0" u="none" strike="noStrike" cap="none" normalizeH="0" baseline="0">
                          <a:ln>
                            <a:noFill/>
                          </a:ln>
                          <a:solidFill>
                            <a:schemeClr val="hlink"/>
                          </a:solidFill>
                          <a:effectLst/>
                          <a:latin typeface="Times New Roman" charset="0"/>
                          <a:ea typeface="ＭＳ Ｐゴシック" charset="-128"/>
                          <a:cs typeface="ＭＳ Ｐゴシック" charset="-128"/>
                        </a:rPr>
                        <a:t>ôt qu’au Board de la JV</a:t>
                      </a:r>
                      <a:endParaRPr kumimoji="0" lang="fr-FR" sz="1400" b="0" i="0" u="none" strike="noStrike" cap="none" normalizeH="0" baseline="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1038">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800" b="1" i="0" u="none" strike="noStrike" cap="none" normalizeH="0" baseline="0">
                          <a:ln>
                            <a:noFill/>
                          </a:ln>
                          <a:solidFill>
                            <a:srgbClr val="00279F"/>
                          </a:solidFill>
                          <a:effectLst/>
                          <a:latin typeface="Times New Roman" charset="0"/>
                        </a:rPr>
                        <a:t>Flux de ressources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400" b="0" i="0" u="none" strike="noStrike" cap="none" normalizeH="0" baseline="0">
                          <a:ln>
                            <a:noFill/>
                          </a:ln>
                          <a:solidFill>
                            <a:schemeClr val="tx1"/>
                          </a:solidFill>
                          <a:effectLst/>
                          <a:latin typeface="Times New Roman" charset="0"/>
                        </a:rPr>
                        <a:t>Aucune dépendance des actionnaires pour l’apport de ressources opérationnelles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400" b="0" i="0" u="none" strike="noStrike" cap="none" normalizeH="0" baseline="0">
                          <a:ln>
                            <a:noFill/>
                          </a:ln>
                          <a:solidFill>
                            <a:schemeClr val="tx1"/>
                          </a:solidFill>
                          <a:effectLst/>
                          <a:latin typeface="Times New Roman" charset="0"/>
                        </a:rPr>
                        <a:t>Dépendance forte de la JV en terme de ressources des différents actionnaires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7B1B660E-507F-D844-A36B-336DD3E55C31}" type="slidenum">
              <a:rPr lang="fr-FR"/>
              <a:pPr>
                <a:defRPr/>
              </a:pPr>
              <a:t>383</a:t>
            </a:fld>
            <a:endParaRPr lang="fr-FR"/>
          </a:p>
        </p:txBody>
      </p:sp>
      <p:sp>
        <p:nvSpPr>
          <p:cNvPr id="783363" name="Rectangle 2"/>
          <p:cNvSpPr>
            <a:spLocks noGrp="1" noChangeArrowheads="1"/>
          </p:cNvSpPr>
          <p:nvPr>
            <p:ph type="title"/>
          </p:nvPr>
        </p:nvSpPr>
        <p:spPr/>
        <p:txBody>
          <a:bodyPr/>
          <a:lstStyle/>
          <a:p>
            <a:r>
              <a:rPr lang="fr-FR"/>
              <a:t>Quelques remarques générales !</a:t>
            </a:r>
          </a:p>
        </p:txBody>
      </p:sp>
      <p:sp>
        <p:nvSpPr>
          <p:cNvPr id="783364" name="Rectangle 3"/>
          <p:cNvSpPr>
            <a:spLocks noGrp="1" noChangeArrowheads="1"/>
          </p:cNvSpPr>
          <p:nvPr>
            <p:ph type="body" idx="1"/>
          </p:nvPr>
        </p:nvSpPr>
        <p:spPr>
          <a:xfrm>
            <a:off x="541338" y="1371600"/>
            <a:ext cx="7772400" cy="4114800"/>
          </a:xfrm>
        </p:spPr>
        <p:txBody>
          <a:bodyPr/>
          <a:lstStyle/>
          <a:p>
            <a:r>
              <a:rPr lang="fr-FR" sz="1800"/>
              <a:t>De nombreuses grandes entreprises disposent souvent de nombreuses JV qui comptent pour 10-20% de leurs revenus annuels ou CA ou actifs !</a:t>
            </a:r>
          </a:p>
          <a:p>
            <a:r>
              <a:rPr lang="fr-FR" sz="1800"/>
              <a:t>Dans ces conditions, les effets d’une gouvernance « faible », i.e. sous performance chronique, incapacité à s’adapter et évoluer, co</a:t>
            </a:r>
            <a:r>
              <a:rPr lang="fr-FR" altLang="ja-JP" sz="1800"/>
              <a:t>ûts managériaux excessifs, </a:t>
            </a:r>
            <a:r>
              <a:rPr lang="fr-FR" sz="1800"/>
              <a:t> peuvent </a:t>
            </a:r>
            <a:r>
              <a:rPr lang="fr-FR" altLang="ja-JP" sz="1800"/>
              <a:t>être très importants voir détruire ces coopérations.</a:t>
            </a:r>
            <a:endParaRPr lang="fr-FR" sz="1800"/>
          </a:p>
          <a:p>
            <a:endParaRPr lang="fr-FR" sz="1800"/>
          </a:p>
          <a:p>
            <a:r>
              <a:rPr lang="fr-FR" sz="1800"/>
              <a:t>Souvent, une nécessité de créer des INCENTIVES pour les employés des compagnies alliées qui contribuent aux activités de la JV</a:t>
            </a:r>
          </a:p>
          <a:p>
            <a:r>
              <a:rPr lang="fr-FR" sz="1800"/>
              <a:t>Un système « malhonn</a:t>
            </a:r>
            <a:r>
              <a:rPr lang="fr-FR" altLang="ja-JP" sz="1800"/>
              <a:t>ête » ou « schizophrène » qui oblige dans les meetings à avoir 2 casquettes sur la tête, à la fois propriétaire mais aussi client ou fournisseur : chacun in fine travaille selon ses propres intérêts d’actionnaires</a:t>
            </a:r>
            <a:endParaRPr lang="fr-FR" sz="1800"/>
          </a:p>
          <a:p>
            <a:endParaRPr lang="fr-FR" sz="1800"/>
          </a:p>
        </p:txBody>
      </p:sp>
    </p:spTree>
  </p:cSld>
  <p:clrMapOvr>
    <a:masterClrMapping/>
  </p:clrMapOvr>
  <p:timing>
    <p:tnLst>
      <p:par>
        <p:cTn id="1" dur="indefinite" restart="never" nodeType="tmRoot"/>
      </p:par>
    </p:tnLst>
  </p:timing>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386DE901-E3F6-9D48-9C3C-420F665A7BF3}" type="slidenum">
              <a:rPr lang="fr-FR"/>
              <a:pPr>
                <a:defRPr/>
              </a:pPr>
              <a:t>384</a:t>
            </a:fld>
            <a:endParaRPr lang="fr-FR"/>
          </a:p>
        </p:txBody>
      </p:sp>
      <p:sp>
        <p:nvSpPr>
          <p:cNvPr id="785411" name="Rectangle 2"/>
          <p:cNvSpPr>
            <a:spLocks noGrp="1" noChangeArrowheads="1"/>
          </p:cNvSpPr>
          <p:nvPr>
            <p:ph type="title"/>
          </p:nvPr>
        </p:nvSpPr>
        <p:spPr>
          <a:xfrm>
            <a:off x="152400" y="152400"/>
            <a:ext cx="8686800" cy="609600"/>
          </a:xfrm>
        </p:spPr>
        <p:txBody>
          <a:bodyPr/>
          <a:lstStyle/>
          <a:p>
            <a:r>
              <a:rPr lang="fr-FR"/>
              <a:t>Quelques pistes d’amélioration de la gouvernance des JV </a:t>
            </a:r>
          </a:p>
        </p:txBody>
      </p:sp>
      <p:sp>
        <p:nvSpPr>
          <p:cNvPr id="785412" name="Rectangle 3"/>
          <p:cNvSpPr>
            <a:spLocks noGrp="1" noChangeArrowheads="1"/>
          </p:cNvSpPr>
          <p:nvPr>
            <p:ph type="body" idx="1"/>
          </p:nvPr>
        </p:nvSpPr>
        <p:spPr>
          <a:xfrm>
            <a:off x="685800" y="838200"/>
            <a:ext cx="8077200" cy="5791200"/>
          </a:xfrm>
        </p:spPr>
        <p:txBody>
          <a:bodyPr/>
          <a:lstStyle/>
          <a:p>
            <a:pPr>
              <a:lnSpc>
                <a:spcPct val="90000"/>
              </a:lnSpc>
              <a:buFontTx/>
              <a:buNone/>
            </a:pPr>
            <a:r>
              <a:rPr lang="fr-FR" sz="1600" u="sng">
                <a:solidFill>
                  <a:schemeClr val="hlink"/>
                </a:solidFill>
              </a:rPr>
              <a:t>Objectifs</a:t>
            </a:r>
            <a:r>
              <a:rPr lang="fr-FR" sz="1600"/>
              <a:t> : améliorer la performance, le reporting, la transparence et in fine la performance</a:t>
            </a:r>
          </a:p>
          <a:p>
            <a:pPr>
              <a:lnSpc>
                <a:spcPct val="90000"/>
              </a:lnSpc>
              <a:buFontTx/>
              <a:buAutoNum type="arabicPeriod"/>
            </a:pPr>
            <a:r>
              <a:rPr lang="fr-FR" sz="1600"/>
              <a:t>Nommer au moins 1 directeur extérieur « Outside Director » : des résultats souvent intéressants car :</a:t>
            </a:r>
          </a:p>
          <a:p>
            <a:pPr marL="762000" lvl="1" indent="-304800">
              <a:lnSpc>
                <a:spcPct val="90000"/>
              </a:lnSpc>
            </a:pPr>
            <a:r>
              <a:rPr lang="fr-FR" sz="1400"/>
              <a:t>Un objectif de développement des intér</a:t>
            </a:r>
            <a:r>
              <a:rPr lang="fr-FR" altLang="ja-JP" sz="1400">
                <a:cs typeface="ＭＳ Ｐゴシック" charset="-128"/>
              </a:rPr>
              <a:t>êts de la JV, de poser les questions sur la performance, les perspectives à moyen et long terme …</a:t>
            </a:r>
          </a:p>
          <a:p>
            <a:pPr marL="762000" lvl="1" indent="-304800">
              <a:lnSpc>
                <a:spcPct val="90000"/>
              </a:lnSpc>
            </a:pPr>
            <a:r>
              <a:rPr lang="fr-FR" altLang="ja-JP" sz="1400">
                <a:cs typeface="ＭＳ Ｐゴシック" charset="-128"/>
              </a:rPr>
              <a:t>Faire converger sur la stratégie en cas de divergence des intérêts des alliés</a:t>
            </a:r>
          </a:p>
          <a:p>
            <a:pPr>
              <a:lnSpc>
                <a:spcPct val="90000"/>
              </a:lnSpc>
              <a:buFontTx/>
              <a:buAutoNum type="arabicPeriod"/>
            </a:pPr>
            <a:r>
              <a:rPr lang="fr-FR" sz="1600"/>
              <a:t>Nommer des directeurs « leader » ou un CEO fort</a:t>
            </a:r>
          </a:p>
          <a:p>
            <a:pPr marL="762000" lvl="1" indent="-304800">
              <a:lnSpc>
                <a:spcPct val="90000"/>
              </a:lnSpc>
            </a:pPr>
            <a:r>
              <a:rPr lang="fr-FR" sz="1400">
                <a:cs typeface="ＭＳ Ｐゴシック" charset="-128"/>
              </a:rPr>
              <a:t>Des boards avec des membres ayant des r</a:t>
            </a:r>
            <a:r>
              <a:rPr lang="fr-FR" altLang="ja-JP" sz="1400">
                <a:cs typeface="ＭＳ Ｐゴシック" charset="-128"/>
              </a:rPr>
              <a:t>ôles spécifiques définis apportant des savoir faire et des compétences nécessaires à la JV, ce qui permet de challenger l’équipe de management</a:t>
            </a:r>
          </a:p>
          <a:p>
            <a:pPr marL="762000" lvl="1" indent="-304800">
              <a:lnSpc>
                <a:spcPct val="90000"/>
              </a:lnSpc>
            </a:pPr>
            <a:r>
              <a:rPr lang="fr-FR" altLang="ja-JP" sz="1400">
                <a:cs typeface="ＭＳ Ｐゴシック" charset="-128"/>
              </a:rPr>
              <a:t>Un Directeur leader dans le board pour chacun des alliés qui passe du temps sur l’alliance</a:t>
            </a:r>
          </a:p>
          <a:p>
            <a:pPr marL="762000" lvl="1" indent="-304800">
              <a:lnSpc>
                <a:spcPct val="90000"/>
              </a:lnSpc>
            </a:pPr>
            <a:r>
              <a:rPr lang="fr-FR" altLang="ja-JP" sz="1400">
                <a:cs typeface="ＭＳ Ｐゴシック" charset="-128"/>
              </a:rPr>
              <a:t>Un président fort est une autre option possible avec un fort impact sur la stratégie et les budgets</a:t>
            </a:r>
          </a:p>
          <a:p>
            <a:pPr>
              <a:lnSpc>
                <a:spcPct val="90000"/>
              </a:lnSpc>
              <a:buFontTx/>
              <a:buAutoNum type="arabicPeriod"/>
            </a:pPr>
            <a:r>
              <a:rPr lang="fr-FR" sz="1600"/>
              <a:t>Évaluer et récompenser les membres du Board</a:t>
            </a:r>
          </a:p>
          <a:p>
            <a:pPr marL="762000" lvl="1" indent="-304800">
              <a:lnSpc>
                <a:spcPct val="90000"/>
              </a:lnSpc>
            </a:pPr>
            <a:r>
              <a:rPr lang="fr-FR" sz="1400">
                <a:cs typeface="ＭＳ Ｐゴシック" charset="-128"/>
              </a:rPr>
              <a:t>5% de leurs salaires peut dépendre de leur performance dans la JV</a:t>
            </a:r>
          </a:p>
          <a:p>
            <a:pPr marL="762000" lvl="1" indent="-304800">
              <a:lnSpc>
                <a:spcPct val="90000"/>
              </a:lnSpc>
            </a:pPr>
            <a:r>
              <a:rPr lang="fr-FR" sz="1400">
                <a:cs typeface="ＭＳ Ｐゴシック" charset="-128"/>
              </a:rPr>
              <a:t>Quelques critères d’évaluation : impact sur la stratégie de la JV, responsabilité de risk-manager, sécurisation des ressources apportées à la JV, capacité à attirer des talents …</a:t>
            </a:r>
          </a:p>
          <a:p>
            <a:pPr>
              <a:lnSpc>
                <a:spcPct val="90000"/>
              </a:lnSpc>
              <a:buFontTx/>
              <a:buAutoNum type="arabicPeriod"/>
            </a:pPr>
            <a:r>
              <a:rPr lang="fr-FR" sz="1600"/>
              <a:t>Commanditer des audits externes</a:t>
            </a:r>
          </a:p>
          <a:p>
            <a:pPr marL="762000" lvl="1" indent="-304800">
              <a:lnSpc>
                <a:spcPct val="90000"/>
              </a:lnSpc>
            </a:pPr>
            <a:r>
              <a:rPr lang="fr-FR" sz="1400">
                <a:cs typeface="ＭＳ Ｐゴシック" charset="-128"/>
              </a:rPr>
              <a:t>Compenser le manque de transparence -ou éviter la suspicion d’un allié- qui appara</a:t>
            </a:r>
            <a:r>
              <a:rPr lang="fr-FR" altLang="ja-JP" sz="1400">
                <a:cs typeface="ＭＳ Ｐゴシック" charset="-128"/>
              </a:rPr>
              <a:t>ît quelques fois sur des termes financiers des échanges entre certains des alliés et la JV</a:t>
            </a:r>
          </a:p>
          <a:p>
            <a:pPr>
              <a:lnSpc>
                <a:spcPct val="90000"/>
              </a:lnSpc>
              <a:buFontTx/>
              <a:buAutoNum type="arabicPeriod"/>
            </a:pPr>
            <a:r>
              <a:rPr lang="fr-FR" sz="1600"/>
              <a:t>Créer des mécanismes de contr</a:t>
            </a:r>
            <a:r>
              <a:rPr lang="fr-FR" altLang="ja-JP" sz="1600"/>
              <a:t>ôle et de pilotage puissants</a:t>
            </a:r>
          </a:p>
          <a:p>
            <a:pPr marL="762000" lvl="1" indent="-304800">
              <a:lnSpc>
                <a:spcPct val="90000"/>
              </a:lnSpc>
            </a:pPr>
            <a:r>
              <a:rPr lang="fr-FR" sz="1400">
                <a:cs typeface="ＭＳ Ｐゴシック" charset="-128"/>
              </a:rPr>
              <a:t>Effectuer un pilotage de la performance, mettre en place des outils de reporting appropriés sans introduire des doubles pilotages par le Board et par chaque allié</a:t>
            </a:r>
          </a:p>
          <a:p>
            <a:pPr>
              <a:lnSpc>
                <a:spcPct val="90000"/>
              </a:lnSpc>
            </a:pPr>
            <a:r>
              <a:rPr lang="fr-FR" sz="1600"/>
              <a:t>Laisser le CEO de la JV faire son travail</a:t>
            </a:r>
          </a:p>
          <a:p>
            <a:pPr marL="762000" lvl="1" indent="-304800">
              <a:lnSpc>
                <a:spcPct val="90000"/>
              </a:lnSpc>
            </a:pPr>
            <a:r>
              <a:rPr lang="fr-FR" sz="1400">
                <a:cs typeface="ＭＳ Ｐゴシック" charset="-128"/>
              </a:rPr>
              <a:t>Le DG doit faire son travail de « VRAI DG » avec la liberté et les risques</a:t>
            </a:r>
          </a:p>
          <a:p>
            <a:pPr marL="762000" lvl="1" indent="-304800">
              <a:lnSpc>
                <a:spcPct val="90000"/>
              </a:lnSpc>
            </a:pPr>
            <a:r>
              <a:rPr lang="fr-FR" sz="1400">
                <a:cs typeface="ＭＳ Ｐゴシック" charset="-128"/>
              </a:rPr>
              <a:t>Le Board ne doit pas se m</a:t>
            </a:r>
            <a:r>
              <a:rPr lang="fr-FR" altLang="ja-JP" sz="1400">
                <a:cs typeface="ＭＳ Ｐゴシック" charset="-128"/>
              </a:rPr>
              <a:t>êler de trop près de l’opérationnel</a:t>
            </a:r>
            <a:endParaRPr lang="fr-FR" sz="1400">
              <a:cs typeface="ＭＳ Ｐゴシック" charset="-128"/>
            </a:endParaRPr>
          </a:p>
        </p:txBody>
      </p:sp>
    </p:spTree>
  </p:cSld>
  <p:clrMapOvr>
    <a:masterClrMapping/>
  </p:clrMapOvr>
  <p:timing>
    <p:tnLst>
      <p:par>
        <p:cTn id="1" dur="indefinite" restart="never" nodeType="tmRoot"/>
      </p:par>
    </p:tnLst>
  </p:timing>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77AE9583-93A4-324B-BB08-9315EF98C487}" type="slidenum">
              <a:rPr lang="fr-FR"/>
              <a:pPr>
                <a:defRPr/>
              </a:pPr>
              <a:t>385</a:t>
            </a:fld>
            <a:endParaRPr lang="fr-FR"/>
          </a:p>
        </p:txBody>
      </p:sp>
      <p:sp>
        <p:nvSpPr>
          <p:cNvPr id="787459" name="Rectangle 2"/>
          <p:cNvSpPr>
            <a:spLocks noGrp="1" noChangeArrowheads="1"/>
          </p:cNvSpPr>
          <p:nvPr>
            <p:ph type="title"/>
          </p:nvPr>
        </p:nvSpPr>
        <p:spPr/>
        <p:txBody>
          <a:bodyPr/>
          <a:lstStyle/>
          <a:p>
            <a:r>
              <a:rPr lang="fr-FR"/>
              <a:t>Rappel sur les « Boards » (wikipedia) (1/2)</a:t>
            </a:r>
          </a:p>
        </p:txBody>
      </p:sp>
      <p:sp>
        <p:nvSpPr>
          <p:cNvPr id="787460" name="Rectangle 3"/>
          <p:cNvSpPr>
            <a:spLocks noGrp="1" noChangeArrowheads="1"/>
          </p:cNvSpPr>
          <p:nvPr>
            <p:ph type="body" idx="1"/>
          </p:nvPr>
        </p:nvSpPr>
        <p:spPr>
          <a:xfrm>
            <a:off x="685800" y="1219200"/>
            <a:ext cx="7772400" cy="4876800"/>
          </a:xfrm>
        </p:spPr>
        <p:txBody>
          <a:bodyPr/>
          <a:lstStyle/>
          <a:p>
            <a:pPr>
              <a:lnSpc>
                <a:spcPct val="90000"/>
              </a:lnSpc>
            </a:pPr>
            <a:r>
              <a:rPr lang="en-US" sz="1800">
                <a:latin typeface="Helvetica" charset="0"/>
              </a:rPr>
              <a:t>Theoretically, the control of a company is divided between two bodies: the board of directors, and the </a:t>
            </a:r>
            <a:r>
              <a:rPr lang="en-US" sz="1800">
                <a:solidFill>
                  <a:srgbClr val="1231B2"/>
                </a:solidFill>
                <a:latin typeface="Helvetica" charset="0"/>
                <a:hlinkClick r:id="rId3"/>
              </a:rPr>
              <a:t>shareholders</a:t>
            </a:r>
            <a:r>
              <a:rPr lang="en-US" sz="1800">
                <a:latin typeface="Helvetica" charset="0"/>
              </a:rPr>
              <a:t> in </a:t>
            </a:r>
            <a:r>
              <a:rPr lang="en-US" sz="1800">
                <a:solidFill>
                  <a:srgbClr val="1231B2"/>
                </a:solidFill>
                <a:latin typeface="Helvetica" charset="0"/>
                <a:hlinkClick r:id="rId4"/>
              </a:rPr>
              <a:t>general meeting</a:t>
            </a:r>
            <a:r>
              <a:rPr lang="en-US" sz="1800">
                <a:latin typeface="Helvetica" charset="0"/>
              </a:rPr>
              <a:t>.</a:t>
            </a:r>
          </a:p>
          <a:p>
            <a:pPr>
              <a:lnSpc>
                <a:spcPct val="90000"/>
              </a:lnSpc>
            </a:pPr>
            <a:r>
              <a:rPr lang="en-US" sz="1800">
                <a:latin typeface="Helvetica" charset="0"/>
              </a:rPr>
              <a:t>In practice, the amount of power exercised by the board varies with the type of company.</a:t>
            </a:r>
          </a:p>
          <a:p>
            <a:pPr lvl="1">
              <a:lnSpc>
                <a:spcPct val="90000"/>
              </a:lnSpc>
            </a:pPr>
            <a:r>
              <a:rPr lang="en-US" sz="1600">
                <a:latin typeface="Helvetica" charset="0"/>
              </a:rPr>
              <a:t>In small private companies, the directors and the shareholders will normally be the same people, and thus there is no real division of power.</a:t>
            </a:r>
          </a:p>
          <a:p>
            <a:pPr lvl="1">
              <a:lnSpc>
                <a:spcPct val="90000"/>
              </a:lnSpc>
            </a:pPr>
            <a:r>
              <a:rPr lang="en-US" sz="1600">
                <a:latin typeface="Helvetica" charset="0"/>
              </a:rPr>
              <a:t>In large </a:t>
            </a:r>
            <a:r>
              <a:rPr lang="en-US" sz="1600">
                <a:solidFill>
                  <a:srgbClr val="1231B2"/>
                </a:solidFill>
                <a:latin typeface="Helvetica" charset="0"/>
                <a:hlinkClick r:id="rId5"/>
              </a:rPr>
              <a:t>public companies</a:t>
            </a:r>
            <a:r>
              <a:rPr lang="en-US" sz="1600">
                <a:latin typeface="Helvetica" charset="0"/>
              </a:rPr>
              <a:t>, the board tends to exercise more of a supervisory role, and individual responsibility and management tends to be delegated downward to individual professional executive directors (such as a finance director or a marketing director) who deal with particular areas of the company's affairs.</a:t>
            </a:r>
          </a:p>
          <a:p>
            <a:pPr lvl="1">
              <a:lnSpc>
                <a:spcPct val="90000"/>
              </a:lnSpc>
            </a:pPr>
            <a:r>
              <a:rPr lang="en-US" sz="1600">
                <a:latin typeface="Helvetica" charset="0"/>
              </a:rPr>
              <a:t>Another feature of boards of directors in large public companies is that the board tends to have more </a:t>
            </a:r>
            <a:r>
              <a:rPr lang="en-US" sz="1600" i="1">
                <a:solidFill>
                  <a:srgbClr val="1231B2"/>
                </a:solidFill>
                <a:latin typeface="Helvetica" charset="0"/>
                <a:hlinkClick r:id="rId6"/>
              </a:rPr>
              <a:t>de facto</a:t>
            </a:r>
            <a:r>
              <a:rPr lang="en-US" sz="1600">
                <a:latin typeface="Helvetica" charset="0"/>
              </a:rPr>
              <a:t> power. Between the practice of institutional shareholders (such as pension funds and banks) granting proxies to the board to vote their shares at general meetings and the large numbers of shareholders involved, the board can comprise a voting bloc that is difficult to overcome. However, there have been moves recently to try to increase shareholder activism amongst both institutional investors and individuals with small shareholdings.</a:t>
            </a:r>
          </a:p>
        </p:txBody>
      </p:sp>
    </p:spTree>
  </p:cSld>
  <p:clrMapOvr>
    <a:masterClrMapping/>
  </p:clrMapOvr>
  <p:timing>
    <p:tnLst>
      <p:par>
        <p:cTn id="1" dur="indefinite" restart="never" nodeType="tmRoot"/>
      </p:par>
    </p:tnLst>
  </p:timing>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A92FDFCD-FD65-A44C-AEE4-6CCF5D620E7A}" type="slidenum">
              <a:rPr lang="fr-FR"/>
              <a:pPr>
                <a:defRPr/>
              </a:pPr>
              <a:t>386</a:t>
            </a:fld>
            <a:endParaRPr lang="fr-FR"/>
          </a:p>
        </p:txBody>
      </p:sp>
      <p:sp>
        <p:nvSpPr>
          <p:cNvPr id="789507" name="Rectangle 2"/>
          <p:cNvSpPr>
            <a:spLocks noGrp="1" noChangeArrowheads="1"/>
          </p:cNvSpPr>
          <p:nvPr>
            <p:ph type="title"/>
          </p:nvPr>
        </p:nvSpPr>
        <p:spPr/>
        <p:txBody>
          <a:bodyPr/>
          <a:lstStyle/>
          <a:p>
            <a:r>
              <a:rPr lang="fr-FR"/>
              <a:t>Rappel sur les « Boards » (wikipedia) (2/2)</a:t>
            </a:r>
          </a:p>
        </p:txBody>
      </p:sp>
      <p:sp>
        <p:nvSpPr>
          <p:cNvPr id="789508" name="Rectangle 3"/>
          <p:cNvSpPr>
            <a:spLocks noGrp="1" noChangeArrowheads="1"/>
          </p:cNvSpPr>
          <p:nvPr>
            <p:ph type="body" idx="1"/>
          </p:nvPr>
        </p:nvSpPr>
        <p:spPr>
          <a:xfrm>
            <a:off x="381000" y="1219200"/>
            <a:ext cx="8382000" cy="4114800"/>
          </a:xfrm>
        </p:spPr>
        <p:txBody>
          <a:bodyPr/>
          <a:lstStyle/>
          <a:p>
            <a:pPr>
              <a:lnSpc>
                <a:spcPct val="90000"/>
              </a:lnSpc>
            </a:pPr>
            <a:r>
              <a:rPr lang="en-US" sz="1600">
                <a:latin typeface="Helvetica" charset="0"/>
              </a:rPr>
              <a:t>A </a:t>
            </a:r>
            <a:r>
              <a:rPr lang="en-US" sz="1600" b="1">
                <a:latin typeface="Helvetica" charset="0"/>
              </a:rPr>
              <a:t>board of directors</a:t>
            </a:r>
            <a:r>
              <a:rPr lang="en-US" sz="1600">
                <a:latin typeface="Helvetica" charset="0"/>
              </a:rPr>
              <a:t> is a group of people elected by the owners of a business entity who have decision-making authority, voting authority, and specific responsibilities which in each case is separate and distinct from the authority and responsibilities of owners and managers of the business entity.</a:t>
            </a:r>
          </a:p>
          <a:p>
            <a:pPr>
              <a:lnSpc>
                <a:spcPct val="90000"/>
              </a:lnSpc>
            </a:pPr>
            <a:r>
              <a:rPr lang="en-US" sz="1600">
                <a:latin typeface="Helvetica" charset="0"/>
              </a:rPr>
              <a:t>The precise name for this group of individuals depends on the law under which the business entity is formed.</a:t>
            </a:r>
          </a:p>
          <a:p>
            <a:pPr lvl="1">
              <a:lnSpc>
                <a:spcPct val="90000"/>
              </a:lnSpc>
            </a:pPr>
            <a:r>
              <a:rPr lang="en-US" sz="1400" b="1">
                <a:latin typeface="Helvetica" charset="0"/>
              </a:rPr>
              <a:t>Directors</a:t>
            </a:r>
            <a:r>
              <a:rPr lang="en-US" sz="1400">
                <a:latin typeface="Helvetica" charset="0"/>
              </a:rPr>
              <a:t> are the members of a board of directors.</a:t>
            </a:r>
          </a:p>
          <a:p>
            <a:pPr lvl="1">
              <a:lnSpc>
                <a:spcPct val="90000"/>
              </a:lnSpc>
            </a:pPr>
            <a:r>
              <a:rPr lang="en-US" sz="1400">
                <a:latin typeface="Helvetica" charset="0"/>
              </a:rPr>
              <a:t>Directors must be individuals.</a:t>
            </a:r>
          </a:p>
          <a:p>
            <a:pPr lvl="1">
              <a:lnSpc>
                <a:spcPct val="90000"/>
              </a:lnSpc>
            </a:pPr>
            <a:r>
              <a:rPr lang="en-US" sz="1400">
                <a:latin typeface="Helvetica" charset="0"/>
              </a:rPr>
              <a:t>Directors can be owners, managers, or any other individual elected by the owners of the business entity.</a:t>
            </a:r>
          </a:p>
          <a:p>
            <a:pPr lvl="1">
              <a:lnSpc>
                <a:spcPct val="90000"/>
              </a:lnSpc>
            </a:pPr>
            <a:r>
              <a:rPr lang="en-US" sz="1400">
                <a:latin typeface="Helvetica" charset="0"/>
              </a:rPr>
              <a:t>Directors who are owners and/or managers are sometimes referred to as inside directors, insiders or interested directors.</a:t>
            </a:r>
          </a:p>
          <a:p>
            <a:pPr lvl="1">
              <a:lnSpc>
                <a:spcPct val="90000"/>
              </a:lnSpc>
            </a:pPr>
            <a:r>
              <a:rPr lang="en-US" sz="1400">
                <a:latin typeface="Helvetica" charset="0"/>
              </a:rPr>
              <a:t>Directors who are managers are sometimes referred to as executive directors.</a:t>
            </a:r>
          </a:p>
          <a:p>
            <a:pPr lvl="1">
              <a:lnSpc>
                <a:spcPct val="90000"/>
              </a:lnSpc>
            </a:pPr>
            <a:r>
              <a:rPr lang="en-US" sz="1400">
                <a:latin typeface="Helvetica" charset="0"/>
              </a:rPr>
              <a:t>Directors who are not owners or managers are sometimes referred to as outside directors, outsiders, disinterested directors, independent directors, or non-executive directors.</a:t>
            </a:r>
          </a:p>
          <a:p>
            <a:pPr>
              <a:lnSpc>
                <a:spcPct val="90000"/>
              </a:lnSpc>
            </a:pPr>
            <a:r>
              <a:rPr lang="en-US" sz="1600">
                <a:latin typeface="Helvetica" charset="0"/>
              </a:rPr>
              <a:t>Boards of directors are sometimes compared to an </a:t>
            </a:r>
            <a:r>
              <a:rPr lang="en-US" sz="1600" b="1">
                <a:latin typeface="Helvetica" charset="0"/>
              </a:rPr>
              <a:t>advisory board</a:t>
            </a:r>
            <a:r>
              <a:rPr lang="en-US" sz="1600">
                <a:latin typeface="Helvetica" charset="0"/>
              </a:rPr>
              <a:t> or </a:t>
            </a:r>
            <a:r>
              <a:rPr lang="en-US" sz="1600" b="1">
                <a:latin typeface="Helvetica" charset="0"/>
              </a:rPr>
              <a:t>board of advisors</a:t>
            </a:r>
            <a:r>
              <a:rPr lang="en-US" sz="1600">
                <a:latin typeface="Helvetica" charset="0"/>
              </a:rPr>
              <a:t> (advisory group).</a:t>
            </a:r>
          </a:p>
          <a:p>
            <a:pPr lvl="1">
              <a:lnSpc>
                <a:spcPct val="90000"/>
              </a:lnSpc>
            </a:pPr>
            <a:r>
              <a:rPr lang="en-US" sz="1400">
                <a:latin typeface="Helvetica" charset="0"/>
              </a:rPr>
              <a:t>An advisory group is a group of people selected (but not elected) by the person wanting advice.</a:t>
            </a:r>
          </a:p>
          <a:p>
            <a:pPr lvl="1">
              <a:lnSpc>
                <a:spcPct val="90000"/>
              </a:lnSpc>
            </a:pPr>
            <a:r>
              <a:rPr lang="en-US" sz="1400">
                <a:latin typeface="Helvetica" charset="0"/>
              </a:rPr>
              <a:t>An advisory group has no decision-making authority, no voting authority, and no responsibility.</a:t>
            </a:r>
          </a:p>
          <a:p>
            <a:pPr lvl="1">
              <a:lnSpc>
                <a:spcPct val="90000"/>
              </a:lnSpc>
            </a:pPr>
            <a:r>
              <a:rPr lang="en-US" sz="1400">
                <a:latin typeface="Helvetica" charset="0"/>
              </a:rPr>
              <a:t>An advisory group does not replace a board of directors; in other words, a board of directors continues to have authority and responsibility even with an advisory group.</a:t>
            </a:r>
          </a:p>
        </p:txBody>
      </p:sp>
    </p:spTree>
  </p:cSld>
  <p:clrMapOvr>
    <a:masterClrMapping/>
  </p:clrMapOvr>
  <p:timing>
    <p:tnLst>
      <p:par>
        <p:cTn id="1" dur="indefinite" restart="never" nodeType="tmRoot"/>
      </p:par>
    </p:tnLst>
  </p:timing>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Rectangle 2"/>
          <p:cNvSpPr>
            <a:spLocks noGrp="1" noChangeArrowheads="1"/>
          </p:cNvSpPr>
          <p:nvPr>
            <p:ph type="ctrTitle"/>
          </p:nvPr>
        </p:nvSpPr>
        <p:spPr/>
        <p:txBody>
          <a:bodyPr/>
          <a:lstStyle/>
          <a:p>
            <a:r>
              <a:rPr lang="fr-FR"/>
              <a:t>Annexe</a:t>
            </a:r>
          </a:p>
        </p:txBody>
      </p:sp>
      <p:sp>
        <p:nvSpPr>
          <p:cNvPr id="791555" name="Rectangle 3"/>
          <p:cNvSpPr>
            <a:spLocks noGrp="1" noChangeArrowheads="1"/>
          </p:cNvSpPr>
          <p:nvPr>
            <p:ph type="subTitle" idx="1"/>
          </p:nvPr>
        </p:nvSpPr>
        <p:spPr/>
        <p:txBody>
          <a:bodyPr/>
          <a:lstStyle/>
          <a:p>
            <a:r>
              <a:rPr lang="fr-FR"/>
              <a:t>A6. Les écoles de pensée de la stratégie</a:t>
            </a:r>
          </a:p>
        </p:txBody>
      </p:sp>
    </p:spTree>
  </p:cSld>
  <p:clrMapOvr>
    <a:masterClrMapping/>
  </p:clrMapOvr>
  <p:timing>
    <p:tnLst>
      <p:par>
        <p:cTn id="1" dur="indefinite" restart="never" nodeType="tmRoot"/>
      </p:par>
    </p:tnLst>
  </p:timing>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255D1DF0-6ADF-A042-9BF3-82A57F3B90C6}" type="slidenum">
              <a:rPr lang="fr-FR"/>
              <a:pPr>
                <a:defRPr/>
              </a:pPr>
              <a:t>388</a:t>
            </a:fld>
            <a:endParaRPr lang="fr-FR"/>
          </a:p>
        </p:txBody>
      </p:sp>
      <p:sp>
        <p:nvSpPr>
          <p:cNvPr id="793603" name="Rectangle 2"/>
          <p:cNvSpPr>
            <a:spLocks noGrp="1" noChangeArrowheads="1"/>
          </p:cNvSpPr>
          <p:nvPr>
            <p:ph type="title"/>
          </p:nvPr>
        </p:nvSpPr>
        <p:spPr/>
        <p:txBody>
          <a:bodyPr/>
          <a:lstStyle/>
          <a:p>
            <a:r>
              <a:rPr lang="fr-FR"/>
              <a:t>Les écoles de pensée</a:t>
            </a:r>
          </a:p>
        </p:txBody>
      </p:sp>
      <p:sp>
        <p:nvSpPr>
          <p:cNvPr id="793604" name="Rectangle 3"/>
          <p:cNvSpPr>
            <a:spLocks noGrp="1" noChangeArrowheads="1"/>
          </p:cNvSpPr>
          <p:nvPr>
            <p:ph type="body" idx="1"/>
          </p:nvPr>
        </p:nvSpPr>
        <p:spPr/>
        <p:txBody>
          <a:bodyPr/>
          <a:lstStyle/>
          <a:p>
            <a:pPr>
              <a:spcBef>
                <a:spcPct val="0"/>
              </a:spcBef>
              <a:buClrTx/>
              <a:buSzTx/>
              <a:buFontTx/>
              <a:buNone/>
            </a:pPr>
            <a:r>
              <a:rPr lang="fr-FR" sz="2400">
                <a:latin typeface="Times" charset="0"/>
              </a:rPr>
              <a:t>Ecole pragmatique</a:t>
            </a:r>
          </a:p>
          <a:p>
            <a:pPr>
              <a:spcBef>
                <a:spcPct val="0"/>
              </a:spcBef>
              <a:buClrTx/>
              <a:buSzTx/>
              <a:buFontTx/>
              <a:buNone/>
            </a:pPr>
            <a:r>
              <a:rPr lang="fr-FR" sz="2400">
                <a:latin typeface="Times" charset="0"/>
              </a:rPr>
              <a:t>Ecole de l ’apprentissage Organisationnel</a:t>
            </a:r>
          </a:p>
          <a:p>
            <a:pPr>
              <a:spcBef>
                <a:spcPct val="0"/>
              </a:spcBef>
              <a:buClrTx/>
              <a:buSzTx/>
              <a:buFontTx/>
              <a:buNone/>
            </a:pPr>
            <a:r>
              <a:rPr lang="fr-FR" sz="2400">
                <a:latin typeface="Times" charset="0"/>
              </a:rPr>
              <a:t>Ecole du positionnement stratégique</a:t>
            </a:r>
          </a:p>
          <a:p>
            <a:pPr>
              <a:spcBef>
                <a:spcPct val="0"/>
              </a:spcBef>
              <a:buClrTx/>
              <a:buSzTx/>
              <a:buFontTx/>
              <a:buNone/>
            </a:pPr>
            <a:r>
              <a:rPr lang="fr-FR" sz="2400">
                <a:latin typeface="Times" charset="0"/>
              </a:rPr>
              <a:t>Approche par les ressources et compétences</a:t>
            </a:r>
          </a:p>
        </p:txBody>
      </p:sp>
    </p:spTree>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2"/>
          <p:cNvSpPr>
            <a:spLocks noGrp="1"/>
          </p:cNvSpPr>
          <p:nvPr>
            <p:ph type="sldNum" sz="quarter" idx="10"/>
          </p:nvPr>
        </p:nvSpPr>
        <p:spPr/>
        <p:txBody>
          <a:bodyPr/>
          <a:lstStyle/>
          <a:p>
            <a:pPr>
              <a:defRPr/>
            </a:pPr>
            <a:fld id="{146710F5-52FE-904A-947A-F3B760662E9B}" type="slidenum">
              <a:rPr lang="fr-FR"/>
              <a:pPr>
                <a:defRPr/>
              </a:pPr>
              <a:t>389</a:t>
            </a:fld>
            <a:endParaRPr lang="fr-FR"/>
          </a:p>
        </p:txBody>
      </p:sp>
      <p:sp>
        <p:nvSpPr>
          <p:cNvPr id="795651" name="Rectangle 2"/>
          <p:cNvSpPr>
            <a:spLocks noGrp="1" noChangeArrowheads="1"/>
          </p:cNvSpPr>
          <p:nvPr>
            <p:ph type="title"/>
          </p:nvPr>
        </p:nvSpPr>
        <p:spPr/>
        <p:txBody>
          <a:bodyPr/>
          <a:lstStyle/>
          <a:p>
            <a:r>
              <a:rPr lang="fr-FR"/>
              <a:t>L’école pragmatique</a:t>
            </a:r>
          </a:p>
        </p:txBody>
      </p:sp>
      <p:sp>
        <p:nvSpPr>
          <p:cNvPr id="795652" name="Rectangle 4"/>
          <p:cNvSpPr>
            <a:spLocks noChangeArrowheads="1"/>
          </p:cNvSpPr>
          <p:nvPr/>
        </p:nvSpPr>
        <p:spPr bwMode="auto">
          <a:xfrm>
            <a:off x="533400" y="1439863"/>
            <a:ext cx="2686050" cy="4211637"/>
          </a:xfrm>
          <a:prstGeom prst="rect">
            <a:avLst/>
          </a:prstGeom>
          <a:noFill/>
          <a:ln w="12700">
            <a:noFill/>
            <a:miter lim="800000"/>
            <a:headEnd/>
            <a:tailEnd/>
          </a:ln>
        </p:spPr>
        <p:txBody>
          <a:bodyPr>
            <a:prstTxWarp prst="textNoShape">
              <a:avLst/>
            </a:prstTxWarp>
            <a:spAutoFit/>
          </a:bodyPr>
          <a:lstStyle/>
          <a:p>
            <a:pPr algn="ctr"/>
            <a:r>
              <a:rPr lang="fr-FR" sz="1800" b="1">
                <a:solidFill>
                  <a:srgbClr val="003E92"/>
                </a:solidFill>
              </a:rPr>
              <a:t>FORMULATION</a:t>
            </a:r>
            <a:endParaRPr lang="fr-FR" sz="1800"/>
          </a:p>
          <a:p>
            <a:r>
              <a:rPr lang="fr-FR" sz="1800"/>
              <a:t>1) Identification des</a:t>
            </a:r>
          </a:p>
          <a:p>
            <a:r>
              <a:rPr lang="fr-FR" sz="1800"/>
              <a:t>opportunités de marché</a:t>
            </a:r>
          </a:p>
          <a:p>
            <a:endParaRPr lang="fr-FR" sz="1800"/>
          </a:p>
          <a:p>
            <a:r>
              <a:rPr lang="fr-FR" sz="1800"/>
              <a:t>2) Evaluation des</a:t>
            </a:r>
          </a:p>
          <a:p>
            <a:r>
              <a:rPr lang="fr-FR" sz="1800"/>
              <a:t>ressources requises et disponibles</a:t>
            </a:r>
          </a:p>
          <a:p>
            <a:endParaRPr lang="fr-FR" sz="1800"/>
          </a:p>
          <a:p>
            <a:r>
              <a:rPr lang="fr-FR" sz="1800"/>
              <a:t>3) Etablissement des</a:t>
            </a:r>
          </a:p>
          <a:p>
            <a:r>
              <a:rPr lang="fr-FR" sz="1800"/>
              <a:t>valeurs et aspiration de l'équipe dirigeante</a:t>
            </a:r>
          </a:p>
          <a:p>
            <a:endParaRPr lang="fr-FR" sz="1800"/>
          </a:p>
          <a:p>
            <a:r>
              <a:rPr lang="fr-FR" sz="1800"/>
              <a:t>4) Analyse des</a:t>
            </a:r>
          </a:p>
          <a:p>
            <a:r>
              <a:rPr lang="fr-FR" sz="1800"/>
              <a:t>Responsabilités sociales et économiques.</a:t>
            </a:r>
          </a:p>
        </p:txBody>
      </p:sp>
      <p:sp>
        <p:nvSpPr>
          <p:cNvPr id="795653" name="Rectangle 5"/>
          <p:cNvSpPr>
            <a:spLocks noChangeArrowheads="1"/>
          </p:cNvSpPr>
          <p:nvPr/>
        </p:nvSpPr>
        <p:spPr bwMode="auto">
          <a:xfrm>
            <a:off x="5486400" y="1363663"/>
            <a:ext cx="3276600" cy="4211637"/>
          </a:xfrm>
          <a:prstGeom prst="rect">
            <a:avLst/>
          </a:prstGeom>
          <a:noFill/>
          <a:ln w="12700">
            <a:noFill/>
            <a:miter lim="800000"/>
            <a:headEnd/>
            <a:tailEnd/>
          </a:ln>
        </p:spPr>
        <p:txBody>
          <a:bodyPr>
            <a:prstTxWarp prst="textNoShape">
              <a:avLst/>
            </a:prstTxWarp>
            <a:spAutoFit/>
          </a:bodyPr>
          <a:lstStyle/>
          <a:p>
            <a:pPr algn="ctr"/>
            <a:r>
              <a:rPr lang="fr-FR" sz="1800" b="1">
                <a:solidFill>
                  <a:srgbClr val="003E92"/>
                </a:solidFill>
              </a:rPr>
              <a:t>MISE EN OEUVRE</a:t>
            </a:r>
            <a:endParaRPr lang="fr-FR" sz="1800"/>
          </a:p>
          <a:p>
            <a:r>
              <a:rPr lang="fr-FR" sz="1800"/>
              <a:t>1) Structure et relation</a:t>
            </a:r>
          </a:p>
          <a:p>
            <a:r>
              <a:rPr lang="fr-FR" sz="1800"/>
              <a:t>- division du travail</a:t>
            </a:r>
          </a:p>
          <a:p>
            <a:r>
              <a:rPr lang="fr-FR" sz="1800"/>
              <a:t>- coordination</a:t>
            </a:r>
          </a:p>
          <a:p>
            <a:r>
              <a:rPr lang="fr-FR" sz="1800"/>
              <a:t>- systèmes d'information</a:t>
            </a:r>
          </a:p>
          <a:p>
            <a:r>
              <a:rPr lang="fr-FR" sz="1800"/>
              <a:t>2) Processus et comportements</a:t>
            </a:r>
          </a:p>
          <a:p>
            <a:r>
              <a:rPr lang="fr-FR" sz="1800"/>
              <a:t>- standards</a:t>
            </a:r>
          </a:p>
          <a:p>
            <a:r>
              <a:rPr lang="fr-FR" sz="1800"/>
              <a:t>- systèmes d'incitation</a:t>
            </a:r>
          </a:p>
          <a:p>
            <a:r>
              <a:rPr lang="fr-FR" sz="1800"/>
              <a:t>- système de contrôle</a:t>
            </a:r>
          </a:p>
          <a:p>
            <a:r>
              <a:rPr lang="fr-FR" sz="1800"/>
              <a:t>- Recrutement et développement du personnel</a:t>
            </a:r>
          </a:p>
          <a:p>
            <a:r>
              <a:rPr lang="fr-FR" sz="1800"/>
              <a:t>3) Top management</a:t>
            </a:r>
          </a:p>
          <a:p>
            <a:r>
              <a:rPr lang="fr-FR" sz="1800"/>
              <a:t>- stratégique</a:t>
            </a:r>
          </a:p>
          <a:p>
            <a:r>
              <a:rPr lang="fr-FR" sz="1800"/>
              <a:t>-organisationnel</a:t>
            </a:r>
          </a:p>
          <a:p>
            <a:r>
              <a:rPr lang="fr-FR" sz="1800"/>
              <a:t>4) Personnel</a:t>
            </a:r>
          </a:p>
        </p:txBody>
      </p:sp>
      <p:sp>
        <p:nvSpPr>
          <p:cNvPr id="795654" name="Rectangle 6"/>
          <p:cNvSpPr>
            <a:spLocks noChangeArrowheads="1"/>
          </p:cNvSpPr>
          <p:nvPr/>
        </p:nvSpPr>
        <p:spPr bwMode="auto">
          <a:xfrm>
            <a:off x="3200400" y="1439863"/>
            <a:ext cx="1924050" cy="3387725"/>
          </a:xfrm>
          <a:prstGeom prst="rect">
            <a:avLst/>
          </a:prstGeom>
          <a:noFill/>
          <a:ln w="12700">
            <a:noFill/>
            <a:miter lim="800000"/>
            <a:headEnd/>
            <a:tailEnd/>
          </a:ln>
        </p:spPr>
        <p:txBody>
          <a:bodyPr wrap="none">
            <a:prstTxWarp prst="textNoShape">
              <a:avLst/>
            </a:prstTxWarp>
            <a:spAutoFit/>
          </a:bodyPr>
          <a:lstStyle/>
          <a:p>
            <a:pPr algn="ctr"/>
            <a:r>
              <a:rPr lang="fr-FR" sz="1800" b="1">
                <a:solidFill>
                  <a:srgbClr val="003E92"/>
                </a:solidFill>
              </a:rPr>
              <a:t>POLITIQUE</a:t>
            </a:r>
          </a:p>
          <a:p>
            <a:pPr algn="ctr"/>
            <a:r>
              <a:rPr lang="fr-FR" sz="1800" b="1">
                <a:solidFill>
                  <a:srgbClr val="003E92"/>
                </a:solidFill>
              </a:rPr>
              <a:t>GENERALE</a:t>
            </a:r>
            <a:endParaRPr lang="fr-FR" sz="1800">
              <a:solidFill>
                <a:srgbClr val="003E92"/>
              </a:solidFill>
            </a:endParaRPr>
          </a:p>
          <a:p>
            <a:pPr algn="ctr"/>
            <a:endParaRPr lang="fr-FR" sz="1800"/>
          </a:p>
          <a:p>
            <a:pPr algn="ctr"/>
            <a:endParaRPr lang="fr-FR" sz="1800"/>
          </a:p>
          <a:p>
            <a:pPr algn="ctr"/>
            <a:r>
              <a:rPr lang="fr-FR" sz="1800"/>
              <a:t>Choix des activités</a:t>
            </a:r>
          </a:p>
          <a:p>
            <a:pPr algn="ctr"/>
            <a:endParaRPr lang="fr-FR" sz="1800"/>
          </a:p>
          <a:p>
            <a:pPr algn="ctr"/>
            <a:r>
              <a:rPr lang="fr-FR" sz="1800"/>
              <a:t>Ressources et</a:t>
            </a:r>
          </a:p>
          <a:p>
            <a:pPr algn="ctr"/>
            <a:r>
              <a:rPr lang="fr-FR" sz="1800"/>
              <a:t>Compétences</a:t>
            </a:r>
          </a:p>
          <a:p>
            <a:pPr algn="ctr"/>
            <a:endParaRPr lang="fr-FR" sz="1800"/>
          </a:p>
          <a:p>
            <a:pPr algn="ctr"/>
            <a:r>
              <a:rPr lang="fr-FR" sz="1800"/>
              <a:t>Buts généraux</a:t>
            </a:r>
          </a:p>
          <a:p>
            <a:pPr algn="ctr"/>
            <a:endParaRPr lang="fr-FR" sz="1800"/>
          </a:p>
          <a:p>
            <a:pPr algn="ctr"/>
            <a:r>
              <a:rPr lang="fr-FR" sz="1800"/>
              <a:t>Impératifs sociaux</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A9C58367-E8F8-AC44-8B17-2B89CBD83C11}" type="slidenum">
              <a:rPr lang="fr-FR"/>
              <a:pPr>
                <a:defRPr/>
              </a:pPr>
              <a:t>39</a:t>
            </a:fld>
            <a:endParaRPr lang="fr-FR"/>
          </a:p>
        </p:txBody>
      </p:sp>
      <p:sp>
        <p:nvSpPr>
          <p:cNvPr id="84995" name="Rectangle 4"/>
          <p:cNvSpPr>
            <a:spLocks noGrp="1" noChangeArrowheads="1"/>
          </p:cNvSpPr>
          <p:nvPr>
            <p:ph type="title"/>
          </p:nvPr>
        </p:nvSpPr>
        <p:spPr/>
        <p:txBody>
          <a:bodyPr/>
          <a:lstStyle/>
          <a:p>
            <a:r>
              <a:rPr lang="fr-FR"/>
              <a:t>Les pistes "Océan Bleu" à explorer</a:t>
            </a:r>
          </a:p>
        </p:txBody>
      </p:sp>
      <p:sp>
        <p:nvSpPr>
          <p:cNvPr id="84996" name="Rectangle 5"/>
          <p:cNvSpPr>
            <a:spLocks noGrp="1" noChangeArrowheads="1"/>
          </p:cNvSpPr>
          <p:nvPr>
            <p:ph type="body" idx="1"/>
          </p:nvPr>
        </p:nvSpPr>
        <p:spPr/>
        <p:txBody>
          <a:bodyPr/>
          <a:lstStyle/>
          <a:p>
            <a:r>
              <a:rPr lang="fr-FR"/>
              <a:t>Explorer les solutions alternatives présentes sur le marché</a:t>
            </a:r>
          </a:p>
          <a:p>
            <a:pPr lvl="1"/>
            <a:r>
              <a:rPr lang="fr-FR"/>
              <a:t>Produits – marchés qui satisfont les mêmes besoins</a:t>
            </a:r>
          </a:p>
          <a:p>
            <a:r>
              <a:rPr lang="fr-FR"/>
              <a:t>Explorer les différents groupes stratégiques du secteur</a:t>
            </a:r>
          </a:p>
          <a:p>
            <a:pPr lvl="1"/>
            <a:r>
              <a:rPr lang="fr-FR"/>
              <a:t>Classer suivant les axes pris – performance</a:t>
            </a:r>
          </a:p>
          <a:p>
            <a:r>
              <a:rPr lang="fr-FR"/>
              <a:t>Explorer la chaîne des acheteurs – utilisateurs</a:t>
            </a:r>
          </a:p>
          <a:p>
            <a:pPr lvl="1"/>
            <a:r>
              <a:rPr lang="fr-FR"/>
              <a:t>Identifier les prescripteurs</a:t>
            </a:r>
          </a:p>
          <a:p>
            <a:pPr lvl="1"/>
            <a:r>
              <a:rPr lang="fr-FR"/>
              <a:t>Changer de cibles en fonction de leurs valeurs et de celle qu'ils recherchent</a:t>
            </a:r>
          </a:p>
          <a:p>
            <a:r>
              <a:rPr lang="fr-FR"/>
              <a:t>Explorer les produits et services complémentaires</a:t>
            </a:r>
          </a:p>
          <a:p>
            <a:r>
              <a:rPr lang="fr-FR"/>
              <a:t>Explorer le contenu fonctionnel ou émotionnel du secteur</a:t>
            </a:r>
          </a:p>
          <a:p>
            <a:r>
              <a:rPr lang="fr-FR"/>
              <a:t>Explorer le temps par projection de grandes tendances</a:t>
            </a:r>
          </a:p>
        </p:txBody>
      </p:sp>
    </p:spTree>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3"/>
          <p:cNvSpPr>
            <a:spLocks noGrp="1"/>
          </p:cNvSpPr>
          <p:nvPr>
            <p:ph type="sldNum" sz="quarter" idx="10"/>
          </p:nvPr>
        </p:nvSpPr>
        <p:spPr/>
        <p:txBody>
          <a:bodyPr/>
          <a:lstStyle/>
          <a:p>
            <a:pPr>
              <a:defRPr/>
            </a:pPr>
            <a:fld id="{9173BF67-895F-4749-BDCA-2A6FCD04C952}" type="slidenum">
              <a:rPr lang="fr-FR"/>
              <a:pPr>
                <a:defRPr/>
              </a:pPr>
              <a:t>390</a:t>
            </a:fld>
            <a:endParaRPr lang="fr-FR"/>
          </a:p>
        </p:txBody>
      </p:sp>
      <p:sp>
        <p:nvSpPr>
          <p:cNvPr id="797699" name="Rectangle 2"/>
          <p:cNvSpPr>
            <a:spLocks noGrp="1" noChangeArrowheads="1"/>
          </p:cNvSpPr>
          <p:nvPr>
            <p:ph type="title"/>
          </p:nvPr>
        </p:nvSpPr>
        <p:spPr/>
        <p:txBody>
          <a:bodyPr/>
          <a:lstStyle/>
          <a:p>
            <a:r>
              <a:rPr lang="fr-FR"/>
              <a:t>L’école de l’apprentissage</a:t>
            </a:r>
          </a:p>
        </p:txBody>
      </p:sp>
      <p:sp>
        <p:nvSpPr>
          <p:cNvPr id="797700" name="Rectangle 3"/>
          <p:cNvSpPr>
            <a:spLocks noChangeArrowheads="1"/>
          </p:cNvSpPr>
          <p:nvPr/>
        </p:nvSpPr>
        <p:spPr bwMode="auto">
          <a:xfrm>
            <a:off x="1905000" y="2209800"/>
            <a:ext cx="184150" cy="457200"/>
          </a:xfrm>
          <a:prstGeom prst="rect">
            <a:avLst/>
          </a:prstGeom>
          <a:noFill/>
          <a:ln w="12700">
            <a:noFill/>
            <a:miter lim="800000"/>
            <a:headEnd/>
            <a:tailEnd/>
          </a:ln>
        </p:spPr>
        <p:txBody>
          <a:bodyPr wrap="none">
            <a:prstTxWarp prst="textNoShape">
              <a:avLst/>
            </a:prstTxWarp>
            <a:spAutoFit/>
          </a:bodyPr>
          <a:lstStyle/>
          <a:p>
            <a:endParaRPr lang="fr-FR" sz="2400"/>
          </a:p>
        </p:txBody>
      </p:sp>
      <p:sp>
        <p:nvSpPr>
          <p:cNvPr id="797701" name="Rectangle 4"/>
          <p:cNvSpPr>
            <a:spLocks noGrp="1" noChangeArrowheads="1"/>
          </p:cNvSpPr>
          <p:nvPr>
            <p:ph type="body" idx="1"/>
          </p:nvPr>
        </p:nvSpPr>
        <p:spPr/>
        <p:txBody>
          <a:bodyPr/>
          <a:lstStyle/>
          <a:p>
            <a:pPr>
              <a:spcBef>
                <a:spcPct val="0"/>
              </a:spcBef>
              <a:buClrTx/>
              <a:buSzTx/>
            </a:pPr>
            <a:r>
              <a:rPr lang="fr-FR" sz="2400">
                <a:latin typeface="Times" charset="0"/>
              </a:rPr>
              <a:t>Le processus d ’adaptation :</a:t>
            </a:r>
          </a:p>
          <a:p>
            <a:pPr lvl="1">
              <a:spcBef>
                <a:spcPct val="0"/>
              </a:spcBef>
              <a:buClrTx/>
              <a:buSzTx/>
            </a:pPr>
            <a:r>
              <a:rPr lang="fr-FR" sz="2000">
                <a:latin typeface="Times" charset="0"/>
              </a:rPr>
              <a:t>génératif : changement de configuration</a:t>
            </a:r>
          </a:p>
          <a:p>
            <a:pPr lvl="1">
              <a:spcBef>
                <a:spcPct val="0"/>
              </a:spcBef>
              <a:buClrTx/>
              <a:buSzTx/>
            </a:pPr>
            <a:r>
              <a:rPr lang="fr-FR" sz="2000">
                <a:latin typeface="Times" charset="0"/>
              </a:rPr>
              <a:t>adaptatif : incrémentalisme</a:t>
            </a:r>
          </a:p>
          <a:p>
            <a:pPr lvl="1">
              <a:spcBef>
                <a:spcPct val="0"/>
              </a:spcBef>
              <a:buClrTx/>
              <a:buSzTx/>
            </a:pPr>
            <a:r>
              <a:rPr lang="fr-FR" sz="2000">
                <a:latin typeface="Times" charset="0"/>
              </a:rPr>
              <a:t>La perspective évolutionniste : Burgelman</a:t>
            </a:r>
          </a:p>
          <a:p>
            <a:pPr>
              <a:spcBef>
                <a:spcPct val="0"/>
              </a:spcBef>
              <a:buClrTx/>
              <a:buSzTx/>
            </a:pPr>
            <a:r>
              <a:rPr lang="fr-FR" sz="2400">
                <a:latin typeface="Times" charset="0"/>
              </a:rPr>
              <a:t>Le point de vue culturaliste, point de vue politique (Mintzberg).</a:t>
            </a:r>
          </a:p>
          <a:p>
            <a:pPr>
              <a:spcBef>
                <a:spcPct val="0"/>
              </a:spcBef>
              <a:buClrTx/>
              <a:buSzTx/>
            </a:pPr>
            <a:r>
              <a:rPr lang="fr-FR" sz="2400">
                <a:latin typeface="Times" charset="0"/>
              </a:rPr>
              <a:t>Le développement des stratégies.</a:t>
            </a:r>
          </a:p>
          <a:p>
            <a:endParaRPr lang="fr-FR"/>
          </a:p>
        </p:txBody>
      </p:sp>
    </p:spTree>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2"/>
          <p:cNvSpPr>
            <a:spLocks noGrp="1"/>
          </p:cNvSpPr>
          <p:nvPr>
            <p:ph type="sldNum" sz="quarter" idx="10"/>
          </p:nvPr>
        </p:nvSpPr>
        <p:spPr/>
        <p:txBody>
          <a:bodyPr/>
          <a:lstStyle/>
          <a:p>
            <a:pPr>
              <a:defRPr/>
            </a:pPr>
            <a:fld id="{F24BE149-8654-2948-BAB8-458C313CFC12}" type="slidenum">
              <a:rPr lang="fr-FR"/>
              <a:pPr>
                <a:defRPr/>
              </a:pPr>
              <a:t>391</a:t>
            </a:fld>
            <a:endParaRPr lang="fr-FR"/>
          </a:p>
        </p:txBody>
      </p:sp>
      <p:sp>
        <p:nvSpPr>
          <p:cNvPr id="799747" name="Rectangle 2"/>
          <p:cNvSpPr>
            <a:spLocks noGrp="1" noChangeArrowheads="1"/>
          </p:cNvSpPr>
          <p:nvPr>
            <p:ph type="title"/>
          </p:nvPr>
        </p:nvSpPr>
        <p:spPr/>
        <p:txBody>
          <a:bodyPr/>
          <a:lstStyle/>
          <a:p>
            <a:r>
              <a:rPr lang="fr-FR"/>
              <a:t>L’école du positionnement stratégique</a:t>
            </a:r>
          </a:p>
        </p:txBody>
      </p:sp>
      <p:sp>
        <p:nvSpPr>
          <p:cNvPr id="799748" name="Rectangle 4"/>
          <p:cNvSpPr>
            <a:spLocks noChangeArrowheads="1"/>
          </p:cNvSpPr>
          <p:nvPr/>
        </p:nvSpPr>
        <p:spPr bwMode="auto">
          <a:xfrm>
            <a:off x="603250" y="1524000"/>
            <a:ext cx="1754188" cy="1565275"/>
          </a:xfrm>
          <a:prstGeom prst="rect">
            <a:avLst/>
          </a:prstGeom>
          <a:noFill/>
          <a:ln w="12700">
            <a:solidFill>
              <a:srgbClr val="00279F"/>
            </a:solidFill>
            <a:miter lim="800000"/>
            <a:headEnd/>
            <a:tailEnd/>
          </a:ln>
        </p:spPr>
        <p:txBody>
          <a:bodyPr wrap="none">
            <a:prstTxWarp prst="textNoShape">
              <a:avLst/>
            </a:prstTxWarp>
            <a:spAutoFit/>
          </a:bodyPr>
          <a:lstStyle/>
          <a:p>
            <a:pPr algn="ctr"/>
            <a:r>
              <a:rPr lang="fr-FR" sz="2400" b="1">
                <a:solidFill>
                  <a:srgbClr val="003E92"/>
                </a:solidFill>
              </a:rPr>
              <a:t>OFFRE</a:t>
            </a:r>
            <a:endParaRPr lang="fr-FR" sz="2400"/>
          </a:p>
          <a:p>
            <a:pPr algn="ctr"/>
            <a:r>
              <a:rPr lang="fr-FR" sz="2400"/>
              <a:t>Matières</a:t>
            </a:r>
          </a:p>
          <a:p>
            <a:pPr algn="ctr"/>
            <a:r>
              <a:rPr lang="fr-FR" sz="2400"/>
              <a:t>Technologie</a:t>
            </a:r>
          </a:p>
          <a:p>
            <a:pPr algn="ctr"/>
            <a:r>
              <a:rPr lang="fr-FR" sz="2400"/>
              <a:t>Durée de vie</a:t>
            </a:r>
          </a:p>
        </p:txBody>
      </p:sp>
      <p:sp>
        <p:nvSpPr>
          <p:cNvPr id="799749" name="Rectangle 5"/>
          <p:cNvSpPr>
            <a:spLocks noChangeArrowheads="1"/>
          </p:cNvSpPr>
          <p:nvPr/>
        </p:nvSpPr>
        <p:spPr bwMode="auto">
          <a:xfrm>
            <a:off x="6553200" y="1524000"/>
            <a:ext cx="2590800" cy="1200150"/>
          </a:xfrm>
          <a:prstGeom prst="rect">
            <a:avLst/>
          </a:prstGeom>
          <a:noFill/>
          <a:ln w="12700">
            <a:solidFill>
              <a:srgbClr val="00279F"/>
            </a:solidFill>
            <a:miter lim="800000"/>
            <a:headEnd/>
            <a:tailEnd/>
          </a:ln>
        </p:spPr>
        <p:txBody>
          <a:bodyPr>
            <a:prstTxWarp prst="textNoShape">
              <a:avLst/>
            </a:prstTxWarp>
            <a:spAutoFit/>
          </a:bodyPr>
          <a:lstStyle/>
          <a:p>
            <a:pPr algn="ctr"/>
            <a:r>
              <a:rPr lang="fr-FR" sz="2400" b="1">
                <a:solidFill>
                  <a:srgbClr val="003E92"/>
                </a:solidFill>
              </a:rPr>
              <a:t>DEMANDE</a:t>
            </a:r>
            <a:r>
              <a:rPr lang="fr-FR" sz="2400"/>
              <a:t> :</a:t>
            </a:r>
          </a:p>
          <a:p>
            <a:r>
              <a:rPr lang="fr-FR" sz="2400"/>
              <a:t>Elasticités prix;</a:t>
            </a:r>
          </a:p>
          <a:p>
            <a:r>
              <a:rPr lang="fr-FR" sz="2400"/>
              <a:t>Croissance, Cycles</a:t>
            </a:r>
          </a:p>
        </p:txBody>
      </p:sp>
      <p:sp>
        <p:nvSpPr>
          <p:cNvPr id="799750" name="Rectangle 6"/>
          <p:cNvSpPr>
            <a:spLocks noChangeArrowheads="1"/>
          </p:cNvSpPr>
          <p:nvPr/>
        </p:nvSpPr>
        <p:spPr bwMode="auto">
          <a:xfrm>
            <a:off x="3349625" y="1876425"/>
            <a:ext cx="2600325" cy="1565275"/>
          </a:xfrm>
          <a:prstGeom prst="rect">
            <a:avLst/>
          </a:prstGeom>
          <a:noFill/>
          <a:ln w="12700">
            <a:solidFill>
              <a:srgbClr val="00279F"/>
            </a:solidFill>
            <a:miter lim="800000"/>
            <a:headEnd/>
            <a:tailEnd/>
          </a:ln>
        </p:spPr>
        <p:txBody>
          <a:bodyPr wrap="none">
            <a:prstTxWarp prst="textNoShape">
              <a:avLst/>
            </a:prstTxWarp>
            <a:spAutoFit/>
          </a:bodyPr>
          <a:lstStyle/>
          <a:p>
            <a:pPr algn="ctr"/>
            <a:r>
              <a:rPr lang="fr-FR" sz="2400" b="1">
                <a:solidFill>
                  <a:srgbClr val="003E92"/>
                </a:solidFill>
              </a:rPr>
              <a:t>STRUCTURE</a:t>
            </a:r>
          </a:p>
          <a:p>
            <a:pPr algn="ctr"/>
            <a:r>
              <a:rPr lang="fr-FR" sz="2400" b="1">
                <a:solidFill>
                  <a:srgbClr val="003E92"/>
                </a:solidFill>
              </a:rPr>
              <a:t>DES MARCHES</a:t>
            </a:r>
            <a:endParaRPr lang="fr-FR" sz="2400"/>
          </a:p>
          <a:p>
            <a:pPr algn="ctr"/>
            <a:r>
              <a:rPr lang="fr-FR" sz="2400"/>
              <a:t>n b, différenciation,</a:t>
            </a:r>
          </a:p>
          <a:p>
            <a:pPr algn="ctr"/>
            <a:r>
              <a:rPr lang="fr-FR" sz="2400"/>
              <a:t>barrières...</a:t>
            </a:r>
          </a:p>
        </p:txBody>
      </p:sp>
      <p:sp>
        <p:nvSpPr>
          <p:cNvPr id="799751" name="Rectangle 7"/>
          <p:cNvSpPr>
            <a:spLocks noChangeArrowheads="1"/>
          </p:cNvSpPr>
          <p:nvPr/>
        </p:nvSpPr>
        <p:spPr bwMode="auto">
          <a:xfrm>
            <a:off x="3124200" y="3810000"/>
            <a:ext cx="3051175" cy="1200150"/>
          </a:xfrm>
          <a:prstGeom prst="rect">
            <a:avLst/>
          </a:prstGeom>
          <a:noFill/>
          <a:ln w="12700">
            <a:solidFill>
              <a:srgbClr val="00279F"/>
            </a:solidFill>
            <a:miter lim="800000"/>
            <a:headEnd/>
            <a:tailEnd/>
          </a:ln>
        </p:spPr>
        <p:txBody>
          <a:bodyPr wrap="none">
            <a:prstTxWarp prst="textNoShape">
              <a:avLst/>
            </a:prstTxWarp>
            <a:spAutoFit/>
          </a:bodyPr>
          <a:lstStyle/>
          <a:p>
            <a:r>
              <a:rPr lang="fr-FR" sz="2400"/>
              <a:t>COMPORTEMENTS :</a:t>
            </a:r>
          </a:p>
          <a:p>
            <a:r>
              <a:rPr lang="fr-FR" sz="2400"/>
              <a:t>Prix, production; R&amp;D</a:t>
            </a:r>
          </a:p>
          <a:p>
            <a:r>
              <a:rPr lang="fr-FR" sz="2400"/>
              <a:t>pub; droit</a:t>
            </a:r>
          </a:p>
        </p:txBody>
      </p:sp>
      <p:sp>
        <p:nvSpPr>
          <p:cNvPr id="799752" name="Rectangle 8"/>
          <p:cNvSpPr>
            <a:spLocks noChangeArrowheads="1"/>
          </p:cNvSpPr>
          <p:nvPr/>
        </p:nvSpPr>
        <p:spPr bwMode="auto">
          <a:xfrm>
            <a:off x="3687763" y="5486400"/>
            <a:ext cx="1924050" cy="469900"/>
          </a:xfrm>
          <a:prstGeom prst="rect">
            <a:avLst/>
          </a:prstGeom>
          <a:noFill/>
          <a:ln w="12700">
            <a:solidFill>
              <a:srgbClr val="00279F"/>
            </a:solidFill>
            <a:miter lim="800000"/>
            <a:headEnd/>
            <a:tailEnd/>
          </a:ln>
        </p:spPr>
        <p:txBody>
          <a:bodyPr wrap="none">
            <a:prstTxWarp prst="textNoShape">
              <a:avLst/>
            </a:prstTxWarp>
            <a:spAutoFit/>
          </a:bodyPr>
          <a:lstStyle/>
          <a:p>
            <a:r>
              <a:rPr lang="fr-FR" sz="2400"/>
              <a:t>RESULTATS</a:t>
            </a:r>
          </a:p>
        </p:txBody>
      </p:sp>
    </p:spTree>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2"/>
          <p:cNvSpPr>
            <a:spLocks noGrp="1"/>
          </p:cNvSpPr>
          <p:nvPr>
            <p:ph type="sldNum" sz="quarter" idx="10"/>
          </p:nvPr>
        </p:nvSpPr>
        <p:spPr/>
        <p:txBody>
          <a:bodyPr/>
          <a:lstStyle/>
          <a:p>
            <a:pPr>
              <a:defRPr/>
            </a:pPr>
            <a:fld id="{33083545-4E45-F445-8146-ABD4273DC74F}" type="slidenum">
              <a:rPr lang="fr-FR"/>
              <a:pPr>
                <a:defRPr/>
              </a:pPr>
              <a:t>392</a:t>
            </a:fld>
            <a:endParaRPr lang="fr-FR"/>
          </a:p>
        </p:txBody>
      </p:sp>
      <p:sp>
        <p:nvSpPr>
          <p:cNvPr id="801795" name="Rectangle 2"/>
          <p:cNvSpPr>
            <a:spLocks noGrp="1" noChangeArrowheads="1"/>
          </p:cNvSpPr>
          <p:nvPr>
            <p:ph type="title"/>
          </p:nvPr>
        </p:nvSpPr>
        <p:spPr/>
        <p:txBody>
          <a:bodyPr/>
          <a:lstStyle/>
          <a:p>
            <a:r>
              <a:rPr lang="fr-FR"/>
              <a:t>L’approche par les ressources et les compétences</a:t>
            </a:r>
            <a:endParaRPr lang="fr-FR" b="0">
              <a:solidFill>
                <a:srgbClr val="000081"/>
              </a:solidFill>
              <a:latin typeface="Arial" charset="0"/>
            </a:endParaRPr>
          </a:p>
        </p:txBody>
      </p:sp>
      <p:sp>
        <p:nvSpPr>
          <p:cNvPr id="801796" name="Rectangle 4"/>
          <p:cNvSpPr>
            <a:spLocks noChangeArrowheads="1"/>
          </p:cNvSpPr>
          <p:nvPr/>
        </p:nvSpPr>
        <p:spPr bwMode="auto">
          <a:xfrm>
            <a:off x="3330575" y="2263775"/>
            <a:ext cx="2551113" cy="835025"/>
          </a:xfrm>
          <a:prstGeom prst="rect">
            <a:avLst/>
          </a:prstGeom>
          <a:noFill/>
          <a:ln w="12700">
            <a:solidFill>
              <a:srgbClr val="00279F"/>
            </a:solidFill>
            <a:miter lim="800000"/>
            <a:headEnd/>
            <a:tailEnd/>
          </a:ln>
        </p:spPr>
        <p:txBody>
          <a:bodyPr wrap="none">
            <a:prstTxWarp prst="textNoShape">
              <a:avLst/>
            </a:prstTxWarp>
            <a:spAutoFit/>
          </a:bodyPr>
          <a:lstStyle/>
          <a:p>
            <a:pPr algn="ctr"/>
            <a:r>
              <a:rPr lang="fr-FR" sz="2400">
                <a:solidFill>
                  <a:srgbClr val="008181"/>
                </a:solidFill>
                <a:latin typeface="Arial" charset="0"/>
              </a:rPr>
              <a:t>COMPETENCES</a:t>
            </a:r>
            <a:br>
              <a:rPr lang="fr-FR" sz="2400">
                <a:solidFill>
                  <a:srgbClr val="008181"/>
                </a:solidFill>
                <a:latin typeface="Arial" charset="0"/>
              </a:rPr>
            </a:br>
            <a:r>
              <a:rPr lang="fr-FR" sz="2400">
                <a:solidFill>
                  <a:srgbClr val="008181"/>
                </a:solidFill>
                <a:latin typeface="Arial" charset="0"/>
              </a:rPr>
              <a:t>STRATEGIQUE</a:t>
            </a:r>
            <a:endParaRPr lang="fr-FR" sz="2400">
              <a:solidFill>
                <a:srgbClr val="000081"/>
              </a:solidFill>
              <a:latin typeface="Arial" charset="0"/>
            </a:endParaRPr>
          </a:p>
        </p:txBody>
      </p:sp>
      <p:sp>
        <p:nvSpPr>
          <p:cNvPr id="801797" name="Rectangle 5"/>
          <p:cNvSpPr>
            <a:spLocks noChangeArrowheads="1"/>
          </p:cNvSpPr>
          <p:nvPr/>
        </p:nvSpPr>
        <p:spPr bwMode="auto">
          <a:xfrm>
            <a:off x="304800" y="1676400"/>
            <a:ext cx="2838450" cy="469900"/>
          </a:xfrm>
          <a:prstGeom prst="rect">
            <a:avLst/>
          </a:prstGeom>
          <a:noFill/>
          <a:ln w="12700">
            <a:solidFill>
              <a:srgbClr val="00279F"/>
            </a:solidFill>
            <a:miter lim="800000"/>
            <a:headEnd/>
            <a:tailEnd/>
          </a:ln>
        </p:spPr>
        <p:txBody>
          <a:bodyPr wrap="none">
            <a:prstTxWarp prst="textNoShape">
              <a:avLst/>
            </a:prstTxWarp>
            <a:spAutoFit/>
          </a:bodyPr>
          <a:lstStyle/>
          <a:p>
            <a:pPr algn="ctr"/>
            <a:r>
              <a:rPr lang="fr-FR" sz="2400">
                <a:solidFill>
                  <a:srgbClr val="000081"/>
                </a:solidFill>
                <a:latin typeface="Arial" charset="0"/>
              </a:rPr>
              <a:t>CONNAISSANCES</a:t>
            </a:r>
          </a:p>
        </p:txBody>
      </p:sp>
      <p:sp>
        <p:nvSpPr>
          <p:cNvPr id="801798" name="Rectangle 6"/>
          <p:cNvSpPr>
            <a:spLocks noChangeArrowheads="1"/>
          </p:cNvSpPr>
          <p:nvPr/>
        </p:nvSpPr>
        <p:spPr bwMode="auto">
          <a:xfrm>
            <a:off x="6248400" y="1676400"/>
            <a:ext cx="2330450" cy="469900"/>
          </a:xfrm>
          <a:prstGeom prst="rect">
            <a:avLst/>
          </a:prstGeom>
          <a:noFill/>
          <a:ln w="12700">
            <a:solidFill>
              <a:srgbClr val="00279F"/>
            </a:solidFill>
            <a:miter lim="800000"/>
            <a:headEnd/>
            <a:tailEnd/>
          </a:ln>
        </p:spPr>
        <p:txBody>
          <a:bodyPr wrap="none">
            <a:prstTxWarp prst="textNoShape">
              <a:avLst/>
            </a:prstTxWarp>
            <a:spAutoFit/>
          </a:bodyPr>
          <a:lstStyle/>
          <a:p>
            <a:pPr algn="ctr"/>
            <a:r>
              <a:rPr lang="fr-FR" sz="2400">
                <a:solidFill>
                  <a:srgbClr val="000081"/>
                </a:solidFill>
                <a:latin typeface="Arial" charset="0"/>
              </a:rPr>
              <a:t>RESSOURCES</a:t>
            </a:r>
          </a:p>
        </p:txBody>
      </p:sp>
      <p:sp>
        <p:nvSpPr>
          <p:cNvPr id="801799" name="Rectangle 7"/>
          <p:cNvSpPr>
            <a:spLocks noChangeArrowheads="1"/>
          </p:cNvSpPr>
          <p:nvPr/>
        </p:nvSpPr>
        <p:spPr bwMode="auto">
          <a:xfrm>
            <a:off x="3733800" y="5105400"/>
            <a:ext cx="1992313" cy="469900"/>
          </a:xfrm>
          <a:prstGeom prst="rect">
            <a:avLst/>
          </a:prstGeom>
          <a:noFill/>
          <a:ln w="12700">
            <a:solidFill>
              <a:srgbClr val="00279F"/>
            </a:solidFill>
            <a:miter lim="800000"/>
            <a:headEnd/>
            <a:tailEnd/>
          </a:ln>
        </p:spPr>
        <p:txBody>
          <a:bodyPr wrap="none">
            <a:prstTxWarp prst="textNoShape">
              <a:avLst/>
            </a:prstTxWarp>
            <a:spAutoFit/>
          </a:bodyPr>
          <a:lstStyle/>
          <a:p>
            <a:pPr algn="ctr"/>
            <a:r>
              <a:rPr lang="fr-FR" sz="2400">
                <a:solidFill>
                  <a:srgbClr val="008181"/>
                </a:solidFill>
                <a:latin typeface="Arial" charset="0"/>
              </a:rPr>
              <a:t>RESULTATS</a:t>
            </a:r>
          </a:p>
        </p:txBody>
      </p:sp>
      <p:sp>
        <p:nvSpPr>
          <p:cNvPr id="801800" name="Rectangle 8"/>
          <p:cNvSpPr>
            <a:spLocks noChangeArrowheads="1"/>
          </p:cNvSpPr>
          <p:nvPr/>
        </p:nvSpPr>
        <p:spPr bwMode="auto">
          <a:xfrm>
            <a:off x="3498850" y="3581400"/>
            <a:ext cx="2314575" cy="835025"/>
          </a:xfrm>
          <a:prstGeom prst="rect">
            <a:avLst/>
          </a:prstGeom>
          <a:noFill/>
          <a:ln w="12700">
            <a:solidFill>
              <a:srgbClr val="00279F"/>
            </a:solidFill>
            <a:miter lim="800000"/>
            <a:headEnd/>
            <a:tailEnd/>
          </a:ln>
        </p:spPr>
        <p:txBody>
          <a:bodyPr wrap="none">
            <a:prstTxWarp prst="textNoShape">
              <a:avLst/>
            </a:prstTxWarp>
            <a:spAutoFit/>
          </a:bodyPr>
          <a:lstStyle/>
          <a:p>
            <a:pPr algn="ctr"/>
            <a:r>
              <a:rPr lang="fr-FR" sz="2400">
                <a:solidFill>
                  <a:srgbClr val="008181"/>
                </a:solidFill>
                <a:latin typeface="Arial" charset="0"/>
              </a:rPr>
              <a:t>AVANTAGE</a:t>
            </a:r>
            <a:br>
              <a:rPr lang="fr-FR" sz="2400">
                <a:solidFill>
                  <a:srgbClr val="008181"/>
                </a:solidFill>
                <a:latin typeface="Arial" charset="0"/>
              </a:rPr>
            </a:br>
            <a:r>
              <a:rPr lang="fr-FR" sz="2400">
                <a:solidFill>
                  <a:srgbClr val="008181"/>
                </a:solidFill>
                <a:latin typeface="Arial" charset="0"/>
              </a:rPr>
              <a:t>RELATIONNEL</a:t>
            </a:r>
          </a:p>
        </p:txBody>
      </p:sp>
    </p:spTree>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2"/>
          <p:cNvSpPr>
            <a:spLocks noGrp="1"/>
          </p:cNvSpPr>
          <p:nvPr>
            <p:ph type="sldNum" sz="quarter" idx="10"/>
          </p:nvPr>
        </p:nvSpPr>
        <p:spPr/>
        <p:txBody>
          <a:bodyPr/>
          <a:lstStyle/>
          <a:p>
            <a:pPr>
              <a:defRPr/>
            </a:pPr>
            <a:fld id="{C16AF5A4-3D44-E84D-A598-167B4186627A}" type="slidenum">
              <a:rPr lang="fr-FR"/>
              <a:pPr>
                <a:defRPr/>
              </a:pPr>
              <a:t>393</a:t>
            </a:fld>
            <a:endParaRPr lang="fr-FR"/>
          </a:p>
        </p:txBody>
      </p:sp>
      <p:sp>
        <p:nvSpPr>
          <p:cNvPr id="803843" name="Rectangle 2"/>
          <p:cNvSpPr>
            <a:spLocks noGrp="1" noChangeArrowheads="1"/>
          </p:cNvSpPr>
          <p:nvPr>
            <p:ph type="title"/>
          </p:nvPr>
        </p:nvSpPr>
        <p:spPr/>
        <p:txBody>
          <a:bodyPr/>
          <a:lstStyle/>
          <a:p>
            <a:r>
              <a:rPr lang="fr-FR"/>
              <a:t>Les théories de la rente</a:t>
            </a:r>
          </a:p>
        </p:txBody>
      </p:sp>
      <p:sp>
        <p:nvSpPr>
          <p:cNvPr id="803844" name="Rectangle 4"/>
          <p:cNvSpPr>
            <a:spLocks noChangeArrowheads="1"/>
          </p:cNvSpPr>
          <p:nvPr/>
        </p:nvSpPr>
        <p:spPr bwMode="auto">
          <a:xfrm>
            <a:off x="304800" y="2590800"/>
            <a:ext cx="3073400" cy="1552575"/>
          </a:xfrm>
          <a:prstGeom prst="rect">
            <a:avLst/>
          </a:prstGeom>
          <a:noFill/>
          <a:ln w="12700">
            <a:noFill/>
            <a:miter lim="800000"/>
            <a:headEnd/>
            <a:tailEnd/>
          </a:ln>
        </p:spPr>
        <p:txBody>
          <a:bodyPr wrap="none">
            <a:prstTxWarp prst="textNoShape">
              <a:avLst/>
            </a:prstTxWarp>
            <a:spAutoFit/>
          </a:bodyPr>
          <a:lstStyle/>
          <a:p>
            <a:r>
              <a:rPr lang="fr-FR" sz="2400" b="1">
                <a:solidFill>
                  <a:srgbClr val="003E92"/>
                </a:solidFill>
              </a:rPr>
              <a:t>Rentes Différentielles</a:t>
            </a:r>
            <a:endParaRPr lang="fr-FR" sz="2400" b="1"/>
          </a:p>
          <a:p>
            <a:r>
              <a:rPr lang="fr-FR" sz="2400"/>
              <a:t>-économie d'échelle</a:t>
            </a:r>
          </a:p>
          <a:p>
            <a:r>
              <a:rPr lang="fr-FR" sz="2400"/>
              <a:t>-économie d'expérience</a:t>
            </a:r>
          </a:p>
          <a:p>
            <a:r>
              <a:rPr lang="fr-FR" sz="2400"/>
              <a:t>-économie d'envergure</a:t>
            </a:r>
          </a:p>
        </p:txBody>
      </p:sp>
      <p:sp>
        <p:nvSpPr>
          <p:cNvPr id="803845" name="Line 5"/>
          <p:cNvSpPr>
            <a:spLocks noChangeShapeType="1"/>
          </p:cNvSpPr>
          <p:nvPr/>
        </p:nvSpPr>
        <p:spPr bwMode="auto">
          <a:xfrm flipV="1">
            <a:off x="3429000" y="1447800"/>
            <a:ext cx="0" cy="388620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fr-FR"/>
          </a:p>
        </p:txBody>
      </p:sp>
      <p:sp>
        <p:nvSpPr>
          <p:cNvPr id="803846" name="Line 6"/>
          <p:cNvSpPr>
            <a:spLocks noChangeShapeType="1"/>
          </p:cNvSpPr>
          <p:nvPr/>
        </p:nvSpPr>
        <p:spPr bwMode="auto">
          <a:xfrm>
            <a:off x="3429000" y="5334000"/>
            <a:ext cx="5105400" cy="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fr-FR"/>
          </a:p>
        </p:txBody>
      </p:sp>
      <p:sp>
        <p:nvSpPr>
          <p:cNvPr id="803847" name="Rectangle 7"/>
          <p:cNvSpPr>
            <a:spLocks noChangeArrowheads="1"/>
          </p:cNvSpPr>
          <p:nvPr/>
        </p:nvSpPr>
        <p:spPr bwMode="auto">
          <a:xfrm>
            <a:off x="3859213" y="2755900"/>
            <a:ext cx="1708150" cy="822325"/>
          </a:xfrm>
          <a:prstGeom prst="rect">
            <a:avLst/>
          </a:prstGeom>
          <a:noFill/>
          <a:ln w="12700">
            <a:noFill/>
            <a:miter lim="800000"/>
            <a:headEnd/>
            <a:tailEnd/>
          </a:ln>
        </p:spPr>
        <p:txBody>
          <a:bodyPr wrap="none">
            <a:prstTxWarp prst="textNoShape">
              <a:avLst/>
            </a:prstTxWarp>
            <a:spAutoFit/>
          </a:bodyPr>
          <a:lstStyle/>
          <a:p>
            <a:r>
              <a:rPr lang="fr-FR" sz="2400"/>
              <a:t>Domination</a:t>
            </a:r>
          </a:p>
          <a:p>
            <a:r>
              <a:rPr lang="fr-FR" sz="2400"/>
              <a:t>par les coûts</a:t>
            </a:r>
          </a:p>
        </p:txBody>
      </p:sp>
      <p:sp>
        <p:nvSpPr>
          <p:cNvPr id="803848" name="Rectangle 8"/>
          <p:cNvSpPr>
            <a:spLocks noChangeArrowheads="1"/>
          </p:cNvSpPr>
          <p:nvPr/>
        </p:nvSpPr>
        <p:spPr bwMode="auto">
          <a:xfrm>
            <a:off x="6096000" y="2600325"/>
            <a:ext cx="2554288" cy="457200"/>
          </a:xfrm>
          <a:prstGeom prst="rect">
            <a:avLst/>
          </a:prstGeom>
          <a:noFill/>
          <a:ln w="12700">
            <a:noFill/>
            <a:miter lim="800000"/>
            <a:headEnd/>
            <a:tailEnd/>
          </a:ln>
        </p:spPr>
        <p:txBody>
          <a:bodyPr wrap="none">
            <a:prstTxWarp prst="textNoShape">
              <a:avLst/>
            </a:prstTxWarp>
            <a:spAutoFit/>
          </a:bodyPr>
          <a:lstStyle/>
          <a:p>
            <a:r>
              <a:rPr lang="fr-FR" sz="2400"/>
              <a:t>Hypercompétitivité</a:t>
            </a:r>
          </a:p>
        </p:txBody>
      </p:sp>
      <p:sp>
        <p:nvSpPr>
          <p:cNvPr id="803849" name="Rectangle 9"/>
          <p:cNvSpPr>
            <a:spLocks noChangeArrowheads="1"/>
          </p:cNvSpPr>
          <p:nvPr/>
        </p:nvSpPr>
        <p:spPr bwMode="auto">
          <a:xfrm>
            <a:off x="3957638" y="3884613"/>
            <a:ext cx="1674812" cy="457200"/>
          </a:xfrm>
          <a:prstGeom prst="rect">
            <a:avLst/>
          </a:prstGeom>
          <a:noFill/>
          <a:ln w="12700">
            <a:noFill/>
            <a:miter lim="800000"/>
            <a:headEnd/>
            <a:tailEnd/>
          </a:ln>
        </p:spPr>
        <p:txBody>
          <a:bodyPr wrap="none">
            <a:prstTxWarp prst="textNoShape">
              <a:avLst/>
            </a:prstTxWarp>
            <a:spAutoFit/>
          </a:bodyPr>
          <a:lstStyle/>
          <a:p>
            <a:r>
              <a:rPr lang="fr-FR" sz="2400"/>
              <a:t>Focalisation</a:t>
            </a:r>
          </a:p>
        </p:txBody>
      </p:sp>
      <p:sp>
        <p:nvSpPr>
          <p:cNvPr id="803850" name="Rectangle 10"/>
          <p:cNvSpPr>
            <a:spLocks noChangeArrowheads="1"/>
          </p:cNvSpPr>
          <p:nvPr/>
        </p:nvSpPr>
        <p:spPr bwMode="auto">
          <a:xfrm>
            <a:off x="6434138" y="3913188"/>
            <a:ext cx="2081212" cy="822325"/>
          </a:xfrm>
          <a:prstGeom prst="rect">
            <a:avLst/>
          </a:prstGeom>
          <a:noFill/>
          <a:ln w="12700">
            <a:noFill/>
            <a:miter lim="800000"/>
            <a:headEnd/>
            <a:tailEnd/>
          </a:ln>
        </p:spPr>
        <p:txBody>
          <a:bodyPr wrap="none">
            <a:prstTxWarp prst="textNoShape">
              <a:avLst/>
            </a:prstTxWarp>
            <a:spAutoFit/>
          </a:bodyPr>
          <a:lstStyle/>
          <a:p>
            <a:r>
              <a:rPr lang="fr-FR" sz="2400"/>
              <a:t>Concurrence</a:t>
            </a:r>
          </a:p>
          <a:p>
            <a:r>
              <a:rPr lang="fr-FR" sz="2400"/>
              <a:t>monopolistique</a:t>
            </a:r>
          </a:p>
        </p:txBody>
      </p:sp>
      <p:sp>
        <p:nvSpPr>
          <p:cNvPr id="803851" name="Rectangle 11"/>
          <p:cNvSpPr>
            <a:spLocks noChangeArrowheads="1"/>
          </p:cNvSpPr>
          <p:nvPr/>
        </p:nvSpPr>
        <p:spPr bwMode="auto">
          <a:xfrm>
            <a:off x="4495800" y="5334000"/>
            <a:ext cx="2792413" cy="1187450"/>
          </a:xfrm>
          <a:prstGeom prst="rect">
            <a:avLst/>
          </a:prstGeom>
          <a:noFill/>
          <a:ln w="12700">
            <a:noFill/>
            <a:miter lim="800000"/>
            <a:headEnd/>
            <a:tailEnd/>
          </a:ln>
        </p:spPr>
        <p:txBody>
          <a:bodyPr wrap="none">
            <a:prstTxWarp prst="textNoShape">
              <a:avLst/>
            </a:prstTxWarp>
            <a:spAutoFit/>
          </a:bodyPr>
          <a:lstStyle/>
          <a:p>
            <a:r>
              <a:rPr lang="fr-FR" sz="2400" b="1">
                <a:solidFill>
                  <a:srgbClr val="003E92"/>
                </a:solidFill>
              </a:rPr>
              <a:t>Rentes de monopole</a:t>
            </a:r>
          </a:p>
          <a:p>
            <a:r>
              <a:rPr lang="fr-FR" sz="2400"/>
              <a:t>-Différenciation</a:t>
            </a:r>
          </a:p>
          <a:p>
            <a:r>
              <a:rPr lang="fr-FR" sz="2400"/>
              <a:t>-Focalisation client</a:t>
            </a:r>
          </a:p>
        </p:txBody>
      </p:sp>
    </p:spTree>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Espace réservé du numéro de diapositive 2"/>
          <p:cNvSpPr>
            <a:spLocks noGrp="1"/>
          </p:cNvSpPr>
          <p:nvPr>
            <p:ph type="sldNum" sz="quarter" idx="10"/>
          </p:nvPr>
        </p:nvSpPr>
        <p:spPr/>
        <p:txBody>
          <a:bodyPr/>
          <a:lstStyle/>
          <a:p>
            <a:pPr>
              <a:defRPr/>
            </a:pPr>
            <a:fld id="{B03BBFBA-81D8-CD4D-8F9A-91809498658D}" type="slidenum">
              <a:rPr lang="fr-FR"/>
              <a:pPr>
                <a:defRPr/>
              </a:pPr>
              <a:t>394</a:t>
            </a:fld>
            <a:endParaRPr lang="fr-FR"/>
          </a:p>
        </p:txBody>
      </p:sp>
      <p:sp>
        <p:nvSpPr>
          <p:cNvPr id="805891" name="Rectangle 2"/>
          <p:cNvSpPr>
            <a:spLocks noGrp="1" noChangeArrowheads="1"/>
          </p:cNvSpPr>
          <p:nvPr>
            <p:ph type="title"/>
          </p:nvPr>
        </p:nvSpPr>
        <p:spPr/>
        <p:txBody>
          <a:bodyPr/>
          <a:lstStyle/>
          <a:p>
            <a:r>
              <a:rPr lang="fr-FR" b="0"/>
              <a:t>Management stratégique</a:t>
            </a:r>
          </a:p>
        </p:txBody>
      </p:sp>
      <p:grpSp>
        <p:nvGrpSpPr>
          <p:cNvPr id="805892" name="Group 3"/>
          <p:cNvGrpSpPr>
            <a:grpSpLocks/>
          </p:cNvGrpSpPr>
          <p:nvPr/>
        </p:nvGrpSpPr>
        <p:grpSpPr bwMode="auto">
          <a:xfrm>
            <a:off x="468313" y="1196975"/>
            <a:ext cx="4606925" cy="2303463"/>
            <a:chOff x="295" y="754"/>
            <a:chExt cx="2902" cy="1451"/>
          </a:xfrm>
        </p:grpSpPr>
        <p:sp>
          <p:nvSpPr>
            <p:cNvPr id="805915" name="Oval 4"/>
            <p:cNvSpPr>
              <a:spLocks noChangeArrowheads="1"/>
            </p:cNvSpPr>
            <p:nvPr/>
          </p:nvSpPr>
          <p:spPr bwMode="auto">
            <a:xfrm>
              <a:off x="1156" y="1480"/>
              <a:ext cx="1180" cy="725"/>
            </a:xfrm>
            <a:prstGeom prst="ellipse">
              <a:avLst/>
            </a:prstGeom>
            <a:solidFill>
              <a:srgbClr val="FFFF00"/>
            </a:solidFill>
            <a:ln w="9525">
              <a:solidFill>
                <a:schemeClr val="tx1"/>
              </a:solidFill>
              <a:round/>
              <a:headEnd/>
              <a:tailEnd/>
            </a:ln>
          </p:spPr>
          <p:txBody>
            <a:bodyPr wrap="none" anchor="ctr">
              <a:prstTxWarp prst="textNoShape">
                <a:avLst/>
              </a:prstTxWarp>
            </a:bodyPr>
            <a:lstStyle/>
            <a:p>
              <a:pPr algn="ctr" eaLnBrk="1" hangingPunct="1"/>
              <a:r>
                <a:rPr lang="fr-FR" sz="1800" b="1">
                  <a:latin typeface="Arial" charset="0"/>
                  <a:ea typeface="Arial" charset="0"/>
                  <a:cs typeface="Arial" charset="0"/>
                </a:rPr>
                <a:t>Diagnostic </a:t>
              </a:r>
            </a:p>
            <a:p>
              <a:pPr algn="ctr" eaLnBrk="1" hangingPunct="1"/>
              <a:r>
                <a:rPr lang="fr-FR" sz="1800" b="1">
                  <a:latin typeface="Arial" charset="0"/>
                  <a:ea typeface="Arial" charset="0"/>
                  <a:cs typeface="Arial" charset="0"/>
                </a:rPr>
                <a:t>stratégique</a:t>
              </a:r>
            </a:p>
          </p:txBody>
        </p:sp>
        <p:sp>
          <p:nvSpPr>
            <p:cNvPr id="805916" name="Oval 5"/>
            <p:cNvSpPr>
              <a:spLocks noChangeArrowheads="1"/>
            </p:cNvSpPr>
            <p:nvPr/>
          </p:nvSpPr>
          <p:spPr bwMode="auto">
            <a:xfrm>
              <a:off x="295" y="981"/>
              <a:ext cx="907" cy="590"/>
            </a:xfrm>
            <a:prstGeom prst="ellipse">
              <a:avLst/>
            </a:prstGeom>
            <a:solidFill>
              <a:srgbClr val="FFFF99"/>
            </a:solidFill>
            <a:ln w="9525">
              <a:solidFill>
                <a:schemeClr val="tx1"/>
              </a:solidFill>
              <a:round/>
              <a:headEnd/>
              <a:tailEnd/>
            </a:ln>
          </p:spPr>
          <p:txBody>
            <a:bodyPr wrap="none" anchor="ctr">
              <a:prstTxWarp prst="textNoShape">
                <a:avLst/>
              </a:prstTxWarp>
            </a:bodyPr>
            <a:lstStyle/>
            <a:p>
              <a:pPr algn="ctr" eaLnBrk="1" hangingPunct="1"/>
              <a:r>
                <a:rPr lang="fr-FR" sz="1800" b="1">
                  <a:latin typeface="Arial" charset="0"/>
                  <a:ea typeface="Arial" charset="0"/>
                  <a:cs typeface="Arial" charset="0"/>
                </a:rPr>
                <a:t>Environne-</a:t>
              </a:r>
            </a:p>
            <a:p>
              <a:pPr algn="ctr" eaLnBrk="1" hangingPunct="1"/>
              <a:r>
                <a:rPr lang="fr-FR" sz="1800" b="1">
                  <a:latin typeface="Arial" charset="0"/>
                  <a:ea typeface="Arial" charset="0"/>
                  <a:cs typeface="Arial" charset="0"/>
                </a:rPr>
                <a:t>ment</a:t>
              </a:r>
              <a:r>
                <a:rPr lang="fr-FR" sz="1800">
                  <a:latin typeface="Arial" charset="0"/>
                  <a:ea typeface="Arial" charset="0"/>
                  <a:cs typeface="Arial" charset="0"/>
                </a:rPr>
                <a:t> </a:t>
              </a:r>
            </a:p>
          </p:txBody>
        </p:sp>
        <p:sp>
          <p:nvSpPr>
            <p:cNvPr id="805917" name="Oval 6"/>
            <p:cNvSpPr>
              <a:spLocks noChangeArrowheads="1"/>
            </p:cNvSpPr>
            <p:nvPr/>
          </p:nvSpPr>
          <p:spPr bwMode="auto">
            <a:xfrm>
              <a:off x="1292" y="754"/>
              <a:ext cx="908" cy="635"/>
            </a:xfrm>
            <a:prstGeom prst="ellipse">
              <a:avLst/>
            </a:prstGeom>
            <a:solidFill>
              <a:srgbClr val="FFFF99"/>
            </a:solidFill>
            <a:ln w="9525">
              <a:solidFill>
                <a:schemeClr val="tx1"/>
              </a:solidFill>
              <a:round/>
              <a:headEnd/>
              <a:tailEnd/>
            </a:ln>
          </p:spPr>
          <p:txBody>
            <a:bodyPr wrap="none" anchor="ctr">
              <a:prstTxWarp prst="textNoShape">
                <a:avLst/>
              </a:prstTxWarp>
            </a:bodyPr>
            <a:lstStyle/>
            <a:p>
              <a:pPr algn="ctr" eaLnBrk="1" hangingPunct="1"/>
              <a:r>
                <a:rPr lang="fr-FR" sz="1800" b="1">
                  <a:latin typeface="Arial" charset="0"/>
                  <a:ea typeface="Arial" charset="0"/>
                  <a:cs typeface="Arial" charset="0"/>
                </a:rPr>
                <a:t>Capacité </a:t>
              </a:r>
            </a:p>
            <a:p>
              <a:pPr algn="ctr" eaLnBrk="1" hangingPunct="1"/>
              <a:r>
                <a:rPr lang="fr-FR" sz="1800" b="1">
                  <a:latin typeface="Arial" charset="0"/>
                  <a:ea typeface="Arial" charset="0"/>
                  <a:cs typeface="Arial" charset="0"/>
                </a:rPr>
                <a:t>stratégique</a:t>
              </a:r>
            </a:p>
          </p:txBody>
        </p:sp>
        <p:sp>
          <p:nvSpPr>
            <p:cNvPr id="805918" name="Oval 7"/>
            <p:cNvSpPr>
              <a:spLocks noChangeArrowheads="1"/>
            </p:cNvSpPr>
            <p:nvPr/>
          </p:nvSpPr>
          <p:spPr bwMode="auto">
            <a:xfrm>
              <a:off x="2245" y="935"/>
              <a:ext cx="952" cy="590"/>
            </a:xfrm>
            <a:prstGeom prst="ellipse">
              <a:avLst/>
            </a:prstGeom>
            <a:solidFill>
              <a:srgbClr val="FFFF99"/>
            </a:solidFill>
            <a:ln w="9525">
              <a:solidFill>
                <a:schemeClr val="tx1"/>
              </a:solidFill>
              <a:round/>
              <a:headEnd/>
              <a:tailEnd/>
            </a:ln>
          </p:spPr>
          <p:txBody>
            <a:bodyPr wrap="none" anchor="ctr">
              <a:prstTxWarp prst="textNoShape">
                <a:avLst/>
              </a:prstTxWarp>
            </a:bodyPr>
            <a:lstStyle/>
            <a:p>
              <a:pPr algn="ctr" eaLnBrk="1" hangingPunct="1"/>
              <a:r>
                <a:rPr lang="fr-FR" sz="1800" b="1">
                  <a:latin typeface="Arial" charset="0"/>
                  <a:ea typeface="Arial" charset="0"/>
                  <a:cs typeface="Arial" charset="0"/>
                </a:rPr>
                <a:t>Attentes et </a:t>
              </a:r>
            </a:p>
            <a:p>
              <a:pPr algn="ctr" eaLnBrk="1" hangingPunct="1"/>
              <a:r>
                <a:rPr lang="fr-FR" sz="1800" b="1">
                  <a:latin typeface="Arial" charset="0"/>
                  <a:ea typeface="Arial" charset="0"/>
                  <a:cs typeface="Arial" charset="0"/>
                </a:rPr>
                <a:t>intentions</a:t>
              </a:r>
            </a:p>
          </p:txBody>
        </p:sp>
      </p:grpSp>
      <p:grpSp>
        <p:nvGrpSpPr>
          <p:cNvPr id="805893" name="Group 8"/>
          <p:cNvGrpSpPr>
            <a:grpSpLocks/>
          </p:cNvGrpSpPr>
          <p:nvPr/>
        </p:nvGrpSpPr>
        <p:grpSpPr bwMode="auto">
          <a:xfrm>
            <a:off x="5003800" y="2276475"/>
            <a:ext cx="3960813" cy="3024188"/>
            <a:chOff x="3152" y="1434"/>
            <a:chExt cx="2495" cy="1905"/>
          </a:xfrm>
        </p:grpSpPr>
        <p:sp>
          <p:nvSpPr>
            <p:cNvPr id="805911" name="Oval 9"/>
            <p:cNvSpPr>
              <a:spLocks noChangeArrowheads="1"/>
            </p:cNvSpPr>
            <p:nvPr/>
          </p:nvSpPr>
          <p:spPr bwMode="auto">
            <a:xfrm>
              <a:off x="3152" y="2024"/>
              <a:ext cx="1203" cy="725"/>
            </a:xfrm>
            <a:prstGeom prst="ellipse">
              <a:avLst/>
            </a:prstGeom>
            <a:solidFill>
              <a:srgbClr val="00FFFF"/>
            </a:solidFill>
            <a:ln w="9525">
              <a:solidFill>
                <a:schemeClr val="tx1"/>
              </a:solidFill>
              <a:round/>
              <a:headEnd/>
              <a:tailEnd/>
            </a:ln>
          </p:spPr>
          <p:txBody>
            <a:bodyPr wrap="none" anchor="ctr">
              <a:prstTxWarp prst="textNoShape">
                <a:avLst/>
              </a:prstTxWarp>
            </a:bodyPr>
            <a:lstStyle/>
            <a:p>
              <a:pPr algn="ctr" eaLnBrk="1" hangingPunct="1"/>
              <a:r>
                <a:rPr lang="fr-FR" sz="1800" b="1">
                  <a:latin typeface="Arial" charset="0"/>
                  <a:ea typeface="Arial" charset="0"/>
                  <a:cs typeface="Arial" charset="0"/>
                </a:rPr>
                <a:t>Déploiement </a:t>
              </a:r>
            </a:p>
            <a:p>
              <a:pPr algn="ctr" eaLnBrk="1" hangingPunct="1"/>
              <a:r>
                <a:rPr lang="fr-FR" sz="1800" b="1">
                  <a:latin typeface="Arial" charset="0"/>
                  <a:ea typeface="Arial" charset="0"/>
                  <a:cs typeface="Arial" charset="0"/>
                </a:rPr>
                <a:t>stratégique</a:t>
              </a:r>
            </a:p>
          </p:txBody>
        </p:sp>
        <p:sp>
          <p:nvSpPr>
            <p:cNvPr id="805912" name="Oval 10"/>
            <p:cNvSpPr>
              <a:spLocks noChangeArrowheads="1"/>
            </p:cNvSpPr>
            <p:nvPr/>
          </p:nvSpPr>
          <p:spPr bwMode="auto">
            <a:xfrm>
              <a:off x="4014" y="2750"/>
              <a:ext cx="1089" cy="589"/>
            </a:xfrm>
            <a:prstGeom prst="ellipse">
              <a:avLst/>
            </a:prstGeom>
            <a:solidFill>
              <a:srgbClr val="CCFFFF"/>
            </a:solidFill>
            <a:ln w="9525">
              <a:solidFill>
                <a:schemeClr val="tx1"/>
              </a:solidFill>
              <a:round/>
              <a:headEnd/>
              <a:tailEnd/>
            </a:ln>
          </p:spPr>
          <p:txBody>
            <a:bodyPr wrap="none" anchor="ctr">
              <a:prstTxWarp prst="textNoShape">
                <a:avLst/>
              </a:prstTxWarp>
            </a:bodyPr>
            <a:lstStyle/>
            <a:p>
              <a:pPr algn="ctr" eaLnBrk="1" hangingPunct="1"/>
              <a:r>
                <a:rPr lang="fr-FR" sz="1800" b="1">
                  <a:latin typeface="Arial" charset="0"/>
                  <a:ea typeface="Arial" charset="0"/>
                  <a:cs typeface="Arial" charset="0"/>
                </a:rPr>
                <a:t>Gestion du </a:t>
              </a:r>
            </a:p>
            <a:p>
              <a:pPr algn="ctr" eaLnBrk="1" hangingPunct="1"/>
              <a:r>
                <a:rPr lang="fr-FR" sz="1800" b="1">
                  <a:latin typeface="Arial" charset="0"/>
                  <a:ea typeface="Arial" charset="0"/>
                  <a:cs typeface="Arial" charset="0"/>
                </a:rPr>
                <a:t>changement</a:t>
              </a:r>
              <a:r>
                <a:rPr lang="fr-FR" sz="1800">
                  <a:latin typeface="Arial" charset="0"/>
                  <a:ea typeface="Arial" charset="0"/>
                  <a:cs typeface="Arial" charset="0"/>
                </a:rPr>
                <a:t> </a:t>
              </a:r>
            </a:p>
          </p:txBody>
        </p:sp>
        <p:sp>
          <p:nvSpPr>
            <p:cNvPr id="805913" name="Oval 11"/>
            <p:cNvSpPr>
              <a:spLocks noChangeArrowheads="1"/>
            </p:cNvSpPr>
            <p:nvPr/>
          </p:nvSpPr>
          <p:spPr bwMode="auto">
            <a:xfrm>
              <a:off x="4558" y="2069"/>
              <a:ext cx="1089" cy="635"/>
            </a:xfrm>
            <a:prstGeom prst="ellipse">
              <a:avLst/>
            </a:prstGeom>
            <a:solidFill>
              <a:srgbClr val="CCFFFF"/>
            </a:solidFill>
            <a:ln w="9525">
              <a:solidFill>
                <a:schemeClr val="tx1"/>
              </a:solidFill>
              <a:round/>
              <a:headEnd/>
              <a:tailEnd/>
            </a:ln>
          </p:spPr>
          <p:txBody>
            <a:bodyPr wrap="none" anchor="ctr">
              <a:prstTxWarp prst="textNoShape">
                <a:avLst/>
              </a:prstTxWarp>
            </a:bodyPr>
            <a:lstStyle/>
            <a:p>
              <a:pPr algn="ctr" eaLnBrk="1" hangingPunct="1"/>
              <a:r>
                <a:rPr lang="fr-FR" sz="1800" b="1">
                  <a:latin typeface="Arial" charset="0"/>
                  <a:ea typeface="Arial" charset="0"/>
                  <a:cs typeface="Arial" charset="0"/>
                </a:rPr>
                <a:t>Leviers </a:t>
              </a:r>
            </a:p>
            <a:p>
              <a:pPr algn="ctr" eaLnBrk="1" hangingPunct="1"/>
              <a:r>
                <a:rPr lang="fr-FR" sz="1800" b="1">
                  <a:latin typeface="Arial" charset="0"/>
                  <a:ea typeface="Arial" charset="0"/>
                  <a:cs typeface="Arial" charset="0"/>
                </a:rPr>
                <a:t>stratégiques</a:t>
              </a:r>
            </a:p>
          </p:txBody>
        </p:sp>
        <p:sp>
          <p:nvSpPr>
            <p:cNvPr id="805914" name="Oval 12"/>
            <p:cNvSpPr>
              <a:spLocks noChangeArrowheads="1"/>
            </p:cNvSpPr>
            <p:nvPr/>
          </p:nvSpPr>
          <p:spPr bwMode="auto">
            <a:xfrm>
              <a:off x="4031" y="1434"/>
              <a:ext cx="970" cy="590"/>
            </a:xfrm>
            <a:prstGeom prst="ellipse">
              <a:avLst/>
            </a:prstGeom>
            <a:solidFill>
              <a:srgbClr val="CCFFFF"/>
            </a:solidFill>
            <a:ln w="9525">
              <a:solidFill>
                <a:schemeClr val="tx1"/>
              </a:solidFill>
              <a:round/>
              <a:headEnd/>
              <a:tailEnd/>
            </a:ln>
          </p:spPr>
          <p:txBody>
            <a:bodyPr wrap="none" anchor="ctr">
              <a:prstTxWarp prst="textNoShape">
                <a:avLst/>
              </a:prstTxWarp>
            </a:bodyPr>
            <a:lstStyle/>
            <a:p>
              <a:pPr algn="ctr" eaLnBrk="1" hangingPunct="1"/>
              <a:r>
                <a:rPr lang="fr-FR" sz="1800" b="1">
                  <a:latin typeface="Arial" charset="0"/>
                  <a:ea typeface="Arial" charset="0"/>
                  <a:cs typeface="Arial" charset="0"/>
                </a:rPr>
                <a:t>Organisation</a:t>
              </a:r>
            </a:p>
          </p:txBody>
        </p:sp>
      </p:grpSp>
      <p:grpSp>
        <p:nvGrpSpPr>
          <p:cNvPr id="805894" name="Group 13"/>
          <p:cNvGrpSpPr>
            <a:grpSpLocks/>
          </p:cNvGrpSpPr>
          <p:nvPr/>
        </p:nvGrpSpPr>
        <p:grpSpPr bwMode="auto">
          <a:xfrm>
            <a:off x="250825" y="4149725"/>
            <a:ext cx="5761038" cy="2447925"/>
            <a:chOff x="158" y="2614"/>
            <a:chExt cx="3629" cy="1542"/>
          </a:xfrm>
        </p:grpSpPr>
        <p:sp>
          <p:nvSpPr>
            <p:cNvPr id="805907" name="Oval 14"/>
            <p:cNvSpPr>
              <a:spLocks noChangeArrowheads="1"/>
            </p:cNvSpPr>
            <p:nvPr/>
          </p:nvSpPr>
          <p:spPr bwMode="auto">
            <a:xfrm>
              <a:off x="1156" y="2614"/>
              <a:ext cx="1180" cy="725"/>
            </a:xfrm>
            <a:prstGeom prst="ellipse">
              <a:avLst/>
            </a:prstGeom>
            <a:solidFill>
              <a:srgbClr val="FF00FF"/>
            </a:solidFill>
            <a:ln w="9525">
              <a:solidFill>
                <a:schemeClr val="tx1"/>
              </a:solidFill>
              <a:round/>
              <a:headEnd/>
              <a:tailEnd/>
            </a:ln>
          </p:spPr>
          <p:txBody>
            <a:bodyPr wrap="none" anchor="ctr">
              <a:prstTxWarp prst="textNoShape">
                <a:avLst/>
              </a:prstTxWarp>
            </a:bodyPr>
            <a:lstStyle/>
            <a:p>
              <a:pPr algn="ctr" eaLnBrk="1" hangingPunct="1"/>
              <a:r>
                <a:rPr lang="fr-FR" sz="1800" b="1">
                  <a:latin typeface="Arial" charset="0"/>
                  <a:ea typeface="Arial" charset="0"/>
                  <a:cs typeface="Arial" charset="0"/>
                </a:rPr>
                <a:t>Choix  </a:t>
              </a:r>
            </a:p>
            <a:p>
              <a:pPr algn="ctr" eaLnBrk="1" hangingPunct="1"/>
              <a:r>
                <a:rPr lang="fr-FR" sz="1800" b="1">
                  <a:latin typeface="Arial" charset="0"/>
                  <a:ea typeface="Arial" charset="0"/>
                  <a:cs typeface="Arial" charset="0"/>
                </a:rPr>
                <a:t>stratégiques</a:t>
              </a:r>
            </a:p>
          </p:txBody>
        </p:sp>
        <p:sp>
          <p:nvSpPr>
            <p:cNvPr id="805908" name="Oval 15"/>
            <p:cNvSpPr>
              <a:spLocks noChangeArrowheads="1"/>
            </p:cNvSpPr>
            <p:nvPr/>
          </p:nvSpPr>
          <p:spPr bwMode="auto">
            <a:xfrm>
              <a:off x="158" y="3158"/>
              <a:ext cx="998" cy="680"/>
            </a:xfrm>
            <a:prstGeom prst="ellipse">
              <a:avLst/>
            </a:prstGeom>
            <a:solidFill>
              <a:srgbClr val="FF99CC"/>
            </a:solidFill>
            <a:ln w="9525">
              <a:solidFill>
                <a:schemeClr val="tx1"/>
              </a:solidFill>
              <a:round/>
              <a:headEnd/>
              <a:tailEnd/>
            </a:ln>
          </p:spPr>
          <p:txBody>
            <a:bodyPr wrap="none" anchor="ctr">
              <a:prstTxWarp prst="textNoShape">
                <a:avLst/>
              </a:prstTxWarp>
            </a:bodyPr>
            <a:lstStyle/>
            <a:p>
              <a:pPr algn="ctr" eaLnBrk="1" hangingPunct="1"/>
              <a:r>
                <a:rPr lang="fr-FR" sz="1800" b="1">
                  <a:latin typeface="Arial" charset="0"/>
                  <a:ea typeface="Arial" charset="0"/>
                  <a:cs typeface="Arial" charset="0"/>
                </a:rPr>
                <a:t>Stratégie </a:t>
              </a:r>
            </a:p>
            <a:p>
              <a:pPr algn="ctr" eaLnBrk="1" hangingPunct="1"/>
              <a:r>
                <a:rPr lang="fr-FR" sz="1800" b="1">
                  <a:latin typeface="Arial" charset="0"/>
                  <a:ea typeface="Arial" charset="0"/>
                  <a:cs typeface="Arial" charset="0"/>
                </a:rPr>
                <a:t>par domaine </a:t>
              </a:r>
            </a:p>
            <a:p>
              <a:pPr algn="ctr" eaLnBrk="1" hangingPunct="1"/>
              <a:r>
                <a:rPr lang="fr-FR" sz="1800" b="1">
                  <a:latin typeface="Arial" charset="0"/>
                  <a:ea typeface="Arial" charset="0"/>
                  <a:cs typeface="Arial" charset="0"/>
                </a:rPr>
                <a:t>d’activité</a:t>
              </a:r>
              <a:r>
                <a:rPr lang="fr-FR" sz="1800">
                  <a:latin typeface="Arial" charset="0"/>
                  <a:ea typeface="Arial" charset="0"/>
                  <a:cs typeface="Arial" charset="0"/>
                </a:rPr>
                <a:t> </a:t>
              </a:r>
            </a:p>
          </p:txBody>
        </p:sp>
        <p:sp>
          <p:nvSpPr>
            <p:cNvPr id="805909" name="Oval 16"/>
            <p:cNvSpPr>
              <a:spLocks noChangeArrowheads="1"/>
            </p:cNvSpPr>
            <p:nvPr/>
          </p:nvSpPr>
          <p:spPr bwMode="auto">
            <a:xfrm>
              <a:off x="1111" y="3521"/>
              <a:ext cx="1179" cy="635"/>
            </a:xfrm>
            <a:prstGeom prst="ellipse">
              <a:avLst/>
            </a:prstGeom>
            <a:solidFill>
              <a:srgbClr val="FF99CC"/>
            </a:solidFill>
            <a:ln w="9525">
              <a:solidFill>
                <a:schemeClr val="tx1"/>
              </a:solidFill>
              <a:round/>
              <a:headEnd/>
              <a:tailEnd/>
            </a:ln>
          </p:spPr>
          <p:txBody>
            <a:bodyPr wrap="none" anchor="ctr">
              <a:prstTxWarp prst="textNoShape">
                <a:avLst/>
              </a:prstTxWarp>
            </a:bodyPr>
            <a:lstStyle/>
            <a:p>
              <a:pPr algn="ctr" eaLnBrk="1" hangingPunct="1"/>
              <a:r>
                <a:rPr lang="fr-FR" sz="1800" b="1">
                  <a:latin typeface="Arial" charset="0"/>
                  <a:ea typeface="Arial" charset="0"/>
                  <a:cs typeface="Arial" charset="0"/>
                </a:rPr>
                <a:t>Stratégie au </a:t>
              </a:r>
            </a:p>
            <a:p>
              <a:pPr algn="ctr" eaLnBrk="1" hangingPunct="1"/>
              <a:r>
                <a:rPr lang="fr-FR" sz="1800" b="1">
                  <a:latin typeface="Arial" charset="0"/>
                  <a:ea typeface="Arial" charset="0"/>
                  <a:cs typeface="Arial" charset="0"/>
                </a:rPr>
                <a:t>niveau de </a:t>
              </a:r>
            </a:p>
            <a:p>
              <a:pPr algn="ctr" eaLnBrk="1" hangingPunct="1"/>
              <a:r>
                <a:rPr lang="fr-FR" sz="1800" b="1">
                  <a:latin typeface="Arial" charset="0"/>
                  <a:ea typeface="Arial" charset="0"/>
                  <a:cs typeface="Arial" charset="0"/>
                </a:rPr>
                <a:t>l’entreprise</a:t>
              </a:r>
            </a:p>
          </p:txBody>
        </p:sp>
        <p:sp>
          <p:nvSpPr>
            <p:cNvPr id="805910" name="Oval 17"/>
            <p:cNvSpPr>
              <a:spLocks noChangeArrowheads="1"/>
            </p:cNvSpPr>
            <p:nvPr/>
          </p:nvSpPr>
          <p:spPr bwMode="auto">
            <a:xfrm>
              <a:off x="2200" y="3203"/>
              <a:ext cx="1587" cy="635"/>
            </a:xfrm>
            <a:prstGeom prst="ellipse">
              <a:avLst/>
            </a:prstGeom>
            <a:solidFill>
              <a:srgbClr val="FF99CC"/>
            </a:solidFill>
            <a:ln w="9525">
              <a:solidFill>
                <a:schemeClr val="tx1"/>
              </a:solidFill>
              <a:round/>
              <a:headEnd/>
              <a:tailEnd/>
            </a:ln>
          </p:spPr>
          <p:txBody>
            <a:bodyPr wrap="none" anchor="ctr">
              <a:prstTxWarp prst="textNoShape">
                <a:avLst/>
              </a:prstTxWarp>
            </a:bodyPr>
            <a:lstStyle/>
            <a:p>
              <a:pPr algn="ctr" eaLnBrk="1" hangingPunct="1"/>
              <a:r>
                <a:rPr lang="fr-FR" sz="1800" b="1">
                  <a:latin typeface="Arial" charset="0"/>
                  <a:ea typeface="Arial" charset="0"/>
                  <a:cs typeface="Arial" charset="0"/>
                </a:rPr>
                <a:t>Orientations </a:t>
              </a:r>
            </a:p>
            <a:p>
              <a:pPr algn="ctr" eaLnBrk="1" hangingPunct="1"/>
              <a:r>
                <a:rPr lang="fr-FR" sz="1800" b="1">
                  <a:latin typeface="Arial" charset="0"/>
                  <a:ea typeface="Arial" charset="0"/>
                  <a:cs typeface="Arial" charset="0"/>
                </a:rPr>
                <a:t>et modalités de </a:t>
              </a:r>
            </a:p>
            <a:p>
              <a:pPr algn="ctr" eaLnBrk="1" hangingPunct="1"/>
              <a:r>
                <a:rPr lang="fr-FR" sz="1800" b="1">
                  <a:latin typeface="Arial" charset="0"/>
                  <a:ea typeface="Arial" charset="0"/>
                  <a:cs typeface="Arial" charset="0"/>
                </a:rPr>
                <a:t>développement</a:t>
              </a:r>
            </a:p>
          </p:txBody>
        </p:sp>
      </p:grpSp>
      <p:cxnSp>
        <p:nvCxnSpPr>
          <p:cNvPr id="805895" name="AutoShape 18"/>
          <p:cNvCxnSpPr>
            <a:cxnSpLocks noChangeShapeType="1"/>
            <a:stCxn id="805915" idx="4"/>
            <a:endCxn id="805907" idx="0"/>
          </p:cNvCxnSpPr>
          <p:nvPr/>
        </p:nvCxnSpPr>
        <p:spPr bwMode="auto">
          <a:xfrm>
            <a:off x="2771775" y="3500438"/>
            <a:ext cx="0" cy="649287"/>
          </a:xfrm>
          <a:prstGeom prst="straightConnector1">
            <a:avLst/>
          </a:prstGeom>
          <a:noFill/>
          <a:ln w="38100">
            <a:solidFill>
              <a:schemeClr val="tx1"/>
            </a:solidFill>
            <a:round/>
            <a:headEnd/>
            <a:tailEnd/>
          </a:ln>
        </p:spPr>
      </p:cxnSp>
      <p:cxnSp>
        <p:nvCxnSpPr>
          <p:cNvPr id="805896" name="AutoShape 19"/>
          <p:cNvCxnSpPr>
            <a:cxnSpLocks noChangeShapeType="1"/>
          </p:cNvCxnSpPr>
          <p:nvPr/>
        </p:nvCxnSpPr>
        <p:spPr bwMode="auto">
          <a:xfrm flipV="1">
            <a:off x="3708400" y="4221163"/>
            <a:ext cx="1574800" cy="530225"/>
          </a:xfrm>
          <a:prstGeom prst="straightConnector1">
            <a:avLst/>
          </a:prstGeom>
          <a:noFill/>
          <a:ln w="38100">
            <a:solidFill>
              <a:schemeClr val="tx1"/>
            </a:solidFill>
            <a:round/>
            <a:headEnd/>
            <a:tailEnd/>
          </a:ln>
        </p:spPr>
      </p:cxnSp>
      <p:cxnSp>
        <p:nvCxnSpPr>
          <p:cNvPr id="805897" name="AutoShape 20"/>
          <p:cNvCxnSpPr>
            <a:cxnSpLocks noChangeShapeType="1"/>
          </p:cNvCxnSpPr>
          <p:nvPr/>
        </p:nvCxnSpPr>
        <p:spPr bwMode="auto">
          <a:xfrm>
            <a:off x="3708400" y="2924175"/>
            <a:ext cx="1573213" cy="455613"/>
          </a:xfrm>
          <a:prstGeom prst="straightConnector1">
            <a:avLst/>
          </a:prstGeom>
          <a:noFill/>
          <a:ln w="38100">
            <a:solidFill>
              <a:schemeClr val="tx1"/>
            </a:solidFill>
            <a:round/>
            <a:headEnd/>
            <a:tailEnd/>
          </a:ln>
        </p:spPr>
      </p:cxnSp>
      <p:cxnSp>
        <p:nvCxnSpPr>
          <p:cNvPr id="805898" name="AutoShape 21"/>
          <p:cNvCxnSpPr>
            <a:cxnSpLocks noChangeShapeType="1"/>
            <a:stCxn id="805916" idx="5"/>
            <a:endCxn id="805915" idx="1"/>
          </p:cNvCxnSpPr>
          <p:nvPr/>
        </p:nvCxnSpPr>
        <p:spPr bwMode="auto">
          <a:xfrm>
            <a:off x="1697038" y="2357438"/>
            <a:ext cx="412750" cy="160337"/>
          </a:xfrm>
          <a:prstGeom prst="straightConnector1">
            <a:avLst/>
          </a:prstGeom>
          <a:noFill/>
          <a:ln w="9525">
            <a:solidFill>
              <a:schemeClr val="tx1"/>
            </a:solidFill>
            <a:round/>
            <a:headEnd/>
            <a:tailEnd/>
          </a:ln>
        </p:spPr>
      </p:cxnSp>
      <p:cxnSp>
        <p:nvCxnSpPr>
          <p:cNvPr id="805899" name="AutoShape 22"/>
          <p:cNvCxnSpPr>
            <a:cxnSpLocks noChangeShapeType="1"/>
            <a:stCxn id="805917" idx="4"/>
            <a:endCxn id="805915" idx="0"/>
          </p:cNvCxnSpPr>
          <p:nvPr/>
        </p:nvCxnSpPr>
        <p:spPr bwMode="auto">
          <a:xfrm>
            <a:off x="2771775" y="2205038"/>
            <a:ext cx="0" cy="144462"/>
          </a:xfrm>
          <a:prstGeom prst="straightConnector1">
            <a:avLst/>
          </a:prstGeom>
          <a:noFill/>
          <a:ln w="9525">
            <a:solidFill>
              <a:schemeClr val="tx1"/>
            </a:solidFill>
            <a:round/>
            <a:headEnd/>
            <a:tailEnd/>
          </a:ln>
        </p:spPr>
      </p:cxnSp>
      <p:cxnSp>
        <p:nvCxnSpPr>
          <p:cNvPr id="805900" name="AutoShape 23"/>
          <p:cNvCxnSpPr>
            <a:cxnSpLocks noChangeShapeType="1"/>
            <a:stCxn id="805918" idx="3"/>
            <a:endCxn id="805915" idx="7"/>
          </p:cNvCxnSpPr>
          <p:nvPr/>
        </p:nvCxnSpPr>
        <p:spPr bwMode="auto">
          <a:xfrm flipH="1">
            <a:off x="3433763" y="2284413"/>
            <a:ext cx="350837" cy="233362"/>
          </a:xfrm>
          <a:prstGeom prst="straightConnector1">
            <a:avLst/>
          </a:prstGeom>
          <a:noFill/>
          <a:ln w="9525">
            <a:solidFill>
              <a:schemeClr val="tx1"/>
            </a:solidFill>
            <a:round/>
            <a:headEnd/>
            <a:tailEnd/>
          </a:ln>
        </p:spPr>
      </p:cxnSp>
      <p:cxnSp>
        <p:nvCxnSpPr>
          <p:cNvPr id="805901" name="AutoShape 24"/>
          <p:cNvCxnSpPr>
            <a:cxnSpLocks noChangeShapeType="1"/>
            <a:stCxn id="805908" idx="7"/>
            <a:endCxn id="805907" idx="3"/>
          </p:cNvCxnSpPr>
          <p:nvPr/>
        </p:nvCxnSpPr>
        <p:spPr bwMode="auto">
          <a:xfrm flipV="1">
            <a:off x="1603375" y="5132388"/>
            <a:ext cx="506413" cy="39687"/>
          </a:xfrm>
          <a:prstGeom prst="straightConnector1">
            <a:avLst/>
          </a:prstGeom>
          <a:noFill/>
          <a:ln w="9525">
            <a:solidFill>
              <a:schemeClr val="tx1"/>
            </a:solidFill>
            <a:round/>
            <a:headEnd/>
            <a:tailEnd/>
          </a:ln>
        </p:spPr>
      </p:cxnSp>
      <p:cxnSp>
        <p:nvCxnSpPr>
          <p:cNvPr id="805902" name="AutoShape 25"/>
          <p:cNvCxnSpPr>
            <a:cxnSpLocks noChangeShapeType="1"/>
            <a:stCxn id="805907" idx="4"/>
            <a:endCxn id="805909" idx="0"/>
          </p:cNvCxnSpPr>
          <p:nvPr/>
        </p:nvCxnSpPr>
        <p:spPr bwMode="auto">
          <a:xfrm flipH="1">
            <a:off x="2700338" y="5300663"/>
            <a:ext cx="71437" cy="288925"/>
          </a:xfrm>
          <a:prstGeom prst="straightConnector1">
            <a:avLst/>
          </a:prstGeom>
          <a:noFill/>
          <a:ln w="9525">
            <a:solidFill>
              <a:schemeClr val="tx1"/>
            </a:solidFill>
            <a:round/>
            <a:headEnd/>
            <a:tailEnd/>
          </a:ln>
        </p:spPr>
      </p:cxnSp>
      <p:cxnSp>
        <p:nvCxnSpPr>
          <p:cNvPr id="805903" name="AutoShape 26"/>
          <p:cNvCxnSpPr>
            <a:cxnSpLocks noChangeShapeType="1"/>
            <a:stCxn id="805907" idx="5"/>
            <a:endCxn id="805910" idx="1"/>
          </p:cNvCxnSpPr>
          <p:nvPr/>
        </p:nvCxnSpPr>
        <p:spPr bwMode="auto">
          <a:xfrm>
            <a:off x="3433763" y="5132388"/>
            <a:ext cx="427037" cy="100012"/>
          </a:xfrm>
          <a:prstGeom prst="straightConnector1">
            <a:avLst/>
          </a:prstGeom>
          <a:noFill/>
          <a:ln w="9525">
            <a:solidFill>
              <a:schemeClr val="tx1"/>
            </a:solidFill>
            <a:round/>
            <a:headEnd/>
            <a:tailEnd/>
          </a:ln>
        </p:spPr>
      </p:cxnSp>
      <p:cxnSp>
        <p:nvCxnSpPr>
          <p:cNvPr id="805904" name="AutoShape 27"/>
          <p:cNvCxnSpPr>
            <a:cxnSpLocks noChangeShapeType="1"/>
            <a:stCxn id="805911" idx="7"/>
            <a:endCxn id="805914" idx="3"/>
          </p:cNvCxnSpPr>
          <p:nvPr/>
        </p:nvCxnSpPr>
        <p:spPr bwMode="auto">
          <a:xfrm flipH="1" flipV="1">
            <a:off x="6624638" y="3076575"/>
            <a:ext cx="9525" cy="304800"/>
          </a:xfrm>
          <a:prstGeom prst="straightConnector1">
            <a:avLst/>
          </a:prstGeom>
          <a:noFill/>
          <a:ln w="9525">
            <a:solidFill>
              <a:schemeClr val="tx1"/>
            </a:solidFill>
            <a:round/>
            <a:headEnd/>
            <a:tailEnd/>
          </a:ln>
        </p:spPr>
      </p:cxnSp>
      <p:cxnSp>
        <p:nvCxnSpPr>
          <p:cNvPr id="805905" name="AutoShape 28"/>
          <p:cNvCxnSpPr>
            <a:cxnSpLocks noChangeShapeType="1"/>
            <a:stCxn id="805911" idx="6"/>
            <a:endCxn id="805913" idx="2"/>
          </p:cNvCxnSpPr>
          <p:nvPr/>
        </p:nvCxnSpPr>
        <p:spPr bwMode="auto">
          <a:xfrm>
            <a:off x="6913563" y="3789363"/>
            <a:ext cx="322262" cy="0"/>
          </a:xfrm>
          <a:prstGeom prst="straightConnector1">
            <a:avLst/>
          </a:prstGeom>
          <a:noFill/>
          <a:ln w="9525">
            <a:solidFill>
              <a:schemeClr val="tx1"/>
            </a:solidFill>
            <a:round/>
            <a:headEnd/>
            <a:tailEnd/>
          </a:ln>
        </p:spPr>
      </p:cxnSp>
      <p:cxnSp>
        <p:nvCxnSpPr>
          <p:cNvPr id="805906" name="AutoShape 29"/>
          <p:cNvCxnSpPr>
            <a:cxnSpLocks noChangeShapeType="1"/>
            <a:stCxn id="805911" idx="5"/>
            <a:endCxn id="805912" idx="0"/>
          </p:cNvCxnSpPr>
          <p:nvPr/>
        </p:nvCxnSpPr>
        <p:spPr bwMode="auto">
          <a:xfrm>
            <a:off x="6634163" y="4195763"/>
            <a:ext cx="603250" cy="169862"/>
          </a:xfrm>
          <a:prstGeom prst="straightConnector1">
            <a:avLst/>
          </a:prstGeom>
          <a:noFill/>
          <a:ln w="9525">
            <a:solidFill>
              <a:schemeClr val="tx1"/>
            </a:solidFill>
            <a:round/>
            <a:headEnd/>
            <a:tailEnd/>
          </a:ln>
        </p:spPr>
      </p:cxnSp>
    </p:spTree>
  </p:cSld>
  <p:clrMapOvr>
    <a:masterClrMapping/>
  </p:clrMapOvr>
  <p:timing>
    <p:tnLst>
      <p:par>
        <p:cTn id="1" dur="indefinite" restart="never" nodeType="tmRoot"/>
      </p:par>
    </p:tnLst>
  </p:timing>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space réservé du numéro de diapositive 3"/>
          <p:cNvSpPr>
            <a:spLocks noGrp="1"/>
          </p:cNvSpPr>
          <p:nvPr>
            <p:ph type="sldNum" sz="quarter" idx="10"/>
          </p:nvPr>
        </p:nvSpPr>
        <p:spPr/>
        <p:txBody>
          <a:bodyPr/>
          <a:lstStyle/>
          <a:p>
            <a:pPr>
              <a:defRPr/>
            </a:pPr>
            <a:fld id="{952AF057-9BFE-3241-91E1-583722D2BAB1}" type="slidenum">
              <a:rPr lang="fr-FR"/>
              <a:pPr>
                <a:defRPr/>
              </a:pPr>
              <a:t>395</a:t>
            </a:fld>
            <a:endParaRPr lang="fr-FR"/>
          </a:p>
        </p:txBody>
      </p:sp>
      <p:sp>
        <p:nvSpPr>
          <p:cNvPr id="807939" name="Rectangle 2"/>
          <p:cNvSpPr>
            <a:spLocks noGrp="1" noChangeArrowheads="1"/>
          </p:cNvSpPr>
          <p:nvPr>
            <p:ph type="title"/>
          </p:nvPr>
        </p:nvSpPr>
        <p:spPr/>
        <p:txBody>
          <a:bodyPr/>
          <a:lstStyle/>
          <a:p>
            <a:r>
              <a:rPr lang="fr-FR" b="0"/>
              <a:t>Orientations</a:t>
            </a:r>
          </a:p>
        </p:txBody>
      </p:sp>
      <p:sp>
        <p:nvSpPr>
          <p:cNvPr id="807940" name="Rectangle 3"/>
          <p:cNvSpPr>
            <a:spLocks noGrp="1" noChangeArrowheads="1"/>
          </p:cNvSpPr>
          <p:nvPr>
            <p:ph type="body" idx="1"/>
          </p:nvPr>
        </p:nvSpPr>
        <p:spPr>
          <a:xfrm>
            <a:off x="468313" y="1628775"/>
            <a:ext cx="8229600" cy="4525963"/>
          </a:xfrm>
        </p:spPr>
        <p:txBody>
          <a:bodyPr/>
          <a:lstStyle/>
          <a:p>
            <a:pPr marL="609600" indent="-609600"/>
            <a:r>
              <a:rPr lang="fr-FR"/>
              <a:t>Matrice Ansoff</a:t>
            </a:r>
          </a:p>
          <a:p>
            <a:pPr marL="990600" lvl="1" indent="-533400">
              <a:buFontTx/>
              <a:buAutoNum type="arabicPeriod"/>
            </a:pPr>
            <a:endParaRPr lang="fr-FR"/>
          </a:p>
          <a:p>
            <a:pPr marL="609600" indent="-609600"/>
            <a:endParaRPr lang="fr-FR"/>
          </a:p>
          <a:p>
            <a:pPr marL="609600" indent="-609600"/>
            <a:endParaRPr lang="fr-FR"/>
          </a:p>
        </p:txBody>
      </p:sp>
      <p:grpSp>
        <p:nvGrpSpPr>
          <p:cNvPr id="807941" name="Group 4"/>
          <p:cNvGrpSpPr>
            <a:grpSpLocks/>
          </p:cNvGrpSpPr>
          <p:nvPr/>
        </p:nvGrpSpPr>
        <p:grpSpPr bwMode="auto">
          <a:xfrm>
            <a:off x="2124075" y="3068638"/>
            <a:ext cx="6624638" cy="3384550"/>
            <a:chOff x="1111" y="1434"/>
            <a:chExt cx="4173" cy="2132"/>
          </a:xfrm>
        </p:grpSpPr>
        <p:sp>
          <p:nvSpPr>
            <p:cNvPr id="807955" name="Rectangle 5"/>
            <p:cNvSpPr>
              <a:spLocks noChangeArrowheads="1"/>
            </p:cNvSpPr>
            <p:nvPr/>
          </p:nvSpPr>
          <p:spPr bwMode="auto">
            <a:xfrm>
              <a:off x="1111" y="1434"/>
              <a:ext cx="2087" cy="1044"/>
            </a:xfrm>
            <a:prstGeom prst="rect">
              <a:avLst/>
            </a:prstGeom>
            <a:solidFill>
              <a:srgbClr val="FFFF99"/>
            </a:solidFill>
            <a:ln w="9525">
              <a:solidFill>
                <a:schemeClr val="tx1"/>
              </a:solidFill>
              <a:miter lim="800000"/>
              <a:headEnd/>
              <a:tailEnd/>
            </a:ln>
          </p:spPr>
          <p:txBody>
            <a:bodyPr wrap="none" anchor="ctr">
              <a:prstTxWarp prst="textNoShape">
                <a:avLst/>
              </a:prstTxWarp>
            </a:bodyPr>
            <a:lstStyle/>
            <a:p>
              <a:pPr eaLnBrk="1" hangingPunct="1"/>
              <a:r>
                <a:rPr lang="fr-FR" sz="1800" b="1">
                  <a:latin typeface="Arial" charset="0"/>
                  <a:ea typeface="Arial" charset="0"/>
                  <a:cs typeface="Arial" charset="0"/>
                </a:rPr>
                <a:t>Confortement :</a:t>
              </a:r>
            </a:p>
            <a:p>
              <a:pPr eaLnBrk="1" hangingPunct="1"/>
              <a:r>
                <a:rPr lang="fr-FR" sz="1800" b="1">
                  <a:latin typeface="Arial" charset="0"/>
                  <a:ea typeface="Arial" charset="0"/>
                  <a:cs typeface="Arial" charset="0"/>
                </a:rPr>
                <a:t>Consolidation</a:t>
              </a:r>
            </a:p>
            <a:p>
              <a:pPr eaLnBrk="1" hangingPunct="1"/>
              <a:r>
                <a:rPr lang="fr-FR" sz="1800" b="1">
                  <a:latin typeface="Arial" charset="0"/>
                  <a:ea typeface="Arial" charset="0"/>
                  <a:cs typeface="Arial" charset="0"/>
                </a:rPr>
                <a:t>Pénétration du marché</a:t>
              </a:r>
            </a:p>
          </p:txBody>
        </p:sp>
        <p:sp>
          <p:nvSpPr>
            <p:cNvPr id="807956" name="Rectangle 6"/>
            <p:cNvSpPr>
              <a:spLocks noChangeArrowheads="1"/>
            </p:cNvSpPr>
            <p:nvPr/>
          </p:nvSpPr>
          <p:spPr bwMode="auto">
            <a:xfrm>
              <a:off x="1111" y="2478"/>
              <a:ext cx="2087" cy="1088"/>
            </a:xfrm>
            <a:prstGeom prst="rect">
              <a:avLst/>
            </a:prstGeom>
            <a:solidFill>
              <a:srgbClr val="FFFF99"/>
            </a:solidFill>
            <a:ln w="9525">
              <a:solidFill>
                <a:schemeClr val="tx1"/>
              </a:solidFill>
              <a:miter lim="800000"/>
              <a:headEnd/>
              <a:tailEnd/>
            </a:ln>
          </p:spPr>
          <p:txBody>
            <a:bodyPr wrap="none" anchor="ctr">
              <a:prstTxWarp prst="textNoShape">
                <a:avLst/>
              </a:prstTxWarp>
            </a:bodyPr>
            <a:lstStyle/>
            <a:p>
              <a:pPr eaLnBrk="1" hangingPunct="1"/>
              <a:r>
                <a:rPr lang="fr-FR" sz="1800" b="1">
                  <a:latin typeface="Arial" charset="0"/>
                  <a:ea typeface="Arial" charset="0"/>
                  <a:cs typeface="Arial" charset="0"/>
                </a:rPr>
                <a:t>Développement de marchés :</a:t>
              </a:r>
            </a:p>
            <a:p>
              <a:pPr eaLnBrk="1" hangingPunct="1"/>
              <a:r>
                <a:rPr lang="fr-FR" sz="1800" b="1">
                  <a:latin typeface="Arial" charset="0"/>
                  <a:ea typeface="Arial" charset="0"/>
                  <a:cs typeface="Arial" charset="0"/>
                </a:rPr>
                <a:t>Nouveaux segments</a:t>
              </a:r>
            </a:p>
            <a:p>
              <a:pPr eaLnBrk="1" hangingPunct="1"/>
              <a:r>
                <a:rPr lang="fr-FR" sz="1800" b="1">
                  <a:latin typeface="Arial" charset="0"/>
                  <a:ea typeface="Arial" charset="0"/>
                  <a:cs typeface="Arial" charset="0"/>
                </a:rPr>
                <a:t>Nouveaux territoires</a:t>
              </a:r>
            </a:p>
            <a:p>
              <a:pPr eaLnBrk="1" hangingPunct="1"/>
              <a:r>
                <a:rPr lang="fr-FR" sz="1800" b="1">
                  <a:latin typeface="Arial" charset="0"/>
                  <a:ea typeface="Arial" charset="0"/>
                  <a:cs typeface="Arial" charset="0"/>
                </a:rPr>
                <a:t>Nouveaux usages</a:t>
              </a:r>
            </a:p>
            <a:p>
              <a:pPr eaLnBrk="1" hangingPunct="1"/>
              <a:r>
                <a:rPr lang="fr-FR" sz="1800" b="1">
                  <a:latin typeface="Arial" charset="0"/>
                  <a:ea typeface="Arial" charset="0"/>
                  <a:cs typeface="Arial" charset="0"/>
                </a:rPr>
                <a:t>Nouvelles compétences</a:t>
              </a:r>
            </a:p>
            <a:p>
              <a:pPr eaLnBrk="1" hangingPunct="1"/>
              <a:r>
                <a:rPr lang="fr-FR" sz="1800" b="1">
                  <a:latin typeface="Arial" charset="0"/>
                  <a:ea typeface="Arial" charset="0"/>
                  <a:cs typeface="Arial" charset="0"/>
                </a:rPr>
                <a:t>Attentes actuelles</a:t>
              </a:r>
            </a:p>
          </p:txBody>
        </p:sp>
        <p:sp>
          <p:nvSpPr>
            <p:cNvPr id="807957" name="Rectangle 7"/>
            <p:cNvSpPr>
              <a:spLocks noChangeArrowheads="1"/>
            </p:cNvSpPr>
            <p:nvPr/>
          </p:nvSpPr>
          <p:spPr bwMode="auto">
            <a:xfrm>
              <a:off x="3198" y="2478"/>
              <a:ext cx="2086" cy="1088"/>
            </a:xfrm>
            <a:prstGeom prst="rect">
              <a:avLst/>
            </a:prstGeom>
            <a:solidFill>
              <a:srgbClr val="FFFF99"/>
            </a:solidFill>
            <a:ln w="9525">
              <a:solidFill>
                <a:schemeClr val="tx1"/>
              </a:solidFill>
              <a:miter lim="800000"/>
              <a:headEnd/>
              <a:tailEnd/>
            </a:ln>
          </p:spPr>
          <p:txBody>
            <a:bodyPr wrap="none" anchor="ctr">
              <a:prstTxWarp prst="textNoShape">
                <a:avLst/>
              </a:prstTxWarp>
            </a:bodyPr>
            <a:lstStyle/>
            <a:p>
              <a:pPr eaLnBrk="1" hangingPunct="1"/>
              <a:r>
                <a:rPr lang="fr-FR" sz="1800" b="1">
                  <a:latin typeface="Arial" charset="0"/>
                  <a:ea typeface="Arial" charset="0"/>
                  <a:cs typeface="Arial" charset="0"/>
                </a:rPr>
                <a:t>Diversification :</a:t>
              </a:r>
            </a:p>
            <a:p>
              <a:pPr eaLnBrk="1" hangingPunct="1"/>
              <a:r>
                <a:rPr lang="fr-FR" sz="1800" b="1">
                  <a:latin typeface="Arial" charset="0"/>
                  <a:ea typeface="Arial" charset="0"/>
                  <a:cs typeface="Arial" charset="0"/>
                </a:rPr>
                <a:t>Compétences existantes</a:t>
              </a:r>
            </a:p>
            <a:p>
              <a:pPr eaLnBrk="1" hangingPunct="1"/>
              <a:r>
                <a:rPr lang="fr-FR" sz="1800" b="1">
                  <a:latin typeface="Arial" charset="0"/>
                  <a:ea typeface="Arial" charset="0"/>
                  <a:cs typeface="Arial" charset="0"/>
                </a:rPr>
                <a:t>Nouvelles compétences</a:t>
              </a:r>
            </a:p>
            <a:p>
              <a:pPr eaLnBrk="1" hangingPunct="1"/>
              <a:r>
                <a:rPr lang="fr-FR" sz="1800" b="1">
                  <a:latin typeface="Arial" charset="0"/>
                  <a:ea typeface="Arial" charset="0"/>
                  <a:cs typeface="Arial" charset="0"/>
                </a:rPr>
                <a:t>Attentes actuelles</a:t>
              </a:r>
            </a:p>
          </p:txBody>
        </p:sp>
        <p:sp>
          <p:nvSpPr>
            <p:cNvPr id="807958" name="Rectangle 8"/>
            <p:cNvSpPr>
              <a:spLocks noChangeArrowheads="1"/>
            </p:cNvSpPr>
            <p:nvPr/>
          </p:nvSpPr>
          <p:spPr bwMode="auto">
            <a:xfrm>
              <a:off x="3198" y="1434"/>
              <a:ext cx="2086" cy="1044"/>
            </a:xfrm>
            <a:prstGeom prst="rect">
              <a:avLst/>
            </a:prstGeom>
            <a:solidFill>
              <a:srgbClr val="FFFF99"/>
            </a:solidFill>
            <a:ln w="9525">
              <a:solidFill>
                <a:schemeClr val="tx1"/>
              </a:solidFill>
              <a:miter lim="800000"/>
              <a:headEnd/>
              <a:tailEnd/>
            </a:ln>
          </p:spPr>
          <p:txBody>
            <a:bodyPr wrap="none" anchor="ctr">
              <a:prstTxWarp prst="textNoShape">
                <a:avLst/>
              </a:prstTxWarp>
            </a:bodyPr>
            <a:lstStyle/>
            <a:p>
              <a:pPr eaLnBrk="1" hangingPunct="1"/>
              <a:r>
                <a:rPr lang="fr-FR" sz="1800" b="1">
                  <a:latin typeface="Arial" charset="0"/>
                  <a:ea typeface="Arial" charset="0"/>
                  <a:cs typeface="Arial" charset="0"/>
                </a:rPr>
                <a:t>Développement de produits :</a:t>
              </a:r>
            </a:p>
            <a:p>
              <a:pPr eaLnBrk="1" hangingPunct="1"/>
              <a:r>
                <a:rPr lang="fr-FR" sz="1800" b="1">
                  <a:latin typeface="Arial" charset="0"/>
                  <a:ea typeface="Arial" charset="0"/>
                  <a:cs typeface="Arial" charset="0"/>
                </a:rPr>
                <a:t>Compétences existantes</a:t>
              </a:r>
            </a:p>
            <a:p>
              <a:pPr eaLnBrk="1" hangingPunct="1"/>
              <a:r>
                <a:rPr lang="fr-FR" sz="1800" b="1">
                  <a:latin typeface="Arial" charset="0"/>
                  <a:ea typeface="Arial" charset="0"/>
                  <a:cs typeface="Arial" charset="0"/>
                </a:rPr>
                <a:t>Nouvelles compétences</a:t>
              </a:r>
            </a:p>
            <a:p>
              <a:pPr eaLnBrk="1" hangingPunct="1"/>
              <a:r>
                <a:rPr lang="fr-FR" sz="1800" b="1">
                  <a:latin typeface="Arial" charset="0"/>
                  <a:ea typeface="Arial" charset="0"/>
                  <a:cs typeface="Arial" charset="0"/>
                </a:rPr>
                <a:t>Attentes actuelles</a:t>
              </a:r>
            </a:p>
          </p:txBody>
        </p:sp>
      </p:grpSp>
      <p:sp>
        <p:nvSpPr>
          <p:cNvPr id="807942" name="Text Box 9"/>
          <p:cNvSpPr txBox="1">
            <a:spLocks noChangeArrowheads="1"/>
          </p:cNvSpPr>
          <p:nvPr/>
        </p:nvSpPr>
        <p:spPr bwMode="auto">
          <a:xfrm>
            <a:off x="3203575" y="2565400"/>
            <a:ext cx="1296988" cy="366713"/>
          </a:xfrm>
          <a:prstGeom prst="rect">
            <a:avLst/>
          </a:prstGeom>
          <a:noFill/>
          <a:ln w="9525">
            <a:noFill/>
            <a:miter lim="800000"/>
            <a:headEnd/>
            <a:tailEnd/>
          </a:ln>
        </p:spPr>
        <p:txBody>
          <a:bodyPr>
            <a:prstTxWarp prst="textNoShape">
              <a:avLst/>
            </a:prstTxWarp>
            <a:spAutoFit/>
          </a:bodyPr>
          <a:lstStyle/>
          <a:p>
            <a:pPr algn="ctr" eaLnBrk="1" hangingPunct="1">
              <a:spcBef>
                <a:spcPct val="50000"/>
              </a:spcBef>
            </a:pPr>
            <a:r>
              <a:rPr lang="fr-FR" sz="1800" b="1">
                <a:latin typeface="Arial" charset="0"/>
                <a:ea typeface="Arial" charset="0"/>
                <a:cs typeface="Arial" charset="0"/>
              </a:rPr>
              <a:t>Existants</a:t>
            </a:r>
            <a:r>
              <a:rPr lang="fr-FR" sz="1800">
                <a:latin typeface="Arial" charset="0"/>
                <a:ea typeface="Arial" charset="0"/>
                <a:cs typeface="Arial" charset="0"/>
              </a:rPr>
              <a:t> </a:t>
            </a:r>
          </a:p>
        </p:txBody>
      </p:sp>
      <p:sp>
        <p:nvSpPr>
          <p:cNvPr id="807943" name="Text Box 10"/>
          <p:cNvSpPr txBox="1">
            <a:spLocks noChangeArrowheads="1"/>
          </p:cNvSpPr>
          <p:nvPr/>
        </p:nvSpPr>
        <p:spPr bwMode="auto">
          <a:xfrm>
            <a:off x="6516688" y="2565400"/>
            <a:ext cx="1295400" cy="366713"/>
          </a:xfrm>
          <a:prstGeom prst="rect">
            <a:avLst/>
          </a:prstGeom>
          <a:noFill/>
          <a:ln w="9525">
            <a:noFill/>
            <a:miter lim="800000"/>
            <a:headEnd/>
            <a:tailEnd/>
          </a:ln>
        </p:spPr>
        <p:txBody>
          <a:bodyPr>
            <a:prstTxWarp prst="textNoShape">
              <a:avLst/>
            </a:prstTxWarp>
            <a:spAutoFit/>
          </a:bodyPr>
          <a:lstStyle/>
          <a:p>
            <a:pPr algn="ctr" eaLnBrk="1" hangingPunct="1">
              <a:spcBef>
                <a:spcPct val="50000"/>
              </a:spcBef>
            </a:pPr>
            <a:r>
              <a:rPr lang="fr-FR" sz="1800" b="1">
                <a:latin typeface="Arial" charset="0"/>
                <a:ea typeface="Arial" charset="0"/>
                <a:cs typeface="Arial" charset="0"/>
              </a:rPr>
              <a:t>Nouveaux</a:t>
            </a:r>
            <a:r>
              <a:rPr lang="fr-FR" sz="1800">
                <a:latin typeface="Arial" charset="0"/>
                <a:ea typeface="Arial" charset="0"/>
                <a:cs typeface="Arial" charset="0"/>
              </a:rPr>
              <a:t> </a:t>
            </a:r>
          </a:p>
        </p:txBody>
      </p:sp>
      <p:sp>
        <p:nvSpPr>
          <p:cNvPr id="807944" name="Text Box 11"/>
          <p:cNvSpPr txBox="1">
            <a:spLocks noChangeArrowheads="1"/>
          </p:cNvSpPr>
          <p:nvPr/>
        </p:nvSpPr>
        <p:spPr bwMode="auto">
          <a:xfrm>
            <a:off x="755650" y="5445125"/>
            <a:ext cx="1295400" cy="366713"/>
          </a:xfrm>
          <a:prstGeom prst="rect">
            <a:avLst/>
          </a:prstGeom>
          <a:noFill/>
          <a:ln w="9525">
            <a:noFill/>
            <a:miter lim="800000"/>
            <a:headEnd/>
            <a:tailEnd/>
          </a:ln>
        </p:spPr>
        <p:txBody>
          <a:bodyPr>
            <a:prstTxWarp prst="textNoShape">
              <a:avLst/>
            </a:prstTxWarp>
            <a:spAutoFit/>
          </a:bodyPr>
          <a:lstStyle/>
          <a:p>
            <a:pPr algn="ctr" eaLnBrk="1" hangingPunct="1">
              <a:spcBef>
                <a:spcPct val="50000"/>
              </a:spcBef>
            </a:pPr>
            <a:r>
              <a:rPr lang="fr-FR" sz="1800" b="1">
                <a:latin typeface="Arial" charset="0"/>
                <a:ea typeface="Arial" charset="0"/>
                <a:cs typeface="Arial" charset="0"/>
              </a:rPr>
              <a:t>Nouveaux</a:t>
            </a:r>
            <a:r>
              <a:rPr lang="fr-FR" sz="1800">
                <a:latin typeface="Arial" charset="0"/>
                <a:ea typeface="Arial" charset="0"/>
                <a:cs typeface="Arial" charset="0"/>
              </a:rPr>
              <a:t> </a:t>
            </a:r>
          </a:p>
        </p:txBody>
      </p:sp>
      <p:sp>
        <p:nvSpPr>
          <p:cNvPr id="807945" name="Text Box 12"/>
          <p:cNvSpPr txBox="1">
            <a:spLocks noChangeArrowheads="1"/>
          </p:cNvSpPr>
          <p:nvPr/>
        </p:nvSpPr>
        <p:spPr bwMode="auto">
          <a:xfrm>
            <a:off x="827088" y="3789363"/>
            <a:ext cx="1296987" cy="366712"/>
          </a:xfrm>
          <a:prstGeom prst="rect">
            <a:avLst/>
          </a:prstGeom>
          <a:noFill/>
          <a:ln w="9525">
            <a:noFill/>
            <a:miter lim="800000"/>
            <a:headEnd/>
            <a:tailEnd/>
          </a:ln>
        </p:spPr>
        <p:txBody>
          <a:bodyPr>
            <a:prstTxWarp prst="textNoShape">
              <a:avLst/>
            </a:prstTxWarp>
            <a:spAutoFit/>
          </a:bodyPr>
          <a:lstStyle/>
          <a:p>
            <a:pPr algn="ctr" eaLnBrk="1" hangingPunct="1">
              <a:spcBef>
                <a:spcPct val="50000"/>
              </a:spcBef>
            </a:pPr>
            <a:r>
              <a:rPr lang="fr-FR" sz="1800" b="1">
                <a:latin typeface="Arial" charset="0"/>
                <a:ea typeface="Arial" charset="0"/>
                <a:cs typeface="Arial" charset="0"/>
              </a:rPr>
              <a:t>Existants</a:t>
            </a:r>
            <a:r>
              <a:rPr lang="fr-FR" sz="1800">
                <a:latin typeface="Arial" charset="0"/>
                <a:ea typeface="Arial" charset="0"/>
                <a:cs typeface="Arial" charset="0"/>
              </a:rPr>
              <a:t> </a:t>
            </a:r>
          </a:p>
        </p:txBody>
      </p:sp>
      <p:sp>
        <p:nvSpPr>
          <p:cNvPr id="807946" name="Text Box 13"/>
          <p:cNvSpPr txBox="1">
            <a:spLocks noChangeArrowheads="1"/>
          </p:cNvSpPr>
          <p:nvPr/>
        </p:nvSpPr>
        <p:spPr bwMode="auto">
          <a:xfrm>
            <a:off x="4284663" y="2198688"/>
            <a:ext cx="2160587" cy="366712"/>
          </a:xfrm>
          <a:prstGeom prst="rect">
            <a:avLst/>
          </a:prstGeom>
          <a:noFill/>
          <a:ln w="9525">
            <a:noFill/>
            <a:miter lim="800000"/>
            <a:headEnd/>
            <a:tailEnd/>
          </a:ln>
        </p:spPr>
        <p:txBody>
          <a:bodyPr>
            <a:prstTxWarp prst="textNoShape">
              <a:avLst/>
            </a:prstTxWarp>
            <a:spAutoFit/>
          </a:bodyPr>
          <a:lstStyle/>
          <a:p>
            <a:pPr algn="ctr" eaLnBrk="1" hangingPunct="1">
              <a:spcBef>
                <a:spcPct val="50000"/>
              </a:spcBef>
            </a:pPr>
            <a:r>
              <a:rPr lang="fr-FR" sz="1800" b="1">
                <a:latin typeface="Arial" charset="0"/>
                <a:ea typeface="Arial" charset="0"/>
                <a:cs typeface="Arial" charset="0"/>
              </a:rPr>
              <a:t>Produits</a:t>
            </a:r>
          </a:p>
        </p:txBody>
      </p:sp>
      <p:sp>
        <p:nvSpPr>
          <p:cNvPr id="807947" name="Text Box 14"/>
          <p:cNvSpPr txBox="1">
            <a:spLocks noChangeArrowheads="1"/>
          </p:cNvSpPr>
          <p:nvPr/>
        </p:nvSpPr>
        <p:spPr bwMode="auto">
          <a:xfrm>
            <a:off x="179388" y="4646613"/>
            <a:ext cx="1223962" cy="366712"/>
          </a:xfrm>
          <a:prstGeom prst="rect">
            <a:avLst/>
          </a:prstGeom>
          <a:noFill/>
          <a:ln w="9525">
            <a:noFill/>
            <a:miter lim="800000"/>
            <a:headEnd/>
            <a:tailEnd/>
          </a:ln>
        </p:spPr>
        <p:txBody>
          <a:bodyPr>
            <a:prstTxWarp prst="textNoShape">
              <a:avLst/>
            </a:prstTxWarp>
            <a:spAutoFit/>
          </a:bodyPr>
          <a:lstStyle/>
          <a:p>
            <a:pPr algn="ctr" eaLnBrk="1" hangingPunct="1">
              <a:spcBef>
                <a:spcPct val="50000"/>
              </a:spcBef>
            </a:pPr>
            <a:r>
              <a:rPr lang="fr-FR" sz="1800" b="1">
                <a:latin typeface="Arial" charset="0"/>
                <a:ea typeface="Arial" charset="0"/>
                <a:cs typeface="Arial" charset="0"/>
              </a:rPr>
              <a:t>Marchés</a:t>
            </a:r>
          </a:p>
        </p:txBody>
      </p:sp>
      <p:grpSp>
        <p:nvGrpSpPr>
          <p:cNvPr id="807948" name="Group 15"/>
          <p:cNvGrpSpPr>
            <a:grpSpLocks/>
          </p:cNvGrpSpPr>
          <p:nvPr/>
        </p:nvGrpSpPr>
        <p:grpSpPr bwMode="auto">
          <a:xfrm>
            <a:off x="7596188" y="188913"/>
            <a:ext cx="865187" cy="360362"/>
            <a:chOff x="4785" y="119"/>
            <a:chExt cx="545" cy="227"/>
          </a:xfrm>
        </p:grpSpPr>
        <p:sp>
          <p:nvSpPr>
            <p:cNvPr id="807949" name="Oval 16"/>
            <p:cNvSpPr>
              <a:spLocks noChangeArrowheads="1"/>
            </p:cNvSpPr>
            <p:nvPr/>
          </p:nvSpPr>
          <p:spPr bwMode="auto">
            <a:xfrm>
              <a:off x="4785" y="119"/>
              <a:ext cx="182" cy="91"/>
            </a:xfrm>
            <a:prstGeom prst="ellipse">
              <a:avLst/>
            </a:prstGeom>
            <a:solidFill>
              <a:srgbClr val="FFFF99"/>
            </a:solidFill>
            <a:ln w="9525">
              <a:solidFill>
                <a:schemeClr val="tx1"/>
              </a:solidFill>
              <a:round/>
              <a:headEnd/>
              <a:tailEnd/>
            </a:ln>
          </p:spPr>
          <p:txBody>
            <a:bodyPr wrap="none" anchor="ctr">
              <a:prstTxWarp prst="textNoShape">
                <a:avLst/>
              </a:prstTxWarp>
            </a:bodyPr>
            <a:lstStyle/>
            <a:p>
              <a:endParaRPr lang="fr-FR"/>
            </a:p>
          </p:txBody>
        </p:sp>
        <p:sp>
          <p:nvSpPr>
            <p:cNvPr id="807950" name="Oval 17"/>
            <p:cNvSpPr>
              <a:spLocks noChangeArrowheads="1"/>
            </p:cNvSpPr>
            <p:nvPr/>
          </p:nvSpPr>
          <p:spPr bwMode="auto">
            <a:xfrm>
              <a:off x="4921" y="255"/>
              <a:ext cx="182" cy="91"/>
            </a:xfrm>
            <a:prstGeom prst="ellipse">
              <a:avLst/>
            </a:prstGeom>
            <a:solidFill>
              <a:srgbClr val="FF00FF"/>
            </a:solidFill>
            <a:ln w="9525">
              <a:solidFill>
                <a:schemeClr val="tx1"/>
              </a:solidFill>
              <a:round/>
              <a:headEnd/>
              <a:tailEnd/>
            </a:ln>
          </p:spPr>
          <p:txBody>
            <a:bodyPr wrap="none" anchor="ctr">
              <a:prstTxWarp prst="textNoShape">
                <a:avLst/>
              </a:prstTxWarp>
            </a:bodyPr>
            <a:lstStyle/>
            <a:p>
              <a:endParaRPr lang="fr-FR"/>
            </a:p>
          </p:txBody>
        </p:sp>
        <p:sp>
          <p:nvSpPr>
            <p:cNvPr id="807951" name="Oval 18"/>
            <p:cNvSpPr>
              <a:spLocks noChangeArrowheads="1"/>
            </p:cNvSpPr>
            <p:nvPr/>
          </p:nvSpPr>
          <p:spPr bwMode="auto">
            <a:xfrm>
              <a:off x="5148" y="164"/>
              <a:ext cx="182" cy="91"/>
            </a:xfrm>
            <a:prstGeom prst="ellipse">
              <a:avLst/>
            </a:prstGeom>
            <a:solidFill>
              <a:srgbClr val="CCFFFF"/>
            </a:solidFill>
            <a:ln w="9525">
              <a:solidFill>
                <a:schemeClr val="tx1"/>
              </a:solidFill>
              <a:round/>
              <a:headEnd/>
              <a:tailEnd/>
            </a:ln>
          </p:spPr>
          <p:txBody>
            <a:bodyPr wrap="none" anchor="ctr">
              <a:prstTxWarp prst="textNoShape">
                <a:avLst/>
              </a:prstTxWarp>
            </a:bodyPr>
            <a:lstStyle/>
            <a:p>
              <a:endParaRPr lang="fr-FR"/>
            </a:p>
          </p:txBody>
        </p:sp>
        <p:sp>
          <p:nvSpPr>
            <p:cNvPr id="807952" name="Line 19"/>
            <p:cNvSpPr>
              <a:spLocks noChangeShapeType="1"/>
            </p:cNvSpPr>
            <p:nvPr/>
          </p:nvSpPr>
          <p:spPr bwMode="auto">
            <a:xfrm>
              <a:off x="4967" y="164"/>
              <a:ext cx="181" cy="46"/>
            </a:xfrm>
            <a:prstGeom prst="line">
              <a:avLst/>
            </a:prstGeom>
            <a:noFill/>
            <a:ln w="9525">
              <a:solidFill>
                <a:schemeClr val="tx1"/>
              </a:solidFill>
              <a:round/>
              <a:headEnd/>
              <a:tailEnd/>
            </a:ln>
          </p:spPr>
          <p:txBody>
            <a:bodyPr>
              <a:prstTxWarp prst="textNoShape">
                <a:avLst/>
              </a:prstTxWarp>
            </a:bodyPr>
            <a:lstStyle/>
            <a:p>
              <a:endParaRPr lang="fr-FR"/>
            </a:p>
          </p:txBody>
        </p:sp>
        <p:sp>
          <p:nvSpPr>
            <p:cNvPr id="807953" name="Line 20"/>
            <p:cNvSpPr>
              <a:spLocks noChangeShapeType="1"/>
            </p:cNvSpPr>
            <p:nvPr/>
          </p:nvSpPr>
          <p:spPr bwMode="auto">
            <a:xfrm>
              <a:off x="4876" y="210"/>
              <a:ext cx="91" cy="45"/>
            </a:xfrm>
            <a:prstGeom prst="line">
              <a:avLst/>
            </a:prstGeom>
            <a:noFill/>
            <a:ln w="9525">
              <a:solidFill>
                <a:schemeClr val="tx1"/>
              </a:solidFill>
              <a:round/>
              <a:headEnd/>
              <a:tailEnd/>
            </a:ln>
          </p:spPr>
          <p:txBody>
            <a:bodyPr>
              <a:prstTxWarp prst="textNoShape">
                <a:avLst/>
              </a:prstTxWarp>
            </a:bodyPr>
            <a:lstStyle/>
            <a:p>
              <a:endParaRPr lang="fr-FR"/>
            </a:p>
          </p:txBody>
        </p:sp>
        <p:sp>
          <p:nvSpPr>
            <p:cNvPr id="807954" name="Line 21"/>
            <p:cNvSpPr>
              <a:spLocks noChangeShapeType="1"/>
            </p:cNvSpPr>
            <p:nvPr/>
          </p:nvSpPr>
          <p:spPr bwMode="auto">
            <a:xfrm flipH="1">
              <a:off x="5103" y="255"/>
              <a:ext cx="90" cy="45"/>
            </a:xfrm>
            <a:prstGeom prst="line">
              <a:avLst/>
            </a:prstGeom>
            <a:noFill/>
            <a:ln w="9525">
              <a:solidFill>
                <a:schemeClr val="tx1"/>
              </a:solidFill>
              <a:round/>
              <a:headEnd/>
              <a:tailEnd/>
            </a:ln>
          </p:spPr>
          <p:txBody>
            <a:bodyPr>
              <a:prstTxWarp prst="textNoShape">
                <a:avLst/>
              </a:prstTxWarp>
            </a:bodyPr>
            <a:lstStyle/>
            <a:p>
              <a:endParaRPr lang="fr-F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ce réservé du numéro de diapositive 3"/>
          <p:cNvSpPr>
            <a:spLocks noGrp="1"/>
          </p:cNvSpPr>
          <p:nvPr>
            <p:ph type="sldNum" sz="quarter" idx="10"/>
          </p:nvPr>
        </p:nvSpPr>
        <p:spPr/>
        <p:txBody>
          <a:bodyPr/>
          <a:lstStyle/>
          <a:p>
            <a:pPr>
              <a:defRPr/>
            </a:pPr>
            <a:fld id="{7C3D5D64-505E-054E-B9F9-EC11947E1A5A}" type="slidenum">
              <a:rPr lang="fr-FR"/>
              <a:pPr>
                <a:defRPr/>
              </a:pPr>
              <a:t>4</a:t>
            </a:fld>
            <a:endParaRPr lang="fr-FR"/>
          </a:p>
        </p:txBody>
      </p:sp>
      <p:sp>
        <p:nvSpPr>
          <p:cNvPr id="22531" name="Rectangle 2"/>
          <p:cNvSpPr>
            <a:spLocks noGrp="1" noChangeArrowheads="1"/>
          </p:cNvSpPr>
          <p:nvPr>
            <p:ph type="title"/>
          </p:nvPr>
        </p:nvSpPr>
        <p:spPr>
          <a:xfrm>
            <a:off x="609600" y="76200"/>
            <a:ext cx="7772400" cy="990600"/>
          </a:xfrm>
          <a:noFill/>
        </p:spPr>
        <p:txBody>
          <a:bodyPr/>
          <a:lstStyle/>
          <a:p>
            <a:r>
              <a:rPr lang="fr-FR"/>
              <a:t>Le tétraèdre de la politique générale</a:t>
            </a:r>
          </a:p>
        </p:txBody>
      </p:sp>
      <p:sp>
        <p:nvSpPr>
          <p:cNvPr id="22532" name="Oval 3"/>
          <p:cNvSpPr>
            <a:spLocks noChangeArrowheads="1"/>
          </p:cNvSpPr>
          <p:nvPr/>
        </p:nvSpPr>
        <p:spPr bwMode="auto">
          <a:xfrm>
            <a:off x="647700" y="1295400"/>
            <a:ext cx="7264400" cy="4483100"/>
          </a:xfrm>
          <a:prstGeom prst="ellipse">
            <a:avLst/>
          </a:prstGeom>
          <a:noFill/>
          <a:ln w="25400">
            <a:solidFill>
              <a:schemeClr val="accent2"/>
            </a:solidFill>
            <a:round/>
            <a:headEnd/>
            <a:tailEnd/>
          </a:ln>
        </p:spPr>
        <p:txBody>
          <a:bodyPr wrap="none" anchor="ctr">
            <a:prstTxWarp prst="textNoShape">
              <a:avLst/>
            </a:prstTxWarp>
          </a:bodyPr>
          <a:lstStyle/>
          <a:p>
            <a:endParaRPr lang="fr-FR"/>
          </a:p>
        </p:txBody>
      </p:sp>
      <p:sp>
        <p:nvSpPr>
          <p:cNvPr id="22533" name="Line 4"/>
          <p:cNvSpPr>
            <a:spLocks noChangeShapeType="1"/>
          </p:cNvSpPr>
          <p:nvPr/>
        </p:nvSpPr>
        <p:spPr bwMode="auto">
          <a:xfrm>
            <a:off x="1460500" y="4921250"/>
            <a:ext cx="5727700" cy="0"/>
          </a:xfrm>
          <a:prstGeom prst="line">
            <a:avLst/>
          </a:prstGeom>
          <a:noFill/>
          <a:ln w="25400">
            <a:solidFill>
              <a:srgbClr val="00279F"/>
            </a:solidFill>
            <a:round/>
            <a:headEnd/>
            <a:tailEnd/>
          </a:ln>
        </p:spPr>
        <p:txBody>
          <a:bodyPr wrap="none" anchor="ctr">
            <a:prstTxWarp prst="textNoShape">
              <a:avLst/>
            </a:prstTxWarp>
          </a:bodyPr>
          <a:lstStyle/>
          <a:p>
            <a:endParaRPr lang="fr-FR"/>
          </a:p>
        </p:txBody>
      </p:sp>
      <p:sp>
        <p:nvSpPr>
          <p:cNvPr id="22534" name="Line 6"/>
          <p:cNvSpPr>
            <a:spLocks noChangeShapeType="1"/>
          </p:cNvSpPr>
          <p:nvPr/>
        </p:nvSpPr>
        <p:spPr bwMode="auto">
          <a:xfrm flipH="1">
            <a:off x="1447800" y="3492500"/>
            <a:ext cx="2870200" cy="1422400"/>
          </a:xfrm>
          <a:prstGeom prst="line">
            <a:avLst/>
          </a:prstGeom>
          <a:noFill/>
          <a:ln w="25400">
            <a:solidFill>
              <a:srgbClr val="00279F"/>
            </a:solidFill>
            <a:round/>
            <a:headEnd/>
            <a:tailEnd/>
          </a:ln>
        </p:spPr>
        <p:txBody>
          <a:bodyPr wrap="none" anchor="ctr">
            <a:prstTxWarp prst="textNoShape">
              <a:avLst/>
            </a:prstTxWarp>
          </a:bodyPr>
          <a:lstStyle/>
          <a:p>
            <a:endParaRPr lang="fr-FR"/>
          </a:p>
        </p:txBody>
      </p:sp>
      <p:sp>
        <p:nvSpPr>
          <p:cNvPr id="22535" name="Line 8"/>
          <p:cNvSpPr>
            <a:spLocks noChangeShapeType="1"/>
          </p:cNvSpPr>
          <p:nvPr/>
        </p:nvSpPr>
        <p:spPr bwMode="auto">
          <a:xfrm flipH="1">
            <a:off x="1447800" y="1371600"/>
            <a:ext cx="2870200" cy="3505200"/>
          </a:xfrm>
          <a:prstGeom prst="line">
            <a:avLst/>
          </a:prstGeom>
          <a:noFill/>
          <a:ln w="25400">
            <a:solidFill>
              <a:srgbClr val="00279F"/>
            </a:solidFill>
            <a:round/>
            <a:headEnd/>
            <a:tailEnd/>
          </a:ln>
        </p:spPr>
        <p:txBody>
          <a:bodyPr wrap="none" anchor="ctr">
            <a:prstTxWarp prst="textNoShape">
              <a:avLst/>
            </a:prstTxWarp>
          </a:bodyPr>
          <a:lstStyle/>
          <a:p>
            <a:endParaRPr lang="fr-FR"/>
          </a:p>
        </p:txBody>
      </p:sp>
      <p:sp>
        <p:nvSpPr>
          <p:cNvPr id="22536" name="Line 9"/>
          <p:cNvSpPr>
            <a:spLocks noChangeShapeType="1"/>
          </p:cNvSpPr>
          <p:nvPr/>
        </p:nvSpPr>
        <p:spPr bwMode="auto">
          <a:xfrm>
            <a:off x="4356100" y="1371600"/>
            <a:ext cx="0" cy="2133600"/>
          </a:xfrm>
          <a:prstGeom prst="line">
            <a:avLst/>
          </a:prstGeom>
          <a:noFill/>
          <a:ln w="25400">
            <a:solidFill>
              <a:srgbClr val="00279F"/>
            </a:solidFill>
            <a:round/>
            <a:headEnd/>
            <a:tailEnd/>
          </a:ln>
        </p:spPr>
        <p:txBody>
          <a:bodyPr wrap="none" anchor="ctr">
            <a:prstTxWarp prst="textNoShape">
              <a:avLst/>
            </a:prstTxWarp>
          </a:bodyPr>
          <a:lstStyle/>
          <a:p>
            <a:endParaRPr lang="fr-FR"/>
          </a:p>
        </p:txBody>
      </p:sp>
      <p:sp>
        <p:nvSpPr>
          <p:cNvPr id="22537" name="Line 10"/>
          <p:cNvSpPr>
            <a:spLocks noChangeShapeType="1"/>
          </p:cNvSpPr>
          <p:nvPr/>
        </p:nvSpPr>
        <p:spPr bwMode="auto">
          <a:xfrm>
            <a:off x="4356100" y="1341438"/>
            <a:ext cx="2895600" cy="3581400"/>
          </a:xfrm>
          <a:prstGeom prst="line">
            <a:avLst/>
          </a:prstGeom>
          <a:noFill/>
          <a:ln w="25400">
            <a:solidFill>
              <a:srgbClr val="00279F"/>
            </a:solidFill>
            <a:round/>
            <a:headEnd/>
            <a:tailEnd/>
          </a:ln>
        </p:spPr>
        <p:txBody>
          <a:bodyPr wrap="none" anchor="ctr">
            <a:prstTxWarp prst="textNoShape">
              <a:avLst/>
            </a:prstTxWarp>
          </a:bodyPr>
          <a:lstStyle/>
          <a:p>
            <a:endParaRPr lang="fr-FR"/>
          </a:p>
        </p:txBody>
      </p:sp>
      <p:sp>
        <p:nvSpPr>
          <p:cNvPr id="22538" name="Line 11"/>
          <p:cNvSpPr>
            <a:spLocks noChangeShapeType="1"/>
          </p:cNvSpPr>
          <p:nvPr/>
        </p:nvSpPr>
        <p:spPr bwMode="auto">
          <a:xfrm>
            <a:off x="4292600" y="3455988"/>
            <a:ext cx="2933700" cy="1485900"/>
          </a:xfrm>
          <a:prstGeom prst="line">
            <a:avLst/>
          </a:prstGeom>
          <a:noFill/>
          <a:ln w="25400">
            <a:solidFill>
              <a:srgbClr val="00279F"/>
            </a:solidFill>
            <a:round/>
            <a:headEnd/>
            <a:tailEnd/>
          </a:ln>
        </p:spPr>
        <p:txBody>
          <a:bodyPr wrap="none" anchor="ctr">
            <a:prstTxWarp prst="textNoShape">
              <a:avLst/>
            </a:prstTxWarp>
          </a:bodyPr>
          <a:lstStyle/>
          <a:p>
            <a:endParaRPr lang="fr-FR"/>
          </a:p>
        </p:txBody>
      </p:sp>
      <p:sp>
        <p:nvSpPr>
          <p:cNvPr id="22539" name="Rectangle 12"/>
          <p:cNvSpPr>
            <a:spLocks noChangeArrowheads="1"/>
          </p:cNvSpPr>
          <p:nvPr/>
        </p:nvSpPr>
        <p:spPr bwMode="auto">
          <a:xfrm rot="2940000">
            <a:off x="4610894" y="2893219"/>
            <a:ext cx="1590675" cy="363537"/>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STRUCTURE</a:t>
            </a:r>
          </a:p>
        </p:txBody>
      </p:sp>
      <p:sp>
        <p:nvSpPr>
          <p:cNvPr id="22540" name="Rectangle 13"/>
          <p:cNvSpPr>
            <a:spLocks noChangeArrowheads="1"/>
          </p:cNvSpPr>
          <p:nvPr/>
        </p:nvSpPr>
        <p:spPr bwMode="auto">
          <a:xfrm rot="-3120000">
            <a:off x="2729706" y="2720182"/>
            <a:ext cx="1311275" cy="363538"/>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DECISION</a:t>
            </a:r>
          </a:p>
        </p:txBody>
      </p:sp>
      <p:sp>
        <p:nvSpPr>
          <p:cNvPr id="22541" name="Rectangle 14"/>
          <p:cNvSpPr>
            <a:spLocks noChangeArrowheads="1"/>
          </p:cNvSpPr>
          <p:nvPr/>
        </p:nvSpPr>
        <p:spPr bwMode="auto">
          <a:xfrm>
            <a:off x="3617913" y="4257675"/>
            <a:ext cx="1298575" cy="363538"/>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IDENTITE</a:t>
            </a:r>
          </a:p>
        </p:txBody>
      </p:sp>
      <p:sp>
        <p:nvSpPr>
          <p:cNvPr id="22542" name="Rectangle 15"/>
          <p:cNvSpPr>
            <a:spLocks noChangeArrowheads="1"/>
          </p:cNvSpPr>
          <p:nvPr/>
        </p:nvSpPr>
        <p:spPr bwMode="auto">
          <a:xfrm>
            <a:off x="6380163" y="1800225"/>
            <a:ext cx="1158875" cy="363538"/>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a:solidFill>
                  <a:schemeClr val="accent2"/>
                </a:solidFill>
              </a:rPr>
              <a:t>MARCHE</a:t>
            </a:r>
          </a:p>
        </p:txBody>
      </p:sp>
      <p:sp>
        <p:nvSpPr>
          <p:cNvPr id="22543" name="Arc 16"/>
          <p:cNvSpPr>
            <a:spLocks/>
          </p:cNvSpPr>
          <p:nvPr/>
        </p:nvSpPr>
        <p:spPr bwMode="auto">
          <a:xfrm rot="-8520000">
            <a:off x="4267200" y="3741738"/>
            <a:ext cx="374650" cy="450850"/>
          </a:xfrm>
          <a:custGeom>
            <a:avLst/>
            <a:gdLst>
              <a:gd name="T0" fmla="*/ 0 w 21600"/>
              <a:gd name="T1" fmla="*/ 0 h 21600"/>
              <a:gd name="T2" fmla="*/ 6498270 w 21600"/>
              <a:gd name="T3" fmla="*/ 9410450 h 21600"/>
              <a:gd name="T4" fmla="*/ 0 w 21600"/>
              <a:gd name="T5" fmla="*/ 941045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2700" cap="rnd">
            <a:solidFill>
              <a:srgbClr val="00279F"/>
            </a:solidFill>
            <a:round/>
            <a:headEnd type="triangle" w="med" len="med"/>
            <a:tailEnd type="triangle" w="med" len="med"/>
          </a:ln>
        </p:spPr>
        <p:txBody>
          <a:bodyPr wrap="none" anchor="ctr">
            <a:prstTxWarp prst="textNoShape">
              <a:avLst/>
            </a:prstTxWarp>
          </a:bodyPr>
          <a:lstStyle/>
          <a:p>
            <a:endParaRPr lang="fr-FR"/>
          </a:p>
        </p:txBody>
      </p:sp>
      <p:sp>
        <p:nvSpPr>
          <p:cNvPr id="22544" name="Arc 17"/>
          <p:cNvSpPr>
            <a:spLocks/>
          </p:cNvSpPr>
          <p:nvPr/>
        </p:nvSpPr>
        <p:spPr bwMode="auto">
          <a:xfrm>
            <a:off x="3810000" y="2979738"/>
            <a:ext cx="374650" cy="450850"/>
          </a:xfrm>
          <a:custGeom>
            <a:avLst/>
            <a:gdLst>
              <a:gd name="T0" fmla="*/ 0 w 21600"/>
              <a:gd name="T1" fmla="*/ 0 h 21600"/>
              <a:gd name="T2" fmla="*/ 6498270 w 21600"/>
              <a:gd name="T3" fmla="*/ 9410450 h 21600"/>
              <a:gd name="T4" fmla="*/ 0 w 21600"/>
              <a:gd name="T5" fmla="*/ 941045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2700" cap="rnd">
            <a:solidFill>
              <a:srgbClr val="00279F"/>
            </a:solidFill>
            <a:round/>
            <a:headEnd type="triangle" w="med" len="med"/>
            <a:tailEnd type="triangle" w="med" len="med"/>
          </a:ln>
        </p:spPr>
        <p:txBody>
          <a:bodyPr wrap="none" anchor="ctr">
            <a:prstTxWarp prst="textNoShape">
              <a:avLst/>
            </a:prstTxWarp>
          </a:bodyPr>
          <a:lstStyle/>
          <a:p>
            <a:endParaRPr lang="fr-FR"/>
          </a:p>
        </p:txBody>
      </p:sp>
      <p:sp>
        <p:nvSpPr>
          <p:cNvPr id="22545" name="Rectangle 18"/>
          <p:cNvSpPr>
            <a:spLocks noChangeArrowheads="1"/>
          </p:cNvSpPr>
          <p:nvPr/>
        </p:nvSpPr>
        <p:spPr bwMode="auto">
          <a:xfrm>
            <a:off x="3694113" y="3343275"/>
            <a:ext cx="1514475" cy="363538"/>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STRATEGIE</a:t>
            </a:r>
          </a:p>
        </p:txBody>
      </p:sp>
      <p:sp>
        <p:nvSpPr>
          <p:cNvPr id="22546" name="Arc 19"/>
          <p:cNvSpPr>
            <a:spLocks/>
          </p:cNvSpPr>
          <p:nvPr/>
        </p:nvSpPr>
        <p:spPr bwMode="auto">
          <a:xfrm rot="-6660000">
            <a:off x="4724400" y="2827338"/>
            <a:ext cx="374650" cy="450850"/>
          </a:xfrm>
          <a:custGeom>
            <a:avLst/>
            <a:gdLst>
              <a:gd name="T0" fmla="*/ 0 w 21600"/>
              <a:gd name="T1" fmla="*/ 0 h 21600"/>
              <a:gd name="T2" fmla="*/ 6498270 w 21600"/>
              <a:gd name="T3" fmla="*/ 9410450 h 21600"/>
              <a:gd name="T4" fmla="*/ 0 w 21600"/>
              <a:gd name="T5" fmla="*/ 941045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2700" cap="rnd">
            <a:solidFill>
              <a:srgbClr val="00279F"/>
            </a:solidFill>
            <a:round/>
            <a:headEnd type="triangle" w="med" len="med"/>
            <a:tailEnd type="triangle" w="med" len="med"/>
          </a:ln>
        </p:spPr>
        <p:txBody>
          <a:bodyPr wrap="none" anchor="ctr">
            <a:prstTxWarp prst="textNoShape">
              <a:avLst/>
            </a:prstTxWarp>
          </a:bodyPr>
          <a:lstStyle/>
          <a:p>
            <a:endParaRPr lang="fr-FR"/>
          </a:p>
        </p:txBody>
      </p:sp>
      <p:sp>
        <p:nvSpPr>
          <p:cNvPr id="22547" name="Rectangle 24"/>
          <p:cNvSpPr>
            <a:spLocks noChangeArrowheads="1"/>
          </p:cNvSpPr>
          <p:nvPr/>
        </p:nvSpPr>
        <p:spPr bwMode="auto">
          <a:xfrm>
            <a:off x="914400" y="1905000"/>
            <a:ext cx="1501775" cy="638175"/>
          </a:xfrm>
          <a:prstGeom prst="rect">
            <a:avLst/>
          </a:prstGeom>
          <a:noFill/>
          <a:ln w="12700">
            <a:noFill/>
            <a:miter lim="800000"/>
            <a:headEnd/>
            <a:tailEnd/>
          </a:ln>
        </p:spPr>
        <p:txBody>
          <a:bodyPr wrap="none" lIns="90487" tIns="44450" rIns="90487" bIns="44450">
            <a:prstTxWarp prst="textNoShape">
              <a:avLst/>
            </a:prstTxWarp>
            <a:spAutoFit/>
          </a:bodyPr>
          <a:lstStyle/>
          <a:p>
            <a:pPr algn="ctr"/>
            <a:r>
              <a:rPr lang="fr-FR" sz="1800">
                <a:solidFill>
                  <a:schemeClr val="accent2"/>
                </a:solidFill>
              </a:rPr>
              <a:t>PARTIES</a:t>
            </a:r>
          </a:p>
          <a:p>
            <a:pPr algn="ctr"/>
            <a:r>
              <a:rPr lang="fr-FR" sz="1800">
                <a:solidFill>
                  <a:schemeClr val="accent2"/>
                </a:solidFill>
              </a:rPr>
              <a:t>PRENANTES</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4"/>
          <p:cNvSpPr>
            <a:spLocks noGrp="1" noChangeArrowheads="1"/>
          </p:cNvSpPr>
          <p:nvPr>
            <p:ph type="ctrTitle"/>
          </p:nvPr>
        </p:nvSpPr>
        <p:spPr/>
        <p:txBody>
          <a:bodyPr/>
          <a:lstStyle/>
          <a:p>
            <a:pPr marL="609600" indent="-609600"/>
            <a:r>
              <a:rPr lang="fr-FR"/>
              <a:t>I.3 Le management stratégique et la politique générale de l’entreprise</a:t>
            </a:r>
            <a:br>
              <a:rPr lang="fr-FR"/>
            </a:br>
            <a:r>
              <a:rPr lang="fr-FR"/>
              <a:t>Vision et Leadership</a:t>
            </a:r>
          </a:p>
        </p:txBody>
      </p:sp>
      <p:sp>
        <p:nvSpPr>
          <p:cNvPr id="87043" name="Text Box 6"/>
          <p:cNvSpPr txBox="1">
            <a:spLocks noChangeArrowheads="1"/>
          </p:cNvSpPr>
          <p:nvPr/>
        </p:nvSpPr>
        <p:spPr bwMode="auto">
          <a:xfrm>
            <a:off x="304800" y="3505200"/>
            <a:ext cx="8424863" cy="1006475"/>
          </a:xfrm>
          <a:prstGeom prst="rect">
            <a:avLst/>
          </a:prstGeom>
          <a:noFill/>
          <a:ln w="12700">
            <a:noFill/>
            <a:miter lim="800000"/>
            <a:headEnd/>
            <a:tailEnd/>
          </a:ln>
        </p:spPr>
        <p:txBody>
          <a:bodyPr>
            <a:prstTxWarp prst="textNoShape">
              <a:avLst/>
            </a:prstTxWarp>
            <a:spAutoFit/>
          </a:bodyPr>
          <a:lstStyle/>
          <a:p>
            <a:pPr algn="ctr"/>
            <a:r>
              <a:rPr lang="fr-FR" sz="2000" b="1" i="1">
                <a:solidFill>
                  <a:schemeClr val="hlink"/>
                </a:solidFill>
              </a:rPr>
              <a:t>"Il n'y a pas de vent favorable pour celui qui ne sait pas où il va" (Sénèque)</a:t>
            </a:r>
          </a:p>
          <a:p>
            <a:pPr algn="ctr"/>
            <a:endParaRPr lang="fr-FR" sz="2000" b="1" i="1">
              <a:solidFill>
                <a:schemeClr val="hlink"/>
              </a:solidFill>
            </a:endParaRPr>
          </a:p>
          <a:p>
            <a:pPr algn="ctr"/>
            <a:r>
              <a:rPr lang="fr-FR" sz="2000" b="1" i="1">
                <a:solidFill>
                  <a:schemeClr val="hlink"/>
                </a:solidFill>
              </a:rPr>
              <a:t>"Être dans le vent, c'est l'ambition des feuilles mortes "(J. Guitton)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re 4"/>
          <p:cNvSpPr>
            <a:spLocks noGrp="1"/>
          </p:cNvSpPr>
          <p:nvPr>
            <p:ph type="title"/>
          </p:nvPr>
        </p:nvSpPr>
        <p:spPr/>
        <p:txBody>
          <a:bodyPr/>
          <a:lstStyle/>
          <a:p>
            <a:r>
              <a:rPr lang="fr-FR" smtClean="0"/>
              <a:t>A Hierarchy of Company Statements</a:t>
            </a:r>
          </a:p>
        </p:txBody>
      </p:sp>
      <p:sp>
        <p:nvSpPr>
          <p:cNvPr id="4" name="Espace réservé du numéro de diapositive 3"/>
          <p:cNvSpPr>
            <a:spLocks noGrp="1"/>
          </p:cNvSpPr>
          <p:nvPr>
            <p:ph type="sldNum" sz="quarter" idx="10"/>
          </p:nvPr>
        </p:nvSpPr>
        <p:spPr/>
        <p:txBody>
          <a:bodyPr/>
          <a:lstStyle/>
          <a:p>
            <a:pPr>
              <a:defRPr/>
            </a:pPr>
            <a:fld id="{32F3F40F-D5F8-F044-A60D-7A7EFB67B548}" type="slidenum">
              <a:rPr lang="fr-FR"/>
              <a:pPr>
                <a:defRPr/>
              </a:pPr>
              <a:t>41</a:t>
            </a:fld>
            <a:endParaRPr lang="fr-FR"/>
          </a:p>
        </p:txBody>
      </p:sp>
      <p:sp>
        <p:nvSpPr>
          <p:cNvPr id="89092" name="ZoneTexte 5"/>
          <p:cNvSpPr txBox="1">
            <a:spLocks noChangeArrowheads="1"/>
          </p:cNvSpPr>
          <p:nvPr/>
        </p:nvSpPr>
        <p:spPr bwMode="auto">
          <a:xfrm>
            <a:off x="2549525" y="1219200"/>
            <a:ext cx="1343025" cy="523875"/>
          </a:xfrm>
          <a:prstGeom prst="rect">
            <a:avLst/>
          </a:prstGeom>
          <a:noFill/>
          <a:ln w="9525">
            <a:noFill/>
            <a:miter lim="800000"/>
            <a:headEnd/>
            <a:tailEnd/>
          </a:ln>
        </p:spPr>
        <p:txBody>
          <a:bodyPr wrap="none">
            <a:prstTxWarp prst="textNoShape">
              <a:avLst/>
            </a:prstTxWarp>
            <a:spAutoFit/>
          </a:bodyPr>
          <a:lstStyle/>
          <a:p>
            <a:r>
              <a:rPr lang="fr-FR"/>
              <a:t>Mission</a:t>
            </a:r>
          </a:p>
        </p:txBody>
      </p:sp>
      <p:sp>
        <p:nvSpPr>
          <p:cNvPr id="89093" name="ZoneTexte 6"/>
          <p:cNvSpPr txBox="1">
            <a:spLocks noChangeArrowheads="1"/>
          </p:cNvSpPr>
          <p:nvPr/>
        </p:nvSpPr>
        <p:spPr bwMode="auto">
          <a:xfrm>
            <a:off x="2649538" y="2057400"/>
            <a:ext cx="1143000" cy="523875"/>
          </a:xfrm>
          <a:prstGeom prst="rect">
            <a:avLst/>
          </a:prstGeom>
          <a:noFill/>
          <a:ln w="9525">
            <a:noFill/>
            <a:miter lim="800000"/>
            <a:headEnd/>
            <a:tailEnd/>
          </a:ln>
        </p:spPr>
        <p:txBody>
          <a:bodyPr wrap="none">
            <a:prstTxWarp prst="textNoShape">
              <a:avLst/>
            </a:prstTxWarp>
            <a:spAutoFit/>
          </a:bodyPr>
          <a:lstStyle/>
          <a:p>
            <a:r>
              <a:rPr lang="fr-FR"/>
              <a:t>Values</a:t>
            </a:r>
          </a:p>
        </p:txBody>
      </p:sp>
      <p:sp>
        <p:nvSpPr>
          <p:cNvPr id="89094" name="ZoneTexte 7"/>
          <p:cNvSpPr txBox="1">
            <a:spLocks noChangeArrowheads="1"/>
          </p:cNvSpPr>
          <p:nvPr/>
        </p:nvSpPr>
        <p:spPr bwMode="auto">
          <a:xfrm>
            <a:off x="2660650" y="3276600"/>
            <a:ext cx="1120775" cy="523875"/>
          </a:xfrm>
          <a:prstGeom prst="rect">
            <a:avLst/>
          </a:prstGeom>
          <a:noFill/>
          <a:ln w="9525">
            <a:noFill/>
            <a:miter lim="800000"/>
            <a:headEnd/>
            <a:tailEnd/>
          </a:ln>
        </p:spPr>
        <p:txBody>
          <a:bodyPr wrap="none">
            <a:prstTxWarp prst="textNoShape">
              <a:avLst/>
            </a:prstTxWarp>
            <a:spAutoFit/>
          </a:bodyPr>
          <a:lstStyle/>
          <a:p>
            <a:r>
              <a:rPr lang="fr-FR"/>
              <a:t>Vision</a:t>
            </a:r>
          </a:p>
        </p:txBody>
      </p:sp>
      <p:sp>
        <p:nvSpPr>
          <p:cNvPr id="89095" name="ZoneTexte 8"/>
          <p:cNvSpPr txBox="1">
            <a:spLocks noChangeArrowheads="1"/>
          </p:cNvSpPr>
          <p:nvPr/>
        </p:nvSpPr>
        <p:spPr bwMode="auto">
          <a:xfrm>
            <a:off x="1828800" y="1676400"/>
            <a:ext cx="2738438" cy="369888"/>
          </a:xfrm>
          <a:prstGeom prst="rect">
            <a:avLst/>
          </a:prstGeom>
          <a:noFill/>
          <a:ln w="9525">
            <a:noFill/>
            <a:miter lim="800000"/>
            <a:headEnd/>
            <a:tailEnd/>
          </a:ln>
        </p:spPr>
        <p:txBody>
          <a:bodyPr wrap="none">
            <a:prstTxWarp prst="textNoShape">
              <a:avLst/>
            </a:prstTxWarp>
            <a:spAutoFit/>
          </a:bodyPr>
          <a:lstStyle/>
          <a:p>
            <a:r>
              <a:rPr lang="fr-FR" sz="1800">
                <a:solidFill>
                  <a:srgbClr val="FF0000"/>
                </a:solidFill>
              </a:rPr>
              <a:t>Why the Organization exist</a:t>
            </a:r>
          </a:p>
        </p:txBody>
      </p:sp>
      <p:sp>
        <p:nvSpPr>
          <p:cNvPr id="89096" name="ZoneTexte 9"/>
          <p:cNvSpPr txBox="1">
            <a:spLocks noChangeArrowheads="1"/>
          </p:cNvSpPr>
          <p:nvPr/>
        </p:nvSpPr>
        <p:spPr bwMode="auto">
          <a:xfrm>
            <a:off x="2032000" y="2514600"/>
            <a:ext cx="2378075" cy="646113"/>
          </a:xfrm>
          <a:prstGeom prst="rect">
            <a:avLst/>
          </a:prstGeom>
          <a:noFill/>
          <a:ln w="9525">
            <a:noFill/>
            <a:miter lim="800000"/>
            <a:headEnd/>
            <a:tailEnd/>
          </a:ln>
        </p:spPr>
        <p:txBody>
          <a:bodyPr wrap="none">
            <a:prstTxWarp prst="textNoShape">
              <a:avLst/>
            </a:prstTxWarp>
            <a:spAutoFit/>
          </a:bodyPr>
          <a:lstStyle/>
          <a:p>
            <a:pPr algn="ctr"/>
            <a:r>
              <a:rPr lang="fr-FR" sz="1800">
                <a:solidFill>
                  <a:srgbClr val="FF0000"/>
                </a:solidFill>
              </a:rPr>
              <a:t>What we believe in and</a:t>
            </a:r>
          </a:p>
          <a:p>
            <a:pPr algn="ctr"/>
            <a:r>
              <a:rPr lang="fr-FR" sz="1800">
                <a:solidFill>
                  <a:srgbClr val="FF0000"/>
                </a:solidFill>
              </a:rPr>
              <a:t>How we will behave</a:t>
            </a:r>
          </a:p>
        </p:txBody>
      </p:sp>
      <p:sp>
        <p:nvSpPr>
          <p:cNvPr id="89097" name="ZoneTexte 10"/>
          <p:cNvSpPr txBox="1">
            <a:spLocks noChangeArrowheads="1"/>
          </p:cNvSpPr>
          <p:nvPr/>
        </p:nvSpPr>
        <p:spPr bwMode="auto">
          <a:xfrm>
            <a:off x="2198688" y="3724275"/>
            <a:ext cx="2044700" cy="368300"/>
          </a:xfrm>
          <a:prstGeom prst="rect">
            <a:avLst/>
          </a:prstGeom>
          <a:noFill/>
          <a:ln w="9525">
            <a:noFill/>
            <a:miter lim="800000"/>
            <a:headEnd/>
            <a:tailEnd/>
          </a:ln>
        </p:spPr>
        <p:txBody>
          <a:bodyPr wrap="none">
            <a:prstTxWarp prst="textNoShape">
              <a:avLst/>
            </a:prstTxWarp>
            <a:spAutoFit/>
          </a:bodyPr>
          <a:lstStyle/>
          <a:p>
            <a:pPr algn="ctr"/>
            <a:r>
              <a:rPr lang="fr-FR" sz="1800">
                <a:solidFill>
                  <a:srgbClr val="FF0000"/>
                </a:solidFill>
              </a:rPr>
              <a:t>What we want to be</a:t>
            </a:r>
          </a:p>
        </p:txBody>
      </p:sp>
      <p:sp>
        <p:nvSpPr>
          <p:cNvPr id="89098" name="ZoneTexte 11"/>
          <p:cNvSpPr txBox="1">
            <a:spLocks noChangeArrowheads="1"/>
          </p:cNvSpPr>
          <p:nvPr/>
        </p:nvSpPr>
        <p:spPr bwMode="auto">
          <a:xfrm>
            <a:off x="1828800" y="4229100"/>
            <a:ext cx="2852738" cy="523875"/>
          </a:xfrm>
          <a:prstGeom prst="rect">
            <a:avLst/>
          </a:prstGeom>
          <a:noFill/>
          <a:ln w="9525">
            <a:noFill/>
            <a:miter lim="800000"/>
            <a:headEnd/>
            <a:tailEnd/>
          </a:ln>
        </p:spPr>
        <p:txBody>
          <a:bodyPr wrap="none">
            <a:prstTxWarp prst="textNoShape">
              <a:avLst/>
            </a:prstTxWarp>
            <a:spAutoFit/>
          </a:bodyPr>
          <a:lstStyle/>
          <a:p>
            <a:r>
              <a:rPr lang="fr-FR"/>
              <a:t>Strategy statement</a:t>
            </a:r>
          </a:p>
        </p:txBody>
      </p:sp>
      <p:sp>
        <p:nvSpPr>
          <p:cNvPr id="89099" name="ZoneTexte 12"/>
          <p:cNvSpPr txBox="1">
            <a:spLocks noChangeArrowheads="1"/>
          </p:cNvSpPr>
          <p:nvPr/>
        </p:nvSpPr>
        <p:spPr bwMode="auto">
          <a:xfrm>
            <a:off x="1263650" y="4800600"/>
            <a:ext cx="3914775" cy="369888"/>
          </a:xfrm>
          <a:prstGeom prst="rect">
            <a:avLst/>
          </a:prstGeom>
          <a:noFill/>
          <a:ln w="9525">
            <a:noFill/>
            <a:miter lim="800000"/>
            <a:headEnd/>
            <a:tailEnd/>
          </a:ln>
        </p:spPr>
        <p:txBody>
          <a:bodyPr wrap="none">
            <a:prstTxWarp prst="textNoShape">
              <a:avLst/>
            </a:prstTxWarp>
            <a:spAutoFit/>
          </a:bodyPr>
          <a:lstStyle/>
          <a:p>
            <a:pPr algn="ctr"/>
            <a:r>
              <a:rPr lang="fr-FR" sz="1800">
                <a:solidFill>
                  <a:srgbClr val="FF0000"/>
                </a:solidFill>
              </a:rPr>
              <a:t>What our competitive game plan will be</a:t>
            </a:r>
          </a:p>
        </p:txBody>
      </p:sp>
      <p:sp>
        <p:nvSpPr>
          <p:cNvPr id="89100" name="ZoneTexte 13"/>
          <p:cNvSpPr txBox="1">
            <a:spLocks noChangeArrowheads="1"/>
          </p:cNvSpPr>
          <p:nvPr/>
        </p:nvSpPr>
        <p:spPr bwMode="auto">
          <a:xfrm>
            <a:off x="1612900" y="5170488"/>
            <a:ext cx="3216275" cy="522287"/>
          </a:xfrm>
          <a:prstGeom prst="rect">
            <a:avLst/>
          </a:prstGeom>
          <a:noFill/>
          <a:ln w="9525">
            <a:noFill/>
            <a:miter lim="800000"/>
            <a:headEnd/>
            <a:tailEnd/>
          </a:ln>
        </p:spPr>
        <p:txBody>
          <a:bodyPr wrap="none">
            <a:prstTxWarp prst="textNoShape">
              <a:avLst/>
            </a:prstTxWarp>
            <a:spAutoFit/>
          </a:bodyPr>
          <a:lstStyle/>
          <a:p>
            <a:r>
              <a:rPr lang="fr-FR"/>
              <a:t>Balanced Score Card</a:t>
            </a:r>
          </a:p>
        </p:txBody>
      </p:sp>
      <p:sp>
        <p:nvSpPr>
          <p:cNvPr id="89101" name="ZoneTexte 14"/>
          <p:cNvSpPr txBox="1">
            <a:spLocks noChangeArrowheads="1"/>
          </p:cNvSpPr>
          <p:nvPr/>
        </p:nvSpPr>
        <p:spPr bwMode="auto">
          <a:xfrm>
            <a:off x="990600" y="5715000"/>
            <a:ext cx="4460875" cy="369888"/>
          </a:xfrm>
          <a:prstGeom prst="rect">
            <a:avLst/>
          </a:prstGeom>
          <a:noFill/>
          <a:ln w="9525">
            <a:noFill/>
            <a:miter lim="800000"/>
            <a:headEnd/>
            <a:tailEnd/>
          </a:ln>
        </p:spPr>
        <p:txBody>
          <a:bodyPr wrap="none">
            <a:prstTxWarp prst="textNoShape">
              <a:avLst/>
            </a:prstTxWarp>
            <a:spAutoFit/>
          </a:bodyPr>
          <a:lstStyle/>
          <a:p>
            <a:pPr algn="ctr"/>
            <a:r>
              <a:rPr lang="fr-FR" sz="1800">
                <a:solidFill>
                  <a:srgbClr val="FF0000"/>
                </a:solidFill>
              </a:rPr>
              <a:t>How we will monitor and implement that plan</a:t>
            </a:r>
          </a:p>
        </p:txBody>
      </p:sp>
      <p:cxnSp>
        <p:nvCxnSpPr>
          <p:cNvPr id="89102" name="Connecteur en angle 17"/>
          <p:cNvCxnSpPr>
            <a:cxnSpLocks noChangeShapeType="1"/>
            <a:stCxn id="89098" idx="3"/>
            <a:endCxn id="89110" idx="1"/>
          </p:cNvCxnSpPr>
          <p:nvPr/>
        </p:nvCxnSpPr>
        <p:spPr bwMode="auto">
          <a:xfrm flipV="1">
            <a:off x="4681538" y="4476750"/>
            <a:ext cx="881062" cy="14288"/>
          </a:xfrm>
          <a:prstGeom prst="bentConnector3">
            <a:avLst>
              <a:gd name="adj1" fmla="val 50000"/>
            </a:avLst>
          </a:prstGeom>
          <a:noFill/>
          <a:ln w="12700">
            <a:solidFill>
              <a:schemeClr val="tx1"/>
            </a:solidFill>
            <a:round/>
            <a:headEnd/>
            <a:tailEnd type="arrow" w="med" len="med"/>
          </a:ln>
        </p:spPr>
      </p:cxnSp>
      <p:sp>
        <p:nvSpPr>
          <p:cNvPr id="89103" name="ZoneTexte 18"/>
          <p:cNvSpPr txBox="1">
            <a:spLocks noChangeArrowheads="1"/>
          </p:cNvSpPr>
          <p:nvPr/>
        </p:nvSpPr>
        <p:spPr bwMode="auto">
          <a:xfrm>
            <a:off x="7010400" y="4800600"/>
            <a:ext cx="2133600" cy="923925"/>
          </a:xfrm>
          <a:prstGeom prst="rect">
            <a:avLst/>
          </a:prstGeom>
          <a:noFill/>
          <a:ln w="9525">
            <a:noFill/>
            <a:miter lim="800000"/>
            <a:headEnd/>
            <a:tailEnd/>
          </a:ln>
        </p:spPr>
        <p:txBody>
          <a:bodyPr>
            <a:prstTxWarp prst="textNoShape">
              <a:avLst/>
            </a:prstTxWarp>
            <a:spAutoFit/>
          </a:bodyPr>
          <a:lstStyle/>
          <a:p>
            <a:r>
              <a:rPr lang="fr-FR" sz="1800"/>
              <a:t>Objective = Ends</a:t>
            </a:r>
          </a:p>
          <a:p>
            <a:r>
              <a:rPr lang="fr-FR" sz="1800"/>
              <a:t>Scope = Domain</a:t>
            </a:r>
          </a:p>
          <a:p>
            <a:r>
              <a:rPr lang="fr-FR" sz="1800"/>
              <a:t>Advantage = Means</a:t>
            </a:r>
          </a:p>
        </p:txBody>
      </p:sp>
      <p:sp>
        <p:nvSpPr>
          <p:cNvPr id="89104" name="ZoneTexte 15"/>
          <p:cNvSpPr txBox="1">
            <a:spLocks noChangeArrowheads="1"/>
          </p:cNvSpPr>
          <p:nvPr/>
        </p:nvSpPr>
        <p:spPr bwMode="auto">
          <a:xfrm>
            <a:off x="5562600" y="1295400"/>
            <a:ext cx="2387600" cy="923925"/>
          </a:xfrm>
          <a:prstGeom prst="rect">
            <a:avLst/>
          </a:prstGeom>
          <a:noFill/>
          <a:ln w="9525">
            <a:solidFill>
              <a:srgbClr val="618FFD"/>
            </a:solidFill>
            <a:miter lim="800000"/>
            <a:headEnd/>
            <a:tailEnd/>
          </a:ln>
        </p:spPr>
        <p:txBody>
          <a:bodyPr>
            <a:prstTxWarp prst="textNoShape">
              <a:avLst/>
            </a:prstTxWarp>
            <a:spAutoFit/>
          </a:bodyPr>
          <a:lstStyle/>
          <a:p>
            <a:pPr algn="ctr"/>
            <a:r>
              <a:rPr lang="fr-FR" sz="1800"/>
              <a:t>Company’s purpose</a:t>
            </a:r>
          </a:p>
          <a:p>
            <a:pPr algn="ctr"/>
            <a:r>
              <a:rPr lang="fr-FR" sz="1800"/>
              <a:t>What it offers to its customers &amp; clients</a:t>
            </a:r>
          </a:p>
        </p:txBody>
      </p:sp>
      <p:cxnSp>
        <p:nvCxnSpPr>
          <p:cNvPr id="89105" name="Connecteur en angle 17"/>
          <p:cNvCxnSpPr>
            <a:cxnSpLocks noChangeShapeType="1"/>
            <a:stCxn id="89092" idx="3"/>
            <a:endCxn id="89104" idx="1"/>
          </p:cNvCxnSpPr>
          <p:nvPr/>
        </p:nvCxnSpPr>
        <p:spPr bwMode="auto">
          <a:xfrm>
            <a:off x="3892550" y="1481138"/>
            <a:ext cx="1670050" cy="276225"/>
          </a:xfrm>
          <a:prstGeom prst="bentConnector3">
            <a:avLst>
              <a:gd name="adj1" fmla="val 50000"/>
            </a:avLst>
          </a:prstGeom>
          <a:noFill/>
          <a:ln w="12700">
            <a:solidFill>
              <a:schemeClr val="tx1"/>
            </a:solidFill>
            <a:round/>
            <a:headEnd/>
            <a:tailEnd type="arrow" w="med" len="med"/>
          </a:ln>
        </p:spPr>
      </p:cxnSp>
      <p:sp>
        <p:nvSpPr>
          <p:cNvPr id="89106" name="ZoneTexte 15"/>
          <p:cNvSpPr txBox="1">
            <a:spLocks noChangeArrowheads="1"/>
          </p:cNvSpPr>
          <p:nvPr/>
        </p:nvSpPr>
        <p:spPr bwMode="auto">
          <a:xfrm>
            <a:off x="5562600" y="3352800"/>
            <a:ext cx="3352800" cy="646113"/>
          </a:xfrm>
          <a:prstGeom prst="rect">
            <a:avLst/>
          </a:prstGeom>
          <a:noFill/>
          <a:ln w="9525">
            <a:solidFill>
              <a:srgbClr val="618FFD"/>
            </a:solidFill>
            <a:miter lim="800000"/>
            <a:headEnd/>
            <a:tailEnd/>
          </a:ln>
        </p:spPr>
        <p:txBody>
          <a:bodyPr>
            <a:prstTxWarp prst="textNoShape">
              <a:avLst/>
            </a:prstTxWarp>
            <a:spAutoFit/>
          </a:bodyPr>
          <a:lstStyle/>
          <a:p>
            <a:pPr algn="ctr"/>
            <a:r>
              <a:rPr lang="fr-FR" sz="1800"/>
              <a:t>Its aspiration for future results</a:t>
            </a:r>
          </a:p>
          <a:p>
            <a:pPr algn="ctr"/>
            <a:r>
              <a:rPr lang="fr-FR" sz="1800"/>
              <a:t>Define the mid-to-long-term goals</a:t>
            </a:r>
          </a:p>
        </p:txBody>
      </p:sp>
      <p:cxnSp>
        <p:nvCxnSpPr>
          <p:cNvPr id="89107" name="Connecteur en angle 17"/>
          <p:cNvCxnSpPr>
            <a:cxnSpLocks noChangeShapeType="1"/>
            <a:stCxn id="89094" idx="3"/>
            <a:endCxn id="89106" idx="1"/>
          </p:cNvCxnSpPr>
          <p:nvPr/>
        </p:nvCxnSpPr>
        <p:spPr bwMode="auto">
          <a:xfrm>
            <a:off x="3781425" y="3538538"/>
            <a:ext cx="1781175" cy="138112"/>
          </a:xfrm>
          <a:prstGeom prst="bentConnector3">
            <a:avLst>
              <a:gd name="adj1" fmla="val 50000"/>
            </a:avLst>
          </a:prstGeom>
          <a:noFill/>
          <a:ln w="12700">
            <a:solidFill>
              <a:schemeClr val="tx1"/>
            </a:solidFill>
            <a:round/>
            <a:headEnd/>
            <a:tailEnd type="arrow" w="med" len="med"/>
          </a:ln>
        </p:spPr>
      </p:cxnSp>
      <p:sp>
        <p:nvSpPr>
          <p:cNvPr id="89108" name="ZoneTexte 15"/>
          <p:cNvSpPr txBox="1">
            <a:spLocks noChangeArrowheads="1"/>
          </p:cNvSpPr>
          <p:nvPr/>
        </p:nvSpPr>
        <p:spPr bwMode="auto">
          <a:xfrm>
            <a:off x="5562600" y="2514600"/>
            <a:ext cx="3352800" cy="646113"/>
          </a:xfrm>
          <a:prstGeom prst="rect">
            <a:avLst/>
          </a:prstGeom>
          <a:noFill/>
          <a:ln w="9525">
            <a:solidFill>
              <a:srgbClr val="618FFD"/>
            </a:solidFill>
            <a:miter lim="800000"/>
            <a:headEnd/>
            <a:tailEnd/>
          </a:ln>
        </p:spPr>
        <p:txBody>
          <a:bodyPr>
            <a:prstTxWarp prst="textNoShape">
              <a:avLst/>
            </a:prstTxWarp>
            <a:spAutoFit/>
          </a:bodyPr>
          <a:lstStyle/>
          <a:p>
            <a:pPr algn="ctr"/>
            <a:r>
              <a:rPr lang="fr-FR" sz="1800"/>
              <a:t>The attitude, behavior, and character of an organization</a:t>
            </a:r>
          </a:p>
        </p:txBody>
      </p:sp>
      <p:cxnSp>
        <p:nvCxnSpPr>
          <p:cNvPr id="89109" name="Connecteur en angle 17"/>
          <p:cNvCxnSpPr>
            <a:cxnSpLocks noChangeShapeType="1"/>
            <a:stCxn id="89096" idx="3"/>
            <a:endCxn id="89108" idx="1"/>
          </p:cNvCxnSpPr>
          <p:nvPr/>
        </p:nvCxnSpPr>
        <p:spPr bwMode="auto">
          <a:xfrm>
            <a:off x="4410075" y="2838450"/>
            <a:ext cx="1152525" cy="0"/>
          </a:xfrm>
          <a:prstGeom prst="bentConnector3">
            <a:avLst>
              <a:gd name="adj1" fmla="val 50000"/>
            </a:avLst>
          </a:prstGeom>
          <a:noFill/>
          <a:ln w="12700">
            <a:solidFill>
              <a:schemeClr val="tx1"/>
            </a:solidFill>
            <a:round/>
            <a:headEnd/>
            <a:tailEnd type="arrow" w="med" len="med"/>
          </a:ln>
        </p:spPr>
      </p:cxnSp>
      <p:sp>
        <p:nvSpPr>
          <p:cNvPr id="89110" name="ZoneTexte 15"/>
          <p:cNvSpPr txBox="1">
            <a:spLocks noChangeArrowheads="1"/>
          </p:cNvSpPr>
          <p:nvPr/>
        </p:nvSpPr>
        <p:spPr bwMode="auto">
          <a:xfrm>
            <a:off x="5562600" y="4154488"/>
            <a:ext cx="3352800" cy="646112"/>
          </a:xfrm>
          <a:prstGeom prst="rect">
            <a:avLst/>
          </a:prstGeom>
          <a:noFill/>
          <a:ln w="9525">
            <a:solidFill>
              <a:srgbClr val="618FFD"/>
            </a:solidFill>
            <a:miter lim="800000"/>
            <a:headEnd/>
            <a:tailEnd/>
          </a:ln>
        </p:spPr>
        <p:txBody>
          <a:bodyPr>
            <a:prstTxWarp prst="textNoShape">
              <a:avLst/>
            </a:prstTxWarp>
            <a:spAutoFit/>
          </a:bodyPr>
          <a:lstStyle/>
          <a:p>
            <a:pPr algn="ctr"/>
            <a:r>
              <a:rPr lang="fr-FR" sz="1800"/>
              <a:t>Describe the strategy and How the company proposes to achieve it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3"/>
          <p:cNvSpPr>
            <a:spLocks noGrp="1"/>
          </p:cNvSpPr>
          <p:nvPr>
            <p:ph type="sldNum" sz="quarter" idx="10"/>
          </p:nvPr>
        </p:nvSpPr>
        <p:spPr/>
        <p:txBody>
          <a:bodyPr/>
          <a:lstStyle/>
          <a:p>
            <a:pPr>
              <a:defRPr/>
            </a:pPr>
            <a:fld id="{AD6D65A5-4DCA-E64D-B613-1BFE015DDF9C}" type="slidenum">
              <a:rPr lang="fr-FR"/>
              <a:pPr>
                <a:defRPr/>
              </a:pPr>
              <a:t>42</a:t>
            </a:fld>
            <a:endParaRPr lang="fr-FR"/>
          </a:p>
        </p:txBody>
      </p:sp>
      <p:sp>
        <p:nvSpPr>
          <p:cNvPr id="90115" name="Text Box 7"/>
          <p:cNvSpPr txBox="1">
            <a:spLocks noChangeArrowheads="1"/>
          </p:cNvSpPr>
          <p:nvPr/>
        </p:nvSpPr>
        <p:spPr bwMode="auto">
          <a:xfrm>
            <a:off x="1319213" y="1031875"/>
            <a:ext cx="5989637" cy="701675"/>
          </a:xfrm>
          <a:prstGeom prst="rect">
            <a:avLst/>
          </a:prstGeom>
          <a:noFill/>
          <a:ln w="12700">
            <a:noFill/>
            <a:miter lim="800000"/>
            <a:headEnd/>
            <a:tailEnd/>
          </a:ln>
        </p:spPr>
        <p:txBody>
          <a:bodyPr>
            <a:prstTxWarp prst="textNoShape">
              <a:avLst/>
            </a:prstTxWarp>
            <a:spAutoFit/>
          </a:bodyPr>
          <a:lstStyle/>
          <a:p>
            <a:pPr algn="ctr"/>
            <a:r>
              <a:rPr lang="en-US" sz="2000" b="1" i="1">
                <a:solidFill>
                  <a:schemeClr val="hlink"/>
                </a:solidFill>
              </a:rPr>
              <a:t>Action without vision is stumbling in the dark and</a:t>
            </a:r>
          </a:p>
          <a:p>
            <a:pPr algn="ctr"/>
            <a:r>
              <a:rPr lang="en-US" sz="2000" b="1" i="1">
                <a:solidFill>
                  <a:schemeClr val="hlink"/>
                </a:solidFill>
              </a:rPr>
              <a:t>Vision without action is poverty-stricken poetry</a:t>
            </a:r>
          </a:p>
        </p:txBody>
      </p:sp>
      <p:sp>
        <p:nvSpPr>
          <p:cNvPr id="90116" name="Rectangle 8"/>
          <p:cNvSpPr>
            <a:spLocks noGrp="1" noChangeArrowheads="1"/>
          </p:cNvSpPr>
          <p:nvPr>
            <p:ph type="title"/>
          </p:nvPr>
        </p:nvSpPr>
        <p:spPr/>
        <p:txBody>
          <a:bodyPr/>
          <a:lstStyle/>
          <a:p>
            <a:r>
              <a:rPr lang="fr-FR"/>
              <a:t>Vision and What matters ?</a:t>
            </a:r>
          </a:p>
        </p:txBody>
      </p:sp>
      <p:sp>
        <p:nvSpPr>
          <p:cNvPr id="90117" name="Rectangle 9"/>
          <p:cNvSpPr>
            <a:spLocks noGrp="1" noChangeArrowheads="1"/>
          </p:cNvSpPr>
          <p:nvPr>
            <p:ph type="body" idx="1"/>
          </p:nvPr>
        </p:nvSpPr>
        <p:spPr>
          <a:xfrm>
            <a:off x="685800" y="1905000"/>
            <a:ext cx="7772400" cy="4191000"/>
          </a:xfrm>
        </p:spPr>
        <p:txBody>
          <a:bodyPr/>
          <a:lstStyle/>
          <a:p>
            <a:r>
              <a:rPr lang="en-US"/>
              <a:t>A shared vision is essential to leadership effectiveness and a powerful force in organizational change</a:t>
            </a:r>
          </a:p>
          <a:p>
            <a:pPr lvl="1"/>
            <a:r>
              <a:rPr lang="en-US"/>
              <a:t>Bill Clinton sold "New Democratic"</a:t>
            </a:r>
          </a:p>
          <a:p>
            <a:pPr lvl="1"/>
            <a:r>
              <a:rPr lang="en-US"/>
              <a:t>Georges Bush sold "A new contract with America”</a:t>
            </a:r>
          </a:p>
          <a:p>
            <a:pPr lvl="1"/>
            <a:r>
              <a:rPr lang="en-US"/>
              <a:t>Barak Obama sold “yes we can”, “A new way forward”</a:t>
            </a:r>
          </a:p>
          <a:p>
            <a:endParaRPr lang="en-US"/>
          </a:p>
          <a:p>
            <a:r>
              <a:rPr lang="en-US"/>
              <a:t>The key to leadership: there is no more powerful engine driving an organization toward excellence and long-range success than an attractive worthwhile, and achievable vision of the future, widely shared</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4"/>
          <p:cNvSpPr>
            <a:spLocks noGrp="1"/>
          </p:cNvSpPr>
          <p:nvPr>
            <p:ph type="sldNum" sz="quarter" idx="10"/>
          </p:nvPr>
        </p:nvSpPr>
        <p:spPr/>
        <p:txBody>
          <a:bodyPr/>
          <a:lstStyle/>
          <a:p>
            <a:pPr>
              <a:defRPr/>
            </a:pPr>
            <a:fld id="{5D9540C6-77F3-3F49-9A63-B16349D5B655}" type="slidenum">
              <a:rPr lang="fr-FR"/>
              <a:pPr>
                <a:defRPr/>
              </a:pPr>
              <a:t>43</a:t>
            </a:fld>
            <a:endParaRPr lang="fr-FR"/>
          </a:p>
        </p:txBody>
      </p:sp>
      <p:sp>
        <p:nvSpPr>
          <p:cNvPr id="92163" name="Rectangle 2"/>
          <p:cNvSpPr>
            <a:spLocks noGrp="1" noChangeArrowheads="1"/>
          </p:cNvSpPr>
          <p:nvPr>
            <p:ph type="title"/>
          </p:nvPr>
        </p:nvSpPr>
        <p:spPr/>
        <p:txBody>
          <a:bodyPr/>
          <a:lstStyle/>
          <a:p>
            <a:r>
              <a:rPr lang="en-US"/>
              <a:t>What is a vision ? How vision works</a:t>
            </a:r>
          </a:p>
        </p:txBody>
      </p:sp>
      <p:sp>
        <p:nvSpPr>
          <p:cNvPr id="92164" name="Rectangle 3"/>
          <p:cNvSpPr>
            <a:spLocks noGrp="1" noChangeArrowheads="1"/>
          </p:cNvSpPr>
          <p:nvPr>
            <p:ph type="body" sz="half" idx="1"/>
          </p:nvPr>
        </p:nvSpPr>
        <p:spPr>
          <a:xfrm>
            <a:off x="685800" y="1981200"/>
            <a:ext cx="3810000" cy="4114800"/>
          </a:xfrm>
          <a:ln>
            <a:solidFill>
              <a:srgbClr val="00279F"/>
            </a:solidFill>
          </a:ln>
        </p:spPr>
        <p:txBody>
          <a:bodyPr/>
          <a:lstStyle/>
          <a:p>
            <a:pPr>
              <a:lnSpc>
                <a:spcPct val="80000"/>
              </a:lnSpc>
            </a:pPr>
            <a:r>
              <a:rPr lang="en-US" sz="1800"/>
              <a:t>A vision is a realistic, credible, attractive future for the organization</a:t>
            </a:r>
          </a:p>
          <a:p>
            <a:pPr>
              <a:lnSpc>
                <a:spcPct val="80000"/>
              </a:lnSpc>
            </a:pPr>
            <a:endParaRPr lang="en-US" sz="1800"/>
          </a:p>
          <a:p>
            <a:pPr>
              <a:lnSpc>
                <a:spcPct val="80000"/>
              </a:lnSpc>
            </a:pPr>
            <a:r>
              <a:rPr lang="en-US" sz="1800"/>
              <a:t>An idea or an image or a more desirable future to the organization, but the right vision is an idea so energizing</a:t>
            </a:r>
          </a:p>
          <a:p>
            <a:pPr>
              <a:lnSpc>
                <a:spcPct val="80000"/>
              </a:lnSpc>
            </a:pPr>
            <a:endParaRPr lang="en-US" sz="1800"/>
          </a:p>
          <a:p>
            <a:pPr>
              <a:lnSpc>
                <a:spcPct val="80000"/>
              </a:lnSpc>
            </a:pPr>
            <a:r>
              <a:rPr lang="en-US" sz="1800"/>
              <a:t>A signpost pointing the way for all who need to understand what the organization is and where it intends to go</a:t>
            </a:r>
          </a:p>
          <a:p>
            <a:pPr>
              <a:lnSpc>
                <a:spcPct val="80000"/>
              </a:lnSpc>
            </a:pPr>
            <a:endParaRPr lang="en-US" sz="1800"/>
          </a:p>
          <a:p>
            <a:pPr>
              <a:lnSpc>
                <a:spcPct val="80000"/>
              </a:lnSpc>
            </a:pPr>
            <a:r>
              <a:rPr lang="en-US" sz="1800"/>
              <a:t>A redirection as a complete transformation</a:t>
            </a:r>
          </a:p>
        </p:txBody>
      </p:sp>
      <p:sp>
        <p:nvSpPr>
          <p:cNvPr id="92165" name="Rectangle 4"/>
          <p:cNvSpPr>
            <a:spLocks noGrp="1" noChangeArrowheads="1"/>
          </p:cNvSpPr>
          <p:nvPr>
            <p:ph type="body" sz="half" idx="2"/>
          </p:nvPr>
        </p:nvSpPr>
        <p:spPr>
          <a:xfrm>
            <a:off x="4938713" y="1981200"/>
            <a:ext cx="3810000" cy="4114800"/>
          </a:xfrm>
          <a:ln>
            <a:solidFill>
              <a:srgbClr val="00279F"/>
            </a:solidFill>
          </a:ln>
        </p:spPr>
        <p:txBody>
          <a:bodyPr/>
          <a:lstStyle/>
          <a:p>
            <a:pPr>
              <a:lnSpc>
                <a:spcPct val="80000"/>
              </a:lnSpc>
            </a:pPr>
            <a:r>
              <a:rPr lang="en-US" sz="1800"/>
              <a:t>Bridges the present and future</a:t>
            </a:r>
          </a:p>
          <a:p>
            <a:pPr>
              <a:lnSpc>
                <a:spcPct val="80000"/>
              </a:lnSpc>
            </a:pPr>
            <a:endParaRPr lang="en-US" sz="1800"/>
          </a:p>
          <a:p>
            <a:pPr>
              <a:lnSpc>
                <a:spcPct val="80000"/>
              </a:lnSpc>
            </a:pPr>
            <a:endParaRPr lang="en-US" sz="1800"/>
          </a:p>
          <a:p>
            <a:pPr>
              <a:lnSpc>
                <a:spcPct val="80000"/>
              </a:lnSpc>
            </a:pPr>
            <a:endParaRPr lang="en-US" sz="1800"/>
          </a:p>
          <a:p>
            <a:pPr>
              <a:lnSpc>
                <a:spcPct val="80000"/>
              </a:lnSpc>
            </a:pPr>
            <a:r>
              <a:rPr lang="en-US" sz="1800"/>
              <a:t>Attracts commitment and energizes people - Empowerment</a:t>
            </a:r>
          </a:p>
          <a:p>
            <a:pPr>
              <a:lnSpc>
                <a:spcPct val="80000"/>
              </a:lnSpc>
            </a:pPr>
            <a:endParaRPr lang="en-US" sz="1800"/>
          </a:p>
          <a:p>
            <a:pPr>
              <a:lnSpc>
                <a:spcPct val="80000"/>
              </a:lnSpc>
            </a:pPr>
            <a:endParaRPr lang="en-US" sz="1800"/>
          </a:p>
          <a:p>
            <a:pPr>
              <a:lnSpc>
                <a:spcPct val="80000"/>
              </a:lnSpc>
            </a:pPr>
            <a:r>
              <a:rPr lang="en-US" sz="1800"/>
              <a:t>Create meaning in every employee's life</a:t>
            </a:r>
          </a:p>
          <a:p>
            <a:pPr>
              <a:lnSpc>
                <a:spcPct val="80000"/>
              </a:lnSpc>
            </a:pPr>
            <a:endParaRPr lang="en-US" sz="1800"/>
          </a:p>
          <a:p>
            <a:pPr>
              <a:lnSpc>
                <a:spcPct val="80000"/>
              </a:lnSpc>
            </a:pPr>
            <a:r>
              <a:rPr lang="en-US" sz="1800"/>
              <a:t>Establishes a standard of excellence</a:t>
            </a:r>
          </a:p>
          <a:p>
            <a:pPr>
              <a:lnSpc>
                <a:spcPct val="80000"/>
              </a:lnSpc>
            </a:pPr>
            <a:endParaRPr lang="en-US" sz="1800"/>
          </a:p>
          <a:p>
            <a:pPr>
              <a:lnSpc>
                <a:spcPct val="80000"/>
              </a:lnSpc>
            </a:pPr>
            <a:endParaRPr lang="en-US" sz="1800"/>
          </a:p>
        </p:txBody>
      </p:sp>
      <p:sp>
        <p:nvSpPr>
          <p:cNvPr id="92166" name="Text Box 5"/>
          <p:cNvSpPr txBox="1">
            <a:spLocks noChangeArrowheads="1"/>
          </p:cNvSpPr>
          <p:nvPr/>
        </p:nvSpPr>
        <p:spPr bwMode="auto">
          <a:xfrm>
            <a:off x="1119188" y="981075"/>
            <a:ext cx="6781800" cy="641350"/>
          </a:xfrm>
          <a:prstGeom prst="rect">
            <a:avLst/>
          </a:prstGeom>
          <a:noFill/>
          <a:ln w="12700">
            <a:noFill/>
            <a:miter lim="800000"/>
            <a:headEnd/>
            <a:tailEnd/>
          </a:ln>
        </p:spPr>
        <p:txBody>
          <a:bodyPr wrap="none">
            <a:prstTxWarp prst="textNoShape">
              <a:avLst/>
            </a:prstTxWarp>
            <a:spAutoFit/>
          </a:bodyPr>
          <a:lstStyle/>
          <a:p>
            <a:pPr algn="r"/>
            <a:r>
              <a:rPr lang="en-US" sz="1800" b="1" i="1">
                <a:solidFill>
                  <a:schemeClr val="hlink"/>
                </a:solidFill>
              </a:rPr>
              <a:t>Advancement of the human species is "a great hope held in common"</a:t>
            </a:r>
          </a:p>
          <a:p>
            <a:pPr algn="r"/>
            <a:r>
              <a:rPr lang="en-US" sz="1800" b="1" i="1">
                <a:solidFill>
                  <a:schemeClr val="hlink"/>
                </a:solidFill>
              </a:rPr>
              <a:t>(Theillard de Chardin)</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98CDC606-2DD0-8B40-9195-95C4DFE1928D}" type="slidenum">
              <a:rPr lang="fr-FR"/>
              <a:pPr>
                <a:defRPr/>
              </a:pPr>
              <a:t>44</a:t>
            </a:fld>
            <a:endParaRPr lang="fr-FR"/>
          </a:p>
        </p:txBody>
      </p:sp>
      <p:sp>
        <p:nvSpPr>
          <p:cNvPr id="94211" name="Rectangle 2"/>
          <p:cNvSpPr>
            <a:spLocks noGrp="1" noChangeArrowheads="1"/>
          </p:cNvSpPr>
          <p:nvPr>
            <p:ph type="title"/>
          </p:nvPr>
        </p:nvSpPr>
        <p:spPr/>
        <p:txBody>
          <a:bodyPr/>
          <a:lstStyle/>
          <a:p>
            <a:r>
              <a:rPr lang="en-US"/>
              <a:t>Properties of a good vision</a:t>
            </a:r>
          </a:p>
        </p:txBody>
      </p:sp>
      <p:sp>
        <p:nvSpPr>
          <p:cNvPr id="94212" name="Rectangle 3"/>
          <p:cNvSpPr>
            <a:spLocks noGrp="1" noChangeArrowheads="1"/>
          </p:cNvSpPr>
          <p:nvPr>
            <p:ph type="body" idx="1"/>
          </p:nvPr>
        </p:nvSpPr>
        <p:spPr>
          <a:xfrm>
            <a:off x="685800" y="1268413"/>
            <a:ext cx="7918450" cy="5040312"/>
          </a:xfrm>
        </p:spPr>
        <p:txBody>
          <a:bodyPr/>
          <a:lstStyle/>
          <a:p>
            <a:pPr>
              <a:lnSpc>
                <a:spcPct val="80000"/>
              </a:lnSpc>
            </a:pPr>
            <a:r>
              <a:rPr lang="en-US"/>
              <a:t>Vision is a </a:t>
            </a:r>
            <a:r>
              <a:rPr lang="en-US">
                <a:solidFill>
                  <a:schemeClr val="hlink"/>
                </a:solidFill>
              </a:rPr>
              <a:t>mental model</a:t>
            </a:r>
            <a:r>
              <a:rPr lang="en-US"/>
              <a:t> of a future state of a process, a group, or an organization and deals with an world that exists only in the imagination</a:t>
            </a:r>
          </a:p>
          <a:p>
            <a:pPr lvl="1">
              <a:lnSpc>
                <a:spcPct val="80000"/>
              </a:lnSpc>
            </a:pPr>
            <a:r>
              <a:rPr lang="en-US"/>
              <a:t>Its fabricated from what we hope are reasonable</a:t>
            </a:r>
          </a:p>
          <a:p>
            <a:pPr lvl="1">
              <a:lnSpc>
                <a:spcPct val="80000"/>
              </a:lnSpc>
              <a:buFontTx/>
              <a:buNone/>
            </a:pPr>
            <a:r>
              <a:rPr lang="en-US"/>
              <a:t>Assumptions about the future</a:t>
            </a:r>
          </a:p>
          <a:p>
            <a:pPr lvl="1">
              <a:lnSpc>
                <a:spcPct val="80000"/>
              </a:lnSpc>
            </a:pPr>
            <a:r>
              <a:rPr lang="en-US"/>
              <a:t>What is possible and worthwhile</a:t>
            </a:r>
          </a:p>
          <a:p>
            <a:pPr>
              <a:lnSpc>
                <a:spcPct val="80000"/>
              </a:lnSpc>
            </a:pPr>
            <a:r>
              <a:rPr lang="en-US"/>
              <a:t>Vision are </a:t>
            </a:r>
            <a:r>
              <a:rPr lang="en-US">
                <a:solidFill>
                  <a:schemeClr val="hlink"/>
                </a:solidFill>
              </a:rPr>
              <a:t>idealistic, utopian, ambitious</a:t>
            </a:r>
            <a:r>
              <a:rPr lang="en-US"/>
              <a:t>, often entirely new:</a:t>
            </a:r>
          </a:p>
          <a:p>
            <a:pPr lvl="1">
              <a:lnSpc>
                <a:spcPct val="80000"/>
              </a:lnSpc>
            </a:pPr>
            <a:r>
              <a:rPr lang="en-US"/>
              <a:t>It must be manifestly desirable, a bold and worthy challenge for those who accept it</a:t>
            </a:r>
          </a:p>
          <a:p>
            <a:pPr>
              <a:lnSpc>
                <a:spcPct val="80000"/>
              </a:lnSpc>
            </a:pPr>
            <a:r>
              <a:rPr lang="en-US"/>
              <a:t>Vision is </a:t>
            </a:r>
            <a:r>
              <a:rPr lang="en-US">
                <a:solidFill>
                  <a:schemeClr val="hlink"/>
                </a:solidFill>
              </a:rPr>
              <a:t>appropriate</a:t>
            </a:r>
            <a:r>
              <a:rPr lang="en-US"/>
              <a:t> for the organization and for the time</a:t>
            </a:r>
          </a:p>
          <a:p>
            <a:pPr lvl="1">
              <a:lnSpc>
                <a:spcPct val="80000"/>
              </a:lnSpc>
            </a:pPr>
            <a:r>
              <a:rPr lang="en-US"/>
              <a:t>Organization's history, culture and values</a:t>
            </a:r>
          </a:p>
          <a:p>
            <a:pPr lvl="1">
              <a:lnSpc>
                <a:spcPct val="80000"/>
              </a:lnSpc>
            </a:pPr>
            <a:r>
              <a:rPr lang="en-US"/>
              <a:t>A realistic and informed assessment of what is attainable in the future</a:t>
            </a:r>
          </a:p>
          <a:p>
            <a:pPr>
              <a:lnSpc>
                <a:spcPct val="80000"/>
              </a:lnSpc>
            </a:pPr>
            <a:r>
              <a:rPr lang="en-US"/>
              <a:t>It is based on </a:t>
            </a:r>
            <a:r>
              <a:rPr lang="en-US">
                <a:solidFill>
                  <a:schemeClr val="hlink"/>
                </a:solidFill>
              </a:rPr>
              <a:t>standard of excellence</a:t>
            </a:r>
            <a:r>
              <a:rPr lang="en-US"/>
              <a:t> and reflects high ideals</a:t>
            </a:r>
          </a:p>
          <a:p>
            <a:pPr>
              <a:lnSpc>
                <a:spcPct val="80000"/>
              </a:lnSpc>
            </a:pPr>
            <a:r>
              <a:rPr lang="en-US"/>
              <a:t>It clarifies </a:t>
            </a:r>
            <a:r>
              <a:rPr lang="en-US">
                <a:solidFill>
                  <a:schemeClr val="hlink"/>
                </a:solidFill>
              </a:rPr>
              <a:t>purpose</a:t>
            </a:r>
            <a:r>
              <a:rPr lang="en-US"/>
              <a:t> and </a:t>
            </a:r>
            <a:r>
              <a:rPr lang="en-US">
                <a:solidFill>
                  <a:schemeClr val="hlink"/>
                </a:solidFill>
              </a:rPr>
              <a:t>direction</a:t>
            </a:r>
            <a:r>
              <a:rPr lang="en-US"/>
              <a:t> ; it is </a:t>
            </a:r>
            <a:r>
              <a:rPr lang="en-US">
                <a:solidFill>
                  <a:schemeClr val="hlink"/>
                </a:solidFill>
              </a:rPr>
              <a:t>persuasive</a:t>
            </a:r>
            <a:r>
              <a:rPr lang="en-US"/>
              <a:t> and </a:t>
            </a:r>
            <a:r>
              <a:rPr lang="en-US">
                <a:solidFill>
                  <a:schemeClr val="hlink"/>
                </a:solidFill>
              </a:rPr>
              <a:t>credible</a:t>
            </a:r>
          </a:p>
          <a:p>
            <a:pPr>
              <a:lnSpc>
                <a:spcPct val="80000"/>
              </a:lnSpc>
            </a:pPr>
            <a:r>
              <a:rPr lang="en-US"/>
              <a:t>It inspires </a:t>
            </a:r>
            <a:r>
              <a:rPr lang="en-US">
                <a:solidFill>
                  <a:schemeClr val="hlink"/>
                </a:solidFill>
              </a:rPr>
              <a:t>enthusiasm</a:t>
            </a:r>
            <a:r>
              <a:rPr lang="en-US"/>
              <a:t> and encourage </a:t>
            </a:r>
            <a:r>
              <a:rPr lang="en-US">
                <a:solidFill>
                  <a:schemeClr val="hlink"/>
                </a:solidFill>
              </a:rPr>
              <a:t>commitment</a:t>
            </a:r>
          </a:p>
          <a:p>
            <a:pPr>
              <a:lnSpc>
                <a:spcPct val="80000"/>
              </a:lnSpc>
            </a:pPr>
            <a:r>
              <a:rPr lang="en-US"/>
              <a:t>It is well </a:t>
            </a:r>
            <a:r>
              <a:rPr lang="en-US">
                <a:solidFill>
                  <a:schemeClr val="hlink"/>
                </a:solidFill>
              </a:rPr>
              <a:t>articulated</a:t>
            </a:r>
            <a:r>
              <a:rPr lang="en-US"/>
              <a:t> and easily </a:t>
            </a:r>
            <a:r>
              <a:rPr lang="en-US">
                <a:solidFill>
                  <a:schemeClr val="hlink"/>
                </a:solidFill>
              </a:rPr>
              <a:t>understood</a:t>
            </a:r>
            <a:r>
              <a:rPr lang="en-US"/>
              <a:t>, to serve a </a:t>
            </a:r>
            <a:r>
              <a:rPr lang="en-US">
                <a:solidFill>
                  <a:schemeClr val="hlink"/>
                </a:solidFill>
              </a:rPr>
              <a:t>guide</a:t>
            </a:r>
            <a:r>
              <a:rPr lang="en-US"/>
              <a:t> to strategy and action</a:t>
            </a:r>
          </a:p>
          <a:p>
            <a:pPr>
              <a:lnSpc>
                <a:spcPct val="80000"/>
              </a:lnSpc>
            </a:pPr>
            <a:r>
              <a:rPr lang="en-US"/>
              <a:t>It reflects the </a:t>
            </a:r>
            <a:r>
              <a:rPr lang="en-US">
                <a:solidFill>
                  <a:schemeClr val="hlink"/>
                </a:solidFill>
              </a:rPr>
              <a:t>uniqueness</a:t>
            </a:r>
            <a:r>
              <a:rPr lang="en-US"/>
              <a:t> of the organization, its </a:t>
            </a:r>
            <a:r>
              <a:rPr lang="en-US">
                <a:solidFill>
                  <a:schemeClr val="hlink"/>
                </a:solidFill>
              </a:rPr>
              <a:t>distinctive</a:t>
            </a:r>
            <a:r>
              <a:rPr lang="en-US"/>
              <a:t> </a:t>
            </a:r>
            <a:r>
              <a:rPr lang="en-US">
                <a:solidFill>
                  <a:schemeClr val="hlink"/>
                </a:solidFill>
              </a:rPr>
              <a:t>competence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202F315D-2033-B94D-8DD4-903BC53C4DA4}" type="slidenum">
              <a:rPr lang="fr-FR"/>
              <a:pPr>
                <a:defRPr/>
              </a:pPr>
              <a:t>45</a:t>
            </a:fld>
            <a:endParaRPr lang="fr-FR"/>
          </a:p>
        </p:txBody>
      </p:sp>
      <p:sp>
        <p:nvSpPr>
          <p:cNvPr id="96259" name="Rectangle 4"/>
          <p:cNvSpPr>
            <a:spLocks noGrp="1" noChangeArrowheads="1"/>
          </p:cNvSpPr>
          <p:nvPr>
            <p:ph type="title"/>
          </p:nvPr>
        </p:nvSpPr>
        <p:spPr/>
        <p:txBody>
          <a:bodyPr/>
          <a:lstStyle/>
          <a:p>
            <a:r>
              <a:rPr lang="en-US"/>
              <a:t>Developping the vision</a:t>
            </a:r>
          </a:p>
        </p:txBody>
      </p:sp>
      <p:sp>
        <p:nvSpPr>
          <p:cNvPr id="96260" name="Rectangle 5"/>
          <p:cNvSpPr>
            <a:spLocks noGrp="1" noChangeArrowheads="1"/>
          </p:cNvSpPr>
          <p:nvPr>
            <p:ph type="body" idx="1"/>
          </p:nvPr>
        </p:nvSpPr>
        <p:spPr/>
        <p:txBody>
          <a:bodyPr/>
          <a:lstStyle/>
          <a:p>
            <a:r>
              <a:rPr lang="en-US" sz="2800"/>
              <a:t>The process starts with:</a:t>
            </a:r>
          </a:p>
          <a:p>
            <a:pPr lvl="1"/>
            <a:r>
              <a:rPr lang="en-US" sz="2400"/>
              <a:t>Understanding the current status of the organization,</a:t>
            </a:r>
          </a:p>
          <a:p>
            <a:pPr lvl="1"/>
            <a:r>
              <a:rPr lang="en-US" sz="2400"/>
              <a:t>Drawing the boundaries for the vision,</a:t>
            </a:r>
          </a:p>
          <a:p>
            <a:pPr lvl="1"/>
            <a:r>
              <a:rPr lang="en-US" sz="2400"/>
              <a:t>Positioning the organization in its future external environment,</a:t>
            </a:r>
          </a:p>
          <a:p>
            <a:pPr lvl="1"/>
            <a:r>
              <a:rPr lang="en-US" sz="2400"/>
              <a:t>Defining and packaging the new vision</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re 1"/>
          <p:cNvSpPr>
            <a:spLocks noGrp="1"/>
          </p:cNvSpPr>
          <p:nvPr>
            <p:ph type="title"/>
          </p:nvPr>
        </p:nvSpPr>
        <p:spPr/>
        <p:txBody>
          <a:bodyPr/>
          <a:lstStyle/>
          <a:p>
            <a:r>
              <a:rPr lang="fr-FR" smtClean="0"/>
              <a:t>Competing for the future : the 40/30/20 rule!</a:t>
            </a:r>
          </a:p>
        </p:txBody>
      </p:sp>
      <p:sp>
        <p:nvSpPr>
          <p:cNvPr id="98307" name="Espace réservé du contenu 2"/>
          <p:cNvSpPr>
            <a:spLocks noGrp="1"/>
          </p:cNvSpPr>
          <p:nvPr>
            <p:ph idx="1"/>
          </p:nvPr>
        </p:nvSpPr>
        <p:spPr/>
        <p:txBody>
          <a:bodyPr/>
          <a:lstStyle/>
          <a:p>
            <a:pPr marL="457200" indent="-457200">
              <a:buFont typeface="Times New Roman" charset="0"/>
              <a:buAutoNum type="arabicPeriod"/>
            </a:pPr>
            <a:r>
              <a:rPr lang="en-US" smtClean="0"/>
              <a:t>What percentage of your time is spent on external rather on internal issues?</a:t>
            </a:r>
          </a:p>
          <a:p>
            <a:pPr marL="457200" indent="-457200">
              <a:buFont typeface="Times New Roman" charset="0"/>
              <a:buAutoNum type="arabicPeriod"/>
            </a:pPr>
            <a:r>
              <a:rPr lang="en-US" smtClean="0"/>
              <a:t>Of this time spent looking outward, how much do you spend considering how the world may change in five or ten years rather than worrying about winning the next big contract or responding to a competitor’s pricing move?</a:t>
            </a:r>
          </a:p>
          <a:p>
            <a:pPr marL="457200" indent="-457200">
              <a:buFont typeface="Times New Roman" charset="0"/>
              <a:buAutoNum type="arabicPeriod"/>
            </a:pPr>
            <a:r>
              <a:rPr lang="en-US" smtClean="0"/>
              <a:t>Of the time devoted to looking outward </a:t>
            </a:r>
            <a:r>
              <a:rPr lang="en-US" i="1" smtClean="0"/>
              <a:t>and </a:t>
            </a:r>
            <a:r>
              <a:rPr lang="en-US" smtClean="0"/>
              <a:t>forward,, how much do you spend working with colleagues to build a deeply shared, well-tested perspective on the future as opposed to a personal and idiosyncratic view?</a:t>
            </a:r>
          </a:p>
          <a:p>
            <a:pPr marL="457200" indent="-457200">
              <a:buFont typeface="Times New Roman" charset="0"/>
              <a:buAutoNum type="arabicPeriod"/>
            </a:pPr>
            <a:endParaRPr lang="en-US"/>
          </a:p>
        </p:txBody>
      </p:sp>
      <p:sp>
        <p:nvSpPr>
          <p:cNvPr id="4" name="Espace réservé du numéro de diapositive 3"/>
          <p:cNvSpPr>
            <a:spLocks noGrp="1"/>
          </p:cNvSpPr>
          <p:nvPr>
            <p:ph type="sldNum" sz="quarter" idx="10"/>
          </p:nvPr>
        </p:nvSpPr>
        <p:spPr/>
        <p:txBody>
          <a:bodyPr/>
          <a:lstStyle/>
          <a:p>
            <a:pPr>
              <a:defRPr/>
            </a:pPr>
            <a:fld id="{F459CD9B-7E64-7C4B-B646-717FF6BAD89E}" type="slidenum">
              <a:rPr lang="fr-FR" smtClean="0"/>
              <a:pPr>
                <a:defRPr/>
              </a:pPr>
              <a:t>46</a:t>
            </a:fld>
            <a:endParaRPr lang="fr-F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numéro de diapositive 3"/>
          <p:cNvSpPr>
            <a:spLocks noGrp="1"/>
          </p:cNvSpPr>
          <p:nvPr>
            <p:ph type="sldNum" sz="quarter" idx="10"/>
          </p:nvPr>
        </p:nvSpPr>
        <p:spPr/>
        <p:txBody>
          <a:bodyPr/>
          <a:lstStyle/>
          <a:p>
            <a:pPr>
              <a:defRPr/>
            </a:pPr>
            <a:fld id="{9C8908BB-805B-0C4F-9C70-E834542161A6}" type="slidenum">
              <a:rPr lang="fr-FR"/>
              <a:pPr>
                <a:defRPr/>
              </a:pPr>
              <a:t>47</a:t>
            </a:fld>
            <a:endParaRPr lang="fr-FR"/>
          </a:p>
        </p:txBody>
      </p:sp>
      <p:sp>
        <p:nvSpPr>
          <p:cNvPr id="99331" name="Rectangle 2"/>
          <p:cNvSpPr>
            <a:spLocks noGrp="1" noChangeArrowheads="1"/>
          </p:cNvSpPr>
          <p:nvPr>
            <p:ph type="title"/>
          </p:nvPr>
        </p:nvSpPr>
        <p:spPr>
          <a:xfrm>
            <a:off x="609600" y="76200"/>
            <a:ext cx="7772400" cy="1143000"/>
          </a:xfrm>
          <a:noFill/>
        </p:spPr>
        <p:txBody>
          <a:bodyPr/>
          <a:lstStyle/>
          <a:p>
            <a:r>
              <a:rPr lang="fr-FR"/>
              <a:t>Mettre l’organisation en marche</a:t>
            </a:r>
          </a:p>
        </p:txBody>
      </p:sp>
      <p:sp>
        <p:nvSpPr>
          <p:cNvPr id="99332" name="Oval 3"/>
          <p:cNvSpPr>
            <a:spLocks noChangeArrowheads="1"/>
          </p:cNvSpPr>
          <p:nvPr/>
        </p:nvSpPr>
        <p:spPr bwMode="auto">
          <a:xfrm>
            <a:off x="393700" y="1003300"/>
            <a:ext cx="3098800" cy="1270000"/>
          </a:xfrm>
          <a:prstGeom prst="ellipse">
            <a:avLst/>
          </a:prstGeom>
          <a:noFill/>
          <a:ln w="25400">
            <a:solidFill>
              <a:srgbClr val="00279F"/>
            </a:solidFill>
            <a:round/>
            <a:headEnd/>
            <a:tailEnd/>
          </a:ln>
        </p:spPr>
        <p:txBody>
          <a:bodyPr wrap="none" anchor="ctr">
            <a:prstTxWarp prst="textNoShape">
              <a:avLst/>
            </a:prstTxWarp>
          </a:bodyPr>
          <a:lstStyle/>
          <a:p>
            <a:endParaRPr lang="fr-FR"/>
          </a:p>
        </p:txBody>
      </p:sp>
      <p:sp>
        <p:nvSpPr>
          <p:cNvPr id="99333" name="Oval 4"/>
          <p:cNvSpPr>
            <a:spLocks noChangeArrowheads="1"/>
          </p:cNvSpPr>
          <p:nvPr/>
        </p:nvSpPr>
        <p:spPr bwMode="auto">
          <a:xfrm>
            <a:off x="5499100" y="927100"/>
            <a:ext cx="3098800" cy="1270000"/>
          </a:xfrm>
          <a:prstGeom prst="ellipse">
            <a:avLst/>
          </a:prstGeom>
          <a:noFill/>
          <a:ln w="25400">
            <a:solidFill>
              <a:srgbClr val="00279F"/>
            </a:solidFill>
            <a:round/>
            <a:headEnd/>
            <a:tailEnd/>
          </a:ln>
        </p:spPr>
        <p:txBody>
          <a:bodyPr wrap="none" anchor="ctr">
            <a:prstTxWarp prst="textNoShape">
              <a:avLst/>
            </a:prstTxWarp>
          </a:bodyPr>
          <a:lstStyle/>
          <a:p>
            <a:endParaRPr lang="fr-FR"/>
          </a:p>
        </p:txBody>
      </p:sp>
      <p:sp>
        <p:nvSpPr>
          <p:cNvPr id="99334" name="Rectangle 5"/>
          <p:cNvSpPr>
            <a:spLocks noChangeArrowheads="1"/>
          </p:cNvSpPr>
          <p:nvPr/>
        </p:nvSpPr>
        <p:spPr bwMode="auto">
          <a:xfrm>
            <a:off x="833438" y="1198563"/>
            <a:ext cx="2263775" cy="819150"/>
          </a:xfrm>
          <a:prstGeom prst="rect">
            <a:avLst/>
          </a:prstGeom>
          <a:noFill/>
          <a:ln w="12700">
            <a:noFill/>
            <a:miter lim="800000"/>
            <a:headEnd/>
            <a:tailEnd/>
          </a:ln>
        </p:spPr>
        <p:txBody>
          <a:bodyPr wrap="none" lIns="90487" tIns="44450" rIns="90487" bIns="44450">
            <a:prstTxWarp prst="textNoShape">
              <a:avLst/>
            </a:prstTxWarp>
            <a:spAutoFit/>
          </a:bodyPr>
          <a:lstStyle/>
          <a:p>
            <a:pPr algn="ctr"/>
            <a:r>
              <a:rPr lang="fr-FR" sz="2400" b="1">
                <a:solidFill>
                  <a:srgbClr val="00279F"/>
                </a:solidFill>
                <a:latin typeface="Times New Roman" charset="0"/>
              </a:rPr>
              <a:t>DEVELOPPER</a:t>
            </a:r>
          </a:p>
          <a:p>
            <a:pPr algn="ctr"/>
            <a:r>
              <a:rPr lang="fr-FR" sz="2400" b="1">
                <a:solidFill>
                  <a:srgbClr val="00279F"/>
                </a:solidFill>
                <a:latin typeface="Times New Roman" charset="0"/>
              </a:rPr>
              <a:t>UNE VISION</a:t>
            </a:r>
          </a:p>
        </p:txBody>
      </p:sp>
      <p:sp>
        <p:nvSpPr>
          <p:cNvPr id="99335" name="Rectangle 6"/>
          <p:cNvSpPr>
            <a:spLocks noChangeArrowheads="1"/>
          </p:cNvSpPr>
          <p:nvPr/>
        </p:nvSpPr>
        <p:spPr bwMode="auto">
          <a:xfrm>
            <a:off x="5999163" y="1274763"/>
            <a:ext cx="2162175" cy="454025"/>
          </a:xfrm>
          <a:prstGeom prst="rect">
            <a:avLst/>
          </a:prstGeom>
          <a:noFill/>
          <a:ln w="12700">
            <a:noFill/>
            <a:miter lim="800000"/>
            <a:headEnd/>
            <a:tailEnd/>
          </a:ln>
        </p:spPr>
        <p:txBody>
          <a:bodyPr wrap="none" lIns="90487" tIns="44450" rIns="90487" bIns="44450">
            <a:prstTxWarp prst="textNoShape">
              <a:avLst/>
            </a:prstTxWarp>
            <a:spAutoFit/>
          </a:bodyPr>
          <a:lstStyle/>
          <a:p>
            <a:r>
              <a:rPr lang="fr-FR" sz="2400" b="1">
                <a:solidFill>
                  <a:srgbClr val="00279F"/>
                </a:solidFill>
                <a:latin typeface="Times New Roman" charset="0"/>
              </a:rPr>
              <a:t>LEADERSHIP</a:t>
            </a:r>
          </a:p>
        </p:txBody>
      </p:sp>
      <p:sp>
        <p:nvSpPr>
          <p:cNvPr id="99336" name="Rectangle 7"/>
          <p:cNvSpPr>
            <a:spLocks noChangeArrowheads="1"/>
          </p:cNvSpPr>
          <p:nvPr/>
        </p:nvSpPr>
        <p:spPr bwMode="auto">
          <a:xfrm>
            <a:off x="4230688" y="1412875"/>
            <a:ext cx="412750" cy="576263"/>
          </a:xfrm>
          <a:prstGeom prst="rect">
            <a:avLst/>
          </a:prstGeom>
          <a:noFill/>
          <a:ln w="12700">
            <a:noFill/>
            <a:miter lim="800000"/>
            <a:headEnd/>
            <a:tailEnd/>
          </a:ln>
        </p:spPr>
        <p:txBody>
          <a:bodyPr wrap="none" lIns="90487" tIns="44450" rIns="90487" bIns="44450">
            <a:prstTxWarp prst="textNoShape">
              <a:avLst/>
            </a:prstTxWarp>
            <a:spAutoFit/>
          </a:bodyPr>
          <a:lstStyle/>
          <a:p>
            <a:r>
              <a:rPr lang="fr-FR" sz="3200" b="1">
                <a:solidFill>
                  <a:srgbClr val="00279F"/>
                </a:solidFill>
                <a:latin typeface="Times New Roman" charset="0"/>
              </a:rPr>
              <a:t>+</a:t>
            </a:r>
          </a:p>
        </p:txBody>
      </p:sp>
      <p:sp>
        <p:nvSpPr>
          <p:cNvPr id="99337" name="Rectangle 8"/>
          <p:cNvSpPr>
            <a:spLocks noChangeArrowheads="1"/>
          </p:cNvSpPr>
          <p:nvPr/>
        </p:nvSpPr>
        <p:spPr bwMode="auto">
          <a:xfrm>
            <a:off x="436563" y="2417763"/>
            <a:ext cx="3489325" cy="1003300"/>
          </a:xfrm>
          <a:prstGeom prst="rect">
            <a:avLst/>
          </a:prstGeom>
          <a:noFill/>
          <a:ln w="12700">
            <a:noFill/>
            <a:miter lim="800000"/>
            <a:headEnd/>
            <a:tailEnd/>
          </a:ln>
        </p:spPr>
        <p:txBody>
          <a:bodyPr wrap="none" lIns="90487" tIns="44450" rIns="90487" bIns="44450">
            <a:prstTxWarp prst="textNoShape">
              <a:avLst/>
            </a:prstTxWarp>
            <a:spAutoFit/>
          </a:bodyPr>
          <a:lstStyle/>
          <a:p>
            <a:r>
              <a:rPr lang="fr-FR" sz="2000">
                <a:latin typeface="Times New Roman" charset="0"/>
              </a:rPr>
              <a:t>Comprendre le futur</a:t>
            </a:r>
          </a:p>
          <a:p>
            <a:r>
              <a:rPr lang="fr-FR" sz="2000">
                <a:latin typeface="Times New Roman" charset="0"/>
              </a:rPr>
              <a:t>Où aller ?</a:t>
            </a:r>
          </a:p>
          <a:p>
            <a:r>
              <a:rPr lang="fr-FR" sz="2000">
                <a:latin typeface="Times New Roman" charset="0"/>
              </a:rPr>
              <a:t>Comment se préparer à bouger ?</a:t>
            </a:r>
          </a:p>
        </p:txBody>
      </p:sp>
      <p:sp>
        <p:nvSpPr>
          <p:cNvPr id="99338" name="Rectangle 9"/>
          <p:cNvSpPr>
            <a:spLocks noChangeArrowheads="1"/>
          </p:cNvSpPr>
          <p:nvPr/>
        </p:nvSpPr>
        <p:spPr bwMode="auto">
          <a:xfrm>
            <a:off x="284163" y="4703763"/>
            <a:ext cx="1873250" cy="454025"/>
          </a:xfrm>
          <a:prstGeom prst="rect">
            <a:avLst/>
          </a:prstGeom>
          <a:noFill/>
          <a:ln w="12700">
            <a:noFill/>
            <a:miter lim="800000"/>
            <a:headEnd/>
            <a:tailEnd/>
          </a:ln>
        </p:spPr>
        <p:txBody>
          <a:bodyPr wrap="none" lIns="90487" tIns="44450" rIns="90487" bIns="44450">
            <a:prstTxWarp prst="textNoShape">
              <a:avLst/>
            </a:prstTxWarp>
            <a:spAutoFit/>
          </a:bodyPr>
          <a:lstStyle/>
          <a:p>
            <a:r>
              <a:rPr lang="fr-FR" sz="2400" b="1">
                <a:solidFill>
                  <a:srgbClr val="00279F"/>
                </a:solidFill>
                <a:latin typeface="Times New Roman" charset="0"/>
              </a:rPr>
              <a:t>Performance</a:t>
            </a:r>
          </a:p>
        </p:txBody>
      </p:sp>
      <p:sp>
        <p:nvSpPr>
          <p:cNvPr id="99339" name="Rectangle 10"/>
          <p:cNvSpPr>
            <a:spLocks noChangeArrowheads="1"/>
          </p:cNvSpPr>
          <p:nvPr/>
        </p:nvSpPr>
        <p:spPr bwMode="auto">
          <a:xfrm>
            <a:off x="2036763" y="5770563"/>
            <a:ext cx="1095375" cy="454025"/>
          </a:xfrm>
          <a:prstGeom prst="rect">
            <a:avLst/>
          </a:prstGeom>
          <a:noFill/>
          <a:ln w="12700">
            <a:noFill/>
            <a:miter lim="800000"/>
            <a:headEnd/>
            <a:tailEnd/>
          </a:ln>
        </p:spPr>
        <p:txBody>
          <a:bodyPr wrap="none" lIns="90487" tIns="44450" rIns="90487" bIns="44450">
            <a:prstTxWarp prst="textNoShape">
              <a:avLst/>
            </a:prstTxWarp>
            <a:spAutoFit/>
          </a:bodyPr>
          <a:lstStyle/>
          <a:p>
            <a:r>
              <a:rPr lang="fr-FR" sz="2400" b="1">
                <a:solidFill>
                  <a:srgbClr val="00279F"/>
                </a:solidFill>
                <a:latin typeface="Times New Roman" charset="0"/>
              </a:rPr>
              <a:t>Clients</a:t>
            </a:r>
          </a:p>
        </p:txBody>
      </p:sp>
      <p:sp>
        <p:nvSpPr>
          <p:cNvPr id="99340" name="Rectangle 11"/>
          <p:cNvSpPr>
            <a:spLocks noChangeArrowheads="1"/>
          </p:cNvSpPr>
          <p:nvPr/>
        </p:nvSpPr>
        <p:spPr bwMode="auto">
          <a:xfrm>
            <a:off x="2798763" y="4703763"/>
            <a:ext cx="1687512" cy="454025"/>
          </a:xfrm>
          <a:prstGeom prst="rect">
            <a:avLst/>
          </a:prstGeom>
          <a:noFill/>
          <a:ln w="12700">
            <a:noFill/>
            <a:miter lim="800000"/>
            <a:headEnd/>
            <a:tailEnd/>
          </a:ln>
        </p:spPr>
        <p:txBody>
          <a:bodyPr wrap="none" lIns="90487" tIns="44450" rIns="90487" bIns="44450">
            <a:prstTxWarp prst="textNoShape">
              <a:avLst/>
            </a:prstTxWarp>
            <a:spAutoFit/>
          </a:bodyPr>
          <a:lstStyle/>
          <a:p>
            <a:r>
              <a:rPr lang="fr-FR" sz="2400" b="1">
                <a:solidFill>
                  <a:srgbClr val="00279F"/>
                </a:solidFill>
                <a:latin typeface="Times New Roman" charset="0"/>
              </a:rPr>
              <a:t>Implication</a:t>
            </a:r>
          </a:p>
        </p:txBody>
      </p:sp>
      <p:sp>
        <p:nvSpPr>
          <p:cNvPr id="99341" name="Rectangle 12"/>
          <p:cNvSpPr>
            <a:spLocks noChangeArrowheads="1"/>
          </p:cNvSpPr>
          <p:nvPr/>
        </p:nvSpPr>
        <p:spPr bwMode="auto">
          <a:xfrm>
            <a:off x="4567238" y="2417763"/>
            <a:ext cx="4505325" cy="3441700"/>
          </a:xfrm>
          <a:prstGeom prst="rect">
            <a:avLst/>
          </a:prstGeom>
          <a:noFill/>
          <a:ln w="12700">
            <a:noFill/>
            <a:miter lim="800000"/>
            <a:headEnd/>
            <a:tailEnd/>
          </a:ln>
        </p:spPr>
        <p:txBody>
          <a:bodyPr lIns="90487" tIns="44450" rIns="90487" bIns="44450">
            <a:prstTxWarp prst="textNoShape">
              <a:avLst/>
            </a:prstTxWarp>
            <a:spAutoFit/>
          </a:bodyPr>
          <a:lstStyle/>
          <a:p>
            <a:r>
              <a:rPr lang="fr-FR" sz="2000">
                <a:latin typeface="Times New Roman" charset="0"/>
              </a:rPr>
              <a:t>Ensemble d’actions pour diffuser</a:t>
            </a:r>
          </a:p>
          <a:p>
            <a:r>
              <a:rPr lang="fr-FR" sz="2000">
                <a:latin typeface="Times New Roman" charset="0"/>
              </a:rPr>
              <a:t>la vision au sein de l’organisation</a:t>
            </a:r>
          </a:p>
          <a:p>
            <a:r>
              <a:rPr lang="fr-FR" sz="2000">
                <a:latin typeface="Times New Roman" charset="0"/>
              </a:rPr>
              <a:t>Construire les compétences</a:t>
            </a:r>
          </a:p>
          <a:p>
            <a:r>
              <a:rPr lang="fr-FR" sz="2000">
                <a:latin typeface="Times New Roman" charset="0"/>
              </a:rPr>
              <a:t>Décentraliser, déléguer la mise en</a:t>
            </a:r>
          </a:p>
          <a:p>
            <a:r>
              <a:rPr lang="fr-FR" sz="2000">
                <a:latin typeface="Times New Roman" charset="0"/>
              </a:rPr>
              <a:t> oeuvre de la stratégie</a:t>
            </a:r>
          </a:p>
          <a:p>
            <a:r>
              <a:rPr lang="fr-FR" sz="2000">
                <a:latin typeface="Times New Roman" charset="0"/>
              </a:rPr>
              <a:t>Créer un environnement favorable à la marche vers le succès : initiative, responsabilité, enthousiasme</a:t>
            </a:r>
          </a:p>
          <a:p>
            <a:r>
              <a:rPr lang="fr-FR" sz="2000">
                <a:latin typeface="Times New Roman" charset="0"/>
              </a:rPr>
              <a:t>Décentraliser les processus de résolution de problèmes dans des cadres multifonctionnels</a:t>
            </a:r>
          </a:p>
        </p:txBody>
      </p:sp>
      <p:sp>
        <p:nvSpPr>
          <p:cNvPr id="99342" name="Line 13"/>
          <p:cNvSpPr>
            <a:spLocks noChangeShapeType="1"/>
          </p:cNvSpPr>
          <p:nvPr/>
        </p:nvSpPr>
        <p:spPr bwMode="auto">
          <a:xfrm>
            <a:off x="1066800" y="3905250"/>
            <a:ext cx="0" cy="723900"/>
          </a:xfrm>
          <a:prstGeom prst="line">
            <a:avLst/>
          </a:prstGeom>
          <a:noFill/>
          <a:ln w="38100" cmpd="dbl">
            <a:solidFill>
              <a:schemeClr val="tx1"/>
            </a:solidFill>
            <a:round/>
            <a:headEnd/>
            <a:tailEnd type="triangle" w="med" len="med"/>
          </a:ln>
        </p:spPr>
        <p:txBody>
          <a:bodyPr wrap="none" anchor="ctr">
            <a:prstTxWarp prst="textNoShape">
              <a:avLst/>
            </a:prstTxWarp>
          </a:bodyPr>
          <a:lstStyle/>
          <a:p>
            <a:endParaRPr lang="fr-FR"/>
          </a:p>
        </p:txBody>
      </p:sp>
      <p:sp>
        <p:nvSpPr>
          <p:cNvPr id="99343" name="Line 14"/>
          <p:cNvSpPr>
            <a:spLocks noChangeShapeType="1"/>
          </p:cNvSpPr>
          <p:nvPr/>
        </p:nvSpPr>
        <p:spPr bwMode="auto">
          <a:xfrm>
            <a:off x="2286000" y="4133850"/>
            <a:ext cx="0" cy="1485900"/>
          </a:xfrm>
          <a:prstGeom prst="line">
            <a:avLst/>
          </a:prstGeom>
          <a:noFill/>
          <a:ln w="38100" cmpd="dbl">
            <a:solidFill>
              <a:schemeClr val="tx1"/>
            </a:solidFill>
            <a:round/>
            <a:headEnd/>
            <a:tailEnd type="triangle" w="med" len="med"/>
          </a:ln>
        </p:spPr>
        <p:txBody>
          <a:bodyPr wrap="none" anchor="ctr">
            <a:prstTxWarp prst="textNoShape">
              <a:avLst/>
            </a:prstTxWarp>
          </a:bodyPr>
          <a:lstStyle/>
          <a:p>
            <a:endParaRPr lang="fr-FR"/>
          </a:p>
        </p:txBody>
      </p:sp>
      <p:sp>
        <p:nvSpPr>
          <p:cNvPr id="99344" name="Line 15"/>
          <p:cNvSpPr>
            <a:spLocks noChangeShapeType="1"/>
          </p:cNvSpPr>
          <p:nvPr/>
        </p:nvSpPr>
        <p:spPr bwMode="auto">
          <a:xfrm>
            <a:off x="3581400" y="3981450"/>
            <a:ext cx="0" cy="647700"/>
          </a:xfrm>
          <a:prstGeom prst="line">
            <a:avLst/>
          </a:prstGeom>
          <a:noFill/>
          <a:ln w="38100" cmpd="dbl">
            <a:solidFill>
              <a:schemeClr val="tx1"/>
            </a:solidFill>
            <a:round/>
            <a:headEnd/>
            <a:tailEnd type="triangle" w="med" len="med"/>
          </a:ln>
        </p:spPr>
        <p:txBody>
          <a:bodyPr wrap="none" anchor="ctr">
            <a:prstTxWarp prst="textNoShape">
              <a:avLst/>
            </a:prstTxWarp>
          </a:bodyPr>
          <a:lstStyle/>
          <a:p>
            <a:endParaRPr lang="fr-F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re 7"/>
          <p:cNvSpPr>
            <a:spLocks noGrp="1"/>
          </p:cNvSpPr>
          <p:nvPr>
            <p:ph type="title"/>
          </p:nvPr>
        </p:nvSpPr>
        <p:spPr/>
        <p:txBody>
          <a:bodyPr/>
          <a:lstStyle/>
          <a:p>
            <a:r>
              <a:rPr lang="fr-FR" smtClean="0"/>
              <a:t>The « today » and « for the future » questions</a:t>
            </a:r>
          </a:p>
        </p:txBody>
      </p:sp>
      <p:sp>
        <p:nvSpPr>
          <p:cNvPr id="101379" name="Espace réservé du texte 8"/>
          <p:cNvSpPr>
            <a:spLocks noGrp="1"/>
          </p:cNvSpPr>
          <p:nvPr>
            <p:ph type="body" idx="1"/>
          </p:nvPr>
        </p:nvSpPr>
        <p:spPr/>
        <p:txBody>
          <a:bodyPr/>
          <a:lstStyle/>
          <a:p>
            <a:pPr algn="ctr"/>
            <a:r>
              <a:rPr lang="fr-FR" smtClean="0"/>
              <a:t>TODAY</a:t>
            </a:r>
          </a:p>
        </p:txBody>
      </p:sp>
      <p:sp>
        <p:nvSpPr>
          <p:cNvPr id="101380" name="Espace réservé du contenu 9"/>
          <p:cNvSpPr>
            <a:spLocks noGrp="1"/>
          </p:cNvSpPr>
          <p:nvPr>
            <p:ph sz="half" idx="2"/>
          </p:nvPr>
        </p:nvSpPr>
        <p:spPr/>
        <p:txBody>
          <a:bodyPr/>
          <a:lstStyle/>
          <a:p>
            <a:pPr marL="457200" indent="-457200">
              <a:buFont typeface="Times New Roman" charset="0"/>
              <a:buAutoNum type="arabicPeriod"/>
            </a:pPr>
            <a:r>
              <a:rPr lang="en-US" sz="2000" smtClean="0"/>
              <a:t>Which customers do you serve today?</a:t>
            </a:r>
          </a:p>
          <a:p>
            <a:pPr marL="457200" indent="-457200">
              <a:buFont typeface="Times New Roman" charset="0"/>
              <a:buAutoNum type="arabicPeriod"/>
            </a:pPr>
            <a:r>
              <a:rPr lang="en-US" sz="2000" smtClean="0"/>
              <a:t>Through what channels do you reach customers today?</a:t>
            </a:r>
          </a:p>
          <a:p>
            <a:pPr marL="457200" indent="-457200">
              <a:buFont typeface="Times New Roman" charset="0"/>
              <a:buAutoNum type="arabicPeriod"/>
            </a:pPr>
            <a:r>
              <a:rPr lang="en-US" sz="2000" smtClean="0"/>
              <a:t>Who are your competitors today?</a:t>
            </a:r>
          </a:p>
          <a:p>
            <a:pPr marL="457200" indent="-457200">
              <a:buFont typeface="Times New Roman" charset="0"/>
              <a:buAutoNum type="arabicPeriod"/>
            </a:pPr>
            <a:r>
              <a:rPr lang="en-US" sz="2000" smtClean="0"/>
              <a:t>What is the basis of your competitive advantage today?</a:t>
            </a:r>
          </a:p>
          <a:p>
            <a:pPr marL="457200" indent="-457200">
              <a:buFont typeface="Times New Roman" charset="0"/>
              <a:buAutoNum type="arabicPeriod"/>
            </a:pPr>
            <a:r>
              <a:rPr lang="en-US" sz="2000" smtClean="0"/>
              <a:t>Where do your margins come from today?</a:t>
            </a:r>
          </a:p>
          <a:p>
            <a:pPr marL="457200" indent="-457200">
              <a:buFont typeface="Times New Roman" charset="0"/>
              <a:buAutoNum type="arabicPeriod"/>
            </a:pPr>
            <a:r>
              <a:rPr lang="en-US" sz="2000" smtClean="0"/>
              <a:t>What skills or capabilities make you unique today?</a:t>
            </a:r>
            <a:endParaRPr lang="en-US" sz="2000"/>
          </a:p>
        </p:txBody>
      </p:sp>
      <p:sp>
        <p:nvSpPr>
          <p:cNvPr id="101381" name="Espace réservé du texte 10"/>
          <p:cNvSpPr>
            <a:spLocks noGrp="1"/>
          </p:cNvSpPr>
          <p:nvPr>
            <p:ph type="body" sz="quarter" idx="3"/>
          </p:nvPr>
        </p:nvSpPr>
        <p:spPr/>
        <p:txBody>
          <a:bodyPr/>
          <a:lstStyle/>
          <a:p>
            <a:pPr algn="ctr"/>
            <a:r>
              <a:rPr lang="fr-FR" smtClean="0"/>
              <a:t>IN THE FUTURE</a:t>
            </a:r>
          </a:p>
        </p:txBody>
      </p:sp>
      <p:sp>
        <p:nvSpPr>
          <p:cNvPr id="101382" name="Espace réservé du contenu 11"/>
          <p:cNvSpPr>
            <a:spLocks noGrp="1"/>
          </p:cNvSpPr>
          <p:nvPr>
            <p:ph sz="quarter" idx="4"/>
          </p:nvPr>
        </p:nvSpPr>
        <p:spPr/>
        <p:txBody>
          <a:bodyPr/>
          <a:lstStyle/>
          <a:p>
            <a:pPr marL="457200" indent="-457200">
              <a:buFont typeface="Times New Roman" charset="0"/>
              <a:buAutoNum type="arabicPeriod"/>
            </a:pPr>
            <a:r>
              <a:rPr lang="en-US" sz="2000" smtClean="0"/>
              <a:t>Which customers will you serve in the future?</a:t>
            </a:r>
          </a:p>
          <a:p>
            <a:pPr marL="457200" indent="-457200">
              <a:buFont typeface="Times New Roman" charset="0"/>
              <a:buAutoNum type="arabicPeriod"/>
            </a:pPr>
            <a:r>
              <a:rPr lang="en-US" sz="2000" smtClean="0"/>
              <a:t>Through what channels will you reach customers in the future?</a:t>
            </a:r>
          </a:p>
          <a:p>
            <a:pPr marL="457200" indent="-457200">
              <a:buFont typeface="Times New Roman" charset="0"/>
              <a:buAutoNum type="arabicPeriod"/>
            </a:pPr>
            <a:r>
              <a:rPr lang="en-US" sz="2000" smtClean="0"/>
              <a:t>Who will be your competitors in the future?</a:t>
            </a:r>
          </a:p>
          <a:p>
            <a:pPr marL="457200" indent="-457200">
              <a:buFont typeface="Times New Roman" charset="0"/>
              <a:buAutoNum type="arabicPeriod"/>
            </a:pPr>
            <a:r>
              <a:rPr lang="en-US" sz="2000" smtClean="0"/>
              <a:t>What will be the basis of your competitive advantage in the future?</a:t>
            </a:r>
          </a:p>
          <a:p>
            <a:pPr marL="457200" indent="-457200">
              <a:buFont typeface="Times New Roman" charset="0"/>
              <a:buAutoNum type="arabicPeriod"/>
            </a:pPr>
            <a:r>
              <a:rPr lang="en-US" sz="2000" smtClean="0"/>
              <a:t>Where will your margins come from in the future?</a:t>
            </a:r>
          </a:p>
          <a:p>
            <a:pPr marL="457200" indent="-457200">
              <a:buFont typeface="Times New Roman" charset="0"/>
              <a:buAutoNum type="arabicPeriod"/>
            </a:pPr>
            <a:r>
              <a:rPr lang="en-US" sz="2000" smtClean="0"/>
              <a:t>What skills or capabilities will make you unique in the future?</a:t>
            </a:r>
            <a:endParaRPr lang="fr-FR" sz="2000"/>
          </a:p>
        </p:txBody>
      </p:sp>
      <p:sp>
        <p:nvSpPr>
          <p:cNvPr id="4" name="Espace réservé du numéro de diapositive 3"/>
          <p:cNvSpPr>
            <a:spLocks noGrp="1"/>
          </p:cNvSpPr>
          <p:nvPr>
            <p:ph type="sldNum" sz="quarter" idx="10"/>
          </p:nvPr>
        </p:nvSpPr>
        <p:spPr/>
        <p:txBody>
          <a:bodyPr/>
          <a:lstStyle/>
          <a:p>
            <a:pPr>
              <a:defRPr/>
            </a:pPr>
            <a:fld id="{B1A64D5C-FE22-984D-862E-271F122C2DE7}" type="slidenum">
              <a:rPr lang="fr-FR" smtClean="0"/>
              <a:pPr>
                <a:defRPr/>
              </a:pPr>
              <a:t>48</a:t>
            </a:fld>
            <a:endParaRPr lang="fr-F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re 7"/>
          <p:cNvSpPr>
            <a:spLocks noGrp="1"/>
          </p:cNvSpPr>
          <p:nvPr>
            <p:ph type="title"/>
          </p:nvPr>
        </p:nvSpPr>
        <p:spPr/>
        <p:txBody>
          <a:bodyPr/>
          <a:lstStyle/>
          <a:p>
            <a:r>
              <a:rPr lang="fr-FR" smtClean="0"/>
              <a:t>Creating the future</a:t>
            </a:r>
          </a:p>
        </p:txBody>
      </p:sp>
      <p:sp>
        <p:nvSpPr>
          <p:cNvPr id="102403" name="Espace réservé du contenu 8"/>
          <p:cNvSpPr>
            <a:spLocks noGrp="1"/>
          </p:cNvSpPr>
          <p:nvPr>
            <p:ph idx="1"/>
          </p:nvPr>
        </p:nvSpPr>
        <p:spPr/>
        <p:txBody>
          <a:bodyPr/>
          <a:lstStyle/>
          <a:p>
            <a:r>
              <a:rPr lang="en-US" sz="2400" smtClean="0"/>
              <a:t>Organizational transformation must be driven by a point of view about the future of the industry: </a:t>
            </a:r>
          </a:p>
          <a:p>
            <a:pPr marL="800100" lvl="1" indent="-342900">
              <a:buFont typeface="Times New Roman" charset="0"/>
              <a:buAutoNum type="arabicPeriod"/>
            </a:pPr>
            <a:r>
              <a:rPr lang="en-US" sz="2000" smtClean="0"/>
              <a:t>How do we want this industry to be shaped in five or ten years?</a:t>
            </a:r>
          </a:p>
          <a:p>
            <a:pPr marL="800100" lvl="1" indent="-342900">
              <a:buFont typeface="Times New Roman" charset="0"/>
              <a:buAutoNum type="arabicPeriod"/>
            </a:pPr>
            <a:r>
              <a:rPr lang="en-US" sz="2000" smtClean="0"/>
              <a:t>What must we do to ensure that the industry evolves in a way that is maximally advantageous for us?</a:t>
            </a:r>
          </a:p>
          <a:p>
            <a:pPr marL="800100" lvl="1" indent="-342900">
              <a:buFont typeface="Times New Roman" charset="0"/>
              <a:buAutoNum type="arabicPeriod"/>
            </a:pPr>
            <a:r>
              <a:rPr lang="en-US" sz="2000" smtClean="0"/>
              <a:t>What skills and capabilities must we begin building now if we are to occupy the industry high ground in the future?</a:t>
            </a:r>
          </a:p>
          <a:p>
            <a:pPr marL="800100" lvl="1" indent="-342900">
              <a:buFont typeface="Times New Roman" charset="0"/>
              <a:buAutoNum type="arabicPeriod"/>
            </a:pPr>
            <a:r>
              <a:rPr lang="en-US" sz="2000" smtClean="0"/>
              <a:t>How should we organize for opportunities that may not fit neatly within the boundaries of current business units and divisions?</a:t>
            </a:r>
            <a:endParaRPr lang="en-US" sz="2000"/>
          </a:p>
        </p:txBody>
      </p:sp>
      <p:sp>
        <p:nvSpPr>
          <p:cNvPr id="7" name="Espace réservé du numéro de diapositive 6"/>
          <p:cNvSpPr>
            <a:spLocks noGrp="1"/>
          </p:cNvSpPr>
          <p:nvPr>
            <p:ph type="sldNum" sz="quarter" idx="10"/>
          </p:nvPr>
        </p:nvSpPr>
        <p:spPr/>
        <p:txBody>
          <a:bodyPr/>
          <a:lstStyle/>
          <a:p>
            <a:pPr>
              <a:defRPr/>
            </a:pPr>
            <a:fld id="{3FABF14A-6077-7B49-9D93-5A0D50DF8C72}" type="slidenum">
              <a:rPr lang="fr-FR" smtClean="0"/>
              <a:pPr>
                <a:defRPr/>
              </a:pPr>
              <a:t>49</a:t>
            </a:fld>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ce réservé du numéro de diapositive 3"/>
          <p:cNvSpPr>
            <a:spLocks noGrp="1"/>
          </p:cNvSpPr>
          <p:nvPr>
            <p:ph type="sldNum" sz="quarter" idx="10"/>
          </p:nvPr>
        </p:nvSpPr>
        <p:spPr/>
        <p:txBody>
          <a:bodyPr/>
          <a:lstStyle/>
          <a:p>
            <a:pPr>
              <a:defRPr/>
            </a:pPr>
            <a:fld id="{6A8540A2-D187-9640-B3AD-1C5051D38D4E}" type="slidenum">
              <a:rPr lang="fr-FR"/>
              <a:pPr>
                <a:defRPr/>
              </a:pPr>
              <a:t>5</a:t>
            </a:fld>
            <a:endParaRPr lang="fr-FR"/>
          </a:p>
        </p:txBody>
      </p:sp>
      <p:sp>
        <p:nvSpPr>
          <p:cNvPr id="24579" name="Rectangle 2"/>
          <p:cNvSpPr>
            <a:spLocks noGrp="1" noChangeArrowheads="1"/>
          </p:cNvSpPr>
          <p:nvPr>
            <p:ph type="title"/>
          </p:nvPr>
        </p:nvSpPr>
        <p:spPr/>
        <p:txBody>
          <a:bodyPr/>
          <a:lstStyle/>
          <a:p>
            <a:r>
              <a:rPr lang="fr-FR"/>
              <a:t>La Politique Générale : Stratégie – Structure – Identité &amp; Décision</a:t>
            </a:r>
          </a:p>
        </p:txBody>
      </p:sp>
      <p:sp>
        <p:nvSpPr>
          <p:cNvPr id="24580" name="Rectangle 3"/>
          <p:cNvSpPr>
            <a:spLocks noGrp="1" noChangeArrowheads="1"/>
          </p:cNvSpPr>
          <p:nvPr>
            <p:ph type="body" idx="1"/>
          </p:nvPr>
        </p:nvSpPr>
        <p:spPr>
          <a:xfrm>
            <a:off x="685800" y="990600"/>
            <a:ext cx="7772400" cy="1219200"/>
          </a:xfrm>
          <a:ln>
            <a:solidFill>
              <a:schemeClr val="tx1"/>
            </a:solidFill>
          </a:ln>
        </p:spPr>
        <p:txBody>
          <a:bodyPr/>
          <a:lstStyle/>
          <a:p>
            <a:pPr>
              <a:lnSpc>
                <a:spcPct val="90000"/>
              </a:lnSpc>
            </a:pPr>
            <a:r>
              <a:rPr lang="fr-FR" sz="1600"/>
              <a:t>On évalue un choix de stratégie selon qu’il est :</a:t>
            </a:r>
          </a:p>
          <a:p>
            <a:pPr lvl="1">
              <a:lnSpc>
                <a:spcPct val="90000"/>
              </a:lnSpc>
            </a:pPr>
            <a:r>
              <a:rPr lang="fr-FR" sz="1400"/>
              <a:t>Compatible ou non avec la structure</a:t>
            </a:r>
          </a:p>
          <a:p>
            <a:pPr lvl="1">
              <a:lnSpc>
                <a:spcPct val="90000"/>
              </a:lnSpc>
            </a:pPr>
            <a:r>
              <a:rPr lang="fr-FR" sz="1400"/>
              <a:t>Dénaturé ou non par les processus de décision</a:t>
            </a:r>
          </a:p>
          <a:p>
            <a:pPr lvl="1">
              <a:lnSpc>
                <a:spcPct val="90000"/>
              </a:lnSpc>
            </a:pPr>
            <a:r>
              <a:rPr lang="fr-FR" sz="1400"/>
              <a:t>Assimilable ou non par l’identité</a:t>
            </a:r>
          </a:p>
        </p:txBody>
      </p:sp>
      <p:grpSp>
        <p:nvGrpSpPr>
          <p:cNvPr id="24581" name="Group 4"/>
          <p:cNvGrpSpPr>
            <a:grpSpLocks/>
          </p:cNvGrpSpPr>
          <p:nvPr/>
        </p:nvGrpSpPr>
        <p:grpSpPr bwMode="auto">
          <a:xfrm>
            <a:off x="228600" y="2560638"/>
            <a:ext cx="3886200" cy="2697162"/>
            <a:chOff x="912" y="845"/>
            <a:chExt cx="3656" cy="2268"/>
          </a:xfrm>
        </p:grpSpPr>
        <p:sp>
          <p:nvSpPr>
            <p:cNvPr id="24584" name="Line 5"/>
            <p:cNvSpPr>
              <a:spLocks noChangeShapeType="1"/>
            </p:cNvSpPr>
            <p:nvPr/>
          </p:nvSpPr>
          <p:spPr bwMode="auto">
            <a:xfrm>
              <a:off x="920" y="3100"/>
              <a:ext cx="3608" cy="0"/>
            </a:xfrm>
            <a:prstGeom prst="line">
              <a:avLst/>
            </a:prstGeom>
            <a:noFill/>
            <a:ln w="25400">
              <a:solidFill>
                <a:srgbClr val="00279F"/>
              </a:solidFill>
              <a:round/>
              <a:headEnd/>
              <a:tailEnd/>
            </a:ln>
          </p:spPr>
          <p:txBody>
            <a:bodyPr wrap="none" anchor="ctr">
              <a:prstTxWarp prst="textNoShape">
                <a:avLst/>
              </a:prstTxWarp>
            </a:bodyPr>
            <a:lstStyle/>
            <a:p>
              <a:endParaRPr lang="fr-FR"/>
            </a:p>
          </p:txBody>
        </p:sp>
        <p:sp>
          <p:nvSpPr>
            <p:cNvPr id="24585" name="Line 6"/>
            <p:cNvSpPr>
              <a:spLocks noChangeShapeType="1"/>
            </p:cNvSpPr>
            <p:nvPr/>
          </p:nvSpPr>
          <p:spPr bwMode="auto">
            <a:xfrm flipH="1">
              <a:off x="912" y="2200"/>
              <a:ext cx="1808" cy="896"/>
            </a:xfrm>
            <a:prstGeom prst="line">
              <a:avLst/>
            </a:prstGeom>
            <a:noFill/>
            <a:ln w="25400">
              <a:solidFill>
                <a:srgbClr val="00279F"/>
              </a:solidFill>
              <a:round/>
              <a:headEnd/>
              <a:tailEnd/>
            </a:ln>
          </p:spPr>
          <p:txBody>
            <a:bodyPr wrap="none" anchor="ctr">
              <a:prstTxWarp prst="textNoShape">
                <a:avLst/>
              </a:prstTxWarp>
            </a:bodyPr>
            <a:lstStyle/>
            <a:p>
              <a:endParaRPr lang="fr-FR"/>
            </a:p>
          </p:txBody>
        </p:sp>
        <p:sp>
          <p:nvSpPr>
            <p:cNvPr id="24586" name="Line 7"/>
            <p:cNvSpPr>
              <a:spLocks noChangeShapeType="1"/>
            </p:cNvSpPr>
            <p:nvPr/>
          </p:nvSpPr>
          <p:spPr bwMode="auto">
            <a:xfrm flipH="1">
              <a:off x="912" y="864"/>
              <a:ext cx="1808" cy="2208"/>
            </a:xfrm>
            <a:prstGeom prst="line">
              <a:avLst/>
            </a:prstGeom>
            <a:noFill/>
            <a:ln w="25400">
              <a:solidFill>
                <a:srgbClr val="00279F"/>
              </a:solidFill>
              <a:round/>
              <a:headEnd/>
              <a:tailEnd/>
            </a:ln>
          </p:spPr>
          <p:txBody>
            <a:bodyPr wrap="none" anchor="ctr">
              <a:prstTxWarp prst="textNoShape">
                <a:avLst/>
              </a:prstTxWarp>
            </a:bodyPr>
            <a:lstStyle/>
            <a:p>
              <a:endParaRPr lang="fr-FR"/>
            </a:p>
          </p:txBody>
        </p:sp>
        <p:sp>
          <p:nvSpPr>
            <p:cNvPr id="24587" name="Line 8"/>
            <p:cNvSpPr>
              <a:spLocks noChangeShapeType="1"/>
            </p:cNvSpPr>
            <p:nvPr/>
          </p:nvSpPr>
          <p:spPr bwMode="auto">
            <a:xfrm>
              <a:off x="2744" y="864"/>
              <a:ext cx="0" cy="1344"/>
            </a:xfrm>
            <a:prstGeom prst="line">
              <a:avLst/>
            </a:prstGeom>
            <a:noFill/>
            <a:ln w="25400">
              <a:solidFill>
                <a:srgbClr val="00279F"/>
              </a:solidFill>
              <a:round/>
              <a:headEnd/>
              <a:tailEnd/>
            </a:ln>
          </p:spPr>
          <p:txBody>
            <a:bodyPr wrap="none" anchor="ctr">
              <a:prstTxWarp prst="textNoShape">
                <a:avLst/>
              </a:prstTxWarp>
            </a:bodyPr>
            <a:lstStyle/>
            <a:p>
              <a:endParaRPr lang="fr-FR"/>
            </a:p>
          </p:txBody>
        </p:sp>
        <p:sp>
          <p:nvSpPr>
            <p:cNvPr id="24588" name="Line 9"/>
            <p:cNvSpPr>
              <a:spLocks noChangeShapeType="1"/>
            </p:cNvSpPr>
            <p:nvPr/>
          </p:nvSpPr>
          <p:spPr bwMode="auto">
            <a:xfrm>
              <a:off x="2744" y="845"/>
              <a:ext cx="1824" cy="2256"/>
            </a:xfrm>
            <a:prstGeom prst="line">
              <a:avLst/>
            </a:prstGeom>
            <a:noFill/>
            <a:ln w="25400">
              <a:solidFill>
                <a:srgbClr val="00279F"/>
              </a:solidFill>
              <a:round/>
              <a:headEnd/>
              <a:tailEnd/>
            </a:ln>
          </p:spPr>
          <p:txBody>
            <a:bodyPr wrap="none" anchor="ctr">
              <a:prstTxWarp prst="textNoShape">
                <a:avLst/>
              </a:prstTxWarp>
            </a:bodyPr>
            <a:lstStyle/>
            <a:p>
              <a:endParaRPr lang="fr-FR"/>
            </a:p>
          </p:txBody>
        </p:sp>
        <p:sp>
          <p:nvSpPr>
            <p:cNvPr id="24589" name="Line 10"/>
            <p:cNvSpPr>
              <a:spLocks noChangeShapeType="1"/>
            </p:cNvSpPr>
            <p:nvPr/>
          </p:nvSpPr>
          <p:spPr bwMode="auto">
            <a:xfrm>
              <a:off x="2704" y="2177"/>
              <a:ext cx="1848" cy="936"/>
            </a:xfrm>
            <a:prstGeom prst="line">
              <a:avLst/>
            </a:prstGeom>
            <a:noFill/>
            <a:ln w="25400">
              <a:solidFill>
                <a:srgbClr val="00279F"/>
              </a:solidFill>
              <a:round/>
              <a:headEnd/>
              <a:tailEnd/>
            </a:ln>
          </p:spPr>
          <p:txBody>
            <a:bodyPr wrap="none" anchor="ctr">
              <a:prstTxWarp prst="textNoShape">
                <a:avLst/>
              </a:prstTxWarp>
            </a:bodyPr>
            <a:lstStyle/>
            <a:p>
              <a:endParaRPr lang="fr-FR"/>
            </a:p>
          </p:txBody>
        </p:sp>
        <p:sp>
          <p:nvSpPr>
            <p:cNvPr id="24590" name="Rectangle 11"/>
            <p:cNvSpPr>
              <a:spLocks noChangeArrowheads="1"/>
            </p:cNvSpPr>
            <p:nvPr/>
          </p:nvSpPr>
          <p:spPr bwMode="auto">
            <a:xfrm rot="2940000">
              <a:off x="2868" y="1840"/>
              <a:ext cx="1075" cy="284"/>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b="1">
                  <a:solidFill>
                    <a:srgbClr val="00279F"/>
                  </a:solidFill>
                  <a:ea typeface="ＭＳ Ｐゴシック" charset="-128"/>
                  <a:cs typeface="ＭＳ Ｐゴシック" charset="-128"/>
                </a:rPr>
                <a:t>STRUCTURE</a:t>
              </a:r>
              <a:endParaRPr lang="fr-FR" sz="1800" b="1">
                <a:solidFill>
                  <a:srgbClr val="00279F"/>
                </a:solidFill>
                <a:ea typeface="ＭＳ Ｐゴシック" charset="-128"/>
                <a:cs typeface="ＭＳ Ｐゴシック" charset="-128"/>
              </a:endParaRPr>
            </a:p>
          </p:txBody>
        </p:sp>
        <p:sp>
          <p:nvSpPr>
            <p:cNvPr id="24591" name="Rectangle 12"/>
            <p:cNvSpPr>
              <a:spLocks noChangeArrowheads="1"/>
            </p:cNvSpPr>
            <p:nvPr/>
          </p:nvSpPr>
          <p:spPr bwMode="auto">
            <a:xfrm rot="-3120000">
              <a:off x="1733" y="1674"/>
              <a:ext cx="891" cy="283"/>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b="1">
                  <a:solidFill>
                    <a:srgbClr val="00279F"/>
                  </a:solidFill>
                  <a:ea typeface="ＭＳ Ｐゴシック" charset="-128"/>
                  <a:cs typeface="ＭＳ Ｐゴシック" charset="-128"/>
                </a:rPr>
                <a:t>DECISION</a:t>
              </a:r>
              <a:endParaRPr lang="fr-FR" sz="1800" b="1">
                <a:solidFill>
                  <a:srgbClr val="00279F"/>
                </a:solidFill>
                <a:ea typeface="ＭＳ Ｐゴシック" charset="-128"/>
                <a:cs typeface="ＭＳ Ｐゴシック" charset="-128"/>
              </a:endParaRPr>
            </a:p>
          </p:txBody>
        </p:sp>
        <p:sp>
          <p:nvSpPr>
            <p:cNvPr id="24592" name="Rectangle 13"/>
            <p:cNvSpPr>
              <a:spLocks noChangeArrowheads="1"/>
            </p:cNvSpPr>
            <p:nvPr/>
          </p:nvSpPr>
          <p:spPr bwMode="auto">
            <a:xfrm>
              <a:off x="2279" y="2682"/>
              <a:ext cx="988" cy="253"/>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b="1">
                  <a:solidFill>
                    <a:srgbClr val="00279F"/>
                  </a:solidFill>
                  <a:ea typeface="ＭＳ Ｐゴシック" charset="-128"/>
                  <a:cs typeface="ＭＳ Ｐゴシック" charset="-128"/>
                </a:rPr>
                <a:t>IDENTITE</a:t>
              </a:r>
              <a:endParaRPr lang="fr-FR" sz="1800" b="1">
                <a:solidFill>
                  <a:srgbClr val="00279F"/>
                </a:solidFill>
                <a:ea typeface="ＭＳ Ｐゴシック" charset="-128"/>
                <a:cs typeface="ＭＳ Ｐゴシック" charset="-128"/>
              </a:endParaRPr>
            </a:p>
          </p:txBody>
        </p:sp>
        <p:sp>
          <p:nvSpPr>
            <p:cNvPr id="24593" name="Arc 14"/>
            <p:cNvSpPr>
              <a:spLocks/>
            </p:cNvSpPr>
            <p:nvPr/>
          </p:nvSpPr>
          <p:spPr bwMode="auto">
            <a:xfrm rot="-8520000">
              <a:off x="2688" y="2357"/>
              <a:ext cx="236" cy="284"/>
            </a:xfrm>
            <a:custGeom>
              <a:avLst/>
              <a:gdLst>
                <a:gd name="T0" fmla="*/ 0 w 21600"/>
                <a:gd name="T1" fmla="*/ 0 h 21600"/>
                <a:gd name="T2" fmla="*/ 3 w 21600"/>
                <a:gd name="T3" fmla="*/ 4 h 21600"/>
                <a:gd name="T4" fmla="*/ 0 w 21600"/>
                <a:gd name="T5" fmla="*/ 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2700" cap="rnd">
              <a:solidFill>
                <a:srgbClr val="00279F"/>
              </a:solidFill>
              <a:round/>
              <a:headEnd type="triangle" w="med" len="med"/>
              <a:tailEnd type="triangle" w="med" len="med"/>
            </a:ln>
          </p:spPr>
          <p:txBody>
            <a:bodyPr wrap="none" anchor="ctr">
              <a:prstTxWarp prst="textNoShape">
                <a:avLst/>
              </a:prstTxWarp>
            </a:bodyPr>
            <a:lstStyle/>
            <a:p>
              <a:endParaRPr lang="fr-FR"/>
            </a:p>
          </p:txBody>
        </p:sp>
        <p:sp>
          <p:nvSpPr>
            <p:cNvPr id="24594" name="Arc 15"/>
            <p:cNvSpPr>
              <a:spLocks/>
            </p:cNvSpPr>
            <p:nvPr/>
          </p:nvSpPr>
          <p:spPr bwMode="auto">
            <a:xfrm>
              <a:off x="2400" y="1877"/>
              <a:ext cx="236" cy="284"/>
            </a:xfrm>
            <a:custGeom>
              <a:avLst/>
              <a:gdLst>
                <a:gd name="T0" fmla="*/ 0 w 21600"/>
                <a:gd name="T1" fmla="*/ 0 h 21600"/>
                <a:gd name="T2" fmla="*/ 3 w 21600"/>
                <a:gd name="T3" fmla="*/ 4 h 21600"/>
                <a:gd name="T4" fmla="*/ 0 w 21600"/>
                <a:gd name="T5" fmla="*/ 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2700" cap="rnd">
              <a:solidFill>
                <a:srgbClr val="00279F"/>
              </a:solidFill>
              <a:round/>
              <a:headEnd type="triangle" w="med" len="med"/>
              <a:tailEnd type="triangle" w="med" len="med"/>
            </a:ln>
          </p:spPr>
          <p:txBody>
            <a:bodyPr wrap="none" anchor="ctr">
              <a:prstTxWarp prst="textNoShape">
                <a:avLst/>
              </a:prstTxWarp>
            </a:bodyPr>
            <a:lstStyle/>
            <a:p>
              <a:endParaRPr lang="fr-FR"/>
            </a:p>
          </p:txBody>
        </p:sp>
        <p:sp>
          <p:nvSpPr>
            <p:cNvPr id="24595" name="Rectangle 16"/>
            <p:cNvSpPr>
              <a:spLocks noChangeArrowheads="1"/>
            </p:cNvSpPr>
            <p:nvPr/>
          </p:nvSpPr>
          <p:spPr bwMode="auto">
            <a:xfrm>
              <a:off x="2326" y="2106"/>
              <a:ext cx="1147" cy="254"/>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b="1">
                  <a:solidFill>
                    <a:srgbClr val="00279F"/>
                  </a:solidFill>
                  <a:ea typeface="ＭＳ Ｐゴシック" charset="-128"/>
                  <a:cs typeface="ＭＳ Ｐゴシック" charset="-128"/>
                </a:rPr>
                <a:t>STRATEGIE</a:t>
              </a:r>
              <a:endParaRPr lang="fr-FR" sz="1800" b="1">
                <a:solidFill>
                  <a:srgbClr val="00279F"/>
                </a:solidFill>
                <a:ea typeface="ＭＳ Ｐゴシック" charset="-128"/>
                <a:cs typeface="ＭＳ Ｐゴシック" charset="-128"/>
              </a:endParaRPr>
            </a:p>
          </p:txBody>
        </p:sp>
        <p:sp>
          <p:nvSpPr>
            <p:cNvPr id="24596" name="Arc 17"/>
            <p:cNvSpPr>
              <a:spLocks/>
            </p:cNvSpPr>
            <p:nvPr/>
          </p:nvSpPr>
          <p:spPr bwMode="auto">
            <a:xfrm rot="-6660000">
              <a:off x="2976" y="1781"/>
              <a:ext cx="236" cy="284"/>
            </a:xfrm>
            <a:custGeom>
              <a:avLst/>
              <a:gdLst>
                <a:gd name="T0" fmla="*/ 0 w 21600"/>
                <a:gd name="T1" fmla="*/ 0 h 21600"/>
                <a:gd name="T2" fmla="*/ 3 w 21600"/>
                <a:gd name="T3" fmla="*/ 4 h 21600"/>
                <a:gd name="T4" fmla="*/ 0 w 21600"/>
                <a:gd name="T5" fmla="*/ 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2700" cap="rnd">
              <a:solidFill>
                <a:srgbClr val="00279F"/>
              </a:solidFill>
              <a:round/>
              <a:headEnd type="triangle" w="med" len="med"/>
              <a:tailEnd type="triangle" w="med" len="med"/>
            </a:ln>
          </p:spPr>
          <p:txBody>
            <a:bodyPr wrap="none" anchor="ctr">
              <a:prstTxWarp prst="textNoShape">
                <a:avLst/>
              </a:prstTxWarp>
            </a:bodyPr>
            <a:lstStyle/>
            <a:p>
              <a:endParaRPr lang="fr-FR"/>
            </a:p>
          </p:txBody>
        </p:sp>
      </p:grpSp>
      <p:sp>
        <p:nvSpPr>
          <p:cNvPr id="24582" name="Rectangle 18"/>
          <p:cNvSpPr>
            <a:spLocks noChangeArrowheads="1"/>
          </p:cNvSpPr>
          <p:nvPr/>
        </p:nvSpPr>
        <p:spPr bwMode="auto">
          <a:xfrm>
            <a:off x="4495800" y="2297113"/>
            <a:ext cx="4495800" cy="3113087"/>
          </a:xfrm>
          <a:prstGeom prst="rect">
            <a:avLst/>
          </a:prstGeom>
          <a:noFill/>
          <a:ln w="12700">
            <a:noFill/>
            <a:miter lim="800000"/>
            <a:headEnd/>
            <a:tailEnd/>
          </a:ln>
        </p:spPr>
        <p:txBody>
          <a:bodyPr>
            <a:prstTxWarp prst="textNoShape">
              <a:avLst/>
            </a:prstTxWarp>
            <a:spAutoFit/>
          </a:bodyPr>
          <a:lstStyle/>
          <a:p>
            <a:r>
              <a:rPr lang="fr-FR" sz="1800">
                <a:solidFill>
                  <a:srgbClr val="00279F"/>
                </a:solidFill>
              </a:rPr>
              <a:t>Un choix de stratégie …</a:t>
            </a:r>
          </a:p>
          <a:p>
            <a:pPr lvl="1">
              <a:buFontTx/>
              <a:buChar char="•"/>
            </a:pPr>
            <a:r>
              <a:rPr lang="fr-FR" sz="1800">
                <a:solidFill>
                  <a:srgbClr val="00279F"/>
                </a:solidFill>
              </a:rPr>
              <a:t> peut induire un changement de structure et peut </a:t>
            </a:r>
            <a:r>
              <a:rPr lang="fr-FR" altLang="ja-JP" sz="1800">
                <a:solidFill>
                  <a:srgbClr val="00279F"/>
                </a:solidFill>
                <a:ea typeface="ＭＳ Ｐゴシック" charset="-128"/>
                <a:cs typeface="ＭＳ Ｐゴシック" charset="-128"/>
              </a:rPr>
              <a:t>être induit par la structure</a:t>
            </a:r>
          </a:p>
          <a:p>
            <a:pPr lvl="1">
              <a:buFontTx/>
              <a:buChar char="•"/>
            </a:pPr>
            <a:r>
              <a:rPr lang="fr-FR" altLang="ja-JP" sz="1800">
                <a:solidFill>
                  <a:srgbClr val="00279F"/>
                </a:solidFill>
                <a:ea typeface="ＭＳ Ｐゴシック" charset="-128"/>
                <a:cs typeface="ＭＳ Ｐゴシック" charset="-128"/>
              </a:rPr>
              <a:t> est influencé par l’identité de l’entreprise qui elle même est façonnée par la stratégie et la structure</a:t>
            </a:r>
          </a:p>
          <a:p>
            <a:pPr lvl="1">
              <a:buFontTx/>
              <a:buChar char="•"/>
            </a:pPr>
            <a:r>
              <a:rPr lang="fr-FR" altLang="ja-JP" sz="1800">
                <a:solidFill>
                  <a:srgbClr val="00279F"/>
                </a:solidFill>
                <a:ea typeface="ＭＳ Ｐゴシック" charset="-128"/>
                <a:cs typeface="ＭＳ Ｐゴシック" charset="-128"/>
              </a:rPr>
              <a:t> est fait à l’issue d’un processus de décision qui lui même dépend de la culture</a:t>
            </a:r>
          </a:p>
          <a:p>
            <a:r>
              <a:rPr lang="fr-FR" sz="1800">
                <a:solidFill>
                  <a:srgbClr val="00279F"/>
                </a:solidFill>
              </a:rPr>
              <a:t>La structure conditionne l’identité et les processus de décision et vice versa</a:t>
            </a:r>
          </a:p>
        </p:txBody>
      </p:sp>
      <p:sp>
        <p:nvSpPr>
          <p:cNvPr id="24583" name="Rectangle 19"/>
          <p:cNvSpPr>
            <a:spLocks noChangeArrowheads="1"/>
          </p:cNvSpPr>
          <p:nvPr/>
        </p:nvSpPr>
        <p:spPr bwMode="auto">
          <a:xfrm>
            <a:off x="847725" y="5561013"/>
            <a:ext cx="7610475" cy="915987"/>
          </a:xfrm>
          <a:prstGeom prst="rect">
            <a:avLst/>
          </a:prstGeom>
          <a:noFill/>
          <a:ln w="12700">
            <a:noFill/>
            <a:miter lim="800000"/>
            <a:headEnd/>
            <a:tailEnd/>
          </a:ln>
        </p:spPr>
        <p:txBody>
          <a:bodyPr>
            <a:prstTxWarp prst="textNoShape">
              <a:avLst/>
            </a:prstTxWarp>
            <a:spAutoFit/>
          </a:bodyPr>
          <a:lstStyle/>
          <a:p>
            <a:r>
              <a:rPr lang="fr-FR" sz="1800">
                <a:solidFill>
                  <a:schemeClr val="hlink"/>
                </a:solidFill>
              </a:rPr>
              <a:t>La politique d’entreprise est un système</a:t>
            </a:r>
          </a:p>
          <a:p>
            <a:r>
              <a:rPr lang="fr-FR" sz="1800">
                <a:solidFill>
                  <a:schemeClr val="hlink"/>
                </a:solidFill>
              </a:rPr>
              <a:t>La t</a:t>
            </a:r>
            <a:r>
              <a:rPr lang="fr-FR" altLang="ja-JP" sz="1800">
                <a:solidFill>
                  <a:schemeClr val="hlink"/>
                </a:solidFill>
                <a:ea typeface="ＭＳ Ｐゴシック" charset="-128"/>
                <a:cs typeface="ＭＳ Ｐゴシック" charset="-128"/>
              </a:rPr>
              <a:t>âche de l’équipe dirigeante est d’assurer la cohérence interne de ce système et de son adéquation avec l’environnement actuel et futur</a:t>
            </a:r>
            <a:endParaRPr lang="fr-FR" sz="1800">
              <a:solidFill>
                <a:schemeClr val="hlink"/>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E59D1E6D-E2DA-2B4D-8EE5-59D4625A61EC}" type="slidenum">
              <a:rPr lang="fr-FR"/>
              <a:pPr>
                <a:defRPr/>
              </a:pPr>
              <a:t>50</a:t>
            </a:fld>
            <a:endParaRPr lang="fr-FR"/>
          </a:p>
        </p:txBody>
      </p:sp>
      <p:sp>
        <p:nvSpPr>
          <p:cNvPr id="103427" name="Rectangle 4"/>
          <p:cNvSpPr>
            <a:spLocks noGrp="1" noChangeArrowheads="1"/>
          </p:cNvSpPr>
          <p:nvPr>
            <p:ph type="title"/>
          </p:nvPr>
        </p:nvSpPr>
        <p:spPr/>
        <p:txBody>
          <a:bodyPr/>
          <a:lstStyle/>
          <a:p>
            <a:r>
              <a:rPr lang="fr-FR"/>
              <a:t>Stratégie et Leadership</a:t>
            </a:r>
          </a:p>
        </p:txBody>
      </p:sp>
      <p:sp>
        <p:nvSpPr>
          <p:cNvPr id="246789" name="Rectangle 5"/>
          <p:cNvSpPr>
            <a:spLocks noGrp="1" noChangeArrowheads="1"/>
          </p:cNvSpPr>
          <p:nvPr>
            <p:ph type="body" idx="1"/>
          </p:nvPr>
        </p:nvSpPr>
        <p:spPr/>
        <p:txBody>
          <a:bodyPr/>
          <a:lstStyle/>
          <a:p>
            <a:pPr>
              <a:lnSpc>
                <a:spcPct val="90000"/>
              </a:lnSpc>
            </a:pPr>
            <a:r>
              <a:rPr lang="fr-FR" sz="1800"/>
              <a:t>De plus en plus d'entreprises reconnaissent que les éléments constitutifs de la dimension leadership sont des facteurs cruciaux pour l'efficacité :</a:t>
            </a:r>
          </a:p>
          <a:p>
            <a:pPr lvl="1">
              <a:lnSpc>
                <a:spcPct val="90000"/>
              </a:lnSpc>
            </a:pPr>
            <a:r>
              <a:rPr lang="fr-FR" sz="1600"/>
              <a:t>parce que ce sont les personnes de l'entreprise (leaders, managers et collaborateurs à tous les niveaux) qui doivent concrétiser la stratégie et traduire les objectifs en résultats concrets.</a:t>
            </a:r>
          </a:p>
          <a:p>
            <a:pPr lvl="1">
              <a:lnSpc>
                <a:spcPct val="90000"/>
              </a:lnSpc>
            </a:pPr>
            <a:r>
              <a:rPr lang="fr-FR" sz="1600"/>
              <a:t>ils doivent comprendre la vision de l'entreprise et pouvoir se l'approprier. Ils doivent devenir promoteurs en incitant les autres à les suivre dans cette voie et les aider à tenir les engagements.</a:t>
            </a:r>
          </a:p>
          <a:p>
            <a:pPr>
              <a:lnSpc>
                <a:spcPct val="90000"/>
              </a:lnSpc>
            </a:pPr>
            <a:r>
              <a:rPr lang="fr-FR" sz="1800"/>
              <a:t>C'est parce que les individus au sein d'une organisation peuvent rarement réussir seuls que les leaders doivent influencer, mener et coordonner leurs efforts avec les autres afin de réaliser les objectifs : transformer la vision en action</a:t>
            </a:r>
          </a:p>
          <a:p>
            <a:pPr lvl="1">
              <a:lnSpc>
                <a:spcPct val="90000"/>
              </a:lnSpc>
            </a:pPr>
            <a:r>
              <a:rPr lang="fr-FR" sz="1600"/>
              <a:t>la réussite d'une stratégie repose sur la capacité des managers, en situation de leadership, à influencer les différents groupes avec lesquels ils sont en relation dans l'organisation.</a:t>
            </a:r>
          </a:p>
          <a:p>
            <a:pPr lvl="1">
              <a:lnSpc>
                <a:spcPct val="90000"/>
              </a:lnSpc>
            </a:pPr>
            <a:r>
              <a:rPr lang="fr-FR" sz="1600"/>
              <a:t>De ce fait, l'organisation doit définir les compétences cibles, nécessaires à soutenir la stratégie et permettant aux managers de développer leur leadership.</a:t>
            </a:r>
          </a:p>
          <a:p>
            <a:pPr lvl="1">
              <a:lnSpc>
                <a:spcPct val="90000"/>
              </a:lnSpc>
            </a:pPr>
            <a:endParaRPr lang="fr-FR" sz="1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6789">
                                            <p:txEl>
                                              <p:pRg st="0" end="0"/>
                                            </p:txEl>
                                          </p:spTgt>
                                        </p:tgtEl>
                                        <p:attrNameLst>
                                          <p:attrName>style.visibility</p:attrName>
                                        </p:attrNameLst>
                                      </p:cBhvr>
                                      <p:to>
                                        <p:strVal val="visible"/>
                                      </p:to>
                                    </p:set>
                                    <p:anim calcmode="lin" valueType="num">
                                      <p:cBhvr additive="base">
                                        <p:cTn id="7" dur="500" fill="hold"/>
                                        <p:tgtEl>
                                          <p:spTgt spid="24678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4678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46789">
                                            <p:txEl>
                                              <p:pRg st="1" end="1"/>
                                            </p:txEl>
                                          </p:spTgt>
                                        </p:tgtEl>
                                        <p:attrNameLst>
                                          <p:attrName>style.visibility</p:attrName>
                                        </p:attrNameLst>
                                      </p:cBhvr>
                                      <p:to>
                                        <p:strVal val="visible"/>
                                      </p:to>
                                    </p:set>
                                    <p:anim calcmode="lin" valueType="num">
                                      <p:cBhvr additive="base">
                                        <p:cTn id="11" dur="500" fill="hold"/>
                                        <p:tgtEl>
                                          <p:spTgt spid="24678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4678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46789">
                                            <p:txEl>
                                              <p:pRg st="2" end="2"/>
                                            </p:txEl>
                                          </p:spTgt>
                                        </p:tgtEl>
                                        <p:attrNameLst>
                                          <p:attrName>style.visibility</p:attrName>
                                        </p:attrNameLst>
                                      </p:cBhvr>
                                      <p:to>
                                        <p:strVal val="visible"/>
                                      </p:to>
                                    </p:set>
                                    <p:anim calcmode="lin" valueType="num">
                                      <p:cBhvr additive="base">
                                        <p:cTn id="15" dur="500" fill="hold"/>
                                        <p:tgtEl>
                                          <p:spTgt spid="246789">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4678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246789">
                                            <p:txEl>
                                              <p:pRg st="3" end="3"/>
                                            </p:txEl>
                                          </p:spTgt>
                                        </p:tgtEl>
                                        <p:attrNameLst>
                                          <p:attrName>style.visibility</p:attrName>
                                        </p:attrNameLst>
                                      </p:cBhvr>
                                      <p:to>
                                        <p:strVal val="visible"/>
                                      </p:to>
                                    </p:set>
                                    <p:anim calcmode="lin" valueType="num">
                                      <p:cBhvr additive="base">
                                        <p:cTn id="21" dur="500" fill="hold"/>
                                        <p:tgtEl>
                                          <p:spTgt spid="246789">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46789">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246789">
                                            <p:txEl>
                                              <p:pRg st="4" end="4"/>
                                            </p:txEl>
                                          </p:spTgt>
                                        </p:tgtEl>
                                        <p:attrNameLst>
                                          <p:attrName>style.visibility</p:attrName>
                                        </p:attrNameLst>
                                      </p:cBhvr>
                                      <p:to>
                                        <p:strVal val="visible"/>
                                      </p:to>
                                    </p:set>
                                    <p:anim calcmode="lin" valueType="num">
                                      <p:cBhvr additive="base">
                                        <p:cTn id="25" dur="500" fill="hold"/>
                                        <p:tgtEl>
                                          <p:spTgt spid="246789">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46789">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46789">
                                            <p:txEl>
                                              <p:pRg st="5" end="5"/>
                                            </p:txEl>
                                          </p:spTgt>
                                        </p:tgtEl>
                                        <p:attrNameLst>
                                          <p:attrName>style.visibility</p:attrName>
                                        </p:attrNameLst>
                                      </p:cBhvr>
                                      <p:to>
                                        <p:strVal val="visible"/>
                                      </p:to>
                                    </p:set>
                                    <p:anim calcmode="lin" valueType="num">
                                      <p:cBhvr additive="base">
                                        <p:cTn id="29" dur="500" fill="hold"/>
                                        <p:tgtEl>
                                          <p:spTgt spid="246789">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4678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89"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1028"/>
          <p:cNvSpPr>
            <a:spLocks noGrp="1" noChangeArrowheads="1"/>
          </p:cNvSpPr>
          <p:nvPr>
            <p:ph type="ctrTitle"/>
          </p:nvPr>
        </p:nvSpPr>
        <p:spPr/>
        <p:txBody>
          <a:bodyPr/>
          <a:lstStyle/>
          <a:p>
            <a:r>
              <a:rPr lang="fr-FR"/>
              <a:t>II. La segmentation stratégique</a:t>
            </a:r>
          </a:p>
        </p:txBody>
      </p:sp>
      <p:sp>
        <p:nvSpPr>
          <p:cNvPr id="105475" name="Rectangle 1029"/>
          <p:cNvSpPr>
            <a:spLocks noGrp="1" noChangeArrowheads="1"/>
          </p:cNvSpPr>
          <p:nvPr>
            <p:ph type="subTitle" idx="1"/>
          </p:nvPr>
        </p:nvSpPr>
        <p:spPr/>
        <p:txBody>
          <a:bodyPr/>
          <a:lstStyle/>
          <a:p>
            <a:endParaRPr lang="fr-F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ce réservé du numéro de diapositive 3"/>
          <p:cNvSpPr>
            <a:spLocks noGrp="1"/>
          </p:cNvSpPr>
          <p:nvPr>
            <p:ph type="sldNum" sz="quarter" idx="10"/>
          </p:nvPr>
        </p:nvSpPr>
        <p:spPr/>
        <p:txBody>
          <a:bodyPr/>
          <a:lstStyle/>
          <a:p>
            <a:pPr>
              <a:defRPr/>
            </a:pPr>
            <a:fld id="{4C975C36-4109-9746-AAF5-20733E8D7ED1}" type="slidenum">
              <a:rPr lang="fr-FR"/>
              <a:pPr>
                <a:defRPr/>
              </a:pPr>
              <a:t>52</a:t>
            </a:fld>
            <a:endParaRPr lang="fr-FR"/>
          </a:p>
        </p:txBody>
      </p:sp>
      <p:sp>
        <p:nvSpPr>
          <p:cNvPr id="107523" name="Freeform 1026"/>
          <p:cNvSpPr>
            <a:spLocks/>
          </p:cNvSpPr>
          <p:nvPr/>
        </p:nvSpPr>
        <p:spPr bwMode="auto">
          <a:xfrm>
            <a:off x="5257800" y="4419600"/>
            <a:ext cx="609600" cy="703263"/>
          </a:xfrm>
          <a:custGeom>
            <a:avLst/>
            <a:gdLst>
              <a:gd name="T0" fmla="*/ 0 w 288"/>
              <a:gd name="T1" fmla="*/ 87908 h 384"/>
              <a:gd name="T2" fmla="*/ 609600 w 288"/>
              <a:gd name="T3" fmla="*/ 0 h 384"/>
              <a:gd name="T4" fmla="*/ 508000 w 288"/>
              <a:gd name="T5" fmla="*/ 615355 h 384"/>
              <a:gd name="T6" fmla="*/ 0 w 288"/>
              <a:gd name="T7" fmla="*/ 703263 h 384"/>
              <a:gd name="T8" fmla="*/ 0 w 288"/>
              <a:gd name="T9" fmla="*/ 87908 h 384"/>
              <a:gd name="T10" fmla="*/ 0 60000 65536"/>
              <a:gd name="T11" fmla="*/ 0 60000 65536"/>
              <a:gd name="T12" fmla="*/ 0 60000 65536"/>
              <a:gd name="T13" fmla="*/ 0 60000 65536"/>
              <a:gd name="T14" fmla="*/ 0 60000 65536"/>
              <a:gd name="T15" fmla="*/ 0 w 288"/>
              <a:gd name="T16" fmla="*/ 0 h 384"/>
              <a:gd name="T17" fmla="*/ 288 w 288"/>
              <a:gd name="T18" fmla="*/ 384 h 384"/>
            </a:gdLst>
            <a:ahLst/>
            <a:cxnLst>
              <a:cxn ang="T10">
                <a:pos x="T0" y="T1"/>
              </a:cxn>
              <a:cxn ang="T11">
                <a:pos x="T2" y="T3"/>
              </a:cxn>
              <a:cxn ang="T12">
                <a:pos x="T4" y="T5"/>
              </a:cxn>
              <a:cxn ang="T13">
                <a:pos x="T6" y="T7"/>
              </a:cxn>
              <a:cxn ang="T14">
                <a:pos x="T8" y="T9"/>
              </a:cxn>
            </a:cxnLst>
            <a:rect l="T15" t="T16" r="T17" b="T18"/>
            <a:pathLst>
              <a:path w="288" h="384">
                <a:moveTo>
                  <a:pt x="0" y="48"/>
                </a:moveTo>
                <a:lnTo>
                  <a:pt x="288" y="0"/>
                </a:lnTo>
                <a:lnTo>
                  <a:pt x="240" y="336"/>
                </a:lnTo>
                <a:lnTo>
                  <a:pt x="0" y="384"/>
                </a:lnTo>
                <a:lnTo>
                  <a:pt x="0" y="48"/>
                </a:lnTo>
                <a:close/>
              </a:path>
            </a:pathLst>
          </a:custGeom>
          <a:solidFill>
            <a:schemeClr val="accent1"/>
          </a:solidFill>
          <a:ln w="9525">
            <a:solidFill>
              <a:schemeClr val="tx1"/>
            </a:solidFill>
            <a:round/>
            <a:headEnd/>
            <a:tailEnd/>
          </a:ln>
        </p:spPr>
        <p:txBody>
          <a:bodyPr wrap="none" anchor="ctr">
            <a:prstTxWarp prst="textNoShape">
              <a:avLst/>
            </a:prstTxWarp>
          </a:bodyPr>
          <a:lstStyle/>
          <a:p>
            <a:endParaRPr lang="fr-FR"/>
          </a:p>
        </p:txBody>
      </p:sp>
      <p:sp>
        <p:nvSpPr>
          <p:cNvPr id="107524" name="Freeform 1027"/>
          <p:cNvSpPr>
            <a:spLocks/>
          </p:cNvSpPr>
          <p:nvPr/>
        </p:nvSpPr>
        <p:spPr bwMode="auto">
          <a:xfrm>
            <a:off x="3581400" y="4630738"/>
            <a:ext cx="1219200" cy="1524000"/>
          </a:xfrm>
          <a:custGeom>
            <a:avLst/>
            <a:gdLst>
              <a:gd name="T0" fmla="*/ 228600 w 768"/>
              <a:gd name="T1" fmla="*/ 152400 h 960"/>
              <a:gd name="T2" fmla="*/ 1219200 w 768"/>
              <a:gd name="T3" fmla="*/ 0 h 960"/>
              <a:gd name="T4" fmla="*/ 1066800 w 768"/>
              <a:gd name="T5" fmla="*/ 1219200 h 960"/>
              <a:gd name="T6" fmla="*/ 0 w 768"/>
              <a:gd name="T7" fmla="*/ 1524000 h 960"/>
              <a:gd name="T8" fmla="*/ 228600 w 768"/>
              <a:gd name="T9" fmla="*/ 152400 h 960"/>
              <a:gd name="T10" fmla="*/ 0 60000 65536"/>
              <a:gd name="T11" fmla="*/ 0 60000 65536"/>
              <a:gd name="T12" fmla="*/ 0 60000 65536"/>
              <a:gd name="T13" fmla="*/ 0 60000 65536"/>
              <a:gd name="T14" fmla="*/ 0 60000 65536"/>
              <a:gd name="T15" fmla="*/ 0 w 768"/>
              <a:gd name="T16" fmla="*/ 0 h 960"/>
              <a:gd name="T17" fmla="*/ 768 w 768"/>
              <a:gd name="T18" fmla="*/ 960 h 960"/>
            </a:gdLst>
            <a:ahLst/>
            <a:cxnLst>
              <a:cxn ang="T10">
                <a:pos x="T0" y="T1"/>
              </a:cxn>
              <a:cxn ang="T11">
                <a:pos x="T2" y="T3"/>
              </a:cxn>
              <a:cxn ang="T12">
                <a:pos x="T4" y="T5"/>
              </a:cxn>
              <a:cxn ang="T13">
                <a:pos x="T6" y="T7"/>
              </a:cxn>
              <a:cxn ang="T14">
                <a:pos x="T8" y="T9"/>
              </a:cxn>
            </a:cxnLst>
            <a:rect l="T15" t="T16" r="T17" b="T18"/>
            <a:pathLst>
              <a:path w="768" h="960">
                <a:moveTo>
                  <a:pt x="144" y="96"/>
                </a:moveTo>
                <a:lnTo>
                  <a:pt x="768" y="0"/>
                </a:lnTo>
                <a:lnTo>
                  <a:pt x="672" y="768"/>
                </a:lnTo>
                <a:lnTo>
                  <a:pt x="0" y="960"/>
                </a:lnTo>
                <a:lnTo>
                  <a:pt x="144" y="96"/>
                </a:lnTo>
                <a:close/>
              </a:path>
            </a:pathLst>
          </a:custGeom>
          <a:solidFill>
            <a:srgbClr val="FFFF66"/>
          </a:solidFill>
          <a:ln w="28575">
            <a:solidFill>
              <a:schemeClr val="tx1"/>
            </a:solidFill>
            <a:round/>
            <a:headEnd/>
            <a:tailEnd/>
          </a:ln>
        </p:spPr>
        <p:txBody>
          <a:bodyPr wrap="none" anchor="ctr">
            <a:prstTxWarp prst="textNoShape">
              <a:avLst/>
            </a:prstTxWarp>
          </a:bodyPr>
          <a:lstStyle/>
          <a:p>
            <a:endParaRPr lang="fr-FR"/>
          </a:p>
        </p:txBody>
      </p:sp>
      <p:sp>
        <p:nvSpPr>
          <p:cNvPr id="107525" name="Rectangle 1028"/>
          <p:cNvSpPr>
            <a:spLocks noChangeArrowheads="1"/>
          </p:cNvSpPr>
          <p:nvPr/>
        </p:nvSpPr>
        <p:spPr bwMode="auto">
          <a:xfrm>
            <a:off x="3059113" y="4287838"/>
            <a:ext cx="1584325" cy="1728787"/>
          </a:xfrm>
          <a:prstGeom prst="rect">
            <a:avLst/>
          </a:prstGeom>
          <a:noFill/>
          <a:ln w="9525">
            <a:noFill/>
            <a:miter lim="800000"/>
            <a:headEnd/>
            <a:tailEnd/>
          </a:ln>
        </p:spPr>
        <p:txBody>
          <a:bodyPr wrap="none" anchor="ctr">
            <a:prstTxWarp prst="textNoShape">
              <a:avLst/>
            </a:prstTxWarp>
            <a:spAutoFit/>
          </a:bodyPr>
          <a:lstStyle/>
          <a:p>
            <a:endParaRPr lang="fr-FR"/>
          </a:p>
        </p:txBody>
      </p:sp>
      <p:sp>
        <p:nvSpPr>
          <p:cNvPr id="107526" name="Oval 1029"/>
          <p:cNvSpPr>
            <a:spLocks noChangeArrowheads="1"/>
          </p:cNvSpPr>
          <p:nvPr/>
        </p:nvSpPr>
        <p:spPr bwMode="auto">
          <a:xfrm>
            <a:off x="1905000" y="4249738"/>
            <a:ext cx="5334000" cy="1981200"/>
          </a:xfrm>
          <a:prstGeom prst="ellipse">
            <a:avLst/>
          </a:prstGeom>
          <a:noFill/>
          <a:ln w="38100">
            <a:solidFill>
              <a:schemeClr val="tx2"/>
            </a:solidFill>
            <a:round/>
            <a:headEnd/>
            <a:tailEnd/>
          </a:ln>
        </p:spPr>
        <p:txBody>
          <a:bodyPr wrap="none" anchor="ctr">
            <a:prstTxWarp prst="textNoShape">
              <a:avLst/>
            </a:prstTxWarp>
          </a:bodyPr>
          <a:lstStyle/>
          <a:p>
            <a:endParaRPr lang="fr-FR"/>
          </a:p>
        </p:txBody>
      </p:sp>
      <p:sp>
        <p:nvSpPr>
          <p:cNvPr id="107527" name="Line 1030"/>
          <p:cNvSpPr>
            <a:spLocks noChangeShapeType="1"/>
          </p:cNvSpPr>
          <p:nvPr/>
        </p:nvSpPr>
        <p:spPr bwMode="auto">
          <a:xfrm flipH="1">
            <a:off x="2514600" y="4478338"/>
            <a:ext cx="228600" cy="1371600"/>
          </a:xfrm>
          <a:prstGeom prst="line">
            <a:avLst/>
          </a:prstGeom>
          <a:noFill/>
          <a:ln w="9525">
            <a:solidFill>
              <a:schemeClr val="tx2"/>
            </a:solidFill>
            <a:round/>
            <a:headEnd/>
            <a:tailEnd/>
          </a:ln>
        </p:spPr>
        <p:txBody>
          <a:bodyPr wrap="none" anchor="ctr">
            <a:prstTxWarp prst="textNoShape">
              <a:avLst/>
            </a:prstTxWarp>
          </a:bodyPr>
          <a:lstStyle/>
          <a:p>
            <a:endParaRPr lang="fr-FR"/>
          </a:p>
        </p:txBody>
      </p:sp>
      <p:sp>
        <p:nvSpPr>
          <p:cNvPr id="107528" name="Line 1031"/>
          <p:cNvSpPr>
            <a:spLocks noChangeShapeType="1"/>
          </p:cNvSpPr>
          <p:nvPr/>
        </p:nvSpPr>
        <p:spPr bwMode="auto">
          <a:xfrm flipH="1">
            <a:off x="5638800" y="4402138"/>
            <a:ext cx="304800" cy="1752600"/>
          </a:xfrm>
          <a:prstGeom prst="line">
            <a:avLst/>
          </a:prstGeom>
          <a:noFill/>
          <a:ln w="9525">
            <a:solidFill>
              <a:schemeClr val="tx2"/>
            </a:solidFill>
            <a:round/>
            <a:headEnd/>
            <a:tailEnd/>
          </a:ln>
        </p:spPr>
        <p:txBody>
          <a:bodyPr wrap="none" anchor="ctr">
            <a:prstTxWarp prst="textNoShape">
              <a:avLst/>
            </a:prstTxWarp>
          </a:bodyPr>
          <a:lstStyle/>
          <a:p>
            <a:endParaRPr lang="fr-FR"/>
          </a:p>
        </p:txBody>
      </p:sp>
      <p:sp>
        <p:nvSpPr>
          <p:cNvPr id="107529" name="Line 1032"/>
          <p:cNvSpPr>
            <a:spLocks noChangeShapeType="1"/>
          </p:cNvSpPr>
          <p:nvPr/>
        </p:nvSpPr>
        <p:spPr bwMode="auto">
          <a:xfrm flipH="1">
            <a:off x="3581400" y="4249738"/>
            <a:ext cx="304800" cy="1905000"/>
          </a:xfrm>
          <a:prstGeom prst="line">
            <a:avLst/>
          </a:prstGeom>
          <a:noFill/>
          <a:ln w="9525">
            <a:solidFill>
              <a:schemeClr val="tx2"/>
            </a:solidFill>
            <a:round/>
            <a:headEnd/>
            <a:tailEnd/>
          </a:ln>
        </p:spPr>
        <p:txBody>
          <a:bodyPr wrap="none" anchor="ctr">
            <a:prstTxWarp prst="textNoShape">
              <a:avLst/>
            </a:prstTxWarp>
          </a:bodyPr>
          <a:lstStyle/>
          <a:p>
            <a:endParaRPr lang="fr-FR"/>
          </a:p>
        </p:txBody>
      </p:sp>
      <p:sp>
        <p:nvSpPr>
          <p:cNvPr id="107530" name="Line 1033"/>
          <p:cNvSpPr>
            <a:spLocks noChangeShapeType="1"/>
          </p:cNvSpPr>
          <p:nvPr/>
        </p:nvSpPr>
        <p:spPr bwMode="auto">
          <a:xfrm flipH="1">
            <a:off x="4572000" y="4249738"/>
            <a:ext cx="304800" cy="1981200"/>
          </a:xfrm>
          <a:prstGeom prst="line">
            <a:avLst/>
          </a:prstGeom>
          <a:noFill/>
          <a:ln w="9525">
            <a:solidFill>
              <a:schemeClr val="tx2"/>
            </a:solidFill>
            <a:round/>
            <a:headEnd/>
            <a:tailEnd/>
          </a:ln>
        </p:spPr>
        <p:txBody>
          <a:bodyPr wrap="none" anchor="ctr">
            <a:prstTxWarp prst="textNoShape">
              <a:avLst/>
            </a:prstTxWarp>
          </a:bodyPr>
          <a:lstStyle/>
          <a:p>
            <a:endParaRPr lang="fr-FR"/>
          </a:p>
        </p:txBody>
      </p:sp>
      <p:sp>
        <p:nvSpPr>
          <p:cNvPr id="107531" name="Line 1034"/>
          <p:cNvSpPr>
            <a:spLocks noChangeShapeType="1"/>
          </p:cNvSpPr>
          <p:nvPr/>
        </p:nvSpPr>
        <p:spPr bwMode="auto">
          <a:xfrm flipV="1">
            <a:off x="1905000" y="4402138"/>
            <a:ext cx="4038600" cy="762000"/>
          </a:xfrm>
          <a:prstGeom prst="line">
            <a:avLst/>
          </a:prstGeom>
          <a:noFill/>
          <a:ln w="9525">
            <a:solidFill>
              <a:schemeClr val="tx2"/>
            </a:solidFill>
            <a:round/>
            <a:headEnd/>
            <a:tailEnd/>
          </a:ln>
        </p:spPr>
        <p:txBody>
          <a:bodyPr wrap="none" anchor="ctr">
            <a:prstTxWarp prst="textNoShape">
              <a:avLst/>
            </a:prstTxWarp>
          </a:bodyPr>
          <a:lstStyle/>
          <a:p>
            <a:endParaRPr lang="fr-FR"/>
          </a:p>
        </p:txBody>
      </p:sp>
      <p:sp>
        <p:nvSpPr>
          <p:cNvPr id="107532" name="Line 1035"/>
          <p:cNvSpPr>
            <a:spLocks noChangeShapeType="1"/>
          </p:cNvSpPr>
          <p:nvPr/>
        </p:nvSpPr>
        <p:spPr bwMode="auto">
          <a:xfrm flipV="1">
            <a:off x="3581400" y="5164138"/>
            <a:ext cx="3657600" cy="990600"/>
          </a:xfrm>
          <a:prstGeom prst="line">
            <a:avLst/>
          </a:prstGeom>
          <a:noFill/>
          <a:ln w="9525">
            <a:solidFill>
              <a:schemeClr val="tx2"/>
            </a:solidFill>
            <a:round/>
            <a:headEnd/>
            <a:tailEnd/>
          </a:ln>
        </p:spPr>
        <p:txBody>
          <a:bodyPr wrap="none" anchor="ctr">
            <a:prstTxWarp prst="textNoShape">
              <a:avLst/>
            </a:prstTxWarp>
          </a:bodyPr>
          <a:lstStyle/>
          <a:p>
            <a:endParaRPr lang="fr-FR"/>
          </a:p>
        </p:txBody>
      </p:sp>
      <p:sp>
        <p:nvSpPr>
          <p:cNvPr id="107533" name="AutoShape 1036"/>
          <p:cNvSpPr>
            <a:spLocks/>
          </p:cNvSpPr>
          <p:nvPr/>
        </p:nvSpPr>
        <p:spPr bwMode="auto">
          <a:xfrm>
            <a:off x="1066800" y="4195763"/>
            <a:ext cx="762000" cy="425450"/>
          </a:xfrm>
          <a:prstGeom prst="accentCallout2">
            <a:avLst>
              <a:gd name="adj1" fmla="val 26866"/>
              <a:gd name="adj2" fmla="val 110000"/>
              <a:gd name="adj3" fmla="val 26866"/>
              <a:gd name="adj4" fmla="val 185208"/>
              <a:gd name="adj5" fmla="val 61940"/>
              <a:gd name="adj6" fmla="val 263333"/>
            </a:avLst>
          </a:prstGeom>
          <a:noFill/>
          <a:ln w="28575">
            <a:solidFill>
              <a:schemeClr val="tx2"/>
            </a:solidFill>
            <a:miter lim="800000"/>
            <a:headEnd/>
            <a:tailEnd type="triangle" w="med" len="med"/>
          </a:ln>
        </p:spPr>
        <p:txBody>
          <a:bodyPr>
            <a:prstTxWarp prst="textNoShape">
              <a:avLst/>
            </a:prstTxWarp>
            <a:spAutoFit/>
          </a:bodyPr>
          <a:lstStyle/>
          <a:p>
            <a:r>
              <a:rPr lang="fr-FR" sz="2000" b="1" i="1">
                <a:solidFill>
                  <a:srgbClr val="B23542"/>
                </a:solidFill>
                <a:latin typeface="Alliance" pitchFamily="2" charset="0"/>
                <a:ea typeface="ＭＳ Ｐゴシック" charset="-128"/>
                <a:cs typeface="ＭＳ Ｐゴシック" charset="-128"/>
              </a:rPr>
              <a:t>DAS</a:t>
            </a:r>
          </a:p>
        </p:txBody>
      </p:sp>
      <p:sp>
        <p:nvSpPr>
          <p:cNvPr id="107534" name="AutoShape 1037"/>
          <p:cNvSpPr>
            <a:spLocks/>
          </p:cNvSpPr>
          <p:nvPr/>
        </p:nvSpPr>
        <p:spPr bwMode="auto">
          <a:xfrm>
            <a:off x="7620000" y="5351463"/>
            <a:ext cx="1219200" cy="1522412"/>
          </a:xfrm>
          <a:prstGeom prst="accentCallout2">
            <a:avLst>
              <a:gd name="adj1" fmla="val 7509"/>
              <a:gd name="adj2" fmla="val -6250"/>
              <a:gd name="adj3" fmla="val 7509"/>
              <a:gd name="adj4" fmla="val -78648"/>
              <a:gd name="adj5" fmla="val -55162"/>
              <a:gd name="adj6" fmla="val -154167"/>
            </a:avLst>
          </a:prstGeom>
          <a:solidFill>
            <a:schemeClr val="accent1"/>
          </a:solidFill>
          <a:ln w="28575">
            <a:solidFill>
              <a:schemeClr val="tx1"/>
            </a:solidFill>
            <a:miter lim="800000"/>
            <a:headEnd/>
            <a:tailEnd type="triangle" w="med" len="med"/>
          </a:ln>
        </p:spPr>
        <p:txBody>
          <a:bodyPr>
            <a:prstTxWarp prst="textNoShape">
              <a:avLst/>
            </a:prstTxWarp>
            <a:spAutoFit/>
          </a:bodyPr>
          <a:lstStyle/>
          <a:p>
            <a:r>
              <a:rPr lang="fr-FR" sz="1600" b="1" i="1">
                <a:latin typeface="Alliance" pitchFamily="2" charset="0"/>
                <a:ea typeface="ＭＳ Ｐゴシック" charset="-128"/>
                <a:cs typeface="ＭＳ Ｐゴシック" charset="-128"/>
              </a:rPr>
              <a:t>Segment marketing </a:t>
            </a:r>
            <a:r>
              <a:rPr lang="fr-FR" sz="1200" b="1" i="1">
                <a:latin typeface="Alliance" pitchFamily="2" charset="0"/>
                <a:ea typeface="ＭＳ Ｐゴシック" charset="-128"/>
                <a:cs typeface="ＭＳ Ｐゴシック" charset="-128"/>
              </a:rPr>
              <a:t>(lignes de produits, services, clients, besoins)</a:t>
            </a:r>
            <a:endParaRPr lang="fr-FR" sz="1600" b="1" i="1">
              <a:latin typeface="Alliance" pitchFamily="2" charset="0"/>
              <a:ea typeface="ＭＳ Ｐゴシック" charset="-128"/>
              <a:cs typeface="ＭＳ Ｐゴシック" charset="-128"/>
            </a:endParaRPr>
          </a:p>
        </p:txBody>
      </p:sp>
      <p:sp>
        <p:nvSpPr>
          <p:cNvPr id="107535" name="AutoShape 1038"/>
          <p:cNvSpPr>
            <a:spLocks/>
          </p:cNvSpPr>
          <p:nvPr/>
        </p:nvSpPr>
        <p:spPr bwMode="auto">
          <a:xfrm>
            <a:off x="533400" y="6096000"/>
            <a:ext cx="1371600" cy="609600"/>
          </a:xfrm>
          <a:prstGeom prst="accentCallout2">
            <a:avLst>
              <a:gd name="adj1" fmla="val 18750"/>
              <a:gd name="adj2" fmla="val 105556"/>
              <a:gd name="adj3" fmla="val 18750"/>
              <a:gd name="adj4" fmla="val 187269"/>
              <a:gd name="adj5" fmla="val -110417"/>
              <a:gd name="adj6" fmla="val 266667"/>
            </a:avLst>
          </a:prstGeom>
          <a:solidFill>
            <a:srgbClr val="FFFF66"/>
          </a:solidFill>
          <a:ln w="28575">
            <a:solidFill>
              <a:schemeClr val="tx1"/>
            </a:solidFill>
            <a:miter lim="800000"/>
            <a:headEnd/>
            <a:tailEnd type="triangle" w="med" len="med"/>
          </a:ln>
        </p:spPr>
        <p:txBody>
          <a:bodyPr>
            <a:prstTxWarp prst="textNoShape">
              <a:avLst/>
            </a:prstTxWarp>
            <a:spAutoFit/>
          </a:bodyPr>
          <a:lstStyle/>
          <a:p>
            <a:r>
              <a:rPr lang="fr-FR" sz="1600" b="1" i="1">
                <a:latin typeface="Alliance" pitchFamily="2" charset="0"/>
                <a:ea typeface="ＭＳ Ｐゴシック" charset="-128"/>
                <a:cs typeface="ＭＳ Ｐゴシック" charset="-128"/>
              </a:rPr>
              <a:t>Segment stratégique</a:t>
            </a:r>
          </a:p>
        </p:txBody>
      </p:sp>
      <p:sp>
        <p:nvSpPr>
          <p:cNvPr id="107536" name="Rectangle 1039"/>
          <p:cNvSpPr>
            <a:spLocks noChangeArrowheads="1"/>
          </p:cNvSpPr>
          <p:nvPr/>
        </p:nvSpPr>
        <p:spPr bwMode="auto">
          <a:xfrm>
            <a:off x="3844925" y="4953000"/>
            <a:ext cx="727075" cy="457200"/>
          </a:xfrm>
          <a:prstGeom prst="rect">
            <a:avLst/>
          </a:prstGeom>
          <a:noFill/>
          <a:ln w="12700">
            <a:noFill/>
            <a:miter lim="800000"/>
            <a:headEnd/>
            <a:tailEnd/>
          </a:ln>
        </p:spPr>
        <p:txBody>
          <a:bodyPr wrap="none">
            <a:prstTxWarp prst="textNoShape">
              <a:avLst/>
            </a:prstTxWarp>
            <a:spAutoFit/>
          </a:bodyPr>
          <a:lstStyle/>
          <a:p>
            <a:r>
              <a:rPr lang="fr-FR" sz="2400"/>
              <a:t>FCS</a:t>
            </a:r>
          </a:p>
        </p:txBody>
      </p:sp>
      <p:sp>
        <p:nvSpPr>
          <p:cNvPr id="107537" name="Rectangle 1040"/>
          <p:cNvSpPr>
            <a:spLocks noChangeArrowheads="1"/>
          </p:cNvSpPr>
          <p:nvPr/>
        </p:nvSpPr>
        <p:spPr bwMode="auto">
          <a:xfrm>
            <a:off x="5257800" y="4495800"/>
            <a:ext cx="609600" cy="396875"/>
          </a:xfrm>
          <a:prstGeom prst="rect">
            <a:avLst/>
          </a:prstGeom>
          <a:noFill/>
          <a:ln w="12700">
            <a:noFill/>
            <a:miter lim="800000"/>
            <a:headEnd/>
            <a:tailEnd/>
          </a:ln>
        </p:spPr>
        <p:txBody>
          <a:bodyPr>
            <a:prstTxWarp prst="textNoShape">
              <a:avLst/>
            </a:prstTxWarp>
            <a:spAutoFit/>
          </a:bodyPr>
          <a:lstStyle/>
          <a:p>
            <a:r>
              <a:rPr lang="fr-FR" sz="1000"/>
              <a:t>MKTG Mix</a:t>
            </a:r>
          </a:p>
        </p:txBody>
      </p:sp>
      <p:sp>
        <p:nvSpPr>
          <p:cNvPr id="107538" name="Rectangle 1041"/>
          <p:cNvSpPr>
            <a:spLocks noGrp="1" noChangeArrowheads="1"/>
          </p:cNvSpPr>
          <p:nvPr>
            <p:ph type="title"/>
          </p:nvPr>
        </p:nvSpPr>
        <p:spPr>
          <a:xfrm>
            <a:off x="457200" y="338138"/>
            <a:ext cx="8229600" cy="347662"/>
          </a:xfrm>
        </p:spPr>
        <p:txBody>
          <a:bodyPr/>
          <a:lstStyle/>
          <a:p>
            <a:r>
              <a:rPr lang="fr-FR"/>
              <a:t>Le but de la segmentation</a:t>
            </a:r>
          </a:p>
        </p:txBody>
      </p:sp>
      <p:sp>
        <p:nvSpPr>
          <p:cNvPr id="107539" name="Rectangle 1042"/>
          <p:cNvSpPr>
            <a:spLocks noGrp="1" noChangeArrowheads="1"/>
          </p:cNvSpPr>
          <p:nvPr>
            <p:ph type="body" idx="1"/>
          </p:nvPr>
        </p:nvSpPr>
        <p:spPr>
          <a:xfrm>
            <a:off x="381000" y="990600"/>
            <a:ext cx="8382000" cy="4114800"/>
          </a:xfrm>
        </p:spPr>
        <p:txBody>
          <a:bodyPr/>
          <a:lstStyle/>
          <a:p>
            <a:r>
              <a:rPr lang="fr-FR" sz="1800"/>
              <a:t>Identifier les champs de bataille concurrentiels “élémentaires”, homogènes en termes de produits, de marchés, de technologies ou d’outils industriels, sur lesquels on puisse allouer des ressources indépendamment</a:t>
            </a:r>
          </a:p>
          <a:p>
            <a:r>
              <a:rPr lang="fr-FR" sz="1800"/>
              <a:t>Avoir une vision du domaine qui mette en évidence des “critères de réussite”, les facteurs Clés de Succès (FCS) propres à chacun des segments,</a:t>
            </a:r>
          </a:p>
          <a:p>
            <a:r>
              <a:rPr lang="fr-FR" sz="1800"/>
              <a:t>Mesurer sa capacité à être un acteur sur ces différents segments,</a:t>
            </a:r>
          </a:p>
          <a:p>
            <a:r>
              <a:rPr lang="fr-FR" sz="1800"/>
              <a:t>Définir une stratégie visant à se doter d’un (des) avantage(s) concurrentiel(s) en anticipant les évolutions du domaine en termes de segmentation et de facteurs clés de succès sur des segments où on désire être présent (règles du jeu).</a:t>
            </a:r>
            <a:endParaRPr lang="fr-FR" sz="160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numéro de diapositive 2"/>
          <p:cNvSpPr>
            <a:spLocks noGrp="1"/>
          </p:cNvSpPr>
          <p:nvPr>
            <p:ph type="sldNum" sz="quarter" idx="10"/>
          </p:nvPr>
        </p:nvSpPr>
        <p:spPr/>
        <p:txBody>
          <a:bodyPr/>
          <a:lstStyle/>
          <a:p>
            <a:pPr>
              <a:defRPr/>
            </a:pPr>
            <a:fld id="{C930B1C3-8910-7C4A-9321-433E030A86B7}" type="slidenum">
              <a:rPr lang="fr-FR"/>
              <a:pPr>
                <a:defRPr/>
              </a:pPr>
              <a:t>53</a:t>
            </a:fld>
            <a:endParaRPr lang="fr-FR"/>
          </a:p>
        </p:txBody>
      </p:sp>
      <p:sp>
        <p:nvSpPr>
          <p:cNvPr id="109571" name="Rectangle 1026"/>
          <p:cNvSpPr>
            <a:spLocks noChangeArrowheads="1"/>
          </p:cNvSpPr>
          <p:nvPr/>
        </p:nvSpPr>
        <p:spPr bwMode="auto">
          <a:xfrm>
            <a:off x="8491538" y="1905000"/>
            <a:ext cx="414337" cy="1028700"/>
          </a:xfrm>
          <a:prstGeom prst="rect">
            <a:avLst/>
          </a:prstGeom>
          <a:solidFill>
            <a:srgbClr val="FFFFFF"/>
          </a:solidFill>
          <a:ln w="127000">
            <a:noFill/>
            <a:miter lim="800000"/>
            <a:headEnd/>
            <a:tailEnd/>
          </a:ln>
        </p:spPr>
        <p:txBody>
          <a:bodyPr wrap="none" anchor="ctr">
            <a:prstTxWarp prst="textNoShape">
              <a:avLst/>
            </a:prstTxWarp>
          </a:bodyPr>
          <a:lstStyle/>
          <a:p>
            <a:endParaRPr lang="fr-FR"/>
          </a:p>
        </p:txBody>
      </p:sp>
      <p:sp>
        <p:nvSpPr>
          <p:cNvPr id="109572" name="Rectangle 1027"/>
          <p:cNvSpPr>
            <a:spLocks noChangeArrowheads="1"/>
          </p:cNvSpPr>
          <p:nvPr/>
        </p:nvSpPr>
        <p:spPr bwMode="auto">
          <a:xfrm>
            <a:off x="55563" y="2225675"/>
            <a:ext cx="1779587" cy="577850"/>
          </a:xfrm>
          <a:prstGeom prst="rect">
            <a:avLst/>
          </a:prstGeom>
          <a:noFill/>
          <a:ln w="12700">
            <a:noFill/>
            <a:miter lim="800000"/>
            <a:headEnd/>
            <a:tailEnd/>
          </a:ln>
        </p:spPr>
        <p:txBody>
          <a:bodyPr lIns="90487" tIns="44450" rIns="90487" bIns="44450">
            <a:prstTxWarp prst="textNoShape">
              <a:avLst/>
            </a:prstTxWarp>
            <a:spAutoFit/>
          </a:bodyPr>
          <a:lstStyle/>
          <a:p>
            <a:r>
              <a:rPr lang="fr-FR" sz="1600" b="1">
                <a:solidFill>
                  <a:srgbClr val="FF0000"/>
                </a:solidFill>
                <a:latin typeface="Tahoma" charset="0"/>
              </a:rPr>
              <a:t>Segment Stratégique</a:t>
            </a:r>
            <a:r>
              <a:rPr lang="fr-FR" sz="1600">
                <a:latin typeface="Tahoma" charset="0"/>
              </a:rPr>
              <a:t> </a:t>
            </a:r>
          </a:p>
        </p:txBody>
      </p:sp>
      <p:sp>
        <p:nvSpPr>
          <p:cNvPr id="109573" name="Rectangle 1028"/>
          <p:cNvSpPr>
            <a:spLocks noChangeArrowheads="1"/>
          </p:cNvSpPr>
          <p:nvPr/>
        </p:nvSpPr>
        <p:spPr bwMode="auto">
          <a:xfrm>
            <a:off x="1352550" y="2352675"/>
            <a:ext cx="328613"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a:solidFill>
                  <a:srgbClr val="00279F"/>
                </a:solidFill>
                <a:latin typeface="Tahoma" charset="0"/>
              </a:rPr>
              <a:t>=</a:t>
            </a:r>
          </a:p>
        </p:txBody>
      </p:sp>
      <p:sp>
        <p:nvSpPr>
          <p:cNvPr id="109574" name="Rectangle 1029"/>
          <p:cNvSpPr>
            <a:spLocks noChangeArrowheads="1"/>
          </p:cNvSpPr>
          <p:nvPr/>
        </p:nvSpPr>
        <p:spPr bwMode="auto">
          <a:xfrm>
            <a:off x="1835150" y="1700213"/>
            <a:ext cx="7058025" cy="1490662"/>
          </a:xfrm>
          <a:prstGeom prst="rect">
            <a:avLst/>
          </a:prstGeom>
          <a:noFill/>
          <a:ln w="28575">
            <a:solidFill>
              <a:schemeClr val="hlink"/>
            </a:solidFill>
            <a:miter lim="800000"/>
            <a:headEnd/>
            <a:tailEnd/>
          </a:ln>
        </p:spPr>
        <p:txBody>
          <a:bodyPr lIns="90487" tIns="44450" rIns="90487" bIns="44450">
            <a:prstTxWarp prst="textNoShape">
              <a:avLst/>
            </a:prstTxWarp>
            <a:spAutoFit/>
          </a:bodyPr>
          <a:lstStyle/>
          <a:p>
            <a:r>
              <a:rPr lang="fr-FR" sz="1800" b="1">
                <a:solidFill>
                  <a:srgbClr val="FF0000"/>
                </a:solidFill>
                <a:latin typeface="Tahoma" charset="0"/>
              </a:rPr>
              <a:t>Ensemble de Lignes de produits partageant les mêmes</a:t>
            </a:r>
            <a:r>
              <a:rPr lang="fr-FR" sz="1800" b="1" u="sng">
                <a:solidFill>
                  <a:srgbClr val="FF0000"/>
                </a:solidFill>
                <a:latin typeface="Tahoma" charset="0"/>
              </a:rPr>
              <a:t> spécificités </a:t>
            </a:r>
            <a:r>
              <a:rPr lang="fr-FR" sz="1800" b="1">
                <a:solidFill>
                  <a:srgbClr val="FF0000"/>
                </a:solidFill>
                <a:latin typeface="Tahoma" charset="0"/>
              </a:rPr>
              <a:t>en matière de moyens à mettre en œuvre et qui permettent de servir des besoins homogènes de groupes de clients et affrontent des concurrents dans un jeu stratégique déterminé</a:t>
            </a:r>
            <a:endParaRPr lang="fr-FR" sz="1800" b="1" u="sng">
              <a:solidFill>
                <a:srgbClr val="FF0000"/>
              </a:solidFill>
              <a:latin typeface="Tahoma" charset="0"/>
            </a:endParaRPr>
          </a:p>
        </p:txBody>
      </p:sp>
      <p:sp>
        <p:nvSpPr>
          <p:cNvPr id="109575" name="Rectangle 1030"/>
          <p:cNvSpPr>
            <a:spLocks noChangeArrowheads="1"/>
          </p:cNvSpPr>
          <p:nvPr/>
        </p:nvSpPr>
        <p:spPr bwMode="auto">
          <a:xfrm>
            <a:off x="7043738" y="2162175"/>
            <a:ext cx="241300"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b="1">
                <a:solidFill>
                  <a:srgbClr val="FF0000"/>
                </a:solidFill>
                <a:latin typeface="Tahoma" charset="0"/>
              </a:rPr>
              <a:t> </a:t>
            </a:r>
          </a:p>
        </p:txBody>
      </p:sp>
      <p:sp>
        <p:nvSpPr>
          <p:cNvPr id="109576" name="Rectangle 1031"/>
          <p:cNvSpPr>
            <a:spLocks noChangeArrowheads="1"/>
          </p:cNvSpPr>
          <p:nvPr/>
        </p:nvSpPr>
        <p:spPr bwMode="auto">
          <a:xfrm>
            <a:off x="323850" y="3789363"/>
            <a:ext cx="8569325" cy="1311275"/>
          </a:xfrm>
          <a:prstGeom prst="rect">
            <a:avLst/>
          </a:prstGeom>
          <a:noFill/>
          <a:ln w="12700">
            <a:noFill/>
            <a:miter lim="800000"/>
            <a:headEnd/>
            <a:tailEnd/>
          </a:ln>
        </p:spPr>
        <p:txBody>
          <a:bodyPr lIns="90487" tIns="44450" rIns="90487" bIns="44450">
            <a:prstTxWarp prst="textNoShape">
              <a:avLst/>
            </a:prstTxWarp>
            <a:spAutoFit/>
          </a:bodyPr>
          <a:lstStyle/>
          <a:p>
            <a:pPr>
              <a:buFontTx/>
              <a:buChar char="•"/>
            </a:pPr>
            <a:r>
              <a:rPr lang="fr-FR" sz="1600" b="1">
                <a:solidFill>
                  <a:srgbClr val="00279F"/>
                </a:solidFill>
                <a:latin typeface="Tahoma" charset="0"/>
              </a:rPr>
              <a:t> Les segments stratégiques doivent présenter un degré d'indépendance suffisant les uns par rapport aux autres</a:t>
            </a:r>
          </a:p>
          <a:p>
            <a:pPr>
              <a:buFontTx/>
              <a:buChar char="•"/>
            </a:pPr>
            <a:endParaRPr lang="fr-FR" sz="1600" b="1">
              <a:solidFill>
                <a:srgbClr val="00279F"/>
              </a:solidFill>
              <a:latin typeface="Tahoma" charset="0"/>
            </a:endParaRPr>
          </a:p>
          <a:p>
            <a:pPr>
              <a:buFontTx/>
              <a:buChar char="•"/>
            </a:pPr>
            <a:r>
              <a:rPr lang="fr-FR" sz="1600" b="1">
                <a:solidFill>
                  <a:srgbClr val="00279F"/>
                </a:solidFill>
                <a:latin typeface="Tahoma" charset="0"/>
              </a:rPr>
              <a:t> Des segments différents peuvent relever d'un même métier, celui-ci participe à la définition du DAS</a:t>
            </a:r>
          </a:p>
        </p:txBody>
      </p:sp>
      <p:sp>
        <p:nvSpPr>
          <p:cNvPr id="109577" name="Rectangle 1032"/>
          <p:cNvSpPr>
            <a:spLocks noChangeArrowheads="1"/>
          </p:cNvSpPr>
          <p:nvPr/>
        </p:nvSpPr>
        <p:spPr bwMode="auto">
          <a:xfrm>
            <a:off x="254000" y="5184775"/>
            <a:ext cx="3908425"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b="1">
                <a:solidFill>
                  <a:srgbClr val="00279F"/>
                </a:solidFill>
                <a:latin typeface="Tahoma" charset="0"/>
              </a:rPr>
              <a:t>                      ex. Renault Automation</a:t>
            </a:r>
          </a:p>
        </p:txBody>
      </p:sp>
      <p:sp>
        <p:nvSpPr>
          <p:cNvPr id="109578" name="Rectangle 1033"/>
          <p:cNvSpPr>
            <a:spLocks noChangeArrowheads="1"/>
          </p:cNvSpPr>
          <p:nvPr/>
        </p:nvSpPr>
        <p:spPr bwMode="auto">
          <a:xfrm>
            <a:off x="254000" y="5667375"/>
            <a:ext cx="8955088"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b="1">
                <a:solidFill>
                  <a:srgbClr val="00279F"/>
                </a:solidFill>
                <a:latin typeface="Tahoma" charset="0"/>
              </a:rPr>
              <a:t>                            métier =        automatisation des processus de fabrication discontinus</a:t>
            </a:r>
          </a:p>
        </p:txBody>
      </p:sp>
      <p:sp>
        <p:nvSpPr>
          <p:cNvPr id="109579" name="Rectangle 1034"/>
          <p:cNvSpPr>
            <a:spLocks noChangeArrowheads="1"/>
          </p:cNvSpPr>
          <p:nvPr/>
        </p:nvSpPr>
        <p:spPr bwMode="auto">
          <a:xfrm>
            <a:off x="254000" y="5908675"/>
            <a:ext cx="180975" cy="577850"/>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600" b="1">
              <a:solidFill>
                <a:srgbClr val="00279F"/>
              </a:solidFill>
              <a:latin typeface="Tahoma" charset="0"/>
            </a:endParaRPr>
          </a:p>
          <a:p>
            <a:endParaRPr lang="fr-FR" sz="1600" b="1">
              <a:solidFill>
                <a:srgbClr val="00279F"/>
              </a:solidFill>
              <a:latin typeface="Tahoma" charset="0"/>
            </a:endParaRPr>
          </a:p>
        </p:txBody>
      </p:sp>
      <p:sp>
        <p:nvSpPr>
          <p:cNvPr id="109580" name="Rectangle 1035"/>
          <p:cNvSpPr>
            <a:spLocks noChangeArrowheads="1"/>
          </p:cNvSpPr>
          <p:nvPr/>
        </p:nvSpPr>
        <p:spPr bwMode="auto">
          <a:xfrm>
            <a:off x="300038" y="6149975"/>
            <a:ext cx="9021762" cy="577850"/>
          </a:xfrm>
          <a:prstGeom prst="rect">
            <a:avLst/>
          </a:prstGeom>
          <a:noFill/>
          <a:ln w="12700">
            <a:noFill/>
            <a:miter lim="800000"/>
            <a:headEnd/>
            <a:tailEnd/>
          </a:ln>
        </p:spPr>
        <p:txBody>
          <a:bodyPr lIns="90487" tIns="44450" rIns="90487" bIns="44450">
            <a:prstTxWarp prst="textNoShape">
              <a:avLst/>
            </a:prstTxWarp>
            <a:spAutoFit/>
          </a:bodyPr>
          <a:lstStyle/>
          <a:p>
            <a:r>
              <a:rPr lang="fr-FR" sz="1600" b="1">
                <a:solidFill>
                  <a:srgbClr val="00279F"/>
                </a:solidFill>
                <a:latin typeface="Tahoma" charset="0"/>
              </a:rPr>
              <a:t>                            segments =   robots, automates, machines-outils, manutention 				automatique</a:t>
            </a:r>
          </a:p>
        </p:txBody>
      </p:sp>
      <p:sp>
        <p:nvSpPr>
          <p:cNvPr id="109581" name="Rectangle 1036"/>
          <p:cNvSpPr>
            <a:spLocks noGrp="1" noChangeArrowheads="1"/>
          </p:cNvSpPr>
          <p:nvPr>
            <p:ph type="title"/>
          </p:nvPr>
        </p:nvSpPr>
        <p:spPr>
          <a:xfrm>
            <a:off x="457200" y="338138"/>
            <a:ext cx="8229600" cy="347662"/>
          </a:xfrm>
        </p:spPr>
        <p:txBody>
          <a:bodyPr/>
          <a:lstStyle/>
          <a:p>
            <a:r>
              <a:rPr lang="fr-FR"/>
              <a:t>Segment stratégique</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space réservé du numéro de diapositive 2"/>
          <p:cNvSpPr>
            <a:spLocks noGrp="1"/>
          </p:cNvSpPr>
          <p:nvPr>
            <p:ph type="sldNum" sz="quarter" idx="10"/>
          </p:nvPr>
        </p:nvSpPr>
        <p:spPr/>
        <p:txBody>
          <a:bodyPr/>
          <a:lstStyle/>
          <a:p>
            <a:pPr>
              <a:defRPr/>
            </a:pPr>
            <a:fld id="{8A5FEDC2-EA5D-7A4B-A482-1903EDCAB575}" type="slidenum">
              <a:rPr lang="fr-FR"/>
              <a:pPr>
                <a:defRPr/>
              </a:pPr>
              <a:t>54</a:t>
            </a:fld>
            <a:endParaRPr lang="fr-FR"/>
          </a:p>
        </p:txBody>
      </p:sp>
      <p:sp>
        <p:nvSpPr>
          <p:cNvPr id="111619" name="Line 1026"/>
          <p:cNvSpPr>
            <a:spLocks noChangeShapeType="1"/>
          </p:cNvSpPr>
          <p:nvPr/>
        </p:nvSpPr>
        <p:spPr bwMode="auto">
          <a:xfrm>
            <a:off x="4043363" y="1674813"/>
            <a:ext cx="0" cy="2035175"/>
          </a:xfrm>
          <a:prstGeom prst="line">
            <a:avLst/>
          </a:prstGeom>
          <a:noFill/>
          <a:ln w="12700">
            <a:solidFill>
              <a:schemeClr val="hlink"/>
            </a:solidFill>
            <a:round/>
            <a:headEnd type="triangle" w="med" len="med"/>
            <a:tailEnd/>
          </a:ln>
        </p:spPr>
        <p:txBody>
          <a:bodyPr wrap="none" anchor="ctr">
            <a:prstTxWarp prst="textNoShape">
              <a:avLst/>
            </a:prstTxWarp>
          </a:bodyPr>
          <a:lstStyle/>
          <a:p>
            <a:endParaRPr lang="fr-FR"/>
          </a:p>
        </p:txBody>
      </p:sp>
      <p:sp>
        <p:nvSpPr>
          <p:cNvPr id="111620" name="Line 1027"/>
          <p:cNvSpPr>
            <a:spLocks noChangeShapeType="1"/>
          </p:cNvSpPr>
          <p:nvPr/>
        </p:nvSpPr>
        <p:spPr bwMode="auto">
          <a:xfrm>
            <a:off x="4062413" y="3722688"/>
            <a:ext cx="2330450" cy="98425"/>
          </a:xfrm>
          <a:prstGeom prst="line">
            <a:avLst/>
          </a:prstGeom>
          <a:noFill/>
          <a:ln w="12700">
            <a:solidFill>
              <a:schemeClr val="hlink"/>
            </a:solidFill>
            <a:round/>
            <a:headEnd/>
            <a:tailEnd type="triangle" w="med" len="med"/>
          </a:ln>
        </p:spPr>
        <p:txBody>
          <a:bodyPr wrap="none" anchor="ctr">
            <a:prstTxWarp prst="textNoShape">
              <a:avLst/>
            </a:prstTxWarp>
          </a:bodyPr>
          <a:lstStyle/>
          <a:p>
            <a:endParaRPr lang="fr-FR"/>
          </a:p>
        </p:txBody>
      </p:sp>
      <p:sp>
        <p:nvSpPr>
          <p:cNvPr id="111621" name="Line 1028"/>
          <p:cNvSpPr>
            <a:spLocks noChangeShapeType="1"/>
          </p:cNvSpPr>
          <p:nvPr/>
        </p:nvSpPr>
        <p:spPr bwMode="auto">
          <a:xfrm flipH="1">
            <a:off x="2430463" y="3722688"/>
            <a:ext cx="1612900" cy="1404937"/>
          </a:xfrm>
          <a:prstGeom prst="line">
            <a:avLst/>
          </a:prstGeom>
          <a:noFill/>
          <a:ln w="12700">
            <a:solidFill>
              <a:schemeClr val="hlink"/>
            </a:solidFill>
            <a:round/>
            <a:headEnd/>
            <a:tailEnd type="triangle" w="med" len="med"/>
          </a:ln>
        </p:spPr>
        <p:txBody>
          <a:bodyPr wrap="none" anchor="ctr">
            <a:prstTxWarp prst="textNoShape">
              <a:avLst/>
            </a:prstTxWarp>
          </a:bodyPr>
          <a:lstStyle/>
          <a:p>
            <a:endParaRPr lang="fr-FR"/>
          </a:p>
        </p:txBody>
      </p:sp>
      <p:sp>
        <p:nvSpPr>
          <p:cNvPr id="111622" name="Rectangle 1029"/>
          <p:cNvSpPr>
            <a:spLocks noChangeArrowheads="1"/>
          </p:cNvSpPr>
          <p:nvPr/>
        </p:nvSpPr>
        <p:spPr bwMode="auto">
          <a:xfrm>
            <a:off x="6410325" y="3663950"/>
            <a:ext cx="2295525" cy="577850"/>
          </a:xfrm>
          <a:prstGeom prst="rect">
            <a:avLst/>
          </a:prstGeom>
          <a:noFill/>
          <a:ln w="12700">
            <a:noFill/>
            <a:miter lim="800000"/>
            <a:headEnd/>
            <a:tailEnd/>
          </a:ln>
        </p:spPr>
        <p:txBody>
          <a:bodyPr lIns="90487" tIns="44450" rIns="90487" bIns="44450">
            <a:prstTxWarp prst="textNoShape">
              <a:avLst/>
            </a:prstTxWarp>
            <a:spAutoFit/>
          </a:bodyPr>
          <a:lstStyle/>
          <a:p>
            <a:pPr algn="ctr"/>
            <a:r>
              <a:rPr lang="fr-FR" sz="1600" b="1">
                <a:latin typeface="Helvetica" charset="0"/>
              </a:rPr>
              <a:t>Pour QUI ?</a:t>
            </a:r>
          </a:p>
          <a:p>
            <a:pPr algn="ctr"/>
            <a:r>
              <a:rPr lang="fr-FR" sz="1600" b="1">
                <a:latin typeface="Helvetica" charset="0"/>
              </a:rPr>
              <a:t>(groupes de clients)</a:t>
            </a:r>
          </a:p>
        </p:txBody>
      </p:sp>
      <p:sp>
        <p:nvSpPr>
          <p:cNvPr id="111623" name="Rectangle 1030"/>
          <p:cNvSpPr>
            <a:spLocks noChangeArrowheads="1"/>
          </p:cNvSpPr>
          <p:nvPr/>
        </p:nvSpPr>
        <p:spPr bwMode="auto">
          <a:xfrm>
            <a:off x="373063" y="5202238"/>
            <a:ext cx="4194175" cy="577850"/>
          </a:xfrm>
          <a:prstGeom prst="rect">
            <a:avLst/>
          </a:prstGeom>
          <a:noFill/>
          <a:ln w="12700">
            <a:noFill/>
            <a:miter lim="800000"/>
            <a:headEnd/>
            <a:tailEnd/>
          </a:ln>
        </p:spPr>
        <p:txBody>
          <a:bodyPr lIns="90487" tIns="44450" rIns="90487" bIns="44450">
            <a:prstTxWarp prst="textNoShape">
              <a:avLst/>
            </a:prstTxWarp>
            <a:spAutoFit/>
          </a:bodyPr>
          <a:lstStyle/>
          <a:p>
            <a:pPr algn="ctr"/>
            <a:r>
              <a:rPr lang="fr-FR" sz="1600" b="1">
                <a:latin typeface="Helvetica" charset="0"/>
              </a:rPr>
              <a:t>COMMENT ?</a:t>
            </a:r>
          </a:p>
          <a:p>
            <a:pPr algn="ctr"/>
            <a:r>
              <a:rPr lang="fr-FR" sz="1600" b="1">
                <a:latin typeface="Helvetica" charset="0"/>
              </a:rPr>
              <a:t>(technologies, distribution, marque...)</a:t>
            </a:r>
          </a:p>
        </p:txBody>
      </p:sp>
      <p:sp>
        <p:nvSpPr>
          <p:cNvPr id="111624" name="Rectangle 1031"/>
          <p:cNvSpPr>
            <a:spLocks noChangeArrowheads="1"/>
          </p:cNvSpPr>
          <p:nvPr/>
        </p:nvSpPr>
        <p:spPr bwMode="auto">
          <a:xfrm>
            <a:off x="1905000" y="914400"/>
            <a:ext cx="3657600" cy="822325"/>
          </a:xfrm>
          <a:prstGeom prst="rect">
            <a:avLst/>
          </a:prstGeom>
          <a:noFill/>
          <a:ln w="12700">
            <a:noFill/>
            <a:miter lim="800000"/>
            <a:headEnd/>
            <a:tailEnd/>
          </a:ln>
        </p:spPr>
        <p:txBody>
          <a:bodyPr lIns="90487" tIns="44450" rIns="90487" bIns="44450">
            <a:prstTxWarp prst="textNoShape">
              <a:avLst/>
            </a:prstTxWarp>
            <a:spAutoFit/>
          </a:bodyPr>
          <a:lstStyle/>
          <a:p>
            <a:pPr algn="ctr"/>
            <a:r>
              <a:rPr lang="fr-FR" sz="1600" b="1">
                <a:latin typeface="Helvetica" charset="0"/>
              </a:rPr>
              <a:t>QUOI : Pour servir quels besoins ou répondre à quelles attentes (fonction servie) ?</a:t>
            </a:r>
          </a:p>
        </p:txBody>
      </p:sp>
      <p:sp>
        <p:nvSpPr>
          <p:cNvPr id="111625" name="Rectangle 1032"/>
          <p:cNvSpPr>
            <a:spLocks noChangeArrowheads="1"/>
          </p:cNvSpPr>
          <p:nvPr/>
        </p:nvSpPr>
        <p:spPr bwMode="auto">
          <a:xfrm>
            <a:off x="2851150" y="5932488"/>
            <a:ext cx="5238750" cy="577850"/>
          </a:xfrm>
          <a:prstGeom prst="rect">
            <a:avLst/>
          </a:prstGeom>
          <a:noFill/>
          <a:ln w="12700">
            <a:noFill/>
            <a:miter lim="800000"/>
            <a:headEnd/>
            <a:tailEnd/>
          </a:ln>
        </p:spPr>
        <p:txBody>
          <a:bodyPr lIns="90487" tIns="44450" rIns="90487" bIns="44450">
            <a:prstTxWarp prst="textNoShape">
              <a:avLst/>
            </a:prstTxWarp>
            <a:spAutoFit/>
          </a:bodyPr>
          <a:lstStyle/>
          <a:p>
            <a:r>
              <a:rPr lang="fr-FR" sz="1600" b="1" i="1">
                <a:solidFill>
                  <a:srgbClr val="351C8A"/>
                </a:solidFill>
                <a:latin typeface="Times New Roman" charset="0"/>
              </a:rPr>
              <a:t>Quelles sont, pour le domaine d’activité retenu, les ruptures significatives sur chacun de ces axes ?</a:t>
            </a:r>
          </a:p>
        </p:txBody>
      </p:sp>
      <p:sp>
        <p:nvSpPr>
          <p:cNvPr id="111626" name="AutoShape 1033"/>
          <p:cNvSpPr>
            <a:spLocks noChangeArrowheads="1"/>
          </p:cNvSpPr>
          <p:nvPr/>
        </p:nvSpPr>
        <p:spPr bwMode="auto">
          <a:xfrm>
            <a:off x="2184400" y="6000750"/>
            <a:ext cx="525463" cy="287338"/>
          </a:xfrm>
          <a:prstGeom prst="rightArrow">
            <a:avLst>
              <a:gd name="adj1" fmla="val 50000"/>
              <a:gd name="adj2" fmla="val 91445"/>
            </a:avLst>
          </a:prstGeom>
          <a:solidFill>
            <a:schemeClr val="folHlink"/>
          </a:solidFill>
          <a:ln w="12700">
            <a:solidFill>
              <a:schemeClr val="tx1"/>
            </a:solidFill>
            <a:miter lim="800000"/>
            <a:headEnd/>
            <a:tailEnd/>
          </a:ln>
        </p:spPr>
        <p:txBody>
          <a:bodyPr wrap="none" anchor="ctr">
            <a:prstTxWarp prst="textNoShape">
              <a:avLst/>
            </a:prstTxWarp>
          </a:bodyPr>
          <a:lstStyle/>
          <a:p>
            <a:endParaRPr lang="fr-FR"/>
          </a:p>
        </p:txBody>
      </p:sp>
      <p:sp>
        <p:nvSpPr>
          <p:cNvPr id="111627" name="Rectangle 1034"/>
          <p:cNvSpPr>
            <a:spLocks noChangeArrowheads="1"/>
          </p:cNvSpPr>
          <p:nvPr/>
        </p:nvSpPr>
        <p:spPr bwMode="auto">
          <a:xfrm>
            <a:off x="4787900" y="2046288"/>
            <a:ext cx="3286125" cy="1066800"/>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b="1">
                <a:solidFill>
                  <a:srgbClr val="00279F"/>
                </a:solidFill>
              </a:rPr>
              <a:t>Comportement d'achat des client</a:t>
            </a:r>
          </a:p>
          <a:p>
            <a:r>
              <a:rPr lang="fr-FR" sz="1600" b="1">
                <a:solidFill>
                  <a:srgbClr val="00279F"/>
                </a:solidFill>
              </a:rPr>
              <a:t>Structure de coût et sa dynamique s</a:t>
            </a:r>
          </a:p>
          <a:p>
            <a:r>
              <a:rPr lang="fr-FR" sz="1600" b="1">
                <a:solidFill>
                  <a:srgbClr val="00279F"/>
                </a:solidFill>
              </a:rPr>
              <a:t>Exigences en marketing, R&amp;D... </a:t>
            </a:r>
          </a:p>
          <a:p>
            <a:r>
              <a:rPr lang="fr-FR" sz="1600" b="1">
                <a:solidFill>
                  <a:srgbClr val="00279F"/>
                </a:solidFill>
              </a:rPr>
              <a:t>Ressources et Compétences</a:t>
            </a:r>
          </a:p>
        </p:txBody>
      </p:sp>
      <p:sp>
        <p:nvSpPr>
          <p:cNvPr id="111628" name="Line 1035"/>
          <p:cNvSpPr>
            <a:spLocks noChangeShapeType="1"/>
          </p:cNvSpPr>
          <p:nvPr/>
        </p:nvSpPr>
        <p:spPr bwMode="auto">
          <a:xfrm>
            <a:off x="4038600" y="3733800"/>
            <a:ext cx="1600200" cy="1295400"/>
          </a:xfrm>
          <a:prstGeom prst="line">
            <a:avLst/>
          </a:prstGeom>
          <a:noFill/>
          <a:ln w="12700">
            <a:solidFill>
              <a:schemeClr val="hlink"/>
            </a:solidFill>
            <a:round/>
            <a:headEnd/>
            <a:tailEnd type="triangle" w="med" len="med"/>
          </a:ln>
        </p:spPr>
        <p:txBody>
          <a:bodyPr wrap="none" anchor="ctr">
            <a:prstTxWarp prst="textNoShape">
              <a:avLst/>
            </a:prstTxWarp>
          </a:bodyPr>
          <a:lstStyle/>
          <a:p>
            <a:endParaRPr lang="fr-FR"/>
          </a:p>
        </p:txBody>
      </p:sp>
      <p:sp>
        <p:nvSpPr>
          <p:cNvPr id="111629" name="Rectangle 1036"/>
          <p:cNvSpPr>
            <a:spLocks noChangeArrowheads="1"/>
          </p:cNvSpPr>
          <p:nvPr/>
        </p:nvSpPr>
        <p:spPr bwMode="auto">
          <a:xfrm>
            <a:off x="5486400" y="5105400"/>
            <a:ext cx="1312863" cy="336550"/>
          </a:xfrm>
          <a:prstGeom prst="rect">
            <a:avLst/>
          </a:prstGeom>
          <a:noFill/>
          <a:ln w="9525">
            <a:noFill/>
            <a:miter lim="800000"/>
            <a:headEnd/>
            <a:tailEnd/>
          </a:ln>
        </p:spPr>
        <p:txBody>
          <a:bodyPr wrap="none">
            <a:prstTxWarp prst="textNoShape">
              <a:avLst/>
            </a:prstTxWarp>
            <a:spAutoFit/>
          </a:bodyPr>
          <a:lstStyle/>
          <a:p>
            <a:pPr eaLnBrk="1" hangingPunct="1"/>
            <a:r>
              <a:rPr lang="fr-FR" sz="1600" b="1">
                <a:latin typeface="Helvetica" charset="0"/>
              </a:rPr>
              <a:t>Géographie</a:t>
            </a:r>
          </a:p>
        </p:txBody>
      </p:sp>
      <p:sp>
        <p:nvSpPr>
          <p:cNvPr id="111630" name="AutoShape 1037"/>
          <p:cNvSpPr>
            <a:spLocks noChangeArrowheads="1"/>
          </p:cNvSpPr>
          <p:nvPr/>
        </p:nvSpPr>
        <p:spPr bwMode="auto">
          <a:xfrm>
            <a:off x="76200" y="1752600"/>
            <a:ext cx="1524000" cy="762000"/>
          </a:xfrm>
          <a:prstGeom prst="wedgeEllipseCallout">
            <a:avLst>
              <a:gd name="adj1" fmla="val 210417"/>
              <a:gd name="adj2" fmla="val 3750"/>
            </a:avLst>
          </a:prstGeom>
          <a:solidFill>
            <a:schemeClr val="accent1"/>
          </a:solidFill>
          <a:ln w="12700">
            <a:solidFill>
              <a:schemeClr val="tx1"/>
            </a:solidFill>
            <a:miter lim="800000"/>
            <a:headEnd/>
            <a:tailEnd/>
          </a:ln>
        </p:spPr>
        <p:txBody>
          <a:bodyPr wrap="none" anchor="ctr">
            <a:prstTxWarp prst="textNoShape">
              <a:avLst/>
            </a:prstTxWarp>
          </a:bodyPr>
          <a:lstStyle/>
          <a:p>
            <a:pPr algn="ctr"/>
            <a:r>
              <a:rPr lang="fr-FR" sz="1800"/>
              <a:t>Ça sert à quoi</a:t>
            </a:r>
          </a:p>
        </p:txBody>
      </p:sp>
      <p:sp>
        <p:nvSpPr>
          <p:cNvPr id="111631" name="AutoShape 1038"/>
          <p:cNvSpPr>
            <a:spLocks noChangeArrowheads="1"/>
          </p:cNvSpPr>
          <p:nvPr/>
        </p:nvSpPr>
        <p:spPr bwMode="auto">
          <a:xfrm>
            <a:off x="7162800" y="4267200"/>
            <a:ext cx="1524000" cy="762000"/>
          </a:xfrm>
          <a:prstGeom prst="wedgeEllipseCallout">
            <a:avLst>
              <a:gd name="adj1" fmla="val -216773"/>
              <a:gd name="adj2" fmla="val -117500"/>
            </a:avLst>
          </a:prstGeom>
          <a:solidFill>
            <a:schemeClr val="accent1"/>
          </a:solidFill>
          <a:ln w="12700">
            <a:solidFill>
              <a:schemeClr val="tx1"/>
            </a:solidFill>
            <a:miter lim="800000"/>
            <a:headEnd/>
            <a:tailEnd/>
          </a:ln>
        </p:spPr>
        <p:txBody>
          <a:bodyPr wrap="none" anchor="ctr">
            <a:prstTxWarp prst="textNoShape">
              <a:avLst/>
            </a:prstTxWarp>
          </a:bodyPr>
          <a:lstStyle/>
          <a:p>
            <a:pPr algn="ctr"/>
            <a:r>
              <a:rPr lang="fr-FR" sz="1800"/>
              <a:t>Ça sert à qui</a:t>
            </a:r>
          </a:p>
        </p:txBody>
      </p:sp>
      <p:sp>
        <p:nvSpPr>
          <p:cNvPr id="111632" name="AutoShape 1039"/>
          <p:cNvSpPr>
            <a:spLocks noChangeArrowheads="1"/>
          </p:cNvSpPr>
          <p:nvPr/>
        </p:nvSpPr>
        <p:spPr bwMode="auto">
          <a:xfrm>
            <a:off x="304800" y="3429000"/>
            <a:ext cx="1524000" cy="762000"/>
          </a:xfrm>
          <a:prstGeom prst="wedgeEllipseCallout">
            <a:avLst>
              <a:gd name="adj1" fmla="val 164898"/>
              <a:gd name="adj2" fmla="val 48125"/>
            </a:avLst>
          </a:prstGeom>
          <a:solidFill>
            <a:schemeClr val="accent1"/>
          </a:solidFill>
          <a:ln w="12700">
            <a:solidFill>
              <a:schemeClr val="tx1"/>
            </a:solidFill>
            <a:miter lim="800000"/>
            <a:headEnd/>
            <a:tailEnd/>
          </a:ln>
        </p:spPr>
        <p:txBody>
          <a:bodyPr wrap="none" anchor="ctr">
            <a:prstTxWarp prst="textNoShape">
              <a:avLst/>
            </a:prstTxWarp>
          </a:bodyPr>
          <a:lstStyle/>
          <a:p>
            <a:pPr algn="ctr"/>
            <a:r>
              <a:rPr lang="fr-FR" sz="1800"/>
              <a:t>Comment on fait</a:t>
            </a:r>
          </a:p>
        </p:txBody>
      </p:sp>
      <p:sp>
        <p:nvSpPr>
          <p:cNvPr id="111633" name="Rectangle 1040"/>
          <p:cNvSpPr>
            <a:spLocks noChangeArrowheads="1"/>
          </p:cNvSpPr>
          <p:nvPr/>
        </p:nvSpPr>
        <p:spPr bwMode="auto">
          <a:xfrm>
            <a:off x="6172200" y="838200"/>
            <a:ext cx="2819400" cy="730250"/>
          </a:xfrm>
          <a:prstGeom prst="rect">
            <a:avLst/>
          </a:prstGeom>
          <a:noFill/>
          <a:ln w="12700">
            <a:noFill/>
            <a:miter lim="800000"/>
            <a:headEnd/>
            <a:tailEnd/>
          </a:ln>
        </p:spPr>
        <p:txBody>
          <a:bodyPr>
            <a:prstTxWarp prst="textNoShape">
              <a:avLst/>
            </a:prstTxWarp>
            <a:spAutoFit/>
          </a:bodyPr>
          <a:lstStyle/>
          <a:p>
            <a:r>
              <a:rPr lang="fr-FR" sz="1400">
                <a:solidFill>
                  <a:schemeClr val="hlink"/>
                </a:solidFill>
              </a:rPr>
              <a:t>La combinaison des 3-4 axes fournit un ensemble de segments stratégiques élémentaires</a:t>
            </a:r>
          </a:p>
        </p:txBody>
      </p:sp>
      <p:sp>
        <p:nvSpPr>
          <p:cNvPr id="111634" name="Rectangle 1041"/>
          <p:cNvSpPr>
            <a:spLocks noGrp="1" noChangeArrowheads="1"/>
          </p:cNvSpPr>
          <p:nvPr>
            <p:ph type="title"/>
          </p:nvPr>
        </p:nvSpPr>
        <p:spPr/>
        <p:txBody>
          <a:bodyPr/>
          <a:lstStyle/>
          <a:p>
            <a:r>
              <a:rPr lang="fr-FR"/>
              <a:t>Les principes de la segmentation</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space réservé du numéro de diapositive 3"/>
          <p:cNvSpPr>
            <a:spLocks noGrp="1"/>
          </p:cNvSpPr>
          <p:nvPr>
            <p:ph type="sldNum" sz="quarter" idx="10"/>
          </p:nvPr>
        </p:nvSpPr>
        <p:spPr/>
        <p:txBody>
          <a:bodyPr/>
          <a:lstStyle/>
          <a:p>
            <a:pPr>
              <a:defRPr/>
            </a:pPr>
            <a:fld id="{C48C2DB7-25CE-E242-A479-0BA12D4C3ED5}" type="slidenum">
              <a:rPr lang="fr-FR"/>
              <a:pPr>
                <a:defRPr/>
              </a:pPr>
              <a:t>55</a:t>
            </a:fld>
            <a:endParaRPr lang="fr-FR"/>
          </a:p>
        </p:txBody>
      </p:sp>
      <p:sp>
        <p:nvSpPr>
          <p:cNvPr id="113667" name="Rectangle 2"/>
          <p:cNvSpPr>
            <a:spLocks noGrp="1" noChangeArrowheads="1"/>
          </p:cNvSpPr>
          <p:nvPr>
            <p:ph type="title"/>
          </p:nvPr>
        </p:nvSpPr>
        <p:spPr>
          <a:xfrm>
            <a:off x="685800" y="0"/>
            <a:ext cx="7772400" cy="762000"/>
          </a:xfrm>
          <a:noFill/>
        </p:spPr>
        <p:txBody>
          <a:bodyPr lIns="55562" tIns="26987" rIns="55562" bIns="26987"/>
          <a:lstStyle/>
          <a:p>
            <a:pPr defTabSz="460375"/>
            <a:r>
              <a:rPr lang="fr-FR"/>
              <a:t>Les principes de la segmentation</a:t>
            </a:r>
          </a:p>
        </p:txBody>
      </p:sp>
      <p:sp>
        <p:nvSpPr>
          <p:cNvPr id="113668" name="Line 3"/>
          <p:cNvSpPr>
            <a:spLocks noChangeShapeType="1"/>
          </p:cNvSpPr>
          <p:nvPr/>
        </p:nvSpPr>
        <p:spPr bwMode="auto">
          <a:xfrm>
            <a:off x="4043363" y="1674813"/>
            <a:ext cx="0" cy="2035175"/>
          </a:xfrm>
          <a:prstGeom prst="line">
            <a:avLst/>
          </a:prstGeom>
          <a:noFill/>
          <a:ln w="12700">
            <a:solidFill>
              <a:schemeClr val="hlink"/>
            </a:solidFill>
            <a:round/>
            <a:headEnd type="triangle" w="med" len="med"/>
            <a:tailEnd/>
          </a:ln>
        </p:spPr>
        <p:txBody>
          <a:bodyPr wrap="none" anchor="ctr">
            <a:prstTxWarp prst="textNoShape">
              <a:avLst/>
            </a:prstTxWarp>
          </a:bodyPr>
          <a:lstStyle/>
          <a:p>
            <a:endParaRPr lang="fr-FR"/>
          </a:p>
        </p:txBody>
      </p:sp>
      <p:sp>
        <p:nvSpPr>
          <p:cNvPr id="113669" name="Line 4"/>
          <p:cNvSpPr>
            <a:spLocks noChangeShapeType="1"/>
          </p:cNvSpPr>
          <p:nvPr/>
        </p:nvSpPr>
        <p:spPr bwMode="auto">
          <a:xfrm>
            <a:off x="4062413" y="3722688"/>
            <a:ext cx="2330450" cy="98425"/>
          </a:xfrm>
          <a:prstGeom prst="line">
            <a:avLst/>
          </a:prstGeom>
          <a:noFill/>
          <a:ln w="12700">
            <a:solidFill>
              <a:schemeClr val="hlink"/>
            </a:solidFill>
            <a:round/>
            <a:headEnd/>
            <a:tailEnd type="triangle" w="med" len="med"/>
          </a:ln>
        </p:spPr>
        <p:txBody>
          <a:bodyPr wrap="none" anchor="ctr">
            <a:prstTxWarp prst="textNoShape">
              <a:avLst/>
            </a:prstTxWarp>
          </a:bodyPr>
          <a:lstStyle/>
          <a:p>
            <a:endParaRPr lang="fr-FR"/>
          </a:p>
        </p:txBody>
      </p:sp>
      <p:sp>
        <p:nvSpPr>
          <p:cNvPr id="113670" name="Line 5"/>
          <p:cNvSpPr>
            <a:spLocks noChangeShapeType="1"/>
          </p:cNvSpPr>
          <p:nvPr/>
        </p:nvSpPr>
        <p:spPr bwMode="auto">
          <a:xfrm flipH="1">
            <a:off x="2430463" y="3722688"/>
            <a:ext cx="1612900" cy="1404937"/>
          </a:xfrm>
          <a:prstGeom prst="line">
            <a:avLst/>
          </a:prstGeom>
          <a:noFill/>
          <a:ln w="12700">
            <a:solidFill>
              <a:schemeClr val="hlink"/>
            </a:solidFill>
            <a:round/>
            <a:headEnd/>
            <a:tailEnd type="triangle" w="med" len="med"/>
          </a:ln>
        </p:spPr>
        <p:txBody>
          <a:bodyPr wrap="none" anchor="ctr">
            <a:prstTxWarp prst="textNoShape">
              <a:avLst/>
            </a:prstTxWarp>
          </a:bodyPr>
          <a:lstStyle/>
          <a:p>
            <a:endParaRPr lang="fr-FR"/>
          </a:p>
        </p:txBody>
      </p:sp>
      <p:sp>
        <p:nvSpPr>
          <p:cNvPr id="113671" name="Rectangle 6"/>
          <p:cNvSpPr>
            <a:spLocks noChangeArrowheads="1"/>
          </p:cNvSpPr>
          <p:nvPr/>
        </p:nvSpPr>
        <p:spPr bwMode="auto">
          <a:xfrm>
            <a:off x="6400800" y="3352800"/>
            <a:ext cx="2295525" cy="577850"/>
          </a:xfrm>
          <a:prstGeom prst="rect">
            <a:avLst/>
          </a:prstGeom>
          <a:noFill/>
          <a:ln w="12700">
            <a:noFill/>
            <a:miter lim="800000"/>
            <a:headEnd/>
            <a:tailEnd/>
          </a:ln>
        </p:spPr>
        <p:txBody>
          <a:bodyPr lIns="90487" tIns="44450" rIns="90487" bIns="44450">
            <a:prstTxWarp prst="textNoShape">
              <a:avLst/>
            </a:prstTxWarp>
            <a:spAutoFit/>
          </a:bodyPr>
          <a:lstStyle/>
          <a:p>
            <a:pPr algn="ctr"/>
            <a:r>
              <a:rPr lang="fr-FR" sz="1600" b="1">
                <a:latin typeface="Helvetica" charset="0"/>
              </a:rPr>
              <a:t>Pour </a:t>
            </a:r>
            <a:r>
              <a:rPr lang="fr-FR" sz="1600" b="1">
                <a:solidFill>
                  <a:schemeClr val="hlink"/>
                </a:solidFill>
                <a:latin typeface="Helvetica" charset="0"/>
              </a:rPr>
              <a:t>QUI</a:t>
            </a:r>
            <a:r>
              <a:rPr lang="fr-FR" sz="1600" b="1">
                <a:latin typeface="Helvetica" charset="0"/>
              </a:rPr>
              <a:t> ?</a:t>
            </a:r>
          </a:p>
          <a:p>
            <a:pPr algn="ctr"/>
            <a:r>
              <a:rPr lang="fr-FR" sz="1600" b="1">
                <a:latin typeface="Helvetica" charset="0"/>
              </a:rPr>
              <a:t>(groupes de </a:t>
            </a:r>
            <a:r>
              <a:rPr lang="fr-FR" sz="1600" b="1" u="sng">
                <a:latin typeface="Helvetica" charset="0"/>
              </a:rPr>
              <a:t>clients</a:t>
            </a:r>
            <a:r>
              <a:rPr lang="fr-FR" sz="1600" b="1">
                <a:latin typeface="Helvetica" charset="0"/>
              </a:rPr>
              <a:t>)</a:t>
            </a:r>
          </a:p>
        </p:txBody>
      </p:sp>
      <p:sp>
        <p:nvSpPr>
          <p:cNvPr id="113672" name="Rectangle 7"/>
          <p:cNvSpPr>
            <a:spLocks noChangeArrowheads="1"/>
          </p:cNvSpPr>
          <p:nvPr/>
        </p:nvSpPr>
        <p:spPr bwMode="auto">
          <a:xfrm>
            <a:off x="373063" y="4868863"/>
            <a:ext cx="2686050" cy="1066800"/>
          </a:xfrm>
          <a:prstGeom prst="rect">
            <a:avLst/>
          </a:prstGeom>
          <a:noFill/>
          <a:ln w="12700">
            <a:noFill/>
            <a:miter lim="800000"/>
            <a:headEnd/>
            <a:tailEnd/>
          </a:ln>
        </p:spPr>
        <p:txBody>
          <a:bodyPr lIns="90487" tIns="44450" rIns="90487" bIns="44450">
            <a:prstTxWarp prst="textNoShape">
              <a:avLst/>
            </a:prstTxWarp>
            <a:spAutoFit/>
          </a:bodyPr>
          <a:lstStyle/>
          <a:p>
            <a:pPr algn="ctr"/>
            <a:r>
              <a:rPr lang="fr-FR" sz="1600" b="1">
                <a:solidFill>
                  <a:schemeClr val="hlink"/>
                </a:solidFill>
                <a:latin typeface="Helvetica" charset="0"/>
              </a:rPr>
              <a:t>COMMENT</a:t>
            </a:r>
            <a:r>
              <a:rPr lang="fr-FR" sz="1600" b="1">
                <a:latin typeface="Helvetica" charset="0"/>
              </a:rPr>
              <a:t> ?</a:t>
            </a:r>
          </a:p>
          <a:p>
            <a:pPr algn="ctr"/>
            <a:r>
              <a:rPr lang="fr-FR" sz="1600" b="1">
                <a:latin typeface="Helvetica" charset="0"/>
              </a:rPr>
              <a:t>("</a:t>
            </a:r>
            <a:r>
              <a:rPr lang="fr-FR" sz="1600" b="1" u="sng">
                <a:latin typeface="Helvetica" charset="0"/>
              </a:rPr>
              <a:t>technologie"</a:t>
            </a:r>
            <a:r>
              <a:rPr lang="fr-FR" sz="1600" b="1">
                <a:latin typeface="Helvetica" charset="0"/>
              </a:rPr>
              <a:t>, mode de distribution, marque, d° intégration  ...)</a:t>
            </a:r>
          </a:p>
        </p:txBody>
      </p:sp>
      <p:sp>
        <p:nvSpPr>
          <p:cNvPr id="113673" name="Rectangle 8"/>
          <p:cNvSpPr>
            <a:spLocks noChangeArrowheads="1"/>
          </p:cNvSpPr>
          <p:nvPr/>
        </p:nvSpPr>
        <p:spPr bwMode="auto">
          <a:xfrm>
            <a:off x="1908175" y="836613"/>
            <a:ext cx="4248150" cy="822325"/>
          </a:xfrm>
          <a:prstGeom prst="rect">
            <a:avLst/>
          </a:prstGeom>
          <a:noFill/>
          <a:ln w="12700">
            <a:noFill/>
            <a:miter lim="800000"/>
            <a:headEnd/>
            <a:tailEnd/>
          </a:ln>
        </p:spPr>
        <p:txBody>
          <a:bodyPr lIns="90487" tIns="44450" rIns="90487" bIns="44450">
            <a:prstTxWarp prst="textNoShape">
              <a:avLst/>
            </a:prstTxWarp>
            <a:spAutoFit/>
          </a:bodyPr>
          <a:lstStyle/>
          <a:p>
            <a:pPr algn="ctr"/>
            <a:r>
              <a:rPr lang="fr-FR" sz="1600" b="1">
                <a:latin typeface="Helvetica" charset="0"/>
              </a:rPr>
              <a:t>Pour </a:t>
            </a:r>
            <a:r>
              <a:rPr lang="fr-FR" sz="1600" b="1">
                <a:solidFill>
                  <a:schemeClr val="hlink"/>
                </a:solidFill>
                <a:latin typeface="Helvetica" charset="0"/>
              </a:rPr>
              <a:t>QUOI</a:t>
            </a:r>
            <a:r>
              <a:rPr lang="fr-FR" sz="1600" b="1">
                <a:latin typeface="Helvetica" charset="0"/>
              </a:rPr>
              <a:t> ?</a:t>
            </a:r>
          </a:p>
          <a:p>
            <a:pPr algn="ctr"/>
            <a:r>
              <a:rPr lang="fr-FR" sz="1600" b="1">
                <a:latin typeface="Helvetica" charset="0"/>
              </a:rPr>
              <a:t>Pour servir quel </a:t>
            </a:r>
            <a:r>
              <a:rPr lang="fr-FR" sz="1600" b="1" u="sng">
                <a:latin typeface="Helvetica" charset="0"/>
              </a:rPr>
              <a:t>besoin</a:t>
            </a:r>
            <a:r>
              <a:rPr lang="fr-FR" sz="1600" b="1">
                <a:latin typeface="Helvetica" charset="0"/>
              </a:rPr>
              <a:t> ou répondre à quelle attente ? (</a:t>
            </a:r>
            <a:r>
              <a:rPr lang="fr-FR" sz="1600" b="1" u="sng">
                <a:latin typeface="Helvetica" charset="0"/>
              </a:rPr>
              <a:t>fonction</a:t>
            </a:r>
            <a:r>
              <a:rPr lang="fr-FR" sz="1600" b="1">
                <a:latin typeface="Helvetica" charset="0"/>
              </a:rPr>
              <a:t> servie)</a:t>
            </a:r>
          </a:p>
        </p:txBody>
      </p:sp>
      <p:sp>
        <p:nvSpPr>
          <p:cNvPr id="113674" name="Rectangle 9"/>
          <p:cNvSpPr>
            <a:spLocks noChangeArrowheads="1"/>
          </p:cNvSpPr>
          <p:nvPr/>
        </p:nvSpPr>
        <p:spPr bwMode="auto">
          <a:xfrm>
            <a:off x="2851150" y="5932488"/>
            <a:ext cx="5238750" cy="577850"/>
          </a:xfrm>
          <a:prstGeom prst="rect">
            <a:avLst/>
          </a:prstGeom>
          <a:noFill/>
          <a:ln w="12700">
            <a:noFill/>
            <a:miter lim="800000"/>
            <a:headEnd/>
            <a:tailEnd/>
          </a:ln>
        </p:spPr>
        <p:txBody>
          <a:bodyPr lIns="90487" tIns="44450" rIns="90487" bIns="44450">
            <a:prstTxWarp prst="textNoShape">
              <a:avLst/>
            </a:prstTxWarp>
            <a:spAutoFit/>
          </a:bodyPr>
          <a:lstStyle/>
          <a:p>
            <a:r>
              <a:rPr lang="fr-FR" sz="1600" b="1" i="1">
                <a:solidFill>
                  <a:srgbClr val="351C8A"/>
                </a:solidFill>
                <a:latin typeface="Times New Roman" charset="0"/>
              </a:rPr>
              <a:t>Quelles sont, pour le domaine d’activité retenu, les ruptures significatives sur chacun de ces axes ?</a:t>
            </a:r>
          </a:p>
        </p:txBody>
      </p:sp>
      <p:sp>
        <p:nvSpPr>
          <p:cNvPr id="113675" name="AutoShape 10"/>
          <p:cNvSpPr>
            <a:spLocks noChangeArrowheads="1"/>
          </p:cNvSpPr>
          <p:nvPr/>
        </p:nvSpPr>
        <p:spPr bwMode="auto">
          <a:xfrm>
            <a:off x="2184400" y="6000750"/>
            <a:ext cx="525463" cy="287338"/>
          </a:xfrm>
          <a:prstGeom prst="rightArrow">
            <a:avLst>
              <a:gd name="adj1" fmla="val 50000"/>
              <a:gd name="adj2" fmla="val 91445"/>
            </a:avLst>
          </a:prstGeom>
          <a:solidFill>
            <a:schemeClr val="folHlink"/>
          </a:solidFill>
          <a:ln w="12700">
            <a:solidFill>
              <a:schemeClr val="tx1"/>
            </a:solidFill>
            <a:miter lim="800000"/>
            <a:headEnd/>
            <a:tailEnd/>
          </a:ln>
        </p:spPr>
        <p:txBody>
          <a:bodyPr wrap="none" anchor="ctr">
            <a:prstTxWarp prst="textNoShape">
              <a:avLst/>
            </a:prstTxWarp>
          </a:bodyPr>
          <a:lstStyle/>
          <a:p>
            <a:endParaRPr lang="fr-FR"/>
          </a:p>
        </p:txBody>
      </p:sp>
      <p:sp>
        <p:nvSpPr>
          <p:cNvPr id="113676" name="Rectangle 11"/>
          <p:cNvSpPr>
            <a:spLocks noChangeArrowheads="1"/>
          </p:cNvSpPr>
          <p:nvPr/>
        </p:nvSpPr>
        <p:spPr bwMode="auto">
          <a:xfrm>
            <a:off x="4787900" y="2046288"/>
            <a:ext cx="3286125" cy="1066800"/>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b="1">
                <a:solidFill>
                  <a:srgbClr val="00279F"/>
                </a:solidFill>
              </a:rPr>
              <a:t>Comportement d'achat des client</a:t>
            </a:r>
          </a:p>
          <a:p>
            <a:r>
              <a:rPr lang="fr-FR" sz="1600" b="1">
                <a:solidFill>
                  <a:srgbClr val="00279F"/>
                </a:solidFill>
              </a:rPr>
              <a:t>Structure de coût et sa dynamique s</a:t>
            </a:r>
          </a:p>
          <a:p>
            <a:r>
              <a:rPr lang="fr-FR" sz="1600" b="1">
                <a:solidFill>
                  <a:srgbClr val="00279F"/>
                </a:solidFill>
              </a:rPr>
              <a:t>Exigences en marketing, R&amp;D... </a:t>
            </a:r>
          </a:p>
          <a:p>
            <a:r>
              <a:rPr lang="fr-FR" sz="1600" b="1">
                <a:solidFill>
                  <a:srgbClr val="00279F"/>
                </a:solidFill>
              </a:rPr>
              <a:t>Ressources et Compétences</a:t>
            </a:r>
          </a:p>
        </p:txBody>
      </p:sp>
      <p:sp>
        <p:nvSpPr>
          <p:cNvPr id="113677" name="Line 12"/>
          <p:cNvSpPr>
            <a:spLocks noChangeShapeType="1"/>
          </p:cNvSpPr>
          <p:nvPr/>
        </p:nvSpPr>
        <p:spPr bwMode="auto">
          <a:xfrm>
            <a:off x="4038600" y="3733800"/>
            <a:ext cx="1676400" cy="1524000"/>
          </a:xfrm>
          <a:prstGeom prst="line">
            <a:avLst/>
          </a:prstGeom>
          <a:noFill/>
          <a:ln w="12700">
            <a:solidFill>
              <a:schemeClr val="hlink"/>
            </a:solidFill>
            <a:round/>
            <a:headEnd/>
            <a:tailEnd type="triangle" w="med" len="med"/>
          </a:ln>
        </p:spPr>
        <p:txBody>
          <a:bodyPr wrap="none" anchor="ctr">
            <a:prstTxWarp prst="textNoShape">
              <a:avLst/>
            </a:prstTxWarp>
          </a:bodyPr>
          <a:lstStyle/>
          <a:p>
            <a:endParaRPr lang="fr-FR"/>
          </a:p>
        </p:txBody>
      </p:sp>
      <p:sp>
        <p:nvSpPr>
          <p:cNvPr id="113678" name="Rectangle 13"/>
          <p:cNvSpPr>
            <a:spLocks noChangeArrowheads="1"/>
          </p:cNvSpPr>
          <p:nvPr/>
        </p:nvSpPr>
        <p:spPr bwMode="auto">
          <a:xfrm>
            <a:off x="5105400" y="5181600"/>
            <a:ext cx="2295525" cy="333375"/>
          </a:xfrm>
          <a:prstGeom prst="rect">
            <a:avLst/>
          </a:prstGeom>
          <a:noFill/>
          <a:ln w="12700">
            <a:noFill/>
            <a:miter lim="800000"/>
            <a:headEnd/>
            <a:tailEnd/>
          </a:ln>
        </p:spPr>
        <p:txBody>
          <a:bodyPr lIns="90487" tIns="44450" rIns="90487" bIns="44450">
            <a:prstTxWarp prst="textNoShape">
              <a:avLst/>
            </a:prstTxWarp>
            <a:spAutoFit/>
          </a:bodyPr>
          <a:lstStyle/>
          <a:p>
            <a:pPr algn="ctr"/>
            <a:r>
              <a:rPr lang="fr-FR" sz="1600" b="1">
                <a:latin typeface="Helvetica" charset="0"/>
              </a:rPr>
              <a:t>Géographie </a:t>
            </a:r>
          </a:p>
        </p:txBody>
      </p:sp>
      <p:sp>
        <p:nvSpPr>
          <p:cNvPr id="113679" name="Line 14"/>
          <p:cNvSpPr>
            <a:spLocks noChangeShapeType="1"/>
          </p:cNvSpPr>
          <p:nvPr/>
        </p:nvSpPr>
        <p:spPr bwMode="auto">
          <a:xfrm flipH="1">
            <a:off x="2895600" y="3733800"/>
            <a:ext cx="1143000" cy="1676400"/>
          </a:xfrm>
          <a:prstGeom prst="line">
            <a:avLst/>
          </a:prstGeom>
          <a:noFill/>
          <a:ln w="12700">
            <a:solidFill>
              <a:schemeClr val="hlink"/>
            </a:solidFill>
            <a:prstDash val="dash"/>
            <a:round/>
            <a:headEnd/>
            <a:tailEnd type="triangle" w="med" len="med"/>
          </a:ln>
        </p:spPr>
        <p:txBody>
          <a:bodyPr wrap="none" anchor="ctr">
            <a:prstTxWarp prst="textNoShape">
              <a:avLst/>
            </a:prstTxWarp>
          </a:bodyPr>
          <a:lstStyle/>
          <a:p>
            <a:endParaRPr lang="fr-FR"/>
          </a:p>
        </p:txBody>
      </p:sp>
      <p:sp>
        <p:nvSpPr>
          <p:cNvPr id="113680" name="Line 15"/>
          <p:cNvSpPr>
            <a:spLocks noChangeShapeType="1"/>
          </p:cNvSpPr>
          <p:nvPr/>
        </p:nvSpPr>
        <p:spPr bwMode="auto">
          <a:xfrm flipH="1">
            <a:off x="2133600" y="3733800"/>
            <a:ext cx="1905000" cy="838200"/>
          </a:xfrm>
          <a:prstGeom prst="line">
            <a:avLst/>
          </a:prstGeom>
          <a:noFill/>
          <a:ln w="12700">
            <a:solidFill>
              <a:schemeClr val="hlink"/>
            </a:solidFill>
            <a:prstDash val="dash"/>
            <a:round/>
            <a:headEnd/>
            <a:tailEnd type="triangle" w="med" len="med"/>
          </a:ln>
        </p:spPr>
        <p:txBody>
          <a:bodyPr wrap="none" anchor="ctr">
            <a:prstTxWarp prst="textNoShape">
              <a:avLst/>
            </a:prstTxWarp>
          </a:bodyPr>
          <a:lstStyle/>
          <a:p>
            <a:endParaRPr lang="fr-FR"/>
          </a:p>
        </p:txBody>
      </p:sp>
      <p:sp>
        <p:nvSpPr>
          <p:cNvPr id="113681" name="Line 16"/>
          <p:cNvSpPr>
            <a:spLocks noChangeShapeType="1"/>
          </p:cNvSpPr>
          <p:nvPr/>
        </p:nvSpPr>
        <p:spPr bwMode="auto">
          <a:xfrm flipH="1" flipV="1">
            <a:off x="3200400" y="1905000"/>
            <a:ext cx="838200" cy="1828800"/>
          </a:xfrm>
          <a:prstGeom prst="line">
            <a:avLst/>
          </a:prstGeom>
          <a:noFill/>
          <a:ln w="12700">
            <a:solidFill>
              <a:schemeClr val="hlink"/>
            </a:solidFill>
            <a:prstDash val="dash"/>
            <a:round/>
            <a:headEnd/>
            <a:tailEnd type="triangle" w="med" len="med"/>
          </a:ln>
        </p:spPr>
        <p:txBody>
          <a:bodyPr wrap="none" anchor="ctr">
            <a:prstTxWarp prst="textNoShape">
              <a:avLst/>
            </a:prstTxWarp>
          </a:bodyPr>
          <a:lstStyle/>
          <a:p>
            <a:endParaRPr lang="fr-FR"/>
          </a:p>
        </p:txBody>
      </p:sp>
      <p:sp>
        <p:nvSpPr>
          <p:cNvPr id="113682" name="Line 17"/>
          <p:cNvSpPr>
            <a:spLocks noChangeShapeType="1"/>
          </p:cNvSpPr>
          <p:nvPr/>
        </p:nvSpPr>
        <p:spPr bwMode="auto">
          <a:xfrm flipV="1">
            <a:off x="4038600" y="3429000"/>
            <a:ext cx="2286000" cy="304800"/>
          </a:xfrm>
          <a:prstGeom prst="line">
            <a:avLst/>
          </a:prstGeom>
          <a:noFill/>
          <a:ln w="12700">
            <a:solidFill>
              <a:schemeClr val="hlink"/>
            </a:solidFill>
            <a:prstDash val="dash"/>
            <a:round/>
            <a:headEnd/>
            <a:tailEnd type="triangle" w="med" len="med"/>
          </a:ln>
        </p:spPr>
        <p:txBody>
          <a:bodyPr wrap="none" anchor="ctr">
            <a:prstTxWarp prst="textNoShape">
              <a:avLst/>
            </a:prstTxWarp>
          </a:bodyPr>
          <a:lstStyle/>
          <a:p>
            <a:endParaRPr lang="fr-F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E8EC4390-D825-8A46-B8D1-011E11E5ABAF}" type="slidenum">
              <a:rPr lang="fr-FR"/>
              <a:pPr>
                <a:defRPr/>
              </a:pPr>
              <a:t>56</a:t>
            </a:fld>
            <a:endParaRPr lang="fr-FR"/>
          </a:p>
        </p:txBody>
      </p:sp>
      <p:sp>
        <p:nvSpPr>
          <p:cNvPr id="115715" name="Rectangle 1028"/>
          <p:cNvSpPr>
            <a:spLocks noGrp="1" noChangeArrowheads="1"/>
          </p:cNvSpPr>
          <p:nvPr>
            <p:ph type="title"/>
          </p:nvPr>
        </p:nvSpPr>
        <p:spPr/>
        <p:txBody>
          <a:bodyPr/>
          <a:lstStyle/>
          <a:p>
            <a:r>
              <a:rPr lang="fr-FR"/>
              <a:t>Segmentation stratégique : typologie concurrentielle</a:t>
            </a:r>
          </a:p>
        </p:txBody>
      </p:sp>
      <p:sp>
        <p:nvSpPr>
          <p:cNvPr id="115716" name="Rectangle 1029"/>
          <p:cNvSpPr>
            <a:spLocks noGrp="1" noChangeArrowheads="1"/>
          </p:cNvSpPr>
          <p:nvPr>
            <p:ph type="body" idx="1"/>
          </p:nvPr>
        </p:nvSpPr>
        <p:spPr/>
        <p:txBody>
          <a:bodyPr/>
          <a:lstStyle/>
          <a:p>
            <a:pPr>
              <a:lnSpc>
                <a:spcPct val="90000"/>
              </a:lnSpc>
            </a:pPr>
            <a:r>
              <a:rPr lang="fr-FR"/>
              <a:t>Concurrents versus  Activités :</a:t>
            </a:r>
          </a:p>
          <a:p>
            <a:pPr lvl="1">
              <a:lnSpc>
                <a:spcPct val="90000"/>
              </a:lnSpc>
            </a:pPr>
            <a:r>
              <a:rPr lang="fr-FR"/>
              <a:t>taille</a:t>
            </a:r>
          </a:p>
          <a:p>
            <a:pPr lvl="1">
              <a:lnSpc>
                <a:spcPct val="90000"/>
              </a:lnSpc>
            </a:pPr>
            <a:r>
              <a:rPr lang="fr-FR"/>
              <a:t>niveau de spécialisation par activité</a:t>
            </a:r>
          </a:p>
          <a:p>
            <a:pPr lvl="1">
              <a:lnSpc>
                <a:spcPct val="90000"/>
              </a:lnSpc>
            </a:pPr>
            <a:r>
              <a:rPr lang="fr-FR"/>
              <a:t>existence d’activités indissociables, ou appartenant à un même segment</a:t>
            </a:r>
          </a:p>
          <a:p>
            <a:pPr>
              <a:lnSpc>
                <a:spcPct val="90000"/>
              </a:lnSpc>
            </a:pPr>
            <a:r>
              <a:rPr lang="fr-FR"/>
              <a:t>Concurrents versus  zones géographiques :</a:t>
            </a:r>
          </a:p>
          <a:p>
            <a:pPr lvl="1">
              <a:lnSpc>
                <a:spcPct val="90000"/>
              </a:lnSpc>
            </a:pPr>
            <a:r>
              <a:rPr lang="fr-FR"/>
              <a:t>contour du champ de bataille</a:t>
            </a:r>
          </a:p>
          <a:p>
            <a:pPr lvl="1">
              <a:lnSpc>
                <a:spcPct val="90000"/>
              </a:lnSpc>
            </a:pPr>
            <a:r>
              <a:rPr lang="fr-FR"/>
              <a:t>forces en présence</a:t>
            </a:r>
          </a:p>
          <a:p>
            <a:pPr>
              <a:lnSpc>
                <a:spcPct val="90000"/>
              </a:lnSpc>
            </a:pPr>
            <a:r>
              <a:rPr lang="fr-FR"/>
              <a:t>Intensité concurrentielle : Activité/parts de marché des 3 leaders/Nb de concurrents :</a:t>
            </a:r>
          </a:p>
          <a:p>
            <a:pPr lvl="1">
              <a:lnSpc>
                <a:spcPct val="90000"/>
              </a:lnSpc>
            </a:pPr>
            <a:r>
              <a:rPr lang="fr-FR"/>
              <a:t>degré de concentration par activité</a:t>
            </a:r>
          </a:p>
          <a:p>
            <a:pPr>
              <a:lnSpc>
                <a:spcPct val="90000"/>
              </a:lnSpc>
            </a:pPr>
            <a:endParaRPr lang="fr-FR"/>
          </a:p>
          <a:p>
            <a:pPr>
              <a:lnSpc>
                <a:spcPct val="90000"/>
              </a:lnSpc>
            </a:pPr>
            <a:r>
              <a:rPr lang="fr-FR" i="1">
                <a:solidFill>
                  <a:srgbClr val="00279F"/>
                </a:solidFill>
              </a:rPr>
              <a:t>Remarque : la présence de concurrents « spécialisés » sur un périmètre cohérent d’activités (au sens de la segmentation), avec une rentabilité économique avérée, est un bon indice de l’existence de ce segment en tant que segment stratégique</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numéro de diapositive 3"/>
          <p:cNvSpPr>
            <a:spLocks noGrp="1"/>
          </p:cNvSpPr>
          <p:nvPr>
            <p:ph type="sldNum" sz="quarter" idx="10"/>
          </p:nvPr>
        </p:nvSpPr>
        <p:spPr/>
        <p:txBody>
          <a:bodyPr/>
          <a:lstStyle/>
          <a:p>
            <a:pPr>
              <a:defRPr/>
            </a:pPr>
            <a:fld id="{EC002E5B-6710-6842-9DAD-7C320EF735B4}" type="slidenum">
              <a:rPr lang="fr-FR"/>
              <a:pPr>
                <a:defRPr/>
              </a:pPr>
              <a:t>57</a:t>
            </a:fld>
            <a:endParaRPr lang="fr-FR"/>
          </a:p>
        </p:txBody>
      </p:sp>
      <p:sp>
        <p:nvSpPr>
          <p:cNvPr id="117763" name="AutoShape 1026"/>
          <p:cNvSpPr>
            <a:spLocks noChangeArrowheads="1"/>
          </p:cNvSpPr>
          <p:nvPr/>
        </p:nvSpPr>
        <p:spPr bwMode="auto">
          <a:xfrm>
            <a:off x="2151063" y="6235700"/>
            <a:ext cx="304800" cy="215900"/>
          </a:xfrm>
          <a:prstGeom prst="rightArrow">
            <a:avLst>
              <a:gd name="adj1" fmla="val 50000"/>
              <a:gd name="adj2" fmla="val 70595"/>
            </a:avLst>
          </a:prstGeom>
          <a:solidFill>
            <a:schemeClr val="tx2"/>
          </a:solidFill>
          <a:ln w="12700">
            <a:solidFill>
              <a:schemeClr val="tx1"/>
            </a:solidFill>
            <a:miter lim="800000"/>
            <a:headEnd/>
            <a:tailEnd/>
          </a:ln>
        </p:spPr>
        <p:txBody>
          <a:bodyPr wrap="none" anchor="ctr">
            <a:prstTxWarp prst="textNoShape">
              <a:avLst/>
            </a:prstTxWarp>
          </a:bodyPr>
          <a:lstStyle/>
          <a:p>
            <a:endParaRPr lang="fr-FR"/>
          </a:p>
        </p:txBody>
      </p:sp>
      <p:sp>
        <p:nvSpPr>
          <p:cNvPr id="117764" name="Rectangle 1027"/>
          <p:cNvSpPr>
            <a:spLocks noChangeArrowheads="1"/>
          </p:cNvSpPr>
          <p:nvPr/>
        </p:nvSpPr>
        <p:spPr bwMode="auto">
          <a:xfrm>
            <a:off x="2722563" y="6229350"/>
            <a:ext cx="5545137" cy="333375"/>
          </a:xfrm>
          <a:prstGeom prst="rect">
            <a:avLst/>
          </a:prstGeom>
          <a:noFill/>
          <a:ln w="12700">
            <a:noFill/>
            <a:miter lim="800000"/>
            <a:headEnd/>
            <a:tailEnd/>
          </a:ln>
        </p:spPr>
        <p:txBody>
          <a:bodyPr wrap="none" lIns="90487" tIns="44450" rIns="90487" bIns="44450">
            <a:prstTxWarp prst="textNoShape">
              <a:avLst/>
            </a:prstTxWarp>
            <a:spAutoFit/>
          </a:bodyPr>
          <a:lstStyle/>
          <a:p>
            <a:pPr defTabSz="762000"/>
            <a:r>
              <a:rPr lang="fr-FR" sz="1600" b="1">
                <a:solidFill>
                  <a:schemeClr val="tx2"/>
                </a:solidFill>
                <a:latin typeface="Helvetica" charset="0"/>
              </a:rPr>
              <a:t>retenir les critères de différenciation les plus pertinents</a:t>
            </a:r>
          </a:p>
        </p:txBody>
      </p:sp>
      <p:sp>
        <p:nvSpPr>
          <p:cNvPr id="117765" name="Rectangle 1028"/>
          <p:cNvSpPr>
            <a:spLocks noChangeArrowheads="1"/>
          </p:cNvSpPr>
          <p:nvPr/>
        </p:nvSpPr>
        <p:spPr bwMode="auto">
          <a:xfrm>
            <a:off x="5334000" y="1143000"/>
            <a:ext cx="3429000" cy="3352800"/>
          </a:xfrm>
          <a:prstGeom prst="rect">
            <a:avLst/>
          </a:prstGeom>
          <a:noFill/>
          <a:ln w="9525">
            <a:solidFill>
              <a:schemeClr val="tx1"/>
            </a:solidFill>
            <a:miter lim="800000"/>
            <a:headEnd/>
            <a:tailEnd/>
          </a:ln>
        </p:spPr>
        <p:txBody>
          <a:bodyPr wrap="none" anchor="ctr">
            <a:prstTxWarp prst="textNoShape">
              <a:avLst/>
            </a:prstTxWarp>
            <a:spAutoFit/>
          </a:bodyPr>
          <a:lstStyle/>
          <a:p>
            <a:endParaRPr lang="fr-FR"/>
          </a:p>
        </p:txBody>
      </p:sp>
      <p:sp>
        <p:nvSpPr>
          <p:cNvPr id="117766" name="Oval 1029"/>
          <p:cNvSpPr>
            <a:spLocks noChangeArrowheads="1"/>
          </p:cNvSpPr>
          <p:nvPr/>
        </p:nvSpPr>
        <p:spPr bwMode="auto">
          <a:xfrm>
            <a:off x="5527675" y="1443038"/>
            <a:ext cx="914400" cy="619125"/>
          </a:xfrm>
          <a:prstGeom prst="ellipse">
            <a:avLst/>
          </a:prstGeom>
          <a:solidFill>
            <a:schemeClr val="bg2"/>
          </a:solidFill>
          <a:ln w="9525">
            <a:solidFill>
              <a:schemeClr val="tx1"/>
            </a:solidFill>
            <a:round/>
            <a:headEnd/>
            <a:tailEnd/>
          </a:ln>
        </p:spPr>
        <p:txBody>
          <a:bodyPr wrap="none" anchor="ctr">
            <a:prstTxWarp prst="textNoShape">
              <a:avLst/>
            </a:prstTxWarp>
            <a:spAutoFit/>
          </a:bodyPr>
          <a:lstStyle/>
          <a:p>
            <a:pPr algn="ctr"/>
            <a:r>
              <a:rPr lang="fr-FR" sz="2400"/>
              <a:t>sm1</a:t>
            </a:r>
          </a:p>
        </p:txBody>
      </p:sp>
      <p:sp>
        <p:nvSpPr>
          <p:cNvPr id="117767" name="Oval 1030"/>
          <p:cNvSpPr>
            <a:spLocks noChangeArrowheads="1"/>
          </p:cNvSpPr>
          <p:nvPr/>
        </p:nvSpPr>
        <p:spPr bwMode="auto">
          <a:xfrm>
            <a:off x="6858000" y="2209800"/>
            <a:ext cx="304800" cy="304800"/>
          </a:xfrm>
          <a:prstGeom prst="ellipse">
            <a:avLst/>
          </a:prstGeom>
          <a:solidFill>
            <a:schemeClr val="accent1"/>
          </a:solidFill>
          <a:ln w="9525">
            <a:solidFill>
              <a:schemeClr val="tx1"/>
            </a:solidFill>
            <a:round/>
            <a:headEnd/>
            <a:tailEnd/>
          </a:ln>
        </p:spPr>
        <p:txBody>
          <a:bodyPr anchor="ctr">
            <a:prstTxWarp prst="textNoShape">
              <a:avLst/>
            </a:prstTxWarp>
            <a:spAutoFit/>
          </a:bodyPr>
          <a:lstStyle/>
          <a:p>
            <a:endParaRPr lang="fr-FR"/>
          </a:p>
        </p:txBody>
      </p:sp>
      <p:sp>
        <p:nvSpPr>
          <p:cNvPr id="117768" name="Oval 1031"/>
          <p:cNvSpPr>
            <a:spLocks noChangeArrowheads="1"/>
          </p:cNvSpPr>
          <p:nvPr/>
        </p:nvSpPr>
        <p:spPr bwMode="auto">
          <a:xfrm>
            <a:off x="7467600" y="1981200"/>
            <a:ext cx="990600" cy="619125"/>
          </a:xfrm>
          <a:prstGeom prst="ellipse">
            <a:avLst/>
          </a:prstGeom>
          <a:solidFill>
            <a:schemeClr val="accent2"/>
          </a:solidFill>
          <a:ln w="9525">
            <a:solidFill>
              <a:schemeClr val="tx1"/>
            </a:solidFill>
            <a:round/>
            <a:headEnd/>
            <a:tailEnd/>
          </a:ln>
        </p:spPr>
        <p:txBody>
          <a:bodyPr anchor="ctr">
            <a:prstTxWarp prst="textNoShape">
              <a:avLst/>
            </a:prstTxWarp>
            <a:spAutoFit/>
          </a:bodyPr>
          <a:lstStyle/>
          <a:p>
            <a:pPr algn="ctr"/>
            <a:r>
              <a:rPr lang="fr-FR" sz="2400"/>
              <a:t>sm2</a:t>
            </a:r>
          </a:p>
        </p:txBody>
      </p:sp>
      <p:sp>
        <p:nvSpPr>
          <p:cNvPr id="117769" name="Oval 1032"/>
          <p:cNvSpPr>
            <a:spLocks noChangeArrowheads="1"/>
          </p:cNvSpPr>
          <p:nvPr/>
        </p:nvSpPr>
        <p:spPr bwMode="auto">
          <a:xfrm>
            <a:off x="7772400" y="3733800"/>
            <a:ext cx="609600" cy="533400"/>
          </a:xfrm>
          <a:prstGeom prst="ellipse">
            <a:avLst/>
          </a:prstGeom>
          <a:solidFill>
            <a:schemeClr val="tx2"/>
          </a:solidFill>
          <a:ln w="9525">
            <a:solidFill>
              <a:schemeClr val="tx1"/>
            </a:solidFill>
            <a:round/>
            <a:headEnd/>
            <a:tailEnd/>
          </a:ln>
        </p:spPr>
        <p:txBody>
          <a:bodyPr anchor="ctr">
            <a:prstTxWarp prst="textNoShape">
              <a:avLst/>
            </a:prstTxWarp>
            <a:spAutoFit/>
          </a:bodyPr>
          <a:lstStyle/>
          <a:p>
            <a:endParaRPr lang="fr-FR"/>
          </a:p>
        </p:txBody>
      </p:sp>
      <p:sp>
        <p:nvSpPr>
          <p:cNvPr id="117770" name="Rectangle 1033"/>
          <p:cNvSpPr>
            <a:spLocks noChangeArrowheads="1"/>
          </p:cNvSpPr>
          <p:nvPr/>
        </p:nvSpPr>
        <p:spPr bwMode="auto">
          <a:xfrm>
            <a:off x="5715000" y="4648200"/>
            <a:ext cx="3048000" cy="942975"/>
          </a:xfrm>
          <a:prstGeom prst="rect">
            <a:avLst/>
          </a:prstGeom>
          <a:noFill/>
          <a:ln w="9525">
            <a:noFill/>
            <a:miter lim="800000"/>
            <a:headEnd/>
            <a:tailEnd/>
          </a:ln>
        </p:spPr>
        <p:txBody>
          <a:bodyPr>
            <a:prstTxWarp prst="textNoShape">
              <a:avLst/>
            </a:prstTxWarp>
            <a:spAutoFit/>
          </a:bodyPr>
          <a:lstStyle/>
          <a:p>
            <a:pPr algn="ctr">
              <a:spcBef>
                <a:spcPct val="50000"/>
              </a:spcBef>
            </a:pPr>
            <a:r>
              <a:rPr lang="fr-FR" sz="1400">
                <a:latin typeface="Century Gothic" charset="0"/>
                <a:ea typeface="ＭＳ Ｐゴシック" charset="-128"/>
                <a:cs typeface="ＭＳ Ｐゴシック" charset="-128"/>
              </a:rPr>
              <a:t>Équilibre « marketing » au sein d’un segment stratégique (grille rentabilité-croissance ou BCG ou atouts-attraits</a:t>
            </a:r>
          </a:p>
        </p:txBody>
      </p:sp>
      <p:sp>
        <p:nvSpPr>
          <p:cNvPr id="117771" name="Rectangle 1036"/>
          <p:cNvSpPr>
            <a:spLocks noChangeArrowheads="1"/>
          </p:cNvSpPr>
          <p:nvPr/>
        </p:nvSpPr>
        <p:spPr bwMode="auto">
          <a:xfrm>
            <a:off x="4953000" y="3276600"/>
            <a:ext cx="2209800" cy="825500"/>
          </a:xfrm>
          <a:prstGeom prst="rect">
            <a:avLst/>
          </a:prstGeom>
          <a:solidFill>
            <a:schemeClr val="folHlink"/>
          </a:solidFill>
          <a:ln w="12700">
            <a:noFill/>
            <a:miter lim="800000"/>
            <a:headEnd/>
            <a:tailEnd/>
          </a:ln>
        </p:spPr>
        <p:txBody>
          <a:bodyPr>
            <a:prstTxWarp prst="textNoShape">
              <a:avLst/>
            </a:prstTxWarp>
            <a:spAutoFit/>
          </a:bodyPr>
          <a:lstStyle/>
          <a:p>
            <a:r>
              <a:rPr lang="fr-FR" sz="1600"/>
              <a:t>Portefeuille de segments marketing au sein d’un segment stratégique</a:t>
            </a:r>
          </a:p>
        </p:txBody>
      </p:sp>
      <p:sp>
        <p:nvSpPr>
          <p:cNvPr id="117772" name="Rectangle 1037"/>
          <p:cNvSpPr>
            <a:spLocks noGrp="1" noChangeArrowheads="1"/>
          </p:cNvSpPr>
          <p:nvPr>
            <p:ph type="title"/>
          </p:nvPr>
        </p:nvSpPr>
        <p:spPr/>
        <p:txBody>
          <a:bodyPr/>
          <a:lstStyle/>
          <a:p>
            <a:r>
              <a:rPr lang="fr-FR"/>
              <a:t>Typologie marchés-clients</a:t>
            </a:r>
          </a:p>
        </p:txBody>
      </p:sp>
      <p:sp>
        <p:nvSpPr>
          <p:cNvPr id="117773" name="Rectangle 1038"/>
          <p:cNvSpPr>
            <a:spLocks noGrp="1" noChangeArrowheads="1"/>
          </p:cNvSpPr>
          <p:nvPr>
            <p:ph type="body" idx="1"/>
          </p:nvPr>
        </p:nvSpPr>
        <p:spPr>
          <a:xfrm>
            <a:off x="685800" y="1371600"/>
            <a:ext cx="4267200" cy="4038600"/>
          </a:xfrm>
        </p:spPr>
        <p:txBody>
          <a:bodyPr/>
          <a:lstStyle/>
          <a:p>
            <a:pPr>
              <a:lnSpc>
                <a:spcPct val="90000"/>
              </a:lnSpc>
            </a:pPr>
            <a:r>
              <a:rPr lang="fr-FR" sz="1800"/>
              <a:t>Nature des marchés :</a:t>
            </a:r>
          </a:p>
          <a:p>
            <a:pPr lvl="1">
              <a:lnSpc>
                <a:spcPct val="90000"/>
              </a:lnSpc>
            </a:pPr>
            <a:r>
              <a:rPr lang="fr-FR" sz="1600"/>
              <a:t>type de demande, normes, types d’affaires, FCS clients, règles économiques</a:t>
            </a:r>
          </a:p>
          <a:p>
            <a:pPr>
              <a:lnSpc>
                <a:spcPct val="90000"/>
              </a:lnSpc>
            </a:pPr>
            <a:r>
              <a:rPr lang="fr-FR" sz="1800"/>
              <a:t>Nature de la démarche commerciale :</a:t>
            </a:r>
          </a:p>
          <a:p>
            <a:pPr lvl="1">
              <a:lnSpc>
                <a:spcPct val="90000"/>
              </a:lnSpc>
            </a:pPr>
            <a:r>
              <a:rPr lang="fr-FR" sz="1600"/>
              <a:t>durée</a:t>
            </a:r>
          </a:p>
          <a:p>
            <a:pPr lvl="1">
              <a:lnSpc>
                <a:spcPct val="90000"/>
              </a:lnSpc>
            </a:pPr>
            <a:r>
              <a:rPr lang="fr-FR" sz="1600"/>
              <a:t>type de vente ...</a:t>
            </a:r>
          </a:p>
          <a:p>
            <a:pPr>
              <a:lnSpc>
                <a:spcPct val="90000"/>
              </a:lnSpc>
            </a:pPr>
            <a:r>
              <a:rPr lang="fr-FR" sz="1800"/>
              <a:t>Nature de la clientèle :</a:t>
            </a:r>
          </a:p>
          <a:p>
            <a:pPr lvl="1">
              <a:lnSpc>
                <a:spcPct val="90000"/>
              </a:lnSpc>
            </a:pPr>
            <a:r>
              <a:rPr lang="fr-FR" sz="1600"/>
              <a:t>Typologie des clients</a:t>
            </a:r>
          </a:p>
          <a:p>
            <a:pPr lvl="2">
              <a:lnSpc>
                <a:spcPct val="90000"/>
              </a:lnSpc>
            </a:pPr>
            <a:r>
              <a:rPr lang="fr-FR" sz="1400"/>
              <a:t>statut, taille</a:t>
            </a:r>
          </a:p>
          <a:p>
            <a:pPr lvl="2">
              <a:lnSpc>
                <a:spcPct val="90000"/>
              </a:lnSpc>
            </a:pPr>
            <a:r>
              <a:rPr lang="fr-FR" sz="1400"/>
              <a:t>comportements ou habitude d’achat</a:t>
            </a:r>
          </a:p>
          <a:p>
            <a:pPr lvl="2">
              <a:lnSpc>
                <a:spcPct val="90000"/>
              </a:lnSpc>
            </a:pPr>
            <a:r>
              <a:rPr lang="fr-FR" sz="1400"/>
              <a:t>d° de concentration</a:t>
            </a:r>
          </a:p>
          <a:p>
            <a:pPr lvl="2">
              <a:lnSpc>
                <a:spcPct val="90000"/>
              </a:lnSpc>
            </a:pPr>
            <a:r>
              <a:rPr lang="fr-FR" sz="1400"/>
              <a:t>niveau d’internationalisation</a:t>
            </a:r>
          </a:p>
          <a:p>
            <a:pPr lvl="2">
              <a:lnSpc>
                <a:spcPct val="90000"/>
              </a:lnSpc>
            </a:pPr>
            <a:r>
              <a:rPr lang="fr-FR" sz="1400"/>
              <a:t>relations avec les fournisseurs ...</a:t>
            </a:r>
          </a:p>
          <a:p>
            <a:pPr>
              <a:lnSpc>
                <a:spcPct val="90000"/>
              </a:lnSpc>
            </a:pPr>
            <a:r>
              <a:rPr lang="fr-FR" sz="1800"/>
              <a:t>Remarque : les marchés -au sens IAA, automobile, pétrole-gaz … - sont rarement des critères de segmentation stratégique mais relèvent plut</a:t>
            </a:r>
            <a:r>
              <a:rPr lang="fr-FR" altLang="ja-JP" sz="1800"/>
              <a:t>ôt de la segmentation marketing</a:t>
            </a:r>
            <a:endParaRPr lang="fr-FR" sz="180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B90CE8A5-C77B-DB48-A42F-15CC0362C0CD}" type="slidenum">
              <a:rPr lang="fr-FR"/>
              <a:pPr>
                <a:defRPr/>
              </a:pPr>
              <a:t>58</a:t>
            </a:fld>
            <a:endParaRPr lang="fr-FR"/>
          </a:p>
        </p:txBody>
      </p:sp>
      <p:sp>
        <p:nvSpPr>
          <p:cNvPr id="119811" name="Rectangle 4"/>
          <p:cNvSpPr>
            <a:spLocks noGrp="1" noChangeArrowheads="1"/>
          </p:cNvSpPr>
          <p:nvPr>
            <p:ph type="title"/>
          </p:nvPr>
        </p:nvSpPr>
        <p:spPr/>
        <p:txBody>
          <a:bodyPr/>
          <a:lstStyle/>
          <a:p>
            <a:r>
              <a:rPr lang="fr-FR"/>
              <a:t>Typologie produits-technologies</a:t>
            </a:r>
          </a:p>
        </p:txBody>
      </p:sp>
      <p:sp>
        <p:nvSpPr>
          <p:cNvPr id="119812" name="Rectangle 5"/>
          <p:cNvSpPr>
            <a:spLocks noGrp="1" noChangeArrowheads="1"/>
          </p:cNvSpPr>
          <p:nvPr>
            <p:ph type="body" idx="1"/>
          </p:nvPr>
        </p:nvSpPr>
        <p:spPr/>
        <p:txBody>
          <a:bodyPr/>
          <a:lstStyle/>
          <a:p>
            <a:r>
              <a:rPr lang="fr-FR"/>
              <a:t>Nature des produits/prestations vendue : que vendre ?</a:t>
            </a:r>
          </a:p>
          <a:p>
            <a:pPr lvl="1"/>
            <a:r>
              <a:rPr lang="fr-FR"/>
              <a:t>Approche qualitative suivant des critères de différenciation : nature de l’offre, caractéristiques physiques, application/utilisation, durée...</a:t>
            </a:r>
          </a:p>
          <a:p>
            <a:pPr lvl="2"/>
            <a:r>
              <a:rPr lang="fr-FR"/>
              <a:t>matrices produits x caractéristiques significatives</a:t>
            </a:r>
          </a:p>
          <a:p>
            <a:pPr lvl="1"/>
            <a:endParaRPr lang="fr-FR"/>
          </a:p>
          <a:p>
            <a:r>
              <a:rPr lang="fr-FR"/>
              <a:t>Technologies, savoir-faire et moyens mis en oeuvre : quelles sources de VA, origine et pérennité :</a:t>
            </a:r>
          </a:p>
          <a:p>
            <a:pPr lvl="1"/>
            <a:r>
              <a:rPr lang="fr-FR"/>
              <a:t>Approche qualitative : nature et disponibilité des technologies à maîtriser, intensité technologique, barrières à l’entrée</a:t>
            </a:r>
          </a:p>
          <a:p>
            <a:pPr lvl="1"/>
            <a:endParaRPr lang="fr-FR"/>
          </a:p>
          <a:p>
            <a:r>
              <a:rPr lang="fr-FR"/>
              <a:t>Approche simplifiée des différents stade de coût : identification des spécificités</a:t>
            </a:r>
          </a:p>
          <a:p>
            <a:pPr lvl="1"/>
            <a:r>
              <a:rPr lang="fr-FR"/>
              <a:t>R&amp;D, Conception, Fabrication, commercial/marketing, Gén &amp; Adm.</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Espace réservé du numéro de diapositive 3"/>
          <p:cNvSpPr>
            <a:spLocks noGrp="1"/>
          </p:cNvSpPr>
          <p:nvPr>
            <p:ph type="sldNum" sz="quarter" idx="10"/>
          </p:nvPr>
        </p:nvSpPr>
        <p:spPr/>
        <p:txBody>
          <a:bodyPr/>
          <a:lstStyle/>
          <a:p>
            <a:pPr>
              <a:defRPr/>
            </a:pPr>
            <a:fld id="{589ABCDF-B196-164B-A6D9-E683F0A31A9F}" type="slidenum">
              <a:rPr lang="fr-FR"/>
              <a:pPr>
                <a:defRPr/>
              </a:pPr>
              <a:t>59</a:t>
            </a:fld>
            <a:endParaRPr lang="fr-FR"/>
          </a:p>
        </p:txBody>
      </p:sp>
      <p:sp>
        <p:nvSpPr>
          <p:cNvPr id="121859" name="Rectangle 1026"/>
          <p:cNvSpPr>
            <a:spLocks noGrp="1" noChangeArrowheads="1"/>
          </p:cNvSpPr>
          <p:nvPr>
            <p:ph type="title"/>
          </p:nvPr>
        </p:nvSpPr>
        <p:spPr>
          <a:xfrm>
            <a:off x="538163" y="373063"/>
            <a:ext cx="6710362" cy="311150"/>
          </a:xfrm>
          <a:noFill/>
        </p:spPr>
        <p:txBody>
          <a:bodyPr lIns="55562" tIns="26987" rIns="55562" bIns="26987"/>
          <a:lstStyle/>
          <a:p>
            <a:pPr defTabSz="460375"/>
            <a:r>
              <a:rPr lang="fr-FR" sz="2100"/>
              <a:t>Fiche de synthèse : “NOM” DU SEGMENT</a:t>
            </a:r>
          </a:p>
        </p:txBody>
      </p:sp>
      <p:sp>
        <p:nvSpPr>
          <p:cNvPr id="121860" name="Rectangle 1027"/>
          <p:cNvSpPr>
            <a:spLocks noChangeArrowheads="1"/>
          </p:cNvSpPr>
          <p:nvPr/>
        </p:nvSpPr>
        <p:spPr bwMode="auto">
          <a:xfrm>
            <a:off x="7450138" y="241300"/>
            <a:ext cx="1381125" cy="650875"/>
          </a:xfrm>
          <a:prstGeom prst="rect">
            <a:avLst/>
          </a:prstGeom>
          <a:noFill/>
          <a:ln w="12700">
            <a:solidFill>
              <a:schemeClr val="tx1"/>
            </a:solidFill>
            <a:miter lim="800000"/>
            <a:headEnd/>
            <a:tailEnd/>
          </a:ln>
        </p:spPr>
        <p:txBody>
          <a:bodyPr lIns="90487" tIns="44450" rIns="90487" bIns="44450">
            <a:prstTxWarp prst="textNoShape">
              <a:avLst/>
            </a:prstTxWarp>
            <a:spAutoFit/>
          </a:bodyPr>
          <a:lstStyle/>
          <a:p>
            <a:pPr algn="ctr">
              <a:lnSpc>
                <a:spcPct val="90000"/>
              </a:lnSpc>
            </a:pPr>
            <a:r>
              <a:rPr lang="fr-FR" sz="2000" b="1">
                <a:latin typeface="Times New Roman" charset="0"/>
              </a:rPr>
              <a:t>segment</a:t>
            </a:r>
            <a:br>
              <a:rPr lang="fr-FR" sz="2000" b="1">
                <a:latin typeface="Times New Roman" charset="0"/>
              </a:rPr>
            </a:br>
            <a:r>
              <a:rPr lang="fr-FR" sz="2000" b="1">
                <a:latin typeface="Times New Roman" charset="0"/>
              </a:rPr>
              <a:t>A</a:t>
            </a:r>
          </a:p>
        </p:txBody>
      </p:sp>
      <p:sp>
        <p:nvSpPr>
          <p:cNvPr id="121861" name="Rectangle 1028"/>
          <p:cNvSpPr>
            <a:spLocks noChangeArrowheads="1"/>
          </p:cNvSpPr>
          <p:nvPr/>
        </p:nvSpPr>
        <p:spPr bwMode="auto">
          <a:xfrm>
            <a:off x="1065213" y="1344613"/>
            <a:ext cx="1022350" cy="555625"/>
          </a:xfrm>
          <a:prstGeom prst="rect">
            <a:avLst/>
          </a:prstGeom>
          <a:noFill/>
          <a:ln w="12700">
            <a:noFill/>
            <a:miter lim="800000"/>
            <a:headEnd/>
            <a:tailEnd/>
          </a:ln>
        </p:spPr>
        <p:txBody>
          <a:bodyPr lIns="90487" tIns="44450" rIns="90487" bIns="44450">
            <a:prstTxWarp prst="textNoShape">
              <a:avLst/>
            </a:prstTxWarp>
            <a:spAutoFit/>
          </a:bodyPr>
          <a:lstStyle/>
          <a:p>
            <a:pPr algn="ctr">
              <a:lnSpc>
                <a:spcPct val="85000"/>
              </a:lnSpc>
            </a:pPr>
            <a:r>
              <a:rPr lang="fr-FR" sz="1200" b="1">
                <a:latin typeface="Helvetica" charset="0"/>
              </a:rPr>
              <a:t>Définition  du segment</a:t>
            </a:r>
          </a:p>
        </p:txBody>
      </p:sp>
      <p:sp>
        <p:nvSpPr>
          <p:cNvPr id="121862" name="Rectangle 1029"/>
          <p:cNvSpPr>
            <a:spLocks noChangeArrowheads="1"/>
          </p:cNvSpPr>
          <p:nvPr/>
        </p:nvSpPr>
        <p:spPr bwMode="auto">
          <a:xfrm>
            <a:off x="1065213" y="1962150"/>
            <a:ext cx="1022350" cy="400050"/>
          </a:xfrm>
          <a:prstGeom prst="rect">
            <a:avLst/>
          </a:prstGeom>
          <a:noFill/>
          <a:ln w="12700">
            <a:noFill/>
            <a:miter lim="800000"/>
            <a:headEnd/>
            <a:tailEnd/>
          </a:ln>
        </p:spPr>
        <p:txBody>
          <a:bodyPr lIns="90487" tIns="44450" rIns="90487" bIns="44450">
            <a:prstTxWarp prst="textNoShape">
              <a:avLst/>
            </a:prstTxWarp>
            <a:spAutoFit/>
          </a:bodyPr>
          <a:lstStyle/>
          <a:p>
            <a:pPr>
              <a:lnSpc>
                <a:spcPct val="85000"/>
              </a:lnSpc>
            </a:pPr>
            <a:r>
              <a:rPr lang="fr-FR" sz="1200" b="1">
                <a:latin typeface="Helvetica" charset="0"/>
              </a:rPr>
              <a:t>Taille du segment</a:t>
            </a:r>
          </a:p>
        </p:txBody>
      </p:sp>
      <p:sp>
        <p:nvSpPr>
          <p:cNvPr id="121863" name="Rectangle 1030"/>
          <p:cNvSpPr>
            <a:spLocks noChangeArrowheads="1"/>
          </p:cNvSpPr>
          <p:nvPr/>
        </p:nvSpPr>
        <p:spPr bwMode="auto">
          <a:xfrm>
            <a:off x="992188" y="2535238"/>
            <a:ext cx="1169987" cy="400050"/>
          </a:xfrm>
          <a:prstGeom prst="rect">
            <a:avLst/>
          </a:prstGeom>
          <a:noFill/>
          <a:ln w="12700">
            <a:noFill/>
            <a:miter lim="800000"/>
            <a:headEnd/>
            <a:tailEnd/>
          </a:ln>
        </p:spPr>
        <p:txBody>
          <a:bodyPr lIns="90487" tIns="44450" rIns="90487" bIns="44450">
            <a:prstTxWarp prst="textNoShape">
              <a:avLst/>
            </a:prstTxWarp>
            <a:spAutoFit/>
          </a:bodyPr>
          <a:lstStyle/>
          <a:p>
            <a:pPr>
              <a:lnSpc>
                <a:spcPct val="85000"/>
              </a:lnSpc>
            </a:pPr>
            <a:r>
              <a:rPr lang="fr-FR" sz="1200" b="1">
                <a:latin typeface="Helvetica" charset="0"/>
              </a:rPr>
              <a:t>Intervenants principaux</a:t>
            </a:r>
          </a:p>
        </p:txBody>
      </p:sp>
      <p:sp>
        <p:nvSpPr>
          <p:cNvPr id="121864" name="Rectangle 1031"/>
          <p:cNvSpPr>
            <a:spLocks noChangeArrowheads="1"/>
          </p:cNvSpPr>
          <p:nvPr/>
        </p:nvSpPr>
        <p:spPr bwMode="auto">
          <a:xfrm>
            <a:off x="1036638" y="3119438"/>
            <a:ext cx="1082675" cy="555625"/>
          </a:xfrm>
          <a:prstGeom prst="rect">
            <a:avLst/>
          </a:prstGeom>
          <a:noFill/>
          <a:ln w="12700">
            <a:noFill/>
            <a:miter lim="800000"/>
            <a:headEnd/>
            <a:tailEnd/>
          </a:ln>
        </p:spPr>
        <p:txBody>
          <a:bodyPr lIns="90487" tIns="44450" rIns="90487" bIns="44450">
            <a:prstTxWarp prst="textNoShape">
              <a:avLst/>
            </a:prstTxWarp>
            <a:spAutoFit/>
          </a:bodyPr>
          <a:lstStyle/>
          <a:p>
            <a:pPr>
              <a:lnSpc>
                <a:spcPct val="85000"/>
              </a:lnSpc>
            </a:pPr>
            <a:r>
              <a:rPr lang="fr-FR" sz="1200" b="1">
                <a:latin typeface="Helvetica" charset="0"/>
              </a:rPr>
              <a:t>Facteurs clés de succès</a:t>
            </a:r>
          </a:p>
        </p:txBody>
      </p:sp>
      <p:sp>
        <p:nvSpPr>
          <p:cNvPr id="121865" name="Rectangle 1032"/>
          <p:cNvSpPr>
            <a:spLocks noChangeArrowheads="1"/>
          </p:cNvSpPr>
          <p:nvPr/>
        </p:nvSpPr>
        <p:spPr bwMode="auto">
          <a:xfrm>
            <a:off x="1065213" y="3873500"/>
            <a:ext cx="1022350" cy="244475"/>
          </a:xfrm>
          <a:prstGeom prst="rect">
            <a:avLst/>
          </a:prstGeom>
          <a:noFill/>
          <a:ln w="12700">
            <a:noFill/>
            <a:miter lim="800000"/>
            <a:headEnd/>
            <a:tailEnd/>
          </a:ln>
        </p:spPr>
        <p:txBody>
          <a:bodyPr lIns="90487" tIns="44450" rIns="90487" bIns="44450">
            <a:prstTxWarp prst="textNoShape">
              <a:avLst/>
            </a:prstTxWarp>
            <a:spAutoFit/>
          </a:bodyPr>
          <a:lstStyle/>
          <a:p>
            <a:pPr>
              <a:lnSpc>
                <a:spcPct val="85000"/>
              </a:lnSpc>
            </a:pPr>
            <a:r>
              <a:rPr lang="fr-FR" sz="1200" b="1">
                <a:latin typeface="Helvetica" charset="0"/>
              </a:rPr>
              <a:t>Barrières</a:t>
            </a:r>
          </a:p>
        </p:txBody>
      </p:sp>
      <p:sp>
        <p:nvSpPr>
          <p:cNvPr id="121866" name="Rectangle 1033"/>
          <p:cNvSpPr>
            <a:spLocks noChangeArrowheads="1"/>
          </p:cNvSpPr>
          <p:nvPr/>
        </p:nvSpPr>
        <p:spPr bwMode="auto">
          <a:xfrm>
            <a:off x="1065213" y="4179888"/>
            <a:ext cx="1022350" cy="400050"/>
          </a:xfrm>
          <a:prstGeom prst="rect">
            <a:avLst/>
          </a:prstGeom>
          <a:noFill/>
          <a:ln w="12700">
            <a:noFill/>
            <a:miter lim="800000"/>
            <a:headEnd/>
            <a:tailEnd/>
          </a:ln>
        </p:spPr>
        <p:txBody>
          <a:bodyPr lIns="90487" tIns="44450" rIns="90487" bIns="44450">
            <a:prstTxWarp prst="textNoShape">
              <a:avLst/>
            </a:prstTxWarp>
            <a:spAutoFit/>
          </a:bodyPr>
          <a:lstStyle/>
          <a:p>
            <a:pPr>
              <a:lnSpc>
                <a:spcPct val="85000"/>
              </a:lnSpc>
            </a:pPr>
            <a:r>
              <a:rPr lang="fr-FR" sz="1200" b="1">
                <a:latin typeface="Helvetica" charset="0"/>
              </a:rPr>
              <a:t>Evolution probable</a:t>
            </a:r>
          </a:p>
        </p:txBody>
      </p:sp>
      <p:sp>
        <p:nvSpPr>
          <p:cNvPr id="121867" name="Line 1034"/>
          <p:cNvSpPr>
            <a:spLocks noChangeShapeType="1"/>
          </p:cNvSpPr>
          <p:nvPr/>
        </p:nvSpPr>
        <p:spPr bwMode="auto">
          <a:xfrm>
            <a:off x="1003300" y="1905000"/>
            <a:ext cx="7459663" cy="0"/>
          </a:xfrm>
          <a:prstGeom prst="line">
            <a:avLst/>
          </a:prstGeom>
          <a:noFill/>
          <a:ln w="12700">
            <a:solidFill>
              <a:schemeClr val="tx1"/>
            </a:solidFill>
            <a:round/>
            <a:headEnd/>
            <a:tailEnd/>
          </a:ln>
        </p:spPr>
        <p:txBody>
          <a:bodyPr wrap="none" anchor="ctr">
            <a:prstTxWarp prst="textNoShape">
              <a:avLst/>
            </a:prstTxWarp>
          </a:bodyPr>
          <a:lstStyle/>
          <a:p>
            <a:endParaRPr lang="fr-FR"/>
          </a:p>
        </p:txBody>
      </p:sp>
      <p:sp>
        <p:nvSpPr>
          <p:cNvPr id="121868" name="Line 1035"/>
          <p:cNvSpPr>
            <a:spLocks noChangeShapeType="1"/>
          </p:cNvSpPr>
          <p:nvPr/>
        </p:nvSpPr>
        <p:spPr bwMode="auto">
          <a:xfrm>
            <a:off x="1003300" y="2470150"/>
            <a:ext cx="7459663" cy="0"/>
          </a:xfrm>
          <a:prstGeom prst="line">
            <a:avLst/>
          </a:prstGeom>
          <a:noFill/>
          <a:ln w="12700">
            <a:solidFill>
              <a:schemeClr val="tx1"/>
            </a:solidFill>
            <a:round/>
            <a:headEnd/>
            <a:tailEnd/>
          </a:ln>
        </p:spPr>
        <p:txBody>
          <a:bodyPr wrap="none" anchor="ctr">
            <a:prstTxWarp prst="textNoShape">
              <a:avLst/>
            </a:prstTxWarp>
          </a:bodyPr>
          <a:lstStyle/>
          <a:p>
            <a:endParaRPr lang="fr-FR"/>
          </a:p>
        </p:txBody>
      </p:sp>
      <p:sp>
        <p:nvSpPr>
          <p:cNvPr id="121869" name="Line 1036"/>
          <p:cNvSpPr>
            <a:spLocks noChangeShapeType="1"/>
          </p:cNvSpPr>
          <p:nvPr/>
        </p:nvSpPr>
        <p:spPr bwMode="auto">
          <a:xfrm>
            <a:off x="1003300" y="3068638"/>
            <a:ext cx="7459663" cy="0"/>
          </a:xfrm>
          <a:prstGeom prst="line">
            <a:avLst/>
          </a:prstGeom>
          <a:noFill/>
          <a:ln w="12700">
            <a:solidFill>
              <a:schemeClr val="tx1"/>
            </a:solidFill>
            <a:round/>
            <a:headEnd/>
            <a:tailEnd/>
          </a:ln>
        </p:spPr>
        <p:txBody>
          <a:bodyPr wrap="none" anchor="ctr">
            <a:prstTxWarp prst="textNoShape">
              <a:avLst/>
            </a:prstTxWarp>
          </a:bodyPr>
          <a:lstStyle/>
          <a:p>
            <a:endParaRPr lang="fr-FR"/>
          </a:p>
        </p:txBody>
      </p:sp>
      <p:sp>
        <p:nvSpPr>
          <p:cNvPr id="121870" name="Line 1037"/>
          <p:cNvSpPr>
            <a:spLocks noChangeShapeType="1"/>
          </p:cNvSpPr>
          <p:nvPr/>
        </p:nvSpPr>
        <p:spPr bwMode="auto">
          <a:xfrm>
            <a:off x="1003300" y="3856038"/>
            <a:ext cx="7459663" cy="0"/>
          </a:xfrm>
          <a:prstGeom prst="line">
            <a:avLst/>
          </a:prstGeom>
          <a:noFill/>
          <a:ln w="12700">
            <a:solidFill>
              <a:schemeClr val="tx1"/>
            </a:solidFill>
            <a:round/>
            <a:headEnd/>
            <a:tailEnd/>
          </a:ln>
        </p:spPr>
        <p:txBody>
          <a:bodyPr wrap="none" anchor="ctr">
            <a:prstTxWarp prst="textNoShape">
              <a:avLst/>
            </a:prstTxWarp>
          </a:bodyPr>
          <a:lstStyle/>
          <a:p>
            <a:endParaRPr lang="fr-FR"/>
          </a:p>
        </p:txBody>
      </p:sp>
      <p:sp>
        <p:nvSpPr>
          <p:cNvPr id="121871" name="Line 1038"/>
          <p:cNvSpPr>
            <a:spLocks noChangeShapeType="1"/>
          </p:cNvSpPr>
          <p:nvPr/>
        </p:nvSpPr>
        <p:spPr bwMode="auto">
          <a:xfrm>
            <a:off x="1003300" y="4162425"/>
            <a:ext cx="7459663" cy="0"/>
          </a:xfrm>
          <a:prstGeom prst="line">
            <a:avLst/>
          </a:prstGeom>
          <a:noFill/>
          <a:ln w="12700">
            <a:solidFill>
              <a:schemeClr val="tx1"/>
            </a:solidFill>
            <a:round/>
            <a:headEnd/>
            <a:tailEnd/>
          </a:ln>
        </p:spPr>
        <p:txBody>
          <a:bodyPr wrap="none" anchor="ctr">
            <a:prstTxWarp prst="textNoShape">
              <a:avLst/>
            </a:prstTxWarp>
          </a:bodyPr>
          <a:lstStyle/>
          <a:p>
            <a:endParaRPr lang="fr-FR"/>
          </a:p>
        </p:txBody>
      </p:sp>
      <p:sp>
        <p:nvSpPr>
          <p:cNvPr id="121872" name="Line 1039"/>
          <p:cNvSpPr>
            <a:spLocks noChangeShapeType="1"/>
          </p:cNvSpPr>
          <p:nvPr/>
        </p:nvSpPr>
        <p:spPr bwMode="auto">
          <a:xfrm>
            <a:off x="2133600" y="1295400"/>
            <a:ext cx="0" cy="3627438"/>
          </a:xfrm>
          <a:prstGeom prst="line">
            <a:avLst/>
          </a:prstGeom>
          <a:noFill/>
          <a:ln w="12700">
            <a:solidFill>
              <a:schemeClr val="tx1"/>
            </a:solidFill>
            <a:round/>
            <a:headEnd/>
            <a:tailEnd/>
          </a:ln>
        </p:spPr>
        <p:txBody>
          <a:bodyPr wrap="none" anchor="ctr">
            <a:prstTxWarp prst="textNoShape">
              <a:avLst/>
            </a:prstTxWarp>
          </a:bodyPr>
          <a:lstStyle/>
          <a:p>
            <a:endParaRPr lang="fr-FR"/>
          </a:p>
        </p:txBody>
      </p:sp>
      <p:sp>
        <p:nvSpPr>
          <p:cNvPr id="121873" name="Rectangle 1040"/>
          <p:cNvSpPr>
            <a:spLocks noChangeArrowheads="1"/>
          </p:cNvSpPr>
          <p:nvPr/>
        </p:nvSpPr>
        <p:spPr bwMode="auto">
          <a:xfrm>
            <a:off x="1063625" y="5494338"/>
            <a:ext cx="1022350" cy="244475"/>
          </a:xfrm>
          <a:prstGeom prst="rect">
            <a:avLst/>
          </a:prstGeom>
          <a:noFill/>
          <a:ln w="12700">
            <a:noFill/>
            <a:miter lim="800000"/>
            <a:headEnd/>
            <a:tailEnd/>
          </a:ln>
        </p:spPr>
        <p:txBody>
          <a:bodyPr lIns="90487" tIns="44450" rIns="90487" bIns="44450">
            <a:prstTxWarp prst="textNoShape">
              <a:avLst/>
            </a:prstTxWarp>
            <a:spAutoFit/>
          </a:bodyPr>
          <a:lstStyle/>
          <a:p>
            <a:pPr>
              <a:lnSpc>
                <a:spcPct val="85000"/>
              </a:lnSpc>
            </a:pPr>
            <a:r>
              <a:rPr lang="fr-FR" sz="1200" b="1">
                <a:latin typeface="Helvetica" charset="0"/>
              </a:rPr>
              <a:t>Présence</a:t>
            </a:r>
          </a:p>
        </p:txBody>
      </p:sp>
      <p:sp>
        <p:nvSpPr>
          <p:cNvPr id="121874" name="Rectangle 1041"/>
          <p:cNvSpPr>
            <a:spLocks noChangeArrowheads="1"/>
          </p:cNvSpPr>
          <p:nvPr/>
        </p:nvSpPr>
        <p:spPr bwMode="auto">
          <a:xfrm>
            <a:off x="1063625" y="6018213"/>
            <a:ext cx="1022350" cy="400050"/>
          </a:xfrm>
          <a:prstGeom prst="rect">
            <a:avLst/>
          </a:prstGeom>
          <a:noFill/>
          <a:ln w="12700">
            <a:noFill/>
            <a:miter lim="800000"/>
            <a:headEnd/>
            <a:tailEnd/>
          </a:ln>
        </p:spPr>
        <p:txBody>
          <a:bodyPr lIns="90487" tIns="44450" rIns="90487" bIns="44450">
            <a:prstTxWarp prst="textNoShape">
              <a:avLst/>
            </a:prstTxWarp>
            <a:spAutoFit/>
          </a:bodyPr>
          <a:lstStyle/>
          <a:p>
            <a:pPr>
              <a:lnSpc>
                <a:spcPct val="85000"/>
              </a:lnSpc>
            </a:pPr>
            <a:r>
              <a:rPr lang="fr-FR" sz="1200" b="1">
                <a:latin typeface="Helvetica" charset="0"/>
              </a:rPr>
              <a:t>Forces/</a:t>
            </a:r>
            <a:br>
              <a:rPr lang="fr-FR" sz="1200" b="1">
                <a:latin typeface="Helvetica" charset="0"/>
              </a:rPr>
            </a:br>
            <a:r>
              <a:rPr lang="fr-FR" sz="1200" b="1">
                <a:latin typeface="Helvetica" charset="0"/>
              </a:rPr>
              <a:t>Faiblesses</a:t>
            </a:r>
          </a:p>
        </p:txBody>
      </p:sp>
      <p:sp>
        <p:nvSpPr>
          <p:cNvPr id="412690" name="Rectangle 1042"/>
          <p:cNvSpPr>
            <a:spLocks noChangeArrowheads="1"/>
          </p:cNvSpPr>
          <p:nvPr/>
        </p:nvSpPr>
        <p:spPr bwMode="auto">
          <a:xfrm>
            <a:off x="1020763" y="5049838"/>
            <a:ext cx="7469187" cy="333375"/>
          </a:xfrm>
          <a:prstGeom prst="rect">
            <a:avLst/>
          </a:prstGeom>
          <a:noFill/>
          <a:ln w="12700">
            <a:noFill/>
            <a:miter lim="800000"/>
            <a:headEnd/>
            <a:tailEnd/>
          </a:ln>
          <a:effectLst/>
        </p:spPr>
        <p:txBody>
          <a:bodyPr lIns="90487" tIns="44450" rIns="90487" bIns="44450">
            <a:prstTxWarp prst="textNoShape">
              <a:avLst/>
            </a:prstTxWarp>
            <a:spAutoFit/>
          </a:bodyPr>
          <a:lstStyle/>
          <a:p>
            <a:pPr algn="ctr">
              <a:spcBef>
                <a:spcPct val="50000"/>
              </a:spcBef>
              <a:defRPr/>
            </a:pPr>
            <a:r>
              <a:rPr lang="fr-FR" sz="1600" b="1" i="1">
                <a:effectLst>
                  <a:outerShdw blurRad="38100" dist="38100" dir="2700000" algn="tl">
                    <a:srgbClr val="DDDDDD"/>
                  </a:outerShdw>
                </a:effectLst>
                <a:latin typeface="Helvetica" charset="0"/>
              </a:rPr>
              <a:t>L’ENTREPRISE  sur le segment</a:t>
            </a:r>
          </a:p>
        </p:txBody>
      </p:sp>
      <p:sp>
        <p:nvSpPr>
          <p:cNvPr id="121876" name="Line 1043"/>
          <p:cNvSpPr>
            <a:spLocks noChangeShapeType="1"/>
          </p:cNvSpPr>
          <p:nvPr/>
        </p:nvSpPr>
        <p:spPr bwMode="auto">
          <a:xfrm>
            <a:off x="989013" y="5803900"/>
            <a:ext cx="7473950" cy="0"/>
          </a:xfrm>
          <a:prstGeom prst="line">
            <a:avLst/>
          </a:prstGeom>
          <a:noFill/>
          <a:ln w="12700">
            <a:solidFill>
              <a:schemeClr val="tx1"/>
            </a:solidFill>
            <a:round/>
            <a:headEnd/>
            <a:tailEnd/>
          </a:ln>
        </p:spPr>
        <p:txBody>
          <a:bodyPr wrap="none" anchor="ctr">
            <a:prstTxWarp prst="textNoShape">
              <a:avLst/>
            </a:prstTxWarp>
          </a:bodyPr>
          <a:lstStyle/>
          <a:p>
            <a:endParaRPr lang="fr-FR"/>
          </a:p>
        </p:txBody>
      </p:sp>
      <p:sp>
        <p:nvSpPr>
          <p:cNvPr id="121877" name="Line 1044"/>
          <p:cNvSpPr>
            <a:spLocks noChangeShapeType="1"/>
          </p:cNvSpPr>
          <p:nvPr/>
        </p:nvSpPr>
        <p:spPr bwMode="auto">
          <a:xfrm>
            <a:off x="2068513" y="5424488"/>
            <a:ext cx="0" cy="1119187"/>
          </a:xfrm>
          <a:prstGeom prst="line">
            <a:avLst/>
          </a:prstGeom>
          <a:noFill/>
          <a:ln w="12700">
            <a:solidFill>
              <a:schemeClr val="tx1"/>
            </a:solidFill>
            <a:round/>
            <a:headEnd/>
            <a:tailEnd/>
          </a:ln>
        </p:spPr>
        <p:txBody>
          <a:bodyPr wrap="none" anchor="ctr">
            <a:prstTxWarp prst="textNoShape">
              <a:avLst/>
            </a:prstTxWarp>
          </a:bodyPr>
          <a:lstStyle/>
          <a:p>
            <a:endParaRPr lang="fr-FR"/>
          </a:p>
        </p:txBody>
      </p:sp>
      <p:sp>
        <p:nvSpPr>
          <p:cNvPr id="121878" name="AutoShape 1045"/>
          <p:cNvSpPr>
            <a:spLocks noChangeArrowheads="1"/>
          </p:cNvSpPr>
          <p:nvPr/>
        </p:nvSpPr>
        <p:spPr bwMode="auto">
          <a:xfrm>
            <a:off x="995363" y="1301750"/>
            <a:ext cx="7505700" cy="3627438"/>
          </a:xfrm>
          <a:prstGeom prst="roundRect">
            <a:avLst>
              <a:gd name="adj" fmla="val 5032"/>
            </a:avLst>
          </a:prstGeom>
          <a:noFill/>
          <a:ln w="12700">
            <a:solidFill>
              <a:schemeClr val="tx1"/>
            </a:solidFill>
            <a:round/>
            <a:headEnd/>
            <a:tailEnd/>
          </a:ln>
        </p:spPr>
        <p:txBody>
          <a:bodyPr wrap="none" anchor="ctr">
            <a:prstTxWarp prst="textNoShape">
              <a:avLst/>
            </a:prstTxWarp>
          </a:bodyPr>
          <a:lstStyle/>
          <a:p>
            <a:endParaRPr lang="fr-FR"/>
          </a:p>
        </p:txBody>
      </p:sp>
      <p:sp>
        <p:nvSpPr>
          <p:cNvPr id="121879" name="AutoShape 1046"/>
          <p:cNvSpPr>
            <a:spLocks noChangeArrowheads="1"/>
          </p:cNvSpPr>
          <p:nvPr/>
        </p:nvSpPr>
        <p:spPr bwMode="auto">
          <a:xfrm>
            <a:off x="977900" y="5413375"/>
            <a:ext cx="7505700" cy="1130300"/>
          </a:xfrm>
          <a:prstGeom prst="roundRect">
            <a:avLst>
              <a:gd name="adj" fmla="val 12495"/>
            </a:avLst>
          </a:prstGeom>
          <a:noFill/>
          <a:ln w="12700">
            <a:solidFill>
              <a:schemeClr val="tx1"/>
            </a:solidFill>
            <a:round/>
            <a:headEnd/>
            <a:tailEnd/>
          </a:ln>
        </p:spPr>
        <p:txBody>
          <a:bodyPr wrap="none" anchor="ctr">
            <a:prstTxWarp prst="textNoShape">
              <a:avLst/>
            </a:prstTxWarp>
          </a:bodyPr>
          <a:lstStyle/>
          <a:p>
            <a:endParaRPr lang="fr-FR"/>
          </a:p>
        </p:txBody>
      </p:sp>
      <p:sp>
        <p:nvSpPr>
          <p:cNvPr id="121880" name="Text Box 1047"/>
          <p:cNvSpPr txBox="1">
            <a:spLocks noChangeArrowheads="1"/>
          </p:cNvSpPr>
          <p:nvPr/>
        </p:nvSpPr>
        <p:spPr bwMode="auto">
          <a:xfrm>
            <a:off x="2247900" y="5443538"/>
            <a:ext cx="2682875" cy="304800"/>
          </a:xfrm>
          <a:prstGeom prst="rect">
            <a:avLst/>
          </a:prstGeom>
          <a:noFill/>
          <a:ln w="12700">
            <a:noFill/>
            <a:miter lim="800000"/>
            <a:headEnd/>
            <a:tailEnd/>
          </a:ln>
        </p:spPr>
        <p:txBody>
          <a:bodyPr wrap="none">
            <a:prstTxWarp prst="textNoShape">
              <a:avLst/>
            </a:prstTxWarp>
            <a:spAutoFit/>
          </a:bodyPr>
          <a:lstStyle/>
          <a:p>
            <a:r>
              <a:rPr lang="fr-FR" sz="1400"/>
              <a:t>Part de marché absolue, relative …</a:t>
            </a:r>
          </a:p>
        </p:txBody>
      </p:sp>
      <p:sp>
        <p:nvSpPr>
          <p:cNvPr id="121881" name="Text Box 1048"/>
          <p:cNvSpPr txBox="1">
            <a:spLocks noChangeArrowheads="1"/>
          </p:cNvSpPr>
          <p:nvPr/>
        </p:nvSpPr>
        <p:spPr bwMode="auto">
          <a:xfrm>
            <a:off x="2516188" y="5972175"/>
            <a:ext cx="5137150" cy="336550"/>
          </a:xfrm>
          <a:prstGeom prst="rect">
            <a:avLst/>
          </a:prstGeom>
          <a:noFill/>
          <a:ln w="12700">
            <a:noFill/>
            <a:miter lim="800000"/>
            <a:headEnd/>
            <a:tailEnd/>
          </a:ln>
        </p:spPr>
        <p:txBody>
          <a:bodyPr wrap="none">
            <a:prstTxWarp prst="textNoShape">
              <a:avLst/>
            </a:prstTxWarp>
            <a:spAutoFit/>
          </a:bodyPr>
          <a:lstStyle/>
          <a:p>
            <a:r>
              <a:rPr lang="fr-FR" sz="1600"/>
              <a:t>À évaluer par rapport aux facteurs clés de succès du segment</a:t>
            </a:r>
          </a:p>
        </p:txBody>
      </p:sp>
      <p:sp>
        <p:nvSpPr>
          <p:cNvPr id="121882" name="Text Box 1049"/>
          <p:cNvSpPr txBox="1">
            <a:spLocks noChangeArrowheads="1"/>
          </p:cNvSpPr>
          <p:nvPr/>
        </p:nvSpPr>
        <p:spPr bwMode="auto">
          <a:xfrm>
            <a:off x="2392363" y="1339850"/>
            <a:ext cx="5778500" cy="304800"/>
          </a:xfrm>
          <a:prstGeom prst="rect">
            <a:avLst/>
          </a:prstGeom>
          <a:noFill/>
          <a:ln w="12700">
            <a:noFill/>
            <a:miter lim="800000"/>
            <a:headEnd/>
            <a:tailEnd/>
          </a:ln>
        </p:spPr>
        <p:txBody>
          <a:bodyPr wrap="none">
            <a:prstTxWarp prst="textNoShape">
              <a:avLst/>
            </a:prstTxWarp>
            <a:spAutoFit/>
          </a:bodyPr>
          <a:lstStyle/>
          <a:p>
            <a:r>
              <a:rPr lang="fr-FR" sz="1400"/>
              <a:t>En termes de besoins, types de clients … comment les servir (technologies …)</a:t>
            </a:r>
          </a:p>
        </p:txBody>
      </p:sp>
      <p:sp>
        <p:nvSpPr>
          <p:cNvPr id="121883" name="Text Box 1050"/>
          <p:cNvSpPr txBox="1">
            <a:spLocks noChangeArrowheads="1"/>
          </p:cNvSpPr>
          <p:nvPr/>
        </p:nvSpPr>
        <p:spPr bwMode="auto">
          <a:xfrm>
            <a:off x="2824163" y="1916113"/>
            <a:ext cx="1704975" cy="304800"/>
          </a:xfrm>
          <a:prstGeom prst="rect">
            <a:avLst/>
          </a:prstGeom>
          <a:noFill/>
          <a:ln w="12700">
            <a:noFill/>
            <a:miter lim="800000"/>
            <a:headEnd/>
            <a:tailEnd/>
          </a:ln>
        </p:spPr>
        <p:txBody>
          <a:bodyPr wrap="none">
            <a:prstTxWarp prst="textNoShape">
              <a:avLst/>
            </a:prstTxWarp>
            <a:spAutoFit/>
          </a:bodyPr>
          <a:lstStyle/>
          <a:p>
            <a:r>
              <a:rPr lang="fr-FR" sz="1400"/>
              <a:t>En volume, en valeur</a:t>
            </a:r>
          </a:p>
        </p:txBody>
      </p:sp>
      <p:sp>
        <p:nvSpPr>
          <p:cNvPr id="121884" name="Text Box 1051"/>
          <p:cNvSpPr txBox="1">
            <a:spLocks noChangeArrowheads="1"/>
          </p:cNvSpPr>
          <p:nvPr/>
        </p:nvSpPr>
        <p:spPr bwMode="auto">
          <a:xfrm>
            <a:off x="2463800" y="2563813"/>
            <a:ext cx="3665538" cy="304800"/>
          </a:xfrm>
          <a:prstGeom prst="rect">
            <a:avLst/>
          </a:prstGeom>
          <a:noFill/>
          <a:ln w="12700">
            <a:noFill/>
            <a:miter lim="800000"/>
            <a:headEnd/>
            <a:tailEnd/>
          </a:ln>
        </p:spPr>
        <p:txBody>
          <a:bodyPr wrap="none">
            <a:prstTxWarp prst="textNoShape">
              <a:avLst/>
            </a:prstTxWarp>
            <a:spAutoFit/>
          </a:bodyPr>
          <a:lstStyle/>
          <a:p>
            <a:r>
              <a:rPr lang="fr-FR" sz="1400"/>
              <a:t>Concurrents, partenaires, prescripteurs, autres …</a:t>
            </a:r>
          </a:p>
        </p:txBody>
      </p:sp>
      <p:sp>
        <p:nvSpPr>
          <p:cNvPr id="121885" name="Text Box 1052"/>
          <p:cNvSpPr txBox="1">
            <a:spLocks noChangeArrowheads="1"/>
          </p:cNvSpPr>
          <p:nvPr/>
        </p:nvSpPr>
        <p:spPr bwMode="auto">
          <a:xfrm>
            <a:off x="2895600" y="3787775"/>
            <a:ext cx="1781175" cy="304800"/>
          </a:xfrm>
          <a:prstGeom prst="rect">
            <a:avLst/>
          </a:prstGeom>
          <a:noFill/>
          <a:ln w="12700">
            <a:noFill/>
            <a:miter lim="800000"/>
            <a:headEnd/>
            <a:tailEnd/>
          </a:ln>
        </p:spPr>
        <p:txBody>
          <a:bodyPr wrap="none">
            <a:prstTxWarp prst="textNoShape">
              <a:avLst/>
            </a:prstTxWarp>
            <a:spAutoFit/>
          </a:bodyPr>
          <a:lstStyle/>
          <a:p>
            <a:r>
              <a:rPr lang="fr-FR" sz="1400"/>
              <a:t>À l'entrée et à la sortie</a:t>
            </a:r>
          </a:p>
        </p:txBody>
      </p:sp>
      <p:sp>
        <p:nvSpPr>
          <p:cNvPr id="121886" name="Rectangle 1053"/>
          <p:cNvSpPr>
            <a:spLocks noChangeArrowheads="1"/>
          </p:cNvSpPr>
          <p:nvPr/>
        </p:nvSpPr>
        <p:spPr bwMode="auto">
          <a:xfrm>
            <a:off x="2295525" y="4235450"/>
            <a:ext cx="5995988" cy="581025"/>
          </a:xfrm>
          <a:prstGeom prst="rect">
            <a:avLst/>
          </a:prstGeom>
          <a:noFill/>
          <a:ln w="12700">
            <a:noFill/>
            <a:miter lim="800000"/>
            <a:headEnd/>
            <a:tailEnd/>
          </a:ln>
        </p:spPr>
        <p:txBody>
          <a:bodyPr wrap="none">
            <a:prstTxWarp prst="textNoShape">
              <a:avLst/>
            </a:prstTxWarp>
            <a:spAutoFit/>
          </a:bodyPr>
          <a:lstStyle/>
          <a:p>
            <a:r>
              <a:rPr lang="fr-FR" sz="1600"/>
              <a:t>Tx de croissance, ruptures potentielles, évolution de la cha</a:t>
            </a:r>
            <a:r>
              <a:rPr lang="fr-FR" altLang="ja-JP" sz="1600">
                <a:ea typeface="ＭＳ Ｐゴシック" charset="-128"/>
                <a:cs typeface="ＭＳ Ｐゴシック" charset="-128"/>
              </a:rPr>
              <a:t>îne de valeur</a:t>
            </a:r>
          </a:p>
          <a:p>
            <a:r>
              <a:rPr lang="fr-FR" altLang="ja-JP" sz="1600">
                <a:ea typeface="ＭＳ Ｐゴシック" charset="-128"/>
                <a:cs typeface="ＭＳ Ｐゴシック" charset="-128"/>
              </a:rPr>
              <a:t>…</a:t>
            </a:r>
            <a:endParaRPr lang="fr-FR" sz="160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numéro de diapositive 3"/>
          <p:cNvSpPr>
            <a:spLocks noGrp="1"/>
          </p:cNvSpPr>
          <p:nvPr>
            <p:ph type="sldNum" sz="quarter" idx="10"/>
          </p:nvPr>
        </p:nvSpPr>
        <p:spPr/>
        <p:txBody>
          <a:bodyPr/>
          <a:lstStyle/>
          <a:p>
            <a:pPr>
              <a:defRPr/>
            </a:pPr>
            <a:fld id="{96CFB771-F413-F24C-857C-10447357FAAD}" type="slidenum">
              <a:rPr lang="fr-FR"/>
              <a:pPr>
                <a:defRPr/>
              </a:pPr>
              <a:t>6</a:t>
            </a:fld>
            <a:endParaRPr lang="fr-FR"/>
          </a:p>
        </p:txBody>
      </p:sp>
      <p:sp>
        <p:nvSpPr>
          <p:cNvPr id="26627" name="Rectangle 2"/>
          <p:cNvSpPr>
            <a:spLocks noGrp="1" noChangeArrowheads="1"/>
          </p:cNvSpPr>
          <p:nvPr>
            <p:ph type="title"/>
          </p:nvPr>
        </p:nvSpPr>
        <p:spPr>
          <a:noFill/>
        </p:spPr>
        <p:txBody>
          <a:bodyPr lIns="90488" rIns="90488"/>
          <a:lstStyle/>
          <a:p>
            <a:pPr defTabSz="762000"/>
            <a:r>
              <a:rPr lang="fr-FR"/>
              <a:t>Les dimensions de valeur ajoutée d’une équipe dirigeante</a:t>
            </a:r>
          </a:p>
        </p:txBody>
      </p:sp>
      <p:sp>
        <p:nvSpPr>
          <p:cNvPr id="26628" name="Line 3"/>
          <p:cNvSpPr>
            <a:spLocks noChangeShapeType="1"/>
          </p:cNvSpPr>
          <p:nvPr/>
        </p:nvSpPr>
        <p:spPr bwMode="auto">
          <a:xfrm>
            <a:off x="3714750" y="4333875"/>
            <a:ext cx="3135313" cy="0"/>
          </a:xfrm>
          <a:prstGeom prst="line">
            <a:avLst/>
          </a:prstGeom>
          <a:noFill/>
          <a:ln w="25400">
            <a:solidFill>
              <a:srgbClr val="00279F"/>
            </a:solidFill>
            <a:round/>
            <a:headEnd/>
            <a:tailEnd type="triangle" w="med" len="med"/>
          </a:ln>
        </p:spPr>
        <p:txBody>
          <a:bodyPr wrap="none" anchor="ctr">
            <a:prstTxWarp prst="textNoShape">
              <a:avLst/>
            </a:prstTxWarp>
          </a:bodyPr>
          <a:lstStyle/>
          <a:p>
            <a:endParaRPr lang="fr-FR"/>
          </a:p>
        </p:txBody>
      </p:sp>
      <p:sp>
        <p:nvSpPr>
          <p:cNvPr id="26629" name="Line 4"/>
          <p:cNvSpPr>
            <a:spLocks noChangeShapeType="1"/>
          </p:cNvSpPr>
          <p:nvPr/>
        </p:nvSpPr>
        <p:spPr bwMode="auto">
          <a:xfrm flipV="1">
            <a:off x="3703638" y="1654175"/>
            <a:ext cx="0" cy="2692400"/>
          </a:xfrm>
          <a:prstGeom prst="line">
            <a:avLst/>
          </a:prstGeom>
          <a:noFill/>
          <a:ln w="25400">
            <a:solidFill>
              <a:srgbClr val="00279F"/>
            </a:solidFill>
            <a:round/>
            <a:headEnd/>
            <a:tailEnd type="triangle" w="med" len="med"/>
          </a:ln>
        </p:spPr>
        <p:txBody>
          <a:bodyPr wrap="none" anchor="ctr">
            <a:prstTxWarp prst="textNoShape">
              <a:avLst/>
            </a:prstTxWarp>
          </a:bodyPr>
          <a:lstStyle/>
          <a:p>
            <a:endParaRPr lang="fr-FR"/>
          </a:p>
        </p:txBody>
      </p:sp>
      <p:sp>
        <p:nvSpPr>
          <p:cNvPr id="26630" name="Line 5"/>
          <p:cNvSpPr>
            <a:spLocks noChangeShapeType="1"/>
          </p:cNvSpPr>
          <p:nvPr/>
        </p:nvSpPr>
        <p:spPr bwMode="auto">
          <a:xfrm flipH="1">
            <a:off x="1792288" y="4346575"/>
            <a:ext cx="1900237" cy="1346200"/>
          </a:xfrm>
          <a:prstGeom prst="line">
            <a:avLst/>
          </a:prstGeom>
          <a:noFill/>
          <a:ln w="25400">
            <a:solidFill>
              <a:srgbClr val="00279F"/>
            </a:solidFill>
            <a:round/>
            <a:headEnd/>
            <a:tailEnd type="triangle" w="med" len="med"/>
          </a:ln>
        </p:spPr>
        <p:txBody>
          <a:bodyPr wrap="none" anchor="ctr">
            <a:prstTxWarp prst="textNoShape">
              <a:avLst/>
            </a:prstTxWarp>
          </a:bodyPr>
          <a:lstStyle/>
          <a:p>
            <a:endParaRPr lang="fr-FR"/>
          </a:p>
        </p:txBody>
      </p:sp>
      <p:sp>
        <p:nvSpPr>
          <p:cNvPr id="26631" name="Rectangle 6"/>
          <p:cNvSpPr>
            <a:spLocks noChangeArrowheads="1"/>
          </p:cNvSpPr>
          <p:nvPr/>
        </p:nvSpPr>
        <p:spPr bwMode="auto">
          <a:xfrm>
            <a:off x="2695575" y="1227138"/>
            <a:ext cx="1919288" cy="546100"/>
          </a:xfrm>
          <a:prstGeom prst="rect">
            <a:avLst/>
          </a:prstGeom>
          <a:noFill/>
          <a:ln w="12700">
            <a:noFill/>
            <a:miter lim="800000"/>
            <a:headEnd/>
            <a:tailEnd/>
          </a:ln>
        </p:spPr>
        <p:txBody>
          <a:bodyPr wrap="none" lIns="90488" tIns="44450" rIns="90488" bIns="44450">
            <a:prstTxWarp prst="textNoShape">
              <a:avLst/>
            </a:prstTxWarp>
            <a:spAutoFit/>
          </a:bodyPr>
          <a:lstStyle/>
          <a:p>
            <a:pPr algn="ctr" defTabSz="762000"/>
            <a:r>
              <a:rPr lang="fr-FR" sz="1600" b="1">
                <a:solidFill>
                  <a:srgbClr val="CF0E30"/>
                </a:solidFill>
                <a:latin typeface="Arial" charset="0"/>
              </a:rPr>
              <a:t>V.A. stratégique </a:t>
            </a:r>
            <a:r>
              <a:rPr lang="fr-FR" sz="1600" b="1">
                <a:solidFill>
                  <a:srgbClr val="3365FB"/>
                </a:solidFill>
                <a:latin typeface="Arial" charset="0"/>
              </a:rPr>
              <a:t>:</a:t>
            </a:r>
          </a:p>
          <a:p>
            <a:pPr algn="ctr" defTabSz="762000"/>
            <a:r>
              <a:rPr lang="fr-FR" sz="1400" b="1">
                <a:solidFill>
                  <a:srgbClr val="00279F"/>
                </a:solidFill>
                <a:latin typeface="Arial" charset="0"/>
              </a:rPr>
              <a:t>Définir le futur voulu</a:t>
            </a:r>
            <a:endParaRPr lang="fr-FR" sz="1400" b="1">
              <a:solidFill>
                <a:srgbClr val="3365FB"/>
              </a:solidFill>
              <a:latin typeface="Arial" charset="0"/>
            </a:endParaRPr>
          </a:p>
        </p:txBody>
      </p:sp>
      <p:sp>
        <p:nvSpPr>
          <p:cNvPr id="26632" name="Rectangle 7"/>
          <p:cNvSpPr>
            <a:spLocks noChangeArrowheads="1"/>
          </p:cNvSpPr>
          <p:nvPr/>
        </p:nvSpPr>
        <p:spPr bwMode="auto">
          <a:xfrm>
            <a:off x="312738" y="5854700"/>
            <a:ext cx="3116262" cy="661988"/>
          </a:xfrm>
          <a:prstGeom prst="rect">
            <a:avLst/>
          </a:prstGeom>
          <a:noFill/>
          <a:ln w="12700">
            <a:noFill/>
            <a:miter lim="800000"/>
            <a:headEnd/>
            <a:tailEnd/>
          </a:ln>
        </p:spPr>
        <p:txBody>
          <a:bodyPr wrap="none" lIns="90488" tIns="44450" rIns="90488" bIns="44450">
            <a:prstTxWarp prst="textNoShape">
              <a:avLst/>
            </a:prstTxWarp>
            <a:spAutoFit/>
          </a:bodyPr>
          <a:lstStyle/>
          <a:p>
            <a:pPr algn="ctr" defTabSz="762000">
              <a:lnSpc>
                <a:spcPct val="125000"/>
              </a:lnSpc>
            </a:pPr>
            <a:r>
              <a:rPr lang="fr-FR" sz="1600" b="1">
                <a:solidFill>
                  <a:srgbClr val="CF0E30"/>
                </a:solidFill>
                <a:latin typeface="Arial" charset="0"/>
              </a:rPr>
              <a:t>V.A de transformation </a:t>
            </a:r>
            <a:r>
              <a:rPr lang="fr-FR" sz="1600" b="1">
                <a:solidFill>
                  <a:srgbClr val="3365FB"/>
                </a:solidFill>
                <a:latin typeface="Arial" charset="0"/>
              </a:rPr>
              <a:t>: </a:t>
            </a:r>
          </a:p>
          <a:p>
            <a:pPr algn="ctr" defTabSz="762000">
              <a:lnSpc>
                <a:spcPct val="125000"/>
              </a:lnSpc>
            </a:pPr>
            <a:r>
              <a:rPr lang="fr-FR" sz="1400" b="1">
                <a:solidFill>
                  <a:srgbClr val="00279F"/>
                </a:solidFill>
                <a:latin typeface="Arial" charset="0"/>
              </a:rPr>
              <a:t>Adapter et transformer l’entreprise</a:t>
            </a:r>
            <a:endParaRPr lang="fr-FR" sz="1400" b="1">
              <a:solidFill>
                <a:srgbClr val="3365FB"/>
              </a:solidFill>
              <a:latin typeface="Arial" charset="0"/>
            </a:endParaRPr>
          </a:p>
        </p:txBody>
      </p:sp>
      <p:sp>
        <p:nvSpPr>
          <p:cNvPr id="26633" name="Rectangle 8"/>
          <p:cNvSpPr>
            <a:spLocks noChangeArrowheads="1"/>
          </p:cNvSpPr>
          <p:nvPr/>
        </p:nvSpPr>
        <p:spPr bwMode="auto">
          <a:xfrm>
            <a:off x="6456363" y="4129088"/>
            <a:ext cx="2473325" cy="928687"/>
          </a:xfrm>
          <a:prstGeom prst="rect">
            <a:avLst/>
          </a:prstGeom>
          <a:noFill/>
          <a:ln w="12700">
            <a:noFill/>
            <a:miter lim="800000"/>
            <a:headEnd/>
            <a:tailEnd/>
          </a:ln>
        </p:spPr>
        <p:txBody>
          <a:bodyPr wrap="none" lIns="90488" tIns="44450" rIns="90488" bIns="44450">
            <a:prstTxWarp prst="textNoShape">
              <a:avLst/>
            </a:prstTxWarp>
            <a:spAutoFit/>
          </a:bodyPr>
          <a:lstStyle/>
          <a:p>
            <a:pPr algn="ctr" defTabSz="762000">
              <a:lnSpc>
                <a:spcPct val="125000"/>
              </a:lnSpc>
            </a:pPr>
            <a:r>
              <a:rPr lang="fr-FR" sz="1600" b="1">
                <a:solidFill>
                  <a:srgbClr val="CF0E30"/>
                </a:solidFill>
                <a:latin typeface="Arial" charset="0"/>
              </a:rPr>
              <a:t>V.A. d’intégration </a:t>
            </a:r>
            <a:r>
              <a:rPr lang="fr-FR" sz="1600" b="1">
                <a:solidFill>
                  <a:srgbClr val="3365FB"/>
                </a:solidFill>
                <a:latin typeface="Arial" charset="0"/>
              </a:rPr>
              <a:t>:</a:t>
            </a:r>
          </a:p>
          <a:p>
            <a:pPr algn="ctr" defTabSz="762000">
              <a:lnSpc>
                <a:spcPct val="125000"/>
              </a:lnSpc>
            </a:pPr>
            <a:r>
              <a:rPr lang="fr-FR" sz="1400" b="1">
                <a:solidFill>
                  <a:srgbClr val="00279F"/>
                </a:solidFill>
                <a:latin typeface="Arial" charset="0"/>
              </a:rPr>
              <a:t>Dessiner les composantes </a:t>
            </a:r>
          </a:p>
          <a:p>
            <a:pPr algn="ctr" defTabSz="762000">
              <a:lnSpc>
                <a:spcPct val="125000"/>
              </a:lnSpc>
            </a:pPr>
            <a:r>
              <a:rPr lang="fr-FR" sz="1400" b="1">
                <a:solidFill>
                  <a:srgbClr val="00279F"/>
                </a:solidFill>
                <a:latin typeface="Arial" charset="0"/>
              </a:rPr>
              <a:t>coeur de l’entreprise</a:t>
            </a:r>
            <a:endParaRPr lang="fr-FR" sz="1400" b="1">
              <a:solidFill>
                <a:srgbClr val="3365FB"/>
              </a:solidFill>
              <a:latin typeface="Arial" charset="0"/>
            </a:endParaRPr>
          </a:p>
        </p:txBody>
      </p:sp>
      <p:sp>
        <p:nvSpPr>
          <p:cNvPr id="26634" name="Arc 9"/>
          <p:cNvSpPr>
            <a:spLocks/>
          </p:cNvSpPr>
          <p:nvPr/>
        </p:nvSpPr>
        <p:spPr bwMode="auto">
          <a:xfrm>
            <a:off x="2509838" y="2974975"/>
            <a:ext cx="1041400" cy="1724025"/>
          </a:xfrm>
          <a:custGeom>
            <a:avLst/>
            <a:gdLst>
              <a:gd name="T0" fmla="*/ 0 w 21600"/>
              <a:gd name="T1" fmla="*/ 137604732 h 21600"/>
              <a:gd name="T2" fmla="*/ 50139264 w 21600"/>
              <a:gd name="T3" fmla="*/ 0 h 21600"/>
              <a:gd name="T4" fmla="*/ 50208980 w 21600"/>
              <a:gd name="T5" fmla="*/ 13760473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21599"/>
                </a:moveTo>
                <a:cubicBezTo>
                  <a:pt x="-1" y="9682"/>
                  <a:pt x="9652" y="16"/>
                  <a:pt x="21570" y="0"/>
                </a:cubicBezTo>
              </a:path>
              <a:path w="21600" h="21600" stroke="0" extrusionOk="0">
                <a:moveTo>
                  <a:pt x="-1" y="21599"/>
                </a:moveTo>
                <a:cubicBezTo>
                  <a:pt x="-1" y="9682"/>
                  <a:pt x="9652" y="16"/>
                  <a:pt x="21570" y="0"/>
                </a:cubicBezTo>
                <a:lnTo>
                  <a:pt x="21600" y="21600"/>
                </a:lnTo>
                <a:close/>
              </a:path>
            </a:pathLst>
          </a:custGeom>
          <a:noFill/>
          <a:ln w="38100" cap="rnd">
            <a:solidFill>
              <a:schemeClr val="hlink"/>
            </a:solidFill>
            <a:round/>
            <a:headEnd type="triangle" w="med" len="med"/>
            <a:tailEnd/>
          </a:ln>
        </p:spPr>
        <p:txBody>
          <a:bodyPr wrap="none" anchor="ctr">
            <a:prstTxWarp prst="textNoShape">
              <a:avLst/>
            </a:prstTxWarp>
          </a:bodyPr>
          <a:lstStyle/>
          <a:p>
            <a:endParaRPr lang="fr-FR"/>
          </a:p>
        </p:txBody>
      </p:sp>
      <p:sp>
        <p:nvSpPr>
          <p:cNvPr id="26635" name="Arc 10"/>
          <p:cNvSpPr>
            <a:spLocks/>
          </p:cNvSpPr>
          <p:nvPr/>
        </p:nvSpPr>
        <p:spPr bwMode="auto">
          <a:xfrm>
            <a:off x="3103563" y="4508500"/>
            <a:ext cx="1620837" cy="615950"/>
          </a:xfrm>
          <a:custGeom>
            <a:avLst/>
            <a:gdLst>
              <a:gd name="T0" fmla="*/ 121625582 w 21600"/>
              <a:gd name="T1" fmla="*/ 0 h 21600"/>
              <a:gd name="T2" fmla="*/ 0 w 21600"/>
              <a:gd name="T3" fmla="*/ 17564556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close/>
              </a:path>
            </a:pathLst>
          </a:custGeom>
          <a:noFill/>
          <a:ln w="38100" cap="rnd">
            <a:solidFill>
              <a:schemeClr val="hlink"/>
            </a:solidFill>
            <a:round/>
            <a:headEnd/>
            <a:tailEnd type="triangle" w="med" len="med"/>
          </a:ln>
        </p:spPr>
        <p:txBody>
          <a:bodyPr wrap="none" anchor="ctr">
            <a:prstTxWarp prst="textNoShape">
              <a:avLst/>
            </a:prstTxWarp>
          </a:bodyPr>
          <a:lstStyle/>
          <a:p>
            <a:endParaRPr lang="fr-FR"/>
          </a:p>
        </p:txBody>
      </p:sp>
      <p:sp>
        <p:nvSpPr>
          <p:cNvPr id="26636" name="Arc 11"/>
          <p:cNvSpPr>
            <a:spLocks/>
          </p:cNvSpPr>
          <p:nvPr/>
        </p:nvSpPr>
        <p:spPr bwMode="auto">
          <a:xfrm>
            <a:off x="3962400" y="2971800"/>
            <a:ext cx="914400" cy="1185863"/>
          </a:xfrm>
          <a:custGeom>
            <a:avLst/>
            <a:gdLst>
              <a:gd name="T0" fmla="*/ 0 w 21600"/>
              <a:gd name="T1" fmla="*/ 0 h 33449"/>
              <a:gd name="T2" fmla="*/ 32363749 w 21600"/>
              <a:gd name="T3" fmla="*/ 42042245 h 33449"/>
              <a:gd name="T4" fmla="*/ 0 w 21600"/>
              <a:gd name="T5" fmla="*/ 27149169 h 33449"/>
              <a:gd name="T6" fmla="*/ 0 60000 65536"/>
              <a:gd name="T7" fmla="*/ 0 60000 65536"/>
              <a:gd name="T8" fmla="*/ 0 60000 65536"/>
              <a:gd name="T9" fmla="*/ 0 w 21600"/>
              <a:gd name="T10" fmla="*/ 0 h 33449"/>
              <a:gd name="T11" fmla="*/ 21600 w 21600"/>
              <a:gd name="T12" fmla="*/ 33449 h 33449"/>
            </a:gdLst>
            <a:ahLst/>
            <a:cxnLst>
              <a:cxn ang="T6">
                <a:pos x="T0" y="T1"/>
              </a:cxn>
              <a:cxn ang="T7">
                <a:pos x="T2" y="T3"/>
              </a:cxn>
              <a:cxn ang="T8">
                <a:pos x="T4" y="T5"/>
              </a:cxn>
            </a:cxnLst>
            <a:rect l="T9" t="T10" r="T11" b="T12"/>
            <a:pathLst>
              <a:path w="21600" h="33449" fill="none" extrusionOk="0">
                <a:moveTo>
                  <a:pt x="0" y="-1"/>
                </a:moveTo>
                <a:cubicBezTo>
                  <a:pt x="11929" y="0"/>
                  <a:pt x="21600" y="9670"/>
                  <a:pt x="21600" y="21600"/>
                </a:cubicBezTo>
                <a:cubicBezTo>
                  <a:pt x="21600" y="25810"/>
                  <a:pt x="20369" y="29929"/>
                  <a:pt x="18059" y="33449"/>
                </a:cubicBezTo>
              </a:path>
              <a:path w="21600" h="33449" stroke="0" extrusionOk="0">
                <a:moveTo>
                  <a:pt x="0" y="-1"/>
                </a:moveTo>
                <a:cubicBezTo>
                  <a:pt x="11929" y="0"/>
                  <a:pt x="21600" y="9670"/>
                  <a:pt x="21600" y="21600"/>
                </a:cubicBezTo>
                <a:cubicBezTo>
                  <a:pt x="21600" y="25810"/>
                  <a:pt x="20369" y="29929"/>
                  <a:pt x="18059" y="33449"/>
                </a:cubicBezTo>
                <a:lnTo>
                  <a:pt x="0" y="21600"/>
                </a:lnTo>
                <a:close/>
              </a:path>
            </a:pathLst>
          </a:custGeom>
          <a:noFill/>
          <a:ln w="38100" cap="rnd">
            <a:solidFill>
              <a:schemeClr val="hlink"/>
            </a:solidFill>
            <a:round/>
            <a:headEnd type="triangle" w="med" len="med"/>
            <a:tailEnd type="triangle" w="med" len="med"/>
          </a:ln>
        </p:spPr>
        <p:txBody>
          <a:bodyPr wrap="none" anchor="ctr">
            <a:prstTxWarp prst="textNoShape">
              <a:avLst/>
            </a:prstTxWarp>
          </a:bodyPr>
          <a:lstStyle/>
          <a:p>
            <a:endParaRPr lang="fr-FR"/>
          </a:p>
        </p:txBody>
      </p:sp>
      <p:sp>
        <p:nvSpPr>
          <p:cNvPr id="26637" name="Oval 12"/>
          <p:cNvSpPr>
            <a:spLocks noChangeArrowheads="1"/>
          </p:cNvSpPr>
          <p:nvPr/>
        </p:nvSpPr>
        <p:spPr bwMode="auto">
          <a:xfrm>
            <a:off x="2971800" y="3657600"/>
            <a:ext cx="1374775" cy="1192213"/>
          </a:xfrm>
          <a:prstGeom prst="ellipse">
            <a:avLst/>
          </a:prstGeom>
          <a:noFill/>
          <a:ln w="12700">
            <a:solidFill>
              <a:srgbClr val="00279F"/>
            </a:solidFill>
            <a:round/>
            <a:headEnd/>
            <a:tailEnd/>
          </a:ln>
          <a:scene3d>
            <a:camera prst="legacyPerspectiveTopLeft">
              <a:rot lat="300000" lon="300000" rev="0"/>
            </a:camera>
            <a:lightRig rig="legacyNormal2" dir="b"/>
          </a:scene3d>
          <a:sp3d extrusionH="430200" prstMaterial="legacyPlastic">
            <a:bevelT w="13500" h="13500" prst="angle"/>
            <a:bevelB w="13500" h="13500" prst="angle"/>
            <a:extrusionClr>
              <a:srgbClr val="00279F"/>
            </a:extrusionClr>
          </a:sp3d>
        </p:spPr>
        <p:txBody>
          <a:bodyPr wrap="none" anchor="ctr">
            <a:prstTxWarp prst="textNoShape">
              <a:avLst/>
            </a:prstTxWarp>
            <a:flatTx/>
          </a:bodyPr>
          <a:lstStyle/>
          <a:p>
            <a:pPr algn="ctr"/>
            <a:r>
              <a:rPr lang="fr-FR" sz="1600" b="1">
                <a:solidFill>
                  <a:schemeClr val="hlink"/>
                </a:solidFill>
                <a:latin typeface="Arial" charset="0"/>
              </a:rPr>
              <a:t>Management </a:t>
            </a:r>
            <a:br>
              <a:rPr lang="fr-FR" sz="1600" b="1">
                <a:solidFill>
                  <a:schemeClr val="hlink"/>
                </a:solidFill>
                <a:latin typeface="Arial" charset="0"/>
              </a:rPr>
            </a:br>
            <a:r>
              <a:rPr lang="fr-FR" sz="1600" b="1">
                <a:solidFill>
                  <a:schemeClr val="hlink"/>
                </a:solidFill>
                <a:latin typeface="Arial" charset="0"/>
              </a:rPr>
              <a:t>stratégique</a:t>
            </a:r>
            <a:endParaRPr lang="fr-FR" b="1">
              <a:solidFill>
                <a:schemeClr val="hlink"/>
              </a:solidFill>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ce réservé du numéro de diapositive 3"/>
          <p:cNvSpPr>
            <a:spLocks noGrp="1"/>
          </p:cNvSpPr>
          <p:nvPr>
            <p:ph type="sldNum" sz="quarter" idx="10"/>
          </p:nvPr>
        </p:nvSpPr>
        <p:spPr/>
        <p:txBody>
          <a:bodyPr/>
          <a:lstStyle/>
          <a:p>
            <a:pPr>
              <a:defRPr/>
            </a:pPr>
            <a:fld id="{C8AEAB0F-A422-A143-89C7-E7827A2A113C}" type="slidenum">
              <a:rPr lang="fr-FR"/>
              <a:pPr>
                <a:defRPr/>
              </a:pPr>
              <a:t>60</a:t>
            </a:fld>
            <a:endParaRPr lang="fr-FR"/>
          </a:p>
        </p:txBody>
      </p:sp>
      <p:sp>
        <p:nvSpPr>
          <p:cNvPr id="123907" name="Rectangle 1026"/>
          <p:cNvSpPr>
            <a:spLocks noGrp="1" noChangeArrowheads="1"/>
          </p:cNvSpPr>
          <p:nvPr>
            <p:ph type="title"/>
          </p:nvPr>
        </p:nvSpPr>
        <p:spPr>
          <a:xfrm>
            <a:off x="457200" y="338138"/>
            <a:ext cx="8229600" cy="347662"/>
          </a:xfrm>
        </p:spPr>
        <p:txBody>
          <a:bodyPr/>
          <a:lstStyle/>
          <a:p>
            <a:r>
              <a:rPr lang="fr-FR"/>
              <a:t>Définition du segment</a:t>
            </a:r>
          </a:p>
        </p:txBody>
      </p:sp>
      <p:graphicFrame>
        <p:nvGraphicFramePr>
          <p:cNvPr id="414740" name="Group 1044"/>
          <p:cNvGraphicFramePr>
            <a:graphicFrameLocks noGrp="1"/>
          </p:cNvGraphicFramePr>
          <p:nvPr>
            <p:ph type="tbl" idx="1"/>
          </p:nvPr>
        </p:nvGraphicFramePr>
        <p:xfrm>
          <a:off x="533400" y="990600"/>
          <a:ext cx="7772400" cy="5257801"/>
        </p:xfrm>
        <a:graphic>
          <a:graphicData uri="http://schemas.openxmlformats.org/drawingml/2006/table">
            <a:tbl>
              <a:tblPr/>
              <a:tblGrid>
                <a:gridCol w="3886200"/>
                <a:gridCol w="3886200"/>
              </a:tblGrid>
              <a:tr h="874713">
                <a:tc gridSpan="2">
                  <a:txBody>
                    <a:bodyPr/>
                    <a:lstStyle/>
                    <a:p>
                      <a:pPr marL="342900" marR="0" lvl="0" indent="-342900" algn="l" defTabSz="914400" rtl="0" eaLnBrk="0" fontAlgn="base" latinLnBrk="0" hangingPunct="0">
                        <a:lnSpc>
                          <a:spcPct val="100000"/>
                        </a:lnSpc>
                        <a:spcBef>
                          <a:spcPct val="0"/>
                        </a:spcBef>
                        <a:spcAft>
                          <a:spcPct val="0"/>
                        </a:spcAft>
                        <a:buClr>
                          <a:schemeClr val="tx2"/>
                        </a:buClr>
                        <a:buSzPct val="100000"/>
                        <a:buFontTx/>
                        <a:buNone/>
                        <a:tabLst/>
                      </a:pPr>
                      <a:r>
                        <a:rPr kumimoji="0" lang="fr-FR" sz="1600" b="1" i="0" u="none" strike="noStrike" cap="none" normalizeH="0" baseline="0">
                          <a:ln>
                            <a:noFill/>
                          </a:ln>
                          <a:solidFill>
                            <a:schemeClr val="tx1"/>
                          </a:solidFill>
                          <a:effectLst/>
                          <a:latin typeface="Arial" charset="0"/>
                          <a:ea typeface="Times New Roman" charset="0"/>
                          <a:cs typeface="Times New Roman" charset="0"/>
                        </a:rPr>
                        <a:t>Pour qui ? </a:t>
                      </a:r>
                      <a:r>
                        <a:rPr kumimoji="0" lang="fr-FR" sz="1400" b="0" i="0" u="none" strike="noStrike" cap="none" normalizeH="0" baseline="0">
                          <a:ln>
                            <a:noFill/>
                          </a:ln>
                          <a:solidFill>
                            <a:schemeClr val="tx1"/>
                          </a:solidFill>
                          <a:effectLst/>
                          <a:latin typeface="Arial" charset="0"/>
                          <a:ea typeface="Times New Roman" charset="0"/>
                          <a:cs typeface="Times New Roman" charset="0"/>
                        </a:rPr>
                        <a:t>(Quels clients ? Quels secteurs ?...)</a:t>
                      </a:r>
                      <a:endParaRPr kumimoji="0" lang="fr-FR" sz="1000" b="0" i="0" u="none" strike="noStrike" cap="none" normalizeH="0" baseline="0">
                        <a:ln>
                          <a:noFill/>
                        </a:ln>
                        <a:solidFill>
                          <a:schemeClr val="tx1"/>
                        </a:solidFill>
                        <a:effectLst/>
                        <a:latin typeface="Times New Roman" charset="0"/>
                        <a:ea typeface="Times New Roman" charset="0"/>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r>
              <a:tr h="873125">
                <a:tc gridSpan="2">
                  <a:txBody>
                    <a:bodyPr/>
                    <a:lstStyle/>
                    <a:p>
                      <a:pPr marL="342900" marR="0" lvl="0" indent="-342900" algn="l" defTabSz="914400" rtl="0" eaLnBrk="0" fontAlgn="base" latinLnBrk="0" hangingPunct="0">
                        <a:lnSpc>
                          <a:spcPct val="100000"/>
                        </a:lnSpc>
                        <a:spcBef>
                          <a:spcPct val="0"/>
                        </a:spcBef>
                        <a:spcAft>
                          <a:spcPct val="0"/>
                        </a:spcAft>
                        <a:buClr>
                          <a:schemeClr val="tx2"/>
                        </a:buClr>
                        <a:buSzPct val="100000"/>
                        <a:buFontTx/>
                        <a:buNone/>
                        <a:tabLst/>
                      </a:pPr>
                      <a:r>
                        <a:rPr kumimoji="0" lang="fr-FR" sz="1600" b="1" i="0" u="none" strike="noStrike" cap="none" normalizeH="0" baseline="0">
                          <a:ln>
                            <a:noFill/>
                          </a:ln>
                          <a:solidFill>
                            <a:schemeClr val="tx1"/>
                          </a:solidFill>
                          <a:effectLst/>
                          <a:latin typeface="Arial" charset="0"/>
                          <a:ea typeface="Times New Roman" charset="0"/>
                          <a:cs typeface="Times New Roman" charset="0"/>
                        </a:rPr>
                        <a:t>Pour quoi faire ?</a:t>
                      </a:r>
                      <a:r>
                        <a:rPr kumimoji="0" lang="fr-FR" sz="1600" b="0" i="0" u="none" strike="noStrike" cap="none" normalizeH="0" baseline="0">
                          <a:ln>
                            <a:noFill/>
                          </a:ln>
                          <a:solidFill>
                            <a:schemeClr val="tx1"/>
                          </a:solidFill>
                          <a:effectLst/>
                          <a:latin typeface="Arial" charset="0"/>
                          <a:ea typeface="Times New Roman" charset="0"/>
                          <a:cs typeface="Times New Roman" charset="0"/>
                        </a:rPr>
                        <a:t> </a:t>
                      </a:r>
                      <a:r>
                        <a:rPr kumimoji="0" lang="fr-FR" sz="1400" b="0" i="0" u="none" strike="noStrike" cap="none" normalizeH="0" baseline="0">
                          <a:ln>
                            <a:noFill/>
                          </a:ln>
                          <a:solidFill>
                            <a:schemeClr val="tx1"/>
                          </a:solidFill>
                          <a:effectLst/>
                          <a:latin typeface="Arial" charset="0"/>
                          <a:ea typeface="Times New Roman" charset="0"/>
                          <a:cs typeface="Times New Roman" charset="0"/>
                        </a:rPr>
                        <a:t>(Quels besoins ? Quelles fonctions servies ? Quelles applications ?...)</a:t>
                      </a:r>
                      <a:endParaRPr kumimoji="0" lang="fr-FR" sz="1000" b="0" i="0" u="none" strike="noStrike" cap="none" normalizeH="0" baseline="0">
                        <a:ln>
                          <a:noFill/>
                        </a:ln>
                        <a:solidFill>
                          <a:schemeClr val="tx1"/>
                        </a:solidFill>
                        <a:effectLst/>
                        <a:latin typeface="Times New Roman" charset="0"/>
                        <a:ea typeface="Times New Roman" charset="0"/>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r>
              <a:tr h="873125">
                <a:tc gridSpan="2">
                  <a:txBody>
                    <a:bodyPr/>
                    <a:lstStyle/>
                    <a:p>
                      <a:pPr marL="342900" marR="0" lvl="0" indent="-342900" algn="l" defTabSz="914400" rtl="0" eaLnBrk="0" fontAlgn="base" latinLnBrk="0" hangingPunct="0">
                        <a:lnSpc>
                          <a:spcPct val="100000"/>
                        </a:lnSpc>
                        <a:spcBef>
                          <a:spcPct val="0"/>
                        </a:spcBef>
                        <a:spcAft>
                          <a:spcPct val="0"/>
                        </a:spcAft>
                        <a:buClr>
                          <a:schemeClr val="tx2"/>
                        </a:buClr>
                        <a:buSzPct val="100000"/>
                        <a:buFontTx/>
                        <a:buNone/>
                        <a:tabLst/>
                      </a:pPr>
                      <a:r>
                        <a:rPr kumimoji="0" lang="fr-FR" sz="1600" b="1" i="0" u="none" strike="noStrike" cap="none" normalizeH="0" baseline="0">
                          <a:ln>
                            <a:noFill/>
                          </a:ln>
                          <a:solidFill>
                            <a:schemeClr val="tx1"/>
                          </a:solidFill>
                          <a:effectLst/>
                          <a:latin typeface="Arial" charset="0"/>
                          <a:ea typeface="Times New Roman" charset="0"/>
                          <a:cs typeface="Times New Roman" charset="0"/>
                        </a:rPr>
                        <a:t>Comment ?</a:t>
                      </a:r>
                      <a:r>
                        <a:rPr kumimoji="0" lang="fr-FR" sz="1600" b="0" i="0" u="none" strike="noStrike" cap="none" normalizeH="0" baseline="0">
                          <a:ln>
                            <a:noFill/>
                          </a:ln>
                          <a:solidFill>
                            <a:schemeClr val="tx1"/>
                          </a:solidFill>
                          <a:effectLst/>
                          <a:latin typeface="Arial" charset="0"/>
                          <a:ea typeface="Times New Roman" charset="0"/>
                          <a:cs typeface="Times New Roman" charset="0"/>
                        </a:rPr>
                        <a:t> </a:t>
                      </a:r>
                      <a:r>
                        <a:rPr kumimoji="0" lang="fr-FR" sz="1400" b="0" i="0" u="none" strike="noStrike" cap="none" normalizeH="0" baseline="0">
                          <a:ln>
                            <a:noFill/>
                          </a:ln>
                          <a:solidFill>
                            <a:schemeClr val="tx1"/>
                          </a:solidFill>
                          <a:effectLst/>
                          <a:latin typeface="Arial" charset="0"/>
                          <a:ea typeface="Times New Roman" charset="0"/>
                          <a:cs typeface="Times New Roman" charset="0"/>
                        </a:rPr>
                        <a:t>(Avec quelles technologies ? Quelles organisations ? Quelle approche des clients ? ...)</a:t>
                      </a:r>
                      <a:endParaRPr kumimoji="0" lang="fr-FR" sz="1000" b="0" i="0" u="none" strike="noStrike" cap="none" normalizeH="0" baseline="0">
                        <a:ln>
                          <a:noFill/>
                        </a:ln>
                        <a:solidFill>
                          <a:schemeClr val="tx1"/>
                        </a:solidFill>
                        <a:effectLst/>
                        <a:latin typeface="Times New Roman" charset="0"/>
                        <a:ea typeface="Times New Roman" charset="0"/>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r>
              <a:tr h="989013">
                <a:tc>
                  <a:txBody>
                    <a:bodyPr/>
                    <a:lstStyle/>
                    <a:p>
                      <a:pPr marL="342900" marR="0" lvl="0" indent="-342900" algn="ctr" defTabSz="914400" rtl="0" eaLnBrk="0" fontAlgn="base" latinLnBrk="0" hangingPunct="0">
                        <a:lnSpc>
                          <a:spcPct val="100000"/>
                        </a:lnSpc>
                        <a:spcBef>
                          <a:spcPct val="0"/>
                        </a:spcBef>
                        <a:spcAft>
                          <a:spcPct val="0"/>
                        </a:spcAft>
                        <a:buClr>
                          <a:schemeClr val="tx2"/>
                        </a:buClr>
                        <a:buSzPct val="100000"/>
                        <a:buFontTx/>
                        <a:buNone/>
                        <a:tabLst/>
                      </a:pPr>
                      <a:r>
                        <a:rPr kumimoji="0" lang="fr-FR" sz="1800" b="1" i="0" u="none" strike="noStrike" cap="none" normalizeH="0" baseline="0">
                          <a:ln>
                            <a:noFill/>
                          </a:ln>
                          <a:solidFill>
                            <a:schemeClr val="tx1"/>
                          </a:solidFill>
                          <a:effectLst/>
                          <a:latin typeface="Arial" charset="0"/>
                          <a:ea typeface="Times New Roman" charset="0"/>
                          <a:cs typeface="Times New Roman" charset="0"/>
                        </a:rPr>
                        <a:t>Notre offre actuelle</a:t>
                      </a:r>
                      <a:endParaRPr kumimoji="0" lang="fr-FR" sz="3600" b="1" i="0" u="none" strike="noStrike" cap="none" normalizeH="0" baseline="0">
                        <a:ln>
                          <a:noFill/>
                        </a:ln>
                        <a:solidFill>
                          <a:schemeClr val="tx1"/>
                        </a:solidFill>
                        <a:effectLst/>
                        <a:latin typeface="Times" charset="0"/>
                        <a:ea typeface="Times New Roman" charset="0"/>
                        <a:cs typeface="Times New Roman"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tx2"/>
                        </a:buClr>
                        <a:buSzPct val="100000"/>
                        <a:buFontTx/>
                        <a:buNone/>
                        <a:tabLst/>
                      </a:pPr>
                      <a:r>
                        <a:rPr kumimoji="0" lang="fr-FR" sz="1800" b="1" i="0" u="none" strike="noStrike" cap="none" normalizeH="0" baseline="0">
                          <a:ln>
                            <a:noFill/>
                          </a:ln>
                          <a:solidFill>
                            <a:schemeClr val="tx1"/>
                          </a:solidFill>
                          <a:effectLst/>
                          <a:latin typeface="Arial" charset="0"/>
                          <a:ea typeface="Times New Roman" charset="0"/>
                          <a:cs typeface="Times New Roman" charset="0"/>
                        </a:rPr>
                        <a:t>Deux clients types</a:t>
                      </a:r>
                      <a:endParaRPr kumimoji="0" lang="fr-FR" sz="3600" b="1" i="0" u="none" strike="noStrike" cap="none" normalizeH="0" baseline="0">
                        <a:ln>
                          <a:noFill/>
                        </a:ln>
                        <a:solidFill>
                          <a:schemeClr val="tx1"/>
                        </a:solidFill>
                        <a:effectLst/>
                        <a:latin typeface="Times" charset="0"/>
                        <a:ea typeface="Times New Roman" charset="0"/>
                        <a:cs typeface="Times New Roman"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47825">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endParaRPr kumimoji="0" lang="fr-FR" sz="2400" b="0" i="0" u="none" strike="noStrike" cap="none" normalizeH="0" baseline="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endParaRPr kumimoji="0" lang="fr-FR" sz="2400" b="0" i="0" u="none" strike="noStrike" cap="none" normalizeH="0" baseline="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Espace réservé du numéro de diapositive 3"/>
          <p:cNvSpPr>
            <a:spLocks noGrp="1"/>
          </p:cNvSpPr>
          <p:nvPr>
            <p:ph type="sldNum" sz="quarter" idx="10"/>
          </p:nvPr>
        </p:nvSpPr>
        <p:spPr/>
        <p:txBody>
          <a:bodyPr/>
          <a:lstStyle/>
          <a:p>
            <a:pPr>
              <a:defRPr/>
            </a:pPr>
            <a:fld id="{34CD36AB-73B5-4F42-BD1B-D13A836D9D6E}" type="slidenum">
              <a:rPr lang="fr-FR"/>
              <a:pPr>
                <a:defRPr/>
              </a:pPr>
              <a:t>61</a:t>
            </a:fld>
            <a:endParaRPr lang="fr-FR"/>
          </a:p>
        </p:txBody>
      </p:sp>
      <p:sp>
        <p:nvSpPr>
          <p:cNvPr id="125955" name="Rectangle 1026"/>
          <p:cNvSpPr>
            <a:spLocks noGrp="1" noChangeArrowheads="1"/>
          </p:cNvSpPr>
          <p:nvPr>
            <p:ph type="title"/>
          </p:nvPr>
        </p:nvSpPr>
        <p:spPr>
          <a:xfrm>
            <a:off x="457200" y="338138"/>
            <a:ext cx="8229600" cy="347662"/>
          </a:xfrm>
        </p:spPr>
        <p:txBody>
          <a:bodyPr/>
          <a:lstStyle/>
          <a:p>
            <a:r>
              <a:rPr lang="fr-FR"/>
              <a:t>L’intérêt du segment</a:t>
            </a:r>
          </a:p>
        </p:txBody>
      </p:sp>
      <p:graphicFrame>
        <p:nvGraphicFramePr>
          <p:cNvPr id="416817" name="Group 1073"/>
          <p:cNvGraphicFramePr>
            <a:graphicFrameLocks noGrp="1"/>
          </p:cNvGraphicFramePr>
          <p:nvPr>
            <p:ph type="tbl" idx="1"/>
          </p:nvPr>
        </p:nvGraphicFramePr>
        <p:xfrm>
          <a:off x="533400" y="990600"/>
          <a:ext cx="7772400" cy="5409247"/>
        </p:xfrm>
        <a:graphic>
          <a:graphicData uri="http://schemas.openxmlformats.org/drawingml/2006/table">
            <a:tbl>
              <a:tblPr/>
              <a:tblGrid>
                <a:gridCol w="2381250"/>
                <a:gridCol w="3009900"/>
                <a:gridCol w="2381250"/>
              </a:tblGrid>
              <a:tr h="566738">
                <a:tc>
                  <a:txBody>
                    <a:bodyPr/>
                    <a:lstStyle/>
                    <a:p>
                      <a:pPr marL="342900" marR="0" lvl="0" indent="-342900" algn="ctr" defTabSz="914400" rtl="0" eaLnBrk="0" fontAlgn="base" latinLnBrk="0" hangingPunct="0">
                        <a:lnSpc>
                          <a:spcPct val="100000"/>
                        </a:lnSpc>
                        <a:spcBef>
                          <a:spcPct val="0"/>
                        </a:spcBef>
                        <a:spcAft>
                          <a:spcPct val="0"/>
                        </a:spcAft>
                        <a:buClr>
                          <a:schemeClr val="tx2"/>
                        </a:buClr>
                        <a:buSzPct val="100000"/>
                        <a:buFontTx/>
                        <a:buNone/>
                        <a:tabLst/>
                      </a:pPr>
                      <a:r>
                        <a:rPr kumimoji="0" lang="fr-FR" sz="1600" b="1" i="0" u="none" strike="noStrike" cap="none" normalizeH="0" baseline="0">
                          <a:ln>
                            <a:noFill/>
                          </a:ln>
                          <a:solidFill>
                            <a:schemeClr val="tx1"/>
                          </a:solidFill>
                          <a:effectLst/>
                          <a:latin typeface="Arial" charset="0"/>
                          <a:ea typeface="Times New Roman" charset="0"/>
                          <a:cs typeface="Times New Roman" charset="0"/>
                        </a:rPr>
                        <a:t>Critère</a:t>
                      </a:r>
                      <a:endParaRPr kumimoji="0" lang="fr-FR" sz="3200" b="1" i="0" u="none" strike="noStrike" cap="none" normalizeH="0" baseline="0">
                        <a:ln>
                          <a:noFill/>
                        </a:ln>
                        <a:solidFill>
                          <a:schemeClr val="tx1"/>
                        </a:solidFill>
                        <a:effectLst/>
                        <a:latin typeface="Times" charset="0"/>
                        <a:ea typeface="Times New Roman" charset="0"/>
                        <a:cs typeface="Times New Roman"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tx2"/>
                        </a:buClr>
                        <a:buSzPct val="100000"/>
                        <a:buFontTx/>
                        <a:buNone/>
                        <a:tabLst/>
                      </a:pPr>
                      <a:r>
                        <a:rPr kumimoji="0" lang="fr-FR" sz="1600" b="1" i="0" u="none" strike="noStrike" cap="none" normalizeH="0" baseline="0">
                          <a:ln>
                            <a:noFill/>
                          </a:ln>
                          <a:solidFill>
                            <a:schemeClr val="tx1"/>
                          </a:solidFill>
                          <a:effectLst/>
                          <a:latin typeface="Arial" charset="0"/>
                          <a:ea typeface="Times New Roman" charset="0"/>
                          <a:cs typeface="Times New Roman" charset="0"/>
                        </a:rPr>
                        <a:t>Évaluation</a:t>
                      </a:r>
                      <a:endParaRPr kumimoji="0" lang="fr-FR" sz="3200" b="1" i="0" u="none" strike="noStrike" cap="none" normalizeH="0" baseline="0">
                        <a:ln>
                          <a:noFill/>
                        </a:ln>
                        <a:solidFill>
                          <a:schemeClr val="tx1"/>
                        </a:solidFill>
                        <a:effectLst/>
                        <a:latin typeface="Times" charset="0"/>
                        <a:ea typeface="Times New Roman" charset="0"/>
                        <a:cs typeface="Times New Roman"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tx2"/>
                        </a:buClr>
                        <a:buSzPct val="100000"/>
                        <a:buFontTx/>
                        <a:buNone/>
                        <a:tabLst/>
                      </a:pPr>
                      <a:r>
                        <a:rPr kumimoji="0" lang="fr-FR" sz="1600" b="1" i="0" u="none" strike="noStrike" cap="none" normalizeH="0" baseline="0">
                          <a:ln>
                            <a:noFill/>
                          </a:ln>
                          <a:solidFill>
                            <a:schemeClr val="tx1"/>
                          </a:solidFill>
                          <a:effectLst/>
                          <a:latin typeface="Arial" charset="0"/>
                          <a:ea typeface="Times New Roman" charset="0"/>
                          <a:cs typeface="Times New Roman" charset="0"/>
                        </a:rPr>
                        <a:t>Commentaires : enjeux, menaces .. </a:t>
                      </a:r>
                      <a:endParaRPr kumimoji="0" lang="fr-FR" sz="3200" b="1" i="0" u="none" strike="noStrike" cap="none" normalizeH="0" baseline="0">
                        <a:ln>
                          <a:noFill/>
                        </a:ln>
                        <a:solidFill>
                          <a:schemeClr val="tx1"/>
                        </a:solidFill>
                        <a:effectLst/>
                        <a:latin typeface="Times" charset="0"/>
                        <a:ea typeface="Times New Roman" charset="0"/>
                        <a:cs typeface="Times New Roman"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1650">
                <a:tc>
                  <a:txBody>
                    <a:bodyPr/>
                    <a:lstStyle/>
                    <a:p>
                      <a:pPr marL="342900" marR="0" lvl="0" indent="-342900" algn="l" defTabSz="914400" rtl="0" eaLnBrk="0" fontAlgn="base" latinLnBrk="0" hangingPunct="0">
                        <a:lnSpc>
                          <a:spcPct val="100000"/>
                        </a:lnSpc>
                        <a:spcBef>
                          <a:spcPct val="0"/>
                        </a:spcBef>
                        <a:spcAft>
                          <a:spcPct val="0"/>
                        </a:spcAft>
                        <a:buClr>
                          <a:schemeClr val="tx2"/>
                        </a:buClr>
                        <a:buSzPct val="100000"/>
                        <a:buFontTx/>
                        <a:buNone/>
                        <a:tabLst/>
                      </a:pPr>
                      <a:r>
                        <a:rPr kumimoji="0" lang="fr-FR" sz="1200" b="1" i="0" u="none" strike="noStrike" cap="none" normalizeH="0" baseline="0">
                          <a:ln>
                            <a:noFill/>
                          </a:ln>
                          <a:solidFill>
                            <a:schemeClr val="tx1"/>
                          </a:solidFill>
                          <a:effectLst/>
                          <a:latin typeface="Arial" charset="0"/>
                          <a:ea typeface="Times New Roman" charset="0"/>
                          <a:cs typeface="Times New Roman" charset="0"/>
                        </a:rPr>
                        <a:t>Taille du marché</a:t>
                      </a:r>
                      <a:endParaRPr kumimoji="0" lang="fr-FR" sz="900" b="1" i="0" u="none" strike="noStrike" cap="none" normalizeH="0" baseline="0">
                        <a:ln>
                          <a:noFill/>
                        </a:ln>
                        <a:solidFill>
                          <a:schemeClr val="tx1"/>
                        </a:solidFill>
                        <a:effectLst/>
                        <a:latin typeface="Times New Roman" charset="0"/>
                        <a:ea typeface="Times New Roman" charset="0"/>
                        <a:cs typeface="Times New Roman" charset="0"/>
                      </a:endParaRPr>
                    </a:p>
                    <a:p>
                      <a:pPr marL="342900" marR="0" lvl="0" indent="-342900" algn="l" defTabSz="914400" rtl="0" eaLnBrk="0" fontAlgn="base" latinLnBrk="0" hangingPunct="0">
                        <a:lnSpc>
                          <a:spcPct val="100000"/>
                        </a:lnSpc>
                        <a:spcBef>
                          <a:spcPct val="0"/>
                        </a:spcBef>
                        <a:spcAft>
                          <a:spcPct val="0"/>
                        </a:spcAft>
                        <a:buClrTx/>
                        <a:buSzPct val="100000"/>
                        <a:buFontTx/>
                        <a:buNone/>
                        <a:tabLst/>
                      </a:pPr>
                      <a:r>
                        <a:rPr kumimoji="0" lang="fr-FR" sz="1200" b="1" i="0" u="none" strike="noStrike" cap="none" normalizeH="0" baseline="0">
                          <a:ln>
                            <a:noFill/>
                          </a:ln>
                          <a:solidFill>
                            <a:schemeClr val="tx1"/>
                          </a:solidFill>
                          <a:effectLst/>
                          <a:latin typeface="Arial" charset="0"/>
                          <a:ea typeface="Times New Roman" charset="0"/>
                          <a:cs typeface="Times New Roman" charset="0"/>
                        </a:rPr>
                        <a:t>(petit /  moyen / grand)</a:t>
                      </a:r>
                      <a:endParaRPr kumimoji="0" lang="fr-FR" sz="2400" b="1" i="0" u="none" strike="noStrike" cap="none" normalizeH="0" baseline="0">
                        <a:ln>
                          <a:noFill/>
                        </a:ln>
                        <a:solidFill>
                          <a:schemeClr val="tx1"/>
                        </a:solidFill>
                        <a:effectLst/>
                        <a:latin typeface="Times" charset="0"/>
                        <a:ea typeface="Times New Roman" charset="0"/>
                        <a:cs typeface="Times New Roman"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endParaRPr kumimoji="0" lang="fr-FR" sz="2800" b="0" i="0" u="none" strike="noStrike" cap="none" normalizeH="0" baseline="0">
                        <a:ln>
                          <a:noFill/>
                        </a:ln>
                        <a:solidFill>
                          <a:schemeClr val="tx1"/>
                        </a:solidFill>
                        <a:effectLst/>
                        <a:latin typeface="Times New Roman"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endParaRPr kumimoji="0" lang="fr-FR" sz="2800" b="0" i="0" u="none" strike="noStrike" cap="none" normalizeH="0" baseline="0">
                        <a:ln>
                          <a:noFill/>
                        </a:ln>
                        <a:solidFill>
                          <a:schemeClr val="tx1"/>
                        </a:solidFill>
                        <a:effectLst/>
                        <a:latin typeface="Times New Roman"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1650">
                <a:tc>
                  <a:txBody>
                    <a:bodyPr/>
                    <a:lstStyle/>
                    <a:p>
                      <a:pPr marL="342900" marR="0" lvl="0" indent="-342900" algn="l" defTabSz="914400" rtl="0" eaLnBrk="0" fontAlgn="base" latinLnBrk="0" hangingPunct="0">
                        <a:lnSpc>
                          <a:spcPct val="100000"/>
                        </a:lnSpc>
                        <a:spcBef>
                          <a:spcPct val="0"/>
                        </a:spcBef>
                        <a:spcAft>
                          <a:spcPct val="0"/>
                        </a:spcAft>
                        <a:buClr>
                          <a:schemeClr val="tx2"/>
                        </a:buClr>
                        <a:buSzPct val="100000"/>
                        <a:buFontTx/>
                        <a:buNone/>
                        <a:tabLst/>
                      </a:pPr>
                      <a:r>
                        <a:rPr kumimoji="0" lang="fr-FR" sz="1200" b="1" i="0" u="none" strike="noStrike" cap="none" normalizeH="0" baseline="0">
                          <a:ln>
                            <a:noFill/>
                          </a:ln>
                          <a:solidFill>
                            <a:schemeClr val="tx1"/>
                          </a:solidFill>
                          <a:effectLst/>
                          <a:latin typeface="Arial" charset="0"/>
                          <a:ea typeface="Times New Roman" charset="0"/>
                          <a:cs typeface="Times New Roman" charset="0"/>
                        </a:rPr>
                        <a:t>Croissance du marché</a:t>
                      </a:r>
                      <a:endParaRPr kumimoji="0" lang="fr-FR" sz="900" b="1" i="0" u="none" strike="noStrike" cap="none" normalizeH="0" baseline="0">
                        <a:ln>
                          <a:noFill/>
                        </a:ln>
                        <a:solidFill>
                          <a:schemeClr val="tx1"/>
                        </a:solidFill>
                        <a:effectLst/>
                        <a:latin typeface="Times New Roman" charset="0"/>
                        <a:ea typeface="Times New Roman" charset="0"/>
                        <a:cs typeface="Times New Roman" charset="0"/>
                      </a:endParaRPr>
                    </a:p>
                    <a:p>
                      <a:pPr marL="342900" marR="0" lvl="0" indent="-342900" algn="l" defTabSz="914400" rtl="0" eaLnBrk="0" fontAlgn="base" latinLnBrk="0" hangingPunct="0">
                        <a:lnSpc>
                          <a:spcPct val="100000"/>
                        </a:lnSpc>
                        <a:spcBef>
                          <a:spcPct val="0"/>
                        </a:spcBef>
                        <a:spcAft>
                          <a:spcPct val="0"/>
                        </a:spcAft>
                        <a:buClrTx/>
                        <a:buSzPct val="100000"/>
                        <a:buFontTx/>
                        <a:buNone/>
                        <a:tabLst/>
                      </a:pPr>
                      <a:r>
                        <a:rPr kumimoji="0" lang="fr-FR" sz="1200" b="1" i="0" u="none" strike="noStrike" cap="none" normalizeH="0" baseline="0">
                          <a:ln>
                            <a:noFill/>
                          </a:ln>
                          <a:solidFill>
                            <a:schemeClr val="tx1"/>
                          </a:solidFill>
                          <a:effectLst/>
                          <a:latin typeface="Arial" charset="0"/>
                          <a:ea typeface="Times New Roman" charset="0"/>
                          <a:cs typeface="Times New Roman" charset="0"/>
                        </a:rPr>
                        <a:t>(négatif / nul / faible / fort)</a:t>
                      </a:r>
                      <a:endParaRPr kumimoji="0" lang="fr-FR" sz="2400" b="1" i="0" u="none" strike="noStrike" cap="none" normalizeH="0" baseline="0">
                        <a:ln>
                          <a:noFill/>
                        </a:ln>
                        <a:solidFill>
                          <a:schemeClr val="tx1"/>
                        </a:solidFill>
                        <a:effectLst/>
                        <a:latin typeface="Times" charset="0"/>
                        <a:ea typeface="Times New Roman" charset="0"/>
                        <a:cs typeface="Times New Roman"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endParaRPr kumimoji="0" lang="fr-FR" sz="2800" b="0" i="0" u="none" strike="noStrike" cap="none" normalizeH="0" baseline="0">
                        <a:ln>
                          <a:noFill/>
                        </a:ln>
                        <a:solidFill>
                          <a:schemeClr val="tx1"/>
                        </a:solidFill>
                        <a:effectLst/>
                        <a:latin typeface="Times New Roman"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endParaRPr kumimoji="0" lang="fr-FR" sz="2800" b="0" i="0" u="none" strike="noStrike" cap="none" normalizeH="0" baseline="0">
                        <a:ln>
                          <a:noFill/>
                        </a:ln>
                        <a:solidFill>
                          <a:schemeClr val="tx1"/>
                        </a:solidFill>
                        <a:effectLst/>
                        <a:latin typeface="Times New Roman"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0063">
                <a:tc>
                  <a:txBody>
                    <a:bodyPr/>
                    <a:lstStyle/>
                    <a:p>
                      <a:pPr marL="0" marR="0" lvl="0" indent="0" algn="l" defTabSz="914400" rtl="0" eaLnBrk="0" fontAlgn="base" latinLnBrk="0" hangingPunct="0">
                        <a:lnSpc>
                          <a:spcPct val="100000"/>
                        </a:lnSpc>
                        <a:spcBef>
                          <a:spcPct val="0"/>
                        </a:spcBef>
                        <a:spcAft>
                          <a:spcPct val="0"/>
                        </a:spcAft>
                        <a:buClr>
                          <a:schemeClr val="tx2"/>
                        </a:buClr>
                        <a:buSzPct val="100000"/>
                        <a:buFontTx/>
                        <a:buNone/>
                        <a:tabLst/>
                      </a:pPr>
                      <a:r>
                        <a:rPr kumimoji="0" lang="fr-FR" sz="1200" b="1" i="0" u="none" strike="noStrike" cap="none" normalizeH="0" baseline="0">
                          <a:ln>
                            <a:noFill/>
                          </a:ln>
                          <a:solidFill>
                            <a:schemeClr val="tx1"/>
                          </a:solidFill>
                          <a:effectLst/>
                          <a:latin typeface="Arial" charset="0"/>
                          <a:ea typeface="Times New Roman" charset="0"/>
                          <a:cs typeface="Times New Roman" charset="0"/>
                        </a:rPr>
                        <a:t>Rentabilité intrinsèque du marché (nulle / faible / forte)</a:t>
                      </a:r>
                      <a:endParaRPr kumimoji="0" lang="fr-FR" sz="2400" b="1" i="0" u="none" strike="noStrike" cap="none" normalizeH="0" baseline="0">
                        <a:ln>
                          <a:noFill/>
                        </a:ln>
                        <a:solidFill>
                          <a:schemeClr val="tx1"/>
                        </a:solidFill>
                        <a:effectLst/>
                        <a:latin typeface="Times" charset="0"/>
                        <a:ea typeface="Times New Roman" charset="0"/>
                        <a:cs typeface="Times New Roman"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endParaRPr kumimoji="0" lang="fr-FR" sz="2800" b="0" i="0" u="none" strike="noStrike" cap="none" normalizeH="0" baseline="0">
                        <a:ln>
                          <a:noFill/>
                        </a:ln>
                        <a:solidFill>
                          <a:schemeClr val="tx1"/>
                        </a:solidFill>
                        <a:effectLst/>
                        <a:latin typeface="Times New Roman"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endParaRPr kumimoji="0" lang="fr-FR" sz="2800" b="0" i="0" u="none" strike="noStrike" cap="none" normalizeH="0" baseline="0">
                        <a:ln>
                          <a:noFill/>
                        </a:ln>
                        <a:solidFill>
                          <a:schemeClr val="tx1"/>
                        </a:solidFill>
                        <a:effectLst/>
                        <a:latin typeface="Times New Roman"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1650">
                <a:tc>
                  <a:txBody>
                    <a:bodyPr/>
                    <a:lstStyle/>
                    <a:p>
                      <a:pPr marL="342900" marR="0" lvl="0" indent="-342900" algn="l" defTabSz="914400" rtl="0" eaLnBrk="0" fontAlgn="base" latinLnBrk="0" hangingPunct="0">
                        <a:lnSpc>
                          <a:spcPct val="100000"/>
                        </a:lnSpc>
                        <a:spcBef>
                          <a:spcPct val="0"/>
                        </a:spcBef>
                        <a:spcAft>
                          <a:spcPct val="0"/>
                        </a:spcAft>
                        <a:buClr>
                          <a:schemeClr val="tx2"/>
                        </a:buClr>
                        <a:buSzPct val="100000"/>
                        <a:buFontTx/>
                        <a:buNone/>
                        <a:tabLst/>
                      </a:pPr>
                      <a:r>
                        <a:rPr kumimoji="0" lang="fr-FR" sz="1200" b="1" i="0" u="none" strike="noStrike" cap="none" normalizeH="0" baseline="0">
                          <a:ln>
                            <a:noFill/>
                          </a:ln>
                          <a:solidFill>
                            <a:schemeClr val="tx1"/>
                          </a:solidFill>
                          <a:effectLst/>
                          <a:latin typeface="Arial" charset="0"/>
                          <a:ea typeface="Times New Roman" charset="0"/>
                          <a:cs typeface="Times New Roman" charset="0"/>
                        </a:rPr>
                        <a:t>Concentration des clients</a:t>
                      </a:r>
                      <a:endParaRPr kumimoji="0" lang="fr-FR" sz="900" b="1" i="0" u="none" strike="noStrike" cap="none" normalizeH="0" baseline="0">
                        <a:ln>
                          <a:noFill/>
                        </a:ln>
                        <a:solidFill>
                          <a:schemeClr val="tx1"/>
                        </a:solidFill>
                        <a:effectLst/>
                        <a:latin typeface="Times New Roman" charset="0"/>
                        <a:ea typeface="Times New Roman" charset="0"/>
                        <a:cs typeface="Times New Roman" charset="0"/>
                      </a:endParaRPr>
                    </a:p>
                    <a:p>
                      <a:pPr marL="342900" marR="0" lvl="0" indent="-342900" algn="l" defTabSz="914400" rtl="0" eaLnBrk="0" fontAlgn="base" latinLnBrk="0" hangingPunct="0">
                        <a:lnSpc>
                          <a:spcPct val="100000"/>
                        </a:lnSpc>
                        <a:spcBef>
                          <a:spcPct val="0"/>
                        </a:spcBef>
                        <a:spcAft>
                          <a:spcPct val="0"/>
                        </a:spcAft>
                        <a:buClrTx/>
                        <a:buSzPct val="100000"/>
                        <a:buFontTx/>
                        <a:buNone/>
                        <a:tabLst/>
                      </a:pPr>
                      <a:r>
                        <a:rPr kumimoji="0" lang="fr-FR" sz="1200" b="1" i="0" u="none" strike="noStrike" cap="none" normalizeH="0" baseline="0">
                          <a:ln>
                            <a:noFill/>
                          </a:ln>
                          <a:solidFill>
                            <a:schemeClr val="tx1"/>
                          </a:solidFill>
                          <a:effectLst/>
                          <a:latin typeface="Arial" charset="0"/>
                          <a:ea typeface="Times New Roman" charset="0"/>
                          <a:cs typeface="Times New Roman" charset="0"/>
                        </a:rPr>
                        <a:t>(faible / moyenne / forte)</a:t>
                      </a:r>
                      <a:endParaRPr kumimoji="0" lang="fr-FR" sz="2400" b="1" i="0" u="none" strike="noStrike" cap="none" normalizeH="0" baseline="0">
                        <a:ln>
                          <a:noFill/>
                        </a:ln>
                        <a:solidFill>
                          <a:schemeClr val="tx1"/>
                        </a:solidFill>
                        <a:effectLst/>
                        <a:latin typeface="Times" charset="0"/>
                        <a:ea typeface="Times New Roman" charset="0"/>
                        <a:cs typeface="Times New Roman"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endParaRPr kumimoji="0" lang="fr-FR" sz="2800" b="0" i="0" u="none" strike="noStrike" cap="none" normalizeH="0" baseline="0">
                        <a:ln>
                          <a:noFill/>
                        </a:ln>
                        <a:solidFill>
                          <a:schemeClr val="tx1"/>
                        </a:solidFill>
                        <a:effectLst/>
                        <a:latin typeface="Times New Roman"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endParaRPr kumimoji="0" lang="fr-FR" sz="2800" b="0" i="0" u="none" strike="noStrike" cap="none" normalizeH="0" baseline="0">
                        <a:ln>
                          <a:noFill/>
                        </a:ln>
                        <a:solidFill>
                          <a:schemeClr val="tx1"/>
                        </a:solidFill>
                        <a:effectLst/>
                        <a:latin typeface="Times New Roman"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81088">
                <a:tc>
                  <a:txBody>
                    <a:bodyPr/>
                    <a:lstStyle/>
                    <a:p>
                      <a:pPr marL="342900" marR="0" lvl="0" indent="-342900" algn="l" defTabSz="914400" rtl="0" eaLnBrk="0" fontAlgn="base" latinLnBrk="0" hangingPunct="0">
                        <a:lnSpc>
                          <a:spcPct val="100000"/>
                        </a:lnSpc>
                        <a:spcBef>
                          <a:spcPct val="0"/>
                        </a:spcBef>
                        <a:spcAft>
                          <a:spcPct val="0"/>
                        </a:spcAft>
                        <a:buClr>
                          <a:schemeClr val="tx2"/>
                        </a:buClr>
                        <a:buSzPct val="100000"/>
                        <a:buFontTx/>
                        <a:buNone/>
                        <a:tabLst/>
                      </a:pPr>
                      <a:r>
                        <a:rPr kumimoji="0" lang="fr-FR" sz="1200" b="1" i="0" u="none" strike="noStrike" cap="none" normalizeH="0" baseline="0">
                          <a:ln>
                            <a:noFill/>
                          </a:ln>
                          <a:solidFill>
                            <a:schemeClr val="tx1"/>
                          </a:solidFill>
                          <a:effectLst/>
                          <a:latin typeface="Arial" charset="0"/>
                          <a:ea typeface="Times New Roman" charset="0"/>
                          <a:cs typeface="Times New Roman" charset="0"/>
                        </a:rPr>
                        <a:t>Barrières techniques</a:t>
                      </a:r>
                      <a:endParaRPr kumimoji="0" lang="fr-FR" sz="900" b="1" i="0" u="none" strike="noStrike" cap="none" normalizeH="0" baseline="0">
                        <a:ln>
                          <a:noFill/>
                        </a:ln>
                        <a:solidFill>
                          <a:schemeClr val="tx1"/>
                        </a:solidFill>
                        <a:effectLst/>
                        <a:latin typeface="Times New Roman" charset="0"/>
                        <a:ea typeface="Times New Roman" charset="0"/>
                        <a:cs typeface="Times New Roman" charset="0"/>
                      </a:endParaRPr>
                    </a:p>
                    <a:p>
                      <a:pPr marL="342900" marR="0" lvl="0" indent="-342900" algn="l" defTabSz="914400" rtl="0" eaLnBrk="0" fontAlgn="base" latinLnBrk="0" hangingPunct="0">
                        <a:lnSpc>
                          <a:spcPct val="100000"/>
                        </a:lnSpc>
                        <a:spcBef>
                          <a:spcPct val="0"/>
                        </a:spcBef>
                        <a:spcAft>
                          <a:spcPct val="0"/>
                        </a:spcAft>
                        <a:buClrTx/>
                        <a:buSzPct val="100000"/>
                        <a:buFontTx/>
                        <a:buNone/>
                        <a:tabLst/>
                      </a:pPr>
                      <a:r>
                        <a:rPr kumimoji="0" lang="fr-FR" sz="1200" b="1" i="0" u="none" strike="noStrike" cap="none" normalizeH="0" baseline="0">
                          <a:ln>
                            <a:noFill/>
                          </a:ln>
                          <a:solidFill>
                            <a:schemeClr val="tx1"/>
                          </a:solidFill>
                          <a:effectLst/>
                          <a:latin typeface="Arial" charset="0"/>
                          <a:ea typeface="Times New Roman" charset="0"/>
                          <a:cs typeface="Times New Roman" charset="0"/>
                        </a:rPr>
                        <a:t>Barrières commerciales</a:t>
                      </a:r>
                      <a:endParaRPr kumimoji="0" lang="fr-FR" sz="900" b="1" i="0" u="none" strike="noStrike" cap="none" normalizeH="0" baseline="0">
                        <a:ln>
                          <a:noFill/>
                        </a:ln>
                        <a:solidFill>
                          <a:schemeClr val="tx1"/>
                        </a:solidFill>
                        <a:effectLst/>
                        <a:latin typeface="Times New Roman" charset="0"/>
                        <a:ea typeface="Times New Roman" charset="0"/>
                        <a:cs typeface="Times New Roman" charset="0"/>
                      </a:endParaRPr>
                    </a:p>
                    <a:p>
                      <a:pPr marL="342900" marR="0" lvl="0" indent="-342900" algn="l" defTabSz="914400" rtl="0" eaLnBrk="0" fontAlgn="base" latinLnBrk="0" hangingPunct="0">
                        <a:lnSpc>
                          <a:spcPct val="100000"/>
                        </a:lnSpc>
                        <a:spcBef>
                          <a:spcPct val="0"/>
                        </a:spcBef>
                        <a:spcAft>
                          <a:spcPct val="0"/>
                        </a:spcAft>
                        <a:buClrTx/>
                        <a:buSzPct val="100000"/>
                        <a:buFontTx/>
                        <a:buNone/>
                        <a:tabLst/>
                      </a:pPr>
                      <a:r>
                        <a:rPr kumimoji="0" lang="fr-FR" sz="1200" b="1" i="0" u="none" strike="noStrike" cap="none" normalizeH="0" baseline="0">
                          <a:ln>
                            <a:noFill/>
                          </a:ln>
                          <a:solidFill>
                            <a:schemeClr val="tx1"/>
                          </a:solidFill>
                          <a:effectLst/>
                          <a:latin typeface="Arial" charset="0"/>
                          <a:ea typeface="Times New Roman" charset="0"/>
                          <a:cs typeface="Times New Roman" charset="0"/>
                        </a:rPr>
                        <a:t>Barrières juridique</a:t>
                      </a:r>
                      <a:endParaRPr kumimoji="0" lang="fr-FR" sz="900" b="1" i="0" u="none" strike="noStrike" cap="none" normalizeH="0" baseline="0">
                        <a:ln>
                          <a:noFill/>
                        </a:ln>
                        <a:solidFill>
                          <a:schemeClr val="tx1"/>
                        </a:solidFill>
                        <a:effectLst/>
                        <a:latin typeface="Times New Roman" charset="0"/>
                        <a:ea typeface="Times New Roman" charset="0"/>
                        <a:cs typeface="Times New Roman" charset="0"/>
                      </a:endParaRPr>
                    </a:p>
                    <a:p>
                      <a:pPr marL="342900" marR="0" lvl="0" indent="-342900" algn="l" defTabSz="914400" rtl="0" eaLnBrk="0" fontAlgn="base" latinLnBrk="0" hangingPunct="0">
                        <a:lnSpc>
                          <a:spcPct val="100000"/>
                        </a:lnSpc>
                        <a:spcBef>
                          <a:spcPct val="0"/>
                        </a:spcBef>
                        <a:spcAft>
                          <a:spcPct val="0"/>
                        </a:spcAft>
                        <a:buClrTx/>
                        <a:buSzPct val="100000"/>
                        <a:buFontTx/>
                        <a:buNone/>
                        <a:tabLst/>
                      </a:pPr>
                      <a:r>
                        <a:rPr kumimoji="0" lang="fr-FR" sz="1200" b="1" i="0" u="none" strike="noStrike" cap="none" normalizeH="0" baseline="0">
                          <a:ln>
                            <a:noFill/>
                          </a:ln>
                          <a:solidFill>
                            <a:schemeClr val="tx1"/>
                          </a:solidFill>
                          <a:effectLst/>
                          <a:latin typeface="Arial" charset="0"/>
                          <a:ea typeface="Times New Roman" charset="0"/>
                          <a:cs typeface="Times New Roman" charset="0"/>
                        </a:rPr>
                        <a:t>(faible, moyenne, forte)</a:t>
                      </a:r>
                      <a:endParaRPr kumimoji="0" lang="fr-FR" sz="2400" b="1" i="0" u="none" strike="noStrike" cap="none" normalizeH="0" baseline="0">
                        <a:ln>
                          <a:noFill/>
                        </a:ln>
                        <a:solidFill>
                          <a:schemeClr val="tx1"/>
                        </a:solidFill>
                        <a:effectLst/>
                        <a:latin typeface="Times" charset="0"/>
                        <a:ea typeface="Times New Roman" charset="0"/>
                        <a:cs typeface="Times New Roman"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endParaRPr kumimoji="0" lang="fr-FR" sz="2800" b="0" i="0" u="none" strike="noStrike" cap="none" normalizeH="0" baseline="0">
                        <a:ln>
                          <a:noFill/>
                        </a:ln>
                        <a:solidFill>
                          <a:schemeClr val="tx1"/>
                        </a:solidFill>
                        <a:effectLst/>
                        <a:latin typeface="Times New Roman"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endParaRPr kumimoji="0" lang="fr-FR" sz="2800" b="0" i="0" u="none" strike="noStrike" cap="none" normalizeH="0" baseline="0">
                        <a:ln>
                          <a:noFill/>
                        </a:ln>
                        <a:solidFill>
                          <a:schemeClr val="tx1"/>
                        </a:solidFill>
                        <a:effectLst/>
                        <a:latin typeface="Times New Roman"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1650">
                <a:tc>
                  <a:txBody>
                    <a:bodyPr/>
                    <a:lstStyle/>
                    <a:p>
                      <a:pPr marL="342900" marR="0" lvl="0" indent="-342900" algn="l" defTabSz="914400" rtl="0" eaLnBrk="0" fontAlgn="base" latinLnBrk="0" hangingPunct="0">
                        <a:lnSpc>
                          <a:spcPct val="100000"/>
                        </a:lnSpc>
                        <a:spcBef>
                          <a:spcPct val="0"/>
                        </a:spcBef>
                        <a:spcAft>
                          <a:spcPct val="0"/>
                        </a:spcAft>
                        <a:buClr>
                          <a:schemeClr val="tx2"/>
                        </a:buClr>
                        <a:buSzPct val="100000"/>
                        <a:buFontTx/>
                        <a:buNone/>
                        <a:tabLst/>
                      </a:pPr>
                      <a:r>
                        <a:rPr kumimoji="0" lang="fr-FR" sz="1200" b="1" i="0" u="none" strike="noStrike" cap="none" normalizeH="0" baseline="0">
                          <a:ln>
                            <a:noFill/>
                          </a:ln>
                          <a:solidFill>
                            <a:schemeClr val="tx1"/>
                          </a:solidFill>
                          <a:effectLst/>
                          <a:latin typeface="Arial" charset="0"/>
                          <a:ea typeface="Times New Roman" charset="0"/>
                          <a:cs typeface="Times New Roman" charset="0"/>
                        </a:rPr>
                        <a:t>Autres critères :</a:t>
                      </a:r>
                      <a:endParaRPr kumimoji="0" lang="fr-FR" sz="900" b="1" i="0" u="none" strike="noStrike" cap="none" normalizeH="0" baseline="0">
                        <a:ln>
                          <a:noFill/>
                        </a:ln>
                        <a:solidFill>
                          <a:schemeClr val="tx1"/>
                        </a:solidFill>
                        <a:effectLst/>
                        <a:latin typeface="Times New Roman" charset="0"/>
                        <a:ea typeface="Times New Roman" charset="0"/>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endParaRPr kumimoji="0" lang="fr-FR" sz="2800" b="0" i="0" u="none" strike="noStrike" cap="none" normalizeH="0" baseline="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endParaRPr kumimoji="0" lang="fr-FR" sz="2800" b="0" i="0" u="none" strike="noStrike" cap="none" normalizeH="0" baseline="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1650">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200" b="1" i="0" u="none" strike="noStrike" cap="none" normalizeH="0" baseline="0">
                          <a:ln>
                            <a:noFill/>
                          </a:ln>
                          <a:solidFill>
                            <a:schemeClr val="tx1"/>
                          </a:solidFill>
                          <a:effectLst/>
                          <a:latin typeface="Arial" charset="0"/>
                        </a:rPr>
                        <a:t>Commentaires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endParaRPr kumimoji="0" lang="fr-FR" sz="2800" b="0" i="0" u="none" strike="noStrike" cap="none" normalizeH="0" baseline="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endParaRPr kumimoji="0" lang="fr-FR" sz="2800" b="0" i="0" u="none" strike="noStrike" cap="none" normalizeH="0" baseline="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1663">
                <a:tc>
                  <a:txBody>
                    <a:bodyPr/>
                    <a:lstStyle/>
                    <a:p>
                      <a:pPr marL="342900" marR="0" lvl="0" indent="-342900" algn="l" defTabSz="914400" rtl="0" eaLnBrk="0" fontAlgn="base" latinLnBrk="0" hangingPunct="0">
                        <a:lnSpc>
                          <a:spcPct val="100000"/>
                        </a:lnSpc>
                        <a:spcBef>
                          <a:spcPct val="0"/>
                        </a:spcBef>
                        <a:spcAft>
                          <a:spcPct val="0"/>
                        </a:spcAft>
                        <a:buClr>
                          <a:schemeClr val="tx2"/>
                        </a:buClr>
                        <a:buSzPct val="100000"/>
                        <a:buFontTx/>
                        <a:buNone/>
                        <a:tabLst/>
                      </a:pPr>
                      <a:r>
                        <a:rPr kumimoji="0" lang="fr-FR" sz="1200" b="1" i="0" u="none" strike="noStrike" cap="none" normalizeH="0" baseline="0">
                          <a:ln>
                            <a:noFill/>
                          </a:ln>
                          <a:solidFill>
                            <a:schemeClr val="tx1"/>
                          </a:solidFill>
                          <a:effectLst/>
                          <a:latin typeface="Arial" charset="0"/>
                          <a:ea typeface="Times New Roman" charset="0"/>
                          <a:cs typeface="Times New Roman" charset="0"/>
                        </a:rPr>
                        <a:t>Noms de quelques concurrents :</a:t>
                      </a:r>
                      <a:endParaRPr kumimoji="0" lang="fr-FR" sz="900" b="1" i="0" u="none" strike="noStrike" cap="none" normalizeH="0" baseline="0">
                        <a:ln>
                          <a:noFill/>
                        </a:ln>
                        <a:solidFill>
                          <a:schemeClr val="tx1"/>
                        </a:solidFill>
                        <a:effectLst/>
                        <a:latin typeface="Times New Roman" charset="0"/>
                        <a:ea typeface="Times New Roman" charset="0"/>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tx2"/>
                        </a:buClr>
                        <a:buSzPct val="100000"/>
                        <a:buFontTx/>
                        <a:buNone/>
                        <a:tabLst/>
                      </a:pPr>
                      <a:r>
                        <a:rPr kumimoji="0" lang="fr-FR" sz="1200" b="0" i="0" u="none" strike="noStrike" cap="none" normalizeH="0" baseline="0">
                          <a:ln>
                            <a:noFill/>
                          </a:ln>
                          <a:solidFill>
                            <a:schemeClr val="tx1"/>
                          </a:solidFill>
                          <a:effectLst/>
                          <a:latin typeface="Arial" charset="0"/>
                          <a:ea typeface="Times New Roman" charset="0"/>
                          <a:cs typeface="Times New Roman" charset="0"/>
                        </a:rPr>
                        <a:t>1 –</a:t>
                      </a:r>
                      <a:endParaRPr kumimoji="0" lang="fr-FR" sz="900" b="0" i="0" u="none" strike="noStrike" cap="none" normalizeH="0" baseline="0">
                        <a:ln>
                          <a:noFill/>
                        </a:ln>
                        <a:solidFill>
                          <a:schemeClr val="tx1"/>
                        </a:solidFill>
                        <a:effectLst/>
                        <a:latin typeface="Times New Roman" charset="0"/>
                        <a:ea typeface="Times New Roman" charset="0"/>
                        <a:cs typeface="Times New Roman" charset="0"/>
                      </a:endParaRPr>
                    </a:p>
                    <a:p>
                      <a:pPr marL="342900" marR="0" lvl="0" indent="-342900" algn="l" defTabSz="914400" rtl="0" eaLnBrk="0" fontAlgn="base" latinLnBrk="0" hangingPunct="0">
                        <a:lnSpc>
                          <a:spcPct val="100000"/>
                        </a:lnSpc>
                        <a:spcBef>
                          <a:spcPct val="0"/>
                        </a:spcBef>
                        <a:spcAft>
                          <a:spcPct val="0"/>
                        </a:spcAft>
                        <a:buClrTx/>
                        <a:buSzPct val="100000"/>
                        <a:buFontTx/>
                        <a:buNone/>
                        <a:tabLst/>
                      </a:pPr>
                      <a:r>
                        <a:rPr kumimoji="0" lang="fr-FR" sz="1200" b="0" i="0" u="none" strike="noStrike" cap="none" normalizeH="0" baseline="0">
                          <a:ln>
                            <a:noFill/>
                          </a:ln>
                          <a:solidFill>
                            <a:schemeClr val="tx1"/>
                          </a:solidFill>
                          <a:effectLst/>
                          <a:latin typeface="Arial" charset="0"/>
                          <a:ea typeface="Times New Roman" charset="0"/>
                          <a:cs typeface="Times New Roman" charset="0"/>
                        </a:rPr>
                        <a:t>2 –</a:t>
                      </a:r>
                      <a:endParaRPr kumimoji="0" lang="fr-FR" sz="900" b="0" i="0" u="none" strike="noStrike" cap="none" normalizeH="0" baseline="0">
                        <a:ln>
                          <a:noFill/>
                        </a:ln>
                        <a:solidFill>
                          <a:schemeClr val="tx1"/>
                        </a:solidFill>
                        <a:effectLst/>
                        <a:latin typeface="Times New Roman" charset="0"/>
                        <a:ea typeface="Times New Roman" charset="0"/>
                        <a:cs typeface="Times New Roman" charset="0"/>
                      </a:endParaRPr>
                    </a:p>
                    <a:p>
                      <a:pPr marL="342900" marR="0" lvl="0" indent="-342900" algn="l" defTabSz="914400" rtl="0" eaLnBrk="0" fontAlgn="base" latinLnBrk="0" hangingPunct="0">
                        <a:lnSpc>
                          <a:spcPct val="100000"/>
                        </a:lnSpc>
                        <a:spcBef>
                          <a:spcPct val="0"/>
                        </a:spcBef>
                        <a:spcAft>
                          <a:spcPct val="0"/>
                        </a:spcAft>
                        <a:buClrTx/>
                        <a:buSzPct val="100000"/>
                        <a:buFontTx/>
                        <a:buNone/>
                        <a:tabLst/>
                      </a:pPr>
                      <a:r>
                        <a:rPr kumimoji="0" lang="fr-FR" sz="1200" b="0" i="0" u="none" strike="noStrike" cap="none" normalizeH="0" baseline="0">
                          <a:ln>
                            <a:noFill/>
                          </a:ln>
                          <a:solidFill>
                            <a:schemeClr val="tx1"/>
                          </a:solidFill>
                          <a:effectLst/>
                          <a:latin typeface="Arial" charset="0"/>
                          <a:ea typeface="Times New Roman" charset="0"/>
                          <a:cs typeface="Times New Roman" charset="0"/>
                        </a:rPr>
                        <a:t>3 –</a:t>
                      </a:r>
                      <a:endParaRPr kumimoji="0" lang="fr-FR" sz="900" b="0" i="0" u="none" strike="noStrike" cap="none" normalizeH="0" baseline="0">
                        <a:ln>
                          <a:noFill/>
                        </a:ln>
                        <a:solidFill>
                          <a:schemeClr val="tx1"/>
                        </a:solidFill>
                        <a:effectLst/>
                        <a:latin typeface="Times New Roman" charset="0"/>
                        <a:ea typeface="Times New Roman" charset="0"/>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0" fontAlgn="base" latinLnBrk="0" hangingPunct="0">
                        <a:lnSpc>
                          <a:spcPct val="100000"/>
                        </a:lnSpc>
                        <a:spcBef>
                          <a:spcPct val="0"/>
                        </a:spcBef>
                        <a:spcAft>
                          <a:spcPct val="0"/>
                        </a:spcAft>
                        <a:buClr>
                          <a:schemeClr val="tx2"/>
                        </a:buClr>
                        <a:buSzPct val="100000"/>
                        <a:buFontTx/>
                        <a:buNone/>
                        <a:tabLst/>
                      </a:pPr>
                      <a:r>
                        <a:rPr kumimoji="0" lang="fr-FR" sz="900" b="0" i="0" u="none" strike="noStrike" cap="none" normalizeH="0" baseline="0">
                          <a:ln>
                            <a:noFill/>
                          </a:ln>
                          <a:solidFill>
                            <a:schemeClr val="tx1"/>
                          </a:solidFill>
                          <a:effectLst/>
                          <a:latin typeface="Arial" charset="0"/>
                          <a:ea typeface="Times New Roman" charset="0"/>
                          <a:cs typeface="Times New Roman" charset="0"/>
                        </a:rPr>
                        <a:t>(= la référence)</a:t>
                      </a:r>
                      <a:endParaRPr kumimoji="0" lang="fr-FR" sz="2400" b="0" i="0" u="none" strike="noStrike" cap="none" normalizeH="0" baseline="0">
                        <a:ln>
                          <a:noFill/>
                        </a:ln>
                        <a:solidFill>
                          <a:schemeClr val="tx1"/>
                        </a:solidFill>
                        <a:effectLst/>
                        <a:latin typeface="Times" charset="0"/>
                        <a:ea typeface="Times New Roman" charset="0"/>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Espace réservé du numéro de diapositive 3"/>
          <p:cNvSpPr>
            <a:spLocks noGrp="1"/>
          </p:cNvSpPr>
          <p:nvPr>
            <p:ph type="sldNum" sz="quarter" idx="10"/>
          </p:nvPr>
        </p:nvSpPr>
        <p:spPr/>
        <p:txBody>
          <a:bodyPr/>
          <a:lstStyle/>
          <a:p>
            <a:pPr>
              <a:defRPr/>
            </a:pPr>
            <a:fld id="{BB4BF58B-3067-5142-BC0E-F3A1598EFE2A}" type="slidenum">
              <a:rPr lang="fr-FR"/>
              <a:pPr>
                <a:defRPr/>
              </a:pPr>
              <a:t>62</a:t>
            </a:fld>
            <a:endParaRPr lang="fr-FR"/>
          </a:p>
        </p:txBody>
      </p:sp>
      <p:sp>
        <p:nvSpPr>
          <p:cNvPr id="128003" name="Rectangle 1026"/>
          <p:cNvSpPr>
            <a:spLocks noGrp="1" noChangeArrowheads="1"/>
          </p:cNvSpPr>
          <p:nvPr>
            <p:ph type="title"/>
          </p:nvPr>
        </p:nvSpPr>
        <p:spPr>
          <a:xfrm>
            <a:off x="457200" y="338138"/>
            <a:ext cx="8229600" cy="347662"/>
          </a:xfrm>
        </p:spPr>
        <p:txBody>
          <a:bodyPr/>
          <a:lstStyle/>
          <a:p>
            <a:r>
              <a:rPr lang="fr-FR"/>
              <a:t>Evolution du segment</a:t>
            </a:r>
          </a:p>
        </p:txBody>
      </p:sp>
      <p:graphicFrame>
        <p:nvGraphicFramePr>
          <p:cNvPr id="418859" name="Group 1067"/>
          <p:cNvGraphicFramePr>
            <a:graphicFrameLocks noGrp="1"/>
          </p:cNvGraphicFramePr>
          <p:nvPr>
            <p:ph type="tbl" idx="1"/>
          </p:nvPr>
        </p:nvGraphicFramePr>
        <p:xfrm>
          <a:off x="533400" y="1066800"/>
          <a:ext cx="7772400" cy="5431791"/>
        </p:xfrm>
        <a:graphic>
          <a:graphicData uri="http://schemas.openxmlformats.org/drawingml/2006/table">
            <a:tbl>
              <a:tblPr/>
              <a:tblGrid>
                <a:gridCol w="1609725"/>
                <a:gridCol w="4198938"/>
                <a:gridCol w="1963737"/>
              </a:tblGrid>
              <a:tr h="414338">
                <a:tc gridSpan="3">
                  <a:txBody>
                    <a:bodyPr/>
                    <a:lstStyle/>
                    <a:p>
                      <a:pPr marL="342900" marR="0" lvl="0" indent="-342900" algn="ctr" defTabSz="914400" rtl="0" eaLnBrk="0" fontAlgn="base" latinLnBrk="0" hangingPunct="0">
                        <a:lnSpc>
                          <a:spcPct val="100000"/>
                        </a:lnSpc>
                        <a:spcBef>
                          <a:spcPct val="0"/>
                        </a:spcBef>
                        <a:spcAft>
                          <a:spcPct val="0"/>
                        </a:spcAft>
                        <a:buClr>
                          <a:schemeClr val="tx2"/>
                        </a:buClr>
                        <a:buSzPct val="100000"/>
                        <a:buFontTx/>
                        <a:buNone/>
                        <a:tabLst/>
                      </a:pPr>
                      <a:r>
                        <a:rPr kumimoji="0" lang="fr-FR" sz="1800" b="1" i="0" u="none" strike="noStrike" cap="none" normalizeH="0" baseline="0">
                          <a:ln>
                            <a:noFill/>
                          </a:ln>
                          <a:solidFill>
                            <a:schemeClr val="tx1"/>
                          </a:solidFill>
                          <a:effectLst/>
                          <a:latin typeface="Arial" charset="0"/>
                          <a:ea typeface="Times New Roman" charset="0"/>
                          <a:cs typeface="Times New Roman" charset="0"/>
                        </a:rPr>
                        <a:t>DISCONTINUITES ET RUPTURES</a:t>
                      </a:r>
                      <a:endParaRPr kumimoji="0" lang="fr-FR" sz="3600" b="0" i="0" u="none" strike="noStrike" cap="none" normalizeH="0" baseline="0">
                        <a:ln>
                          <a:noFill/>
                        </a:ln>
                        <a:solidFill>
                          <a:schemeClr val="tx1"/>
                        </a:solidFill>
                        <a:effectLst/>
                        <a:latin typeface="Times" charset="0"/>
                        <a:ea typeface="Times New Roman" charset="0"/>
                        <a:cs typeface="Times New Roman"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r>
              <a:tr h="611188">
                <a:tc>
                  <a:txBody>
                    <a:bodyPr/>
                    <a:lstStyle/>
                    <a:p>
                      <a:pPr marL="342900" marR="0" lvl="0" indent="-342900" algn="l" defTabSz="914400" rtl="0" eaLnBrk="0" fontAlgn="base" latinLnBrk="0" hangingPunct="0">
                        <a:lnSpc>
                          <a:spcPct val="100000"/>
                        </a:lnSpc>
                        <a:spcBef>
                          <a:spcPct val="0"/>
                        </a:spcBef>
                        <a:spcAft>
                          <a:spcPct val="0"/>
                        </a:spcAft>
                        <a:buClr>
                          <a:schemeClr val="tx2"/>
                        </a:buClr>
                        <a:buSzPct val="100000"/>
                        <a:buFontTx/>
                        <a:buNone/>
                        <a:tabLst/>
                      </a:pPr>
                      <a:r>
                        <a:rPr kumimoji="0" lang="fr-FR" sz="1400" b="1" i="0" u="none" strike="noStrike" cap="none" normalizeH="0" baseline="0">
                          <a:ln>
                            <a:noFill/>
                          </a:ln>
                          <a:solidFill>
                            <a:schemeClr val="tx1"/>
                          </a:solidFill>
                          <a:effectLst/>
                          <a:latin typeface="Arial" charset="0"/>
                          <a:ea typeface="Times New Roman" charset="0"/>
                          <a:cs typeface="Times New Roman" charset="0"/>
                        </a:rPr>
                        <a:t>Thème</a:t>
                      </a:r>
                      <a:endParaRPr kumimoji="0" lang="fr-FR" sz="2800" b="0" i="0" u="none" strike="noStrike" cap="none" normalizeH="0" baseline="0">
                        <a:ln>
                          <a:noFill/>
                        </a:ln>
                        <a:solidFill>
                          <a:schemeClr val="tx1"/>
                        </a:solidFill>
                        <a:effectLst/>
                        <a:latin typeface="Times" charset="0"/>
                        <a:ea typeface="Times New Roman" charset="0"/>
                        <a:cs typeface="Times New Roman"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tx2"/>
                        </a:buClr>
                        <a:buSzPct val="100000"/>
                        <a:buFontTx/>
                        <a:buNone/>
                        <a:tabLst/>
                      </a:pPr>
                      <a:r>
                        <a:rPr kumimoji="0" lang="fr-FR" sz="1400" b="1" i="0" u="none" strike="noStrike" cap="none" normalizeH="0" baseline="0">
                          <a:ln>
                            <a:noFill/>
                          </a:ln>
                          <a:solidFill>
                            <a:schemeClr val="tx1"/>
                          </a:solidFill>
                          <a:effectLst/>
                          <a:latin typeface="Arial" charset="0"/>
                          <a:ea typeface="Times New Roman" charset="0"/>
                          <a:cs typeface="Times New Roman" charset="0"/>
                        </a:rPr>
                        <a:t>Commentaire</a:t>
                      </a:r>
                      <a:endParaRPr kumimoji="0" lang="fr-FR" sz="2800" b="0" i="0" u="none" strike="noStrike" cap="none" normalizeH="0" baseline="0">
                        <a:ln>
                          <a:noFill/>
                        </a:ln>
                        <a:solidFill>
                          <a:schemeClr val="tx1"/>
                        </a:solidFill>
                        <a:effectLst/>
                        <a:latin typeface="Times" charset="0"/>
                        <a:ea typeface="Times New Roman" charset="0"/>
                        <a:cs typeface="Times New Roman"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tx2"/>
                        </a:buClr>
                        <a:buSzPct val="100000"/>
                        <a:buFontTx/>
                        <a:buNone/>
                        <a:tabLst/>
                      </a:pPr>
                      <a:r>
                        <a:rPr kumimoji="0" lang="fr-FR" sz="1400" b="1" i="0" u="none" strike="noStrike" cap="none" normalizeH="0" baseline="0">
                          <a:ln>
                            <a:noFill/>
                          </a:ln>
                          <a:solidFill>
                            <a:schemeClr val="tx1"/>
                          </a:solidFill>
                          <a:effectLst/>
                          <a:latin typeface="Arial" charset="0"/>
                          <a:ea typeface="Times New Roman" charset="0"/>
                          <a:cs typeface="Times New Roman" charset="0"/>
                        </a:rPr>
                        <a:t>Impact sur « Nous »</a:t>
                      </a:r>
                      <a:endParaRPr kumimoji="0" lang="fr-FR" sz="900" b="0" i="0" u="none" strike="noStrike" cap="none" normalizeH="0" baseline="0">
                        <a:ln>
                          <a:noFill/>
                        </a:ln>
                        <a:solidFill>
                          <a:schemeClr val="tx1"/>
                        </a:solidFill>
                        <a:effectLst/>
                        <a:latin typeface="Times New Roman" charset="0"/>
                        <a:ea typeface="Times New Roman" charset="0"/>
                        <a:cs typeface="Times New Roman" charset="0"/>
                      </a:endParaRPr>
                    </a:p>
                    <a:p>
                      <a:pPr marL="342900" marR="0" lvl="0" indent="-342900" algn="ctr" defTabSz="914400" rtl="0" eaLnBrk="0" fontAlgn="base" latinLnBrk="0" hangingPunct="0">
                        <a:lnSpc>
                          <a:spcPct val="100000"/>
                        </a:lnSpc>
                        <a:spcBef>
                          <a:spcPct val="0"/>
                        </a:spcBef>
                        <a:spcAft>
                          <a:spcPct val="0"/>
                        </a:spcAft>
                        <a:buClrTx/>
                        <a:buSzPct val="100000"/>
                        <a:buFontTx/>
                        <a:buNone/>
                        <a:tabLst/>
                      </a:pPr>
                      <a:r>
                        <a:rPr kumimoji="0" lang="fr-FR" sz="1400" b="1" i="0" u="none" strike="noStrike" cap="none" normalizeH="0" baseline="0">
                          <a:ln>
                            <a:noFill/>
                          </a:ln>
                          <a:solidFill>
                            <a:schemeClr val="tx1"/>
                          </a:solidFill>
                          <a:effectLst/>
                          <a:latin typeface="Arial" charset="0"/>
                          <a:ea typeface="Times New Roman" charset="0"/>
                          <a:cs typeface="Times New Roman" charset="0"/>
                        </a:rPr>
                        <a:t>(favorable / défavorable)</a:t>
                      </a:r>
                      <a:endParaRPr kumimoji="0" lang="fr-FR" sz="2800" b="0" i="0" u="none" strike="noStrike" cap="none" normalizeH="0" baseline="0">
                        <a:ln>
                          <a:noFill/>
                        </a:ln>
                        <a:solidFill>
                          <a:schemeClr val="tx1"/>
                        </a:solidFill>
                        <a:effectLst/>
                        <a:latin typeface="Times" charset="0"/>
                        <a:ea typeface="Times New Roman" charset="0"/>
                        <a:cs typeface="Times New Roman"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90563">
                <a:tc>
                  <a:txBody>
                    <a:bodyPr/>
                    <a:lstStyle/>
                    <a:p>
                      <a:pPr marL="0" marR="0" lvl="0" indent="0" algn="l" defTabSz="914400" rtl="0" eaLnBrk="0" fontAlgn="base" latinLnBrk="0" hangingPunct="0">
                        <a:lnSpc>
                          <a:spcPct val="100000"/>
                        </a:lnSpc>
                        <a:spcBef>
                          <a:spcPct val="0"/>
                        </a:spcBef>
                        <a:spcAft>
                          <a:spcPct val="0"/>
                        </a:spcAft>
                        <a:buClr>
                          <a:schemeClr val="tx2"/>
                        </a:buClr>
                        <a:buSzPct val="100000"/>
                        <a:buFontTx/>
                        <a:buNone/>
                        <a:tabLst/>
                      </a:pPr>
                      <a:r>
                        <a:rPr kumimoji="0" lang="fr-FR" sz="1400" b="1" i="0" u="none" strike="noStrike" cap="none" normalizeH="0" baseline="0">
                          <a:ln>
                            <a:noFill/>
                          </a:ln>
                          <a:solidFill>
                            <a:schemeClr val="tx1"/>
                          </a:solidFill>
                          <a:effectLst/>
                          <a:latin typeface="Arial" charset="0"/>
                          <a:ea typeface="Times New Roman" charset="0"/>
                          <a:cs typeface="Times New Roman" charset="0"/>
                        </a:rPr>
                        <a:t>Évolutions technologiques</a:t>
                      </a:r>
                      <a:endParaRPr kumimoji="0" lang="fr-FR" sz="2800" b="1" i="0" u="none" strike="noStrike" cap="none" normalizeH="0" baseline="0">
                        <a:ln>
                          <a:noFill/>
                        </a:ln>
                        <a:solidFill>
                          <a:schemeClr val="tx1"/>
                        </a:solidFill>
                        <a:effectLst/>
                        <a:latin typeface="Times" charset="0"/>
                        <a:ea typeface="Times New Roman" charset="0"/>
                        <a:cs typeface="Times New Roman"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endParaRPr kumimoji="0" lang="fr-FR" sz="3200" b="0" i="0" u="none" strike="noStrike" cap="none" normalizeH="0" baseline="0">
                        <a:ln>
                          <a:noFill/>
                        </a:ln>
                        <a:solidFill>
                          <a:schemeClr val="tx1"/>
                        </a:solidFill>
                        <a:effectLst/>
                        <a:latin typeface="Times New Roman"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endParaRPr kumimoji="0" lang="fr-FR" sz="3200" b="0" i="0" u="none" strike="noStrike" cap="none" normalizeH="0" baseline="0">
                        <a:ln>
                          <a:noFill/>
                        </a:ln>
                        <a:solidFill>
                          <a:schemeClr val="tx1"/>
                        </a:solidFill>
                        <a:effectLst/>
                        <a:latin typeface="Times New Roman"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90563">
                <a:tc>
                  <a:txBody>
                    <a:bodyPr/>
                    <a:lstStyle/>
                    <a:p>
                      <a:pPr marL="342900" marR="0" lvl="0" indent="-342900" algn="l" defTabSz="914400" rtl="0" eaLnBrk="0" fontAlgn="base" latinLnBrk="0" hangingPunct="0">
                        <a:lnSpc>
                          <a:spcPct val="100000"/>
                        </a:lnSpc>
                        <a:spcBef>
                          <a:spcPct val="0"/>
                        </a:spcBef>
                        <a:spcAft>
                          <a:spcPct val="0"/>
                        </a:spcAft>
                        <a:buClr>
                          <a:schemeClr val="tx2"/>
                        </a:buClr>
                        <a:buSzPct val="100000"/>
                        <a:buFontTx/>
                        <a:buNone/>
                        <a:tabLst/>
                      </a:pPr>
                      <a:r>
                        <a:rPr kumimoji="0" lang="fr-FR" sz="1400" b="1" i="0" u="none" strike="noStrike" cap="none" normalizeH="0" baseline="0">
                          <a:ln>
                            <a:noFill/>
                          </a:ln>
                          <a:solidFill>
                            <a:schemeClr val="tx1"/>
                          </a:solidFill>
                          <a:effectLst/>
                          <a:latin typeface="Arial" charset="0"/>
                          <a:ea typeface="Times New Roman" charset="0"/>
                          <a:cs typeface="Times New Roman" charset="0"/>
                        </a:rPr>
                        <a:t>Substitutions</a:t>
                      </a:r>
                      <a:endParaRPr kumimoji="0" lang="fr-FR" sz="2800" b="1" i="0" u="none" strike="noStrike" cap="none" normalizeH="0" baseline="0">
                        <a:ln>
                          <a:noFill/>
                        </a:ln>
                        <a:solidFill>
                          <a:schemeClr val="tx1"/>
                        </a:solidFill>
                        <a:effectLst/>
                        <a:latin typeface="Times" charset="0"/>
                        <a:ea typeface="Times New Roman" charset="0"/>
                        <a:cs typeface="Times New Roman"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endParaRPr kumimoji="0" lang="fr-FR" sz="3200" b="0" i="0" u="none" strike="noStrike" cap="none" normalizeH="0" baseline="0">
                        <a:ln>
                          <a:noFill/>
                        </a:ln>
                        <a:solidFill>
                          <a:schemeClr val="tx1"/>
                        </a:solidFill>
                        <a:effectLst/>
                        <a:latin typeface="Times New Roman"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endParaRPr kumimoji="0" lang="fr-FR" sz="3200" b="0" i="0" u="none" strike="noStrike" cap="none" normalizeH="0" baseline="0">
                        <a:ln>
                          <a:noFill/>
                        </a:ln>
                        <a:solidFill>
                          <a:schemeClr val="tx1"/>
                        </a:solidFill>
                        <a:effectLst/>
                        <a:latin typeface="Times New Roman"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88975">
                <a:tc>
                  <a:txBody>
                    <a:bodyPr/>
                    <a:lstStyle/>
                    <a:p>
                      <a:pPr marL="342900" marR="0" lvl="0" indent="-342900" algn="l" defTabSz="914400" rtl="0" eaLnBrk="0" fontAlgn="base" latinLnBrk="0" hangingPunct="0">
                        <a:lnSpc>
                          <a:spcPct val="100000"/>
                        </a:lnSpc>
                        <a:spcBef>
                          <a:spcPct val="0"/>
                        </a:spcBef>
                        <a:spcAft>
                          <a:spcPct val="0"/>
                        </a:spcAft>
                        <a:buClr>
                          <a:schemeClr val="tx2"/>
                        </a:buClr>
                        <a:buSzPct val="100000"/>
                        <a:buFontTx/>
                        <a:buNone/>
                        <a:tabLst/>
                      </a:pPr>
                      <a:r>
                        <a:rPr kumimoji="0" lang="fr-FR" sz="1400" b="1" i="0" u="none" strike="noStrike" cap="none" normalizeH="0" baseline="0">
                          <a:ln>
                            <a:noFill/>
                          </a:ln>
                          <a:solidFill>
                            <a:schemeClr val="tx1"/>
                          </a:solidFill>
                          <a:effectLst/>
                          <a:latin typeface="Arial" charset="0"/>
                          <a:ea typeface="Times New Roman" charset="0"/>
                          <a:cs typeface="Times New Roman" charset="0"/>
                        </a:rPr>
                        <a:t>Nouveaux entrants</a:t>
                      </a:r>
                      <a:endParaRPr kumimoji="0" lang="fr-FR" sz="2800" b="1" i="0" u="none" strike="noStrike" cap="none" normalizeH="0" baseline="0">
                        <a:ln>
                          <a:noFill/>
                        </a:ln>
                        <a:solidFill>
                          <a:schemeClr val="tx1"/>
                        </a:solidFill>
                        <a:effectLst/>
                        <a:latin typeface="Times" charset="0"/>
                        <a:ea typeface="Times New Roman" charset="0"/>
                        <a:cs typeface="Times New Roman"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endParaRPr kumimoji="0" lang="fr-FR" sz="3200" b="0" i="0" u="none" strike="noStrike" cap="none" normalizeH="0" baseline="0">
                        <a:ln>
                          <a:noFill/>
                        </a:ln>
                        <a:solidFill>
                          <a:schemeClr val="tx1"/>
                        </a:solidFill>
                        <a:effectLst/>
                        <a:latin typeface="Times New Roman"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endParaRPr kumimoji="0" lang="fr-FR" sz="3200" b="0" i="0" u="none" strike="noStrike" cap="none" normalizeH="0" baseline="0">
                        <a:ln>
                          <a:noFill/>
                        </a:ln>
                        <a:solidFill>
                          <a:schemeClr val="tx1"/>
                        </a:solidFill>
                        <a:effectLst/>
                        <a:latin typeface="Times New Roman"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93738">
                <a:tc>
                  <a:txBody>
                    <a:bodyPr/>
                    <a:lstStyle/>
                    <a:p>
                      <a:pPr marL="0" marR="0" lvl="0" indent="0" algn="l" defTabSz="914400" rtl="0" eaLnBrk="0" fontAlgn="base" latinLnBrk="0" hangingPunct="0">
                        <a:lnSpc>
                          <a:spcPct val="100000"/>
                        </a:lnSpc>
                        <a:spcBef>
                          <a:spcPct val="0"/>
                        </a:spcBef>
                        <a:spcAft>
                          <a:spcPct val="0"/>
                        </a:spcAft>
                        <a:buClr>
                          <a:schemeClr val="tx2"/>
                        </a:buClr>
                        <a:buSzPct val="100000"/>
                        <a:buFontTx/>
                        <a:buNone/>
                        <a:tabLst/>
                      </a:pPr>
                      <a:r>
                        <a:rPr kumimoji="0" lang="fr-FR" sz="1400" b="1" i="0" u="none" strike="noStrike" cap="none" normalizeH="0" baseline="0">
                          <a:ln>
                            <a:noFill/>
                          </a:ln>
                          <a:solidFill>
                            <a:schemeClr val="tx1"/>
                          </a:solidFill>
                          <a:effectLst/>
                          <a:latin typeface="Arial" charset="0"/>
                          <a:ea typeface="Times New Roman" charset="0"/>
                          <a:cs typeface="Times New Roman" charset="0"/>
                        </a:rPr>
                        <a:t>Évolution de la chaîne de valeur</a:t>
                      </a:r>
                      <a:endParaRPr kumimoji="0" lang="fr-FR" sz="2800" b="1" i="0" u="none" strike="noStrike" cap="none" normalizeH="0" baseline="0">
                        <a:ln>
                          <a:noFill/>
                        </a:ln>
                        <a:solidFill>
                          <a:schemeClr val="tx1"/>
                        </a:solidFill>
                        <a:effectLst/>
                        <a:latin typeface="Times" charset="0"/>
                        <a:ea typeface="Times New Roman" charset="0"/>
                        <a:cs typeface="Times New Roman"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endParaRPr kumimoji="0" lang="fr-FR" sz="3200" b="0" i="0" u="none" strike="noStrike" cap="none" normalizeH="0" baseline="0">
                        <a:ln>
                          <a:noFill/>
                        </a:ln>
                        <a:solidFill>
                          <a:schemeClr val="tx1"/>
                        </a:solidFill>
                        <a:effectLst/>
                        <a:latin typeface="Times New Roman"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endParaRPr kumimoji="0" lang="fr-FR" sz="3200" b="0" i="0" u="none" strike="noStrike" cap="none" normalizeH="0" baseline="0">
                        <a:ln>
                          <a:noFill/>
                        </a:ln>
                        <a:solidFill>
                          <a:schemeClr val="tx1"/>
                        </a:solidFill>
                        <a:effectLst/>
                        <a:latin typeface="Times New Roman"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90575">
                <a:tc>
                  <a:txBody>
                    <a:bodyPr/>
                    <a:lstStyle/>
                    <a:p>
                      <a:pPr marL="0" marR="0" lvl="0" indent="0" algn="l" defTabSz="914400" rtl="0" eaLnBrk="0" fontAlgn="base" latinLnBrk="0" hangingPunct="0">
                        <a:lnSpc>
                          <a:spcPct val="100000"/>
                        </a:lnSpc>
                        <a:spcBef>
                          <a:spcPct val="0"/>
                        </a:spcBef>
                        <a:spcAft>
                          <a:spcPct val="0"/>
                        </a:spcAft>
                        <a:buClr>
                          <a:schemeClr val="tx2"/>
                        </a:buClr>
                        <a:buSzPct val="100000"/>
                        <a:buFontTx/>
                        <a:buNone/>
                        <a:tabLst/>
                      </a:pPr>
                      <a:r>
                        <a:rPr kumimoji="0" lang="fr-FR" sz="1400" b="1" i="0" u="none" strike="noStrike" cap="none" normalizeH="0" baseline="0">
                          <a:ln>
                            <a:noFill/>
                          </a:ln>
                          <a:solidFill>
                            <a:schemeClr val="tx1"/>
                          </a:solidFill>
                          <a:effectLst/>
                          <a:latin typeface="Arial" charset="0"/>
                          <a:ea typeface="Times New Roman" charset="0"/>
                          <a:cs typeface="Times New Roman" charset="0"/>
                        </a:rPr>
                        <a:t>Évolution des fonctions, besoins servis</a:t>
                      </a:r>
                      <a:endParaRPr kumimoji="0" lang="fr-FR" sz="2800" b="1" i="0" u="none" strike="noStrike" cap="none" normalizeH="0" baseline="0">
                        <a:ln>
                          <a:noFill/>
                        </a:ln>
                        <a:solidFill>
                          <a:schemeClr val="tx1"/>
                        </a:solidFill>
                        <a:effectLst/>
                        <a:latin typeface="Times" charset="0"/>
                        <a:ea typeface="Times New Roman" charset="0"/>
                        <a:cs typeface="Times New Roman"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endParaRPr kumimoji="0" lang="fr-FR" sz="3200" b="0" i="0" u="none" strike="noStrike" cap="none" normalizeH="0" baseline="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endParaRPr kumimoji="0" lang="fr-FR" sz="3200" b="0" i="0" u="none" strike="noStrike" cap="none" normalizeH="0" baseline="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77863">
                <a:tc>
                  <a:txBody>
                    <a:bodyPr/>
                    <a:lstStyle/>
                    <a:p>
                      <a:pPr marL="342900" marR="0" lvl="0" indent="-342900" algn="just" defTabSz="914400" rtl="0" eaLnBrk="0" fontAlgn="base" latinLnBrk="0" hangingPunct="0">
                        <a:lnSpc>
                          <a:spcPct val="100000"/>
                        </a:lnSpc>
                        <a:spcBef>
                          <a:spcPct val="0"/>
                        </a:spcBef>
                        <a:spcAft>
                          <a:spcPct val="0"/>
                        </a:spcAft>
                        <a:buClr>
                          <a:schemeClr val="tx2"/>
                        </a:buClr>
                        <a:buSzPct val="100000"/>
                        <a:buFontTx/>
                        <a:buNone/>
                        <a:tabLst/>
                      </a:pPr>
                      <a:r>
                        <a:rPr kumimoji="0" lang="fr-FR" sz="1400" b="0" i="0" u="none" strike="noStrike" cap="none" normalizeH="0" baseline="0">
                          <a:ln>
                            <a:noFill/>
                          </a:ln>
                          <a:solidFill>
                            <a:schemeClr val="tx1"/>
                          </a:solidFill>
                          <a:effectLst/>
                          <a:latin typeface="Times New Roman" charset="0"/>
                          <a:ea typeface="Times New Roman" charset="0"/>
                          <a:cs typeface="Times New Roman" charset="0"/>
                        </a:rPr>
                        <a:t> </a:t>
                      </a:r>
                      <a:endParaRPr kumimoji="0" lang="fr-FR" sz="2800" b="0" i="0" u="none" strike="noStrike" cap="none" normalizeH="0" baseline="0">
                        <a:ln>
                          <a:noFill/>
                        </a:ln>
                        <a:solidFill>
                          <a:schemeClr val="tx1"/>
                        </a:solidFill>
                        <a:effectLst/>
                        <a:latin typeface="Times"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0" fontAlgn="base" latinLnBrk="0" hangingPunct="0">
                        <a:lnSpc>
                          <a:spcPct val="100000"/>
                        </a:lnSpc>
                        <a:spcBef>
                          <a:spcPct val="0"/>
                        </a:spcBef>
                        <a:spcAft>
                          <a:spcPct val="0"/>
                        </a:spcAft>
                        <a:buClr>
                          <a:schemeClr val="tx2"/>
                        </a:buClr>
                        <a:buSzPct val="100000"/>
                        <a:buFontTx/>
                        <a:buNone/>
                        <a:tabLst/>
                      </a:pPr>
                      <a:r>
                        <a:rPr kumimoji="0" lang="fr-FR" sz="1400" b="1" i="0" u="none" strike="noStrike" cap="none" normalizeH="0" baseline="0">
                          <a:ln>
                            <a:noFill/>
                          </a:ln>
                          <a:solidFill>
                            <a:schemeClr val="tx1"/>
                          </a:solidFill>
                          <a:effectLst/>
                          <a:latin typeface="Arial" charset="0"/>
                          <a:ea typeface="Times New Roman" charset="0"/>
                          <a:cs typeface="Times New Roman" charset="0"/>
                        </a:rPr>
                        <a:t>NOTRE POSITIONNEMENT SUR LE SEGMENT :</a:t>
                      </a:r>
                    </a:p>
                    <a:p>
                      <a:pPr marL="342900" marR="0" lvl="0" indent="-342900" algn="just" defTabSz="914400" rtl="0" eaLnBrk="0" fontAlgn="base" latinLnBrk="0" hangingPunct="0">
                        <a:lnSpc>
                          <a:spcPct val="100000"/>
                        </a:lnSpc>
                        <a:spcBef>
                          <a:spcPct val="0"/>
                        </a:spcBef>
                        <a:spcAft>
                          <a:spcPct val="0"/>
                        </a:spcAft>
                        <a:buClr>
                          <a:schemeClr val="tx2"/>
                        </a:buClr>
                        <a:buSzPct val="100000"/>
                        <a:buFontTx/>
                        <a:buNone/>
                        <a:tabLst/>
                      </a:pPr>
                      <a:endParaRPr kumimoji="0" lang="fr-FR" sz="2800" b="0" i="0" u="none" strike="noStrike" cap="none" normalizeH="0" baseline="0">
                        <a:ln>
                          <a:noFill/>
                        </a:ln>
                        <a:solidFill>
                          <a:schemeClr val="tx1"/>
                        </a:solidFill>
                        <a:effectLst/>
                        <a:latin typeface="Times" charset="0"/>
                        <a:ea typeface="Times New Roman" charset="0"/>
                        <a:cs typeface="Times New Roman"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0" fontAlgn="base" latinLnBrk="0" hangingPunct="0">
                        <a:lnSpc>
                          <a:spcPct val="100000"/>
                        </a:lnSpc>
                        <a:spcBef>
                          <a:spcPct val="0"/>
                        </a:spcBef>
                        <a:spcAft>
                          <a:spcPct val="0"/>
                        </a:spcAft>
                        <a:buClr>
                          <a:schemeClr val="tx2"/>
                        </a:buClr>
                        <a:buSzPct val="100000"/>
                        <a:buFontTx/>
                        <a:buNone/>
                        <a:tabLst/>
                      </a:pPr>
                      <a:r>
                        <a:rPr kumimoji="0" lang="fr-FR" sz="1400" b="0" i="0" u="none" strike="noStrike" cap="none" normalizeH="0" baseline="0">
                          <a:ln>
                            <a:noFill/>
                          </a:ln>
                          <a:solidFill>
                            <a:schemeClr val="tx1"/>
                          </a:solidFill>
                          <a:effectLst/>
                          <a:latin typeface="Times New Roman" charset="0"/>
                          <a:ea typeface="Times New Roman" charset="0"/>
                          <a:cs typeface="Times New Roman" charset="0"/>
                        </a:rPr>
                        <a:t> </a:t>
                      </a:r>
                      <a:endParaRPr kumimoji="0" lang="fr-FR" sz="2800" b="0" i="0" u="none" strike="noStrike" cap="none" normalizeH="0" baseline="0">
                        <a:ln>
                          <a:noFill/>
                        </a:ln>
                        <a:solidFill>
                          <a:schemeClr val="tx1"/>
                        </a:solidFill>
                        <a:effectLst/>
                        <a:latin typeface="Times"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
          <p:cNvSpPr>
            <a:spLocks noGrp="1"/>
          </p:cNvSpPr>
          <p:nvPr>
            <p:ph type="sldNum" sz="quarter" idx="10"/>
          </p:nvPr>
        </p:nvSpPr>
        <p:spPr/>
        <p:txBody>
          <a:bodyPr/>
          <a:lstStyle/>
          <a:p>
            <a:pPr>
              <a:defRPr/>
            </a:pPr>
            <a:fld id="{5D4BBD53-F9A3-B641-A024-51E0C0DEE1B5}" type="slidenum">
              <a:rPr lang="fr-FR"/>
              <a:pPr>
                <a:defRPr/>
              </a:pPr>
              <a:t>63</a:t>
            </a:fld>
            <a:endParaRPr lang="fr-FR"/>
          </a:p>
        </p:txBody>
      </p:sp>
      <p:sp>
        <p:nvSpPr>
          <p:cNvPr id="130051" name="Rectangle 2"/>
          <p:cNvSpPr>
            <a:spLocks noGrp="1" noChangeArrowheads="1"/>
          </p:cNvSpPr>
          <p:nvPr>
            <p:ph type="title"/>
          </p:nvPr>
        </p:nvSpPr>
        <p:spPr/>
        <p:txBody>
          <a:bodyPr/>
          <a:lstStyle/>
          <a:p>
            <a:r>
              <a:rPr lang="fr-FR"/>
              <a:t>Les Facteurs  Clés de Succès (FCS)</a:t>
            </a:r>
          </a:p>
        </p:txBody>
      </p:sp>
      <p:sp>
        <p:nvSpPr>
          <p:cNvPr id="130052" name="Rectangle 3"/>
          <p:cNvSpPr>
            <a:spLocks noGrp="1" noChangeArrowheads="1"/>
          </p:cNvSpPr>
          <p:nvPr>
            <p:ph type="body" idx="1"/>
          </p:nvPr>
        </p:nvSpPr>
        <p:spPr>
          <a:xfrm>
            <a:off x="609600" y="990600"/>
            <a:ext cx="7772400" cy="2971800"/>
          </a:xfrm>
        </p:spPr>
        <p:txBody>
          <a:bodyPr/>
          <a:lstStyle/>
          <a:p>
            <a:pPr>
              <a:lnSpc>
                <a:spcPct val="90000"/>
              </a:lnSpc>
            </a:pPr>
            <a:r>
              <a:rPr lang="fr-FR" sz="1600"/>
              <a:t>Ce sont les facteurs dont la maîtrise peut permettre à l'entreprise de s'assurer un avantage concurrentiel dans un environnement déterminé</a:t>
            </a:r>
          </a:p>
          <a:p>
            <a:pPr>
              <a:lnSpc>
                <a:spcPct val="90000"/>
              </a:lnSpc>
            </a:pPr>
            <a:r>
              <a:rPr lang="fr-FR" sz="1600"/>
              <a:t>Ils sont une caractéristique propre au Domaine d'Activité Stratégique (DAS) ou au </a:t>
            </a:r>
            <a:r>
              <a:rPr lang="fr-FR" sz="1600" u="sng"/>
              <a:t>Segment Stratégique</a:t>
            </a:r>
            <a:r>
              <a:rPr lang="fr-FR" sz="1600"/>
              <a:t> considéré, relativement aux stratégies types suivies par les concurrents au sein du segment ou du domaine. Ils sont approchés par l'analyse de la structure de coût des principaux acteurs ainsi que par l'analyse externe de l'environnement. Les FCS peuvent évoluer dans le temps.</a:t>
            </a:r>
          </a:p>
          <a:p>
            <a:pPr>
              <a:lnSpc>
                <a:spcPct val="90000"/>
              </a:lnSpc>
            </a:pPr>
            <a:r>
              <a:rPr lang="fr-FR" sz="1600"/>
              <a:t>On considérera par exemple la part de marché relative, la position de coût sur certains facteurs, le niveau d'investissement et sa nature, l'image ou la position de marque …</a:t>
            </a:r>
          </a:p>
          <a:p>
            <a:pPr>
              <a:lnSpc>
                <a:spcPct val="90000"/>
              </a:lnSpc>
            </a:pPr>
            <a:r>
              <a:rPr lang="fr-FR" sz="1600"/>
              <a:t>Un avantage concurrentiel correspond à une meilleure maîtrise des FCS que les concurrents. L'avantage conféré doit être décisif, durable et défendable dans le temps. Il suppose une analyse détaillée des FCS</a:t>
            </a:r>
          </a:p>
        </p:txBody>
      </p:sp>
      <p:sp>
        <p:nvSpPr>
          <p:cNvPr id="130053" name="Rectangle 4"/>
          <p:cNvSpPr>
            <a:spLocks noChangeArrowheads="1"/>
          </p:cNvSpPr>
          <p:nvPr/>
        </p:nvSpPr>
        <p:spPr bwMode="auto">
          <a:xfrm>
            <a:off x="381000" y="4129088"/>
            <a:ext cx="8534400" cy="1203325"/>
          </a:xfrm>
          <a:prstGeom prst="rect">
            <a:avLst/>
          </a:prstGeom>
          <a:noFill/>
          <a:ln w="12700">
            <a:solidFill>
              <a:srgbClr val="00279F"/>
            </a:solidFill>
            <a:miter lim="800000"/>
            <a:headEnd/>
            <a:tailEnd/>
          </a:ln>
        </p:spPr>
        <p:txBody>
          <a:bodyPr>
            <a:prstTxWarp prst="textNoShape">
              <a:avLst/>
            </a:prstTxWarp>
            <a:spAutoFit/>
          </a:bodyPr>
          <a:lstStyle/>
          <a:p>
            <a:r>
              <a:rPr lang="fr-FR" sz="1800" b="1" i="1">
                <a:solidFill>
                  <a:schemeClr val="hlink"/>
                </a:solidFill>
              </a:rPr>
              <a:t>Les FCS</a:t>
            </a:r>
            <a:r>
              <a:rPr lang="fr-FR" sz="1800" b="1" i="1">
                <a:solidFill>
                  <a:srgbClr val="00279F"/>
                </a:solidFill>
              </a:rPr>
              <a:t> sont des critères qui s’imposent à l’entreprise du fait des exigences du marché.</a:t>
            </a:r>
          </a:p>
          <a:p>
            <a:r>
              <a:rPr lang="fr-FR" sz="1800" b="1" i="1">
                <a:solidFill>
                  <a:srgbClr val="00279F"/>
                </a:solidFill>
              </a:rPr>
              <a:t>L’entreprise se doit de les détenir pour pouvoir entrer et rester sur le marché. Les compétences distinctives ou avantages concurrentiels permettent de se démarquer de la concurrence … </a:t>
            </a:r>
            <a:r>
              <a:rPr lang="fr-FR" sz="1600" i="1">
                <a:solidFill>
                  <a:srgbClr val="00279F"/>
                </a:solidFill>
              </a:rPr>
              <a:t>(Paul de Leusse - Bain &amp; Associés, « les outils du management »)</a:t>
            </a:r>
          </a:p>
        </p:txBody>
      </p:sp>
      <p:sp>
        <p:nvSpPr>
          <p:cNvPr id="130054" name="Rectangle 5"/>
          <p:cNvSpPr>
            <a:spLocks noChangeArrowheads="1"/>
          </p:cNvSpPr>
          <p:nvPr/>
        </p:nvSpPr>
        <p:spPr bwMode="auto">
          <a:xfrm>
            <a:off x="381000" y="5472113"/>
            <a:ext cx="8534400" cy="928687"/>
          </a:xfrm>
          <a:prstGeom prst="rect">
            <a:avLst/>
          </a:prstGeom>
          <a:noFill/>
          <a:ln w="12700">
            <a:solidFill>
              <a:srgbClr val="00279F"/>
            </a:solidFill>
            <a:miter lim="800000"/>
            <a:headEnd/>
            <a:tailEnd/>
          </a:ln>
        </p:spPr>
        <p:txBody>
          <a:bodyPr>
            <a:prstTxWarp prst="textNoShape">
              <a:avLst/>
            </a:prstTxWarp>
            <a:spAutoFit/>
          </a:bodyPr>
          <a:lstStyle/>
          <a:p>
            <a:r>
              <a:rPr lang="fr-FR" sz="1800" b="1" i="1">
                <a:solidFill>
                  <a:schemeClr val="hlink"/>
                </a:solidFill>
              </a:rPr>
              <a:t>Les compétences distinctives</a:t>
            </a:r>
            <a:r>
              <a:rPr lang="fr-FR" sz="1800" b="1" i="1">
                <a:solidFill>
                  <a:srgbClr val="00279F"/>
                </a:solidFill>
              </a:rPr>
              <a:t> sont : les activités et les processus au travers desquels les ressources sont déployées et qui permettent d’obtenir un avantage concurrentiel difficilement imitable</a:t>
            </a:r>
            <a:endParaRPr lang="fr-FR" sz="1600" i="1">
              <a:solidFill>
                <a:srgbClr val="00279F"/>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space réservé du numéro de diapositive 2"/>
          <p:cNvSpPr>
            <a:spLocks noGrp="1"/>
          </p:cNvSpPr>
          <p:nvPr>
            <p:ph type="sldNum" sz="quarter" idx="10"/>
          </p:nvPr>
        </p:nvSpPr>
        <p:spPr/>
        <p:txBody>
          <a:bodyPr/>
          <a:lstStyle/>
          <a:p>
            <a:pPr>
              <a:defRPr/>
            </a:pPr>
            <a:fld id="{B6AEF9B7-32B3-B648-9E20-CDDB6DF80647}" type="slidenum">
              <a:rPr lang="fr-FR"/>
              <a:pPr>
                <a:defRPr/>
              </a:pPr>
              <a:t>64</a:t>
            </a:fld>
            <a:endParaRPr lang="fr-FR"/>
          </a:p>
        </p:txBody>
      </p:sp>
      <p:sp>
        <p:nvSpPr>
          <p:cNvPr id="132099" name="Rectangle 2"/>
          <p:cNvSpPr>
            <a:spLocks noGrp="1" noChangeArrowheads="1"/>
          </p:cNvSpPr>
          <p:nvPr>
            <p:ph type="title"/>
          </p:nvPr>
        </p:nvSpPr>
        <p:spPr>
          <a:xfrm>
            <a:off x="457200" y="338138"/>
            <a:ext cx="8229600" cy="347662"/>
          </a:xfrm>
        </p:spPr>
        <p:txBody>
          <a:bodyPr/>
          <a:lstStyle/>
          <a:p>
            <a:r>
              <a:rPr lang="fr-FR"/>
              <a:t>La maîtrise relative des FCS</a:t>
            </a:r>
          </a:p>
        </p:txBody>
      </p:sp>
      <p:sp>
        <p:nvSpPr>
          <p:cNvPr id="132100" name="Rectangle 3"/>
          <p:cNvSpPr>
            <a:spLocks noGrp="1" noChangeArrowheads="1"/>
          </p:cNvSpPr>
          <p:nvPr>
            <p:ph type="body" idx="4294967295"/>
          </p:nvPr>
        </p:nvSpPr>
        <p:spPr>
          <a:xfrm>
            <a:off x="0" y="2012950"/>
            <a:ext cx="2014538" cy="4295775"/>
          </a:xfrm>
        </p:spPr>
        <p:txBody>
          <a:bodyPr/>
          <a:lstStyle/>
          <a:p>
            <a:r>
              <a:rPr lang="fr-FR"/>
              <a:t>FCS N°1</a:t>
            </a:r>
          </a:p>
          <a:p>
            <a:endParaRPr lang="fr-FR"/>
          </a:p>
          <a:p>
            <a:r>
              <a:rPr lang="fr-FR"/>
              <a:t>FCS N°2</a:t>
            </a:r>
          </a:p>
          <a:p>
            <a:endParaRPr lang="fr-FR"/>
          </a:p>
          <a:p>
            <a:r>
              <a:rPr lang="fr-FR"/>
              <a:t>FCS N°3</a:t>
            </a:r>
          </a:p>
          <a:p>
            <a:endParaRPr lang="fr-FR"/>
          </a:p>
          <a:p>
            <a:r>
              <a:rPr lang="fr-FR"/>
              <a:t>FCS N°4</a:t>
            </a:r>
          </a:p>
          <a:p>
            <a:endParaRPr lang="fr-FR"/>
          </a:p>
          <a:p>
            <a:r>
              <a:rPr lang="fr-FR"/>
              <a:t> …</a:t>
            </a:r>
          </a:p>
        </p:txBody>
      </p:sp>
      <p:sp>
        <p:nvSpPr>
          <p:cNvPr id="132101" name="Rectangle 4"/>
          <p:cNvSpPr>
            <a:spLocks noChangeArrowheads="1"/>
          </p:cNvSpPr>
          <p:nvPr/>
        </p:nvSpPr>
        <p:spPr bwMode="auto">
          <a:xfrm>
            <a:off x="4932363" y="1989138"/>
            <a:ext cx="3671887" cy="4319587"/>
          </a:xfrm>
          <a:prstGeom prst="rect">
            <a:avLst/>
          </a:prstGeom>
          <a:noFill/>
          <a:ln w="12700">
            <a:solidFill>
              <a:schemeClr val="tx1"/>
            </a:solidFill>
            <a:miter lim="800000"/>
            <a:headEnd/>
            <a:tailEnd/>
          </a:ln>
        </p:spPr>
        <p:txBody>
          <a:bodyPr wrap="none" anchor="ctr">
            <a:prstTxWarp prst="textNoShape">
              <a:avLst/>
            </a:prstTxWarp>
          </a:bodyPr>
          <a:lstStyle/>
          <a:p>
            <a:endParaRPr lang="fr-FR"/>
          </a:p>
        </p:txBody>
      </p:sp>
      <p:sp>
        <p:nvSpPr>
          <p:cNvPr id="132102" name="Text Box 5"/>
          <p:cNvSpPr txBox="1">
            <a:spLocks noChangeArrowheads="1"/>
          </p:cNvSpPr>
          <p:nvPr/>
        </p:nvSpPr>
        <p:spPr bwMode="auto">
          <a:xfrm>
            <a:off x="5076825" y="1482725"/>
            <a:ext cx="311150" cy="396875"/>
          </a:xfrm>
          <a:prstGeom prst="rect">
            <a:avLst/>
          </a:prstGeom>
          <a:noFill/>
          <a:ln w="12700">
            <a:noFill/>
            <a:miter lim="800000"/>
            <a:headEnd/>
            <a:tailEnd/>
          </a:ln>
        </p:spPr>
        <p:txBody>
          <a:bodyPr wrap="none">
            <a:prstTxWarp prst="textNoShape">
              <a:avLst/>
            </a:prstTxWarp>
            <a:spAutoFit/>
          </a:bodyPr>
          <a:lstStyle/>
          <a:p>
            <a:r>
              <a:rPr lang="fr-FR" sz="2000">
                <a:solidFill>
                  <a:schemeClr val="hlink"/>
                </a:solidFill>
              </a:rPr>
              <a:t>1</a:t>
            </a:r>
          </a:p>
        </p:txBody>
      </p:sp>
      <p:sp>
        <p:nvSpPr>
          <p:cNvPr id="132103" name="Line 6"/>
          <p:cNvSpPr>
            <a:spLocks noChangeShapeType="1"/>
          </p:cNvSpPr>
          <p:nvPr/>
        </p:nvSpPr>
        <p:spPr bwMode="auto">
          <a:xfrm>
            <a:off x="5364163" y="1700213"/>
            <a:ext cx="2879725" cy="0"/>
          </a:xfrm>
          <a:prstGeom prst="line">
            <a:avLst/>
          </a:prstGeom>
          <a:noFill/>
          <a:ln w="12700">
            <a:solidFill>
              <a:schemeClr val="hlink"/>
            </a:solidFill>
            <a:round/>
            <a:headEnd/>
            <a:tailEnd type="triangle" w="med" len="med"/>
          </a:ln>
        </p:spPr>
        <p:txBody>
          <a:bodyPr>
            <a:prstTxWarp prst="textNoShape">
              <a:avLst/>
            </a:prstTxWarp>
          </a:bodyPr>
          <a:lstStyle/>
          <a:p>
            <a:endParaRPr lang="fr-FR"/>
          </a:p>
        </p:txBody>
      </p:sp>
      <p:sp>
        <p:nvSpPr>
          <p:cNvPr id="132104" name="Text Box 7"/>
          <p:cNvSpPr txBox="1">
            <a:spLocks noChangeArrowheads="1"/>
          </p:cNvSpPr>
          <p:nvPr/>
        </p:nvSpPr>
        <p:spPr bwMode="auto">
          <a:xfrm>
            <a:off x="8151813" y="1409700"/>
            <a:ext cx="311150" cy="396875"/>
          </a:xfrm>
          <a:prstGeom prst="rect">
            <a:avLst/>
          </a:prstGeom>
          <a:noFill/>
          <a:ln w="12700">
            <a:noFill/>
            <a:miter lim="800000"/>
            <a:headEnd/>
            <a:tailEnd/>
          </a:ln>
        </p:spPr>
        <p:txBody>
          <a:bodyPr wrap="none">
            <a:prstTxWarp prst="textNoShape">
              <a:avLst/>
            </a:prstTxWarp>
            <a:spAutoFit/>
          </a:bodyPr>
          <a:lstStyle/>
          <a:p>
            <a:r>
              <a:rPr lang="fr-FR" sz="2000">
                <a:solidFill>
                  <a:schemeClr val="hlink"/>
                </a:solidFill>
              </a:rPr>
              <a:t>4</a:t>
            </a:r>
          </a:p>
        </p:txBody>
      </p:sp>
      <p:sp>
        <p:nvSpPr>
          <p:cNvPr id="132105" name="Text Box 8"/>
          <p:cNvSpPr txBox="1">
            <a:spLocks noChangeArrowheads="1"/>
          </p:cNvSpPr>
          <p:nvPr/>
        </p:nvSpPr>
        <p:spPr bwMode="auto">
          <a:xfrm>
            <a:off x="1187450" y="1482725"/>
            <a:ext cx="663575" cy="396875"/>
          </a:xfrm>
          <a:prstGeom prst="rect">
            <a:avLst/>
          </a:prstGeom>
          <a:noFill/>
          <a:ln w="12700">
            <a:noFill/>
            <a:miter lim="800000"/>
            <a:headEnd/>
            <a:tailEnd/>
          </a:ln>
        </p:spPr>
        <p:txBody>
          <a:bodyPr wrap="none">
            <a:prstTxWarp prst="textNoShape">
              <a:avLst/>
            </a:prstTxWarp>
            <a:spAutoFit/>
          </a:bodyPr>
          <a:lstStyle/>
          <a:p>
            <a:r>
              <a:rPr lang="fr-FR" sz="2000" b="1">
                <a:solidFill>
                  <a:schemeClr val="hlink"/>
                </a:solidFill>
              </a:rPr>
              <a:t>FCS</a:t>
            </a:r>
          </a:p>
        </p:txBody>
      </p:sp>
      <p:sp>
        <p:nvSpPr>
          <p:cNvPr id="132106" name="Text Box 9"/>
          <p:cNvSpPr txBox="1">
            <a:spLocks noChangeArrowheads="1"/>
          </p:cNvSpPr>
          <p:nvPr/>
        </p:nvSpPr>
        <p:spPr bwMode="auto">
          <a:xfrm>
            <a:off x="3132138" y="1484313"/>
            <a:ext cx="1503362" cy="396875"/>
          </a:xfrm>
          <a:prstGeom prst="rect">
            <a:avLst/>
          </a:prstGeom>
          <a:noFill/>
          <a:ln w="12700">
            <a:noFill/>
            <a:miter lim="800000"/>
            <a:headEnd/>
            <a:tailEnd/>
          </a:ln>
        </p:spPr>
        <p:txBody>
          <a:bodyPr wrap="none">
            <a:prstTxWarp prst="textNoShape">
              <a:avLst/>
            </a:prstTxWarp>
            <a:spAutoFit/>
          </a:bodyPr>
          <a:lstStyle/>
          <a:p>
            <a:r>
              <a:rPr lang="fr-FR" sz="2000" b="1">
                <a:solidFill>
                  <a:schemeClr val="hlink"/>
                </a:solidFill>
              </a:rPr>
              <a:t>Poids relatif</a:t>
            </a:r>
          </a:p>
        </p:txBody>
      </p:sp>
      <p:sp>
        <p:nvSpPr>
          <p:cNvPr id="132107" name="Rectangle 10"/>
          <p:cNvSpPr>
            <a:spLocks noChangeArrowheads="1"/>
          </p:cNvSpPr>
          <p:nvPr/>
        </p:nvSpPr>
        <p:spPr bwMode="auto">
          <a:xfrm>
            <a:off x="3205163" y="1989138"/>
            <a:ext cx="1654175" cy="3681412"/>
          </a:xfrm>
          <a:prstGeom prst="rect">
            <a:avLst/>
          </a:prstGeom>
          <a:noFill/>
          <a:ln w="12700">
            <a:noFill/>
            <a:miter lim="800000"/>
            <a:headEnd/>
            <a:tailEnd/>
          </a:ln>
        </p:spPr>
        <p:txBody>
          <a:bodyPr lIns="90487" tIns="44450" rIns="90487" bIns="44450">
            <a:prstTxWarp prst="textNoShape">
              <a:avLst/>
            </a:prstTxWarp>
          </a:bodyPr>
          <a:lstStyle/>
          <a:p>
            <a:pPr marL="342900" indent="-342900">
              <a:spcBef>
                <a:spcPct val="20000"/>
              </a:spcBef>
              <a:buClr>
                <a:schemeClr val="tx2"/>
              </a:buClr>
              <a:buSzPct val="100000"/>
              <a:buFontTx/>
              <a:buChar char="•"/>
            </a:pPr>
            <a:r>
              <a:rPr lang="fr-FR" sz="1800">
                <a:latin typeface="Times New Roman" charset="0"/>
              </a:rPr>
              <a:t>Majeur</a:t>
            </a:r>
          </a:p>
          <a:p>
            <a:pPr marL="342900" indent="-342900">
              <a:spcBef>
                <a:spcPct val="20000"/>
              </a:spcBef>
              <a:buClr>
                <a:schemeClr val="tx2"/>
              </a:buClr>
              <a:buSzPct val="100000"/>
              <a:buFontTx/>
              <a:buChar char="•"/>
            </a:pPr>
            <a:endParaRPr lang="fr-FR" sz="1800">
              <a:latin typeface="Times New Roman" charset="0"/>
            </a:endParaRPr>
          </a:p>
          <a:p>
            <a:pPr marL="342900" indent="-342900">
              <a:spcBef>
                <a:spcPct val="20000"/>
              </a:spcBef>
              <a:buClr>
                <a:schemeClr val="tx2"/>
              </a:buClr>
              <a:buSzPct val="100000"/>
              <a:buFontTx/>
              <a:buChar char="•"/>
            </a:pPr>
            <a:r>
              <a:rPr lang="fr-FR" sz="1800">
                <a:latin typeface="Times New Roman" charset="0"/>
              </a:rPr>
              <a:t>Fort </a:t>
            </a:r>
          </a:p>
          <a:p>
            <a:pPr marL="342900" indent="-342900">
              <a:spcBef>
                <a:spcPct val="20000"/>
              </a:spcBef>
              <a:buClr>
                <a:schemeClr val="tx2"/>
              </a:buClr>
              <a:buSzPct val="100000"/>
              <a:buFontTx/>
              <a:buChar char="•"/>
            </a:pPr>
            <a:endParaRPr lang="fr-FR" sz="1800">
              <a:latin typeface="Times New Roman" charset="0"/>
            </a:endParaRPr>
          </a:p>
          <a:p>
            <a:pPr marL="342900" indent="-342900">
              <a:spcBef>
                <a:spcPct val="20000"/>
              </a:spcBef>
              <a:buClr>
                <a:schemeClr val="tx2"/>
              </a:buClr>
              <a:buSzPct val="100000"/>
              <a:buFontTx/>
              <a:buChar char="•"/>
            </a:pPr>
            <a:r>
              <a:rPr lang="fr-FR" sz="1800">
                <a:latin typeface="Times New Roman" charset="0"/>
              </a:rPr>
              <a:t>Moyen </a:t>
            </a:r>
          </a:p>
          <a:p>
            <a:pPr marL="342900" indent="-342900">
              <a:spcBef>
                <a:spcPct val="20000"/>
              </a:spcBef>
              <a:buClr>
                <a:schemeClr val="tx2"/>
              </a:buClr>
              <a:buSzPct val="100000"/>
              <a:buFontTx/>
              <a:buChar char="•"/>
            </a:pPr>
            <a:endParaRPr lang="fr-FR" sz="1800">
              <a:latin typeface="Times New Roman" charset="0"/>
            </a:endParaRPr>
          </a:p>
          <a:p>
            <a:pPr marL="342900" indent="-342900">
              <a:spcBef>
                <a:spcPct val="20000"/>
              </a:spcBef>
              <a:buClr>
                <a:schemeClr val="tx2"/>
              </a:buClr>
              <a:buSzPct val="100000"/>
              <a:buFontTx/>
              <a:buChar char="•"/>
            </a:pPr>
            <a:r>
              <a:rPr lang="fr-FR" sz="1800">
                <a:latin typeface="Times New Roman" charset="0"/>
              </a:rPr>
              <a:t>Faible</a:t>
            </a:r>
          </a:p>
          <a:p>
            <a:pPr marL="342900" indent="-342900">
              <a:spcBef>
                <a:spcPct val="20000"/>
              </a:spcBef>
              <a:buClr>
                <a:schemeClr val="tx2"/>
              </a:buClr>
              <a:buSzPct val="100000"/>
              <a:buFontTx/>
              <a:buChar char="•"/>
            </a:pPr>
            <a:endParaRPr lang="fr-FR" sz="1800">
              <a:latin typeface="Times New Roman" charset="0"/>
            </a:endParaRPr>
          </a:p>
          <a:p>
            <a:pPr marL="342900" indent="-342900">
              <a:spcBef>
                <a:spcPct val="20000"/>
              </a:spcBef>
              <a:buClr>
                <a:schemeClr val="tx2"/>
              </a:buClr>
              <a:buSzPct val="100000"/>
              <a:buFontTx/>
              <a:buChar char="•"/>
            </a:pPr>
            <a:r>
              <a:rPr lang="fr-FR" sz="1800">
                <a:latin typeface="Times New Roman" charset="0"/>
              </a:rPr>
              <a:t> …</a:t>
            </a:r>
          </a:p>
        </p:txBody>
      </p:sp>
      <p:sp>
        <p:nvSpPr>
          <p:cNvPr id="132108" name="Text Box 11"/>
          <p:cNvSpPr txBox="1">
            <a:spLocks noChangeArrowheads="1"/>
          </p:cNvSpPr>
          <p:nvPr/>
        </p:nvSpPr>
        <p:spPr bwMode="auto">
          <a:xfrm>
            <a:off x="4859338" y="1287463"/>
            <a:ext cx="4033837" cy="701675"/>
          </a:xfrm>
          <a:prstGeom prst="rect">
            <a:avLst/>
          </a:prstGeom>
          <a:noFill/>
          <a:ln w="12700">
            <a:noFill/>
            <a:miter lim="800000"/>
            <a:headEnd/>
            <a:tailEnd/>
          </a:ln>
        </p:spPr>
        <p:txBody>
          <a:bodyPr>
            <a:prstTxWarp prst="textNoShape">
              <a:avLst/>
            </a:prstTxWarp>
            <a:spAutoFit/>
          </a:bodyPr>
          <a:lstStyle/>
          <a:p>
            <a:pPr algn="ctr"/>
            <a:r>
              <a:rPr lang="fr-FR" sz="2000" b="1">
                <a:solidFill>
                  <a:schemeClr val="hlink"/>
                </a:solidFill>
              </a:rPr>
              <a:t>D° de maîtrise relative des FCS / concurrents</a:t>
            </a:r>
          </a:p>
        </p:txBody>
      </p:sp>
      <p:sp>
        <p:nvSpPr>
          <p:cNvPr id="132109" name="Text Box 12"/>
          <p:cNvSpPr txBox="1">
            <a:spLocks noChangeArrowheads="1"/>
          </p:cNvSpPr>
          <p:nvPr/>
        </p:nvSpPr>
        <p:spPr bwMode="auto">
          <a:xfrm>
            <a:off x="5940425" y="1989138"/>
            <a:ext cx="411163" cy="396875"/>
          </a:xfrm>
          <a:prstGeom prst="rect">
            <a:avLst/>
          </a:prstGeom>
          <a:noFill/>
          <a:ln w="12700">
            <a:noFill/>
            <a:miter lim="800000"/>
            <a:headEnd/>
            <a:tailEnd/>
          </a:ln>
        </p:spPr>
        <p:txBody>
          <a:bodyPr wrap="none">
            <a:prstTxWarp prst="textNoShape">
              <a:avLst/>
            </a:prstTxWarp>
            <a:spAutoFit/>
          </a:bodyPr>
          <a:lstStyle/>
          <a:p>
            <a:r>
              <a:rPr lang="fr-FR" sz="2000">
                <a:solidFill>
                  <a:schemeClr val="hlink"/>
                </a:solidFill>
                <a:latin typeface="Wingdings" charset="2"/>
              </a:rPr>
              <a:t>v</a:t>
            </a:r>
          </a:p>
        </p:txBody>
      </p:sp>
      <p:sp>
        <p:nvSpPr>
          <p:cNvPr id="132110" name="Text Box 13"/>
          <p:cNvSpPr txBox="1">
            <a:spLocks noChangeArrowheads="1"/>
          </p:cNvSpPr>
          <p:nvPr/>
        </p:nvSpPr>
        <p:spPr bwMode="auto">
          <a:xfrm>
            <a:off x="5148263" y="2636838"/>
            <a:ext cx="411162" cy="396875"/>
          </a:xfrm>
          <a:prstGeom prst="rect">
            <a:avLst/>
          </a:prstGeom>
          <a:noFill/>
          <a:ln w="12700">
            <a:noFill/>
            <a:miter lim="800000"/>
            <a:headEnd/>
            <a:tailEnd/>
          </a:ln>
        </p:spPr>
        <p:txBody>
          <a:bodyPr wrap="none">
            <a:prstTxWarp prst="textNoShape">
              <a:avLst/>
            </a:prstTxWarp>
            <a:spAutoFit/>
          </a:bodyPr>
          <a:lstStyle/>
          <a:p>
            <a:r>
              <a:rPr lang="fr-FR" sz="2000">
                <a:solidFill>
                  <a:schemeClr val="hlink"/>
                </a:solidFill>
                <a:latin typeface="Wingdings" charset="2"/>
              </a:rPr>
              <a:t>v</a:t>
            </a:r>
          </a:p>
        </p:txBody>
      </p:sp>
      <p:sp>
        <p:nvSpPr>
          <p:cNvPr id="132111" name="Text Box 14"/>
          <p:cNvSpPr txBox="1">
            <a:spLocks noChangeArrowheads="1"/>
          </p:cNvSpPr>
          <p:nvPr/>
        </p:nvSpPr>
        <p:spPr bwMode="auto">
          <a:xfrm>
            <a:off x="7885113" y="3357563"/>
            <a:ext cx="411162" cy="396875"/>
          </a:xfrm>
          <a:prstGeom prst="rect">
            <a:avLst/>
          </a:prstGeom>
          <a:noFill/>
          <a:ln w="12700">
            <a:noFill/>
            <a:miter lim="800000"/>
            <a:headEnd/>
            <a:tailEnd/>
          </a:ln>
        </p:spPr>
        <p:txBody>
          <a:bodyPr wrap="none">
            <a:prstTxWarp prst="textNoShape">
              <a:avLst/>
            </a:prstTxWarp>
            <a:spAutoFit/>
          </a:bodyPr>
          <a:lstStyle/>
          <a:p>
            <a:r>
              <a:rPr lang="fr-FR" sz="2000">
                <a:solidFill>
                  <a:schemeClr val="hlink"/>
                </a:solidFill>
                <a:latin typeface="Wingdings" charset="2"/>
              </a:rPr>
              <a:t>v</a:t>
            </a:r>
          </a:p>
        </p:txBody>
      </p:sp>
      <p:sp>
        <p:nvSpPr>
          <p:cNvPr id="132112" name="Text Box 15"/>
          <p:cNvSpPr txBox="1">
            <a:spLocks noChangeArrowheads="1"/>
          </p:cNvSpPr>
          <p:nvPr/>
        </p:nvSpPr>
        <p:spPr bwMode="auto">
          <a:xfrm>
            <a:off x="6804025" y="4005263"/>
            <a:ext cx="411163" cy="396875"/>
          </a:xfrm>
          <a:prstGeom prst="rect">
            <a:avLst/>
          </a:prstGeom>
          <a:noFill/>
          <a:ln w="12700">
            <a:noFill/>
            <a:miter lim="800000"/>
            <a:headEnd/>
            <a:tailEnd/>
          </a:ln>
        </p:spPr>
        <p:txBody>
          <a:bodyPr wrap="none">
            <a:prstTxWarp prst="textNoShape">
              <a:avLst/>
            </a:prstTxWarp>
            <a:spAutoFit/>
          </a:bodyPr>
          <a:lstStyle/>
          <a:p>
            <a:r>
              <a:rPr lang="fr-FR" sz="2000">
                <a:solidFill>
                  <a:schemeClr val="hlink"/>
                </a:solidFill>
                <a:latin typeface="Wingdings" charset="2"/>
              </a:rPr>
              <a:t>v</a:t>
            </a:r>
          </a:p>
        </p:txBody>
      </p:sp>
      <p:sp>
        <p:nvSpPr>
          <p:cNvPr id="132113" name="Freeform 16"/>
          <p:cNvSpPr>
            <a:spLocks/>
          </p:cNvSpPr>
          <p:nvPr/>
        </p:nvSpPr>
        <p:spPr bwMode="auto">
          <a:xfrm>
            <a:off x="5364163" y="2205038"/>
            <a:ext cx="2736850" cy="2016125"/>
          </a:xfrm>
          <a:custGeom>
            <a:avLst/>
            <a:gdLst>
              <a:gd name="T0" fmla="*/ 792163 w 1724"/>
              <a:gd name="T1" fmla="*/ 0 h 1270"/>
              <a:gd name="T2" fmla="*/ 0 w 1724"/>
              <a:gd name="T3" fmla="*/ 647700 h 1270"/>
              <a:gd name="T4" fmla="*/ 2736850 w 1724"/>
              <a:gd name="T5" fmla="*/ 1368425 h 1270"/>
              <a:gd name="T6" fmla="*/ 1655763 w 1724"/>
              <a:gd name="T7" fmla="*/ 2016125 h 1270"/>
              <a:gd name="T8" fmla="*/ 0 60000 65536"/>
              <a:gd name="T9" fmla="*/ 0 60000 65536"/>
              <a:gd name="T10" fmla="*/ 0 60000 65536"/>
              <a:gd name="T11" fmla="*/ 0 60000 65536"/>
              <a:gd name="T12" fmla="*/ 0 w 1724"/>
              <a:gd name="T13" fmla="*/ 0 h 1270"/>
              <a:gd name="T14" fmla="*/ 1724 w 1724"/>
              <a:gd name="T15" fmla="*/ 1270 h 1270"/>
            </a:gdLst>
            <a:ahLst/>
            <a:cxnLst>
              <a:cxn ang="T8">
                <a:pos x="T0" y="T1"/>
              </a:cxn>
              <a:cxn ang="T9">
                <a:pos x="T2" y="T3"/>
              </a:cxn>
              <a:cxn ang="T10">
                <a:pos x="T4" y="T5"/>
              </a:cxn>
              <a:cxn ang="T11">
                <a:pos x="T6" y="T7"/>
              </a:cxn>
            </a:cxnLst>
            <a:rect l="T12" t="T13" r="T14" b="T15"/>
            <a:pathLst>
              <a:path w="1724" h="1270">
                <a:moveTo>
                  <a:pt x="499" y="0"/>
                </a:moveTo>
                <a:lnTo>
                  <a:pt x="0" y="408"/>
                </a:lnTo>
                <a:lnTo>
                  <a:pt x="1724" y="862"/>
                </a:lnTo>
                <a:lnTo>
                  <a:pt x="1043" y="1270"/>
                </a:lnTo>
              </a:path>
            </a:pathLst>
          </a:custGeom>
          <a:noFill/>
          <a:ln w="12700">
            <a:solidFill>
              <a:schemeClr val="hlink"/>
            </a:solidFill>
            <a:round/>
            <a:headEnd/>
            <a:tailEnd/>
          </a:ln>
        </p:spPr>
        <p:txBody>
          <a:bodyPr>
            <a:prstTxWarp prst="textNoShape">
              <a:avLst/>
            </a:prstTxWarp>
          </a:bodyPr>
          <a:lstStyle/>
          <a:p>
            <a:endParaRPr lang="fr-FR"/>
          </a:p>
        </p:txBody>
      </p:sp>
      <p:sp>
        <p:nvSpPr>
          <p:cNvPr id="132114" name="Freeform 17"/>
          <p:cNvSpPr>
            <a:spLocks/>
          </p:cNvSpPr>
          <p:nvPr/>
        </p:nvSpPr>
        <p:spPr bwMode="auto">
          <a:xfrm>
            <a:off x="6227763" y="2205038"/>
            <a:ext cx="1223962" cy="2016125"/>
          </a:xfrm>
          <a:custGeom>
            <a:avLst/>
            <a:gdLst>
              <a:gd name="T0" fmla="*/ 354267 w 1724"/>
              <a:gd name="T1" fmla="*/ 0 h 1270"/>
              <a:gd name="T2" fmla="*/ 0 w 1724"/>
              <a:gd name="T3" fmla="*/ 647700 h 1270"/>
              <a:gd name="T4" fmla="*/ 1223962 w 1724"/>
              <a:gd name="T5" fmla="*/ 1368425 h 1270"/>
              <a:gd name="T6" fmla="*/ 740483 w 1724"/>
              <a:gd name="T7" fmla="*/ 2016125 h 1270"/>
              <a:gd name="T8" fmla="*/ 0 60000 65536"/>
              <a:gd name="T9" fmla="*/ 0 60000 65536"/>
              <a:gd name="T10" fmla="*/ 0 60000 65536"/>
              <a:gd name="T11" fmla="*/ 0 60000 65536"/>
              <a:gd name="T12" fmla="*/ 0 w 1724"/>
              <a:gd name="T13" fmla="*/ 0 h 1270"/>
              <a:gd name="T14" fmla="*/ 1724 w 1724"/>
              <a:gd name="T15" fmla="*/ 1270 h 1270"/>
            </a:gdLst>
            <a:ahLst/>
            <a:cxnLst>
              <a:cxn ang="T8">
                <a:pos x="T0" y="T1"/>
              </a:cxn>
              <a:cxn ang="T9">
                <a:pos x="T2" y="T3"/>
              </a:cxn>
              <a:cxn ang="T10">
                <a:pos x="T4" y="T5"/>
              </a:cxn>
              <a:cxn ang="T11">
                <a:pos x="T6" y="T7"/>
              </a:cxn>
            </a:cxnLst>
            <a:rect l="T12" t="T13" r="T14" b="T15"/>
            <a:pathLst>
              <a:path w="1724" h="1270">
                <a:moveTo>
                  <a:pt x="499" y="0"/>
                </a:moveTo>
                <a:lnTo>
                  <a:pt x="0" y="408"/>
                </a:lnTo>
                <a:lnTo>
                  <a:pt x="1724" y="862"/>
                </a:lnTo>
                <a:lnTo>
                  <a:pt x="1043" y="1270"/>
                </a:lnTo>
              </a:path>
            </a:pathLst>
          </a:custGeom>
          <a:noFill/>
          <a:ln w="12700">
            <a:solidFill>
              <a:schemeClr val="accent2"/>
            </a:solidFill>
            <a:round/>
            <a:headEnd/>
            <a:tailEnd/>
          </a:ln>
        </p:spPr>
        <p:txBody>
          <a:bodyPr>
            <a:prstTxWarp prst="textNoShape">
              <a:avLst/>
            </a:prstTxWarp>
          </a:bodyPr>
          <a:lstStyle/>
          <a:p>
            <a:endParaRPr lang="fr-FR"/>
          </a:p>
        </p:txBody>
      </p:sp>
      <p:sp>
        <p:nvSpPr>
          <p:cNvPr id="132115" name="Text Box 18"/>
          <p:cNvSpPr txBox="1">
            <a:spLocks noChangeArrowheads="1"/>
          </p:cNvSpPr>
          <p:nvPr/>
        </p:nvSpPr>
        <p:spPr bwMode="auto">
          <a:xfrm>
            <a:off x="5961063" y="2600325"/>
            <a:ext cx="398462" cy="396875"/>
          </a:xfrm>
          <a:prstGeom prst="rect">
            <a:avLst/>
          </a:prstGeom>
          <a:noFill/>
          <a:ln w="12700">
            <a:noFill/>
            <a:miter lim="800000"/>
            <a:headEnd/>
            <a:tailEnd/>
          </a:ln>
        </p:spPr>
        <p:txBody>
          <a:bodyPr wrap="none">
            <a:prstTxWarp prst="textNoShape">
              <a:avLst/>
            </a:prstTxWarp>
            <a:spAutoFit/>
          </a:bodyPr>
          <a:lstStyle/>
          <a:p>
            <a:r>
              <a:rPr lang="fr-FR" sz="2000" b="1">
                <a:solidFill>
                  <a:schemeClr val="accent2"/>
                </a:solidFill>
                <a:latin typeface="Wingdings" charset="2"/>
              </a:rPr>
              <a:t>K</a:t>
            </a:r>
          </a:p>
        </p:txBody>
      </p:sp>
      <p:sp>
        <p:nvSpPr>
          <p:cNvPr id="132116" name="Text Box 19"/>
          <p:cNvSpPr txBox="1">
            <a:spLocks noChangeArrowheads="1"/>
          </p:cNvSpPr>
          <p:nvPr/>
        </p:nvSpPr>
        <p:spPr bwMode="auto">
          <a:xfrm>
            <a:off x="6405563" y="1989138"/>
            <a:ext cx="398462" cy="396875"/>
          </a:xfrm>
          <a:prstGeom prst="rect">
            <a:avLst/>
          </a:prstGeom>
          <a:noFill/>
          <a:ln w="12700">
            <a:noFill/>
            <a:miter lim="800000"/>
            <a:headEnd/>
            <a:tailEnd/>
          </a:ln>
        </p:spPr>
        <p:txBody>
          <a:bodyPr wrap="none">
            <a:prstTxWarp prst="textNoShape">
              <a:avLst/>
            </a:prstTxWarp>
            <a:spAutoFit/>
          </a:bodyPr>
          <a:lstStyle/>
          <a:p>
            <a:r>
              <a:rPr lang="fr-FR" sz="2000" b="1">
                <a:solidFill>
                  <a:schemeClr val="accent2"/>
                </a:solidFill>
                <a:latin typeface="Wingdings" charset="2"/>
              </a:rPr>
              <a:t>K</a:t>
            </a:r>
          </a:p>
        </p:txBody>
      </p:sp>
      <p:sp>
        <p:nvSpPr>
          <p:cNvPr id="132117" name="Text Box 20"/>
          <p:cNvSpPr txBox="1">
            <a:spLocks noChangeArrowheads="1"/>
          </p:cNvSpPr>
          <p:nvPr/>
        </p:nvSpPr>
        <p:spPr bwMode="auto">
          <a:xfrm>
            <a:off x="7235825" y="3392488"/>
            <a:ext cx="398463" cy="396875"/>
          </a:xfrm>
          <a:prstGeom prst="rect">
            <a:avLst/>
          </a:prstGeom>
          <a:noFill/>
          <a:ln w="12700">
            <a:noFill/>
            <a:miter lim="800000"/>
            <a:headEnd/>
            <a:tailEnd/>
          </a:ln>
        </p:spPr>
        <p:txBody>
          <a:bodyPr wrap="none">
            <a:prstTxWarp prst="textNoShape">
              <a:avLst/>
            </a:prstTxWarp>
            <a:spAutoFit/>
          </a:bodyPr>
          <a:lstStyle/>
          <a:p>
            <a:r>
              <a:rPr lang="fr-FR" sz="2000" b="1">
                <a:solidFill>
                  <a:schemeClr val="accent2"/>
                </a:solidFill>
                <a:latin typeface="Wingdings" charset="2"/>
              </a:rPr>
              <a:t>K</a:t>
            </a:r>
          </a:p>
        </p:txBody>
      </p:sp>
      <p:sp>
        <p:nvSpPr>
          <p:cNvPr id="132118" name="Text Box 21"/>
          <p:cNvSpPr txBox="1">
            <a:spLocks noChangeArrowheads="1"/>
          </p:cNvSpPr>
          <p:nvPr/>
        </p:nvSpPr>
        <p:spPr bwMode="auto">
          <a:xfrm>
            <a:off x="6621463" y="4005263"/>
            <a:ext cx="398462" cy="396875"/>
          </a:xfrm>
          <a:prstGeom prst="rect">
            <a:avLst/>
          </a:prstGeom>
          <a:noFill/>
          <a:ln w="12700">
            <a:noFill/>
            <a:miter lim="800000"/>
            <a:headEnd/>
            <a:tailEnd/>
          </a:ln>
        </p:spPr>
        <p:txBody>
          <a:bodyPr wrap="none">
            <a:prstTxWarp prst="textNoShape">
              <a:avLst/>
            </a:prstTxWarp>
            <a:spAutoFit/>
          </a:bodyPr>
          <a:lstStyle/>
          <a:p>
            <a:r>
              <a:rPr lang="fr-FR" sz="2000" b="1">
                <a:solidFill>
                  <a:schemeClr val="accent2"/>
                </a:solidFill>
                <a:latin typeface="Wingdings" charset="2"/>
              </a:rPr>
              <a:t>K</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Espace réservé du numéro de diapositive 3"/>
          <p:cNvSpPr>
            <a:spLocks noGrp="1"/>
          </p:cNvSpPr>
          <p:nvPr>
            <p:ph type="sldNum" sz="quarter" idx="10"/>
          </p:nvPr>
        </p:nvSpPr>
        <p:spPr/>
        <p:txBody>
          <a:bodyPr/>
          <a:lstStyle/>
          <a:p>
            <a:pPr>
              <a:defRPr/>
            </a:pPr>
            <a:fld id="{BA43C37F-83D9-DB4A-982F-70680D2274CB}" type="slidenum">
              <a:rPr lang="fr-FR"/>
              <a:pPr>
                <a:defRPr/>
              </a:pPr>
              <a:t>65</a:t>
            </a:fld>
            <a:endParaRPr lang="fr-FR"/>
          </a:p>
        </p:txBody>
      </p:sp>
      <p:sp>
        <p:nvSpPr>
          <p:cNvPr id="134147" name="Rectangle 1026"/>
          <p:cNvSpPr>
            <a:spLocks noGrp="1" noChangeArrowheads="1"/>
          </p:cNvSpPr>
          <p:nvPr>
            <p:ph type="title"/>
          </p:nvPr>
        </p:nvSpPr>
        <p:spPr>
          <a:xfrm>
            <a:off x="457200" y="338138"/>
            <a:ext cx="8229600" cy="347662"/>
          </a:xfrm>
        </p:spPr>
        <p:txBody>
          <a:bodyPr/>
          <a:lstStyle/>
          <a:p>
            <a:r>
              <a:rPr lang="fr-FR"/>
              <a:t>Positionnement de l'entreprise sur le segment</a:t>
            </a:r>
          </a:p>
        </p:txBody>
      </p:sp>
      <p:graphicFrame>
        <p:nvGraphicFramePr>
          <p:cNvPr id="425035" name="Group 1099"/>
          <p:cNvGraphicFramePr>
            <a:graphicFrameLocks noGrp="1"/>
          </p:cNvGraphicFramePr>
          <p:nvPr>
            <p:ph type="tbl" idx="1"/>
          </p:nvPr>
        </p:nvGraphicFramePr>
        <p:xfrm>
          <a:off x="457200" y="914400"/>
          <a:ext cx="8229600" cy="5257802"/>
        </p:xfrm>
        <a:graphic>
          <a:graphicData uri="http://schemas.openxmlformats.org/drawingml/2006/table">
            <a:tbl>
              <a:tblPr/>
              <a:tblGrid>
                <a:gridCol w="2905125"/>
                <a:gridCol w="1054100"/>
                <a:gridCol w="1098550"/>
                <a:gridCol w="1030288"/>
                <a:gridCol w="1030287"/>
                <a:gridCol w="1111250"/>
              </a:tblGrid>
              <a:tr h="282575">
                <a:tc rowSpan="3">
                  <a:txBody>
                    <a:bodyPr/>
                    <a:lstStyle/>
                    <a:p>
                      <a:pPr marL="342900" marR="0" lvl="0" indent="-342900" algn="ctr" defTabSz="914400" rtl="0" eaLnBrk="0" fontAlgn="base" latinLnBrk="0" hangingPunct="0">
                        <a:lnSpc>
                          <a:spcPct val="100000"/>
                        </a:lnSpc>
                        <a:spcBef>
                          <a:spcPct val="0"/>
                        </a:spcBef>
                        <a:spcAft>
                          <a:spcPct val="0"/>
                        </a:spcAft>
                        <a:buClr>
                          <a:schemeClr val="tx2"/>
                        </a:buClr>
                        <a:buSzPct val="100000"/>
                        <a:buFontTx/>
                        <a:buNone/>
                        <a:tabLst/>
                      </a:pPr>
                      <a:r>
                        <a:rPr kumimoji="0" lang="fr-FR" sz="1200" b="1" i="0" u="none" strike="noStrike" cap="none" normalizeH="0" baseline="0">
                          <a:ln>
                            <a:noFill/>
                          </a:ln>
                          <a:solidFill>
                            <a:schemeClr val="tx1"/>
                          </a:solidFill>
                          <a:effectLst/>
                          <a:latin typeface="Arial" charset="0"/>
                          <a:ea typeface="Times New Roman" charset="0"/>
                          <a:cs typeface="Times New Roman" charset="0"/>
                        </a:rPr>
                        <a:t>Les facteurs-clés de succès</a:t>
                      </a:r>
                      <a:endParaRPr kumimoji="0" lang="fr-FR" sz="2400" b="0" i="0" u="none" strike="noStrike" cap="none" normalizeH="0" baseline="0">
                        <a:ln>
                          <a:noFill/>
                        </a:ln>
                        <a:solidFill>
                          <a:schemeClr val="tx1"/>
                        </a:solidFill>
                        <a:effectLst/>
                        <a:latin typeface="Times" charset="0"/>
                        <a:ea typeface="Times New Roman" charset="0"/>
                        <a:cs typeface="Times New Roman"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5">
                  <a:txBody>
                    <a:bodyPr/>
                    <a:lstStyle/>
                    <a:p>
                      <a:pPr marL="342900" marR="0" lvl="0" indent="-342900" algn="ctr" defTabSz="914400" rtl="0" eaLnBrk="0" fontAlgn="base" latinLnBrk="0" hangingPunct="0">
                        <a:lnSpc>
                          <a:spcPct val="100000"/>
                        </a:lnSpc>
                        <a:spcBef>
                          <a:spcPct val="0"/>
                        </a:spcBef>
                        <a:spcAft>
                          <a:spcPct val="0"/>
                        </a:spcAft>
                        <a:buClr>
                          <a:schemeClr val="tx2"/>
                        </a:buClr>
                        <a:buSzPct val="100000"/>
                        <a:buFontTx/>
                        <a:buNone/>
                        <a:tabLst/>
                      </a:pPr>
                      <a:r>
                        <a:rPr kumimoji="0" lang="fr-FR" sz="1000" b="1" i="0" u="none" strike="noStrike" cap="none" normalizeH="0" baseline="0">
                          <a:ln>
                            <a:noFill/>
                          </a:ln>
                          <a:solidFill>
                            <a:schemeClr val="tx1"/>
                          </a:solidFill>
                          <a:effectLst/>
                          <a:latin typeface="Arial" charset="0"/>
                          <a:ea typeface="Times New Roman" charset="0"/>
                          <a:cs typeface="Times New Roman" charset="0"/>
                        </a:rPr>
                        <a:t>Évaluation</a:t>
                      </a:r>
                      <a:endParaRPr kumimoji="0" lang="fr-FR" sz="2000" b="1" i="0" u="none" strike="noStrike" cap="none" normalizeH="0" baseline="0">
                        <a:ln>
                          <a:noFill/>
                        </a:ln>
                        <a:solidFill>
                          <a:schemeClr val="tx1"/>
                        </a:solidFill>
                        <a:effectLst/>
                        <a:latin typeface="Times" charset="0"/>
                        <a:ea typeface="Times New Roman" charset="0"/>
                        <a:cs typeface="Times New Roman"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280988">
                <a:tc vMerge="1">
                  <a:txBody>
                    <a:bodyPr/>
                    <a:lstStyle/>
                    <a:p>
                      <a:endParaRPr lang="fr-FR"/>
                    </a:p>
                  </a:txBody>
                  <a:tcPr/>
                </a:tc>
                <a:tc rowSpan="2">
                  <a:txBody>
                    <a:bodyPr/>
                    <a:lstStyle/>
                    <a:p>
                      <a:pPr marL="342900" marR="0" lvl="0" indent="-342900" algn="ctr" defTabSz="914400" rtl="0" eaLnBrk="0" fontAlgn="base" latinLnBrk="0" hangingPunct="0">
                        <a:lnSpc>
                          <a:spcPct val="100000"/>
                        </a:lnSpc>
                        <a:spcBef>
                          <a:spcPct val="0"/>
                        </a:spcBef>
                        <a:spcAft>
                          <a:spcPct val="0"/>
                        </a:spcAft>
                        <a:buClr>
                          <a:schemeClr val="tx2"/>
                        </a:buClr>
                        <a:buSzPct val="100000"/>
                        <a:buFontTx/>
                        <a:buNone/>
                        <a:tabLst/>
                      </a:pPr>
                      <a:r>
                        <a:rPr kumimoji="0" lang="fr-FR" sz="1000" b="1" i="0" u="none" strike="noStrike" cap="none" normalizeH="0" baseline="0">
                          <a:ln>
                            <a:noFill/>
                          </a:ln>
                          <a:solidFill>
                            <a:schemeClr val="tx1"/>
                          </a:solidFill>
                          <a:effectLst/>
                          <a:latin typeface="Arial" charset="0"/>
                          <a:ea typeface="Times New Roman" charset="0"/>
                          <a:cs typeface="Times New Roman" charset="0"/>
                        </a:rPr>
                        <a:t>Nous</a:t>
                      </a:r>
                      <a:endParaRPr kumimoji="0" lang="fr-FR" sz="2000" b="1" i="0" u="none" strike="noStrike" cap="none" normalizeH="0" baseline="0">
                        <a:ln>
                          <a:noFill/>
                        </a:ln>
                        <a:solidFill>
                          <a:schemeClr val="tx1"/>
                        </a:solidFill>
                        <a:effectLst/>
                        <a:latin typeface="Times" charset="0"/>
                        <a:ea typeface="Times New Roman" charset="0"/>
                        <a:cs typeface="Times New Roman"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342900" marR="0" lvl="0" indent="-342900" algn="ctr" defTabSz="914400" rtl="0" eaLnBrk="0" fontAlgn="base" latinLnBrk="0" hangingPunct="0">
                        <a:lnSpc>
                          <a:spcPct val="100000"/>
                        </a:lnSpc>
                        <a:spcBef>
                          <a:spcPct val="0"/>
                        </a:spcBef>
                        <a:spcAft>
                          <a:spcPct val="0"/>
                        </a:spcAft>
                        <a:buClr>
                          <a:schemeClr val="tx2"/>
                        </a:buClr>
                        <a:buSzPct val="100000"/>
                        <a:buFontTx/>
                        <a:buNone/>
                        <a:tabLst/>
                      </a:pPr>
                      <a:r>
                        <a:rPr kumimoji="0" lang="fr-FR" sz="1000" b="1" i="0" u="none" strike="noStrike" cap="none" normalizeH="0" baseline="0">
                          <a:ln>
                            <a:noFill/>
                          </a:ln>
                          <a:solidFill>
                            <a:schemeClr val="tx1"/>
                          </a:solidFill>
                          <a:effectLst/>
                          <a:latin typeface="Arial" charset="0"/>
                          <a:ea typeface="Times New Roman" charset="0"/>
                          <a:cs typeface="Times New Roman" charset="0"/>
                        </a:rPr>
                        <a:t>Concurrents</a:t>
                      </a:r>
                      <a:endParaRPr kumimoji="0" lang="fr-FR" sz="2000" b="1" i="0" u="none" strike="noStrike" cap="none" normalizeH="0" baseline="0">
                        <a:ln>
                          <a:noFill/>
                        </a:ln>
                        <a:solidFill>
                          <a:schemeClr val="tx1"/>
                        </a:solidFill>
                        <a:effectLst/>
                        <a:latin typeface="Times" charset="0"/>
                        <a:ea typeface="Times New Roman" charset="0"/>
                        <a:cs typeface="Times New Roman"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r>
              <a:tr h="454025">
                <a:tc vMerge="1">
                  <a:txBody>
                    <a:bodyPr/>
                    <a:lstStyle/>
                    <a:p>
                      <a:endParaRPr lang="fr-FR"/>
                    </a:p>
                  </a:txBody>
                  <a:tcPr/>
                </a:tc>
                <a:tc vMerge="1">
                  <a:txBody>
                    <a:bodyPr/>
                    <a:lstStyle/>
                    <a:p>
                      <a:endParaRPr lang="fr-FR"/>
                    </a:p>
                  </a:txBody>
                  <a:tcPr/>
                </a:tc>
                <a:tc>
                  <a:txBody>
                    <a:bodyPr/>
                    <a:lstStyle/>
                    <a:p>
                      <a:pPr marL="342900" marR="0" lvl="0" indent="-342900" algn="just" defTabSz="914400" rtl="0" eaLnBrk="0" fontAlgn="base" latinLnBrk="0" hangingPunct="0">
                        <a:lnSpc>
                          <a:spcPct val="100000"/>
                        </a:lnSpc>
                        <a:spcBef>
                          <a:spcPct val="0"/>
                        </a:spcBef>
                        <a:spcAft>
                          <a:spcPct val="0"/>
                        </a:spcAft>
                        <a:buClr>
                          <a:schemeClr val="tx2"/>
                        </a:buClr>
                        <a:buSzPct val="100000"/>
                        <a:buFontTx/>
                        <a:buNone/>
                        <a:tabLst/>
                      </a:pPr>
                      <a:r>
                        <a:rPr kumimoji="0" lang="fr-FR" sz="900" b="0" i="0" u="none" strike="noStrike" cap="none" normalizeH="0" baseline="0">
                          <a:ln>
                            <a:noFill/>
                          </a:ln>
                          <a:solidFill>
                            <a:schemeClr val="tx1"/>
                          </a:solidFill>
                          <a:effectLst/>
                          <a:latin typeface="Arial" charset="0"/>
                          <a:ea typeface="Times New Roman" charset="0"/>
                          <a:cs typeface="Times New Roman" charset="0"/>
                        </a:rPr>
                        <a:t>(référence)</a:t>
                      </a:r>
                      <a:endParaRPr kumimoji="0" lang="fr-FR" sz="1800" b="0" i="0" u="none" strike="noStrike" cap="none" normalizeH="0" baseline="0">
                        <a:ln>
                          <a:noFill/>
                        </a:ln>
                        <a:solidFill>
                          <a:schemeClr val="tx1"/>
                        </a:solidFill>
                        <a:effectLst/>
                        <a:latin typeface="Times" charset="0"/>
                        <a:ea typeface="Times New Roman" charset="0"/>
                        <a:cs typeface="Times New Roman"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endParaRPr kumimoji="0" lang="fr-FR" sz="2000" b="0" i="0" u="none" strike="noStrike" cap="none" normalizeH="0" baseline="0">
                        <a:ln>
                          <a:noFill/>
                        </a:ln>
                        <a:solidFill>
                          <a:schemeClr val="tx1"/>
                        </a:solidFill>
                        <a:effectLst/>
                        <a:latin typeface="Times New Roman"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endParaRPr kumimoji="0" lang="fr-FR" sz="2000" b="0" i="0" u="none" strike="noStrike" cap="none" normalizeH="0" baseline="0">
                        <a:ln>
                          <a:noFill/>
                        </a:ln>
                        <a:solidFill>
                          <a:schemeClr val="tx1"/>
                        </a:solidFill>
                        <a:effectLst/>
                        <a:latin typeface="Times New Roman"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endParaRPr kumimoji="0" lang="fr-FR" sz="2000" b="0" i="0" u="none" strike="noStrike" cap="none" normalizeH="0" baseline="0">
                        <a:ln>
                          <a:noFill/>
                        </a:ln>
                        <a:solidFill>
                          <a:schemeClr val="tx1"/>
                        </a:solidFill>
                        <a:effectLst/>
                        <a:latin typeface="Times New Roman"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1825">
                <a:tc>
                  <a:txBody>
                    <a:bodyPr/>
                    <a:lstStyle/>
                    <a:p>
                      <a:pPr marL="342900" marR="0" lvl="0" indent="-342900" algn="just" defTabSz="914400" rtl="0" eaLnBrk="0" fontAlgn="base" latinLnBrk="0" hangingPunct="0">
                        <a:lnSpc>
                          <a:spcPct val="100000"/>
                        </a:lnSpc>
                        <a:spcBef>
                          <a:spcPct val="0"/>
                        </a:spcBef>
                        <a:spcAft>
                          <a:spcPct val="0"/>
                        </a:spcAft>
                        <a:buClr>
                          <a:schemeClr val="tx2"/>
                        </a:buClr>
                        <a:buSzPct val="100000"/>
                        <a:buFontTx/>
                        <a:buNone/>
                        <a:tabLst/>
                      </a:pPr>
                      <a:r>
                        <a:rPr kumimoji="0" lang="fr-FR" sz="900" b="1" i="0" u="none" strike="noStrike" cap="none" normalizeH="0" baseline="0">
                          <a:ln>
                            <a:noFill/>
                          </a:ln>
                          <a:solidFill>
                            <a:schemeClr val="tx1"/>
                          </a:solidFill>
                          <a:effectLst/>
                          <a:latin typeface="Arial" charset="0"/>
                          <a:ea typeface="Times New Roman" charset="0"/>
                          <a:cs typeface="Times New Roman" charset="0"/>
                        </a:rPr>
                        <a:t>1 -</a:t>
                      </a:r>
                      <a:endParaRPr kumimoji="0" lang="fr-FR" sz="1800" b="1" i="0" u="none" strike="noStrike" cap="none" normalizeH="0" baseline="0">
                        <a:ln>
                          <a:noFill/>
                        </a:ln>
                        <a:solidFill>
                          <a:schemeClr val="tx1"/>
                        </a:solidFill>
                        <a:effectLst/>
                        <a:latin typeface="Times" charset="0"/>
                        <a:ea typeface="Times New Roman" charset="0"/>
                        <a:cs typeface="Times New Roman"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endParaRPr kumimoji="0" lang="fr-FR" sz="2000" b="0" i="0" u="none" strike="noStrike" cap="none" normalizeH="0" baseline="0">
                        <a:ln>
                          <a:noFill/>
                        </a:ln>
                        <a:solidFill>
                          <a:schemeClr val="tx1"/>
                        </a:solidFill>
                        <a:effectLst/>
                        <a:latin typeface="Times New Roman"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endParaRPr kumimoji="0" lang="fr-FR" sz="2000" b="0" i="0" u="none" strike="noStrike" cap="none" normalizeH="0" baseline="0">
                        <a:ln>
                          <a:noFill/>
                        </a:ln>
                        <a:solidFill>
                          <a:schemeClr val="tx1"/>
                        </a:solidFill>
                        <a:effectLst/>
                        <a:latin typeface="Times New Roman"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endParaRPr kumimoji="0" lang="fr-FR" sz="2000" b="0" i="0" u="none" strike="noStrike" cap="none" normalizeH="0" baseline="0">
                        <a:ln>
                          <a:noFill/>
                        </a:ln>
                        <a:solidFill>
                          <a:schemeClr val="tx1"/>
                        </a:solidFill>
                        <a:effectLst/>
                        <a:latin typeface="Times New Roman"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endParaRPr kumimoji="0" lang="fr-FR" sz="2000" b="0" i="0" u="none" strike="noStrike" cap="none" normalizeH="0" baseline="0">
                        <a:ln>
                          <a:noFill/>
                        </a:ln>
                        <a:solidFill>
                          <a:schemeClr val="tx1"/>
                        </a:solidFill>
                        <a:effectLst/>
                        <a:latin typeface="Times New Roman"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endParaRPr kumimoji="0" lang="fr-FR" sz="2000" b="0" i="0" u="none" strike="noStrike" cap="none" normalizeH="0" baseline="0">
                        <a:ln>
                          <a:noFill/>
                        </a:ln>
                        <a:solidFill>
                          <a:schemeClr val="tx1"/>
                        </a:solidFill>
                        <a:effectLst/>
                        <a:latin typeface="Times New Roman"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0238">
                <a:tc>
                  <a:txBody>
                    <a:bodyPr/>
                    <a:lstStyle/>
                    <a:p>
                      <a:pPr marL="342900" marR="0" lvl="0" indent="-342900" algn="just" defTabSz="914400" rtl="0" eaLnBrk="0" fontAlgn="base" latinLnBrk="0" hangingPunct="0">
                        <a:lnSpc>
                          <a:spcPct val="100000"/>
                        </a:lnSpc>
                        <a:spcBef>
                          <a:spcPct val="0"/>
                        </a:spcBef>
                        <a:spcAft>
                          <a:spcPct val="0"/>
                        </a:spcAft>
                        <a:buClr>
                          <a:schemeClr val="tx2"/>
                        </a:buClr>
                        <a:buSzPct val="100000"/>
                        <a:buFontTx/>
                        <a:buNone/>
                        <a:tabLst/>
                      </a:pPr>
                      <a:r>
                        <a:rPr kumimoji="0" lang="fr-FR" sz="900" b="1" i="0" u="none" strike="noStrike" cap="none" normalizeH="0" baseline="0">
                          <a:ln>
                            <a:noFill/>
                          </a:ln>
                          <a:solidFill>
                            <a:schemeClr val="tx1"/>
                          </a:solidFill>
                          <a:effectLst/>
                          <a:latin typeface="Arial" charset="0"/>
                          <a:ea typeface="Times New Roman" charset="0"/>
                          <a:cs typeface="Times New Roman" charset="0"/>
                        </a:rPr>
                        <a:t>2 -</a:t>
                      </a:r>
                      <a:endParaRPr kumimoji="0" lang="fr-FR" sz="1800" b="1" i="0" u="none" strike="noStrike" cap="none" normalizeH="0" baseline="0">
                        <a:ln>
                          <a:noFill/>
                        </a:ln>
                        <a:solidFill>
                          <a:schemeClr val="tx1"/>
                        </a:solidFill>
                        <a:effectLst/>
                        <a:latin typeface="Times" charset="0"/>
                        <a:ea typeface="Times New Roman" charset="0"/>
                        <a:cs typeface="Times New Roman"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endParaRPr kumimoji="0" lang="fr-FR" sz="2000" b="0" i="0" u="none" strike="noStrike" cap="none" normalizeH="0" baseline="0">
                        <a:ln>
                          <a:noFill/>
                        </a:ln>
                        <a:solidFill>
                          <a:schemeClr val="tx1"/>
                        </a:solidFill>
                        <a:effectLst/>
                        <a:latin typeface="Times New Roman"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endParaRPr kumimoji="0" lang="fr-FR" sz="2000" b="0" i="0" u="none" strike="noStrike" cap="none" normalizeH="0" baseline="0">
                        <a:ln>
                          <a:noFill/>
                        </a:ln>
                        <a:solidFill>
                          <a:schemeClr val="tx1"/>
                        </a:solidFill>
                        <a:effectLst/>
                        <a:latin typeface="Times New Roman"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endParaRPr kumimoji="0" lang="fr-FR" sz="2000" b="0" i="0" u="none" strike="noStrike" cap="none" normalizeH="0" baseline="0">
                        <a:ln>
                          <a:noFill/>
                        </a:ln>
                        <a:solidFill>
                          <a:schemeClr val="tx1"/>
                        </a:solidFill>
                        <a:effectLst/>
                        <a:latin typeface="Times New Roman"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endParaRPr kumimoji="0" lang="fr-FR" sz="2000" b="0" i="0" u="none" strike="noStrike" cap="none" normalizeH="0" baseline="0">
                        <a:ln>
                          <a:noFill/>
                        </a:ln>
                        <a:solidFill>
                          <a:schemeClr val="tx1"/>
                        </a:solidFill>
                        <a:effectLst/>
                        <a:latin typeface="Times New Roman"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endParaRPr kumimoji="0" lang="fr-FR" sz="2000" b="0" i="0" u="none" strike="noStrike" cap="none" normalizeH="0" baseline="0">
                        <a:ln>
                          <a:noFill/>
                        </a:ln>
                        <a:solidFill>
                          <a:schemeClr val="tx1"/>
                        </a:solidFill>
                        <a:effectLst/>
                        <a:latin typeface="Times New Roman"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1825">
                <a:tc>
                  <a:txBody>
                    <a:bodyPr/>
                    <a:lstStyle/>
                    <a:p>
                      <a:pPr marL="342900" marR="0" lvl="0" indent="-342900" algn="just" defTabSz="914400" rtl="0" eaLnBrk="0" fontAlgn="base" latinLnBrk="0" hangingPunct="0">
                        <a:lnSpc>
                          <a:spcPct val="100000"/>
                        </a:lnSpc>
                        <a:spcBef>
                          <a:spcPct val="0"/>
                        </a:spcBef>
                        <a:spcAft>
                          <a:spcPct val="0"/>
                        </a:spcAft>
                        <a:buClr>
                          <a:schemeClr val="tx2"/>
                        </a:buClr>
                        <a:buSzPct val="100000"/>
                        <a:buFontTx/>
                        <a:buNone/>
                        <a:tabLst/>
                      </a:pPr>
                      <a:r>
                        <a:rPr kumimoji="0" lang="fr-FR" sz="900" b="1" i="0" u="none" strike="noStrike" cap="none" normalizeH="0" baseline="0">
                          <a:ln>
                            <a:noFill/>
                          </a:ln>
                          <a:solidFill>
                            <a:schemeClr val="tx1"/>
                          </a:solidFill>
                          <a:effectLst/>
                          <a:latin typeface="Arial" charset="0"/>
                          <a:ea typeface="Times New Roman" charset="0"/>
                          <a:cs typeface="Times New Roman" charset="0"/>
                        </a:rPr>
                        <a:t>3 -</a:t>
                      </a:r>
                      <a:endParaRPr kumimoji="0" lang="fr-FR" sz="1800" b="1" i="0" u="none" strike="noStrike" cap="none" normalizeH="0" baseline="0">
                        <a:ln>
                          <a:noFill/>
                        </a:ln>
                        <a:solidFill>
                          <a:schemeClr val="tx1"/>
                        </a:solidFill>
                        <a:effectLst/>
                        <a:latin typeface="Times" charset="0"/>
                        <a:ea typeface="Times New Roman" charset="0"/>
                        <a:cs typeface="Times New Roman"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endParaRPr kumimoji="0" lang="fr-FR" sz="2000" b="0" i="0" u="none" strike="noStrike" cap="none" normalizeH="0" baseline="0">
                        <a:ln>
                          <a:noFill/>
                        </a:ln>
                        <a:solidFill>
                          <a:schemeClr val="tx1"/>
                        </a:solidFill>
                        <a:effectLst/>
                        <a:latin typeface="Times New Roman"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endParaRPr kumimoji="0" lang="fr-FR" sz="2000" b="0" i="0" u="none" strike="noStrike" cap="none" normalizeH="0" baseline="0">
                        <a:ln>
                          <a:noFill/>
                        </a:ln>
                        <a:solidFill>
                          <a:schemeClr val="tx1"/>
                        </a:solidFill>
                        <a:effectLst/>
                        <a:latin typeface="Times New Roman"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endParaRPr kumimoji="0" lang="fr-FR" sz="2000" b="0" i="0" u="none" strike="noStrike" cap="none" normalizeH="0" baseline="0">
                        <a:ln>
                          <a:noFill/>
                        </a:ln>
                        <a:solidFill>
                          <a:schemeClr val="tx1"/>
                        </a:solidFill>
                        <a:effectLst/>
                        <a:latin typeface="Times New Roman"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endParaRPr kumimoji="0" lang="fr-FR" sz="2000" b="0" i="0" u="none" strike="noStrike" cap="none" normalizeH="0" baseline="0">
                        <a:ln>
                          <a:noFill/>
                        </a:ln>
                        <a:solidFill>
                          <a:schemeClr val="tx1"/>
                        </a:solidFill>
                        <a:effectLst/>
                        <a:latin typeface="Times New Roman"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endParaRPr kumimoji="0" lang="fr-FR" sz="2000" b="0" i="0" u="none" strike="noStrike" cap="none" normalizeH="0" baseline="0">
                        <a:ln>
                          <a:noFill/>
                        </a:ln>
                        <a:solidFill>
                          <a:schemeClr val="tx1"/>
                        </a:solidFill>
                        <a:effectLst/>
                        <a:latin typeface="Times New Roman"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0238">
                <a:tc>
                  <a:txBody>
                    <a:bodyPr/>
                    <a:lstStyle/>
                    <a:p>
                      <a:pPr marL="342900" marR="0" lvl="0" indent="-342900" algn="just" defTabSz="914400" rtl="0" eaLnBrk="0" fontAlgn="base" latinLnBrk="0" hangingPunct="0">
                        <a:lnSpc>
                          <a:spcPct val="100000"/>
                        </a:lnSpc>
                        <a:spcBef>
                          <a:spcPct val="0"/>
                        </a:spcBef>
                        <a:spcAft>
                          <a:spcPct val="0"/>
                        </a:spcAft>
                        <a:buClr>
                          <a:schemeClr val="tx2"/>
                        </a:buClr>
                        <a:buSzPct val="100000"/>
                        <a:buFontTx/>
                        <a:buNone/>
                        <a:tabLst/>
                      </a:pPr>
                      <a:r>
                        <a:rPr kumimoji="0" lang="fr-FR" sz="900" b="1" i="0" u="none" strike="noStrike" cap="none" normalizeH="0" baseline="0">
                          <a:ln>
                            <a:noFill/>
                          </a:ln>
                          <a:solidFill>
                            <a:schemeClr val="tx1"/>
                          </a:solidFill>
                          <a:effectLst/>
                          <a:latin typeface="Arial" charset="0"/>
                          <a:ea typeface="Times New Roman" charset="0"/>
                          <a:cs typeface="Times New Roman" charset="0"/>
                        </a:rPr>
                        <a:t>4 -</a:t>
                      </a:r>
                      <a:endParaRPr kumimoji="0" lang="fr-FR" sz="1800" b="1" i="0" u="none" strike="noStrike" cap="none" normalizeH="0" baseline="0">
                        <a:ln>
                          <a:noFill/>
                        </a:ln>
                        <a:solidFill>
                          <a:schemeClr val="tx1"/>
                        </a:solidFill>
                        <a:effectLst/>
                        <a:latin typeface="Times" charset="0"/>
                        <a:ea typeface="Times New Roman" charset="0"/>
                        <a:cs typeface="Times New Roman"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endParaRPr kumimoji="0" lang="fr-FR" sz="2000" b="0" i="0" u="none" strike="noStrike" cap="none" normalizeH="0" baseline="0">
                        <a:ln>
                          <a:noFill/>
                        </a:ln>
                        <a:solidFill>
                          <a:schemeClr val="tx1"/>
                        </a:solidFill>
                        <a:effectLst/>
                        <a:latin typeface="Times New Roman"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endParaRPr kumimoji="0" lang="fr-FR" sz="2000" b="0" i="0" u="none" strike="noStrike" cap="none" normalizeH="0" baseline="0">
                        <a:ln>
                          <a:noFill/>
                        </a:ln>
                        <a:solidFill>
                          <a:schemeClr val="tx1"/>
                        </a:solidFill>
                        <a:effectLst/>
                        <a:latin typeface="Times New Roman"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endParaRPr kumimoji="0" lang="fr-FR" sz="2000" b="0" i="0" u="none" strike="noStrike" cap="none" normalizeH="0" baseline="0">
                        <a:ln>
                          <a:noFill/>
                        </a:ln>
                        <a:solidFill>
                          <a:schemeClr val="tx1"/>
                        </a:solidFill>
                        <a:effectLst/>
                        <a:latin typeface="Times New Roman"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endParaRPr kumimoji="0" lang="fr-FR" sz="2000" b="0" i="0" u="none" strike="noStrike" cap="none" normalizeH="0" baseline="0">
                        <a:ln>
                          <a:noFill/>
                        </a:ln>
                        <a:solidFill>
                          <a:schemeClr val="tx1"/>
                        </a:solidFill>
                        <a:effectLst/>
                        <a:latin typeface="Times New Roman"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endParaRPr kumimoji="0" lang="fr-FR" sz="2000" b="0" i="0" u="none" strike="noStrike" cap="none" normalizeH="0" baseline="0">
                        <a:ln>
                          <a:noFill/>
                        </a:ln>
                        <a:solidFill>
                          <a:schemeClr val="tx1"/>
                        </a:solidFill>
                        <a:effectLst/>
                        <a:latin typeface="Times New Roman"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1825">
                <a:tc>
                  <a:txBody>
                    <a:bodyPr/>
                    <a:lstStyle/>
                    <a:p>
                      <a:pPr marL="342900" marR="0" lvl="0" indent="-342900" algn="l" defTabSz="914400" rtl="0" eaLnBrk="0" fontAlgn="base" latinLnBrk="0" hangingPunct="0">
                        <a:lnSpc>
                          <a:spcPct val="100000"/>
                        </a:lnSpc>
                        <a:spcBef>
                          <a:spcPct val="0"/>
                        </a:spcBef>
                        <a:spcAft>
                          <a:spcPct val="0"/>
                        </a:spcAft>
                        <a:buClr>
                          <a:schemeClr val="tx2"/>
                        </a:buClr>
                        <a:buSzPct val="100000"/>
                        <a:buFontTx/>
                        <a:buNone/>
                        <a:tabLst/>
                      </a:pPr>
                      <a:r>
                        <a:rPr kumimoji="0" lang="fr-FR" sz="900" b="1" i="0" u="none" strike="noStrike" cap="none" normalizeH="0" baseline="0">
                          <a:ln>
                            <a:noFill/>
                          </a:ln>
                          <a:solidFill>
                            <a:schemeClr val="tx1"/>
                          </a:solidFill>
                          <a:effectLst/>
                          <a:latin typeface="Arial" charset="0"/>
                          <a:ea typeface="Times New Roman" charset="0"/>
                          <a:cs typeface="Times New Roman" charset="0"/>
                        </a:rPr>
                        <a:t>5 -</a:t>
                      </a:r>
                      <a:endParaRPr kumimoji="0" lang="fr-FR" sz="600" b="1" i="0" u="none" strike="noStrike" cap="none" normalizeH="0" baseline="0">
                        <a:ln>
                          <a:noFill/>
                        </a:ln>
                        <a:solidFill>
                          <a:schemeClr val="tx1"/>
                        </a:solidFill>
                        <a:effectLst/>
                        <a:latin typeface="Times New Roman" charset="0"/>
                        <a:ea typeface="Times New Roman" charset="0"/>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endParaRPr kumimoji="0" lang="fr-FR" sz="2000" b="0" i="0" u="none" strike="noStrike" cap="none" normalizeH="0" baseline="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endParaRPr kumimoji="0" lang="fr-FR" sz="2000" b="0" i="0" u="none" strike="noStrike" cap="none" normalizeH="0" baseline="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endParaRPr kumimoji="0" lang="fr-FR" sz="2000" b="0" i="0" u="none" strike="noStrike" cap="none" normalizeH="0" baseline="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endParaRPr kumimoji="0" lang="fr-FR" sz="2000" b="0" i="0" u="none" strike="noStrike" cap="none" normalizeH="0" baseline="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endParaRPr kumimoji="0" lang="fr-FR" sz="2000" b="0" i="0" u="none" strike="noStrike" cap="none" normalizeH="0" baseline="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0238">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endParaRPr kumimoji="0" lang="fr-FR" sz="2000" b="1" i="0" u="none" strike="noStrike" cap="none" normalizeH="0" baseline="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endParaRPr kumimoji="0" lang="fr-FR" sz="2000" b="0" i="0" u="none" strike="noStrike" cap="none" normalizeH="0" baseline="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endParaRPr kumimoji="0" lang="fr-FR" sz="2000" b="0" i="0" u="none" strike="noStrike" cap="none" normalizeH="0" baseline="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endParaRPr kumimoji="0" lang="fr-FR" sz="2000" b="0" i="0" u="none" strike="noStrike" cap="none" normalizeH="0" baseline="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endParaRPr kumimoji="0" lang="fr-FR" sz="2000" b="0" i="0" u="none" strike="noStrike" cap="none" normalizeH="0" baseline="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endParaRPr kumimoji="0" lang="fr-FR" sz="2000" b="0" i="0" u="none" strike="noStrike" cap="none" normalizeH="0" baseline="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4025">
                <a:tc>
                  <a:txBody>
                    <a:bodyPr/>
                    <a:lstStyle/>
                    <a:p>
                      <a:pPr marL="342900" marR="0" lvl="0" indent="-342900" algn="just" defTabSz="914400" rtl="0" eaLnBrk="0" fontAlgn="base" latinLnBrk="0" hangingPunct="0">
                        <a:lnSpc>
                          <a:spcPct val="100000"/>
                        </a:lnSpc>
                        <a:spcBef>
                          <a:spcPct val="0"/>
                        </a:spcBef>
                        <a:spcAft>
                          <a:spcPct val="0"/>
                        </a:spcAft>
                        <a:buClr>
                          <a:schemeClr val="tx2"/>
                        </a:buClr>
                        <a:buSzPct val="100000"/>
                        <a:buFontTx/>
                        <a:buNone/>
                        <a:tabLst/>
                      </a:pPr>
                      <a:r>
                        <a:rPr kumimoji="0" lang="fr-FR" sz="900" b="1" i="0" u="none" strike="noStrike" cap="none" normalizeH="0" baseline="0">
                          <a:ln>
                            <a:noFill/>
                          </a:ln>
                          <a:solidFill>
                            <a:schemeClr val="tx1"/>
                          </a:solidFill>
                          <a:effectLst/>
                          <a:latin typeface="Arial" charset="0"/>
                          <a:ea typeface="Times New Roman" charset="0"/>
                          <a:cs typeface="Times New Roman" charset="0"/>
                        </a:rPr>
                        <a:t>Total</a:t>
                      </a:r>
                      <a:endParaRPr kumimoji="0" lang="fr-FR" sz="1800" b="0" i="0" u="none" strike="noStrike" cap="none" normalizeH="0" baseline="0">
                        <a:ln>
                          <a:noFill/>
                        </a:ln>
                        <a:solidFill>
                          <a:schemeClr val="tx1"/>
                        </a:solidFill>
                        <a:effectLst/>
                        <a:latin typeface="Times" charset="0"/>
                        <a:ea typeface="Times New Roman" charset="0"/>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endParaRPr kumimoji="0" lang="fr-FR" sz="2000" b="0" i="0" u="none" strike="noStrike" cap="none" normalizeH="0" baseline="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endParaRPr kumimoji="0" lang="fr-FR" sz="2000" b="0" i="0" u="none" strike="noStrike" cap="none" normalizeH="0" baseline="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endParaRPr kumimoji="0" lang="fr-FR" sz="2000" b="0" i="0" u="none" strike="noStrike" cap="none" normalizeH="0" baseline="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endParaRPr kumimoji="0" lang="fr-FR" sz="2000" b="0" i="0" u="none" strike="noStrike" cap="none" normalizeH="0" baseline="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endParaRPr kumimoji="0" lang="fr-FR" sz="2000" b="0" i="0" u="none" strike="noStrike" cap="none" normalizeH="0" baseline="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Espace réservé du numéro de diapositive 2"/>
          <p:cNvSpPr>
            <a:spLocks noGrp="1"/>
          </p:cNvSpPr>
          <p:nvPr>
            <p:ph type="sldNum" sz="quarter" idx="10"/>
          </p:nvPr>
        </p:nvSpPr>
        <p:spPr/>
        <p:txBody>
          <a:bodyPr/>
          <a:lstStyle/>
          <a:p>
            <a:pPr>
              <a:defRPr/>
            </a:pPr>
            <a:fld id="{6B8EFB89-73D9-6844-A98A-517E5623C910}" type="slidenum">
              <a:rPr lang="fr-FR"/>
              <a:pPr>
                <a:defRPr/>
              </a:pPr>
              <a:t>66</a:t>
            </a:fld>
            <a:endParaRPr lang="fr-FR"/>
          </a:p>
        </p:txBody>
      </p:sp>
      <p:sp>
        <p:nvSpPr>
          <p:cNvPr id="136195" name="Rectangle 1026"/>
          <p:cNvSpPr>
            <a:spLocks noChangeArrowheads="1"/>
          </p:cNvSpPr>
          <p:nvPr/>
        </p:nvSpPr>
        <p:spPr bwMode="auto">
          <a:xfrm>
            <a:off x="5575300" y="3594100"/>
            <a:ext cx="3162300" cy="2400300"/>
          </a:xfrm>
          <a:prstGeom prst="rect">
            <a:avLst/>
          </a:prstGeom>
          <a:solidFill>
            <a:srgbClr val="FFFFFF"/>
          </a:solidFill>
          <a:ln w="127000">
            <a:noFill/>
            <a:miter lim="800000"/>
            <a:headEnd/>
            <a:tailEnd/>
          </a:ln>
        </p:spPr>
        <p:txBody>
          <a:bodyPr wrap="none" anchor="ctr">
            <a:prstTxWarp prst="textNoShape">
              <a:avLst/>
            </a:prstTxWarp>
          </a:bodyPr>
          <a:lstStyle/>
          <a:p>
            <a:endParaRPr lang="fr-FR"/>
          </a:p>
        </p:txBody>
      </p:sp>
      <p:sp>
        <p:nvSpPr>
          <p:cNvPr id="136196" name="Rectangle 1027"/>
          <p:cNvSpPr>
            <a:spLocks noChangeArrowheads="1"/>
          </p:cNvSpPr>
          <p:nvPr/>
        </p:nvSpPr>
        <p:spPr bwMode="auto">
          <a:xfrm>
            <a:off x="5575300" y="3594100"/>
            <a:ext cx="3162300" cy="2400300"/>
          </a:xfrm>
          <a:prstGeom prst="rect">
            <a:avLst/>
          </a:prstGeom>
          <a:noFill/>
          <a:ln w="25400">
            <a:solidFill>
              <a:schemeClr val="hlink"/>
            </a:solidFill>
            <a:miter lim="800000"/>
            <a:headEnd/>
            <a:tailEnd/>
          </a:ln>
        </p:spPr>
        <p:txBody>
          <a:bodyPr wrap="none" anchor="ctr">
            <a:prstTxWarp prst="textNoShape">
              <a:avLst/>
            </a:prstTxWarp>
          </a:bodyPr>
          <a:lstStyle/>
          <a:p>
            <a:endParaRPr lang="fr-FR"/>
          </a:p>
        </p:txBody>
      </p:sp>
      <p:grpSp>
        <p:nvGrpSpPr>
          <p:cNvPr id="136197" name="Group 1028"/>
          <p:cNvGrpSpPr>
            <a:grpSpLocks/>
          </p:cNvGrpSpPr>
          <p:nvPr/>
        </p:nvGrpSpPr>
        <p:grpSpPr bwMode="auto">
          <a:xfrm>
            <a:off x="1181100" y="5118100"/>
            <a:ext cx="2552700" cy="736600"/>
            <a:chOff x="744" y="3224"/>
            <a:chExt cx="1608" cy="464"/>
          </a:xfrm>
        </p:grpSpPr>
        <p:sp>
          <p:nvSpPr>
            <p:cNvPr id="136228" name="Rectangle 1029"/>
            <p:cNvSpPr>
              <a:spLocks noChangeArrowheads="1"/>
            </p:cNvSpPr>
            <p:nvPr/>
          </p:nvSpPr>
          <p:spPr bwMode="auto">
            <a:xfrm>
              <a:off x="752" y="3232"/>
              <a:ext cx="1592" cy="448"/>
            </a:xfrm>
            <a:prstGeom prst="rect">
              <a:avLst/>
            </a:prstGeom>
            <a:solidFill>
              <a:srgbClr val="FFFFFF"/>
            </a:solidFill>
            <a:ln w="25400">
              <a:solidFill>
                <a:schemeClr val="hlink"/>
              </a:solidFill>
              <a:miter lim="800000"/>
              <a:headEnd/>
              <a:tailEnd/>
            </a:ln>
          </p:spPr>
          <p:txBody>
            <a:bodyPr wrap="none" anchor="ctr">
              <a:prstTxWarp prst="textNoShape">
                <a:avLst/>
              </a:prstTxWarp>
            </a:bodyPr>
            <a:lstStyle/>
            <a:p>
              <a:endParaRPr lang="fr-FR"/>
            </a:p>
          </p:txBody>
        </p:sp>
        <p:sp>
          <p:nvSpPr>
            <p:cNvPr id="136229" name="Rectangle 1030"/>
            <p:cNvSpPr>
              <a:spLocks noChangeArrowheads="1"/>
            </p:cNvSpPr>
            <p:nvPr/>
          </p:nvSpPr>
          <p:spPr bwMode="auto">
            <a:xfrm>
              <a:off x="744" y="3224"/>
              <a:ext cx="1608" cy="464"/>
            </a:xfrm>
            <a:prstGeom prst="rect">
              <a:avLst/>
            </a:prstGeom>
            <a:noFill/>
            <a:ln w="25400">
              <a:solidFill>
                <a:schemeClr val="hlink"/>
              </a:solidFill>
              <a:miter lim="800000"/>
              <a:headEnd/>
              <a:tailEnd/>
            </a:ln>
          </p:spPr>
          <p:txBody>
            <a:bodyPr wrap="none" anchor="ctr">
              <a:prstTxWarp prst="textNoShape">
                <a:avLst/>
              </a:prstTxWarp>
            </a:bodyPr>
            <a:lstStyle/>
            <a:p>
              <a:endParaRPr lang="fr-FR"/>
            </a:p>
          </p:txBody>
        </p:sp>
        <p:sp>
          <p:nvSpPr>
            <p:cNvPr id="136230" name="Rectangle 1031"/>
            <p:cNvSpPr>
              <a:spLocks noChangeArrowheads="1"/>
            </p:cNvSpPr>
            <p:nvPr/>
          </p:nvSpPr>
          <p:spPr bwMode="auto">
            <a:xfrm>
              <a:off x="808" y="3288"/>
              <a:ext cx="1472" cy="336"/>
            </a:xfrm>
            <a:prstGeom prst="rect">
              <a:avLst/>
            </a:prstGeom>
            <a:solidFill>
              <a:srgbClr val="FFFFFF"/>
            </a:solidFill>
            <a:ln w="25400">
              <a:solidFill>
                <a:schemeClr val="hlink"/>
              </a:solidFill>
              <a:miter lim="800000"/>
              <a:headEnd/>
              <a:tailEnd/>
            </a:ln>
          </p:spPr>
          <p:txBody>
            <a:bodyPr wrap="none" anchor="ctr">
              <a:prstTxWarp prst="textNoShape">
                <a:avLst/>
              </a:prstTxWarp>
            </a:bodyPr>
            <a:lstStyle/>
            <a:p>
              <a:endParaRPr lang="fr-FR"/>
            </a:p>
          </p:txBody>
        </p:sp>
        <p:sp>
          <p:nvSpPr>
            <p:cNvPr id="136231" name="Rectangle 1032"/>
            <p:cNvSpPr>
              <a:spLocks noChangeArrowheads="1"/>
            </p:cNvSpPr>
            <p:nvPr/>
          </p:nvSpPr>
          <p:spPr bwMode="auto">
            <a:xfrm>
              <a:off x="800" y="3280"/>
              <a:ext cx="1488" cy="352"/>
            </a:xfrm>
            <a:prstGeom prst="rect">
              <a:avLst/>
            </a:prstGeom>
            <a:noFill/>
            <a:ln w="25400">
              <a:solidFill>
                <a:schemeClr val="hlink"/>
              </a:solidFill>
              <a:miter lim="800000"/>
              <a:headEnd/>
              <a:tailEnd/>
            </a:ln>
          </p:spPr>
          <p:txBody>
            <a:bodyPr wrap="none" anchor="ctr">
              <a:prstTxWarp prst="textNoShape">
                <a:avLst/>
              </a:prstTxWarp>
            </a:bodyPr>
            <a:lstStyle/>
            <a:p>
              <a:endParaRPr lang="fr-FR"/>
            </a:p>
          </p:txBody>
        </p:sp>
      </p:grpSp>
      <p:sp>
        <p:nvSpPr>
          <p:cNvPr id="136198" name="Rectangle 1033"/>
          <p:cNvSpPr>
            <a:spLocks noChangeArrowheads="1"/>
          </p:cNvSpPr>
          <p:nvPr/>
        </p:nvSpPr>
        <p:spPr bwMode="auto">
          <a:xfrm>
            <a:off x="1358900" y="2552700"/>
            <a:ext cx="2184400" cy="419100"/>
          </a:xfrm>
          <a:prstGeom prst="rect">
            <a:avLst/>
          </a:prstGeom>
          <a:solidFill>
            <a:srgbClr val="FFFFFF"/>
          </a:solidFill>
          <a:ln w="25400">
            <a:noFill/>
            <a:miter lim="800000"/>
            <a:headEnd/>
            <a:tailEnd/>
          </a:ln>
        </p:spPr>
        <p:txBody>
          <a:bodyPr wrap="none" anchor="ctr">
            <a:prstTxWarp prst="textNoShape">
              <a:avLst/>
            </a:prstTxWarp>
          </a:bodyPr>
          <a:lstStyle/>
          <a:p>
            <a:endParaRPr lang="fr-FR"/>
          </a:p>
        </p:txBody>
      </p:sp>
      <p:sp>
        <p:nvSpPr>
          <p:cNvPr id="136199" name="Rectangle 1034"/>
          <p:cNvSpPr>
            <a:spLocks noChangeArrowheads="1"/>
          </p:cNvSpPr>
          <p:nvPr/>
        </p:nvSpPr>
        <p:spPr bwMode="auto">
          <a:xfrm>
            <a:off x="1358900" y="2552700"/>
            <a:ext cx="2184400" cy="419100"/>
          </a:xfrm>
          <a:prstGeom prst="rect">
            <a:avLst/>
          </a:prstGeom>
          <a:noFill/>
          <a:ln w="25400">
            <a:solidFill>
              <a:schemeClr val="hlink"/>
            </a:solidFill>
            <a:miter lim="800000"/>
            <a:headEnd/>
            <a:tailEnd/>
          </a:ln>
        </p:spPr>
        <p:txBody>
          <a:bodyPr wrap="none" anchor="ctr">
            <a:prstTxWarp prst="textNoShape">
              <a:avLst/>
            </a:prstTxWarp>
          </a:bodyPr>
          <a:lstStyle/>
          <a:p>
            <a:endParaRPr lang="fr-FR"/>
          </a:p>
        </p:txBody>
      </p:sp>
      <p:sp>
        <p:nvSpPr>
          <p:cNvPr id="136200" name="Rectangle 1035"/>
          <p:cNvSpPr>
            <a:spLocks noChangeArrowheads="1"/>
          </p:cNvSpPr>
          <p:nvPr/>
        </p:nvSpPr>
        <p:spPr bwMode="auto">
          <a:xfrm>
            <a:off x="512763" y="1558925"/>
            <a:ext cx="7591425" cy="6381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Sous ensemble de l'activité totale de l'entreprise pour lequel la combinaison </a:t>
            </a:r>
          </a:p>
          <a:p>
            <a:endParaRPr lang="fr-FR" sz="1800" b="1">
              <a:solidFill>
                <a:srgbClr val="00279F"/>
              </a:solidFill>
            </a:endParaRPr>
          </a:p>
        </p:txBody>
      </p:sp>
      <p:sp>
        <p:nvSpPr>
          <p:cNvPr id="136201" name="Rectangle 1036"/>
          <p:cNvSpPr>
            <a:spLocks noChangeArrowheads="1"/>
          </p:cNvSpPr>
          <p:nvPr/>
        </p:nvSpPr>
        <p:spPr bwMode="auto">
          <a:xfrm>
            <a:off x="512763" y="1800225"/>
            <a:ext cx="4022725" cy="363538"/>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de facteurs clés de succès est spécifique.</a:t>
            </a:r>
          </a:p>
        </p:txBody>
      </p:sp>
      <p:sp>
        <p:nvSpPr>
          <p:cNvPr id="136202" name="Rectangle 1037"/>
          <p:cNvSpPr>
            <a:spLocks noChangeArrowheads="1"/>
          </p:cNvSpPr>
          <p:nvPr/>
        </p:nvSpPr>
        <p:spPr bwMode="auto">
          <a:xfrm>
            <a:off x="1554163" y="2600325"/>
            <a:ext cx="2060575" cy="363538"/>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Produits - Marchés</a:t>
            </a:r>
          </a:p>
        </p:txBody>
      </p:sp>
      <p:sp>
        <p:nvSpPr>
          <p:cNvPr id="136203" name="Rectangle 1038"/>
          <p:cNvSpPr>
            <a:spLocks noChangeArrowheads="1"/>
          </p:cNvSpPr>
          <p:nvPr/>
        </p:nvSpPr>
        <p:spPr bwMode="auto">
          <a:xfrm>
            <a:off x="284163" y="3362325"/>
            <a:ext cx="4886325" cy="6381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Regroupement de couples "Produits - Marchés"</a:t>
            </a:r>
          </a:p>
          <a:p>
            <a:endParaRPr lang="fr-FR" sz="1800" b="1">
              <a:solidFill>
                <a:srgbClr val="00279F"/>
              </a:solidFill>
            </a:endParaRPr>
          </a:p>
        </p:txBody>
      </p:sp>
      <p:sp>
        <p:nvSpPr>
          <p:cNvPr id="136204" name="Rectangle 1039"/>
          <p:cNvSpPr>
            <a:spLocks noChangeArrowheads="1"/>
          </p:cNvSpPr>
          <p:nvPr/>
        </p:nvSpPr>
        <p:spPr bwMode="auto">
          <a:xfrm>
            <a:off x="284163" y="3603625"/>
            <a:ext cx="180975" cy="638175"/>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800" b="1">
              <a:solidFill>
                <a:srgbClr val="00279F"/>
              </a:solidFill>
            </a:endParaRPr>
          </a:p>
          <a:p>
            <a:endParaRPr lang="fr-FR" sz="1800" b="1">
              <a:solidFill>
                <a:srgbClr val="00279F"/>
              </a:solidFill>
            </a:endParaRPr>
          </a:p>
        </p:txBody>
      </p:sp>
      <p:sp>
        <p:nvSpPr>
          <p:cNvPr id="136205" name="Rectangle 1040"/>
          <p:cNvSpPr>
            <a:spLocks noChangeArrowheads="1"/>
          </p:cNvSpPr>
          <p:nvPr/>
        </p:nvSpPr>
        <p:spPr bwMode="auto">
          <a:xfrm>
            <a:off x="284163" y="3844925"/>
            <a:ext cx="180975" cy="638175"/>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800" b="1">
              <a:solidFill>
                <a:srgbClr val="00279F"/>
              </a:solidFill>
            </a:endParaRPr>
          </a:p>
          <a:p>
            <a:endParaRPr lang="fr-FR" sz="1800" b="1">
              <a:solidFill>
                <a:srgbClr val="00279F"/>
              </a:solidFill>
            </a:endParaRPr>
          </a:p>
        </p:txBody>
      </p:sp>
      <p:sp>
        <p:nvSpPr>
          <p:cNvPr id="136206" name="Rectangle 1041"/>
          <p:cNvSpPr>
            <a:spLocks noChangeArrowheads="1"/>
          </p:cNvSpPr>
          <p:nvPr/>
        </p:nvSpPr>
        <p:spPr bwMode="auto">
          <a:xfrm>
            <a:off x="284163" y="4086225"/>
            <a:ext cx="1095375" cy="363538"/>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	</a:t>
            </a:r>
          </a:p>
        </p:txBody>
      </p:sp>
      <p:sp>
        <p:nvSpPr>
          <p:cNvPr id="136207" name="Rectangle 1042"/>
          <p:cNvSpPr>
            <a:spLocks noChangeArrowheads="1"/>
          </p:cNvSpPr>
          <p:nvPr/>
        </p:nvSpPr>
        <p:spPr bwMode="auto">
          <a:xfrm>
            <a:off x="741363" y="4086225"/>
            <a:ext cx="4651375" cy="6381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    Groupes correspondant à des combinaisons</a:t>
            </a:r>
          </a:p>
          <a:p>
            <a:endParaRPr lang="fr-FR" sz="1800" b="1">
              <a:solidFill>
                <a:srgbClr val="00279F"/>
              </a:solidFill>
            </a:endParaRPr>
          </a:p>
        </p:txBody>
      </p:sp>
      <p:sp>
        <p:nvSpPr>
          <p:cNvPr id="136208" name="Rectangle 1043"/>
          <p:cNvSpPr>
            <a:spLocks noChangeArrowheads="1"/>
          </p:cNvSpPr>
          <p:nvPr/>
        </p:nvSpPr>
        <p:spPr bwMode="auto">
          <a:xfrm>
            <a:off x="284163" y="4327525"/>
            <a:ext cx="1095375" cy="363538"/>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	</a:t>
            </a:r>
          </a:p>
        </p:txBody>
      </p:sp>
      <p:sp>
        <p:nvSpPr>
          <p:cNvPr id="136209" name="Rectangle 1044"/>
          <p:cNvSpPr>
            <a:spLocks noChangeArrowheads="1"/>
          </p:cNvSpPr>
          <p:nvPr/>
        </p:nvSpPr>
        <p:spPr bwMode="auto">
          <a:xfrm>
            <a:off x="741363" y="4327525"/>
            <a:ext cx="4262437" cy="6381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        Homogènes de facteurs clés de succès</a:t>
            </a:r>
          </a:p>
          <a:p>
            <a:endParaRPr lang="fr-FR" sz="1800" b="1">
              <a:solidFill>
                <a:srgbClr val="00279F"/>
              </a:solidFill>
            </a:endParaRPr>
          </a:p>
        </p:txBody>
      </p:sp>
      <p:sp>
        <p:nvSpPr>
          <p:cNvPr id="136210" name="Rectangle 1045"/>
          <p:cNvSpPr>
            <a:spLocks noChangeArrowheads="1"/>
          </p:cNvSpPr>
          <p:nvPr/>
        </p:nvSpPr>
        <p:spPr bwMode="auto">
          <a:xfrm>
            <a:off x="284163" y="4568825"/>
            <a:ext cx="180975" cy="638175"/>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800" b="1">
              <a:solidFill>
                <a:srgbClr val="00279F"/>
              </a:solidFill>
            </a:endParaRPr>
          </a:p>
          <a:p>
            <a:endParaRPr lang="fr-FR" sz="1800" b="1">
              <a:solidFill>
                <a:srgbClr val="00279F"/>
              </a:solidFill>
            </a:endParaRPr>
          </a:p>
        </p:txBody>
      </p:sp>
      <p:sp>
        <p:nvSpPr>
          <p:cNvPr id="136211" name="Rectangle 1046"/>
          <p:cNvSpPr>
            <a:spLocks noChangeArrowheads="1"/>
          </p:cNvSpPr>
          <p:nvPr/>
        </p:nvSpPr>
        <p:spPr bwMode="auto">
          <a:xfrm>
            <a:off x="284163" y="4810125"/>
            <a:ext cx="180975" cy="638175"/>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800" b="1">
              <a:solidFill>
                <a:srgbClr val="00279F"/>
              </a:solidFill>
            </a:endParaRPr>
          </a:p>
          <a:p>
            <a:endParaRPr lang="fr-FR" sz="1800" b="1">
              <a:solidFill>
                <a:srgbClr val="00279F"/>
              </a:solidFill>
            </a:endParaRPr>
          </a:p>
        </p:txBody>
      </p:sp>
      <p:sp>
        <p:nvSpPr>
          <p:cNvPr id="136212" name="Rectangle 1047"/>
          <p:cNvSpPr>
            <a:spLocks noChangeArrowheads="1"/>
          </p:cNvSpPr>
          <p:nvPr/>
        </p:nvSpPr>
        <p:spPr bwMode="auto">
          <a:xfrm>
            <a:off x="284163" y="5051425"/>
            <a:ext cx="180975" cy="638175"/>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800" b="1">
              <a:solidFill>
                <a:srgbClr val="00279F"/>
              </a:solidFill>
            </a:endParaRPr>
          </a:p>
          <a:p>
            <a:endParaRPr lang="fr-FR" sz="1800" b="1">
              <a:solidFill>
                <a:srgbClr val="00279F"/>
              </a:solidFill>
            </a:endParaRPr>
          </a:p>
        </p:txBody>
      </p:sp>
      <p:sp>
        <p:nvSpPr>
          <p:cNvPr id="136213" name="Rectangle 1048"/>
          <p:cNvSpPr>
            <a:spLocks noChangeArrowheads="1"/>
          </p:cNvSpPr>
          <p:nvPr/>
        </p:nvSpPr>
        <p:spPr bwMode="auto">
          <a:xfrm>
            <a:off x="284163" y="5292725"/>
            <a:ext cx="3375025" cy="363538"/>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                  Segments stratégiques</a:t>
            </a:r>
          </a:p>
        </p:txBody>
      </p:sp>
      <p:sp>
        <p:nvSpPr>
          <p:cNvPr id="136214" name="Rectangle 1049"/>
          <p:cNvSpPr>
            <a:spLocks noChangeArrowheads="1"/>
          </p:cNvSpPr>
          <p:nvPr/>
        </p:nvSpPr>
        <p:spPr bwMode="auto">
          <a:xfrm>
            <a:off x="5745163" y="3743325"/>
            <a:ext cx="2319337" cy="6381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 Besoins satisfaits ou </a:t>
            </a:r>
          </a:p>
          <a:p>
            <a:endParaRPr lang="fr-FR" sz="1800" b="1">
              <a:solidFill>
                <a:srgbClr val="00279F"/>
              </a:solidFill>
            </a:endParaRPr>
          </a:p>
        </p:txBody>
      </p:sp>
      <p:sp>
        <p:nvSpPr>
          <p:cNvPr id="136215" name="Rectangle 1050"/>
          <p:cNvSpPr>
            <a:spLocks noChangeArrowheads="1"/>
          </p:cNvSpPr>
          <p:nvPr/>
        </p:nvSpPr>
        <p:spPr bwMode="auto">
          <a:xfrm>
            <a:off x="5745163" y="3984625"/>
            <a:ext cx="2200275" cy="6381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   Fonctions remplies</a:t>
            </a:r>
          </a:p>
          <a:p>
            <a:endParaRPr lang="fr-FR" sz="1800" b="1">
              <a:solidFill>
                <a:srgbClr val="00279F"/>
              </a:solidFill>
            </a:endParaRPr>
          </a:p>
        </p:txBody>
      </p:sp>
      <p:sp>
        <p:nvSpPr>
          <p:cNvPr id="136216" name="Rectangle 1051"/>
          <p:cNvSpPr>
            <a:spLocks noChangeArrowheads="1"/>
          </p:cNvSpPr>
          <p:nvPr/>
        </p:nvSpPr>
        <p:spPr bwMode="auto">
          <a:xfrm>
            <a:off x="5745163" y="4225925"/>
            <a:ext cx="180975" cy="638175"/>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800" b="1">
              <a:solidFill>
                <a:srgbClr val="00279F"/>
              </a:solidFill>
            </a:endParaRPr>
          </a:p>
          <a:p>
            <a:endParaRPr lang="fr-FR" sz="1800" b="1">
              <a:solidFill>
                <a:srgbClr val="00279F"/>
              </a:solidFill>
            </a:endParaRPr>
          </a:p>
        </p:txBody>
      </p:sp>
      <p:sp>
        <p:nvSpPr>
          <p:cNvPr id="136217" name="Rectangle 1052"/>
          <p:cNvSpPr>
            <a:spLocks noChangeArrowheads="1"/>
          </p:cNvSpPr>
          <p:nvPr/>
        </p:nvSpPr>
        <p:spPr bwMode="auto">
          <a:xfrm>
            <a:off x="5745163" y="4467225"/>
            <a:ext cx="1587500" cy="6381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 Technologies</a:t>
            </a:r>
          </a:p>
          <a:p>
            <a:endParaRPr lang="fr-FR" sz="1800" b="1">
              <a:solidFill>
                <a:srgbClr val="00279F"/>
              </a:solidFill>
            </a:endParaRPr>
          </a:p>
        </p:txBody>
      </p:sp>
      <p:sp>
        <p:nvSpPr>
          <p:cNvPr id="136218" name="Rectangle 1053"/>
          <p:cNvSpPr>
            <a:spLocks noChangeArrowheads="1"/>
          </p:cNvSpPr>
          <p:nvPr/>
        </p:nvSpPr>
        <p:spPr bwMode="auto">
          <a:xfrm>
            <a:off x="5745163" y="4708525"/>
            <a:ext cx="180975" cy="638175"/>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800" b="1">
              <a:solidFill>
                <a:srgbClr val="00279F"/>
              </a:solidFill>
            </a:endParaRPr>
          </a:p>
          <a:p>
            <a:endParaRPr lang="fr-FR" sz="1800" b="1">
              <a:solidFill>
                <a:srgbClr val="00279F"/>
              </a:solidFill>
            </a:endParaRPr>
          </a:p>
        </p:txBody>
      </p:sp>
      <p:sp>
        <p:nvSpPr>
          <p:cNvPr id="136219" name="Rectangle 1054"/>
          <p:cNvSpPr>
            <a:spLocks noChangeArrowheads="1"/>
          </p:cNvSpPr>
          <p:nvPr/>
        </p:nvSpPr>
        <p:spPr bwMode="auto">
          <a:xfrm>
            <a:off x="5745163" y="4949825"/>
            <a:ext cx="2444750" cy="363538"/>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 Segments de clientèle </a:t>
            </a:r>
          </a:p>
        </p:txBody>
      </p:sp>
      <p:sp>
        <p:nvSpPr>
          <p:cNvPr id="136220" name="Rectangle 1055"/>
          <p:cNvSpPr>
            <a:spLocks noChangeArrowheads="1"/>
          </p:cNvSpPr>
          <p:nvPr/>
        </p:nvSpPr>
        <p:spPr bwMode="auto">
          <a:xfrm>
            <a:off x="5745163" y="5191125"/>
            <a:ext cx="739775" cy="6381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servis</a:t>
            </a:r>
          </a:p>
          <a:p>
            <a:endParaRPr lang="fr-FR" sz="1800" b="1">
              <a:solidFill>
                <a:srgbClr val="00279F"/>
              </a:solidFill>
            </a:endParaRPr>
          </a:p>
        </p:txBody>
      </p:sp>
      <p:sp>
        <p:nvSpPr>
          <p:cNvPr id="136221" name="Rectangle 1056"/>
          <p:cNvSpPr>
            <a:spLocks noChangeArrowheads="1"/>
          </p:cNvSpPr>
          <p:nvPr/>
        </p:nvSpPr>
        <p:spPr bwMode="auto">
          <a:xfrm>
            <a:off x="5745163" y="5432425"/>
            <a:ext cx="180975" cy="638175"/>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800" b="1">
              <a:solidFill>
                <a:srgbClr val="00279F"/>
              </a:solidFill>
            </a:endParaRPr>
          </a:p>
          <a:p>
            <a:endParaRPr lang="fr-FR" sz="1800" b="1">
              <a:solidFill>
                <a:srgbClr val="00279F"/>
              </a:solidFill>
            </a:endParaRPr>
          </a:p>
        </p:txBody>
      </p:sp>
      <p:sp>
        <p:nvSpPr>
          <p:cNvPr id="136222" name="Rectangle 1057"/>
          <p:cNvSpPr>
            <a:spLocks noChangeArrowheads="1"/>
          </p:cNvSpPr>
          <p:nvPr/>
        </p:nvSpPr>
        <p:spPr bwMode="auto">
          <a:xfrm>
            <a:off x="5745163" y="5673725"/>
            <a:ext cx="352425" cy="363538"/>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a:t>
            </a:r>
          </a:p>
        </p:txBody>
      </p:sp>
      <p:sp>
        <p:nvSpPr>
          <p:cNvPr id="136223" name="AutoShape 1058"/>
          <p:cNvSpPr>
            <a:spLocks noChangeArrowheads="1"/>
          </p:cNvSpPr>
          <p:nvPr/>
        </p:nvSpPr>
        <p:spPr bwMode="auto">
          <a:xfrm rot="16200000" flipH="1">
            <a:off x="2254250" y="30924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prstTxWarp prst="textNoShape">
              <a:avLst/>
            </a:prstTxWarp>
          </a:bodyPr>
          <a:lstStyle/>
          <a:p>
            <a:endParaRPr lang="fr-FR"/>
          </a:p>
        </p:txBody>
      </p:sp>
      <p:sp>
        <p:nvSpPr>
          <p:cNvPr id="136224" name="AutoShape 1059"/>
          <p:cNvSpPr>
            <a:spLocks noChangeArrowheads="1"/>
          </p:cNvSpPr>
          <p:nvPr/>
        </p:nvSpPr>
        <p:spPr bwMode="auto">
          <a:xfrm rot="16200000" flipH="1">
            <a:off x="2254250" y="38544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prstTxWarp prst="textNoShape">
              <a:avLst/>
            </a:prstTxWarp>
          </a:bodyPr>
          <a:lstStyle/>
          <a:p>
            <a:endParaRPr lang="fr-FR"/>
          </a:p>
        </p:txBody>
      </p:sp>
      <p:sp>
        <p:nvSpPr>
          <p:cNvPr id="136225" name="AutoShape 1060"/>
          <p:cNvSpPr>
            <a:spLocks noChangeArrowheads="1"/>
          </p:cNvSpPr>
          <p:nvPr/>
        </p:nvSpPr>
        <p:spPr bwMode="auto">
          <a:xfrm rot="16200000" flipH="1">
            <a:off x="2254250" y="46926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prstTxWarp prst="textNoShape">
              <a:avLst/>
            </a:prstTxWarp>
          </a:bodyPr>
          <a:lstStyle/>
          <a:p>
            <a:endParaRPr lang="fr-FR"/>
          </a:p>
        </p:txBody>
      </p:sp>
      <p:sp>
        <p:nvSpPr>
          <p:cNvPr id="136226" name="AutoShape 1061"/>
          <p:cNvSpPr>
            <a:spLocks noChangeArrowheads="1"/>
          </p:cNvSpPr>
          <p:nvPr/>
        </p:nvSpPr>
        <p:spPr bwMode="auto">
          <a:xfrm flipH="1">
            <a:off x="5187950" y="4349750"/>
            <a:ext cx="292100" cy="139700"/>
          </a:xfrm>
          <a:prstGeom prst="rightArrow">
            <a:avLst>
              <a:gd name="adj1" fmla="val 50000"/>
              <a:gd name="adj2" fmla="val 104555"/>
            </a:avLst>
          </a:prstGeom>
          <a:solidFill>
            <a:schemeClr val="accent1"/>
          </a:solidFill>
          <a:ln w="12700">
            <a:solidFill>
              <a:schemeClr val="tx1"/>
            </a:solidFill>
            <a:miter lim="800000"/>
            <a:headEnd/>
            <a:tailEnd/>
          </a:ln>
        </p:spPr>
        <p:txBody>
          <a:bodyPr wrap="none" anchor="ctr">
            <a:prstTxWarp prst="textNoShape">
              <a:avLst/>
            </a:prstTxWarp>
          </a:bodyPr>
          <a:lstStyle/>
          <a:p>
            <a:endParaRPr lang="fr-FR"/>
          </a:p>
        </p:txBody>
      </p:sp>
      <p:sp>
        <p:nvSpPr>
          <p:cNvPr id="136227" name="Rectangle 1062"/>
          <p:cNvSpPr>
            <a:spLocks noGrp="1" noChangeArrowheads="1"/>
          </p:cNvSpPr>
          <p:nvPr>
            <p:ph type="title"/>
          </p:nvPr>
        </p:nvSpPr>
        <p:spPr>
          <a:xfrm>
            <a:off x="457200" y="338138"/>
            <a:ext cx="8229600" cy="347662"/>
          </a:xfrm>
        </p:spPr>
        <p:txBody>
          <a:bodyPr/>
          <a:lstStyle/>
          <a:p>
            <a:r>
              <a:rPr lang="fr-FR"/>
              <a:t>Autre approche de la segmentation</a:t>
            </a: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2C1233A8-ADAE-6C46-BA2D-BB7E3D365E4C}" type="slidenum">
              <a:rPr lang="fr-FR"/>
              <a:pPr>
                <a:defRPr/>
              </a:pPr>
              <a:t>67</a:t>
            </a:fld>
            <a:endParaRPr lang="fr-FR"/>
          </a:p>
        </p:txBody>
      </p:sp>
      <p:sp>
        <p:nvSpPr>
          <p:cNvPr id="138243" name="Rectangle 1026"/>
          <p:cNvSpPr>
            <a:spLocks noGrp="1" noChangeArrowheads="1"/>
          </p:cNvSpPr>
          <p:nvPr>
            <p:ph type="title"/>
          </p:nvPr>
        </p:nvSpPr>
        <p:spPr>
          <a:xfrm>
            <a:off x="457200" y="338138"/>
            <a:ext cx="8229600" cy="347662"/>
          </a:xfrm>
        </p:spPr>
        <p:txBody>
          <a:bodyPr/>
          <a:lstStyle/>
          <a:p>
            <a:r>
              <a:rPr lang="fr-FR"/>
              <a:t>Choix d’un segment</a:t>
            </a:r>
          </a:p>
        </p:txBody>
      </p:sp>
      <p:sp>
        <p:nvSpPr>
          <p:cNvPr id="138244" name="Rectangle 1027"/>
          <p:cNvSpPr>
            <a:spLocks noGrp="1" noChangeArrowheads="1"/>
          </p:cNvSpPr>
          <p:nvPr>
            <p:ph type="body" idx="1"/>
          </p:nvPr>
        </p:nvSpPr>
        <p:spPr>
          <a:xfrm>
            <a:off x="685800" y="1219200"/>
            <a:ext cx="7772400" cy="4114800"/>
          </a:xfrm>
        </p:spPr>
        <p:txBody>
          <a:bodyPr/>
          <a:lstStyle/>
          <a:p>
            <a:r>
              <a:rPr lang="fr-FR" sz="1600"/>
              <a:t>TAILLE DU SEGMENT</a:t>
            </a:r>
          </a:p>
          <a:p>
            <a:r>
              <a:rPr lang="fr-FR" sz="1600"/>
              <a:t>TAUX DE CROISSANCE</a:t>
            </a:r>
          </a:p>
          <a:p>
            <a:r>
              <a:rPr lang="fr-FR" sz="1600"/>
              <a:t>FACTEURS CLÉS DU MIX STRATÉGIQUE MAÎTRISÉS</a:t>
            </a:r>
          </a:p>
          <a:p>
            <a:r>
              <a:rPr lang="fr-FR" sz="1600"/>
              <a:t>PART DE MARCHÉ POTENTIEL ACCESSIBLE</a:t>
            </a:r>
          </a:p>
          <a:p>
            <a:r>
              <a:rPr lang="fr-FR" sz="1600"/>
              <a:t>RENTABILITÉ</a:t>
            </a:r>
          </a:p>
          <a:p>
            <a:r>
              <a:rPr lang="fr-FR" sz="1600"/>
              <a:t>CLIENTS DE RÉFÉRENCE</a:t>
            </a:r>
          </a:p>
          <a:p>
            <a:r>
              <a:rPr lang="fr-FR" sz="1600"/>
              <a:t>NATURE ET INTENSITÉ DE LA LUTTE CONCURRENTIELLE</a:t>
            </a:r>
          </a:p>
          <a:p>
            <a:r>
              <a:rPr lang="fr-FR" sz="1600"/>
              <a:t>ADÉQUATION AUX VALEURS ET À LA CULTURE</a:t>
            </a:r>
          </a:p>
          <a:p>
            <a:r>
              <a:rPr lang="fr-FR" sz="1600"/>
              <a:t>TYPE &amp; INTENSITÉ DES INVESTISSEMENTS</a:t>
            </a:r>
          </a:p>
          <a:p>
            <a:r>
              <a:rPr lang="fr-FR" sz="1600"/>
              <a:t>• • • </a:t>
            </a: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Espace réservé du numéro de diapositive 2"/>
          <p:cNvSpPr>
            <a:spLocks noGrp="1"/>
          </p:cNvSpPr>
          <p:nvPr>
            <p:ph type="sldNum" sz="quarter" idx="10"/>
          </p:nvPr>
        </p:nvSpPr>
        <p:spPr/>
        <p:txBody>
          <a:bodyPr/>
          <a:lstStyle/>
          <a:p>
            <a:pPr>
              <a:defRPr/>
            </a:pPr>
            <a:fld id="{F9270C25-C019-474D-8F23-01840E49B1D7}" type="slidenum">
              <a:rPr lang="fr-FR"/>
              <a:pPr>
                <a:defRPr/>
              </a:pPr>
              <a:t>68</a:t>
            </a:fld>
            <a:endParaRPr lang="fr-FR"/>
          </a:p>
        </p:txBody>
      </p:sp>
      <p:sp>
        <p:nvSpPr>
          <p:cNvPr id="140291" name="Rectangle 2"/>
          <p:cNvSpPr>
            <a:spLocks noGrp="1" noChangeArrowheads="1"/>
          </p:cNvSpPr>
          <p:nvPr>
            <p:ph type="title"/>
          </p:nvPr>
        </p:nvSpPr>
        <p:spPr>
          <a:xfrm>
            <a:off x="457200" y="338138"/>
            <a:ext cx="8229600" cy="347662"/>
          </a:xfrm>
          <a:noFill/>
        </p:spPr>
        <p:txBody>
          <a:bodyPr/>
          <a:lstStyle/>
          <a:p>
            <a:r>
              <a:rPr lang="fr-FR"/>
              <a:t>Comparaison des segmentations</a:t>
            </a:r>
          </a:p>
        </p:txBody>
      </p:sp>
      <p:grpSp>
        <p:nvGrpSpPr>
          <p:cNvPr id="140292" name="Group 3"/>
          <p:cNvGrpSpPr>
            <a:grpSpLocks/>
          </p:cNvGrpSpPr>
          <p:nvPr/>
        </p:nvGrpSpPr>
        <p:grpSpPr bwMode="auto">
          <a:xfrm>
            <a:off x="533400" y="1447800"/>
            <a:ext cx="3678238" cy="4983163"/>
            <a:chOff x="344" y="919"/>
            <a:chExt cx="2317" cy="3139"/>
          </a:xfrm>
        </p:grpSpPr>
        <p:sp>
          <p:nvSpPr>
            <p:cNvPr id="140314" name="Rectangle 4"/>
            <p:cNvSpPr>
              <a:spLocks noChangeArrowheads="1"/>
            </p:cNvSpPr>
            <p:nvPr/>
          </p:nvSpPr>
          <p:spPr bwMode="auto">
            <a:xfrm>
              <a:off x="347" y="1287"/>
              <a:ext cx="2311" cy="458"/>
            </a:xfrm>
            <a:prstGeom prst="rect">
              <a:avLst/>
            </a:prstGeom>
            <a:solidFill>
              <a:srgbClr val="FFFFFF"/>
            </a:solidFill>
            <a:ln w="127000">
              <a:noFill/>
              <a:miter lim="800000"/>
              <a:headEnd/>
              <a:tailEnd/>
            </a:ln>
          </p:spPr>
          <p:txBody>
            <a:bodyPr wrap="none" anchor="ctr">
              <a:prstTxWarp prst="textNoShape">
                <a:avLst/>
              </a:prstTxWarp>
            </a:bodyPr>
            <a:lstStyle/>
            <a:p>
              <a:endParaRPr lang="fr-FR"/>
            </a:p>
          </p:txBody>
        </p:sp>
        <p:sp>
          <p:nvSpPr>
            <p:cNvPr id="140315" name="Rectangle 5"/>
            <p:cNvSpPr>
              <a:spLocks noChangeArrowheads="1"/>
            </p:cNvSpPr>
            <p:nvPr/>
          </p:nvSpPr>
          <p:spPr bwMode="auto">
            <a:xfrm>
              <a:off x="344" y="1288"/>
              <a:ext cx="2317" cy="456"/>
            </a:xfrm>
            <a:prstGeom prst="rect">
              <a:avLst/>
            </a:prstGeom>
            <a:noFill/>
            <a:ln w="25400">
              <a:solidFill>
                <a:srgbClr val="FF0000"/>
              </a:solidFill>
              <a:miter lim="800000"/>
              <a:headEnd/>
              <a:tailEnd/>
            </a:ln>
          </p:spPr>
          <p:txBody>
            <a:bodyPr wrap="none" anchor="ctr">
              <a:prstTxWarp prst="textNoShape">
                <a:avLst/>
              </a:prstTxWarp>
            </a:bodyPr>
            <a:lstStyle/>
            <a:p>
              <a:endParaRPr lang="fr-FR"/>
            </a:p>
          </p:txBody>
        </p:sp>
        <p:sp>
          <p:nvSpPr>
            <p:cNvPr id="140316" name="Rectangle 6"/>
            <p:cNvSpPr>
              <a:spLocks noChangeArrowheads="1"/>
            </p:cNvSpPr>
            <p:nvPr/>
          </p:nvSpPr>
          <p:spPr bwMode="auto">
            <a:xfrm>
              <a:off x="347" y="1753"/>
              <a:ext cx="2311" cy="853"/>
            </a:xfrm>
            <a:prstGeom prst="rect">
              <a:avLst/>
            </a:prstGeom>
            <a:solidFill>
              <a:srgbClr val="FFFFFF"/>
            </a:solidFill>
            <a:ln w="25400">
              <a:noFill/>
              <a:miter lim="800000"/>
              <a:headEnd/>
              <a:tailEnd/>
            </a:ln>
          </p:spPr>
          <p:txBody>
            <a:bodyPr wrap="none" anchor="ctr">
              <a:prstTxWarp prst="textNoShape">
                <a:avLst/>
              </a:prstTxWarp>
            </a:bodyPr>
            <a:lstStyle/>
            <a:p>
              <a:pPr algn="ctr"/>
              <a:endParaRPr lang="fr-FR" sz="2400"/>
            </a:p>
          </p:txBody>
        </p:sp>
        <p:sp>
          <p:nvSpPr>
            <p:cNvPr id="140317" name="Rectangle 7"/>
            <p:cNvSpPr>
              <a:spLocks noChangeArrowheads="1"/>
            </p:cNvSpPr>
            <p:nvPr/>
          </p:nvSpPr>
          <p:spPr bwMode="auto">
            <a:xfrm>
              <a:off x="344" y="1754"/>
              <a:ext cx="2317" cy="851"/>
            </a:xfrm>
            <a:prstGeom prst="rect">
              <a:avLst/>
            </a:prstGeom>
            <a:noFill/>
            <a:ln w="25400">
              <a:solidFill>
                <a:srgbClr val="FF0000"/>
              </a:solidFill>
              <a:miter lim="800000"/>
              <a:headEnd/>
              <a:tailEnd/>
            </a:ln>
          </p:spPr>
          <p:txBody>
            <a:bodyPr wrap="none" anchor="ctr">
              <a:prstTxWarp prst="textNoShape">
                <a:avLst/>
              </a:prstTxWarp>
            </a:bodyPr>
            <a:lstStyle/>
            <a:p>
              <a:endParaRPr lang="fr-FR"/>
            </a:p>
          </p:txBody>
        </p:sp>
        <p:sp>
          <p:nvSpPr>
            <p:cNvPr id="140318" name="Rectangle 8"/>
            <p:cNvSpPr>
              <a:spLocks noChangeArrowheads="1"/>
            </p:cNvSpPr>
            <p:nvPr/>
          </p:nvSpPr>
          <p:spPr bwMode="auto">
            <a:xfrm>
              <a:off x="347" y="2614"/>
              <a:ext cx="2311" cy="902"/>
            </a:xfrm>
            <a:prstGeom prst="rect">
              <a:avLst/>
            </a:prstGeom>
            <a:solidFill>
              <a:srgbClr val="FFFFFF"/>
            </a:solidFill>
            <a:ln w="25400">
              <a:noFill/>
              <a:miter lim="800000"/>
              <a:headEnd/>
              <a:tailEnd/>
            </a:ln>
          </p:spPr>
          <p:txBody>
            <a:bodyPr wrap="none" anchor="ctr">
              <a:prstTxWarp prst="textNoShape">
                <a:avLst/>
              </a:prstTxWarp>
            </a:bodyPr>
            <a:lstStyle/>
            <a:p>
              <a:endParaRPr lang="fr-FR"/>
            </a:p>
          </p:txBody>
        </p:sp>
        <p:sp>
          <p:nvSpPr>
            <p:cNvPr id="140319" name="Rectangle 9"/>
            <p:cNvSpPr>
              <a:spLocks noChangeArrowheads="1"/>
            </p:cNvSpPr>
            <p:nvPr/>
          </p:nvSpPr>
          <p:spPr bwMode="auto">
            <a:xfrm>
              <a:off x="344" y="2615"/>
              <a:ext cx="2317" cy="900"/>
            </a:xfrm>
            <a:prstGeom prst="rect">
              <a:avLst/>
            </a:prstGeom>
            <a:noFill/>
            <a:ln w="25400">
              <a:solidFill>
                <a:srgbClr val="FF0000"/>
              </a:solidFill>
              <a:miter lim="800000"/>
              <a:headEnd/>
              <a:tailEnd/>
            </a:ln>
          </p:spPr>
          <p:txBody>
            <a:bodyPr wrap="none" anchor="ctr">
              <a:prstTxWarp prst="textNoShape">
                <a:avLst/>
              </a:prstTxWarp>
            </a:bodyPr>
            <a:lstStyle/>
            <a:p>
              <a:endParaRPr lang="fr-FR"/>
            </a:p>
          </p:txBody>
        </p:sp>
        <p:sp>
          <p:nvSpPr>
            <p:cNvPr id="140320" name="Rectangle 10"/>
            <p:cNvSpPr>
              <a:spLocks noChangeArrowheads="1"/>
            </p:cNvSpPr>
            <p:nvPr/>
          </p:nvSpPr>
          <p:spPr bwMode="auto">
            <a:xfrm>
              <a:off x="347" y="3524"/>
              <a:ext cx="2311" cy="534"/>
            </a:xfrm>
            <a:prstGeom prst="rect">
              <a:avLst/>
            </a:prstGeom>
            <a:solidFill>
              <a:srgbClr val="FFFFFF"/>
            </a:solidFill>
            <a:ln w="25400">
              <a:noFill/>
              <a:miter lim="800000"/>
              <a:headEnd/>
              <a:tailEnd/>
            </a:ln>
          </p:spPr>
          <p:txBody>
            <a:bodyPr wrap="none" anchor="ctr">
              <a:prstTxWarp prst="textNoShape">
                <a:avLst/>
              </a:prstTxWarp>
            </a:bodyPr>
            <a:lstStyle/>
            <a:p>
              <a:endParaRPr lang="fr-FR"/>
            </a:p>
          </p:txBody>
        </p:sp>
        <p:sp>
          <p:nvSpPr>
            <p:cNvPr id="140321" name="Rectangle 11"/>
            <p:cNvSpPr>
              <a:spLocks noChangeArrowheads="1"/>
            </p:cNvSpPr>
            <p:nvPr/>
          </p:nvSpPr>
          <p:spPr bwMode="auto">
            <a:xfrm>
              <a:off x="344" y="3525"/>
              <a:ext cx="2317" cy="532"/>
            </a:xfrm>
            <a:prstGeom prst="rect">
              <a:avLst/>
            </a:prstGeom>
            <a:noFill/>
            <a:ln w="25400">
              <a:solidFill>
                <a:srgbClr val="FF0000"/>
              </a:solidFill>
              <a:miter lim="800000"/>
              <a:headEnd/>
              <a:tailEnd/>
            </a:ln>
          </p:spPr>
          <p:txBody>
            <a:bodyPr wrap="none" anchor="ctr">
              <a:prstTxWarp prst="textNoShape">
                <a:avLst/>
              </a:prstTxWarp>
            </a:bodyPr>
            <a:lstStyle/>
            <a:p>
              <a:endParaRPr lang="fr-FR"/>
            </a:p>
          </p:txBody>
        </p:sp>
        <p:sp>
          <p:nvSpPr>
            <p:cNvPr id="140322" name="Rectangle 12"/>
            <p:cNvSpPr>
              <a:spLocks noChangeArrowheads="1"/>
            </p:cNvSpPr>
            <p:nvPr/>
          </p:nvSpPr>
          <p:spPr bwMode="auto">
            <a:xfrm>
              <a:off x="347" y="919"/>
              <a:ext cx="2311" cy="360"/>
            </a:xfrm>
            <a:prstGeom prst="rect">
              <a:avLst/>
            </a:prstGeom>
            <a:solidFill>
              <a:srgbClr val="FFFFFF"/>
            </a:solidFill>
            <a:ln w="25400">
              <a:noFill/>
              <a:miter lim="800000"/>
              <a:headEnd/>
              <a:tailEnd/>
            </a:ln>
          </p:spPr>
          <p:txBody>
            <a:bodyPr wrap="none" anchor="ctr">
              <a:prstTxWarp prst="textNoShape">
                <a:avLst/>
              </a:prstTxWarp>
            </a:bodyPr>
            <a:lstStyle/>
            <a:p>
              <a:endParaRPr lang="fr-FR"/>
            </a:p>
          </p:txBody>
        </p:sp>
        <p:sp>
          <p:nvSpPr>
            <p:cNvPr id="140323" name="Rectangle 13"/>
            <p:cNvSpPr>
              <a:spLocks noChangeArrowheads="1"/>
            </p:cNvSpPr>
            <p:nvPr/>
          </p:nvSpPr>
          <p:spPr bwMode="auto">
            <a:xfrm>
              <a:off x="344" y="920"/>
              <a:ext cx="2317" cy="358"/>
            </a:xfrm>
            <a:prstGeom prst="rect">
              <a:avLst/>
            </a:prstGeom>
            <a:noFill/>
            <a:ln w="25400">
              <a:solidFill>
                <a:srgbClr val="FF0000"/>
              </a:solidFill>
              <a:miter lim="800000"/>
              <a:headEnd/>
              <a:tailEnd/>
            </a:ln>
          </p:spPr>
          <p:txBody>
            <a:bodyPr wrap="none" anchor="ctr">
              <a:prstTxWarp prst="textNoShape">
                <a:avLst/>
              </a:prstTxWarp>
            </a:bodyPr>
            <a:lstStyle/>
            <a:p>
              <a:endParaRPr lang="fr-FR"/>
            </a:p>
          </p:txBody>
        </p:sp>
      </p:grpSp>
      <p:grpSp>
        <p:nvGrpSpPr>
          <p:cNvPr id="140293" name="Group 14"/>
          <p:cNvGrpSpPr>
            <a:grpSpLocks/>
          </p:cNvGrpSpPr>
          <p:nvPr/>
        </p:nvGrpSpPr>
        <p:grpSpPr bwMode="auto">
          <a:xfrm>
            <a:off x="4297363" y="1458913"/>
            <a:ext cx="4435475" cy="4983162"/>
            <a:chOff x="2707" y="919"/>
            <a:chExt cx="2794" cy="3139"/>
          </a:xfrm>
        </p:grpSpPr>
        <p:sp>
          <p:nvSpPr>
            <p:cNvPr id="140304" name="Rectangle 15"/>
            <p:cNvSpPr>
              <a:spLocks noChangeArrowheads="1"/>
            </p:cNvSpPr>
            <p:nvPr/>
          </p:nvSpPr>
          <p:spPr bwMode="auto">
            <a:xfrm>
              <a:off x="2710" y="1287"/>
              <a:ext cx="2788" cy="458"/>
            </a:xfrm>
            <a:prstGeom prst="rect">
              <a:avLst/>
            </a:prstGeom>
            <a:noFill/>
            <a:ln w="25400">
              <a:noFill/>
              <a:miter lim="800000"/>
              <a:headEnd/>
              <a:tailEnd/>
            </a:ln>
          </p:spPr>
          <p:txBody>
            <a:bodyPr wrap="none" anchor="ctr">
              <a:prstTxWarp prst="textNoShape">
                <a:avLst/>
              </a:prstTxWarp>
            </a:bodyPr>
            <a:lstStyle/>
            <a:p>
              <a:endParaRPr lang="fr-FR"/>
            </a:p>
          </p:txBody>
        </p:sp>
        <p:sp>
          <p:nvSpPr>
            <p:cNvPr id="140305" name="Rectangle 16"/>
            <p:cNvSpPr>
              <a:spLocks noChangeArrowheads="1"/>
            </p:cNvSpPr>
            <p:nvPr/>
          </p:nvSpPr>
          <p:spPr bwMode="auto">
            <a:xfrm>
              <a:off x="2707" y="1288"/>
              <a:ext cx="2794" cy="456"/>
            </a:xfrm>
            <a:prstGeom prst="rect">
              <a:avLst/>
            </a:prstGeom>
            <a:noFill/>
            <a:ln w="25400">
              <a:solidFill>
                <a:srgbClr val="000000"/>
              </a:solidFill>
              <a:miter lim="800000"/>
              <a:headEnd/>
              <a:tailEnd/>
            </a:ln>
          </p:spPr>
          <p:txBody>
            <a:bodyPr wrap="none" anchor="ctr">
              <a:prstTxWarp prst="textNoShape">
                <a:avLst/>
              </a:prstTxWarp>
            </a:bodyPr>
            <a:lstStyle/>
            <a:p>
              <a:endParaRPr lang="fr-FR"/>
            </a:p>
          </p:txBody>
        </p:sp>
        <p:sp>
          <p:nvSpPr>
            <p:cNvPr id="140306" name="Rectangle 17"/>
            <p:cNvSpPr>
              <a:spLocks noChangeArrowheads="1"/>
            </p:cNvSpPr>
            <p:nvPr/>
          </p:nvSpPr>
          <p:spPr bwMode="auto">
            <a:xfrm>
              <a:off x="2710" y="1753"/>
              <a:ext cx="2788" cy="853"/>
            </a:xfrm>
            <a:prstGeom prst="rect">
              <a:avLst/>
            </a:prstGeom>
            <a:noFill/>
            <a:ln w="25400">
              <a:noFill/>
              <a:miter lim="800000"/>
              <a:headEnd/>
              <a:tailEnd/>
            </a:ln>
          </p:spPr>
          <p:txBody>
            <a:bodyPr wrap="none" anchor="ctr">
              <a:prstTxWarp prst="textNoShape">
                <a:avLst/>
              </a:prstTxWarp>
            </a:bodyPr>
            <a:lstStyle/>
            <a:p>
              <a:endParaRPr lang="fr-FR"/>
            </a:p>
          </p:txBody>
        </p:sp>
        <p:sp>
          <p:nvSpPr>
            <p:cNvPr id="140307" name="Rectangle 18"/>
            <p:cNvSpPr>
              <a:spLocks noChangeArrowheads="1"/>
            </p:cNvSpPr>
            <p:nvPr/>
          </p:nvSpPr>
          <p:spPr bwMode="auto">
            <a:xfrm>
              <a:off x="2707" y="1754"/>
              <a:ext cx="2794" cy="851"/>
            </a:xfrm>
            <a:prstGeom prst="rect">
              <a:avLst/>
            </a:prstGeom>
            <a:noFill/>
            <a:ln w="25400">
              <a:solidFill>
                <a:srgbClr val="000000"/>
              </a:solidFill>
              <a:miter lim="800000"/>
              <a:headEnd/>
              <a:tailEnd/>
            </a:ln>
          </p:spPr>
          <p:txBody>
            <a:bodyPr wrap="none" anchor="ctr">
              <a:prstTxWarp prst="textNoShape">
                <a:avLst/>
              </a:prstTxWarp>
            </a:bodyPr>
            <a:lstStyle/>
            <a:p>
              <a:endParaRPr lang="fr-FR"/>
            </a:p>
          </p:txBody>
        </p:sp>
        <p:sp>
          <p:nvSpPr>
            <p:cNvPr id="140308" name="Rectangle 19"/>
            <p:cNvSpPr>
              <a:spLocks noChangeArrowheads="1"/>
            </p:cNvSpPr>
            <p:nvPr/>
          </p:nvSpPr>
          <p:spPr bwMode="auto">
            <a:xfrm>
              <a:off x="2710" y="2614"/>
              <a:ext cx="2788" cy="902"/>
            </a:xfrm>
            <a:prstGeom prst="rect">
              <a:avLst/>
            </a:prstGeom>
            <a:noFill/>
            <a:ln w="25400">
              <a:noFill/>
              <a:miter lim="800000"/>
              <a:headEnd/>
              <a:tailEnd/>
            </a:ln>
          </p:spPr>
          <p:txBody>
            <a:bodyPr wrap="none" anchor="ctr">
              <a:prstTxWarp prst="textNoShape">
                <a:avLst/>
              </a:prstTxWarp>
            </a:bodyPr>
            <a:lstStyle/>
            <a:p>
              <a:endParaRPr lang="fr-FR"/>
            </a:p>
          </p:txBody>
        </p:sp>
        <p:sp>
          <p:nvSpPr>
            <p:cNvPr id="140309" name="Rectangle 20"/>
            <p:cNvSpPr>
              <a:spLocks noChangeArrowheads="1"/>
            </p:cNvSpPr>
            <p:nvPr/>
          </p:nvSpPr>
          <p:spPr bwMode="auto">
            <a:xfrm>
              <a:off x="2707" y="2615"/>
              <a:ext cx="2794" cy="900"/>
            </a:xfrm>
            <a:prstGeom prst="rect">
              <a:avLst/>
            </a:prstGeom>
            <a:noFill/>
            <a:ln w="25400">
              <a:solidFill>
                <a:srgbClr val="000000"/>
              </a:solidFill>
              <a:miter lim="800000"/>
              <a:headEnd/>
              <a:tailEnd/>
            </a:ln>
          </p:spPr>
          <p:txBody>
            <a:bodyPr wrap="none" anchor="ctr">
              <a:prstTxWarp prst="textNoShape">
                <a:avLst/>
              </a:prstTxWarp>
            </a:bodyPr>
            <a:lstStyle/>
            <a:p>
              <a:endParaRPr lang="fr-FR"/>
            </a:p>
          </p:txBody>
        </p:sp>
        <p:sp>
          <p:nvSpPr>
            <p:cNvPr id="140310" name="Rectangle 21"/>
            <p:cNvSpPr>
              <a:spLocks noChangeArrowheads="1"/>
            </p:cNvSpPr>
            <p:nvPr/>
          </p:nvSpPr>
          <p:spPr bwMode="auto">
            <a:xfrm>
              <a:off x="2710" y="3524"/>
              <a:ext cx="2788" cy="534"/>
            </a:xfrm>
            <a:prstGeom prst="rect">
              <a:avLst/>
            </a:prstGeom>
            <a:noFill/>
            <a:ln w="25400">
              <a:noFill/>
              <a:miter lim="800000"/>
              <a:headEnd/>
              <a:tailEnd/>
            </a:ln>
          </p:spPr>
          <p:txBody>
            <a:bodyPr wrap="none" anchor="ctr">
              <a:prstTxWarp prst="textNoShape">
                <a:avLst/>
              </a:prstTxWarp>
            </a:bodyPr>
            <a:lstStyle/>
            <a:p>
              <a:endParaRPr lang="fr-FR"/>
            </a:p>
          </p:txBody>
        </p:sp>
        <p:sp>
          <p:nvSpPr>
            <p:cNvPr id="140311" name="Rectangle 22"/>
            <p:cNvSpPr>
              <a:spLocks noChangeArrowheads="1"/>
            </p:cNvSpPr>
            <p:nvPr/>
          </p:nvSpPr>
          <p:spPr bwMode="auto">
            <a:xfrm>
              <a:off x="2707" y="3525"/>
              <a:ext cx="2794" cy="532"/>
            </a:xfrm>
            <a:prstGeom prst="rect">
              <a:avLst/>
            </a:prstGeom>
            <a:noFill/>
            <a:ln w="25400">
              <a:solidFill>
                <a:srgbClr val="000000"/>
              </a:solidFill>
              <a:miter lim="800000"/>
              <a:headEnd/>
              <a:tailEnd/>
            </a:ln>
          </p:spPr>
          <p:txBody>
            <a:bodyPr wrap="none" anchor="ctr">
              <a:prstTxWarp prst="textNoShape">
                <a:avLst/>
              </a:prstTxWarp>
            </a:bodyPr>
            <a:lstStyle/>
            <a:p>
              <a:endParaRPr lang="fr-FR"/>
            </a:p>
          </p:txBody>
        </p:sp>
        <p:sp>
          <p:nvSpPr>
            <p:cNvPr id="140312" name="Rectangle 23"/>
            <p:cNvSpPr>
              <a:spLocks noChangeArrowheads="1"/>
            </p:cNvSpPr>
            <p:nvPr/>
          </p:nvSpPr>
          <p:spPr bwMode="auto">
            <a:xfrm>
              <a:off x="2710" y="919"/>
              <a:ext cx="2788" cy="360"/>
            </a:xfrm>
            <a:prstGeom prst="rect">
              <a:avLst/>
            </a:prstGeom>
            <a:noFill/>
            <a:ln w="25400">
              <a:noFill/>
              <a:miter lim="800000"/>
              <a:headEnd/>
              <a:tailEnd/>
            </a:ln>
          </p:spPr>
          <p:txBody>
            <a:bodyPr wrap="none" anchor="ctr">
              <a:prstTxWarp prst="textNoShape">
                <a:avLst/>
              </a:prstTxWarp>
            </a:bodyPr>
            <a:lstStyle/>
            <a:p>
              <a:endParaRPr lang="fr-FR"/>
            </a:p>
          </p:txBody>
        </p:sp>
        <p:sp>
          <p:nvSpPr>
            <p:cNvPr id="140313" name="Rectangle 24"/>
            <p:cNvSpPr>
              <a:spLocks noChangeArrowheads="1"/>
            </p:cNvSpPr>
            <p:nvPr/>
          </p:nvSpPr>
          <p:spPr bwMode="auto">
            <a:xfrm>
              <a:off x="2707" y="920"/>
              <a:ext cx="2794" cy="358"/>
            </a:xfrm>
            <a:prstGeom prst="rect">
              <a:avLst/>
            </a:prstGeom>
            <a:noFill/>
            <a:ln w="25400">
              <a:solidFill>
                <a:srgbClr val="000000"/>
              </a:solidFill>
              <a:miter lim="800000"/>
              <a:headEnd/>
              <a:tailEnd/>
            </a:ln>
          </p:spPr>
          <p:txBody>
            <a:bodyPr wrap="none" anchor="ctr">
              <a:prstTxWarp prst="textNoShape">
                <a:avLst/>
              </a:prstTxWarp>
            </a:bodyPr>
            <a:lstStyle/>
            <a:p>
              <a:endParaRPr lang="fr-FR"/>
            </a:p>
          </p:txBody>
        </p:sp>
      </p:grpSp>
      <p:sp>
        <p:nvSpPr>
          <p:cNvPr id="140294" name="Rectangle 25"/>
          <p:cNvSpPr>
            <a:spLocks noChangeArrowheads="1"/>
          </p:cNvSpPr>
          <p:nvPr/>
        </p:nvSpPr>
        <p:spPr bwMode="auto">
          <a:xfrm>
            <a:off x="1387475" y="1609725"/>
            <a:ext cx="1479550"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b="1">
                <a:solidFill>
                  <a:srgbClr val="FF0000"/>
                </a:solidFill>
              </a:rPr>
              <a:t>MARKETING</a:t>
            </a:r>
          </a:p>
        </p:txBody>
      </p:sp>
      <p:sp>
        <p:nvSpPr>
          <p:cNvPr id="140295" name="Rectangle 26"/>
          <p:cNvSpPr>
            <a:spLocks noChangeArrowheads="1"/>
          </p:cNvSpPr>
          <p:nvPr/>
        </p:nvSpPr>
        <p:spPr bwMode="auto">
          <a:xfrm>
            <a:off x="5530850" y="1609725"/>
            <a:ext cx="1671638"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b="1">
                <a:solidFill>
                  <a:schemeClr val="hlink"/>
                </a:solidFill>
              </a:rPr>
              <a:t>STRATEGIQUE</a:t>
            </a:r>
          </a:p>
        </p:txBody>
      </p:sp>
      <p:sp>
        <p:nvSpPr>
          <p:cNvPr id="140296" name="Rectangle 27"/>
          <p:cNvSpPr>
            <a:spLocks noChangeArrowheads="1"/>
          </p:cNvSpPr>
          <p:nvPr/>
        </p:nvSpPr>
        <p:spPr bwMode="auto">
          <a:xfrm>
            <a:off x="838200" y="2057400"/>
            <a:ext cx="3086100" cy="727075"/>
          </a:xfrm>
          <a:prstGeom prst="rect">
            <a:avLst/>
          </a:prstGeom>
          <a:noFill/>
          <a:ln w="12700">
            <a:noFill/>
            <a:miter lim="800000"/>
            <a:headEnd/>
            <a:tailEnd/>
          </a:ln>
        </p:spPr>
        <p:txBody>
          <a:bodyPr lIns="90487" tIns="44450" rIns="90487" bIns="44450">
            <a:prstTxWarp prst="textNoShape">
              <a:avLst/>
            </a:prstTxWarp>
            <a:spAutoFit/>
          </a:bodyPr>
          <a:lstStyle/>
          <a:p>
            <a:r>
              <a:rPr lang="fr-FR" sz="1400" b="1">
                <a:solidFill>
                  <a:srgbClr val="00279F"/>
                </a:solidFill>
              </a:rPr>
              <a:t>Concerne un secteur d'activité de l'entreprise, un segment stratégique spécifique</a:t>
            </a:r>
          </a:p>
        </p:txBody>
      </p:sp>
      <p:sp>
        <p:nvSpPr>
          <p:cNvPr id="140297" name="Rectangle 28"/>
          <p:cNvSpPr>
            <a:spLocks noChangeArrowheads="1"/>
          </p:cNvSpPr>
          <p:nvPr/>
        </p:nvSpPr>
        <p:spPr bwMode="auto">
          <a:xfrm>
            <a:off x="876300" y="3033713"/>
            <a:ext cx="3314700" cy="939800"/>
          </a:xfrm>
          <a:prstGeom prst="rect">
            <a:avLst/>
          </a:prstGeom>
          <a:noFill/>
          <a:ln w="12700">
            <a:noFill/>
            <a:miter lim="800000"/>
            <a:headEnd/>
            <a:tailEnd/>
          </a:ln>
        </p:spPr>
        <p:txBody>
          <a:bodyPr lIns="90487" tIns="44450" rIns="90487" bIns="44450">
            <a:prstTxWarp prst="textNoShape">
              <a:avLst/>
            </a:prstTxWarp>
            <a:spAutoFit/>
          </a:bodyPr>
          <a:lstStyle/>
          <a:p>
            <a:r>
              <a:rPr lang="fr-FR" sz="1400" b="1">
                <a:solidFill>
                  <a:srgbClr val="00279F"/>
                </a:solidFill>
              </a:rPr>
              <a:t>Vise à diviser les clients en groupes homogènes caractérisés par les mêmes besoins, les mêmes habitudes, les mêmes comportements d'achat. </a:t>
            </a:r>
          </a:p>
        </p:txBody>
      </p:sp>
      <p:sp>
        <p:nvSpPr>
          <p:cNvPr id="140298" name="Rectangle 29"/>
          <p:cNvSpPr>
            <a:spLocks noChangeArrowheads="1"/>
          </p:cNvSpPr>
          <p:nvPr/>
        </p:nvSpPr>
        <p:spPr bwMode="auto">
          <a:xfrm>
            <a:off x="4778375" y="2063750"/>
            <a:ext cx="3756025" cy="514350"/>
          </a:xfrm>
          <a:prstGeom prst="rect">
            <a:avLst/>
          </a:prstGeom>
          <a:noFill/>
          <a:ln w="12700">
            <a:noFill/>
            <a:miter lim="800000"/>
            <a:headEnd/>
            <a:tailEnd/>
          </a:ln>
        </p:spPr>
        <p:txBody>
          <a:bodyPr lIns="90487" tIns="44450" rIns="90487" bIns="44450">
            <a:prstTxWarp prst="textNoShape">
              <a:avLst/>
            </a:prstTxWarp>
            <a:spAutoFit/>
          </a:bodyPr>
          <a:lstStyle/>
          <a:p>
            <a:r>
              <a:rPr lang="fr-FR" sz="1400" b="1">
                <a:solidFill>
                  <a:srgbClr val="00279F"/>
                </a:solidFill>
              </a:rPr>
              <a:t>Concerne les activités de l'entreprise prise dans son ensemble</a:t>
            </a:r>
          </a:p>
        </p:txBody>
      </p:sp>
      <p:sp>
        <p:nvSpPr>
          <p:cNvPr id="140299" name="Rectangle 30"/>
          <p:cNvSpPr>
            <a:spLocks noChangeArrowheads="1"/>
          </p:cNvSpPr>
          <p:nvPr/>
        </p:nvSpPr>
        <p:spPr bwMode="auto">
          <a:xfrm>
            <a:off x="4572000" y="2819400"/>
            <a:ext cx="4038600" cy="1365250"/>
          </a:xfrm>
          <a:prstGeom prst="rect">
            <a:avLst/>
          </a:prstGeom>
          <a:noFill/>
          <a:ln w="12700">
            <a:noFill/>
            <a:miter lim="800000"/>
            <a:headEnd/>
            <a:tailEnd/>
          </a:ln>
        </p:spPr>
        <p:txBody>
          <a:bodyPr lIns="90487" tIns="44450" rIns="90487" bIns="44450">
            <a:prstTxWarp prst="textNoShape">
              <a:avLst/>
            </a:prstTxWarp>
            <a:spAutoFit/>
          </a:bodyPr>
          <a:lstStyle/>
          <a:p>
            <a:r>
              <a:rPr lang="fr-FR" sz="1400" b="1">
                <a:solidFill>
                  <a:srgbClr val="00279F"/>
                </a:solidFill>
              </a:rPr>
              <a:t>Vise à diviser ces activités en groupes homogènes qui relèvent:</a:t>
            </a:r>
          </a:p>
          <a:p>
            <a:r>
              <a:rPr lang="fr-FR" sz="1400" b="1">
                <a:solidFill>
                  <a:srgbClr val="00279F"/>
                </a:solidFill>
              </a:rPr>
              <a:t>- de technologies proches,</a:t>
            </a:r>
          </a:p>
          <a:p>
            <a:r>
              <a:rPr lang="fr-FR" sz="1400" b="1">
                <a:solidFill>
                  <a:srgbClr val="00279F"/>
                </a:solidFill>
              </a:rPr>
              <a:t>- des mêmes besoins / fonctions structurants,</a:t>
            </a:r>
          </a:p>
          <a:p>
            <a:r>
              <a:rPr lang="fr-FR" sz="1400" b="1">
                <a:solidFill>
                  <a:srgbClr val="00279F"/>
                </a:solidFill>
              </a:rPr>
              <a:t>- des groupes de clients aux comportements stratégiques proches.</a:t>
            </a:r>
          </a:p>
        </p:txBody>
      </p:sp>
      <p:sp>
        <p:nvSpPr>
          <p:cNvPr id="140300" name="Rectangle 31"/>
          <p:cNvSpPr>
            <a:spLocks noChangeArrowheads="1"/>
          </p:cNvSpPr>
          <p:nvPr/>
        </p:nvSpPr>
        <p:spPr bwMode="auto">
          <a:xfrm>
            <a:off x="685800" y="4419600"/>
            <a:ext cx="3467100" cy="727075"/>
          </a:xfrm>
          <a:prstGeom prst="rect">
            <a:avLst/>
          </a:prstGeom>
          <a:noFill/>
          <a:ln w="12700">
            <a:noFill/>
            <a:miter lim="800000"/>
            <a:headEnd/>
            <a:tailEnd/>
          </a:ln>
        </p:spPr>
        <p:txBody>
          <a:bodyPr lIns="90487" tIns="44450" rIns="90487" bIns="44450">
            <a:prstTxWarp prst="textNoShape">
              <a:avLst/>
            </a:prstTxWarp>
            <a:spAutoFit/>
          </a:bodyPr>
          <a:lstStyle/>
          <a:p>
            <a:r>
              <a:rPr lang="fr-FR" sz="1400" b="1">
                <a:solidFill>
                  <a:srgbClr val="00279F"/>
                </a:solidFill>
              </a:rPr>
              <a:t>Permet d'adapter les produits &amp; services aux  clients, de sélectionner les cibles privilégiées, de définir le marketing-mix.</a:t>
            </a:r>
          </a:p>
        </p:txBody>
      </p:sp>
      <p:sp>
        <p:nvSpPr>
          <p:cNvPr id="140301" name="Rectangle 32"/>
          <p:cNvSpPr>
            <a:spLocks noChangeArrowheads="1"/>
          </p:cNvSpPr>
          <p:nvPr/>
        </p:nvSpPr>
        <p:spPr bwMode="auto">
          <a:xfrm>
            <a:off x="4754563" y="4191000"/>
            <a:ext cx="3856037" cy="1152525"/>
          </a:xfrm>
          <a:prstGeom prst="rect">
            <a:avLst/>
          </a:prstGeom>
          <a:noFill/>
          <a:ln w="12700">
            <a:noFill/>
            <a:miter lim="800000"/>
            <a:headEnd/>
            <a:tailEnd/>
          </a:ln>
        </p:spPr>
        <p:txBody>
          <a:bodyPr lIns="90487" tIns="44450" rIns="90487" bIns="44450">
            <a:prstTxWarp prst="textNoShape">
              <a:avLst/>
            </a:prstTxWarp>
            <a:spAutoFit/>
          </a:bodyPr>
          <a:lstStyle/>
          <a:p>
            <a:r>
              <a:rPr lang="fr-FR" sz="1400" b="1">
                <a:solidFill>
                  <a:srgbClr val="00279F"/>
                </a:solidFill>
              </a:rPr>
              <a:t>Permet de révéler:</a:t>
            </a:r>
          </a:p>
          <a:p>
            <a:r>
              <a:rPr lang="fr-FR" sz="1400" b="1">
                <a:solidFill>
                  <a:srgbClr val="00279F"/>
                </a:solidFill>
              </a:rPr>
              <a:t>- des opportunités de création   ou d'acquisitions de nouvelles activités</a:t>
            </a:r>
          </a:p>
          <a:p>
            <a:r>
              <a:rPr lang="fr-FR" sz="1400" b="1">
                <a:solidFill>
                  <a:srgbClr val="00279F"/>
                </a:solidFill>
              </a:rPr>
              <a:t>- des nécessités de développement ou   d'abandon d'activités actuelles.,</a:t>
            </a:r>
          </a:p>
        </p:txBody>
      </p:sp>
      <p:sp>
        <p:nvSpPr>
          <p:cNvPr id="140302" name="Rectangle 33"/>
          <p:cNvSpPr>
            <a:spLocks noChangeArrowheads="1"/>
          </p:cNvSpPr>
          <p:nvPr/>
        </p:nvSpPr>
        <p:spPr bwMode="auto">
          <a:xfrm>
            <a:off x="876300" y="5726113"/>
            <a:ext cx="2781300" cy="514350"/>
          </a:xfrm>
          <a:prstGeom prst="rect">
            <a:avLst/>
          </a:prstGeom>
          <a:noFill/>
          <a:ln w="12700">
            <a:noFill/>
            <a:miter lim="800000"/>
            <a:headEnd/>
            <a:tailEnd/>
          </a:ln>
        </p:spPr>
        <p:txBody>
          <a:bodyPr lIns="90487" tIns="44450" rIns="90487" bIns="44450">
            <a:prstTxWarp prst="textNoShape">
              <a:avLst/>
            </a:prstTxWarp>
            <a:spAutoFit/>
          </a:bodyPr>
          <a:lstStyle/>
          <a:p>
            <a:r>
              <a:rPr lang="fr-FR" sz="1400" b="1">
                <a:solidFill>
                  <a:srgbClr val="00279F"/>
                </a:solidFill>
              </a:rPr>
              <a:t>Provoque des changements à court et moyen terme.</a:t>
            </a:r>
          </a:p>
        </p:txBody>
      </p:sp>
      <p:sp>
        <p:nvSpPr>
          <p:cNvPr id="140303" name="Rectangle 34"/>
          <p:cNvSpPr>
            <a:spLocks noChangeArrowheads="1"/>
          </p:cNvSpPr>
          <p:nvPr/>
        </p:nvSpPr>
        <p:spPr bwMode="auto">
          <a:xfrm>
            <a:off x="4778375" y="5726113"/>
            <a:ext cx="2613025" cy="514350"/>
          </a:xfrm>
          <a:prstGeom prst="rect">
            <a:avLst/>
          </a:prstGeom>
          <a:noFill/>
          <a:ln w="12700">
            <a:noFill/>
            <a:miter lim="800000"/>
            <a:headEnd/>
            <a:tailEnd/>
          </a:ln>
        </p:spPr>
        <p:txBody>
          <a:bodyPr lIns="90487" tIns="44450" rIns="90487" bIns="44450">
            <a:prstTxWarp prst="textNoShape">
              <a:avLst/>
            </a:prstTxWarp>
            <a:spAutoFit/>
          </a:bodyPr>
          <a:lstStyle/>
          <a:p>
            <a:r>
              <a:rPr lang="fr-FR" sz="1400" b="1">
                <a:solidFill>
                  <a:srgbClr val="00279F"/>
                </a:solidFill>
              </a:rPr>
              <a:t>Provoque des changements à moyen et long terme.</a:t>
            </a: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ctrTitle"/>
          </p:nvPr>
        </p:nvSpPr>
        <p:spPr>
          <a:xfrm>
            <a:off x="1044575" y="1206500"/>
            <a:ext cx="6696075" cy="617538"/>
          </a:xfrm>
          <a:noFill/>
        </p:spPr>
        <p:txBody>
          <a:bodyPr/>
          <a:lstStyle/>
          <a:p>
            <a:r>
              <a:rPr lang="fr-FR"/>
              <a:t>III. Les modèles d’analyse</a:t>
            </a:r>
          </a:p>
        </p:txBody>
      </p:sp>
      <p:sp>
        <p:nvSpPr>
          <p:cNvPr id="142339" name="Line 4"/>
          <p:cNvSpPr>
            <a:spLocks noChangeShapeType="1"/>
          </p:cNvSpPr>
          <p:nvPr/>
        </p:nvSpPr>
        <p:spPr bwMode="auto">
          <a:xfrm>
            <a:off x="647700" y="3867150"/>
            <a:ext cx="7962900" cy="0"/>
          </a:xfrm>
          <a:prstGeom prst="line">
            <a:avLst/>
          </a:prstGeom>
          <a:noFill/>
          <a:ln w="76200" cmpd="tri">
            <a:solidFill>
              <a:schemeClr val="accent2"/>
            </a:solidFill>
            <a:round/>
            <a:headEnd type="triangle" w="med" len="med"/>
            <a:tailEnd type="triangle" w="med" len="med"/>
          </a:ln>
        </p:spPr>
        <p:txBody>
          <a:bodyPr wrap="none" anchor="ctr">
            <a:prstTxWarp prst="textNoShape">
              <a:avLst/>
            </a:prstTxWarp>
          </a:bodyPr>
          <a:lstStyle/>
          <a:p>
            <a:endParaRPr lang="fr-FR"/>
          </a:p>
        </p:txBody>
      </p:sp>
      <p:sp>
        <p:nvSpPr>
          <p:cNvPr id="142340" name="Rectangle 5"/>
          <p:cNvSpPr>
            <a:spLocks noChangeArrowheads="1"/>
          </p:cNvSpPr>
          <p:nvPr/>
        </p:nvSpPr>
        <p:spPr bwMode="auto">
          <a:xfrm>
            <a:off x="5943600" y="4324350"/>
            <a:ext cx="2862263" cy="577850"/>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b="1">
                <a:solidFill>
                  <a:schemeClr val="hlink"/>
                </a:solidFill>
                <a:latin typeface="Book Antiqua" charset="0"/>
              </a:rPr>
              <a:t>Instrumentalité</a:t>
            </a:r>
          </a:p>
          <a:p>
            <a:r>
              <a:rPr lang="fr-FR" sz="1600" b="1">
                <a:solidFill>
                  <a:schemeClr val="hlink"/>
                </a:solidFill>
                <a:latin typeface="Book Antiqua" charset="0"/>
              </a:rPr>
              <a:t>Modèles micro-économiques</a:t>
            </a:r>
          </a:p>
        </p:txBody>
      </p:sp>
      <p:sp>
        <p:nvSpPr>
          <p:cNvPr id="142341" name="Rectangle 6"/>
          <p:cNvSpPr>
            <a:spLocks noChangeArrowheads="1"/>
          </p:cNvSpPr>
          <p:nvPr/>
        </p:nvSpPr>
        <p:spPr bwMode="auto">
          <a:xfrm>
            <a:off x="538163" y="4267200"/>
            <a:ext cx="2889250" cy="577850"/>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b="1">
                <a:solidFill>
                  <a:schemeClr val="hlink"/>
                </a:solidFill>
                <a:latin typeface="Book Antiqua" charset="0"/>
              </a:rPr>
              <a:t>Exhaustivité</a:t>
            </a:r>
          </a:p>
          <a:p>
            <a:r>
              <a:rPr lang="fr-FR" sz="1600" b="1">
                <a:solidFill>
                  <a:schemeClr val="hlink"/>
                </a:solidFill>
                <a:latin typeface="Book Antiqua" charset="0"/>
              </a:rPr>
              <a:t>Modèles  Socio-économiques</a:t>
            </a:r>
          </a:p>
        </p:txBody>
      </p:sp>
      <p:sp>
        <p:nvSpPr>
          <p:cNvPr id="142342" name="Rectangle 7"/>
          <p:cNvSpPr>
            <a:spLocks noChangeArrowheads="1"/>
          </p:cNvSpPr>
          <p:nvPr/>
        </p:nvSpPr>
        <p:spPr bwMode="auto">
          <a:xfrm rot="-3000000">
            <a:off x="7532687" y="2632076"/>
            <a:ext cx="873125" cy="393700"/>
          </a:xfrm>
          <a:prstGeom prst="rect">
            <a:avLst/>
          </a:prstGeom>
          <a:noFill/>
          <a:ln w="12700">
            <a:noFill/>
            <a:miter lim="800000"/>
            <a:headEnd/>
            <a:tailEnd/>
          </a:ln>
        </p:spPr>
        <p:txBody>
          <a:bodyPr wrap="none" lIns="90487" tIns="44450" rIns="90487" bIns="44450">
            <a:prstTxWarp prst="textNoShape">
              <a:avLst/>
            </a:prstTxWarp>
            <a:spAutoFit/>
          </a:bodyPr>
          <a:lstStyle/>
          <a:p>
            <a:r>
              <a:rPr lang="fr-FR" sz="2000" b="1">
                <a:solidFill>
                  <a:srgbClr val="00279F"/>
                </a:solidFill>
                <a:latin typeface="Book Antiqua" charset="0"/>
              </a:rPr>
              <a:t>BCG1</a:t>
            </a:r>
          </a:p>
        </p:txBody>
      </p:sp>
      <p:sp>
        <p:nvSpPr>
          <p:cNvPr id="142343" name="Rectangle 8"/>
          <p:cNvSpPr>
            <a:spLocks noChangeArrowheads="1"/>
          </p:cNvSpPr>
          <p:nvPr/>
        </p:nvSpPr>
        <p:spPr bwMode="auto">
          <a:xfrm rot="-2640000">
            <a:off x="6677025" y="2638425"/>
            <a:ext cx="873125" cy="393700"/>
          </a:xfrm>
          <a:prstGeom prst="rect">
            <a:avLst/>
          </a:prstGeom>
          <a:noFill/>
          <a:ln w="12700">
            <a:noFill/>
            <a:miter lim="800000"/>
            <a:headEnd/>
            <a:tailEnd/>
          </a:ln>
        </p:spPr>
        <p:txBody>
          <a:bodyPr wrap="none" lIns="90487" tIns="44450" rIns="90487" bIns="44450">
            <a:prstTxWarp prst="textNoShape">
              <a:avLst/>
            </a:prstTxWarp>
            <a:spAutoFit/>
          </a:bodyPr>
          <a:lstStyle/>
          <a:p>
            <a:r>
              <a:rPr lang="fr-FR" sz="2000" b="1">
                <a:solidFill>
                  <a:srgbClr val="00279F"/>
                </a:solidFill>
                <a:latin typeface="Book Antiqua" charset="0"/>
              </a:rPr>
              <a:t>BCG2</a:t>
            </a:r>
          </a:p>
        </p:txBody>
      </p:sp>
      <p:sp>
        <p:nvSpPr>
          <p:cNvPr id="142344" name="Rectangle 9"/>
          <p:cNvSpPr>
            <a:spLocks noChangeArrowheads="1"/>
          </p:cNvSpPr>
          <p:nvPr/>
        </p:nvSpPr>
        <p:spPr bwMode="auto">
          <a:xfrm rot="-2160000">
            <a:off x="5822950" y="2636838"/>
            <a:ext cx="744538" cy="393700"/>
          </a:xfrm>
          <a:prstGeom prst="rect">
            <a:avLst/>
          </a:prstGeom>
          <a:noFill/>
          <a:ln w="12700">
            <a:noFill/>
            <a:miter lim="800000"/>
            <a:headEnd/>
            <a:tailEnd/>
          </a:ln>
        </p:spPr>
        <p:txBody>
          <a:bodyPr wrap="none" lIns="90487" tIns="44450" rIns="90487" bIns="44450">
            <a:prstTxWarp prst="textNoShape">
              <a:avLst/>
            </a:prstTxWarp>
            <a:spAutoFit/>
          </a:bodyPr>
          <a:lstStyle/>
          <a:p>
            <a:r>
              <a:rPr lang="fr-FR" sz="2000" b="1">
                <a:solidFill>
                  <a:srgbClr val="00279F"/>
                </a:solidFill>
                <a:latin typeface="Book Antiqua" charset="0"/>
              </a:rPr>
              <a:t>ADL</a:t>
            </a:r>
          </a:p>
        </p:txBody>
      </p:sp>
      <p:sp>
        <p:nvSpPr>
          <p:cNvPr id="142345" name="Rectangle 10"/>
          <p:cNvSpPr>
            <a:spLocks noChangeArrowheads="1"/>
          </p:cNvSpPr>
          <p:nvPr/>
        </p:nvSpPr>
        <p:spPr bwMode="auto">
          <a:xfrm rot="-1980000">
            <a:off x="4637088" y="2619375"/>
            <a:ext cx="1670050" cy="393700"/>
          </a:xfrm>
          <a:prstGeom prst="rect">
            <a:avLst/>
          </a:prstGeom>
          <a:noFill/>
          <a:ln w="12700">
            <a:noFill/>
            <a:miter lim="800000"/>
            <a:headEnd/>
            <a:tailEnd/>
          </a:ln>
        </p:spPr>
        <p:txBody>
          <a:bodyPr wrap="none" lIns="90487" tIns="44450" rIns="90487" bIns="44450">
            <a:prstTxWarp prst="textNoShape">
              <a:avLst/>
            </a:prstTxWarp>
            <a:spAutoFit/>
          </a:bodyPr>
          <a:lstStyle/>
          <a:p>
            <a:r>
              <a:rPr lang="fr-FR" sz="2000" b="1">
                <a:solidFill>
                  <a:srgbClr val="00279F"/>
                </a:solidFill>
                <a:latin typeface="Book Antiqua" charset="0"/>
              </a:rPr>
              <a:t>MC KINSEY</a:t>
            </a:r>
          </a:p>
        </p:txBody>
      </p:sp>
      <p:sp>
        <p:nvSpPr>
          <p:cNvPr id="142346" name="Rectangle 11"/>
          <p:cNvSpPr>
            <a:spLocks noChangeArrowheads="1"/>
          </p:cNvSpPr>
          <p:nvPr/>
        </p:nvSpPr>
        <p:spPr bwMode="auto">
          <a:xfrm rot="-2040000">
            <a:off x="3397250" y="2617788"/>
            <a:ext cx="1239838" cy="393700"/>
          </a:xfrm>
          <a:prstGeom prst="rect">
            <a:avLst/>
          </a:prstGeom>
          <a:noFill/>
          <a:ln w="12700">
            <a:noFill/>
            <a:miter lim="800000"/>
            <a:headEnd/>
            <a:tailEnd/>
          </a:ln>
        </p:spPr>
        <p:txBody>
          <a:bodyPr wrap="none" lIns="90487" tIns="44450" rIns="90487" bIns="44450">
            <a:prstTxWarp prst="textNoShape">
              <a:avLst/>
            </a:prstTxWarp>
            <a:spAutoFit/>
          </a:bodyPr>
          <a:lstStyle/>
          <a:p>
            <a:r>
              <a:rPr lang="fr-FR" sz="2000" b="1">
                <a:solidFill>
                  <a:srgbClr val="00279F"/>
                </a:solidFill>
                <a:latin typeface="Book Antiqua" charset="0"/>
              </a:rPr>
              <a:t>PORTER</a:t>
            </a:r>
          </a:p>
        </p:txBody>
      </p:sp>
      <p:sp>
        <p:nvSpPr>
          <p:cNvPr id="142347" name="Rectangle 12"/>
          <p:cNvSpPr>
            <a:spLocks noChangeArrowheads="1"/>
          </p:cNvSpPr>
          <p:nvPr/>
        </p:nvSpPr>
        <p:spPr bwMode="auto">
          <a:xfrm rot="-2100000">
            <a:off x="2333625" y="2625725"/>
            <a:ext cx="1239838" cy="393700"/>
          </a:xfrm>
          <a:prstGeom prst="rect">
            <a:avLst/>
          </a:prstGeom>
          <a:noFill/>
          <a:ln w="12700">
            <a:noFill/>
            <a:miter lim="800000"/>
            <a:headEnd/>
            <a:tailEnd/>
          </a:ln>
        </p:spPr>
        <p:txBody>
          <a:bodyPr wrap="none" lIns="90487" tIns="44450" rIns="90487" bIns="44450">
            <a:prstTxWarp prst="textNoShape">
              <a:avLst/>
            </a:prstTxWarp>
            <a:spAutoFit/>
          </a:bodyPr>
          <a:lstStyle/>
          <a:p>
            <a:r>
              <a:rPr lang="fr-FR" sz="2000" b="1">
                <a:solidFill>
                  <a:srgbClr val="00279F"/>
                </a:solidFill>
                <a:latin typeface="Book Antiqua" charset="0"/>
              </a:rPr>
              <a:t>ANSOFF</a:t>
            </a:r>
          </a:p>
        </p:txBody>
      </p:sp>
      <p:sp>
        <p:nvSpPr>
          <p:cNvPr id="142348" name="Rectangle 13"/>
          <p:cNvSpPr>
            <a:spLocks noChangeArrowheads="1"/>
          </p:cNvSpPr>
          <p:nvPr/>
        </p:nvSpPr>
        <p:spPr bwMode="auto">
          <a:xfrm rot="-1680000">
            <a:off x="1349375" y="2563813"/>
            <a:ext cx="969963" cy="393700"/>
          </a:xfrm>
          <a:prstGeom prst="rect">
            <a:avLst/>
          </a:prstGeom>
          <a:noFill/>
          <a:ln w="12700">
            <a:noFill/>
            <a:miter lim="800000"/>
            <a:headEnd/>
            <a:tailEnd/>
          </a:ln>
        </p:spPr>
        <p:txBody>
          <a:bodyPr lIns="90487" tIns="44450" rIns="90487" bIns="44450">
            <a:prstTxWarp prst="textNoShape">
              <a:avLst/>
            </a:prstTxWarp>
            <a:spAutoFit/>
          </a:bodyPr>
          <a:lstStyle/>
          <a:p>
            <a:r>
              <a:rPr lang="fr-FR" sz="2000" b="1">
                <a:solidFill>
                  <a:srgbClr val="00279F"/>
                </a:solidFill>
                <a:latin typeface="Book Antiqua" charset="0"/>
              </a:rPr>
              <a:t>LCAG</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Espace réservé du numéro de diapositive 2"/>
          <p:cNvSpPr>
            <a:spLocks noGrp="1"/>
          </p:cNvSpPr>
          <p:nvPr>
            <p:ph type="sldNum" sz="quarter" idx="10"/>
          </p:nvPr>
        </p:nvSpPr>
        <p:spPr/>
        <p:txBody>
          <a:bodyPr/>
          <a:lstStyle/>
          <a:p>
            <a:pPr>
              <a:defRPr/>
            </a:pPr>
            <a:fld id="{4996117F-C7B7-4447-9F4B-BEE8638568EF}" type="slidenum">
              <a:rPr lang="fr-FR"/>
              <a:pPr>
                <a:defRPr/>
              </a:pPr>
              <a:t>7</a:t>
            </a:fld>
            <a:endParaRPr lang="fr-FR"/>
          </a:p>
        </p:txBody>
      </p:sp>
      <p:sp>
        <p:nvSpPr>
          <p:cNvPr id="28675" name="Rectangle 3"/>
          <p:cNvSpPr>
            <a:spLocks noGrp="1" noChangeArrowheads="1"/>
          </p:cNvSpPr>
          <p:nvPr>
            <p:ph type="title"/>
          </p:nvPr>
        </p:nvSpPr>
        <p:spPr/>
        <p:txBody>
          <a:bodyPr/>
          <a:lstStyle/>
          <a:p>
            <a:r>
              <a:rPr lang="fr-FR"/>
              <a:t>Les « 7S » de Mc Kinsey</a:t>
            </a:r>
          </a:p>
        </p:txBody>
      </p:sp>
      <p:sp>
        <p:nvSpPr>
          <p:cNvPr id="647219" name="Rectangle 51"/>
          <p:cNvSpPr>
            <a:spLocks noChangeArrowheads="1"/>
          </p:cNvSpPr>
          <p:nvPr/>
        </p:nvSpPr>
        <p:spPr bwMode="auto">
          <a:xfrm>
            <a:off x="381000" y="914400"/>
            <a:ext cx="8248650" cy="777875"/>
          </a:xfrm>
          <a:prstGeom prst="rect">
            <a:avLst/>
          </a:prstGeom>
          <a:noFill/>
          <a:ln w="9525">
            <a:noFill/>
            <a:miter lim="800000"/>
            <a:headEnd/>
            <a:tailEnd/>
          </a:ln>
          <a:effectLst>
            <a:prstShdw prst="shdw17" dist="17961" dir="2700000">
              <a:schemeClr val="accent1">
                <a:gamma/>
                <a:shade val="60000"/>
                <a:invGamma/>
                <a:alpha val="74998"/>
              </a:schemeClr>
            </a:prstShdw>
          </a:effectLst>
        </p:spPr>
        <p:txBody>
          <a:bodyPr>
            <a:prstTxWarp prst="textNoShape">
              <a:avLst/>
            </a:prstTxWarp>
            <a:spAutoFit/>
          </a:bodyPr>
          <a:lstStyle/>
          <a:p>
            <a:pPr algn="ctr">
              <a:defRPr/>
            </a:pPr>
            <a:r>
              <a:rPr lang="fr-FR" sz="1500" b="1" dirty="0">
                <a:solidFill>
                  <a:schemeClr val="tx2"/>
                </a:solidFill>
                <a:latin typeface="Arial" charset="0"/>
              </a:rPr>
              <a:t>Style - Staff (Personnel) - Systems (systèmes, procédures formelles et informelles)</a:t>
            </a:r>
            <a:endParaRPr lang="fr-FR" sz="1800" b="1" dirty="0">
              <a:solidFill>
                <a:schemeClr val="tx2"/>
              </a:solidFill>
            </a:endParaRPr>
          </a:p>
          <a:p>
            <a:pPr algn="ctr">
              <a:defRPr/>
            </a:pPr>
            <a:r>
              <a:rPr lang="fr-FR" sz="1500" b="1" dirty="0" err="1">
                <a:solidFill>
                  <a:schemeClr val="tx2"/>
                </a:solidFill>
                <a:latin typeface="Arial" charset="0"/>
              </a:rPr>
              <a:t>Strategy</a:t>
            </a:r>
            <a:r>
              <a:rPr lang="fr-FR" sz="1500" b="1" dirty="0">
                <a:solidFill>
                  <a:schemeClr val="tx2"/>
                </a:solidFill>
                <a:latin typeface="Arial" charset="0"/>
              </a:rPr>
              <a:t> - Structure - </a:t>
            </a:r>
            <a:r>
              <a:rPr lang="fr-FR" sz="1500" b="1" dirty="0" err="1">
                <a:solidFill>
                  <a:schemeClr val="tx2"/>
                </a:solidFill>
                <a:latin typeface="Arial" charset="0"/>
              </a:rPr>
              <a:t>Skills</a:t>
            </a:r>
            <a:r>
              <a:rPr lang="fr-FR" sz="1500" b="1" dirty="0">
                <a:solidFill>
                  <a:schemeClr val="tx2"/>
                </a:solidFill>
                <a:latin typeface="Arial" charset="0"/>
              </a:rPr>
              <a:t>   (compétence, savoir-faire) - </a:t>
            </a:r>
            <a:r>
              <a:rPr lang="fr-FR" sz="1500" b="1" dirty="0" err="1">
                <a:solidFill>
                  <a:schemeClr val="tx2"/>
                </a:solidFill>
                <a:latin typeface="Arial" charset="0"/>
              </a:rPr>
              <a:t>Superordinate</a:t>
            </a:r>
            <a:r>
              <a:rPr lang="fr-FR" sz="1500" b="1" dirty="0">
                <a:solidFill>
                  <a:schemeClr val="tx2"/>
                </a:solidFill>
                <a:latin typeface="Arial" charset="0"/>
              </a:rPr>
              <a:t> goals / </a:t>
            </a:r>
            <a:r>
              <a:rPr lang="fr-FR" sz="1500" b="1" dirty="0" err="1">
                <a:solidFill>
                  <a:schemeClr val="tx2"/>
                </a:solidFill>
                <a:latin typeface="Arial" charset="0"/>
              </a:rPr>
              <a:t>Shared</a:t>
            </a:r>
            <a:r>
              <a:rPr lang="fr-FR" sz="1500" b="1" dirty="0">
                <a:solidFill>
                  <a:schemeClr val="tx2"/>
                </a:solidFill>
                <a:latin typeface="Arial" charset="0"/>
              </a:rPr>
              <a:t> Values (valeurs partagées)</a:t>
            </a:r>
          </a:p>
        </p:txBody>
      </p:sp>
      <p:sp>
        <p:nvSpPr>
          <p:cNvPr id="28677" name="Oval 2"/>
          <p:cNvSpPr>
            <a:spLocks noChangeArrowheads="1"/>
          </p:cNvSpPr>
          <p:nvPr/>
        </p:nvSpPr>
        <p:spPr bwMode="auto">
          <a:xfrm>
            <a:off x="381000" y="2514600"/>
            <a:ext cx="8001000" cy="3352800"/>
          </a:xfrm>
          <a:prstGeom prst="ellipse">
            <a:avLst/>
          </a:prstGeom>
          <a:noFill/>
          <a:ln w="28575">
            <a:solidFill>
              <a:schemeClr val="accent1"/>
            </a:solidFill>
            <a:round/>
            <a:headEnd/>
            <a:tailEnd/>
          </a:ln>
        </p:spPr>
        <p:txBody>
          <a:bodyPr wrap="none" anchor="ctr">
            <a:prstTxWarp prst="textNoShape">
              <a:avLst/>
            </a:prstTxWarp>
          </a:bodyPr>
          <a:lstStyle/>
          <a:p>
            <a:endParaRPr lang="fr-FR"/>
          </a:p>
        </p:txBody>
      </p:sp>
      <p:sp>
        <p:nvSpPr>
          <p:cNvPr id="28678" name="Rectangle 4"/>
          <p:cNvSpPr>
            <a:spLocks noChangeArrowheads="1"/>
          </p:cNvSpPr>
          <p:nvPr/>
        </p:nvSpPr>
        <p:spPr bwMode="auto">
          <a:xfrm>
            <a:off x="3352800" y="1676400"/>
            <a:ext cx="2133600" cy="609600"/>
          </a:xfrm>
          <a:prstGeom prst="rect">
            <a:avLst/>
          </a:prstGeom>
          <a:solidFill>
            <a:schemeClr val="accent1"/>
          </a:solidFill>
          <a:ln w="12700">
            <a:solidFill>
              <a:schemeClr val="tx1"/>
            </a:solidFill>
            <a:miter lim="800000"/>
            <a:headEnd/>
            <a:tailEnd/>
          </a:ln>
        </p:spPr>
        <p:txBody>
          <a:bodyPr anchor="ctr">
            <a:prstTxWarp prst="textNoShape">
              <a:avLst/>
            </a:prstTxWarp>
          </a:bodyPr>
          <a:lstStyle/>
          <a:p>
            <a:pPr algn="ctr"/>
            <a:r>
              <a:rPr lang="fr-FR" sz="1800"/>
              <a:t>Strategy</a:t>
            </a:r>
          </a:p>
          <a:p>
            <a:pPr algn="ctr"/>
            <a:r>
              <a:rPr lang="fr-FR" sz="1600" i="1"/>
              <a:t>(la stratégie)</a:t>
            </a:r>
            <a:endParaRPr lang="fr-FR" sz="1800"/>
          </a:p>
        </p:txBody>
      </p:sp>
      <p:sp>
        <p:nvSpPr>
          <p:cNvPr id="28679" name="Oval 5"/>
          <p:cNvSpPr>
            <a:spLocks noChangeArrowheads="1"/>
          </p:cNvSpPr>
          <p:nvPr/>
        </p:nvSpPr>
        <p:spPr bwMode="auto">
          <a:xfrm>
            <a:off x="3352800" y="2527300"/>
            <a:ext cx="2133600" cy="609600"/>
          </a:xfrm>
          <a:prstGeom prst="ellipse">
            <a:avLst/>
          </a:prstGeom>
          <a:solidFill>
            <a:schemeClr val="accent1"/>
          </a:solidFill>
          <a:ln w="12700">
            <a:solidFill>
              <a:schemeClr val="tx1"/>
            </a:solidFill>
            <a:round/>
            <a:headEnd/>
            <a:tailEnd/>
          </a:ln>
        </p:spPr>
        <p:txBody>
          <a:bodyPr anchor="ctr">
            <a:prstTxWarp prst="textNoShape">
              <a:avLst/>
            </a:prstTxWarp>
          </a:bodyPr>
          <a:lstStyle/>
          <a:p>
            <a:pPr algn="ctr"/>
            <a:r>
              <a:rPr lang="fr-FR" sz="1800"/>
              <a:t>Style</a:t>
            </a:r>
          </a:p>
          <a:p>
            <a:pPr algn="ctr"/>
            <a:r>
              <a:rPr lang="fr-FR" sz="1600" i="1"/>
              <a:t>(la culture)</a:t>
            </a:r>
          </a:p>
        </p:txBody>
      </p:sp>
      <p:sp>
        <p:nvSpPr>
          <p:cNvPr id="28680" name="Oval 6"/>
          <p:cNvSpPr>
            <a:spLocks noChangeArrowheads="1"/>
          </p:cNvSpPr>
          <p:nvPr/>
        </p:nvSpPr>
        <p:spPr bwMode="auto">
          <a:xfrm>
            <a:off x="685800" y="3429000"/>
            <a:ext cx="2133600" cy="609600"/>
          </a:xfrm>
          <a:prstGeom prst="ellipse">
            <a:avLst/>
          </a:prstGeom>
          <a:solidFill>
            <a:schemeClr val="accent1"/>
          </a:solidFill>
          <a:ln w="12700">
            <a:solidFill>
              <a:schemeClr val="tx1"/>
            </a:solidFill>
            <a:round/>
            <a:headEnd/>
            <a:tailEnd/>
          </a:ln>
        </p:spPr>
        <p:txBody>
          <a:bodyPr anchor="ctr">
            <a:prstTxWarp prst="textNoShape">
              <a:avLst/>
            </a:prstTxWarp>
          </a:bodyPr>
          <a:lstStyle/>
          <a:p>
            <a:pPr algn="ctr"/>
            <a:r>
              <a:rPr lang="fr-FR" sz="1800"/>
              <a:t>Staff</a:t>
            </a:r>
          </a:p>
          <a:p>
            <a:pPr algn="ctr"/>
            <a:r>
              <a:rPr lang="fr-FR" sz="1600" i="1"/>
              <a:t>(les personnes)</a:t>
            </a:r>
          </a:p>
        </p:txBody>
      </p:sp>
      <p:sp>
        <p:nvSpPr>
          <p:cNvPr id="28681" name="Oval 7"/>
          <p:cNvSpPr>
            <a:spLocks noChangeArrowheads="1"/>
          </p:cNvSpPr>
          <p:nvPr/>
        </p:nvSpPr>
        <p:spPr bwMode="auto">
          <a:xfrm>
            <a:off x="6019800" y="3441700"/>
            <a:ext cx="2133600" cy="609600"/>
          </a:xfrm>
          <a:prstGeom prst="ellipse">
            <a:avLst/>
          </a:prstGeom>
          <a:solidFill>
            <a:schemeClr val="accent1"/>
          </a:solidFill>
          <a:ln w="12700">
            <a:solidFill>
              <a:schemeClr val="tx1"/>
            </a:solidFill>
            <a:round/>
            <a:headEnd/>
            <a:tailEnd/>
          </a:ln>
        </p:spPr>
        <p:txBody>
          <a:bodyPr anchor="ctr">
            <a:prstTxWarp prst="textNoShape">
              <a:avLst/>
            </a:prstTxWarp>
          </a:bodyPr>
          <a:lstStyle/>
          <a:p>
            <a:pPr algn="ctr"/>
            <a:r>
              <a:rPr lang="fr-FR" sz="1800"/>
              <a:t>Structure</a:t>
            </a:r>
          </a:p>
          <a:p>
            <a:pPr algn="ctr"/>
            <a:r>
              <a:rPr lang="fr-FR" sz="1600" i="1"/>
              <a:t>(l’organisation)</a:t>
            </a:r>
            <a:endParaRPr lang="fr-FR" sz="1800"/>
          </a:p>
        </p:txBody>
      </p:sp>
      <p:sp>
        <p:nvSpPr>
          <p:cNvPr id="28682" name="Oval 8"/>
          <p:cNvSpPr>
            <a:spLocks noChangeArrowheads="1"/>
          </p:cNvSpPr>
          <p:nvPr/>
        </p:nvSpPr>
        <p:spPr bwMode="auto">
          <a:xfrm>
            <a:off x="1981200" y="4914900"/>
            <a:ext cx="2133600" cy="609600"/>
          </a:xfrm>
          <a:prstGeom prst="ellipse">
            <a:avLst/>
          </a:prstGeom>
          <a:solidFill>
            <a:schemeClr val="accent1"/>
          </a:solidFill>
          <a:ln w="12700">
            <a:solidFill>
              <a:schemeClr val="tx1"/>
            </a:solidFill>
            <a:round/>
            <a:headEnd/>
            <a:tailEnd/>
          </a:ln>
        </p:spPr>
        <p:txBody>
          <a:bodyPr anchor="ctr">
            <a:prstTxWarp prst="textNoShape">
              <a:avLst/>
            </a:prstTxWarp>
          </a:bodyPr>
          <a:lstStyle/>
          <a:p>
            <a:pPr algn="ctr"/>
            <a:r>
              <a:rPr lang="fr-FR" sz="1800"/>
              <a:t>Systems</a:t>
            </a:r>
          </a:p>
          <a:p>
            <a:pPr algn="ctr"/>
            <a:r>
              <a:rPr lang="fr-FR" sz="1600" i="1"/>
              <a:t>(les processus)</a:t>
            </a:r>
          </a:p>
        </p:txBody>
      </p:sp>
      <p:sp>
        <p:nvSpPr>
          <p:cNvPr id="28683" name="Oval 9"/>
          <p:cNvSpPr>
            <a:spLocks noChangeArrowheads="1"/>
          </p:cNvSpPr>
          <p:nvPr/>
        </p:nvSpPr>
        <p:spPr bwMode="auto">
          <a:xfrm>
            <a:off x="4800600" y="4800600"/>
            <a:ext cx="2133600" cy="838200"/>
          </a:xfrm>
          <a:prstGeom prst="ellipse">
            <a:avLst/>
          </a:prstGeom>
          <a:solidFill>
            <a:schemeClr val="accent1"/>
          </a:solidFill>
          <a:ln w="12700">
            <a:solidFill>
              <a:schemeClr val="tx1"/>
            </a:solidFill>
            <a:round/>
            <a:headEnd/>
            <a:tailEnd/>
          </a:ln>
        </p:spPr>
        <p:txBody>
          <a:bodyPr anchor="ctr">
            <a:prstTxWarp prst="textNoShape">
              <a:avLst/>
            </a:prstTxWarp>
          </a:bodyPr>
          <a:lstStyle/>
          <a:p>
            <a:pPr algn="ctr"/>
            <a:r>
              <a:rPr lang="fr-FR" sz="1800"/>
              <a:t>Skills</a:t>
            </a:r>
          </a:p>
          <a:p>
            <a:pPr algn="ctr"/>
            <a:r>
              <a:rPr lang="fr-FR" sz="1600" i="1"/>
              <a:t>(compétences et savoir faire)</a:t>
            </a:r>
            <a:endParaRPr lang="fr-FR" sz="1800"/>
          </a:p>
        </p:txBody>
      </p:sp>
      <p:sp>
        <p:nvSpPr>
          <p:cNvPr id="28684" name="Rectangle 10"/>
          <p:cNvSpPr>
            <a:spLocks noChangeArrowheads="1"/>
          </p:cNvSpPr>
          <p:nvPr/>
        </p:nvSpPr>
        <p:spPr bwMode="auto">
          <a:xfrm>
            <a:off x="3314700" y="6096000"/>
            <a:ext cx="2133600" cy="609600"/>
          </a:xfrm>
          <a:prstGeom prst="rect">
            <a:avLst/>
          </a:prstGeom>
          <a:solidFill>
            <a:schemeClr val="hlink"/>
          </a:solidFill>
          <a:ln w="12700">
            <a:noFill/>
            <a:miter lim="800000"/>
            <a:headEnd/>
            <a:tailEnd/>
          </a:ln>
        </p:spPr>
        <p:txBody>
          <a:bodyPr anchor="ctr">
            <a:prstTxWarp prst="textNoShape">
              <a:avLst/>
            </a:prstTxWarp>
          </a:bodyPr>
          <a:lstStyle/>
          <a:p>
            <a:pPr algn="ctr"/>
            <a:r>
              <a:rPr lang="fr-FR" sz="1800">
                <a:solidFill>
                  <a:schemeClr val="bg1"/>
                </a:solidFill>
              </a:rPr>
              <a:t>Performance</a:t>
            </a:r>
          </a:p>
        </p:txBody>
      </p:sp>
      <p:cxnSp>
        <p:nvCxnSpPr>
          <p:cNvPr id="28685" name="AutoShape 11"/>
          <p:cNvCxnSpPr>
            <a:cxnSpLocks noChangeShapeType="1"/>
            <a:stCxn id="28678" idx="2"/>
            <a:endCxn id="28679" idx="0"/>
          </p:cNvCxnSpPr>
          <p:nvPr/>
        </p:nvCxnSpPr>
        <p:spPr bwMode="auto">
          <a:xfrm rot="5400000">
            <a:off x="4298951" y="2406650"/>
            <a:ext cx="241300" cy="3175"/>
          </a:xfrm>
          <a:prstGeom prst="straightConnector1">
            <a:avLst/>
          </a:prstGeom>
          <a:noFill/>
          <a:ln w="38100">
            <a:solidFill>
              <a:schemeClr val="tx1"/>
            </a:solidFill>
            <a:round/>
            <a:headEnd/>
            <a:tailEnd type="triangle" w="med" len="med"/>
          </a:ln>
        </p:spPr>
      </p:cxnSp>
      <p:cxnSp>
        <p:nvCxnSpPr>
          <p:cNvPr id="28686" name="AutoShape 12"/>
          <p:cNvCxnSpPr>
            <a:cxnSpLocks noChangeShapeType="1"/>
            <a:stCxn id="28677" idx="4"/>
            <a:endCxn id="28684" idx="0"/>
          </p:cNvCxnSpPr>
          <p:nvPr/>
        </p:nvCxnSpPr>
        <p:spPr bwMode="auto">
          <a:xfrm rot="5400000">
            <a:off x="4267201" y="5981700"/>
            <a:ext cx="228600" cy="3175"/>
          </a:xfrm>
          <a:prstGeom prst="straightConnector1">
            <a:avLst/>
          </a:prstGeom>
          <a:noFill/>
          <a:ln w="38100">
            <a:solidFill>
              <a:schemeClr val="tx1"/>
            </a:solidFill>
            <a:round/>
            <a:headEnd/>
            <a:tailEnd type="triangle" w="med" len="med"/>
          </a:ln>
        </p:spPr>
      </p:cxnSp>
      <p:cxnSp>
        <p:nvCxnSpPr>
          <p:cNvPr id="28687" name="AutoShape 13"/>
          <p:cNvCxnSpPr>
            <a:cxnSpLocks noChangeShapeType="1"/>
            <a:stCxn id="28679" idx="2"/>
            <a:endCxn id="28680" idx="0"/>
          </p:cNvCxnSpPr>
          <p:nvPr/>
        </p:nvCxnSpPr>
        <p:spPr bwMode="auto">
          <a:xfrm flipH="1">
            <a:off x="1752600" y="2832100"/>
            <a:ext cx="1600200" cy="596900"/>
          </a:xfrm>
          <a:prstGeom prst="straightConnector1">
            <a:avLst/>
          </a:prstGeom>
          <a:noFill/>
          <a:ln w="12700">
            <a:solidFill>
              <a:schemeClr val="tx1"/>
            </a:solidFill>
            <a:round/>
            <a:headEnd/>
            <a:tailEnd/>
          </a:ln>
        </p:spPr>
      </p:cxnSp>
      <p:cxnSp>
        <p:nvCxnSpPr>
          <p:cNvPr id="28688" name="AutoShape 14"/>
          <p:cNvCxnSpPr>
            <a:cxnSpLocks noChangeShapeType="1"/>
            <a:stCxn id="28679" idx="3"/>
            <a:endCxn id="28682" idx="0"/>
          </p:cNvCxnSpPr>
          <p:nvPr/>
        </p:nvCxnSpPr>
        <p:spPr bwMode="auto">
          <a:xfrm flipH="1">
            <a:off x="3048000" y="3048000"/>
            <a:ext cx="617538" cy="1866900"/>
          </a:xfrm>
          <a:prstGeom prst="straightConnector1">
            <a:avLst/>
          </a:prstGeom>
          <a:noFill/>
          <a:ln w="12700">
            <a:solidFill>
              <a:schemeClr val="tx1"/>
            </a:solidFill>
            <a:round/>
            <a:headEnd/>
            <a:tailEnd/>
          </a:ln>
        </p:spPr>
      </p:cxnSp>
      <p:cxnSp>
        <p:nvCxnSpPr>
          <p:cNvPr id="28689" name="AutoShape 15"/>
          <p:cNvCxnSpPr>
            <a:cxnSpLocks noChangeShapeType="1"/>
            <a:stCxn id="28679" idx="5"/>
            <a:endCxn id="28683" idx="0"/>
          </p:cNvCxnSpPr>
          <p:nvPr/>
        </p:nvCxnSpPr>
        <p:spPr bwMode="auto">
          <a:xfrm>
            <a:off x="5173663" y="3048000"/>
            <a:ext cx="693737" cy="1752600"/>
          </a:xfrm>
          <a:prstGeom prst="straightConnector1">
            <a:avLst/>
          </a:prstGeom>
          <a:noFill/>
          <a:ln w="12700">
            <a:solidFill>
              <a:schemeClr val="tx1"/>
            </a:solidFill>
            <a:round/>
            <a:headEnd/>
            <a:tailEnd/>
          </a:ln>
        </p:spPr>
      </p:cxnSp>
      <p:cxnSp>
        <p:nvCxnSpPr>
          <p:cNvPr id="28690" name="AutoShape 16"/>
          <p:cNvCxnSpPr>
            <a:cxnSpLocks noChangeShapeType="1"/>
            <a:stCxn id="28679" idx="6"/>
            <a:endCxn id="28681" idx="0"/>
          </p:cNvCxnSpPr>
          <p:nvPr/>
        </p:nvCxnSpPr>
        <p:spPr bwMode="auto">
          <a:xfrm>
            <a:off x="5486400" y="2832100"/>
            <a:ext cx="1600200" cy="609600"/>
          </a:xfrm>
          <a:prstGeom prst="straightConnector1">
            <a:avLst/>
          </a:prstGeom>
          <a:noFill/>
          <a:ln w="12700">
            <a:solidFill>
              <a:schemeClr val="tx1"/>
            </a:solidFill>
            <a:round/>
            <a:headEnd/>
            <a:tailEnd/>
          </a:ln>
        </p:spPr>
      </p:cxnSp>
      <p:cxnSp>
        <p:nvCxnSpPr>
          <p:cNvPr id="28691" name="AutoShape 17"/>
          <p:cNvCxnSpPr>
            <a:cxnSpLocks noChangeShapeType="1"/>
            <a:stCxn id="28683" idx="7"/>
            <a:endCxn id="28681" idx="4"/>
          </p:cNvCxnSpPr>
          <p:nvPr/>
        </p:nvCxnSpPr>
        <p:spPr bwMode="auto">
          <a:xfrm flipV="1">
            <a:off x="6621463" y="4051300"/>
            <a:ext cx="465137" cy="871538"/>
          </a:xfrm>
          <a:prstGeom prst="straightConnector1">
            <a:avLst/>
          </a:prstGeom>
          <a:noFill/>
          <a:ln w="12700">
            <a:solidFill>
              <a:schemeClr val="tx1"/>
            </a:solidFill>
            <a:round/>
            <a:headEnd/>
            <a:tailEnd/>
          </a:ln>
        </p:spPr>
      </p:cxnSp>
      <p:cxnSp>
        <p:nvCxnSpPr>
          <p:cNvPr id="28692" name="AutoShape 18"/>
          <p:cNvCxnSpPr>
            <a:cxnSpLocks noChangeShapeType="1"/>
            <a:stCxn id="28682" idx="7"/>
            <a:endCxn id="28681" idx="4"/>
          </p:cNvCxnSpPr>
          <p:nvPr/>
        </p:nvCxnSpPr>
        <p:spPr bwMode="auto">
          <a:xfrm flipV="1">
            <a:off x="3802063" y="4051300"/>
            <a:ext cx="3284537" cy="952500"/>
          </a:xfrm>
          <a:prstGeom prst="straightConnector1">
            <a:avLst/>
          </a:prstGeom>
          <a:noFill/>
          <a:ln w="12700">
            <a:solidFill>
              <a:schemeClr val="tx1"/>
            </a:solidFill>
            <a:round/>
            <a:headEnd/>
            <a:tailEnd/>
          </a:ln>
        </p:spPr>
      </p:cxnSp>
      <p:cxnSp>
        <p:nvCxnSpPr>
          <p:cNvPr id="28693" name="AutoShape 19"/>
          <p:cNvCxnSpPr>
            <a:cxnSpLocks noChangeShapeType="1"/>
            <a:stCxn id="28683" idx="1"/>
            <a:endCxn id="28680" idx="4"/>
          </p:cNvCxnSpPr>
          <p:nvPr/>
        </p:nvCxnSpPr>
        <p:spPr bwMode="auto">
          <a:xfrm flipH="1" flipV="1">
            <a:off x="1752600" y="4038600"/>
            <a:ext cx="3360738" cy="884238"/>
          </a:xfrm>
          <a:prstGeom prst="straightConnector1">
            <a:avLst/>
          </a:prstGeom>
          <a:noFill/>
          <a:ln w="12700">
            <a:solidFill>
              <a:schemeClr val="tx1"/>
            </a:solidFill>
            <a:round/>
            <a:headEnd/>
            <a:tailEnd/>
          </a:ln>
        </p:spPr>
      </p:cxnSp>
      <p:cxnSp>
        <p:nvCxnSpPr>
          <p:cNvPr id="28694" name="AutoShape 20"/>
          <p:cNvCxnSpPr>
            <a:cxnSpLocks noChangeShapeType="1"/>
            <a:stCxn id="28683" idx="2"/>
            <a:endCxn id="28682" idx="6"/>
          </p:cNvCxnSpPr>
          <p:nvPr/>
        </p:nvCxnSpPr>
        <p:spPr bwMode="auto">
          <a:xfrm flipH="1">
            <a:off x="4114800" y="5219700"/>
            <a:ext cx="685800" cy="0"/>
          </a:xfrm>
          <a:prstGeom prst="straightConnector1">
            <a:avLst/>
          </a:prstGeom>
          <a:noFill/>
          <a:ln w="12700">
            <a:solidFill>
              <a:schemeClr val="tx1"/>
            </a:solidFill>
            <a:round/>
            <a:headEnd/>
            <a:tailEnd/>
          </a:ln>
        </p:spPr>
      </p:cxnSp>
      <p:cxnSp>
        <p:nvCxnSpPr>
          <p:cNvPr id="28695" name="AutoShape 21"/>
          <p:cNvCxnSpPr>
            <a:cxnSpLocks noChangeShapeType="1"/>
            <a:stCxn id="28680" idx="4"/>
            <a:endCxn id="28682" idx="1"/>
          </p:cNvCxnSpPr>
          <p:nvPr/>
        </p:nvCxnSpPr>
        <p:spPr bwMode="auto">
          <a:xfrm>
            <a:off x="1752600" y="4038600"/>
            <a:ext cx="541338" cy="965200"/>
          </a:xfrm>
          <a:prstGeom prst="straightConnector1">
            <a:avLst/>
          </a:prstGeom>
          <a:noFill/>
          <a:ln w="12700">
            <a:solidFill>
              <a:schemeClr val="tx1"/>
            </a:solidFill>
            <a:round/>
            <a:headEnd/>
            <a:tailEnd/>
          </a:ln>
        </p:spPr>
      </p:cxnSp>
      <p:cxnSp>
        <p:nvCxnSpPr>
          <p:cNvPr id="28696" name="AutoShape 22"/>
          <p:cNvCxnSpPr>
            <a:cxnSpLocks noChangeShapeType="1"/>
            <a:stCxn id="28680" idx="6"/>
            <a:endCxn id="28681" idx="2"/>
          </p:cNvCxnSpPr>
          <p:nvPr/>
        </p:nvCxnSpPr>
        <p:spPr bwMode="auto">
          <a:xfrm>
            <a:off x="2819400" y="3733800"/>
            <a:ext cx="3200400" cy="12700"/>
          </a:xfrm>
          <a:prstGeom prst="straightConnector1">
            <a:avLst/>
          </a:prstGeom>
          <a:noFill/>
          <a:ln w="12700">
            <a:solidFill>
              <a:schemeClr val="tx1"/>
            </a:solidFill>
            <a:round/>
            <a:headEnd/>
            <a:tailEnd/>
          </a:ln>
        </p:spPr>
      </p:cxnSp>
      <p:sp>
        <p:nvSpPr>
          <p:cNvPr id="28697" name="Oval 23"/>
          <p:cNvSpPr>
            <a:spLocks noChangeArrowheads="1"/>
          </p:cNvSpPr>
          <p:nvPr/>
        </p:nvSpPr>
        <p:spPr bwMode="auto">
          <a:xfrm>
            <a:off x="2971800" y="3581400"/>
            <a:ext cx="2895600" cy="1066800"/>
          </a:xfrm>
          <a:prstGeom prst="ellipse">
            <a:avLst/>
          </a:prstGeom>
          <a:solidFill>
            <a:schemeClr val="accent1"/>
          </a:solidFill>
          <a:ln w="12700">
            <a:solidFill>
              <a:schemeClr val="tx1"/>
            </a:solidFill>
            <a:round/>
            <a:headEnd/>
            <a:tailEnd/>
          </a:ln>
        </p:spPr>
        <p:txBody>
          <a:bodyPr anchor="ctr">
            <a:prstTxWarp prst="textNoShape">
              <a:avLst/>
            </a:prstTxWarp>
          </a:bodyPr>
          <a:lstStyle/>
          <a:p>
            <a:pPr algn="ctr"/>
            <a:r>
              <a:rPr lang="fr-FR" sz="1800"/>
              <a:t>Superordinate goals</a:t>
            </a:r>
          </a:p>
          <a:p>
            <a:pPr algn="ctr"/>
            <a:r>
              <a:rPr lang="fr-FR" sz="1600" i="1"/>
              <a:t>(les valeurs partagées)</a:t>
            </a:r>
          </a:p>
        </p:txBody>
      </p:sp>
      <p:cxnSp>
        <p:nvCxnSpPr>
          <p:cNvPr id="28698" name="AutoShape 24"/>
          <p:cNvCxnSpPr>
            <a:cxnSpLocks noChangeShapeType="1"/>
            <a:stCxn id="28679" idx="4"/>
            <a:endCxn id="28697" idx="0"/>
          </p:cNvCxnSpPr>
          <p:nvPr/>
        </p:nvCxnSpPr>
        <p:spPr bwMode="auto">
          <a:xfrm>
            <a:off x="4419600" y="3136900"/>
            <a:ext cx="0" cy="444500"/>
          </a:xfrm>
          <a:prstGeom prst="straightConnector1">
            <a:avLst/>
          </a:prstGeom>
          <a:noFill/>
          <a:ln w="12700">
            <a:solidFill>
              <a:schemeClr val="tx1"/>
            </a:solidFill>
            <a:round/>
            <a:headEnd/>
            <a:tailEnd/>
          </a:ln>
        </p:spPr>
      </p:cxnSp>
      <p:cxnSp>
        <p:nvCxnSpPr>
          <p:cNvPr id="28699" name="AutoShape 25"/>
          <p:cNvCxnSpPr>
            <a:cxnSpLocks noChangeShapeType="1"/>
            <a:stCxn id="28680" idx="5"/>
            <a:endCxn id="28697" idx="2"/>
          </p:cNvCxnSpPr>
          <p:nvPr/>
        </p:nvCxnSpPr>
        <p:spPr bwMode="auto">
          <a:xfrm>
            <a:off x="2506663" y="3949700"/>
            <a:ext cx="465137" cy="165100"/>
          </a:xfrm>
          <a:prstGeom prst="straightConnector1">
            <a:avLst/>
          </a:prstGeom>
          <a:noFill/>
          <a:ln w="12700">
            <a:solidFill>
              <a:schemeClr val="tx1"/>
            </a:solidFill>
            <a:round/>
            <a:headEnd/>
            <a:tailEnd/>
          </a:ln>
        </p:spPr>
      </p:cxnSp>
      <p:cxnSp>
        <p:nvCxnSpPr>
          <p:cNvPr id="28700" name="AutoShape 26"/>
          <p:cNvCxnSpPr>
            <a:cxnSpLocks noChangeShapeType="1"/>
            <a:stCxn id="28682" idx="0"/>
            <a:endCxn id="28697" idx="3"/>
          </p:cNvCxnSpPr>
          <p:nvPr/>
        </p:nvCxnSpPr>
        <p:spPr bwMode="auto">
          <a:xfrm flipV="1">
            <a:off x="3048000" y="4492625"/>
            <a:ext cx="347663" cy="422275"/>
          </a:xfrm>
          <a:prstGeom prst="straightConnector1">
            <a:avLst/>
          </a:prstGeom>
          <a:noFill/>
          <a:ln w="12700">
            <a:solidFill>
              <a:schemeClr val="tx1"/>
            </a:solidFill>
            <a:round/>
            <a:headEnd/>
            <a:tailEnd/>
          </a:ln>
        </p:spPr>
      </p:cxnSp>
      <p:cxnSp>
        <p:nvCxnSpPr>
          <p:cNvPr id="28701" name="AutoShape 27"/>
          <p:cNvCxnSpPr>
            <a:cxnSpLocks noChangeShapeType="1"/>
            <a:stCxn id="28683" idx="0"/>
            <a:endCxn id="28697" idx="5"/>
          </p:cNvCxnSpPr>
          <p:nvPr/>
        </p:nvCxnSpPr>
        <p:spPr bwMode="auto">
          <a:xfrm flipH="1" flipV="1">
            <a:off x="5443538" y="4492625"/>
            <a:ext cx="423862" cy="307975"/>
          </a:xfrm>
          <a:prstGeom prst="straightConnector1">
            <a:avLst/>
          </a:prstGeom>
          <a:noFill/>
          <a:ln w="12700">
            <a:solidFill>
              <a:schemeClr val="tx1"/>
            </a:solidFill>
            <a:round/>
            <a:headEnd/>
            <a:tailEnd/>
          </a:ln>
        </p:spPr>
      </p:cxnSp>
      <p:cxnSp>
        <p:nvCxnSpPr>
          <p:cNvPr id="28702" name="AutoShape 28"/>
          <p:cNvCxnSpPr>
            <a:cxnSpLocks noChangeShapeType="1"/>
            <a:stCxn id="28697" idx="6"/>
            <a:endCxn id="28681" idx="3"/>
          </p:cNvCxnSpPr>
          <p:nvPr/>
        </p:nvCxnSpPr>
        <p:spPr bwMode="auto">
          <a:xfrm flipV="1">
            <a:off x="5867400" y="3962400"/>
            <a:ext cx="465138" cy="152400"/>
          </a:xfrm>
          <a:prstGeom prst="straightConnector1">
            <a:avLst/>
          </a:prstGeom>
          <a:noFill/>
          <a:ln w="12700">
            <a:solidFill>
              <a:schemeClr val="tx1"/>
            </a:solidFill>
            <a:round/>
            <a:headEnd/>
            <a:tailEnd/>
          </a:ln>
        </p:spPr>
      </p:cxnSp>
      <p:sp>
        <p:nvSpPr>
          <p:cNvPr id="28703" name="Rectangle 29"/>
          <p:cNvSpPr>
            <a:spLocks noChangeArrowheads="1"/>
          </p:cNvSpPr>
          <p:nvPr/>
        </p:nvSpPr>
        <p:spPr bwMode="auto">
          <a:xfrm>
            <a:off x="5953125" y="6003925"/>
            <a:ext cx="2733675" cy="396875"/>
          </a:xfrm>
          <a:prstGeom prst="rect">
            <a:avLst/>
          </a:prstGeom>
          <a:noFill/>
          <a:ln w="12700">
            <a:noFill/>
            <a:miter lim="800000"/>
            <a:headEnd/>
            <a:tailEnd/>
          </a:ln>
        </p:spPr>
        <p:txBody>
          <a:bodyPr>
            <a:prstTxWarp prst="textNoShape">
              <a:avLst/>
            </a:prstTxWarp>
            <a:spAutoFit/>
          </a:bodyPr>
          <a:lstStyle/>
          <a:p>
            <a:r>
              <a:rPr lang="fr-FR" sz="1000" i="1">
                <a:solidFill>
                  <a:srgbClr val="000000"/>
                </a:solidFill>
                <a:latin typeface="Arial" charset="0"/>
              </a:rPr>
              <a:t>« The Art Of Japanese Management » par Richard Pascale et Anthony Athos,1981</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ctrTitle"/>
          </p:nvPr>
        </p:nvSpPr>
        <p:spPr>
          <a:xfrm>
            <a:off x="1044575" y="1206500"/>
            <a:ext cx="6696075" cy="617538"/>
          </a:xfrm>
          <a:noFill/>
        </p:spPr>
        <p:txBody>
          <a:bodyPr/>
          <a:lstStyle/>
          <a:p>
            <a:r>
              <a:rPr lang="fr-FR"/>
              <a:t>III.1 Les modèles d'analyse</a:t>
            </a:r>
            <a:br>
              <a:rPr lang="fr-FR"/>
            </a:br>
            <a:r>
              <a:rPr lang="fr-FR"/>
              <a:t>Les modèles sur l'environnement de l'entreprise</a:t>
            </a:r>
          </a:p>
        </p:txBody>
      </p:sp>
      <p:sp>
        <p:nvSpPr>
          <p:cNvPr id="144387" name="Rectangle 3"/>
          <p:cNvSpPr>
            <a:spLocks noGrp="1" noChangeArrowheads="1"/>
          </p:cNvSpPr>
          <p:nvPr>
            <p:ph type="subTitle" idx="1"/>
          </p:nvPr>
        </p:nvSpPr>
        <p:spPr/>
        <p:txBody>
          <a:bodyPr/>
          <a:lstStyle/>
          <a:p>
            <a:pPr marL="342900" indent="-342900"/>
            <a:endParaRPr lang="fr-F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68F56008-52D6-3D4E-B81E-BACC56CFE4DD}" type="slidenum">
              <a:rPr lang="fr-FR"/>
              <a:pPr>
                <a:defRPr/>
              </a:pPr>
              <a:t>71</a:t>
            </a:fld>
            <a:endParaRPr lang="fr-FR"/>
          </a:p>
        </p:txBody>
      </p:sp>
      <p:sp>
        <p:nvSpPr>
          <p:cNvPr id="146435" name="Rectangle 4"/>
          <p:cNvSpPr>
            <a:spLocks noGrp="1" noChangeArrowheads="1"/>
          </p:cNvSpPr>
          <p:nvPr>
            <p:ph type="title"/>
          </p:nvPr>
        </p:nvSpPr>
        <p:spPr/>
        <p:txBody>
          <a:bodyPr/>
          <a:lstStyle/>
          <a:p>
            <a:r>
              <a:rPr lang="fr-FR"/>
              <a:t>Structure d'une industrie et facteurs nationaux</a:t>
            </a:r>
          </a:p>
        </p:txBody>
      </p:sp>
      <p:sp>
        <p:nvSpPr>
          <p:cNvPr id="146436" name="Rectangle 5"/>
          <p:cNvSpPr>
            <a:spLocks noGrp="1" noChangeArrowheads="1"/>
          </p:cNvSpPr>
          <p:nvPr>
            <p:ph type="body" idx="1"/>
          </p:nvPr>
        </p:nvSpPr>
        <p:spPr/>
        <p:txBody>
          <a:bodyPr/>
          <a:lstStyle/>
          <a:p>
            <a:pPr>
              <a:lnSpc>
                <a:spcPct val="90000"/>
              </a:lnSpc>
            </a:pPr>
            <a:r>
              <a:rPr lang="fr-FR" sz="1600"/>
              <a:t>Une industrie globale </a:t>
            </a:r>
            <a:r>
              <a:rPr lang="fr-FR" sz="1600">
                <a:sym typeface="Wingdings" charset="2"/>
              </a:rPr>
              <a:t> compétences + ressources + environnements nationaux favorables</a:t>
            </a:r>
          </a:p>
          <a:p>
            <a:pPr>
              <a:lnSpc>
                <a:spcPct val="90000"/>
              </a:lnSpc>
            </a:pPr>
            <a:endParaRPr lang="fr-FR" sz="1600">
              <a:sym typeface="Wingdings" charset="2"/>
            </a:endParaRPr>
          </a:p>
          <a:p>
            <a:pPr>
              <a:lnSpc>
                <a:spcPct val="90000"/>
              </a:lnSpc>
            </a:pPr>
            <a:r>
              <a:rPr lang="fr-FR" sz="1600">
                <a:sym typeface="Wingdings" charset="2"/>
              </a:rPr>
              <a:t>Une structure nationale est attractive relativement à l'élévation du niveau de vie qu'elle permet, fonction du niveau technologique, de la qualification de la main d'œuvre, des marques, de la productivité élevée du facteur travail, de la rentabilité des capitaux investis</a:t>
            </a:r>
          </a:p>
          <a:p>
            <a:pPr>
              <a:lnSpc>
                <a:spcPct val="90000"/>
              </a:lnSpc>
            </a:pPr>
            <a:endParaRPr lang="fr-FR" sz="1600">
              <a:sym typeface="Wingdings" charset="2"/>
            </a:endParaRPr>
          </a:p>
          <a:p>
            <a:pPr>
              <a:lnSpc>
                <a:spcPct val="90000"/>
              </a:lnSpc>
            </a:pPr>
            <a:r>
              <a:rPr lang="fr-FR" sz="1600"/>
              <a:t>Les changements structurels au plan international sont des sources d'opportunité : les pays incitent plus ou moins fortement les entreprises à les repérer et à les exploiter</a:t>
            </a:r>
          </a:p>
          <a:p>
            <a:pPr>
              <a:lnSpc>
                <a:spcPct val="90000"/>
              </a:lnSpc>
            </a:pPr>
            <a:endParaRPr lang="fr-FR" sz="1600"/>
          </a:p>
          <a:p>
            <a:pPr>
              <a:lnSpc>
                <a:spcPct val="90000"/>
              </a:lnSpc>
            </a:pPr>
            <a:r>
              <a:rPr lang="fr-FR" sz="1600"/>
              <a:t>Dans une industrie globale, la position concurrentielle dans un pays affecte souvent la position dans un autre pays, les concurrents misant sur les avantages concurrentiels provenant de l'ensemble de leurs activités, les activités de la chaîne de valeur étant en général exercées dans divers pays</a:t>
            </a:r>
          </a:p>
          <a:p>
            <a:pPr>
              <a:lnSpc>
                <a:spcPct val="90000"/>
              </a:lnSpc>
            </a:pPr>
            <a:endParaRPr lang="fr-FR" sz="1600"/>
          </a:p>
          <a:p>
            <a:pPr>
              <a:lnSpc>
                <a:spcPct val="90000"/>
              </a:lnSpc>
            </a:pPr>
            <a:r>
              <a:rPr lang="fr-FR" sz="1600"/>
              <a:t>Les entreprises acquièrent un avantage concurrentiel dans les industries où leur pays d'origine leur permet d'accumuler le plus rapidement des savoirs et des actifs spécialisés, où l'information sur les besoins est forte et organisée, où les systèmes de gestion favorisent la motivation et l'implication et autorisent les investissements.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Espace réservé du numéro de diapositive 2"/>
          <p:cNvSpPr>
            <a:spLocks noGrp="1"/>
          </p:cNvSpPr>
          <p:nvPr>
            <p:ph type="sldNum" sz="quarter" idx="10"/>
          </p:nvPr>
        </p:nvSpPr>
        <p:spPr/>
        <p:txBody>
          <a:bodyPr/>
          <a:lstStyle/>
          <a:p>
            <a:pPr>
              <a:defRPr/>
            </a:pPr>
            <a:fld id="{25AA887A-ED07-694B-9B86-8DFAF73C57FB}" type="slidenum">
              <a:rPr lang="fr-FR"/>
              <a:pPr>
                <a:defRPr/>
              </a:pPr>
              <a:t>72</a:t>
            </a:fld>
            <a:endParaRPr lang="fr-FR"/>
          </a:p>
        </p:txBody>
      </p:sp>
      <p:sp>
        <p:nvSpPr>
          <p:cNvPr id="148483" name="Rectangle 4"/>
          <p:cNvSpPr>
            <a:spLocks noGrp="1" noChangeArrowheads="1"/>
          </p:cNvSpPr>
          <p:nvPr>
            <p:ph type="title"/>
          </p:nvPr>
        </p:nvSpPr>
        <p:spPr>
          <a:xfrm>
            <a:off x="539750" y="82550"/>
            <a:ext cx="7772400" cy="609600"/>
          </a:xfrm>
        </p:spPr>
        <p:txBody>
          <a:bodyPr/>
          <a:lstStyle/>
          <a:p>
            <a:r>
              <a:rPr lang="fr-FR"/>
              <a:t>Les déterminants de l'avantage National</a:t>
            </a:r>
          </a:p>
        </p:txBody>
      </p:sp>
      <p:sp>
        <p:nvSpPr>
          <p:cNvPr id="148484" name="Rectangle 5"/>
          <p:cNvSpPr>
            <a:spLocks noChangeArrowheads="1"/>
          </p:cNvSpPr>
          <p:nvPr/>
        </p:nvSpPr>
        <p:spPr bwMode="auto">
          <a:xfrm>
            <a:off x="3348038" y="981075"/>
            <a:ext cx="2159000" cy="928688"/>
          </a:xfrm>
          <a:prstGeom prst="rect">
            <a:avLst/>
          </a:prstGeom>
          <a:solidFill>
            <a:schemeClr val="accent1"/>
          </a:solidFill>
          <a:ln w="12700">
            <a:solidFill>
              <a:schemeClr val="tx1"/>
            </a:solidFill>
            <a:miter lim="800000"/>
            <a:headEnd/>
            <a:tailEnd/>
          </a:ln>
        </p:spPr>
        <p:txBody>
          <a:bodyPr anchor="ctr">
            <a:prstTxWarp prst="textNoShape">
              <a:avLst/>
            </a:prstTxWarp>
            <a:spAutoFit/>
          </a:bodyPr>
          <a:lstStyle/>
          <a:p>
            <a:pPr algn="ctr"/>
            <a:r>
              <a:rPr lang="fr-FR" sz="1800"/>
              <a:t>Stratégie, structure</a:t>
            </a:r>
          </a:p>
          <a:p>
            <a:pPr algn="ctr"/>
            <a:r>
              <a:rPr lang="fr-FR" sz="1800"/>
              <a:t>Rivalité des entreprises</a:t>
            </a:r>
          </a:p>
        </p:txBody>
      </p:sp>
      <p:sp>
        <p:nvSpPr>
          <p:cNvPr id="148485" name="Rectangle 6"/>
          <p:cNvSpPr>
            <a:spLocks noChangeArrowheads="1"/>
          </p:cNvSpPr>
          <p:nvPr/>
        </p:nvSpPr>
        <p:spPr bwMode="auto">
          <a:xfrm>
            <a:off x="6443663" y="3251200"/>
            <a:ext cx="1368425" cy="379413"/>
          </a:xfrm>
          <a:prstGeom prst="rect">
            <a:avLst/>
          </a:prstGeom>
          <a:solidFill>
            <a:schemeClr val="accent1"/>
          </a:solidFill>
          <a:ln w="12700">
            <a:solidFill>
              <a:schemeClr val="tx1"/>
            </a:solidFill>
            <a:miter lim="800000"/>
            <a:headEnd/>
            <a:tailEnd/>
          </a:ln>
        </p:spPr>
        <p:txBody>
          <a:bodyPr anchor="ctr">
            <a:prstTxWarp prst="textNoShape">
              <a:avLst/>
            </a:prstTxWarp>
            <a:spAutoFit/>
          </a:bodyPr>
          <a:lstStyle/>
          <a:p>
            <a:pPr algn="ctr"/>
            <a:r>
              <a:rPr lang="fr-FR" sz="1800"/>
              <a:t>Demande</a:t>
            </a:r>
          </a:p>
        </p:txBody>
      </p:sp>
      <p:sp>
        <p:nvSpPr>
          <p:cNvPr id="148486" name="Rectangle 7"/>
          <p:cNvSpPr>
            <a:spLocks noChangeArrowheads="1"/>
          </p:cNvSpPr>
          <p:nvPr/>
        </p:nvSpPr>
        <p:spPr bwMode="auto">
          <a:xfrm>
            <a:off x="827088" y="3252788"/>
            <a:ext cx="1368425" cy="379412"/>
          </a:xfrm>
          <a:prstGeom prst="rect">
            <a:avLst/>
          </a:prstGeom>
          <a:solidFill>
            <a:schemeClr val="accent1"/>
          </a:solidFill>
          <a:ln w="12700">
            <a:solidFill>
              <a:schemeClr val="tx1"/>
            </a:solidFill>
            <a:miter lim="800000"/>
            <a:headEnd/>
            <a:tailEnd/>
          </a:ln>
        </p:spPr>
        <p:txBody>
          <a:bodyPr anchor="ctr">
            <a:prstTxWarp prst="textNoShape">
              <a:avLst/>
            </a:prstTxWarp>
            <a:spAutoFit/>
          </a:bodyPr>
          <a:lstStyle/>
          <a:p>
            <a:pPr algn="ctr"/>
            <a:r>
              <a:rPr lang="fr-FR" sz="1800"/>
              <a:t>Facteurs</a:t>
            </a:r>
          </a:p>
        </p:txBody>
      </p:sp>
      <p:sp>
        <p:nvSpPr>
          <p:cNvPr id="148487" name="Rectangle 8"/>
          <p:cNvSpPr>
            <a:spLocks noChangeArrowheads="1"/>
          </p:cNvSpPr>
          <p:nvPr/>
        </p:nvSpPr>
        <p:spPr bwMode="auto">
          <a:xfrm>
            <a:off x="3348038" y="5222875"/>
            <a:ext cx="2159000" cy="654050"/>
          </a:xfrm>
          <a:prstGeom prst="rect">
            <a:avLst/>
          </a:prstGeom>
          <a:solidFill>
            <a:schemeClr val="accent1"/>
          </a:solidFill>
          <a:ln w="12700">
            <a:solidFill>
              <a:schemeClr val="tx1"/>
            </a:solidFill>
            <a:miter lim="800000"/>
            <a:headEnd/>
            <a:tailEnd/>
          </a:ln>
        </p:spPr>
        <p:txBody>
          <a:bodyPr anchor="ctr">
            <a:prstTxWarp prst="textNoShape">
              <a:avLst/>
            </a:prstTxWarp>
            <a:spAutoFit/>
          </a:bodyPr>
          <a:lstStyle/>
          <a:p>
            <a:pPr algn="ctr"/>
            <a:r>
              <a:rPr lang="fr-FR" sz="1800"/>
              <a:t>Industries amont et apparentées</a:t>
            </a:r>
          </a:p>
        </p:txBody>
      </p:sp>
      <p:cxnSp>
        <p:nvCxnSpPr>
          <p:cNvPr id="148488" name="AutoShape 9"/>
          <p:cNvCxnSpPr>
            <a:cxnSpLocks noChangeShapeType="1"/>
            <a:stCxn id="148486" idx="3"/>
            <a:endCxn id="148485" idx="1"/>
          </p:cNvCxnSpPr>
          <p:nvPr/>
        </p:nvCxnSpPr>
        <p:spPr bwMode="auto">
          <a:xfrm flipV="1">
            <a:off x="2195513" y="3441700"/>
            <a:ext cx="4248150" cy="1588"/>
          </a:xfrm>
          <a:prstGeom prst="straightConnector1">
            <a:avLst/>
          </a:prstGeom>
          <a:noFill/>
          <a:ln w="28575">
            <a:solidFill>
              <a:srgbClr val="00279F"/>
            </a:solidFill>
            <a:round/>
            <a:headEnd type="triangle" w="lg" len="lg"/>
            <a:tailEnd type="triangle" w="lg" len="lg"/>
          </a:ln>
        </p:spPr>
      </p:cxnSp>
      <p:cxnSp>
        <p:nvCxnSpPr>
          <p:cNvPr id="148489" name="AutoShape 10"/>
          <p:cNvCxnSpPr>
            <a:cxnSpLocks noChangeShapeType="1"/>
            <a:stCxn id="148484" idx="2"/>
            <a:endCxn id="148487" idx="0"/>
          </p:cNvCxnSpPr>
          <p:nvPr/>
        </p:nvCxnSpPr>
        <p:spPr bwMode="auto">
          <a:xfrm>
            <a:off x="4427538" y="1909763"/>
            <a:ext cx="0" cy="3313112"/>
          </a:xfrm>
          <a:prstGeom prst="straightConnector1">
            <a:avLst/>
          </a:prstGeom>
          <a:noFill/>
          <a:ln w="28575">
            <a:solidFill>
              <a:srgbClr val="00279F"/>
            </a:solidFill>
            <a:round/>
            <a:headEnd type="triangle" w="lg" len="lg"/>
            <a:tailEnd type="triangle" w="lg" len="lg"/>
          </a:ln>
        </p:spPr>
      </p:cxnSp>
      <p:sp>
        <p:nvSpPr>
          <p:cNvPr id="148490" name="Text Box 11"/>
          <p:cNvSpPr txBox="1">
            <a:spLocks noChangeArrowheads="1"/>
          </p:cNvSpPr>
          <p:nvPr/>
        </p:nvSpPr>
        <p:spPr bwMode="auto">
          <a:xfrm>
            <a:off x="2032000" y="2873375"/>
            <a:ext cx="1963738" cy="581025"/>
          </a:xfrm>
          <a:prstGeom prst="rect">
            <a:avLst/>
          </a:prstGeom>
          <a:noFill/>
          <a:ln w="12700">
            <a:noFill/>
            <a:miter lim="800000"/>
            <a:headEnd/>
            <a:tailEnd/>
          </a:ln>
        </p:spPr>
        <p:txBody>
          <a:bodyPr>
            <a:prstTxWarp prst="textNoShape">
              <a:avLst/>
            </a:prstTxWarp>
            <a:spAutoFit/>
          </a:bodyPr>
          <a:lstStyle/>
          <a:p>
            <a:pPr algn="ctr"/>
            <a:r>
              <a:rPr lang="fr-FR" sz="1600" b="1"/>
              <a:t>Investisseurs créateurs de valeur</a:t>
            </a:r>
          </a:p>
        </p:txBody>
      </p:sp>
      <p:sp>
        <p:nvSpPr>
          <p:cNvPr id="148491" name="Text Box 12"/>
          <p:cNvSpPr txBox="1">
            <a:spLocks noChangeArrowheads="1"/>
          </p:cNvSpPr>
          <p:nvPr/>
        </p:nvSpPr>
        <p:spPr bwMode="auto">
          <a:xfrm>
            <a:off x="4427538" y="2349500"/>
            <a:ext cx="1081087" cy="581025"/>
          </a:xfrm>
          <a:prstGeom prst="rect">
            <a:avLst/>
          </a:prstGeom>
          <a:noFill/>
          <a:ln w="12700">
            <a:noFill/>
            <a:miter lim="800000"/>
            <a:headEnd/>
            <a:tailEnd/>
          </a:ln>
        </p:spPr>
        <p:txBody>
          <a:bodyPr>
            <a:prstTxWarp prst="textNoShape">
              <a:avLst/>
            </a:prstTxWarp>
            <a:spAutoFit/>
          </a:bodyPr>
          <a:lstStyle/>
          <a:p>
            <a:pPr algn="ctr"/>
            <a:r>
              <a:rPr lang="fr-FR" sz="1600" b="1"/>
              <a:t>Nouveaux entrants</a:t>
            </a:r>
          </a:p>
        </p:txBody>
      </p:sp>
      <p:sp>
        <p:nvSpPr>
          <p:cNvPr id="148492" name="Text Box 13"/>
          <p:cNvSpPr txBox="1">
            <a:spLocks noChangeArrowheads="1"/>
          </p:cNvSpPr>
          <p:nvPr/>
        </p:nvSpPr>
        <p:spPr bwMode="auto">
          <a:xfrm>
            <a:off x="4211638" y="4221163"/>
            <a:ext cx="1439862" cy="581025"/>
          </a:xfrm>
          <a:prstGeom prst="rect">
            <a:avLst/>
          </a:prstGeom>
          <a:noFill/>
          <a:ln w="12700">
            <a:noFill/>
            <a:miter lim="800000"/>
            <a:headEnd/>
            <a:tailEnd/>
          </a:ln>
        </p:spPr>
        <p:txBody>
          <a:bodyPr>
            <a:prstTxWarp prst="textNoShape">
              <a:avLst/>
            </a:prstTxWarp>
            <a:spAutoFit/>
          </a:bodyPr>
          <a:lstStyle/>
          <a:p>
            <a:pPr algn="ctr"/>
            <a:r>
              <a:rPr lang="fr-FR" sz="1600" b="1"/>
              <a:t>Besoins des Fournisseurs</a:t>
            </a:r>
          </a:p>
        </p:txBody>
      </p:sp>
      <p:sp>
        <p:nvSpPr>
          <p:cNvPr id="148493" name="Text Box 14"/>
          <p:cNvSpPr txBox="1">
            <a:spLocks noChangeArrowheads="1"/>
          </p:cNvSpPr>
          <p:nvPr/>
        </p:nvSpPr>
        <p:spPr bwMode="auto">
          <a:xfrm>
            <a:off x="7669213" y="2997200"/>
            <a:ext cx="1439862" cy="730250"/>
          </a:xfrm>
          <a:prstGeom prst="rect">
            <a:avLst/>
          </a:prstGeom>
          <a:noFill/>
          <a:ln w="12700">
            <a:noFill/>
            <a:miter lim="800000"/>
            <a:headEnd/>
            <a:tailEnd/>
          </a:ln>
        </p:spPr>
        <p:txBody>
          <a:bodyPr>
            <a:prstTxWarp prst="textNoShape">
              <a:avLst/>
            </a:prstTxWarp>
            <a:spAutoFit/>
          </a:bodyPr>
          <a:lstStyle/>
          <a:p>
            <a:pPr algn="ctr"/>
            <a:r>
              <a:rPr lang="fr-FR" sz="1400" b="1"/>
              <a:t>Nature de la demande intérieure</a:t>
            </a:r>
          </a:p>
        </p:txBody>
      </p:sp>
      <p:sp>
        <p:nvSpPr>
          <p:cNvPr id="148494" name="Text Box 15"/>
          <p:cNvSpPr txBox="1">
            <a:spLocks noChangeArrowheads="1"/>
          </p:cNvSpPr>
          <p:nvPr/>
        </p:nvSpPr>
        <p:spPr bwMode="auto">
          <a:xfrm>
            <a:off x="0" y="3716338"/>
            <a:ext cx="1439863" cy="1155700"/>
          </a:xfrm>
          <a:prstGeom prst="rect">
            <a:avLst/>
          </a:prstGeom>
          <a:noFill/>
          <a:ln w="12700">
            <a:noFill/>
            <a:miter lim="800000"/>
            <a:headEnd/>
            <a:tailEnd/>
          </a:ln>
        </p:spPr>
        <p:txBody>
          <a:bodyPr>
            <a:prstTxWarp prst="textNoShape">
              <a:avLst/>
            </a:prstTxWarp>
            <a:spAutoFit/>
          </a:bodyPr>
          <a:lstStyle/>
          <a:p>
            <a:pPr algn="ctr"/>
            <a:r>
              <a:rPr lang="fr-FR" sz="1400" b="1"/>
              <a:t>Quelle position de la Nation dans le domaine des facteurs de production</a:t>
            </a:r>
          </a:p>
        </p:txBody>
      </p:sp>
      <p:cxnSp>
        <p:nvCxnSpPr>
          <p:cNvPr id="148495" name="AutoShape 16"/>
          <p:cNvCxnSpPr>
            <a:cxnSpLocks noChangeShapeType="1"/>
            <a:stCxn id="148484" idx="1"/>
            <a:endCxn id="148486" idx="0"/>
          </p:cNvCxnSpPr>
          <p:nvPr/>
        </p:nvCxnSpPr>
        <p:spPr bwMode="auto">
          <a:xfrm flipH="1">
            <a:off x="1511300" y="1446213"/>
            <a:ext cx="1836738" cy="1806575"/>
          </a:xfrm>
          <a:prstGeom prst="straightConnector1">
            <a:avLst/>
          </a:prstGeom>
          <a:noFill/>
          <a:ln w="28575">
            <a:solidFill>
              <a:srgbClr val="00279F"/>
            </a:solidFill>
            <a:round/>
            <a:headEnd type="triangle" w="lg" len="lg"/>
            <a:tailEnd type="triangle" w="lg" len="lg"/>
          </a:ln>
        </p:spPr>
      </p:cxnSp>
      <p:cxnSp>
        <p:nvCxnSpPr>
          <p:cNvPr id="148496" name="AutoShape 17"/>
          <p:cNvCxnSpPr>
            <a:cxnSpLocks noChangeShapeType="1"/>
            <a:stCxn id="148487" idx="1"/>
            <a:endCxn id="148486" idx="2"/>
          </p:cNvCxnSpPr>
          <p:nvPr/>
        </p:nvCxnSpPr>
        <p:spPr bwMode="auto">
          <a:xfrm flipH="1" flipV="1">
            <a:off x="1511300" y="3632200"/>
            <a:ext cx="1836738" cy="1917700"/>
          </a:xfrm>
          <a:prstGeom prst="straightConnector1">
            <a:avLst/>
          </a:prstGeom>
          <a:noFill/>
          <a:ln w="28575">
            <a:solidFill>
              <a:srgbClr val="00279F"/>
            </a:solidFill>
            <a:round/>
            <a:headEnd type="triangle" w="lg" len="lg"/>
            <a:tailEnd type="triangle" w="lg" len="lg"/>
          </a:ln>
        </p:spPr>
      </p:cxnSp>
      <p:cxnSp>
        <p:nvCxnSpPr>
          <p:cNvPr id="148497" name="AutoShape 18"/>
          <p:cNvCxnSpPr>
            <a:cxnSpLocks noChangeShapeType="1"/>
            <a:stCxn id="148487" idx="3"/>
            <a:endCxn id="148485" idx="2"/>
          </p:cNvCxnSpPr>
          <p:nvPr/>
        </p:nvCxnSpPr>
        <p:spPr bwMode="auto">
          <a:xfrm flipV="1">
            <a:off x="5507038" y="3630613"/>
            <a:ext cx="1620837" cy="1919287"/>
          </a:xfrm>
          <a:prstGeom prst="straightConnector1">
            <a:avLst/>
          </a:prstGeom>
          <a:noFill/>
          <a:ln w="28575">
            <a:solidFill>
              <a:srgbClr val="00279F"/>
            </a:solidFill>
            <a:round/>
            <a:headEnd type="triangle" w="lg" len="lg"/>
            <a:tailEnd type="triangle" w="lg" len="lg"/>
          </a:ln>
        </p:spPr>
      </p:cxnSp>
      <p:cxnSp>
        <p:nvCxnSpPr>
          <p:cNvPr id="148498" name="AutoShape 19"/>
          <p:cNvCxnSpPr>
            <a:cxnSpLocks noChangeShapeType="1"/>
            <a:stCxn id="148485" idx="0"/>
            <a:endCxn id="148484" idx="3"/>
          </p:cNvCxnSpPr>
          <p:nvPr/>
        </p:nvCxnSpPr>
        <p:spPr bwMode="auto">
          <a:xfrm flipH="1" flipV="1">
            <a:off x="5507038" y="1446213"/>
            <a:ext cx="1620837" cy="1804987"/>
          </a:xfrm>
          <a:prstGeom prst="straightConnector1">
            <a:avLst/>
          </a:prstGeom>
          <a:noFill/>
          <a:ln w="28575">
            <a:solidFill>
              <a:srgbClr val="00279F"/>
            </a:solidFill>
            <a:round/>
            <a:headEnd type="triangle" w="lg" len="lg"/>
            <a:tailEnd type="triangle" w="lg" len="lg"/>
          </a:ln>
        </p:spPr>
      </p:cxnSp>
      <p:sp>
        <p:nvSpPr>
          <p:cNvPr id="148499" name="Rectangle 20"/>
          <p:cNvSpPr>
            <a:spLocks noChangeArrowheads="1"/>
          </p:cNvSpPr>
          <p:nvPr/>
        </p:nvSpPr>
        <p:spPr bwMode="auto">
          <a:xfrm>
            <a:off x="7019925" y="4797425"/>
            <a:ext cx="1368425" cy="654050"/>
          </a:xfrm>
          <a:prstGeom prst="rect">
            <a:avLst/>
          </a:prstGeom>
          <a:solidFill>
            <a:schemeClr val="accent1"/>
          </a:solidFill>
          <a:ln w="12700">
            <a:solidFill>
              <a:schemeClr val="tx1"/>
            </a:solidFill>
            <a:miter lim="800000"/>
            <a:headEnd/>
            <a:tailEnd/>
          </a:ln>
        </p:spPr>
        <p:txBody>
          <a:bodyPr anchor="ctr">
            <a:prstTxWarp prst="textNoShape">
              <a:avLst/>
            </a:prstTxWarp>
            <a:spAutoFit/>
          </a:bodyPr>
          <a:lstStyle/>
          <a:p>
            <a:pPr algn="ctr"/>
            <a:r>
              <a:rPr lang="fr-FR" sz="1800"/>
              <a:t>Puissance Publique</a:t>
            </a:r>
          </a:p>
        </p:txBody>
      </p:sp>
      <p:sp>
        <p:nvSpPr>
          <p:cNvPr id="148500" name="Rectangle 21"/>
          <p:cNvSpPr>
            <a:spLocks noChangeArrowheads="1"/>
          </p:cNvSpPr>
          <p:nvPr/>
        </p:nvSpPr>
        <p:spPr bwMode="auto">
          <a:xfrm>
            <a:off x="1187450" y="5373688"/>
            <a:ext cx="1368425" cy="379412"/>
          </a:xfrm>
          <a:prstGeom prst="rect">
            <a:avLst/>
          </a:prstGeom>
          <a:solidFill>
            <a:schemeClr val="accent1"/>
          </a:solidFill>
          <a:ln w="12700">
            <a:solidFill>
              <a:schemeClr val="tx1"/>
            </a:solidFill>
            <a:miter lim="800000"/>
            <a:headEnd/>
            <a:tailEnd/>
          </a:ln>
        </p:spPr>
        <p:txBody>
          <a:bodyPr anchor="ctr">
            <a:prstTxWarp prst="textNoShape">
              <a:avLst/>
            </a:prstTxWarp>
            <a:spAutoFit/>
          </a:bodyPr>
          <a:lstStyle/>
          <a:p>
            <a:pPr algn="ctr"/>
            <a:r>
              <a:rPr lang="fr-FR" sz="1800"/>
              <a:t>Le Hasard</a:t>
            </a:r>
          </a:p>
        </p:txBody>
      </p:sp>
      <p:sp>
        <p:nvSpPr>
          <p:cNvPr id="148501" name="Text Box 22"/>
          <p:cNvSpPr txBox="1">
            <a:spLocks noChangeArrowheads="1"/>
          </p:cNvSpPr>
          <p:nvPr/>
        </p:nvSpPr>
        <p:spPr bwMode="auto">
          <a:xfrm>
            <a:off x="1116013" y="620713"/>
            <a:ext cx="2232025" cy="517525"/>
          </a:xfrm>
          <a:prstGeom prst="rect">
            <a:avLst/>
          </a:prstGeom>
          <a:noFill/>
          <a:ln w="12700">
            <a:noFill/>
            <a:miter lim="800000"/>
            <a:headEnd/>
            <a:tailEnd/>
          </a:ln>
        </p:spPr>
        <p:txBody>
          <a:bodyPr>
            <a:prstTxWarp prst="textNoShape">
              <a:avLst/>
            </a:prstTxWarp>
            <a:spAutoFit/>
          </a:bodyPr>
          <a:lstStyle/>
          <a:p>
            <a:pPr algn="ctr"/>
            <a:r>
              <a:rPr lang="fr-FR" sz="1400" b="1"/>
              <a:t>Quelle forme de compétition nationale ?</a:t>
            </a:r>
          </a:p>
        </p:txBody>
      </p:sp>
      <p:sp>
        <p:nvSpPr>
          <p:cNvPr id="148502" name="Text Box 23"/>
          <p:cNvSpPr txBox="1">
            <a:spLocks noChangeArrowheads="1"/>
          </p:cNvSpPr>
          <p:nvPr/>
        </p:nvSpPr>
        <p:spPr bwMode="auto">
          <a:xfrm rot="-2645432">
            <a:off x="682625" y="1989138"/>
            <a:ext cx="3097213" cy="825500"/>
          </a:xfrm>
          <a:prstGeom prst="rect">
            <a:avLst/>
          </a:prstGeom>
          <a:noFill/>
          <a:ln w="12700">
            <a:noFill/>
            <a:miter lim="800000"/>
            <a:headEnd/>
            <a:tailEnd/>
          </a:ln>
        </p:spPr>
        <p:txBody>
          <a:bodyPr>
            <a:prstTxWarp prst="textNoShape">
              <a:avLst/>
            </a:prstTxWarp>
            <a:spAutoFit/>
          </a:bodyPr>
          <a:lstStyle/>
          <a:p>
            <a:pPr algn="ctr"/>
            <a:r>
              <a:rPr lang="fr-FR" sz="1600" b="1" i="1">
                <a:solidFill>
                  <a:schemeClr val="accent2"/>
                </a:solidFill>
              </a:rPr>
              <a:t>Défis nationaux et grappes de concurrents domestiques</a:t>
            </a:r>
          </a:p>
          <a:p>
            <a:pPr algn="ctr"/>
            <a:r>
              <a:rPr lang="fr-FR" sz="1600" b="1" i="1">
                <a:solidFill>
                  <a:schemeClr val="accent2"/>
                </a:solidFill>
              </a:rPr>
              <a:t>Abondance des facteurs</a:t>
            </a:r>
          </a:p>
        </p:txBody>
      </p:sp>
      <p:sp>
        <p:nvSpPr>
          <p:cNvPr id="148503" name="Text Box 24"/>
          <p:cNvSpPr txBox="1">
            <a:spLocks noChangeArrowheads="1"/>
          </p:cNvSpPr>
          <p:nvPr/>
        </p:nvSpPr>
        <p:spPr bwMode="auto">
          <a:xfrm rot="-3056389">
            <a:off x="4933156" y="4004469"/>
            <a:ext cx="3227388" cy="825500"/>
          </a:xfrm>
          <a:prstGeom prst="rect">
            <a:avLst/>
          </a:prstGeom>
          <a:noFill/>
          <a:ln w="12700">
            <a:noFill/>
            <a:miter lim="800000"/>
            <a:headEnd/>
            <a:tailEnd/>
          </a:ln>
        </p:spPr>
        <p:txBody>
          <a:bodyPr>
            <a:prstTxWarp prst="textNoShape">
              <a:avLst/>
            </a:prstTxWarp>
            <a:spAutoFit/>
          </a:bodyPr>
          <a:lstStyle/>
          <a:p>
            <a:pPr algn="ctr"/>
            <a:r>
              <a:rPr lang="fr-FR" sz="1600" b="1" i="1">
                <a:solidFill>
                  <a:schemeClr val="accent2"/>
                </a:solidFill>
              </a:rPr>
              <a:t>Demande forte entraînant l'amont.</a:t>
            </a:r>
          </a:p>
          <a:p>
            <a:pPr algn="ctr"/>
            <a:r>
              <a:rPr lang="fr-FR" sz="1600" b="1" i="1">
                <a:solidFill>
                  <a:schemeClr val="accent2"/>
                </a:solidFill>
              </a:rPr>
              <a:t>Image et réussite des industries complémentaires</a:t>
            </a:r>
          </a:p>
        </p:txBody>
      </p:sp>
      <p:sp>
        <p:nvSpPr>
          <p:cNvPr id="148504" name="Text Box 25"/>
          <p:cNvSpPr txBox="1">
            <a:spLocks noChangeArrowheads="1"/>
          </p:cNvSpPr>
          <p:nvPr/>
        </p:nvSpPr>
        <p:spPr bwMode="auto">
          <a:xfrm>
            <a:off x="3311525" y="5949950"/>
            <a:ext cx="2232025" cy="517525"/>
          </a:xfrm>
          <a:prstGeom prst="rect">
            <a:avLst/>
          </a:prstGeom>
          <a:noFill/>
          <a:ln w="12700">
            <a:noFill/>
            <a:miter lim="800000"/>
            <a:headEnd/>
            <a:tailEnd/>
          </a:ln>
        </p:spPr>
        <p:txBody>
          <a:bodyPr>
            <a:prstTxWarp prst="textNoShape">
              <a:avLst/>
            </a:prstTxWarp>
            <a:spAutoFit/>
          </a:bodyPr>
          <a:lstStyle/>
          <a:p>
            <a:pPr algn="ctr"/>
            <a:r>
              <a:rPr lang="fr-FR" sz="1400" b="1"/>
              <a:t>Sont-elles compétitives au plan international ?</a:t>
            </a:r>
          </a:p>
        </p:txBody>
      </p:sp>
      <p:sp>
        <p:nvSpPr>
          <p:cNvPr id="148505" name="Text Box 26"/>
          <p:cNvSpPr txBox="1">
            <a:spLocks noChangeArrowheads="1"/>
          </p:cNvSpPr>
          <p:nvPr/>
        </p:nvSpPr>
        <p:spPr bwMode="auto">
          <a:xfrm rot="2754568">
            <a:off x="4788694" y="1791494"/>
            <a:ext cx="3097213" cy="1069975"/>
          </a:xfrm>
          <a:prstGeom prst="rect">
            <a:avLst/>
          </a:prstGeom>
          <a:noFill/>
          <a:ln w="12700">
            <a:noFill/>
            <a:miter lim="800000"/>
            <a:headEnd/>
            <a:tailEnd/>
          </a:ln>
        </p:spPr>
        <p:txBody>
          <a:bodyPr>
            <a:prstTxWarp prst="textNoShape">
              <a:avLst/>
            </a:prstTxWarp>
            <a:spAutoFit/>
          </a:bodyPr>
          <a:lstStyle/>
          <a:p>
            <a:pPr algn="ctr"/>
            <a:r>
              <a:rPr lang="fr-FR" sz="1600" b="1" i="1">
                <a:solidFill>
                  <a:schemeClr val="accent2"/>
                </a:solidFill>
              </a:rPr>
              <a:t>Industries utilisatrices pénétrant l'amont. Le pays concurrent est sérieux/sophistication du fait de la concurrence</a:t>
            </a:r>
          </a:p>
        </p:txBody>
      </p:sp>
      <p:sp>
        <p:nvSpPr>
          <p:cNvPr id="148506" name="Text Box 27"/>
          <p:cNvSpPr txBox="1">
            <a:spLocks noChangeArrowheads="1"/>
          </p:cNvSpPr>
          <p:nvPr/>
        </p:nvSpPr>
        <p:spPr bwMode="auto">
          <a:xfrm rot="2754568">
            <a:off x="1254919" y="4182269"/>
            <a:ext cx="2132012" cy="825500"/>
          </a:xfrm>
          <a:prstGeom prst="rect">
            <a:avLst/>
          </a:prstGeom>
          <a:noFill/>
          <a:ln w="12700">
            <a:noFill/>
            <a:miter lim="800000"/>
            <a:headEnd/>
            <a:tailEnd/>
          </a:ln>
        </p:spPr>
        <p:txBody>
          <a:bodyPr>
            <a:prstTxWarp prst="textNoShape">
              <a:avLst/>
            </a:prstTxWarp>
            <a:spAutoFit/>
          </a:bodyPr>
          <a:lstStyle/>
          <a:p>
            <a:pPr algn="ctr"/>
            <a:r>
              <a:rPr lang="fr-FR" sz="1600" b="1" i="1">
                <a:solidFill>
                  <a:schemeClr val="accent2"/>
                </a:solidFill>
              </a:rPr>
              <a:t>Facteurs spécialisés transférables ou non ou à créer</a:t>
            </a:r>
          </a:p>
        </p:txBody>
      </p:sp>
      <p:sp>
        <p:nvSpPr>
          <p:cNvPr id="148507" name="Text Box 28"/>
          <p:cNvSpPr txBox="1">
            <a:spLocks noChangeArrowheads="1"/>
          </p:cNvSpPr>
          <p:nvPr/>
        </p:nvSpPr>
        <p:spPr bwMode="auto">
          <a:xfrm>
            <a:off x="6011863" y="5516563"/>
            <a:ext cx="3132137" cy="730250"/>
          </a:xfrm>
          <a:prstGeom prst="rect">
            <a:avLst/>
          </a:prstGeom>
          <a:noFill/>
          <a:ln w="12700">
            <a:noFill/>
            <a:miter lim="800000"/>
            <a:headEnd/>
            <a:tailEnd/>
          </a:ln>
        </p:spPr>
        <p:txBody>
          <a:bodyPr>
            <a:prstTxWarp prst="textNoShape">
              <a:avLst/>
            </a:prstTxWarp>
            <a:spAutoFit/>
          </a:bodyPr>
          <a:lstStyle/>
          <a:p>
            <a:pPr algn="ctr"/>
            <a:r>
              <a:rPr lang="fr-FR" sz="1400" b="1"/>
              <a:t>Loi anti-trust, réglementations, politiques d'investissement, dépenses publiques</a:t>
            </a:r>
          </a:p>
        </p:txBody>
      </p:sp>
      <p:sp>
        <p:nvSpPr>
          <p:cNvPr id="148508" name="Text Box 29"/>
          <p:cNvSpPr txBox="1">
            <a:spLocks noChangeArrowheads="1"/>
          </p:cNvSpPr>
          <p:nvPr/>
        </p:nvSpPr>
        <p:spPr bwMode="auto">
          <a:xfrm>
            <a:off x="179388" y="5949950"/>
            <a:ext cx="2447925" cy="730250"/>
          </a:xfrm>
          <a:prstGeom prst="rect">
            <a:avLst/>
          </a:prstGeom>
          <a:noFill/>
          <a:ln w="12700">
            <a:noFill/>
            <a:miter lim="800000"/>
            <a:headEnd/>
            <a:tailEnd/>
          </a:ln>
        </p:spPr>
        <p:txBody>
          <a:bodyPr>
            <a:prstTxWarp prst="textNoShape">
              <a:avLst/>
            </a:prstTxWarp>
            <a:spAutoFit/>
          </a:bodyPr>
          <a:lstStyle/>
          <a:p>
            <a:pPr algn="ctr"/>
            <a:r>
              <a:rPr lang="fr-FR" sz="1400" b="1"/>
              <a:t>Inventions, avancées  technologiques, politique, guerres</a:t>
            </a:r>
          </a:p>
        </p:txBody>
      </p:sp>
      <p:sp>
        <p:nvSpPr>
          <p:cNvPr id="148509" name="Text Box 30"/>
          <p:cNvSpPr txBox="1">
            <a:spLocks noChangeArrowheads="1"/>
          </p:cNvSpPr>
          <p:nvPr/>
        </p:nvSpPr>
        <p:spPr bwMode="auto">
          <a:xfrm>
            <a:off x="1763713" y="6524625"/>
            <a:ext cx="5276850" cy="304800"/>
          </a:xfrm>
          <a:prstGeom prst="rect">
            <a:avLst/>
          </a:prstGeom>
          <a:noFill/>
          <a:ln w="12700">
            <a:noFill/>
            <a:miter lim="800000"/>
            <a:headEnd/>
            <a:tailEnd/>
          </a:ln>
        </p:spPr>
        <p:txBody>
          <a:bodyPr wrap="none">
            <a:prstTxWarp prst="textNoShape">
              <a:avLst/>
            </a:prstTxWarp>
            <a:spAutoFit/>
          </a:bodyPr>
          <a:lstStyle/>
          <a:p>
            <a:r>
              <a:rPr lang="fr-FR" sz="1400" i="1"/>
              <a:t>D'après M. Porter, L'avantage concurrentiel des Nations, InterEditions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Espace réservé du numéro de diapositive 2"/>
          <p:cNvSpPr>
            <a:spLocks noGrp="1"/>
          </p:cNvSpPr>
          <p:nvPr>
            <p:ph type="sldNum" sz="quarter" idx="10"/>
          </p:nvPr>
        </p:nvSpPr>
        <p:spPr/>
        <p:txBody>
          <a:bodyPr/>
          <a:lstStyle/>
          <a:p>
            <a:pPr>
              <a:defRPr/>
            </a:pPr>
            <a:fld id="{45EBE03C-F4BF-1642-A5E5-A0AD436BA005}" type="slidenum">
              <a:rPr lang="fr-FR"/>
              <a:pPr>
                <a:defRPr/>
              </a:pPr>
              <a:t>73</a:t>
            </a:fld>
            <a:endParaRPr lang="fr-FR"/>
          </a:p>
        </p:txBody>
      </p:sp>
      <p:sp>
        <p:nvSpPr>
          <p:cNvPr id="150531" name="AutoShape 2"/>
          <p:cNvSpPr>
            <a:spLocks noChangeArrowheads="1"/>
          </p:cNvSpPr>
          <p:nvPr/>
        </p:nvSpPr>
        <p:spPr bwMode="auto">
          <a:xfrm>
            <a:off x="779463" y="5405438"/>
            <a:ext cx="8128000" cy="1146175"/>
          </a:xfrm>
          <a:prstGeom prst="wedgeEllipseCallout">
            <a:avLst>
              <a:gd name="adj1" fmla="val 11639"/>
              <a:gd name="adj2" fmla="val -74792"/>
            </a:avLst>
          </a:prstGeom>
          <a:gradFill rotWithShape="1">
            <a:gsLst>
              <a:gs pos="0">
                <a:srgbClr val="E5E3DF"/>
              </a:gs>
              <a:gs pos="50000">
                <a:srgbClr val="F0EEE9"/>
              </a:gs>
              <a:gs pos="100000">
                <a:srgbClr val="E5E3DF"/>
              </a:gs>
            </a:gsLst>
            <a:lin ang="0" scaled="1"/>
          </a:gradFill>
          <a:ln w="38100">
            <a:solidFill>
              <a:srgbClr val="DED9D0"/>
            </a:solidFill>
            <a:miter lim="800000"/>
            <a:headEnd/>
            <a:tailEnd/>
          </a:ln>
        </p:spPr>
        <p:txBody>
          <a:bodyPr wrap="none" anchor="ctr">
            <a:prstTxWarp prst="textNoShape">
              <a:avLst/>
            </a:prstTxWarp>
          </a:bodyPr>
          <a:lstStyle/>
          <a:p>
            <a:pPr>
              <a:lnSpc>
                <a:spcPct val="85000"/>
              </a:lnSpc>
              <a:spcBef>
                <a:spcPct val="40000"/>
              </a:spcBef>
              <a:buClr>
                <a:schemeClr val="accent2"/>
              </a:buClr>
              <a:buSzPct val="130000"/>
            </a:pPr>
            <a:endParaRPr lang="fr-FR" sz="1600" b="1">
              <a:solidFill>
                <a:schemeClr val="tx2"/>
              </a:solidFill>
              <a:latin typeface="Arial" charset="0"/>
            </a:endParaRPr>
          </a:p>
        </p:txBody>
      </p:sp>
      <p:sp>
        <p:nvSpPr>
          <p:cNvPr id="150532" name="Rectangle 3"/>
          <p:cNvSpPr>
            <a:spLocks noGrp="1" noChangeArrowheads="1"/>
          </p:cNvSpPr>
          <p:nvPr>
            <p:ph type="title"/>
          </p:nvPr>
        </p:nvSpPr>
        <p:spPr>
          <a:xfrm>
            <a:off x="863600" y="85725"/>
            <a:ext cx="8077200" cy="752475"/>
          </a:xfrm>
        </p:spPr>
        <p:txBody>
          <a:bodyPr/>
          <a:lstStyle/>
          <a:p>
            <a:r>
              <a:rPr lang="en-US"/>
              <a:t>The macro-environment and microenvironment</a:t>
            </a:r>
          </a:p>
        </p:txBody>
      </p:sp>
      <p:sp>
        <p:nvSpPr>
          <p:cNvPr id="150533" name="Rectangle 4"/>
          <p:cNvSpPr>
            <a:spLocks noChangeArrowheads="1"/>
          </p:cNvSpPr>
          <p:nvPr/>
        </p:nvSpPr>
        <p:spPr bwMode="auto">
          <a:xfrm>
            <a:off x="1246188" y="5638800"/>
            <a:ext cx="7097712" cy="765175"/>
          </a:xfrm>
          <a:prstGeom prst="rect">
            <a:avLst/>
          </a:prstGeom>
          <a:noFill/>
          <a:ln w="9525">
            <a:noFill/>
            <a:miter lim="800000"/>
            <a:headEnd/>
            <a:tailEnd/>
          </a:ln>
        </p:spPr>
        <p:txBody>
          <a:bodyPr>
            <a:prstTxWarp prst="textNoShape">
              <a:avLst/>
            </a:prstTxWarp>
            <a:spAutoFit/>
          </a:bodyPr>
          <a:lstStyle/>
          <a:p>
            <a:pPr algn="ctr">
              <a:lnSpc>
                <a:spcPct val="85000"/>
              </a:lnSpc>
              <a:spcBef>
                <a:spcPct val="40000"/>
              </a:spcBef>
              <a:buClr>
                <a:schemeClr val="accent2"/>
              </a:buClr>
              <a:buSzPct val="130000"/>
            </a:pPr>
            <a:r>
              <a:rPr lang="en-US" sz="1500" b="1">
                <a:solidFill>
                  <a:schemeClr val="tx2"/>
                </a:solidFill>
                <a:latin typeface="Helvetica" charset="0"/>
              </a:rPr>
              <a:t>The macro-environment (PESTEL) factors combined with external micro-environmental factors (PORTER)</a:t>
            </a:r>
          </a:p>
          <a:p>
            <a:pPr algn="ctr">
              <a:lnSpc>
                <a:spcPct val="85000"/>
              </a:lnSpc>
              <a:spcBef>
                <a:spcPct val="40000"/>
              </a:spcBef>
              <a:buClr>
                <a:schemeClr val="accent2"/>
              </a:buClr>
              <a:buSzPct val="130000"/>
            </a:pPr>
            <a:r>
              <a:rPr lang="en-US" sz="1500" b="1">
                <a:solidFill>
                  <a:schemeClr val="tx2"/>
                </a:solidFill>
                <a:latin typeface="Helvetica" charset="0"/>
              </a:rPr>
              <a:t>can be classified as opportunities and threats in a SWOT analysis. </a:t>
            </a:r>
          </a:p>
        </p:txBody>
      </p:sp>
      <p:sp>
        <p:nvSpPr>
          <p:cNvPr id="2448389" name="Rectangle 5"/>
          <p:cNvSpPr>
            <a:spLocks noChangeArrowheads="1"/>
          </p:cNvSpPr>
          <p:nvPr/>
        </p:nvSpPr>
        <p:spPr bwMode="auto">
          <a:xfrm>
            <a:off x="4191000" y="1524000"/>
            <a:ext cx="3608388" cy="2771775"/>
          </a:xfrm>
          <a:prstGeom prst="rect">
            <a:avLst/>
          </a:prstGeom>
          <a:solidFill>
            <a:schemeClr val="folHlink"/>
          </a:solidFill>
          <a:ln w="28575">
            <a:solidFill>
              <a:schemeClr val="hlink"/>
            </a:solidFill>
            <a:miter lim="800000"/>
            <a:headEnd/>
            <a:tailEnd/>
          </a:ln>
          <a:effectLst>
            <a:prstShdw prst="shdw17" dist="17961" dir="2700000">
              <a:schemeClr val="hlink">
                <a:gamma/>
                <a:shade val="60000"/>
                <a:invGamma/>
                <a:alpha val="74998"/>
              </a:schemeClr>
            </a:prstShdw>
          </a:effectLst>
        </p:spPr>
        <p:txBody>
          <a:bodyPr wrap="none" anchor="ctr">
            <a:prstTxWarp prst="textNoShape">
              <a:avLst/>
            </a:prstTxWarp>
          </a:bodyPr>
          <a:lstStyle/>
          <a:p>
            <a:pPr algn="ctr" defTabSz="534988">
              <a:lnSpc>
                <a:spcPct val="85000"/>
              </a:lnSpc>
              <a:spcBef>
                <a:spcPct val="40000"/>
              </a:spcBef>
              <a:buClr>
                <a:schemeClr val="accent2"/>
              </a:buClr>
              <a:buSzPct val="130000"/>
              <a:defRPr/>
            </a:pPr>
            <a:endParaRPr lang="fr-FR" sz="2400" b="1">
              <a:latin typeface="Arial" charset="0"/>
            </a:endParaRPr>
          </a:p>
        </p:txBody>
      </p:sp>
      <p:sp>
        <p:nvSpPr>
          <p:cNvPr id="2448390" name="Rectangle 6"/>
          <p:cNvSpPr>
            <a:spLocks noChangeArrowheads="1"/>
          </p:cNvSpPr>
          <p:nvPr/>
        </p:nvSpPr>
        <p:spPr bwMode="auto">
          <a:xfrm>
            <a:off x="5116513" y="2171700"/>
            <a:ext cx="1603375" cy="1384300"/>
          </a:xfrm>
          <a:prstGeom prst="rect">
            <a:avLst/>
          </a:prstGeom>
          <a:solidFill>
            <a:schemeClr val="bg1"/>
          </a:solidFill>
          <a:ln w="38100">
            <a:solidFill>
              <a:schemeClr val="bg2"/>
            </a:solidFill>
            <a:miter lim="800000"/>
            <a:headEnd/>
            <a:tailEnd/>
          </a:ln>
          <a:effectLst>
            <a:prstShdw prst="shdw17" dist="17961" dir="2700000">
              <a:schemeClr val="bg2">
                <a:gamma/>
                <a:shade val="60000"/>
                <a:invGamma/>
                <a:alpha val="74998"/>
              </a:schemeClr>
            </a:prstShdw>
          </a:effectLst>
        </p:spPr>
        <p:txBody>
          <a:bodyPr wrap="none" anchor="ctr">
            <a:prstTxWarp prst="textNoShape">
              <a:avLst/>
            </a:prstTxWarp>
          </a:bodyPr>
          <a:lstStyle/>
          <a:p>
            <a:pPr algn="ctr" eaLnBrk="1" hangingPunct="1">
              <a:defRPr/>
            </a:pPr>
            <a:r>
              <a:rPr lang="en-US" sz="1400" b="1">
                <a:latin typeface="Arial" charset="0"/>
              </a:rPr>
              <a:t>Our</a:t>
            </a:r>
          </a:p>
          <a:p>
            <a:pPr algn="ctr" eaLnBrk="1" hangingPunct="1">
              <a:defRPr/>
            </a:pPr>
            <a:r>
              <a:rPr lang="en-US" sz="1400" b="1">
                <a:latin typeface="Arial" charset="0"/>
              </a:rPr>
              <a:t>Company</a:t>
            </a:r>
          </a:p>
          <a:p>
            <a:pPr algn="ctr" eaLnBrk="1" hangingPunct="1">
              <a:defRPr/>
            </a:pPr>
            <a:r>
              <a:rPr lang="en-US" sz="1400" b="1">
                <a:latin typeface="Arial" charset="0"/>
              </a:rPr>
              <a:t>or SBU</a:t>
            </a:r>
          </a:p>
        </p:txBody>
      </p:sp>
      <p:sp>
        <p:nvSpPr>
          <p:cNvPr id="2448391" name="Rectangle 7"/>
          <p:cNvSpPr>
            <a:spLocks noChangeArrowheads="1"/>
          </p:cNvSpPr>
          <p:nvPr/>
        </p:nvSpPr>
        <p:spPr bwMode="auto">
          <a:xfrm>
            <a:off x="4395788" y="1587500"/>
            <a:ext cx="1082675" cy="304800"/>
          </a:xfrm>
          <a:prstGeom prst="rect">
            <a:avLst/>
          </a:prstGeom>
          <a:noFill/>
          <a:ln w="9525">
            <a:noFill/>
            <a:miter lim="800000"/>
            <a:headEnd/>
            <a:tailEnd/>
          </a:ln>
          <a:effectLst>
            <a:prstShdw prst="shdw17" dist="17961" dir="2700000">
              <a:schemeClr val="accent1">
                <a:gamma/>
                <a:shade val="60000"/>
                <a:invGamma/>
                <a:alpha val="74998"/>
              </a:schemeClr>
            </a:prstShdw>
          </a:effectLst>
        </p:spPr>
        <p:txBody>
          <a:bodyPr wrap="none">
            <a:prstTxWarp prst="textNoShape">
              <a:avLst/>
            </a:prstTxWarp>
            <a:spAutoFit/>
          </a:bodyPr>
          <a:lstStyle/>
          <a:p>
            <a:pPr eaLnBrk="1" hangingPunct="1">
              <a:defRPr/>
            </a:pPr>
            <a:r>
              <a:rPr lang="en-US" sz="1400" b="1">
                <a:latin typeface="Arial" charset="0"/>
              </a:rPr>
              <a:t>customers</a:t>
            </a:r>
          </a:p>
        </p:txBody>
      </p:sp>
      <p:sp>
        <p:nvSpPr>
          <p:cNvPr id="2448392" name="Rectangle 8"/>
          <p:cNvSpPr>
            <a:spLocks noChangeArrowheads="1"/>
          </p:cNvSpPr>
          <p:nvPr/>
        </p:nvSpPr>
        <p:spPr bwMode="auto">
          <a:xfrm>
            <a:off x="6319838" y="1587500"/>
            <a:ext cx="1201737" cy="304800"/>
          </a:xfrm>
          <a:prstGeom prst="rect">
            <a:avLst/>
          </a:prstGeom>
          <a:noFill/>
          <a:ln w="9525">
            <a:noFill/>
            <a:miter lim="800000"/>
            <a:headEnd/>
            <a:tailEnd/>
          </a:ln>
          <a:effectLst>
            <a:prstShdw prst="shdw17" dist="17961" dir="2700000">
              <a:schemeClr val="accent1">
                <a:gamma/>
                <a:shade val="60000"/>
                <a:invGamma/>
                <a:alpha val="74998"/>
              </a:schemeClr>
            </a:prstShdw>
          </a:effectLst>
        </p:spPr>
        <p:txBody>
          <a:bodyPr wrap="none">
            <a:prstTxWarp prst="textNoShape">
              <a:avLst/>
            </a:prstTxWarp>
            <a:spAutoFit/>
          </a:bodyPr>
          <a:lstStyle/>
          <a:p>
            <a:pPr eaLnBrk="1" hangingPunct="1">
              <a:defRPr/>
            </a:pPr>
            <a:r>
              <a:rPr lang="en-US" sz="1400" b="1">
                <a:latin typeface="Arial" charset="0"/>
              </a:rPr>
              <a:t>competitors</a:t>
            </a:r>
          </a:p>
        </p:txBody>
      </p:sp>
      <p:sp>
        <p:nvSpPr>
          <p:cNvPr id="2448393" name="Rectangle 9"/>
          <p:cNvSpPr>
            <a:spLocks noChangeArrowheads="1"/>
          </p:cNvSpPr>
          <p:nvPr/>
        </p:nvSpPr>
        <p:spPr bwMode="auto">
          <a:xfrm rot="-5400000">
            <a:off x="3843337" y="2771776"/>
            <a:ext cx="974725" cy="304800"/>
          </a:xfrm>
          <a:prstGeom prst="rect">
            <a:avLst/>
          </a:prstGeom>
          <a:noFill/>
          <a:ln w="9525">
            <a:noFill/>
            <a:miter lim="800000"/>
            <a:headEnd/>
            <a:tailEnd/>
          </a:ln>
          <a:effectLst>
            <a:prstShdw prst="shdw17" dist="17961" dir="2700000">
              <a:schemeClr val="accent1">
                <a:gamma/>
                <a:shade val="60000"/>
                <a:invGamma/>
                <a:alpha val="74998"/>
              </a:schemeClr>
            </a:prstShdw>
          </a:effectLst>
        </p:spPr>
        <p:txBody>
          <a:bodyPr wrap="none">
            <a:prstTxWarp prst="textNoShape">
              <a:avLst/>
            </a:prstTxWarp>
            <a:spAutoFit/>
          </a:bodyPr>
          <a:lstStyle/>
          <a:p>
            <a:pPr eaLnBrk="1" hangingPunct="1">
              <a:defRPr/>
            </a:pPr>
            <a:r>
              <a:rPr lang="en-US" sz="1400" b="1">
                <a:latin typeface="Arial" charset="0"/>
              </a:rPr>
              <a:t>suppliers</a:t>
            </a:r>
          </a:p>
        </p:txBody>
      </p:sp>
      <p:sp>
        <p:nvSpPr>
          <p:cNvPr id="2448394" name="Rectangle 10"/>
          <p:cNvSpPr>
            <a:spLocks noChangeArrowheads="1"/>
          </p:cNvSpPr>
          <p:nvPr/>
        </p:nvSpPr>
        <p:spPr bwMode="auto">
          <a:xfrm rot="5400000">
            <a:off x="7134225" y="2622550"/>
            <a:ext cx="895350" cy="304800"/>
          </a:xfrm>
          <a:prstGeom prst="rect">
            <a:avLst/>
          </a:prstGeom>
          <a:noFill/>
          <a:ln w="9525">
            <a:noFill/>
            <a:miter lim="800000"/>
            <a:headEnd/>
            <a:tailEnd/>
          </a:ln>
          <a:effectLst>
            <a:prstShdw prst="shdw17" dist="17961" dir="2700000">
              <a:schemeClr val="accent1">
                <a:gamma/>
                <a:shade val="60000"/>
                <a:invGamma/>
                <a:alpha val="74998"/>
              </a:schemeClr>
            </a:prstShdw>
          </a:effectLst>
        </p:spPr>
        <p:txBody>
          <a:bodyPr wrap="none">
            <a:prstTxWarp prst="textNoShape">
              <a:avLst/>
            </a:prstTxWarp>
            <a:spAutoFit/>
          </a:bodyPr>
          <a:lstStyle/>
          <a:p>
            <a:pPr eaLnBrk="1" hangingPunct="1">
              <a:defRPr/>
            </a:pPr>
            <a:r>
              <a:rPr lang="en-US" sz="1400" b="1">
                <a:latin typeface="Arial" charset="0"/>
              </a:rPr>
              <a:t>partners</a:t>
            </a:r>
          </a:p>
        </p:txBody>
      </p:sp>
      <p:sp>
        <p:nvSpPr>
          <p:cNvPr id="2448395" name="Rectangle 11"/>
          <p:cNvSpPr>
            <a:spLocks noChangeArrowheads="1"/>
          </p:cNvSpPr>
          <p:nvPr/>
        </p:nvSpPr>
        <p:spPr bwMode="auto">
          <a:xfrm>
            <a:off x="4475163" y="3838575"/>
            <a:ext cx="1131887" cy="304800"/>
          </a:xfrm>
          <a:prstGeom prst="rect">
            <a:avLst/>
          </a:prstGeom>
          <a:noFill/>
          <a:ln w="9525">
            <a:noFill/>
            <a:miter lim="800000"/>
            <a:headEnd/>
            <a:tailEnd/>
          </a:ln>
          <a:effectLst>
            <a:prstShdw prst="shdw17" dist="17961" dir="2700000">
              <a:schemeClr val="accent1">
                <a:gamma/>
                <a:shade val="60000"/>
                <a:invGamma/>
                <a:alpha val="74998"/>
              </a:schemeClr>
            </a:prstShdw>
          </a:effectLst>
        </p:spPr>
        <p:txBody>
          <a:bodyPr wrap="none">
            <a:prstTxWarp prst="textNoShape">
              <a:avLst/>
            </a:prstTxWarp>
            <a:spAutoFit/>
          </a:bodyPr>
          <a:lstStyle/>
          <a:p>
            <a:pPr eaLnBrk="1" hangingPunct="1">
              <a:defRPr/>
            </a:pPr>
            <a:r>
              <a:rPr lang="en-US" sz="1400" b="1">
                <a:latin typeface="Arial" charset="0"/>
              </a:rPr>
              <a:t>substitutes</a:t>
            </a:r>
          </a:p>
        </p:txBody>
      </p:sp>
      <p:sp>
        <p:nvSpPr>
          <p:cNvPr id="2448396" name="Rectangle 12"/>
          <p:cNvSpPr>
            <a:spLocks noChangeArrowheads="1"/>
          </p:cNvSpPr>
          <p:nvPr/>
        </p:nvSpPr>
        <p:spPr bwMode="auto">
          <a:xfrm>
            <a:off x="6226175" y="3838575"/>
            <a:ext cx="1281113" cy="304800"/>
          </a:xfrm>
          <a:prstGeom prst="rect">
            <a:avLst/>
          </a:prstGeom>
          <a:noFill/>
          <a:ln w="9525">
            <a:noFill/>
            <a:miter lim="800000"/>
            <a:headEnd/>
            <a:tailEnd/>
          </a:ln>
          <a:effectLst>
            <a:prstShdw prst="shdw17" dist="17961" dir="2700000">
              <a:schemeClr val="accent1">
                <a:gamma/>
                <a:shade val="60000"/>
                <a:invGamma/>
                <a:alpha val="74998"/>
              </a:schemeClr>
            </a:prstShdw>
          </a:effectLst>
        </p:spPr>
        <p:txBody>
          <a:bodyPr wrap="none">
            <a:prstTxWarp prst="textNoShape">
              <a:avLst/>
            </a:prstTxWarp>
            <a:spAutoFit/>
          </a:bodyPr>
          <a:lstStyle/>
          <a:p>
            <a:pPr eaLnBrk="1" hangingPunct="1">
              <a:defRPr/>
            </a:pPr>
            <a:r>
              <a:rPr lang="en-US" sz="1400" b="1">
                <a:latin typeface="Arial" charset="0"/>
              </a:rPr>
              <a:t>new entrants</a:t>
            </a:r>
          </a:p>
        </p:txBody>
      </p:sp>
      <p:sp>
        <p:nvSpPr>
          <p:cNvPr id="2448397" name="Rectangle 13"/>
          <p:cNvSpPr>
            <a:spLocks noChangeArrowheads="1"/>
          </p:cNvSpPr>
          <p:nvPr/>
        </p:nvSpPr>
        <p:spPr bwMode="auto">
          <a:xfrm>
            <a:off x="3352800" y="698500"/>
            <a:ext cx="5130800" cy="4330700"/>
          </a:xfrm>
          <a:prstGeom prst="rect">
            <a:avLst/>
          </a:prstGeom>
          <a:noFill/>
          <a:ln w="38100">
            <a:solidFill>
              <a:schemeClr val="bg2"/>
            </a:solidFill>
            <a:miter lim="800000"/>
            <a:headEnd/>
            <a:tailEnd/>
          </a:ln>
          <a:effectLst>
            <a:prstShdw prst="shdw17" dist="17961" dir="2700000">
              <a:schemeClr val="bg2">
                <a:gamma/>
                <a:shade val="60000"/>
                <a:invGamma/>
                <a:alpha val="74998"/>
              </a:schemeClr>
            </a:prstShdw>
          </a:effectLst>
        </p:spPr>
        <p:txBody>
          <a:bodyPr wrap="none" anchor="ctr">
            <a:prstTxWarp prst="textNoShape">
              <a:avLst/>
            </a:prstTxWarp>
          </a:bodyPr>
          <a:lstStyle/>
          <a:p>
            <a:pPr algn="ctr" defTabSz="534988">
              <a:lnSpc>
                <a:spcPct val="85000"/>
              </a:lnSpc>
              <a:spcBef>
                <a:spcPct val="40000"/>
              </a:spcBef>
              <a:buClr>
                <a:schemeClr val="accent2"/>
              </a:buClr>
              <a:buSzPct val="130000"/>
              <a:defRPr/>
            </a:pPr>
            <a:endParaRPr lang="fr-FR" sz="2400" b="1">
              <a:latin typeface="Arial" charset="0"/>
            </a:endParaRPr>
          </a:p>
        </p:txBody>
      </p:sp>
      <p:sp>
        <p:nvSpPr>
          <p:cNvPr id="2448398" name="Rectangle 14"/>
          <p:cNvSpPr>
            <a:spLocks noChangeArrowheads="1"/>
          </p:cNvSpPr>
          <p:nvPr/>
        </p:nvSpPr>
        <p:spPr bwMode="auto">
          <a:xfrm>
            <a:off x="4556125" y="893763"/>
            <a:ext cx="1181100" cy="304800"/>
          </a:xfrm>
          <a:prstGeom prst="rect">
            <a:avLst/>
          </a:prstGeom>
          <a:noFill/>
          <a:ln w="9525">
            <a:noFill/>
            <a:miter lim="800000"/>
            <a:headEnd/>
            <a:tailEnd/>
          </a:ln>
          <a:effectLst>
            <a:prstShdw prst="shdw17" dist="17961" dir="2700000">
              <a:schemeClr val="accent1">
                <a:gamma/>
                <a:shade val="60000"/>
                <a:invGamma/>
                <a:alpha val="74998"/>
              </a:schemeClr>
            </a:prstShdw>
          </a:effectLst>
        </p:spPr>
        <p:txBody>
          <a:bodyPr wrap="none">
            <a:prstTxWarp prst="textNoShape">
              <a:avLst/>
            </a:prstTxWarp>
            <a:spAutoFit/>
          </a:bodyPr>
          <a:lstStyle/>
          <a:p>
            <a:pPr eaLnBrk="1" hangingPunct="1">
              <a:defRPr/>
            </a:pPr>
            <a:r>
              <a:rPr lang="en-US" sz="1400" b="1">
                <a:latin typeface="Arial" charset="0"/>
              </a:rPr>
              <a:t>Technology</a:t>
            </a:r>
          </a:p>
        </p:txBody>
      </p:sp>
      <p:sp>
        <p:nvSpPr>
          <p:cNvPr id="2448399" name="Rectangle 15"/>
          <p:cNvSpPr>
            <a:spLocks noChangeArrowheads="1"/>
          </p:cNvSpPr>
          <p:nvPr/>
        </p:nvSpPr>
        <p:spPr bwMode="auto">
          <a:xfrm>
            <a:off x="6480175" y="893763"/>
            <a:ext cx="1309688" cy="304800"/>
          </a:xfrm>
          <a:prstGeom prst="rect">
            <a:avLst/>
          </a:prstGeom>
          <a:noFill/>
          <a:ln w="9525">
            <a:noFill/>
            <a:miter lim="800000"/>
            <a:headEnd/>
            <a:tailEnd/>
          </a:ln>
          <a:effectLst>
            <a:prstShdw prst="shdw17" dist="17961" dir="2700000">
              <a:schemeClr val="accent1">
                <a:gamma/>
                <a:shade val="60000"/>
                <a:invGamma/>
                <a:alpha val="74998"/>
              </a:schemeClr>
            </a:prstShdw>
          </a:effectLst>
        </p:spPr>
        <p:txBody>
          <a:bodyPr wrap="none">
            <a:prstTxWarp prst="textNoShape">
              <a:avLst/>
            </a:prstTxWarp>
            <a:spAutoFit/>
          </a:bodyPr>
          <a:lstStyle/>
          <a:p>
            <a:pPr eaLnBrk="1" hangingPunct="1">
              <a:defRPr/>
            </a:pPr>
            <a:r>
              <a:rPr lang="en-US" sz="1400" b="1">
                <a:latin typeface="Arial" charset="0"/>
              </a:rPr>
              <a:t>Sociocultural</a:t>
            </a:r>
          </a:p>
        </p:txBody>
      </p:sp>
      <p:sp>
        <p:nvSpPr>
          <p:cNvPr id="2448400" name="Rectangle 16"/>
          <p:cNvSpPr>
            <a:spLocks noChangeArrowheads="1"/>
          </p:cNvSpPr>
          <p:nvPr/>
        </p:nvSpPr>
        <p:spPr bwMode="auto">
          <a:xfrm rot="-5400000">
            <a:off x="3328988" y="2152650"/>
            <a:ext cx="717550" cy="304800"/>
          </a:xfrm>
          <a:prstGeom prst="rect">
            <a:avLst/>
          </a:prstGeom>
          <a:noFill/>
          <a:ln w="9525">
            <a:noFill/>
            <a:miter lim="800000"/>
            <a:headEnd/>
            <a:tailEnd/>
          </a:ln>
          <a:effectLst>
            <a:prstShdw prst="shdw17" dist="17961" dir="2700000">
              <a:schemeClr val="accent1">
                <a:gamma/>
                <a:shade val="60000"/>
                <a:invGamma/>
                <a:alpha val="74998"/>
              </a:schemeClr>
            </a:prstShdw>
          </a:effectLst>
        </p:spPr>
        <p:txBody>
          <a:bodyPr wrap="none">
            <a:prstTxWarp prst="textNoShape">
              <a:avLst/>
            </a:prstTxWarp>
            <a:spAutoFit/>
          </a:bodyPr>
          <a:lstStyle/>
          <a:p>
            <a:pPr eaLnBrk="1" hangingPunct="1">
              <a:defRPr/>
            </a:pPr>
            <a:r>
              <a:rPr lang="en-US" sz="1400" b="1">
                <a:latin typeface="Arial" charset="0"/>
              </a:rPr>
              <a:t>Politic</a:t>
            </a:r>
          </a:p>
        </p:txBody>
      </p:sp>
      <p:sp>
        <p:nvSpPr>
          <p:cNvPr id="2448401" name="Rectangle 17"/>
          <p:cNvSpPr>
            <a:spLocks noChangeArrowheads="1"/>
          </p:cNvSpPr>
          <p:nvPr/>
        </p:nvSpPr>
        <p:spPr bwMode="auto">
          <a:xfrm rot="5400000">
            <a:off x="7930356" y="2697957"/>
            <a:ext cx="649287" cy="304800"/>
          </a:xfrm>
          <a:prstGeom prst="rect">
            <a:avLst/>
          </a:prstGeom>
          <a:noFill/>
          <a:ln w="9525">
            <a:noFill/>
            <a:miter lim="800000"/>
            <a:headEnd/>
            <a:tailEnd/>
          </a:ln>
          <a:effectLst>
            <a:prstShdw prst="shdw17" dist="17961" dir="2700000">
              <a:schemeClr val="accent1">
                <a:gamma/>
                <a:shade val="60000"/>
                <a:invGamma/>
                <a:alpha val="74998"/>
              </a:schemeClr>
            </a:prstShdw>
          </a:effectLst>
        </p:spPr>
        <p:txBody>
          <a:bodyPr wrap="none">
            <a:prstTxWarp prst="textNoShape">
              <a:avLst/>
            </a:prstTxWarp>
            <a:spAutoFit/>
          </a:bodyPr>
          <a:lstStyle/>
          <a:p>
            <a:pPr eaLnBrk="1" hangingPunct="1">
              <a:defRPr/>
            </a:pPr>
            <a:r>
              <a:rPr lang="en-US" sz="1400" b="1">
                <a:latin typeface="Arial" charset="0"/>
              </a:rPr>
              <a:t>Legal</a:t>
            </a:r>
          </a:p>
        </p:txBody>
      </p:sp>
      <p:sp>
        <p:nvSpPr>
          <p:cNvPr id="2448402" name="Rectangle 18"/>
          <p:cNvSpPr>
            <a:spLocks noChangeArrowheads="1"/>
          </p:cNvSpPr>
          <p:nvPr/>
        </p:nvSpPr>
        <p:spPr bwMode="auto">
          <a:xfrm>
            <a:off x="3754438" y="4532313"/>
            <a:ext cx="925512" cy="304800"/>
          </a:xfrm>
          <a:prstGeom prst="rect">
            <a:avLst/>
          </a:prstGeom>
          <a:noFill/>
          <a:ln w="9525">
            <a:noFill/>
            <a:miter lim="800000"/>
            <a:headEnd/>
            <a:tailEnd/>
          </a:ln>
          <a:effectLst>
            <a:prstShdw prst="shdw17" dist="17961" dir="2700000">
              <a:schemeClr val="accent1">
                <a:gamma/>
                <a:shade val="60000"/>
                <a:invGamma/>
                <a:alpha val="74998"/>
              </a:schemeClr>
            </a:prstShdw>
          </a:effectLst>
        </p:spPr>
        <p:txBody>
          <a:bodyPr wrap="none">
            <a:prstTxWarp prst="textNoShape">
              <a:avLst/>
            </a:prstTxWarp>
            <a:spAutoFit/>
          </a:bodyPr>
          <a:lstStyle/>
          <a:p>
            <a:pPr eaLnBrk="1" hangingPunct="1">
              <a:defRPr/>
            </a:pPr>
            <a:r>
              <a:rPr lang="en-US" sz="1400" b="1">
                <a:latin typeface="Arial" charset="0"/>
              </a:rPr>
              <a:t>Ecologic</a:t>
            </a:r>
          </a:p>
        </p:txBody>
      </p:sp>
      <p:sp>
        <p:nvSpPr>
          <p:cNvPr id="2448403" name="Rectangle 19"/>
          <p:cNvSpPr>
            <a:spLocks noChangeArrowheads="1"/>
          </p:cNvSpPr>
          <p:nvPr/>
        </p:nvSpPr>
        <p:spPr bwMode="auto">
          <a:xfrm>
            <a:off x="7040563" y="4618038"/>
            <a:ext cx="1033462" cy="304800"/>
          </a:xfrm>
          <a:prstGeom prst="rect">
            <a:avLst/>
          </a:prstGeom>
          <a:noFill/>
          <a:ln w="9525">
            <a:noFill/>
            <a:miter lim="800000"/>
            <a:headEnd/>
            <a:tailEnd/>
          </a:ln>
          <a:effectLst>
            <a:prstShdw prst="shdw17" dist="17961" dir="2700000">
              <a:schemeClr val="accent1">
                <a:gamma/>
                <a:shade val="60000"/>
                <a:invGamma/>
                <a:alpha val="74998"/>
              </a:schemeClr>
            </a:prstShdw>
          </a:effectLst>
        </p:spPr>
        <p:txBody>
          <a:bodyPr wrap="none">
            <a:prstTxWarp prst="textNoShape">
              <a:avLst/>
            </a:prstTxWarp>
            <a:spAutoFit/>
          </a:bodyPr>
          <a:lstStyle/>
          <a:p>
            <a:pPr eaLnBrk="1" hangingPunct="1">
              <a:defRPr/>
            </a:pPr>
            <a:r>
              <a:rPr lang="en-US" sz="1400" b="1">
                <a:latin typeface="Arial" charset="0"/>
              </a:rPr>
              <a:t>Economic</a:t>
            </a:r>
          </a:p>
        </p:txBody>
      </p:sp>
      <p:sp>
        <p:nvSpPr>
          <p:cNvPr id="2448404" name="AutoShape 20"/>
          <p:cNvSpPr>
            <a:spLocks/>
          </p:cNvSpPr>
          <p:nvPr/>
        </p:nvSpPr>
        <p:spPr bwMode="auto">
          <a:xfrm>
            <a:off x="1120775" y="2520950"/>
            <a:ext cx="1682750" cy="527050"/>
          </a:xfrm>
          <a:prstGeom prst="accentCallout1">
            <a:avLst>
              <a:gd name="adj1" fmla="val 21685"/>
              <a:gd name="adj2" fmla="val 104528"/>
              <a:gd name="adj3" fmla="val 111444"/>
              <a:gd name="adj4" fmla="val 131134"/>
            </a:avLst>
          </a:prstGeom>
          <a:noFill/>
          <a:ln w="9525">
            <a:solidFill>
              <a:schemeClr val="bg2"/>
            </a:solidFill>
            <a:miter lim="800000"/>
            <a:headEnd/>
            <a:tailEnd type="triangle" w="med" len="med"/>
          </a:ln>
          <a:effectLst>
            <a:prstShdw prst="shdw17" dist="17961" dir="2700000">
              <a:schemeClr val="bg2">
                <a:gamma/>
                <a:shade val="60000"/>
                <a:invGamma/>
                <a:alpha val="74998"/>
              </a:schemeClr>
            </a:prstShdw>
          </a:effectLst>
        </p:spPr>
        <p:txBody>
          <a:bodyPr>
            <a:prstTxWarp prst="textNoShape">
              <a:avLst/>
            </a:prstTxWarp>
            <a:spAutoFit/>
          </a:bodyPr>
          <a:lstStyle/>
          <a:p>
            <a:pPr eaLnBrk="1" hangingPunct="1">
              <a:defRPr/>
            </a:pPr>
            <a:r>
              <a:rPr lang="en-US" sz="1400">
                <a:latin typeface="Arial" charset="0"/>
              </a:rPr>
              <a:t>Macro-environmental</a:t>
            </a:r>
          </a:p>
        </p:txBody>
      </p:sp>
      <p:sp>
        <p:nvSpPr>
          <p:cNvPr id="2448405" name="AutoShape 21"/>
          <p:cNvSpPr>
            <a:spLocks/>
          </p:cNvSpPr>
          <p:nvPr/>
        </p:nvSpPr>
        <p:spPr bwMode="auto">
          <a:xfrm>
            <a:off x="1193800" y="1282700"/>
            <a:ext cx="1603375" cy="527050"/>
          </a:xfrm>
          <a:prstGeom prst="accentCallout1">
            <a:avLst>
              <a:gd name="adj1" fmla="val 21685"/>
              <a:gd name="adj2" fmla="val 104755"/>
              <a:gd name="adj3" fmla="val 94880"/>
              <a:gd name="adj4" fmla="val 189704"/>
            </a:avLst>
          </a:prstGeom>
          <a:noFill/>
          <a:ln w="9525">
            <a:solidFill>
              <a:schemeClr val="hlink"/>
            </a:solidFill>
            <a:miter lim="800000"/>
            <a:headEnd/>
            <a:tailEnd type="triangle" w="med" len="med"/>
          </a:ln>
          <a:effectLst>
            <a:prstShdw prst="shdw17" dist="17961" dir="2700000">
              <a:schemeClr val="hlink">
                <a:gamma/>
                <a:shade val="60000"/>
                <a:invGamma/>
                <a:alpha val="74998"/>
              </a:schemeClr>
            </a:prstShdw>
          </a:effectLst>
        </p:spPr>
        <p:txBody>
          <a:bodyPr>
            <a:prstTxWarp prst="textNoShape">
              <a:avLst/>
            </a:prstTxWarp>
            <a:spAutoFit/>
          </a:bodyPr>
          <a:lstStyle/>
          <a:p>
            <a:pPr eaLnBrk="1" hangingPunct="1">
              <a:defRPr/>
            </a:pPr>
            <a:r>
              <a:rPr lang="en-US" sz="1400">
                <a:latin typeface="Arial" charset="0"/>
              </a:rPr>
              <a:t>Micro-environmental</a:t>
            </a:r>
          </a:p>
        </p:txBody>
      </p:sp>
      <p:sp>
        <p:nvSpPr>
          <p:cNvPr id="150551" name="Rectangle 22"/>
          <p:cNvSpPr>
            <a:spLocks noChangeArrowheads="1"/>
          </p:cNvSpPr>
          <p:nvPr/>
        </p:nvSpPr>
        <p:spPr bwMode="auto">
          <a:xfrm rot="-1937617">
            <a:off x="4273550" y="2020888"/>
            <a:ext cx="925513" cy="273050"/>
          </a:xfrm>
          <a:prstGeom prst="rect">
            <a:avLst/>
          </a:prstGeom>
          <a:noFill/>
          <a:ln w="9525">
            <a:noFill/>
            <a:miter lim="800000"/>
            <a:headEnd/>
            <a:tailEnd/>
          </a:ln>
        </p:spPr>
        <p:txBody>
          <a:bodyPr wrap="none">
            <a:prstTxWarp prst="textNoShape">
              <a:avLst/>
            </a:prstTxWarp>
            <a:spAutoFit/>
          </a:bodyPr>
          <a:lstStyle/>
          <a:p>
            <a:pPr algn="ctr">
              <a:lnSpc>
                <a:spcPct val="85000"/>
              </a:lnSpc>
              <a:spcBef>
                <a:spcPct val="40000"/>
              </a:spcBef>
              <a:buClr>
                <a:schemeClr val="accent2"/>
              </a:buClr>
              <a:buSzPct val="130000"/>
            </a:pPr>
            <a:r>
              <a:rPr lang="fr-FR" sz="1400" b="1">
                <a:solidFill>
                  <a:schemeClr val="bg1"/>
                </a:solidFill>
                <a:latin typeface="Arial" charset="0"/>
              </a:rPr>
              <a:t>PORTER</a:t>
            </a:r>
          </a:p>
        </p:txBody>
      </p:sp>
      <p:sp>
        <p:nvSpPr>
          <p:cNvPr id="150552" name="Rectangle 23"/>
          <p:cNvSpPr>
            <a:spLocks noChangeArrowheads="1"/>
          </p:cNvSpPr>
          <p:nvPr/>
        </p:nvSpPr>
        <p:spPr bwMode="auto">
          <a:xfrm rot="-1937617">
            <a:off x="3449638" y="965200"/>
            <a:ext cx="876300" cy="273050"/>
          </a:xfrm>
          <a:prstGeom prst="rect">
            <a:avLst/>
          </a:prstGeom>
          <a:noFill/>
          <a:ln w="9525">
            <a:noFill/>
            <a:miter lim="800000"/>
            <a:headEnd/>
            <a:tailEnd/>
          </a:ln>
        </p:spPr>
        <p:txBody>
          <a:bodyPr wrap="none">
            <a:prstTxWarp prst="textNoShape">
              <a:avLst/>
            </a:prstTxWarp>
            <a:spAutoFit/>
          </a:bodyPr>
          <a:lstStyle/>
          <a:p>
            <a:pPr algn="ctr">
              <a:lnSpc>
                <a:spcPct val="85000"/>
              </a:lnSpc>
              <a:spcBef>
                <a:spcPct val="40000"/>
              </a:spcBef>
              <a:buClr>
                <a:schemeClr val="accent2"/>
              </a:buClr>
              <a:buSzPct val="130000"/>
            </a:pPr>
            <a:r>
              <a:rPr lang="fr-FR" sz="1400" b="1">
                <a:solidFill>
                  <a:schemeClr val="bg2"/>
                </a:solidFill>
                <a:latin typeface="Arial" charset="0"/>
              </a:rPr>
              <a:t>PESTEL</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ce réservé du numéro de diapositive 3"/>
          <p:cNvSpPr>
            <a:spLocks noGrp="1"/>
          </p:cNvSpPr>
          <p:nvPr>
            <p:ph type="sldNum" sz="quarter" idx="10"/>
          </p:nvPr>
        </p:nvSpPr>
        <p:spPr/>
        <p:txBody>
          <a:bodyPr/>
          <a:lstStyle/>
          <a:p>
            <a:pPr>
              <a:defRPr/>
            </a:pPr>
            <a:fld id="{DB747342-3CD7-894C-86B2-6F33A2340FDD}" type="slidenum">
              <a:rPr lang="fr-FR"/>
              <a:pPr>
                <a:defRPr/>
              </a:pPr>
              <a:t>74</a:t>
            </a:fld>
            <a:endParaRPr lang="fr-FR"/>
          </a:p>
        </p:txBody>
      </p:sp>
      <p:sp>
        <p:nvSpPr>
          <p:cNvPr id="152579" name="Rectangle 2"/>
          <p:cNvSpPr>
            <a:spLocks noGrp="1" noChangeArrowheads="1"/>
          </p:cNvSpPr>
          <p:nvPr>
            <p:ph type="title"/>
          </p:nvPr>
        </p:nvSpPr>
        <p:spPr>
          <a:xfrm>
            <a:off x="762000" y="115888"/>
            <a:ext cx="8058150" cy="609600"/>
          </a:xfrm>
        </p:spPr>
        <p:txBody>
          <a:bodyPr/>
          <a:lstStyle/>
          <a:p>
            <a:r>
              <a:rPr lang="fr-FR" sz="2000"/>
              <a:t>L'environnement économique sectoriel de l'entreprise : Modèle PESTEL</a:t>
            </a:r>
          </a:p>
        </p:txBody>
      </p:sp>
      <p:graphicFrame>
        <p:nvGraphicFramePr>
          <p:cNvPr id="153629" name="Group 29"/>
          <p:cNvGraphicFramePr>
            <a:graphicFrameLocks noGrp="1"/>
          </p:cNvGraphicFramePr>
          <p:nvPr>
            <p:ph type="tbl" idx="1"/>
          </p:nvPr>
        </p:nvGraphicFramePr>
        <p:xfrm>
          <a:off x="323850" y="823913"/>
          <a:ext cx="8636000" cy="5230368"/>
        </p:xfrm>
        <a:graphic>
          <a:graphicData uri="http://schemas.openxmlformats.org/drawingml/2006/table">
            <a:tbl>
              <a:tblPr/>
              <a:tblGrid>
                <a:gridCol w="4354513"/>
                <a:gridCol w="4281487"/>
              </a:tblGrid>
              <a:tr h="434975">
                <a:tc gridSpan="2">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800" b="0" i="0" u="none" strike="noStrike" cap="none" normalizeH="0" baseline="0">
                          <a:ln>
                            <a:noFill/>
                          </a:ln>
                          <a:solidFill>
                            <a:schemeClr val="tx1"/>
                          </a:solidFill>
                          <a:effectLst/>
                          <a:latin typeface="Times New Roman" charset="0"/>
                        </a:rPr>
                        <a:t>Des facteurs d'environnement répartis en 6 catégories -Politique, Economique, Socioculturel, Technologique, Ecologique, Légal - pèsent sur les organisations</a:t>
                      </a:r>
                      <a:endParaRPr kumimoji="0" lang="fr-FR" sz="1400" b="0" i="0" u="none" strike="noStrike" cap="none" normalizeH="0" baseline="0">
                        <a:ln>
                          <a:noFill/>
                        </a:ln>
                        <a:solidFill>
                          <a:schemeClr val="tx1"/>
                        </a:solidFill>
                        <a:effectLst/>
                        <a:latin typeface="Times New Roman"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fr-FR"/>
                    </a:p>
                  </a:txBody>
                  <a:tcPr/>
                </a:tc>
              </a:tr>
              <a:tr h="1044575">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600" b="1" i="0" u="none" strike="noStrike" cap="none" normalizeH="0" baseline="0">
                          <a:ln>
                            <a:noFill/>
                          </a:ln>
                          <a:solidFill>
                            <a:schemeClr val="hlink"/>
                          </a:solidFill>
                          <a:effectLst/>
                          <a:latin typeface="Times New Roman" charset="0"/>
                        </a:rPr>
                        <a:t>POLITIQUE</a:t>
                      </a:r>
                    </a:p>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400" b="0" i="0" u="none" strike="noStrike" cap="none" normalizeH="0" baseline="0">
                          <a:ln>
                            <a:noFill/>
                          </a:ln>
                          <a:solidFill>
                            <a:schemeClr val="tx1"/>
                          </a:solidFill>
                          <a:effectLst/>
                          <a:latin typeface="Times New Roman" charset="0"/>
                        </a:rPr>
                        <a:t>Stabilité gouvernementale</a:t>
                      </a:r>
                    </a:p>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400" b="0" i="0" u="none" strike="noStrike" cap="none" normalizeH="0" baseline="0">
                          <a:ln>
                            <a:noFill/>
                          </a:ln>
                          <a:solidFill>
                            <a:schemeClr val="tx1"/>
                          </a:solidFill>
                          <a:effectLst/>
                          <a:latin typeface="Times New Roman" charset="0"/>
                        </a:rPr>
                        <a:t>Politique fiscale</a:t>
                      </a:r>
                    </a:p>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400" b="0" i="0" u="none" strike="noStrike" cap="none" normalizeH="0" baseline="0">
                          <a:ln>
                            <a:noFill/>
                          </a:ln>
                          <a:solidFill>
                            <a:schemeClr val="tx1"/>
                          </a:solidFill>
                          <a:effectLst/>
                          <a:latin typeface="Times New Roman" charset="0"/>
                        </a:rPr>
                        <a:t>Régulation du commerce extérieur</a:t>
                      </a:r>
                    </a:p>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400" b="0" i="0" u="none" strike="noStrike" cap="none" normalizeH="0" baseline="0">
                          <a:ln>
                            <a:noFill/>
                          </a:ln>
                          <a:solidFill>
                            <a:schemeClr val="tx1"/>
                          </a:solidFill>
                          <a:effectLst/>
                          <a:latin typeface="Times New Roman" charset="0"/>
                        </a:rPr>
                        <a:t>Protection sociale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600" b="1" i="0" u="none" strike="noStrike" cap="none" normalizeH="0" baseline="0">
                          <a:ln>
                            <a:noFill/>
                          </a:ln>
                          <a:solidFill>
                            <a:schemeClr val="hlink"/>
                          </a:solidFill>
                          <a:effectLst/>
                          <a:latin typeface="Times New Roman" charset="0"/>
                        </a:rPr>
                        <a:t>ECONOMIQUE</a:t>
                      </a:r>
                      <a:endParaRPr kumimoji="0" lang="fr-FR" sz="1600" b="0" i="0" u="none" strike="noStrike" cap="none" normalizeH="0" baseline="0">
                        <a:ln>
                          <a:noFill/>
                        </a:ln>
                        <a:solidFill>
                          <a:schemeClr val="hlink"/>
                        </a:solidFill>
                        <a:effectLst/>
                        <a:latin typeface="Times New Roman" charset="0"/>
                      </a:endParaRPr>
                    </a:p>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400" b="0" i="0" u="none" strike="noStrike" cap="none" normalizeH="0" baseline="0">
                          <a:ln>
                            <a:noFill/>
                          </a:ln>
                          <a:solidFill>
                            <a:schemeClr val="tx1"/>
                          </a:solidFill>
                          <a:effectLst/>
                          <a:latin typeface="Times New Roman" charset="0"/>
                        </a:rPr>
                        <a:t>Cycles économiques - Evolution du PNB</a:t>
                      </a:r>
                    </a:p>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400" b="0" i="0" u="none" strike="noStrike" cap="none" normalizeH="0" baseline="0">
                          <a:ln>
                            <a:noFill/>
                          </a:ln>
                          <a:solidFill>
                            <a:schemeClr val="tx1"/>
                          </a:solidFill>
                          <a:effectLst/>
                          <a:latin typeface="Times New Roman" charset="0"/>
                        </a:rPr>
                        <a:t>Taux d'intérêt - Politique monétaire</a:t>
                      </a:r>
                    </a:p>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400" b="0" i="0" u="none" strike="noStrike" cap="none" normalizeH="0" baseline="0">
                          <a:ln>
                            <a:noFill/>
                          </a:ln>
                          <a:solidFill>
                            <a:schemeClr val="tx1"/>
                          </a:solidFill>
                          <a:effectLst/>
                          <a:latin typeface="Times New Roman" charset="0"/>
                        </a:rPr>
                        <a:t>Inflation - Chômage</a:t>
                      </a:r>
                    </a:p>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400" b="0" i="0" u="none" strike="noStrike" cap="none" normalizeH="0" baseline="0">
                          <a:ln>
                            <a:noFill/>
                          </a:ln>
                          <a:solidFill>
                            <a:schemeClr val="tx1"/>
                          </a:solidFill>
                          <a:effectLst/>
                          <a:latin typeface="Times New Roman" charset="0"/>
                        </a:rPr>
                        <a:t>Revenu disponible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33488">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600" b="1" i="0" u="none" strike="noStrike" cap="none" normalizeH="0" baseline="0">
                          <a:ln>
                            <a:noFill/>
                          </a:ln>
                          <a:solidFill>
                            <a:schemeClr val="hlink"/>
                          </a:solidFill>
                          <a:effectLst/>
                          <a:latin typeface="Times New Roman" charset="0"/>
                        </a:rPr>
                        <a:t>SOCIOCULTUREL</a:t>
                      </a:r>
                    </a:p>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400" b="0" i="0" u="none" strike="noStrike" cap="none" normalizeH="0" baseline="0">
                          <a:ln>
                            <a:noFill/>
                          </a:ln>
                          <a:solidFill>
                            <a:schemeClr val="tx1"/>
                          </a:solidFill>
                          <a:effectLst/>
                          <a:latin typeface="Times New Roman" charset="0"/>
                        </a:rPr>
                        <a:t>Démographie</a:t>
                      </a:r>
                    </a:p>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400" b="0" i="0" u="none" strike="noStrike" cap="none" normalizeH="0" baseline="0">
                          <a:ln>
                            <a:noFill/>
                          </a:ln>
                          <a:solidFill>
                            <a:schemeClr val="tx1"/>
                          </a:solidFill>
                          <a:effectLst/>
                          <a:latin typeface="Times New Roman" charset="0"/>
                        </a:rPr>
                        <a:t>Distribution des revenus</a:t>
                      </a:r>
                    </a:p>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400" b="0" i="0" u="none" strike="noStrike" cap="none" normalizeH="0" baseline="0">
                          <a:ln>
                            <a:noFill/>
                          </a:ln>
                          <a:solidFill>
                            <a:schemeClr val="tx1"/>
                          </a:solidFill>
                          <a:effectLst/>
                          <a:latin typeface="Times New Roman" charset="0"/>
                        </a:rPr>
                        <a:t>Mobilité sociale</a:t>
                      </a:r>
                    </a:p>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400" b="0" i="0" u="none" strike="noStrike" cap="none" normalizeH="0" baseline="0">
                          <a:ln>
                            <a:noFill/>
                          </a:ln>
                          <a:solidFill>
                            <a:schemeClr val="tx1"/>
                          </a:solidFill>
                          <a:effectLst/>
                          <a:latin typeface="Times New Roman" charset="0"/>
                        </a:rPr>
                        <a:t>Changement des modes de vie</a:t>
                      </a:r>
                    </a:p>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400" b="0" i="0" u="none" strike="noStrike" cap="none" normalizeH="0" baseline="0">
                          <a:ln>
                            <a:noFill/>
                          </a:ln>
                          <a:solidFill>
                            <a:schemeClr val="tx1"/>
                          </a:solidFill>
                          <a:effectLst/>
                          <a:latin typeface="Times New Roman" charset="0"/>
                        </a:rPr>
                        <a:t>Attitude par rapport au loisir et au travail</a:t>
                      </a:r>
                    </a:p>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400" b="0" i="0" u="none" strike="noStrike" cap="none" normalizeH="0" baseline="0">
                          <a:ln>
                            <a:noFill/>
                          </a:ln>
                          <a:solidFill>
                            <a:schemeClr val="tx1"/>
                          </a:solidFill>
                          <a:effectLst/>
                          <a:latin typeface="Times New Roman" charset="0"/>
                        </a:rPr>
                        <a:t>Consumérisme - Niveau d'éducation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600" b="1" i="0" u="none" strike="noStrike" cap="none" normalizeH="0" baseline="0">
                          <a:ln>
                            <a:noFill/>
                          </a:ln>
                          <a:solidFill>
                            <a:schemeClr val="hlink"/>
                          </a:solidFill>
                          <a:effectLst/>
                          <a:latin typeface="Times New Roman" charset="0"/>
                        </a:rPr>
                        <a:t>TECHNOLOGIQUE</a:t>
                      </a:r>
                    </a:p>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400" b="0" i="0" u="none" strike="noStrike" cap="none" normalizeH="0" baseline="0">
                          <a:ln>
                            <a:noFill/>
                          </a:ln>
                          <a:solidFill>
                            <a:schemeClr val="tx1"/>
                          </a:solidFill>
                          <a:effectLst/>
                          <a:latin typeface="Times New Roman" charset="0"/>
                        </a:rPr>
                        <a:t>Dépenses publiques de R&amp;D</a:t>
                      </a:r>
                    </a:p>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400" b="0" i="0" u="none" strike="noStrike" cap="none" normalizeH="0" baseline="0">
                          <a:ln>
                            <a:noFill/>
                          </a:ln>
                          <a:solidFill>
                            <a:schemeClr val="tx1"/>
                          </a:solidFill>
                          <a:effectLst/>
                          <a:latin typeface="Times New Roman" charset="0"/>
                        </a:rPr>
                        <a:t>Investissements technologiques privés et publics</a:t>
                      </a:r>
                    </a:p>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400" b="0" i="0" u="none" strike="noStrike" cap="none" normalizeH="0" baseline="0">
                          <a:ln>
                            <a:noFill/>
                          </a:ln>
                          <a:solidFill>
                            <a:schemeClr val="tx1"/>
                          </a:solidFill>
                          <a:effectLst/>
                          <a:latin typeface="Times New Roman" charset="0"/>
                        </a:rPr>
                        <a:t>Nouvelles découvertes, nouveaux développements</a:t>
                      </a:r>
                    </a:p>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400" b="0" i="0" u="none" strike="noStrike" cap="none" normalizeH="0" baseline="0">
                          <a:ln>
                            <a:noFill/>
                          </a:ln>
                          <a:solidFill>
                            <a:schemeClr val="tx1"/>
                          </a:solidFill>
                          <a:effectLst/>
                          <a:latin typeface="Times New Roman" charset="0"/>
                        </a:rPr>
                        <a:t>Vitesse des transferts technologiques</a:t>
                      </a:r>
                    </a:p>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400" b="0" i="0" u="none" strike="noStrike" cap="none" normalizeH="0" baseline="0">
                          <a:ln>
                            <a:noFill/>
                          </a:ln>
                          <a:solidFill>
                            <a:schemeClr val="tx1"/>
                          </a:solidFill>
                          <a:effectLst/>
                          <a:latin typeface="Times New Roman" charset="0"/>
                        </a:rPr>
                        <a:t>Taux d'obsolescence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46163">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600" b="1" i="0" u="none" strike="noStrike" cap="none" normalizeH="0" baseline="0">
                          <a:ln>
                            <a:noFill/>
                          </a:ln>
                          <a:solidFill>
                            <a:schemeClr val="hlink"/>
                          </a:solidFill>
                          <a:effectLst/>
                          <a:latin typeface="Times New Roman" charset="0"/>
                        </a:rPr>
                        <a:t>ECOLOGIQUE</a:t>
                      </a:r>
                    </a:p>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400" b="0" i="0" u="none" strike="noStrike" cap="none" normalizeH="0" baseline="0">
                          <a:ln>
                            <a:noFill/>
                          </a:ln>
                          <a:solidFill>
                            <a:schemeClr val="tx1"/>
                          </a:solidFill>
                          <a:effectLst/>
                          <a:latin typeface="Times New Roman" charset="0"/>
                        </a:rPr>
                        <a:t>Lois sur la protection de l'environnement</a:t>
                      </a:r>
                    </a:p>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400" b="0" i="0" u="none" strike="noStrike" cap="none" normalizeH="0" baseline="0">
                          <a:ln>
                            <a:noFill/>
                          </a:ln>
                          <a:solidFill>
                            <a:schemeClr val="tx1"/>
                          </a:solidFill>
                          <a:effectLst/>
                          <a:latin typeface="Times New Roman" charset="0"/>
                        </a:rPr>
                        <a:t>Retraitement des déchets</a:t>
                      </a:r>
                    </a:p>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400" b="0" i="0" u="none" strike="noStrike" cap="none" normalizeH="0" baseline="0">
                          <a:ln>
                            <a:noFill/>
                          </a:ln>
                          <a:solidFill>
                            <a:schemeClr val="tx1"/>
                          </a:solidFill>
                          <a:effectLst/>
                          <a:latin typeface="Times New Roman" charset="0"/>
                        </a:rPr>
                        <a:t>Consommation d'énergie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600" b="1" i="0" u="none" strike="noStrike" cap="none" normalizeH="0" baseline="0">
                          <a:ln>
                            <a:noFill/>
                          </a:ln>
                          <a:solidFill>
                            <a:schemeClr val="hlink"/>
                          </a:solidFill>
                          <a:effectLst/>
                          <a:latin typeface="Times New Roman" charset="0"/>
                        </a:rPr>
                        <a:t>LEGAL</a:t>
                      </a:r>
                    </a:p>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400" b="0" i="0" u="none" strike="noStrike" cap="none" normalizeH="0" baseline="0">
                          <a:ln>
                            <a:noFill/>
                          </a:ln>
                          <a:solidFill>
                            <a:schemeClr val="tx1"/>
                          </a:solidFill>
                          <a:effectLst/>
                          <a:latin typeface="Times New Roman" charset="0"/>
                        </a:rPr>
                        <a:t>Lois sur les monopoles</a:t>
                      </a:r>
                    </a:p>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400" b="0" i="0" u="none" strike="noStrike" cap="none" normalizeH="0" baseline="0">
                          <a:ln>
                            <a:noFill/>
                          </a:ln>
                          <a:solidFill>
                            <a:schemeClr val="tx1"/>
                          </a:solidFill>
                          <a:effectLst/>
                          <a:latin typeface="Times New Roman" charset="0"/>
                        </a:rPr>
                        <a:t>Droit du travail</a:t>
                      </a:r>
                    </a:p>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400" b="0" i="0" u="none" strike="noStrike" cap="none" normalizeH="0" baseline="0">
                          <a:ln>
                            <a:noFill/>
                          </a:ln>
                          <a:solidFill>
                            <a:schemeClr val="tx1"/>
                          </a:solidFill>
                          <a:effectLst/>
                          <a:latin typeface="Times New Roman" charset="0"/>
                        </a:rPr>
                        <a:t>Législation sur la santé</a:t>
                      </a:r>
                    </a:p>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400" b="0" i="0" u="none" strike="noStrike" cap="none" normalizeH="0" baseline="0">
                          <a:ln>
                            <a:noFill/>
                          </a:ln>
                          <a:solidFill>
                            <a:schemeClr val="tx1"/>
                          </a:solidFill>
                          <a:effectLst/>
                          <a:latin typeface="Times New Roman" charset="0"/>
                        </a:rPr>
                        <a:t>Normes de sécurité</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Espace réservé du numéro de diapositive 3"/>
          <p:cNvSpPr>
            <a:spLocks noGrp="1"/>
          </p:cNvSpPr>
          <p:nvPr>
            <p:ph type="sldNum" sz="quarter" idx="10"/>
          </p:nvPr>
        </p:nvSpPr>
        <p:spPr/>
        <p:txBody>
          <a:bodyPr/>
          <a:lstStyle/>
          <a:p>
            <a:pPr>
              <a:defRPr/>
            </a:pPr>
            <a:fld id="{6B435588-CC0C-C943-A382-F4CD18CF0A1D}" type="slidenum">
              <a:rPr lang="fr-FR"/>
              <a:pPr>
                <a:defRPr/>
              </a:pPr>
              <a:t>75</a:t>
            </a:fld>
            <a:endParaRPr lang="fr-FR"/>
          </a:p>
        </p:txBody>
      </p:sp>
      <p:sp>
        <p:nvSpPr>
          <p:cNvPr id="154627" name="Rectangle 2"/>
          <p:cNvSpPr>
            <a:spLocks noGrp="1" noChangeArrowheads="1"/>
          </p:cNvSpPr>
          <p:nvPr>
            <p:ph type="title"/>
          </p:nvPr>
        </p:nvSpPr>
        <p:spPr>
          <a:xfrm>
            <a:off x="838200" y="76200"/>
            <a:ext cx="7772400" cy="685800"/>
          </a:xfrm>
          <a:noFill/>
        </p:spPr>
        <p:txBody>
          <a:bodyPr/>
          <a:lstStyle/>
          <a:p>
            <a:r>
              <a:rPr lang="fr-FR"/>
              <a:t>Analyse interne &amp; externe</a:t>
            </a:r>
          </a:p>
        </p:txBody>
      </p:sp>
      <p:sp>
        <p:nvSpPr>
          <p:cNvPr id="154628" name="Rectangle 3"/>
          <p:cNvSpPr>
            <a:spLocks noChangeArrowheads="1"/>
          </p:cNvSpPr>
          <p:nvPr/>
        </p:nvSpPr>
        <p:spPr bwMode="auto">
          <a:xfrm>
            <a:off x="339725" y="779463"/>
            <a:ext cx="4065588" cy="3040062"/>
          </a:xfrm>
          <a:prstGeom prst="rect">
            <a:avLst/>
          </a:prstGeom>
          <a:solidFill>
            <a:srgbClr val="FFFFFF"/>
          </a:solidFill>
          <a:ln w="127000">
            <a:noFill/>
            <a:miter lim="800000"/>
            <a:headEnd/>
            <a:tailEnd/>
          </a:ln>
        </p:spPr>
        <p:txBody>
          <a:bodyPr wrap="none" anchor="ctr">
            <a:prstTxWarp prst="textNoShape">
              <a:avLst/>
            </a:prstTxWarp>
          </a:bodyPr>
          <a:lstStyle/>
          <a:p>
            <a:endParaRPr lang="fr-FR"/>
          </a:p>
        </p:txBody>
      </p:sp>
      <p:sp>
        <p:nvSpPr>
          <p:cNvPr id="154629" name="Rectangle 4"/>
          <p:cNvSpPr>
            <a:spLocks noChangeArrowheads="1"/>
          </p:cNvSpPr>
          <p:nvPr/>
        </p:nvSpPr>
        <p:spPr bwMode="auto">
          <a:xfrm>
            <a:off x="334963" y="784225"/>
            <a:ext cx="4075112" cy="3317875"/>
          </a:xfrm>
          <a:prstGeom prst="rect">
            <a:avLst/>
          </a:prstGeom>
          <a:noFill/>
          <a:ln w="25400">
            <a:solidFill>
              <a:srgbClr val="000000"/>
            </a:solidFill>
            <a:miter lim="800000"/>
            <a:headEnd/>
            <a:tailEnd/>
          </a:ln>
        </p:spPr>
        <p:txBody>
          <a:bodyPr wrap="none" anchor="ctr">
            <a:prstTxWarp prst="textNoShape">
              <a:avLst/>
            </a:prstTxWarp>
          </a:bodyPr>
          <a:lstStyle/>
          <a:p>
            <a:endParaRPr lang="fr-FR"/>
          </a:p>
        </p:txBody>
      </p:sp>
      <p:sp>
        <p:nvSpPr>
          <p:cNvPr id="154630" name="Rectangle 5"/>
          <p:cNvSpPr>
            <a:spLocks noChangeArrowheads="1"/>
          </p:cNvSpPr>
          <p:nvPr/>
        </p:nvSpPr>
        <p:spPr bwMode="auto">
          <a:xfrm>
            <a:off x="5056188" y="779463"/>
            <a:ext cx="3816350" cy="4030662"/>
          </a:xfrm>
          <a:prstGeom prst="rect">
            <a:avLst/>
          </a:prstGeom>
          <a:solidFill>
            <a:srgbClr val="FFFFFF"/>
          </a:solidFill>
          <a:ln w="25400">
            <a:noFill/>
            <a:miter lim="800000"/>
            <a:headEnd/>
            <a:tailEnd/>
          </a:ln>
        </p:spPr>
        <p:txBody>
          <a:bodyPr wrap="none" anchor="ctr">
            <a:prstTxWarp prst="textNoShape">
              <a:avLst/>
            </a:prstTxWarp>
          </a:bodyPr>
          <a:lstStyle/>
          <a:p>
            <a:endParaRPr lang="fr-FR"/>
          </a:p>
        </p:txBody>
      </p:sp>
      <p:sp>
        <p:nvSpPr>
          <p:cNvPr id="154631" name="Rectangle 6"/>
          <p:cNvSpPr>
            <a:spLocks noChangeArrowheads="1"/>
          </p:cNvSpPr>
          <p:nvPr/>
        </p:nvSpPr>
        <p:spPr bwMode="auto">
          <a:xfrm>
            <a:off x="5051425" y="784225"/>
            <a:ext cx="3825875" cy="4022725"/>
          </a:xfrm>
          <a:prstGeom prst="rect">
            <a:avLst/>
          </a:prstGeom>
          <a:noFill/>
          <a:ln w="25400">
            <a:solidFill>
              <a:srgbClr val="000000"/>
            </a:solidFill>
            <a:miter lim="800000"/>
            <a:headEnd/>
            <a:tailEnd/>
          </a:ln>
        </p:spPr>
        <p:txBody>
          <a:bodyPr wrap="none" anchor="ctr">
            <a:prstTxWarp prst="textNoShape">
              <a:avLst/>
            </a:prstTxWarp>
          </a:bodyPr>
          <a:lstStyle/>
          <a:p>
            <a:endParaRPr lang="fr-FR"/>
          </a:p>
        </p:txBody>
      </p:sp>
      <p:sp>
        <p:nvSpPr>
          <p:cNvPr id="154632" name="Rectangle 7"/>
          <p:cNvSpPr>
            <a:spLocks noChangeArrowheads="1"/>
          </p:cNvSpPr>
          <p:nvPr/>
        </p:nvSpPr>
        <p:spPr bwMode="auto">
          <a:xfrm>
            <a:off x="1147763" y="769938"/>
            <a:ext cx="1433512" cy="241300"/>
          </a:xfrm>
          <a:prstGeom prst="rect">
            <a:avLst/>
          </a:prstGeom>
          <a:noFill/>
          <a:ln w="12700">
            <a:noFill/>
            <a:miter lim="800000"/>
            <a:headEnd/>
            <a:tailEnd/>
          </a:ln>
        </p:spPr>
        <p:txBody>
          <a:bodyPr wrap="none" lIns="90487" tIns="44450" rIns="90487" bIns="44450">
            <a:prstTxWarp prst="textNoShape">
              <a:avLst/>
            </a:prstTxWarp>
            <a:spAutoFit/>
          </a:bodyPr>
          <a:lstStyle/>
          <a:p>
            <a:r>
              <a:rPr lang="fr-FR" sz="1000" b="1">
                <a:solidFill>
                  <a:srgbClr val="00279F"/>
                </a:solidFill>
              </a:rPr>
              <a:t>ANALYSE EXTERNE</a:t>
            </a:r>
          </a:p>
        </p:txBody>
      </p:sp>
      <p:sp>
        <p:nvSpPr>
          <p:cNvPr id="154633" name="Rectangle 8"/>
          <p:cNvSpPr>
            <a:spLocks noChangeArrowheads="1"/>
          </p:cNvSpPr>
          <p:nvPr/>
        </p:nvSpPr>
        <p:spPr bwMode="auto">
          <a:xfrm>
            <a:off x="5668963" y="769938"/>
            <a:ext cx="1398587" cy="241300"/>
          </a:xfrm>
          <a:prstGeom prst="rect">
            <a:avLst/>
          </a:prstGeom>
          <a:noFill/>
          <a:ln w="12700">
            <a:noFill/>
            <a:miter lim="800000"/>
            <a:headEnd/>
            <a:tailEnd/>
          </a:ln>
        </p:spPr>
        <p:txBody>
          <a:bodyPr wrap="none" lIns="90487" tIns="44450" rIns="90487" bIns="44450">
            <a:prstTxWarp prst="textNoShape">
              <a:avLst/>
            </a:prstTxWarp>
            <a:spAutoFit/>
          </a:bodyPr>
          <a:lstStyle/>
          <a:p>
            <a:r>
              <a:rPr lang="fr-FR" sz="1000" b="1">
                <a:solidFill>
                  <a:srgbClr val="00279F"/>
                </a:solidFill>
              </a:rPr>
              <a:t>ANALYSE INTERNE</a:t>
            </a:r>
          </a:p>
        </p:txBody>
      </p:sp>
      <p:sp>
        <p:nvSpPr>
          <p:cNvPr id="154634" name="Rectangle 9"/>
          <p:cNvSpPr>
            <a:spLocks noChangeArrowheads="1"/>
          </p:cNvSpPr>
          <p:nvPr/>
        </p:nvSpPr>
        <p:spPr bwMode="auto">
          <a:xfrm>
            <a:off x="527050" y="1035050"/>
            <a:ext cx="2719388" cy="7270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b="1">
                <a:solidFill>
                  <a:srgbClr val="000000"/>
                </a:solidFill>
              </a:rPr>
              <a:t>Analyse du portefeuille clients : </a:t>
            </a:r>
          </a:p>
          <a:p>
            <a:r>
              <a:rPr lang="fr-FR" sz="1400" b="1">
                <a:solidFill>
                  <a:srgbClr val="000000"/>
                </a:solidFill>
              </a:rPr>
              <a:t>segments, motivations, et besoins </a:t>
            </a:r>
          </a:p>
          <a:p>
            <a:r>
              <a:rPr lang="fr-FR" sz="1400" b="1">
                <a:solidFill>
                  <a:srgbClr val="000000"/>
                </a:solidFill>
              </a:rPr>
              <a:t>non satisfaits.</a:t>
            </a:r>
          </a:p>
        </p:txBody>
      </p:sp>
      <p:sp>
        <p:nvSpPr>
          <p:cNvPr id="154635" name="Rectangle 10"/>
          <p:cNvSpPr>
            <a:spLocks noChangeArrowheads="1"/>
          </p:cNvSpPr>
          <p:nvPr/>
        </p:nvSpPr>
        <p:spPr bwMode="auto">
          <a:xfrm>
            <a:off x="527050" y="1868488"/>
            <a:ext cx="3806825" cy="939800"/>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b="1">
                <a:solidFill>
                  <a:srgbClr val="000000"/>
                </a:solidFill>
              </a:rPr>
              <a:t>Analyse de la compétition : </a:t>
            </a:r>
          </a:p>
          <a:p>
            <a:r>
              <a:rPr lang="fr-FR" sz="1400" b="1">
                <a:solidFill>
                  <a:srgbClr val="000000"/>
                </a:solidFill>
              </a:rPr>
              <a:t>identité, performances, objectifs, </a:t>
            </a:r>
          </a:p>
          <a:p>
            <a:r>
              <a:rPr lang="fr-FR" sz="1400" b="1">
                <a:solidFill>
                  <a:srgbClr val="000000"/>
                </a:solidFill>
              </a:rPr>
              <a:t>stratégies, culture, structure de coût,</a:t>
            </a:r>
          </a:p>
          <a:p>
            <a:r>
              <a:rPr lang="fr-FR" sz="1400" b="1">
                <a:solidFill>
                  <a:srgbClr val="000000"/>
                </a:solidFill>
              </a:rPr>
              <a:t> circuits de distribution, cycle de vie du produit.</a:t>
            </a:r>
          </a:p>
        </p:txBody>
      </p:sp>
      <p:sp>
        <p:nvSpPr>
          <p:cNvPr id="154636" name="Rectangle 11"/>
          <p:cNvSpPr>
            <a:spLocks noChangeArrowheads="1"/>
          </p:cNvSpPr>
          <p:nvPr/>
        </p:nvSpPr>
        <p:spPr bwMode="auto">
          <a:xfrm>
            <a:off x="531813" y="2055813"/>
            <a:ext cx="1989137" cy="244475"/>
          </a:xfrm>
          <a:prstGeom prst="rect">
            <a:avLst/>
          </a:prstGeom>
          <a:noFill/>
          <a:ln w="12700">
            <a:noFill/>
            <a:miter lim="800000"/>
            <a:headEnd/>
            <a:tailEnd/>
          </a:ln>
        </p:spPr>
        <p:txBody>
          <a:bodyPr wrap="none" anchor="ctr">
            <a:prstTxWarp prst="textNoShape">
              <a:avLst/>
            </a:prstTxWarp>
          </a:bodyPr>
          <a:lstStyle/>
          <a:p>
            <a:endParaRPr lang="fr-FR"/>
          </a:p>
        </p:txBody>
      </p:sp>
      <p:sp>
        <p:nvSpPr>
          <p:cNvPr id="154637" name="Rectangle 12"/>
          <p:cNvSpPr>
            <a:spLocks noChangeArrowheads="1"/>
          </p:cNvSpPr>
          <p:nvPr/>
        </p:nvSpPr>
        <p:spPr bwMode="auto">
          <a:xfrm>
            <a:off x="527050" y="2959100"/>
            <a:ext cx="2654300" cy="115252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b="1">
                <a:solidFill>
                  <a:srgbClr val="000000"/>
                </a:solidFill>
              </a:rPr>
              <a:t>Analyse de l'environnement  : </a:t>
            </a:r>
          </a:p>
          <a:p>
            <a:r>
              <a:rPr lang="fr-FR" sz="1400" b="1">
                <a:solidFill>
                  <a:srgbClr val="000000"/>
                </a:solidFill>
              </a:rPr>
              <a:t>technologie, gouvernement,</a:t>
            </a:r>
          </a:p>
          <a:p>
            <a:r>
              <a:rPr lang="fr-FR" sz="1400" b="1">
                <a:solidFill>
                  <a:srgbClr val="000000"/>
                </a:solidFill>
              </a:rPr>
              <a:t>économie, culture, démographie,</a:t>
            </a:r>
          </a:p>
          <a:p>
            <a:r>
              <a:rPr lang="fr-FR" sz="1400" b="1">
                <a:solidFill>
                  <a:srgbClr val="000000"/>
                </a:solidFill>
              </a:rPr>
              <a:t>Analyse de scénarii, analyse </a:t>
            </a:r>
          </a:p>
          <a:p>
            <a:r>
              <a:rPr lang="fr-FR" sz="1400" b="1">
                <a:solidFill>
                  <a:srgbClr val="000000"/>
                </a:solidFill>
              </a:rPr>
              <a:t>d'impact.</a:t>
            </a:r>
          </a:p>
        </p:txBody>
      </p:sp>
      <p:sp>
        <p:nvSpPr>
          <p:cNvPr id="154638" name="Rectangle 13"/>
          <p:cNvSpPr>
            <a:spLocks noChangeArrowheads="1"/>
          </p:cNvSpPr>
          <p:nvPr/>
        </p:nvSpPr>
        <p:spPr bwMode="auto">
          <a:xfrm>
            <a:off x="303213" y="3144838"/>
            <a:ext cx="1700212" cy="244475"/>
          </a:xfrm>
          <a:prstGeom prst="rect">
            <a:avLst/>
          </a:prstGeom>
          <a:noFill/>
          <a:ln w="12700">
            <a:noFill/>
            <a:miter lim="800000"/>
            <a:headEnd/>
            <a:tailEnd/>
          </a:ln>
        </p:spPr>
        <p:txBody>
          <a:bodyPr wrap="none" anchor="ctr">
            <a:prstTxWarp prst="textNoShape">
              <a:avLst/>
            </a:prstTxWarp>
          </a:bodyPr>
          <a:lstStyle/>
          <a:p>
            <a:endParaRPr lang="fr-FR"/>
          </a:p>
        </p:txBody>
      </p:sp>
      <p:sp>
        <p:nvSpPr>
          <p:cNvPr id="154639" name="Rectangle 14"/>
          <p:cNvSpPr>
            <a:spLocks noChangeArrowheads="1"/>
          </p:cNvSpPr>
          <p:nvPr/>
        </p:nvSpPr>
        <p:spPr bwMode="auto">
          <a:xfrm>
            <a:off x="531813" y="3417888"/>
            <a:ext cx="1697037" cy="244475"/>
          </a:xfrm>
          <a:prstGeom prst="rect">
            <a:avLst/>
          </a:prstGeom>
          <a:noFill/>
          <a:ln w="12700">
            <a:noFill/>
            <a:miter lim="800000"/>
            <a:headEnd/>
            <a:tailEnd/>
          </a:ln>
        </p:spPr>
        <p:txBody>
          <a:bodyPr wrap="none" anchor="ctr">
            <a:prstTxWarp prst="textNoShape">
              <a:avLst/>
            </a:prstTxWarp>
          </a:bodyPr>
          <a:lstStyle/>
          <a:p>
            <a:endParaRPr lang="fr-FR"/>
          </a:p>
        </p:txBody>
      </p:sp>
      <p:sp>
        <p:nvSpPr>
          <p:cNvPr id="154640" name="Rectangle 15"/>
          <p:cNvSpPr>
            <a:spLocks noChangeArrowheads="1"/>
          </p:cNvSpPr>
          <p:nvPr/>
        </p:nvSpPr>
        <p:spPr bwMode="auto">
          <a:xfrm>
            <a:off x="5154613" y="1004888"/>
            <a:ext cx="2560637" cy="7270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b="1">
                <a:solidFill>
                  <a:srgbClr val="000000"/>
                </a:solidFill>
              </a:rPr>
              <a:t>Analyse des performances :</a:t>
            </a:r>
          </a:p>
          <a:p>
            <a:r>
              <a:rPr lang="fr-FR" sz="1400" b="1">
                <a:solidFill>
                  <a:srgbClr val="000000"/>
                </a:solidFill>
              </a:rPr>
              <a:t>rentabilité des investissements, </a:t>
            </a:r>
          </a:p>
          <a:p>
            <a:r>
              <a:rPr lang="fr-FR" sz="1400" b="1">
                <a:solidFill>
                  <a:srgbClr val="000000"/>
                </a:solidFill>
              </a:rPr>
              <a:t>Croissance CA, résultats clés.</a:t>
            </a:r>
          </a:p>
        </p:txBody>
      </p:sp>
      <p:sp>
        <p:nvSpPr>
          <p:cNvPr id="154641" name="Rectangle 16"/>
          <p:cNvSpPr>
            <a:spLocks noChangeArrowheads="1"/>
          </p:cNvSpPr>
          <p:nvPr/>
        </p:nvSpPr>
        <p:spPr bwMode="auto">
          <a:xfrm>
            <a:off x="5154613" y="1685925"/>
            <a:ext cx="1987550" cy="30162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b="1">
                <a:solidFill>
                  <a:srgbClr val="000000"/>
                </a:solidFill>
              </a:rPr>
              <a:t>Problèmes stratégiques.</a:t>
            </a:r>
          </a:p>
        </p:txBody>
      </p:sp>
      <p:sp>
        <p:nvSpPr>
          <p:cNvPr id="154642" name="Rectangle 17"/>
          <p:cNvSpPr>
            <a:spLocks noChangeArrowheads="1"/>
          </p:cNvSpPr>
          <p:nvPr/>
        </p:nvSpPr>
        <p:spPr bwMode="auto">
          <a:xfrm>
            <a:off x="5154613" y="2019300"/>
            <a:ext cx="2408237" cy="7270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b="1">
                <a:solidFill>
                  <a:srgbClr val="000000"/>
                </a:solidFill>
              </a:rPr>
              <a:t>Organisation interne : </a:t>
            </a:r>
          </a:p>
          <a:p>
            <a:r>
              <a:rPr lang="fr-FR" sz="1400" b="1">
                <a:solidFill>
                  <a:srgbClr val="000000"/>
                </a:solidFill>
              </a:rPr>
              <a:t>structure, personnes, culture,</a:t>
            </a:r>
          </a:p>
          <a:p>
            <a:r>
              <a:rPr lang="fr-FR" sz="1400" b="1">
                <a:solidFill>
                  <a:srgbClr val="000000"/>
                </a:solidFill>
              </a:rPr>
              <a:t> systèmes d'information.</a:t>
            </a:r>
          </a:p>
        </p:txBody>
      </p:sp>
      <p:sp>
        <p:nvSpPr>
          <p:cNvPr id="154643" name="Rectangle 18"/>
          <p:cNvSpPr>
            <a:spLocks noChangeArrowheads="1"/>
          </p:cNvSpPr>
          <p:nvPr/>
        </p:nvSpPr>
        <p:spPr bwMode="auto">
          <a:xfrm>
            <a:off x="5154613" y="2776538"/>
            <a:ext cx="2778125" cy="7270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b="1">
                <a:solidFill>
                  <a:srgbClr val="000000"/>
                </a:solidFill>
              </a:rPr>
              <a:t>Analyse des coûts :</a:t>
            </a:r>
          </a:p>
          <a:p>
            <a:r>
              <a:rPr lang="fr-FR" sz="1400" b="1">
                <a:solidFill>
                  <a:srgbClr val="000000"/>
                </a:solidFill>
              </a:rPr>
              <a:t> avantage durable par coût réduit,</a:t>
            </a:r>
          </a:p>
          <a:p>
            <a:r>
              <a:rPr lang="fr-FR" sz="1400" b="1">
                <a:solidFill>
                  <a:srgbClr val="000000"/>
                </a:solidFill>
              </a:rPr>
              <a:t> courbe d'expérience.</a:t>
            </a:r>
          </a:p>
        </p:txBody>
      </p:sp>
      <p:sp>
        <p:nvSpPr>
          <p:cNvPr id="154644" name="Rectangle 19"/>
          <p:cNvSpPr>
            <a:spLocks noChangeArrowheads="1"/>
          </p:cNvSpPr>
          <p:nvPr/>
        </p:nvSpPr>
        <p:spPr bwMode="auto">
          <a:xfrm>
            <a:off x="5154613" y="3457575"/>
            <a:ext cx="2798762" cy="30162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b="1">
                <a:solidFill>
                  <a:srgbClr val="000000"/>
                </a:solidFill>
              </a:rPr>
              <a:t>Analyse du portefeuille d'activités.</a:t>
            </a:r>
          </a:p>
        </p:txBody>
      </p:sp>
      <p:sp>
        <p:nvSpPr>
          <p:cNvPr id="154645" name="Rectangle 20"/>
          <p:cNvSpPr>
            <a:spLocks noChangeArrowheads="1"/>
          </p:cNvSpPr>
          <p:nvPr/>
        </p:nvSpPr>
        <p:spPr bwMode="auto">
          <a:xfrm>
            <a:off x="5154613" y="3913188"/>
            <a:ext cx="180975" cy="393700"/>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000" b="1">
              <a:solidFill>
                <a:srgbClr val="000000"/>
              </a:solidFill>
            </a:endParaRPr>
          </a:p>
          <a:p>
            <a:endParaRPr lang="fr-FR" sz="1000" b="1">
              <a:solidFill>
                <a:srgbClr val="000000"/>
              </a:solidFill>
            </a:endParaRPr>
          </a:p>
        </p:txBody>
      </p:sp>
      <p:sp>
        <p:nvSpPr>
          <p:cNvPr id="154646" name="Rectangle 21"/>
          <p:cNvSpPr>
            <a:spLocks noChangeArrowheads="1"/>
          </p:cNvSpPr>
          <p:nvPr/>
        </p:nvSpPr>
        <p:spPr bwMode="auto">
          <a:xfrm>
            <a:off x="5154613" y="4003675"/>
            <a:ext cx="3005137" cy="30162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b="1">
                <a:solidFill>
                  <a:srgbClr val="000000"/>
                </a:solidFill>
              </a:rPr>
              <a:t>Ressources et contraintes financières.</a:t>
            </a:r>
          </a:p>
        </p:txBody>
      </p:sp>
      <p:sp>
        <p:nvSpPr>
          <p:cNvPr id="154647" name="Rectangle 22"/>
          <p:cNvSpPr>
            <a:spLocks noChangeArrowheads="1"/>
          </p:cNvSpPr>
          <p:nvPr/>
        </p:nvSpPr>
        <p:spPr bwMode="auto">
          <a:xfrm>
            <a:off x="5154613" y="4321175"/>
            <a:ext cx="180975" cy="393700"/>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000" b="1">
              <a:solidFill>
                <a:srgbClr val="000000"/>
              </a:solidFill>
            </a:endParaRPr>
          </a:p>
          <a:p>
            <a:endParaRPr lang="fr-FR" sz="1000" b="1">
              <a:solidFill>
                <a:srgbClr val="000000"/>
              </a:solidFill>
            </a:endParaRPr>
          </a:p>
        </p:txBody>
      </p:sp>
      <p:sp>
        <p:nvSpPr>
          <p:cNvPr id="154648" name="Rectangle 23"/>
          <p:cNvSpPr>
            <a:spLocks noChangeArrowheads="1"/>
          </p:cNvSpPr>
          <p:nvPr/>
        </p:nvSpPr>
        <p:spPr bwMode="auto">
          <a:xfrm>
            <a:off x="5154613" y="4457700"/>
            <a:ext cx="180975" cy="393700"/>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000" b="1">
              <a:solidFill>
                <a:srgbClr val="000000"/>
              </a:solidFill>
            </a:endParaRPr>
          </a:p>
          <a:p>
            <a:endParaRPr lang="fr-FR" sz="1000" b="1">
              <a:solidFill>
                <a:srgbClr val="000000"/>
              </a:solidFill>
            </a:endParaRPr>
          </a:p>
        </p:txBody>
      </p:sp>
      <p:sp>
        <p:nvSpPr>
          <p:cNvPr id="154649" name="Rectangle 24"/>
          <p:cNvSpPr>
            <a:spLocks noChangeArrowheads="1"/>
          </p:cNvSpPr>
          <p:nvPr/>
        </p:nvSpPr>
        <p:spPr bwMode="auto">
          <a:xfrm>
            <a:off x="5105400" y="4572000"/>
            <a:ext cx="2127250" cy="30162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b="1">
                <a:solidFill>
                  <a:srgbClr val="000000"/>
                </a:solidFill>
              </a:rPr>
              <a:t>Compétences distinctives.</a:t>
            </a:r>
          </a:p>
        </p:txBody>
      </p:sp>
      <p:sp>
        <p:nvSpPr>
          <p:cNvPr id="154650" name="Rectangle 25"/>
          <p:cNvSpPr>
            <a:spLocks noChangeArrowheads="1"/>
          </p:cNvSpPr>
          <p:nvPr/>
        </p:nvSpPr>
        <p:spPr bwMode="auto">
          <a:xfrm>
            <a:off x="1208088" y="4479925"/>
            <a:ext cx="1970087" cy="241300"/>
          </a:xfrm>
          <a:prstGeom prst="rect">
            <a:avLst/>
          </a:prstGeom>
          <a:noFill/>
          <a:ln w="12700">
            <a:noFill/>
            <a:miter lim="800000"/>
            <a:headEnd/>
            <a:tailEnd/>
          </a:ln>
        </p:spPr>
        <p:txBody>
          <a:bodyPr wrap="none" lIns="90487" tIns="44450" rIns="90487" bIns="44450">
            <a:prstTxWarp prst="textNoShape">
              <a:avLst/>
            </a:prstTxWarp>
            <a:spAutoFit/>
          </a:bodyPr>
          <a:lstStyle/>
          <a:p>
            <a:r>
              <a:rPr lang="fr-FR" sz="1000" b="1">
                <a:solidFill>
                  <a:schemeClr val="hlink"/>
                </a:solidFill>
              </a:rPr>
              <a:t>FACTEURS CLES DE SUCCES</a:t>
            </a:r>
          </a:p>
        </p:txBody>
      </p:sp>
      <p:sp>
        <p:nvSpPr>
          <p:cNvPr id="154651" name="Rectangle 26"/>
          <p:cNvSpPr>
            <a:spLocks noChangeArrowheads="1"/>
          </p:cNvSpPr>
          <p:nvPr/>
        </p:nvSpPr>
        <p:spPr bwMode="auto">
          <a:xfrm>
            <a:off x="1136650" y="5334000"/>
            <a:ext cx="2051050" cy="241300"/>
          </a:xfrm>
          <a:prstGeom prst="rect">
            <a:avLst/>
          </a:prstGeom>
          <a:noFill/>
          <a:ln w="12700">
            <a:noFill/>
            <a:miter lim="800000"/>
            <a:headEnd/>
            <a:tailEnd/>
          </a:ln>
        </p:spPr>
        <p:txBody>
          <a:bodyPr wrap="none" lIns="90487" tIns="44450" rIns="90487" bIns="44450">
            <a:prstTxWarp prst="textNoShape">
              <a:avLst/>
            </a:prstTxWarp>
            <a:spAutoFit/>
          </a:bodyPr>
          <a:lstStyle/>
          <a:p>
            <a:r>
              <a:rPr lang="fr-FR" sz="1000" b="1">
                <a:solidFill>
                  <a:schemeClr val="accent2"/>
                </a:solidFill>
              </a:rPr>
              <a:t>OPPORTUNITES ET MENACES</a:t>
            </a:r>
          </a:p>
        </p:txBody>
      </p:sp>
      <p:sp>
        <p:nvSpPr>
          <p:cNvPr id="154652" name="Rectangle 27"/>
          <p:cNvSpPr>
            <a:spLocks noChangeArrowheads="1"/>
          </p:cNvSpPr>
          <p:nvPr/>
        </p:nvSpPr>
        <p:spPr bwMode="auto">
          <a:xfrm>
            <a:off x="5667375" y="5334000"/>
            <a:ext cx="2209800" cy="393700"/>
          </a:xfrm>
          <a:prstGeom prst="rect">
            <a:avLst/>
          </a:prstGeom>
          <a:noFill/>
          <a:ln w="12700">
            <a:noFill/>
            <a:miter lim="800000"/>
            <a:headEnd/>
            <a:tailEnd/>
          </a:ln>
        </p:spPr>
        <p:txBody>
          <a:bodyPr wrap="none" lIns="90487" tIns="44450" rIns="90487" bIns="44450">
            <a:prstTxWarp prst="textNoShape">
              <a:avLst/>
            </a:prstTxWarp>
            <a:spAutoFit/>
          </a:bodyPr>
          <a:lstStyle/>
          <a:p>
            <a:r>
              <a:rPr lang="fr-FR" sz="1000" b="1">
                <a:solidFill>
                  <a:schemeClr val="accent2"/>
                </a:solidFill>
              </a:rPr>
              <a:t>FORCES ET FAIBLESSES</a:t>
            </a:r>
          </a:p>
          <a:p>
            <a:r>
              <a:rPr lang="fr-FR" sz="1000" b="1">
                <a:solidFill>
                  <a:schemeClr val="accent2"/>
                </a:solidFill>
              </a:rPr>
              <a:t>STRATEGIQUES, CONTRAINTES.</a:t>
            </a:r>
          </a:p>
        </p:txBody>
      </p:sp>
      <p:sp>
        <p:nvSpPr>
          <p:cNvPr id="154653" name="Rectangle 29"/>
          <p:cNvSpPr>
            <a:spLocks noChangeArrowheads="1"/>
          </p:cNvSpPr>
          <p:nvPr/>
        </p:nvSpPr>
        <p:spPr bwMode="auto">
          <a:xfrm>
            <a:off x="2900363" y="6367463"/>
            <a:ext cx="2781300" cy="287337"/>
          </a:xfrm>
          <a:prstGeom prst="rect">
            <a:avLst/>
          </a:prstGeom>
          <a:noFill/>
          <a:ln w="12700">
            <a:noFill/>
            <a:miter lim="800000"/>
            <a:headEnd/>
            <a:tailEnd/>
          </a:ln>
        </p:spPr>
        <p:txBody>
          <a:bodyPr wrap="none" lIns="90487" tIns="44450" rIns="90487" bIns="44450">
            <a:prstTxWarp prst="textNoShape">
              <a:avLst/>
            </a:prstTxWarp>
            <a:spAutoFit/>
          </a:bodyPr>
          <a:lstStyle/>
          <a:p>
            <a:r>
              <a:rPr lang="fr-FR" sz="1300" b="1">
                <a:solidFill>
                  <a:schemeClr val="hlink"/>
                </a:solidFill>
              </a:rPr>
              <a:t>IDENTIFICATION DES OPTIONS </a:t>
            </a:r>
          </a:p>
        </p:txBody>
      </p:sp>
      <p:sp>
        <p:nvSpPr>
          <p:cNvPr id="154654" name="Rectangle 30"/>
          <p:cNvSpPr>
            <a:spLocks noChangeArrowheads="1"/>
          </p:cNvSpPr>
          <p:nvPr/>
        </p:nvSpPr>
        <p:spPr bwMode="auto">
          <a:xfrm>
            <a:off x="2900363" y="6540500"/>
            <a:ext cx="2790825" cy="287338"/>
          </a:xfrm>
          <a:prstGeom prst="rect">
            <a:avLst/>
          </a:prstGeom>
          <a:noFill/>
          <a:ln w="12700">
            <a:noFill/>
            <a:miter lim="800000"/>
            <a:headEnd/>
            <a:tailEnd/>
          </a:ln>
        </p:spPr>
        <p:txBody>
          <a:bodyPr wrap="none" lIns="90487" tIns="44450" rIns="90487" bIns="44450">
            <a:prstTxWarp prst="textNoShape">
              <a:avLst/>
            </a:prstTxWarp>
            <a:spAutoFit/>
          </a:bodyPr>
          <a:lstStyle/>
          <a:p>
            <a:r>
              <a:rPr lang="fr-FR" sz="1300" b="1">
                <a:solidFill>
                  <a:schemeClr val="hlink"/>
                </a:solidFill>
              </a:rPr>
              <a:t>STRATEGIQUES ET SELECTION.</a:t>
            </a:r>
          </a:p>
        </p:txBody>
      </p:sp>
      <p:grpSp>
        <p:nvGrpSpPr>
          <p:cNvPr id="154655" name="Group 31"/>
          <p:cNvGrpSpPr>
            <a:grpSpLocks/>
          </p:cNvGrpSpPr>
          <p:nvPr/>
        </p:nvGrpSpPr>
        <p:grpSpPr bwMode="auto">
          <a:xfrm>
            <a:off x="2130425" y="4048125"/>
            <a:ext cx="131763" cy="403225"/>
            <a:chOff x="1342" y="2550"/>
            <a:chExt cx="83" cy="254"/>
          </a:xfrm>
        </p:grpSpPr>
        <p:sp>
          <p:nvSpPr>
            <p:cNvPr id="154669" name="Freeform 32"/>
            <p:cNvSpPr>
              <a:spLocks/>
            </p:cNvSpPr>
            <p:nvPr/>
          </p:nvSpPr>
          <p:spPr bwMode="auto">
            <a:xfrm>
              <a:off x="1342" y="2714"/>
              <a:ext cx="83" cy="90"/>
            </a:xfrm>
            <a:custGeom>
              <a:avLst/>
              <a:gdLst>
                <a:gd name="T0" fmla="*/ 41 w 83"/>
                <a:gd name="T1" fmla="*/ 89 h 90"/>
                <a:gd name="T2" fmla="*/ 0 w 83"/>
                <a:gd name="T3" fmla="*/ 0 h 90"/>
                <a:gd name="T4" fmla="*/ 41 w 83"/>
                <a:gd name="T5" fmla="*/ 0 h 90"/>
                <a:gd name="T6" fmla="*/ 82 w 83"/>
                <a:gd name="T7" fmla="*/ 0 h 90"/>
                <a:gd name="T8" fmla="*/ 41 w 83"/>
                <a:gd name="T9" fmla="*/ 89 h 90"/>
                <a:gd name="T10" fmla="*/ 0 60000 65536"/>
                <a:gd name="T11" fmla="*/ 0 60000 65536"/>
                <a:gd name="T12" fmla="*/ 0 60000 65536"/>
                <a:gd name="T13" fmla="*/ 0 60000 65536"/>
                <a:gd name="T14" fmla="*/ 0 60000 65536"/>
                <a:gd name="T15" fmla="*/ 0 w 83"/>
                <a:gd name="T16" fmla="*/ 0 h 90"/>
                <a:gd name="T17" fmla="*/ 83 w 83"/>
                <a:gd name="T18" fmla="*/ 90 h 90"/>
              </a:gdLst>
              <a:ahLst/>
              <a:cxnLst>
                <a:cxn ang="T10">
                  <a:pos x="T0" y="T1"/>
                </a:cxn>
                <a:cxn ang="T11">
                  <a:pos x="T2" y="T3"/>
                </a:cxn>
                <a:cxn ang="T12">
                  <a:pos x="T4" y="T5"/>
                </a:cxn>
                <a:cxn ang="T13">
                  <a:pos x="T6" y="T7"/>
                </a:cxn>
                <a:cxn ang="T14">
                  <a:pos x="T8" y="T9"/>
                </a:cxn>
              </a:cxnLst>
              <a:rect l="T15" t="T16" r="T17" b="T18"/>
              <a:pathLst>
                <a:path w="83" h="90">
                  <a:moveTo>
                    <a:pt x="41" y="89"/>
                  </a:moveTo>
                  <a:lnTo>
                    <a:pt x="0" y="0"/>
                  </a:lnTo>
                  <a:lnTo>
                    <a:pt x="41" y="0"/>
                  </a:lnTo>
                  <a:lnTo>
                    <a:pt x="82" y="0"/>
                  </a:lnTo>
                  <a:lnTo>
                    <a:pt x="41" y="89"/>
                  </a:lnTo>
                </a:path>
              </a:pathLst>
            </a:custGeom>
            <a:solidFill>
              <a:srgbClr val="000000"/>
            </a:solidFill>
            <a:ln w="127000" cap="rnd">
              <a:noFill/>
              <a:round/>
              <a:headEnd/>
              <a:tailEnd/>
            </a:ln>
          </p:spPr>
          <p:txBody>
            <a:bodyPr>
              <a:prstTxWarp prst="textNoShape">
                <a:avLst/>
              </a:prstTxWarp>
            </a:bodyPr>
            <a:lstStyle/>
            <a:p>
              <a:endParaRPr lang="fr-FR"/>
            </a:p>
          </p:txBody>
        </p:sp>
        <p:sp>
          <p:nvSpPr>
            <p:cNvPr id="154670" name="Line 33"/>
            <p:cNvSpPr>
              <a:spLocks noChangeShapeType="1"/>
            </p:cNvSpPr>
            <p:nvPr/>
          </p:nvSpPr>
          <p:spPr bwMode="auto">
            <a:xfrm>
              <a:off x="1384" y="2550"/>
              <a:ext cx="0" cy="153"/>
            </a:xfrm>
            <a:prstGeom prst="line">
              <a:avLst/>
            </a:prstGeom>
            <a:noFill/>
            <a:ln w="25400">
              <a:solidFill>
                <a:srgbClr val="000000"/>
              </a:solidFill>
              <a:round/>
              <a:headEnd/>
              <a:tailEnd/>
            </a:ln>
          </p:spPr>
          <p:txBody>
            <a:bodyPr wrap="none" anchor="ctr">
              <a:prstTxWarp prst="textNoShape">
                <a:avLst/>
              </a:prstTxWarp>
            </a:bodyPr>
            <a:lstStyle/>
            <a:p>
              <a:endParaRPr lang="fr-FR"/>
            </a:p>
          </p:txBody>
        </p:sp>
      </p:grpSp>
      <p:grpSp>
        <p:nvGrpSpPr>
          <p:cNvPr id="154656" name="Group 34"/>
          <p:cNvGrpSpPr>
            <a:grpSpLocks/>
          </p:cNvGrpSpPr>
          <p:nvPr/>
        </p:nvGrpSpPr>
        <p:grpSpPr bwMode="auto">
          <a:xfrm>
            <a:off x="2130425" y="4748213"/>
            <a:ext cx="131763" cy="576262"/>
            <a:chOff x="1342" y="2991"/>
            <a:chExt cx="83" cy="363"/>
          </a:xfrm>
        </p:grpSpPr>
        <p:sp>
          <p:nvSpPr>
            <p:cNvPr id="154667" name="Freeform 35"/>
            <p:cNvSpPr>
              <a:spLocks/>
            </p:cNvSpPr>
            <p:nvPr/>
          </p:nvSpPr>
          <p:spPr bwMode="auto">
            <a:xfrm>
              <a:off x="1342" y="3264"/>
              <a:ext cx="83" cy="90"/>
            </a:xfrm>
            <a:custGeom>
              <a:avLst/>
              <a:gdLst>
                <a:gd name="T0" fmla="*/ 41 w 83"/>
                <a:gd name="T1" fmla="*/ 89 h 90"/>
                <a:gd name="T2" fmla="*/ 0 w 83"/>
                <a:gd name="T3" fmla="*/ 0 h 90"/>
                <a:gd name="T4" fmla="*/ 41 w 83"/>
                <a:gd name="T5" fmla="*/ 0 h 90"/>
                <a:gd name="T6" fmla="*/ 82 w 83"/>
                <a:gd name="T7" fmla="*/ 0 h 90"/>
                <a:gd name="T8" fmla="*/ 41 w 83"/>
                <a:gd name="T9" fmla="*/ 89 h 90"/>
                <a:gd name="T10" fmla="*/ 0 60000 65536"/>
                <a:gd name="T11" fmla="*/ 0 60000 65536"/>
                <a:gd name="T12" fmla="*/ 0 60000 65536"/>
                <a:gd name="T13" fmla="*/ 0 60000 65536"/>
                <a:gd name="T14" fmla="*/ 0 60000 65536"/>
                <a:gd name="T15" fmla="*/ 0 w 83"/>
                <a:gd name="T16" fmla="*/ 0 h 90"/>
                <a:gd name="T17" fmla="*/ 83 w 83"/>
                <a:gd name="T18" fmla="*/ 90 h 90"/>
              </a:gdLst>
              <a:ahLst/>
              <a:cxnLst>
                <a:cxn ang="T10">
                  <a:pos x="T0" y="T1"/>
                </a:cxn>
                <a:cxn ang="T11">
                  <a:pos x="T2" y="T3"/>
                </a:cxn>
                <a:cxn ang="T12">
                  <a:pos x="T4" y="T5"/>
                </a:cxn>
                <a:cxn ang="T13">
                  <a:pos x="T6" y="T7"/>
                </a:cxn>
                <a:cxn ang="T14">
                  <a:pos x="T8" y="T9"/>
                </a:cxn>
              </a:cxnLst>
              <a:rect l="T15" t="T16" r="T17" b="T18"/>
              <a:pathLst>
                <a:path w="83" h="90">
                  <a:moveTo>
                    <a:pt x="41" y="89"/>
                  </a:moveTo>
                  <a:lnTo>
                    <a:pt x="0" y="0"/>
                  </a:lnTo>
                  <a:lnTo>
                    <a:pt x="41" y="0"/>
                  </a:lnTo>
                  <a:lnTo>
                    <a:pt x="82" y="0"/>
                  </a:lnTo>
                  <a:lnTo>
                    <a:pt x="41" y="89"/>
                  </a:lnTo>
                </a:path>
              </a:pathLst>
            </a:custGeom>
            <a:solidFill>
              <a:srgbClr val="000000"/>
            </a:solidFill>
            <a:ln w="127000" cap="rnd">
              <a:noFill/>
              <a:round/>
              <a:headEnd/>
              <a:tailEnd/>
            </a:ln>
          </p:spPr>
          <p:txBody>
            <a:bodyPr>
              <a:prstTxWarp prst="textNoShape">
                <a:avLst/>
              </a:prstTxWarp>
            </a:bodyPr>
            <a:lstStyle/>
            <a:p>
              <a:endParaRPr lang="fr-FR"/>
            </a:p>
          </p:txBody>
        </p:sp>
        <p:sp>
          <p:nvSpPr>
            <p:cNvPr id="154668" name="Line 36"/>
            <p:cNvSpPr>
              <a:spLocks noChangeShapeType="1"/>
            </p:cNvSpPr>
            <p:nvPr/>
          </p:nvSpPr>
          <p:spPr bwMode="auto">
            <a:xfrm>
              <a:off x="1384" y="2991"/>
              <a:ext cx="0" cy="262"/>
            </a:xfrm>
            <a:prstGeom prst="line">
              <a:avLst/>
            </a:prstGeom>
            <a:noFill/>
            <a:ln w="25400">
              <a:solidFill>
                <a:srgbClr val="000000"/>
              </a:solidFill>
              <a:round/>
              <a:headEnd/>
              <a:tailEnd/>
            </a:ln>
          </p:spPr>
          <p:txBody>
            <a:bodyPr wrap="none" anchor="ctr">
              <a:prstTxWarp prst="textNoShape">
                <a:avLst/>
              </a:prstTxWarp>
            </a:bodyPr>
            <a:lstStyle/>
            <a:p>
              <a:endParaRPr lang="fr-FR"/>
            </a:p>
          </p:txBody>
        </p:sp>
      </p:grpSp>
      <p:grpSp>
        <p:nvGrpSpPr>
          <p:cNvPr id="154657" name="Group 37"/>
          <p:cNvGrpSpPr>
            <a:grpSpLocks/>
          </p:cNvGrpSpPr>
          <p:nvPr/>
        </p:nvGrpSpPr>
        <p:grpSpPr bwMode="auto">
          <a:xfrm>
            <a:off x="6792913" y="4981575"/>
            <a:ext cx="149225" cy="266700"/>
            <a:chOff x="4279" y="3138"/>
            <a:chExt cx="94" cy="168"/>
          </a:xfrm>
        </p:grpSpPr>
        <p:sp>
          <p:nvSpPr>
            <p:cNvPr id="154665" name="Freeform 38"/>
            <p:cNvSpPr>
              <a:spLocks/>
            </p:cNvSpPr>
            <p:nvPr/>
          </p:nvSpPr>
          <p:spPr bwMode="auto">
            <a:xfrm>
              <a:off x="4279" y="3216"/>
              <a:ext cx="94" cy="90"/>
            </a:xfrm>
            <a:custGeom>
              <a:avLst/>
              <a:gdLst>
                <a:gd name="T0" fmla="*/ 52 w 94"/>
                <a:gd name="T1" fmla="*/ 89 h 90"/>
                <a:gd name="T2" fmla="*/ 0 w 94"/>
                <a:gd name="T3" fmla="*/ 0 h 90"/>
                <a:gd name="T4" fmla="*/ 52 w 94"/>
                <a:gd name="T5" fmla="*/ 0 h 90"/>
                <a:gd name="T6" fmla="*/ 93 w 94"/>
                <a:gd name="T7" fmla="*/ 0 h 90"/>
                <a:gd name="T8" fmla="*/ 52 w 94"/>
                <a:gd name="T9" fmla="*/ 89 h 90"/>
                <a:gd name="T10" fmla="*/ 0 60000 65536"/>
                <a:gd name="T11" fmla="*/ 0 60000 65536"/>
                <a:gd name="T12" fmla="*/ 0 60000 65536"/>
                <a:gd name="T13" fmla="*/ 0 60000 65536"/>
                <a:gd name="T14" fmla="*/ 0 60000 65536"/>
                <a:gd name="T15" fmla="*/ 0 w 94"/>
                <a:gd name="T16" fmla="*/ 0 h 90"/>
                <a:gd name="T17" fmla="*/ 94 w 94"/>
                <a:gd name="T18" fmla="*/ 90 h 90"/>
              </a:gdLst>
              <a:ahLst/>
              <a:cxnLst>
                <a:cxn ang="T10">
                  <a:pos x="T0" y="T1"/>
                </a:cxn>
                <a:cxn ang="T11">
                  <a:pos x="T2" y="T3"/>
                </a:cxn>
                <a:cxn ang="T12">
                  <a:pos x="T4" y="T5"/>
                </a:cxn>
                <a:cxn ang="T13">
                  <a:pos x="T6" y="T7"/>
                </a:cxn>
                <a:cxn ang="T14">
                  <a:pos x="T8" y="T9"/>
                </a:cxn>
              </a:cxnLst>
              <a:rect l="T15" t="T16" r="T17" b="T18"/>
              <a:pathLst>
                <a:path w="94" h="90">
                  <a:moveTo>
                    <a:pt x="52" y="89"/>
                  </a:moveTo>
                  <a:lnTo>
                    <a:pt x="0" y="0"/>
                  </a:lnTo>
                  <a:lnTo>
                    <a:pt x="52" y="0"/>
                  </a:lnTo>
                  <a:lnTo>
                    <a:pt x="93" y="0"/>
                  </a:lnTo>
                  <a:lnTo>
                    <a:pt x="52" y="89"/>
                  </a:lnTo>
                </a:path>
              </a:pathLst>
            </a:custGeom>
            <a:solidFill>
              <a:srgbClr val="000000"/>
            </a:solidFill>
            <a:ln w="127000" cap="rnd">
              <a:noFill/>
              <a:round/>
              <a:headEnd/>
              <a:tailEnd/>
            </a:ln>
          </p:spPr>
          <p:txBody>
            <a:bodyPr>
              <a:prstTxWarp prst="textNoShape">
                <a:avLst/>
              </a:prstTxWarp>
            </a:bodyPr>
            <a:lstStyle/>
            <a:p>
              <a:endParaRPr lang="fr-FR"/>
            </a:p>
          </p:txBody>
        </p:sp>
        <p:sp>
          <p:nvSpPr>
            <p:cNvPr id="154666" name="Line 39"/>
            <p:cNvSpPr>
              <a:spLocks noChangeShapeType="1"/>
            </p:cNvSpPr>
            <p:nvPr/>
          </p:nvSpPr>
          <p:spPr bwMode="auto">
            <a:xfrm>
              <a:off x="4332" y="3138"/>
              <a:ext cx="0" cy="67"/>
            </a:xfrm>
            <a:prstGeom prst="line">
              <a:avLst/>
            </a:prstGeom>
            <a:noFill/>
            <a:ln w="25400">
              <a:solidFill>
                <a:srgbClr val="000000"/>
              </a:solidFill>
              <a:round/>
              <a:headEnd/>
              <a:tailEnd/>
            </a:ln>
          </p:spPr>
          <p:txBody>
            <a:bodyPr wrap="none" anchor="ctr">
              <a:prstTxWarp prst="textNoShape">
                <a:avLst/>
              </a:prstTxWarp>
            </a:bodyPr>
            <a:lstStyle/>
            <a:p>
              <a:endParaRPr lang="fr-FR"/>
            </a:p>
          </p:txBody>
        </p:sp>
      </p:grpSp>
      <p:grpSp>
        <p:nvGrpSpPr>
          <p:cNvPr id="154658" name="Group 40"/>
          <p:cNvGrpSpPr>
            <a:grpSpLocks/>
          </p:cNvGrpSpPr>
          <p:nvPr/>
        </p:nvGrpSpPr>
        <p:grpSpPr bwMode="auto">
          <a:xfrm>
            <a:off x="4187825" y="5873750"/>
            <a:ext cx="236538" cy="482600"/>
            <a:chOff x="2638" y="3700"/>
            <a:chExt cx="149" cy="304"/>
          </a:xfrm>
        </p:grpSpPr>
        <p:sp>
          <p:nvSpPr>
            <p:cNvPr id="154663" name="Freeform 41"/>
            <p:cNvSpPr>
              <a:spLocks/>
            </p:cNvSpPr>
            <p:nvPr/>
          </p:nvSpPr>
          <p:spPr bwMode="auto">
            <a:xfrm>
              <a:off x="2638" y="3857"/>
              <a:ext cx="149" cy="147"/>
            </a:xfrm>
            <a:custGeom>
              <a:avLst/>
              <a:gdLst>
                <a:gd name="T0" fmla="*/ 74 w 149"/>
                <a:gd name="T1" fmla="*/ 146 h 147"/>
                <a:gd name="T2" fmla="*/ 0 w 149"/>
                <a:gd name="T3" fmla="*/ 0 h 147"/>
                <a:gd name="T4" fmla="*/ 74 w 149"/>
                <a:gd name="T5" fmla="*/ 0 h 147"/>
                <a:gd name="T6" fmla="*/ 148 w 149"/>
                <a:gd name="T7" fmla="*/ 0 h 147"/>
                <a:gd name="T8" fmla="*/ 74 w 149"/>
                <a:gd name="T9" fmla="*/ 146 h 147"/>
                <a:gd name="T10" fmla="*/ 0 60000 65536"/>
                <a:gd name="T11" fmla="*/ 0 60000 65536"/>
                <a:gd name="T12" fmla="*/ 0 60000 65536"/>
                <a:gd name="T13" fmla="*/ 0 60000 65536"/>
                <a:gd name="T14" fmla="*/ 0 60000 65536"/>
                <a:gd name="T15" fmla="*/ 0 w 149"/>
                <a:gd name="T16" fmla="*/ 0 h 147"/>
                <a:gd name="T17" fmla="*/ 149 w 149"/>
                <a:gd name="T18" fmla="*/ 147 h 147"/>
              </a:gdLst>
              <a:ahLst/>
              <a:cxnLst>
                <a:cxn ang="T10">
                  <a:pos x="T0" y="T1"/>
                </a:cxn>
                <a:cxn ang="T11">
                  <a:pos x="T2" y="T3"/>
                </a:cxn>
                <a:cxn ang="T12">
                  <a:pos x="T4" y="T5"/>
                </a:cxn>
                <a:cxn ang="T13">
                  <a:pos x="T6" y="T7"/>
                </a:cxn>
                <a:cxn ang="T14">
                  <a:pos x="T8" y="T9"/>
                </a:cxn>
              </a:cxnLst>
              <a:rect l="T15" t="T16" r="T17" b="T18"/>
              <a:pathLst>
                <a:path w="149" h="147">
                  <a:moveTo>
                    <a:pt x="74" y="146"/>
                  </a:moveTo>
                  <a:lnTo>
                    <a:pt x="0" y="0"/>
                  </a:lnTo>
                  <a:lnTo>
                    <a:pt x="74" y="0"/>
                  </a:lnTo>
                  <a:lnTo>
                    <a:pt x="148" y="0"/>
                  </a:lnTo>
                  <a:lnTo>
                    <a:pt x="74" y="146"/>
                  </a:lnTo>
                </a:path>
              </a:pathLst>
            </a:custGeom>
            <a:solidFill>
              <a:srgbClr val="000000"/>
            </a:solidFill>
            <a:ln w="127000" cap="rnd">
              <a:noFill/>
              <a:round/>
              <a:headEnd/>
              <a:tailEnd/>
            </a:ln>
          </p:spPr>
          <p:txBody>
            <a:bodyPr>
              <a:prstTxWarp prst="textNoShape">
                <a:avLst/>
              </a:prstTxWarp>
            </a:bodyPr>
            <a:lstStyle/>
            <a:p>
              <a:endParaRPr lang="fr-FR"/>
            </a:p>
          </p:txBody>
        </p:sp>
        <p:sp>
          <p:nvSpPr>
            <p:cNvPr id="154664" name="Line 42"/>
            <p:cNvSpPr>
              <a:spLocks noChangeShapeType="1"/>
            </p:cNvSpPr>
            <p:nvPr/>
          </p:nvSpPr>
          <p:spPr bwMode="auto">
            <a:xfrm>
              <a:off x="2714" y="3700"/>
              <a:ext cx="0" cy="133"/>
            </a:xfrm>
            <a:prstGeom prst="line">
              <a:avLst/>
            </a:prstGeom>
            <a:noFill/>
            <a:ln w="101600">
              <a:solidFill>
                <a:srgbClr val="000000"/>
              </a:solidFill>
              <a:round/>
              <a:headEnd/>
              <a:tailEnd/>
            </a:ln>
          </p:spPr>
          <p:txBody>
            <a:bodyPr wrap="none" anchor="ctr">
              <a:prstTxWarp prst="textNoShape">
                <a:avLst/>
              </a:prstTxWarp>
            </a:bodyPr>
            <a:lstStyle/>
            <a:p>
              <a:endParaRPr lang="fr-FR"/>
            </a:p>
          </p:txBody>
        </p:sp>
      </p:grpSp>
      <p:sp>
        <p:nvSpPr>
          <p:cNvPr id="154659" name="Line 43"/>
          <p:cNvSpPr>
            <a:spLocks noChangeShapeType="1"/>
          </p:cNvSpPr>
          <p:nvPr/>
        </p:nvSpPr>
        <p:spPr bwMode="auto">
          <a:xfrm>
            <a:off x="2136775" y="5829300"/>
            <a:ext cx="4743450" cy="0"/>
          </a:xfrm>
          <a:prstGeom prst="line">
            <a:avLst/>
          </a:prstGeom>
          <a:noFill/>
          <a:ln w="12700">
            <a:solidFill>
              <a:srgbClr val="000000"/>
            </a:solidFill>
            <a:round/>
            <a:headEnd/>
            <a:tailEnd/>
          </a:ln>
        </p:spPr>
        <p:txBody>
          <a:bodyPr wrap="none" anchor="ctr">
            <a:prstTxWarp prst="textNoShape">
              <a:avLst/>
            </a:prstTxWarp>
          </a:bodyPr>
          <a:lstStyle/>
          <a:p>
            <a:endParaRPr lang="fr-FR"/>
          </a:p>
        </p:txBody>
      </p:sp>
      <p:sp>
        <p:nvSpPr>
          <p:cNvPr id="154660" name="Rectangle 44"/>
          <p:cNvSpPr>
            <a:spLocks noChangeArrowheads="1"/>
          </p:cNvSpPr>
          <p:nvPr/>
        </p:nvSpPr>
        <p:spPr bwMode="auto">
          <a:xfrm>
            <a:off x="3810000" y="5181600"/>
            <a:ext cx="1192213" cy="519113"/>
          </a:xfrm>
          <a:prstGeom prst="rect">
            <a:avLst/>
          </a:prstGeom>
          <a:noFill/>
          <a:ln w="12700">
            <a:noFill/>
            <a:miter lim="800000"/>
            <a:headEnd/>
            <a:tailEnd/>
          </a:ln>
        </p:spPr>
        <p:txBody>
          <a:bodyPr wrap="none">
            <a:prstTxWarp prst="textNoShape">
              <a:avLst/>
            </a:prstTxWarp>
            <a:spAutoFit/>
          </a:bodyPr>
          <a:lstStyle/>
          <a:p>
            <a:r>
              <a:rPr lang="fr-FR"/>
              <a:t>SWOT</a:t>
            </a:r>
          </a:p>
        </p:txBody>
      </p:sp>
      <p:sp>
        <p:nvSpPr>
          <p:cNvPr id="154661" name="Line 45"/>
          <p:cNvSpPr>
            <a:spLocks noChangeShapeType="1"/>
          </p:cNvSpPr>
          <p:nvPr/>
        </p:nvSpPr>
        <p:spPr bwMode="auto">
          <a:xfrm>
            <a:off x="5029200" y="5499100"/>
            <a:ext cx="533400" cy="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fr-FR"/>
          </a:p>
        </p:txBody>
      </p:sp>
      <p:sp>
        <p:nvSpPr>
          <p:cNvPr id="154662" name="Line 46"/>
          <p:cNvSpPr>
            <a:spLocks noChangeShapeType="1"/>
          </p:cNvSpPr>
          <p:nvPr/>
        </p:nvSpPr>
        <p:spPr bwMode="auto">
          <a:xfrm flipH="1">
            <a:off x="3276600" y="5472113"/>
            <a:ext cx="457200" cy="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fr-F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3"/>
          <p:cNvSpPr>
            <a:spLocks noGrp="1"/>
          </p:cNvSpPr>
          <p:nvPr>
            <p:ph type="sldNum" sz="quarter" idx="10"/>
          </p:nvPr>
        </p:nvSpPr>
        <p:spPr/>
        <p:txBody>
          <a:bodyPr/>
          <a:lstStyle/>
          <a:p>
            <a:pPr>
              <a:defRPr/>
            </a:pPr>
            <a:fld id="{4E641005-CB0D-9F49-A2D3-A3EED4DA7AF1}" type="slidenum">
              <a:rPr lang="fr-FR"/>
              <a:pPr>
                <a:defRPr/>
              </a:pPr>
              <a:t>76</a:t>
            </a:fld>
            <a:endParaRPr lang="fr-FR"/>
          </a:p>
        </p:txBody>
      </p:sp>
      <p:sp>
        <p:nvSpPr>
          <p:cNvPr id="156675" name="Rectangle 4"/>
          <p:cNvSpPr>
            <a:spLocks noChangeArrowheads="1"/>
          </p:cNvSpPr>
          <p:nvPr/>
        </p:nvSpPr>
        <p:spPr bwMode="auto">
          <a:xfrm>
            <a:off x="7531100" y="6516688"/>
            <a:ext cx="936625" cy="225425"/>
          </a:xfrm>
          <a:prstGeom prst="rect">
            <a:avLst/>
          </a:prstGeom>
          <a:noFill/>
          <a:ln w="12700">
            <a:noFill/>
            <a:miter lim="800000"/>
            <a:headEnd/>
            <a:tailEnd/>
          </a:ln>
        </p:spPr>
        <p:txBody>
          <a:bodyPr wrap="none" lIns="90487" tIns="44450" rIns="90487" bIns="44450">
            <a:prstTxWarp prst="textNoShape">
              <a:avLst/>
            </a:prstTxWarp>
            <a:spAutoFit/>
          </a:bodyPr>
          <a:lstStyle/>
          <a:p>
            <a:r>
              <a:rPr lang="fr-FR" sz="900" b="1">
                <a:solidFill>
                  <a:srgbClr val="00279F"/>
                </a:solidFill>
              </a:rPr>
              <a:t>DAD/PORTER</a:t>
            </a:r>
          </a:p>
        </p:txBody>
      </p:sp>
      <p:sp>
        <p:nvSpPr>
          <p:cNvPr id="156676" name="Rectangle 5"/>
          <p:cNvSpPr>
            <a:spLocks noGrp="1" noChangeArrowheads="1"/>
          </p:cNvSpPr>
          <p:nvPr>
            <p:ph type="title"/>
          </p:nvPr>
        </p:nvSpPr>
        <p:spPr/>
        <p:txBody>
          <a:bodyPr/>
          <a:lstStyle/>
          <a:p>
            <a:r>
              <a:rPr lang="fr-FR"/>
              <a:t>Fondements du modèle de M. Porter</a:t>
            </a:r>
          </a:p>
        </p:txBody>
      </p:sp>
      <p:sp>
        <p:nvSpPr>
          <p:cNvPr id="156677" name="Rectangle 6"/>
          <p:cNvSpPr>
            <a:spLocks noGrp="1" noChangeArrowheads="1"/>
          </p:cNvSpPr>
          <p:nvPr>
            <p:ph type="body" idx="1"/>
          </p:nvPr>
        </p:nvSpPr>
        <p:spPr/>
        <p:txBody>
          <a:bodyPr/>
          <a:lstStyle/>
          <a:p>
            <a:r>
              <a:rPr lang="fr-FR"/>
              <a:t>Le cadre d’analyse de la concurrence est </a:t>
            </a:r>
            <a:r>
              <a:rPr lang="fr-FR">
                <a:solidFill>
                  <a:srgbClr val="00279F"/>
                </a:solidFill>
              </a:rPr>
              <a:t>l’industrie</a:t>
            </a:r>
            <a:r>
              <a:rPr lang="fr-FR"/>
              <a:t>	</a:t>
            </a:r>
          </a:p>
          <a:p>
            <a:r>
              <a:rPr lang="fr-FR"/>
              <a:t>Une industrie est un ensemble </a:t>
            </a:r>
            <a:r>
              <a:rPr lang="fr-FR">
                <a:solidFill>
                  <a:srgbClr val="00279F"/>
                </a:solidFill>
              </a:rPr>
              <a:t>homogène</a:t>
            </a:r>
            <a:r>
              <a:rPr lang="fr-FR"/>
              <a:t>		</a:t>
            </a:r>
          </a:p>
          <a:p>
            <a:pPr lvl="2"/>
            <a:r>
              <a:rPr lang="fr-FR"/>
              <a:t>Ex. la machine outil, le secteur bancaire... ne sont pas des industries au sens de l’analyse stratégique</a:t>
            </a:r>
          </a:p>
          <a:p>
            <a:r>
              <a:rPr lang="fr-FR"/>
              <a:t>Deux dynamiques existent :</a:t>
            </a:r>
          </a:p>
          <a:p>
            <a:pPr lvl="1"/>
            <a:r>
              <a:rPr lang="fr-FR"/>
              <a:t>celle de l’industrie dans laquelle "joue" l'entreprise à 2 niveaux</a:t>
            </a:r>
          </a:p>
          <a:p>
            <a:pPr lvl="2"/>
            <a:r>
              <a:rPr lang="fr-FR"/>
              <a:t>Au niveau international-mondial</a:t>
            </a:r>
          </a:p>
          <a:p>
            <a:pPr lvl="2"/>
            <a:r>
              <a:rPr lang="fr-FR"/>
              <a:t>Au niveau national</a:t>
            </a:r>
          </a:p>
          <a:p>
            <a:pPr lvl="1"/>
            <a:r>
              <a:rPr lang="fr-FR"/>
              <a:t>celle de l’entreprise dans son environnement économique immédiat via son positionnement</a:t>
            </a: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space réservé du numéro de diapositive 2"/>
          <p:cNvSpPr>
            <a:spLocks noGrp="1"/>
          </p:cNvSpPr>
          <p:nvPr>
            <p:ph type="sldNum" sz="quarter" idx="10"/>
          </p:nvPr>
        </p:nvSpPr>
        <p:spPr/>
        <p:txBody>
          <a:bodyPr/>
          <a:lstStyle/>
          <a:p>
            <a:pPr>
              <a:defRPr/>
            </a:pPr>
            <a:fld id="{334E1023-5521-AD4A-B3EB-4037C22A5483}" type="slidenum">
              <a:rPr lang="fr-FR"/>
              <a:pPr>
                <a:defRPr/>
              </a:pPr>
              <a:t>77</a:t>
            </a:fld>
            <a:endParaRPr lang="fr-FR"/>
          </a:p>
        </p:txBody>
      </p:sp>
      <p:sp>
        <p:nvSpPr>
          <p:cNvPr id="158723" name="Rectangle 2"/>
          <p:cNvSpPr>
            <a:spLocks noGrp="1" noChangeArrowheads="1"/>
          </p:cNvSpPr>
          <p:nvPr>
            <p:ph type="title"/>
          </p:nvPr>
        </p:nvSpPr>
        <p:spPr>
          <a:xfrm>
            <a:off x="762000" y="304800"/>
            <a:ext cx="7772400" cy="369888"/>
          </a:xfrm>
        </p:spPr>
        <p:txBody>
          <a:bodyPr/>
          <a:lstStyle/>
          <a:p>
            <a:r>
              <a:rPr lang="en-US"/>
              <a:t> PORTER 5’ forces</a:t>
            </a:r>
          </a:p>
        </p:txBody>
      </p:sp>
      <p:sp>
        <p:nvSpPr>
          <p:cNvPr id="158724" name="AutoShape 5"/>
          <p:cNvSpPr>
            <a:spLocks noChangeArrowheads="1"/>
          </p:cNvSpPr>
          <p:nvPr/>
        </p:nvSpPr>
        <p:spPr bwMode="auto">
          <a:xfrm>
            <a:off x="3006725" y="2287588"/>
            <a:ext cx="3003550" cy="2840037"/>
          </a:xfrm>
          <a:custGeom>
            <a:avLst/>
            <a:gdLst>
              <a:gd name="T0" fmla="*/ 417653361 w 21600"/>
              <a:gd name="T1" fmla="*/ 186708634 h 21600"/>
              <a:gd name="T2" fmla="*/ 208826681 w 21600"/>
              <a:gd name="T3" fmla="*/ 373417137 h 21600"/>
              <a:gd name="T4" fmla="*/ 0 w 21600"/>
              <a:gd name="T5" fmla="*/ 186708634 h 21600"/>
              <a:gd name="T6" fmla="*/ 208826681 w 21600"/>
              <a:gd name="T7" fmla="*/ 0 h 21600"/>
              <a:gd name="T8" fmla="*/ 0 60000 65536"/>
              <a:gd name="T9" fmla="*/ 0 60000 65536"/>
              <a:gd name="T10" fmla="*/ 0 60000 65536"/>
              <a:gd name="T11" fmla="*/ 0 60000 65536"/>
              <a:gd name="T12" fmla="*/ 3600 w 21600"/>
              <a:gd name="T13" fmla="*/ 3600 h 21600"/>
              <a:gd name="T14" fmla="*/ 18000 w 21600"/>
              <a:gd name="T15" fmla="*/ 18000 h 21600"/>
            </a:gdLst>
            <a:ahLst/>
            <a:cxnLst>
              <a:cxn ang="T8">
                <a:pos x="T0" y="T1"/>
              </a:cxn>
              <a:cxn ang="T9">
                <a:pos x="T2" y="T3"/>
              </a:cxn>
              <a:cxn ang="T10">
                <a:pos x="T4" y="T5"/>
              </a:cxn>
              <a:cxn ang="T11">
                <a:pos x="T6" y="T7"/>
              </a:cxn>
            </a:cxnLst>
            <a:rect l="T12" t="T13" r="T14" b="T15"/>
            <a:pathLst>
              <a:path w="21600" h="21600">
                <a:moveTo>
                  <a:pt x="3600" y="3600"/>
                </a:moveTo>
                <a:lnTo>
                  <a:pt x="9450" y="3600"/>
                </a:lnTo>
                <a:lnTo>
                  <a:pt x="9450" y="1671"/>
                </a:lnTo>
                <a:lnTo>
                  <a:pt x="8519" y="1671"/>
                </a:lnTo>
                <a:lnTo>
                  <a:pt x="10800" y="0"/>
                </a:lnTo>
                <a:lnTo>
                  <a:pt x="13081" y="1671"/>
                </a:lnTo>
                <a:lnTo>
                  <a:pt x="12150" y="1671"/>
                </a:lnTo>
                <a:lnTo>
                  <a:pt x="12150" y="3600"/>
                </a:lnTo>
                <a:lnTo>
                  <a:pt x="18000" y="3600"/>
                </a:lnTo>
                <a:lnTo>
                  <a:pt x="18000" y="9450"/>
                </a:lnTo>
                <a:lnTo>
                  <a:pt x="19929" y="9450"/>
                </a:lnTo>
                <a:lnTo>
                  <a:pt x="19929" y="8519"/>
                </a:lnTo>
                <a:lnTo>
                  <a:pt x="21600" y="10800"/>
                </a:lnTo>
                <a:lnTo>
                  <a:pt x="19929" y="13081"/>
                </a:lnTo>
                <a:lnTo>
                  <a:pt x="19929" y="12150"/>
                </a:lnTo>
                <a:lnTo>
                  <a:pt x="18000" y="12150"/>
                </a:lnTo>
                <a:lnTo>
                  <a:pt x="18000" y="18000"/>
                </a:lnTo>
                <a:lnTo>
                  <a:pt x="12150" y="18000"/>
                </a:lnTo>
                <a:lnTo>
                  <a:pt x="12150" y="19929"/>
                </a:lnTo>
                <a:lnTo>
                  <a:pt x="13081" y="19929"/>
                </a:lnTo>
                <a:lnTo>
                  <a:pt x="10800" y="21600"/>
                </a:lnTo>
                <a:lnTo>
                  <a:pt x="8519" y="19929"/>
                </a:lnTo>
                <a:lnTo>
                  <a:pt x="9450" y="19929"/>
                </a:lnTo>
                <a:lnTo>
                  <a:pt x="9450" y="18000"/>
                </a:lnTo>
                <a:lnTo>
                  <a:pt x="3600" y="18000"/>
                </a:lnTo>
                <a:lnTo>
                  <a:pt x="3600" y="12150"/>
                </a:lnTo>
                <a:lnTo>
                  <a:pt x="1671" y="12150"/>
                </a:lnTo>
                <a:lnTo>
                  <a:pt x="1671" y="13081"/>
                </a:lnTo>
                <a:lnTo>
                  <a:pt x="0" y="10800"/>
                </a:lnTo>
                <a:lnTo>
                  <a:pt x="1671" y="8519"/>
                </a:lnTo>
                <a:lnTo>
                  <a:pt x="1671" y="9450"/>
                </a:lnTo>
                <a:lnTo>
                  <a:pt x="3600" y="9450"/>
                </a:lnTo>
                <a:close/>
              </a:path>
            </a:pathLst>
          </a:custGeom>
          <a:noFill/>
          <a:ln w="57150">
            <a:noFill/>
            <a:miter lim="800000"/>
            <a:headEnd/>
            <a:tailEnd/>
          </a:ln>
        </p:spPr>
        <p:txBody>
          <a:bodyPr wrap="none" anchor="ctr">
            <a:prstTxWarp prst="textNoShape">
              <a:avLst/>
            </a:prstTxWarp>
          </a:bodyPr>
          <a:lstStyle/>
          <a:p>
            <a:pPr algn="ctr">
              <a:lnSpc>
                <a:spcPct val="85000"/>
              </a:lnSpc>
              <a:spcBef>
                <a:spcPct val="40000"/>
              </a:spcBef>
              <a:buClr>
                <a:schemeClr val="accent2"/>
              </a:buClr>
              <a:buSzPct val="130000"/>
            </a:pPr>
            <a:r>
              <a:rPr lang="en-US" sz="1400" b="1">
                <a:latin typeface="Arial" charset="0"/>
              </a:rPr>
              <a:t>Rivalry</a:t>
            </a:r>
          </a:p>
          <a:p>
            <a:pPr algn="ctr">
              <a:lnSpc>
                <a:spcPct val="85000"/>
              </a:lnSpc>
              <a:spcBef>
                <a:spcPct val="40000"/>
              </a:spcBef>
              <a:buClr>
                <a:schemeClr val="accent2"/>
              </a:buClr>
              <a:buSzPct val="130000"/>
            </a:pPr>
            <a:r>
              <a:rPr lang="en-US" sz="1400" b="1">
                <a:latin typeface="Arial" charset="0"/>
              </a:rPr>
              <a:t>Among existing</a:t>
            </a:r>
          </a:p>
          <a:p>
            <a:pPr algn="ctr">
              <a:lnSpc>
                <a:spcPct val="85000"/>
              </a:lnSpc>
              <a:spcBef>
                <a:spcPct val="40000"/>
              </a:spcBef>
              <a:buClr>
                <a:schemeClr val="accent2"/>
              </a:buClr>
              <a:buSzPct val="130000"/>
            </a:pPr>
            <a:r>
              <a:rPr lang="en-US" sz="1400" b="1">
                <a:latin typeface="Arial" charset="0"/>
              </a:rPr>
              <a:t>COMPETITORS</a:t>
            </a:r>
          </a:p>
          <a:p>
            <a:pPr algn="ctr">
              <a:lnSpc>
                <a:spcPct val="85000"/>
              </a:lnSpc>
              <a:spcBef>
                <a:spcPct val="40000"/>
              </a:spcBef>
              <a:buClr>
                <a:schemeClr val="accent2"/>
              </a:buClr>
              <a:buSzPct val="130000"/>
            </a:pPr>
            <a:r>
              <a:rPr lang="en-US" sz="1400" b="1">
                <a:latin typeface="Arial" charset="0"/>
              </a:rPr>
              <a:t>Within the segment</a:t>
            </a:r>
          </a:p>
        </p:txBody>
      </p:sp>
      <p:sp>
        <p:nvSpPr>
          <p:cNvPr id="158725" name="Oval 6"/>
          <p:cNvSpPr>
            <a:spLocks noChangeArrowheads="1"/>
          </p:cNvSpPr>
          <p:nvPr/>
        </p:nvSpPr>
        <p:spPr bwMode="auto">
          <a:xfrm>
            <a:off x="5859463" y="1522413"/>
            <a:ext cx="2095500" cy="1012825"/>
          </a:xfrm>
          <a:prstGeom prst="ellipse">
            <a:avLst/>
          </a:prstGeom>
          <a:noFill/>
          <a:ln w="28575">
            <a:solidFill>
              <a:schemeClr val="bg2"/>
            </a:solidFill>
            <a:prstDash val="dashDot"/>
            <a:round/>
            <a:headEnd/>
            <a:tailEnd/>
          </a:ln>
        </p:spPr>
        <p:txBody>
          <a:bodyPr wrap="none" anchor="ctr">
            <a:prstTxWarp prst="textNoShape">
              <a:avLst/>
            </a:prstTxWarp>
          </a:bodyPr>
          <a:lstStyle/>
          <a:p>
            <a:pPr algn="ctr">
              <a:lnSpc>
                <a:spcPct val="85000"/>
              </a:lnSpc>
              <a:spcBef>
                <a:spcPct val="40000"/>
              </a:spcBef>
              <a:buClr>
                <a:schemeClr val="accent2"/>
              </a:buClr>
              <a:buSzPct val="130000"/>
            </a:pPr>
            <a:r>
              <a:rPr lang="en-US" sz="1400" b="1">
                <a:latin typeface="Arial" charset="0"/>
              </a:rPr>
              <a:t>Macro-environment</a:t>
            </a:r>
          </a:p>
          <a:p>
            <a:pPr algn="ctr">
              <a:lnSpc>
                <a:spcPct val="85000"/>
              </a:lnSpc>
              <a:spcBef>
                <a:spcPct val="40000"/>
              </a:spcBef>
              <a:buClr>
                <a:schemeClr val="accent2"/>
              </a:buClr>
              <a:buSzPct val="130000"/>
            </a:pPr>
            <a:r>
              <a:rPr lang="en-US" sz="1400" b="1">
                <a:latin typeface="Arial" charset="0"/>
              </a:rPr>
              <a:t>trends</a:t>
            </a:r>
          </a:p>
        </p:txBody>
      </p:sp>
      <p:sp>
        <p:nvSpPr>
          <p:cNvPr id="158726" name="AutoShape 7"/>
          <p:cNvSpPr>
            <a:spLocks noChangeArrowheads="1"/>
          </p:cNvSpPr>
          <p:nvPr/>
        </p:nvSpPr>
        <p:spPr bwMode="auto">
          <a:xfrm rot="18709658" flipH="1">
            <a:off x="5431631" y="2286794"/>
            <a:ext cx="649288" cy="419100"/>
          </a:xfrm>
          <a:prstGeom prst="rightArrow">
            <a:avLst>
              <a:gd name="adj1" fmla="val 50000"/>
              <a:gd name="adj2" fmla="val 38731"/>
            </a:avLst>
          </a:prstGeom>
          <a:solidFill>
            <a:schemeClr val="bg2"/>
          </a:solidFill>
          <a:ln w="9525">
            <a:noFill/>
            <a:miter lim="800000"/>
            <a:headEnd/>
            <a:tailEnd/>
          </a:ln>
        </p:spPr>
        <p:txBody>
          <a:bodyPr wrap="none" anchor="ctr">
            <a:prstTxWarp prst="textNoShape">
              <a:avLst/>
            </a:prstTxWarp>
          </a:bodyPr>
          <a:lstStyle/>
          <a:p>
            <a:endParaRPr lang="fr-FR"/>
          </a:p>
        </p:txBody>
      </p:sp>
      <p:sp>
        <p:nvSpPr>
          <p:cNvPr id="158727" name="AutoShape 8"/>
          <p:cNvSpPr>
            <a:spLocks noChangeArrowheads="1"/>
          </p:cNvSpPr>
          <p:nvPr/>
        </p:nvSpPr>
        <p:spPr bwMode="auto">
          <a:xfrm>
            <a:off x="863600" y="2828925"/>
            <a:ext cx="2095500" cy="1825625"/>
          </a:xfrm>
          <a:prstGeom prst="roundRect">
            <a:avLst>
              <a:gd name="adj" fmla="val 16667"/>
            </a:avLst>
          </a:prstGeom>
          <a:noFill/>
          <a:ln w="57150">
            <a:solidFill>
              <a:schemeClr val="bg2"/>
            </a:solidFill>
            <a:round/>
            <a:headEnd/>
            <a:tailEnd/>
          </a:ln>
        </p:spPr>
        <p:txBody>
          <a:bodyPr wrap="none" anchor="ctr">
            <a:prstTxWarp prst="textNoShape">
              <a:avLst/>
            </a:prstTxWarp>
          </a:bodyPr>
          <a:lstStyle/>
          <a:p>
            <a:pPr algn="ctr">
              <a:lnSpc>
                <a:spcPct val="85000"/>
              </a:lnSpc>
              <a:spcBef>
                <a:spcPct val="40000"/>
              </a:spcBef>
              <a:buClr>
                <a:schemeClr val="accent2"/>
              </a:buClr>
              <a:buSzPct val="130000"/>
            </a:pPr>
            <a:r>
              <a:rPr lang="en-US" sz="1600" b="1">
                <a:latin typeface="Arial" charset="0"/>
              </a:rPr>
              <a:t>Bargaining Power</a:t>
            </a:r>
          </a:p>
          <a:p>
            <a:pPr algn="ctr">
              <a:lnSpc>
                <a:spcPct val="85000"/>
              </a:lnSpc>
              <a:spcBef>
                <a:spcPct val="40000"/>
              </a:spcBef>
              <a:buClr>
                <a:schemeClr val="accent2"/>
              </a:buClr>
              <a:buSzPct val="130000"/>
            </a:pPr>
            <a:r>
              <a:rPr lang="en-US" sz="1600" b="1">
                <a:latin typeface="Arial" charset="0"/>
              </a:rPr>
              <a:t>of SUPPLIERS</a:t>
            </a:r>
          </a:p>
        </p:txBody>
      </p:sp>
      <p:sp>
        <p:nvSpPr>
          <p:cNvPr id="158728" name="AutoShape 9"/>
          <p:cNvSpPr>
            <a:spLocks noChangeArrowheads="1"/>
          </p:cNvSpPr>
          <p:nvPr/>
        </p:nvSpPr>
        <p:spPr bwMode="auto">
          <a:xfrm>
            <a:off x="6057900" y="2784475"/>
            <a:ext cx="2095500" cy="1824038"/>
          </a:xfrm>
          <a:prstGeom prst="roundRect">
            <a:avLst>
              <a:gd name="adj" fmla="val 16667"/>
            </a:avLst>
          </a:prstGeom>
          <a:noFill/>
          <a:ln w="57150">
            <a:solidFill>
              <a:schemeClr val="bg2"/>
            </a:solidFill>
            <a:round/>
            <a:headEnd/>
            <a:tailEnd/>
          </a:ln>
        </p:spPr>
        <p:txBody>
          <a:bodyPr wrap="none" anchor="ctr">
            <a:prstTxWarp prst="textNoShape">
              <a:avLst/>
            </a:prstTxWarp>
          </a:bodyPr>
          <a:lstStyle/>
          <a:p>
            <a:pPr algn="ctr">
              <a:lnSpc>
                <a:spcPct val="85000"/>
              </a:lnSpc>
              <a:spcBef>
                <a:spcPct val="40000"/>
              </a:spcBef>
              <a:buClr>
                <a:schemeClr val="accent2"/>
              </a:buClr>
              <a:buSzPct val="130000"/>
            </a:pPr>
            <a:r>
              <a:rPr lang="en-US" sz="1600" b="1">
                <a:latin typeface="Arial" charset="0"/>
              </a:rPr>
              <a:t>Bargaining Power</a:t>
            </a:r>
          </a:p>
          <a:p>
            <a:pPr algn="ctr">
              <a:lnSpc>
                <a:spcPct val="85000"/>
              </a:lnSpc>
              <a:spcBef>
                <a:spcPct val="40000"/>
              </a:spcBef>
              <a:buClr>
                <a:schemeClr val="accent2"/>
              </a:buClr>
              <a:buSzPct val="130000"/>
            </a:pPr>
            <a:r>
              <a:rPr lang="en-US" sz="1600" b="1">
                <a:latin typeface="Arial" charset="0"/>
              </a:rPr>
              <a:t>of CUSTOMERS</a:t>
            </a:r>
            <a:endParaRPr lang="en-US" sz="1800">
              <a:latin typeface="Arial" charset="0"/>
            </a:endParaRPr>
          </a:p>
        </p:txBody>
      </p:sp>
      <p:sp>
        <p:nvSpPr>
          <p:cNvPr id="158729" name="AutoShape 10"/>
          <p:cNvSpPr>
            <a:spLocks noChangeArrowheads="1"/>
          </p:cNvSpPr>
          <p:nvPr/>
        </p:nvSpPr>
        <p:spPr bwMode="auto">
          <a:xfrm>
            <a:off x="3460750" y="5149850"/>
            <a:ext cx="2095500" cy="1250950"/>
          </a:xfrm>
          <a:prstGeom prst="roundRect">
            <a:avLst>
              <a:gd name="adj" fmla="val 16667"/>
            </a:avLst>
          </a:prstGeom>
          <a:noFill/>
          <a:ln w="57150">
            <a:solidFill>
              <a:schemeClr val="bg2"/>
            </a:solidFill>
            <a:round/>
            <a:headEnd/>
            <a:tailEnd/>
          </a:ln>
        </p:spPr>
        <p:txBody>
          <a:bodyPr wrap="none" anchor="ctr">
            <a:prstTxWarp prst="textNoShape">
              <a:avLst/>
            </a:prstTxWarp>
          </a:bodyPr>
          <a:lstStyle/>
          <a:p>
            <a:pPr algn="ctr">
              <a:lnSpc>
                <a:spcPct val="85000"/>
              </a:lnSpc>
              <a:spcBef>
                <a:spcPct val="40000"/>
              </a:spcBef>
              <a:buClr>
                <a:schemeClr val="accent2"/>
              </a:buClr>
              <a:buSzPct val="130000"/>
            </a:pPr>
            <a:r>
              <a:rPr lang="en-US" sz="1600" b="1">
                <a:latin typeface="Arial" charset="0"/>
              </a:rPr>
              <a:t>Threat of</a:t>
            </a:r>
          </a:p>
          <a:p>
            <a:pPr algn="ctr">
              <a:lnSpc>
                <a:spcPct val="85000"/>
              </a:lnSpc>
              <a:spcBef>
                <a:spcPct val="40000"/>
              </a:spcBef>
              <a:buClr>
                <a:schemeClr val="accent2"/>
              </a:buClr>
              <a:buSzPct val="130000"/>
            </a:pPr>
            <a:r>
              <a:rPr lang="en-US" sz="1600" b="1">
                <a:latin typeface="Arial" charset="0"/>
              </a:rPr>
              <a:t>SUSTITUTES</a:t>
            </a:r>
          </a:p>
          <a:p>
            <a:pPr algn="ctr">
              <a:lnSpc>
                <a:spcPct val="85000"/>
              </a:lnSpc>
              <a:spcBef>
                <a:spcPct val="40000"/>
              </a:spcBef>
              <a:buClr>
                <a:schemeClr val="accent2"/>
              </a:buClr>
              <a:buSzPct val="130000"/>
            </a:pPr>
            <a:r>
              <a:rPr lang="en-US" sz="1400" b="1">
                <a:latin typeface="Arial" charset="0"/>
              </a:rPr>
              <a:t>Products &amp; Services,</a:t>
            </a:r>
          </a:p>
          <a:p>
            <a:pPr algn="ctr">
              <a:lnSpc>
                <a:spcPct val="85000"/>
              </a:lnSpc>
              <a:spcBef>
                <a:spcPct val="40000"/>
              </a:spcBef>
              <a:buClr>
                <a:schemeClr val="accent2"/>
              </a:buClr>
              <a:buSzPct val="130000"/>
            </a:pPr>
            <a:r>
              <a:rPr lang="en-US" sz="1400" b="1">
                <a:latin typeface="Arial" charset="0"/>
              </a:rPr>
              <a:t>Technologies</a:t>
            </a:r>
          </a:p>
        </p:txBody>
      </p:sp>
      <p:sp>
        <p:nvSpPr>
          <p:cNvPr id="158730" name="AutoShape 11"/>
          <p:cNvSpPr>
            <a:spLocks noChangeArrowheads="1"/>
          </p:cNvSpPr>
          <p:nvPr/>
        </p:nvSpPr>
        <p:spPr bwMode="auto">
          <a:xfrm>
            <a:off x="3413125" y="1003300"/>
            <a:ext cx="2097088" cy="1250950"/>
          </a:xfrm>
          <a:prstGeom prst="roundRect">
            <a:avLst>
              <a:gd name="adj" fmla="val 16667"/>
            </a:avLst>
          </a:prstGeom>
          <a:noFill/>
          <a:ln w="57150">
            <a:solidFill>
              <a:schemeClr val="bg2"/>
            </a:solidFill>
            <a:round/>
            <a:headEnd/>
            <a:tailEnd/>
          </a:ln>
        </p:spPr>
        <p:txBody>
          <a:bodyPr wrap="none" anchor="ctr">
            <a:prstTxWarp prst="textNoShape">
              <a:avLst/>
            </a:prstTxWarp>
          </a:bodyPr>
          <a:lstStyle/>
          <a:p>
            <a:pPr algn="ctr">
              <a:lnSpc>
                <a:spcPct val="85000"/>
              </a:lnSpc>
              <a:spcBef>
                <a:spcPct val="40000"/>
              </a:spcBef>
              <a:buClr>
                <a:schemeClr val="accent2"/>
              </a:buClr>
              <a:buSzPct val="130000"/>
            </a:pPr>
            <a:r>
              <a:rPr lang="en-US" sz="1600" b="1">
                <a:latin typeface="Arial" charset="0"/>
              </a:rPr>
              <a:t>Threat of</a:t>
            </a:r>
          </a:p>
          <a:p>
            <a:pPr algn="ctr">
              <a:lnSpc>
                <a:spcPct val="85000"/>
              </a:lnSpc>
              <a:spcBef>
                <a:spcPct val="40000"/>
              </a:spcBef>
              <a:buClr>
                <a:schemeClr val="accent2"/>
              </a:buClr>
              <a:buSzPct val="130000"/>
            </a:pPr>
            <a:r>
              <a:rPr lang="en-US" sz="1600" b="1">
                <a:latin typeface="Arial" charset="0"/>
              </a:rPr>
              <a:t>NEW ENTRANTS</a:t>
            </a:r>
          </a:p>
        </p:txBody>
      </p:sp>
      <p:sp>
        <p:nvSpPr>
          <p:cNvPr id="158731" name="Rectangle 12"/>
          <p:cNvSpPr>
            <a:spLocks noChangeArrowheads="1"/>
          </p:cNvSpPr>
          <p:nvPr/>
        </p:nvSpPr>
        <p:spPr bwMode="auto">
          <a:xfrm>
            <a:off x="3506788" y="2749550"/>
            <a:ext cx="2003425" cy="1905000"/>
          </a:xfrm>
          <a:prstGeom prst="rect">
            <a:avLst/>
          </a:prstGeom>
          <a:noFill/>
          <a:ln w="57150">
            <a:solidFill>
              <a:schemeClr val="bg2"/>
            </a:solidFill>
            <a:miter lim="800000"/>
            <a:headEnd/>
            <a:tailEnd/>
          </a:ln>
        </p:spPr>
        <p:txBody>
          <a:bodyPr wrap="none" anchor="ctr">
            <a:prstTxWarp prst="textNoShape">
              <a:avLst/>
            </a:prstTxWarp>
          </a:bodyPr>
          <a:lstStyle/>
          <a:p>
            <a:endParaRPr lang="fr-FR"/>
          </a:p>
        </p:txBody>
      </p:sp>
      <p:sp>
        <p:nvSpPr>
          <p:cNvPr id="158732" name="AutoShape 13"/>
          <p:cNvSpPr>
            <a:spLocks noChangeArrowheads="1"/>
          </p:cNvSpPr>
          <p:nvPr/>
        </p:nvSpPr>
        <p:spPr bwMode="auto">
          <a:xfrm>
            <a:off x="2971800" y="3494088"/>
            <a:ext cx="511175" cy="484187"/>
          </a:xfrm>
          <a:prstGeom prst="leftRightArrow">
            <a:avLst>
              <a:gd name="adj1" fmla="val 50000"/>
              <a:gd name="adj2" fmla="val 21115"/>
            </a:avLst>
          </a:prstGeom>
          <a:solidFill>
            <a:schemeClr val="bg2"/>
          </a:solidFill>
          <a:ln w="9525">
            <a:noFill/>
            <a:miter lim="800000"/>
            <a:headEnd/>
            <a:tailEnd/>
          </a:ln>
        </p:spPr>
        <p:txBody>
          <a:bodyPr wrap="none" anchor="ctr">
            <a:prstTxWarp prst="textNoShape">
              <a:avLst/>
            </a:prstTxWarp>
          </a:bodyPr>
          <a:lstStyle/>
          <a:p>
            <a:endParaRPr lang="fr-FR"/>
          </a:p>
        </p:txBody>
      </p:sp>
      <p:sp>
        <p:nvSpPr>
          <p:cNvPr id="158733" name="AutoShape 14"/>
          <p:cNvSpPr>
            <a:spLocks noChangeArrowheads="1"/>
          </p:cNvSpPr>
          <p:nvPr/>
        </p:nvSpPr>
        <p:spPr bwMode="auto">
          <a:xfrm>
            <a:off x="5521325" y="3482975"/>
            <a:ext cx="512763" cy="484188"/>
          </a:xfrm>
          <a:prstGeom prst="leftRightArrow">
            <a:avLst>
              <a:gd name="adj1" fmla="val 50000"/>
              <a:gd name="adj2" fmla="val 21180"/>
            </a:avLst>
          </a:prstGeom>
          <a:solidFill>
            <a:schemeClr val="bg2"/>
          </a:solidFill>
          <a:ln w="9525">
            <a:noFill/>
            <a:miter lim="800000"/>
            <a:headEnd/>
            <a:tailEnd/>
          </a:ln>
        </p:spPr>
        <p:txBody>
          <a:bodyPr wrap="none" anchor="ctr">
            <a:prstTxWarp prst="textNoShape">
              <a:avLst/>
            </a:prstTxWarp>
          </a:bodyPr>
          <a:lstStyle/>
          <a:p>
            <a:endParaRPr lang="fr-FR"/>
          </a:p>
        </p:txBody>
      </p:sp>
      <p:sp>
        <p:nvSpPr>
          <p:cNvPr id="158734" name="AutoShape 15"/>
          <p:cNvSpPr>
            <a:spLocks noChangeArrowheads="1"/>
          </p:cNvSpPr>
          <p:nvPr/>
        </p:nvSpPr>
        <p:spPr bwMode="auto">
          <a:xfrm rot="-5400000">
            <a:off x="4213225" y="2257426"/>
            <a:ext cx="496887" cy="500062"/>
          </a:xfrm>
          <a:prstGeom prst="leftRightArrow">
            <a:avLst>
              <a:gd name="adj1" fmla="val 50000"/>
              <a:gd name="adj2" fmla="val 20000"/>
            </a:avLst>
          </a:prstGeom>
          <a:solidFill>
            <a:schemeClr val="bg2"/>
          </a:solidFill>
          <a:ln w="9525">
            <a:noFill/>
            <a:miter lim="800000"/>
            <a:headEnd/>
            <a:tailEnd/>
          </a:ln>
        </p:spPr>
        <p:txBody>
          <a:bodyPr wrap="none" anchor="ctr">
            <a:prstTxWarp prst="textNoShape">
              <a:avLst/>
            </a:prstTxWarp>
          </a:bodyPr>
          <a:lstStyle/>
          <a:p>
            <a:endParaRPr lang="fr-FR"/>
          </a:p>
        </p:txBody>
      </p:sp>
      <p:sp>
        <p:nvSpPr>
          <p:cNvPr id="158735" name="AutoShape 16"/>
          <p:cNvSpPr>
            <a:spLocks noChangeArrowheads="1"/>
          </p:cNvSpPr>
          <p:nvPr/>
        </p:nvSpPr>
        <p:spPr bwMode="auto">
          <a:xfrm rot="-5400000">
            <a:off x="4213225" y="4646613"/>
            <a:ext cx="496888" cy="500062"/>
          </a:xfrm>
          <a:prstGeom prst="leftRightArrow">
            <a:avLst>
              <a:gd name="adj1" fmla="val 50000"/>
              <a:gd name="adj2" fmla="val 20000"/>
            </a:avLst>
          </a:prstGeom>
          <a:solidFill>
            <a:schemeClr val="bg2"/>
          </a:solidFill>
          <a:ln w="9525">
            <a:noFill/>
            <a:miter lim="800000"/>
            <a:headEnd/>
            <a:tailEnd/>
          </a:ln>
        </p:spPr>
        <p:txBody>
          <a:bodyPr wrap="none" anchor="ctr">
            <a:prstTxWarp prst="textNoShape">
              <a:avLst/>
            </a:prstTxWarp>
          </a:bodyPr>
          <a:lstStyle/>
          <a:p>
            <a:endParaRPr lang="fr-FR"/>
          </a:p>
        </p:txBody>
      </p:sp>
      <p:sp>
        <p:nvSpPr>
          <p:cNvPr id="158736" name="AutoShape 17"/>
          <p:cNvSpPr>
            <a:spLocks noChangeArrowheads="1"/>
          </p:cNvSpPr>
          <p:nvPr/>
        </p:nvSpPr>
        <p:spPr bwMode="auto">
          <a:xfrm>
            <a:off x="5651500" y="5029200"/>
            <a:ext cx="3492500" cy="1079500"/>
          </a:xfrm>
          <a:prstGeom prst="wedgeEllipseCallout">
            <a:avLst>
              <a:gd name="adj1" fmla="val -46866"/>
              <a:gd name="adj2" fmla="val -133088"/>
            </a:avLst>
          </a:prstGeom>
          <a:gradFill rotWithShape="1">
            <a:gsLst>
              <a:gs pos="0">
                <a:srgbClr val="E5E3DF"/>
              </a:gs>
              <a:gs pos="50000">
                <a:srgbClr val="F0EEE9"/>
              </a:gs>
              <a:gs pos="100000">
                <a:srgbClr val="E5E3DF"/>
              </a:gs>
            </a:gsLst>
            <a:lin ang="0" scaled="1"/>
          </a:gradFill>
          <a:ln w="38100">
            <a:solidFill>
              <a:srgbClr val="DED9D0"/>
            </a:solidFill>
            <a:miter lim="800000"/>
            <a:headEnd/>
            <a:tailEnd/>
          </a:ln>
        </p:spPr>
        <p:txBody>
          <a:bodyPr anchor="ctr">
            <a:prstTxWarp prst="textNoShape">
              <a:avLst/>
            </a:prstTxWarp>
          </a:bodyPr>
          <a:lstStyle/>
          <a:p>
            <a:pPr algn="ctr">
              <a:lnSpc>
                <a:spcPct val="85000"/>
              </a:lnSpc>
              <a:spcBef>
                <a:spcPct val="40000"/>
              </a:spcBef>
              <a:buClr>
                <a:schemeClr val="accent2"/>
              </a:buClr>
              <a:buSzPct val="130000"/>
            </a:pPr>
            <a:r>
              <a:rPr lang="en-US" sz="1600" b="1">
                <a:solidFill>
                  <a:schemeClr val="tx2"/>
                </a:solidFill>
                <a:latin typeface="Arial" charset="0"/>
              </a:rPr>
              <a:t>The Balance of the 5 forces determine segment profitability</a:t>
            </a:r>
          </a:p>
        </p:txBody>
      </p:sp>
      <p:sp>
        <p:nvSpPr>
          <p:cNvPr id="158737" name="Oval 18"/>
          <p:cNvSpPr>
            <a:spLocks noChangeArrowheads="1"/>
          </p:cNvSpPr>
          <p:nvPr/>
        </p:nvSpPr>
        <p:spPr bwMode="auto">
          <a:xfrm>
            <a:off x="1028700" y="1600200"/>
            <a:ext cx="2095500" cy="860425"/>
          </a:xfrm>
          <a:prstGeom prst="ellipse">
            <a:avLst/>
          </a:prstGeom>
          <a:noFill/>
          <a:ln w="28575">
            <a:solidFill>
              <a:schemeClr val="bg2"/>
            </a:solidFill>
            <a:prstDash val="dashDot"/>
            <a:round/>
            <a:headEnd/>
            <a:tailEnd/>
          </a:ln>
        </p:spPr>
        <p:txBody>
          <a:bodyPr wrap="none" anchor="ctr">
            <a:prstTxWarp prst="textNoShape">
              <a:avLst/>
            </a:prstTxWarp>
          </a:bodyPr>
          <a:lstStyle/>
          <a:p>
            <a:pPr algn="ctr">
              <a:lnSpc>
                <a:spcPct val="85000"/>
              </a:lnSpc>
              <a:spcBef>
                <a:spcPct val="40000"/>
              </a:spcBef>
              <a:buClr>
                <a:schemeClr val="accent2"/>
              </a:buClr>
              <a:buSzPct val="130000"/>
            </a:pPr>
            <a:r>
              <a:rPr lang="en-US" sz="1400" b="1">
                <a:latin typeface="Arial" charset="0"/>
              </a:rPr>
              <a:t>Partners</a:t>
            </a:r>
          </a:p>
        </p:txBody>
      </p:sp>
      <p:sp>
        <p:nvSpPr>
          <p:cNvPr id="158738" name="AutoShape 19"/>
          <p:cNvSpPr>
            <a:spLocks noChangeArrowheads="1"/>
          </p:cNvSpPr>
          <p:nvPr/>
        </p:nvSpPr>
        <p:spPr bwMode="auto">
          <a:xfrm rot="2890342">
            <a:off x="2932906" y="2285207"/>
            <a:ext cx="649287" cy="419100"/>
          </a:xfrm>
          <a:prstGeom prst="rightArrow">
            <a:avLst>
              <a:gd name="adj1" fmla="val 50000"/>
              <a:gd name="adj2" fmla="val 38731"/>
            </a:avLst>
          </a:prstGeom>
          <a:solidFill>
            <a:schemeClr val="bg2"/>
          </a:solidFill>
          <a:ln w="9525">
            <a:noFill/>
            <a:miter lim="800000"/>
            <a:headEnd/>
            <a:tailEnd/>
          </a:ln>
        </p:spPr>
        <p:txBody>
          <a:bodyPr wrap="none" anchor="ctr">
            <a:prstTxWarp prst="textNoShape">
              <a:avLst/>
            </a:prstTxWarp>
          </a:bodyPr>
          <a:lstStyle/>
          <a:p>
            <a:endParaRPr lang="fr-FR"/>
          </a:p>
        </p:txBody>
      </p:sp>
    </p:spTree>
  </p:cSld>
  <p:clrMapOvr>
    <a:masterClrMapping/>
  </p:clrMapOvr>
  <p:transition spd="med">
    <p:wipe dir="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space réservé du numéro de diapositive 2"/>
          <p:cNvSpPr>
            <a:spLocks noGrp="1"/>
          </p:cNvSpPr>
          <p:nvPr>
            <p:ph type="sldNum" sz="quarter" idx="10"/>
          </p:nvPr>
        </p:nvSpPr>
        <p:spPr/>
        <p:txBody>
          <a:bodyPr/>
          <a:lstStyle/>
          <a:p>
            <a:pPr>
              <a:defRPr/>
            </a:pPr>
            <a:fld id="{C71428CC-C43D-5244-A417-90072409E34E}" type="slidenum">
              <a:rPr lang="fr-FR"/>
              <a:pPr>
                <a:defRPr/>
              </a:pPr>
              <a:t>78</a:t>
            </a:fld>
            <a:endParaRPr lang="fr-FR"/>
          </a:p>
        </p:txBody>
      </p:sp>
      <p:sp>
        <p:nvSpPr>
          <p:cNvPr id="160771" name="Rectangle 2"/>
          <p:cNvSpPr>
            <a:spLocks noGrp="1" noChangeArrowheads="1"/>
          </p:cNvSpPr>
          <p:nvPr>
            <p:ph type="title"/>
          </p:nvPr>
        </p:nvSpPr>
        <p:spPr/>
        <p:txBody>
          <a:bodyPr/>
          <a:lstStyle/>
          <a:p>
            <a:r>
              <a:rPr lang="fr-FR" sz="2000"/>
              <a:t>Les forces qui déterminent la rentabilité d'un DAS ou d'un segment</a:t>
            </a:r>
          </a:p>
        </p:txBody>
      </p:sp>
      <p:sp>
        <p:nvSpPr>
          <p:cNvPr id="160772" name="Rectangle 3"/>
          <p:cNvSpPr>
            <a:spLocks noChangeArrowheads="1"/>
          </p:cNvSpPr>
          <p:nvPr/>
        </p:nvSpPr>
        <p:spPr bwMode="auto">
          <a:xfrm>
            <a:off x="3851275" y="2997200"/>
            <a:ext cx="1441450" cy="936625"/>
          </a:xfrm>
          <a:prstGeom prst="rect">
            <a:avLst/>
          </a:prstGeom>
          <a:noFill/>
          <a:ln w="28575">
            <a:solidFill>
              <a:schemeClr val="tx1"/>
            </a:solidFill>
            <a:miter lim="800000"/>
            <a:headEnd/>
            <a:tailEnd/>
          </a:ln>
        </p:spPr>
        <p:txBody>
          <a:bodyPr wrap="none" anchor="ctr">
            <a:prstTxWarp prst="textNoShape">
              <a:avLst/>
            </a:prstTxWarp>
          </a:bodyPr>
          <a:lstStyle/>
          <a:p>
            <a:pPr algn="ctr" eaLnBrk="1" hangingPunct="1"/>
            <a:r>
              <a:rPr lang="fr-FR" sz="2000" b="1">
                <a:solidFill>
                  <a:schemeClr val="tx2"/>
                </a:solidFill>
                <a:latin typeface="Garamond" charset="0"/>
              </a:rPr>
              <a:t>Concurrence</a:t>
            </a:r>
          </a:p>
        </p:txBody>
      </p:sp>
      <p:sp>
        <p:nvSpPr>
          <p:cNvPr id="160773" name="AutoShape 4"/>
          <p:cNvSpPr>
            <a:spLocks noChangeArrowheads="1"/>
          </p:cNvSpPr>
          <p:nvPr/>
        </p:nvSpPr>
        <p:spPr bwMode="auto">
          <a:xfrm>
            <a:off x="755650" y="2997200"/>
            <a:ext cx="1655763" cy="936625"/>
          </a:xfrm>
          <a:prstGeom prst="homePlate">
            <a:avLst>
              <a:gd name="adj" fmla="val 44195"/>
            </a:avLst>
          </a:prstGeom>
          <a:noFill/>
          <a:ln w="28575">
            <a:solidFill>
              <a:schemeClr val="tx1"/>
            </a:solidFill>
            <a:miter lim="800000"/>
            <a:headEnd/>
            <a:tailEnd/>
          </a:ln>
        </p:spPr>
        <p:txBody>
          <a:bodyPr wrap="none" anchor="ctr">
            <a:prstTxWarp prst="textNoShape">
              <a:avLst/>
            </a:prstTxWarp>
          </a:bodyPr>
          <a:lstStyle/>
          <a:p>
            <a:pPr algn="ctr" eaLnBrk="1" hangingPunct="1"/>
            <a:r>
              <a:rPr lang="fr-FR" sz="2000" b="1">
                <a:solidFill>
                  <a:schemeClr val="tx2"/>
                </a:solidFill>
                <a:latin typeface="Garamond" charset="0"/>
              </a:rPr>
              <a:t>Fournisseurs</a:t>
            </a:r>
          </a:p>
        </p:txBody>
      </p:sp>
      <p:sp>
        <p:nvSpPr>
          <p:cNvPr id="160774" name="AutoShape 5"/>
          <p:cNvSpPr>
            <a:spLocks noChangeArrowheads="1"/>
          </p:cNvSpPr>
          <p:nvPr/>
        </p:nvSpPr>
        <p:spPr bwMode="auto">
          <a:xfrm flipH="1">
            <a:off x="6732588" y="2997200"/>
            <a:ext cx="1439862" cy="936625"/>
          </a:xfrm>
          <a:prstGeom prst="homePlate">
            <a:avLst>
              <a:gd name="adj" fmla="val 38432"/>
            </a:avLst>
          </a:prstGeom>
          <a:noFill/>
          <a:ln w="28575">
            <a:solidFill>
              <a:schemeClr val="tx1"/>
            </a:solidFill>
            <a:miter lim="800000"/>
            <a:headEnd/>
            <a:tailEnd/>
          </a:ln>
        </p:spPr>
        <p:txBody>
          <a:bodyPr wrap="none" anchor="ctr">
            <a:prstTxWarp prst="textNoShape">
              <a:avLst/>
            </a:prstTxWarp>
          </a:bodyPr>
          <a:lstStyle/>
          <a:p>
            <a:pPr algn="ctr" eaLnBrk="1" hangingPunct="1"/>
            <a:r>
              <a:rPr lang="fr-FR" sz="2000" b="1">
                <a:solidFill>
                  <a:schemeClr val="tx2"/>
                </a:solidFill>
                <a:latin typeface="Garamond" charset="0"/>
              </a:rPr>
              <a:t>Clients</a:t>
            </a:r>
          </a:p>
        </p:txBody>
      </p:sp>
      <p:sp>
        <p:nvSpPr>
          <p:cNvPr id="160775" name="AutoShape 6"/>
          <p:cNvSpPr>
            <a:spLocks noChangeArrowheads="1"/>
          </p:cNvSpPr>
          <p:nvPr/>
        </p:nvSpPr>
        <p:spPr bwMode="auto">
          <a:xfrm>
            <a:off x="4572000" y="3068638"/>
            <a:ext cx="431800" cy="865187"/>
          </a:xfrm>
          <a:prstGeom prst="curvedLeftArrow">
            <a:avLst>
              <a:gd name="adj1" fmla="val 40074"/>
              <a:gd name="adj2" fmla="val 80147"/>
              <a:gd name="adj3" fmla="val 33333"/>
            </a:avLst>
          </a:prstGeom>
          <a:solidFill>
            <a:schemeClr val="accent1"/>
          </a:solidFill>
          <a:ln w="9525">
            <a:solidFill>
              <a:schemeClr val="tx1"/>
            </a:solidFill>
            <a:miter lim="800000"/>
            <a:headEnd/>
            <a:tailEnd/>
          </a:ln>
        </p:spPr>
        <p:txBody>
          <a:bodyPr wrap="none" anchor="ctr">
            <a:prstTxWarp prst="textNoShape">
              <a:avLst/>
            </a:prstTxWarp>
          </a:bodyPr>
          <a:lstStyle/>
          <a:p>
            <a:endParaRPr lang="fr-FR"/>
          </a:p>
        </p:txBody>
      </p:sp>
      <p:sp>
        <p:nvSpPr>
          <p:cNvPr id="160776" name="AutoShape 7"/>
          <p:cNvSpPr>
            <a:spLocks noChangeArrowheads="1"/>
          </p:cNvSpPr>
          <p:nvPr/>
        </p:nvSpPr>
        <p:spPr bwMode="auto">
          <a:xfrm rot="5400000">
            <a:off x="3958432" y="1305719"/>
            <a:ext cx="1223962" cy="1441450"/>
          </a:xfrm>
          <a:prstGeom prst="homePlate">
            <a:avLst>
              <a:gd name="adj" fmla="val 25000"/>
            </a:avLst>
          </a:prstGeom>
          <a:noFill/>
          <a:ln w="28575">
            <a:solidFill>
              <a:schemeClr val="tx1"/>
            </a:solidFill>
            <a:miter lim="800000"/>
            <a:headEnd/>
            <a:tailEnd/>
          </a:ln>
        </p:spPr>
        <p:txBody>
          <a:bodyPr rot="10800000" vert="eaVert" wrap="none" anchor="ctr">
            <a:prstTxWarp prst="textNoShape">
              <a:avLst/>
            </a:prstTxWarp>
          </a:bodyPr>
          <a:lstStyle/>
          <a:p>
            <a:pPr algn="ctr" eaLnBrk="1" hangingPunct="1"/>
            <a:endParaRPr lang="fr-FR" sz="2000" b="1">
              <a:solidFill>
                <a:schemeClr val="tx2"/>
              </a:solidFill>
              <a:latin typeface="Garamond" charset="0"/>
            </a:endParaRPr>
          </a:p>
        </p:txBody>
      </p:sp>
      <p:sp>
        <p:nvSpPr>
          <p:cNvPr id="160777" name="Text Box 8"/>
          <p:cNvSpPr txBox="1">
            <a:spLocks noChangeArrowheads="1"/>
          </p:cNvSpPr>
          <p:nvPr/>
        </p:nvSpPr>
        <p:spPr bwMode="auto">
          <a:xfrm>
            <a:off x="3917950" y="1414463"/>
            <a:ext cx="1304925" cy="701675"/>
          </a:xfrm>
          <a:prstGeom prst="rect">
            <a:avLst/>
          </a:prstGeom>
          <a:noFill/>
          <a:ln w="9525">
            <a:noFill/>
            <a:miter lim="800000"/>
            <a:headEnd/>
            <a:tailEnd/>
          </a:ln>
        </p:spPr>
        <p:txBody>
          <a:bodyPr>
            <a:prstTxWarp prst="textNoShape">
              <a:avLst/>
            </a:prstTxWarp>
            <a:spAutoFit/>
          </a:bodyPr>
          <a:lstStyle/>
          <a:p>
            <a:pPr algn="ctr" eaLnBrk="1" hangingPunct="1"/>
            <a:r>
              <a:rPr lang="fr-FR" sz="2000" b="1">
                <a:solidFill>
                  <a:schemeClr val="tx2"/>
                </a:solidFill>
                <a:latin typeface="Garamond" charset="0"/>
              </a:rPr>
              <a:t>Nouveaux entrants</a:t>
            </a:r>
          </a:p>
        </p:txBody>
      </p:sp>
      <p:sp>
        <p:nvSpPr>
          <p:cNvPr id="160778" name="AutoShape 9"/>
          <p:cNvSpPr>
            <a:spLocks noChangeArrowheads="1"/>
          </p:cNvSpPr>
          <p:nvPr/>
        </p:nvSpPr>
        <p:spPr bwMode="auto">
          <a:xfrm rot="16200000" flipV="1">
            <a:off x="3996531" y="4220369"/>
            <a:ext cx="1150938" cy="1441450"/>
          </a:xfrm>
          <a:prstGeom prst="homePlate">
            <a:avLst>
              <a:gd name="adj" fmla="val 25000"/>
            </a:avLst>
          </a:prstGeom>
          <a:noFill/>
          <a:ln w="28575">
            <a:solidFill>
              <a:schemeClr val="tx1"/>
            </a:solidFill>
            <a:miter lim="800000"/>
            <a:headEnd/>
            <a:tailEnd/>
          </a:ln>
        </p:spPr>
        <p:txBody>
          <a:bodyPr rot="10800000" vert="eaVert" wrap="none" anchor="ctr">
            <a:prstTxWarp prst="textNoShape">
              <a:avLst/>
            </a:prstTxWarp>
          </a:bodyPr>
          <a:lstStyle/>
          <a:p>
            <a:pPr algn="ctr" eaLnBrk="1" hangingPunct="1"/>
            <a:endParaRPr lang="fr-FR" sz="2000" b="1">
              <a:solidFill>
                <a:schemeClr val="tx2"/>
              </a:solidFill>
              <a:latin typeface="Garamond" charset="0"/>
            </a:endParaRPr>
          </a:p>
        </p:txBody>
      </p:sp>
      <p:sp>
        <p:nvSpPr>
          <p:cNvPr id="160779" name="Text Box 10"/>
          <p:cNvSpPr txBox="1">
            <a:spLocks noChangeArrowheads="1"/>
          </p:cNvSpPr>
          <p:nvPr/>
        </p:nvSpPr>
        <p:spPr bwMode="auto">
          <a:xfrm>
            <a:off x="3779838" y="4868863"/>
            <a:ext cx="1584325" cy="396875"/>
          </a:xfrm>
          <a:prstGeom prst="rect">
            <a:avLst/>
          </a:prstGeom>
          <a:noFill/>
          <a:ln w="9525">
            <a:noFill/>
            <a:miter lim="800000"/>
            <a:headEnd/>
            <a:tailEnd/>
          </a:ln>
        </p:spPr>
        <p:txBody>
          <a:bodyPr>
            <a:prstTxWarp prst="textNoShape">
              <a:avLst/>
            </a:prstTxWarp>
            <a:spAutoFit/>
          </a:bodyPr>
          <a:lstStyle/>
          <a:p>
            <a:pPr algn="ctr" eaLnBrk="1" hangingPunct="1"/>
            <a:r>
              <a:rPr lang="fr-FR" sz="2000" b="1">
                <a:solidFill>
                  <a:schemeClr val="tx2"/>
                </a:solidFill>
                <a:latin typeface="Garamond" charset="0"/>
              </a:rPr>
              <a:t>substitution</a:t>
            </a:r>
          </a:p>
        </p:txBody>
      </p:sp>
      <p:sp>
        <p:nvSpPr>
          <p:cNvPr id="160780" name="AutoShape 11"/>
          <p:cNvSpPr>
            <a:spLocks/>
          </p:cNvSpPr>
          <p:nvPr/>
        </p:nvSpPr>
        <p:spPr bwMode="auto">
          <a:xfrm>
            <a:off x="3276600" y="5734050"/>
            <a:ext cx="2262188" cy="739775"/>
          </a:xfrm>
          <a:prstGeom prst="accentCallout3">
            <a:avLst>
              <a:gd name="adj1" fmla="val 15449"/>
              <a:gd name="adj2" fmla="val 103356"/>
              <a:gd name="adj3" fmla="val 15449"/>
              <a:gd name="adj4" fmla="val 112866"/>
              <a:gd name="adj5" fmla="val -101931"/>
              <a:gd name="adj6" fmla="val 112866"/>
              <a:gd name="adj7" fmla="val -120815"/>
              <a:gd name="adj8" fmla="val 88111"/>
            </a:avLst>
          </a:prstGeom>
          <a:noFill/>
          <a:ln w="9525">
            <a:solidFill>
              <a:schemeClr val="accent2"/>
            </a:solidFill>
            <a:miter lim="800000"/>
            <a:headEnd/>
            <a:tailEnd type="triangle" w="med" len="med"/>
          </a:ln>
        </p:spPr>
        <p:txBody>
          <a:bodyPr wrap="none">
            <a:prstTxWarp prst="textNoShape">
              <a:avLst/>
            </a:prstTxWarp>
            <a:spAutoFit/>
          </a:bodyPr>
          <a:lstStyle/>
          <a:p>
            <a:pPr eaLnBrk="1" hangingPunct="1"/>
            <a:r>
              <a:rPr lang="fr-FR" sz="1400" b="1">
                <a:latin typeface="Garamond" charset="0"/>
              </a:rPr>
              <a:t>Niveau de prix de solutions</a:t>
            </a:r>
          </a:p>
          <a:p>
            <a:pPr eaLnBrk="1" hangingPunct="1"/>
            <a:r>
              <a:rPr lang="fr-FR" sz="1400" b="1">
                <a:latin typeface="Garamond" charset="0"/>
              </a:rPr>
              <a:t>Coût de conversion</a:t>
            </a:r>
          </a:p>
          <a:p>
            <a:pPr eaLnBrk="1" hangingPunct="1"/>
            <a:r>
              <a:rPr lang="fr-FR" sz="1400" b="1">
                <a:latin typeface="Garamond" charset="0"/>
              </a:rPr>
              <a:t>Sensibilité des acheteurs</a:t>
            </a:r>
          </a:p>
        </p:txBody>
      </p:sp>
      <p:sp>
        <p:nvSpPr>
          <p:cNvPr id="160781" name="AutoShape 12"/>
          <p:cNvSpPr>
            <a:spLocks/>
          </p:cNvSpPr>
          <p:nvPr/>
        </p:nvSpPr>
        <p:spPr bwMode="auto">
          <a:xfrm>
            <a:off x="5940425" y="4005263"/>
            <a:ext cx="2844800" cy="2654300"/>
          </a:xfrm>
          <a:prstGeom prst="accentCallout3">
            <a:avLst>
              <a:gd name="adj1" fmla="val 4306"/>
              <a:gd name="adj2" fmla="val 102681"/>
              <a:gd name="adj3" fmla="val 4306"/>
              <a:gd name="adj4" fmla="val 111051"/>
              <a:gd name="adj5" fmla="val -23324"/>
              <a:gd name="adj6" fmla="val 111051"/>
              <a:gd name="adj7" fmla="val -27750"/>
              <a:gd name="adj8" fmla="val 77958"/>
            </a:avLst>
          </a:prstGeom>
          <a:noFill/>
          <a:ln w="9525">
            <a:solidFill>
              <a:schemeClr val="accent2"/>
            </a:solidFill>
            <a:miter lim="800000"/>
            <a:headEnd/>
            <a:tailEnd type="triangle" w="med" len="med"/>
          </a:ln>
        </p:spPr>
        <p:txBody>
          <a:bodyPr>
            <a:prstTxWarp prst="textNoShape">
              <a:avLst/>
            </a:prstTxWarp>
            <a:spAutoFit/>
          </a:bodyPr>
          <a:lstStyle/>
          <a:p>
            <a:pPr eaLnBrk="1" hangingPunct="1"/>
            <a:r>
              <a:rPr lang="fr-FR" sz="1400" b="1">
                <a:latin typeface="Garamond" charset="0"/>
              </a:rPr>
              <a:t>D° de concentration / firmes</a:t>
            </a:r>
          </a:p>
          <a:p>
            <a:pPr eaLnBrk="1" hangingPunct="1"/>
            <a:r>
              <a:rPr lang="fr-FR" sz="1400" b="1">
                <a:latin typeface="Garamond" charset="0"/>
              </a:rPr>
              <a:t>Volume d'achat</a:t>
            </a:r>
          </a:p>
          <a:p>
            <a:pPr eaLnBrk="1" hangingPunct="1"/>
            <a:r>
              <a:rPr lang="fr-FR" sz="1400" b="1">
                <a:latin typeface="Garamond" charset="0"/>
              </a:rPr>
              <a:t>Coût de conversion des acheteurs / celui des firmes</a:t>
            </a:r>
          </a:p>
          <a:p>
            <a:pPr eaLnBrk="1" hangingPunct="1"/>
            <a:r>
              <a:rPr lang="fr-FR" sz="1400" b="1">
                <a:latin typeface="Garamond" charset="0"/>
              </a:rPr>
              <a:t>D° d'information des acheteurs</a:t>
            </a:r>
          </a:p>
          <a:p>
            <a:pPr eaLnBrk="1" hangingPunct="1"/>
            <a:r>
              <a:rPr lang="fr-FR" sz="1400" b="1">
                <a:latin typeface="Garamond" charset="0"/>
              </a:rPr>
              <a:t>Capacité d'intégration amont</a:t>
            </a:r>
          </a:p>
          <a:p>
            <a:pPr eaLnBrk="1" hangingPunct="1"/>
            <a:r>
              <a:rPr lang="fr-FR" sz="1400" b="1">
                <a:latin typeface="Garamond" charset="0"/>
              </a:rPr>
              <a:t>Existence de substituts</a:t>
            </a:r>
          </a:p>
          <a:p>
            <a:pPr eaLnBrk="1" hangingPunct="1"/>
            <a:r>
              <a:rPr lang="fr-FR" sz="1400" b="1">
                <a:solidFill>
                  <a:schemeClr val="tx2"/>
                </a:solidFill>
                <a:latin typeface="Garamond" charset="0"/>
              </a:rPr>
              <a:t>Sensibilité au prix fonction de</a:t>
            </a:r>
            <a:r>
              <a:rPr lang="fr-FR" sz="1400" b="1">
                <a:latin typeface="Garamond" charset="0"/>
              </a:rPr>
              <a:t> :</a:t>
            </a:r>
          </a:p>
          <a:p>
            <a:pPr eaLnBrk="1" hangingPunct="1"/>
            <a:r>
              <a:rPr lang="fr-FR" sz="1400" b="1">
                <a:latin typeface="Garamond" charset="0"/>
              </a:rPr>
              <a:t>Prix / total des achats</a:t>
            </a:r>
          </a:p>
          <a:p>
            <a:pPr eaLnBrk="1" hangingPunct="1"/>
            <a:r>
              <a:rPr lang="fr-FR" sz="1400" b="1">
                <a:latin typeface="Garamond" charset="0"/>
              </a:rPr>
              <a:t>Identité des marques</a:t>
            </a:r>
          </a:p>
          <a:p>
            <a:pPr eaLnBrk="1" hangingPunct="1"/>
            <a:r>
              <a:rPr lang="fr-FR" sz="1400" b="1">
                <a:latin typeface="Garamond" charset="0"/>
              </a:rPr>
              <a:t>Impact qualité – performance</a:t>
            </a:r>
          </a:p>
          <a:p>
            <a:pPr eaLnBrk="1" hangingPunct="1"/>
            <a:r>
              <a:rPr lang="fr-FR" sz="1400" b="1">
                <a:latin typeface="Garamond" charset="0"/>
              </a:rPr>
              <a:t>Marge des clients</a:t>
            </a:r>
          </a:p>
        </p:txBody>
      </p:sp>
      <p:sp>
        <p:nvSpPr>
          <p:cNvPr id="160782" name="AutoShape 13"/>
          <p:cNvSpPr>
            <a:spLocks/>
          </p:cNvSpPr>
          <p:nvPr/>
        </p:nvSpPr>
        <p:spPr bwMode="auto">
          <a:xfrm>
            <a:off x="179388" y="4005263"/>
            <a:ext cx="3097212" cy="2654300"/>
          </a:xfrm>
          <a:prstGeom prst="accentCallout3">
            <a:avLst>
              <a:gd name="adj1" fmla="val 4306"/>
              <a:gd name="adj2" fmla="val 102458"/>
              <a:gd name="adj3" fmla="val 4306"/>
              <a:gd name="adj4" fmla="val 110764"/>
              <a:gd name="adj5" fmla="val -19856"/>
              <a:gd name="adj6" fmla="val 110764"/>
              <a:gd name="adj7" fmla="val -23745"/>
              <a:gd name="adj8" fmla="val 71245"/>
            </a:avLst>
          </a:prstGeom>
          <a:noFill/>
          <a:ln w="9525">
            <a:solidFill>
              <a:schemeClr val="accent2"/>
            </a:solidFill>
            <a:miter lim="800000"/>
            <a:headEnd/>
            <a:tailEnd type="triangle" w="med" len="med"/>
          </a:ln>
        </p:spPr>
        <p:txBody>
          <a:bodyPr>
            <a:prstTxWarp prst="textNoShape">
              <a:avLst/>
            </a:prstTxWarp>
            <a:spAutoFit/>
          </a:bodyPr>
          <a:lstStyle/>
          <a:p>
            <a:pPr eaLnBrk="1" hangingPunct="1"/>
            <a:r>
              <a:rPr lang="fr-FR" sz="1400" b="1">
                <a:latin typeface="Garamond" charset="0"/>
              </a:rPr>
              <a:t>Différenciation des "inputs"</a:t>
            </a:r>
          </a:p>
          <a:p>
            <a:pPr eaLnBrk="1" hangingPunct="1"/>
            <a:r>
              <a:rPr lang="fr-FR" sz="1400" b="1">
                <a:latin typeface="Garamond" charset="0"/>
              </a:rPr>
              <a:t>Coût de conversion des fournisseurs / celui des firmes</a:t>
            </a:r>
          </a:p>
          <a:p>
            <a:pPr eaLnBrk="1" hangingPunct="1"/>
            <a:r>
              <a:rPr lang="fr-FR" sz="1400" b="1">
                <a:latin typeface="Garamond" charset="0"/>
              </a:rPr>
              <a:t>D° de concentration des fournisseurs</a:t>
            </a:r>
          </a:p>
          <a:p>
            <a:pPr eaLnBrk="1" hangingPunct="1"/>
            <a:r>
              <a:rPr lang="fr-FR" sz="1400" b="1">
                <a:latin typeface="Garamond" charset="0"/>
              </a:rPr>
              <a:t>Importance de la quantité achetée</a:t>
            </a:r>
          </a:p>
          <a:p>
            <a:pPr eaLnBrk="1" hangingPunct="1"/>
            <a:r>
              <a:rPr lang="fr-FR" sz="1400" b="1">
                <a:latin typeface="Garamond" charset="0"/>
              </a:rPr>
              <a:t>Capacité d'intégration aval / capacité d'intégration amont</a:t>
            </a:r>
          </a:p>
          <a:p>
            <a:pPr eaLnBrk="1" hangingPunct="1"/>
            <a:r>
              <a:rPr lang="fr-FR" sz="1400" b="1">
                <a:latin typeface="Garamond" charset="0"/>
              </a:rPr>
              <a:t>Existence de substituts "inputs"</a:t>
            </a:r>
          </a:p>
          <a:p>
            <a:pPr eaLnBrk="1" hangingPunct="1"/>
            <a:r>
              <a:rPr lang="fr-FR" sz="1400" b="1">
                <a:latin typeface="Garamond" charset="0"/>
              </a:rPr>
              <a:t>Poids des achats dans les coûts des firmes</a:t>
            </a:r>
          </a:p>
          <a:p>
            <a:pPr eaLnBrk="1" hangingPunct="1"/>
            <a:r>
              <a:rPr lang="fr-FR" sz="1400" b="1">
                <a:latin typeface="Garamond" charset="0"/>
              </a:rPr>
              <a:t>Impact des "inputs" sur différenciation</a:t>
            </a:r>
          </a:p>
        </p:txBody>
      </p:sp>
      <p:sp>
        <p:nvSpPr>
          <p:cNvPr id="160783" name="AutoShape 14"/>
          <p:cNvSpPr>
            <a:spLocks/>
          </p:cNvSpPr>
          <p:nvPr/>
        </p:nvSpPr>
        <p:spPr bwMode="auto">
          <a:xfrm>
            <a:off x="6191250" y="1185863"/>
            <a:ext cx="2844800" cy="1165225"/>
          </a:xfrm>
          <a:prstGeom prst="accentCallout2">
            <a:avLst>
              <a:gd name="adj1" fmla="val 9810"/>
              <a:gd name="adj2" fmla="val -2681"/>
              <a:gd name="adj3" fmla="val 9810"/>
              <a:gd name="adj4" fmla="val -9042"/>
              <a:gd name="adj5" fmla="val 155722"/>
              <a:gd name="adj6" fmla="val -31694"/>
            </a:avLst>
          </a:prstGeom>
          <a:noFill/>
          <a:ln w="9525">
            <a:solidFill>
              <a:schemeClr val="accent2"/>
            </a:solidFill>
            <a:miter lim="800000"/>
            <a:headEnd/>
            <a:tailEnd type="triangle" w="med" len="med"/>
          </a:ln>
        </p:spPr>
        <p:txBody>
          <a:bodyPr>
            <a:prstTxWarp prst="textNoShape">
              <a:avLst/>
            </a:prstTxWarp>
            <a:spAutoFit/>
          </a:bodyPr>
          <a:lstStyle/>
          <a:p>
            <a:pPr eaLnBrk="1" hangingPunct="1"/>
            <a:r>
              <a:rPr lang="fr-FR" sz="1400" b="1">
                <a:latin typeface="Garamond" charset="0"/>
              </a:rPr>
              <a:t>tx de croissance – différences entre produits – coûts fixes / VA – d° de concentration – barrières à la sortie – surcapacité temporaire – diversité des concurrents</a:t>
            </a:r>
          </a:p>
        </p:txBody>
      </p:sp>
      <p:sp>
        <p:nvSpPr>
          <p:cNvPr id="160784" name="AutoShape 15"/>
          <p:cNvSpPr>
            <a:spLocks/>
          </p:cNvSpPr>
          <p:nvPr/>
        </p:nvSpPr>
        <p:spPr bwMode="auto">
          <a:xfrm flipH="1">
            <a:off x="327025" y="977900"/>
            <a:ext cx="2786063" cy="2016125"/>
          </a:xfrm>
          <a:prstGeom prst="accentCallout2">
            <a:avLst>
              <a:gd name="adj1" fmla="val 5667"/>
              <a:gd name="adj2" fmla="val -2736"/>
              <a:gd name="adj3" fmla="val 5667"/>
              <a:gd name="adj4" fmla="val -14019"/>
              <a:gd name="adj5" fmla="val 33620"/>
              <a:gd name="adj6" fmla="val -25245"/>
            </a:avLst>
          </a:prstGeom>
          <a:noFill/>
          <a:ln w="9525">
            <a:solidFill>
              <a:schemeClr val="accent2"/>
            </a:solidFill>
            <a:miter lim="800000"/>
            <a:headEnd/>
            <a:tailEnd type="triangle" w="med" len="med"/>
          </a:ln>
        </p:spPr>
        <p:txBody>
          <a:bodyPr>
            <a:prstTxWarp prst="textNoShape">
              <a:avLst/>
            </a:prstTxWarp>
            <a:spAutoFit/>
          </a:bodyPr>
          <a:lstStyle/>
          <a:p>
            <a:pPr eaLnBrk="1" hangingPunct="1"/>
            <a:r>
              <a:rPr lang="fr-FR" sz="1400" b="1">
                <a:latin typeface="Garamond" charset="0"/>
              </a:rPr>
              <a:t>Économie d'échelle</a:t>
            </a:r>
          </a:p>
          <a:p>
            <a:pPr eaLnBrk="1" hangingPunct="1"/>
            <a:r>
              <a:rPr lang="fr-FR" sz="1400" b="1">
                <a:latin typeface="Garamond" charset="0"/>
              </a:rPr>
              <a:t>Brevets, Marque forte</a:t>
            </a:r>
          </a:p>
          <a:p>
            <a:pPr eaLnBrk="1" hangingPunct="1"/>
            <a:r>
              <a:rPr lang="fr-FR" sz="1400" b="1">
                <a:latin typeface="Garamond" charset="0"/>
              </a:rPr>
              <a:t>Besoins en capitaux</a:t>
            </a:r>
          </a:p>
          <a:p>
            <a:pPr eaLnBrk="1" hangingPunct="1"/>
            <a:r>
              <a:rPr lang="fr-FR" sz="1400" b="1">
                <a:latin typeface="Garamond" charset="0"/>
              </a:rPr>
              <a:t>Accès aux canaux de distribution</a:t>
            </a:r>
          </a:p>
          <a:p>
            <a:pPr eaLnBrk="1" hangingPunct="1"/>
            <a:r>
              <a:rPr lang="fr-FR" sz="1400" b="1">
                <a:latin typeface="Garamond" charset="0"/>
              </a:rPr>
              <a:t>Avantage absolu dans les coûts : courbe d'expérience, accès favorable à des inputs, conception à bas prix</a:t>
            </a:r>
          </a:p>
          <a:p>
            <a:pPr eaLnBrk="1" hangingPunct="1"/>
            <a:r>
              <a:rPr lang="fr-FR" sz="1400" b="1">
                <a:latin typeface="Garamond" charset="0"/>
              </a:rPr>
              <a:t>Politique gouvernementale</a:t>
            </a:r>
          </a:p>
        </p:txBody>
      </p:sp>
      <p:sp>
        <p:nvSpPr>
          <p:cNvPr id="160785" name="AutoShape 16"/>
          <p:cNvSpPr>
            <a:spLocks noChangeArrowheads="1"/>
          </p:cNvSpPr>
          <p:nvPr/>
        </p:nvSpPr>
        <p:spPr bwMode="auto">
          <a:xfrm rot="20153198" flipH="1">
            <a:off x="5435600" y="2636838"/>
            <a:ext cx="2160588" cy="504825"/>
          </a:xfrm>
          <a:prstGeom prst="homePlate">
            <a:avLst>
              <a:gd name="adj" fmla="val 106997"/>
            </a:avLst>
          </a:prstGeom>
          <a:noFill/>
          <a:ln w="28575">
            <a:solidFill>
              <a:schemeClr val="tx1"/>
            </a:solidFill>
            <a:miter lim="800000"/>
            <a:headEnd/>
            <a:tailEnd/>
          </a:ln>
        </p:spPr>
        <p:txBody>
          <a:bodyPr anchor="ctr">
            <a:prstTxWarp prst="textNoShape">
              <a:avLst/>
            </a:prstTxWarp>
          </a:bodyPr>
          <a:lstStyle/>
          <a:p>
            <a:pPr algn="ctr" eaLnBrk="1" hangingPunct="1"/>
            <a:r>
              <a:rPr lang="fr-FR" sz="1600" b="1">
                <a:solidFill>
                  <a:schemeClr val="tx2"/>
                </a:solidFill>
                <a:latin typeface="Garamond" charset="0"/>
              </a:rPr>
              <a:t>Réglementation, lois, normes, …</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numéro de diapositive 2"/>
          <p:cNvSpPr>
            <a:spLocks noGrp="1"/>
          </p:cNvSpPr>
          <p:nvPr>
            <p:ph type="sldNum" sz="quarter" idx="10"/>
          </p:nvPr>
        </p:nvSpPr>
        <p:spPr/>
        <p:txBody>
          <a:bodyPr/>
          <a:lstStyle/>
          <a:p>
            <a:pPr>
              <a:defRPr/>
            </a:pPr>
            <a:fld id="{857C4F3A-13C3-604F-B727-17B5191A1FE0}" type="slidenum">
              <a:rPr lang="fr-FR"/>
              <a:pPr>
                <a:defRPr/>
              </a:pPr>
              <a:t>79</a:t>
            </a:fld>
            <a:endParaRPr lang="fr-FR"/>
          </a:p>
        </p:txBody>
      </p:sp>
      <p:grpSp>
        <p:nvGrpSpPr>
          <p:cNvPr id="162819" name="Group 3"/>
          <p:cNvGrpSpPr>
            <a:grpSpLocks/>
          </p:cNvGrpSpPr>
          <p:nvPr/>
        </p:nvGrpSpPr>
        <p:grpSpPr bwMode="auto">
          <a:xfrm>
            <a:off x="3200400" y="914400"/>
            <a:ext cx="4953000" cy="3733800"/>
            <a:chOff x="1680" y="768"/>
            <a:chExt cx="2736" cy="2736"/>
          </a:xfrm>
        </p:grpSpPr>
        <p:sp>
          <p:nvSpPr>
            <p:cNvPr id="162825" name="Rectangle 4"/>
            <p:cNvSpPr>
              <a:spLocks noChangeArrowheads="1"/>
            </p:cNvSpPr>
            <p:nvPr/>
          </p:nvSpPr>
          <p:spPr bwMode="auto">
            <a:xfrm>
              <a:off x="3216" y="1104"/>
              <a:ext cx="1200" cy="1200"/>
            </a:xfrm>
            <a:prstGeom prst="rect">
              <a:avLst/>
            </a:prstGeom>
            <a:solidFill>
              <a:srgbClr val="F2C486"/>
            </a:solidFill>
            <a:ln w="9525">
              <a:noFill/>
              <a:miter lim="800000"/>
              <a:headEnd/>
              <a:tailEnd/>
            </a:ln>
          </p:spPr>
          <p:txBody>
            <a:bodyPr wrap="none" anchor="ctr">
              <a:prstTxWarp prst="textNoShape">
                <a:avLst/>
              </a:prstTxWarp>
            </a:bodyPr>
            <a:lstStyle/>
            <a:p>
              <a:pPr algn="ctr">
                <a:lnSpc>
                  <a:spcPct val="85000"/>
                </a:lnSpc>
                <a:spcBef>
                  <a:spcPct val="40000"/>
                </a:spcBef>
                <a:buClr>
                  <a:schemeClr val="accent2"/>
                </a:buClr>
                <a:buSzPct val="130000"/>
              </a:pPr>
              <a:r>
                <a:rPr lang="en-US" sz="2000" b="1">
                  <a:latin typeface="Arial" charset="0"/>
                </a:rPr>
                <a:t>WEAKNESSES</a:t>
              </a:r>
            </a:p>
          </p:txBody>
        </p:sp>
        <p:sp>
          <p:nvSpPr>
            <p:cNvPr id="162826" name="Rectangle 5"/>
            <p:cNvSpPr>
              <a:spLocks noChangeArrowheads="1"/>
            </p:cNvSpPr>
            <p:nvPr/>
          </p:nvSpPr>
          <p:spPr bwMode="auto">
            <a:xfrm>
              <a:off x="2016" y="1104"/>
              <a:ext cx="1200" cy="1200"/>
            </a:xfrm>
            <a:prstGeom prst="rect">
              <a:avLst/>
            </a:prstGeom>
            <a:solidFill>
              <a:srgbClr val="E2F088"/>
            </a:solidFill>
            <a:ln w="9525">
              <a:noFill/>
              <a:miter lim="800000"/>
              <a:headEnd/>
              <a:tailEnd/>
            </a:ln>
          </p:spPr>
          <p:txBody>
            <a:bodyPr wrap="none" anchor="ctr">
              <a:prstTxWarp prst="textNoShape">
                <a:avLst/>
              </a:prstTxWarp>
            </a:bodyPr>
            <a:lstStyle/>
            <a:p>
              <a:pPr algn="ctr">
                <a:lnSpc>
                  <a:spcPct val="85000"/>
                </a:lnSpc>
                <a:spcBef>
                  <a:spcPct val="40000"/>
                </a:spcBef>
                <a:buClr>
                  <a:schemeClr val="accent2"/>
                </a:buClr>
                <a:buSzPct val="130000"/>
              </a:pPr>
              <a:r>
                <a:rPr lang="en-US" sz="2000" b="1">
                  <a:latin typeface="Arial" charset="0"/>
                </a:rPr>
                <a:t>STRENGTHS</a:t>
              </a:r>
            </a:p>
          </p:txBody>
        </p:sp>
        <p:sp>
          <p:nvSpPr>
            <p:cNvPr id="162827" name="Rectangle 6"/>
            <p:cNvSpPr>
              <a:spLocks noChangeArrowheads="1"/>
            </p:cNvSpPr>
            <p:nvPr/>
          </p:nvSpPr>
          <p:spPr bwMode="auto">
            <a:xfrm>
              <a:off x="2016" y="768"/>
              <a:ext cx="1200" cy="336"/>
            </a:xfrm>
            <a:prstGeom prst="rect">
              <a:avLst/>
            </a:prstGeom>
            <a:solidFill>
              <a:srgbClr val="D1F4AF"/>
            </a:solidFill>
            <a:ln w="9525">
              <a:noFill/>
              <a:miter lim="800000"/>
              <a:headEnd/>
              <a:tailEnd/>
            </a:ln>
          </p:spPr>
          <p:txBody>
            <a:bodyPr wrap="none" anchor="ctr">
              <a:prstTxWarp prst="textNoShape">
                <a:avLst/>
              </a:prstTxWarp>
            </a:bodyPr>
            <a:lstStyle/>
            <a:p>
              <a:pPr algn="ctr">
                <a:spcBef>
                  <a:spcPct val="25000"/>
                </a:spcBef>
                <a:spcAft>
                  <a:spcPct val="25000"/>
                </a:spcAft>
                <a:buClr>
                  <a:schemeClr val="tx2"/>
                </a:buClr>
                <a:buSzPct val="130000"/>
                <a:buFont typeface="Webdings" charset="2"/>
                <a:buNone/>
              </a:pPr>
              <a:r>
                <a:rPr lang="en-US" sz="2000" b="1">
                  <a:solidFill>
                    <a:schemeClr val="tx2"/>
                  </a:solidFill>
                  <a:latin typeface="Arial" charset="0"/>
                </a:rPr>
                <a:t>Helpful</a:t>
              </a:r>
              <a:endParaRPr lang="en-US" sz="1600" b="1">
                <a:latin typeface="Arial" charset="0"/>
              </a:endParaRPr>
            </a:p>
            <a:p>
              <a:pPr algn="ctr">
                <a:spcBef>
                  <a:spcPct val="25000"/>
                </a:spcBef>
                <a:spcAft>
                  <a:spcPct val="25000"/>
                </a:spcAft>
                <a:buClr>
                  <a:schemeClr val="tx2"/>
                </a:buClr>
                <a:buSzPct val="130000"/>
                <a:buFont typeface="Webdings" charset="2"/>
                <a:buNone/>
              </a:pPr>
              <a:r>
                <a:rPr lang="en-US" sz="1200">
                  <a:latin typeface="Arial" charset="0"/>
                </a:rPr>
                <a:t>(to achieving the objectives</a:t>
              </a:r>
            </a:p>
          </p:txBody>
        </p:sp>
        <p:sp>
          <p:nvSpPr>
            <p:cNvPr id="162828" name="Rectangle 7"/>
            <p:cNvSpPr>
              <a:spLocks noChangeArrowheads="1"/>
            </p:cNvSpPr>
            <p:nvPr/>
          </p:nvSpPr>
          <p:spPr bwMode="auto">
            <a:xfrm>
              <a:off x="3216" y="768"/>
              <a:ext cx="1200" cy="336"/>
            </a:xfrm>
            <a:prstGeom prst="rect">
              <a:avLst/>
            </a:prstGeom>
            <a:solidFill>
              <a:srgbClr val="ECAAAA"/>
            </a:solidFill>
            <a:ln w="9525">
              <a:noFill/>
              <a:miter lim="800000"/>
              <a:headEnd/>
              <a:tailEnd/>
            </a:ln>
          </p:spPr>
          <p:txBody>
            <a:bodyPr wrap="none" anchor="ctr">
              <a:prstTxWarp prst="textNoShape">
                <a:avLst/>
              </a:prstTxWarp>
            </a:bodyPr>
            <a:lstStyle/>
            <a:p>
              <a:pPr algn="ctr">
                <a:spcBef>
                  <a:spcPct val="25000"/>
                </a:spcBef>
                <a:spcAft>
                  <a:spcPct val="25000"/>
                </a:spcAft>
                <a:buClr>
                  <a:schemeClr val="tx2"/>
                </a:buClr>
                <a:buSzPct val="130000"/>
                <a:buFont typeface="Webdings" charset="2"/>
                <a:buNone/>
              </a:pPr>
              <a:r>
                <a:rPr lang="en-US" sz="2000" b="1">
                  <a:solidFill>
                    <a:schemeClr val="tx2"/>
                  </a:solidFill>
                  <a:latin typeface="Arial" charset="0"/>
                </a:rPr>
                <a:t>Harmful</a:t>
              </a:r>
              <a:endParaRPr lang="en-US" sz="1600" b="1">
                <a:latin typeface="Arial" charset="0"/>
              </a:endParaRPr>
            </a:p>
            <a:p>
              <a:pPr algn="ctr">
                <a:spcBef>
                  <a:spcPct val="25000"/>
                </a:spcBef>
                <a:spcAft>
                  <a:spcPct val="25000"/>
                </a:spcAft>
                <a:buClr>
                  <a:schemeClr val="tx2"/>
                </a:buClr>
                <a:buSzPct val="130000"/>
                <a:buFont typeface="Webdings" charset="2"/>
                <a:buNone/>
              </a:pPr>
              <a:r>
                <a:rPr lang="en-US" sz="1200">
                  <a:latin typeface="Arial" charset="0"/>
                </a:rPr>
                <a:t>(to achieving the objectives)</a:t>
              </a:r>
              <a:endParaRPr lang="en-US" sz="1600" b="1">
                <a:latin typeface="Arial" charset="0"/>
              </a:endParaRPr>
            </a:p>
          </p:txBody>
        </p:sp>
        <p:sp>
          <p:nvSpPr>
            <p:cNvPr id="162829" name="Rectangle 8"/>
            <p:cNvSpPr>
              <a:spLocks noChangeArrowheads="1"/>
            </p:cNvSpPr>
            <p:nvPr/>
          </p:nvSpPr>
          <p:spPr bwMode="auto">
            <a:xfrm>
              <a:off x="3216" y="2304"/>
              <a:ext cx="1200" cy="1200"/>
            </a:xfrm>
            <a:prstGeom prst="rect">
              <a:avLst/>
            </a:prstGeom>
            <a:solidFill>
              <a:srgbClr val="C3A6BA"/>
            </a:solidFill>
            <a:ln w="9525">
              <a:noFill/>
              <a:miter lim="800000"/>
              <a:headEnd/>
              <a:tailEnd/>
            </a:ln>
          </p:spPr>
          <p:txBody>
            <a:bodyPr wrap="none" anchor="ctr">
              <a:prstTxWarp prst="textNoShape">
                <a:avLst/>
              </a:prstTxWarp>
            </a:bodyPr>
            <a:lstStyle/>
            <a:p>
              <a:pPr algn="ctr">
                <a:lnSpc>
                  <a:spcPct val="85000"/>
                </a:lnSpc>
                <a:spcBef>
                  <a:spcPct val="40000"/>
                </a:spcBef>
                <a:buClr>
                  <a:schemeClr val="accent2"/>
                </a:buClr>
                <a:buSzPct val="130000"/>
              </a:pPr>
              <a:r>
                <a:rPr lang="en-US" sz="2000" b="1">
                  <a:latin typeface="Arial" charset="0"/>
                </a:rPr>
                <a:t>THREATS</a:t>
              </a:r>
            </a:p>
          </p:txBody>
        </p:sp>
        <p:sp>
          <p:nvSpPr>
            <p:cNvPr id="162830" name="Rectangle 9"/>
            <p:cNvSpPr>
              <a:spLocks noChangeArrowheads="1"/>
            </p:cNvSpPr>
            <p:nvPr/>
          </p:nvSpPr>
          <p:spPr bwMode="auto">
            <a:xfrm>
              <a:off x="2016" y="2304"/>
              <a:ext cx="1200" cy="1200"/>
            </a:xfrm>
            <a:prstGeom prst="rect">
              <a:avLst/>
            </a:prstGeom>
            <a:solidFill>
              <a:srgbClr val="ABD2BB"/>
            </a:solidFill>
            <a:ln w="9525">
              <a:noFill/>
              <a:miter lim="800000"/>
              <a:headEnd/>
              <a:tailEnd/>
            </a:ln>
          </p:spPr>
          <p:txBody>
            <a:bodyPr wrap="none" anchor="ctr">
              <a:prstTxWarp prst="textNoShape">
                <a:avLst/>
              </a:prstTxWarp>
            </a:bodyPr>
            <a:lstStyle/>
            <a:p>
              <a:pPr algn="ctr">
                <a:lnSpc>
                  <a:spcPct val="85000"/>
                </a:lnSpc>
                <a:spcBef>
                  <a:spcPct val="40000"/>
                </a:spcBef>
                <a:buClr>
                  <a:schemeClr val="accent2"/>
                </a:buClr>
                <a:buSzPct val="130000"/>
              </a:pPr>
              <a:r>
                <a:rPr lang="en-US" sz="2000" b="1">
                  <a:latin typeface="Arial" charset="0"/>
                </a:rPr>
                <a:t>OPPORTUNITIES</a:t>
              </a:r>
            </a:p>
          </p:txBody>
        </p:sp>
        <p:sp>
          <p:nvSpPr>
            <p:cNvPr id="162831" name="Rectangle 10"/>
            <p:cNvSpPr>
              <a:spLocks noChangeArrowheads="1"/>
            </p:cNvSpPr>
            <p:nvPr/>
          </p:nvSpPr>
          <p:spPr bwMode="auto">
            <a:xfrm rot="-5400000">
              <a:off x="1248" y="2736"/>
              <a:ext cx="1200" cy="336"/>
            </a:xfrm>
            <a:prstGeom prst="rect">
              <a:avLst/>
            </a:prstGeom>
            <a:solidFill>
              <a:srgbClr val="C7D9ED"/>
            </a:solidFill>
            <a:ln w="9525">
              <a:noFill/>
              <a:miter lim="800000"/>
              <a:headEnd/>
              <a:tailEnd/>
            </a:ln>
          </p:spPr>
          <p:txBody>
            <a:bodyPr wrap="none" anchor="ctr">
              <a:prstTxWarp prst="textNoShape">
                <a:avLst/>
              </a:prstTxWarp>
            </a:bodyPr>
            <a:lstStyle/>
            <a:p>
              <a:pPr algn="ctr">
                <a:lnSpc>
                  <a:spcPct val="85000"/>
                </a:lnSpc>
                <a:spcBef>
                  <a:spcPct val="40000"/>
                </a:spcBef>
                <a:buClr>
                  <a:schemeClr val="accent2"/>
                </a:buClr>
                <a:buSzPct val="130000"/>
              </a:pPr>
              <a:r>
                <a:rPr lang="en-US" sz="1600" i="1">
                  <a:solidFill>
                    <a:schemeClr val="tx2"/>
                  </a:solidFill>
                  <a:latin typeface="Arial" charset="0"/>
                </a:rPr>
                <a:t>External</a:t>
              </a:r>
            </a:p>
            <a:p>
              <a:pPr algn="ctr">
                <a:lnSpc>
                  <a:spcPct val="85000"/>
                </a:lnSpc>
                <a:spcBef>
                  <a:spcPct val="40000"/>
                </a:spcBef>
                <a:buClr>
                  <a:schemeClr val="accent2"/>
                </a:buClr>
                <a:buSzPct val="130000"/>
              </a:pPr>
              <a:r>
                <a:rPr lang="en-US" sz="1600" i="1">
                  <a:solidFill>
                    <a:schemeClr val="tx2"/>
                  </a:solidFill>
                  <a:latin typeface="Arial" charset="0"/>
                </a:rPr>
                <a:t>Origin</a:t>
              </a:r>
              <a:endParaRPr lang="en-US" sz="2000" b="1">
                <a:latin typeface="Arial" charset="0"/>
              </a:endParaRPr>
            </a:p>
          </p:txBody>
        </p:sp>
        <p:sp>
          <p:nvSpPr>
            <p:cNvPr id="162832" name="Rectangle 11"/>
            <p:cNvSpPr>
              <a:spLocks noChangeArrowheads="1"/>
            </p:cNvSpPr>
            <p:nvPr/>
          </p:nvSpPr>
          <p:spPr bwMode="auto">
            <a:xfrm rot="-5400000">
              <a:off x="1248" y="1536"/>
              <a:ext cx="1200" cy="336"/>
            </a:xfrm>
            <a:prstGeom prst="rect">
              <a:avLst/>
            </a:prstGeom>
            <a:solidFill>
              <a:srgbClr val="FEF7B9"/>
            </a:solidFill>
            <a:ln w="9525">
              <a:noFill/>
              <a:miter lim="800000"/>
              <a:headEnd/>
              <a:tailEnd/>
            </a:ln>
          </p:spPr>
          <p:txBody>
            <a:bodyPr wrap="none" anchor="ctr">
              <a:prstTxWarp prst="textNoShape">
                <a:avLst/>
              </a:prstTxWarp>
            </a:bodyPr>
            <a:lstStyle/>
            <a:p>
              <a:pPr algn="ctr">
                <a:lnSpc>
                  <a:spcPct val="85000"/>
                </a:lnSpc>
                <a:spcBef>
                  <a:spcPct val="40000"/>
                </a:spcBef>
                <a:buClr>
                  <a:schemeClr val="accent2"/>
                </a:buClr>
                <a:buSzPct val="130000"/>
              </a:pPr>
              <a:r>
                <a:rPr lang="en-US" sz="1600" i="1">
                  <a:solidFill>
                    <a:schemeClr val="tx2"/>
                  </a:solidFill>
                  <a:latin typeface="Arial" charset="0"/>
                </a:rPr>
                <a:t>Internal</a:t>
              </a:r>
            </a:p>
            <a:p>
              <a:pPr algn="ctr">
                <a:lnSpc>
                  <a:spcPct val="85000"/>
                </a:lnSpc>
                <a:spcBef>
                  <a:spcPct val="40000"/>
                </a:spcBef>
                <a:buClr>
                  <a:schemeClr val="accent2"/>
                </a:buClr>
                <a:buSzPct val="130000"/>
              </a:pPr>
              <a:r>
                <a:rPr lang="en-US" sz="1600" i="1">
                  <a:solidFill>
                    <a:schemeClr val="tx2"/>
                  </a:solidFill>
                  <a:latin typeface="Arial" charset="0"/>
                </a:rPr>
                <a:t>Origin</a:t>
              </a:r>
              <a:endParaRPr lang="en-US" sz="2000" b="1">
                <a:latin typeface="Arial" charset="0"/>
              </a:endParaRPr>
            </a:p>
          </p:txBody>
        </p:sp>
      </p:grpSp>
      <p:sp>
        <p:nvSpPr>
          <p:cNvPr id="162820" name="Rectangle 12"/>
          <p:cNvSpPr>
            <a:spLocks noChangeArrowheads="1"/>
          </p:cNvSpPr>
          <p:nvPr/>
        </p:nvSpPr>
        <p:spPr bwMode="auto">
          <a:xfrm>
            <a:off x="2209800" y="5099050"/>
            <a:ext cx="6623050" cy="1247775"/>
          </a:xfrm>
          <a:prstGeom prst="rect">
            <a:avLst/>
          </a:prstGeom>
          <a:noFill/>
          <a:ln w="9525">
            <a:noFill/>
            <a:miter lim="800000"/>
            <a:headEnd/>
            <a:tailEnd/>
          </a:ln>
        </p:spPr>
        <p:txBody>
          <a:bodyPr wrap="none">
            <a:prstTxWarp prst="textNoShape">
              <a:avLst/>
            </a:prstTxWarp>
            <a:spAutoFit/>
          </a:bodyPr>
          <a:lstStyle/>
          <a:p>
            <a:pPr marL="457200" indent="-457200">
              <a:buFont typeface="Arial" charset="0"/>
              <a:buAutoNum type="arabicPeriod"/>
            </a:pPr>
            <a:r>
              <a:rPr lang="en-US" sz="1900">
                <a:solidFill>
                  <a:srgbClr val="000000"/>
                </a:solidFill>
                <a:latin typeface="Arial" charset="0"/>
              </a:rPr>
              <a:t>How can we Use and Capitalize on each Strength?</a:t>
            </a:r>
          </a:p>
          <a:p>
            <a:pPr marL="457200" indent="-457200">
              <a:buFont typeface="Arial" charset="0"/>
              <a:buAutoNum type="arabicPeriod"/>
            </a:pPr>
            <a:r>
              <a:rPr lang="en-US" sz="1900">
                <a:solidFill>
                  <a:srgbClr val="000000"/>
                </a:solidFill>
                <a:latin typeface="Arial" charset="0"/>
              </a:rPr>
              <a:t>How can we Improve each Weakness?</a:t>
            </a:r>
          </a:p>
          <a:p>
            <a:pPr marL="457200" indent="-457200">
              <a:buFont typeface="Arial" charset="0"/>
              <a:buAutoNum type="arabicPeriod"/>
            </a:pPr>
            <a:r>
              <a:rPr lang="en-US" sz="1900">
                <a:solidFill>
                  <a:srgbClr val="000000"/>
                </a:solidFill>
                <a:latin typeface="Arial" charset="0"/>
              </a:rPr>
              <a:t>How can we Exploit and Benefit from each Opportunity?</a:t>
            </a:r>
          </a:p>
          <a:p>
            <a:pPr marL="457200" indent="-457200">
              <a:buFont typeface="Arial" charset="0"/>
              <a:buAutoNum type="arabicPeriod"/>
            </a:pPr>
            <a:r>
              <a:rPr lang="en-US" sz="1900">
                <a:solidFill>
                  <a:srgbClr val="000000"/>
                </a:solidFill>
                <a:latin typeface="Arial" charset="0"/>
              </a:rPr>
              <a:t>How can we Mitigate each Threat?</a:t>
            </a:r>
          </a:p>
        </p:txBody>
      </p:sp>
      <p:sp>
        <p:nvSpPr>
          <p:cNvPr id="162821" name="Rectangle 13"/>
          <p:cNvSpPr>
            <a:spLocks noChangeArrowheads="1"/>
          </p:cNvSpPr>
          <p:nvPr/>
        </p:nvSpPr>
        <p:spPr bwMode="auto">
          <a:xfrm>
            <a:off x="1066800" y="4449763"/>
            <a:ext cx="1679575" cy="350837"/>
          </a:xfrm>
          <a:prstGeom prst="rect">
            <a:avLst/>
          </a:prstGeom>
          <a:noFill/>
          <a:ln w="9525">
            <a:noFill/>
            <a:miter lim="800000"/>
            <a:headEnd/>
            <a:tailEnd/>
          </a:ln>
        </p:spPr>
        <p:txBody>
          <a:bodyPr wrap="none">
            <a:prstTxWarp prst="textNoShape">
              <a:avLst/>
            </a:prstTxWarp>
            <a:spAutoFit/>
          </a:bodyPr>
          <a:lstStyle/>
          <a:p>
            <a:pPr algn="ctr">
              <a:lnSpc>
                <a:spcPct val="85000"/>
              </a:lnSpc>
              <a:spcBef>
                <a:spcPct val="40000"/>
              </a:spcBef>
              <a:buClr>
                <a:schemeClr val="accent2"/>
              </a:buClr>
              <a:buSzPct val="130000"/>
            </a:pPr>
            <a:r>
              <a:rPr lang="fr-FR" sz="2000" b="1">
                <a:solidFill>
                  <a:schemeClr val="accent1"/>
                </a:solidFill>
                <a:latin typeface="Arial" charset="0"/>
              </a:rPr>
              <a:t>QUESTIONS</a:t>
            </a:r>
          </a:p>
        </p:txBody>
      </p:sp>
      <p:sp>
        <p:nvSpPr>
          <p:cNvPr id="162822" name="AutoShape 14"/>
          <p:cNvSpPr>
            <a:spLocks noChangeArrowheads="1"/>
          </p:cNvSpPr>
          <p:nvPr/>
        </p:nvSpPr>
        <p:spPr bwMode="auto">
          <a:xfrm>
            <a:off x="1524000" y="4800600"/>
            <a:ext cx="457200" cy="914400"/>
          </a:xfrm>
          <a:prstGeom prst="curvedRightArrow">
            <a:avLst>
              <a:gd name="adj1" fmla="val 40000"/>
              <a:gd name="adj2" fmla="val 80000"/>
              <a:gd name="adj3" fmla="val 33333"/>
            </a:avLst>
          </a:prstGeom>
          <a:solidFill>
            <a:schemeClr val="accent1"/>
          </a:solidFill>
          <a:ln w="9525">
            <a:solidFill>
              <a:schemeClr val="tx1"/>
            </a:solidFill>
            <a:miter lim="800000"/>
            <a:headEnd/>
            <a:tailEnd/>
          </a:ln>
        </p:spPr>
        <p:txBody>
          <a:bodyPr wrap="none" anchor="ctr">
            <a:prstTxWarp prst="textNoShape">
              <a:avLst/>
            </a:prstTxWarp>
          </a:bodyPr>
          <a:lstStyle/>
          <a:p>
            <a:endParaRPr lang="fr-FR"/>
          </a:p>
        </p:txBody>
      </p:sp>
      <p:sp>
        <p:nvSpPr>
          <p:cNvPr id="162823" name="Rectangle 16"/>
          <p:cNvSpPr>
            <a:spLocks noChangeArrowheads="1"/>
          </p:cNvSpPr>
          <p:nvPr/>
        </p:nvSpPr>
        <p:spPr bwMode="auto">
          <a:xfrm>
            <a:off x="561975" y="2074863"/>
            <a:ext cx="2386013" cy="731837"/>
          </a:xfrm>
          <a:prstGeom prst="rect">
            <a:avLst/>
          </a:prstGeom>
          <a:noFill/>
          <a:ln w="9525">
            <a:noFill/>
            <a:miter lim="800000"/>
            <a:headEnd/>
            <a:tailEnd/>
          </a:ln>
        </p:spPr>
        <p:txBody>
          <a:bodyPr wrap="none">
            <a:prstTxWarp prst="textNoShape">
              <a:avLst/>
            </a:prstTxWarp>
            <a:spAutoFit/>
          </a:bodyPr>
          <a:lstStyle/>
          <a:p>
            <a:pPr algn="ctr">
              <a:lnSpc>
                <a:spcPct val="85000"/>
              </a:lnSpc>
              <a:spcBef>
                <a:spcPct val="40000"/>
              </a:spcBef>
              <a:buClr>
                <a:schemeClr val="accent2"/>
              </a:buClr>
              <a:buSzPct val="130000"/>
            </a:pPr>
            <a:r>
              <a:rPr lang="en-US" sz="2000" b="1">
                <a:latin typeface="Arial" charset="0"/>
              </a:rPr>
              <a:t>How to reach</a:t>
            </a:r>
          </a:p>
          <a:p>
            <a:pPr algn="ctr">
              <a:lnSpc>
                <a:spcPct val="85000"/>
              </a:lnSpc>
              <a:spcBef>
                <a:spcPct val="40000"/>
              </a:spcBef>
              <a:buClr>
                <a:schemeClr val="accent2"/>
              </a:buClr>
              <a:buSzPct val="130000"/>
            </a:pPr>
            <a:r>
              <a:rPr lang="en-US" sz="2000" b="1">
                <a:latin typeface="Arial" charset="0"/>
              </a:rPr>
              <a:t>X% market share?</a:t>
            </a:r>
          </a:p>
        </p:txBody>
      </p:sp>
      <p:sp>
        <p:nvSpPr>
          <p:cNvPr id="162824" name="Rectangle 18"/>
          <p:cNvSpPr>
            <a:spLocks noGrp="1" noChangeArrowheads="1"/>
          </p:cNvSpPr>
          <p:nvPr>
            <p:ph type="title"/>
          </p:nvPr>
        </p:nvSpPr>
        <p:spPr/>
        <p:txBody>
          <a:bodyPr/>
          <a:lstStyle/>
          <a:p>
            <a:r>
              <a:rPr lang="fr-FR"/>
              <a:t>SWOT ANALYSIS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ce réservé du numéro de diapositive 2"/>
          <p:cNvSpPr>
            <a:spLocks noGrp="1"/>
          </p:cNvSpPr>
          <p:nvPr>
            <p:ph type="sldNum" sz="quarter" idx="10"/>
          </p:nvPr>
        </p:nvSpPr>
        <p:spPr/>
        <p:txBody>
          <a:bodyPr/>
          <a:lstStyle/>
          <a:p>
            <a:pPr>
              <a:defRPr/>
            </a:pPr>
            <a:fld id="{98A75398-8B6E-5E40-B0D3-125DB7E42011}" type="slidenum">
              <a:rPr lang="fr-FR"/>
              <a:pPr>
                <a:defRPr/>
              </a:pPr>
              <a:t>8</a:t>
            </a:fld>
            <a:endParaRPr lang="fr-FR"/>
          </a:p>
        </p:txBody>
      </p:sp>
      <p:sp>
        <p:nvSpPr>
          <p:cNvPr id="30723" name="Rectangle 1026"/>
          <p:cNvSpPr>
            <a:spLocks noGrp="1" noChangeArrowheads="1"/>
          </p:cNvSpPr>
          <p:nvPr>
            <p:ph type="title"/>
          </p:nvPr>
        </p:nvSpPr>
        <p:spPr/>
        <p:txBody>
          <a:bodyPr/>
          <a:lstStyle/>
          <a:p>
            <a:r>
              <a:rPr lang="fr-FR"/>
              <a:t>Stratégie et Organisation</a:t>
            </a:r>
          </a:p>
        </p:txBody>
      </p:sp>
      <p:sp>
        <p:nvSpPr>
          <p:cNvPr id="30724" name="Rectangle 1027"/>
          <p:cNvSpPr>
            <a:spLocks noChangeArrowheads="1"/>
          </p:cNvSpPr>
          <p:nvPr/>
        </p:nvSpPr>
        <p:spPr bwMode="auto">
          <a:xfrm>
            <a:off x="593725" y="1220788"/>
            <a:ext cx="1441450" cy="379412"/>
          </a:xfrm>
          <a:prstGeom prst="rect">
            <a:avLst/>
          </a:prstGeom>
          <a:noFill/>
          <a:ln w="12700">
            <a:solidFill>
              <a:schemeClr val="tx1"/>
            </a:solidFill>
            <a:miter lim="800000"/>
            <a:headEnd/>
            <a:tailEnd/>
          </a:ln>
        </p:spPr>
        <p:txBody>
          <a:bodyPr wrap="none">
            <a:prstTxWarp prst="textNoShape">
              <a:avLst/>
            </a:prstTxWarp>
            <a:spAutoFit/>
          </a:bodyPr>
          <a:lstStyle/>
          <a:p>
            <a:r>
              <a:rPr lang="fr-FR" sz="1800"/>
              <a:t>STRATÉGIE</a:t>
            </a:r>
          </a:p>
        </p:txBody>
      </p:sp>
      <p:sp>
        <p:nvSpPr>
          <p:cNvPr id="30725" name="Rectangle 1028"/>
          <p:cNvSpPr>
            <a:spLocks noChangeArrowheads="1"/>
          </p:cNvSpPr>
          <p:nvPr/>
        </p:nvSpPr>
        <p:spPr bwMode="auto">
          <a:xfrm>
            <a:off x="2895600" y="1219200"/>
            <a:ext cx="1060450" cy="379413"/>
          </a:xfrm>
          <a:prstGeom prst="rect">
            <a:avLst/>
          </a:prstGeom>
          <a:noFill/>
          <a:ln w="12700">
            <a:solidFill>
              <a:schemeClr val="tx1"/>
            </a:solidFill>
            <a:miter lim="800000"/>
            <a:headEnd/>
            <a:tailEnd/>
          </a:ln>
        </p:spPr>
        <p:txBody>
          <a:bodyPr wrap="none">
            <a:prstTxWarp prst="textNoShape">
              <a:avLst/>
            </a:prstTxWarp>
            <a:spAutoFit/>
          </a:bodyPr>
          <a:lstStyle/>
          <a:p>
            <a:r>
              <a:rPr lang="fr-FR" sz="1800"/>
              <a:t>ACTION</a:t>
            </a:r>
          </a:p>
        </p:txBody>
      </p:sp>
      <p:sp>
        <p:nvSpPr>
          <p:cNvPr id="30726" name="Rectangle 1029"/>
          <p:cNvSpPr>
            <a:spLocks noChangeArrowheads="1"/>
          </p:cNvSpPr>
          <p:nvPr/>
        </p:nvSpPr>
        <p:spPr bwMode="auto">
          <a:xfrm>
            <a:off x="2282825" y="2211388"/>
            <a:ext cx="2012950" cy="379412"/>
          </a:xfrm>
          <a:prstGeom prst="rect">
            <a:avLst/>
          </a:prstGeom>
          <a:noFill/>
          <a:ln w="12700">
            <a:solidFill>
              <a:schemeClr val="tx1"/>
            </a:solidFill>
            <a:miter lim="800000"/>
            <a:headEnd/>
            <a:tailEnd/>
          </a:ln>
        </p:spPr>
        <p:txBody>
          <a:bodyPr wrap="none">
            <a:prstTxWarp prst="textNoShape">
              <a:avLst/>
            </a:prstTxWarp>
            <a:spAutoFit/>
          </a:bodyPr>
          <a:lstStyle/>
          <a:p>
            <a:r>
              <a:rPr lang="fr-FR" sz="1800" b="1">
                <a:solidFill>
                  <a:schemeClr val="hlink"/>
                </a:solidFill>
              </a:rPr>
              <a:t>ORGANISATION</a:t>
            </a:r>
            <a:endParaRPr lang="fr-FR" sz="1800"/>
          </a:p>
        </p:txBody>
      </p:sp>
      <p:cxnSp>
        <p:nvCxnSpPr>
          <p:cNvPr id="30727" name="AutoShape 1030"/>
          <p:cNvCxnSpPr>
            <a:cxnSpLocks noChangeShapeType="1"/>
            <a:stCxn id="30724" idx="3"/>
            <a:endCxn id="30725" idx="1"/>
          </p:cNvCxnSpPr>
          <p:nvPr/>
        </p:nvCxnSpPr>
        <p:spPr bwMode="auto">
          <a:xfrm flipV="1">
            <a:off x="2035175" y="1409700"/>
            <a:ext cx="860425" cy="1588"/>
          </a:xfrm>
          <a:prstGeom prst="straightConnector1">
            <a:avLst/>
          </a:prstGeom>
          <a:noFill/>
          <a:ln w="12700">
            <a:solidFill>
              <a:schemeClr val="tx1"/>
            </a:solidFill>
            <a:round/>
            <a:headEnd/>
            <a:tailEnd type="triangle" w="med" len="med"/>
          </a:ln>
        </p:spPr>
      </p:cxnSp>
      <p:cxnSp>
        <p:nvCxnSpPr>
          <p:cNvPr id="30728" name="AutoShape 1031"/>
          <p:cNvCxnSpPr>
            <a:cxnSpLocks noChangeShapeType="1"/>
            <a:stCxn id="30726" idx="1"/>
            <a:endCxn id="30724" idx="2"/>
          </p:cNvCxnSpPr>
          <p:nvPr/>
        </p:nvCxnSpPr>
        <p:spPr bwMode="auto">
          <a:xfrm rot="10800000">
            <a:off x="1314450" y="1600200"/>
            <a:ext cx="968375" cy="801688"/>
          </a:xfrm>
          <a:prstGeom prst="bentConnector2">
            <a:avLst/>
          </a:prstGeom>
          <a:noFill/>
          <a:ln w="12700">
            <a:solidFill>
              <a:schemeClr val="tx1"/>
            </a:solidFill>
            <a:miter lim="800000"/>
            <a:headEnd/>
            <a:tailEnd type="triangle" w="med" len="med"/>
          </a:ln>
        </p:spPr>
      </p:cxnSp>
      <p:cxnSp>
        <p:nvCxnSpPr>
          <p:cNvPr id="30729" name="AutoShape 1032"/>
          <p:cNvCxnSpPr>
            <a:cxnSpLocks noChangeShapeType="1"/>
            <a:stCxn id="30726" idx="3"/>
            <a:endCxn id="30725" idx="3"/>
          </p:cNvCxnSpPr>
          <p:nvPr/>
        </p:nvCxnSpPr>
        <p:spPr bwMode="auto">
          <a:xfrm flipH="1" flipV="1">
            <a:off x="3956050" y="1409700"/>
            <a:ext cx="339725" cy="992188"/>
          </a:xfrm>
          <a:prstGeom prst="bentConnector3">
            <a:avLst>
              <a:gd name="adj1" fmla="val -67292"/>
            </a:avLst>
          </a:prstGeom>
          <a:noFill/>
          <a:ln w="12700">
            <a:solidFill>
              <a:schemeClr val="tx1"/>
            </a:solidFill>
            <a:miter lim="800000"/>
            <a:headEnd/>
            <a:tailEnd type="triangle" w="med" len="med"/>
          </a:ln>
        </p:spPr>
      </p:cxnSp>
      <p:sp>
        <p:nvSpPr>
          <p:cNvPr id="30730" name="Rectangle 1033"/>
          <p:cNvSpPr>
            <a:spLocks noChangeArrowheads="1"/>
          </p:cNvSpPr>
          <p:nvPr/>
        </p:nvSpPr>
        <p:spPr bwMode="auto">
          <a:xfrm>
            <a:off x="76200" y="2787650"/>
            <a:ext cx="5562600" cy="641350"/>
          </a:xfrm>
          <a:prstGeom prst="rect">
            <a:avLst/>
          </a:prstGeom>
          <a:noFill/>
          <a:ln w="12700">
            <a:noFill/>
            <a:miter lim="800000"/>
            <a:headEnd/>
            <a:tailEnd/>
          </a:ln>
        </p:spPr>
        <p:txBody>
          <a:bodyPr>
            <a:prstTxWarp prst="textNoShape">
              <a:avLst/>
            </a:prstTxWarp>
            <a:spAutoFit/>
          </a:bodyPr>
          <a:lstStyle/>
          <a:p>
            <a:r>
              <a:rPr lang="fr-FR" sz="1800"/>
              <a:t>La performance de l’entreprise est étroitement liée au type de management et au fonctionnement de l’organisation</a:t>
            </a:r>
          </a:p>
        </p:txBody>
      </p:sp>
      <p:sp>
        <p:nvSpPr>
          <p:cNvPr id="30731" name="Rectangle 1034"/>
          <p:cNvSpPr>
            <a:spLocks noChangeArrowheads="1"/>
          </p:cNvSpPr>
          <p:nvPr/>
        </p:nvSpPr>
        <p:spPr bwMode="auto">
          <a:xfrm>
            <a:off x="5486400" y="990600"/>
            <a:ext cx="3581400" cy="2563813"/>
          </a:xfrm>
          <a:prstGeom prst="rect">
            <a:avLst/>
          </a:prstGeom>
          <a:noFill/>
          <a:ln w="12700">
            <a:noFill/>
            <a:miter lim="800000"/>
            <a:headEnd/>
            <a:tailEnd/>
          </a:ln>
        </p:spPr>
        <p:txBody>
          <a:bodyPr>
            <a:prstTxWarp prst="textNoShape">
              <a:avLst/>
            </a:prstTxWarp>
            <a:spAutoFit/>
          </a:bodyPr>
          <a:lstStyle/>
          <a:p>
            <a:pPr>
              <a:buFontTx/>
              <a:buChar char="•"/>
            </a:pPr>
            <a:r>
              <a:rPr lang="fr-FR" sz="1800">
                <a:solidFill>
                  <a:schemeClr val="hlink"/>
                </a:solidFill>
              </a:rPr>
              <a:t>T</a:t>
            </a:r>
            <a:r>
              <a:rPr lang="fr-FR" altLang="ja-JP" sz="1800">
                <a:solidFill>
                  <a:schemeClr val="hlink"/>
                </a:solidFill>
                <a:ea typeface="ＭＳ Ｐゴシック" charset="-128"/>
                <a:cs typeface="ＭＳ Ｐゴシック" charset="-128"/>
              </a:rPr>
              <a:t>âches à entreprendre</a:t>
            </a:r>
          </a:p>
          <a:p>
            <a:pPr>
              <a:buFontTx/>
              <a:buChar char="•"/>
            </a:pPr>
            <a:r>
              <a:rPr lang="fr-FR" altLang="ja-JP" sz="1800">
                <a:solidFill>
                  <a:schemeClr val="hlink"/>
                </a:solidFill>
                <a:ea typeface="ＭＳ Ｐゴシック" charset="-128"/>
                <a:cs typeface="ＭＳ Ｐゴシック" charset="-128"/>
              </a:rPr>
              <a:t>Localisation de la prise de décision</a:t>
            </a:r>
          </a:p>
          <a:p>
            <a:pPr>
              <a:buFontTx/>
              <a:buChar char="•"/>
            </a:pPr>
            <a:r>
              <a:rPr lang="fr-FR" altLang="ja-JP" sz="1800">
                <a:solidFill>
                  <a:schemeClr val="hlink"/>
                </a:solidFill>
                <a:ea typeface="ＭＳ Ｐゴシック" charset="-128"/>
                <a:cs typeface="ＭＳ Ｐゴシック" charset="-128"/>
              </a:rPr>
              <a:t>Mécanismes de coordination</a:t>
            </a:r>
          </a:p>
          <a:p>
            <a:pPr>
              <a:buFontTx/>
              <a:buChar char="•"/>
            </a:pPr>
            <a:r>
              <a:rPr lang="fr-FR" altLang="ja-JP" sz="1800">
                <a:solidFill>
                  <a:schemeClr val="hlink"/>
                </a:solidFill>
                <a:ea typeface="ＭＳ Ｐゴシック" charset="-128"/>
                <a:cs typeface="ＭＳ Ｐゴシック" charset="-128"/>
              </a:rPr>
              <a:t>Nature des plans d’action</a:t>
            </a:r>
          </a:p>
          <a:p>
            <a:pPr>
              <a:buFontTx/>
              <a:buChar char="•"/>
            </a:pPr>
            <a:r>
              <a:rPr lang="fr-FR" altLang="ja-JP" sz="1800">
                <a:solidFill>
                  <a:schemeClr val="hlink"/>
                </a:solidFill>
                <a:ea typeface="ＭＳ Ｐゴシック" charset="-128"/>
                <a:cs typeface="ＭＳ Ｐゴシック" charset="-128"/>
              </a:rPr>
              <a:t>Niveau de participation des personnes à la prise de décision</a:t>
            </a:r>
          </a:p>
          <a:p>
            <a:pPr>
              <a:buFontTx/>
              <a:buChar char="•"/>
            </a:pPr>
            <a:r>
              <a:rPr lang="fr-FR" altLang="ja-JP" sz="1800">
                <a:solidFill>
                  <a:schemeClr val="hlink"/>
                </a:solidFill>
                <a:ea typeface="ＭＳ Ｐゴシック" charset="-128"/>
                <a:cs typeface="ＭＳ Ｐゴシック" charset="-128"/>
              </a:rPr>
              <a:t>Système d’incitation</a:t>
            </a:r>
          </a:p>
          <a:p>
            <a:pPr>
              <a:buFontTx/>
              <a:buChar char="•"/>
            </a:pPr>
            <a:r>
              <a:rPr lang="fr-FR" altLang="ja-JP" sz="1800">
                <a:solidFill>
                  <a:schemeClr val="hlink"/>
                </a:solidFill>
                <a:ea typeface="ＭＳ Ｐゴシック" charset="-128"/>
                <a:cs typeface="ＭＳ Ｐゴシック" charset="-128"/>
              </a:rPr>
              <a:t>Localisation des contrôles</a:t>
            </a:r>
          </a:p>
          <a:p>
            <a:pPr>
              <a:buFontTx/>
              <a:buChar char="•"/>
            </a:pPr>
            <a:r>
              <a:rPr lang="fr-FR" altLang="ja-JP" sz="1800">
                <a:solidFill>
                  <a:schemeClr val="hlink"/>
                </a:solidFill>
                <a:ea typeface="ＭＳ Ｐゴシック" charset="-128"/>
                <a:cs typeface="ＭＳ Ｐゴシック" charset="-128"/>
              </a:rPr>
              <a:t>…</a:t>
            </a:r>
            <a:endParaRPr lang="fr-FR" sz="1800">
              <a:solidFill>
                <a:schemeClr val="hlink"/>
              </a:solidFill>
            </a:endParaRPr>
          </a:p>
        </p:txBody>
      </p:sp>
      <p:cxnSp>
        <p:nvCxnSpPr>
          <p:cNvPr id="30732" name="AutoShape 1035"/>
          <p:cNvCxnSpPr>
            <a:cxnSpLocks noChangeShapeType="1"/>
            <a:stCxn id="30731" idx="1"/>
            <a:endCxn id="30726" idx="2"/>
          </p:cNvCxnSpPr>
          <p:nvPr/>
        </p:nvCxnSpPr>
        <p:spPr bwMode="auto">
          <a:xfrm rot="10800000" flipV="1">
            <a:off x="3289300" y="2273300"/>
            <a:ext cx="2197100" cy="317500"/>
          </a:xfrm>
          <a:prstGeom prst="bentConnector4">
            <a:avLst>
              <a:gd name="adj1" fmla="val 27097"/>
              <a:gd name="adj2" fmla="val 172000"/>
            </a:avLst>
          </a:prstGeom>
          <a:noFill/>
          <a:ln w="12700">
            <a:solidFill>
              <a:schemeClr val="hlink"/>
            </a:solidFill>
            <a:miter lim="800000"/>
            <a:headEnd/>
            <a:tailEnd type="triangle" w="med" len="med"/>
          </a:ln>
        </p:spPr>
      </p:cxnSp>
      <p:sp>
        <p:nvSpPr>
          <p:cNvPr id="30733" name="Text Box 1036"/>
          <p:cNvSpPr txBox="1">
            <a:spLocks noChangeArrowheads="1"/>
          </p:cNvSpPr>
          <p:nvPr/>
        </p:nvSpPr>
        <p:spPr bwMode="auto">
          <a:xfrm>
            <a:off x="350838" y="4483100"/>
            <a:ext cx="2806700" cy="469900"/>
          </a:xfrm>
          <a:prstGeom prst="rect">
            <a:avLst/>
          </a:prstGeom>
          <a:noFill/>
          <a:ln w="12700">
            <a:solidFill>
              <a:srgbClr val="00279F"/>
            </a:solidFill>
            <a:miter lim="800000"/>
            <a:headEnd/>
            <a:tailEnd/>
          </a:ln>
        </p:spPr>
        <p:txBody>
          <a:bodyPr wrap="none">
            <a:prstTxWarp prst="textNoShape">
              <a:avLst/>
            </a:prstTxWarp>
            <a:spAutoFit/>
          </a:bodyPr>
          <a:lstStyle/>
          <a:p>
            <a:r>
              <a:rPr lang="el-GR" sz="2400">
                <a:latin typeface="Verdana" charset="0"/>
              </a:rPr>
              <a:t>Δ</a:t>
            </a:r>
            <a:r>
              <a:rPr lang="fr-FR" sz="2400">
                <a:latin typeface="Verdana" charset="0"/>
              </a:rPr>
              <a:t> </a:t>
            </a:r>
            <a:r>
              <a:rPr lang="fr-FR" sz="1800" b="1">
                <a:latin typeface="Verdana" charset="0"/>
              </a:rPr>
              <a:t>ENVIRONNEMENT</a:t>
            </a:r>
            <a:endParaRPr lang="el-GR" sz="1800" b="1">
              <a:latin typeface="Verdana" charset="0"/>
            </a:endParaRPr>
          </a:p>
        </p:txBody>
      </p:sp>
      <p:sp>
        <p:nvSpPr>
          <p:cNvPr id="30734" name="Text Box 1037"/>
          <p:cNvSpPr txBox="1">
            <a:spLocks noChangeArrowheads="1"/>
          </p:cNvSpPr>
          <p:nvPr/>
        </p:nvSpPr>
        <p:spPr bwMode="auto">
          <a:xfrm>
            <a:off x="3779838" y="4473575"/>
            <a:ext cx="1971675" cy="469900"/>
          </a:xfrm>
          <a:prstGeom prst="rect">
            <a:avLst/>
          </a:prstGeom>
          <a:noFill/>
          <a:ln w="12700">
            <a:solidFill>
              <a:srgbClr val="00279F"/>
            </a:solidFill>
            <a:miter lim="800000"/>
            <a:headEnd/>
            <a:tailEnd/>
          </a:ln>
        </p:spPr>
        <p:txBody>
          <a:bodyPr wrap="none">
            <a:prstTxWarp prst="textNoShape">
              <a:avLst/>
            </a:prstTxWarp>
            <a:spAutoFit/>
          </a:bodyPr>
          <a:lstStyle/>
          <a:p>
            <a:r>
              <a:rPr lang="el-GR" sz="2400">
                <a:latin typeface="Verdana" charset="0"/>
              </a:rPr>
              <a:t>Δ</a:t>
            </a:r>
            <a:r>
              <a:rPr lang="fr-FR" sz="2400">
                <a:latin typeface="Verdana" charset="0"/>
              </a:rPr>
              <a:t> </a:t>
            </a:r>
            <a:r>
              <a:rPr lang="fr-FR" sz="1800" b="1">
                <a:latin typeface="Verdana" charset="0"/>
              </a:rPr>
              <a:t>STRATEGIE</a:t>
            </a:r>
            <a:endParaRPr lang="el-GR" sz="1800" b="1">
              <a:latin typeface="Verdana" charset="0"/>
            </a:endParaRPr>
          </a:p>
        </p:txBody>
      </p:sp>
      <p:sp>
        <p:nvSpPr>
          <p:cNvPr id="30735" name="Text Box 1038"/>
          <p:cNvSpPr txBox="1">
            <a:spLocks noChangeArrowheads="1"/>
          </p:cNvSpPr>
          <p:nvPr/>
        </p:nvSpPr>
        <p:spPr bwMode="auto">
          <a:xfrm>
            <a:off x="6516688" y="4473575"/>
            <a:ext cx="2043112" cy="469900"/>
          </a:xfrm>
          <a:prstGeom prst="rect">
            <a:avLst/>
          </a:prstGeom>
          <a:noFill/>
          <a:ln w="12700">
            <a:solidFill>
              <a:srgbClr val="00279F"/>
            </a:solidFill>
            <a:miter lim="800000"/>
            <a:headEnd/>
            <a:tailEnd/>
          </a:ln>
        </p:spPr>
        <p:txBody>
          <a:bodyPr wrap="none">
            <a:prstTxWarp prst="textNoShape">
              <a:avLst/>
            </a:prstTxWarp>
            <a:spAutoFit/>
          </a:bodyPr>
          <a:lstStyle/>
          <a:p>
            <a:r>
              <a:rPr lang="el-GR" sz="2400">
                <a:latin typeface="Verdana" charset="0"/>
              </a:rPr>
              <a:t>Δ</a:t>
            </a:r>
            <a:r>
              <a:rPr lang="fr-FR" sz="2400">
                <a:latin typeface="Verdana" charset="0"/>
              </a:rPr>
              <a:t> </a:t>
            </a:r>
            <a:r>
              <a:rPr lang="fr-FR" sz="1800" b="1">
                <a:latin typeface="Verdana" charset="0"/>
              </a:rPr>
              <a:t>STRUCTURE</a:t>
            </a:r>
            <a:endParaRPr lang="el-GR" sz="1800" b="1">
              <a:latin typeface="Verdana" charset="0"/>
            </a:endParaRPr>
          </a:p>
        </p:txBody>
      </p:sp>
      <p:sp>
        <p:nvSpPr>
          <p:cNvPr id="30736" name="AutoShape 1039"/>
          <p:cNvSpPr>
            <a:spLocks noChangeArrowheads="1"/>
          </p:cNvSpPr>
          <p:nvPr/>
        </p:nvSpPr>
        <p:spPr bwMode="auto">
          <a:xfrm>
            <a:off x="3302000" y="4616450"/>
            <a:ext cx="360363" cy="215900"/>
          </a:xfrm>
          <a:prstGeom prst="rightArrow">
            <a:avLst>
              <a:gd name="adj1" fmla="val 50000"/>
              <a:gd name="adj2" fmla="val 41728"/>
            </a:avLst>
          </a:prstGeom>
          <a:solidFill>
            <a:schemeClr val="accent1"/>
          </a:solidFill>
          <a:ln w="12700">
            <a:solidFill>
              <a:schemeClr val="tx1"/>
            </a:solidFill>
            <a:miter lim="800000"/>
            <a:headEnd/>
            <a:tailEnd/>
          </a:ln>
        </p:spPr>
        <p:txBody>
          <a:bodyPr wrap="none" anchor="ctr">
            <a:prstTxWarp prst="textNoShape">
              <a:avLst/>
            </a:prstTxWarp>
          </a:bodyPr>
          <a:lstStyle/>
          <a:p>
            <a:endParaRPr lang="fr-FR"/>
          </a:p>
        </p:txBody>
      </p:sp>
      <p:sp>
        <p:nvSpPr>
          <p:cNvPr id="30737" name="AutoShape 1040"/>
          <p:cNvSpPr>
            <a:spLocks noChangeArrowheads="1"/>
          </p:cNvSpPr>
          <p:nvPr/>
        </p:nvSpPr>
        <p:spPr bwMode="auto">
          <a:xfrm>
            <a:off x="5967413" y="4616450"/>
            <a:ext cx="360362" cy="215900"/>
          </a:xfrm>
          <a:prstGeom prst="rightArrow">
            <a:avLst>
              <a:gd name="adj1" fmla="val 50000"/>
              <a:gd name="adj2" fmla="val 41728"/>
            </a:avLst>
          </a:prstGeom>
          <a:solidFill>
            <a:schemeClr val="accent1"/>
          </a:solidFill>
          <a:ln w="12700">
            <a:solidFill>
              <a:schemeClr val="tx1"/>
            </a:solidFill>
            <a:miter lim="800000"/>
            <a:headEnd/>
            <a:tailEnd/>
          </a:ln>
        </p:spPr>
        <p:txBody>
          <a:bodyPr wrap="none" anchor="ctr">
            <a:prstTxWarp prst="textNoShape">
              <a:avLst/>
            </a:prstTxWarp>
          </a:bodyPr>
          <a:lstStyle/>
          <a:p>
            <a:endParaRPr lang="fr-FR"/>
          </a:p>
        </p:txBody>
      </p:sp>
      <p:cxnSp>
        <p:nvCxnSpPr>
          <p:cNvPr id="30738" name="AutoShape 1041"/>
          <p:cNvCxnSpPr>
            <a:cxnSpLocks noChangeShapeType="1"/>
            <a:stCxn id="30735" idx="2"/>
            <a:endCxn id="30734" idx="2"/>
          </p:cNvCxnSpPr>
          <p:nvPr/>
        </p:nvCxnSpPr>
        <p:spPr bwMode="auto">
          <a:xfrm rot="5400000">
            <a:off x="6151563" y="3557587"/>
            <a:ext cx="1588" cy="2773363"/>
          </a:xfrm>
          <a:prstGeom prst="bentConnector3">
            <a:avLst>
              <a:gd name="adj1" fmla="val 36100000"/>
            </a:avLst>
          </a:prstGeom>
          <a:noFill/>
          <a:ln w="76200">
            <a:solidFill>
              <a:schemeClr val="accent1"/>
            </a:solidFill>
            <a:prstDash val="dash"/>
            <a:miter lim="800000"/>
            <a:headEnd/>
            <a:tailEnd type="triangle" w="med" len="med"/>
          </a:ln>
        </p:spPr>
      </p:cxnSp>
      <p:sp>
        <p:nvSpPr>
          <p:cNvPr id="30739" name="Text Box 1042"/>
          <p:cNvSpPr txBox="1">
            <a:spLocks noChangeArrowheads="1"/>
          </p:cNvSpPr>
          <p:nvPr/>
        </p:nvSpPr>
        <p:spPr bwMode="auto">
          <a:xfrm>
            <a:off x="1443038" y="3878263"/>
            <a:ext cx="6100762" cy="366712"/>
          </a:xfrm>
          <a:prstGeom prst="rect">
            <a:avLst/>
          </a:prstGeom>
          <a:noFill/>
          <a:ln w="12700">
            <a:noFill/>
            <a:miter lim="800000"/>
            <a:headEnd/>
            <a:tailEnd/>
          </a:ln>
        </p:spPr>
        <p:txBody>
          <a:bodyPr wrap="none">
            <a:prstTxWarp prst="textNoShape">
              <a:avLst/>
            </a:prstTxWarp>
            <a:spAutoFit/>
          </a:bodyPr>
          <a:lstStyle/>
          <a:p>
            <a:r>
              <a:rPr lang="fr-FR" sz="1800" b="1">
                <a:solidFill>
                  <a:schemeClr val="accent1"/>
                </a:solidFill>
              </a:rPr>
              <a:t>L’approche de Chandler : La structure contraint la stratégie</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ctrTitle"/>
          </p:nvPr>
        </p:nvSpPr>
        <p:spPr>
          <a:xfrm>
            <a:off x="1044575" y="1206500"/>
            <a:ext cx="6696075" cy="617538"/>
          </a:xfrm>
          <a:noFill/>
        </p:spPr>
        <p:txBody>
          <a:bodyPr/>
          <a:lstStyle/>
          <a:p>
            <a:r>
              <a:rPr lang="fr-FR"/>
              <a:t>III.2 Les modèles d'analyse</a:t>
            </a:r>
            <a:br>
              <a:rPr lang="fr-FR"/>
            </a:br>
            <a:r>
              <a:rPr lang="fr-FR"/>
              <a:t>Les stratégies de base</a:t>
            </a: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numéro de diapositive 3"/>
          <p:cNvSpPr>
            <a:spLocks noGrp="1"/>
          </p:cNvSpPr>
          <p:nvPr>
            <p:ph type="sldNum" sz="quarter" idx="10"/>
          </p:nvPr>
        </p:nvSpPr>
        <p:spPr/>
        <p:txBody>
          <a:bodyPr/>
          <a:lstStyle/>
          <a:p>
            <a:pPr>
              <a:defRPr/>
            </a:pPr>
            <a:fld id="{C7698EB6-9508-9140-A788-37BA75080A82}" type="slidenum">
              <a:rPr lang="fr-FR"/>
              <a:pPr>
                <a:defRPr/>
              </a:pPr>
              <a:t>81</a:t>
            </a:fld>
            <a:endParaRPr lang="fr-FR"/>
          </a:p>
        </p:txBody>
      </p:sp>
      <p:sp>
        <p:nvSpPr>
          <p:cNvPr id="166915" name="Rectangle 2"/>
          <p:cNvSpPr>
            <a:spLocks noGrp="1" noChangeArrowheads="1"/>
          </p:cNvSpPr>
          <p:nvPr>
            <p:ph type="title"/>
          </p:nvPr>
        </p:nvSpPr>
        <p:spPr>
          <a:xfrm>
            <a:off x="228600" y="228600"/>
            <a:ext cx="8763000" cy="1143000"/>
          </a:xfrm>
          <a:noFill/>
        </p:spPr>
        <p:txBody>
          <a:bodyPr/>
          <a:lstStyle/>
          <a:p>
            <a:r>
              <a:rPr lang="fr-FR"/>
              <a:t>Les trois stratégies de base</a:t>
            </a:r>
          </a:p>
        </p:txBody>
      </p:sp>
      <p:sp>
        <p:nvSpPr>
          <p:cNvPr id="166916" name="Rectangle 3"/>
          <p:cNvSpPr>
            <a:spLocks noChangeArrowheads="1"/>
          </p:cNvSpPr>
          <p:nvPr/>
        </p:nvSpPr>
        <p:spPr bwMode="auto">
          <a:xfrm>
            <a:off x="1784350" y="2565400"/>
            <a:ext cx="7156450" cy="3632200"/>
          </a:xfrm>
          <a:prstGeom prst="rect">
            <a:avLst/>
          </a:prstGeom>
          <a:solidFill>
            <a:schemeClr val="bg1"/>
          </a:solidFill>
          <a:ln w="25400">
            <a:solidFill>
              <a:srgbClr val="00279F"/>
            </a:solidFill>
            <a:miter lim="800000"/>
            <a:headEnd/>
            <a:tailEnd/>
          </a:ln>
        </p:spPr>
        <p:txBody>
          <a:bodyPr wrap="none" anchor="ctr">
            <a:prstTxWarp prst="textNoShape">
              <a:avLst/>
            </a:prstTxWarp>
          </a:bodyPr>
          <a:lstStyle/>
          <a:p>
            <a:endParaRPr lang="fr-FR"/>
          </a:p>
        </p:txBody>
      </p:sp>
      <p:sp>
        <p:nvSpPr>
          <p:cNvPr id="166917" name="Line 4"/>
          <p:cNvSpPr>
            <a:spLocks noChangeShapeType="1"/>
          </p:cNvSpPr>
          <p:nvPr/>
        </p:nvSpPr>
        <p:spPr bwMode="auto">
          <a:xfrm>
            <a:off x="5391150" y="2584450"/>
            <a:ext cx="0" cy="3632200"/>
          </a:xfrm>
          <a:prstGeom prst="line">
            <a:avLst/>
          </a:prstGeom>
          <a:noFill/>
          <a:ln w="25400">
            <a:solidFill>
              <a:srgbClr val="00279F"/>
            </a:solidFill>
            <a:round/>
            <a:headEnd/>
            <a:tailEnd/>
          </a:ln>
        </p:spPr>
        <p:txBody>
          <a:bodyPr wrap="none" anchor="ctr">
            <a:prstTxWarp prst="textNoShape">
              <a:avLst/>
            </a:prstTxWarp>
          </a:bodyPr>
          <a:lstStyle/>
          <a:p>
            <a:endParaRPr lang="fr-FR"/>
          </a:p>
        </p:txBody>
      </p:sp>
      <p:sp>
        <p:nvSpPr>
          <p:cNvPr id="166918" name="Line 5"/>
          <p:cNvSpPr>
            <a:spLocks noChangeShapeType="1"/>
          </p:cNvSpPr>
          <p:nvPr/>
        </p:nvSpPr>
        <p:spPr bwMode="auto">
          <a:xfrm>
            <a:off x="1784350" y="4400550"/>
            <a:ext cx="7175500" cy="0"/>
          </a:xfrm>
          <a:prstGeom prst="line">
            <a:avLst/>
          </a:prstGeom>
          <a:noFill/>
          <a:ln w="25400">
            <a:solidFill>
              <a:srgbClr val="00279F"/>
            </a:solidFill>
            <a:round/>
            <a:headEnd/>
            <a:tailEnd/>
          </a:ln>
        </p:spPr>
        <p:txBody>
          <a:bodyPr wrap="none" anchor="ctr">
            <a:prstTxWarp prst="textNoShape">
              <a:avLst/>
            </a:prstTxWarp>
          </a:bodyPr>
          <a:lstStyle/>
          <a:p>
            <a:endParaRPr lang="fr-FR"/>
          </a:p>
        </p:txBody>
      </p:sp>
      <p:sp>
        <p:nvSpPr>
          <p:cNvPr id="166919" name="Rectangle 6"/>
          <p:cNvSpPr>
            <a:spLocks noChangeArrowheads="1"/>
          </p:cNvSpPr>
          <p:nvPr/>
        </p:nvSpPr>
        <p:spPr bwMode="auto">
          <a:xfrm>
            <a:off x="2424113" y="3371850"/>
            <a:ext cx="2720975" cy="393700"/>
          </a:xfrm>
          <a:prstGeom prst="rect">
            <a:avLst/>
          </a:prstGeom>
          <a:noFill/>
          <a:ln w="12700">
            <a:noFill/>
            <a:miter lim="800000"/>
            <a:headEnd/>
            <a:tailEnd/>
          </a:ln>
        </p:spPr>
        <p:txBody>
          <a:bodyPr wrap="none" lIns="90487" tIns="44450" rIns="90487" bIns="44450">
            <a:prstTxWarp prst="textNoShape">
              <a:avLst/>
            </a:prstTxWarp>
            <a:spAutoFit/>
          </a:bodyPr>
          <a:lstStyle/>
          <a:p>
            <a:r>
              <a:rPr lang="fr-FR" sz="2000" b="1">
                <a:solidFill>
                  <a:schemeClr val="tx2"/>
                </a:solidFill>
                <a:latin typeface="Bookman" pitchFamily="18" charset="0"/>
              </a:rPr>
              <a:t>DIFFERENCIATION</a:t>
            </a:r>
          </a:p>
        </p:txBody>
      </p:sp>
      <p:sp>
        <p:nvSpPr>
          <p:cNvPr id="166920" name="Rectangle 7"/>
          <p:cNvSpPr>
            <a:spLocks noChangeArrowheads="1"/>
          </p:cNvSpPr>
          <p:nvPr/>
        </p:nvSpPr>
        <p:spPr bwMode="auto">
          <a:xfrm>
            <a:off x="5937250" y="3235325"/>
            <a:ext cx="2339975" cy="698500"/>
          </a:xfrm>
          <a:prstGeom prst="rect">
            <a:avLst/>
          </a:prstGeom>
          <a:noFill/>
          <a:ln w="12700">
            <a:noFill/>
            <a:miter lim="800000"/>
            <a:headEnd/>
            <a:tailEnd/>
          </a:ln>
        </p:spPr>
        <p:txBody>
          <a:bodyPr wrap="none" lIns="90487" tIns="44450" rIns="90487" bIns="44450">
            <a:prstTxWarp prst="textNoShape">
              <a:avLst/>
            </a:prstTxWarp>
            <a:spAutoFit/>
          </a:bodyPr>
          <a:lstStyle/>
          <a:p>
            <a:pPr algn="ctr"/>
            <a:r>
              <a:rPr lang="fr-FR" sz="2000" b="1">
                <a:solidFill>
                  <a:schemeClr val="tx2"/>
                </a:solidFill>
                <a:latin typeface="Bookman" pitchFamily="18" charset="0"/>
              </a:rPr>
              <a:t>DOMINATION</a:t>
            </a:r>
          </a:p>
          <a:p>
            <a:pPr algn="ctr"/>
            <a:r>
              <a:rPr lang="fr-FR" sz="2000" b="1">
                <a:solidFill>
                  <a:schemeClr val="tx2"/>
                </a:solidFill>
                <a:latin typeface="Bookman" pitchFamily="18" charset="0"/>
              </a:rPr>
              <a:t>PAR LES COUTS</a:t>
            </a:r>
          </a:p>
        </p:txBody>
      </p:sp>
      <p:sp>
        <p:nvSpPr>
          <p:cNvPr id="166921" name="Rectangle 8"/>
          <p:cNvSpPr>
            <a:spLocks noChangeArrowheads="1"/>
          </p:cNvSpPr>
          <p:nvPr/>
        </p:nvSpPr>
        <p:spPr bwMode="auto">
          <a:xfrm>
            <a:off x="5586413" y="2005013"/>
            <a:ext cx="3343275" cy="514350"/>
          </a:xfrm>
          <a:prstGeom prst="rect">
            <a:avLst/>
          </a:prstGeom>
          <a:noFill/>
          <a:ln w="12700">
            <a:noFill/>
            <a:miter lim="800000"/>
            <a:headEnd/>
            <a:tailEnd/>
          </a:ln>
        </p:spPr>
        <p:txBody>
          <a:bodyPr wrap="none" lIns="90487" tIns="44450" rIns="90487" bIns="44450">
            <a:prstTxWarp prst="textNoShape">
              <a:avLst/>
            </a:prstTxWarp>
            <a:spAutoFit/>
          </a:bodyPr>
          <a:lstStyle/>
          <a:p>
            <a:pPr algn="ctr"/>
            <a:r>
              <a:rPr lang="fr-FR" sz="1400" b="1">
                <a:solidFill>
                  <a:schemeClr val="accent2"/>
                </a:solidFill>
                <a:latin typeface="Helvetica" charset="0"/>
              </a:rPr>
              <a:t>La situation de la firme se traduit par </a:t>
            </a:r>
          </a:p>
          <a:p>
            <a:pPr algn="ctr"/>
            <a:r>
              <a:rPr lang="fr-FR" sz="1400" b="1">
                <a:solidFill>
                  <a:schemeClr val="accent2"/>
                </a:solidFill>
                <a:latin typeface="Helvetica" charset="0"/>
              </a:rPr>
              <a:t>des coûts plus faibles</a:t>
            </a:r>
          </a:p>
        </p:txBody>
      </p:sp>
      <p:sp>
        <p:nvSpPr>
          <p:cNvPr id="166922" name="Rectangle 9"/>
          <p:cNvSpPr>
            <a:spLocks noChangeArrowheads="1"/>
          </p:cNvSpPr>
          <p:nvPr/>
        </p:nvSpPr>
        <p:spPr bwMode="auto">
          <a:xfrm>
            <a:off x="1630363" y="2005013"/>
            <a:ext cx="3984625" cy="514350"/>
          </a:xfrm>
          <a:prstGeom prst="rect">
            <a:avLst/>
          </a:prstGeom>
          <a:noFill/>
          <a:ln w="12700">
            <a:noFill/>
            <a:miter lim="800000"/>
            <a:headEnd/>
            <a:tailEnd/>
          </a:ln>
        </p:spPr>
        <p:txBody>
          <a:bodyPr wrap="none" lIns="90487" tIns="44450" rIns="90487" bIns="44450">
            <a:prstTxWarp prst="textNoShape">
              <a:avLst/>
            </a:prstTxWarp>
            <a:spAutoFit/>
          </a:bodyPr>
          <a:lstStyle/>
          <a:p>
            <a:pPr algn="ctr"/>
            <a:r>
              <a:rPr lang="fr-FR" sz="1400" b="1">
                <a:solidFill>
                  <a:schemeClr val="accent2"/>
                </a:solidFill>
                <a:latin typeface="Helvetica" charset="0"/>
              </a:rPr>
              <a:t>Le caractère unique du produit ou du service</a:t>
            </a:r>
          </a:p>
          <a:p>
            <a:pPr algn="ctr"/>
            <a:r>
              <a:rPr lang="fr-FR" sz="1400" b="1">
                <a:solidFill>
                  <a:schemeClr val="accent2"/>
                </a:solidFill>
                <a:latin typeface="Helvetica" charset="0"/>
              </a:rPr>
              <a:t>est perçu par les clients</a:t>
            </a:r>
          </a:p>
        </p:txBody>
      </p:sp>
      <p:sp>
        <p:nvSpPr>
          <p:cNvPr id="166923" name="Rectangle 10"/>
          <p:cNvSpPr>
            <a:spLocks noChangeArrowheads="1"/>
          </p:cNvSpPr>
          <p:nvPr/>
        </p:nvSpPr>
        <p:spPr bwMode="auto">
          <a:xfrm>
            <a:off x="1979613" y="4652963"/>
            <a:ext cx="6913562" cy="1308100"/>
          </a:xfrm>
          <a:prstGeom prst="rect">
            <a:avLst/>
          </a:prstGeom>
          <a:solidFill>
            <a:schemeClr val="bg1"/>
          </a:solidFill>
          <a:ln w="12700">
            <a:noFill/>
            <a:miter lim="800000"/>
            <a:headEnd/>
            <a:tailEnd/>
          </a:ln>
        </p:spPr>
        <p:txBody>
          <a:bodyPr lIns="90487" tIns="44450" rIns="90487" bIns="44450">
            <a:prstTxWarp prst="textNoShape">
              <a:avLst/>
            </a:prstTxWarp>
            <a:spAutoFit/>
          </a:bodyPr>
          <a:lstStyle/>
          <a:p>
            <a:pPr algn="ctr"/>
            <a:r>
              <a:rPr lang="fr-FR" sz="2000" b="1">
                <a:solidFill>
                  <a:schemeClr val="tx2"/>
                </a:solidFill>
                <a:latin typeface="Bookman" pitchFamily="18" charset="0"/>
              </a:rPr>
              <a:t>CONCENTRATION</a:t>
            </a:r>
          </a:p>
          <a:p>
            <a:pPr algn="ctr"/>
            <a:endParaRPr lang="fr-FR" sz="2000" b="1">
              <a:solidFill>
                <a:schemeClr val="tx2"/>
              </a:solidFill>
              <a:latin typeface="Bookman" pitchFamily="18" charset="0"/>
            </a:endParaRPr>
          </a:p>
          <a:p>
            <a:r>
              <a:rPr lang="fr-FR" sz="2000" b="1">
                <a:solidFill>
                  <a:schemeClr val="tx2"/>
                </a:solidFill>
                <a:latin typeface="Bookman" pitchFamily="18" charset="0"/>
              </a:rPr>
              <a:t>Différenciation	                			ou Domination par 					les coûts</a:t>
            </a:r>
          </a:p>
        </p:txBody>
      </p:sp>
      <p:sp>
        <p:nvSpPr>
          <p:cNvPr id="166924" name="Rectangle 11"/>
          <p:cNvSpPr>
            <a:spLocks noChangeArrowheads="1"/>
          </p:cNvSpPr>
          <p:nvPr/>
        </p:nvSpPr>
        <p:spPr bwMode="auto">
          <a:xfrm>
            <a:off x="214313" y="2633663"/>
            <a:ext cx="319087" cy="370522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b="1">
                <a:solidFill>
                  <a:schemeClr val="hlink"/>
                </a:solidFill>
                <a:latin typeface="Helvetica Black" charset="0"/>
              </a:rPr>
              <a:t>C</a:t>
            </a:r>
          </a:p>
          <a:p>
            <a:r>
              <a:rPr lang="fr-FR" sz="1400" b="1">
                <a:solidFill>
                  <a:schemeClr val="hlink"/>
                </a:solidFill>
                <a:latin typeface="Helvetica Black" charset="0"/>
              </a:rPr>
              <a:t>I</a:t>
            </a:r>
          </a:p>
          <a:p>
            <a:r>
              <a:rPr lang="fr-FR" sz="1400" b="1">
                <a:solidFill>
                  <a:schemeClr val="hlink"/>
                </a:solidFill>
                <a:latin typeface="Helvetica Black" charset="0"/>
              </a:rPr>
              <a:t>B</a:t>
            </a:r>
          </a:p>
          <a:p>
            <a:r>
              <a:rPr lang="fr-FR" sz="1400" b="1">
                <a:solidFill>
                  <a:schemeClr val="hlink"/>
                </a:solidFill>
                <a:latin typeface="Helvetica Black" charset="0"/>
              </a:rPr>
              <a:t>L</a:t>
            </a:r>
          </a:p>
          <a:p>
            <a:r>
              <a:rPr lang="fr-FR" sz="1400" b="1">
                <a:solidFill>
                  <a:schemeClr val="hlink"/>
                </a:solidFill>
                <a:latin typeface="Helvetica Black" charset="0"/>
              </a:rPr>
              <a:t>E</a:t>
            </a:r>
          </a:p>
          <a:p>
            <a:endParaRPr lang="fr-FR" sz="1400" b="1">
              <a:solidFill>
                <a:schemeClr val="hlink"/>
              </a:solidFill>
              <a:latin typeface="Helvetica Black" charset="0"/>
            </a:endParaRPr>
          </a:p>
          <a:p>
            <a:r>
              <a:rPr lang="fr-FR" sz="1400" b="1">
                <a:solidFill>
                  <a:schemeClr val="hlink"/>
                </a:solidFill>
                <a:latin typeface="Helvetica Black" charset="0"/>
              </a:rPr>
              <a:t>S</a:t>
            </a:r>
          </a:p>
          <a:p>
            <a:r>
              <a:rPr lang="fr-FR" sz="1400" b="1">
                <a:solidFill>
                  <a:schemeClr val="hlink"/>
                </a:solidFill>
                <a:latin typeface="Helvetica Black" charset="0"/>
              </a:rPr>
              <a:t>T</a:t>
            </a:r>
          </a:p>
          <a:p>
            <a:r>
              <a:rPr lang="fr-FR" sz="1400" b="1">
                <a:solidFill>
                  <a:schemeClr val="hlink"/>
                </a:solidFill>
                <a:latin typeface="Helvetica Black" charset="0"/>
              </a:rPr>
              <a:t>R</a:t>
            </a:r>
          </a:p>
          <a:p>
            <a:r>
              <a:rPr lang="fr-FR" sz="1400" b="1">
                <a:solidFill>
                  <a:schemeClr val="hlink"/>
                </a:solidFill>
                <a:latin typeface="Helvetica Black" charset="0"/>
              </a:rPr>
              <a:t>A</a:t>
            </a:r>
          </a:p>
          <a:p>
            <a:r>
              <a:rPr lang="fr-FR" sz="1400" b="1">
                <a:solidFill>
                  <a:schemeClr val="hlink"/>
                </a:solidFill>
                <a:latin typeface="Helvetica Black" charset="0"/>
              </a:rPr>
              <a:t>T</a:t>
            </a:r>
          </a:p>
          <a:p>
            <a:r>
              <a:rPr lang="fr-FR" sz="1400" b="1">
                <a:solidFill>
                  <a:schemeClr val="hlink"/>
                </a:solidFill>
                <a:latin typeface="Helvetica Black" charset="0"/>
              </a:rPr>
              <a:t>E</a:t>
            </a:r>
          </a:p>
          <a:p>
            <a:r>
              <a:rPr lang="fr-FR" sz="1400" b="1">
                <a:solidFill>
                  <a:schemeClr val="hlink"/>
                </a:solidFill>
                <a:latin typeface="Helvetica Black" charset="0"/>
              </a:rPr>
              <a:t>G</a:t>
            </a:r>
          </a:p>
          <a:p>
            <a:r>
              <a:rPr lang="fr-FR" sz="1400" b="1">
                <a:solidFill>
                  <a:schemeClr val="hlink"/>
                </a:solidFill>
                <a:latin typeface="Helvetica Black" charset="0"/>
              </a:rPr>
              <a:t>I</a:t>
            </a:r>
          </a:p>
          <a:p>
            <a:r>
              <a:rPr lang="fr-FR" sz="1400" b="1">
                <a:solidFill>
                  <a:schemeClr val="hlink"/>
                </a:solidFill>
                <a:latin typeface="Helvetica Black" charset="0"/>
              </a:rPr>
              <a:t>Q</a:t>
            </a:r>
          </a:p>
          <a:p>
            <a:r>
              <a:rPr lang="fr-FR" sz="1400" b="1">
                <a:solidFill>
                  <a:schemeClr val="hlink"/>
                </a:solidFill>
                <a:latin typeface="Helvetica Black" charset="0"/>
              </a:rPr>
              <a:t>U</a:t>
            </a:r>
          </a:p>
          <a:p>
            <a:r>
              <a:rPr lang="fr-FR" sz="1400" b="1">
                <a:solidFill>
                  <a:schemeClr val="hlink"/>
                </a:solidFill>
                <a:latin typeface="Helvetica Black" charset="0"/>
              </a:rPr>
              <a:t>E</a:t>
            </a:r>
          </a:p>
        </p:txBody>
      </p:sp>
      <p:sp>
        <p:nvSpPr>
          <p:cNvPr id="166925" name="Rectangle 12"/>
          <p:cNvSpPr>
            <a:spLocks noChangeArrowheads="1"/>
          </p:cNvSpPr>
          <p:nvPr/>
        </p:nvSpPr>
        <p:spPr bwMode="auto">
          <a:xfrm>
            <a:off x="519113" y="2995613"/>
            <a:ext cx="1069975" cy="514350"/>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b="1">
                <a:solidFill>
                  <a:schemeClr val="accent2"/>
                </a:solidFill>
                <a:latin typeface="Book Antiqua" charset="0"/>
              </a:rPr>
              <a:t>Le secteur</a:t>
            </a:r>
          </a:p>
          <a:p>
            <a:r>
              <a:rPr lang="fr-FR" sz="1400" b="1">
                <a:solidFill>
                  <a:schemeClr val="accent2"/>
                </a:solidFill>
                <a:latin typeface="Book Antiqua" charset="0"/>
              </a:rPr>
              <a:t> tout entier</a:t>
            </a:r>
          </a:p>
        </p:txBody>
      </p:sp>
      <p:sp>
        <p:nvSpPr>
          <p:cNvPr id="166926" name="Rectangle 13"/>
          <p:cNvSpPr>
            <a:spLocks noChangeArrowheads="1"/>
          </p:cNvSpPr>
          <p:nvPr/>
        </p:nvSpPr>
        <p:spPr bwMode="auto">
          <a:xfrm>
            <a:off x="576263" y="4805363"/>
            <a:ext cx="1154112" cy="514350"/>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b="1">
                <a:solidFill>
                  <a:schemeClr val="accent2"/>
                </a:solidFill>
                <a:latin typeface="Book Antiqua" charset="0"/>
              </a:rPr>
              <a:t>Un segment</a:t>
            </a:r>
          </a:p>
          <a:p>
            <a:r>
              <a:rPr lang="fr-FR" sz="1400" b="1">
                <a:solidFill>
                  <a:schemeClr val="accent2"/>
                </a:solidFill>
                <a:latin typeface="Book Antiqua" charset="0"/>
              </a:rPr>
              <a:t>particulier</a:t>
            </a:r>
          </a:p>
        </p:txBody>
      </p:sp>
      <p:sp>
        <p:nvSpPr>
          <p:cNvPr id="166927" name="Rectangle 14"/>
          <p:cNvSpPr>
            <a:spLocks noChangeArrowheads="1"/>
          </p:cNvSpPr>
          <p:nvPr/>
        </p:nvSpPr>
        <p:spPr bwMode="auto">
          <a:xfrm>
            <a:off x="3924300" y="1484313"/>
            <a:ext cx="2778125" cy="514350"/>
          </a:xfrm>
          <a:prstGeom prst="rect">
            <a:avLst/>
          </a:prstGeom>
          <a:noFill/>
          <a:ln w="12700">
            <a:noFill/>
            <a:miter lim="800000"/>
            <a:headEnd/>
            <a:tailEnd/>
          </a:ln>
        </p:spPr>
        <p:txBody>
          <a:bodyPr lIns="90487" tIns="44450" rIns="90487" bIns="44450">
            <a:prstTxWarp prst="textNoShape">
              <a:avLst/>
            </a:prstTxWarp>
            <a:spAutoFit/>
          </a:bodyPr>
          <a:lstStyle/>
          <a:p>
            <a:pPr algn="ctr"/>
            <a:r>
              <a:rPr lang="fr-FR" sz="1400" b="1">
                <a:solidFill>
                  <a:schemeClr val="hlink"/>
                </a:solidFill>
                <a:latin typeface="Helvetica Black" charset="0"/>
              </a:rPr>
              <a:t>AVANTAGE STRATEGIQUE : VALEUR PERCUE</a:t>
            </a: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itre 4"/>
          <p:cNvSpPr>
            <a:spLocks noGrp="1"/>
          </p:cNvSpPr>
          <p:nvPr>
            <p:ph type="title"/>
          </p:nvPr>
        </p:nvSpPr>
        <p:spPr/>
        <p:txBody>
          <a:bodyPr/>
          <a:lstStyle/>
          <a:p>
            <a:r>
              <a:rPr lang="fr-FR" smtClean="0"/>
              <a:t>Les stratégies de base</a:t>
            </a:r>
          </a:p>
        </p:txBody>
      </p:sp>
      <p:sp>
        <p:nvSpPr>
          <p:cNvPr id="4" name="Espace réservé du numéro de diapositive 3"/>
          <p:cNvSpPr>
            <a:spLocks noGrp="1"/>
          </p:cNvSpPr>
          <p:nvPr>
            <p:ph type="sldNum" sz="quarter" idx="10"/>
          </p:nvPr>
        </p:nvSpPr>
        <p:spPr/>
        <p:txBody>
          <a:bodyPr/>
          <a:lstStyle/>
          <a:p>
            <a:pPr>
              <a:defRPr/>
            </a:pPr>
            <a:fld id="{14D7DEB0-9628-0149-877D-74DFD3C0CBC7}" type="slidenum">
              <a:rPr lang="fr-FR"/>
              <a:pPr>
                <a:defRPr/>
              </a:pPr>
              <a:t>82</a:t>
            </a:fld>
            <a:endParaRPr lang="fr-FR"/>
          </a:p>
        </p:txBody>
      </p:sp>
      <p:cxnSp>
        <p:nvCxnSpPr>
          <p:cNvPr id="168964" name="Connecteur droit 6"/>
          <p:cNvCxnSpPr>
            <a:cxnSpLocks noChangeShapeType="1"/>
          </p:cNvCxnSpPr>
          <p:nvPr/>
        </p:nvCxnSpPr>
        <p:spPr bwMode="auto">
          <a:xfrm rot="5400000" flipH="1" flipV="1">
            <a:off x="-457199" y="3124200"/>
            <a:ext cx="3505200" cy="3175"/>
          </a:xfrm>
          <a:prstGeom prst="line">
            <a:avLst/>
          </a:prstGeom>
          <a:noFill/>
          <a:ln w="12700">
            <a:solidFill>
              <a:schemeClr val="tx1"/>
            </a:solidFill>
            <a:round/>
            <a:headEnd/>
            <a:tailEnd type="arrow" w="med" len="med"/>
          </a:ln>
        </p:spPr>
      </p:cxnSp>
      <p:cxnSp>
        <p:nvCxnSpPr>
          <p:cNvPr id="168965" name="Connecteur droit 7"/>
          <p:cNvCxnSpPr>
            <a:cxnSpLocks noChangeShapeType="1"/>
          </p:cNvCxnSpPr>
          <p:nvPr/>
        </p:nvCxnSpPr>
        <p:spPr bwMode="auto">
          <a:xfrm>
            <a:off x="1295400" y="4876800"/>
            <a:ext cx="4876800" cy="1588"/>
          </a:xfrm>
          <a:prstGeom prst="line">
            <a:avLst/>
          </a:prstGeom>
          <a:noFill/>
          <a:ln w="12700">
            <a:solidFill>
              <a:schemeClr val="tx1"/>
            </a:solidFill>
            <a:round/>
            <a:headEnd/>
            <a:tailEnd type="arrow" w="med" len="med"/>
          </a:ln>
        </p:spPr>
      </p:cxnSp>
      <p:sp>
        <p:nvSpPr>
          <p:cNvPr id="168966" name="ZoneTexte 10"/>
          <p:cNvSpPr txBox="1">
            <a:spLocks noChangeArrowheads="1"/>
          </p:cNvSpPr>
          <p:nvPr/>
        </p:nvSpPr>
        <p:spPr bwMode="auto">
          <a:xfrm rot="-5400000">
            <a:off x="-816769" y="2950369"/>
            <a:ext cx="3070225" cy="369888"/>
          </a:xfrm>
          <a:prstGeom prst="rect">
            <a:avLst/>
          </a:prstGeom>
          <a:noFill/>
          <a:ln w="9525">
            <a:noFill/>
            <a:miter lim="800000"/>
            <a:headEnd/>
            <a:tailEnd/>
          </a:ln>
        </p:spPr>
        <p:txBody>
          <a:bodyPr wrap="none">
            <a:prstTxWarp prst="textNoShape">
              <a:avLst/>
            </a:prstTxWarp>
            <a:spAutoFit/>
          </a:bodyPr>
          <a:lstStyle/>
          <a:p>
            <a:r>
              <a:rPr lang="fr-FR" sz="1800"/>
              <a:t>Rendement de l’investissement</a:t>
            </a:r>
          </a:p>
        </p:txBody>
      </p:sp>
      <p:sp>
        <p:nvSpPr>
          <p:cNvPr id="168967" name="ZoneTexte 11"/>
          <p:cNvSpPr txBox="1">
            <a:spLocks noChangeArrowheads="1"/>
          </p:cNvSpPr>
          <p:nvPr/>
        </p:nvSpPr>
        <p:spPr bwMode="auto">
          <a:xfrm>
            <a:off x="2819400" y="5029200"/>
            <a:ext cx="1582738" cy="369888"/>
          </a:xfrm>
          <a:prstGeom prst="rect">
            <a:avLst/>
          </a:prstGeom>
          <a:noFill/>
          <a:ln w="9525">
            <a:noFill/>
            <a:miter lim="800000"/>
            <a:headEnd/>
            <a:tailEnd/>
          </a:ln>
        </p:spPr>
        <p:txBody>
          <a:bodyPr wrap="none">
            <a:prstTxWarp prst="textNoShape">
              <a:avLst/>
            </a:prstTxWarp>
            <a:spAutoFit/>
          </a:bodyPr>
          <a:lstStyle/>
          <a:p>
            <a:r>
              <a:rPr lang="fr-FR" sz="1800"/>
              <a:t>Part du marché</a:t>
            </a:r>
          </a:p>
        </p:txBody>
      </p:sp>
      <p:cxnSp>
        <p:nvCxnSpPr>
          <p:cNvPr id="168968" name="Connecteur droit 13"/>
          <p:cNvCxnSpPr>
            <a:cxnSpLocks noChangeShapeType="1"/>
          </p:cNvCxnSpPr>
          <p:nvPr/>
        </p:nvCxnSpPr>
        <p:spPr bwMode="auto">
          <a:xfrm rot="5400000">
            <a:off x="419101" y="3162300"/>
            <a:ext cx="3429000" cy="3175"/>
          </a:xfrm>
          <a:prstGeom prst="line">
            <a:avLst/>
          </a:prstGeom>
          <a:noFill/>
          <a:ln w="12700">
            <a:solidFill>
              <a:srgbClr val="618FFD"/>
            </a:solidFill>
            <a:prstDash val="dash"/>
            <a:round/>
            <a:headEnd/>
            <a:tailEnd/>
          </a:ln>
        </p:spPr>
      </p:cxnSp>
      <p:cxnSp>
        <p:nvCxnSpPr>
          <p:cNvPr id="168969" name="Connecteur droit 14"/>
          <p:cNvCxnSpPr>
            <a:cxnSpLocks noChangeShapeType="1"/>
          </p:cNvCxnSpPr>
          <p:nvPr/>
        </p:nvCxnSpPr>
        <p:spPr bwMode="auto">
          <a:xfrm rot="5400000">
            <a:off x="3239294" y="3161506"/>
            <a:ext cx="3429000" cy="1588"/>
          </a:xfrm>
          <a:prstGeom prst="line">
            <a:avLst/>
          </a:prstGeom>
          <a:noFill/>
          <a:ln w="12700">
            <a:solidFill>
              <a:srgbClr val="618FFD"/>
            </a:solidFill>
            <a:prstDash val="dash"/>
            <a:round/>
            <a:headEnd/>
            <a:tailEnd/>
          </a:ln>
        </p:spPr>
      </p:cxnSp>
      <p:sp>
        <p:nvSpPr>
          <p:cNvPr id="168970" name="ZoneTexte 15"/>
          <p:cNvSpPr txBox="1">
            <a:spLocks noChangeArrowheads="1"/>
          </p:cNvSpPr>
          <p:nvPr/>
        </p:nvSpPr>
        <p:spPr bwMode="auto">
          <a:xfrm>
            <a:off x="2286000" y="3962400"/>
            <a:ext cx="2447925" cy="369888"/>
          </a:xfrm>
          <a:prstGeom prst="rect">
            <a:avLst/>
          </a:prstGeom>
          <a:noFill/>
          <a:ln w="9525">
            <a:noFill/>
            <a:miter lim="800000"/>
            <a:headEnd/>
            <a:tailEnd/>
          </a:ln>
        </p:spPr>
        <p:txBody>
          <a:bodyPr wrap="none">
            <a:prstTxWarp prst="textNoShape">
              <a:avLst/>
            </a:prstTxWarp>
            <a:spAutoFit/>
          </a:bodyPr>
          <a:lstStyle/>
          <a:p>
            <a:r>
              <a:rPr lang="fr-FR" sz="1800">
                <a:solidFill>
                  <a:srgbClr val="FF0000"/>
                </a:solidFill>
              </a:rPr>
              <a:t>Stratégies indéterminées</a:t>
            </a:r>
          </a:p>
        </p:txBody>
      </p:sp>
      <p:sp>
        <p:nvSpPr>
          <p:cNvPr id="168971" name="ZoneTexte 16"/>
          <p:cNvSpPr txBox="1">
            <a:spLocks noChangeArrowheads="1"/>
          </p:cNvSpPr>
          <p:nvPr/>
        </p:nvSpPr>
        <p:spPr bwMode="auto">
          <a:xfrm>
            <a:off x="1295400" y="1676400"/>
            <a:ext cx="1524000" cy="923925"/>
          </a:xfrm>
          <a:prstGeom prst="rect">
            <a:avLst/>
          </a:prstGeom>
          <a:noFill/>
          <a:ln w="9525">
            <a:noFill/>
            <a:miter lim="800000"/>
            <a:headEnd/>
            <a:tailEnd/>
          </a:ln>
        </p:spPr>
        <p:txBody>
          <a:bodyPr>
            <a:prstTxWarp prst="textNoShape">
              <a:avLst/>
            </a:prstTxWarp>
            <a:spAutoFit/>
          </a:bodyPr>
          <a:lstStyle/>
          <a:p>
            <a:pPr algn="ctr"/>
            <a:r>
              <a:rPr lang="fr-FR" sz="1800">
                <a:solidFill>
                  <a:srgbClr val="FF0000"/>
                </a:solidFill>
              </a:rPr>
              <a:t>Stratégies de différenciation</a:t>
            </a:r>
          </a:p>
          <a:p>
            <a:pPr algn="ctr"/>
            <a:r>
              <a:rPr lang="fr-FR" sz="1800">
                <a:solidFill>
                  <a:srgbClr val="FF0000"/>
                </a:solidFill>
              </a:rPr>
              <a:t>spécialisation</a:t>
            </a:r>
          </a:p>
        </p:txBody>
      </p:sp>
      <p:sp>
        <p:nvSpPr>
          <p:cNvPr id="168972" name="ZoneTexte 17"/>
          <p:cNvSpPr txBox="1">
            <a:spLocks noChangeArrowheads="1"/>
          </p:cNvSpPr>
          <p:nvPr/>
        </p:nvSpPr>
        <p:spPr bwMode="auto">
          <a:xfrm>
            <a:off x="4800600" y="1676400"/>
            <a:ext cx="1524000" cy="646113"/>
          </a:xfrm>
          <a:prstGeom prst="rect">
            <a:avLst/>
          </a:prstGeom>
          <a:noFill/>
          <a:ln w="9525">
            <a:noFill/>
            <a:miter lim="800000"/>
            <a:headEnd/>
            <a:tailEnd/>
          </a:ln>
        </p:spPr>
        <p:txBody>
          <a:bodyPr>
            <a:prstTxWarp prst="textNoShape">
              <a:avLst/>
            </a:prstTxWarp>
            <a:spAutoFit/>
          </a:bodyPr>
          <a:lstStyle/>
          <a:p>
            <a:pPr algn="ctr"/>
            <a:r>
              <a:rPr lang="fr-FR" sz="1800">
                <a:solidFill>
                  <a:srgbClr val="FF0000"/>
                </a:solidFill>
              </a:rPr>
              <a:t>Stratégies de coûts-volumes</a:t>
            </a:r>
          </a:p>
        </p:txBody>
      </p:sp>
      <p:sp>
        <p:nvSpPr>
          <p:cNvPr id="168973" name="Forme libre 18"/>
          <p:cNvSpPr>
            <a:spLocks noChangeArrowheads="1"/>
          </p:cNvSpPr>
          <p:nvPr/>
        </p:nvSpPr>
        <p:spPr bwMode="auto">
          <a:xfrm>
            <a:off x="1354138" y="2928938"/>
            <a:ext cx="4665662" cy="854075"/>
          </a:xfrm>
          <a:custGeom>
            <a:avLst/>
            <a:gdLst>
              <a:gd name="T0" fmla="*/ 0 w 4275666"/>
              <a:gd name="T1" fmla="*/ 0 h 853722"/>
              <a:gd name="T2" fmla="*/ 917325 w 4275666"/>
              <a:gd name="T3" fmla="*/ 584442 h 853722"/>
              <a:gd name="T4" fmla="*/ 2479804 w 4275666"/>
              <a:gd name="T5" fmla="*/ 830076 h 853722"/>
              <a:gd name="T6" fmla="*/ 4445502 w 4275666"/>
              <a:gd name="T7" fmla="*/ 440448 h 853722"/>
              <a:gd name="T8" fmla="*/ 5090653 w 4275666"/>
              <a:gd name="T9" fmla="*/ 50821 h 853722"/>
              <a:gd name="T10" fmla="*/ 0 60000 65536"/>
              <a:gd name="T11" fmla="*/ 0 60000 65536"/>
              <a:gd name="T12" fmla="*/ 0 60000 65536"/>
              <a:gd name="T13" fmla="*/ 0 60000 65536"/>
              <a:gd name="T14" fmla="*/ 0 60000 65536"/>
              <a:gd name="T15" fmla="*/ 0 w 4275666"/>
              <a:gd name="T16" fmla="*/ 0 h 853722"/>
              <a:gd name="T17" fmla="*/ 4275666 w 4275666"/>
              <a:gd name="T18" fmla="*/ 853722 h 853722"/>
            </a:gdLst>
            <a:ahLst/>
            <a:cxnLst>
              <a:cxn ang="T10">
                <a:pos x="T0" y="T1"/>
              </a:cxn>
              <a:cxn ang="T11">
                <a:pos x="T2" y="T3"/>
              </a:cxn>
              <a:cxn ang="T12">
                <a:pos x="T4" y="T5"/>
              </a:cxn>
              <a:cxn ang="T13">
                <a:pos x="T6" y="T7"/>
              </a:cxn>
              <a:cxn ang="T14">
                <a:pos x="T8" y="T9"/>
              </a:cxn>
            </a:cxnLst>
            <a:rect l="T15" t="T16" r="T17" b="T18"/>
            <a:pathLst>
              <a:path w="4275666" h="853722">
                <a:moveTo>
                  <a:pt x="0" y="0"/>
                </a:moveTo>
                <a:cubicBezTo>
                  <a:pt x="211666" y="222955"/>
                  <a:pt x="423333" y="445911"/>
                  <a:pt x="770466" y="584200"/>
                </a:cubicBezTo>
                <a:cubicBezTo>
                  <a:pt x="1117599" y="722489"/>
                  <a:pt x="1588911" y="853722"/>
                  <a:pt x="2082800" y="829733"/>
                </a:cubicBezTo>
                <a:cubicBezTo>
                  <a:pt x="2576689" y="805744"/>
                  <a:pt x="3368323" y="570088"/>
                  <a:pt x="3733800" y="440266"/>
                </a:cubicBezTo>
                <a:cubicBezTo>
                  <a:pt x="4099277" y="310444"/>
                  <a:pt x="4275666" y="50800"/>
                  <a:pt x="4275666" y="50800"/>
                </a:cubicBezTo>
              </a:path>
            </a:pathLst>
          </a:custGeom>
          <a:noFill/>
          <a:ln w="12700">
            <a:solidFill>
              <a:srgbClr val="FF0000"/>
            </a:solidFill>
            <a:round/>
            <a:headEnd/>
            <a:tailEnd/>
          </a:ln>
        </p:spPr>
        <p:txBody>
          <a:bodyPr>
            <a:prstTxWarp prst="textNoShape">
              <a:avLst/>
            </a:prstTxWarp>
          </a:bodyPr>
          <a:lstStyle/>
          <a:p>
            <a:endParaRPr lang="fr-F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3"/>
          <p:cNvSpPr>
            <a:spLocks noChangeArrowheads="1"/>
          </p:cNvSpPr>
          <p:nvPr/>
        </p:nvSpPr>
        <p:spPr bwMode="auto">
          <a:xfrm>
            <a:off x="898525" y="3929063"/>
            <a:ext cx="6980238" cy="762000"/>
          </a:xfrm>
          <a:prstGeom prst="rect">
            <a:avLst/>
          </a:prstGeom>
          <a:noFill/>
          <a:ln w="12700">
            <a:noFill/>
            <a:miter lim="800000"/>
            <a:headEnd/>
            <a:tailEnd/>
          </a:ln>
        </p:spPr>
        <p:txBody>
          <a:bodyPr wrap="none" anchor="ctr">
            <a:prstTxWarp prst="textNoShape">
              <a:avLst/>
            </a:prstTxWarp>
          </a:bodyPr>
          <a:lstStyle/>
          <a:p>
            <a:endParaRPr lang="fr-FR"/>
          </a:p>
        </p:txBody>
      </p:sp>
      <p:sp>
        <p:nvSpPr>
          <p:cNvPr id="169987" name="Rectangle 6"/>
          <p:cNvSpPr>
            <a:spLocks noGrp="1" noChangeArrowheads="1"/>
          </p:cNvSpPr>
          <p:nvPr>
            <p:ph type="ctrTitle"/>
          </p:nvPr>
        </p:nvSpPr>
        <p:spPr/>
        <p:txBody>
          <a:bodyPr/>
          <a:lstStyle/>
          <a:p>
            <a:r>
              <a:rPr lang="fr-FR"/>
              <a:t>IV.1 La notion de valeur</a:t>
            </a:r>
            <a:br>
              <a:rPr lang="fr-FR"/>
            </a:br>
            <a:r>
              <a:rPr lang="fr-FR"/>
              <a:t>La chaîne de valeur</a:t>
            </a:r>
          </a:p>
        </p:txBody>
      </p:sp>
      <p:sp>
        <p:nvSpPr>
          <p:cNvPr id="169988" name="Rectangle 7"/>
          <p:cNvSpPr>
            <a:spLocks noGrp="1" noChangeArrowheads="1"/>
          </p:cNvSpPr>
          <p:nvPr>
            <p:ph type="subTitle" idx="1"/>
          </p:nvPr>
        </p:nvSpPr>
        <p:spPr/>
        <p:txBody>
          <a:bodyPr/>
          <a:lstStyle/>
          <a:p>
            <a:pPr algn="l">
              <a:buFontTx/>
              <a:buChar char="•"/>
            </a:pPr>
            <a:r>
              <a:rPr lang="fr-FR" sz="1800" b="1">
                <a:solidFill>
                  <a:srgbClr val="00279F"/>
                </a:solidFill>
              </a:rPr>
              <a:t>La proposition de valeur de l’entreprise est-elle pertinente ?</a:t>
            </a:r>
          </a:p>
          <a:p>
            <a:pPr algn="l">
              <a:buFontTx/>
              <a:buChar char="•"/>
            </a:pPr>
            <a:endParaRPr lang="fr-FR" sz="1800" b="1">
              <a:solidFill>
                <a:srgbClr val="00279F"/>
              </a:solidFill>
            </a:endParaRPr>
          </a:p>
          <a:p>
            <a:pPr algn="l">
              <a:buFontTx/>
              <a:buChar char="•"/>
            </a:pPr>
            <a:r>
              <a:rPr lang="fr-FR" sz="1800" b="1">
                <a:solidFill>
                  <a:srgbClr val="00279F"/>
                </a:solidFill>
              </a:rPr>
              <a:t>Quelle est l’économie de sa chaîne de valeur ?</a:t>
            </a:r>
          </a:p>
          <a:p>
            <a:pPr algn="l">
              <a:buFontTx/>
              <a:buChar char="•"/>
            </a:pPr>
            <a:endParaRPr lang="fr-FR" sz="1800" b="1">
              <a:solidFill>
                <a:srgbClr val="00279F"/>
              </a:solidFill>
            </a:endParaRPr>
          </a:p>
          <a:p>
            <a:pPr algn="l">
              <a:buFontTx/>
              <a:buChar char="•"/>
            </a:pPr>
            <a:r>
              <a:rPr lang="fr-FR" sz="1800" b="1">
                <a:solidFill>
                  <a:srgbClr val="00279F"/>
                </a:solidFill>
              </a:rPr>
              <a:t>L’entreprise est-elle capable de mettre efficacement en oeuvre sa stratégie ?</a:t>
            </a:r>
          </a:p>
        </p:txBody>
      </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space réservé du numéro de diapositive 3"/>
          <p:cNvSpPr>
            <a:spLocks noGrp="1"/>
          </p:cNvSpPr>
          <p:nvPr>
            <p:ph type="sldNum" sz="quarter" idx="10"/>
          </p:nvPr>
        </p:nvSpPr>
        <p:spPr/>
        <p:txBody>
          <a:bodyPr/>
          <a:lstStyle/>
          <a:p>
            <a:pPr>
              <a:defRPr/>
            </a:pPr>
            <a:fld id="{243ECB27-911B-694F-9E05-039A03EAD362}" type="slidenum">
              <a:rPr lang="fr-FR"/>
              <a:pPr>
                <a:defRPr/>
              </a:pPr>
              <a:t>84</a:t>
            </a:fld>
            <a:endParaRPr lang="fr-FR"/>
          </a:p>
        </p:txBody>
      </p:sp>
      <p:sp>
        <p:nvSpPr>
          <p:cNvPr id="172035" name="Rectangle 2"/>
          <p:cNvSpPr>
            <a:spLocks noChangeArrowheads="1"/>
          </p:cNvSpPr>
          <p:nvPr/>
        </p:nvSpPr>
        <p:spPr bwMode="auto">
          <a:xfrm>
            <a:off x="4425950" y="3816350"/>
            <a:ext cx="1739900" cy="901700"/>
          </a:xfrm>
          <a:prstGeom prst="rect">
            <a:avLst/>
          </a:prstGeom>
          <a:solidFill>
            <a:schemeClr val="bg1"/>
          </a:solidFill>
          <a:ln w="12700">
            <a:solidFill>
              <a:schemeClr val="hlink"/>
            </a:solidFill>
            <a:miter lim="800000"/>
            <a:headEnd/>
            <a:tailEnd/>
          </a:ln>
        </p:spPr>
        <p:txBody>
          <a:bodyPr wrap="none" anchor="ctr">
            <a:prstTxWarp prst="textNoShape">
              <a:avLst/>
            </a:prstTxWarp>
          </a:bodyPr>
          <a:lstStyle/>
          <a:p>
            <a:endParaRPr lang="fr-FR"/>
          </a:p>
        </p:txBody>
      </p:sp>
      <p:sp>
        <p:nvSpPr>
          <p:cNvPr id="172036" name="Rectangle 3"/>
          <p:cNvSpPr>
            <a:spLocks noChangeArrowheads="1"/>
          </p:cNvSpPr>
          <p:nvPr/>
        </p:nvSpPr>
        <p:spPr bwMode="auto">
          <a:xfrm>
            <a:off x="4425950" y="2063750"/>
            <a:ext cx="1968500" cy="596900"/>
          </a:xfrm>
          <a:prstGeom prst="rect">
            <a:avLst/>
          </a:prstGeom>
          <a:solidFill>
            <a:schemeClr val="bg1"/>
          </a:solidFill>
          <a:ln w="12700">
            <a:solidFill>
              <a:schemeClr val="hlink"/>
            </a:solidFill>
            <a:miter lim="800000"/>
            <a:headEnd/>
            <a:tailEnd/>
          </a:ln>
        </p:spPr>
        <p:txBody>
          <a:bodyPr wrap="none" anchor="ctr">
            <a:prstTxWarp prst="textNoShape">
              <a:avLst/>
            </a:prstTxWarp>
          </a:bodyPr>
          <a:lstStyle/>
          <a:p>
            <a:endParaRPr lang="fr-FR"/>
          </a:p>
        </p:txBody>
      </p:sp>
      <p:sp>
        <p:nvSpPr>
          <p:cNvPr id="172037" name="Rectangle 4"/>
          <p:cNvSpPr>
            <a:spLocks noChangeArrowheads="1"/>
          </p:cNvSpPr>
          <p:nvPr/>
        </p:nvSpPr>
        <p:spPr bwMode="auto">
          <a:xfrm>
            <a:off x="2216150" y="2978150"/>
            <a:ext cx="1739900" cy="901700"/>
          </a:xfrm>
          <a:prstGeom prst="rect">
            <a:avLst/>
          </a:prstGeom>
          <a:solidFill>
            <a:schemeClr val="bg1"/>
          </a:solidFill>
          <a:ln w="12700">
            <a:solidFill>
              <a:schemeClr val="tx1"/>
            </a:solidFill>
            <a:miter lim="800000"/>
            <a:headEnd/>
            <a:tailEnd/>
          </a:ln>
        </p:spPr>
        <p:txBody>
          <a:bodyPr wrap="none" anchor="ctr">
            <a:prstTxWarp prst="textNoShape">
              <a:avLst/>
            </a:prstTxWarp>
          </a:bodyPr>
          <a:lstStyle/>
          <a:p>
            <a:endParaRPr lang="fr-FR"/>
          </a:p>
        </p:txBody>
      </p:sp>
      <p:sp>
        <p:nvSpPr>
          <p:cNvPr id="172038" name="Rectangle 5"/>
          <p:cNvSpPr>
            <a:spLocks noGrp="1" noChangeArrowheads="1"/>
          </p:cNvSpPr>
          <p:nvPr>
            <p:ph type="title"/>
          </p:nvPr>
        </p:nvSpPr>
        <p:spPr>
          <a:noFill/>
        </p:spPr>
        <p:txBody>
          <a:bodyPr/>
          <a:lstStyle/>
          <a:p>
            <a:r>
              <a:rPr lang="fr-FR"/>
              <a:t>La valeur : y a-t-il un problème de croissance ?</a:t>
            </a:r>
          </a:p>
        </p:txBody>
      </p:sp>
      <p:sp>
        <p:nvSpPr>
          <p:cNvPr id="172039" name="Rectangle 6"/>
          <p:cNvSpPr>
            <a:spLocks noChangeArrowheads="1"/>
          </p:cNvSpPr>
          <p:nvPr/>
        </p:nvSpPr>
        <p:spPr bwMode="auto">
          <a:xfrm>
            <a:off x="165100" y="2146300"/>
            <a:ext cx="1498600" cy="1041400"/>
          </a:xfrm>
          <a:prstGeom prst="rect">
            <a:avLst/>
          </a:prstGeom>
          <a:solidFill>
            <a:schemeClr val="bg1"/>
          </a:solidFill>
          <a:ln w="25400">
            <a:solidFill>
              <a:schemeClr val="accent1"/>
            </a:solidFill>
            <a:miter lim="800000"/>
            <a:headEnd/>
            <a:tailEnd/>
          </a:ln>
        </p:spPr>
        <p:txBody>
          <a:bodyPr wrap="none" anchor="ctr">
            <a:prstTxWarp prst="textNoShape">
              <a:avLst/>
            </a:prstTxWarp>
          </a:bodyPr>
          <a:lstStyle/>
          <a:p>
            <a:endParaRPr lang="fr-FR"/>
          </a:p>
        </p:txBody>
      </p:sp>
      <p:sp>
        <p:nvSpPr>
          <p:cNvPr id="172040" name="Rectangle 7"/>
          <p:cNvSpPr>
            <a:spLocks noChangeArrowheads="1"/>
          </p:cNvSpPr>
          <p:nvPr/>
        </p:nvSpPr>
        <p:spPr bwMode="auto">
          <a:xfrm>
            <a:off x="153988" y="2135188"/>
            <a:ext cx="1851025" cy="1003300"/>
          </a:xfrm>
          <a:prstGeom prst="rect">
            <a:avLst/>
          </a:prstGeom>
          <a:noFill/>
          <a:ln w="12700">
            <a:noFill/>
            <a:miter lim="800000"/>
            <a:headEnd/>
            <a:tailEnd/>
          </a:ln>
        </p:spPr>
        <p:txBody>
          <a:bodyPr lIns="90487" tIns="44450" rIns="90487" bIns="44450">
            <a:prstTxWarp prst="textNoShape">
              <a:avLst/>
            </a:prstTxWarp>
            <a:spAutoFit/>
          </a:bodyPr>
          <a:lstStyle/>
          <a:p>
            <a:r>
              <a:rPr lang="fr-FR" sz="2000" b="1">
                <a:solidFill>
                  <a:srgbClr val="00279F"/>
                </a:solidFill>
                <a:latin typeface="Book Antiqua" charset="0"/>
              </a:rPr>
              <a:t>Croissance/</a:t>
            </a:r>
          </a:p>
          <a:p>
            <a:r>
              <a:rPr lang="fr-FR" sz="2000" b="1">
                <a:solidFill>
                  <a:srgbClr val="00279F"/>
                </a:solidFill>
                <a:latin typeface="Book Antiqua" charset="0"/>
              </a:rPr>
              <a:t>secteur</a:t>
            </a:r>
          </a:p>
          <a:p>
            <a:r>
              <a:rPr lang="fr-FR" sz="2000" b="1">
                <a:solidFill>
                  <a:srgbClr val="00279F"/>
                </a:solidFill>
                <a:latin typeface="Book Antiqua" charset="0"/>
              </a:rPr>
              <a:t>concurrents</a:t>
            </a:r>
          </a:p>
        </p:txBody>
      </p:sp>
      <p:sp>
        <p:nvSpPr>
          <p:cNvPr id="172041" name="Rectangle 8"/>
          <p:cNvSpPr>
            <a:spLocks noChangeArrowheads="1"/>
          </p:cNvSpPr>
          <p:nvPr/>
        </p:nvSpPr>
        <p:spPr bwMode="auto">
          <a:xfrm>
            <a:off x="165100" y="3594100"/>
            <a:ext cx="1498600" cy="660400"/>
          </a:xfrm>
          <a:prstGeom prst="rect">
            <a:avLst/>
          </a:prstGeom>
          <a:solidFill>
            <a:schemeClr val="bg1"/>
          </a:solidFill>
          <a:ln w="25400">
            <a:solidFill>
              <a:schemeClr val="accent1"/>
            </a:solidFill>
            <a:miter lim="800000"/>
            <a:headEnd/>
            <a:tailEnd/>
          </a:ln>
        </p:spPr>
        <p:txBody>
          <a:bodyPr wrap="none" anchor="ctr">
            <a:prstTxWarp prst="textNoShape">
              <a:avLst/>
            </a:prstTxWarp>
          </a:bodyPr>
          <a:lstStyle/>
          <a:p>
            <a:endParaRPr lang="fr-FR"/>
          </a:p>
        </p:txBody>
      </p:sp>
      <p:sp>
        <p:nvSpPr>
          <p:cNvPr id="172042" name="Rectangle 9"/>
          <p:cNvSpPr>
            <a:spLocks noChangeArrowheads="1"/>
          </p:cNvSpPr>
          <p:nvPr/>
        </p:nvSpPr>
        <p:spPr bwMode="auto">
          <a:xfrm>
            <a:off x="153988" y="3582988"/>
            <a:ext cx="1851025" cy="698500"/>
          </a:xfrm>
          <a:prstGeom prst="rect">
            <a:avLst/>
          </a:prstGeom>
          <a:noFill/>
          <a:ln w="12700">
            <a:noFill/>
            <a:miter lim="800000"/>
            <a:headEnd/>
            <a:tailEnd/>
          </a:ln>
        </p:spPr>
        <p:txBody>
          <a:bodyPr lIns="90487" tIns="44450" rIns="90487" bIns="44450">
            <a:prstTxWarp prst="textNoShape">
              <a:avLst/>
            </a:prstTxWarp>
            <a:spAutoFit/>
          </a:bodyPr>
          <a:lstStyle/>
          <a:p>
            <a:r>
              <a:rPr lang="fr-FR" sz="2000" b="1">
                <a:solidFill>
                  <a:srgbClr val="00279F"/>
                </a:solidFill>
                <a:latin typeface="Book Antiqua" charset="0"/>
              </a:rPr>
              <a:t>      Coûts/</a:t>
            </a:r>
          </a:p>
          <a:p>
            <a:r>
              <a:rPr lang="fr-FR" sz="2000" b="1">
                <a:solidFill>
                  <a:srgbClr val="00279F"/>
                </a:solidFill>
                <a:latin typeface="Book Antiqua" charset="0"/>
              </a:rPr>
              <a:t>concurrents</a:t>
            </a:r>
          </a:p>
        </p:txBody>
      </p:sp>
      <p:sp>
        <p:nvSpPr>
          <p:cNvPr id="172043" name="Rectangle 10"/>
          <p:cNvSpPr>
            <a:spLocks noChangeArrowheads="1"/>
          </p:cNvSpPr>
          <p:nvPr/>
        </p:nvSpPr>
        <p:spPr bwMode="auto">
          <a:xfrm>
            <a:off x="2195513" y="2927350"/>
            <a:ext cx="1746250" cy="1003300"/>
          </a:xfrm>
          <a:prstGeom prst="rect">
            <a:avLst/>
          </a:prstGeom>
          <a:noFill/>
          <a:ln w="12700">
            <a:noFill/>
            <a:miter lim="800000"/>
            <a:headEnd/>
            <a:tailEnd/>
          </a:ln>
        </p:spPr>
        <p:txBody>
          <a:bodyPr wrap="none" lIns="90487" tIns="44450" rIns="90487" bIns="44450">
            <a:prstTxWarp prst="textNoShape">
              <a:avLst/>
            </a:prstTxWarp>
            <a:spAutoFit/>
          </a:bodyPr>
          <a:lstStyle/>
          <a:p>
            <a:r>
              <a:rPr lang="fr-FR" sz="2000" b="1">
                <a:solidFill>
                  <a:schemeClr val="hlink"/>
                </a:solidFill>
                <a:latin typeface="Book Antiqua" charset="0"/>
              </a:rPr>
              <a:t>Opportunités</a:t>
            </a:r>
          </a:p>
          <a:p>
            <a:r>
              <a:rPr lang="fr-FR" sz="2000" b="1">
                <a:solidFill>
                  <a:schemeClr val="hlink"/>
                </a:solidFill>
                <a:latin typeface="Book Antiqua" charset="0"/>
              </a:rPr>
              <a:t>de croissance</a:t>
            </a:r>
          </a:p>
          <a:p>
            <a:r>
              <a:rPr lang="fr-FR" sz="2000" b="1">
                <a:solidFill>
                  <a:schemeClr val="hlink"/>
                </a:solidFill>
                <a:latin typeface="Book Antiqua" charset="0"/>
              </a:rPr>
              <a:t>par segment</a:t>
            </a:r>
          </a:p>
        </p:txBody>
      </p:sp>
      <p:sp>
        <p:nvSpPr>
          <p:cNvPr id="172044" name="Line 11"/>
          <p:cNvSpPr>
            <a:spLocks noChangeShapeType="1"/>
          </p:cNvSpPr>
          <p:nvPr/>
        </p:nvSpPr>
        <p:spPr bwMode="auto">
          <a:xfrm>
            <a:off x="1689100" y="2603500"/>
            <a:ext cx="431800" cy="6604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fr-FR"/>
          </a:p>
        </p:txBody>
      </p:sp>
      <p:sp>
        <p:nvSpPr>
          <p:cNvPr id="172045" name="Line 12"/>
          <p:cNvSpPr>
            <a:spLocks noChangeShapeType="1"/>
          </p:cNvSpPr>
          <p:nvPr/>
        </p:nvSpPr>
        <p:spPr bwMode="auto">
          <a:xfrm flipV="1">
            <a:off x="1689100" y="3429000"/>
            <a:ext cx="431800" cy="5334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fr-FR"/>
          </a:p>
        </p:txBody>
      </p:sp>
      <p:sp>
        <p:nvSpPr>
          <p:cNvPr id="172046" name="Line 13"/>
          <p:cNvSpPr>
            <a:spLocks noChangeShapeType="1"/>
          </p:cNvSpPr>
          <p:nvPr/>
        </p:nvSpPr>
        <p:spPr bwMode="auto">
          <a:xfrm flipV="1">
            <a:off x="4051300" y="2590800"/>
            <a:ext cx="279400" cy="6096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fr-FR"/>
          </a:p>
        </p:txBody>
      </p:sp>
      <p:sp>
        <p:nvSpPr>
          <p:cNvPr id="172047" name="Rectangle 14"/>
          <p:cNvSpPr>
            <a:spLocks noChangeArrowheads="1"/>
          </p:cNvSpPr>
          <p:nvPr/>
        </p:nvSpPr>
        <p:spPr bwMode="auto">
          <a:xfrm>
            <a:off x="4405313" y="2012950"/>
            <a:ext cx="1944687" cy="698500"/>
          </a:xfrm>
          <a:prstGeom prst="rect">
            <a:avLst/>
          </a:prstGeom>
          <a:noFill/>
          <a:ln w="12700">
            <a:noFill/>
            <a:miter lim="800000"/>
            <a:headEnd/>
            <a:tailEnd/>
          </a:ln>
        </p:spPr>
        <p:txBody>
          <a:bodyPr wrap="none" lIns="90487" tIns="44450" rIns="90487" bIns="44450">
            <a:prstTxWarp prst="textNoShape">
              <a:avLst/>
            </a:prstTxWarp>
            <a:spAutoFit/>
          </a:bodyPr>
          <a:lstStyle/>
          <a:p>
            <a:r>
              <a:rPr lang="fr-FR" sz="2000" b="1">
                <a:solidFill>
                  <a:srgbClr val="00279F"/>
                </a:solidFill>
                <a:latin typeface="Book Antiqua" charset="0"/>
              </a:rPr>
              <a:t>Segments</a:t>
            </a:r>
          </a:p>
          <a:p>
            <a:r>
              <a:rPr lang="fr-FR" sz="2000" b="1">
                <a:solidFill>
                  <a:srgbClr val="00279F"/>
                </a:solidFill>
                <a:latin typeface="Book Antiqua" charset="0"/>
              </a:rPr>
              <a:t>non rentables ?</a:t>
            </a:r>
          </a:p>
        </p:txBody>
      </p:sp>
      <p:sp>
        <p:nvSpPr>
          <p:cNvPr id="172048" name="Line 15"/>
          <p:cNvSpPr>
            <a:spLocks noChangeShapeType="1"/>
          </p:cNvSpPr>
          <p:nvPr/>
        </p:nvSpPr>
        <p:spPr bwMode="auto">
          <a:xfrm>
            <a:off x="6413500" y="2362200"/>
            <a:ext cx="1041400" cy="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fr-FR"/>
          </a:p>
        </p:txBody>
      </p:sp>
      <p:sp>
        <p:nvSpPr>
          <p:cNvPr id="172049" name="Rectangle 16"/>
          <p:cNvSpPr>
            <a:spLocks noChangeArrowheads="1"/>
          </p:cNvSpPr>
          <p:nvPr/>
        </p:nvSpPr>
        <p:spPr bwMode="auto">
          <a:xfrm>
            <a:off x="7681913" y="2012950"/>
            <a:ext cx="1323975" cy="698500"/>
          </a:xfrm>
          <a:prstGeom prst="rect">
            <a:avLst/>
          </a:prstGeom>
          <a:noFill/>
          <a:ln w="12700">
            <a:noFill/>
            <a:miter lim="800000"/>
            <a:headEnd/>
            <a:tailEnd/>
          </a:ln>
        </p:spPr>
        <p:txBody>
          <a:bodyPr wrap="none" lIns="90487" tIns="44450" rIns="90487" bIns="44450">
            <a:prstTxWarp prst="textNoShape">
              <a:avLst/>
            </a:prstTxWarp>
            <a:spAutoFit/>
          </a:bodyPr>
          <a:lstStyle/>
          <a:p>
            <a:r>
              <a:rPr lang="fr-FR" sz="2000" b="1">
                <a:solidFill>
                  <a:schemeClr val="accent2"/>
                </a:solidFill>
                <a:latin typeface="Book Antiqua" charset="0"/>
              </a:rPr>
              <a:t>Redresser</a:t>
            </a:r>
          </a:p>
          <a:p>
            <a:r>
              <a:rPr lang="fr-FR" sz="2000" b="1">
                <a:solidFill>
                  <a:schemeClr val="accent2"/>
                </a:solidFill>
                <a:latin typeface="Book Antiqua" charset="0"/>
              </a:rPr>
              <a:t>Eliminer</a:t>
            </a:r>
          </a:p>
        </p:txBody>
      </p:sp>
      <p:sp>
        <p:nvSpPr>
          <p:cNvPr id="172050" name="Line 17"/>
          <p:cNvSpPr>
            <a:spLocks noChangeShapeType="1"/>
          </p:cNvSpPr>
          <p:nvPr/>
        </p:nvSpPr>
        <p:spPr bwMode="auto">
          <a:xfrm>
            <a:off x="4051300" y="3517900"/>
            <a:ext cx="279400" cy="5842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fr-FR"/>
          </a:p>
        </p:txBody>
      </p:sp>
      <p:sp>
        <p:nvSpPr>
          <p:cNvPr id="172051" name="Rectangle 18"/>
          <p:cNvSpPr>
            <a:spLocks noChangeArrowheads="1"/>
          </p:cNvSpPr>
          <p:nvPr/>
        </p:nvSpPr>
        <p:spPr bwMode="auto">
          <a:xfrm>
            <a:off x="4405313" y="3765550"/>
            <a:ext cx="1627187" cy="1003300"/>
          </a:xfrm>
          <a:prstGeom prst="rect">
            <a:avLst/>
          </a:prstGeom>
          <a:noFill/>
          <a:ln w="12700">
            <a:noFill/>
            <a:miter lim="800000"/>
            <a:headEnd/>
            <a:tailEnd/>
          </a:ln>
        </p:spPr>
        <p:txBody>
          <a:bodyPr wrap="none" lIns="90487" tIns="44450" rIns="90487" bIns="44450">
            <a:prstTxWarp prst="textNoShape">
              <a:avLst/>
            </a:prstTxWarp>
            <a:spAutoFit/>
          </a:bodyPr>
          <a:lstStyle/>
          <a:p>
            <a:r>
              <a:rPr lang="fr-FR" sz="2000" b="1">
                <a:solidFill>
                  <a:srgbClr val="00279F"/>
                </a:solidFill>
                <a:latin typeface="Book Antiqua" charset="0"/>
              </a:rPr>
              <a:t>Croissance </a:t>
            </a:r>
          </a:p>
          <a:p>
            <a:r>
              <a:rPr lang="fr-FR" sz="2000" b="1">
                <a:solidFill>
                  <a:srgbClr val="00279F"/>
                </a:solidFill>
                <a:latin typeface="Book Antiqua" charset="0"/>
              </a:rPr>
              <a:t>sur les bons </a:t>
            </a:r>
          </a:p>
          <a:p>
            <a:r>
              <a:rPr lang="fr-FR" sz="2000" b="1">
                <a:solidFill>
                  <a:srgbClr val="00279F"/>
                </a:solidFill>
                <a:latin typeface="Book Antiqua" charset="0"/>
              </a:rPr>
              <a:t>segments ?</a:t>
            </a:r>
          </a:p>
        </p:txBody>
      </p:sp>
      <p:sp>
        <p:nvSpPr>
          <p:cNvPr id="172052" name="Line 19"/>
          <p:cNvSpPr>
            <a:spLocks noChangeShapeType="1"/>
          </p:cNvSpPr>
          <p:nvPr/>
        </p:nvSpPr>
        <p:spPr bwMode="auto">
          <a:xfrm>
            <a:off x="4051300" y="3429000"/>
            <a:ext cx="3403600" cy="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fr-FR"/>
          </a:p>
        </p:txBody>
      </p:sp>
      <p:sp>
        <p:nvSpPr>
          <p:cNvPr id="172053" name="Rectangle 20"/>
          <p:cNvSpPr>
            <a:spLocks noChangeArrowheads="1"/>
          </p:cNvSpPr>
          <p:nvPr/>
        </p:nvSpPr>
        <p:spPr bwMode="auto">
          <a:xfrm>
            <a:off x="7758113" y="3155950"/>
            <a:ext cx="1295400" cy="393700"/>
          </a:xfrm>
          <a:prstGeom prst="rect">
            <a:avLst/>
          </a:prstGeom>
          <a:noFill/>
          <a:ln w="12700">
            <a:noFill/>
            <a:miter lim="800000"/>
            <a:headEnd/>
            <a:tailEnd/>
          </a:ln>
        </p:spPr>
        <p:txBody>
          <a:bodyPr wrap="none" lIns="90487" tIns="44450" rIns="90487" bIns="44450">
            <a:prstTxWarp prst="textNoShape">
              <a:avLst/>
            </a:prstTxWarp>
            <a:spAutoFit/>
          </a:bodyPr>
          <a:lstStyle/>
          <a:p>
            <a:r>
              <a:rPr lang="fr-FR" sz="2000" b="1">
                <a:solidFill>
                  <a:schemeClr val="accent2"/>
                </a:solidFill>
                <a:latin typeface="Book Antiqua" charset="0"/>
              </a:rPr>
              <a:t>Redéfinir</a:t>
            </a:r>
          </a:p>
        </p:txBody>
      </p:sp>
      <p:sp>
        <p:nvSpPr>
          <p:cNvPr id="172054" name="Line 21"/>
          <p:cNvSpPr>
            <a:spLocks noChangeShapeType="1"/>
          </p:cNvSpPr>
          <p:nvPr/>
        </p:nvSpPr>
        <p:spPr bwMode="auto">
          <a:xfrm>
            <a:off x="6261100" y="4038600"/>
            <a:ext cx="1117600" cy="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fr-FR"/>
          </a:p>
        </p:txBody>
      </p:sp>
      <p:sp>
        <p:nvSpPr>
          <p:cNvPr id="172055" name="Line 22"/>
          <p:cNvSpPr>
            <a:spLocks noChangeShapeType="1"/>
          </p:cNvSpPr>
          <p:nvPr/>
        </p:nvSpPr>
        <p:spPr bwMode="auto">
          <a:xfrm>
            <a:off x="6261100" y="4267200"/>
            <a:ext cx="1117600" cy="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fr-FR"/>
          </a:p>
        </p:txBody>
      </p:sp>
      <p:sp>
        <p:nvSpPr>
          <p:cNvPr id="172056" name="Line 23"/>
          <p:cNvSpPr>
            <a:spLocks noChangeShapeType="1"/>
          </p:cNvSpPr>
          <p:nvPr/>
        </p:nvSpPr>
        <p:spPr bwMode="auto">
          <a:xfrm>
            <a:off x="6261100" y="4495800"/>
            <a:ext cx="1117600" cy="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fr-FR"/>
          </a:p>
        </p:txBody>
      </p:sp>
      <p:sp>
        <p:nvSpPr>
          <p:cNvPr id="172057" name="Rectangle 24"/>
          <p:cNvSpPr>
            <a:spLocks noChangeArrowheads="1"/>
          </p:cNvSpPr>
          <p:nvPr/>
        </p:nvSpPr>
        <p:spPr bwMode="auto">
          <a:xfrm>
            <a:off x="7758113" y="3841750"/>
            <a:ext cx="1323975" cy="1003300"/>
          </a:xfrm>
          <a:prstGeom prst="rect">
            <a:avLst/>
          </a:prstGeom>
          <a:noFill/>
          <a:ln w="12700">
            <a:noFill/>
            <a:miter lim="800000"/>
            <a:headEnd/>
            <a:tailEnd/>
          </a:ln>
        </p:spPr>
        <p:txBody>
          <a:bodyPr wrap="none" lIns="90487" tIns="44450" rIns="90487" bIns="44450">
            <a:prstTxWarp prst="textNoShape">
              <a:avLst/>
            </a:prstTxWarp>
            <a:spAutoFit/>
          </a:bodyPr>
          <a:lstStyle/>
          <a:p>
            <a:r>
              <a:rPr lang="fr-FR" sz="2000" b="1">
                <a:solidFill>
                  <a:schemeClr val="accent2"/>
                </a:solidFill>
                <a:latin typeface="Book Antiqua" charset="0"/>
              </a:rPr>
              <a:t>Valeur</a:t>
            </a:r>
          </a:p>
          <a:p>
            <a:r>
              <a:rPr lang="fr-FR" sz="2000" b="1">
                <a:solidFill>
                  <a:schemeClr val="accent2"/>
                </a:solidFill>
                <a:latin typeface="Book Antiqua" charset="0"/>
              </a:rPr>
              <a:t>Economie</a:t>
            </a:r>
          </a:p>
          <a:p>
            <a:r>
              <a:rPr lang="fr-FR" sz="2000" b="1">
                <a:solidFill>
                  <a:schemeClr val="accent2"/>
                </a:solidFill>
                <a:latin typeface="Book Antiqua" charset="0"/>
              </a:rPr>
              <a:t>Exécution</a:t>
            </a:r>
          </a:p>
        </p:txBody>
      </p:sp>
      <p:sp>
        <p:nvSpPr>
          <p:cNvPr id="172058" name="Rectangle 25"/>
          <p:cNvSpPr>
            <a:spLocks noChangeArrowheads="1"/>
          </p:cNvSpPr>
          <p:nvPr/>
        </p:nvSpPr>
        <p:spPr bwMode="auto">
          <a:xfrm>
            <a:off x="879475" y="5068888"/>
            <a:ext cx="7045325" cy="1027112"/>
          </a:xfrm>
          <a:prstGeom prst="rect">
            <a:avLst/>
          </a:prstGeom>
          <a:noFill/>
          <a:ln w="12700">
            <a:noFill/>
            <a:miter lim="800000"/>
            <a:headEnd/>
            <a:tailEnd/>
          </a:ln>
        </p:spPr>
        <p:txBody>
          <a:bodyPr wrap="none">
            <a:prstTxWarp prst="textNoShape">
              <a:avLst/>
            </a:prstTxWarp>
            <a:spAutoFit/>
          </a:bodyPr>
          <a:lstStyle/>
          <a:p>
            <a:pPr>
              <a:spcBef>
                <a:spcPct val="20000"/>
              </a:spcBef>
              <a:buClr>
                <a:schemeClr val="tx2"/>
              </a:buClr>
              <a:buSzPct val="100000"/>
              <a:buFontTx/>
              <a:buChar char="•"/>
            </a:pPr>
            <a:r>
              <a:rPr lang="fr-FR" sz="1800" b="1">
                <a:solidFill>
                  <a:srgbClr val="00279F"/>
                </a:solidFill>
                <a:latin typeface="Times New Roman" charset="0"/>
              </a:rPr>
              <a:t>La valeur, c’est la qualité, vue du client, au plus juste prix (B.T. Gale)</a:t>
            </a:r>
          </a:p>
          <a:p>
            <a:pPr>
              <a:spcBef>
                <a:spcPct val="20000"/>
              </a:spcBef>
              <a:buClr>
                <a:schemeClr val="tx2"/>
              </a:buClr>
              <a:buSzPct val="100000"/>
              <a:buFontTx/>
              <a:buChar char="•"/>
            </a:pPr>
            <a:endParaRPr lang="fr-FR" sz="1800" b="1">
              <a:solidFill>
                <a:srgbClr val="00279F"/>
              </a:solidFill>
              <a:latin typeface="Times New Roman" charset="0"/>
            </a:endParaRPr>
          </a:p>
          <a:p>
            <a:pPr>
              <a:spcBef>
                <a:spcPct val="20000"/>
              </a:spcBef>
              <a:buClr>
                <a:schemeClr val="tx2"/>
              </a:buClr>
              <a:buSzPct val="100000"/>
              <a:buFontTx/>
              <a:buChar char="•"/>
            </a:pPr>
            <a:r>
              <a:rPr lang="fr-FR" sz="1800" b="1">
                <a:solidFill>
                  <a:srgbClr val="00279F"/>
                </a:solidFill>
                <a:latin typeface="Times New Roman" charset="0"/>
              </a:rPr>
              <a:t>Ce que l’on obtient en échange de ce que l’on paie (Mc Donald’s)</a:t>
            </a:r>
          </a:p>
        </p:txBody>
      </p:sp>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Espace réservé du numéro de diapositive 3"/>
          <p:cNvSpPr>
            <a:spLocks noGrp="1"/>
          </p:cNvSpPr>
          <p:nvPr>
            <p:ph type="sldNum" sz="quarter" idx="10"/>
          </p:nvPr>
        </p:nvSpPr>
        <p:spPr/>
        <p:txBody>
          <a:bodyPr/>
          <a:lstStyle/>
          <a:p>
            <a:pPr>
              <a:defRPr/>
            </a:pPr>
            <a:fld id="{7FEC73FA-7CD0-FF41-A441-667E416FD4A4}" type="slidenum">
              <a:rPr lang="fr-FR"/>
              <a:pPr>
                <a:defRPr/>
              </a:pPr>
              <a:t>85</a:t>
            </a:fld>
            <a:endParaRPr lang="fr-FR"/>
          </a:p>
        </p:txBody>
      </p:sp>
      <p:sp>
        <p:nvSpPr>
          <p:cNvPr id="174083" name="Rectangle 2"/>
          <p:cNvSpPr>
            <a:spLocks noGrp="1" noChangeArrowheads="1"/>
          </p:cNvSpPr>
          <p:nvPr>
            <p:ph type="title"/>
          </p:nvPr>
        </p:nvSpPr>
        <p:spPr>
          <a:xfrm>
            <a:off x="685800" y="228600"/>
            <a:ext cx="7772400" cy="1143000"/>
          </a:xfrm>
          <a:noFill/>
        </p:spPr>
        <p:txBody>
          <a:bodyPr/>
          <a:lstStyle/>
          <a:p>
            <a:r>
              <a:rPr lang="fr-FR"/>
              <a:t>Notion de chaîne de valeur</a:t>
            </a:r>
          </a:p>
        </p:txBody>
      </p:sp>
      <p:sp>
        <p:nvSpPr>
          <p:cNvPr id="174084" name="Rectangle 3"/>
          <p:cNvSpPr>
            <a:spLocks noChangeArrowheads="1"/>
          </p:cNvSpPr>
          <p:nvPr/>
        </p:nvSpPr>
        <p:spPr bwMode="auto">
          <a:xfrm>
            <a:off x="228600" y="1663700"/>
            <a:ext cx="8980488" cy="5092700"/>
          </a:xfrm>
          <a:prstGeom prst="rect">
            <a:avLst/>
          </a:prstGeom>
          <a:solidFill>
            <a:srgbClr val="FFFFFF"/>
          </a:solidFill>
          <a:ln w="127000">
            <a:noFill/>
            <a:miter lim="800000"/>
            <a:headEnd/>
            <a:tailEnd/>
          </a:ln>
        </p:spPr>
        <p:txBody>
          <a:bodyPr wrap="none" anchor="ctr">
            <a:prstTxWarp prst="textNoShape">
              <a:avLst/>
            </a:prstTxWarp>
          </a:bodyPr>
          <a:lstStyle/>
          <a:p>
            <a:endParaRPr lang="fr-FR"/>
          </a:p>
        </p:txBody>
      </p:sp>
      <p:sp>
        <p:nvSpPr>
          <p:cNvPr id="174085" name="Rectangle 4"/>
          <p:cNvSpPr>
            <a:spLocks noChangeArrowheads="1"/>
          </p:cNvSpPr>
          <p:nvPr/>
        </p:nvSpPr>
        <p:spPr bwMode="auto">
          <a:xfrm>
            <a:off x="142875" y="1608138"/>
            <a:ext cx="303213"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a:solidFill>
                  <a:srgbClr val="FF0000"/>
                </a:solidFill>
              </a:rPr>
              <a:t>• </a:t>
            </a:r>
          </a:p>
        </p:txBody>
      </p:sp>
      <p:sp>
        <p:nvSpPr>
          <p:cNvPr id="174086" name="Rectangle 5"/>
          <p:cNvSpPr>
            <a:spLocks noChangeArrowheads="1"/>
          </p:cNvSpPr>
          <p:nvPr/>
        </p:nvSpPr>
        <p:spPr bwMode="auto">
          <a:xfrm>
            <a:off x="269875" y="1608138"/>
            <a:ext cx="779463"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b="1">
                <a:solidFill>
                  <a:srgbClr val="FF0000"/>
                </a:solidFill>
              </a:rPr>
              <a:t>Valeur</a:t>
            </a:r>
          </a:p>
        </p:txBody>
      </p:sp>
      <p:sp>
        <p:nvSpPr>
          <p:cNvPr id="174087" name="Rectangle 6"/>
          <p:cNvSpPr>
            <a:spLocks noChangeArrowheads="1"/>
          </p:cNvSpPr>
          <p:nvPr/>
        </p:nvSpPr>
        <p:spPr bwMode="auto">
          <a:xfrm>
            <a:off x="892175" y="1608138"/>
            <a:ext cx="5805488"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a:solidFill>
                  <a:srgbClr val="00279F"/>
                </a:solidFill>
              </a:rPr>
              <a:t> = Somme que les clients sont prêts à payer ce qu'une firme leur offre</a:t>
            </a:r>
          </a:p>
        </p:txBody>
      </p:sp>
      <p:sp>
        <p:nvSpPr>
          <p:cNvPr id="174088" name="Rectangle 7"/>
          <p:cNvSpPr>
            <a:spLocks noChangeArrowheads="1"/>
          </p:cNvSpPr>
          <p:nvPr/>
        </p:nvSpPr>
        <p:spPr bwMode="auto">
          <a:xfrm>
            <a:off x="142875" y="1819275"/>
            <a:ext cx="180975" cy="577850"/>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600">
              <a:solidFill>
                <a:srgbClr val="000000"/>
              </a:solidFill>
            </a:endParaRPr>
          </a:p>
          <a:p>
            <a:endParaRPr lang="fr-FR" sz="1600">
              <a:solidFill>
                <a:srgbClr val="000000"/>
              </a:solidFill>
            </a:endParaRPr>
          </a:p>
        </p:txBody>
      </p:sp>
      <p:sp>
        <p:nvSpPr>
          <p:cNvPr id="174089" name="Rectangle 8"/>
          <p:cNvSpPr>
            <a:spLocks noChangeArrowheads="1"/>
          </p:cNvSpPr>
          <p:nvPr/>
        </p:nvSpPr>
        <p:spPr bwMode="auto">
          <a:xfrm>
            <a:off x="142875" y="2032000"/>
            <a:ext cx="303213"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a:solidFill>
                  <a:srgbClr val="FF0000"/>
                </a:solidFill>
              </a:rPr>
              <a:t>• </a:t>
            </a:r>
          </a:p>
        </p:txBody>
      </p:sp>
      <p:sp>
        <p:nvSpPr>
          <p:cNvPr id="174090" name="Rectangle 9"/>
          <p:cNvSpPr>
            <a:spLocks noChangeArrowheads="1"/>
          </p:cNvSpPr>
          <p:nvPr/>
        </p:nvSpPr>
        <p:spPr bwMode="auto">
          <a:xfrm>
            <a:off x="269875" y="2032000"/>
            <a:ext cx="1749425"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b="1">
                <a:solidFill>
                  <a:srgbClr val="FF0000"/>
                </a:solidFill>
              </a:rPr>
              <a:t>Système de valeur</a:t>
            </a:r>
          </a:p>
        </p:txBody>
      </p:sp>
      <p:sp>
        <p:nvSpPr>
          <p:cNvPr id="174091" name="Rectangle 10"/>
          <p:cNvSpPr>
            <a:spLocks noChangeArrowheads="1"/>
          </p:cNvSpPr>
          <p:nvPr/>
        </p:nvSpPr>
        <p:spPr bwMode="auto">
          <a:xfrm>
            <a:off x="1901825" y="2032000"/>
            <a:ext cx="6872288"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a:solidFill>
                  <a:srgbClr val="00279F"/>
                </a:solidFill>
              </a:rPr>
              <a:t> =  chaîne des fournisseurs, de l'Entreprise, des clients, des circuits de  distribution</a:t>
            </a:r>
          </a:p>
        </p:txBody>
      </p:sp>
      <p:sp>
        <p:nvSpPr>
          <p:cNvPr id="174092" name="Rectangle 11"/>
          <p:cNvSpPr>
            <a:spLocks noChangeArrowheads="1"/>
          </p:cNvSpPr>
          <p:nvPr/>
        </p:nvSpPr>
        <p:spPr bwMode="auto">
          <a:xfrm>
            <a:off x="142875" y="2244725"/>
            <a:ext cx="180975" cy="577850"/>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600">
              <a:solidFill>
                <a:srgbClr val="FF0000"/>
              </a:solidFill>
            </a:endParaRPr>
          </a:p>
          <a:p>
            <a:endParaRPr lang="fr-FR" sz="1600">
              <a:solidFill>
                <a:srgbClr val="FF0000"/>
              </a:solidFill>
            </a:endParaRPr>
          </a:p>
        </p:txBody>
      </p:sp>
      <p:sp>
        <p:nvSpPr>
          <p:cNvPr id="174093" name="Rectangle 12"/>
          <p:cNvSpPr>
            <a:spLocks noChangeArrowheads="1"/>
          </p:cNvSpPr>
          <p:nvPr/>
        </p:nvSpPr>
        <p:spPr bwMode="auto">
          <a:xfrm>
            <a:off x="142875" y="2455863"/>
            <a:ext cx="303213"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a:solidFill>
                  <a:srgbClr val="FF0000"/>
                </a:solidFill>
              </a:rPr>
              <a:t>• </a:t>
            </a:r>
          </a:p>
        </p:txBody>
      </p:sp>
      <p:sp>
        <p:nvSpPr>
          <p:cNvPr id="174094" name="Rectangle 13"/>
          <p:cNvSpPr>
            <a:spLocks noChangeArrowheads="1"/>
          </p:cNvSpPr>
          <p:nvPr/>
        </p:nvSpPr>
        <p:spPr bwMode="auto">
          <a:xfrm>
            <a:off x="269875" y="2455863"/>
            <a:ext cx="1106488"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b="1">
                <a:solidFill>
                  <a:srgbClr val="FF0000"/>
                </a:solidFill>
              </a:rPr>
              <a:t>Entreprise</a:t>
            </a:r>
          </a:p>
        </p:txBody>
      </p:sp>
      <p:sp>
        <p:nvSpPr>
          <p:cNvPr id="174095" name="Rectangle 14"/>
          <p:cNvSpPr>
            <a:spLocks noChangeArrowheads="1"/>
          </p:cNvSpPr>
          <p:nvPr/>
        </p:nvSpPr>
        <p:spPr bwMode="auto">
          <a:xfrm>
            <a:off x="1231900" y="2455863"/>
            <a:ext cx="3567113"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a:solidFill>
                  <a:srgbClr val="00279F"/>
                </a:solidFill>
              </a:rPr>
              <a:t> =   activités discrètes créatrices de valeur</a:t>
            </a:r>
          </a:p>
        </p:txBody>
      </p:sp>
      <p:sp>
        <p:nvSpPr>
          <p:cNvPr id="174096" name="Rectangle 15"/>
          <p:cNvSpPr>
            <a:spLocks noChangeArrowheads="1"/>
          </p:cNvSpPr>
          <p:nvPr/>
        </p:nvSpPr>
        <p:spPr bwMode="auto">
          <a:xfrm>
            <a:off x="142875" y="2668588"/>
            <a:ext cx="180975" cy="577850"/>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600">
              <a:solidFill>
                <a:srgbClr val="000000"/>
              </a:solidFill>
            </a:endParaRPr>
          </a:p>
          <a:p>
            <a:endParaRPr lang="fr-FR" sz="1600">
              <a:solidFill>
                <a:srgbClr val="000000"/>
              </a:solidFill>
            </a:endParaRPr>
          </a:p>
        </p:txBody>
      </p:sp>
      <p:sp>
        <p:nvSpPr>
          <p:cNvPr id="174097" name="Rectangle 16"/>
          <p:cNvSpPr>
            <a:spLocks noChangeArrowheads="1"/>
          </p:cNvSpPr>
          <p:nvPr/>
        </p:nvSpPr>
        <p:spPr bwMode="auto">
          <a:xfrm>
            <a:off x="142875" y="2881313"/>
            <a:ext cx="303213"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a:solidFill>
                  <a:srgbClr val="FF0000"/>
                </a:solidFill>
              </a:rPr>
              <a:t>• </a:t>
            </a:r>
          </a:p>
        </p:txBody>
      </p:sp>
      <p:sp>
        <p:nvSpPr>
          <p:cNvPr id="174098" name="Rectangle 17"/>
          <p:cNvSpPr>
            <a:spLocks noChangeArrowheads="1"/>
          </p:cNvSpPr>
          <p:nvPr/>
        </p:nvSpPr>
        <p:spPr bwMode="auto">
          <a:xfrm>
            <a:off x="269875" y="2881313"/>
            <a:ext cx="1833563"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b="1">
                <a:solidFill>
                  <a:srgbClr val="FF0000"/>
                </a:solidFill>
              </a:rPr>
              <a:t>Activités primaires</a:t>
            </a:r>
          </a:p>
        </p:txBody>
      </p:sp>
      <p:sp>
        <p:nvSpPr>
          <p:cNvPr id="174099" name="Rectangle 18"/>
          <p:cNvSpPr>
            <a:spLocks noChangeArrowheads="1"/>
          </p:cNvSpPr>
          <p:nvPr/>
        </p:nvSpPr>
        <p:spPr bwMode="auto">
          <a:xfrm>
            <a:off x="1989138" y="2881313"/>
            <a:ext cx="2641600"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a:solidFill>
                  <a:srgbClr val="00279F"/>
                </a:solidFill>
              </a:rPr>
              <a:t> créant le produit ou le service</a:t>
            </a:r>
          </a:p>
        </p:txBody>
      </p:sp>
      <p:sp>
        <p:nvSpPr>
          <p:cNvPr id="174100" name="Rectangle 19"/>
          <p:cNvSpPr>
            <a:spLocks noChangeArrowheads="1"/>
          </p:cNvSpPr>
          <p:nvPr/>
        </p:nvSpPr>
        <p:spPr bwMode="auto">
          <a:xfrm>
            <a:off x="142875" y="3094038"/>
            <a:ext cx="180975" cy="577850"/>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600">
              <a:solidFill>
                <a:srgbClr val="000000"/>
              </a:solidFill>
            </a:endParaRPr>
          </a:p>
          <a:p>
            <a:endParaRPr lang="fr-FR" sz="1600">
              <a:solidFill>
                <a:srgbClr val="000000"/>
              </a:solidFill>
            </a:endParaRPr>
          </a:p>
        </p:txBody>
      </p:sp>
      <p:sp>
        <p:nvSpPr>
          <p:cNvPr id="174101" name="Rectangle 20"/>
          <p:cNvSpPr>
            <a:spLocks noChangeArrowheads="1"/>
          </p:cNvSpPr>
          <p:nvPr/>
        </p:nvSpPr>
        <p:spPr bwMode="auto">
          <a:xfrm>
            <a:off x="142875" y="3305175"/>
            <a:ext cx="303213"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a:solidFill>
                  <a:srgbClr val="FF0000"/>
                </a:solidFill>
              </a:rPr>
              <a:t>• </a:t>
            </a:r>
          </a:p>
        </p:txBody>
      </p:sp>
      <p:sp>
        <p:nvSpPr>
          <p:cNvPr id="174102" name="Rectangle 21"/>
          <p:cNvSpPr>
            <a:spLocks noChangeArrowheads="1"/>
          </p:cNvSpPr>
          <p:nvPr/>
        </p:nvSpPr>
        <p:spPr bwMode="auto">
          <a:xfrm>
            <a:off x="269875" y="3305175"/>
            <a:ext cx="1862138"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b="1">
                <a:solidFill>
                  <a:srgbClr val="FF0000"/>
                </a:solidFill>
              </a:rPr>
              <a:t>Activités de soutien</a:t>
            </a:r>
          </a:p>
        </p:txBody>
      </p:sp>
      <p:sp>
        <p:nvSpPr>
          <p:cNvPr id="174103" name="Rectangle 22"/>
          <p:cNvSpPr>
            <a:spLocks noChangeArrowheads="1"/>
          </p:cNvSpPr>
          <p:nvPr/>
        </p:nvSpPr>
        <p:spPr bwMode="auto">
          <a:xfrm>
            <a:off x="2019300" y="3305175"/>
            <a:ext cx="5553075"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a:solidFill>
                  <a:srgbClr val="00279F"/>
                </a:solidFill>
              </a:rPr>
              <a:t> fournissent éléments et infrastructure qui permettent aux activités</a:t>
            </a:r>
          </a:p>
        </p:txBody>
      </p:sp>
      <p:sp>
        <p:nvSpPr>
          <p:cNvPr id="174104" name="Rectangle 23"/>
          <p:cNvSpPr>
            <a:spLocks noChangeArrowheads="1"/>
          </p:cNvSpPr>
          <p:nvPr/>
        </p:nvSpPr>
        <p:spPr bwMode="auto">
          <a:xfrm>
            <a:off x="142875" y="3517900"/>
            <a:ext cx="7496175"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a:solidFill>
                  <a:srgbClr val="00279F"/>
                </a:solidFill>
              </a:rPr>
              <a:t>   primaires de se développer : - reposant sur des mécanismes économiques différents	</a:t>
            </a:r>
          </a:p>
        </p:txBody>
      </p:sp>
      <p:sp>
        <p:nvSpPr>
          <p:cNvPr id="174105" name="Rectangle 24"/>
          <p:cNvSpPr>
            <a:spLocks noChangeArrowheads="1"/>
          </p:cNvSpPr>
          <p:nvPr/>
        </p:nvSpPr>
        <p:spPr bwMode="auto">
          <a:xfrm>
            <a:off x="7750175" y="3517900"/>
            <a:ext cx="1095375"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a:solidFill>
                  <a:srgbClr val="000000"/>
                </a:solidFill>
              </a:rPr>
              <a:t>	</a:t>
            </a:r>
          </a:p>
        </p:txBody>
      </p:sp>
      <p:sp>
        <p:nvSpPr>
          <p:cNvPr id="174106" name="Rectangle 25"/>
          <p:cNvSpPr>
            <a:spLocks noChangeArrowheads="1"/>
          </p:cNvSpPr>
          <p:nvPr/>
        </p:nvSpPr>
        <p:spPr bwMode="auto">
          <a:xfrm>
            <a:off x="8172450" y="3517900"/>
            <a:ext cx="1095375"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a:solidFill>
                  <a:srgbClr val="000000"/>
                </a:solidFill>
              </a:rPr>
              <a:t>	</a:t>
            </a:r>
          </a:p>
        </p:txBody>
      </p:sp>
      <p:sp>
        <p:nvSpPr>
          <p:cNvPr id="174107" name="Rectangle 26"/>
          <p:cNvSpPr>
            <a:spLocks noChangeArrowheads="1"/>
          </p:cNvSpPr>
          <p:nvPr/>
        </p:nvSpPr>
        <p:spPr bwMode="auto">
          <a:xfrm>
            <a:off x="8596313" y="3517900"/>
            <a:ext cx="1095375"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a:solidFill>
                  <a:srgbClr val="000000"/>
                </a:solidFill>
              </a:rPr>
              <a:t>	</a:t>
            </a:r>
          </a:p>
        </p:txBody>
      </p:sp>
      <p:sp>
        <p:nvSpPr>
          <p:cNvPr id="174108" name="Rectangle 27"/>
          <p:cNvSpPr>
            <a:spLocks noChangeArrowheads="1"/>
          </p:cNvSpPr>
          <p:nvPr/>
        </p:nvSpPr>
        <p:spPr bwMode="auto">
          <a:xfrm>
            <a:off x="9018588" y="3517900"/>
            <a:ext cx="1095375"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a:solidFill>
                  <a:srgbClr val="000000"/>
                </a:solidFill>
              </a:rPr>
              <a:t>	</a:t>
            </a:r>
          </a:p>
        </p:txBody>
      </p:sp>
      <p:sp>
        <p:nvSpPr>
          <p:cNvPr id="174109" name="Rectangle 28"/>
          <p:cNvSpPr>
            <a:spLocks noChangeArrowheads="1"/>
          </p:cNvSpPr>
          <p:nvPr/>
        </p:nvSpPr>
        <p:spPr bwMode="auto">
          <a:xfrm>
            <a:off x="142875" y="3730625"/>
            <a:ext cx="1095375"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a:solidFill>
                  <a:srgbClr val="000000"/>
                </a:solidFill>
              </a:rPr>
              <a:t>	</a:t>
            </a:r>
          </a:p>
        </p:txBody>
      </p:sp>
      <p:sp>
        <p:nvSpPr>
          <p:cNvPr id="174110" name="Rectangle 29"/>
          <p:cNvSpPr>
            <a:spLocks noChangeArrowheads="1"/>
          </p:cNvSpPr>
          <p:nvPr/>
        </p:nvSpPr>
        <p:spPr bwMode="auto">
          <a:xfrm>
            <a:off x="565150" y="3730625"/>
            <a:ext cx="1095375"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a:solidFill>
                  <a:srgbClr val="000000"/>
                </a:solidFill>
              </a:rPr>
              <a:t>	</a:t>
            </a:r>
          </a:p>
        </p:txBody>
      </p:sp>
      <p:sp>
        <p:nvSpPr>
          <p:cNvPr id="174111" name="Rectangle 30"/>
          <p:cNvSpPr>
            <a:spLocks noChangeArrowheads="1"/>
          </p:cNvSpPr>
          <p:nvPr/>
        </p:nvSpPr>
        <p:spPr bwMode="auto">
          <a:xfrm>
            <a:off x="989013" y="3730625"/>
            <a:ext cx="1095375"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a:solidFill>
                  <a:srgbClr val="000000"/>
                </a:solidFill>
              </a:rPr>
              <a:t>	</a:t>
            </a:r>
          </a:p>
        </p:txBody>
      </p:sp>
      <p:sp>
        <p:nvSpPr>
          <p:cNvPr id="174112" name="Rectangle 31"/>
          <p:cNvSpPr>
            <a:spLocks noChangeArrowheads="1"/>
          </p:cNvSpPr>
          <p:nvPr/>
        </p:nvSpPr>
        <p:spPr bwMode="auto">
          <a:xfrm>
            <a:off x="1411288" y="3730625"/>
            <a:ext cx="1095375"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a:solidFill>
                  <a:srgbClr val="000000"/>
                </a:solidFill>
              </a:rPr>
              <a:t>	</a:t>
            </a:r>
          </a:p>
        </p:txBody>
      </p:sp>
      <p:sp>
        <p:nvSpPr>
          <p:cNvPr id="174113" name="Rectangle 32"/>
          <p:cNvSpPr>
            <a:spLocks noChangeArrowheads="1"/>
          </p:cNvSpPr>
          <p:nvPr/>
        </p:nvSpPr>
        <p:spPr bwMode="auto">
          <a:xfrm>
            <a:off x="1833563" y="3730625"/>
            <a:ext cx="1095375"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a:solidFill>
                  <a:srgbClr val="000000"/>
                </a:solidFill>
              </a:rPr>
              <a:t>	</a:t>
            </a:r>
          </a:p>
        </p:txBody>
      </p:sp>
      <p:sp>
        <p:nvSpPr>
          <p:cNvPr id="174114" name="Rectangle 33"/>
          <p:cNvSpPr>
            <a:spLocks noChangeArrowheads="1"/>
          </p:cNvSpPr>
          <p:nvPr/>
        </p:nvSpPr>
        <p:spPr bwMode="auto">
          <a:xfrm>
            <a:off x="2255838" y="3730625"/>
            <a:ext cx="1095375"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a:solidFill>
                  <a:srgbClr val="000000"/>
                </a:solidFill>
              </a:rPr>
              <a:t>	</a:t>
            </a:r>
          </a:p>
        </p:txBody>
      </p:sp>
      <p:sp>
        <p:nvSpPr>
          <p:cNvPr id="174115" name="Rectangle 34"/>
          <p:cNvSpPr>
            <a:spLocks noChangeArrowheads="1"/>
          </p:cNvSpPr>
          <p:nvPr/>
        </p:nvSpPr>
        <p:spPr bwMode="auto">
          <a:xfrm>
            <a:off x="2679700" y="3730625"/>
            <a:ext cx="1095375"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a:solidFill>
                  <a:srgbClr val="000000"/>
                </a:solidFill>
              </a:rPr>
              <a:t>	</a:t>
            </a:r>
          </a:p>
        </p:txBody>
      </p:sp>
      <p:sp>
        <p:nvSpPr>
          <p:cNvPr id="174116" name="Rectangle 35"/>
          <p:cNvSpPr>
            <a:spLocks noChangeArrowheads="1"/>
          </p:cNvSpPr>
          <p:nvPr/>
        </p:nvSpPr>
        <p:spPr bwMode="auto">
          <a:xfrm>
            <a:off x="3101975" y="3730625"/>
            <a:ext cx="1095375"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a:solidFill>
                  <a:srgbClr val="000000"/>
                </a:solidFill>
              </a:rPr>
              <a:t>	</a:t>
            </a:r>
          </a:p>
        </p:txBody>
      </p:sp>
      <p:sp>
        <p:nvSpPr>
          <p:cNvPr id="174117" name="Rectangle 36"/>
          <p:cNvSpPr>
            <a:spLocks noChangeArrowheads="1"/>
          </p:cNvSpPr>
          <p:nvPr/>
        </p:nvSpPr>
        <p:spPr bwMode="auto">
          <a:xfrm>
            <a:off x="3524250" y="3730625"/>
            <a:ext cx="1095375"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a:solidFill>
                  <a:srgbClr val="000000"/>
                </a:solidFill>
              </a:rPr>
              <a:t>	</a:t>
            </a:r>
          </a:p>
        </p:txBody>
      </p:sp>
      <p:sp>
        <p:nvSpPr>
          <p:cNvPr id="174118" name="Rectangle 37"/>
          <p:cNvSpPr>
            <a:spLocks noChangeArrowheads="1"/>
          </p:cNvSpPr>
          <p:nvPr/>
        </p:nvSpPr>
        <p:spPr bwMode="auto">
          <a:xfrm>
            <a:off x="3946525" y="3730625"/>
            <a:ext cx="1095375"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a:solidFill>
                  <a:srgbClr val="000000"/>
                </a:solidFill>
              </a:rPr>
              <a:t>	</a:t>
            </a:r>
          </a:p>
        </p:txBody>
      </p:sp>
      <p:sp>
        <p:nvSpPr>
          <p:cNvPr id="174119" name="Rectangle 38"/>
          <p:cNvSpPr>
            <a:spLocks noChangeArrowheads="1"/>
          </p:cNvSpPr>
          <p:nvPr/>
        </p:nvSpPr>
        <p:spPr bwMode="auto">
          <a:xfrm>
            <a:off x="4368800" y="3730625"/>
            <a:ext cx="1095375"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a:solidFill>
                  <a:srgbClr val="000000"/>
                </a:solidFill>
              </a:rPr>
              <a:t>	</a:t>
            </a:r>
          </a:p>
        </p:txBody>
      </p:sp>
      <p:sp>
        <p:nvSpPr>
          <p:cNvPr id="174120" name="Rectangle 39"/>
          <p:cNvSpPr>
            <a:spLocks noChangeArrowheads="1"/>
          </p:cNvSpPr>
          <p:nvPr/>
        </p:nvSpPr>
        <p:spPr bwMode="auto">
          <a:xfrm>
            <a:off x="4792663" y="3730625"/>
            <a:ext cx="1095375"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a:solidFill>
                  <a:srgbClr val="000000"/>
                </a:solidFill>
              </a:rPr>
              <a:t>	</a:t>
            </a:r>
          </a:p>
        </p:txBody>
      </p:sp>
      <p:sp>
        <p:nvSpPr>
          <p:cNvPr id="174121" name="Rectangle 40"/>
          <p:cNvSpPr>
            <a:spLocks noChangeArrowheads="1"/>
          </p:cNvSpPr>
          <p:nvPr/>
        </p:nvSpPr>
        <p:spPr bwMode="auto">
          <a:xfrm>
            <a:off x="5214938" y="3730625"/>
            <a:ext cx="1095375"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a:solidFill>
                  <a:srgbClr val="000000"/>
                </a:solidFill>
              </a:rPr>
              <a:t>	</a:t>
            </a:r>
          </a:p>
        </p:txBody>
      </p:sp>
      <p:sp>
        <p:nvSpPr>
          <p:cNvPr id="174122" name="Rectangle 41"/>
          <p:cNvSpPr>
            <a:spLocks noChangeArrowheads="1"/>
          </p:cNvSpPr>
          <p:nvPr/>
        </p:nvSpPr>
        <p:spPr bwMode="auto">
          <a:xfrm>
            <a:off x="5637213" y="3730625"/>
            <a:ext cx="1095375"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a:solidFill>
                  <a:srgbClr val="000000"/>
                </a:solidFill>
              </a:rPr>
              <a:t>	</a:t>
            </a:r>
          </a:p>
        </p:txBody>
      </p:sp>
      <p:sp>
        <p:nvSpPr>
          <p:cNvPr id="174123" name="Rectangle 42"/>
          <p:cNvSpPr>
            <a:spLocks noChangeArrowheads="1"/>
          </p:cNvSpPr>
          <p:nvPr/>
        </p:nvSpPr>
        <p:spPr bwMode="auto">
          <a:xfrm>
            <a:off x="6059488" y="3730625"/>
            <a:ext cx="1095375"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a:solidFill>
                  <a:srgbClr val="000000"/>
                </a:solidFill>
              </a:rPr>
              <a:t>	</a:t>
            </a:r>
          </a:p>
        </p:txBody>
      </p:sp>
      <p:sp>
        <p:nvSpPr>
          <p:cNvPr id="174124" name="Rectangle 43"/>
          <p:cNvSpPr>
            <a:spLocks noChangeArrowheads="1"/>
          </p:cNvSpPr>
          <p:nvPr/>
        </p:nvSpPr>
        <p:spPr bwMode="auto">
          <a:xfrm>
            <a:off x="6483350" y="3730625"/>
            <a:ext cx="1095375"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a:solidFill>
                  <a:srgbClr val="000000"/>
                </a:solidFill>
              </a:rPr>
              <a:t>	</a:t>
            </a:r>
          </a:p>
        </p:txBody>
      </p:sp>
      <p:sp>
        <p:nvSpPr>
          <p:cNvPr id="174125" name="Rectangle 44"/>
          <p:cNvSpPr>
            <a:spLocks noChangeArrowheads="1"/>
          </p:cNvSpPr>
          <p:nvPr/>
        </p:nvSpPr>
        <p:spPr bwMode="auto">
          <a:xfrm>
            <a:off x="6905625" y="3730625"/>
            <a:ext cx="1095375"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a:solidFill>
                  <a:srgbClr val="000000"/>
                </a:solidFill>
              </a:rPr>
              <a:t>	</a:t>
            </a:r>
          </a:p>
        </p:txBody>
      </p:sp>
      <p:sp>
        <p:nvSpPr>
          <p:cNvPr id="174126" name="Rectangle 45"/>
          <p:cNvSpPr>
            <a:spLocks noChangeArrowheads="1"/>
          </p:cNvSpPr>
          <p:nvPr/>
        </p:nvSpPr>
        <p:spPr bwMode="auto">
          <a:xfrm>
            <a:off x="7327900" y="3730625"/>
            <a:ext cx="1095375"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a:solidFill>
                  <a:srgbClr val="000000"/>
                </a:solidFill>
              </a:rPr>
              <a:t>	</a:t>
            </a:r>
          </a:p>
        </p:txBody>
      </p:sp>
      <p:sp>
        <p:nvSpPr>
          <p:cNvPr id="174127" name="Rectangle 46"/>
          <p:cNvSpPr>
            <a:spLocks noChangeArrowheads="1"/>
          </p:cNvSpPr>
          <p:nvPr/>
        </p:nvSpPr>
        <p:spPr bwMode="auto">
          <a:xfrm>
            <a:off x="7750175" y="3730625"/>
            <a:ext cx="1095375"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a:solidFill>
                  <a:srgbClr val="000000"/>
                </a:solidFill>
              </a:rPr>
              <a:t>	</a:t>
            </a:r>
          </a:p>
        </p:txBody>
      </p:sp>
      <p:sp>
        <p:nvSpPr>
          <p:cNvPr id="174128" name="Rectangle 47"/>
          <p:cNvSpPr>
            <a:spLocks noChangeArrowheads="1"/>
          </p:cNvSpPr>
          <p:nvPr/>
        </p:nvSpPr>
        <p:spPr bwMode="auto">
          <a:xfrm>
            <a:off x="8172450" y="3730625"/>
            <a:ext cx="1095375"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a:solidFill>
                  <a:srgbClr val="000000"/>
                </a:solidFill>
              </a:rPr>
              <a:t>	</a:t>
            </a:r>
          </a:p>
        </p:txBody>
      </p:sp>
      <p:sp>
        <p:nvSpPr>
          <p:cNvPr id="174129" name="Rectangle 48"/>
          <p:cNvSpPr>
            <a:spLocks noChangeArrowheads="1"/>
          </p:cNvSpPr>
          <p:nvPr/>
        </p:nvSpPr>
        <p:spPr bwMode="auto">
          <a:xfrm>
            <a:off x="8596313" y="3730625"/>
            <a:ext cx="1095375"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a:solidFill>
                  <a:srgbClr val="000000"/>
                </a:solidFill>
              </a:rPr>
              <a:t>	</a:t>
            </a:r>
          </a:p>
        </p:txBody>
      </p:sp>
      <p:sp>
        <p:nvSpPr>
          <p:cNvPr id="174130" name="Rectangle 49"/>
          <p:cNvSpPr>
            <a:spLocks noChangeArrowheads="1"/>
          </p:cNvSpPr>
          <p:nvPr/>
        </p:nvSpPr>
        <p:spPr bwMode="auto">
          <a:xfrm>
            <a:off x="9018588" y="3730625"/>
            <a:ext cx="1095375"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a:solidFill>
                  <a:srgbClr val="000000"/>
                </a:solidFill>
              </a:rPr>
              <a:t>	</a:t>
            </a:r>
          </a:p>
        </p:txBody>
      </p:sp>
      <p:sp>
        <p:nvSpPr>
          <p:cNvPr id="174131" name="Rectangle 50"/>
          <p:cNvSpPr>
            <a:spLocks noChangeArrowheads="1"/>
          </p:cNvSpPr>
          <p:nvPr/>
        </p:nvSpPr>
        <p:spPr bwMode="auto">
          <a:xfrm>
            <a:off x="142875" y="3941763"/>
            <a:ext cx="1095375"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a:solidFill>
                  <a:srgbClr val="000000"/>
                </a:solidFill>
              </a:rPr>
              <a:t>	</a:t>
            </a:r>
          </a:p>
        </p:txBody>
      </p:sp>
      <p:sp>
        <p:nvSpPr>
          <p:cNvPr id="174132" name="Rectangle 51"/>
          <p:cNvSpPr>
            <a:spLocks noChangeArrowheads="1"/>
          </p:cNvSpPr>
          <p:nvPr/>
        </p:nvSpPr>
        <p:spPr bwMode="auto">
          <a:xfrm>
            <a:off x="565150" y="3941763"/>
            <a:ext cx="1095375"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a:solidFill>
                  <a:srgbClr val="000000"/>
                </a:solidFill>
              </a:rPr>
              <a:t>	</a:t>
            </a:r>
          </a:p>
        </p:txBody>
      </p:sp>
      <p:sp>
        <p:nvSpPr>
          <p:cNvPr id="174133" name="Rectangle 52"/>
          <p:cNvSpPr>
            <a:spLocks noChangeArrowheads="1"/>
          </p:cNvSpPr>
          <p:nvPr/>
        </p:nvSpPr>
        <p:spPr bwMode="auto">
          <a:xfrm>
            <a:off x="989013" y="3941763"/>
            <a:ext cx="1095375"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a:solidFill>
                  <a:srgbClr val="000000"/>
                </a:solidFill>
              </a:rPr>
              <a:t>	</a:t>
            </a:r>
          </a:p>
        </p:txBody>
      </p:sp>
      <p:sp>
        <p:nvSpPr>
          <p:cNvPr id="174134" name="Rectangle 53"/>
          <p:cNvSpPr>
            <a:spLocks noChangeArrowheads="1"/>
          </p:cNvSpPr>
          <p:nvPr/>
        </p:nvSpPr>
        <p:spPr bwMode="auto">
          <a:xfrm>
            <a:off x="1411288" y="3941763"/>
            <a:ext cx="1095375"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a:solidFill>
                  <a:srgbClr val="000000"/>
                </a:solidFill>
              </a:rPr>
              <a:t>	</a:t>
            </a:r>
          </a:p>
        </p:txBody>
      </p:sp>
      <p:sp>
        <p:nvSpPr>
          <p:cNvPr id="174135" name="Rectangle 54"/>
          <p:cNvSpPr>
            <a:spLocks noChangeArrowheads="1"/>
          </p:cNvSpPr>
          <p:nvPr/>
        </p:nvSpPr>
        <p:spPr bwMode="auto">
          <a:xfrm>
            <a:off x="1833563" y="3941763"/>
            <a:ext cx="1095375"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a:solidFill>
                  <a:srgbClr val="000000"/>
                </a:solidFill>
              </a:rPr>
              <a:t>	</a:t>
            </a:r>
          </a:p>
        </p:txBody>
      </p:sp>
      <p:sp>
        <p:nvSpPr>
          <p:cNvPr id="174136" name="Rectangle 55"/>
          <p:cNvSpPr>
            <a:spLocks noChangeArrowheads="1"/>
          </p:cNvSpPr>
          <p:nvPr/>
        </p:nvSpPr>
        <p:spPr bwMode="auto">
          <a:xfrm>
            <a:off x="2255838" y="3941763"/>
            <a:ext cx="6969125"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a:solidFill>
                  <a:srgbClr val="00279F"/>
                </a:solidFill>
              </a:rPr>
              <a:t>- ayant un impact potentiel élevé sur la différenciation                                               </a:t>
            </a:r>
          </a:p>
        </p:txBody>
      </p:sp>
      <p:sp>
        <p:nvSpPr>
          <p:cNvPr id="174137" name="Rectangle 56"/>
          <p:cNvSpPr>
            <a:spLocks noChangeArrowheads="1"/>
          </p:cNvSpPr>
          <p:nvPr/>
        </p:nvSpPr>
        <p:spPr bwMode="auto">
          <a:xfrm>
            <a:off x="142875" y="4154488"/>
            <a:ext cx="1095375"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a:solidFill>
                  <a:srgbClr val="000000"/>
                </a:solidFill>
              </a:rPr>
              <a:t>	</a:t>
            </a:r>
          </a:p>
        </p:txBody>
      </p:sp>
      <p:sp>
        <p:nvSpPr>
          <p:cNvPr id="174138" name="Rectangle 57"/>
          <p:cNvSpPr>
            <a:spLocks noChangeArrowheads="1"/>
          </p:cNvSpPr>
          <p:nvPr/>
        </p:nvSpPr>
        <p:spPr bwMode="auto">
          <a:xfrm>
            <a:off x="565150" y="4154488"/>
            <a:ext cx="1095375"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a:solidFill>
                  <a:srgbClr val="000000"/>
                </a:solidFill>
              </a:rPr>
              <a:t>	</a:t>
            </a:r>
          </a:p>
        </p:txBody>
      </p:sp>
      <p:sp>
        <p:nvSpPr>
          <p:cNvPr id="174139" name="Rectangle 58"/>
          <p:cNvSpPr>
            <a:spLocks noChangeArrowheads="1"/>
          </p:cNvSpPr>
          <p:nvPr/>
        </p:nvSpPr>
        <p:spPr bwMode="auto">
          <a:xfrm>
            <a:off x="989013" y="4154488"/>
            <a:ext cx="1095375"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a:solidFill>
                  <a:srgbClr val="000000"/>
                </a:solidFill>
              </a:rPr>
              <a:t>	</a:t>
            </a:r>
          </a:p>
        </p:txBody>
      </p:sp>
      <p:sp>
        <p:nvSpPr>
          <p:cNvPr id="174140" name="Rectangle 59"/>
          <p:cNvSpPr>
            <a:spLocks noChangeArrowheads="1"/>
          </p:cNvSpPr>
          <p:nvPr/>
        </p:nvSpPr>
        <p:spPr bwMode="auto">
          <a:xfrm>
            <a:off x="1411288" y="4154488"/>
            <a:ext cx="1095375"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a:solidFill>
                  <a:srgbClr val="000000"/>
                </a:solidFill>
              </a:rPr>
              <a:t>	</a:t>
            </a:r>
          </a:p>
        </p:txBody>
      </p:sp>
      <p:sp>
        <p:nvSpPr>
          <p:cNvPr id="174141" name="Rectangle 60"/>
          <p:cNvSpPr>
            <a:spLocks noChangeArrowheads="1"/>
          </p:cNvSpPr>
          <p:nvPr/>
        </p:nvSpPr>
        <p:spPr bwMode="auto">
          <a:xfrm>
            <a:off x="1833563" y="4154488"/>
            <a:ext cx="1095375"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a:solidFill>
                  <a:srgbClr val="000000"/>
                </a:solidFill>
              </a:rPr>
              <a:t> 	</a:t>
            </a:r>
          </a:p>
        </p:txBody>
      </p:sp>
      <p:sp>
        <p:nvSpPr>
          <p:cNvPr id="174142" name="Rectangle 61"/>
          <p:cNvSpPr>
            <a:spLocks noChangeArrowheads="1"/>
          </p:cNvSpPr>
          <p:nvPr/>
        </p:nvSpPr>
        <p:spPr bwMode="auto">
          <a:xfrm>
            <a:off x="2255838" y="4154488"/>
            <a:ext cx="1095375"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a:solidFill>
                  <a:srgbClr val="000000"/>
                </a:solidFill>
              </a:rPr>
              <a:t>	</a:t>
            </a:r>
          </a:p>
        </p:txBody>
      </p:sp>
      <p:sp>
        <p:nvSpPr>
          <p:cNvPr id="174143" name="Rectangle 62"/>
          <p:cNvSpPr>
            <a:spLocks noChangeArrowheads="1"/>
          </p:cNvSpPr>
          <p:nvPr/>
        </p:nvSpPr>
        <p:spPr bwMode="auto">
          <a:xfrm>
            <a:off x="2679700" y="4154488"/>
            <a:ext cx="1095375"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a:solidFill>
                  <a:srgbClr val="000000"/>
                </a:solidFill>
              </a:rPr>
              <a:t>	</a:t>
            </a:r>
          </a:p>
        </p:txBody>
      </p:sp>
      <p:sp>
        <p:nvSpPr>
          <p:cNvPr id="174144" name="Rectangle 63"/>
          <p:cNvSpPr>
            <a:spLocks noChangeArrowheads="1"/>
          </p:cNvSpPr>
          <p:nvPr/>
        </p:nvSpPr>
        <p:spPr bwMode="auto">
          <a:xfrm>
            <a:off x="3101975" y="4154488"/>
            <a:ext cx="1095375"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a:solidFill>
                  <a:srgbClr val="000000"/>
                </a:solidFill>
              </a:rPr>
              <a:t>	</a:t>
            </a:r>
          </a:p>
        </p:txBody>
      </p:sp>
      <p:sp>
        <p:nvSpPr>
          <p:cNvPr id="174145" name="Rectangle 64"/>
          <p:cNvSpPr>
            <a:spLocks noChangeArrowheads="1"/>
          </p:cNvSpPr>
          <p:nvPr/>
        </p:nvSpPr>
        <p:spPr bwMode="auto">
          <a:xfrm>
            <a:off x="3524250" y="4154488"/>
            <a:ext cx="1095375"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a:solidFill>
                  <a:srgbClr val="000000"/>
                </a:solidFill>
              </a:rPr>
              <a:t>	</a:t>
            </a:r>
          </a:p>
        </p:txBody>
      </p:sp>
      <p:sp>
        <p:nvSpPr>
          <p:cNvPr id="174146" name="Rectangle 65"/>
          <p:cNvSpPr>
            <a:spLocks noChangeArrowheads="1"/>
          </p:cNvSpPr>
          <p:nvPr/>
        </p:nvSpPr>
        <p:spPr bwMode="auto">
          <a:xfrm>
            <a:off x="3946525" y="4154488"/>
            <a:ext cx="1095375"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a:solidFill>
                  <a:srgbClr val="000000"/>
                </a:solidFill>
              </a:rPr>
              <a:t>	</a:t>
            </a:r>
          </a:p>
        </p:txBody>
      </p:sp>
      <p:sp>
        <p:nvSpPr>
          <p:cNvPr id="174147" name="Rectangle 66"/>
          <p:cNvSpPr>
            <a:spLocks noChangeArrowheads="1"/>
          </p:cNvSpPr>
          <p:nvPr/>
        </p:nvSpPr>
        <p:spPr bwMode="auto">
          <a:xfrm>
            <a:off x="4368800" y="4154488"/>
            <a:ext cx="1095375"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a:solidFill>
                  <a:srgbClr val="000000"/>
                </a:solidFill>
              </a:rPr>
              <a:t>	</a:t>
            </a:r>
          </a:p>
        </p:txBody>
      </p:sp>
      <p:sp>
        <p:nvSpPr>
          <p:cNvPr id="174148" name="Rectangle 67"/>
          <p:cNvSpPr>
            <a:spLocks noChangeArrowheads="1"/>
          </p:cNvSpPr>
          <p:nvPr/>
        </p:nvSpPr>
        <p:spPr bwMode="auto">
          <a:xfrm>
            <a:off x="4792663" y="4154488"/>
            <a:ext cx="1095375"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a:solidFill>
                  <a:srgbClr val="000000"/>
                </a:solidFill>
              </a:rPr>
              <a:t>	</a:t>
            </a:r>
          </a:p>
        </p:txBody>
      </p:sp>
      <p:sp>
        <p:nvSpPr>
          <p:cNvPr id="174149" name="Rectangle 68"/>
          <p:cNvSpPr>
            <a:spLocks noChangeArrowheads="1"/>
          </p:cNvSpPr>
          <p:nvPr/>
        </p:nvSpPr>
        <p:spPr bwMode="auto">
          <a:xfrm>
            <a:off x="5214938" y="4154488"/>
            <a:ext cx="1095375"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a:solidFill>
                  <a:srgbClr val="000000"/>
                </a:solidFill>
              </a:rPr>
              <a:t>	</a:t>
            </a:r>
          </a:p>
        </p:txBody>
      </p:sp>
      <p:sp>
        <p:nvSpPr>
          <p:cNvPr id="174150" name="Rectangle 69"/>
          <p:cNvSpPr>
            <a:spLocks noChangeArrowheads="1"/>
          </p:cNvSpPr>
          <p:nvPr/>
        </p:nvSpPr>
        <p:spPr bwMode="auto">
          <a:xfrm>
            <a:off x="5637213" y="4154488"/>
            <a:ext cx="1095375"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a:solidFill>
                  <a:srgbClr val="000000"/>
                </a:solidFill>
              </a:rPr>
              <a:t>	</a:t>
            </a:r>
          </a:p>
        </p:txBody>
      </p:sp>
      <p:sp>
        <p:nvSpPr>
          <p:cNvPr id="174151" name="Rectangle 70"/>
          <p:cNvSpPr>
            <a:spLocks noChangeArrowheads="1"/>
          </p:cNvSpPr>
          <p:nvPr/>
        </p:nvSpPr>
        <p:spPr bwMode="auto">
          <a:xfrm>
            <a:off x="6059488" y="4154488"/>
            <a:ext cx="1095375"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a:solidFill>
                  <a:srgbClr val="000000"/>
                </a:solidFill>
              </a:rPr>
              <a:t>	</a:t>
            </a:r>
          </a:p>
        </p:txBody>
      </p:sp>
      <p:sp>
        <p:nvSpPr>
          <p:cNvPr id="174152" name="Rectangle 71"/>
          <p:cNvSpPr>
            <a:spLocks noChangeArrowheads="1"/>
          </p:cNvSpPr>
          <p:nvPr/>
        </p:nvSpPr>
        <p:spPr bwMode="auto">
          <a:xfrm>
            <a:off x="6483350" y="4154488"/>
            <a:ext cx="1095375"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a:solidFill>
                  <a:srgbClr val="000000"/>
                </a:solidFill>
              </a:rPr>
              <a:t>	</a:t>
            </a:r>
          </a:p>
        </p:txBody>
      </p:sp>
      <p:sp>
        <p:nvSpPr>
          <p:cNvPr id="174153" name="Rectangle 72"/>
          <p:cNvSpPr>
            <a:spLocks noChangeArrowheads="1"/>
          </p:cNvSpPr>
          <p:nvPr/>
        </p:nvSpPr>
        <p:spPr bwMode="auto">
          <a:xfrm>
            <a:off x="6905625" y="4154488"/>
            <a:ext cx="1095375"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a:solidFill>
                  <a:srgbClr val="000000"/>
                </a:solidFill>
              </a:rPr>
              <a:t>	</a:t>
            </a:r>
          </a:p>
        </p:txBody>
      </p:sp>
      <p:sp>
        <p:nvSpPr>
          <p:cNvPr id="174154" name="Rectangle 73"/>
          <p:cNvSpPr>
            <a:spLocks noChangeArrowheads="1"/>
          </p:cNvSpPr>
          <p:nvPr/>
        </p:nvSpPr>
        <p:spPr bwMode="auto">
          <a:xfrm>
            <a:off x="7327900" y="4154488"/>
            <a:ext cx="1095375"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a:solidFill>
                  <a:srgbClr val="000000"/>
                </a:solidFill>
              </a:rPr>
              <a:t>	</a:t>
            </a:r>
          </a:p>
        </p:txBody>
      </p:sp>
      <p:sp>
        <p:nvSpPr>
          <p:cNvPr id="174155" name="Rectangle 74"/>
          <p:cNvSpPr>
            <a:spLocks noChangeArrowheads="1"/>
          </p:cNvSpPr>
          <p:nvPr/>
        </p:nvSpPr>
        <p:spPr bwMode="auto">
          <a:xfrm>
            <a:off x="7750175" y="4154488"/>
            <a:ext cx="1095375"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a:solidFill>
                  <a:srgbClr val="000000"/>
                </a:solidFill>
              </a:rPr>
              <a:t>	</a:t>
            </a:r>
          </a:p>
        </p:txBody>
      </p:sp>
      <p:sp>
        <p:nvSpPr>
          <p:cNvPr id="174156" name="Rectangle 75"/>
          <p:cNvSpPr>
            <a:spLocks noChangeArrowheads="1"/>
          </p:cNvSpPr>
          <p:nvPr/>
        </p:nvSpPr>
        <p:spPr bwMode="auto">
          <a:xfrm>
            <a:off x="8172450" y="4154488"/>
            <a:ext cx="1095375"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a:solidFill>
                  <a:srgbClr val="000000"/>
                </a:solidFill>
              </a:rPr>
              <a:t>	</a:t>
            </a:r>
          </a:p>
        </p:txBody>
      </p:sp>
      <p:sp>
        <p:nvSpPr>
          <p:cNvPr id="174157" name="Rectangle 76"/>
          <p:cNvSpPr>
            <a:spLocks noChangeArrowheads="1"/>
          </p:cNvSpPr>
          <p:nvPr/>
        </p:nvSpPr>
        <p:spPr bwMode="auto">
          <a:xfrm>
            <a:off x="8596313" y="4154488"/>
            <a:ext cx="1095375"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a:solidFill>
                  <a:srgbClr val="000000"/>
                </a:solidFill>
              </a:rPr>
              <a:t>	</a:t>
            </a:r>
          </a:p>
        </p:txBody>
      </p:sp>
      <p:sp>
        <p:nvSpPr>
          <p:cNvPr id="174158" name="Rectangle 77"/>
          <p:cNvSpPr>
            <a:spLocks noChangeArrowheads="1"/>
          </p:cNvSpPr>
          <p:nvPr/>
        </p:nvSpPr>
        <p:spPr bwMode="auto">
          <a:xfrm>
            <a:off x="9018588" y="4154488"/>
            <a:ext cx="1095375"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a:solidFill>
                  <a:srgbClr val="000000"/>
                </a:solidFill>
              </a:rPr>
              <a:t>	</a:t>
            </a:r>
          </a:p>
        </p:txBody>
      </p:sp>
      <p:sp>
        <p:nvSpPr>
          <p:cNvPr id="174159" name="Rectangle 78"/>
          <p:cNvSpPr>
            <a:spLocks noChangeArrowheads="1"/>
          </p:cNvSpPr>
          <p:nvPr/>
        </p:nvSpPr>
        <p:spPr bwMode="auto">
          <a:xfrm>
            <a:off x="142875" y="4367213"/>
            <a:ext cx="1095375"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a:solidFill>
                  <a:srgbClr val="000000"/>
                </a:solidFill>
              </a:rPr>
              <a:t>	</a:t>
            </a:r>
          </a:p>
        </p:txBody>
      </p:sp>
      <p:sp>
        <p:nvSpPr>
          <p:cNvPr id="174160" name="Rectangle 79"/>
          <p:cNvSpPr>
            <a:spLocks noChangeArrowheads="1"/>
          </p:cNvSpPr>
          <p:nvPr/>
        </p:nvSpPr>
        <p:spPr bwMode="auto">
          <a:xfrm>
            <a:off x="565150" y="4367213"/>
            <a:ext cx="1095375"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a:solidFill>
                  <a:srgbClr val="000000"/>
                </a:solidFill>
              </a:rPr>
              <a:t>	</a:t>
            </a:r>
          </a:p>
        </p:txBody>
      </p:sp>
      <p:sp>
        <p:nvSpPr>
          <p:cNvPr id="174161" name="Rectangle 80"/>
          <p:cNvSpPr>
            <a:spLocks noChangeArrowheads="1"/>
          </p:cNvSpPr>
          <p:nvPr/>
        </p:nvSpPr>
        <p:spPr bwMode="auto">
          <a:xfrm>
            <a:off x="989013" y="4367213"/>
            <a:ext cx="1095375"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a:solidFill>
                  <a:srgbClr val="000000"/>
                </a:solidFill>
              </a:rPr>
              <a:t>	</a:t>
            </a:r>
          </a:p>
        </p:txBody>
      </p:sp>
      <p:sp>
        <p:nvSpPr>
          <p:cNvPr id="174162" name="Rectangle 81"/>
          <p:cNvSpPr>
            <a:spLocks noChangeArrowheads="1"/>
          </p:cNvSpPr>
          <p:nvPr/>
        </p:nvSpPr>
        <p:spPr bwMode="auto">
          <a:xfrm>
            <a:off x="1411288" y="4367213"/>
            <a:ext cx="1095375"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a:solidFill>
                  <a:srgbClr val="000000"/>
                </a:solidFill>
              </a:rPr>
              <a:t>	</a:t>
            </a:r>
          </a:p>
        </p:txBody>
      </p:sp>
      <p:sp>
        <p:nvSpPr>
          <p:cNvPr id="174163" name="Rectangle 82"/>
          <p:cNvSpPr>
            <a:spLocks noChangeArrowheads="1"/>
          </p:cNvSpPr>
          <p:nvPr/>
        </p:nvSpPr>
        <p:spPr bwMode="auto">
          <a:xfrm>
            <a:off x="1833563" y="4367213"/>
            <a:ext cx="1095375"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a:solidFill>
                  <a:srgbClr val="000000"/>
                </a:solidFill>
              </a:rPr>
              <a:t>	</a:t>
            </a:r>
          </a:p>
        </p:txBody>
      </p:sp>
      <p:sp>
        <p:nvSpPr>
          <p:cNvPr id="174164" name="Rectangle 83"/>
          <p:cNvSpPr>
            <a:spLocks noChangeArrowheads="1"/>
          </p:cNvSpPr>
          <p:nvPr/>
        </p:nvSpPr>
        <p:spPr bwMode="auto">
          <a:xfrm>
            <a:off x="2255838" y="4367213"/>
            <a:ext cx="4102100"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a:solidFill>
                  <a:srgbClr val="00279F"/>
                </a:solidFill>
              </a:rPr>
              <a:t>- représentant une fraction importante des coûts.</a:t>
            </a:r>
          </a:p>
        </p:txBody>
      </p:sp>
      <p:sp>
        <p:nvSpPr>
          <p:cNvPr id="174165" name="Rectangle 84"/>
          <p:cNvSpPr>
            <a:spLocks noChangeArrowheads="1"/>
          </p:cNvSpPr>
          <p:nvPr/>
        </p:nvSpPr>
        <p:spPr bwMode="auto">
          <a:xfrm>
            <a:off x="142875" y="4578350"/>
            <a:ext cx="638175" cy="577850"/>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a:solidFill>
                  <a:srgbClr val="000000"/>
                </a:solidFill>
              </a:rPr>
              <a:t>         </a:t>
            </a:r>
          </a:p>
          <a:p>
            <a:endParaRPr lang="fr-FR" sz="1600">
              <a:solidFill>
                <a:srgbClr val="000000"/>
              </a:solidFill>
            </a:endParaRPr>
          </a:p>
        </p:txBody>
      </p:sp>
      <p:sp>
        <p:nvSpPr>
          <p:cNvPr id="174166" name="Rectangle 85"/>
          <p:cNvSpPr>
            <a:spLocks noChangeArrowheads="1"/>
          </p:cNvSpPr>
          <p:nvPr/>
        </p:nvSpPr>
        <p:spPr bwMode="auto">
          <a:xfrm>
            <a:off x="142875" y="4791075"/>
            <a:ext cx="638175"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a:solidFill>
                  <a:srgbClr val="000000"/>
                </a:solidFill>
              </a:rPr>
              <a:t>         </a:t>
            </a:r>
          </a:p>
        </p:txBody>
      </p:sp>
      <p:sp>
        <p:nvSpPr>
          <p:cNvPr id="174167" name="Rectangle 86"/>
          <p:cNvSpPr>
            <a:spLocks noChangeArrowheads="1"/>
          </p:cNvSpPr>
          <p:nvPr/>
        </p:nvSpPr>
        <p:spPr bwMode="auto">
          <a:xfrm>
            <a:off x="619125" y="4791075"/>
            <a:ext cx="3879850"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b="1">
                <a:solidFill>
                  <a:srgbClr val="00279F"/>
                </a:solidFill>
              </a:rPr>
              <a:t>-&gt; Comprendre le comportement des coûts</a:t>
            </a:r>
          </a:p>
        </p:txBody>
      </p:sp>
      <p:sp>
        <p:nvSpPr>
          <p:cNvPr id="174168" name="Rectangle 87"/>
          <p:cNvSpPr>
            <a:spLocks noChangeArrowheads="1"/>
          </p:cNvSpPr>
          <p:nvPr/>
        </p:nvSpPr>
        <p:spPr bwMode="auto">
          <a:xfrm>
            <a:off x="142875" y="5003800"/>
            <a:ext cx="180975" cy="577850"/>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600" b="1">
              <a:solidFill>
                <a:srgbClr val="000000"/>
              </a:solidFill>
            </a:endParaRPr>
          </a:p>
          <a:p>
            <a:endParaRPr lang="fr-FR" sz="1600" b="1">
              <a:solidFill>
                <a:srgbClr val="000000"/>
              </a:solidFill>
            </a:endParaRPr>
          </a:p>
        </p:txBody>
      </p:sp>
      <p:sp>
        <p:nvSpPr>
          <p:cNvPr id="174169" name="Rectangle 88"/>
          <p:cNvSpPr>
            <a:spLocks noChangeArrowheads="1"/>
          </p:cNvSpPr>
          <p:nvPr/>
        </p:nvSpPr>
        <p:spPr bwMode="auto">
          <a:xfrm>
            <a:off x="142875" y="5216525"/>
            <a:ext cx="5951538"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b="1">
                <a:solidFill>
                  <a:srgbClr val="00279F"/>
                </a:solidFill>
              </a:rPr>
              <a:t>         -&gt; Identification des éléments clés de l'avantage concurrentiel</a:t>
            </a:r>
          </a:p>
        </p:txBody>
      </p:sp>
      <p:sp>
        <p:nvSpPr>
          <p:cNvPr id="174170" name="Rectangle 89"/>
          <p:cNvSpPr>
            <a:spLocks noChangeArrowheads="1"/>
          </p:cNvSpPr>
          <p:nvPr/>
        </p:nvSpPr>
        <p:spPr bwMode="auto">
          <a:xfrm>
            <a:off x="142875" y="5427663"/>
            <a:ext cx="180975" cy="577850"/>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600" b="1">
              <a:solidFill>
                <a:srgbClr val="000000"/>
              </a:solidFill>
            </a:endParaRPr>
          </a:p>
          <a:p>
            <a:endParaRPr lang="fr-FR" sz="1600" b="1">
              <a:solidFill>
                <a:srgbClr val="000000"/>
              </a:solidFill>
            </a:endParaRPr>
          </a:p>
        </p:txBody>
      </p:sp>
      <p:sp>
        <p:nvSpPr>
          <p:cNvPr id="174171" name="Rectangle 90"/>
          <p:cNvSpPr>
            <a:spLocks noChangeArrowheads="1"/>
          </p:cNvSpPr>
          <p:nvPr/>
        </p:nvSpPr>
        <p:spPr bwMode="auto">
          <a:xfrm>
            <a:off x="142875" y="5640388"/>
            <a:ext cx="6059488"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b="1">
                <a:solidFill>
                  <a:srgbClr val="00279F"/>
                </a:solidFill>
              </a:rPr>
              <a:t>         -&gt; Saisir les sources existantes et potentielles de différenciation</a:t>
            </a:r>
          </a:p>
        </p:txBody>
      </p:sp>
      <p:sp>
        <p:nvSpPr>
          <p:cNvPr id="174172" name="Rectangle 91"/>
          <p:cNvSpPr>
            <a:spLocks noChangeArrowheads="1"/>
          </p:cNvSpPr>
          <p:nvPr/>
        </p:nvSpPr>
        <p:spPr bwMode="auto">
          <a:xfrm>
            <a:off x="142875" y="5853113"/>
            <a:ext cx="180975" cy="577850"/>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600" b="1">
              <a:solidFill>
                <a:srgbClr val="000000"/>
              </a:solidFill>
            </a:endParaRPr>
          </a:p>
          <a:p>
            <a:endParaRPr lang="fr-FR" sz="1600" b="1">
              <a:solidFill>
                <a:srgbClr val="000000"/>
              </a:solidFill>
            </a:endParaRPr>
          </a:p>
        </p:txBody>
      </p:sp>
      <p:sp>
        <p:nvSpPr>
          <p:cNvPr id="174173" name="Rectangle 92"/>
          <p:cNvSpPr>
            <a:spLocks noChangeArrowheads="1"/>
          </p:cNvSpPr>
          <p:nvPr/>
        </p:nvSpPr>
        <p:spPr bwMode="auto">
          <a:xfrm>
            <a:off x="142875" y="6064250"/>
            <a:ext cx="587375"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b="1">
                <a:solidFill>
                  <a:srgbClr val="000000"/>
                </a:solidFill>
              </a:rPr>
              <a:t>        </a:t>
            </a:r>
          </a:p>
        </p:txBody>
      </p:sp>
      <p:sp>
        <p:nvSpPr>
          <p:cNvPr id="174174" name="Rectangle 93"/>
          <p:cNvSpPr>
            <a:spLocks noChangeArrowheads="1"/>
          </p:cNvSpPr>
          <p:nvPr/>
        </p:nvSpPr>
        <p:spPr bwMode="auto">
          <a:xfrm>
            <a:off x="565150" y="6064250"/>
            <a:ext cx="231775"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a:solidFill>
                  <a:srgbClr val="000000"/>
                </a:solidFill>
              </a:rPr>
              <a:t> </a:t>
            </a:r>
          </a:p>
        </p:txBody>
      </p:sp>
      <p:sp>
        <p:nvSpPr>
          <p:cNvPr id="174175" name="Rectangle 94"/>
          <p:cNvSpPr>
            <a:spLocks noChangeArrowheads="1"/>
          </p:cNvSpPr>
          <p:nvPr/>
        </p:nvSpPr>
        <p:spPr bwMode="auto">
          <a:xfrm>
            <a:off x="619125" y="6064250"/>
            <a:ext cx="6888163"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b="1">
                <a:solidFill>
                  <a:srgbClr val="00279F"/>
                </a:solidFill>
              </a:rPr>
              <a:t>-&gt; Transférer des compétences ou un savoir à des chaînes de valeur similaires</a:t>
            </a:r>
          </a:p>
        </p:txBody>
      </p:sp>
      <p:sp>
        <p:nvSpPr>
          <p:cNvPr id="174176" name="Rectangle 95"/>
          <p:cNvSpPr>
            <a:spLocks noChangeArrowheads="1"/>
          </p:cNvSpPr>
          <p:nvPr/>
        </p:nvSpPr>
        <p:spPr bwMode="auto">
          <a:xfrm>
            <a:off x="142875" y="6276975"/>
            <a:ext cx="180975" cy="577850"/>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600" b="1">
              <a:solidFill>
                <a:srgbClr val="000000"/>
              </a:solidFill>
            </a:endParaRPr>
          </a:p>
          <a:p>
            <a:endParaRPr lang="fr-FR" sz="1600" b="1">
              <a:solidFill>
                <a:srgbClr val="000000"/>
              </a:solidFill>
            </a:endParaRPr>
          </a:p>
        </p:txBody>
      </p:sp>
      <p:sp>
        <p:nvSpPr>
          <p:cNvPr id="174177" name="Rectangle 96"/>
          <p:cNvSpPr>
            <a:spLocks noChangeArrowheads="1"/>
          </p:cNvSpPr>
          <p:nvPr/>
        </p:nvSpPr>
        <p:spPr bwMode="auto">
          <a:xfrm>
            <a:off x="142875" y="6489700"/>
            <a:ext cx="2532063"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b="1">
                <a:solidFill>
                  <a:srgbClr val="00279F"/>
                </a:solidFill>
              </a:rPr>
              <a:t>         -&gt; Partage d'activités </a:t>
            </a:r>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Espace réservé du numéro de diapositive 3"/>
          <p:cNvSpPr>
            <a:spLocks noGrp="1"/>
          </p:cNvSpPr>
          <p:nvPr>
            <p:ph type="sldNum" sz="quarter" idx="10"/>
          </p:nvPr>
        </p:nvSpPr>
        <p:spPr/>
        <p:txBody>
          <a:bodyPr/>
          <a:lstStyle/>
          <a:p>
            <a:pPr>
              <a:defRPr/>
            </a:pPr>
            <a:fld id="{27911897-1310-0041-A364-0A42B9959C13}" type="slidenum">
              <a:rPr lang="fr-FR"/>
              <a:pPr>
                <a:defRPr/>
              </a:pPr>
              <a:t>86</a:t>
            </a:fld>
            <a:endParaRPr lang="fr-FR"/>
          </a:p>
        </p:txBody>
      </p:sp>
      <p:sp>
        <p:nvSpPr>
          <p:cNvPr id="176131" name="Rectangle 2"/>
          <p:cNvSpPr>
            <a:spLocks noGrp="1" noChangeArrowheads="1"/>
          </p:cNvSpPr>
          <p:nvPr>
            <p:ph type="title"/>
          </p:nvPr>
        </p:nvSpPr>
        <p:spPr>
          <a:xfrm>
            <a:off x="685800" y="152400"/>
            <a:ext cx="7772400" cy="1143000"/>
          </a:xfrm>
          <a:noFill/>
        </p:spPr>
        <p:txBody>
          <a:bodyPr/>
          <a:lstStyle/>
          <a:p>
            <a:r>
              <a:rPr lang="fr-FR"/>
              <a:t>Les activités</a:t>
            </a:r>
          </a:p>
        </p:txBody>
      </p:sp>
      <p:grpSp>
        <p:nvGrpSpPr>
          <p:cNvPr id="176132" name="Group 3"/>
          <p:cNvGrpSpPr>
            <a:grpSpLocks/>
          </p:cNvGrpSpPr>
          <p:nvPr/>
        </p:nvGrpSpPr>
        <p:grpSpPr bwMode="auto">
          <a:xfrm>
            <a:off x="381000" y="1143000"/>
            <a:ext cx="8763000" cy="5480050"/>
            <a:chOff x="151" y="728"/>
            <a:chExt cx="5520" cy="3452"/>
          </a:xfrm>
        </p:grpSpPr>
        <p:sp>
          <p:nvSpPr>
            <p:cNvPr id="176133" name="Rectangle 4"/>
            <p:cNvSpPr>
              <a:spLocks noChangeArrowheads="1"/>
            </p:cNvSpPr>
            <p:nvPr/>
          </p:nvSpPr>
          <p:spPr bwMode="auto">
            <a:xfrm>
              <a:off x="151" y="728"/>
              <a:ext cx="5506" cy="3313"/>
            </a:xfrm>
            <a:prstGeom prst="rect">
              <a:avLst/>
            </a:prstGeom>
            <a:solidFill>
              <a:srgbClr val="FFFFFF"/>
            </a:solidFill>
            <a:ln w="127000">
              <a:noFill/>
              <a:miter lim="800000"/>
              <a:headEnd/>
              <a:tailEnd/>
            </a:ln>
          </p:spPr>
          <p:txBody>
            <a:bodyPr wrap="none" anchor="ctr">
              <a:prstTxWarp prst="textNoShape">
                <a:avLst/>
              </a:prstTxWarp>
            </a:bodyPr>
            <a:lstStyle/>
            <a:p>
              <a:endParaRPr lang="fr-FR"/>
            </a:p>
          </p:txBody>
        </p:sp>
        <p:sp>
          <p:nvSpPr>
            <p:cNvPr id="176134" name="Rectangle 5"/>
            <p:cNvSpPr>
              <a:spLocks noChangeArrowheads="1"/>
            </p:cNvSpPr>
            <p:nvPr/>
          </p:nvSpPr>
          <p:spPr bwMode="auto">
            <a:xfrm>
              <a:off x="152" y="728"/>
              <a:ext cx="5504" cy="3313"/>
            </a:xfrm>
            <a:prstGeom prst="rect">
              <a:avLst/>
            </a:prstGeom>
            <a:noFill/>
            <a:ln w="25400">
              <a:solidFill>
                <a:srgbClr val="00279F"/>
              </a:solidFill>
              <a:miter lim="800000"/>
              <a:headEnd/>
              <a:tailEnd/>
            </a:ln>
          </p:spPr>
          <p:txBody>
            <a:bodyPr wrap="none" anchor="ctr">
              <a:prstTxWarp prst="textNoShape">
                <a:avLst/>
              </a:prstTxWarp>
            </a:bodyPr>
            <a:lstStyle/>
            <a:p>
              <a:endParaRPr lang="fr-FR"/>
            </a:p>
          </p:txBody>
        </p:sp>
        <p:sp>
          <p:nvSpPr>
            <p:cNvPr id="176135" name="Line 6"/>
            <p:cNvSpPr>
              <a:spLocks noChangeShapeType="1"/>
            </p:cNvSpPr>
            <p:nvPr/>
          </p:nvSpPr>
          <p:spPr bwMode="auto">
            <a:xfrm>
              <a:off x="152" y="1124"/>
              <a:ext cx="5504" cy="0"/>
            </a:xfrm>
            <a:prstGeom prst="line">
              <a:avLst/>
            </a:prstGeom>
            <a:noFill/>
            <a:ln w="25400">
              <a:solidFill>
                <a:srgbClr val="00279F"/>
              </a:solidFill>
              <a:round/>
              <a:headEnd/>
              <a:tailEnd/>
            </a:ln>
          </p:spPr>
          <p:txBody>
            <a:bodyPr wrap="none" anchor="ctr">
              <a:prstTxWarp prst="textNoShape">
                <a:avLst/>
              </a:prstTxWarp>
            </a:bodyPr>
            <a:lstStyle/>
            <a:p>
              <a:endParaRPr lang="fr-FR"/>
            </a:p>
          </p:txBody>
        </p:sp>
        <p:sp>
          <p:nvSpPr>
            <p:cNvPr id="176136" name="Line 7"/>
            <p:cNvSpPr>
              <a:spLocks noChangeShapeType="1"/>
            </p:cNvSpPr>
            <p:nvPr/>
          </p:nvSpPr>
          <p:spPr bwMode="auto">
            <a:xfrm>
              <a:off x="2945" y="728"/>
              <a:ext cx="0" cy="3276"/>
            </a:xfrm>
            <a:prstGeom prst="line">
              <a:avLst/>
            </a:prstGeom>
            <a:noFill/>
            <a:ln w="25400">
              <a:solidFill>
                <a:srgbClr val="FF0000"/>
              </a:solidFill>
              <a:round/>
              <a:headEnd/>
              <a:tailEnd/>
            </a:ln>
          </p:spPr>
          <p:txBody>
            <a:bodyPr wrap="none" anchor="ctr">
              <a:prstTxWarp prst="textNoShape">
                <a:avLst/>
              </a:prstTxWarp>
            </a:bodyPr>
            <a:lstStyle/>
            <a:p>
              <a:endParaRPr lang="fr-FR"/>
            </a:p>
          </p:txBody>
        </p:sp>
        <p:sp>
          <p:nvSpPr>
            <p:cNvPr id="176137" name="Rectangle 8"/>
            <p:cNvSpPr>
              <a:spLocks noChangeArrowheads="1"/>
            </p:cNvSpPr>
            <p:nvPr/>
          </p:nvSpPr>
          <p:spPr bwMode="auto">
            <a:xfrm>
              <a:off x="694" y="867"/>
              <a:ext cx="1570" cy="190"/>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b="1" i="1">
                  <a:solidFill>
                    <a:srgbClr val="FF0000"/>
                  </a:solidFill>
                  <a:latin typeface="Bookman" pitchFamily="18" charset="0"/>
                </a:rPr>
                <a:t>ACTIVITES PRINCIPALES</a:t>
              </a:r>
            </a:p>
          </p:txBody>
        </p:sp>
        <p:sp>
          <p:nvSpPr>
            <p:cNvPr id="176138" name="Rectangle 9"/>
            <p:cNvSpPr>
              <a:spLocks noChangeArrowheads="1"/>
            </p:cNvSpPr>
            <p:nvPr/>
          </p:nvSpPr>
          <p:spPr bwMode="auto">
            <a:xfrm>
              <a:off x="3510" y="867"/>
              <a:ext cx="1521" cy="190"/>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b="1" i="1">
                  <a:solidFill>
                    <a:srgbClr val="FF0000"/>
                  </a:solidFill>
                  <a:latin typeface="Bookman" pitchFamily="18" charset="0"/>
                </a:rPr>
                <a:t>ACTIVITES DE SOUTIEN</a:t>
              </a:r>
            </a:p>
          </p:txBody>
        </p:sp>
        <p:sp>
          <p:nvSpPr>
            <p:cNvPr id="176139" name="Rectangle 10"/>
            <p:cNvSpPr>
              <a:spLocks noChangeArrowheads="1"/>
            </p:cNvSpPr>
            <p:nvPr/>
          </p:nvSpPr>
          <p:spPr bwMode="auto">
            <a:xfrm>
              <a:off x="185" y="1111"/>
              <a:ext cx="1368" cy="190"/>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b="1">
                  <a:solidFill>
                    <a:srgbClr val="FF0000"/>
                  </a:solidFill>
                </a:rPr>
                <a:t>LOGISTIQUE INTERNE</a:t>
              </a:r>
            </a:p>
          </p:txBody>
        </p:sp>
        <p:sp>
          <p:nvSpPr>
            <p:cNvPr id="176140" name="Rectangle 11"/>
            <p:cNvSpPr>
              <a:spLocks noChangeArrowheads="1"/>
            </p:cNvSpPr>
            <p:nvPr/>
          </p:nvSpPr>
          <p:spPr bwMode="auto">
            <a:xfrm>
              <a:off x="1332" y="1111"/>
              <a:ext cx="114" cy="324"/>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400" b="1">
                <a:solidFill>
                  <a:srgbClr val="000000"/>
                </a:solidFill>
              </a:endParaRPr>
            </a:p>
            <a:p>
              <a:endParaRPr lang="fr-FR" sz="1400" b="1">
                <a:solidFill>
                  <a:srgbClr val="000000"/>
                </a:solidFill>
              </a:endParaRPr>
            </a:p>
          </p:txBody>
        </p:sp>
        <p:sp>
          <p:nvSpPr>
            <p:cNvPr id="176141" name="Rectangle 12"/>
            <p:cNvSpPr>
              <a:spLocks noChangeArrowheads="1"/>
            </p:cNvSpPr>
            <p:nvPr/>
          </p:nvSpPr>
          <p:spPr bwMode="auto">
            <a:xfrm>
              <a:off x="185" y="1221"/>
              <a:ext cx="114" cy="324"/>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400" b="1">
                <a:solidFill>
                  <a:srgbClr val="000000"/>
                </a:solidFill>
              </a:endParaRPr>
            </a:p>
            <a:p>
              <a:endParaRPr lang="fr-FR" sz="1400" b="1">
                <a:solidFill>
                  <a:srgbClr val="000000"/>
                </a:solidFill>
              </a:endParaRPr>
            </a:p>
          </p:txBody>
        </p:sp>
        <p:sp>
          <p:nvSpPr>
            <p:cNvPr id="176142" name="Rectangle 13"/>
            <p:cNvSpPr>
              <a:spLocks noChangeArrowheads="1"/>
            </p:cNvSpPr>
            <p:nvPr/>
          </p:nvSpPr>
          <p:spPr bwMode="auto">
            <a:xfrm>
              <a:off x="185" y="1330"/>
              <a:ext cx="2867" cy="190"/>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b="1">
                  <a:solidFill>
                    <a:srgbClr val="00279F"/>
                  </a:solidFill>
                </a:rPr>
                <a:t>Réception, stockage : manutention, entreposage, contrôle </a:t>
              </a:r>
            </a:p>
          </p:txBody>
        </p:sp>
        <p:sp>
          <p:nvSpPr>
            <p:cNvPr id="176143" name="Rectangle 14"/>
            <p:cNvSpPr>
              <a:spLocks noChangeArrowheads="1"/>
            </p:cNvSpPr>
            <p:nvPr/>
          </p:nvSpPr>
          <p:spPr bwMode="auto">
            <a:xfrm>
              <a:off x="185" y="1441"/>
              <a:ext cx="2525" cy="324"/>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b="1">
                  <a:solidFill>
                    <a:srgbClr val="00279F"/>
                  </a:solidFill>
                </a:rPr>
                <a:t>des stocks, relations aux transports et fournisseurs</a:t>
              </a:r>
            </a:p>
            <a:p>
              <a:endParaRPr lang="fr-FR" sz="1400" b="1">
                <a:solidFill>
                  <a:srgbClr val="00279F"/>
                </a:solidFill>
              </a:endParaRPr>
            </a:p>
          </p:txBody>
        </p:sp>
        <p:sp>
          <p:nvSpPr>
            <p:cNvPr id="176144" name="Rectangle 15"/>
            <p:cNvSpPr>
              <a:spLocks noChangeArrowheads="1"/>
            </p:cNvSpPr>
            <p:nvPr/>
          </p:nvSpPr>
          <p:spPr bwMode="auto">
            <a:xfrm>
              <a:off x="185" y="1551"/>
              <a:ext cx="114" cy="324"/>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400" b="1">
                <a:solidFill>
                  <a:srgbClr val="000000"/>
                </a:solidFill>
              </a:endParaRPr>
            </a:p>
            <a:p>
              <a:endParaRPr lang="fr-FR" sz="1400" b="1">
                <a:solidFill>
                  <a:srgbClr val="000000"/>
                </a:solidFill>
              </a:endParaRPr>
            </a:p>
          </p:txBody>
        </p:sp>
        <p:sp>
          <p:nvSpPr>
            <p:cNvPr id="176145" name="Rectangle 16"/>
            <p:cNvSpPr>
              <a:spLocks noChangeArrowheads="1"/>
            </p:cNvSpPr>
            <p:nvPr/>
          </p:nvSpPr>
          <p:spPr bwMode="auto">
            <a:xfrm>
              <a:off x="185" y="1660"/>
              <a:ext cx="1399" cy="190"/>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b="1">
                  <a:solidFill>
                    <a:srgbClr val="FF0000"/>
                  </a:solidFill>
                </a:rPr>
                <a:t>LOGISTIQUE EXTERNE</a:t>
              </a:r>
            </a:p>
          </p:txBody>
        </p:sp>
        <p:sp>
          <p:nvSpPr>
            <p:cNvPr id="176146" name="Rectangle 17"/>
            <p:cNvSpPr>
              <a:spLocks noChangeArrowheads="1"/>
            </p:cNvSpPr>
            <p:nvPr/>
          </p:nvSpPr>
          <p:spPr bwMode="auto">
            <a:xfrm>
              <a:off x="1360" y="1660"/>
              <a:ext cx="114" cy="324"/>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400" b="1">
                <a:solidFill>
                  <a:srgbClr val="000000"/>
                </a:solidFill>
              </a:endParaRPr>
            </a:p>
            <a:p>
              <a:endParaRPr lang="fr-FR" sz="1400" b="1">
                <a:solidFill>
                  <a:srgbClr val="000000"/>
                </a:solidFill>
              </a:endParaRPr>
            </a:p>
          </p:txBody>
        </p:sp>
        <p:sp>
          <p:nvSpPr>
            <p:cNvPr id="176147" name="Rectangle 18"/>
            <p:cNvSpPr>
              <a:spLocks noChangeArrowheads="1"/>
            </p:cNvSpPr>
            <p:nvPr/>
          </p:nvSpPr>
          <p:spPr bwMode="auto">
            <a:xfrm>
              <a:off x="185" y="1770"/>
              <a:ext cx="114" cy="324"/>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400" b="1">
                <a:solidFill>
                  <a:srgbClr val="000000"/>
                </a:solidFill>
              </a:endParaRPr>
            </a:p>
            <a:p>
              <a:endParaRPr lang="fr-FR" sz="1400" b="1">
                <a:solidFill>
                  <a:srgbClr val="000000"/>
                </a:solidFill>
              </a:endParaRPr>
            </a:p>
          </p:txBody>
        </p:sp>
        <p:sp>
          <p:nvSpPr>
            <p:cNvPr id="176148" name="Rectangle 19"/>
            <p:cNvSpPr>
              <a:spLocks noChangeArrowheads="1"/>
            </p:cNvSpPr>
            <p:nvPr/>
          </p:nvSpPr>
          <p:spPr bwMode="auto">
            <a:xfrm>
              <a:off x="185" y="1879"/>
              <a:ext cx="2310" cy="190"/>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b="1">
                  <a:solidFill>
                    <a:srgbClr val="00279F"/>
                  </a:solidFill>
                </a:rPr>
                <a:t>Collecte, stockage, distribution : entreposage, </a:t>
              </a:r>
            </a:p>
          </p:txBody>
        </p:sp>
        <p:sp>
          <p:nvSpPr>
            <p:cNvPr id="176149" name="Rectangle 20"/>
            <p:cNvSpPr>
              <a:spLocks noChangeArrowheads="1"/>
            </p:cNvSpPr>
            <p:nvPr/>
          </p:nvSpPr>
          <p:spPr bwMode="auto">
            <a:xfrm>
              <a:off x="185" y="1990"/>
              <a:ext cx="780" cy="324"/>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b="1">
                  <a:solidFill>
                    <a:srgbClr val="00279F"/>
                  </a:solidFill>
                </a:rPr>
                <a:t>manutention, </a:t>
              </a:r>
            </a:p>
            <a:p>
              <a:endParaRPr lang="fr-FR" sz="1400" b="1">
                <a:solidFill>
                  <a:srgbClr val="00279F"/>
                </a:solidFill>
              </a:endParaRPr>
            </a:p>
          </p:txBody>
        </p:sp>
        <p:sp>
          <p:nvSpPr>
            <p:cNvPr id="176150" name="Rectangle 21"/>
            <p:cNvSpPr>
              <a:spLocks noChangeArrowheads="1"/>
            </p:cNvSpPr>
            <p:nvPr/>
          </p:nvSpPr>
          <p:spPr bwMode="auto">
            <a:xfrm>
              <a:off x="185" y="2100"/>
              <a:ext cx="2864" cy="324"/>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b="1">
                  <a:solidFill>
                    <a:srgbClr val="00279F"/>
                  </a:solidFill>
                </a:rPr>
                <a:t>fonctionnement des véhicules de livraison, traitement des </a:t>
              </a:r>
            </a:p>
            <a:p>
              <a:endParaRPr lang="fr-FR" sz="1400" b="1">
                <a:solidFill>
                  <a:srgbClr val="00279F"/>
                </a:solidFill>
              </a:endParaRPr>
            </a:p>
          </p:txBody>
        </p:sp>
        <p:sp>
          <p:nvSpPr>
            <p:cNvPr id="176151" name="Rectangle 22"/>
            <p:cNvSpPr>
              <a:spLocks noChangeArrowheads="1"/>
            </p:cNvSpPr>
            <p:nvPr/>
          </p:nvSpPr>
          <p:spPr bwMode="auto">
            <a:xfrm>
              <a:off x="185" y="2209"/>
              <a:ext cx="708" cy="324"/>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b="1">
                  <a:solidFill>
                    <a:srgbClr val="00279F"/>
                  </a:solidFill>
                </a:rPr>
                <a:t>commandes </a:t>
              </a:r>
            </a:p>
            <a:p>
              <a:endParaRPr lang="fr-FR" sz="1400" b="1">
                <a:solidFill>
                  <a:srgbClr val="00279F"/>
                </a:solidFill>
              </a:endParaRPr>
            </a:p>
          </p:txBody>
        </p:sp>
        <p:sp>
          <p:nvSpPr>
            <p:cNvPr id="176152" name="Rectangle 23"/>
            <p:cNvSpPr>
              <a:spLocks noChangeArrowheads="1"/>
            </p:cNvSpPr>
            <p:nvPr/>
          </p:nvSpPr>
          <p:spPr bwMode="auto">
            <a:xfrm>
              <a:off x="185" y="2319"/>
              <a:ext cx="114" cy="324"/>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400" b="1">
                <a:solidFill>
                  <a:srgbClr val="000000"/>
                </a:solidFill>
              </a:endParaRPr>
            </a:p>
            <a:p>
              <a:endParaRPr lang="fr-FR" sz="1400" b="1">
                <a:solidFill>
                  <a:srgbClr val="000000"/>
                </a:solidFill>
              </a:endParaRPr>
            </a:p>
          </p:txBody>
        </p:sp>
        <p:sp>
          <p:nvSpPr>
            <p:cNvPr id="176153" name="Rectangle 24"/>
            <p:cNvSpPr>
              <a:spLocks noChangeArrowheads="1"/>
            </p:cNvSpPr>
            <p:nvPr/>
          </p:nvSpPr>
          <p:spPr bwMode="auto">
            <a:xfrm>
              <a:off x="185" y="2428"/>
              <a:ext cx="879" cy="190"/>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b="1">
                  <a:solidFill>
                    <a:srgbClr val="FF0000"/>
                  </a:solidFill>
                </a:rPr>
                <a:t>PRODUCTION</a:t>
              </a:r>
            </a:p>
          </p:txBody>
        </p:sp>
        <p:sp>
          <p:nvSpPr>
            <p:cNvPr id="176154" name="Rectangle 25"/>
            <p:cNvSpPr>
              <a:spLocks noChangeArrowheads="1"/>
            </p:cNvSpPr>
            <p:nvPr/>
          </p:nvSpPr>
          <p:spPr bwMode="auto">
            <a:xfrm>
              <a:off x="885" y="2428"/>
              <a:ext cx="114" cy="324"/>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400" b="1">
                <a:solidFill>
                  <a:srgbClr val="000000"/>
                </a:solidFill>
              </a:endParaRPr>
            </a:p>
            <a:p>
              <a:endParaRPr lang="fr-FR" sz="1400" b="1">
                <a:solidFill>
                  <a:srgbClr val="000000"/>
                </a:solidFill>
              </a:endParaRPr>
            </a:p>
          </p:txBody>
        </p:sp>
        <p:sp>
          <p:nvSpPr>
            <p:cNvPr id="176155" name="Rectangle 26"/>
            <p:cNvSpPr>
              <a:spLocks noChangeArrowheads="1"/>
            </p:cNvSpPr>
            <p:nvPr/>
          </p:nvSpPr>
          <p:spPr bwMode="auto">
            <a:xfrm>
              <a:off x="185" y="2539"/>
              <a:ext cx="114" cy="324"/>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400" b="1">
                <a:solidFill>
                  <a:srgbClr val="000000"/>
                </a:solidFill>
              </a:endParaRPr>
            </a:p>
            <a:p>
              <a:endParaRPr lang="fr-FR" sz="1400" b="1">
                <a:solidFill>
                  <a:srgbClr val="000000"/>
                </a:solidFill>
              </a:endParaRPr>
            </a:p>
          </p:txBody>
        </p:sp>
        <p:sp>
          <p:nvSpPr>
            <p:cNvPr id="176156" name="Rectangle 27"/>
            <p:cNvSpPr>
              <a:spLocks noChangeArrowheads="1"/>
            </p:cNvSpPr>
            <p:nvPr/>
          </p:nvSpPr>
          <p:spPr bwMode="auto">
            <a:xfrm>
              <a:off x="185" y="2649"/>
              <a:ext cx="2746" cy="324"/>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b="1">
                  <a:solidFill>
                    <a:srgbClr val="00279F"/>
                  </a:solidFill>
                </a:rPr>
                <a:t>Fonctionnement des machines, emballage, assemblage, </a:t>
              </a:r>
            </a:p>
            <a:p>
              <a:endParaRPr lang="fr-FR" sz="1400" b="1">
                <a:solidFill>
                  <a:srgbClr val="00279F"/>
                </a:solidFill>
              </a:endParaRPr>
            </a:p>
          </p:txBody>
        </p:sp>
        <p:sp>
          <p:nvSpPr>
            <p:cNvPr id="176157" name="Rectangle 28"/>
            <p:cNvSpPr>
              <a:spLocks noChangeArrowheads="1"/>
            </p:cNvSpPr>
            <p:nvPr/>
          </p:nvSpPr>
          <p:spPr bwMode="auto">
            <a:xfrm>
              <a:off x="185" y="2758"/>
              <a:ext cx="1224" cy="324"/>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b="1">
                  <a:solidFill>
                    <a:srgbClr val="00279F"/>
                  </a:solidFill>
                </a:rPr>
                <a:t>entretien, vérification...</a:t>
              </a:r>
            </a:p>
            <a:p>
              <a:endParaRPr lang="fr-FR" sz="1400" b="1">
                <a:solidFill>
                  <a:srgbClr val="00279F"/>
                </a:solidFill>
              </a:endParaRPr>
            </a:p>
          </p:txBody>
        </p:sp>
        <p:sp>
          <p:nvSpPr>
            <p:cNvPr id="176158" name="Rectangle 29"/>
            <p:cNvSpPr>
              <a:spLocks noChangeArrowheads="1"/>
            </p:cNvSpPr>
            <p:nvPr/>
          </p:nvSpPr>
          <p:spPr bwMode="auto">
            <a:xfrm>
              <a:off x="185" y="2868"/>
              <a:ext cx="114" cy="324"/>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400" b="1">
                <a:solidFill>
                  <a:srgbClr val="000000"/>
                </a:solidFill>
              </a:endParaRPr>
            </a:p>
            <a:p>
              <a:endParaRPr lang="fr-FR" sz="1400" b="1">
                <a:solidFill>
                  <a:srgbClr val="000000"/>
                </a:solidFill>
              </a:endParaRPr>
            </a:p>
          </p:txBody>
        </p:sp>
        <p:sp>
          <p:nvSpPr>
            <p:cNvPr id="176159" name="Rectangle 30"/>
            <p:cNvSpPr>
              <a:spLocks noChangeArrowheads="1"/>
            </p:cNvSpPr>
            <p:nvPr/>
          </p:nvSpPr>
          <p:spPr bwMode="auto">
            <a:xfrm>
              <a:off x="185" y="2977"/>
              <a:ext cx="1881" cy="190"/>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b="1">
                  <a:solidFill>
                    <a:srgbClr val="FF0000"/>
                  </a:solidFill>
                </a:rPr>
                <a:t>COMMERCIALISATION - VENTE</a:t>
              </a:r>
            </a:p>
          </p:txBody>
        </p:sp>
        <p:sp>
          <p:nvSpPr>
            <p:cNvPr id="176160" name="Rectangle 31"/>
            <p:cNvSpPr>
              <a:spLocks noChangeArrowheads="1"/>
            </p:cNvSpPr>
            <p:nvPr/>
          </p:nvSpPr>
          <p:spPr bwMode="auto">
            <a:xfrm>
              <a:off x="1801" y="2977"/>
              <a:ext cx="114" cy="324"/>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400" b="1">
                <a:solidFill>
                  <a:srgbClr val="000000"/>
                </a:solidFill>
              </a:endParaRPr>
            </a:p>
            <a:p>
              <a:endParaRPr lang="fr-FR" sz="1400" b="1">
                <a:solidFill>
                  <a:srgbClr val="000000"/>
                </a:solidFill>
              </a:endParaRPr>
            </a:p>
          </p:txBody>
        </p:sp>
        <p:sp>
          <p:nvSpPr>
            <p:cNvPr id="176161" name="Rectangle 32"/>
            <p:cNvSpPr>
              <a:spLocks noChangeArrowheads="1"/>
            </p:cNvSpPr>
            <p:nvPr/>
          </p:nvSpPr>
          <p:spPr bwMode="auto">
            <a:xfrm>
              <a:off x="185" y="3088"/>
              <a:ext cx="114" cy="324"/>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400" b="1">
                <a:solidFill>
                  <a:srgbClr val="000000"/>
                </a:solidFill>
              </a:endParaRPr>
            </a:p>
            <a:p>
              <a:endParaRPr lang="fr-FR" sz="1400" b="1">
                <a:solidFill>
                  <a:srgbClr val="000000"/>
                </a:solidFill>
              </a:endParaRPr>
            </a:p>
          </p:txBody>
        </p:sp>
        <p:sp>
          <p:nvSpPr>
            <p:cNvPr id="176162" name="Rectangle 33"/>
            <p:cNvSpPr>
              <a:spLocks noChangeArrowheads="1"/>
            </p:cNvSpPr>
            <p:nvPr/>
          </p:nvSpPr>
          <p:spPr bwMode="auto">
            <a:xfrm>
              <a:off x="185" y="3198"/>
              <a:ext cx="2397" cy="190"/>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b="1">
                  <a:solidFill>
                    <a:srgbClr val="00279F"/>
                  </a:solidFill>
                </a:rPr>
                <a:t>Publicité, promotion, force de vente, circuits de </a:t>
              </a:r>
            </a:p>
          </p:txBody>
        </p:sp>
        <p:sp>
          <p:nvSpPr>
            <p:cNvPr id="176163" name="Rectangle 34"/>
            <p:cNvSpPr>
              <a:spLocks noChangeArrowheads="1"/>
            </p:cNvSpPr>
            <p:nvPr/>
          </p:nvSpPr>
          <p:spPr bwMode="auto">
            <a:xfrm>
              <a:off x="185" y="3307"/>
              <a:ext cx="708" cy="324"/>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b="1">
                  <a:solidFill>
                    <a:srgbClr val="00279F"/>
                  </a:solidFill>
                </a:rPr>
                <a:t>distribution,</a:t>
              </a:r>
            </a:p>
            <a:p>
              <a:endParaRPr lang="fr-FR" sz="1400" b="1">
                <a:solidFill>
                  <a:srgbClr val="00279F"/>
                </a:solidFill>
              </a:endParaRPr>
            </a:p>
          </p:txBody>
        </p:sp>
        <p:sp>
          <p:nvSpPr>
            <p:cNvPr id="176164" name="Rectangle 35"/>
            <p:cNvSpPr>
              <a:spLocks noChangeArrowheads="1"/>
            </p:cNvSpPr>
            <p:nvPr/>
          </p:nvSpPr>
          <p:spPr bwMode="auto">
            <a:xfrm>
              <a:off x="185" y="3417"/>
              <a:ext cx="2401" cy="324"/>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b="1">
                  <a:solidFill>
                    <a:srgbClr val="00279F"/>
                  </a:solidFill>
                </a:rPr>
                <a:t>relations avec les distributeurs, fixation des prix</a:t>
              </a:r>
            </a:p>
            <a:p>
              <a:endParaRPr lang="fr-FR" sz="1400" b="1">
                <a:solidFill>
                  <a:srgbClr val="00279F"/>
                </a:solidFill>
              </a:endParaRPr>
            </a:p>
          </p:txBody>
        </p:sp>
        <p:sp>
          <p:nvSpPr>
            <p:cNvPr id="176165" name="Rectangle 36"/>
            <p:cNvSpPr>
              <a:spLocks noChangeArrowheads="1"/>
            </p:cNvSpPr>
            <p:nvPr/>
          </p:nvSpPr>
          <p:spPr bwMode="auto">
            <a:xfrm>
              <a:off x="185" y="3526"/>
              <a:ext cx="114" cy="324"/>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400" b="1">
                <a:solidFill>
                  <a:srgbClr val="000000"/>
                </a:solidFill>
              </a:endParaRPr>
            </a:p>
            <a:p>
              <a:endParaRPr lang="fr-FR" sz="1400" b="1">
                <a:solidFill>
                  <a:srgbClr val="000000"/>
                </a:solidFill>
              </a:endParaRPr>
            </a:p>
          </p:txBody>
        </p:sp>
        <p:sp>
          <p:nvSpPr>
            <p:cNvPr id="176166" name="Rectangle 37"/>
            <p:cNvSpPr>
              <a:spLocks noChangeArrowheads="1"/>
            </p:cNvSpPr>
            <p:nvPr/>
          </p:nvSpPr>
          <p:spPr bwMode="auto">
            <a:xfrm>
              <a:off x="185" y="3637"/>
              <a:ext cx="674" cy="190"/>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b="1">
                  <a:solidFill>
                    <a:srgbClr val="FF0000"/>
                  </a:solidFill>
                </a:rPr>
                <a:t>SERVICES</a:t>
              </a:r>
            </a:p>
          </p:txBody>
        </p:sp>
        <p:sp>
          <p:nvSpPr>
            <p:cNvPr id="176167" name="Rectangle 38"/>
            <p:cNvSpPr>
              <a:spLocks noChangeArrowheads="1"/>
            </p:cNvSpPr>
            <p:nvPr/>
          </p:nvSpPr>
          <p:spPr bwMode="auto">
            <a:xfrm>
              <a:off x="697" y="3637"/>
              <a:ext cx="114" cy="324"/>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400" b="1">
                <a:solidFill>
                  <a:srgbClr val="000000"/>
                </a:solidFill>
              </a:endParaRPr>
            </a:p>
            <a:p>
              <a:endParaRPr lang="fr-FR" sz="1400" b="1">
                <a:solidFill>
                  <a:srgbClr val="000000"/>
                </a:solidFill>
              </a:endParaRPr>
            </a:p>
          </p:txBody>
        </p:sp>
        <p:sp>
          <p:nvSpPr>
            <p:cNvPr id="176168" name="Rectangle 39"/>
            <p:cNvSpPr>
              <a:spLocks noChangeArrowheads="1"/>
            </p:cNvSpPr>
            <p:nvPr/>
          </p:nvSpPr>
          <p:spPr bwMode="auto">
            <a:xfrm>
              <a:off x="185" y="3747"/>
              <a:ext cx="114" cy="324"/>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400" b="1">
                <a:solidFill>
                  <a:srgbClr val="000000"/>
                </a:solidFill>
              </a:endParaRPr>
            </a:p>
            <a:p>
              <a:endParaRPr lang="fr-FR" sz="1400" b="1">
                <a:solidFill>
                  <a:srgbClr val="000000"/>
                </a:solidFill>
              </a:endParaRPr>
            </a:p>
          </p:txBody>
        </p:sp>
        <p:sp>
          <p:nvSpPr>
            <p:cNvPr id="176169" name="Rectangle 40"/>
            <p:cNvSpPr>
              <a:spLocks noChangeArrowheads="1"/>
            </p:cNvSpPr>
            <p:nvPr/>
          </p:nvSpPr>
          <p:spPr bwMode="auto">
            <a:xfrm>
              <a:off x="185" y="3856"/>
              <a:ext cx="2382" cy="324"/>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b="1">
                  <a:solidFill>
                    <a:srgbClr val="00279F"/>
                  </a:solidFill>
                </a:rPr>
                <a:t>Installation, réparation, formation, rechanges...</a:t>
              </a:r>
            </a:p>
            <a:p>
              <a:endParaRPr lang="fr-FR" sz="1400" b="1">
                <a:solidFill>
                  <a:srgbClr val="00279F"/>
                </a:solidFill>
              </a:endParaRPr>
            </a:p>
          </p:txBody>
        </p:sp>
        <p:sp>
          <p:nvSpPr>
            <p:cNvPr id="176170" name="Rectangle 41"/>
            <p:cNvSpPr>
              <a:spLocks noChangeArrowheads="1"/>
            </p:cNvSpPr>
            <p:nvPr/>
          </p:nvSpPr>
          <p:spPr bwMode="auto">
            <a:xfrm>
              <a:off x="2978" y="1111"/>
              <a:ext cx="1692" cy="190"/>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b="1">
                  <a:solidFill>
                    <a:srgbClr val="FF0000"/>
                  </a:solidFill>
                </a:rPr>
                <a:t>LES APPROVISIONNEMENTS</a:t>
              </a:r>
            </a:p>
          </p:txBody>
        </p:sp>
        <p:sp>
          <p:nvSpPr>
            <p:cNvPr id="176171" name="Rectangle 42"/>
            <p:cNvSpPr>
              <a:spLocks noChangeArrowheads="1"/>
            </p:cNvSpPr>
            <p:nvPr/>
          </p:nvSpPr>
          <p:spPr bwMode="auto">
            <a:xfrm>
              <a:off x="4420" y="1111"/>
              <a:ext cx="114" cy="324"/>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400" b="1">
                <a:solidFill>
                  <a:srgbClr val="000000"/>
                </a:solidFill>
              </a:endParaRPr>
            </a:p>
            <a:p>
              <a:endParaRPr lang="fr-FR" sz="1400" b="1">
                <a:solidFill>
                  <a:srgbClr val="000000"/>
                </a:solidFill>
              </a:endParaRPr>
            </a:p>
          </p:txBody>
        </p:sp>
        <p:sp>
          <p:nvSpPr>
            <p:cNvPr id="176172" name="Rectangle 43"/>
            <p:cNvSpPr>
              <a:spLocks noChangeArrowheads="1"/>
            </p:cNvSpPr>
            <p:nvPr/>
          </p:nvSpPr>
          <p:spPr bwMode="auto">
            <a:xfrm>
              <a:off x="2978" y="1221"/>
              <a:ext cx="114" cy="324"/>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400" b="1">
                <a:solidFill>
                  <a:srgbClr val="000000"/>
                </a:solidFill>
              </a:endParaRPr>
            </a:p>
            <a:p>
              <a:endParaRPr lang="fr-FR" sz="1400" b="1">
                <a:solidFill>
                  <a:srgbClr val="000000"/>
                </a:solidFill>
              </a:endParaRPr>
            </a:p>
          </p:txBody>
        </p:sp>
        <p:sp>
          <p:nvSpPr>
            <p:cNvPr id="176173" name="Rectangle 44"/>
            <p:cNvSpPr>
              <a:spLocks noChangeArrowheads="1"/>
            </p:cNvSpPr>
            <p:nvPr/>
          </p:nvSpPr>
          <p:spPr bwMode="auto">
            <a:xfrm>
              <a:off x="2978" y="1330"/>
              <a:ext cx="2360" cy="190"/>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b="1">
                  <a:solidFill>
                    <a:srgbClr val="00279F"/>
                  </a:solidFill>
                </a:rPr>
                <a:t>En moyen de production : matières premières, </a:t>
              </a:r>
            </a:p>
          </p:txBody>
        </p:sp>
        <p:sp>
          <p:nvSpPr>
            <p:cNvPr id="176174" name="Rectangle 45"/>
            <p:cNvSpPr>
              <a:spLocks noChangeArrowheads="1"/>
            </p:cNvSpPr>
            <p:nvPr/>
          </p:nvSpPr>
          <p:spPr bwMode="auto">
            <a:xfrm>
              <a:off x="2978" y="1441"/>
              <a:ext cx="711" cy="324"/>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b="1">
                  <a:solidFill>
                    <a:srgbClr val="00279F"/>
                  </a:solidFill>
                </a:rPr>
                <a:t>fournitures, </a:t>
              </a:r>
            </a:p>
            <a:p>
              <a:endParaRPr lang="fr-FR" sz="1400" b="1">
                <a:solidFill>
                  <a:srgbClr val="00279F"/>
                </a:solidFill>
              </a:endParaRPr>
            </a:p>
          </p:txBody>
        </p:sp>
        <p:sp>
          <p:nvSpPr>
            <p:cNvPr id="176175" name="Rectangle 46"/>
            <p:cNvSpPr>
              <a:spLocks noChangeArrowheads="1"/>
            </p:cNvSpPr>
            <p:nvPr/>
          </p:nvSpPr>
          <p:spPr bwMode="auto">
            <a:xfrm>
              <a:off x="2978" y="1551"/>
              <a:ext cx="1822" cy="324"/>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b="1">
                  <a:solidFill>
                    <a:srgbClr val="00279F"/>
                  </a:solidFill>
                </a:rPr>
                <a:t>machines et équipements, services...</a:t>
              </a:r>
            </a:p>
            <a:p>
              <a:endParaRPr lang="fr-FR" sz="1400" b="1">
                <a:solidFill>
                  <a:srgbClr val="00279F"/>
                </a:solidFill>
              </a:endParaRPr>
            </a:p>
          </p:txBody>
        </p:sp>
        <p:sp>
          <p:nvSpPr>
            <p:cNvPr id="176176" name="Rectangle 47"/>
            <p:cNvSpPr>
              <a:spLocks noChangeArrowheads="1"/>
            </p:cNvSpPr>
            <p:nvPr/>
          </p:nvSpPr>
          <p:spPr bwMode="auto">
            <a:xfrm>
              <a:off x="2978" y="1660"/>
              <a:ext cx="114" cy="324"/>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400" b="1">
                <a:solidFill>
                  <a:srgbClr val="000000"/>
                </a:solidFill>
              </a:endParaRPr>
            </a:p>
            <a:p>
              <a:endParaRPr lang="fr-FR" sz="1400" b="1">
                <a:solidFill>
                  <a:srgbClr val="000000"/>
                </a:solidFill>
              </a:endParaRPr>
            </a:p>
          </p:txBody>
        </p:sp>
        <p:sp>
          <p:nvSpPr>
            <p:cNvPr id="176177" name="Rectangle 48"/>
            <p:cNvSpPr>
              <a:spLocks noChangeArrowheads="1"/>
            </p:cNvSpPr>
            <p:nvPr/>
          </p:nvSpPr>
          <p:spPr bwMode="auto">
            <a:xfrm>
              <a:off x="2978" y="1770"/>
              <a:ext cx="2361" cy="190"/>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b="1">
                  <a:solidFill>
                    <a:srgbClr val="FF0000"/>
                  </a:solidFill>
                </a:rPr>
                <a:t>LE DEVELOPPEMENT TECHNOLOGIQUE</a:t>
              </a:r>
            </a:p>
          </p:txBody>
        </p:sp>
        <p:sp>
          <p:nvSpPr>
            <p:cNvPr id="176178" name="Rectangle 49"/>
            <p:cNvSpPr>
              <a:spLocks noChangeArrowheads="1"/>
            </p:cNvSpPr>
            <p:nvPr/>
          </p:nvSpPr>
          <p:spPr bwMode="auto">
            <a:xfrm>
              <a:off x="5032" y="1770"/>
              <a:ext cx="114" cy="324"/>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400" b="1">
                <a:solidFill>
                  <a:srgbClr val="000000"/>
                </a:solidFill>
              </a:endParaRPr>
            </a:p>
            <a:p>
              <a:endParaRPr lang="fr-FR" sz="1400" b="1">
                <a:solidFill>
                  <a:srgbClr val="000000"/>
                </a:solidFill>
              </a:endParaRPr>
            </a:p>
          </p:txBody>
        </p:sp>
        <p:sp>
          <p:nvSpPr>
            <p:cNvPr id="176179" name="Rectangle 50"/>
            <p:cNvSpPr>
              <a:spLocks noChangeArrowheads="1"/>
            </p:cNvSpPr>
            <p:nvPr/>
          </p:nvSpPr>
          <p:spPr bwMode="auto">
            <a:xfrm>
              <a:off x="2978" y="1879"/>
              <a:ext cx="114" cy="324"/>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400" b="1">
                <a:solidFill>
                  <a:srgbClr val="000000"/>
                </a:solidFill>
              </a:endParaRPr>
            </a:p>
            <a:p>
              <a:endParaRPr lang="fr-FR" sz="1400" b="1">
                <a:solidFill>
                  <a:srgbClr val="000000"/>
                </a:solidFill>
              </a:endParaRPr>
            </a:p>
          </p:txBody>
        </p:sp>
        <p:sp>
          <p:nvSpPr>
            <p:cNvPr id="176180" name="Rectangle 51"/>
            <p:cNvSpPr>
              <a:spLocks noChangeArrowheads="1"/>
            </p:cNvSpPr>
            <p:nvPr/>
          </p:nvSpPr>
          <p:spPr bwMode="auto">
            <a:xfrm>
              <a:off x="2978" y="1990"/>
              <a:ext cx="2693" cy="324"/>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b="1">
                  <a:solidFill>
                    <a:srgbClr val="00279F"/>
                  </a:solidFill>
                </a:rPr>
                <a:t>Visant à améliorer produit et processus de production</a:t>
              </a:r>
            </a:p>
            <a:p>
              <a:endParaRPr lang="fr-FR" sz="1400" b="1">
                <a:solidFill>
                  <a:srgbClr val="00279F"/>
                </a:solidFill>
              </a:endParaRPr>
            </a:p>
          </p:txBody>
        </p:sp>
        <p:sp>
          <p:nvSpPr>
            <p:cNvPr id="176181" name="Rectangle 52"/>
            <p:cNvSpPr>
              <a:spLocks noChangeArrowheads="1"/>
            </p:cNvSpPr>
            <p:nvPr/>
          </p:nvSpPr>
          <p:spPr bwMode="auto">
            <a:xfrm>
              <a:off x="2978" y="2100"/>
              <a:ext cx="114" cy="324"/>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400" b="1">
                <a:solidFill>
                  <a:srgbClr val="000000"/>
                </a:solidFill>
              </a:endParaRPr>
            </a:p>
            <a:p>
              <a:endParaRPr lang="fr-FR" sz="1400" b="1">
                <a:solidFill>
                  <a:srgbClr val="000000"/>
                </a:solidFill>
              </a:endParaRPr>
            </a:p>
          </p:txBody>
        </p:sp>
        <p:sp>
          <p:nvSpPr>
            <p:cNvPr id="176182" name="Rectangle 53"/>
            <p:cNvSpPr>
              <a:spLocks noChangeArrowheads="1"/>
            </p:cNvSpPr>
            <p:nvPr/>
          </p:nvSpPr>
          <p:spPr bwMode="auto">
            <a:xfrm>
              <a:off x="2978" y="2209"/>
              <a:ext cx="2473" cy="324"/>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b="1">
                  <a:solidFill>
                    <a:srgbClr val="FF0000"/>
                  </a:solidFill>
                </a:rPr>
                <a:t>LA GESTION DES RESSOURCES HUMAINES</a:t>
              </a:r>
            </a:p>
            <a:p>
              <a:endParaRPr lang="fr-FR" sz="1400" b="1">
                <a:solidFill>
                  <a:srgbClr val="FF0000"/>
                </a:solidFill>
              </a:endParaRPr>
            </a:p>
          </p:txBody>
        </p:sp>
        <p:sp>
          <p:nvSpPr>
            <p:cNvPr id="176183" name="Rectangle 54"/>
            <p:cNvSpPr>
              <a:spLocks noChangeArrowheads="1"/>
            </p:cNvSpPr>
            <p:nvPr/>
          </p:nvSpPr>
          <p:spPr bwMode="auto">
            <a:xfrm>
              <a:off x="2978" y="2319"/>
              <a:ext cx="114" cy="324"/>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400" b="1">
                <a:solidFill>
                  <a:srgbClr val="000000"/>
                </a:solidFill>
              </a:endParaRPr>
            </a:p>
            <a:p>
              <a:endParaRPr lang="fr-FR" sz="1400" b="1">
                <a:solidFill>
                  <a:srgbClr val="000000"/>
                </a:solidFill>
              </a:endParaRPr>
            </a:p>
          </p:txBody>
        </p:sp>
        <p:sp>
          <p:nvSpPr>
            <p:cNvPr id="176184" name="Rectangle 55"/>
            <p:cNvSpPr>
              <a:spLocks noChangeArrowheads="1"/>
            </p:cNvSpPr>
            <p:nvPr/>
          </p:nvSpPr>
          <p:spPr bwMode="auto">
            <a:xfrm>
              <a:off x="2978" y="2428"/>
              <a:ext cx="2042" cy="190"/>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b="1">
                  <a:solidFill>
                    <a:srgbClr val="00279F"/>
                  </a:solidFill>
                </a:rPr>
                <a:t>Recrutement, formation, rémunération, </a:t>
              </a:r>
            </a:p>
          </p:txBody>
        </p:sp>
        <p:sp>
          <p:nvSpPr>
            <p:cNvPr id="176185" name="Rectangle 56"/>
            <p:cNvSpPr>
              <a:spLocks noChangeArrowheads="1"/>
            </p:cNvSpPr>
            <p:nvPr/>
          </p:nvSpPr>
          <p:spPr bwMode="auto">
            <a:xfrm>
              <a:off x="2978" y="2539"/>
              <a:ext cx="864" cy="324"/>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b="1">
                  <a:solidFill>
                    <a:srgbClr val="00279F"/>
                  </a:solidFill>
                </a:rPr>
                <a:t>développement </a:t>
              </a:r>
            </a:p>
            <a:p>
              <a:endParaRPr lang="fr-FR" sz="1400" b="1">
                <a:solidFill>
                  <a:srgbClr val="00279F"/>
                </a:solidFill>
              </a:endParaRPr>
            </a:p>
          </p:txBody>
        </p:sp>
        <p:sp>
          <p:nvSpPr>
            <p:cNvPr id="176186" name="Rectangle 57"/>
            <p:cNvSpPr>
              <a:spLocks noChangeArrowheads="1"/>
            </p:cNvSpPr>
            <p:nvPr/>
          </p:nvSpPr>
          <p:spPr bwMode="auto">
            <a:xfrm>
              <a:off x="2978" y="2649"/>
              <a:ext cx="581" cy="324"/>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b="1">
                  <a:solidFill>
                    <a:srgbClr val="00279F"/>
                  </a:solidFill>
                </a:rPr>
                <a:t>personnel</a:t>
              </a:r>
            </a:p>
            <a:p>
              <a:endParaRPr lang="fr-FR" sz="1400" b="1">
                <a:solidFill>
                  <a:srgbClr val="00279F"/>
                </a:solidFill>
              </a:endParaRPr>
            </a:p>
          </p:txBody>
        </p:sp>
        <p:sp>
          <p:nvSpPr>
            <p:cNvPr id="176187" name="Rectangle 58"/>
            <p:cNvSpPr>
              <a:spLocks noChangeArrowheads="1"/>
            </p:cNvSpPr>
            <p:nvPr/>
          </p:nvSpPr>
          <p:spPr bwMode="auto">
            <a:xfrm>
              <a:off x="2978" y="2758"/>
              <a:ext cx="114" cy="324"/>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400" b="1">
                <a:solidFill>
                  <a:srgbClr val="000000"/>
                </a:solidFill>
              </a:endParaRPr>
            </a:p>
            <a:p>
              <a:endParaRPr lang="fr-FR" sz="1400" b="1">
                <a:solidFill>
                  <a:srgbClr val="000000"/>
                </a:solidFill>
              </a:endParaRPr>
            </a:p>
          </p:txBody>
        </p:sp>
        <p:sp>
          <p:nvSpPr>
            <p:cNvPr id="176188" name="Rectangle 59"/>
            <p:cNvSpPr>
              <a:spLocks noChangeArrowheads="1"/>
            </p:cNvSpPr>
            <p:nvPr/>
          </p:nvSpPr>
          <p:spPr bwMode="auto">
            <a:xfrm>
              <a:off x="2978" y="2868"/>
              <a:ext cx="1265" cy="324"/>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b="1">
                  <a:solidFill>
                    <a:srgbClr val="FF0000"/>
                  </a:solidFill>
                </a:rPr>
                <a:t>L'INFRASTRUCTURE</a:t>
              </a:r>
            </a:p>
            <a:p>
              <a:endParaRPr lang="fr-FR" sz="1400" b="1">
                <a:solidFill>
                  <a:srgbClr val="FF0000"/>
                </a:solidFill>
              </a:endParaRPr>
            </a:p>
          </p:txBody>
        </p:sp>
        <p:sp>
          <p:nvSpPr>
            <p:cNvPr id="176189" name="Rectangle 60"/>
            <p:cNvSpPr>
              <a:spLocks noChangeArrowheads="1"/>
            </p:cNvSpPr>
            <p:nvPr/>
          </p:nvSpPr>
          <p:spPr bwMode="auto">
            <a:xfrm>
              <a:off x="2978" y="2977"/>
              <a:ext cx="114" cy="324"/>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400" b="1">
                <a:solidFill>
                  <a:srgbClr val="000000"/>
                </a:solidFill>
              </a:endParaRPr>
            </a:p>
            <a:p>
              <a:endParaRPr lang="fr-FR" sz="1400" b="1">
                <a:solidFill>
                  <a:srgbClr val="000000"/>
                </a:solidFill>
              </a:endParaRPr>
            </a:p>
          </p:txBody>
        </p:sp>
        <p:sp>
          <p:nvSpPr>
            <p:cNvPr id="176190" name="Rectangle 61"/>
            <p:cNvSpPr>
              <a:spLocks noChangeArrowheads="1"/>
            </p:cNvSpPr>
            <p:nvPr/>
          </p:nvSpPr>
          <p:spPr bwMode="auto">
            <a:xfrm>
              <a:off x="2978" y="3088"/>
              <a:ext cx="2133" cy="190"/>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b="1">
                  <a:solidFill>
                    <a:srgbClr val="00279F"/>
                  </a:solidFill>
                </a:rPr>
                <a:t>Direction Générale, planification, finance, </a:t>
              </a:r>
            </a:p>
          </p:txBody>
        </p:sp>
        <p:sp>
          <p:nvSpPr>
            <p:cNvPr id="176191" name="Rectangle 62"/>
            <p:cNvSpPr>
              <a:spLocks noChangeArrowheads="1"/>
            </p:cNvSpPr>
            <p:nvPr/>
          </p:nvSpPr>
          <p:spPr bwMode="auto">
            <a:xfrm>
              <a:off x="2978" y="3198"/>
              <a:ext cx="739" cy="324"/>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b="1">
                  <a:solidFill>
                    <a:srgbClr val="00279F"/>
                  </a:solidFill>
                </a:rPr>
                <a:t>comptabilité,</a:t>
              </a:r>
            </a:p>
            <a:p>
              <a:endParaRPr lang="fr-FR" sz="1400" b="1">
                <a:solidFill>
                  <a:srgbClr val="00279F"/>
                </a:solidFill>
              </a:endParaRPr>
            </a:p>
          </p:txBody>
        </p:sp>
        <p:sp>
          <p:nvSpPr>
            <p:cNvPr id="176192" name="Rectangle 63"/>
            <p:cNvSpPr>
              <a:spLocks noChangeArrowheads="1"/>
            </p:cNvSpPr>
            <p:nvPr/>
          </p:nvSpPr>
          <p:spPr bwMode="auto">
            <a:xfrm>
              <a:off x="2984" y="3307"/>
              <a:ext cx="646" cy="324"/>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b="1">
                  <a:solidFill>
                    <a:srgbClr val="00279F"/>
                  </a:solidFill>
                </a:rPr>
                <a:t>juridique...</a:t>
              </a:r>
            </a:p>
            <a:p>
              <a:endParaRPr lang="fr-FR" sz="1400" b="1">
                <a:solidFill>
                  <a:srgbClr val="00279F"/>
                </a:solidFill>
              </a:endParaRPr>
            </a:p>
          </p:txBody>
        </p:sp>
      </p:grpSp>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Espace réservé du numéro de diapositive 3"/>
          <p:cNvSpPr>
            <a:spLocks noGrp="1"/>
          </p:cNvSpPr>
          <p:nvPr>
            <p:ph type="sldNum" sz="quarter" idx="10"/>
          </p:nvPr>
        </p:nvSpPr>
        <p:spPr/>
        <p:txBody>
          <a:bodyPr/>
          <a:lstStyle/>
          <a:p>
            <a:pPr>
              <a:defRPr/>
            </a:pPr>
            <a:fld id="{0BC1F348-6A34-484A-B6A7-DA03DDBA2FCB}" type="slidenum">
              <a:rPr lang="fr-FR"/>
              <a:pPr>
                <a:defRPr/>
              </a:pPr>
              <a:t>87</a:t>
            </a:fld>
            <a:endParaRPr lang="fr-FR"/>
          </a:p>
        </p:txBody>
      </p:sp>
      <p:sp>
        <p:nvSpPr>
          <p:cNvPr id="178179" name="Rectangle 2"/>
          <p:cNvSpPr>
            <a:spLocks noGrp="1" noChangeArrowheads="1"/>
          </p:cNvSpPr>
          <p:nvPr>
            <p:ph type="title"/>
          </p:nvPr>
        </p:nvSpPr>
        <p:spPr>
          <a:xfrm>
            <a:off x="609600" y="152400"/>
            <a:ext cx="7772400" cy="1143000"/>
          </a:xfrm>
          <a:noFill/>
        </p:spPr>
        <p:txBody>
          <a:bodyPr/>
          <a:lstStyle/>
          <a:p>
            <a:r>
              <a:rPr lang="fr-FR"/>
              <a:t>Structure d’une chaîne de valeur</a:t>
            </a:r>
          </a:p>
        </p:txBody>
      </p:sp>
      <p:sp>
        <p:nvSpPr>
          <p:cNvPr id="178180" name="Rectangle 3"/>
          <p:cNvSpPr>
            <a:spLocks noChangeArrowheads="1"/>
          </p:cNvSpPr>
          <p:nvPr/>
        </p:nvSpPr>
        <p:spPr bwMode="auto">
          <a:xfrm>
            <a:off x="1168400" y="3265488"/>
            <a:ext cx="1155700" cy="45402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200" b="1">
                <a:solidFill>
                  <a:srgbClr val="00279F"/>
                </a:solidFill>
              </a:rPr>
              <a:t>LOGISTIQUE</a:t>
            </a:r>
          </a:p>
          <a:p>
            <a:r>
              <a:rPr lang="fr-FR" sz="1200" b="1">
                <a:solidFill>
                  <a:srgbClr val="00279F"/>
                </a:solidFill>
              </a:rPr>
              <a:t>INTERNE</a:t>
            </a:r>
          </a:p>
        </p:txBody>
      </p:sp>
      <p:sp>
        <p:nvSpPr>
          <p:cNvPr id="178181" name="Rectangle 5"/>
          <p:cNvSpPr>
            <a:spLocks noChangeArrowheads="1"/>
          </p:cNvSpPr>
          <p:nvPr/>
        </p:nvSpPr>
        <p:spPr bwMode="auto">
          <a:xfrm>
            <a:off x="2227263" y="3297238"/>
            <a:ext cx="1222375" cy="271462"/>
          </a:xfrm>
          <a:prstGeom prst="rect">
            <a:avLst/>
          </a:prstGeom>
          <a:noFill/>
          <a:ln w="12700">
            <a:noFill/>
            <a:miter lim="800000"/>
            <a:headEnd/>
            <a:tailEnd/>
          </a:ln>
        </p:spPr>
        <p:txBody>
          <a:bodyPr wrap="none" lIns="90487" tIns="44450" rIns="90487" bIns="44450">
            <a:prstTxWarp prst="textNoShape">
              <a:avLst/>
            </a:prstTxWarp>
            <a:spAutoFit/>
          </a:bodyPr>
          <a:lstStyle/>
          <a:p>
            <a:r>
              <a:rPr lang="fr-FR" sz="1200" b="1">
                <a:solidFill>
                  <a:srgbClr val="00279F"/>
                </a:solidFill>
              </a:rPr>
              <a:t>PRODUCTION</a:t>
            </a:r>
          </a:p>
        </p:txBody>
      </p:sp>
      <p:sp>
        <p:nvSpPr>
          <p:cNvPr id="178182" name="Rectangle 6"/>
          <p:cNvSpPr>
            <a:spLocks noChangeArrowheads="1"/>
          </p:cNvSpPr>
          <p:nvPr/>
        </p:nvSpPr>
        <p:spPr bwMode="auto">
          <a:xfrm>
            <a:off x="3279775" y="3235325"/>
            <a:ext cx="1155700" cy="45402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200" b="1">
                <a:solidFill>
                  <a:srgbClr val="00279F"/>
                </a:solidFill>
              </a:rPr>
              <a:t>LOGISTIQUE</a:t>
            </a:r>
          </a:p>
          <a:p>
            <a:r>
              <a:rPr lang="fr-FR" sz="1200" b="1">
                <a:solidFill>
                  <a:srgbClr val="00279F"/>
                </a:solidFill>
              </a:rPr>
              <a:t>EXTERNE</a:t>
            </a:r>
          </a:p>
        </p:txBody>
      </p:sp>
      <p:sp>
        <p:nvSpPr>
          <p:cNvPr id="178183" name="Rectangle 8"/>
          <p:cNvSpPr>
            <a:spLocks noChangeArrowheads="1"/>
          </p:cNvSpPr>
          <p:nvPr/>
        </p:nvSpPr>
        <p:spPr bwMode="auto">
          <a:xfrm>
            <a:off x="4427538" y="3190875"/>
            <a:ext cx="1239837" cy="454025"/>
          </a:xfrm>
          <a:prstGeom prst="rect">
            <a:avLst/>
          </a:prstGeom>
          <a:noFill/>
          <a:ln w="12700">
            <a:noFill/>
            <a:miter lim="800000"/>
            <a:headEnd/>
            <a:tailEnd/>
          </a:ln>
        </p:spPr>
        <p:txBody>
          <a:bodyPr lIns="90487" tIns="44450" rIns="90487" bIns="44450">
            <a:prstTxWarp prst="textNoShape">
              <a:avLst/>
            </a:prstTxWarp>
            <a:spAutoFit/>
          </a:bodyPr>
          <a:lstStyle/>
          <a:p>
            <a:r>
              <a:rPr lang="fr-FR" sz="1200" b="1">
                <a:solidFill>
                  <a:srgbClr val="00279F"/>
                </a:solidFill>
              </a:rPr>
              <a:t>MARKETING </a:t>
            </a:r>
          </a:p>
          <a:p>
            <a:r>
              <a:rPr lang="fr-FR" sz="1200" b="1">
                <a:solidFill>
                  <a:srgbClr val="00279F"/>
                </a:solidFill>
              </a:rPr>
              <a:t>ET VENTE</a:t>
            </a:r>
          </a:p>
        </p:txBody>
      </p:sp>
      <p:sp>
        <p:nvSpPr>
          <p:cNvPr id="178184" name="Rectangle 11"/>
          <p:cNvSpPr>
            <a:spLocks noChangeArrowheads="1"/>
          </p:cNvSpPr>
          <p:nvPr/>
        </p:nvSpPr>
        <p:spPr bwMode="auto">
          <a:xfrm>
            <a:off x="5745163" y="3297238"/>
            <a:ext cx="942975" cy="271462"/>
          </a:xfrm>
          <a:prstGeom prst="rect">
            <a:avLst/>
          </a:prstGeom>
          <a:noFill/>
          <a:ln w="12700">
            <a:noFill/>
            <a:miter lim="800000"/>
            <a:headEnd/>
            <a:tailEnd/>
          </a:ln>
        </p:spPr>
        <p:txBody>
          <a:bodyPr wrap="none" lIns="90487" tIns="44450" rIns="90487" bIns="44450">
            <a:prstTxWarp prst="textNoShape">
              <a:avLst/>
            </a:prstTxWarp>
            <a:spAutoFit/>
          </a:bodyPr>
          <a:lstStyle/>
          <a:p>
            <a:r>
              <a:rPr lang="fr-FR" sz="1200" b="1">
                <a:solidFill>
                  <a:srgbClr val="00279F"/>
                </a:solidFill>
              </a:rPr>
              <a:t>SERVICES</a:t>
            </a:r>
          </a:p>
        </p:txBody>
      </p:sp>
      <p:sp>
        <p:nvSpPr>
          <p:cNvPr id="178185" name="Line 12"/>
          <p:cNvSpPr>
            <a:spLocks noChangeShapeType="1"/>
          </p:cNvSpPr>
          <p:nvPr/>
        </p:nvSpPr>
        <p:spPr bwMode="auto">
          <a:xfrm>
            <a:off x="1231900" y="4108450"/>
            <a:ext cx="5651500" cy="0"/>
          </a:xfrm>
          <a:prstGeom prst="line">
            <a:avLst/>
          </a:prstGeom>
          <a:noFill/>
          <a:ln w="25400">
            <a:solidFill>
              <a:schemeClr val="accent2"/>
            </a:solidFill>
            <a:round/>
            <a:headEnd/>
            <a:tailEnd/>
          </a:ln>
        </p:spPr>
        <p:txBody>
          <a:bodyPr wrap="none" anchor="ctr">
            <a:prstTxWarp prst="textNoShape">
              <a:avLst/>
            </a:prstTxWarp>
          </a:bodyPr>
          <a:lstStyle/>
          <a:p>
            <a:endParaRPr lang="fr-FR"/>
          </a:p>
        </p:txBody>
      </p:sp>
      <p:sp>
        <p:nvSpPr>
          <p:cNvPr id="178186" name="Line 13"/>
          <p:cNvSpPr>
            <a:spLocks noChangeShapeType="1"/>
          </p:cNvSpPr>
          <p:nvPr/>
        </p:nvSpPr>
        <p:spPr bwMode="auto">
          <a:xfrm>
            <a:off x="6324600" y="1371600"/>
            <a:ext cx="963613" cy="1408113"/>
          </a:xfrm>
          <a:prstGeom prst="line">
            <a:avLst/>
          </a:prstGeom>
          <a:noFill/>
          <a:ln w="25400">
            <a:solidFill>
              <a:schemeClr val="accent2"/>
            </a:solidFill>
            <a:round/>
            <a:headEnd/>
            <a:tailEnd/>
          </a:ln>
        </p:spPr>
        <p:txBody>
          <a:bodyPr wrap="none" anchor="ctr">
            <a:prstTxWarp prst="textNoShape">
              <a:avLst/>
            </a:prstTxWarp>
          </a:bodyPr>
          <a:lstStyle/>
          <a:p>
            <a:endParaRPr lang="fr-FR"/>
          </a:p>
        </p:txBody>
      </p:sp>
      <p:sp>
        <p:nvSpPr>
          <p:cNvPr id="178187" name="Line 14"/>
          <p:cNvSpPr>
            <a:spLocks noChangeShapeType="1"/>
          </p:cNvSpPr>
          <p:nvPr/>
        </p:nvSpPr>
        <p:spPr bwMode="auto">
          <a:xfrm>
            <a:off x="4432300" y="2813050"/>
            <a:ext cx="0" cy="1309688"/>
          </a:xfrm>
          <a:prstGeom prst="line">
            <a:avLst/>
          </a:prstGeom>
          <a:noFill/>
          <a:ln w="25400">
            <a:solidFill>
              <a:schemeClr val="accent2"/>
            </a:solidFill>
            <a:round/>
            <a:headEnd/>
            <a:tailEnd/>
          </a:ln>
        </p:spPr>
        <p:txBody>
          <a:bodyPr wrap="none" anchor="ctr">
            <a:prstTxWarp prst="textNoShape">
              <a:avLst/>
            </a:prstTxWarp>
          </a:bodyPr>
          <a:lstStyle/>
          <a:p>
            <a:endParaRPr lang="fr-FR"/>
          </a:p>
        </p:txBody>
      </p:sp>
      <p:sp>
        <p:nvSpPr>
          <p:cNvPr id="178188" name="Line 15"/>
          <p:cNvSpPr>
            <a:spLocks noChangeShapeType="1"/>
          </p:cNvSpPr>
          <p:nvPr/>
        </p:nvSpPr>
        <p:spPr bwMode="auto">
          <a:xfrm>
            <a:off x="5537200" y="2781300"/>
            <a:ext cx="0" cy="1309688"/>
          </a:xfrm>
          <a:prstGeom prst="line">
            <a:avLst/>
          </a:prstGeom>
          <a:noFill/>
          <a:ln w="25400">
            <a:solidFill>
              <a:schemeClr val="accent2"/>
            </a:solidFill>
            <a:round/>
            <a:headEnd/>
            <a:tailEnd/>
          </a:ln>
        </p:spPr>
        <p:txBody>
          <a:bodyPr wrap="none" anchor="ctr">
            <a:prstTxWarp prst="textNoShape">
              <a:avLst/>
            </a:prstTxWarp>
          </a:bodyPr>
          <a:lstStyle/>
          <a:p>
            <a:endParaRPr lang="fr-FR"/>
          </a:p>
        </p:txBody>
      </p:sp>
      <p:grpSp>
        <p:nvGrpSpPr>
          <p:cNvPr id="178189" name="Group 16"/>
          <p:cNvGrpSpPr>
            <a:grpSpLocks/>
          </p:cNvGrpSpPr>
          <p:nvPr/>
        </p:nvGrpSpPr>
        <p:grpSpPr bwMode="auto">
          <a:xfrm>
            <a:off x="2298700" y="1731963"/>
            <a:ext cx="0" cy="1014412"/>
            <a:chOff x="1448" y="1291"/>
            <a:chExt cx="0" cy="639"/>
          </a:xfrm>
        </p:grpSpPr>
        <p:sp>
          <p:nvSpPr>
            <p:cNvPr id="178242" name="Line 17"/>
            <p:cNvSpPr>
              <a:spLocks noChangeShapeType="1"/>
            </p:cNvSpPr>
            <p:nvPr/>
          </p:nvSpPr>
          <p:spPr bwMode="auto">
            <a:xfrm flipV="1">
              <a:off x="1448" y="1879"/>
              <a:ext cx="0" cy="51"/>
            </a:xfrm>
            <a:prstGeom prst="line">
              <a:avLst/>
            </a:prstGeom>
            <a:noFill/>
            <a:ln w="25400">
              <a:solidFill>
                <a:schemeClr val="accent2"/>
              </a:solidFill>
              <a:prstDash val="dash"/>
              <a:round/>
              <a:headEnd/>
              <a:tailEnd/>
            </a:ln>
          </p:spPr>
          <p:txBody>
            <a:bodyPr wrap="none" anchor="ctr">
              <a:prstTxWarp prst="textNoShape">
                <a:avLst/>
              </a:prstTxWarp>
            </a:bodyPr>
            <a:lstStyle/>
            <a:p>
              <a:endParaRPr lang="fr-FR"/>
            </a:p>
          </p:txBody>
        </p:sp>
        <p:sp>
          <p:nvSpPr>
            <p:cNvPr id="178243" name="Line 18"/>
            <p:cNvSpPr>
              <a:spLocks noChangeShapeType="1"/>
            </p:cNvSpPr>
            <p:nvPr/>
          </p:nvSpPr>
          <p:spPr bwMode="auto">
            <a:xfrm flipV="1">
              <a:off x="1448" y="1761"/>
              <a:ext cx="0" cy="52"/>
            </a:xfrm>
            <a:prstGeom prst="line">
              <a:avLst/>
            </a:prstGeom>
            <a:noFill/>
            <a:ln w="25400">
              <a:solidFill>
                <a:schemeClr val="accent2"/>
              </a:solidFill>
              <a:prstDash val="dash"/>
              <a:round/>
              <a:headEnd/>
              <a:tailEnd/>
            </a:ln>
          </p:spPr>
          <p:txBody>
            <a:bodyPr wrap="none" anchor="ctr">
              <a:prstTxWarp prst="textNoShape">
                <a:avLst/>
              </a:prstTxWarp>
            </a:bodyPr>
            <a:lstStyle/>
            <a:p>
              <a:endParaRPr lang="fr-FR"/>
            </a:p>
          </p:txBody>
        </p:sp>
        <p:sp>
          <p:nvSpPr>
            <p:cNvPr id="178244" name="Line 19"/>
            <p:cNvSpPr>
              <a:spLocks noChangeShapeType="1"/>
            </p:cNvSpPr>
            <p:nvPr/>
          </p:nvSpPr>
          <p:spPr bwMode="auto">
            <a:xfrm flipV="1">
              <a:off x="1448" y="1644"/>
              <a:ext cx="0" cy="51"/>
            </a:xfrm>
            <a:prstGeom prst="line">
              <a:avLst/>
            </a:prstGeom>
            <a:noFill/>
            <a:ln w="25400">
              <a:solidFill>
                <a:schemeClr val="accent2"/>
              </a:solidFill>
              <a:prstDash val="dash"/>
              <a:round/>
              <a:headEnd/>
              <a:tailEnd/>
            </a:ln>
          </p:spPr>
          <p:txBody>
            <a:bodyPr wrap="none" anchor="ctr">
              <a:prstTxWarp prst="textNoShape">
                <a:avLst/>
              </a:prstTxWarp>
            </a:bodyPr>
            <a:lstStyle/>
            <a:p>
              <a:endParaRPr lang="fr-FR"/>
            </a:p>
          </p:txBody>
        </p:sp>
        <p:sp>
          <p:nvSpPr>
            <p:cNvPr id="178245" name="Line 20"/>
            <p:cNvSpPr>
              <a:spLocks noChangeShapeType="1"/>
            </p:cNvSpPr>
            <p:nvPr/>
          </p:nvSpPr>
          <p:spPr bwMode="auto">
            <a:xfrm flipV="1">
              <a:off x="1448" y="1526"/>
              <a:ext cx="0" cy="51"/>
            </a:xfrm>
            <a:prstGeom prst="line">
              <a:avLst/>
            </a:prstGeom>
            <a:noFill/>
            <a:ln w="25400">
              <a:solidFill>
                <a:schemeClr val="accent2"/>
              </a:solidFill>
              <a:prstDash val="dash"/>
              <a:round/>
              <a:headEnd/>
              <a:tailEnd/>
            </a:ln>
          </p:spPr>
          <p:txBody>
            <a:bodyPr wrap="none" anchor="ctr">
              <a:prstTxWarp prst="textNoShape">
                <a:avLst/>
              </a:prstTxWarp>
            </a:bodyPr>
            <a:lstStyle/>
            <a:p>
              <a:endParaRPr lang="fr-FR"/>
            </a:p>
          </p:txBody>
        </p:sp>
        <p:sp>
          <p:nvSpPr>
            <p:cNvPr id="178246" name="Line 21"/>
            <p:cNvSpPr>
              <a:spLocks noChangeShapeType="1"/>
            </p:cNvSpPr>
            <p:nvPr/>
          </p:nvSpPr>
          <p:spPr bwMode="auto">
            <a:xfrm flipV="1">
              <a:off x="1448" y="1409"/>
              <a:ext cx="0" cy="51"/>
            </a:xfrm>
            <a:prstGeom prst="line">
              <a:avLst/>
            </a:prstGeom>
            <a:noFill/>
            <a:ln w="25400">
              <a:solidFill>
                <a:schemeClr val="accent2"/>
              </a:solidFill>
              <a:prstDash val="dash"/>
              <a:round/>
              <a:headEnd/>
              <a:tailEnd/>
            </a:ln>
          </p:spPr>
          <p:txBody>
            <a:bodyPr wrap="none" anchor="ctr">
              <a:prstTxWarp prst="textNoShape">
                <a:avLst/>
              </a:prstTxWarp>
            </a:bodyPr>
            <a:lstStyle/>
            <a:p>
              <a:endParaRPr lang="fr-FR"/>
            </a:p>
          </p:txBody>
        </p:sp>
        <p:sp>
          <p:nvSpPr>
            <p:cNvPr id="178247" name="Line 22"/>
            <p:cNvSpPr>
              <a:spLocks noChangeShapeType="1"/>
            </p:cNvSpPr>
            <p:nvPr/>
          </p:nvSpPr>
          <p:spPr bwMode="auto">
            <a:xfrm flipV="1">
              <a:off x="1448" y="1291"/>
              <a:ext cx="0" cy="51"/>
            </a:xfrm>
            <a:prstGeom prst="line">
              <a:avLst/>
            </a:prstGeom>
            <a:noFill/>
            <a:ln w="25400">
              <a:solidFill>
                <a:schemeClr val="accent2"/>
              </a:solidFill>
              <a:prstDash val="dash"/>
              <a:round/>
              <a:headEnd/>
              <a:tailEnd/>
            </a:ln>
          </p:spPr>
          <p:txBody>
            <a:bodyPr wrap="none" anchor="ctr">
              <a:prstTxWarp prst="textNoShape">
                <a:avLst/>
              </a:prstTxWarp>
            </a:bodyPr>
            <a:lstStyle/>
            <a:p>
              <a:endParaRPr lang="fr-FR"/>
            </a:p>
          </p:txBody>
        </p:sp>
      </p:grpSp>
      <p:grpSp>
        <p:nvGrpSpPr>
          <p:cNvPr id="178190" name="Group 23"/>
          <p:cNvGrpSpPr>
            <a:grpSpLocks/>
          </p:cNvGrpSpPr>
          <p:nvPr/>
        </p:nvGrpSpPr>
        <p:grpSpPr bwMode="auto">
          <a:xfrm>
            <a:off x="3365500" y="1731963"/>
            <a:ext cx="0" cy="1014412"/>
            <a:chOff x="2120" y="1291"/>
            <a:chExt cx="0" cy="639"/>
          </a:xfrm>
        </p:grpSpPr>
        <p:sp>
          <p:nvSpPr>
            <p:cNvPr id="178236" name="Line 24"/>
            <p:cNvSpPr>
              <a:spLocks noChangeShapeType="1"/>
            </p:cNvSpPr>
            <p:nvPr/>
          </p:nvSpPr>
          <p:spPr bwMode="auto">
            <a:xfrm flipV="1">
              <a:off x="2120" y="1879"/>
              <a:ext cx="0" cy="51"/>
            </a:xfrm>
            <a:prstGeom prst="line">
              <a:avLst/>
            </a:prstGeom>
            <a:noFill/>
            <a:ln w="25400">
              <a:solidFill>
                <a:schemeClr val="accent2"/>
              </a:solidFill>
              <a:prstDash val="dash"/>
              <a:round/>
              <a:headEnd/>
              <a:tailEnd/>
            </a:ln>
          </p:spPr>
          <p:txBody>
            <a:bodyPr wrap="none" anchor="ctr">
              <a:prstTxWarp prst="textNoShape">
                <a:avLst/>
              </a:prstTxWarp>
            </a:bodyPr>
            <a:lstStyle/>
            <a:p>
              <a:endParaRPr lang="fr-FR"/>
            </a:p>
          </p:txBody>
        </p:sp>
        <p:sp>
          <p:nvSpPr>
            <p:cNvPr id="178237" name="Line 25"/>
            <p:cNvSpPr>
              <a:spLocks noChangeShapeType="1"/>
            </p:cNvSpPr>
            <p:nvPr/>
          </p:nvSpPr>
          <p:spPr bwMode="auto">
            <a:xfrm flipV="1">
              <a:off x="2120" y="1761"/>
              <a:ext cx="0" cy="52"/>
            </a:xfrm>
            <a:prstGeom prst="line">
              <a:avLst/>
            </a:prstGeom>
            <a:noFill/>
            <a:ln w="25400">
              <a:solidFill>
                <a:schemeClr val="accent2"/>
              </a:solidFill>
              <a:prstDash val="dash"/>
              <a:round/>
              <a:headEnd/>
              <a:tailEnd/>
            </a:ln>
          </p:spPr>
          <p:txBody>
            <a:bodyPr wrap="none" anchor="ctr">
              <a:prstTxWarp prst="textNoShape">
                <a:avLst/>
              </a:prstTxWarp>
            </a:bodyPr>
            <a:lstStyle/>
            <a:p>
              <a:endParaRPr lang="fr-FR"/>
            </a:p>
          </p:txBody>
        </p:sp>
        <p:sp>
          <p:nvSpPr>
            <p:cNvPr id="178238" name="Line 26"/>
            <p:cNvSpPr>
              <a:spLocks noChangeShapeType="1"/>
            </p:cNvSpPr>
            <p:nvPr/>
          </p:nvSpPr>
          <p:spPr bwMode="auto">
            <a:xfrm flipV="1">
              <a:off x="2120" y="1644"/>
              <a:ext cx="0" cy="51"/>
            </a:xfrm>
            <a:prstGeom prst="line">
              <a:avLst/>
            </a:prstGeom>
            <a:noFill/>
            <a:ln w="25400">
              <a:solidFill>
                <a:schemeClr val="accent2"/>
              </a:solidFill>
              <a:prstDash val="dash"/>
              <a:round/>
              <a:headEnd/>
              <a:tailEnd/>
            </a:ln>
          </p:spPr>
          <p:txBody>
            <a:bodyPr wrap="none" anchor="ctr">
              <a:prstTxWarp prst="textNoShape">
                <a:avLst/>
              </a:prstTxWarp>
            </a:bodyPr>
            <a:lstStyle/>
            <a:p>
              <a:endParaRPr lang="fr-FR"/>
            </a:p>
          </p:txBody>
        </p:sp>
        <p:sp>
          <p:nvSpPr>
            <p:cNvPr id="178239" name="Line 27"/>
            <p:cNvSpPr>
              <a:spLocks noChangeShapeType="1"/>
            </p:cNvSpPr>
            <p:nvPr/>
          </p:nvSpPr>
          <p:spPr bwMode="auto">
            <a:xfrm flipV="1">
              <a:off x="2120" y="1526"/>
              <a:ext cx="0" cy="51"/>
            </a:xfrm>
            <a:prstGeom prst="line">
              <a:avLst/>
            </a:prstGeom>
            <a:noFill/>
            <a:ln w="25400">
              <a:solidFill>
                <a:schemeClr val="accent2"/>
              </a:solidFill>
              <a:prstDash val="dash"/>
              <a:round/>
              <a:headEnd/>
              <a:tailEnd/>
            </a:ln>
          </p:spPr>
          <p:txBody>
            <a:bodyPr wrap="none" anchor="ctr">
              <a:prstTxWarp prst="textNoShape">
                <a:avLst/>
              </a:prstTxWarp>
            </a:bodyPr>
            <a:lstStyle/>
            <a:p>
              <a:endParaRPr lang="fr-FR"/>
            </a:p>
          </p:txBody>
        </p:sp>
        <p:sp>
          <p:nvSpPr>
            <p:cNvPr id="178240" name="Line 28"/>
            <p:cNvSpPr>
              <a:spLocks noChangeShapeType="1"/>
            </p:cNvSpPr>
            <p:nvPr/>
          </p:nvSpPr>
          <p:spPr bwMode="auto">
            <a:xfrm flipV="1">
              <a:off x="2120" y="1409"/>
              <a:ext cx="0" cy="51"/>
            </a:xfrm>
            <a:prstGeom prst="line">
              <a:avLst/>
            </a:prstGeom>
            <a:noFill/>
            <a:ln w="25400">
              <a:solidFill>
                <a:schemeClr val="accent2"/>
              </a:solidFill>
              <a:prstDash val="dash"/>
              <a:round/>
              <a:headEnd/>
              <a:tailEnd/>
            </a:ln>
          </p:spPr>
          <p:txBody>
            <a:bodyPr wrap="none" anchor="ctr">
              <a:prstTxWarp prst="textNoShape">
                <a:avLst/>
              </a:prstTxWarp>
            </a:bodyPr>
            <a:lstStyle/>
            <a:p>
              <a:endParaRPr lang="fr-FR"/>
            </a:p>
          </p:txBody>
        </p:sp>
        <p:sp>
          <p:nvSpPr>
            <p:cNvPr id="178241" name="Line 29"/>
            <p:cNvSpPr>
              <a:spLocks noChangeShapeType="1"/>
            </p:cNvSpPr>
            <p:nvPr/>
          </p:nvSpPr>
          <p:spPr bwMode="auto">
            <a:xfrm flipV="1">
              <a:off x="2120" y="1291"/>
              <a:ext cx="0" cy="51"/>
            </a:xfrm>
            <a:prstGeom prst="line">
              <a:avLst/>
            </a:prstGeom>
            <a:noFill/>
            <a:ln w="25400">
              <a:solidFill>
                <a:schemeClr val="accent2"/>
              </a:solidFill>
              <a:prstDash val="dash"/>
              <a:round/>
              <a:headEnd/>
              <a:tailEnd/>
            </a:ln>
          </p:spPr>
          <p:txBody>
            <a:bodyPr wrap="none" anchor="ctr">
              <a:prstTxWarp prst="textNoShape">
                <a:avLst/>
              </a:prstTxWarp>
            </a:bodyPr>
            <a:lstStyle/>
            <a:p>
              <a:endParaRPr lang="fr-FR"/>
            </a:p>
          </p:txBody>
        </p:sp>
      </p:grpSp>
      <p:grpSp>
        <p:nvGrpSpPr>
          <p:cNvPr id="178191" name="Group 30"/>
          <p:cNvGrpSpPr>
            <a:grpSpLocks/>
          </p:cNvGrpSpPr>
          <p:nvPr/>
        </p:nvGrpSpPr>
        <p:grpSpPr bwMode="auto">
          <a:xfrm>
            <a:off x="5537200" y="1752600"/>
            <a:ext cx="0" cy="1014413"/>
            <a:chOff x="3488" y="1304"/>
            <a:chExt cx="0" cy="639"/>
          </a:xfrm>
        </p:grpSpPr>
        <p:sp>
          <p:nvSpPr>
            <p:cNvPr id="178230" name="Line 31"/>
            <p:cNvSpPr>
              <a:spLocks noChangeShapeType="1"/>
            </p:cNvSpPr>
            <p:nvPr/>
          </p:nvSpPr>
          <p:spPr bwMode="auto">
            <a:xfrm flipV="1">
              <a:off x="3488" y="1892"/>
              <a:ext cx="0" cy="51"/>
            </a:xfrm>
            <a:prstGeom prst="line">
              <a:avLst/>
            </a:prstGeom>
            <a:noFill/>
            <a:ln w="25400">
              <a:solidFill>
                <a:schemeClr val="accent2"/>
              </a:solidFill>
              <a:round/>
              <a:headEnd/>
              <a:tailEnd/>
            </a:ln>
          </p:spPr>
          <p:txBody>
            <a:bodyPr wrap="none" anchor="ctr">
              <a:prstTxWarp prst="textNoShape">
                <a:avLst/>
              </a:prstTxWarp>
            </a:bodyPr>
            <a:lstStyle/>
            <a:p>
              <a:endParaRPr lang="fr-FR"/>
            </a:p>
          </p:txBody>
        </p:sp>
        <p:sp>
          <p:nvSpPr>
            <p:cNvPr id="178231" name="Line 32"/>
            <p:cNvSpPr>
              <a:spLocks noChangeShapeType="1"/>
            </p:cNvSpPr>
            <p:nvPr/>
          </p:nvSpPr>
          <p:spPr bwMode="auto">
            <a:xfrm flipV="1">
              <a:off x="3488" y="1774"/>
              <a:ext cx="0" cy="52"/>
            </a:xfrm>
            <a:prstGeom prst="line">
              <a:avLst/>
            </a:prstGeom>
            <a:noFill/>
            <a:ln w="25400">
              <a:solidFill>
                <a:schemeClr val="accent2"/>
              </a:solidFill>
              <a:round/>
              <a:headEnd/>
              <a:tailEnd/>
            </a:ln>
          </p:spPr>
          <p:txBody>
            <a:bodyPr wrap="none" anchor="ctr">
              <a:prstTxWarp prst="textNoShape">
                <a:avLst/>
              </a:prstTxWarp>
            </a:bodyPr>
            <a:lstStyle/>
            <a:p>
              <a:endParaRPr lang="fr-FR"/>
            </a:p>
          </p:txBody>
        </p:sp>
        <p:sp>
          <p:nvSpPr>
            <p:cNvPr id="178232" name="Line 33"/>
            <p:cNvSpPr>
              <a:spLocks noChangeShapeType="1"/>
            </p:cNvSpPr>
            <p:nvPr/>
          </p:nvSpPr>
          <p:spPr bwMode="auto">
            <a:xfrm flipV="1">
              <a:off x="3488" y="1657"/>
              <a:ext cx="0" cy="51"/>
            </a:xfrm>
            <a:prstGeom prst="line">
              <a:avLst/>
            </a:prstGeom>
            <a:noFill/>
            <a:ln w="25400">
              <a:solidFill>
                <a:schemeClr val="accent2"/>
              </a:solidFill>
              <a:round/>
              <a:headEnd/>
              <a:tailEnd/>
            </a:ln>
          </p:spPr>
          <p:txBody>
            <a:bodyPr wrap="none" anchor="ctr">
              <a:prstTxWarp prst="textNoShape">
                <a:avLst/>
              </a:prstTxWarp>
            </a:bodyPr>
            <a:lstStyle/>
            <a:p>
              <a:endParaRPr lang="fr-FR"/>
            </a:p>
          </p:txBody>
        </p:sp>
        <p:sp>
          <p:nvSpPr>
            <p:cNvPr id="178233" name="Line 34"/>
            <p:cNvSpPr>
              <a:spLocks noChangeShapeType="1"/>
            </p:cNvSpPr>
            <p:nvPr/>
          </p:nvSpPr>
          <p:spPr bwMode="auto">
            <a:xfrm flipV="1">
              <a:off x="3488" y="1539"/>
              <a:ext cx="0" cy="52"/>
            </a:xfrm>
            <a:prstGeom prst="line">
              <a:avLst/>
            </a:prstGeom>
            <a:noFill/>
            <a:ln w="25400">
              <a:solidFill>
                <a:schemeClr val="accent2"/>
              </a:solidFill>
              <a:round/>
              <a:headEnd/>
              <a:tailEnd/>
            </a:ln>
          </p:spPr>
          <p:txBody>
            <a:bodyPr wrap="none" anchor="ctr">
              <a:prstTxWarp prst="textNoShape">
                <a:avLst/>
              </a:prstTxWarp>
            </a:bodyPr>
            <a:lstStyle/>
            <a:p>
              <a:endParaRPr lang="fr-FR"/>
            </a:p>
          </p:txBody>
        </p:sp>
        <p:sp>
          <p:nvSpPr>
            <p:cNvPr id="178234" name="Line 35"/>
            <p:cNvSpPr>
              <a:spLocks noChangeShapeType="1"/>
            </p:cNvSpPr>
            <p:nvPr/>
          </p:nvSpPr>
          <p:spPr bwMode="auto">
            <a:xfrm flipV="1">
              <a:off x="3488" y="1422"/>
              <a:ext cx="0" cy="51"/>
            </a:xfrm>
            <a:prstGeom prst="line">
              <a:avLst/>
            </a:prstGeom>
            <a:noFill/>
            <a:ln w="25400">
              <a:solidFill>
                <a:schemeClr val="accent2"/>
              </a:solidFill>
              <a:round/>
              <a:headEnd/>
              <a:tailEnd/>
            </a:ln>
          </p:spPr>
          <p:txBody>
            <a:bodyPr wrap="none" anchor="ctr">
              <a:prstTxWarp prst="textNoShape">
                <a:avLst/>
              </a:prstTxWarp>
            </a:bodyPr>
            <a:lstStyle/>
            <a:p>
              <a:endParaRPr lang="fr-FR"/>
            </a:p>
          </p:txBody>
        </p:sp>
        <p:sp>
          <p:nvSpPr>
            <p:cNvPr id="178235" name="Line 36"/>
            <p:cNvSpPr>
              <a:spLocks noChangeShapeType="1"/>
            </p:cNvSpPr>
            <p:nvPr/>
          </p:nvSpPr>
          <p:spPr bwMode="auto">
            <a:xfrm flipV="1">
              <a:off x="3488" y="1304"/>
              <a:ext cx="0" cy="51"/>
            </a:xfrm>
            <a:prstGeom prst="line">
              <a:avLst/>
            </a:prstGeom>
            <a:noFill/>
            <a:ln w="25400">
              <a:solidFill>
                <a:schemeClr val="accent2"/>
              </a:solidFill>
              <a:round/>
              <a:headEnd/>
              <a:tailEnd/>
            </a:ln>
          </p:spPr>
          <p:txBody>
            <a:bodyPr wrap="none" anchor="ctr">
              <a:prstTxWarp prst="textNoShape">
                <a:avLst/>
              </a:prstTxWarp>
            </a:bodyPr>
            <a:lstStyle/>
            <a:p>
              <a:endParaRPr lang="fr-FR"/>
            </a:p>
          </p:txBody>
        </p:sp>
      </p:grpSp>
      <p:grpSp>
        <p:nvGrpSpPr>
          <p:cNvPr id="178192" name="Group 37"/>
          <p:cNvGrpSpPr>
            <a:grpSpLocks/>
          </p:cNvGrpSpPr>
          <p:nvPr/>
        </p:nvGrpSpPr>
        <p:grpSpPr bwMode="auto">
          <a:xfrm>
            <a:off x="4432300" y="1752600"/>
            <a:ext cx="0" cy="1014413"/>
            <a:chOff x="2792" y="1304"/>
            <a:chExt cx="0" cy="639"/>
          </a:xfrm>
        </p:grpSpPr>
        <p:sp>
          <p:nvSpPr>
            <p:cNvPr id="178224" name="Line 38"/>
            <p:cNvSpPr>
              <a:spLocks noChangeShapeType="1"/>
            </p:cNvSpPr>
            <p:nvPr/>
          </p:nvSpPr>
          <p:spPr bwMode="auto">
            <a:xfrm flipV="1">
              <a:off x="2792" y="1892"/>
              <a:ext cx="0" cy="51"/>
            </a:xfrm>
            <a:prstGeom prst="line">
              <a:avLst/>
            </a:prstGeom>
            <a:noFill/>
            <a:ln w="25400">
              <a:solidFill>
                <a:schemeClr val="accent2"/>
              </a:solidFill>
              <a:round/>
              <a:headEnd/>
              <a:tailEnd/>
            </a:ln>
          </p:spPr>
          <p:txBody>
            <a:bodyPr wrap="none" anchor="ctr">
              <a:prstTxWarp prst="textNoShape">
                <a:avLst/>
              </a:prstTxWarp>
            </a:bodyPr>
            <a:lstStyle/>
            <a:p>
              <a:endParaRPr lang="fr-FR"/>
            </a:p>
          </p:txBody>
        </p:sp>
        <p:sp>
          <p:nvSpPr>
            <p:cNvPr id="178225" name="Line 39"/>
            <p:cNvSpPr>
              <a:spLocks noChangeShapeType="1"/>
            </p:cNvSpPr>
            <p:nvPr/>
          </p:nvSpPr>
          <p:spPr bwMode="auto">
            <a:xfrm flipV="1">
              <a:off x="2792" y="1774"/>
              <a:ext cx="0" cy="52"/>
            </a:xfrm>
            <a:prstGeom prst="line">
              <a:avLst/>
            </a:prstGeom>
            <a:noFill/>
            <a:ln w="25400">
              <a:solidFill>
                <a:schemeClr val="accent2"/>
              </a:solidFill>
              <a:round/>
              <a:headEnd/>
              <a:tailEnd/>
            </a:ln>
          </p:spPr>
          <p:txBody>
            <a:bodyPr wrap="none" anchor="ctr">
              <a:prstTxWarp prst="textNoShape">
                <a:avLst/>
              </a:prstTxWarp>
            </a:bodyPr>
            <a:lstStyle/>
            <a:p>
              <a:endParaRPr lang="fr-FR"/>
            </a:p>
          </p:txBody>
        </p:sp>
        <p:sp>
          <p:nvSpPr>
            <p:cNvPr id="178226" name="Line 40"/>
            <p:cNvSpPr>
              <a:spLocks noChangeShapeType="1"/>
            </p:cNvSpPr>
            <p:nvPr/>
          </p:nvSpPr>
          <p:spPr bwMode="auto">
            <a:xfrm flipV="1">
              <a:off x="2792" y="1657"/>
              <a:ext cx="0" cy="51"/>
            </a:xfrm>
            <a:prstGeom prst="line">
              <a:avLst/>
            </a:prstGeom>
            <a:noFill/>
            <a:ln w="25400">
              <a:solidFill>
                <a:schemeClr val="accent2"/>
              </a:solidFill>
              <a:round/>
              <a:headEnd/>
              <a:tailEnd/>
            </a:ln>
          </p:spPr>
          <p:txBody>
            <a:bodyPr wrap="none" anchor="ctr">
              <a:prstTxWarp prst="textNoShape">
                <a:avLst/>
              </a:prstTxWarp>
            </a:bodyPr>
            <a:lstStyle/>
            <a:p>
              <a:endParaRPr lang="fr-FR"/>
            </a:p>
          </p:txBody>
        </p:sp>
        <p:sp>
          <p:nvSpPr>
            <p:cNvPr id="178227" name="Line 41"/>
            <p:cNvSpPr>
              <a:spLocks noChangeShapeType="1"/>
            </p:cNvSpPr>
            <p:nvPr/>
          </p:nvSpPr>
          <p:spPr bwMode="auto">
            <a:xfrm flipV="1">
              <a:off x="2792" y="1539"/>
              <a:ext cx="0" cy="52"/>
            </a:xfrm>
            <a:prstGeom prst="line">
              <a:avLst/>
            </a:prstGeom>
            <a:noFill/>
            <a:ln w="25400">
              <a:solidFill>
                <a:schemeClr val="accent2"/>
              </a:solidFill>
              <a:round/>
              <a:headEnd/>
              <a:tailEnd/>
            </a:ln>
          </p:spPr>
          <p:txBody>
            <a:bodyPr wrap="none" anchor="ctr">
              <a:prstTxWarp prst="textNoShape">
                <a:avLst/>
              </a:prstTxWarp>
            </a:bodyPr>
            <a:lstStyle/>
            <a:p>
              <a:endParaRPr lang="fr-FR"/>
            </a:p>
          </p:txBody>
        </p:sp>
        <p:sp>
          <p:nvSpPr>
            <p:cNvPr id="178228" name="Line 42"/>
            <p:cNvSpPr>
              <a:spLocks noChangeShapeType="1"/>
            </p:cNvSpPr>
            <p:nvPr/>
          </p:nvSpPr>
          <p:spPr bwMode="auto">
            <a:xfrm flipV="1">
              <a:off x="2792" y="1422"/>
              <a:ext cx="0" cy="51"/>
            </a:xfrm>
            <a:prstGeom prst="line">
              <a:avLst/>
            </a:prstGeom>
            <a:noFill/>
            <a:ln w="25400">
              <a:solidFill>
                <a:schemeClr val="accent2"/>
              </a:solidFill>
              <a:round/>
              <a:headEnd/>
              <a:tailEnd/>
            </a:ln>
          </p:spPr>
          <p:txBody>
            <a:bodyPr wrap="none" anchor="ctr">
              <a:prstTxWarp prst="textNoShape">
                <a:avLst/>
              </a:prstTxWarp>
            </a:bodyPr>
            <a:lstStyle/>
            <a:p>
              <a:endParaRPr lang="fr-FR"/>
            </a:p>
          </p:txBody>
        </p:sp>
        <p:sp>
          <p:nvSpPr>
            <p:cNvPr id="178229" name="Line 43"/>
            <p:cNvSpPr>
              <a:spLocks noChangeShapeType="1"/>
            </p:cNvSpPr>
            <p:nvPr/>
          </p:nvSpPr>
          <p:spPr bwMode="auto">
            <a:xfrm flipV="1">
              <a:off x="2792" y="1304"/>
              <a:ext cx="0" cy="51"/>
            </a:xfrm>
            <a:prstGeom prst="line">
              <a:avLst/>
            </a:prstGeom>
            <a:noFill/>
            <a:ln w="25400">
              <a:solidFill>
                <a:schemeClr val="accent2"/>
              </a:solidFill>
              <a:round/>
              <a:headEnd/>
              <a:tailEnd/>
            </a:ln>
          </p:spPr>
          <p:txBody>
            <a:bodyPr wrap="none" anchor="ctr">
              <a:prstTxWarp prst="textNoShape">
                <a:avLst/>
              </a:prstTxWarp>
            </a:bodyPr>
            <a:lstStyle/>
            <a:p>
              <a:endParaRPr lang="fr-FR"/>
            </a:p>
          </p:txBody>
        </p:sp>
      </p:grpSp>
      <p:sp>
        <p:nvSpPr>
          <p:cNvPr id="178193" name="Freeform 44"/>
          <p:cNvSpPr>
            <a:spLocks/>
          </p:cNvSpPr>
          <p:nvPr/>
        </p:nvSpPr>
        <p:spPr bwMode="auto">
          <a:xfrm>
            <a:off x="1231900" y="1371600"/>
            <a:ext cx="5665788" cy="2738438"/>
          </a:xfrm>
          <a:custGeom>
            <a:avLst/>
            <a:gdLst>
              <a:gd name="T0" fmla="*/ 5664200 w 3569"/>
              <a:gd name="T1" fmla="*/ 0 h 1725"/>
              <a:gd name="T2" fmla="*/ 0 w 3569"/>
              <a:gd name="T3" fmla="*/ 0 h 1725"/>
              <a:gd name="T4" fmla="*/ 0 w 3569"/>
              <a:gd name="T5" fmla="*/ 2736850 h 1725"/>
              <a:gd name="T6" fmla="*/ 0 60000 65536"/>
              <a:gd name="T7" fmla="*/ 0 60000 65536"/>
              <a:gd name="T8" fmla="*/ 0 60000 65536"/>
              <a:gd name="T9" fmla="*/ 0 w 3569"/>
              <a:gd name="T10" fmla="*/ 0 h 1725"/>
              <a:gd name="T11" fmla="*/ 3569 w 3569"/>
              <a:gd name="T12" fmla="*/ 1725 h 1725"/>
            </a:gdLst>
            <a:ahLst/>
            <a:cxnLst>
              <a:cxn ang="T6">
                <a:pos x="T0" y="T1"/>
              </a:cxn>
              <a:cxn ang="T7">
                <a:pos x="T2" y="T3"/>
              </a:cxn>
              <a:cxn ang="T8">
                <a:pos x="T4" y="T5"/>
              </a:cxn>
            </a:cxnLst>
            <a:rect l="T9" t="T10" r="T11" b="T12"/>
            <a:pathLst>
              <a:path w="3569" h="1725">
                <a:moveTo>
                  <a:pt x="3568" y="0"/>
                </a:moveTo>
                <a:lnTo>
                  <a:pt x="0" y="0"/>
                </a:lnTo>
                <a:lnTo>
                  <a:pt x="0" y="1724"/>
                </a:lnTo>
              </a:path>
            </a:pathLst>
          </a:custGeom>
          <a:noFill/>
          <a:ln w="25400" cap="rnd">
            <a:solidFill>
              <a:schemeClr val="accent2"/>
            </a:solidFill>
            <a:round/>
            <a:headEnd/>
            <a:tailEnd/>
          </a:ln>
        </p:spPr>
        <p:txBody>
          <a:bodyPr>
            <a:prstTxWarp prst="textNoShape">
              <a:avLst/>
            </a:prstTxWarp>
          </a:bodyPr>
          <a:lstStyle/>
          <a:p>
            <a:endParaRPr lang="fr-FR"/>
          </a:p>
        </p:txBody>
      </p:sp>
      <p:sp>
        <p:nvSpPr>
          <p:cNvPr id="178194" name="Line 45"/>
          <p:cNvSpPr>
            <a:spLocks noChangeShapeType="1"/>
          </p:cNvSpPr>
          <p:nvPr/>
        </p:nvSpPr>
        <p:spPr bwMode="auto">
          <a:xfrm>
            <a:off x="1270000" y="1724025"/>
            <a:ext cx="5283200" cy="0"/>
          </a:xfrm>
          <a:prstGeom prst="line">
            <a:avLst/>
          </a:prstGeom>
          <a:noFill/>
          <a:ln w="25400">
            <a:solidFill>
              <a:schemeClr val="accent2"/>
            </a:solidFill>
            <a:round/>
            <a:headEnd/>
            <a:tailEnd/>
          </a:ln>
        </p:spPr>
        <p:txBody>
          <a:bodyPr wrap="none" anchor="ctr">
            <a:prstTxWarp prst="textNoShape">
              <a:avLst/>
            </a:prstTxWarp>
          </a:bodyPr>
          <a:lstStyle/>
          <a:p>
            <a:endParaRPr lang="fr-FR"/>
          </a:p>
        </p:txBody>
      </p:sp>
      <p:sp>
        <p:nvSpPr>
          <p:cNvPr id="178195" name="Line 46"/>
          <p:cNvSpPr>
            <a:spLocks noChangeShapeType="1"/>
          </p:cNvSpPr>
          <p:nvPr/>
        </p:nvSpPr>
        <p:spPr bwMode="auto">
          <a:xfrm>
            <a:off x="1270000" y="2076450"/>
            <a:ext cx="5537200" cy="0"/>
          </a:xfrm>
          <a:prstGeom prst="line">
            <a:avLst/>
          </a:prstGeom>
          <a:noFill/>
          <a:ln w="25400">
            <a:solidFill>
              <a:schemeClr val="accent2"/>
            </a:solidFill>
            <a:round/>
            <a:headEnd/>
            <a:tailEnd/>
          </a:ln>
        </p:spPr>
        <p:txBody>
          <a:bodyPr wrap="none" anchor="ctr">
            <a:prstTxWarp prst="textNoShape">
              <a:avLst/>
            </a:prstTxWarp>
          </a:bodyPr>
          <a:lstStyle/>
          <a:p>
            <a:endParaRPr lang="fr-FR"/>
          </a:p>
        </p:txBody>
      </p:sp>
      <p:sp>
        <p:nvSpPr>
          <p:cNvPr id="178196" name="Line 47"/>
          <p:cNvSpPr>
            <a:spLocks noChangeShapeType="1"/>
          </p:cNvSpPr>
          <p:nvPr/>
        </p:nvSpPr>
        <p:spPr bwMode="auto">
          <a:xfrm>
            <a:off x="1270000" y="2428875"/>
            <a:ext cx="5791200" cy="0"/>
          </a:xfrm>
          <a:prstGeom prst="line">
            <a:avLst/>
          </a:prstGeom>
          <a:noFill/>
          <a:ln w="25400">
            <a:solidFill>
              <a:schemeClr val="accent2"/>
            </a:solidFill>
            <a:round/>
            <a:headEnd/>
            <a:tailEnd/>
          </a:ln>
        </p:spPr>
        <p:txBody>
          <a:bodyPr wrap="none" anchor="ctr">
            <a:prstTxWarp prst="textNoShape">
              <a:avLst/>
            </a:prstTxWarp>
          </a:bodyPr>
          <a:lstStyle/>
          <a:p>
            <a:endParaRPr lang="fr-FR"/>
          </a:p>
        </p:txBody>
      </p:sp>
      <p:sp>
        <p:nvSpPr>
          <p:cNvPr id="178197" name="Line 48"/>
          <p:cNvSpPr>
            <a:spLocks noChangeShapeType="1"/>
          </p:cNvSpPr>
          <p:nvPr/>
        </p:nvSpPr>
        <p:spPr bwMode="auto">
          <a:xfrm>
            <a:off x="1308100" y="2784475"/>
            <a:ext cx="5969000" cy="0"/>
          </a:xfrm>
          <a:prstGeom prst="line">
            <a:avLst/>
          </a:prstGeom>
          <a:noFill/>
          <a:ln w="50800">
            <a:solidFill>
              <a:schemeClr val="accent2"/>
            </a:solidFill>
            <a:round/>
            <a:headEnd/>
            <a:tailEnd/>
          </a:ln>
        </p:spPr>
        <p:txBody>
          <a:bodyPr wrap="none" anchor="ctr">
            <a:prstTxWarp prst="textNoShape">
              <a:avLst/>
            </a:prstTxWarp>
          </a:bodyPr>
          <a:lstStyle/>
          <a:p>
            <a:endParaRPr lang="fr-FR"/>
          </a:p>
        </p:txBody>
      </p:sp>
      <p:sp>
        <p:nvSpPr>
          <p:cNvPr id="178198" name="Line 49"/>
          <p:cNvSpPr>
            <a:spLocks noChangeShapeType="1"/>
          </p:cNvSpPr>
          <p:nvPr/>
        </p:nvSpPr>
        <p:spPr bwMode="auto">
          <a:xfrm>
            <a:off x="2298700" y="2781300"/>
            <a:ext cx="0" cy="1309688"/>
          </a:xfrm>
          <a:prstGeom prst="line">
            <a:avLst/>
          </a:prstGeom>
          <a:noFill/>
          <a:ln w="25400">
            <a:solidFill>
              <a:schemeClr val="accent2"/>
            </a:solidFill>
            <a:round/>
            <a:headEnd/>
            <a:tailEnd/>
          </a:ln>
        </p:spPr>
        <p:txBody>
          <a:bodyPr wrap="none" anchor="ctr">
            <a:prstTxWarp prst="textNoShape">
              <a:avLst/>
            </a:prstTxWarp>
          </a:bodyPr>
          <a:lstStyle/>
          <a:p>
            <a:endParaRPr lang="fr-FR"/>
          </a:p>
        </p:txBody>
      </p:sp>
      <p:sp>
        <p:nvSpPr>
          <p:cNvPr id="178199" name="Line 50"/>
          <p:cNvSpPr>
            <a:spLocks noChangeShapeType="1"/>
          </p:cNvSpPr>
          <p:nvPr/>
        </p:nvSpPr>
        <p:spPr bwMode="auto">
          <a:xfrm>
            <a:off x="3365500" y="2781300"/>
            <a:ext cx="0" cy="1309688"/>
          </a:xfrm>
          <a:prstGeom prst="line">
            <a:avLst/>
          </a:prstGeom>
          <a:noFill/>
          <a:ln w="25400">
            <a:solidFill>
              <a:schemeClr val="accent2"/>
            </a:solidFill>
            <a:round/>
            <a:headEnd/>
            <a:tailEnd/>
          </a:ln>
        </p:spPr>
        <p:txBody>
          <a:bodyPr wrap="none" anchor="ctr">
            <a:prstTxWarp prst="textNoShape">
              <a:avLst/>
            </a:prstTxWarp>
          </a:bodyPr>
          <a:lstStyle/>
          <a:p>
            <a:endParaRPr lang="fr-FR"/>
          </a:p>
        </p:txBody>
      </p:sp>
      <p:sp>
        <p:nvSpPr>
          <p:cNvPr id="178200" name="Freeform 51"/>
          <p:cNvSpPr>
            <a:spLocks/>
          </p:cNvSpPr>
          <p:nvPr/>
        </p:nvSpPr>
        <p:spPr bwMode="auto">
          <a:xfrm>
            <a:off x="6934200" y="1371600"/>
            <a:ext cx="954088" cy="2738438"/>
          </a:xfrm>
          <a:custGeom>
            <a:avLst/>
            <a:gdLst>
              <a:gd name="T0" fmla="*/ 0 w 601"/>
              <a:gd name="T1" fmla="*/ 0 h 1725"/>
              <a:gd name="T2" fmla="*/ 952500 w 601"/>
              <a:gd name="T3" fmla="*/ 1358900 h 1725"/>
              <a:gd name="T4" fmla="*/ 0 w 601"/>
              <a:gd name="T5" fmla="*/ 2736850 h 1725"/>
              <a:gd name="T6" fmla="*/ 0 60000 65536"/>
              <a:gd name="T7" fmla="*/ 0 60000 65536"/>
              <a:gd name="T8" fmla="*/ 0 60000 65536"/>
              <a:gd name="T9" fmla="*/ 0 w 601"/>
              <a:gd name="T10" fmla="*/ 0 h 1725"/>
              <a:gd name="T11" fmla="*/ 601 w 601"/>
              <a:gd name="T12" fmla="*/ 1725 h 1725"/>
            </a:gdLst>
            <a:ahLst/>
            <a:cxnLst>
              <a:cxn ang="T6">
                <a:pos x="T0" y="T1"/>
              </a:cxn>
              <a:cxn ang="T7">
                <a:pos x="T2" y="T3"/>
              </a:cxn>
              <a:cxn ang="T8">
                <a:pos x="T4" y="T5"/>
              </a:cxn>
            </a:cxnLst>
            <a:rect l="T9" t="T10" r="T11" b="T12"/>
            <a:pathLst>
              <a:path w="601" h="1725">
                <a:moveTo>
                  <a:pt x="0" y="0"/>
                </a:moveTo>
                <a:lnTo>
                  <a:pt x="600" y="856"/>
                </a:lnTo>
                <a:lnTo>
                  <a:pt x="0" y="1724"/>
                </a:lnTo>
              </a:path>
            </a:pathLst>
          </a:custGeom>
          <a:noFill/>
          <a:ln w="25400" cap="rnd">
            <a:solidFill>
              <a:schemeClr val="accent2"/>
            </a:solidFill>
            <a:round/>
            <a:headEnd/>
            <a:tailEnd/>
          </a:ln>
        </p:spPr>
        <p:txBody>
          <a:bodyPr>
            <a:prstTxWarp prst="textNoShape">
              <a:avLst/>
            </a:prstTxWarp>
          </a:bodyPr>
          <a:lstStyle/>
          <a:p>
            <a:endParaRPr lang="fr-FR"/>
          </a:p>
        </p:txBody>
      </p:sp>
      <p:sp>
        <p:nvSpPr>
          <p:cNvPr id="178201" name="Line 52"/>
          <p:cNvSpPr>
            <a:spLocks noChangeShapeType="1"/>
          </p:cNvSpPr>
          <p:nvPr/>
        </p:nvSpPr>
        <p:spPr bwMode="auto">
          <a:xfrm flipH="1">
            <a:off x="6413500" y="2781300"/>
            <a:ext cx="925513" cy="1325563"/>
          </a:xfrm>
          <a:prstGeom prst="line">
            <a:avLst/>
          </a:prstGeom>
          <a:noFill/>
          <a:ln w="25400">
            <a:solidFill>
              <a:schemeClr val="accent2"/>
            </a:solidFill>
            <a:round/>
            <a:headEnd/>
            <a:tailEnd/>
          </a:ln>
        </p:spPr>
        <p:txBody>
          <a:bodyPr wrap="none" anchor="ctr">
            <a:prstTxWarp prst="textNoShape">
              <a:avLst/>
            </a:prstTxWarp>
          </a:bodyPr>
          <a:lstStyle/>
          <a:p>
            <a:endParaRPr lang="fr-FR"/>
          </a:p>
        </p:txBody>
      </p:sp>
      <p:sp>
        <p:nvSpPr>
          <p:cNvPr id="178202" name="Rectangle 53"/>
          <p:cNvSpPr>
            <a:spLocks noChangeArrowheads="1"/>
          </p:cNvSpPr>
          <p:nvPr/>
        </p:nvSpPr>
        <p:spPr bwMode="auto">
          <a:xfrm>
            <a:off x="2943225" y="2498725"/>
            <a:ext cx="2001838" cy="271463"/>
          </a:xfrm>
          <a:prstGeom prst="rect">
            <a:avLst/>
          </a:prstGeom>
          <a:noFill/>
          <a:ln w="12700">
            <a:noFill/>
            <a:miter lim="800000"/>
            <a:headEnd/>
            <a:tailEnd/>
          </a:ln>
        </p:spPr>
        <p:txBody>
          <a:bodyPr wrap="none" lIns="90487" tIns="44450" rIns="90487" bIns="44450">
            <a:prstTxWarp prst="textNoShape">
              <a:avLst/>
            </a:prstTxWarp>
            <a:spAutoFit/>
          </a:bodyPr>
          <a:lstStyle/>
          <a:p>
            <a:r>
              <a:rPr lang="fr-FR" sz="1200" b="1">
                <a:solidFill>
                  <a:srgbClr val="00279F"/>
                </a:solidFill>
              </a:rPr>
              <a:t>APPROVISIONNEMENTS</a:t>
            </a:r>
          </a:p>
        </p:txBody>
      </p:sp>
      <p:sp>
        <p:nvSpPr>
          <p:cNvPr id="178203" name="Rectangle 54"/>
          <p:cNvSpPr>
            <a:spLocks noChangeArrowheads="1"/>
          </p:cNvSpPr>
          <p:nvPr/>
        </p:nvSpPr>
        <p:spPr bwMode="auto">
          <a:xfrm>
            <a:off x="2516188" y="2125663"/>
            <a:ext cx="2997200" cy="271462"/>
          </a:xfrm>
          <a:prstGeom prst="rect">
            <a:avLst/>
          </a:prstGeom>
          <a:noFill/>
          <a:ln w="12700">
            <a:noFill/>
            <a:miter lim="800000"/>
            <a:headEnd/>
            <a:tailEnd/>
          </a:ln>
        </p:spPr>
        <p:txBody>
          <a:bodyPr wrap="none" lIns="90487" tIns="44450" rIns="90487" bIns="44450">
            <a:prstTxWarp prst="textNoShape">
              <a:avLst/>
            </a:prstTxWarp>
            <a:spAutoFit/>
          </a:bodyPr>
          <a:lstStyle/>
          <a:p>
            <a:r>
              <a:rPr lang="fr-FR" sz="1200" b="1">
                <a:solidFill>
                  <a:srgbClr val="00279F"/>
                </a:solidFill>
              </a:rPr>
              <a:t>DEVELOPPEMENT TECHNOLOGIQUE</a:t>
            </a:r>
          </a:p>
        </p:txBody>
      </p:sp>
      <p:sp>
        <p:nvSpPr>
          <p:cNvPr id="178204" name="Rectangle 55"/>
          <p:cNvSpPr>
            <a:spLocks noChangeArrowheads="1"/>
          </p:cNvSpPr>
          <p:nvPr/>
        </p:nvSpPr>
        <p:spPr bwMode="auto">
          <a:xfrm>
            <a:off x="2405063" y="1741488"/>
            <a:ext cx="3141662" cy="271462"/>
          </a:xfrm>
          <a:prstGeom prst="rect">
            <a:avLst/>
          </a:prstGeom>
          <a:noFill/>
          <a:ln w="12700">
            <a:noFill/>
            <a:miter lim="800000"/>
            <a:headEnd/>
            <a:tailEnd/>
          </a:ln>
        </p:spPr>
        <p:txBody>
          <a:bodyPr wrap="none" lIns="90487" tIns="44450" rIns="90487" bIns="44450">
            <a:prstTxWarp prst="textNoShape">
              <a:avLst/>
            </a:prstTxWarp>
            <a:spAutoFit/>
          </a:bodyPr>
          <a:lstStyle/>
          <a:p>
            <a:r>
              <a:rPr lang="fr-FR" sz="1200" b="1">
                <a:solidFill>
                  <a:srgbClr val="00279F"/>
                </a:solidFill>
              </a:rPr>
              <a:t>GESTION DES RESSOURCES HUMAINES</a:t>
            </a:r>
          </a:p>
        </p:txBody>
      </p:sp>
      <p:sp>
        <p:nvSpPr>
          <p:cNvPr id="178205" name="Rectangle 56"/>
          <p:cNvSpPr>
            <a:spLocks noChangeArrowheads="1"/>
          </p:cNvSpPr>
          <p:nvPr/>
        </p:nvSpPr>
        <p:spPr bwMode="auto">
          <a:xfrm>
            <a:off x="2654300" y="1389063"/>
            <a:ext cx="3009900" cy="271462"/>
          </a:xfrm>
          <a:prstGeom prst="rect">
            <a:avLst/>
          </a:prstGeom>
          <a:noFill/>
          <a:ln w="12700">
            <a:noFill/>
            <a:miter lim="800000"/>
            <a:headEnd/>
            <a:tailEnd/>
          </a:ln>
        </p:spPr>
        <p:txBody>
          <a:bodyPr wrap="none" lIns="90487" tIns="44450" rIns="90487" bIns="44450">
            <a:prstTxWarp prst="textNoShape">
              <a:avLst/>
            </a:prstTxWarp>
            <a:spAutoFit/>
          </a:bodyPr>
          <a:lstStyle/>
          <a:p>
            <a:r>
              <a:rPr lang="fr-FR" sz="1200" b="1">
                <a:solidFill>
                  <a:srgbClr val="00279F"/>
                </a:solidFill>
              </a:rPr>
              <a:t>INFRASTRUCTURE DE L'ENTREPRISE</a:t>
            </a:r>
          </a:p>
        </p:txBody>
      </p:sp>
      <p:sp>
        <p:nvSpPr>
          <p:cNvPr id="178206" name="Rectangle 57"/>
          <p:cNvSpPr>
            <a:spLocks noChangeArrowheads="1"/>
          </p:cNvSpPr>
          <p:nvPr/>
        </p:nvSpPr>
        <p:spPr bwMode="auto">
          <a:xfrm rot="7440000">
            <a:off x="6711156" y="3194845"/>
            <a:ext cx="765175" cy="271462"/>
          </a:xfrm>
          <a:prstGeom prst="rect">
            <a:avLst/>
          </a:prstGeom>
          <a:noFill/>
          <a:ln w="12700">
            <a:noFill/>
            <a:miter lim="800000"/>
            <a:headEnd/>
            <a:tailEnd/>
          </a:ln>
        </p:spPr>
        <p:txBody>
          <a:bodyPr wrap="none" lIns="90487" tIns="44450" rIns="90487" bIns="44450">
            <a:prstTxWarp prst="textNoShape">
              <a:avLst/>
            </a:prstTxWarp>
            <a:spAutoFit/>
          </a:bodyPr>
          <a:lstStyle/>
          <a:p>
            <a:r>
              <a:rPr lang="fr-FR" sz="1200" b="1">
                <a:solidFill>
                  <a:srgbClr val="00279F"/>
                </a:solidFill>
              </a:rPr>
              <a:t>MARGE</a:t>
            </a:r>
          </a:p>
        </p:txBody>
      </p:sp>
      <p:sp>
        <p:nvSpPr>
          <p:cNvPr id="178207" name="Rectangle 58"/>
          <p:cNvSpPr>
            <a:spLocks noChangeArrowheads="1"/>
          </p:cNvSpPr>
          <p:nvPr/>
        </p:nvSpPr>
        <p:spPr bwMode="auto">
          <a:xfrm rot="3360000">
            <a:off x="6736556" y="1912145"/>
            <a:ext cx="765175" cy="271462"/>
          </a:xfrm>
          <a:prstGeom prst="rect">
            <a:avLst/>
          </a:prstGeom>
          <a:noFill/>
          <a:ln w="12700">
            <a:noFill/>
            <a:miter lim="800000"/>
            <a:headEnd/>
            <a:tailEnd/>
          </a:ln>
        </p:spPr>
        <p:txBody>
          <a:bodyPr wrap="none" lIns="90487" tIns="44450" rIns="90487" bIns="44450">
            <a:prstTxWarp prst="textNoShape">
              <a:avLst/>
            </a:prstTxWarp>
            <a:spAutoFit/>
          </a:bodyPr>
          <a:lstStyle/>
          <a:p>
            <a:r>
              <a:rPr lang="fr-FR" sz="1200" b="1">
                <a:solidFill>
                  <a:srgbClr val="00279F"/>
                </a:solidFill>
              </a:rPr>
              <a:t>MARGE</a:t>
            </a:r>
          </a:p>
        </p:txBody>
      </p:sp>
      <p:sp>
        <p:nvSpPr>
          <p:cNvPr id="178208" name="Rectangle 59"/>
          <p:cNvSpPr>
            <a:spLocks noChangeArrowheads="1"/>
          </p:cNvSpPr>
          <p:nvPr/>
        </p:nvSpPr>
        <p:spPr bwMode="auto">
          <a:xfrm>
            <a:off x="1276350" y="4900613"/>
            <a:ext cx="5638800" cy="1508125"/>
          </a:xfrm>
          <a:prstGeom prst="rect">
            <a:avLst/>
          </a:prstGeom>
          <a:solidFill>
            <a:srgbClr val="FFFFFF"/>
          </a:solidFill>
          <a:ln w="12700">
            <a:solidFill>
              <a:schemeClr val="accent2"/>
            </a:solidFill>
            <a:miter lim="800000"/>
            <a:headEnd/>
            <a:tailEnd/>
          </a:ln>
        </p:spPr>
        <p:txBody>
          <a:bodyPr wrap="none" anchor="ctr">
            <a:prstTxWarp prst="textNoShape">
              <a:avLst/>
            </a:prstTxWarp>
          </a:bodyPr>
          <a:lstStyle/>
          <a:p>
            <a:endParaRPr lang="fr-FR"/>
          </a:p>
        </p:txBody>
      </p:sp>
      <p:sp>
        <p:nvSpPr>
          <p:cNvPr id="178209" name="Rectangle 60"/>
          <p:cNvSpPr>
            <a:spLocks noChangeArrowheads="1"/>
          </p:cNvSpPr>
          <p:nvPr/>
        </p:nvSpPr>
        <p:spPr bwMode="auto">
          <a:xfrm>
            <a:off x="1270000" y="4895850"/>
            <a:ext cx="5651500" cy="1517650"/>
          </a:xfrm>
          <a:prstGeom prst="rect">
            <a:avLst/>
          </a:prstGeom>
          <a:noFill/>
          <a:ln w="25400">
            <a:solidFill>
              <a:schemeClr val="accent2"/>
            </a:solidFill>
            <a:miter lim="800000"/>
            <a:headEnd/>
            <a:tailEnd/>
          </a:ln>
        </p:spPr>
        <p:txBody>
          <a:bodyPr wrap="none" anchor="ctr">
            <a:prstTxWarp prst="textNoShape">
              <a:avLst/>
            </a:prstTxWarp>
          </a:bodyPr>
          <a:lstStyle/>
          <a:p>
            <a:endParaRPr lang="fr-FR"/>
          </a:p>
        </p:txBody>
      </p:sp>
      <p:sp>
        <p:nvSpPr>
          <p:cNvPr id="178210" name="Line 61"/>
          <p:cNvSpPr>
            <a:spLocks noChangeShapeType="1"/>
          </p:cNvSpPr>
          <p:nvPr/>
        </p:nvSpPr>
        <p:spPr bwMode="auto">
          <a:xfrm flipH="1">
            <a:off x="1257300" y="4121150"/>
            <a:ext cx="3213100" cy="762000"/>
          </a:xfrm>
          <a:prstGeom prst="line">
            <a:avLst/>
          </a:prstGeom>
          <a:noFill/>
          <a:ln w="25400">
            <a:solidFill>
              <a:schemeClr val="accent2"/>
            </a:solidFill>
            <a:round/>
            <a:headEnd/>
            <a:tailEnd/>
          </a:ln>
        </p:spPr>
        <p:txBody>
          <a:bodyPr wrap="none" anchor="ctr">
            <a:prstTxWarp prst="textNoShape">
              <a:avLst/>
            </a:prstTxWarp>
          </a:bodyPr>
          <a:lstStyle/>
          <a:p>
            <a:endParaRPr lang="fr-FR"/>
          </a:p>
        </p:txBody>
      </p:sp>
      <p:sp>
        <p:nvSpPr>
          <p:cNvPr id="178211" name="Line 62"/>
          <p:cNvSpPr>
            <a:spLocks noChangeShapeType="1"/>
          </p:cNvSpPr>
          <p:nvPr/>
        </p:nvSpPr>
        <p:spPr bwMode="auto">
          <a:xfrm>
            <a:off x="5575300" y="4108450"/>
            <a:ext cx="1357313" cy="785813"/>
          </a:xfrm>
          <a:prstGeom prst="line">
            <a:avLst/>
          </a:prstGeom>
          <a:noFill/>
          <a:ln w="25400">
            <a:solidFill>
              <a:schemeClr val="accent2"/>
            </a:solidFill>
            <a:round/>
            <a:headEnd/>
            <a:tailEnd/>
          </a:ln>
        </p:spPr>
        <p:txBody>
          <a:bodyPr wrap="none" anchor="ctr">
            <a:prstTxWarp prst="textNoShape">
              <a:avLst/>
            </a:prstTxWarp>
          </a:bodyPr>
          <a:lstStyle/>
          <a:p>
            <a:endParaRPr lang="fr-FR"/>
          </a:p>
        </p:txBody>
      </p:sp>
      <p:sp>
        <p:nvSpPr>
          <p:cNvPr id="178212" name="Line 63"/>
          <p:cNvSpPr>
            <a:spLocks noChangeShapeType="1"/>
          </p:cNvSpPr>
          <p:nvPr/>
        </p:nvSpPr>
        <p:spPr bwMode="auto">
          <a:xfrm>
            <a:off x="2298700" y="4895850"/>
            <a:ext cx="0" cy="1517650"/>
          </a:xfrm>
          <a:prstGeom prst="line">
            <a:avLst/>
          </a:prstGeom>
          <a:noFill/>
          <a:ln w="25400">
            <a:solidFill>
              <a:schemeClr val="accent2"/>
            </a:solidFill>
            <a:round/>
            <a:headEnd/>
            <a:tailEnd/>
          </a:ln>
        </p:spPr>
        <p:txBody>
          <a:bodyPr wrap="none" anchor="ctr">
            <a:prstTxWarp prst="textNoShape">
              <a:avLst/>
            </a:prstTxWarp>
          </a:bodyPr>
          <a:lstStyle/>
          <a:p>
            <a:endParaRPr lang="fr-FR"/>
          </a:p>
        </p:txBody>
      </p:sp>
      <p:sp>
        <p:nvSpPr>
          <p:cNvPr id="178213" name="Line 64"/>
          <p:cNvSpPr>
            <a:spLocks noChangeShapeType="1"/>
          </p:cNvSpPr>
          <p:nvPr/>
        </p:nvSpPr>
        <p:spPr bwMode="auto">
          <a:xfrm>
            <a:off x="3365500" y="4895850"/>
            <a:ext cx="0" cy="1517650"/>
          </a:xfrm>
          <a:prstGeom prst="line">
            <a:avLst/>
          </a:prstGeom>
          <a:noFill/>
          <a:ln w="25400">
            <a:solidFill>
              <a:schemeClr val="accent2"/>
            </a:solidFill>
            <a:round/>
            <a:headEnd/>
            <a:tailEnd/>
          </a:ln>
        </p:spPr>
        <p:txBody>
          <a:bodyPr wrap="none" anchor="ctr">
            <a:prstTxWarp prst="textNoShape">
              <a:avLst/>
            </a:prstTxWarp>
          </a:bodyPr>
          <a:lstStyle/>
          <a:p>
            <a:endParaRPr lang="fr-FR"/>
          </a:p>
        </p:txBody>
      </p:sp>
      <p:sp>
        <p:nvSpPr>
          <p:cNvPr id="178214" name="Line 65"/>
          <p:cNvSpPr>
            <a:spLocks noChangeShapeType="1"/>
          </p:cNvSpPr>
          <p:nvPr/>
        </p:nvSpPr>
        <p:spPr bwMode="auto">
          <a:xfrm>
            <a:off x="4432300" y="4895850"/>
            <a:ext cx="0" cy="1517650"/>
          </a:xfrm>
          <a:prstGeom prst="line">
            <a:avLst/>
          </a:prstGeom>
          <a:noFill/>
          <a:ln w="25400">
            <a:solidFill>
              <a:schemeClr val="accent2"/>
            </a:solidFill>
            <a:round/>
            <a:headEnd/>
            <a:tailEnd/>
          </a:ln>
        </p:spPr>
        <p:txBody>
          <a:bodyPr wrap="none" anchor="ctr">
            <a:prstTxWarp prst="textNoShape">
              <a:avLst/>
            </a:prstTxWarp>
          </a:bodyPr>
          <a:lstStyle/>
          <a:p>
            <a:endParaRPr lang="fr-FR"/>
          </a:p>
        </p:txBody>
      </p:sp>
      <p:sp>
        <p:nvSpPr>
          <p:cNvPr id="178215" name="Line 66"/>
          <p:cNvSpPr>
            <a:spLocks noChangeShapeType="1"/>
          </p:cNvSpPr>
          <p:nvPr/>
        </p:nvSpPr>
        <p:spPr bwMode="auto">
          <a:xfrm>
            <a:off x="5575300" y="4895850"/>
            <a:ext cx="0" cy="1517650"/>
          </a:xfrm>
          <a:prstGeom prst="line">
            <a:avLst/>
          </a:prstGeom>
          <a:noFill/>
          <a:ln w="25400">
            <a:solidFill>
              <a:schemeClr val="accent2"/>
            </a:solidFill>
            <a:round/>
            <a:headEnd/>
            <a:tailEnd/>
          </a:ln>
        </p:spPr>
        <p:txBody>
          <a:bodyPr wrap="none" anchor="ctr">
            <a:prstTxWarp prst="textNoShape">
              <a:avLst/>
            </a:prstTxWarp>
          </a:bodyPr>
          <a:lstStyle/>
          <a:p>
            <a:endParaRPr lang="fr-FR"/>
          </a:p>
        </p:txBody>
      </p:sp>
      <p:sp>
        <p:nvSpPr>
          <p:cNvPr id="178216" name="Rectangle 67"/>
          <p:cNvSpPr>
            <a:spLocks noChangeArrowheads="1"/>
          </p:cNvSpPr>
          <p:nvPr/>
        </p:nvSpPr>
        <p:spPr bwMode="auto">
          <a:xfrm>
            <a:off x="1219200" y="5381625"/>
            <a:ext cx="1082675" cy="649288"/>
          </a:xfrm>
          <a:prstGeom prst="rect">
            <a:avLst/>
          </a:prstGeom>
          <a:noFill/>
          <a:ln w="12700">
            <a:solidFill>
              <a:schemeClr val="bg1"/>
            </a:solidFill>
            <a:miter lim="800000"/>
            <a:headEnd/>
            <a:tailEnd/>
          </a:ln>
        </p:spPr>
        <p:txBody>
          <a:bodyPr wrap="none" lIns="90487" tIns="44450" rIns="90487" bIns="44450">
            <a:prstTxWarp prst="textNoShape">
              <a:avLst/>
            </a:prstTxWarp>
            <a:spAutoFit/>
          </a:bodyPr>
          <a:lstStyle/>
          <a:p>
            <a:r>
              <a:rPr lang="fr-FR" sz="1200" b="1">
                <a:solidFill>
                  <a:srgbClr val="00279F"/>
                </a:solidFill>
              </a:rPr>
              <a:t>Gestion</a:t>
            </a:r>
          </a:p>
          <a:p>
            <a:r>
              <a:rPr lang="fr-FR" sz="1200" b="1">
                <a:solidFill>
                  <a:srgbClr val="00279F"/>
                </a:solidFill>
              </a:rPr>
              <a:t>des activités</a:t>
            </a:r>
          </a:p>
          <a:p>
            <a:r>
              <a:rPr lang="fr-FR" sz="1200" b="1">
                <a:solidFill>
                  <a:srgbClr val="00279F"/>
                </a:solidFill>
              </a:rPr>
              <a:t>commerciales</a:t>
            </a:r>
          </a:p>
        </p:txBody>
      </p:sp>
      <p:sp>
        <p:nvSpPr>
          <p:cNvPr id="178217" name="Rectangle 68"/>
          <p:cNvSpPr>
            <a:spLocks noChangeArrowheads="1"/>
          </p:cNvSpPr>
          <p:nvPr/>
        </p:nvSpPr>
        <p:spPr bwMode="auto">
          <a:xfrm>
            <a:off x="1319213" y="5734050"/>
            <a:ext cx="193675" cy="284163"/>
          </a:xfrm>
          <a:prstGeom prst="rect">
            <a:avLst/>
          </a:prstGeom>
          <a:noFill/>
          <a:ln w="12700">
            <a:solidFill>
              <a:schemeClr val="bg1"/>
            </a:solidFill>
            <a:miter lim="800000"/>
            <a:headEnd/>
            <a:tailEnd/>
          </a:ln>
        </p:spPr>
        <p:txBody>
          <a:bodyPr wrap="none" lIns="90487" tIns="44450" rIns="90487" bIns="44450">
            <a:prstTxWarp prst="textNoShape">
              <a:avLst/>
            </a:prstTxWarp>
            <a:spAutoFit/>
          </a:bodyPr>
          <a:lstStyle/>
          <a:p>
            <a:endParaRPr lang="fr-FR" sz="1200" b="1">
              <a:solidFill>
                <a:srgbClr val="00279F"/>
              </a:solidFill>
            </a:endParaRPr>
          </a:p>
        </p:txBody>
      </p:sp>
      <p:sp>
        <p:nvSpPr>
          <p:cNvPr id="178218" name="Rectangle 69"/>
          <p:cNvSpPr>
            <a:spLocks noChangeArrowheads="1"/>
          </p:cNvSpPr>
          <p:nvPr/>
        </p:nvSpPr>
        <p:spPr bwMode="auto">
          <a:xfrm>
            <a:off x="1343025" y="6011863"/>
            <a:ext cx="193675" cy="284162"/>
          </a:xfrm>
          <a:prstGeom prst="rect">
            <a:avLst/>
          </a:prstGeom>
          <a:noFill/>
          <a:ln w="12700">
            <a:solidFill>
              <a:schemeClr val="bg1"/>
            </a:solidFill>
            <a:miter lim="800000"/>
            <a:headEnd/>
            <a:tailEnd/>
          </a:ln>
        </p:spPr>
        <p:txBody>
          <a:bodyPr wrap="none" lIns="90487" tIns="44450" rIns="90487" bIns="44450">
            <a:prstTxWarp prst="textNoShape">
              <a:avLst/>
            </a:prstTxWarp>
            <a:spAutoFit/>
          </a:bodyPr>
          <a:lstStyle/>
          <a:p>
            <a:endParaRPr lang="fr-FR" sz="1200" b="1">
              <a:solidFill>
                <a:srgbClr val="00279F"/>
              </a:solidFill>
            </a:endParaRPr>
          </a:p>
        </p:txBody>
      </p:sp>
      <p:sp>
        <p:nvSpPr>
          <p:cNvPr id="178219" name="Rectangle 70"/>
          <p:cNvSpPr>
            <a:spLocks noChangeArrowheads="1"/>
          </p:cNvSpPr>
          <p:nvPr/>
        </p:nvSpPr>
        <p:spPr bwMode="auto">
          <a:xfrm>
            <a:off x="2457450" y="5581650"/>
            <a:ext cx="769938" cy="284163"/>
          </a:xfrm>
          <a:prstGeom prst="rect">
            <a:avLst/>
          </a:prstGeom>
          <a:noFill/>
          <a:ln w="12700">
            <a:solidFill>
              <a:schemeClr val="bg1"/>
            </a:solidFill>
            <a:miter lim="800000"/>
            <a:headEnd/>
            <a:tailEnd/>
          </a:ln>
        </p:spPr>
        <p:txBody>
          <a:bodyPr wrap="none" lIns="90487" tIns="44450" rIns="90487" bIns="44450">
            <a:prstTxWarp prst="textNoShape">
              <a:avLst/>
            </a:prstTxWarp>
            <a:spAutoFit/>
          </a:bodyPr>
          <a:lstStyle/>
          <a:p>
            <a:r>
              <a:rPr lang="fr-FR" sz="1200" b="1">
                <a:solidFill>
                  <a:srgbClr val="00279F"/>
                </a:solidFill>
              </a:rPr>
              <a:t>Publicité</a:t>
            </a:r>
          </a:p>
        </p:txBody>
      </p:sp>
      <p:sp>
        <p:nvSpPr>
          <p:cNvPr id="178220" name="Rectangle 71"/>
          <p:cNvSpPr>
            <a:spLocks noChangeArrowheads="1"/>
          </p:cNvSpPr>
          <p:nvPr/>
        </p:nvSpPr>
        <p:spPr bwMode="auto">
          <a:xfrm>
            <a:off x="3352800" y="5321300"/>
            <a:ext cx="887413" cy="649288"/>
          </a:xfrm>
          <a:prstGeom prst="rect">
            <a:avLst/>
          </a:prstGeom>
          <a:noFill/>
          <a:ln w="12700">
            <a:solidFill>
              <a:schemeClr val="bg1"/>
            </a:solidFill>
            <a:miter lim="800000"/>
            <a:headEnd/>
            <a:tailEnd/>
          </a:ln>
        </p:spPr>
        <p:txBody>
          <a:bodyPr lIns="90487" tIns="44450" rIns="90487" bIns="44450">
            <a:prstTxWarp prst="textNoShape">
              <a:avLst/>
            </a:prstTxWarp>
            <a:spAutoFit/>
          </a:bodyPr>
          <a:lstStyle/>
          <a:p>
            <a:r>
              <a:rPr lang="fr-FR" sz="1200" b="1">
                <a:solidFill>
                  <a:srgbClr val="00279F"/>
                </a:solidFill>
              </a:rPr>
              <a:t>Gestion de la force de vente</a:t>
            </a:r>
          </a:p>
        </p:txBody>
      </p:sp>
      <p:sp>
        <p:nvSpPr>
          <p:cNvPr id="178221" name="Rectangle 75"/>
          <p:cNvSpPr>
            <a:spLocks noChangeArrowheads="1"/>
          </p:cNvSpPr>
          <p:nvPr/>
        </p:nvSpPr>
        <p:spPr bwMode="auto">
          <a:xfrm>
            <a:off x="4410075" y="5305425"/>
            <a:ext cx="1304925" cy="649288"/>
          </a:xfrm>
          <a:prstGeom prst="rect">
            <a:avLst/>
          </a:prstGeom>
          <a:noFill/>
          <a:ln w="12700">
            <a:solidFill>
              <a:schemeClr val="bg1"/>
            </a:solidFill>
            <a:miter lim="800000"/>
            <a:headEnd/>
            <a:tailEnd/>
          </a:ln>
        </p:spPr>
        <p:txBody>
          <a:bodyPr lIns="90487" tIns="44450" rIns="90487" bIns="44450">
            <a:prstTxWarp prst="textNoShape">
              <a:avLst/>
            </a:prstTxWarp>
            <a:spAutoFit/>
          </a:bodyPr>
          <a:lstStyle/>
          <a:p>
            <a:r>
              <a:rPr lang="fr-FR" sz="1200" b="1">
                <a:solidFill>
                  <a:srgbClr val="00279F"/>
                </a:solidFill>
              </a:rPr>
              <a:t>Fonctionnement de la force</a:t>
            </a:r>
          </a:p>
          <a:p>
            <a:r>
              <a:rPr lang="fr-FR" sz="1200" b="1">
                <a:solidFill>
                  <a:srgbClr val="00279F"/>
                </a:solidFill>
              </a:rPr>
              <a:t>de vente</a:t>
            </a:r>
          </a:p>
        </p:txBody>
      </p:sp>
      <p:sp>
        <p:nvSpPr>
          <p:cNvPr id="178222" name="Rectangle 78"/>
          <p:cNvSpPr>
            <a:spLocks noChangeArrowheads="1"/>
          </p:cNvSpPr>
          <p:nvPr/>
        </p:nvSpPr>
        <p:spPr bwMode="auto">
          <a:xfrm>
            <a:off x="5741988" y="5551488"/>
            <a:ext cx="887412" cy="284162"/>
          </a:xfrm>
          <a:prstGeom prst="rect">
            <a:avLst/>
          </a:prstGeom>
          <a:noFill/>
          <a:ln w="12700">
            <a:solidFill>
              <a:schemeClr val="bg1"/>
            </a:solidFill>
            <a:miter lim="800000"/>
            <a:headEnd/>
            <a:tailEnd/>
          </a:ln>
        </p:spPr>
        <p:txBody>
          <a:bodyPr wrap="none" lIns="90487" tIns="44450" rIns="90487" bIns="44450">
            <a:prstTxWarp prst="textNoShape">
              <a:avLst/>
            </a:prstTxWarp>
            <a:spAutoFit/>
          </a:bodyPr>
          <a:lstStyle/>
          <a:p>
            <a:r>
              <a:rPr lang="fr-FR" sz="1200" b="1">
                <a:solidFill>
                  <a:srgbClr val="00279F"/>
                </a:solidFill>
              </a:rPr>
              <a:t>Promotion</a:t>
            </a:r>
          </a:p>
        </p:txBody>
      </p:sp>
      <p:sp>
        <p:nvSpPr>
          <p:cNvPr id="178223" name="Freeform 80"/>
          <p:cNvSpPr>
            <a:spLocks/>
          </p:cNvSpPr>
          <p:nvPr/>
        </p:nvSpPr>
        <p:spPr bwMode="auto">
          <a:xfrm>
            <a:off x="1778000" y="1671638"/>
            <a:ext cx="4430713" cy="1820862"/>
          </a:xfrm>
          <a:custGeom>
            <a:avLst/>
            <a:gdLst>
              <a:gd name="T0" fmla="*/ 0 w 2791"/>
              <a:gd name="T1" fmla="*/ 0 h 1147"/>
              <a:gd name="T2" fmla="*/ 323850 w 2791"/>
              <a:gd name="T3" fmla="*/ 239712 h 1147"/>
              <a:gd name="T4" fmla="*/ 592138 w 2791"/>
              <a:gd name="T5" fmla="*/ 395287 h 1147"/>
              <a:gd name="T6" fmla="*/ 1876425 w 2791"/>
              <a:gd name="T7" fmla="*/ 409575 h 1147"/>
              <a:gd name="T8" fmla="*/ 2540000 w 2791"/>
              <a:gd name="T9" fmla="*/ 493712 h 1147"/>
              <a:gd name="T10" fmla="*/ 2822575 w 2791"/>
              <a:gd name="T11" fmla="*/ 620712 h 1147"/>
              <a:gd name="T12" fmla="*/ 2921000 w 2791"/>
              <a:gd name="T13" fmla="*/ 677862 h 1147"/>
              <a:gd name="T14" fmla="*/ 3105150 w 2791"/>
              <a:gd name="T15" fmla="*/ 989012 h 1147"/>
              <a:gd name="T16" fmla="*/ 3244850 w 2791"/>
              <a:gd name="T17" fmla="*/ 1214437 h 1147"/>
              <a:gd name="T18" fmla="*/ 3443288 w 2791"/>
              <a:gd name="T19" fmla="*/ 1327150 h 1147"/>
              <a:gd name="T20" fmla="*/ 3951288 w 2791"/>
              <a:gd name="T21" fmla="*/ 1665287 h 1147"/>
              <a:gd name="T22" fmla="*/ 4205288 w 2791"/>
              <a:gd name="T23" fmla="*/ 1751012 h 1147"/>
              <a:gd name="T24" fmla="*/ 4375150 w 2791"/>
              <a:gd name="T25" fmla="*/ 1806575 h 1147"/>
              <a:gd name="T26" fmla="*/ 4430713 w 2791"/>
              <a:gd name="T27" fmla="*/ 1820862 h 114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91"/>
              <a:gd name="T43" fmla="*/ 0 h 1147"/>
              <a:gd name="T44" fmla="*/ 2791 w 2791"/>
              <a:gd name="T45" fmla="*/ 1147 h 114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91" h="1147">
                <a:moveTo>
                  <a:pt x="0" y="0"/>
                </a:moveTo>
                <a:cubicBezTo>
                  <a:pt x="82" y="41"/>
                  <a:pt x="129" y="97"/>
                  <a:pt x="204" y="151"/>
                </a:cubicBezTo>
                <a:cubicBezTo>
                  <a:pt x="205" y="152"/>
                  <a:pt x="317" y="247"/>
                  <a:pt x="373" y="249"/>
                </a:cubicBezTo>
                <a:cubicBezTo>
                  <a:pt x="642" y="254"/>
                  <a:pt x="912" y="255"/>
                  <a:pt x="1182" y="258"/>
                </a:cubicBezTo>
                <a:cubicBezTo>
                  <a:pt x="1324" y="267"/>
                  <a:pt x="1459" y="289"/>
                  <a:pt x="1600" y="311"/>
                </a:cubicBezTo>
                <a:cubicBezTo>
                  <a:pt x="1666" y="333"/>
                  <a:pt x="1717" y="353"/>
                  <a:pt x="1778" y="391"/>
                </a:cubicBezTo>
                <a:cubicBezTo>
                  <a:pt x="1795" y="401"/>
                  <a:pt x="1824" y="411"/>
                  <a:pt x="1840" y="427"/>
                </a:cubicBezTo>
                <a:cubicBezTo>
                  <a:pt x="1891" y="477"/>
                  <a:pt x="1923" y="558"/>
                  <a:pt x="1956" y="623"/>
                </a:cubicBezTo>
                <a:cubicBezTo>
                  <a:pt x="1967" y="671"/>
                  <a:pt x="2006" y="732"/>
                  <a:pt x="2044" y="765"/>
                </a:cubicBezTo>
                <a:cubicBezTo>
                  <a:pt x="2078" y="794"/>
                  <a:pt x="2131" y="808"/>
                  <a:pt x="2169" y="836"/>
                </a:cubicBezTo>
                <a:cubicBezTo>
                  <a:pt x="2264" y="905"/>
                  <a:pt x="2379" y="1004"/>
                  <a:pt x="2489" y="1049"/>
                </a:cubicBezTo>
                <a:cubicBezTo>
                  <a:pt x="2540" y="1069"/>
                  <a:pt x="2595" y="1086"/>
                  <a:pt x="2649" y="1103"/>
                </a:cubicBezTo>
                <a:cubicBezTo>
                  <a:pt x="2684" y="1113"/>
                  <a:pt x="2719" y="1128"/>
                  <a:pt x="2756" y="1138"/>
                </a:cubicBezTo>
                <a:cubicBezTo>
                  <a:pt x="2767" y="1141"/>
                  <a:pt x="2791" y="1147"/>
                  <a:pt x="2791" y="1147"/>
                </a:cubicBezTo>
              </a:path>
            </a:pathLst>
          </a:custGeom>
          <a:noFill/>
          <a:ln w="12700">
            <a:solidFill>
              <a:schemeClr val="hlink"/>
            </a:solidFill>
            <a:round/>
            <a:headEnd/>
            <a:tailEnd type="triangle" w="med" len="med"/>
          </a:ln>
        </p:spPr>
        <p:txBody>
          <a:bodyPr wrap="none" anchor="ctr">
            <a:prstTxWarp prst="textNoShape">
              <a:avLst/>
            </a:prstTxWarp>
          </a:bodyPr>
          <a:lstStyle/>
          <a:p>
            <a:endParaRPr lang="fr-FR"/>
          </a:p>
        </p:txBody>
      </p:sp>
    </p:spTree>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space réservé du numéro de diapositive 2"/>
          <p:cNvSpPr>
            <a:spLocks noGrp="1"/>
          </p:cNvSpPr>
          <p:nvPr>
            <p:ph type="sldNum" sz="quarter" idx="10"/>
          </p:nvPr>
        </p:nvSpPr>
        <p:spPr/>
        <p:txBody>
          <a:bodyPr/>
          <a:lstStyle/>
          <a:p>
            <a:pPr>
              <a:defRPr/>
            </a:pPr>
            <a:fld id="{106F719E-E310-7445-93B5-CCB58F4D5E2E}" type="slidenum">
              <a:rPr lang="fr-FR"/>
              <a:pPr>
                <a:defRPr/>
              </a:pPr>
              <a:t>88</a:t>
            </a:fld>
            <a:endParaRPr lang="fr-FR"/>
          </a:p>
        </p:txBody>
      </p:sp>
      <p:sp>
        <p:nvSpPr>
          <p:cNvPr id="180227" name="Rectangle 1026"/>
          <p:cNvSpPr>
            <a:spLocks noGrp="1" noChangeArrowheads="1"/>
          </p:cNvSpPr>
          <p:nvPr>
            <p:ph type="title"/>
          </p:nvPr>
        </p:nvSpPr>
        <p:spPr>
          <a:xfrm>
            <a:off x="685800" y="0"/>
            <a:ext cx="8458200" cy="908050"/>
          </a:xfrm>
        </p:spPr>
        <p:txBody>
          <a:bodyPr/>
          <a:lstStyle/>
          <a:p>
            <a:r>
              <a:rPr lang="fr-FR"/>
              <a:t>Construire la proposition de valeur : la grille des 4 actions</a:t>
            </a:r>
          </a:p>
        </p:txBody>
      </p:sp>
      <p:sp>
        <p:nvSpPr>
          <p:cNvPr id="180228" name="Oval 1027"/>
          <p:cNvSpPr>
            <a:spLocks noChangeArrowheads="1"/>
          </p:cNvSpPr>
          <p:nvPr/>
        </p:nvSpPr>
        <p:spPr bwMode="auto">
          <a:xfrm>
            <a:off x="3708400" y="3165475"/>
            <a:ext cx="1871663" cy="1268413"/>
          </a:xfrm>
          <a:prstGeom prst="ellipse">
            <a:avLst/>
          </a:prstGeom>
          <a:solidFill>
            <a:srgbClr val="00279F"/>
          </a:solidFill>
          <a:ln w="9525">
            <a:solidFill>
              <a:srgbClr val="00279F"/>
            </a:solidFill>
            <a:round/>
            <a:headEnd/>
            <a:tailEnd/>
          </a:ln>
        </p:spPr>
        <p:txBody>
          <a:bodyPr anchor="ctr">
            <a:prstTxWarp prst="textNoShape">
              <a:avLst/>
            </a:prstTxWarp>
            <a:spAutoFit/>
          </a:bodyPr>
          <a:lstStyle/>
          <a:p>
            <a:pPr algn="ctr" eaLnBrk="1" hangingPunct="1"/>
            <a:r>
              <a:rPr lang="fr-FR" sz="1800" b="1">
                <a:solidFill>
                  <a:schemeClr val="bg1"/>
                </a:solidFill>
                <a:latin typeface="Tahoma" charset="0"/>
              </a:rPr>
              <a:t>Décaler la courbe de valeur</a:t>
            </a:r>
          </a:p>
        </p:txBody>
      </p:sp>
      <p:sp>
        <p:nvSpPr>
          <p:cNvPr id="180229" name="AutoShape 1028"/>
          <p:cNvSpPr>
            <a:spLocks noChangeArrowheads="1"/>
          </p:cNvSpPr>
          <p:nvPr/>
        </p:nvSpPr>
        <p:spPr bwMode="auto">
          <a:xfrm>
            <a:off x="3727450" y="1052513"/>
            <a:ext cx="1795463" cy="407987"/>
          </a:xfrm>
          <a:prstGeom prst="roundRect">
            <a:avLst>
              <a:gd name="adj" fmla="val 16667"/>
            </a:avLst>
          </a:prstGeom>
          <a:solidFill>
            <a:srgbClr val="00279F"/>
          </a:solidFill>
          <a:ln w="9525">
            <a:solidFill>
              <a:srgbClr val="00279F"/>
            </a:solidFill>
            <a:round/>
            <a:headEnd/>
            <a:tailEnd/>
          </a:ln>
        </p:spPr>
        <p:txBody>
          <a:bodyPr anchor="ctr">
            <a:prstTxWarp prst="textNoShape">
              <a:avLst/>
            </a:prstTxWarp>
            <a:spAutoFit/>
          </a:bodyPr>
          <a:lstStyle/>
          <a:p>
            <a:pPr algn="ctr" eaLnBrk="1" hangingPunct="1"/>
            <a:r>
              <a:rPr lang="fr-FR" sz="1800" b="1">
                <a:solidFill>
                  <a:schemeClr val="bg1"/>
                </a:solidFill>
                <a:latin typeface="Tahoma" charset="0"/>
                <a:ea typeface="ヒラギノ角ゴ Pro W3" charset="-128"/>
                <a:cs typeface="ヒラギノ角ゴ Pro W3" charset="-128"/>
              </a:rPr>
              <a:t>❷</a:t>
            </a:r>
            <a:r>
              <a:rPr lang="fr-FR" sz="1800" b="1">
                <a:solidFill>
                  <a:schemeClr val="bg1"/>
                </a:solidFill>
                <a:latin typeface="Tahoma" charset="0"/>
              </a:rPr>
              <a:t> ATTENUER</a:t>
            </a:r>
          </a:p>
        </p:txBody>
      </p:sp>
      <p:sp>
        <p:nvSpPr>
          <p:cNvPr id="180230" name="AutoShape 1029"/>
          <p:cNvSpPr>
            <a:spLocks noChangeArrowheads="1"/>
          </p:cNvSpPr>
          <p:nvPr/>
        </p:nvSpPr>
        <p:spPr bwMode="auto">
          <a:xfrm>
            <a:off x="6657975" y="2876550"/>
            <a:ext cx="1824038" cy="407988"/>
          </a:xfrm>
          <a:prstGeom prst="roundRect">
            <a:avLst>
              <a:gd name="adj" fmla="val 16667"/>
            </a:avLst>
          </a:prstGeom>
          <a:solidFill>
            <a:srgbClr val="00279F"/>
          </a:solidFill>
          <a:ln w="9525">
            <a:solidFill>
              <a:srgbClr val="00279F"/>
            </a:solidFill>
            <a:round/>
            <a:headEnd/>
            <a:tailEnd/>
          </a:ln>
        </p:spPr>
        <p:txBody>
          <a:bodyPr anchor="ctr">
            <a:prstTxWarp prst="textNoShape">
              <a:avLst/>
            </a:prstTxWarp>
            <a:spAutoFit/>
          </a:bodyPr>
          <a:lstStyle/>
          <a:p>
            <a:pPr algn="ctr" eaLnBrk="1" hangingPunct="1"/>
            <a:r>
              <a:rPr lang="fr-FR" sz="1800" b="1">
                <a:solidFill>
                  <a:schemeClr val="bg1"/>
                </a:solidFill>
                <a:latin typeface="Tahoma" charset="0"/>
                <a:ea typeface="ヒラギノ角ゴ Pro W3" charset="-128"/>
                <a:cs typeface="ヒラギノ角ゴ Pro W3" charset="-128"/>
              </a:rPr>
              <a:t>❹</a:t>
            </a:r>
            <a:r>
              <a:rPr lang="fr-FR" sz="1800" b="1">
                <a:solidFill>
                  <a:schemeClr val="bg1"/>
                </a:solidFill>
                <a:latin typeface="Tahoma" charset="0"/>
              </a:rPr>
              <a:t> CREER</a:t>
            </a:r>
          </a:p>
        </p:txBody>
      </p:sp>
      <p:sp>
        <p:nvSpPr>
          <p:cNvPr id="180231" name="AutoShape 1030"/>
          <p:cNvSpPr>
            <a:spLocks noChangeArrowheads="1"/>
          </p:cNvSpPr>
          <p:nvPr/>
        </p:nvSpPr>
        <p:spPr bwMode="auto">
          <a:xfrm>
            <a:off x="731838" y="2733675"/>
            <a:ext cx="1824037" cy="407988"/>
          </a:xfrm>
          <a:prstGeom prst="roundRect">
            <a:avLst>
              <a:gd name="adj" fmla="val 16667"/>
            </a:avLst>
          </a:prstGeom>
          <a:solidFill>
            <a:srgbClr val="00279F"/>
          </a:solidFill>
          <a:ln w="9525">
            <a:solidFill>
              <a:srgbClr val="00279F"/>
            </a:solidFill>
            <a:round/>
            <a:headEnd/>
            <a:tailEnd/>
          </a:ln>
        </p:spPr>
        <p:txBody>
          <a:bodyPr anchor="ctr">
            <a:prstTxWarp prst="textNoShape">
              <a:avLst/>
            </a:prstTxWarp>
            <a:spAutoFit/>
          </a:bodyPr>
          <a:lstStyle/>
          <a:p>
            <a:pPr algn="ctr" eaLnBrk="1" hangingPunct="1"/>
            <a:r>
              <a:rPr lang="fr-FR" sz="1800" b="1">
                <a:solidFill>
                  <a:schemeClr val="bg1"/>
                </a:solidFill>
                <a:latin typeface="Tahoma" charset="0"/>
                <a:ea typeface="ヒラギノ角ゴ Pro W3" charset="-128"/>
                <a:cs typeface="ヒラギノ角ゴ Pro W3" charset="-128"/>
              </a:rPr>
              <a:t>❶</a:t>
            </a:r>
            <a:r>
              <a:rPr lang="fr-FR" sz="1800" b="1">
                <a:solidFill>
                  <a:schemeClr val="bg1"/>
                </a:solidFill>
                <a:latin typeface="Tahoma" charset="0"/>
              </a:rPr>
              <a:t> EXCLURE</a:t>
            </a:r>
          </a:p>
        </p:txBody>
      </p:sp>
      <p:sp>
        <p:nvSpPr>
          <p:cNvPr id="180232" name="AutoShape 1031"/>
          <p:cNvSpPr>
            <a:spLocks noChangeArrowheads="1"/>
          </p:cNvSpPr>
          <p:nvPr/>
        </p:nvSpPr>
        <p:spPr bwMode="auto">
          <a:xfrm>
            <a:off x="3635375" y="6189663"/>
            <a:ext cx="1995488" cy="407987"/>
          </a:xfrm>
          <a:prstGeom prst="roundRect">
            <a:avLst>
              <a:gd name="adj" fmla="val 16667"/>
            </a:avLst>
          </a:prstGeom>
          <a:solidFill>
            <a:srgbClr val="00279F"/>
          </a:solidFill>
          <a:ln w="9525">
            <a:solidFill>
              <a:srgbClr val="00279F"/>
            </a:solidFill>
            <a:round/>
            <a:headEnd/>
            <a:tailEnd/>
          </a:ln>
        </p:spPr>
        <p:txBody>
          <a:bodyPr anchor="ctr">
            <a:prstTxWarp prst="textNoShape">
              <a:avLst/>
            </a:prstTxWarp>
            <a:spAutoFit/>
          </a:bodyPr>
          <a:lstStyle/>
          <a:p>
            <a:pPr algn="ctr" eaLnBrk="1" hangingPunct="1"/>
            <a:r>
              <a:rPr lang="fr-FR" sz="1800" b="1">
                <a:solidFill>
                  <a:schemeClr val="bg1"/>
                </a:solidFill>
                <a:latin typeface="Tahoma" charset="0"/>
                <a:ea typeface="ヒラギノ角ゴ Pro W3" charset="-128"/>
                <a:cs typeface="ヒラギノ角ゴ Pro W3" charset="-128"/>
              </a:rPr>
              <a:t>❸</a:t>
            </a:r>
            <a:r>
              <a:rPr lang="fr-FR" sz="1800" b="1">
                <a:solidFill>
                  <a:schemeClr val="bg1"/>
                </a:solidFill>
                <a:latin typeface="Tahoma" charset="0"/>
              </a:rPr>
              <a:t> RENFORCER</a:t>
            </a:r>
          </a:p>
        </p:txBody>
      </p:sp>
      <p:sp>
        <p:nvSpPr>
          <p:cNvPr id="180233" name="Rectangle 1032"/>
          <p:cNvSpPr>
            <a:spLocks noChangeArrowheads="1"/>
          </p:cNvSpPr>
          <p:nvPr/>
        </p:nvSpPr>
        <p:spPr bwMode="auto">
          <a:xfrm>
            <a:off x="3492500" y="4581525"/>
            <a:ext cx="2376488" cy="1568450"/>
          </a:xfrm>
          <a:prstGeom prst="rect">
            <a:avLst/>
          </a:prstGeom>
          <a:solidFill>
            <a:schemeClr val="bg1"/>
          </a:solidFill>
          <a:ln w="9525">
            <a:solidFill>
              <a:schemeClr val="tx1"/>
            </a:solidFill>
            <a:miter lim="800000"/>
            <a:headEnd/>
            <a:tailEnd/>
          </a:ln>
        </p:spPr>
        <p:txBody>
          <a:bodyPr anchor="ctr">
            <a:prstTxWarp prst="textNoShape">
              <a:avLst/>
            </a:prstTxWarp>
            <a:spAutoFit/>
          </a:bodyPr>
          <a:lstStyle/>
          <a:p>
            <a:pPr algn="ctr" eaLnBrk="1" hangingPunct="1"/>
            <a:r>
              <a:rPr lang="fr-FR" sz="1600" b="1">
                <a:latin typeface="Tahoma" charset="0"/>
              </a:rPr>
              <a:t>Quels critères doivent être renforcés bien au-delà du niveau jugé normal dans le secteur ?</a:t>
            </a:r>
          </a:p>
        </p:txBody>
      </p:sp>
      <p:sp>
        <p:nvSpPr>
          <p:cNvPr id="180234" name="Rectangle 1033"/>
          <p:cNvSpPr>
            <a:spLocks noChangeArrowheads="1"/>
          </p:cNvSpPr>
          <p:nvPr/>
        </p:nvSpPr>
        <p:spPr bwMode="auto">
          <a:xfrm>
            <a:off x="6442075" y="3357563"/>
            <a:ext cx="2378075" cy="1079500"/>
          </a:xfrm>
          <a:prstGeom prst="rect">
            <a:avLst/>
          </a:prstGeom>
          <a:solidFill>
            <a:schemeClr val="bg1"/>
          </a:solidFill>
          <a:ln w="9525">
            <a:solidFill>
              <a:schemeClr val="tx1"/>
            </a:solidFill>
            <a:miter lim="800000"/>
            <a:headEnd/>
            <a:tailEnd/>
          </a:ln>
        </p:spPr>
        <p:txBody>
          <a:bodyPr anchor="ctr">
            <a:prstTxWarp prst="textNoShape">
              <a:avLst/>
            </a:prstTxWarp>
            <a:spAutoFit/>
          </a:bodyPr>
          <a:lstStyle/>
          <a:p>
            <a:pPr algn="ctr" eaLnBrk="1" hangingPunct="1"/>
            <a:r>
              <a:rPr lang="fr-FR" sz="1600" b="1">
                <a:latin typeface="Tahoma" charset="0"/>
              </a:rPr>
              <a:t>Quels critères jusque-là négligés par le secteur doivent être créés ?</a:t>
            </a:r>
          </a:p>
        </p:txBody>
      </p:sp>
      <p:sp>
        <p:nvSpPr>
          <p:cNvPr id="180235" name="Rectangle 1034"/>
          <p:cNvSpPr>
            <a:spLocks noChangeArrowheads="1"/>
          </p:cNvSpPr>
          <p:nvPr/>
        </p:nvSpPr>
        <p:spPr bwMode="auto">
          <a:xfrm>
            <a:off x="3435350" y="1500188"/>
            <a:ext cx="2378075" cy="1568450"/>
          </a:xfrm>
          <a:prstGeom prst="rect">
            <a:avLst/>
          </a:prstGeom>
          <a:solidFill>
            <a:schemeClr val="bg1"/>
          </a:solidFill>
          <a:ln w="9525">
            <a:solidFill>
              <a:schemeClr val="tx1"/>
            </a:solidFill>
            <a:miter lim="800000"/>
            <a:headEnd/>
            <a:tailEnd/>
          </a:ln>
        </p:spPr>
        <p:txBody>
          <a:bodyPr anchor="ctr">
            <a:prstTxWarp prst="textNoShape">
              <a:avLst/>
            </a:prstTxWarp>
            <a:spAutoFit/>
          </a:bodyPr>
          <a:lstStyle/>
          <a:p>
            <a:pPr algn="ctr" eaLnBrk="1" hangingPunct="1"/>
            <a:r>
              <a:rPr lang="fr-FR" sz="1600" b="1">
                <a:latin typeface="Tahoma" charset="0"/>
              </a:rPr>
              <a:t>Quels critères doivent être atténués par rapport au niveau jugé normal dans le secteur ?</a:t>
            </a:r>
          </a:p>
        </p:txBody>
      </p:sp>
      <p:sp>
        <p:nvSpPr>
          <p:cNvPr id="180236" name="Rectangle 1035"/>
          <p:cNvSpPr>
            <a:spLocks noChangeArrowheads="1"/>
          </p:cNvSpPr>
          <p:nvPr/>
        </p:nvSpPr>
        <p:spPr bwMode="auto">
          <a:xfrm>
            <a:off x="468313" y="3213100"/>
            <a:ext cx="2378075" cy="1323975"/>
          </a:xfrm>
          <a:prstGeom prst="rect">
            <a:avLst/>
          </a:prstGeom>
          <a:solidFill>
            <a:schemeClr val="bg1"/>
          </a:solidFill>
          <a:ln w="9525">
            <a:solidFill>
              <a:schemeClr val="tx1"/>
            </a:solidFill>
            <a:miter lim="800000"/>
            <a:headEnd/>
            <a:tailEnd/>
          </a:ln>
        </p:spPr>
        <p:txBody>
          <a:bodyPr anchor="ctr">
            <a:prstTxWarp prst="textNoShape">
              <a:avLst/>
            </a:prstTxWarp>
            <a:spAutoFit/>
          </a:bodyPr>
          <a:lstStyle/>
          <a:p>
            <a:pPr algn="ctr" eaLnBrk="1" hangingPunct="1"/>
            <a:r>
              <a:rPr lang="fr-FR" sz="1600" b="1">
                <a:latin typeface="Tahoma" charset="0"/>
              </a:rPr>
              <a:t>Quels critères acceptés sans réflexion par les acteurs du secteur doivent être exclus ?</a:t>
            </a:r>
          </a:p>
        </p:txBody>
      </p:sp>
      <p:sp>
        <p:nvSpPr>
          <p:cNvPr id="180237" name="AutoShape 1036"/>
          <p:cNvSpPr>
            <a:spLocks noChangeArrowheads="1"/>
          </p:cNvSpPr>
          <p:nvPr/>
        </p:nvSpPr>
        <p:spPr bwMode="auto">
          <a:xfrm>
            <a:off x="3055938" y="3597275"/>
            <a:ext cx="649287" cy="431800"/>
          </a:xfrm>
          <a:prstGeom prst="rightArrow">
            <a:avLst>
              <a:gd name="adj1" fmla="val 50000"/>
              <a:gd name="adj2" fmla="val 37592"/>
            </a:avLst>
          </a:prstGeom>
          <a:solidFill>
            <a:srgbClr val="00279F"/>
          </a:solidFill>
          <a:ln w="9525">
            <a:solidFill>
              <a:srgbClr val="00279F"/>
            </a:solidFill>
            <a:miter lim="800000"/>
            <a:headEnd/>
            <a:tailEnd/>
          </a:ln>
        </p:spPr>
        <p:txBody>
          <a:bodyPr wrap="none" anchor="ctr">
            <a:prstTxWarp prst="textNoShape">
              <a:avLst/>
            </a:prstTxWarp>
          </a:bodyPr>
          <a:lstStyle/>
          <a:p>
            <a:endParaRPr lang="fr-FR"/>
          </a:p>
        </p:txBody>
      </p:sp>
      <p:sp>
        <p:nvSpPr>
          <p:cNvPr id="180238" name="AutoShape 1037"/>
          <p:cNvSpPr>
            <a:spLocks noChangeArrowheads="1"/>
          </p:cNvSpPr>
          <p:nvPr/>
        </p:nvSpPr>
        <p:spPr bwMode="auto">
          <a:xfrm rot="-5400000">
            <a:off x="4498975" y="4221163"/>
            <a:ext cx="288925" cy="431800"/>
          </a:xfrm>
          <a:prstGeom prst="rightArrow">
            <a:avLst>
              <a:gd name="adj1" fmla="val 50000"/>
              <a:gd name="adj2" fmla="val 25000"/>
            </a:avLst>
          </a:prstGeom>
          <a:solidFill>
            <a:srgbClr val="00279F"/>
          </a:solidFill>
          <a:ln w="9525">
            <a:solidFill>
              <a:srgbClr val="00279F"/>
            </a:solidFill>
            <a:miter lim="800000"/>
            <a:headEnd/>
            <a:tailEnd/>
          </a:ln>
        </p:spPr>
        <p:txBody>
          <a:bodyPr wrap="none" anchor="ctr">
            <a:prstTxWarp prst="textNoShape">
              <a:avLst/>
            </a:prstTxWarp>
          </a:bodyPr>
          <a:lstStyle/>
          <a:p>
            <a:endParaRPr lang="fr-FR"/>
          </a:p>
        </p:txBody>
      </p:sp>
      <p:sp>
        <p:nvSpPr>
          <p:cNvPr id="180239" name="AutoShape 1038"/>
          <p:cNvSpPr>
            <a:spLocks noChangeArrowheads="1"/>
          </p:cNvSpPr>
          <p:nvPr/>
        </p:nvSpPr>
        <p:spPr bwMode="auto">
          <a:xfrm rot="5400000" flipV="1">
            <a:off x="4498975" y="2997201"/>
            <a:ext cx="288925" cy="43180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prstTxWarp prst="textNoShape">
              <a:avLst/>
            </a:prstTxWarp>
          </a:bodyPr>
          <a:lstStyle/>
          <a:p>
            <a:endParaRPr lang="fr-FR"/>
          </a:p>
        </p:txBody>
      </p:sp>
      <p:sp>
        <p:nvSpPr>
          <p:cNvPr id="180240" name="AutoShape 1039"/>
          <p:cNvSpPr>
            <a:spLocks noChangeArrowheads="1"/>
          </p:cNvSpPr>
          <p:nvPr/>
        </p:nvSpPr>
        <p:spPr bwMode="auto">
          <a:xfrm flipH="1">
            <a:off x="5578475" y="3597275"/>
            <a:ext cx="649288" cy="431800"/>
          </a:xfrm>
          <a:prstGeom prst="rightArrow">
            <a:avLst>
              <a:gd name="adj1" fmla="val 50000"/>
              <a:gd name="adj2" fmla="val 37592"/>
            </a:avLst>
          </a:prstGeom>
          <a:solidFill>
            <a:srgbClr val="00279F"/>
          </a:solidFill>
          <a:ln w="9525">
            <a:solidFill>
              <a:srgbClr val="00279F"/>
            </a:solidFill>
            <a:miter lim="800000"/>
            <a:headEnd/>
            <a:tailEnd/>
          </a:ln>
        </p:spPr>
        <p:txBody>
          <a:bodyPr wrap="none" anchor="ctr">
            <a:prstTxWarp prst="textNoShape">
              <a:avLst/>
            </a:prstTxWarp>
          </a:bodyPr>
          <a:lstStyle/>
          <a:p>
            <a:endParaRPr lang="fr-FR"/>
          </a:p>
        </p:txBody>
      </p:sp>
      <p:pic>
        <p:nvPicPr>
          <p:cNvPr id="180241" name="Picture 1040" descr="bd14726_"/>
          <p:cNvPicPr>
            <a:picLocks noChangeAspect="1" noChangeArrowheads="1"/>
          </p:cNvPicPr>
          <p:nvPr/>
        </p:nvPicPr>
        <p:blipFill>
          <a:blip r:embed="rId3"/>
          <a:srcRect/>
          <a:stretch>
            <a:fillRect/>
          </a:stretch>
        </p:blipFill>
        <p:spPr bwMode="auto">
          <a:xfrm>
            <a:off x="7796213" y="6599238"/>
            <a:ext cx="952500" cy="190500"/>
          </a:xfrm>
          <a:prstGeom prst="rect">
            <a:avLst/>
          </a:prstGeom>
          <a:noFill/>
          <a:ln w="9525">
            <a:noFill/>
            <a:miter lim="800000"/>
            <a:headEnd/>
            <a:tailEnd/>
          </a:ln>
        </p:spPr>
      </p:pic>
      <p:sp>
        <p:nvSpPr>
          <p:cNvPr id="180242" name="Text Box 1041">
            <a:hlinkClick r:id="rId4" action="ppaction://hlinksldjump"/>
          </p:cNvPr>
          <p:cNvSpPr txBox="1">
            <a:spLocks noChangeArrowheads="1"/>
          </p:cNvSpPr>
          <p:nvPr/>
        </p:nvSpPr>
        <p:spPr bwMode="auto">
          <a:xfrm>
            <a:off x="7812088" y="6597650"/>
            <a:ext cx="909637" cy="214313"/>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fr-FR" sz="800">
                <a:latin typeface="Arial" charset="0"/>
                <a:ea typeface="Arial" charset="0"/>
                <a:cs typeface="Arial" charset="0"/>
              </a:rPr>
              <a:t>      Sommaire</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Espace réservé du numéro de diapositive 3"/>
          <p:cNvSpPr>
            <a:spLocks noGrp="1"/>
          </p:cNvSpPr>
          <p:nvPr>
            <p:ph type="sldNum" sz="quarter" idx="10"/>
          </p:nvPr>
        </p:nvSpPr>
        <p:spPr/>
        <p:txBody>
          <a:bodyPr/>
          <a:lstStyle/>
          <a:p>
            <a:pPr>
              <a:defRPr/>
            </a:pPr>
            <a:fld id="{44D7F8D5-F1D6-674E-BFBA-F78FCF15E1CD}" type="slidenum">
              <a:rPr lang="fr-FR"/>
              <a:pPr>
                <a:defRPr/>
              </a:pPr>
              <a:t>89</a:t>
            </a:fld>
            <a:endParaRPr lang="fr-FR"/>
          </a:p>
        </p:txBody>
      </p:sp>
      <p:sp>
        <p:nvSpPr>
          <p:cNvPr id="182275" name="Rectangle 1026"/>
          <p:cNvSpPr>
            <a:spLocks noGrp="1" noChangeArrowheads="1"/>
          </p:cNvSpPr>
          <p:nvPr>
            <p:ph type="title"/>
          </p:nvPr>
        </p:nvSpPr>
        <p:spPr>
          <a:xfrm>
            <a:off x="685800" y="0"/>
            <a:ext cx="8458200" cy="908050"/>
          </a:xfrm>
        </p:spPr>
        <p:txBody>
          <a:bodyPr/>
          <a:lstStyle/>
          <a:p>
            <a:r>
              <a:rPr lang="fr-FR"/>
              <a:t>Éclairer les vérités anciennes d'un œil neuf</a:t>
            </a:r>
          </a:p>
        </p:txBody>
      </p:sp>
      <p:graphicFrame>
        <p:nvGraphicFramePr>
          <p:cNvPr id="513057" name="Group 1057"/>
          <p:cNvGraphicFramePr>
            <a:graphicFrameLocks noGrp="1"/>
          </p:cNvGraphicFramePr>
          <p:nvPr>
            <p:ph type="tbl" idx="1"/>
          </p:nvPr>
        </p:nvGraphicFramePr>
        <p:xfrm>
          <a:off x="228600" y="1701800"/>
          <a:ext cx="8664575" cy="4039173"/>
        </p:xfrm>
        <a:graphic>
          <a:graphicData uri="http://schemas.openxmlformats.org/drawingml/2006/table">
            <a:tbl>
              <a:tblPr/>
              <a:tblGrid>
                <a:gridCol w="1860550"/>
                <a:gridCol w="3382963"/>
                <a:gridCol w="3421062"/>
              </a:tblGrid>
              <a:tr h="990600">
                <a:tc>
                  <a:txBody>
                    <a:bodyPr/>
                    <a:lstStyle/>
                    <a:p>
                      <a:pPr marL="0" marR="0" lvl="0" indent="0" algn="ctr" defTabSz="914400" rtl="0" eaLnBrk="0" fontAlgn="base" latinLnBrk="0" hangingPunct="0">
                        <a:lnSpc>
                          <a:spcPct val="100000"/>
                        </a:lnSpc>
                        <a:spcBef>
                          <a:spcPct val="20000"/>
                        </a:spcBef>
                        <a:spcAft>
                          <a:spcPct val="0"/>
                        </a:spcAft>
                        <a:buClr>
                          <a:schemeClr val="tx2"/>
                        </a:buClr>
                        <a:buSzPct val="100000"/>
                        <a:buFontTx/>
                        <a:buNone/>
                        <a:tabLst/>
                      </a:pPr>
                      <a:r>
                        <a:rPr kumimoji="0" lang="fr-FR" sz="1600" b="1" i="0" u="none" strike="noStrike" cap="none" normalizeH="0" baseline="0">
                          <a:ln>
                            <a:noFill/>
                          </a:ln>
                          <a:solidFill>
                            <a:srgbClr val="00279F"/>
                          </a:solidFill>
                          <a:effectLst/>
                          <a:latin typeface="Times New Roman" charset="0"/>
                        </a:rPr>
                        <a:t>EXCLURE</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100000"/>
                        <a:buFontTx/>
                        <a:buNone/>
                        <a:tabLst/>
                      </a:pPr>
                      <a:r>
                        <a:rPr kumimoji="0" lang="fr-FR" sz="1600" b="1" i="0" u="none" strike="noStrike" cap="none" normalizeH="0" baseline="0">
                          <a:ln>
                            <a:noFill/>
                          </a:ln>
                          <a:solidFill>
                            <a:schemeClr val="tx1"/>
                          </a:solidFill>
                          <a:effectLst/>
                          <a:latin typeface="Times New Roman" charset="0"/>
                        </a:rPr>
                        <a:t>Les nouvelles exigences des consommateurs, les nouvelles pratiques de concurrents …</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endParaRPr kumimoji="0" lang="fr-FR" sz="1600" b="1" i="0" u="none" strike="noStrike" cap="none" normalizeH="0" baseline="0">
                        <a:ln>
                          <a:noFill/>
                        </a:ln>
                        <a:solidFill>
                          <a:schemeClr val="tx1"/>
                        </a:solidFill>
                        <a:effectLst/>
                        <a:latin typeface="Times New Roman" charset="0"/>
                      </a:endParaRPr>
                    </a:p>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endParaRPr kumimoji="0" lang="fr-FR" sz="1600" b="1" i="0" u="none" strike="noStrike" cap="none" normalizeH="0" baseline="0">
                        <a:ln>
                          <a:noFill/>
                        </a:ln>
                        <a:solidFill>
                          <a:schemeClr val="tx1"/>
                        </a:solidFill>
                        <a:effectLst/>
                        <a:latin typeface="Times New Roman" charset="0"/>
                      </a:endParaRPr>
                    </a:p>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600" b="1" i="0" u="none" strike="noStrike" cap="none" normalizeH="0" baseline="0">
                          <a:ln>
                            <a:noFill/>
                          </a:ln>
                          <a:solidFill>
                            <a:schemeClr val="accent2"/>
                          </a:solidFill>
                          <a:effectLst/>
                          <a:latin typeface="Times New Roman" charset="0"/>
                        </a:rPr>
                        <a:t>Sources de baisse des coûts</a:t>
                      </a:r>
                    </a:p>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600" b="1" i="0" u="none" strike="noStrike" cap="none" normalizeH="0" baseline="0">
                          <a:ln>
                            <a:noFill/>
                          </a:ln>
                          <a:solidFill>
                            <a:schemeClr val="accent2"/>
                          </a:solidFill>
                          <a:effectLst/>
                          <a:latin typeface="Times New Roman" charset="0"/>
                        </a:rPr>
                        <a:t>Abandon d'investissements « classiques »</a:t>
                      </a:r>
                    </a:p>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600" b="1" i="0" u="none" strike="noStrike" cap="none" normalizeH="0" baseline="0">
                          <a:ln>
                            <a:noFill/>
                          </a:ln>
                          <a:solidFill>
                            <a:schemeClr val="accent2"/>
                          </a:solidFill>
                          <a:effectLst/>
                          <a:latin typeface="Times New Roman" charset="0"/>
                        </a:rPr>
                        <a:t>Simplifier les modèles économiques</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89013">
                <a:tc>
                  <a:txBody>
                    <a:bodyPr/>
                    <a:lstStyle/>
                    <a:p>
                      <a:pPr marL="0" marR="0" lvl="0" indent="0" algn="ctr" defTabSz="914400" rtl="0" eaLnBrk="0" fontAlgn="base" latinLnBrk="0" hangingPunct="0">
                        <a:lnSpc>
                          <a:spcPct val="100000"/>
                        </a:lnSpc>
                        <a:spcBef>
                          <a:spcPct val="20000"/>
                        </a:spcBef>
                        <a:spcAft>
                          <a:spcPct val="0"/>
                        </a:spcAft>
                        <a:buClr>
                          <a:schemeClr val="tx2"/>
                        </a:buClr>
                        <a:buSzPct val="100000"/>
                        <a:buFontTx/>
                        <a:buNone/>
                        <a:tabLst/>
                      </a:pPr>
                      <a:r>
                        <a:rPr kumimoji="0" lang="fr-FR" sz="1600" b="1" i="0" u="none" strike="noStrike" cap="none" normalizeH="0" baseline="0">
                          <a:ln>
                            <a:noFill/>
                          </a:ln>
                          <a:solidFill>
                            <a:srgbClr val="00279F"/>
                          </a:solidFill>
                          <a:effectLst/>
                          <a:latin typeface="Times New Roman" charset="0"/>
                        </a:rPr>
                        <a:t>ATTENUER</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100000"/>
                        <a:buFontTx/>
                        <a:buNone/>
                        <a:tabLst/>
                      </a:pPr>
                      <a:r>
                        <a:rPr kumimoji="0" lang="fr-FR" sz="1600" b="1" i="0" u="none" strike="noStrike" cap="none" normalizeH="0" baseline="0">
                          <a:ln>
                            <a:noFill/>
                          </a:ln>
                          <a:solidFill>
                            <a:schemeClr val="tx1"/>
                          </a:solidFill>
                          <a:effectLst/>
                          <a:latin typeface="Times New Roman" charset="0"/>
                        </a:rPr>
                        <a:t>Observer les entreprises qui en font trop, les besoins inutiles, la simplification de la valeur actuelle …</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fr-FR"/>
                    </a:p>
                  </a:txBody>
                  <a:tcPr/>
                </a:tc>
              </a:tr>
              <a:tr h="990600">
                <a:tc>
                  <a:txBody>
                    <a:bodyPr/>
                    <a:lstStyle/>
                    <a:p>
                      <a:pPr marL="0" marR="0" lvl="0" indent="0" algn="ctr" defTabSz="914400" rtl="0" eaLnBrk="0" fontAlgn="base" latinLnBrk="0" hangingPunct="0">
                        <a:lnSpc>
                          <a:spcPct val="100000"/>
                        </a:lnSpc>
                        <a:spcBef>
                          <a:spcPct val="20000"/>
                        </a:spcBef>
                        <a:spcAft>
                          <a:spcPct val="0"/>
                        </a:spcAft>
                        <a:buClr>
                          <a:schemeClr val="tx2"/>
                        </a:buClr>
                        <a:buSzPct val="100000"/>
                        <a:buFontTx/>
                        <a:buNone/>
                        <a:tabLst/>
                      </a:pPr>
                      <a:r>
                        <a:rPr kumimoji="0" lang="fr-FR" sz="1600" b="1" i="0" u="none" strike="noStrike" cap="none" normalizeH="0" baseline="0">
                          <a:ln>
                            <a:noFill/>
                          </a:ln>
                          <a:solidFill>
                            <a:srgbClr val="00279F"/>
                          </a:solidFill>
                          <a:effectLst/>
                          <a:latin typeface="Times New Roman" charset="0"/>
                        </a:rPr>
                        <a:t>RENFORCER</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100000"/>
                        <a:buFontTx/>
                        <a:buNone/>
                        <a:tabLst/>
                      </a:pPr>
                      <a:r>
                        <a:rPr kumimoji="0" lang="fr-FR" sz="1600" b="1" i="0" u="none" strike="noStrike" cap="none" normalizeH="0" baseline="0">
                          <a:ln>
                            <a:noFill/>
                          </a:ln>
                          <a:solidFill>
                            <a:schemeClr val="tx1"/>
                          </a:solidFill>
                          <a:effectLst/>
                          <a:latin typeface="Times New Roman" charset="0"/>
                        </a:rPr>
                        <a:t>Détecter ce que le secteur impose comme compromis : les traquer …</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rowSpan="2">
                  <a: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endParaRPr kumimoji="0" lang="fr-FR" sz="1600" b="1" i="0" u="none" strike="noStrike" cap="none" normalizeH="0" baseline="0">
                        <a:ln>
                          <a:noFill/>
                        </a:ln>
                        <a:solidFill>
                          <a:schemeClr val="accent2"/>
                        </a:solidFill>
                        <a:effectLst/>
                        <a:latin typeface="Times New Roman" charset="0"/>
                      </a:endParaRPr>
                    </a:p>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endParaRPr kumimoji="0" lang="fr-FR" sz="1600" b="1" i="0" u="none" strike="noStrike" cap="none" normalizeH="0" baseline="0">
                        <a:ln>
                          <a:noFill/>
                        </a:ln>
                        <a:solidFill>
                          <a:schemeClr val="accent2"/>
                        </a:solidFill>
                        <a:effectLst/>
                        <a:latin typeface="Times New Roman" charset="0"/>
                      </a:endParaRPr>
                    </a:p>
                    <a:p>
                      <a:pPr marL="0" marR="0" lvl="0" indent="0" algn="l" defTabSz="914400" rtl="0" eaLnBrk="0" fontAlgn="base" latinLnBrk="0" hangingPunct="0">
                        <a:lnSpc>
                          <a:spcPct val="100000"/>
                        </a:lnSpc>
                        <a:spcBef>
                          <a:spcPct val="20000"/>
                        </a:spcBef>
                        <a:spcAft>
                          <a:spcPct val="0"/>
                        </a:spcAft>
                        <a:buClr>
                          <a:schemeClr val="tx2"/>
                        </a:buClr>
                        <a:buSzPct val="100000"/>
                        <a:buFontTx/>
                        <a:buNone/>
                        <a:tabLst/>
                      </a:pPr>
                      <a:r>
                        <a:rPr kumimoji="0" lang="fr-FR" sz="1600" b="1" i="0" u="none" strike="noStrike" cap="none" normalizeH="0" baseline="0">
                          <a:ln>
                            <a:noFill/>
                          </a:ln>
                          <a:solidFill>
                            <a:schemeClr val="accent2"/>
                          </a:solidFill>
                          <a:effectLst/>
                          <a:latin typeface="Times New Roman" charset="0"/>
                        </a:rPr>
                        <a:t>Sources d'augmentation de la valeur</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989013">
                <a:tc>
                  <a:txBody>
                    <a:bodyPr/>
                    <a:lstStyle/>
                    <a:p>
                      <a:pPr marL="0" marR="0" lvl="0" indent="0" algn="ctr" defTabSz="914400" rtl="0" eaLnBrk="0" fontAlgn="base" latinLnBrk="0" hangingPunct="0">
                        <a:lnSpc>
                          <a:spcPct val="100000"/>
                        </a:lnSpc>
                        <a:spcBef>
                          <a:spcPct val="20000"/>
                        </a:spcBef>
                        <a:spcAft>
                          <a:spcPct val="0"/>
                        </a:spcAft>
                        <a:buClr>
                          <a:schemeClr val="tx2"/>
                        </a:buClr>
                        <a:buSzPct val="100000"/>
                        <a:buFontTx/>
                        <a:buNone/>
                        <a:tabLst/>
                      </a:pPr>
                      <a:r>
                        <a:rPr kumimoji="0" lang="fr-FR" sz="1600" b="1" i="0" u="none" strike="noStrike" cap="none" normalizeH="0" baseline="0">
                          <a:ln>
                            <a:noFill/>
                          </a:ln>
                          <a:solidFill>
                            <a:srgbClr val="00279F"/>
                          </a:solidFill>
                          <a:effectLst/>
                          <a:latin typeface="Times New Roman" charset="0"/>
                        </a:rPr>
                        <a:t>CREER</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100000"/>
                        <a:buFontTx/>
                        <a:buNone/>
                        <a:tabLst/>
                      </a:pPr>
                      <a:r>
                        <a:rPr kumimoji="0" lang="fr-FR" sz="1600" b="1" i="0" u="none" strike="noStrike" cap="none" normalizeH="0" baseline="0">
                          <a:ln>
                            <a:noFill/>
                          </a:ln>
                          <a:solidFill>
                            <a:schemeClr val="tx1"/>
                          </a:solidFill>
                          <a:effectLst/>
                          <a:latin typeface="Times New Roman" charset="0"/>
                        </a:rPr>
                        <a:t>Découvrir des sources inédites de valeur …</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vMerge="1">
                  <a:txBody>
                    <a:bodyPr/>
                    <a:lstStyle/>
                    <a:p>
                      <a:endParaRPr lang="fr-FR"/>
                    </a:p>
                  </a:txBody>
                  <a:tcPr/>
                </a:tc>
              </a:tr>
            </a:tbl>
          </a:graphicData>
        </a:graphic>
      </p:graphicFrame>
      <p:pic>
        <p:nvPicPr>
          <p:cNvPr id="182296" name="Picture 1047" descr="bd14726_"/>
          <p:cNvPicPr>
            <a:picLocks noChangeAspect="1" noChangeArrowheads="1"/>
          </p:cNvPicPr>
          <p:nvPr/>
        </p:nvPicPr>
        <p:blipFill>
          <a:blip r:embed="rId3"/>
          <a:srcRect/>
          <a:stretch>
            <a:fillRect/>
          </a:stretch>
        </p:blipFill>
        <p:spPr bwMode="auto">
          <a:xfrm>
            <a:off x="7796213" y="6599238"/>
            <a:ext cx="952500" cy="190500"/>
          </a:xfrm>
          <a:prstGeom prst="rect">
            <a:avLst/>
          </a:prstGeom>
          <a:noFill/>
          <a:ln w="9525">
            <a:noFill/>
            <a:miter lim="800000"/>
            <a:headEnd/>
            <a:tailEnd/>
          </a:ln>
        </p:spPr>
      </p:pic>
      <p:sp>
        <p:nvSpPr>
          <p:cNvPr id="182297" name="Text Box 1048">
            <a:hlinkClick r:id="rId4" action="ppaction://hlinksldjump"/>
          </p:cNvPr>
          <p:cNvSpPr txBox="1">
            <a:spLocks noChangeArrowheads="1"/>
          </p:cNvSpPr>
          <p:nvPr/>
        </p:nvSpPr>
        <p:spPr bwMode="auto">
          <a:xfrm>
            <a:off x="7812088" y="6597650"/>
            <a:ext cx="909637" cy="214313"/>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fr-FR" sz="800">
                <a:latin typeface="Arial" charset="0"/>
                <a:ea typeface="Arial" charset="0"/>
                <a:cs typeface="Arial" charset="0"/>
              </a:rPr>
              <a:t>      Sommaire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numéro de diapositive 3"/>
          <p:cNvSpPr>
            <a:spLocks noGrp="1"/>
          </p:cNvSpPr>
          <p:nvPr>
            <p:ph type="sldNum" sz="quarter" idx="10"/>
          </p:nvPr>
        </p:nvSpPr>
        <p:spPr/>
        <p:txBody>
          <a:bodyPr/>
          <a:lstStyle/>
          <a:p>
            <a:pPr>
              <a:defRPr/>
            </a:pPr>
            <a:fld id="{AA0413B2-103B-E945-B0B9-B8E7DC27F0DE}" type="slidenum">
              <a:rPr lang="fr-FR"/>
              <a:pPr>
                <a:defRPr/>
              </a:pPr>
              <a:t>9</a:t>
            </a:fld>
            <a:endParaRPr lang="fr-FR"/>
          </a:p>
        </p:txBody>
      </p:sp>
      <p:sp>
        <p:nvSpPr>
          <p:cNvPr id="32771" name="Rectangle 1026"/>
          <p:cNvSpPr>
            <a:spLocks noGrp="1" noChangeArrowheads="1"/>
          </p:cNvSpPr>
          <p:nvPr>
            <p:ph type="title"/>
          </p:nvPr>
        </p:nvSpPr>
        <p:spPr/>
        <p:txBody>
          <a:bodyPr/>
          <a:lstStyle/>
          <a:p>
            <a:r>
              <a:rPr lang="fr-FR"/>
              <a:t>Diverses dimensions de la culture sont liées à la stratégie</a:t>
            </a:r>
            <a:endParaRPr lang="fr-FR" sz="1600" b="0" i="1" u="sng"/>
          </a:p>
        </p:txBody>
      </p:sp>
      <p:sp>
        <p:nvSpPr>
          <p:cNvPr id="651267" name="Rectangle 1027"/>
          <p:cNvSpPr>
            <a:spLocks noGrp="1" noChangeArrowheads="1"/>
          </p:cNvSpPr>
          <p:nvPr>
            <p:ph type="body" idx="1"/>
          </p:nvPr>
        </p:nvSpPr>
        <p:spPr>
          <a:xfrm>
            <a:off x="468313" y="1052513"/>
            <a:ext cx="8280400" cy="1690687"/>
          </a:xfrm>
        </p:spPr>
        <p:txBody>
          <a:bodyPr/>
          <a:lstStyle/>
          <a:p>
            <a:pPr algn="ctr">
              <a:buFontTx/>
              <a:buNone/>
            </a:pPr>
            <a:r>
              <a:rPr lang="fr-FR" sz="1800">
                <a:solidFill>
                  <a:schemeClr val="hlink"/>
                </a:solidFill>
              </a:rPr>
              <a:t>“A</a:t>
            </a:r>
            <a:r>
              <a:rPr lang="fr-FR" sz="1800" i="1">
                <a:solidFill>
                  <a:schemeClr val="hlink"/>
                </a:solidFill>
              </a:rPr>
              <a:t>ssessing culture is most useful as it assists us to understand the hidden and complex aspects of organizational life” (E. Schein)</a:t>
            </a:r>
          </a:p>
          <a:p>
            <a:pPr>
              <a:buFontTx/>
              <a:buNone/>
            </a:pPr>
            <a:r>
              <a:rPr lang="fr-FR" sz="1800"/>
              <a:t>	Un approfondissement de la compréhension des dimensions culturelles de l’entreprise permet de comprendre un certain nombre de mécanismes internes</a:t>
            </a:r>
            <a:r>
              <a:rPr lang="fr-FR" sz="1800" b="1"/>
              <a:t>, par exemple</a:t>
            </a:r>
          </a:p>
        </p:txBody>
      </p:sp>
      <p:sp>
        <p:nvSpPr>
          <p:cNvPr id="651268" name="Rectangle 1028"/>
          <p:cNvSpPr>
            <a:spLocks noChangeArrowheads="1"/>
          </p:cNvSpPr>
          <p:nvPr/>
        </p:nvSpPr>
        <p:spPr bwMode="auto">
          <a:xfrm>
            <a:off x="4675188" y="6243638"/>
            <a:ext cx="3641725" cy="274637"/>
          </a:xfrm>
          <a:prstGeom prst="rect">
            <a:avLst/>
          </a:prstGeom>
          <a:noFill/>
          <a:ln w="12700">
            <a:noFill/>
            <a:miter lim="800000"/>
            <a:headEnd/>
            <a:tailEnd/>
          </a:ln>
        </p:spPr>
        <p:txBody>
          <a:bodyPr wrap="none">
            <a:prstTxWarp prst="textNoShape">
              <a:avLst/>
            </a:prstTxWarp>
            <a:spAutoFit/>
          </a:bodyPr>
          <a:lstStyle/>
          <a:p>
            <a:r>
              <a:rPr lang="fr-FR" sz="1200">
                <a:latin typeface="Times New Roman" charset="0"/>
              </a:rPr>
              <a:t>E. Schein : Organizational Culture and Leadership, 1992</a:t>
            </a:r>
          </a:p>
        </p:txBody>
      </p:sp>
      <p:sp>
        <p:nvSpPr>
          <p:cNvPr id="32774" name="AutoShape 1030"/>
          <p:cNvSpPr>
            <a:spLocks noChangeArrowheads="1"/>
          </p:cNvSpPr>
          <p:nvPr/>
        </p:nvSpPr>
        <p:spPr bwMode="auto">
          <a:xfrm>
            <a:off x="3581400" y="4495800"/>
            <a:ext cx="1524000" cy="914400"/>
          </a:xfrm>
          <a:prstGeom prst="roundRect">
            <a:avLst>
              <a:gd name="adj" fmla="val 16667"/>
            </a:avLst>
          </a:prstGeom>
          <a:noFill/>
          <a:ln w="38100">
            <a:solidFill>
              <a:schemeClr val="hlink"/>
            </a:solidFill>
            <a:round/>
            <a:headEnd/>
            <a:tailEnd/>
          </a:ln>
        </p:spPr>
        <p:txBody>
          <a:bodyPr wrap="none" anchor="ctr">
            <a:prstTxWarp prst="textNoShape">
              <a:avLst/>
            </a:prstTxWarp>
          </a:bodyPr>
          <a:lstStyle/>
          <a:p>
            <a:pPr algn="ctr"/>
            <a:r>
              <a:rPr lang="fr-FR" sz="1800">
                <a:solidFill>
                  <a:schemeClr val="hlink"/>
                </a:solidFill>
              </a:rPr>
              <a:t>Stratégies</a:t>
            </a:r>
          </a:p>
        </p:txBody>
      </p:sp>
      <p:sp>
        <p:nvSpPr>
          <p:cNvPr id="32775" name="Oval 1031"/>
          <p:cNvSpPr>
            <a:spLocks noChangeArrowheads="1"/>
          </p:cNvSpPr>
          <p:nvPr/>
        </p:nvSpPr>
        <p:spPr bwMode="auto">
          <a:xfrm>
            <a:off x="2819400" y="3200400"/>
            <a:ext cx="990600" cy="838200"/>
          </a:xfrm>
          <a:prstGeom prst="ellipse">
            <a:avLst/>
          </a:prstGeom>
          <a:solidFill>
            <a:schemeClr val="accent1"/>
          </a:solidFill>
          <a:ln w="12700">
            <a:solidFill>
              <a:schemeClr val="tx1"/>
            </a:solidFill>
            <a:round/>
            <a:headEnd/>
            <a:tailEnd/>
          </a:ln>
        </p:spPr>
        <p:txBody>
          <a:bodyPr wrap="none" anchor="ctr">
            <a:prstTxWarp prst="textNoShape">
              <a:avLst/>
            </a:prstTxWarp>
          </a:bodyPr>
          <a:lstStyle/>
          <a:p>
            <a:pPr algn="ctr"/>
            <a:r>
              <a:rPr lang="fr-FR" sz="1800"/>
              <a:t>Leaders</a:t>
            </a:r>
          </a:p>
        </p:txBody>
      </p:sp>
      <p:sp>
        <p:nvSpPr>
          <p:cNvPr id="32776" name="Oval 1032"/>
          <p:cNvSpPr>
            <a:spLocks noChangeArrowheads="1"/>
          </p:cNvSpPr>
          <p:nvPr/>
        </p:nvSpPr>
        <p:spPr bwMode="auto">
          <a:xfrm>
            <a:off x="5867400" y="3429000"/>
            <a:ext cx="990600" cy="838200"/>
          </a:xfrm>
          <a:prstGeom prst="ellipse">
            <a:avLst/>
          </a:prstGeom>
          <a:solidFill>
            <a:schemeClr val="accent1"/>
          </a:solidFill>
          <a:ln w="12700">
            <a:solidFill>
              <a:schemeClr val="tx1"/>
            </a:solidFill>
            <a:round/>
            <a:headEnd/>
            <a:tailEnd/>
          </a:ln>
        </p:spPr>
        <p:txBody>
          <a:bodyPr wrap="none" anchor="ctr">
            <a:prstTxWarp prst="textNoShape">
              <a:avLst/>
            </a:prstTxWarp>
          </a:bodyPr>
          <a:lstStyle/>
          <a:p>
            <a:pPr algn="ctr"/>
            <a:r>
              <a:rPr lang="fr-FR" sz="1800"/>
              <a:t>Succès</a:t>
            </a:r>
          </a:p>
        </p:txBody>
      </p:sp>
      <p:sp>
        <p:nvSpPr>
          <p:cNvPr id="32777" name="Oval 1033"/>
          <p:cNvSpPr>
            <a:spLocks noChangeArrowheads="1"/>
          </p:cNvSpPr>
          <p:nvPr/>
        </p:nvSpPr>
        <p:spPr bwMode="auto">
          <a:xfrm>
            <a:off x="6248400" y="4267200"/>
            <a:ext cx="990600" cy="838200"/>
          </a:xfrm>
          <a:prstGeom prst="ellipse">
            <a:avLst/>
          </a:prstGeom>
          <a:solidFill>
            <a:schemeClr val="accent1"/>
          </a:solidFill>
          <a:ln w="12700">
            <a:solidFill>
              <a:schemeClr val="tx1"/>
            </a:solidFill>
            <a:round/>
            <a:headEnd/>
            <a:tailEnd/>
          </a:ln>
        </p:spPr>
        <p:txBody>
          <a:bodyPr wrap="none" anchor="ctr">
            <a:prstTxWarp prst="textNoShape">
              <a:avLst/>
            </a:prstTxWarp>
          </a:bodyPr>
          <a:lstStyle/>
          <a:p>
            <a:pPr algn="ctr"/>
            <a:r>
              <a:rPr lang="fr-FR" sz="1800"/>
              <a:t>Erreurs</a:t>
            </a:r>
          </a:p>
        </p:txBody>
      </p:sp>
      <p:sp>
        <p:nvSpPr>
          <p:cNvPr id="32778" name="Oval 1034"/>
          <p:cNvSpPr>
            <a:spLocks noChangeArrowheads="1"/>
          </p:cNvSpPr>
          <p:nvPr/>
        </p:nvSpPr>
        <p:spPr bwMode="auto">
          <a:xfrm>
            <a:off x="1371600" y="4419600"/>
            <a:ext cx="990600" cy="838200"/>
          </a:xfrm>
          <a:prstGeom prst="ellipse">
            <a:avLst/>
          </a:prstGeom>
          <a:solidFill>
            <a:schemeClr val="accent1"/>
          </a:solidFill>
          <a:ln w="12700">
            <a:solidFill>
              <a:schemeClr val="tx1"/>
            </a:solidFill>
            <a:round/>
            <a:headEnd/>
            <a:tailEnd/>
          </a:ln>
        </p:spPr>
        <p:txBody>
          <a:bodyPr wrap="none" anchor="ctr">
            <a:prstTxWarp prst="textNoShape">
              <a:avLst/>
            </a:prstTxWarp>
          </a:bodyPr>
          <a:lstStyle/>
          <a:p>
            <a:pPr algn="ctr"/>
            <a:r>
              <a:rPr lang="fr-FR" sz="1800"/>
              <a:t>Décisions</a:t>
            </a:r>
          </a:p>
          <a:p>
            <a:pPr algn="ctr"/>
            <a:r>
              <a:rPr lang="fr-FR" sz="1800"/>
              <a:t>Actions</a:t>
            </a:r>
          </a:p>
        </p:txBody>
      </p:sp>
      <p:sp>
        <p:nvSpPr>
          <p:cNvPr id="32779" name="Oval 1035"/>
          <p:cNvSpPr>
            <a:spLocks noChangeArrowheads="1"/>
          </p:cNvSpPr>
          <p:nvPr/>
        </p:nvSpPr>
        <p:spPr bwMode="auto">
          <a:xfrm>
            <a:off x="4191000" y="3200400"/>
            <a:ext cx="1447800" cy="838200"/>
          </a:xfrm>
          <a:prstGeom prst="ellipse">
            <a:avLst/>
          </a:prstGeom>
          <a:solidFill>
            <a:schemeClr val="accent1"/>
          </a:solidFill>
          <a:ln w="12700">
            <a:solidFill>
              <a:schemeClr val="tx1"/>
            </a:solidFill>
            <a:round/>
            <a:headEnd/>
            <a:tailEnd/>
          </a:ln>
        </p:spPr>
        <p:txBody>
          <a:bodyPr wrap="none" anchor="ctr">
            <a:prstTxWarp prst="textNoShape">
              <a:avLst/>
            </a:prstTxWarp>
          </a:bodyPr>
          <a:lstStyle/>
          <a:p>
            <a:pPr algn="ctr"/>
            <a:r>
              <a:rPr lang="fr-FR" sz="1800"/>
              <a:t>Communication</a:t>
            </a:r>
          </a:p>
        </p:txBody>
      </p:sp>
      <p:sp>
        <p:nvSpPr>
          <p:cNvPr id="32780" name="Oval 1036"/>
          <p:cNvSpPr>
            <a:spLocks noChangeArrowheads="1"/>
          </p:cNvSpPr>
          <p:nvPr/>
        </p:nvSpPr>
        <p:spPr bwMode="auto">
          <a:xfrm>
            <a:off x="1600200" y="3505200"/>
            <a:ext cx="990600" cy="838200"/>
          </a:xfrm>
          <a:prstGeom prst="ellipse">
            <a:avLst/>
          </a:prstGeom>
          <a:solidFill>
            <a:schemeClr val="accent1"/>
          </a:solidFill>
          <a:ln w="12700">
            <a:solidFill>
              <a:schemeClr val="tx1"/>
            </a:solidFill>
            <a:round/>
            <a:headEnd/>
            <a:tailEnd/>
          </a:ln>
        </p:spPr>
        <p:txBody>
          <a:bodyPr wrap="none" anchor="ctr">
            <a:prstTxWarp prst="textNoShape">
              <a:avLst/>
            </a:prstTxWarp>
          </a:bodyPr>
          <a:lstStyle/>
          <a:p>
            <a:pPr algn="ctr"/>
            <a:r>
              <a:rPr lang="fr-FR" sz="1800"/>
              <a:t>Pouvoir</a:t>
            </a:r>
          </a:p>
        </p:txBody>
      </p:sp>
      <p:sp>
        <p:nvSpPr>
          <p:cNvPr id="32781" name="Oval 1037"/>
          <p:cNvSpPr>
            <a:spLocks noChangeArrowheads="1"/>
          </p:cNvSpPr>
          <p:nvPr/>
        </p:nvSpPr>
        <p:spPr bwMode="auto">
          <a:xfrm>
            <a:off x="1981200" y="5410200"/>
            <a:ext cx="1600200" cy="838200"/>
          </a:xfrm>
          <a:prstGeom prst="ellipse">
            <a:avLst/>
          </a:prstGeom>
          <a:solidFill>
            <a:schemeClr val="accent1"/>
          </a:solidFill>
          <a:ln w="12700">
            <a:solidFill>
              <a:schemeClr val="tx1"/>
            </a:solidFill>
            <a:round/>
            <a:headEnd/>
            <a:tailEnd/>
          </a:ln>
        </p:spPr>
        <p:txBody>
          <a:bodyPr wrap="none" anchor="ctr">
            <a:prstTxWarp prst="textNoShape">
              <a:avLst/>
            </a:prstTxWarp>
          </a:bodyPr>
          <a:lstStyle/>
          <a:p>
            <a:pPr algn="ctr"/>
            <a:r>
              <a:rPr lang="fr-FR" sz="1800"/>
              <a:t>Sanction /</a:t>
            </a:r>
          </a:p>
          <a:p>
            <a:pPr algn="ctr"/>
            <a:r>
              <a:rPr lang="fr-FR" sz="1800"/>
              <a:t> Récompense</a:t>
            </a:r>
          </a:p>
        </p:txBody>
      </p:sp>
      <p:sp>
        <p:nvSpPr>
          <p:cNvPr id="32782" name="Oval 1038"/>
          <p:cNvSpPr>
            <a:spLocks noChangeArrowheads="1"/>
          </p:cNvSpPr>
          <p:nvPr/>
        </p:nvSpPr>
        <p:spPr bwMode="auto">
          <a:xfrm>
            <a:off x="5334000" y="5334000"/>
            <a:ext cx="1676400" cy="838200"/>
          </a:xfrm>
          <a:prstGeom prst="ellipse">
            <a:avLst/>
          </a:prstGeom>
          <a:solidFill>
            <a:schemeClr val="accent1"/>
          </a:solidFill>
          <a:ln w="12700">
            <a:solidFill>
              <a:schemeClr val="tx1"/>
            </a:solidFill>
            <a:round/>
            <a:headEnd/>
            <a:tailEnd/>
          </a:ln>
        </p:spPr>
        <p:txBody>
          <a:bodyPr wrap="none" anchor="ctr">
            <a:prstTxWarp prst="textNoShape">
              <a:avLst/>
            </a:prstTxWarp>
          </a:bodyPr>
          <a:lstStyle/>
          <a:p>
            <a:pPr algn="ctr"/>
            <a:r>
              <a:rPr lang="fr-FR" sz="1800"/>
              <a:t>Résolution</a:t>
            </a:r>
          </a:p>
          <a:p>
            <a:pPr algn="ctr"/>
            <a:r>
              <a:rPr lang="fr-FR" sz="1800"/>
              <a:t> de conflits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12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126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12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1267" grpId="0" build="p"/>
      <p:bldP spid="651268"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Espace réservé du numéro de diapositive 2"/>
          <p:cNvSpPr>
            <a:spLocks noGrp="1"/>
          </p:cNvSpPr>
          <p:nvPr>
            <p:ph type="sldNum" sz="quarter" idx="10"/>
          </p:nvPr>
        </p:nvSpPr>
        <p:spPr/>
        <p:txBody>
          <a:bodyPr/>
          <a:lstStyle/>
          <a:p>
            <a:pPr>
              <a:defRPr/>
            </a:pPr>
            <a:fld id="{4BD92672-FEBD-1D4B-84F7-78A304CA38CF}" type="slidenum">
              <a:rPr lang="fr-FR"/>
              <a:pPr>
                <a:defRPr/>
              </a:pPr>
              <a:t>90</a:t>
            </a:fld>
            <a:endParaRPr lang="fr-FR"/>
          </a:p>
        </p:txBody>
      </p:sp>
      <p:sp>
        <p:nvSpPr>
          <p:cNvPr id="184323" name="Rectangle 1026"/>
          <p:cNvSpPr>
            <a:spLocks noGrp="1" noChangeArrowheads="1"/>
          </p:cNvSpPr>
          <p:nvPr>
            <p:ph type="title"/>
          </p:nvPr>
        </p:nvSpPr>
        <p:spPr>
          <a:xfrm>
            <a:off x="762000" y="304800"/>
            <a:ext cx="7772400" cy="541338"/>
          </a:xfrm>
        </p:spPr>
        <p:txBody>
          <a:bodyPr/>
          <a:lstStyle/>
          <a:p>
            <a:r>
              <a:rPr lang="fr-FR" sz="2000"/>
              <a:t>Le </a:t>
            </a:r>
            <a:r>
              <a:rPr lang="fr-FR" sz="2000" b="0"/>
              <a:t>canevas</a:t>
            </a:r>
            <a:r>
              <a:rPr lang="fr-FR" sz="2000"/>
              <a:t> </a:t>
            </a:r>
            <a:r>
              <a:rPr lang="fr-FR" sz="2000" b="0"/>
              <a:t>stratégique</a:t>
            </a:r>
            <a:r>
              <a:rPr lang="fr-FR" sz="2000"/>
              <a:t> du Cirque du Soleil</a:t>
            </a:r>
            <a:endParaRPr lang="fr-FR" sz="1600" i="1"/>
          </a:p>
        </p:txBody>
      </p:sp>
      <p:sp>
        <p:nvSpPr>
          <p:cNvPr id="184324" name="Line 1027"/>
          <p:cNvSpPr>
            <a:spLocks noChangeShapeType="1"/>
          </p:cNvSpPr>
          <p:nvPr/>
        </p:nvSpPr>
        <p:spPr bwMode="auto">
          <a:xfrm>
            <a:off x="1752600" y="3048000"/>
            <a:ext cx="0" cy="76200"/>
          </a:xfrm>
          <a:prstGeom prst="line">
            <a:avLst/>
          </a:prstGeom>
          <a:noFill/>
          <a:ln w="12700">
            <a:noFill/>
            <a:round/>
            <a:headEnd/>
            <a:tailEnd/>
          </a:ln>
        </p:spPr>
        <p:txBody>
          <a:bodyPr wrap="none" anchor="ctr">
            <a:prstTxWarp prst="textNoShape">
              <a:avLst/>
            </a:prstTxWarp>
            <a:spAutoFit/>
          </a:bodyPr>
          <a:lstStyle/>
          <a:p>
            <a:endParaRPr lang="fr-FR"/>
          </a:p>
        </p:txBody>
      </p:sp>
      <p:grpSp>
        <p:nvGrpSpPr>
          <p:cNvPr id="184325" name="Group 1028"/>
          <p:cNvGrpSpPr>
            <a:grpSpLocks/>
          </p:cNvGrpSpPr>
          <p:nvPr/>
        </p:nvGrpSpPr>
        <p:grpSpPr bwMode="auto">
          <a:xfrm>
            <a:off x="457200" y="1249363"/>
            <a:ext cx="7848600" cy="3398837"/>
            <a:chOff x="528" y="259"/>
            <a:chExt cx="4944" cy="2141"/>
          </a:xfrm>
        </p:grpSpPr>
        <p:sp>
          <p:nvSpPr>
            <p:cNvPr id="184343" name="Line 1029"/>
            <p:cNvSpPr>
              <a:spLocks noChangeShapeType="1"/>
            </p:cNvSpPr>
            <p:nvPr/>
          </p:nvSpPr>
          <p:spPr bwMode="auto">
            <a:xfrm>
              <a:off x="1033" y="1920"/>
              <a:ext cx="4439" cy="0"/>
            </a:xfrm>
            <a:prstGeom prst="line">
              <a:avLst/>
            </a:prstGeom>
            <a:noFill/>
            <a:ln w="38100" cmpd="dbl">
              <a:solidFill>
                <a:srgbClr val="00279F"/>
              </a:solidFill>
              <a:round/>
              <a:headEnd/>
              <a:tailEnd/>
            </a:ln>
          </p:spPr>
          <p:txBody>
            <a:bodyPr>
              <a:prstTxWarp prst="textNoShape">
                <a:avLst/>
              </a:prstTxWarp>
            </a:bodyPr>
            <a:lstStyle/>
            <a:p>
              <a:endParaRPr lang="fr-FR"/>
            </a:p>
          </p:txBody>
        </p:sp>
        <p:sp>
          <p:nvSpPr>
            <p:cNvPr id="184344" name="Text Box 1030"/>
            <p:cNvSpPr txBox="1">
              <a:spLocks noChangeArrowheads="1"/>
            </p:cNvSpPr>
            <p:nvPr/>
          </p:nvSpPr>
          <p:spPr bwMode="auto">
            <a:xfrm>
              <a:off x="960" y="1440"/>
              <a:ext cx="261" cy="288"/>
            </a:xfrm>
            <a:prstGeom prst="rect">
              <a:avLst/>
            </a:prstGeom>
            <a:noFill/>
            <a:ln w="12700">
              <a:noFill/>
              <a:miter lim="800000"/>
              <a:headEnd/>
              <a:tailEnd/>
            </a:ln>
          </p:spPr>
          <p:txBody>
            <a:bodyPr wrap="none">
              <a:prstTxWarp prst="textNoShape">
                <a:avLst/>
              </a:prstTxWarp>
              <a:spAutoFit/>
            </a:bodyPr>
            <a:lstStyle/>
            <a:p>
              <a:r>
                <a:rPr lang="fr-FR" sz="2400">
                  <a:sym typeface="Symbol" charset="2"/>
                </a:rPr>
                <a:t></a:t>
              </a:r>
            </a:p>
          </p:txBody>
        </p:sp>
        <p:sp>
          <p:nvSpPr>
            <p:cNvPr id="184345" name="Text Box 1031"/>
            <p:cNvSpPr txBox="1">
              <a:spLocks noChangeArrowheads="1"/>
            </p:cNvSpPr>
            <p:nvPr/>
          </p:nvSpPr>
          <p:spPr bwMode="auto">
            <a:xfrm>
              <a:off x="960" y="1920"/>
              <a:ext cx="258" cy="154"/>
            </a:xfrm>
            <a:prstGeom prst="rect">
              <a:avLst/>
            </a:prstGeom>
            <a:noFill/>
            <a:ln w="12700">
              <a:noFill/>
              <a:miter lim="800000"/>
              <a:headEnd/>
              <a:tailEnd/>
            </a:ln>
          </p:spPr>
          <p:txBody>
            <a:bodyPr wrap="none">
              <a:prstTxWarp prst="textNoShape">
                <a:avLst/>
              </a:prstTxWarp>
              <a:spAutoFit/>
            </a:bodyPr>
            <a:lstStyle/>
            <a:p>
              <a:r>
                <a:rPr lang="fr-FR" sz="1000" b="1"/>
                <a:t>prix</a:t>
              </a:r>
            </a:p>
          </p:txBody>
        </p:sp>
        <p:sp>
          <p:nvSpPr>
            <p:cNvPr id="184346" name="Text Box 1032"/>
            <p:cNvSpPr txBox="1">
              <a:spLocks noChangeArrowheads="1"/>
            </p:cNvSpPr>
            <p:nvPr/>
          </p:nvSpPr>
          <p:spPr bwMode="auto">
            <a:xfrm>
              <a:off x="1200" y="960"/>
              <a:ext cx="261" cy="288"/>
            </a:xfrm>
            <a:prstGeom prst="rect">
              <a:avLst/>
            </a:prstGeom>
            <a:noFill/>
            <a:ln w="12700">
              <a:noFill/>
              <a:miter lim="800000"/>
              <a:headEnd/>
              <a:tailEnd/>
            </a:ln>
          </p:spPr>
          <p:txBody>
            <a:bodyPr wrap="none">
              <a:prstTxWarp prst="textNoShape">
                <a:avLst/>
              </a:prstTxWarp>
              <a:spAutoFit/>
            </a:bodyPr>
            <a:lstStyle/>
            <a:p>
              <a:r>
                <a:rPr lang="fr-FR" sz="2400">
                  <a:sym typeface="Symbol" charset="2"/>
                </a:rPr>
                <a:t></a:t>
              </a:r>
            </a:p>
          </p:txBody>
        </p:sp>
        <p:sp>
          <p:nvSpPr>
            <p:cNvPr id="184347" name="Text Box 1033"/>
            <p:cNvSpPr txBox="1">
              <a:spLocks noChangeArrowheads="1"/>
            </p:cNvSpPr>
            <p:nvPr/>
          </p:nvSpPr>
          <p:spPr bwMode="auto">
            <a:xfrm>
              <a:off x="1152" y="2083"/>
              <a:ext cx="391" cy="154"/>
            </a:xfrm>
            <a:prstGeom prst="rect">
              <a:avLst/>
            </a:prstGeom>
            <a:noFill/>
            <a:ln w="12700">
              <a:noFill/>
              <a:miter lim="800000"/>
              <a:headEnd/>
              <a:tailEnd/>
            </a:ln>
          </p:spPr>
          <p:txBody>
            <a:bodyPr wrap="none">
              <a:prstTxWarp prst="textNoShape">
                <a:avLst/>
              </a:prstTxWarp>
              <a:spAutoFit/>
            </a:bodyPr>
            <a:lstStyle/>
            <a:p>
              <a:r>
                <a:rPr lang="fr-FR" sz="1000" b="1"/>
                <a:t>vedettes</a:t>
              </a:r>
            </a:p>
          </p:txBody>
        </p:sp>
        <p:sp>
          <p:nvSpPr>
            <p:cNvPr id="184348" name="Text Box 1034"/>
            <p:cNvSpPr txBox="1">
              <a:spLocks noChangeArrowheads="1"/>
            </p:cNvSpPr>
            <p:nvPr/>
          </p:nvSpPr>
          <p:spPr bwMode="auto">
            <a:xfrm>
              <a:off x="1584" y="768"/>
              <a:ext cx="261" cy="288"/>
            </a:xfrm>
            <a:prstGeom prst="rect">
              <a:avLst/>
            </a:prstGeom>
            <a:noFill/>
            <a:ln w="12700">
              <a:noFill/>
              <a:miter lim="800000"/>
              <a:headEnd/>
              <a:tailEnd/>
            </a:ln>
          </p:spPr>
          <p:txBody>
            <a:bodyPr wrap="none">
              <a:prstTxWarp prst="textNoShape">
                <a:avLst/>
              </a:prstTxWarp>
              <a:spAutoFit/>
            </a:bodyPr>
            <a:lstStyle/>
            <a:p>
              <a:r>
                <a:rPr lang="fr-FR" sz="2400">
                  <a:sym typeface="Symbol" charset="2"/>
                </a:rPr>
                <a:t></a:t>
              </a:r>
            </a:p>
          </p:txBody>
        </p:sp>
        <p:sp>
          <p:nvSpPr>
            <p:cNvPr id="184349" name="Text Box 1035"/>
            <p:cNvSpPr txBox="1">
              <a:spLocks noChangeArrowheads="1"/>
            </p:cNvSpPr>
            <p:nvPr/>
          </p:nvSpPr>
          <p:spPr bwMode="auto">
            <a:xfrm>
              <a:off x="1440" y="1910"/>
              <a:ext cx="624" cy="250"/>
            </a:xfrm>
            <a:prstGeom prst="rect">
              <a:avLst/>
            </a:prstGeom>
            <a:noFill/>
            <a:ln w="12700">
              <a:noFill/>
              <a:miter lim="800000"/>
              <a:headEnd/>
              <a:tailEnd/>
            </a:ln>
          </p:spPr>
          <p:txBody>
            <a:bodyPr>
              <a:prstTxWarp prst="textNoShape">
                <a:avLst/>
              </a:prstTxWarp>
              <a:spAutoFit/>
            </a:bodyPr>
            <a:lstStyle/>
            <a:p>
              <a:pPr algn="ctr"/>
              <a:r>
                <a:rPr lang="fr-FR" sz="1000" b="1"/>
                <a:t>Numéros avec animaux</a:t>
              </a:r>
            </a:p>
          </p:txBody>
        </p:sp>
        <p:sp>
          <p:nvSpPr>
            <p:cNvPr id="184350" name="Text Box 1036"/>
            <p:cNvSpPr txBox="1">
              <a:spLocks noChangeArrowheads="1"/>
            </p:cNvSpPr>
            <p:nvPr/>
          </p:nvSpPr>
          <p:spPr bwMode="auto">
            <a:xfrm>
              <a:off x="1920" y="672"/>
              <a:ext cx="261" cy="288"/>
            </a:xfrm>
            <a:prstGeom prst="rect">
              <a:avLst/>
            </a:prstGeom>
            <a:noFill/>
            <a:ln w="12700">
              <a:noFill/>
              <a:miter lim="800000"/>
              <a:headEnd/>
              <a:tailEnd/>
            </a:ln>
          </p:spPr>
          <p:txBody>
            <a:bodyPr wrap="none">
              <a:prstTxWarp prst="textNoShape">
                <a:avLst/>
              </a:prstTxWarp>
              <a:spAutoFit/>
            </a:bodyPr>
            <a:lstStyle/>
            <a:p>
              <a:r>
                <a:rPr lang="fr-FR" sz="2400">
                  <a:sym typeface="Symbol" charset="2"/>
                </a:rPr>
                <a:t></a:t>
              </a:r>
            </a:p>
          </p:txBody>
        </p:sp>
        <p:sp>
          <p:nvSpPr>
            <p:cNvPr id="184351" name="Text Box 1037"/>
            <p:cNvSpPr txBox="1">
              <a:spLocks noChangeArrowheads="1"/>
            </p:cNvSpPr>
            <p:nvPr/>
          </p:nvSpPr>
          <p:spPr bwMode="auto">
            <a:xfrm>
              <a:off x="1824" y="2035"/>
              <a:ext cx="495" cy="250"/>
            </a:xfrm>
            <a:prstGeom prst="rect">
              <a:avLst/>
            </a:prstGeom>
            <a:noFill/>
            <a:ln w="12700">
              <a:noFill/>
              <a:miter lim="800000"/>
              <a:headEnd/>
              <a:tailEnd/>
            </a:ln>
          </p:spPr>
          <p:txBody>
            <a:bodyPr>
              <a:prstTxWarp prst="textNoShape">
                <a:avLst/>
              </a:prstTxWarp>
              <a:spAutoFit/>
            </a:bodyPr>
            <a:lstStyle/>
            <a:p>
              <a:pPr algn="ctr"/>
              <a:r>
                <a:rPr lang="fr-FR" sz="1000" b="1"/>
                <a:t>Vente de confiseries</a:t>
              </a:r>
            </a:p>
          </p:txBody>
        </p:sp>
        <p:sp>
          <p:nvSpPr>
            <p:cNvPr id="184352" name="Text Box 1038"/>
            <p:cNvSpPr txBox="1">
              <a:spLocks noChangeArrowheads="1"/>
            </p:cNvSpPr>
            <p:nvPr/>
          </p:nvSpPr>
          <p:spPr bwMode="auto">
            <a:xfrm>
              <a:off x="2304" y="960"/>
              <a:ext cx="261" cy="288"/>
            </a:xfrm>
            <a:prstGeom prst="rect">
              <a:avLst/>
            </a:prstGeom>
            <a:noFill/>
            <a:ln w="12700">
              <a:noFill/>
              <a:miter lim="800000"/>
              <a:headEnd/>
              <a:tailEnd/>
            </a:ln>
          </p:spPr>
          <p:txBody>
            <a:bodyPr wrap="none">
              <a:prstTxWarp prst="textNoShape">
                <a:avLst/>
              </a:prstTxWarp>
              <a:spAutoFit/>
            </a:bodyPr>
            <a:lstStyle/>
            <a:p>
              <a:r>
                <a:rPr lang="fr-FR" sz="2400">
                  <a:sym typeface="Symbol" charset="2"/>
                </a:rPr>
                <a:t></a:t>
              </a:r>
            </a:p>
          </p:txBody>
        </p:sp>
        <p:sp>
          <p:nvSpPr>
            <p:cNvPr id="184353" name="Text Box 1039"/>
            <p:cNvSpPr txBox="1">
              <a:spLocks noChangeArrowheads="1"/>
            </p:cNvSpPr>
            <p:nvPr/>
          </p:nvSpPr>
          <p:spPr bwMode="auto">
            <a:xfrm>
              <a:off x="2208" y="1910"/>
              <a:ext cx="480" cy="250"/>
            </a:xfrm>
            <a:prstGeom prst="rect">
              <a:avLst/>
            </a:prstGeom>
            <a:noFill/>
            <a:ln w="12700">
              <a:noFill/>
              <a:miter lim="800000"/>
              <a:headEnd/>
              <a:tailEnd/>
            </a:ln>
          </p:spPr>
          <p:txBody>
            <a:bodyPr>
              <a:prstTxWarp prst="textNoShape">
                <a:avLst/>
              </a:prstTxWarp>
              <a:spAutoFit/>
            </a:bodyPr>
            <a:lstStyle/>
            <a:p>
              <a:pPr algn="ctr"/>
              <a:r>
                <a:rPr lang="fr-FR" sz="1000" b="1"/>
                <a:t>Pistes multiples</a:t>
              </a:r>
            </a:p>
          </p:txBody>
        </p:sp>
        <p:sp>
          <p:nvSpPr>
            <p:cNvPr id="184354" name="Text Box 1040"/>
            <p:cNvSpPr txBox="1">
              <a:spLocks noChangeArrowheads="1"/>
            </p:cNvSpPr>
            <p:nvPr/>
          </p:nvSpPr>
          <p:spPr bwMode="auto">
            <a:xfrm>
              <a:off x="2736" y="480"/>
              <a:ext cx="261" cy="288"/>
            </a:xfrm>
            <a:prstGeom prst="rect">
              <a:avLst/>
            </a:prstGeom>
            <a:noFill/>
            <a:ln w="12700">
              <a:noFill/>
              <a:miter lim="800000"/>
              <a:headEnd/>
              <a:tailEnd/>
            </a:ln>
          </p:spPr>
          <p:txBody>
            <a:bodyPr wrap="none">
              <a:prstTxWarp prst="textNoShape">
                <a:avLst/>
              </a:prstTxWarp>
              <a:spAutoFit/>
            </a:bodyPr>
            <a:lstStyle/>
            <a:p>
              <a:r>
                <a:rPr lang="fr-FR" sz="2400">
                  <a:sym typeface="Symbol" charset="2"/>
                </a:rPr>
                <a:t></a:t>
              </a:r>
            </a:p>
          </p:txBody>
        </p:sp>
        <p:sp>
          <p:nvSpPr>
            <p:cNvPr id="184355" name="Text Box 1041"/>
            <p:cNvSpPr txBox="1">
              <a:spLocks noChangeArrowheads="1"/>
            </p:cNvSpPr>
            <p:nvPr/>
          </p:nvSpPr>
          <p:spPr bwMode="auto">
            <a:xfrm>
              <a:off x="2552" y="2035"/>
              <a:ext cx="655" cy="250"/>
            </a:xfrm>
            <a:prstGeom prst="rect">
              <a:avLst/>
            </a:prstGeom>
            <a:noFill/>
            <a:ln w="12700">
              <a:noFill/>
              <a:miter lim="800000"/>
              <a:headEnd/>
              <a:tailEnd/>
            </a:ln>
          </p:spPr>
          <p:txBody>
            <a:bodyPr>
              <a:prstTxWarp prst="textNoShape">
                <a:avLst/>
              </a:prstTxWarp>
              <a:spAutoFit/>
            </a:bodyPr>
            <a:lstStyle/>
            <a:p>
              <a:pPr algn="ctr"/>
              <a:r>
                <a:rPr lang="fr-FR" sz="1000" b="1"/>
                <a:t>Amusements &amp; humour</a:t>
              </a:r>
            </a:p>
          </p:txBody>
        </p:sp>
        <p:sp>
          <p:nvSpPr>
            <p:cNvPr id="184356" name="Text Box 1042"/>
            <p:cNvSpPr txBox="1">
              <a:spLocks noChangeArrowheads="1"/>
            </p:cNvSpPr>
            <p:nvPr/>
          </p:nvSpPr>
          <p:spPr bwMode="auto">
            <a:xfrm>
              <a:off x="3120" y="480"/>
              <a:ext cx="261" cy="288"/>
            </a:xfrm>
            <a:prstGeom prst="rect">
              <a:avLst/>
            </a:prstGeom>
            <a:noFill/>
            <a:ln w="12700">
              <a:noFill/>
              <a:miter lim="800000"/>
              <a:headEnd/>
              <a:tailEnd/>
            </a:ln>
          </p:spPr>
          <p:txBody>
            <a:bodyPr wrap="none">
              <a:prstTxWarp prst="textNoShape">
                <a:avLst/>
              </a:prstTxWarp>
              <a:spAutoFit/>
            </a:bodyPr>
            <a:lstStyle/>
            <a:p>
              <a:r>
                <a:rPr lang="fr-FR" sz="2400">
                  <a:sym typeface="Symbol" charset="2"/>
                </a:rPr>
                <a:t></a:t>
              </a:r>
            </a:p>
          </p:txBody>
        </p:sp>
        <p:sp>
          <p:nvSpPr>
            <p:cNvPr id="184357" name="Text Box 1043"/>
            <p:cNvSpPr txBox="1">
              <a:spLocks noChangeArrowheads="1"/>
            </p:cNvSpPr>
            <p:nvPr/>
          </p:nvSpPr>
          <p:spPr bwMode="auto">
            <a:xfrm>
              <a:off x="4272" y="1958"/>
              <a:ext cx="672" cy="250"/>
            </a:xfrm>
            <a:prstGeom prst="rect">
              <a:avLst/>
            </a:prstGeom>
            <a:noFill/>
            <a:ln w="12700">
              <a:noFill/>
              <a:miter lim="800000"/>
              <a:headEnd/>
              <a:tailEnd/>
            </a:ln>
          </p:spPr>
          <p:txBody>
            <a:bodyPr>
              <a:prstTxWarp prst="textNoShape">
                <a:avLst/>
              </a:prstTxWarp>
              <a:spAutoFit/>
            </a:bodyPr>
            <a:lstStyle/>
            <a:p>
              <a:r>
                <a:rPr lang="fr-FR" sz="1000" b="1"/>
                <a:t>Renouvellement des s</a:t>
              </a:r>
              <a:r>
                <a:rPr lang="fr-FR" altLang="ja-JP" sz="1000" b="1">
                  <a:ea typeface="ＭＳ Ｐゴシック" charset="-128"/>
                  <a:cs typeface="ＭＳ Ｐゴシック" charset="-128"/>
                </a:rPr>
                <a:t>pectacles</a:t>
              </a:r>
              <a:endParaRPr lang="fr-FR" sz="1000" b="1"/>
            </a:p>
          </p:txBody>
        </p:sp>
        <p:sp>
          <p:nvSpPr>
            <p:cNvPr id="184358" name="Text Box 1044"/>
            <p:cNvSpPr txBox="1">
              <a:spLocks noChangeArrowheads="1"/>
            </p:cNvSpPr>
            <p:nvPr/>
          </p:nvSpPr>
          <p:spPr bwMode="auto">
            <a:xfrm>
              <a:off x="3408" y="1488"/>
              <a:ext cx="261" cy="288"/>
            </a:xfrm>
            <a:prstGeom prst="rect">
              <a:avLst/>
            </a:prstGeom>
            <a:noFill/>
            <a:ln w="12700">
              <a:noFill/>
              <a:miter lim="800000"/>
              <a:headEnd/>
              <a:tailEnd/>
            </a:ln>
          </p:spPr>
          <p:txBody>
            <a:bodyPr wrap="none">
              <a:prstTxWarp prst="textNoShape">
                <a:avLst/>
              </a:prstTxWarp>
              <a:spAutoFit/>
            </a:bodyPr>
            <a:lstStyle/>
            <a:p>
              <a:r>
                <a:rPr lang="fr-FR" sz="2400">
                  <a:sym typeface="Symbol" charset="2"/>
                </a:rPr>
                <a:t></a:t>
              </a:r>
            </a:p>
          </p:txBody>
        </p:sp>
        <p:sp>
          <p:nvSpPr>
            <p:cNvPr id="184359" name="Text Box 1045"/>
            <p:cNvSpPr txBox="1">
              <a:spLocks noChangeArrowheads="1"/>
            </p:cNvSpPr>
            <p:nvPr/>
          </p:nvSpPr>
          <p:spPr bwMode="auto">
            <a:xfrm>
              <a:off x="3936" y="2150"/>
              <a:ext cx="564" cy="250"/>
            </a:xfrm>
            <a:prstGeom prst="rect">
              <a:avLst/>
            </a:prstGeom>
            <a:noFill/>
            <a:ln w="12700">
              <a:noFill/>
              <a:miter lim="800000"/>
              <a:headEnd/>
              <a:tailEnd/>
            </a:ln>
          </p:spPr>
          <p:txBody>
            <a:bodyPr>
              <a:prstTxWarp prst="textNoShape">
                <a:avLst/>
              </a:prstTxWarp>
              <a:spAutoFit/>
            </a:bodyPr>
            <a:lstStyle/>
            <a:p>
              <a:r>
                <a:rPr lang="fr-FR" sz="1000" b="1"/>
                <a:t>Ambiance raffinée</a:t>
              </a:r>
            </a:p>
          </p:txBody>
        </p:sp>
        <p:sp>
          <p:nvSpPr>
            <p:cNvPr id="184360" name="Text Box 1046"/>
            <p:cNvSpPr txBox="1">
              <a:spLocks noChangeArrowheads="1"/>
            </p:cNvSpPr>
            <p:nvPr/>
          </p:nvSpPr>
          <p:spPr bwMode="auto">
            <a:xfrm>
              <a:off x="528" y="1728"/>
              <a:ext cx="407" cy="212"/>
            </a:xfrm>
            <a:prstGeom prst="rect">
              <a:avLst/>
            </a:prstGeom>
            <a:noFill/>
            <a:ln w="12700">
              <a:noFill/>
              <a:miter lim="800000"/>
              <a:headEnd/>
              <a:tailEnd/>
            </a:ln>
          </p:spPr>
          <p:txBody>
            <a:bodyPr wrap="none">
              <a:prstTxWarp prst="textNoShape">
                <a:avLst/>
              </a:prstTxWarp>
              <a:spAutoFit/>
            </a:bodyPr>
            <a:lstStyle/>
            <a:p>
              <a:r>
                <a:rPr lang="fr-FR" sz="1600">
                  <a:solidFill>
                    <a:srgbClr val="00279F"/>
                  </a:solidFill>
                </a:rPr>
                <a:t>faible</a:t>
              </a:r>
            </a:p>
          </p:txBody>
        </p:sp>
        <p:sp>
          <p:nvSpPr>
            <p:cNvPr id="184361" name="Line 1047"/>
            <p:cNvSpPr>
              <a:spLocks noChangeShapeType="1"/>
            </p:cNvSpPr>
            <p:nvPr/>
          </p:nvSpPr>
          <p:spPr bwMode="auto">
            <a:xfrm>
              <a:off x="1026" y="288"/>
              <a:ext cx="4398" cy="1"/>
            </a:xfrm>
            <a:prstGeom prst="line">
              <a:avLst/>
            </a:prstGeom>
            <a:noFill/>
            <a:ln w="38100" cmpd="dbl">
              <a:solidFill>
                <a:srgbClr val="00279F"/>
              </a:solidFill>
              <a:round/>
              <a:headEnd/>
              <a:tailEnd/>
            </a:ln>
          </p:spPr>
          <p:txBody>
            <a:bodyPr>
              <a:prstTxWarp prst="textNoShape">
                <a:avLst/>
              </a:prstTxWarp>
            </a:bodyPr>
            <a:lstStyle/>
            <a:p>
              <a:endParaRPr lang="fr-FR"/>
            </a:p>
          </p:txBody>
        </p:sp>
        <p:sp>
          <p:nvSpPr>
            <p:cNvPr id="184362" name="Text Box 1048"/>
            <p:cNvSpPr txBox="1">
              <a:spLocks noChangeArrowheads="1"/>
            </p:cNvSpPr>
            <p:nvPr/>
          </p:nvSpPr>
          <p:spPr bwMode="auto">
            <a:xfrm>
              <a:off x="613" y="295"/>
              <a:ext cx="301" cy="212"/>
            </a:xfrm>
            <a:prstGeom prst="rect">
              <a:avLst/>
            </a:prstGeom>
            <a:noFill/>
            <a:ln w="12700">
              <a:noFill/>
              <a:miter lim="800000"/>
              <a:headEnd/>
              <a:tailEnd/>
            </a:ln>
          </p:spPr>
          <p:txBody>
            <a:bodyPr wrap="none">
              <a:prstTxWarp prst="textNoShape">
                <a:avLst/>
              </a:prstTxWarp>
              <a:spAutoFit/>
            </a:bodyPr>
            <a:lstStyle/>
            <a:p>
              <a:r>
                <a:rPr lang="fr-FR" sz="1600">
                  <a:solidFill>
                    <a:srgbClr val="00279F"/>
                  </a:solidFill>
                </a:rPr>
                <a:t>fort</a:t>
              </a:r>
            </a:p>
          </p:txBody>
        </p:sp>
        <p:sp>
          <p:nvSpPr>
            <p:cNvPr id="184363" name="Line 1049"/>
            <p:cNvSpPr>
              <a:spLocks noChangeShapeType="1"/>
            </p:cNvSpPr>
            <p:nvPr/>
          </p:nvSpPr>
          <p:spPr bwMode="auto">
            <a:xfrm>
              <a:off x="1033" y="1473"/>
              <a:ext cx="4439" cy="15"/>
            </a:xfrm>
            <a:prstGeom prst="line">
              <a:avLst/>
            </a:prstGeom>
            <a:noFill/>
            <a:ln w="28575">
              <a:solidFill>
                <a:srgbClr val="00279F"/>
              </a:solidFill>
              <a:prstDash val="lgDash"/>
              <a:round/>
              <a:headEnd/>
              <a:tailEnd/>
            </a:ln>
          </p:spPr>
          <p:txBody>
            <a:bodyPr>
              <a:prstTxWarp prst="textNoShape">
                <a:avLst/>
              </a:prstTxWarp>
            </a:bodyPr>
            <a:lstStyle/>
            <a:p>
              <a:endParaRPr lang="fr-FR"/>
            </a:p>
          </p:txBody>
        </p:sp>
        <p:sp>
          <p:nvSpPr>
            <p:cNvPr id="184364" name="Line 1050"/>
            <p:cNvSpPr>
              <a:spLocks noChangeShapeType="1"/>
            </p:cNvSpPr>
            <p:nvPr/>
          </p:nvSpPr>
          <p:spPr bwMode="auto">
            <a:xfrm>
              <a:off x="1033" y="1094"/>
              <a:ext cx="4439" cy="10"/>
            </a:xfrm>
            <a:prstGeom prst="line">
              <a:avLst/>
            </a:prstGeom>
            <a:noFill/>
            <a:ln w="28575">
              <a:solidFill>
                <a:srgbClr val="00279F"/>
              </a:solidFill>
              <a:prstDash val="lgDash"/>
              <a:round/>
              <a:headEnd/>
              <a:tailEnd/>
            </a:ln>
          </p:spPr>
          <p:txBody>
            <a:bodyPr>
              <a:prstTxWarp prst="textNoShape">
                <a:avLst/>
              </a:prstTxWarp>
            </a:bodyPr>
            <a:lstStyle/>
            <a:p>
              <a:endParaRPr lang="fr-FR"/>
            </a:p>
          </p:txBody>
        </p:sp>
        <p:sp>
          <p:nvSpPr>
            <p:cNvPr id="184365" name="Line 1051"/>
            <p:cNvSpPr>
              <a:spLocks noChangeShapeType="1"/>
            </p:cNvSpPr>
            <p:nvPr/>
          </p:nvSpPr>
          <p:spPr bwMode="auto">
            <a:xfrm>
              <a:off x="1033" y="714"/>
              <a:ext cx="4439" cy="6"/>
            </a:xfrm>
            <a:prstGeom prst="line">
              <a:avLst/>
            </a:prstGeom>
            <a:noFill/>
            <a:ln w="28575">
              <a:solidFill>
                <a:srgbClr val="00279F"/>
              </a:solidFill>
              <a:prstDash val="lgDash"/>
              <a:round/>
              <a:headEnd/>
              <a:tailEnd/>
            </a:ln>
          </p:spPr>
          <p:txBody>
            <a:bodyPr>
              <a:prstTxWarp prst="textNoShape">
                <a:avLst/>
              </a:prstTxWarp>
            </a:bodyPr>
            <a:lstStyle/>
            <a:p>
              <a:endParaRPr lang="fr-FR"/>
            </a:p>
          </p:txBody>
        </p:sp>
        <p:sp>
          <p:nvSpPr>
            <p:cNvPr id="184366" name="Text Box 1052"/>
            <p:cNvSpPr txBox="1">
              <a:spLocks noChangeArrowheads="1"/>
            </p:cNvSpPr>
            <p:nvPr/>
          </p:nvSpPr>
          <p:spPr bwMode="auto">
            <a:xfrm>
              <a:off x="960" y="864"/>
              <a:ext cx="261" cy="288"/>
            </a:xfrm>
            <a:prstGeom prst="rect">
              <a:avLst/>
            </a:prstGeom>
            <a:noFill/>
            <a:ln w="12700">
              <a:noFill/>
              <a:miter lim="800000"/>
              <a:headEnd/>
              <a:tailEnd/>
            </a:ln>
          </p:spPr>
          <p:txBody>
            <a:bodyPr wrap="none">
              <a:prstTxWarp prst="textNoShape">
                <a:avLst/>
              </a:prstTxWarp>
              <a:spAutoFit/>
            </a:bodyPr>
            <a:lstStyle/>
            <a:p>
              <a:r>
                <a:rPr lang="fr-FR" sz="2400">
                  <a:solidFill>
                    <a:schemeClr val="hlink"/>
                  </a:solidFill>
                  <a:sym typeface="Symbol" charset="2"/>
                </a:rPr>
                <a:t></a:t>
              </a:r>
            </a:p>
          </p:txBody>
        </p:sp>
        <p:sp>
          <p:nvSpPr>
            <p:cNvPr id="184367" name="Text Box 1053"/>
            <p:cNvSpPr txBox="1">
              <a:spLocks noChangeArrowheads="1"/>
            </p:cNvSpPr>
            <p:nvPr/>
          </p:nvSpPr>
          <p:spPr bwMode="auto">
            <a:xfrm>
              <a:off x="912" y="1392"/>
              <a:ext cx="261" cy="288"/>
            </a:xfrm>
            <a:prstGeom prst="rect">
              <a:avLst/>
            </a:prstGeom>
            <a:noFill/>
            <a:ln w="12700">
              <a:noFill/>
              <a:miter lim="800000"/>
              <a:headEnd/>
              <a:tailEnd/>
            </a:ln>
          </p:spPr>
          <p:txBody>
            <a:bodyPr wrap="none">
              <a:prstTxWarp prst="textNoShape">
                <a:avLst/>
              </a:prstTxWarp>
              <a:spAutoFit/>
            </a:bodyPr>
            <a:lstStyle/>
            <a:p>
              <a:r>
                <a:rPr lang="fr-FR" sz="2400">
                  <a:solidFill>
                    <a:schemeClr val="tx2"/>
                  </a:solidFill>
                  <a:sym typeface="Symbol" charset="2"/>
                </a:rPr>
                <a:t></a:t>
              </a:r>
            </a:p>
          </p:txBody>
        </p:sp>
        <p:sp>
          <p:nvSpPr>
            <p:cNvPr id="184368" name="Text Box 1054"/>
            <p:cNvSpPr txBox="1">
              <a:spLocks noChangeArrowheads="1"/>
            </p:cNvSpPr>
            <p:nvPr/>
          </p:nvSpPr>
          <p:spPr bwMode="auto">
            <a:xfrm>
              <a:off x="1200" y="672"/>
              <a:ext cx="261" cy="288"/>
            </a:xfrm>
            <a:prstGeom prst="rect">
              <a:avLst/>
            </a:prstGeom>
            <a:noFill/>
            <a:ln w="12700">
              <a:noFill/>
              <a:miter lim="800000"/>
              <a:headEnd/>
              <a:tailEnd/>
            </a:ln>
          </p:spPr>
          <p:txBody>
            <a:bodyPr wrap="none">
              <a:prstTxWarp prst="textNoShape">
                <a:avLst/>
              </a:prstTxWarp>
              <a:spAutoFit/>
            </a:bodyPr>
            <a:lstStyle/>
            <a:p>
              <a:r>
                <a:rPr lang="fr-FR" sz="2400">
                  <a:solidFill>
                    <a:schemeClr val="tx2"/>
                  </a:solidFill>
                  <a:sym typeface="Symbol" charset="2"/>
                </a:rPr>
                <a:t></a:t>
              </a:r>
            </a:p>
          </p:txBody>
        </p:sp>
        <p:sp>
          <p:nvSpPr>
            <p:cNvPr id="184369" name="Text Box 1055"/>
            <p:cNvSpPr txBox="1">
              <a:spLocks noChangeArrowheads="1"/>
            </p:cNvSpPr>
            <p:nvPr/>
          </p:nvSpPr>
          <p:spPr bwMode="auto">
            <a:xfrm>
              <a:off x="1584" y="336"/>
              <a:ext cx="261" cy="288"/>
            </a:xfrm>
            <a:prstGeom prst="rect">
              <a:avLst/>
            </a:prstGeom>
            <a:noFill/>
            <a:ln w="12700">
              <a:noFill/>
              <a:miter lim="800000"/>
              <a:headEnd/>
              <a:tailEnd/>
            </a:ln>
          </p:spPr>
          <p:txBody>
            <a:bodyPr wrap="none">
              <a:prstTxWarp prst="textNoShape">
                <a:avLst/>
              </a:prstTxWarp>
              <a:spAutoFit/>
            </a:bodyPr>
            <a:lstStyle/>
            <a:p>
              <a:r>
                <a:rPr lang="fr-FR" sz="2400">
                  <a:solidFill>
                    <a:schemeClr val="tx2"/>
                  </a:solidFill>
                  <a:sym typeface="Symbol" charset="2"/>
                </a:rPr>
                <a:t></a:t>
              </a:r>
            </a:p>
          </p:txBody>
        </p:sp>
        <p:sp>
          <p:nvSpPr>
            <p:cNvPr id="184370" name="Text Box 1056"/>
            <p:cNvSpPr txBox="1">
              <a:spLocks noChangeArrowheads="1"/>
            </p:cNvSpPr>
            <p:nvPr/>
          </p:nvSpPr>
          <p:spPr bwMode="auto">
            <a:xfrm>
              <a:off x="1920" y="336"/>
              <a:ext cx="261" cy="288"/>
            </a:xfrm>
            <a:prstGeom prst="rect">
              <a:avLst/>
            </a:prstGeom>
            <a:noFill/>
            <a:ln w="12700">
              <a:noFill/>
              <a:miter lim="800000"/>
              <a:headEnd/>
              <a:tailEnd/>
            </a:ln>
          </p:spPr>
          <p:txBody>
            <a:bodyPr wrap="none">
              <a:prstTxWarp prst="textNoShape">
                <a:avLst/>
              </a:prstTxWarp>
              <a:spAutoFit/>
            </a:bodyPr>
            <a:lstStyle/>
            <a:p>
              <a:r>
                <a:rPr lang="fr-FR" sz="2400">
                  <a:solidFill>
                    <a:schemeClr val="tx2"/>
                  </a:solidFill>
                  <a:sym typeface="Symbol" charset="2"/>
                </a:rPr>
                <a:t></a:t>
              </a:r>
            </a:p>
          </p:txBody>
        </p:sp>
        <p:sp>
          <p:nvSpPr>
            <p:cNvPr id="184371" name="Text Box 1057"/>
            <p:cNvSpPr txBox="1">
              <a:spLocks noChangeArrowheads="1"/>
            </p:cNvSpPr>
            <p:nvPr/>
          </p:nvSpPr>
          <p:spPr bwMode="auto">
            <a:xfrm>
              <a:off x="2304" y="672"/>
              <a:ext cx="261" cy="288"/>
            </a:xfrm>
            <a:prstGeom prst="rect">
              <a:avLst/>
            </a:prstGeom>
            <a:noFill/>
            <a:ln w="12700">
              <a:noFill/>
              <a:miter lim="800000"/>
              <a:headEnd/>
              <a:tailEnd/>
            </a:ln>
          </p:spPr>
          <p:txBody>
            <a:bodyPr wrap="none">
              <a:prstTxWarp prst="textNoShape">
                <a:avLst/>
              </a:prstTxWarp>
              <a:spAutoFit/>
            </a:bodyPr>
            <a:lstStyle/>
            <a:p>
              <a:r>
                <a:rPr lang="fr-FR" sz="2400">
                  <a:solidFill>
                    <a:schemeClr val="tx2"/>
                  </a:solidFill>
                  <a:sym typeface="Symbol" charset="2"/>
                </a:rPr>
                <a:t></a:t>
              </a:r>
            </a:p>
          </p:txBody>
        </p:sp>
        <p:sp>
          <p:nvSpPr>
            <p:cNvPr id="184372" name="Text Box 1058"/>
            <p:cNvSpPr txBox="1">
              <a:spLocks noChangeArrowheads="1"/>
            </p:cNvSpPr>
            <p:nvPr/>
          </p:nvSpPr>
          <p:spPr bwMode="auto">
            <a:xfrm>
              <a:off x="2736" y="336"/>
              <a:ext cx="261" cy="288"/>
            </a:xfrm>
            <a:prstGeom prst="rect">
              <a:avLst/>
            </a:prstGeom>
            <a:noFill/>
            <a:ln w="12700">
              <a:noFill/>
              <a:miter lim="800000"/>
              <a:headEnd/>
              <a:tailEnd/>
            </a:ln>
          </p:spPr>
          <p:txBody>
            <a:bodyPr wrap="none">
              <a:prstTxWarp prst="textNoShape">
                <a:avLst/>
              </a:prstTxWarp>
              <a:spAutoFit/>
            </a:bodyPr>
            <a:lstStyle/>
            <a:p>
              <a:r>
                <a:rPr lang="fr-FR" sz="2400">
                  <a:solidFill>
                    <a:schemeClr val="tx2"/>
                  </a:solidFill>
                  <a:sym typeface="Symbol" charset="2"/>
                </a:rPr>
                <a:t></a:t>
              </a:r>
            </a:p>
          </p:txBody>
        </p:sp>
        <p:sp>
          <p:nvSpPr>
            <p:cNvPr id="184373" name="Text Box 1059"/>
            <p:cNvSpPr txBox="1">
              <a:spLocks noChangeArrowheads="1"/>
            </p:cNvSpPr>
            <p:nvPr/>
          </p:nvSpPr>
          <p:spPr bwMode="auto">
            <a:xfrm>
              <a:off x="1200" y="1680"/>
              <a:ext cx="261" cy="288"/>
            </a:xfrm>
            <a:prstGeom prst="rect">
              <a:avLst/>
            </a:prstGeom>
            <a:noFill/>
            <a:ln w="12700">
              <a:noFill/>
              <a:miter lim="800000"/>
              <a:headEnd/>
              <a:tailEnd/>
            </a:ln>
          </p:spPr>
          <p:txBody>
            <a:bodyPr wrap="none">
              <a:prstTxWarp prst="textNoShape">
                <a:avLst/>
              </a:prstTxWarp>
              <a:spAutoFit/>
            </a:bodyPr>
            <a:lstStyle/>
            <a:p>
              <a:r>
                <a:rPr lang="fr-FR" sz="2400">
                  <a:solidFill>
                    <a:schemeClr val="hlink"/>
                  </a:solidFill>
                  <a:sym typeface="Symbol" charset="2"/>
                </a:rPr>
                <a:t></a:t>
              </a:r>
            </a:p>
          </p:txBody>
        </p:sp>
        <p:sp>
          <p:nvSpPr>
            <p:cNvPr id="184374" name="Text Box 1060"/>
            <p:cNvSpPr txBox="1">
              <a:spLocks noChangeArrowheads="1"/>
            </p:cNvSpPr>
            <p:nvPr/>
          </p:nvSpPr>
          <p:spPr bwMode="auto">
            <a:xfrm>
              <a:off x="1968" y="1680"/>
              <a:ext cx="261" cy="288"/>
            </a:xfrm>
            <a:prstGeom prst="rect">
              <a:avLst/>
            </a:prstGeom>
            <a:noFill/>
            <a:ln w="12700">
              <a:noFill/>
              <a:miter lim="800000"/>
              <a:headEnd/>
              <a:tailEnd/>
            </a:ln>
          </p:spPr>
          <p:txBody>
            <a:bodyPr wrap="none">
              <a:prstTxWarp prst="textNoShape">
                <a:avLst/>
              </a:prstTxWarp>
              <a:spAutoFit/>
            </a:bodyPr>
            <a:lstStyle/>
            <a:p>
              <a:r>
                <a:rPr lang="fr-FR" sz="2400">
                  <a:solidFill>
                    <a:schemeClr val="hlink"/>
                  </a:solidFill>
                  <a:sym typeface="Symbol" charset="2"/>
                </a:rPr>
                <a:t></a:t>
              </a:r>
            </a:p>
          </p:txBody>
        </p:sp>
        <p:sp>
          <p:nvSpPr>
            <p:cNvPr id="184375" name="Text Box 1061"/>
            <p:cNvSpPr txBox="1">
              <a:spLocks noChangeArrowheads="1"/>
            </p:cNvSpPr>
            <p:nvPr/>
          </p:nvSpPr>
          <p:spPr bwMode="auto">
            <a:xfrm>
              <a:off x="2304" y="1680"/>
              <a:ext cx="261" cy="288"/>
            </a:xfrm>
            <a:prstGeom prst="rect">
              <a:avLst/>
            </a:prstGeom>
            <a:noFill/>
            <a:ln w="12700">
              <a:noFill/>
              <a:miter lim="800000"/>
              <a:headEnd/>
              <a:tailEnd/>
            </a:ln>
          </p:spPr>
          <p:txBody>
            <a:bodyPr wrap="none">
              <a:prstTxWarp prst="textNoShape">
                <a:avLst/>
              </a:prstTxWarp>
              <a:spAutoFit/>
            </a:bodyPr>
            <a:lstStyle/>
            <a:p>
              <a:r>
                <a:rPr lang="fr-FR" sz="2400">
                  <a:solidFill>
                    <a:schemeClr val="hlink"/>
                  </a:solidFill>
                  <a:sym typeface="Symbol" charset="2"/>
                </a:rPr>
                <a:t></a:t>
              </a:r>
            </a:p>
          </p:txBody>
        </p:sp>
        <p:sp>
          <p:nvSpPr>
            <p:cNvPr id="184376" name="Text Box 1062"/>
            <p:cNvSpPr txBox="1">
              <a:spLocks noChangeArrowheads="1"/>
            </p:cNvSpPr>
            <p:nvPr/>
          </p:nvSpPr>
          <p:spPr bwMode="auto">
            <a:xfrm>
              <a:off x="2749" y="720"/>
              <a:ext cx="261" cy="288"/>
            </a:xfrm>
            <a:prstGeom prst="rect">
              <a:avLst/>
            </a:prstGeom>
            <a:noFill/>
            <a:ln w="12700">
              <a:noFill/>
              <a:miter lim="800000"/>
              <a:headEnd/>
              <a:tailEnd/>
            </a:ln>
          </p:spPr>
          <p:txBody>
            <a:bodyPr wrap="none">
              <a:prstTxWarp prst="textNoShape">
                <a:avLst/>
              </a:prstTxWarp>
              <a:spAutoFit/>
            </a:bodyPr>
            <a:lstStyle/>
            <a:p>
              <a:r>
                <a:rPr lang="fr-FR" sz="2400">
                  <a:solidFill>
                    <a:schemeClr val="hlink"/>
                  </a:solidFill>
                  <a:sym typeface="Symbol" charset="2"/>
                </a:rPr>
                <a:t></a:t>
              </a:r>
            </a:p>
          </p:txBody>
        </p:sp>
        <p:sp>
          <p:nvSpPr>
            <p:cNvPr id="184377" name="Text Box 1063"/>
            <p:cNvSpPr txBox="1">
              <a:spLocks noChangeArrowheads="1"/>
            </p:cNvSpPr>
            <p:nvPr/>
          </p:nvSpPr>
          <p:spPr bwMode="auto">
            <a:xfrm>
              <a:off x="3120" y="720"/>
              <a:ext cx="261" cy="288"/>
            </a:xfrm>
            <a:prstGeom prst="rect">
              <a:avLst/>
            </a:prstGeom>
            <a:noFill/>
            <a:ln w="12700">
              <a:noFill/>
              <a:miter lim="800000"/>
              <a:headEnd/>
              <a:tailEnd/>
            </a:ln>
          </p:spPr>
          <p:txBody>
            <a:bodyPr wrap="none">
              <a:prstTxWarp prst="textNoShape">
                <a:avLst/>
              </a:prstTxWarp>
              <a:spAutoFit/>
            </a:bodyPr>
            <a:lstStyle/>
            <a:p>
              <a:r>
                <a:rPr lang="fr-FR" sz="2400">
                  <a:solidFill>
                    <a:schemeClr val="hlink"/>
                  </a:solidFill>
                  <a:sym typeface="Symbol" charset="2"/>
                </a:rPr>
                <a:t></a:t>
              </a:r>
            </a:p>
          </p:txBody>
        </p:sp>
        <p:sp>
          <p:nvSpPr>
            <p:cNvPr id="184378" name="Text Box 1064"/>
            <p:cNvSpPr txBox="1">
              <a:spLocks noChangeArrowheads="1"/>
            </p:cNvSpPr>
            <p:nvPr/>
          </p:nvSpPr>
          <p:spPr bwMode="auto">
            <a:xfrm>
              <a:off x="3312" y="336"/>
              <a:ext cx="261" cy="288"/>
            </a:xfrm>
            <a:prstGeom prst="rect">
              <a:avLst/>
            </a:prstGeom>
            <a:noFill/>
            <a:ln w="12700">
              <a:noFill/>
              <a:miter lim="800000"/>
              <a:headEnd/>
              <a:tailEnd/>
            </a:ln>
          </p:spPr>
          <p:txBody>
            <a:bodyPr wrap="none">
              <a:prstTxWarp prst="textNoShape">
                <a:avLst/>
              </a:prstTxWarp>
              <a:spAutoFit/>
            </a:bodyPr>
            <a:lstStyle/>
            <a:p>
              <a:r>
                <a:rPr lang="fr-FR" sz="2400">
                  <a:solidFill>
                    <a:schemeClr val="hlink"/>
                  </a:solidFill>
                  <a:sym typeface="Symbol" charset="2"/>
                </a:rPr>
                <a:t></a:t>
              </a:r>
            </a:p>
          </p:txBody>
        </p:sp>
        <p:sp>
          <p:nvSpPr>
            <p:cNvPr id="184379" name="Text Box 1065"/>
            <p:cNvSpPr txBox="1">
              <a:spLocks noChangeArrowheads="1"/>
            </p:cNvSpPr>
            <p:nvPr/>
          </p:nvSpPr>
          <p:spPr bwMode="auto">
            <a:xfrm>
              <a:off x="1632" y="1680"/>
              <a:ext cx="261" cy="288"/>
            </a:xfrm>
            <a:prstGeom prst="rect">
              <a:avLst/>
            </a:prstGeom>
            <a:noFill/>
            <a:ln w="12700">
              <a:noFill/>
              <a:miter lim="800000"/>
              <a:headEnd/>
              <a:tailEnd/>
            </a:ln>
          </p:spPr>
          <p:txBody>
            <a:bodyPr wrap="none">
              <a:prstTxWarp prst="textNoShape">
                <a:avLst/>
              </a:prstTxWarp>
              <a:spAutoFit/>
            </a:bodyPr>
            <a:lstStyle/>
            <a:p>
              <a:r>
                <a:rPr lang="fr-FR" sz="2400">
                  <a:solidFill>
                    <a:schemeClr val="hlink"/>
                  </a:solidFill>
                  <a:sym typeface="Symbol" charset="2"/>
                </a:rPr>
                <a:t></a:t>
              </a:r>
            </a:p>
          </p:txBody>
        </p:sp>
        <p:sp>
          <p:nvSpPr>
            <p:cNvPr id="184380" name="Text Box 1066"/>
            <p:cNvSpPr txBox="1">
              <a:spLocks noChangeArrowheads="1"/>
            </p:cNvSpPr>
            <p:nvPr/>
          </p:nvSpPr>
          <p:spPr bwMode="auto">
            <a:xfrm>
              <a:off x="1152" y="259"/>
              <a:ext cx="1584" cy="173"/>
            </a:xfrm>
            <a:prstGeom prst="rect">
              <a:avLst/>
            </a:prstGeom>
            <a:noFill/>
            <a:ln w="9525">
              <a:noFill/>
              <a:miter lim="800000"/>
              <a:headEnd/>
              <a:tailEnd/>
            </a:ln>
          </p:spPr>
          <p:txBody>
            <a:bodyPr>
              <a:prstTxWarp prst="textNoShape">
                <a:avLst/>
              </a:prstTxWarp>
              <a:spAutoFit/>
            </a:bodyPr>
            <a:lstStyle/>
            <a:p>
              <a:pPr eaLnBrk="1" hangingPunct="1"/>
              <a:r>
                <a:rPr lang="fr-FR" sz="1200">
                  <a:solidFill>
                    <a:schemeClr val="tx2"/>
                  </a:solidFill>
                  <a:latin typeface="Garamond" charset="0"/>
                </a:rPr>
                <a:t>Ringling Bros. &amp; Barnum Bailey</a:t>
              </a:r>
            </a:p>
          </p:txBody>
        </p:sp>
        <p:sp>
          <p:nvSpPr>
            <p:cNvPr id="184381" name="Text Box 1067"/>
            <p:cNvSpPr txBox="1">
              <a:spLocks noChangeArrowheads="1"/>
            </p:cNvSpPr>
            <p:nvPr/>
          </p:nvSpPr>
          <p:spPr bwMode="auto">
            <a:xfrm>
              <a:off x="1632" y="910"/>
              <a:ext cx="768" cy="242"/>
            </a:xfrm>
            <a:prstGeom prst="rect">
              <a:avLst/>
            </a:prstGeom>
            <a:noFill/>
            <a:ln w="9525">
              <a:noFill/>
              <a:miter lim="800000"/>
              <a:headEnd/>
              <a:tailEnd/>
            </a:ln>
          </p:spPr>
          <p:txBody>
            <a:bodyPr>
              <a:prstTxWarp prst="textNoShape">
                <a:avLst/>
              </a:prstTxWarp>
              <a:spAutoFit/>
            </a:bodyPr>
            <a:lstStyle/>
            <a:p>
              <a:pPr algn="ctr" eaLnBrk="1" hangingPunct="1">
                <a:lnSpc>
                  <a:spcPct val="80000"/>
                </a:lnSpc>
              </a:pPr>
              <a:r>
                <a:rPr lang="fr-FR" sz="1200">
                  <a:solidFill>
                    <a:schemeClr val="tx2"/>
                  </a:solidFill>
                  <a:latin typeface="Garamond" charset="0"/>
                </a:rPr>
                <a:t>Petits Cirques régionaux</a:t>
              </a:r>
            </a:p>
          </p:txBody>
        </p:sp>
        <p:sp>
          <p:nvSpPr>
            <p:cNvPr id="184382" name="Text Box 1068"/>
            <p:cNvSpPr txBox="1">
              <a:spLocks noChangeArrowheads="1"/>
            </p:cNvSpPr>
            <p:nvPr/>
          </p:nvSpPr>
          <p:spPr bwMode="auto">
            <a:xfrm>
              <a:off x="1488" y="1488"/>
              <a:ext cx="912" cy="288"/>
            </a:xfrm>
            <a:prstGeom prst="rect">
              <a:avLst/>
            </a:prstGeom>
            <a:noFill/>
            <a:ln w="9525">
              <a:noFill/>
              <a:miter lim="800000"/>
              <a:headEnd/>
              <a:tailEnd/>
            </a:ln>
          </p:spPr>
          <p:txBody>
            <a:bodyPr>
              <a:prstTxWarp prst="textNoShape">
                <a:avLst/>
              </a:prstTxWarp>
              <a:spAutoFit/>
            </a:bodyPr>
            <a:lstStyle/>
            <a:p>
              <a:pPr eaLnBrk="1" hangingPunct="1"/>
              <a:r>
                <a:rPr lang="fr-FR" sz="1200">
                  <a:solidFill>
                    <a:schemeClr val="accent2"/>
                  </a:solidFill>
                  <a:latin typeface="Garamond" charset="0"/>
                </a:rPr>
                <a:t>Cirque du Soleil (courbe de valeur)</a:t>
              </a:r>
            </a:p>
          </p:txBody>
        </p:sp>
        <p:sp>
          <p:nvSpPr>
            <p:cNvPr id="184383" name="Text Box 1069"/>
            <p:cNvSpPr txBox="1">
              <a:spLocks noChangeArrowheads="1"/>
            </p:cNvSpPr>
            <p:nvPr/>
          </p:nvSpPr>
          <p:spPr bwMode="auto">
            <a:xfrm>
              <a:off x="2945" y="1910"/>
              <a:ext cx="655" cy="250"/>
            </a:xfrm>
            <a:prstGeom prst="rect">
              <a:avLst/>
            </a:prstGeom>
            <a:noFill/>
            <a:ln w="12700">
              <a:noFill/>
              <a:miter lim="800000"/>
              <a:headEnd/>
              <a:tailEnd/>
            </a:ln>
          </p:spPr>
          <p:txBody>
            <a:bodyPr>
              <a:prstTxWarp prst="textNoShape">
                <a:avLst/>
              </a:prstTxWarp>
              <a:spAutoFit/>
            </a:bodyPr>
            <a:lstStyle/>
            <a:p>
              <a:pPr algn="ctr"/>
              <a:r>
                <a:rPr lang="fr-FR" sz="1000" b="1"/>
                <a:t>Émotions &amp; danger</a:t>
              </a:r>
            </a:p>
          </p:txBody>
        </p:sp>
        <p:sp>
          <p:nvSpPr>
            <p:cNvPr id="184384" name="Text Box 1070"/>
            <p:cNvSpPr txBox="1">
              <a:spLocks noChangeArrowheads="1"/>
            </p:cNvSpPr>
            <p:nvPr/>
          </p:nvSpPr>
          <p:spPr bwMode="auto">
            <a:xfrm>
              <a:off x="3360" y="2035"/>
              <a:ext cx="384" cy="250"/>
            </a:xfrm>
            <a:prstGeom prst="rect">
              <a:avLst/>
            </a:prstGeom>
            <a:noFill/>
            <a:ln w="12700">
              <a:noFill/>
              <a:miter lim="800000"/>
              <a:headEnd/>
              <a:tailEnd/>
            </a:ln>
          </p:spPr>
          <p:txBody>
            <a:bodyPr>
              <a:prstTxWarp prst="textNoShape">
                <a:avLst/>
              </a:prstTxWarp>
              <a:spAutoFit/>
            </a:bodyPr>
            <a:lstStyle/>
            <a:p>
              <a:pPr algn="ctr"/>
              <a:r>
                <a:rPr lang="fr-FR" sz="1000" b="1"/>
                <a:t>Piste unique</a:t>
              </a:r>
            </a:p>
          </p:txBody>
        </p:sp>
        <p:sp>
          <p:nvSpPr>
            <p:cNvPr id="184385" name="Text Box 1071"/>
            <p:cNvSpPr txBox="1">
              <a:spLocks noChangeArrowheads="1"/>
            </p:cNvSpPr>
            <p:nvPr/>
          </p:nvSpPr>
          <p:spPr bwMode="auto">
            <a:xfrm>
              <a:off x="3600" y="1958"/>
              <a:ext cx="528" cy="250"/>
            </a:xfrm>
            <a:prstGeom prst="rect">
              <a:avLst/>
            </a:prstGeom>
            <a:noFill/>
            <a:ln w="12700">
              <a:noFill/>
              <a:miter lim="800000"/>
              <a:headEnd/>
              <a:tailEnd/>
            </a:ln>
          </p:spPr>
          <p:txBody>
            <a:bodyPr>
              <a:prstTxWarp prst="textNoShape">
                <a:avLst/>
              </a:prstTxWarp>
              <a:spAutoFit/>
            </a:bodyPr>
            <a:lstStyle/>
            <a:p>
              <a:pPr algn="ctr"/>
              <a:r>
                <a:rPr lang="fr-FR" sz="1000" b="1"/>
                <a:t>Spectacles à thèmes</a:t>
              </a:r>
            </a:p>
          </p:txBody>
        </p:sp>
        <p:sp>
          <p:nvSpPr>
            <p:cNvPr id="184386" name="Text Box 1072"/>
            <p:cNvSpPr txBox="1">
              <a:spLocks noChangeArrowheads="1"/>
            </p:cNvSpPr>
            <p:nvPr/>
          </p:nvSpPr>
          <p:spPr bwMode="auto">
            <a:xfrm>
              <a:off x="4800" y="2035"/>
              <a:ext cx="672" cy="250"/>
            </a:xfrm>
            <a:prstGeom prst="rect">
              <a:avLst/>
            </a:prstGeom>
            <a:noFill/>
            <a:ln w="12700">
              <a:noFill/>
              <a:miter lim="800000"/>
              <a:headEnd/>
              <a:tailEnd/>
            </a:ln>
          </p:spPr>
          <p:txBody>
            <a:bodyPr>
              <a:prstTxWarp prst="textNoShape">
                <a:avLst/>
              </a:prstTxWarp>
              <a:spAutoFit/>
            </a:bodyPr>
            <a:lstStyle/>
            <a:p>
              <a:r>
                <a:rPr lang="fr-FR" sz="1000" b="1"/>
                <a:t>Musique et danse de qualité</a:t>
              </a:r>
            </a:p>
          </p:txBody>
        </p:sp>
        <p:sp>
          <p:nvSpPr>
            <p:cNvPr id="184387" name="Line 1073"/>
            <p:cNvSpPr>
              <a:spLocks noChangeShapeType="1"/>
            </p:cNvSpPr>
            <p:nvPr/>
          </p:nvSpPr>
          <p:spPr bwMode="auto">
            <a:xfrm>
              <a:off x="1344" y="1920"/>
              <a:ext cx="0" cy="240"/>
            </a:xfrm>
            <a:prstGeom prst="line">
              <a:avLst/>
            </a:prstGeom>
            <a:noFill/>
            <a:ln w="9525">
              <a:solidFill>
                <a:srgbClr val="000080"/>
              </a:solidFill>
              <a:round/>
              <a:headEnd/>
              <a:tailEnd/>
            </a:ln>
          </p:spPr>
          <p:txBody>
            <a:bodyPr wrap="none" anchor="ctr">
              <a:prstTxWarp prst="textNoShape">
                <a:avLst/>
              </a:prstTxWarp>
              <a:spAutoFit/>
            </a:bodyPr>
            <a:lstStyle/>
            <a:p>
              <a:endParaRPr lang="fr-FR"/>
            </a:p>
          </p:txBody>
        </p:sp>
        <p:sp>
          <p:nvSpPr>
            <p:cNvPr id="184388" name="Line 1074"/>
            <p:cNvSpPr>
              <a:spLocks noChangeShapeType="1"/>
            </p:cNvSpPr>
            <p:nvPr/>
          </p:nvSpPr>
          <p:spPr bwMode="auto">
            <a:xfrm>
              <a:off x="1056" y="1920"/>
              <a:ext cx="0" cy="48"/>
            </a:xfrm>
            <a:prstGeom prst="line">
              <a:avLst/>
            </a:prstGeom>
            <a:noFill/>
            <a:ln w="9525">
              <a:solidFill>
                <a:srgbClr val="000080"/>
              </a:solidFill>
              <a:round/>
              <a:headEnd/>
              <a:tailEnd/>
            </a:ln>
          </p:spPr>
          <p:txBody>
            <a:bodyPr wrap="none" anchor="ctr">
              <a:prstTxWarp prst="textNoShape">
                <a:avLst/>
              </a:prstTxWarp>
              <a:spAutoFit/>
            </a:bodyPr>
            <a:lstStyle/>
            <a:p>
              <a:endParaRPr lang="fr-FR"/>
            </a:p>
          </p:txBody>
        </p:sp>
        <p:sp>
          <p:nvSpPr>
            <p:cNvPr id="184389" name="Line 1075"/>
            <p:cNvSpPr>
              <a:spLocks noChangeShapeType="1"/>
            </p:cNvSpPr>
            <p:nvPr/>
          </p:nvSpPr>
          <p:spPr bwMode="auto">
            <a:xfrm>
              <a:off x="1776" y="1920"/>
              <a:ext cx="0" cy="48"/>
            </a:xfrm>
            <a:prstGeom prst="line">
              <a:avLst/>
            </a:prstGeom>
            <a:noFill/>
            <a:ln w="9525">
              <a:solidFill>
                <a:srgbClr val="000080"/>
              </a:solidFill>
              <a:round/>
              <a:headEnd/>
              <a:tailEnd/>
            </a:ln>
          </p:spPr>
          <p:txBody>
            <a:bodyPr wrap="none" anchor="ctr">
              <a:prstTxWarp prst="textNoShape">
                <a:avLst/>
              </a:prstTxWarp>
              <a:spAutoFit/>
            </a:bodyPr>
            <a:lstStyle/>
            <a:p>
              <a:endParaRPr lang="fr-FR"/>
            </a:p>
          </p:txBody>
        </p:sp>
        <p:sp>
          <p:nvSpPr>
            <p:cNvPr id="184390" name="Line 1076"/>
            <p:cNvSpPr>
              <a:spLocks noChangeShapeType="1"/>
            </p:cNvSpPr>
            <p:nvPr/>
          </p:nvSpPr>
          <p:spPr bwMode="auto">
            <a:xfrm>
              <a:off x="2064" y="1920"/>
              <a:ext cx="0" cy="144"/>
            </a:xfrm>
            <a:prstGeom prst="line">
              <a:avLst/>
            </a:prstGeom>
            <a:noFill/>
            <a:ln w="9525">
              <a:solidFill>
                <a:srgbClr val="000080"/>
              </a:solidFill>
              <a:round/>
              <a:headEnd/>
              <a:tailEnd/>
            </a:ln>
          </p:spPr>
          <p:txBody>
            <a:bodyPr wrap="none" anchor="ctr">
              <a:prstTxWarp prst="textNoShape">
                <a:avLst/>
              </a:prstTxWarp>
              <a:spAutoFit/>
            </a:bodyPr>
            <a:lstStyle/>
            <a:p>
              <a:endParaRPr lang="fr-FR"/>
            </a:p>
          </p:txBody>
        </p:sp>
        <p:sp>
          <p:nvSpPr>
            <p:cNvPr id="184391" name="Line 1077"/>
            <p:cNvSpPr>
              <a:spLocks noChangeShapeType="1"/>
            </p:cNvSpPr>
            <p:nvPr/>
          </p:nvSpPr>
          <p:spPr bwMode="auto">
            <a:xfrm>
              <a:off x="2448" y="1920"/>
              <a:ext cx="0" cy="48"/>
            </a:xfrm>
            <a:prstGeom prst="line">
              <a:avLst/>
            </a:prstGeom>
            <a:noFill/>
            <a:ln w="9525">
              <a:solidFill>
                <a:srgbClr val="000080"/>
              </a:solidFill>
              <a:round/>
              <a:headEnd/>
              <a:tailEnd/>
            </a:ln>
          </p:spPr>
          <p:txBody>
            <a:bodyPr wrap="none" anchor="ctr">
              <a:prstTxWarp prst="textNoShape">
                <a:avLst/>
              </a:prstTxWarp>
              <a:spAutoFit/>
            </a:bodyPr>
            <a:lstStyle/>
            <a:p>
              <a:endParaRPr lang="fr-FR"/>
            </a:p>
          </p:txBody>
        </p:sp>
        <p:sp>
          <p:nvSpPr>
            <p:cNvPr id="184392" name="Line 1078"/>
            <p:cNvSpPr>
              <a:spLocks noChangeShapeType="1"/>
            </p:cNvSpPr>
            <p:nvPr/>
          </p:nvSpPr>
          <p:spPr bwMode="auto">
            <a:xfrm>
              <a:off x="2880" y="1920"/>
              <a:ext cx="0" cy="144"/>
            </a:xfrm>
            <a:prstGeom prst="line">
              <a:avLst/>
            </a:prstGeom>
            <a:noFill/>
            <a:ln w="9525">
              <a:solidFill>
                <a:srgbClr val="000080"/>
              </a:solidFill>
              <a:round/>
              <a:headEnd/>
              <a:tailEnd/>
            </a:ln>
          </p:spPr>
          <p:txBody>
            <a:bodyPr wrap="none" anchor="ctr">
              <a:prstTxWarp prst="textNoShape">
                <a:avLst/>
              </a:prstTxWarp>
              <a:spAutoFit/>
            </a:bodyPr>
            <a:lstStyle/>
            <a:p>
              <a:endParaRPr lang="fr-FR"/>
            </a:p>
          </p:txBody>
        </p:sp>
        <p:sp>
          <p:nvSpPr>
            <p:cNvPr id="184393" name="Line 1079"/>
            <p:cNvSpPr>
              <a:spLocks noChangeShapeType="1"/>
            </p:cNvSpPr>
            <p:nvPr/>
          </p:nvSpPr>
          <p:spPr bwMode="auto">
            <a:xfrm>
              <a:off x="3264" y="1920"/>
              <a:ext cx="0" cy="48"/>
            </a:xfrm>
            <a:prstGeom prst="line">
              <a:avLst/>
            </a:prstGeom>
            <a:noFill/>
            <a:ln w="9525">
              <a:solidFill>
                <a:srgbClr val="000080"/>
              </a:solidFill>
              <a:round/>
              <a:headEnd/>
              <a:tailEnd/>
            </a:ln>
          </p:spPr>
          <p:txBody>
            <a:bodyPr wrap="none" anchor="ctr">
              <a:prstTxWarp prst="textNoShape">
                <a:avLst/>
              </a:prstTxWarp>
              <a:spAutoFit/>
            </a:bodyPr>
            <a:lstStyle/>
            <a:p>
              <a:endParaRPr lang="fr-FR"/>
            </a:p>
          </p:txBody>
        </p:sp>
        <p:sp>
          <p:nvSpPr>
            <p:cNvPr id="184394" name="Line 1080"/>
            <p:cNvSpPr>
              <a:spLocks noChangeShapeType="1"/>
            </p:cNvSpPr>
            <p:nvPr/>
          </p:nvSpPr>
          <p:spPr bwMode="auto">
            <a:xfrm>
              <a:off x="3552" y="1920"/>
              <a:ext cx="0" cy="144"/>
            </a:xfrm>
            <a:prstGeom prst="line">
              <a:avLst/>
            </a:prstGeom>
            <a:noFill/>
            <a:ln w="9525">
              <a:solidFill>
                <a:srgbClr val="000080"/>
              </a:solidFill>
              <a:round/>
              <a:headEnd/>
              <a:tailEnd/>
            </a:ln>
          </p:spPr>
          <p:txBody>
            <a:bodyPr wrap="none" anchor="ctr">
              <a:prstTxWarp prst="textNoShape">
                <a:avLst/>
              </a:prstTxWarp>
              <a:spAutoFit/>
            </a:bodyPr>
            <a:lstStyle/>
            <a:p>
              <a:endParaRPr lang="fr-FR"/>
            </a:p>
          </p:txBody>
        </p:sp>
        <p:sp>
          <p:nvSpPr>
            <p:cNvPr id="184395" name="Line 1081"/>
            <p:cNvSpPr>
              <a:spLocks noChangeShapeType="1"/>
            </p:cNvSpPr>
            <p:nvPr/>
          </p:nvSpPr>
          <p:spPr bwMode="auto">
            <a:xfrm>
              <a:off x="3888" y="1920"/>
              <a:ext cx="0" cy="48"/>
            </a:xfrm>
            <a:prstGeom prst="line">
              <a:avLst/>
            </a:prstGeom>
            <a:noFill/>
            <a:ln w="9525">
              <a:solidFill>
                <a:srgbClr val="000080"/>
              </a:solidFill>
              <a:round/>
              <a:headEnd/>
              <a:tailEnd/>
            </a:ln>
          </p:spPr>
          <p:txBody>
            <a:bodyPr wrap="none" anchor="ctr">
              <a:prstTxWarp prst="textNoShape">
                <a:avLst/>
              </a:prstTxWarp>
              <a:spAutoFit/>
            </a:bodyPr>
            <a:lstStyle/>
            <a:p>
              <a:endParaRPr lang="fr-FR"/>
            </a:p>
          </p:txBody>
        </p:sp>
        <p:sp>
          <p:nvSpPr>
            <p:cNvPr id="184396" name="Line 1082"/>
            <p:cNvSpPr>
              <a:spLocks noChangeShapeType="1"/>
            </p:cNvSpPr>
            <p:nvPr/>
          </p:nvSpPr>
          <p:spPr bwMode="auto">
            <a:xfrm>
              <a:off x="4176" y="1920"/>
              <a:ext cx="0" cy="144"/>
            </a:xfrm>
            <a:prstGeom prst="line">
              <a:avLst/>
            </a:prstGeom>
            <a:noFill/>
            <a:ln w="9525">
              <a:solidFill>
                <a:srgbClr val="000080"/>
              </a:solidFill>
              <a:round/>
              <a:headEnd/>
              <a:tailEnd/>
            </a:ln>
          </p:spPr>
          <p:txBody>
            <a:bodyPr wrap="none" anchor="ctr">
              <a:prstTxWarp prst="textNoShape">
                <a:avLst/>
              </a:prstTxWarp>
              <a:spAutoFit/>
            </a:bodyPr>
            <a:lstStyle/>
            <a:p>
              <a:endParaRPr lang="fr-FR"/>
            </a:p>
          </p:txBody>
        </p:sp>
        <p:sp>
          <p:nvSpPr>
            <p:cNvPr id="184397" name="Line 1083"/>
            <p:cNvSpPr>
              <a:spLocks noChangeShapeType="1"/>
            </p:cNvSpPr>
            <p:nvPr/>
          </p:nvSpPr>
          <p:spPr bwMode="auto">
            <a:xfrm>
              <a:off x="4512" y="1920"/>
              <a:ext cx="0" cy="48"/>
            </a:xfrm>
            <a:prstGeom prst="line">
              <a:avLst/>
            </a:prstGeom>
            <a:noFill/>
            <a:ln w="9525">
              <a:solidFill>
                <a:srgbClr val="000080"/>
              </a:solidFill>
              <a:round/>
              <a:headEnd/>
              <a:tailEnd/>
            </a:ln>
          </p:spPr>
          <p:txBody>
            <a:bodyPr wrap="none" anchor="ctr">
              <a:prstTxWarp prst="textNoShape">
                <a:avLst/>
              </a:prstTxWarp>
              <a:spAutoFit/>
            </a:bodyPr>
            <a:lstStyle/>
            <a:p>
              <a:endParaRPr lang="fr-FR"/>
            </a:p>
          </p:txBody>
        </p:sp>
        <p:sp>
          <p:nvSpPr>
            <p:cNvPr id="184398" name="Line 1084"/>
            <p:cNvSpPr>
              <a:spLocks noChangeShapeType="1"/>
            </p:cNvSpPr>
            <p:nvPr/>
          </p:nvSpPr>
          <p:spPr bwMode="auto">
            <a:xfrm>
              <a:off x="4896" y="1920"/>
              <a:ext cx="0" cy="144"/>
            </a:xfrm>
            <a:prstGeom prst="line">
              <a:avLst/>
            </a:prstGeom>
            <a:noFill/>
            <a:ln w="9525">
              <a:solidFill>
                <a:srgbClr val="000080"/>
              </a:solidFill>
              <a:round/>
              <a:headEnd/>
              <a:tailEnd/>
            </a:ln>
          </p:spPr>
          <p:txBody>
            <a:bodyPr wrap="none" anchor="ctr">
              <a:prstTxWarp prst="textNoShape">
                <a:avLst/>
              </a:prstTxWarp>
              <a:spAutoFit/>
            </a:bodyPr>
            <a:lstStyle/>
            <a:p>
              <a:endParaRPr lang="fr-FR"/>
            </a:p>
          </p:txBody>
        </p:sp>
        <p:sp>
          <p:nvSpPr>
            <p:cNvPr id="184399" name="Text Box 1085"/>
            <p:cNvSpPr txBox="1">
              <a:spLocks noChangeArrowheads="1"/>
            </p:cNvSpPr>
            <p:nvPr/>
          </p:nvSpPr>
          <p:spPr bwMode="auto">
            <a:xfrm>
              <a:off x="4347" y="528"/>
              <a:ext cx="261" cy="288"/>
            </a:xfrm>
            <a:prstGeom prst="rect">
              <a:avLst/>
            </a:prstGeom>
            <a:noFill/>
            <a:ln w="12700">
              <a:noFill/>
              <a:miter lim="800000"/>
              <a:headEnd/>
              <a:tailEnd/>
            </a:ln>
          </p:spPr>
          <p:txBody>
            <a:bodyPr wrap="none">
              <a:prstTxWarp prst="textNoShape">
                <a:avLst/>
              </a:prstTxWarp>
              <a:spAutoFit/>
            </a:bodyPr>
            <a:lstStyle/>
            <a:p>
              <a:r>
                <a:rPr lang="fr-FR" sz="2400">
                  <a:solidFill>
                    <a:schemeClr val="hlink"/>
                  </a:solidFill>
                  <a:sym typeface="Symbol" charset="2"/>
                </a:rPr>
                <a:t></a:t>
              </a:r>
            </a:p>
          </p:txBody>
        </p:sp>
        <p:sp>
          <p:nvSpPr>
            <p:cNvPr id="184400" name="Text Box 1086"/>
            <p:cNvSpPr txBox="1">
              <a:spLocks noChangeArrowheads="1"/>
            </p:cNvSpPr>
            <p:nvPr/>
          </p:nvSpPr>
          <p:spPr bwMode="auto">
            <a:xfrm>
              <a:off x="4059" y="528"/>
              <a:ext cx="261" cy="288"/>
            </a:xfrm>
            <a:prstGeom prst="rect">
              <a:avLst/>
            </a:prstGeom>
            <a:noFill/>
            <a:ln w="12700">
              <a:noFill/>
              <a:miter lim="800000"/>
              <a:headEnd/>
              <a:tailEnd/>
            </a:ln>
          </p:spPr>
          <p:txBody>
            <a:bodyPr wrap="none">
              <a:prstTxWarp prst="textNoShape">
                <a:avLst/>
              </a:prstTxWarp>
              <a:spAutoFit/>
            </a:bodyPr>
            <a:lstStyle/>
            <a:p>
              <a:r>
                <a:rPr lang="fr-FR" sz="2400">
                  <a:solidFill>
                    <a:schemeClr val="hlink"/>
                  </a:solidFill>
                  <a:sym typeface="Symbol" charset="2"/>
                </a:rPr>
                <a:t></a:t>
              </a:r>
            </a:p>
          </p:txBody>
        </p:sp>
        <p:sp>
          <p:nvSpPr>
            <p:cNvPr id="184401" name="Text Box 1087"/>
            <p:cNvSpPr txBox="1">
              <a:spLocks noChangeArrowheads="1"/>
            </p:cNvSpPr>
            <p:nvPr/>
          </p:nvSpPr>
          <p:spPr bwMode="auto">
            <a:xfrm>
              <a:off x="3744" y="528"/>
              <a:ext cx="261" cy="288"/>
            </a:xfrm>
            <a:prstGeom prst="rect">
              <a:avLst/>
            </a:prstGeom>
            <a:noFill/>
            <a:ln w="12700">
              <a:noFill/>
              <a:miter lim="800000"/>
              <a:headEnd/>
              <a:tailEnd/>
            </a:ln>
          </p:spPr>
          <p:txBody>
            <a:bodyPr wrap="none">
              <a:prstTxWarp prst="textNoShape">
                <a:avLst/>
              </a:prstTxWarp>
              <a:spAutoFit/>
            </a:bodyPr>
            <a:lstStyle/>
            <a:p>
              <a:r>
                <a:rPr lang="fr-FR" sz="2400">
                  <a:solidFill>
                    <a:schemeClr val="hlink"/>
                  </a:solidFill>
                  <a:sym typeface="Symbol" charset="2"/>
                </a:rPr>
                <a:t></a:t>
              </a:r>
            </a:p>
          </p:txBody>
        </p:sp>
        <p:sp>
          <p:nvSpPr>
            <p:cNvPr id="184402" name="Text Box 1088"/>
            <p:cNvSpPr txBox="1">
              <a:spLocks noChangeArrowheads="1"/>
            </p:cNvSpPr>
            <p:nvPr/>
          </p:nvSpPr>
          <p:spPr bwMode="auto">
            <a:xfrm>
              <a:off x="4731" y="528"/>
              <a:ext cx="261" cy="288"/>
            </a:xfrm>
            <a:prstGeom prst="rect">
              <a:avLst/>
            </a:prstGeom>
            <a:noFill/>
            <a:ln w="12700">
              <a:noFill/>
              <a:miter lim="800000"/>
              <a:headEnd/>
              <a:tailEnd/>
            </a:ln>
          </p:spPr>
          <p:txBody>
            <a:bodyPr wrap="none">
              <a:prstTxWarp prst="textNoShape">
                <a:avLst/>
              </a:prstTxWarp>
              <a:spAutoFit/>
            </a:bodyPr>
            <a:lstStyle/>
            <a:p>
              <a:r>
                <a:rPr lang="fr-FR" sz="2400">
                  <a:solidFill>
                    <a:schemeClr val="hlink"/>
                  </a:solidFill>
                  <a:sym typeface="Symbol" charset="2"/>
                </a:rPr>
                <a:t></a:t>
              </a:r>
            </a:p>
          </p:txBody>
        </p:sp>
        <p:sp>
          <p:nvSpPr>
            <p:cNvPr id="184403" name="Freeform 1089"/>
            <p:cNvSpPr>
              <a:spLocks/>
            </p:cNvSpPr>
            <p:nvPr/>
          </p:nvSpPr>
          <p:spPr bwMode="auto">
            <a:xfrm>
              <a:off x="1104" y="432"/>
              <a:ext cx="3696" cy="1392"/>
            </a:xfrm>
            <a:custGeom>
              <a:avLst/>
              <a:gdLst>
                <a:gd name="T0" fmla="*/ 0 w 3696"/>
                <a:gd name="T1" fmla="*/ 576 h 1392"/>
                <a:gd name="T2" fmla="*/ 240 w 3696"/>
                <a:gd name="T3" fmla="*/ 1392 h 1392"/>
                <a:gd name="T4" fmla="*/ 1344 w 3696"/>
                <a:gd name="T5" fmla="*/ 1392 h 1392"/>
                <a:gd name="T6" fmla="*/ 1776 w 3696"/>
                <a:gd name="T7" fmla="*/ 432 h 1392"/>
                <a:gd name="T8" fmla="*/ 2160 w 3696"/>
                <a:gd name="T9" fmla="*/ 432 h 1392"/>
                <a:gd name="T10" fmla="*/ 2352 w 3696"/>
                <a:gd name="T11" fmla="*/ 0 h 1392"/>
                <a:gd name="T12" fmla="*/ 2784 w 3696"/>
                <a:gd name="T13" fmla="*/ 240 h 1392"/>
                <a:gd name="T14" fmla="*/ 3696 w 3696"/>
                <a:gd name="T15" fmla="*/ 240 h 1392"/>
                <a:gd name="T16" fmla="*/ 0 60000 65536"/>
                <a:gd name="T17" fmla="*/ 0 60000 65536"/>
                <a:gd name="T18" fmla="*/ 0 60000 65536"/>
                <a:gd name="T19" fmla="*/ 0 60000 65536"/>
                <a:gd name="T20" fmla="*/ 0 60000 65536"/>
                <a:gd name="T21" fmla="*/ 0 60000 65536"/>
                <a:gd name="T22" fmla="*/ 0 60000 65536"/>
                <a:gd name="T23" fmla="*/ 0 60000 65536"/>
                <a:gd name="T24" fmla="*/ 0 w 3696"/>
                <a:gd name="T25" fmla="*/ 0 h 1392"/>
                <a:gd name="T26" fmla="*/ 3696 w 3696"/>
                <a:gd name="T27" fmla="*/ 1392 h 13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96" h="1392">
                  <a:moveTo>
                    <a:pt x="0" y="576"/>
                  </a:moveTo>
                  <a:lnTo>
                    <a:pt x="240" y="1392"/>
                  </a:lnTo>
                  <a:lnTo>
                    <a:pt x="1344" y="1392"/>
                  </a:lnTo>
                  <a:lnTo>
                    <a:pt x="1776" y="432"/>
                  </a:lnTo>
                  <a:lnTo>
                    <a:pt x="2160" y="432"/>
                  </a:lnTo>
                  <a:lnTo>
                    <a:pt x="2352" y="0"/>
                  </a:lnTo>
                  <a:lnTo>
                    <a:pt x="2784" y="240"/>
                  </a:lnTo>
                  <a:lnTo>
                    <a:pt x="3696" y="240"/>
                  </a:lnTo>
                </a:path>
              </a:pathLst>
            </a:custGeom>
            <a:noFill/>
            <a:ln w="12700">
              <a:solidFill>
                <a:schemeClr val="hlink"/>
              </a:solidFill>
              <a:round/>
              <a:headEnd/>
              <a:tailEnd/>
            </a:ln>
          </p:spPr>
          <p:txBody>
            <a:bodyPr wrap="none" anchor="ctr">
              <a:prstTxWarp prst="textNoShape">
                <a:avLst/>
              </a:prstTxWarp>
              <a:spAutoFit/>
            </a:bodyPr>
            <a:lstStyle/>
            <a:p>
              <a:endParaRPr lang="fr-FR"/>
            </a:p>
          </p:txBody>
        </p:sp>
        <p:sp>
          <p:nvSpPr>
            <p:cNvPr id="184404" name="Freeform 1090"/>
            <p:cNvSpPr>
              <a:spLocks/>
            </p:cNvSpPr>
            <p:nvPr/>
          </p:nvSpPr>
          <p:spPr bwMode="auto">
            <a:xfrm>
              <a:off x="1104" y="624"/>
              <a:ext cx="2448" cy="1008"/>
            </a:xfrm>
            <a:custGeom>
              <a:avLst/>
              <a:gdLst>
                <a:gd name="T0" fmla="*/ 0 w 2448"/>
                <a:gd name="T1" fmla="*/ 960 h 1008"/>
                <a:gd name="T2" fmla="*/ 240 w 2448"/>
                <a:gd name="T3" fmla="*/ 480 h 1008"/>
                <a:gd name="T4" fmla="*/ 576 w 2448"/>
                <a:gd name="T5" fmla="*/ 288 h 1008"/>
                <a:gd name="T6" fmla="*/ 960 w 2448"/>
                <a:gd name="T7" fmla="*/ 192 h 1008"/>
                <a:gd name="T8" fmla="*/ 1344 w 2448"/>
                <a:gd name="T9" fmla="*/ 480 h 1008"/>
                <a:gd name="T10" fmla="*/ 1776 w 2448"/>
                <a:gd name="T11" fmla="*/ 0 h 1008"/>
                <a:gd name="T12" fmla="*/ 2112 w 2448"/>
                <a:gd name="T13" fmla="*/ 0 h 1008"/>
                <a:gd name="T14" fmla="*/ 2448 w 2448"/>
                <a:gd name="T15" fmla="*/ 1008 h 1008"/>
                <a:gd name="T16" fmla="*/ 0 60000 65536"/>
                <a:gd name="T17" fmla="*/ 0 60000 65536"/>
                <a:gd name="T18" fmla="*/ 0 60000 65536"/>
                <a:gd name="T19" fmla="*/ 0 60000 65536"/>
                <a:gd name="T20" fmla="*/ 0 60000 65536"/>
                <a:gd name="T21" fmla="*/ 0 60000 65536"/>
                <a:gd name="T22" fmla="*/ 0 60000 65536"/>
                <a:gd name="T23" fmla="*/ 0 60000 65536"/>
                <a:gd name="T24" fmla="*/ 0 w 2448"/>
                <a:gd name="T25" fmla="*/ 0 h 1008"/>
                <a:gd name="T26" fmla="*/ 2448 w 2448"/>
                <a:gd name="T27" fmla="*/ 1008 h 10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48" h="1008">
                  <a:moveTo>
                    <a:pt x="0" y="960"/>
                  </a:moveTo>
                  <a:lnTo>
                    <a:pt x="240" y="480"/>
                  </a:lnTo>
                  <a:lnTo>
                    <a:pt x="576" y="288"/>
                  </a:lnTo>
                  <a:lnTo>
                    <a:pt x="960" y="192"/>
                  </a:lnTo>
                  <a:lnTo>
                    <a:pt x="1344" y="480"/>
                  </a:lnTo>
                  <a:lnTo>
                    <a:pt x="1776" y="0"/>
                  </a:lnTo>
                  <a:lnTo>
                    <a:pt x="2112" y="0"/>
                  </a:lnTo>
                  <a:lnTo>
                    <a:pt x="2448" y="1008"/>
                  </a:lnTo>
                </a:path>
              </a:pathLst>
            </a:custGeom>
            <a:noFill/>
            <a:ln w="9525">
              <a:solidFill>
                <a:schemeClr val="tx1"/>
              </a:solidFill>
              <a:prstDash val="dash"/>
              <a:round/>
              <a:headEnd/>
              <a:tailEnd/>
            </a:ln>
          </p:spPr>
          <p:txBody>
            <a:bodyPr wrap="none" anchor="ctr">
              <a:prstTxWarp prst="textNoShape">
                <a:avLst/>
              </a:prstTxWarp>
              <a:spAutoFit/>
            </a:bodyPr>
            <a:lstStyle/>
            <a:p>
              <a:endParaRPr lang="fr-FR"/>
            </a:p>
          </p:txBody>
        </p:sp>
        <p:sp>
          <p:nvSpPr>
            <p:cNvPr id="184405" name="Text Box 1091"/>
            <p:cNvSpPr txBox="1">
              <a:spLocks noChangeArrowheads="1"/>
            </p:cNvSpPr>
            <p:nvPr/>
          </p:nvSpPr>
          <p:spPr bwMode="auto">
            <a:xfrm>
              <a:off x="3099" y="336"/>
              <a:ext cx="261" cy="288"/>
            </a:xfrm>
            <a:prstGeom prst="rect">
              <a:avLst/>
            </a:prstGeom>
            <a:noFill/>
            <a:ln w="12700">
              <a:noFill/>
              <a:miter lim="800000"/>
              <a:headEnd/>
              <a:tailEnd/>
            </a:ln>
          </p:spPr>
          <p:txBody>
            <a:bodyPr wrap="none">
              <a:prstTxWarp prst="textNoShape">
                <a:avLst/>
              </a:prstTxWarp>
              <a:spAutoFit/>
            </a:bodyPr>
            <a:lstStyle/>
            <a:p>
              <a:r>
                <a:rPr lang="fr-FR" sz="2400">
                  <a:solidFill>
                    <a:schemeClr val="tx2"/>
                  </a:solidFill>
                  <a:sym typeface="Symbol" charset="2"/>
                </a:rPr>
                <a:t></a:t>
              </a:r>
            </a:p>
          </p:txBody>
        </p:sp>
        <p:sp>
          <p:nvSpPr>
            <p:cNvPr id="184406" name="Text Box 1092"/>
            <p:cNvSpPr txBox="1">
              <a:spLocks noChangeArrowheads="1"/>
            </p:cNvSpPr>
            <p:nvPr/>
          </p:nvSpPr>
          <p:spPr bwMode="auto">
            <a:xfrm>
              <a:off x="3435" y="1152"/>
              <a:ext cx="261" cy="288"/>
            </a:xfrm>
            <a:prstGeom prst="rect">
              <a:avLst/>
            </a:prstGeom>
            <a:noFill/>
            <a:ln w="12700">
              <a:noFill/>
              <a:miter lim="800000"/>
              <a:headEnd/>
              <a:tailEnd/>
            </a:ln>
          </p:spPr>
          <p:txBody>
            <a:bodyPr wrap="none">
              <a:prstTxWarp prst="textNoShape">
                <a:avLst/>
              </a:prstTxWarp>
              <a:spAutoFit/>
            </a:bodyPr>
            <a:lstStyle/>
            <a:p>
              <a:r>
                <a:rPr lang="fr-FR" sz="2400">
                  <a:solidFill>
                    <a:schemeClr val="tx2"/>
                  </a:solidFill>
                  <a:sym typeface="Symbol" charset="2"/>
                </a:rPr>
                <a:t></a:t>
              </a:r>
            </a:p>
          </p:txBody>
        </p:sp>
        <p:sp>
          <p:nvSpPr>
            <p:cNvPr id="184407" name="Freeform 1093"/>
            <p:cNvSpPr>
              <a:spLocks/>
            </p:cNvSpPr>
            <p:nvPr/>
          </p:nvSpPr>
          <p:spPr bwMode="auto">
            <a:xfrm>
              <a:off x="1056" y="432"/>
              <a:ext cx="2544" cy="1056"/>
            </a:xfrm>
            <a:custGeom>
              <a:avLst/>
              <a:gdLst>
                <a:gd name="T0" fmla="*/ 0 w 2544"/>
                <a:gd name="T1" fmla="*/ 1056 h 1056"/>
                <a:gd name="T2" fmla="*/ 288 w 2544"/>
                <a:gd name="T3" fmla="*/ 384 h 1056"/>
                <a:gd name="T4" fmla="*/ 672 w 2544"/>
                <a:gd name="T5" fmla="*/ 48 h 1056"/>
                <a:gd name="T6" fmla="*/ 1008 w 2544"/>
                <a:gd name="T7" fmla="*/ 48 h 1056"/>
                <a:gd name="T8" fmla="*/ 1392 w 2544"/>
                <a:gd name="T9" fmla="*/ 384 h 1056"/>
                <a:gd name="T10" fmla="*/ 1824 w 2544"/>
                <a:gd name="T11" fmla="*/ 0 h 1056"/>
                <a:gd name="T12" fmla="*/ 2208 w 2544"/>
                <a:gd name="T13" fmla="*/ 0 h 1056"/>
                <a:gd name="T14" fmla="*/ 2544 w 2544"/>
                <a:gd name="T15" fmla="*/ 864 h 1056"/>
                <a:gd name="T16" fmla="*/ 0 60000 65536"/>
                <a:gd name="T17" fmla="*/ 0 60000 65536"/>
                <a:gd name="T18" fmla="*/ 0 60000 65536"/>
                <a:gd name="T19" fmla="*/ 0 60000 65536"/>
                <a:gd name="T20" fmla="*/ 0 60000 65536"/>
                <a:gd name="T21" fmla="*/ 0 60000 65536"/>
                <a:gd name="T22" fmla="*/ 0 60000 65536"/>
                <a:gd name="T23" fmla="*/ 0 60000 65536"/>
                <a:gd name="T24" fmla="*/ 0 w 2544"/>
                <a:gd name="T25" fmla="*/ 0 h 1056"/>
                <a:gd name="T26" fmla="*/ 2544 w 2544"/>
                <a:gd name="T27" fmla="*/ 1056 h 10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44" h="1056">
                  <a:moveTo>
                    <a:pt x="0" y="1056"/>
                  </a:moveTo>
                  <a:lnTo>
                    <a:pt x="288" y="384"/>
                  </a:lnTo>
                  <a:lnTo>
                    <a:pt x="672" y="48"/>
                  </a:lnTo>
                  <a:lnTo>
                    <a:pt x="1008" y="48"/>
                  </a:lnTo>
                  <a:lnTo>
                    <a:pt x="1392" y="384"/>
                  </a:lnTo>
                  <a:lnTo>
                    <a:pt x="1824" y="0"/>
                  </a:lnTo>
                  <a:lnTo>
                    <a:pt x="2208" y="0"/>
                  </a:lnTo>
                  <a:lnTo>
                    <a:pt x="2544" y="864"/>
                  </a:lnTo>
                </a:path>
              </a:pathLst>
            </a:custGeom>
            <a:noFill/>
            <a:ln w="12700">
              <a:solidFill>
                <a:schemeClr val="tx2"/>
              </a:solidFill>
              <a:prstDash val="dash"/>
              <a:round/>
              <a:headEnd/>
              <a:tailEnd/>
            </a:ln>
          </p:spPr>
          <p:txBody>
            <a:bodyPr wrap="none" anchor="ctr">
              <a:prstTxWarp prst="textNoShape">
                <a:avLst/>
              </a:prstTxWarp>
              <a:spAutoFit/>
            </a:bodyPr>
            <a:lstStyle/>
            <a:p>
              <a:endParaRPr lang="fr-FR"/>
            </a:p>
          </p:txBody>
        </p:sp>
      </p:grpSp>
      <p:graphicFrame>
        <p:nvGraphicFramePr>
          <p:cNvPr id="782406" name="Group 1094"/>
          <p:cNvGraphicFramePr>
            <a:graphicFrameLocks noGrp="1"/>
          </p:cNvGraphicFramePr>
          <p:nvPr/>
        </p:nvGraphicFramePr>
        <p:xfrm>
          <a:off x="1828800" y="4708525"/>
          <a:ext cx="5257800" cy="1752600"/>
        </p:xfrm>
        <a:graphic>
          <a:graphicData uri="http://schemas.openxmlformats.org/drawingml/2006/table">
            <a:tbl>
              <a:tblPr/>
              <a:tblGrid>
                <a:gridCol w="1524000"/>
                <a:gridCol w="3733800"/>
              </a:tblGrid>
              <a:tr h="311150">
                <a:tc>
                  <a:txBody>
                    <a:bodyPr/>
                    <a:lstStyle/>
                    <a:p>
                      <a:pPr marL="0" marR="0" lvl="0" indent="0" algn="ctr" defTabSz="914400" rtl="0" eaLnBrk="0" fontAlgn="base" latinLnBrk="0" hangingPunct="0">
                        <a:lnSpc>
                          <a:spcPct val="100000"/>
                        </a:lnSpc>
                        <a:spcBef>
                          <a:spcPct val="0"/>
                        </a:spcBef>
                        <a:spcAft>
                          <a:spcPct val="0"/>
                        </a:spcAft>
                        <a:buClr>
                          <a:schemeClr val="tx2"/>
                        </a:buClr>
                        <a:buSzPct val="100000"/>
                        <a:buFontTx/>
                        <a:buNone/>
                        <a:tabLst/>
                      </a:pPr>
                      <a:r>
                        <a:rPr kumimoji="0" lang="fr-FR" sz="1300" b="1" i="0" u="none" strike="noStrike" cap="none" normalizeH="0" baseline="0">
                          <a:ln>
                            <a:noFill/>
                          </a:ln>
                          <a:solidFill>
                            <a:srgbClr val="C01423"/>
                          </a:solidFill>
                          <a:effectLst/>
                          <a:latin typeface="Times New Roman" charset="0"/>
                          <a:ea typeface="ＭＳ Ｐゴシック" charset="-128"/>
                          <a:cs typeface="ＭＳ Ｐゴシック" charset="-128"/>
                        </a:rPr>
                        <a:t>EXCLURE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100000"/>
                        <a:buFontTx/>
                        <a:buNone/>
                        <a:tabLst/>
                      </a:pPr>
                      <a:r>
                        <a:rPr kumimoji="0" lang="fr-FR" sz="1300" b="0" i="0" u="none" strike="noStrike" cap="none" normalizeH="0" baseline="0">
                          <a:ln>
                            <a:noFill/>
                          </a:ln>
                          <a:solidFill>
                            <a:schemeClr val="tx1"/>
                          </a:solidFill>
                          <a:effectLst/>
                          <a:latin typeface="Times New Roman" charset="0"/>
                          <a:ea typeface="ＭＳ Ｐゴシック" charset="-128"/>
                          <a:cs typeface="ＭＳ Ｐゴシック" charset="-128"/>
                        </a:rPr>
                        <a:t>Présence de vedettes - Numéros avec animaux</a:t>
                      </a:r>
                    </a:p>
                    <a:p>
                      <a:pPr marL="0" marR="0" lvl="0" indent="0" algn="ctr" defTabSz="914400" rtl="0" eaLnBrk="0" fontAlgn="base" latinLnBrk="0" hangingPunct="0">
                        <a:lnSpc>
                          <a:spcPct val="100000"/>
                        </a:lnSpc>
                        <a:spcBef>
                          <a:spcPct val="0"/>
                        </a:spcBef>
                        <a:spcAft>
                          <a:spcPct val="0"/>
                        </a:spcAft>
                        <a:buClr>
                          <a:schemeClr val="tx2"/>
                        </a:buClr>
                        <a:buSzPct val="100000"/>
                        <a:buFontTx/>
                        <a:buNone/>
                        <a:tabLst/>
                      </a:pPr>
                      <a:r>
                        <a:rPr kumimoji="0" lang="fr-FR" sz="1300" b="0" i="0" u="none" strike="noStrike" cap="none" normalizeH="0" baseline="0">
                          <a:ln>
                            <a:noFill/>
                          </a:ln>
                          <a:solidFill>
                            <a:schemeClr val="tx1"/>
                          </a:solidFill>
                          <a:effectLst/>
                          <a:latin typeface="Times New Roman" charset="0"/>
                          <a:ea typeface="ＭＳ Ｐゴシック" charset="-128"/>
                          <a:cs typeface="ＭＳ Ｐゴシック" charset="-128"/>
                        </a:rPr>
                        <a:t>Vente de confiseries - Pistes multiples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7175">
                <a:tc>
                  <a:txBody>
                    <a:bodyPr/>
                    <a:lstStyle/>
                    <a:p>
                      <a:pPr marL="0" marR="0" lvl="0" indent="0" algn="ctr" defTabSz="914400" rtl="0" eaLnBrk="0" fontAlgn="base" latinLnBrk="0" hangingPunct="0">
                        <a:lnSpc>
                          <a:spcPct val="100000"/>
                        </a:lnSpc>
                        <a:spcBef>
                          <a:spcPct val="0"/>
                        </a:spcBef>
                        <a:spcAft>
                          <a:spcPct val="0"/>
                        </a:spcAft>
                        <a:buClr>
                          <a:schemeClr val="tx2"/>
                        </a:buClr>
                        <a:buSzPct val="100000"/>
                        <a:buFontTx/>
                        <a:buNone/>
                        <a:tabLst/>
                      </a:pPr>
                      <a:r>
                        <a:rPr kumimoji="0" lang="fr-FR" sz="1300" b="1" i="0" u="none" strike="noStrike" cap="none" normalizeH="0" baseline="0">
                          <a:ln>
                            <a:noFill/>
                          </a:ln>
                          <a:solidFill>
                            <a:srgbClr val="C01423"/>
                          </a:solidFill>
                          <a:effectLst/>
                          <a:latin typeface="Times New Roman" charset="0"/>
                          <a:ea typeface="ＭＳ Ｐゴシック" charset="-128"/>
                          <a:cs typeface="ＭＳ Ｐゴシック" charset="-128"/>
                        </a:rPr>
                        <a:t>ATTENUER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100000"/>
                        <a:buFontTx/>
                        <a:buNone/>
                        <a:tabLst/>
                      </a:pPr>
                      <a:r>
                        <a:rPr kumimoji="0" lang="fr-FR" sz="1300" b="0" i="0" u="none" strike="noStrike" cap="none" normalizeH="0" baseline="0">
                          <a:ln>
                            <a:noFill/>
                          </a:ln>
                          <a:solidFill>
                            <a:schemeClr val="tx1"/>
                          </a:solidFill>
                          <a:effectLst/>
                          <a:latin typeface="Times New Roman" charset="0"/>
                          <a:ea typeface="ＭＳ Ｐゴシック" charset="-128"/>
                          <a:cs typeface="ＭＳ Ｐゴシック" charset="-128"/>
                        </a:rPr>
                        <a:t>Amusement et humour - Émotions et dangers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0025">
                <a:tc>
                  <a:txBody>
                    <a:bodyPr/>
                    <a:lstStyle/>
                    <a:p>
                      <a:pPr marL="0" marR="0" lvl="0" indent="0" algn="ctr" defTabSz="914400" rtl="0" eaLnBrk="0" fontAlgn="base" latinLnBrk="0" hangingPunct="0">
                        <a:lnSpc>
                          <a:spcPct val="100000"/>
                        </a:lnSpc>
                        <a:spcBef>
                          <a:spcPct val="0"/>
                        </a:spcBef>
                        <a:spcAft>
                          <a:spcPct val="0"/>
                        </a:spcAft>
                        <a:buClr>
                          <a:schemeClr val="tx2"/>
                        </a:buClr>
                        <a:buSzPct val="100000"/>
                        <a:buFontTx/>
                        <a:buNone/>
                        <a:tabLst/>
                      </a:pPr>
                      <a:r>
                        <a:rPr kumimoji="0" lang="fr-FR" sz="1300" b="1" i="0" u="none" strike="noStrike" cap="none" normalizeH="0" baseline="0">
                          <a:ln>
                            <a:noFill/>
                          </a:ln>
                          <a:solidFill>
                            <a:srgbClr val="C01423"/>
                          </a:solidFill>
                          <a:effectLst/>
                          <a:latin typeface="Times New Roman" charset="0"/>
                          <a:ea typeface="ＭＳ Ｐゴシック" charset="-128"/>
                          <a:cs typeface="ＭＳ Ｐゴシック" charset="-128"/>
                        </a:rPr>
                        <a:t>RENFORCER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100000"/>
                        <a:buFontTx/>
                        <a:buNone/>
                        <a:tabLst/>
                      </a:pPr>
                      <a:r>
                        <a:rPr kumimoji="0" lang="fr-FR" sz="1300" b="0" i="0" u="none" strike="noStrike" cap="none" normalizeH="0" baseline="0">
                          <a:ln>
                            <a:noFill/>
                          </a:ln>
                          <a:solidFill>
                            <a:schemeClr val="tx1"/>
                          </a:solidFill>
                          <a:effectLst/>
                          <a:latin typeface="Times New Roman" charset="0"/>
                          <a:ea typeface="ＭＳ Ｐゴシック" charset="-128"/>
                          <a:cs typeface="ＭＳ Ｐゴシック" charset="-128"/>
                        </a:rPr>
                        <a:t>Piste unique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650">
                <a:tc>
                  <a:txBody>
                    <a:bodyPr/>
                    <a:lstStyle/>
                    <a:p>
                      <a:pPr marL="0" marR="0" lvl="0" indent="0" algn="ctr" defTabSz="914400" rtl="0" eaLnBrk="0" fontAlgn="base" latinLnBrk="0" hangingPunct="0">
                        <a:lnSpc>
                          <a:spcPct val="100000"/>
                        </a:lnSpc>
                        <a:spcBef>
                          <a:spcPct val="0"/>
                        </a:spcBef>
                        <a:spcAft>
                          <a:spcPct val="0"/>
                        </a:spcAft>
                        <a:buClr>
                          <a:schemeClr val="tx2"/>
                        </a:buClr>
                        <a:buSzPct val="100000"/>
                        <a:buFontTx/>
                        <a:buNone/>
                        <a:tabLst/>
                      </a:pPr>
                      <a:r>
                        <a:rPr kumimoji="0" lang="fr-FR" sz="1300" b="1" i="0" u="none" strike="noStrike" cap="none" normalizeH="0" baseline="0">
                          <a:ln>
                            <a:noFill/>
                          </a:ln>
                          <a:solidFill>
                            <a:srgbClr val="C01423"/>
                          </a:solidFill>
                          <a:effectLst/>
                          <a:latin typeface="Times New Roman" charset="0"/>
                          <a:ea typeface="ＭＳ Ｐゴシック" charset="-128"/>
                          <a:cs typeface="ＭＳ Ｐゴシック" charset="-128"/>
                        </a:rPr>
                        <a:t>CREER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100000"/>
                        <a:buFontTx/>
                        <a:buNone/>
                        <a:tabLst/>
                      </a:pPr>
                      <a:r>
                        <a:rPr kumimoji="0" lang="fr-FR" sz="1300" b="0" i="0" u="none" strike="noStrike" cap="none" normalizeH="0" baseline="0">
                          <a:ln>
                            <a:noFill/>
                          </a:ln>
                          <a:solidFill>
                            <a:schemeClr val="tx1"/>
                          </a:solidFill>
                          <a:effectLst/>
                          <a:latin typeface="Times New Roman" charset="0"/>
                          <a:ea typeface="ＭＳ Ｐゴシック" charset="-128"/>
                          <a:cs typeface="ＭＳ Ｐゴシック" charset="-128"/>
                        </a:rPr>
                        <a:t>Spectacle à thème - Ambiance raffinée</a:t>
                      </a:r>
                    </a:p>
                    <a:p>
                      <a:pPr marL="0" marR="0" lvl="0" indent="0" algn="ctr" defTabSz="914400" rtl="0" eaLnBrk="0" fontAlgn="base" latinLnBrk="0" hangingPunct="0">
                        <a:lnSpc>
                          <a:spcPct val="100000"/>
                        </a:lnSpc>
                        <a:spcBef>
                          <a:spcPct val="0"/>
                        </a:spcBef>
                        <a:spcAft>
                          <a:spcPct val="0"/>
                        </a:spcAft>
                        <a:buClr>
                          <a:schemeClr val="tx2"/>
                        </a:buClr>
                        <a:buSzPct val="100000"/>
                        <a:buFontTx/>
                        <a:buNone/>
                        <a:tabLst/>
                      </a:pPr>
                      <a:r>
                        <a:rPr kumimoji="0" lang="fr-FR" sz="1300" b="0" i="0" u="none" strike="noStrike" cap="none" normalizeH="0" baseline="0">
                          <a:ln>
                            <a:noFill/>
                          </a:ln>
                          <a:solidFill>
                            <a:schemeClr val="tx1"/>
                          </a:solidFill>
                          <a:effectLst/>
                          <a:latin typeface="Times New Roman" charset="0"/>
                          <a:ea typeface="ＭＳ Ｐゴシック" charset="-128"/>
                          <a:cs typeface="ＭＳ Ｐゴシック" charset="-128"/>
                        </a:rPr>
                        <a:t>Renouvellement des spectacles - Musique et danse de qualité</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Espace réservé du numéro de diapositive 2"/>
          <p:cNvSpPr>
            <a:spLocks noGrp="1"/>
          </p:cNvSpPr>
          <p:nvPr>
            <p:ph type="sldNum" sz="quarter" idx="10"/>
          </p:nvPr>
        </p:nvSpPr>
        <p:spPr/>
        <p:txBody>
          <a:bodyPr/>
          <a:lstStyle/>
          <a:p>
            <a:pPr>
              <a:defRPr/>
            </a:pPr>
            <a:fld id="{6F1D6534-F2AD-A646-8B4D-3771C69AD9D5}" type="slidenum">
              <a:rPr lang="fr-FR"/>
              <a:pPr>
                <a:defRPr/>
              </a:pPr>
              <a:t>91</a:t>
            </a:fld>
            <a:endParaRPr lang="fr-FR"/>
          </a:p>
        </p:txBody>
      </p:sp>
      <p:sp>
        <p:nvSpPr>
          <p:cNvPr id="186371" name="Rectangle 1026"/>
          <p:cNvSpPr>
            <a:spLocks noGrp="1" noChangeArrowheads="1"/>
          </p:cNvSpPr>
          <p:nvPr>
            <p:ph type="title"/>
          </p:nvPr>
        </p:nvSpPr>
        <p:spPr>
          <a:xfrm>
            <a:off x="457200" y="152400"/>
            <a:ext cx="8534400" cy="927100"/>
          </a:xfrm>
        </p:spPr>
        <p:txBody>
          <a:bodyPr/>
          <a:lstStyle/>
          <a:p>
            <a:r>
              <a:rPr lang="fr-FR" sz="2000"/>
              <a:t>Le </a:t>
            </a:r>
            <a:r>
              <a:rPr lang="fr-FR" sz="2000" b="0"/>
              <a:t>canevas</a:t>
            </a:r>
            <a:r>
              <a:rPr lang="fr-FR" sz="2000"/>
              <a:t> </a:t>
            </a:r>
            <a:r>
              <a:rPr lang="fr-FR" sz="2000" b="0"/>
              <a:t>stratégique</a:t>
            </a:r>
            <a:r>
              <a:rPr lang="fr-FR" sz="2000"/>
              <a:t> de Ryan Air</a:t>
            </a:r>
            <a:endParaRPr lang="fr-FR" sz="1600" i="1"/>
          </a:p>
        </p:txBody>
      </p:sp>
      <p:sp>
        <p:nvSpPr>
          <p:cNvPr id="186372" name="Text Box 1027"/>
          <p:cNvSpPr txBox="1">
            <a:spLocks noChangeArrowheads="1"/>
          </p:cNvSpPr>
          <p:nvPr/>
        </p:nvSpPr>
        <p:spPr bwMode="auto">
          <a:xfrm>
            <a:off x="6724650" y="3008313"/>
            <a:ext cx="895350" cy="549275"/>
          </a:xfrm>
          <a:prstGeom prst="rect">
            <a:avLst/>
          </a:prstGeom>
          <a:noFill/>
          <a:ln w="12700">
            <a:noFill/>
            <a:miter lim="800000"/>
            <a:headEnd/>
            <a:tailEnd/>
          </a:ln>
        </p:spPr>
        <p:txBody>
          <a:bodyPr>
            <a:prstTxWarp prst="textNoShape">
              <a:avLst/>
            </a:prstTxWarp>
            <a:spAutoFit/>
          </a:bodyPr>
          <a:lstStyle/>
          <a:p>
            <a:r>
              <a:rPr lang="fr-FR" sz="1000" b="1"/>
              <a:t>Fréquence vols « pt à pt »</a:t>
            </a:r>
          </a:p>
        </p:txBody>
      </p:sp>
      <p:sp>
        <p:nvSpPr>
          <p:cNvPr id="186373" name="Rectangle 1028"/>
          <p:cNvSpPr>
            <a:spLocks noChangeArrowheads="1"/>
          </p:cNvSpPr>
          <p:nvPr/>
        </p:nvSpPr>
        <p:spPr bwMode="auto">
          <a:xfrm>
            <a:off x="914400" y="4168775"/>
            <a:ext cx="7467600" cy="2266950"/>
          </a:xfrm>
          <a:prstGeom prst="rect">
            <a:avLst/>
          </a:prstGeom>
          <a:noFill/>
          <a:ln w="12700">
            <a:noFill/>
            <a:miter lim="800000"/>
            <a:headEnd/>
            <a:tailEnd/>
          </a:ln>
        </p:spPr>
        <p:txBody>
          <a:bodyPr anchor="ctr">
            <a:prstTxWarp prst="textNoShape">
              <a:avLst/>
            </a:prstTxWarp>
            <a:spAutoFit/>
          </a:bodyPr>
          <a:lstStyle/>
          <a:p>
            <a:pPr>
              <a:spcBef>
                <a:spcPct val="30000"/>
              </a:spcBef>
            </a:pPr>
            <a:r>
              <a:rPr lang="fr-FR" sz="1600" b="1">
                <a:latin typeface="Times New Roman" charset="0"/>
              </a:rPr>
              <a:t>Profil stratégique de Ryan Air</a:t>
            </a:r>
            <a:r>
              <a:rPr lang="fr-FR" sz="1600">
                <a:latin typeface="Times New Roman" charset="0"/>
              </a:rPr>
              <a:t> qui a réinventé le transport aérien court courrier en Europe : </a:t>
            </a:r>
          </a:p>
          <a:p>
            <a:pPr marL="190500" lvl="1">
              <a:spcBef>
                <a:spcPct val="30000"/>
              </a:spcBef>
              <a:buClr>
                <a:srgbClr val="C01423"/>
              </a:buClr>
              <a:buSzPct val="70000"/>
              <a:buFont typeface="Webdings" charset="2"/>
              <a:buChar char="4"/>
            </a:pPr>
            <a:r>
              <a:rPr lang="fr-FR" sz="1600">
                <a:latin typeface="Times New Roman" charset="0"/>
              </a:rPr>
              <a:t>Ryan Air a renforcé certains critères, emprunter d’autres au transport automobile (on ne choisit pas sa place, pas de « varie » restauration à bord, ni de salons privatifs…)</a:t>
            </a:r>
          </a:p>
          <a:p>
            <a:pPr marL="190500" lvl="1">
              <a:spcBef>
                <a:spcPct val="30000"/>
              </a:spcBef>
              <a:buClr>
                <a:srgbClr val="C01423"/>
              </a:buClr>
              <a:buSzPct val="70000"/>
              <a:buFont typeface="Webdings" charset="2"/>
              <a:buChar char="4"/>
            </a:pPr>
            <a:r>
              <a:rPr lang="fr-FR" sz="1600">
                <a:latin typeface="Times New Roman" charset="0"/>
              </a:rPr>
              <a:t>Cela traduit par: </a:t>
            </a:r>
          </a:p>
          <a:p>
            <a:pPr lvl="2">
              <a:spcBef>
                <a:spcPct val="30000"/>
              </a:spcBef>
              <a:buClr>
                <a:srgbClr val="C01423"/>
              </a:buClr>
              <a:buSzPct val="70000"/>
              <a:buFont typeface="Webdings" charset="2"/>
              <a:buChar char="4"/>
            </a:pPr>
            <a:r>
              <a:rPr lang="fr-FR" sz="1600">
                <a:latin typeface="Times New Roman" charset="0"/>
              </a:rPr>
              <a:t>un service sympathique + vitesse du transport et fréquence des liaisons « point à points » + tarifs intéressants (au lieu de faire transiter les passagers par des Hubs) </a:t>
            </a:r>
          </a:p>
        </p:txBody>
      </p:sp>
      <p:grpSp>
        <p:nvGrpSpPr>
          <p:cNvPr id="186374" name="Group 1029"/>
          <p:cNvGrpSpPr>
            <a:grpSpLocks/>
          </p:cNvGrpSpPr>
          <p:nvPr/>
        </p:nvGrpSpPr>
        <p:grpSpPr bwMode="auto">
          <a:xfrm>
            <a:off x="973138" y="1016000"/>
            <a:ext cx="6361112" cy="3022600"/>
            <a:chOff x="613" y="281"/>
            <a:chExt cx="4007" cy="1904"/>
          </a:xfrm>
        </p:grpSpPr>
        <p:sp>
          <p:nvSpPr>
            <p:cNvPr id="186375" name="Line 1030"/>
            <p:cNvSpPr>
              <a:spLocks noChangeShapeType="1"/>
            </p:cNvSpPr>
            <p:nvPr/>
          </p:nvSpPr>
          <p:spPr bwMode="auto">
            <a:xfrm>
              <a:off x="1033" y="1872"/>
              <a:ext cx="3496" cy="0"/>
            </a:xfrm>
            <a:prstGeom prst="line">
              <a:avLst/>
            </a:prstGeom>
            <a:noFill/>
            <a:ln w="38100" cmpd="dbl">
              <a:solidFill>
                <a:srgbClr val="00279F"/>
              </a:solidFill>
              <a:round/>
              <a:headEnd/>
              <a:tailEnd/>
            </a:ln>
          </p:spPr>
          <p:txBody>
            <a:bodyPr>
              <a:prstTxWarp prst="textNoShape">
                <a:avLst/>
              </a:prstTxWarp>
            </a:bodyPr>
            <a:lstStyle/>
            <a:p>
              <a:endParaRPr lang="fr-FR"/>
            </a:p>
          </p:txBody>
        </p:sp>
        <p:sp>
          <p:nvSpPr>
            <p:cNvPr id="186376" name="Text Box 1031"/>
            <p:cNvSpPr txBox="1">
              <a:spLocks noChangeArrowheads="1"/>
            </p:cNvSpPr>
            <p:nvPr/>
          </p:nvSpPr>
          <p:spPr bwMode="auto">
            <a:xfrm>
              <a:off x="931" y="1552"/>
              <a:ext cx="261" cy="288"/>
            </a:xfrm>
            <a:prstGeom prst="rect">
              <a:avLst/>
            </a:prstGeom>
            <a:noFill/>
            <a:ln w="12700">
              <a:noFill/>
              <a:miter lim="800000"/>
              <a:headEnd/>
              <a:tailEnd/>
            </a:ln>
          </p:spPr>
          <p:txBody>
            <a:bodyPr wrap="none">
              <a:prstTxWarp prst="textNoShape">
                <a:avLst/>
              </a:prstTxWarp>
              <a:spAutoFit/>
            </a:bodyPr>
            <a:lstStyle/>
            <a:p>
              <a:r>
                <a:rPr lang="fr-FR" sz="2400">
                  <a:sym typeface="Symbol" charset="2"/>
                </a:rPr>
                <a:t></a:t>
              </a:r>
            </a:p>
          </p:txBody>
        </p:sp>
        <p:sp>
          <p:nvSpPr>
            <p:cNvPr id="186377" name="Text Box 1032"/>
            <p:cNvSpPr txBox="1">
              <a:spLocks noChangeArrowheads="1"/>
            </p:cNvSpPr>
            <p:nvPr/>
          </p:nvSpPr>
          <p:spPr bwMode="auto">
            <a:xfrm>
              <a:off x="922" y="1934"/>
              <a:ext cx="258" cy="154"/>
            </a:xfrm>
            <a:prstGeom prst="rect">
              <a:avLst/>
            </a:prstGeom>
            <a:noFill/>
            <a:ln w="12700">
              <a:noFill/>
              <a:miter lim="800000"/>
              <a:headEnd/>
              <a:tailEnd/>
            </a:ln>
          </p:spPr>
          <p:txBody>
            <a:bodyPr wrap="none">
              <a:prstTxWarp prst="textNoShape">
                <a:avLst/>
              </a:prstTxWarp>
              <a:spAutoFit/>
            </a:bodyPr>
            <a:lstStyle/>
            <a:p>
              <a:r>
                <a:rPr lang="fr-FR" sz="1000" b="1"/>
                <a:t>prix</a:t>
              </a:r>
            </a:p>
          </p:txBody>
        </p:sp>
        <p:sp>
          <p:nvSpPr>
            <p:cNvPr id="186378" name="Text Box 1033"/>
            <p:cNvSpPr txBox="1">
              <a:spLocks noChangeArrowheads="1"/>
            </p:cNvSpPr>
            <p:nvPr/>
          </p:nvSpPr>
          <p:spPr bwMode="auto">
            <a:xfrm>
              <a:off x="1431" y="1714"/>
              <a:ext cx="261" cy="288"/>
            </a:xfrm>
            <a:prstGeom prst="rect">
              <a:avLst/>
            </a:prstGeom>
            <a:noFill/>
            <a:ln w="12700">
              <a:noFill/>
              <a:miter lim="800000"/>
              <a:headEnd/>
              <a:tailEnd/>
            </a:ln>
          </p:spPr>
          <p:txBody>
            <a:bodyPr wrap="none">
              <a:prstTxWarp prst="textNoShape">
                <a:avLst/>
              </a:prstTxWarp>
              <a:spAutoFit/>
            </a:bodyPr>
            <a:lstStyle/>
            <a:p>
              <a:r>
                <a:rPr lang="fr-FR" sz="2400">
                  <a:sym typeface="Symbol" charset="2"/>
                </a:rPr>
                <a:t></a:t>
              </a:r>
            </a:p>
          </p:txBody>
        </p:sp>
        <p:sp>
          <p:nvSpPr>
            <p:cNvPr id="186379" name="Text Box 1034"/>
            <p:cNvSpPr txBox="1">
              <a:spLocks noChangeArrowheads="1"/>
            </p:cNvSpPr>
            <p:nvPr/>
          </p:nvSpPr>
          <p:spPr bwMode="auto">
            <a:xfrm>
              <a:off x="1221" y="1934"/>
              <a:ext cx="538" cy="154"/>
            </a:xfrm>
            <a:prstGeom prst="rect">
              <a:avLst/>
            </a:prstGeom>
            <a:noFill/>
            <a:ln w="12700">
              <a:noFill/>
              <a:miter lim="800000"/>
              <a:headEnd/>
              <a:tailEnd/>
            </a:ln>
          </p:spPr>
          <p:txBody>
            <a:bodyPr wrap="none">
              <a:prstTxWarp prst="textNoShape">
                <a:avLst/>
              </a:prstTxWarp>
              <a:spAutoFit/>
            </a:bodyPr>
            <a:lstStyle/>
            <a:p>
              <a:r>
                <a:rPr lang="fr-FR" sz="1000" b="1"/>
                <a:t>restauration</a:t>
              </a:r>
            </a:p>
          </p:txBody>
        </p:sp>
        <p:sp>
          <p:nvSpPr>
            <p:cNvPr id="186380" name="Text Box 1035"/>
            <p:cNvSpPr txBox="1">
              <a:spLocks noChangeArrowheads="1"/>
            </p:cNvSpPr>
            <p:nvPr/>
          </p:nvSpPr>
          <p:spPr bwMode="auto">
            <a:xfrm>
              <a:off x="1838" y="1714"/>
              <a:ext cx="261" cy="288"/>
            </a:xfrm>
            <a:prstGeom prst="rect">
              <a:avLst/>
            </a:prstGeom>
            <a:noFill/>
            <a:ln w="12700">
              <a:noFill/>
              <a:miter lim="800000"/>
              <a:headEnd/>
              <a:tailEnd/>
            </a:ln>
          </p:spPr>
          <p:txBody>
            <a:bodyPr wrap="none">
              <a:prstTxWarp prst="textNoShape">
                <a:avLst/>
              </a:prstTxWarp>
              <a:spAutoFit/>
            </a:bodyPr>
            <a:lstStyle/>
            <a:p>
              <a:r>
                <a:rPr lang="fr-FR" sz="2400">
                  <a:sym typeface="Symbol" charset="2"/>
                </a:rPr>
                <a:t></a:t>
              </a:r>
            </a:p>
          </p:txBody>
        </p:sp>
        <p:sp>
          <p:nvSpPr>
            <p:cNvPr id="186381" name="Text Box 1036"/>
            <p:cNvSpPr txBox="1">
              <a:spLocks noChangeArrowheads="1"/>
            </p:cNvSpPr>
            <p:nvPr/>
          </p:nvSpPr>
          <p:spPr bwMode="auto">
            <a:xfrm>
              <a:off x="1794" y="1934"/>
              <a:ext cx="325" cy="154"/>
            </a:xfrm>
            <a:prstGeom prst="rect">
              <a:avLst/>
            </a:prstGeom>
            <a:noFill/>
            <a:ln w="12700">
              <a:noFill/>
              <a:miter lim="800000"/>
              <a:headEnd/>
              <a:tailEnd/>
            </a:ln>
          </p:spPr>
          <p:txBody>
            <a:bodyPr wrap="none">
              <a:prstTxWarp prst="textNoShape">
                <a:avLst/>
              </a:prstTxWarp>
              <a:spAutoFit/>
            </a:bodyPr>
            <a:lstStyle/>
            <a:p>
              <a:r>
                <a:rPr lang="fr-FR" sz="1000" b="1"/>
                <a:t>salons</a:t>
              </a:r>
            </a:p>
          </p:txBody>
        </p:sp>
        <p:sp>
          <p:nvSpPr>
            <p:cNvPr id="186382" name="Text Box 1037"/>
            <p:cNvSpPr txBox="1">
              <a:spLocks noChangeArrowheads="1"/>
            </p:cNvSpPr>
            <p:nvPr/>
          </p:nvSpPr>
          <p:spPr bwMode="auto">
            <a:xfrm>
              <a:off x="2298" y="1714"/>
              <a:ext cx="261" cy="288"/>
            </a:xfrm>
            <a:prstGeom prst="rect">
              <a:avLst/>
            </a:prstGeom>
            <a:noFill/>
            <a:ln w="12700">
              <a:noFill/>
              <a:miter lim="800000"/>
              <a:headEnd/>
              <a:tailEnd/>
            </a:ln>
          </p:spPr>
          <p:txBody>
            <a:bodyPr wrap="none">
              <a:prstTxWarp prst="textNoShape">
                <a:avLst/>
              </a:prstTxWarp>
              <a:spAutoFit/>
            </a:bodyPr>
            <a:lstStyle/>
            <a:p>
              <a:r>
                <a:rPr lang="fr-FR" sz="2400">
                  <a:sym typeface="Symbol" charset="2"/>
                </a:rPr>
                <a:t></a:t>
              </a:r>
            </a:p>
          </p:txBody>
        </p:sp>
        <p:sp>
          <p:nvSpPr>
            <p:cNvPr id="186383" name="Text Box 1038"/>
            <p:cNvSpPr txBox="1">
              <a:spLocks noChangeArrowheads="1"/>
            </p:cNvSpPr>
            <p:nvPr/>
          </p:nvSpPr>
          <p:spPr bwMode="auto">
            <a:xfrm>
              <a:off x="2099" y="1895"/>
              <a:ext cx="495" cy="250"/>
            </a:xfrm>
            <a:prstGeom prst="rect">
              <a:avLst/>
            </a:prstGeom>
            <a:noFill/>
            <a:ln w="12700">
              <a:noFill/>
              <a:miter lim="800000"/>
              <a:headEnd/>
              <a:tailEnd/>
            </a:ln>
          </p:spPr>
          <p:txBody>
            <a:bodyPr>
              <a:prstTxWarp prst="textNoShape">
                <a:avLst/>
              </a:prstTxWarp>
              <a:spAutoFit/>
            </a:bodyPr>
            <a:lstStyle/>
            <a:p>
              <a:pPr algn="ctr"/>
              <a:r>
                <a:rPr lang="fr-FR" sz="1000" b="1"/>
                <a:t>Choix des places</a:t>
              </a:r>
            </a:p>
          </p:txBody>
        </p:sp>
        <p:sp>
          <p:nvSpPr>
            <p:cNvPr id="186384" name="Text Box 1039"/>
            <p:cNvSpPr txBox="1">
              <a:spLocks noChangeArrowheads="1"/>
            </p:cNvSpPr>
            <p:nvPr/>
          </p:nvSpPr>
          <p:spPr bwMode="auto">
            <a:xfrm>
              <a:off x="2842" y="1714"/>
              <a:ext cx="261" cy="288"/>
            </a:xfrm>
            <a:prstGeom prst="rect">
              <a:avLst/>
            </a:prstGeom>
            <a:noFill/>
            <a:ln w="12700">
              <a:noFill/>
              <a:miter lim="800000"/>
              <a:headEnd/>
              <a:tailEnd/>
            </a:ln>
          </p:spPr>
          <p:txBody>
            <a:bodyPr wrap="none">
              <a:prstTxWarp prst="textNoShape">
                <a:avLst/>
              </a:prstTxWarp>
              <a:spAutoFit/>
            </a:bodyPr>
            <a:lstStyle/>
            <a:p>
              <a:r>
                <a:rPr lang="fr-FR" sz="2400">
                  <a:sym typeface="Symbol" charset="2"/>
                </a:rPr>
                <a:t></a:t>
              </a:r>
            </a:p>
          </p:txBody>
        </p:sp>
        <p:sp>
          <p:nvSpPr>
            <p:cNvPr id="186385" name="Text Box 1040"/>
            <p:cNvSpPr txBox="1">
              <a:spLocks noChangeArrowheads="1"/>
            </p:cNvSpPr>
            <p:nvPr/>
          </p:nvSpPr>
          <p:spPr bwMode="auto">
            <a:xfrm>
              <a:off x="2632" y="1935"/>
              <a:ext cx="712" cy="250"/>
            </a:xfrm>
            <a:prstGeom prst="rect">
              <a:avLst/>
            </a:prstGeom>
            <a:noFill/>
            <a:ln w="12700">
              <a:noFill/>
              <a:miter lim="800000"/>
              <a:headEnd/>
              <a:tailEnd/>
            </a:ln>
          </p:spPr>
          <p:txBody>
            <a:bodyPr wrap="none">
              <a:prstTxWarp prst="textNoShape">
                <a:avLst/>
              </a:prstTxWarp>
              <a:spAutoFit/>
            </a:bodyPr>
            <a:lstStyle/>
            <a:p>
              <a:pPr algn="ctr"/>
              <a:r>
                <a:rPr lang="fr-FR" sz="1000" b="1"/>
                <a:t>Correspondances</a:t>
              </a:r>
            </a:p>
            <a:p>
              <a:pPr algn="ctr"/>
              <a:r>
                <a:rPr lang="fr-FR" sz="1000" b="1"/>
                <a:t>Grands hubs</a:t>
              </a:r>
            </a:p>
          </p:txBody>
        </p:sp>
        <p:sp>
          <p:nvSpPr>
            <p:cNvPr id="186386" name="Text Box 1041"/>
            <p:cNvSpPr txBox="1">
              <a:spLocks noChangeArrowheads="1"/>
            </p:cNvSpPr>
            <p:nvPr/>
          </p:nvSpPr>
          <p:spPr bwMode="auto">
            <a:xfrm>
              <a:off x="3364" y="1714"/>
              <a:ext cx="261" cy="288"/>
            </a:xfrm>
            <a:prstGeom prst="rect">
              <a:avLst/>
            </a:prstGeom>
            <a:noFill/>
            <a:ln w="12700">
              <a:noFill/>
              <a:miter lim="800000"/>
              <a:headEnd/>
              <a:tailEnd/>
            </a:ln>
          </p:spPr>
          <p:txBody>
            <a:bodyPr wrap="none">
              <a:prstTxWarp prst="textNoShape">
                <a:avLst/>
              </a:prstTxWarp>
              <a:spAutoFit/>
            </a:bodyPr>
            <a:lstStyle/>
            <a:p>
              <a:r>
                <a:rPr lang="fr-FR" sz="2400">
                  <a:sym typeface="Symbol" charset="2"/>
                </a:rPr>
                <a:t></a:t>
              </a:r>
            </a:p>
          </p:txBody>
        </p:sp>
        <p:sp>
          <p:nvSpPr>
            <p:cNvPr id="186387" name="Text Box 1042"/>
            <p:cNvSpPr txBox="1">
              <a:spLocks noChangeArrowheads="1"/>
            </p:cNvSpPr>
            <p:nvPr/>
          </p:nvSpPr>
          <p:spPr bwMode="auto">
            <a:xfrm>
              <a:off x="3356" y="1934"/>
              <a:ext cx="587" cy="250"/>
            </a:xfrm>
            <a:prstGeom prst="rect">
              <a:avLst/>
            </a:prstGeom>
            <a:noFill/>
            <a:ln w="12700">
              <a:noFill/>
              <a:miter lim="800000"/>
              <a:headEnd/>
              <a:tailEnd/>
            </a:ln>
          </p:spPr>
          <p:txBody>
            <a:bodyPr wrap="none">
              <a:prstTxWarp prst="textNoShape">
                <a:avLst/>
              </a:prstTxWarp>
              <a:spAutoFit/>
            </a:bodyPr>
            <a:lstStyle/>
            <a:p>
              <a:pPr algn="ctr"/>
              <a:r>
                <a:rPr lang="fr-FR" sz="1000" b="1"/>
                <a:t>Services</a:t>
              </a:r>
            </a:p>
            <a:p>
              <a:pPr algn="ctr"/>
              <a:r>
                <a:rPr lang="fr-FR" sz="1000" b="1"/>
                <a:t>sympathiques</a:t>
              </a:r>
            </a:p>
          </p:txBody>
        </p:sp>
        <p:sp>
          <p:nvSpPr>
            <p:cNvPr id="186388" name="Text Box 1043"/>
            <p:cNvSpPr txBox="1">
              <a:spLocks noChangeArrowheads="1"/>
            </p:cNvSpPr>
            <p:nvPr/>
          </p:nvSpPr>
          <p:spPr bwMode="auto">
            <a:xfrm>
              <a:off x="3884" y="1581"/>
              <a:ext cx="261" cy="288"/>
            </a:xfrm>
            <a:prstGeom prst="rect">
              <a:avLst/>
            </a:prstGeom>
            <a:noFill/>
            <a:ln w="12700">
              <a:noFill/>
              <a:miter lim="800000"/>
              <a:headEnd/>
              <a:tailEnd/>
            </a:ln>
          </p:spPr>
          <p:txBody>
            <a:bodyPr wrap="none">
              <a:prstTxWarp prst="textNoShape">
                <a:avLst/>
              </a:prstTxWarp>
              <a:spAutoFit/>
            </a:bodyPr>
            <a:lstStyle/>
            <a:p>
              <a:r>
                <a:rPr lang="fr-FR" sz="2400">
                  <a:sym typeface="Symbol" charset="2"/>
                </a:rPr>
                <a:t></a:t>
              </a:r>
            </a:p>
          </p:txBody>
        </p:sp>
        <p:sp>
          <p:nvSpPr>
            <p:cNvPr id="186389" name="Text Box 1044"/>
            <p:cNvSpPr txBox="1">
              <a:spLocks noChangeArrowheads="1"/>
            </p:cNvSpPr>
            <p:nvPr/>
          </p:nvSpPr>
          <p:spPr bwMode="auto">
            <a:xfrm>
              <a:off x="3864" y="1934"/>
              <a:ext cx="338" cy="154"/>
            </a:xfrm>
            <a:prstGeom prst="rect">
              <a:avLst/>
            </a:prstGeom>
            <a:noFill/>
            <a:ln w="12700">
              <a:noFill/>
              <a:miter lim="800000"/>
              <a:headEnd/>
              <a:tailEnd/>
            </a:ln>
          </p:spPr>
          <p:txBody>
            <a:bodyPr wrap="none">
              <a:prstTxWarp prst="textNoShape">
                <a:avLst/>
              </a:prstTxWarp>
              <a:spAutoFit/>
            </a:bodyPr>
            <a:lstStyle/>
            <a:p>
              <a:r>
                <a:rPr lang="fr-FR" sz="1000" b="1"/>
                <a:t>vitesse</a:t>
              </a:r>
            </a:p>
          </p:txBody>
        </p:sp>
        <p:sp>
          <p:nvSpPr>
            <p:cNvPr id="186390" name="Text Box 1045"/>
            <p:cNvSpPr txBox="1">
              <a:spLocks noChangeArrowheads="1"/>
            </p:cNvSpPr>
            <p:nvPr/>
          </p:nvSpPr>
          <p:spPr bwMode="auto">
            <a:xfrm>
              <a:off x="4359" y="281"/>
              <a:ext cx="261" cy="288"/>
            </a:xfrm>
            <a:prstGeom prst="rect">
              <a:avLst/>
            </a:prstGeom>
            <a:noFill/>
            <a:ln w="12700">
              <a:noFill/>
              <a:miter lim="800000"/>
              <a:headEnd/>
              <a:tailEnd/>
            </a:ln>
          </p:spPr>
          <p:txBody>
            <a:bodyPr wrap="none">
              <a:prstTxWarp prst="textNoShape">
                <a:avLst/>
              </a:prstTxWarp>
              <a:spAutoFit/>
            </a:bodyPr>
            <a:lstStyle/>
            <a:p>
              <a:r>
                <a:rPr lang="fr-FR" sz="2400">
                  <a:sym typeface="Symbol" charset="2"/>
                </a:rPr>
                <a:t></a:t>
              </a:r>
            </a:p>
          </p:txBody>
        </p:sp>
        <p:sp>
          <p:nvSpPr>
            <p:cNvPr id="186391" name="Text Box 1046"/>
            <p:cNvSpPr txBox="1">
              <a:spLocks noChangeArrowheads="1"/>
            </p:cNvSpPr>
            <p:nvPr/>
          </p:nvSpPr>
          <p:spPr bwMode="auto">
            <a:xfrm>
              <a:off x="621" y="1757"/>
              <a:ext cx="407" cy="212"/>
            </a:xfrm>
            <a:prstGeom prst="rect">
              <a:avLst/>
            </a:prstGeom>
            <a:noFill/>
            <a:ln w="12700">
              <a:noFill/>
              <a:miter lim="800000"/>
              <a:headEnd/>
              <a:tailEnd/>
            </a:ln>
          </p:spPr>
          <p:txBody>
            <a:bodyPr wrap="none">
              <a:prstTxWarp prst="textNoShape">
                <a:avLst/>
              </a:prstTxWarp>
              <a:spAutoFit/>
            </a:bodyPr>
            <a:lstStyle/>
            <a:p>
              <a:r>
                <a:rPr lang="fr-FR" sz="1600">
                  <a:solidFill>
                    <a:srgbClr val="00279F"/>
                  </a:solidFill>
                </a:rPr>
                <a:t>faible</a:t>
              </a:r>
            </a:p>
          </p:txBody>
        </p:sp>
        <p:sp>
          <p:nvSpPr>
            <p:cNvPr id="186392" name="Line 1047"/>
            <p:cNvSpPr>
              <a:spLocks noChangeShapeType="1"/>
            </p:cNvSpPr>
            <p:nvPr/>
          </p:nvSpPr>
          <p:spPr bwMode="auto">
            <a:xfrm>
              <a:off x="1026" y="335"/>
              <a:ext cx="3495" cy="0"/>
            </a:xfrm>
            <a:prstGeom prst="line">
              <a:avLst/>
            </a:prstGeom>
            <a:noFill/>
            <a:ln w="38100" cmpd="dbl">
              <a:solidFill>
                <a:srgbClr val="00279F"/>
              </a:solidFill>
              <a:round/>
              <a:headEnd/>
              <a:tailEnd/>
            </a:ln>
          </p:spPr>
          <p:txBody>
            <a:bodyPr>
              <a:prstTxWarp prst="textNoShape">
                <a:avLst/>
              </a:prstTxWarp>
            </a:bodyPr>
            <a:lstStyle/>
            <a:p>
              <a:endParaRPr lang="fr-FR"/>
            </a:p>
          </p:txBody>
        </p:sp>
        <p:sp>
          <p:nvSpPr>
            <p:cNvPr id="186393" name="Text Box 1048"/>
            <p:cNvSpPr txBox="1">
              <a:spLocks noChangeArrowheads="1"/>
            </p:cNvSpPr>
            <p:nvPr/>
          </p:nvSpPr>
          <p:spPr bwMode="auto">
            <a:xfrm>
              <a:off x="613" y="295"/>
              <a:ext cx="301" cy="212"/>
            </a:xfrm>
            <a:prstGeom prst="rect">
              <a:avLst/>
            </a:prstGeom>
            <a:noFill/>
            <a:ln w="12700">
              <a:noFill/>
              <a:miter lim="800000"/>
              <a:headEnd/>
              <a:tailEnd/>
            </a:ln>
          </p:spPr>
          <p:txBody>
            <a:bodyPr wrap="none">
              <a:prstTxWarp prst="textNoShape">
                <a:avLst/>
              </a:prstTxWarp>
              <a:spAutoFit/>
            </a:bodyPr>
            <a:lstStyle/>
            <a:p>
              <a:r>
                <a:rPr lang="fr-FR" sz="1600">
                  <a:solidFill>
                    <a:srgbClr val="00279F"/>
                  </a:solidFill>
                </a:rPr>
                <a:t>fort</a:t>
              </a:r>
            </a:p>
          </p:txBody>
        </p:sp>
        <p:sp>
          <p:nvSpPr>
            <p:cNvPr id="186394" name="Line 1049"/>
            <p:cNvSpPr>
              <a:spLocks noChangeShapeType="1"/>
            </p:cNvSpPr>
            <p:nvPr/>
          </p:nvSpPr>
          <p:spPr bwMode="auto">
            <a:xfrm>
              <a:off x="1033" y="1473"/>
              <a:ext cx="3496" cy="0"/>
            </a:xfrm>
            <a:prstGeom prst="line">
              <a:avLst/>
            </a:prstGeom>
            <a:noFill/>
            <a:ln w="28575">
              <a:solidFill>
                <a:srgbClr val="00279F"/>
              </a:solidFill>
              <a:prstDash val="lgDash"/>
              <a:round/>
              <a:headEnd/>
              <a:tailEnd/>
            </a:ln>
          </p:spPr>
          <p:txBody>
            <a:bodyPr>
              <a:prstTxWarp prst="textNoShape">
                <a:avLst/>
              </a:prstTxWarp>
            </a:bodyPr>
            <a:lstStyle/>
            <a:p>
              <a:endParaRPr lang="fr-FR"/>
            </a:p>
          </p:txBody>
        </p:sp>
        <p:sp>
          <p:nvSpPr>
            <p:cNvPr id="186395" name="Line 1050"/>
            <p:cNvSpPr>
              <a:spLocks noChangeShapeType="1"/>
            </p:cNvSpPr>
            <p:nvPr/>
          </p:nvSpPr>
          <p:spPr bwMode="auto">
            <a:xfrm>
              <a:off x="1033" y="1094"/>
              <a:ext cx="3496" cy="0"/>
            </a:xfrm>
            <a:prstGeom prst="line">
              <a:avLst/>
            </a:prstGeom>
            <a:noFill/>
            <a:ln w="28575">
              <a:solidFill>
                <a:srgbClr val="00279F"/>
              </a:solidFill>
              <a:prstDash val="lgDash"/>
              <a:round/>
              <a:headEnd/>
              <a:tailEnd/>
            </a:ln>
          </p:spPr>
          <p:txBody>
            <a:bodyPr>
              <a:prstTxWarp prst="textNoShape">
                <a:avLst/>
              </a:prstTxWarp>
            </a:bodyPr>
            <a:lstStyle/>
            <a:p>
              <a:endParaRPr lang="fr-FR"/>
            </a:p>
          </p:txBody>
        </p:sp>
        <p:sp>
          <p:nvSpPr>
            <p:cNvPr id="186396" name="Line 1051"/>
            <p:cNvSpPr>
              <a:spLocks noChangeShapeType="1"/>
            </p:cNvSpPr>
            <p:nvPr/>
          </p:nvSpPr>
          <p:spPr bwMode="auto">
            <a:xfrm>
              <a:off x="1033" y="714"/>
              <a:ext cx="3496" cy="0"/>
            </a:xfrm>
            <a:prstGeom prst="line">
              <a:avLst/>
            </a:prstGeom>
            <a:noFill/>
            <a:ln w="28575">
              <a:solidFill>
                <a:srgbClr val="00279F"/>
              </a:solidFill>
              <a:prstDash val="lgDash"/>
              <a:round/>
              <a:headEnd/>
              <a:tailEnd/>
            </a:ln>
          </p:spPr>
          <p:txBody>
            <a:bodyPr>
              <a:prstTxWarp prst="textNoShape">
                <a:avLst/>
              </a:prstTxWarp>
            </a:bodyPr>
            <a:lstStyle/>
            <a:p>
              <a:endParaRPr lang="fr-FR"/>
            </a:p>
          </p:txBody>
        </p:sp>
        <p:sp>
          <p:nvSpPr>
            <p:cNvPr id="186397" name="Freeform 1052"/>
            <p:cNvSpPr>
              <a:spLocks/>
            </p:cNvSpPr>
            <p:nvPr/>
          </p:nvSpPr>
          <p:spPr bwMode="auto">
            <a:xfrm>
              <a:off x="1033" y="660"/>
              <a:ext cx="2987" cy="488"/>
            </a:xfrm>
            <a:custGeom>
              <a:avLst/>
              <a:gdLst>
                <a:gd name="T0" fmla="*/ 0 w 3992"/>
                <a:gd name="T1" fmla="*/ 326 h 817"/>
                <a:gd name="T2" fmla="*/ 475 w 3992"/>
                <a:gd name="T3" fmla="*/ 488 h 817"/>
                <a:gd name="T4" fmla="*/ 882 w 3992"/>
                <a:gd name="T5" fmla="*/ 379 h 817"/>
                <a:gd name="T6" fmla="*/ 1324 w 3992"/>
                <a:gd name="T7" fmla="*/ 0 h 817"/>
                <a:gd name="T8" fmla="*/ 1901 w 3992"/>
                <a:gd name="T9" fmla="*/ 434 h 817"/>
                <a:gd name="T10" fmla="*/ 2410 w 3992"/>
                <a:gd name="T11" fmla="*/ 244 h 817"/>
                <a:gd name="T12" fmla="*/ 2987 w 3992"/>
                <a:gd name="T13" fmla="*/ 407 h 817"/>
                <a:gd name="T14" fmla="*/ 0 60000 65536"/>
                <a:gd name="T15" fmla="*/ 0 60000 65536"/>
                <a:gd name="T16" fmla="*/ 0 60000 65536"/>
                <a:gd name="T17" fmla="*/ 0 60000 65536"/>
                <a:gd name="T18" fmla="*/ 0 60000 65536"/>
                <a:gd name="T19" fmla="*/ 0 60000 65536"/>
                <a:gd name="T20" fmla="*/ 0 60000 65536"/>
                <a:gd name="T21" fmla="*/ 0 w 3992"/>
                <a:gd name="T22" fmla="*/ 0 h 817"/>
                <a:gd name="T23" fmla="*/ 3992 w 3992"/>
                <a:gd name="T24" fmla="*/ 817 h 8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92" h="817">
                  <a:moveTo>
                    <a:pt x="0" y="545"/>
                  </a:moveTo>
                  <a:lnTo>
                    <a:pt x="635" y="817"/>
                  </a:lnTo>
                  <a:lnTo>
                    <a:pt x="1179" y="635"/>
                  </a:lnTo>
                  <a:lnTo>
                    <a:pt x="1769" y="0"/>
                  </a:lnTo>
                  <a:lnTo>
                    <a:pt x="2540" y="726"/>
                  </a:lnTo>
                  <a:lnTo>
                    <a:pt x="3221" y="408"/>
                  </a:lnTo>
                  <a:lnTo>
                    <a:pt x="3992" y="681"/>
                  </a:lnTo>
                </a:path>
              </a:pathLst>
            </a:custGeom>
            <a:noFill/>
            <a:ln w="19050" cap="rnd">
              <a:solidFill>
                <a:schemeClr val="tx2"/>
              </a:solidFill>
              <a:prstDash val="sysDot"/>
              <a:round/>
              <a:headEnd/>
              <a:tailEnd/>
            </a:ln>
          </p:spPr>
          <p:txBody>
            <a:bodyPr>
              <a:prstTxWarp prst="textNoShape">
                <a:avLst/>
              </a:prstTxWarp>
            </a:bodyPr>
            <a:lstStyle/>
            <a:p>
              <a:endParaRPr lang="fr-FR"/>
            </a:p>
          </p:txBody>
        </p:sp>
        <p:sp>
          <p:nvSpPr>
            <p:cNvPr id="186398" name="Text Box 1053"/>
            <p:cNvSpPr txBox="1">
              <a:spLocks noChangeArrowheads="1"/>
            </p:cNvSpPr>
            <p:nvPr/>
          </p:nvSpPr>
          <p:spPr bwMode="auto">
            <a:xfrm>
              <a:off x="931" y="1520"/>
              <a:ext cx="261" cy="288"/>
            </a:xfrm>
            <a:prstGeom prst="rect">
              <a:avLst/>
            </a:prstGeom>
            <a:noFill/>
            <a:ln w="12700">
              <a:noFill/>
              <a:miter lim="800000"/>
              <a:headEnd/>
              <a:tailEnd/>
            </a:ln>
          </p:spPr>
          <p:txBody>
            <a:bodyPr wrap="none">
              <a:prstTxWarp prst="textNoShape">
                <a:avLst/>
              </a:prstTxWarp>
              <a:spAutoFit/>
            </a:bodyPr>
            <a:lstStyle/>
            <a:p>
              <a:r>
                <a:rPr lang="fr-FR" sz="2400">
                  <a:solidFill>
                    <a:schemeClr val="hlink"/>
                  </a:solidFill>
                  <a:sym typeface="Symbol" charset="2"/>
                </a:rPr>
                <a:t></a:t>
              </a:r>
            </a:p>
          </p:txBody>
        </p:sp>
        <p:sp>
          <p:nvSpPr>
            <p:cNvPr id="186399" name="Text Box 1054"/>
            <p:cNvSpPr txBox="1">
              <a:spLocks noChangeArrowheads="1"/>
            </p:cNvSpPr>
            <p:nvPr/>
          </p:nvSpPr>
          <p:spPr bwMode="auto">
            <a:xfrm>
              <a:off x="1407" y="1066"/>
              <a:ext cx="261" cy="288"/>
            </a:xfrm>
            <a:prstGeom prst="rect">
              <a:avLst/>
            </a:prstGeom>
            <a:noFill/>
            <a:ln w="12700">
              <a:noFill/>
              <a:miter lim="800000"/>
              <a:headEnd/>
              <a:tailEnd/>
            </a:ln>
          </p:spPr>
          <p:txBody>
            <a:bodyPr wrap="none">
              <a:prstTxWarp prst="textNoShape">
                <a:avLst/>
              </a:prstTxWarp>
              <a:spAutoFit/>
            </a:bodyPr>
            <a:lstStyle/>
            <a:p>
              <a:r>
                <a:rPr lang="fr-FR" sz="2400">
                  <a:solidFill>
                    <a:schemeClr val="tx2"/>
                  </a:solidFill>
                  <a:sym typeface="Symbol" charset="2"/>
                </a:rPr>
                <a:t></a:t>
              </a:r>
            </a:p>
          </p:txBody>
        </p:sp>
        <p:sp>
          <p:nvSpPr>
            <p:cNvPr id="186400" name="Text Box 1055"/>
            <p:cNvSpPr txBox="1">
              <a:spLocks noChangeArrowheads="1"/>
            </p:cNvSpPr>
            <p:nvPr/>
          </p:nvSpPr>
          <p:spPr bwMode="auto">
            <a:xfrm>
              <a:off x="1814" y="931"/>
              <a:ext cx="261" cy="288"/>
            </a:xfrm>
            <a:prstGeom prst="rect">
              <a:avLst/>
            </a:prstGeom>
            <a:noFill/>
            <a:ln w="12700">
              <a:noFill/>
              <a:miter lim="800000"/>
              <a:headEnd/>
              <a:tailEnd/>
            </a:ln>
          </p:spPr>
          <p:txBody>
            <a:bodyPr wrap="none">
              <a:prstTxWarp prst="textNoShape">
                <a:avLst/>
              </a:prstTxWarp>
              <a:spAutoFit/>
            </a:bodyPr>
            <a:lstStyle/>
            <a:p>
              <a:r>
                <a:rPr lang="fr-FR" sz="2400">
                  <a:solidFill>
                    <a:schemeClr val="tx2"/>
                  </a:solidFill>
                  <a:sym typeface="Symbol" charset="2"/>
                </a:rPr>
                <a:t></a:t>
              </a:r>
            </a:p>
          </p:txBody>
        </p:sp>
        <p:sp>
          <p:nvSpPr>
            <p:cNvPr id="186401" name="Text Box 1056"/>
            <p:cNvSpPr txBox="1">
              <a:spLocks noChangeArrowheads="1"/>
            </p:cNvSpPr>
            <p:nvPr/>
          </p:nvSpPr>
          <p:spPr bwMode="auto">
            <a:xfrm>
              <a:off x="2255" y="551"/>
              <a:ext cx="261" cy="288"/>
            </a:xfrm>
            <a:prstGeom prst="rect">
              <a:avLst/>
            </a:prstGeom>
            <a:noFill/>
            <a:ln w="12700">
              <a:noFill/>
              <a:miter lim="800000"/>
              <a:headEnd/>
              <a:tailEnd/>
            </a:ln>
          </p:spPr>
          <p:txBody>
            <a:bodyPr wrap="none">
              <a:prstTxWarp prst="textNoShape">
                <a:avLst/>
              </a:prstTxWarp>
              <a:spAutoFit/>
            </a:bodyPr>
            <a:lstStyle/>
            <a:p>
              <a:r>
                <a:rPr lang="fr-FR" sz="2400">
                  <a:solidFill>
                    <a:schemeClr val="tx2"/>
                  </a:solidFill>
                  <a:sym typeface="Symbol" charset="2"/>
                </a:rPr>
                <a:t></a:t>
              </a:r>
            </a:p>
          </p:txBody>
        </p:sp>
        <p:sp>
          <p:nvSpPr>
            <p:cNvPr id="186402" name="Text Box 1057"/>
            <p:cNvSpPr txBox="1">
              <a:spLocks noChangeArrowheads="1"/>
            </p:cNvSpPr>
            <p:nvPr/>
          </p:nvSpPr>
          <p:spPr bwMode="auto">
            <a:xfrm>
              <a:off x="2840" y="1002"/>
              <a:ext cx="261" cy="288"/>
            </a:xfrm>
            <a:prstGeom prst="rect">
              <a:avLst/>
            </a:prstGeom>
            <a:noFill/>
            <a:ln w="12700">
              <a:noFill/>
              <a:miter lim="800000"/>
              <a:headEnd/>
              <a:tailEnd/>
            </a:ln>
          </p:spPr>
          <p:txBody>
            <a:bodyPr wrap="none">
              <a:prstTxWarp prst="textNoShape">
                <a:avLst/>
              </a:prstTxWarp>
              <a:spAutoFit/>
            </a:bodyPr>
            <a:lstStyle/>
            <a:p>
              <a:r>
                <a:rPr lang="fr-FR" sz="2400">
                  <a:solidFill>
                    <a:schemeClr val="tx2"/>
                  </a:solidFill>
                  <a:sym typeface="Symbol" charset="2"/>
                </a:rPr>
                <a:t></a:t>
              </a:r>
            </a:p>
          </p:txBody>
        </p:sp>
        <p:sp>
          <p:nvSpPr>
            <p:cNvPr id="186403" name="Text Box 1058"/>
            <p:cNvSpPr txBox="1">
              <a:spLocks noChangeArrowheads="1"/>
            </p:cNvSpPr>
            <p:nvPr/>
          </p:nvSpPr>
          <p:spPr bwMode="auto">
            <a:xfrm>
              <a:off x="3350" y="796"/>
              <a:ext cx="261" cy="288"/>
            </a:xfrm>
            <a:prstGeom prst="rect">
              <a:avLst/>
            </a:prstGeom>
            <a:noFill/>
            <a:ln w="12700">
              <a:noFill/>
              <a:miter lim="800000"/>
              <a:headEnd/>
              <a:tailEnd/>
            </a:ln>
          </p:spPr>
          <p:txBody>
            <a:bodyPr wrap="none">
              <a:prstTxWarp prst="textNoShape">
                <a:avLst/>
              </a:prstTxWarp>
              <a:spAutoFit/>
            </a:bodyPr>
            <a:lstStyle/>
            <a:p>
              <a:r>
                <a:rPr lang="fr-FR" sz="2400">
                  <a:solidFill>
                    <a:schemeClr val="tx2"/>
                  </a:solidFill>
                  <a:sym typeface="Symbol" charset="2"/>
                </a:rPr>
                <a:t></a:t>
              </a:r>
            </a:p>
          </p:txBody>
        </p:sp>
        <p:sp>
          <p:nvSpPr>
            <p:cNvPr id="186404" name="Text Box 1059"/>
            <p:cNvSpPr txBox="1">
              <a:spLocks noChangeArrowheads="1"/>
            </p:cNvSpPr>
            <p:nvPr/>
          </p:nvSpPr>
          <p:spPr bwMode="auto">
            <a:xfrm>
              <a:off x="3918" y="957"/>
              <a:ext cx="261" cy="288"/>
            </a:xfrm>
            <a:prstGeom prst="rect">
              <a:avLst/>
            </a:prstGeom>
            <a:noFill/>
            <a:ln w="12700">
              <a:noFill/>
              <a:miter lim="800000"/>
              <a:headEnd/>
              <a:tailEnd/>
            </a:ln>
          </p:spPr>
          <p:txBody>
            <a:bodyPr wrap="none">
              <a:prstTxWarp prst="textNoShape">
                <a:avLst/>
              </a:prstTxWarp>
              <a:spAutoFit/>
            </a:bodyPr>
            <a:lstStyle/>
            <a:p>
              <a:r>
                <a:rPr lang="fr-FR" sz="2400">
                  <a:solidFill>
                    <a:schemeClr val="tx2"/>
                  </a:solidFill>
                  <a:sym typeface="Symbol" charset="2"/>
                </a:rPr>
                <a:t></a:t>
              </a:r>
            </a:p>
          </p:txBody>
        </p:sp>
        <p:sp>
          <p:nvSpPr>
            <p:cNvPr id="186405" name="Text Box 1060"/>
            <p:cNvSpPr txBox="1">
              <a:spLocks noChangeArrowheads="1"/>
            </p:cNvSpPr>
            <p:nvPr/>
          </p:nvSpPr>
          <p:spPr bwMode="auto">
            <a:xfrm>
              <a:off x="1440" y="1632"/>
              <a:ext cx="261" cy="288"/>
            </a:xfrm>
            <a:prstGeom prst="rect">
              <a:avLst/>
            </a:prstGeom>
            <a:noFill/>
            <a:ln w="12700">
              <a:noFill/>
              <a:miter lim="800000"/>
              <a:headEnd/>
              <a:tailEnd/>
            </a:ln>
          </p:spPr>
          <p:txBody>
            <a:bodyPr wrap="none">
              <a:prstTxWarp prst="textNoShape">
                <a:avLst/>
              </a:prstTxWarp>
              <a:spAutoFit/>
            </a:bodyPr>
            <a:lstStyle/>
            <a:p>
              <a:r>
                <a:rPr lang="fr-FR" sz="2400">
                  <a:solidFill>
                    <a:schemeClr val="hlink"/>
                  </a:solidFill>
                  <a:sym typeface="Symbol" charset="2"/>
                </a:rPr>
                <a:t></a:t>
              </a:r>
            </a:p>
          </p:txBody>
        </p:sp>
        <p:sp>
          <p:nvSpPr>
            <p:cNvPr id="186406" name="Text Box 1061"/>
            <p:cNvSpPr txBox="1">
              <a:spLocks noChangeArrowheads="1"/>
            </p:cNvSpPr>
            <p:nvPr/>
          </p:nvSpPr>
          <p:spPr bwMode="auto">
            <a:xfrm>
              <a:off x="2289" y="1657"/>
              <a:ext cx="261" cy="288"/>
            </a:xfrm>
            <a:prstGeom prst="rect">
              <a:avLst/>
            </a:prstGeom>
            <a:noFill/>
            <a:ln w="12700">
              <a:noFill/>
              <a:miter lim="800000"/>
              <a:headEnd/>
              <a:tailEnd/>
            </a:ln>
          </p:spPr>
          <p:txBody>
            <a:bodyPr wrap="none">
              <a:prstTxWarp prst="textNoShape">
                <a:avLst/>
              </a:prstTxWarp>
              <a:spAutoFit/>
            </a:bodyPr>
            <a:lstStyle/>
            <a:p>
              <a:r>
                <a:rPr lang="fr-FR" sz="2400">
                  <a:solidFill>
                    <a:schemeClr val="hlink"/>
                  </a:solidFill>
                  <a:sym typeface="Symbol" charset="2"/>
                </a:rPr>
                <a:t></a:t>
              </a:r>
            </a:p>
          </p:txBody>
        </p:sp>
        <p:sp>
          <p:nvSpPr>
            <p:cNvPr id="186407" name="Text Box 1062"/>
            <p:cNvSpPr txBox="1">
              <a:spLocks noChangeArrowheads="1"/>
            </p:cNvSpPr>
            <p:nvPr/>
          </p:nvSpPr>
          <p:spPr bwMode="auto">
            <a:xfrm>
              <a:off x="2831" y="1657"/>
              <a:ext cx="261" cy="288"/>
            </a:xfrm>
            <a:prstGeom prst="rect">
              <a:avLst/>
            </a:prstGeom>
            <a:noFill/>
            <a:ln w="12700">
              <a:noFill/>
              <a:miter lim="800000"/>
              <a:headEnd/>
              <a:tailEnd/>
            </a:ln>
          </p:spPr>
          <p:txBody>
            <a:bodyPr wrap="none">
              <a:prstTxWarp prst="textNoShape">
                <a:avLst/>
              </a:prstTxWarp>
              <a:spAutoFit/>
            </a:bodyPr>
            <a:lstStyle/>
            <a:p>
              <a:r>
                <a:rPr lang="fr-FR" sz="2400">
                  <a:solidFill>
                    <a:schemeClr val="hlink"/>
                  </a:solidFill>
                  <a:sym typeface="Symbol" charset="2"/>
                </a:rPr>
                <a:t></a:t>
              </a:r>
            </a:p>
          </p:txBody>
        </p:sp>
        <p:sp>
          <p:nvSpPr>
            <p:cNvPr id="186408" name="Text Box 1063"/>
            <p:cNvSpPr txBox="1">
              <a:spLocks noChangeArrowheads="1"/>
            </p:cNvSpPr>
            <p:nvPr/>
          </p:nvSpPr>
          <p:spPr bwMode="auto">
            <a:xfrm>
              <a:off x="3307" y="362"/>
              <a:ext cx="261" cy="288"/>
            </a:xfrm>
            <a:prstGeom prst="rect">
              <a:avLst/>
            </a:prstGeom>
            <a:noFill/>
            <a:ln w="12700">
              <a:noFill/>
              <a:miter lim="800000"/>
              <a:headEnd/>
              <a:tailEnd/>
            </a:ln>
          </p:spPr>
          <p:txBody>
            <a:bodyPr wrap="none">
              <a:prstTxWarp prst="textNoShape">
                <a:avLst/>
              </a:prstTxWarp>
              <a:spAutoFit/>
            </a:bodyPr>
            <a:lstStyle/>
            <a:p>
              <a:r>
                <a:rPr lang="fr-FR" sz="2400">
                  <a:solidFill>
                    <a:schemeClr val="hlink"/>
                  </a:solidFill>
                  <a:sym typeface="Symbol" charset="2"/>
                </a:rPr>
                <a:t></a:t>
              </a:r>
            </a:p>
          </p:txBody>
        </p:sp>
        <p:sp>
          <p:nvSpPr>
            <p:cNvPr id="186409" name="Text Box 1064"/>
            <p:cNvSpPr txBox="1">
              <a:spLocks noChangeArrowheads="1"/>
            </p:cNvSpPr>
            <p:nvPr/>
          </p:nvSpPr>
          <p:spPr bwMode="auto">
            <a:xfrm>
              <a:off x="3985" y="308"/>
              <a:ext cx="261" cy="288"/>
            </a:xfrm>
            <a:prstGeom prst="rect">
              <a:avLst/>
            </a:prstGeom>
            <a:noFill/>
            <a:ln w="12700">
              <a:noFill/>
              <a:miter lim="800000"/>
              <a:headEnd/>
              <a:tailEnd/>
            </a:ln>
          </p:spPr>
          <p:txBody>
            <a:bodyPr wrap="none">
              <a:prstTxWarp prst="textNoShape">
                <a:avLst/>
              </a:prstTxWarp>
              <a:spAutoFit/>
            </a:bodyPr>
            <a:lstStyle/>
            <a:p>
              <a:r>
                <a:rPr lang="fr-FR" sz="2400">
                  <a:solidFill>
                    <a:schemeClr val="hlink"/>
                  </a:solidFill>
                  <a:sym typeface="Symbol" charset="2"/>
                </a:rPr>
                <a:t></a:t>
              </a:r>
            </a:p>
          </p:txBody>
        </p:sp>
        <p:sp>
          <p:nvSpPr>
            <p:cNvPr id="186410" name="Text Box 1065"/>
            <p:cNvSpPr txBox="1">
              <a:spLocks noChangeArrowheads="1"/>
            </p:cNvSpPr>
            <p:nvPr/>
          </p:nvSpPr>
          <p:spPr bwMode="auto">
            <a:xfrm>
              <a:off x="4333" y="568"/>
              <a:ext cx="261" cy="288"/>
            </a:xfrm>
            <a:prstGeom prst="rect">
              <a:avLst/>
            </a:prstGeom>
            <a:noFill/>
            <a:ln w="12700">
              <a:noFill/>
              <a:miter lim="800000"/>
              <a:headEnd/>
              <a:tailEnd/>
            </a:ln>
          </p:spPr>
          <p:txBody>
            <a:bodyPr wrap="none">
              <a:prstTxWarp prst="textNoShape">
                <a:avLst/>
              </a:prstTxWarp>
              <a:spAutoFit/>
            </a:bodyPr>
            <a:lstStyle/>
            <a:p>
              <a:r>
                <a:rPr lang="fr-FR" sz="2400">
                  <a:solidFill>
                    <a:schemeClr val="hlink"/>
                  </a:solidFill>
                  <a:sym typeface="Symbol" charset="2"/>
                </a:rPr>
                <a:t></a:t>
              </a:r>
            </a:p>
          </p:txBody>
        </p:sp>
        <p:sp>
          <p:nvSpPr>
            <p:cNvPr id="186411" name="Text Box 1066"/>
            <p:cNvSpPr txBox="1">
              <a:spLocks noChangeArrowheads="1"/>
            </p:cNvSpPr>
            <p:nvPr/>
          </p:nvSpPr>
          <p:spPr bwMode="auto">
            <a:xfrm>
              <a:off x="1824" y="1680"/>
              <a:ext cx="261" cy="288"/>
            </a:xfrm>
            <a:prstGeom prst="rect">
              <a:avLst/>
            </a:prstGeom>
            <a:noFill/>
            <a:ln w="12700">
              <a:noFill/>
              <a:miter lim="800000"/>
              <a:headEnd/>
              <a:tailEnd/>
            </a:ln>
          </p:spPr>
          <p:txBody>
            <a:bodyPr wrap="none">
              <a:prstTxWarp prst="textNoShape">
                <a:avLst/>
              </a:prstTxWarp>
              <a:spAutoFit/>
            </a:bodyPr>
            <a:lstStyle/>
            <a:p>
              <a:r>
                <a:rPr lang="fr-FR" sz="2400">
                  <a:solidFill>
                    <a:schemeClr val="hlink"/>
                  </a:solidFill>
                  <a:sym typeface="Symbol" charset="2"/>
                </a:rPr>
                <a:t></a:t>
              </a:r>
            </a:p>
          </p:txBody>
        </p:sp>
        <p:sp>
          <p:nvSpPr>
            <p:cNvPr id="186412" name="Freeform 1067"/>
            <p:cNvSpPr>
              <a:spLocks/>
            </p:cNvSpPr>
            <p:nvPr/>
          </p:nvSpPr>
          <p:spPr bwMode="auto">
            <a:xfrm>
              <a:off x="1033" y="384"/>
              <a:ext cx="3431" cy="1414"/>
            </a:xfrm>
            <a:custGeom>
              <a:avLst/>
              <a:gdLst>
                <a:gd name="T0" fmla="*/ 0 w 4536"/>
                <a:gd name="T1" fmla="*/ 1257 h 2449"/>
                <a:gd name="T2" fmla="*/ 514 w 4536"/>
                <a:gd name="T3" fmla="*/ 1414 h 2449"/>
                <a:gd name="T4" fmla="*/ 927 w 4536"/>
                <a:gd name="T5" fmla="*/ 1414 h 2449"/>
                <a:gd name="T6" fmla="*/ 1372 w 4536"/>
                <a:gd name="T7" fmla="*/ 1414 h 2449"/>
                <a:gd name="T8" fmla="*/ 1921 w 4536"/>
                <a:gd name="T9" fmla="*/ 1414 h 2449"/>
                <a:gd name="T10" fmla="*/ 2470 w 4536"/>
                <a:gd name="T11" fmla="*/ 1414 h 2449"/>
                <a:gd name="T12" fmla="*/ 2985 w 4536"/>
                <a:gd name="T13" fmla="*/ 1309 h 2449"/>
                <a:gd name="T14" fmla="*/ 3431 w 4536"/>
                <a:gd name="T15" fmla="*/ 0 h 2449"/>
                <a:gd name="T16" fmla="*/ 0 60000 65536"/>
                <a:gd name="T17" fmla="*/ 0 60000 65536"/>
                <a:gd name="T18" fmla="*/ 0 60000 65536"/>
                <a:gd name="T19" fmla="*/ 0 60000 65536"/>
                <a:gd name="T20" fmla="*/ 0 60000 65536"/>
                <a:gd name="T21" fmla="*/ 0 60000 65536"/>
                <a:gd name="T22" fmla="*/ 0 60000 65536"/>
                <a:gd name="T23" fmla="*/ 0 60000 65536"/>
                <a:gd name="T24" fmla="*/ 0 w 4536"/>
                <a:gd name="T25" fmla="*/ 0 h 2449"/>
                <a:gd name="T26" fmla="*/ 4536 w 4536"/>
                <a:gd name="T27" fmla="*/ 2449 h 24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36" h="2449">
                  <a:moveTo>
                    <a:pt x="0" y="2177"/>
                  </a:moveTo>
                  <a:lnTo>
                    <a:pt x="680" y="2449"/>
                  </a:lnTo>
                  <a:lnTo>
                    <a:pt x="1225" y="2449"/>
                  </a:lnTo>
                  <a:lnTo>
                    <a:pt x="1814" y="2449"/>
                  </a:lnTo>
                  <a:lnTo>
                    <a:pt x="2540" y="2449"/>
                  </a:lnTo>
                  <a:lnTo>
                    <a:pt x="3266" y="2449"/>
                  </a:lnTo>
                  <a:lnTo>
                    <a:pt x="3946" y="2268"/>
                  </a:lnTo>
                  <a:lnTo>
                    <a:pt x="4536" y="0"/>
                  </a:lnTo>
                </a:path>
              </a:pathLst>
            </a:custGeom>
            <a:noFill/>
            <a:ln w="12700">
              <a:solidFill>
                <a:schemeClr val="tx1"/>
              </a:solidFill>
              <a:prstDash val="dash"/>
              <a:round/>
              <a:headEnd/>
              <a:tailEnd/>
            </a:ln>
          </p:spPr>
          <p:txBody>
            <a:bodyPr>
              <a:prstTxWarp prst="textNoShape">
                <a:avLst/>
              </a:prstTxWarp>
            </a:bodyPr>
            <a:lstStyle/>
            <a:p>
              <a:endParaRPr lang="fr-FR"/>
            </a:p>
          </p:txBody>
        </p:sp>
        <p:sp>
          <p:nvSpPr>
            <p:cNvPr id="186413" name="Text Box 1068"/>
            <p:cNvSpPr txBox="1">
              <a:spLocks noChangeArrowheads="1"/>
            </p:cNvSpPr>
            <p:nvPr/>
          </p:nvSpPr>
          <p:spPr bwMode="auto">
            <a:xfrm>
              <a:off x="1200" y="720"/>
              <a:ext cx="796" cy="326"/>
            </a:xfrm>
            <a:prstGeom prst="rect">
              <a:avLst/>
            </a:prstGeom>
            <a:noFill/>
            <a:ln w="9525">
              <a:noFill/>
              <a:miter lim="800000"/>
              <a:headEnd/>
              <a:tailEnd/>
            </a:ln>
          </p:spPr>
          <p:txBody>
            <a:bodyPr>
              <a:prstTxWarp prst="textNoShape">
                <a:avLst/>
              </a:prstTxWarp>
              <a:spAutoFit/>
            </a:bodyPr>
            <a:lstStyle/>
            <a:p>
              <a:pPr algn="ctr" eaLnBrk="1" hangingPunct="1"/>
              <a:r>
                <a:rPr lang="fr-FR" sz="1400">
                  <a:solidFill>
                    <a:schemeClr val="tx2"/>
                  </a:solidFill>
                  <a:latin typeface="Garamond" charset="0"/>
                </a:rPr>
                <a:t>Compagnies aériennes</a:t>
              </a:r>
            </a:p>
          </p:txBody>
        </p:sp>
        <p:sp>
          <p:nvSpPr>
            <p:cNvPr id="186414" name="Text Box 1069"/>
            <p:cNvSpPr txBox="1">
              <a:spLocks noChangeArrowheads="1"/>
            </p:cNvSpPr>
            <p:nvPr/>
          </p:nvSpPr>
          <p:spPr bwMode="auto">
            <a:xfrm>
              <a:off x="3477" y="458"/>
              <a:ext cx="502" cy="192"/>
            </a:xfrm>
            <a:prstGeom prst="rect">
              <a:avLst/>
            </a:prstGeom>
            <a:noFill/>
            <a:ln w="9525">
              <a:noFill/>
              <a:miter lim="800000"/>
              <a:headEnd/>
              <a:tailEnd/>
            </a:ln>
          </p:spPr>
          <p:txBody>
            <a:bodyPr wrap="none">
              <a:prstTxWarp prst="textNoShape">
                <a:avLst/>
              </a:prstTxWarp>
              <a:spAutoFit/>
            </a:bodyPr>
            <a:lstStyle/>
            <a:p>
              <a:pPr eaLnBrk="1" hangingPunct="1"/>
              <a:r>
                <a:rPr lang="fr-FR" sz="1400">
                  <a:solidFill>
                    <a:schemeClr val="accent2"/>
                  </a:solidFill>
                  <a:latin typeface="Garamond" charset="0"/>
                </a:rPr>
                <a:t>Ryan Air</a:t>
              </a:r>
              <a:endParaRPr lang="fr-FR" sz="1400">
                <a:solidFill>
                  <a:schemeClr val="tx2"/>
                </a:solidFill>
                <a:latin typeface="Garamond" charset="0"/>
              </a:endParaRPr>
            </a:p>
          </p:txBody>
        </p:sp>
        <p:sp>
          <p:nvSpPr>
            <p:cNvPr id="186415" name="Text Box 1070"/>
            <p:cNvSpPr txBox="1">
              <a:spLocks noChangeArrowheads="1"/>
            </p:cNvSpPr>
            <p:nvPr/>
          </p:nvSpPr>
          <p:spPr bwMode="auto">
            <a:xfrm>
              <a:off x="3312" y="1440"/>
              <a:ext cx="757" cy="326"/>
            </a:xfrm>
            <a:prstGeom prst="rect">
              <a:avLst/>
            </a:prstGeom>
            <a:noFill/>
            <a:ln w="9525">
              <a:noFill/>
              <a:miter lim="800000"/>
              <a:headEnd/>
              <a:tailEnd/>
            </a:ln>
          </p:spPr>
          <p:txBody>
            <a:bodyPr>
              <a:prstTxWarp prst="textNoShape">
                <a:avLst/>
              </a:prstTxWarp>
              <a:spAutoFit/>
            </a:bodyPr>
            <a:lstStyle/>
            <a:p>
              <a:pPr eaLnBrk="1" hangingPunct="1"/>
              <a:r>
                <a:rPr lang="fr-FR" sz="1400">
                  <a:latin typeface="Garamond" charset="0"/>
                </a:rPr>
                <a:t>Transport en voiture</a:t>
              </a:r>
            </a:p>
          </p:txBody>
        </p:sp>
        <p:sp>
          <p:nvSpPr>
            <p:cNvPr id="186416" name="Text Box 1071"/>
            <p:cNvSpPr txBox="1">
              <a:spLocks noChangeArrowheads="1"/>
            </p:cNvSpPr>
            <p:nvPr/>
          </p:nvSpPr>
          <p:spPr bwMode="auto">
            <a:xfrm>
              <a:off x="912" y="816"/>
              <a:ext cx="261" cy="288"/>
            </a:xfrm>
            <a:prstGeom prst="rect">
              <a:avLst/>
            </a:prstGeom>
            <a:noFill/>
            <a:ln w="12700">
              <a:noFill/>
              <a:miter lim="800000"/>
              <a:headEnd/>
              <a:tailEnd/>
            </a:ln>
          </p:spPr>
          <p:txBody>
            <a:bodyPr wrap="none">
              <a:prstTxWarp prst="textNoShape">
                <a:avLst/>
              </a:prstTxWarp>
              <a:spAutoFit/>
            </a:bodyPr>
            <a:lstStyle/>
            <a:p>
              <a:r>
                <a:rPr lang="fr-FR" sz="2400">
                  <a:solidFill>
                    <a:schemeClr val="tx2"/>
                  </a:solidFill>
                  <a:sym typeface="Symbol" charset="2"/>
                </a:rPr>
                <a:t></a:t>
              </a:r>
            </a:p>
          </p:txBody>
        </p:sp>
        <p:sp>
          <p:nvSpPr>
            <p:cNvPr id="186417" name="Freeform 1072"/>
            <p:cNvSpPr>
              <a:spLocks/>
            </p:cNvSpPr>
            <p:nvPr/>
          </p:nvSpPr>
          <p:spPr bwMode="auto">
            <a:xfrm>
              <a:off x="1104" y="432"/>
              <a:ext cx="3360" cy="1344"/>
            </a:xfrm>
            <a:custGeom>
              <a:avLst/>
              <a:gdLst>
                <a:gd name="T0" fmla="*/ 0 w 3360"/>
                <a:gd name="T1" fmla="*/ 1200 h 1344"/>
                <a:gd name="T2" fmla="*/ 480 w 3360"/>
                <a:gd name="T3" fmla="*/ 1344 h 1344"/>
                <a:gd name="T4" fmla="*/ 1872 w 3360"/>
                <a:gd name="T5" fmla="*/ 1344 h 1344"/>
                <a:gd name="T6" fmla="*/ 2304 w 3360"/>
                <a:gd name="T7" fmla="*/ 96 h 1344"/>
                <a:gd name="T8" fmla="*/ 3024 w 3360"/>
                <a:gd name="T9" fmla="*/ 0 h 1344"/>
                <a:gd name="T10" fmla="*/ 3360 w 3360"/>
                <a:gd name="T11" fmla="*/ 288 h 1344"/>
                <a:gd name="T12" fmla="*/ 0 60000 65536"/>
                <a:gd name="T13" fmla="*/ 0 60000 65536"/>
                <a:gd name="T14" fmla="*/ 0 60000 65536"/>
                <a:gd name="T15" fmla="*/ 0 60000 65536"/>
                <a:gd name="T16" fmla="*/ 0 60000 65536"/>
                <a:gd name="T17" fmla="*/ 0 60000 65536"/>
                <a:gd name="T18" fmla="*/ 0 w 3360"/>
                <a:gd name="T19" fmla="*/ 0 h 1344"/>
                <a:gd name="T20" fmla="*/ 3360 w 3360"/>
                <a:gd name="T21" fmla="*/ 1344 h 1344"/>
              </a:gdLst>
              <a:ahLst/>
              <a:cxnLst>
                <a:cxn ang="T12">
                  <a:pos x="T0" y="T1"/>
                </a:cxn>
                <a:cxn ang="T13">
                  <a:pos x="T2" y="T3"/>
                </a:cxn>
                <a:cxn ang="T14">
                  <a:pos x="T4" y="T5"/>
                </a:cxn>
                <a:cxn ang="T15">
                  <a:pos x="T6" y="T7"/>
                </a:cxn>
                <a:cxn ang="T16">
                  <a:pos x="T8" y="T9"/>
                </a:cxn>
                <a:cxn ang="T17">
                  <a:pos x="T10" y="T11"/>
                </a:cxn>
              </a:cxnLst>
              <a:rect l="T18" t="T19" r="T20" b="T21"/>
              <a:pathLst>
                <a:path w="3360" h="1344">
                  <a:moveTo>
                    <a:pt x="0" y="1200"/>
                  </a:moveTo>
                  <a:lnTo>
                    <a:pt x="480" y="1344"/>
                  </a:lnTo>
                  <a:lnTo>
                    <a:pt x="1872" y="1344"/>
                  </a:lnTo>
                  <a:lnTo>
                    <a:pt x="2304" y="96"/>
                  </a:lnTo>
                  <a:lnTo>
                    <a:pt x="3024" y="0"/>
                  </a:lnTo>
                  <a:lnTo>
                    <a:pt x="3360" y="288"/>
                  </a:lnTo>
                </a:path>
              </a:pathLst>
            </a:custGeom>
            <a:noFill/>
            <a:ln w="12700">
              <a:solidFill>
                <a:schemeClr val="accent2"/>
              </a:solidFill>
              <a:round/>
              <a:headEnd/>
              <a:tailEnd/>
            </a:ln>
          </p:spPr>
          <p:txBody>
            <a:bodyPr wrap="none" anchor="ctr">
              <a:prstTxWarp prst="textNoShape">
                <a:avLst/>
              </a:prstTxWarp>
              <a:spAutoFit/>
            </a:bodyPr>
            <a:lstStyle/>
            <a:p>
              <a:endParaRPr lang="fr-FR"/>
            </a:p>
          </p:txBody>
        </p:sp>
      </p:gr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5"/>
          <p:cNvSpPr>
            <a:spLocks noGrp="1" noChangeArrowheads="1"/>
          </p:cNvSpPr>
          <p:nvPr>
            <p:ph type="ctrTitle"/>
          </p:nvPr>
        </p:nvSpPr>
        <p:spPr/>
        <p:txBody>
          <a:bodyPr/>
          <a:lstStyle/>
          <a:p>
            <a:r>
              <a:rPr lang="fr-FR"/>
              <a:t>IV.2 La notion de valeur</a:t>
            </a:r>
            <a:br>
              <a:rPr lang="fr-FR"/>
            </a:br>
            <a:r>
              <a:rPr lang="fr-FR"/>
              <a:t>Les systèmes d’activité</a:t>
            </a:r>
          </a:p>
        </p:txBody>
      </p:sp>
      <p:sp>
        <p:nvSpPr>
          <p:cNvPr id="188419" name="Rectangle 6"/>
          <p:cNvSpPr>
            <a:spLocks noGrp="1" noChangeArrowheads="1"/>
          </p:cNvSpPr>
          <p:nvPr>
            <p:ph type="subTitle" idx="1"/>
          </p:nvPr>
        </p:nvSpPr>
        <p:spPr/>
        <p:txBody>
          <a:bodyPr/>
          <a:lstStyle/>
          <a:p>
            <a:endParaRPr lang="fr-FR"/>
          </a:p>
        </p:txBody>
      </p:sp>
    </p:spTree>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44F1B632-5738-A64E-A75A-E6A409404163}" type="slidenum">
              <a:rPr lang="fr-FR"/>
              <a:pPr>
                <a:defRPr/>
              </a:pPr>
              <a:t>93</a:t>
            </a:fld>
            <a:endParaRPr lang="fr-FR"/>
          </a:p>
        </p:txBody>
      </p:sp>
      <p:sp>
        <p:nvSpPr>
          <p:cNvPr id="190467" name="Rectangle 4"/>
          <p:cNvSpPr>
            <a:spLocks noGrp="1" noChangeArrowheads="1"/>
          </p:cNvSpPr>
          <p:nvPr>
            <p:ph type="title"/>
          </p:nvPr>
        </p:nvSpPr>
        <p:spPr/>
        <p:txBody>
          <a:bodyPr/>
          <a:lstStyle/>
          <a:p>
            <a:r>
              <a:rPr lang="fr-FR"/>
              <a:t>Objectif des cartes d'activité</a:t>
            </a:r>
          </a:p>
        </p:txBody>
      </p:sp>
      <p:sp>
        <p:nvSpPr>
          <p:cNvPr id="190468" name="Rectangle 5"/>
          <p:cNvSpPr>
            <a:spLocks noGrp="1" noChangeArrowheads="1"/>
          </p:cNvSpPr>
          <p:nvPr>
            <p:ph type="body" idx="1"/>
          </p:nvPr>
        </p:nvSpPr>
        <p:spPr/>
        <p:txBody>
          <a:bodyPr/>
          <a:lstStyle/>
          <a:p>
            <a:r>
              <a:rPr lang="fr-FR"/>
              <a:t>Visualiser la manière dont la position stratégique s’insère dans un ensemble d’activités personnalisées</a:t>
            </a:r>
          </a:p>
          <a:p>
            <a:endParaRPr lang="fr-FR"/>
          </a:p>
          <a:p>
            <a:r>
              <a:rPr lang="fr-FR"/>
              <a:t>Identifier les thèmes stratégiques “d'ordre supérieur” et la manière dont ils sont mis en oeuvre par l’entreprise</a:t>
            </a:r>
          </a:p>
          <a:p>
            <a:endParaRPr lang="fr-FR"/>
          </a:p>
          <a:p>
            <a:r>
              <a:rPr lang="fr-FR"/>
              <a:t>Relier la chaîne de valeur, décrite sous un angle systémique, aux éléments de différenciation -valeur ou coût- portés par les activités</a:t>
            </a:r>
          </a:p>
        </p:txBody>
      </p:sp>
    </p:spTree>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Espace réservé du numéro de diapositive 3"/>
          <p:cNvSpPr>
            <a:spLocks noGrp="1"/>
          </p:cNvSpPr>
          <p:nvPr>
            <p:ph type="sldNum" sz="quarter" idx="10"/>
          </p:nvPr>
        </p:nvSpPr>
        <p:spPr/>
        <p:txBody>
          <a:bodyPr/>
          <a:lstStyle/>
          <a:p>
            <a:pPr>
              <a:defRPr/>
            </a:pPr>
            <a:fld id="{D99734D3-E202-3143-9F41-7380ACB64087}" type="slidenum">
              <a:rPr lang="fr-FR"/>
              <a:pPr>
                <a:defRPr/>
              </a:pPr>
              <a:t>94</a:t>
            </a:fld>
            <a:endParaRPr lang="fr-FR"/>
          </a:p>
        </p:txBody>
      </p:sp>
      <p:sp>
        <p:nvSpPr>
          <p:cNvPr id="192515" name="Line 2"/>
          <p:cNvSpPr>
            <a:spLocks noChangeShapeType="1"/>
          </p:cNvSpPr>
          <p:nvPr/>
        </p:nvSpPr>
        <p:spPr bwMode="auto">
          <a:xfrm>
            <a:off x="1701800" y="3886200"/>
            <a:ext cx="5740400" cy="0"/>
          </a:xfrm>
          <a:prstGeom prst="line">
            <a:avLst/>
          </a:prstGeom>
          <a:noFill/>
          <a:ln w="50800">
            <a:solidFill>
              <a:schemeClr val="tx1"/>
            </a:solidFill>
            <a:round/>
            <a:headEnd/>
            <a:tailEnd/>
          </a:ln>
        </p:spPr>
        <p:txBody>
          <a:bodyPr wrap="none" anchor="ctr">
            <a:prstTxWarp prst="textNoShape">
              <a:avLst/>
            </a:prstTxWarp>
          </a:bodyPr>
          <a:lstStyle/>
          <a:p>
            <a:endParaRPr lang="fr-FR"/>
          </a:p>
        </p:txBody>
      </p:sp>
      <p:sp>
        <p:nvSpPr>
          <p:cNvPr id="192516" name="Line 3"/>
          <p:cNvSpPr>
            <a:spLocks noChangeShapeType="1"/>
          </p:cNvSpPr>
          <p:nvPr/>
        </p:nvSpPr>
        <p:spPr bwMode="auto">
          <a:xfrm>
            <a:off x="4191000" y="2921000"/>
            <a:ext cx="0" cy="2768600"/>
          </a:xfrm>
          <a:prstGeom prst="line">
            <a:avLst/>
          </a:prstGeom>
          <a:noFill/>
          <a:ln w="50800">
            <a:solidFill>
              <a:schemeClr val="tx1"/>
            </a:solidFill>
            <a:round/>
            <a:headEnd/>
            <a:tailEnd/>
          </a:ln>
        </p:spPr>
        <p:txBody>
          <a:bodyPr wrap="none" anchor="ctr">
            <a:prstTxWarp prst="textNoShape">
              <a:avLst/>
            </a:prstTxWarp>
          </a:bodyPr>
          <a:lstStyle/>
          <a:p>
            <a:endParaRPr lang="fr-FR"/>
          </a:p>
        </p:txBody>
      </p:sp>
      <p:sp>
        <p:nvSpPr>
          <p:cNvPr id="192517" name="Line 4"/>
          <p:cNvSpPr>
            <a:spLocks noChangeShapeType="1"/>
          </p:cNvSpPr>
          <p:nvPr/>
        </p:nvSpPr>
        <p:spPr bwMode="auto">
          <a:xfrm>
            <a:off x="4654550" y="3663950"/>
            <a:ext cx="2959100" cy="2044700"/>
          </a:xfrm>
          <a:prstGeom prst="line">
            <a:avLst/>
          </a:prstGeom>
          <a:noFill/>
          <a:ln w="12700">
            <a:solidFill>
              <a:schemeClr val="tx1"/>
            </a:solidFill>
            <a:round/>
            <a:headEnd/>
            <a:tailEnd/>
          </a:ln>
        </p:spPr>
        <p:txBody>
          <a:bodyPr wrap="none" anchor="ctr">
            <a:prstTxWarp prst="textNoShape">
              <a:avLst/>
            </a:prstTxWarp>
          </a:bodyPr>
          <a:lstStyle/>
          <a:p>
            <a:endParaRPr lang="fr-FR"/>
          </a:p>
        </p:txBody>
      </p:sp>
      <p:sp>
        <p:nvSpPr>
          <p:cNvPr id="192518" name="Rectangle 5"/>
          <p:cNvSpPr>
            <a:spLocks noGrp="1" noChangeArrowheads="1"/>
          </p:cNvSpPr>
          <p:nvPr>
            <p:ph type="title"/>
          </p:nvPr>
        </p:nvSpPr>
        <p:spPr>
          <a:xfrm>
            <a:off x="609600" y="228600"/>
            <a:ext cx="7772400" cy="762000"/>
          </a:xfrm>
          <a:noFill/>
        </p:spPr>
        <p:txBody>
          <a:bodyPr/>
          <a:lstStyle/>
          <a:p>
            <a:r>
              <a:rPr lang="fr-FR"/>
              <a:t>Exemples de cartes</a:t>
            </a:r>
          </a:p>
        </p:txBody>
      </p:sp>
      <p:sp>
        <p:nvSpPr>
          <p:cNvPr id="192519" name="Oval 6"/>
          <p:cNvSpPr>
            <a:spLocks noChangeArrowheads="1"/>
          </p:cNvSpPr>
          <p:nvPr/>
        </p:nvSpPr>
        <p:spPr bwMode="auto">
          <a:xfrm>
            <a:off x="1758950" y="1987550"/>
            <a:ext cx="673100" cy="596900"/>
          </a:xfrm>
          <a:prstGeom prst="ellipse">
            <a:avLst/>
          </a:prstGeom>
          <a:solidFill>
            <a:schemeClr val="bg1"/>
          </a:solidFill>
          <a:ln w="12700">
            <a:solidFill>
              <a:schemeClr val="tx1"/>
            </a:solidFill>
            <a:round/>
            <a:headEnd/>
            <a:tailEnd/>
          </a:ln>
        </p:spPr>
        <p:txBody>
          <a:bodyPr wrap="none" anchor="ctr">
            <a:prstTxWarp prst="textNoShape">
              <a:avLst/>
            </a:prstTxWarp>
          </a:bodyPr>
          <a:lstStyle/>
          <a:p>
            <a:endParaRPr lang="fr-FR"/>
          </a:p>
        </p:txBody>
      </p:sp>
      <p:sp>
        <p:nvSpPr>
          <p:cNvPr id="192520" name="Oval 7"/>
          <p:cNvSpPr>
            <a:spLocks noChangeArrowheads="1"/>
          </p:cNvSpPr>
          <p:nvPr/>
        </p:nvSpPr>
        <p:spPr bwMode="auto">
          <a:xfrm>
            <a:off x="3606800" y="2082800"/>
            <a:ext cx="1168400" cy="787400"/>
          </a:xfrm>
          <a:prstGeom prst="ellipse">
            <a:avLst/>
          </a:prstGeom>
          <a:solidFill>
            <a:schemeClr val="bg1"/>
          </a:solidFill>
          <a:ln w="50800">
            <a:solidFill>
              <a:schemeClr val="tx1"/>
            </a:solidFill>
            <a:round/>
            <a:headEnd/>
            <a:tailEnd/>
          </a:ln>
        </p:spPr>
        <p:txBody>
          <a:bodyPr wrap="none" anchor="ctr">
            <a:prstTxWarp prst="textNoShape">
              <a:avLst/>
            </a:prstTxWarp>
          </a:bodyPr>
          <a:lstStyle/>
          <a:p>
            <a:endParaRPr lang="fr-FR"/>
          </a:p>
        </p:txBody>
      </p:sp>
      <p:sp>
        <p:nvSpPr>
          <p:cNvPr id="192521" name="Oval 8"/>
          <p:cNvSpPr>
            <a:spLocks noChangeArrowheads="1"/>
          </p:cNvSpPr>
          <p:nvPr/>
        </p:nvSpPr>
        <p:spPr bwMode="auto">
          <a:xfrm>
            <a:off x="5340350" y="1758950"/>
            <a:ext cx="825500" cy="673100"/>
          </a:xfrm>
          <a:prstGeom prst="ellipse">
            <a:avLst/>
          </a:prstGeom>
          <a:solidFill>
            <a:schemeClr val="bg1"/>
          </a:solidFill>
          <a:ln w="12700">
            <a:solidFill>
              <a:schemeClr val="tx1"/>
            </a:solidFill>
            <a:round/>
            <a:headEnd/>
            <a:tailEnd/>
          </a:ln>
        </p:spPr>
        <p:txBody>
          <a:bodyPr wrap="none" anchor="ctr">
            <a:prstTxWarp prst="textNoShape">
              <a:avLst/>
            </a:prstTxWarp>
          </a:bodyPr>
          <a:lstStyle/>
          <a:p>
            <a:endParaRPr lang="fr-FR"/>
          </a:p>
        </p:txBody>
      </p:sp>
      <p:sp>
        <p:nvSpPr>
          <p:cNvPr id="192522" name="Oval 9"/>
          <p:cNvSpPr>
            <a:spLocks noChangeArrowheads="1"/>
          </p:cNvSpPr>
          <p:nvPr/>
        </p:nvSpPr>
        <p:spPr bwMode="auto">
          <a:xfrm>
            <a:off x="6788150" y="2520950"/>
            <a:ext cx="673100" cy="596900"/>
          </a:xfrm>
          <a:prstGeom prst="ellipse">
            <a:avLst/>
          </a:prstGeom>
          <a:solidFill>
            <a:schemeClr val="bg1"/>
          </a:solidFill>
          <a:ln w="12700">
            <a:solidFill>
              <a:schemeClr val="tx1"/>
            </a:solidFill>
            <a:round/>
            <a:headEnd/>
            <a:tailEnd/>
          </a:ln>
        </p:spPr>
        <p:txBody>
          <a:bodyPr wrap="none" anchor="ctr">
            <a:prstTxWarp prst="textNoShape">
              <a:avLst/>
            </a:prstTxWarp>
          </a:bodyPr>
          <a:lstStyle/>
          <a:p>
            <a:endParaRPr lang="fr-FR"/>
          </a:p>
        </p:txBody>
      </p:sp>
      <p:sp>
        <p:nvSpPr>
          <p:cNvPr id="192523" name="Oval 10"/>
          <p:cNvSpPr>
            <a:spLocks noChangeArrowheads="1"/>
          </p:cNvSpPr>
          <p:nvPr/>
        </p:nvSpPr>
        <p:spPr bwMode="auto">
          <a:xfrm>
            <a:off x="7493000" y="3606800"/>
            <a:ext cx="1549400" cy="558800"/>
          </a:xfrm>
          <a:prstGeom prst="ellipse">
            <a:avLst/>
          </a:prstGeom>
          <a:solidFill>
            <a:schemeClr val="bg1"/>
          </a:solidFill>
          <a:ln w="50800">
            <a:solidFill>
              <a:schemeClr val="tx1"/>
            </a:solidFill>
            <a:round/>
            <a:headEnd/>
            <a:tailEnd/>
          </a:ln>
        </p:spPr>
        <p:txBody>
          <a:bodyPr wrap="none" anchor="ctr">
            <a:prstTxWarp prst="textNoShape">
              <a:avLst/>
            </a:prstTxWarp>
          </a:bodyPr>
          <a:lstStyle/>
          <a:p>
            <a:endParaRPr lang="fr-FR"/>
          </a:p>
        </p:txBody>
      </p:sp>
      <p:sp>
        <p:nvSpPr>
          <p:cNvPr id="192524" name="Oval 11"/>
          <p:cNvSpPr>
            <a:spLocks noChangeArrowheads="1"/>
          </p:cNvSpPr>
          <p:nvPr/>
        </p:nvSpPr>
        <p:spPr bwMode="auto">
          <a:xfrm>
            <a:off x="5816600" y="4445000"/>
            <a:ext cx="1092200" cy="558800"/>
          </a:xfrm>
          <a:prstGeom prst="ellipse">
            <a:avLst/>
          </a:prstGeom>
          <a:solidFill>
            <a:schemeClr val="bg1"/>
          </a:solidFill>
          <a:ln w="50800">
            <a:solidFill>
              <a:schemeClr val="tx1"/>
            </a:solidFill>
            <a:round/>
            <a:headEnd/>
            <a:tailEnd/>
          </a:ln>
        </p:spPr>
        <p:txBody>
          <a:bodyPr wrap="none" anchor="ctr">
            <a:prstTxWarp prst="textNoShape">
              <a:avLst/>
            </a:prstTxWarp>
          </a:bodyPr>
          <a:lstStyle/>
          <a:p>
            <a:endParaRPr lang="fr-FR"/>
          </a:p>
        </p:txBody>
      </p:sp>
      <p:sp>
        <p:nvSpPr>
          <p:cNvPr id="192525" name="Oval 12"/>
          <p:cNvSpPr>
            <a:spLocks noChangeArrowheads="1"/>
          </p:cNvSpPr>
          <p:nvPr/>
        </p:nvSpPr>
        <p:spPr bwMode="auto">
          <a:xfrm>
            <a:off x="3606800" y="5740400"/>
            <a:ext cx="1168400" cy="787400"/>
          </a:xfrm>
          <a:prstGeom prst="ellipse">
            <a:avLst/>
          </a:prstGeom>
          <a:solidFill>
            <a:schemeClr val="bg1"/>
          </a:solidFill>
          <a:ln w="50800">
            <a:solidFill>
              <a:schemeClr val="tx1"/>
            </a:solidFill>
            <a:round/>
            <a:headEnd/>
            <a:tailEnd/>
          </a:ln>
        </p:spPr>
        <p:txBody>
          <a:bodyPr wrap="none" anchor="ctr">
            <a:prstTxWarp prst="textNoShape">
              <a:avLst/>
            </a:prstTxWarp>
          </a:bodyPr>
          <a:lstStyle/>
          <a:p>
            <a:endParaRPr lang="fr-FR"/>
          </a:p>
        </p:txBody>
      </p:sp>
      <p:sp>
        <p:nvSpPr>
          <p:cNvPr id="192526" name="Oval 13"/>
          <p:cNvSpPr>
            <a:spLocks noChangeArrowheads="1"/>
          </p:cNvSpPr>
          <p:nvPr/>
        </p:nvSpPr>
        <p:spPr bwMode="auto">
          <a:xfrm>
            <a:off x="2235200" y="4902200"/>
            <a:ext cx="1244600" cy="787400"/>
          </a:xfrm>
          <a:prstGeom prst="ellipse">
            <a:avLst/>
          </a:prstGeom>
          <a:solidFill>
            <a:schemeClr val="bg1"/>
          </a:solidFill>
          <a:ln w="50800">
            <a:solidFill>
              <a:schemeClr val="tx1"/>
            </a:solidFill>
            <a:round/>
            <a:headEnd/>
            <a:tailEnd/>
          </a:ln>
        </p:spPr>
        <p:txBody>
          <a:bodyPr wrap="none" anchor="ctr">
            <a:prstTxWarp prst="textNoShape">
              <a:avLst/>
            </a:prstTxWarp>
          </a:bodyPr>
          <a:lstStyle/>
          <a:p>
            <a:endParaRPr lang="fr-FR"/>
          </a:p>
        </p:txBody>
      </p:sp>
      <p:sp>
        <p:nvSpPr>
          <p:cNvPr id="192527" name="Oval 14"/>
          <p:cNvSpPr>
            <a:spLocks noChangeArrowheads="1"/>
          </p:cNvSpPr>
          <p:nvPr/>
        </p:nvSpPr>
        <p:spPr bwMode="auto">
          <a:xfrm>
            <a:off x="558800" y="3530600"/>
            <a:ext cx="1092200" cy="787400"/>
          </a:xfrm>
          <a:prstGeom prst="ellipse">
            <a:avLst/>
          </a:prstGeom>
          <a:solidFill>
            <a:schemeClr val="bg1"/>
          </a:solidFill>
          <a:ln w="50800">
            <a:solidFill>
              <a:schemeClr val="tx1"/>
            </a:solidFill>
            <a:round/>
            <a:headEnd/>
            <a:tailEnd/>
          </a:ln>
        </p:spPr>
        <p:txBody>
          <a:bodyPr wrap="none" anchor="ctr">
            <a:prstTxWarp prst="textNoShape">
              <a:avLst/>
            </a:prstTxWarp>
          </a:bodyPr>
          <a:lstStyle/>
          <a:p>
            <a:endParaRPr lang="fr-FR"/>
          </a:p>
        </p:txBody>
      </p:sp>
      <p:sp>
        <p:nvSpPr>
          <p:cNvPr id="192528" name="Oval 15"/>
          <p:cNvSpPr>
            <a:spLocks noChangeArrowheads="1"/>
          </p:cNvSpPr>
          <p:nvPr/>
        </p:nvSpPr>
        <p:spPr bwMode="auto">
          <a:xfrm>
            <a:off x="844550" y="4730750"/>
            <a:ext cx="673100" cy="596900"/>
          </a:xfrm>
          <a:prstGeom prst="ellipse">
            <a:avLst/>
          </a:prstGeom>
          <a:solidFill>
            <a:schemeClr val="bg1"/>
          </a:solidFill>
          <a:ln w="12700">
            <a:solidFill>
              <a:schemeClr val="tx1"/>
            </a:solidFill>
            <a:round/>
            <a:headEnd/>
            <a:tailEnd/>
          </a:ln>
        </p:spPr>
        <p:txBody>
          <a:bodyPr wrap="none" anchor="ctr">
            <a:prstTxWarp prst="textNoShape">
              <a:avLst/>
            </a:prstTxWarp>
          </a:bodyPr>
          <a:lstStyle/>
          <a:p>
            <a:endParaRPr lang="fr-FR"/>
          </a:p>
        </p:txBody>
      </p:sp>
      <p:sp>
        <p:nvSpPr>
          <p:cNvPr id="192529" name="Oval 16"/>
          <p:cNvSpPr>
            <a:spLocks noChangeArrowheads="1"/>
          </p:cNvSpPr>
          <p:nvPr/>
        </p:nvSpPr>
        <p:spPr bwMode="auto">
          <a:xfrm>
            <a:off x="1454150" y="5797550"/>
            <a:ext cx="825500" cy="749300"/>
          </a:xfrm>
          <a:prstGeom prst="ellipse">
            <a:avLst/>
          </a:prstGeom>
          <a:solidFill>
            <a:schemeClr val="bg1"/>
          </a:solidFill>
          <a:ln w="12700">
            <a:solidFill>
              <a:schemeClr val="tx1"/>
            </a:solidFill>
            <a:round/>
            <a:headEnd/>
            <a:tailEnd/>
          </a:ln>
        </p:spPr>
        <p:txBody>
          <a:bodyPr wrap="none" anchor="ctr">
            <a:prstTxWarp prst="textNoShape">
              <a:avLst/>
            </a:prstTxWarp>
          </a:bodyPr>
          <a:lstStyle/>
          <a:p>
            <a:endParaRPr lang="fr-FR"/>
          </a:p>
        </p:txBody>
      </p:sp>
      <p:sp>
        <p:nvSpPr>
          <p:cNvPr id="192530" name="Oval 17"/>
          <p:cNvSpPr>
            <a:spLocks noChangeArrowheads="1"/>
          </p:cNvSpPr>
          <p:nvPr/>
        </p:nvSpPr>
        <p:spPr bwMode="auto">
          <a:xfrm>
            <a:off x="3816350" y="3206750"/>
            <a:ext cx="825500" cy="749300"/>
          </a:xfrm>
          <a:prstGeom prst="ellipse">
            <a:avLst/>
          </a:prstGeom>
          <a:solidFill>
            <a:schemeClr val="bg1"/>
          </a:solidFill>
          <a:ln w="12700">
            <a:solidFill>
              <a:schemeClr val="tx1"/>
            </a:solidFill>
            <a:round/>
            <a:headEnd/>
            <a:tailEnd/>
          </a:ln>
        </p:spPr>
        <p:txBody>
          <a:bodyPr wrap="none" anchor="ctr">
            <a:prstTxWarp prst="textNoShape">
              <a:avLst/>
            </a:prstTxWarp>
          </a:bodyPr>
          <a:lstStyle/>
          <a:p>
            <a:endParaRPr lang="fr-FR"/>
          </a:p>
        </p:txBody>
      </p:sp>
      <p:sp>
        <p:nvSpPr>
          <p:cNvPr id="192531" name="Oval 18"/>
          <p:cNvSpPr>
            <a:spLocks noChangeArrowheads="1"/>
          </p:cNvSpPr>
          <p:nvPr/>
        </p:nvSpPr>
        <p:spPr bwMode="auto">
          <a:xfrm>
            <a:off x="3816350" y="4197350"/>
            <a:ext cx="825500" cy="749300"/>
          </a:xfrm>
          <a:prstGeom prst="ellipse">
            <a:avLst/>
          </a:prstGeom>
          <a:solidFill>
            <a:schemeClr val="bg1"/>
          </a:solidFill>
          <a:ln w="12700">
            <a:solidFill>
              <a:schemeClr val="tx1"/>
            </a:solidFill>
            <a:round/>
            <a:headEnd/>
            <a:tailEnd/>
          </a:ln>
        </p:spPr>
        <p:txBody>
          <a:bodyPr wrap="none" anchor="ctr">
            <a:prstTxWarp prst="textNoShape">
              <a:avLst/>
            </a:prstTxWarp>
          </a:bodyPr>
          <a:lstStyle/>
          <a:p>
            <a:endParaRPr lang="fr-FR"/>
          </a:p>
        </p:txBody>
      </p:sp>
      <p:sp>
        <p:nvSpPr>
          <p:cNvPr id="192532" name="Oval 19"/>
          <p:cNvSpPr>
            <a:spLocks noChangeArrowheads="1"/>
          </p:cNvSpPr>
          <p:nvPr/>
        </p:nvSpPr>
        <p:spPr bwMode="auto">
          <a:xfrm>
            <a:off x="2216150" y="3587750"/>
            <a:ext cx="673100" cy="596900"/>
          </a:xfrm>
          <a:prstGeom prst="ellipse">
            <a:avLst/>
          </a:prstGeom>
          <a:solidFill>
            <a:schemeClr val="bg1"/>
          </a:solidFill>
          <a:ln w="12700">
            <a:solidFill>
              <a:schemeClr val="tx1"/>
            </a:solidFill>
            <a:round/>
            <a:headEnd/>
            <a:tailEnd/>
          </a:ln>
        </p:spPr>
        <p:txBody>
          <a:bodyPr wrap="none" anchor="ctr">
            <a:prstTxWarp prst="textNoShape">
              <a:avLst/>
            </a:prstTxWarp>
          </a:bodyPr>
          <a:lstStyle/>
          <a:p>
            <a:endParaRPr lang="fr-FR"/>
          </a:p>
        </p:txBody>
      </p:sp>
      <p:sp>
        <p:nvSpPr>
          <p:cNvPr id="192533" name="Oval 20"/>
          <p:cNvSpPr>
            <a:spLocks noChangeArrowheads="1"/>
          </p:cNvSpPr>
          <p:nvPr/>
        </p:nvSpPr>
        <p:spPr bwMode="auto">
          <a:xfrm>
            <a:off x="6102350" y="3587750"/>
            <a:ext cx="673100" cy="596900"/>
          </a:xfrm>
          <a:prstGeom prst="ellipse">
            <a:avLst/>
          </a:prstGeom>
          <a:solidFill>
            <a:schemeClr val="bg1"/>
          </a:solidFill>
          <a:ln w="12700">
            <a:solidFill>
              <a:schemeClr val="tx1"/>
            </a:solidFill>
            <a:round/>
            <a:headEnd/>
            <a:tailEnd/>
          </a:ln>
        </p:spPr>
        <p:txBody>
          <a:bodyPr wrap="none" anchor="ctr">
            <a:prstTxWarp prst="textNoShape">
              <a:avLst/>
            </a:prstTxWarp>
          </a:bodyPr>
          <a:lstStyle/>
          <a:p>
            <a:endParaRPr lang="fr-FR"/>
          </a:p>
        </p:txBody>
      </p:sp>
      <p:sp>
        <p:nvSpPr>
          <p:cNvPr id="192534" name="Oval 21"/>
          <p:cNvSpPr>
            <a:spLocks noChangeArrowheads="1"/>
          </p:cNvSpPr>
          <p:nvPr/>
        </p:nvSpPr>
        <p:spPr bwMode="auto">
          <a:xfrm>
            <a:off x="7550150" y="5645150"/>
            <a:ext cx="749300" cy="749300"/>
          </a:xfrm>
          <a:prstGeom prst="ellipse">
            <a:avLst/>
          </a:prstGeom>
          <a:solidFill>
            <a:schemeClr val="bg1"/>
          </a:solidFill>
          <a:ln w="12700">
            <a:solidFill>
              <a:schemeClr val="tx1"/>
            </a:solidFill>
            <a:round/>
            <a:headEnd/>
            <a:tailEnd/>
          </a:ln>
        </p:spPr>
        <p:txBody>
          <a:bodyPr wrap="none" anchor="ctr">
            <a:prstTxWarp prst="textNoShape">
              <a:avLst/>
            </a:prstTxWarp>
          </a:bodyPr>
          <a:lstStyle/>
          <a:p>
            <a:endParaRPr lang="fr-FR"/>
          </a:p>
        </p:txBody>
      </p:sp>
      <p:sp>
        <p:nvSpPr>
          <p:cNvPr id="192535" name="Line 22"/>
          <p:cNvSpPr>
            <a:spLocks noChangeShapeType="1"/>
          </p:cNvSpPr>
          <p:nvPr/>
        </p:nvSpPr>
        <p:spPr bwMode="auto">
          <a:xfrm>
            <a:off x="4673600" y="2692400"/>
            <a:ext cx="2768600" cy="1092200"/>
          </a:xfrm>
          <a:prstGeom prst="line">
            <a:avLst/>
          </a:prstGeom>
          <a:noFill/>
          <a:ln w="50800">
            <a:solidFill>
              <a:schemeClr val="tx1"/>
            </a:solidFill>
            <a:round/>
            <a:headEnd/>
            <a:tailEnd/>
          </a:ln>
        </p:spPr>
        <p:txBody>
          <a:bodyPr wrap="none" anchor="ctr">
            <a:prstTxWarp prst="textNoShape">
              <a:avLst/>
            </a:prstTxWarp>
          </a:bodyPr>
          <a:lstStyle/>
          <a:p>
            <a:endParaRPr lang="fr-FR"/>
          </a:p>
        </p:txBody>
      </p:sp>
      <p:sp>
        <p:nvSpPr>
          <p:cNvPr id="192536" name="Line 23"/>
          <p:cNvSpPr>
            <a:spLocks noChangeShapeType="1"/>
          </p:cNvSpPr>
          <p:nvPr/>
        </p:nvSpPr>
        <p:spPr bwMode="auto">
          <a:xfrm flipH="1">
            <a:off x="6858000" y="4064000"/>
            <a:ext cx="685800" cy="482600"/>
          </a:xfrm>
          <a:prstGeom prst="line">
            <a:avLst/>
          </a:prstGeom>
          <a:noFill/>
          <a:ln w="50800">
            <a:solidFill>
              <a:schemeClr val="tx1"/>
            </a:solidFill>
            <a:round/>
            <a:headEnd/>
            <a:tailEnd/>
          </a:ln>
        </p:spPr>
        <p:txBody>
          <a:bodyPr wrap="none" anchor="ctr">
            <a:prstTxWarp prst="textNoShape">
              <a:avLst/>
            </a:prstTxWarp>
          </a:bodyPr>
          <a:lstStyle/>
          <a:p>
            <a:endParaRPr lang="fr-FR"/>
          </a:p>
        </p:txBody>
      </p:sp>
      <p:sp>
        <p:nvSpPr>
          <p:cNvPr id="192537" name="Line 24"/>
          <p:cNvSpPr>
            <a:spLocks noChangeShapeType="1"/>
          </p:cNvSpPr>
          <p:nvPr/>
        </p:nvSpPr>
        <p:spPr bwMode="auto">
          <a:xfrm flipH="1">
            <a:off x="4800600" y="4902200"/>
            <a:ext cx="1066800" cy="1092200"/>
          </a:xfrm>
          <a:prstGeom prst="line">
            <a:avLst/>
          </a:prstGeom>
          <a:noFill/>
          <a:ln w="50800">
            <a:solidFill>
              <a:schemeClr val="tx1"/>
            </a:solidFill>
            <a:round/>
            <a:headEnd/>
            <a:tailEnd/>
          </a:ln>
        </p:spPr>
        <p:txBody>
          <a:bodyPr wrap="none" anchor="ctr">
            <a:prstTxWarp prst="textNoShape">
              <a:avLst/>
            </a:prstTxWarp>
          </a:bodyPr>
          <a:lstStyle/>
          <a:p>
            <a:endParaRPr lang="fr-FR"/>
          </a:p>
        </p:txBody>
      </p:sp>
      <p:sp>
        <p:nvSpPr>
          <p:cNvPr id="192538" name="Oval 25"/>
          <p:cNvSpPr>
            <a:spLocks noChangeArrowheads="1"/>
          </p:cNvSpPr>
          <p:nvPr/>
        </p:nvSpPr>
        <p:spPr bwMode="auto">
          <a:xfrm>
            <a:off x="1301750" y="2673350"/>
            <a:ext cx="673100" cy="596900"/>
          </a:xfrm>
          <a:prstGeom prst="ellipse">
            <a:avLst/>
          </a:prstGeom>
          <a:solidFill>
            <a:schemeClr val="bg1"/>
          </a:solidFill>
          <a:ln w="12700">
            <a:solidFill>
              <a:schemeClr val="tx1"/>
            </a:solidFill>
            <a:round/>
            <a:headEnd/>
            <a:tailEnd/>
          </a:ln>
        </p:spPr>
        <p:txBody>
          <a:bodyPr wrap="none" anchor="ctr">
            <a:prstTxWarp prst="textNoShape">
              <a:avLst/>
            </a:prstTxWarp>
          </a:bodyPr>
          <a:lstStyle/>
          <a:p>
            <a:endParaRPr lang="fr-FR"/>
          </a:p>
        </p:txBody>
      </p:sp>
      <p:sp>
        <p:nvSpPr>
          <p:cNvPr id="192539" name="Line 26"/>
          <p:cNvSpPr>
            <a:spLocks noChangeShapeType="1"/>
          </p:cNvSpPr>
          <p:nvPr/>
        </p:nvSpPr>
        <p:spPr bwMode="auto">
          <a:xfrm flipH="1">
            <a:off x="2971800" y="2844800"/>
            <a:ext cx="838200" cy="2006600"/>
          </a:xfrm>
          <a:prstGeom prst="line">
            <a:avLst/>
          </a:prstGeom>
          <a:noFill/>
          <a:ln w="50800">
            <a:solidFill>
              <a:schemeClr val="tx1"/>
            </a:solidFill>
            <a:round/>
            <a:headEnd/>
            <a:tailEnd/>
          </a:ln>
        </p:spPr>
        <p:txBody>
          <a:bodyPr wrap="none" anchor="ctr">
            <a:prstTxWarp prst="textNoShape">
              <a:avLst/>
            </a:prstTxWarp>
          </a:bodyPr>
          <a:lstStyle/>
          <a:p>
            <a:endParaRPr lang="fr-FR"/>
          </a:p>
        </p:txBody>
      </p:sp>
      <p:sp>
        <p:nvSpPr>
          <p:cNvPr id="192540" name="Line 27"/>
          <p:cNvSpPr>
            <a:spLocks noChangeShapeType="1"/>
          </p:cNvSpPr>
          <p:nvPr/>
        </p:nvSpPr>
        <p:spPr bwMode="auto">
          <a:xfrm>
            <a:off x="1473200" y="4292600"/>
            <a:ext cx="787400" cy="787400"/>
          </a:xfrm>
          <a:prstGeom prst="line">
            <a:avLst/>
          </a:prstGeom>
          <a:noFill/>
          <a:ln w="50800">
            <a:solidFill>
              <a:schemeClr val="tx1"/>
            </a:solidFill>
            <a:round/>
            <a:headEnd/>
            <a:tailEnd/>
          </a:ln>
        </p:spPr>
        <p:txBody>
          <a:bodyPr wrap="none" anchor="ctr">
            <a:prstTxWarp prst="textNoShape">
              <a:avLst/>
            </a:prstTxWarp>
          </a:bodyPr>
          <a:lstStyle/>
          <a:p>
            <a:endParaRPr lang="fr-FR"/>
          </a:p>
        </p:txBody>
      </p:sp>
      <p:sp>
        <p:nvSpPr>
          <p:cNvPr id="192541" name="Line 28"/>
          <p:cNvSpPr>
            <a:spLocks noChangeShapeType="1"/>
          </p:cNvSpPr>
          <p:nvPr/>
        </p:nvSpPr>
        <p:spPr bwMode="auto">
          <a:xfrm>
            <a:off x="4521200" y="2844800"/>
            <a:ext cx="1320800" cy="1701800"/>
          </a:xfrm>
          <a:prstGeom prst="line">
            <a:avLst/>
          </a:prstGeom>
          <a:noFill/>
          <a:ln w="50800">
            <a:solidFill>
              <a:schemeClr val="tx1"/>
            </a:solidFill>
            <a:round/>
            <a:headEnd/>
            <a:tailEnd/>
          </a:ln>
        </p:spPr>
        <p:txBody>
          <a:bodyPr wrap="none" anchor="ctr">
            <a:prstTxWarp prst="textNoShape">
              <a:avLst/>
            </a:prstTxWarp>
          </a:bodyPr>
          <a:lstStyle/>
          <a:p>
            <a:endParaRPr lang="fr-FR"/>
          </a:p>
        </p:txBody>
      </p:sp>
      <p:sp>
        <p:nvSpPr>
          <p:cNvPr id="192542" name="Line 29"/>
          <p:cNvSpPr>
            <a:spLocks noChangeShapeType="1"/>
          </p:cNvSpPr>
          <p:nvPr/>
        </p:nvSpPr>
        <p:spPr bwMode="auto">
          <a:xfrm flipV="1">
            <a:off x="3530600" y="4800600"/>
            <a:ext cx="2235200" cy="457200"/>
          </a:xfrm>
          <a:prstGeom prst="line">
            <a:avLst/>
          </a:prstGeom>
          <a:noFill/>
          <a:ln w="50800">
            <a:solidFill>
              <a:schemeClr val="tx1"/>
            </a:solidFill>
            <a:round/>
            <a:headEnd/>
            <a:tailEnd/>
          </a:ln>
        </p:spPr>
        <p:txBody>
          <a:bodyPr wrap="none" anchor="ctr">
            <a:prstTxWarp prst="textNoShape">
              <a:avLst/>
            </a:prstTxWarp>
          </a:bodyPr>
          <a:lstStyle/>
          <a:p>
            <a:endParaRPr lang="fr-FR"/>
          </a:p>
        </p:txBody>
      </p:sp>
      <p:sp>
        <p:nvSpPr>
          <p:cNvPr id="192543" name="Line 30"/>
          <p:cNvSpPr>
            <a:spLocks noChangeShapeType="1"/>
          </p:cNvSpPr>
          <p:nvPr/>
        </p:nvSpPr>
        <p:spPr bwMode="auto">
          <a:xfrm>
            <a:off x="3454400" y="5511800"/>
            <a:ext cx="177800" cy="330200"/>
          </a:xfrm>
          <a:prstGeom prst="line">
            <a:avLst/>
          </a:prstGeom>
          <a:noFill/>
          <a:ln w="50800">
            <a:solidFill>
              <a:schemeClr val="tx1"/>
            </a:solidFill>
            <a:round/>
            <a:headEnd/>
            <a:tailEnd/>
          </a:ln>
        </p:spPr>
        <p:txBody>
          <a:bodyPr wrap="none" anchor="ctr">
            <a:prstTxWarp prst="textNoShape">
              <a:avLst/>
            </a:prstTxWarp>
          </a:bodyPr>
          <a:lstStyle/>
          <a:p>
            <a:endParaRPr lang="fr-FR"/>
          </a:p>
        </p:txBody>
      </p:sp>
      <p:sp>
        <p:nvSpPr>
          <p:cNvPr id="192544" name="Line 31"/>
          <p:cNvSpPr>
            <a:spLocks noChangeShapeType="1"/>
          </p:cNvSpPr>
          <p:nvPr/>
        </p:nvSpPr>
        <p:spPr bwMode="auto">
          <a:xfrm flipH="1">
            <a:off x="1524000" y="2616200"/>
            <a:ext cx="2133600" cy="1092200"/>
          </a:xfrm>
          <a:prstGeom prst="line">
            <a:avLst/>
          </a:prstGeom>
          <a:noFill/>
          <a:ln w="50800">
            <a:solidFill>
              <a:schemeClr val="tx1"/>
            </a:solidFill>
            <a:round/>
            <a:headEnd/>
            <a:tailEnd/>
          </a:ln>
        </p:spPr>
        <p:txBody>
          <a:bodyPr wrap="none" anchor="ctr">
            <a:prstTxWarp prst="textNoShape">
              <a:avLst/>
            </a:prstTxWarp>
          </a:bodyPr>
          <a:lstStyle/>
          <a:p>
            <a:endParaRPr lang="fr-FR"/>
          </a:p>
        </p:txBody>
      </p:sp>
      <p:sp>
        <p:nvSpPr>
          <p:cNvPr id="192545" name="Line 32"/>
          <p:cNvSpPr>
            <a:spLocks noChangeShapeType="1"/>
          </p:cNvSpPr>
          <p:nvPr/>
        </p:nvSpPr>
        <p:spPr bwMode="auto">
          <a:xfrm>
            <a:off x="2444750" y="2292350"/>
            <a:ext cx="1130300" cy="215900"/>
          </a:xfrm>
          <a:prstGeom prst="line">
            <a:avLst/>
          </a:prstGeom>
          <a:noFill/>
          <a:ln w="12700">
            <a:solidFill>
              <a:schemeClr val="tx1"/>
            </a:solidFill>
            <a:round/>
            <a:headEnd/>
            <a:tailEnd/>
          </a:ln>
        </p:spPr>
        <p:txBody>
          <a:bodyPr wrap="none" anchor="ctr">
            <a:prstTxWarp prst="textNoShape">
              <a:avLst/>
            </a:prstTxWarp>
          </a:bodyPr>
          <a:lstStyle/>
          <a:p>
            <a:endParaRPr lang="fr-FR"/>
          </a:p>
        </p:txBody>
      </p:sp>
      <p:sp>
        <p:nvSpPr>
          <p:cNvPr id="192546" name="Line 33"/>
          <p:cNvSpPr>
            <a:spLocks noChangeShapeType="1"/>
          </p:cNvSpPr>
          <p:nvPr/>
        </p:nvSpPr>
        <p:spPr bwMode="auto">
          <a:xfrm flipV="1">
            <a:off x="1987550" y="2590800"/>
            <a:ext cx="1587500" cy="381000"/>
          </a:xfrm>
          <a:prstGeom prst="line">
            <a:avLst/>
          </a:prstGeom>
          <a:noFill/>
          <a:ln w="12700">
            <a:solidFill>
              <a:schemeClr val="tx1"/>
            </a:solidFill>
            <a:round/>
            <a:headEnd/>
            <a:tailEnd/>
          </a:ln>
        </p:spPr>
        <p:txBody>
          <a:bodyPr wrap="none" anchor="ctr">
            <a:prstTxWarp prst="textNoShape">
              <a:avLst/>
            </a:prstTxWarp>
          </a:bodyPr>
          <a:lstStyle/>
          <a:p>
            <a:endParaRPr lang="fr-FR"/>
          </a:p>
        </p:txBody>
      </p:sp>
      <p:sp>
        <p:nvSpPr>
          <p:cNvPr id="192547" name="Line 34"/>
          <p:cNvSpPr>
            <a:spLocks noChangeShapeType="1"/>
          </p:cNvSpPr>
          <p:nvPr/>
        </p:nvSpPr>
        <p:spPr bwMode="auto">
          <a:xfrm flipV="1">
            <a:off x="4806950" y="2209800"/>
            <a:ext cx="596900" cy="304800"/>
          </a:xfrm>
          <a:prstGeom prst="line">
            <a:avLst/>
          </a:prstGeom>
          <a:noFill/>
          <a:ln w="12700">
            <a:solidFill>
              <a:schemeClr val="tx1"/>
            </a:solidFill>
            <a:round/>
            <a:headEnd/>
            <a:tailEnd/>
          </a:ln>
        </p:spPr>
        <p:txBody>
          <a:bodyPr wrap="none" anchor="ctr">
            <a:prstTxWarp prst="textNoShape">
              <a:avLst/>
            </a:prstTxWarp>
          </a:bodyPr>
          <a:lstStyle/>
          <a:p>
            <a:endParaRPr lang="fr-FR"/>
          </a:p>
        </p:txBody>
      </p:sp>
      <p:sp>
        <p:nvSpPr>
          <p:cNvPr id="192548" name="Line 35"/>
          <p:cNvSpPr>
            <a:spLocks noChangeShapeType="1"/>
          </p:cNvSpPr>
          <p:nvPr/>
        </p:nvSpPr>
        <p:spPr bwMode="auto">
          <a:xfrm>
            <a:off x="4806950" y="2673350"/>
            <a:ext cx="1968500" cy="215900"/>
          </a:xfrm>
          <a:prstGeom prst="line">
            <a:avLst/>
          </a:prstGeom>
          <a:noFill/>
          <a:ln w="12700">
            <a:solidFill>
              <a:schemeClr val="tx1"/>
            </a:solidFill>
            <a:round/>
            <a:headEnd/>
            <a:tailEnd/>
          </a:ln>
        </p:spPr>
        <p:txBody>
          <a:bodyPr wrap="none" anchor="ctr">
            <a:prstTxWarp prst="textNoShape">
              <a:avLst/>
            </a:prstTxWarp>
          </a:bodyPr>
          <a:lstStyle/>
          <a:p>
            <a:endParaRPr lang="fr-FR"/>
          </a:p>
        </p:txBody>
      </p:sp>
      <p:sp>
        <p:nvSpPr>
          <p:cNvPr id="192549" name="Line 36"/>
          <p:cNvSpPr>
            <a:spLocks noChangeShapeType="1"/>
          </p:cNvSpPr>
          <p:nvPr/>
        </p:nvSpPr>
        <p:spPr bwMode="auto">
          <a:xfrm>
            <a:off x="6102350" y="2216150"/>
            <a:ext cx="825500" cy="368300"/>
          </a:xfrm>
          <a:prstGeom prst="line">
            <a:avLst/>
          </a:prstGeom>
          <a:noFill/>
          <a:ln w="12700">
            <a:solidFill>
              <a:schemeClr val="tx1"/>
            </a:solidFill>
            <a:round/>
            <a:headEnd/>
            <a:tailEnd/>
          </a:ln>
        </p:spPr>
        <p:txBody>
          <a:bodyPr wrap="none" anchor="ctr">
            <a:prstTxWarp prst="textNoShape">
              <a:avLst/>
            </a:prstTxWarp>
          </a:bodyPr>
          <a:lstStyle/>
          <a:p>
            <a:endParaRPr lang="fr-FR"/>
          </a:p>
        </p:txBody>
      </p:sp>
      <p:sp>
        <p:nvSpPr>
          <p:cNvPr id="192550" name="Line 37"/>
          <p:cNvSpPr>
            <a:spLocks noChangeShapeType="1"/>
          </p:cNvSpPr>
          <p:nvPr/>
        </p:nvSpPr>
        <p:spPr bwMode="auto">
          <a:xfrm>
            <a:off x="7397750" y="3054350"/>
            <a:ext cx="596900" cy="520700"/>
          </a:xfrm>
          <a:prstGeom prst="line">
            <a:avLst/>
          </a:prstGeom>
          <a:noFill/>
          <a:ln w="12700">
            <a:solidFill>
              <a:schemeClr val="tx1"/>
            </a:solidFill>
            <a:round/>
            <a:headEnd/>
            <a:tailEnd/>
          </a:ln>
        </p:spPr>
        <p:txBody>
          <a:bodyPr wrap="none" anchor="ctr">
            <a:prstTxWarp prst="textNoShape">
              <a:avLst/>
            </a:prstTxWarp>
          </a:bodyPr>
          <a:lstStyle/>
          <a:p>
            <a:endParaRPr lang="fr-FR"/>
          </a:p>
        </p:txBody>
      </p:sp>
      <p:sp>
        <p:nvSpPr>
          <p:cNvPr id="192551" name="Line 38"/>
          <p:cNvSpPr>
            <a:spLocks noChangeShapeType="1"/>
          </p:cNvSpPr>
          <p:nvPr/>
        </p:nvSpPr>
        <p:spPr bwMode="auto">
          <a:xfrm flipH="1">
            <a:off x="7924800" y="4197350"/>
            <a:ext cx="228600" cy="1435100"/>
          </a:xfrm>
          <a:prstGeom prst="line">
            <a:avLst/>
          </a:prstGeom>
          <a:noFill/>
          <a:ln w="12700">
            <a:solidFill>
              <a:schemeClr val="tx1"/>
            </a:solidFill>
            <a:round/>
            <a:headEnd/>
            <a:tailEnd/>
          </a:ln>
        </p:spPr>
        <p:txBody>
          <a:bodyPr wrap="none" anchor="ctr">
            <a:prstTxWarp prst="textNoShape">
              <a:avLst/>
            </a:prstTxWarp>
          </a:bodyPr>
          <a:lstStyle/>
          <a:p>
            <a:endParaRPr lang="fr-FR"/>
          </a:p>
        </p:txBody>
      </p:sp>
      <p:sp>
        <p:nvSpPr>
          <p:cNvPr id="192552" name="Line 39"/>
          <p:cNvSpPr>
            <a:spLocks noChangeShapeType="1"/>
          </p:cNvSpPr>
          <p:nvPr/>
        </p:nvSpPr>
        <p:spPr bwMode="auto">
          <a:xfrm flipH="1">
            <a:off x="1981200" y="5568950"/>
            <a:ext cx="381000" cy="215900"/>
          </a:xfrm>
          <a:prstGeom prst="line">
            <a:avLst/>
          </a:prstGeom>
          <a:noFill/>
          <a:ln w="12700">
            <a:solidFill>
              <a:schemeClr val="tx1"/>
            </a:solidFill>
            <a:round/>
            <a:headEnd/>
            <a:tailEnd/>
          </a:ln>
        </p:spPr>
        <p:txBody>
          <a:bodyPr wrap="none" anchor="ctr">
            <a:prstTxWarp prst="textNoShape">
              <a:avLst/>
            </a:prstTxWarp>
          </a:bodyPr>
          <a:lstStyle/>
          <a:p>
            <a:endParaRPr lang="fr-FR"/>
          </a:p>
        </p:txBody>
      </p:sp>
      <p:sp>
        <p:nvSpPr>
          <p:cNvPr id="192553" name="Line 40"/>
          <p:cNvSpPr>
            <a:spLocks noChangeShapeType="1"/>
          </p:cNvSpPr>
          <p:nvPr/>
        </p:nvSpPr>
        <p:spPr bwMode="auto">
          <a:xfrm>
            <a:off x="1143000" y="4349750"/>
            <a:ext cx="0" cy="368300"/>
          </a:xfrm>
          <a:prstGeom prst="line">
            <a:avLst/>
          </a:prstGeom>
          <a:noFill/>
          <a:ln w="12700">
            <a:solidFill>
              <a:schemeClr val="tx1"/>
            </a:solidFill>
            <a:round/>
            <a:headEnd/>
            <a:tailEnd/>
          </a:ln>
        </p:spPr>
        <p:txBody>
          <a:bodyPr wrap="none" anchor="ctr">
            <a:prstTxWarp prst="textNoShape">
              <a:avLst/>
            </a:prstTxWarp>
          </a:bodyPr>
          <a:lstStyle/>
          <a:p>
            <a:endParaRPr lang="fr-FR"/>
          </a:p>
        </p:txBody>
      </p:sp>
      <p:sp>
        <p:nvSpPr>
          <p:cNvPr id="192554" name="Line 41"/>
          <p:cNvSpPr>
            <a:spLocks noChangeShapeType="1"/>
          </p:cNvSpPr>
          <p:nvPr/>
        </p:nvSpPr>
        <p:spPr bwMode="auto">
          <a:xfrm>
            <a:off x="1530350" y="5111750"/>
            <a:ext cx="673100" cy="139700"/>
          </a:xfrm>
          <a:prstGeom prst="line">
            <a:avLst/>
          </a:prstGeom>
          <a:noFill/>
          <a:ln w="12700">
            <a:solidFill>
              <a:schemeClr val="tx1"/>
            </a:solidFill>
            <a:round/>
            <a:headEnd/>
            <a:tailEnd/>
          </a:ln>
        </p:spPr>
        <p:txBody>
          <a:bodyPr wrap="none" anchor="ctr">
            <a:prstTxWarp prst="textNoShape">
              <a:avLst/>
            </a:prstTxWarp>
          </a:bodyPr>
          <a:lstStyle/>
          <a:p>
            <a:endParaRPr lang="fr-FR"/>
          </a:p>
        </p:txBody>
      </p:sp>
      <p:sp>
        <p:nvSpPr>
          <p:cNvPr id="192555" name="Oval 42"/>
          <p:cNvSpPr>
            <a:spLocks noChangeArrowheads="1"/>
          </p:cNvSpPr>
          <p:nvPr/>
        </p:nvSpPr>
        <p:spPr bwMode="auto">
          <a:xfrm>
            <a:off x="2597150" y="6026150"/>
            <a:ext cx="673100" cy="596900"/>
          </a:xfrm>
          <a:prstGeom prst="ellipse">
            <a:avLst/>
          </a:prstGeom>
          <a:solidFill>
            <a:schemeClr val="bg1"/>
          </a:solidFill>
          <a:ln w="12700">
            <a:solidFill>
              <a:schemeClr val="tx1"/>
            </a:solidFill>
            <a:round/>
            <a:headEnd/>
            <a:tailEnd/>
          </a:ln>
        </p:spPr>
        <p:txBody>
          <a:bodyPr wrap="none" anchor="ctr">
            <a:prstTxWarp prst="textNoShape">
              <a:avLst/>
            </a:prstTxWarp>
          </a:bodyPr>
          <a:lstStyle/>
          <a:p>
            <a:endParaRPr lang="fr-FR"/>
          </a:p>
        </p:txBody>
      </p:sp>
      <p:sp>
        <p:nvSpPr>
          <p:cNvPr id="192556" name="Line 43"/>
          <p:cNvSpPr>
            <a:spLocks noChangeShapeType="1"/>
          </p:cNvSpPr>
          <p:nvPr/>
        </p:nvSpPr>
        <p:spPr bwMode="auto">
          <a:xfrm>
            <a:off x="2895600" y="5721350"/>
            <a:ext cx="0" cy="292100"/>
          </a:xfrm>
          <a:prstGeom prst="line">
            <a:avLst/>
          </a:prstGeom>
          <a:noFill/>
          <a:ln w="12700">
            <a:solidFill>
              <a:schemeClr val="tx1"/>
            </a:solidFill>
            <a:round/>
            <a:headEnd/>
            <a:tailEnd/>
          </a:ln>
        </p:spPr>
        <p:txBody>
          <a:bodyPr wrap="none" anchor="ctr">
            <a:prstTxWarp prst="textNoShape">
              <a:avLst/>
            </a:prstTxWarp>
          </a:bodyPr>
          <a:lstStyle/>
          <a:p>
            <a:endParaRPr lang="fr-FR"/>
          </a:p>
        </p:txBody>
      </p:sp>
      <p:sp>
        <p:nvSpPr>
          <p:cNvPr id="192557" name="Line 44"/>
          <p:cNvSpPr>
            <a:spLocks noChangeShapeType="1"/>
          </p:cNvSpPr>
          <p:nvPr/>
        </p:nvSpPr>
        <p:spPr bwMode="auto">
          <a:xfrm flipH="1">
            <a:off x="2743200" y="2749550"/>
            <a:ext cx="990600" cy="901700"/>
          </a:xfrm>
          <a:prstGeom prst="line">
            <a:avLst/>
          </a:prstGeom>
          <a:noFill/>
          <a:ln w="12700">
            <a:solidFill>
              <a:schemeClr val="tx1"/>
            </a:solidFill>
            <a:round/>
            <a:headEnd/>
            <a:tailEnd/>
          </a:ln>
        </p:spPr>
        <p:txBody>
          <a:bodyPr wrap="none" anchor="ctr">
            <a:prstTxWarp prst="textNoShape">
              <a:avLst/>
            </a:prstTxWarp>
          </a:bodyPr>
          <a:lstStyle/>
          <a:p>
            <a:endParaRPr lang="fr-FR"/>
          </a:p>
        </p:txBody>
      </p:sp>
      <p:sp>
        <p:nvSpPr>
          <p:cNvPr id="192558" name="Line 45"/>
          <p:cNvSpPr>
            <a:spLocks noChangeShapeType="1"/>
          </p:cNvSpPr>
          <p:nvPr/>
        </p:nvSpPr>
        <p:spPr bwMode="auto">
          <a:xfrm>
            <a:off x="2590800" y="4197350"/>
            <a:ext cx="0" cy="749300"/>
          </a:xfrm>
          <a:prstGeom prst="line">
            <a:avLst/>
          </a:prstGeom>
          <a:noFill/>
          <a:ln w="12700">
            <a:solidFill>
              <a:schemeClr val="tx1"/>
            </a:solidFill>
            <a:round/>
            <a:headEnd/>
            <a:tailEnd/>
          </a:ln>
        </p:spPr>
        <p:txBody>
          <a:bodyPr wrap="none" anchor="ctr">
            <a:prstTxWarp prst="textNoShape">
              <a:avLst/>
            </a:prstTxWarp>
          </a:bodyPr>
          <a:lstStyle/>
          <a:p>
            <a:endParaRPr lang="fr-FR"/>
          </a:p>
        </p:txBody>
      </p:sp>
      <p:sp>
        <p:nvSpPr>
          <p:cNvPr id="192559" name="Line 46"/>
          <p:cNvSpPr>
            <a:spLocks noChangeShapeType="1"/>
          </p:cNvSpPr>
          <p:nvPr/>
        </p:nvSpPr>
        <p:spPr bwMode="auto">
          <a:xfrm flipH="1">
            <a:off x="1676400" y="3740150"/>
            <a:ext cx="533400" cy="63500"/>
          </a:xfrm>
          <a:prstGeom prst="line">
            <a:avLst/>
          </a:prstGeom>
          <a:noFill/>
          <a:ln w="12700">
            <a:solidFill>
              <a:schemeClr val="tx1"/>
            </a:solidFill>
            <a:round/>
            <a:headEnd/>
            <a:tailEnd/>
          </a:ln>
        </p:spPr>
        <p:txBody>
          <a:bodyPr wrap="none" anchor="ctr">
            <a:prstTxWarp prst="textNoShape">
              <a:avLst/>
            </a:prstTxWarp>
          </a:bodyPr>
          <a:lstStyle/>
          <a:p>
            <a:endParaRPr lang="fr-FR"/>
          </a:p>
        </p:txBody>
      </p:sp>
      <p:sp>
        <p:nvSpPr>
          <p:cNvPr id="192560" name="Line 47"/>
          <p:cNvSpPr>
            <a:spLocks noChangeShapeType="1"/>
          </p:cNvSpPr>
          <p:nvPr/>
        </p:nvSpPr>
        <p:spPr bwMode="auto">
          <a:xfrm flipV="1">
            <a:off x="3282950" y="4648200"/>
            <a:ext cx="520700" cy="381000"/>
          </a:xfrm>
          <a:prstGeom prst="line">
            <a:avLst/>
          </a:prstGeom>
          <a:noFill/>
          <a:ln w="12700">
            <a:solidFill>
              <a:schemeClr val="tx1"/>
            </a:solidFill>
            <a:round/>
            <a:headEnd/>
            <a:tailEnd/>
          </a:ln>
        </p:spPr>
        <p:txBody>
          <a:bodyPr wrap="none" anchor="ctr">
            <a:prstTxWarp prst="textNoShape">
              <a:avLst/>
            </a:prstTxWarp>
          </a:bodyPr>
          <a:lstStyle/>
          <a:p>
            <a:endParaRPr lang="fr-FR"/>
          </a:p>
        </p:txBody>
      </p:sp>
      <p:sp>
        <p:nvSpPr>
          <p:cNvPr id="192561" name="Line 48"/>
          <p:cNvSpPr>
            <a:spLocks noChangeShapeType="1"/>
          </p:cNvSpPr>
          <p:nvPr/>
        </p:nvSpPr>
        <p:spPr bwMode="auto">
          <a:xfrm flipH="1" flipV="1">
            <a:off x="4267200" y="2819400"/>
            <a:ext cx="76200" cy="381000"/>
          </a:xfrm>
          <a:prstGeom prst="line">
            <a:avLst/>
          </a:prstGeom>
          <a:noFill/>
          <a:ln w="12700">
            <a:solidFill>
              <a:schemeClr val="tx1"/>
            </a:solidFill>
            <a:round/>
            <a:headEnd/>
            <a:tailEnd/>
          </a:ln>
        </p:spPr>
        <p:txBody>
          <a:bodyPr wrap="none" anchor="ctr">
            <a:prstTxWarp prst="textNoShape">
              <a:avLst/>
            </a:prstTxWarp>
          </a:bodyPr>
          <a:lstStyle/>
          <a:p>
            <a:endParaRPr lang="fr-FR"/>
          </a:p>
        </p:txBody>
      </p:sp>
      <p:sp>
        <p:nvSpPr>
          <p:cNvPr id="192562" name="Rectangle 49"/>
          <p:cNvSpPr>
            <a:spLocks noChangeArrowheads="1"/>
          </p:cNvSpPr>
          <p:nvPr/>
        </p:nvSpPr>
        <p:spPr bwMode="auto">
          <a:xfrm>
            <a:off x="3865563" y="2128838"/>
            <a:ext cx="863600" cy="727075"/>
          </a:xfrm>
          <a:prstGeom prst="rect">
            <a:avLst/>
          </a:prstGeom>
          <a:noFill/>
          <a:ln w="12700">
            <a:noFill/>
            <a:miter lim="800000"/>
            <a:headEnd/>
            <a:tailEnd/>
          </a:ln>
        </p:spPr>
        <p:txBody>
          <a:bodyPr lIns="90487" tIns="44450" rIns="90487" bIns="44450">
            <a:prstTxWarp prst="textNoShape">
              <a:avLst/>
            </a:prstTxWarp>
            <a:spAutoFit/>
          </a:bodyPr>
          <a:lstStyle/>
          <a:p>
            <a:pPr algn="ctr"/>
            <a:r>
              <a:rPr lang="fr-FR" sz="1400" b="1">
                <a:latin typeface="Times New Roman" charset="0"/>
              </a:rPr>
              <a:t>Service </a:t>
            </a:r>
          </a:p>
          <a:p>
            <a:pPr algn="ctr"/>
            <a:r>
              <a:rPr lang="fr-FR" sz="1400" b="1">
                <a:latin typeface="Times New Roman" charset="0"/>
              </a:rPr>
              <a:t>passager limité</a:t>
            </a:r>
          </a:p>
        </p:txBody>
      </p:sp>
      <p:sp>
        <p:nvSpPr>
          <p:cNvPr id="192563" name="Rectangle 50"/>
          <p:cNvSpPr>
            <a:spLocks noChangeArrowheads="1"/>
          </p:cNvSpPr>
          <p:nvPr/>
        </p:nvSpPr>
        <p:spPr bwMode="auto">
          <a:xfrm>
            <a:off x="5776913" y="4513263"/>
            <a:ext cx="1004887" cy="514350"/>
          </a:xfrm>
          <a:prstGeom prst="rect">
            <a:avLst/>
          </a:prstGeom>
          <a:noFill/>
          <a:ln w="12700">
            <a:noFill/>
            <a:miter lim="800000"/>
            <a:headEnd/>
            <a:tailEnd/>
          </a:ln>
        </p:spPr>
        <p:txBody>
          <a:bodyPr wrap="none" lIns="90487" tIns="44450" rIns="90487" bIns="44450">
            <a:prstTxWarp prst="textNoShape">
              <a:avLst/>
            </a:prstTxWarp>
            <a:spAutoFit/>
          </a:bodyPr>
          <a:lstStyle/>
          <a:p>
            <a:pPr algn="ctr"/>
            <a:r>
              <a:rPr lang="fr-FR" sz="1400" b="1">
                <a:latin typeface="Times New Roman" charset="0"/>
              </a:rPr>
              <a:t>Prix billets</a:t>
            </a:r>
          </a:p>
          <a:p>
            <a:pPr algn="ctr"/>
            <a:r>
              <a:rPr lang="fr-FR" sz="1400" b="1">
                <a:latin typeface="Times New Roman" charset="0"/>
              </a:rPr>
              <a:t> faibles</a:t>
            </a:r>
          </a:p>
        </p:txBody>
      </p:sp>
      <p:sp>
        <p:nvSpPr>
          <p:cNvPr id="192564" name="Rectangle 51"/>
          <p:cNvSpPr>
            <a:spLocks noChangeArrowheads="1"/>
          </p:cNvSpPr>
          <p:nvPr/>
        </p:nvSpPr>
        <p:spPr bwMode="auto">
          <a:xfrm>
            <a:off x="3643313" y="5732463"/>
            <a:ext cx="1144587" cy="727075"/>
          </a:xfrm>
          <a:prstGeom prst="rect">
            <a:avLst/>
          </a:prstGeom>
          <a:noFill/>
          <a:ln w="12700">
            <a:noFill/>
            <a:miter lim="800000"/>
            <a:headEnd/>
            <a:tailEnd/>
          </a:ln>
        </p:spPr>
        <p:txBody>
          <a:bodyPr wrap="none" lIns="90487" tIns="44450" rIns="90487" bIns="44450">
            <a:prstTxWarp prst="textNoShape">
              <a:avLst/>
            </a:prstTxWarp>
            <a:spAutoFit/>
          </a:bodyPr>
          <a:lstStyle/>
          <a:p>
            <a:pPr algn="ctr"/>
            <a:r>
              <a:rPr lang="fr-FR" sz="1400" b="1">
                <a:latin typeface="Times New Roman" charset="0"/>
              </a:rPr>
              <a:t>Utilisation</a:t>
            </a:r>
          </a:p>
          <a:p>
            <a:pPr algn="ctr"/>
            <a:r>
              <a:rPr lang="fr-FR" sz="1400" b="1">
                <a:latin typeface="Times New Roman" charset="0"/>
              </a:rPr>
              <a:t>intensive des</a:t>
            </a:r>
          </a:p>
          <a:p>
            <a:pPr algn="ctr"/>
            <a:r>
              <a:rPr lang="fr-FR" sz="1400" b="1">
                <a:latin typeface="Times New Roman" charset="0"/>
              </a:rPr>
              <a:t>appareils</a:t>
            </a:r>
          </a:p>
        </p:txBody>
      </p:sp>
      <p:sp>
        <p:nvSpPr>
          <p:cNvPr id="192565" name="Rectangle 52"/>
          <p:cNvSpPr>
            <a:spLocks noChangeArrowheads="1"/>
          </p:cNvSpPr>
          <p:nvPr/>
        </p:nvSpPr>
        <p:spPr bwMode="auto">
          <a:xfrm>
            <a:off x="671513" y="3598863"/>
            <a:ext cx="981075" cy="727075"/>
          </a:xfrm>
          <a:prstGeom prst="rect">
            <a:avLst/>
          </a:prstGeom>
          <a:noFill/>
          <a:ln w="12700">
            <a:noFill/>
            <a:miter lim="800000"/>
            <a:headEnd/>
            <a:tailEnd/>
          </a:ln>
        </p:spPr>
        <p:txBody>
          <a:bodyPr wrap="none" lIns="90487" tIns="44450" rIns="90487" bIns="44450">
            <a:prstTxWarp prst="textNoShape">
              <a:avLst/>
            </a:prstTxWarp>
            <a:spAutoFit/>
          </a:bodyPr>
          <a:lstStyle/>
          <a:p>
            <a:pPr algn="ctr"/>
            <a:r>
              <a:rPr lang="fr-FR" sz="1400" b="1">
                <a:latin typeface="Times New Roman" charset="0"/>
              </a:rPr>
              <a:t>Fréquence</a:t>
            </a:r>
          </a:p>
          <a:p>
            <a:pPr algn="ctr"/>
            <a:r>
              <a:rPr lang="fr-FR" sz="1400" b="1">
                <a:latin typeface="Times New Roman" charset="0"/>
              </a:rPr>
              <a:t>fiabilité</a:t>
            </a:r>
          </a:p>
          <a:p>
            <a:pPr algn="ctr"/>
            <a:r>
              <a:rPr lang="fr-FR" sz="1400" b="1">
                <a:latin typeface="Times New Roman" charset="0"/>
              </a:rPr>
              <a:t>départs</a:t>
            </a:r>
          </a:p>
        </p:txBody>
      </p:sp>
      <p:sp>
        <p:nvSpPr>
          <p:cNvPr id="192566" name="Rectangle 53"/>
          <p:cNvSpPr>
            <a:spLocks noChangeArrowheads="1"/>
          </p:cNvSpPr>
          <p:nvPr/>
        </p:nvSpPr>
        <p:spPr bwMode="auto">
          <a:xfrm>
            <a:off x="2312988" y="4970463"/>
            <a:ext cx="1119187" cy="727075"/>
          </a:xfrm>
          <a:prstGeom prst="rect">
            <a:avLst/>
          </a:prstGeom>
          <a:noFill/>
          <a:ln w="12700">
            <a:noFill/>
            <a:miter lim="800000"/>
            <a:headEnd/>
            <a:tailEnd/>
          </a:ln>
        </p:spPr>
        <p:txBody>
          <a:bodyPr wrap="none" lIns="90487" tIns="44450" rIns="90487" bIns="44450">
            <a:prstTxWarp prst="textNoShape">
              <a:avLst/>
            </a:prstTxWarp>
            <a:spAutoFit/>
          </a:bodyPr>
          <a:lstStyle/>
          <a:p>
            <a:pPr algn="ctr"/>
            <a:r>
              <a:rPr lang="fr-FR" sz="1400" b="1">
                <a:latin typeface="Times New Roman" charset="0"/>
              </a:rPr>
              <a:t>Productivité</a:t>
            </a:r>
          </a:p>
          <a:p>
            <a:pPr algn="ctr"/>
            <a:r>
              <a:rPr lang="fr-FR" sz="1400" b="1">
                <a:latin typeface="Times New Roman" charset="0"/>
              </a:rPr>
              <a:t>équipes sol</a:t>
            </a:r>
          </a:p>
          <a:p>
            <a:pPr algn="ctr"/>
            <a:r>
              <a:rPr lang="fr-FR" sz="1400" b="1">
                <a:latin typeface="Times New Roman" charset="0"/>
              </a:rPr>
              <a:t>allégées</a:t>
            </a:r>
          </a:p>
        </p:txBody>
      </p:sp>
      <p:sp>
        <p:nvSpPr>
          <p:cNvPr id="192567" name="Rectangle 54"/>
          <p:cNvSpPr>
            <a:spLocks noChangeArrowheads="1"/>
          </p:cNvSpPr>
          <p:nvPr/>
        </p:nvSpPr>
        <p:spPr bwMode="auto">
          <a:xfrm>
            <a:off x="7529513" y="3675063"/>
            <a:ext cx="1465262" cy="514350"/>
          </a:xfrm>
          <a:prstGeom prst="rect">
            <a:avLst/>
          </a:prstGeom>
          <a:noFill/>
          <a:ln w="12700">
            <a:noFill/>
            <a:miter lim="800000"/>
            <a:headEnd/>
            <a:tailEnd/>
          </a:ln>
        </p:spPr>
        <p:txBody>
          <a:bodyPr wrap="none" lIns="90487" tIns="44450" rIns="90487" bIns="44450">
            <a:prstTxWarp prst="textNoShape">
              <a:avLst/>
            </a:prstTxWarp>
            <a:spAutoFit/>
          </a:bodyPr>
          <a:lstStyle/>
          <a:p>
            <a:pPr algn="ctr"/>
            <a:r>
              <a:rPr lang="fr-FR" sz="1400" b="1">
                <a:latin typeface="Times New Roman" charset="0"/>
              </a:rPr>
              <a:t>Courts-courriers</a:t>
            </a:r>
          </a:p>
          <a:p>
            <a:pPr algn="ctr"/>
            <a:r>
              <a:rPr lang="fr-FR" sz="1400" b="1">
                <a:latin typeface="Times New Roman" charset="0"/>
              </a:rPr>
              <a:t>secondaires</a:t>
            </a:r>
          </a:p>
        </p:txBody>
      </p:sp>
      <p:sp>
        <p:nvSpPr>
          <p:cNvPr id="192568" name="Rectangle 55"/>
          <p:cNvSpPr>
            <a:spLocks noChangeArrowheads="1"/>
          </p:cNvSpPr>
          <p:nvPr/>
        </p:nvSpPr>
        <p:spPr bwMode="auto">
          <a:xfrm>
            <a:off x="5395913" y="1693863"/>
            <a:ext cx="773112" cy="727075"/>
          </a:xfrm>
          <a:prstGeom prst="rect">
            <a:avLst/>
          </a:prstGeom>
          <a:noFill/>
          <a:ln w="12700">
            <a:noFill/>
            <a:miter lim="800000"/>
            <a:headEnd/>
            <a:tailEnd/>
          </a:ln>
        </p:spPr>
        <p:txBody>
          <a:bodyPr wrap="none" lIns="90487" tIns="44450" rIns="90487" bIns="44450">
            <a:prstTxWarp prst="textNoShape">
              <a:avLst/>
            </a:prstTxWarp>
            <a:spAutoFit/>
          </a:bodyPr>
          <a:lstStyle/>
          <a:p>
            <a:pPr algn="ctr"/>
            <a:r>
              <a:rPr lang="fr-FR" sz="1400">
                <a:latin typeface="Times New Roman" charset="0"/>
              </a:rPr>
              <a:t>Pas</a:t>
            </a:r>
          </a:p>
          <a:p>
            <a:pPr algn="ctr"/>
            <a:r>
              <a:rPr lang="fr-FR" sz="1400">
                <a:latin typeface="Times New Roman" charset="0"/>
              </a:rPr>
              <a:t>transfert</a:t>
            </a:r>
          </a:p>
          <a:p>
            <a:pPr algn="ctr"/>
            <a:r>
              <a:rPr lang="fr-FR" sz="1400">
                <a:latin typeface="Times New Roman" charset="0"/>
              </a:rPr>
              <a:t>bagages</a:t>
            </a:r>
          </a:p>
        </p:txBody>
      </p:sp>
      <p:sp>
        <p:nvSpPr>
          <p:cNvPr id="192569" name="Rectangle 56"/>
          <p:cNvSpPr>
            <a:spLocks noChangeArrowheads="1"/>
          </p:cNvSpPr>
          <p:nvPr/>
        </p:nvSpPr>
        <p:spPr bwMode="auto">
          <a:xfrm>
            <a:off x="1808163" y="1998663"/>
            <a:ext cx="674687" cy="514350"/>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a:latin typeface="Times New Roman" charset="0"/>
              </a:rPr>
              <a:t>pas de </a:t>
            </a:r>
          </a:p>
          <a:p>
            <a:r>
              <a:rPr lang="fr-FR" sz="1400">
                <a:latin typeface="Times New Roman" charset="0"/>
              </a:rPr>
              <a:t>repas</a:t>
            </a:r>
          </a:p>
        </p:txBody>
      </p:sp>
      <p:sp>
        <p:nvSpPr>
          <p:cNvPr id="192570" name="Rectangle 57"/>
          <p:cNvSpPr>
            <a:spLocks noChangeArrowheads="1"/>
          </p:cNvSpPr>
          <p:nvPr/>
        </p:nvSpPr>
        <p:spPr bwMode="auto">
          <a:xfrm>
            <a:off x="1206500" y="2684463"/>
            <a:ext cx="790575" cy="514350"/>
          </a:xfrm>
          <a:prstGeom prst="rect">
            <a:avLst/>
          </a:prstGeom>
          <a:noFill/>
          <a:ln w="12700">
            <a:noFill/>
            <a:miter lim="800000"/>
            <a:headEnd/>
            <a:tailEnd/>
          </a:ln>
        </p:spPr>
        <p:txBody>
          <a:bodyPr wrap="none" lIns="90487" tIns="44450" rIns="90487" bIns="44450">
            <a:prstTxWarp prst="textNoShape">
              <a:avLst/>
            </a:prstTxWarp>
            <a:spAutoFit/>
          </a:bodyPr>
          <a:lstStyle/>
          <a:p>
            <a:pPr algn="ctr"/>
            <a:r>
              <a:rPr lang="fr-FR" sz="1400">
                <a:latin typeface="Times New Roman" charset="0"/>
              </a:rPr>
              <a:t>Pas de</a:t>
            </a:r>
          </a:p>
          <a:p>
            <a:pPr algn="ctr"/>
            <a:r>
              <a:rPr lang="fr-FR" sz="1400">
                <a:latin typeface="Times New Roman" charset="0"/>
              </a:rPr>
              <a:t>N° siège</a:t>
            </a:r>
          </a:p>
        </p:txBody>
      </p:sp>
      <p:sp>
        <p:nvSpPr>
          <p:cNvPr id="192571" name="Rectangle 58"/>
          <p:cNvSpPr>
            <a:spLocks noChangeArrowheads="1"/>
          </p:cNvSpPr>
          <p:nvPr/>
        </p:nvSpPr>
        <p:spPr bwMode="auto">
          <a:xfrm>
            <a:off x="823913" y="4741863"/>
            <a:ext cx="744537" cy="514350"/>
          </a:xfrm>
          <a:prstGeom prst="rect">
            <a:avLst/>
          </a:prstGeom>
          <a:noFill/>
          <a:ln w="12700">
            <a:noFill/>
            <a:miter lim="800000"/>
            <a:headEnd/>
            <a:tailEnd/>
          </a:ln>
        </p:spPr>
        <p:txBody>
          <a:bodyPr wrap="none" lIns="90487" tIns="44450" rIns="90487" bIns="44450">
            <a:prstTxWarp prst="textNoShape">
              <a:avLst/>
            </a:prstTxWarp>
            <a:spAutoFit/>
          </a:bodyPr>
          <a:lstStyle/>
          <a:p>
            <a:pPr algn="ctr"/>
            <a:r>
              <a:rPr lang="fr-FR" sz="1400">
                <a:latin typeface="Times New Roman" charset="0"/>
              </a:rPr>
              <a:t>Salaires</a:t>
            </a:r>
          </a:p>
          <a:p>
            <a:pPr algn="ctr"/>
            <a:r>
              <a:rPr lang="fr-FR" sz="1400">
                <a:latin typeface="Times New Roman" charset="0"/>
              </a:rPr>
              <a:t>élevés</a:t>
            </a:r>
          </a:p>
        </p:txBody>
      </p:sp>
      <p:sp>
        <p:nvSpPr>
          <p:cNvPr id="192572" name="Rectangle 59"/>
          <p:cNvSpPr>
            <a:spLocks noChangeArrowheads="1"/>
          </p:cNvSpPr>
          <p:nvPr/>
        </p:nvSpPr>
        <p:spPr bwMode="auto">
          <a:xfrm>
            <a:off x="2570163" y="6037263"/>
            <a:ext cx="777875" cy="514350"/>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a:latin typeface="Times New Roman" charset="0"/>
              </a:rPr>
              <a:t>Particip.</a:t>
            </a:r>
          </a:p>
          <a:p>
            <a:r>
              <a:rPr lang="fr-FR" sz="1400">
                <a:latin typeface="Times New Roman" charset="0"/>
              </a:rPr>
              <a:t>Capital</a:t>
            </a:r>
          </a:p>
        </p:txBody>
      </p:sp>
      <p:sp>
        <p:nvSpPr>
          <p:cNvPr id="192573" name="Rectangle 60"/>
          <p:cNvSpPr>
            <a:spLocks noChangeArrowheads="1"/>
          </p:cNvSpPr>
          <p:nvPr/>
        </p:nvSpPr>
        <p:spPr bwMode="auto">
          <a:xfrm>
            <a:off x="1509713" y="5808663"/>
            <a:ext cx="793750" cy="727075"/>
          </a:xfrm>
          <a:prstGeom prst="rect">
            <a:avLst/>
          </a:prstGeom>
          <a:noFill/>
          <a:ln w="12700">
            <a:noFill/>
            <a:miter lim="800000"/>
            <a:headEnd/>
            <a:tailEnd/>
          </a:ln>
        </p:spPr>
        <p:txBody>
          <a:bodyPr wrap="none" lIns="90487" tIns="44450" rIns="90487" bIns="44450">
            <a:prstTxWarp prst="textNoShape">
              <a:avLst/>
            </a:prstTxWarp>
            <a:spAutoFit/>
          </a:bodyPr>
          <a:lstStyle/>
          <a:p>
            <a:pPr algn="ctr"/>
            <a:r>
              <a:rPr lang="fr-FR" sz="1400">
                <a:latin typeface="Times New Roman" charset="0"/>
              </a:rPr>
              <a:t>Accords</a:t>
            </a:r>
          </a:p>
          <a:p>
            <a:pPr algn="ctr"/>
            <a:r>
              <a:rPr lang="fr-FR" sz="1400">
                <a:latin typeface="Times New Roman" charset="0"/>
              </a:rPr>
              <a:t>syndic</a:t>
            </a:r>
          </a:p>
          <a:p>
            <a:pPr algn="ctr"/>
            <a:r>
              <a:rPr lang="fr-FR" sz="1400">
                <a:latin typeface="Times New Roman" charset="0"/>
              </a:rPr>
              <a:t>flexibles</a:t>
            </a:r>
          </a:p>
        </p:txBody>
      </p:sp>
      <p:sp>
        <p:nvSpPr>
          <p:cNvPr id="192574" name="Rectangle 61"/>
          <p:cNvSpPr>
            <a:spLocks noChangeArrowheads="1"/>
          </p:cNvSpPr>
          <p:nvPr/>
        </p:nvSpPr>
        <p:spPr bwMode="auto">
          <a:xfrm>
            <a:off x="7605713" y="5656263"/>
            <a:ext cx="625475" cy="727075"/>
          </a:xfrm>
          <a:prstGeom prst="rect">
            <a:avLst/>
          </a:prstGeom>
          <a:noFill/>
          <a:ln w="12700">
            <a:noFill/>
            <a:miter lim="800000"/>
            <a:headEnd/>
            <a:tailEnd/>
          </a:ln>
        </p:spPr>
        <p:txBody>
          <a:bodyPr wrap="none" lIns="90487" tIns="44450" rIns="90487" bIns="44450">
            <a:prstTxWarp prst="textNoShape">
              <a:avLst/>
            </a:prstTxWarp>
            <a:spAutoFit/>
          </a:bodyPr>
          <a:lstStyle/>
          <a:p>
            <a:pPr algn="ctr"/>
            <a:r>
              <a:rPr lang="fr-FR" sz="1400">
                <a:latin typeface="Times New Roman" charset="0"/>
              </a:rPr>
              <a:t>Image</a:t>
            </a:r>
          </a:p>
          <a:p>
            <a:pPr algn="ctr"/>
            <a:r>
              <a:rPr lang="fr-FR" sz="1400">
                <a:latin typeface="Times New Roman" charset="0"/>
              </a:rPr>
              <a:t>petits</a:t>
            </a:r>
          </a:p>
          <a:p>
            <a:pPr algn="ctr"/>
            <a:r>
              <a:rPr lang="fr-FR" sz="1400">
                <a:latin typeface="Times New Roman" charset="0"/>
              </a:rPr>
              <a:t>prix</a:t>
            </a:r>
          </a:p>
        </p:txBody>
      </p:sp>
      <p:sp>
        <p:nvSpPr>
          <p:cNvPr id="192575" name="Rectangle 62"/>
          <p:cNvSpPr>
            <a:spLocks noChangeArrowheads="1"/>
          </p:cNvSpPr>
          <p:nvPr/>
        </p:nvSpPr>
        <p:spPr bwMode="auto">
          <a:xfrm>
            <a:off x="6761163" y="2532063"/>
            <a:ext cx="749300" cy="514350"/>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a:latin typeface="Times New Roman" charset="0"/>
              </a:rPr>
              <a:t>Pas de</a:t>
            </a:r>
          </a:p>
          <a:p>
            <a:r>
              <a:rPr lang="fr-FR" sz="1400">
                <a:latin typeface="Times New Roman" charset="0"/>
              </a:rPr>
              <a:t>corresp.</a:t>
            </a:r>
          </a:p>
        </p:txBody>
      </p:sp>
      <p:sp>
        <p:nvSpPr>
          <p:cNvPr id="192576" name="Rectangle 63"/>
          <p:cNvSpPr>
            <a:spLocks noChangeArrowheads="1"/>
          </p:cNvSpPr>
          <p:nvPr/>
        </p:nvSpPr>
        <p:spPr bwMode="auto">
          <a:xfrm>
            <a:off x="6081713" y="3598863"/>
            <a:ext cx="782637" cy="514350"/>
          </a:xfrm>
          <a:prstGeom prst="rect">
            <a:avLst/>
          </a:prstGeom>
          <a:noFill/>
          <a:ln w="12700">
            <a:noFill/>
            <a:miter lim="800000"/>
            <a:headEnd/>
            <a:tailEnd/>
          </a:ln>
        </p:spPr>
        <p:txBody>
          <a:bodyPr wrap="none" lIns="90487" tIns="44450" rIns="90487" bIns="44450">
            <a:prstTxWarp prst="textNoShape">
              <a:avLst/>
            </a:prstTxWarp>
            <a:spAutoFit/>
          </a:bodyPr>
          <a:lstStyle/>
          <a:p>
            <a:pPr algn="ctr"/>
            <a:r>
              <a:rPr lang="fr-FR" sz="1400">
                <a:latin typeface="Times New Roman" charset="0"/>
              </a:rPr>
              <a:t>Flotte</a:t>
            </a:r>
          </a:p>
          <a:p>
            <a:pPr algn="ctr"/>
            <a:r>
              <a:rPr lang="fr-FR" sz="1400">
                <a:latin typeface="Times New Roman" charset="0"/>
              </a:rPr>
              <a:t>standard</a:t>
            </a:r>
          </a:p>
        </p:txBody>
      </p:sp>
      <p:sp>
        <p:nvSpPr>
          <p:cNvPr id="192577" name="Rectangle 64"/>
          <p:cNvSpPr>
            <a:spLocks noChangeArrowheads="1"/>
          </p:cNvSpPr>
          <p:nvPr/>
        </p:nvSpPr>
        <p:spPr bwMode="auto">
          <a:xfrm>
            <a:off x="3871913" y="4284663"/>
            <a:ext cx="758825" cy="514350"/>
          </a:xfrm>
          <a:prstGeom prst="rect">
            <a:avLst/>
          </a:prstGeom>
          <a:noFill/>
          <a:ln w="12700">
            <a:noFill/>
            <a:miter lim="800000"/>
            <a:headEnd/>
            <a:tailEnd/>
          </a:ln>
        </p:spPr>
        <p:txBody>
          <a:bodyPr wrap="none" lIns="90487" tIns="44450" rIns="90487" bIns="44450">
            <a:prstTxWarp prst="textNoShape">
              <a:avLst/>
            </a:prstTxWarp>
            <a:spAutoFit/>
          </a:bodyPr>
          <a:lstStyle/>
          <a:p>
            <a:pPr algn="ctr"/>
            <a:r>
              <a:rPr lang="fr-FR" sz="1400">
                <a:latin typeface="Times New Roman" charset="0"/>
              </a:rPr>
              <a:t>Billeter.</a:t>
            </a:r>
          </a:p>
          <a:p>
            <a:pPr algn="ctr"/>
            <a:r>
              <a:rPr lang="fr-FR" sz="1400">
                <a:latin typeface="Times New Roman" charset="0"/>
              </a:rPr>
              <a:t>autom.</a:t>
            </a:r>
          </a:p>
        </p:txBody>
      </p:sp>
      <p:sp>
        <p:nvSpPr>
          <p:cNvPr id="192578" name="Rectangle 65"/>
          <p:cNvSpPr>
            <a:spLocks noChangeArrowheads="1"/>
          </p:cNvSpPr>
          <p:nvPr/>
        </p:nvSpPr>
        <p:spPr bwMode="auto">
          <a:xfrm>
            <a:off x="3871913" y="3217863"/>
            <a:ext cx="763587" cy="727075"/>
          </a:xfrm>
          <a:prstGeom prst="rect">
            <a:avLst/>
          </a:prstGeom>
          <a:noFill/>
          <a:ln w="12700">
            <a:noFill/>
            <a:miter lim="800000"/>
            <a:headEnd/>
            <a:tailEnd/>
          </a:ln>
        </p:spPr>
        <p:txBody>
          <a:bodyPr wrap="none" lIns="90487" tIns="44450" rIns="90487" bIns="44450">
            <a:prstTxWarp prst="textNoShape">
              <a:avLst/>
            </a:prstTxWarp>
            <a:spAutoFit/>
          </a:bodyPr>
          <a:lstStyle/>
          <a:p>
            <a:pPr algn="ctr"/>
            <a:r>
              <a:rPr lang="fr-FR" sz="1400">
                <a:latin typeface="Times New Roman" charset="0"/>
              </a:rPr>
              <a:t>Peu </a:t>
            </a:r>
          </a:p>
          <a:p>
            <a:pPr algn="ctr"/>
            <a:r>
              <a:rPr lang="fr-FR" sz="1400">
                <a:latin typeface="Times New Roman" charset="0"/>
              </a:rPr>
              <a:t>agences</a:t>
            </a:r>
          </a:p>
          <a:p>
            <a:pPr algn="ctr"/>
            <a:r>
              <a:rPr lang="fr-FR" sz="1400">
                <a:latin typeface="Times New Roman" charset="0"/>
              </a:rPr>
              <a:t>voyages</a:t>
            </a:r>
          </a:p>
        </p:txBody>
      </p:sp>
      <p:sp>
        <p:nvSpPr>
          <p:cNvPr id="192579" name="Rectangle 66"/>
          <p:cNvSpPr>
            <a:spLocks noChangeArrowheads="1"/>
          </p:cNvSpPr>
          <p:nvPr/>
        </p:nvSpPr>
        <p:spPr bwMode="auto">
          <a:xfrm>
            <a:off x="2119313" y="3522663"/>
            <a:ext cx="847725" cy="727075"/>
          </a:xfrm>
          <a:prstGeom prst="rect">
            <a:avLst/>
          </a:prstGeom>
          <a:noFill/>
          <a:ln w="12700">
            <a:noFill/>
            <a:miter lim="800000"/>
            <a:headEnd/>
            <a:tailEnd/>
          </a:ln>
        </p:spPr>
        <p:txBody>
          <a:bodyPr wrap="none" lIns="90487" tIns="44450" rIns="90487" bIns="44450">
            <a:prstTxWarp prst="textNoShape">
              <a:avLst/>
            </a:prstTxWarp>
            <a:spAutoFit/>
          </a:bodyPr>
          <a:lstStyle/>
          <a:p>
            <a:pPr algn="ctr"/>
            <a:r>
              <a:rPr lang="fr-FR" sz="1400">
                <a:latin typeface="Times New Roman" charset="0"/>
              </a:rPr>
              <a:t>Rotat.</a:t>
            </a:r>
          </a:p>
          <a:p>
            <a:pPr algn="ctr"/>
            <a:r>
              <a:rPr lang="fr-FR" sz="1400">
                <a:latin typeface="Times New Roman" charset="0"/>
              </a:rPr>
              <a:t>embarqu.</a:t>
            </a:r>
          </a:p>
          <a:p>
            <a:pPr algn="ctr"/>
            <a:r>
              <a:rPr lang="fr-FR" sz="1400">
                <a:latin typeface="Times New Roman" charset="0"/>
              </a:rPr>
              <a:t>15mn</a:t>
            </a:r>
          </a:p>
        </p:txBody>
      </p:sp>
      <p:sp>
        <p:nvSpPr>
          <p:cNvPr id="192580" name="Rectangle 67"/>
          <p:cNvSpPr>
            <a:spLocks noChangeArrowheads="1"/>
          </p:cNvSpPr>
          <p:nvPr/>
        </p:nvSpPr>
        <p:spPr bwMode="auto">
          <a:xfrm>
            <a:off x="2341563" y="1084263"/>
            <a:ext cx="3881437" cy="30162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b="1">
                <a:latin typeface="Times New Roman" charset="0"/>
              </a:rPr>
              <a:t>SOUTHWEST AIRLINES d’après M. PORTER</a:t>
            </a:r>
          </a:p>
        </p:txBody>
      </p:sp>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Espace réservé du numéro de diapositive 3"/>
          <p:cNvSpPr>
            <a:spLocks noGrp="1"/>
          </p:cNvSpPr>
          <p:nvPr>
            <p:ph type="sldNum" sz="quarter" idx="10"/>
          </p:nvPr>
        </p:nvSpPr>
        <p:spPr/>
        <p:txBody>
          <a:bodyPr/>
          <a:lstStyle/>
          <a:p>
            <a:pPr>
              <a:defRPr/>
            </a:pPr>
            <a:fld id="{9F70C787-9681-A346-B061-102A75E41653}" type="slidenum">
              <a:rPr lang="fr-FR"/>
              <a:pPr>
                <a:defRPr/>
              </a:pPr>
              <a:t>95</a:t>
            </a:fld>
            <a:endParaRPr lang="fr-FR"/>
          </a:p>
        </p:txBody>
      </p:sp>
      <p:sp>
        <p:nvSpPr>
          <p:cNvPr id="194563" name="Line 2"/>
          <p:cNvSpPr>
            <a:spLocks noChangeShapeType="1"/>
          </p:cNvSpPr>
          <p:nvPr/>
        </p:nvSpPr>
        <p:spPr bwMode="auto">
          <a:xfrm>
            <a:off x="914400" y="3511550"/>
            <a:ext cx="0" cy="2044700"/>
          </a:xfrm>
          <a:prstGeom prst="line">
            <a:avLst/>
          </a:prstGeom>
          <a:noFill/>
          <a:ln w="12700">
            <a:solidFill>
              <a:schemeClr val="tx1"/>
            </a:solidFill>
            <a:round/>
            <a:headEnd/>
            <a:tailEnd/>
          </a:ln>
        </p:spPr>
        <p:txBody>
          <a:bodyPr wrap="none" anchor="ctr">
            <a:prstTxWarp prst="textNoShape">
              <a:avLst/>
            </a:prstTxWarp>
          </a:bodyPr>
          <a:lstStyle/>
          <a:p>
            <a:endParaRPr lang="fr-FR"/>
          </a:p>
        </p:txBody>
      </p:sp>
      <p:sp>
        <p:nvSpPr>
          <p:cNvPr id="194564" name="Line 3"/>
          <p:cNvSpPr>
            <a:spLocks noChangeShapeType="1"/>
          </p:cNvSpPr>
          <p:nvPr/>
        </p:nvSpPr>
        <p:spPr bwMode="auto">
          <a:xfrm>
            <a:off x="8153400" y="2139950"/>
            <a:ext cx="0" cy="3416300"/>
          </a:xfrm>
          <a:prstGeom prst="line">
            <a:avLst/>
          </a:prstGeom>
          <a:noFill/>
          <a:ln w="12700">
            <a:solidFill>
              <a:schemeClr val="tx1"/>
            </a:solidFill>
            <a:round/>
            <a:headEnd/>
            <a:tailEnd/>
          </a:ln>
        </p:spPr>
        <p:txBody>
          <a:bodyPr wrap="none" anchor="ctr">
            <a:prstTxWarp prst="textNoShape">
              <a:avLst/>
            </a:prstTxWarp>
          </a:bodyPr>
          <a:lstStyle/>
          <a:p>
            <a:endParaRPr lang="fr-FR"/>
          </a:p>
        </p:txBody>
      </p:sp>
      <p:sp>
        <p:nvSpPr>
          <p:cNvPr id="194565" name="Rectangle 4"/>
          <p:cNvSpPr>
            <a:spLocks noGrp="1" noChangeArrowheads="1"/>
          </p:cNvSpPr>
          <p:nvPr>
            <p:ph type="title"/>
          </p:nvPr>
        </p:nvSpPr>
        <p:spPr>
          <a:xfrm>
            <a:off x="685800" y="152400"/>
            <a:ext cx="7772400" cy="533400"/>
          </a:xfrm>
          <a:noFill/>
        </p:spPr>
        <p:txBody>
          <a:bodyPr/>
          <a:lstStyle/>
          <a:p>
            <a:r>
              <a:rPr lang="fr-FR"/>
              <a:t>L’exemple d’ikea</a:t>
            </a:r>
          </a:p>
        </p:txBody>
      </p:sp>
      <p:sp>
        <p:nvSpPr>
          <p:cNvPr id="194566" name="Oval 5"/>
          <p:cNvSpPr>
            <a:spLocks noChangeArrowheads="1"/>
          </p:cNvSpPr>
          <p:nvPr/>
        </p:nvSpPr>
        <p:spPr bwMode="auto">
          <a:xfrm>
            <a:off x="1701800" y="2006600"/>
            <a:ext cx="1473200" cy="787400"/>
          </a:xfrm>
          <a:prstGeom prst="ellipse">
            <a:avLst/>
          </a:prstGeom>
          <a:solidFill>
            <a:schemeClr val="bg1"/>
          </a:solidFill>
          <a:ln w="50800">
            <a:solidFill>
              <a:schemeClr val="tx1"/>
            </a:solidFill>
            <a:round/>
            <a:headEnd/>
            <a:tailEnd/>
          </a:ln>
        </p:spPr>
        <p:txBody>
          <a:bodyPr wrap="none" anchor="ctr">
            <a:prstTxWarp prst="textNoShape">
              <a:avLst/>
            </a:prstTxWarp>
          </a:bodyPr>
          <a:lstStyle/>
          <a:p>
            <a:endParaRPr lang="fr-FR"/>
          </a:p>
        </p:txBody>
      </p:sp>
      <p:sp>
        <p:nvSpPr>
          <p:cNvPr id="194567" name="Oval 6"/>
          <p:cNvSpPr>
            <a:spLocks noChangeArrowheads="1"/>
          </p:cNvSpPr>
          <p:nvPr/>
        </p:nvSpPr>
        <p:spPr bwMode="auto">
          <a:xfrm>
            <a:off x="5511800" y="2006600"/>
            <a:ext cx="1473200" cy="787400"/>
          </a:xfrm>
          <a:prstGeom prst="ellipse">
            <a:avLst/>
          </a:prstGeom>
          <a:solidFill>
            <a:schemeClr val="bg1"/>
          </a:solidFill>
          <a:ln w="50800">
            <a:solidFill>
              <a:schemeClr val="tx1"/>
            </a:solidFill>
            <a:round/>
            <a:headEnd/>
            <a:tailEnd/>
          </a:ln>
        </p:spPr>
        <p:txBody>
          <a:bodyPr wrap="none" anchor="ctr">
            <a:prstTxWarp prst="textNoShape">
              <a:avLst/>
            </a:prstTxWarp>
          </a:bodyPr>
          <a:lstStyle/>
          <a:p>
            <a:endParaRPr lang="fr-FR"/>
          </a:p>
        </p:txBody>
      </p:sp>
      <p:sp>
        <p:nvSpPr>
          <p:cNvPr id="194568" name="Oval 7"/>
          <p:cNvSpPr>
            <a:spLocks noChangeArrowheads="1"/>
          </p:cNvSpPr>
          <p:nvPr/>
        </p:nvSpPr>
        <p:spPr bwMode="auto">
          <a:xfrm>
            <a:off x="1701800" y="4749800"/>
            <a:ext cx="1473200" cy="787400"/>
          </a:xfrm>
          <a:prstGeom prst="ellipse">
            <a:avLst/>
          </a:prstGeom>
          <a:solidFill>
            <a:schemeClr val="bg1"/>
          </a:solidFill>
          <a:ln w="50800">
            <a:solidFill>
              <a:schemeClr val="tx1"/>
            </a:solidFill>
            <a:round/>
            <a:headEnd/>
            <a:tailEnd/>
          </a:ln>
        </p:spPr>
        <p:txBody>
          <a:bodyPr wrap="none" anchor="ctr">
            <a:prstTxWarp prst="textNoShape">
              <a:avLst/>
            </a:prstTxWarp>
          </a:bodyPr>
          <a:lstStyle/>
          <a:p>
            <a:endParaRPr lang="fr-FR"/>
          </a:p>
        </p:txBody>
      </p:sp>
      <p:sp>
        <p:nvSpPr>
          <p:cNvPr id="194569" name="Oval 8"/>
          <p:cNvSpPr>
            <a:spLocks noChangeArrowheads="1"/>
          </p:cNvSpPr>
          <p:nvPr/>
        </p:nvSpPr>
        <p:spPr bwMode="auto">
          <a:xfrm>
            <a:off x="5511800" y="4749800"/>
            <a:ext cx="1473200" cy="787400"/>
          </a:xfrm>
          <a:prstGeom prst="ellipse">
            <a:avLst/>
          </a:prstGeom>
          <a:solidFill>
            <a:schemeClr val="bg1"/>
          </a:solidFill>
          <a:ln w="50800">
            <a:solidFill>
              <a:schemeClr val="tx1"/>
            </a:solidFill>
            <a:round/>
            <a:headEnd/>
            <a:tailEnd/>
          </a:ln>
        </p:spPr>
        <p:txBody>
          <a:bodyPr wrap="none" anchor="ctr">
            <a:prstTxWarp prst="textNoShape">
              <a:avLst/>
            </a:prstTxWarp>
          </a:bodyPr>
          <a:lstStyle/>
          <a:p>
            <a:endParaRPr lang="fr-FR"/>
          </a:p>
        </p:txBody>
      </p:sp>
      <p:sp>
        <p:nvSpPr>
          <p:cNvPr id="194570" name="Line 9"/>
          <p:cNvSpPr>
            <a:spLocks noChangeShapeType="1"/>
          </p:cNvSpPr>
          <p:nvPr/>
        </p:nvSpPr>
        <p:spPr bwMode="auto">
          <a:xfrm>
            <a:off x="3225800" y="2438400"/>
            <a:ext cx="2235200" cy="0"/>
          </a:xfrm>
          <a:prstGeom prst="line">
            <a:avLst/>
          </a:prstGeom>
          <a:noFill/>
          <a:ln w="50800">
            <a:solidFill>
              <a:schemeClr val="tx1"/>
            </a:solidFill>
            <a:round/>
            <a:headEnd/>
            <a:tailEnd/>
          </a:ln>
        </p:spPr>
        <p:txBody>
          <a:bodyPr wrap="none" anchor="ctr">
            <a:prstTxWarp prst="textNoShape">
              <a:avLst/>
            </a:prstTxWarp>
          </a:bodyPr>
          <a:lstStyle/>
          <a:p>
            <a:endParaRPr lang="fr-FR"/>
          </a:p>
        </p:txBody>
      </p:sp>
      <p:sp>
        <p:nvSpPr>
          <p:cNvPr id="194571" name="Line 10"/>
          <p:cNvSpPr>
            <a:spLocks noChangeShapeType="1"/>
          </p:cNvSpPr>
          <p:nvPr/>
        </p:nvSpPr>
        <p:spPr bwMode="auto">
          <a:xfrm>
            <a:off x="3225800" y="5181600"/>
            <a:ext cx="2235200" cy="0"/>
          </a:xfrm>
          <a:prstGeom prst="line">
            <a:avLst/>
          </a:prstGeom>
          <a:noFill/>
          <a:ln w="50800">
            <a:solidFill>
              <a:schemeClr val="tx1"/>
            </a:solidFill>
            <a:round/>
            <a:headEnd/>
            <a:tailEnd/>
          </a:ln>
        </p:spPr>
        <p:txBody>
          <a:bodyPr wrap="none" anchor="ctr">
            <a:prstTxWarp prst="textNoShape">
              <a:avLst/>
            </a:prstTxWarp>
          </a:bodyPr>
          <a:lstStyle/>
          <a:p>
            <a:endParaRPr lang="fr-FR"/>
          </a:p>
        </p:txBody>
      </p:sp>
      <p:sp>
        <p:nvSpPr>
          <p:cNvPr id="194572" name="Line 11"/>
          <p:cNvSpPr>
            <a:spLocks noChangeShapeType="1"/>
          </p:cNvSpPr>
          <p:nvPr/>
        </p:nvSpPr>
        <p:spPr bwMode="auto">
          <a:xfrm>
            <a:off x="2438400" y="2825750"/>
            <a:ext cx="0" cy="1892300"/>
          </a:xfrm>
          <a:prstGeom prst="line">
            <a:avLst/>
          </a:prstGeom>
          <a:noFill/>
          <a:ln w="12700">
            <a:solidFill>
              <a:schemeClr val="tx1"/>
            </a:solidFill>
            <a:round/>
            <a:headEnd/>
            <a:tailEnd/>
          </a:ln>
        </p:spPr>
        <p:txBody>
          <a:bodyPr wrap="none" anchor="ctr">
            <a:prstTxWarp prst="textNoShape">
              <a:avLst/>
            </a:prstTxWarp>
          </a:bodyPr>
          <a:lstStyle/>
          <a:p>
            <a:endParaRPr lang="fr-FR"/>
          </a:p>
        </p:txBody>
      </p:sp>
      <p:sp>
        <p:nvSpPr>
          <p:cNvPr id="194573" name="Line 12"/>
          <p:cNvSpPr>
            <a:spLocks noChangeShapeType="1"/>
          </p:cNvSpPr>
          <p:nvPr/>
        </p:nvSpPr>
        <p:spPr bwMode="auto">
          <a:xfrm>
            <a:off x="6248400" y="2825750"/>
            <a:ext cx="0" cy="1892300"/>
          </a:xfrm>
          <a:prstGeom prst="line">
            <a:avLst/>
          </a:prstGeom>
          <a:noFill/>
          <a:ln w="12700">
            <a:solidFill>
              <a:schemeClr val="tx1"/>
            </a:solidFill>
            <a:round/>
            <a:headEnd/>
            <a:tailEnd/>
          </a:ln>
        </p:spPr>
        <p:txBody>
          <a:bodyPr wrap="none" anchor="ctr">
            <a:prstTxWarp prst="textNoShape">
              <a:avLst/>
            </a:prstTxWarp>
          </a:bodyPr>
          <a:lstStyle/>
          <a:p>
            <a:endParaRPr lang="fr-FR"/>
          </a:p>
        </p:txBody>
      </p:sp>
      <p:sp>
        <p:nvSpPr>
          <p:cNvPr id="194574" name="Oval 13"/>
          <p:cNvSpPr>
            <a:spLocks noChangeArrowheads="1"/>
          </p:cNvSpPr>
          <p:nvPr/>
        </p:nvSpPr>
        <p:spPr bwMode="auto">
          <a:xfrm>
            <a:off x="1987550" y="920750"/>
            <a:ext cx="901700" cy="749300"/>
          </a:xfrm>
          <a:prstGeom prst="ellipse">
            <a:avLst/>
          </a:prstGeom>
          <a:solidFill>
            <a:schemeClr val="bg1"/>
          </a:solidFill>
          <a:ln w="12700">
            <a:solidFill>
              <a:schemeClr val="tx1"/>
            </a:solidFill>
            <a:round/>
            <a:headEnd/>
            <a:tailEnd/>
          </a:ln>
        </p:spPr>
        <p:txBody>
          <a:bodyPr wrap="none" anchor="ctr">
            <a:prstTxWarp prst="textNoShape">
              <a:avLst/>
            </a:prstTxWarp>
          </a:bodyPr>
          <a:lstStyle/>
          <a:p>
            <a:endParaRPr lang="fr-FR"/>
          </a:p>
        </p:txBody>
      </p:sp>
      <p:sp>
        <p:nvSpPr>
          <p:cNvPr id="194575" name="Oval 14"/>
          <p:cNvSpPr>
            <a:spLocks noChangeArrowheads="1"/>
          </p:cNvSpPr>
          <p:nvPr/>
        </p:nvSpPr>
        <p:spPr bwMode="auto">
          <a:xfrm>
            <a:off x="3968750" y="1377950"/>
            <a:ext cx="901700" cy="749300"/>
          </a:xfrm>
          <a:prstGeom prst="ellipse">
            <a:avLst/>
          </a:prstGeom>
          <a:solidFill>
            <a:schemeClr val="bg1"/>
          </a:solidFill>
          <a:ln w="12700">
            <a:solidFill>
              <a:schemeClr val="tx1"/>
            </a:solidFill>
            <a:round/>
            <a:headEnd/>
            <a:tailEnd/>
          </a:ln>
        </p:spPr>
        <p:txBody>
          <a:bodyPr wrap="none" anchor="ctr">
            <a:prstTxWarp prst="textNoShape">
              <a:avLst/>
            </a:prstTxWarp>
          </a:bodyPr>
          <a:lstStyle/>
          <a:p>
            <a:endParaRPr lang="fr-FR"/>
          </a:p>
        </p:txBody>
      </p:sp>
      <p:sp>
        <p:nvSpPr>
          <p:cNvPr id="194576" name="Oval 15"/>
          <p:cNvSpPr>
            <a:spLocks noChangeArrowheads="1"/>
          </p:cNvSpPr>
          <p:nvPr/>
        </p:nvSpPr>
        <p:spPr bwMode="auto">
          <a:xfrm>
            <a:off x="5721350" y="920750"/>
            <a:ext cx="901700" cy="749300"/>
          </a:xfrm>
          <a:prstGeom prst="ellipse">
            <a:avLst/>
          </a:prstGeom>
          <a:solidFill>
            <a:schemeClr val="bg1"/>
          </a:solidFill>
          <a:ln w="12700">
            <a:solidFill>
              <a:schemeClr val="tx1"/>
            </a:solidFill>
            <a:round/>
            <a:headEnd/>
            <a:tailEnd/>
          </a:ln>
        </p:spPr>
        <p:txBody>
          <a:bodyPr wrap="none" anchor="ctr">
            <a:prstTxWarp prst="textNoShape">
              <a:avLst/>
            </a:prstTxWarp>
          </a:bodyPr>
          <a:lstStyle/>
          <a:p>
            <a:endParaRPr lang="fr-FR"/>
          </a:p>
        </p:txBody>
      </p:sp>
      <p:sp>
        <p:nvSpPr>
          <p:cNvPr id="194577" name="Oval 16"/>
          <p:cNvSpPr>
            <a:spLocks noChangeArrowheads="1"/>
          </p:cNvSpPr>
          <p:nvPr/>
        </p:nvSpPr>
        <p:spPr bwMode="auto">
          <a:xfrm>
            <a:off x="7702550" y="1377950"/>
            <a:ext cx="901700" cy="749300"/>
          </a:xfrm>
          <a:prstGeom prst="ellipse">
            <a:avLst/>
          </a:prstGeom>
          <a:solidFill>
            <a:schemeClr val="bg1"/>
          </a:solidFill>
          <a:ln w="12700">
            <a:solidFill>
              <a:schemeClr val="tx1"/>
            </a:solidFill>
            <a:round/>
            <a:headEnd/>
            <a:tailEnd/>
          </a:ln>
        </p:spPr>
        <p:txBody>
          <a:bodyPr wrap="none" anchor="ctr">
            <a:prstTxWarp prst="textNoShape">
              <a:avLst/>
            </a:prstTxWarp>
          </a:bodyPr>
          <a:lstStyle/>
          <a:p>
            <a:endParaRPr lang="fr-FR"/>
          </a:p>
        </p:txBody>
      </p:sp>
      <p:sp>
        <p:nvSpPr>
          <p:cNvPr id="194578" name="Oval 17"/>
          <p:cNvSpPr>
            <a:spLocks noChangeArrowheads="1"/>
          </p:cNvSpPr>
          <p:nvPr/>
        </p:nvSpPr>
        <p:spPr bwMode="auto">
          <a:xfrm>
            <a:off x="463550" y="1377950"/>
            <a:ext cx="901700" cy="749300"/>
          </a:xfrm>
          <a:prstGeom prst="ellipse">
            <a:avLst/>
          </a:prstGeom>
          <a:solidFill>
            <a:schemeClr val="bg1"/>
          </a:solidFill>
          <a:ln w="12700">
            <a:solidFill>
              <a:schemeClr val="tx1"/>
            </a:solidFill>
            <a:round/>
            <a:headEnd/>
            <a:tailEnd/>
          </a:ln>
        </p:spPr>
        <p:txBody>
          <a:bodyPr wrap="none" anchor="ctr">
            <a:prstTxWarp prst="textNoShape">
              <a:avLst/>
            </a:prstTxWarp>
          </a:bodyPr>
          <a:lstStyle/>
          <a:p>
            <a:endParaRPr lang="fr-FR"/>
          </a:p>
        </p:txBody>
      </p:sp>
      <p:sp>
        <p:nvSpPr>
          <p:cNvPr id="194579" name="Oval 18"/>
          <p:cNvSpPr>
            <a:spLocks noChangeArrowheads="1"/>
          </p:cNvSpPr>
          <p:nvPr/>
        </p:nvSpPr>
        <p:spPr bwMode="auto">
          <a:xfrm>
            <a:off x="1987550" y="3282950"/>
            <a:ext cx="901700" cy="749300"/>
          </a:xfrm>
          <a:prstGeom prst="ellipse">
            <a:avLst/>
          </a:prstGeom>
          <a:solidFill>
            <a:schemeClr val="bg1"/>
          </a:solidFill>
          <a:ln w="12700">
            <a:solidFill>
              <a:schemeClr val="tx1"/>
            </a:solidFill>
            <a:round/>
            <a:headEnd/>
            <a:tailEnd/>
          </a:ln>
        </p:spPr>
        <p:txBody>
          <a:bodyPr wrap="none" anchor="ctr">
            <a:prstTxWarp prst="textNoShape">
              <a:avLst/>
            </a:prstTxWarp>
          </a:bodyPr>
          <a:lstStyle/>
          <a:p>
            <a:endParaRPr lang="fr-FR"/>
          </a:p>
        </p:txBody>
      </p:sp>
      <p:sp>
        <p:nvSpPr>
          <p:cNvPr id="194580" name="Oval 19"/>
          <p:cNvSpPr>
            <a:spLocks noChangeArrowheads="1"/>
          </p:cNvSpPr>
          <p:nvPr/>
        </p:nvSpPr>
        <p:spPr bwMode="auto">
          <a:xfrm>
            <a:off x="5797550" y="3282950"/>
            <a:ext cx="901700" cy="749300"/>
          </a:xfrm>
          <a:prstGeom prst="ellipse">
            <a:avLst/>
          </a:prstGeom>
          <a:solidFill>
            <a:schemeClr val="bg1"/>
          </a:solidFill>
          <a:ln w="12700">
            <a:solidFill>
              <a:schemeClr val="tx1"/>
            </a:solidFill>
            <a:round/>
            <a:headEnd/>
            <a:tailEnd/>
          </a:ln>
        </p:spPr>
        <p:txBody>
          <a:bodyPr wrap="none" anchor="ctr">
            <a:prstTxWarp prst="textNoShape">
              <a:avLst/>
            </a:prstTxWarp>
          </a:bodyPr>
          <a:lstStyle/>
          <a:p>
            <a:endParaRPr lang="fr-FR"/>
          </a:p>
        </p:txBody>
      </p:sp>
      <p:sp>
        <p:nvSpPr>
          <p:cNvPr id="194581" name="Oval 20"/>
          <p:cNvSpPr>
            <a:spLocks noChangeArrowheads="1"/>
          </p:cNvSpPr>
          <p:nvPr/>
        </p:nvSpPr>
        <p:spPr bwMode="auto">
          <a:xfrm>
            <a:off x="463550" y="2749550"/>
            <a:ext cx="901700" cy="749300"/>
          </a:xfrm>
          <a:prstGeom prst="ellipse">
            <a:avLst/>
          </a:prstGeom>
          <a:solidFill>
            <a:schemeClr val="bg1"/>
          </a:solidFill>
          <a:ln w="12700">
            <a:solidFill>
              <a:schemeClr val="tx1"/>
            </a:solidFill>
            <a:round/>
            <a:headEnd/>
            <a:tailEnd/>
          </a:ln>
        </p:spPr>
        <p:txBody>
          <a:bodyPr wrap="none" anchor="ctr">
            <a:prstTxWarp prst="textNoShape">
              <a:avLst/>
            </a:prstTxWarp>
          </a:bodyPr>
          <a:lstStyle/>
          <a:p>
            <a:endParaRPr lang="fr-FR"/>
          </a:p>
        </p:txBody>
      </p:sp>
      <p:sp>
        <p:nvSpPr>
          <p:cNvPr id="194582" name="Oval 21"/>
          <p:cNvSpPr>
            <a:spLocks noChangeArrowheads="1"/>
          </p:cNvSpPr>
          <p:nvPr/>
        </p:nvSpPr>
        <p:spPr bwMode="auto">
          <a:xfrm>
            <a:off x="463550" y="3968750"/>
            <a:ext cx="901700" cy="749300"/>
          </a:xfrm>
          <a:prstGeom prst="ellipse">
            <a:avLst/>
          </a:prstGeom>
          <a:solidFill>
            <a:schemeClr val="bg1"/>
          </a:solidFill>
          <a:ln w="12700">
            <a:solidFill>
              <a:schemeClr val="tx1"/>
            </a:solidFill>
            <a:round/>
            <a:headEnd/>
            <a:tailEnd/>
          </a:ln>
        </p:spPr>
        <p:txBody>
          <a:bodyPr wrap="none" anchor="ctr">
            <a:prstTxWarp prst="textNoShape">
              <a:avLst/>
            </a:prstTxWarp>
          </a:bodyPr>
          <a:lstStyle/>
          <a:p>
            <a:endParaRPr lang="fr-FR"/>
          </a:p>
        </p:txBody>
      </p:sp>
      <p:sp>
        <p:nvSpPr>
          <p:cNvPr id="194583" name="Oval 22"/>
          <p:cNvSpPr>
            <a:spLocks noChangeArrowheads="1"/>
          </p:cNvSpPr>
          <p:nvPr/>
        </p:nvSpPr>
        <p:spPr bwMode="auto">
          <a:xfrm>
            <a:off x="463550" y="5568950"/>
            <a:ext cx="901700" cy="749300"/>
          </a:xfrm>
          <a:prstGeom prst="ellipse">
            <a:avLst/>
          </a:prstGeom>
          <a:solidFill>
            <a:schemeClr val="bg1"/>
          </a:solidFill>
          <a:ln w="12700">
            <a:solidFill>
              <a:schemeClr val="tx1"/>
            </a:solidFill>
            <a:round/>
            <a:headEnd/>
            <a:tailEnd/>
          </a:ln>
        </p:spPr>
        <p:txBody>
          <a:bodyPr wrap="none" anchor="ctr">
            <a:prstTxWarp prst="textNoShape">
              <a:avLst/>
            </a:prstTxWarp>
          </a:bodyPr>
          <a:lstStyle/>
          <a:p>
            <a:endParaRPr lang="fr-FR"/>
          </a:p>
        </p:txBody>
      </p:sp>
      <p:sp>
        <p:nvSpPr>
          <p:cNvPr id="194584" name="Oval 23"/>
          <p:cNvSpPr>
            <a:spLocks noChangeArrowheads="1"/>
          </p:cNvSpPr>
          <p:nvPr/>
        </p:nvSpPr>
        <p:spPr bwMode="auto">
          <a:xfrm>
            <a:off x="3968750" y="5568950"/>
            <a:ext cx="901700" cy="749300"/>
          </a:xfrm>
          <a:prstGeom prst="ellipse">
            <a:avLst/>
          </a:prstGeom>
          <a:solidFill>
            <a:schemeClr val="bg1"/>
          </a:solidFill>
          <a:ln w="12700">
            <a:solidFill>
              <a:schemeClr val="tx1"/>
            </a:solidFill>
            <a:round/>
            <a:headEnd/>
            <a:tailEnd/>
          </a:ln>
        </p:spPr>
        <p:txBody>
          <a:bodyPr wrap="none" anchor="ctr">
            <a:prstTxWarp prst="textNoShape">
              <a:avLst/>
            </a:prstTxWarp>
          </a:bodyPr>
          <a:lstStyle/>
          <a:p>
            <a:endParaRPr lang="fr-FR"/>
          </a:p>
        </p:txBody>
      </p:sp>
      <p:sp>
        <p:nvSpPr>
          <p:cNvPr id="194585" name="Oval 24"/>
          <p:cNvSpPr>
            <a:spLocks noChangeArrowheads="1"/>
          </p:cNvSpPr>
          <p:nvPr/>
        </p:nvSpPr>
        <p:spPr bwMode="auto">
          <a:xfrm>
            <a:off x="7702550" y="2749550"/>
            <a:ext cx="901700" cy="749300"/>
          </a:xfrm>
          <a:prstGeom prst="ellipse">
            <a:avLst/>
          </a:prstGeom>
          <a:solidFill>
            <a:schemeClr val="bg1"/>
          </a:solidFill>
          <a:ln w="12700">
            <a:solidFill>
              <a:schemeClr val="tx1"/>
            </a:solidFill>
            <a:round/>
            <a:headEnd/>
            <a:tailEnd/>
          </a:ln>
        </p:spPr>
        <p:txBody>
          <a:bodyPr wrap="none" anchor="ctr">
            <a:prstTxWarp prst="textNoShape">
              <a:avLst/>
            </a:prstTxWarp>
          </a:bodyPr>
          <a:lstStyle/>
          <a:p>
            <a:endParaRPr lang="fr-FR"/>
          </a:p>
        </p:txBody>
      </p:sp>
      <p:sp>
        <p:nvSpPr>
          <p:cNvPr id="194586" name="Oval 25"/>
          <p:cNvSpPr>
            <a:spLocks noChangeArrowheads="1"/>
          </p:cNvSpPr>
          <p:nvPr/>
        </p:nvSpPr>
        <p:spPr bwMode="auto">
          <a:xfrm>
            <a:off x="7702550" y="3968750"/>
            <a:ext cx="901700" cy="749300"/>
          </a:xfrm>
          <a:prstGeom prst="ellipse">
            <a:avLst/>
          </a:prstGeom>
          <a:solidFill>
            <a:schemeClr val="bg1"/>
          </a:solidFill>
          <a:ln w="12700">
            <a:solidFill>
              <a:schemeClr val="tx1"/>
            </a:solidFill>
            <a:round/>
            <a:headEnd/>
            <a:tailEnd/>
          </a:ln>
        </p:spPr>
        <p:txBody>
          <a:bodyPr wrap="none" anchor="ctr">
            <a:prstTxWarp prst="textNoShape">
              <a:avLst/>
            </a:prstTxWarp>
          </a:bodyPr>
          <a:lstStyle/>
          <a:p>
            <a:endParaRPr lang="fr-FR"/>
          </a:p>
        </p:txBody>
      </p:sp>
      <p:sp>
        <p:nvSpPr>
          <p:cNvPr id="194587" name="Oval 26"/>
          <p:cNvSpPr>
            <a:spLocks noChangeArrowheads="1"/>
          </p:cNvSpPr>
          <p:nvPr/>
        </p:nvSpPr>
        <p:spPr bwMode="auto">
          <a:xfrm>
            <a:off x="7702550" y="5568950"/>
            <a:ext cx="901700" cy="749300"/>
          </a:xfrm>
          <a:prstGeom prst="ellipse">
            <a:avLst/>
          </a:prstGeom>
          <a:solidFill>
            <a:schemeClr val="bg1"/>
          </a:solidFill>
          <a:ln w="12700">
            <a:solidFill>
              <a:schemeClr val="tx1"/>
            </a:solidFill>
            <a:round/>
            <a:headEnd/>
            <a:tailEnd/>
          </a:ln>
        </p:spPr>
        <p:txBody>
          <a:bodyPr wrap="none" anchor="ctr">
            <a:prstTxWarp prst="textNoShape">
              <a:avLst/>
            </a:prstTxWarp>
          </a:bodyPr>
          <a:lstStyle/>
          <a:p>
            <a:endParaRPr lang="fr-FR"/>
          </a:p>
        </p:txBody>
      </p:sp>
      <p:sp>
        <p:nvSpPr>
          <p:cNvPr id="194588" name="Oval 27"/>
          <p:cNvSpPr>
            <a:spLocks noChangeArrowheads="1"/>
          </p:cNvSpPr>
          <p:nvPr/>
        </p:nvSpPr>
        <p:spPr bwMode="auto">
          <a:xfrm>
            <a:off x="3968750" y="3968750"/>
            <a:ext cx="901700" cy="749300"/>
          </a:xfrm>
          <a:prstGeom prst="ellipse">
            <a:avLst/>
          </a:prstGeom>
          <a:solidFill>
            <a:schemeClr val="bg1"/>
          </a:solidFill>
          <a:ln w="12700">
            <a:solidFill>
              <a:schemeClr val="tx1"/>
            </a:solidFill>
            <a:round/>
            <a:headEnd/>
            <a:tailEnd/>
          </a:ln>
        </p:spPr>
        <p:txBody>
          <a:bodyPr wrap="none" anchor="ctr">
            <a:prstTxWarp prst="textNoShape">
              <a:avLst/>
            </a:prstTxWarp>
          </a:bodyPr>
          <a:lstStyle/>
          <a:p>
            <a:endParaRPr lang="fr-FR"/>
          </a:p>
        </p:txBody>
      </p:sp>
      <p:sp>
        <p:nvSpPr>
          <p:cNvPr id="194589" name="Oval 28"/>
          <p:cNvSpPr>
            <a:spLocks noChangeArrowheads="1"/>
          </p:cNvSpPr>
          <p:nvPr/>
        </p:nvSpPr>
        <p:spPr bwMode="auto">
          <a:xfrm>
            <a:off x="3968750" y="2749550"/>
            <a:ext cx="901700" cy="749300"/>
          </a:xfrm>
          <a:prstGeom prst="ellipse">
            <a:avLst/>
          </a:prstGeom>
          <a:solidFill>
            <a:schemeClr val="bg1"/>
          </a:solidFill>
          <a:ln w="12700">
            <a:solidFill>
              <a:schemeClr val="tx1"/>
            </a:solidFill>
            <a:round/>
            <a:headEnd/>
            <a:tailEnd/>
          </a:ln>
        </p:spPr>
        <p:txBody>
          <a:bodyPr wrap="none" anchor="ctr">
            <a:prstTxWarp prst="textNoShape">
              <a:avLst/>
            </a:prstTxWarp>
          </a:bodyPr>
          <a:lstStyle/>
          <a:p>
            <a:endParaRPr lang="fr-FR"/>
          </a:p>
        </p:txBody>
      </p:sp>
      <p:sp>
        <p:nvSpPr>
          <p:cNvPr id="194590" name="Line 29"/>
          <p:cNvSpPr>
            <a:spLocks noChangeShapeType="1"/>
          </p:cNvSpPr>
          <p:nvPr/>
        </p:nvSpPr>
        <p:spPr bwMode="auto">
          <a:xfrm>
            <a:off x="2901950" y="1377950"/>
            <a:ext cx="1054100" cy="368300"/>
          </a:xfrm>
          <a:prstGeom prst="line">
            <a:avLst/>
          </a:prstGeom>
          <a:noFill/>
          <a:ln w="12700">
            <a:solidFill>
              <a:schemeClr val="tx1"/>
            </a:solidFill>
            <a:round/>
            <a:headEnd/>
            <a:tailEnd/>
          </a:ln>
        </p:spPr>
        <p:txBody>
          <a:bodyPr wrap="none" anchor="ctr">
            <a:prstTxWarp prst="textNoShape">
              <a:avLst/>
            </a:prstTxWarp>
          </a:bodyPr>
          <a:lstStyle/>
          <a:p>
            <a:endParaRPr lang="fr-FR"/>
          </a:p>
        </p:txBody>
      </p:sp>
      <p:sp>
        <p:nvSpPr>
          <p:cNvPr id="194591" name="Line 30"/>
          <p:cNvSpPr>
            <a:spLocks noChangeShapeType="1"/>
          </p:cNvSpPr>
          <p:nvPr/>
        </p:nvSpPr>
        <p:spPr bwMode="auto">
          <a:xfrm flipV="1">
            <a:off x="4883150" y="1447800"/>
            <a:ext cx="825500" cy="304800"/>
          </a:xfrm>
          <a:prstGeom prst="line">
            <a:avLst/>
          </a:prstGeom>
          <a:noFill/>
          <a:ln w="12700">
            <a:solidFill>
              <a:schemeClr val="tx1"/>
            </a:solidFill>
            <a:round/>
            <a:headEnd/>
            <a:tailEnd/>
          </a:ln>
        </p:spPr>
        <p:txBody>
          <a:bodyPr wrap="none" anchor="ctr">
            <a:prstTxWarp prst="textNoShape">
              <a:avLst/>
            </a:prstTxWarp>
          </a:bodyPr>
          <a:lstStyle/>
          <a:p>
            <a:endParaRPr lang="fr-FR"/>
          </a:p>
        </p:txBody>
      </p:sp>
      <p:sp>
        <p:nvSpPr>
          <p:cNvPr id="194592" name="Line 31"/>
          <p:cNvSpPr>
            <a:spLocks noChangeShapeType="1"/>
          </p:cNvSpPr>
          <p:nvPr/>
        </p:nvSpPr>
        <p:spPr bwMode="auto">
          <a:xfrm>
            <a:off x="6635750" y="1377950"/>
            <a:ext cx="1054100" cy="292100"/>
          </a:xfrm>
          <a:prstGeom prst="line">
            <a:avLst/>
          </a:prstGeom>
          <a:noFill/>
          <a:ln w="12700">
            <a:solidFill>
              <a:schemeClr val="tx1"/>
            </a:solidFill>
            <a:round/>
            <a:headEnd/>
            <a:tailEnd/>
          </a:ln>
        </p:spPr>
        <p:txBody>
          <a:bodyPr wrap="none" anchor="ctr">
            <a:prstTxWarp prst="textNoShape">
              <a:avLst/>
            </a:prstTxWarp>
          </a:bodyPr>
          <a:lstStyle/>
          <a:p>
            <a:endParaRPr lang="fr-FR"/>
          </a:p>
        </p:txBody>
      </p:sp>
      <p:sp>
        <p:nvSpPr>
          <p:cNvPr id="194593" name="Line 32"/>
          <p:cNvSpPr>
            <a:spLocks noChangeShapeType="1"/>
          </p:cNvSpPr>
          <p:nvPr/>
        </p:nvSpPr>
        <p:spPr bwMode="auto">
          <a:xfrm>
            <a:off x="1377950" y="3130550"/>
            <a:ext cx="596900" cy="444500"/>
          </a:xfrm>
          <a:prstGeom prst="line">
            <a:avLst/>
          </a:prstGeom>
          <a:noFill/>
          <a:ln w="12700">
            <a:solidFill>
              <a:schemeClr val="tx1"/>
            </a:solidFill>
            <a:round/>
            <a:headEnd/>
            <a:tailEnd/>
          </a:ln>
        </p:spPr>
        <p:txBody>
          <a:bodyPr wrap="none" anchor="ctr">
            <a:prstTxWarp prst="textNoShape">
              <a:avLst/>
            </a:prstTxWarp>
          </a:bodyPr>
          <a:lstStyle/>
          <a:p>
            <a:endParaRPr lang="fr-FR"/>
          </a:p>
        </p:txBody>
      </p:sp>
      <p:sp>
        <p:nvSpPr>
          <p:cNvPr id="194594" name="Line 33"/>
          <p:cNvSpPr>
            <a:spLocks noChangeShapeType="1"/>
          </p:cNvSpPr>
          <p:nvPr/>
        </p:nvSpPr>
        <p:spPr bwMode="auto">
          <a:xfrm>
            <a:off x="1225550" y="3435350"/>
            <a:ext cx="673100" cy="1435100"/>
          </a:xfrm>
          <a:prstGeom prst="line">
            <a:avLst/>
          </a:prstGeom>
          <a:noFill/>
          <a:ln w="12700">
            <a:solidFill>
              <a:schemeClr val="tx1"/>
            </a:solidFill>
            <a:round/>
            <a:headEnd/>
            <a:tailEnd/>
          </a:ln>
        </p:spPr>
        <p:txBody>
          <a:bodyPr wrap="none" anchor="ctr">
            <a:prstTxWarp prst="textNoShape">
              <a:avLst/>
            </a:prstTxWarp>
          </a:bodyPr>
          <a:lstStyle/>
          <a:p>
            <a:endParaRPr lang="fr-FR"/>
          </a:p>
        </p:txBody>
      </p:sp>
      <p:sp>
        <p:nvSpPr>
          <p:cNvPr id="194595" name="Line 34"/>
          <p:cNvSpPr>
            <a:spLocks noChangeShapeType="1"/>
          </p:cNvSpPr>
          <p:nvPr/>
        </p:nvSpPr>
        <p:spPr bwMode="auto">
          <a:xfrm flipV="1">
            <a:off x="1377950" y="5410200"/>
            <a:ext cx="444500" cy="457200"/>
          </a:xfrm>
          <a:prstGeom prst="line">
            <a:avLst/>
          </a:prstGeom>
          <a:noFill/>
          <a:ln w="12700">
            <a:solidFill>
              <a:schemeClr val="tx1"/>
            </a:solidFill>
            <a:round/>
            <a:headEnd/>
            <a:tailEnd/>
          </a:ln>
        </p:spPr>
        <p:txBody>
          <a:bodyPr wrap="none" anchor="ctr">
            <a:prstTxWarp prst="textNoShape">
              <a:avLst/>
            </a:prstTxWarp>
          </a:bodyPr>
          <a:lstStyle/>
          <a:p>
            <a:endParaRPr lang="fr-FR"/>
          </a:p>
        </p:txBody>
      </p:sp>
      <p:sp>
        <p:nvSpPr>
          <p:cNvPr id="194596" name="Line 35"/>
          <p:cNvSpPr>
            <a:spLocks noChangeShapeType="1"/>
          </p:cNvSpPr>
          <p:nvPr/>
        </p:nvSpPr>
        <p:spPr bwMode="auto">
          <a:xfrm>
            <a:off x="3130550" y="5340350"/>
            <a:ext cx="825500" cy="520700"/>
          </a:xfrm>
          <a:prstGeom prst="line">
            <a:avLst/>
          </a:prstGeom>
          <a:noFill/>
          <a:ln w="12700">
            <a:solidFill>
              <a:schemeClr val="tx1"/>
            </a:solidFill>
            <a:round/>
            <a:headEnd/>
            <a:tailEnd/>
          </a:ln>
        </p:spPr>
        <p:txBody>
          <a:bodyPr wrap="none" anchor="ctr">
            <a:prstTxWarp prst="textNoShape">
              <a:avLst/>
            </a:prstTxWarp>
          </a:bodyPr>
          <a:lstStyle/>
          <a:p>
            <a:endParaRPr lang="fr-FR"/>
          </a:p>
        </p:txBody>
      </p:sp>
      <p:sp>
        <p:nvSpPr>
          <p:cNvPr id="194597" name="Line 36"/>
          <p:cNvSpPr>
            <a:spLocks noChangeShapeType="1"/>
          </p:cNvSpPr>
          <p:nvPr/>
        </p:nvSpPr>
        <p:spPr bwMode="auto">
          <a:xfrm flipV="1">
            <a:off x="4883150" y="5334000"/>
            <a:ext cx="673100" cy="609600"/>
          </a:xfrm>
          <a:prstGeom prst="line">
            <a:avLst/>
          </a:prstGeom>
          <a:noFill/>
          <a:ln w="12700">
            <a:solidFill>
              <a:schemeClr val="tx1"/>
            </a:solidFill>
            <a:round/>
            <a:headEnd/>
            <a:tailEnd/>
          </a:ln>
        </p:spPr>
        <p:txBody>
          <a:bodyPr wrap="none" anchor="ctr">
            <a:prstTxWarp prst="textNoShape">
              <a:avLst/>
            </a:prstTxWarp>
          </a:bodyPr>
          <a:lstStyle/>
          <a:p>
            <a:endParaRPr lang="fr-FR"/>
          </a:p>
        </p:txBody>
      </p:sp>
      <p:sp>
        <p:nvSpPr>
          <p:cNvPr id="194598" name="Line 37"/>
          <p:cNvSpPr>
            <a:spLocks noChangeShapeType="1"/>
          </p:cNvSpPr>
          <p:nvPr/>
        </p:nvSpPr>
        <p:spPr bwMode="auto">
          <a:xfrm>
            <a:off x="6940550" y="5264150"/>
            <a:ext cx="749300" cy="520700"/>
          </a:xfrm>
          <a:prstGeom prst="line">
            <a:avLst/>
          </a:prstGeom>
          <a:noFill/>
          <a:ln w="12700">
            <a:solidFill>
              <a:schemeClr val="tx1"/>
            </a:solidFill>
            <a:round/>
            <a:headEnd/>
            <a:tailEnd/>
          </a:ln>
        </p:spPr>
        <p:txBody>
          <a:bodyPr wrap="none" anchor="ctr">
            <a:prstTxWarp prst="textNoShape">
              <a:avLst/>
            </a:prstTxWarp>
          </a:bodyPr>
          <a:lstStyle/>
          <a:p>
            <a:endParaRPr lang="fr-FR"/>
          </a:p>
        </p:txBody>
      </p:sp>
      <p:sp>
        <p:nvSpPr>
          <p:cNvPr id="194599" name="Line 38"/>
          <p:cNvSpPr>
            <a:spLocks noChangeShapeType="1"/>
          </p:cNvSpPr>
          <p:nvPr/>
        </p:nvSpPr>
        <p:spPr bwMode="auto">
          <a:xfrm>
            <a:off x="6635750" y="3816350"/>
            <a:ext cx="1054100" cy="520700"/>
          </a:xfrm>
          <a:prstGeom prst="line">
            <a:avLst/>
          </a:prstGeom>
          <a:noFill/>
          <a:ln w="12700">
            <a:solidFill>
              <a:schemeClr val="tx1"/>
            </a:solidFill>
            <a:round/>
            <a:headEnd/>
            <a:tailEnd/>
          </a:ln>
        </p:spPr>
        <p:txBody>
          <a:bodyPr wrap="none" anchor="ctr">
            <a:prstTxWarp prst="textNoShape">
              <a:avLst/>
            </a:prstTxWarp>
          </a:bodyPr>
          <a:lstStyle/>
          <a:p>
            <a:endParaRPr lang="fr-FR"/>
          </a:p>
        </p:txBody>
      </p:sp>
      <p:sp>
        <p:nvSpPr>
          <p:cNvPr id="194600" name="Line 39"/>
          <p:cNvSpPr>
            <a:spLocks noChangeShapeType="1"/>
          </p:cNvSpPr>
          <p:nvPr/>
        </p:nvSpPr>
        <p:spPr bwMode="auto">
          <a:xfrm flipV="1">
            <a:off x="6711950" y="3200400"/>
            <a:ext cx="977900" cy="304800"/>
          </a:xfrm>
          <a:prstGeom prst="line">
            <a:avLst/>
          </a:prstGeom>
          <a:noFill/>
          <a:ln w="12700">
            <a:solidFill>
              <a:schemeClr val="tx1"/>
            </a:solidFill>
            <a:round/>
            <a:headEnd/>
            <a:tailEnd/>
          </a:ln>
        </p:spPr>
        <p:txBody>
          <a:bodyPr wrap="none" anchor="ctr">
            <a:prstTxWarp prst="textNoShape">
              <a:avLst/>
            </a:prstTxWarp>
          </a:bodyPr>
          <a:lstStyle/>
          <a:p>
            <a:endParaRPr lang="fr-FR"/>
          </a:p>
        </p:txBody>
      </p:sp>
      <p:sp>
        <p:nvSpPr>
          <p:cNvPr id="194601" name="Line 40"/>
          <p:cNvSpPr>
            <a:spLocks noChangeShapeType="1"/>
          </p:cNvSpPr>
          <p:nvPr/>
        </p:nvSpPr>
        <p:spPr bwMode="auto">
          <a:xfrm>
            <a:off x="6940550" y="2520950"/>
            <a:ext cx="749300" cy="444500"/>
          </a:xfrm>
          <a:prstGeom prst="line">
            <a:avLst/>
          </a:prstGeom>
          <a:noFill/>
          <a:ln w="12700">
            <a:solidFill>
              <a:schemeClr val="tx1"/>
            </a:solidFill>
            <a:round/>
            <a:headEnd/>
            <a:tailEnd/>
          </a:ln>
        </p:spPr>
        <p:txBody>
          <a:bodyPr wrap="none" anchor="ctr">
            <a:prstTxWarp prst="textNoShape">
              <a:avLst/>
            </a:prstTxWarp>
          </a:bodyPr>
          <a:lstStyle/>
          <a:p>
            <a:endParaRPr lang="fr-FR"/>
          </a:p>
        </p:txBody>
      </p:sp>
      <p:sp>
        <p:nvSpPr>
          <p:cNvPr id="194602" name="Line 41"/>
          <p:cNvSpPr>
            <a:spLocks noChangeShapeType="1"/>
          </p:cNvSpPr>
          <p:nvPr/>
        </p:nvSpPr>
        <p:spPr bwMode="auto">
          <a:xfrm>
            <a:off x="1377950" y="1911350"/>
            <a:ext cx="368300" cy="368300"/>
          </a:xfrm>
          <a:prstGeom prst="line">
            <a:avLst/>
          </a:prstGeom>
          <a:noFill/>
          <a:ln w="12700">
            <a:solidFill>
              <a:schemeClr val="tx1"/>
            </a:solidFill>
            <a:round/>
            <a:headEnd/>
            <a:tailEnd/>
          </a:ln>
        </p:spPr>
        <p:txBody>
          <a:bodyPr wrap="none" anchor="ctr">
            <a:prstTxWarp prst="textNoShape">
              <a:avLst/>
            </a:prstTxWarp>
          </a:bodyPr>
          <a:lstStyle/>
          <a:p>
            <a:endParaRPr lang="fr-FR"/>
          </a:p>
        </p:txBody>
      </p:sp>
      <p:sp>
        <p:nvSpPr>
          <p:cNvPr id="194603" name="Line 42"/>
          <p:cNvSpPr>
            <a:spLocks noChangeShapeType="1"/>
          </p:cNvSpPr>
          <p:nvPr/>
        </p:nvSpPr>
        <p:spPr bwMode="auto">
          <a:xfrm>
            <a:off x="3130550" y="2597150"/>
            <a:ext cx="825500" cy="444500"/>
          </a:xfrm>
          <a:prstGeom prst="line">
            <a:avLst/>
          </a:prstGeom>
          <a:noFill/>
          <a:ln w="12700">
            <a:solidFill>
              <a:schemeClr val="tx1"/>
            </a:solidFill>
            <a:round/>
            <a:headEnd/>
            <a:tailEnd/>
          </a:ln>
        </p:spPr>
        <p:txBody>
          <a:bodyPr wrap="none" anchor="ctr">
            <a:prstTxWarp prst="textNoShape">
              <a:avLst/>
            </a:prstTxWarp>
          </a:bodyPr>
          <a:lstStyle/>
          <a:p>
            <a:endParaRPr lang="fr-FR"/>
          </a:p>
        </p:txBody>
      </p:sp>
      <p:sp>
        <p:nvSpPr>
          <p:cNvPr id="194604" name="Line 43"/>
          <p:cNvSpPr>
            <a:spLocks noChangeShapeType="1"/>
          </p:cNvSpPr>
          <p:nvPr/>
        </p:nvSpPr>
        <p:spPr bwMode="auto">
          <a:xfrm flipV="1">
            <a:off x="4883150" y="2590800"/>
            <a:ext cx="673100" cy="457200"/>
          </a:xfrm>
          <a:prstGeom prst="line">
            <a:avLst/>
          </a:prstGeom>
          <a:noFill/>
          <a:ln w="12700">
            <a:solidFill>
              <a:schemeClr val="tx1"/>
            </a:solidFill>
            <a:round/>
            <a:headEnd/>
            <a:tailEnd/>
          </a:ln>
        </p:spPr>
        <p:txBody>
          <a:bodyPr wrap="none" anchor="ctr">
            <a:prstTxWarp prst="textNoShape">
              <a:avLst/>
            </a:prstTxWarp>
          </a:bodyPr>
          <a:lstStyle/>
          <a:p>
            <a:endParaRPr lang="fr-FR"/>
          </a:p>
        </p:txBody>
      </p:sp>
      <p:sp>
        <p:nvSpPr>
          <p:cNvPr id="194605" name="Line 44"/>
          <p:cNvSpPr>
            <a:spLocks noChangeShapeType="1"/>
          </p:cNvSpPr>
          <p:nvPr/>
        </p:nvSpPr>
        <p:spPr bwMode="auto">
          <a:xfrm flipV="1">
            <a:off x="4883150" y="2743200"/>
            <a:ext cx="977900" cy="1447800"/>
          </a:xfrm>
          <a:prstGeom prst="line">
            <a:avLst/>
          </a:prstGeom>
          <a:noFill/>
          <a:ln w="12700">
            <a:solidFill>
              <a:schemeClr val="tx1"/>
            </a:solidFill>
            <a:round/>
            <a:headEnd/>
            <a:tailEnd/>
          </a:ln>
        </p:spPr>
        <p:txBody>
          <a:bodyPr wrap="none" anchor="ctr">
            <a:prstTxWarp prst="textNoShape">
              <a:avLst/>
            </a:prstTxWarp>
          </a:bodyPr>
          <a:lstStyle/>
          <a:p>
            <a:endParaRPr lang="fr-FR"/>
          </a:p>
        </p:txBody>
      </p:sp>
      <p:sp>
        <p:nvSpPr>
          <p:cNvPr id="194606" name="Line 45"/>
          <p:cNvSpPr>
            <a:spLocks noChangeShapeType="1"/>
          </p:cNvSpPr>
          <p:nvPr/>
        </p:nvSpPr>
        <p:spPr bwMode="auto">
          <a:xfrm flipV="1">
            <a:off x="3206750" y="4572000"/>
            <a:ext cx="825500" cy="457200"/>
          </a:xfrm>
          <a:prstGeom prst="line">
            <a:avLst/>
          </a:prstGeom>
          <a:noFill/>
          <a:ln w="12700">
            <a:solidFill>
              <a:schemeClr val="tx1"/>
            </a:solidFill>
            <a:round/>
            <a:headEnd/>
            <a:tailEnd/>
          </a:ln>
        </p:spPr>
        <p:txBody>
          <a:bodyPr wrap="none" anchor="ctr">
            <a:prstTxWarp prst="textNoShape">
              <a:avLst/>
            </a:prstTxWarp>
          </a:bodyPr>
          <a:lstStyle/>
          <a:p>
            <a:endParaRPr lang="fr-FR"/>
          </a:p>
        </p:txBody>
      </p:sp>
      <p:sp>
        <p:nvSpPr>
          <p:cNvPr id="194607" name="Line 46"/>
          <p:cNvSpPr>
            <a:spLocks noChangeShapeType="1"/>
          </p:cNvSpPr>
          <p:nvPr/>
        </p:nvSpPr>
        <p:spPr bwMode="auto">
          <a:xfrm flipH="1">
            <a:off x="1143000" y="1454150"/>
            <a:ext cx="914400" cy="1358900"/>
          </a:xfrm>
          <a:prstGeom prst="line">
            <a:avLst/>
          </a:prstGeom>
          <a:noFill/>
          <a:ln w="12700">
            <a:solidFill>
              <a:schemeClr val="tx1"/>
            </a:solidFill>
            <a:round/>
            <a:headEnd/>
            <a:tailEnd/>
          </a:ln>
        </p:spPr>
        <p:txBody>
          <a:bodyPr wrap="none" anchor="ctr">
            <a:prstTxWarp prst="textNoShape">
              <a:avLst/>
            </a:prstTxWarp>
          </a:bodyPr>
          <a:lstStyle/>
          <a:p>
            <a:endParaRPr lang="fr-FR"/>
          </a:p>
        </p:txBody>
      </p:sp>
      <p:sp>
        <p:nvSpPr>
          <p:cNvPr id="194608" name="Line 47"/>
          <p:cNvSpPr>
            <a:spLocks noChangeShapeType="1"/>
          </p:cNvSpPr>
          <p:nvPr/>
        </p:nvSpPr>
        <p:spPr bwMode="auto">
          <a:xfrm>
            <a:off x="844550" y="6330950"/>
            <a:ext cx="3644900" cy="215900"/>
          </a:xfrm>
          <a:prstGeom prst="line">
            <a:avLst/>
          </a:prstGeom>
          <a:noFill/>
          <a:ln w="12700">
            <a:solidFill>
              <a:schemeClr val="tx1"/>
            </a:solidFill>
            <a:round/>
            <a:headEnd/>
            <a:tailEnd/>
          </a:ln>
        </p:spPr>
        <p:txBody>
          <a:bodyPr wrap="none" anchor="ctr">
            <a:prstTxWarp prst="textNoShape">
              <a:avLst/>
            </a:prstTxWarp>
          </a:bodyPr>
          <a:lstStyle/>
          <a:p>
            <a:endParaRPr lang="fr-FR"/>
          </a:p>
        </p:txBody>
      </p:sp>
      <p:sp>
        <p:nvSpPr>
          <p:cNvPr id="194609" name="Line 48"/>
          <p:cNvSpPr>
            <a:spLocks noChangeShapeType="1"/>
          </p:cNvSpPr>
          <p:nvPr/>
        </p:nvSpPr>
        <p:spPr bwMode="auto">
          <a:xfrm flipV="1">
            <a:off x="4502150" y="6324600"/>
            <a:ext cx="3644900" cy="228600"/>
          </a:xfrm>
          <a:prstGeom prst="line">
            <a:avLst/>
          </a:prstGeom>
          <a:noFill/>
          <a:ln w="12700">
            <a:solidFill>
              <a:schemeClr val="tx1"/>
            </a:solidFill>
            <a:round/>
            <a:headEnd/>
            <a:tailEnd/>
          </a:ln>
        </p:spPr>
        <p:txBody>
          <a:bodyPr wrap="none" anchor="ctr">
            <a:prstTxWarp prst="textNoShape">
              <a:avLst/>
            </a:prstTxWarp>
          </a:bodyPr>
          <a:lstStyle/>
          <a:p>
            <a:endParaRPr lang="fr-FR"/>
          </a:p>
        </p:txBody>
      </p:sp>
      <p:sp>
        <p:nvSpPr>
          <p:cNvPr id="194610" name="Rectangle 49"/>
          <p:cNvSpPr>
            <a:spLocks noChangeArrowheads="1"/>
          </p:cNvSpPr>
          <p:nvPr/>
        </p:nvSpPr>
        <p:spPr bwMode="auto">
          <a:xfrm>
            <a:off x="5700713" y="2074863"/>
            <a:ext cx="1079500" cy="514350"/>
          </a:xfrm>
          <a:prstGeom prst="rect">
            <a:avLst/>
          </a:prstGeom>
          <a:noFill/>
          <a:ln w="12700">
            <a:noFill/>
            <a:miter lim="800000"/>
            <a:headEnd/>
            <a:tailEnd/>
          </a:ln>
        </p:spPr>
        <p:txBody>
          <a:bodyPr wrap="none" lIns="90487" tIns="44450" rIns="90487" bIns="44450">
            <a:prstTxWarp prst="textNoShape">
              <a:avLst/>
            </a:prstTxWarp>
            <a:spAutoFit/>
          </a:bodyPr>
          <a:lstStyle/>
          <a:p>
            <a:pPr algn="ctr"/>
            <a:r>
              <a:rPr lang="fr-FR" sz="1400" b="1">
                <a:latin typeface="Times New Roman" charset="0"/>
              </a:rPr>
              <a:t>Self-Service</a:t>
            </a:r>
          </a:p>
          <a:p>
            <a:pPr algn="ctr"/>
            <a:r>
              <a:rPr lang="fr-FR" sz="1400" b="1">
                <a:latin typeface="Times New Roman" charset="0"/>
              </a:rPr>
              <a:t>des clients</a:t>
            </a:r>
          </a:p>
        </p:txBody>
      </p:sp>
      <p:sp>
        <p:nvSpPr>
          <p:cNvPr id="194611" name="Rectangle 50"/>
          <p:cNvSpPr>
            <a:spLocks noChangeArrowheads="1"/>
          </p:cNvSpPr>
          <p:nvPr/>
        </p:nvSpPr>
        <p:spPr bwMode="auto">
          <a:xfrm>
            <a:off x="1843088" y="2074863"/>
            <a:ext cx="1192212" cy="514350"/>
          </a:xfrm>
          <a:prstGeom prst="rect">
            <a:avLst/>
          </a:prstGeom>
          <a:noFill/>
          <a:ln w="12700">
            <a:noFill/>
            <a:miter lim="800000"/>
            <a:headEnd/>
            <a:tailEnd/>
          </a:ln>
        </p:spPr>
        <p:txBody>
          <a:bodyPr wrap="none" lIns="90487" tIns="44450" rIns="90487" bIns="44450">
            <a:prstTxWarp prst="textNoShape">
              <a:avLst/>
            </a:prstTxWarp>
            <a:spAutoFit/>
          </a:bodyPr>
          <a:lstStyle/>
          <a:p>
            <a:pPr algn="ctr"/>
            <a:r>
              <a:rPr lang="fr-FR" sz="1400" b="1">
                <a:latin typeface="Times New Roman" charset="0"/>
              </a:rPr>
              <a:t>Service client</a:t>
            </a:r>
          </a:p>
          <a:p>
            <a:pPr algn="ctr"/>
            <a:r>
              <a:rPr lang="fr-FR" sz="1400" b="1">
                <a:latin typeface="Times New Roman" charset="0"/>
              </a:rPr>
              <a:t>limité</a:t>
            </a:r>
          </a:p>
        </p:txBody>
      </p:sp>
      <p:sp>
        <p:nvSpPr>
          <p:cNvPr id="194612" name="Rectangle 51"/>
          <p:cNvSpPr>
            <a:spLocks noChangeArrowheads="1"/>
          </p:cNvSpPr>
          <p:nvPr/>
        </p:nvSpPr>
        <p:spPr bwMode="auto">
          <a:xfrm>
            <a:off x="1816100" y="4894263"/>
            <a:ext cx="1095375" cy="514350"/>
          </a:xfrm>
          <a:prstGeom prst="rect">
            <a:avLst/>
          </a:prstGeom>
          <a:noFill/>
          <a:ln w="12700">
            <a:noFill/>
            <a:miter lim="800000"/>
            <a:headEnd/>
            <a:tailEnd/>
          </a:ln>
        </p:spPr>
        <p:txBody>
          <a:bodyPr wrap="none" lIns="90487" tIns="44450" rIns="90487" bIns="44450">
            <a:prstTxWarp prst="textNoShape">
              <a:avLst/>
            </a:prstTxWarp>
            <a:spAutoFit/>
          </a:bodyPr>
          <a:lstStyle/>
          <a:p>
            <a:pPr algn="ctr"/>
            <a:r>
              <a:rPr lang="fr-FR" sz="1400" b="1">
                <a:latin typeface="Times New Roman" charset="0"/>
              </a:rPr>
              <a:t>Conception </a:t>
            </a:r>
          </a:p>
          <a:p>
            <a:pPr algn="ctr"/>
            <a:r>
              <a:rPr lang="fr-FR" sz="1400" b="1">
                <a:latin typeface="Times New Roman" charset="0"/>
              </a:rPr>
              <a:t>modulaire</a:t>
            </a:r>
          </a:p>
        </p:txBody>
      </p:sp>
      <p:sp>
        <p:nvSpPr>
          <p:cNvPr id="194613" name="Rectangle 52"/>
          <p:cNvSpPr>
            <a:spLocks noChangeArrowheads="1"/>
          </p:cNvSpPr>
          <p:nvPr/>
        </p:nvSpPr>
        <p:spPr bwMode="auto">
          <a:xfrm>
            <a:off x="5549900" y="4894263"/>
            <a:ext cx="1247775" cy="514350"/>
          </a:xfrm>
          <a:prstGeom prst="rect">
            <a:avLst/>
          </a:prstGeom>
          <a:noFill/>
          <a:ln w="12700">
            <a:noFill/>
            <a:miter lim="800000"/>
            <a:headEnd/>
            <a:tailEnd/>
          </a:ln>
        </p:spPr>
        <p:txBody>
          <a:bodyPr wrap="none" lIns="90487" tIns="44450" rIns="90487" bIns="44450">
            <a:prstTxWarp prst="textNoShape">
              <a:avLst/>
            </a:prstTxWarp>
            <a:spAutoFit/>
          </a:bodyPr>
          <a:lstStyle/>
          <a:p>
            <a:pPr algn="ctr"/>
            <a:r>
              <a:rPr lang="fr-FR" sz="1400" b="1">
                <a:latin typeface="Times New Roman" charset="0"/>
              </a:rPr>
              <a:t>Faible coût de</a:t>
            </a:r>
          </a:p>
          <a:p>
            <a:pPr algn="ctr"/>
            <a:r>
              <a:rPr lang="fr-FR" sz="1400" b="1">
                <a:latin typeface="Times New Roman" charset="0"/>
              </a:rPr>
              <a:t>fabrication</a:t>
            </a:r>
          </a:p>
        </p:txBody>
      </p:sp>
      <p:sp>
        <p:nvSpPr>
          <p:cNvPr id="194614" name="Rectangle 53"/>
          <p:cNvSpPr>
            <a:spLocks noChangeArrowheads="1"/>
          </p:cNvSpPr>
          <p:nvPr/>
        </p:nvSpPr>
        <p:spPr bwMode="auto">
          <a:xfrm>
            <a:off x="2003425" y="1008063"/>
            <a:ext cx="871538" cy="514350"/>
          </a:xfrm>
          <a:prstGeom prst="rect">
            <a:avLst/>
          </a:prstGeom>
          <a:noFill/>
          <a:ln w="12700">
            <a:noFill/>
            <a:miter lim="800000"/>
            <a:headEnd/>
            <a:tailEnd/>
          </a:ln>
        </p:spPr>
        <p:txBody>
          <a:bodyPr wrap="none" lIns="90487" tIns="44450" rIns="90487" bIns="44450">
            <a:prstTxWarp prst="textNoShape">
              <a:avLst/>
            </a:prstTxWarp>
            <a:spAutoFit/>
          </a:bodyPr>
          <a:lstStyle/>
          <a:p>
            <a:pPr algn="ctr"/>
            <a:r>
              <a:rPr lang="fr-FR" sz="1400">
                <a:latin typeface="Times New Roman" charset="0"/>
              </a:rPr>
              <a:t>Transport</a:t>
            </a:r>
          </a:p>
          <a:p>
            <a:pPr algn="ctr"/>
            <a:r>
              <a:rPr lang="fr-FR" sz="1400">
                <a:latin typeface="Times New Roman" charset="0"/>
              </a:rPr>
              <a:t>par client</a:t>
            </a:r>
          </a:p>
        </p:txBody>
      </p:sp>
      <p:sp>
        <p:nvSpPr>
          <p:cNvPr id="194615" name="Rectangle 54"/>
          <p:cNvSpPr>
            <a:spLocks noChangeArrowheads="1"/>
          </p:cNvSpPr>
          <p:nvPr/>
        </p:nvSpPr>
        <p:spPr bwMode="auto">
          <a:xfrm>
            <a:off x="5764213" y="931863"/>
            <a:ext cx="817562" cy="727075"/>
          </a:xfrm>
          <a:prstGeom prst="rect">
            <a:avLst/>
          </a:prstGeom>
          <a:noFill/>
          <a:ln w="12700">
            <a:noFill/>
            <a:miter lim="800000"/>
            <a:headEnd/>
            <a:tailEnd/>
          </a:ln>
        </p:spPr>
        <p:txBody>
          <a:bodyPr wrap="none" lIns="90487" tIns="44450" rIns="90487" bIns="44450">
            <a:prstTxWarp prst="textNoShape">
              <a:avLst/>
            </a:prstTxWarp>
            <a:spAutoFit/>
          </a:bodyPr>
          <a:lstStyle/>
          <a:p>
            <a:pPr algn="ctr"/>
            <a:r>
              <a:rPr lang="fr-FR" sz="1400">
                <a:latin typeface="Times New Roman" charset="0"/>
              </a:rPr>
              <a:t>Magasin</a:t>
            </a:r>
          </a:p>
          <a:p>
            <a:pPr algn="ctr"/>
            <a:r>
              <a:rPr lang="fr-FR" sz="1400">
                <a:latin typeface="Times New Roman" charset="0"/>
              </a:rPr>
              <a:t>grande</a:t>
            </a:r>
          </a:p>
          <a:p>
            <a:pPr algn="ctr"/>
            <a:r>
              <a:rPr lang="fr-FR" sz="1400">
                <a:latin typeface="Times New Roman" charset="0"/>
              </a:rPr>
              <a:t>fréquent.</a:t>
            </a:r>
          </a:p>
        </p:txBody>
      </p:sp>
      <p:sp>
        <p:nvSpPr>
          <p:cNvPr id="194616" name="Rectangle 55"/>
          <p:cNvSpPr>
            <a:spLocks noChangeArrowheads="1"/>
          </p:cNvSpPr>
          <p:nvPr/>
        </p:nvSpPr>
        <p:spPr bwMode="auto">
          <a:xfrm>
            <a:off x="7808913" y="1465263"/>
            <a:ext cx="842962" cy="514350"/>
          </a:xfrm>
          <a:prstGeom prst="rect">
            <a:avLst/>
          </a:prstGeom>
          <a:noFill/>
          <a:ln w="12700">
            <a:noFill/>
            <a:miter lim="800000"/>
            <a:headEnd/>
            <a:tailEnd/>
          </a:ln>
        </p:spPr>
        <p:txBody>
          <a:bodyPr wrap="none" lIns="90487" tIns="44450" rIns="90487" bIns="44450">
            <a:prstTxWarp prst="textNoShape">
              <a:avLst/>
            </a:prstTxWarp>
            <a:spAutoFit/>
          </a:bodyPr>
          <a:lstStyle/>
          <a:p>
            <a:pPr algn="ctr"/>
            <a:r>
              <a:rPr lang="fr-FR" sz="1400">
                <a:latin typeface="Times New Roman" charset="0"/>
              </a:rPr>
              <a:t>Achats +</a:t>
            </a:r>
          </a:p>
          <a:p>
            <a:pPr algn="ctr"/>
            <a:r>
              <a:rPr lang="fr-FR" sz="1400">
                <a:latin typeface="Times New Roman" charset="0"/>
              </a:rPr>
              <a:t>impulsifs</a:t>
            </a:r>
          </a:p>
        </p:txBody>
      </p:sp>
      <p:sp>
        <p:nvSpPr>
          <p:cNvPr id="194617" name="Rectangle 56"/>
          <p:cNvSpPr>
            <a:spLocks noChangeArrowheads="1"/>
          </p:cNvSpPr>
          <p:nvPr/>
        </p:nvSpPr>
        <p:spPr bwMode="auto">
          <a:xfrm>
            <a:off x="5848350" y="3370263"/>
            <a:ext cx="800100" cy="514350"/>
          </a:xfrm>
          <a:prstGeom prst="rect">
            <a:avLst/>
          </a:prstGeom>
          <a:noFill/>
          <a:ln w="12700">
            <a:noFill/>
            <a:miter lim="800000"/>
            <a:headEnd/>
            <a:tailEnd/>
          </a:ln>
        </p:spPr>
        <p:txBody>
          <a:bodyPr wrap="none" lIns="90487" tIns="44450" rIns="90487" bIns="44450">
            <a:prstTxWarp prst="textNoShape">
              <a:avLst/>
            </a:prstTxWarp>
            <a:spAutoFit/>
          </a:bodyPr>
          <a:lstStyle/>
          <a:p>
            <a:pPr algn="ctr"/>
            <a:r>
              <a:rPr lang="fr-FR" sz="1400">
                <a:latin typeface="Times New Roman" charset="0"/>
              </a:rPr>
              <a:t>+ Stocks</a:t>
            </a:r>
          </a:p>
          <a:p>
            <a:pPr algn="ctr"/>
            <a:r>
              <a:rPr lang="fr-FR" sz="1400">
                <a:latin typeface="Times New Roman" charset="0"/>
              </a:rPr>
              <a:t>magasin</a:t>
            </a:r>
          </a:p>
        </p:txBody>
      </p:sp>
      <p:sp>
        <p:nvSpPr>
          <p:cNvPr id="194618" name="Rectangle 57"/>
          <p:cNvSpPr>
            <a:spLocks noChangeArrowheads="1"/>
          </p:cNvSpPr>
          <p:nvPr/>
        </p:nvSpPr>
        <p:spPr bwMode="auto">
          <a:xfrm>
            <a:off x="7756525" y="2760663"/>
            <a:ext cx="793750" cy="727075"/>
          </a:xfrm>
          <a:prstGeom prst="rect">
            <a:avLst/>
          </a:prstGeom>
          <a:noFill/>
          <a:ln w="12700">
            <a:noFill/>
            <a:miter lim="800000"/>
            <a:headEnd/>
            <a:tailEnd/>
          </a:ln>
        </p:spPr>
        <p:txBody>
          <a:bodyPr wrap="none" lIns="90487" tIns="44450" rIns="90487" bIns="44450">
            <a:prstTxWarp prst="textNoShape">
              <a:avLst/>
            </a:prstTxWarp>
            <a:spAutoFit/>
          </a:bodyPr>
          <a:lstStyle/>
          <a:p>
            <a:pPr algn="ctr"/>
            <a:r>
              <a:rPr lang="fr-FR" sz="1400">
                <a:latin typeface="Times New Roman" charset="0"/>
              </a:rPr>
              <a:t>Majorité</a:t>
            </a:r>
          </a:p>
          <a:p>
            <a:pPr algn="ctr"/>
            <a:r>
              <a:rPr lang="fr-FR" sz="1400">
                <a:latin typeface="Times New Roman" charset="0"/>
              </a:rPr>
              <a:t>articles</a:t>
            </a:r>
          </a:p>
          <a:p>
            <a:pPr algn="ctr"/>
            <a:r>
              <a:rPr lang="fr-FR" sz="1400">
                <a:latin typeface="Times New Roman" charset="0"/>
              </a:rPr>
              <a:t>en stock</a:t>
            </a:r>
          </a:p>
        </p:txBody>
      </p:sp>
      <p:sp>
        <p:nvSpPr>
          <p:cNvPr id="194619" name="Rectangle 58"/>
          <p:cNvSpPr>
            <a:spLocks noChangeArrowheads="1"/>
          </p:cNvSpPr>
          <p:nvPr/>
        </p:nvSpPr>
        <p:spPr bwMode="auto">
          <a:xfrm>
            <a:off x="7694613" y="4056063"/>
            <a:ext cx="917575" cy="514350"/>
          </a:xfrm>
          <a:prstGeom prst="rect">
            <a:avLst/>
          </a:prstGeom>
          <a:noFill/>
          <a:ln w="12700">
            <a:noFill/>
            <a:miter lim="800000"/>
            <a:headEnd/>
            <a:tailEnd/>
          </a:ln>
        </p:spPr>
        <p:txBody>
          <a:bodyPr wrap="none" lIns="90487" tIns="44450" rIns="90487" bIns="44450">
            <a:prstTxWarp prst="textNoShape">
              <a:avLst/>
            </a:prstTxWarp>
            <a:spAutoFit/>
          </a:bodyPr>
          <a:lstStyle/>
          <a:p>
            <a:pPr algn="ctr"/>
            <a:r>
              <a:rPr lang="fr-FR" sz="1400">
                <a:latin typeface="Times New Roman" charset="0"/>
              </a:rPr>
              <a:t>Stocks sur</a:t>
            </a:r>
          </a:p>
          <a:p>
            <a:pPr algn="ctr"/>
            <a:r>
              <a:rPr lang="fr-FR" sz="1400">
                <a:latin typeface="Times New Roman" charset="0"/>
              </a:rPr>
              <a:t>l’année</a:t>
            </a:r>
          </a:p>
        </p:txBody>
      </p:sp>
      <p:sp>
        <p:nvSpPr>
          <p:cNvPr id="194620" name="Rectangle 59"/>
          <p:cNvSpPr>
            <a:spLocks noChangeArrowheads="1"/>
          </p:cNvSpPr>
          <p:nvPr/>
        </p:nvSpPr>
        <p:spPr bwMode="auto">
          <a:xfrm>
            <a:off x="7607300" y="5732463"/>
            <a:ext cx="1093788" cy="514350"/>
          </a:xfrm>
          <a:prstGeom prst="rect">
            <a:avLst/>
          </a:prstGeom>
          <a:noFill/>
          <a:ln w="12700">
            <a:noFill/>
            <a:miter lim="800000"/>
            <a:headEnd/>
            <a:tailEnd/>
          </a:ln>
        </p:spPr>
        <p:txBody>
          <a:bodyPr wrap="none" lIns="90487" tIns="44450" rIns="90487" bIns="44450">
            <a:prstTxWarp prst="textNoShape">
              <a:avLst/>
            </a:prstTxWarp>
            <a:spAutoFit/>
          </a:bodyPr>
          <a:lstStyle/>
          <a:p>
            <a:pPr algn="ctr"/>
            <a:r>
              <a:rPr lang="fr-FR" sz="1400">
                <a:latin typeface="Times New Roman" charset="0"/>
              </a:rPr>
              <a:t>Appro 100%</a:t>
            </a:r>
          </a:p>
          <a:p>
            <a:pPr algn="ctr"/>
            <a:r>
              <a:rPr lang="fr-FR" sz="1400">
                <a:latin typeface="Times New Roman" charset="0"/>
              </a:rPr>
              <a:t>fourn. LT</a:t>
            </a:r>
          </a:p>
        </p:txBody>
      </p:sp>
      <p:sp>
        <p:nvSpPr>
          <p:cNvPr id="194621" name="Rectangle 60"/>
          <p:cNvSpPr>
            <a:spLocks noChangeArrowheads="1"/>
          </p:cNvSpPr>
          <p:nvPr/>
        </p:nvSpPr>
        <p:spPr bwMode="auto">
          <a:xfrm>
            <a:off x="1957388" y="3370263"/>
            <a:ext cx="812800" cy="514350"/>
          </a:xfrm>
          <a:prstGeom prst="rect">
            <a:avLst/>
          </a:prstGeom>
          <a:noFill/>
          <a:ln w="12700">
            <a:noFill/>
            <a:miter lim="800000"/>
            <a:headEnd/>
            <a:tailEnd/>
          </a:ln>
        </p:spPr>
        <p:txBody>
          <a:bodyPr wrap="none" lIns="90487" tIns="44450" rIns="90487" bIns="44450">
            <a:prstTxWarp prst="textNoShape">
              <a:avLst/>
            </a:prstTxWarp>
            <a:spAutoFit/>
          </a:bodyPr>
          <a:lstStyle/>
          <a:p>
            <a:pPr algn="ctr"/>
            <a:r>
              <a:rPr lang="fr-FR" sz="1400">
                <a:latin typeface="Times New Roman" charset="0"/>
              </a:rPr>
              <a:t>Montage</a:t>
            </a:r>
          </a:p>
          <a:p>
            <a:pPr algn="ctr"/>
            <a:r>
              <a:rPr lang="fr-FR" sz="1400">
                <a:latin typeface="Times New Roman" charset="0"/>
              </a:rPr>
              <a:t>client</a:t>
            </a:r>
          </a:p>
        </p:txBody>
      </p:sp>
      <p:sp>
        <p:nvSpPr>
          <p:cNvPr id="194622" name="Rectangle 61"/>
          <p:cNvSpPr>
            <a:spLocks noChangeArrowheads="1"/>
          </p:cNvSpPr>
          <p:nvPr/>
        </p:nvSpPr>
        <p:spPr bwMode="auto">
          <a:xfrm>
            <a:off x="403225" y="2760663"/>
            <a:ext cx="871538" cy="727075"/>
          </a:xfrm>
          <a:prstGeom prst="rect">
            <a:avLst/>
          </a:prstGeom>
          <a:noFill/>
          <a:ln w="12700">
            <a:noFill/>
            <a:miter lim="800000"/>
            <a:headEnd/>
            <a:tailEnd/>
          </a:ln>
        </p:spPr>
        <p:txBody>
          <a:bodyPr wrap="none" lIns="90487" tIns="44450" rIns="90487" bIns="44450">
            <a:prstTxWarp prst="textNoShape">
              <a:avLst/>
            </a:prstTxWarp>
            <a:spAutoFit/>
          </a:bodyPr>
          <a:lstStyle/>
          <a:p>
            <a:pPr algn="ctr"/>
            <a:r>
              <a:rPr lang="fr-FR" sz="1400">
                <a:latin typeface="Times New Roman" charset="0"/>
              </a:rPr>
              <a:t>Transport</a:t>
            </a:r>
          </a:p>
          <a:p>
            <a:pPr algn="ctr"/>
            <a:r>
              <a:rPr lang="fr-FR" sz="1400">
                <a:latin typeface="Times New Roman" charset="0"/>
              </a:rPr>
              <a:t>Montage</a:t>
            </a:r>
          </a:p>
          <a:p>
            <a:pPr algn="ctr"/>
            <a:r>
              <a:rPr lang="fr-FR" sz="1400">
                <a:latin typeface="Times New Roman" charset="0"/>
              </a:rPr>
              <a:t>faciles</a:t>
            </a:r>
          </a:p>
        </p:txBody>
      </p:sp>
      <p:sp>
        <p:nvSpPr>
          <p:cNvPr id="194623" name="Rectangle 62"/>
          <p:cNvSpPr>
            <a:spLocks noChangeArrowheads="1"/>
          </p:cNvSpPr>
          <p:nvPr/>
        </p:nvSpPr>
        <p:spPr bwMode="auto">
          <a:xfrm>
            <a:off x="503238" y="4056063"/>
            <a:ext cx="822325" cy="514350"/>
          </a:xfrm>
          <a:prstGeom prst="rect">
            <a:avLst/>
          </a:prstGeom>
          <a:noFill/>
          <a:ln w="12700">
            <a:noFill/>
            <a:miter lim="800000"/>
            <a:headEnd/>
            <a:tailEnd/>
          </a:ln>
        </p:spPr>
        <p:txBody>
          <a:bodyPr wrap="none" lIns="90487" tIns="44450" rIns="90487" bIns="44450">
            <a:prstTxWarp prst="textNoShape">
              <a:avLst/>
            </a:prstTxWarp>
            <a:spAutoFit/>
          </a:bodyPr>
          <a:lstStyle/>
          <a:p>
            <a:pPr algn="ctr"/>
            <a:r>
              <a:rPr lang="fr-FR" sz="1400">
                <a:latin typeface="Times New Roman" charset="0"/>
              </a:rPr>
              <a:t>kit à prix</a:t>
            </a:r>
          </a:p>
          <a:p>
            <a:pPr algn="ctr"/>
            <a:r>
              <a:rPr lang="fr-FR" sz="1400">
                <a:latin typeface="Times New Roman" charset="0"/>
              </a:rPr>
              <a:t>cassé</a:t>
            </a:r>
          </a:p>
        </p:txBody>
      </p:sp>
      <p:sp>
        <p:nvSpPr>
          <p:cNvPr id="194624" name="Rectangle 63"/>
          <p:cNvSpPr>
            <a:spLocks noChangeArrowheads="1"/>
          </p:cNvSpPr>
          <p:nvPr/>
        </p:nvSpPr>
        <p:spPr bwMode="auto">
          <a:xfrm>
            <a:off x="428625" y="5656263"/>
            <a:ext cx="971550" cy="514350"/>
          </a:xfrm>
          <a:prstGeom prst="rect">
            <a:avLst/>
          </a:prstGeom>
          <a:noFill/>
          <a:ln w="12700">
            <a:noFill/>
            <a:miter lim="800000"/>
            <a:headEnd/>
            <a:tailEnd/>
          </a:ln>
        </p:spPr>
        <p:txBody>
          <a:bodyPr wrap="none" lIns="90487" tIns="44450" rIns="90487" bIns="44450">
            <a:prstTxWarp prst="textNoShape">
              <a:avLst/>
            </a:prstTxWarp>
            <a:spAutoFit/>
          </a:bodyPr>
          <a:lstStyle/>
          <a:p>
            <a:pPr algn="ctr"/>
            <a:r>
              <a:rPr lang="fr-FR" sz="1400">
                <a:latin typeface="Times New Roman" charset="0"/>
              </a:rPr>
              <a:t>Variété</a:t>
            </a:r>
          </a:p>
          <a:p>
            <a:pPr algn="ctr"/>
            <a:r>
              <a:rPr lang="fr-FR" sz="1400">
                <a:latin typeface="Times New Roman" charset="0"/>
              </a:rPr>
              <a:t>Fab. Facile</a:t>
            </a:r>
          </a:p>
        </p:txBody>
      </p:sp>
      <p:sp>
        <p:nvSpPr>
          <p:cNvPr id="194625" name="Rectangle 64"/>
          <p:cNvSpPr>
            <a:spLocks noChangeArrowheads="1"/>
          </p:cNvSpPr>
          <p:nvPr/>
        </p:nvSpPr>
        <p:spPr bwMode="auto">
          <a:xfrm>
            <a:off x="3987800" y="5656263"/>
            <a:ext cx="866775" cy="514350"/>
          </a:xfrm>
          <a:prstGeom prst="rect">
            <a:avLst/>
          </a:prstGeom>
          <a:noFill/>
          <a:ln w="12700">
            <a:noFill/>
            <a:miter lim="800000"/>
            <a:headEnd/>
            <a:tailEnd/>
          </a:ln>
        </p:spPr>
        <p:txBody>
          <a:bodyPr wrap="none" lIns="90487" tIns="44450" rIns="90487" bIns="44450">
            <a:prstTxWarp prst="textNoShape">
              <a:avLst/>
            </a:prstTxWarp>
            <a:spAutoFit/>
          </a:bodyPr>
          <a:lstStyle/>
          <a:p>
            <a:pPr algn="ctr"/>
            <a:r>
              <a:rPr lang="fr-FR" sz="1400">
                <a:latin typeface="Times New Roman" charset="0"/>
              </a:rPr>
              <a:t>Design to</a:t>
            </a:r>
          </a:p>
          <a:p>
            <a:pPr algn="ctr"/>
            <a:r>
              <a:rPr lang="fr-FR" sz="1400">
                <a:latin typeface="Times New Roman" charset="0"/>
              </a:rPr>
              <a:t>cost</a:t>
            </a:r>
          </a:p>
        </p:txBody>
      </p:sp>
      <p:sp>
        <p:nvSpPr>
          <p:cNvPr id="194626" name="Rectangle 65"/>
          <p:cNvSpPr>
            <a:spLocks noChangeArrowheads="1"/>
          </p:cNvSpPr>
          <p:nvPr/>
        </p:nvSpPr>
        <p:spPr bwMode="auto">
          <a:xfrm>
            <a:off x="3978275" y="2836863"/>
            <a:ext cx="882650" cy="727075"/>
          </a:xfrm>
          <a:prstGeom prst="rect">
            <a:avLst/>
          </a:prstGeom>
          <a:noFill/>
          <a:ln w="12700">
            <a:noFill/>
            <a:miter lim="800000"/>
            <a:headEnd/>
            <a:tailEnd/>
          </a:ln>
        </p:spPr>
        <p:txBody>
          <a:bodyPr wrap="none" lIns="90487" tIns="44450" rIns="90487" bIns="44450">
            <a:prstTxWarp prst="textNoShape">
              <a:avLst/>
            </a:prstTxWarp>
            <a:spAutoFit/>
          </a:bodyPr>
          <a:lstStyle/>
          <a:p>
            <a:pPr algn="ctr"/>
            <a:r>
              <a:rPr lang="fr-FR" sz="1400">
                <a:latin typeface="Times New Roman" charset="0"/>
              </a:rPr>
              <a:t>Personnel</a:t>
            </a:r>
          </a:p>
          <a:p>
            <a:pPr algn="ctr"/>
            <a:r>
              <a:rPr lang="fr-FR" sz="1400">
                <a:latin typeface="Times New Roman" charset="0"/>
              </a:rPr>
              <a:t>de vente</a:t>
            </a:r>
          </a:p>
          <a:p>
            <a:pPr algn="ctr"/>
            <a:r>
              <a:rPr lang="fr-FR" sz="1400">
                <a:latin typeface="Times New Roman" charset="0"/>
              </a:rPr>
              <a:t>limité</a:t>
            </a:r>
          </a:p>
        </p:txBody>
      </p:sp>
      <p:sp>
        <p:nvSpPr>
          <p:cNvPr id="194627" name="Rectangle 66"/>
          <p:cNvSpPr>
            <a:spLocks noChangeArrowheads="1"/>
          </p:cNvSpPr>
          <p:nvPr/>
        </p:nvSpPr>
        <p:spPr bwMode="auto">
          <a:xfrm>
            <a:off x="3957638" y="4056063"/>
            <a:ext cx="773112" cy="514350"/>
          </a:xfrm>
          <a:prstGeom prst="rect">
            <a:avLst/>
          </a:prstGeom>
          <a:noFill/>
          <a:ln w="12700">
            <a:noFill/>
            <a:miter lim="800000"/>
            <a:headEnd/>
            <a:tailEnd/>
          </a:ln>
        </p:spPr>
        <p:txBody>
          <a:bodyPr wrap="none" lIns="90487" tIns="44450" rIns="90487" bIns="44450">
            <a:prstTxWarp prst="textNoShape">
              <a:avLst/>
            </a:prstTxWarp>
            <a:spAutoFit/>
          </a:bodyPr>
          <a:lstStyle/>
          <a:p>
            <a:pPr algn="ctr"/>
            <a:r>
              <a:rPr lang="fr-FR" sz="1400">
                <a:latin typeface="Times New Roman" charset="0"/>
              </a:rPr>
              <a:t>+ proba</a:t>
            </a:r>
          </a:p>
          <a:p>
            <a:pPr algn="ctr"/>
            <a:r>
              <a:rPr lang="fr-FR" sz="1400">
                <a:latin typeface="Times New Roman" charset="0"/>
              </a:rPr>
              <a:t>d’achats</a:t>
            </a:r>
          </a:p>
        </p:txBody>
      </p:sp>
      <p:sp>
        <p:nvSpPr>
          <p:cNvPr id="194628" name="Rectangle 67"/>
          <p:cNvSpPr>
            <a:spLocks noChangeArrowheads="1"/>
          </p:cNvSpPr>
          <p:nvPr/>
        </p:nvSpPr>
        <p:spPr bwMode="auto">
          <a:xfrm>
            <a:off x="3951288" y="1465263"/>
            <a:ext cx="938212" cy="514350"/>
          </a:xfrm>
          <a:prstGeom prst="rect">
            <a:avLst/>
          </a:prstGeom>
          <a:noFill/>
          <a:ln w="12700">
            <a:noFill/>
            <a:miter lim="800000"/>
            <a:headEnd/>
            <a:tailEnd/>
          </a:ln>
        </p:spPr>
        <p:txBody>
          <a:bodyPr wrap="none" lIns="90487" tIns="44450" rIns="90487" bIns="44450">
            <a:prstTxWarp prst="textNoShape">
              <a:avLst/>
            </a:prstTxWarp>
            <a:spAutoFit/>
          </a:bodyPr>
          <a:lstStyle/>
          <a:p>
            <a:pPr algn="ctr"/>
            <a:r>
              <a:rPr lang="fr-FR" sz="1400">
                <a:latin typeface="Times New Roman" charset="0"/>
              </a:rPr>
              <a:t>Banlieues</a:t>
            </a:r>
          </a:p>
          <a:p>
            <a:pPr algn="ctr"/>
            <a:r>
              <a:rPr lang="fr-FR" sz="1400">
                <a:latin typeface="Times New Roman" charset="0"/>
              </a:rPr>
              <a:t>+ parkings</a:t>
            </a:r>
          </a:p>
        </p:txBody>
      </p:sp>
      <p:sp>
        <p:nvSpPr>
          <p:cNvPr id="194629" name="Rectangle 68"/>
          <p:cNvSpPr>
            <a:spLocks noChangeArrowheads="1"/>
          </p:cNvSpPr>
          <p:nvPr/>
        </p:nvSpPr>
        <p:spPr bwMode="auto">
          <a:xfrm>
            <a:off x="430213" y="1465263"/>
            <a:ext cx="971550" cy="514350"/>
          </a:xfrm>
          <a:prstGeom prst="rect">
            <a:avLst/>
          </a:prstGeom>
          <a:noFill/>
          <a:ln w="12700">
            <a:noFill/>
            <a:miter lim="800000"/>
            <a:headEnd/>
            <a:tailEnd/>
          </a:ln>
        </p:spPr>
        <p:txBody>
          <a:bodyPr wrap="none" lIns="90487" tIns="44450" rIns="90487" bIns="44450">
            <a:prstTxWarp prst="textNoShape">
              <a:avLst/>
            </a:prstTxWarp>
            <a:spAutoFit/>
          </a:bodyPr>
          <a:lstStyle/>
          <a:p>
            <a:pPr algn="ctr"/>
            <a:r>
              <a:rPr lang="fr-FR" sz="1400">
                <a:latin typeface="Times New Roman" charset="0"/>
              </a:rPr>
              <a:t>Catalogues</a:t>
            </a:r>
          </a:p>
          <a:p>
            <a:pPr algn="ctr"/>
            <a:r>
              <a:rPr lang="fr-FR" sz="1400">
                <a:latin typeface="Times New Roman" charset="0"/>
              </a:rPr>
              <a:t>étiquettage</a:t>
            </a:r>
          </a:p>
        </p:txBody>
      </p:sp>
      <p:sp>
        <p:nvSpPr>
          <p:cNvPr id="194630" name="Rectangle 69"/>
          <p:cNvSpPr>
            <a:spLocks noChangeArrowheads="1"/>
          </p:cNvSpPr>
          <p:nvPr/>
        </p:nvSpPr>
        <p:spPr bwMode="auto">
          <a:xfrm>
            <a:off x="3429000" y="685800"/>
            <a:ext cx="1795463" cy="30162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b="1">
                <a:latin typeface="Times New Roman" charset="0"/>
              </a:rPr>
              <a:t>d’après M. PORTER</a:t>
            </a:r>
          </a:p>
        </p:txBody>
      </p:sp>
    </p:spTree>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ctrTitle"/>
          </p:nvPr>
        </p:nvSpPr>
        <p:spPr>
          <a:xfrm>
            <a:off x="1044575" y="1206500"/>
            <a:ext cx="6696075" cy="617538"/>
          </a:xfrm>
          <a:noFill/>
        </p:spPr>
        <p:txBody>
          <a:bodyPr/>
          <a:lstStyle/>
          <a:p>
            <a:r>
              <a:rPr lang="fr-FR"/>
              <a:t>V. Les groupes stratégiques</a:t>
            </a:r>
          </a:p>
        </p:txBody>
      </p:sp>
      <p:sp>
        <p:nvSpPr>
          <p:cNvPr id="196611" name="Rectangle 3"/>
          <p:cNvSpPr>
            <a:spLocks noGrp="1" noChangeArrowheads="1"/>
          </p:cNvSpPr>
          <p:nvPr>
            <p:ph type="subTitle" idx="1"/>
          </p:nvPr>
        </p:nvSpPr>
        <p:spPr/>
        <p:txBody>
          <a:bodyPr/>
          <a:lstStyle/>
          <a:p>
            <a:pPr marL="342900" indent="-342900"/>
            <a:endParaRPr lang="fr-FR"/>
          </a:p>
        </p:txBody>
      </p:sp>
    </p:spTree>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3"/>
          <p:cNvSpPr>
            <a:spLocks noGrp="1"/>
          </p:cNvSpPr>
          <p:nvPr>
            <p:ph type="sldNum" sz="quarter" idx="10"/>
          </p:nvPr>
        </p:nvSpPr>
        <p:spPr/>
        <p:txBody>
          <a:bodyPr/>
          <a:lstStyle/>
          <a:p>
            <a:pPr>
              <a:defRPr/>
            </a:pPr>
            <a:fld id="{30210436-5733-5743-9C1A-3D4354211134}" type="slidenum">
              <a:rPr lang="fr-FR"/>
              <a:pPr>
                <a:defRPr/>
              </a:pPr>
              <a:t>97</a:t>
            </a:fld>
            <a:endParaRPr lang="fr-FR"/>
          </a:p>
        </p:txBody>
      </p:sp>
      <p:sp>
        <p:nvSpPr>
          <p:cNvPr id="198659" name="Rectangle 2"/>
          <p:cNvSpPr>
            <a:spLocks noGrp="1" noChangeArrowheads="1"/>
          </p:cNvSpPr>
          <p:nvPr>
            <p:ph type="title"/>
          </p:nvPr>
        </p:nvSpPr>
        <p:spPr>
          <a:xfrm>
            <a:off x="762000" y="76200"/>
            <a:ext cx="7772400" cy="685800"/>
          </a:xfrm>
          <a:noFill/>
        </p:spPr>
        <p:txBody>
          <a:bodyPr/>
          <a:lstStyle/>
          <a:p>
            <a:r>
              <a:rPr lang="fr-FR"/>
              <a:t>Définition - principe</a:t>
            </a:r>
          </a:p>
        </p:txBody>
      </p:sp>
      <p:sp>
        <p:nvSpPr>
          <p:cNvPr id="198660" name="Rectangle 3"/>
          <p:cNvSpPr>
            <a:spLocks noChangeArrowheads="1"/>
          </p:cNvSpPr>
          <p:nvPr/>
        </p:nvSpPr>
        <p:spPr bwMode="auto">
          <a:xfrm>
            <a:off x="2614613" y="2403475"/>
            <a:ext cx="4506912" cy="6381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CARTE DES GROUPES STRATEGIQUES</a:t>
            </a:r>
          </a:p>
          <a:p>
            <a:endParaRPr lang="fr-FR" sz="1800" b="1">
              <a:solidFill>
                <a:srgbClr val="00279F"/>
              </a:solidFill>
            </a:endParaRPr>
          </a:p>
        </p:txBody>
      </p:sp>
      <p:sp>
        <p:nvSpPr>
          <p:cNvPr id="198661" name="Rectangle 4"/>
          <p:cNvSpPr>
            <a:spLocks noChangeArrowheads="1"/>
          </p:cNvSpPr>
          <p:nvPr/>
        </p:nvSpPr>
        <p:spPr bwMode="auto">
          <a:xfrm>
            <a:off x="3706813" y="2644775"/>
            <a:ext cx="2146300" cy="363538"/>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(1  -&gt;  3 dimensions)</a:t>
            </a:r>
          </a:p>
        </p:txBody>
      </p:sp>
      <p:sp>
        <p:nvSpPr>
          <p:cNvPr id="198662" name="Rectangle 5"/>
          <p:cNvSpPr>
            <a:spLocks noChangeArrowheads="1"/>
          </p:cNvSpPr>
          <p:nvPr/>
        </p:nvSpPr>
        <p:spPr bwMode="auto">
          <a:xfrm>
            <a:off x="849313" y="4460875"/>
            <a:ext cx="787400" cy="363538"/>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G. S =</a:t>
            </a:r>
          </a:p>
        </p:txBody>
      </p:sp>
      <p:sp>
        <p:nvSpPr>
          <p:cNvPr id="198663" name="Rectangle 6"/>
          <p:cNvSpPr>
            <a:spLocks noChangeArrowheads="1"/>
          </p:cNvSpPr>
          <p:nvPr/>
        </p:nvSpPr>
        <p:spPr bwMode="auto">
          <a:xfrm>
            <a:off x="2043113" y="4206875"/>
            <a:ext cx="6688137" cy="6381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Firmes d'un secteur qui suivent la même stratégie, ou une stratégie</a:t>
            </a:r>
          </a:p>
          <a:p>
            <a:endParaRPr lang="fr-FR" sz="1800" b="1">
              <a:solidFill>
                <a:srgbClr val="00279F"/>
              </a:solidFill>
            </a:endParaRPr>
          </a:p>
        </p:txBody>
      </p:sp>
      <p:sp>
        <p:nvSpPr>
          <p:cNvPr id="198664" name="Rectangle 7"/>
          <p:cNvSpPr>
            <a:spLocks noChangeArrowheads="1"/>
          </p:cNvSpPr>
          <p:nvPr/>
        </p:nvSpPr>
        <p:spPr bwMode="auto">
          <a:xfrm>
            <a:off x="2043113" y="4448175"/>
            <a:ext cx="180975" cy="638175"/>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800">
              <a:solidFill>
                <a:srgbClr val="000000"/>
              </a:solidFill>
            </a:endParaRPr>
          </a:p>
          <a:p>
            <a:endParaRPr lang="fr-FR" sz="1800">
              <a:solidFill>
                <a:srgbClr val="000000"/>
              </a:solidFill>
            </a:endParaRPr>
          </a:p>
        </p:txBody>
      </p:sp>
      <p:sp>
        <p:nvSpPr>
          <p:cNvPr id="198665" name="Rectangle 8"/>
          <p:cNvSpPr>
            <a:spLocks noChangeArrowheads="1"/>
          </p:cNvSpPr>
          <p:nvPr/>
        </p:nvSpPr>
        <p:spPr bwMode="auto">
          <a:xfrm>
            <a:off x="2043113" y="4689475"/>
            <a:ext cx="4746625" cy="363538"/>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voisine selon toutes les dimensions stratégiques</a:t>
            </a:r>
          </a:p>
        </p:txBody>
      </p:sp>
      <p:sp>
        <p:nvSpPr>
          <p:cNvPr id="198666" name="Rectangle 9"/>
          <p:cNvSpPr>
            <a:spLocks noChangeArrowheads="1"/>
          </p:cNvSpPr>
          <p:nvPr/>
        </p:nvSpPr>
        <p:spPr bwMode="auto">
          <a:xfrm>
            <a:off x="1573213" y="1273175"/>
            <a:ext cx="6786562" cy="363538"/>
          </a:xfrm>
          <a:prstGeom prst="rect">
            <a:avLst/>
          </a:prstGeom>
          <a:noFill/>
          <a:ln w="12700">
            <a:noFill/>
            <a:miter lim="800000"/>
            <a:headEnd/>
            <a:tailEnd/>
          </a:ln>
        </p:spPr>
        <p:txBody>
          <a:bodyPr wrap="none" lIns="90487" tIns="44450" rIns="90487" bIns="44450">
            <a:prstTxWarp prst="textNoShape">
              <a:avLst/>
            </a:prstTxWarp>
            <a:spAutoFit/>
          </a:bodyPr>
          <a:lstStyle/>
          <a:p>
            <a:r>
              <a:rPr lang="fr-FR" sz="1800" b="1">
                <a:solidFill>
                  <a:srgbClr val="00279F"/>
                </a:solidFill>
              </a:rPr>
              <a:t>CARACTERISATION DES STRATEGIES DES CONCURRENTS</a:t>
            </a:r>
          </a:p>
        </p:txBody>
      </p:sp>
      <p:sp>
        <p:nvSpPr>
          <p:cNvPr id="198667" name="AutoShape 10"/>
          <p:cNvSpPr>
            <a:spLocks noChangeArrowheads="1"/>
          </p:cNvSpPr>
          <p:nvPr/>
        </p:nvSpPr>
        <p:spPr bwMode="auto">
          <a:xfrm rot="16200000" flipH="1">
            <a:off x="4692650" y="1873250"/>
            <a:ext cx="444500" cy="368300"/>
          </a:xfrm>
          <a:prstGeom prst="rightArrow">
            <a:avLst>
              <a:gd name="adj1" fmla="val 50000"/>
              <a:gd name="adj2" fmla="val 60350"/>
            </a:avLst>
          </a:prstGeom>
          <a:solidFill>
            <a:schemeClr val="accent2"/>
          </a:solidFill>
          <a:ln w="12700">
            <a:solidFill>
              <a:schemeClr val="tx1"/>
            </a:solidFill>
            <a:miter lim="800000"/>
            <a:headEnd/>
            <a:tailEnd/>
          </a:ln>
        </p:spPr>
        <p:txBody>
          <a:bodyPr wrap="none" anchor="ctr">
            <a:prstTxWarp prst="textNoShape">
              <a:avLst/>
            </a:prstTxWarp>
          </a:bodyPr>
          <a:lstStyle/>
          <a:p>
            <a:endParaRPr lang="fr-FR"/>
          </a:p>
        </p:txBody>
      </p:sp>
    </p:spTree>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20A24FBF-BBFB-5A4D-9F84-AF21876D402B}" type="slidenum">
              <a:rPr lang="fr-FR"/>
              <a:pPr>
                <a:defRPr/>
              </a:pPr>
              <a:t>98</a:t>
            </a:fld>
            <a:endParaRPr lang="fr-FR"/>
          </a:p>
        </p:txBody>
      </p:sp>
      <p:sp>
        <p:nvSpPr>
          <p:cNvPr id="200707" name="Rectangle 4"/>
          <p:cNvSpPr>
            <a:spLocks noGrp="1" noChangeArrowheads="1"/>
          </p:cNvSpPr>
          <p:nvPr>
            <p:ph type="title"/>
          </p:nvPr>
        </p:nvSpPr>
        <p:spPr/>
        <p:txBody>
          <a:bodyPr/>
          <a:lstStyle/>
          <a:p>
            <a:r>
              <a:rPr lang="fr-FR"/>
              <a:t>Les critères définissant les stratégies</a:t>
            </a:r>
          </a:p>
        </p:txBody>
      </p:sp>
      <p:sp>
        <p:nvSpPr>
          <p:cNvPr id="200708" name="Rectangle 5"/>
          <p:cNvSpPr>
            <a:spLocks noGrp="1" noChangeArrowheads="1"/>
          </p:cNvSpPr>
          <p:nvPr>
            <p:ph type="body" idx="1"/>
          </p:nvPr>
        </p:nvSpPr>
        <p:spPr/>
        <p:txBody>
          <a:bodyPr/>
          <a:lstStyle/>
          <a:p>
            <a:pPr>
              <a:lnSpc>
                <a:spcPct val="90000"/>
              </a:lnSpc>
            </a:pPr>
            <a:r>
              <a:rPr lang="fr-FR"/>
              <a:t>La spécialisation</a:t>
            </a:r>
          </a:p>
          <a:p>
            <a:pPr>
              <a:lnSpc>
                <a:spcPct val="90000"/>
              </a:lnSpc>
            </a:pPr>
            <a:r>
              <a:rPr lang="fr-FR"/>
              <a:t>L'image de marque</a:t>
            </a:r>
          </a:p>
          <a:p>
            <a:pPr>
              <a:lnSpc>
                <a:spcPct val="90000"/>
              </a:lnSpc>
            </a:pPr>
            <a:r>
              <a:rPr lang="fr-FR"/>
              <a:t>La sélection des canaux de distribution</a:t>
            </a:r>
          </a:p>
          <a:p>
            <a:pPr>
              <a:lnSpc>
                <a:spcPct val="90000"/>
              </a:lnSpc>
            </a:pPr>
            <a:r>
              <a:rPr lang="fr-FR"/>
              <a:t>La qualité des produits</a:t>
            </a:r>
          </a:p>
          <a:p>
            <a:pPr>
              <a:lnSpc>
                <a:spcPct val="90000"/>
              </a:lnSpc>
            </a:pPr>
            <a:r>
              <a:rPr lang="fr-FR"/>
              <a:t>La domination technologique</a:t>
            </a:r>
          </a:p>
          <a:p>
            <a:pPr>
              <a:lnSpc>
                <a:spcPct val="90000"/>
              </a:lnSpc>
            </a:pPr>
            <a:r>
              <a:rPr lang="fr-FR"/>
              <a:t>L'intégration verticale</a:t>
            </a:r>
          </a:p>
          <a:p>
            <a:pPr>
              <a:lnSpc>
                <a:spcPct val="90000"/>
              </a:lnSpc>
            </a:pPr>
            <a:r>
              <a:rPr lang="fr-FR"/>
              <a:t>La situation dans le domaine des coûts</a:t>
            </a:r>
          </a:p>
          <a:p>
            <a:pPr>
              <a:lnSpc>
                <a:spcPct val="90000"/>
              </a:lnSpc>
            </a:pPr>
            <a:r>
              <a:rPr lang="fr-FR"/>
              <a:t>Les services</a:t>
            </a:r>
          </a:p>
          <a:p>
            <a:pPr>
              <a:lnSpc>
                <a:spcPct val="90000"/>
              </a:lnSpc>
            </a:pPr>
            <a:r>
              <a:rPr lang="fr-FR"/>
              <a:t>La politique des prix</a:t>
            </a:r>
          </a:p>
          <a:p>
            <a:pPr>
              <a:lnSpc>
                <a:spcPct val="90000"/>
              </a:lnSpc>
            </a:pPr>
            <a:r>
              <a:rPr lang="fr-FR"/>
              <a:t>L'influence</a:t>
            </a:r>
          </a:p>
          <a:p>
            <a:pPr>
              <a:lnSpc>
                <a:spcPct val="90000"/>
              </a:lnSpc>
            </a:pPr>
            <a:r>
              <a:rPr lang="fr-FR"/>
              <a:t>Les rapports avec les société-mère</a:t>
            </a:r>
          </a:p>
          <a:p>
            <a:pPr>
              <a:lnSpc>
                <a:spcPct val="90000"/>
              </a:lnSpc>
            </a:pPr>
            <a:r>
              <a:rPr lang="fr-FR"/>
              <a:t>Les rapports avec les autorités publiques</a:t>
            </a:r>
          </a:p>
          <a:p>
            <a:pPr>
              <a:lnSpc>
                <a:spcPct val="90000"/>
              </a:lnSpc>
            </a:pPr>
            <a:r>
              <a:rPr lang="fr-FR"/>
              <a:t>Le niveau d'intégration verticale</a:t>
            </a:r>
          </a:p>
          <a:p>
            <a:pPr>
              <a:lnSpc>
                <a:spcPct val="90000"/>
              </a:lnSpc>
            </a:pPr>
            <a:r>
              <a:rPr lang="fr-FR"/>
              <a:t>…</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Espace réservé du numéro de diapositive 3"/>
          <p:cNvSpPr>
            <a:spLocks noGrp="1"/>
          </p:cNvSpPr>
          <p:nvPr>
            <p:ph type="sldNum" sz="quarter" idx="10"/>
          </p:nvPr>
        </p:nvSpPr>
        <p:spPr/>
        <p:txBody>
          <a:bodyPr/>
          <a:lstStyle/>
          <a:p>
            <a:pPr>
              <a:defRPr/>
            </a:pPr>
            <a:fld id="{A32101B9-2D6A-1342-A268-A3DE1D049226}" type="slidenum">
              <a:rPr lang="fr-FR"/>
              <a:pPr>
                <a:defRPr/>
              </a:pPr>
              <a:t>99</a:t>
            </a:fld>
            <a:endParaRPr lang="fr-FR"/>
          </a:p>
        </p:txBody>
      </p:sp>
      <p:sp>
        <p:nvSpPr>
          <p:cNvPr id="202755" name="Rectangle 2"/>
          <p:cNvSpPr>
            <a:spLocks noGrp="1" noChangeArrowheads="1"/>
          </p:cNvSpPr>
          <p:nvPr>
            <p:ph type="title"/>
          </p:nvPr>
        </p:nvSpPr>
        <p:spPr>
          <a:xfrm>
            <a:off x="762000" y="0"/>
            <a:ext cx="7772400" cy="609600"/>
          </a:xfrm>
          <a:noFill/>
        </p:spPr>
        <p:txBody>
          <a:bodyPr/>
          <a:lstStyle/>
          <a:p>
            <a:r>
              <a:rPr lang="fr-FR"/>
              <a:t>Exemple de carte </a:t>
            </a:r>
          </a:p>
        </p:txBody>
      </p:sp>
      <p:sp>
        <p:nvSpPr>
          <p:cNvPr id="202756" name="Oval 3"/>
          <p:cNvSpPr>
            <a:spLocks noChangeArrowheads="1"/>
          </p:cNvSpPr>
          <p:nvPr/>
        </p:nvSpPr>
        <p:spPr bwMode="auto">
          <a:xfrm>
            <a:off x="1741488" y="1120775"/>
            <a:ext cx="3584575" cy="1743075"/>
          </a:xfrm>
          <a:prstGeom prst="ellipse">
            <a:avLst/>
          </a:prstGeom>
          <a:solidFill>
            <a:srgbClr val="FFFFFF"/>
          </a:solidFill>
          <a:ln w="12700">
            <a:solidFill>
              <a:schemeClr val="hlink"/>
            </a:solidFill>
            <a:round/>
            <a:headEnd/>
            <a:tailEnd/>
          </a:ln>
        </p:spPr>
        <p:txBody>
          <a:bodyPr wrap="none" anchor="ctr">
            <a:prstTxWarp prst="textNoShape">
              <a:avLst/>
            </a:prstTxWarp>
          </a:bodyPr>
          <a:lstStyle/>
          <a:p>
            <a:endParaRPr lang="fr-FR"/>
          </a:p>
        </p:txBody>
      </p:sp>
      <p:sp>
        <p:nvSpPr>
          <p:cNvPr id="202757" name="Rectangle 4"/>
          <p:cNvSpPr>
            <a:spLocks noChangeArrowheads="1"/>
          </p:cNvSpPr>
          <p:nvPr/>
        </p:nvSpPr>
        <p:spPr bwMode="auto">
          <a:xfrm>
            <a:off x="2928938" y="1395413"/>
            <a:ext cx="936625" cy="514350"/>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b="1">
                <a:solidFill>
                  <a:srgbClr val="00279F"/>
                </a:solidFill>
              </a:rPr>
              <a:t>Groupe A</a:t>
            </a:r>
          </a:p>
          <a:p>
            <a:endParaRPr lang="fr-FR" sz="1400" b="1">
              <a:solidFill>
                <a:srgbClr val="00279F"/>
              </a:solidFill>
            </a:endParaRPr>
          </a:p>
        </p:txBody>
      </p:sp>
      <p:sp>
        <p:nvSpPr>
          <p:cNvPr id="202758" name="Rectangle 5"/>
          <p:cNvSpPr>
            <a:spLocks noChangeArrowheads="1"/>
          </p:cNvSpPr>
          <p:nvPr/>
        </p:nvSpPr>
        <p:spPr bwMode="auto">
          <a:xfrm>
            <a:off x="3449638" y="1538288"/>
            <a:ext cx="180975" cy="514350"/>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400" b="1">
              <a:solidFill>
                <a:srgbClr val="00279F"/>
              </a:solidFill>
            </a:endParaRPr>
          </a:p>
          <a:p>
            <a:endParaRPr lang="fr-FR" sz="1400" b="1">
              <a:solidFill>
                <a:srgbClr val="00279F"/>
              </a:solidFill>
            </a:endParaRPr>
          </a:p>
        </p:txBody>
      </p:sp>
      <p:sp>
        <p:nvSpPr>
          <p:cNvPr id="202759" name="Rectangle 6"/>
          <p:cNvSpPr>
            <a:spLocks noChangeArrowheads="1"/>
          </p:cNvSpPr>
          <p:nvPr/>
        </p:nvSpPr>
        <p:spPr bwMode="auto">
          <a:xfrm>
            <a:off x="2546350" y="1681163"/>
            <a:ext cx="1528763" cy="30162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a:solidFill>
                  <a:srgbClr val="00279F"/>
                </a:solidFill>
              </a:rPr>
              <a:t>Gamme complète, </a:t>
            </a:r>
          </a:p>
        </p:txBody>
      </p:sp>
      <p:sp>
        <p:nvSpPr>
          <p:cNvPr id="202760" name="Rectangle 7"/>
          <p:cNvSpPr>
            <a:spLocks noChangeArrowheads="1"/>
          </p:cNvSpPr>
          <p:nvPr/>
        </p:nvSpPr>
        <p:spPr bwMode="auto">
          <a:xfrm>
            <a:off x="2478088" y="1822450"/>
            <a:ext cx="1652587" cy="30162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a:solidFill>
                  <a:srgbClr val="00279F"/>
                </a:solidFill>
              </a:rPr>
              <a:t>intégration verticale </a:t>
            </a:r>
          </a:p>
        </p:txBody>
      </p:sp>
      <p:sp>
        <p:nvSpPr>
          <p:cNvPr id="202761" name="Rectangle 8"/>
          <p:cNvSpPr>
            <a:spLocks noChangeArrowheads="1"/>
          </p:cNvSpPr>
          <p:nvPr/>
        </p:nvSpPr>
        <p:spPr bwMode="auto">
          <a:xfrm>
            <a:off x="2252663" y="1965325"/>
            <a:ext cx="1982787" cy="30162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a:solidFill>
                  <a:srgbClr val="00279F"/>
                </a:solidFill>
              </a:rPr>
              <a:t>poussée, faibles coûts de </a:t>
            </a:r>
          </a:p>
        </p:txBody>
      </p:sp>
      <p:sp>
        <p:nvSpPr>
          <p:cNvPr id="202762" name="Rectangle 9"/>
          <p:cNvSpPr>
            <a:spLocks noChangeArrowheads="1"/>
          </p:cNvSpPr>
          <p:nvPr/>
        </p:nvSpPr>
        <p:spPr bwMode="auto">
          <a:xfrm>
            <a:off x="2530475" y="2108200"/>
            <a:ext cx="1554163" cy="30162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a:solidFill>
                  <a:srgbClr val="00279F"/>
                </a:solidFill>
              </a:rPr>
              <a:t>production, peu de </a:t>
            </a:r>
          </a:p>
        </p:txBody>
      </p:sp>
      <p:sp>
        <p:nvSpPr>
          <p:cNvPr id="202763" name="Rectangle 10"/>
          <p:cNvSpPr>
            <a:spLocks noChangeArrowheads="1"/>
          </p:cNvSpPr>
          <p:nvPr/>
        </p:nvSpPr>
        <p:spPr bwMode="auto">
          <a:xfrm>
            <a:off x="2165350" y="2249488"/>
            <a:ext cx="2066925" cy="30162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a:solidFill>
                  <a:srgbClr val="00279F"/>
                </a:solidFill>
              </a:rPr>
              <a:t>services, qualité moyenne.</a:t>
            </a:r>
          </a:p>
        </p:txBody>
      </p:sp>
      <p:sp>
        <p:nvSpPr>
          <p:cNvPr id="202764" name="Oval 11"/>
          <p:cNvSpPr>
            <a:spLocks noChangeArrowheads="1"/>
          </p:cNvSpPr>
          <p:nvPr/>
        </p:nvSpPr>
        <p:spPr bwMode="auto">
          <a:xfrm>
            <a:off x="2174875" y="4522788"/>
            <a:ext cx="2943225" cy="1406525"/>
          </a:xfrm>
          <a:prstGeom prst="ellipse">
            <a:avLst/>
          </a:prstGeom>
          <a:solidFill>
            <a:srgbClr val="FFFFFF"/>
          </a:solidFill>
          <a:ln w="12700">
            <a:solidFill>
              <a:schemeClr val="hlink"/>
            </a:solidFill>
            <a:round/>
            <a:headEnd/>
            <a:tailEnd/>
          </a:ln>
        </p:spPr>
        <p:txBody>
          <a:bodyPr wrap="none" anchor="ctr">
            <a:prstTxWarp prst="textNoShape">
              <a:avLst/>
            </a:prstTxWarp>
          </a:bodyPr>
          <a:lstStyle/>
          <a:p>
            <a:endParaRPr lang="fr-FR"/>
          </a:p>
        </p:txBody>
      </p:sp>
      <p:sp>
        <p:nvSpPr>
          <p:cNvPr id="202765" name="Rectangle 12"/>
          <p:cNvSpPr>
            <a:spLocks noChangeArrowheads="1"/>
          </p:cNvSpPr>
          <p:nvPr/>
        </p:nvSpPr>
        <p:spPr bwMode="auto">
          <a:xfrm>
            <a:off x="3051175" y="4764088"/>
            <a:ext cx="936625" cy="514350"/>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b="1">
                <a:solidFill>
                  <a:srgbClr val="00279F"/>
                </a:solidFill>
              </a:rPr>
              <a:t>Groupe D</a:t>
            </a:r>
          </a:p>
          <a:p>
            <a:endParaRPr lang="fr-FR" sz="1400" b="1">
              <a:solidFill>
                <a:srgbClr val="00279F"/>
              </a:solidFill>
            </a:endParaRPr>
          </a:p>
        </p:txBody>
      </p:sp>
      <p:sp>
        <p:nvSpPr>
          <p:cNvPr id="202766" name="Rectangle 13"/>
          <p:cNvSpPr>
            <a:spLocks noChangeArrowheads="1"/>
          </p:cNvSpPr>
          <p:nvPr/>
        </p:nvSpPr>
        <p:spPr bwMode="auto">
          <a:xfrm>
            <a:off x="3571875" y="4905375"/>
            <a:ext cx="180975" cy="514350"/>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400" b="1">
              <a:solidFill>
                <a:srgbClr val="00279F"/>
              </a:solidFill>
            </a:endParaRPr>
          </a:p>
          <a:p>
            <a:endParaRPr lang="fr-FR" sz="1400" b="1">
              <a:solidFill>
                <a:srgbClr val="00279F"/>
              </a:solidFill>
            </a:endParaRPr>
          </a:p>
        </p:txBody>
      </p:sp>
      <p:sp>
        <p:nvSpPr>
          <p:cNvPr id="202767" name="Rectangle 14"/>
          <p:cNvSpPr>
            <a:spLocks noChangeArrowheads="1"/>
          </p:cNvSpPr>
          <p:nvPr/>
        </p:nvSpPr>
        <p:spPr bwMode="auto">
          <a:xfrm>
            <a:off x="2806700" y="5048250"/>
            <a:ext cx="1331913" cy="30162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a:solidFill>
                  <a:srgbClr val="00279F"/>
                </a:solidFill>
              </a:rPr>
              <a:t>Gamme étroite, </a:t>
            </a:r>
          </a:p>
        </p:txBody>
      </p:sp>
      <p:sp>
        <p:nvSpPr>
          <p:cNvPr id="202768" name="Rectangle 15"/>
          <p:cNvSpPr>
            <a:spLocks noChangeArrowheads="1"/>
          </p:cNvSpPr>
          <p:nvPr/>
        </p:nvSpPr>
        <p:spPr bwMode="auto">
          <a:xfrm>
            <a:off x="2408238" y="5191125"/>
            <a:ext cx="1924050" cy="30162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a:solidFill>
                  <a:srgbClr val="00279F"/>
                </a:solidFill>
              </a:rPr>
              <a:t>automatisation poussée, </a:t>
            </a:r>
          </a:p>
        </p:txBody>
      </p:sp>
      <p:sp>
        <p:nvSpPr>
          <p:cNvPr id="202769" name="Rectangle 16"/>
          <p:cNvSpPr>
            <a:spLocks noChangeArrowheads="1"/>
          </p:cNvSpPr>
          <p:nvPr/>
        </p:nvSpPr>
        <p:spPr bwMode="auto">
          <a:xfrm>
            <a:off x="2338388" y="5332413"/>
            <a:ext cx="1968500" cy="30162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a:solidFill>
                  <a:srgbClr val="00279F"/>
                </a:solidFill>
              </a:rPr>
              <a:t>prix bas, peu de services.</a:t>
            </a:r>
          </a:p>
        </p:txBody>
      </p:sp>
      <p:sp>
        <p:nvSpPr>
          <p:cNvPr id="202770" name="Oval 17"/>
          <p:cNvSpPr>
            <a:spLocks noChangeArrowheads="1"/>
          </p:cNvSpPr>
          <p:nvPr/>
        </p:nvSpPr>
        <p:spPr bwMode="auto">
          <a:xfrm>
            <a:off x="5283200" y="2662238"/>
            <a:ext cx="2508250" cy="1198562"/>
          </a:xfrm>
          <a:prstGeom prst="ellipse">
            <a:avLst/>
          </a:prstGeom>
          <a:solidFill>
            <a:srgbClr val="FFFFFF"/>
          </a:solidFill>
          <a:ln w="12700">
            <a:solidFill>
              <a:schemeClr val="hlink"/>
            </a:solidFill>
            <a:round/>
            <a:headEnd/>
            <a:tailEnd/>
          </a:ln>
        </p:spPr>
        <p:txBody>
          <a:bodyPr wrap="none" anchor="ctr">
            <a:prstTxWarp prst="textNoShape">
              <a:avLst/>
            </a:prstTxWarp>
          </a:bodyPr>
          <a:lstStyle/>
          <a:p>
            <a:endParaRPr lang="fr-FR"/>
          </a:p>
        </p:txBody>
      </p:sp>
      <p:sp>
        <p:nvSpPr>
          <p:cNvPr id="202771" name="Rectangle 18"/>
          <p:cNvSpPr>
            <a:spLocks noChangeArrowheads="1"/>
          </p:cNvSpPr>
          <p:nvPr/>
        </p:nvSpPr>
        <p:spPr bwMode="auto">
          <a:xfrm>
            <a:off x="5932488" y="2660650"/>
            <a:ext cx="936625" cy="30162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b="1">
                <a:solidFill>
                  <a:srgbClr val="00279F"/>
                </a:solidFill>
              </a:rPr>
              <a:t>Groupe C</a:t>
            </a:r>
          </a:p>
        </p:txBody>
      </p:sp>
      <p:sp>
        <p:nvSpPr>
          <p:cNvPr id="202772" name="Rectangle 19"/>
          <p:cNvSpPr>
            <a:spLocks noChangeArrowheads="1"/>
          </p:cNvSpPr>
          <p:nvPr/>
        </p:nvSpPr>
        <p:spPr bwMode="auto">
          <a:xfrm>
            <a:off x="6956425" y="2660650"/>
            <a:ext cx="180975" cy="514350"/>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400">
              <a:solidFill>
                <a:srgbClr val="00279F"/>
              </a:solidFill>
            </a:endParaRPr>
          </a:p>
          <a:p>
            <a:endParaRPr lang="fr-FR" sz="1400">
              <a:solidFill>
                <a:srgbClr val="00279F"/>
              </a:solidFill>
            </a:endParaRPr>
          </a:p>
        </p:txBody>
      </p:sp>
      <p:sp>
        <p:nvSpPr>
          <p:cNvPr id="202773" name="Rectangle 20"/>
          <p:cNvSpPr>
            <a:spLocks noChangeArrowheads="1"/>
          </p:cNvSpPr>
          <p:nvPr/>
        </p:nvSpPr>
        <p:spPr bwMode="auto">
          <a:xfrm>
            <a:off x="6453188" y="2803525"/>
            <a:ext cx="180975" cy="514350"/>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400">
              <a:solidFill>
                <a:srgbClr val="00279F"/>
              </a:solidFill>
            </a:endParaRPr>
          </a:p>
          <a:p>
            <a:endParaRPr lang="fr-FR" sz="1400">
              <a:solidFill>
                <a:srgbClr val="00279F"/>
              </a:solidFill>
            </a:endParaRPr>
          </a:p>
        </p:txBody>
      </p:sp>
      <p:sp>
        <p:nvSpPr>
          <p:cNvPr id="202774" name="Rectangle 21"/>
          <p:cNvSpPr>
            <a:spLocks noChangeArrowheads="1"/>
          </p:cNvSpPr>
          <p:nvPr/>
        </p:nvSpPr>
        <p:spPr bwMode="auto">
          <a:xfrm>
            <a:off x="5324475" y="2944813"/>
            <a:ext cx="1858963" cy="30162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a:solidFill>
                  <a:srgbClr val="00279F"/>
                </a:solidFill>
              </a:rPr>
              <a:t>Gamme moyenne, prix </a:t>
            </a:r>
          </a:p>
        </p:txBody>
      </p:sp>
      <p:sp>
        <p:nvSpPr>
          <p:cNvPr id="202775" name="Rectangle 22"/>
          <p:cNvSpPr>
            <a:spLocks noChangeArrowheads="1"/>
          </p:cNvSpPr>
          <p:nvPr/>
        </p:nvSpPr>
        <p:spPr bwMode="auto">
          <a:xfrm>
            <a:off x="5827713" y="3087688"/>
            <a:ext cx="1123950" cy="30162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a:solidFill>
                  <a:srgbClr val="00279F"/>
                </a:solidFill>
              </a:rPr>
              <a:t>moyens, très </a:t>
            </a:r>
          </a:p>
        </p:txBody>
      </p:sp>
      <p:sp>
        <p:nvSpPr>
          <p:cNvPr id="202776" name="Rectangle 23"/>
          <p:cNvSpPr>
            <a:spLocks noChangeArrowheads="1"/>
          </p:cNvSpPr>
          <p:nvPr/>
        </p:nvSpPr>
        <p:spPr bwMode="auto">
          <a:xfrm>
            <a:off x="5514975" y="3230563"/>
            <a:ext cx="1603375" cy="30162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a:solidFill>
                  <a:srgbClr val="00279F"/>
                </a:solidFill>
              </a:rPr>
              <a:t>importants services </a:t>
            </a:r>
          </a:p>
        </p:txBody>
      </p:sp>
      <p:sp>
        <p:nvSpPr>
          <p:cNvPr id="202777" name="Rectangle 24"/>
          <p:cNvSpPr>
            <a:spLocks noChangeArrowheads="1"/>
          </p:cNvSpPr>
          <p:nvPr/>
        </p:nvSpPr>
        <p:spPr bwMode="auto">
          <a:xfrm>
            <a:off x="5394325" y="3373438"/>
            <a:ext cx="1755775" cy="30162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a:solidFill>
                  <a:srgbClr val="00279F"/>
                </a:solidFill>
              </a:rPr>
              <a:t>pour consommateurs, </a:t>
            </a:r>
          </a:p>
        </p:txBody>
      </p:sp>
      <p:sp>
        <p:nvSpPr>
          <p:cNvPr id="202778" name="Rectangle 25"/>
          <p:cNvSpPr>
            <a:spLocks noChangeArrowheads="1"/>
          </p:cNvSpPr>
          <p:nvPr/>
        </p:nvSpPr>
        <p:spPr bwMode="auto">
          <a:xfrm>
            <a:off x="5602288" y="3514725"/>
            <a:ext cx="1414462" cy="30162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a:solidFill>
                  <a:srgbClr val="00279F"/>
                </a:solidFill>
              </a:rPr>
              <a:t>qualité médiocre.</a:t>
            </a:r>
          </a:p>
        </p:txBody>
      </p:sp>
      <p:sp>
        <p:nvSpPr>
          <p:cNvPr id="202779" name="Oval 26"/>
          <p:cNvSpPr>
            <a:spLocks noChangeArrowheads="1"/>
          </p:cNvSpPr>
          <p:nvPr/>
        </p:nvSpPr>
        <p:spPr bwMode="auto">
          <a:xfrm>
            <a:off x="6357938" y="4303713"/>
            <a:ext cx="2214562" cy="1098550"/>
          </a:xfrm>
          <a:prstGeom prst="ellipse">
            <a:avLst/>
          </a:prstGeom>
          <a:solidFill>
            <a:srgbClr val="FFFFFF"/>
          </a:solidFill>
          <a:ln w="12700">
            <a:solidFill>
              <a:schemeClr val="hlink"/>
            </a:solidFill>
            <a:round/>
            <a:headEnd/>
            <a:tailEnd/>
          </a:ln>
        </p:spPr>
        <p:txBody>
          <a:bodyPr wrap="none" anchor="ctr">
            <a:prstTxWarp prst="textNoShape">
              <a:avLst/>
            </a:prstTxWarp>
          </a:bodyPr>
          <a:lstStyle/>
          <a:p>
            <a:endParaRPr lang="fr-FR"/>
          </a:p>
        </p:txBody>
      </p:sp>
      <p:sp>
        <p:nvSpPr>
          <p:cNvPr id="202780" name="Rectangle 27"/>
          <p:cNvSpPr>
            <a:spLocks noChangeArrowheads="1"/>
          </p:cNvSpPr>
          <p:nvPr/>
        </p:nvSpPr>
        <p:spPr bwMode="auto">
          <a:xfrm>
            <a:off x="6869113" y="4252913"/>
            <a:ext cx="927100" cy="514350"/>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b="1">
                <a:solidFill>
                  <a:srgbClr val="00279F"/>
                </a:solidFill>
              </a:rPr>
              <a:t>Groupe B</a:t>
            </a:r>
          </a:p>
          <a:p>
            <a:endParaRPr lang="fr-FR" sz="1400" b="1">
              <a:solidFill>
                <a:srgbClr val="00279F"/>
              </a:solidFill>
            </a:endParaRPr>
          </a:p>
        </p:txBody>
      </p:sp>
      <p:sp>
        <p:nvSpPr>
          <p:cNvPr id="202781" name="Rectangle 28"/>
          <p:cNvSpPr>
            <a:spLocks noChangeArrowheads="1"/>
          </p:cNvSpPr>
          <p:nvPr/>
        </p:nvSpPr>
        <p:spPr bwMode="auto">
          <a:xfrm>
            <a:off x="7372350" y="4394200"/>
            <a:ext cx="180975" cy="514350"/>
          </a:xfrm>
          <a:prstGeom prst="rect">
            <a:avLst/>
          </a:prstGeom>
          <a:noFill/>
          <a:ln w="12700">
            <a:noFill/>
            <a:miter lim="800000"/>
            <a:headEnd/>
            <a:tailEnd/>
          </a:ln>
        </p:spPr>
        <p:txBody>
          <a:bodyPr wrap="none" lIns="90487" tIns="44450" rIns="90487" bIns="44450">
            <a:prstTxWarp prst="textNoShape">
              <a:avLst/>
            </a:prstTxWarp>
            <a:spAutoFit/>
          </a:bodyPr>
          <a:lstStyle/>
          <a:p>
            <a:endParaRPr lang="fr-FR" sz="1400" b="1">
              <a:solidFill>
                <a:srgbClr val="00279F"/>
              </a:solidFill>
            </a:endParaRPr>
          </a:p>
          <a:p>
            <a:endParaRPr lang="fr-FR" sz="1400" b="1">
              <a:solidFill>
                <a:srgbClr val="00279F"/>
              </a:solidFill>
            </a:endParaRPr>
          </a:p>
        </p:txBody>
      </p:sp>
      <p:sp>
        <p:nvSpPr>
          <p:cNvPr id="202782" name="Rectangle 29"/>
          <p:cNvSpPr>
            <a:spLocks noChangeArrowheads="1"/>
          </p:cNvSpPr>
          <p:nvPr/>
        </p:nvSpPr>
        <p:spPr bwMode="auto">
          <a:xfrm>
            <a:off x="6626225" y="4537075"/>
            <a:ext cx="1331913" cy="30162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a:solidFill>
                  <a:srgbClr val="00279F"/>
                </a:solidFill>
              </a:rPr>
              <a:t>Gamme étroite, </a:t>
            </a:r>
          </a:p>
        </p:txBody>
      </p:sp>
      <p:sp>
        <p:nvSpPr>
          <p:cNvPr id="202783" name="Rectangle 30"/>
          <p:cNvSpPr>
            <a:spLocks noChangeArrowheads="1"/>
          </p:cNvSpPr>
          <p:nvPr/>
        </p:nvSpPr>
        <p:spPr bwMode="auto">
          <a:xfrm>
            <a:off x="6556375" y="4679950"/>
            <a:ext cx="1420813" cy="30162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a:solidFill>
                  <a:srgbClr val="00279F"/>
                </a:solidFill>
              </a:rPr>
              <a:t>assemblage, prix </a:t>
            </a:r>
          </a:p>
        </p:txBody>
      </p:sp>
      <p:sp>
        <p:nvSpPr>
          <p:cNvPr id="202784" name="Rectangle 31"/>
          <p:cNvSpPr>
            <a:spLocks noChangeArrowheads="1"/>
          </p:cNvSpPr>
          <p:nvPr/>
        </p:nvSpPr>
        <p:spPr bwMode="auto">
          <a:xfrm>
            <a:off x="6453188" y="4822825"/>
            <a:ext cx="1587500" cy="30162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a:solidFill>
                  <a:srgbClr val="00279F"/>
                </a:solidFill>
              </a:rPr>
              <a:t>élevés, technologie </a:t>
            </a:r>
          </a:p>
        </p:txBody>
      </p:sp>
      <p:sp>
        <p:nvSpPr>
          <p:cNvPr id="202785" name="Rectangle 32"/>
          <p:cNvSpPr>
            <a:spLocks noChangeArrowheads="1"/>
          </p:cNvSpPr>
          <p:nvPr/>
        </p:nvSpPr>
        <p:spPr bwMode="auto">
          <a:xfrm>
            <a:off x="6505575" y="4964113"/>
            <a:ext cx="1489075" cy="30162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a:solidFill>
                  <a:srgbClr val="00279F"/>
                </a:solidFill>
              </a:rPr>
              <a:t>complexe, qualité </a:t>
            </a:r>
          </a:p>
        </p:txBody>
      </p:sp>
      <p:sp>
        <p:nvSpPr>
          <p:cNvPr id="202786" name="Rectangle 33"/>
          <p:cNvSpPr>
            <a:spLocks noChangeArrowheads="1"/>
          </p:cNvSpPr>
          <p:nvPr/>
        </p:nvSpPr>
        <p:spPr bwMode="auto">
          <a:xfrm>
            <a:off x="6834188" y="5106988"/>
            <a:ext cx="965200" cy="30162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a:solidFill>
                  <a:srgbClr val="00279F"/>
                </a:solidFill>
              </a:rPr>
              <a:t>supérieure.</a:t>
            </a:r>
          </a:p>
        </p:txBody>
      </p:sp>
      <p:sp>
        <p:nvSpPr>
          <p:cNvPr id="202787" name="Rectangle 34"/>
          <p:cNvSpPr>
            <a:spLocks noChangeArrowheads="1"/>
          </p:cNvSpPr>
          <p:nvPr/>
        </p:nvSpPr>
        <p:spPr bwMode="auto">
          <a:xfrm>
            <a:off x="3694113" y="6538913"/>
            <a:ext cx="2566987" cy="30162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400" b="1">
                <a:solidFill>
                  <a:schemeClr val="hlink"/>
                </a:solidFill>
              </a:rPr>
              <a:t>INTEGRATION VERTICALE</a:t>
            </a:r>
          </a:p>
        </p:txBody>
      </p:sp>
      <p:sp>
        <p:nvSpPr>
          <p:cNvPr id="202788" name="Rectangle 35"/>
          <p:cNvSpPr>
            <a:spLocks noChangeArrowheads="1"/>
          </p:cNvSpPr>
          <p:nvPr/>
        </p:nvSpPr>
        <p:spPr bwMode="auto">
          <a:xfrm rot="-5400000">
            <a:off x="258763" y="1373188"/>
            <a:ext cx="1698625"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b="1">
                <a:solidFill>
                  <a:srgbClr val="00279F"/>
                </a:solidFill>
              </a:rPr>
              <a:t>Gamme complète</a:t>
            </a:r>
          </a:p>
        </p:txBody>
      </p:sp>
      <p:sp>
        <p:nvSpPr>
          <p:cNvPr id="202789" name="Rectangle 36"/>
          <p:cNvSpPr>
            <a:spLocks noChangeArrowheads="1"/>
          </p:cNvSpPr>
          <p:nvPr/>
        </p:nvSpPr>
        <p:spPr bwMode="auto">
          <a:xfrm rot="-5400000">
            <a:off x="507207" y="5520531"/>
            <a:ext cx="1484312"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b="1">
                <a:solidFill>
                  <a:srgbClr val="00279F"/>
                </a:solidFill>
              </a:rPr>
              <a:t>Gamme étroite</a:t>
            </a:r>
          </a:p>
        </p:txBody>
      </p:sp>
      <p:sp>
        <p:nvSpPr>
          <p:cNvPr id="202790" name="Freeform 37"/>
          <p:cNvSpPr>
            <a:spLocks/>
          </p:cNvSpPr>
          <p:nvPr/>
        </p:nvSpPr>
        <p:spPr bwMode="auto">
          <a:xfrm>
            <a:off x="1435100" y="846138"/>
            <a:ext cx="7378700" cy="5413375"/>
          </a:xfrm>
          <a:custGeom>
            <a:avLst/>
            <a:gdLst>
              <a:gd name="T0" fmla="*/ 0 w 4648"/>
              <a:gd name="T1" fmla="*/ 0 h 3410"/>
              <a:gd name="T2" fmla="*/ 0 w 4648"/>
              <a:gd name="T3" fmla="*/ 5411788 h 3410"/>
              <a:gd name="T4" fmla="*/ 7377113 w 4648"/>
              <a:gd name="T5" fmla="*/ 5411788 h 3410"/>
              <a:gd name="T6" fmla="*/ 0 60000 65536"/>
              <a:gd name="T7" fmla="*/ 0 60000 65536"/>
              <a:gd name="T8" fmla="*/ 0 60000 65536"/>
              <a:gd name="T9" fmla="*/ 0 w 4648"/>
              <a:gd name="T10" fmla="*/ 0 h 3410"/>
              <a:gd name="T11" fmla="*/ 4648 w 4648"/>
              <a:gd name="T12" fmla="*/ 3410 h 3410"/>
            </a:gdLst>
            <a:ahLst/>
            <a:cxnLst>
              <a:cxn ang="T6">
                <a:pos x="T0" y="T1"/>
              </a:cxn>
              <a:cxn ang="T7">
                <a:pos x="T2" y="T3"/>
              </a:cxn>
              <a:cxn ang="T8">
                <a:pos x="T4" y="T5"/>
              </a:cxn>
            </a:cxnLst>
            <a:rect l="T9" t="T10" r="T11" b="T12"/>
            <a:pathLst>
              <a:path w="4648" h="3410">
                <a:moveTo>
                  <a:pt x="0" y="0"/>
                </a:moveTo>
                <a:lnTo>
                  <a:pt x="0" y="3409"/>
                </a:lnTo>
                <a:lnTo>
                  <a:pt x="4647" y="3409"/>
                </a:lnTo>
              </a:path>
            </a:pathLst>
          </a:custGeom>
          <a:noFill/>
          <a:ln w="25400" cap="rnd">
            <a:solidFill>
              <a:srgbClr val="000000"/>
            </a:solidFill>
            <a:round/>
            <a:headEnd/>
            <a:tailEnd type="triangle" w="med" len="med"/>
          </a:ln>
        </p:spPr>
        <p:txBody>
          <a:bodyPr>
            <a:prstTxWarp prst="textNoShape">
              <a:avLst/>
            </a:prstTxWarp>
          </a:bodyPr>
          <a:lstStyle/>
          <a:p>
            <a:endParaRPr lang="fr-FR"/>
          </a:p>
        </p:txBody>
      </p:sp>
      <p:sp>
        <p:nvSpPr>
          <p:cNvPr id="202791" name="Rectangle 38"/>
          <p:cNvSpPr>
            <a:spLocks noChangeArrowheads="1"/>
          </p:cNvSpPr>
          <p:nvPr/>
        </p:nvSpPr>
        <p:spPr bwMode="auto">
          <a:xfrm>
            <a:off x="2130425" y="6164263"/>
            <a:ext cx="1214438"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b="1">
                <a:solidFill>
                  <a:srgbClr val="00279F"/>
                </a:solidFill>
              </a:rPr>
              <a:t>Intégration </a:t>
            </a:r>
          </a:p>
        </p:txBody>
      </p:sp>
      <p:sp>
        <p:nvSpPr>
          <p:cNvPr id="202792" name="Rectangle 39"/>
          <p:cNvSpPr>
            <a:spLocks noChangeArrowheads="1"/>
          </p:cNvSpPr>
          <p:nvPr/>
        </p:nvSpPr>
        <p:spPr bwMode="auto">
          <a:xfrm>
            <a:off x="1765300" y="6323013"/>
            <a:ext cx="1643063"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b="1">
                <a:solidFill>
                  <a:srgbClr val="00279F"/>
                </a:solidFill>
              </a:rPr>
              <a:t>verticale poussée</a:t>
            </a:r>
          </a:p>
        </p:txBody>
      </p:sp>
      <p:sp>
        <p:nvSpPr>
          <p:cNvPr id="202793" name="Rectangle 40"/>
          <p:cNvSpPr>
            <a:spLocks noChangeArrowheads="1"/>
          </p:cNvSpPr>
          <p:nvPr/>
        </p:nvSpPr>
        <p:spPr bwMode="auto">
          <a:xfrm>
            <a:off x="7026275" y="6205538"/>
            <a:ext cx="1208088" cy="333375"/>
          </a:xfrm>
          <a:prstGeom prst="rect">
            <a:avLst/>
          </a:prstGeom>
          <a:noFill/>
          <a:ln w="12700">
            <a:noFill/>
            <a:miter lim="800000"/>
            <a:headEnd/>
            <a:tailEnd/>
          </a:ln>
        </p:spPr>
        <p:txBody>
          <a:bodyPr wrap="none" lIns="90487" tIns="44450" rIns="90487" bIns="44450">
            <a:prstTxWarp prst="textNoShape">
              <a:avLst/>
            </a:prstTxWarp>
            <a:spAutoFit/>
          </a:bodyPr>
          <a:lstStyle/>
          <a:p>
            <a:r>
              <a:rPr lang="fr-FR" sz="1600" b="1">
                <a:solidFill>
                  <a:srgbClr val="00279F"/>
                </a:solidFill>
              </a:rPr>
              <a:t>Assemblage</a:t>
            </a:r>
          </a:p>
        </p:txBody>
      </p:sp>
      <p:sp>
        <p:nvSpPr>
          <p:cNvPr id="202794" name="Rectangle 41"/>
          <p:cNvSpPr>
            <a:spLocks noChangeArrowheads="1"/>
          </p:cNvSpPr>
          <p:nvPr/>
        </p:nvSpPr>
        <p:spPr bwMode="auto">
          <a:xfrm>
            <a:off x="442913" y="1022350"/>
            <a:ext cx="377825" cy="4660900"/>
          </a:xfrm>
          <a:prstGeom prst="rect">
            <a:avLst/>
          </a:prstGeom>
          <a:noFill/>
          <a:ln w="12700">
            <a:noFill/>
            <a:miter lim="800000"/>
            <a:headEnd/>
            <a:tailEnd/>
          </a:ln>
        </p:spPr>
        <p:txBody>
          <a:bodyPr wrap="none" lIns="90487" tIns="44450" rIns="90487" bIns="44450">
            <a:prstTxWarp prst="textNoShape">
              <a:avLst/>
            </a:prstTxWarp>
            <a:spAutoFit/>
          </a:bodyPr>
          <a:lstStyle/>
          <a:p>
            <a:r>
              <a:rPr lang="fr-FR" sz="2000" b="1">
                <a:solidFill>
                  <a:schemeClr val="hlink"/>
                </a:solidFill>
                <a:latin typeface="Times New Roman" charset="0"/>
              </a:rPr>
              <a:t>S</a:t>
            </a:r>
          </a:p>
          <a:p>
            <a:r>
              <a:rPr lang="fr-FR" sz="2000" b="1">
                <a:solidFill>
                  <a:schemeClr val="hlink"/>
                </a:solidFill>
                <a:latin typeface="Times New Roman" charset="0"/>
              </a:rPr>
              <a:t>P</a:t>
            </a:r>
          </a:p>
          <a:p>
            <a:r>
              <a:rPr lang="fr-FR" sz="2000" b="1">
                <a:solidFill>
                  <a:schemeClr val="hlink"/>
                </a:solidFill>
                <a:latin typeface="Times New Roman" charset="0"/>
              </a:rPr>
              <a:t>E</a:t>
            </a:r>
          </a:p>
          <a:p>
            <a:r>
              <a:rPr lang="fr-FR" sz="2000" b="1">
                <a:solidFill>
                  <a:schemeClr val="hlink"/>
                </a:solidFill>
                <a:latin typeface="Times New Roman" charset="0"/>
              </a:rPr>
              <a:t>C</a:t>
            </a:r>
          </a:p>
          <a:p>
            <a:r>
              <a:rPr lang="fr-FR" sz="2000" b="1">
                <a:solidFill>
                  <a:schemeClr val="hlink"/>
                </a:solidFill>
                <a:latin typeface="Times New Roman" charset="0"/>
              </a:rPr>
              <a:t>I</a:t>
            </a:r>
          </a:p>
          <a:p>
            <a:r>
              <a:rPr lang="fr-FR" sz="2000" b="1">
                <a:solidFill>
                  <a:schemeClr val="hlink"/>
                </a:solidFill>
                <a:latin typeface="Times New Roman" charset="0"/>
              </a:rPr>
              <a:t>A</a:t>
            </a:r>
          </a:p>
          <a:p>
            <a:r>
              <a:rPr lang="fr-FR" sz="2000" b="1">
                <a:solidFill>
                  <a:schemeClr val="hlink"/>
                </a:solidFill>
                <a:latin typeface="Times New Roman" charset="0"/>
              </a:rPr>
              <a:t>L</a:t>
            </a:r>
          </a:p>
          <a:p>
            <a:r>
              <a:rPr lang="fr-FR" sz="2000" b="1">
                <a:solidFill>
                  <a:schemeClr val="hlink"/>
                </a:solidFill>
                <a:latin typeface="Times New Roman" charset="0"/>
              </a:rPr>
              <a:t>I</a:t>
            </a:r>
          </a:p>
          <a:p>
            <a:r>
              <a:rPr lang="fr-FR" sz="2000" b="1">
                <a:solidFill>
                  <a:schemeClr val="hlink"/>
                </a:solidFill>
                <a:latin typeface="Times New Roman" charset="0"/>
              </a:rPr>
              <a:t>S</a:t>
            </a:r>
          </a:p>
          <a:p>
            <a:r>
              <a:rPr lang="fr-FR" sz="2000" b="1">
                <a:solidFill>
                  <a:schemeClr val="hlink"/>
                </a:solidFill>
                <a:latin typeface="Times New Roman" charset="0"/>
              </a:rPr>
              <a:t>A</a:t>
            </a:r>
          </a:p>
          <a:p>
            <a:r>
              <a:rPr lang="fr-FR" sz="2000" b="1">
                <a:solidFill>
                  <a:schemeClr val="hlink"/>
                </a:solidFill>
                <a:latin typeface="Times New Roman" charset="0"/>
              </a:rPr>
              <a:t>T</a:t>
            </a:r>
          </a:p>
          <a:p>
            <a:r>
              <a:rPr lang="fr-FR" sz="2000" b="1">
                <a:solidFill>
                  <a:schemeClr val="hlink"/>
                </a:solidFill>
                <a:latin typeface="Times New Roman" charset="0"/>
              </a:rPr>
              <a:t>I</a:t>
            </a:r>
          </a:p>
          <a:p>
            <a:r>
              <a:rPr lang="fr-FR" sz="2000" b="1">
                <a:solidFill>
                  <a:schemeClr val="hlink"/>
                </a:solidFill>
                <a:latin typeface="Times New Roman" charset="0"/>
              </a:rPr>
              <a:t>O</a:t>
            </a:r>
          </a:p>
          <a:p>
            <a:r>
              <a:rPr lang="fr-FR" sz="2000" b="1">
                <a:solidFill>
                  <a:schemeClr val="hlink"/>
                </a:solidFill>
                <a:latin typeface="Times New Roman" charset="0"/>
              </a:rPr>
              <a:t>N</a:t>
            </a:r>
          </a:p>
          <a:p>
            <a:endParaRPr lang="fr-FR" sz="2000" b="1">
              <a:solidFill>
                <a:schemeClr val="hlink"/>
              </a:solidFill>
              <a:latin typeface="Times New Roman" charset="0"/>
            </a:endParaRPr>
          </a:p>
        </p:txBody>
      </p:sp>
    </p:spTree>
  </p:cSld>
  <p:clrMapOvr>
    <a:masterClrMapping/>
  </p:clrMapOvr>
  <p:transition/>
</p:sld>
</file>

<file path=ppt/theme/theme1.xml><?xml version="1.0" encoding="utf-8"?>
<a:theme xmlns:a="http://schemas.openxmlformats.org/drawingml/2006/main" name="Sans titre 1">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Sans titre 1">
      <a:majorFont>
        <a:latin typeface="Times New Roman"/>
        <a:ea typeface=""/>
        <a:cs typeface=""/>
      </a:majorFont>
      <a:minorFont>
        <a:latin typeface="Times New Roman"/>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8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800" b="0" i="0" u="none" strike="noStrike" cap="none" normalizeH="0" baseline="0">
            <a:ln>
              <a:noFill/>
            </a:ln>
            <a:solidFill>
              <a:schemeClr val="tx1"/>
            </a:solidFill>
            <a:effectLst/>
            <a:latin typeface="Times" charset="0"/>
          </a:defRPr>
        </a:defPPr>
      </a:lstStyle>
    </a:lnDef>
  </a:objectDefaults>
  <a:extraClrSchemeLst>
    <a:extraClrScheme>
      <a:clrScheme name="Sans titre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ans titre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ans titre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ans titre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ans titre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ans titre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ans titre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Disque dur:Applications:Microsoft Office:Microsoft PowerPoint 4:</Template>
  <TotalTime>6054</TotalTime>
  <Pages>83</Pages>
  <Words>31504</Words>
  <Application>Microsoft Office PowerPoint</Application>
  <PresentationFormat>Affichage à l'écran (4:3)</PresentationFormat>
  <Paragraphs>6245</Paragraphs>
  <Slides>395</Slides>
  <Notes>380</Notes>
  <HiddenSlides>0</HiddenSlides>
  <MMClips>0</MMClips>
  <ScaleCrop>false</ScaleCrop>
  <HeadingPairs>
    <vt:vector size="6" baseType="variant">
      <vt:variant>
        <vt:lpstr>Thème</vt:lpstr>
      </vt:variant>
      <vt:variant>
        <vt:i4>1</vt:i4>
      </vt:variant>
      <vt:variant>
        <vt:lpstr>Serveurs OLE incorporés</vt:lpstr>
      </vt:variant>
      <vt:variant>
        <vt:i4>5</vt:i4>
      </vt:variant>
      <vt:variant>
        <vt:lpstr>Titres des diapositives</vt:lpstr>
      </vt:variant>
      <vt:variant>
        <vt:i4>395</vt:i4>
      </vt:variant>
    </vt:vector>
  </HeadingPairs>
  <TitlesOfParts>
    <vt:vector size="401" baseType="lpstr">
      <vt:lpstr>Sans titre 1</vt:lpstr>
      <vt:lpstr>Feuille de calcul</vt:lpstr>
      <vt:lpstr>Document</vt:lpstr>
      <vt:lpstr>Clip</vt:lpstr>
      <vt:lpstr>Worksheet</vt:lpstr>
      <vt:lpstr>Image</vt:lpstr>
      <vt:lpstr>Modèles "organisationnels, stratégiques, décisionnels »  Didier DELAIGUE</vt:lpstr>
      <vt:lpstr>Sommaire</vt:lpstr>
      <vt:lpstr>I.1 Le management stratégique et la politique générale de l’entreprise</vt:lpstr>
      <vt:lpstr>Le tétraèdre de la politique générale</vt:lpstr>
      <vt:lpstr>La Politique Générale : Stratégie – Structure – Identité &amp; Décision</vt:lpstr>
      <vt:lpstr>Les dimensions de valeur ajoutée d’une équipe dirigeante</vt:lpstr>
      <vt:lpstr>Les « 7S » de Mc Kinsey</vt:lpstr>
      <vt:lpstr>Stratégie et Organisation</vt:lpstr>
      <vt:lpstr>Diverses dimensions de la culture sont liées à la stratégie</vt:lpstr>
      <vt:lpstr>La valeur ajoutée stratégique </vt:lpstr>
      <vt:lpstr>La stratégie d’entreprise : différentes écoles</vt:lpstr>
      <vt:lpstr>La stratégie d’entreprise</vt:lpstr>
      <vt:lpstr>Les types de réflexion stratégique</vt:lpstr>
      <vt:lpstr>Strategy Execution (R.L. Martin, The Execution Trap, HBR)</vt:lpstr>
      <vt:lpstr>The obstacles to executing strategy (R.L. Martin, The Execution Trap, HBR)</vt:lpstr>
      <vt:lpstr>Renouveler la réflexion stratégique ?</vt:lpstr>
      <vt:lpstr>Les mouvements stratégiques de l’entreprise</vt:lpstr>
      <vt:lpstr>Schéma de base d'une démarche : modèle LCAG "de Harvard"</vt:lpstr>
      <vt:lpstr>Quelque Outils d'accompagnement de la démarche stratégique</vt:lpstr>
      <vt:lpstr>Mastering the Management System</vt:lpstr>
      <vt:lpstr>Plan stratégique / Budget / Pilotage / Évaluation</vt:lpstr>
      <vt:lpstr>L’analyse stratégique : mise en oeuvre</vt:lpstr>
      <vt:lpstr>Les projets-clés</vt:lpstr>
      <vt:lpstr>Le pilotage</vt:lpstr>
      <vt:lpstr>Management Meetings</vt:lpstr>
      <vt:lpstr>The office of Strategy Management</vt:lpstr>
      <vt:lpstr>The office of Strategy Management</vt:lpstr>
      <vt:lpstr>I.2 Le management stratégique et la politique générale de l’entreprise</vt:lpstr>
      <vt:lpstr>L’intention ou la vision stratégique « strategic intent  »</vt:lpstr>
      <vt:lpstr>Can you say what your strategy is?</vt:lpstr>
      <vt:lpstr>Le modèle classique de développement stratégique</vt:lpstr>
      <vt:lpstr>L ’innovation compétitive : 4 leviers</vt:lpstr>
      <vt:lpstr>The Seven Questions &amp; How can we best compete?</vt:lpstr>
      <vt:lpstr>Impliquer toute l ’organisation </vt:lpstr>
      <vt:lpstr>L ’essence de la stratégie... </vt:lpstr>
      <vt:lpstr>"Océan bleu" versus "Océan Rouge"</vt:lpstr>
      <vt:lpstr>Quelles notions derrière les stratégies "Océan Bleu" : une notion nouvelle ?</vt:lpstr>
      <vt:lpstr>Les outils d'analyse stratégique "Océan Bleu » / « Océan Rouge »</vt:lpstr>
      <vt:lpstr>Les pistes "Océan Bleu" à explorer</vt:lpstr>
      <vt:lpstr>I.3 Le management stratégique et la politique générale de l’entreprise Vision et Leadership</vt:lpstr>
      <vt:lpstr>A Hierarchy of Company Statements</vt:lpstr>
      <vt:lpstr>Vision and What matters ?</vt:lpstr>
      <vt:lpstr>What is a vision ? How vision works</vt:lpstr>
      <vt:lpstr>Properties of a good vision</vt:lpstr>
      <vt:lpstr>Developping the vision</vt:lpstr>
      <vt:lpstr>Competing for the future : the 40/30/20 rule!</vt:lpstr>
      <vt:lpstr>Mettre l’organisation en marche</vt:lpstr>
      <vt:lpstr>The « today » and « for the future » questions</vt:lpstr>
      <vt:lpstr>Creating the future</vt:lpstr>
      <vt:lpstr>Stratégie et Leadership</vt:lpstr>
      <vt:lpstr>II. La segmentation stratégique</vt:lpstr>
      <vt:lpstr>Le but de la segmentation</vt:lpstr>
      <vt:lpstr>Segment stratégique</vt:lpstr>
      <vt:lpstr>Les principes de la segmentation</vt:lpstr>
      <vt:lpstr>Les principes de la segmentation</vt:lpstr>
      <vt:lpstr>Segmentation stratégique : typologie concurrentielle</vt:lpstr>
      <vt:lpstr>Typologie marchés-clients</vt:lpstr>
      <vt:lpstr>Typologie produits-technologies</vt:lpstr>
      <vt:lpstr>Fiche de synthèse : “NOM” DU SEGMENT</vt:lpstr>
      <vt:lpstr>Définition du segment</vt:lpstr>
      <vt:lpstr>L’intérêt du segment</vt:lpstr>
      <vt:lpstr>Evolution du segment</vt:lpstr>
      <vt:lpstr>Les Facteurs  Clés de Succès (FCS)</vt:lpstr>
      <vt:lpstr>La maîtrise relative des FCS</vt:lpstr>
      <vt:lpstr>Positionnement de l'entreprise sur le segment</vt:lpstr>
      <vt:lpstr>Autre approche de la segmentation</vt:lpstr>
      <vt:lpstr>Choix d’un segment</vt:lpstr>
      <vt:lpstr>Comparaison des segmentations</vt:lpstr>
      <vt:lpstr>III. Les modèles d’analyse</vt:lpstr>
      <vt:lpstr>III.1 Les modèles d'analyse Les modèles sur l'environnement de l'entreprise</vt:lpstr>
      <vt:lpstr>Structure d'une industrie et facteurs nationaux</vt:lpstr>
      <vt:lpstr>Les déterminants de l'avantage National</vt:lpstr>
      <vt:lpstr>The macro-environment and microenvironment</vt:lpstr>
      <vt:lpstr>L'environnement économique sectoriel de l'entreprise : Modèle PESTEL</vt:lpstr>
      <vt:lpstr>Analyse interne &amp; externe</vt:lpstr>
      <vt:lpstr>Fondements du modèle de M. Porter</vt:lpstr>
      <vt:lpstr> PORTER 5’ forces</vt:lpstr>
      <vt:lpstr>Les forces qui déterminent la rentabilité d'un DAS ou d'un segment</vt:lpstr>
      <vt:lpstr>SWOT ANALYSIS</vt:lpstr>
      <vt:lpstr>III.2 Les modèles d'analyse Les stratégies de base</vt:lpstr>
      <vt:lpstr>Les trois stratégies de base</vt:lpstr>
      <vt:lpstr>Les stratégies de base</vt:lpstr>
      <vt:lpstr>IV.1 La notion de valeur La chaîne de valeur</vt:lpstr>
      <vt:lpstr>La valeur : y a-t-il un problème de croissance ?</vt:lpstr>
      <vt:lpstr>Notion de chaîne de valeur</vt:lpstr>
      <vt:lpstr>Les activités</vt:lpstr>
      <vt:lpstr>Structure d’une chaîne de valeur</vt:lpstr>
      <vt:lpstr>Construire la proposition de valeur : la grille des 4 actions</vt:lpstr>
      <vt:lpstr>Éclairer les vérités anciennes d'un œil neuf</vt:lpstr>
      <vt:lpstr>Le canevas stratégique du Cirque du Soleil</vt:lpstr>
      <vt:lpstr>Le canevas stratégique de Ryan Air</vt:lpstr>
      <vt:lpstr>IV.2 La notion de valeur Les systèmes d’activité</vt:lpstr>
      <vt:lpstr>Objectif des cartes d'activité</vt:lpstr>
      <vt:lpstr>Exemples de cartes</vt:lpstr>
      <vt:lpstr>L’exemple d’ikea</vt:lpstr>
      <vt:lpstr>V. Les groupes stratégiques</vt:lpstr>
      <vt:lpstr>Définition - principe</vt:lpstr>
      <vt:lpstr>Les critères définissant les stratégies</vt:lpstr>
      <vt:lpstr>Exemple de carte </vt:lpstr>
      <vt:lpstr>Lutte concurrentielle entre les groupes stratégiques</vt:lpstr>
      <vt:lpstr>Au sein d'un groupe stratégique</vt:lpstr>
      <vt:lpstr>VI. Les modèles de portefeuille d’activités</vt:lpstr>
      <vt:lpstr>VI.1 Le modèle de la courbe d’expérience (BCG 1) </vt:lpstr>
      <vt:lpstr>Diapositive 104</vt:lpstr>
      <vt:lpstr>Diapositive 105</vt:lpstr>
      <vt:lpstr>Deux variables explicatives</vt:lpstr>
      <vt:lpstr>Les causes de l’effet d’experience</vt:lpstr>
      <vt:lpstr>Les causes de l’effet d’expérience</vt:lpstr>
      <vt:lpstr>Courbe d’expérience &amp; chaîne de valeur</vt:lpstr>
      <vt:lpstr>L’effet d’expérience : Quantification</vt:lpstr>
      <vt:lpstr>L’effet d’expérience : Quantification</vt:lpstr>
      <vt:lpstr>Coût relatif et part de marché relative </vt:lpstr>
      <vt:lpstr>La matrice BCG1</vt:lpstr>
      <vt:lpstr>La matrice BCG1 : interprétation financière</vt:lpstr>
      <vt:lpstr>Les implications stratégiques</vt:lpstr>
      <vt:lpstr>Baisse des coûts &amp; stades de maturité</vt:lpstr>
      <vt:lpstr>Les grands types de stratégie suivant le BCG</vt:lpstr>
      <vt:lpstr>Limites et problématiques du BCG1</vt:lpstr>
      <vt:lpstr>VI.2 Le modèle des systèmes concurrentiels (BCG 2)</vt:lpstr>
      <vt:lpstr>Caractéristiques des systèmes concurrentiels</vt:lpstr>
      <vt:lpstr>Facteurs clés de succès dans les systèmes concurrentiels &amp; stratégies types associées</vt:lpstr>
      <vt:lpstr>Facteurs clés de succès dans les systèmes concurrentiels &amp; stratégies types associées</vt:lpstr>
      <vt:lpstr>La notion de spécialisation</vt:lpstr>
      <vt:lpstr>Exemples d’activités en BCG2</vt:lpstr>
      <vt:lpstr>Les activités de volume</vt:lpstr>
      <vt:lpstr>Les activités de différenciation</vt:lpstr>
      <vt:lpstr>Les activités fragmentées</vt:lpstr>
      <vt:lpstr>Les impasses concurrentielles</vt:lpstr>
      <vt:lpstr>VI.3 Le modèle du cycle de vie (ADL)</vt:lpstr>
      <vt:lpstr>Caractéristiques</vt:lpstr>
      <vt:lpstr>Matrice ADL</vt:lpstr>
      <vt:lpstr>Matrice ADL : Stratégies génériques</vt:lpstr>
      <vt:lpstr>Matrice ADL : Investissements</vt:lpstr>
      <vt:lpstr>Matrice ADL : Rentabilité et cash</vt:lpstr>
      <vt:lpstr>Position concurrentielle</vt:lpstr>
      <vt:lpstr>Méthodologie ADL</vt:lpstr>
      <vt:lpstr>VI.4 L’approche atouts-attraits (MC Kinsey)</vt:lpstr>
      <vt:lpstr>Les Atouts et les Attraits</vt:lpstr>
      <vt:lpstr>Les facteurs d’attraits et d’atouts</vt:lpstr>
      <vt:lpstr>Schéma d’interprétation</vt:lpstr>
      <vt:lpstr>Schéma d’interprétation de SHELL</vt:lpstr>
      <vt:lpstr>CONCLUSION SUR LES APPROCHES DE PORTEFEUILLE</vt:lpstr>
      <vt:lpstr>Comparaison  BCG - ADL - McKINSEY</vt:lpstr>
      <vt:lpstr>VI.5 Les modèles de portefeuille financiers</vt:lpstr>
      <vt:lpstr>Plusieurs dimensions d’efficacité des investissements</vt:lpstr>
      <vt:lpstr>Définition des critères de profitabilité</vt:lpstr>
      <vt:lpstr>Graphique « bilan CASH » - ROCE</vt:lpstr>
      <vt:lpstr>Rentabilité opérationnelle / Intensité capitalistique / Efficacité</vt:lpstr>
      <vt:lpstr>Équilibre structurel du portefeuille d’activités 2007</vt:lpstr>
      <vt:lpstr>VII. L’évaluation des stratégies</vt:lpstr>
      <vt:lpstr>Les stratégies concurrentielles et leur évaluation (1)</vt:lpstr>
      <vt:lpstr>Les stratégies concurrentielles et leur évaluation (2)</vt:lpstr>
      <vt:lpstr>Les stratégies concurrentielles et  leur évaluation (3) : le cheminement de la valeur</vt:lpstr>
      <vt:lpstr>La création de valeur</vt:lpstr>
      <vt:lpstr>Références</vt:lpstr>
      <vt:lpstr>VII. Le pilotage de la valeur par l’ ”EVA”</vt:lpstr>
      <vt:lpstr>Le moteur de la valeur</vt:lpstr>
      <vt:lpstr>Conséquences</vt:lpstr>
      <vt:lpstr>Hypotheses de l’EVA</vt:lpstr>
      <vt:lpstr>Definitions financieres de l’EVA</vt:lpstr>
      <vt:lpstr>Définitions économiques de l’EVA</vt:lpstr>
      <vt:lpstr>Le capital</vt:lpstr>
      <vt:lpstr>Remarques sur les capitaux (1)</vt:lpstr>
      <vt:lpstr>Remarques (2)</vt:lpstr>
      <vt:lpstr>Remarques (3)</vt:lpstr>
      <vt:lpstr>Conséquences</vt:lpstr>
      <vt:lpstr>Interprétation</vt:lpstr>
      <vt:lpstr>Les 3 voies de la création de valeur</vt:lpstr>
      <vt:lpstr>VIII. Business Model</vt:lpstr>
      <vt:lpstr>Diapositive 170</vt:lpstr>
      <vt:lpstr>Architecture et principe de construction</vt:lpstr>
      <vt:lpstr>Introduction : définitions</vt:lpstr>
      <vt:lpstr>Quelques exemples</vt:lpstr>
      <vt:lpstr>Quelques exemples</vt:lpstr>
      <vt:lpstr>Quelques exemples</vt:lpstr>
      <vt:lpstr>Composantes d’un business model</vt:lpstr>
      <vt:lpstr>Composantes d’un business model</vt:lpstr>
      <vt:lpstr>Composantes d’un business model</vt:lpstr>
      <vt:lpstr>Les 9 blocs du business model</vt:lpstr>
      <vt:lpstr>Les 9 blocs</vt:lpstr>
      <vt:lpstr>Les modèles « gratuit »</vt:lpstr>
      <vt:lpstr>Les free model</vt:lpstr>
      <vt:lpstr>The three kinds of Free (Chris Anderson)</vt:lpstr>
      <vt:lpstr>IX. Les Alliances stratégiques</vt:lpstr>
      <vt:lpstr>Sommaire</vt:lpstr>
      <vt:lpstr>IX.1. INTRODUCTION</vt:lpstr>
      <vt:lpstr>Les Alliances une forme particulière de la  coopération entre les entreprises un mode de gestion courant … plus qu'une mode !</vt:lpstr>
      <vt:lpstr>À propos de la notion d'alliance : caractéristiques fortes</vt:lpstr>
      <vt:lpstr>Positionnement des accords les plus usuels</vt:lpstr>
      <vt:lpstr>Clarifier les objectifs stratégiques visés</vt:lpstr>
      <vt:lpstr>Quelques exemples d'alliances</vt:lpstr>
      <vt:lpstr>De l’analyse de portefeuille à un projet de rapprochement</vt:lpstr>
      <vt:lpstr>Finalités</vt:lpstr>
      <vt:lpstr>Ciblage</vt:lpstr>
      <vt:lpstr>Les questions stratégiques essentielles</vt:lpstr>
      <vt:lpstr>… et Choix : critères fondamentaux et questions</vt:lpstr>
      <vt:lpstr>Des partenaires aux objectifs, intérêts multiples</vt:lpstr>
      <vt:lpstr>Le partenaire : QUI est-il ?</vt:lpstr>
      <vt:lpstr>Contenu</vt:lpstr>
      <vt:lpstr>Des avantages variés fonction de modèles d’apport respectifs différents</vt:lpstr>
      <vt:lpstr>Avantages cachés des alliances</vt:lpstr>
      <vt:lpstr>Pourquoi faire des alliances plutôt que des fusions ?</vt:lpstr>
      <vt:lpstr>IX.2. TYPOLOGIE DES ALLIANCES</vt:lpstr>
      <vt:lpstr>Typologie des alliances</vt:lpstr>
      <vt:lpstr>Typologie des alliances</vt:lpstr>
      <vt:lpstr>Alliances de Co-Intégration (dite d'intégration conjointe) : caractéristiques </vt:lpstr>
      <vt:lpstr>Alliances de Pseudo-Concentration (dite additive) : caractéristiques </vt:lpstr>
      <vt:lpstr>Alliances Complémentaires : caractéristiques </vt:lpstr>
      <vt:lpstr>IX.3. Management des alliances</vt:lpstr>
      <vt:lpstr>Les alliances recèlent également des pathologies</vt:lpstr>
      <vt:lpstr>Et … comportent des risques et des écueils</vt:lpstr>
      <vt:lpstr>Gérer une alliance : quelques dimensions essentielles</vt:lpstr>
      <vt:lpstr>Gérer une alliance : problématiques décisionnelles</vt:lpstr>
      <vt:lpstr>Gérer une alliance : problématiques de pilotage</vt:lpstr>
      <vt:lpstr>Partir des points clés du management de l’alliance (1/4)</vt:lpstr>
      <vt:lpstr>Partir des points clés du management de l’alliance (2/4) : 6 tâches cruciales de la Direction</vt:lpstr>
      <vt:lpstr>Partir des points clés du management de l’alliance (3/4) : institutionaliser ou pas</vt:lpstr>
      <vt:lpstr>Partir des points clés du management de l’alliance (4/4) : interfaces pour résoudre les conflits</vt:lpstr>
      <vt:lpstr>Partir des points clés du management de l’alliance : des apprentissages indispensables    … parfois médiocres</vt:lpstr>
      <vt:lpstr>Partir des points clés du management de l’alliance : des apprentissages indispensables</vt:lpstr>
      <vt:lpstr>Co-intégration : problématique de management</vt:lpstr>
      <vt:lpstr>Co-intégration : problématique de management</vt:lpstr>
      <vt:lpstr>Co-intégration : problématique de management</vt:lpstr>
      <vt:lpstr>Pseudo-concentration (additif) : problématique de management</vt:lpstr>
      <vt:lpstr>Complémentaire : problématique de management</vt:lpstr>
      <vt:lpstr>Notion de performance d'une alliance</vt:lpstr>
      <vt:lpstr>Alliances stratégiques</vt:lpstr>
      <vt:lpstr>Quelles motivations à développer des réseaux d'alliances</vt:lpstr>
      <vt:lpstr>Exercer le leadership au sein d'une alliance</vt:lpstr>
      <vt:lpstr>Des leviers pour exercer le leadership au sein de l'alliance</vt:lpstr>
      <vt:lpstr>L'entreprise nodale : les différentes structures possibles</vt:lpstr>
      <vt:lpstr>Les rôles de la structure nodale</vt:lpstr>
      <vt:lpstr>Comment acquérir et conserver une position nodale ?</vt:lpstr>
      <vt:lpstr>Les facteurs clés de succès d'une entreprise nodale</vt:lpstr>
      <vt:lpstr>Préciser les objectifs pour l'alliance pour définir et faire vivre les organes de gestion</vt:lpstr>
      <vt:lpstr>Des exemples de groupes d'alliés (clusters, networks, constellations, virtual corporations)</vt:lpstr>
      <vt:lpstr>Diapositive 237</vt:lpstr>
      <vt:lpstr>Alliances stratégiques</vt:lpstr>
      <vt:lpstr>Diapositive 239</vt:lpstr>
      <vt:lpstr>Fondamentaux de l'Alliance Renault Nissan</vt:lpstr>
      <vt:lpstr>Fondamentaux de l'Alliance Renault Nissan</vt:lpstr>
      <vt:lpstr>Charte de l'alliance Principes et valeurs</vt:lpstr>
      <vt:lpstr>Structures et organismes de gestion de l'Alliance</vt:lpstr>
      <vt:lpstr>Structures et organismes de gestion de l'Alliance</vt:lpstr>
      <vt:lpstr>Renault-Nissan : Points clés</vt:lpstr>
      <vt:lpstr>Renault-Nissan : Points clés</vt:lpstr>
      <vt:lpstr>Renault-Nissan : Points clés</vt:lpstr>
      <vt:lpstr>Renault-Nissan : Points clés</vt:lpstr>
      <vt:lpstr>X. Le pilotage de la stratégie</vt:lpstr>
      <vt:lpstr>Introduction : les Origines du BSC</vt:lpstr>
      <vt:lpstr>Enjeux et objectifs du BSC</vt:lpstr>
      <vt:lpstr>Développer l’organisation « orientée stratégie »</vt:lpstr>
      <vt:lpstr>Un tableau de bord et des mécanismes de management</vt:lpstr>
      <vt:lpstr>S’appuyer sur le BSC en tant qu’outil et  processus de management de la  performance de l’organisation et des personnes</vt:lpstr>
      <vt:lpstr>Le Balanced Scorecard :  un système de mesure de la performance</vt:lpstr>
      <vt:lpstr>Les 4 axes classiques de déploiement des stratégies</vt:lpstr>
      <vt:lpstr>Illustration d’un axe</vt:lpstr>
      <vt:lpstr>De nombreuses variantes existent !</vt:lpstr>
      <vt:lpstr>Trois objectifs qui doivent  devenir communs aux différents acteurs</vt:lpstr>
      <vt:lpstr>Un arbre de performance  explicitant les relations de cause à effet</vt:lpstr>
      <vt:lpstr>Lier les causes aux effets</vt:lpstr>
      <vt:lpstr>The balanced scorecard at   Schneider Electric : a performance measurement system</vt:lpstr>
      <vt:lpstr>7. Le Pilotage Stratégique</vt:lpstr>
      <vt:lpstr>Intégrer le BSC dans  le système de management de l’entreprise</vt:lpstr>
      <vt:lpstr>Intégrer le BSC dans  le système de management de l’entreprise</vt:lpstr>
      <vt:lpstr>Lier le BSC à la rémunération et  au management de la performance des  changements importants de pratiques managériales</vt:lpstr>
      <vt:lpstr>Intégrer le BSC dans le processus  de management de la performance</vt:lpstr>
      <vt:lpstr>PDCA et Pilotage de la Stratégie</vt:lpstr>
      <vt:lpstr>Intégrer le BSC dans le processus  de management de la performance</vt:lpstr>
      <vt:lpstr>Indicateurs de performance  et mesures du pilotage de la performance</vt:lpstr>
      <vt:lpstr>Le Balanced Scorecard :  un système de mesure de la performance</vt:lpstr>
      <vt:lpstr>Un indicateur de performance n'est pas une mesure</vt:lpstr>
      <vt:lpstr>La sélection des indicateurs  définir la mesure de la performance à partir de la stratégie</vt:lpstr>
      <vt:lpstr>La sélection des indicateurs  définir la mesure de la performance à partir de la stratégie</vt:lpstr>
      <vt:lpstr>La sélection des indicateurs  définir la mesure de la performance à partir de la stratégie</vt:lpstr>
      <vt:lpstr>Un exemple chez MOBIL :  critères pour les objectifs individuels</vt:lpstr>
      <vt:lpstr> Un exemple pro forma d'indicateurs</vt:lpstr>
      <vt:lpstr>Le Pilotage stratégique</vt:lpstr>
      <vt:lpstr>Elaboration du BSC</vt:lpstr>
      <vt:lpstr>Comment créer et piloter un BSC ? étapes clés et liens avec la dynamique du PDCA</vt:lpstr>
      <vt:lpstr>La logique de construction du BSC : liens avec les FCS</vt:lpstr>
      <vt:lpstr>7.2 Le pilotage stratégique :  Les approches  ABC (Activity Based Costing) ABM (Activity Based Management)</vt:lpstr>
      <vt:lpstr>Courbes de ventes et de rentabilité cumulées</vt:lpstr>
      <vt:lpstr>Commentaires sur les courbes cumulées</vt:lpstr>
      <vt:lpstr>ABC et Méthodes classiques</vt:lpstr>
      <vt:lpstr>Le pilotage stratégique des coûts : approche ABC</vt:lpstr>
      <vt:lpstr>Le pilotage stratégique des coûts : approche ABC</vt:lpstr>
      <vt:lpstr>Le pilotage stratégique des coûts : approche ABC </vt:lpstr>
      <vt:lpstr>Le pilotage stratégique des coûts : approches ABC-ABM</vt:lpstr>
      <vt:lpstr>L’environnement du management des coûts</vt:lpstr>
      <vt:lpstr>Conséquences : Améliorer le positionnement stratégique et revoir la politique tarifaire</vt:lpstr>
      <vt:lpstr>Le Management ABC-ABM</vt:lpstr>
      <vt:lpstr>Analyser la rentabilité des clients</vt:lpstr>
      <vt:lpstr>8. Les processus dans l’entreprise</vt:lpstr>
      <vt:lpstr>Eléments de glossaire</vt:lpstr>
      <vt:lpstr>Introduction </vt:lpstr>
      <vt:lpstr>L'intérêt de raisonner processus</vt:lpstr>
      <vt:lpstr>Diapositive 298</vt:lpstr>
      <vt:lpstr>Définition et notions de base</vt:lpstr>
      <vt:lpstr>Les caractéristiques nécessaires et suffisantes des processus</vt:lpstr>
      <vt:lpstr>3 catégories de processus</vt:lpstr>
      <vt:lpstr>Processus et Qualité Un découpage classique hormis les processus de mesure (!)</vt:lpstr>
      <vt:lpstr>L'entreprise et ses processus</vt:lpstr>
      <vt:lpstr>Décrire et représenter les processus</vt:lpstr>
      <vt:lpstr>Se poser quelques questions de base pour simplifier les processus</vt:lpstr>
      <vt:lpstr>Les critères de choix et d'évaluation des processus</vt:lpstr>
      <vt:lpstr>Choisir les processus à travailler d'un point de vue stratégique</vt:lpstr>
      <vt:lpstr>Processus &amp; Alignement stratégique</vt:lpstr>
      <vt:lpstr>Principes de base pour simplifier les processus : favoriser changements de comportement et de mentalité</vt:lpstr>
      <vt:lpstr>3 types d'analyse de la performance économique des processus</vt:lpstr>
      <vt:lpstr>3 familles d'indicateurs de performance</vt:lpstr>
      <vt:lpstr>Annexe</vt:lpstr>
      <vt:lpstr>Introduction  : enjeux et cadre de référence</vt:lpstr>
      <vt:lpstr>Stratégie et Culture</vt:lpstr>
      <vt:lpstr>Introduction : Pourquoi évaluer la Culture?</vt:lpstr>
      <vt:lpstr>Introduction  : 2 enjeux</vt:lpstr>
      <vt:lpstr>Introduction : 3 fonctions de la culture</vt:lpstr>
      <vt:lpstr>L'influence de la culture sur la stratégie</vt:lpstr>
      <vt:lpstr>Définition et compréhension de la Culture</vt:lpstr>
      <vt:lpstr>Aspects formels et informels des organisations</vt:lpstr>
      <vt:lpstr>Les signes</vt:lpstr>
      <vt:lpstr>Les Mythes, les Rites, l'Histoire, les Tabous</vt:lpstr>
      <vt:lpstr>Les Mythes, les Rites, l'Histoire, les Tabous</vt:lpstr>
      <vt:lpstr>3 types de culture</vt:lpstr>
      <vt:lpstr>Culture forte / culture faible (J.Kotter, J. Heskett, 1992) </vt:lpstr>
      <vt:lpstr>Corrélations performance économique / force de la culture</vt:lpstr>
      <vt:lpstr>Quelques conclusions (cf. annexe)</vt:lpstr>
      <vt:lpstr>Quelques impacts sur la réflexion stratégique</vt:lpstr>
      <vt:lpstr>Culture et identité : le concept d'identité</vt:lpstr>
      <vt:lpstr>Gérer la culture : le processus de focalisation</vt:lpstr>
      <vt:lpstr>Les trois types de focalisation de la culture d'entreprise</vt:lpstr>
      <vt:lpstr>Forces et Faiblesses des objets de focalisation de la culture d'entreprise</vt:lpstr>
      <vt:lpstr>L'identité au service de la stratégie</vt:lpstr>
      <vt:lpstr>Gérer la Culture : Analyser et faire évoluer les normes de comportement</vt:lpstr>
      <vt:lpstr>En conclusion, stratégie et culture</vt:lpstr>
      <vt:lpstr>6 principaux critères de différenciation culturelle</vt:lpstr>
      <vt:lpstr>Les facteurs de différenciation culturelle (G. Hoftede)</vt:lpstr>
      <vt:lpstr>Les facteurs de différenciation culturelle (G. Hoftede)</vt:lpstr>
      <vt:lpstr>Les facteurs de différenciation culturelle (G. Hoftede)</vt:lpstr>
      <vt:lpstr>Les facteurs de différenciation culturelle (G. Hoftede)</vt:lpstr>
      <vt:lpstr>Les styles de commandement (G. Hofstede)</vt:lpstr>
      <vt:lpstr>Modes de motivation (G. Hofstede)</vt:lpstr>
      <vt:lpstr>Diagnostic du leadership</vt:lpstr>
      <vt:lpstr>Le modèle hiérarchique à  5 niveaux</vt:lpstr>
      <vt:lpstr>Le Yin et le Yang des LEVEL 5</vt:lpstr>
      <vt:lpstr>A la base du changement de culture : le leader "Outsider"</vt:lpstr>
      <vt:lpstr>Transformer une Entreprise, passer du « Bon » à  l ’ « Excellent »</vt:lpstr>
      <vt:lpstr>Un exemple :  Darwin E. Smith CEO  de Kimberly-Clark</vt:lpstr>
      <vt:lpstr>Annexe </vt:lpstr>
      <vt:lpstr>Dilemmes qui relèvent de l'éthique</vt:lpstr>
      <vt:lpstr>Deux modèles d'éthique</vt:lpstr>
      <vt:lpstr>Les entreprises pourront-elles survivre sans éthique ?</vt:lpstr>
      <vt:lpstr>L’éthique dans les entreprises (d’après Samuel Mercier)</vt:lpstr>
      <vt:lpstr>L’éthique dans les entreprises (d’après Samuel Mercier)</vt:lpstr>
      <vt:lpstr>L’éthique dans les entreprises (d’après Samuel Mercier)</vt:lpstr>
      <vt:lpstr>L’éthique dans les entreprises (d’après Samuel Mercier)</vt:lpstr>
      <vt:lpstr>La "Corporate Culture" de Merrill Lynch</vt:lpstr>
      <vt:lpstr>La "Corporate Culture" de Merrill Lynch : 5 principes</vt:lpstr>
      <vt:lpstr>"L'esprit et la lettre" chez GE</vt:lpstr>
      <vt:lpstr>Annexe</vt:lpstr>
      <vt:lpstr>La valeur ajoutée de transformation</vt:lpstr>
      <vt:lpstr>Différents degrés de transformation</vt:lpstr>
      <vt:lpstr>Conduire la transformation - Trois principes</vt:lpstr>
      <vt:lpstr>Les 10 Challenges du Changement en profondeur </vt:lpstr>
      <vt:lpstr>Les facteurs conditionnant le processus de développement du changement</vt:lpstr>
      <vt:lpstr>Des processus de renforcement existent pour lancer, maintenir, diffuser le changement </vt:lpstr>
      <vt:lpstr>3 boucles de renforcement</vt:lpstr>
      <vt:lpstr>Annexe</vt:lpstr>
      <vt:lpstr>Rappel : Les soldes intermédiaires de gestion</vt:lpstr>
      <vt:lpstr>Rappel : L'approche financière</vt:lpstr>
      <vt:lpstr>Rappel : L'approche financière, autres soldes importants</vt:lpstr>
      <vt:lpstr>Rappel : Le Cash-Flow disponible, l'investissement et la création de valeur</vt:lpstr>
      <vt:lpstr>Annexe</vt:lpstr>
      <vt:lpstr>Typologie des alliances (complément)</vt:lpstr>
      <vt:lpstr>Typologie des alliances (complément)</vt:lpstr>
      <vt:lpstr>Typologie des alliances (complément)</vt:lpstr>
      <vt:lpstr>EX. INTÉGRATION CONJOINTE</vt:lpstr>
      <vt:lpstr>EX. COMPLÉMENTAIRE</vt:lpstr>
      <vt:lpstr>EX. ADDITIVE</vt:lpstr>
      <vt:lpstr>Diapositive 380</vt:lpstr>
      <vt:lpstr>Diapositive 381</vt:lpstr>
      <vt:lpstr>Anatomie de la gouvernance des JV : quelques traits caractéristiques</vt:lpstr>
      <vt:lpstr>Quelques remarques générales !</vt:lpstr>
      <vt:lpstr>Quelques pistes d’amélioration de la gouvernance des JV </vt:lpstr>
      <vt:lpstr>Rappel sur les « Boards » (wikipedia) (1/2)</vt:lpstr>
      <vt:lpstr>Rappel sur les « Boards » (wikipedia) (2/2)</vt:lpstr>
      <vt:lpstr>Annexe</vt:lpstr>
      <vt:lpstr>Les écoles de pensée</vt:lpstr>
      <vt:lpstr>L’école pragmatique</vt:lpstr>
      <vt:lpstr>L’école de l’apprentissage</vt:lpstr>
      <vt:lpstr>L’école du positionnement stratégique</vt:lpstr>
      <vt:lpstr>L’approche par les ressources et les compétences</vt:lpstr>
      <vt:lpstr>Les théories de la rente</vt:lpstr>
      <vt:lpstr>Management stratégique</vt:lpstr>
      <vt:lpstr>Orientations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OUTILS DE LA  STRATEGIE</dc:title>
  <dc:subject/>
  <dc:creator>D.DELAIGUE</dc:creator>
  <cp:keywords/>
  <dc:description/>
  <cp:lastModifiedBy>chevallo</cp:lastModifiedBy>
  <cp:revision>222</cp:revision>
  <cp:lastPrinted>2010-05-06T19:49:54Z</cp:lastPrinted>
  <dcterms:created xsi:type="dcterms:W3CDTF">2011-03-27T20:05:34Z</dcterms:created>
  <dcterms:modified xsi:type="dcterms:W3CDTF">2011-03-29T12:02:33Z</dcterms:modified>
</cp:coreProperties>
</file>