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6" r:id="rId3"/>
    <p:sldId id="257" r:id="rId4"/>
    <p:sldId id="258" r:id="rId5"/>
    <p:sldId id="259" r:id="rId6"/>
    <p:sldId id="260" r:id="rId7"/>
    <p:sldId id="261"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84869BE-EC0B-4095-B107-EE458D05EACA}" type="datetimeFigureOut">
              <a:rPr lang="en-US" smtClean="0"/>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2F874E-E268-48EF-8746-1290F32EA7E4}" type="slidenum">
              <a:rPr lang="en-US" smtClean="0"/>
              <a:t>‹N°›</a:t>
            </a:fld>
            <a:endParaRPr lang="en-US"/>
          </a:p>
        </p:txBody>
      </p:sp>
    </p:spTree>
    <p:extLst>
      <p:ext uri="{BB962C8B-B14F-4D97-AF65-F5344CB8AC3E}">
        <p14:creationId xmlns:p14="http://schemas.microsoft.com/office/powerpoint/2010/main" val="3979119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4869BE-EC0B-4095-B107-EE458D05EACA}" type="datetimeFigureOut">
              <a:rPr lang="en-US" smtClean="0"/>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2F874E-E268-48EF-8746-1290F32EA7E4}" type="slidenum">
              <a:rPr lang="en-US" smtClean="0"/>
              <a:t>‹N°›</a:t>
            </a:fld>
            <a:endParaRPr lang="en-US"/>
          </a:p>
        </p:txBody>
      </p:sp>
    </p:spTree>
    <p:extLst>
      <p:ext uri="{BB962C8B-B14F-4D97-AF65-F5344CB8AC3E}">
        <p14:creationId xmlns:p14="http://schemas.microsoft.com/office/powerpoint/2010/main" val="1432472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4869BE-EC0B-4095-B107-EE458D05EACA}" type="datetimeFigureOut">
              <a:rPr lang="en-US" smtClean="0"/>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2F874E-E268-48EF-8746-1290F32EA7E4}" type="slidenum">
              <a:rPr lang="en-US" smtClean="0"/>
              <a:t>‹N°›</a:t>
            </a:fld>
            <a:endParaRPr lang="en-US"/>
          </a:p>
        </p:txBody>
      </p:sp>
    </p:spTree>
    <p:extLst>
      <p:ext uri="{BB962C8B-B14F-4D97-AF65-F5344CB8AC3E}">
        <p14:creationId xmlns:p14="http://schemas.microsoft.com/office/powerpoint/2010/main" val="2710677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4869BE-EC0B-4095-B107-EE458D05EACA}" type="datetimeFigureOut">
              <a:rPr lang="en-US" smtClean="0"/>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2F874E-E268-48EF-8746-1290F32EA7E4}" type="slidenum">
              <a:rPr lang="en-US" smtClean="0"/>
              <a:t>‹N°›</a:t>
            </a:fld>
            <a:endParaRPr lang="en-US"/>
          </a:p>
        </p:txBody>
      </p:sp>
    </p:spTree>
    <p:extLst>
      <p:ext uri="{BB962C8B-B14F-4D97-AF65-F5344CB8AC3E}">
        <p14:creationId xmlns:p14="http://schemas.microsoft.com/office/powerpoint/2010/main" val="1563313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84869BE-EC0B-4095-B107-EE458D05EACA}" type="datetimeFigureOut">
              <a:rPr lang="en-US" smtClean="0"/>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2F874E-E268-48EF-8746-1290F32EA7E4}" type="slidenum">
              <a:rPr lang="en-US" smtClean="0"/>
              <a:t>‹N°›</a:t>
            </a:fld>
            <a:endParaRPr lang="en-US"/>
          </a:p>
        </p:txBody>
      </p:sp>
    </p:spTree>
    <p:extLst>
      <p:ext uri="{BB962C8B-B14F-4D97-AF65-F5344CB8AC3E}">
        <p14:creationId xmlns:p14="http://schemas.microsoft.com/office/powerpoint/2010/main" val="3286539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84869BE-EC0B-4095-B107-EE458D05EACA}" type="datetimeFigureOut">
              <a:rPr lang="en-US" smtClean="0"/>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2F874E-E268-48EF-8746-1290F32EA7E4}" type="slidenum">
              <a:rPr lang="en-US" smtClean="0"/>
              <a:t>‹N°›</a:t>
            </a:fld>
            <a:endParaRPr lang="en-US"/>
          </a:p>
        </p:txBody>
      </p:sp>
    </p:spTree>
    <p:extLst>
      <p:ext uri="{BB962C8B-B14F-4D97-AF65-F5344CB8AC3E}">
        <p14:creationId xmlns:p14="http://schemas.microsoft.com/office/powerpoint/2010/main" val="789088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4869BE-EC0B-4095-B107-EE458D05EACA}" type="datetimeFigureOut">
              <a:rPr lang="en-US" smtClean="0"/>
              <a:t>6/2/2020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2F874E-E268-48EF-8746-1290F32EA7E4}" type="slidenum">
              <a:rPr lang="en-US" smtClean="0"/>
              <a:t>‹N°›</a:t>
            </a:fld>
            <a:endParaRPr lang="en-US"/>
          </a:p>
        </p:txBody>
      </p:sp>
    </p:spTree>
    <p:extLst>
      <p:ext uri="{BB962C8B-B14F-4D97-AF65-F5344CB8AC3E}">
        <p14:creationId xmlns:p14="http://schemas.microsoft.com/office/powerpoint/2010/main" val="2426271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4869BE-EC0B-4095-B107-EE458D05EACA}" type="datetimeFigureOut">
              <a:rPr lang="en-US" smtClean="0"/>
              <a:t>6/2/2020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2F874E-E268-48EF-8746-1290F32EA7E4}" type="slidenum">
              <a:rPr lang="en-US" smtClean="0"/>
              <a:t>‹N°›</a:t>
            </a:fld>
            <a:endParaRPr lang="en-US"/>
          </a:p>
        </p:txBody>
      </p:sp>
    </p:spTree>
    <p:extLst>
      <p:ext uri="{BB962C8B-B14F-4D97-AF65-F5344CB8AC3E}">
        <p14:creationId xmlns:p14="http://schemas.microsoft.com/office/powerpoint/2010/main" val="1991926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4869BE-EC0B-4095-B107-EE458D05EACA}" type="datetimeFigureOut">
              <a:rPr lang="en-US" smtClean="0"/>
              <a:t>6/2/2020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2F874E-E268-48EF-8746-1290F32EA7E4}" type="slidenum">
              <a:rPr lang="en-US" smtClean="0"/>
              <a:t>‹N°›</a:t>
            </a:fld>
            <a:endParaRPr lang="en-US"/>
          </a:p>
        </p:txBody>
      </p:sp>
    </p:spTree>
    <p:extLst>
      <p:ext uri="{BB962C8B-B14F-4D97-AF65-F5344CB8AC3E}">
        <p14:creationId xmlns:p14="http://schemas.microsoft.com/office/powerpoint/2010/main" val="745734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84869BE-EC0B-4095-B107-EE458D05EACA}" type="datetimeFigureOut">
              <a:rPr lang="en-US" smtClean="0"/>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2F874E-E268-48EF-8746-1290F32EA7E4}" type="slidenum">
              <a:rPr lang="en-US" smtClean="0"/>
              <a:t>‹N°›</a:t>
            </a:fld>
            <a:endParaRPr lang="en-US"/>
          </a:p>
        </p:txBody>
      </p:sp>
    </p:spTree>
    <p:extLst>
      <p:ext uri="{BB962C8B-B14F-4D97-AF65-F5344CB8AC3E}">
        <p14:creationId xmlns:p14="http://schemas.microsoft.com/office/powerpoint/2010/main" val="20528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84869BE-EC0B-4095-B107-EE458D05EACA}" type="datetimeFigureOut">
              <a:rPr lang="en-US" smtClean="0"/>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2F874E-E268-48EF-8746-1290F32EA7E4}" type="slidenum">
              <a:rPr lang="en-US" smtClean="0"/>
              <a:t>‹N°›</a:t>
            </a:fld>
            <a:endParaRPr lang="en-US"/>
          </a:p>
        </p:txBody>
      </p:sp>
    </p:spTree>
    <p:extLst>
      <p:ext uri="{BB962C8B-B14F-4D97-AF65-F5344CB8AC3E}">
        <p14:creationId xmlns:p14="http://schemas.microsoft.com/office/powerpoint/2010/main" val="318160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4869BE-EC0B-4095-B107-EE458D05EACA}" type="datetimeFigureOut">
              <a:rPr lang="en-US" smtClean="0"/>
              <a:t>6/2/2020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2F874E-E268-48EF-8746-1290F32EA7E4}" type="slidenum">
              <a:rPr lang="en-US" smtClean="0"/>
              <a:t>‹N°›</a:t>
            </a:fld>
            <a:endParaRPr lang="en-US"/>
          </a:p>
        </p:txBody>
      </p:sp>
    </p:spTree>
    <p:extLst>
      <p:ext uri="{BB962C8B-B14F-4D97-AF65-F5344CB8AC3E}">
        <p14:creationId xmlns:p14="http://schemas.microsoft.com/office/powerpoint/2010/main" val="107158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eg"/><Relationship Id="rId1" Type="http://schemas.openxmlformats.org/officeDocument/2006/relationships/slideLayout" Target="../slideLayouts/slideLayout1.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3E34491B-285A-456E-9EE3-0652CBE25BA9}"/>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4" name="Image 2">
            <a:extLst>
              <a:ext uri="{FF2B5EF4-FFF2-40B4-BE49-F238E27FC236}">
                <a16:creationId xmlns:a16="http://schemas.microsoft.com/office/drawing/2014/main" id="{36413AC2-B6D2-4197-8052-17A731264007}"/>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067050" y="1709738"/>
            <a:ext cx="6057900" cy="365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50518B43-B5AC-4F97-87B6-8A17508C17CB}"/>
              </a:ext>
            </a:extLst>
          </p:cNvPr>
          <p:cNvSpPr/>
          <p:nvPr/>
        </p:nvSpPr>
        <p:spPr>
          <a:xfrm>
            <a:off x="1672046" y="5562389"/>
            <a:ext cx="8647611" cy="900246"/>
          </a:xfrm>
          <a:prstGeom prst="rect">
            <a:avLst/>
          </a:prstGeom>
          <a:solidFill>
            <a:srgbClr val="FF0000"/>
          </a:solidFill>
        </p:spPr>
        <p:txBody>
          <a:bodyPr wrap="square" lIns="68580" tIns="34290" rIns="68580" bIns="34290">
            <a:spAutoFit/>
          </a:bodyPr>
          <a:lstStyle/>
          <a:p>
            <a:pPr algn="ctr" defTabSz="342900"/>
            <a:r>
              <a:rPr lang="ar-DZ" sz="5400" b="1" dirty="0">
                <a:ln w="0"/>
                <a:solidFill>
                  <a:srgbClr val="FFFF00"/>
                </a:solidFill>
                <a:effectLst>
                  <a:outerShdw blurRad="38100" dist="25400" dir="5400000" algn="ctr" rotWithShape="0">
                    <a:srgbClr val="6E747A">
                      <a:alpha val="43000"/>
                    </a:srgbClr>
                  </a:outerShdw>
                </a:effectLst>
                <a:latin typeface="Impact" panose="020B0806030902050204"/>
              </a:rPr>
              <a:t>الاحتكار التام- سياسة التمييز السعري-</a:t>
            </a:r>
            <a:endParaRPr lang="ar-DZ" sz="5400" b="1" dirty="0">
              <a:ln w="0"/>
              <a:solidFill>
                <a:srgbClr val="FFFF00"/>
              </a:solidFill>
              <a:effectLst>
                <a:outerShdw blurRad="38100" dist="25400" dir="5400000" algn="ctr" rotWithShape="0">
                  <a:srgbClr val="6E747A">
                    <a:alpha val="43000"/>
                  </a:srgbClr>
                </a:outerShdw>
              </a:effectLst>
              <a:latin typeface="Impact" panose="020B0806030902050204"/>
            </a:endParaRPr>
          </a:p>
        </p:txBody>
      </p:sp>
    </p:spTree>
    <p:extLst>
      <p:ext uri="{BB962C8B-B14F-4D97-AF65-F5344CB8AC3E}">
        <p14:creationId xmlns:p14="http://schemas.microsoft.com/office/powerpoint/2010/main" val="337662544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6727" y="285631"/>
            <a:ext cx="10836323" cy="1470712"/>
          </a:xfrm>
        </p:spPr>
        <p:style>
          <a:lnRef idx="0">
            <a:schemeClr val="accent2"/>
          </a:lnRef>
          <a:fillRef idx="3">
            <a:schemeClr val="accent2"/>
          </a:fillRef>
          <a:effectRef idx="3">
            <a:schemeClr val="accent2"/>
          </a:effectRef>
          <a:fontRef idx="minor">
            <a:schemeClr val="lt1"/>
          </a:fontRef>
        </p:style>
        <p:txBody>
          <a:bodyPr>
            <a:normAutofit fontScale="90000"/>
          </a:bodyPr>
          <a:lstStyle/>
          <a:p>
            <a:pPr marL="571500" lvl="0" indent="-571500" rtl="1">
              <a:buFont typeface="Wingdings" panose="05000000000000000000" pitchFamily="2" charset="2"/>
              <a:buChar char="q"/>
            </a:pPr>
            <a:r>
              <a:rPr lang="ar-DZ" sz="4000" b="1" dirty="0">
                <a:solidFill>
                  <a:srgbClr val="002060"/>
                </a:solidFill>
                <a:effectLst>
                  <a:outerShdw blurRad="38100" dist="38100" dir="2700000" algn="tl">
                    <a:srgbClr val="000000">
                      <a:alpha val="43137"/>
                    </a:srgbClr>
                  </a:outerShdw>
                </a:effectLst>
              </a:rPr>
              <a:t>الحجم الكلي للكميات: </a:t>
            </a:r>
            <a:r>
              <a:rPr lang="fr-FR" sz="4000" b="1" dirty="0">
                <a:solidFill>
                  <a:srgbClr val="002060"/>
                </a:solidFill>
                <a:effectLst>
                  <a:outerShdw blurRad="38100" dist="38100" dir="2700000" algn="tl">
                    <a:srgbClr val="000000">
                      <a:alpha val="43137"/>
                    </a:srgbClr>
                  </a:outerShdw>
                </a:effectLst>
              </a:rPr>
              <a:t>Q= Q</a:t>
            </a:r>
            <a:r>
              <a:rPr lang="fr-FR" sz="4000" b="1" baseline="-25000" dirty="0">
                <a:solidFill>
                  <a:srgbClr val="002060"/>
                </a:solidFill>
                <a:effectLst>
                  <a:outerShdw blurRad="38100" dist="38100" dir="2700000" algn="tl">
                    <a:srgbClr val="000000">
                      <a:alpha val="43137"/>
                    </a:srgbClr>
                  </a:outerShdw>
                </a:effectLst>
              </a:rPr>
              <a:t>1</a:t>
            </a:r>
            <a:r>
              <a:rPr lang="fr-FR" sz="4000" b="1" dirty="0">
                <a:solidFill>
                  <a:srgbClr val="002060"/>
                </a:solidFill>
                <a:effectLst>
                  <a:outerShdw blurRad="38100" dist="38100" dir="2700000" algn="tl">
                    <a:srgbClr val="000000">
                      <a:alpha val="43137"/>
                    </a:srgbClr>
                  </a:outerShdw>
                </a:effectLst>
              </a:rPr>
              <a:t> + Q</a:t>
            </a:r>
            <a:r>
              <a:rPr lang="fr-FR" sz="4000" b="1" baseline="-25000" dirty="0">
                <a:solidFill>
                  <a:srgbClr val="002060"/>
                </a:solidFill>
                <a:effectLst>
                  <a:outerShdw blurRad="38100" dist="38100" dir="2700000" algn="tl">
                    <a:srgbClr val="000000">
                      <a:alpha val="43137"/>
                    </a:srgbClr>
                  </a:outerShdw>
                </a:effectLst>
              </a:rPr>
              <a:t>2</a:t>
            </a:r>
            <a:r>
              <a:rPr lang="fr-FR" sz="4000" b="1" dirty="0">
                <a:solidFill>
                  <a:srgbClr val="002060"/>
                </a:solidFill>
                <a:effectLst>
                  <a:outerShdw blurRad="38100" dist="38100" dir="2700000" algn="tl">
                    <a:srgbClr val="000000">
                      <a:alpha val="43137"/>
                    </a:srgbClr>
                  </a:outerShdw>
                </a:effectLst>
              </a:rPr>
              <a:t>=8+7=15    </a:t>
            </a:r>
            <a:r>
              <a:rPr lang="fr-FR" dirty="0"/>
              <a:t>        </a:t>
            </a:r>
            <a:r>
              <a:rPr lang="en-US" dirty="0"/>
              <a:t/>
            </a:r>
            <a:br>
              <a:rPr lang="en-US" dirty="0"/>
            </a:br>
            <a:r>
              <a:rPr lang="ar-AE" dirty="0"/>
              <a:t>- </a:t>
            </a:r>
            <a:r>
              <a:rPr lang="ar-AE" sz="4400" b="1" dirty="0">
                <a:effectLst>
                  <a:outerShdw blurRad="38100" dist="38100" dir="2700000" algn="tl">
                    <a:srgbClr val="000000">
                      <a:alpha val="43137"/>
                    </a:srgbClr>
                  </a:outerShdw>
                </a:effectLst>
              </a:rPr>
              <a:t>حساب الربح في حالة التمييز السعري:</a:t>
            </a:r>
            <a:endParaRPr lang="en-US" sz="4400" b="1" dirty="0">
              <a:effectLst>
                <a:outerShdw blurRad="38100" dist="38100" dir="2700000" algn="tl">
                  <a:srgbClr val="000000">
                    <a:alpha val="43137"/>
                  </a:srgbClr>
                </a:outerShdw>
              </a:effectLst>
            </a:endParaRPr>
          </a:p>
        </p:txBody>
      </p:sp>
      <p:pic>
        <p:nvPicPr>
          <p:cNvPr id="4" name="Picture 3"/>
          <p:cNvPicPr>
            <a:picLocks noChangeAspect="1"/>
          </p:cNvPicPr>
          <p:nvPr/>
        </p:nvPicPr>
        <p:blipFill>
          <a:blip r:embed="rId2"/>
          <a:stretch>
            <a:fillRect/>
          </a:stretch>
        </p:blipFill>
        <p:spPr>
          <a:xfrm>
            <a:off x="1856096" y="2593074"/>
            <a:ext cx="7685963" cy="214269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3" name="Subtitle 2"/>
          <p:cNvSpPr>
            <a:spLocks noGrp="1"/>
          </p:cNvSpPr>
          <p:nvPr>
            <p:ph type="subTitle" idx="1"/>
          </p:nvPr>
        </p:nvSpPr>
        <p:spPr>
          <a:xfrm>
            <a:off x="436727" y="2122228"/>
            <a:ext cx="11000530" cy="4450141"/>
          </a:xfrm>
          <a:noFill/>
          <a:ln w="9525" cap="flat" cmpd="sng" algn="ctr">
            <a:solidFill>
              <a:srgbClr val="C0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a:lstStyle/>
          <a:p>
            <a:endParaRPr lang="ar-AE" dirty="0"/>
          </a:p>
          <a:p>
            <a:endParaRPr lang="ar-AE" dirty="0"/>
          </a:p>
          <a:p>
            <a:endParaRPr lang="ar-AE" dirty="0"/>
          </a:p>
          <a:p>
            <a:endParaRPr lang="ar-AE" dirty="0"/>
          </a:p>
          <a:p>
            <a:endParaRPr lang="ar-AE" dirty="0"/>
          </a:p>
          <a:p>
            <a:endParaRPr lang="ar-AE" dirty="0"/>
          </a:p>
          <a:p>
            <a:pPr marL="342900" lvl="0" indent="-342900" algn="r" rtl="1">
              <a:buFont typeface="Wingdings" panose="05000000000000000000" pitchFamily="2" charset="2"/>
              <a:buChar char="ü"/>
            </a:pPr>
            <a:r>
              <a:rPr lang="ar-DZ" sz="2800" b="1" dirty="0">
                <a:solidFill>
                  <a:srgbClr val="FFFF00"/>
                </a:solidFill>
              </a:rPr>
              <a:t>و منه الربح في حالة التمييز السعري هو:</a:t>
            </a:r>
            <a:r>
              <a:rPr lang="fr-FR" sz="2800" b="1" dirty="0">
                <a:solidFill>
                  <a:srgbClr val="FFFF00"/>
                </a:solidFill>
              </a:rPr>
              <a:t>π=600         </a:t>
            </a:r>
            <a:endParaRPr lang="en-US" sz="2800" dirty="0">
              <a:solidFill>
                <a:srgbClr val="FFFF00"/>
              </a:solidFill>
            </a:endParaRPr>
          </a:p>
          <a:p>
            <a:pPr marL="457200" lvl="0" indent="-457200" algn="r" rtl="1">
              <a:buFont typeface="Wingdings" panose="05000000000000000000" pitchFamily="2" charset="2"/>
              <a:buChar char="v"/>
            </a:pPr>
            <a:r>
              <a:rPr lang="ar-DZ" sz="2800" b="1" u="sng" dirty="0">
                <a:solidFill>
                  <a:srgbClr val="00B0F0"/>
                </a:solidFill>
                <a:effectLst>
                  <a:outerShdw blurRad="38100" dist="38100" dir="2700000" algn="tl">
                    <a:srgbClr val="000000">
                      <a:alpha val="43137"/>
                    </a:srgbClr>
                  </a:outerShdw>
                </a:effectLst>
              </a:rPr>
              <a:t>الاستنتاج</a:t>
            </a:r>
            <a:r>
              <a:rPr lang="ar-DZ" sz="2800" b="1" dirty="0">
                <a:solidFill>
                  <a:srgbClr val="00B0F0"/>
                </a:solidFill>
                <a:effectLst>
                  <a:outerShdw blurRad="38100" dist="38100" dir="2700000" algn="tl">
                    <a:srgbClr val="000000">
                      <a:alpha val="43137"/>
                    </a:srgbClr>
                  </a:outerShdw>
                </a:effectLst>
              </a:rPr>
              <a:t>:</a:t>
            </a:r>
            <a:endParaRPr lang="en-US" sz="2800" b="1" dirty="0">
              <a:solidFill>
                <a:srgbClr val="00B0F0"/>
              </a:solidFill>
              <a:effectLst>
                <a:outerShdw blurRad="38100" dist="38100" dir="2700000" algn="tl">
                  <a:srgbClr val="000000">
                    <a:alpha val="43137"/>
                  </a:srgbClr>
                </a:outerShdw>
              </a:effectLst>
            </a:endParaRPr>
          </a:p>
          <a:p>
            <a:pPr rtl="1"/>
            <a:r>
              <a:rPr lang="ar-DZ" sz="3200" b="1" dirty="0">
                <a:solidFill>
                  <a:srgbClr val="FFC000"/>
                </a:solidFill>
                <a:effectLst>
                  <a:outerShdw blurRad="38100" dist="38100" dir="2700000" algn="tl">
                    <a:srgbClr val="000000">
                      <a:alpha val="43137"/>
                    </a:srgbClr>
                  </a:outerShdw>
                </a:effectLst>
              </a:rPr>
              <a:t>في حالة التمييز السعري الربح يكون اكبر منه في حالة الاحتكار العادي.</a:t>
            </a:r>
            <a:endParaRPr lang="en-US" sz="32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274077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8457" y="365760"/>
            <a:ext cx="10254343" cy="2011680"/>
          </a:xfrm>
          <a:solidFill>
            <a:srgbClr val="FFC000"/>
          </a:solidFill>
        </p:spPr>
        <p:txBody>
          <a:bodyPr>
            <a:noAutofit/>
          </a:bodyPr>
          <a:lstStyle/>
          <a:p>
            <a:r>
              <a:rPr lang="ar-AE" sz="4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جامعة محمد خيضر- بسكرة-</a:t>
            </a:r>
            <a:r>
              <a:rPr lang="ar-AE" sz="3600" dirty="0"/>
              <a:t/>
            </a:r>
            <a:br>
              <a:rPr lang="ar-AE" sz="3600" dirty="0"/>
            </a:br>
            <a:r>
              <a:rPr lang="ar-AE" sz="3600" b="1" dirty="0">
                <a:ln w="12700">
                  <a:solidFill>
                    <a:schemeClr val="tx2">
                      <a:lumMod val="75000"/>
                    </a:schemeClr>
                  </a:solidFill>
                  <a:prstDash val="solid"/>
                </a:ln>
                <a:pattFill prst="dkUpDiag">
                  <a:fgClr>
                    <a:schemeClr val="tx2"/>
                  </a:fgClr>
                  <a:bgClr>
                    <a:schemeClr val="tx2">
                      <a:lumMod val="20000"/>
                      <a:lumOff val="80000"/>
                    </a:schemeClr>
                  </a:bgClr>
                </a:pattFill>
                <a:effectLst>
                  <a:outerShdw blurRad="38100" dist="38100" dir="2700000" algn="tl">
                    <a:srgbClr val="000000">
                      <a:alpha val="43137"/>
                    </a:srgbClr>
                  </a:outerShdw>
                </a:effectLst>
              </a:rPr>
              <a:t>كلية العلوم الاقتصادية و التجارية و علوم التسيير</a:t>
            </a:r>
            <a:r>
              <a:rPr lang="ar-AE" sz="3600" b="1" dirty="0">
                <a:effectLst>
                  <a:outerShdw blurRad="38100" dist="38100" dir="2700000" algn="tl">
                    <a:srgbClr val="000000">
                      <a:alpha val="43137"/>
                    </a:srgbClr>
                  </a:outerShdw>
                </a:effectLst>
              </a:rPr>
              <a:t/>
            </a:r>
            <a:br>
              <a:rPr lang="ar-AE" sz="3600" b="1" dirty="0">
                <a:effectLst>
                  <a:outerShdw blurRad="38100" dist="38100" dir="2700000" algn="tl">
                    <a:srgbClr val="000000">
                      <a:alpha val="43137"/>
                    </a:srgbClr>
                  </a:outerShdw>
                </a:effectLst>
              </a:rPr>
            </a:br>
            <a:r>
              <a:rPr lang="ar-AE" sz="3600" dirty="0"/>
              <a:t> </a:t>
            </a:r>
            <a:r>
              <a:rPr lang="ar-AE" sz="4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توازن المؤسسة و أشكال السوق</a:t>
            </a:r>
            <a:r>
              <a:rPr lang="ar-AE" sz="3600" dirty="0"/>
              <a:t/>
            </a:r>
            <a:br>
              <a:rPr lang="ar-AE" sz="3600" dirty="0"/>
            </a:br>
            <a:endParaRPr lang="en-US" sz="3600" dirty="0"/>
          </a:p>
        </p:txBody>
      </p:sp>
      <p:sp>
        <p:nvSpPr>
          <p:cNvPr id="3" name="Subtitle 2"/>
          <p:cNvSpPr>
            <a:spLocks noGrp="1"/>
          </p:cNvSpPr>
          <p:nvPr>
            <p:ph type="subTitle" idx="1"/>
          </p:nvPr>
        </p:nvSpPr>
        <p:spPr>
          <a:xfrm>
            <a:off x="718457" y="2521131"/>
            <a:ext cx="10254343" cy="3971108"/>
          </a:xfrm>
          <a:blipFill>
            <a:blip r:embed="rId2"/>
            <a:tile tx="0" ty="0" sx="100000" sy="100000" flip="none" algn="tl"/>
          </a:blipFill>
        </p:spPr>
        <p:txBody>
          <a:bodyPr>
            <a:normAutofit fontScale="92500" lnSpcReduction="20000"/>
          </a:bodyPr>
          <a:lstStyle/>
          <a:p>
            <a:pPr lvl="0" rtl="1">
              <a:lnSpc>
                <a:spcPct val="100000"/>
              </a:lnSpc>
              <a:spcBef>
                <a:spcPct val="20000"/>
              </a:spcBef>
              <a:defRPr/>
            </a:pPr>
            <a:r>
              <a:rPr lang="ar-AE" sz="4300" b="1" cap="all" dirty="0">
                <a:ln w="9000" cmpd="sng">
                  <a:solidFill>
                    <a:srgbClr val="8064A2">
                      <a:shade val="50000"/>
                      <a:satMod val="120000"/>
                    </a:srgbClr>
                  </a:solidFill>
                  <a:prstDash val="solid"/>
                </a:ln>
                <a:gradFill>
                  <a:gsLst>
                    <a:gs pos="0">
                      <a:srgbClr val="8064A2">
                        <a:shade val="20000"/>
                        <a:satMod val="245000"/>
                      </a:srgbClr>
                    </a:gs>
                    <a:gs pos="43000">
                      <a:srgbClr val="8064A2">
                        <a:satMod val="255000"/>
                      </a:srgbClr>
                    </a:gs>
                    <a:gs pos="48000">
                      <a:srgbClr val="8064A2">
                        <a:shade val="85000"/>
                        <a:satMod val="255000"/>
                      </a:srgbClr>
                    </a:gs>
                    <a:gs pos="100000">
                      <a:srgbClr val="8064A2">
                        <a:shade val="20000"/>
                        <a:satMod val="245000"/>
                      </a:srgbClr>
                    </a:gs>
                  </a:gsLst>
                  <a:lin ang="5400000"/>
                </a:gradFill>
                <a:effectLst>
                  <a:outerShdw blurRad="38100" dist="38100" dir="2700000" algn="tl">
                    <a:srgbClr val="000000">
                      <a:alpha val="43137"/>
                    </a:srgbClr>
                  </a:outerShdw>
                  <a:reflection blurRad="12700" stA="28000" endPos="45000" dist="1000" dir="5400000" sy="-100000" algn="bl" rotWithShape="0"/>
                </a:effectLst>
              </a:rPr>
              <a:t>الاحتكار التام- سياسة التمييز السعري-</a:t>
            </a:r>
          </a:p>
          <a:p>
            <a:pPr lvl="0" rtl="1">
              <a:lnSpc>
                <a:spcPct val="100000"/>
              </a:lnSpc>
              <a:spcBef>
                <a:spcPct val="20000"/>
              </a:spcBef>
              <a:defRPr/>
            </a:pPr>
            <a:endParaRPr lang="ar-AE" sz="4000" b="1" cap="all" dirty="0">
              <a:ln w="9000" cmpd="sng">
                <a:solidFill>
                  <a:srgbClr val="8064A2">
                    <a:shade val="50000"/>
                    <a:satMod val="120000"/>
                  </a:srgbClr>
                </a:solidFill>
                <a:prstDash val="solid"/>
              </a:ln>
              <a:gradFill>
                <a:gsLst>
                  <a:gs pos="0">
                    <a:srgbClr val="8064A2">
                      <a:shade val="20000"/>
                      <a:satMod val="245000"/>
                    </a:srgbClr>
                  </a:gs>
                  <a:gs pos="43000">
                    <a:srgbClr val="8064A2">
                      <a:satMod val="255000"/>
                    </a:srgbClr>
                  </a:gs>
                  <a:gs pos="48000">
                    <a:srgbClr val="8064A2">
                      <a:shade val="85000"/>
                      <a:satMod val="255000"/>
                    </a:srgbClr>
                  </a:gs>
                  <a:gs pos="100000">
                    <a:srgbClr val="8064A2">
                      <a:shade val="20000"/>
                      <a:satMod val="245000"/>
                    </a:srgbClr>
                  </a:gs>
                </a:gsLst>
                <a:lin ang="5400000"/>
              </a:gradFill>
              <a:effectLst>
                <a:reflection blurRad="12700" stA="28000" endPos="45000" dist="1000" dir="5400000" sy="-100000" algn="bl" rotWithShape="0"/>
              </a:effectLst>
            </a:endParaRPr>
          </a:p>
          <a:p>
            <a:pPr lvl="0" rtl="1">
              <a:lnSpc>
                <a:spcPct val="100000"/>
              </a:lnSpc>
              <a:spcBef>
                <a:spcPct val="20000"/>
              </a:spcBef>
              <a:defRPr/>
            </a:pPr>
            <a:endParaRPr lang="ar-AE" sz="4000" b="1" cap="all" dirty="0">
              <a:ln w="9000" cmpd="sng">
                <a:solidFill>
                  <a:srgbClr val="8064A2">
                    <a:shade val="50000"/>
                    <a:satMod val="120000"/>
                  </a:srgbClr>
                </a:solidFill>
                <a:prstDash val="solid"/>
              </a:ln>
              <a:gradFill>
                <a:gsLst>
                  <a:gs pos="0">
                    <a:srgbClr val="8064A2">
                      <a:shade val="20000"/>
                      <a:satMod val="245000"/>
                    </a:srgbClr>
                  </a:gs>
                  <a:gs pos="43000">
                    <a:srgbClr val="8064A2">
                      <a:satMod val="255000"/>
                    </a:srgbClr>
                  </a:gs>
                  <a:gs pos="48000">
                    <a:srgbClr val="8064A2">
                      <a:shade val="85000"/>
                      <a:satMod val="255000"/>
                    </a:srgbClr>
                  </a:gs>
                  <a:gs pos="100000">
                    <a:srgbClr val="8064A2">
                      <a:shade val="20000"/>
                      <a:satMod val="245000"/>
                    </a:srgbClr>
                  </a:gs>
                </a:gsLst>
                <a:lin ang="5400000"/>
              </a:gradFill>
              <a:effectLst>
                <a:reflection blurRad="12700" stA="28000" endPos="45000" dist="1000" dir="5400000" sy="-100000" algn="bl" rotWithShape="0"/>
              </a:effectLst>
            </a:endParaRPr>
          </a:p>
          <a:p>
            <a:pPr lvl="0" rtl="1">
              <a:lnSpc>
                <a:spcPct val="100000"/>
              </a:lnSpc>
              <a:spcBef>
                <a:spcPct val="20000"/>
              </a:spcBef>
              <a:defRPr/>
            </a:pPr>
            <a:endParaRPr lang="ar-AE" sz="4000" b="1" cap="all" dirty="0">
              <a:ln w="9000" cmpd="sng">
                <a:solidFill>
                  <a:srgbClr val="8064A2">
                    <a:shade val="50000"/>
                    <a:satMod val="120000"/>
                  </a:srgbClr>
                </a:solidFill>
                <a:prstDash val="solid"/>
              </a:ln>
              <a:gradFill>
                <a:gsLst>
                  <a:gs pos="0">
                    <a:srgbClr val="8064A2">
                      <a:shade val="20000"/>
                      <a:satMod val="245000"/>
                    </a:srgbClr>
                  </a:gs>
                  <a:gs pos="43000">
                    <a:srgbClr val="8064A2">
                      <a:satMod val="255000"/>
                    </a:srgbClr>
                  </a:gs>
                  <a:gs pos="48000">
                    <a:srgbClr val="8064A2">
                      <a:shade val="85000"/>
                      <a:satMod val="255000"/>
                    </a:srgbClr>
                  </a:gs>
                  <a:gs pos="100000">
                    <a:srgbClr val="8064A2">
                      <a:shade val="20000"/>
                      <a:satMod val="245000"/>
                    </a:srgbClr>
                  </a:gs>
                </a:gsLst>
                <a:lin ang="5400000"/>
              </a:gradFill>
              <a:effectLst>
                <a:reflection blurRad="12700" stA="28000" endPos="45000" dist="1000" dir="5400000" sy="-100000" algn="bl" rotWithShape="0"/>
              </a:effectLst>
            </a:endParaRPr>
          </a:p>
          <a:p>
            <a:pPr lvl="0" rtl="1">
              <a:lnSpc>
                <a:spcPct val="100000"/>
              </a:lnSpc>
              <a:spcBef>
                <a:spcPct val="20000"/>
              </a:spcBef>
              <a:defRPr/>
            </a:pPr>
            <a:endParaRPr lang="ar-AE" sz="4000" b="1" dirty="0">
              <a:solidFill>
                <a:srgbClr val="002060"/>
              </a:solidFill>
            </a:endParaRPr>
          </a:p>
          <a:p>
            <a:pPr lvl="0" algn="l" rtl="1">
              <a:lnSpc>
                <a:spcPct val="100000"/>
              </a:lnSpc>
              <a:spcBef>
                <a:spcPct val="20000"/>
              </a:spcBef>
              <a:defRPr/>
            </a:pPr>
            <a:endParaRPr lang="ar-AE" sz="4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endParaRPr>
          </a:p>
          <a:p>
            <a:pPr lvl="0" rtl="1">
              <a:lnSpc>
                <a:spcPct val="100000"/>
              </a:lnSpc>
              <a:spcBef>
                <a:spcPct val="20000"/>
              </a:spcBef>
              <a:defRPr/>
            </a:pPr>
            <a:r>
              <a:rPr lang="ar-AE" sz="4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outerShdw blurRad="38100" dist="38100" dir="2700000" algn="tl">
                    <a:srgbClr val="000000">
                      <a:alpha val="43137"/>
                    </a:srgbClr>
                  </a:outerShdw>
                </a:effectLst>
              </a:rPr>
              <a:t>ا.د/ خليفي عيسى</a:t>
            </a:r>
          </a:p>
          <a:p>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2272937" y="3144610"/>
            <a:ext cx="6844937" cy="2485481"/>
          </a:xfrm>
          <a:prstGeom prst="rect">
            <a:avLst/>
          </a:prstGeom>
          <a:ln>
            <a:noFill/>
          </a:ln>
          <a:effectLst>
            <a:softEdge rad="112500"/>
          </a:effectLst>
        </p:spPr>
      </p:pic>
      <p:pic>
        <p:nvPicPr>
          <p:cNvPr id="6" name="Image 5">
            <a:extLst>
              <a:ext uri="{FF2B5EF4-FFF2-40B4-BE49-F238E27FC236}">
                <a16:creationId xmlns:a16="http://schemas.microsoft.com/office/drawing/2014/main" id="{3A195201-4440-4069-8697-8735BBD534F2}"/>
              </a:ext>
            </a:extLst>
          </p:cNvPr>
          <p:cNvPicPr>
            <a:picLocks noChangeAspect="1"/>
          </p:cNvPicPr>
          <p:nvPr/>
        </p:nvPicPr>
        <p:blipFill>
          <a:blip r:embed="rId4"/>
          <a:stretch>
            <a:fillRect/>
          </a:stretch>
        </p:blipFill>
        <p:spPr>
          <a:xfrm>
            <a:off x="9417394" y="3576511"/>
            <a:ext cx="1255885" cy="16216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Image 6">
            <a:extLst>
              <a:ext uri="{FF2B5EF4-FFF2-40B4-BE49-F238E27FC236}">
                <a16:creationId xmlns:a16="http://schemas.microsoft.com/office/drawing/2014/main" id="{D0E78310-7886-4C54-81E8-E90F2264C149}"/>
              </a:ext>
            </a:extLst>
          </p:cNvPr>
          <p:cNvPicPr>
            <a:picLocks noChangeAspect="1"/>
          </p:cNvPicPr>
          <p:nvPr/>
        </p:nvPicPr>
        <p:blipFill>
          <a:blip r:embed="rId4"/>
          <a:stretch>
            <a:fillRect/>
          </a:stretch>
        </p:blipFill>
        <p:spPr>
          <a:xfrm>
            <a:off x="867755" y="3535642"/>
            <a:ext cx="1255885" cy="16216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1557271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1257" y="203200"/>
            <a:ext cx="11684000" cy="1933302"/>
          </a:xfrm>
          <a:solidFill>
            <a:srgbClr val="92D050"/>
          </a:solidFill>
        </p:spPr>
        <p:txBody>
          <a:bodyPr>
            <a:noAutofit/>
            <a:scene3d>
              <a:camera prst="orthographicFront"/>
              <a:lightRig rig="soft" dir="t">
                <a:rot lat="0" lon="0" rev="15600000"/>
              </a:lightRig>
            </a:scene3d>
            <a:sp3d extrusionH="57150" prstMaterial="softEdge">
              <a:bevelT w="25400" h="38100"/>
            </a:sp3d>
          </a:bodyPr>
          <a:lstStyle/>
          <a:p>
            <a:pPr rtl="1"/>
            <a:r>
              <a:rPr lang="ar-DZ" sz="4000" b="1" dirty="0">
                <a:ln w="13462">
                  <a:solidFill>
                    <a:schemeClr val="bg1"/>
                  </a:solidFill>
                  <a:prstDash val="solid"/>
                </a:ln>
                <a:solidFill>
                  <a:srgbClr val="C00000"/>
                </a:solidFill>
                <a:effectLst>
                  <a:outerShdw blurRad="38100" dist="38100" dir="2700000" algn="tl">
                    <a:srgbClr val="000000">
                      <a:alpha val="43137"/>
                    </a:srgbClr>
                  </a:outerShdw>
                </a:effectLst>
              </a:rPr>
              <a:t>سياسة التمييز السعري( التمييز الاحتكاري):</a:t>
            </a:r>
            <a:r>
              <a:rPr lang="en-US" sz="4000" b="1" dirty="0">
                <a:ln w="13462">
                  <a:solidFill>
                    <a:schemeClr val="bg1"/>
                  </a:solidFill>
                  <a:prstDash val="solid"/>
                </a:ln>
                <a:solidFill>
                  <a:srgbClr val="7030A0"/>
                </a:solidFill>
                <a:effectLst>
                  <a:outerShdw dist="38100" dir="2700000" algn="bl" rotWithShape="0">
                    <a:schemeClr val="accent5"/>
                  </a:outerShdw>
                </a:effectLst>
              </a:rPr>
              <a:t/>
            </a:r>
            <a:br>
              <a:rPr lang="en-US" sz="4000" b="1" dirty="0">
                <a:ln w="13462">
                  <a:solidFill>
                    <a:schemeClr val="bg1"/>
                  </a:solidFill>
                  <a:prstDash val="solid"/>
                </a:ln>
                <a:solidFill>
                  <a:srgbClr val="7030A0"/>
                </a:solidFill>
                <a:effectLst>
                  <a:outerShdw dist="38100" dir="2700000" algn="bl" rotWithShape="0">
                    <a:schemeClr val="accent5"/>
                  </a:outerShdw>
                </a:effectLst>
              </a:rPr>
            </a:br>
            <a:r>
              <a:rPr lang="en-US" sz="4000" b="1" dirty="0">
                <a:ln/>
                <a:solidFill>
                  <a:srgbClr val="FF0000"/>
                </a:solidFill>
              </a:rPr>
              <a:t>❶</a:t>
            </a:r>
            <a:r>
              <a:rPr lang="ar-DZ" sz="4000" b="1" dirty="0">
                <a:ln/>
                <a:solidFill>
                  <a:srgbClr val="FF0000"/>
                </a:solidFill>
              </a:rPr>
              <a:t>تعريف التمييز السعري:</a:t>
            </a:r>
            <a:r>
              <a:rPr lang="en-US" sz="4000" b="1" dirty="0">
                <a:ln/>
                <a:solidFill>
                  <a:schemeClr val="accent4"/>
                </a:solidFill>
              </a:rPr>
              <a:t/>
            </a:r>
            <a:br>
              <a:rPr lang="en-US" sz="4000" b="1" dirty="0">
                <a:ln/>
                <a:solidFill>
                  <a:schemeClr val="accent4"/>
                </a:solidFill>
              </a:rPr>
            </a:br>
            <a:endParaRPr lang="en-US" sz="4000" b="1" dirty="0">
              <a:ln/>
              <a:solidFill>
                <a:schemeClr val="accent4"/>
              </a:solidFill>
            </a:endParaRPr>
          </a:p>
        </p:txBody>
      </p:sp>
      <p:sp>
        <p:nvSpPr>
          <p:cNvPr id="3" name="Subtitle 2"/>
          <p:cNvSpPr>
            <a:spLocks noGrp="1"/>
          </p:cNvSpPr>
          <p:nvPr>
            <p:ph type="subTitle" idx="1"/>
          </p:nvPr>
        </p:nvSpPr>
        <p:spPr>
          <a:xfrm>
            <a:off x="261257" y="2351315"/>
            <a:ext cx="11684000" cy="4303486"/>
          </a:xfrm>
          <a:blipFill>
            <a:blip r:embed="rId2"/>
            <a:tile tx="0" ty="0" sx="100000" sy="100000" flip="none" algn="tl"/>
          </a:blipFill>
        </p:spPr>
        <p:txBody>
          <a:bodyPr>
            <a:normAutofit fontScale="77500" lnSpcReduction="20000"/>
          </a:bodyPr>
          <a:lstStyle/>
          <a:p>
            <a:pPr marL="457200" algn="r" rtl="1">
              <a:lnSpc>
                <a:spcPct val="150000"/>
              </a:lnSpc>
              <a:spcAft>
                <a:spcPts val="1000"/>
              </a:spcAft>
            </a:pPr>
            <a:r>
              <a:rPr lang="ar-DZ" sz="3600" b="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abic Transparent" panose="020B0604020202020204" pitchFamily="34" charset="0"/>
              </a:rPr>
              <a:t>هو عبارة </a:t>
            </a:r>
            <a:r>
              <a:rPr lang="ar-SA" sz="3600" b="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abic Transparent" panose="020B0604020202020204" pitchFamily="34" charset="0"/>
              </a:rPr>
              <a:t>قيام المحتكر ببيع نفس السلعة أو الخدمة بأسعار مختلفة بغرض تحقيق أقصى ربح و يعتمد نجاح سياسة التمييز السعري على قدرة المحتكر على عزل الأسواق. و من الأمثلة على سياسة التمييز السعري تذاكر الحافلات و القطارات و الطائرات التي تميز بين تذاكر الركاب حسب العمر.</a:t>
            </a:r>
            <a:r>
              <a:rPr lang="ar-SA" sz="3600" b="1"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ahoma" panose="020B0604030504040204" pitchFamily="34" charset="0"/>
              </a:rPr>
              <a:t> </a:t>
            </a:r>
            <a:r>
              <a:rPr lang="ar-SA" sz="3600" b="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abic Transparent" panose="020B0604020202020204" pitchFamily="34" charset="0"/>
              </a:rPr>
              <a:t>و تعد سياسة التمييز السعري ممكنه في حالة تقسيم السوق الكلية إلى أسواق منفصلة نوعا ما، حتى يصبح سعر التوازن في كل سوق من تلك الأسواق مختلفا عن سعر التوازن في الأسواق الأخرى، حيث إذا واجه المنتج المحتكر أسواق لسلع ذات مرونا مختلفة فانه يتبع هذه السياسة</a:t>
            </a:r>
            <a:r>
              <a:rPr lang="fr-FR" sz="3600" b="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abic Transparent" panose="020B0604020202020204" pitchFamily="34" charset="0"/>
              </a:rPr>
              <a:t>. </a:t>
            </a:r>
            <a:endParaRPr lang="en-US" sz="3600" b="1"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p>
            <a:endParaRPr lang="en-US" b="1" dirty="0"/>
          </a:p>
        </p:txBody>
      </p:sp>
    </p:spTree>
    <p:extLst>
      <p:ext uri="{BB962C8B-B14F-4D97-AF65-F5344CB8AC3E}">
        <p14:creationId xmlns:p14="http://schemas.microsoft.com/office/powerpoint/2010/main" val="20135128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2" presetClass="emph" presetSubtype="0" fill="hold" nodeType="clickEffect">
                                  <p:stCondLst>
                                    <p:cond delay="0"/>
                                  </p:stCondLst>
                                  <p:childTnLst>
                                    <p:animRot by="120000">
                                      <p:cBhvr>
                                        <p:cTn id="11" dur="100" fill="hold">
                                          <p:stCondLst>
                                            <p:cond delay="0"/>
                                          </p:stCondLst>
                                        </p:cTn>
                                        <p:tgtEl>
                                          <p:spTgt spid="3">
                                            <p:txEl>
                                              <p:pRg st="0" end="0"/>
                                            </p:txEl>
                                          </p:spTgt>
                                        </p:tgtEl>
                                        <p:attrNameLst>
                                          <p:attrName>r</p:attrName>
                                        </p:attrNameLst>
                                      </p:cBhvr>
                                    </p:animRot>
                                    <p:animRot by="-240000">
                                      <p:cBhvr>
                                        <p:cTn id="12" dur="200" fill="hold">
                                          <p:stCondLst>
                                            <p:cond delay="200"/>
                                          </p:stCondLst>
                                        </p:cTn>
                                        <p:tgtEl>
                                          <p:spTgt spid="3">
                                            <p:txEl>
                                              <p:pRg st="0" end="0"/>
                                            </p:txEl>
                                          </p:spTgt>
                                        </p:tgtEl>
                                        <p:attrNameLst>
                                          <p:attrName>r</p:attrName>
                                        </p:attrNameLst>
                                      </p:cBhvr>
                                    </p:animRot>
                                    <p:animRot by="240000">
                                      <p:cBhvr>
                                        <p:cTn id="13" dur="200" fill="hold">
                                          <p:stCondLst>
                                            <p:cond delay="400"/>
                                          </p:stCondLst>
                                        </p:cTn>
                                        <p:tgtEl>
                                          <p:spTgt spid="3">
                                            <p:txEl>
                                              <p:pRg st="0" end="0"/>
                                            </p:txEl>
                                          </p:spTgt>
                                        </p:tgtEl>
                                        <p:attrNameLst>
                                          <p:attrName>r</p:attrName>
                                        </p:attrNameLst>
                                      </p:cBhvr>
                                    </p:animRot>
                                    <p:animRot by="-240000">
                                      <p:cBhvr>
                                        <p:cTn id="14" dur="200" fill="hold">
                                          <p:stCondLst>
                                            <p:cond delay="600"/>
                                          </p:stCondLst>
                                        </p:cTn>
                                        <p:tgtEl>
                                          <p:spTgt spid="3">
                                            <p:txEl>
                                              <p:pRg st="0" end="0"/>
                                            </p:txEl>
                                          </p:spTgt>
                                        </p:tgtEl>
                                        <p:attrNameLst>
                                          <p:attrName>r</p:attrName>
                                        </p:attrNameLst>
                                      </p:cBhvr>
                                    </p:animRot>
                                    <p:animRot by="120000">
                                      <p:cBhvr>
                                        <p:cTn id="15" dur="200" fill="hold">
                                          <p:stCondLst>
                                            <p:cond delay="800"/>
                                          </p:stCondLst>
                                        </p:cTn>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1628" y="255859"/>
            <a:ext cx="11168743" cy="1398769"/>
          </a:xfrm>
          <a:solidFill>
            <a:srgbClr val="FF0000"/>
          </a:solidFill>
        </p:spPr>
        <p:txBody>
          <a:bodyPr>
            <a:normAutofit/>
          </a:bodyPr>
          <a:lstStyle/>
          <a:p>
            <a:pPr rtl="1"/>
            <a:r>
              <a:rPr lang="ar-AE" dirty="0"/>
              <a:t>	</a:t>
            </a:r>
            <a:r>
              <a:rPr lang="ar-AE" sz="4900" b="1" dirty="0">
                <a:ln w="22225">
                  <a:solidFill>
                    <a:schemeClr val="accent2"/>
                  </a:solidFill>
                  <a:prstDash val="solid"/>
                </a:ln>
                <a:solidFill>
                  <a:schemeClr val="accent2">
                    <a:lumMod val="40000"/>
                    <a:lumOff val="60000"/>
                  </a:schemeClr>
                </a:solidFill>
              </a:rPr>
              <a:t>توازن المحتكر في ظل سياسة التمييز السعري:</a:t>
            </a:r>
            <a:endParaRPr lang="en-US" sz="4900" b="1" dirty="0">
              <a:ln w="22225">
                <a:solidFill>
                  <a:schemeClr val="accent2"/>
                </a:solidFill>
                <a:prstDash val="solid"/>
              </a:ln>
              <a:solidFill>
                <a:schemeClr val="accent2">
                  <a:lumMod val="40000"/>
                  <a:lumOff val="60000"/>
                </a:schemeClr>
              </a:solidFill>
            </a:endParaRPr>
          </a:p>
        </p:txBody>
      </p:sp>
      <p:sp>
        <p:nvSpPr>
          <p:cNvPr id="3" name="Subtitle 2"/>
          <p:cNvSpPr>
            <a:spLocks noGrp="1"/>
          </p:cNvSpPr>
          <p:nvPr>
            <p:ph type="subTitle" idx="1"/>
          </p:nvPr>
        </p:nvSpPr>
        <p:spPr>
          <a:xfrm>
            <a:off x="511627" y="1863633"/>
            <a:ext cx="11168743" cy="4558937"/>
          </a:xfrm>
          <a:solidFill>
            <a:srgbClr val="FFC000"/>
          </a:solidFill>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pPr marL="457200" lvl="0" indent="-457200" algn="r" rtl="1">
              <a:buFont typeface="Wingdings" panose="05000000000000000000" pitchFamily="2" charset="2"/>
              <a:buChar char="q"/>
            </a:pPr>
            <a:r>
              <a:rPr lang="ar-DZ" sz="3000" b="1" dirty="0">
                <a:ln w="0"/>
                <a:effectLst>
                  <a:outerShdw blurRad="38100" dist="19050" dir="2700000" algn="tl" rotWithShape="0">
                    <a:schemeClr val="dk1">
                      <a:alpha val="40000"/>
                    </a:schemeClr>
                  </a:outerShdw>
                </a:effectLst>
              </a:rPr>
              <a:t>دالة الإيراد الكلي للسوقين: </a:t>
            </a:r>
            <a:r>
              <a:rPr lang="fr-FR" sz="3000" b="1" dirty="0">
                <a:ln w="0"/>
                <a:effectLst>
                  <a:outerShdw blurRad="38100" dist="19050" dir="2700000" algn="tl" rotWithShape="0">
                    <a:schemeClr val="dk1">
                      <a:alpha val="40000"/>
                    </a:schemeClr>
                  </a:outerShdw>
                </a:effectLst>
              </a:rPr>
              <a:t>TR= TR</a:t>
            </a:r>
            <a:r>
              <a:rPr lang="fr-FR" sz="3000" b="1" baseline="-25000" dirty="0">
                <a:ln w="0"/>
                <a:effectLst>
                  <a:outerShdw blurRad="38100" dist="19050" dir="2700000" algn="tl" rotWithShape="0">
                    <a:schemeClr val="dk1">
                      <a:alpha val="40000"/>
                    </a:schemeClr>
                  </a:outerShdw>
                </a:effectLst>
              </a:rPr>
              <a:t>1</a:t>
            </a:r>
            <a:r>
              <a:rPr lang="fr-FR" sz="3000" b="1" dirty="0">
                <a:ln w="0"/>
                <a:effectLst>
                  <a:outerShdw blurRad="38100" dist="19050" dir="2700000" algn="tl" rotWithShape="0">
                    <a:schemeClr val="dk1">
                      <a:alpha val="40000"/>
                    </a:schemeClr>
                  </a:outerShdw>
                </a:effectLst>
              </a:rPr>
              <a:t>+ TR</a:t>
            </a:r>
            <a:r>
              <a:rPr lang="fr-FR" sz="3000" b="1" baseline="-25000" dirty="0">
                <a:ln w="0"/>
                <a:effectLst>
                  <a:outerShdw blurRad="38100" dist="19050" dir="2700000" algn="tl" rotWithShape="0">
                    <a:schemeClr val="dk1">
                      <a:alpha val="40000"/>
                    </a:schemeClr>
                  </a:outerShdw>
                </a:effectLst>
              </a:rPr>
              <a:t>2</a:t>
            </a:r>
            <a:r>
              <a:rPr lang="fr-FR" sz="3000" b="1" dirty="0">
                <a:ln w="0"/>
                <a:effectLst>
                  <a:outerShdw blurRad="38100" dist="19050" dir="2700000" algn="tl" rotWithShape="0">
                    <a:schemeClr val="dk1">
                      <a:alpha val="40000"/>
                    </a:schemeClr>
                  </a:outerShdw>
                </a:effectLst>
              </a:rPr>
              <a:t>= P</a:t>
            </a:r>
            <a:r>
              <a:rPr lang="fr-FR" sz="3000" b="1" baseline="-25000" dirty="0">
                <a:ln w="0"/>
                <a:effectLst>
                  <a:outerShdw blurRad="38100" dist="19050" dir="2700000" algn="tl" rotWithShape="0">
                    <a:schemeClr val="dk1">
                      <a:alpha val="40000"/>
                    </a:schemeClr>
                  </a:outerShdw>
                </a:effectLst>
              </a:rPr>
              <a:t>1</a:t>
            </a:r>
            <a:r>
              <a:rPr lang="fr-FR" sz="3000" b="1" dirty="0">
                <a:ln w="0"/>
                <a:effectLst>
                  <a:outerShdw blurRad="38100" dist="19050" dir="2700000" algn="tl" rotWithShape="0">
                    <a:schemeClr val="dk1">
                      <a:alpha val="40000"/>
                    </a:schemeClr>
                  </a:outerShdw>
                </a:effectLst>
              </a:rPr>
              <a:t> Q</a:t>
            </a:r>
            <a:r>
              <a:rPr lang="fr-FR" sz="3000" b="1" baseline="-25000" dirty="0">
                <a:ln w="0"/>
                <a:effectLst>
                  <a:outerShdw blurRad="38100" dist="19050" dir="2700000" algn="tl" rotWithShape="0">
                    <a:schemeClr val="dk1">
                      <a:alpha val="40000"/>
                    </a:schemeClr>
                  </a:outerShdw>
                </a:effectLst>
              </a:rPr>
              <a:t>1</a:t>
            </a:r>
            <a:r>
              <a:rPr lang="fr-FR" sz="3000" b="1" dirty="0">
                <a:ln w="0"/>
                <a:effectLst>
                  <a:outerShdw blurRad="38100" dist="19050" dir="2700000" algn="tl" rotWithShape="0">
                    <a:schemeClr val="dk1">
                      <a:alpha val="40000"/>
                    </a:schemeClr>
                  </a:outerShdw>
                </a:effectLst>
              </a:rPr>
              <a:t>+ P</a:t>
            </a:r>
            <a:r>
              <a:rPr lang="fr-FR" sz="3000" b="1" baseline="-25000" dirty="0">
                <a:ln w="0"/>
                <a:effectLst>
                  <a:outerShdw blurRad="38100" dist="19050" dir="2700000" algn="tl" rotWithShape="0">
                    <a:schemeClr val="dk1">
                      <a:alpha val="40000"/>
                    </a:schemeClr>
                  </a:outerShdw>
                </a:effectLst>
              </a:rPr>
              <a:t>2</a:t>
            </a:r>
            <a:r>
              <a:rPr lang="fr-FR" sz="3000" b="1" dirty="0">
                <a:ln w="0"/>
                <a:effectLst>
                  <a:outerShdw blurRad="38100" dist="19050" dir="2700000" algn="tl" rotWithShape="0">
                    <a:schemeClr val="dk1">
                      <a:alpha val="40000"/>
                    </a:schemeClr>
                  </a:outerShdw>
                </a:effectLst>
              </a:rPr>
              <a:t> Q</a:t>
            </a:r>
            <a:r>
              <a:rPr lang="fr-FR" sz="3000" b="1" baseline="-25000" dirty="0">
                <a:ln w="0"/>
                <a:effectLst>
                  <a:outerShdw blurRad="38100" dist="19050" dir="2700000" algn="tl" rotWithShape="0">
                    <a:schemeClr val="dk1">
                      <a:alpha val="40000"/>
                    </a:schemeClr>
                  </a:outerShdw>
                </a:effectLst>
              </a:rPr>
              <a:t>2</a:t>
            </a:r>
            <a:r>
              <a:rPr lang="fr-FR" sz="3000" b="1" dirty="0">
                <a:ln w="0"/>
                <a:effectLst>
                  <a:outerShdw blurRad="38100" dist="19050" dir="2700000" algn="tl" rotWithShape="0">
                    <a:schemeClr val="dk1">
                      <a:alpha val="40000"/>
                    </a:schemeClr>
                  </a:outerShdw>
                </a:effectLst>
              </a:rPr>
              <a:t>  </a:t>
            </a:r>
            <a:endParaRPr lang="en-US" sz="3000" b="1" dirty="0">
              <a:ln w="0"/>
              <a:effectLst>
                <a:outerShdw blurRad="38100" dist="19050" dir="2700000" algn="tl" rotWithShape="0">
                  <a:schemeClr val="dk1">
                    <a:alpha val="40000"/>
                  </a:schemeClr>
                </a:outerShdw>
              </a:effectLst>
            </a:endParaRPr>
          </a:p>
          <a:p>
            <a:pPr marL="723900" indent="-192088" algn="r" rtl="1"/>
            <a:r>
              <a:rPr lang="ar-DZ" sz="3000" b="1" dirty="0">
                <a:ln w="0"/>
                <a:effectLst>
                  <a:outerShdw blurRad="38100" dist="19050" dir="2700000" algn="tl" rotWithShape="0">
                    <a:schemeClr val="dk1">
                      <a:alpha val="40000"/>
                    </a:schemeClr>
                  </a:outerShdw>
                </a:effectLst>
              </a:rPr>
              <a:t>حيث</a:t>
            </a:r>
            <a:r>
              <a:rPr lang="fr-FR" sz="3000" b="1" dirty="0">
                <a:ln w="0"/>
                <a:effectLst>
                  <a:outerShdw blurRad="38100" dist="19050" dir="2700000" algn="tl" rotWithShape="0">
                    <a:schemeClr val="dk1">
                      <a:alpha val="40000"/>
                    </a:schemeClr>
                  </a:outerShdw>
                </a:effectLst>
              </a:rPr>
              <a:t>Q</a:t>
            </a:r>
            <a:r>
              <a:rPr lang="fr-FR" sz="3000" b="1" baseline="-25000" dirty="0">
                <a:ln w="0"/>
                <a:effectLst>
                  <a:outerShdw blurRad="38100" dist="19050" dir="2700000" algn="tl" rotWithShape="0">
                    <a:schemeClr val="dk1">
                      <a:alpha val="40000"/>
                    </a:schemeClr>
                  </a:outerShdw>
                </a:effectLst>
              </a:rPr>
              <a:t>1</a:t>
            </a:r>
            <a:r>
              <a:rPr lang="fr-FR" sz="3000" b="1" dirty="0">
                <a:ln w="0"/>
                <a:effectLst>
                  <a:outerShdw blurRad="38100" dist="19050" dir="2700000" algn="tl" rotWithShape="0">
                    <a:schemeClr val="dk1">
                      <a:alpha val="40000"/>
                    </a:schemeClr>
                  </a:outerShdw>
                </a:effectLst>
              </a:rPr>
              <a:t> </a:t>
            </a:r>
            <a:r>
              <a:rPr lang="ar-DZ" sz="3000" b="1" dirty="0">
                <a:ln w="0"/>
                <a:effectLst>
                  <a:outerShdw blurRad="38100" dist="19050" dir="2700000" algn="tl" rotWithShape="0">
                    <a:schemeClr val="dk1">
                      <a:alpha val="40000"/>
                    </a:schemeClr>
                  </a:outerShdw>
                </a:effectLst>
              </a:rPr>
              <a:t> تمثل الكمية المثلى للسوق الأول، </a:t>
            </a:r>
            <a:r>
              <a:rPr lang="fr-FR" sz="3000" b="1" dirty="0">
                <a:ln w="0"/>
                <a:effectLst>
                  <a:outerShdw blurRad="38100" dist="19050" dir="2700000" algn="tl" rotWithShape="0">
                    <a:schemeClr val="dk1">
                      <a:alpha val="40000"/>
                    </a:schemeClr>
                  </a:outerShdw>
                </a:effectLst>
              </a:rPr>
              <a:t>Q</a:t>
            </a:r>
            <a:r>
              <a:rPr lang="fr-FR" sz="3000" b="1" baseline="-25000" dirty="0">
                <a:ln w="0"/>
                <a:effectLst>
                  <a:outerShdw blurRad="38100" dist="19050" dir="2700000" algn="tl" rotWithShape="0">
                    <a:schemeClr val="dk1">
                      <a:alpha val="40000"/>
                    </a:schemeClr>
                  </a:outerShdw>
                </a:effectLst>
              </a:rPr>
              <a:t>2</a:t>
            </a:r>
            <a:r>
              <a:rPr lang="fr-FR" sz="3000" b="1" dirty="0">
                <a:ln w="0"/>
                <a:effectLst>
                  <a:outerShdw blurRad="38100" dist="19050" dir="2700000" algn="tl" rotWithShape="0">
                    <a:schemeClr val="dk1">
                      <a:alpha val="40000"/>
                    </a:schemeClr>
                  </a:outerShdw>
                </a:effectLst>
              </a:rPr>
              <a:t> </a:t>
            </a:r>
            <a:r>
              <a:rPr lang="ar-DZ" sz="3000" b="1" dirty="0">
                <a:ln w="0"/>
                <a:effectLst>
                  <a:outerShdw blurRad="38100" dist="19050" dir="2700000" algn="tl" rotWithShape="0">
                    <a:schemeClr val="dk1">
                      <a:alpha val="40000"/>
                    </a:schemeClr>
                  </a:outerShdw>
                </a:effectLst>
              </a:rPr>
              <a:t> تمثل الكمية المثلى للسوق الثاني.</a:t>
            </a:r>
            <a:endParaRPr lang="en-US" sz="3000" b="1" dirty="0">
              <a:ln w="0"/>
              <a:effectLst>
                <a:outerShdw blurRad="38100" dist="19050" dir="2700000" algn="tl" rotWithShape="0">
                  <a:schemeClr val="dk1">
                    <a:alpha val="40000"/>
                  </a:schemeClr>
                </a:outerShdw>
              </a:effectLst>
            </a:endParaRPr>
          </a:p>
          <a:p>
            <a:pPr indent="531813" algn="r" rtl="1"/>
            <a:r>
              <a:rPr lang="fr-FR" sz="3000" b="1" dirty="0">
                <a:ln w="0"/>
                <a:effectLst>
                  <a:outerShdw blurRad="38100" dist="19050" dir="2700000" algn="tl" rotWithShape="0">
                    <a:schemeClr val="dk1">
                      <a:alpha val="40000"/>
                    </a:schemeClr>
                  </a:outerShdw>
                </a:effectLst>
              </a:rPr>
              <a:t>P</a:t>
            </a:r>
            <a:r>
              <a:rPr lang="fr-FR" sz="3000" b="1" baseline="-25000" dirty="0">
                <a:ln w="0"/>
                <a:effectLst>
                  <a:outerShdw blurRad="38100" dist="19050" dir="2700000" algn="tl" rotWithShape="0">
                    <a:schemeClr val="dk1">
                      <a:alpha val="40000"/>
                    </a:schemeClr>
                  </a:outerShdw>
                </a:effectLst>
              </a:rPr>
              <a:t>1</a:t>
            </a:r>
            <a:r>
              <a:rPr lang="fr-FR" sz="3000" b="1" dirty="0">
                <a:ln w="0"/>
                <a:effectLst>
                  <a:outerShdw blurRad="38100" dist="19050" dir="2700000" algn="tl" rotWithShape="0">
                    <a:schemeClr val="dk1">
                      <a:alpha val="40000"/>
                    </a:schemeClr>
                  </a:outerShdw>
                </a:effectLst>
              </a:rPr>
              <a:t> </a:t>
            </a:r>
            <a:r>
              <a:rPr lang="ar-DZ" sz="3000" b="1" dirty="0">
                <a:ln w="0"/>
                <a:effectLst>
                  <a:outerShdw blurRad="38100" dist="19050" dir="2700000" algn="tl" rotWithShape="0">
                    <a:schemeClr val="dk1">
                      <a:alpha val="40000"/>
                    </a:schemeClr>
                  </a:outerShdw>
                </a:effectLst>
              </a:rPr>
              <a:t> يمثل سعر التوازن للسوق الأول، </a:t>
            </a:r>
            <a:r>
              <a:rPr lang="fr-FR" sz="3000" b="1" dirty="0">
                <a:ln w="0"/>
                <a:effectLst>
                  <a:outerShdw blurRad="38100" dist="19050" dir="2700000" algn="tl" rotWithShape="0">
                    <a:schemeClr val="dk1">
                      <a:alpha val="40000"/>
                    </a:schemeClr>
                  </a:outerShdw>
                </a:effectLst>
              </a:rPr>
              <a:t>P</a:t>
            </a:r>
            <a:r>
              <a:rPr lang="fr-FR" sz="3000" b="1" baseline="-25000" dirty="0">
                <a:ln w="0"/>
                <a:effectLst>
                  <a:outerShdw blurRad="38100" dist="19050" dir="2700000" algn="tl" rotWithShape="0">
                    <a:schemeClr val="dk1">
                      <a:alpha val="40000"/>
                    </a:schemeClr>
                  </a:outerShdw>
                </a:effectLst>
              </a:rPr>
              <a:t>2</a:t>
            </a:r>
            <a:r>
              <a:rPr lang="fr-FR" sz="3000" b="1" dirty="0">
                <a:ln w="0"/>
                <a:effectLst>
                  <a:outerShdw blurRad="38100" dist="19050" dir="2700000" algn="tl" rotWithShape="0">
                    <a:schemeClr val="dk1">
                      <a:alpha val="40000"/>
                    </a:schemeClr>
                  </a:outerShdw>
                </a:effectLst>
              </a:rPr>
              <a:t> </a:t>
            </a:r>
            <a:r>
              <a:rPr lang="ar-DZ" sz="3000" b="1" dirty="0">
                <a:ln w="0"/>
                <a:effectLst>
                  <a:outerShdw blurRad="38100" dist="19050" dir="2700000" algn="tl" rotWithShape="0">
                    <a:schemeClr val="dk1">
                      <a:alpha val="40000"/>
                    </a:schemeClr>
                  </a:outerShdw>
                </a:effectLst>
              </a:rPr>
              <a:t> يمثل سعر التوازن للسوق الثاني.</a:t>
            </a:r>
            <a:endParaRPr lang="en-US" sz="3000" b="1" dirty="0">
              <a:ln w="0"/>
              <a:effectLst>
                <a:outerShdw blurRad="38100" dist="19050" dir="2700000" algn="tl" rotWithShape="0">
                  <a:schemeClr val="dk1">
                    <a:alpha val="40000"/>
                  </a:schemeClr>
                </a:outerShdw>
              </a:effectLst>
            </a:endParaRPr>
          </a:p>
          <a:p>
            <a:pPr indent="627063" algn="r" rtl="1"/>
            <a:r>
              <a:rPr lang="fr-FR" sz="3000" b="1" dirty="0">
                <a:ln w="0"/>
                <a:effectLst>
                  <a:outerShdw blurRad="38100" dist="19050" dir="2700000" algn="tl" rotWithShape="0">
                    <a:schemeClr val="dk1">
                      <a:alpha val="40000"/>
                    </a:schemeClr>
                  </a:outerShdw>
                </a:effectLst>
              </a:rPr>
              <a:t>TR</a:t>
            </a:r>
            <a:r>
              <a:rPr lang="fr-FR" sz="3000" b="1" baseline="-25000" dirty="0">
                <a:ln w="0"/>
                <a:effectLst>
                  <a:outerShdw blurRad="38100" dist="19050" dir="2700000" algn="tl" rotWithShape="0">
                    <a:schemeClr val="dk1">
                      <a:alpha val="40000"/>
                    </a:schemeClr>
                  </a:outerShdw>
                </a:effectLst>
              </a:rPr>
              <a:t>1</a:t>
            </a:r>
            <a:r>
              <a:rPr lang="fr-FR" sz="3000" b="1" dirty="0">
                <a:ln w="0"/>
                <a:effectLst>
                  <a:outerShdw blurRad="38100" dist="19050" dir="2700000" algn="tl" rotWithShape="0">
                    <a:schemeClr val="dk1">
                      <a:alpha val="40000"/>
                    </a:schemeClr>
                  </a:outerShdw>
                </a:effectLst>
              </a:rPr>
              <a:t> </a:t>
            </a:r>
            <a:r>
              <a:rPr lang="ar-DZ" sz="3000" b="1" dirty="0">
                <a:ln w="0"/>
                <a:effectLst>
                  <a:outerShdw blurRad="38100" dist="19050" dir="2700000" algn="tl" rotWithShape="0">
                    <a:schemeClr val="dk1">
                      <a:alpha val="40000"/>
                    </a:schemeClr>
                  </a:outerShdw>
                </a:effectLst>
              </a:rPr>
              <a:t> يمثل الإيراد الكلي للسوق الأول، </a:t>
            </a:r>
            <a:r>
              <a:rPr lang="fr-FR" sz="3000" b="1" dirty="0">
                <a:ln w="0"/>
                <a:effectLst>
                  <a:outerShdw blurRad="38100" dist="19050" dir="2700000" algn="tl" rotWithShape="0">
                    <a:schemeClr val="dk1">
                      <a:alpha val="40000"/>
                    </a:schemeClr>
                  </a:outerShdw>
                </a:effectLst>
              </a:rPr>
              <a:t>TR</a:t>
            </a:r>
            <a:r>
              <a:rPr lang="fr-FR" sz="3000" b="1" baseline="-25000" dirty="0">
                <a:ln w="0"/>
                <a:effectLst>
                  <a:outerShdw blurRad="38100" dist="19050" dir="2700000" algn="tl" rotWithShape="0">
                    <a:schemeClr val="dk1">
                      <a:alpha val="40000"/>
                    </a:schemeClr>
                  </a:outerShdw>
                </a:effectLst>
              </a:rPr>
              <a:t>2</a:t>
            </a:r>
            <a:r>
              <a:rPr lang="fr-FR" sz="3000" b="1" dirty="0">
                <a:ln w="0"/>
                <a:effectLst>
                  <a:outerShdw blurRad="38100" dist="19050" dir="2700000" algn="tl" rotWithShape="0">
                    <a:schemeClr val="dk1">
                      <a:alpha val="40000"/>
                    </a:schemeClr>
                  </a:outerShdw>
                </a:effectLst>
              </a:rPr>
              <a:t> </a:t>
            </a:r>
            <a:r>
              <a:rPr lang="ar-DZ" sz="3000" b="1" dirty="0">
                <a:ln w="0"/>
                <a:effectLst>
                  <a:outerShdw blurRad="38100" dist="19050" dir="2700000" algn="tl" rotWithShape="0">
                    <a:schemeClr val="dk1">
                      <a:alpha val="40000"/>
                    </a:schemeClr>
                  </a:outerShdw>
                </a:effectLst>
              </a:rPr>
              <a:t> يمثل الإيراد الكلي للسوق الثاني.</a:t>
            </a:r>
            <a:endParaRPr lang="en-US" sz="3000" b="1" dirty="0">
              <a:ln w="0"/>
              <a:effectLst>
                <a:outerShdw blurRad="38100" dist="19050" dir="2700000" algn="tl" rotWithShape="0">
                  <a:schemeClr val="dk1">
                    <a:alpha val="40000"/>
                  </a:schemeClr>
                </a:outerShdw>
              </a:effectLst>
            </a:endParaRPr>
          </a:p>
          <a:p>
            <a:pPr marL="457200" lvl="0" indent="-457200" algn="r" rtl="1">
              <a:buFont typeface="Wingdings" panose="05000000000000000000" pitchFamily="2" charset="2"/>
              <a:buChar char="q"/>
            </a:pPr>
            <a:r>
              <a:rPr lang="ar-DZ" sz="3000" b="1" dirty="0">
                <a:ln w="0"/>
                <a:effectLst>
                  <a:outerShdw blurRad="38100" dist="19050" dir="2700000" algn="tl" rotWithShape="0">
                    <a:schemeClr val="dk1">
                      <a:alpha val="40000"/>
                    </a:schemeClr>
                  </a:outerShdw>
                </a:effectLst>
              </a:rPr>
              <a:t>الربح في السوقين: </a:t>
            </a:r>
            <a:r>
              <a:rPr lang="fr-FR" sz="3000" b="1" dirty="0">
                <a:ln w="0"/>
                <a:effectLst>
                  <a:outerShdw blurRad="38100" dist="19050" dir="2700000" algn="tl" rotWithShape="0">
                    <a:schemeClr val="dk1">
                      <a:alpha val="40000"/>
                    </a:schemeClr>
                  </a:outerShdw>
                </a:effectLst>
              </a:rPr>
              <a:t>π= (TR</a:t>
            </a:r>
            <a:r>
              <a:rPr lang="fr-FR" sz="3000" b="1" baseline="-25000" dirty="0">
                <a:ln w="0"/>
                <a:effectLst>
                  <a:outerShdw blurRad="38100" dist="19050" dir="2700000" algn="tl" rotWithShape="0">
                    <a:schemeClr val="dk1">
                      <a:alpha val="40000"/>
                    </a:schemeClr>
                  </a:outerShdw>
                </a:effectLst>
              </a:rPr>
              <a:t>1</a:t>
            </a:r>
            <a:r>
              <a:rPr lang="fr-FR" sz="3000" b="1" dirty="0">
                <a:ln w="0"/>
                <a:effectLst>
                  <a:outerShdw blurRad="38100" dist="19050" dir="2700000" algn="tl" rotWithShape="0">
                    <a:schemeClr val="dk1">
                      <a:alpha val="40000"/>
                    </a:schemeClr>
                  </a:outerShdw>
                </a:effectLst>
              </a:rPr>
              <a:t>+ TR</a:t>
            </a:r>
            <a:r>
              <a:rPr lang="fr-FR" sz="3000" b="1" baseline="-25000" dirty="0">
                <a:ln w="0"/>
                <a:effectLst>
                  <a:outerShdw blurRad="38100" dist="19050" dir="2700000" algn="tl" rotWithShape="0">
                    <a:schemeClr val="dk1">
                      <a:alpha val="40000"/>
                    </a:schemeClr>
                  </a:outerShdw>
                </a:effectLst>
              </a:rPr>
              <a:t>2</a:t>
            </a:r>
            <a:r>
              <a:rPr lang="fr-FR" sz="3000" b="1" dirty="0">
                <a:ln w="0"/>
                <a:effectLst>
                  <a:outerShdw blurRad="38100" dist="19050" dir="2700000" algn="tl" rotWithShape="0">
                    <a:schemeClr val="dk1">
                      <a:alpha val="40000"/>
                    </a:schemeClr>
                  </a:outerShdw>
                </a:effectLst>
              </a:rPr>
              <a:t>) - TC=( P</a:t>
            </a:r>
            <a:r>
              <a:rPr lang="fr-FR" sz="3000" b="1" baseline="-25000" dirty="0">
                <a:ln w="0"/>
                <a:effectLst>
                  <a:outerShdw blurRad="38100" dist="19050" dir="2700000" algn="tl" rotWithShape="0">
                    <a:schemeClr val="dk1">
                      <a:alpha val="40000"/>
                    </a:schemeClr>
                  </a:outerShdw>
                </a:effectLst>
              </a:rPr>
              <a:t>1</a:t>
            </a:r>
            <a:r>
              <a:rPr lang="fr-FR" sz="3000" b="1" dirty="0">
                <a:ln w="0"/>
                <a:effectLst>
                  <a:outerShdw blurRad="38100" dist="19050" dir="2700000" algn="tl" rotWithShape="0">
                    <a:schemeClr val="dk1">
                      <a:alpha val="40000"/>
                    </a:schemeClr>
                  </a:outerShdw>
                </a:effectLst>
              </a:rPr>
              <a:t> Q</a:t>
            </a:r>
            <a:r>
              <a:rPr lang="fr-FR" sz="3000" b="1" baseline="-25000" dirty="0">
                <a:ln w="0"/>
                <a:effectLst>
                  <a:outerShdw blurRad="38100" dist="19050" dir="2700000" algn="tl" rotWithShape="0">
                    <a:schemeClr val="dk1">
                      <a:alpha val="40000"/>
                    </a:schemeClr>
                  </a:outerShdw>
                </a:effectLst>
              </a:rPr>
              <a:t>1</a:t>
            </a:r>
            <a:r>
              <a:rPr lang="fr-FR" sz="3000" b="1" dirty="0">
                <a:ln w="0"/>
                <a:effectLst>
                  <a:outerShdw blurRad="38100" dist="19050" dir="2700000" algn="tl" rotWithShape="0">
                    <a:schemeClr val="dk1">
                      <a:alpha val="40000"/>
                    </a:schemeClr>
                  </a:outerShdw>
                </a:effectLst>
              </a:rPr>
              <a:t>+ P</a:t>
            </a:r>
            <a:r>
              <a:rPr lang="fr-FR" sz="3000" b="1" baseline="-25000" dirty="0">
                <a:ln w="0"/>
                <a:effectLst>
                  <a:outerShdw blurRad="38100" dist="19050" dir="2700000" algn="tl" rotWithShape="0">
                    <a:schemeClr val="dk1">
                      <a:alpha val="40000"/>
                    </a:schemeClr>
                  </a:outerShdw>
                </a:effectLst>
              </a:rPr>
              <a:t>2</a:t>
            </a:r>
            <a:r>
              <a:rPr lang="fr-FR" sz="3000" b="1" dirty="0">
                <a:ln w="0"/>
                <a:effectLst>
                  <a:outerShdw blurRad="38100" dist="19050" dir="2700000" algn="tl" rotWithShape="0">
                    <a:schemeClr val="dk1">
                      <a:alpha val="40000"/>
                    </a:schemeClr>
                  </a:outerShdw>
                </a:effectLst>
              </a:rPr>
              <a:t> Q</a:t>
            </a:r>
            <a:r>
              <a:rPr lang="fr-FR" sz="3000" b="1" baseline="-25000" dirty="0">
                <a:ln w="0"/>
                <a:effectLst>
                  <a:outerShdw blurRad="38100" dist="19050" dir="2700000" algn="tl" rotWithShape="0">
                    <a:schemeClr val="dk1">
                      <a:alpha val="40000"/>
                    </a:schemeClr>
                  </a:outerShdw>
                </a:effectLst>
              </a:rPr>
              <a:t>2</a:t>
            </a:r>
            <a:r>
              <a:rPr lang="fr-FR" sz="3000" b="1" dirty="0">
                <a:ln w="0"/>
                <a:effectLst>
                  <a:outerShdw blurRad="38100" dist="19050" dir="2700000" algn="tl" rotWithShape="0">
                    <a:schemeClr val="dk1">
                      <a:alpha val="40000"/>
                    </a:schemeClr>
                  </a:outerShdw>
                </a:effectLst>
              </a:rPr>
              <a:t>)- TC  </a:t>
            </a:r>
            <a:endParaRPr lang="en-US" sz="3000" b="1" dirty="0">
              <a:ln w="0"/>
              <a:effectLst>
                <a:outerShdw blurRad="38100" dist="19050" dir="2700000" algn="tl" rotWithShape="0">
                  <a:schemeClr val="dk1">
                    <a:alpha val="40000"/>
                  </a:schemeClr>
                </a:outerShdw>
              </a:effectLst>
            </a:endParaRPr>
          </a:p>
          <a:p>
            <a:pPr marL="457200" lvl="0" indent="-457200" algn="r" rtl="1">
              <a:buFont typeface="Wingdings" panose="05000000000000000000" pitchFamily="2" charset="2"/>
              <a:buChar char="ü"/>
            </a:pPr>
            <a:r>
              <a:rPr lang="ar-DZ" sz="3000" b="1" dirty="0">
                <a:ln w="0"/>
                <a:effectLst>
                  <a:outerShdw blurRad="38100" dist="19050" dir="2700000" algn="tl" rotWithShape="0">
                    <a:schemeClr val="dk1">
                      <a:alpha val="40000"/>
                    </a:schemeClr>
                  </a:outerShdw>
                </a:effectLst>
              </a:rPr>
              <a:t>حيث التكلفة الحدية:</a:t>
            </a:r>
            <a:r>
              <a:rPr lang="fr-FR" sz="3000" b="1" dirty="0">
                <a:ln w="0"/>
                <a:effectLst>
                  <a:outerShdw blurRad="38100" dist="19050" dir="2700000" algn="tl" rotWithShape="0">
                    <a:schemeClr val="dk1">
                      <a:alpha val="40000"/>
                    </a:schemeClr>
                  </a:outerShdw>
                </a:effectLst>
              </a:rPr>
              <a:t>MC=MC</a:t>
            </a:r>
            <a:r>
              <a:rPr lang="fr-FR" sz="3000" b="1" baseline="-25000" dirty="0">
                <a:ln w="0"/>
                <a:effectLst>
                  <a:outerShdw blurRad="38100" dist="19050" dir="2700000" algn="tl" rotWithShape="0">
                    <a:schemeClr val="dk1">
                      <a:alpha val="40000"/>
                    </a:schemeClr>
                  </a:outerShdw>
                </a:effectLst>
              </a:rPr>
              <a:t>1</a:t>
            </a:r>
            <a:r>
              <a:rPr lang="fr-FR" sz="3000" b="1" dirty="0">
                <a:ln w="0"/>
                <a:effectLst>
                  <a:outerShdw blurRad="38100" dist="19050" dir="2700000" algn="tl" rotWithShape="0">
                    <a:schemeClr val="dk1">
                      <a:alpha val="40000"/>
                    </a:schemeClr>
                  </a:outerShdw>
                </a:effectLst>
              </a:rPr>
              <a:t>=MC</a:t>
            </a:r>
            <a:r>
              <a:rPr lang="fr-FR" sz="3000" b="1" baseline="-25000" dirty="0">
                <a:ln w="0"/>
                <a:effectLst>
                  <a:outerShdw blurRad="38100" dist="19050" dir="2700000" algn="tl" rotWithShape="0">
                    <a:schemeClr val="dk1">
                      <a:alpha val="40000"/>
                    </a:schemeClr>
                  </a:outerShdw>
                </a:effectLst>
              </a:rPr>
              <a:t>2</a:t>
            </a:r>
            <a:r>
              <a:rPr lang="fr-FR" sz="3000" b="1" dirty="0">
                <a:ln w="0"/>
                <a:effectLst>
                  <a:outerShdw blurRad="38100" dist="19050" dir="2700000" algn="tl" rotWithShape="0">
                    <a:schemeClr val="dk1">
                      <a:alpha val="40000"/>
                    </a:schemeClr>
                  </a:outerShdw>
                </a:effectLst>
              </a:rPr>
              <a:t>             </a:t>
            </a:r>
            <a:endParaRPr lang="en-US" sz="3000" b="1" dirty="0">
              <a:ln w="0"/>
              <a:effectLst>
                <a:outerShdw blurRad="38100" dist="19050" dir="2700000" algn="tl" rotWithShape="0">
                  <a:schemeClr val="dk1">
                    <a:alpha val="40000"/>
                  </a:schemeClr>
                </a:outerShdw>
              </a:effectLst>
            </a:endParaRPr>
          </a:p>
          <a:p>
            <a:pPr marL="457200" lvl="0" indent="-457200" algn="r" rtl="1">
              <a:buFont typeface="Wingdings" panose="05000000000000000000" pitchFamily="2" charset="2"/>
              <a:buChar char="ü"/>
            </a:pPr>
            <a:r>
              <a:rPr lang="ar-DZ" sz="3000" b="1" dirty="0">
                <a:ln w="0"/>
                <a:effectLst>
                  <a:outerShdw blurRad="38100" dist="19050" dir="2700000" algn="tl" rotWithShape="0">
                    <a:schemeClr val="dk1">
                      <a:alpha val="40000"/>
                    </a:schemeClr>
                  </a:outerShdw>
                </a:effectLst>
              </a:rPr>
              <a:t>شرط التوازن في حالة سوق واحدة:</a:t>
            </a:r>
            <a:r>
              <a:rPr lang="fr-FR" sz="3000" b="1" dirty="0">
                <a:ln w="0"/>
                <a:effectLst>
                  <a:outerShdw blurRad="38100" dist="19050" dir="2700000" algn="tl" rotWithShape="0">
                    <a:schemeClr val="dk1">
                      <a:alpha val="40000"/>
                    </a:schemeClr>
                  </a:outerShdw>
                </a:effectLst>
              </a:rPr>
              <a:t>MC= MR      </a:t>
            </a:r>
            <a:endParaRPr lang="en-US" sz="3000" b="1" dirty="0">
              <a:ln w="0"/>
              <a:effectLst>
                <a:outerShdw blurRad="38100" dist="19050" dir="2700000" algn="tl" rotWithShape="0">
                  <a:schemeClr val="dk1">
                    <a:alpha val="40000"/>
                  </a:schemeClr>
                </a:outerShdw>
              </a:effectLst>
            </a:endParaRPr>
          </a:p>
          <a:p>
            <a:pPr marL="457200" lvl="0" indent="-457200" algn="r" rtl="1">
              <a:buFont typeface="Wingdings" panose="05000000000000000000" pitchFamily="2" charset="2"/>
              <a:buChar char="ü"/>
            </a:pPr>
            <a:r>
              <a:rPr lang="ar-DZ" sz="3000" b="1" dirty="0">
                <a:ln w="0"/>
                <a:effectLst>
                  <a:outerShdw blurRad="38100" dist="19050" dir="2700000" algn="tl" rotWithShape="0">
                    <a:schemeClr val="dk1">
                      <a:alpha val="40000"/>
                    </a:schemeClr>
                  </a:outerShdw>
                </a:effectLst>
              </a:rPr>
              <a:t>شرط التوازن في السوق الأول:</a:t>
            </a:r>
            <a:r>
              <a:rPr lang="fr-FR" sz="3000" b="1" dirty="0">
                <a:ln w="0"/>
                <a:effectLst>
                  <a:outerShdw blurRad="38100" dist="19050" dir="2700000" algn="tl" rotWithShape="0">
                    <a:schemeClr val="dk1">
                      <a:alpha val="40000"/>
                    </a:schemeClr>
                  </a:outerShdw>
                </a:effectLst>
              </a:rPr>
              <a:t>MC= MR</a:t>
            </a:r>
            <a:r>
              <a:rPr lang="fr-FR" sz="3000" b="1" baseline="-25000" dirty="0">
                <a:ln w="0"/>
                <a:effectLst>
                  <a:outerShdw blurRad="38100" dist="19050" dir="2700000" algn="tl" rotWithShape="0">
                    <a:schemeClr val="dk1">
                      <a:alpha val="40000"/>
                    </a:schemeClr>
                  </a:outerShdw>
                </a:effectLst>
              </a:rPr>
              <a:t>1</a:t>
            </a:r>
            <a:r>
              <a:rPr lang="fr-FR" sz="3000" b="1" dirty="0">
                <a:ln w="0"/>
                <a:effectLst>
                  <a:outerShdw blurRad="38100" dist="19050" dir="2700000" algn="tl" rotWithShape="0">
                    <a:schemeClr val="dk1">
                      <a:alpha val="40000"/>
                    </a:schemeClr>
                  </a:outerShdw>
                </a:effectLst>
              </a:rPr>
              <a:t>          </a:t>
            </a:r>
            <a:endParaRPr lang="en-US" sz="3000" b="1" dirty="0">
              <a:ln w="0"/>
              <a:effectLst>
                <a:outerShdw blurRad="38100" dist="19050" dir="2700000" algn="tl" rotWithShape="0">
                  <a:schemeClr val="dk1">
                    <a:alpha val="40000"/>
                  </a:schemeClr>
                </a:outerShdw>
              </a:effectLst>
            </a:endParaRPr>
          </a:p>
          <a:p>
            <a:pPr marL="457200" lvl="0" indent="-457200" algn="r" rtl="1">
              <a:buFont typeface="Wingdings" panose="05000000000000000000" pitchFamily="2" charset="2"/>
              <a:buChar char="ü"/>
            </a:pPr>
            <a:r>
              <a:rPr lang="ar-DZ" sz="3000" b="1" dirty="0">
                <a:ln w="0"/>
                <a:effectLst>
                  <a:outerShdw blurRad="38100" dist="19050" dir="2700000" algn="tl" rotWithShape="0">
                    <a:schemeClr val="dk1">
                      <a:alpha val="40000"/>
                    </a:schemeClr>
                  </a:outerShdw>
                </a:effectLst>
              </a:rPr>
              <a:t>شرط التوازن في السوق الثاني:</a:t>
            </a:r>
            <a:r>
              <a:rPr lang="fr-FR" sz="3000" b="1" dirty="0">
                <a:ln w="0"/>
                <a:effectLst>
                  <a:outerShdw blurRad="38100" dist="19050" dir="2700000" algn="tl" rotWithShape="0">
                    <a:schemeClr val="dk1">
                      <a:alpha val="40000"/>
                    </a:schemeClr>
                  </a:outerShdw>
                </a:effectLst>
              </a:rPr>
              <a:t>MC= MR</a:t>
            </a:r>
            <a:r>
              <a:rPr lang="fr-FR" sz="3000" b="1" baseline="-25000" dirty="0">
                <a:ln w="0"/>
                <a:effectLst>
                  <a:outerShdw blurRad="38100" dist="19050" dir="2700000" algn="tl" rotWithShape="0">
                    <a:schemeClr val="dk1">
                      <a:alpha val="40000"/>
                    </a:schemeClr>
                  </a:outerShdw>
                </a:effectLst>
              </a:rPr>
              <a:t>2</a:t>
            </a:r>
            <a:r>
              <a:rPr lang="fr-FR" sz="3000" b="1" dirty="0">
                <a:ln w="0"/>
                <a:effectLst>
                  <a:outerShdw blurRad="38100" dist="19050" dir="2700000" algn="tl" rotWithShape="0">
                    <a:schemeClr val="dk1">
                      <a:alpha val="40000"/>
                    </a:schemeClr>
                  </a:outerShdw>
                </a:effectLst>
              </a:rPr>
              <a:t>          </a:t>
            </a:r>
            <a:endParaRPr lang="en-US" sz="3000" b="1" dirty="0">
              <a:ln w="0"/>
              <a:effectLst>
                <a:outerShdw blurRad="38100" dist="19050" dir="2700000" algn="tl" rotWithShape="0">
                  <a:schemeClr val="dk1">
                    <a:alpha val="40000"/>
                  </a:schemeClr>
                </a:outerShdw>
              </a:effectLst>
            </a:endParaRPr>
          </a:p>
          <a:p>
            <a:endParaRPr lang="en-US" dirty="0"/>
          </a:p>
        </p:txBody>
      </p:sp>
    </p:spTree>
    <p:extLst>
      <p:ext uri="{BB962C8B-B14F-4D97-AF65-F5344CB8AC3E}">
        <p14:creationId xmlns:p14="http://schemas.microsoft.com/office/powerpoint/2010/main" val="42945483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arn(inVertic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ircle(in)">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2011" y="197894"/>
            <a:ext cx="11709779" cy="993040"/>
          </a:xfrm>
          <a:solidFill>
            <a:srgbClr val="00B0F0"/>
          </a:solidFill>
        </p:spPr>
        <p:txBody>
          <a:bodyPr/>
          <a:lstStyle/>
          <a:p>
            <a:r>
              <a:rPr lang="ar-DZ" b="1" dirty="0">
                <a:solidFill>
                  <a:srgbClr val="C00000"/>
                </a:solidFill>
              </a:rPr>
              <a:t>مثال تطبيقي</a:t>
            </a:r>
            <a:endParaRPr lang="en-US" dirty="0">
              <a:solidFill>
                <a:srgbClr val="C00000"/>
              </a:solidFill>
            </a:endParaRPr>
          </a:p>
        </p:txBody>
      </p:sp>
      <p:sp>
        <p:nvSpPr>
          <p:cNvPr id="3" name="Subtitle 2"/>
          <p:cNvSpPr>
            <a:spLocks noGrp="1"/>
          </p:cNvSpPr>
          <p:nvPr>
            <p:ph type="subTitle" idx="1"/>
          </p:nvPr>
        </p:nvSpPr>
        <p:spPr>
          <a:xfrm>
            <a:off x="232010" y="1432582"/>
            <a:ext cx="11709779" cy="4939189"/>
          </a:xfrm>
          <a:blipFill>
            <a:blip r:embed="rId2"/>
            <a:tile tx="0" ty="0" sx="100000" sy="100000" flip="none" algn="tl"/>
          </a:blipFill>
        </p:spPr>
        <p:txBody>
          <a:bodyPr>
            <a:normAutofit lnSpcReduction="10000"/>
          </a:bodyPr>
          <a:lstStyle/>
          <a:p>
            <a:pPr lvl="0" algn="r" rtl="1"/>
            <a:r>
              <a:rPr lang="ar-DZ" sz="3200" b="1" dirty="0">
                <a:solidFill>
                  <a:srgbClr val="002060"/>
                </a:solidFill>
              </a:rPr>
              <a:t>لتكن دالة الطلب التي تواجه المحتكر هي:  </a:t>
            </a:r>
            <a:r>
              <a:rPr lang="fr-FR" sz="3200" b="1" dirty="0">
                <a:solidFill>
                  <a:srgbClr val="002060"/>
                </a:solidFill>
              </a:rPr>
              <a:t>P=100 -2 Q</a:t>
            </a:r>
            <a:endParaRPr lang="en-US" sz="3200" b="1" dirty="0">
              <a:solidFill>
                <a:srgbClr val="002060"/>
              </a:solidFill>
            </a:endParaRPr>
          </a:p>
          <a:p>
            <a:pPr lvl="0" rtl="1"/>
            <a:r>
              <a:rPr lang="ar-DZ" sz="3200" b="1" dirty="0">
                <a:solidFill>
                  <a:srgbClr val="002060"/>
                </a:solidFill>
              </a:rPr>
              <a:t>دالة الطلب في السوق الأولى هي:  </a:t>
            </a:r>
            <a:r>
              <a:rPr lang="fr-FR" sz="3200" b="1" dirty="0">
                <a:solidFill>
                  <a:srgbClr val="002060"/>
                </a:solidFill>
              </a:rPr>
              <a:t>P</a:t>
            </a:r>
            <a:r>
              <a:rPr lang="fr-FR" sz="3200" b="1" baseline="-25000" dirty="0">
                <a:solidFill>
                  <a:srgbClr val="002060"/>
                </a:solidFill>
              </a:rPr>
              <a:t>1</a:t>
            </a:r>
            <a:r>
              <a:rPr lang="fr-FR" sz="3200" b="1" dirty="0">
                <a:solidFill>
                  <a:srgbClr val="002060"/>
                </a:solidFill>
              </a:rPr>
              <a:t>=80 -2.5 Q</a:t>
            </a:r>
            <a:r>
              <a:rPr lang="fr-FR" sz="3200" b="1" baseline="-25000" dirty="0">
                <a:solidFill>
                  <a:srgbClr val="002060"/>
                </a:solidFill>
              </a:rPr>
              <a:t>1</a:t>
            </a:r>
            <a:endParaRPr lang="en-US" sz="3200" b="1" dirty="0">
              <a:solidFill>
                <a:srgbClr val="002060"/>
              </a:solidFill>
            </a:endParaRPr>
          </a:p>
          <a:p>
            <a:pPr lvl="0" rtl="1"/>
            <a:r>
              <a:rPr lang="ar-DZ" sz="3200" b="1" dirty="0">
                <a:solidFill>
                  <a:srgbClr val="002060"/>
                </a:solidFill>
              </a:rPr>
              <a:t>دالة الطلب في السوق الأولى هي:  </a:t>
            </a:r>
            <a:r>
              <a:rPr lang="fr-FR" sz="3200" b="1" dirty="0">
                <a:solidFill>
                  <a:srgbClr val="002060"/>
                </a:solidFill>
              </a:rPr>
              <a:t>P</a:t>
            </a:r>
            <a:r>
              <a:rPr lang="fr-FR" sz="3200" b="1" baseline="-25000" dirty="0">
                <a:solidFill>
                  <a:srgbClr val="002060"/>
                </a:solidFill>
              </a:rPr>
              <a:t>2</a:t>
            </a:r>
            <a:r>
              <a:rPr lang="fr-FR" sz="3200" b="1" dirty="0">
                <a:solidFill>
                  <a:srgbClr val="002060"/>
                </a:solidFill>
              </a:rPr>
              <a:t>=180 -10 Q</a:t>
            </a:r>
            <a:r>
              <a:rPr lang="fr-FR" sz="3200" b="1" baseline="-25000" dirty="0">
                <a:solidFill>
                  <a:srgbClr val="002060"/>
                </a:solidFill>
              </a:rPr>
              <a:t>2</a:t>
            </a:r>
            <a:endParaRPr lang="en-US" sz="3200" b="1" dirty="0">
              <a:solidFill>
                <a:srgbClr val="002060"/>
              </a:solidFill>
            </a:endParaRPr>
          </a:p>
          <a:p>
            <a:pPr algn="r" rtl="1"/>
            <a:r>
              <a:rPr lang="ar-DZ" sz="3200" b="1" dirty="0">
                <a:solidFill>
                  <a:srgbClr val="0070C0"/>
                </a:solidFill>
              </a:rPr>
              <a:t>حيث:</a:t>
            </a:r>
            <a:r>
              <a:rPr lang="fr-FR" sz="3200" b="1" dirty="0">
                <a:solidFill>
                  <a:srgbClr val="0070C0"/>
                </a:solidFill>
              </a:rPr>
              <a:t>Q=Q</a:t>
            </a:r>
            <a:r>
              <a:rPr lang="fr-FR" sz="3200" b="1" baseline="-25000" dirty="0">
                <a:solidFill>
                  <a:srgbClr val="0070C0"/>
                </a:solidFill>
              </a:rPr>
              <a:t>1</a:t>
            </a:r>
            <a:r>
              <a:rPr lang="fr-FR" sz="3200" b="1" dirty="0">
                <a:solidFill>
                  <a:srgbClr val="0070C0"/>
                </a:solidFill>
              </a:rPr>
              <a:t>+Q</a:t>
            </a:r>
            <a:r>
              <a:rPr lang="fr-FR" sz="3200" b="1" baseline="-25000" dirty="0">
                <a:solidFill>
                  <a:srgbClr val="0070C0"/>
                </a:solidFill>
              </a:rPr>
              <a:t>2</a:t>
            </a:r>
            <a:r>
              <a:rPr lang="fr-FR" sz="3200" b="1" dirty="0">
                <a:solidFill>
                  <a:srgbClr val="0070C0"/>
                </a:solidFill>
              </a:rPr>
              <a:t>       </a:t>
            </a:r>
            <a:endParaRPr lang="en-US" sz="3200" b="1" dirty="0">
              <a:solidFill>
                <a:srgbClr val="0070C0"/>
              </a:solidFill>
            </a:endParaRPr>
          </a:p>
          <a:p>
            <a:pPr lvl="0" algn="r" rtl="1"/>
            <a:r>
              <a:rPr lang="ar-AE" sz="3200" b="1" dirty="0"/>
              <a:t>                     </a:t>
            </a:r>
            <a:r>
              <a:rPr lang="ar-DZ" sz="3200" b="1" dirty="0">
                <a:solidFill>
                  <a:srgbClr val="002060"/>
                </a:solidFill>
              </a:rPr>
              <a:t>دالة التكلفة الكلية هي:</a:t>
            </a:r>
            <a:r>
              <a:rPr lang="fr-FR" sz="3200" b="1" dirty="0">
                <a:solidFill>
                  <a:srgbClr val="002060"/>
                </a:solidFill>
              </a:rPr>
              <a:t>CT= 50 +40 Q         </a:t>
            </a:r>
            <a:endParaRPr lang="en-US" sz="3200" b="1" dirty="0">
              <a:solidFill>
                <a:srgbClr val="002060"/>
              </a:solidFill>
            </a:endParaRPr>
          </a:p>
          <a:p>
            <a:pPr algn="r" rtl="1"/>
            <a:r>
              <a:rPr lang="ar-DZ" sz="3200" b="1" dirty="0">
                <a:solidFill>
                  <a:srgbClr val="002060"/>
                </a:solidFill>
              </a:rPr>
              <a:t>المطلوب:</a:t>
            </a:r>
            <a:endParaRPr lang="ar-AE" sz="3200" b="1" dirty="0">
              <a:solidFill>
                <a:srgbClr val="002060"/>
              </a:solidFill>
            </a:endParaRPr>
          </a:p>
          <a:p>
            <a:pPr rtl="1"/>
            <a:r>
              <a:rPr lang="ar-DZ" sz="3200" b="1" dirty="0">
                <a:solidFill>
                  <a:srgbClr val="C00000"/>
                </a:solidFill>
              </a:rPr>
              <a:t>1- احسب كمية و سعر التوازن و كذا الربح الاعظمي في حالة الاحتكار العادي.</a:t>
            </a:r>
            <a:endParaRPr lang="en-US" sz="3200" b="1" dirty="0">
              <a:solidFill>
                <a:srgbClr val="C00000"/>
              </a:solidFill>
            </a:endParaRPr>
          </a:p>
          <a:p>
            <a:pPr rtl="1"/>
            <a:r>
              <a:rPr lang="ar-DZ" sz="3200" b="1" dirty="0">
                <a:solidFill>
                  <a:srgbClr val="C00000"/>
                </a:solidFill>
              </a:rPr>
              <a:t>2- احسب كمية و سعر التوازن و كذا الربح الاعظمي في حالة التمييز السعري.</a:t>
            </a:r>
            <a:endParaRPr lang="en-US" sz="3200" b="1" dirty="0">
              <a:solidFill>
                <a:srgbClr val="C00000"/>
              </a:solidFill>
            </a:endParaRPr>
          </a:p>
          <a:p>
            <a:pPr lvl="0" rtl="1"/>
            <a:r>
              <a:rPr lang="ar-DZ" sz="3200" b="1" dirty="0">
                <a:solidFill>
                  <a:srgbClr val="C00000"/>
                </a:solidFill>
              </a:rPr>
              <a:t>ما هو الفرق بين قيمتي الربح. و ماذا يمكننا أن نستنتج.</a:t>
            </a:r>
            <a:endParaRPr lang="en-US" sz="3200" b="1" dirty="0">
              <a:solidFill>
                <a:srgbClr val="C00000"/>
              </a:solidFill>
            </a:endParaRPr>
          </a:p>
          <a:p>
            <a:endParaRPr lang="en-US" sz="3200" dirty="0"/>
          </a:p>
        </p:txBody>
      </p:sp>
    </p:spTree>
    <p:extLst>
      <p:ext uri="{BB962C8B-B14F-4D97-AF65-F5344CB8AC3E}">
        <p14:creationId xmlns:p14="http://schemas.microsoft.com/office/powerpoint/2010/main" val="29828758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6" presetClass="emph" presetSubtype="0" fill="hold" nodeType="clickEffect">
                                  <p:stCondLst>
                                    <p:cond delay="0"/>
                                  </p:stCondLst>
                                  <p:childTnLst>
                                    <p:animScale>
                                      <p:cBhvr>
                                        <p:cTn id="34" dur="2000" fill="hold"/>
                                        <p:tgtEl>
                                          <p:spTgt spid="3">
                                            <p:txEl>
                                              <p:pRg st="4" end="4"/>
                                            </p:txEl>
                                          </p:spTgt>
                                        </p:tgtEl>
                                      </p:cBhvr>
                                      <p:by x="150000" y="150000"/>
                                    </p:animScale>
                                  </p:childTnLst>
                                </p:cTn>
                              </p:par>
                            </p:childTnLst>
                          </p:cTn>
                        </p:par>
                      </p:childTnLst>
                    </p:cTn>
                  </p:par>
                  <p:par>
                    <p:cTn id="35" fill="hold">
                      <p:stCondLst>
                        <p:cond delay="indefinite"/>
                      </p:stCondLst>
                      <p:childTnLst>
                        <p:par>
                          <p:cTn id="36" fill="hold">
                            <p:stCondLst>
                              <p:cond delay="0"/>
                            </p:stCondLst>
                            <p:childTnLst>
                              <p:par>
                                <p:cTn id="37" presetID="3" presetClass="emph" presetSubtype="2" fill="hold" nodeType="clickEffect">
                                  <p:stCondLst>
                                    <p:cond delay="0"/>
                                  </p:stCondLst>
                                  <p:childTnLst>
                                    <p:animClr clrSpc="rgb" dir="cw">
                                      <p:cBhvr override="childStyle">
                                        <p:cTn id="38" dur="2000" fill="hold"/>
                                        <p:tgtEl>
                                          <p:spTgt spid="3">
                                            <p:txEl>
                                              <p:pRg st="5" end="5"/>
                                            </p:txEl>
                                          </p:spTgt>
                                        </p:tgtEl>
                                        <p:attrNameLst>
                                          <p:attrName>style.color</p:attrName>
                                        </p:attrNameLst>
                                      </p:cBhvr>
                                      <p:to>
                                        <a:schemeClr val="accent2"/>
                                      </p:to>
                                    </p:animClr>
                                  </p:childTnLst>
                                </p:cTn>
                              </p:par>
                            </p:childTnLst>
                          </p:cTn>
                        </p:par>
                      </p:childTnLst>
                    </p:cTn>
                  </p:par>
                  <p:par>
                    <p:cTn id="39" fill="hold">
                      <p:stCondLst>
                        <p:cond delay="indefinite"/>
                      </p:stCondLst>
                      <p:childTnLst>
                        <p:par>
                          <p:cTn id="40" fill="hold">
                            <p:stCondLst>
                              <p:cond delay="0"/>
                            </p:stCondLst>
                            <p:childTnLst>
                              <p:par>
                                <p:cTn id="41" presetID="53" presetClass="exit" presetSubtype="32" fill="hold" nodeType="clickEffect">
                                  <p:stCondLst>
                                    <p:cond delay="0"/>
                                  </p:stCondLst>
                                  <p:childTnLst>
                                    <p:anim calcmode="lin" valueType="num">
                                      <p:cBhvr>
                                        <p:cTn id="42" dur="500"/>
                                        <p:tgtEl>
                                          <p:spTgt spid="3">
                                            <p:txEl>
                                              <p:pRg st="6" end="6"/>
                                            </p:txEl>
                                          </p:spTgt>
                                        </p:tgtEl>
                                        <p:attrNameLst>
                                          <p:attrName>ppt_w</p:attrName>
                                        </p:attrNameLst>
                                      </p:cBhvr>
                                      <p:tavLst>
                                        <p:tav tm="0">
                                          <p:val>
                                            <p:strVal val="ppt_w"/>
                                          </p:val>
                                        </p:tav>
                                        <p:tav tm="100000">
                                          <p:val>
                                            <p:fltVal val="0"/>
                                          </p:val>
                                        </p:tav>
                                      </p:tavLst>
                                    </p:anim>
                                    <p:anim calcmode="lin" valueType="num">
                                      <p:cBhvr>
                                        <p:cTn id="43" dur="500"/>
                                        <p:tgtEl>
                                          <p:spTgt spid="3">
                                            <p:txEl>
                                              <p:pRg st="6" end="6"/>
                                            </p:txEl>
                                          </p:spTgt>
                                        </p:tgtEl>
                                        <p:attrNameLst>
                                          <p:attrName>ppt_h</p:attrName>
                                        </p:attrNameLst>
                                      </p:cBhvr>
                                      <p:tavLst>
                                        <p:tav tm="0">
                                          <p:val>
                                            <p:strVal val="ppt_h"/>
                                          </p:val>
                                        </p:tav>
                                        <p:tav tm="100000">
                                          <p:val>
                                            <p:fltVal val="0"/>
                                          </p:val>
                                        </p:tav>
                                      </p:tavLst>
                                    </p:anim>
                                    <p:animEffect transition="out" filter="fade">
                                      <p:cBhvr>
                                        <p:cTn id="44" dur="500"/>
                                        <p:tgtEl>
                                          <p:spTgt spid="3">
                                            <p:txEl>
                                              <p:pRg st="6" end="6"/>
                                            </p:txEl>
                                          </p:spTgt>
                                        </p:tgtEl>
                                      </p:cBhvr>
                                    </p:animEffect>
                                    <p:set>
                                      <p:cBhvr>
                                        <p:cTn id="45" dur="1" fill="hold">
                                          <p:stCondLst>
                                            <p:cond delay="499"/>
                                          </p:stCondLst>
                                        </p:cTn>
                                        <p:tgtEl>
                                          <p:spTgt spid="3">
                                            <p:txEl>
                                              <p:pRg st="6" end="6"/>
                                            </p:txEl>
                                          </p:spTgt>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 calcmode="lin" valueType="num">
                                      <p:cBhvr additive="base">
                                        <p:cTn id="50"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barn(inVertical)">
                                      <p:cBhvr>
                                        <p:cTn id="56"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8365" y="238835"/>
            <a:ext cx="11764370" cy="1225051"/>
          </a:xfrm>
          <a:solidFill>
            <a:srgbClr val="FFC000"/>
          </a:solidFill>
        </p:spPr>
        <p:txBody>
          <a:bodyPr/>
          <a:lstStyle/>
          <a:p>
            <a:r>
              <a:rPr lang="ar-AE" dirty="0"/>
              <a:t>حل المثال</a:t>
            </a:r>
            <a:endParaRPr lang="en-US" dirty="0"/>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82138" y="1937983"/>
            <a:ext cx="11477766" cy="4681182"/>
          </a:xfrm>
          <a:prstGeom prst="rect">
            <a:avLst/>
          </a:prstGeom>
          <a:blipFill>
            <a:blip r:embed="rId3"/>
            <a:tile tx="0" ty="0" sx="100000" sy="100000" flip="none" algn="tl"/>
          </a:blipFill>
        </p:spPr>
      </p:pic>
      <p:sp>
        <p:nvSpPr>
          <p:cNvPr id="3" name="Subtitle 2"/>
          <p:cNvSpPr>
            <a:spLocks noGrp="1"/>
          </p:cNvSpPr>
          <p:nvPr>
            <p:ph type="subTitle" idx="1"/>
          </p:nvPr>
        </p:nvSpPr>
        <p:spPr>
          <a:xfrm>
            <a:off x="218365" y="1683657"/>
            <a:ext cx="11764370" cy="4935507"/>
          </a:xfrm>
        </p:spPr>
        <p:txBody>
          <a:bodyPr/>
          <a:lstStyle/>
          <a:p>
            <a:endParaRPr lang="en-US" dirty="0"/>
          </a:p>
        </p:txBody>
      </p:sp>
    </p:spTree>
    <p:extLst>
      <p:ext uri="{BB962C8B-B14F-4D97-AF65-F5344CB8AC3E}">
        <p14:creationId xmlns:p14="http://schemas.microsoft.com/office/powerpoint/2010/main" val="22083047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mph" presetSubtype="0" fill="hold" grpId="0" nodeType="clickEffect" nodePh="1">
                                  <p:stCondLst>
                                    <p:cond delay="0"/>
                                  </p:stCondLst>
                                  <p:endCondLst>
                                    <p:cond evt="begin" delay="0">
                                      <p:tn val="11"/>
                                    </p:cond>
                                  </p:endCondLst>
                                  <p:childTnLst>
                                    <p:animEffect transition="out" filter="fade">
                                      <p:cBhvr>
                                        <p:cTn id="12" dur="500" tmFilter="0, 0; .2, .5; .8, .5; 1, 0"/>
                                        <p:tgtEl>
                                          <p:spTgt spid="3">
                                            <p:txEl>
                                              <p:pRg st="0" end="0"/>
                                            </p:txEl>
                                          </p:spTgt>
                                        </p:tgtEl>
                                      </p:cBhvr>
                                    </p:animEffect>
                                    <p:animScale>
                                      <p:cBhvr>
                                        <p:cTn id="13" dur="250" autoRev="1" fill="hold"/>
                                        <p:tgtEl>
                                          <p:spTgt spid="3">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125" y="382137"/>
            <a:ext cx="11873553" cy="1514901"/>
          </a:xfrm>
          <a:solidFill>
            <a:srgbClr val="FFC000"/>
          </a:solidFill>
        </p:spPr>
        <p:txBody>
          <a:bodyPr>
            <a:normAutofit/>
          </a:bodyPr>
          <a:lstStyle/>
          <a:p>
            <a:r>
              <a:rPr lang="ar-AE" dirty="0"/>
              <a:t>	</a:t>
            </a:r>
            <a:r>
              <a:rPr lang="ar-AE" sz="5400" b="1" dirty="0">
                <a:effectLst>
                  <a:outerShdw blurRad="38100" dist="38100" dir="2700000" algn="tl">
                    <a:srgbClr val="000000">
                      <a:alpha val="43137"/>
                    </a:srgbClr>
                  </a:outerShdw>
                </a:effectLst>
              </a:rPr>
              <a:t>شرط التوازن في سوق الاحتكار التام العادي هو:</a:t>
            </a:r>
            <a:endParaRPr lang="en-US" sz="5400" b="1" dirty="0">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stretch>
            <a:fillRect/>
          </a:stretch>
        </p:blipFill>
        <p:spPr>
          <a:xfrm>
            <a:off x="1228300" y="1897038"/>
            <a:ext cx="10072046" cy="4095520"/>
          </a:xfrm>
          <a:prstGeom prst="rect">
            <a:avLst/>
          </a:prstGeom>
          <a:blipFill>
            <a:blip r:embed="rId3"/>
            <a:tile tx="0" ty="0" sx="100000" sy="100000" flip="none" algn="tl"/>
          </a:blipFill>
        </p:spPr>
      </p:pic>
      <p:sp>
        <p:nvSpPr>
          <p:cNvPr id="3" name="Subtitle 2"/>
          <p:cNvSpPr>
            <a:spLocks noGrp="1"/>
          </p:cNvSpPr>
          <p:nvPr>
            <p:ph type="subTitle" idx="1"/>
          </p:nvPr>
        </p:nvSpPr>
        <p:spPr>
          <a:xfrm>
            <a:off x="150125" y="1774210"/>
            <a:ext cx="11873553" cy="5083790"/>
          </a:xfrm>
        </p:spPr>
        <p:txBody>
          <a:bodyPr>
            <a:normAutofit fontScale="40000" lnSpcReduction="20000"/>
          </a:bodyPr>
          <a:lstStyle/>
          <a:p>
            <a:pPr marL="342900" lvl="0" indent="-342900" algn="r" rtl="1">
              <a:lnSpc>
                <a:spcPct val="150000"/>
              </a:lnSpc>
              <a:spcAft>
                <a:spcPts val="1000"/>
              </a:spcAft>
              <a:buFont typeface="Wingdings" panose="05000000000000000000" pitchFamily="2" charset="2"/>
              <a:buChar char=""/>
            </a:pPr>
            <a:endParaRPr lang="ar-AE" b="1" dirty="0">
              <a:latin typeface="Times New Roman" panose="02020603050405020304" pitchFamily="18" charset="0"/>
              <a:ea typeface="Calibri" panose="020F0502020204030204" pitchFamily="34" charset="0"/>
              <a:cs typeface="Arabic Transparent" panose="020B0604020202020204" pitchFamily="34" charset="0"/>
            </a:endParaRPr>
          </a:p>
          <a:p>
            <a:pPr marL="342900" lvl="0" indent="-342900" algn="r" rtl="1">
              <a:lnSpc>
                <a:spcPct val="150000"/>
              </a:lnSpc>
              <a:spcAft>
                <a:spcPts val="1000"/>
              </a:spcAft>
              <a:buFont typeface="Wingdings" panose="05000000000000000000" pitchFamily="2" charset="2"/>
              <a:buChar char=""/>
            </a:pPr>
            <a:endParaRPr lang="ar-AE" b="1" dirty="0">
              <a:latin typeface="Times New Roman" panose="02020603050405020304" pitchFamily="18" charset="0"/>
              <a:ea typeface="Calibri" panose="020F0502020204030204" pitchFamily="34" charset="0"/>
              <a:cs typeface="Arabic Transparent" panose="020B0604020202020204" pitchFamily="34" charset="0"/>
            </a:endParaRPr>
          </a:p>
          <a:p>
            <a:pPr marL="342900" lvl="0" indent="-342900" algn="r" rtl="1">
              <a:lnSpc>
                <a:spcPct val="150000"/>
              </a:lnSpc>
              <a:spcAft>
                <a:spcPts val="1000"/>
              </a:spcAft>
              <a:buFont typeface="Wingdings" panose="05000000000000000000" pitchFamily="2" charset="2"/>
              <a:buChar char=""/>
            </a:pPr>
            <a:endParaRPr lang="ar-AE" b="1" dirty="0">
              <a:latin typeface="Times New Roman" panose="02020603050405020304" pitchFamily="18" charset="0"/>
              <a:ea typeface="Calibri" panose="020F0502020204030204" pitchFamily="34" charset="0"/>
              <a:cs typeface="Arabic Transparent" panose="020B0604020202020204" pitchFamily="34" charset="0"/>
            </a:endParaRPr>
          </a:p>
          <a:p>
            <a:pPr marL="342900" lvl="0" indent="-342900" algn="r" rtl="1">
              <a:lnSpc>
                <a:spcPct val="150000"/>
              </a:lnSpc>
              <a:spcAft>
                <a:spcPts val="1000"/>
              </a:spcAft>
              <a:buFont typeface="Wingdings" panose="05000000000000000000" pitchFamily="2" charset="2"/>
              <a:buChar char=""/>
            </a:pPr>
            <a:endParaRPr lang="ar-AE" b="1" dirty="0">
              <a:latin typeface="Times New Roman" panose="02020603050405020304" pitchFamily="18" charset="0"/>
              <a:ea typeface="Calibri" panose="020F0502020204030204" pitchFamily="34" charset="0"/>
              <a:cs typeface="Arabic Transparent" panose="020B0604020202020204" pitchFamily="34" charset="0"/>
            </a:endParaRPr>
          </a:p>
          <a:p>
            <a:pPr marL="342900" lvl="0" indent="-342900" algn="r" rtl="1">
              <a:lnSpc>
                <a:spcPct val="150000"/>
              </a:lnSpc>
              <a:spcAft>
                <a:spcPts val="1000"/>
              </a:spcAft>
              <a:buFont typeface="Wingdings" panose="05000000000000000000" pitchFamily="2" charset="2"/>
              <a:buChar char=""/>
            </a:pPr>
            <a:endParaRPr lang="ar-AE" b="1" dirty="0">
              <a:latin typeface="Times New Roman" panose="02020603050405020304" pitchFamily="18" charset="0"/>
              <a:ea typeface="Calibri" panose="020F0502020204030204" pitchFamily="34" charset="0"/>
              <a:cs typeface="Arabic Transparent" panose="020B0604020202020204" pitchFamily="34" charset="0"/>
            </a:endParaRPr>
          </a:p>
          <a:p>
            <a:pPr marL="342900" lvl="0" indent="-342900" algn="r" rtl="1">
              <a:lnSpc>
                <a:spcPct val="150000"/>
              </a:lnSpc>
              <a:spcAft>
                <a:spcPts val="1000"/>
              </a:spcAft>
              <a:buFont typeface="Wingdings" panose="05000000000000000000" pitchFamily="2" charset="2"/>
              <a:buChar char=""/>
            </a:pPr>
            <a:endParaRPr lang="ar-AE" b="1" dirty="0">
              <a:latin typeface="Times New Roman" panose="02020603050405020304" pitchFamily="18" charset="0"/>
              <a:ea typeface="Calibri" panose="020F0502020204030204" pitchFamily="34" charset="0"/>
              <a:cs typeface="Arabic Transparent" panose="020B0604020202020204" pitchFamily="34" charset="0"/>
            </a:endParaRPr>
          </a:p>
          <a:p>
            <a:pPr marL="342900" lvl="0" indent="-342900" algn="r" rtl="1">
              <a:lnSpc>
                <a:spcPct val="150000"/>
              </a:lnSpc>
              <a:spcAft>
                <a:spcPts val="1000"/>
              </a:spcAft>
              <a:buFont typeface="Wingdings" panose="05000000000000000000" pitchFamily="2" charset="2"/>
              <a:buChar char=""/>
            </a:pPr>
            <a:endParaRPr lang="ar-AE" b="1" dirty="0">
              <a:latin typeface="Times New Roman" panose="02020603050405020304" pitchFamily="18" charset="0"/>
              <a:ea typeface="Calibri" panose="020F0502020204030204" pitchFamily="34" charset="0"/>
              <a:cs typeface="Arabic Transparent" panose="020B0604020202020204" pitchFamily="34" charset="0"/>
            </a:endParaRPr>
          </a:p>
          <a:p>
            <a:pPr marL="342900" lvl="0" indent="-342900" algn="r" rtl="1">
              <a:lnSpc>
                <a:spcPct val="150000"/>
              </a:lnSpc>
              <a:spcAft>
                <a:spcPts val="1000"/>
              </a:spcAft>
              <a:buFont typeface="Wingdings" panose="05000000000000000000" pitchFamily="2" charset="2"/>
              <a:buChar char=""/>
            </a:pPr>
            <a:endParaRPr lang="ar-AE" b="1" dirty="0">
              <a:latin typeface="Times New Roman" panose="02020603050405020304" pitchFamily="18" charset="0"/>
              <a:ea typeface="Calibri" panose="020F0502020204030204" pitchFamily="34" charset="0"/>
              <a:cs typeface="Arabic Transparent" panose="020B0604020202020204" pitchFamily="34" charset="0"/>
            </a:endParaRPr>
          </a:p>
          <a:p>
            <a:pPr marL="342900" lvl="0" indent="-342900" algn="r" rtl="1">
              <a:lnSpc>
                <a:spcPct val="150000"/>
              </a:lnSpc>
              <a:spcAft>
                <a:spcPts val="1000"/>
              </a:spcAft>
              <a:buFont typeface="Wingdings" panose="05000000000000000000" pitchFamily="2" charset="2"/>
              <a:buChar char=""/>
            </a:pPr>
            <a:endParaRPr lang="ar-AE" sz="4100" b="1" dirty="0">
              <a:latin typeface="Times New Roman" panose="02020603050405020304" pitchFamily="18" charset="0"/>
              <a:ea typeface="Calibri" panose="020F0502020204030204" pitchFamily="34" charset="0"/>
              <a:cs typeface="Arabic Transparent" panose="020B0604020202020204" pitchFamily="34" charset="0"/>
            </a:endParaRPr>
          </a:p>
          <a:p>
            <a:pPr marL="342900" lvl="0" indent="-342900" algn="r" rtl="1">
              <a:lnSpc>
                <a:spcPct val="150000"/>
              </a:lnSpc>
              <a:spcAft>
                <a:spcPts val="1000"/>
              </a:spcAft>
              <a:buFont typeface="Wingdings" panose="05000000000000000000" pitchFamily="2" charset="2"/>
              <a:buChar char=""/>
            </a:pPr>
            <a:r>
              <a:rPr lang="ar-DZ" sz="5900" b="1" dirty="0">
                <a:latin typeface="Times New Roman" panose="02020603050405020304" pitchFamily="18" charset="0"/>
                <a:ea typeface="Calibri" panose="020F0502020204030204" pitchFamily="34" charset="0"/>
                <a:cs typeface="Arabic Transparent" panose="020B0604020202020204" pitchFamily="34" charset="0"/>
              </a:rPr>
              <a:t>و منه </a:t>
            </a:r>
            <a:r>
              <a:rPr lang="ar-DZ" sz="5900" b="1" dirty="0">
                <a:solidFill>
                  <a:srgbClr val="FFFF00"/>
                </a:solidFill>
                <a:latin typeface="Times New Roman" panose="02020603050405020304" pitchFamily="18" charset="0"/>
                <a:ea typeface="Calibri" panose="020F0502020204030204" pitchFamily="34" charset="0"/>
                <a:cs typeface="Arabic Transparent" panose="020B0604020202020204" pitchFamily="34" charset="0"/>
              </a:rPr>
              <a:t>الربح في حالة الاحتكار العادي هو:</a:t>
            </a:r>
            <a:r>
              <a:rPr lang="fr-FR" sz="5900" b="1" dirty="0">
                <a:solidFill>
                  <a:srgbClr val="FFFF00"/>
                </a:solidFill>
                <a:latin typeface="Times New Roman" panose="02020603050405020304" pitchFamily="18" charset="0"/>
                <a:ea typeface="Calibri" panose="020F0502020204030204" pitchFamily="34" charset="0"/>
                <a:cs typeface="Arial" panose="020B0604020202020204" pitchFamily="34" charset="0"/>
              </a:rPr>
              <a:t>π</a:t>
            </a:r>
            <a:r>
              <a:rPr lang="fr-FR" sz="5900" b="1" dirty="0">
                <a:solidFill>
                  <a:srgbClr val="FFFF00"/>
                </a:solidFill>
                <a:latin typeface="Times New Roman" panose="02020603050405020304" pitchFamily="18" charset="0"/>
                <a:ea typeface="Calibri" panose="020F0502020204030204" pitchFamily="34" charset="0"/>
                <a:cs typeface="Arabic Transparent" panose="020B0604020202020204" pitchFamily="34" charset="0"/>
              </a:rPr>
              <a:t>=400         </a:t>
            </a:r>
            <a:endParaRPr lang="en-US" sz="5900" b="1" dirty="0">
              <a:solidFill>
                <a:srgbClr val="FFFF00"/>
              </a:solidFill>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1475563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xit" presetSubtype="32" fill="hold" grpId="0" nodeType="clickEffect">
                                  <p:stCondLst>
                                    <p:cond delay="0"/>
                                  </p:stCondLst>
                                  <p:childTnLst>
                                    <p:animEffect transition="out" filter="circle(out)">
                                      <p:cBhvr>
                                        <p:cTn id="12" dur="2000"/>
                                        <p:tgtEl>
                                          <p:spTgt spid="3">
                                            <p:txEl>
                                              <p:pRg st="9" end="9"/>
                                            </p:txEl>
                                          </p:spTgt>
                                        </p:tgtEl>
                                      </p:cBhvr>
                                    </p:animEffect>
                                    <p:set>
                                      <p:cBhvr>
                                        <p:cTn id="13" dur="1" fill="hold">
                                          <p:stCondLst>
                                            <p:cond delay="1999"/>
                                          </p:stCondLst>
                                        </p:cTn>
                                        <p:tgtEl>
                                          <p:spTgt spid="3">
                                            <p:txEl>
                                              <p:pRg st="9" end="9"/>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6519" y="278322"/>
            <a:ext cx="11818961" cy="1282889"/>
          </a:xfrm>
          <a:solidFill>
            <a:srgbClr val="FFC000"/>
          </a:solidFill>
        </p:spPr>
        <p:txBody>
          <a:bodyPr>
            <a:noAutofit/>
          </a:bodyPr>
          <a:lstStyle/>
          <a:p>
            <a:r>
              <a:rPr lang="ar-AE" sz="4000" b="1" dirty="0">
                <a:solidFill>
                  <a:srgbClr val="C00000"/>
                </a:solidFill>
                <a:effectLst>
                  <a:outerShdw blurRad="38100" dist="38100" dir="2700000" algn="tl">
                    <a:srgbClr val="000000">
                      <a:alpha val="43137"/>
                    </a:srgbClr>
                  </a:outerShdw>
                </a:effectLst>
              </a:rPr>
              <a:t>2- حساب كمية و سعر التوازن و كذا الربح الاعظمي في حالة التمييز السعري:</a:t>
            </a:r>
            <a:endParaRPr lang="en-US" sz="4000" b="1" dirty="0">
              <a:solidFill>
                <a:srgbClr val="C0000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77421" y="1901371"/>
            <a:ext cx="11818961" cy="4813327"/>
          </a:xfrm>
          <a:blipFill>
            <a:blip r:embed="rId2"/>
            <a:tile tx="0" ty="0" sx="100000" sy="100000" flip="none" algn="tl"/>
          </a:blipFill>
        </p:spPr>
        <p:txBody>
          <a:bodyPr/>
          <a:lstStyle/>
          <a:p>
            <a:pPr lvl="0" algn="r" rtl="1"/>
            <a:r>
              <a:rPr lang="ar-AE" sz="3200" b="1" u="sng" dirty="0">
                <a:solidFill>
                  <a:srgbClr val="002060"/>
                </a:solidFill>
              </a:rPr>
              <a:t>أ- </a:t>
            </a:r>
            <a:r>
              <a:rPr lang="ar-DZ" sz="3200" b="1" u="sng" dirty="0">
                <a:solidFill>
                  <a:srgbClr val="002060"/>
                </a:solidFill>
              </a:rPr>
              <a:t>التوازن في السوق الأولى</a:t>
            </a:r>
            <a:r>
              <a:rPr lang="ar-DZ" sz="3200" b="1" dirty="0">
                <a:solidFill>
                  <a:srgbClr val="002060"/>
                </a:solidFill>
              </a:rPr>
              <a:t>:( كمية و سعر التوازن).</a:t>
            </a:r>
            <a:endParaRPr lang="en-US" sz="3200" dirty="0">
              <a:solidFill>
                <a:srgbClr val="002060"/>
              </a:solidFill>
            </a:endParaRPr>
          </a:p>
          <a:p>
            <a:pPr rtl="1"/>
            <a:r>
              <a:rPr lang="ar-AE" sz="3200" b="1" dirty="0">
                <a:solidFill>
                  <a:srgbClr val="FFC000"/>
                </a:solidFill>
                <a:effectLst>
                  <a:outerShdw blurRad="38100" dist="38100" dir="2700000" algn="tl">
                    <a:srgbClr val="000000">
                      <a:alpha val="43137"/>
                    </a:srgbClr>
                  </a:outerShdw>
                </a:effectLst>
              </a:rPr>
              <a:t>                 </a:t>
            </a:r>
            <a:r>
              <a:rPr lang="ar-DZ" sz="3200" b="1" dirty="0">
                <a:solidFill>
                  <a:srgbClr val="FFC000"/>
                </a:solidFill>
                <a:effectLst>
                  <a:outerShdw blurRad="38100" dist="38100" dir="2700000" algn="tl">
                    <a:srgbClr val="000000">
                      <a:alpha val="43137"/>
                    </a:srgbClr>
                  </a:outerShdw>
                </a:effectLst>
              </a:rPr>
              <a:t>شرط التوازن في السوق الأولى:</a:t>
            </a:r>
            <a:r>
              <a:rPr lang="ar-DZ" sz="3200" dirty="0"/>
              <a:t> </a:t>
            </a:r>
            <a:r>
              <a:rPr lang="fr-FR" sz="3200" dirty="0"/>
              <a:t>    </a:t>
            </a:r>
            <a:r>
              <a:rPr lang="fr-FR" sz="3200" dirty="0">
                <a:solidFill>
                  <a:srgbClr val="0070C0"/>
                </a:solidFill>
                <a:effectLst>
                  <a:outerShdw blurRad="38100" dist="38100" dir="2700000" algn="tl">
                    <a:srgbClr val="000000">
                      <a:alpha val="43137"/>
                    </a:srgbClr>
                  </a:outerShdw>
                </a:effectLst>
              </a:rPr>
              <a:t>MR</a:t>
            </a:r>
            <a:r>
              <a:rPr lang="fr-FR" sz="3200" baseline="-25000" dirty="0">
                <a:solidFill>
                  <a:srgbClr val="0070C0"/>
                </a:solidFill>
                <a:effectLst>
                  <a:outerShdw blurRad="38100" dist="38100" dir="2700000" algn="tl">
                    <a:srgbClr val="000000">
                      <a:alpha val="43137"/>
                    </a:srgbClr>
                  </a:outerShdw>
                </a:effectLst>
              </a:rPr>
              <a:t>1</a:t>
            </a:r>
            <a:r>
              <a:rPr lang="fr-FR" sz="3200" dirty="0">
                <a:solidFill>
                  <a:srgbClr val="0070C0"/>
                </a:solidFill>
                <a:effectLst>
                  <a:outerShdw blurRad="38100" dist="38100" dir="2700000" algn="tl">
                    <a:srgbClr val="000000">
                      <a:alpha val="43137"/>
                    </a:srgbClr>
                  </a:outerShdw>
                </a:effectLst>
              </a:rPr>
              <a:t>=MC</a:t>
            </a:r>
            <a:r>
              <a:rPr lang="fr-FR" sz="3200" dirty="0"/>
              <a:t>      </a:t>
            </a:r>
            <a:endParaRPr lang="en-US" sz="3200" dirty="0"/>
          </a:p>
          <a:p>
            <a:endParaRPr lang="en-US" dirty="0"/>
          </a:p>
        </p:txBody>
      </p:sp>
      <p:pic>
        <p:nvPicPr>
          <p:cNvPr id="7" name="Picture 6"/>
          <p:cNvPicPr>
            <a:picLocks noChangeAspect="1"/>
          </p:cNvPicPr>
          <p:nvPr/>
        </p:nvPicPr>
        <p:blipFill>
          <a:blip r:embed="rId3"/>
          <a:stretch>
            <a:fillRect/>
          </a:stretch>
        </p:blipFill>
        <p:spPr>
          <a:xfrm>
            <a:off x="2497540" y="3261815"/>
            <a:ext cx="8434317" cy="3452883"/>
          </a:xfrm>
          <a:prstGeom prst="rect">
            <a:avLst/>
          </a:prstGeom>
          <a:solidFill>
            <a:srgbClr val="FFFF00"/>
          </a:solidFill>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6271021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ircle(in)">
                                      <p:cBhvr>
                                        <p:cTn id="2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3773" y="354842"/>
            <a:ext cx="11873551" cy="2347415"/>
          </a:xfrm>
          <a:solidFill>
            <a:srgbClr val="FFC000"/>
          </a:solidFill>
        </p:spPr>
        <p:txBody>
          <a:bodyPr>
            <a:normAutofit fontScale="90000"/>
          </a:bodyPr>
          <a:lstStyle/>
          <a:p>
            <a:pPr lvl="0" rtl="1"/>
            <a:r>
              <a:rPr lang="ar-AE" b="1" dirty="0">
                <a:solidFill>
                  <a:srgbClr val="C00000"/>
                </a:solidFill>
                <a:effectLst>
                  <a:outerShdw blurRad="38100" dist="38100" dir="2700000" algn="tl">
                    <a:srgbClr val="000000">
                      <a:alpha val="43137"/>
                    </a:srgbClr>
                  </a:outerShdw>
                </a:effectLst>
              </a:rPr>
              <a:t>تابع لسياسة التمييز السعري</a:t>
            </a:r>
            <a:r>
              <a:rPr lang="ar-AE" dirty="0"/>
              <a:t/>
            </a:r>
            <a:br>
              <a:rPr lang="ar-AE" dirty="0"/>
            </a:br>
            <a:r>
              <a:rPr lang="ar-AE" sz="4000" b="1" dirty="0">
                <a:solidFill>
                  <a:srgbClr val="002060"/>
                </a:solidFill>
                <a:effectLst>
                  <a:outerShdw blurRad="38100" dist="38100" dir="2700000" algn="tl">
                    <a:srgbClr val="000000">
                      <a:alpha val="43137"/>
                    </a:srgbClr>
                  </a:outerShdw>
                </a:effectLst>
              </a:rPr>
              <a:t>ب-</a:t>
            </a:r>
            <a:r>
              <a:rPr lang="ar-AE" dirty="0">
                <a:solidFill>
                  <a:srgbClr val="002060"/>
                </a:solidFill>
                <a:effectLst>
                  <a:outerShdw blurRad="38100" dist="38100" dir="2700000" algn="tl">
                    <a:srgbClr val="000000">
                      <a:alpha val="43137"/>
                    </a:srgbClr>
                  </a:outerShdw>
                </a:effectLst>
              </a:rPr>
              <a:t> </a:t>
            </a:r>
            <a:r>
              <a:rPr lang="ar-DZ" sz="4000" b="1" u="sng" dirty="0">
                <a:solidFill>
                  <a:srgbClr val="002060"/>
                </a:solidFill>
                <a:effectLst>
                  <a:outerShdw blurRad="38100" dist="38100" dir="2700000" algn="tl">
                    <a:srgbClr val="000000">
                      <a:alpha val="43137"/>
                    </a:srgbClr>
                  </a:outerShdw>
                </a:effectLst>
              </a:rPr>
              <a:t>التوازن في السوق الثانية</a:t>
            </a:r>
            <a:r>
              <a:rPr lang="ar-DZ" sz="4000" b="1" dirty="0">
                <a:solidFill>
                  <a:srgbClr val="002060"/>
                </a:solidFill>
                <a:effectLst>
                  <a:outerShdw blurRad="38100" dist="38100" dir="2700000" algn="tl">
                    <a:srgbClr val="000000">
                      <a:alpha val="43137"/>
                    </a:srgbClr>
                  </a:outerShdw>
                </a:effectLst>
              </a:rPr>
              <a:t>:( كمية و سعر التوازن).</a:t>
            </a:r>
            <a:r>
              <a:rPr lang="en-US" dirty="0">
                <a:solidFill>
                  <a:srgbClr val="002060"/>
                </a:solidFill>
                <a:effectLst>
                  <a:outerShdw blurRad="38100" dist="38100" dir="2700000" algn="tl">
                    <a:srgbClr val="000000">
                      <a:alpha val="43137"/>
                    </a:srgbClr>
                  </a:outerShdw>
                </a:effectLst>
              </a:rPr>
              <a:t/>
            </a:r>
            <a:br>
              <a:rPr lang="en-US" dirty="0">
                <a:solidFill>
                  <a:srgbClr val="002060"/>
                </a:solidFill>
                <a:effectLst>
                  <a:outerShdw blurRad="38100" dist="38100" dir="2700000" algn="tl">
                    <a:srgbClr val="000000">
                      <a:alpha val="43137"/>
                    </a:srgbClr>
                  </a:outerShdw>
                </a:effectLst>
              </a:rPr>
            </a:br>
            <a:endParaRPr lang="en-US" dirty="0">
              <a:solidFill>
                <a:srgbClr val="00206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63773" y="2906973"/>
            <a:ext cx="11873552" cy="3766782"/>
          </a:xfrm>
          <a:blipFill>
            <a:blip r:embed="rId2"/>
            <a:tile tx="0" ty="0" sx="100000" sy="100000" flip="none" algn="tl"/>
          </a:blipFill>
        </p:spPr>
        <p:txBody>
          <a:bodyPr>
            <a:normAutofit/>
          </a:bodyPr>
          <a:lstStyle/>
          <a:p>
            <a:pPr algn="r" rtl="1"/>
            <a:r>
              <a:rPr lang="ar-DZ" sz="36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abic Transparent" panose="020B0604020202020204" pitchFamily="34" charset="0"/>
              </a:rPr>
              <a:t>شرط التوازن في السوق الثانية: </a:t>
            </a:r>
            <a:r>
              <a:rPr lang="fr-FR" sz="36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abic Transparent" panose="020B0604020202020204" pitchFamily="34" charset="0"/>
              </a:rPr>
              <a:t>    MR</a:t>
            </a:r>
            <a:r>
              <a:rPr lang="fr-FR" sz="3600" baseline="-250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abic Transparent" panose="020B0604020202020204" pitchFamily="34" charset="0"/>
              </a:rPr>
              <a:t>2</a:t>
            </a:r>
            <a:r>
              <a:rPr lang="fr-FR" sz="36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abic Transparent" panose="020B0604020202020204" pitchFamily="34" charset="0"/>
              </a:rPr>
              <a:t>=MC </a:t>
            </a:r>
            <a:endParaRPr lang="ar-AE" sz="36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abic Transparent" panose="020B0604020202020204" pitchFamily="34" charset="0"/>
            </a:endParaRPr>
          </a:p>
          <a:p>
            <a:pPr algn="r" rtl="1"/>
            <a:endParaRPr lang="en-US" sz="3600" dirty="0">
              <a:solidFill>
                <a:srgbClr val="002060"/>
              </a:solidFill>
              <a:effectLst>
                <a:outerShdw blurRad="38100" dist="38100" dir="2700000" algn="tl">
                  <a:srgbClr val="000000">
                    <a:alpha val="43137"/>
                  </a:srgbClr>
                </a:outerShdw>
              </a:effectLst>
            </a:endParaRPr>
          </a:p>
        </p:txBody>
      </p:sp>
      <p:pic>
        <p:nvPicPr>
          <p:cNvPr id="4" name="Picture 3"/>
          <p:cNvPicPr>
            <a:picLocks noChangeAspect="1"/>
          </p:cNvPicPr>
          <p:nvPr/>
        </p:nvPicPr>
        <p:blipFill>
          <a:blip r:embed="rId3"/>
          <a:stretch>
            <a:fillRect/>
          </a:stretch>
        </p:blipFill>
        <p:spPr>
          <a:xfrm>
            <a:off x="1323834" y="3616657"/>
            <a:ext cx="8939282" cy="2886501"/>
          </a:xfrm>
          <a:prstGeom prst="rect">
            <a:avLst/>
          </a:prstGeom>
          <a:blipFill>
            <a:blip r:embed="rId4"/>
            <a:tile tx="0" ty="0" sx="100000" sy="100000" flip="none" algn="tl"/>
          </a:blipFill>
        </p:spPr>
      </p:pic>
    </p:spTree>
    <p:extLst>
      <p:ext uri="{BB962C8B-B14F-4D97-AF65-F5344CB8AC3E}">
        <p14:creationId xmlns:p14="http://schemas.microsoft.com/office/powerpoint/2010/main" val="8506935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mph" presetSubtype="0" fill="hold" nodeType="clickEffect">
                                  <p:stCondLst>
                                    <p:cond delay="0"/>
                                  </p:stCondLst>
                                  <p:childTnLst>
                                    <p:animEffect transition="out" filter="fade">
                                      <p:cBhvr>
                                        <p:cTn id="12" dur="500" tmFilter="0, 0; .2, .5; .8, .5; 1, 0"/>
                                        <p:tgtEl>
                                          <p:spTgt spid="3">
                                            <p:txEl>
                                              <p:pRg st="0" end="0"/>
                                            </p:txEl>
                                          </p:spTgt>
                                        </p:tgtEl>
                                      </p:cBhvr>
                                    </p:animEffect>
                                    <p:animScale>
                                      <p:cBhvr>
                                        <p:cTn id="13" dur="250" autoRev="1" fill="hold"/>
                                        <p:tgtEl>
                                          <p:spTgt spid="3">
                                            <p:txEl>
                                              <p:pRg st="0" end="0"/>
                                            </p:txEl>
                                          </p:spTgt>
                                        </p:tgtEl>
                                      </p:cBhvr>
                                      <p:by x="105000" y="105000"/>
                                    </p:animScale>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circle(in)">
                                      <p:cBhvr>
                                        <p:cTn id="18"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TotalTime>
  <Words>416</Words>
  <Application>Microsoft Office PowerPoint</Application>
  <PresentationFormat>Grand écran</PresentationFormat>
  <Paragraphs>58</Paragraphs>
  <Slides>10</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10</vt:i4>
      </vt:variant>
    </vt:vector>
  </HeadingPairs>
  <TitlesOfParts>
    <vt:vector size="19" baseType="lpstr">
      <vt:lpstr>Arabic Transparent</vt:lpstr>
      <vt:lpstr>Arial</vt:lpstr>
      <vt:lpstr>Calibri</vt:lpstr>
      <vt:lpstr>Calibri Light</vt:lpstr>
      <vt:lpstr>Impact</vt:lpstr>
      <vt:lpstr>Tahoma</vt:lpstr>
      <vt:lpstr>Times New Roman</vt:lpstr>
      <vt:lpstr>Wingdings</vt:lpstr>
      <vt:lpstr>Office Theme</vt:lpstr>
      <vt:lpstr>Présentation PowerPoint</vt:lpstr>
      <vt:lpstr>جامعة محمد خيضر- بسكرة- كلية العلوم الاقتصادية و التجارية و علوم التسيير  توازن المؤسسة و أشكال السوق </vt:lpstr>
      <vt:lpstr>سياسة التمييز السعري( التمييز الاحتكاري): ❶تعريف التمييز السعري: </vt:lpstr>
      <vt:lpstr> توازن المحتكر في ظل سياسة التمييز السعري:</vt:lpstr>
      <vt:lpstr>مثال تطبيقي</vt:lpstr>
      <vt:lpstr>حل المثال</vt:lpstr>
      <vt:lpstr> شرط التوازن في سوق الاحتكار التام العادي هو:</vt:lpstr>
      <vt:lpstr>2- حساب كمية و سعر التوازن و كذا الربح الاعظمي في حالة التمييز السعري:</vt:lpstr>
      <vt:lpstr>تابع لسياسة التمييز السعري ب- التوازن في السوق الثانية:( كمية و سعر التوازن). </vt:lpstr>
      <vt:lpstr>الحجم الكلي للكميات: Q= Q1 + Q2=8+7=15             - حساب الربح في حالة التمييز السعري:</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محمد خيضر- بسكرة- كلية العلوم الاقتصادية و التجارية و علوم التسيير  توازن المؤسسة و أشكال السوق</dc:title>
  <dc:creator>Admin</dc:creator>
  <cp:lastModifiedBy>Utilisateur Windows</cp:lastModifiedBy>
  <cp:revision>15</cp:revision>
  <dcterms:created xsi:type="dcterms:W3CDTF">2020-04-17T18:12:45Z</dcterms:created>
  <dcterms:modified xsi:type="dcterms:W3CDTF">2020-06-02T16:52:52Z</dcterms:modified>
</cp:coreProperties>
</file>