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67" r:id="rId2"/>
    <p:sldId id="270" r:id="rId3"/>
    <p:sldId id="258" r:id="rId4"/>
    <p:sldId id="268" r:id="rId5"/>
    <p:sldId id="264" r:id="rId6"/>
    <p:sldId id="262" r:id="rId7"/>
    <p:sldId id="271" r:id="rId8"/>
    <p:sldId id="260"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3" d="100"/>
          <a:sy n="113" d="100"/>
        </p:scale>
        <p:origin x="155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a:t>Cliquez pour modifier le style des sous-titres du masque</a:t>
            </a:r>
            <a:endParaRPr kumimoji="0" lang="en-US"/>
          </a:p>
        </p:txBody>
      </p:sp>
      <p:sp>
        <p:nvSpPr>
          <p:cNvPr id="7" name="Espace réservé de la date 6"/>
          <p:cNvSpPr>
            <a:spLocks noGrp="1"/>
          </p:cNvSpPr>
          <p:nvPr>
            <p:ph type="dt" sz="half" idx="10"/>
          </p:nvPr>
        </p:nvSpPr>
        <p:spPr/>
        <p:txBody>
          <a:bodyPr/>
          <a:lstStyle/>
          <a:p>
            <a:fld id="{BEF67EC2-3B45-4582-98D8-A5D3BF0B99FC}" type="datetimeFigureOut">
              <a:rPr lang="fr-FR" smtClean="0"/>
              <a:pPr/>
              <a:t>14/04/2020</a:t>
            </a:fld>
            <a:endParaRPr lang="fr-FR"/>
          </a:p>
        </p:txBody>
      </p:sp>
      <p:sp>
        <p:nvSpPr>
          <p:cNvPr id="20" name="Espace réservé du pied de page 19"/>
          <p:cNvSpPr>
            <a:spLocks noGrp="1"/>
          </p:cNvSpPr>
          <p:nvPr>
            <p:ph type="ftr" sz="quarter" idx="11"/>
          </p:nvPr>
        </p:nvSpPr>
        <p:spPr/>
        <p:txBody>
          <a:bodyPr/>
          <a:lstStyle/>
          <a:p>
            <a:endParaRPr lang="fr-FR"/>
          </a:p>
        </p:txBody>
      </p:sp>
      <p:sp>
        <p:nvSpPr>
          <p:cNvPr id="10" name="Espace réservé du numéro de diapositive 9"/>
          <p:cNvSpPr>
            <a:spLocks noGrp="1"/>
          </p:cNvSpPr>
          <p:nvPr>
            <p:ph type="sldNum" sz="quarter" idx="12"/>
          </p:nvPr>
        </p:nvSpPr>
        <p:spPr/>
        <p:txBody>
          <a:bodyPr/>
          <a:lstStyle/>
          <a:p>
            <a:fld id="{F9B40814-C2DD-49A7-878C-AE92C1E9C9D6}" type="slidenum">
              <a:rPr lang="fr-FR" smtClean="0"/>
              <a:pPr/>
              <a:t>‹N°›</a:t>
            </a:fld>
            <a:endParaRPr lang="fr-FR"/>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EF67EC2-3B45-4582-98D8-A5D3BF0B99FC}" type="datetimeFigureOut">
              <a:rPr lang="fr-FR" smtClean="0"/>
              <a:pPr/>
              <a:t>14/04/2020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9B40814-C2DD-49A7-878C-AE92C1E9C9D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EF67EC2-3B45-4582-98D8-A5D3BF0B99FC}" type="datetimeFigureOut">
              <a:rPr lang="fr-FR" smtClean="0"/>
              <a:pPr/>
              <a:t>14/04/2020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9B40814-C2DD-49A7-878C-AE92C1E9C9D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EF67EC2-3B45-4582-98D8-A5D3BF0B99FC}" type="datetimeFigureOut">
              <a:rPr lang="fr-FR" smtClean="0"/>
              <a:pPr/>
              <a:t>14/04/2020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9B40814-C2DD-49A7-878C-AE92C1E9C9D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BEF67EC2-3B45-4582-98D8-A5D3BF0B99FC}" type="datetimeFigureOut">
              <a:rPr lang="fr-FR" smtClean="0"/>
              <a:pPr/>
              <a:t>14/04/2020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9B40814-C2DD-49A7-878C-AE92C1E9C9D6}" type="slidenum">
              <a:rPr lang="fr-FR" smtClean="0"/>
              <a:pPr/>
              <a:t>‹N°›</a:t>
            </a:fld>
            <a:endParaRPr lang="fr-F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BEF67EC2-3B45-4582-98D8-A5D3BF0B99FC}" type="datetimeFigureOut">
              <a:rPr lang="fr-FR" smtClean="0"/>
              <a:pPr/>
              <a:t>14/04/2020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9B40814-C2DD-49A7-878C-AE92C1E9C9D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BEF67EC2-3B45-4582-98D8-A5D3BF0B99FC}" type="datetimeFigureOut">
              <a:rPr lang="fr-FR" smtClean="0"/>
              <a:pPr/>
              <a:t>14/04/2020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9B40814-C2DD-49A7-878C-AE92C1E9C9D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BEF67EC2-3B45-4582-98D8-A5D3BF0B99FC}" type="datetimeFigureOut">
              <a:rPr lang="fr-FR" smtClean="0"/>
              <a:pPr/>
              <a:t>14/04/2020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9B40814-C2DD-49A7-878C-AE92C1E9C9D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Espace réservé de la date 1"/>
          <p:cNvSpPr>
            <a:spLocks noGrp="1"/>
          </p:cNvSpPr>
          <p:nvPr>
            <p:ph type="dt" sz="half" idx="10"/>
          </p:nvPr>
        </p:nvSpPr>
        <p:spPr/>
        <p:txBody>
          <a:bodyPr/>
          <a:lstStyle/>
          <a:p>
            <a:fld id="{BEF67EC2-3B45-4582-98D8-A5D3BF0B99FC}" type="datetimeFigureOut">
              <a:rPr lang="fr-FR" smtClean="0"/>
              <a:pPr/>
              <a:t>14/04/2020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9B40814-C2DD-49A7-878C-AE92C1E9C9D6}" type="slidenum">
              <a:rPr lang="fr-FR" smtClean="0"/>
              <a:pPr/>
              <a:t>‹N°›</a:t>
            </a:fld>
            <a:endParaRPr lang="fr-F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BEF67EC2-3B45-4582-98D8-A5D3BF0B99FC}" type="datetimeFigureOut">
              <a:rPr lang="fr-FR" smtClean="0"/>
              <a:pPr/>
              <a:t>14/04/2020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9B40814-C2DD-49A7-878C-AE92C1E9C9D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fld id="{BEF67EC2-3B45-4582-98D8-A5D3BF0B99FC}" type="datetimeFigureOut">
              <a:rPr lang="fr-FR" smtClean="0"/>
              <a:pPr/>
              <a:t>14/04/2020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9B40814-C2DD-49A7-878C-AE92C1E9C9D6}" type="slidenum">
              <a:rPr lang="fr-FR" smtClean="0"/>
              <a:pPr/>
              <a:t>‹N°›</a:t>
            </a:fld>
            <a:endParaRPr lang="fr-F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p>
            <a:r>
              <a:rPr kumimoji="0" lang="fr-FR"/>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EF67EC2-3B45-4582-98D8-A5D3BF0B99FC}" type="datetimeFigureOut">
              <a:rPr lang="fr-FR" smtClean="0"/>
              <a:pPr/>
              <a:t>14/04/2020</a:t>
            </a:fld>
            <a:endParaRPr lang="fr-FR"/>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9B40814-C2DD-49A7-878C-AE92C1E9C9D6}" type="slidenum">
              <a:rPr lang="fr-FR" smtClean="0"/>
              <a:pPr/>
              <a:t>‹N°›</a:t>
            </a:fld>
            <a:endParaRPr lang="fr-F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a:spLocks noGrp="1"/>
          </p:cNvSpPr>
          <p:nvPr>
            <p:ph type="ctrTitle"/>
          </p:nvPr>
        </p:nvSpPr>
        <p:spPr>
          <a:xfrm>
            <a:off x="142875" y="214313"/>
            <a:ext cx="8715375" cy="6429375"/>
          </a:xfrm>
        </p:spPr>
        <p:txBody>
          <a:bodyPr/>
          <a:lstStyle/>
          <a:p>
            <a:pPr algn="ctr"/>
            <a:r>
              <a:rPr lang="ar-DZ" sz="7200" b="1" u="sng" dirty="0"/>
              <a:t>نظريات أخلاقيات الأعمال</a:t>
            </a:r>
            <a:br>
              <a:rPr lang="ar-DZ" b="1" u="sng" dirty="0"/>
            </a:br>
            <a:br>
              <a:rPr lang="ar-DZ" b="1" u="sng" dirty="0"/>
            </a:br>
            <a:br>
              <a:rPr lang="ar-DZ" b="1" u="sng" dirty="0"/>
            </a:br>
            <a:br>
              <a:rPr lang="ar-DZ" b="1" u="sng" dirty="0"/>
            </a:br>
            <a:br>
              <a:rPr lang="ar-DZ" b="1" u="sng" dirty="0"/>
            </a:b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a:spLocks noGrp="1"/>
          </p:cNvSpPr>
          <p:nvPr>
            <p:ph type="ctrTitle"/>
          </p:nvPr>
        </p:nvSpPr>
        <p:spPr>
          <a:xfrm>
            <a:off x="500095" y="214290"/>
            <a:ext cx="8715375" cy="6429375"/>
          </a:xfrm>
        </p:spPr>
        <p:txBody>
          <a:bodyPr>
            <a:normAutofit fontScale="90000"/>
          </a:bodyPr>
          <a:lstStyle/>
          <a:p>
            <a:pPr algn="r" rtl="1"/>
            <a:br>
              <a:rPr lang="fr-FR" sz="3600" dirty="0"/>
            </a:br>
            <a:r>
              <a:rPr lang="ar-DZ" sz="3600" dirty="0"/>
              <a:t>تمهيد :</a:t>
            </a:r>
            <a:br>
              <a:rPr lang="fr-FR" sz="3600" dirty="0"/>
            </a:br>
            <a:r>
              <a:rPr lang="ar-DZ" sz="3600" dirty="0"/>
              <a:t>على صعيد </a:t>
            </a:r>
            <a:r>
              <a:rPr lang="ar-DZ" sz="3600" b="1" u="sng" dirty="0"/>
              <a:t>المفاهيم والممارسات </a:t>
            </a:r>
            <a:r>
              <a:rPr lang="ar-DZ" sz="3600" dirty="0"/>
              <a:t>يمكن أن نميز بين عدد من الأخلاقيات، منها خصوصا: </a:t>
            </a:r>
            <a:br>
              <a:rPr lang="fr-FR" sz="3600" dirty="0"/>
            </a:br>
            <a:r>
              <a:rPr lang="ar-DZ" sz="3600" dirty="0"/>
              <a:t>أ)  </a:t>
            </a:r>
            <a:r>
              <a:rPr lang="ar-DZ" sz="3600" b="1" dirty="0" err="1"/>
              <a:t>أخلاقيات</a:t>
            </a:r>
            <a:r>
              <a:rPr lang="ar-DZ" sz="3600" b="1" dirty="0"/>
              <a:t> الفضيلة</a:t>
            </a:r>
            <a:r>
              <a:rPr lang="ar-DZ" sz="3600" dirty="0"/>
              <a:t>: تقوم على أساس القيم المطلقة والنهائية التي لا توسط ولا مساومة فيها من حيث الصواب والخطأ </a:t>
            </a:r>
            <a:r>
              <a:rPr lang="fr-FR" sz="3600" dirty="0"/>
              <a:t>( la morale)</a:t>
            </a:r>
            <a:r>
              <a:rPr lang="ar-DZ" sz="3600" dirty="0"/>
              <a:t>. مثل الصدق، الإخلاص...</a:t>
            </a:r>
            <a:br>
              <a:rPr lang="fr-FR" sz="3600" dirty="0"/>
            </a:br>
            <a:r>
              <a:rPr lang="ar-DZ" sz="3600" dirty="0"/>
              <a:t>ب) </a:t>
            </a:r>
            <a:r>
              <a:rPr lang="ar-DZ" sz="3600" b="1" dirty="0"/>
              <a:t>أخلاقيات الواجب</a:t>
            </a:r>
            <a:r>
              <a:rPr lang="ar-DZ" sz="3600" dirty="0"/>
              <a:t> : </a:t>
            </a:r>
            <a:r>
              <a:rPr lang="en-US" sz="3600" dirty="0"/>
              <a:t>Deontological Ethics  </a:t>
            </a:r>
            <a:r>
              <a:rPr lang="ar-DZ" sz="3600" dirty="0" err="1"/>
              <a:t>هى</a:t>
            </a:r>
            <a:r>
              <a:rPr lang="ar-DZ" sz="3600" dirty="0"/>
              <a:t> مدرسة فلسفية تركز على صحة او خطأ الفعل الأخلاقي نفسه بناء على تطابقه مع قاعدة معينة، بغض النظر عن صحة أو خطأ تبعيات هذا الفعل بمعنى أن </a:t>
            </a:r>
            <a:r>
              <a:rPr lang="ar-DZ" sz="3600" b="1" u="sng" dirty="0"/>
              <a:t>لصحة الفعل أولية </a:t>
            </a:r>
            <a:r>
              <a:rPr lang="ar-DZ" sz="3600" dirty="0"/>
              <a:t>عن </a:t>
            </a:r>
            <a:r>
              <a:rPr lang="ar-DZ" sz="3600" b="1" u="sng" dirty="0"/>
              <a:t>الخير الناتج عن الفعل </a:t>
            </a:r>
            <a:br>
              <a:rPr lang="ar-DZ" sz="3600" b="1" u="sng" dirty="0"/>
            </a:br>
            <a:br>
              <a:rPr lang="fr-FR" sz="3600" dirty="0"/>
            </a:br>
            <a:br>
              <a:rPr lang="fr-FR" dirty="0"/>
            </a:br>
            <a:endParaRPr lang="fr-FR" dirty="0"/>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a:spLocks noGrp="1"/>
          </p:cNvSpPr>
          <p:nvPr>
            <p:ph type="ctrTitle"/>
          </p:nvPr>
        </p:nvSpPr>
        <p:spPr>
          <a:xfrm>
            <a:off x="142875" y="214313"/>
            <a:ext cx="8715375" cy="6429375"/>
          </a:xfrm>
        </p:spPr>
        <p:txBody>
          <a:bodyPr>
            <a:normAutofit/>
          </a:bodyPr>
          <a:lstStyle/>
          <a:p>
            <a:pPr algn="r" rtl="1"/>
            <a:r>
              <a:rPr lang="ar-DZ" dirty="0"/>
              <a:t>ج) </a:t>
            </a:r>
            <a:r>
              <a:rPr lang="ar-DZ" b="1" dirty="0"/>
              <a:t>مدرسة الأخلاق</a:t>
            </a:r>
            <a:r>
              <a:rPr lang="ar-DZ" b="1" dirty="0">
                <a:solidFill>
                  <a:srgbClr val="FFFF00"/>
                </a:solidFill>
              </a:rPr>
              <a:t> </a:t>
            </a:r>
            <a:r>
              <a:rPr lang="ar-DZ" b="1" dirty="0" err="1">
                <a:solidFill>
                  <a:srgbClr val="FFFF00"/>
                </a:solidFill>
              </a:rPr>
              <a:t>العواقبية</a:t>
            </a:r>
            <a:r>
              <a:rPr lang="ar-DZ" dirty="0">
                <a:solidFill>
                  <a:srgbClr val="FFFF00"/>
                </a:solidFill>
              </a:rPr>
              <a:t> </a:t>
            </a:r>
            <a:r>
              <a:rPr lang="ar-DZ" dirty="0"/>
              <a:t>:</a:t>
            </a:r>
            <a:r>
              <a:rPr lang="en-US" dirty="0"/>
              <a:t> </a:t>
            </a:r>
            <a:r>
              <a:rPr lang="en-US" dirty="0" err="1"/>
              <a:t>Consequentialism</a:t>
            </a:r>
            <a:r>
              <a:rPr lang="en-US" dirty="0"/>
              <a:t> </a:t>
            </a:r>
            <a:r>
              <a:rPr lang="ar-DZ" dirty="0"/>
              <a:t>وهي نظير أخلاقيات الواجب. مثال : التجسس على الهواتف.</a:t>
            </a:r>
            <a:br>
              <a:rPr lang="fr-FR" dirty="0"/>
            </a:br>
            <a:r>
              <a:rPr lang="ar-DZ" dirty="0"/>
              <a:t> </a:t>
            </a:r>
            <a:br>
              <a:rPr lang="ar-DZ" b="1" dirty="0"/>
            </a:br>
            <a:br>
              <a:rPr lang="ar-DZ" b="1" dirty="0"/>
            </a:br>
            <a:br>
              <a:rPr lang="ar-DZ" b="1" dirty="0"/>
            </a:b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a:spLocks noGrp="1"/>
          </p:cNvSpPr>
          <p:nvPr>
            <p:ph type="ctrTitle"/>
          </p:nvPr>
        </p:nvSpPr>
        <p:spPr>
          <a:xfrm>
            <a:off x="142875" y="214313"/>
            <a:ext cx="8715375" cy="6429375"/>
          </a:xfrm>
        </p:spPr>
        <p:txBody>
          <a:bodyPr/>
          <a:lstStyle/>
          <a:p>
            <a:pPr algn="r" rtl="1"/>
            <a:br>
              <a:rPr lang="ar-DZ" dirty="0"/>
            </a:br>
            <a:br>
              <a:rPr lang="ar-DZ" b="1" dirty="0"/>
            </a:br>
            <a:br>
              <a:rPr lang="ar-DZ" b="1" dirty="0"/>
            </a:br>
            <a:br>
              <a:rPr lang="ar-DZ" b="1" dirty="0"/>
            </a:br>
            <a:endParaRPr lang="fr-FR" dirty="0"/>
          </a:p>
        </p:txBody>
      </p:sp>
      <p:sp>
        <p:nvSpPr>
          <p:cNvPr id="27649" name="Rectangle 1"/>
          <p:cNvSpPr>
            <a:spLocks noChangeArrowheads="1"/>
          </p:cNvSpPr>
          <p:nvPr/>
        </p:nvSpPr>
        <p:spPr bwMode="auto">
          <a:xfrm>
            <a:off x="0" y="492442"/>
            <a:ext cx="9144000" cy="40318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tabLst>
                <a:tab pos="457200" algn="l"/>
              </a:tabLst>
            </a:pPr>
            <a:r>
              <a:rPr kumimoji="0" lang="ar-DZ" sz="3200" b="1" i="0" u="none" strike="noStrike" cap="none" normalizeH="0" baseline="0" dirty="0">
                <a:ln>
                  <a:noFill/>
                </a:ln>
                <a:solidFill>
                  <a:schemeClr val="tx1"/>
                </a:solidFill>
                <a:effectLst/>
                <a:latin typeface="Arabic Transparent" charset="0"/>
                <a:ea typeface="Times New Roman" pitchFamily="18" charset="0"/>
                <a:cs typeface="Arial" pitchFamily="34" charset="0"/>
              </a:rPr>
              <a:t>2- مداخل أخلاقيات الإدارة</a:t>
            </a:r>
            <a:r>
              <a:rPr kumimoji="0" lang="fr-FR" sz="3200" b="1" i="0" u="none" strike="noStrike" cap="none" normalizeH="0" baseline="0">
                <a:ln>
                  <a:noFill/>
                </a:ln>
                <a:solidFill>
                  <a:schemeClr val="tx1"/>
                </a:solidFill>
                <a:effectLst/>
                <a:latin typeface="Arabic Transparent" charset="0"/>
                <a:ea typeface="Times New Roman" pitchFamily="18" charset="0"/>
                <a:cs typeface="Arial" pitchFamily="34" charset="0"/>
              </a:rPr>
              <a:t>:</a:t>
            </a:r>
            <a:endParaRPr lang="ar-DZ" sz="3200" dirty="0">
              <a:latin typeface="Arial" pitchFamily="34" charset="0"/>
              <a:ea typeface="Times New Roman" pitchFamily="18"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tabLst>
                <a:tab pos="457200" algn="l"/>
              </a:tabLst>
            </a:pPr>
            <a:r>
              <a:rPr kumimoji="0" lang="ar-DZ" sz="3200" b="1" i="0" u="none" strike="noStrike" cap="none" normalizeH="0" baseline="0" dirty="0">
                <a:ln>
                  <a:noFill/>
                </a:ln>
                <a:solidFill>
                  <a:schemeClr val="tx1"/>
                </a:solidFill>
                <a:effectLst/>
                <a:latin typeface="Arial" pitchFamily="34" charset="0"/>
                <a:ea typeface="Times New Roman" pitchFamily="18" charset="0"/>
                <a:cs typeface="Arial" pitchFamily="34" charset="0"/>
              </a:rPr>
              <a:t>  2-1</a:t>
            </a:r>
            <a:r>
              <a:rPr kumimoji="0" lang="ar-DZ" sz="3200" b="1" i="0" u="none" strike="noStrike" cap="none" normalizeH="0" dirty="0">
                <a:ln>
                  <a:noFill/>
                </a:ln>
                <a:solidFill>
                  <a:schemeClr val="tx1"/>
                </a:solidFill>
                <a:effectLst/>
                <a:latin typeface="Arial" pitchFamily="34" charset="0"/>
                <a:ea typeface="Times New Roman" pitchFamily="18" charset="0"/>
                <a:cs typeface="Arial" pitchFamily="34" charset="0"/>
              </a:rPr>
              <a:t> ) </a:t>
            </a:r>
            <a:r>
              <a:rPr kumimoji="0" lang="ar-DZ" sz="3200" b="1" i="0" u="none" strike="noStrike" cap="none" normalizeH="0" baseline="0" dirty="0">
                <a:ln>
                  <a:noFill/>
                </a:ln>
                <a:solidFill>
                  <a:schemeClr val="tx1"/>
                </a:solidFill>
                <a:effectLst/>
                <a:latin typeface="Arabic Transparent" charset="0"/>
                <a:ea typeface="Times New Roman" pitchFamily="18" charset="0"/>
                <a:cs typeface="Arial" pitchFamily="34" charset="0"/>
              </a:rPr>
              <a:t>مدخل السمات الأخلاقية : </a:t>
            </a:r>
            <a:endParaRPr kumimoji="0" lang="fr-FR" sz="3200" b="0" i="0" u="none" strike="noStrike" cap="none" normalizeH="0" baseline="0" dirty="0">
              <a:ln>
                <a:noFill/>
              </a:ln>
              <a:solidFill>
                <a:schemeClr val="tx1"/>
              </a:solidFill>
              <a:effectLst/>
              <a:latin typeface="Arial" pitchFamily="34" charset="0"/>
              <a:cs typeface="Arial" pitchFamily="34" charset="0"/>
            </a:endParaRPr>
          </a:p>
          <a:p>
            <a:pPr algn="r" rtl="1" eaLnBrk="0" fontAlgn="base" hangingPunct="0">
              <a:spcBef>
                <a:spcPct val="0"/>
              </a:spcBef>
              <a:spcAft>
                <a:spcPct val="0"/>
              </a:spcAft>
              <a:tabLst>
                <a:tab pos="457200" algn="l"/>
              </a:tabLst>
            </a:pPr>
            <a:r>
              <a:rPr kumimoji="0" lang="ar-DZ" sz="3200" b="0" i="0" u="none" strike="noStrike" cap="none" normalizeH="0" baseline="0" dirty="0">
                <a:ln>
                  <a:noFill/>
                </a:ln>
                <a:solidFill>
                  <a:schemeClr val="tx1"/>
                </a:solidFill>
                <a:effectLst/>
                <a:latin typeface="Arabic Transparent" charset="0"/>
                <a:ea typeface="Times New Roman" pitchFamily="18" charset="0"/>
                <a:cs typeface="Arial" pitchFamily="34" charset="0"/>
              </a:rPr>
              <a:t>يقوم هذا المدخل على أساس أن المدير </a:t>
            </a:r>
            <a:r>
              <a:rPr kumimoji="0" lang="ar-DZ" sz="3200" b="0" i="0" u="none" strike="noStrike" cap="none" normalizeH="0" baseline="0" dirty="0" err="1">
                <a:ln>
                  <a:noFill/>
                </a:ln>
                <a:solidFill>
                  <a:schemeClr val="tx1"/>
                </a:solidFill>
                <a:effectLst/>
                <a:latin typeface="Arabic Transparent" charset="0"/>
                <a:ea typeface="Times New Roman" pitchFamily="18" charset="0"/>
                <a:cs typeface="Arial" pitchFamily="34" charset="0"/>
              </a:rPr>
              <a:t>الخلوق</a:t>
            </a:r>
            <a:r>
              <a:rPr kumimoji="0" lang="ar-DZ" sz="3200" b="0" i="0" u="none" strike="noStrike" cap="none" normalizeH="0" baseline="0" dirty="0">
                <a:ln>
                  <a:noFill/>
                </a:ln>
                <a:solidFill>
                  <a:schemeClr val="tx1"/>
                </a:solidFill>
                <a:effectLst/>
                <a:latin typeface="Arabic Transparent" charset="0"/>
                <a:ea typeface="Times New Roman" pitchFamily="18" charset="0"/>
                <a:cs typeface="Arial" pitchFamily="34" charset="0"/>
              </a:rPr>
              <a:t> يمتلك خصائص وسمات أخلاقية عالية تميزه عن غيره. </a:t>
            </a:r>
            <a:r>
              <a:rPr lang="ar-DZ" sz="3200" dirty="0">
                <a:latin typeface="Arabic Transparent" charset="0"/>
                <a:ea typeface="Times New Roman" pitchFamily="18" charset="0"/>
                <a:cs typeface="Arial" pitchFamily="34" charset="0"/>
              </a:rPr>
              <a:t>ليس هناك اتفاق على عدد وتسمية هذه السمات ، مما يجعل توفرها في أي شخص مسألة بالغة الصعوبة . </a:t>
            </a:r>
          </a:p>
          <a:p>
            <a:pPr lvl="0" algn="r" rtl="1" eaLnBrk="0" fontAlgn="base" hangingPunct="0">
              <a:spcBef>
                <a:spcPct val="0"/>
              </a:spcBef>
              <a:spcAft>
                <a:spcPct val="0"/>
              </a:spcAft>
              <a:tabLst>
                <a:tab pos="457200" algn="l"/>
              </a:tabLst>
            </a:pPr>
            <a:r>
              <a:rPr lang="ar-DZ" sz="3200" dirty="0">
                <a:latin typeface="Arabic Transparent" charset="0"/>
                <a:ea typeface="Times New Roman" pitchFamily="18" charset="0"/>
                <a:cs typeface="Arial" pitchFamily="34" charset="0"/>
              </a:rPr>
              <a:t>* ليس هناك اتفاق على عدد وتسمية هذه السمات ، مما يجعل توفرها في أي شخص مسألة بالغة الصعوبة. </a:t>
            </a:r>
            <a:r>
              <a:rPr lang="fr-FR" sz="3200" dirty="0">
                <a:latin typeface="Arabic Transparent" charset="0"/>
                <a:ea typeface="Times New Roman" pitchFamily="18" charset="0"/>
                <a:cs typeface="Arial" pitchFamily="34" charset="0"/>
              </a:rPr>
              <a:t> </a:t>
            </a:r>
            <a:endParaRPr lang="en-US" sz="3200" dirty="0">
              <a:latin typeface="Arabic Transparent" charset="0"/>
              <a:ea typeface="Times New Roman" pitchFamily="18"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a:spLocks noGrp="1"/>
          </p:cNvSpPr>
          <p:nvPr>
            <p:ph type="ctrTitle"/>
          </p:nvPr>
        </p:nvSpPr>
        <p:spPr>
          <a:xfrm>
            <a:off x="142875" y="214313"/>
            <a:ext cx="8715375" cy="6429375"/>
          </a:xfrm>
        </p:spPr>
        <p:txBody>
          <a:bodyPr>
            <a:normAutofit/>
          </a:bodyPr>
          <a:lstStyle/>
          <a:p>
            <a:pPr lvl="1" rtl="1"/>
            <a:r>
              <a:rPr lang="ar-DZ" sz="3200" b="1" dirty="0"/>
              <a:t>2-2 ) مدخل المعايير الأخلاقية</a:t>
            </a:r>
            <a:r>
              <a:rPr lang="ar-DZ" sz="3200" dirty="0"/>
              <a:t> : </a:t>
            </a:r>
            <a:br>
              <a:rPr lang="fr-FR" sz="3200" dirty="0"/>
            </a:br>
            <a:r>
              <a:rPr lang="ar-DZ" sz="3200" dirty="0"/>
              <a:t>غاية هذا المدخل هي التوصل إلى مجموعة محددة من المعايير أو القيم المشتركة التي </a:t>
            </a:r>
            <a:r>
              <a:rPr lang="ar-DZ" sz="3200" dirty="0" err="1"/>
              <a:t>تحضى</a:t>
            </a:r>
            <a:r>
              <a:rPr lang="ar-DZ" sz="3200" dirty="0"/>
              <a:t> بالقبول والاحترام وترتقى بالمستوى الأخلاقي للعمل الإداري.</a:t>
            </a:r>
            <a:br>
              <a:rPr lang="fr-FR" sz="3200" dirty="0"/>
            </a:br>
            <a:r>
              <a:rPr lang="ar-DZ" sz="3200" dirty="0"/>
              <a:t>من بين المعايير والقيم المشتركة : </a:t>
            </a:r>
            <a:br>
              <a:rPr lang="fr-FR" sz="3200" dirty="0"/>
            </a:br>
            <a:r>
              <a:rPr lang="ar-DZ" sz="3200" dirty="0"/>
              <a:t>1- الامتثال للقانون. </a:t>
            </a:r>
            <a:br>
              <a:rPr lang="fr-FR" sz="3200" dirty="0"/>
            </a:br>
            <a:r>
              <a:rPr lang="ar-DZ" sz="3200" dirty="0"/>
              <a:t>2- الأمانة.</a:t>
            </a:r>
            <a:br>
              <a:rPr lang="fr-FR" sz="3200" dirty="0"/>
            </a:br>
            <a:r>
              <a:rPr lang="ar-DZ" sz="3200" dirty="0"/>
              <a:t>3- العدالة.</a:t>
            </a:r>
            <a:br>
              <a:rPr lang="fr-FR" sz="3200" dirty="0"/>
            </a:br>
            <a:r>
              <a:rPr lang="ar-DZ" sz="3200" dirty="0"/>
              <a:t>4- الجرأة الوظيفة .</a:t>
            </a:r>
            <a:br>
              <a:rPr lang="fr-FR" sz="3200" dirty="0"/>
            </a:br>
            <a:br>
              <a:rPr lang="fr-FR" sz="1400" dirty="0"/>
            </a:b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a:spLocks noGrp="1"/>
          </p:cNvSpPr>
          <p:nvPr>
            <p:ph type="ctrTitle"/>
          </p:nvPr>
        </p:nvSpPr>
        <p:spPr>
          <a:xfrm>
            <a:off x="142875" y="214313"/>
            <a:ext cx="8715375" cy="6429375"/>
          </a:xfrm>
        </p:spPr>
        <p:txBody>
          <a:bodyPr>
            <a:normAutofit/>
          </a:bodyPr>
          <a:lstStyle/>
          <a:p>
            <a:pPr lvl="1" algn="r" rtl="1"/>
            <a:r>
              <a:rPr lang="ar-DZ" sz="3100" b="1" dirty="0"/>
              <a:t>2-3 ) مدخل الالتزام بالمبدأ الرسمي : </a:t>
            </a:r>
            <a:br>
              <a:rPr lang="fr-FR" sz="3100" dirty="0"/>
            </a:br>
            <a:r>
              <a:rPr lang="ar-DZ" sz="3100" dirty="0"/>
              <a:t>يقوم هذا المدخل على أساس وجود</a:t>
            </a:r>
            <a:r>
              <a:rPr lang="ar-DZ" sz="3100" b="1" dirty="0"/>
              <a:t> طرفين </a:t>
            </a:r>
            <a:r>
              <a:rPr lang="ar-DZ" sz="3100" dirty="0"/>
              <a:t>من المصالح الأول يتمثل في تحقيق أقصى المصالح الشخصية والثاني يتمثل في تحقيق أقصى المنافع الاجتماعية لأكبر عدد ممكن. ولأن الحدين على طرفي نقيض ويمثلان حالة التطرف لذا فإن المبدأ الرسمي الأكثر قبولا هو تحقيق مصلحة الاثنين عند نقطة التوازن بينهما ، والذي يمكن الوصول إليه من خلال الالتزام والامتثال للواجبات التي يحددها القانون </a:t>
            </a:r>
            <a:r>
              <a:rPr lang="ar-DZ" sz="3100" b="1" u="sng" dirty="0"/>
              <a:t>والمدونة الأخلاقية</a:t>
            </a:r>
            <a:r>
              <a:rPr lang="ar-DZ" sz="3100" dirty="0"/>
              <a:t> التي تقرها الشركة .</a:t>
            </a:r>
            <a:br>
              <a:rPr lang="fr-FR" sz="3100" dirty="0"/>
            </a:br>
            <a:br>
              <a:rPr lang="fr-FR" sz="1400" dirty="0"/>
            </a:br>
            <a:br>
              <a:rPr lang="fr-FR" sz="1400" dirty="0"/>
            </a:b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E9BDBA0-1FF7-4D19-8363-921F027AFAB6}"/>
              </a:ext>
            </a:extLst>
          </p:cNvPr>
          <p:cNvSpPr>
            <a:spLocks noGrp="1"/>
          </p:cNvSpPr>
          <p:nvPr>
            <p:ph idx="1"/>
          </p:nvPr>
        </p:nvSpPr>
        <p:spPr>
          <a:xfrm>
            <a:off x="1435608" y="332656"/>
            <a:ext cx="7498080" cy="5915744"/>
          </a:xfrm>
        </p:spPr>
        <p:txBody>
          <a:bodyPr/>
          <a:lstStyle/>
          <a:p>
            <a:pPr algn="r"/>
            <a:r>
              <a:rPr lang="ar-DZ" dirty="0"/>
              <a:t>إذا تعارضت مصلحة الشركة مع مصلحة المدير الشخصية يكون انحياز المدير لمصلحة الشركة وهنا يقدم "</a:t>
            </a:r>
            <a:r>
              <a:rPr lang="ar-DZ" dirty="0" err="1"/>
              <a:t>دراكر</a:t>
            </a:r>
            <a:r>
              <a:rPr lang="ar-DZ" dirty="0"/>
              <a:t>" رؤية تتكون من المبادئ التالية : </a:t>
            </a:r>
            <a:br>
              <a:rPr lang="fr-FR" dirty="0"/>
            </a:br>
            <a:r>
              <a:rPr lang="ar-DZ" dirty="0"/>
              <a:t>* أن يضع المديرون مصلحة شركتهم قبل مصلحتهم الشخصية </a:t>
            </a:r>
            <a:br>
              <a:rPr lang="fr-FR" dirty="0"/>
            </a:br>
            <a:r>
              <a:rPr lang="ar-DZ" dirty="0"/>
              <a:t>* أن يضعوا مصلحة المجتمع قبل مصلحة شركتهم قبل مصلحتهم الشخصية </a:t>
            </a:r>
            <a:br>
              <a:rPr lang="fr-FR" dirty="0"/>
            </a:br>
            <a:r>
              <a:rPr lang="ar-DZ" dirty="0"/>
              <a:t>* أن يتحروا سوى الحقيقة في كل المواقف التي تواجههم .</a:t>
            </a:r>
            <a:endParaRPr lang="fr-FR" dirty="0"/>
          </a:p>
        </p:txBody>
      </p:sp>
    </p:spTree>
    <p:extLst>
      <p:ext uri="{BB962C8B-B14F-4D97-AF65-F5344CB8AC3E}">
        <p14:creationId xmlns:p14="http://schemas.microsoft.com/office/powerpoint/2010/main" val="322906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us-titre 2"/>
          <p:cNvSpPr>
            <a:spLocks noGrp="1"/>
          </p:cNvSpPr>
          <p:nvPr>
            <p:ph type="ctrTitle"/>
          </p:nvPr>
        </p:nvSpPr>
        <p:spPr>
          <a:xfrm>
            <a:off x="142875" y="214313"/>
            <a:ext cx="8715375" cy="6429375"/>
          </a:xfrm>
        </p:spPr>
        <p:txBody>
          <a:bodyPr/>
          <a:lstStyle/>
          <a:p>
            <a:pPr algn="ctr" rtl="1"/>
            <a:r>
              <a:rPr lang="ar-DZ" b="1" dirty="0">
                <a:solidFill>
                  <a:srgbClr val="FF0000"/>
                </a:solidFill>
              </a:rPr>
              <a:t>”بيتر </a:t>
            </a:r>
            <a:r>
              <a:rPr lang="ar-DZ" b="1" dirty="0" err="1">
                <a:solidFill>
                  <a:srgbClr val="FF0000"/>
                </a:solidFill>
              </a:rPr>
              <a:t>دراكر</a:t>
            </a:r>
            <a:r>
              <a:rPr lang="ar-DZ" b="1" dirty="0">
                <a:solidFill>
                  <a:srgbClr val="FF0000"/>
                </a:solidFill>
              </a:rPr>
              <a:t>“   وفقه </a:t>
            </a:r>
            <a:r>
              <a:rPr lang="ar-DZ" b="1" dirty="0" err="1">
                <a:solidFill>
                  <a:srgbClr val="FF0000"/>
                </a:solidFill>
              </a:rPr>
              <a:t>الاولويات</a:t>
            </a:r>
            <a:br>
              <a:rPr lang="ar-DZ" b="1" dirty="0">
                <a:solidFill>
                  <a:srgbClr val="FF0000"/>
                </a:solidFill>
              </a:rPr>
            </a:br>
            <a:r>
              <a:rPr lang="ar-DZ" b="1" dirty="0">
                <a:solidFill>
                  <a:srgbClr val="FF0000"/>
                </a:solidFill>
              </a:rPr>
              <a:t>أين أوجه الشبه؟</a:t>
            </a:r>
            <a:br>
              <a:rPr lang="ar-DZ" b="1" dirty="0">
                <a:solidFill>
                  <a:srgbClr val="FF0000"/>
                </a:solidFill>
              </a:rPr>
            </a:br>
            <a:br>
              <a:rPr lang="ar-DZ" b="1" dirty="0">
                <a:solidFill>
                  <a:srgbClr val="FF0000"/>
                </a:solidFill>
              </a:rPr>
            </a:br>
            <a:br>
              <a:rPr lang="ar-DZ" b="1" dirty="0">
                <a:solidFill>
                  <a:srgbClr val="FF0000"/>
                </a:solidFill>
              </a:rPr>
            </a:br>
            <a:br>
              <a:rPr lang="ar-DZ" b="1" dirty="0">
                <a:solidFill>
                  <a:srgbClr val="FF0000"/>
                </a:solidFill>
              </a:rPr>
            </a:br>
            <a:br>
              <a:rPr lang="ar-DZ" b="1" dirty="0">
                <a:solidFill>
                  <a:srgbClr val="FF0000"/>
                </a:solidFill>
              </a:rPr>
            </a:br>
            <a:br>
              <a:rPr lang="ar-DZ" b="1" dirty="0">
                <a:solidFill>
                  <a:srgbClr val="FF0000"/>
                </a:solidFill>
              </a:rPr>
            </a:br>
            <a:endParaRPr lang="fr-FR" b="1" dirty="0">
              <a:solidFill>
                <a:srgbClr val="FF0000"/>
              </a:solidFill>
            </a:endParaRPr>
          </a:p>
        </p:txBody>
      </p:sp>
      <p:pic>
        <p:nvPicPr>
          <p:cNvPr id="5" name="Image 4" descr="3souquet_points_communs.png"/>
          <p:cNvPicPr>
            <a:picLocks noChangeAspect="1"/>
          </p:cNvPicPr>
          <p:nvPr/>
        </p:nvPicPr>
        <p:blipFill>
          <a:blip r:embed="rId2"/>
          <a:stretch>
            <a:fillRect/>
          </a:stretch>
        </p:blipFill>
        <p:spPr>
          <a:xfrm>
            <a:off x="1907704" y="2708920"/>
            <a:ext cx="6031746" cy="4038096"/>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767</TotalTime>
  <Words>413</Words>
  <Application>Microsoft Office PowerPoint</Application>
  <PresentationFormat>Affichage à l'écran (4:3)</PresentationFormat>
  <Paragraphs>12</Paragraphs>
  <Slides>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8</vt:i4>
      </vt:variant>
    </vt:vector>
  </HeadingPairs>
  <TitlesOfParts>
    <vt:vector size="14" baseType="lpstr">
      <vt:lpstr>Arabic Transparent</vt:lpstr>
      <vt:lpstr>Arial</vt:lpstr>
      <vt:lpstr>Gill Sans MT</vt:lpstr>
      <vt:lpstr>Verdana</vt:lpstr>
      <vt:lpstr>Wingdings 2</vt:lpstr>
      <vt:lpstr>Solstice</vt:lpstr>
      <vt:lpstr>نظريات أخلاقيات الأعمال     </vt:lpstr>
      <vt:lpstr> تمهيد : على صعيد المفاهيم والممارسات يمكن أن نميز بين عدد من الأخلاقيات، منها خصوصا:  أ)  أخلاقيات الفضيلة: تقوم على أساس القيم المطلقة والنهائية التي لا توسط ولا مساومة فيها من حيث الصواب والخطأ ( la morale). مثل الصدق، الإخلاص... ب) أخلاقيات الواجب : Deontological Ethics  هى مدرسة فلسفية تركز على صحة او خطأ الفعل الأخلاقي نفسه بناء على تطابقه مع قاعدة معينة، بغض النظر عن صحة أو خطأ تبعيات هذا الفعل بمعنى أن لصحة الفعل أولية عن الخير الناتج عن الفعل    </vt:lpstr>
      <vt:lpstr>ج) مدرسة الأخلاق العواقبية : Consequentialism وهي نظير أخلاقيات الواجب. مثال : التجسس على الهواتف.     </vt:lpstr>
      <vt:lpstr>    </vt:lpstr>
      <vt:lpstr>2-2 ) مدخل المعايير الأخلاقية :  غاية هذا المدخل هي التوصل إلى مجموعة محددة من المعايير أو القيم المشتركة التي تحضى بالقبول والاحترام وترتقى بالمستوى الأخلاقي للعمل الإداري. من بين المعايير والقيم المشتركة :  1- الامتثال للقانون.  2- الأمانة. 3- العدالة. 4- الجرأة الوظيفة .  </vt:lpstr>
      <vt:lpstr>2-3 ) مدخل الالتزام بالمبدأ الرسمي :  يقوم هذا المدخل على أساس وجود طرفين من المصالح الأول يتمثل في تحقيق أقصى المصالح الشخصية والثاني يتمثل في تحقيق أقصى المنافع الاجتماعية لأكبر عدد ممكن. ولأن الحدين على طرفي نقيض ويمثلان حالة التطرف لذا فإن المبدأ الرسمي الأكثر قبولا هو تحقيق مصلحة الاثنين عند نقطة التوازن بينهما ، والذي يمكن الوصول إليه من خلال الالتزام والامتثال للواجبات التي يحددها القانون والمدونة الأخلاقية التي تقرها الشركة .   </vt:lpstr>
      <vt:lpstr>Présentation PowerPoint</vt:lpstr>
      <vt:lpstr>”بيتر دراكر“   وفقه الاولويات أين أوجه الشبه؟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home</dc:creator>
  <cp:lastModifiedBy>Nellow _</cp:lastModifiedBy>
  <cp:revision>85</cp:revision>
  <dcterms:created xsi:type="dcterms:W3CDTF">2015-04-17T05:35:47Z</dcterms:created>
  <dcterms:modified xsi:type="dcterms:W3CDTF">2020-04-14T16:53:21Z</dcterms:modified>
</cp:coreProperties>
</file>