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9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42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27130-E954-415B-9A8E-94B1A6DFDB89}" type="datetimeFigureOut">
              <a:rPr lang="fr-FR" smtClean="0"/>
              <a:pPr/>
              <a:t>14/04/2020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7BDE5-0ECF-4EA6-80E7-390081DB98D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13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7BDE5-0ECF-4EA6-80E7-390081DB98D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25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37360" y="-81279"/>
            <a:ext cx="8849360" cy="1196401"/>
          </a:xfrm>
        </p:spPr>
        <p:txBody>
          <a:bodyPr>
            <a:normAutofit/>
          </a:bodyPr>
          <a:lstStyle/>
          <a:p>
            <a:pPr algn="ctr"/>
            <a:r>
              <a:rPr lang="ar-DZ" sz="2800" dirty="0"/>
              <a:t>الجمهورية الجزائرية الديمقراطية الشعبية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ar-DZ" sz="2800" dirty="0" smtClean="0"/>
              <a:t>وزارة </a:t>
            </a:r>
            <a:r>
              <a:rPr lang="ar-DZ" sz="2800" dirty="0"/>
              <a:t>التعليم العالى والبحث العلمي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2030" y="1244726"/>
            <a:ext cx="9634654" cy="851704"/>
          </a:xfrm>
        </p:spPr>
        <p:txBody>
          <a:bodyPr>
            <a:normAutofit/>
          </a:bodyPr>
          <a:lstStyle/>
          <a:p>
            <a:pPr algn="ctr"/>
            <a:r>
              <a:rPr lang="ar-DZ" sz="2000" b="1" dirty="0">
                <a:cs typeface="Al-Rashed Sayidty" pitchFamily="2" charset="-78"/>
              </a:rPr>
              <a:t>جامعة محمد خيضر بسكرة</a:t>
            </a:r>
            <a:endParaRPr lang="fr-FR" sz="2000" b="1" dirty="0">
              <a:cs typeface="Al-Rashed Sayidty" pitchFamily="2" charset="-78"/>
            </a:endParaRPr>
          </a:p>
          <a:p>
            <a:pPr algn="ctr"/>
            <a:r>
              <a:rPr lang="ar-DZ" sz="2000" b="1" dirty="0">
                <a:cs typeface="Al-Rashed Sayidty" pitchFamily="2" charset="-78"/>
              </a:rPr>
              <a:t>كية العلوم التجارية </a:t>
            </a:r>
            <a:r>
              <a:rPr lang="ar-DZ" sz="2000" b="1" dirty="0" smtClean="0">
                <a:cs typeface="Al-Rashed Sayidty" pitchFamily="2" charset="-78"/>
              </a:rPr>
              <a:t>والتسيير </a:t>
            </a:r>
            <a:r>
              <a:rPr lang="ar-DZ" sz="2000" b="1" dirty="0">
                <a:cs typeface="Al-Rashed Sayidty" pitchFamily="2" charset="-78"/>
              </a:rPr>
              <a:t>والعلوم الاقتصادية </a:t>
            </a:r>
            <a:endParaRPr lang="fr-FR" sz="2000" b="1" dirty="0">
              <a:cs typeface="Al-Rashed Sayidty" pitchFamily="2" charset="-78"/>
            </a:endParaRPr>
          </a:p>
          <a:p>
            <a:endParaRPr lang="fr-FR" sz="2000" dirty="0">
              <a:cs typeface="Al-Rashed Sayidty" pitchFamily="2" charset="-7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"/>
            <a:ext cx="15240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0"/>
            <a:ext cx="15240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2045368" y="2549893"/>
            <a:ext cx="7603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2800" dirty="0" smtClean="0">
                <a:cs typeface="Hesham Bold" pitchFamily="2" charset="-78"/>
              </a:rPr>
              <a:t>مقياس تسيير الميزانية</a:t>
            </a:r>
          </a:p>
          <a:p>
            <a:pPr algn="ctr" rtl="1"/>
            <a:r>
              <a:rPr lang="ar-DZ" sz="2800" dirty="0" smtClean="0">
                <a:cs typeface="Hesham Bold" pitchFamily="2" charset="-78"/>
              </a:rPr>
              <a:t>موجه لطلبة السنة الثالثة علوم اقتصادية</a:t>
            </a:r>
          </a:p>
          <a:p>
            <a:pPr algn="ctr" rtl="1"/>
            <a:r>
              <a:rPr lang="ar-DZ" sz="2800" dirty="0" smtClean="0">
                <a:cs typeface="Hesham Bold" pitchFamily="2" charset="-78"/>
              </a:rPr>
              <a:t>اقتصاد نقدي وبنكي</a:t>
            </a:r>
            <a:endParaRPr lang="fr-FR" sz="2800" dirty="0">
              <a:cs typeface="Hesham Bold" pitchFamily="2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72925" y="3942416"/>
            <a:ext cx="42869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DZ" sz="2000" u="sng" dirty="0" smtClean="0">
                <a:cs typeface="Hesham Bold" pitchFamily="2" charset="-78"/>
              </a:rPr>
              <a:t>تحت اشراف </a:t>
            </a:r>
            <a:r>
              <a:rPr lang="ar-DZ" sz="2000" u="sng" dirty="0" err="1" smtClean="0">
                <a:cs typeface="Hesham Bold" pitchFamily="2" charset="-78"/>
              </a:rPr>
              <a:t>ألأستاذ:</a:t>
            </a:r>
            <a:endParaRPr lang="ar-DZ" sz="2000" u="sng" dirty="0" smtClean="0">
              <a:cs typeface="Hesham Bold" pitchFamily="2" charset="-78"/>
            </a:endParaRPr>
          </a:p>
          <a:p>
            <a:pPr algn="r" rtl="1"/>
            <a:r>
              <a:rPr lang="ar-DZ" sz="2800" dirty="0" smtClean="0">
                <a:cs typeface="Hesham Bold" pitchFamily="2" charset="-78"/>
              </a:rPr>
              <a:t>           د/ عقبة نصيرة               </a:t>
            </a:r>
            <a:r>
              <a:rPr lang="fr-FR" sz="2800" dirty="0" smtClean="0">
                <a:cs typeface="Hesham Bold" pitchFamily="2" charset="-78"/>
              </a:rPr>
              <a:t>  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5554421"/>
            <a:ext cx="6065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800" dirty="0">
                <a:cs typeface="Hesham Bold" pitchFamily="2" charset="-78"/>
              </a:rPr>
              <a:t>السنة الدراسية : </a:t>
            </a:r>
            <a:r>
              <a:rPr lang="ar-DZ" sz="2800" dirty="0" smtClean="0">
                <a:cs typeface="Hesham Bold" pitchFamily="2" charset="-78"/>
              </a:rPr>
              <a:t>2019/2020</a:t>
            </a:r>
            <a:endParaRPr lang="fr-FR" sz="2800" dirty="0">
              <a:cs typeface="Hesham Bold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6720" y="5952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6797"/>
      </p:ext>
    </p:extLst>
  </p:cSld>
  <p:clrMapOvr>
    <a:masterClrMapping/>
  </p:clrMapOvr>
  <p:transition advTm="6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8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5971" y="579493"/>
            <a:ext cx="5198746" cy="650537"/>
          </a:xfrm>
        </p:spPr>
        <p:txBody>
          <a:bodyPr>
            <a:normAutofit fontScale="90000"/>
          </a:bodyPr>
          <a:lstStyle/>
          <a:p>
            <a:pPr algn="r" rtl="1"/>
            <a:r>
              <a:rPr lang="ar-DZ" b="1" dirty="0" smtClean="0">
                <a:cs typeface="Hesham Bold" pitchFamily="2" charset="-78"/>
              </a:rPr>
              <a:t>الفصل الثالث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5011" y="1963994"/>
            <a:ext cx="1109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800" b="1" i="1" dirty="0" smtClean="0">
                <a:solidFill>
                  <a:srgbClr val="0070C0"/>
                </a:solidFill>
                <a:cs typeface="Al-Rashed Sayidty" pitchFamily="2" charset="-78"/>
              </a:rPr>
              <a:t>الميزانية التقديرية للمبيعات باستخدام طريقة المتوسطات المرجحة المتحركة</a:t>
            </a:r>
            <a:endParaRPr lang="fr-FR" sz="2800" i="1" dirty="0">
              <a:solidFill>
                <a:srgbClr val="0070C0"/>
              </a:solidFill>
              <a:cs typeface="Al-Rashed Sayidty" pitchFamily="2" charset="-7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292080" y="2595496"/>
            <a:ext cx="194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800" b="1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المبحث </a:t>
            </a:r>
            <a:r>
              <a:rPr lang="ar-DZ" sz="2800" b="1" i="1" u="sng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الثاني</a:t>
            </a:r>
            <a:r>
              <a:rPr lang="fr-FR" sz="2800" b="1" i="1" u="sng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</a:t>
            </a:r>
            <a:endParaRPr lang="fr-FR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43040" y="3118716"/>
            <a:ext cx="113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idx="1"/>
          </p:nvPr>
        </p:nvSpPr>
        <p:spPr>
          <a:xfrm>
            <a:off x="2743200" y="3368842"/>
            <a:ext cx="6809874" cy="2181250"/>
          </a:xfrm>
        </p:spPr>
        <p:txBody>
          <a:bodyPr/>
          <a:lstStyle/>
          <a:p>
            <a:pPr algn="r" rtl="1"/>
            <a:r>
              <a:rPr lang="ar-DZ" dirty="0" smtClean="0">
                <a:cs typeface="Al-Rashed Sayidty" pitchFamily="2" charset="-78"/>
              </a:rPr>
              <a:t>تمهيد</a:t>
            </a:r>
          </a:p>
          <a:p>
            <a:pPr algn="r" rtl="1"/>
            <a:r>
              <a:rPr lang="ar-DZ" dirty="0" smtClean="0">
                <a:cs typeface="Al-Rashed Sayidty" pitchFamily="2" charset="-78"/>
              </a:rPr>
              <a:t>خطوات طريقة المتوسطات المرجحة المتحركة</a:t>
            </a:r>
          </a:p>
          <a:p>
            <a:pPr algn="r" rtl="1"/>
            <a:r>
              <a:rPr lang="ar-DZ" dirty="0" smtClean="0">
                <a:cs typeface="Al-Rashed Sayidty" pitchFamily="2" charset="-78"/>
              </a:rPr>
              <a:t>أمثلة وحلول</a:t>
            </a:r>
            <a:endParaRPr lang="fr-FR" dirty="0">
              <a:cs typeface="Al-Rashed Sayidty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3326" y="5989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4832"/>
      </p:ext>
    </p:extLst>
  </p:cSld>
  <p:clrMapOvr>
    <a:masterClrMapping/>
  </p:clrMapOvr>
  <p:transition advTm="276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099040" y="487680"/>
            <a:ext cx="2302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800" b="1" i="1" u="sng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+mj-cs"/>
              </a:rPr>
              <a:t>المقدمة </a:t>
            </a:r>
            <a:endParaRPr lang="fr-FR" sz="2800" b="1" i="1" u="sng" dirty="0">
              <a:solidFill>
                <a:schemeClr val="bg2">
                  <a:lumMod val="20000"/>
                  <a:lumOff val="80000"/>
                </a:schemeClr>
              </a:solidFill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5280" y="1143000"/>
            <a:ext cx="117144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DZ" sz="2800" b="1" dirty="0" smtClean="0">
                <a:latin typeface="Sakkal Majalla" pitchFamily="2" charset="-78"/>
                <a:cs typeface="Sakkal Majalla" pitchFamily="2" charset="-78"/>
              </a:rPr>
              <a:t>			</a:t>
            </a:r>
          </a:p>
          <a:p>
            <a:pPr algn="just" rtl="1"/>
            <a:r>
              <a:rPr lang="ar-DZ" sz="2800" b="1" dirty="0" smtClean="0">
                <a:latin typeface="Sakkal Majalla" pitchFamily="2" charset="-78"/>
                <a:cs typeface="Sakkal Majalla" pitchFamily="2" charset="-78"/>
              </a:rPr>
              <a:t>	</a:t>
            </a:r>
            <a:r>
              <a:rPr lang="ar-DZ" sz="2800" dirty="0" smtClean="0">
                <a:cs typeface="Al-Rashed Sayidty" pitchFamily="2" charset="-78"/>
              </a:rPr>
              <a:t>تمهيد</a:t>
            </a:r>
          </a:p>
          <a:p>
            <a:pPr algn="just" rtl="1"/>
            <a:r>
              <a:rPr lang="ar-SA" sz="2800" b="1" dirty="0" smtClean="0">
                <a:latin typeface="Sakkal Majalla" pitchFamily="2" charset="-78"/>
                <a:cs typeface="Sakkal Majalla" pitchFamily="2" charset="-78"/>
              </a:rPr>
              <a:t>تستخدم هذه الطريقة للتنبؤ بظواهر اقتصادية معينة، كزيادة الطلب على منتجات </a:t>
            </a:r>
            <a:r>
              <a:rPr lang="ar-SA" sz="2800" b="1" dirty="0" err="1" smtClean="0">
                <a:latin typeface="Sakkal Majalla" pitchFamily="2" charset="-78"/>
                <a:cs typeface="Sakkal Majalla" pitchFamily="2" charset="-78"/>
              </a:rPr>
              <a:t>فلاحية</a:t>
            </a:r>
            <a:r>
              <a:rPr lang="ar-SA" sz="2800" b="1" dirty="0" smtClean="0">
                <a:latin typeface="Sakkal Majalla" pitchFamily="2" charset="-78"/>
                <a:cs typeface="Sakkal Majalla" pitchFamily="2" charset="-78"/>
              </a:rPr>
              <a:t> معينة، أو انخفاض الطلب على المنتجات الألبسة الشتوية في الفصول الأخرى من السنة و يعود استخدام هذا الاسلوب لكزن التقديرات السنوية لأي متغير قد تخفي تقلبات الطلب مثلا خلال السنة المطلوب تقدير المبيعات </a:t>
            </a:r>
            <a:r>
              <a:rPr lang="ar-SA" sz="2800" b="1" dirty="0" err="1" smtClean="0">
                <a:latin typeface="Sakkal Majalla" pitchFamily="2" charset="-78"/>
                <a:cs typeface="Sakkal Majalla" pitchFamily="2" charset="-78"/>
              </a:rPr>
              <a:t>فيها .</a:t>
            </a:r>
            <a:endParaRPr lang="ar-DZ" sz="2800" b="1" dirty="0" smtClean="0">
              <a:latin typeface="Sakkal Majalla" pitchFamily="2" charset="-78"/>
              <a:cs typeface="Sakkal Majalla" pitchFamily="2" charset="-78"/>
            </a:endParaRPr>
          </a:p>
          <a:p>
            <a:pPr algn="just" rtl="1"/>
            <a:endParaRPr lang="fr-FR" sz="2800" b="1" dirty="0" smtClean="0">
              <a:latin typeface="Sakkal Majalla" pitchFamily="2" charset="-78"/>
              <a:cs typeface="Sakkal Majalla" pitchFamily="2" charset="-78"/>
            </a:endParaRPr>
          </a:p>
          <a:p>
            <a:pPr algn="just" rtl="1"/>
            <a:r>
              <a:rPr lang="ar-SA" sz="2800" b="1" dirty="0" smtClean="0">
                <a:latin typeface="Sakkal Majalla" pitchFamily="2" charset="-78"/>
                <a:cs typeface="Sakkal Majalla" pitchFamily="2" charset="-78"/>
              </a:rPr>
              <a:t> كما يساعد استخدام هذا الاسلوب في التنبؤ على امكانية توزيع المبيعات المقدرة للسنوات المقبلة حسب الفصول</a:t>
            </a:r>
            <a:r>
              <a:rPr lang="ar-DZ" sz="2800" b="1" dirty="0" err="1" smtClean="0">
                <a:latin typeface="Sakkal Majalla" pitchFamily="2" charset="-78"/>
                <a:cs typeface="Sakkal Majalla" pitchFamily="2" charset="-78"/>
              </a:rPr>
              <a:t>،</a:t>
            </a:r>
            <a:r>
              <a:rPr lang="ar-DZ" sz="2800" b="1" dirty="0" smtClean="0"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2800" b="1" dirty="0" smtClean="0">
                <a:latin typeface="Sakkal Majalla" pitchFamily="2" charset="-78"/>
                <a:cs typeface="Sakkal Majalla" pitchFamily="2" charset="-78"/>
              </a:rPr>
              <a:t>و ذلك على ضوء اتجاهات المبيعات في فصول السنوات </a:t>
            </a:r>
            <a:r>
              <a:rPr lang="ar-SA" sz="2800" b="1" dirty="0" err="1" smtClean="0">
                <a:latin typeface="Sakkal Majalla" pitchFamily="2" charset="-78"/>
                <a:cs typeface="Sakkal Majalla" pitchFamily="2" charset="-78"/>
              </a:rPr>
              <a:t>السابقة </a:t>
            </a:r>
            <a:r>
              <a:rPr lang="ar-SA" sz="2800" b="1" dirty="0" smtClean="0">
                <a:latin typeface="Sakkal Majalla" pitchFamily="2" charset="-78"/>
                <a:cs typeface="Sakkal Majalla" pitchFamily="2" charset="-78"/>
              </a:rPr>
              <a:t>( المتعلقة بالسلسلة </a:t>
            </a:r>
            <a:r>
              <a:rPr lang="ar-SA" sz="2800" b="1" dirty="0" err="1" smtClean="0">
                <a:latin typeface="Sakkal Majalla" pitchFamily="2" charset="-78"/>
                <a:cs typeface="Sakkal Majalla" pitchFamily="2" charset="-78"/>
              </a:rPr>
              <a:t>الزمنية ).</a:t>
            </a:r>
            <a:endParaRPr lang="fr-FR" sz="2800" b="1" dirty="0" smtClean="0"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fr-FR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0160" y="6123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8550"/>
      </p:ext>
    </p:extLst>
  </p:cSld>
  <p:clrMapOvr>
    <a:masterClrMapping/>
  </p:clrMapOvr>
  <p:transition advTm="271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9715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3982453" y="5583935"/>
            <a:ext cx="568813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 </a:t>
            </a:r>
            <a:r>
              <a:rPr kumimoji="0" lang="ar-SA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 </a:t>
            </a: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defTabSz="914400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 err="1" smtClean="0"/>
              <a:t>المطلوب </a:t>
            </a:r>
            <a:r>
              <a:rPr lang="ar-SA" sz="2400" b="1" dirty="0" smtClean="0"/>
              <a:t>: تقدير المبيعات الفصلية لسنة 20</a:t>
            </a:r>
            <a:r>
              <a:rPr lang="ar-DZ" sz="2400" b="1" dirty="0" smtClean="0"/>
              <a:t>17</a:t>
            </a:r>
            <a:endParaRPr kumimoji="0" lang="ar-S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40290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1891918" y="4599087"/>
            <a:ext cx="3000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</a:t>
            </a:r>
            <a:r>
              <a:rPr kumimoji="0" lang="ar-SA" sz="14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 </a:t>
            </a:r>
            <a:endParaRPr kumimoji="0" lang="ar-S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44" name="Rectangle 20"/>
          <p:cNvSpPr>
            <a:spLocks noChangeArrowheads="1"/>
          </p:cNvSpPr>
          <p:nvPr/>
        </p:nvSpPr>
        <p:spPr bwMode="auto">
          <a:xfrm>
            <a:off x="11891918" y="4961037"/>
            <a:ext cx="3000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</a:t>
            </a:r>
            <a:r>
              <a:rPr kumimoji="0" lang="ar-SA" sz="14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 </a:t>
            </a:r>
            <a:endParaRPr kumimoji="0" lang="ar-S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91126" y="661736"/>
            <a:ext cx="981096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4100" b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Al-Rashed Sayidty" pitchFamily="2" charset="-78"/>
              </a:rPr>
              <a:t>خطوات طريقة المتوسطات المرجحة </a:t>
            </a:r>
            <a:r>
              <a:rPr lang="ar-DZ" sz="4100" b="1" dirty="0" err="1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Al-Rashed Sayidty" pitchFamily="2" charset="-78"/>
              </a:rPr>
              <a:t>المتحركة:</a:t>
            </a:r>
            <a:r>
              <a:rPr lang="ar-DZ" sz="4100" b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Al-Rashed Sayidty" pitchFamily="2" charset="-78"/>
              </a:rPr>
              <a:t/>
            </a:r>
            <a:br>
              <a:rPr lang="ar-DZ" sz="4100" b="1" dirty="0" smtClean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Al-Rashed Sayidty" pitchFamily="2" charset="-78"/>
              </a:rPr>
            </a:br>
            <a:endParaRPr lang="fr-FR" dirty="0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9782" y="1653216"/>
            <a:ext cx="1059374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0" algn="r"/>
              </a:tabLst>
            </a:pPr>
            <a:r>
              <a:rPr kumimoji="0" lang="ar-S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 </a:t>
            </a:r>
            <a:r>
              <a:rPr kumimoji="0" lang="ar-D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لتوضيح الطريقة ندرج المثال </a:t>
            </a:r>
            <a:r>
              <a:rPr kumimoji="0" lang="ar-DZ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التالي:</a:t>
            </a:r>
            <a:r>
              <a:rPr kumimoji="0" lang="ar-D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/>
            </a:r>
            <a:br>
              <a:rPr kumimoji="0" lang="ar-D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</a:br>
            <a:r>
              <a:rPr kumimoji="0" lang="ar-S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 إليك البيانات التالية، المستخرجة من المبيعات الموسمية لإحدى المؤسسات الإنتاجية في الفترة الممتدة ما </a:t>
            </a:r>
            <a:r>
              <a:rPr lang="ar-DZ" sz="2400" b="0" dirty="0" err="1" smtClean="0"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بي</a:t>
            </a:r>
            <a:r>
              <a:rPr kumimoji="0" lang="ar-S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ن:</a:t>
            </a:r>
            <a:r>
              <a:rPr lang="fr-FR" sz="2800" b="0" dirty="0" smtClean="0"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2014</a:t>
            </a:r>
            <a:r>
              <a:rPr lang="ar-DZ" sz="2800" b="0" dirty="0" smtClean="0"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-2016  </a:t>
            </a:r>
            <a:r>
              <a:rPr kumimoji="0" lang="ar-S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، كما هي موضحة في الجدول </a:t>
            </a:r>
            <a:r>
              <a:rPr kumimoji="0" lang="ar-S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التالي:</a:t>
            </a:r>
            <a:r>
              <a:rPr kumimoji="0" lang="ar-S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 </a:t>
            </a:r>
            <a:r>
              <a:rPr kumimoji="0" lang="ar-D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الوحـــدة: دينـار</a:t>
            </a:r>
            <a:r>
              <a:rPr kumimoji="0" lang="ar-D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.</a:t>
            </a:r>
            <a:endParaRPr kumimoji="0" lang="ar-D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implified Arabic" pitchFamily="18" charset="-78"/>
              <a:cs typeface="Simplified Arabic" pitchFamily="18" charset="-78"/>
            </a:endParaRPr>
          </a:p>
        </p:txBody>
      </p:sp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3874168" y="2899610"/>
          <a:ext cx="6870031" cy="1789747"/>
        </p:xfrm>
        <a:graphic>
          <a:graphicData uri="http://schemas.openxmlformats.org/drawingml/2006/table">
            <a:tbl>
              <a:tblPr rtl="1">
                <a:tableStyleId>{0660B408-B3CF-4A94-85FC-2B1E0A45F4A2}</a:tableStyleId>
              </a:tblPr>
              <a:tblGrid>
                <a:gridCol w="967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0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653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/>
                        <a:t>السنوات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 err="1"/>
                        <a:t>الفصل </a:t>
                      </a:r>
                      <a:r>
                        <a:rPr lang="ar-SA" sz="2000" dirty="0"/>
                        <a:t>(1</a:t>
                      </a:r>
                      <a:r>
                        <a:rPr lang="ar-SA" sz="2000" dirty="0" err="1"/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 err="1"/>
                        <a:t>الفصل </a:t>
                      </a:r>
                      <a:r>
                        <a:rPr lang="ar-SA" sz="2000" dirty="0"/>
                        <a:t>(2</a:t>
                      </a:r>
                      <a:r>
                        <a:rPr lang="ar-SA" sz="2000" dirty="0" err="1"/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 err="1"/>
                        <a:t>الفصل </a:t>
                      </a:r>
                      <a:r>
                        <a:rPr lang="ar-SA" sz="2000" dirty="0"/>
                        <a:t>(3</a:t>
                      </a:r>
                      <a:r>
                        <a:rPr lang="ar-SA" sz="2000" dirty="0" err="1"/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 err="1"/>
                        <a:t>الفصل </a:t>
                      </a:r>
                      <a:r>
                        <a:rPr lang="ar-SA" sz="2000" dirty="0"/>
                        <a:t>(4</a:t>
                      </a:r>
                      <a:r>
                        <a:rPr lang="ar-SA" sz="2000" dirty="0" err="1"/>
                        <a:t>)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2000" kern="1200" dirty="0" smtClean="0"/>
                        <a:t>المجموع</a:t>
                      </a:r>
                      <a:endParaRPr kumimoji="0" lang="fr-FR" sz="20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Simplified Arabic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21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2000" dirty="0" smtClean="0"/>
                        <a:t>2014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/>
                        <a:t>19000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30000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37000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/>
                        <a:t>22000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108000</a:t>
                      </a:r>
                      <a:endParaRPr kumimoji="0" lang="fr-FR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53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2000" dirty="0" smtClean="0"/>
                        <a:t>2015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28000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31000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42000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/>
                        <a:t>18000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119000</a:t>
                      </a:r>
                      <a:endParaRPr kumimoji="0" lang="fr-FR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6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2000" dirty="0" smtClean="0"/>
                        <a:t>2016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27000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28000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/>
                        <a:t>36000</a:t>
                      </a:r>
                      <a:endParaRPr lang="fr-FR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/>
                        <a:t>19000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110000</a:t>
                      </a:r>
                      <a:endParaRPr kumimoji="0" lang="fr-FR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9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kumimoji="0" lang="fr-FR" sz="20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Simplified Arabic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err="1"/>
                        <a:t>-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err="1"/>
                        <a:t>-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err="1"/>
                        <a:t>-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dirty="0" err="1"/>
                        <a:t>-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Flèche vers le bas 25"/>
          <p:cNvSpPr/>
          <p:nvPr/>
        </p:nvSpPr>
        <p:spPr>
          <a:xfrm>
            <a:off x="6084673" y="4539350"/>
            <a:ext cx="28805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rot="5400000">
            <a:off x="11232687" y="2932634"/>
            <a:ext cx="25496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dirty="0" err="1" smtClean="0"/>
              <a:t>é</a:t>
            </a:r>
            <a:endParaRPr lang="fr-FR" dirty="0"/>
          </a:p>
        </p:txBody>
      </p:sp>
      <p:sp>
        <p:nvSpPr>
          <p:cNvPr id="28" name="Flèche vers le bas 27"/>
          <p:cNvSpPr/>
          <p:nvPr/>
        </p:nvSpPr>
        <p:spPr>
          <a:xfrm rot="5400000">
            <a:off x="11216645" y="3265507"/>
            <a:ext cx="25496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dirty="0" err="1" smtClean="0"/>
              <a:t>é</a:t>
            </a:r>
            <a:endParaRPr lang="fr-FR" dirty="0"/>
          </a:p>
        </p:txBody>
      </p:sp>
      <p:sp>
        <p:nvSpPr>
          <p:cNvPr id="36" name="Flèche vers le bas 35"/>
          <p:cNvSpPr/>
          <p:nvPr/>
        </p:nvSpPr>
        <p:spPr>
          <a:xfrm rot="5400000">
            <a:off x="11200603" y="3634476"/>
            <a:ext cx="254964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dirty="0" err="1" smtClean="0"/>
              <a:t>é</a:t>
            </a:r>
            <a:endParaRPr lang="fr-FR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689" y="5573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50464"/>
      </p:ext>
    </p:extLst>
  </p:cSld>
  <p:clrMapOvr>
    <a:masterClrMapping/>
  </p:clrMapOvr>
  <p:transition advTm="189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76148" y="413679"/>
            <a:ext cx="3823101" cy="6330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sz="2800" dirty="0" smtClean="0"/>
              <a:t> خطوات حل المثال العددي 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7146758" y="1708484"/>
            <a:ext cx="4752474" cy="44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dirty="0" smtClean="0"/>
              <a:t>تحديد المجاميع الخاصة بكل سنة على </a:t>
            </a:r>
            <a:r>
              <a:rPr lang="ar-DZ" sz="2400" dirty="0" err="1" smtClean="0"/>
              <a:t>حدة</a:t>
            </a:r>
            <a:endParaRPr lang="ar-DZ" sz="2400" dirty="0" smtClean="0"/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1443790" y="180474"/>
            <a:ext cx="5751096" cy="709864"/>
          </a:xfrm>
        </p:spPr>
        <p:txBody>
          <a:bodyPr>
            <a:normAutofit fontScale="90000"/>
          </a:bodyPr>
          <a:lstStyle/>
          <a:p>
            <a:pPr algn="r" rtl="1"/>
            <a:r>
              <a:rPr lang="ar-DZ" sz="2200" baseline="30000" dirty="0" smtClean="0"/>
              <a:t/>
            </a:r>
            <a:br>
              <a:rPr lang="ar-DZ" sz="2200" baseline="30000" dirty="0" smtClean="0"/>
            </a:br>
            <a:r>
              <a:rPr lang="ar-DZ" sz="2200" baseline="30000" dirty="0" smtClean="0"/>
              <a:t/>
            </a:r>
            <a:br>
              <a:rPr lang="ar-DZ" sz="2200" baseline="30000" dirty="0" smtClean="0"/>
            </a:br>
            <a:r>
              <a:rPr lang="ar-SA" sz="2200" dirty="0" smtClean="0"/>
              <a:t> البيانات التالية عن المبيعات الفصلية </a:t>
            </a:r>
            <a:r>
              <a:rPr lang="ar-SA" sz="2200" dirty="0" err="1" smtClean="0"/>
              <a:t>لاحدى</a:t>
            </a:r>
            <a:r>
              <a:rPr lang="ar-SA" sz="2200" dirty="0" smtClean="0"/>
              <a:t> المؤسسات </a:t>
            </a:r>
            <a:r>
              <a:rPr lang="ar-DZ" sz="2200" dirty="0" smtClean="0"/>
              <a:t/>
            </a:r>
            <a:br>
              <a:rPr lang="ar-DZ" sz="2200" dirty="0" smtClean="0"/>
            </a:br>
            <a:r>
              <a:rPr lang="ar-SA" sz="2200" dirty="0" smtClean="0"/>
              <a:t>الصناعية للفترة  الممتدة من سنة </a:t>
            </a:r>
            <a:r>
              <a:rPr lang="ar-DZ" sz="2200" dirty="0" smtClean="0"/>
              <a:t>2014</a:t>
            </a:r>
            <a:r>
              <a:rPr lang="ar-SA" sz="2200" dirty="0" smtClean="0"/>
              <a:t> -20</a:t>
            </a:r>
            <a:r>
              <a:rPr lang="ar-DZ" sz="2200" dirty="0" smtClean="0"/>
              <a:t>16</a:t>
            </a:r>
            <a:r>
              <a:rPr lang="ar-SA" sz="2200" dirty="0" smtClean="0"/>
              <a:t> </a:t>
            </a:r>
            <a:r>
              <a:rPr lang="fr-FR" sz="2200" dirty="0" smtClean="0"/>
              <a:t/>
            </a:r>
            <a:br>
              <a:rPr lang="fr-FR" sz="2200" dirty="0" smtClean="0"/>
            </a:br>
            <a:r>
              <a:rPr lang="ar-SA" sz="2200" dirty="0" err="1" smtClean="0"/>
              <a:t>المطلوب </a:t>
            </a:r>
            <a:r>
              <a:rPr lang="ar-SA" sz="2200" dirty="0" smtClean="0"/>
              <a:t>: تقدير المبيعات الفصلية لسنة 20</a:t>
            </a:r>
            <a:r>
              <a:rPr lang="ar-DZ" sz="2200" dirty="0" smtClean="0"/>
              <a:t>17</a:t>
            </a:r>
            <a:r>
              <a:rPr lang="ar-SA" sz="2200" dirty="0" smtClean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925435"/>
              </p:ext>
            </p:extLst>
          </p:nvPr>
        </p:nvGraphicFramePr>
        <p:xfrm>
          <a:off x="1" y="934833"/>
          <a:ext cx="6966283" cy="5842381"/>
        </p:xfrm>
        <a:graphic>
          <a:graphicData uri="http://schemas.openxmlformats.org/drawingml/2006/table">
            <a:tbl>
              <a:tblPr rtl="1"/>
              <a:tblGrid>
                <a:gridCol w="837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0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3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270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Times New Roman"/>
                          <a:cs typeface="Simplified Arabic"/>
                        </a:rPr>
                        <a:t>السنوات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100" dirty="0" smtClean="0">
                          <a:latin typeface="Calibri"/>
                          <a:ea typeface="Calibri"/>
                          <a:cs typeface="Arial"/>
                        </a:rPr>
                        <a:t>ا</a:t>
                      </a:r>
                      <a:r>
                        <a:rPr kumimoji="0" lang="ar-DZ" sz="1400" b="1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Simplified Arabic"/>
                        </a:rPr>
                        <a:t>لمبيعات</a:t>
                      </a:r>
                      <a:endParaRPr kumimoji="0" lang="fr-FR" sz="1400" b="1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Simplified Arab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Times New Roman"/>
                          <a:cs typeface="Simplified Arabic"/>
                        </a:rPr>
                        <a:t>المجاميع المتحركة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Times New Roman"/>
                          <a:cs typeface="Simplified Arabic"/>
                        </a:rPr>
                        <a:t>المتوسطات المتحركة </a:t>
                      </a:r>
                      <a:r>
                        <a:rPr lang="fr-FR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</a:t>
                      </a:r>
                      <a:endParaRPr lang="fr-FR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endParaRPr lang="fr-FR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fr-FR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</a:t>
                      </a:r>
                      <a:r>
                        <a:rPr lang="fr-FR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y</a:t>
                      </a:r>
                      <a:endParaRPr lang="fr-FR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</a:t>
                      </a:r>
                      <a:r>
                        <a:rPr lang="fr-FR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fr-FR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20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Times New Roman"/>
                          <a:cs typeface="Simplified Arabic"/>
                        </a:rPr>
                        <a:t>2014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ف1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ف2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ف3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DZ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19000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30000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37000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22000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20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Times New Roman"/>
                          <a:cs typeface="Simplified Arabic"/>
                        </a:rPr>
                        <a:t>2015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ف1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ف2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ف3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DZ" sz="11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28000</a:t>
                      </a: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31000</a:t>
                      </a: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42000</a:t>
                      </a: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18000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Simplified Arabic"/>
                        </a:rPr>
                        <a:t>108000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117000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118000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123000</a:t>
                      </a:r>
                      <a:endParaRPr lang="fr-FR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/  4=27000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4=26750</a:t>
                      </a:r>
                      <a:endParaRPr lang="fr-FR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4=29500</a:t>
                      </a:r>
                      <a:endParaRPr lang="fr-FR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4=30750</a:t>
                      </a:r>
                      <a:endParaRPr lang="fr-FR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-4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-3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-2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-1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Calibri"/>
                          <a:ea typeface="Calibri"/>
                          <a:cs typeface="Arial"/>
                        </a:rPr>
                        <a:t>108000</a:t>
                      </a: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ar-DZ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err="1" smtClean="0">
                          <a:latin typeface="Calibri"/>
                          <a:ea typeface="Calibri"/>
                          <a:cs typeface="Arial"/>
                        </a:rPr>
                        <a:t>80250-</a:t>
                      </a:r>
                      <a:endParaRPr lang="ar-DZ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err="1" smtClean="0">
                          <a:latin typeface="Calibri"/>
                          <a:ea typeface="Calibri"/>
                          <a:cs typeface="Arial"/>
                        </a:rPr>
                        <a:t>59000-</a:t>
                      </a:r>
                      <a:endParaRPr lang="ar-DZ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30750-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16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9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5609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Times New Roman"/>
                          <a:cs typeface="Simplified Arabic"/>
                        </a:rPr>
                        <a:t>2016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ف1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ف2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ف3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DZ" sz="11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27000</a:t>
                      </a: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28000</a:t>
                      </a: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36000</a:t>
                      </a:r>
                    </a:p>
                    <a:p>
                      <a:pPr marL="0" algn="r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ar-DZ" sz="14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19000</a:t>
                      </a:r>
                      <a:endParaRPr kumimoji="0" lang="fr-FR" sz="14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Simplified Arabic"/>
                        </a:rPr>
                        <a:t>119000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Calibri"/>
                          <a:cs typeface="Simplified Arabic"/>
                        </a:rPr>
                        <a:t>118000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Calibri"/>
                          <a:cs typeface="Simplified Arabic"/>
                        </a:rPr>
                        <a:t>115000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Calibri"/>
                          <a:cs typeface="Simplified Arabic"/>
                        </a:rPr>
                        <a:t>109000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</a:t>
                      </a:r>
                      <a:r>
                        <a:rPr lang="ar-DZ" sz="1200" dirty="0" smtClean="0">
                          <a:latin typeface="Calibri"/>
                          <a:ea typeface="Calibri"/>
                          <a:cs typeface="+mn-cs"/>
                        </a:rPr>
                        <a:t>29750</a:t>
                      </a:r>
                      <a:endParaRPr lang="ar-DZ" sz="1400" dirty="0" smtClean="0">
                        <a:latin typeface="Calibri"/>
                        <a:ea typeface="Calibri"/>
                        <a:cs typeface="+mn-cs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</a:t>
                      </a:r>
                      <a:r>
                        <a:rPr kumimoji="0" lang="ar-DZ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29500</a:t>
                      </a:r>
                      <a:endParaRPr kumimoji="0" lang="fr-FR" sz="1200" kern="12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</a:t>
                      </a:r>
                      <a:r>
                        <a:rPr kumimoji="0" lang="ar-DZ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28750</a:t>
                      </a:r>
                      <a:endParaRPr kumimoji="0" lang="fr-FR" sz="1200" kern="12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+mn-cs"/>
                        </a:rPr>
                        <a:t>/  4=</a:t>
                      </a:r>
                      <a:r>
                        <a:rPr kumimoji="0" lang="ar-DZ" sz="12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+mn-cs"/>
                        </a:rPr>
                        <a:t>27250</a:t>
                      </a:r>
                      <a:endParaRPr kumimoji="0" lang="fr-FR" sz="1200" kern="12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29500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57500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600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Arial"/>
                        </a:rPr>
                        <a:t>81750</a:t>
                      </a:r>
                      <a:endParaRPr kumimoji="0" lang="fr-FR" sz="1600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9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410"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smtClean="0">
                          <a:latin typeface="Calibri"/>
                          <a:ea typeface="Times New Roman"/>
                          <a:cs typeface="Simplified Arabic"/>
                        </a:rPr>
                        <a:t>2017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ف1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ف2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ف3</a:t>
                      </a:r>
                      <a:endParaRPr lang="ar-DZ" sz="1400" b="1" dirty="0" smtClean="0">
                        <a:latin typeface="Calibri"/>
                        <a:ea typeface="Calibri"/>
                        <a:cs typeface="Simplified Arabic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b="1" dirty="0" err="1" smtClean="0">
                          <a:latin typeface="Calibri"/>
                          <a:ea typeface="Calibri"/>
                          <a:cs typeface="Simplified Arabic"/>
                        </a:rPr>
                        <a:t>ف4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DZ" sz="11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DZ" sz="11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100" dirty="0" smtClean="0">
                          <a:latin typeface="Calibri"/>
                          <a:ea typeface="Calibri"/>
                          <a:cs typeface="Arial"/>
                        </a:rPr>
                        <a:t>,,,,,,,,,,,,,,,,,,,,,,,,,,,,,,,,,,,,,,,,,,,,,,,,,,,,,,,,,,,,,,,,,,,,,,,,,,,,,,,,,,,,,,,,,,,,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Simplified Arabic"/>
                        </a:rPr>
                        <a:t>110000</a:t>
                      </a:r>
                      <a:endParaRPr lang="fr-FR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/4=27500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Calibri"/>
                          <a:ea typeface="Calibri"/>
                          <a:cs typeface="Arial"/>
                        </a:rPr>
                        <a:t>110000</a:t>
                      </a:r>
                      <a:endParaRPr lang="fr-FR" sz="1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1400" dirty="0" smtClean="0">
                          <a:latin typeface="Calibri"/>
                          <a:ea typeface="Calibri"/>
                          <a:cs typeface="Arial"/>
                        </a:rPr>
                        <a:t>16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4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∑Y=256750</a:t>
                      </a:r>
                      <a:endParaRPr lang="fr-FR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∑X=0</a:t>
                      </a:r>
                      <a:endParaRPr lang="fr-FR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∑</a:t>
                      </a:r>
                      <a:r>
                        <a:rPr lang="fr-FR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X*y=750</a:t>
                      </a:r>
                      <a:endParaRPr lang="fr-FR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∑x2= 60</a:t>
                      </a:r>
                      <a:endParaRPr lang="fr-FR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Flèche vers le bas 19"/>
          <p:cNvSpPr/>
          <p:nvPr/>
        </p:nvSpPr>
        <p:spPr>
          <a:xfrm rot="5400000">
            <a:off x="5227720" y="2833441"/>
            <a:ext cx="60160" cy="409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178842" y="2438401"/>
            <a:ext cx="4732421" cy="44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dirty="0" smtClean="0"/>
              <a:t>تحديد المجموع السنوي للسنة الأولى 2014</a:t>
            </a:r>
          </a:p>
        </p:txBody>
      </p:sp>
      <p:cxnSp>
        <p:nvCxnSpPr>
          <p:cNvPr id="18" name="Connecteur en angle 17"/>
          <p:cNvCxnSpPr/>
          <p:nvPr/>
        </p:nvCxnSpPr>
        <p:spPr>
          <a:xfrm rot="5400000" flipH="1" flipV="1">
            <a:off x="4710364" y="1967164"/>
            <a:ext cx="1094873" cy="40907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220549" y="3224463"/>
            <a:ext cx="4702745" cy="1263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sz="2400" dirty="0" smtClean="0">
                <a:latin typeface="Simplified Arabic" pitchFamily="18" charset="-78"/>
                <a:cs typeface="Simplified Arabic" pitchFamily="18" charset="-78"/>
              </a:rPr>
              <a:t> </a:t>
            </a:r>
            <a:r>
              <a:rPr lang="ar-DZ" sz="2000" dirty="0" smtClean="0">
                <a:latin typeface="Simplified Arabic" pitchFamily="18" charset="-78"/>
                <a:cs typeface="Simplified Arabic" pitchFamily="18" charset="-78"/>
              </a:rPr>
              <a:t>المجموع المتحرك للفصل الأول من سنة 2015=المجموع السنوي لسنة 2014- مبيعات </a:t>
            </a:r>
            <a:r>
              <a:rPr lang="ar-DZ" sz="2000" dirty="0" err="1" smtClean="0">
                <a:latin typeface="Simplified Arabic" pitchFamily="18" charset="-78"/>
                <a:cs typeface="Simplified Arabic" pitchFamily="18" charset="-78"/>
              </a:rPr>
              <a:t>ف1</a:t>
            </a:r>
            <a:r>
              <a:rPr lang="ar-DZ" sz="2000" dirty="0" smtClean="0">
                <a:latin typeface="Simplified Arabic" pitchFamily="18" charset="-78"/>
                <a:cs typeface="Simplified Arabic" pitchFamily="18" charset="-78"/>
              </a:rPr>
              <a:t> من سنة 2014+ مبيعات </a:t>
            </a:r>
            <a:r>
              <a:rPr lang="ar-DZ" sz="2000" dirty="0" err="1" smtClean="0">
                <a:latin typeface="Simplified Arabic" pitchFamily="18" charset="-78"/>
                <a:cs typeface="Simplified Arabic" pitchFamily="18" charset="-78"/>
              </a:rPr>
              <a:t>ف1</a:t>
            </a:r>
            <a:r>
              <a:rPr lang="ar-DZ" sz="2000" dirty="0" smtClean="0">
                <a:latin typeface="Simplified Arabic" pitchFamily="18" charset="-78"/>
                <a:cs typeface="Simplified Arabic" pitchFamily="18" charset="-78"/>
              </a:rPr>
              <a:t> من سنة 2015 السنوي للسنة الأولى 2</a:t>
            </a:r>
            <a:r>
              <a:rPr lang="ar-DZ" sz="2400" dirty="0" smtClean="0">
                <a:latin typeface="Simplified Arabic" pitchFamily="18" charset="-78"/>
                <a:cs typeface="Simplified Arabic" pitchFamily="18" charset="-78"/>
              </a:rPr>
              <a:t>014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182853" y="4692317"/>
            <a:ext cx="4816642" cy="745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dirty="0" smtClean="0"/>
              <a:t>تحديد المجموع المتحرك لباقي الفصول من السنة بنفس الطريقة</a:t>
            </a:r>
          </a:p>
        </p:txBody>
      </p:sp>
      <p:cxnSp>
        <p:nvCxnSpPr>
          <p:cNvPr id="36" name="Connecteur en angle 35"/>
          <p:cNvCxnSpPr/>
          <p:nvPr/>
        </p:nvCxnSpPr>
        <p:spPr>
          <a:xfrm rot="16200000" flipH="1">
            <a:off x="5693826" y="2358194"/>
            <a:ext cx="1239254" cy="601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Connecteur en angle 51"/>
          <p:cNvCxnSpPr/>
          <p:nvPr/>
        </p:nvCxnSpPr>
        <p:spPr>
          <a:xfrm rot="5400000" flipH="1" flipV="1">
            <a:off x="4740444" y="3489160"/>
            <a:ext cx="1022688" cy="2045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en angle 59"/>
          <p:cNvCxnSpPr/>
          <p:nvPr/>
        </p:nvCxnSpPr>
        <p:spPr>
          <a:xfrm rot="16200000" flipH="1">
            <a:off x="5687808" y="3525253"/>
            <a:ext cx="1191130" cy="132350"/>
          </a:xfrm>
          <a:prstGeom prst="bentConnector3">
            <a:avLst>
              <a:gd name="adj1" fmla="val 4697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Flèche vers le bas 60"/>
          <p:cNvSpPr/>
          <p:nvPr/>
        </p:nvSpPr>
        <p:spPr>
          <a:xfrm rot="5400000">
            <a:off x="5289081" y="4049828"/>
            <a:ext cx="45719" cy="469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7190874" y="5759117"/>
            <a:ext cx="4816642" cy="745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dirty="0" smtClean="0"/>
              <a:t>تحديد </a:t>
            </a:r>
            <a:r>
              <a:rPr lang="ar-DZ" sz="2400" dirty="0" err="1" smtClean="0"/>
              <a:t>االمتوسط</a:t>
            </a:r>
            <a:r>
              <a:rPr lang="ar-DZ" sz="2400" dirty="0" smtClean="0"/>
              <a:t> المتحرك لباقي الفصول من </a:t>
            </a:r>
            <a:r>
              <a:rPr lang="ar-DZ" sz="2400" dirty="0" err="1" smtClean="0"/>
              <a:t>السنة </a:t>
            </a:r>
            <a:r>
              <a:rPr lang="ar-DZ" sz="2400" dirty="0" smtClean="0"/>
              <a:t>= المجموع المتحرك على عدد الفصول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249" y="1007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1539"/>
      </p:ext>
    </p:extLst>
  </p:cSld>
  <p:clrMapOvr>
    <a:masterClrMapping/>
  </p:clrMapOvr>
  <p:transition advTm="3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6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10136" y="85344"/>
            <a:ext cx="5069305" cy="3430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000" dirty="0" smtClean="0"/>
              <a:t>استخدام  </a:t>
            </a:r>
            <a:r>
              <a:rPr lang="ar-DZ" sz="2000" dirty="0" smtClean="0"/>
              <a:t>طريقة </a:t>
            </a:r>
            <a:r>
              <a:rPr lang="ar-DZ" sz="2000" dirty="0" smtClean="0"/>
              <a:t>المربعات الصغرى</a:t>
            </a:r>
          </a:p>
          <a:p>
            <a:pPr algn="ctr"/>
            <a:r>
              <a:rPr lang="ar-DZ" sz="2000" dirty="0" smtClean="0"/>
              <a:t> </a:t>
            </a:r>
            <a:r>
              <a:rPr lang="ar-DZ" sz="2000" dirty="0" smtClean="0"/>
              <a:t>بعد استخراج معادلة الخط المستقيم لحساب </a:t>
            </a:r>
          </a:p>
          <a:p>
            <a:pPr algn="ctr" rtl="1"/>
            <a:r>
              <a:rPr lang="ar-DZ" sz="2000" dirty="0" smtClean="0"/>
              <a:t>القيم المتبقية للمتوسطات المتحركة</a:t>
            </a:r>
          </a:p>
          <a:p>
            <a:pPr algn="ctr" rtl="1"/>
            <a:r>
              <a:rPr lang="fr-FR" sz="2000" dirty="0" smtClean="0"/>
              <a:t>Y=</a:t>
            </a:r>
            <a:r>
              <a:rPr lang="fr-FR" sz="2000" dirty="0" err="1" smtClean="0"/>
              <a:t>aX</a:t>
            </a:r>
            <a:r>
              <a:rPr lang="fr-FR" sz="2000" dirty="0" smtClean="0"/>
              <a:t>+b</a:t>
            </a:r>
            <a:endParaRPr lang="ar-DZ" sz="2000" dirty="0" smtClean="0"/>
          </a:p>
          <a:p>
            <a:pPr algn="ctr" rtl="1"/>
            <a:r>
              <a:rPr lang="ar-DZ" sz="2000" dirty="0" smtClean="0"/>
              <a:t>بعد تعويض قيم </a:t>
            </a:r>
            <a:r>
              <a:rPr lang="fr-FR" sz="2000" dirty="0" smtClean="0"/>
              <a:t>X=5</a:t>
            </a:r>
          </a:p>
          <a:p>
            <a:pPr algn="ctr" rtl="1"/>
            <a:r>
              <a:rPr lang="ar-DZ" sz="2000" dirty="0" smtClean="0"/>
              <a:t>حيث: </a:t>
            </a:r>
            <a:r>
              <a:rPr lang="fr-FR" sz="2000" dirty="0" smtClean="0"/>
              <a:t>a=750/60=12,5</a:t>
            </a:r>
            <a:endParaRPr lang="fr-FR" sz="2000" dirty="0" smtClean="0"/>
          </a:p>
          <a:p>
            <a:pPr algn="ctr" rtl="1"/>
            <a:r>
              <a:rPr lang="fr-FR" sz="2000" dirty="0" smtClean="0"/>
              <a:t>B=256750/9=28527.7777 </a:t>
            </a:r>
          </a:p>
          <a:p>
            <a:pPr algn="ctr" rtl="1"/>
            <a:endParaRPr lang="ar-DZ" sz="2000" dirty="0" smtClean="0"/>
          </a:p>
          <a:p>
            <a:pPr algn="ctr"/>
            <a:r>
              <a:rPr lang="fr-FR" sz="2400" dirty="0" smtClean="0"/>
              <a:t>Y=12,5x+28527,7777</a:t>
            </a:r>
            <a:endParaRPr lang="fr-FR" sz="2400" dirty="0" smtClean="0"/>
          </a:p>
          <a:p>
            <a:pPr algn="ctr"/>
            <a:r>
              <a:rPr lang="fr-FR" sz="2400" dirty="0" smtClean="0"/>
              <a:t>Y=28589,611</a:t>
            </a:r>
            <a:endParaRPr lang="fr-FR" sz="2400" dirty="0" smtClean="0"/>
          </a:p>
          <a:p>
            <a:pPr algn="ctr"/>
            <a:r>
              <a:rPr lang="ar-DZ" sz="2400" dirty="0" smtClean="0"/>
              <a:t> </a:t>
            </a:r>
          </a:p>
        </p:txBody>
      </p:sp>
      <p:sp>
        <p:nvSpPr>
          <p:cNvPr id="3" name="Flèche vers le bas 2"/>
          <p:cNvSpPr/>
          <p:nvPr/>
        </p:nvSpPr>
        <p:spPr>
          <a:xfrm rot="3602934">
            <a:off x="5957136" y="416556"/>
            <a:ext cx="705853" cy="978408"/>
          </a:xfrm>
          <a:prstGeom prst="downArrow">
            <a:avLst>
              <a:gd name="adj1" fmla="val 50000"/>
              <a:gd name="adj2" fmla="val 7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24852" y="1210561"/>
            <a:ext cx="6316579" cy="36381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000" dirty="0" smtClean="0"/>
              <a:t>استخدام  </a:t>
            </a:r>
            <a:r>
              <a:rPr lang="ar-DZ" sz="2000" dirty="0" smtClean="0"/>
              <a:t>طريقة </a:t>
            </a:r>
            <a:r>
              <a:rPr lang="ar-DZ" sz="2000" dirty="0" smtClean="0"/>
              <a:t>المربعات الصغرى</a:t>
            </a:r>
          </a:p>
          <a:p>
            <a:pPr algn="ctr"/>
            <a:r>
              <a:rPr lang="ar-DZ" sz="2000" dirty="0" smtClean="0"/>
              <a:t>يعطينا المتوسط المتحرك للفصل الأول من سنة 2017</a:t>
            </a:r>
          </a:p>
          <a:p>
            <a:pPr algn="ctr"/>
            <a:r>
              <a:rPr lang="ar-DZ" sz="2000" dirty="0" smtClean="0"/>
              <a:t>وللحصول على المجموع المتحرك: نضرب </a:t>
            </a:r>
          </a:p>
          <a:p>
            <a:pPr algn="ctr" rtl="1"/>
            <a:r>
              <a:rPr lang="ar-DZ" sz="2000" dirty="0" smtClean="0"/>
              <a:t>المتوسط </a:t>
            </a:r>
            <a:r>
              <a:rPr lang="ar-DZ" sz="1100" dirty="0" smtClean="0"/>
              <a:t>*</a:t>
            </a:r>
            <a:r>
              <a:rPr lang="ar-DZ" sz="2000" dirty="0" smtClean="0"/>
              <a:t> </a:t>
            </a:r>
            <a:r>
              <a:rPr lang="ar-DZ" sz="2000" dirty="0" smtClean="0"/>
              <a:t>4=</a:t>
            </a:r>
            <a:r>
              <a:rPr lang="fr-FR" sz="2000" dirty="0" smtClean="0"/>
              <a:t>28589,611</a:t>
            </a:r>
            <a:r>
              <a:rPr lang="ar-DZ" sz="1400" dirty="0" smtClean="0"/>
              <a:t>* </a:t>
            </a:r>
            <a:r>
              <a:rPr lang="ar-DZ" sz="2000" dirty="0" smtClean="0"/>
              <a:t>4  </a:t>
            </a:r>
            <a:r>
              <a:rPr lang="ar-DZ" sz="2000" dirty="0" smtClean="0"/>
              <a:t>=</a:t>
            </a:r>
            <a:r>
              <a:rPr lang="fr-FR" sz="2000" dirty="0" smtClean="0"/>
              <a:t>114358,444</a:t>
            </a:r>
            <a:endParaRPr lang="fr-FR" sz="2000" dirty="0" smtClean="0"/>
          </a:p>
          <a:p>
            <a:pPr algn="ctr"/>
            <a:r>
              <a:rPr lang="ar-DZ" sz="2000" dirty="0" smtClean="0"/>
              <a:t> لسنة </a:t>
            </a:r>
            <a:r>
              <a:rPr lang="ar-DZ" sz="1200" dirty="0" smtClean="0"/>
              <a:t>2017=  </a:t>
            </a:r>
            <a:r>
              <a:rPr lang="ar-DZ" sz="1400" dirty="0" smtClean="0"/>
              <a:t>المجموع المتحرك لسنة 2017-مبيعات </a:t>
            </a:r>
            <a:r>
              <a:rPr lang="ar-DZ" sz="1400" dirty="0" err="1" smtClean="0"/>
              <a:t>ف1</a:t>
            </a:r>
            <a:r>
              <a:rPr lang="ar-DZ" sz="1400" dirty="0" smtClean="0"/>
              <a:t> لسنة 2016+مبيعات </a:t>
            </a:r>
            <a:r>
              <a:rPr lang="ar-DZ" sz="1400" dirty="0" err="1" smtClean="0"/>
              <a:t>ف1</a:t>
            </a:r>
            <a:r>
              <a:rPr lang="ar-DZ" sz="1400" dirty="0" smtClean="0"/>
              <a:t> لسنة </a:t>
            </a:r>
            <a:r>
              <a:rPr lang="ar-DZ" sz="1200" dirty="0" smtClean="0"/>
              <a:t>2017</a:t>
            </a:r>
            <a:r>
              <a:rPr lang="fr-FR" sz="2000" dirty="0" smtClean="0"/>
              <a:t>Y</a:t>
            </a:r>
            <a:r>
              <a:rPr lang="ar-DZ" sz="1400" dirty="0" err="1" smtClean="0"/>
              <a:t>ف1</a:t>
            </a:r>
            <a:endParaRPr lang="fr-FR" dirty="0" smtClean="0"/>
          </a:p>
          <a:p>
            <a:pPr algn="ctr"/>
            <a:r>
              <a:rPr lang="ar-DZ" dirty="0" smtClean="0"/>
              <a:t>وبنفس الطريقة يمكن استخراج المبيعات </a:t>
            </a:r>
            <a:r>
              <a:rPr lang="ar-DZ" dirty="0" err="1" smtClean="0"/>
              <a:t>المفدرة</a:t>
            </a:r>
            <a:r>
              <a:rPr lang="ar-DZ" dirty="0" smtClean="0"/>
              <a:t> الاخرى</a:t>
            </a:r>
            <a:endParaRPr lang="fr-FR" dirty="0" smtClean="0"/>
          </a:p>
          <a:p>
            <a:pPr algn="ctr"/>
            <a:r>
              <a:rPr lang="fr-FR" sz="2800" dirty="0" smtClean="0"/>
              <a:t>110000-2</a:t>
            </a:r>
            <a:r>
              <a:rPr lang="ar-DZ" sz="2800" dirty="0" smtClean="0"/>
              <a:t>8</a:t>
            </a:r>
            <a:r>
              <a:rPr lang="fr-FR" sz="2800" dirty="0" smtClean="0"/>
              <a:t>000+</a:t>
            </a:r>
            <a:r>
              <a:rPr lang="ar-DZ" sz="2800" dirty="0" smtClean="0"/>
              <a:t>س</a:t>
            </a:r>
            <a:r>
              <a:rPr lang="ar-DZ" sz="1600" dirty="0" smtClean="0"/>
              <a:t>1</a:t>
            </a:r>
            <a:r>
              <a:rPr lang="fr-FR" sz="2800" dirty="0" smtClean="0"/>
              <a:t>=</a:t>
            </a:r>
            <a:r>
              <a:rPr lang="ar-DZ" sz="2800" dirty="0" smtClean="0"/>
              <a:t>114358,444</a:t>
            </a:r>
            <a:endParaRPr lang="ar-DZ" sz="2800" dirty="0" smtClean="0"/>
          </a:p>
          <a:p>
            <a:pPr algn="r" rtl="1"/>
            <a:r>
              <a:rPr lang="ar-DZ" sz="2400" dirty="0" smtClean="0">
                <a:solidFill>
                  <a:schemeClr val="bg1"/>
                </a:solidFill>
              </a:rPr>
              <a:t>                    </a:t>
            </a:r>
          </a:p>
          <a:p>
            <a:pPr algn="r" rtl="1"/>
            <a:r>
              <a:rPr lang="ar-DZ" sz="2400" dirty="0">
                <a:solidFill>
                  <a:schemeClr val="bg1"/>
                </a:solidFill>
              </a:rPr>
              <a:t> </a:t>
            </a:r>
            <a:r>
              <a:rPr lang="ar-DZ" sz="2400" dirty="0" smtClean="0">
                <a:solidFill>
                  <a:schemeClr val="bg1"/>
                </a:solidFill>
              </a:rPr>
              <a:t>                   </a:t>
            </a:r>
            <a:r>
              <a:rPr lang="ar-DZ" sz="2400" dirty="0" smtClean="0">
                <a:solidFill>
                  <a:schemeClr val="bg1"/>
                </a:solidFill>
              </a:rPr>
              <a:t>س</a:t>
            </a:r>
            <a:r>
              <a:rPr lang="ar-DZ" sz="1400" dirty="0" smtClean="0">
                <a:solidFill>
                  <a:schemeClr val="bg1"/>
                </a:solidFill>
              </a:rPr>
              <a:t>1</a:t>
            </a:r>
            <a:r>
              <a:rPr lang="ar-DZ" sz="2400" dirty="0" smtClean="0">
                <a:solidFill>
                  <a:schemeClr val="bg1"/>
                </a:solidFill>
              </a:rPr>
              <a:t>=31358,444</a:t>
            </a:r>
            <a:endParaRPr lang="ar-DZ" sz="2400" dirty="0" smtClean="0">
              <a:solidFill>
                <a:schemeClr val="bg1"/>
              </a:solidFill>
            </a:endParaRPr>
          </a:p>
          <a:p>
            <a:pPr algn="ctr"/>
            <a:endParaRPr lang="ar-DZ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910136" y="3596500"/>
            <a:ext cx="5069305" cy="2738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DZ" sz="2000" dirty="0" smtClean="0"/>
          </a:p>
          <a:p>
            <a:pPr algn="ctr" rtl="1"/>
            <a:r>
              <a:rPr lang="ar-DZ" sz="2000" dirty="0" smtClean="0"/>
              <a:t>استخدام  طريقة </a:t>
            </a:r>
            <a:r>
              <a:rPr lang="ar-DZ" sz="2000" dirty="0" smtClean="0"/>
              <a:t>المربعات </a:t>
            </a:r>
            <a:r>
              <a:rPr lang="ar-DZ" sz="2000" dirty="0" smtClean="0"/>
              <a:t>الصغرى</a:t>
            </a:r>
          </a:p>
          <a:p>
            <a:pPr algn="ctr"/>
            <a:r>
              <a:rPr lang="ar-DZ" sz="2000" dirty="0" smtClean="0"/>
              <a:t> </a:t>
            </a:r>
            <a:r>
              <a:rPr lang="ar-DZ" sz="2000" dirty="0" smtClean="0"/>
              <a:t>بعد استخراج معادلة الخط المستقيم لحساب </a:t>
            </a:r>
          </a:p>
          <a:p>
            <a:pPr algn="ctr" rtl="1"/>
            <a:r>
              <a:rPr lang="ar-DZ" sz="2000" dirty="0" smtClean="0"/>
              <a:t>القيم المتبقية للمتوسطات المتحركة</a:t>
            </a:r>
          </a:p>
          <a:p>
            <a:pPr algn="ctr" rtl="1"/>
            <a:r>
              <a:rPr lang="fr-FR" sz="2000" dirty="0" smtClean="0"/>
              <a:t>Y=</a:t>
            </a:r>
            <a:r>
              <a:rPr lang="fr-FR" sz="2000" dirty="0" err="1" smtClean="0"/>
              <a:t>aX</a:t>
            </a:r>
            <a:r>
              <a:rPr lang="fr-FR" sz="2000" dirty="0" smtClean="0"/>
              <a:t>+b</a:t>
            </a:r>
            <a:endParaRPr lang="ar-DZ" sz="2000" dirty="0" smtClean="0"/>
          </a:p>
          <a:p>
            <a:pPr algn="ctr" rtl="1"/>
            <a:r>
              <a:rPr lang="ar-DZ" sz="2000" dirty="0" smtClean="0"/>
              <a:t>بعد تعويض قيم 6</a:t>
            </a:r>
            <a:r>
              <a:rPr lang="fr-FR" sz="2000" dirty="0" smtClean="0"/>
              <a:t>X</a:t>
            </a:r>
            <a:r>
              <a:rPr lang="fr-FR" sz="2000" dirty="0" smtClean="0"/>
              <a:t>=</a:t>
            </a:r>
          </a:p>
          <a:p>
            <a:pPr algn="ctr" rtl="1"/>
            <a:endParaRPr lang="fr-FR" sz="2000" dirty="0" smtClean="0"/>
          </a:p>
          <a:p>
            <a:pPr algn="ctr" rtl="1"/>
            <a:r>
              <a:rPr lang="fr-FR" sz="2400" dirty="0" smtClean="0"/>
              <a:t>Y=12,5x+28527,7777</a:t>
            </a:r>
            <a:endParaRPr lang="fr-FR" sz="2400" dirty="0" smtClean="0"/>
          </a:p>
          <a:p>
            <a:pPr algn="ctr" rtl="1"/>
            <a:r>
              <a:rPr lang="fr-FR" sz="2400" dirty="0" smtClean="0"/>
              <a:t>Y=28602,777</a:t>
            </a:r>
            <a:endParaRPr lang="ar-DZ" sz="2800" dirty="0" smtClean="0"/>
          </a:p>
        </p:txBody>
      </p:sp>
      <p:sp>
        <p:nvSpPr>
          <p:cNvPr id="6" name="Flèche vers le bas 5"/>
          <p:cNvSpPr/>
          <p:nvPr/>
        </p:nvSpPr>
        <p:spPr>
          <a:xfrm rot="7915666">
            <a:off x="6157572" y="4797048"/>
            <a:ext cx="705853" cy="978408"/>
          </a:xfrm>
          <a:prstGeom prst="downArrow">
            <a:avLst>
              <a:gd name="adj1" fmla="val 50000"/>
              <a:gd name="adj2" fmla="val 822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4"/>
          <p:cNvSpPr>
            <a:spLocks noGrp="1"/>
          </p:cNvSpPr>
          <p:nvPr>
            <p:ph type="title"/>
          </p:nvPr>
        </p:nvSpPr>
        <p:spPr>
          <a:xfrm>
            <a:off x="402559" y="6415204"/>
            <a:ext cx="10972800" cy="920766"/>
          </a:xfrm>
        </p:spPr>
        <p:txBody>
          <a:bodyPr>
            <a:normAutofit fontScale="90000"/>
          </a:bodyPr>
          <a:lstStyle/>
          <a:p>
            <a:pPr algn="ctr" rtl="1"/>
            <a:r>
              <a:rPr lang="ar-DZ" sz="3100" dirty="0"/>
              <a:t>يمكن اعتماد نفس الخطوات السابقة لإيجاد المبيعات الفصلية التقديرية لسنة 2017</a:t>
            </a:r>
            <a:r>
              <a:rPr lang="fr-FR" sz="3600" dirty="0"/>
              <a:t/>
            </a:r>
            <a:br>
              <a:rPr lang="fr-FR" sz="3600" dirty="0"/>
            </a:b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7670852" y="2464569"/>
            <a:ext cx="3547872" cy="7559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70852" y="5544531"/>
            <a:ext cx="3566224" cy="7924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852" y="6029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99953"/>
      </p:ext>
    </p:extLst>
  </p:cSld>
  <p:clrMapOvr>
    <a:masterClrMapping/>
  </p:clrMapOvr>
  <p:transition advTm="3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1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 rtl="1">
              <a:buNone/>
            </a:pPr>
            <a:endParaRPr lang="ar-DZ" sz="4400" dirty="0" smtClean="0">
              <a:cs typeface="Al-Rashed Sayidty" panose="00000700000000000000" pitchFamily="2" charset="-78"/>
            </a:endParaRPr>
          </a:p>
          <a:p>
            <a:pPr algn="ctr" rtl="1"/>
            <a:endParaRPr lang="ar-DZ" sz="4400" dirty="0">
              <a:cs typeface="Al-Rashed Sayidty" panose="00000700000000000000" pitchFamily="2" charset="-78"/>
            </a:endParaRPr>
          </a:p>
          <a:p>
            <a:pPr algn="ctr" rtl="1"/>
            <a:endParaRPr lang="ar-DZ" sz="4400" dirty="0" smtClean="0">
              <a:cs typeface="Al-Rashed Sayidty" panose="00000700000000000000" pitchFamily="2" charset="-78"/>
            </a:endParaRPr>
          </a:p>
          <a:p>
            <a:pPr algn="ctr" rtl="1"/>
            <a:endParaRPr lang="ar-DZ" sz="4400" dirty="0">
              <a:cs typeface="Al-Rashed Sayidty" panose="00000700000000000000" pitchFamily="2" charset="-78"/>
            </a:endParaRPr>
          </a:p>
          <a:p>
            <a:pPr algn="ctr" rtl="1"/>
            <a:r>
              <a:rPr lang="ar-DZ" sz="4400" dirty="0" smtClean="0">
                <a:cs typeface="Al-Rashed Sayidty" panose="00000700000000000000" pitchFamily="2" charset="-78"/>
              </a:rPr>
              <a:t>شكرا </a:t>
            </a:r>
            <a:r>
              <a:rPr lang="ar-DZ" sz="4400" dirty="0" smtClean="0">
                <a:cs typeface="Al-Rashed Sayidty" panose="00000700000000000000" pitchFamily="2" charset="-78"/>
              </a:rPr>
              <a:t>على حسن الاصغاء والمتابعة</a:t>
            </a:r>
            <a:endParaRPr lang="fr-FR" sz="4400" dirty="0">
              <a:cs typeface="Al-Rashed Sayidty" panose="00000700000000000000" pitchFamily="2" charset="-7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329184"/>
            <a:ext cx="10972800" cy="34151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DZ" sz="2000" dirty="0" smtClean="0"/>
              <a:t>استخدام  </a:t>
            </a:r>
            <a:r>
              <a:rPr lang="ar-DZ" sz="2000" dirty="0" smtClean="0"/>
              <a:t>طريقة </a:t>
            </a:r>
            <a:r>
              <a:rPr lang="ar-DZ" sz="2000" dirty="0" smtClean="0"/>
              <a:t>المربعات الصغرى</a:t>
            </a:r>
          </a:p>
          <a:p>
            <a:pPr algn="ctr"/>
            <a:r>
              <a:rPr lang="ar-DZ" sz="2000" dirty="0" smtClean="0"/>
              <a:t>يعطينا المتوسط المتحرك للفصل </a:t>
            </a:r>
            <a:r>
              <a:rPr lang="ar-DZ" sz="2000" dirty="0" smtClean="0"/>
              <a:t>الثاني </a:t>
            </a:r>
            <a:r>
              <a:rPr lang="ar-DZ" sz="2000" dirty="0" smtClean="0"/>
              <a:t>من سنة 2017</a:t>
            </a:r>
          </a:p>
          <a:p>
            <a:pPr algn="ctr"/>
            <a:r>
              <a:rPr lang="ar-DZ" sz="2000" dirty="0" smtClean="0"/>
              <a:t>وللحصول على المجموع المتحرك: نضرب </a:t>
            </a:r>
          </a:p>
          <a:p>
            <a:pPr algn="ctr" rtl="1"/>
            <a:r>
              <a:rPr lang="ar-DZ" sz="2000" dirty="0" smtClean="0"/>
              <a:t>المتوسط </a:t>
            </a:r>
            <a:r>
              <a:rPr lang="ar-DZ" sz="1100" dirty="0" smtClean="0"/>
              <a:t>*</a:t>
            </a:r>
            <a:r>
              <a:rPr lang="ar-DZ" sz="2000" dirty="0" smtClean="0"/>
              <a:t> 4=</a:t>
            </a:r>
            <a:r>
              <a:rPr lang="fr-FR" sz="2000" dirty="0" smtClean="0"/>
              <a:t>28602,777</a:t>
            </a:r>
            <a:r>
              <a:rPr lang="ar-DZ" sz="1400" dirty="0" smtClean="0"/>
              <a:t>* </a:t>
            </a:r>
            <a:r>
              <a:rPr lang="ar-DZ" sz="2000" dirty="0" smtClean="0"/>
              <a:t>4  =</a:t>
            </a:r>
            <a:r>
              <a:rPr lang="fr-FR" sz="2000" dirty="0" smtClean="0"/>
              <a:t>114411,108</a:t>
            </a:r>
          </a:p>
          <a:p>
            <a:pPr algn="ctr"/>
            <a:r>
              <a:rPr lang="ar-DZ" sz="2000" dirty="0" smtClean="0"/>
              <a:t> لسنة </a:t>
            </a:r>
            <a:r>
              <a:rPr lang="ar-DZ" sz="1200" dirty="0" smtClean="0"/>
              <a:t>2017=  </a:t>
            </a:r>
            <a:r>
              <a:rPr lang="ar-DZ" sz="1800" dirty="0" smtClean="0"/>
              <a:t>المجموع المتحرك لسنة  2017  -  مبيعات ف2 لسنة 2016+   مبيعات ف2 لسنة </a:t>
            </a:r>
            <a:r>
              <a:rPr lang="ar-DZ" sz="1600" dirty="0" smtClean="0"/>
              <a:t>2017</a:t>
            </a:r>
            <a:r>
              <a:rPr lang="fr-FR" sz="2000" dirty="0" smtClean="0"/>
              <a:t>Y</a:t>
            </a:r>
            <a:r>
              <a:rPr lang="ar-DZ" sz="1600" dirty="0" smtClean="0"/>
              <a:t>ف2</a:t>
            </a:r>
            <a:endParaRPr lang="fr-FR" dirty="0" smtClean="0"/>
          </a:p>
          <a:p>
            <a:pPr algn="ctr"/>
            <a:r>
              <a:rPr lang="fr-FR" sz="2800" dirty="0" smtClean="0"/>
              <a:t>11</a:t>
            </a:r>
            <a:r>
              <a:rPr lang="ar-DZ" sz="2800" dirty="0" smtClean="0"/>
              <a:t>4</a:t>
            </a:r>
            <a:r>
              <a:rPr lang="fr-FR" sz="2800" dirty="0" smtClean="0"/>
              <a:t>358,444-28000+</a:t>
            </a:r>
            <a:r>
              <a:rPr lang="ar-DZ" sz="2800" dirty="0" smtClean="0"/>
              <a:t>س</a:t>
            </a:r>
            <a:r>
              <a:rPr lang="ar-DZ" sz="1600" dirty="0" smtClean="0"/>
              <a:t>2</a:t>
            </a:r>
            <a:r>
              <a:rPr lang="fr-FR" sz="2800" dirty="0" smtClean="0"/>
              <a:t>=</a:t>
            </a:r>
            <a:r>
              <a:rPr lang="ar-DZ" sz="2800" dirty="0" smtClean="0"/>
              <a:t>114</a:t>
            </a:r>
            <a:r>
              <a:rPr lang="fr-FR" sz="2800" dirty="0" smtClean="0"/>
              <a:t>411</a:t>
            </a:r>
            <a:r>
              <a:rPr lang="ar-DZ" sz="2800" dirty="0" smtClean="0"/>
              <a:t>,</a:t>
            </a:r>
            <a:r>
              <a:rPr lang="fr-FR" sz="2800" dirty="0" smtClean="0"/>
              <a:t>108</a:t>
            </a:r>
            <a:endParaRPr lang="ar-DZ" sz="2800" dirty="0" smtClean="0"/>
          </a:p>
          <a:p>
            <a:pPr algn="r" rtl="1"/>
            <a:r>
              <a:rPr lang="ar-DZ" sz="2400" dirty="0" smtClean="0">
                <a:solidFill>
                  <a:schemeClr val="bg1"/>
                </a:solidFill>
              </a:rPr>
              <a:t>                    </a:t>
            </a:r>
            <a:r>
              <a:rPr lang="ar-DZ" sz="2400" dirty="0" smtClean="0">
                <a:solidFill>
                  <a:schemeClr val="bg1"/>
                </a:solidFill>
              </a:rPr>
              <a:t>                    </a:t>
            </a:r>
            <a:r>
              <a:rPr lang="ar-DZ" sz="2400" dirty="0" smtClean="0">
                <a:solidFill>
                  <a:schemeClr val="bg1"/>
                </a:solidFill>
              </a:rPr>
              <a:t>س</a:t>
            </a:r>
            <a:r>
              <a:rPr lang="ar-DZ" sz="1400" dirty="0" smtClean="0">
                <a:solidFill>
                  <a:schemeClr val="bg1"/>
                </a:solidFill>
              </a:rPr>
              <a:t>2</a:t>
            </a:r>
            <a:r>
              <a:rPr lang="ar-DZ" sz="2400" dirty="0" smtClean="0">
                <a:solidFill>
                  <a:schemeClr val="bg1"/>
                </a:solidFill>
              </a:rPr>
              <a:t>=</a:t>
            </a:r>
            <a:r>
              <a:rPr lang="fr-FR" sz="2400" dirty="0" smtClean="0">
                <a:solidFill>
                  <a:schemeClr val="bg1"/>
                </a:solidFill>
              </a:rPr>
              <a:t>28052,664</a:t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ar-DZ" sz="2400" dirty="0" smtClean="0">
                <a:solidFill>
                  <a:schemeClr val="bg1"/>
                </a:solidFill>
              </a:rPr>
              <a:t>                           </a:t>
            </a:r>
            <a:r>
              <a:rPr lang="ar-DZ" sz="2400" u="sng" dirty="0" smtClean="0"/>
              <a:t>وبنفس </a:t>
            </a:r>
            <a:r>
              <a:rPr lang="ar-DZ" sz="2400" u="sng" dirty="0"/>
              <a:t>الطريقة يمكن استخراج المبيعات المقدرة الاخرى</a:t>
            </a:r>
            <a:endParaRPr lang="ar-DZ" sz="2400" dirty="0" smtClean="0">
              <a:solidFill>
                <a:schemeClr val="bg1"/>
              </a:solidFill>
            </a:endParaRPr>
          </a:p>
          <a:p>
            <a:pPr algn="ctr"/>
            <a:endParaRPr lang="ar-DZ" sz="2800" dirty="0" smtClean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123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61460"/>
      </p:ext>
    </p:extLst>
  </p:cSld>
  <p:clrMapOvr>
    <a:masterClrMapping/>
  </p:clrMapOvr>
  <p:transition advTm="141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5773051</TotalTime>
  <Words>491</Words>
  <Application>Microsoft Office PowerPoint</Application>
  <PresentationFormat>Widescreen</PresentationFormat>
  <Paragraphs>203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Al-Rashed Sayidty</vt:lpstr>
      <vt:lpstr>Arial</vt:lpstr>
      <vt:lpstr>Calibri</vt:lpstr>
      <vt:lpstr>Hesham Bold</vt:lpstr>
      <vt:lpstr>Lucida Sans Unicode</vt:lpstr>
      <vt:lpstr>Sakkal Majalla</vt:lpstr>
      <vt:lpstr>Simplified Arabic</vt:lpstr>
      <vt:lpstr>Times New Roman</vt:lpstr>
      <vt:lpstr>Verdana</vt:lpstr>
      <vt:lpstr>Wingdings 2</vt:lpstr>
      <vt:lpstr>Wingdings 3</vt:lpstr>
      <vt:lpstr>Rotonde</vt:lpstr>
      <vt:lpstr>الجمهورية الجزائرية الديمقراطية الشعبية  وزارة التعليم العالى والبحث العلمي</vt:lpstr>
      <vt:lpstr>الفصل الثالث </vt:lpstr>
      <vt:lpstr>PowerPoint Presentation</vt:lpstr>
      <vt:lpstr>  لتوضيح الطريقة ندرج المثال التالي:   إليك البيانات التالية، المستخرجة من المبيعات الموسمية لإحدى المؤسسات الإنتاجية في الفترة الممتدة ما بين:2014-2016  ، كما هي موضحة في الجدول التالي: الوحـــدة: دينـار.</vt:lpstr>
      <vt:lpstr>   البيانات التالية عن المبيعات الفصلية لاحدى المؤسسات  الصناعية للفترة  الممتدة من سنة 2014 -2016  المطلوب : تقدير المبيعات الفصلية لسنة 2017  </vt:lpstr>
      <vt:lpstr>يمكن اعتماد نفس الخطوات السابقة لإيجاد المبيعات الفصلية التقديرية لسنة 2017 </vt:lpstr>
      <vt:lpstr>استخدام  طريقة المربعات الصغرى يعطينا المتوسط المتحرك للفصل الثاني من سنة 2017 وللحصول على المجموع المتحرك: نضرب  المتوسط * 4=28602,777* 4  =114411,108  لسنة 2017=  المجموع المتحرك لسنة  2017  -  مبيعات ف2 لسنة 2016+   مبيعات ف2 لسنة 2017Yف2 114358,444-28000+س2=114411,108                                         س2=28052,664                            وبنفس الطريقة يمكن استخراج المبيعات المقدرة الاخرى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الجمهورية الجزائرية الديمقراطية الشعبية وزارة التعليم العالى والبحث العلمي</dc:title>
  <dc:creator>hp</dc:creator>
  <cp:lastModifiedBy>admin</cp:lastModifiedBy>
  <cp:revision>97</cp:revision>
  <dcterms:created xsi:type="dcterms:W3CDTF">2018-12-17T16:41:05Z</dcterms:created>
  <dcterms:modified xsi:type="dcterms:W3CDTF">2020-04-14T22:58:09Z</dcterms:modified>
</cp:coreProperties>
</file>