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6D64F-DBC5-4D57-9295-E376F35ECAA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84F84-3677-47ED-8E7B-445E695B68B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84F84-3677-47ED-8E7B-445E695B68B2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6A5D-7D53-4571-8904-E3D66DF34EB7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725E-0B34-4BD6-AB17-5FE8ABBCCA4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محاضرات محاسبة خاصة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/>
              <a:t>طلبة السنة الثالثة محاسبة وجباية</a:t>
            </a:r>
          </a:p>
          <a:p>
            <a:r>
              <a:rPr lang="ar-DZ" dirty="0" smtClean="0"/>
              <a:t>الاستاذة زعرور نعيمة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95536" y="476672"/>
          <a:ext cx="8280921" cy="586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368152"/>
                <a:gridCol w="3695077"/>
                <a:gridCol w="1150128"/>
                <a:gridCol w="84342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بقيمة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استلام الشيك</a:t>
                      </a:r>
                    </a:p>
                    <a:p>
                      <a:pPr algn="r"/>
                      <a:r>
                        <a:rPr lang="ar-DZ" dirty="0" smtClean="0"/>
                        <a:t>ح/ شيكات لتحصيل</a:t>
                      </a:r>
                    </a:p>
                    <a:p>
                      <a:pPr algn="l"/>
                      <a:r>
                        <a:rPr lang="ar-DZ" dirty="0" smtClean="0"/>
                        <a:t>ح/ح ج للعميل المستفيد</a:t>
                      </a:r>
                    </a:p>
                    <a:p>
                      <a:pPr algn="ctr"/>
                      <a:r>
                        <a:rPr lang="ar-DZ" dirty="0" smtClean="0"/>
                        <a:t>استلام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221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32211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بقيمة الشيك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ارسال اشعار للجهة المعنية</a:t>
                      </a:r>
                    </a:p>
                    <a:p>
                      <a:pPr algn="r"/>
                      <a:r>
                        <a:rPr lang="ar-DZ" dirty="0" smtClean="0"/>
                        <a:t>ح/الرابط</a:t>
                      </a:r>
                      <a:r>
                        <a:rPr lang="ar-DZ" baseline="0" dirty="0" smtClean="0"/>
                        <a:t> بين الفروع</a:t>
                      </a:r>
                    </a:p>
                    <a:p>
                      <a:pPr algn="r"/>
                      <a:r>
                        <a:rPr lang="ar-DZ" baseline="0" dirty="0" smtClean="0"/>
                        <a:t>ح/غرفة المقاصة</a:t>
                      </a:r>
                    </a:p>
                    <a:p>
                      <a:pPr algn="r"/>
                      <a:r>
                        <a:rPr lang="ar-DZ" baseline="0" dirty="0" smtClean="0"/>
                        <a:t>ح/ ح ج لدي البنك المحول اليه</a:t>
                      </a:r>
                    </a:p>
                    <a:p>
                      <a:pPr algn="l"/>
                      <a:r>
                        <a:rPr lang="ar-DZ" baseline="0" dirty="0" smtClean="0"/>
                        <a:t>ح/ شيكات لتحصيل</a:t>
                      </a:r>
                    </a:p>
                    <a:p>
                      <a:pPr algn="ctr"/>
                      <a:r>
                        <a:rPr lang="ar-DZ" dirty="0" smtClean="0"/>
                        <a:t>ارسال اشعار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32211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370</a:t>
                      </a:r>
                    </a:p>
                    <a:p>
                      <a:r>
                        <a:rPr lang="ar-DZ" dirty="0" err="1" smtClean="0"/>
                        <a:t>أو329</a:t>
                      </a:r>
                      <a:endParaRPr lang="ar-DZ" dirty="0" smtClean="0"/>
                    </a:p>
                    <a:p>
                      <a:r>
                        <a:rPr lang="ar-DZ" dirty="0" err="1" smtClean="0"/>
                        <a:t>أو12</a:t>
                      </a:r>
                      <a:endParaRPr lang="fr-FR" dirty="0"/>
                    </a:p>
                  </a:txBody>
                  <a:tcPr/>
                </a:tc>
              </a:tr>
              <a:tr h="17544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بقيمة الشيك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رفض تحصيل الشيك</a:t>
                      </a:r>
                    </a:p>
                    <a:p>
                      <a:pPr algn="r" rtl="1"/>
                      <a:r>
                        <a:rPr lang="ar-DZ" dirty="0" smtClean="0"/>
                        <a:t>ح/شيكات مرفوضة</a:t>
                      </a:r>
                    </a:p>
                    <a:p>
                      <a:pPr algn="l"/>
                      <a:r>
                        <a:rPr lang="ar-DZ" dirty="0" smtClean="0"/>
                        <a:t>ح/الرابط</a:t>
                      </a:r>
                      <a:r>
                        <a:rPr lang="ar-DZ" baseline="0" dirty="0" smtClean="0"/>
                        <a:t> بين الفروع</a:t>
                      </a:r>
                    </a:p>
                    <a:p>
                      <a:pPr algn="l"/>
                      <a:r>
                        <a:rPr lang="ar-DZ" baseline="0" dirty="0" smtClean="0"/>
                        <a:t>ح/غرفة المقاصة</a:t>
                      </a:r>
                    </a:p>
                    <a:p>
                      <a:pPr algn="l"/>
                      <a:r>
                        <a:rPr lang="ar-DZ" baseline="0" dirty="0" smtClean="0"/>
                        <a:t>ح/ ح ج لدي البنك المحول اليه</a:t>
                      </a:r>
                    </a:p>
                    <a:p>
                      <a:pPr algn="ctr"/>
                      <a:r>
                        <a:rPr lang="ar-DZ" baseline="0" dirty="0" smtClean="0"/>
                        <a:t>رفض تحصيل الشيك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370</a:t>
                      </a:r>
                    </a:p>
                    <a:p>
                      <a:r>
                        <a:rPr lang="ar-DZ" dirty="0" err="1" smtClean="0"/>
                        <a:t>أو329</a:t>
                      </a:r>
                      <a:endParaRPr lang="ar-DZ" dirty="0" smtClean="0"/>
                    </a:p>
                    <a:p>
                      <a:r>
                        <a:rPr lang="ar-DZ" dirty="0" err="1" smtClean="0"/>
                        <a:t>أو12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2631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بقيمة الشيك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ح/ح ج للعميل المستفيد</a:t>
                      </a:r>
                    </a:p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ح/شيكات مرفوضة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DZ" dirty="0" smtClean="0"/>
                    </a:p>
                    <a:p>
                      <a:pPr algn="ctr"/>
                      <a:r>
                        <a:rPr lang="ar-DZ" dirty="0" smtClean="0"/>
                        <a:t>استرجاع قيمة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2631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221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922114"/>
          </a:xfrm>
        </p:spPr>
        <p:txBody>
          <a:bodyPr>
            <a:normAutofit/>
          </a:bodyPr>
          <a:lstStyle/>
          <a:p>
            <a:r>
              <a:rPr lang="ar-DZ" sz="3200" dirty="0" smtClean="0"/>
              <a:t>طريقة 2: طريقة القرض بعد التحصيل</a:t>
            </a:r>
            <a:endParaRPr lang="fr-FR" sz="32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95536" y="800120"/>
          <a:ext cx="8280921" cy="586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368152"/>
                <a:gridCol w="3695077"/>
                <a:gridCol w="1150128"/>
                <a:gridCol w="84342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بقيمة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استلام الشيك</a:t>
                      </a:r>
                    </a:p>
                    <a:p>
                      <a:pPr algn="r"/>
                      <a:r>
                        <a:rPr lang="ar-DZ" dirty="0" smtClean="0"/>
                        <a:t>ح/ شيكات لتحصيل</a:t>
                      </a:r>
                    </a:p>
                    <a:p>
                      <a:pPr algn="l"/>
                      <a:r>
                        <a:rPr lang="ar-DZ" dirty="0" smtClean="0"/>
                        <a:t>ح/مستحقات</a:t>
                      </a:r>
                      <a:r>
                        <a:rPr lang="ar-DZ" baseline="0" dirty="0" smtClean="0"/>
                        <a:t> العملاء بعد التحصيل</a:t>
                      </a:r>
                      <a:endParaRPr lang="ar-DZ" dirty="0" smtClean="0"/>
                    </a:p>
                    <a:p>
                      <a:pPr algn="ctr"/>
                      <a:r>
                        <a:rPr lang="ar-DZ" dirty="0" smtClean="0"/>
                        <a:t>استلام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32211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بقيمة الشيك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ارسال اشعار للجهة المعنية</a:t>
                      </a:r>
                    </a:p>
                    <a:p>
                      <a:pPr algn="r"/>
                      <a:r>
                        <a:rPr lang="ar-DZ" dirty="0" smtClean="0"/>
                        <a:t>ح/الرابط</a:t>
                      </a:r>
                      <a:r>
                        <a:rPr lang="ar-DZ" baseline="0" dirty="0" smtClean="0"/>
                        <a:t> بين الفروع</a:t>
                      </a:r>
                    </a:p>
                    <a:p>
                      <a:pPr algn="r"/>
                      <a:r>
                        <a:rPr lang="ar-DZ" baseline="0" dirty="0" smtClean="0"/>
                        <a:t>ح/غرفة المقاصة</a:t>
                      </a:r>
                    </a:p>
                    <a:p>
                      <a:pPr algn="r"/>
                      <a:r>
                        <a:rPr lang="ar-DZ" baseline="0" dirty="0" smtClean="0"/>
                        <a:t>ح/ ح ج لدي البنك المحول اليه</a:t>
                      </a:r>
                    </a:p>
                    <a:p>
                      <a:pPr algn="l"/>
                      <a:r>
                        <a:rPr lang="ar-DZ" baseline="0" dirty="0" smtClean="0"/>
                        <a:t>ح/ شيكات لتحصيل</a:t>
                      </a:r>
                    </a:p>
                    <a:p>
                      <a:pPr algn="ctr"/>
                      <a:r>
                        <a:rPr lang="ar-DZ" dirty="0" smtClean="0"/>
                        <a:t>ارسال اشعار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32211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370</a:t>
                      </a:r>
                    </a:p>
                    <a:p>
                      <a:r>
                        <a:rPr lang="ar-DZ" dirty="0" err="1" smtClean="0"/>
                        <a:t>أو329</a:t>
                      </a:r>
                      <a:endParaRPr lang="ar-DZ" dirty="0" smtClean="0"/>
                    </a:p>
                    <a:p>
                      <a:r>
                        <a:rPr lang="ar-DZ" dirty="0" err="1" smtClean="0"/>
                        <a:t>أو12</a:t>
                      </a:r>
                      <a:endParaRPr lang="fr-FR" dirty="0"/>
                    </a:p>
                  </a:txBody>
                  <a:tcPr/>
                </a:tc>
              </a:tr>
              <a:tr h="17544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بقيمة الشيك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رفض تحصيل الشيك</a:t>
                      </a:r>
                    </a:p>
                    <a:p>
                      <a:pPr algn="r" rtl="1"/>
                      <a:r>
                        <a:rPr lang="ar-DZ" dirty="0" smtClean="0"/>
                        <a:t>ح/شيكات مرفوضة</a:t>
                      </a:r>
                    </a:p>
                    <a:p>
                      <a:pPr algn="l"/>
                      <a:r>
                        <a:rPr lang="ar-DZ" dirty="0" smtClean="0"/>
                        <a:t>ح/الرابط</a:t>
                      </a:r>
                      <a:r>
                        <a:rPr lang="ar-DZ" baseline="0" dirty="0" smtClean="0"/>
                        <a:t> بين الفروع</a:t>
                      </a:r>
                    </a:p>
                    <a:p>
                      <a:pPr algn="l"/>
                      <a:r>
                        <a:rPr lang="ar-DZ" baseline="0" dirty="0" smtClean="0"/>
                        <a:t>ح/غرفة المقاصة</a:t>
                      </a:r>
                    </a:p>
                    <a:p>
                      <a:pPr algn="l"/>
                      <a:r>
                        <a:rPr lang="ar-DZ" baseline="0" dirty="0" smtClean="0"/>
                        <a:t>ح/ ح ج لدي البنك المحول اليه</a:t>
                      </a:r>
                    </a:p>
                    <a:p>
                      <a:pPr algn="ctr"/>
                      <a:r>
                        <a:rPr lang="ar-DZ" baseline="0" dirty="0" smtClean="0"/>
                        <a:t>رفض تحصيل الشيك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370</a:t>
                      </a:r>
                    </a:p>
                    <a:p>
                      <a:r>
                        <a:rPr lang="ar-DZ" dirty="0" err="1" smtClean="0"/>
                        <a:t>أو329</a:t>
                      </a:r>
                      <a:endParaRPr lang="ar-DZ" dirty="0" smtClean="0"/>
                    </a:p>
                    <a:p>
                      <a:r>
                        <a:rPr lang="ar-DZ" dirty="0" err="1" smtClean="0"/>
                        <a:t>أو12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2631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بقيمة الشيك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ح/مستحقات</a:t>
                      </a:r>
                      <a:r>
                        <a:rPr lang="ar-DZ" baseline="0" dirty="0" smtClean="0"/>
                        <a:t> العملاء بعد التحصيل</a:t>
                      </a:r>
                      <a:endParaRPr lang="ar-DZ" dirty="0" smtClean="0"/>
                    </a:p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ح/شيكات </a:t>
                      </a:r>
                      <a:r>
                        <a:rPr lang="ar-DZ" dirty="0" smtClean="0"/>
                        <a:t>مرفوضة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DZ" dirty="0" smtClean="0"/>
                    </a:p>
                    <a:p>
                      <a:pPr algn="ctr"/>
                      <a:r>
                        <a:rPr lang="ar-DZ" dirty="0" smtClean="0"/>
                        <a:t>اعادة</a:t>
                      </a:r>
                      <a:r>
                        <a:rPr lang="ar-DZ" baseline="0" dirty="0" smtClean="0"/>
                        <a:t> </a:t>
                      </a:r>
                      <a:r>
                        <a:rPr lang="ar-DZ" baseline="0" smtClean="0"/>
                        <a:t>الشيك للعميل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2631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323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ar-DZ" dirty="0" smtClean="0"/>
              <a:t>المحور 03</a:t>
            </a:r>
            <a:br>
              <a:rPr lang="ar-DZ" dirty="0" smtClean="0"/>
            </a:br>
            <a:r>
              <a:rPr lang="ar-DZ" dirty="0" smtClean="0"/>
              <a:t>المعالجة المحاسبية لقبول ورفض الشيكات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3140968"/>
            <a:ext cx="8229600" cy="2520280"/>
          </a:xfrm>
        </p:spPr>
        <p:txBody>
          <a:bodyPr/>
          <a:lstStyle/>
          <a:p>
            <a:pPr algn="r">
              <a:buNone/>
            </a:pPr>
            <a:r>
              <a:rPr lang="ar-DZ" dirty="0" smtClean="0"/>
              <a:t>ويقصد هنا الشيكات المسحوبة على الفروع والبنوك المحلية والغير محلية وسيتم التطرق إلى ما </a:t>
            </a:r>
            <a:r>
              <a:rPr lang="ar-DZ" dirty="0" err="1" smtClean="0"/>
              <a:t>يلي:</a:t>
            </a:r>
            <a:endParaRPr lang="ar-DZ" dirty="0" smtClean="0"/>
          </a:p>
          <a:p>
            <a:pPr algn="r" rtl="1">
              <a:buFontTx/>
              <a:buChar char="-"/>
            </a:pPr>
            <a:r>
              <a:rPr lang="ar-DZ" dirty="0" smtClean="0"/>
              <a:t>حالة قبول </a:t>
            </a:r>
          </a:p>
          <a:p>
            <a:pPr algn="r" rtl="1">
              <a:buFontTx/>
              <a:buChar char="-"/>
            </a:pPr>
            <a:r>
              <a:rPr lang="ar-DZ" dirty="0" smtClean="0"/>
              <a:t>حالة الرفض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algn="ctr" rtl="1">
              <a:buNone/>
            </a:pPr>
            <a:r>
              <a:rPr lang="ar-DZ" b="1" dirty="0" smtClean="0"/>
              <a:t>أولا: حالة قبول الشيك</a:t>
            </a:r>
          </a:p>
          <a:p>
            <a:pPr algn="r" rtl="1">
              <a:buNone/>
            </a:pP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هناك طريقتين </a:t>
            </a:r>
            <a:r>
              <a:rPr lang="ar-DZ" dirty="0" err="1" smtClean="0"/>
              <a:t>هما:</a:t>
            </a:r>
            <a:endParaRPr lang="ar-DZ" dirty="0" smtClean="0"/>
          </a:p>
          <a:p>
            <a:pPr algn="ctr" rtl="1">
              <a:buNone/>
            </a:pPr>
            <a:r>
              <a:rPr lang="ar-DZ" b="1" dirty="0" smtClean="0"/>
              <a:t>طريقة 1: طريقة القرض المباشر</a:t>
            </a:r>
          </a:p>
          <a:p>
            <a:pPr algn="r" rtl="1">
              <a:buNone/>
            </a:pPr>
            <a:r>
              <a:rPr lang="ar-DZ" dirty="0" smtClean="0"/>
              <a:t>بحيث يتم تحصيل الشيك ثم ارسال اشعار يفيد بعملية التحصيل فيكون التسجيل المحاسبي بدفاتر البنك كما يلي: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23528" y="980729"/>
          <a:ext cx="8229600" cy="3767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1224136"/>
                <a:gridCol w="3456384"/>
                <a:gridCol w="936104"/>
                <a:gridCol w="1018456"/>
              </a:tblGrid>
              <a:tr h="144016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بقيمة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استلام الشيك</a:t>
                      </a:r>
                    </a:p>
                    <a:p>
                      <a:pPr algn="r"/>
                      <a:r>
                        <a:rPr lang="ar-DZ" dirty="0" smtClean="0"/>
                        <a:t>ح/شيكات</a:t>
                      </a:r>
                      <a:r>
                        <a:rPr lang="ar-DZ" baseline="0" dirty="0" smtClean="0"/>
                        <a:t> لتحصيل</a:t>
                      </a:r>
                    </a:p>
                    <a:p>
                      <a:pPr algn="l"/>
                      <a:r>
                        <a:rPr lang="ar-DZ" baseline="0" dirty="0" smtClean="0"/>
                        <a:t>ح/ح ج للعميل المستفيد</a:t>
                      </a:r>
                    </a:p>
                    <a:p>
                      <a:pPr algn="r"/>
                      <a:endParaRPr lang="ar-DZ" baseline="0" dirty="0" smtClean="0"/>
                    </a:p>
                    <a:p>
                      <a:pPr algn="r"/>
                      <a:r>
                        <a:rPr lang="ar-DZ" baseline="0" dirty="0" smtClean="0"/>
                        <a:t>تحصيل الشيك لصالح العميل المستفيد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221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32211</a:t>
                      </a:r>
                      <a:endParaRPr lang="fr-FR" dirty="0"/>
                    </a:p>
                  </a:txBody>
                  <a:tcPr/>
                </a:tc>
              </a:tr>
              <a:tr h="2304256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بقيمة الشيك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بتاريخ ارسال الاشعار</a:t>
                      </a:r>
                    </a:p>
                    <a:p>
                      <a:pPr algn="r"/>
                      <a:r>
                        <a:rPr lang="ar-DZ" dirty="0" smtClean="0"/>
                        <a:t>ح/الرابط</a:t>
                      </a:r>
                      <a:r>
                        <a:rPr lang="ar-DZ" baseline="0" dirty="0" smtClean="0"/>
                        <a:t> بين الفروع</a:t>
                      </a:r>
                    </a:p>
                    <a:p>
                      <a:pPr algn="r"/>
                      <a:r>
                        <a:rPr lang="ar-DZ" baseline="0" dirty="0" smtClean="0"/>
                        <a:t>ح/غرفة المقاصة</a:t>
                      </a:r>
                    </a:p>
                    <a:p>
                      <a:pPr algn="r"/>
                      <a:r>
                        <a:rPr lang="ar-DZ" baseline="0" dirty="0" smtClean="0"/>
                        <a:t>ح/ح ج لدي البنك المحول إليه</a:t>
                      </a:r>
                    </a:p>
                    <a:p>
                      <a:pPr algn="l"/>
                      <a:r>
                        <a:rPr lang="ar-DZ" baseline="0" dirty="0" smtClean="0"/>
                        <a:t>ح/شيكات لتحصيل</a:t>
                      </a:r>
                    </a:p>
                    <a:p>
                      <a:pPr algn="r"/>
                      <a:r>
                        <a:rPr lang="ar-DZ" baseline="0" dirty="0" smtClean="0"/>
                        <a:t>ارسال اشعار للجهة المعنية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32211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370</a:t>
                      </a:r>
                    </a:p>
                    <a:p>
                      <a:r>
                        <a:rPr lang="ar-DZ" dirty="0" err="1" smtClean="0"/>
                        <a:t>أو329</a:t>
                      </a:r>
                      <a:endParaRPr lang="ar-DZ" dirty="0" smtClean="0"/>
                    </a:p>
                    <a:p>
                      <a:r>
                        <a:rPr lang="ar-DZ" dirty="0" err="1" smtClean="0"/>
                        <a:t>أو12</a:t>
                      </a:r>
                      <a:r>
                        <a:rPr lang="ar-DZ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التسجيل بدفاتر الفرع أو بنك محلي أو بنك غير محلي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460768"/>
                <a:gridCol w="3456384"/>
                <a:gridCol w="936104"/>
                <a:gridCol w="730424"/>
              </a:tblGrid>
              <a:tr h="168478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بقيمة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تاريخ استلام الاشعار</a:t>
                      </a:r>
                    </a:p>
                    <a:p>
                      <a:pPr algn="r"/>
                      <a:r>
                        <a:rPr lang="ar-DZ" dirty="0" smtClean="0"/>
                        <a:t>ح/ح ج للعميل الأمر بالدفع</a:t>
                      </a:r>
                    </a:p>
                    <a:p>
                      <a:pPr algn="l"/>
                      <a:r>
                        <a:rPr lang="ar-DZ" dirty="0" smtClean="0"/>
                        <a:t>ح/الرابط بين الفروع</a:t>
                      </a:r>
                    </a:p>
                    <a:p>
                      <a:pPr algn="l"/>
                      <a:r>
                        <a:rPr lang="ar-DZ" dirty="0" smtClean="0"/>
                        <a:t>ح/غرفة</a:t>
                      </a:r>
                      <a:r>
                        <a:rPr lang="ar-DZ" baseline="0" dirty="0" smtClean="0"/>
                        <a:t> المقاصة</a:t>
                      </a:r>
                    </a:p>
                    <a:p>
                      <a:pPr algn="l"/>
                      <a:r>
                        <a:rPr lang="ar-DZ" baseline="0" dirty="0" smtClean="0"/>
                        <a:t>ح/ح ج لدي البنك </a:t>
                      </a:r>
                      <a:r>
                        <a:rPr lang="ar-DZ" baseline="0" dirty="0" err="1" smtClean="0"/>
                        <a:t>المحول </a:t>
                      </a:r>
                      <a:r>
                        <a:rPr lang="ar-DZ" baseline="0" dirty="0" smtClean="0"/>
                        <a:t>‘ليه</a:t>
                      </a:r>
                    </a:p>
                    <a:p>
                      <a:pPr algn="ctr"/>
                      <a:r>
                        <a:rPr lang="ar-DZ" baseline="0" dirty="0" smtClean="0"/>
                        <a:t>اثبات عملية السحب من ح العميل الامر  </a:t>
                      </a:r>
                      <a:r>
                        <a:rPr lang="ar-DZ" dirty="0" smtClean="0"/>
                        <a:t>بالدفع</a:t>
                      </a:r>
                      <a:r>
                        <a:rPr lang="ar-DZ" baseline="0" dirty="0" smtClean="0"/>
                        <a:t> 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370</a:t>
                      </a:r>
                    </a:p>
                    <a:p>
                      <a:r>
                        <a:rPr lang="ar-DZ" dirty="0" smtClean="0"/>
                        <a:t>أو 329</a:t>
                      </a:r>
                    </a:p>
                    <a:p>
                      <a:r>
                        <a:rPr lang="ar-DZ" dirty="0" err="1" smtClean="0"/>
                        <a:t>أو12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221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2" y="5085184"/>
          <a:ext cx="7992888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92888"/>
              </a:tblGrid>
              <a:tr h="1224136">
                <a:tc>
                  <a:txBody>
                    <a:bodyPr/>
                    <a:lstStyle/>
                    <a:p>
                      <a:pPr algn="r" rtl="1"/>
                      <a:r>
                        <a:rPr lang="ar-DZ" sz="2800" dirty="0" smtClean="0"/>
                        <a:t>هذا</a:t>
                      </a:r>
                      <a:r>
                        <a:rPr lang="ar-DZ" sz="2800" baseline="0" dirty="0" smtClean="0"/>
                        <a:t> التسجيل في حالة كان العميل المستفيد في البنك الاول ولكن إذا كان العكس فإن التسجيل يكون عكس </a:t>
                      </a:r>
                      <a:r>
                        <a:rPr lang="ar-DZ" sz="2800" baseline="0" dirty="0" err="1" smtClean="0"/>
                        <a:t>التسجل</a:t>
                      </a:r>
                      <a:r>
                        <a:rPr lang="ar-DZ" sz="2800" baseline="0" dirty="0" smtClean="0"/>
                        <a:t> السابق</a:t>
                      </a:r>
                      <a:endParaRPr lang="fr-FR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67544" y="3717032"/>
          <a:ext cx="8208910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782"/>
                <a:gridCol w="1454562"/>
                <a:gridCol w="3456384"/>
                <a:gridCol w="864096"/>
                <a:gridCol w="792086"/>
              </a:tblGrid>
              <a:tr h="115212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بقيمة العمولة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ح/ح ج للعميل الأمر بالدفع</a:t>
                      </a:r>
                    </a:p>
                    <a:p>
                      <a:pPr algn="l"/>
                      <a:r>
                        <a:rPr lang="ar-DZ" dirty="0" smtClean="0"/>
                        <a:t>عمولة التحصيل</a:t>
                      </a:r>
                    </a:p>
                    <a:p>
                      <a:pPr algn="ctr"/>
                      <a:r>
                        <a:rPr lang="ar-DZ" dirty="0" smtClean="0"/>
                        <a:t>تحصيل العمولة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7029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221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ar-DZ" dirty="0" smtClean="0"/>
              <a:t>طريقة 2: طريقة القرض بعد التحصيل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84576"/>
          </a:xfrm>
        </p:spPr>
        <p:txBody>
          <a:bodyPr/>
          <a:lstStyle/>
          <a:p>
            <a:pPr algn="r" rtl="1"/>
            <a:r>
              <a:rPr lang="ar-DZ" dirty="0" smtClean="0"/>
              <a:t>نظرا لسلبيات الطريقة السابقة تفضل البنوك العمل بمبدأ الحيطة والحذر  ولهذا تعتمد على </a:t>
            </a:r>
            <a:r>
              <a:rPr lang="ar-DZ" dirty="0" smtClean="0"/>
              <a:t>طريقة القرض بعد التحصيل </a:t>
            </a:r>
            <a:r>
              <a:rPr lang="ar-DZ" dirty="0" smtClean="0"/>
              <a:t>وذلك بالتأكد من الشيك </a:t>
            </a:r>
            <a:r>
              <a:rPr lang="ar-DZ" dirty="0" err="1" smtClean="0"/>
              <a:t>شكلا </a:t>
            </a:r>
            <a:r>
              <a:rPr lang="ar-DZ" dirty="0" smtClean="0"/>
              <a:t>(أي الاسم واللقب </a:t>
            </a:r>
            <a:r>
              <a:rPr lang="ar-DZ" dirty="0" err="1" smtClean="0"/>
              <a:t>والامضاء</a:t>
            </a:r>
            <a:r>
              <a:rPr lang="ar-DZ" dirty="0" smtClean="0"/>
              <a:t> مطابق) و </a:t>
            </a:r>
            <a:r>
              <a:rPr lang="ar-DZ" dirty="0" err="1" smtClean="0"/>
              <a:t>مضمونا </a:t>
            </a:r>
            <a:r>
              <a:rPr lang="ar-DZ" dirty="0" smtClean="0"/>
              <a:t>(أي أن رصيد العميل يكفي لسحب) وذلك </a:t>
            </a:r>
            <a:r>
              <a:rPr lang="ar-DZ" dirty="0" err="1" smtClean="0"/>
              <a:t>بارسال</a:t>
            </a:r>
            <a:r>
              <a:rPr lang="ar-DZ" dirty="0" smtClean="0"/>
              <a:t> اشعار للفرع أو البنك المحلي وبنك غير المحلي وبعد التأكد تتم عملية التحصيل ويكون التسجيل المحاسبي كما </a:t>
            </a:r>
            <a:r>
              <a:rPr lang="ar-DZ" dirty="0" err="1" smtClean="0"/>
              <a:t>يلي:</a:t>
            </a:r>
            <a:endParaRPr lang="ar-DZ" dirty="0" smtClean="0"/>
          </a:p>
          <a:p>
            <a:pPr algn="r" rtl="1"/>
            <a:endParaRPr lang="ar-DZ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39552" y="692696"/>
          <a:ext cx="8229600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1224136"/>
                <a:gridCol w="3456384"/>
                <a:gridCol w="936104"/>
                <a:gridCol w="1018456"/>
              </a:tblGrid>
              <a:tr h="132937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بقيمة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استلام الشيك</a:t>
                      </a:r>
                    </a:p>
                    <a:p>
                      <a:pPr algn="r"/>
                      <a:r>
                        <a:rPr lang="ar-DZ" dirty="0" smtClean="0"/>
                        <a:t>ح/شيكات</a:t>
                      </a:r>
                      <a:r>
                        <a:rPr lang="ar-DZ" baseline="0" dirty="0" smtClean="0"/>
                        <a:t> لتحصيل</a:t>
                      </a:r>
                    </a:p>
                    <a:p>
                      <a:pPr algn="l"/>
                      <a:r>
                        <a:rPr lang="ar-DZ" baseline="0" dirty="0" smtClean="0"/>
                        <a:t>ح/مستحقات العملاء بعد التحصيل</a:t>
                      </a:r>
                      <a:endParaRPr lang="ar-DZ" baseline="0" dirty="0" smtClean="0"/>
                    </a:p>
                    <a:p>
                      <a:pPr algn="r"/>
                      <a:r>
                        <a:rPr lang="ar-DZ" baseline="0" dirty="0" smtClean="0"/>
                        <a:t>استلام الشيك  من العميل </a:t>
                      </a:r>
                      <a:r>
                        <a:rPr lang="ar-DZ" baseline="0" dirty="0" smtClean="0"/>
                        <a:t>المستفيد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32211</a:t>
                      </a:r>
                      <a:endParaRPr lang="fr-FR" dirty="0"/>
                    </a:p>
                  </a:txBody>
                  <a:tcPr/>
                </a:tc>
              </a:tr>
              <a:tr h="2127006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بقيمة الشيك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بتاريخ ارسال الاشعار</a:t>
                      </a:r>
                    </a:p>
                    <a:p>
                      <a:pPr algn="r"/>
                      <a:r>
                        <a:rPr lang="ar-DZ" dirty="0" smtClean="0"/>
                        <a:t>ح/الرابط</a:t>
                      </a:r>
                      <a:r>
                        <a:rPr lang="ar-DZ" baseline="0" dirty="0" smtClean="0"/>
                        <a:t> بين الفروع</a:t>
                      </a:r>
                    </a:p>
                    <a:p>
                      <a:pPr algn="r"/>
                      <a:r>
                        <a:rPr lang="ar-DZ" baseline="0" dirty="0" smtClean="0"/>
                        <a:t>ح/غرفة المقاصة</a:t>
                      </a:r>
                    </a:p>
                    <a:p>
                      <a:pPr algn="r"/>
                      <a:r>
                        <a:rPr lang="ar-DZ" baseline="0" dirty="0" smtClean="0"/>
                        <a:t>ح/ح ج لدي البنك المحول إليه</a:t>
                      </a:r>
                    </a:p>
                    <a:p>
                      <a:pPr algn="l"/>
                      <a:r>
                        <a:rPr lang="ar-DZ" baseline="0" dirty="0" smtClean="0"/>
                        <a:t>ح/شيكات لتحصيل</a:t>
                      </a:r>
                    </a:p>
                    <a:p>
                      <a:pPr algn="r"/>
                      <a:r>
                        <a:rPr lang="ar-DZ" baseline="0" dirty="0" smtClean="0"/>
                        <a:t>ارسال اشعار للجهة المعنية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32211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370</a:t>
                      </a:r>
                    </a:p>
                    <a:p>
                      <a:r>
                        <a:rPr lang="ar-DZ" dirty="0" err="1" smtClean="0"/>
                        <a:t>أو329</a:t>
                      </a:r>
                      <a:endParaRPr lang="ar-DZ" dirty="0" smtClean="0"/>
                    </a:p>
                    <a:p>
                      <a:r>
                        <a:rPr lang="ar-DZ" dirty="0" err="1" smtClean="0"/>
                        <a:t>أو12</a:t>
                      </a:r>
                      <a:r>
                        <a:rPr lang="ar-DZ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611561" y="4005064"/>
          <a:ext cx="813690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/>
                <a:gridCol w="1224136"/>
                <a:gridCol w="3456385"/>
                <a:gridCol w="936104"/>
                <a:gridCol w="1008114"/>
              </a:tblGrid>
              <a:tr h="11304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بقيمة الشيك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بعد قبول الشيك</a:t>
                      </a:r>
                    </a:p>
                    <a:p>
                      <a:pPr algn="r"/>
                      <a:r>
                        <a:rPr lang="ar-DZ" dirty="0" smtClean="0"/>
                        <a:t>ح/ مستحقات العملاء بعد</a:t>
                      </a:r>
                      <a:r>
                        <a:rPr lang="ar-DZ" baseline="0" dirty="0" smtClean="0"/>
                        <a:t> التحصيل</a:t>
                      </a:r>
                    </a:p>
                    <a:p>
                      <a:pPr algn="l"/>
                      <a:r>
                        <a:rPr lang="ar-DZ" baseline="0" dirty="0" smtClean="0"/>
                        <a:t>ح/ ح ج للعميل المستفيد</a:t>
                      </a:r>
                    </a:p>
                    <a:p>
                      <a:pPr algn="ctr"/>
                      <a:r>
                        <a:rPr lang="ar-DZ" baseline="0" dirty="0" smtClean="0"/>
                        <a:t>تحصيل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221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323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التسجيل بالفرع والبنك المحلي أو غير محلي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/>
                <a:gridCol w="1224136"/>
                <a:gridCol w="4032448"/>
                <a:gridCol w="1008112"/>
                <a:gridCol w="87444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بقيمة الشيك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تاريخ استلام الاشعار</a:t>
                      </a:r>
                    </a:p>
                    <a:p>
                      <a:pPr algn="r"/>
                      <a:r>
                        <a:rPr lang="ar-DZ" dirty="0" smtClean="0"/>
                        <a:t>ح/ح ج للعميل الأمر بالدفع</a:t>
                      </a:r>
                    </a:p>
                    <a:p>
                      <a:pPr algn="l"/>
                      <a:r>
                        <a:rPr lang="ar-DZ" dirty="0" smtClean="0"/>
                        <a:t>ح/الرابط بين الفروع</a:t>
                      </a:r>
                    </a:p>
                    <a:p>
                      <a:pPr algn="l"/>
                      <a:r>
                        <a:rPr lang="ar-DZ" dirty="0" smtClean="0"/>
                        <a:t>ح/غرفة</a:t>
                      </a:r>
                      <a:r>
                        <a:rPr lang="ar-DZ" baseline="0" dirty="0" smtClean="0"/>
                        <a:t> المقاصة</a:t>
                      </a:r>
                    </a:p>
                    <a:p>
                      <a:pPr algn="l"/>
                      <a:r>
                        <a:rPr lang="ar-DZ" baseline="0" dirty="0" smtClean="0"/>
                        <a:t>ح/ح ج لدي البنك </a:t>
                      </a:r>
                      <a:r>
                        <a:rPr lang="ar-DZ" baseline="0" dirty="0" err="1" smtClean="0"/>
                        <a:t>المحول </a:t>
                      </a:r>
                      <a:r>
                        <a:rPr lang="ar-DZ" baseline="0" dirty="0" smtClean="0"/>
                        <a:t>‘ليه</a:t>
                      </a:r>
                    </a:p>
                    <a:p>
                      <a:pPr algn="ctr"/>
                      <a:r>
                        <a:rPr lang="ar-DZ" baseline="0" dirty="0" smtClean="0"/>
                        <a:t>اثبات عملية السحب من ح العميل الامر بالدفع 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endParaRPr lang="ar-DZ" dirty="0" smtClean="0"/>
                    </a:p>
                    <a:p>
                      <a:r>
                        <a:rPr lang="ar-DZ" dirty="0" smtClean="0"/>
                        <a:t>370</a:t>
                      </a:r>
                    </a:p>
                    <a:p>
                      <a:r>
                        <a:rPr lang="ar-DZ" dirty="0" smtClean="0"/>
                        <a:t>أو 329</a:t>
                      </a:r>
                    </a:p>
                    <a:p>
                      <a:r>
                        <a:rPr lang="ar-DZ" dirty="0" err="1" smtClean="0"/>
                        <a:t>أو12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D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221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بقيمة العمولة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ح/ح ج للعميل الأمر بالدفع</a:t>
                      </a:r>
                    </a:p>
                    <a:p>
                      <a:pPr algn="l"/>
                      <a:r>
                        <a:rPr lang="ar-DZ" dirty="0" smtClean="0"/>
                        <a:t>عمولة التحصيل</a:t>
                      </a:r>
                    </a:p>
                    <a:p>
                      <a:pPr algn="ctr"/>
                      <a:r>
                        <a:rPr lang="ar-DZ" dirty="0" smtClean="0"/>
                        <a:t>تحصيل العمولة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7029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221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13690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buNone/>
            </a:pPr>
            <a:r>
              <a:rPr lang="ar-DZ" sz="3200" b="1" dirty="0" smtClean="0"/>
              <a:t>ثانيا</a:t>
            </a:r>
            <a:r>
              <a:rPr lang="ar-DZ" sz="3200" b="1" dirty="0" smtClean="0"/>
              <a:t>: حالة </a:t>
            </a:r>
            <a:r>
              <a:rPr lang="ar-DZ" sz="3200" b="1" dirty="0" smtClean="0"/>
              <a:t>رفض </a:t>
            </a:r>
            <a:r>
              <a:rPr lang="ar-DZ" sz="3200" b="1" dirty="0" smtClean="0"/>
              <a:t>الشيك</a:t>
            </a:r>
          </a:p>
          <a:p>
            <a:pPr algn="r" rtl="1">
              <a:buNone/>
            </a:pPr>
            <a:endParaRPr lang="ar-DZ" sz="3200" dirty="0" smtClean="0"/>
          </a:p>
          <a:p>
            <a:pPr algn="r" rtl="1">
              <a:buNone/>
            </a:pPr>
            <a:r>
              <a:rPr lang="ar-DZ" sz="3200" dirty="0" smtClean="0"/>
              <a:t>لقد خصص النظام المحاسبي البنكي حساب 2631 شيكات مرفوضة  ويكون كما </a:t>
            </a:r>
            <a:r>
              <a:rPr lang="ar-DZ" sz="3200" dirty="0" err="1" smtClean="0"/>
              <a:t>يلي:</a:t>
            </a:r>
            <a:endParaRPr lang="ar-DZ" sz="3200" dirty="0" smtClean="0"/>
          </a:p>
          <a:p>
            <a:pPr algn="r" rtl="1"/>
            <a:r>
              <a:rPr lang="ar-DZ" sz="3200" dirty="0" smtClean="0"/>
              <a:t>طريقة 1: طريقة القرض المباشر</a:t>
            </a:r>
          </a:p>
          <a:p>
            <a:pPr algn="r" rtl="1">
              <a:buNone/>
            </a:pPr>
            <a:r>
              <a:rPr lang="ar-DZ" sz="3200" dirty="0" smtClean="0"/>
              <a:t>بحيث يتم تحصيل الشيك ثم ارسال اشعار يفيد بعملية التحصيل فيكون التسجيل المحاسبي بدفاتر البنك كما </a:t>
            </a:r>
            <a:r>
              <a:rPr lang="ar-DZ" sz="3200" dirty="0" err="1" smtClean="0"/>
              <a:t>يلي:</a:t>
            </a:r>
            <a:endParaRPr lang="ar-DZ" sz="3200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594</Words>
  <Application>Microsoft Office PowerPoint</Application>
  <PresentationFormat>Affichage à l'écran (4:3)</PresentationFormat>
  <Paragraphs>244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محاضرات محاسبة خاصة 2</vt:lpstr>
      <vt:lpstr>المحور 03 المعالجة المحاسبية لقبول ورفض الشيكات</vt:lpstr>
      <vt:lpstr>Diapositive 3</vt:lpstr>
      <vt:lpstr>Diapositive 4</vt:lpstr>
      <vt:lpstr>التسجيل بدفاتر الفرع أو بنك محلي أو بنك غير محلي</vt:lpstr>
      <vt:lpstr>طريقة 2: طريقة القرض بعد التحصيل</vt:lpstr>
      <vt:lpstr>Diapositive 7</vt:lpstr>
      <vt:lpstr>التسجيل بالفرع والبنك المحلي أو غير محلي</vt:lpstr>
      <vt:lpstr>Diapositive 9</vt:lpstr>
      <vt:lpstr>Diapositive 10</vt:lpstr>
      <vt:lpstr>طريقة 2: طريقة القرض بعد التحصيل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محاسبة خاصة</dc:title>
  <dc:creator>DAMAS</dc:creator>
  <cp:lastModifiedBy>DAMAS</cp:lastModifiedBy>
  <cp:revision>17</cp:revision>
  <dcterms:created xsi:type="dcterms:W3CDTF">2020-03-17T17:33:39Z</dcterms:created>
  <dcterms:modified xsi:type="dcterms:W3CDTF">2020-03-17T19:54:03Z</dcterms:modified>
</cp:coreProperties>
</file>