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65" r:id="rId4"/>
    <p:sldId id="259" r:id="rId5"/>
    <p:sldId id="266" r:id="rId6"/>
    <p:sldId id="258" r:id="rId7"/>
    <p:sldId id="261" r:id="rId8"/>
    <p:sldId id="262" r:id="rId9"/>
    <p:sldId id="268" r:id="rId10"/>
    <p:sldId id="267" r:id="rId11"/>
    <p:sldId id="269"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E6A7E56-9F5B-4C99-8064-360369922D86}" type="datetimeFigureOut">
              <a:rPr lang="fr-FR" smtClean="0"/>
              <a:pPr/>
              <a:t>12/02/2015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D172829-FE9D-40AA-8C10-13BAEE2EA31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6A7E56-9F5B-4C99-8064-360369922D86}" type="datetimeFigureOut">
              <a:rPr lang="fr-FR" smtClean="0"/>
              <a:pPr/>
              <a:t>12/02/2015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172829-FE9D-40AA-8C10-13BAEE2EA31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772816"/>
            <a:ext cx="8229600" cy="2808312"/>
          </a:xfrm>
          <a:prstGeom prst="ellipse">
            <a:avLst/>
          </a:prstGeom>
          <a:solidFill>
            <a:schemeClr val="accent6"/>
          </a:solidFill>
          <a:ln w="38100">
            <a:solidFill>
              <a:schemeClr val="tx1"/>
            </a:solidFill>
          </a:ln>
        </p:spPr>
        <p:txBody>
          <a:bodyPr>
            <a:normAutofit/>
          </a:bodyPr>
          <a:lstStyle/>
          <a:p>
            <a:r>
              <a:rPr lang="fr-FR" sz="4800" b="1" i="1" dirty="0" smtClean="0">
                <a:latin typeface="Times New Roman" pitchFamily="18" charset="0"/>
                <a:cs typeface="Times New Roman" pitchFamily="18" charset="0"/>
              </a:rPr>
              <a:t>II-Les sols salés</a:t>
            </a:r>
            <a:endParaRPr lang="fr-FR" sz="4800"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692696"/>
          </a:xfrm>
          <a:solidFill>
            <a:schemeClr val="accent6"/>
          </a:solidFill>
        </p:spPr>
        <p:txBody>
          <a:bodyPr>
            <a:noAutofit/>
          </a:bodyPr>
          <a:lstStyle/>
          <a:p>
            <a:r>
              <a:rPr lang="fr-FR" sz="3600" b="1" i="1" dirty="0" smtClean="0">
                <a:latin typeface="Times New Roman" pitchFamily="18" charset="0"/>
                <a:cs typeface="Times New Roman" pitchFamily="18" charset="0"/>
              </a:rPr>
              <a:t/>
            </a:r>
            <a:br>
              <a:rPr lang="fr-FR" sz="3600" b="1" i="1" dirty="0" smtClean="0">
                <a:latin typeface="Times New Roman" pitchFamily="18" charset="0"/>
                <a:cs typeface="Times New Roman" pitchFamily="18" charset="0"/>
              </a:rPr>
            </a:br>
            <a:r>
              <a:rPr lang="fr-FR" sz="3600" b="1" i="1" dirty="0" smtClean="0">
                <a:latin typeface="Times New Roman" pitchFamily="18" charset="0"/>
                <a:cs typeface="Times New Roman" pitchFamily="18" charset="0"/>
              </a:rPr>
              <a:t>II-4 Mesure de l’alcalinisation : </a:t>
            </a:r>
            <a:br>
              <a:rPr lang="fr-FR" sz="3600" b="1" i="1" dirty="0" smtClean="0">
                <a:latin typeface="Times New Roman" pitchFamily="18" charset="0"/>
                <a:cs typeface="Times New Roman" pitchFamily="18" charset="0"/>
              </a:rPr>
            </a:br>
            <a:endParaRPr lang="fr-FR" sz="3600" b="1" i="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1052736"/>
            <a:ext cx="9144000" cy="4464496"/>
          </a:xfrm>
          <a:solidFill>
            <a:schemeClr val="accent6">
              <a:lumMod val="40000"/>
              <a:lumOff val="60000"/>
            </a:schemeClr>
          </a:solidFill>
        </p:spPr>
        <p:txBody>
          <a:bodyPr>
            <a:noAutofit/>
          </a:bodyPr>
          <a:lstStyle/>
          <a:p>
            <a:pPr marL="0" indent="0" algn="just">
              <a:buFont typeface="Wingdings" pitchFamily="2" charset="2"/>
              <a:buChar char="v"/>
            </a:pPr>
            <a:r>
              <a:rPr lang="fr-FR" sz="2400" dirty="0" smtClean="0">
                <a:latin typeface="Times New Roman" pitchFamily="18" charset="0"/>
                <a:cs typeface="Times New Roman" pitchFamily="18" charset="0"/>
              </a:rPr>
              <a:t>L’alcalinisation ou </a:t>
            </a:r>
            <a:r>
              <a:rPr lang="fr-FR" sz="2400" dirty="0" err="1" smtClean="0">
                <a:latin typeface="Times New Roman" pitchFamily="18" charset="0"/>
                <a:cs typeface="Times New Roman" pitchFamily="18" charset="0"/>
              </a:rPr>
              <a:t>sodisation</a:t>
            </a:r>
            <a:r>
              <a:rPr lang="fr-FR" sz="2400" dirty="0" smtClean="0">
                <a:latin typeface="Times New Roman" pitchFamily="18" charset="0"/>
                <a:cs typeface="Times New Roman" pitchFamily="18" charset="0"/>
              </a:rPr>
              <a:t> d’un sol est le processus par lequel croit le Na</a:t>
            </a:r>
            <a:r>
              <a:rPr lang="fr-FR" sz="2400" baseline="300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absorbé par le CAH Le résultat de ce phénomène est une dégradation de la fertilité physique du sol qui se traduit par : </a:t>
            </a:r>
          </a:p>
          <a:p>
            <a:pPr algn="just">
              <a:buNone/>
            </a:pPr>
            <a:r>
              <a:rPr lang="fr-FR" sz="2400" dirty="0" smtClean="0">
                <a:latin typeface="Times New Roman" pitchFamily="18" charset="0"/>
                <a:cs typeface="Times New Roman" pitchFamily="18" charset="0"/>
              </a:rPr>
              <a:t>- Une dispersion des colloïdes </a:t>
            </a:r>
          </a:p>
          <a:p>
            <a:pPr algn="just">
              <a:buNone/>
            </a:pPr>
            <a:r>
              <a:rPr lang="fr-FR" sz="2400" dirty="0" smtClean="0">
                <a:latin typeface="Times New Roman" pitchFamily="18" charset="0"/>
                <a:cs typeface="Times New Roman" pitchFamily="18" charset="0"/>
              </a:rPr>
              <a:t>- Une diminution de la concentration en K+ </a:t>
            </a:r>
          </a:p>
          <a:p>
            <a:pPr algn="just">
              <a:buNone/>
            </a:pPr>
            <a:r>
              <a:rPr lang="fr-FR" sz="2400" dirty="0" smtClean="0">
                <a:latin typeface="Times New Roman" pitchFamily="18" charset="0"/>
                <a:cs typeface="Times New Roman" pitchFamily="18" charset="0"/>
              </a:rPr>
              <a:t>- Une élévation du pH </a:t>
            </a:r>
          </a:p>
          <a:p>
            <a:pPr marL="0" indent="0" algn="just">
              <a:buNone/>
            </a:pPr>
            <a:r>
              <a:rPr lang="fr-FR" sz="2400" dirty="0" smtClean="0">
                <a:latin typeface="Times New Roman" pitchFamily="18" charset="0"/>
                <a:cs typeface="Times New Roman" pitchFamily="18" charset="0"/>
              </a:rPr>
              <a:t>- Glaçage du sol en surface avec des conditions plus ou moins asphyxiante pour les racines </a:t>
            </a:r>
          </a:p>
          <a:p>
            <a:pPr marL="0" indent="0" algn="just">
              <a:buFont typeface="Wingdings" pitchFamily="2" charset="2"/>
              <a:buChar char="v"/>
            </a:pPr>
            <a:r>
              <a:rPr lang="fr-FR" sz="2400" dirty="0" smtClean="0">
                <a:latin typeface="Times New Roman" pitchFamily="18" charset="0"/>
                <a:cs typeface="Times New Roman" pitchFamily="18" charset="0"/>
              </a:rPr>
              <a:t>On estime que les propriétés physiques défavorables apparaissent lorsque 15% du CAH est formé par du Na</a:t>
            </a:r>
            <a:r>
              <a:rPr lang="fr-FR" sz="2400" baseline="30000" dirty="0" smtClean="0">
                <a:latin typeface="Times New Roman" pitchFamily="18" charset="0"/>
                <a:cs typeface="Times New Roman" pitchFamily="18" charset="0"/>
              </a:rPr>
              <a:t>+</a:t>
            </a:r>
          </a:p>
          <a:p>
            <a:pPr algn="just"/>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908720"/>
            <a:ext cx="8784976" cy="5256584"/>
          </a:xfrm>
          <a:solidFill>
            <a:schemeClr val="accent6">
              <a:lumMod val="40000"/>
              <a:lumOff val="60000"/>
            </a:schemeClr>
          </a:solidFill>
        </p:spPr>
        <p:txBody>
          <a:bodyPr>
            <a:noAutofit/>
          </a:bodyPr>
          <a:lstStyle/>
          <a:p>
            <a:pPr marL="0" indent="0" algn="just">
              <a:buFont typeface="Wingdings" pitchFamily="2" charset="2"/>
              <a:buChar char="v"/>
            </a:pPr>
            <a:r>
              <a:rPr lang="fr-FR" sz="2400" dirty="0" smtClean="0">
                <a:latin typeface="Times New Roman" pitchFamily="18" charset="0"/>
                <a:cs typeface="Times New Roman" pitchFamily="18" charset="0"/>
              </a:rPr>
              <a:t>Sur le plan quantitatif, les termes qui permettent de caractériser un sol sur le plan de l’alcalinisation sont ESP (pourcentage de sodium échangeable) ou le SAR (sodium absorption ratio) </a:t>
            </a:r>
          </a:p>
          <a:p>
            <a:pPr algn="just">
              <a:buNone/>
            </a:pPr>
            <a:r>
              <a:rPr lang="fr-FR" sz="2400" dirty="0" smtClean="0">
                <a:latin typeface="Times New Roman" pitchFamily="18" charset="0"/>
                <a:cs typeface="Times New Roman" pitchFamily="18" charset="0"/>
              </a:rPr>
              <a:t>ESP= Na</a:t>
            </a:r>
            <a:r>
              <a:rPr lang="fr-FR" sz="2400" baseline="30000" dirty="0" smtClean="0">
                <a:latin typeface="Times New Roman" pitchFamily="18" charset="0"/>
                <a:cs typeface="Times New Roman" pitchFamily="18" charset="0"/>
              </a:rPr>
              <a:t>+</a:t>
            </a:r>
            <a:r>
              <a:rPr lang="fr-FR" sz="2400" dirty="0" smtClean="0">
                <a:latin typeface="Times New Roman" pitchFamily="18" charset="0"/>
                <a:cs typeface="Times New Roman" pitchFamily="18" charset="0"/>
              </a:rPr>
              <a:t> absorbé/quantité totale de cations absorbée par le CAH</a:t>
            </a:r>
          </a:p>
          <a:p>
            <a:pPr algn="just">
              <a:buNone/>
            </a:pPr>
            <a:endParaRPr lang="fr-FR" sz="2400" dirty="0" smtClean="0">
              <a:latin typeface="Times New Roman" pitchFamily="18" charset="0"/>
              <a:cs typeface="Times New Roman" pitchFamily="18" charset="0"/>
            </a:endParaRPr>
          </a:p>
          <a:p>
            <a:pPr algn="just">
              <a:buNone/>
            </a:pPr>
            <a:r>
              <a:rPr lang="fr-FR" sz="2400" dirty="0" smtClean="0">
                <a:latin typeface="Times New Roman" pitchFamily="18" charset="0"/>
                <a:cs typeface="Times New Roman" pitchFamily="18" charset="0"/>
              </a:rPr>
              <a:t> </a:t>
            </a:r>
          </a:p>
          <a:p>
            <a:pPr marL="0" indent="0" algn="just">
              <a:buNone/>
            </a:pPr>
            <a:r>
              <a:rPr lang="fr-FR" sz="2400" dirty="0" smtClean="0">
                <a:latin typeface="Times New Roman" pitchFamily="18" charset="0"/>
                <a:cs typeface="Times New Roman" pitchFamily="18" charset="0"/>
              </a:rPr>
              <a:t>Avec [Na+], [Ca++] et [Mg++] exprimées en </a:t>
            </a:r>
            <a:r>
              <a:rPr lang="fr-FR" sz="2400" dirty="0" err="1" smtClean="0">
                <a:latin typeface="Times New Roman" pitchFamily="18" charset="0"/>
                <a:cs typeface="Times New Roman" pitchFamily="18" charset="0"/>
              </a:rPr>
              <a:t>meq</a:t>
            </a:r>
            <a:r>
              <a:rPr lang="fr-FR" sz="2400" dirty="0" smtClean="0">
                <a:latin typeface="Times New Roman" pitchFamily="18" charset="0"/>
                <a:cs typeface="Times New Roman" pitchFamily="18" charset="0"/>
              </a:rPr>
              <a:t>/l de solution du sol sur extrait saturé </a:t>
            </a:r>
          </a:p>
          <a:p>
            <a:pPr marL="0" indent="0" algn="just">
              <a:buNone/>
            </a:pPr>
            <a:r>
              <a:rPr lang="fr-FR" sz="2400" dirty="0" smtClean="0">
                <a:latin typeface="Times New Roman" pitchFamily="18" charset="0"/>
                <a:cs typeface="Times New Roman" pitchFamily="18" charset="0"/>
              </a:rPr>
              <a:t>Au laboratoire, il est plus facile et rapide de connaître le SAR que le ESP </a:t>
            </a:r>
          </a:p>
          <a:p>
            <a:pPr marL="0" indent="0" algn="just">
              <a:buNone/>
            </a:pPr>
            <a:r>
              <a:rPr lang="fr-FR" sz="2400" dirty="0" err="1" smtClean="0">
                <a:latin typeface="Times New Roman" pitchFamily="18" charset="0"/>
                <a:cs typeface="Times New Roman" pitchFamily="18" charset="0"/>
              </a:rPr>
              <a:t>Gapon</a:t>
            </a:r>
            <a:r>
              <a:rPr lang="fr-FR" sz="2400" dirty="0" smtClean="0">
                <a:latin typeface="Times New Roman" pitchFamily="18" charset="0"/>
                <a:cs typeface="Times New Roman" pitchFamily="18" charset="0"/>
              </a:rPr>
              <a:t> (1933) a montré qu’il existe une relation entre l’ESP et le SAR et un abaque permet à partir du SAR de connaître l’ESP               (ESP= a SAR + b)</a:t>
            </a:r>
            <a:endParaRPr lang="fr-FR" sz="2400" dirty="0"/>
          </a:p>
        </p:txBody>
      </p:sp>
      <p:pic>
        <p:nvPicPr>
          <p:cNvPr id="2050" name="Picture 2"/>
          <p:cNvPicPr>
            <a:picLocks noChangeAspect="1" noChangeArrowheads="1"/>
          </p:cNvPicPr>
          <p:nvPr/>
        </p:nvPicPr>
        <p:blipFill>
          <a:blip r:embed="rId2" cstate="print"/>
          <a:srcRect/>
          <a:stretch>
            <a:fillRect/>
          </a:stretch>
        </p:blipFill>
        <p:spPr bwMode="auto">
          <a:xfrm>
            <a:off x="323528" y="2564904"/>
            <a:ext cx="4943475" cy="6328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476672"/>
          </a:xfrm>
          <a:solidFill>
            <a:srgbClr val="FFC000"/>
          </a:solidFill>
        </p:spPr>
        <p:txBody>
          <a:bodyPr>
            <a:noAutofit/>
          </a:bodyPr>
          <a:lstStyle/>
          <a:p>
            <a:r>
              <a:rPr lang="fr-FR" sz="3200" b="1" i="1" dirty="0" smtClean="0">
                <a:latin typeface="Times New Roman" pitchFamily="18" charset="0"/>
                <a:cs typeface="Times New Roman" pitchFamily="18" charset="0"/>
              </a:rPr>
              <a:t/>
            </a:r>
            <a:br>
              <a:rPr lang="fr-FR" sz="3200" b="1" i="1" dirty="0" smtClean="0">
                <a:latin typeface="Times New Roman" pitchFamily="18" charset="0"/>
                <a:cs typeface="Times New Roman" pitchFamily="18" charset="0"/>
              </a:rPr>
            </a:br>
            <a:r>
              <a:rPr lang="fr-FR" sz="3200" b="1" i="1" dirty="0" smtClean="0">
                <a:latin typeface="Times New Roman" pitchFamily="18" charset="0"/>
                <a:cs typeface="Times New Roman" pitchFamily="18" charset="0"/>
              </a:rPr>
              <a:t>II-1Caractéristiques et origine des sols salés</a:t>
            </a:r>
            <a:br>
              <a:rPr lang="fr-FR" sz="3200" b="1" i="1" dirty="0" smtClean="0">
                <a:latin typeface="Times New Roman" pitchFamily="18" charset="0"/>
                <a:cs typeface="Times New Roman" pitchFamily="18" charset="0"/>
              </a:rPr>
            </a:b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980728"/>
            <a:ext cx="9144000" cy="5688632"/>
          </a:xfrm>
          <a:solidFill>
            <a:schemeClr val="accent6">
              <a:lumMod val="40000"/>
              <a:lumOff val="60000"/>
            </a:schemeClr>
          </a:solidFill>
        </p:spPr>
        <p:txBody>
          <a:bodyPr>
            <a:noAutofit/>
          </a:bodyPr>
          <a:lstStyle/>
          <a:p>
            <a:pPr algn="ctr">
              <a:buNone/>
            </a:pPr>
            <a:r>
              <a:rPr lang="fr-FR" sz="2400" b="1" i="1" dirty="0" smtClean="0">
                <a:latin typeface="Times New Roman" pitchFamily="18" charset="0"/>
                <a:cs typeface="Times New Roman" pitchFamily="18" charset="0"/>
              </a:rPr>
              <a:t>A) Définition </a:t>
            </a:r>
            <a:r>
              <a:rPr lang="fr-FR" sz="2400" b="1" i="1" dirty="0">
                <a:latin typeface="Times New Roman" pitchFamily="18" charset="0"/>
                <a:cs typeface="Times New Roman" pitchFamily="18" charset="0"/>
              </a:rPr>
              <a:t>de la salinisation</a:t>
            </a:r>
          </a:p>
          <a:p>
            <a:pPr marL="0" indent="0" algn="just">
              <a:buNone/>
            </a:pPr>
            <a:r>
              <a:rPr lang="fr-FR" sz="2400" dirty="0">
                <a:latin typeface="Times New Roman" pitchFamily="18" charset="0"/>
                <a:cs typeface="Times New Roman" pitchFamily="18" charset="0"/>
              </a:rPr>
              <a:t>La salinisation est l’enrichissement et l’accumulation de sels solubles dans </a:t>
            </a:r>
            <a:r>
              <a:rPr lang="fr-FR" sz="2400" dirty="0" smtClean="0">
                <a:latin typeface="Times New Roman" pitchFamily="18" charset="0"/>
                <a:cs typeface="Times New Roman" pitchFamily="18" charset="0"/>
              </a:rPr>
              <a:t>la </a:t>
            </a:r>
            <a:r>
              <a:rPr lang="fr-FR" sz="2400" dirty="0">
                <a:latin typeface="Times New Roman" pitchFamily="18" charset="0"/>
                <a:cs typeface="Times New Roman" pitchFamily="18" charset="0"/>
              </a:rPr>
              <a:t>solution du sol </a:t>
            </a:r>
            <a:r>
              <a:rPr lang="fr-FR" sz="2400" dirty="0" smtClean="0">
                <a:latin typeface="Times New Roman" pitchFamily="18" charset="0"/>
                <a:cs typeface="Times New Roman" pitchFamily="18" charset="0"/>
              </a:rPr>
              <a:t>sous l’action </a:t>
            </a:r>
            <a:r>
              <a:rPr lang="fr-FR" sz="2400" dirty="0">
                <a:latin typeface="Times New Roman" pitchFamily="18" charset="0"/>
                <a:cs typeface="Times New Roman" pitchFamily="18" charset="0"/>
              </a:rPr>
              <a:t>de l’eau.</a:t>
            </a:r>
          </a:p>
          <a:p>
            <a:pPr marL="0" indent="0" algn="just">
              <a:buNone/>
            </a:pPr>
            <a:r>
              <a:rPr lang="fr-FR" sz="2400" dirty="0">
                <a:latin typeface="Times New Roman" pitchFamily="18" charset="0"/>
                <a:cs typeface="Times New Roman" pitchFamily="18" charset="0"/>
              </a:rPr>
              <a:t>Le terme de sols salins ou salés est utilisé pour </a:t>
            </a:r>
            <a:r>
              <a:rPr lang="fr-FR" sz="2400" dirty="0" smtClean="0">
                <a:latin typeface="Times New Roman" pitchFamily="18" charset="0"/>
                <a:cs typeface="Times New Roman" pitchFamily="18" charset="0"/>
              </a:rPr>
              <a:t>des sols </a:t>
            </a:r>
            <a:r>
              <a:rPr lang="fr-FR" sz="2400" dirty="0">
                <a:latin typeface="Times New Roman" pitchFamily="18" charset="0"/>
                <a:cs typeface="Times New Roman" pitchFamily="18" charset="0"/>
              </a:rPr>
              <a:t>qui contiennent des sels solubles en </a:t>
            </a:r>
            <a:r>
              <a:rPr lang="fr-FR" sz="2400" dirty="0" smtClean="0">
                <a:latin typeface="Times New Roman" pitchFamily="18" charset="0"/>
                <a:cs typeface="Times New Roman" pitchFamily="18" charset="0"/>
              </a:rPr>
              <a:t>quantité telle </a:t>
            </a:r>
            <a:r>
              <a:rPr lang="fr-FR" sz="2400" dirty="0">
                <a:latin typeface="Times New Roman" pitchFamily="18" charset="0"/>
                <a:cs typeface="Times New Roman" pitchFamily="18" charset="0"/>
              </a:rPr>
              <a:t>que la croissance des </a:t>
            </a:r>
            <a:r>
              <a:rPr lang="fr-FR" sz="2400" dirty="0" smtClean="0">
                <a:latin typeface="Times New Roman" pitchFamily="18" charset="0"/>
                <a:cs typeface="Times New Roman" pitchFamily="18" charset="0"/>
              </a:rPr>
              <a:t>plantes est inhibée.  </a:t>
            </a:r>
            <a:r>
              <a:rPr lang="fr-FR" sz="2400" dirty="0">
                <a:latin typeface="Times New Roman" pitchFamily="18" charset="0"/>
                <a:cs typeface="Times New Roman" pitchFamily="18" charset="0"/>
              </a:rPr>
              <a:t>Ce type de sols est </a:t>
            </a:r>
            <a:r>
              <a:rPr lang="fr-FR" sz="2400" dirty="0" smtClean="0">
                <a:latin typeface="Times New Roman" pitchFamily="18" charset="0"/>
                <a:cs typeface="Times New Roman" pitchFamily="18" charset="0"/>
              </a:rPr>
              <a:t>généralement rencontré </a:t>
            </a:r>
            <a:r>
              <a:rPr lang="fr-FR" sz="2400" dirty="0">
                <a:latin typeface="Times New Roman" pitchFamily="18" charset="0"/>
                <a:cs typeface="Times New Roman" pitchFamily="18" charset="0"/>
              </a:rPr>
              <a:t>dans des régions arides </a:t>
            </a:r>
            <a:r>
              <a:rPr lang="fr-FR" sz="2400" dirty="0" smtClean="0">
                <a:latin typeface="Times New Roman" pitchFamily="18" charset="0"/>
                <a:cs typeface="Times New Roman" pitchFamily="18" charset="0"/>
              </a:rPr>
              <a:t>et semi </a:t>
            </a:r>
            <a:r>
              <a:rPr lang="fr-FR" sz="2400" dirty="0">
                <a:latin typeface="Times New Roman" pitchFamily="18" charset="0"/>
                <a:cs typeface="Times New Roman" pitchFamily="18" charset="0"/>
              </a:rPr>
              <a:t>arides et sont pratiquement inexistants dans </a:t>
            </a:r>
            <a:r>
              <a:rPr lang="fr-FR" sz="2400" dirty="0" smtClean="0">
                <a:latin typeface="Times New Roman" pitchFamily="18" charset="0"/>
                <a:cs typeface="Times New Roman" pitchFamily="18" charset="0"/>
              </a:rPr>
              <a:t>les régions </a:t>
            </a:r>
            <a:r>
              <a:rPr lang="fr-FR" sz="2400" dirty="0">
                <a:latin typeface="Times New Roman" pitchFamily="18" charset="0"/>
                <a:cs typeface="Times New Roman" pitchFamily="18" charset="0"/>
              </a:rPr>
              <a:t>à climat humide</a:t>
            </a:r>
            <a:r>
              <a:rPr lang="fr-FR" sz="2400" dirty="0" smtClean="0">
                <a:latin typeface="Times New Roman" pitchFamily="18" charset="0"/>
                <a:cs typeface="Times New Roman" pitchFamily="18" charset="0"/>
              </a:rPr>
              <a:t>.</a:t>
            </a:r>
          </a:p>
          <a:p>
            <a:pPr marL="0" indent="0" algn="just">
              <a:buNone/>
            </a:pPr>
            <a:r>
              <a:rPr lang="fr-FR" sz="2400" dirty="0" smtClean="0">
                <a:latin typeface="Times New Roman" pitchFamily="18" charset="0"/>
                <a:cs typeface="Times New Roman" pitchFamily="18" charset="0"/>
              </a:rPr>
              <a:t>En Algérie, à cause des eaux d’irrigation dont la CE est souvent plus élevée que celle du sol (1.5 à 6 </a:t>
            </a:r>
            <a:r>
              <a:rPr lang="fr-FR" sz="2400" dirty="0" err="1" smtClean="0">
                <a:latin typeface="Times New Roman" pitchFamily="18" charset="0"/>
                <a:cs typeface="Times New Roman" pitchFamily="18" charset="0"/>
              </a:rPr>
              <a:t>dS</a:t>
            </a:r>
            <a:r>
              <a:rPr lang="fr-FR" sz="2400" dirty="0" smtClean="0">
                <a:latin typeface="Times New Roman" pitchFamily="18" charset="0"/>
                <a:cs typeface="Times New Roman" pitchFamily="18" charset="0"/>
              </a:rPr>
              <a:t>/m), le potentiel de production végétative est aujourd’hui sévèrement affecté par la salinisation des sols </a:t>
            </a:r>
          </a:p>
          <a:p>
            <a:pPr marL="0" indent="0" algn="just">
              <a:buNone/>
            </a:pPr>
            <a:r>
              <a:rPr lang="fr-FR" sz="2400" dirty="0" smtClean="0">
                <a:latin typeface="Times New Roman" pitchFamily="18" charset="0"/>
                <a:cs typeface="Times New Roman" pitchFamily="18" charset="0"/>
              </a:rPr>
              <a:t>En milieu aride et semi-aride, la justification du drainage est le risque de salinisation et/ou de </a:t>
            </a:r>
            <a:r>
              <a:rPr lang="fr-FR" sz="2400" dirty="0" err="1" smtClean="0">
                <a:latin typeface="Times New Roman" pitchFamily="18" charset="0"/>
                <a:cs typeface="Times New Roman" pitchFamily="18" charset="0"/>
              </a:rPr>
              <a:t>sodisation</a:t>
            </a:r>
            <a:r>
              <a:rPr lang="fr-FR" sz="2400" dirty="0" smtClean="0">
                <a:latin typeface="Times New Roman" pitchFamily="18" charset="0"/>
                <a:cs typeface="Times New Roman" pitchFamily="18" charset="0"/>
              </a:rPr>
              <a:t> des sols dû à l’irrigation avec une eau chargée en sels.</a:t>
            </a:r>
          </a:p>
          <a:p>
            <a:pPr marL="0" indent="0" algn="just">
              <a:buNone/>
            </a:pPr>
            <a:endParaRPr lang="fr-FR" sz="2400" dirty="0" smtClean="0">
              <a:latin typeface="Times New Roman" pitchFamily="18" charset="0"/>
              <a:cs typeface="Times New Roman" pitchFamily="18" charset="0"/>
            </a:endParaRPr>
          </a:p>
          <a:p>
            <a:pPr marL="0" indent="0" algn="just">
              <a:buNone/>
            </a:pP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64704"/>
            <a:ext cx="9144000" cy="4525963"/>
          </a:xfrm>
          <a:solidFill>
            <a:schemeClr val="accent6">
              <a:lumMod val="40000"/>
              <a:lumOff val="60000"/>
            </a:schemeClr>
          </a:solidFill>
        </p:spPr>
        <p:txBody>
          <a:bodyPr>
            <a:normAutofit/>
          </a:bodyPr>
          <a:lstStyle/>
          <a:p>
            <a:pPr>
              <a:buNone/>
            </a:pPr>
            <a:r>
              <a:rPr lang="fr-FR" sz="2400" dirty="0" smtClean="0">
                <a:latin typeface="Times New Roman" pitchFamily="18" charset="0"/>
                <a:cs typeface="Times New Roman" pitchFamily="18" charset="0"/>
              </a:rPr>
              <a:t>Le processus de salinisation est d’autant plus marqué lorsque: </a:t>
            </a:r>
          </a:p>
          <a:p>
            <a:pPr>
              <a:buNone/>
            </a:pPr>
            <a:r>
              <a:rPr lang="fr-FR" sz="2400" dirty="0" smtClean="0">
                <a:latin typeface="Times New Roman" pitchFamily="18" charset="0"/>
                <a:cs typeface="Times New Roman" pitchFamily="18" charset="0"/>
              </a:rPr>
              <a:t>- La nappe est proche de la surface et fortement minéralisée; </a:t>
            </a:r>
          </a:p>
          <a:p>
            <a:pPr>
              <a:buNone/>
            </a:pPr>
            <a:r>
              <a:rPr lang="fr-FR" sz="2400" dirty="0" smtClean="0">
                <a:latin typeface="Times New Roman" pitchFamily="18" charset="0"/>
                <a:cs typeface="Times New Roman" pitchFamily="18" charset="0"/>
              </a:rPr>
              <a:t>- Le bilan P/ETP est en faveur de l’ETP.</a:t>
            </a:r>
          </a:p>
          <a:p>
            <a:pPr algn="ctr">
              <a:buNone/>
            </a:pPr>
            <a:r>
              <a:rPr lang="fr-FR" sz="2400" b="1" i="1" u="sng" dirty="0" smtClean="0">
                <a:latin typeface="Times New Roman" pitchFamily="18" charset="0"/>
                <a:cs typeface="Times New Roman" pitchFamily="18" charset="0"/>
              </a:rPr>
              <a:t>B) Les techniques susceptibles d’intervenir pour remédier au problème de la salinité sont:</a:t>
            </a:r>
          </a:p>
          <a:p>
            <a:pPr marL="0" indent="0">
              <a:buNone/>
            </a:pPr>
            <a:r>
              <a:rPr lang="fr-FR" sz="2400" b="1" dirty="0" smtClean="0">
                <a:latin typeface="Times New Roman" pitchFamily="18" charset="0"/>
                <a:cs typeface="Times New Roman" pitchFamily="18" charset="0"/>
              </a:rPr>
              <a:t>Méthode principale: </a:t>
            </a:r>
            <a:r>
              <a:rPr lang="fr-FR" sz="2400" dirty="0" smtClean="0">
                <a:latin typeface="Times New Roman" pitchFamily="18" charset="0"/>
                <a:cs typeface="Times New Roman" pitchFamily="18" charset="0"/>
              </a:rPr>
              <a:t>lessivage et amendements </a:t>
            </a:r>
            <a:r>
              <a:rPr lang="fr-FR" sz="2400" dirty="0" err="1" smtClean="0">
                <a:latin typeface="Times New Roman" pitchFamily="18" charset="0"/>
                <a:cs typeface="Times New Roman" pitchFamily="18" charset="0"/>
              </a:rPr>
              <a:t>calci</a:t>
            </a:r>
            <a:r>
              <a:rPr lang="fr-FR" sz="2400" dirty="0" smtClean="0">
                <a:latin typeface="Times New Roman" pitchFamily="18" charset="0"/>
                <a:cs typeface="Times New Roman" pitchFamily="18" charset="0"/>
              </a:rPr>
              <a:t>-Magnésiques;  </a:t>
            </a:r>
          </a:p>
          <a:p>
            <a:pPr>
              <a:buNone/>
            </a:pPr>
            <a:r>
              <a:rPr lang="fr-FR" sz="2400" b="1" dirty="0" smtClean="0">
                <a:latin typeface="Times New Roman" pitchFamily="18" charset="0"/>
                <a:cs typeface="Times New Roman" pitchFamily="18" charset="0"/>
              </a:rPr>
              <a:t>Méthodes associées</a:t>
            </a:r>
            <a:r>
              <a:rPr lang="fr-FR" sz="2400" dirty="0" smtClean="0">
                <a:latin typeface="Times New Roman" pitchFamily="18" charset="0"/>
                <a:cs typeface="Times New Roman" pitchFamily="18" charset="0"/>
              </a:rPr>
              <a:t>: labour profond, sous-solage, sablage et apport de matière organique. </a:t>
            </a:r>
          </a:p>
          <a:p>
            <a:pPr>
              <a:buFontTx/>
              <a:buChar char="-"/>
            </a:pPr>
            <a:endParaRPr lang="fr-FR" sz="2400" dirty="0" smtClean="0">
              <a:latin typeface="Times New Roman" pitchFamily="18" charset="0"/>
              <a:cs typeface="Times New Roman" pitchFamily="18" charset="0"/>
            </a:endParaRPr>
          </a:p>
          <a:p>
            <a:pPr>
              <a:buFontTx/>
              <a:buChar char="-"/>
            </a:pPr>
            <a:endParaRPr lang="fr-F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052736"/>
            <a:ext cx="9036496" cy="4464496"/>
          </a:xfrm>
          <a:solidFill>
            <a:schemeClr val="accent6">
              <a:lumMod val="40000"/>
              <a:lumOff val="60000"/>
            </a:schemeClr>
          </a:solidFill>
        </p:spPr>
        <p:txBody>
          <a:bodyPr>
            <a:noAutofit/>
          </a:bodyPr>
          <a:lstStyle/>
          <a:p>
            <a:pPr algn="ctr">
              <a:buNone/>
            </a:pPr>
            <a:r>
              <a:rPr lang="fr-FR" sz="2400" b="1" i="1" u="sng" dirty="0" smtClean="0">
                <a:latin typeface="Times New Roman" pitchFamily="18" charset="0"/>
                <a:cs typeface="Times New Roman" pitchFamily="18" charset="0"/>
              </a:rPr>
              <a:t>C) Les investigations nécessaires : </a:t>
            </a:r>
          </a:p>
          <a:p>
            <a:pPr algn="just">
              <a:buNone/>
            </a:pPr>
            <a:r>
              <a:rPr lang="fr-FR" sz="2400" dirty="0" smtClean="0">
                <a:latin typeface="Times New Roman" pitchFamily="18" charset="0"/>
                <a:cs typeface="Times New Roman" pitchFamily="18" charset="0"/>
              </a:rPr>
              <a:t>-Connaissances des sols (propriétés physiques, hydrodynamique…); </a:t>
            </a:r>
          </a:p>
          <a:p>
            <a:pPr marL="0" indent="0" algn="just">
              <a:buNone/>
            </a:pPr>
            <a:r>
              <a:rPr lang="fr-FR" sz="2400" dirty="0" smtClean="0">
                <a:latin typeface="Times New Roman" pitchFamily="18" charset="0"/>
                <a:cs typeface="Times New Roman" pitchFamily="18" charset="0"/>
              </a:rPr>
              <a:t>-Connaissance des paramètres climatiques (P, ETP), hydrogéologiques et topographiques; </a:t>
            </a:r>
          </a:p>
          <a:p>
            <a:pPr marL="0" indent="0" algn="just">
              <a:buNone/>
            </a:pPr>
            <a:r>
              <a:rPr lang="fr-FR" sz="2400" dirty="0" smtClean="0">
                <a:latin typeface="Times New Roman" pitchFamily="18" charset="0"/>
                <a:cs typeface="Times New Roman" pitchFamily="18" charset="0"/>
              </a:rPr>
              <a:t>-Quantité d’eau disponible et sa qualité; </a:t>
            </a:r>
          </a:p>
          <a:p>
            <a:pPr algn="just">
              <a:buNone/>
            </a:pPr>
            <a:r>
              <a:rPr lang="fr-FR" sz="2400" dirty="0" smtClean="0">
                <a:latin typeface="Times New Roman" pitchFamily="18" charset="0"/>
                <a:cs typeface="Times New Roman" pitchFamily="18" charset="0"/>
              </a:rPr>
              <a:t>- Origine et causes principales de salinité; </a:t>
            </a:r>
          </a:p>
          <a:p>
            <a:pPr algn="just">
              <a:buNone/>
            </a:pPr>
            <a:r>
              <a:rPr lang="fr-FR" sz="2400" dirty="0" smtClean="0">
                <a:latin typeface="Times New Roman" pitchFamily="18" charset="0"/>
                <a:cs typeface="Times New Roman" pitchFamily="18" charset="0"/>
              </a:rPr>
              <a:t>- Cartographie du ou des problèmes; </a:t>
            </a:r>
          </a:p>
          <a:p>
            <a:pPr marL="0" indent="0" algn="just">
              <a:buNone/>
            </a:pPr>
            <a:r>
              <a:rPr lang="fr-FR" sz="2400" dirty="0" smtClean="0">
                <a:latin typeface="Times New Roman" pitchFamily="18" charset="0"/>
                <a:cs typeface="Times New Roman" pitchFamily="18" charset="0"/>
              </a:rPr>
              <a:t>La synthèse de l’ensemble des données disponibles ou collectées devrait permettre de situer la problématique et d’envisager le type de solution sur la base de l’expérience acquise dans des situations similaires. </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692696"/>
          </a:xfrm>
          <a:solidFill>
            <a:schemeClr val="accent6"/>
          </a:solidFill>
        </p:spPr>
        <p:txBody>
          <a:bodyPr>
            <a:noAutofit/>
          </a:bodyPr>
          <a:lstStyle/>
          <a:p>
            <a:r>
              <a:rPr lang="fr-FR" sz="3600" b="1" i="1" dirty="0" smtClean="0">
                <a:latin typeface="Times New Roman" pitchFamily="18" charset="0"/>
                <a:cs typeface="Times New Roman" pitchFamily="18" charset="0"/>
              </a:rPr>
              <a:t/>
            </a:r>
            <a:br>
              <a:rPr lang="fr-FR" sz="3600" b="1" i="1" dirty="0" smtClean="0">
                <a:latin typeface="Times New Roman" pitchFamily="18" charset="0"/>
                <a:cs typeface="Times New Roman" pitchFamily="18" charset="0"/>
              </a:rPr>
            </a:br>
            <a:r>
              <a:rPr lang="fr-FR" sz="3600" b="1" i="1" dirty="0" smtClean="0">
                <a:latin typeface="Times New Roman" pitchFamily="18" charset="0"/>
                <a:cs typeface="Times New Roman" pitchFamily="18" charset="0"/>
              </a:rPr>
              <a:t>II-2 Mesure de la salinité </a:t>
            </a:r>
            <a:br>
              <a:rPr lang="fr-FR" sz="3600" b="1" i="1" dirty="0" smtClean="0">
                <a:latin typeface="Times New Roman" pitchFamily="18" charset="0"/>
                <a:cs typeface="Times New Roman" pitchFamily="18" charset="0"/>
              </a:rPr>
            </a:br>
            <a:endParaRPr lang="fr-FR" sz="3600" b="1" i="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1052736"/>
            <a:ext cx="9144000" cy="1728192"/>
          </a:xfrm>
          <a:solidFill>
            <a:schemeClr val="accent6">
              <a:lumMod val="40000"/>
              <a:lumOff val="60000"/>
            </a:schemeClr>
          </a:solidFill>
        </p:spPr>
        <p:txBody>
          <a:bodyPr>
            <a:normAutofit/>
          </a:bodyPr>
          <a:lstStyle/>
          <a:p>
            <a:pPr marL="0" indent="0">
              <a:buNone/>
            </a:pPr>
            <a:r>
              <a:rPr lang="fr-FR" sz="2400" dirty="0" smtClean="0">
                <a:latin typeface="Times New Roman" pitchFamily="18" charset="0"/>
                <a:cs typeface="Times New Roman" pitchFamily="18" charset="0"/>
              </a:rPr>
              <a:t>La salinité totale d’un sol se mesure sur la solution du sol d’un extrait de pate saturée à l’aide d’un conductimètre et s’exprime par la </a:t>
            </a:r>
            <a:r>
              <a:rPr lang="fr-FR" sz="2400" b="1" dirty="0" smtClean="0">
                <a:latin typeface="Times New Roman" pitchFamily="18" charset="0"/>
                <a:cs typeface="Times New Roman" pitchFamily="18" charset="0"/>
              </a:rPr>
              <a:t>CE </a:t>
            </a:r>
            <a:r>
              <a:rPr lang="fr-FR" sz="2400" dirty="0" smtClean="0">
                <a:latin typeface="Times New Roman" pitchFamily="18" charset="0"/>
                <a:cs typeface="Times New Roman" pitchFamily="18" charset="0"/>
              </a:rPr>
              <a:t>mesurée sur la solution du sol d’une température standard de 25°C </a:t>
            </a:r>
          </a:p>
          <a:p>
            <a:pPr>
              <a:buNone/>
            </a:pPr>
            <a:r>
              <a:rPr lang="fr-FR" sz="2400" dirty="0" smtClean="0">
                <a:latin typeface="Times New Roman" pitchFamily="18" charset="0"/>
                <a:cs typeface="Times New Roman" pitchFamily="18" charset="0"/>
              </a:rPr>
              <a:t>La CE s’exprime en </a:t>
            </a:r>
            <a:r>
              <a:rPr lang="fr-FR" sz="2400" dirty="0" err="1" smtClean="0">
                <a:latin typeface="Times New Roman" pitchFamily="18" charset="0"/>
                <a:cs typeface="Times New Roman" pitchFamily="18" charset="0"/>
              </a:rPr>
              <a:t>dS</a:t>
            </a:r>
            <a:r>
              <a:rPr lang="fr-FR" sz="2400" dirty="0" smtClean="0">
                <a:latin typeface="Times New Roman" pitchFamily="18" charset="0"/>
                <a:cs typeface="Times New Roman" pitchFamily="18" charset="0"/>
              </a:rPr>
              <a:t>/m (ou </a:t>
            </a:r>
            <a:r>
              <a:rPr lang="fr-FR" sz="2400" dirty="0" err="1" smtClean="0">
                <a:latin typeface="Times New Roman" pitchFamily="18" charset="0"/>
                <a:cs typeface="Times New Roman" pitchFamily="18" charset="0"/>
              </a:rPr>
              <a:t>mmohs</a:t>
            </a:r>
            <a:r>
              <a:rPr lang="fr-FR" sz="2400" dirty="0" smtClean="0">
                <a:latin typeface="Times New Roman" pitchFamily="18" charset="0"/>
                <a:cs typeface="Times New Roman" pitchFamily="18" charset="0"/>
              </a:rPr>
              <a:t>/cm).</a:t>
            </a:r>
            <a:endParaRPr lang="fr-FR" sz="2400" dirty="0">
              <a:latin typeface="Times New Roman" pitchFamily="18" charset="0"/>
              <a:cs typeface="Times New Roman" pitchFamily="18" charset="0"/>
            </a:endParaRPr>
          </a:p>
        </p:txBody>
      </p:sp>
      <p:sp>
        <p:nvSpPr>
          <p:cNvPr id="4" name="Rectangle 3"/>
          <p:cNvSpPr/>
          <p:nvPr/>
        </p:nvSpPr>
        <p:spPr>
          <a:xfrm>
            <a:off x="0" y="3140968"/>
            <a:ext cx="9144000" cy="2554545"/>
          </a:xfrm>
          <a:prstGeom prst="rect">
            <a:avLst/>
          </a:prstGeom>
          <a:solidFill>
            <a:schemeClr val="accent6">
              <a:lumMod val="20000"/>
              <a:lumOff val="80000"/>
            </a:schemeClr>
          </a:solidFill>
        </p:spPr>
        <p:txBody>
          <a:bodyPr wrap="square">
            <a:spAutoFit/>
          </a:bodyPr>
          <a:lstStyle/>
          <a:p>
            <a:r>
              <a:rPr lang="fr-FR" sz="2000" dirty="0" smtClean="0">
                <a:latin typeface="Times New Roman" pitchFamily="18" charset="0"/>
                <a:cs typeface="Times New Roman" pitchFamily="18" charset="0"/>
              </a:rPr>
              <a:t>″L’échantillon à étudier est placé dans une capsule et de l’eau lui est ajoutée par petites doses jusqu'à refus d’absorption. La terre est alors lisse et glacée. Quand la pâte saturée a été obtenue, elle est versée sur un ,,,,,,,et soumise au vide. Le liquide qui s’écoule est l'extrait saturé. La conductibilité de cet extrait est mesurée et exprimée en </a:t>
            </a:r>
            <a:r>
              <a:rPr lang="fr-FR" sz="2000" dirty="0" err="1" smtClean="0">
                <a:latin typeface="Times New Roman" pitchFamily="18" charset="0"/>
                <a:cs typeface="Times New Roman" pitchFamily="18" charset="0"/>
              </a:rPr>
              <a:t>millimhos</a:t>
            </a:r>
            <a:r>
              <a:rPr lang="fr-FR" sz="2000" dirty="0" smtClean="0">
                <a:latin typeface="Times New Roman" pitchFamily="18" charset="0"/>
                <a:cs typeface="Times New Roman" pitchFamily="18" charset="0"/>
              </a:rPr>
              <a:t> par cm</a:t>
            </a:r>
            <a:r>
              <a:rPr lang="fr-FR" sz="2000" baseline="30000"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à 25 degrés Celsius″.</a:t>
            </a:r>
          </a:p>
          <a:p>
            <a:r>
              <a:rPr lang="fr-FR" sz="2000" dirty="0" smtClean="0">
                <a:latin typeface="Times New Roman" pitchFamily="18" charset="0"/>
                <a:cs typeface="Times New Roman" pitchFamily="18" charset="0"/>
              </a:rPr>
              <a:t>Notons finalement que la tolérance des plantes aux sels est donnée en conductibilité électrique à 25°C de l’extrait saturé du sol qui est correspond à peu de choses près à la solution du sol à la limite du ressuyage.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80728"/>
            <a:ext cx="9144000" cy="5013176"/>
          </a:xfrm>
          <a:solidFill>
            <a:schemeClr val="accent6">
              <a:lumMod val="40000"/>
              <a:lumOff val="60000"/>
            </a:schemeClr>
          </a:solidFill>
        </p:spPr>
        <p:txBody>
          <a:bodyPr>
            <a:normAutofit/>
          </a:bodyPr>
          <a:lstStyle/>
          <a:p>
            <a:pPr algn="just">
              <a:buNone/>
            </a:pPr>
            <a:r>
              <a:rPr lang="fr-FR" sz="2400" b="1" i="1" dirty="0" smtClean="0">
                <a:latin typeface="Times New Roman" pitchFamily="18" charset="0"/>
                <a:cs typeface="Times New Roman" pitchFamily="18" charset="0"/>
              </a:rPr>
              <a:t>II-2 Caractéristiques </a:t>
            </a:r>
            <a:r>
              <a:rPr lang="fr-FR" sz="2400" b="1" i="1" dirty="0">
                <a:latin typeface="Times New Roman" pitchFamily="18" charset="0"/>
                <a:cs typeface="Times New Roman" pitchFamily="18" charset="0"/>
              </a:rPr>
              <a:t>des </a:t>
            </a:r>
            <a:r>
              <a:rPr lang="fr-FR" sz="2400" b="1" i="1" dirty="0" smtClean="0">
                <a:latin typeface="Times New Roman" pitchFamily="18" charset="0"/>
                <a:cs typeface="Times New Roman" pitchFamily="18" charset="0"/>
              </a:rPr>
              <a:t>sols salins</a:t>
            </a:r>
            <a:endParaRPr lang="fr-FR" sz="2400" b="1" i="1" dirty="0">
              <a:latin typeface="Times New Roman" pitchFamily="18" charset="0"/>
              <a:cs typeface="Times New Roman" pitchFamily="18" charset="0"/>
            </a:endParaRPr>
          </a:p>
          <a:p>
            <a:pPr marL="0" indent="0" algn="just">
              <a:buNone/>
            </a:pPr>
            <a:r>
              <a:rPr lang="fr-FR" sz="2400" dirty="0" smtClean="0">
                <a:latin typeface="Times New Roman" pitchFamily="18" charset="0"/>
                <a:cs typeface="Times New Roman" pitchFamily="18" charset="0"/>
              </a:rPr>
              <a:t>-Les sols salins</a:t>
            </a:r>
            <a:r>
              <a:rPr lang="fr-FR" sz="2400" i="1" dirty="0" smtClean="0">
                <a:latin typeface="Times New Roman" pitchFamily="18" charset="0"/>
                <a:cs typeface="Times New Roman" pitchFamily="18" charset="0"/>
              </a:rPr>
              <a:t>, </a:t>
            </a:r>
            <a:r>
              <a:rPr lang="fr-FR" sz="2400" i="1" dirty="0">
                <a:latin typeface="Times New Roman" pitchFamily="18" charset="0"/>
                <a:cs typeface="Times New Roman" pitchFamily="18" charset="0"/>
              </a:rPr>
              <a:t>possèdent </a:t>
            </a:r>
            <a:r>
              <a:rPr lang="fr-FR" sz="2400" i="1" dirty="0" smtClean="0">
                <a:latin typeface="Times New Roman" pitchFamily="18" charset="0"/>
                <a:cs typeface="Times New Roman" pitchFamily="18" charset="0"/>
              </a:rPr>
              <a:t>un </a:t>
            </a:r>
            <a:r>
              <a:rPr lang="fr-FR" sz="2400" dirty="0" smtClean="0">
                <a:latin typeface="Times New Roman" pitchFamily="18" charset="0"/>
                <a:cs typeface="Times New Roman" pitchFamily="18" charset="0"/>
              </a:rPr>
              <a:t>horizon </a:t>
            </a:r>
            <a:r>
              <a:rPr lang="fr-FR" sz="2400" dirty="0">
                <a:latin typeface="Times New Roman" pitchFamily="18" charset="0"/>
                <a:cs typeface="Times New Roman" pitchFamily="18" charset="0"/>
              </a:rPr>
              <a:t>dont la conductivité de l’extrait de pâte </a:t>
            </a:r>
            <a:r>
              <a:rPr lang="fr-FR" sz="2400" dirty="0" smtClean="0">
                <a:latin typeface="Times New Roman" pitchFamily="18" charset="0"/>
                <a:cs typeface="Times New Roman" pitchFamily="18" charset="0"/>
              </a:rPr>
              <a:t>saturée est supérieure à 8 déci-siemens par mètre </a:t>
            </a:r>
            <a:r>
              <a:rPr lang="fr-FR" sz="2400" dirty="0">
                <a:latin typeface="Times New Roman" pitchFamily="18" charset="0"/>
                <a:cs typeface="Times New Roman" pitchFamily="18" charset="0"/>
              </a:rPr>
              <a:t>à 25°C, selon la nature anionique des sels présents (chlorurés, sulfatés, ou bien carbonatés</a:t>
            </a:r>
            <a:r>
              <a:rPr lang="fr-FR" sz="2400" dirty="0" smtClean="0">
                <a:latin typeface="Times New Roman" pitchFamily="18" charset="0"/>
                <a:cs typeface="Times New Roman" pitchFamily="18" charset="0"/>
              </a:rPr>
              <a:t>, respectivement</a:t>
            </a:r>
            <a:r>
              <a:rPr lang="fr-FR" sz="2400" dirty="0">
                <a:latin typeface="Times New Roman" pitchFamily="18" charset="0"/>
                <a:cs typeface="Times New Roman" pitchFamily="18" charset="0"/>
              </a:rPr>
              <a:t>).</a:t>
            </a:r>
          </a:p>
          <a:p>
            <a:pPr marL="0" indent="0" algn="just">
              <a:buNone/>
            </a:pPr>
            <a:r>
              <a:rPr lang="fr-FR" sz="2400" dirty="0">
                <a:latin typeface="Times New Roman" pitchFamily="18" charset="0"/>
                <a:cs typeface="Times New Roman" pitchFamily="18" charset="0"/>
              </a:rPr>
              <a:t>Ils se forment souvent à partir d’une nappe phréatique salée et peu profonde, d’origine naturelle </a:t>
            </a:r>
            <a:r>
              <a:rPr lang="fr-FR" sz="2400" dirty="0" smtClean="0">
                <a:latin typeface="Times New Roman" pitchFamily="18" charset="0"/>
                <a:cs typeface="Times New Roman" pitchFamily="18" charset="0"/>
              </a:rPr>
              <a:t>ou anthropique</a:t>
            </a:r>
            <a:r>
              <a:rPr lang="fr-FR" sz="2400" dirty="0">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marL="0" indent="0" algn="just">
              <a:buNone/>
            </a:pPr>
            <a:r>
              <a:rPr lang="fr-FR" sz="2400" dirty="0" smtClean="0">
                <a:latin typeface="Times New Roman" pitchFamily="18" charset="0"/>
                <a:cs typeface="Times New Roman" pitchFamily="18" charset="0"/>
              </a:rPr>
              <a:t>Le </a:t>
            </a:r>
            <a:r>
              <a:rPr lang="fr-FR" sz="2400" dirty="0">
                <a:latin typeface="Times New Roman" pitchFamily="18" charset="0"/>
                <a:cs typeface="Times New Roman" pitchFamily="18" charset="0"/>
              </a:rPr>
              <a:t>climat, la topographie et la texture des sols influencent le sens, la vitesse et </a:t>
            </a:r>
            <a:r>
              <a:rPr lang="fr-FR" sz="2400" dirty="0" smtClean="0">
                <a:latin typeface="Times New Roman" pitchFamily="18" charset="0"/>
                <a:cs typeface="Times New Roman" pitchFamily="18" charset="0"/>
              </a:rPr>
              <a:t>l’intensité des </a:t>
            </a:r>
            <a:r>
              <a:rPr lang="fr-FR" sz="2400" dirty="0">
                <a:latin typeface="Times New Roman" pitchFamily="18" charset="0"/>
                <a:cs typeface="Times New Roman" pitchFamily="18" charset="0"/>
              </a:rPr>
              <a:t>redistributions salines dans les </a:t>
            </a:r>
            <a:r>
              <a:rPr lang="fr-FR" sz="2400" dirty="0" smtClean="0">
                <a:latin typeface="Times New Roman" pitchFamily="18" charset="0"/>
                <a:cs typeface="Times New Roman" pitchFamily="18" charset="0"/>
              </a:rPr>
              <a:t>profils selon </a:t>
            </a:r>
            <a:r>
              <a:rPr lang="fr-FR" sz="2400" dirty="0">
                <a:latin typeface="Times New Roman" pitchFamily="18" charset="0"/>
                <a:cs typeface="Times New Roman" pitchFamily="18" charset="0"/>
              </a:rPr>
              <a:t>les solubilités </a:t>
            </a:r>
            <a:r>
              <a:rPr lang="fr-FR" sz="2400" dirty="0" smtClean="0">
                <a:latin typeface="Times New Roman" pitchFamily="18" charset="0"/>
                <a:cs typeface="Times New Roman" pitchFamily="18" charset="0"/>
              </a:rPr>
              <a:t>respectives des </a:t>
            </a:r>
            <a:r>
              <a:rPr lang="fr-FR" sz="2400" dirty="0">
                <a:latin typeface="Times New Roman" pitchFamily="18" charset="0"/>
                <a:cs typeface="Times New Roman" pitchFamily="18" charset="0"/>
              </a:rPr>
              <a:t>différents sels</a:t>
            </a:r>
            <a:r>
              <a:rPr lang="fr-FR" sz="2400" dirty="0" smtClean="0">
                <a:latin typeface="Times New Roman" pitchFamily="18" charset="0"/>
                <a:cs typeface="Times New Roman" pitchFamily="18" charset="0"/>
              </a:rPr>
              <a:t>.</a:t>
            </a:r>
          </a:p>
          <a:p>
            <a:pPr marL="0" indent="0" algn="just">
              <a:buNone/>
            </a:pPr>
            <a:r>
              <a:rPr lang="fr-FR" sz="2400" dirty="0" smtClean="0">
                <a:latin typeface="Times New Roman" pitchFamily="18" charset="0"/>
                <a:cs typeface="Times New Roman" pitchFamily="18" charset="0"/>
              </a:rPr>
              <a:t>-Les </a:t>
            </a:r>
            <a:r>
              <a:rPr lang="fr-FR" sz="2400" dirty="0">
                <a:latin typeface="Times New Roman" pitchFamily="18" charset="0"/>
                <a:cs typeface="Times New Roman" pitchFamily="18" charset="0"/>
              </a:rPr>
              <a:t>saisons chaudes et sèches favorisent l’ascension capillaire des sels à </a:t>
            </a:r>
            <a:r>
              <a:rPr lang="fr-FR" sz="2400" dirty="0" smtClean="0">
                <a:latin typeface="Times New Roman" pitchFamily="18" charset="0"/>
                <a:cs typeface="Times New Roman" pitchFamily="18" charset="0"/>
              </a:rPr>
              <a:t>la  </a:t>
            </a:r>
            <a:r>
              <a:rPr lang="fr-FR" sz="2400" dirty="0">
                <a:latin typeface="Times New Roman" pitchFamily="18" charset="0"/>
                <a:cs typeface="Times New Roman" pitchFamily="18" charset="0"/>
              </a:rPr>
              <a:t>surface des sols, où ils </a:t>
            </a:r>
            <a:r>
              <a:rPr lang="fr-FR" sz="2400" dirty="0" smtClean="0">
                <a:latin typeface="Times New Roman" pitchFamily="18" charset="0"/>
                <a:cs typeface="Times New Roman" pitchFamily="18" charset="0"/>
              </a:rPr>
              <a:t>se concentrent </a:t>
            </a:r>
            <a:r>
              <a:rPr lang="fr-FR" sz="2400" dirty="0">
                <a:latin typeface="Times New Roman" pitchFamily="18" charset="0"/>
                <a:cs typeface="Times New Roman" pitchFamily="18" charset="0"/>
              </a:rPr>
              <a:t>sous l’effet </a:t>
            </a:r>
            <a:r>
              <a:rPr lang="fr-FR" sz="2400" dirty="0" smtClean="0">
                <a:latin typeface="Times New Roman" pitchFamily="18" charset="0"/>
                <a:cs typeface="Times New Roman" pitchFamily="18" charset="0"/>
              </a:rPr>
              <a:t>de l’évaporation.</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404664"/>
          </a:xfrm>
          <a:solidFill>
            <a:schemeClr val="accent6"/>
          </a:solidFill>
        </p:spPr>
        <p:txBody>
          <a:bodyPr>
            <a:noAutofit/>
          </a:bodyPr>
          <a:lstStyle/>
          <a:p>
            <a:r>
              <a:rPr lang="fr-FR" sz="2800" b="1" i="1" dirty="0" smtClean="0">
                <a:latin typeface="Times New Roman" pitchFamily="18" charset="0"/>
                <a:cs typeface="Times New Roman" pitchFamily="18" charset="0"/>
              </a:rPr>
              <a:t/>
            </a:r>
            <a:br>
              <a:rPr lang="fr-FR" sz="2800" b="1" i="1" dirty="0" smtClean="0">
                <a:latin typeface="Times New Roman" pitchFamily="18" charset="0"/>
                <a:cs typeface="Times New Roman" pitchFamily="18" charset="0"/>
              </a:rPr>
            </a:br>
            <a:r>
              <a:rPr lang="fr-FR" sz="2800" b="1" i="1" dirty="0" smtClean="0">
                <a:latin typeface="Times New Roman" pitchFamily="18" charset="0"/>
                <a:cs typeface="Times New Roman" pitchFamily="18" charset="0"/>
              </a:rPr>
              <a:t> II-3 Modes de salinisation des sols</a:t>
            </a:r>
            <a:br>
              <a:rPr lang="fr-FR" sz="2800" b="1" i="1" dirty="0" smtClean="0">
                <a:latin typeface="Times New Roman" pitchFamily="18" charset="0"/>
                <a:cs typeface="Times New Roman" pitchFamily="18" charset="0"/>
              </a:rPr>
            </a:br>
            <a:endParaRPr lang="fr-FR" sz="28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404664"/>
            <a:ext cx="9144000" cy="6453336"/>
          </a:xfrm>
          <a:solidFill>
            <a:schemeClr val="accent6">
              <a:lumMod val="40000"/>
              <a:lumOff val="60000"/>
            </a:schemeClr>
          </a:solidFill>
        </p:spPr>
        <p:txBody>
          <a:bodyPr>
            <a:noAutofit/>
          </a:bodyPr>
          <a:lstStyle/>
          <a:p>
            <a:pPr>
              <a:buNone/>
            </a:pPr>
            <a:r>
              <a:rPr lang="fr-FR" sz="2000" b="1" i="1" dirty="0" smtClean="0">
                <a:latin typeface="Times New Roman" pitchFamily="18" charset="0"/>
                <a:cs typeface="Times New Roman" pitchFamily="18" charset="0"/>
              </a:rPr>
              <a:t>1</a:t>
            </a:r>
            <a:r>
              <a:rPr lang="fr-FR" sz="2000" b="1" i="1" dirty="0">
                <a:latin typeface="Times New Roman" pitchFamily="18" charset="0"/>
                <a:cs typeface="Times New Roman" pitchFamily="18" charset="0"/>
              </a:rPr>
              <a:t>. Mouvement des sels dans le </a:t>
            </a:r>
            <a:r>
              <a:rPr lang="fr-FR" sz="2000" b="1" i="1" dirty="0" smtClean="0">
                <a:latin typeface="Times New Roman" pitchFamily="18" charset="0"/>
                <a:cs typeface="Times New Roman" pitchFamily="18" charset="0"/>
              </a:rPr>
              <a:t>sol        a</a:t>
            </a:r>
            <a:r>
              <a:rPr lang="fr-FR" sz="2000" b="1" i="1" dirty="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Transfert </a:t>
            </a:r>
            <a:r>
              <a:rPr lang="fr-FR" sz="2000" b="1" i="1" dirty="0">
                <a:latin typeface="Times New Roman" pitchFamily="18" charset="0"/>
                <a:cs typeface="Times New Roman" pitchFamily="18" charset="0"/>
              </a:rPr>
              <a:t>par lessivage</a:t>
            </a:r>
          </a:p>
          <a:p>
            <a:pPr marL="0" indent="0" algn="just">
              <a:buNone/>
            </a:pPr>
            <a:r>
              <a:rPr lang="fr-FR" sz="2000" dirty="0">
                <a:latin typeface="Times New Roman" pitchFamily="18" charset="0"/>
                <a:cs typeface="Times New Roman" pitchFamily="18" charset="0"/>
              </a:rPr>
              <a:t>La première hypothèse à considérer est que les sels étant dans le sol, celui-ci va recevoir </a:t>
            </a:r>
            <a:r>
              <a:rPr lang="fr-FR" sz="2000" dirty="0" smtClean="0">
                <a:latin typeface="Times New Roman" pitchFamily="18" charset="0"/>
                <a:cs typeface="Times New Roman" pitchFamily="18" charset="0"/>
              </a:rPr>
              <a:t>des précipitations</a:t>
            </a:r>
            <a:r>
              <a:rPr lang="fr-FR" sz="2000" dirty="0">
                <a:latin typeface="Times New Roman" pitchFamily="18" charset="0"/>
                <a:cs typeface="Times New Roman" pitchFamily="18" charset="0"/>
              </a:rPr>
              <a:t>. L’eau va alors s’infiltrer dans le sol, dissolvant les sels présents dans leur ordre </a:t>
            </a:r>
            <a:r>
              <a:rPr lang="fr-FR" sz="2000" dirty="0" smtClean="0">
                <a:latin typeface="Times New Roman" pitchFamily="18" charset="0"/>
                <a:cs typeface="Times New Roman" pitchFamily="18" charset="0"/>
              </a:rPr>
              <a:t>de solubilité </a:t>
            </a:r>
            <a:r>
              <a:rPr lang="fr-FR" sz="2000" dirty="0">
                <a:latin typeface="Times New Roman" pitchFamily="18" charset="0"/>
                <a:cs typeface="Times New Roman" pitchFamily="18" charset="0"/>
              </a:rPr>
              <a:t>croissante et les entraînant </a:t>
            </a:r>
            <a:r>
              <a:rPr lang="fr-FR" sz="2000" dirty="0" smtClean="0">
                <a:latin typeface="Times New Roman" pitchFamily="18" charset="0"/>
                <a:cs typeface="Times New Roman" pitchFamily="18" charset="0"/>
              </a:rPr>
              <a:t>en profondeur</a:t>
            </a:r>
            <a:r>
              <a:rPr lang="fr-FR" sz="2000" dirty="0">
                <a:latin typeface="Times New Roman" pitchFamily="18" charset="0"/>
                <a:cs typeface="Times New Roman" pitchFamily="18" charset="0"/>
              </a:rPr>
              <a:t>. Pendant son mouvement la solution va </a:t>
            </a:r>
            <a:r>
              <a:rPr lang="fr-FR" sz="2000" dirty="0" smtClean="0">
                <a:latin typeface="Times New Roman" pitchFamily="18" charset="0"/>
                <a:cs typeface="Times New Roman" pitchFamily="18" charset="0"/>
              </a:rPr>
              <a:t>se concentrer </a:t>
            </a:r>
            <a:r>
              <a:rPr lang="fr-FR" sz="2000" dirty="0">
                <a:latin typeface="Times New Roman" pitchFamily="18" charset="0"/>
                <a:cs typeface="Times New Roman" pitchFamily="18" charset="0"/>
              </a:rPr>
              <a:t>sous l’influence de l’évaporation et de l’absorption par les plantes. Quand </a:t>
            </a:r>
            <a:r>
              <a:rPr lang="fr-FR" sz="2000" dirty="0" smtClean="0">
                <a:latin typeface="Times New Roman" pitchFamily="18" charset="0"/>
                <a:cs typeface="Times New Roman" pitchFamily="18" charset="0"/>
              </a:rPr>
              <a:t>cette concentration </a:t>
            </a:r>
            <a:r>
              <a:rPr lang="fr-FR" sz="2000" dirty="0">
                <a:latin typeface="Times New Roman" pitchFamily="18" charset="0"/>
                <a:cs typeface="Times New Roman" pitchFamily="18" charset="0"/>
              </a:rPr>
              <a:t>sera suffisante, certains sels précipiteront et c’est ainsi que se formeront </a:t>
            </a:r>
            <a:r>
              <a:rPr lang="fr-FR" sz="2000" dirty="0" smtClean="0">
                <a:latin typeface="Times New Roman" pitchFamily="18" charset="0"/>
                <a:cs typeface="Times New Roman" pitchFamily="18" charset="0"/>
              </a:rPr>
              <a:t>les précipitations </a:t>
            </a:r>
            <a:r>
              <a:rPr lang="fr-FR" sz="2000" dirty="0">
                <a:latin typeface="Times New Roman" pitchFamily="18" charset="0"/>
                <a:cs typeface="Times New Roman" pitchFamily="18" charset="0"/>
              </a:rPr>
              <a:t>salines qui se rencontrent dans certains sols</a:t>
            </a:r>
            <a:r>
              <a:rPr lang="fr-FR" sz="2000" dirty="0" smtClean="0">
                <a:latin typeface="Times New Roman" pitchFamily="18" charset="0"/>
                <a:cs typeface="Times New Roman" pitchFamily="18" charset="0"/>
              </a:rPr>
              <a:t>.</a:t>
            </a:r>
          </a:p>
          <a:p>
            <a:pPr algn="just">
              <a:buNone/>
            </a:pPr>
            <a:r>
              <a:rPr lang="fr-FR" sz="2000" b="1" i="1" dirty="0" smtClean="0">
                <a:latin typeface="Times New Roman" pitchFamily="18" charset="0"/>
                <a:cs typeface="Times New Roman" pitchFamily="18" charset="0"/>
              </a:rPr>
              <a:t>b) Remontée </a:t>
            </a:r>
            <a:r>
              <a:rPr lang="fr-FR" sz="2000" b="1" i="1" dirty="0">
                <a:latin typeface="Times New Roman" pitchFamily="18" charset="0"/>
                <a:cs typeface="Times New Roman" pitchFamily="18" charset="0"/>
              </a:rPr>
              <a:t>capillaire</a:t>
            </a:r>
          </a:p>
          <a:p>
            <a:pPr marL="0" indent="0" algn="just">
              <a:buNone/>
            </a:pPr>
            <a:r>
              <a:rPr lang="fr-FR" sz="2000" dirty="0">
                <a:latin typeface="Times New Roman" pitchFamily="18" charset="0"/>
                <a:cs typeface="Times New Roman" pitchFamily="18" charset="0"/>
              </a:rPr>
              <a:t>La capillarité n’est pas la seule explication de la remontée des sels. Dans les sols où la remontée </a:t>
            </a:r>
            <a:r>
              <a:rPr lang="fr-FR" sz="2000" dirty="0" smtClean="0">
                <a:latin typeface="Times New Roman" pitchFamily="18" charset="0"/>
                <a:cs typeface="Times New Roman" pitchFamily="18" charset="0"/>
              </a:rPr>
              <a:t>de l’eau</a:t>
            </a:r>
            <a:r>
              <a:rPr lang="fr-FR" sz="2000" dirty="0">
                <a:latin typeface="Times New Roman" pitchFamily="18" charset="0"/>
                <a:cs typeface="Times New Roman" pitchFamily="18" charset="0"/>
              </a:rPr>
              <a:t>, véhicule des sels, est facile la plus grande ascension est de l’ordre de 2m, ce qui </a:t>
            </a:r>
            <a:r>
              <a:rPr lang="fr-FR" sz="2000" dirty="0" smtClean="0">
                <a:latin typeface="Times New Roman" pitchFamily="18" charset="0"/>
                <a:cs typeface="Times New Roman" pitchFamily="18" charset="0"/>
              </a:rPr>
              <a:t>nécessite environ </a:t>
            </a:r>
            <a:r>
              <a:rPr lang="fr-FR" sz="2000" dirty="0">
                <a:latin typeface="Times New Roman" pitchFamily="18" charset="0"/>
                <a:cs typeface="Times New Roman" pitchFamily="18" charset="0"/>
              </a:rPr>
              <a:t>un mois de délai (limons grossiers). Les sols riches en particules colloïdales (argile) </a:t>
            </a:r>
            <a:r>
              <a:rPr lang="fr-FR" sz="2000" dirty="0" smtClean="0">
                <a:latin typeface="Times New Roman" pitchFamily="18" charset="0"/>
                <a:cs typeface="Times New Roman" pitchFamily="18" charset="0"/>
              </a:rPr>
              <a:t>peuvent théoriquement </a:t>
            </a:r>
            <a:r>
              <a:rPr lang="fr-FR" sz="2000" dirty="0">
                <a:latin typeface="Times New Roman" pitchFamily="18" charset="0"/>
                <a:cs typeface="Times New Roman" pitchFamily="18" charset="0"/>
              </a:rPr>
              <a:t>donner des ascensions capillaires de 50m, mais la plupart du temps, il faut </a:t>
            </a:r>
            <a:r>
              <a:rPr lang="fr-FR" sz="2000" dirty="0" smtClean="0">
                <a:latin typeface="Times New Roman" pitchFamily="18" charset="0"/>
                <a:cs typeface="Times New Roman" pitchFamily="18" charset="0"/>
              </a:rPr>
              <a:t>2 ans pour observer </a:t>
            </a:r>
            <a:r>
              <a:rPr lang="fr-FR" sz="2000" dirty="0">
                <a:latin typeface="Times New Roman" pitchFamily="18" charset="0"/>
                <a:cs typeface="Times New Roman" pitchFamily="18" charset="0"/>
              </a:rPr>
              <a:t>une remontée de 1m. Il en résulte qu’en sol irrigué régulièrement, ce phénomène n’est pas </a:t>
            </a:r>
            <a:r>
              <a:rPr lang="fr-FR" sz="2000" dirty="0" smtClean="0">
                <a:latin typeface="Times New Roman" pitchFamily="18" charset="0"/>
                <a:cs typeface="Times New Roman" pitchFamily="18" charset="0"/>
              </a:rPr>
              <a:t>à craindre.</a:t>
            </a:r>
          </a:p>
          <a:p>
            <a:pPr algn="just">
              <a:buNone/>
            </a:pPr>
            <a:r>
              <a:rPr lang="fr-FR" sz="2000" b="1" i="1" dirty="0" smtClean="0">
                <a:latin typeface="Times New Roman" pitchFamily="18" charset="0"/>
                <a:cs typeface="Times New Roman" pitchFamily="18" charset="0"/>
              </a:rPr>
              <a:t>c) Effet thermique</a:t>
            </a:r>
          </a:p>
          <a:p>
            <a:pPr marL="0" indent="0" algn="just">
              <a:buNone/>
            </a:pPr>
            <a:r>
              <a:rPr lang="fr-FR" sz="2000" dirty="0" smtClean="0">
                <a:latin typeface="Times New Roman" pitchFamily="18" charset="0"/>
                <a:cs typeface="Times New Roman" pitchFamily="18" charset="0"/>
              </a:rPr>
              <a:t>L’expérience a montré que les sels avaient tendance à migrer vers les parties où la température est la plus élevée. Un intérêt particulier doit donc être porté au mouvement des sels dans les zones arides où l’écart de température entre la surface du sol (en contact avec l’air ambiant) et les horizons profonds peuvent être importants.</a:t>
            </a:r>
          </a:p>
          <a:p>
            <a:pPr marL="0" indent="0" algn="just">
              <a:buNone/>
            </a:pP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332656"/>
            <a:ext cx="9144000" cy="6093295"/>
          </a:xfrm>
          <a:solidFill>
            <a:schemeClr val="accent6">
              <a:lumMod val="40000"/>
              <a:lumOff val="60000"/>
            </a:schemeClr>
          </a:solidFill>
        </p:spPr>
        <p:txBody>
          <a:bodyPr>
            <a:noAutofit/>
          </a:bodyPr>
          <a:lstStyle/>
          <a:p>
            <a:pPr algn="just">
              <a:buNone/>
            </a:pPr>
            <a:r>
              <a:rPr lang="fr-FR" sz="2400" b="1" i="1" dirty="0" smtClean="0">
                <a:latin typeface="Times New Roman" pitchFamily="18" charset="0"/>
                <a:cs typeface="Times New Roman" pitchFamily="18" charset="0"/>
              </a:rPr>
              <a:t>2. Salinisation primaire</a:t>
            </a:r>
          </a:p>
          <a:p>
            <a:pPr marL="0" indent="0" algn="just">
              <a:buNone/>
            </a:pPr>
            <a:r>
              <a:rPr lang="fr-FR" sz="2400" dirty="0" smtClean="0">
                <a:latin typeface="Times New Roman" pitchFamily="18" charset="0"/>
                <a:cs typeface="Times New Roman" pitchFamily="18" charset="0"/>
              </a:rPr>
              <a:t>On parle de salinisation primaire lorsque le sel trouvé dans le sol provient de l’altération in-situ de roches salifiées, primaires. </a:t>
            </a:r>
          </a:p>
          <a:p>
            <a:pPr marL="0" indent="0" algn="just">
              <a:buNone/>
            </a:pPr>
            <a:r>
              <a:rPr lang="fr-FR" sz="2400" dirty="0" smtClean="0">
                <a:latin typeface="Times New Roman" pitchFamily="18" charset="0"/>
                <a:cs typeface="Times New Roman" pitchFamily="18" charset="0"/>
              </a:rPr>
              <a:t>Le dépôt de ces sels solubles dépend de l’intensité et de la répartition des précipitations, du degré de porosité du sol et d’autres  caractéristiques du milieu naturel (facteurs pédologiques, géomorphologiques, hydrogéologiques etc..).</a:t>
            </a:r>
          </a:p>
          <a:p>
            <a:pPr algn="just">
              <a:buNone/>
            </a:pPr>
            <a:r>
              <a:rPr lang="fr-FR" sz="2400" b="1" i="1" dirty="0" smtClean="0">
                <a:latin typeface="Times New Roman" pitchFamily="18" charset="0"/>
                <a:cs typeface="Times New Roman" pitchFamily="18" charset="0"/>
              </a:rPr>
              <a:t>3. Salinisation secondaire</a:t>
            </a:r>
          </a:p>
          <a:p>
            <a:pPr marL="0" indent="0" algn="just">
              <a:buNone/>
            </a:pPr>
            <a:r>
              <a:rPr lang="fr-FR" sz="2400" dirty="0" smtClean="0">
                <a:latin typeface="Times New Roman" pitchFamily="18" charset="0"/>
                <a:cs typeface="Times New Roman" pitchFamily="18" charset="0"/>
              </a:rPr>
              <a:t>On parle de salinisation secondaire lorsque le sel trouvé dans le sol provient de la redistribution de sels accumulés précédemment dans les masses de roches sédimentaires voisines des zones contaminées soit</a:t>
            </a:r>
          </a:p>
          <a:p>
            <a:pPr marL="0" indent="0" algn="just">
              <a:buNone/>
            </a:pPr>
            <a:r>
              <a:rPr lang="fr-FR" sz="2400" dirty="0" smtClean="0">
                <a:latin typeface="Times New Roman" pitchFamily="18" charset="0"/>
                <a:cs typeface="Times New Roman" pitchFamily="18" charset="0"/>
              </a:rPr>
              <a:t>par l’irrigation avec une eau de mauvaise qualité, soit en raison d’un drainage déficient ou d’un lessivage insuffisant.</a:t>
            </a:r>
          </a:p>
          <a:p>
            <a:pPr marL="0" indent="0" algn="just">
              <a:buNone/>
            </a:pPr>
            <a:r>
              <a:rPr lang="fr-FR" sz="2400" dirty="0" smtClean="0">
                <a:latin typeface="Times New Roman" pitchFamily="18" charset="0"/>
                <a:cs typeface="Times New Roman" pitchFamily="18" charset="0"/>
              </a:rPr>
              <a:t> Ex. la plaine du haut </a:t>
            </a:r>
            <a:r>
              <a:rPr lang="fr-FR" sz="2400" dirty="0" err="1" smtClean="0">
                <a:latin typeface="Times New Roman" pitchFamily="18" charset="0"/>
                <a:cs typeface="Times New Roman" pitchFamily="18" charset="0"/>
              </a:rPr>
              <a:t>Chelif</a:t>
            </a:r>
            <a:r>
              <a:rPr lang="fr-FR" sz="2400" dirty="0" smtClean="0">
                <a:latin typeface="Times New Roman" pitchFamily="18" charset="0"/>
                <a:cs typeface="Times New Roman" pitchFamily="18" charset="0"/>
              </a:rPr>
              <a:t>.</a:t>
            </a:r>
          </a:p>
          <a:p>
            <a:pPr algn="just">
              <a:buNone/>
            </a:pP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1268760"/>
            <a:ext cx="9054568" cy="5589240"/>
          </a:xfrm>
          <a:prstGeom prst="rect">
            <a:avLst/>
          </a:prstGeom>
          <a:noFill/>
          <a:ln w="9525">
            <a:noFill/>
            <a:miter lim="800000"/>
            <a:headEnd/>
            <a:tailEnd/>
          </a:ln>
        </p:spPr>
      </p:pic>
      <p:sp>
        <p:nvSpPr>
          <p:cNvPr id="3" name="Espace réservé du contenu 2"/>
          <p:cNvSpPr>
            <a:spLocks noGrp="1"/>
          </p:cNvSpPr>
          <p:nvPr>
            <p:ph idx="1"/>
          </p:nvPr>
        </p:nvSpPr>
        <p:spPr>
          <a:xfrm>
            <a:off x="0" y="0"/>
            <a:ext cx="9144000" cy="1268760"/>
          </a:xfrm>
          <a:solidFill>
            <a:schemeClr val="accent6">
              <a:lumMod val="40000"/>
              <a:lumOff val="60000"/>
            </a:schemeClr>
          </a:solidFill>
        </p:spPr>
        <p:txBody>
          <a:bodyPr>
            <a:normAutofit/>
          </a:bodyPr>
          <a:lstStyle/>
          <a:p>
            <a:pPr marL="0" indent="0">
              <a:buNone/>
            </a:pPr>
            <a:r>
              <a:rPr lang="fr-FR" sz="2400" dirty="0" smtClean="0">
                <a:latin typeface="Times New Roman" pitchFamily="18" charset="0"/>
                <a:cs typeface="Times New Roman" pitchFamily="18" charset="0"/>
              </a:rPr>
              <a:t>Les classifications modernes distinguent les sols salins de pH&lt;8.5 et les sols alcalins ou sodique à pH&gt;8.5, les sols sodiques à ESP&gt;15% et les sols calciques à ESP&lt;15%</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1282</TotalTime>
  <Words>1228</Words>
  <Application>Microsoft Office PowerPoint</Application>
  <PresentationFormat>Affichage à l'écran (4:3)</PresentationFormat>
  <Paragraphs>59</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II-Les sols salés</vt:lpstr>
      <vt:lpstr> II-1Caractéristiques et origine des sols salés </vt:lpstr>
      <vt:lpstr>Présentation PowerPoint</vt:lpstr>
      <vt:lpstr>Présentation PowerPoint</vt:lpstr>
      <vt:lpstr> II-2 Mesure de la salinité  </vt:lpstr>
      <vt:lpstr>Présentation PowerPoint</vt:lpstr>
      <vt:lpstr>  II-3 Modes de salinisation des sols </vt:lpstr>
      <vt:lpstr>Présentation PowerPoint</vt:lpstr>
      <vt:lpstr>Présentation PowerPoint</vt:lpstr>
      <vt:lpstr> II-4 Mesure de l’alcalinisation :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générale</dc:title>
  <dc:creator>abla  et cherifa</dc:creator>
  <cp:lastModifiedBy>HACENE SAOULI</cp:lastModifiedBy>
  <cp:revision>8</cp:revision>
  <dcterms:created xsi:type="dcterms:W3CDTF">2014-05-04T17:18:30Z</dcterms:created>
  <dcterms:modified xsi:type="dcterms:W3CDTF">2015-02-12T18:03:17Z</dcterms:modified>
</cp:coreProperties>
</file>