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4"/>
  </p:notesMasterIdLst>
  <p:sldIdLst>
    <p:sldId id="31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809F43-C01F-4196-B55B-A9B92757D77C}" type="datetimeFigureOut">
              <a:rPr lang="fr-FR" smtClean="0"/>
              <a:pPr/>
              <a:t>12/05/2020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86311-B7C7-47B8-9B2D-CEB89EC9314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pPr algn="ctr" eaLnBrk="0" fontAlgn="base" hangingPunct="0">
              <a:spcBef>
                <a:spcPct val="0"/>
              </a:spcBef>
              <a:spcAft>
                <a:spcPct val="0"/>
              </a:spcAft>
            </a:pPr>
            <a:endParaRPr lang="fr-FR" sz="1400">
              <a:solidFill>
                <a:srgbClr val="000000"/>
              </a:solidFill>
              <a:latin typeface="Mirror" pitchFamily="2" charset="0"/>
            </a:endParaRP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algn="ctr" defTabSz="762000" eaLnBrk="0" fontAlgn="base" hangingPunct="0">
              <a:spcBef>
                <a:spcPct val="0"/>
              </a:spcBef>
              <a:spcAft>
                <a:spcPct val="0"/>
              </a:spcAft>
            </a:pPr>
            <a:r>
              <a:rPr lang="en-US" sz="1400" dirty="0" err="1">
                <a:solidFill>
                  <a:srgbClr val="839DA9"/>
                </a:solidFill>
                <a:latin typeface="Arial" charset="0"/>
              </a:rPr>
              <a:t>Théorie</a:t>
            </a:r>
            <a:r>
              <a:rPr lang="en-US" sz="1400" dirty="0">
                <a:solidFill>
                  <a:srgbClr val="839DA9"/>
                </a:solidFill>
                <a:latin typeface="Arial" charset="0"/>
              </a:rPr>
              <a:t> du </a:t>
            </a:r>
            <a:r>
              <a:rPr lang="en-US" sz="1400" dirty="0" err="1">
                <a:solidFill>
                  <a:srgbClr val="839DA9"/>
                </a:solidFill>
                <a:latin typeface="Arial" charset="0"/>
              </a:rPr>
              <a:t>Projet</a:t>
            </a:r>
            <a:r>
              <a:rPr lang="en-US" sz="1400" dirty="0">
                <a:solidFill>
                  <a:srgbClr val="839DA9"/>
                </a:solidFill>
                <a:latin typeface="Arial" charset="0"/>
              </a:rPr>
              <a:t> II  1</a:t>
            </a:r>
            <a:r>
              <a:rPr lang="en-US" sz="1400" baseline="30000" dirty="0">
                <a:solidFill>
                  <a:srgbClr val="839DA9"/>
                </a:solidFill>
                <a:latin typeface="Arial" charset="0"/>
              </a:rPr>
              <a:t>ere</a:t>
            </a:r>
            <a:r>
              <a:rPr lang="en-US" sz="1400" dirty="0">
                <a:solidFill>
                  <a:srgbClr val="839DA9"/>
                </a:solidFill>
                <a:latin typeface="Arial" charset="0"/>
              </a:rPr>
              <a:t> </a:t>
            </a:r>
            <a:r>
              <a:rPr lang="en-US" sz="1400" dirty="0" err="1">
                <a:solidFill>
                  <a:srgbClr val="839DA9"/>
                </a:solidFill>
                <a:latin typeface="Arial" charset="0"/>
              </a:rPr>
              <a:t>Année</a:t>
            </a:r>
            <a:r>
              <a:rPr lang="en-US" sz="1400" dirty="0">
                <a:solidFill>
                  <a:srgbClr val="839DA9"/>
                </a:solidFill>
                <a:latin typeface="Arial" charset="0"/>
              </a:rPr>
              <a:t>  Arch LMD   Dr. </a:t>
            </a:r>
            <a:r>
              <a:rPr lang="en-US" sz="1400" dirty="0" err="1">
                <a:solidFill>
                  <a:srgbClr val="839DA9"/>
                </a:solidFill>
                <a:latin typeface="Arial" charset="0"/>
              </a:rPr>
              <a:t>Noureddine</a:t>
            </a:r>
            <a:r>
              <a:rPr lang="en-US" sz="1400" dirty="0">
                <a:solidFill>
                  <a:srgbClr val="839DA9"/>
                </a:solidFill>
                <a:latin typeface="Arial" charset="0"/>
              </a:rPr>
              <a:t> </a:t>
            </a:r>
            <a:r>
              <a:rPr lang="en-US" sz="1400" dirty="0" err="1">
                <a:solidFill>
                  <a:srgbClr val="839DA9"/>
                </a:solidFill>
                <a:latin typeface="Arial" charset="0"/>
              </a:rPr>
              <a:t>Zemmouri</a:t>
            </a:r>
            <a:endParaRPr lang="en-US" sz="1400" dirty="0">
              <a:solidFill>
                <a:srgbClr val="839DA9"/>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defTabSz="762000" eaLnBrk="0" fontAlgn="base" hangingPunct="0">
              <a:spcBef>
                <a:spcPct val="50000"/>
              </a:spcBef>
              <a:spcAft>
                <a:spcPct val="0"/>
              </a:spcAft>
            </a:pPr>
            <a:r>
              <a:rPr lang="sv-SE" sz="1400">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eaLnBrk="0" fontAlgn="base" hangingPunct="0">
              <a:spcBef>
                <a:spcPct val="50000"/>
              </a:spcBef>
              <a:spcAft>
                <a:spcPct val="0"/>
              </a:spcAft>
            </a:pPr>
            <a:fld id="{266277D2-0246-490B-9091-3F83761DC42E}" type="slidenum">
              <a:rPr lang="en-US" sz="1400">
                <a:solidFill>
                  <a:srgbClr val="839DA9"/>
                </a:solidFill>
                <a:latin typeface="Arial" charset="0"/>
              </a:rPr>
              <a:pPr algn="r" defTabSz="762000" eaLnBrk="0" fontAlgn="base" hangingPunct="0">
                <a:spcBef>
                  <a:spcPct val="50000"/>
                </a:spcBef>
                <a:spcAft>
                  <a:spcPct val="0"/>
                </a:spcAft>
              </a:pPr>
              <a:t>‹N°›</a:t>
            </a:fld>
            <a:endParaRPr lang="en-US" sz="1400">
              <a:solidFill>
                <a:srgbClr val="000000"/>
              </a:solidFill>
              <a:latin typeface="Arial" charset="0"/>
            </a:endParaRPr>
          </a:p>
        </p:txBody>
      </p:sp>
      <p:sp>
        <p:nvSpPr>
          <p:cNvPr id="1034" name="Text Box 10"/>
          <p:cNvSpPr txBox="1">
            <a:spLocks noChangeArrowheads="1"/>
          </p:cNvSpPr>
          <p:nvPr/>
        </p:nvSpPr>
        <p:spPr bwMode="auto">
          <a:xfrm>
            <a:off x="0" y="68263"/>
            <a:ext cx="2339975" cy="336550"/>
          </a:xfrm>
          <a:prstGeom prst="rect">
            <a:avLst/>
          </a:prstGeom>
          <a:noFill/>
          <a:ln w="12700">
            <a:noFill/>
            <a:miter lim="800000"/>
            <a:headEnd/>
            <a:tailEnd/>
          </a:ln>
          <a:effectLst/>
        </p:spPr>
        <p:txBody>
          <a:bodyPr>
            <a:spAutoFit/>
          </a:bodyPr>
          <a:lstStyle/>
          <a:p>
            <a:pPr eaLnBrk="0" fontAlgn="base" hangingPunct="0">
              <a:spcBef>
                <a:spcPct val="50000"/>
              </a:spcBef>
              <a:spcAft>
                <a:spcPct val="0"/>
              </a:spcAft>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p:nvSpPr>
        <p:spPr bwMode="auto">
          <a:xfrm>
            <a:off x="1116013" y="1844675"/>
            <a:ext cx="1641475" cy="393700"/>
          </a:xfrm>
          <a:prstGeom prst="rect">
            <a:avLst/>
          </a:prstGeom>
          <a:noFill/>
          <a:ln w="9525">
            <a:noFill/>
            <a:miter lim="800000"/>
            <a:headEnd/>
            <a:tailEnd/>
          </a:ln>
        </p:spPr>
        <p:txBody>
          <a:bodyPr/>
          <a:lstStyle/>
          <a:p>
            <a:pPr algn="ctr" eaLnBrk="0" fontAlgn="base" hangingPunct="0">
              <a:spcBef>
                <a:spcPct val="0"/>
              </a:spcBef>
              <a:spcAft>
                <a:spcPct val="0"/>
              </a:spcAft>
            </a:pPr>
            <a:endParaRPr lang="fr-FR" sz="1400">
              <a:solidFill>
                <a:srgbClr val="000000"/>
              </a:solidFill>
              <a:latin typeface="Mirror" pitchFamily="2"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81013"/>
          </a:xfrm>
          <a:prstGeom prst="rect">
            <a:avLst/>
          </a:prstGeom>
          <a:solidFill>
            <a:schemeClr val="tx1"/>
          </a:solidFill>
          <a:ln w="12700">
            <a:noFill/>
            <a:miter lim="800000"/>
            <a:headEnd/>
            <a:tailEnd/>
          </a:ln>
          <a:effectLst/>
        </p:spPr>
        <p:txBody>
          <a:bodyPr wrap="none" anchor="ctr"/>
          <a:lstStyle/>
          <a:p>
            <a:pPr algn="ctr" eaLnBrk="0" fontAlgn="base" hangingPunct="0">
              <a:spcBef>
                <a:spcPct val="0"/>
              </a:spcBef>
              <a:spcAft>
                <a:spcPct val="0"/>
              </a:spcAft>
            </a:pPr>
            <a:endParaRPr lang="fr-FR" sz="1400">
              <a:solidFill>
                <a:srgbClr val="000000"/>
              </a:solidFill>
              <a:latin typeface="Mirror" pitchFamily="2" charset="0"/>
            </a:endParaRPr>
          </a:p>
        </p:txBody>
      </p:sp>
      <p:sp>
        <p:nvSpPr>
          <p:cNvPr id="1027" name="Rectangle 3"/>
          <p:cNvSpPr>
            <a:spLocks noChangeArrowheads="1"/>
          </p:cNvSpPr>
          <p:nvPr/>
        </p:nvSpPr>
        <p:spPr bwMode="auto">
          <a:xfrm>
            <a:off x="0" y="6376988"/>
            <a:ext cx="9144000" cy="481012"/>
          </a:xfrm>
          <a:prstGeom prst="rect">
            <a:avLst/>
          </a:prstGeom>
          <a:solidFill>
            <a:srgbClr val="003286"/>
          </a:solidFill>
          <a:ln w="12700">
            <a:noFill/>
            <a:miter lim="800000"/>
            <a:headEnd/>
            <a:tailEnd/>
          </a:ln>
          <a:effectLst/>
        </p:spPr>
        <p:txBody>
          <a:bodyPr wrap="none" anchor="ctr"/>
          <a:lstStyle/>
          <a:p>
            <a:pPr algn="ctr" defTabSz="762000" eaLnBrk="0" fontAlgn="base" hangingPunct="0">
              <a:spcBef>
                <a:spcPct val="0"/>
              </a:spcBef>
              <a:spcAft>
                <a:spcPct val="0"/>
              </a:spcAft>
            </a:pPr>
            <a:r>
              <a:rPr lang="en-US" sz="1400" dirty="0" err="1">
                <a:solidFill>
                  <a:srgbClr val="839DA9"/>
                </a:solidFill>
                <a:latin typeface="Arial" charset="0"/>
              </a:rPr>
              <a:t>Théorie</a:t>
            </a:r>
            <a:r>
              <a:rPr lang="en-US" sz="1400" dirty="0">
                <a:solidFill>
                  <a:srgbClr val="839DA9"/>
                </a:solidFill>
                <a:latin typeface="Arial" charset="0"/>
              </a:rPr>
              <a:t> du </a:t>
            </a:r>
            <a:r>
              <a:rPr lang="en-US" sz="1400" dirty="0" err="1">
                <a:solidFill>
                  <a:srgbClr val="839DA9"/>
                </a:solidFill>
                <a:latin typeface="Arial" charset="0"/>
              </a:rPr>
              <a:t>Projet</a:t>
            </a:r>
            <a:r>
              <a:rPr lang="en-US" sz="1400" dirty="0">
                <a:solidFill>
                  <a:srgbClr val="839DA9"/>
                </a:solidFill>
                <a:latin typeface="Arial" charset="0"/>
              </a:rPr>
              <a:t> II  1</a:t>
            </a:r>
            <a:r>
              <a:rPr lang="en-US" sz="1400" baseline="30000" dirty="0">
                <a:solidFill>
                  <a:srgbClr val="839DA9"/>
                </a:solidFill>
                <a:latin typeface="Arial" charset="0"/>
              </a:rPr>
              <a:t>ere</a:t>
            </a:r>
            <a:r>
              <a:rPr lang="en-US" sz="1400" dirty="0">
                <a:solidFill>
                  <a:srgbClr val="839DA9"/>
                </a:solidFill>
                <a:latin typeface="Arial" charset="0"/>
              </a:rPr>
              <a:t> </a:t>
            </a:r>
            <a:r>
              <a:rPr lang="en-US" sz="1400" dirty="0" err="1">
                <a:solidFill>
                  <a:srgbClr val="839DA9"/>
                </a:solidFill>
                <a:latin typeface="Arial" charset="0"/>
              </a:rPr>
              <a:t>Année</a:t>
            </a:r>
            <a:r>
              <a:rPr lang="en-US" sz="1400" dirty="0">
                <a:solidFill>
                  <a:srgbClr val="839DA9"/>
                </a:solidFill>
                <a:latin typeface="Arial" charset="0"/>
              </a:rPr>
              <a:t>  Arch LMD   Dr. </a:t>
            </a:r>
            <a:r>
              <a:rPr lang="en-US" sz="1400" dirty="0" err="1">
                <a:solidFill>
                  <a:srgbClr val="839DA9"/>
                </a:solidFill>
                <a:latin typeface="Arial" charset="0"/>
              </a:rPr>
              <a:t>Noureddine</a:t>
            </a:r>
            <a:r>
              <a:rPr lang="en-US" sz="1400" dirty="0">
                <a:solidFill>
                  <a:srgbClr val="839DA9"/>
                </a:solidFill>
                <a:latin typeface="Arial" charset="0"/>
              </a:rPr>
              <a:t> </a:t>
            </a:r>
            <a:r>
              <a:rPr lang="en-US" sz="1400" dirty="0" err="1">
                <a:solidFill>
                  <a:srgbClr val="839DA9"/>
                </a:solidFill>
                <a:latin typeface="Arial" charset="0"/>
              </a:rPr>
              <a:t>Zemmouri</a:t>
            </a:r>
            <a:endParaRPr lang="en-US" sz="1400" dirty="0">
              <a:solidFill>
                <a:srgbClr val="839DA9"/>
              </a:solidFill>
              <a:latin typeface="Arial" charset="0"/>
            </a:endParaRPr>
          </a:p>
        </p:txBody>
      </p:sp>
      <p:sp>
        <p:nvSpPr>
          <p:cNvPr id="1029" name="Text Box 5"/>
          <p:cNvSpPr txBox="1">
            <a:spLocks noChangeArrowheads="1"/>
          </p:cNvSpPr>
          <p:nvPr/>
        </p:nvSpPr>
        <p:spPr bwMode="auto">
          <a:xfrm>
            <a:off x="6096000" y="76200"/>
            <a:ext cx="2971800" cy="304800"/>
          </a:xfrm>
          <a:prstGeom prst="rect">
            <a:avLst/>
          </a:prstGeom>
          <a:noFill/>
          <a:ln w="12700">
            <a:noFill/>
            <a:miter lim="800000"/>
            <a:headEnd/>
            <a:tailEnd/>
          </a:ln>
          <a:effectLst/>
        </p:spPr>
        <p:txBody>
          <a:bodyPr>
            <a:spAutoFit/>
          </a:bodyPr>
          <a:lstStyle/>
          <a:p>
            <a:pPr defTabSz="762000" eaLnBrk="0" fontAlgn="base" hangingPunct="0">
              <a:spcBef>
                <a:spcPct val="50000"/>
              </a:spcBef>
              <a:spcAft>
                <a:spcPct val="0"/>
              </a:spcAft>
            </a:pPr>
            <a:r>
              <a:rPr lang="sv-SE" sz="1400">
                <a:solidFill>
                  <a:srgbClr val="FFFFFF"/>
                </a:solidFill>
                <a:latin typeface="Arial" charset="0"/>
              </a:rPr>
              <a:t>            Department d’Architecture</a:t>
            </a:r>
          </a:p>
        </p:txBody>
      </p:sp>
      <p:sp>
        <p:nvSpPr>
          <p:cNvPr id="1032" name="Text Box 8"/>
          <p:cNvSpPr txBox="1">
            <a:spLocks noChangeArrowheads="1"/>
          </p:cNvSpPr>
          <p:nvPr/>
        </p:nvSpPr>
        <p:spPr bwMode="auto">
          <a:xfrm>
            <a:off x="7162800" y="6553200"/>
            <a:ext cx="1981200" cy="304800"/>
          </a:xfrm>
          <a:prstGeom prst="rect">
            <a:avLst/>
          </a:prstGeom>
          <a:noFill/>
          <a:ln w="12700">
            <a:noFill/>
            <a:miter lim="800000"/>
            <a:headEnd/>
            <a:tailEnd/>
          </a:ln>
          <a:effectLst/>
        </p:spPr>
        <p:txBody>
          <a:bodyPr>
            <a:spAutoFit/>
          </a:bodyPr>
          <a:lstStyle/>
          <a:p>
            <a:pPr algn="r" defTabSz="762000" eaLnBrk="0" fontAlgn="base" hangingPunct="0">
              <a:spcBef>
                <a:spcPct val="50000"/>
              </a:spcBef>
              <a:spcAft>
                <a:spcPct val="0"/>
              </a:spcAft>
            </a:pPr>
            <a:fld id="{266277D2-0246-490B-9091-3F83761DC42E}" type="slidenum">
              <a:rPr lang="en-US" sz="1400">
                <a:solidFill>
                  <a:srgbClr val="839DA9"/>
                </a:solidFill>
                <a:latin typeface="Arial" charset="0"/>
              </a:rPr>
              <a:pPr algn="r" defTabSz="762000" eaLnBrk="0" fontAlgn="base" hangingPunct="0">
                <a:spcBef>
                  <a:spcPct val="50000"/>
                </a:spcBef>
                <a:spcAft>
                  <a:spcPct val="0"/>
                </a:spcAft>
              </a:pPr>
              <a:t>‹N°›</a:t>
            </a:fld>
            <a:endParaRPr lang="en-US" sz="1400">
              <a:solidFill>
                <a:srgbClr val="000000"/>
              </a:solidFill>
              <a:latin typeface="Arial" charset="0"/>
            </a:endParaRPr>
          </a:p>
        </p:txBody>
      </p:sp>
      <p:sp>
        <p:nvSpPr>
          <p:cNvPr id="1034" name="Text Box 10"/>
          <p:cNvSpPr txBox="1">
            <a:spLocks noChangeArrowheads="1"/>
          </p:cNvSpPr>
          <p:nvPr/>
        </p:nvSpPr>
        <p:spPr bwMode="auto">
          <a:xfrm>
            <a:off x="0" y="68263"/>
            <a:ext cx="2339975" cy="336550"/>
          </a:xfrm>
          <a:prstGeom prst="rect">
            <a:avLst/>
          </a:prstGeom>
          <a:noFill/>
          <a:ln w="12700">
            <a:noFill/>
            <a:miter lim="800000"/>
            <a:headEnd/>
            <a:tailEnd/>
          </a:ln>
          <a:effectLst/>
        </p:spPr>
        <p:txBody>
          <a:bodyPr>
            <a:spAutoFit/>
          </a:bodyPr>
          <a:lstStyle/>
          <a:p>
            <a:pPr eaLnBrk="0" fontAlgn="base" hangingPunct="0">
              <a:spcBef>
                <a:spcPct val="50000"/>
              </a:spcBef>
              <a:spcAft>
                <a:spcPct val="0"/>
              </a:spcAft>
            </a:pPr>
            <a:r>
              <a:rPr lang="en-US" sz="1600" b="1">
                <a:solidFill>
                  <a:srgbClr val="FFFFFF"/>
                </a:solidFill>
                <a:latin typeface="Lucida Calligraphy" pitchFamily="66" charset="0"/>
              </a:rPr>
              <a:t>Université Biskra</a:t>
            </a:r>
          </a:p>
        </p:txBody>
      </p:sp>
      <p:sp>
        <p:nvSpPr>
          <p:cNvPr id="1035" name="AutoShape 11"/>
          <p:cNvSpPr>
            <a:spLocks noChangeAspect="1" noChangeArrowheads="1" noTextEdit="1"/>
          </p:cNvSpPr>
          <p:nvPr/>
        </p:nvSpPr>
        <p:spPr bwMode="auto">
          <a:xfrm>
            <a:off x="1116013" y="1844675"/>
            <a:ext cx="1641475" cy="393700"/>
          </a:xfrm>
          <a:prstGeom prst="rect">
            <a:avLst/>
          </a:prstGeom>
          <a:noFill/>
          <a:ln w="9525">
            <a:noFill/>
            <a:miter lim="800000"/>
            <a:headEnd/>
            <a:tailEnd/>
          </a:ln>
        </p:spPr>
        <p:txBody>
          <a:bodyPr/>
          <a:lstStyle/>
          <a:p>
            <a:pPr algn="ctr" eaLnBrk="0" fontAlgn="base" hangingPunct="0">
              <a:spcBef>
                <a:spcPct val="0"/>
              </a:spcBef>
              <a:spcAft>
                <a:spcPct val="0"/>
              </a:spcAft>
            </a:pPr>
            <a:endParaRPr lang="fr-FR" sz="1400">
              <a:solidFill>
                <a:srgbClr val="000000"/>
              </a:solidFill>
              <a:latin typeface="Mirror" pitchFamily="2"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a:defRPr>
      </a:lvl2pPr>
      <a:lvl3pPr algn="ctr" defTabSz="762000" rtl="0" eaLnBrk="0" fontAlgn="base" hangingPunct="0">
        <a:spcBef>
          <a:spcPct val="0"/>
        </a:spcBef>
        <a:spcAft>
          <a:spcPct val="0"/>
        </a:spcAft>
        <a:defRPr sz="4400">
          <a:solidFill>
            <a:schemeClr val="tx2"/>
          </a:solidFill>
          <a:latin typeface="Times"/>
        </a:defRPr>
      </a:lvl3pPr>
      <a:lvl4pPr algn="ctr" defTabSz="762000" rtl="0" eaLnBrk="0" fontAlgn="base" hangingPunct="0">
        <a:spcBef>
          <a:spcPct val="0"/>
        </a:spcBef>
        <a:spcAft>
          <a:spcPct val="0"/>
        </a:spcAft>
        <a:defRPr sz="4400">
          <a:solidFill>
            <a:schemeClr val="tx2"/>
          </a:solidFill>
          <a:latin typeface="Times"/>
        </a:defRPr>
      </a:lvl4pPr>
      <a:lvl5pPr algn="ctr" defTabSz="762000" rtl="0" eaLnBrk="0" fontAlgn="base" hangingPunct="0">
        <a:spcBef>
          <a:spcPct val="0"/>
        </a:spcBef>
        <a:spcAft>
          <a:spcPct val="0"/>
        </a:spcAft>
        <a:defRPr sz="4400">
          <a:solidFill>
            <a:schemeClr val="tx2"/>
          </a:solidFill>
          <a:latin typeface="Times"/>
        </a:defRPr>
      </a:lvl5pPr>
      <a:lvl6pPr marL="457200" algn="ctr" defTabSz="762000" rtl="0" eaLnBrk="0" fontAlgn="base" hangingPunct="0">
        <a:spcBef>
          <a:spcPct val="0"/>
        </a:spcBef>
        <a:spcAft>
          <a:spcPct val="0"/>
        </a:spcAft>
        <a:defRPr sz="4400">
          <a:solidFill>
            <a:schemeClr val="tx2"/>
          </a:solidFill>
          <a:latin typeface="Times"/>
        </a:defRPr>
      </a:lvl6pPr>
      <a:lvl7pPr marL="914400" algn="ctr" defTabSz="762000" rtl="0" eaLnBrk="0" fontAlgn="base" hangingPunct="0">
        <a:spcBef>
          <a:spcPct val="0"/>
        </a:spcBef>
        <a:spcAft>
          <a:spcPct val="0"/>
        </a:spcAft>
        <a:defRPr sz="4400">
          <a:solidFill>
            <a:schemeClr val="tx2"/>
          </a:solidFill>
          <a:latin typeface="Times"/>
        </a:defRPr>
      </a:lvl7pPr>
      <a:lvl8pPr marL="1371600" algn="ctr" defTabSz="762000" rtl="0" eaLnBrk="0" fontAlgn="base" hangingPunct="0">
        <a:spcBef>
          <a:spcPct val="0"/>
        </a:spcBef>
        <a:spcAft>
          <a:spcPct val="0"/>
        </a:spcAft>
        <a:defRPr sz="4400">
          <a:solidFill>
            <a:schemeClr val="tx2"/>
          </a:solidFill>
          <a:latin typeface="Times"/>
        </a:defRPr>
      </a:lvl8pPr>
      <a:lvl9pPr marL="1828800" algn="ctr" defTabSz="762000" rtl="0" eaLnBrk="0" fontAlgn="base" hangingPunct="0">
        <a:spcBef>
          <a:spcPct val="0"/>
        </a:spcBef>
        <a:spcAft>
          <a:spcPct val="0"/>
        </a:spcAft>
        <a:defRPr sz="4400">
          <a:solidFill>
            <a:schemeClr val="tx2"/>
          </a:solidFill>
          <a:latin typeface="Times"/>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C:\Program%20Files\Real\RealPlayer\realplay.exe" TargetMode="External"/><Relationship Id="rId2" Type="http://schemas.openxmlformats.org/officeDocument/2006/relationships/hyperlink" Target="http://www.daniel-libeskind.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file:///C:\Program%20Files\Real\RealPlayer\realplay.exe" TargetMode="External"/><Relationship Id="rId2" Type="http://schemas.openxmlformats.org/officeDocument/2006/relationships/hyperlink" Target="http://www.daniel-libeskind.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file:///C:\Program%20Files\Real\RealPlayer\realplay.ex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556054" y="465438"/>
            <a:ext cx="8001000" cy="1676400"/>
          </a:xfrm>
          <a:noFill/>
          <a:ln w="12700">
            <a:miter lim="800000"/>
            <a:headEnd/>
            <a:tailEnd/>
          </a:ln>
        </p:spPr>
        <p:txBody>
          <a:bodyPr vert="horz" wrap="square" lIns="90487" tIns="44450" rIns="90487" bIns="44450" numCol="1" anchor="ctr" anchorCtr="0" compatLnSpc="1">
            <a:prstTxWarp prst="textNoShape">
              <a:avLst/>
            </a:prstTxWarp>
          </a:bodyPr>
          <a:lstStyle/>
          <a:p>
            <a:r>
              <a:rPr lang="en-US" sz="3600" dirty="0" smtClean="0">
                <a:solidFill>
                  <a:srgbClr val="FFFF66"/>
                </a:solidFill>
              </a:rPr>
              <a:t>La </a:t>
            </a:r>
            <a:r>
              <a:rPr lang="en-US" sz="3600" dirty="0" err="1" smtClean="0">
                <a:solidFill>
                  <a:srgbClr val="FFFF66"/>
                </a:solidFill>
              </a:rPr>
              <a:t>Théorie</a:t>
            </a:r>
            <a:r>
              <a:rPr lang="en-US" sz="3600" dirty="0" smtClean="0">
                <a:solidFill>
                  <a:srgbClr val="FFFF66"/>
                </a:solidFill>
              </a:rPr>
              <a:t> du </a:t>
            </a:r>
            <a:r>
              <a:rPr lang="en-US" sz="3600" dirty="0" err="1" smtClean="0">
                <a:solidFill>
                  <a:srgbClr val="FFFF66"/>
                </a:solidFill>
              </a:rPr>
              <a:t>projet</a:t>
            </a:r>
            <a:r>
              <a:rPr lang="en-US" sz="3600" dirty="0" smtClean="0">
                <a:solidFill>
                  <a:srgbClr val="FFFF66"/>
                </a:solidFill>
              </a:rPr>
              <a:t> </a:t>
            </a:r>
            <a:r>
              <a:rPr lang="en-US" sz="3600" dirty="0" err="1">
                <a:solidFill>
                  <a:srgbClr val="FFFF66"/>
                </a:solidFill>
              </a:rPr>
              <a:t>d’Architecture</a:t>
            </a:r>
            <a:endParaRPr lang="en-US" sz="3600" dirty="0">
              <a:solidFill>
                <a:srgbClr val="FFFF66"/>
              </a:solidFill>
            </a:endParaRPr>
          </a:p>
        </p:txBody>
      </p:sp>
      <p:sp>
        <p:nvSpPr>
          <p:cNvPr id="4099" name="Rectangle 3"/>
          <p:cNvSpPr>
            <a:spLocks noGrp="1" noChangeArrowheads="1"/>
          </p:cNvSpPr>
          <p:nvPr>
            <p:ph type="subTitle" idx="1"/>
          </p:nvPr>
        </p:nvSpPr>
        <p:spPr bwMode="auto">
          <a:xfrm>
            <a:off x="1318054" y="1946190"/>
            <a:ext cx="6477000" cy="971550"/>
          </a:xfrm>
          <a:noFill/>
          <a:ln w="12700">
            <a:miter lim="800000"/>
            <a:headEnd/>
            <a:tailEnd/>
          </a:ln>
        </p:spPr>
        <p:txBody>
          <a:bodyPr vert="horz" wrap="square" lIns="90487" tIns="44450" rIns="90487" bIns="44450" numCol="1" anchor="t" anchorCtr="0" compatLnSpc="1">
            <a:prstTxWarp prst="textNoShape">
              <a:avLst/>
            </a:prstTxWarp>
          </a:bodyPr>
          <a:lstStyle/>
          <a:p>
            <a:pPr marL="342900" indent="-342900"/>
            <a:r>
              <a:rPr lang="en-US" dirty="0" err="1" smtClean="0">
                <a:solidFill>
                  <a:srgbClr val="FFFFFF"/>
                </a:solidFill>
              </a:rPr>
              <a:t>Formes</a:t>
            </a:r>
            <a:r>
              <a:rPr lang="en-US" dirty="0" smtClean="0">
                <a:solidFill>
                  <a:srgbClr val="FFFFFF"/>
                </a:solidFill>
              </a:rPr>
              <a:t> en architecture</a:t>
            </a:r>
            <a:endParaRPr lang="en-US" dirty="0">
              <a:solidFill>
                <a:srgbClr val="FFFFFF"/>
              </a:solidFill>
            </a:endParaRPr>
          </a:p>
          <a:p>
            <a:pPr marL="342900" indent="-342900"/>
            <a:endParaRPr lang="en-US" dirty="0">
              <a:solidFill>
                <a:srgbClr val="FFFFFF"/>
              </a:solidFill>
            </a:endParaRPr>
          </a:p>
          <a:p>
            <a:pPr marL="342900" indent="-342900"/>
            <a:endParaRPr lang="en-US" sz="3600" dirty="0">
              <a:solidFill>
                <a:srgbClr val="FFFFFF"/>
              </a:solidFill>
            </a:endParaRPr>
          </a:p>
          <a:p>
            <a:pPr marL="342900" indent="-342900"/>
            <a:endParaRPr lang="en-US" sz="2800" dirty="0">
              <a:solidFill>
                <a:srgbClr val="FFFFFF"/>
              </a:solidFill>
            </a:endParaRPr>
          </a:p>
          <a:p>
            <a:pPr marL="342900" indent="-342900"/>
            <a:endParaRPr lang="en-US" sz="2800" dirty="0">
              <a:solidFill>
                <a:srgbClr val="FFFFFF"/>
              </a:solidFill>
            </a:endParaRPr>
          </a:p>
        </p:txBody>
      </p:sp>
      <p:sp>
        <p:nvSpPr>
          <p:cNvPr id="4" name="ZoneTexte 3"/>
          <p:cNvSpPr txBox="1"/>
          <p:nvPr/>
        </p:nvSpPr>
        <p:spPr>
          <a:xfrm>
            <a:off x="717303" y="2783474"/>
            <a:ext cx="7281333" cy="1477328"/>
          </a:xfrm>
          <a:prstGeom prst="rect">
            <a:avLst/>
          </a:prstGeom>
          <a:noFill/>
        </p:spPr>
        <p:txBody>
          <a:bodyPr wrap="square" rtlCol="0">
            <a:spAutoFit/>
          </a:bodyPr>
          <a:lstStyle/>
          <a:p>
            <a:pPr algn="ctr" eaLnBrk="0" fontAlgn="base" hangingPunct="0">
              <a:spcBef>
                <a:spcPct val="0"/>
              </a:spcBef>
              <a:spcAft>
                <a:spcPct val="0"/>
              </a:spcAft>
            </a:pPr>
            <a:r>
              <a:rPr lang="fr-FR" dirty="0">
                <a:solidFill>
                  <a:srgbClr val="000000"/>
                </a:solidFill>
                <a:latin typeface="Lucida Sans" pitchFamily="34" charset="0"/>
              </a:rPr>
              <a:t>Théorie du Projet II 1</a:t>
            </a:r>
            <a:r>
              <a:rPr lang="fr-FR" baseline="30000" dirty="0">
                <a:solidFill>
                  <a:srgbClr val="000000"/>
                </a:solidFill>
                <a:latin typeface="Lucida Sans" pitchFamily="34" charset="0"/>
              </a:rPr>
              <a:t>ere</a:t>
            </a:r>
            <a:r>
              <a:rPr lang="fr-FR" dirty="0">
                <a:solidFill>
                  <a:srgbClr val="000000"/>
                </a:solidFill>
                <a:latin typeface="Lucida Sans" pitchFamily="34" charset="0"/>
              </a:rPr>
              <a:t> Année Architecture / Système LMD</a:t>
            </a:r>
          </a:p>
          <a:p>
            <a:pPr algn="ctr" eaLnBrk="0" fontAlgn="base" hangingPunct="0">
              <a:spcBef>
                <a:spcPct val="0"/>
              </a:spcBef>
              <a:spcAft>
                <a:spcPct val="0"/>
              </a:spcAft>
            </a:pPr>
            <a:endParaRPr lang="fr-FR" dirty="0">
              <a:solidFill>
                <a:srgbClr val="000000"/>
              </a:solidFill>
              <a:latin typeface="Lucida Sans" pitchFamily="34" charset="0"/>
            </a:endParaRPr>
          </a:p>
          <a:p>
            <a:pPr algn="ctr" eaLnBrk="0" fontAlgn="base" hangingPunct="0">
              <a:spcBef>
                <a:spcPct val="0"/>
              </a:spcBef>
              <a:spcAft>
                <a:spcPct val="0"/>
              </a:spcAft>
            </a:pPr>
            <a:r>
              <a:rPr lang="fr-FR" dirty="0">
                <a:solidFill>
                  <a:srgbClr val="000000"/>
                </a:solidFill>
                <a:latin typeface="Lucida Sans" pitchFamily="34" charset="0"/>
              </a:rPr>
              <a:t>Année Académique 2019/2020</a:t>
            </a:r>
          </a:p>
          <a:p>
            <a:pPr algn="ctr" eaLnBrk="0" fontAlgn="base" hangingPunct="0">
              <a:spcBef>
                <a:spcPct val="0"/>
              </a:spcBef>
              <a:spcAft>
                <a:spcPct val="0"/>
              </a:spcAft>
            </a:pPr>
            <a:endParaRPr lang="fr-FR" dirty="0">
              <a:solidFill>
                <a:srgbClr val="000000"/>
              </a:solidFill>
              <a:latin typeface="Lucida Sans" pitchFamily="34" charset="0"/>
            </a:endParaRPr>
          </a:p>
          <a:p>
            <a:pPr algn="ctr" eaLnBrk="0" fontAlgn="base" hangingPunct="0">
              <a:spcBef>
                <a:spcPct val="0"/>
              </a:spcBef>
              <a:spcAft>
                <a:spcPct val="0"/>
              </a:spcAft>
            </a:pPr>
            <a:r>
              <a:rPr lang="fr-FR" dirty="0">
                <a:solidFill>
                  <a:srgbClr val="000000"/>
                </a:solidFill>
                <a:latin typeface="Lucida Sans" pitchFamily="34" charset="0"/>
              </a:rPr>
              <a:t>Chargé de la matière Pr. </a:t>
            </a:r>
            <a:r>
              <a:rPr lang="fr-FR" dirty="0" err="1">
                <a:solidFill>
                  <a:srgbClr val="000000"/>
                </a:solidFill>
                <a:latin typeface="Lucida Sans" pitchFamily="34" charset="0"/>
              </a:rPr>
              <a:t>Noureddine</a:t>
            </a:r>
            <a:r>
              <a:rPr lang="fr-FR" dirty="0">
                <a:solidFill>
                  <a:srgbClr val="000000"/>
                </a:solidFill>
                <a:latin typeface="Lucida Sans" pitchFamily="34" charset="0"/>
              </a:rPr>
              <a:t> </a:t>
            </a:r>
            <a:r>
              <a:rPr lang="fr-FR" dirty="0" err="1">
                <a:solidFill>
                  <a:srgbClr val="000000"/>
                </a:solidFill>
                <a:latin typeface="Lucida Sans" pitchFamily="34" charset="0"/>
              </a:rPr>
              <a:t>Zemmouri</a:t>
            </a:r>
            <a:endParaRPr lang="fr-FR" dirty="0">
              <a:solidFill>
                <a:srgbClr val="000000"/>
              </a:solidFill>
              <a:latin typeface="Lucida Sans" pitchFamily="34" charset="0"/>
            </a:endParaRPr>
          </a:p>
        </p:txBody>
      </p:sp>
    </p:spTree>
  </p:cSld>
  <p:clrMapOvr>
    <a:masterClrMapping/>
  </p:clrMapOvr>
  <p:transition advTm="20288">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09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86596"/>
            <a:ext cx="4038600" cy="5539567"/>
          </a:xfrm>
        </p:spPr>
        <p:txBody>
          <a:bodyPr/>
          <a:lstStyle/>
          <a:p>
            <a:r>
              <a:rPr lang="fr-FR" dirty="0" smtClean="0"/>
              <a:t>Le cercle est:</a:t>
            </a:r>
          </a:p>
          <a:p>
            <a:r>
              <a:rPr lang="fr-FR" dirty="0" smtClean="0"/>
              <a:t>Centralisé</a:t>
            </a:r>
          </a:p>
          <a:p>
            <a:r>
              <a:rPr lang="fr-FR" dirty="0" smtClean="0"/>
              <a:t>Introverti</a:t>
            </a:r>
          </a:p>
          <a:p>
            <a:r>
              <a:rPr lang="fr-FR" dirty="0" smtClean="0"/>
              <a:t>Stable</a:t>
            </a:r>
          </a:p>
          <a:p>
            <a:endParaRPr lang="fr-FR" dirty="0" smtClean="0"/>
          </a:p>
          <a:p>
            <a:r>
              <a:rPr lang="fr-FR" dirty="0" smtClean="0"/>
              <a:t>Placé avec des éléments linéaires et ou angulaires procure au cercle une dynamique et un mouvement</a:t>
            </a:r>
            <a:endParaRPr lang="en-US" dirty="0"/>
          </a:p>
        </p:txBody>
      </p:sp>
      <p:pic>
        <p:nvPicPr>
          <p:cNvPr id="3075" name="Picture 3"/>
          <p:cNvPicPr>
            <a:picLocks noGrp="1" noChangeAspect="1" noChangeArrowheads="1"/>
          </p:cNvPicPr>
          <p:nvPr>
            <p:ph sz="half" idx="2"/>
          </p:nvPr>
        </p:nvPicPr>
        <p:blipFill>
          <a:blip r:embed="rId2" cstate="print"/>
          <a:srcRect l="6657"/>
          <a:stretch>
            <a:fillRect/>
          </a:stretch>
        </p:blipFill>
        <p:spPr bwMode="auto">
          <a:xfrm>
            <a:off x="4589253" y="1345721"/>
            <a:ext cx="4180696" cy="3641772"/>
          </a:xfrm>
          <a:prstGeom prst="rect">
            <a:avLst/>
          </a:prstGeom>
          <a:noFill/>
          <a:ln w="9525">
            <a:noFill/>
            <a:miter lim="800000"/>
            <a:headEnd/>
            <a:tailEnd/>
          </a:ln>
          <a:effectLst/>
        </p:spPr>
      </p:pic>
    </p:spTree>
  </p:cSld>
  <p:clrMapOvr>
    <a:masterClrMapping/>
  </p:clrMapOvr>
  <p:transition>
    <p:pull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2090"/>
            <a:ext cx="7962181" cy="865547"/>
          </a:xfrm>
        </p:spPr>
        <p:txBody>
          <a:bodyPr/>
          <a:lstStyle/>
          <a:p>
            <a:r>
              <a:rPr lang="fr-FR" sz="3200" dirty="0" smtClean="0">
                <a:solidFill>
                  <a:srgbClr val="FFFF00"/>
                </a:solidFill>
              </a:rPr>
              <a:t>Le Triangle</a:t>
            </a:r>
            <a:endParaRPr lang="en-US" sz="3200" dirty="0">
              <a:solidFill>
                <a:srgbClr val="FFFF00"/>
              </a:solidFill>
            </a:endParaRPr>
          </a:p>
        </p:txBody>
      </p:sp>
      <p:sp>
        <p:nvSpPr>
          <p:cNvPr id="3" name="Espace réservé du contenu 2"/>
          <p:cNvSpPr>
            <a:spLocks noGrp="1"/>
          </p:cNvSpPr>
          <p:nvPr>
            <p:ph sz="half" idx="1"/>
          </p:nvPr>
        </p:nvSpPr>
        <p:spPr>
          <a:xfrm>
            <a:off x="319177" y="1203386"/>
            <a:ext cx="4038600" cy="3023558"/>
          </a:xfrm>
        </p:spPr>
        <p:txBody>
          <a:bodyPr/>
          <a:lstStyle/>
          <a:p>
            <a:r>
              <a:rPr lang="fr-FR" dirty="0" smtClean="0"/>
              <a:t>Le triangle signifie:</a:t>
            </a:r>
          </a:p>
          <a:p>
            <a:r>
              <a:rPr lang="fr-FR" dirty="0" smtClean="0"/>
              <a:t>Stabilité</a:t>
            </a:r>
          </a:p>
          <a:p>
            <a:r>
              <a:rPr lang="fr-FR" dirty="0" smtClean="0"/>
              <a:t>Rigidité</a:t>
            </a:r>
          </a:p>
          <a:p>
            <a:r>
              <a:rPr lang="fr-FR" dirty="0" smtClean="0"/>
              <a:t>Fermeté</a:t>
            </a:r>
          </a:p>
          <a:p>
            <a:r>
              <a:rPr lang="fr-FR" dirty="0" smtClean="0"/>
              <a:t>Direction</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3285227" y="3828778"/>
            <a:ext cx="3408871" cy="235636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7308190" y="906583"/>
            <a:ext cx="1428750" cy="5286375"/>
          </a:xfrm>
          <a:prstGeom prst="rect">
            <a:avLst/>
          </a:prstGeom>
          <a:noFill/>
          <a:ln w="9525">
            <a:noFill/>
            <a:miter lim="800000"/>
            <a:headEnd/>
            <a:tailEnd/>
          </a:ln>
          <a:effectLst/>
        </p:spPr>
      </p:pic>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cstate="print"/>
          <a:srcRect/>
          <a:stretch>
            <a:fillRect/>
          </a:stretch>
        </p:blipFill>
        <p:spPr bwMode="auto">
          <a:xfrm>
            <a:off x="250166" y="672862"/>
            <a:ext cx="4657318" cy="1824988"/>
          </a:xfrm>
          <a:prstGeom prst="rect">
            <a:avLst/>
          </a:prstGeom>
          <a:noFill/>
          <a:ln w="9525">
            <a:noFill/>
            <a:miter lim="800000"/>
            <a:headEnd/>
            <a:tailEnd/>
          </a:ln>
          <a:effectLst/>
        </p:spPr>
      </p:pic>
      <p:pic>
        <p:nvPicPr>
          <p:cNvPr id="5123" name="Picture 3"/>
          <p:cNvPicPr>
            <a:picLocks noGrp="1" noChangeAspect="1" noChangeArrowheads="1"/>
          </p:cNvPicPr>
          <p:nvPr>
            <p:ph sz="half" idx="2"/>
          </p:nvPr>
        </p:nvPicPr>
        <p:blipFill>
          <a:blip r:embed="rId3" cstate="print"/>
          <a:srcRect/>
          <a:stretch>
            <a:fillRect/>
          </a:stretch>
        </p:blipFill>
        <p:spPr bwMode="auto">
          <a:xfrm>
            <a:off x="4855234" y="2670065"/>
            <a:ext cx="4038600" cy="3145357"/>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869563" y="2970775"/>
            <a:ext cx="2857050" cy="2524251"/>
          </a:xfrm>
          <a:prstGeom prst="rect">
            <a:avLst/>
          </a:prstGeom>
          <a:noFill/>
          <a:ln w="9525">
            <a:noFill/>
            <a:miter lim="800000"/>
            <a:headEnd/>
            <a:tailEnd/>
          </a:ln>
          <a:effec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9913"/>
            <a:ext cx="8229600" cy="829544"/>
          </a:xfrm>
        </p:spPr>
        <p:txBody>
          <a:bodyPr/>
          <a:lstStyle/>
          <a:p>
            <a:r>
              <a:rPr lang="fr-FR" sz="3200" dirty="0" smtClean="0">
                <a:solidFill>
                  <a:srgbClr val="FFFF00"/>
                </a:solidFill>
              </a:rPr>
              <a:t>Le Carré</a:t>
            </a:r>
            <a:endParaRPr lang="en-US" sz="3200" dirty="0">
              <a:solidFill>
                <a:srgbClr val="FFFF00"/>
              </a:solidFill>
            </a:endParaRPr>
          </a:p>
        </p:txBody>
      </p:sp>
      <p:sp>
        <p:nvSpPr>
          <p:cNvPr id="3" name="Espace réservé du contenu 2"/>
          <p:cNvSpPr>
            <a:spLocks noGrp="1"/>
          </p:cNvSpPr>
          <p:nvPr>
            <p:ph sz="half" idx="1"/>
          </p:nvPr>
        </p:nvSpPr>
        <p:spPr>
          <a:xfrm>
            <a:off x="457200" y="1104182"/>
            <a:ext cx="4038600" cy="5021982"/>
          </a:xfrm>
        </p:spPr>
        <p:txBody>
          <a:bodyPr/>
          <a:lstStyle/>
          <a:p>
            <a:r>
              <a:rPr lang="fr-FR" dirty="0" smtClean="0"/>
              <a:t>Bilatéralement symétrique</a:t>
            </a:r>
          </a:p>
          <a:p>
            <a:endParaRPr lang="fr-FR" dirty="0" smtClean="0"/>
          </a:p>
          <a:p>
            <a:r>
              <a:rPr lang="fr-FR" dirty="0" smtClean="0"/>
              <a:t>Représente</a:t>
            </a:r>
          </a:p>
          <a:p>
            <a:r>
              <a:rPr lang="fr-FR" dirty="0" smtClean="0"/>
              <a:t>Le Pur</a:t>
            </a:r>
          </a:p>
          <a:p>
            <a:r>
              <a:rPr lang="fr-FR" dirty="0" smtClean="0"/>
              <a:t>Le Rationnel</a:t>
            </a:r>
          </a:p>
          <a:p>
            <a:endParaRPr lang="fr-FR" dirty="0" smtClean="0"/>
          </a:p>
          <a:p>
            <a:r>
              <a:rPr lang="fr-FR" dirty="0" smtClean="0"/>
              <a:t>Il peut être:</a:t>
            </a:r>
          </a:p>
          <a:p>
            <a:r>
              <a:rPr lang="fr-FR" dirty="0" smtClean="0"/>
              <a:t>Stable</a:t>
            </a:r>
          </a:p>
          <a:p>
            <a:r>
              <a:rPr lang="fr-FR" dirty="0" smtClean="0"/>
              <a:t>Dynamique</a:t>
            </a:r>
          </a:p>
          <a:p>
            <a:pPr>
              <a:buNone/>
            </a:pP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750211" y="1034187"/>
            <a:ext cx="2117080" cy="5126482"/>
          </a:xfrm>
          <a:prstGeom prst="rect">
            <a:avLst/>
          </a:prstGeom>
          <a:noFill/>
          <a:ln w="9525">
            <a:noFill/>
            <a:miter lim="800000"/>
            <a:headEnd/>
            <a:tailEnd/>
          </a:ln>
          <a:effectLst/>
        </p:spPr>
      </p:pic>
    </p:spTree>
  </p:cSld>
  <p:clrMapOvr>
    <a:masterClrMapping/>
  </p:clrMapOvr>
  <p:transition>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9913"/>
            <a:ext cx="8229600" cy="829544"/>
          </a:xfrm>
        </p:spPr>
        <p:txBody>
          <a:bodyPr/>
          <a:lstStyle/>
          <a:p>
            <a:r>
              <a:rPr lang="fr-FR" sz="3200" dirty="0" smtClean="0">
                <a:solidFill>
                  <a:srgbClr val="FFFF00"/>
                </a:solidFill>
              </a:rPr>
              <a:t>Le Carré</a:t>
            </a:r>
            <a:endParaRPr lang="en-US" sz="3200" dirty="0">
              <a:solidFill>
                <a:srgbClr val="FFFF00"/>
              </a:solidFill>
            </a:endParaRPr>
          </a:p>
        </p:txBody>
      </p:sp>
      <p:sp>
        <p:nvSpPr>
          <p:cNvPr id="3" name="Espace réservé du contenu 2"/>
          <p:cNvSpPr>
            <a:spLocks noGrp="1"/>
          </p:cNvSpPr>
          <p:nvPr>
            <p:ph sz="half" idx="1"/>
          </p:nvPr>
        </p:nvSpPr>
        <p:spPr>
          <a:xfrm>
            <a:off x="457199" y="1104182"/>
            <a:ext cx="8117457" cy="1552754"/>
          </a:xfrm>
        </p:spPr>
        <p:txBody>
          <a:bodyPr/>
          <a:lstStyle/>
          <a:p>
            <a:pPr algn="ctr">
              <a:buNone/>
            </a:pPr>
            <a:r>
              <a:rPr lang="fr-FR" dirty="0" smtClean="0"/>
              <a:t>Le carré définit des états d’équilibre parfaits</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369499" y="2342167"/>
            <a:ext cx="4038600" cy="2800489"/>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5375964" y="1909584"/>
            <a:ext cx="2981325" cy="3590925"/>
          </a:xfrm>
          <a:prstGeom prst="rect">
            <a:avLst/>
          </a:prstGeom>
          <a:noFill/>
          <a:ln w="9525">
            <a:noFill/>
            <a:miter lim="800000"/>
            <a:headEnd/>
            <a:tailEnd/>
          </a:ln>
          <a:effectLst/>
        </p:spPr>
      </p:pic>
    </p:spTree>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De la Forme au Solide</a:t>
            </a:r>
            <a:br>
              <a:rPr lang="fr-FR" dirty="0" smtClean="0">
                <a:solidFill>
                  <a:srgbClr val="FFFF00"/>
                </a:solidFill>
              </a:rPr>
            </a:br>
            <a:r>
              <a:rPr lang="fr-FR" dirty="0" smtClean="0">
                <a:solidFill>
                  <a:srgbClr val="FFFF00"/>
                </a:solidFill>
              </a:rPr>
              <a:t/>
            </a:r>
            <a:br>
              <a:rPr lang="fr-FR" dirty="0" smtClean="0">
                <a:solidFill>
                  <a:srgbClr val="FFFF00"/>
                </a:solidFill>
              </a:rPr>
            </a:br>
            <a:r>
              <a:rPr lang="fr-FR" sz="2000" i="1" dirty="0" smtClean="0">
                <a:solidFill>
                  <a:srgbClr val="FFFF00"/>
                </a:solidFill>
              </a:rPr>
              <a:t> cubes, cônes, sphères, cylindres ou pyramides sont les premières formes révélées par la lumière, leurs images sont distinctes et tangibles et sans ambigüité. Elles sont ainsi les plus belles formes.</a:t>
            </a:r>
            <a:br>
              <a:rPr lang="fr-FR" sz="2000" i="1" dirty="0" smtClean="0">
                <a:solidFill>
                  <a:srgbClr val="FFFF00"/>
                </a:solidFill>
              </a:rPr>
            </a:br>
            <a:r>
              <a:rPr lang="fr-FR" sz="2000" i="1" dirty="0" smtClean="0">
                <a:solidFill>
                  <a:srgbClr val="FFFF00"/>
                </a:solidFill>
              </a:rPr>
              <a:t/>
            </a:r>
            <a:br>
              <a:rPr lang="fr-FR" sz="2000" i="1" dirty="0" smtClean="0">
                <a:solidFill>
                  <a:srgbClr val="FFFF00"/>
                </a:solidFill>
              </a:rPr>
            </a:br>
            <a:r>
              <a:rPr lang="fr-FR" sz="2000" i="1" dirty="0" smtClean="0">
                <a:solidFill>
                  <a:srgbClr val="FFFF00"/>
                </a:solidFill>
              </a:rPr>
              <a:t>Le Corbusier</a:t>
            </a:r>
            <a:endParaRPr lang="fr-FR" sz="2000" i="1" dirty="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81487" y="655607"/>
            <a:ext cx="8031192" cy="1850366"/>
          </a:xfrm>
        </p:spPr>
        <p:txBody>
          <a:bodyPr/>
          <a:lstStyle/>
          <a:p>
            <a:pPr algn="ctr">
              <a:buNone/>
            </a:pPr>
            <a:r>
              <a:rPr lang="fr-FR" dirty="0" smtClean="0"/>
              <a:t>Les formes régulières génèrent les formes volumétriques ou </a:t>
            </a:r>
            <a:r>
              <a:rPr lang="fr-FR" i="1" dirty="0" smtClean="0"/>
              <a:t>Solides</a:t>
            </a:r>
            <a:endParaRPr lang="en-US" i="1" dirty="0"/>
          </a:p>
        </p:txBody>
      </p:sp>
      <p:sp>
        <p:nvSpPr>
          <p:cNvPr id="4" name="Espace réservé du contenu 3"/>
          <p:cNvSpPr>
            <a:spLocks noGrp="1"/>
          </p:cNvSpPr>
          <p:nvPr>
            <p:ph sz="half" idx="2"/>
          </p:nvPr>
        </p:nvSpPr>
        <p:spPr>
          <a:xfrm>
            <a:off x="2612366" y="1772729"/>
            <a:ext cx="4038600" cy="4525963"/>
          </a:xfrm>
        </p:spPr>
        <p:txBody>
          <a:bodyPr/>
          <a:lstStyle/>
          <a:p>
            <a:r>
              <a:rPr lang="fr-FR" dirty="0" smtClean="0"/>
              <a:t>Le cercle génère sphères et cylindres</a:t>
            </a:r>
          </a:p>
          <a:p>
            <a:r>
              <a:rPr lang="fr-FR" dirty="0" smtClean="0"/>
              <a:t>Les triangles génèrent les cônes et les pyramides</a:t>
            </a:r>
          </a:p>
          <a:p>
            <a:r>
              <a:rPr lang="fr-FR" dirty="0" smtClean="0"/>
              <a:t>Les carrés génèrent les cubes</a:t>
            </a:r>
            <a:endParaRPr lang="en-US" dirty="0"/>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1"/>
          </p:nvPr>
        </p:nvPicPr>
        <p:blipFill>
          <a:blip r:embed="rId2" cstate="print"/>
          <a:srcRect/>
          <a:stretch>
            <a:fillRect/>
          </a:stretch>
        </p:blipFill>
        <p:spPr bwMode="auto">
          <a:xfrm>
            <a:off x="368151" y="964982"/>
            <a:ext cx="2232304" cy="1605045"/>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cstate="print"/>
          <a:srcRect/>
          <a:stretch>
            <a:fillRect/>
          </a:stretch>
        </p:blipFill>
        <p:spPr bwMode="auto">
          <a:xfrm>
            <a:off x="379563" y="3628767"/>
            <a:ext cx="2250753" cy="1561998"/>
          </a:xfrm>
          <a:prstGeom prst="rect">
            <a:avLst/>
          </a:prstGeom>
          <a:noFill/>
          <a:ln w="9525">
            <a:noFill/>
            <a:miter lim="800000"/>
            <a:headEnd/>
            <a:tailEnd/>
          </a:ln>
          <a:effectLst/>
        </p:spPr>
      </p:pic>
      <p:pic>
        <p:nvPicPr>
          <p:cNvPr id="9220" name="Picture 4"/>
          <p:cNvPicPr>
            <a:picLocks noGrp="1" noChangeAspect="1" noChangeArrowheads="1"/>
          </p:cNvPicPr>
          <p:nvPr>
            <p:ph sz="half" idx="2"/>
          </p:nvPr>
        </p:nvPicPr>
        <p:blipFill>
          <a:blip r:embed="rId4" cstate="print"/>
          <a:srcRect/>
          <a:stretch>
            <a:fillRect/>
          </a:stretch>
        </p:blipFill>
        <p:spPr bwMode="auto">
          <a:xfrm>
            <a:off x="3590026" y="966158"/>
            <a:ext cx="2235964" cy="1552753"/>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3514278" y="3535513"/>
            <a:ext cx="2329406" cy="1605830"/>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6232781" y="2242868"/>
            <a:ext cx="2592930" cy="1846053"/>
          </a:xfrm>
          <a:prstGeom prst="rect">
            <a:avLst/>
          </a:prstGeom>
          <a:noFill/>
          <a:ln w="9525">
            <a:noFill/>
            <a:miter lim="800000"/>
            <a:headEnd/>
            <a:tailEnd/>
          </a:ln>
          <a:effec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947" y="516177"/>
            <a:ext cx="8229600" cy="812290"/>
          </a:xfrm>
        </p:spPr>
        <p:txBody>
          <a:bodyPr/>
          <a:lstStyle/>
          <a:p>
            <a:r>
              <a:rPr lang="fr-FR" sz="3200" dirty="0" smtClean="0">
                <a:solidFill>
                  <a:srgbClr val="FFFF00"/>
                </a:solidFill>
              </a:rPr>
              <a:t>Exemples de Projets d’Architecture</a:t>
            </a:r>
            <a:endParaRPr lang="en-US" sz="3200" dirty="0">
              <a:solidFill>
                <a:srgbClr val="FFFF00"/>
              </a:solidFill>
            </a:endParaRPr>
          </a:p>
        </p:txBody>
      </p:sp>
      <p:pic>
        <p:nvPicPr>
          <p:cNvPr id="11266" name="Picture 2"/>
          <p:cNvPicPr>
            <a:picLocks noGrp="1" noChangeAspect="1" noChangeArrowheads="1"/>
          </p:cNvPicPr>
          <p:nvPr>
            <p:ph idx="1"/>
          </p:nvPr>
        </p:nvPicPr>
        <p:blipFill>
          <a:blip r:embed="rId2" cstate="print"/>
          <a:srcRect/>
          <a:stretch>
            <a:fillRect/>
          </a:stretch>
        </p:blipFill>
        <p:spPr bwMode="auto">
          <a:xfrm>
            <a:off x="1365492" y="1187085"/>
            <a:ext cx="6622571" cy="245144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1343478" y="3733554"/>
            <a:ext cx="6696343" cy="2576938"/>
          </a:xfrm>
          <a:prstGeom prst="rect">
            <a:avLst/>
          </a:prstGeom>
          <a:noFill/>
          <a:ln w="9525">
            <a:noFill/>
            <a:miter lim="800000"/>
            <a:headEnd/>
            <a:tailEnd/>
          </a:ln>
          <a:effectLst/>
        </p:spPr>
      </p:pic>
    </p:spTree>
  </p:cSld>
  <p:clrMapOvr>
    <a:masterClrMapping/>
  </p:clrMapOvr>
  <p:transition>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947" y="516177"/>
            <a:ext cx="8229600" cy="812290"/>
          </a:xfrm>
        </p:spPr>
        <p:txBody>
          <a:bodyPr/>
          <a:lstStyle/>
          <a:p>
            <a:r>
              <a:rPr lang="fr-FR" sz="3200" dirty="0" smtClean="0">
                <a:solidFill>
                  <a:srgbClr val="FFFF00"/>
                </a:solidFill>
              </a:rPr>
              <a:t>Exemples de Projets d’Architecture</a:t>
            </a:r>
            <a:endParaRPr lang="en-US" sz="3200" dirty="0">
              <a:solidFill>
                <a:srgbClr val="FFFF00"/>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092949" y="1235629"/>
            <a:ext cx="6991350" cy="2390775"/>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1092410" y="3882785"/>
            <a:ext cx="6924675" cy="2266950"/>
          </a:xfrm>
          <a:prstGeom prst="rect">
            <a:avLst/>
          </a:prstGeom>
          <a:noFill/>
          <a:ln w="9525">
            <a:noFill/>
            <a:miter lim="800000"/>
            <a:headEnd/>
            <a:tailEnd/>
          </a:ln>
          <a:effectLst/>
        </p:spPr>
      </p:pic>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FF00"/>
                </a:solidFill>
              </a:rPr>
              <a:t>Formes en Architecture</a:t>
            </a:r>
            <a:br>
              <a:rPr lang="fr-FR" dirty="0" smtClean="0">
                <a:solidFill>
                  <a:srgbClr val="FFFF00"/>
                </a:solidFill>
              </a:rPr>
            </a:br>
            <a:r>
              <a:rPr lang="fr-FR" dirty="0" smtClean="0">
                <a:solidFill>
                  <a:srgbClr val="FFFF00"/>
                </a:solidFill>
              </a:rPr>
              <a:t/>
            </a:r>
            <a:br>
              <a:rPr lang="fr-FR" dirty="0" smtClean="0">
                <a:solidFill>
                  <a:srgbClr val="FFFF00"/>
                </a:solidFill>
              </a:rPr>
            </a:br>
            <a:r>
              <a:rPr lang="fr-FR" sz="2000" i="1" dirty="0" smtClean="0">
                <a:solidFill>
                  <a:srgbClr val="FFFF00"/>
                </a:solidFill>
              </a:rPr>
              <a:t>La forme architectural est le point de contact entre la masse et l’espace</a:t>
            </a:r>
            <a:endParaRPr lang="fr-FR"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9947" y="516177"/>
            <a:ext cx="8229600" cy="812290"/>
          </a:xfrm>
        </p:spPr>
        <p:txBody>
          <a:bodyPr/>
          <a:lstStyle/>
          <a:p>
            <a:r>
              <a:rPr lang="fr-FR" sz="3200" dirty="0" smtClean="0">
                <a:solidFill>
                  <a:srgbClr val="FFFF00"/>
                </a:solidFill>
              </a:rPr>
              <a:t>Exemples de Projets d’Architecture</a:t>
            </a:r>
            <a:endParaRPr lang="en-US" sz="3200" dirty="0">
              <a:solidFill>
                <a:srgbClr val="FFFF00"/>
              </a:solidFill>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1673253" y="1403545"/>
            <a:ext cx="5745463" cy="4006550"/>
          </a:xfrm>
          <a:prstGeom prst="rect">
            <a:avLst/>
          </a:prstGeom>
          <a:noFill/>
          <a:ln w="9525">
            <a:noFill/>
            <a:miter lim="800000"/>
            <a:headEnd/>
            <a:tailEnd/>
          </a:ln>
          <a:effec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913" y="422919"/>
            <a:ext cx="8229600" cy="1143000"/>
          </a:xfrm>
        </p:spPr>
        <p:txBody>
          <a:bodyPr/>
          <a:lstStyle/>
          <a:p>
            <a:r>
              <a:rPr lang="fr-FR" sz="4000" dirty="0" smtClean="0">
                <a:solidFill>
                  <a:srgbClr val="FFFF00"/>
                </a:solidFill>
                <a:latin typeface="Lucida Sans" pitchFamily="34" charset="0"/>
              </a:rPr>
              <a:t>Exemple d’une conception d’un projet </a:t>
            </a:r>
            <a:r>
              <a:rPr lang="fr-FR" sz="3600" dirty="0" smtClean="0">
                <a:solidFill>
                  <a:srgbClr val="FFFF00"/>
                </a:solidFill>
                <a:latin typeface="Lucida Sans" pitchFamily="34" charset="0"/>
              </a:rPr>
              <a:t>d’Architecture 4</a:t>
            </a:r>
            <a:endParaRPr lang="fr-FR" sz="3600" dirty="0">
              <a:solidFill>
                <a:srgbClr val="FFFF00"/>
              </a:solidFill>
              <a:latin typeface="Lucida Sans" pitchFamily="34" charset="0"/>
            </a:endParaRPr>
          </a:p>
        </p:txBody>
      </p:sp>
      <p:sp>
        <p:nvSpPr>
          <p:cNvPr id="3" name="Espace réservé du contenu 2"/>
          <p:cNvSpPr>
            <a:spLocks noGrp="1"/>
          </p:cNvSpPr>
          <p:nvPr>
            <p:ph idx="1"/>
          </p:nvPr>
        </p:nvSpPr>
        <p:spPr>
          <a:xfrm>
            <a:off x="457200" y="1878227"/>
            <a:ext cx="8229600" cy="4247936"/>
          </a:xfrm>
        </p:spPr>
        <p:txBody>
          <a:bodyPr/>
          <a:lstStyle/>
          <a:p>
            <a:r>
              <a:rPr lang="fr-FR" dirty="0" smtClean="0"/>
              <a:t>Musée Juif de Berlin 1988-1993</a:t>
            </a:r>
          </a:p>
          <a:p>
            <a:r>
              <a:rPr lang="fr-FR" dirty="0" smtClean="0"/>
              <a:t>Architecte: Daniel </a:t>
            </a:r>
            <a:r>
              <a:rPr lang="fr-FR" dirty="0" err="1" smtClean="0"/>
              <a:t>Libeskind</a:t>
            </a:r>
            <a:endParaRPr lang="fr-FR" dirty="0" smtClean="0"/>
          </a:p>
          <a:p>
            <a:r>
              <a:rPr lang="fr-FR" dirty="0" smtClean="0"/>
              <a:t>Maitre d’ouvrage/client: Ville de Berlin</a:t>
            </a:r>
          </a:p>
          <a:p>
            <a:r>
              <a:rPr lang="fr-FR" dirty="0" smtClean="0"/>
              <a:t>Objectifs:</a:t>
            </a:r>
          </a:p>
          <a:p>
            <a:r>
              <a:rPr lang="fr-FR" dirty="0" smtClean="0"/>
              <a:t>Histoire</a:t>
            </a:r>
          </a:p>
          <a:p>
            <a:r>
              <a:rPr lang="fr-FR" dirty="0" smtClean="0"/>
              <a:t>Composition</a:t>
            </a:r>
          </a:p>
          <a:p>
            <a:r>
              <a:rPr lang="fr-FR" dirty="0" smtClean="0"/>
              <a:t>Symbolique et Expression</a:t>
            </a:r>
            <a:endParaRPr lang="fr-F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627" y="645341"/>
            <a:ext cx="8229600" cy="1143000"/>
          </a:xfrm>
        </p:spPr>
        <p:txBody>
          <a:bodyPr/>
          <a:lstStyle/>
          <a:p>
            <a:r>
              <a:rPr lang="fr-FR" sz="3600" dirty="0" smtClean="0">
                <a:solidFill>
                  <a:srgbClr val="FFFF00"/>
                </a:solidFill>
              </a:rPr>
              <a:t>Biographie de l’Architecte</a:t>
            </a:r>
            <a:endParaRPr lang="fr-FR" sz="3600" dirty="0">
              <a:solidFill>
                <a:srgbClr val="FFFF00"/>
              </a:solidFill>
            </a:endParaRPr>
          </a:p>
        </p:txBody>
      </p:sp>
      <p:sp>
        <p:nvSpPr>
          <p:cNvPr id="3" name="Espace réservé du contenu 2"/>
          <p:cNvSpPr>
            <a:spLocks noGrp="1"/>
          </p:cNvSpPr>
          <p:nvPr>
            <p:ph idx="1"/>
          </p:nvPr>
        </p:nvSpPr>
        <p:spPr/>
        <p:txBody>
          <a:bodyPr/>
          <a:lstStyle/>
          <a:p>
            <a:r>
              <a:rPr lang="fr-FR" dirty="0" smtClean="0"/>
              <a:t>Architecte Américain né en 1946</a:t>
            </a:r>
          </a:p>
          <a:p>
            <a:r>
              <a:rPr lang="fr-FR" dirty="0" smtClean="0"/>
              <a:t>Architecte déconstructiviste</a:t>
            </a:r>
          </a:p>
          <a:p>
            <a:r>
              <a:rPr lang="fr-FR" dirty="0" smtClean="0"/>
              <a:t>Lauréat du Prix Leone di Petra</a:t>
            </a:r>
          </a:p>
          <a:p>
            <a:endParaRPr lang="fr-FR" dirty="0" smtClean="0"/>
          </a:p>
          <a:p>
            <a:r>
              <a:rPr lang="fr-FR" b="1" dirty="0" smtClean="0">
                <a:solidFill>
                  <a:srgbClr val="0070C0"/>
                </a:solidFill>
                <a:hlinkClick r:id="rId2"/>
              </a:rPr>
              <a:t>http://www.daniel-libeskind.com/</a:t>
            </a:r>
            <a:endParaRPr lang="fr-FR" b="1" dirty="0">
              <a:solidFill>
                <a:srgbClr val="0070C0"/>
              </a:solidFill>
            </a:endParaRPr>
          </a:p>
        </p:txBody>
      </p:sp>
      <p:sp>
        <p:nvSpPr>
          <p:cNvPr id="4" name="Bouton d'action : Vidéo 3">
            <a:hlinkClick r:id="rId3" action="ppaction://program" highlightClick="1"/>
          </p:cNvPr>
          <p:cNvSpPr/>
          <p:nvPr/>
        </p:nvSpPr>
        <p:spPr bwMode="auto">
          <a:xfrm>
            <a:off x="4151870" y="4769708"/>
            <a:ext cx="988541" cy="864973"/>
          </a:xfrm>
          <a:prstGeom prst="actionButtonMovi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fr-FR" sz="1400">
              <a:solidFill>
                <a:srgbClr val="000000"/>
              </a:solidFill>
              <a:latin typeface="Mirror" pitchFamily="2" charset="0"/>
            </a:endParaRPr>
          </a:p>
        </p:txBody>
      </p:sp>
      <p:sp>
        <p:nvSpPr>
          <p:cNvPr id="13316" name="AutoShape 4" descr="data:image/jpg;base64,/9j/4AAQSkZJRgABAQAAAQABAAD/2wBDAAkGBwgHBgkIBwgKCgkLDRYPDQwMDRsUFRAWIB0iIiAdHx8kKDQsJCYxJx8fLT0tMTU3Ojo6Iys/RD84QzQ5Ojf/2wBDAQoKCg0MDRoPDxo3JR8lNzc3Nzc3Nzc3Nzc3Nzc3Nzc3Nzc3Nzc3Nzc3Nzc3Nzc3Nzc3Nzc3Nzc3Nzc3Nzc3Nzf/wAARCABOAEgDASIAAhEBAxEB/8QAHAAAAgIDAQEAAAAAAAAAAAAABAcABgEDBQII/8QAPhAAAQIEBAIHBQYDCQAAAAAAAQIDAAQFEQYSITFBUQcTImFxdLIUNZGhsRUjMjZigVLB8AgzQnKCkqLR4f/EABQBAQAAAAAAAAAAAAAAAAAAAAD/xAAUEQEAAAAAAAAAAAAAAAAAAAAA/9oADAMBAAIRAxEAPwBxJWAsi+6Tf4x6Uq1iNo1Zu05f+Hb9zGudmWZWWU9MPNtNIFyt1QSkeJMAae0ga8B9Y5WKZpmUw3UXph1DSBLOAKWoJGYpVYa8b8IXj3TAmcdVTaLTVOToWUF9a7sgA2zjYkcdbcI5hk3a/MA1ucmag4TpdeVtHclI0AgN9T6VC3SpWlYWp5m51uWbQp15HZSpKdcqN1Wsd7DuMLlzHlXn+zU5lTumwOVJ/wBI0+UNpPRqxJSj0xSWfvyjshLpJza2Ov8A3CAqco9IzrrEygtuoUQpJFrftwgLUirhSwq9uzeIqeJWk374qSHyAdf8NoMM4AlFlA6C8Bc6TNE1iRF95hv1piRwaPUEqr1NCTce1sjT/OmJAPrHmLnMMMtpYlkvPzKVFtS1WSix4ganeEriHEdSr0wHKjOLdA1Qi9kIvySNBDC6brZaaq/B0f8AJMJ95dnfhAWSgywlaWJtF8zzzmYDdRBsBF1kXFNtNJX2XAkFWvGKRSFzX2IrqDfq3FrQnLe5J0SLa3JB+MWqXdd+z23XUXfKcy0d/KAauF6n7RKJDmixcKA424wqf7QtMl+tplZlkAF7M06oDc2un+cEy1XnpTqfZy4hxbgBSkWAG9zp/PhtAWOUTM1TJt9ZW/LlCFoQ5cpFiBYG+4vy2MAn1BItlJOgvfnGALkCN04ltMy6lkkthRCbm+ka2v7xPiIDp4bdIrFOasmyp5hV7a6K58tYka8OfmCmebZ9YiQDo6cvw0y3NwW/2QmpknrB+0MzphxRRqi/Ky8jOpfdllOB3q0qISbgWvax24Qr0TzSJlp3qg8EKCihz8K7G9j3HaAveHKC+1QWKhPO9Wy+/wBaygbpTlNl91zcjThfjFnU310u04lJDpHbFtTHmTxJJV6SztlITYBSDoWuSVAbdyhp9I1tPtySyhxZsBlQFAApHLkR4QA05MuNPS0iwtAfUbkLVYHuvwEC1ucmqjhKpMultotZ0uNpJzJKCDr3HKfjA1Spz09MJn5JSJhSEAhF7KQQSbjnHWZcNXpxbfKkSr6ck0wQA41ffKSLp21G3HncE0sjTLy1jCTZQPKLfirAFRobRnJcmep+/XNoIU2P1p4eIJHhFPgOphsgVympKe0Z1khV9hnGnzHwiR6oPv2leca9aYkANW/fM/5lz1GAoNrfvmf8y56jAUB1sKviXxBIlS1JQt5KFkG3ZUbH6w2ahRJpEmotqbeSBdKFC2bu5D6aQkUkpIKTYjYx9E0KpioUKRmSR98ylSvEpIPzvAUOQU1IzimZ6Tcl5gEkPMPFQHiNj4gGLTKpbKkvKU2s2sHEi2YciNj/AFtHJxVIppcg3PuEGzrebTYFWU/IqgOSnEy/Wy61EFJzN248x/XOA8dINTrFLMpM06cdZlVXQpKQLBY1HDYjh+mFo+UurcdACColWRIsBrw7obNYQzVMPTTEyvIMmcKJvkKdQYUjKw2+ha05kgglINrjxgOlh3Ka1TCu4V7azltyzi9/lEjFDXnxHTSNjNsgDkM4iQA1b98z/mXPUYCg2t++Z/zLnqMBQEhsdG9RDuG1St/vJZxYI/SSCPmVQp4t/RtOlisTEta6ZiXUPAp7QPwBH7wDH6T5YvYRmkpN1BSV2HDKST8gYojcwmaoKJzUvBhQNtytIt/7DIxO9eUaStIUlb6UKHMKuD9YUtISqWmqhTsxUlh45T4EpP0EAbXqs/JUpdOccDjqx1anEkHrB/ECOBilEwZVWEy084hH4b3A5QIsgquBa8B0MOfmCmebZ9YiRjDn5gpnm2vWI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fr-FR" sz="1400">
              <a:solidFill>
                <a:srgbClr val="000000"/>
              </a:solidFill>
              <a:latin typeface="Mirro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solidFill>
                  <a:srgbClr val="FFFF00"/>
                </a:solidFill>
              </a:rPr>
              <a:t>Formes et Transformations</a:t>
            </a:r>
            <a:endParaRPr lang="en-US" i="1" dirty="0">
              <a:solidFill>
                <a:srgbClr val="FFFF00"/>
              </a:solidFill>
            </a:endParaRPr>
          </a:p>
        </p:txBody>
      </p:sp>
      <p:sp>
        <p:nvSpPr>
          <p:cNvPr id="3" name="Sous-titre 2"/>
          <p:cNvSpPr>
            <a:spLocks noGrp="1"/>
          </p:cNvSpPr>
          <p:nvPr>
            <p:ph type="subTitle"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0" y="638356"/>
            <a:ext cx="9144000" cy="3071002"/>
          </a:xfrm>
        </p:spPr>
        <p:txBody>
          <a:bodyPr/>
          <a:lstStyle/>
          <a:p>
            <a:r>
              <a:rPr lang="fr-FR" dirty="0" smtClean="0"/>
              <a:t>Toutes les formes peuvent subir des transformations générer par des manipulations d’une ou plusieurs dimensions </a:t>
            </a:r>
          </a:p>
          <a:p>
            <a:r>
              <a:rPr lang="fr-FR" dirty="0" smtClean="0"/>
              <a:t> </a:t>
            </a:r>
            <a:r>
              <a:rPr lang="fr-FR" dirty="0" smtClean="0">
                <a:solidFill>
                  <a:srgbClr val="FFFF00"/>
                </a:solidFill>
              </a:rPr>
              <a:t>Dimension</a:t>
            </a:r>
          </a:p>
          <a:p>
            <a:r>
              <a:rPr lang="fr-FR" dirty="0" smtClean="0"/>
              <a:t> </a:t>
            </a:r>
            <a:r>
              <a:rPr lang="fr-FR" i="1" dirty="0" smtClean="0">
                <a:solidFill>
                  <a:srgbClr val="FFFF00"/>
                </a:solidFill>
              </a:rPr>
              <a:t>Addition </a:t>
            </a:r>
            <a:r>
              <a:rPr lang="fr-FR" dirty="0" smtClean="0"/>
              <a:t>d’éléments</a:t>
            </a:r>
          </a:p>
          <a:p>
            <a:r>
              <a:rPr lang="fr-FR" i="1" dirty="0" smtClean="0">
                <a:solidFill>
                  <a:srgbClr val="FFFF00"/>
                </a:solidFill>
              </a:rPr>
              <a:t> Soustraction</a:t>
            </a:r>
            <a:r>
              <a:rPr lang="fr-FR" dirty="0" smtClean="0"/>
              <a:t>  d’éléments</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1777041" y="3815107"/>
            <a:ext cx="6142008" cy="237409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0684"/>
            <a:ext cx="8229600" cy="795037"/>
          </a:xfrm>
        </p:spPr>
        <p:txBody>
          <a:bodyPr/>
          <a:lstStyle/>
          <a:p>
            <a:r>
              <a:rPr lang="fr-FR" sz="3200" dirty="0" smtClean="0">
                <a:solidFill>
                  <a:srgbClr val="FFFF00"/>
                </a:solidFill>
              </a:rPr>
              <a:t>Transformation Dimensionnelle</a:t>
            </a:r>
            <a:endParaRPr lang="en-US" sz="3200" dirty="0">
              <a:solidFill>
                <a:srgbClr val="FFFF00"/>
              </a:solidFill>
            </a:endParaRPr>
          </a:p>
        </p:txBody>
      </p:sp>
      <p:sp>
        <p:nvSpPr>
          <p:cNvPr id="4" name="Espace réservé du contenu 3"/>
          <p:cNvSpPr>
            <a:spLocks noGrp="1"/>
          </p:cNvSpPr>
          <p:nvPr>
            <p:ph sz="half" idx="2"/>
          </p:nvPr>
        </p:nvSpPr>
        <p:spPr>
          <a:xfrm>
            <a:off x="4648200" y="1104181"/>
            <a:ext cx="4038600" cy="5348377"/>
          </a:xfrm>
        </p:spPr>
        <p:txBody>
          <a:bodyPr/>
          <a:lstStyle/>
          <a:p>
            <a:r>
              <a:rPr lang="fr-FR" sz="2400" dirty="0" smtClean="0"/>
              <a:t>Sphère en différentes formes ellipsoïdales par allongement de son axe principal</a:t>
            </a:r>
          </a:p>
          <a:p>
            <a:endParaRPr lang="fr-FR" sz="2400" dirty="0" smtClean="0"/>
          </a:p>
          <a:p>
            <a:r>
              <a:rPr lang="fr-FR" sz="2400" dirty="0" smtClean="0"/>
              <a:t>Pyramide en altérant sa base, en modifiant la hauteur de l’apex </a:t>
            </a:r>
          </a:p>
          <a:p>
            <a:endParaRPr lang="fr-FR" sz="2400" dirty="0" smtClean="0"/>
          </a:p>
          <a:p>
            <a:r>
              <a:rPr lang="fr-FR" sz="2400" dirty="0" smtClean="0"/>
              <a:t>Cube en prismes similaires en allongeant ou réduisant  sa Largeur Longueur Profondeur</a:t>
            </a:r>
            <a:endParaRPr lang="en-US" sz="2400"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319177" y="1509768"/>
            <a:ext cx="4038600" cy="1118239"/>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290154" y="3164457"/>
            <a:ext cx="4181475" cy="12192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274069" y="4861794"/>
            <a:ext cx="4248150" cy="11715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0684"/>
            <a:ext cx="8229600" cy="795037"/>
          </a:xfrm>
        </p:spPr>
        <p:txBody>
          <a:bodyPr/>
          <a:lstStyle/>
          <a:p>
            <a:r>
              <a:rPr lang="fr-FR" sz="3200" i="1" dirty="0" smtClean="0">
                <a:solidFill>
                  <a:srgbClr val="FFFF00"/>
                </a:solidFill>
              </a:rPr>
              <a:t>Transformation Soustractive</a:t>
            </a:r>
          </a:p>
        </p:txBody>
      </p:sp>
      <p:sp>
        <p:nvSpPr>
          <p:cNvPr id="4" name="Espace réservé du contenu 3"/>
          <p:cNvSpPr>
            <a:spLocks noGrp="1"/>
          </p:cNvSpPr>
          <p:nvPr>
            <p:ph sz="half" idx="2"/>
          </p:nvPr>
        </p:nvSpPr>
        <p:spPr>
          <a:xfrm>
            <a:off x="4648200" y="1104181"/>
            <a:ext cx="4038600" cy="5348377"/>
          </a:xfrm>
        </p:spPr>
        <p:txBody>
          <a:bodyPr/>
          <a:lstStyle/>
          <a:p>
            <a:endParaRPr lang="fr-FR" sz="2400" dirty="0" smtClean="0"/>
          </a:p>
          <a:p>
            <a:r>
              <a:rPr lang="fr-FR" sz="2400" dirty="0" smtClean="0"/>
              <a:t>Soustraction Simple ou Complexe</a:t>
            </a:r>
          </a:p>
          <a:p>
            <a:endParaRPr lang="fr-FR" sz="2400" dirty="0" smtClean="0"/>
          </a:p>
          <a:p>
            <a:r>
              <a:rPr lang="fr-FR" sz="2400" dirty="0" smtClean="0"/>
              <a:t>Les formes Géométriques Simples s’adaptent facilement à la transformation</a:t>
            </a:r>
          </a:p>
          <a:p>
            <a:endParaRPr lang="fr-FR" sz="2400" dirty="0" smtClean="0"/>
          </a:p>
          <a:p>
            <a:endParaRPr lang="fr-FR" sz="2400" dirty="0" smtClean="0"/>
          </a:p>
          <a:p>
            <a:r>
              <a:rPr lang="fr-FR" sz="2400" dirty="0" smtClean="0"/>
              <a:t>Des résultats assez prononcés</a:t>
            </a:r>
            <a:endParaRPr lang="en-US" sz="2400" dirty="0"/>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444170" y="1217029"/>
            <a:ext cx="3857625" cy="1600200"/>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cstate="print"/>
          <a:srcRect/>
          <a:stretch>
            <a:fillRect/>
          </a:stretch>
        </p:blipFill>
        <p:spPr bwMode="auto">
          <a:xfrm>
            <a:off x="446236" y="2953109"/>
            <a:ext cx="3866972" cy="1699909"/>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465827" y="4731688"/>
            <a:ext cx="3881886" cy="154834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0684"/>
            <a:ext cx="8229600" cy="795037"/>
          </a:xfrm>
        </p:spPr>
        <p:txBody>
          <a:bodyPr/>
          <a:lstStyle/>
          <a:p>
            <a:r>
              <a:rPr lang="fr-FR" sz="3200" i="1" dirty="0" smtClean="0">
                <a:solidFill>
                  <a:srgbClr val="FFFF00"/>
                </a:solidFill>
              </a:rPr>
              <a:t>Transformation Soustractive</a:t>
            </a:r>
          </a:p>
        </p:txBody>
      </p:sp>
      <p:sp>
        <p:nvSpPr>
          <p:cNvPr id="4" name="Espace réservé du contenu 3"/>
          <p:cNvSpPr>
            <a:spLocks noGrp="1"/>
          </p:cNvSpPr>
          <p:nvPr>
            <p:ph sz="half" idx="2"/>
          </p:nvPr>
        </p:nvSpPr>
        <p:spPr>
          <a:xfrm>
            <a:off x="4648200" y="1104181"/>
            <a:ext cx="4038600" cy="5348377"/>
          </a:xfrm>
        </p:spPr>
        <p:txBody>
          <a:bodyPr/>
          <a:lstStyle/>
          <a:p>
            <a:endParaRPr lang="fr-FR" sz="2400" dirty="0" smtClean="0"/>
          </a:p>
          <a:p>
            <a:r>
              <a:rPr lang="fr-FR" sz="2400" dirty="0" smtClean="0"/>
              <a:t>Abstraction subversive</a:t>
            </a:r>
          </a:p>
          <a:p>
            <a:endParaRPr lang="fr-FR" sz="2400" dirty="0" smtClean="0"/>
          </a:p>
          <a:p>
            <a:r>
              <a:rPr lang="fr-FR" sz="2400" dirty="0" smtClean="0"/>
              <a:t>2 Rectangles ou Forme en L? </a:t>
            </a:r>
          </a:p>
        </p:txBody>
      </p:sp>
      <p:pic>
        <p:nvPicPr>
          <p:cNvPr id="10242" name="Picture 2"/>
          <p:cNvPicPr>
            <a:picLocks noChangeAspect="1" noChangeArrowheads="1"/>
          </p:cNvPicPr>
          <p:nvPr/>
        </p:nvPicPr>
        <p:blipFill>
          <a:blip r:embed="rId2" cstate="print"/>
          <a:srcRect/>
          <a:stretch>
            <a:fillRect/>
          </a:stretch>
        </p:blipFill>
        <p:spPr bwMode="auto">
          <a:xfrm>
            <a:off x="266611" y="1818196"/>
            <a:ext cx="4345894" cy="1339071"/>
          </a:xfrm>
          <a:prstGeom prst="rect">
            <a:avLst/>
          </a:prstGeom>
          <a:noFill/>
          <a:ln w="9525">
            <a:noFill/>
            <a:miter lim="800000"/>
            <a:headEnd/>
            <a:tailEnd/>
          </a:ln>
          <a:effectLst/>
        </p:spPr>
      </p:pic>
      <p:pic>
        <p:nvPicPr>
          <p:cNvPr id="10243" name="Picture 3"/>
          <p:cNvPicPr>
            <a:picLocks noGrp="1" noChangeAspect="1" noChangeArrowheads="1"/>
          </p:cNvPicPr>
          <p:nvPr>
            <p:ph sz="half" idx="1"/>
          </p:nvPr>
        </p:nvPicPr>
        <p:blipFill>
          <a:blip r:embed="rId3" cstate="print"/>
          <a:srcRect/>
          <a:stretch>
            <a:fillRect/>
          </a:stretch>
        </p:blipFill>
        <p:spPr bwMode="auto">
          <a:xfrm>
            <a:off x="215659" y="3605842"/>
            <a:ext cx="4627757" cy="1205464"/>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lstStyle/>
          <a:p>
            <a:endParaRPr lang="fr-FR" dirty="0" smtClean="0"/>
          </a:p>
          <a:p>
            <a:endParaRPr lang="fr-FR" dirty="0" smtClean="0"/>
          </a:p>
          <a:p>
            <a:r>
              <a:rPr lang="fr-FR" i="1" dirty="0" smtClean="0">
                <a:solidFill>
                  <a:srgbClr val="FFFF00"/>
                </a:solidFill>
              </a:rPr>
              <a:t>Transformation additive </a:t>
            </a:r>
            <a:endParaRPr lang="en-US" i="1" dirty="0">
              <a:solidFill>
                <a:srgbClr val="FFFF00"/>
              </a:solidFill>
            </a:endParaRPr>
          </a:p>
        </p:txBody>
      </p:sp>
      <p:sp>
        <p:nvSpPr>
          <p:cNvPr id="7" name="Espace réservé du contenu 6"/>
          <p:cNvSpPr>
            <a:spLocks noGrp="1"/>
          </p:cNvSpPr>
          <p:nvPr>
            <p:ph sz="half" idx="2"/>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0684"/>
            <a:ext cx="8229600" cy="795037"/>
          </a:xfrm>
        </p:spPr>
        <p:txBody>
          <a:bodyPr/>
          <a:lstStyle/>
          <a:p>
            <a:r>
              <a:rPr lang="fr-FR" sz="3200" i="1" dirty="0" smtClean="0">
                <a:solidFill>
                  <a:srgbClr val="FFFF00"/>
                </a:solidFill>
              </a:rPr>
              <a:t>Transformation Additive</a:t>
            </a:r>
          </a:p>
        </p:txBody>
      </p:sp>
      <p:sp>
        <p:nvSpPr>
          <p:cNvPr id="4" name="Espace réservé du contenu 3"/>
          <p:cNvSpPr>
            <a:spLocks noGrp="1"/>
          </p:cNvSpPr>
          <p:nvPr>
            <p:ph sz="half" idx="2"/>
          </p:nvPr>
        </p:nvSpPr>
        <p:spPr>
          <a:xfrm>
            <a:off x="4648200" y="1104181"/>
            <a:ext cx="4038600" cy="5348377"/>
          </a:xfrm>
        </p:spPr>
        <p:txBody>
          <a:bodyPr/>
          <a:lstStyle/>
          <a:p>
            <a:endParaRPr lang="fr-FR" sz="2400" dirty="0" smtClean="0"/>
          </a:p>
          <a:p>
            <a:r>
              <a:rPr lang="fr-FR" sz="2400" dirty="0" smtClean="0"/>
              <a:t>Soustraction Simple ou Complexe</a:t>
            </a:r>
          </a:p>
          <a:p>
            <a:endParaRPr lang="fr-FR" sz="2400" dirty="0" smtClean="0"/>
          </a:p>
          <a:p>
            <a:r>
              <a:rPr lang="fr-FR" sz="2400" dirty="0" smtClean="0"/>
              <a:t>Les formes Géométriques Simples s’adaptent facilement à la transformation</a:t>
            </a:r>
          </a:p>
          <a:p>
            <a:endParaRPr lang="fr-FR" sz="2400" dirty="0" smtClean="0"/>
          </a:p>
          <a:p>
            <a:endParaRPr lang="fr-FR" sz="2400" dirty="0" smtClean="0"/>
          </a:p>
          <a:p>
            <a:r>
              <a:rPr lang="fr-FR" sz="2400" dirty="0" smtClean="0"/>
              <a:t>Des résultats assez prononcés</a:t>
            </a:r>
            <a:endParaRPr lang="en-US" sz="2400" dirty="0"/>
          </a:p>
        </p:txBody>
      </p:sp>
      <p:pic>
        <p:nvPicPr>
          <p:cNvPr id="9" name="Picture 3"/>
          <p:cNvPicPr>
            <a:picLocks noChangeAspect="1" noChangeArrowheads="1"/>
          </p:cNvPicPr>
          <p:nvPr/>
        </p:nvPicPr>
        <p:blipFill>
          <a:blip r:embed="rId2" cstate="print"/>
          <a:srcRect/>
          <a:stretch>
            <a:fillRect/>
          </a:stretch>
        </p:blipFill>
        <p:spPr bwMode="auto">
          <a:xfrm>
            <a:off x="207032" y="1301526"/>
            <a:ext cx="4175185" cy="1665960"/>
          </a:xfrm>
          <a:prstGeom prst="rect">
            <a:avLst/>
          </a:prstGeom>
          <a:noFill/>
          <a:ln w="9525">
            <a:noFill/>
            <a:miter lim="800000"/>
            <a:headEnd/>
            <a:tailEnd/>
          </a:ln>
          <a:effectLst/>
        </p:spPr>
      </p:pic>
      <p:pic>
        <p:nvPicPr>
          <p:cNvPr id="16386" name="Picture 2"/>
          <p:cNvPicPr>
            <a:picLocks noGrp="1" noChangeAspect="1" noChangeArrowheads="1"/>
          </p:cNvPicPr>
          <p:nvPr>
            <p:ph sz="half" idx="1"/>
          </p:nvPr>
        </p:nvPicPr>
        <p:blipFill>
          <a:blip r:embed="rId3" cstate="print"/>
          <a:srcRect/>
          <a:stretch>
            <a:fillRect/>
          </a:stretch>
        </p:blipFill>
        <p:spPr bwMode="auto">
          <a:xfrm>
            <a:off x="779432" y="3207125"/>
            <a:ext cx="2878167" cy="1143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67419" y="616789"/>
            <a:ext cx="4038600" cy="5611483"/>
          </a:xfrm>
        </p:spPr>
        <p:txBody>
          <a:bodyPr/>
          <a:lstStyle/>
          <a:p>
            <a:r>
              <a:rPr lang="fr-FR" dirty="0" smtClean="0"/>
              <a:t>La forme est un terme inclusif qui peut avoir plusieurs sens:</a:t>
            </a:r>
          </a:p>
          <a:p>
            <a:r>
              <a:rPr lang="fr-FR" dirty="0" smtClean="0">
                <a:solidFill>
                  <a:srgbClr val="FFFF00"/>
                </a:solidFill>
              </a:rPr>
              <a:t>Apparence extérieure</a:t>
            </a:r>
          </a:p>
          <a:p>
            <a:r>
              <a:rPr lang="fr-FR" dirty="0" smtClean="0">
                <a:solidFill>
                  <a:srgbClr val="FFFF00"/>
                </a:solidFill>
              </a:rPr>
              <a:t>Condition particulière </a:t>
            </a:r>
          </a:p>
          <a:p>
            <a:pPr>
              <a:buNone/>
            </a:pPr>
            <a:r>
              <a:rPr lang="fr-FR" dirty="0" smtClean="0"/>
              <a:t>    En Architecture elle dénote la structure formelle d’un travail</a:t>
            </a:r>
          </a:p>
          <a:p>
            <a:r>
              <a:rPr lang="fr-FR" dirty="0" smtClean="0"/>
              <a:t>La manière d’arranger et de coordonner entre les éléments d’une composition</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789853" y="625312"/>
            <a:ext cx="2301726" cy="279145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753153" y="3623093"/>
            <a:ext cx="2338742" cy="23463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194"/>
                                        </p:tgtEl>
                                        <p:attrNameLst>
                                          <p:attrName>style.visibility</p:attrName>
                                        </p:attrNameLst>
                                      </p:cBhvr>
                                      <p:to>
                                        <p:strVal val="visible"/>
                                      </p:to>
                                    </p:set>
                                    <p:anim calcmode="lin" valueType="num">
                                      <p:cBhvr additive="base">
                                        <p:cTn id="32" dur="500" fill="hold"/>
                                        <p:tgtEl>
                                          <p:spTgt spid="8194"/>
                                        </p:tgtEl>
                                        <p:attrNameLst>
                                          <p:attrName>ppt_x</p:attrName>
                                        </p:attrNameLst>
                                      </p:cBhvr>
                                      <p:tavLst>
                                        <p:tav tm="0">
                                          <p:val>
                                            <p:strVal val="#ppt_x"/>
                                          </p:val>
                                        </p:tav>
                                        <p:tav tm="100000">
                                          <p:val>
                                            <p:strVal val="#ppt_x"/>
                                          </p:val>
                                        </p:tav>
                                      </p:tavLst>
                                    </p:anim>
                                    <p:anim calcmode="lin" valueType="num">
                                      <p:cBhvr additive="base">
                                        <p:cTn id="3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195"/>
                                        </p:tgtEl>
                                        <p:attrNameLst>
                                          <p:attrName>style.visibility</p:attrName>
                                        </p:attrNameLst>
                                      </p:cBhvr>
                                      <p:to>
                                        <p:strVal val="visible"/>
                                      </p:to>
                                    </p:set>
                                    <p:anim calcmode="lin" valueType="num">
                                      <p:cBhvr additive="base">
                                        <p:cTn id="38" dur="500" fill="hold"/>
                                        <p:tgtEl>
                                          <p:spTgt spid="8195"/>
                                        </p:tgtEl>
                                        <p:attrNameLst>
                                          <p:attrName>ppt_x</p:attrName>
                                        </p:attrNameLst>
                                      </p:cBhvr>
                                      <p:tavLst>
                                        <p:tav tm="0">
                                          <p:val>
                                            <p:strVal val="#ppt_x"/>
                                          </p:val>
                                        </p:tav>
                                        <p:tav tm="100000">
                                          <p:val>
                                            <p:strVal val="#ppt_x"/>
                                          </p:val>
                                        </p:tav>
                                      </p:tavLst>
                                    </p:anim>
                                    <p:anim calcmode="lin" valueType="num">
                                      <p:cBhvr additive="base">
                                        <p:cTn id="39"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dimensionnelle </a:t>
            </a:r>
            <a:r>
              <a:rPr lang="fr-FR" dirty="0" smtClean="0"/>
              <a:t>d’un Cube en Barre Vertical:</a:t>
            </a:r>
          </a:p>
          <a:p>
            <a:r>
              <a:rPr lang="fr-FR" dirty="0" smtClean="0"/>
              <a:t>Unité d’Habitation Firminy-Vert  France Le Corbusier      1963-1968</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5006016" y="1511584"/>
            <a:ext cx="1390650" cy="13906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l="2929"/>
          <a:stretch>
            <a:fillRect/>
          </a:stretch>
        </p:blipFill>
        <p:spPr bwMode="auto">
          <a:xfrm>
            <a:off x="4779034" y="3384968"/>
            <a:ext cx="4002657" cy="219164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t>Plan Elliptique d’une église  </a:t>
            </a:r>
          </a:p>
          <a:p>
            <a:r>
              <a:rPr lang="fr-FR" dirty="0" err="1" smtClean="0"/>
              <a:t>Pensioro</a:t>
            </a:r>
            <a:r>
              <a:rPr lang="fr-FR" dirty="0" smtClean="0"/>
              <a:t> </a:t>
            </a:r>
            <a:r>
              <a:rPr lang="fr-FR" dirty="0" err="1" smtClean="0"/>
              <a:t>Della</a:t>
            </a:r>
            <a:r>
              <a:rPr lang="fr-FR" dirty="0" smtClean="0"/>
              <a:t> </a:t>
            </a:r>
            <a:r>
              <a:rPr lang="fr-FR" dirty="0" err="1" smtClean="0"/>
              <a:t>Chiesa</a:t>
            </a:r>
            <a:endParaRPr lang="fr-FR" dirty="0" smtClean="0"/>
          </a:p>
          <a:p>
            <a:r>
              <a:rPr lang="fr-FR" dirty="0" smtClean="0"/>
              <a:t>17 Siècle  </a:t>
            </a:r>
          </a:p>
          <a:p>
            <a:r>
              <a:rPr lang="fr-FR" dirty="0" smtClean="0"/>
              <a:t>Francisco Borromini</a:t>
            </a:r>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003590" y="2122098"/>
            <a:ext cx="3835989" cy="260803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pPr>
              <a:buNone/>
            </a:pPr>
            <a:endParaRPr lang="fr-FR" dirty="0" smtClean="0"/>
          </a:p>
          <a:p>
            <a:r>
              <a:rPr lang="fr-FR" dirty="0" smtClean="0"/>
              <a:t>Saint Pierre</a:t>
            </a:r>
          </a:p>
          <a:p>
            <a:r>
              <a:rPr lang="fr-FR" dirty="0" smtClean="0"/>
              <a:t>Firminy-Vert France </a:t>
            </a:r>
          </a:p>
          <a:p>
            <a:r>
              <a:rPr lang="fr-FR" dirty="0" smtClean="0"/>
              <a:t>Le Corbusier 1965</a:t>
            </a: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6691" y="1984075"/>
            <a:ext cx="4078912" cy="307449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pPr>
              <a:buNone/>
            </a:pPr>
            <a:endParaRPr lang="fr-FR" dirty="0" smtClean="0"/>
          </a:p>
          <a:p>
            <a:r>
              <a:rPr lang="fr-FR" dirty="0" err="1" smtClean="0"/>
              <a:t>Yahara</a:t>
            </a:r>
            <a:r>
              <a:rPr lang="fr-FR" dirty="0" smtClean="0"/>
              <a:t> Boat Club</a:t>
            </a:r>
          </a:p>
          <a:p>
            <a:r>
              <a:rPr lang="fr-FR" dirty="0" smtClean="0"/>
              <a:t>Madison Wisconsin USA</a:t>
            </a:r>
          </a:p>
          <a:p>
            <a:r>
              <a:rPr lang="fr-FR" dirty="0" smtClean="0"/>
              <a:t>Franck Lloyd Wright 1902</a:t>
            </a: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4330459" y="1489517"/>
            <a:ext cx="4553023" cy="104111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4429692" y="3485072"/>
            <a:ext cx="4472769" cy="125379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err="1" smtClean="0"/>
              <a:t>Gwathmey</a:t>
            </a:r>
            <a:r>
              <a:rPr lang="fr-FR" dirty="0" smtClean="0"/>
              <a:t> Résidence New York USA Charles </a:t>
            </a:r>
            <a:r>
              <a:rPr lang="fr-FR" dirty="0" err="1" smtClean="0"/>
              <a:t>Gwathmey</a:t>
            </a:r>
            <a:r>
              <a:rPr lang="fr-FR" dirty="0" smtClean="0"/>
              <a:t> 1967</a:t>
            </a:r>
            <a:endParaRPr lang="en-US" dirty="0"/>
          </a:p>
        </p:txBody>
      </p:sp>
      <p:pic>
        <p:nvPicPr>
          <p:cNvPr id="3076" name="Picture 4"/>
          <p:cNvPicPr>
            <a:picLocks noGrp="1" noChangeAspect="1" noChangeArrowheads="1"/>
          </p:cNvPicPr>
          <p:nvPr>
            <p:ph sz="half" idx="2"/>
          </p:nvPr>
        </p:nvPicPr>
        <p:blipFill>
          <a:blip r:embed="rId2" cstate="print"/>
          <a:srcRect/>
          <a:stretch>
            <a:fillRect/>
          </a:stretch>
        </p:blipFill>
        <p:spPr bwMode="auto">
          <a:xfrm>
            <a:off x="5017668" y="1445779"/>
            <a:ext cx="3333750" cy="2524125"/>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l="11359"/>
          <a:stretch>
            <a:fillRect/>
          </a:stretch>
        </p:blipFill>
        <p:spPr bwMode="auto">
          <a:xfrm>
            <a:off x="6107502" y="4173208"/>
            <a:ext cx="1266465" cy="19621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err="1" smtClean="0"/>
              <a:t>Gorman</a:t>
            </a:r>
            <a:r>
              <a:rPr lang="fr-FR" dirty="0" smtClean="0"/>
              <a:t> Résidence New York USA </a:t>
            </a:r>
            <a:r>
              <a:rPr lang="fr-FR" dirty="0" err="1" smtClean="0"/>
              <a:t>Barabara</a:t>
            </a:r>
            <a:r>
              <a:rPr lang="fr-FR" dirty="0" smtClean="0"/>
              <a:t>  Neski1968</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5053552" y="1406135"/>
            <a:ext cx="3400425" cy="36195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smtClean="0"/>
              <a:t>Maison à </a:t>
            </a:r>
            <a:r>
              <a:rPr lang="fr-FR" dirty="0" err="1" smtClean="0"/>
              <a:t>Stabio</a:t>
            </a:r>
            <a:endParaRPr lang="fr-FR" dirty="0" smtClean="0"/>
          </a:p>
          <a:p>
            <a:r>
              <a:rPr lang="fr-FR" dirty="0" smtClean="0"/>
              <a:t>Suisse</a:t>
            </a:r>
          </a:p>
          <a:p>
            <a:r>
              <a:rPr lang="fr-FR" dirty="0" smtClean="0"/>
              <a:t>Mario Botta1981</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708674" y="1880559"/>
            <a:ext cx="3955287" cy="296315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err="1" smtClean="0"/>
              <a:t>Khesnah</a:t>
            </a:r>
            <a:r>
              <a:rPr lang="fr-FR" dirty="0" smtClean="0"/>
              <a:t> Al </a:t>
            </a:r>
            <a:r>
              <a:rPr lang="fr-FR" dirty="0" err="1" smtClean="0"/>
              <a:t>Faroun</a:t>
            </a:r>
            <a:endParaRPr lang="fr-FR" dirty="0" smtClean="0"/>
          </a:p>
          <a:p>
            <a:r>
              <a:rPr lang="fr-FR" dirty="0" err="1" smtClean="0"/>
              <a:t>Pietra</a:t>
            </a:r>
            <a:r>
              <a:rPr lang="fr-FR" dirty="0" smtClean="0"/>
              <a:t> Jordanie</a:t>
            </a:r>
          </a:p>
          <a:p>
            <a:r>
              <a:rPr lang="fr-FR" dirty="0" smtClean="0"/>
              <a:t>1er Siècle </a:t>
            </a:r>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5448785" y="1079318"/>
            <a:ext cx="3194882" cy="5133111"/>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smtClean="0"/>
              <a:t>La Maison </a:t>
            </a:r>
            <a:r>
              <a:rPr lang="fr-FR" dirty="0" err="1" smtClean="0"/>
              <a:t>Shodhan</a:t>
            </a:r>
            <a:endParaRPr lang="fr-FR" dirty="0" smtClean="0"/>
          </a:p>
          <a:p>
            <a:r>
              <a:rPr lang="fr-FR" dirty="0" smtClean="0"/>
              <a:t>Ahmedabad Inde</a:t>
            </a:r>
          </a:p>
          <a:p>
            <a:r>
              <a:rPr lang="fr-FR" dirty="0" smtClean="0"/>
              <a:t>Le Corbusier  1956</a:t>
            </a:r>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4876799" y="1828800"/>
            <a:ext cx="3814317" cy="3834606"/>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Soustractive </a:t>
            </a:r>
            <a:r>
              <a:rPr lang="fr-FR" dirty="0" smtClean="0"/>
              <a:t>créant les volumes de l’espace</a:t>
            </a:r>
          </a:p>
          <a:p>
            <a:r>
              <a:rPr lang="fr-FR" dirty="0" smtClean="0"/>
              <a:t>La Maison </a:t>
            </a:r>
            <a:r>
              <a:rPr lang="fr-FR" dirty="0" err="1" smtClean="0"/>
              <a:t>Bennaceraf</a:t>
            </a:r>
            <a:endParaRPr lang="fr-FR" dirty="0" smtClean="0"/>
          </a:p>
          <a:p>
            <a:r>
              <a:rPr lang="fr-FR" dirty="0" smtClean="0"/>
              <a:t>Princeton New Jersey USA</a:t>
            </a:r>
          </a:p>
          <a:p>
            <a:r>
              <a:rPr lang="fr-FR" dirty="0" smtClean="0"/>
              <a:t>Michael Graves 1969</a:t>
            </a:r>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4579188" y="1863307"/>
            <a:ext cx="4332940" cy="316373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0717" y="841076"/>
            <a:ext cx="4038600" cy="4075981"/>
          </a:xfrm>
        </p:spPr>
        <p:txBody>
          <a:bodyPr/>
          <a:lstStyle/>
          <a:p>
            <a:r>
              <a:rPr lang="fr-FR" dirty="0" smtClean="0"/>
              <a:t>La forme se caractérise par:</a:t>
            </a:r>
          </a:p>
          <a:p>
            <a:r>
              <a:rPr lang="fr-FR" dirty="0" smtClean="0"/>
              <a:t>L’aspect</a:t>
            </a:r>
          </a:p>
          <a:p>
            <a:r>
              <a:rPr lang="fr-FR" dirty="0" smtClean="0"/>
              <a:t>Dimension</a:t>
            </a:r>
          </a:p>
          <a:p>
            <a:r>
              <a:rPr lang="fr-FR" dirty="0" smtClean="0"/>
              <a:t>La couleur</a:t>
            </a:r>
          </a:p>
          <a:p>
            <a:r>
              <a:rPr lang="fr-FR" dirty="0" smtClean="0"/>
              <a:t>La texture</a:t>
            </a:r>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976543" y="602165"/>
            <a:ext cx="3477344" cy="1112517"/>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003320" y="1815656"/>
            <a:ext cx="3450568" cy="1146349"/>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a:off x="5043956" y="3088256"/>
            <a:ext cx="3364215" cy="1106428"/>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cstate="print"/>
          <a:srcRect/>
          <a:stretch>
            <a:fillRect/>
          </a:stretch>
        </p:blipFill>
        <p:spPr bwMode="auto">
          <a:xfrm>
            <a:off x="5017109" y="4347714"/>
            <a:ext cx="3365452" cy="113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 calcmode="lin" valueType="num">
                                      <p:cBhvr additive="base">
                                        <p:cTn id="32" dur="500" fill="hold"/>
                                        <p:tgtEl>
                                          <p:spTgt spid="2051"/>
                                        </p:tgtEl>
                                        <p:attrNameLst>
                                          <p:attrName>ppt_x</p:attrName>
                                        </p:attrNameLst>
                                      </p:cBhvr>
                                      <p:tavLst>
                                        <p:tav tm="0">
                                          <p:val>
                                            <p:strVal val="#ppt_x"/>
                                          </p:val>
                                        </p:tav>
                                        <p:tav tm="100000">
                                          <p:val>
                                            <p:strVal val="#ppt_x"/>
                                          </p:val>
                                        </p:tav>
                                      </p:tavLst>
                                    </p:anim>
                                    <p:anim calcmode="lin" valueType="num">
                                      <p:cBhvr additive="base">
                                        <p:cTn id="33"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 calcmode="lin" valueType="num">
                                      <p:cBhvr additive="base">
                                        <p:cTn id="38" dur="500" fill="hold"/>
                                        <p:tgtEl>
                                          <p:spTgt spid="2052"/>
                                        </p:tgtEl>
                                        <p:attrNameLst>
                                          <p:attrName>ppt_x</p:attrName>
                                        </p:attrNameLst>
                                      </p:cBhvr>
                                      <p:tavLst>
                                        <p:tav tm="0">
                                          <p:val>
                                            <p:strVal val="#ppt_x"/>
                                          </p:val>
                                        </p:tav>
                                        <p:tav tm="100000">
                                          <p:val>
                                            <p:strVal val="#ppt_x"/>
                                          </p:val>
                                        </p:tav>
                                      </p:tavLst>
                                    </p:anim>
                                    <p:anim calcmode="lin" valueType="num">
                                      <p:cBhvr additive="base">
                                        <p:cTn id="39"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53"/>
                                        </p:tgtEl>
                                        <p:attrNameLst>
                                          <p:attrName>style.visibility</p:attrName>
                                        </p:attrNameLst>
                                      </p:cBhvr>
                                      <p:to>
                                        <p:strVal val="visible"/>
                                      </p:to>
                                    </p:set>
                                    <p:anim calcmode="lin" valueType="num">
                                      <p:cBhvr additive="base">
                                        <p:cTn id="44" dur="500" fill="hold"/>
                                        <p:tgtEl>
                                          <p:spTgt spid="2053"/>
                                        </p:tgtEl>
                                        <p:attrNameLst>
                                          <p:attrName>ppt_x</p:attrName>
                                        </p:attrNameLst>
                                      </p:cBhvr>
                                      <p:tavLst>
                                        <p:tav tm="0">
                                          <p:val>
                                            <p:strVal val="#ppt_x"/>
                                          </p:val>
                                        </p:tav>
                                        <p:tav tm="100000">
                                          <p:val>
                                            <p:strVal val="#ppt_x"/>
                                          </p:val>
                                        </p:tav>
                                      </p:tavLst>
                                    </p:anim>
                                    <p:anim calcmode="lin" valueType="num">
                                      <p:cBhvr additive="base">
                                        <p:cTn id="45"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54"/>
                                        </p:tgtEl>
                                        <p:attrNameLst>
                                          <p:attrName>style.visibility</p:attrName>
                                        </p:attrNameLst>
                                      </p:cBhvr>
                                      <p:to>
                                        <p:strVal val="visible"/>
                                      </p:to>
                                    </p:set>
                                    <p:anim calcmode="lin" valueType="num">
                                      <p:cBhvr additive="base">
                                        <p:cTn id="50" dur="500" fill="hold"/>
                                        <p:tgtEl>
                                          <p:spTgt spid="2054"/>
                                        </p:tgtEl>
                                        <p:attrNameLst>
                                          <p:attrName>ppt_x</p:attrName>
                                        </p:attrNameLst>
                                      </p:cBhvr>
                                      <p:tavLst>
                                        <p:tav tm="0">
                                          <p:val>
                                            <p:strVal val="#ppt_x"/>
                                          </p:val>
                                        </p:tav>
                                        <p:tav tm="100000">
                                          <p:val>
                                            <p:strVal val="#ppt_x"/>
                                          </p:val>
                                        </p:tav>
                                      </p:tavLst>
                                    </p:anim>
                                    <p:anim calcmode="lin" valueType="num">
                                      <p:cBhvr additive="base">
                                        <p:cTn id="51"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p:txBody>
          <a:bodyPr/>
          <a:lstStyle/>
          <a:p>
            <a:r>
              <a:rPr lang="fr-FR" dirty="0" smtClean="0">
                <a:solidFill>
                  <a:srgbClr val="FFFF00"/>
                </a:solidFill>
              </a:rPr>
              <a:t>Transformation Additive </a:t>
            </a:r>
            <a:r>
              <a:rPr lang="fr-FR" dirty="0" smtClean="0"/>
              <a:t>Attachement à la forme mère des parties subordonnées</a:t>
            </a:r>
          </a:p>
          <a:p>
            <a:r>
              <a:rPr lang="fr-FR" dirty="0" err="1" smtClean="0"/>
              <a:t>Redentore</a:t>
            </a:r>
            <a:r>
              <a:rPr lang="fr-FR" dirty="0" smtClean="0"/>
              <a:t> </a:t>
            </a:r>
            <a:r>
              <a:rPr lang="fr-FR" dirty="0" err="1" smtClean="0"/>
              <a:t>Venice</a:t>
            </a:r>
            <a:r>
              <a:rPr lang="fr-FR" dirty="0" smtClean="0"/>
              <a:t> Italie </a:t>
            </a:r>
          </a:p>
          <a:p>
            <a:r>
              <a:rPr lang="fr-FR" dirty="0" smtClean="0"/>
              <a:t>Andrea Palladio</a:t>
            </a:r>
          </a:p>
          <a:p>
            <a:r>
              <a:rPr lang="fr-FR" dirty="0" smtClean="0"/>
              <a:t>1577-1592</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249443" y="1616809"/>
            <a:ext cx="3076575" cy="2809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728749" y="4513682"/>
            <a:ext cx="1413923" cy="1712801"/>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solidFill>
                  <a:srgbClr val="FFFF00"/>
                </a:solidFill>
              </a:rPr>
              <a:t>Formes et Transformations </a:t>
            </a:r>
            <a:r>
              <a:rPr lang="fr-FR" i="1" dirty="0" err="1" smtClean="0">
                <a:solidFill>
                  <a:srgbClr val="FFFF00"/>
                </a:solidFill>
              </a:rPr>
              <a:t>Geométriques</a:t>
            </a:r>
            <a:endParaRPr lang="en-US" i="1" dirty="0">
              <a:solidFill>
                <a:srgbClr val="FFFF00"/>
              </a:solidFill>
            </a:endParaRPr>
          </a:p>
        </p:txBody>
      </p:sp>
      <p:sp>
        <p:nvSpPr>
          <p:cNvPr id="3" name="Sous-titre 2"/>
          <p:cNvSpPr>
            <a:spLocks noGrp="1"/>
          </p:cNvSpPr>
          <p:nvPr>
            <p:ph type="subTitle" idx="1"/>
          </p:nvPr>
        </p:nvSpPr>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165" y="668547"/>
            <a:ext cx="8669547" cy="2143664"/>
          </a:xfrm>
        </p:spPr>
        <p:txBody>
          <a:bodyPr/>
          <a:lstStyle/>
          <a:p>
            <a:r>
              <a:rPr lang="fr-FR" dirty="0" smtClean="0"/>
              <a:t>Quand deux formes différentes en géométrie et orientation inter actent et  débordent les limites de chacune. </a:t>
            </a:r>
          </a:p>
          <a:p>
            <a:pPr algn="ctr"/>
            <a:r>
              <a:rPr lang="fr-FR" i="1" dirty="0" smtClean="0"/>
              <a:t>Chaque forme essaye de dominer l’ensemble de la composition </a:t>
            </a:r>
            <a:endParaRPr lang="fr-FR" i="1"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810883" y="3392080"/>
            <a:ext cx="7681671" cy="264534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165" y="668547"/>
            <a:ext cx="8669547" cy="2143664"/>
          </a:xfrm>
        </p:spPr>
        <p:txBody>
          <a:bodyPr/>
          <a:lstStyle/>
          <a:p>
            <a:r>
              <a:rPr lang="fr-FR" dirty="0" smtClean="0"/>
              <a:t>Les deux formes initiales perdent leurs identité et créées un nouveau composite</a:t>
            </a:r>
            <a:endParaRPr lang="fr-FR" i="1"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979801" y="1777043"/>
            <a:ext cx="7294494" cy="217385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863304" y="4089821"/>
            <a:ext cx="5796953" cy="200243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165" y="668547"/>
            <a:ext cx="8669547" cy="2143664"/>
          </a:xfrm>
        </p:spPr>
        <p:txBody>
          <a:bodyPr/>
          <a:lstStyle/>
          <a:p>
            <a:r>
              <a:rPr lang="fr-FR" dirty="0" smtClean="0"/>
              <a:t>Les deux formes peuvent conservées leurs identités initiales et partagées la portion d’intersection de leurs volumes respectifs</a:t>
            </a:r>
            <a:endParaRPr lang="fr-FR" i="1" dirty="0"/>
          </a:p>
        </p:txBody>
      </p:sp>
      <p:pic>
        <p:nvPicPr>
          <p:cNvPr id="3075" name="Picture 3"/>
          <p:cNvPicPr>
            <a:picLocks noChangeAspect="1" noChangeArrowheads="1"/>
          </p:cNvPicPr>
          <p:nvPr/>
        </p:nvPicPr>
        <p:blipFill>
          <a:blip r:embed="rId2" cstate="print"/>
          <a:srcRect/>
          <a:stretch>
            <a:fillRect/>
          </a:stretch>
        </p:blipFill>
        <p:spPr bwMode="auto">
          <a:xfrm>
            <a:off x="1639018" y="2167299"/>
            <a:ext cx="5656871" cy="182836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1639018" y="4196925"/>
            <a:ext cx="5693435" cy="1950146"/>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165" y="668547"/>
            <a:ext cx="8669547" cy="2143664"/>
          </a:xfrm>
        </p:spPr>
        <p:txBody>
          <a:bodyPr/>
          <a:lstStyle/>
          <a:p>
            <a:r>
              <a:rPr lang="fr-FR" dirty="0" smtClean="0"/>
              <a:t>Les deux formes peuvent restées séparées mais connectées par un troisième élément d’identité issue de l’une des formes initiales.</a:t>
            </a:r>
            <a:endParaRPr lang="fr-FR" i="1" dirty="0"/>
          </a:p>
        </p:txBody>
      </p:sp>
      <p:pic>
        <p:nvPicPr>
          <p:cNvPr id="4098" name="Picture 2"/>
          <p:cNvPicPr>
            <a:picLocks noChangeAspect="1" noChangeArrowheads="1"/>
          </p:cNvPicPr>
          <p:nvPr/>
        </p:nvPicPr>
        <p:blipFill>
          <a:blip r:embed="rId2" cstate="print"/>
          <a:srcRect/>
          <a:stretch>
            <a:fillRect/>
          </a:stretch>
        </p:blipFill>
        <p:spPr bwMode="auto">
          <a:xfrm>
            <a:off x="1138686" y="2226232"/>
            <a:ext cx="6681469" cy="167622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949570" y="4249317"/>
            <a:ext cx="5432934" cy="1979721"/>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165" y="668547"/>
            <a:ext cx="8669547" cy="2143664"/>
          </a:xfrm>
        </p:spPr>
        <p:txBody>
          <a:bodyPr/>
          <a:lstStyle/>
          <a:p>
            <a:r>
              <a:rPr lang="fr-FR" dirty="0" smtClean="0"/>
              <a:t>L’une des formes initiales peut recevoir totalement la seconde dans son volume</a:t>
            </a:r>
            <a:endParaRPr lang="fr-FR" i="1" dirty="0"/>
          </a:p>
        </p:txBody>
      </p:sp>
      <p:pic>
        <p:nvPicPr>
          <p:cNvPr id="3074" name="Picture 2"/>
          <p:cNvPicPr>
            <a:picLocks noChangeAspect="1" noChangeArrowheads="1"/>
          </p:cNvPicPr>
          <p:nvPr/>
        </p:nvPicPr>
        <p:blipFill>
          <a:blip r:embed="rId2" cstate="print"/>
          <a:srcRect/>
          <a:stretch>
            <a:fillRect/>
          </a:stretch>
        </p:blipFill>
        <p:spPr bwMode="auto">
          <a:xfrm>
            <a:off x="364737" y="1915064"/>
            <a:ext cx="8542191" cy="1751073"/>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cstate="print"/>
          <a:srcRect/>
          <a:stretch>
            <a:fillRect/>
          </a:stretch>
        </p:blipFill>
        <p:spPr bwMode="auto">
          <a:xfrm>
            <a:off x="1587531" y="3958974"/>
            <a:ext cx="5606900" cy="1976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a:xfrm>
            <a:off x="1" y="1600200"/>
            <a:ext cx="4330460" cy="797943"/>
          </a:xfrm>
        </p:spPr>
        <p:txBody>
          <a:bodyPr/>
          <a:lstStyle/>
          <a:p>
            <a:pPr algn="ctr"/>
            <a:r>
              <a:rPr lang="fr-FR" sz="2000" i="1" dirty="0" smtClean="0"/>
              <a:t>Musée Du Rhin Nord Allemagne</a:t>
            </a:r>
          </a:p>
          <a:p>
            <a:pPr algn="ctr">
              <a:buNone/>
            </a:pPr>
            <a:r>
              <a:rPr lang="fr-FR" sz="2000" i="1" dirty="0" smtClean="0"/>
              <a:t>James Sterling 1975</a:t>
            </a:r>
          </a:p>
          <a:p>
            <a:pPr>
              <a:buNone/>
            </a:pPr>
            <a:endParaRPr lang="fr-FR" dirty="0" smtClean="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934309" y="1380226"/>
            <a:ext cx="3322308" cy="149609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5434641" y="3406894"/>
            <a:ext cx="2444961" cy="1670096"/>
          </a:xfrm>
          <a:prstGeom prst="rect">
            <a:avLst/>
          </a:prstGeom>
          <a:noFill/>
          <a:ln w="9525">
            <a:noFill/>
            <a:miter lim="800000"/>
            <a:headEnd/>
            <a:tailEnd/>
          </a:ln>
          <a:effectLst/>
        </p:spPr>
      </p:pic>
      <p:sp>
        <p:nvSpPr>
          <p:cNvPr id="7" name="Espace réservé du contenu 2"/>
          <p:cNvSpPr txBox="1">
            <a:spLocks/>
          </p:cNvSpPr>
          <p:nvPr/>
        </p:nvSpPr>
        <p:spPr>
          <a:xfrm>
            <a:off x="293298" y="3822939"/>
            <a:ext cx="3827253" cy="1539815"/>
          </a:xfrm>
          <a:prstGeom prst="rect">
            <a:avLst/>
          </a:prstGeom>
        </p:spPr>
        <p:txBody>
          <a:bodyPr/>
          <a:lstStyle/>
          <a:p>
            <a:pPr marL="342900" indent="-342900" algn="ctr" defTabSz="762000" eaLnBrk="0" fontAlgn="base" hangingPunct="0">
              <a:spcBef>
                <a:spcPct val="20000"/>
              </a:spcBef>
              <a:spcAft>
                <a:spcPct val="0"/>
              </a:spcAft>
              <a:buSzPct val="100000"/>
              <a:buFontTx/>
              <a:buChar char="•"/>
              <a:defRPr/>
            </a:pPr>
            <a:r>
              <a:rPr lang="fr-FR" sz="2000" i="1" dirty="0">
                <a:solidFill>
                  <a:srgbClr val="000000"/>
                </a:solidFill>
              </a:rPr>
              <a:t>Coure de Justice Suède</a:t>
            </a:r>
          </a:p>
          <a:p>
            <a:pPr marL="342900" indent="-342900" algn="ctr" defTabSz="762000" eaLnBrk="0" fontAlgn="base" hangingPunct="0">
              <a:spcBef>
                <a:spcPct val="20000"/>
              </a:spcBef>
              <a:spcAft>
                <a:spcPct val="0"/>
              </a:spcAft>
              <a:buSzPct val="100000"/>
              <a:defRPr/>
            </a:pPr>
            <a:r>
              <a:rPr lang="fr-FR" sz="2000" i="1" dirty="0">
                <a:solidFill>
                  <a:srgbClr val="000000"/>
                </a:solidFill>
              </a:rPr>
              <a:t>Gunnar Asplund1917</a:t>
            </a:r>
          </a:p>
          <a:p>
            <a:pPr marL="342900" indent="-342900" defTabSz="762000" eaLnBrk="0" fontAlgn="base" hangingPunct="0">
              <a:spcBef>
                <a:spcPct val="20000"/>
              </a:spcBef>
              <a:spcAft>
                <a:spcPct val="0"/>
              </a:spcAft>
              <a:buSzPct val="100000"/>
              <a:defRPr/>
            </a:pPr>
            <a:endParaRPr lang="fr-FR" sz="2400" i="1" dirty="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4838"/>
            <a:ext cx="8229600" cy="882800"/>
          </a:xfrm>
        </p:spPr>
        <p:txBody>
          <a:bodyPr/>
          <a:lstStyle/>
          <a:p>
            <a:r>
              <a:rPr lang="fr-FR" sz="3600" dirty="0" smtClean="0">
                <a:solidFill>
                  <a:srgbClr val="FFFF00"/>
                </a:solidFill>
              </a:rPr>
              <a:t>Exemples</a:t>
            </a:r>
            <a:endParaRPr lang="en-US" sz="3600" dirty="0">
              <a:solidFill>
                <a:srgbClr val="FFFF00"/>
              </a:solidFill>
            </a:endParaRPr>
          </a:p>
        </p:txBody>
      </p:sp>
      <p:sp>
        <p:nvSpPr>
          <p:cNvPr id="3" name="Espace réservé du contenu 2"/>
          <p:cNvSpPr>
            <a:spLocks noGrp="1"/>
          </p:cNvSpPr>
          <p:nvPr>
            <p:ph sz="half" idx="1"/>
          </p:nvPr>
        </p:nvSpPr>
        <p:spPr>
          <a:xfrm>
            <a:off x="1" y="1600200"/>
            <a:ext cx="4330460" cy="1470804"/>
          </a:xfrm>
        </p:spPr>
        <p:txBody>
          <a:bodyPr/>
          <a:lstStyle/>
          <a:p>
            <a:pPr algn="ctr"/>
            <a:r>
              <a:rPr lang="fr-FR" sz="2000" i="1" dirty="0" smtClean="0"/>
              <a:t>Murray House  Massachusetts USA</a:t>
            </a:r>
          </a:p>
          <a:p>
            <a:pPr algn="ctr">
              <a:buNone/>
            </a:pPr>
            <a:r>
              <a:rPr lang="fr-FR" sz="2000" i="1" dirty="0" smtClean="0"/>
              <a:t>Moore1969</a:t>
            </a:r>
          </a:p>
          <a:p>
            <a:pPr>
              <a:buNone/>
            </a:pPr>
            <a:endParaRPr lang="fr-FR" dirty="0" smtClean="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1314727"/>
            <a:ext cx="4038600" cy="164634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7308730" y="3101376"/>
            <a:ext cx="1600200" cy="310515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6321995" y="3107486"/>
            <a:ext cx="847725" cy="781050"/>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365724" y="2866036"/>
            <a:ext cx="2305050" cy="2333625"/>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cstate="print"/>
          <a:srcRect/>
          <a:stretch>
            <a:fillRect/>
          </a:stretch>
        </p:blipFill>
        <p:spPr bwMode="auto">
          <a:xfrm>
            <a:off x="2919053" y="2998040"/>
            <a:ext cx="752475" cy="723900"/>
          </a:xfrm>
          <a:prstGeom prst="rect">
            <a:avLst/>
          </a:prstGeom>
          <a:noFill/>
          <a:ln w="9525">
            <a:noFill/>
            <a:miter lim="800000"/>
            <a:headEnd/>
            <a:tailEnd/>
          </a:ln>
          <a:effectLst/>
        </p:spPr>
      </p:pic>
      <p:sp>
        <p:nvSpPr>
          <p:cNvPr id="13" name="Espace réservé du contenu 2"/>
          <p:cNvSpPr txBox="1">
            <a:spLocks/>
          </p:cNvSpPr>
          <p:nvPr/>
        </p:nvSpPr>
        <p:spPr>
          <a:xfrm>
            <a:off x="2930107" y="5513716"/>
            <a:ext cx="4330460" cy="783566"/>
          </a:xfrm>
          <a:prstGeom prst="rect">
            <a:avLst/>
          </a:prstGeom>
        </p:spPr>
        <p:txBody>
          <a:bodyPr/>
          <a:lstStyle/>
          <a:p>
            <a:pPr marL="342900" indent="-342900" algn="ctr" defTabSz="762000" eaLnBrk="0" fontAlgn="base" hangingPunct="0">
              <a:spcBef>
                <a:spcPct val="20000"/>
              </a:spcBef>
              <a:spcAft>
                <a:spcPct val="0"/>
              </a:spcAft>
              <a:buSzPct val="100000"/>
              <a:buFontTx/>
              <a:buChar char="•"/>
              <a:defRPr/>
            </a:pPr>
            <a:r>
              <a:rPr lang="fr-FR" sz="1600" i="1" kern="0" dirty="0">
                <a:solidFill>
                  <a:srgbClr val="000000"/>
                </a:solidFill>
              </a:rPr>
              <a:t>Ambassade de France Brasilia Brésil</a:t>
            </a:r>
          </a:p>
          <a:p>
            <a:pPr marL="342900" indent="-342900" algn="ctr" defTabSz="762000" eaLnBrk="0" fontAlgn="base" hangingPunct="0">
              <a:spcBef>
                <a:spcPct val="20000"/>
              </a:spcBef>
              <a:spcAft>
                <a:spcPct val="0"/>
              </a:spcAft>
              <a:buSzPct val="100000"/>
              <a:defRPr/>
            </a:pPr>
            <a:r>
              <a:rPr lang="fr-FR" sz="1600" i="1" kern="0" dirty="0">
                <a:solidFill>
                  <a:srgbClr val="000000"/>
                </a:solidFill>
              </a:rPr>
              <a:t>Le Corbusier 1964</a:t>
            </a:r>
          </a:p>
          <a:p>
            <a:pPr marL="342900" indent="-342900" defTabSz="762000" eaLnBrk="0" fontAlgn="base" hangingPunct="0">
              <a:spcBef>
                <a:spcPct val="20000"/>
              </a:spcBef>
              <a:spcAft>
                <a:spcPct val="0"/>
              </a:spcAft>
              <a:buSzPct val="100000"/>
              <a:defRPr/>
            </a:pPr>
            <a:endParaRPr lang="fr-FR" sz="2800" kern="0" dirty="0">
              <a:solidFill>
                <a:srgbClr val="000000"/>
              </a:solidFill>
            </a:endParaRPr>
          </a:p>
        </p:txBody>
      </p:sp>
      <p:sp>
        <p:nvSpPr>
          <p:cNvPr id="14" name="Espace réservé du contenu 2"/>
          <p:cNvSpPr txBox="1">
            <a:spLocks/>
          </p:cNvSpPr>
          <p:nvPr/>
        </p:nvSpPr>
        <p:spPr>
          <a:xfrm>
            <a:off x="2737450" y="3820063"/>
            <a:ext cx="4456980" cy="783566"/>
          </a:xfrm>
          <a:prstGeom prst="rect">
            <a:avLst/>
          </a:prstGeom>
        </p:spPr>
        <p:txBody>
          <a:bodyPr/>
          <a:lstStyle/>
          <a:p>
            <a:pPr marL="342900" indent="-342900" algn="ctr" defTabSz="762000" eaLnBrk="0" fontAlgn="base" hangingPunct="0">
              <a:spcBef>
                <a:spcPct val="20000"/>
              </a:spcBef>
              <a:spcAft>
                <a:spcPct val="0"/>
              </a:spcAft>
              <a:buSzPct val="100000"/>
              <a:buFontTx/>
              <a:buChar char="•"/>
              <a:defRPr/>
            </a:pPr>
            <a:r>
              <a:rPr lang="fr-FR" sz="1600" i="1" kern="0" dirty="0">
                <a:solidFill>
                  <a:srgbClr val="000000"/>
                </a:solidFill>
              </a:rPr>
              <a:t>La villa de l’ile Italie</a:t>
            </a:r>
          </a:p>
          <a:p>
            <a:pPr marL="342900" indent="-342900" algn="ctr" defTabSz="762000" eaLnBrk="0" fontAlgn="base" hangingPunct="0">
              <a:spcBef>
                <a:spcPct val="20000"/>
              </a:spcBef>
              <a:spcAft>
                <a:spcPct val="0"/>
              </a:spcAft>
              <a:buSzPct val="100000"/>
              <a:defRPr/>
            </a:pPr>
            <a:r>
              <a:rPr lang="fr-FR" sz="1600" i="1" kern="0" dirty="0">
                <a:solidFill>
                  <a:srgbClr val="000000"/>
                </a:solidFill>
              </a:rPr>
              <a:t>Tivoli 118</a:t>
            </a:r>
          </a:p>
          <a:p>
            <a:pPr marL="342900" indent="-342900" defTabSz="762000" eaLnBrk="0" fontAlgn="base" hangingPunct="0">
              <a:spcBef>
                <a:spcPct val="20000"/>
              </a:spcBef>
              <a:spcAft>
                <a:spcPct val="0"/>
              </a:spcAft>
              <a:buSzPct val="100000"/>
              <a:defRPr/>
            </a:pPr>
            <a:endParaRPr lang="fr-FR" sz="2800" kern="0"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913" y="422919"/>
            <a:ext cx="8229600" cy="1143000"/>
          </a:xfrm>
        </p:spPr>
        <p:txBody>
          <a:bodyPr/>
          <a:lstStyle/>
          <a:p>
            <a:r>
              <a:rPr lang="fr-FR" sz="4000" dirty="0" smtClean="0">
                <a:solidFill>
                  <a:srgbClr val="FFFF00"/>
                </a:solidFill>
                <a:latin typeface="Lucida Sans" pitchFamily="34" charset="0"/>
              </a:rPr>
              <a:t>Exemple d’une conception d’un projet </a:t>
            </a:r>
            <a:r>
              <a:rPr lang="fr-FR" sz="3600" dirty="0" smtClean="0">
                <a:solidFill>
                  <a:srgbClr val="FFFF00"/>
                </a:solidFill>
                <a:latin typeface="Lucida Sans" pitchFamily="34" charset="0"/>
              </a:rPr>
              <a:t>d’Architecture 4</a:t>
            </a:r>
            <a:endParaRPr lang="fr-FR" sz="3600" dirty="0">
              <a:solidFill>
                <a:srgbClr val="FFFF00"/>
              </a:solidFill>
              <a:latin typeface="Lucida Sans" pitchFamily="34" charset="0"/>
            </a:endParaRPr>
          </a:p>
        </p:txBody>
      </p:sp>
      <p:sp>
        <p:nvSpPr>
          <p:cNvPr id="3" name="Espace réservé du contenu 2"/>
          <p:cNvSpPr>
            <a:spLocks noGrp="1"/>
          </p:cNvSpPr>
          <p:nvPr>
            <p:ph idx="1"/>
          </p:nvPr>
        </p:nvSpPr>
        <p:spPr>
          <a:xfrm>
            <a:off x="457200" y="1878227"/>
            <a:ext cx="8229600" cy="4247936"/>
          </a:xfrm>
        </p:spPr>
        <p:txBody>
          <a:bodyPr/>
          <a:lstStyle/>
          <a:p>
            <a:r>
              <a:rPr lang="fr-FR" dirty="0" smtClean="0"/>
              <a:t>La Chapelle de la Jubilée</a:t>
            </a:r>
          </a:p>
          <a:p>
            <a:r>
              <a:rPr lang="fr-FR" dirty="0" smtClean="0"/>
              <a:t>Architecte: Richard Meier</a:t>
            </a:r>
          </a:p>
          <a:p>
            <a:r>
              <a:rPr lang="fr-FR" dirty="0" smtClean="0"/>
              <a:t>Maitre d’ouvrage/client: Ville de Rome</a:t>
            </a:r>
          </a:p>
          <a:p>
            <a:r>
              <a:rPr lang="fr-FR" dirty="0" smtClean="0"/>
              <a:t>Objectifs:</a:t>
            </a:r>
          </a:p>
          <a:p>
            <a:r>
              <a:rPr lang="fr-FR" dirty="0" smtClean="0"/>
              <a:t>Composition</a:t>
            </a:r>
          </a:p>
          <a:p>
            <a:r>
              <a:rPr lang="fr-FR" dirty="0" smtClean="0"/>
              <a:t>Nouvelle </a:t>
            </a:r>
            <a:r>
              <a:rPr lang="fr-FR" dirty="0" err="1" smtClean="0"/>
              <a:t>Approach</a:t>
            </a:r>
            <a:endParaRPr lang="fr-FR" dirty="0" smtClean="0"/>
          </a:p>
          <a:p>
            <a:r>
              <a:rPr lang="fr-FR" dirty="0" smtClean="0"/>
              <a:t>Symbolique et Expression</a:t>
            </a:r>
            <a:endParaRPr lang="fr-FR"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0717" y="841076"/>
            <a:ext cx="4038600" cy="5180162"/>
          </a:xfrm>
        </p:spPr>
        <p:txBody>
          <a:bodyPr/>
          <a:lstStyle/>
          <a:p>
            <a:r>
              <a:rPr lang="fr-FR" dirty="0" smtClean="0"/>
              <a:t>La position</a:t>
            </a:r>
          </a:p>
          <a:p>
            <a:r>
              <a:rPr lang="fr-FR" sz="2000" dirty="0" smtClean="0"/>
              <a:t>Environnement</a:t>
            </a:r>
          </a:p>
          <a:p>
            <a:endParaRPr lang="fr-FR" dirty="0" smtClean="0"/>
          </a:p>
          <a:p>
            <a:r>
              <a:rPr lang="fr-FR" dirty="0" smtClean="0"/>
              <a:t>L’orientation</a:t>
            </a:r>
          </a:p>
          <a:p>
            <a:r>
              <a:rPr lang="fr-FR" sz="2000" dirty="0" smtClean="0"/>
              <a:t>Plan de terre</a:t>
            </a:r>
          </a:p>
          <a:p>
            <a:r>
              <a:rPr lang="fr-FR" sz="2000" dirty="0" smtClean="0"/>
              <a:t>Autres formes</a:t>
            </a:r>
          </a:p>
          <a:p>
            <a:r>
              <a:rPr lang="fr-FR" sz="2000" dirty="0" smtClean="0"/>
              <a:t>Perception</a:t>
            </a:r>
          </a:p>
          <a:p>
            <a:endParaRPr lang="fr-FR" dirty="0" smtClean="0"/>
          </a:p>
          <a:p>
            <a:r>
              <a:rPr lang="fr-FR" dirty="0" smtClean="0"/>
              <a:t>L’inertie</a:t>
            </a:r>
          </a:p>
          <a:p>
            <a:r>
              <a:rPr lang="fr-FR" sz="2000" dirty="0" smtClean="0"/>
              <a:t>Stabilité/Plan de terre</a:t>
            </a:r>
          </a:p>
          <a:p>
            <a:r>
              <a:rPr lang="fr-FR" sz="2000" dirty="0" smtClean="0"/>
              <a:t>Force de la gravité</a:t>
            </a:r>
          </a:p>
          <a:p>
            <a:r>
              <a:rPr lang="fr-FR" sz="2000" dirty="0" smtClean="0"/>
              <a:t>Perception visuelle</a:t>
            </a:r>
            <a:endParaRPr lang="en-US" sz="20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037333" y="529726"/>
            <a:ext cx="4752984" cy="15923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830664" y="2317123"/>
            <a:ext cx="5089047" cy="168778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761117" y="4324705"/>
            <a:ext cx="5164617" cy="177614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wipe(down)">
                                      <p:cBhvr>
                                        <p:cTn id="57" dur="500"/>
                                        <p:tgtEl>
                                          <p:spTgt spid="307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075"/>
                                        </p:tgtEl>
                                        <p:attrNameLst>
                                          <p:attrName>style.visibility</p:attrName>
                                        </p:attrNameLst>
                                      </p:cBhvr>
                                      <p:to>
                                        <p:strVal val="visible"/>
                                      </p:to>
                                    </p:set>
                                    <p:animEffect transition="in" filter="wipe(down)">
                                      <p:cBhvr>
                                        <p:cTn id="62" dur="500"/>
                                        <p:tgtEl>
                                          <p:spTgt spid="307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076"/>
                                        </p:tgtEl>
                                        <p:attrNameLst>
                                          <p:attrName>style.visibility</p:attrName>
                                        </p:attrNameLst>
                                      </p:cBhvr>
                                      <p:to>
                                        <p:strVal val="visible"/>
                                      </p:to>
                                    </p:set>
                                    <p:animEffect transition="in" filter="wipe(down)">
                                      <p:cBhvr>
                                        <p:cTn id="6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627" y="645341"/>
            <a:ext cx="8229600" cy="1143000"/>
          </a:xfrm>
        </p:spPr>
        <p:txBody>
          <a:bodyPr/>
          <a:lstStyle/>
          <a:p>
            <a:r>
              <a:rPr lang="fr-FR" sz="3600" dirty="0" smtClean="0">
                <a:solidFill>
                  <a:srgbClr val="FFFF00"/>
                </a:solidFill>
              </a:rPr>
              <a:t>Biographie de l’Architecte</a:t>
            </a:r>
            <a:endParaRPr lang="fr-FR" sz="3600" dirty="0">
              <a:solidFill>
                <a:srgbClr val="FFFF00"/>
              </a:solidFill>
            </a:endParaRPr>
          </a:p>
        </p:txBody>
      </p:sp>
      <p:sp>
        <p:nvSpPr>
          <p:cNvPr id="3" name="Espace réservé du contenu 2"/>
          <p:cNvSpPr>
            <a:spLocks noGrp="1"/>
          </p:cNvSpPr>
          <p:nvPr>
            <p:ph idx="1"/>
          </p:nvPr>
        </p:nvSpPr>
        <p:spPr/>
        <p:txBody>
          <a:bodyPr/>
          <a:lstStyle/>
          <a:p>
            <a:r>
              <a:rPr lang="fr-FR" dirty="0" smtClean="0"/>
              <a:t>Architecte Américain né en 1934</a:t>
            </a:r>
          </a:p>
          <a:p>
            <a:r>
              <a:rPr lang="fr-FR" dirty="0" smtClean="0"/>
              <a:t>Architecte de la lumière</a:t>
            </a:r>
          </a:p>
          <a:p>
            <a:r>
              <a:rPr lang="fr-FR" dirty="0" smtClean="0"/>
              <a:t>Lauréat du Prix </a:t>
            </a:r>
            <a:r>
              <a:rPr lang="fr-FR" dirty="0" err="1" smtClean="0"/>
              <a:t>Pritzker</a:t>
            </a:r>
            <a:r>
              <a:rPr lang="fr-FR" dirty="0" smtClean="0"/>
              <a:t> en 1984</a:t>
            </a:r>
          </a:p>
          <a:p>
            <a:endParaRPr lang="fr-FR" dirty="0" smtClean="0"/>
          </a:p>
          <a:p>
            <a:pPr algn="ctr">
              <a:buNone/>
            </a:pPr>
            <a:r>
              <a:rPr lang="fr-FR" sz="2000" i="1" dirty="0" smtClean="0"/>
              <a:t>Le </a:t>
            </a:r>
            <a:r>
              <a:rPr lang="fr-FR" sz="2000" b="1" i="1" dirty="0" smtClean="0"/>
              <a:t>prix </a:t>
            </a:r>
            <a:r>
              <a:rPr lang="fr-FR" sz="2000" b="1" i="1" dirty="0" err="1" smtClean="0"/>
              <a:t>Pritzker</a:t>
            </a:r>
            <a:r>
              <a:rPr lang="fr-FR" sz="2000" i="1" dirty="0" smtClean="0"/>
              <a:t> d'architecture est une récompense annuelle décernée par la fondation </a:t>
            </a:r>
            <a:r>
              <a:rPr lang="fr-FR" sz="2000" i="1" dirty="0" err="1" smtClean="0"/>
              <a:t>Hyatt</a:t>
            </a:r>
            <a:r>
              <a:rPr lang="fr-FR" sz="2000" i="1" dirty="0" smtClean="0"/>
              <a:t> depuis 1979</a:t>
            </a:r>
            <a:endParaRPr lang="fr-FR" dirty="0" smtClean="0"/>
          </a:p>
          <a:p>
            <a:r>
              <a:rPr lang="fr-FR" b="1" dirty="0" smtClean="0">
                <a:solidFill>
                  <a:srgbClr val="0070C0"/>
                </a:solidFill>
                <a:hlinkClick r:id="rId2"/>
              </a:rPr>
              <a:t>http://</a:t>
            </a:r>
            <a:r>
              <a:rPr lang="fr-FR" dirty="0" smtClean="0"/>
              <a:t> www.</a:t>
            </a:r>
            <a:r>
              <a:rPr lang="fr-FR" b="1" dirty="0" smtClean="0"/>
              <a:t>richard</a:t>
            </a:r>
            <a:r>
              <a:rPr lang="fr-FR" dirty="0" smtClean="0"/>
              <a:t>meier.com </a:t>
            </a:r>
            <a:r>
              <a:rPr lang="fr-FR" b="1" dirty="0" smtClean="0">
                <a:solidFill>
                  <a:srgbClr val="0070C0"/>
                </a:solidFill>
                <a:hlinkClick r:id="rId2"/>
              </a:rPr>
              <a:t>/</a:t>
            </a:r>
            <a:endParaRPr lang="fr-FR" b="1" dirty="0">
              <a:solidFill>
                <a:srgbClr val="0070C0"/>
              </a:solidFill>
            </a:endParaRPr>
          </a:p>
        </p:txBody>
      </p:sp>
      <p:sp>
        <p:nvSpPr>
          <p:cNvPr id="4" name="Bouton d'action : Vidéo 3">
            <a:hlinkClick r:id="rId3" action="ppaction://program" highlightClick="1"/>
          </p:cNvPr>
          <p:cNvSpPr/>
          <p:nvPr/>
        </p:nvSpPr>
        <p:spPr bwMode="auto">
          <a:xfrm>
            <a:off x="4031100" y="5373557"/>
            <a:ext cx="988541" cy="864973"/>
          </a:xfrm>
          <a:prstGeom prst="actionButtonMovi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fr-FR" sz="1400">
              <a:solidFill>
                <a:srgbClr val="000000"/>
              </a:solidFill>
              <a:latin typeface="Mirror" pitchFamily="2" charset="0"/>
            </a:endParaRPr>
          </a:p>
        </p:txBody>
      </p:sp>
      <p:sp>
        <p:nvSpPr>
          <p:cNvPr id="13316" name="AutoShape 4" descr="data:image/jpg;base64,/9j/4AAQSkZJRgABAQAAAQABAAD/2wBDAAkGBwgHBgkIBwgKCgkLDRYPDQwMDRsUFRAWIB0iIiAdHx8kKDQsJCYxJx8fLT0tMTU3Ojo6Iys/RD84QzQ5Ojf/2wBDAQoKCg0MDRoPDxo3JR8lNzc3Nzc3Nzc3Nzc3Nzc3Nzc3Nzc3Nzc3Nzc3Nzc3Nzc3Nzc3Nzc3Nzc3Nzc3Nzc3Nzf/wAARCABOAEgDASIAAhEBAxEB/8QAHAAAAgIDAQEAAAAAAAAAAAAABAcABgEDBQII/8QAPhAAAQIEBAIHBQYDCQAAAAAAAQIDAAQFEQYSITFBUQcTImFxdLIUNZGhsRUjMjZigVLB8AgzQnKCkqLR4f/EABQBAQAAAAAAAAAAAAAAAAAAAAD/xAAUEQEAAAAAAAAAAAAAAAAAAAAA/9oADAMBAAIRAxEAPwBxJWAsi+6Tf4x6Uq1iNo1Zu05f+Hb9zGudmWZWWU9MPNtNIFyt1QSkeJMAae0ga8B9Y5WKZpmUw3UXph1DSBLOAKWoJGYpVYa8b8IXj3TAmcdVTaLTVOToWUF9a7sgA2zjYkcdbcI5hk3a/MA1ucmag4TpdeVtHclI0AgN9T6VC3SpWlYWp5m51uWbQp15HZSpKdcqN1Wsd7DuMLlzHlXn+zU5lTumwOVJ/wBI0+UNpPRqxJSj0xSWfvyjshLpJza2Ov8A3CAqco9IzrrEygtuoUQpJFrftwgLUirhSwq9uzeIqeJWk374qSHyAdf8NoMM4AlFlA6C8Bc6TNE1iRF95hv1piRwaPUEqr1NCTce1sjT/OmJAPrHmLnMMMtpYlkvPzKVFtS1WSix4ganeEriHEdSr0wHKjOLdA1Qi9kIvySNBDC6brZaaq/B0f8AJMJ95dnfhAWSgywlaWJtF8zzzmYDdRBsBF1kXFNtNJX2XAkFWvGKRSFzX2IrqDfq3FrQnLe5J0SLa3JB+MWqXdd+z23XUXfKcy0d/KAauF6n7RKJDmixcKA424wqf7QtMl+tplZlkAF7M06oDc2un+cEy1XnpTqfZy4hxbgBSkWAG9zp/PhtAWOUTM1TJt9ZW/LlCFoQ5cpFiBYG+4vy2MAn1BItlJOgvfnGALkCN04ltMy6lkkthRCbm+ka2v7xPiIDp4bdIrFOasmyp5hV7a6K58tYka8OfmCmebZ9YiQDo6cvw0y3NwW/2QmpknrB+0MzphxRRqi/Ky8jOpfdllOB3q0qISbgWvax24Qr0TzSJlp3qg8EKCihz8K7G9j3HaAveHKC+1QWKhPO9Wy+/wBaygbpTlNl91zcjThfjFnU310u04lJDpHbFtTHmTxJJV6SztlITYBSDoWuSVAbdyhp9I1tPtySyhxZsBlQFAApHLkR4QA05MuNPS0iwtAfUbkLVYHuvwEC1ucmqjhKpMultotZ0uNpJzJKCDr3HKfjA1Spz09MJn5JSJhSEAhF7KQQSbjnHWZcNXpxbfKkSr6ck0wQA41ffKSLp21G3HncE0sjTLy1jCTZQPKLfirAFRobRnJcmep+/XNoIU2P1p4eIJHhFPgOphsgVympKe0Z1khV9hnGnzHwiR6oPv2leca9aYkANW/fM/5lz1GAoNrfvmf8y56jAUB1sKviXxBIlS1JQt5KFkG3ZUbH6w2ahRJpEmotqbeSBdKFC2bu5D6aQkUkpIKTYjYx9E0KpioUKRmSR98ylSvEpIPzvAUOQU1IzimZ6Tcl5gEkPMPFQHiNj4gGLTKpbKkvKU2s2sHEi2YciNj/AFtHJxVIppcg3PuEGzrebTYFWU/IqgOSnEy/Wy61EFJzN248x/XOA8dINTrFLMpM06cdZlVXQpKQLBY1HDYjh+mFo+UurcdACColWRIsBrw7obNYQzVMPTTEyvIMmcKJvkKdQYUjKw2+ha05kgglINrjxgOlh3Ka1TCu4V7azltyzi9/lEjFDXnxHTSNjNsgDkM4iQA1b98z/mXPUYCg2t++Z/zLnqMBQEhsdG9RDuG1St/vJZxYI/SSCPmVQp4t/RtOlisTEta6ZiXUPAp7QPwBH7wDH6T5YvYRmkpN1BSV2HDKST8gYojcwmaoKJzUvBhQNtytIt/7DIxO9eUaStIUlb6UKHMKuD9YUtISqWmqhTsxUlh45T4EpP0EAbXqs/JUpdOccDjqx1anEkHrB/ECOBilEwZVWEy084hH4b3A5QIsgquBa8B0MOfmCmebZ9YiRjDn5gpnm2vWI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fr-FR" sz="1400">
              <a:solidFill>
                <a:srgbClr val="000000"/>
              </a:solidFill>
              <a:latin typeface="Mirror"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solidFill>
                  <a:srgbClr val="FFFF00"/>
                </a:solidFill>
              </a:rPr>
              <a:t>Forme et Espace</a:t>
            </a:r>
            <a:endParaRPr lang="en-US" i="1" dirty="0">
              <a:solidFill>
                <a:srgbClr val="FFFF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0404"/>
            <a:ext cx="8229600" cy="1143000"/>
          </a:xfrm>
        </p:spPr>
        <p:txBody>
          <a:bodyPr/>
          <a:lstStyle/>
          <a:p>
            <a:r>
              <a:rPr lang="fr-FR" dirty="0" smtClean="0"/>
              <a:t>Introduction Architecture Islamique </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77048" y="1600200"/>
            <a:ext cx="6989904" cy="4525963"/>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773" y="620627"/>
            <a:ext cx="8229600" cy="1143000"/>
          </a:xfrm>
        </p:spPr>
        <p:txBody>
          <a:bodyPr/>
          <a:lstStyle/>
          <a:p>
            <a:r>
              <a:rPr lang="fr-FR" sz="4000" dirty="0" smtClean="0"/>
              <a:t>Caractéristiques</a:t>
            </a:r>
            <a:endParaRPr lang="fr-FR" sz="4000" dirty="0"/>
          </a:p>
        </p:txBody>
      </p:sp>
      <p:sp>
        <p:nvSpPr>
          <p:cNvPr id="3" name="Espace réservé du texte 2"/>
          <p:cNvSpPr>
            <a:spLocks noGrp="1"/>
          </p:cNvSpPr>
          <p:nvPr>
            <p:ph type="body" idx="1"/>
          </p:nvPr>
        </p:nvSpPr>
        <p:spPr/>
        <p:txBody>
          <a:bodyPr/>
          <a:lstStyle/>
          <a:p>
            <a:r>
              <a:rPr lang="fr-FR" dirty="0" smtClean="0"/>
              <a:t>Arabesques</a:t>
            </a:r>
            <a:endParaRPr lang="fr-FR" dirty="0"/>
          </a:p>
        </p:txBody>
      </p:sp>
      <p:sp>
        <p:nvSpPr>
          <p:cNvPr id="5" name="Espace réservé du texte 4"/>
          <p:cNvSpPr>
            <a:spLocks noGrp="1"/>
          </p:cNvSpPr>
          <p:nvPr>
            <p:ph type="body" sz="quarter" idx="3"/>
          </p:nvPr>
        </p:nvSpPr>
        <p:spPr/>
        <p:txBody>
          <a:bodyPr/>
          <a:lstStyle/>
          <a:p>
            <a:r>
              <a:rPr lang="fr-FR" dirty="0" smtClean="0"/>
              <a:t>Géométrie</a:t>
            </a:r>
            <a:endParaRPr lang="fr-FR" dirty="0"/>
          </a:p>
        </p:txBody>
      </p:sp>
      <p:sp>
        <p:nvSpPr>
          <p:cNvPr id="6" name="Espace réservé du contenu 5"/>
          <p:cNvSpPr>
            <a:spLocks noGrp="1"/>
          </p:cNvSpPr>
          <p:nvPr>
            <p:ph sz="quarter" idx="4"/>
          </p:nvPr>
        </p:nvSpPr>
        <p:spPr/>
        <p:txBody>
          <a:bodyPr/>
          <a:lstStyle/>
          <a:p>
            <a:r>
              <a:rPr lang="fr-FR" dirty="0" smtClean="0"/>
              <a:t>Motifs distinctifs décoratifs arrangés d’une manière répétitive dans des configurations géométriques pures</a:t>
            </a:r>
            <a:endParaRPr lang="fr-FR"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986631" y="2616994"/>
            <a:ext cx="2981325" cy="306705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dirty="0" smtClean="0"/>
              <a:t>Une Beauté de Symétrie</a:t>
            </a:r>
            <a:endParaRPr lang="fr-FR" dirty="0"/>
          </a:p>
        </p:txBody>
      </p:sp>
      <p:sp>
        <p:nvSpPr>
          <p:cNvPr id="5" name="Espace réservé du texte 4"/>
          <p:cNvSpPr>
            <a:spLocks noGrp="1"/>
          </p:cNvSpPr>
          <p:nvPr>
            <p:ph type="body" sz="quarter" idx="3"/>
          </p:nvPr>
        </p:nvSpPr>
        <p:spPr/>
        <p:txBody>
          <a:bodyPr/>
          <a:lstStyle/>
          <a:p>
            <a:r>
              <a:rPr lang="fr-FR" dirty="0" smtClean="0"/>
              <a:t>Répétition Agréable</a:t>
            </a:r>
            <a:endParaRPr lang="fr-FR" dirty="0"/>
          </a:p>
        </p:txBody>
      </p:sp>
      <p:pic>
        <p:nvPicPr>
          <p:cNvPr id="3076" name="Picture 4"/>
          <p:cNvPicPr>
            <a:picLocks noGrp="1" noChangeAspect="1" noChangeArrowheads="1"/>
          </p:cNvPicPr>
          <p:nvPr>
            <p:ph sz="half" idx="2"/>
          </p:nvPr>
        </p:nvPicPr>
        <p:blipFill>
          <a:blip r:embed="rId2" cstate="print"/>
          <a:srcRect/>
          <a:stretch>
            <a:fillRect/>
          </a:stretch>
        </p:blipFill>
        <p:spPr bwMode="auto">
          <a:xfrm>
            <a:off x="2553752" y="3524571"/>
            <a:ext cx="1428750" cy="1400175"/>
          </a:xfrm>
          <a:prstGeom prst="rect">
            <a:avLst/>
          </a:prstGeom>
          <a:noFill/>
          <a:ln w="9525">
            <a:noFill/>
            <a:miter lim="800000"/>
            <a:headEnd/>
            <a:tailEnd/>
          </a:ln>
          <a:effectLst/>
        </p:spPr>
      </p:pic>
      <p:pic>
        <p:nvPicPr>
          <p:cNvPr id="3077" name="Picture 5"/>
          <p:cNvPicPr>
            <a:picLocks noGrp="1" noChangeAspect="1" noChangeArrowheads="1"/>
          </p:cNvPicPr>
          <p:nvPr>
            <p:ph sz="quarter" idx="4"/>
          </p:nvPr>
        </p:nvPicPr>
        <p:blipFill>
          <a:blip r:embed="rId3" cstate="print"/>
          <a:srcRect/>
          <a:stretch>
            <a:fillRect/>
          </a:stretch>
        </p:blipFill>
        <p:spPr bwMode="auto">
          <a:xfrm>
            <a:off x="4645025" y="2419292"/>
            <a:ext cx="4041775" cy="3462454"/>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494271" y="3572133"/>
            <a:ext cx="1428750" cy="12954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Un esprit d’</a:t>
            </a:r>
            <a:r>
              <a:rPr lang="fr-FR" dirty="0" err="1" smtClean="0"/>
              <a:t>abtraction</a:t>
            </a:r>
            <a:r>
              <a:rPr lang="fr-FR" dirty="0" smtClean="0"/>
              <a:t> rejet de l’</a:t>
            </a:r>
            <a:r>
              <a:rPr lang="fr-FR" dirty="0" err="1" smtClean="0"/>
              <a:t>idolrie</a:t>
            </a:r>
            <a:endParaRPr lang="fr-FR" dirty="0" smtClean="0"/>
          </a:p>
          <a:p>
            <a:r>
              <a:rPr lang="fr-FR" dirty="0" smtClean="0"/>
              <a:t>Une Unité dans la foie et de Dieu</a:t>
            </a:r>
          </a:p>
          <a:p>
            <a:r>
              <a:rPr lang="fr-FR" dirty="0" smtClean="0"/>
              <a:t>Une Diversité dans les cultures</a:t>
            </a:r>
          </a:p>
          <a:p>
            <a:endParaRPr lang="fr-FR" dirty="0"/>
          </a:p>
        </p:txBody>
      </p:sp>
      <p:pic>
        <p:nvPicPr>
          <p:cNvPr id="2052" name="Picture 4"/>
          <p:cNvPicPr>
            <a:picLocks noChangeAspect="1" noChangeArrowheads="1"/>
          </p:cNvPicPr>
          <p:nvPr/>
        </p:nvPicPr>
        <p:blipFill>
          <a:blip r:embed="rId2" cstate="print"/>
          <a:srcRect/>
          <a:stretch>
            <a:fillRect/>
          </a:stretch>
        </p:blipFill>
        <p:spPr bwMode="auto">
          <a:xfrm>
            <a:off x="2447668" y="3428308"/>
            <a:ext cx="3804851" cy="2707298"/>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457200" y="2520605"/>
            <a:ext cx="4038600" cy="2685153"/>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762500" y="2510631"/>
            <a:ext cx="3810000" cy="27051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2838450" y="3747723"/>
            <a:ext cx="3467100" cy="22574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698278" y="1513575"/>
            <a:ext cx="3895725" cy="195262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p:txBody>
          <a:bodyPr/>
          <a:lstStyle/>
          <a:p>
            <a:r>
              <a:rPr lang="fr-FR" sz="2800" dirty="0" smtClean="0"/>
              <a:t>Un Background Mathématique symbole d’un monde organisé</a:t>
            </a:r>
            <a:endParaRPr lang="fr-FR"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902075" y="1513681"/>
            <a:ext cx="4457700" cy="337185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8800" y="670054"/>
            <a:ext cx="5560540" cy="763330"/>
          </a:xfrm>
        </p:spPr>
        <p:txBody>
          <a:bodyPr/>
          <a:lstStyle/>
          <a:p>
            <a:r>
              <a:rPr lang="fr-FR" sz="3200" dirty="0" err="1" smtClean="0"/>
              <a:t>Spirtualité</a:t>
            </a:r>
            <a:r>
              <a:rPr lang="fr-FR" sz="3200" dirty="0" smtClean="0"/>
              <a:t> </a:t>
            </a:r>
            <a:r>
              <a:rPr lang="fr-FR" sz="3200" dirty="0" err="1" smtClean="0"/>
              <a:t>Accendante</a:t>
            </a:r>
            <a:endParaRPr lang="fr-FR"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3150126" y="1600200"/>
            <a:ext cx="2843747"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0716" y="841075"/>
            <a:ext cx="8307239" cy="3575649"/>
          </a:xfrm>
        </p:spPr>
        <p:txBody>
          <a:bodyPr/>
          <a:lstStyle/>
          <a:p>
            <a:pPr algn="ctr">
              <a:buNone/>
            </a:pPr>
            <a:r>
              <a:rPr lang="fr-FR" dirty="0" smtClean="0"/>
              <a:t>Toutes ces propriétés dépendent essentiellement: des conditions de perception</a:t>
            </a:r>
          </a:p>
          <a:p>
            <a:pPr>
              <a:buNone/>
            </a:pPr>
            <a:endParaRPr lang="fr-FR" sz="2000" dirty="0" smtClean="0"/>
          </a:p>
          <a:p>
            <a:pPr>
              <a:buFont typeface="Arial" pitchFamily="34" charset="0"/>
              <a:buChar char="•"/>
            </a:pPr>
            <a:r>
              <a:rPr lang="fr-FR" sz="2400" dirty="0" smtClean="0"/>
              <a:t>L’angle de perspective</a:t>
            </a:r>
          </a:p>
          <a:p>
            <a:pPr>
              <a:buFont typeface="Arial" pitchFamily="34" charset="0"/>
              <a:buChar char="•"/>
            </a:pPr>
            <a:r>
              <a:rPr lang="fr-FR" sz="2400" dirty="0" smtClean="0"/>
              <a:t>La distance/forme</a:t>
            </a:r>
          </a:p>
          <a:p>
            <a:pPr>
              <a:buFont typeface="Arial" pitchFamily="34" charset="0"/>
              <a:buChar char="•"/>
            </a:pPr>
            <a:r>
              <a:rPr lang="fr-FR" sz="2400" dirty="0" smtClean="0"/>
              <a:t>Les conditions lumineuses </a:t>
            </a:r>
          </a:p>
          <a:p>
            <a:pPr>
              <a:buFont typeface="Arial" pitchFamily="34" charset="0"/>
              <a:buChar char="•"/>
            </a:pPr>
            <a:r>
              <a:rPr lang="fr-FR" sz="2400" dirty="0" smtClean="0"/>
              <a:t>ou d’éclairage</a:t>
            </a:r>
          </a:p>
          <a:p>
            <a:pPr>
              <a:buFont typeface="Arial" pitchFamily="34" charset="0"/>
              <a:buChar char="•"/>
            </a:pPr>
            <a:r>
              <a:rPr lang="fr-FR" sz="2400" dirty="0" smtClean="0"/>
              <a:t>L’environnement proche</a:t>
            </a:r>
          </a:p>
          <a:p>
            <a:endParaRPr lang="fr-FR" sz="2000" dirty="0" smtClean="0"/>
          </a:p>
          <a:p>
            <a:endParaRPr lang="fr-FR" dirty="0" smtClean="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831458" y="1996366"/>
            <a:ext cx="2403014" cy="4130671"/>
          </a:xfrm>
          <a:prstGeom prst="rect">
            <a:avLst/>
          </a:prstGeom>
          <a:noFill/>
          <a:ln w="9525">
            <a:noFill/>
            <a:miter lim="800000"/>
            <a:headEnd/>
            <a:tailEnd/>
          </a:ln>
          <a:effectLst/>
        </p:spPr>
      </p:pic>
    </p:spTree>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7773" y="472346"/>
            <a:ext cx="8229600" cy="1143000"/>
          </a:xfrm>
        </p:spPr>
        <p:txBody>
          <a:bodyPr/>
          <a:lstStyle/>
          <a:p>
            <a:r>
              <a:rPr lang="fr-FR" sz="3600" dirty="0" smtClean="0"/>
              <a:t>Un Art/Architecture en Symbiose avec l’Environnement</a:t>
            </a:r>
            <a:endParaRPr lang="fr-FR" sz="36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714500" y="1720056"/>
            <a:ext cx="5715000" cy="4286250"/>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Palais Al Hamra Grenade</a:t>
            </a:r>
            <a:endParaRPr lang="fr-FR" dirty="0"/>
          </a:p>
        </p:txBody>
      </p:sp>
      <p:sp>
        <p:nvSpPr>
          <p:cNvPr id="3" name="Espace réservé du contenu 2"/>
          <p:cNvSpPr>
            <a:spLocks noGrp="1"/>
          </p:cNvSpPr>
          <p:nvPr>
            <p:ph idx="1"/>
          </p:nvPr>
        </p:nvSpPr>
        <p:spPr/>
        <p:txBody>
          <a:bodyPr/>
          <a:lstStyle/>
          <a:p>
            <a:r>
              <a:rPr lang="fr-FR" dirty="0" smtClean="0"/>
              <a:t>Symbole d’une culture d’une foie et d’un savoir faire</a:t>
            </a:r>
            <a:endParaRPr lang="fr-FR" dirty="0"/>
          </a:p>
        </p:txBody>
      </p:sp>
      <p:sp>
        <p:nvSpPr>
          <p:cNvPr id="4" name="Bouton d'action : Vidéo 3">
            <a:hlinkClick r:id="rId2" action="ppaction://program" highlightClick="1"/>
          </p:cNvPr>
          <p:cNvSpPr/>
          <p:nvPr/>
        </p:nvSpPr>
        <p:spPr bwMode="auto">
          <a:xfrm>
            <a:off x="3212756" y="3781168"/>
            <a:ext cx="2594919" cy="1235676"/>
          </a:xfrm>
          <a:prstGeom prst="actionButtonMovi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fr-FR" sz="1400">
              <a:solidFill>
                <a:srgbClr val="000000"/>
              </a:solidFill>
              <a:latin typeface="Mirror"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60716" y="517585"/>
            <a:ext cx="8307239" cy="3899139"/>
          </a:xfrm>
        </p:spPr>
        <p:txBody>
          <a:bodyPr/>
          <a:lstStyle/>
          <a:p>
            <a:pPr algn="ctr">
              <a:buNone/>
            </a:pPr>
            <a:r>
              <a:rPr lang="fr-FR" dirty="0" smtClean="0">
                <a:solidFill>
                  <a:srgbClr val="FFFF00"/>
                </a:solidFill>
              </a:rPr>
              <a:t>Les Formes Géométriques Régulières</a:t>
            </a:r>
          </a:p>
          <a:p>
            <a:pPr algn="ctr">
              <a:buNone/>
            </a:pPr>
            <a:endParaRPr lang="fr-FR" sz="2000" dirty="0" smtClean="0">
              <a:solidFill>
                <a:srgbClr val="FFFF00"/>
              </a:solidFill>
            </a:endParaRPr>
          </a:p>
          <a:p>
            <a:pPr algn="ctr">
              <a:buNone/>
            </a:pPr>
            <a:r>
              <a:rPr lang="fr-FR" sz="2000" dirty="0" smtClean="0"/>
              <a:t>    </a:t>
            </a:r>
            <a:r>
              <a:rPr lang="fr-FR" sz="2000" i="1" dirty="0" smtClean="0"/>
              <a:t>Suivant la psychologie moderne l’esprit humain tend a simplifié son environnement proche pour le reconnaitre</a:t>
            </a:r>
          </a:p>
          <a:p>
            <a:endParaRPr lang="fr-FR" sz="2000" dirty="0" smtClean="0"/>
          </a:p>
          <a:p>
            <a:pPr algn="ctr">
              <a:buNone/>
            </a:pPr>
            <a:r>
              <a:rPr lang="fr-FR" sz="2400" dirty="0" smtClean="0"/>
              <a:t>    En géométrie les formes régulières dérivent toutes du cercle ou on peut inscrire une infinité de polygones réguliers. </a:t>
            </a:r>
            <a:endParaRPr lang="fr-FR" dirty="0" smtClean="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793630" y="4323163"/>
            <a:ext cx="8124196" cy="1732579"/>
          </a:xfrm>
          <a:prstGeom prst="rect">
            <a:avLst/>
          </a:prstGeom>
          <a:noFill/>
          <a:ln w="9525">
            <a:noFill/>
            <a:miter lim="800000"/>
            <a:headEnd/>
            <a:tailEnd/>
          </a:ln>
          <a:effec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84671" y="530524"/>
            <a:ext cx="8635041" cy="4525963"/>
          </a:xfrm>
        </p:spPr>
        <p:txBody>
          <a:bodyPr/>
          <a:lstStyle/>
          <a:p>
            <a:pPr algn="ctr">
              <a:buNone/>
            </a:pPr>
            <a:r>
              <a:rPr lang="fr-FR" dirty="0" smtClean="0"/>
              <a:t>Les formes régulières les plus connues et reconnues sont:</a:t>
            </a:r>
          </a:p>
          <a:p>
            <a:endParaRPr lang="fr-FR" dirty="0" smtClean="0"/>
          </a:p>
          <a:p>
            <a:r>
              <a:rPr lang="fr-FR" dirty="0" smtClean="0"/>
              <a:t>Le Cercle</a:t>
            </a:r>
          </a:p>
          <a:p>
            <a:endParaRPr lang="fr-FR" dirty="0" smtClean="0"/>
          </a:p>
          <a:p>
            <a:endParaRPr lang="fr-FR" dirty="0" smtClean="0"/>
          </a:p>
          <a:p>
            <a:r>
              <a:rPr lang="fr-FR" dirty="0" smtClean="0"/>
              <a:t>Le Triangle </a:t>
            </a:r>
          </a:p>
          <a:p>
            <a:endParaRPr lang="fr-FR" dirty="0" smtClean="0"/>
          </a:p>
          <a:p>
            <a:endParaRPr lang="fr-FR" dirty="0" smtClean="0"/>
          </a:p>
          <a:p>
            <a:r>
              <a:rPr lang="fr-FR" dirty="0" smtClean="0"/>
              <a:t>Le Carrée</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3678631" y="1794295"/>
            <a:ext cx="4585476" cy="4278701"/>
          </a:xfrm>
          <a:prstGeom prst="rect">
            <a:avLst/>
          </a:prstGeom>
          <a:noFill/>
          <a:ln w="9525">
            <a:noFill/>
            <a:miter lim="800000"/>
            <a:headEnd/>
            <a:tailEnd/>
          </a:ln>
          <a:effec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79297" y="513271"/>
            <a:ext cx="4038600" cy="746185"/>
          </a:xfrm>
        </p:spPr>
        <p:txBody>
          <a:bodyPr/>
          <a:lstStyle/>
          <a:p>
            <a:pPr algn="ctr">
              <a:buNone/>
            </a:pPr>
            <a:r>
              <a:rPr lang="fr-FR" sz="3200" dirty="0" smtClean="0">
                <a:solidFill>
                  <a:srgbClr val="FFFF00"/>
                </a:solidFill>
              </a:rPr>
              <a:t>Le cercle</a:t>
            </a:r>
            <a:endParaRPr lang="en-US" sz="3200" dirty="0">
              <a:solidFill>
                <a:srgbClr val="FFFF00"/>
              </a:solidFill>
            </a:endParaRPr>
          </a:p>
        </p:txBody>
      </p:sp>
      <p:pic>
        <p:nvPicPr>
          <p:cNvPr id="2050" name="Picture 2"/>
          <p:cNvPicPr>
            <a:picLocks noGrp="1" noChangeAspect="1" noChangeArrowheads="1"/>
          </p:cNvPicPr>
          <p:nvPr>
            <p:ph sz="half" idx="2"/>
          </p:nvPr>
        </p:nvPicPr>
        <p:blipFill>
          <a:blip r:embed="rId2" cstate="print"/>
          <a:srcRect l="3965" r="4641"/>
          <a:stretch>
            <a:fillRect/>
          </a:stretch>
        </p:blipFill>
        <p:spPr bwMode="auto">
          <a:xfrm>
            <a:off x="1293962" y="1634706"/>
            <a:ext cx="2139351"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382883" y="3950899"/>
            <a:ext cx="2201251" cy="225217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084967" y="1277626"/>
            <a:ext cx="4593207" cy="2540731"/>
          </a:xfrm>
          <a:prstGeom prst="rect">
            <a:avLst/>
          </a:prstGeom>
          <a:noFill/>
          <a:ln w="9525">
            <a:noFill/>
            <a:miter lim="800000"/>
            <a:headEnd/>
            <a:tailEnd/>
          </a:ln>
          <a:effectLst/>
        </p:spPr>
      </p:pic>
    </p:spTree>
  </p:cSld>
  <p:clrMapOvr>
    <a:masterClrMapping/>
  </p:clrMapOvr>
  <p:transition>
    <p:wedge/>
  </p:transition>
</p:sld>
</file>

<file path=ppt/theme/theme1.xml><?xml version="1.0" encoding="utf-8"?>
<a:theme xmlns:a="http://schemas.openxmlformats.org/drawingml/2006/main" name="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crosoft Office 98">
  <a:themeElements>
    <a:clrScheme name="">
      <a:dk1>
        <a:srgbClr val="000000"/>
      </a:dk1>
      <a:lt1>
        <a:srgbClr val="839DA9"/>
      </a:lt1>
      <a:dk2>
        <a:srgbClr val="000000"/>
      </a:dk2>
      <a:lt2>
        <a:srgbClr val="919191"/>
      </a:lt2>
      <a:accent1>
        <a:srgbClr val="618FFD"/>
      </a:accent1>
      <a:accent2>
        <a:srgbClr val="00AE00"/>
      </a:accent2>
      <a:accent3>
        <a:srgbClr val="C1CCD1"/>
      </a:accent3>
      <a:accent4>
        <a:srgbClr val="000000"/>
      </a:accent4>
      <a:accent5>
        <a:srgbClr val="B7C6FE"/>
      </a:accent5>
      <a:accent6>
        <a:srgbClr val="009D00"/>
      </a:accent6>
      <a:hlink>
        <a:srgbClr val="FC0128"/>
      </a:hlink>
      <a:folHlink>
        <a:srgbClr val="CECECE"/>
      </a:folHlink>
    </a:clrScheme>
    <a:fontScheme name="Microsoft Office 98">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sv-SE" altLang="sv-SE" sz="1400" b="0" i="0" u="none" strike="noStrike" cap="none" normalizeH="0" baseline="0" smtClean="0">
            <a:ln>
              <a:noFill/>
            </a:ln>
            <a:solidFill>
              <a:schemeClr val="tx1"/>
            </a:solidFill>
            <a:effectLst/>
            <a:latin typeface="Mirror" pitchFamily="2"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852</Words>
  <Application>Microsoft Office PowerPoint</Application>
  <PresentationFormat>Affichage à l'écran (4:3)</PresentationFormat>
  <Paragraphs>234</Paragraphs>
  <Slides>61</Slides>
  <Notes>1</Notes>
  <HiddenSlides>0</HiddenSlides>
  <MMClips>0</MMClips>
  <ScaleCrop>false</ScaleCrop>
  <HeadingPairs>
    <vt:vector size="4" baseType="variant">
      <vt:variant>
        <vt:lpstr>Thème</vt:lpstr>
      </vt:variant>
      <vt:variant>
        <vt:i4>2</vt:i4>
      </vt:variant>
      <vt:variant>
        <vt:lpstr>Titres des diapositives</vt:lpstr>
      </vt:variant>
      <vt:variant>
        <vt:i4>61</vt:i4>
      </vt:variant>
    </vt:vector>
  </HeadingPairs>
  <TitlesOfParts>
    <vt:vector size="63" baseType="lpstr">
      <vt:lpstr>Microsoft Office 98</vt:lpstr>
      <vt:lpstr>1_Microsoft Office 98</vt:lpstr>
      <vt:lpstr>La Théorie du projet d’Architecture</vt:lpstr>
      <vt:lpstr>Formes en Architecture  La forme architectural est le point de contact entre la masse et l’espace</vt:lpstr>
      <vt:lpstr>Diapositive 3</vt:lpstr>
      <vt:lpstr>Diapositive 4</vt:lpstr>
      <vt:lpstr>Diapositive 5</vt:lpstr>
      <vt:lpstr>Diapositive 6</vt:lpstr>
      <vt:lpstr>Diapositive 7</vt:lpstr>
      <vt:lpstr>Diapositive 8</vt:lpstr>
      <vt:lpstr>Diapositive 9</vt:lpstr>
      <vt:lpstr>Diapositive 10</vt:lpstr>
      <vt:lpstr>Le Triangle</vt:lpstr>
      <vt:lpstr>Diapositive 12</vt:lpstr>
      <vt:lpstr>Le Carré</vt:lpstr>
      <vt:lpstr>Le Carré</vt:lpstr>
      <vt:lpstr>De la Forme au Solide   cubes, cônes, sphères, cylindres ou pyramides sont les premières formes révélées par la lumière, leurs images sont distinctes et tangibles et sans ambigüité. Elles sont ainsi les plus belles formes.  Le Corbusier</vt:lpstr>
      <vt:lpstr>Diapositive 16</vt:lpstr>
      <vt:lpstr>Diapositive 17</vt:lpstr>
      <vt:lpstr>Exemples de Projets d’Architecture</vt:lpstr>
      <vt:lpstr>Exemples de Projets d’Architecture</vt:lpstr>
      <vt:lpstr>Exemples de Projets d’Architecture</vt:lpstr>
      <vt:lpstr>Exemple d’une conception d’un projet d’Architecture 4</vt:lpstr>
      <vt:lpstr>Biographie de l’Architecte</vt:lpstr>
      <vt:lpstr>Formes et Transformations</vt:lpstr>
      <vt:lpstr>Diapositive 24</vt:lpstr>
      <vt:lpstr>Transformation Dimensionnelle</vt:lpstr>
      <vt:lpstr>Transformation Soustractive</vt:lpstr>
      <vt:lpstr>Transformation Soustractive</vt:lpstr>
      <vt:lpstr>Diapositive 28</vt:lpstr>
      <vt:lpstr>Transformation Additive</vt:lpstr>
      <vt:lpstr>Exemples</vt:lpstr>
      <vt:lpstr>Exemples</vt:lpstr>
      <vt:lpstr>Exemples</vt:lpstr>
      <vt:lpstr>Exemples</vt:lpstr>
      <vt:lpstr>Exemples</vt:lpstr>
      <vt:lpstr>Exemples</vt:lpstr>
      <vt:lpstr>Exemples</vt:lpstr>
      <vt:lpstr>Exemples</vt:lpstr>
      <vt:lpstr>Exemples</vt:lpstr>
      <vt:lpstr>Exemples</vt:lpstr>
      <vt:lpstr>Exemples</vt:lpstr>
      <vt:lpstr>Formes et Transformations Geométriques</vt:lpstr>
      <vt:lpstr>Diapositive 42</vt:lpstr>
      <vt:lpstr>Diapositive 43</vt:lpstr>
      <vt:lpstr>Diapositive 44</vt:lpstr>
      <vt:lpstr>Diapositive 45</vt:lpstr>
      <vt:lpstr>Diapositive 46</vt:lpstr>
      <vt:lpstr>Exemples</vt:lpstr>
      <vt:lpstr>Exemples</vt:lpstr>
      <vt:lpstr>Exemple d’une conception d’un projet d’Architecture 4</vt:lpstr>
      <vt:lpstr>Biographie de l’Architecte</vt:lpstr>
      <vt:lpstr>Forme et Espace</vt:lpstr>
      <vt:lpstr>Introduction Architecture Islamique </vt:lpstr>
      <vt:lpstr>Caractéristiques</vt:lpstr>
      <vt:lpstr>Diapositive 54</vt:lpstr>
      <vt:lpstr>Diapositive 55</vt:lpstr>
      <vt:lpstr>Diapositive 56</vt:lpstr>
      <vt:lpstr>Diapositive 57</vt:lpstr>
      <vt:lpstr>Diapositive 58</vt:lpstr>
      <vt:lpstr>Spirtualité Accendante</vt:lpstr>
      <vt:lpstr>Un Art/Architecture en Symbiose avec l’Environnement</vt:lpstr>
      <vt:lpstr> Palais Al Hamra Grenade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Théorie du projet d’Architecture</dc:title>
  <dc:creator>Youcef</dc:creator>
  <cp:lastModifiedBy>Youcef</cp:lastModifiedBy>
  <cp:revision>1</cp:revision>
  <dcterms:created xsi:type="dcterms:W3CDTF">2020-04-27T09:48:27Z</dcterms:created>
  <dcterms:modified xsi:type="dcterms:W3CDTF">2020-05-12T18:01:39Z</dcterms:modified>
</cp:coreProperties>
</file>