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7" r:id="rId2"/>
    <p:sldId id="275" r:id="rId3"/>
    <p:sldId id="276" r:id="rId4"/>
    <p:sldId id="284" r:id="rId5"/>
    <p:sldId id="283" r:id="rId6"/>
    <p:sldId id="307" r:id="rId7"/>
    <p:sldId id="306" r:id="rId8"/>
    <p:sldId id="268" r:id="rId9"/>
    <p:sldId id="269" r:id="rId10"/>
    <p:sldId id="281" r:id="rId11"/>
    <p:sldId id="292" r:id="rId12"/>
    <p:sldId id="293" r:id="rId13"/>
    <p:sldId id="294" r:id="rId14"/>
    <p:sldId id="298" r:id="rId15"/>
    <p:sldId id="280" r:id="rId16"/>
    <p:sldId id="303" r:id="rId17"/>
    <p:sldId id="304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660"/>
  </p:normalViewPr>
  <p:slideViewPr>
    <p:cSldViewPr>
      <p:cViewPr>
        <p:scale>
          <a:sx n="66" d="100"/>
          <a:sy n="66" d="100"/>
        </p:scale>
        <p:origin x="-1518" y="-144"/>
      </p:cViewPr>
      <p:guideLst>
        <p:guide orient="horz" pos="2160"/>
        <p:guide pos="333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A06DC-A14C-437A-AF63-C290FB675252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EFE388-7440-4373-A54B-987917A701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EFE388-7440-4373-A54B-987917A7012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EFE388-7440-4373-A54B-987917A70124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rmAutofit/>
          </a:bodyPr>
          <a:lstStyle/>
          <a:p>
            <a:pPr algn="ctr" rtl="1">
              <a:buNone/>
            </a:pPr>
            <a:endParaRPr lang="ar-DZ" dirty="0" smtClean="0"/>
          </a:p>
          <a:p>
            <a:pPr algn="ctr" rtl="1">
              <a:buNone/>
            </a:pPr>
            <a:endParaRPr lang="fr-FR" dirty="0" smtClean="0"/>
          </a:p>
          <a:p>
            <a:pPr algn="ctr" rtl="1">
              <a:buNone/>
            </a:pPr>
            <a:endParaRPr lang="ar-DZ" dirty="0" smtClean="0"/>
          </a:p>
          <a:p>
            <a:pPr algn="ct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الإدارة الإستراتجية للموارد البشرية</a:t>
            </a:r>
          </a:p>
          <a:p>
            <a:pPr algn="ctr" rtl="1">
              <a:buNone/>
            </a:pPr>
            <a:r>
              <a:rPr lang="ar-DZ" sz="2000" b="1" dirty="0" smtClean="0">
                <a:solidFill>
                  <a:srgbClr val="00B0F0"/>
                </a:solidFill>
              </a:rPr>
              <a:t>السنة الأولى </a:t>
            </a:r>
            <a:r>
              <a:rPr lang="ar-DZ" sz="2000" b="1" dirty="0" err="1" smtClean="0">
                <a:solidFill>
                  <a:srgbClr val="00B0F0"/>
                </a:solidFill>
              </a:rPr>
              <a:t>ماستر</a:t>
            </a:r>
            <a:r>
              <a:rPr lang="ar-DZ" sz="2000" b="1" dirty="0" smtClean="0">
                <a:solidFill>
                  <a:srgbClr val="00B0F0"/>
                </a:solidFill>
              </a:rPr>
              <a:t> إدارة الموارد البشرية</a:t>
            </a:r>
            <a:endParaRPr lang="fr-FR" sz="2000" b="1" dirty="0" smtClean="0">
              <a:solidFill>
                <a:srgbClr val="00B0F0"/>
              </a:solidFill>
            </a:endParaRPr>
          </a:p>
          <a:p>
            <a:pPr algn="ctr" rtl="1">
              <a:buNone/>
            </a:pPr>
            <a:r>
              <a:rPr lang="fr-FR" sz="1400" b="1" dirty="0" smtClean="0">
                <a:solidFill>
                  <a:srgbClr val="00B0F0"/>
                </a:solidFill>
              </a:rPr>
              <a:t>2019/2020</a:t>
            </a:r>
            <a:endParaRPr lang="ar-DZ" sz="1400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endParaRPr lang="ar-DZ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ar-DZ" dirty="0" smtClean="0"/>
          </a:p>
          <a:p>
            <a:pPr algn="ctr" rtl="1">
              <a:buNone/>
            </a:pPr>
            <a:r>
              <a:rPr lang="ar-DZ" sz="1800" b="1" dirty="0" smtClean="0"/>
              <a:t>ا.د حجازي إسماعيل</a:t>
            </a:r>
          </a:p>
          <a:p>
            <a:pPr algn="ctr" rtl="1">
              <a:buNone/>
            </a:pPr>
            <a:r>
              <a:rPr lang="fr-FR" sz="1200" dirty="0" smtClean="0"/>
              <a:t>Smail.hedjazi@univ_biskra.dz</a:t>
            </a:r>
            <a:endParaRPr lang="fr-FR" sz="12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sz="2400" dirty="0" smtClean="0"/>
              <a:t>وزارة التعليم العالي </a:t>
            </a:r>
            <a:r>
              <a:rPr lang="ar-DZ" sz="2400" dirty="0" err="1" smtClean="0"/>
              <a:t>و</a:t>
            </a:r>
            <a:r>
              <a:rPr lang="ar-DZ" sz="2400" dirty="0" smtClean="0"/>
              <a:t> البحث العلمي</a:t>
            </a:r>
            <a:br>
              <a:rPr lang="ar-DZ" sz="2400" dirty="0" smtClean="0"/>
            </a:br>
            <a:r>
              <a:rPr lang="ar-DZ" sz="2400" dirty="0" smtClean="0"/>
              <a:t>جامعة محمد </a:t>
            </a:r>
            <a:r>
              <a:rPr lang="ar-DZ" sz="2400" dirty="0" err="1" smtClean="0"/>
              <a:t>خيضر</a:t>
            </a:r>
            <a:r>
              <a:rPr lang="ar-DZ" sz="2400" dirty="0" smtClean="0"/>
              <a:t> بسكرة</a:t>
            </a:r>
            <a:br>
              <a:rPr lang="ar-DZ" sz="2400" dirty="0" smtClean="0"/>
            </a:br>
            <a:r>
              <a:rPr lang="ar-DZ" sz="2400" dirty="0" smtClean="0"/>
              <a:t>كلية العلوم الاقتصادية التجارية </a:t>
            </a:r>
            <a:r>
              <a:rPr lang="ar-DZ" sz="2400" dirty="0" err="1" smtClean="0"/>
              <a:t>و</a:t>
            </a:r>
            <a:r>
              <a:rPr lang="ar-DZ" sz="2400" dirty="0" smtClean="0"/>
              <a:t> علوم التسيير</a:t>
            </a:r>
            <a:br>
              <a:rPr lang="ar-DZ" sz="2400" dirty="0" smtClean="0"/>
            </a:br>
            <a:r>
              <a:rPr lang="ar-DZ" sz="2200" dirty="0" smtClean="0"/>
              <a:t>قسم علوم التسيير</a:t>
            </a:r>
            <a:endParaRPr lang="fr-FR" sz="2200" dirty="0"/>
          </a:p>
        </p:txBody>
      </p:sp>
      <p:pic>
        <p:nvPicPr>
          <p:cNvPr id="26626" name="Picture 2" descr="Image associé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152650"/>
            <a:ext cx="1790700" cy="2552700"/>
          </a:xfrm>
          <a:prstGeom prst="rect">
            <a:avLst/>
          </a:prstGeom>
          <a:noFill/>
        </p:spPr>
      </p:pic>
    </p:spTree>
  </p:cSld>
  <p:clrMapOvr>
    <a:masterClrMapping/>
  </p:clrMapOvr>
  <p:transition advTm="210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ar-DZ" dirty="0" smtClean="0"/>
          </a:p>
          <a:p>
            <a:endParaRPr lang="ar-DZ" dirty="0" smtClean="0"/>
          </a:p>
          <a:p>
            <a:endParaRPr lang="fr-FR" dirty="0" smtClean="0"/>
          </a:p>
          <a:p>
            <a:pPr algn="ctr" rtl="1"/>
            <a:r>
              <a:rPr lang="ar-DZ" b="1" dirty="0" smtClean="0">
                <a:solidFill>
                  <a:srgbClr val="FF0000"/>
                </a:solidFill>
              </a:rPr>
              <a:t>نموذج ألتخطيط الاستراتجي للموارد البشرية هو النموذج الأكثر شيوعا  في مجال الإدارة الإستراتجية للموارد البشرية.</a:t>
            </a:r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i="1" dirty="0" smtClean="0"/>
              <a:t> </a:t>
            </a:r>
            <a:r>
              <a:rPr lang="fr-FR" b="1" i="1" dirty="0" smtClean="0">
                <a:solidFill>
                  <a:srgbClr val="FF0000"/>
                </a:solidFill>
              </a:rPr>
              <a:t>Il est le plus prolifique en matière de recherche et d’applications.</a:t>
            </a:r>
          </a:p>
          <a:p>
            <a:endParaRPr lang="fr-FR" dirty="0" smtClean="0"/>
          </a:p>
          <a:p>
            <a:endParaRPr lang="fr-FR" dirty="0" smtClean="0"/>
          </a:p>
          <a:p>
            <a:pPr algn="r" rtl="1"/>
            <a:r>
              <a:rPr lang="ar-DZ" dirty="0" smtClean="0"/>
              <a:t>وهو ما دفع بالباحثين إلى تصنيف نموذج التخطيط الاستراتجي للموارد البشرية كالنموذج الكلاسيكي .والذي استمد </a:t>
            </a:r>
            <a:r>
              <a:rPr lang="ar-DZ" dirty="0" err="1" smtClean="0"/>
              <a:t>مرتكزاته</a:t>
            </a:r>
            <a:r>
              <a:rPr lang="ar-DZ" dirty="0" smtClean="0"/>
              <a:t> من التشكيلات الأولى للفكر الاستراتيجي </a:t>
            </a:r>
            <a:r>
              <a:rPr lang="ar-DZ" dirty="0" err="1" smtClean="0"/>
              <a:t>و</a:t>
            </a:r>
            <a:r>
              <a:rPr lang="ar-DZ" dirty="0" smtClean="0"/>
              <a:t> المتمثلة في الإطار الذي أسسته مدرسة هارفارد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r>
              <a:rPr lang="ar-DZ" b="1" dirty="0" smtClean="0"/>
              <a:t>             تطور هذا النموذج كان على مرحلتين:</a:t>
            </a:r>
            <a:endParaRPr lang="fr-FR" b="1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ar-DZ" dirty="0" smtClean="0"/>
          </a:p>
          <a:p>
            <a:endParaRPr lang="ar-DZ" dirty="0" smtClean="0"/>
          </a:p>
          <a:p>
            <a:r>
              <a:rPr lang="fr-FR" dirty="0" smtClean="0"/>
              <a:t>Premièrement, les efforts des chercheurs et des praticiens se sont focalisés sur une approche planification des RH ; souvent qualifiée de gestion prévisionnelle des RH</a:t>
            </a:r>
            <a:endParaRPr lang="ar-DZ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r>
              <a:rPr lang="fr-FR" dirty="0" smtClean="0"/>
              <a:t>. En second lieu, l’approche planification stratégique des RH, à proprement parlé, est apparus dès le début des années 1980 sous l’impulsion de l’École de Harvard mais aussi de l’École du Michigan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57850"/>
          </a:xfrm>
        </p:spPr>
        <p:txBody>
          <a:bodyPr/>
          <a:lstStyle/>
          <a:p>
            <a:pPr algn="ctr" rtl="1">
              <a:buNone/>
            </a:pPr>
            <a:r>
              <a:rPr lang="ar-DZ" dirty="0" smtClean="0"/>
              <a:t>&amp;	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dirty="0" smtClean="0"/>
              <a:t>نموذج تخطيط الاستراتجي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715008" y="1285860"/>
            <a:ext cx="2643206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المحيط الداخلي 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214414" y="1357298"/>
            <a:ext cx="291466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المحيط الخارجي</a:t>
            </a:r>
            <a:endParaRPr lang="fr-FR" b="1" dirty="0"/>
          </a:p>
        </p:txBody>
      </p:sp>
      <p:cxnSp>
        <p:nvCxnSpPr>
          <p:cNvPr id="7" name="Connecteur droit avec flèche 6"/>
          <p:cNvCxnSpPr/>
          <p:nvPr/>
        </p:nvCxnSpPr>
        <p:spPr>
          <a:xfrm rot="10800000" flipV="1">
            <a:off x="5429256" y="1857364"/>
            <a:ext cx="164307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500298" y="1857364"/>
            <a:ext cx="142876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3286116" y="2500306"/>
            <a:ext cx="2643206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err="1" smtClean="0"/>
              <a:t>الاهداف</a:t>
            </a:r>
            <a:r>
              <a:rPr lang="ar-DZ" dirty="0" smtClean="0"/>
              <a:t> </a:t>
            </a:r>
            <a:r>
              <a:rPr lang="ar-DZ" dirty="0" err="1" smtClean="0"/>
              <a:t>الاستراتجية</a:t>
            </a:r>
            <a:endParaRPr lang="fr-FR" dirty="0"/>
          </a:p>
        </p:txBody>
      </p:sp>
      <p:cxnSp>
        <p:nvCxnSpPr>
          <p:cNvPr id="14" name="Connecteur droit avec flèche 13"/>
          <p:cNvCxnSpPr/>
          <p:nvPr/>
        </p:nvCxnSpPr>
        <p:spPr>
          <a:xfrm rot="5400000">
            <a:off x="4394199" y="303529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à coins arrondis 15"/>
          <p:cNvSpPr/>
          <p:nvPr/>
        </p:nvSpPr>
        <p:spPr>
          <a:xfrm>
            <a:off x="3571868" y="3357562"/>
            <a:ext cx="2071702" cy="4286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تخطيط الموارد البشرية</a:t>
            </a:r>
            <a:endParaRPr lang="fr-FR" b="1" dirty="0"/>
          </a:p>
        </p:txBody>
      </p:sp>
      <p:sp>
        <p:nvSpPr>
          <p:cNvPr id="17" name="Rectangle à coins arrondis 16"/>
          <p:cNvSpPr/>
          <p:nvPr/>
        </p:nvSpPr>
        <p:spPr>
          <a:xfrm>
            <a:off x="6072198" y="4357694"/>
            <a:ext cx="1857388" cy="4286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الاحتياجات من الموارد البشرية</a:t>
            </a:r>
            <a:endParaRPr lang="fr-FR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4000496" y="4429132"/>
            <a:ext cx="1571636" cy="42862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المقارنة</a:t>
            </a:r>
            <a:endParaRPr lang="fr-FR" dirty="0"/>
          </a:p>
        </p:txBody>
      </p:sp>
      <p:sp>
        <p:nvSpPr>
          <p:cNvPr id="19" name="Rectangle à coins arrondis 18"/>
          <p:cNvSpPr/>
          <p:nvPr/>
        </p:nvSpPr>
        <p:spPr>
          <a:xfrm>
            <a:off x="1643042" y="4357694"/>
            <a:ext cx="1857388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المتوفر من الموارد البشرية</a:t>
            </a:r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6143636" y="5214950"/>
            <a:ext cx="2428892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الاحتياجات اكبر من المتوفر</a:t>
            </a:r>
            <a:endParaRPr lang="fr-FR" dirty="0"/>
          </a:p>
        </p:txBody>
      </p:sp>
      <p:sp>
        <p:nvSpPr>
          <p:cNvPr id="24" name="Rectangle à coins arrondis 23"/>
          <p:cNvSpPr/>
          <p:nvPr/>
        </p:nvSpPr>
        <p:spPr>
          <a:xfrm>
            <a:off x="3714744" y="5214950"/>
            <a:ext cx="2214578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الاحتياجات تساوي المتوفر</a:t>
            </a:r>
            <a:endParaRPr lang="fr-FR" dirty="0"/>
          </a:p>
        </p:txBody>
      </p:sp>
      <p:sp>
        <p:nvSpPr>
          <p:cNvPr id="25" name="Rectangle à coins arrondis 24"/>
          <p:cNvSpPr/>
          <p:nvPr/>
        </p:nvSpPr>
        <p:spPr>
          <a:xfrm>
            <a:off x="1071538" y="5214950"/>
            <a:ext cx="250033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الاحتياجات اقل من المتوفر</a:t>
            </a:r>
            <a:endParaRPr lang="fr-FR" dirty="0"/>
          </a:p>
        </p:txBody>
      </p:sp>
      <p:cxnSp>
        <p:nvCxnSpPr>
          <p:cNvPr id="27" name="Connecteur droit 26"/>
          <p:cNvCxnSpPr/>
          <p:nvPr/>
        </p:nvCxnSpPr>
        <p:spPr>
          <a:xfrm rot="5400000">
            <a:off x="4679157" y="503635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à coins arrondis 19"/>
          <p:cNvSpPr/>
          <p:nvPr/>
        </p:nvSpPr>
        <p:spPr>
          <a:xfrm>
            <a:off x="6572264" y="5857892"/>
            <a:ext cx="1571636" cy="64294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400" b="1" dirty="0" err="1" smtClean="0"/>
              <a:t>استراتجية</a:t>
            </a:r>
            <a:r>
              <a:rPr lang="ar-DZ" sz="1400" b="1" dirty="0" smtClean="0"/>
              <a:t> الحصول على الموارد البشرية </a:t>
            </a:r>
            <a:endParaRPr lang="fr-FR" sz="1400" b="1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4071934" y="5857892"/>
            <a:ext cx="142876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لا يوجد مخطط خاص</a:t>
            </a:r>
            <a:endParaRPr lang="fr-FR" dirty="0"/>
          </a:p>
        </p:txBody>
      </p:sp>
      <p:sp>
        <p:nvSpPr>
          <p:cNvPr id="22" name="Rectangle à coins arrondis 21"/>
          <p:cNvSpPr/>
          <p:nvPr/>
        </p:nvSpPr>
        <p:spPr>
          <a:xfrm>
            <a:off x="1571604" y="5857892"/>
            <a:ext cx="150019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err="1" smtClean="0"/>
              <a:t>استراتجية</a:t>
            </a:r>
            <a:r>
              <a:rPr lang="ar-DZ" dirty="0" smtClean="0"/>
              <a:t> التقليص</a:t>
            </a:r>
            <a:endParaRPr lang="fr-FR" dirty="0"/>
          </a:p>
        </p:txBody>
      </p:sp>
      <p:cxnSp>
        <p:nvCxnSpPr>
          <p:cNvPr id="28" name="Connecteur droit avec flèche 27"/>
          <p:cNvCxnSpPr>
            <a:stCxn id="25" idx="2"/>
            <a:endCxn id="22" idx="0"/>
          </p:cNvCxnSpPr>
          <p:nvPr/>
        </p:nvCxnSpPr>
        <p:spPr>
          <a:xfrm rot="5400000">
            <a:off x="2178827" y="571501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stCxn id="24" idx="2"/>
            <a:endCxn id="21" idx="0"/>
          </p:cNvCxnSpPr>
          <p:nvPr/>
        </p:nvCxnSpPr>
        <p:spPr>
          <a:xfrm rot="5400000">
            <a:off x="4661298" y="5697157"/>
            <a:ext cx="28575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23" idx="2"/>
            <a:endCxn id="20" idx="0"/>
          </p:cNvCxnSpPr>
          <p:nvPr/>
        </p:nvCxnSpPr>
        <p:spPr>
          <a:xfrm rot="5400000">
            <a:off x="7215206" y="571501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stCxn id="16" idx="2"/>
            <a:endCxn id="17" idx="0"/>
          </p:cNvCxnSpPr>
          <p:nvPr/>
        </p:nvCxnSpPr>
        <p:spPr>
          <a:xfrm rot="16200000" flipH="1">
            <a:off x="5518553" y="2875355"/>
            <a:ext cx="571504" cy="23931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16" idx="2"/>
          </p:cNvCxnSpPr>
          <p:nvPr/>
        </p:nvCxnSpPr>
        <p:spPr>
          <a:xfrm rot="5400000">
            <a:off x="3196819" y="2946794"/>
            <a:ext cx="571504" cy="22502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16" idx="2"/>
          </p:cNvCxnSpPr>
          <p:nvPr/>
        </p:nvCxnSpPr>
        <p:spPr>
          <a:xfrm rot="5400000">
            <a:off x="4339827" y="4018364"/>
            <a:ext cx="500066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cette approche de la GSRH souffre de nombreuses limites : - la planification des RH privilégie les prévisions au détriment de la mise en œuvre ; - la planification des RH est un processus d’alignement des RH aux besoins de l’organisation, ce qui peut s’avérer contre-productif dans de nombreux cas ;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Suite à ces limites, les tenants de l’approche stratégique proposent une autre conception théorique. C’est au début des années 1980 que nous assistons à la naissance de l’approche de la planification stratégique des ressources humaines. Sous l’impulsion des travaux de l’École de Harvard il devenait nécessaire, si ce n’est pas impératif, de mettre en place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6238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rmAutofit/>
          </a:bodyPr>
          <a:lstStyle/>
          <a:p>
            <a:pPr algn="r" rtl="1"/>
            <a:r>
              <a:rPr lang="ar-DZ" sz="2800" dirty="0" smtClean="0">
                <a:solidFill>
                  <a:srgbClr val="FF0000"/>
                </a:solidFill>
              </a:rPr>
              <a:t>مبدئيا يمكن تعريف الإدارة الإستراتجية للموارد البشرية بالشكل التالي :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071538" y="1643050"/>
            <a:ext cx="3143272" cy="78581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/>
              <a:t>الموارد البشرية</a:t>
            </a:r>
            <a:endParaRPr lang="fr-FR" sz="28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929190" y="1643050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الإدارة الإستراتجية</a:t>
            </a:r>
            <a:endParaRPr lang="fr-FR" sz="2400" b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071670" y="3714752"/>
            <a:ext cx="5000660" cy="785818"/>
          </a:xfrm>
          <a:prstGeom prst="roundRect">
            <a:avLst/>
          </a:prstGeom>
          <a:ln w="571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</a:rPr>
              <a:t>الإدارة الإستراتجية للموارد البشرية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5143504" y="2571744"/>
            <a:ext cx="3071834" cy="7143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مجموعة القرارات والأفعال التي تهدف .إلى خلق الأفضلية التنافسية الدائمة</a:t>
            </a:r>
            <a:endParaRPr lang="fr-FR" b="1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1071538" y="2571744"/>
            <a:ext cx="2857520" cy="7143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مجموع الأفراد الذين تتوفر عليهم .المؤسسة. </a:t>
            </a:r>
            <a:endParaRPr lang="fr-FR" b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2357422" y="5000636"/>
            <a:ext cx="4357718" cy="8572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مجموعة القرارات والأفعال </a:t>
            </a:r>
            <a:r>
              <a:rPr lang="ar-DZ" b="1" dirty="0" err="1" smtClean="0"/>
              <a:t>و</a:t>
            </a:r>
            <a:r>
              <a:rPr lang="ar-DZ" b="1" dirty="0" smtClean="0"/>
              <a:t> المتعلقة بالموارد البشرية </a:t>
            </a:r>
            <a:r>
              <a:rPr lang="ar-DZ" b="1" dirty="0" err="1" smtClean="0"/>
              <a:t>و</a:t>
            </a:r>
            <a:r>
              <a:rPr lang="ar-DZ" b="1" dirty="0" smtClean="0"/>
              <a:t> التي تهدف إلى خلق الأفضلية التنافسية الدائمة</a:t>
            </a:r>
            <a:endParaRPr lang="fr-FR" b="1" dirty="0"/>
          </a:p>
        </p:txBody>
      </p:sp>
      <p:cxnSp>
        <p:nvCxnSpPr>
          <p:cNvPr id="13" name="Connecteur droit avec flèche 12"/>
          <p:cNvCxnSpPr/>
          <p:nvPr/>
        </p:nvCxnSpPr>
        <p:spPr>
          <a:xfrm rot="5400000">
            <a:off x="4750595" y="3250405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3929058" y="3286124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èche vers le bas 16"/>
          <p:cNvSpPr/>
          <p:nvPr/>
        </p:nvSpPr>
        <p:spPr>
          <a:xfrm>
            <a:off x="4572000" y="4572008"/>
            <a:ext cx="14287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 animBg="1"/>
      <p:bldP spid="11" grpId="0" animBg="1"/>
      <p:bldP spid="12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r>
              <a:rPr lang="ar-DZ" dirty="0" smtClean="0"/>
              <a:t>توجد العديد من </a:t>
            </a:r>
            <a:r>
              <a:rPr lang="ar-DZ" dirty="0" err="1" smtClean="0"/>
              <a:t>التعاريف</a:t>
            </a:r>
            <a:r>
              <a:rPr lang="ar-DZ" dirty="0" smtClean="0"/>
              <a:t> للإدارة الإستراتجية للموارد البشرية  نوجزها في الجدول الموالي: 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3200" dirty="0" smtClean="0">
                <a:solidFill>
                  <a:srgbClr val="FF0000"/>
                </a:solidFill>
              </a:rPr>
              <a:t>تعريف </a:t>
            </a:r>
            <a:r>
              <a:rPr lang="ar-DZ" sz="3200" dirty="0" err="1" smtClean="0">
                <a:solidFill>
                  <a:srgbClr val="FF0000"/>
                </a:solidFill>
              </a:rPr>
              <a:t>الادارة</a:t>
            </a:r>
            <a:r>
              <a:rPr lang="ar-DZ" sz="3200" dirty="0" smtClean="0">
                <a:solidFill>
                  <a:srgbClr val="FF0000"/>
                </a:solidFill>
              </a:rPr>
              <a:t> الإستراتجية للموارد البشرية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214282" y="1481138"/>
          <a:ext cx="8715436" cy="49530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7232622"/>
                <a:gridCol w="148281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solidFill>
                            <a:schemeClr val="bg1"/>
                          </a:solidFill>
                        </a:rPr>
                        <a:t>التعريف</a:t>
                      </a:r>
                      <a:endParaRPr lang="fr-FR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</a:t>
                      </a:r>
                      <a:r>
                        <a:rPr lang="ar-DZ" sz="2400" dirty="0" smtClean="0"/>
                        <a:t>لباحث 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التسيير الاستراتجي للموارد البشرية يشمل كل القرارات </a:t>
                      </a:r>
                      <a:r>
                        <a:rPr kumimoji="0" lang="ar-SA" sz="1800" b="1" i="1" kern="1200" dirty="0" err="1" smtClean="0">
                          <a:solidFill>
                            <a:srgbClr val="FF0000"/>
                          </a:solidFill>
                        </a:rPr>
                        <a:t>و</a:t>
                      </a:r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 الأفعال المرتبطة بتسيير الأفراد </a:t>
                      </a:r>
                      <a:r>
                        <a:rPr kumimoji="0" lang="ar-SA" sz="1800" b="1" i="1" kern="1200" dirty="0" err="1" smtClean="0">
                          <a:solidFill>
                            <a:srgbClr val="FF0000"/>
                          </a:solidFill>
                        </a:rPr>
                        <a:t>ي</a:t>
                      </a:r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 كل المستويات المنظمة  </a:t>
                      </a:r>
                      <a:r>
                        <a:rPr kumimoji="0" lang="ar-SA" sz="1800" b="1" i="1" kern="1200" dirty="0" err="1" smtClean="0">
                          <a:solidFill>
                            <a:srgbClr val="FF0000"/>
                          </a:solidFill>
                        </a:rPr>
                        <a:t>و</a:t>
                      </a:r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 تسيير </a:t>
                      </a:r>
                      <a:r>
                        <a:rPr kumimoji="0" lang="ar-SA" sz="1800" b="1" i="1" kern="1200" dirty="0" err="1" smtClean="0">
                          <a:solidFill>
                            <a:srgbClr val="FF0000"/>
                          </a:solidFill>
                        </a:rPr>
                        <a:t>و</a:t>
                      </a:r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 التوجيه نحو خلق ميزة تنافسية دائمة </a:t>
                      </a:r>
                      <a:r>
                        <a:rPr kumimoji="0" lang="ar-DZ" sz="1800" b="1" i="1" kern="120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i="1" dirty="0" smtClean="0">
                          <a:solidFill>
                            <a:srgbClr val="FF0000"/>
                          </a:solidFill>
                        </a:rPr>
                        <a:t>Miller (1989)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التسيير الاستراتجي للموارد البشرية تتعلق بوسائل تعديل تسيير الموارد البشرية  مع محتوى إستراتجية المنظمة</a:t>
                      </a:r>
                      <a:r>
                        <a:rPr kumimoji="0" lang="ar-DZ" sz="1800" b="1" i="1" kern="120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fr-FR" sz="1800" b="1" i="1" dirty="0">
                          <a:solidFill>
                            <a:srgbClr val="FF0000"/>
                          </a:solidFill>
                        </a:rPr>
                        <a:t>Walker 1992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التسيير الاستراتجي للموارد البشرية له كأولوية مركزية إدماج تسيير الموارد البشرية في التسيير الاستراتجي </a:t>
                      </a:r>
                      <a:r>
                        <a:rPr kumimoji="0" lang="ar-DZ" sz="1800" b="1" i="1" kern="120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fr-FR" sz="1800" b="1" i="1" dirty="0" err="1" smtClean="0">
                          <a:solidFill>
                            <a:srgbClr val="FF0000"/>
                          </a:solidFill>
                        </a:rPr>
                        <a:t>Boxall</a:t>
                      </a:r>
                      <a:r>
                        <a:rPr lang="fr-FR" sz="1800" b="1" i="1" dirty="0" smtClean="0">
                          <a:solidFill>
                            <a:srgbClr val="FF0000"/>
                          </a:solidFill>
                        </a:rPr>
                        <a:t> (1994) 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i="1" dirty="0" smtClean="0">
                          <a:solidFill>
                            <a:srgbClr val="FF0000"/>
                          </a:solidFill>
                        </a:rPr>
                        <a:t>تقوم </a:t>
                      </a:r>
                      <a:r>
                        <a:rPr lang="ar-DZ" b="1" i="1" dirty="0" err="1" smtClean="0">
                          <a:solidFill>
                            <a:srgbClr val="FF0000"/>
                          </a:solidFill>
                        </a:rPr>
                        <a:t>الادارة</a:t>
                      </a:r>
                      <a:r>
                        <a:rPr lang="ar-DZ" b="1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dirty="0" err="1" smtClean="0">
                          <a:solidFill>
                            <a:srgbClr val="FF0000"/>
                          </a:solidFill>
                        </a:rPr>
                        <a:t>الاستراتجية</a:t>
                      </a:r>
                      <a:r>
                        <a:rPr lang="ar-DZ" b="1" i="1" dirty="0" smtClean="0">
                          <a:solidFill>
                            <a:srgbClr val="FF0000"/>
                          </a:solidFill>
                        </a:rPr>
                        <a:t> للموارد البشرية على ثلاث عناصر </a:t>
                      </a:r>
                      <a:r>
                        <a:rPr lang="ar-DZ" b="1" i="1" dirty="0" err="1" smtClean="0">
                          <a:solidFill>
                            <a:srgbClr val="FF0000"/>
                          </a:solidFill>
                        </a:rPr>
                        <a:t>اساسية</a:t>
                      </a:r>
                      <a:r>
                        <a:rPr lang="ar-DZ" b="1" i="1" dirty="0" smtClean="0">
                          <a:solidFill>
                            <a:srgbClr val="FF0000"/>
                          </a:solidFill>
                        </a:rPr>
                        <a:t>:</a:t>
                      </a:r>
                    </a:p>
                    <a:p>
                      <a:pPr algn="r" rtl="1">
                        <a:buFont typeface="Wingdings" pitchFamily="2" charset="2"/>
                        <a:buChar char="§"/>
                      </a:pPr>
                      <a:r>
                        <a:rPr lang="ar-DZ" b="1" i="1" dirty="0" smtClean="0">
                          <a:solidFill>
                            <a:srgbClr val="FF0000"/>
                          </a:solidFill>
                        </a:rPr>
                        <a:t>العمل على تكامل 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انشطة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ادارة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الموارد البشرية مع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الاهداف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الأساسية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الاستراتدية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المنظمة.</a:t>
                      </a:r>
                    </a:p>
                    <a:p>
                      <a:pPr algn="r" rtl="1">
                        <a:buFont typeface="Wingdings" pitchFamily="2" charset="2"/>
                        <a:buChar char="§"/>
                      </a:pP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التناسق ما بيت تطبيقات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ادارة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الموارد البشرية 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و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السياساتالاخرى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للمنظكة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  <a:p>
                      <a:pPr algn="r" rtl="1">
                        <a:buFont typeface="Wingdings" pitchFamily="2" charset="2"/>
                        <a:buChar char="§"/>
                      </a:pP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تواجد هذه التطبيقات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ادارة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الموارد البشرية في تنفيذ اليومي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لانشطة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الانتاج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  <a:p>
                      <a:pPr algn="r" rtl="1">
                        <a:buFont typeface="Wingdings" pitchFamily="2" charset="2"/>
                        <a:buChar char="§"/>
                      </a:pPr>
                      <a:endParaRPr lang="fr-FR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b="1" i="1" dirty="0" smtClean="0">
                          <a:solidFill>
                            <a:srgbClr val="FF0000"/>
                          </a:solidFill>
                        </a:rPr>
                        <a:t>Schuler (1992)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fr-FR" sz="1800" dirty="0" smtClean="0"/>
                        <a:t>-</a:t>
                      </a:r>
                      <a:endParaRPr lang="ar-DZ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 fontAlgn="t"/>
            <a:endParaRPr lang="ar-DZ" dirty="0" smtClean="0">
              <a:solidFill>
                <a:srgbClr val="FF0000"/>
              </a:solidFill>
            </a:endParaRPr>
          </a:p>
          <a:p>
            <a:pPr algn="r" rtl="1" fontAlgn="t"/>
            <a:endParaRPr lang="ar-DZ" dirty="0" smtClean="0">
              <a:solidFill>
                <a:srgbClr val="FF0000"/>
              </a:solidFill>
            </a:endParaRPr>
          </a:p>
          <a:p>
            <a:pPr algn="r" rtl="1" fontAlgn="t"/>
            <a:endParaRPr lang="ar-DZ" dirty="0" smtClean="0">
              <a:solidFill>
                <a:srgbClr val="FF0000"/>
              </a:solidFill>
            </a:endParaRPr>
          </a:p>
          <a:p>
            <a:pPr algn="ctr" rtl="1" fontAlgn="t"/>
            <a:r>
              <a:rPr lang="ar-DZ" b="1" dirty="0" smtClean="0">
                <a:solidFill>
                  <a:srgbClr val="FF0000"/>
                </a:solidFill>
              </a:rPr>
              <a:t>العلاقة بين إدارة الموارد البشرية </a:t>
            </a:r>
            <a:r>
              <a:rPr lang="ar-DZ" b="1" dirty="0" err="1" smtClean="0">
                <a:solidFill>
                  <a:srgbClr val="FF0000"/>
                </a:solidFill>
              </a:rPr>
              <a:t>و</a:t>
            </a:r>
            <a:r>
              <a:rPr lang="ar-DZ" b="1" dirty="0" smtClean="0">
                <a:solidFill>
                  <a:srgbClr val="FF0000"/>
                </a:solidFill>
              </a:rPr>
              <a:t> الإدارة الإستراتجية</a:t>
            </a:r>
            <a:r>
              <a:rPr lang="ar-DZ" b="1" dirty="0" smtClean="0"/>
              <a:t> </a:t>
            </a:r>
          </a:p>
          <a:p>
            <a:pPr fontAlgn="t"/>
            <a:endParaRPr lang="ar-DZ" b="1" dirty="0" smtClean="0"/>
          </a:p>
          <a:p>
            <a:pPr fontAlgn="t"/>
            <a:endParaRPr lang="ar-DZ" b="1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r-FR" b="1" dirty="0" smtClean="0"/>
          </a:p>
          <a:p>
            <a:pPr algn="r" rtl="1">
              <a:buNone/>
            </a:pPr>
            <a:r>
              <a:rPr lang="ar-DZ" b="1" dirty="0" smtClean="0"/>
              <a:t>يضم باحثون عملوا على معرفة متى </a:t>
            </a:r>
            <a:r>
              <a:rPr lang="ar-DZ" b="1" dirty="0" err="1" smtClean="0"/>
              <a:t>و</a:t>
            </a:r>
            <a:r>
              <a:rPr lang="ar-DZ" b="1" dirty="0" smtClean="0"/>
              <a:t> كيف تتدخل إدارة الموارد البشرية في إعداد الإستراتجية </a:t>
            </a:r>
            <a:r>
              <a:rPr lang="ar-DZ" b="1" dirty="0" err="1" smtClean="0"/>
              <a:t>و</a:t>
            </a:r>
            <a:r>
              <a:rPr lang="ar-DZ" b="1" dirty="0" smtClean="0"/>
              <a:t> يشمل هذا الاتجاه:</a:t>
            </a:r>
          </a:p>
          <a:p>
            <a:pPr algn="r" rtl="1"/>
            <a:r>
              <a:rPr lang="ar-DZ" b="1" dirty="0" smtClean="0">
                <a:solidFill>
                  <a:srgbClr val="00B050"/>
                </a:solidFill>
              </a:rPr>
              <a:t>المقاربة الأولى</a:t>
            </a:r>
            <a:r>
              <a:rPr lang="ar-DZ" dirty="0" smtClean="0"/>
              <a:t>: تقوم على </a:t>
            </a:r>
            <a:r>
              <a:rPr lang="ar-DZ" dirty="0" err="1" smtClean="0"/>
              <a:t>ان</a:t>
            </a:r>
            <a:r>
              <a:rPr lang="ar-DZ" dirty="0" smtClean="0"/>
              <a:t> إدارة الموارد البشرية تكتفي  بوضع السياسات اللازمة لتنفيذ الإستراتجية.</a:t>
            </a:r>
            <a:endParaRPr lang="fr-FR" dirty="0" smtClean="0"/>
          </a:p>
          <a:p>
            <a:pPr algn="r" rtl="1">
              <a:buNone/>
            </a:pPr>
            <a:endParaRPr lang="ar-DZ" dirty="0" smtClean="0"/>
          </a:p>
          <a:p>
            <a:pPr algn="r" rtl="1"/>
            <a:r>
              <a:rPr lang="ar-DZ" b="1" dirty="0" smtClean="0">
                <a:solidFill>
                  <a:srgbClr val="00B050"/>
                </a:solidFill>
              </a:rPr>
              <a:t>المقاربة الثانية</a:t>
            </a:r>
            <a:r>
              <a:rPr lang="ar-DZ" dirty="0" smtClean="0"/>
              <a:t>:تقوم على أساس </a:t>
            </a:r>
            <a:r>
              <a:rPr lang="ar-DZ" dirty="0" err="1" smtClean="0"/>
              <a:t>ان</a:t>
            </a:r>
            <a:r>
              <a:rPr lang="ar-DZ" dirty="0" smtClean="0"/>
              <a:t> مساهمة إدارة الموارد البشرية تبدأ من إعداد مرحلة صياغة الإستراتجية.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>
                <a:solidFill>
                  <a:srgbClr val="FF0000"/>
                </a:solidFill>
              </a:rPr>
              <a:t>الاتجاه الأول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r-FR" b="1" dirty="0" smtClean="0"/>
          </a:p>
          <a:p>
            <a:pPr algn="r" rtl="1"/>
            <a:endParaRPr lang="fr-FR" b="1" dirty="0" smtClean="0"/>
          </a:p>
          <a:p>
            <a:pPr algn="just" rtl="1">
              <a:buNone/>
            </a:pPr>
            <a:r>
              <a:rPr lang="fr-FR" b="1" dirty="0" smtClean="0"/>
              <a:t> </a:t>
            </a:r>
            <a:r>
              <a:rPr lang="ar-DZ" b="1" dirty="0" smtClean="0"/>
              <a:t>يستند هذا الاتجاه على فكرة الأساسية مفادها:</a:t>
            </a:r>
          </a:p>
          <a:p>
            <a:pPr algn="just" rtl="1">
              <a:buNone/>
            </a:pPr>
            <a:endParaRPr lang="ar-DZ" b="1" dirty="0" smtClean="0"/>
          </a:p>
          <a:p>
            <a:pPr algn="just" rtl="1">
              <a:buNone/>
            </a:pPr>
            <a:r>
              <a:rPr lang="ar-DZ" b="1" dirty="0" smtClean="0"/>
              <a:t>      أن </a:t>
            </a:r>
            <a:r>
              <a:rPr lang="ar-DZ" b="1" dirty="0" err="1" smtClean="0"/>
              <a:t>ماهو</a:t>
            </a:r>
            <a:r>
              <a:rPr lang="ar-DZ" b="1" dirty="0" smtClean="0"/>
              <a:t> مطلوب من الإفراد من </a:t>
            </a:r>
            <a:r>
              <a:rPr lang="ar-DZ" b="1" dirty="0" err="1" smtClean="0"/>
              <a:t>سلوكات</a:t>
            </a:r>
            <a:r>
              <a:rPr lang="ar-DZ" b="1" dirty="0" smtClean="0"/>
              <a:t> و مواقف يختلف باختلاف</a:t>
            </a:r>
          </a:p>
          <a:p>
            <a:pPr algn="just" rtl="1">
              <a:buNone/>
            </a:pPr>
            <a:endParaRPr lang="ar-DZ" b="1" dirty="0" smtClean="0"/>
          </a:p>
          <a:p>
            <a:pPr algn="just" rtl="1">
              <a:buNone/>
            </a:pPr>
            <a:r>
              <a:rPr lang="ar-DZ" b="1" dirty="0" smtClean="0"/>
              <a:t> الإستراتجية المتبناة.</a:t>
            </a:r>
            <a:endParaRPr lang="fr-FR" b="1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>
                <a:solidFill>
                  <a:srgbClr val="FF0000"/>
                </a:solidFill>
              </a:rPr>
              <a:t>الاتجاه الثاني: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05192"/>
          </a:xfrm>
        </p:spPr>
        <p:txBody>
          <a:bodyPr>
            <a:normAutofit/>
          </a:bodyPr>
          <a:lstStyle/>
          <a:p>
            <a:pPr algn="ctr" rtl="1"/>
            <a:endParaRPr lang="ar-DZ" b="1" dirty="0" smtClean="0">
              <a:solidFill>
                <a:srgbClr val="FF0000"/>
              </a:solidFill>
            </a:endParaRPr>
          </a:p>
          <a:p>
            <a:pPr algn="ctr" rtl="1"/>
            <a:r>
              <a:rPr lang="ar-DZ" b="1" dirty="0" smtClean="0">
                <a:solidFill>
                  <a:srgbClr val="FF0000"/>
                </a:solidFill>
              </a:rPr>
              <a:t>توجد العديد من النماذج المقترحة للإدارة الإستراتجية للموارد البشرية نكر منها:</a:t>
            </a:r>
          </a:p>
          <a:p>
            <a:pPr marL="624078" indent="-514350" algn="just" rtl="1">
              <a:buFont typeface="+mj-lt"/>
              <a:buAutoNum type="arabicPeriod"/>
            </a:pPr>
            <a:r>
              <a:rPr lang="ar-DZ" b="1" dirty="0" smtClean="0"/>
              <a:t>نموذج التخطيط الاستراتجي</a:t>
            </a:r>
          </a:p>
          <a:p>
            <a:pPr marL="624078" indent="-514350" algn="just" rtl="1">
              <a:buFont typeface="+mj-lt"/>
              <a:buAutoNum type="arabicPeriod"/>
            </a:pPr>
            <a:r>
              <a:rPr lang="ar-DZ" b="1" dirty="0" smtClean="0"/>
              <a:t>نموذج محاسبة الموارد البشرية</a:t>
            </a:r>
            <a:endParaRPr lang="fr-FR" b="1" dirty="0" smtClean="0"/>
          </a:p>
          <a:p>
            <a:pPr marL="624078" indent="-514350" algn="just" rtl="1">
              <a:buFont typeface="+mj-lt"/>
              <a:buAutoNum type="arabicPeriod"/>
            </a:pPr>
            <a:r>
              <a:rPr lang="ar-DZ" b="1" dirty="0" smtClean="0"/>
              <a:t>نموذج الكفاءات </a:t>
            </a:r>
          </a:p>
          <a:p>
            <a:pPr marL="624078" indent="-514350" algn="just" rtl="1">
              <a:buFont typeface="+mj-lt"/>
              <a:buAutoNum type="arabicPeriod"/>
            </a:pPr>
            <a:r>
              <a:rPr lang="ar-DZ" b="1" dirty="0" smtClean="0"/>
              <a:t>نموذج التنافسية</a:t>
            </a:r>
          </a:p>
          <a:p>
            <a:pPr marL="624078" indent="-514350" algn="just" rtl="1">
              <a:buNone/>
            </a:pPr>
            <a:endParaRPr lang="ar-DZ" b="1" dirty="0" smtClean="0"/>
          </a:p>
          <a:p>
            <a:pPr algn="ctr" rtl="1"/>
            <a:endParaRPr lang="ar-DZ" b="1" dirty="0" smtClean="0">
              <a:solidFill>
                <a:srgbClr val="FF0000"/>
              </a:solidFill>
            </a:endParaRPr>
          </a:p>
          <a:p>
            <a:pPr algn="ctr" rtl="1"/>
            <a:endParaRPr lang="ar-DZ" b="1" dirty="0" smtClean="0">
              <a:solidFill>
                <a:srgbClr val="FF0000"/>
              </a:solidFill>
            </a:endParaRPr>
          </a:p>
          <a:p>
            <a:pPr algn="ctr" rtl="1"/>
            <a:endParaRPr lang="ar-DZ" b="1" dirty="0" smtClean="0">
              <a:solidFill>
                <a:srgbClr val="FF0000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dirty="0" smtClean="0">
                <a:solidFill>
                  <a:srgbClr val="FF0000"/>
                </a:solidFill>
              </a:rPr>
              <a:t>نماذج </a:t>
            </a:r>
            <a:r>
              <a:rPr lang="ar-DZ" dirty="0" err="1" smtClean="0">
                <a:solidFill>
                  <a:srgbClr val="FF0000"/>
                </a:solidFill>
              </a:rPr>
              <a:t>الادارة</a:t>
            </a:r>
            <a:r>
              <a:rPr lang="ar-DZ" dirty="0" smtClean="0">
                <a:solidFill>
                  <a:srgbClr val="FF0000"/>
                </a:solidFill>
              </a:rPr>
              <a:t> الإستراتجية للموارد البشرية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DZ" dirty="0" smtClean="0"/>
          </a:p>
          <a:p>
            <a:endParaRPr lang="ar-DZ" dirty="0" smtClean="0"/>
          </a:p>
          <a:p>
            <a:pPr algn="ctr" rtl="1"/>
            <a:r>
              <a:rPr lang="ar-DZ" sz="4800" b="1" dirty="0" smtClean="0">
                <a:solidFill>
                  <a:srgbClr val="FF0000"/>
                </a:solidFill>
              </a:rPr>
              <a:t>أولا</a:t>
            </a:r>
          </a:p>
          <a:p>
            <a:pPr>
              <a:buNone/>
            </a:pPr>
            <a:endParaRPr lang="ar-DZ" dirty="0" smtClean="0"/>
          </a:p>
          <a:p>
            <a:pPr algn="ctr" rtl="1"/>
            <a:r>
              <a:rPr lang="ar-DZ" b="1" dirty="0" smtClean="0">
                <a:solidFill>
                  <a:srgbClr val="00B0F0"/>
                </a:solidFill>
              </a:rPr>
              <a:t>نموذج التخطيط الاستراتجي</a:t>
            </a:r>
            <a:endParaRPr lang="fr-FR" b="1" dirty="0">
              <a:solidFill>
                <a:srgbClr val="00B0F0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854</TotalTime>
  <Words>619</Words>
  <Application>Microsoft Office PowerPoint</Application>
  <PresentationFormat>Affichage à l'écran (4:3)</PresentationFormat>
  <Paragraphs>110</Paragraphs>
  <Slides>17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Rotonde</vt:lpstr>
      <vt:lpstr>وزارة التعليم العالي و البحث العلمي جامعة محمد خيضر بسكرة كلية العلوم الاقتصادية التجارية و علوم التسيير قسم علوم التسيير</vt:lpstr>
      <vt:lpstr>مبدئيا يمكن تعريف الإدارة الإستراتجية للموارد البشرية بالشكل التالي :</vt:lpstr>
      <vt:lpstr>تعريف الادارة الإستراتجية للموارد البشرية</vt:lpstr>
      <vt:lpstr>Diapositive 4</vt:lpstr>
      <vt:lpstr>Diapositive 5</vt:lpstr>
      <vt:lpstr>الاتجاه الأول</vt:lpstr>
      <vt:lpstr>الاتجاه الثاني:</vt:lpstr>
      <vt:lpstr>نماذج الادارة الإستراتجية للموارد البشرية </vt:lpstr>
      <vt:lpstr>Diapositive 9</vt:lpstr>
      <vt:lpstr>Diapositive 10</vt:lpstr>
      <vt:lpstr>Diapositive 11</vt:lpstr>
      <vt:lpstr>Diapositive 12</vt:lpstr>
      <vt:lpstr>Diapositive 13</vt:lpstr>
      <vt:lpstr>Diapositive 14</vt:lpstr>
      <vt:lpstr>نموذج تخطيط الاستراتجي</vt:lpstr>
      <vt:lpstr>Diapositive 16</vt:lpstr>
      <vt:lpstr>Diapositive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Admin</cp:lastModifiedBy>
  <cp:revision>103</cp:revision>
  <dcterms:created xsi:type="dcterms:W3CDTF">2020-03-06T17:21:46Z</dcterms:created>
  <dcterms:modified xsi:type="dcterms:W3CDTF">2020-04-20T20:00:37Z</dcterms:modified>
</cp:coreProperties>
</file>