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37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4D4B48F-99C1-4A48-9469-4EC6E5BC717D}" type="datetimeFigureOut">
              <a:rPr lang="en-CA" smtClean="0"/>
              <a:pPr/>
              <a:t>2020-04-24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396CD2D-EF25-4D84-BD1A-6664D9173E76}" type="slidenum">
              <a:rPr lang="en-CA" smtClean="0"/>
              <a:pPr/>
              <a:t>‹N°›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6"/>
          <p:cNvSpPr txBox="1">
            <a:spLocks/>
          </p:cNvSpPr>
          <p:nvPr/>
        </p:nvSpPr>
        <p:spPr>
          <a:xfrm>
            <a:off x="2643188" y="857250"/>
            <a:ext cx="6215062" cy="1357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smtClean="0">
                <a:latin typeface="Arial" charset="0"/>
                <a:cs typeface="Arial" charset="0"/>
              </a:rPr>
              <a:t>Cours 1 : L’ordinateur et ses composants, logiciels et applications</a:t>
            </a:r>
            <a:endParaRPr lang="fr-FR" dirty="0">
              <a:latin typeface="Arial" charset="0"/>
              <a:cs typeface="Arial" charset="0"/>
            </a:endParaRPr>
          </a:p>
        </p:txBody>
      </p:sp>
      <p:sp>
        <p:nvSpPr>
          <p:cNvPr id="5" name="Espace réservé du contenu 7"/>
          <p:cNvSpPr txBox="1">
            <a:spLocks/>
          </p:cNvSpPr>
          <p:nvPr/>
        </p:nvSpPr>
        <p:spPr>
          <a:xfrm>
            <a:off x="2643188" y="2428875"/>
            <a:ext cx="6286500" cy="157162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xmlns="" w="9525">
                <a:solidFill>
                  <a:schemeClr val="bg2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Ø"/>
            </a:pPr>
            <a:r>
              <a:rPr lang="fr-CA" smtClean="0"/>
              <a:t> Les principaux composants</a:t>
            </a:r>
          </a:p>
          <a:p>
            <a:pPr>
              <a:buFont typeface="Wingdings" pitchFamily="2" charset="2"/>
              <a:buChar char="Ø"/>
            </a:pPr>
            <a:r>
              <a:rPr lang="fr-CA" smtClean="0"/>
              <a:t> Les principaux périphériques</a:t>
            </a:r>
          </a:p>
          <a:p>
            <a:pPr>
              <a:buFont typeface="Wingdings" pitchFamily="2" charset="2"/>
              <a:buChar char="Ø"/>
            </a:pPr>
            <a:r>
              <a:rPr lang="fr-CA" smtClean="0"/>
              <a:t> Les différents logiciels et leur utilisation</a:t>
            </a:r>
            <a:endParaRPr lang="fr-CA"/>
          </a:p>
        </p:txBody>
      </p:sp>
    </p:spTree>
    <p:extLst>
      <p:ext uri="{BB962C8B-B14F-4D97-AF65-F5344CB8AC3E}">
        <p14:creationId xmlns:p14="http://schemas.microsoft.com/office/powerpoint/2010/main" xmlns="" val="724355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00125" y="1484784"/>
            <a:ext cx="7858125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b="1" dirty="0" smtClean="0">
                <a:latin typeface="Arial" charset="0"/>
                <a:cs typeface="Arial" charset="0"/>
              </a:rPr>
              <a:t>Acquisitions du cours 1 : L’ordinateur , les logiciels</a:t>
            </a:r>
            <a:endParaRPr lang="fr-CA" b="1" dirty="0">
              <a:latin typeface="Arial" charset="0"/>
              <a:cs typeface="Arial" charset="0"/>
            </a:endParaRPr>
          </a:p>
        </p:txBody>
      </p:sp>
      <p:sp>
        <p:nvSpPr>
          <p:cNvPr id="5" name="Espace réservé du contenu 4"/>
          <p:cNvSpPr txBox="1">
            <a:spLocks/>
          </p:cNvSpPr>
          <p:nvPr/>
        </p:nvSpPr>
        <p:spPr>
          <a:xfrm>
            <a:off x="1000125" y="2962027"/>
            <a:ext cx="7858125" cy="46434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>
              <a:spcBef>
                <a:spcPct val="50000"/>
              </a:spcBef>
              <a:buSzPct val="120000"/>
              <a:buFont typeface="Wingdings" pitchFamily="2" charset="2"/>
              <a:buChar char="q"/>
              <a:defRPr/>
            </a:pPr>
            <a:r>
              <a:rPr lang="fr-CA" sz="1800" dirty="0" smtClean="0">
                <a:cs typeface="Arial" charset="0"/>
              </a:rPr>
              <a:t>Nommer les composants qui font partie de l’ordinateur</a:t>
            </a:r>
          </a:p>
          <a:p>
            <a:pPr marL="357188" indent="-357188">
              <a:spcBef>
                <a:spcPct val="50000"/>
              </a:spcBef>
              <a:buSzPct val="120000"/>
              <a:buFont typeface="Wingdings" pitchFamily="2" charset="2"/>
              <a:buChar char="q"/>
              <a:defRPr/>
            </a:pPr>
            <a:r>
              <a:rPr lang="fr-CA" sz="1800" dirty="0" smtClean="0">
                <a:cs typeface="Arial" charset="0"/>
              </a:rPr>
              <a:t>Savoir nommer trois périphériques</a:t>
            </a:r>
          </a:p>
          <a:p>
            <a:pPr marL="357188" indent="-357188">
              <a:spcBef>
                <a:spcPct val="50000"/>
              </a:spcBef>
              <a:buSzPct val="120000"/>
              <a:buFont typeface="Wingdings" pitchFamily="2" charset="2"/>
              <a:buChar char="q"/>
              <a:defRPr/>
            </a:pPr>
            <a:r>
              <a:rPr lang="fr-CA" sz="1800" dirty="0" smtClean="0">
                <a:cs typeface="Arial" charset="0"/>
              </a:rPr>
              <a:t>Connaître plusieurs outils de stockage</a:t>
            </a:r>
          </a:p>
          <a:p>
            <a:pPr marL="357188" indent="-357188">
              <a:spcBef>
                <a:spcPct val="50000"/>
              </a:spcBef>
              <a:buSzPct val="120000"/>
              <a:buFont typeface="Wingdings" pitchFamily="2" charset="2"/>
              <a:buChar char="q"/>
              <a:defRPr/>
            </a:pPr>
            <a:r>
              <a:rPr lang="fr-CA" sz="1800" dirty="0" smtClean="0"/>
              <a:t>Nommer les logiciels de la suite Office, et connaître leur utilisation</a:t>
            </a:r>
          </a:p>
          <a:p>
            <a:pPr marL="357188" indent="-357188">
              <a:spcBef>
                <a:spcPct val="50000"/>
              </a:spcBef>
              <a:buSzPct val="120000"/>
              <a:buFont typeface="Wingdings" pitchFamily="2" charset="2"/>
              <a:buChar char="q"/>
              <a:defRPr/>
            </a:pPr>
            <a:endParaRPr lang="fr-CA" sz="1800" dirty="0" smtClean="0">
              <a:cs typeface="Arial" charset="0"/>
            </a:endParaRPr>
          </a:p>
          <a:p>
            <a:pPr>
              <a:defRPr/>
            </a:pPr>
            <a:endParaRPr lang="fr-FR" dirty="0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928688" y="1984846"/>
            <a:ext cx="78581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algn="just" eaLnBrk="1" hangingPunct="1">
              <a:spcBef>
                <a:spcPct val="20000"/>
              </a:spcBef>
            </a:pPr>
            <a:r>
              <a:rPr lang="fr-CA" sz="1400" i="1" dirty="0">
                <a:latin typeface="Arial" charset="0"/>
              </a:rPr>
              <a:t>Les principaux composants, les principaux périphériques, les différents logiciels et leur utilisation.</a:t>
            </a:r>
          </a:p>
        </p:txBody>
      </p:sp>
    </p:spTree>
    <p:extLst>
      <p:ext uri="{BB962C8B-B14F-4D97-AF65-F5344CB8AC3E}">
        <p14:creationId xmlns:p14="http://schemas.microsoft.com/office/powerpoint/2010/main" xmlns="" val="42036562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00125" y="500063"/>
            <a:ext cx="7858125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b="1" smtClean="0">
                <a:latin typeface="Arial" charset="0"/>
                <a:cs typeface="Arial" charset="0"/>
              </a:rPr>
              <a:t>1. L’ordinateur et ses composants (1)</a:t>
            </a:r>
            <a:endParaRPr lang="fr-CA" b="1" dirty="0">
              <a:latin typeface="Arial" charset="0"/>
              <a:cs typeface="Arial" charset="0"/>
            </a:endParaRPr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539552" y="957263"/>
            <a:ext cx="7858125" cy="5143500"/>
          </a:xfrm>
          <a:prstGeom prst="rect">
            <a:avLst/>
          </a:prstGeom>
          <a:ln>
            <a:solidFill>
              <a:srgbClr val="474747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A" sz="1600" dirty="0" smtClean="0">
                <a:cs typeface="Arial" charset="0"/>
              </a:rPr>
              <a:t>Un micro-ordinateur est composé d’une </a:t>
            </a:r>
            <a:r>
              <a:rPr lang="fr-CA" sz="1600" b="1" i="1" dirty="0" smtClean="0">
                <a:cs typeface="Arial" charset="0"/>
              </a:rPr>
              <a:t>tour</a:t>
            </a:r>
            <a:r>
              <a:rPr lang="fr-CA" sz="1600" dirty="0" smtClean="0">
                <a:cs typeface="Arial" charset="0"/>
              </a:rPr>
              <a:t>, appelée aussi </a:t>
            </a:r>
            <a:r>
              <a:rPr lang="fr-CA" sz="1600" b="1" i="1" dirty="0" smtClean="0">
                <a:cs typeface="Arial" charset="0"/>
              </a:rPr>
              <a:t>boitier</a:t>
            </a:r>
            <a:r>
              <a:rPr lang="fr-CA" sz="1600" dirty="0" smtClean="0">
                <a:cs typeface="Arial" charset="0"/>
              </a:rPr>
              <a:t> ou </a:t>
            </a:r>
            <a:r>
              <a:rPr lang="fr-CA" sz="1600" b="1" i="1" dirty="0" smtClean="0">
                <a:cs typeface="Arial" charset="0"/>
              </a:rPr>
              <a:t>unité</a:t>
            </a:r>
            <a:r>
              <a:rPr lang="fr-CA" sz="1600" i="1" dirty="0" smtClean="0">
                <a:cs typeface="Arial" charset="0"/>
              </a:rPr>
              <a:t> </a:t>
            </a:r>
            <a:r>
              <a:rPr lang="fr-CA" sz="1600" b="1" i="1" dirty="0" smtClean="0">
                <a:cs typeface="Arial" charset="0"/>
              </a:rPr>
              <a:t>centrale</a:t>
            </a:r>
            <a:r>
              <a:rPr lang="fr-CA" sz="1600" dirty="0" smtClean="0">
                <a:cs typeface="Arial" charset="0"/>
              </a:rPr>
              <a:t>.</a:t>
            </a:r>
          </a:p>
          <a:p>
            <a:endParaRPr lang="fr-CA" sz="1600" dirty="0" smtClean="0">
              <a:cs typeface="Arial" charset="0"/>
            </a:endParaRPr>
          </a:p>
          <a:p>
            <a:r>
              <a:rPr lang="fr-CA" sz="1600" dirty="0" smtClean="0">
                <a:cs typeface="Arial" charset="0"/>
              </a:rPr>
              <a:t>Des </a:t>
            </a:r>
            <a:r>
              <a:rPr lang="fr-CA" sz="1600" b="1" i="1" dirty="0" smtClean="0">
                <a:cs typeface="Arial" charset="0"/>
              </a:rPr>
              <a:t>composants</a:t>
            </a:r>
            <a:r>
              <a:rPr lang="fr-CA" sz="1600" dirty="0" smtClean="0">
                <a:cs typeface="Arial" charset="0"/>
              </a:rPr>
              <a:t> se situent à l’intérieur de la tour. Parmi eux :</a:t>
            </a:r>
          </a:p>
          <a:p>
            <a:pPr lvl="1" algn="justLow">
              <a:buFont typeface="Wingdings" pitchFamily="2" charset="2"/>
              <a:buChar char="ü"/>
            </a:pPr>
            <a:r>
              <a:rPr lang="fr-CA" sz="1400" dirty="0" smtClean="0">
                <a:cs typeface="Arial" charset="0"/>
              </a:rPr>
              <a:t> Le bloc d’alimentation (alimente les composants en électricité)</a:t>
            </a:r>
          </a:p>
          <a:p>
            <a:pPr lvl="1" algn="justLow">
              <a:buFont typeface="Wingdings" pitchFamily="2" charset="2"/>
              <a:buChar char="ü"/>
            </a:pPr>
            <a:r>
              <a:rPr lang="fr-CA" sz="1400" dirty="0" smtClean="0">
                <a:cs typeface="Arial" charset="0"/>
              </a:rPr>
              <a:t> Le processeur (effectue les opérations demandées)</a:t>
            </a:r>
          </a:p>
          <a:p>
            <a:pPr lvl="1" algn="justLow">
              <a:buFont typeface="Wingdings" pitchFamily="2" charset="2"/>
              <a:buChar char="ü"/>
            </a:pPr>
            <a:r>
              <a:rPr lang="fr-CA" sz="1400" dirty="0" smtClean="0">
                <a:cs typeface="Arial" charset="0"/>
              </a:rPr>
              <a:t> La carte mère (supporte tous les composants)</a:t>
            </a:r>
          </a:p>
          <a:p>
            <a:pPr lvl="1" algn="justLow">
              <a:buFont typeface="Wingdings" pitchFamily="2" charset="2"/>
              <a:buChar char="ü"/>
            </a:pPr>
            <a:r>
              <a:rPr lang="fr-CA" sz="1400" dirty="0" smtClean="0">
                <a:cs typeface="Arial" charset="0"/>
              </a:rPr>
              <a:t> Le disque dur (stocke les informations de façon permanente)</a:t>
            </a:r>
          </a:p>
          <a:p>
            <a:pPr lvl="1" algn="justLow">
              <a:buFont typeface="Wingdings" pitchFamily="2" charset="2"/>
              <a:buChar char="ü"/>
            </a:pPr>
            <a:r>
              <a:rPr lang="fr-CA" sz="1400" dirty="0" smtClean="0">
                <a:cs typeface="Arial" charset="0"/>
              </a:rPr>
              <a:t> Les barrettes mémoire (stocke les informations de manière temporaire)</a:t>
            </a:r>
          </a:p>
          <a:p>
            <a:pPr lvl="1" algn="justLow">
              <a:buFont typeface="Wingdings" pitchFamily="2" charset="2"/>
              <a:buChar char="ü"/>
            </a:pPr>
            <a:endParaRPr lang="fr-CA" sz="1400" dirty="0" smtClean="0">
              <a:cs typeface="Arial" charset="0"/>
            </a:endParaRPr>
          </a:p>
          <a:p>
            <a:r>
              <a:rPr lang="fr-CA" sz="1600" dirty="0" smtClean="0">
                <a:cs typeface="Arial" charset="0"/>
              </a:rPr>
              <a:t>Des </a:t>
            </a:r>
            <a:r>
              <a:rPr lang="fr-CA" sz="1600" b="1" i="1" dirty="0" smtClean="0">
                <a:cs typeface="Arial" charset="0"/>
              </a:rPr>
              <a:t>périphériques</a:t>
            </a:r>
            <a:r>
              <a:rPr lang="fr-CA" sz="1600" dirty="0" smtClean="0">
                <a:cs typeface="Arial" charset="0"/>
              </a:rPr>
              <a:t> gravitent autour de cette unité centrale. Il y a plusieurs types de périphériques :</a:t>
            </a:r>
          </a:p>
          <a:p>
            <a:pPr lvl="1"/>
            <a:r>
              <a:rPr lang="fr-CA" sz="1400" dirty="0" smtClean="0">
                <a:cs typeface="Arial" charset="0"/>
              </a:rPr>
              <a:t>Des </a:t>
            </a:r>
            <a:r>
              <a:rPr lang="fr-CA" sz="1400" b="1" i="1" dirty="0" smtClean="0">
                <a:cs typeface="Arial" charset="0"/>
              </a:rPr>
              <a:t>périphériques d’entrée </a:t>
            </a:r>
            <a:r>
              <a:rPr lang="fr-CA" sz="1400" dirty="0" smtClean="0">
                <a:cs typeface="Arial" charset="0"/>
              </a:rPr>
              <a:t>(Clavier, souris, scanner, appareil photo numérique, webcam, etc.)</a:t>
            </a:r>
          </a:p>
          <a:p>
            <a:pPr lvl="1"/>
            <a:r>
              <a:rPr lang="fr-CA" sz="1400" dirty="0" smtClean="0">
                <a:cs typeface="Arial" charset="0"/>
              </a:rPr>
              <a:t>Des </a:t>
            </a:r>
            <a:r>
              <a:rPr lang="fr-CA" sz="1400" b="1" i="1" dirty="0" smtClean="0">
                <a:cs typeface="Arial" charset="0"/>
              </a:rPr>
              <a:t>périphériques de sortie </a:t>
            </a:r>
            <a:r>
              <a:rPr lang="fr-CA" sz="1400" dirty="0" smtClean="0">
                <a:cs typeface="Arial" charset="0"/>
              </a:rPr>
              <a:t>(Écran, imprimante, etc.)</a:t>
            </a:r>
          </a:p>
          <a:p>
            <a:pPr lvl="1"/>
            <a:r>
              <a:rPr lang="fr-CA" sz="1400" dirty="0" smtClean="0">
                <a:cs typeface="Arial" charset="0"/>
              </a:rPr>
              <a:t>Des </a:t>
            </a:r>
            <a:r>
              <a:rPr lang="fr-CA" sz="1400" b="1" i="1" dirty="0" smtClean="0">
                <a:cs typeface="Arial" charset="0"/>
              </a:rPr>
              <a:t>périphériques de stockage </a:t>
            </a:r>
            <a:r>
              <a:rPr lang="fr-CA" sz="1400" dirty="0" smtClean="0">
                <a:cs typeface="Arial" charset="0"/>
              </a:rPr>
              <a:t>(Disquette, clé USB, CD, DVD, etc.)</a:t>
            </a:r>
          </a:p>
          <a:p>
            <a:endParaRPr lang="fr-CA" sz="1600" u="sng" dirty="0" smtClean="0">
              <a:cs typeface="Arial" charset="0"/>
            </a:endParaRPr>
          </a:p>
          <a:p>
            <a:pPr>
              <a:buFontTx/>
              <a:buNone/>
            </a:pPr>
            <a:r>
              <a:rPr lang="fr-CA" sz="1600" dirty="0" smtClean="0">
                <a:cs typeface="Arial" charset="0"/>
              </a:rPr>
              <a:t>Ces périphériques sont </a:t>
            </a:r>
            <a:r>
              <a:rPr lang="fr-CA" sz="1600" b="1" dirty="0" smtClean="0">
                <a:cs typeface="Arial" charset="0"/>
              </a:rPr>
              <a:t>amovibles</a:t>
            </a:r>
            <a:r>
              <a:rPr lang="fr-CA" sz="1600" dirty="0" smtClean="0">
                <a:cs typeface="Arial" charset="0"/>
              </a:rPr>
              <a:t>, </a:t>
            </a:r>
            <a:r>
              <a:rPr lang="fr-CA" sz="1600" dirty="0" smtClean="0">
                <a:solidFill>
                  <a:srgbClr val="474747"/>
                </a:solidFill>
                <a:cs typeface="Arial" charset="0"/>
              </a:rPr>
              <a:t>c’est-à-dire</a:t>
            </a:r>
            <a:r>
              <a:rPr lang="fr-CA" sz="1600" dirty="0" smtClean="0">
                <a:cs typeface="Arial" charset="0"/>
              </a:rPr>
              <a:t> qu’on peut les retirer de l’unité centrale sans que ça l’empêche de fonctionner.</a:t>
            </a:r>
            <a:endParaRPr lang="fr-CA" sz="1600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7665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00125" y="500063"/>
            <a:ext cx="7858125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b="1" smtClean="0">
                <a:latin typeface="Arial" charset="0"/>
                <a:cs typeface="Arial" charset="0"/>
              </a:rPr>
              <a:t>1. L’ordinateur et ses composants (2)</a:t>
            </a:r>
            <a:endParaRPr lang="fr-CA" b="1" dirty="0">
              <a:latin typeface="Arial" charset="0"/>
              <a:cs typeface="Arial" charset="0"/>
            </a:endParaRPr>
          </a:p>
        </p:txBody>
      </p:sp>
      <p:sp>
        <p:nvSpPr>
          <p:cNvPr id="5" name="Espace réservé du contenu 4"/>
          <p:cNvSpPr txBox="1">
            <a:spLocks/>
          </p:cNvSpPr>
          <p:nvPr/>
        </p:nvSpPr>
        <p:spPr>
          <a:xfrm>
            <a:off x="1239033" y="959432"/>
            <a:ext cx="7094562" cy="3405672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CA" dirty="0" smtClean="0"/>
              <a:t>Pour stocker et conserver des données, il existe plusieurs types de supports. Certains sont </a:t>
            </a:r>
            <a:r>
              <a:rPr lang="fr-CA" b="1" dirty="0" smtClean="0"/>
              <a:t>internes</a:t>
            </a:r>
            <a:r>
              <a:rPr lang="fr-CA" dirty="0" smtClean="0"/>
              <a:t>, d’autres </a:t>
            </a:r>
            <a:r>
              <a:rPr lang="fr-CA" b="1" dirty="0" smtClean="0"/>
              <a:t>externes</a:t>
            </a:r>
            <a:r>
              <a:rPr lang="fr-CA" dirty="0" smtClean="0"/>
              <a:t>.</a:t>
            </a:r>
          </a:p>
          <a:p>
            <a:pPr>
              <a:defRPr/>
            </a:pPr>
            <a:endParaRPr lang="fr-CA" dirty="0" smtClean="0"/>
          </a:p>
          <a:p>
            <a:pPr>
              <a:tabLst>
                <a:tab pos="4660900" algn="l"/>
              </a:tabLst>
              <a:defRPr/>
            </a:pPr>
            <a:r>
              <a:rPr lang="fr-CA" dirty="0" smtClean="0"/>
              <a:t>Support de stockage interne : 	Le disque dur</a:t>
            </a:r>
          </a:p>
          <a:p>
            <a:pPr>
              <a:defRPr/>
            </a:pPr>
            <a:endParaRPr lang="fr-CA" dirty="0" smtClean="0"/>
          </a:p>
          <a:p>
            <a:pPr>
              <a:tabLst>
                <a:tab pos="4660900" algn="l"/>
              </a:tabLst>
              <a:defRPr/>
            </a:pPr>
            <a:r>
              <a:rPr lang="fr-CA" dirty="0" smtClean="0"/>
              <a:t>Supports de stockage externes : 	La disquette</a:t>
            </a:r>
          </a:p>
          <a:p>
            <a:pPr marL="0" indent="0">
              <a:buFontTx/>
              <a:buNone/>
              <a:tabLst>
                <a:tab pos="4660900" algn="l"/>
              </a:tabLst>
              <a:defRPr/>
            </a:pPr>
            <a:r>
              <a:rPr lang="fr-CA" dirty="0" smtClean="0"/>
              <a:t>	La clé USB</a:t>
            </a:r>
          </a:p>
          <a:p>
            <a:pPr marL="0" indent="0">
              <a:buFontTx/>
              <a:buNone/>
              <a:tabLst>
                <a:tab pos="4660900" algn="l"/>
              </a:tabLst>
              <a:defRPr/>
            </a:pPr>
            <a:r>
              <a:rPr lang="fr-CA" dirty="0" smtClean="0"/>
              <a:t>	Le disque dur externe</a:t>
            </a:r>
          </a:p>
          <a:p>
            <a:pPr marL="0" indent="0">
              <a:buFontTx/>
              <a:buNone/>
              <a:tabLst>
                <a:tab pos="4660900" algn="l"/>
              </a:tabLst>
              <a:defRPr/>
            </a:pPr>
            <a:r>
              <a:rPr lang="fr-CA" dirty="0" smtClean="0"/>
              <a:t>	Le CD ou le DVD</a:t>
            </a:r>
          </a:p>
          <a:p>
            <a:pPr>
              <a:defRPr/>
            </a:pPr>
            <a:endParaRPr lang="fr-FR" dirty="0"/>
          </a:p>
        </p:txBody>
      </p:sp>
      <p:pic>
        <p:nvPicPr>
          <p:cNvPr id="6" name="Image 5" descr="images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68" y="4643446"/>
            <a:ext cx="1214446" cy="1214446"/>
          </a:xfrm>
          <a:prstGeom prst="rect">
            <a:avLst/>
          </a:prstGeom>
          <a:ln w="1270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7" name="Image 6" descr="images4.jpg"/>
          <p:cNvPicPr>
            <a:picLocks noChangeAspect="1"/>
          </p:cNvPicPr>
          <p:nvPr/>
        </p:nvPicPr>
        <p:blipFill>
          <a:blip r:embed="rId3"/>
          <a:srcRect l="12930" r="8863" b="13393"/>
          <a:stretch>
            <a:fillRect/>
          </a:stretch>
        </p:blipFill>
        <p:spPr>
          <a:xfrm>
            <a:off x="7072330" y="4643446"/>
            <a:ext cx="1601831" cy="1243018"/>
          </a:xfrm>
          <a:prstGeom prst="rect">
            <a:avLst/>
          </a:prstGeom>
          <a:ln w="1270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8" name="Image 7" descr="TYICAIAGO4OCAW15VD5CAZ21AV9CAHFIFV4CAGUVSNTCAC5NBY2CACO5FD7CAA1S63QCA360BX9CA0H1J6ICAHTF8OICAV9GFW9CAUEGU62CAVK6ZFPCAEL1BYLCAU7WEMHCAXS7LMY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9902" y="4500570"/>
            <a:ext cx="2113576" cy="1414470"/>
          </a:xfrm>
          <a:prstGeom prst="rect">
            <a:avLst/>
          </a:prstGeom>
          <a:ln w="1270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9" name="Image 8" descr="images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7818" y="4643446"/>
            <a:ext cx="1166817" cy="1219854"/>
          </a:xfrm>
          <a:prstGeom prst="rect">
            <a:avLst/>
          </a:prstGeom>
          <a:ln w="1270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0" name="ZoneTexte 13"/>
          <p:cNvSpPr txBox="1">
            <a:spLocks noChangeArrowheads="1"/>
          </p:cNvSpPr>
          <p:nvPr/>
        </p:nvSpPr>
        <p:spPr bwMode="auto">
          <a:xfrm>
            <a:off x="857250" y="5929313"/>
            <a:ext cx="2298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CA" sz="1800"/>
              <a:t>Le disque dur externe</a:t>
            </a:r>
            <a:endParaRPr lang="fr-FR" sz="1800"/>
          </a:p>
        </p:txBody>
      </p:sp>
      <p:sp>
        <p:nvSpPr>
          <p:cNvPr id="11" name="ZoneTexte 13"/>
          <p:cNvSpPr txBox="1">
            <a:spLocks noChangeArrowheads="1"/>
          </p:cNvSpPr>
          <p:nvPr/>
        </p:nvSpPr>
        <p:spPr bwMode="auto">
          <a:xfrm>
            <a:off x="5286375" y="5929313"/>
            <a:ext cx="13573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CA" sz="1800"/>
              <a:t>La disquette</a:t>
            </a:r>
            <a:endParaRPr lang="fr-FR" sz="1800"/>
          </a:p>
        </p:txBody>
      </p:sp>
      <p:sp>
        <p:nvSpPr>
          <p:cNvPr id="12" name="ZoneTexte 13"/>
          <p:cNvSpPr txBox="1">
            <a:spLocks noChangeArrowheads="1"/>
          </p:cNvSpPr>
          <p:nvPr/>
        </p:nvSpPr>
        <p:spPr bwMode="auto">
          <a:xfrm>
            <a:off x="3571875" y="5929313"/>
            <a:ext cx="1285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CA" sz="1800"/>
              <a:t>La clé USB</a:t>
            </a:r>
            <a:endParaRPr lang="fr-FR" sz="1800"/>
          </a:p>
        </p:txBody>
      </p:sp>
      <p:sp>
        <p:nvSpPr>
          <p:cNvPr id="13" name="ZoneTexte 14"/>
          <p:cNvSpPr txBox="1">
            <a:spLocks noChangeArrowheads="1"/>
          </p:cNvSpPr>
          <p:nvPr/>
        </p:nvSpPr>
        <p:spPr bwMode="auto">
          <a:xfrm>
            <a:off x="7072313" y="5929313"/>
            <a:ext cx="1643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fr-CA" sz="1800"/>
              <a:t>Le CD ou DVD</a:t>
            </a:r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xmlns="" val="2259203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00125" y="500063"/>
            <a:ext cx="7858125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b="1" smtClean="0">
                <a:latin typeface="Arial" charset="0"/>
                <a:cs typeface="Arial" charset="0"/>
              </a:rPr>
              <a:t>2. Les logiciels (1)</a:t>
            </a:r>
            <a:endParaRPr lang="fr-CA" b="1" dirty="0">
              <a:latin typeface="Arial" charset="0"/>
              <a:cs typeface="Arial" charset="0"/>
            </a:endParaRPr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1000125" y="1143000"/>
            <a:ext cx="7858125" cy="5143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tabLst>
                <a:tab pos="177800" algn="l"/>
              </a:tabLst>
            </a:pPr>
            <a:r>
              <a:rPr lang="fr-FR" sz="1600" smtClean="0">
                <a:cs typeface="Arial" charset="0"/>
              </a:rPr>
              <a:t>Un système informatique utilise des </a:t>
            </a:r>
            <a:r>
              <a:rPr lang="fr-FR" sz="1600" b="1" i="1" smtClean="0">
                <a:cs typeface="Arial" charset="0"/>
              </a:rPr>
              <a:t>COMPOSANTS MATÉRIELS</a:t>
            </a:r>
            <a:r>
              <a:rPr lang="fr-FR" sz="1600" smtClean="0">
                <a:cs typeface="Arial" charset="0"/>
              </a:rPr>
              <a:t> (clavier, écran, processeur, carte mère, disque dur, etc.) et des </a:t>
            </a:r>
            <a:r>
              <a:rPr lang="fr-FR" sz="1600" b="1" i="1" smtClean="0">
                <a:cs typeface="Arial" charset="0"/>
              </a:rPr>
              <a:t>LOGICIELS</a:t>
            </a:r>
            <a:r>
              <a:rPr lang="fr-FR" sz="1600" smtClean="0">
                <a:cs typeface="Arial" charset="0"/>
              </a:rPr>
              <a:t> (Traitements de texte, tableurs, etc.)</a:t>
            </a:r>
          </a:p>
          <a:p>
            <a:pPr algn="just">
              <a:tabLst>
                <a:tab pos="177800" algn="l"/>
              </a:tabLst>
            </a:pPr>
            <a:endParaRPr lang="fr-FR" sz="1600" b="1" i="1" smtClean="0">
              <a:cs typeface="Arial" charset="0"/>
            </a:endParaRPr>
          </a:p>
          <a:p>
            <a:pPr algn="just">
              <a:tabLst>
                <a:tab pos="177800" algn="l"/>
              </a:tabLst>
            </a:pPr>
            <a:r>
              <a:rPr lang="fr-CA" sz="1600" b="1" smtClean="0"/>
              <a:t>D’une façon générale, un </a:t>
            </a:r>
            <a:r>
              <a:rPr lang="fr-CA" sz="1600" b="1" i="1" smtClean="0"/>
              <a:t>logiciel</a:t>
            </a:r>
            <a:r>
              <a:rPr lang="fr-CA" sz="1600" b="1" smtClean="0"/>
              <a:t> est caractérisé par :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r>
              <a:rPr lang="fr-CA" sz="1400" smtClean="0"/>
              <a:t>Son nom (ex : Word)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r>
              <a:rPr lang="fr-CA" sz="1400" smtClean="0"/>
              <a:t>Son éditeur (ex : Microsoft)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r>
              <a:rPr lang="fr-CA" sz="1400" smtClean="0"/>
              <a:t>Sa version (ex : Word 2003)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endParaRPr lang="fr-CA" sz="1400" smtClean="0"/>
          </a:p>
          <a:p>
            <a:pPr algn="just">
              <a:tabLst>
                <a:tab pos="177800" algn="l"/>
              </a:tabLst>
            </a:pPr>
            <a:r>
              <a:rPr lang="fr-CA" sz="1600" b="1" smtClean="0"/>
              <a:t>Pour connaître la version du logiciel sur lequel vous travaillez, vous avez deux possibilités :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r>
              <a:rPr lang="fr-CA" sz="1400" smtClean="0"/>
              <a:t>Au moment du lancement du logiciel, le nom du logiciel apparaît brièvement, accompagné de sa version.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r>
              <a:rPr lang="fr-CA" sz="1400" smtClean="0"/>
              <a:t> Lorsque le logiciel est lancé, vous pouvez cliquer sur le </a:t>
            </a:r>
            <a:r>
              <a:rPr lang="fr-CA" sz="1400" i="1" smtClean="0"/>
              <a:t>point d’interrogation</a:t>
            </a:r>
            <a:r>
              <a:rPr lang="fr-CA" sz="1400" smtClean="0"/>
              <a:t>, à droite de la barre de menus. Ensuite, cliquez sur « </a:t>
            </a:r>
            <a:r>
              <a:rPr lang="fr-CA" sz="1400" i="1" smtClean="0"/>
              <a:t>A propos de »</a:t>
            </a:r>
            <a:r>
              <a:rPr lang="fr-CA" sz="1400" smtClean="0"/>
              <a:t>.</a:t>
            </a:r>
            <a:endParaRPr lang="fr-CA" sz="1400" dirty="0"/>
          </a:p>
        </p:txBody>
      </p:sp>
    </p:spTree>
    <p:extLst>
      <p:ext uri="{BB962C8B-B14F-4D97-AF65-F5344CB8AC3E}">
        <p14:creationId xmlns:p14="http://schemas.microsoft.com/office/powerpoint/2010/main" xmlns="" val="238161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000125" y="500063"/>
            <a:ext cx="7858125" cy="457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CA" b="1" smtClean="0">
                <a:latin typeface="Arial" charset="0"/>
                <a:cs typeface="Arial" charset="0"/>
              </a:rPr>
              <a:t>2. Les logiciels (2)</a:t>
            </a:r>
            <a:endParaRPr lang="fr-CA" b="1" dirty="0">
              <a:latin typeface="Arial" charset="0"/>
              <a:cs typeface="Arial" charset="0"/>
            </a:endParaRPr>
          </a:p>
        </p:txBody>
      </p:sp>
      <p:sp>
        <p:nvSpPr>
          <p:cNvPr id="5" name="Espace réservé du contenu 3"/>
          <p:cNvSpPr txBox="1">
            <a:spLocks/>
          </p:cNvSpPr>
          <p:nvPr/>
        </p:nvSpPr>
        <p:spPr>
          <a:xfrm>
            <a:off x="1000125" y="1143000"/>
            <a:ext cx="7858125" cy="5143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tabLst>
                <a:tab pos="177800" algn="l"/>
              </a:tabLst>
            </a:pPr>
            <a:r>
              <a:rPr lang="fr-CA" sz="1600" b="1" smtClean="0"/>
              <a:t>La </a:t>
            </a:r>
            <a:r>
              <a:rPr lang="fr-CA" sz="1600" b="1" i="1" smtClean="0"/>
              <a:t>suite Office </a:t>
            </a:r>
            <a:r>
              <a:rPr lang="fr-CA" sz="1600" b="1" smtClean="0"/>
              <a:t>est composée de plusieurs logiciels, conçus chacun  pour répondre à des besoins particuliers. Voici les plus connus :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r>
              <a:rPr lang="fr-CA" sz="1400" b="1" smtClean="0"/>
              <a:t>Word</a:t>
            </a:r>
            <a:r>
              <a:rPr lang="fr-CA" sz="1400" smtClean="0"/>
              <a:t> est un </a:t>
            </a:r>
            <a:r>
              <a:rPr lang="fr-CA" sz="1400" b="1" i="1" smtClean="0"/>
              <a:t>traitement de texte</a:t>
            </a:r>
            <a:r>
              <a:rPr lang="fr-CA" sz="1400" smtClean="0"/>
              <a:t>, </a:t>
            </a:r>
            <a:r>
              <a:rPr lang="fr-CA" sz="1200" smtClean="0"/>
              <a:t>conçu pour écrire des lettres ou produire des documents rédigés.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r>
              <a:rPr lang="fr-CA" sz="1400" b="1" smtClean="0"/>
              <a:t>Excel</a:t>
            </a:r>
            <a:r>
              <a:rPr lang="fr-CA" sz="1400" smtClean="0"/>
              <a:t> est un </a:t>
            </a:r>
            <a:r>
              <a:rPr lang="fr-CA" sz="1400" b="1" i="1" smtClean="0"/>
              <a:t>tableur</a:t>
            </a:r>
            <a:r>
              <a:rPr lang="fr-CA" sz="1400" smtClean="0"/>
              <a:t>, </a:t>
            </a:r>
            <a:r>
              <a:rPr lang="fr-CA" sz="1200" smtClean="0"/>
              <a:t>conçu pour créer des tableaux, des graphiques, et tout ce qui nécessite l’utilisation de formules de calcul.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r>
              <a:rPr lang="fr-CA" sz="1400" b="1" smtClean="0"/>
              <a:t>PowerPoint</a:t>
            </a:r>
            <a:r>
              <a:rPr lang="fr-CA" sz="1400" smtClean="0"/>
              <a:t> est un logiciel de </a:t>
            </a:r>
            <a:r>
              <a:rPr lang="fr-CA" sz="1400" b="1" smtClean="0"/>
              <a:t>Présentation</a:t>
            </a:r>
            <a:r>
              <a:rPr lang="fr-CA" sz="1400" smtClean="0"/>
              <a:t>, </a:t>
            </a:r>
            <a:r>
              <a:rPr lang="fr-CA" sz="1200" smtClean="0"/>
              <a:t>conçu pour élaborer des diapositives et réaliser des présentations.</a:t>
            </a:r>
          </a:p>
          <a:p>
            <a:pPr lvl="1" algn="just">
              <a:buFont typeface="Wingdings" pitchFamily="2" charset="2"/>
              <a:buChar char="ü"/>
              <a:tabLst>
                <a:tab pos="177800" algn="l"/>
              </a:tabLst>
            </a:pPr>
            <a:r>
              <a:rPr lang="fr-CA" sz="1400" b="1" smtClean="0"/>
              <a:t>Publisher</a:t>
            </a:r>
            <a:r>
              <a:rPr lang="fr-CA" sz="1400" smtClean="0"/>
              <a:t> est un logiciel de </a:t>
            </a:r>
            <a:r>
              <a:rPr lang="fr-CA" sz="1400" b="1" smtClean="0"/>
              <a:t>Publication Assistée par Ordinateur (PAO</a:t>
            </a:r>
            <a:r>
              <a:rPr lang="fr-CA" sz="1200" b="1" smtClean="0"/>
              <a:t>)</a:t>
            </a:r>
            <a:r>
              <a:rPr lang="fr-CA" sz="1200" smtClean="0"/>
              <a:t>, conçu pour créer des supports de communication ou des documents commerciaux (cartes de vœux ou d’invitation, affiches…).</a:t>
            </a:r>
          </a:p>
          <a:p>
            <a:pPr algn="just">
              <a:tabLst>
                <a:tab pos="177800" algn="l"/>
              </a:tabLst>
            </a:pPr>
            <a:endParaRPr lang="fr-CA" sz="1600" b="1" smtClean="0"/>
          </a:p>
          <a:p>
            <a:pPr algn="just">
              <a:tabLst>
                <a:tab pos="177800" algn="l"/>
              </a:tabLst>
            </a:pPr>
            <a:r>
              <a:rPr lang="fr-CA" sz="1600" b="1" smtClean="0"/>
              <a:t>Il existe d’autres logiciels, proposés par d’autres éditeurs, qui répondent aux mêmes besoins. Certains sont payants, d’autres gratuits. Voici les plus connus :</a:t>
            </a:r>
          </a:p>
          <a:p>
            <a:pPr lvl="1" algn="just">
              <a:buFont typeface="Wingdings" pitchFamily="2" charset="2"/>
              <a:buChar char=""/>
              <a:tabLst>
                <a:tab pos="177800" algn="l"/>
              </a:tabLst>
            </a:pPr>
            <a:r>
              <a:rPr lang="fr-CA" sz="1400" u="sng" smtClean="0"/>
              <a:t>Traitements de texte</a:t>
            </a:r>
            <a:r>
              <a:rPr lang="fr-CA" sz="1400" smtClean="0"/>
              <a:t> : </a:t>
            </a:r>
            <a:r>
              <a:rPr lang="fr-CA" sz="1400" b="1" smtClean="0"/>
              <a:t>Word</a:t>
            </a:r>
            <a:r>
              <a:rPr lang="fr-CA" sz="1400" smtClean="0"/>
              <a:t> (Microsoft), </a:t>
            </a:r>
            <a:r>
              <a:rPr lang="fr-CA" sz="1400" b="1" smtClean="0"/>
              <a:t>Writer </a:t>
            </a:r>
            <a:r>
              <a:rPr lang="fr-CA" sz="1400" smtClean="0"/>
              <a:t>(OpenOffice), </a:t>
            </a:r>
            <a:r>
              <a:rPr lang="fr-CA" sz="1400" b="1" smtClean="0"/>
              <a:t>Works</a:t>
            </a:r>
            <a:r>
              <a:rPr lang="fr-CA" sz="1400" smtClean="0"/>
              <a:t> (Microsoft)</a:t>
            </a:r>
          </a:p>
          <a:p>
            <a:pPr lvl="1" algn="just">
              <a:buFont typeface="Wingdings" pitchFamily="2" charset="2"/>
              <a:buChar char=""/>
              <a:tabLst>
                <a:tab pos="177800" algn="l"/>
              </a:tabLst>
            </a:pPr>
            <a:endParaRPr lang="fr-CA" sz="800" smtClean="0"/>
          </a:p>
          <a:p>
            <a:pPr lvl="1" algn="just">
              <a:buFont typeface="Wingdings" pitchFamily="2" charset="2"/>
              <a:buChar char=""/>
              <a:tabLst>
                <a:tab pos="177800" algn="l"/>
              </a:tabLst>
            </a:pPr>
            <a:r>
              <a:rPr lang="fr-CA" sz="1400" u="sng" smtClean="0"/>
              <a:t>Tableurs</a:t>
            </a:r>
            <a:r>
              <a:rPr lang="fr-CA" sz="1400" smtClean="0"/>
              <a:t> : </a:t>
            </a:r>
            <a:r>
              <a:rPr lang="fr-CA" sz="1400" b="1" smtClean="0"/>
              <a:t>Excel</a:t>
            </a:r>
            <a:r>
              <a:rPr lang="fr-CA" sz="1400" smtClean="0"/>
              <a:t> (Microsoft), </a:t>
            </a:r>
            <a:r>
              <a:rPr lang="fr-CA" sz="1400" b="1" smtClean="0"/>
              <a:t>Calc</a:t>
            </a:r>
            <a:r>
              <a:rPr lang="fr-CA" sz="1400" smtClean="0"/>
              <a:t> (OpenOffice), </a:t>
            </a:r>
            <a:r>
              <a:rPr lang="fr-CA" sz="1400" b="1" smtClean="0"/>
              <a:t>Lotus1.2.3.</a:t>
            </a:r>
            <a:r>
              <a:rPr lang="fr-CA" sz="1400" smtClean="0"/>
              <a:t> (Lotus Software)</a:t>
            </a:r>
          </a:p>
          <a:p>
            <a:pPr lvl="1" algn="just">
              <a:buFont typeface="Wingdings" pitchFamily="2" charset="2"/>
              <a:buChar char=""/>
              <a:tabLst>
                <a:tab pos="177800" algn="l"/>
              </a:tabLst>
            </a:pPr>
            <a:endParaRPr lang="fr-CA" sz="800" smtClean="0"/>
          </a:p>
          <a:p>
            <a:pPr lvl="1" algn="just">
              <a:buFont typeface="Wingdings" pitchFamily="2" charset="2"/>
              <a:buChar char=""/>
              <a:tabLst>
                <a:tab pos="177800" algn="l"/>
              </a:tabLst>
            </a:pPr>
            <a:r>
              <a:rPr lang="fr-CA" sz="1400" u="sng" smtClean="0"/>
              <a:t>Présentations</a:t>
            </a:r>
            <a:r>
              <a:rPr lang="fr-CA" sz="1400" smtClean="0"/>
              <a:t> : </a:t>
            </a:r>
            <a:r>
              <a:rPr lang="fr-CA" sz="1400" b="1" smtClean="0"/>
              <a:t>PowerPoint</a:t>
            </a:r>
            <a:r>
              <a:rPr lang="fr-CA" sz="1400" smtClean="0"/>
              <a:t> (Microsoft), </a:t>
            </a:r>
            <a:r>
              <a:rPr lang="fr-CA" sz="1400" b="1" smtClean="0"/>
              <a:t>Impress</a:t>
            </a:r>
            <a:r>
              <a:rPr lang="fr-CA" sz="1400" smtClean="0"/>
              <a:t> (OpenOffice), </a:t>
            </a:r>
            <a:r>
              <a:rPr lang="fr-CA" sz="1400" b="1" smtClean="0"/>
              <a:t>Keynote</a:t>
            </a:r>
            <a:r>
              <a:rPr lang="fr-CA" sz="1400" smtClean="0"/>
              <a:t> (Apple)</a:t>
            </a:r>
          </a:p>
          <a:p>
            <a:pPr lvl="1" algn="just">
              <a:buFont typeface="Wingdings" pitchFamily="2" charset="2"/>
              <a:buChar char=""/>
              <a:tabLst>
                <a:tab pos="177800" algn="l"/>
              </a:tabLst>
            </a:pPr>
            <a:endParaRPr lang="fr-CA" sz="800" smtClean="0"/>
          </a:p>
          <a:p>
            <a:pPr lvl="1" algn="just">
              <a:buFont typeface="Wingdings" pitchFamily="2" charset="2"/>
              <a:buChar char=""/>
              <a:tabLst>
                <a:tab pos="177800" algn="l"/>
              </a:tabLst>
            </a:pPr>
            <a:r>
              <a:rPr lang="fr-CA" sz="1400" u="sng" smtClean="0"/>
              <a:t>Publications assistées par ordinateur</a:t>
            </a:r>
            <a:r>
              <a:rPr lang="fr-CA" sz="1400" smtClean="0"/>
              <a:t> : </a:t>
            </a:r>
            <a:r>
              <a:rPr lang="fr-CA" sz="1400" b="1" smtClean="0"/>
              <a:t>Publisher</a:t>
            </a:r>
            <a:r>
              <a:rPr lang="fr-CA" sz="1400" smtClean="0"/>
              <a:t> (Microsoft), </a:t>
            </a:r>
            <a:r>
              <a:rPr lang="fr-CA" sz="1400" b="1" smtClean="0"/>
              <a:t>PageMaker</a:t>
            </a:r>
            <a:r>
              <a:rPr lang="fr-CA" sz="1400" smtClean="0"/>
              <a:t> (Apple)</a:t>
            </a:r>
          </a:p>
          <a:p>
            <a:pPr algn="just">
              <a:tabLst>
                <a:tab pos="177800" algn="l"/>
              </a:tabLst>
            </a:pPr>
            <a:endParaRPr lang="fr-CA" sz="1600" b="1" smtClean="0"/>
          </a:p>
          <a:p>
            <a:pPr algn="just">
              <a:tabLst>
                <a:tab pos="177800" algn="l"/>
              </a:tabLst>
            </a:pPr>
            <a:endParaRPr lang="fr-CA" sz="1200"/>
          </a:p>
        </p:txBody>
      </p:sp>
    </p:spTree>
    <p:extLst>
      <p:ext uri="{BB962C8B-B14F-4D97-AF65-F5344CB8AC3E}">
        <p14:creationId xmlns:p14="http://schemas.microsoft.com/office/powerpoint/2010/main" xmlns="" val="382204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</TotalTime>
  <Words>644</Words>
  <Application>Microsoft Office PowerPoint</Application>
  <PresentationFormat>Affichage à l'écran (4:3)</PresentationFormat>
  <Paragraphs>65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Austin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SONY</dc:creator>
  <cp:lastModifiedBy>Utilisateur Windows</cp:lastModifiedBy>
  <cp:revision>2</cp:revision>
  <dcterms:created xsi:type="dcterms:W3CDTF">2020-04-24T11:14:10Z</dcterms:created>
  <dcterms:modified xsi:type="dcterms:W3CDTF">2020-04-24T20:50:00Z</dcterms:modified>
</cp:coreProperties>
</file>