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6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F0CCC-EADD-4971-B7CC-A7DED0AA069A}" type="datetimeFigureOut">
              <a:rPr lang="fr-FR" smtClean="0"/>
              <a:pPr/>
              <a:t>09/06/2020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BAB896F-32B7-4C8E-80AD-E489A4BFF71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F0CCC-EADD-4971-B7CC-A7DED0AA069A}" type="datetimeFigureOut">
              <a:rPr lang="fr-FR" smtClean="0"/>
              <a:pPr/>
              <a:t>09/06/2020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B896F-32B7-4C8E-80AD-E489A4BFF7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BAB896F-32B7-4C8E-80AD-E489A4BFF71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F0CCC-EADD-4971-B7CC-A7DED0AA069A}" type="datetimeFigureOut">
              <a:rPr lang="fr-FR" smtClean="0"/>
              <a:pPr/>
              <a:t>09/06/2020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F0CCC-EADD-4971-B7CC-A7DED0AA069A}" type="datetimeFigureOut">
              <a:rPr lang="fr-FR" smtClean="0"/>
              <a:pPr/>
              <a:t>09/06/2020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BAB896F-32B7-4C8E-80AD-E489A4BFF71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F0CCC-EADD-4971-B7CC-A7DED0AA069A}" type="datetimeFigureOut">
              <a:rPr lang="fr-FR" smtClean="0"/>
              <a:pPr/>
              <a:t>09/06/2020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BAB896F-32B7-4C8E-80AD-E489A4BFF71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F0F0CCC-EADD-4971-B7CC-A7DED0AA069A}" type="datetimeFigureOut">
              <a:rPr lang="fr-FR" smtClean="0"/>
              <a:pPr/>
              <a:t>09/06/2020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B896F-32B7-4C8E-80AD-E489A4BFF71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F0CCC-EADD-4971-B7CC-A7DED0AA069A}" type="datetimeFigureOut">
              <a:rPr lang="fr-FR" smtClean="0"/>
              <a:pPr/>
              <a:t>09/06/2020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BAB896F-32B7-4C8E-80AD-E489A4BFF71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F0CCC-EADD-4971-B7CC-A7DED0AA069A}" type="datetimeFigureOut">
              <a:rPr lang="fr-FR" smtClean="0"/>
              <a:pPr/>
              <a:t>09/06/2020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BAB896F-32B7-4C8E-80AD-E489A4BFF7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F0CCC-EADD-4971-B7CC-A7DED0AA069A}" type="datetimeFigureOut">
              <a:rPr lang="fr-FR" smtClean="0"/>
              <a:pPr/>
              <a:t>09/06/2020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BAB896F-32B7-4C8E-80AD-E489A4BFF7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BAB896F-32B7-4C8E-80AD-E489A4BFF71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F0CCC-EADD-4971-B7CC-A7DED0AA069A}" type="datetimeFigureOut">
              <a:rPr lang="fr-FR" smtClean="0"/>
              <a:pPr/>
              <a:t>09/06/2020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BAB896F-32B7-4C8E-80AD-E489A4BFF71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F0F0CCC-EADD-4971-B7CC-A7DED0AA069A}" type="datetimeFigureOut">
              <a:rPr lang="fr-FR" smtClean="0"/>
              <a:pPr/>
              <a:t>09/06/2020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F0F0CCC-EADD-4971-B7CC-A7DED0AA069A}" type="datetimeFigureOut">
              <a:rPr lang="fr-FR" smtClean="0"/>
              <a:pPr/>
              <a:t>09/06/2020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BAB896F-32B7-4C8E-80AD-E489A4BFF71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428992" y="285728"/>
            <a:ext cx="5500726" cy="7143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6000" dirty="0" smtClean="0">
                <a:latin typeface="Traditional Arabic" pitchFamily="18" charset="-78"/>
                <a:cs typeface="Traditional Arabic" pitchFamily="18" charset="-78"/>
              </a:rPr>
              <a:t>حل السلسلة الثانية </a:t>
            </a:r>
            <a:endParaRPr lang="fr-FR" sz="60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643702" y="1142984"/>
            <a:ext cx="2000264" cy="5715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3600" dirty="0" smtClean="0">
                <a:latin typeface="Traditional Arabic" pitchFamily="18" charset="-78"/>
                <a:cs typeface="Traditional Arabic" pitchFamily="18" charset="-78"/>
              </a:rPr>
              <a:t>التمرين الأول</a:t>
            </a:r>
            <a:endParaRPr lang="fr-FR" sz="36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85720" y="2928934"/>
            <a:ext cx="8358246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9175" algn="l"/>
              </a:tabLst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I=20+0.1y</a:t>
            </a:r>
            <a:r>
              <a:rPr kumimoji="0" lang="fr-F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      </a:t>
            </a:r>
            <a:r>
              <a:rPr kumimoji="0" lang="ar-DZ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       </a:t>
            </a:r>
            <a:r>
              <a:rPr kumimoji="0" lang="fr-F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   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G= 50 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                    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C=100+0,8y</a:t>
            </a:r>
            <a:r>
              <a:rPr kumimoji="0" lang="fr-F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d 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9175" algn="l"/>
              </a:tabLst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AD = AS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 عند التوازن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  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9175" algn="l"/>
              </a:tabLst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AD=C+I+G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حيث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  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9175" algn="l"/>
              </a:tabLst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AS = Y              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9175" algn="l"/>
              </a:tabLst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Y=C+I+G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289175" algn="l"/>
              </a:tabLst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C=a+</a:t>
            </a:r>
            <a:r>
              <a:rPr kumimoji="0" lang="fr-FR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bY</a:t>
            </a:r>
            <a:r>
              <a:rPr kumimoji="0" lang="fr-FR" sz="2400" b="1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d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    /   </a:t>
            </a:r>
            <a:r>
              <a:rPr kumimoji="0" lang="fr-FR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Y</a:t>
            </a:r>
            <a:r>
              <a:rPr kumimoji="0" lang="fr-FR" sz="2400" b="1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d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= Y- TX+TR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9175" algn="l"/>
              </a:tabLst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I= I</a:t>
            </a:r>
            <a:r>
              <a:rPr kumimoji="0" lang="fr-F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0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+</a:t>
            </a:r>
            <a:r>
              <a:rPr kumimoji="0" lang="fr-FR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rY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9175" algn="l"/>
              </a:tabLst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G=G</a:t>
            </a:r>
            <a:r>
              <a:rPr kumimoji="0" lang="fr-F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0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9175" algn="l"/>
              </a:tabLst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Y= a+</a:t>
            </a:r>
            <a:r>
              <a:rPr kumimoji="0" lang="fr-FR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bY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+ I</a:t>
            </a:r>
            <a:r>
              <a:rPr kumimoji="0" lang="fr-F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0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+</a:t>
            </a:r>
            <a:r>
              <a:rPr kumimoji="0" lang="fr-FR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rY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+G</a:t>
            </a:r>
            <a:r>
              <a:rPr kumimoji="0" lang="fr-F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0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9175" algn="l"/>
              </a:tabLst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Y-</a:t>
            </a:r>
            <a:r>
              <a:rPr kumimoji="0" lang="fr-FR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bY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-</a:t>
            </a:r>
            <a:r>
              <a:rPr kumimoji="0" lang="fr-FR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rY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=a+I</a:t>
            </a:r>
            <a:r>
              <a:rPr kumimoji="0" lang="fr-F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0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+G</a:t>
            </a:r>
            <a:r>
              <a:rPr kumimoji="0" lang="fr-F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0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9175" algn="l"/>
              </a:tabLst>
            </a:pPr>
            <a:endParaRPr kumimoji="0" lang="fr-F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" name="AutoShape 1"/>
          <p:cNvSpPr>
            <a:spLocks noChangeShapeType="1"/>
          </p:cNvSpPr>
          <p:nvPr/>
        </p:nvSpPr>
        <p:spPr bwMode="auto">
          <a:xfrm flipV="1">
            <a:off x="3443288" y="476250"/>
            <a:ext cx="66675" cy="13811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 l="40630" t="38086" r="40153" b="39453"/>
          <a:stretch>
            <a:fillRect/>
          </a:stretch>
        </p:blipFill>
        <p:spPr bwMode="auto">
          <a:xfrm rot="20742602">
            <a:off x="168178" y="346615"/>
            <a:ext cx="2987831" cy="1428760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0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0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0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0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0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allAtOnce" animBg="1"/>
      <p:bldP spid="205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5361" name="AutoShape 1"/>
          <p:cNvSpPr>
            <a:spLocks noChangeShapeType="1"/>
          </p:cNvSpPr>
          <p:nvPr/>
        </p:nvSpPr>
        <p:spPr bwMode="auto">
          <a:xfrm flipV="1">
            <a:off x="4929190" y="2643182"/>
            <a:ext cx="45719" cy="35719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571472" y="1757354"/>
            <a:ext cx="7715272" cy="3171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3388" algn="l"/>
              </a:tabLst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Y(1-b-r)=a+I</a:t>
            </a:r>
            <a:r>
              <a:rPr kumimoji="0" lang="fr-FR" sz="2800" b="1" i="0" u="none" strike="noStrike" cap="none" normalizeH="0" baseline="-3000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0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+G</a:t>
            </a:r>
            <a:r>
              <a:rPr kumimoji="0" lang="fr-FR" sz="2800" b="1" i="0" u="none" strike="noStrike" cap="none" normalizeH="0" baseline="-3000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0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       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3388" algn="l"/>
              </a:tabLst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Y*= a+I</a:t>
            </a:r>
            <a:r>
              <a:rPr kumimoji="0" lang="fr-FR" sz="2800" b="1" i="0" u="none" strike="noStrike" cap="none" normalizeH="0" baseline="-3000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0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+G</a:t>
            </a:r>
            <a:r>
              <a:rPr kumimoji="0" lang="fr-FR" sz="2800" b="1" i="0" u="none" strike="noStrike" cap="none" normalizeH="0" baseline="-3000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0</a:t>
            </a:r>
            <a:r>
              <a:rPr kumimoji="0" lang="ar-DZ" sz="2800" b="1" i="0" u="none" strike="noStrike" cap="none" normalizeH="0" baseline="-3000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(1-b-r)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الصيغة الحرفية للدخل التوازني       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3388" algn="l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نعوض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من اجل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ايجاد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قيمة الدخل التوازني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3388" algn="l"/>
              </a:tabLst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Y</a:t>
            </a:r>
            <a:r>
              <a:rPr kumimoji="0" lang="fr-FR" sz="2800" b="1" i="0" u="none" strike="noStrike" cap="none" normalizeH="0" baseline="3000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*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=   1700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3388" algn="l"/>
              </a:tabLst>
            </a:pPr>
            <a:endParaRPr kumimoji="0" lang="fr-FR" sz="44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364" name="AutoShape 4"/>
          <p:cNvCxnSpPr>
            <a:cxnSpLocks noChangeShapeType="1"/>
          </p:cNvCxnSpPr>
          <p:nvPr/>
        </p:nvCxnSpPr>
        <p:spPr bwMode="auto">
          <a:xfrm rot="5400000" flipH="1" flipV="1">
            <a:off x="2278841" y="2778916"/>
            <a:ext cx="428628" cy="157161"/>
          </a:xfrm>
          <a:prstGeom prst="straightConnector1">
            <a:avLst/>
          </a:prstGeom>
          <a:noFill/>
          <a:ln w="38100">
            <a:solidFill>
              <a:schemeClr val="accent6">
                <a:lumMod val="50000"/>
              </a:schemeClr>
            </a:solidFill>
            <a:round/>
            <a:headEnd/>
            <a:tailEnd/>
          </a:ln>
        </p:spPr>
      </p:cxn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/>
          <a:srcRect l="40630" t="38086" r="40153" b="39453"/>
          <a:stretch>
            <a:fillRect/>
          </a:stretch>
        </p:blipFill>
        <p:spPr bwMode="auto">
          <a:xfrm rot="20742602">
            <a:off x="5702239" y="4775770"/>
            <a:ext cx="2987831" cy="1428760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214282" y="857232"/>
            <a:ext cx="8229600" cy="50546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ar-DZ" sz="27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ايجاد</a:t>
            </a:r>
            <a:r>
              <a:rPr kumimoji="0" lang="ar-DZ" sz="27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مضاعف الاستثمار:</a:t>
            </a:r>
            <a:endParaRPr kumimoji="0" lang="fr-F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ar-DZ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بطريقة التغيرات </a:t>
            </a:r>
            <a:r>
              <a:rPr kumimoji="0" lang="ar-DZ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او</a:t>
            </a:r>
            <a:r>
              <a:rPr kumimoji="0" lang="ar-DZ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الاشتقاق  يكون مضاعف الاستثمار هو </a:t>
            </a:r>
            <a:r>
              <a:rPr kumimoji="0" lang="fr-F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ar-DZ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ar-DZ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fr-F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indent="-274320" algn="r" rtl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ar-DZ" sz="2700" b="1" u="sng" dirty="0" err="1" smtClean="0"/>
              <a:t>ايجاد</a:t>
            </a:r>
            <a:r>
              <a:rPr lang="ar-DZ" sz="2700" b="1" u="sng" dirty="0" smtClean="0"/>
              <a:t> مضاعف </a:t>
            </a:r>
            <a:r>
              <a:rPr lang="ar-DZ" sz="2700" b="1" u="sng" dirty="0" err="1" smtClean="0"/>
              <a:t>الانفاق</a:t>
            </a:r>
            <a:r>
              <a:rPr lang="ar-DZ" sz="2700" b="1" u="sng" dirty="0" smtClean="0"/>
              <a:t>:</a:t>
            </a:r>
            <a:endParaRPr kumimoji="0" lang="ar-DZ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ar-DZ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بطريقة التغيرات </a:t>
            </a:r>
            <a:r>
              <a:rPr kumimoji="0" lang="ar-DZ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او</a:t>
            </a:r>
            <a:r>
              <a:rPr kumimoji="0" lang="ar-DZ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الاشتقاق  يكون مضاعف </a:t>
            </a:r>
            <a:r>
              <a:rPr kumimoji="0" lang="ar-DZ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الانفاق</a:t>
            </a:r>
            <a:r>
              <a:rPr kumimoji="0" lang="ar-DZ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الحكومي هو </a:t>
            </a:r>
            <a:r>
              <a:rPr kumimoji="0" lang="fr-F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ar-DZ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ar-DZ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fr-F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fr-F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fr-FR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3143240" y="2143116"/>
            <a:ext cx="3395919" cy="938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lum bright="30000"/>
          </a:blip>
          <a:srcRect/>
          <a:stretch>
            <a:fillRect/>
          </a:stretch>
        </p:blipFill>
        <p:spPr bwMode="auto">
          <a:xfrm>
            <a:off x="3143240" y="4500570"/>
            <a:ext cx="3571900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 l="40630" t="38086" r="40153" b="39453"/>
          <a:stretch>
            <a:fillRect/>
          </a:stretch>
        </p:blipFill>
        <p:spPr bwMode="auto">
          <a:xfrm rot="20742602">
            <a:off x="168178" y="346615"/>
            <a:ext cx="2987831" cy="1428760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4929190" y="2214554"/>
            <a:ext cx="4214810" cy="714380"/>
          </a:xfrm>
        </p:spPr>
        <p:txBody>
          <a:bodyPr>
            <a:normAutofit fontScale="92500" lnSpcReduction="10000"/>
          </a:bodyPr>
          <a:lstStyle/>
          <a:p>
            <a:pPr lvl="1" algn="ctr" rtl="1"/>
            <a:r>
              <a:rPr lang="ar-DZ" sz="2400" b="1" u="sng" dirty="0" smtClean="0"/>
              <a:t>اثر الزيادة في الاستثمار على  الدخل التوازني: </a:t>
            </a:r>
            <a:endParaRPr lang="ar-DZ" sz="2400" dirty="0" smtClean="0"/>
          </a:p>
          <a:p>
            <a:pPr lvl="0" algn="ctr" rtl="1">
              <a:buNone/>
            </a:pPr>
            <a:endParaRPr lang="ar-DZ" sz="2400" b="1" u="sng" dirty="0" smtClean="0"/>
          </a:p>
          <a:p>
            <a:pPr lvl="0" algn="ctr" rtl="1">
              <a:buNone/>
            </a:pPr>
            <a:endParaRPr lang="ar-DZ" sz="2400" b="1" u="sng" dirty="0" smtClean="0"/>
          </a:p>
          <a:p>
            <a:pPr lvl="0" algn="ctr" rtl="1">
              <a:buNone/>
            </a:pPr>
            <a:endParaRPr lang="fr-FR" sz="2400" b="1" u="sng" dirty="0" smtClean="0"/>
          </a:p>
          <a:p>
            <a:pPr lvl="0" algn="ctr" rtl="1">
              <a:buNone/>
            </a:pPr>
            <a:endParaRPr lang="fr-FR" sz="2400" b="1" u="sng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lum bright="-20000"/>
          </a:blip>
          <a:srcRect/>
          <a:stretch>
            <a:fillRect/>
          </a:stretch>
        </p:blipFill>
        <p:spPr bwMode="auto">
          <a:xfrm>
            <a:off x="5072066" y="2643182"/>
            <a:ext cx="3538652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2357422" y="500042"/>
            <a:ext cx="4786346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1" algn="ctr" rtl="1"/>
            <a:r>
              <a:rPr lang="ar-DZ" sz="3600" dirty="0" smtClean="0"/>
              <a:t>باعتماد المضاعف نجد: </a:t>
            </a:r>
            <a:endParaRPr lang="fr-FR" sz="36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285720" y="1463748"/>
            <a:ext cx="424448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>
              <a:buNone/>
            </a:pPr>
            <a:r>
              <a:rPr lang="ar-DZ" sz="2200" b="1" u="sng" dirty="0">
                <a:solidFill>
                  <a:schemeClr val="bg1"/>
                </a:solidFill>
              </a:rPr>
              <a:t>أثر الزيادة في الانفاق الحكومي على  الدخل التوازني:</a:t>
            </a:r>
            <a:endParaRPr lang="fr-FR" sz="2200" dirty="0">
              <a:solidFill>
                <a:schemeClr val="bg1"/>
              </a:solidFill>
            </a:endParaRPr>
          </a:p>
          <a:p>
            <a:pPr rtl="1">
              <a:buNone/>
            </a:pPr>
            <a:endParaRPr lang="fr-FR" sz="2200" dirty="0">
              <a:solidFill>
                <a:schemeClr val="bg1"/>
              </a:solidFill>
            </a:endParaRPr>
          </a:p>
        </p:txBody>
      </p:sp>
      <p:pic>
        <p:nvPicPr>
          <p:cNvPr id="1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lum/>
          </a:blip>
          <a:srcRect/>
          <a:stretch>
            <a:fillRect/>
          </a:stretch>
        </p:blipFill>
        <p:spPr bwMode="auto">
          <a:xfrm>
            <a:off x="500034" y="3143248"/>
            <a:ext cx="3808444" cy="1697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/>
          <a:srcRect l="40630" t="38086" r="40153" b="39453"/>
          <a:stretch>
            <a:fillRect/>
          </a:stretch>
        </p:blipFill>
        <p:spPr bwMode="auto">
          <a:xfrm rot="20742602">
            <a:off x="2987594" y="5082602"/>
            <a:ext cx="2987831" cy="1428760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150</TotalTime>
  <Words>106</Words>
  <Application>Microsoft Office PowerPoint</Application>
  <PresentationFormat>Affichage à l'écran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2" baseType="lpstr">
      <vt:lpstr>Arial</vt:lpstr>
      <vt:lpstr>Calibri</vt:lpstr>
      <vt:lpstr>Georgia</vt:lpstr>
      <vt:lpstr>Times New Roman</vt:lpstr>
      <vt:lpstr>Traditional Arabic</vt:lpstr>
      <vt:lpstr>Wingdings</vt:lpstr>
      <vt:lpstr>Wingdings 2</vt:lpstr>
      <vt:lpstr>Civil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;,:vnjqs;,dfkqsdflkqshfklqhdsf</dc:title>
  <dc:creator>HP</dc:creator>
  <cp:lastModifiedBy>pc</cp:lastModifiedBy>
  <cp:revision>22</cp:revision>
  <dcterms:created xsi:type="dcterms:W3CDTF">2020-04-11T21:27:25Z</dcterms:created>
  <dcterms:modified xsi:type="dcterms:W3CDTF">2020-06-09T17:15:42Z</dcterms:modified>
</cp:coreProperties>
</file>