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3" r:id="rId7"/>
    <p:sldId id="267" r:id="rId8"/>
    <p:sldId id="261" r:id="rId9"/>
    <p:sldId id="264" r:id="rId10"/>
    <p:sldId id="265" r:id="rId11"/>
    <p:sldId id="266" r:id="rId12"/>
    <p:sldId id="270" r:id="rId13"/>
    <p:sldId id="262" r:id="rId14"/>
    <p:sldId id="268" r:id="rId15"/>
    <p:sldId id="271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F4CC3-E13A-43BD-B5D0-41020BEB3FDD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42D6C-1FA7-4D63-A69C-7E8054B6D6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42D6C-1FA7-4D63-A69C-7E8054B6D6D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42D0D-696B-41C8-A6E1-CE531C255569}" type="datetimeFigureOut">
              <a:rPr lang="fr-FR" smtClean="0"/>
              <a:pPr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FB2E7-A6DC-4697-ABAA-70EC06BE9E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STEFA\Desktop\My%20courses\academic%20writing\essay%20writing\Moodle%20course%20docs-Written%20exp%20L3-\Example%20The%20Compare%20Contrast%20Essay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file:///C:\Users\MOSTEFA\Desktop\My%20courses\academic%20writing\essay%20writing\Moodle%20course%20docs-Written%20exp%20L3-\example-two-great-nations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STEFA\Desktop\My%20courses\academic%20writing\essay%20writing\Moodle%20course%20docs-Written%20exp%20L3-\Download%20Great%20Writing%20Student%20Book%204%20Unit%203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file:///C:\Users\MOSTEFA\Desktop\comparison%20contrast%20essay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STEFA\Desktop\My%20courses\academic%20writing\essay%20writing\Moodle%20course%20docs-Written%20exp%20L3-\How_to_Write_a_Compare_Contrast_Thesis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Unit 2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2"/>
                </a:solidFill>
              </a:rPr>
              <a:t>Compare/contrast essay </a:t>
            </a:r>
            <a:endParaRPr lang="fr-FR" sz="40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571504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b="1" dirty="0" smtClean="0">
                <a:solidFill>
                  <a:schemeClr val="accent1"/>
                </a:solidFill>
              </a:rPr>
              <a:t>II. Body paragraphs</a:t>
            </a:r>
          </a:p>
          <a:p>
            <a:r>
              <a:rPr lang="en-US" dirty="0" smtClean="0"/>
              <a:t>All paragraphs should support the thesis statement</a:t>
            </a:r>
          </a:p>
          <a:p>
            <a:r>
              <a:rPr lang="en-US" dirty="0" smtClean="0"/>
              <a:t>The topic sentence in each paragraph must have a controlling idea</a:t>
            </a:r>
          </a:p>
          <a:p>
            <a:r>
              <a:rPr lang="en-US" dirty="0" smtClean="0"/>
              <a:t>The first item’s features (according to the criteria of comparison) should be discussed in the first paragraph</a:t>
            </a:r>
          </a:p>
          <a:p>
            <a:r>
              <a:rPr lang="en-US" dirty="0" smtClean="0"/>
              <a:t>The transitional paragraph comes next to introduce the features of similarities/differences in both items</a:t>
            </a:r>
          </a:p>
          <a:p>
            <a:r>
              <a:rPr lang="en-US" dirty="0" smtClean="0"/>
              <a:t>The features f the second item are discussed in the third paragraph</a:t>
            </a:r>
          </a:p>
          <a:p>
            <a:r>
              <a:rPr lang="en-US" dirty="0" smtClean="0"/>
              <a:t>Similarities/differences of each item being compared or contrast should be discussed in the first paragraph </a:t>
            </a:r>
          </a:p>
          <a:p>
            <a:r>
              <a:rPr lang="en-US" dirty="0" smtClean="0"/>
              <a:t>Transition signals must be appropriately used to indicate the comparison or the contrast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III. Concluding paragraph</a:t>
            </a:r>
          </a:p>
          <a:p>
            <a:r>
              <a:rPr lang="en-US" sz="2800" dirty="0" smtClean="0"/>
              <a:t>The conclusion should begin with a restatement of the thesis statement</a:t>
            </a:r>
          </a:p>
          <a:p>
            <a:r>
              <a:rPr lang="en-US" sz="2800" dirty="0" smtClean="0"/>
              <a:t>It should also contains a summary of the main points in comparison/contrast</a:t>
            </a:r>
          </a:p>
          <a:p>
            <a:r>
              <a:rPr lang="en-US" sz="2800" dirty="0" smtClean="0"/>
              <a:t>The final thought in the conclusion must indicate the closure of the essay</a:t>
            </a:r>
            <a:endParaRPr lang="fr-FR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Essay outline: point-by-point pattern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186766" cy="5715016"/>
          </a:xfrm>
        </p:spPr>
        <p:txBody>
          <a:bodyPr>
            <a:normAutofit fontScale="47500" lnSpcReduction="20000"/>
          </a:bodyPr>
          <a:lstStyle/>
          <a:p>
            <a:pPr marL="571500" indent="-571500">
              <a:buNone/>
            </a:pPr>
            <a:r>
              <a:rPr lang="en-US" sz="4200" b="1" dirty="0" smtClean="0"/>
              <a:t>Introduction </a:t>
            </a:r>
            <a:r>
              <a:rPr lang="en-US" sz="4200" dirty="0" smtClean="0"/>
              <a:t>(</a:t>
            </a:r>
            <a:r>
              <a:rPr lang="en-US" sz="4200" dirty="0" smtClean="0">
                <a:solidFill>
                  <a:schemeClr val="accent2"/>
                </a:solidFill>
              </a:rPr>
              <a:t>paragraph 1</a:t>
            </a:r>
            <a:r>
              <a:rPr lang="en-US" sz="4200" dirty="0" smtClean="0"/>
              <a:t>)</a:t>
            </a:r>
          </a:p>
          <a:p>
            <a:pPr marL="571500" indent="-571500">
              <a:buAutoNum type="romanUcPeriod"/>
            </a:pPr>
            <a:r>
              <a:rPr lang="en-US" sz="4200" dirty="0" smtClean="0"/>
              <a:t> Hook</a:t>
            </a:r>
          </a:p>
          <a:p>
            <a:pPr marL="571500" indent="-571500">
              <a:buAutoNum type="romanUcPeriod"/>
            </a:pPr>
            <a:r>
              <a:rPr lang="en-US" sz="4200" dirty="0" smtClean="0"/>
              <a:t>Connecting information</a:t>
            </a:r>
          </a:p>
          <a:p>
            <a:pPr marL="571500" indent="-571500">
              <a:buAutoNum type="romanUcPeriod"/>
            </a:pPr>
            <a:r>
              <a:rPr lang="en-US" sz="4200" dirty="0" smtClean="0"/>
              <a:t>Thesis statement </a:t>
            </a:r>
          </a:p>
          <a:p>
            <a:pPr marL="571500" indent="-571500">
              <a:buNone/>
            </a:pPr>
            <a:r>
              <a:rPr lang="en-US" sz="4200" b="1" dirty="0" smtClean="0"/>
              <a:t>Body </a:t>
            </a:r>
          </a:p>
          <a:p>
            <a:pPr marL="571500" indent="-571500">
              <a:buAutoNum type="romanUcPeriod"/>
            </a:pPr>
            <a:r>
              <a:rPr lang="en-US" sz="4200" dirty="0" smtClean="0">
                <a:solidFill>
                  <a:schemeClr val="accent2"/>
                </a:solidFill>
              </a:rPr>
              <a:t>Paragraph 2</a:t>
            </a:r>
            <a:r>
              <a:rPr lang="en-US" sz="4200" dirty="0" smtClean="0"/>
              <a:t> (first point of comparison/contrast)</a:t>
            </a:r>
          </a:p>
          <a:p>
            <a:pPr marL="571500" indent="-571500">
              <a:buAutoNum type="alphaLcPeriod"/>
            </a:pPr>
            <a:r>
              <a:rPr lang="en-US" sz="4200" dirty="0" smtClean="0"/>
              <a:t>Topic sentence</a:t>
            </a:r>
          </a:p>
          <a:p>
            <a:pPr marL="571500" indent="-571500">
              <a:buAutoNum type="alphaLcPeriod"/>
            </a:pPr>
            <a:r>
              <a:rPr lang="en-US" sz="4200" dirty="0" smtClean="0"/>
              <a:t>Main idea</a:t>
            </a:r>
          </a:p>
          <a:p>
            <a:pPr marL="571500" indent="-571500">
              <a:buAutoNum type="alphaLcPeriod"/>
            </a:pPr>
            <a:r>
              <a:rPr lang="en-US" sz="4200" dirty="0" smtClean="0"/>
              <a:t>Supporting details</a:t>
            </a:r>
          </a:p>
          <a:p>
            <a:pPr marL="571500" indent="-571500">
              <a:buNone/>
            </a:pPr>
            <a:r>
              <a:rPr lang="en-US" sz="4200" dirty="0" smtClean="0"/>
              <a:t>II. </a:t>
            </a:r>
            <a:r>
              <a:rPr lang="en-US" sz="4200" dirty="0" smtClean="0">
                <a:solidFill>
                  <a:schemeClr val="accent2"/>
                </a:solidFill>
              </a:rPr>
              <a:t>Paragraph 3</a:t>
            </a:r>
            <a:r>
              <a:rPr lang="en-US" sz="4200" dirty="0" smtClean="0"/>
              <a:t>. (second point of comparison/contrast)</a:t>
            </a:r>
          </a:p>
          <a:p>
            <a:pPr marL="571500" indent="-571500">
              <a:buAutoNum type="alphaLcPeriod"/>
            </a:pPr>
            <a:r>
              <a:rPr lang="en-US" sz="4200" dirty="0" smtClean="0"/>
              <a:t>Topic sentence</a:t>
            </a:r>
          </a:p>
          <a:p>
            <a:pPr marL="571500" indent="-571500">
              <a:buAutoNum type="alphaLcPeriod"/>
            </a:pPr>
            <a:r>
              <a:rPr lang="en-US" sz="4200" dirty="0" smtClean="0"/>
              <a:t>Main idea</a:t>
            </a:r>
          </a:p>
          <a:p>
            <a:pPr marL="571500" indent="-571500">
              <a:buAutoNum type="alphaLcPeriod"/>
            </a:pPr>
            <a:r>
              <a:rPr lang="en-US" sz="4200" dirty="0" smtClean="0"/>
              <a:t>Supporting details</a:t>
            </a:r>
          </a:p>
          <a:p>
            <a:pPr marL="571500" indent="-571500">
              <a:buNone/>
            </a:pPr>
            <a:r>
              <a:rPr lang="en-US" sz="4200" dirty="0" smtClean="0"/>
              <a:t>III. </a:t>
            </a:r>
            <a:r>
              <a:rPr lang="en-US" sz="4200" dirty="0" smtClean="0">
                <a:solidFill>
                  <a:schemeClr val="accent2"/>
                </a:solidFill>
              </a:rPr>
              <a:t>Paragraph 4</a:t>
            </a:r>
            <a:r>
              <a:rPr lang="en-US" sz="4200" dirty="0" smtClean="0"/>
              <a:t>. (third point of comparison/contrast)</a:t>
            </a:r>
          </a:p>
          <a:p>
            <a:pPr marL="571500" indent="-571500">
              <a:buNone/>
            </a:pPr>
            <a:r>
              <a:rPr lang="en-US" sz="4200" b="1" dirty="0" smtClean="0"/>
              <a:t>Conclusion</a:t>
            </a:r>
          </a:p>
          <a:p>
            <a:pPr marL="571500" indent="-571500">
              <a:buAutoNum type="alphaLcPeriod"/>
            </a:pPr>
            <a:r>
              <a:rPr lang="en-US" sz="4200" dirty="0" smtClean="0"/>
              <a:t>Restate the thesis</a:t>
            </a:r>
          </a:p>
          <a:p>
            <a:pPr marL="571500" indent="-571500">
              <a:buAutoNum type="alphaLcPeriod"/>
            </a:pPr>
            <a:r>
              <a:rPr lang="en-US" sz="4200" dirty="0" smtClean="0"/>
              <a:t>Summary of points</a:t>
            </a:r>
          </a:p>
          <a:p>
            <a:pPr marL="571500" indent="-571500">
              <a:buAutoNum type="alphaLcPeriod"/>
            </a:pPr>
            <a:r>
              <a:rPr lang="en-US" sz="4200" dirty="0" smtClean="0"/>
              <a:t>Final thought</a:t>
            </a:r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AutoNum type="romanUcPeriod"/>
            </a:pPr>
            <a:endParaRPr lang="en-US" dirty="0" smtClean="0"/>
          </a:p>
          <a:p>
            <a:pPr marL="571500" indent="-571500">
              <a:buAutoNum type="romanUcPeriod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Connectors 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8358246" cy="521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8215370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Example of compare/contrast essay</a:t>
            </a:r>
            <a:endParaRPr lang="fr-FR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ChangeAspect="1"/>
          </p:cNvGraphicFramePr>
          <p:nvPr>
            <p:ph idx="1"/>
          </p:nvPr>
        </p:nvGraphicFramePr>
        <p:xfrm>
          <a:off x="928662" y="1571612"/>
          <a:ext cx="2000264" cy="1571636"/>
        </p:xfrm>
        <a:graphic>
          <a:graphicData uri="http://schemas.openxmlformats.org/presentationml/2006/ole">
            <p:oleObj spid="_x0000_s3074" name="Acrobat Document" showAsIcon="1" r:id="rId3" imgW="914400" imgH="771480" progId="AcroExch.Document.11">
              <p:link updateAutomatic="1"/>
            </p:oleObj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3428992" y="1714488"/>
          <a:ext cx="2571768" cy="2214578"/>
        </p:xfrm>
        <a:graphic>
          <a:graphicData uri="http://schemas.openxmlformats.org/presentationml/2006/ole">
            <p:oleObj spid="_x0000_s3075" name="Acrobat Document" showAsIcon="1" r:id="rId4" imgW="914400" imgH="771480" progId="AcroExch.Document.11">
              <p:link updateAutomatic="1"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Worksheets: further practice 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ChangeAspect="1"/>
          </p:cNvGraphicFramePr>
          <p:nvPr>
            <p:ph idx="1"/>
          </p:nvPr>
        </p:nvGraphicFramePr>
        <p:xfrm>
          <a:off x="1071538" y="1857364"/>
          <a:ext cx="2643206" cy="2214578"/>
        </p:xfrm>
        <a:graphic>
          <a:graphicData uri="http://schemas.openxmlformats.org/presentationml/2006/ole">
            <p:oleObj spid="_x0000_s5123" name="Acrobat Document" showAsIcon="1" r:id="rId3" imgW="914400" imgH="771480" progId="AcroExch.Document.11">
              <p:link updateAutomatic="1"/>
            </p:oleObj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4714876" y="1928802"/>
          <a:ext cx="3929090" cy="2143140"/>
        </p:xfrm>
        <a:graphic>
          <a:graphicData uri="http://schemas.openxmlformats.org/presentationml/2006/ole">
            <p:oleObj spid="_x0000_s5124" name="Acrobat Document" showAsIcon="1" r:id="rId4" imgW="914400" imgH="771480" progId="AcroExch.Document.11">
              <p:link updateAutomatic="1"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accent2"/>
                </a:solidFill>
              </a:rPr>
              <a:t>Objectives</a:t>
            </a:r>
            <a:br>
              <a:rPr lang="en-US" b="1" dirty="0" smtClean="0">
                <a:solidFill>
                  <a:schemeClr val="accent2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by the end of this unit, students will be able to: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Find  suitable topics for comparison or contrast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Distinguish between compare (find similarities) and contrast (find differences)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Outline a three body paragraph essay in two different structures (subject-by-subject, point-by-point)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Write a coherent and unified compare/contrast essay on a subject of their own choice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2"/>
                </a:solidFill>
              </a:rPr>
              <a:t>Compare/contrast essay: overview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/>
              <a:t>In this type of essay, you: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 compare ideas, people, places, events, items  that are related in some way.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focus on the similarities between the two items, on the differences, or on both the similarities and the differences.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show—in a meaningful way—how these items are similar or different, what their strengths and weaknesses are, or what their advantages and disadvantages are. </a:t>
            </a:r>
          </a:p>
          <a:p>
            <a:pPr>
              <a:buNone/>
            </a:pPr>
            <a:r>
              <a:rPr lang="en-US" sz="2800" dirty="0" smtClean="0"/>
              <a:t>       </a:t>
            </a:r>
            <a:endParaRPr lang="fr-F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Examples</a:t>
            </a:r>
            <a:r>
              <a:rPr lang="en-US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accent6"/>
                </a:solidFill>
              </a:rPr>
              <a:t>Two places</a:t>
            </a:r>
          </a:p>
          <a:p>
            <a:pPr>
              <a:buNone/>
            </a:pPr>
            <a:r>
              <a:rPr lang="en-US" dirty="0" smtClean="0"/>
              <a:t>Paris  Vs. Rome (history, people and lifestyle)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accent6"/>
                </a:solidFill>
              </a:rPr>
              <a:t>Two people</a:t>
            </a:r>
          </a:p>
          <a:p>
            <a:pPr>
              <a:buNone/>
            </a:pPr>
            <a:r>
              <a:rPr lang="en-US" dirty="0" err="1" smtClean="0"/>
              <a:t>Messi</a:t>
            </a:r>
            <a:r>
              <a:rPr lang="en-US" dirty="0" smtClean="0"/>
              <a:t> Vs. </a:t>
            </a:r>
            <a:r>
              <a:rPr lang="en-US" dirty="0" err="1" smtClean="0"/>
              <a:t>Ronaldo</a:t>
            </a:r>
            <a:r>
              <a:rPr lang="en-US" dirty="0" smtClean="0"/>
              <a:t> (skills, champions, records )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accent6"/>
                </a:solidFill>
              </a:rPr>
              <a:t>Two events </a:t>
            </a:r>
          </a:p>
          <a:p>
            <a:pPr>
              <a:buNone/>
            </a:pPr>
            <a:r>
              <a:rPr lang="en-US" dirty="0" smtClean="0"/>
              <a:t>World war I Vs, World war II (causes, allies, casualties)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accent6"/>
                </a:solidFill>
              </a:rPr>
              <a:t>Two movies</a:t>
            </a:r>
          </a:p>
          <a:p>
            <a:pPr>
              <a:buNone/>
            </a:pPr>
            <a:r>
              <a:rPr lang="en-US" dirty="0" smtClean="0"/>
              <a:t>The gladiator Vs. 300 (scenario, music, actors)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Thesis statement 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Pattern 1: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There are ----------similarities (differences) between ------------and -----------------.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Example</a:t>
            </a:r>
            <a:r>
              <a:rPr lang="en-US" sz="2800" dirty="0" smtClean="0">
                <a:solidFill>
                  <a:schemeClr val="tx2"/>
                </a:solidFill>
              </a:rPr>
              <a:t>. There are three main differences between reading a novel and attending a movie.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Pattern 2: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------------ and ------------ are similar (different) in ------------ways.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Example</a:t>
            </a:r>
            <a:r>
              <a:rPr lang="en-US" sz="2800" dirty="0" smtClean="0">
                <a:solidFill>
                  <a:schemeClr val="tx2"/>
                </a:solidFill>
              </a:rPr>
              <a:t>. Star Wars and Avengers are similar in many ways.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Pattern 3: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-------------and ------------------have--------------in common.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Example</a:t>
            </a:r>
            <a:r>
              <a:rPr lang="en-US" sz="2800" dirty="0" smtClean="0">
                <a:solidFill>
                  <a:schemeClr val="tx2"/>
                </a:solidFill>
              </a:rPr>
              <a:t>. Samsung and </a:t>
            </a:r>
            <a:r>
              <a:rPr lang="en-US" sz="2800" dirty="0" err="1" smtClean="0">
                <a:solidFill>
                  <a:schemeClr val="tx2"/>
                </a:solidFill>
              </a:rPr>
              <a:t>iphone</a:t>
            </a:r>
            <a:r>
              <a:rPr lang="en-US" sz="2800" dirty="0" smtClean="0">
                <a:solidFill>
                  <a:schemeClr val="tx2"/>
                </a:solidFill>
              </a:rPr>
              <a:t> have many features in common, namely camera, battery and user rating.</a:t>
            </a:r>
          </a:p>
          <a:p>
            <a:pPr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Pattern 4: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-------------is different from (is similar to)--------in-----------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Example</a:t>
            </a:r>
            <a:r>
              <a:rPr lang="en-US" sz="2800" dirty="0" smtClean="0">
                <a:solidFill>
                  <a:schemeClr val="tx2"/>
                </a:solidFill>
              </a:rPr>
              <a:t>.  Living in a city is different from living in a countryside in terms of living cost, lifestyle and provision of services.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Pattern 5: 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A comparison between -------and --------- shows, reveals ------------   -------------------   similarities (differences)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Example</a:t>
            </a:r>
            <a:r>
              <a:rPr lang="en-US" sz="2800" dirty="0" smtClean="0">
                <a:solidFill>
                  <a:schemeClr val="tx2"/>
                </a:solidFill>
              </a:rPr>
              <a:t>.  A comparison between tourism in Algeria and tourism in Tunisia shows many surprising differences.</a:t>
            </a:r>
          </a:p>
          <a:p>
            <a:pPr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fr-FR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Practice</a:t>
            </a:r>
            <a:r>
              <a:rPr lang="en-US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accent1"/>
                </a:solidFill>
              </a:rPr>
              <a:t>Write these statements for the topics listed below, using any of the mentioned patterns.</a:t>
            </a:r>
          </a:p>
          <a:p>
            <a:pPr marL="514350" indent="-514350">
              <a:buAutoNum type="arabicPeriod"/>
            </a:pPr>
            <a:r>
              <a:rPr lang="en-US" sz="2200" dirty="0" smtClean="0"/>
              <a:t>home-made food and fast food</a:t>
            </a:r>
          </a:p>
          <a:p>
            <a:pPr marL="514350" indent="-514350">
              <a:buNone/>
            </a:pPr>
            <a:r>
              <a:rPr lang="en-US" sz="2200" dirty="0" smtClean="0"/>
              <a:t>---------------------------------------------------------------------</a:t>
            </a:r>
          </a:p>
          <a:p>
            <a:pPr marL="514350" indent="-514350">
              <a:buNone/>
            </a:pPr>
            <a:r>
              <a:rPr lang="en-US" sz="2200" dirty="0" smtClean="0"/>
              <a:t>2.   Yoga and aerobics for relaxation</a:t>
            </a:r>
          </a:p>
          <a:p>
            <a:pPr marL="514350" indent="-514350">
              <a:buNone/>
            </a:pPr>
            <a:r>
              <a:rPr lang="en-US" sz="2200" dirty="0" smtClean="0"/>
              <a:t>--------------------------------------------------------------------- </a:t>
            </a:r>
          </a:p>
          <a:p>
            <a:pPr marL="514350" indent="-514350">
              <a:buNone/>
            </a:pPr>
            <a:r>
              <a:rPr lang="en-US" sz="2200" dirty="0" smtClean="0"/>
              <a:t>3.   Trains and subways as forms of public transportation</a:t>
            </a:r>
          </a:p>
          <a:p>
            <a:pPr marL="514350" indent="-514350">
              <a:buNone/>
            </a:pPr>
            <a:r>
              <a:rPr lang="en-US" sz="2200" dirty="0" smtClean="0"/>
              <a:t>-------------------------------------------------------------------------</a:t>
            </a:r>
          </a:p>
          <a:p>
            <a:pPr marL="514350" indent="-514350">
              <a:buNone/>
            </a:pPr>
            <a:r>
              <a:rPr lang="en-US" sz="2200" dirty="0" smtClean="0"/>
              <a:t>4.    </a:t>
            </a:r>
            <a:r>
              <a:rPr lang="en-US" sz="2200" dirty="0" err="1" smtClean="0"/>
              <a:t>Obama</a:t>
            </a:r>
            <a:r>
              <a:rPr lang="en-US" sz="2200" dirty="0" smtClean="0"/>
              <a:t> and Trump’s foreign policies in the Middle East </a:t>
            </a:r>
          </a:p>
          <a:p>
            <a:pPr marL="514350" indent="-514350">
              <a:buNone/>
            </a:pPr>
            <a:r>
              <a:rPr lang="en-US" dirty="0" smtClean="0"/>
              <a:t>-------------------------------------------------------------</a:t>
            </a:r>
          </a:p>
          <a:p>
            <a:pPr marL="514350" indent="-514350">
              <a:buNone/>
            </a:pPr>
            <a:endParaRPr lang="en-US" dirty="0" smtClean="0"/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500034" y="5072074"/>
          <a:ext cx="2000264" cy="1485905"/>
        </p:xfrm>
        <a:graphic>
          <a:graphicData uri="http://schemas.openxmlformats.org/presentationml/2006/ole">
            <p:oleObj spid="_x0000_s4098" name="Acrobat Document" showAsIcon="1" r:id="rId3" imgW="914400" imgH="771480" progId="AcroExch.Document.11">
              <p:link updateAutomatic="1"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Patterns of organization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285860"/>
            <a:ext cx="7858180" cy="514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Essay guidelines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Block method (subject-by-subject)</a:t>
            </a:r>
          </a:p>
          <a:p>
            <a:pPr marL="571500" indent="-571500">
              <a:buAutoNum type="romanUcPeriod"/>
            </a:pPr>
            <a:r>
              <a:rPr lang="en-US" b="1" dirty="0" smtClean="0">
                <a:solidFill>
                  <a:schemeClr val="accent1"/>
                </a:solidFill>
              </a:rPr>
              <a:t>Introductory paragraph</a:t>
            </a:r>
          </a:p>
          <a:p>
            <a:pPr marL="571500" indent="-571500"/>
            <a:r>
              <a:rPr lang="en-US" dirty="0" smtClean="0"/>
              <a:t>Begin with an anecdote/surprising statistics or facts that grab readers' attention (hook)</a:t>
            </a:r>
          </a:p>
          <a:p>
            <a:pPr marL="571500" indent="-571500"/>
            <a:r>
              <a:rPr lang="en-US" dirty="0" smtClean="0"/>
              <a:t>Provide background information about the subject</a:t>
            </a:r>
          </a:p>
          <a:p>
            <a:pPr marL="571500" indent="-571500"/>
            <a:r>
              <a:rPr lang="en-US" dirty="0" smtClean="0"/>
              <a:t>Explain the reason for making the comparison and/or contrast</a:t>
            </a:r>
          </a:p>
          <a:p>
            <a:pPr marL="571500" indent="-571500"/>
            <a:r>
              <a:rPr lang="en-US" dirty="0" smtClean="0"/>
              <a:t>Follow a sentence flow that moves from general to more specific</a:t>
            </a:r>
          </a:p>
          <a:p>
            <a:pPr marL="571500" indent="-571500"/>
            <a:r>
              <a:rPr lang="en-US" dirty="0" smtClean="0"/>
              <a:t>Develop a strong thesis statement that identify the items being compared and the criteria of comparison</a:t>
            </a:r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fr-F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705</Words>
  <Application>Microsoft Office PowerPoint</Application>
  <PresentationFormat>Affichage à l'écran (4:3)</PresentationFormat>
  <Paragraphs>98</Paragraphs>
  <Slides>16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Liaisons</vt:lpstr>
      </vt:variant>
      <vt:variant>
        <vt:i4>5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Thème Office</vt:lpstr>
      <vt:lpstr>C:\Users\MOSTEFA\Desktop\My courses\academic writing\essay writing\Moodle course docs-Written exp L3-\How_to_Write_a_Compare_Contrast_Thesis.pdf</vt:lpstr>
      <vt:lpstr>C:\Users\MOSTEFA\Desktop\My courses\academic writing\essay writing\Moodle course docs-Written exp L3-\Example The Compare Contrast Essay.pdf</vt:lpstr>
      <vt:lpstr>C:\Users\MOSTEFA\Desktop\My courses\academic writing\essay writing\Moodle course docs-Written exp L3-\example-two-great-nations.pdf</vt:lpstr>
      <vt:lpstr>C:\Users\MOSTEFA\Desktop\My courses\academic writing\essay writing\Moodle course docs-Written exp L3-\Download Great Writing Student Book 4 Unit 3.pdf</vt:lpstr>
      <vt:lpstr>C:\Users\MOSTEFA\Desktop\comparison contrast essay.pdf</vt:lpstr>
      <vt:lpstr>Unit 2</vt:lpstr>
      <vt:lpstr>Objectives </vt:lpstr>
      <vt:lpstr>Compare/contrast essay: overview</vt:lpstr>
      <vt:lpstr>Examples </vt:lpstr>
      <vt:lpstr>Thesis statement </vt:lpstr>
      <vt:lpstr>Diapositive 6</vt:lpstr>
      <vt:lpstr>Practice </vt:lpstr>
      <vt:lpstr>Patterns of organization</vt:lpstr>
      <vt:lpstr>Essay guidelines</vt:lpstr>
      <vt:lpstr>Diapositive 10</vt:lpstr>
      <vt:lpstr>Diapositive 11</vt:lpstr>
      <vt:lpstr>Essay outline: point-by-point pattern</vt:lpstr>
      <vt:lpstr>Connectors </vt:lpstr>
      <vt:lpstr>Diapositive 14</vt:lpstr>
      <vt:lpstr>Example of compare/contrast essay</vt:lpstr>
      <vt:lpstr>Worksheets: further practice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</dc:title>
  <dc:creator>MOSTEFA</dc:creator>
  <cp:lastModifiedBy>MOSTEFA</cp:lastModifiedBy>
  <cp:revision>52</cp:revision>
  <dcterms:created xsi:type="dcterms:W3CDTF">2020-03-16T09:56:01Z</dcterms:created>
  <dcterms:modified xsi:type="dcterms:W3CDTF">2020-03-17T22:57:06Z</dcterms:modified>
</cp:coreProperties>
</file>