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56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28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31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768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14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29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74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2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65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91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53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FC97-2BB9-4383-BFD3-F5F6F6E2414F}" type="datetimeFigureOut">
              <a:rPr lang="fr-FR" smtClean="0"/>
              <a:pPr/>
              <a:t>03/09/2020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10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C5888C-E095-4B6A-B4C5-F8E2724AE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6939" y="2571751"/>
            <a:ext cx="8072437" cy="3857625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27745817-7CBF-4CDF-B4B9-988E1B43B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299157" cy="2285422"/>
          </a:xfrm>
          <a:solidFill>
            <a:srgbClr val="FFC000"/>
          </a:solidFill>
          <a:ln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rtlCol="0">
            <a:normAutofit fontScale="90000"/>
          </a:bodyPr>
          <a:lstStyle/>
          <a:p>
            <a:pPr rtl="1">
              <a:defRPr/>
            </a:pP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fr-FR" dirty="0"/>
              <a:t/>
            </a:r>
            <a:br>
              <a:rPr lang="fr-FR" dirty="0"/>
            </a:b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A8B7CD4-C7CB-4B61-B418-C5766240F688}"/>
              </a:ext>
            </a:extLst>
          </p:cNvPr>
          <p:cNvSpPr txBox="1">
            <a:spLocks/>
          </p:cNvSpPr>
          <p:nvPr/>
        </p:nvSpPr>
        <p:spPr bwMode="auto">
          <a:xfrm>
            <a:off x="0" y="2292110"/>
            <a:ext cx="12299157" cy="471745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2AB8DB-7E9D-4EBE-A476-68109AC390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8925" y="3690144"/>
            <a:ext cx="1257300" cy="1620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6C2C0EC-DB66-407D-AFAF-06DC578FAC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820" y="3690144"/>
            <a:ext cx="1257300" cy="1620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558A464-751D-4208-BCA6-24C6824ACA12}"/>
              </a:ext>
            </a:extLst>
          </p:cNvPr>
          <p:cNvSpPr/>
          <p:nvPr/>
        </p:nvSpPr>
        <p:spPr>
          <a:xfrm>
            <a:off x="536624" y="1095106"/>
            <a:ext cx="11118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كلية العلوم الاقتصادية و التجارية و علوم التسيير</a:t>
            </a:r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44313-B7EB-4A67-BC7D-9CB8F65ED113}"/>
              </a:ext>
            </a:extLst>
          </p:cNvPr>
          <p:cNvSpPr/>
          <p:nvPr/>
        </p:nvSpPr>
        <p:spPr>
          <a:xfrm>
            <a:off x="1593273" y="246801"/>
            <a:ext cx="100621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r-AE" sz="7200" b="1" dirty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raiser Bloody" pitchFamily="2" charset="0"/>
                <a:cs typeface="AlHarfAlJadid Linotype One" pitchFamily="2" charset="-78"/>
              </a:rPr>
              <a:t>جامعة محمد خيضر- </a:t>
            </a:r>
            <a:r>
              <a:rPr lang="ar-AE" sz="7200" b="1" dirty="0" smtClean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raiser Bloody" pitchFamily="2" charset="0"/>
                <a:cs typeface="AlHarfAlJadid Linotype One" pitchFamily="2" charset="-78"/>
              </a:rPr>
              <a:t>بسكرة-</a:t>
            </a:r>
            <a:endParaRPr lang="fr-FR" sz="7200" b="1" cap="none" spc="0" dirty="0">
              <a:ln/>
              <a:solidFill>
                <a:srgbClr val="002060"/>
              </a:solidFill>
              <a:effectLst/>
              <a:latin typeface="Hellraiser Bloody" pitchFamily="2" charset="0"/>
              <a:cs typeface="AlHarfAlJadid Linotype One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B70B19-A8B8-488B-819E-FECB719C32CF}"/>
              </a:ext>
            </a:extLst>
          </p:cNvPr>
          <p:cNvSpPr/>
          <p:nvPr/>
        </p:nvSpPr>
        <p:spPr>
          <a:xfrm>
            <a:off x="0" y="2226884"/>
            <a:ext cx="12299157" cy="1323439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>
            <a:spAutoFit/>
          </a:bodyPr>
          <a:lstStyle/>
          <a:p>
            <a:pPr algn="ctr" rtl="1">
              <a:defRPr/>
            </a:pPr>
            <a:r>
              <a:rPr lang="ar-AE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الواجب</a:t>
            </a:r>
            <a:r>
              <a:rPr lang="ar-AE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 المنزلي رقم</a:t>
            </a:r>
            <a:endParaRPr lang="ar-DZ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ae_Cortoba" pitchFamily="18" charset="-78"/>
              <a:cs typeface="ae_Cortoba" pitchFamily="18" charset="-78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58" y="3626053"/>
            <a:ext cx="7160702" cy="320792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9010496-BC2D-45D4-A907-88247ECCF6AC}"/>
              </a:ext>
            </a:extLst>
          </p:cNvPr>
          <p:cNvSpPr/>
          <p:nvPr/>
        </p:nvSpPr>
        <p:spPr>
          <a:xfrm>
            <a:off x="2731767" y="6094580"/>
            <a:ext cx="7160702" cy="83099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 rtl="1">
              <a:defRPr/>
            </a:pPr>
            <a:r>
              <a:rPr lang="ar-AE" sz="4800" b="1" dirty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أ.د/ خليفي عيسى</a:t>
            </a:r>
          </a:p>
        </p:txBody>
      </p:sp>
      <p:sp>
        <p:nvSpPr>
          <p:cNvPr id="15" name="TextBox 14"/>
          <p:cNvSpPr txBox="1"/>
          <p:nvPr/>
        </p:nvSpPr>
        <p:spPr>
          <a:xfrm rot="20863915">
            <a:off x="2900941" y="4810586"/>
            <a:ext cx="4779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الاقتصاد </a:t>
            </a:r>
            <a:r>
              <a:rPr lang="ar-AE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الجزئي</a:t>
            </a:r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44592">
            <a:off x="2166939" y="5390916"/>
            <a:ext cx="848649" cy="84864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74" y="2285423"/>
            <a:ext cx="1287627" cy="116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52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534" y="1733549"/>
            <a:ext cx="11955179" cy="4981149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r" rtl="1"/>
            <a:r>
              <a:rPr lang="ar-DZ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يبين الجدول التالي الكميات المختلفة التي تنتجها مؤسسة في سوق ما و تكاليف إنتاجها :</a:t>
            </a:r>
            <a:endParaRPr lang="fr-FR" sz="28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5534" y="1"/>
            <a:ext cx="11955179" cy="173355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ar-AE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الواجب المنزلي رقم         :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358039"/>
              </p:ext>
            </p:extLst>
          </p:nvPr>
        </p:nvGraphicFramePr>
        <p:xfrm>
          <a:off x="561703" y="2231685"/>
          <a:ext cx="11035693" cy="427361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977293">
                  <a:extLst>
                    <a:ext uri="{9D8B030D-6E8A-4147-A177-3AD203B41FA5}">
                      <a16:colId xmlns:a16="http://schemas.microsoft.com/office/drawing/2014/main" val="3447065439"/>
                    </a:ext>
                  </a:extLst>
                </a:gridCol>
                <a:gridCol w="849086">
                  <a:extLst>
                    <a:ext uri="{9D8B030D-6E8A-4147-A177-3AD203B41FA5}">
                      <a16:colId xmlns:a16="http://schemas.microsoft.com/office/drawing/2014/main" val="123670328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893837970"/>
                    </a:ext>
                  </a:extLst>
                </a:gridCol>
                <a:gridCol w="875211">
                  <a:extLst>
                    <a:ext uri="{9D8B030D-6E8A-4147-A177-3AD203B41FA5}">
                      <a16:colId xmlns:a16="http://schemas.microsoft.com/office/drawing/2014/main" val="1093448205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4231537850"/>
                    </a:ext>
                  </a:extLst>
                </a:gridCol>
                <a:gridCol w="992778">
                  <a:extLst>
                    <a:ext uri="{9D8B030D-6E8A-4147-A177-3AD203B41FA5}">
                      <a16:colId xmlns:a16="http://schemas.microsoft.com/office/drawing/2014/main" val="3340274562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1424027415"/>
                    </a:ext>
                  </a:extLst>
                </a:gridCol>
                <a:gridCol w="940526">
                  <a:extLst>
                    <a:ext uri="{9D8B030D-6E8A-4147-A177-3AD203B41FA5}">
                      <a16:colId xmlns:a16="http://schemas.microsoft.com/office/drawing/2014/main" val="3974258328"/>
                    </a:ext>
                  </a:extLst>
                </a:gridCol>
                <a:gridCol w="3722914">
                  <a:extLst>
                    <a:ext uri="{9D8B030D-6E8A-4147-A177-3AD203B41FA5}">
                      <a16:colId xmlns:a16="http://schemas.microsoft.com/office/drawing/2014/main" val="1736597746"/>
                    </a:ext>
                  </a:extLst>
                </a:gridCol>
              </a:tblGrid>
              <a:tr h="30882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8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ighlight>
                            <a:srgbClr val="C0C0C0"/>
                          </a:highlight>
                          <a:cs typeface="+mj-cs"/>
                        </a:rPr>
                        <a:t>6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5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4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2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Q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172314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100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100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ighlight>
                            <a:srgbClr val="C0C0C0"/>
                          </a:highlight>
                          <a:cs typeface="+mj-cs"/>
                        </a:rPr>
                        <a:t>100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100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100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100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100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100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FC</a:t>
                      </a: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التكلفة الثابتة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278541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VC</a:t>
                      </a: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التكلفة المتغيرة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792036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660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520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ighlight>
                            <a:srgbClr val="C0C0C0"/>
                          </a:highlight>
                          <a:cs typeface="+mj-cs"/>
                        </a:rPr>
                        <a:t>410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335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300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280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240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180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TC</a:t>
                      </a: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التكلفة الكلية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52950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ighlight>
                            <a:srgbClr val="C0C0C0"/>
                          </a:highligh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AFC</a:t>
                      </a:r>
                      <a:r>
                        <a:rPr lang="ar-DZ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j-cs"/>
                        </a:rPr>
                        <a:t> التكلفة المتوسطة الثابتة</a:t>
                      </a:r>
                      <a:endParaRPr lang="fr-FR" sz="1600" b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726827"/>
                  </a:ext>
                </a:extLst>
              </a:tr>
              <a:tr h="34786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ighlight>
                            <a:srgbClr val="C0C0C0"/>
                          </a:highligh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j-cs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j-cs"/>
                        </a:rPr>
                        <a:t>AVC</a:t>
                      </a:r>
                      <a:r>
                        <a:rPr lang="ar-DZ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j-cs"/>
                        </a:rPr>
                        <a:t> التكلفة المتوسطة المتغيرة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590416"/>
                  </a:ext>
                </a:extLst>
              </a:tr>
              <a:tr h="34786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ighlight>
                            <a:srgbClr val="C0C0C0"/>
                          </a:highligh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ATC</a:t>
                      </a:r>
                      <a:r>
                        <a:rPr lang="ar-DZ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 </a:t>
                      </a:r>
                      <a:r>
                        <a:rPr lang="ar-DZ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التكلفة المتوسطة الكلية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00023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75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75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ighlight>
                            <a:srgbClr val="C0C0C0"/>
                          </a:highlight>
                          <a:cs typeface="+mj-cs"/>
                        </a:rPr>
                        <a:t>75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75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75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75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75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75</a:t>
                      </a: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P</a:t>
                      </a: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السعر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964666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R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T</a:t>
                      </a: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الايراد الكلي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21179"/>
                  </a:ext>
                </a:extLst>
              </a:tr>
              <a:tr h="40138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MR</a:t>
                      </a: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الايراد الحدي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923869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M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C</a:t>
                      </a:r>
                      <a:r>
                        <a:rPr lang="ar-DZ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 التكلفة الحدية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628274"/>
                  </a:ext>
                </a:extLst>
              </a:tr>
              <a:tr h="397063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r>
                        <a:rPr lang="ar-DZ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j-cs"/>
                        </a:rPr>
                        <a:t>π الربح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638377"/>
                  </a:ext>
                </a:extLst>
              </a:tr>
            </a:tbl>
          </a:graphicData>
        </a:graphic>
      </p:graphicFrame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4" y="303212"/>
            <a:ext cx="1541029" cy="1430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32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57" y="1257618"/>
            <a:ext cx="11872685" cy="5491526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571500" lvl="0" indent="-571500" algn="r" rtl="1">
              <a:buFont typeface="Wingdings" panose="05000000000000000000" pitchFamily="2" charset="2"/>
              <a:buChar char="q"/>
              <a:tabLst>
                <a:tab pos="185738" algn="l"/>
              </a:tabLst>
            </a:pPr>
            <a:r>
              <a:rPr lang="ar-AE" sz="6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DZ" sz="6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المطلوب</a:t>
            </a:r>
            <a:r>
              <a:rPr lang="ar-DZ" sz="6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DZ" sz="66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1</a:t>
            </a:r>
            <a:r>
              <a:rPr lang="ar-AE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اكمل الجدول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0" algn="r" rtl="1"/>
            <a:r>
              <a:rPr lang="ar-DZ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2) عن أي سوق نتحدث. و لماذا.   </a:t>
            </a:r>
            <a:endParaRPr lang="ar-AE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r>
              <a:rPr lang="ar-DZ" sz="6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3</a:t>
            </a:r>
            <a:r>
              <a:rPr lang="ar-AE" sz="6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DZ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استخرج من الجدول كمية الإنتاج التي تعظم ربح هذه المؤسسة. برر اجابتك.</a:t>
            </a:r>
            <a:endParaRPr lang="ar-AE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endParaRPr lang="ar-AE" sz="7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59657" y="0"/>
            <a:ext cx="11849463" cy="1257617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ar-AE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الواجب المنزلي رقم          :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811" y="0"/>
            <a:ext cx="1658595" cy="1257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6572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113</Words>
  <Application>Microsoft Office PowerPoint</Application>
  <PresentationFormat>Grand écran</PresentationFormat>
  <Paragraphs>86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ae_Cortoba</vt:lpstr>
      <vt:lpstr>AlHarfAlJadid Linotype One</vt:lpstr>
      <vt:lpstr>Arial</vt:lpstr>
      <vt:lpstr>Calibri</vt:lpstr>
      <vt:lpstr>Calibri Light</vt:lpstr>
      <vt:lpstr>Hellraiser Bloody</vt:lpstr>
      <vt:lpstr>Times New Roman</vt:lpstr>
      <vt:lpstr>Wingdings</vt:lpstr>
      <vt:lpstr>Thème Office</vt:lpstr>
      <vt:lpstr>     </vt:lpstr>
      <vt:lpstr>الواجب المنزلي رقم         :</vt:lpstr>
      <vt:lpstr>الواجب المنزلي رقم         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PC</cp:lastModifiedBy>
  <cp:revision>50</cp:revision>
  <dcterms:created xsi:type="dcterms:W3CDTF">2020-07-06T10:25:58Z</dcterms:created>
  <dcterms:modified xsi:type="dcterms:W3CDTF">2020-09-03T10:19:02Z</dcterms:modified>
</cp:coreProperties>
</file>