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79" r:id="rId4"/>
    <p:sldId id="257" r:id="rId5"/>
    <p:sldId id="259" r:id="rId6"/>
    <p:sldId id="280" r:id="rId7"/>
    <p:sldId id="275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1CE0996B-0652-4C75-89E5-5767B21CC72A}">
          <p14:sldIdLst>
            <p14:sldId id="256"/>
            <p14:sldId id="278"/>
            <p14:sldId id="279"/>
            <p14:sldId id="257"/>
          </p14:sldIdLst>
        </p14:section>
        <p14:section name="Section sans titre" id="{E8383990-5031-41B5-A061-F8C48151A0A3}">
          <p14:sldIdLst>
            <p14:sldId id="259"/>
            <p14:sldId id="280"/>
            <p14:sldId id="2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3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16/05/2020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268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16/05/2020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70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16/05/2020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2150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16/05/2020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78251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16/05/2020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4671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16/05/2020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63278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16/05/2020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45761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16/05/2020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8255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16/05/2020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3760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16/05/2020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6621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16/05/2020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7723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16/05/2020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0428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16/05/2020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8071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16/05/2020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5929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16/05/2020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513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16/05/2020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1020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96B7A-E36F-4E3A-9D4F-23A429C0CED0}" type="datetimeFigureOut">
              <a:rPr lang="fr-FR" smtClean="0"/>
              <a:pPr/>
              <a:t>16/05/2020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0269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92725" y="3471585"/>
            <a:ext cx="9691801" cy="1036021"/>
          </a:xfrm>
        </p:spPr>
        <p:txBody>
          <a:bodyPr>
            <a:normAutofit fontScale="90000"/>
          </a:bodyPr>
          <a:lstStyle/>
          <a:p>
            <a:pPr algn="ctr"/>
            <a:r>
              <a:rPr lang="ar-DZ" sz="4000" b="1" dirty="0" smtClean="0">
                <a:solidFill>
                  <a:schemeClr val="accent1"/>
                </a:solidFill>
                <a:latin typeface="Calibri"/>
                <a:ea typeface="Calibri"/>
                <a:cs typeface="Traditional Arabic"/>
              </a:rPr>
              <a:t>حل التمرين الرابع (السلسلة الثانية)</a:t>
            </a:r>
            <a:r>
              <a:rPr lang="ar-DZ" sz="4000" dirty="0" smtClean="0">
                <a:latin typeface="Calibri"/>
                <a:ea typeface="Calibri"/>
                <a:cs typeface="Arial"/>
              </a:rPr>
              <a:t>  </a:t>
            </a:r>
            <a:br>
              <a:rPr lang="ar-DZ" sz="4000" dirty="0" smtClean="0">
                <a:latin typeface="Calibri"/>
                <a:ea typeface="Calibri"/>
                <a:cs typeface="Arial"/>
              </a:rPr>
            </a:br>
            <a:r>
              <a:rPr lang="ar-DZ" sz="3200" b="1" dirty="0" smtClean="0">
                <a:latin typeface="Calibri"/>
                <a:ea typeface="Calibri"/>
                <a:cs typeface="Arial"/>
              </a:rPr>
              <a:t>الأستاذة: </a:t>
            </a:r>
            <a:r>
              <a:rPr lang="ar-DZ" sz="3200" b="1" dirty="0" err="1" smtClean="0">
                <a:latin typeface="Calibri"/>
                <a:ea typeface="Calibri"/>
                <a:cs typeface="Arial"/>
              </a:rPr>
              <a:t>عديسة</a:t>
            </a:r>
            <a:r>
              <a:rPr lang="ar-DZ" sz="3200" b="1" dirty="0" smtClean="0">
                <a:latin typeface="Calibri"/>
                <a:ea typeface="Calibri"/>
                <a:cs typeface="Arial"/>
              </a:rPr>
              <a:t>   </a:t>
            </a:r>
            <a:endParaRPr lang="fr-FR" sz="4400" b="1" dirty="0">
              <a:latin typeface="Simplified Arabic" pitchFamily="18" charset="-78"/>
              <a:cs typeface="Simplified Arabic" pitchFamily="18" charset="-78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0"/>
            <a:ext cx="11972544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654" y="899826"/>
            <a:ext cx="1428750" cy="1258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6674" y="1011425"/>
            <a:ext cx="1428750" cy="1146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2368" y="1048164"/>
            <a:ext cx="7973568" cy="536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2816352" y="1528905"/>
            <a:ext cx="65105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DZ" b="1" dirty="0">
                <a:solidFill>
                  <a:srgbClr val="000000"/>
                </a:solidFill>
                <a:latin typeface="Simplified Arabic"/>
                <a:ea typeface="Calibri" panose="020F0502020204030204" pitchFamily="34" charset="0"/>
                <a:cs typeface="Simplified Arabic"/>
              </a:rPr>
              <a:t>جامعة محمد خيضر- بسكرة</a:t>
            </a:r>
            <a:endParaRPr lang="fr-FR" sz="1400" b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DZ" b="1" dirty="0">
                <a:solidFill>
                  <a:srgbClr val="000000"/>
                </a:solidFill>
                <a:latin typeface="Simplified Arabic"/>
                <a:ea typeface="Calibri" panose="020F0502020204030204" pitchFamily="34" charset="0"/>
                <a:cs typeface="Simplified Arabic"/>
              </a:rPr>
              <a:t>كلية العلوم الاقتصادية والتجارية وعلوم التسيير</a:t>
            </a:r>
            <a:endParaRPr lang="fr-FR" sz="1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SY" b="1" dirty="0">
                <a:solidFill>
                  <a:srgbClr val="000000"/>
                </a:solidFill>
                <a:latin typeface="Onyx" panose="04050602080702020203" pitchFamily="82" charset="0"/>
                <a:ea typeface="Simplified Arabic"/>
                <a:cs typeface="Simplified Arabic"/>
              </a:rPr>
              <a:t>قسم ا</a:t>
            </a:r>
            <a:r>
              <a:rPr lang="ar-DZ" b="1" dirty="0">
                <a:solidFill>
                  <a:srgbClr val="000000"/>
                </a:solidFill>
                <a:latin typeface="Onyx" panose="04050602080702020203" pitchFamily="82" charset="0"/>
                <a:ea typeface="Simplified Arabic"/>
                <a:cs typeface="Simplified Arabic"/>
              </a:rPr>
              <a:t>لعلوم الاقتصادية</a:t>
            </a:r>
          </a:p>
        </p:txBody>
      </p:sp>
      <p:sp>
        <p:nvSpPr>
          <p:cNvPr id="4" name="Rectangle 3"/>
          <p:cNvSpPr/>
          <p:nvPr/>
        </p:nvSpPr>
        <p:spPr>
          <a:xfrm>
            <a:off x="1434803" y="2394367"/>
            <a:ext cx="98497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1"/>
            <a:r>
              <a:rPr lang="ar-DZ" sz="3200" b="1" dirty="0" smtClean="0"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تطبيقات في الاقتصاد الكلي  موجه الى طلبة السنة الثانية ليسانس علوم مالية وتجارية</a:t>
            </a:r>
            <a:r>
              <a:rPr lang="fr-FR" sz="3200" dirty="0"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/>
            </a:r>
            <a:br>
              <a:rPr lang="fr-FR" sz="3200" dirty="0"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</a:br>
            <a:endParaRPr lang="fr-FR" sz="32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66932821"/>
      </p:ext>
    </p:extLst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82497" y="1"/>
            <a:ext cx="10230461" cy="643943"/>
          </a:xfrm>
        </p:spPr>
        <p:txBody>
          <a:bodyPr>
            <a:noAutofit/>
          </a:bodyPr>
          <a:lstStyle/>
          <a:p>
            <a:pPr algn="r" rtl="1"/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بافتراضنا </a:t>
            </a:r>
            <a:r>
              <a:rPr lang="ar-DZ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نموذج يتكون من ا</a:t>
            </a:r>
            <a:r>
              <a:rPr lang="ar-DZ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قتصادين </a:t>
            </a:r>
            <a:r>
              <a:rPr lang="fr-FR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</a:t>
            </a:r>
            <a:r>
              <a:rPr lang="ar-DZ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 </a:t>
            </a:r>
            <a:r>
              <a:rPr lang="fr-FR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B</a:t>
            </a:r>
            <a:r>
              <a:rPr lang="ar-DZ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وذلك وفق معطيات الجدول التالي: </a:t>
            </a:r>
            <a:endParaRPr lang="fr-FR" sz="2800" b="1" dirty="0">
              <a:solidFill>
                <a:schemeClr val="accent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8499861"/>
              </p:ext>
            </p:extLst>
          </p:nvPr>
        </p:nvGraphicFramePr>
        <p:xfrm>
          <a:off x="1571224" y="824246"/>
          <a:ext cx="9903852" cy="524170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3304390"/>
                <a:gridCol w="3297867"/>
                <a:gridCol w="3301595"/>
              </a:tblGrid>
              <a:tr h="40320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</a:rPr>
                        <a:t>البيان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الاقتصاد </a:t>
                      </a:r>
                      <a:r>
                        <a:rPr lang="fr-FR" sz="1400">
                          <a:effectLst/>
                        </a:rPr>
                        <a:t>A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الاقتصاد</a:t>
                      </a:r>
                      <a:r>
                        <a:rPr lang="fr-FR" sz="1400">
                          <a:effectLst/>
                        </a:rPr>
                        <a:t> B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0320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الاستهلاك المستقل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150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50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0320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الدخل المتاح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1200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1000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0320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الواردات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100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؟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0320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الصادرات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80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100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0320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الميل الحدي للاستهلاك    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؟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0.75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0320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الاستهلاك النهائي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1050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800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0320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 dirty="0" smtClean="0">
                          <a:effectLst/>
                        </a:rPr>
                        <a:t>الاستثمار </a:t>
                      </a:r>
                      <a:r>
                        <a:rPr lang="ar-DZ" sz="1400" dirty="0">
                          <a:effectLst/>
                        </a:rPr>
                        <a:t>المستقل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350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100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0320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الانفاق الحكومي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135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100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0320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التحويلات المستقلة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100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150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0320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الضرائب التلقائية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120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100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0320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معدل التحويلات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0.05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0.05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0320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معدل الضرائب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0.15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</a:rPr>
                        <a:t>0.15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540913" y="77273"/>
            <a:ext cx="11359166" cy="450761"/>
          </a:xfrm>
        </p:spPr>
        <p:txBody>
          <a:bodyPr>
            <a:normAutofit fontScale="90000"/>
          </a:bodyPr>
          <a:lstStyle/>
          <a:p>
            <a:pPr algn="r" rtl="1"/>
            <a:r>
              <a:rPr lang="ar-DZ" sz="2800" dirty="0"/>
              <a:t>-</a:t>
            </a:r>
            <a:r>
              <a:rPr lang="ar-DZ" sz="3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حساب الميل الحدي للاستهلاك للاقتصاد </a:t>
            </a:r>
            <a:r>
              <a:rPr lang="fr-FR" sz="3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</a:t>
            </a:r>
            <a:r>
              <a:rPr lang="ar-DZ" sz="3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والواردات </a:t>
            </a:r>
            <a:r>
              <a:rPr lang="ar-DZ" sz="31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للاقتصاد</a:t>
            </a:r>
            <a:r>
              <a:rPr lang="fr-FR" sz="31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fr-FR" sz="3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B</a:t>
            </a:r>
            <a:r>
              <a:rPr lang="ar-DZ" sz="3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endParaRPr lang="fr-FR" sz="31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657380" y="656824"/>
            <a:ext cx="11397245" cy="592428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DZ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-الميل </a:t>
            </a:r>
            <a:r>
              <a:rPr lang="ar-DZ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الحدي للاستهلاك للاقتصاد </a:t>
            </a:r>
            <a:r>
              <a:rPr lang="fr-FR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</a:t>
            </a:r>
            <a:endParaRPr lang="ar-DZ" sz="2400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fr-FR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C=</a:t>
            </a:r>
            <a:r>
              <a:rPr lang="fr-FR" sz="2400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a+by</a:t>
            </a:r>
            <a:r>
              <a:rPr lang="fr-FR" sz="2400" baseline="-25000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d</a:t>
            </a:r>
            <a:r>
              <a:rPr lang="ar-DZ" sz="2400" baseline="-25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</a:p>
          <a:p>
            <a:r>
              <a:rPr lang="fr-FR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1050=150+b1200</a:t>
            </a:r>
            <a:endParaRPr lang="fr-FR" sz="24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fr-FR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b=1050-150/120</a:t>
            </a:r>
            <a:r>
              <a:rPr lang="fr-FR" sz="2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=0.75</a:t>
            </a:r>
            <a:endParaRPr lang="fr-FR" sz="24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r" rtl="1">
              <a:buNone/>
            </a:pPr>
            <a:r>
              <a:rPr lang="ar-DZ" sz="24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-</a:t>
            </a:r>
            <a:r>
              <a:rPr lang="ar-DZ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واردات الاقتصاد</a:t>
            </a:r>
            <a:r>
              <a:rPr lang="fr-FR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fr-FR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B</a:t>
            </a:r>
            <a:endParaRPr lang="ar-DZ" sz="2400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fr-FR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Y*=C+I+G+(X-M)</a:t>
            </a:r>
          </a:p>
          <a:p>
            <a:r>
              <a:rPr lang="fr-FR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M=C+I+G+X-Y</a:t>
            </a:r>
          </a:p>
          <a:p>
            <a:r>
              <a:rPr lang="fr-FR" sz="2400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Yd</a:t>
            </a:r>
            <a:r>
              <a:rPr lang="fr-FR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=</a:t>
            </a:r>
            <a:r>
              <a:rPr lang="fr-FR" sz="2400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Y-Tx+Tr</a:t>
            </a:r>
            <a:endParaRPr lang="fr-FR" sz="24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fr-FR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Y*=</a:t>
            </a:r>
            <a:r>
              <a:rPr lang="fr-FR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yd+Tx-Tr</a:t>
            </a:r>
            <a:endParaRPr lang="fr-FR" sz="24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fr-FR" sz="2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Y*=1055..56</a:t>
            </a:r>
            <a:endParaRPr lang="fr-FR" sz="24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fr-FR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M=C+I+G+X-Y</a:t>
            </a:r>
            <a:r>
              <a:rPr lang="fr-FR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*</a:t>
            </a:r>
          </a:p>
          <a:p>
            <a:r>
              <a:rPr lang="fr-FR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M=800+100+100+100-1055.56=</a:t>
            </a:r>
            <a:r>
              <a:rPr lang="fr-FR" sz="24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44.44</a:t>
            </a:r>
            <a:endParaRPr lang="fr-FR" sz="24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l">
              <a:buNone/>
            </a:pPr>
            <a:endParaRPr lang="fr-FR" sz="24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824247" y="206062"/>
            <a:ext cx="11367753" cy="6537638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DZ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-</a:t>
            </a:r>
            <a:r>
              <a:rPr lang="ar-DZ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حساب الدخل التوازني ورصيد ميزانية الاقتصاد </a:t>
            </a:r>
            <a:r>
              <a:rPr lang="fr-FR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</a:t>
            </a:r>
            <a:r>
              <a:rPr lang="ar-DZ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</a:t>
            </a:r>
            <a:r>
              <a:rPr lang="fr-FR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Y=1 /</a:t>
            </a:r>
            <a:r>
              <a:rPr lang="fr-FR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1-b+btx-btr(a-bTx</a:t>
            </a:r>
            <a:r>
              <a:rPr lang="fr-FR" sz="12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0</a:t>
            </a:r>
            <a:r>
              <a:rPr lang="fr-FR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+bTr</a:t>
            </a:r>
            <a:r>
              <a:rPr lang="fr-FR" sz="12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0</a:t>
            </a:r>
            <a:r>
              <a:rPr lang="fr-FR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+I+G+X-M</a:t>
            </a:r>
            <a:r>
              <a:rPr lang="fr-FR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)</a:t>
            </a:r>
          </a:p>
          <a:p>
            <a:pPr marL="0" lvl="0" indent="0" algn="r" rtl="1">
              <a:buNone/>
            </a:pPr>
            <a:r>
              <a:rPr lang="ar-DZ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بالتعويض بالقيم نجد </a:t>
            </a:r>
            <a:r>
              <a:rPr lang="fr-FR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y=1/1-0.75+0.75*0.15-0.75*0.05 (150-0.75*120+0,75*100+350+135+80-100) </a:t>
            </a:r>
            <a:r>
              <a:rPr lang="fr-FR" sz="24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fr-FR" sz="24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DZ" sz="24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ومنه                                                           </a:t>
            </a:r>
            <a:r>
              <a:rPr lang="fr-FR" sz="24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1846.15</a:t>
            </a:r>
            <a:r>
              <a:rPr lang="ar-DZ" sz="24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</a:t>
            </a:r>
            <a:r>
              <a:rPr lang="fr-FR" sz="24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y*=</a:t>
            </a:r>
            <a:br>
              <a:rPr lang="fr-FR" sz="24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DZ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رصيد </a:t>
            </a:r>
            <a:r>
              <a:rPr lang="ar-DZ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الميزانية للاقتصاد </a:t>
            </a:r>
            <a:r>
              <a:rPr lang="fr-FR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 </a:t>
            </a:r>
          </a:p>
          <a:p>
            <a:r>
              <a:rPr lang="fr-FR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SB=</a:t>
            </a:r>
            <a:r>
              <a:rPr lang="fr-FR" sz="2400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Tx</a:t>
            </a:r>
            <a:r>
              <a:rPr lang="fr-FR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*-((</a:t>
            </a:r>
            <a:r>
              <a:rPr lang="fr-FR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G</a:t>
            </a:r>
            <a:r>
              <a:rPr lang="fr-FR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*+Tr*)</a:t>
            </a:r>
            <a:endParaRPr lang="fr-FR" sz="24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fr-FR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SB=Tx</a:t>
            </a:r>
            <a:r>
              <a:rPr lang="fr-FR" sz="12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0</a:t>
            </a:r>
            <a:r>
              <a:rPr lang="fr-FR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+ty-</a:t>
            </a:r>
            <a:r>
              <a:rPr lang="fr-FR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(</a:t>
            </a:r>
            <a:r>
              <a:rPr lang="fr-FR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G+Tr</a:t>
            </a:r>
            <a:r>
              <a:rPr lang="fr-FR" sz="105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0</a:t>
            </a:r>
            <a:r>
              <a:rPr lang="fr-FR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+ry)</a:t>
            </a:r>
            <a:endParaRPr lang="fr-FR" sz="24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fr-FR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SB=120+0.15(1846.15)-(350+100+0.05*1846.15)</a:t>
            </a:r>
          </a:p>
          <a:p>
            <a:r>
              <a:rPr lang="fr-FR" sz="24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SB=69.615 </a:t>
            </a:r>
            <a:r>
              <a:rPr lang="ar-DZ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اذن الميزانية في حالة فائض.</a:t>
            </a:r>
            <a:endParaRPr lang="fr-FR" sz="24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lvl="0" indent="0" algn="r" rtl="1">
              <a:buNone/>
            </a:pPr>
            <a:r>
              <a:rPr lang="ar-DZ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اذا كان الناتج عند التشغيل التام هو 2000 </a:t>
            </a:r>
            <a:r>
              <a:rPr lang="ar-DZ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ون</a:t>
            </a:r>
            <a:r>
              <a:rPr lang="ar-DZ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بالنسبة للاقتصاد </a:t>
            </a:r>
            <a:r>
              <a:rPr lang="fr-FR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 </a:t>
            </a:r>
            <a:r>
              <a:rPr lang="ar-DZ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</a:t>
            </a:r>
            <a:endParaRPr lang="fr-FR" sz="24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r" rtl="1">
              <a:buNone/>
            </a:pPr>
            <a:r>
              <a:rPr lang="ar-DZ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لدينا الاقتصاد</a:t>
            </a:r>
            <a:r>
              <a:rPr lang="fr-FR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   </a:t>
            </a:r>
            <a:r>
              <a:rPr lang="ar-DZ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في حالة انكماش  أي</a:t>
            </a:r>
            <a:r>
              <a:rPr lang="fr-FR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  Y</a:t>
            </a:r>
            <a:r>
              <a:rPr lang="fr-FR" sz="2400" baseline="-25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E</a:t>
            </a:r>
            <a:r>
              <a:rPr lang="fr-FR" sz="2400" baseline="30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* </a:t>
            </a:r>
            <a:r>
              <a:rPr lang="fr-FR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&lt;Y</a:t>
            </a:r>
            <a:r>
              <a:rPr lang="fr-FR" sz="2400" baseline="-25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F </a:t>
            </a:r>
            <a:endParaRPr lang="fr-FR" sz="24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r" rtl="1">
              <a:buNone/>
            </a:pPr>
            <a:r>
              <a:rPr lang="ar-DZ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أي 2000أكبر من 1846.15 </a:t>
            </a:r>
            <a:r>
              <a:rPr lang="fr-FR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بفجوة بمقدار </a:t>
            </a:r>
            <a:r>
              <a:rPr lang="fr-FR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 </a:t>
            </a:r>
            <a:r>
              <a:rPr lang="ar-SA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</a:t>
            </a:r>
            <a:r>
              <a:rPr lang="fr-FR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fr-FR" sz="24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Δy</a:t>
            </a:r>
            <a:r>
              <a:rPr lang="fr-FR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=153.850</a:t>
            </a:r>
          </a:p>
          <a:p>
            <a:pPr marL="0" indent="0" algn="r" rtl="1">
              <a:buNone/>
            </a:pPr>
            <a:r>
              <a:rPr lang="ar-DZ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</a:t>
            </a:r>
            <a:r>
              <a:rPr lang="fr-FR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</a:t>
            </a:r>
            <a:r>
              <a:rPr lang="ar-DZ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منه: </a:t>
            </a:r>
            <a:r>
              <a:rPr lang="fr-FR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</a:t>
            </a:r>
            <a:r>
              <a:rPr lang="fr-FR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</a:t>
            </a:r>
            <a:r>
              <a:rPr lang="fr-FR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Δ y=K</a:t>
            </a:r>
            <a:r>
              <a:rPr lang="fr-FR" sz="2400" baseline="-25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G</a:t>
            </a:r>
            <a:r>
              <a:rPr lang="fr-FR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Δ G</a:t>
            </a:r>
            <a:r>
              <a:rPr lang="ar-DZ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 </a:t>
            </a:r>
            <a:r>
              <a:rPr lang="ar-DZ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         </a:t>
            </a:r>
            <a:r>
              <a:rPr lang="fr-FR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=3,0769</a:t>
            </a:r>
            <a:r>
              <a:rPr lang="ar-DZ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fr-FR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1/1-0.75+0.75*0.15-0.75*0.05</a:t>
            </a:r>
            <a:r>
              <a:rPr lang="ar-DZ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</a:t>
            </a:r>
            <a:r>
              <a:rPr lang="fr-FR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K</a:t>
            </a:r>
            <a:r>
              <a:rPr lang="fr-FR" sz="2400" baseline="-25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G</a:t>
            </a:r>
            <a:r>
              <a:rPr lang="fr-FR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=</a:t>
            </a:r>
            <a:endParaRPr lang="ar-DZ" sz="24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>
              <a:buNone/>
            </a:pPr>
            <a:r>
              <a:rPr lang="fr-FR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Δ G= Δ y/ </a:t>
            </a:r>
            <a:r>
              <a:rPr lang="fr-FR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K</a:t>
            </a:r>
            <a:r>
              <a:rPr lang="fr-FR" sz="2400" baseline="-25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G</a:t>
            </a:r>
            <a:r>
              <a:rPr lang="fr-FR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=153,850</a:t>
            </a:r>
            <a:r>
              <a:rPr lang="fr-FR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/ </a:t>
            </a:r>
            <a:r>
              <a:rPr lang="fr-FR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3,0769=50</a:t>
            </a:r>
          </a:p>
          <a:p>
            <a:pPr marL="0" indent="0" algn="r" rtl="1">
              <a:buNone/>
            </a:pPr>
            <a:r>
              <a:rPr lang="ar-DZ" sz="2400" i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أي يجب</a:t>
            </a:r>
            <a:r>
              <a:rPr lang="fr-FR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G</a:t>
            </a:r>
            <a:r>
              <a:rPr lang="ar-DZ" sz="2400" i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زيادة  بـ 50 </a:t>
            </a:r>
            <a:r>
              <a:rPr lang="ar-DZ" sz="2400" i="1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و,ن</a:t>
            </a:r>
            <a:endParaRPr lang="fr-FR" sz="2400" i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7365782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3031"/>
            <a:ext cx="12158156" cy="6754969"/>
          </a:xfrm>
        </p:spPr>
        <p:txBody>
          <a:bodyPr>
            <a:noAutofit/>
          </a:bodyPr>
          <a:lstStyle/>
          <a:p>
            <a:pPr marL="0" lvl="0" indent="0" algn="r" rtl="1">
              <a:buNone/>
            </a:pPr>
            <a:r>
              <a:rPr lang="ar-DZ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يجب تغيير   واردات الاقتصاد </a:t>
            </a:r>
            <a:r>
              <a:rPr lang="fr-FR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</a:t>
            </a:r>
            <a:r>
              <a:rPr lang="ar-DZ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لتحقيق التوازن في الميزان التجاري </a:t>
            </a:r>
            <a:endParaRPr lang="fr-FR" sz="24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r" rtl="1">
              <a:buNone/>
            </a:pPr>
            <a:r>
              <a:rPr lang="ar-DZ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لدينا رصيد الميزان التجاري للاقتصاد (</a:t>
            </a:r>
            <a:r>
              <a:rPr lang="fr-FR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</a:t>
            </a:r>
            <a:r>
              <a:rPr lang="ar-DZ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) ونرمز له بالرمز </a:t>
            </a:r>
            <a:r>
              <a:rPr lang="fr-FR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BTC</a:t>
            </a:r>
          </a:p>
          <a:p>
            <a:r>
              <a:rPr lang="fr-FR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   BTC=X-M</a:t>
            </a:r>
            <a:endParaRPr lang="fr-FR" sz="24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fr-FR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BTC=80-100=</a:t>
            </a:r>
            <a:r>
              <a:rPr lang="fr-FR" sz="24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-20                 </a:t>
            </a:r>
            <a:r>
              <a:rPr lang="fr-FR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</a:t>
            </a:r>
            <a:r>
              <a:rPr lang="ar-DZ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ومنه </a:t>
            </a:r>
            <a:r>
              <a:rPr lang="ar-DZ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حالة عجز في الميزان التجاري للاقتصاد</a:t>
            </a:r>
            <a:endParaRPr lang="fr-FR" sz="2400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r" rtl="1">
              <a:buNone/>
            </a:pPr>
            <a:r>
              <a:rPr lang="ar-DZ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وحتى يتحقق التوازن يجب تغير الميزان التجاري بـ قيمة -</a:t>
            </a:r>
            <a:r>
              <a:rPr lang="ar-DZ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20</a:t>
            </a:r>
            <a:r>
              <a:rPr lang="ar-DZ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ومنه </a:t>
            </a:r>
            <a:r>
              <a:rPr lang="ar-DZ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</a:t>
            </a:r>
          </a:p>
          <a:p>
            <a:pPr marL="0" indent="0">
              <a:buNone/>
            </a:pPr>
            <a:r>
              <a:rPr lang="fr-FR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ΔBTC=-</a:t>
            </a:r>
            <a:r>
              <a:rPr lang="fr-FR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20</a:t>
            </a:r>
            <a:r>
              <a:rPr lang="ar-DZ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fr-FR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ΔM=</a:t>
            </a:r>
            <a:r>
              <a:rPr lang="fr-FR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fr-FR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?</a:t>
            </a:r>
          </a:p>
          <a:p>
            <a:pPr marL="0" indent="0">
              <a:buNone/>
            </a:pPr>
            <a:r>
              <a:rPr lang="fr-FR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ΔBTC +BTC=X-M- Δ M</a:t>
            </a:r>
          </a:p>
          <a:p>
            <a:pPr marL="0" indent="0">
              <a:buNone/>
            </a:pPr>
            <a:r>
              <a:rPr lang="fr-FR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ΔBTC=- Δ M</a:t>
            </a:r>
            <a:r>
              <a:rPr lang="fr-FR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=-</a:t>
            </a:r>
            <a:r>
              <a:rPr lang="fr-FR" sz="24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20</a:t>
            </a:r>
            <a:endParaRPr lang="fr-FR" sz="24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lvl="0" indent="0" algn="r" rtl="1">
              <a:buNone/>
            </a:pPr>
            <a:r>
              <a:rPr lang="ar-DZ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ومنه الدخل الجديد  وذلك بعد التعويض بقيمة  الواردات الجديدة حيث :</a:t>
            </a:r>
            <a:endParaRPr lang="fr-FR" sz="24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fr-FR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M’=M+ ΔM=100-20=80</a:t>
            </a:r>
          </a:p>
          <a:p>
            <a:r>
              <a:rPr lang="fr-FR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Y=1 /0.325(150-0.75+0.75*100+150+135+80-80)</a:t>
            </a:r>
          </a:p>
          <a:p>
            <a:r>
              <a:rPr lang="fr-FR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Y</a:t>
            </a:r>
            <a:r>
              <a:rPr lang="ar-DZ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'</a:t>
            </a:r>
            <a:r>
              <a:rPr lang="fr-FR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=1907.69</a:t>
            </a:r>
          </a:p>
          <a:p>
            <a:pPr marL="0" indent="0" algn="r" rtl="1">
              <a:buNone/>
            </a:pPr>
            <a:r>
              <a:rPr lang="fr-FR" sz="2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-</a:t>
            </a:r>
            <a:endParaRPr lang="fr-FR" sz="24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48299" y="734096"/>
            <a:ext cx="8915400" cy="5602129"/>
          </a:xfrm>
        </p:spPr>
        <p:txBody>
          <a:bodyPr/>
          <a:lstStyle/>
          <a:p>
            <a:pPr marL="0" indent="0" algn="r" rtl="1">
              <a:buNone/>
            </a:pPr>
            <a:r>
              <a:rPr lang="ar-DZ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يمكن تقييم حالة  الميزان التجاري والدخل الوطني للاقتصاد     حالة فائض</a:t>
            </a:r>
            <a:endParaRPr lang="fr-FR" sz="24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r" rtl="1">
              <a:buNone/>
            </a:pPr>
            <a:r>
              <a:rPr lang="ar-DZ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</a:t>
            </a:r>
            <a:r>
              <a:rPr lang="fr-FR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BTC=100-44.44=55.56</a:t>
            </a:r>
            <a:r>
              <a:rPr lang="ar-DZ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fr-FR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BBTC=X-M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72535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0264" y="2587336"/>
            <a:ext cx="10297391" cy="135081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ar-DZ" sz="6000" dirty="0" smtClean="0">
                <a:solidFill>
                  <a:schemeClr val="accent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شكرا على الاصغاء والمتابعة</a:t>
            </a:r>
            <a:endParaRPr lang="fr-FR" sz="6000" dirty="0">
              <a:solidFill>
                <a:schemeClr val="accent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782</TotalTime>
  <Words>251</Words>
  <Application>Microsoft Office PowerPoint</Application>
  <PresentationFormat>Grand écran</PresentationFormat>
  <Paragraphs>86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6" baseType="lpstr">
      <vt:lpstr>Arial</vt:lpstr>
      <vt:lpstr>Calibri</vt:lpstr>
      <vt:lpstr>Century Gothic</vt:lpstr>
      <vt:lpstr>Onyx</vt:lpstr>
      <vt:lpstr>Simplified Arabic</vt:lpstr>
      <vt:lpstr>Tahoma</vt:lpstr>
      <vt:lpstr>Traditional Arabic</vt:lpstr>
      <vt:lpstr>Wingdings 3</vt:lpstr>
      <vt:lpstr>Brin</vt:lpstr>
      <vt:lpstr>حل التمرين الرابع (السلسلة الثانية)   الأستاذة: عديسة   </vt:lpstr>
      <vt:lpstr>بافتراضنا نموذج يتكون من اقتصادين Aو B وذلك وفق معطيات الجدول التالي: </vt:lpstr>
      <vt:lpstr>-حساب الميل الحدي للاستهلاك للاقتصاد Aوالواردات للاقتصاد B 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الموضوع</dc:title>
  <dc:creator>eldjawda</dc:creator>
  <cp:lastModifiedBy>pc</cp:lastModifiedBy>
  <cp:revision>178</cp:revision>
  <dcterms:created xsi:type="dcterms:W3CDTF">2019-11-18T21:56:28Z</dcterms:created>
  <dcterms:modified xsi:type="dcterms:W3CDTF">2020-05-16T11:01:13Z</dcterms:modified>
</cp:coreProperties>
</file>