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F5DC-944E-4644-A254-384AD2617F95}" type="datetimeFigureOut">
              <a:rPr lang="fr-FR" smtClean="0"/>
              <a:t>03/06/2020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4D5F-470C-41C1-A092-8556C9D44F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F5DC-944E-4644-A254-384AD2617F95}" type="datetimeFigureOut">
              <a:rPr lang="fr-FR" smtClean="0"/>
              <a:t>03/06/2020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4D5F-470C-41C1-A092-8556C9D44F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F5DC-944E-4644-A254-384AD2617F95}" type="datetimeFigureOut">
              <a:rPr lang="fr-FR" smtClean="0"/>
              <a:t>03/06/2020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4D5F-470C-41C1-A092-8556C9D44F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F5DC-944E-4644-A254-384AD2617F95}" type="datetimeFigureOut">
              <a:rPr lang="fr-FR" smtClean="0"/>
              <a:t>03/06/2020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4D5F-470C-41C1-A092-8556C9D44F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F5DC-944E-4644-A254-384AD2617F95}" type="datetimeFigureOut">
              <a:rPr lang="fr-FR" smtClean="0"/>
              <a:t>03/06/2020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4D5F-470C-41C1-A092-8556C9D44F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F5DC-944E-4644-A254-384AD2617F95}" type="datetimeFigureOut">
              <a:rPr lang="fr-FR" smtClean="0"/>
              <a:t>03/06/2020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4D5F-470C-41C1-A092-8556C9D44F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F5DC-944E-4644-A254-384AD2617F95}" type="datetimeFigureOut">
              <a:rPr lang="fr-FR" smtClean="0"/>
              <a:t>03/06/2020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4D5F-470C-41C1-A092-8556C9D44F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F5DC-944E-4644-A254-384AD2617F95}" type="datetimeFigureOut">
              <a:rPr lang="fr-FR" smtClean="0"/>
              <a:t>03/06/2020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4D5F-470C-41C1-A092-8556C9D44F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F5DC-944E-4644-A254-384AD2617F95}" type="datetimeFigureOut">
              <a:rPr lang="fr-FR" smtClean="0"/>
              <a:t>03/06/2020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4D5F-470C-41C1-A092-8556C9D44F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F5DC-944E-4644-A254-384AD2617F95}" type="datetimeFigureOut">
              <a:rPr lang="fr-FR" smtClean="0"/>
              <a:t>03/06/2020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4D5F-470C-41C1-A092-8556C9D44F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F5DC-944E-4644-A254-384AD2617F95}" type="datetimeFigureOut">
              <a:rPr lang="fr-FR" smtClean="0"/>
              <a:t>03/06/2020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14D5F-470C-41C1-A092-8556C9D44F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BF5DC-944E-4644-A254-384AD2617F95}" type="datetimeFigureOut">
              <a:rPr lang="fr-FR" smtClean="0"/>
              <a:t>03/06/2020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14D5F-470C-41C1-A092-8556C9D44F06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si-perception.org/IMG/pdf/Diagramme_floral.pdf" TargetMode="External"/><Relationship Id="rId2" Type="http://schemas.openxmlformats.org/officeDocument/2006/relationships/hyperlink" Target="http://uel.unisciel.fr/biologie/module1/module1_ch01/co/apprendre_ch01_8.htm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928934"/>
            <a:ext cx="835824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Références </a:t>
            </a:r>
            <a:r>
              <a:rPr lang="fr-FR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biblographiques</a:t>
            </a:r>
            <a:endParaRPr lang="fr-FR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428604"/>
            <a:ext cx="9144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http://uel.unisciel.fr/biologie/module1/module1_ch01/co/apprendre_ch01_8.html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http://www.osi-perception.org/IMG/pdf/Diagramme_floral.pdf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3-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APG, 1998. An ordinal classification for the families of flowering plants.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Annals of the Missouri Botanical Garden, 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85: 531–553.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4-APG II. 2003. An update of the Angiosperm Phylogeny Group classification for the orders and families of flowering plants: APG II.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Botanical Journal of the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Linnean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Society, 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141: 399–436.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5-APG III, 2009. An update of the Angiosperm Phylogeny Group classification for the orders and families of flowering plants: APG III.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Botanical Journal of the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Linnean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Society, 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161: 105–121.</a:t>
            </a:r>
          </a:p>
          <a:p>
            <a:pPr algn="just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6-Dupont F. et Guignard J.-L., 2012. 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Botanique. Les familles de plantes. Elsevier-Masson, 15ème édition. [Donne un panorama très actualisé de la nouvelle classification).</a:t>
            </a:r>
          </a:p>
          <a:p>
            <a:pPr algn="just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7-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Haston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E., Richardson J.E., Stevens P.F., Chase M.W., Harris D.J., 2009. The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linear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Angiosperm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Phylogeny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Group (LAPG) III : a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linear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sequence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of the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families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in APG III. </a:t>
            </a:r>
            <a:r>
              <a:rPr lang="fr-FR" sz="2000" i="1" dirty="0" err="1" smtClean="0">
                <a:latin typeface="Times New Roman" pitchFamily="18" charset="0"/>
                <a:cs typeface="Times New Roman" pitchFamily="18" charset="0"/>
              </a:rPr>
              <a:t>Botanical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 Journal of the </a:t>
            </a:r>
            <a:r>
              <a:rPr lang="fr-FR" sz="2000" i="1" dirty="0" err="1" smtClean="0">
                <a:latin typeface="Times New Roman" pitchFamily="18" charset="0"/>
                <a:cs typeface="Times New Roman" pitchFamily="18" charset="0"/>
              </a:rPr>
              <a:t>Linnean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 Society, </a:t>
            </a:r>
            <a:r>
              <a:rPr lang="fr-FR" sz="2000" b="1" i="1" dirty="0" smtClean="0">
                <a:latin typeface="Times New Roman" pitchFamily="18" charset="0"/>
                <a:cs typeface="Times New Roman" pitchFamily="18" charset="0"/>
              </a:rPr>
              <a:t>161: 128-131. (version "en séquence linéaire" pour utilisation dans les herbiers ou les ouvrages)</a:t>
            </a:r>
          </a:p>
          <a:p>
            <a:pPr algn="just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8-Moore M.J.,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Soltis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P.S., Bell C.D.,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Burleign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J.G.,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Soltis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D.E., 2010.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Phylogenetic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of 83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plastid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genes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further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resolves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early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diversification of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eudicots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000" i="1" dirty="0" smtClean="0">
                <a:latin typeface="Times New Roman" pitchFamily="18" charset="0"/>
                <a:cs typeface="Times New Roman" pitchFamily="18" charset="0"/>
              </a:rPr>
              <a:t>PNAS, 107 : 4623-4628.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243</Words>
  <Application>Microsoft Office PowerPoint</Application>
  <PresentationFormat>Affichage à l'écran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</dc:creator>
  <cp:lastModifiedBy>Admin</cp:lastModifiedBy>
  <cp:revision>1</cp:revision>
  <dcterms:created xsi:type="dcterms:W3CDTF">2020-06-03T06:40:16Z</dcterms:created>
  <dcterms:modified xsi:type="dcterms:W3CDTF">2020-06-03T06:41:34Z</dcterms:modified>
</cp:coreProperties>
</file>