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57" r:id="rId5"/>
    <p:sldId id="265" r:id="rId6"/>
    <p:sldId id="259" r:id="rId7"/>
    <p:sldId id="266" r:id="rId8"/>
    <p:sldId id="267" r:id="rId9"/>
    <p:sldId id="258" r:id="rId10"/>
    <p:sldId id="262" r:id="rId11"/>
    <p:sldId id="263" r:id="rId12"/>
    <p:sldId id="26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05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643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39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117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40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0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3043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25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33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79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541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A6069-7592-48D4-9C11-37D03387794C}" type="datetimeFigureOut">
              <a:rPr lang="fr-FR" smtClean="0"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85A85-E5C2-43D2-AA72-9F2CAB697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63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5" Type="http://schemas.openxmlformats.org/officeDocument/2006/relationships/image" Target="../media/image1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jpeg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eshare.net/rntunjung/rnt-lecture-2012-worms-of-large-intestine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41.188.65.217/UNF3Smiroir/campusnumeriques/parasitologie/enseignement/trichocephalose/site/html/2.html" TargetMode="External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6" Type="http://schemas.openxmlformats.org/officeDocument/2006/relationships/hyperlink" Target="http://disciplines.ac-montpellier.fr/biotechnologies/media-gallery/detail/55/192" TargetMode="External"/><Relationship Id="rId5" Type="http://schemas.openxmlformats.org/officeDocument/2006/relationships/hyperlink" Target="https://web.stanford.edu/group/parasites/ParaSites2005/Trichuris/Untitled-12.htm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www.sciencedirect.com/topics/immunology-and-microbiology/trichuris-trichiura" TargetMode="External"/><Relationship Id="rId9" Type="http://schemas.openxmlformats.org/officeDocument/2006/relationships/hyperlink" Target="https://www.researchgate.net/publication/221860114_Clear_Genetic_Distinctiveness_between_Human-_and_Pig-Derived_Trichuris_Based_on_Analyses_of_Mitochondrial_Datasets/figures?lo=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fr.wikipedia.org/w/index.php?title=Trichuris_ovis&amp;action=edit&amp;redlink=1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.png"/><Relationship Id="rId4" Type="http://schemas.openxmlformats.org/officeDocument/2006/relationships/image" Target="../media/image4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1.pn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1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806215" y="0"/>
            <a:ext cx="10179466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Trichoc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phalose</a:t>
            </a:r>
            <a:r>
              <a:rPr lang="fr-F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68947" y="1502427"/>
            <a:ext cx="65910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Sommaire </a:t>
            </a:r>
            <a:endParaRPr lang="fr-FR" sz="3200" b="1" dirty="0" smtClean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Introduction</a:t>
            </a:r>
            <a:endParaRPr lang="fr-FR" sz="3200" b="1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2. Historique </a:t>
            </a:r>
          </a:p>
          <a:p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3. Agent pathogène</a:t>
            </a:r>
          </a:p>
          <a:p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4. Classification</a:t>
            </a:r>
          </a:p>
          <a:p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fr-FR" sz="3200" b="1" dirty="0">
                <a:latin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pidémiologie</a:t>
            </a:r>
          </a:p>
          <a:p>
            <a:r>
              <a:rPr lang="fr-FR" sz="3200" b="1" dirty="0">
                <a:latin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. Cycle évolutif </a:t>
            </a:r>
          </a:p>
          <a:p>
            <a:r>
              <a:rPr lang="fr-FR" sz="3200" b="1" dirty="0">
                <a:latin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fr-FR" sz="32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. Diagnostic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35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239"/>
    </mc:Choice>
    <mc:Fallback>
      <p:transition spd="slow" advTm="34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7076" y="0"/>
            <a:ext cx="3463344" cy="874802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solidFill>
                  <a:srgbClr val="002060"/>
                </a:solidFill>
              </a:rPr>
              <a:t>6</a:t>
            </a:r>
            <a:r>
              <a:rPr lang="fr-FR" b="1" u="sng" dirty="0" smtClean="0">
                <a:solidFill>
                  <a:srgbClr val="002060"/>
                </a:solidFill>
              </a:rPr>
              <a:t>. Cycle évolutif </a:t>
            </a:r>
            <a:endParaRPr lang="fr-FR" b="1" u="sng" dirty="0">
              <a:solidFill>
                <a:srgbClr val="002060"/>
              </a:solidFill>
            </a:endParaRPr>
          </a:p>
        </p:txBody>
      </p:sp>
      <p:pic>
        <p:nvPicPr>
          <p:cNvPr id="1030" name="Picture 6" descr="https://upload.wikimedia.org/wikipedia/commons/9/92/Trichuriasis_lifecyc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206" y="695373"/>
            <a:ext cx="5522308" cy="653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4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579"/>
    </mc:Choice>
    <mc:Fallback>
      <p:transition spd="slow" advTm="162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986" y="0"/>
            <a:ext cx="5073203" cy="1325563"/>
          </a:xfrm>
        </p:spPr>
        <p:txBody>
          <a:bodyPr/>
          <a:lstStyle/>
          <a:p>
            <a:pPr algn="ctr"/>
            <a:r>
              <a:rPr lang="fr-FR" b="1" u="sng" dirty="0"/>
              <a:t>7</a:t>
            </a:r>
            <a:r>
              <a:rPr lang="fr-FR" b="1" u="sng" dirty="0" smtClean="0"/>
              <a:t>.Diagnostic</a:t>
            </a:r>
            <a:r>
              <a:rPr lang="fr-FR" b="1" u="sng" dirty="0"/>
              <a:t> 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0015" y="1237638"/>
            <a:ext cx="6270938" cy="402753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fr-FR" b="1" dirty="0" smtClean="0"/>
              <a:t>A. </a:t>
            </a:r>
            <a:r>
              <a:rPr lang="fr-FR" b="1" dirty="0" smtClean="0"/>
              <a:t>Biologique</a:t>
            </a:r>
          </a:p>
          <a:p>
            <a:pPr lvl="0"/>
            <a:r>
              <a:rPr lang="fr-FR" dirty="0" smtClean="0"/>
              <a:t>recherche </a:t>
            </a:r>
            <a:r>
              <a:rPr lang="fr-FR" dirty="0"/>
              <a:t>des œufs à l’examen </a:t>
            </a:r>
            <a:r>
              <a:rPr lang="fr-FR" dirty="0" err="1"/>
              <a:t>parasitologique</a:t>
            </a:r>
            <a:r>
              <a:rPr lang="fr-FR" dirty="0"/>
              <a:t> des selles. </a:t>
            </a:r>
          </a:p>
          <a:p>
            <a:r>
              <a:rPr lang="fr-FR" dirty="0"/>
              <a:t>les techniques de concentrations (</a:t>
            </a:r>
            <a:r>
              <a:rPr lang="fr-FR" dirty="0" err="1"/>
              <a:t>Kato</a:t>
            </a:r>
            <a:r>
              <a:rPr lang="fr-FR" dirty="0"/>
              <a:t>, Ritchie). </a:t>
            </a:r>
          </a:p>
          <a:p>
            <a:r>
              <a:rPr lang="fr-FR" dirty="0"/>
              <a:t>Moléculaire </a:t>
            </a:r>
          </a:p>
          <a:p>
            <a:r>
              <a:rPr lang="fr-FR" dirty="0"/>
              <a:t>HES</a:t>
            </a:r>
          </a:p>
          <a:p>
            <a:r>
              <a:rPr lang="fr-FR" dirty="0"/>
              <a:t>Anémie (rare</a:t>
            </a:r>
            <a:r>
              <a:rPr lang="fr-FR" dirty="0" smtClean="0"/>
              <a:t>)</a:t>
            </a:r>
          </a:p>
          <a:p>
            <a:pPr lvl="0"/>
            <a:r>
              <a:rPr lang="fr-FR" b="1" dirty="0" smtClean="0"/>
              <a:t>B. Médical</a:t>
            </a:r>
          </a:p>
          <a:p>
            <a:pPr lvl="0"/>
            <a:r>
              <a:rPr lang="fr-FR" dirty="0" smtClean="0"/>
              <a:t>Exceptionnellement </a:t>
            </a:r>
            <a:r>
              <a:rPr lang="fr-FR" dirty="0"/>
              <a:t>les vers adultes sont découverts sur un prolapsus rectal ou à l’examen anatomo-pathologie de la pièce opératoire d’appendice. </a:t>
            </a:r>
          </a:p>
          <a:p>
            <a:r>
              <a:rPr lang="fr-FR" dirty="0"/>
              <a:t>C</a:t>
            </a:r>
            <a:r>
              <a:rPr lang="fr-FR" dirty="0" smtClean="0"/>
              <a:t>oloscopie </a:t>
            </a:r>
          </a:p>
          <a:p>
            <a:endParaRPr lang="fr-FR" dirty="0"/>
          </a:p>
        </p:txBody>
      </p:sp>
      <p:pic>
        <p:nvPicPr>
          <p:cNvPr id="7" name="Picture 2" descr="https://player.slideplayer.fr/65/11820100/slides/slide_3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2" t="55674" r="14651" b="7464"/>
          <a:stretch/>
        </p:blipFill>
        <p:spPr bwMode="auto">
          <a:xfrm>
            <a:off x="8447717" y="2026836"/>
            <a:ext cx="2595352" cy="244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omment se déroule une coloscopie ? C'est douloureux ? - Top Santé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115" y="4546830"/>
            <a:ext cx="2675467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Les techniques Coprologiques en parasitologie - BIOLOGIE MEDICAL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717" y="203141"/>
            <a:ext cx="2745738" cy="157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www.researchgate.net/profile/Peter_Nejsum/publication/221860114/figure/fig9/AS:340539615531012@1458202379327/Sequences-of-primers-for-amplifying-short-PCR-fragments-from-human-Trichuris-and_W64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07" b="51651"/>
          <a:stretch/>
        </p:blipFill>
        <p:spPr bwMode="auto">
          <a:xfrm>
            <a:off x="5344733" y="4685607"/>
            <a:ext cx="2526347" cy="172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ppendicites parasitaires - ScienceDirec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807" y="4716435"/>
            <a:ext cx="2214891" cy="166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76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529"/>
    </mc:Choice>
    <mc:Fallback>
      <p:transition spd="slow" advTm="59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références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0470" y="1690688"/>
            <a:ext cx="11512639" cy="4021383"/>
          </a:xfrm>
        </p:spPr>
        <p:txBody>
          <a:bodyPr>
            <a:normAutofit/>
          </a:bodyPr>
          <a:lstStyle/>
          <a:p>
            <a:r>
              <a:rPr lang="fr-FR" sz="2000" dirty="0" smtClean="0">
                <a:hlinkClick r:id="rId4"/>
              </a:rPr>
              <a:t>https://www.sciencedirect.com/topics/immunology-and-microbiology/trichuris-trichiura</a:t>
            </a:r>
            <a:endParaRPr lang="fr-FR" sz="2000" dirty="0">
              <a:hlinkClick r:id="rId4"/>
            </a:endParaRPr>
          </a:p>
          <a:p>
            <a:r>
              <a:rPr lang="fr-FR" sz="2000" dirty="0" smtClean="0">
                <a:hlinkClick r:id="rId5"/>
              </a:rPr>
              <a:t>https://web.stanford.edu/group/parasites/ParaSites2005/Trichuris/Untitled-12.htm</a:t>
            </a:r>
            <a:endParaRPr lang="fr-FR" sz="2000" dirty="0" smtClean="0"/>
          </a:p>
          <a:p>
            <a:r>
              <a:rPr lang="fr-FR" sz="2000" dirty="0">
                <a:hlinkClick r:id="rId6"/>
              </a:rPr>
              <a:t>http://</a:t>
            </a:r>
            <a:r>
              <a:rPr lang="fr-FR" sz="2000" dirty="0" smtClean="0">
                <a:hlinkClick r:id="rId6"/>
              </a:rPr>
              <a:t>disciplines.ac-montpellier.fr/biotechnologies/media-gallery/detail/55/192</a:t>
            </a:r>
            <a:endParaRPr lang="fr-FR" sz="2000" dirty="0" smtClean="0"/>
          </a:p>
          <a:p>
            <a:r>
              <a:rPr lang="fr-FR" sz="2000" dirty="0">
                <a:hlinkClick r:id="rId7"/>
              </a:rPr>
              <a:t>http://</a:t>
            </a:r>
            <a:r>
              <a:rPr lang="fr-FR" sz="2000" dirty="0" smtClean="0">
                <a:hlinkClick r:id="rId7"/>
              </a:rPr>
              <a:t>41.188.65.217/UNF3Smiroir/campusnumeriques/parasitologie/enseignement/trichocephalose/site/html/2.html</a:t>
            </a:r>
            <a:endParaRPr lang="fr-FR" sz="2000" dirty="0" smtClean="0"/>
          </a:p>
          <a:p>
            <a:r>
              <a:rPr lang="fr-FR" sz="2000" dirty="0">
                <a:hlinkClick r:id="rId8"/>
              </a:rPr>
              <a:t>https://</a:t>
            </a:r>
            <a:r>
              <a:rPr lang="fr-FR" sz="2000" dirty="0" smtClean="0">
                <a:hlinkClick r:id="rId8"/>
              </a:rPr>
              <a:t>www.slideshare.net/rntunjung/rnt-lecture-2012-worms-of-large-intestine</a:t>
            </a:r>
            <a:endParaRPr lang="fr-FR" sz="2000" dirty="0" smtClean="0"/>
          </a:p>
          <a:p>
            <a:r>
              <a:rPr lang="fr-FR" sz="2000">
                <a:hlinkClick r:id="rId9"/>
              </a:rPr>
              <a:t>https://www.researchgate.net/publication/221860114_Clear_Genetic_Distinctiveness_between_Human-_and_Pig-Derived_Trichuris_Based_on_Analyses_of_Mitochondrial_Datasets/figures?lo=1</a:t>
            </a:r>
            <a:endParaRPr lang="fr-FR" sz="20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87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11"/>
    </mc:Choice>
    <mc:Fallback>
      <p:transition spd="slow" advTm="14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fr-FR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ntroduc</a:t>
            </a:r>
            <a:r>
              <a:rPr lang="fr-FR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456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Parasitose intestinale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Cosmopolite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Elle </a:t>
            </a:r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 souvent asymptomatique sauf en cas d’infestation massive. </a:t>
            </a:r>
            <a:endParaRPr lang="fr-FR" b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</a:rPr>
              <a:t>Causé par un nématode (</a:t>
            </a:r>
            <a:r>
              <a:rPr lang="fr-FR" b="1" dirty="0" err="1" smtClean="0">
                <a:solidFill>
                  <a:srgbClr val="0070C0"/>
                </a:solidFill>
              </a:rPr>
              <a:t>Trichuris</a:t>
            </a:r>
            <a:r>
              <a:rPr lang="fr-FR" b="1" dirty="0" smtClean="0">
                <a:solidFill>
                  <a:srgbClr val="0070C0"/>
                </a:solidFill>
              </a:rPr>
              <a:t> 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</a:rPr>
              <a:t>grave</a:t>
            </a:r>
            <a:r>
              <a:rPr lang="fr-FR" b="1" dirty="0">
                <a:solidFill>
                  <a:srgbClr val="0070C0"/>
                </a:solidFill>
              </a:rPr>
              <a:t>, notamment chez l'enfant.</a:t>
            </a:r>
            <a:r>
              <a:rPr lang="fr-FR" dirty="0">
                <a:solidFill>
                  <a:srgbClr val="0070C0"/>
                </a:solidFill>
              </a:rPr>
              <a:t/>
            </a:r>
            <a:br>
              <a:rPr lang="fr-FR" dirty="0">
                <a:solidFill>
                  <a:srgbClr val="0070C0"/>
                </a:solidFill>
              </a:rPr>
            </a:b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0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116"/>
    </mc:Choice>
    <mc:Fallback>
      <p:transition spd="slow" advTm="58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2. Historique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0622" y="1516532"/>
            <a:ext cx="7288369" cy="4351338"/>
          </a:xfrm>
        </p:spPr>
        <p:txBody>
          <a:bodyPr>
            <a:normAutofit/>
          </a:bodyPr>
          <a:lstStyle/>
          <a:p>
            <a:pPr algn="just"/>
            <a:r>
              <a:rPr lang="fr-FR" dirty="0" smtClean="0"/>
              <a:t>1740 découvert des vers adultes de </a:t>
            </a:r>
            <a:r>
              <a:rPr lang="fr-FR" i="1" dirty="0" smtClean="0"/>
              <a:t>T. </a:t>
            </a:r>
            <a:r>
              <a:rPr lang="fr-FR" i="1" dirty="0" err="1" smtClean="0"/>
              <a:t>trichiura</a:t>
            </a:r>
            <a:r>
              <a:rPr lang="fr-FR" i="1" dirty="0" smtClean="0"/>
              <a:t> </a:t>
            </a:r>
            <a:r>
              <a:rPr lang="fr-FR" dirty="0" smtClean="0"/>
              <a:t>dans le côlon. </a:t>
            </a:r>
          </a:p>
          <a:p>
            <a:pPr algn="just"/>
            <a:r>
              <a:rPr lang="fr-FR" dirty="0" smtClean="0"/>
              <a:t>En 1761, Roederer, un médecin allemand, description morphologique précis du parasite. </a:t>
            </a:r>
          </a:p>
          <a:p>
            <a:pPr algn="just"/>
            <a:r>
              <a:rPr lang="fr-FR" dirty="0" smtClean="0"/>
              <a:t>L'organisme a reçu sa classification taxinomique au en 1771 par Linné, ce dernier prose le </a:t>
            </a:r>
            <a:r>
              <a:rPr lang="fr-FR" dirty="0" smtClean="0"/>
              <a:t>nom </a:t>
            </a:r>
            <a:r>
              <a:rPr lang="fr-FR" i="1" dirty="0" err="1" smtClean="0"/>
              <a:t>Trichocephalus</a:t>
            </a:r>
            <a:r>
              <a:rPr lang="fr-FR" dirty="0" smtClean="0"/>
              <a:t> </a:t>
            </a:r>
            <a:r>
              <a:rPr lang="fr-FR" i="1" dirty="0" err="1" smtClean="0"/>
              <a:t>hominis</a:t>
            </a:r>
            <a:r>
              <a:rPr lang="fr-FR" dirty="0" smtClean="0"/>
              <a:t>, puis </a:t>
            </a:r>
            <a:r>
              <a:rPr lang="fr-FR" i="1" dirty="0" smtClean="0"/>
              <a:t>Ascaris</a:t>
            </a:r>
            <a:r>
              <a:rPr lang="fr-FR" dirty="0" smtClean="0"/>
              <a:t> </a:t>
            </a:r>
            <a:r>
              <a:rPr lang="fr-FR" i="1" dirty="0" err="1" smtClean="0"/>
              <a:t>trichuris</a:t>
            </a:r>
            <a:r>
              <a:rPr lang="fr-FR" i="1" dirty="0" smtClean="0"/>
              <a:t>; </a:t>
            </a:r>
            <a:r>
              <a:rPr lang="fr-FR" dirty="0" smtClean="0"/>
              <a:t>et</a:t>
            </a:r>
            <a:r>
              <a:rPr lang="fr-FR" i="1" dirty="0" smtClean="0"/>
              <a:t> </a:t>
            </a:r>
            <a:r>
              <a:rPr lang="fr-FR" dirty="0" smtClean="0"/>
              <a:t>la</a:t>
            </a:r>
            <a:r>
              <a:rPr lang="fr-FR" i="1" dirty="0" smtClean="0"/>
              <a:t> dénomination définitive ne sera fixé qu’en 1941 </a:t>
            </a:r>
            <a:r>
              <a:rPr lang="fr-FR" i="1" dirty="0" err="1" smtClean="0"/>
              <a:t>T.trichiura</a:t>
            </a:r>
            <a:r>
              <a:rPr lang="fr-FR" i="1" dirty="0"/>
              <a:t>.</a:t>
            </a:r>
            <a:r>
              <a:rPr lang="fr-FR" i="1" dirty="0" smtClean="0"/>
              <a:t>  </a:t>
            </a:r>
          </a:p>
          <a:p>
            <a:pPr algn="just"/>
            <a:endParaRPr lang="fr-FR" dirty="0"/>
          </a:p>
        </p:txBody>
      </p:sp>
      <p:pic>
        <p:nvPicPr>
          <p:cNvPr id="2050" name="Picture 2" descr="upload.wikimedia.org/wikipedia/commons/thumb/e/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010" y="1176726"/>
            <a:ext cx="1802578" cy="220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72538" y="3493607"/>
            <a:ext cx="25901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Morgani (médecin italien </a:t>
            </a:r>
          </a:p>
          <a:p>
            <a:r>
              <a:rPr lang="fr-FR" dirty="0" smtClean="0"/>
              <a:t>Anata-path) 1740-</a:t>
            </a:r>
            <a:endParaRPr lang="fr-FR" dirty="0"/>
          </a:p>
        </p:txBody>
      </p:sp>
      <p:pic>
        <p:nvPicPr>
          <p:cNvPr id="2052" name="Picture 4" descr="Carl von Linné — Wikipé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435" y="4252128"/>
            <a:ext cx="1952338" cy="188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291435" y="6252231"/>
            <a:ext cx="2326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4D5156"/>
                </a:solidFill>
                <a:latin typeface="arial" panose="020B0604020202020204" pitchFamily="34" charset="0"/>
              </a:rPr>
              <a:t>Carl Von Linné </a:t>
            </a:r>
          </a:p>
          <a:p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(</a:t>
            </a:r>
            <a:r>
              <a:rPr lang="fr-FR" dirty="0" smtClean="0">
                <a:solidFill>
                  <a:srgbClr val="4D5156"/>
                </a:solidFill>
                <a:latin typeface="arial" panose="020B0604020202020204" pitchFamily="34" charset="0"/>
              </a:rPr>
              <a:t>naturaliste suédois)</a:t>
            </a:r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 </a:t>
            </a:r>
            <a:endParaRPr lang="fr-FR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15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475"/>
    </mc:Choice>
    <mc:Fallback>
      <p:transition spd="slow" advTm="76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84752" y="228600"/>
            <a:ext cx="3294842" cy="724437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Agent pathogène 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fr-FR" sz="23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2300" i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fr-FR" sz="23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fr-FR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72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56253" y="400365"/>
            <a:ext cx="20454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 smtClean="0"/>
              <a:t>&gt;</a:t>
            </a:r>
            <a:r>
              <a:rPr lang="fr-FR" dirty="0" smtClean="0"/>
              <a:t> de 20 espèces </a:t>
            </a:r>
            <a:endParaRPr lang="fr-FR" dirty="0"/>
          </a:p>
        </p:txBody>
      </p:sp>
      <p:pic>
        <p:nvPicPr>
          <p:cNvPr id="2050" name="Picture 2" descr="Guy De Dessin Animé Ou Homme De Vêtements Décontractés Vue De Fac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116" y="106404"/>
            <a:ext cx="1642357" cy="212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4524" y="815863"/>
            <a:ext cx="3584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i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600" i="1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Trichuris</a:t>
            </a:r>
            <a:r>
              <a:rPr lang="fr-FR" sz="36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i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trichiura</a:t>
            </a:r>
            <a:endParaRPr lang="fr-FR" sz="3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5602312" y="1170451"/>
            <a:ext cx="1864013" cy="5237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04524" y="1795230"/>
            <a:ext cx="44013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i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600" i="1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Trichuris</a:t>
            </a:r>
            <a:r>
              <a:rPr lang="fr-FR" sz="36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suis </a:t>
            </a:r>
            <a:r>
              <a:rPr lang="fr-FR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fr-FR" sz="2000" dirty="0" err="1" smtClean="0"/>
              <a:t>Schrank</a:t>
            </a:r>
            <a:r>
              <a:rPr lang="fr-FR" sz="2000" dirty="0"/>
              <a:t>, </a:t>
            </a:r>
            <a:r>
              <a:rPr lang="fr-FR" sz="2000" dirty="0" smtClean="0"/>
              <a:t>1788)</a:t>
            </a:r>
            <a:r>
              <a:rPr lang="fr-FR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0368" y="3009234"/>
            <a:ext cx="5605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i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600" i="1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Trichuris</a:t>
            </a:r>
            <a:r>
              <a:rPr lang="fr-FR" sz="36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i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vulpis</a:t>
            </a:r>
            <a:r>
              <a:rPr lang="fr-FR" sz="36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fr-FR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fr-FR" sz="20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Frolich</a:t>
            </a:r>
            <a:r>
              <a:rPr lang="fr-FR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1789)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5491869" y="2083058"/>
            <a:ext cx="1887725" cy="5372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>
            <a:off x="5491867" y="3343250"/>
            <a:ext cx="1887725" cy="546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872351" y="1240865"/>
            <a:ext cx="1729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</a:rPr>
              <a:t>(</a:t>
            </a:r>
            <a:r>
              <a:rPr lang="fr-FR" sz="2000" dirty="0" smtClean="0">
                <a:latin typeface="Arial" panose="020B0604020202020204" pitchFamily="34" charset="0"/>
              </a:rPr>
              <a:t>Linée</a:t>
            </a:r>
            <a:r>
              <a:rPr lang="fr-FR" u="sng" dirty="0" smtClean="0">
                <a:latin typeface="Arial" panose="020B0604020202020204" pitchFamily="34" charset="0"/>
              </a:rPr>
              <a:t> </a:t>
            </a:r>
            <a:r>
              <a:rPr lang="fr-FR" dirty="0" smtClean="0">
                <a:latin typeface="Arial" panose="020B0604020202020204" pitchFamily="34" charset="0"/>
              </a:rPr>
              <a:t>,</a:t>
            </a:r>
            <a:r>
              <a:rPr lang="fr-FR" dirty="0"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latin typeface="Arial" panose="020B0604020202020204" pitchFamily="34" charset="0"/>
              </a:rPr>
              <a:t>1771</a:t>
            </a:r>
            <a:r>
              <a:rPr lang="fr-FR" dirty="0" smtClean="0">
                <a:latin typeface="Arial" panose="020B0604020202020204" pitchFamily="34" charset="0"/>
              </a:rPr>
              <a:t>)</a:t>
            </a:r>
            <a:endParaRPr lang="fr-FR" dirty="0"/>
          </a:p>
        </p:txBody>
      </p:sp>
      <p:pic>
        <p:nvPicPr>
          <p:cNvPr id="2054" name="Picture 6" descr="Coloriage Chien à colorier - Dessin à imprimer | Chien a colorier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723" y="3303835"/>
            <a:ext cx="1672681" cy="151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essin porc epi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385" y="2043090"/>
            <a:ext cx="1866655" cy="115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04524" y="4437554"/>
            <a:ext cx="4715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i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600" i="1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Trichuris</a:t>
            </a:r>
            <a:r>
              <a:rPr lang="fr-FR" sz="36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muris </a:t>
            </a:r>
            <a:r>
              <a:rPr lang="fr-FR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fr-FR" sz="2000" dirty="0" err="1"/>
              <a:t>Schrank</a:t>
            </a:r>
            <a:r>
              <a:rPr lang="fr-FR" sz="2000" dirty="0"/>
              <a:t>, </a:t>
            </a:r>
            <a:r>
              <a:rPr lang="fr-FR" sz="2000" dirty="0" smtClean="0"/>
              <a:t>1788)</a:t>
            </a:r>
            <a:endParaRPr lang="fr-FR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ouris #4 (Animaux) – Coloriages à imprim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211" y="4760045"/>
            <a:ext cx="1506829" cy="120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lèche droite 18"/>
          <p:cNvSpPr/>
          <p:nvPr/>
        </p:nvSpPr>
        <p:spPr>
          <a:xfrm>
            <a:off x="5491867" y="4657743"/>
            <a:ext cx="1887725" cy="544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droite 20"/>
          <p:cNvSpPr/>
          <p:nvPr/>
        </p:nvSpPr>
        <p:spPr>
          <a:xfrm>
            <a:off x="5577769" y="5998933"/>
            <a:ext cx="1887725" cy="546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73548" y="6022309"/>
            <a:ext cx="51990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2800" i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Trichuris ovis (page inexistante)"/>
              </a:rPr>
              <a:t>Trichuris</a:t>
            </a:r>
            <a:r>
              <a:rPr lang="fr-FR" sz="2800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Trichuris ovis (page inexistante)"/>
              </a:rPr>
              <a:t> </a:t>
            </a:r>
            <a:r>
              <a:rPr lang="fr-FR" sz="2800" i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Trichuris ovis (page inexistante)"/>
              </a:rPr>
              <a:t>ovis</a:t>
            </a:r>
            <a:r>
              <a:rPr lang="fr-FR" sz="28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Abildgaard</a:t>
            </a:r>
            <a:r>
              <a:rPr lang="fr-FR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1795)</a:t>
            </a:r>
            <a:endParaRPr lang="fr-FR" b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oloriage Brebis - Les beaux dessins de Animaux à imprimer et colori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2" y="5626639"/>
            <a:ext cx="1434538" cy="129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1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35"/>
    </mc:Choice>
    <mc:Fallback>
      <p:transition spd="slow" advTm="51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86767" y="0"/>
            <a:ext cx="4250028" cy="1325563"/>
          </a:xfrm>
        </p:spPr>
        <p:txBody>
          <a:bodyPr/>
          <a:lstStyle/>
          <a:p>
            <a:r>
              <a:rPr lang="fr-FR" b="1" dirty="0" smtClean="0"/>
              <a:t>Morphologie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0456" y="843966"/>
            <a:ext cx="7379594" cy="5696876"/>
          </a:xfrm>
        </p:spPr>
        <p:txBody>
          <a:bodyPr>
            <a:normAutofit fontScale="250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7200" dirty="0">
                <a:latin typeface="Calibri" panose="020F0502020204030204" pitchFamily="34" charset="0"/>
                <a:cs typeface="Arial" panose="020B0604020202020204" pitchFamily="34" charset="0"/>
              </a:rPr>
              <a:t>Trois stades adulte,  larve et œuf</a:t>
            </a:r>
            <a:endParaRPr lang="fr-FR" sz="72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7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7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Adulte: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 petit ver rond, de 3 à 5 cm,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fr-FR" sz="7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blanc rosé,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fr-FR" sz="7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 corps est divisé en 2 parties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7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 partie antérieure filiforme, elle représente 2/3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7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 partie postérieure, caudale renflée, elle contient le reste du tube digestif et appareil reproducteur.</a:t>
            </a:r>
            <a:endParaRPr lang="fr-FR" sz="72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 mâle mesure 3 à 3.5cm de long, son extrémité postérieure est enroulée en spirale (figure a),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7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 femelle mesure 3.5 à 5.5cm de long, son extrémité postérieure est arquée (figure b),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72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Les adultes des 2 sexes vivent la partie antérieure enfoncée dans la muqueuse colique.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7200" dirty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Ils se nourrissent surtout de sang (hématophage+).</a:t>
            </a:r>
            <a:endParaRPr lang="fr-FR" sz="72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7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- La durée de vie des adultes est de plusieurs années (5 à </a:t>
            </a:r>
            <a:r>
              <a:rPr lang="fr-FR" sz="72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10ans).</a:t>
            </a:r>
            <a:endParaRPr lang="fr-FR" sz="7200" dirty="0"/>
          </a:p>
          <a:p>
            <a:endParaRPr lang="fr-FR" dirty="0"/>
          </a:p>
        </p:txBody>
      </p:sp>
      <p:pic>
        <p:nvPicPr>
          <p:cNvPr id="4" name="Picture 12" descr="https://ars.els-cdn.com/content/image/3-s2.0-B9780124159150000169-f16-01-9780124159150.gif?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296" y="601280"/>
            <a:ext cx="3892594" cy="593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45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129"/>
    </mc:Choice>
    <mc:Fallback>
      <p:transition spd="slow" advTm="187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5947" y="235742"/>
            <a:ext cx="5465309" cy="1325563"/>
          </a:xfrm>
        </p:spPr>
        <p:txBody>
          <a:bodyPr/>
          <a:lstStyle/>
          <a:p>
            <a:pPr marL="0" indent="0" algn="ctr"/>
            <a:r>
              <a:rPr lang="fr-FR" b="1" i="1" dirty="0" smtClean="0"/>
              <a:t>Les œufs </a:t>
            </a:r>
          </a:p>
        </p:txBody>
      </p:sp>
      <p:pic>
        <p:nvPicPr>
          <p:cNvPr id="2052" name="Picture 4" descr="http://disciplines.ac-montpellier.fr/biotechnologies/sites/sti3/files/styles/media_gallery_large/public/trichocephales.jpg?itok=YewV_jkV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432" y="1120463"/>
            <a:ext cx="4402803" cy="234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6771" y="1561305"/>
            <a:ext cx="66497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forme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ovalaire 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citron » couleur </a:t>
            </a:r>
            <a:r>
              <a:rPr lang="fr-FR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maron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forme d'un ballon de rugby </a:t>
            </a:r>
            <a:endParaRPr lang="fr-FR" sz="2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µm 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fr-FR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chaque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pôle par un bouchon muqueux. </a:t>
            </a:r>
            <a:endParaRPr lang="fr-FR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n’est pas </a:t>
            </a:r>
            <a:r>
              <a:rPr lang="fr-FR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embryonné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(stade 1 du 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cycle)</a:t>
            </a:r>
            <a:endParaRPr lang="fr-FR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Résistante en milieu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extérieur 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plusieurs mois (stade 2 du cycle).</a:t>
            </a:r>
            <a:endParaRPr lang="fr-F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19210" y="4176538"/>
            <a:ext cx="25844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i="1" dirty="0"/>
              <a:t>Les larves </a:t>
            </a:r>
            <a:endParaRPr lang="fr-FR" sz="4400" dirty="0"/>
          </a:p>
        </p:txBody>
      </p:sp>
      <p:pic>
        <p:nvPicPr>
          <p:cNvPr id="2054" name="Picture 6" descr="http://parasite.org.au/para-site/images/trichuris-sites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7" t="21028" r="60899" b="22686"/>
          <a:stretch/>
        </p:blipFill>
        <p:spPr bwMode="auto">
          <a:xfrm>
            <a:off x="9697792" y="3747752"/>
            <a:ext cx="914400" cy="239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6771" y="5006901"/>
            <a:ext cx="8553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larve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 se fixe après cinq mues dans la muqueuse cæcale, devenant adulte en un mois.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0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39"/>
    </mc:Choice>
    <mc:Fallback>
      <p:transition spd="slow" advTm="87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26488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4</a:t>
            </a:r>
            <a:r>
              <a:rPr lang="fr-FR" b="1" dirty="0" smtClean="0"/>
              <a:t>. Classification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61985"/>
            <a:ext cx="10515600" cy="4351338"/>
          </a:xfrm>
        </p:spPr>
        <p:txBody>
          <a:bodyPr/>
          <a:lstStyle/>
          <a:p>
            <a:r>
              <a:rPr lang="fr-FR" dirty="0" smtClean="0"/>
              <a:t>Règne: </a:t>
            </a:r>
            <a:r>
              <a:rPr lang="fr-FR" dirty="0" err="1"/>
              <a:t>A</a:t>
            </a:r>
            <a:r>
              <a:rPr lang="fr-FR" dirty="0" err="1" smtClean="0"/>
              <a:t>nimalia</a:t>
            </a:r>
            <a:endParaRPr lang="fr-FR" dirty="0" smtClean="0"/>
          </a:p>
          <a:p>
            <a:r>
              <a:rPr lang="fr-FR" dirty="0" smtClean="0"/>
              <a:t>Embranchement: Nématode</a:t>
            </a:r>
          </a:p>
          <a:p>
            <a:r>
              <a:rPr lang="fr-FR" dirty="0" smtClean="0"/>
              <a:t>Classe: </a:t>
            </a:r>
            <a:r>
              <a:rPr lang="fr-FR" dirty="0" err="1" smtClean="0"/>
              <a:t>Enoplea</a:t>
            </a:r>
            <a:endParaRPr lang="fr-FR" dirty="0" smtClean="0"/>
          </a:p>
          <a:p>
            <a:r>
              <a:rPr lang="fr-FR" dirty="0" smtClean="0"/>
              <a:t>Sous classe: </a:t>
            </a:r>
            <a:r>
              <a:rPr lang="fr-FR" dirty="0" err="1" smtClean="0"/>
              <a:t>Enoplia</a:t>
            </a:r>
            <a:endParaRPr lang="fr-FR" dirty="0" smtClean="0"/>
          </a:p>
          <a:p>
            <a:r>
              <a:rPr lang="fr-FR" dirty="0" smtClean="0"/>
              <a:t>Ordre : </a:t>
            </a:r>
            <a:r>
              <a:rPr lang="fr-FR" dirty="0" err="1" smtClean="0"/>
              <a:t>Trichocephalida</a:t>
            </a:r>
            <a:r>
              <a:rPr lang="fr-FR" dirty="0" smtClean="0"/>
              <a:t> </a:t>
            </a:r>
          </a:p>
          <a:p>
            <a:r>
              <a:rPr lang="fr-FR" dirty="0" smtClean="0"/>
              <a:t>Famille: </a:t>
            </a:r>
            <a:r>
              <a:rPr lang="fr-FR" dirty="0" err="1" smtClean="0"/>
              <a:t>Trichuridae</a:t>
            </a:r>
            <a:endParaRPr lang="fr-FR" dirty="0" smtClean="0"/>
          </a:p>
          <a:p>
            <a:r>
              <a:rPr lang="fr-FR" dirty="0" smtClean="0"/>
              <a:t>Genre: </a:t>
            </a:r>
            <a:r>
              <a:rPr lang="fr-FR" dirty="0" err="1" smtClean="0"/>
              <a:t>Trichirus</a:t>
            </a:r>
            <a:endParaRPr lang="fr-FR" dirty="0" smtClean="0"/>
          </a:p>
          <a:p>
            <a:r>
              <a:rPr lang="fr-FR" dirty="0" smtClean="0"/>
              <a:t>Espèce: </a:t>
            </a:r>
            <a:r>
              <a:rPr lang="fr-FR" i="1" dirty="0" err="1" smtClean="0"/>
              <a:t>Trichirus</a:t>
            </a:r>
            <a:r>
              <a:rPr lang="fr-FR" dirty="0"/>
              <a:t> </a:t>
            </a:r>
            <a:r>
              <a:rPr lang="fr-FR" i="1" dirty="0" err="1" smtClean="0"/>
              <a:t>trichiura</a:t>
            </a:r>
            <a:r>
              <a:rPr lang="fr-FR" dirty="0" smtClean="0"/>
              <a:t> </a:t>
            </a:r>
            <a:r>
              <a:rPr lang="fr-FR" dirty="0" smtClean="0"/>
              <a:t>(Linné,1771).</a:t>
            </a: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56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480"/>
    </mc:Choice>
    <mc:Fallback>
      <p:transition spd="slow" advTm="25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Localisation (habitat)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07653" y="2417236"/>
            <a:ext cx="3772437" cy="2437282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Les vers adultes :</a:t>
            </a:r>
          </a:p>
          <a:p>
            <a:pPr marL="0" indent="0">
              <a:buNone/>
            </a:pPr>
            <a:r>
              <a:rPr lang="fr-FR" dirty="0" smtClean="0"/>
              <a:t>Gros intestin , </a:t>
            </a:r>
          </a:p>
          <a:p>
            <a:pPr marL="0" indent="0">
              <a:buNone/>
            </a:pPr>
            <a:r>
              <a:rPr lang="fr-FR" dirty="0" err="1" smtClean="0"/>
              <a:t>C</a:t>
            </a:r>
            <a:r>
              <a:rPr lang="fr-FR" dirty="0" err="1" smtClean="0"/>
              <a:t>aecum</a:t>
            </a:r>
            <a:r>
              <a:rPr lang="fr-FR" dirty="0" smtClean="0"/>
              <a:t>, </a:t>
            </a:r>
          </a:p>
          <a:p>
            <a:pPr marL="0" indent="0">
              <a:buNone/>
            </a:pPr>
            <a:r>
              <a:rPr lang="fr-FR" dirty="0" smtClean="0"/>
              <a:t>appendice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 descr="Appendicite, vous dites ? | Les Quatre Saiso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4"/>
          <a:stretch/>
        </p:blipFill>
        <p:spPr bwMode="auto">
          <a:xfrm>
            <a:off x="5980090" y="1184855"/>
            <a:ext cx="5471989" cy="44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51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36"/>
    </mc:Choice>
    <mc:Fallback>
      <p:transition spd="slow" advTm="3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5</a:t>
            </a:r>
            <a:r>
              <a:rPr lang="fr-FR" b="1" dirty="0" smtClean="0"/>
              <a:t>. Epidémiologie 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 flipH="1">
            <a:off x="709925" y="1365161"/>
            <a:ext cx="99795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 smtClean="0"/>
              <a:t>800 million de personnes touchées dans le monde.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 smtClean="0"/>
              <a:t>Les enfants pauvres vivent  dans la région tropical et subtropicales sont plus touchés.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 smtClean="0"/>
              <a:t>La consommation des aliments ou des eaux souillées représentes une sources de contamination.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 smtClean="0"/>
              <a:t>Certaines personnes (25%) sont plus exposés au </a:t>
            </a:r>
            <a:r>
              <a:rPr lang="fr-FR" sz="2000" i="1" dirty="0" err="1" smtClean="0"/>
              <a:t>T.trichuris</a:t>
            </a:r>
            <a:r>
              <a:rPr lang="fr-FR" sz="2000" dirty="0" smtClean="0"/>
              <a:t> liés aux facteurs génétiques,</a:t>
            </a:r>
          </a:p>
          <a:p>
            <a:endParaRPr lang="fr-FR" dirty="0"/>
          </a:p>
        </p:txBody>
      </p:sp>
      <p:pic>
        <p:nvPicPr>
          <p:cNvPr id="6" name="Picture 8" descr="Worldwide distribution of T. trichiura4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3" r="1207" b="20161"/>
          <a:stretch/>
        </p:blipFill>
        <p:spPr bwMode="auto">
          <a:xfrm>
            <a:off x="4598787" y="3673485"/>
            <a:ext cx="6850532" cy="2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Worldwide distribution of T. trichiura4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2" t="79405"/>
          <a:stretch/>
        </p:blipFill>
        <p:spPr bwMode="auto">
          <a:xfrm>
            <a:off x="1326526" y="3673485"/>
            <a:ext cx="3084444" cy="263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96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75"/>
    </mc:Choice>
    <mc:Fallback>
      <p:transition spd="slow" advTm="36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525</Words>
  <Application>Microsoft Office PowerPoint</Application>
  <PresentationFormat>Grand écran</PresentationFormat>
  <Paragraphs>107</Paragraphs>
  <Slides>12</Slides>
  <Notes>0</Notes>
  <HiddenSlides>0</HiddenSlides>
  <MMClips>12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Arial</vt:lpstr>
      <vt:lpstr>Calibri</vt:lpstr>
      <vt:lpstr>Calibri Light</vt:lpstr>
      <vt:lpstr>Times New Roman</vt:lpstr>
      <vt:lpstr>Wingdings</vt:lpstr>
      <vt:lpstr>Thème Office</vt:lpstr>
      <vt:lpstr> la Trichocéphalose </vt:lpstr>
      <vt:lpstr>1. Introduction</vt:lpstr>
      <vt:lpstr>2. Historique </vt:lpstr>
      <vt:lpstr>Présentation PowerPoint</vt:lpstr>
      <vt:lpstr>Morphologie </vt:lpstr>
      <vt:lpstr>Les œufs </vt:lpstr>
      <vt:lpstr>4. Classification </vt:lpstr>
      <vt:lpstr>Localisation (habitat)</vt:lpstr>
      <vt:lpstr>5. Epidémiologie </vt:lpstr>
      <vt:lpstr>6. Cycle évolutif </vt:lpstr>
      <vt:lpstr>7.Diagnostic </vt:lpstr>
      <vt:lpstr>Les références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Trichocéphalose Définition   parasitose intestinale  cosmopolite,  spécifique de l’homme,  elle est souvent asymptomatique sauf en cas d’infestation massive.</dc:title>
  <dc:creator>Admin</dc:creator>
  <cp:lastModifiedBy>Admin</cp:lastModifiedBy>
  <cp:revision>54</cp:revision>
  <dcterms:created xsi:type="dcterms:W3CDTF">2020-04-14T17:55:25Z</dcterms:created>
  <dcterms:modified xsi:type="dcterms:W3CDTF">2020-04-19T00:51:33Z</dcterms:modified>
</cp:coreProperties>
</file>