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7" r:id="rId5"/>
    <p:sldId id="265" r:id="rId6"/>
    <p:sldId id="259" r:id="rId7"/>
    <p:sldId id="266" r:id="rId8"/>
    <p:sldId id="267" r:id="rId9"/>
    <p:sldId id="258" r:id="rId10"/>
    <p:sldId id="262" r:id="rId11"/>
    <p:sldId id="263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43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39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1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04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79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6069-7592-48D4-9C11-37D03387794C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5A85-E5C2-43D2-AA72-9F2CAB697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3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rntunjung/rnt-lecture-2012-worms-of-large-intestine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41.188.65.217/UNF3Smiroir/campusnumeriques/parasitologie/enseignement/trichocephalose/site/html/2.html" TargetMode="Externa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http://disciplines.ac-montpellier.fr/biotechnologies/media-gallery/detail/55/192" TargetMode="External"/><Relationship Id="rId5" Type="http://schemas.openxmlformats.org/officeDocument/2006/relationships/hyperlink" Target="https://web.stanford.edu/group/parasites/ParaSites2005/Trichuris/Untitled-12.htm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sciencedirect.com/topics/immunology-and-microbiology/trichuris-trichiura" TargetMode="External"/><Relationship Id="rId9" Type="http://schemas.openxmlformats.org/officeDocument/2006/relationships/hyperlink" Target="https://www.researchgate.net/publication/221860114_Clear_Genetic_Distinctiveness_between_Human-_and_Pig-Derived_Trichuris_Based_on_Analyses_of_Mitochondrial_Datasets/figures?l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/index.php?title=Trichuris_ovis&amp;action=edit&amp;redlink=1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06215" y="0"/>
            <a:ext cx="101794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Trichoc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phalose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8947" y="1502427"/>
            <a:ext cx="6591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Sommaire </a:t>
            </a:r>
            <a:endParaRPr lang="fr-FR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fr-F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2. Historique </a:t>
            </a: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3. Agent pathogène</a:t>
            </a: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4. Classification</a:t>
            </a:r>
          </a:p>
          <a:p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pidémiologie</a:t>
            </a:r>
          </a:p>
          <a:p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 Cycle évolutif </a:t>
            </a:r>
          </a:p>
          <a:p>
            <a:r>
              <a:rPr lang="fr-FR" sz="3200" b="1" dirty="0"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 Diagnostic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39"/>
    </mc:Choice>
    <mc:Fallback>
      <p:transition spd="slow" advTm="34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7076" y="0"/>
            <a:ext cx="3463344" cy="874802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6</a:t>
            </a:r>
            <a:r>
              <a:rPr lang="fr-FR" b="1" u="sng" dirty="0" smtClean="0">
                <a:solidFill>
                  <a:srgbClr val="002060"/>
                </a:solidFill>
              </a:rPr>
              <a:t>. Cycle évolutif </a:t>
            </a:r>
            <a:endParaRPr lang="fr-FR" b="1" u="sng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upload.wikimedia.org/wikipedia/commons/9/92/Trichuriasis_life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695373"/>
            <a:ext cx="5522308" cy="65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79"/>
    </mc:Choice>
    <mc:Fallback>
      <p:transition spd="slow" advTm="16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986" y="0"/>
            <a:ext cx="5073203" cy="1325563"/>
          </a:xfrm>
        </p:spPr>
        <p:txBody>
          <a:bodyPr/>
          <a:lstStyle/>
          <a:p>
            <a:pPr algn="ctr"/>
            <a:r>
              <a:rPr lang="fr-FR" b="1" u="sng" dirty="0"/>
              <a:t>7</a:t>
            </a:r>
            <a:r>
              <a:rPr lang="fr-FR" b="1" u="sng" dirty="0" smtClean="0"/>
              <a:t>.Diagnostic</a:t>
            </a:r>
            <a:r>
              <a:rPr lang="fr-FR" b="1" u="sng" dirty="0"/>
              <a:t> 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015" y="1237638"/>
            <a:ext cx="6270938" cy="40275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b="1" dirty="0" smtClean="0"/>
              <a:t>A. </a:t>
            </a:r>
            <a:r>
              <a:rPr lang="fr-FR" b="1" dirty="0" smtClean="0"/>
              <a:t>Biologique</a:t>
            </a:r>
          </a:p>
          <a:p>
            <a:pPr lvl="0"/>
            <a:r>
              <a:rPr lang="fr-FR" dirty="0" smtClean="0"/>
              <a:t>recherche </a:t>
            </a:r>
            <a:r>
              <a:rPr lang="fr-FR" dirty="0"/>
              <a:t>des œufs à l’examen </a:t>
            </a:r>
            <a:r>
              <a:rPr lang="fr-FR" dirty="0" err="1"/>
              <a:t>parasitologique</a:t>
            </a:r>
            <a:r>
              <a:rPr lang="fr-FR" dirty="0"/>
              <a:t> des selles. </a:t>
            </a:r>
          </a:p>
          <a:p>
            <a:r>
              <a:rPr lang="fr-FR" dirty="0"/>
              <a:t>les techniques de concentrations (</a:t>
            </a:r>
            <a:r>
              <a:rPr lang="fr-FR" dirty="0" err="1"/>
              <a:t>Kato</a:t>
            </a:r>
            <a:r>
              <a:rPr lang="fr-FR" dirty="0"/>
              <a:t>, Ritchie). </a:t>
            </a:r>
          </a:p>
          <a:p>
            <a:r>
              <a:rPr lang="fr-FR" dirty="0"/>
              <a:t>Moléculaire </a:t>
            </a:r>
          </a:p>
          <a:p>
            <a:r>
              <a:rPr lang="fr-FR" dirty="0"/>
              <a:t>HES</a:t>
            </a:r>
          </a:p>
          <a:p>
            <a:r>
              <a:rPr lang="fr-FR" dirty="0"/>
              <a:t>Anémie (rare</a:t>
            </a:r>
            <a:r>
              <a:rPr lang="fr-FR" dirty="0" smtClean="0"/>
              <a:t>)</a:t>
            </a:r>
          </a:p>
          <a:p>
            <a:pPr lvl="0"/>
            <a:r>
              <a:rPr lang="fr-FR" b="1" dirty="0" smtClean="0"/>
              <a:t>B. Médical</a:t>
            </a:r>
          </a:p>
          <a:p>
            <a:pPr lvl="0"/>
            <a:r>
              <a:rPr lang="fr-FR" dirty="0" smtClean="0"/>
              <a:t>Exceptionnellement </a:t>
            </a:r>
            <a:r>
              <a:rPr lang="fr-FR" dirty="0"/>
              <a:t>les vers adultes sont découverts sur un prolapsus rectal ou à l’examen anatomo-pathologie de la pièce opératoire d’appendice. </a:t>
            </a:r>
          </a:p>
          <a:p>
            <a:r>
              <a:rPr lang="fr-FR" dirty="0"/>
              <a:t>C</a:t>
            </a:r>
            <a:r>
              <a:rPr lang="fr-FR" dirty="0" smtClean="0"/>
              <a:t>oloscopie </a:t>
            </a:r>
          </a:p>
          <a:p>
            <a:endParaRPr lang="fr-FR" dirty="0"/>
          </a:p>
        </p:txBody>
      </p:sp>
      <p:pic>
        <p:nvPicPr>
          <p:cNvPr id="7" name="Picture 2" descr="https://player.slideplayer.fr/65/11820100/slides/slide_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2" t="55674" r="14651" b="7464"/>
          <a:stretch/>
        </p:blipFill>
        <p:spPr bwMode="auto">
          <a:xfrm>
            <a:off x="8447717" y="2026836"/>
            <a:ext cx="2595352" cy="24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ent se déroule une coloscopie ? C'est douloureux ? - Top Sant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15" y="4546830"/>
            <a:ext cx="267546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s techniques Coprologiques en parasitologie - BIOLOGIE MEDIC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17" y="203141"/>
            <a:ext cx="2745738" cy="15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researchgate.net/profile/Peter_Nejsum/publication/221860114/figure/fig9/AS:340539615531012@1458202379327/Sequences-of-primers-for-amplifying-short-PCR-fragments-from-human-Trichuris-and_W64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7" b="51651"/>
          <a:stretch/>
        </p:blipFill>
        <p:spPr bwMode="auto">
          <a:xfrm>
            <a:off x="5344733" y="4685607"/>
            <a:ext cx="2526347" cy="17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ppendicites parasitaires - ScienceDirec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7" y="4716435"/>
            <a:ext cx="2214891" cy="16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29"/>
    </mc:Choice>
    <mc:Fallback>
      <p:transition spd="slow" advTm="5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références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470" y="1690688"/>
            <a:ext cx="11512639" cy="4021383"/>
          </a:xfrm>
        </p:spPr>
        <p:txBody>
          <a:bodyPr>
            <a:normAutofit/>
          </a:bodyPr>
          <a:lstStyle/>
          <a:p>
            <a:r>
              <a:rPr lang="fr-FR" sz="2000" dirty="0" smtClean="0">
                <a:hlinkClick r:id="rId4"/>
              </a:rPr>
              <a:t>https://www.sciencedirect.com/topics/immunology-and-microbiology/trichuris-trichiura</a:t>
            </a:r>
            <a:endParaRPr lang="fr-FR" sz="2000" dirty="0">
              <a:hlinkClick r:id="rId4"/>
            </a:endParaRPr>
          </a:p>
          <a:p>
            <a:r>
              <a:rPr lang="fr-FR" sz="2000" dirty="0" smtClean="0">
                <a:hlinkClick r:id="rId5"/>
              </a:rPr>
              <a:t>https://web.stanford.edu/group/parasites/ParaSites2005/Trichuris/Untitled-12.htm</a:t>
            </a:r>
            <a:endParaRPr lang="fr-FR" sz="2000" dirty="0" smtClean="0"/>
          </a:p>
          <a:p>
            <a:r>
              <a:rPr lang="fr-FR" sz="2000" dirty="0">
                <a:hlinkClick r:id="rId6"/>
              </a:rPr>
              <a:t>http://</a:t>
            </a:r>
            <a:r>
              <a:rPr lang="fr-FR" sz="2000" dirty="0" smtClean="0">
                <a:hlinkClick r:id="rId6"/>
              </a:rPr>
              <a:t>disciplines.ac-montpellier.fr/biotechnologies/media-gallery/detail/55/192</a:t>
            </a:r>
            <a:endParaRPr lang="fr-FR" sz="2000" dirty="0" smtClean="0"/>
          </a:p>
          <a:p>
            <a:r>
              <a:rPr lang="fr-FR" sz="2000" dirty="0">
                <a:hlinkClick r:id="rId7"/>
              </a:rPr>
              <a:t>http://</a:t>
            </a:r>
            <a:r>
              <a:rPr lang="fr-FR" sz="2000" dirty="0" smtClean="0">
                <a:hlinkClick r:id="rId7"/>
              </a:rPr>
              <a:t>41.188.65.217/UNF3Smiroir/campusnumeriques/parasitologie/enseignement/trichocephalose/site/html/2.html</a:t>
            </a:r>
            <a:endParaRPr lang="fr-FR" sz="2000" dirty="0" smtClean="0"/>
          </a:p>
          <a:p>
            <a:r>
              <a:rPr lang="fr-FR" sz="2000" dirty="0">
                <a:hlinkClick r:id="rId8"/>
              </a:rPr>
              <a:t>https://</a:t>
            </a:r>
            <a:r>
              <a:rPr lang="fr-FR" sz="2000" dirty="0" smtClean="0">
                <a:hlinkClick r:id="rId8"/>
              </a:rPr>
              <a:t>www.slideshare.net/rntunjung/rnt-lecture-2012-worms-of-large-intestine</a:t>
            </a:r>
            <a:endParaRPr lang="fr-FR" sz="2000" dirty="0" smtClean="0"/>
          </a:p>
          <a:p>
            <a:r>
              <a:rPr lang="fr-FR" sz="2000">
                <a:hlinkClick r:id="rId9"/>
              </a:rPr>
              <a:t>https://www.researchgate.net/publication/221860114_Clear_Genetic_Distinctiveness_between_Human-_and_Pig-Derived_Trichuris_Based_on_Analyses_of_Mitochondrial_Datasets/figures?lo=1</a:t>
            </a:r>
            <a:endParaRPr lang="fr-FR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1"/>
    </mc:Choice>
    <mc:Fallback>
      <p:transition spd="slow" advTm="1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ntroduc</a:t>
            </a: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5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Parasitose intestinale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Cosmopolite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souvent asymptomatique sauf en cas d’infestation massive. </a:t>
            </a:r>
            <a:endParaRPr lang="fr-FR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</a:rPr>
              <a:t>Causé par un nématode (</a:t>
            </a:r>
            <a:r>
              <a:rPr lang="fr-FR" b="1" dirty="0" err="1" smtClean="0">
                <a:solidFill>
                  <a:srgbClr val="0070C0"/>
                </a:solidFill>
              </a:rPr>
              <a:t>Trichuris</a:t>
            </a:r>
            <a:r>
              <a:rPr lang="fr-FR" b="1" dirty="0" smtClean="0">
                <a:solidFill>
                  <a:srgbClr val="0070C0"/>
                </a:solidFill>
              </a:rPr>
              <a:t> 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</a:rPr>
              <a:t>grave</a:t>
            </a:r>
            <a:r>
              <a:rPr lang="fr-FR" b="1" dirty="0">
                <a:solidFill>
                  <a:srgbClr val="0070C0"/>
                </a:solidFill>
              </a:rPr>
              <a:t>, notamment chez l'enfant.</a:t>
            </a:r>
            <a:r>
              <a:rPr lang="fr-FR" dirty="0">
                <a:solidFill>
                  <a:srgbClr val="0070C0"/>
                </a:solidFill>
              </a:rPr>
              <a:t/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16"/>
    </mc:Choice>
    <mc:Fallback>
      <p:transition spd="slow" advTm="5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2. Historique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622" y="1516532"/>
            <a:ext cx="7288369" cy="435133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1740 découvert des vers adultes de </a:t>
            </a:r>
            <a:r>
              <a:rPr lang="fr-FR" i="1" dirty="0" smtClean="0"/>
              <a:t>T. </a:t>
            </a:r>
            <a:r>
              <a:rPr lang="fr-FR" i="1" dirty="0" err="1" smtClean="0"/>
              <a:t>trichiura</a:t>
            </a:r>
            <a:r>
              <a:rPr lang="fr-FR" i="1" dirty="0" smtClean="0"/>
              <a:t> </a:t>
            </a:r>
            <a:r>
              <a:rPr lang="fr-FR" dirty="0" smtClean="0"/>
              <a:t>dans le côlon. </a:t>
            </a:r>
          </a:p>
          <a:p>
            <a:pPr algn="just"/>
            <a:r>
              <a:rPr lang="fr-FR" dirty="0" smtClean="0"/>
              <a:t>En 1761, Roederer, un médecin allemand, description morphologique précis du parasite. </a:t>
            </a:r>
          </a:p>
          <a:p>
            <a:pPr algn="just"/>
            <a:r>
              <a:rPr lang="fr-FR" dirty="0" smtClean="0"/>
              <a:t>L'organisme a reçu sa classification taxinomique au en 1771 par Linné, ce dernier prose le </a:t>
            </a:r>
            <a:r>
              <a:rPr lang="fr-FR" dirty="0" smtClean="0"/>
              <a:t>nom </a:t>
            </a:r>
            <a:r>
              <a:rPr lang="fr-FR" i="1" dirty="0" err="1" smtClean="0"/>
              <a:t>Trichocephalus</a:t>
            </a:r>
            <a:r>
              <a:rPr lang="fr-FR" dirty="0" smtClean="0"/>
              <a:t> </a:t>
            </a:r>
            <a:r>
              <a:rPr lang="fr-FR" i="1" dirty="0" err="1" smtClean="0"/>
              <a:t>hominis</a:t>
            </a:r>
            <a:r>
              <a:rPr lang="fr-FR" dirty="0" smtClean="0"/>
              <a:t>, puis </a:t>
            </a:r>
            <a:r>
              <a:rPr lang="fr-FR" i="1" dirty="0" smtClean="0"/>
              <a:t>Ascaris</a:t>
            </a:r>
            <a:r>
              <a:rPr lang="fr-FR" dirty="0" smtClean="0"/>
              <a:t> </a:t>
            </a:r>
            <a:r>
              <a:rPr lang="fr-FR" i="1" dirty="0" err="1" smtClean="0"/>
              <a:t>trichuris</a:t>
            </a:r>
            <a:r>
              <a:rPr lang="fr-FR" i="1" dirty="0" smtClean="0"/>
              <a:t>;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dirty="0" smtClean="0"/>
              <a:t>la</a:t>
            </a:r>
            <a:r>
              <a:rPr lang="fr-FR" i="1" dirty="0" smtClean="0"/>
              <a:t> dénomination définitive ne sera fixé qu’en 1941 </a:t>
            </a:r>
            <a:r>
              <a:rPr lang="fr-FR" i="1" dirty="0" err="1" smtClean="0"/>
              <a:t>T.trichiura</a:t>
            </a:r>
            <a:r>
              <a:rPr lang="fr-FR" i="1" dirty="0"/>
              <a:t>.</a:t>
            </a:r>
            <a:r>
              <a:rPr lang="fr-FR" i="1" dirty="0" smtClean="0"/>
              <a:t>  </a:t>
            </a:r>
          </a:p>
          <a:p>
            <a:pPr algn="just"/>
            <a:endParaRPr lang="fr-FR" dirty="0"/>
          </a:p>
        </p:txBody>
      </p:sp>
      <p:pic>
        <p:nvPicPr>
          <p:cNvPr id="2050" name="Picture 2" descr="upload.wikimedia.org/wikipedia/commons/thumb/e/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10" y="1176726"/>
            <a:ext cx="1802578" cy="22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72538" y="3493607"/>
            <a:ext cx="2590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Morgani (médecin italien </a:t>
            </a:r>
          </a:p>
          <a:p>
            <a:r>
              <a:rPr lang="fr-FR" dirty="0" smtClean="0"/>
              <a:t>Anata-path) 1740-</a:t>
            </a:r>
            <a:endParaRPr lang="fr-FR" dirty="0"/>
          </a:p>
        </p:txBody>
      </p:sp>
      <p:pic>
        <p:nvPicPr>
          <p:cNvPr id="2052" name="Picture 4" descr="Carl von Linné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35" y="4252128"/>
            <a:ext cx="1952338" cy="1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91435" y="625223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4D5156"/>
                </a:solidFill>
                <a:latin typeface="arial" panose="020B0604020202020204" pitchFamily="34" charset="0"/>
              </a:rPr>
              <a:t>Carl Von Linné </a:t>
            </a:r>
          </a:p>
          <a:p>
            <a:r>
              <a:rPr lang="fr-FR" dirty="0">
                <a:solidFill>
                  <a:srgbClr val="4D5156"/>
                </a:solidFill>
                <a:latin typeface="arial" panose="020B0604020202020204" pitchFamily="34" charset="0"/>
              </a:rPr>
              <a:t>(</a:t>
            </a:r>
            <a:r>
              <a:rPr lang="fr-FR" dirty="0" smtClean="0">
                <a:solidFill>
                  <a:srgbClr val="4D5156"/>
                </a:solidFill>
                <a:latin typeface="arial" panose="020B0604020202020204" pitchFamily="34" charset="0"/>
              </a:rPr>
              <a:t>naturaliste suédois)</a:t>
            </a:r>
            <a:r>
              <a:rPr lang="fr-FR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75"/>
    </mc:Choice>
    <mc:Fallback>
      <p:transition spd="slow" advTm="76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4752" y="228600"/>
            <a:ext cx="3294842" cy="724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Agent pathogène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2300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2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6253" y="400365"/>
            <a:ext cx="204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&gt;</a:t>
            </a:r>
            <a:r>
              <a:rPr lang="fr-FR" dirty="0" smtClean="0"/>
              <a:t> de 20 espèces </a:t>
            </a:r>
            <a:endParaRPr lang="fr-FR" dirty="0"/>
          </a:p>
        </p:txBody>
      </p:sp>
      <p:pic>
        <p:nvPicPr>
          <p:cNvPr id="2050" name="Picture 2" descr="Guy De Dessin Animé Ou Homme De Vêtements Décontractés Vue De Fac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16" y="106404"/>
            <a:ext cx="1642357" cy="21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524" y="815863"/>
            <a:ext cx="3584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trichiura</a:t>
            </a:r>
            <a:endParaRPr lang="fr-FR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602312" y="1170451"/>
            <a:ext cx="1864013" cy="523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4524" y="1795230"/>
            <a:ext cx="4401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 smtClean="0"/>
              <a:t>Schrank</a:t>
            </a:r>
            <a:r>
              <a:rPr lang="fr-FR" sz="2000" dirty="0"/>
              <a:t>, </a:t>
            </a:r>
            <a:r>
              <a:rPr lang="fr-FR" sz="2000" dirty="0" smtClean="0"/>
              <a:t>1788)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368" y="3009234"/>
            <a:ext cx="560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vulpis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Frolich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1789)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5491869" y="2083058"/>
            <a:ext cx="1887725" cy="53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491867" y="3343250"/>
            <a:ext cx="1887725" cy="54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72351" y="1240865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</a:rPr>
              <a:t>(</a:t>
            </a:r>
            <a:r>
              <a:rPr lang="fr-FR" sz="2000" dirty="0" smtClean="0">
                <a:latin typeface="Arial" panose="020B0604020202020204" pitchFamily="34" charset="0"/>
              </a:rPr>
              <a:t>Linée</a:t>
            </a:r>
            <a:r>
              <a:rPr lang="fr-FR" u="sng" dirty="0" smtClean="0">
                <a:latin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</a:rPr>
              <a:t>,</a:t>
            </a:r>
            <a:r>
              <a:rPr lang="fr-FR" dirty="0">
                <a:latin typeface="Arial" panose="020B0604020202020204" pitchFamily="34" charset="0"/>
              </a:rPr>
              <a:t> </a:t>
            </a:r>
            <a:r>
              <a:rPr lang="fr-FR" sz="2000" dirty="0" smtClean="0">
                <a:latin typeface="Arial" panose="020B0604020202020204" pitchFamily="34" charset="0"/>
              </a:rPr>
              <a:t>1771</a:t>
            </a:r>
            <a:r>
              <a:rPr lang="fr-FR" dirty="0" smtClean="0">
                <a:latin typeface="Arial" panose="020B0604020202020204" pitchFamily="34" charset="0"/>
              </a:rPr>
              <a:t>)</a:t>
            </a:r>
            <a:endParaRPr lang="fr-FR" dirty="0"/>
          </a:p>
        </p:txBody>
      </p:sp>
      <p:pic>
        <p:nvPicPr>
          <p:cNvPr id="2054" name="Picture 6" descr="Coloriage Chien à colorier - Dessin à imprimer | Chien a colori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23" y="3303835"/>
            <a:ext cx="1672681" cy="15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ssin porc ep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85" y="2043090"/>
            <a:ext cx="1866655" cy="11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4524" y="4437554"/>
            <a:ext cx="4715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Trichuris</a:t>
            </a: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muris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dirty="0" err="1"/>
              <a:t>Schrank</a:t>
            </a:r>
            <a:r>
              <a:rPr lang="fr-FR" sz="2000" dirty="0"/>
              <a:t>, </a:t>
            </a:r>
            <a:r>
              <a:rPr lang="fr-FR" sz="2000" dirty="0" smtClean="0"/>
              <a:t>1788)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uris #4 (Animaux) – Coloriages à impr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11" y="4760045"/>
            <a:ext cx="1506829" cy="12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>
            <a:off x="5491867" y="4657743"/>
            <a:ext cx="1887725" cy="54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577769" y="5998933"/>
            <a:ext cx="1887725" cy="54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3548" y="6022309"/>
            <a:ext cx="519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Trichuris ovis (page inexistante)"/>
              </a:rPr>
              <a:t>Trichuris</a:t>
            </a:r>
            <a:r>
              <a:rPr lang="fr-FR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Trichuris ovis (page inexistante)"/>
              </a:rPr>
              <a:t> </a:t>
            </a:r>
            <a:r>
              <a:rPr lang="fr-FR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Trichuris ovis (page inexistante)"/>
              </a:rPr>
              <a:t>ovis</a:t>
            </a:r>
            <a:r>
              <a:rPr lang="fr-FR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Abildgaard</a:t>
            </a: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1795)</a:t>
            </a:r>
            <a:endParaRPr lang="fr-FR" b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oloriage Brebis - Les beaux dessins de Animaux à imprimer et colori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2" y="5626639"/>
            <a:ext cx="1434538" cy="12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35"/>
    </mc:Choice>
    <mc:Fallback>
      <p:transition spd="slow" advTm="51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6767" y="0"/>
            <a:ext cx="4250028" cy="1325563"/>
          </a:xfrm>
        </p:spPr>
        <p:txBody>
          <a:bodyPr/>
          <a:lstStyle/>
          <a:p>
            <a:r>
              <a:rPr lang="fr-FR" b="1" dirty="0" smtClean="0"/>
              <a:t>Morphologie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456" y="843966"/>
            <a:ext cx="7379594" cy="5696876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cs typeface="Arial" panose="020B0604020202020204" pitchFamily="34" charset="0"/>
              </a:rPr>
              <a:t>Trois stades adulte,  larve et œuf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Adulte: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petit ver rond, de 3 à 5 cm,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blanc rosé,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corps est divisé en 2 parties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partie antérieure filiforme, elle représente 2/3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partie postérieure, caudale renflée, elle contient le reste du tube digestif et appareil reproducteur.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mâle mesure 3 à 3.5cm de long, son extrémité postérieure est enroulée en spirale (figure a),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femelle mesure 3.5 à 5.5cm de long, son extrémité postérieure est arquée (figure b),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adultes des 2 sexes vivent la partie antérieure enfoncée dans la muqueuse colique.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72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Ils se nourrissent surtout de sang (hématophage+).</a:t>
            </a:r>
            <a:endParaRPr lang="fr-FR" sz="7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7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- La durée de vie des adultes est de plusieurs années (5 à </a:t>
            </a:r>
            <a:r>
              <a:rPr lang="fr-FR" sz="7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10ans).</a:t>
            </a:r>
            <a:endParaRPr lang="fr-FR" sz="7200" dirty="0"/>
          </a:p>
          <a:p>
            <a:endParaRPr lang="fr-FR" dirty="0"/>
          </a:p>
        </p:txBody>
      </p:sp>
      <p:pic>
        <p:nvPicPr>
          <p:cNvPr id="4" name="Picture 12" descr="https://ars.els-cdn.com/content/image/3-s2.0-B9780124159150000169-f16-01-9780124159150.gif?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6" y="601280"/>
            <a:ext cx="3892594" cy="59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129"/>
    </mc:Choice>
    <mc:Fallback>
      <p:transition spd="slow" advTm="18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5947" y="235742"/>
            <a:ext cx="5465309" cy="1325563"/>
          </a:xfrm>
        </p:spPr>
        <p:txBody>
          <a:bodyPr/>
          <a:lstStyle/>
          <a:p>
            <a:pPr marL="0" indent="0" algn="ctr"/>
            <a:r>
              <a:rPr lang="fr-FR" b="1" i="1" dirty="0" smtClean="0"/>
              <a:t>Les œufs </a:t>
            </a:r>
          </a:p>
        </p:txBody>
      </p:sp>
      <p:pic>
        <p:nvPicPr>
          <p:cNvPr id="2052" name="Picture 4" descr="http://disciplines.ac-montpellier.fr/biotechnologies/sites/sti3/files/styles/media_gallery_large/public/trichocephales.jpg?itok=YewV_jkV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32" y="1120463"/>
            <a:ext cx="4402803" cy="2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6771" y="1561305"/>
            <a:ext cx="66497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ovalaire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citron » couleur </a:t>
            </a:r>
            <a:r>
              <a:rPr lang="fr-F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maron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forme d'un ballon de rugby </a:t>
            </a:r>
            <a:endParaRPr lang="fr-FR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pôle par un bouchon muqueux. 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n’est pas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embryonné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(stade 1 du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cycle)</a:t>
            </a:r>
            <a:endParaRPr lang="fr-FR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Résistante en milieu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extérieur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plusieurs mois (stade 2 du cycle).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9210" y="4176538"/>
            <a:ext cx="2584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/>
              <a:t>Les larves </a:t>
            </a:r>
            <a:endParaRPr lang="fr-FR" sz="4400" dirty="0"/>
          </a:p>
        </p:txBody>
      </p:sp>
      <p:pic>
        <p:nvPicPr>
          <p:cNvPr id="2054" name="Picture 6" descr="http://parasite.org.au/para-site/images/trichuris-si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21028" r="60899" b="22686"/>
          <a:stretch/>
        </p:blipFill>
        <p:spPr bwMode="auto">
          <a:xfrm>
            <a:off x="9697792" y="3747752"/>
            <a:ext cx="914400" cy="23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6771" y="5006901"/>
            <a:ext cx="8553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larve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se fixe après cinq mues dans la muqueuse cæcale, devenant adulte en un mois.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39"/>
    </mc:Choice>
    <mc:Fallback>
      <p:transition spd="slow" advTm="8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4</a:t>
            </a:r>
            <a:r>
              <a:rPr lang="fr-FR" b="1" dirty="0" smtClean="0"/>
              <a:t>. Classification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4351338"/>
          </a:xfrm>
        </p:spPr>
        <p:txBody>
          <a:bodyPr/>
          <a:lstStyle/>
          <a:p>
            <a:r>
              <a:rPr lang="fr-FR" dirty="0" smtClean="0"/>
              <a:t>Règne: </a:t>
            </a:r>
            <a:r>
              <a:rPr lang="fr-FR" dirty="0" err="1"/>
              <a:t>A</a:t>
            </a:r>
            <a:r>
              <a:rPr lang="fr-FR" dirty="0" err="1" smtClean="0"/>
              <a:t>nimalia</a:t>
            </a:r>
            <a:endParaRPr lang="fr-FR" dirty="0" smtClean="0"/>
          </a:p>
          <a:p>
            <a:r>
              <a:rPr lang="fr-FR" dirty="0" smtClean="0"/>
              <a:t>Embranchement: Nématode</a:t>
            </a:r>
          </a:p>
          <a:p>
            <a:r>
              <a:rPr lang="fr-FR" dirty="0" smtClean="0"/>
              <a:t>Classe: </a:t>
            </a:r>
            <a:r>
              <a:rPr lang="fr-FR" dirty="0" err="1" smtClean="0"/>
              <a:t>Enoplea</a:t>
            </a:r>
            <a:endParaRPr lang="fr-FR" dirty="0" smtClean="0"/>
          </a:p>
          <a:p>
            <a:r>
              <a:rPr lang="fr-FR" dirty="0" smtClean="0"/>
              <a:t>Sous classe: </a:t>
            </a:r>
            <a:r>
              <a:rPr lang="fr-FR" dirty="0" err="1" smtClean="0"/>
              <a:t>Enoplia</a:t>
            </a:r>
            <a:endParaRPr lang="fr-FR" dirty="0" smtClean="0"/>
          </a:p>
          <a:p>
            <a:r>
              <a:rPr lang="fr-FR" dirty="0" smtClean="0"/>
              <a:t>Ordre : </a:t>
            </a:r>
            <a:r>
              <a:rPr lang="fr-FR" dirty="0" err="1" smtClean="0"/>
              <a:t>Trichocephalida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Famille: </a:t>
            </a:r>
            <a:r>
              <a:rPr lang="fr-FR" dirty="0" err="1" smtClean="0"/>
              <a:t>Trichuridae</a:t>
            </a:r>
            <a:endParaRPr lang="fr-FR" dirty="0" smtClean="0"/>
          </a:p>
          <a:p>
            <a:r>
              <a:rPr lang="fr-FR" dirty="0" smtClean="0"/>
              <a:t>Genre: </a:t>
            </a:r>
            <a:r>
              <a:rPr lang="fr-FR" dirty="0" err="1" smtClean="0"/>
              <a:t>Trichirus</a:t>
            </a:r>
            <a:endParaRPr lang="fr-FR" dirty="0" smtClean="0"/>
          </a:p>
          <a:p>
            <a:r>
              <a:rPr lang="fr-FR" dirty="0" smtClean="0"/>
              <a:t>Espèce: </a:t>
            </a:r>
            <a:r>
              <a:rPr lang="fr-FR" i="1" dirty="0" err="1" smtClean="0"/>
              <a:t>Trichirus</a:t>
            </a:r>
            <a:r>
              <a:rPr lang="fr-FR" dirty="0"/>
              <a:t> </a:t>
            </a:r>
            <a:r>
              <a:rPr lang="fr-FR" i="1" dirty="0" err="1" smtClean="0"/>
              <a:t>trichiura</a:t>
            </a:r>
            <a:r>
              <a:rPr lang="fr-FR" dirty="0" smtClean="0"/>
              <a:t> </a:t>
            </a:r>
            <a:r>
              <a:rPr lang="fr-FR" dirty="0" smtClean="0"/>
              <a:t>(Linné,1771).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80"/>
    </mc:Choice>
    <mc:Fallback>
      <p:transition spd="slow" advTm="2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Localisation (habitat)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7653" y="2417236"/>
            <a:ext cx="3772437" cy="243728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vers adultes :</a:t>
            </a:r>
          </a:p>
          <a:p>
            <a:pPr marL="0" indent="0">
              <a:buNone/>
            </a:pPr>
            <a:r>
              <a:rPr lang="fr-FR" dirty="0" smtClean="0"/>
              <a:t>Gros intestin , </a:t>
            </a:r>
          </a:p>
          <a:p>
            <a:pPr marL="0" indent="0">
              <a:buNone/>
            </a:pPr>
            <a:r>
              <a:rPr lang="fr-FR" dirty="0" err="1" smtClean="0"/>
              <a:t>C</a:t>
            </a:r>
            <a:r>
              <a:rPr lang="fr-FR" dirty="0" err="1" smtClean="0"/>
              <a:t>aecum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r>
              <a:rPr lang="fr-FR" dirty="0" smtClean="0"/>
              <a:t>appendice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Appendicite, vous dites ? | Les Quatre Sais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/>
          <a:stretch/>
        </p:blipFill>
        <p:spPr bwMode="auto">
          <a:xfrm>
            <a:off x="5980090" y="1184855"/>
            <a:ext cx="5471989" cy="44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36"/>
    </mc:Choice>
    <mc:Fallback>
      <p:transition spd="slow" advTm="38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5</a:t>
            </a:r>
            <a:r>
              <a:rPr lang="fr-FR" b="1" dirty="0" smtClean="0"/>
              <a:t>. Epidémiologie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09925" y="1365161"/>
            <a:ext cx="99795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800 million de personnes touchées dans le monde.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Les enfants pauvres vivent  dans la région tropical et subtropicales sont plus touchés.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La consommation des aliments ou des eaux souillées représentes une sources de contamination.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Certaines personnes (25%) sont plus exposés au </a:t>
            </a:r>
            <a:r>
              <a:rPr lang="fr-FR" sz="2000" i="1" dirty="0" err="1" smtClean="0"/>
              <a:t>T.trichuris</a:t>
            </a:r>
            <a:r>
              <a:rPr lang="fr-FR" sz="2000" dirty="0" smtClean="0"/>
              <a:t> liés aux facteurs génétiques,</a:t>
            </a:r>
          </a:p>
          <a:p>
            <a:endParaRPr lang="fr-FR" dirty="0"/>
          </a:p>
        </p:txBody>
      </p:sp>
      <p:pic>
        <p:nvPicPr>
          <p:cNvPr id="6" name="Picture 8" descr="Worldwide distribution of T. trichiura4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3" r="1207" b="20161"/>
          <a:stretch/>
        </p:blipFill>
        <p:spPr bwMode="auto">
          <a:xfrm>
            <a:off x="4598787" y="3673485"/>
            <a:ext cx="6850532" cy="2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rldwide distribution of T. trichiura4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2" t="79405"/>
          <a:stretch/>
        </p:blipFill>
        <p:spPr bwMode="auto">
          <a:xfrm>
            <a:off x="1326526" y="3673485"/>
            <a:ext cx="3084444" cy="26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75"/>
    </mc:Choice>
    <mc:Fallback>
      <p:transition spd="slow" advTm="36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525</Words>
  <Application>Microsoft Office PowerPoint</Application>
  <PresentationFormat>Grand écran</PresentationFormat>
  <Paragraphs>107</Paragraphs>
  <Slides>12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Times New Roman</vt:lpstr>
      <vt:lpstr>Wingdings</vt:lpstr>
      <vt:lpstr>Thème Office</vt:lpstr>
      <vt:lpstr> la Trichocéphalose </vt:lpstr>
      <vt:lpstr>1. Introduction</vt:lpstr>
      <vt:lpstr>2. Historique </vt:lpstr>
      <vt:lpstr>Présentation PowerPoint</vt:lpstr>
      <vt:lpstr>Morphologie </vt:lpstr>
      <vt:lpstr>Les œufs </vt:lpstr>
      <vt:lpstr>4. Classification </vt:lpstr>
      <vt:lpstr>Localisation (habitat)</vt:lpstr>
      <vt:lpstr>5. Epidémiologie </vt:lpstr>
      <vt:lpstr>6. Cycle évolutif </vt:lpstr>
      <vt:lpstr>7.Diagnostic </vt:lpstr>
      <vt:lpstr>Les références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Trichocéphalose Définition   parasitose intestinale  cosmopolite,  spécifique de l’homme,  elle est souvent asymptomatique sauf en cas d’infestation massive.</dc:title>
  <dc:creator>Admin</dc:creator>
  <cp:lastModifiedBy>Admin</cp:lastModifiedBy>
  <cp:revision>54</cp:revision>
  <dcterms:created xsi:type="dcterms:W3CDTF">2020-04-14T17:55:25Z</dcterms:created>
  <dcterms:modified xsi:type="dcterms:W3CDTF">2020-04-19T00:51:33Z</dcterms:modified>
</cp:coreProperties>
</file>