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Default Extension="bin" ContentType="application/vnd.openxmlformats-officedocument.oleObject"/>
  <Override PartName="/ppt/diagrams/colors1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quickStyle12.xml" ContentType="application/vnd.openxmlformats-officedocument.drawingml.diagramStyl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61" r:id="rId2"/>
    <p:sldId id="266" r:id="rId3"/>
    <p:sldId id="257" r:id="rId4"/>
    <p:sldId id="263" r:id="rId5"/>
    <p:sldId id="277" r:id="rId6"/>
    <p:sldId id="270" r:id="rId7"/>
    <p:sldId id="291" r:id="rId8"/>
    <p:sldId id="289" r:id="rId9"/>
    <p:sldId id="293" r:id="rId10"/>
    <p:sldId id="301" r:id="rId11"/>
    <p:sldId id="294" r:id="rId12"/>
    <p:sldId id="295" r:id="rId13"/>
    <p:sldId id="342" r:id="rId14"/>
    <p:sldId id="278" r:id="rId15"/>
    <p:sldId id="279" r:id="rId16"/>
    <p:sldId id="280" r:id="rId17"/>
    <p:sldId id="259" r:id="rId18"/>
    <p:sldId id="260" r:id="rId19"/>
    <p:sldId id="284" r:id="rId20"/>
    <p:sldId id="298" r:id="rId21"/>
    <p:sldId id="282" r:id="rId22"/>
    <p:sldId id="286" r:id="rId23"/>
    <p:sldId id="287" r:id="rId24"/>
    <p:sldId id="288" r:id="rId25"/>
    <p:sldId id="299" r:id="rId26"/>
    <p:sldId id="304" r:id="rId27"/>
    <p:sldId id="281" r:id="rId28"/>
    <p:sldId id="305" r:id="rId29"/>
    <p:sldId id="316" r:id="rId30"/>
    <p:sldId id="317" r:id="rId31"/>
    <p:sldId id="315" r:id="rId32"/>
    <p:sldId id="318" r:id="rId33"/>
    <p:sldId id="296" r:id="rId34"/>
    <p:sldId id="283" r:id="rId35"/>
    <p:sldId id="340" r:id="rId36"/>
    <p:sldId id="341" r:id="rId37"/>
    <p:sldId id="338" r:id="rId38"/>
    <p:sldId id="336" r:id="rId39"/>
    <p:sldId id="343" r:id="rId40"/>
    <p:sldId id="344" r:id="rId41"/>
    <p:sldId id="345"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CCFF66"/>
    <a:srgbClr val="FF6600"/>
    <a:srgbClr val="FFFF66"/>
    <a:srgbClr val="0000CC"/>
    <a:srgbClr val="339933"/>
    <a:srgbClr val="99FF33"/>
    <a:srgbClr val="99FFCC"/>
    <a:srgbClr val="FFFF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80" d="100"/>
          <a:sy n="80" d="100"/>
        </p:scale>
        <p:origin x="-768" y="5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E502A-F86D-4039-9358-7D11E1AB45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F53309CC-3F78-4B84-9B4D-35120D491080}">
      <dgm:prSet/>
      <dgm:spPr/>
      <dgm:t>
        <a:bodyPr/>
        <a:lstStyle/>
        <a:p>
          <a:pPr rtl="0"/>
          <a:r>
            <a:rPr lang="fr-FR" dirty="0" smtClean="0"/>
            <a:t>La célèbre Loi de Hooke  </a:t>
          </a:r>
          <a:endParaRPr lang="fr-FR" dirty="0"/>
        </a:p>
      </dgm:t>
    </dgm:pt>
    <dgm:pt modelId="{AF15950E-BEF2-4394-BA39-EF7EA23CB677}" type="parTrans" cxnId="{746673C3-21CD-4492-ABFC-7903C841760C}">
      <dgm:prSet/>
      <dgm:spPr/>
      <dgm:t>
        <a:bodyPr/>
        <a:lstStyle/>
        <a:p>
          <a:endParaRPr lang="fr-FR"/>
        </a:p>
      </dgm:t>
    </dgm:pt>
    <dgm:pt modelId="{6F5C888A-AB3D-4FE6-8B3E-2ECF04A7E7E5}" type="sibTrans" cxnId="{746673C3-21CD-4492-ABFC-7903C841760C}">
      <dgm:prSet/>
      <dgm:spPr/>
      <dgm:t>
        <a:bodyPr/>
        <a:lstStyle/>
        <a:p>
          <a:endParaRPr lang="fr-FR"/>
        </a:p>
      </dgm:t>
    </dgm:pt>
    <dgm:pt modelId="{20B84A64-A139-4D9B-8B1D-07B0068D7868}" type="pres">
      <dgm:prSet presAssocID="{25CE502A-F86D-4039-9358-7D11E1AB453B}" presName="linear" presStyleCnt="0">
        <dgm:presLayoutVars>
          <dgm:animLvl val="lvl"/>
          <dgm:resizeHandles val="exact"/>
        </dgm:presLayoutVars>
      </dgm:prSet>
      <dgm:spPr/>
      <dgm:t>
        <a:bodyPr/>
        <a:lstStyle/>
        <a:p>
          <a:endParaRPr lang="fr-FR"/>
        </a:p>
      </dgm:t>
    </dgm:pt>
    <dgm:pt modelId="{F5E28BD0-017D-4CE0-BFCE-EB31B749E019}" type="pres">
      <dgm:prSet presAssocID="{F53309CC-3F78-4B84-9B4D-35120D491080}" presName="parentText" presStyleLbl="node1" presStyleIdx="0" presStyleCnt="1" custLinFactNeighborY="25248">
        <dgm:presLayoutVars>
          <dgm:chMax val="0"/>
          <dgm:bulletEnabled val="1"/>
        </dgm:presLayoutVars>
      </dgm:prSet>
      <dgm:spPr/>
      <dgm:t>
        <a:bodyPr/>
        <a:lstStyle/>
        <a:p>
          <a:endParaRPr lang="fr-FR"/>
        </a:p>
      </dgm:t>
    </dgm:pt>
  </dgm:ptLst>
  <dgm:cxnLst>
    <dgm:cxn modelId="{746673C3-21CD-4492-ABFC-7903C841760C}" srcId="{25CE502A-F86D-4039-9358-7D11E1AB453B}" destId="{F53309CC-3F78-4B84-9B4D-35120D491080}" srcOrd="0" destOrd="0" parTransId="{AF15950E-BEF2-4394-BA39-EF7EA23CB677}" sibTransId="{6F5C888A-AB3D-4FE6-8B3E-2ECF04A7E7E5}"/>
    <dgm:cxn modelId="{723D7528-0103-4A59-84B0-91F07E195F7E}" type="presOf" srcId="{F53309CC-3F78-4B84-9B4D-35120D491080}" destId="{F5E28BD0-017D-4CE0-BFCE-EB31B749E019}" srcOrd="0" destOrd="0" presId="urn:microsoft.com/office/officeart/2005/8/layout/vList2"/>
    <dgm:cxn modelId="{31A120E4-DD63-40D5-B516-D9891D291D3A}" type="presOf" srcId="{25CE502A-F86D-4039-9358-7D11E1AB453B}" destId="{20B84A64-A139-4D9B-8B1D-07B0068D7868}" srcOrd="0" destOrd="0" presId="urn:microsoft.com/office/officeart/2005/8/layout/vList2"/>
    <dgm:cxn modelId="{F4FCD1C5-A9C0-4FF2-B181-8FF782C4E56B}" type="presParOf" srcId="{20B84A64-A139-4D9B-8B1D-07B0068D7868}" destId="{F5E28BD0-017D-4CE0-BFCE-EB31B749E019}"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0D7E60E1-42CC-4760-8675-DD96EA551508}" type="doc">
      <dgm:prSet loTypeId="urn:microsoft.com/office/officeart/2005/8/layout/vList2" loCatId="list" qsTypeId="urn:microsoft.com/office/officeart/2005/8/quickstyle/3d3" qsCatId="3D" csTypeId="urn:microsoft.com/office/officeart/2005/8/colors/accent5_4" csCatId="accent5"/>
      <dgm:spPr/>
      <dgm:t>
        <a:bodyPr/>
        <a:lstStyle/>
        <a:p>
          <a:endParaRPr lang="fr-FR"/>
        </a:p>
      </dgm:t>
    </dgm:pt>
    <dgm:pt modelId="{DECC5DAB-043F-4D5B-88A2-3FADC1362CCF}">
      <dgm:prSet custT="1"/>
      <dgm:spPr/>
      <dgm:t>
        <a:bodyPr/>
        <a:lstStyle/>
        <a:p>
          <a:pPr rtl="0"/>
          <a:r>
            <a:rPr lang="fr-FR" sz="2400" b="1" i="0" baseline="0" dirty="0" smtClean="0"/>
            <a:t>2.2.4.1.L’expression des contraintes</a:t>
          </a:r>
          <a:endParaRPr lang="fr-FR" sz="2400" b="1" i="0" baseline="0" dirty="0"/>
        </a:p>
      </dgm:t>
    </dgm:pt>
    <dgm:pt modelId="{353905B5-19E1-4186-9B5E-AB9A757BC005}" type="parTrans" cxnId="{537F0059-F1BE-4F99-B1C7-318311859D94}">
      <dgm:prSet/>
      <dgm:spPr/>
      <dgm:t>
        <a:bodyPr/>
        <a:lstStyle/>
        <a:p>
          <a:endParaRPr lang="fr-FR"/>
        </a:p>
      </dgm:t>
    </dgm:pt>
    <dgm:pt modelId="{B424136F-B36E-43BA-96F2-EC5BA36BF961}" type="sibTrans" cxnId="{537F0059-F1BE-4F99-B1C7-318311859D94}">
      <dgm:prSet/>
      <dgm:spPr/>
      <dgm:t>
        <a:bodyPr/>
        <a:lstStyle/>
        <a:p>
          <a:endParaRPr lang="fr-FR"/>
        </a:p>
      </dgm:t>
    </dgm:pt>
    <dgm:pt modelId="{2DC3DAA8-7E65-4AB2-84E8-2B6DB6D3F5D7}" type="pres">
      <dgm:prSet presAssocID="{0D7E60E1-42CC-4760-8675-DD96EA551508}" presName="linear" presStyleCnt="0">
        <dgm:presLayoutVars>
          <dgm:animLvl val="lvl"/>
          <dgm:resizeHandles val="exact"/>
        </dgm:presLayoutVars>
      </dgm:prSet>
      <dgm:spPr/>
      <dgm:t>
        <a:bodyPr/>
        <a:lstStyle/>
        <a:p>
          <a:endParaRPr lang="fr-FR"/>
        </a:p>
      </dgm:t>
    </dgm:pt>
    <dgm:pt modelId="{6D3E49AC-174B-43AF-9229-FBC42083CC62}" type="pres">
      <dgm:prSet presAssocID="{DECC5DAB-043F-4D5B-88A2-3FADC1362CCF}" presName="parentText" presStyleLbl="node1" presStyleIdx="0" presStyleCnt="1">
        <dgm:presLayoutVars>
          <dgm:chMax val="0"/>
          <dgm:bulletEnabled val="1"/>
        </dgm:presLayoutVars>
      </dgm:prSet>
      <dgm:spPr/>
      <dgm:t>
        <a:bodyPr/>
        <a:lstStyle/>
        <a:p>
          <a:endParaRPr lang="fr-FR"/>
        </a:p>
      </dgm:t>
    </dgm:pt>
  </dgm:ptLst>
  <dgm:cxnLst>
    <dgm:cxn modelId="{090E2C37-C8D8-4F77-B90F-D5C91843D478}" type="presOf" srcId="{DECC5DAB-043F-4D5B-88A2-3FADC1362CCF}" destId="{6D3E49AC-174B-43AF-9229-FBC42083CC62}" srcOrd="0" destOrd="0" presId="urn:microsoft.com/office/officeart/2005/8/layout/vList2"/>
    <dgm:cxn modelId="{F37913A2-A3FA-4CBC-B1E6-257BF8109556}" type="presOf" srcId="{0D7E60E1-42CC-4760-8675-DD96EA551508}" destId="{2DC3DAA8-7E65-4AB2-84E8-2B6DB6D3F5D7}" srcOrd="0" destOrd="0" presId="urn:microsoft.com/office/officeart/2005/8/layout/vList2"/>
    <dgm:cxn modelId="{537F0059-F1BE-4F99-B1C7-318311859D94}" srcId="{0D7E60E1-42CC-4760-8675-DD96EA551508}" destId="{DECC5DAB-043F-4D5B-88A2-3FADC1362CCF}" srcOrd="0" destOrd="0" parTransId="{353905B5-19E1-4186-9B5E-AB9A757BC005}" sibTransId="{B424136F-B36E-43BA-96F2-EC5BA36BF961}"/>
    <dgm:cxn modelId="{82045DB0-405B-4709-B3C1-ACA566271040}" type="presParOf" srcId="{2DC3DAA8-7E65-4AB2-84E8-2B6DB6D3F5D7}" destId="{6D3E49AC-174B-43AF-9229-FBC42083CC62}"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328CF42C-53EB-4EC9-B09D-699D6E9FD4A9}"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fr-FR"/>
        </a:p>
      </dgm:t>
    </dgm:pt>
    <dgm:pt modelId="{16BBDB2F-5C22-457E-972E-CF703F015209}">
      <dgm:prSet custT="1"/>
      <dgm:spPr>
        <a:solidFill>
          <a:srgbClr val="C00000"/>
        </a:solidFill>
      </dgm:spPr>
      <dgm:t>
        <a:bodyPr/>
        <a:lstStyle/>
        <a:p>
          <a:pPr algn="ctr" rtl="0"/>
          <a:r>
            <a:rPr lang="fr-FR" sz="2000" b="1" dirty="0" smtClean="0"/>
            <a:t>Energie des dislocations</a:t>
          </a:r>
          <a:endParaRPr lang="fr-FR" sz="2000" dirty="0"/>
        </a:p>
      </dgm:t>
    </dgm:pt>
    <dgm:pt modelId="{CFAB5308-7B17-42B1-8510-8FC8D429AC3A}" type="parTrans" cxnId="{A6AA2D5D-D223-488B-A1A2-ACBCD0A221D3}">
      <dgm:prSet/>
      <dgm:spPr/>
      <dgm:t>
        <a:bodyPr/>
        <a:lstStyle/>
        <a:p>
          <a:pPr algn="ctr"/>
          <a:endParaRPr lang="fr-FR" sz="2400"/>
        </a:p>
      </dgm:t>
    </dgm:pt>
    <dgm:pt modelId="{09516420-67D5-4024-A663-FD04AE4FF381}" type="sibTrans" cxnId="{A6AA2D5D-D223-488B-A1A2-ACBCD0A221D3}">
      <dgm:prSet/>
      <dgm:spPr/>
      <dgm:t>
        <a:bodyPr/>
        <a:lstStyle/>
        <a:p>
          <a:pPr algn="ctr"/>
          <a:endParaRPr lang="fr-FR" sz="2400"/>
        </a:p>
      </dgm:t>
    </dgm:pt>
    <dgm:pt modelId="{DBAAB002-2609-4651-B1A3-6F2596DD439F}" type="pres">
      <dgm:prSet presAssocID="{328CF42C-53EB-4EC9-B09D-699D6E9FD4A9}" presName="linear" presStyleCnt="0">
        <dgm:presLayoutVars>
          <dgm:animLvl val="lvl"/>
          <dgm:resizeHandles val="exact"/>
        </dgm:presLayoutVars>
      </dgm:prSet>
      <dgm:spPr/>
      <dgm:t>
        <a:bodyPr/>
        <a:lstStyle/>
        <a:p>
          <a:endParaRPr lang="fr-FR"/>
        </a:p>
      </dgm:t>
    </dgm:pt>
    <dgm:pt modelId="{733CB85F-463A-4676-A2C0-FA69DB7096FC}" type="pres">
      <dgm:prSet presAssocID="{16BBDB2F-5C22-457E-972E-CF703F015209}" presName="parentText" presStyleLbl="node1" presStyleIdx="0" presStyleCnt="1">
        <dgm:presLayoutVars>
          <dgm:chMax val="0"/>
          <dgm:bulletEnabled val="1"/>
        </dgm:presLayoutVars>
      </dgm:prSet>
      <dgm:spPr/>
      <dgm:t>
        <a:bodyPr/>
        <a:lstStyle/>
        <a:p>
          <a:endParaRPr lang="fr-FR"/>
        </a:p>
      </dgm:t>
    </dgm:pt>
  </dgm:ptLst>
  <dgm:cxnLst>
    <dgm:cxn modelId="{B7520A0D-2461-404F-80EC-C1695D497AE3}" type="presOf" srcId="{328CF42C-53EB-4EC9-B09D-699D6E9FD4A9}" destId="{DBAAB002-2609-4651-B1A3-6F2596DD439F}" srcOrd="0" destOrd="0" presId="urn:microsoft.com/office/officeart/2005/8/layout/vList2"/>
    <dgm:cxn modelId="{A6AA2D5D-D223-488B-A1A2-ACBCD0A221D3}" srcId="{328CF42C-53EB-4EC9-B09D-699D6E9FD4A9}" destId="{16BBDB2F-5C22-457E-972E-CF703F015209}" srcOrd="0" destOrd="0" parTransId="{CFAB5308-7B17-42B1-8510-8FC8D429AC3A}" sibTransId="{09516420-67D5-4024-A663-FD04AE4FF381}"/>
    <dgm:cxn modelId="{28D2F808-8CC3-49CC-A0AE-E36A7FCCE884}" type="presOf" srcId="{16BBDB2F-5C22-457E-972E-CF703F015209}" destId="{733CB85F-463A-4676-A2C0-FA69DB7096FC}" srcOrd="0" destOrd="0" presId="urn:microsoft.com/office/officeart/2005/8/layout/vList2"/>
    <dgm:cxn modelId="{252EAB69-32BD-498F-8521-FDB95306ED4F}" type="presParOf" srcId="{DBAAB002-2609-4651-B1A3-6F2596DD439F}" destId="{733CB85F-463A-4676-A2C0-FA69DB7096FC}"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328CF42C-53EB-4EC9-B09D-699D6E9FD4A9}"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fr-FR"/>
        </a:p>
      </dgm:t>
    </dgm:pt>
    <dgm:pt modelId="{16BBDB2F-5C22-457E-972E-CF703F015209}">
      <dgm:prSet custT="1"/>
      <dgm:spPr>
        <a:gradFill flip="none" rotWithShape="1">
          <a:gsLst>
            <a:gs pos="0">
              <a:srgbClr val="DDEBCF"/>
            </a:gs>
            <a:gs pos="50000">
              <a:srgbClr val="9CB86E"/>
            </a:gs>
            <a:gs pos="100000">
              <a:srgbClr val="156B13"/>
            </a:gs>
          </a:gsLst>
          <a:lin ang="16200000" scaled="1"/>
          <a:tileRect/>
        </a:gradFill>
      </dgm:spPr>
      <dgm:t>
        <a:bodyPr/>
        <a:lstStyle/>
        <a:p>
          <a:pPr algn="ctr" rtl="0"/>
          <a:r>
            <a:rPr lang="fr-FR" sz="2000" b="1" dirty="0" smtClean="0">
              <a:solidFill>
                <a:srgbClr val="0000FF"/>
              </a:solidFill>
            </a:rPr>
            <a:t>Conclusion</a:t>
          </a:r>
          <a:endParaRPr lang="fr-FR" sz="2000" dirty="0">
            <a:solidFill>
              <a:srgbClr val="0000FF"/>
            </a:solidFill>
          </a:endParaRPr>
        </a:p>
      </dgm:t>
    </dgm:pt>
    <dgm:pt modelId="{CFAB5308-7B17-42B1-8510-8FC8D429AC3A}" type="parTrans" cxnId="{A6AA2D5D-D223-488B-A1A2-ACBCD0A221D3}">
      <dgm:prSet/>
      <dgm:spPr/>
      <dgm:t>
        <a:bodyPr/>
        <a:lstStyle/>
        <a:p>
          <a:pPr algn="ctr"/>
          <a:endParaRPr lang="fr-FR" sz="2400"/>
        </a:p>
      </dgm:t>
    </dgm:pt>
    <dgm:pt modelId="{09516420-67D5-4024-A663-FD04AE4FF381}" type="sibTrans" cxnId="{A6AA2D5D-D223-488B-A1A2-ACBCD0A221D3}">
      <dgm:prSet/>
      <dgm:spPr/>
      <dgm:t>
        <a:bodyPr/>
        <a:lstStyle/>
        <a:p>
          <a:pPr algn="ctr"/>
          <a:endParaRPr lang="fr-FR" sz="2400"/>
        </a:p>
      </dgm:t>
    </dgm:pt>
    <dgm:pt modelId="{DBAAB002-2609-4651-B1A3-6F2596DD439F}" type="pres">
      <dgm:prSet presAssocID="{328CF42C-53EB-4EC9-B09D-699D6E9FD4A9}" presName="linear" presStyleCnt="0">
        <dgm:presLayoutVars>
          <dgm:animLvl val="lvl"/>
          <dgm:resizeHandles val="exact"/>
        </dgm:presLayoutVars>
      </dgm:prSet>
      <dgm:spPr/>
      <dgm:t>
        <a:bodyPr/>
        <a:lstStyle/>
        <a:p>
          <a:endParaRPr lang="fr-FR"/>
        </a:p>
      </dgm:t>
    </dgm:pt>
    <dgm:pt modelId="{733CB85F-463A-4676-A2C0-FA69DB7096FC}" type="pres">
      <dgm:prSet presAssocID="{16BBDB2F-5C22-457E-972E-CF703F015209}" presName="parentText" presStyleLbl="node1" presStyleIdx="0" presStyleCnt="1" custLinFactY="7135" custLinFactNeighborX="3846" custLinFactNeighborY="100000">
        <dgm:presLayoutVars>
          <dgm:chMax val="0"/>
          <dgm:bulletEnabled val="1"/>
        </dgm:presLayoutVars>
      </dgm:prSet>
      <dgm:spPr/>
      <dgm:t>
        <a:bodyPr/>
        <a:lstStyle/>
        <a:p>
          <a:endParaRPr lang="fr-FR"/>
        </a:p>
      </dgm:t>
    </dgm:pt>
  </dgm:ptLst>
  <dgm:cxnLst>
    <dgm:cxn modelId="{F8F98319-1B23-4CB0-A911-5210709438E0}" type="presOf" srcId="{16BBDB2F-5C22-457E-972E-CF703F015209}" destId="{733CB85F-463A-4676-A2C0-FA69DB7096FC}" srcOrd="0" destOrd="0" presId="urn:microsoft.com/office/officeart/2005/8/layout/vList2"/>
    <dgm:cxn modelId="{637E1481-EA01-4567-896E-A97EC45AEBA7}" type="presOf" srcId="{328CF42C-53EB-4EC9-B09D-699D6E9FD4A9}" destId="{DBAAB002-2609-4651-B1A3-6F2596DD439F}" srcOrd="0" destOrd="0" presId="urn:microsoft.com/office/officeart/2005/8/layout/vList2"/>
    <dgm:cxn modelId="{A6AA2D5D-D223-488B-A1A2-ACBCD0A221D3}" srcId="{328CF42C-53EB-4EC9-B09D-699D6E9FD4A9}" destId="{16BBDB2F-5C22-457E-972E-CF703F015209}" srcOrd="0" destOrd="0" parTransId="{CFAB5308-7B17-42B1-8510-8FC8D429AC3A}" sibTransId="{09516420-67D5-4024-A663-FD04AE4FF381}"/>
    <dgm:cxn modelId="{6700DB28-3B89-43E5-ADF5-499BF8456EDA}" type="presParOf" srcId="{DBAAB002-2609-4651-B1A3-6F2596DD439F}" destId="{733CB85F-463A-4676-A2C0-FA69DB7096FC}"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A286F9BB-3750-4277-9787-0BF21D85B612}" type="doc">
      <dgm:prSet loTypeId="urn:microsoft.com/office/officeart/2005/8/layout/vList2" loCatId="list" qsTypeId="urn:microsoft.com/office/officeart/2005/8/quickstyle/simple1" qsCatId="simple" csTypeId="urn:microsoft.com/office/officeart/2005/8/colors/accent3_4" csCatId="accent3" phldr="1"/>
      <dgm:spPr>
        <a:scene3d>
          <a:camera prst="orthographicFront">
            <a:rot lat="0" lon="0" rev="0"/>
          </a:camera>
          <a:lightRig rig="soft" dir="t">
            <a:rot lat="0" lon="0" rev="0"/>
          </a:lightRig>
        </a:scene3d>
      </dgm:spPr>
      <dgm:t>
        <a:bodyPr/>
        <a:lstStyle/>
        <a:p>
          <a:endParaRPr lang="fr-FR"/>
        </a:p>
      </dgm:t>
    </dgm:pt>
    <dgm:pt modelId="{7B5F181B-786C-4C7F-8B3D-832BCE36828D}">
      <dgm:prSet custT="1"/>
      <dgm:spPr>
        <a:solidFill>
          <a:srgbClr val="33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fr-FR" sz="2000" b="1" cap="small" baseline="0" dirty="0" smtClean="0">
              <a:solidFill>
                <a:srgbClr val="0000CC"/>
              </a:solidFill>
            </a:rPr>
            <a:t>2.2.5. L’Approche Métallurgique</a:t>
          </a:r>
          <a:endParaRPr lang="fr-FR" sz="2000" b="1" cap="small" baseline="0" dirty="0">
            <a:solidFill>
              <a:srgbClr val="0000CC"/>
            </a:solidFill>
          </a:endParaRPr>
        </a:p>
      </dgm:t>
    </dgm:pt>
    <dgm:pt modelId="{A7E1CFA3-7605-4B2E-B80B-090C645A378D}" type="parTrans" cxnId="{FAE2065B-C2FC-49B2-8544-41D3E4664BB9}">
      <dgm:prSet/>
      <dgm:spPr/>
      <dgm:t>
        <a:bodyPr/>
        <a:lstStyle/>
        <a:p>
          <a:endParaRPr lang="fr-FR" b="1"/>
        </a:p>
      </dgm:t>
    </dgm:pt>
    <dgm:pt modelId="{69F40510-DA5B-46DE-9FC6-D59ED4847E59}" type="sibTrans" cxnId="{FAE2065B-C2FC-49B2-8544-41D3E4664BB9}">
      <dgm:prSet/>
      <dgm:spPr/>
      <dgm:t>
        <a:bodyPr/>
        <a:lstStyle/>
        <a:p>
          <a:endParaRPr lang="fr-FR" b="1"/>
        </a:p>
      </dgm:t>
    </dgm:pt>
    <dgm:pt modelId="{3B531754-CA4B-4799-8252-34807BE13339}" type="pres">
      <dgm:prSet presAssocID="{A286F9BB-3750-4277-9787-0BF21D85B612}" presName="linear" presStyleCnt="0">
        <dgm:presLayoutVars>
          <dgm:animLvl val="lvl"/>
          <dgm:resizeHandles val="exact"/>
        </dgm:presLayoutVars>
      </dgm:prSet>
      <dgm:spPr/>
      <dgm:t>
        <a:bodyPr/>
        <a:lstStyle/>
        <a:p>
          <a:endParaRPr lang="fr-FR"/>
        </a:p>
      </dgm:t>
    </dgm:pt>
    <dgm:pt modelId="{820097E3-ABD2-47EE-9118-21C7DA94CEAA}" type="pres">
      <dgm:prSet presAssocID="{7B5F181B-786C-4C7F-8B3D-832BCE36828D}" presName="parentText" presStyleLbl="node1" presStyleIdx="0" presStyleCnt="1" custLinFactNeighborX="3571" custLinFactNeighborY="-19352">
        <dgm:presLayoutVars>
          <dgm:chMax val="0"/>
          <dgm:bulletEnabled val="1"/>
        </dgm:presLayoutVars>
      </dgm:prSet>
      <dgm:spPr/>
      <dgm:t>
        <a:bodyPr/>
        <a:lstStyle/>
        <a:p>
          <a:endParaRPr lang="fr-FR"/>
        </a:p>
      </dgm:t>
    </dgm:pt>
  </dgm:ptLst>
  <dgm:cxnLst>
    <dgm:cxn modelId="{3ECDF6EE-7D58-41CD-9C63-DDADDFF1A484}" type="presOf" srcId="{7B5F181B-786C-4C7F-8B3D-832BCE36828D}" destId="{820097E3-ABD2-47EE-9118-21C7DA94CEAA}" srcOrd="0" destOrd="0" presId="urn:microsoft.com/office/officeart/2005/8/layout/vList2"/>
    <dgm:cxn modelId="{CF7B39B7-F158-49C0-BEC3-FC393E638581}" type="presOf" srcId="{A286F9BB-3750-4277-9787-0BF21D85B612}" destId="{3B531754-CA4B-4799-8252-34807BE13339}" srcOrd="0" destOrd="0" presId="urn:microsoft.com/office/officeart/2005/8/layout/vList2"/>
    <dgm:cxn modelId="{FAE2065B-C2FC-49B2-8544-41D3E4664BB9}" srcId="{A286F9BB-3750-4277-9787-0BF21D85B612}" destId="{7B5F181B-786C-4C7F-8B3D-832BCE36828D}" srcOrd="0" destOrd="0" parTransId="{A7E1CFA3-7605-4B2E-B80B-090C645A378D}" sibTransId="{69F40510-DA5B-46DE-9FC6-D59ED4847E59}"/>
    <dgm:cxn modelId="{6586F7C6-D920-4A29-B504-926B25FD1A77}" type="presParOf" srcId="{3B531754-CA4B-4799-8252-34807BE13339}" destId="{820097E3-ABD2-47EE-9118-21C7DA94CEAA}"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F5E2668D-F6A7-41D8-B1A7-CC7AED1AC440}"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fr-FR"/>
        </a:p>
      </dgm:t>
    </dgm:pt>
    <dgm:pt modelId="{694E5016-CC9D-4ECB-8DE0-473BF34C6AE8}">
      <dgm:prSet custT="1"/>
      <dgm:spPr/>
      <dgm:t>
        <a:bodyPr/>
        <a:lstStyle/>
        <a:p>
          <a:pPr rtl="0"/>
          <a:r>
            <a:rPr lang="fr-FR" sz="2000" b="1" dirty="0" smtClean="0">
              <a:solidFill>
                <a:srgbClr val="002060"/>
              </a:solidFill>
            </a:rPr>
            <a:t>Le Coefficient de Poisson  ou </a:t>
          </a:r>
          <a:r>
            <a:rPr lang="fr-FR" sz="2000" b="1" dirty="0" smtClean="0">
              <a:solidFill>
                <a:schemeClr val="tx1"/>
              </a:solidFill>
            </a:rPr>
            <a:t>Rapport de Poisson </a:t>
          </a:r>
          <a:endParaRPr lang="fr-FR" sz="2000" dirty="0">
            <a:solidFill>
              <a:schemeClr val="tx1"/>
            </a:solidFill>
          </a:endParaRPr>
        </a:p>
      </dgm:t>
    </dgm:pt>
    <dgm:pt modelId="{75B5DF3A-8A2E-478C-8B50-B43CCDDB291C}" type="parTrans" cxnId="{4569E544-3270-4240-A255-DC26EA8A1E61}">
      <dgm:prSet/>
      <dgm:spPr/>
      <dgm:t>
        <a:bodyPr/>
        <a:lstStyle/>
        <a:p>
          <a:endParaRPr lang="fr-FR" sz="2400"/>
        </a:p>
      </dgm:t>
    </dgm:pt>
    <dgm:pt modelId="{7DA949E9-A540-48E6-B93B-348B0D216500}" type="sibTrans" cxnId="{4569E544-3270-4240-A255-DC26EA8A1E61}">
      <dgm:prSet/>
      <dgm:spPr/>
      <dgm:t>
        <a:bodyPr/>
        <a:lstStyle/>
        <a:p>
          <a:endParaRPr lang="fr-FR" sz="2400"/>
        </a:p>
      </dgm:t>
    </dgm:pt>
    <dgm:pt modelId="{2A6AB628-F504-4EC8-B8D6-88810CEEEFCE}" type="pres">
      <dgm:prSet presAssocID="{F5E2668D-F6A7-41D8-B1A7-CC7AED1AC440}" presName="linear" presStyleCnt="0">
        <dgm:presLayoutVars>
          <dgm:animLvl val="lvl"/>
          <dgm:resizeHandles val="exact"/>
        </dgm:presLayoutVars>
      </dgm:prSet>
      <dgm:spPr/>
      <dgm:t>
        <a:bodyPr/>
        <a:lstStyle/>
        <a:p>
          <a:endParaRPr lang="fr-FR"/>
        </a:p>
      </dgm:t>
    </dgm:pt>
    <dgm:pt modelId="{E435A1FC-F269-4A11-BB8A-9DDA3B7CB1AE}" type="pres">
      <dgm:prSet presAssocID="{694E5016-CC9D-4ECB-8DE0-473BF34C6AE8}" presName="parentText" presStyleLbl="node1" presStyleIdx="0" presStyleCnt="1" custLinFactNeighborX="1099" custLinFactNeighborY="-50088">
        <dgm:presLayoutVars>
          <dgm:chMax val="0"/>
          <dgm:bulletEnabled val="1"/>
        </dgm:presLayoutVars>
      </dgm:prSet>
      <dgm:spPr/>
      <dgm:t>
        <a:bodyPr/>
        <a:lstStyle/>
        <a:p>
          <a:endParaRPr lang="fr-FR"/>
        </a:p>
      </dgm:t>
    </dgm:pt>
  </dgm:ptLst>
  <dgm:cxnLst>
    <dgm:cxn modelId="{AD5BE53D-0CBB-437A-AA83-C6B59F6BB3BA}" type="presOf" srcId="{694E5016-CC9D-4ECB-8DE0-473BF34C6AE8}" destId="{E435A1FC-F269-4A11-BB8A-9DDA3B7CB1AE}" srcOrd="0" destOrd="0" presId="urn:microsoft.com/office/officeart/2005/8/layout/vList2"/>
    <dgm:cxn modelId="{4569E544-3270-4240-A255-DC26EA8A1E61}" srcId="{F5E2668D-F6A7-41D8-B1A7-CC7AED1AC440}" destId="{694E5016-CC9D-4ECB-8DE0-473BF34C6AE8}" srcOrd="0" destOrd="0" parTransId="{75B5DF3A-8A2E-478C-8B50-B43CCDDB291C}" sibTransId="{7DA949E9-A540-48E6-B93B-348B0D216500}"/>
    <dgm:cxn modelId="{427FC723-F9EC-4DD9-84C8-FCCAC4EF290A}" type="presOf" srcId="{F5E2668D-F6A7-41D8-B1A7-CC7AED1AC440}" destId="{2A6AB628-F504-4EC8-B8D6-88810CEEEFCE}" srcOrd="0" destOrd="0" presId="urn:microsoft.com/office/officeart/2005/8/layout/vList2"/>
    <dgm:cxn modelId="{65A1F2B4-943B-4159-8768-249EE4EDFE7E}" type="presParOf" srcId="{2A6AB628-F504-4EC8-B8D6-88810CEEEFCE}" destId="{E435A1FC-F269-4A11-BB8A-9DDA3B7CB1AE}"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A623FC58-1AAA-421D-8496-0FD01743D508}" type="doc">
      <dgm:prSet loTypeId="urn:microsoft.com/office/officeart/2005/8/layout/vList2" loCatId="list" qsTypeId="urn:microsoft.com/office/officeart/2005/8/quickstyle/simple2" qsCatId="simple" csTypeId="urn:microsoft.com/office/officeart/2005/8/colors/accent4_4" csCatId="accent4"/>
      <dgm:spPr/>
      <dgm:t>
        <a:bodyPr/>
        <a:lstStyle/>
        <a:p>
          <a:endParaRPr lang="fr-FR"/>
        </a:p>
      </dgm:t>
    </dgm:pt>
    <dgm:pt modelId="{9FC32023-EB21-4667-B29B-A5725A805B2F}">
      <dgm:prSet custT="1"/>
      <dgm:spPr/>
      <dgm:t>
        <a:bodyPr/>
        <a:lstStyle/>
        <a:p>
          <a:pPr rtl="0"/>
          <a:r>
            <a:rPr lang="fr-FR" sz="2000" dirty="0" smtClean="0"/>
            <a:t>Le Modèle Physique</a:t>
          </a:r>
          <a:endParaRPr lang="fr-FR" sz="2000" dirty="0"/>
        </a:p>
      </dgm:t>
    </dgm:pt>
    <dgm:pt modelId="{EB0C8FCE-16FC-4D60-9BC6-DD00E1E10342}" type="parTrans" cxnId="{6E9CCA82-C6C5-4651-95C8-FA7A757DFD64}">
      <dgm:prSet/>
      <dgm:spPr/>
      <dgm:t>
        <a:bodyPr/>
        <a:lstStyle/>
        <a:p>
          <a:endParaRPr lang="fr-FR"/>
        </a:p>
      </dgm:t>
    </dgm:pt>
    <dgm:pt modelId="{44C99005-AFA6-4F83-A6F9-FD4D6A47FD69}" type="sibTrans" cxnId="{6E9CCA82-C6C5-4651-95C8-FA7A757DFD64}">
      <dgm:prSet/>
      <dgm:spPr/>
      <dgm:t>
        <a:bodyPr/>
        <a:lstStyle/>
        <a:p>
          <a:endParaRPr lang="fr-FR"/>
        </a:p>
      </dgm:t>
    </dgm:pt>
    <dgm:pt modelId="{EE4CC4F0-6706-4097-BE6E-10F6EA506C45}" type="pres">
      <dgm:prSet presAssocID="{A623FC58-1AAA-421D-8496-0FD01743D508}" presName="linear" presStyleCnt="0">
        <dgm:presLayoutVars>
          <dgm:animLvl val="lvl"/>
          <dgm:resizeHandles val="exact"/>
        </dgm:presLayoutVars>
      </dgm:prSet>
      <dgm:spPr/>
      <dgm:t>
        <a:bodyPr/>
        <a:lstStyle/>
        <a:p>
          <a:endParaRPr lang="fr-FR"/>
        </a:p>
      </dgm:t>
    </dgm:pt>
    <dgm:pt modelId="{4486443B-0067-4CE6-A662-1782F4AF349E}" type="pres">
      <dgm:prSet presAssocID="{9FC32023-EB21-4667-B29B-A5725A805B2F}" presName="parentText" presStyleLbl="node1" presStyleIdx="0" presStyleCnt="1">
        <dgm:presLayoutVars>
          <dgm:chMax val="0"/>
          <dgm:bulletEnabled val="1"/>
        </dgm:presLayoutVars>
      </dgm:prSet>
      <dgm:spPr/>
      <dgm:t>
        <a:bodyPr/>
        <a:lstStyle/>
        <a:p>
          <a:endParaRPr lang="fr-FR"/>
        </a:p>
      </dgm:t>
    </dgm:pt>
  </dgm:ptLst>
  <dgm:cxnLst>
    <dgm:cxn modelId="{6E9CCA82-C6C5-4651-95C8-FA7A757DFD64}" srcId="{A623FC58-1AAA-421D-8496-0FD01743D508}" destId="{9FC32023-EB21-4667-B29B-A5725A805B2F}" srcOrd="0" destOrd="0" parTransId="{EB0C8FCE-16FC-4D60-9BC6-DD00E1E10342}" sibTransId="{44C99005-AFA6-4F83-A6F9-FD4D6A47FD69}"/>
    <dgm:cxn modelId="{C71968CD-0652-48EB-9B5A-0590B82A61BD}" type="presOf" srcId="{9FC32023-EB21-4667-B29B-A5725A805B2F}" destId="{4486443B-0067-4CE6-A662-1782F4AF349E}" srcOrd="0" destOrd="0" presId="urn:microsoft.com/office/officeart/2005/8/layout/vList2"/>
    <dgm:cxn modelId="{58C4E191-4DA5-4275-8F26-7AD88F7331CD}" type="presOf" srcId="{A623FC58-1AAA-421D-8496-0FD01743D508}" destId="{EE4CC4F0-6706-4097-BE6E-10F6EA506C45}" srcOrd="0" destOrd="0" presId="urn:microsoft.com/office/officeart/2005/8/layout/vList2"/>
    <dgm:cxn modelId="{AB1979F1-C7CB-4D53-B9CD-B839795D29A5}" type="presParOf" srcId="{EE4CC4F0-6706-4097-BE6E-10F6EA506C45}" destId="{4486443B-0067-4CE6-A662-1782F4AF349E}"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46E4AF8C-E899-409E-8E41-DE3BBB2D85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01421991-A21E-477E-9199-06E0C245A0EA}">
      <dgm:prSet/>
      <dgm:spPr/>
      <dgm:t>
        <a:bodyPr/>
        <a:lstStyle/>
        <a:p>
          <a:pPr rtl="0"/>
          <a:r>
            <a:rPr lang="fr-FR" dirty="0" smtClean="0"/>
            <a:t>Terme attractif</a:t>
          </a:r>
          <a:endParaRPr lang="fr-FR" dirty="0"/>
        </a:p>
      </dgm:t>
    </dgm:pt>
    <dgm:pt modelId="{FF464847-1BA2-4776-94C7-7902587813F6}" type="parTrans" cxnId="{4CE049F3-3712-42DB-A371-F0A56AC3B618}">
      <dgm:prSet/>
      <dgm:spPr/>
      <dgm:t>
        <a:bodyPr/>
        <a:lstStyle/>
        <a:p>
          <a:endParaRPr lang="fr-FR"/>
        </a:p>
      </dgm:t>
    </dgm:pt>
    <dgm:pt modelId="{222D3643-E8D8-4C86-BCA6-1E060097919E}" type="sibTrans" cxnId="{4CE049F3-3712-42DB-A371-F0A56AC3B618}">
      <dgm:prSet/>
      <dgm:spPr/>
      <dgm:t>
        <a:bodyPr/>
        <a:lstStyle/>
        <a:p>
          <a:endParaRPr lang="fr-FR"/>
        </a:p>
      </dgm:t>
    </dgm:pt>
    <dgm:pt modelId="{6FFE842A-635E-4644-A6DF-A841F99B8909}" type="pres">
      <dgm:prSet presAssocID="{46E4AF8C-E899-409E-8E41-DE3BBB2D85C8}" presName="linear" presStyleCnt="0">
        <dgm:presLayoutVars>
          <dgm:animLvl val="lvl"/>
          <dgm:resizeHandles val="exact"/>
        </dgm:presLayoutVars>
      </dgm:prSet>
      <dgm:spPr/>
      <dgm:t>
        <a:bodyPr/>
        <a:lstStyle/>
        <a:p>
          <a:endParaRPr lang="fr-FR"/>
        </a:p>
      </dgm:t>
    </dgm:pt>
    <dgm:pt modelId="{F0376E1D-A978-445C-A645-1F1803C5A427}" type="pres">
      <dgm:prSet presAssocID="{01421991-A21E-477E-9199-06E0C245A0EA}" presName="parentText" presStyleLbl="node1" presStyleIdx="0" presStyleCnt="1">
        <dgm:presLayoutVars>
          <dgm:chMax val="0"/>
          <dgm:bulletEnabled val="1"/>
        </dgm:presLayoutVars>
      </dgm:prSet>
      <dgm:spPr/>
      <dgm:t>
        <a:bodyPr/>
        <a:lstStyle/>
        <a:p>
          <a:endParaRPr lang="fr-FR"/>
        </a:p>
      </dgm:t>
    </dgm:pt>
  </dgm:ptLst>
  <dgm:cxnLst>
    <dgm:cxn modelId="{7984DD3D-8B0C-43D2-B070-7A29513F5E15}" type="presOf" srcId="{46E4AF8C-E899-409E-8E41-DE3BBB2D85C8}" destId="{6FFE842A-635E-4644-A6DF-A841F99B8909}" srcOrd="0" destOrd="0" presId="urn:microsoft.com/office/officeart/2005/8/layout/vList2"/>
    <dgm:cxn modelId="{4CE049F3-3712-42DB-A371-F0A56AC3B618}" srcId="{46E4AF8C-E899-409E-8E41-DE3BBB2D85C8}" destId="{01421991-A21E-477E-9199-06E0C245A0EA}" srcOrd="0" destOrd="0" parTransId="{FF464847-1BA2-4776-94C7-7902587813F6}" sibTransId="{222D3643-E8D8-4C86-BCA6-1E060097919E}"/>
    <dgm:cxn modelId="{B57C71EB-1175-489F-A7CB-3933927C37AE}" type="presOf" srcId="{01421991-A21E-477E-9199-06E0C245A0EA}" destId="{F0376E1D-A978-445C-A645-1F1803C5A427}" srcOrd="0" destOrd="0" presId="urn:microsoft.com/office/officeart/2005/8/layout/vList2"/>
    <dgm:cxn modelId="{E2B68B80-D9A9-4EC9-BA43-40D99B82AD4C}" type="presParOf" srcId="{6FFE842A-635E-4644-A6DF-A841F99B8909}" destId="{F0376E1D-A978-445C-A645-1F1803C5A427}"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B68DF2A2-2B02-45F2-A969-F51973B1DB70}"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fr-FR"/>
        </a:p>
      </dgm:t>
    </dgm:pt>
    <dgm:pt modelId="{1811825C-E4D0-445C-B7E7-C6874DA1A9E1}">
      <dgm:prSet/>
      <dgm:spPr>
        <a:solidFill>
          <a:srgbClr val="FF0000"/>
        </a:solidFill>
      </dgm:spPr>
      <dgm:t>
        <a:bodyPr/>
        <a:lstStyle/>
        <a:p>
          <a:pPr rtl="0"/>
          <a:r>
            <a:rPr lang="fr-FR" dirty="0" smtClean="0"/>
            <a:t>Terme répulsif</a:t>
          </a:r>
          <a:endParaRPr lang="fr-FR" dirty="0"/>
        </a:p>
      </dgm:t>
    </dgm:pt>
    <dgm:pt modelId="{FBBF66AF-7BAF-409B-8015-E72456A1550D}" type="parTrans" cxnId="{EE5D8B4E-2844-4437-AB99-EA8F1E969746}">
      <dgm:prSet/>
      <dgm:spPr/>
      <dgm:t>
        <a:bodyPr/>
        <a:lstStyle/>
        <a:p>
          <a:endParaRPr lang="fr-FR"/>
        </a:p>
      </dgm:t>
    </dgm:pt>
    <dgm:pt modelId="{E740BC7E-D825-4D82-B323-A5923C97B34B}" type="sibTrans" cxnId="{EE5D8B4E-2844-4437-AB99-EA8F1E969746}">
      <dgm:prSet/>
      <dgm:spPr/>
      <dgm:t>
        <a:bodyPr/>
        <a:lstStyle/>
        <a:p>
          <a:endParaRPr lang="fr-FR"/>
        </a:p>
      </dgm:t>
    </dgm:pt>
    <dgm:pt modelId="{AEF70100-57F7-4C17-8147-DE673A8FFAB0}" type="pres">
      <dgm:prSet presAssocID="{B68DF2A2-2B02-45F2-A969-F51973B1DB70}" presName="linear" presStyleCnt="0">
        <dgm:presLayoutVars>
          <dgm:animLvl val="lvl"/>
          <dgm:resizeHandles val="exact"/>
        </dgm:presLayoutVars>
      </dgm:prSet>
      <dgm:spPr/>
      <dgm:t>
        <a:bodyPr/>
        <a:lstStyle/>
        <a:p>
          <a:endParaRPr lang="fr-FR"/>
        </a:p>
      </dgm:t>
    </dgm:pt>
    <dgm:pt modelId="{ADD1F2A4-4288-4809-B053-55DB50CD5A02}" type="pres">
      <dgm:prSet presAssocID="{1811825C-E4D0-445C-B7E7-C6874DA1A9E1}" presName="parentText" presStyleLbl="node1" presStyleIdx="0" presStyleCnt="1">
        <dgm:presLayoutVars>
          <dgm:chMax val="0"/>
          <dgm:bulletEnabled val="1"/>
        </dgm:presLayoutVars>
      </dgm:prSet>
      <dgm:spPr/>
      <dgm:t>
        <a:bodyPr/>
        <a:lstStyle/>
        <a:p>
          <a:endParaRPr lang="fr-FR"/>
        </a:p>
      </dgm:t>
    </dgm:pt>
  </dgm:ptLst>
  <dgm:cxnLst>
    <dgm:cxn modelId="{8F4F2227-C2DD-4AE6-9168-57465E5684AB}" type="presOf" srcId="{B68DF2A2-2B02-45F2-A969-F51973B1DB70}" destId="{AEF70100-57F7-4C17-8147-DE673A8FFAB0}" srcOrd="0" destOrd="0" presId="urn:microsoft.com/office/officeart/2005/8/layout/vList2"/>
    <dgm:cxn modelId="{EE5D8B4E-2844-4437-AB99-EA8F1E969746}" srcId="{B68DF2A2-2B02-45F2-A969-F51973B1DB70}" destId="{1811825C-E4D0-445C-B7E7-C6874DA1A9E1}" srcOrd="0" destOrd="0" parTransId="{FBBF66AF-7BAF-409B-8015-E72456A1550D}" sibTransId="{E740BC7E-D825-4D82-B323-A5923C97B34B}"/>
    <dgm:cxn modelId="{AD27C9B4-E013-4EFD-9C01-0E82FFE7F76B}" type="presOf" srcId="{1811825C-E4D0-445C-B7E7-C6874DA1A9E1}" destId="{ADD1F2A4-4288-4809-B053-55DB50CD5A02}" srcOrd="0" destOrd="0" presId="urn:microsoft.com/office/officeart/2005/8/layout/vList2"/>
    <dgm:cxn modelId="{2BFAE9AC-0459-4236-AF1D-4F6969540595}" type="presParOf" srcId="{AEF70100-57F7-4C17-8147-DE673A8FFAB0}" destId="{ADD1F2A4-4288-4809-B053-55DB50CD5A02}"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46E4AF8C-E899-409E-8E41-DE3BBB2D85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6FFE842A-635E-4644-A6DF-A841F99B8909}" type="pres">
      <dgm:prSet presAssocID="{46E4AF8C-E899-409E-8E41-DE3BBB2D85C8}" presName="linear" presStyleCnt="0">
        <dgm:presLayoutVars>
          <dgm:animLvl val="lvl"/>
          <dgm:resizeHandles val="exact"/>
        </dgm:presLayoutVars>
      </dgm:prSet>
      <dgm:spPr/>
      <dgm:t>
        <a:bodyPr/>
        <a:lstStyle/>
        <a:p>
          <a:endParaRPr lang="fr-FR"/>
        </a:p>
      </dgm:t>
    </dgm:pt>
  </dgm:ptLst>
  <dgm:cxnLst>
    <dgm:cxn modelId="{4FB1CC9C-D883-4D72-874F-58CACBF1280B}" type="presOf" srcId="{46E4AF8C-E899-409E-8E41-DE3BBB2D85C8}" destId="{6FFE842A-635E-4644-A6DF-A841F99B8909}"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16BF5AE7-1538-4A2F-B0CE-9CA4730E4931}" type="doc">
      <dgm:prSet loTypeId="urn:microsoft.com/office/officeart/2005/8/layout/target3" loCatId="relationship" qsTypeId="urn:microsoft.com/office/officeart/2005/8/quickstyle/3d1" qsCatId="3D" csTypeId="urn:microsoft.com/office/officeart/2005/8/colors/accent0_3" csCatId="mainScheme"/>
      <dgm:spPr/>
      <dgm:t>
        <a:bodyPr/>
        <a:lstStyle/>
        <a:p>
          <a:endParaRPr lang="fr-FR"/>
        </a:p>
      </dgm:t>
    </dgm:pt>
    <dgm:pt modelId="{D14198E4-04BB-46B3-B26B-F5DC64EC8852}">
      <dgm:prSet custT="1"/>
      <dgm:spPr/>
      <dgm:t>
        <a:bodyPr/>
        <a:lstStyle/>
        <a:p>
          <a:pPr rtl="0"/>
          <a:r>
            <a:rPr lang="fr-FR" sz="1800" dirty="0" smtClean="0"/>
            <a:t>L’approche : </a:t>
          </a:r>
          <a:endParaRPr lang="fr-FR" sz="1800" dirty="0"/>
        </a:p>
      </dgm:t>
    </dgm:pt>
    <dgm:pt modelId="{9353F622-2735-40DF-A7D7-FC54F009078C}" type="parTrans" cxnId="{5C1F3EB2-C675-4540-ADF8-F5A7EA427B88}">
      <dgm:prSet/>
      <dgm:spPr/>
      <dgm:t>
        <a:bodyPr/>
        <a:lstStyle/>
        <a:p>
          <a:endParaRPr lang="fr-FR"/>
        </a:p>
      </dgm:t>
    </dgm:pt>
    <dgm:pt modelId="{F4598778-4380-4CC0-8A6E-92427E4B91F3}" type="sibTrans" cxnId="{5C1F3EB2-C675-4540-ADF8-F5A7EA427B88}">
      <dgm:prSet/>
      <dgm:spPr/>
      <dgm:t>
        <a:bodyPr/>
        <a:lstStyle/>
        <a:p>
          <a:endParaRPr lang="fr-FR"/>
        </a:p>
      </dgm:t>
    </dgm:pt>
    <dgm:pt modelId="{867A787C-2D15-4C09-9456-7C956C4430A4}" type="pres">
      <dgm:prSet presAssocID="{16BF5AE7-1538-4A2F-B0CE-9CA4730E4931}" presName="Name0" presStyleCnt="0">
        <dgm:presLayoutVars>
          <dgm:chMax val="7"/>
          <dgm:dir/>
          <dgm:animLvl val="lvl"/>
          <dgm:resizeHandles val="exact"/>
        </dgm:presLayoutVars>
      </dgm:prSet>
      <dgm:spPr/>
      <dgm:t>
        <a:bodyPr/>
        <a:lstStyle/>
        <a:p>
          <a:endParaRPr lang="fr-FR"/>
        </a:p>
      </dgm:t>
    </dgm:pt>
    <dgm:pt modelId="{6D4767E6-11EE-469A-BA82-0BF58C7BA687}" type="pres">
      <dgm:prSet presAssocID="{D14198E4-04BB-46B3-B26B-F5DC64EC8852}" presName="circle1" presStyleLbl="node1" presStyleIdx="0" presStyleCnt="1"/>
      <dgm:spPr/>
    </dgm:pt>
    <dgm:pt modelId="{78D91A92-BF27-4B86-9040-FA6229F28500}" type="pres">
      <dgm:prSet presAssocID="{D14198E4-04BB-46B3-B26B-F5DC64EC8852}" presName="space" presStyleCnt="0"/>
      <dgm:spPr/>
    </dgm:pt>
    <dgm:pt modelId="{D0AF1384-FEF2-49BF-A3BE-A2BA64ACF343}" type="pres">
      <dgm:prSet presAssocID="{D14198E4-04BB-46B3-B26B-F5DC64EC8852}" presName="rect1" presStyleLbl="alignAcc1" presStyleIdx="0" presStyleCnt="1"/>
      <dgm:spPr/>
      <dgm:t>
        <a:bodyPr/>
        <a:lstStyle/>
        <a:p>
          <a:endParaRPr lang="fr-FR"/>
        </a:p>
      </dgm:t>
    </dgm:pt>
    <dgm:pt modelId="{B6117971-3B2D-459F-BF28-892BD0C1061B}" type="pres">
      <dgm:prSet presAssocID="{D14198E4-04BB-46B3-B26B-F5DC64EC8852}" presName="rect1ParTxNoCh" presStyleLbl="alignAcc1" presStyleIdx="0" presStyleCnt="1">
        <dgm:presLayoutVars>
          <dgm:chMax val="1"/>
          <dgm:bulletEnabled val="1"/>
        </dgm:presLayoutVars>
      </dgm:prSet>
      <dgm:spPr/>
      <dgm:t>
        <a:bodyPr/>
        <a:lstStyle/>
        <a:p>
          <a:endParaRPr lang="fr-FR"/>
        </a:p>
      </dgm:t>
    </dgm:pt>
  </dgm:ptLst>
  <dgm:cxnLst>
    <dgm:cxn modelId="{97379DA8-E8C9-4266-B5B0-11E2065D97FE}" type="presOf" srcId="{D14198E4-04BB-46B3-B26B-F5DC64EC8852}" destId="{D0AF1384-FEF2-49BF-A3BE-A2BA64ACF343}" srcOrd="0" destOrd="0" presId="urn:microsoft.com/office/officeart/2005/8/layout/target3"/>
    <dgm:cxn modelId="{D0A95D01-CC78-40CB-A0F6-E639580760A9}" type="presOf" srcId="{D14198E4-04BB-46B3-B26B-F5DC64EC8852}" destId="{B6117971-3B2D-459F-BF28-892BD0C1061B}" srcOrd="1" destOrd="0" presId="urn:microsoft.com/office/officeart/2005/8/layout/target3"/>
    <dgm:cxn modelId="{BCB51F02-239C-4772-B280-20858DFFC1AB}" type="presOf" srcId="{16BF5AE7-1538-4A2F-B0CE-9CA4730E4931}" destId="{867A787C-2D15-4C09-9456-7C956C4430A4}" srcOrd="0" destOrd="0" presId="urn:microsoft.com/office/officeart/2005/8/layout/target3"/>
    <dgm:cxn modelId="{5C1F3EB2-C675-4540-ADF8-F5A7EA427B88}" srcId="{16BF5AE7-1538-4A2F-B0CE-9CA4730E4931}" destId="{D14198E4-04BB-46B3-B26B-F5DC64EC8852}" srcOrd="0" destOrd="0" parTransId="{9353F622-2735-40DF-A7D7-FC54F009078C}" sibTransId="{F4598778-4380-4CC0-8A6E-92427E4B91F3}"/>
    <dgm:cxn modelId="{11A96C97-0F87-44B6-B564-CB173F192894}" type="presParOf" srcId="{867A787C-2D15-4C09-9456-7C956C4430A4}" destId="{6D4767E6-11EE-469A-BA82-0BF58C7BA687}" srcOrd="0" destOrd="0" presId="urn:microsoft.com/office/officeart/2005/8/layout/target3"/>
    <dgm:cxn modelId="{8CF2B822-04E9-454B-A8FA-92A7134E28CC}" type="presParOf" srcId="{867A787C-2D15-4C09-9456-7C956C4430A4}" destId="{78D91A92-BF27-4B86-9040-FA6229F28500}" srcOrd="1" destOrd="0" presId="urn:microsoft.com/office/officeart/2005/8/layout/target3"/>
    <dgm:cxn modelId="{18489A51-BD22-41B0-89F7-4DAD7F634085}" type="presParOf" srcId="{867A787C-2D15-4C09-9456-7C956C4430A4}" destId="{D0AF1384-FEF2-49BF-A3BE-A2BA64ACF343}" srcOrd="2" destOrd="0" presId="urn:microsoft.com/office/officeart/2005/8/layout/target3"/>
    <dgm:cxn modelId="{33E9558A-9BA3-4A91-A2A2-5EF5B4635DA9}" type="presParOf" srcId="{867A787C-2D15-4C09-9456-7C956C4430A4}" destId="{B6117971-3B2D-459F-BF28-892BD0C1061B}" srcOrd="3" destOrd="0" presId="urn:microsoft.com/office/officeart/2005/8/layout/target3"/>
  </dgm:cxnLst>
  <dgm:bg/>
  <dgm:whole/>
</dgm:dataModel>
</file>

<file path=ppt/diagrams/data8.xml><?xml version="1.0" encoding="utf-8"?>
<dgm:dataModel xmlns:dgm="http://schemas.openxmlformats.org/drawingml/2006/diagram" xmlns:a="http://schemas.openxmlformats.org/drawingml/2006/main">
  <dgm:ptLst>
    <dgm:pt modelId="{46E4AF8C-E899-409E-8E41-DE3BBB2D85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6FFE842A-635E-4644-A6DF-A841F99B8909}" type="pres">
      <dgm:prSet presAssocID="{46E4AF8C-E899-409E-8E41-DE3BBB2D85C8}" presName="linear" presStyleCnt="0">
        <dgm:presLayoutVars>
          <dgm:animLvl val="lvl"/>
          <dgm:resizeHandles val="exact"/>
        </dgm:presLayoutVars>
      </dgm:prSet>
      <dgm:spPr/>
      <dgm:t>
        <a:bodyPr/>
        <a:lstStyle/>
        <a:p>
          <a:endParaRPr lang="fr-FR"/>
        </a:p>
      </dgm:t>
    </dgm:pt>
  </dgm:ptLst>
  <dgm:cxnLst>
    <dgm:cxn modelId="{71492E0D-7C24-443A-8BC7-F95769E50503}" type="presOf" srcId="{46E4AF8C-E899-409E-8E41-DE3BBB2D85C8}" destId="{6FFE842A-635E-4644-A6DF-A841F99B8909}"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6CCA03B3-5699-4A83-9EEC-BFA886379C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712FD92-6965-4F79-AEA0-5144D65DB229}">
      <dgm:prSet custT="1"/>
      <dgm:spPr>
        <a:solidFill>
          <a:schemeClr val="bg2">
            <a:lumMod val="75000"/>
          </a:schemeClr>
        </a:solidFill>
      </dgm:spPr>
      <dgm:t>
        <a:bodyPr/>
        <a:lstStyle/>
        <a:p>
          <a:pPr algn="ctr" rtl="0"/>
          <a:r>
            <a:rPr lang="fr-FR" sz="2200" dirty="0" smtClean="0">
              <a:solidFill>
                <a:schemeClr val="tx1"/>
              </a:solidFill>
            </a:rPr>
            <a:t>Et le système de glissement actif est celui qui possède le facteur de Schmid</a:t>
          </a:r>
          <a:r>
            <a:rPr lang="fr-FR" sz="2200" dirty="0" smtClean="0"/>
            <a:t> </a:t>
          </a:r>
          <a:r>
            <a:rPr lang="fr-FR" sz="2200" b="1" dirty="0" smtClean="0">
              <a:solidFill>
                <a:srgbClr val="0000CC"/>
              </a:solidFill>
            </a:rPr>
            <a:t>le plus élevé.</a:t>
          </a:r>
          <a:endParaRPr lang="fr-FR" sz="2200" b="1" dirty="0">
            <a:solidFill>
              <a:srgbClr val="0000CC"/>
            </a:solidFill>
          </a:endParaRPr>
        </a:p>
      </dgm:t>
    </dgm:pt>
    <dgm:pt modelId="{EC50C58B-1768-4F3A-AE5F-BB8EE00B6738}" type="parTrans" cxnId="{4025D8A5-DDF4-470C-AD3A-7E4345F14C5B}">
      <dgm:prSet/>
      <dgm:spPr/>
      <dgm:t>
        <a:bodyPr/>
        <a:lstStyle/>
        <a:p>
          <a:endParaRPr lang="fr-FR"/>
        </a:p>
      </dgm:t>
    </dgm:pt>
    <dgm:pt modelId="{57563D02-B5A8-42FA-9373-D982EE20D506}" type="sibTrans" cxnId="{4025D8A5-DDF4-470C-AD3A-7E4345F14C5B}">
      <dgm:prSet/>
      <dgm:spPr/>
      <dgm:t>
        <a:bodyPr/>
        <a:lstStyle/>
        <a:p>
          <a:endParaRPr lang="fr-FR"/>
        </a:p>
      </dgm:t>
    </dgm:pt>
    <dgm:pt modelId="{A1488405-9479-4280-8687-932B0D577369}" type="pres">
      <dgm:prSet presAssocID="{6CCA03B3-5699-4A83-9EEC-BFA886379C2A}" presName="linear" presStyleCnt="0">
        <dgm:presLayoutVars>
          <dgm:animLvl val="lvl"/>
          <dgm:resizeHandles val="exact"/>
        </dgm:presLayoutVars>
      </dgm:prSet>
      <dgm:spPr/>
      <dgm:t>
        <a:bodyPr/>
        <a:lstStyle/>
        <a:p>
          <a:endParaRPr lang="fr-FR"/>
        </a:p>
      </dgm:t>
    </dgm:pt>
    <dgm:pt modelId="{56618385-933F-4FE6-BD6B-5D84864D5074}" type="pres">
      <dgm:prSet presAssocID="{A712FD92-6965-4F79-AEA0-5144D65DB229}" presName="parentText" presStyleLbl="node1" presStyleIdx="0" presStyleCnt="1" custScaleY="255842">
        <dgm:presLayoutVars>
          <dgm:chMax val="0"/>
          <dgm:bulletEnabled val="1"/>
        </dgm:presLayoutVars>
      </dgm:prSet>
      <dgm:spPr/>
      <dgm:t>
        <a:bodyPr/>
        <a:lstStyle/>
        <a:p>
          <a:endParaRPr lang="fr-FR"/>
        </a:p>
      </dgm:t>
    </dgm:pt>
  </dgm:ptLst>
  <dgm:cxnLst>
    <dgm:cxn modelId="{EFED576E-2F04-4CB0-B33D-90DBBA8569D2}" type="presOf" srcId="{A712FD92-6965-4F79-AEA0-5144D65DB229}" destId="{56618385-933F-4FE6-BD6B-5D84864D5074}" srcOrd="0" destOrd="0" presId="urn:microsoft.com/office/officeart/2005/8/layout/vList2"/>
    <dgm:cxn modelId="{EC2C17A1-1B27-4DAF-ACFD-9F06B24FCB55}" type="presOf" srcId="{6CCA03B3-5699-4A83-9EEC-BFA886379C2A}" destId="{A1488405-9479-4280-8687-932B0D577369}" srcOrd="0" destOrd="0" presId="urn:microsoft.com/office/officeart/2005/8/layout/vList2"/>
    <dgm:cxn modelId="{4025D8A5-DDF4-470C-AD3A-7E4345F14C5B}" srcId="{6CCA03B3-5699-4A83-9EEC-BFA886379C2A}" destId="{A712FD92-6965-4F79-AEA0-5144D65DB229}" srcOrd="0" destOrd="0" parTransId="{EC50C58B-1768-4F3A-AE5F-BB8EE00B6738}" sibTransId="{57563D02-B5A8-42FA-9373-D982EE20D506}"/>
    <dgm:cxn modelId="{EC47FB13-EBC5-4624-8385-1395AFBB398B}" type="presParOf" srcId="{A1488405-9479-4280-8687-932B0D577369}" destId="{56618385-933F-4FE6-BD6B-5D84864D5074}"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DACC2-26A4-44C4-8129-67E2793CF29A}" type="datetimeFigureOut">
              <a:rPr lang="fr-FR" smtClean="0"/>
              <a:pPr/>
              <a:t>03/02/2019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ABC03D-E493-454F-96FF-712C5D4E016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ABC03D-E493-454F-96FF-712C5D4E0166}" type="slidenum">
              <a:rPr lang="fr-FR" smtClean="0"/>
              <a:pPr/>
              <a:t>27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ABC03D-E493-454F-96FF-712C5D4E0166}" type="slidenum">
              <a:rPr lang="fr-FR" smtClean="0"/>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BCA7000-DF74-4615-AA95-8AC488E1474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CA7000-DF74-4615-AA95-8AC488E1474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CA7000-DF74-4615-AA95-8AC488E1474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CA7000-DF74-4615-AA95-8AC488E1474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CA7000-DF74-4615-AA95-8AC488E1474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CA7000-DF74-4615-AA95-8AC488E1474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BCA7000-DF74-4615-AA95-8AC488E1474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BCA7000-DF74-4615-AA95-8AC488E1474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BCA7000-DF74-4615-AA95-8AC488E1474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CA7000-DF74-4615-AA95-8AC488E1474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83CE7F7-44D9-4538-901F-356D8CB6226B}" type="datetimeFigureOut">
              <a:rPr lang="fr-FR" smtClean="0"/>
              <a:pPr/>
              <a:t>03/02/2019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5BCA7000-DF74-4615-AA95-8AC488E14748}"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3CE7F7-44D9-4538-901F-356D8CB6226B}" type="datetimeFigureOut">
              <a:rPr lang="fr-FR" smtClean="0"/>
              <a:pPr/>
              <a:t>03/02/2019</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CA7000-DF74-4615-AA95-8AC488E14748}"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11.xml"/><Relationship Id="rId7" Type="http://schemas.openxmlformats.org/officeDocument/2006/relationships/image" Target="../media/image47.pn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diagramColors" Target="../diagrams/colors11.xml"/><Relationship Id="rId10" Type="http://schemas.openxmlformats.org/officeDocument/2006/relationships/image" Target="../media/image50.png"/><Relationship Id="rId4" Type="http://schemas.openxmlformats.org/officeDocument/2006/relationships/diagramQuickStyle" Target="../diagrams/quickStyle11.xml"/><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63.gif"/><Relationship Id="rId2" Type="http://schemas.openxmlformats.org/officeDocument/2006/relationships/image" Target="../media/image58.gif"/><Relationship Id="rId1" Type="http://schemas.openxmlformats.org/officeDocument/2006/relationships/slideLayout" Target="../slideLayouts/slideLayout6.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60.gif"/></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fr.wikipedia.org/wiki/D%C3%A9formation_plastique" TargetMode="External"/><Relationship Id="rId2" Type="http://schemas.openxmlformats.org/officeDocument/2006/relationships/hyperlink" Target="https://fr.wikipedia.org/wiki/Ductilit%C3%A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fr.wikipedia.org/wiki/Module_de_Youn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fr.wikipedia.org/wiki/Cheveu" TargetMode="External"/><Relationship Id="rId13" Type="http://schemas.openxmlformats.org/officeDocument/2006/relationships/hyperlink" Target="https://fr.wikipedia.org/wiki/Aluminium" TargetMode="External"/><Relationship Id="rId18" Type="http://schemas.openxmlformats.org/officeDocument/2006/relationships/hyperlink" Target="https://fr.wikipedia.org/wiki/Fonte_(m%C3%A9tallurgie)" TargetMode="External"/><Relationship Id="rId26" Type="http://schemas.openxmlformats.org/officeDocument/2006/relationships/hyperlink" Target="https://fr.wikipedia.org/wiki/Carbure_de_tungst%C3%A8ne" TargetMode="External"/><Relationship Id="rId3" Type="http://schemas.openxmlformats.org/officeDocument/2006/relationships/hyperlink" Target="https://fr.wikipedia.org/wiki/Li%C3%A8ge_(mat%C3%A9riau)" TargetMode="External"/><Relationship Id="rId21" Type="http://schemas.openxmlformats.org/officeDocument/2006/relationships/hyperlink" Target="https://fr.wikipedia.org/wiki/Acier" TargetMode="External"/><Relationship Id="rId7" Type="http://schemas.openxmlformats.org/officeDocument/2006/relationships/hyperlink" Target="https://fr.wikipedia.org/wiki/Polystyr%C3%A8ne" TargetMode="External"/><Relationship Id="rId12" Type="http://schemas.openxmlformats.org/officeDocument/2006/relationships/hyperlink" Target="https://fr.wikipedia.org/wiki/Lithium" TargetMode="External"/><Relationship Id="rId17" Type="http://schemas.openxmlformats.org/officeDocument/2006/relationships/hyperlink" Target="https://fr.wikipedia.org/wiki/Bronze" TargetMode="External"/><Relationship Id="rId25" Type="http://schemas.openxmlformats.org/officeDocument/2006/relationships/hyperlink" Target="https://fr.wikipedia.org/wiki/Carbure_de_silicium" TargetMode="External"/><Relationship Id="rId2" Type="http://schemas.openxmlformats.org/officeDocument/2006/relationships/hyperlink" Target="https://fr.wikipedia.org/wiki/Caoutchouc_(mat%C3%A9riau)" TargetMode="External"/><Relationship Id="rId16" Type="http://schemas.openxmlformats.org/officeDocument/2006/relationships/hyperlink" Target="https://fr.wikipedia.org/wiki/Cuivre" TargetMode="External"/><Relationship Id="rId20" Type="http://schemas.openxmlformats.org/officeDocument/2006/relationships/hyperlink" Target="https://fr.wikipedia.org/wiki/Acier_inoxydable" TargetMode="External"/><Relationship Id="rId29" Type="http://schemas.openxmlformats.org/officeDocument/2006/relationships/hyperlink" Target="https://fr.wikipedia.org/wiki/Granite" TargetMode="External"/><Relationship Id="rId1" Type="http://schemas.openxmlformats.org/officeDocument/2006/relationships/slideLayout" Target="../slideLayouts/slideLayout7.xml"/><Relationship Id="rId6" Type="http://schemas.openxmlformats.org/officeDocument/2006/relationships/hyperlink" Target="https://fr.wikipedia.org/wiki/Ch%C3%AAne" TargetMode="External"/><Relationship Id="rId11" Type="http://schemas.openxmlformats.org/officeDocument/2006/relationships/hyperlink" Target="https://fr.wikipedia.org/wiki/C%C3%A9sium" TargetMode="External"/><Relationship Id="rId24" Type="http://schemas.openxmlformats.org/officeDocument/2006/relationships/hyperlink" Target="https://fr.wikipedia.org/wiki/Iridium" TargetMode="External"/><Relationship Id="rId32" Type="http://schemas.openxmlformats.org/officeDocument/2006/relationships/hyperlink" Target="https://fr.wikipedia.org/wiki/Diamant" TargetMode="External"/><Relationship Id="rId5" Type="http://schemas.openxmlformats.org/officeDocument/2006/relationships/hyperlink" Target="https://fr.wikipedia.org/wiki/Bambou" TargetMode="External"/><Relationship Id="rId15" Type="http://schemas.openxmlformats.org/officeDocument/2006/relationships/hyperlink" Target="https://fr.wikipedia.org/wiki/Argent" TargetMode="External"/><Relationship Id="rId23" Type="http://schemas.openxmlformats.org/officeDocument/2006/relationships/hyperlink" Target="https://fr.wikipedia.org/wiki/Tungst%C3%A8ne" TargetMode="External"/><Relationship Id="rId28" Type="http://schemas.openxmlformats.org/officeDocument/2006/relationships/hyperlink" Target="https://fr.wikipedia.org/wiki/Graphite" TargetMode="External"/><Relationship Id="rId10" Type="http://schemas.openxmlformats.org/officeDocument/2006/relationships/hyperlink" Target="https://fr.wikipedia.org/wiki/Araneae" TargetMode="External"/><Relationship Id="rId19" Type="http://schemas.openxmlformats.org/officeDocument/2006/relationships/hyperlink" Target="https://fr.wikipedia.org/wiki/Fer" TargetMode="External"/><Relationship Id="rId31" Type="http://schemas.openxmlformats.org/officeDocument/2006/relationships/hyperlink" Target="https://fr.wikipedia.org/wiki/Nanotube_de_carbone" TargetMode="External"/><Relationship Id="rId4" Type="http://schemas.openxmlformats.org/officeDocument/2006/relationships/hyperlink" Target="https://fr.wikipedia.org/wiki/Papier" TargetMode="External"/><Relationship Id="rId9" Type="http://schemas.openxmlformats.org/officeDocument/2006/relationships/hyperlink" Target="https://fr.wikipedia.org/wiki/Soie" TargetMode="External"/><Relationship Id="rId14" Type="http://schemas.openxmlformats.org/officeDocument/2006/relationships/hyperlink" Target="https://fr.wikipedia.org/wiki/Or" TargetMode="External"/><Relationship Id="rId22" Type="http://schemas.openxmlformats.org/officeDocument/2006/relationships/hyperlink" Target="https://fr.wikipedia.org/wiki/Chrome" TargetMode="External"/><Relationship Id="rId27" Type="http://schemas.openxmlformats.org/officeDocument/2006/relationships/hyperlink" Target="https://fr.wikipedia.org/wiki/Verre" TargetMode="External"/><Relationship Id="rId30" Type="http://schemas.openxmlformats.org/officeDocument/2006/relationships/hyperlink" Target="https://fr.wikipedia.org/wiki/Saphir"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Colors" Target="../diagrams/colors4.xml"/><Relationship Id="rId3" Type="http://schemas.openxmlformats.org/officeDocument/2006/relationships/diagramData" Target="../diagrams/data3.xml"/><Relationship Id="rId7" Type="http://schemas.openxmlformats.org/officeDocument/2006/relationships/image" Target="../media/image11.png"/><Relationship Id="rId12" Type="http://schemas.openxmlformats.org/officeDocument/2006/relationships/diagramQuickStyle" Target="../diagrams/quickStyle4.xml"/><Relationship Id="rId17" Type="http://schemas.openxmlformats.org/officeDocument/2006/relationships/diagramColors" Target="../diagrams/colors5.xml"/><Relationship Id="rId2" Type="http://schemas.openxmlformats.org/officeDocument/2006/relationships/image" Target="../media/image10.png"/><Relationship Id="rId16"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Layout" Target="../diagrams/layout4.xml"/><Relationship Id="rId5" Type="http://schemas.openxmlformats.org/officeDocument/2006/relationships/diagramQuickStyle" Target="../diagrams/quickStyle3.xml"/><Relationship Id="rId15" Type="http://schemas.openxmlformats.org/officeDocument/2006/relationships/diagramLayout" Target="../diagrams/layout5.xml"/><Relationship Id="rId10" Type="http://schemas.openxmlformats.org/officeDocument/2006/relationships/diagramData" Target="../diagrams/data4.xml"/><Relationship Id="rId4" Type="http://schemas.openxmlformats.org/officeDocument/2006/relationships/diagramLayout" Target="../diagrams/layout3.xml"/><Relationship Id="rId9" Type="http://schemas.openxmlformats.org/officeDocument/2006/relationships/image" Target="../media/image13.png"/><Relationship Id="rId1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14348" y="2214554"/>
            <a:ext cx="7786742" cy="1760652"/>
          </a:xfrm>
          <a:solidFill>
            <a:schemeClr val="accent1">
              <a:lumMod val="50000"/>
            </a:schemeClr>
          </a:solidFill>
        </p:spPr>
        <p:txBody>
          <a:bodyPr>
            <a:prstTxWarp prst="textDoubleWave1">
              <a:avLst/>
            </a:prstTxWarp>
            <a:noAutofit/>
          </a:bodyPr>
          <a:lstStyle/>
          <a:p>
            <a:pPr algn="ctr"/>
            <a:r>
              <a:rPr lang="fr-FR" sz="5400" b="1" spc="200" dirty="0" smtClean="0">
                <a:ln w="29210">
                  <a:solidFill>
                    <a:schemeClr val="accent3">
                      <a:tint val="10000"/>
                    </a:schemeClr>
                  </a:solidFill>
                </a:ln>
                <a:gradFill flip="none" rotWithShape="1">
                  <a:gsLst>
                    <a:gs pos="0">
                      <a:schemeClr val="accent3">
                        <a:satMod val="200000"/>
                        <a:shade val="30000"/>
                        <a:satMod val="115000"/>
                      </a:schemeClr>
                    </a:gs>
                    <a:gs pos="50000">
                      <a:schemeClr val="accent3">
                        <a:satMod val="200000"/>
                        <a:shade val="67500"/>
                        <a:satMod val="115000"/>
                      </a:schemeClr>
                    </a:gs>
                    <a:gs pos="100000">
                      <a:schemeClr val="accent3">
                        <a:satMod val="200000"/>
                        <a:shade val="100000"/>
                        <a:satMod val="115000"/>
                      </a:schemeClr>
                    </a:gs>
                  </a:gsLst>
                  <a:path path="circle">
                    <a:fillToRect l="100000" b="100000"/>
                  </a:path>
                  <a:tileRect t="-100000" r="-100000"/>
                </a:gradFill>
                <a:effectLst>
                  <a:innerShdw blurRad="50800" dist="50800" dir="8100000">
                    <a:srgbClr val="7D7D7D">
                      <a:alpha val="73000"/>
                    </a:srgbClr>
                  </a:innerShdw>
                </a:effectLst>
              </a:rPr>
              <a:t>Chapitre 3 : Déformation Plastique &amp; Rupture</a:t>
            </a:r>
            <a:endParaRPr lang="fr-FR" sz="5400" b="1" spc="200" dirty="0">
              <a:ln w="29210">
                <a:solidFill>
                  <a:schemeClr val="accent3">
                    <a:tint val="10000"/>
                  </a:schemeClr>
                </a:solidFill>
              </a:ln>
              <a:gradFill flip="none" rotWithShape="1">
                <a:gsLst>
                  <a:gs pos="0">
                    <a:schemeClr val="accent3">
                      <a:satMod val="200000"/>
                      <a:shade val="30000"/>
                      <a:satMod val="115000"/>
                    </a:schemeClr>
                  </a:gs>
                  <a:gs pos="50000">
                    <a:schemeClr val="accent3">
                      <a:satMod val="200000"/>
                      <a:shade val="67500"/>
                      <a:satMod val="115000"/>
                    </a:schemeClr>
                  </a:gs>
                  <a:gs pos="100000">
                    <a:schemeClr val="accent3">
                      <a:satMod val="200000"/>
                      <a:shade val="100000"/>
                      <a:satMod val="115000"/>
                    </a:schemeClr>
                  </a:gs>
                </a:gsLst>
                <a:path path="circle">
                  <a:fillToRect l="100000" b="100000"/>
                </a:path>
                <a:tileRect t="-100000" r="-100000"/>
              </a:gradFill>
              <a:effectLst>
                <a:innerShdw blurRad="50800" dist="50800" dir="8100000">
                  <a:srgbClr val="7D7D7D">
                    <a:alpha val="73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45" name="Rectangle 5"/>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48" name="Rectangle 8"/>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51" name="Rectangle 11"/>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54" name="Rectangle 14"/>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Résultat de recherche d'images pour &quot;origine de la déformation élastique&quot;"/>
          <p:cNvPicPr>
            <a:picLocks noChangeAspect="1" noChangeArrowheads="1"/>
          </p:cNvPicPr>
          <p:nvPr/>
        </p:nvPicPr>
        <p:blipFill>
          <a:blip r:embed="rId2"/>
          <a:srcRect/>
          <a:stretch>
            <a:fillRect/>
          </a:stretch>
        </p:blipFill>
        <p:spPr bwMode="auto">
          <a:xfrm>
            <a:off x="785786" y="1304921"/>
            <a:ext cx="7191937" cy="4267219"/>
          </a:xfrm>
          <a:prstGeom prst="rect">
            <a:avLst/>
          </a:prstGeom>
          <a:noFill/>
        </p:spPr>
      </p:pic>
      <p:sp>
        <p:nvSpPr>
          <p:cNvPr id="19"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cap="none" spc="0" normalizeH="0" noProof="0" dirty="0" smtClean="0">
                <a:ln>
                  <a:noFill/>
                </a:ln>
                <a:solidFill>
                  <a:schemeClr val="bg1"/>
                </a:solidFill>
                <a:effectLst/>
                <a:uLnTx/>
                <a:uFillTx/>
                <a:ea typeface="+mj-ea"/>
                <a:cs typeface="+mj-cs"/>
              </a:rPr>
              <a:t>(Approche Physique</a:t>
            </a:r>
            <a:r>
              <a:rPr lang="fr-FR" sz="2800" cap="small" dirty="0" smtClean="0"/>
              <a:t>)</a:t>
            </a:r>
            <a:endParaRPr kumimoji="0" lang="fr-FR" sz="2800" b="0" i="0" u="none" strike="noStrike" kern="1200" cap="none" spc="0" normalizeH="0" noProof="0" dirty="0">
              <a:ln>
                <a:noFill/>
              </a:ln>
              <a:solidFill>
                <a:schemeClr val="bg1"/>
              </a:solidFill>
              <a:effectLst/>
              <a:uLnTx/>
              <a:uFillTx/>
              <a:ea typeface="+mj-ea"/>
              <a:cs typeface="+mj-cs"/>
            </a:endParaRPr>
          </a:p>
        </p:txBody>
      </p:sp>
      <p:sp>
        <p:nvSpPr>
          <p:cNvPr id="15" name="ZoneTexte 14"/>
          <p:cNvSpPr txBox="1"/>
          <p:nvPr/>
        </p:nvSpPr>
        <p:spPr>
          <a:xfrm>
            <a:off x="857224" y="785794"/>
            <a:ext cx="7929618" cy="461665"/>
          </a:xfrm>
          <a:prstGeom prst="rect">
            <a:avLst/>
          </a:prstGeom>
          <a:solidFill>
            <a:srgbClr val="CCFF66"/>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r-FR" sz="2400" dirty="0" smtClean="0"/>
              <a:t>Schématisation du modèle selon la déformation atomique</a:t>
            </a:r>
            <a:endParaRPr lang="fr-FR" sz="2400" dirty="0"/>
          </a:p>
        </p:txBody>
      </p:sp>
      <p:sp>
        <p:nvSpPr>
          <p:cNvPr id="16" name="ZoneTexte 15"/>
          <p:cNvSpPr txBox="1"/>
          <p:nvPr/>
        </p:nvSpPr>
        <p:spPr>
          <a:xfrm>
            <a:off x="285720" y="5715016"/>
            <a:ext cx="8715436" cy="923330"/>
          </a:xfrm>
          <a:prstGeom prst="rect">
            <a:avLst/>
          </a:prstGeom>
          <a:solidFill>
            <a:srgbClr val="C00000"/>
          </a:solidFill>
        </p:spPr>
        <p:txBody>
          <a:bodyPr wrap="square" rtlCol="0">
            <a:spAutoFit/>
          </a:bodyPr>
          <a:lstStyle/>
          <a:p>
            <a:r>
              <a:rPr lang="fr-FR" dirty="0" smtClean="0">
                <a:solidFill>
                  <a:srgbClr val="FFFF00"/>
                </a:solidFill>
              </a:rPr>
              <a:t>Certains schématisent le modèle selon la déformation de la liaison interatomique.</a:t>
            </a:r>
          </a:p>
          <a:p>
            <a:pPr>
              <a:buFont typeface="Wingdings" pitchFamily="2" charset="2"/>
              <a:buChar char="v"/>
            </a:pPr>
            <a:r>
              <a:rPr lang="fr-FR" dirty="0" smtClean="0">
                <a:solidFill>
                  <a:srgbClr val="FFFF00"/>
                </a:solidFill>
              </a:rPr>
              <a:t>Matériau métalliques?</a:t>
            </a:r>
          </a:p>
          <a:p>
            <a:pPr>
              <a:buFont typeface="Wingdings" pitchFamily="2" charset="2"/>
              <a:buChar char="v"/>
            </a:pPr>
            <a:r>
              <a:rPr lang="fr-FR" dirty="0" smtClean="0">
                <a:solidFill>
                  <a:srgbClr val="FFFF00"/>
                </a:solidFill>
              </a:rPr>
              <a:t>Matériau ionique?</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5" name="ZoneTexte 14"/>
          <p:cNvSpPr txBox="1"/>
          <p:nvPr/>
        </p:nvSpPr>
        <p:spPr>
          <a:xfrm>
            <a:off x="0" y="500042"/>
            <a:ext cx="314327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dirty="0" smtClean="0"/>
              <a:t>Le Modèle électrostatique</a:t>
            </a:r>
            <a:endParaRPr lang="fr-FR" dirty="0"/>
          </a:p>
        </p:txBody>
      </p:sp>
      <p:sp>
        <p:nvSpPr>
          <p:cNvPr id="358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45" name="Rectangle 5"/>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4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48" name="Rectangle 8"/>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51" name="Rectangle 11"/>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54" name="Rectangle 14"/>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1" name="Diagramme 30"/>
          <p:cNvGraphicFramePr/>
          <p:nvPr/>
        </p:nvGraphicFramePr>
        <p:xfrm>
          <a:off x="142844" y="4000504"/>
          <a:ext cx="1714512"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ZoneTexte 24"/>
          <p:cNvSpPr txBox="1"/>
          <p:nvPr/>
        </p:nvSpPr>
        <p:spPr>
          <a:xfrm>
            <a:off x="0" y="1000108"/>
            <a:ext cx="7072330" cy="369332"/>
          </a:xfrm>
          <a:prstGeom prst="rect">
            <a:avLst/>
          </a:prstGeom>
          <a:noFill/>
        </p:spPr>
        <p:txBody>
          <a:bodyPr wrap="square" rtlCol="0">
            <a:spAutoFit/>
          </a:bodyPr>
          <a:lstStyle/>
          <a:p>
            <a:r>
              <a:rPr lang="fr-FR" dirty="0" smtClean="0"/>
              <a:t>Comme la force dérive d’un potentiel (énergie potentiel), on a : </a:t>
            </a:r>
            <a:endParaRPr lang="fr-FR"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1441"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357950" y="714356"/>
            <a:ext cx="1695450" cy="952500"/>
          </a:xfrm>
          <a:prstGeom prst="rect">
            <a:avLst/>
          </a:prstGeom>
          <a:noFill/>
        </p:spPr>
      </p:pic>
      <p:sp>
        <p:nvSpPr>
          <p:cNvPr id="28" name="ZoneTexte 27"/>
          <p:cNvSpPr txBox="1"/>
          <p:nvPr/>
        </p:nvSpPr>
        <p:spPr>
          <a:xfrm>
            <a:off x="6000760" y="1500174"/>
            <a:ext cx="300039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dirty="0" smtClean="0"/>
              <a:t>C’est la force interatomique</a:t>
            </a:r>
            <a:endParaRPr lang="fr-FR" dirty="0"/>
          </a:p>
        </p:txBody>
      </p:sp>
      <p:sp>
        <p:nvSpPr>
          <p:cNvPr id="61443" name="Rectangle 3"/>
          <p:cNvSpPr>
            <a:spLocks noChangeArrowheads="1"/>
          </p:cNvSpPr>
          <p:nvPr/>
        </p:nvSpPr>
        <p:spPr bwMode="auto">
          <a:xfrm>
            <a:off x="285720" y="2071678"/>
            <a:ext cx="842965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173038"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On considère une représentation de la force pour les petites déformations (des petits allongements) de type r - r</a:t>
            </a:r>
            <a:r>
              <a:rPr kumimoji="0" lang="fr-FR" sz="2000" b="0" i="0" u="none" strike="noStrike" cap="none" normalizeH="0" baseline="-30000" dirty="0" smtClean="0">
                <a:ln>
                  <a:noFill/>
                </a:ln>
                <a:solidFill>
                  <a:schemeClr val="tx1"/>
                </a:solidFill>
                <a:effectLst/>
                <a:latin typeface="Candara" pitchFamily="34" charset="0"/>
                <a:ea typeface="Times New Roman" pitchFamily="18" charset="0"/>
                <a:cs typeface="Times New Roman" pitchFamily="18" charset="0"/>
              </a:rPr>
              <a:t>0</a:t>
            </a:r>
            <a:r>
              <a:rPr kumimoji="0" lang="fr-FR"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a:t>
            </a:r>
            <a:r>
              <a:rPr kumimoji="0" lang="fr-FR"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sym typeface="Symbol" pitchFamily="18" charset="2"/>
              </a:rPr>
              <a:t></a:t>
            </a:r>
            <a:r>
              <a:rPr kumimoji="0" lang="fr-FR"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 On admet que dans cette zone la force reste proportionnelle à ces petites déformations ; autrement dit </a:t>
            </a:r>
            <a:r>
              <a:rPr kumimoji="0" lang="fr-FR"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sym typeface="Symbol" pitchFamily="18" charset="2"/>
              </a:rPr>
              <a:t> la force peut être approchée par sa tangente en r ≈ r0. On obtient alors un module</a:t>
            </a:r>
            <a:r>
              <a:rPr kumimoji="0" lang="fr-FR" sz="2000" b="0" i="0" u="none" strike="noStrike" cap="none" normalizeH="0" dirty="0" smtClean="0">
                <a:ln>
                  <a:noFill/>
                </a:ln>
                <a:solidFill>
                  <a:schemeClr val="tx1"/>
                </a:solidFill>
                <a:effectLst/>
                <a:latin typeface="Candara" pitchFamily="34" charset="0"/>
                <a:ea typeface="Times New Roman" pitchFamily="18" charset="0"/>
                <a:cs typeface="Times New Roman" pitchFamily="18" charset="0"/>
                <a:sym typeface="Symbol" pitchFamily="18" charset="2"/>
              </a:rPr>
              <a:t> de</a:t>
            </a:r>
            <a:r>
              <a:rPr kumimoji="0" lang="fr-FR"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sym typeface="Symbol" pitchFamily="18" charset="2"/>
              </a:rPr>
              <a:t> proportionnalité</a:t>
            </a:r>
            <a:r>
              <a:rPr kumimoji="0" lang="fr-FR" sz="2000" b="0" i="0" u="none" strike="noStrike" cap="none" normalizeH="0" dirty="0" smtClean="0">
                <a:ln>
                  <a:noFill/>
                </a:ln>
                <a:solidFill>
                  <a:schemeClr val="tx1"/>
                </a:solidFill>
                <a:effectLst/>
                <a:latin typeface="Candara" pitchFamily="34" charset="0"/>
                <a:ea typeface="Times New Roman" pitchFamily="18" charset="0"/>
                <a:cs typeface="Times New Roman" pitchFamily="18" charset="0"/>
                <a:sym typeface="Symbol" pitchFamily="18" charset="2"/>
              </a:rPr>
              <a:t> K</a:t>
            </a:r>
            <a:r>
              <a:rPr lang="fr-FR" sz="2000" dirty="0" smtClean="0">
                <a:latin typeface="Candara" pitchFamily="34" charset="0"/>
                <a:ea typeface="Times New Roman" pitchFamily="18" charset="0"/>
                <a:cs typeface="Times New Roman" pitchFamily="18" charset="0"/>
                <a:sym typeface="Symbol" pitchFamily="18" charset="2"/>
              </a:rPr>
              <a:t>, tel que :</a:t>
            </a:r>
            <a:endParaRPr kumimoji="0" lang="fr-FR"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sym typeface="Symbol" pitchFamily="18" charset="2"/>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1444"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14348" y="3786190"/>
            <a:ext cx="2581275" cy="1095375"/>
          </a:xfrm>
          <a:prstGeom prst="rect">
            <a:avLst/>
          </a:prstGeom>
          <a:noFill/>
        </p:spPr>
      </p:pic>
      <p:sp>
        <p:nvSpPr>
          <p:cNvPr id="61446" name="Rectangle 6"/>
          <p:cNvSpPr>
            <a:spLocks noChangeArrowheads="1"/>
          </p:cNvSpPr>
          <p:nvPr/>
        </p:nvSpPr>
        <p:spPr bwMode="auto">
          <a:xfrm>
            <a:off x="0" y="1552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ZoneTexte 33"/>
          <p:cNvSpPr txBox="1"/>
          <p:nvPr/>
        </p:nvSpPr>
        <p:spPr>
          <a:xfrm>
            <a:off x="3500430" y="4071942"/>
            <a:ext cx="342902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dirty="0" smtClean="0"/>
              <a:t>K : appelé  constante de raideur ; c’est le module Young E</a:t>
            </a:r>
            <a:endParaRPr lang="fr-FR" dirty="0"/>
          </a:p>
        </p:txBody>
      </p:sp>
      <p:sp>
        <p:nvSpPr>
          <p:cNvPr id="61447" name="Rectangle 7"/>
          <p:cNvSpPr>
            <a:spLocks noChangeArrowheads="1"/>
          </p:cNvSpPr>
          <p:nvPr/>
        </p:nvSpPr>
        <p:spPr bwMode="auto">
          <a:xfrm>
            <a:off x="428596" y="5072074"/>
            <a:ext cx="8358182" cy="10156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173038"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Résultat</a:t>
            </a:r>
            <a:r>
              <a:rPr kumimoji="0" lang="fr-FR"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 : en connaissant les types de liaisons présentes, on peut estimer les constantes de raideurs des matériaux (module de Young, module de cisaillement, module de compressibilité).</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0" name="Diagramme 29"/>
          <p:cNvGraphicFramePr/>
          <p:nvPr/>
        </p:nvGraphicFramePr>
        <p:xfrm>
          <a:off x="214282" y="1785926"/>
          <a:ext cx="1857388"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cap="none" spc="0" normalizeH="0" noProof="0" dirty="0" smtClean="0">
                <a:ln>
                  <a:noFill/>
                </a:ln>
                <a:solidFill>
                  <a:schemeClr val="bg1"/>
                </a:solidFill>
                <a:effectLst/>
                <a:uLnTx/>
                <a:uFillTx/>
                <a:ea typeface="+mj-ea"/>
                <a:cs typeface="+mj-cs"/>
              </a:rPr>
              <a:t>(Approche Physique</a:t>
            </a:r>
            <a:r>
              <a:rPr lang="fr-FR" sz="2800" cap="small" dirty="0" smtClean="0"/>
              <a:t>)</a:t>
            </a:r>
            <a:endParaRPr kumimoji="0" lang="fr-FR" sz="2800" b="0" i="0" u="none" strike="noStrike" kern="1200" cap="none" spc="0" normalizeH="0" noProof="0" dirty="0">
              <a:ln>
                <a:noFill/>
              </a:ln>
              <a:solidFill>
                <a:schemeClr val="bg1"/>
              </a:solidFill>
              <a:effectLst/>
              <a:uLnTx/>
              <a:uFillTx/>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spc="0" normalizeH="0" baseline="0" noProof="0" dirty="0" smtClean="0">
                <a:ln>
                  <a:noFill/>
                </a:ln>
                <a:solidFill>
                  <a:schemeClr val="bg1"/>
                </a:solidFill>
                <a:effectLst/>
                <a:uLnTx/>
                <a:uFillTx/>
                <a:ea typeface="+mj-ea"/>
                <a:cs typeface="+mj-cs"/>
              </a:rPr>
              <a:t>Approche</a:t>
            </a:r>
            <a:r>
              <a:rPr kumimoji="0" lang="fr-FR" sz="2800" b="0" i="0" u="none" strike="noStrike" kern="1200" spc="0" normalizeH="0" noProof="0" dirty="0" smtClean="0">
                <a:ln>
                  <a:noFill/>
                </a:ln>
                <a:solidFill>
                  <a:schemeClr val="bg1"/>
                </a:solidFill>
                <a:effectLst/>
                <a:uLnTx/>
                <a:uFillTx/>
                <a:ea typeface="+mj-ea"/>
                <a:cs typeface="+mj-cs"/>
              </a:rPr>
              <a:t> Thermodynamique</a:t>
            </a:r>
            <a:r>
              <a:rPr lang="fr-FR" sz="2800" cap="small" dirty="0" smtClean="0"/>
              <a:t>)</a:t>
            </a:r>
            <a:endParaRPr kumimoji="0" lang="fr-FR" sz="2800" b="0" i="0" u="none" strike="noStrike" kern="1200" cap="none" spc="0" normalizeH="0" baseline="0" noProof="0" dirty="0">
              <a:ln>
                <a:noFill/>
              </a:ln>
              <a:solidFill>
                <a:schemeClr val="bg1"/>
              </a:solidFill>
              <a:effectLst/>
              <a:uLnTx/>
              <a:uFillTx/>
              <a:ea typeface="+mj-ea"/>
              <a:cs typeface="+mj-cs"/>
            </a:endParaRPr>
          </a:p>
        </p:txBody>
      </p:sp>
      <p:sp>
        <p:nvSpPr>
          <p:cNvPr id="15" name="ZoneTexte 14"/>
          <p:cNvSpPr txBox="1"/>
          <p:nvPr/>
        </p:nvSpPr>
        <p:spPr>
          <a:xfrm>
            <a:off x="0" y="500042"/>
            <a:ext cx="357186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dirty="0" smtClean="0"/>
              <a:t>Le Modèle Thermodynamique</a:t>
            </a:r>
            <a:endParaRPr lang="fr-FR" dirty="0"/>
          </a:p>
        </p:txBody>
      </p:sp>
      <p:sp>
        <p:nvSpPr>
          <p:cNvPr id="358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45" name="Rectangle 5"/>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4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48" name="Rectangle 8"/>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51" name="Rectangle 11"/>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54" name="Rectangle 14"/>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1" name="Diagramme 30"/>
          <p:cNvGraphicFramePr/>
          <p:nvPr/>
        </p:nvGraphicFramePr>
        <p:xfrm>
          <a:off x="142844" y="4000504"/>
          <a:ext cx="1714512"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1446" name="Rectangle 6"/>
          <p:cNvSpPr>
            <a:spLocks noChangeArrowheads="1"/>
          </p:cNvSpPr>
          <p:nvPr/>
        </p:nvSpPr>
        <p:spPr bwMode="auto">
          <a:xfrm>
            <a:off x="0" y="1552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ZoneTexte 28"/>
          <p:cNvSpPr txBox="1"/>
          <p:nvPr/>
        </p:nvSpPr>
        <p:spPr>
          <a:xfrm>
            <a:off x="0" y="1000108"/>
            <a:ext cx="8929718" cy="646331"/>
          </a:xfrm>
          <a:prstGeom prst="rect">
            <a:avLst/>
          </a:prstGeom>
          <a:noFill/>
        </p:spPr>
        <p:txBody>
          <a:bodyPr wrap="square" rtlCol="0">
            <a:spAutoFit/>
          </a:bodyPr>
          <a:lstStyle/>
          <a:p>
            <a:r>
              <a:rPr lang="fr-FR" dirty="0" smtClean="0"/>
              <a:t>Par le modèle thermodynamique, on trouve une expression de la force, dans le domaine élastique, sous la forme suivante : </a:t>
            </a:r>
            <a:endParaRPr lang="fr-FR"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2465"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928926" y="1785926"/>
            <a:ext cx="3352800" cy="971550"/>
          </a:xfrm>
          <a:prstGeom prst="rect">
            <a:avLst/>
          </a:prstGeom>
          <a:noFill/>
        </p:spPr>
      </p:pic>
      <p:sp>
        <p:nvSpPr>
          <p:cNvPr id="62467" name="Rectangle 3"/>
          <p:cNvSpPr>
            <a:spLocks noChangeArrowheads="1"/>
          </p:cNvSpPr>
          <p:nvPr/>
        </p:nvSpPr>
        <p:spPr bwMode="auto">
          <a:xfrm>
            <a:off x="214282" y="2857496"/>
            <a:ext cx="8715436" cy="25545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173038"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ea typeface="Times New Roman" pitchFamily="18" charset="0"/>
                <a:cs typeface="Times New Roman" pitchFamily="18" charset="0"/>
              </a:rPr>
              <a:t>Et </a:t>
            </a:r>
            <a:r>
              <a:rPr kumimoji="0" lang="fr-FR" sz="2000" b="1" i="0" u="none" strike="noStrike" cap="none" normalizeH="0" baseline="0" dirty="0" smtClean="0">
                <a:ln>
                  <a:noFill/>
                </a:ln>
                <a:solidFill>
                  <a:schemeClr val="tx1"/>
                </a:solidFill>
                <a:effectLst/>
                <a:ea typeface="Times New Roman" pitchFamily="18" charset="0"/>
                <a:cs typeface="Times New Roman" pitchFamily="18" charset="0"/>
              </a:rPr>
              <a:t>l’énergie mécanique</a:t>
            </a:r>
            <a:r>
              <a:rPr kumimoji="0" lang="fr-FR" sz="2000" b="0" i="0" u="none" strike="noStrike" cap="none" normalizeH="0" baseline="0" dirty="0" smtClean="0">
                <a:ln>
                  <a:noFill/>
                </a:ln>
                <a:solidFill>
                  <a:schemeClr val="tx1"/>
                </a:solidFill>
                <a:effectLst/>
                <a:ea typeface="Times New Roman" pitchFamily="18" charset="0"/>
                <a:cs typeface="Times New Roman" pitchFamily="18" charset="0"/>
              </a:rPr>
              <a:t> apportée au système peut être stockée sous forme d’augmentation de l’énergie interne en modifiant les distances interatomiques ou les angles de valence, ou sous forme de chaleur avec une diminution de l’entropie du système i.e. une augmentation de l’ordre. </a:t>
            </a:r>
          </a:p>
          <a:p>
            <a:pPr lvl="0" indent="173038" algn="justLow" fontAlgn="base">
              <a:spcBef>
                <a:spcPct val="0"/>
              </a:spcBef>
              <a:spcAft>
                <a:spcPct val="0"/>
              </a:spcAft>
            </a:pPr>
            <a:r>
              <a:rPr lang="fr-FR" sz="2000" dirty="0" smtClean="0">
                <a:solidFill>
                  <a:schemeClr val="tx1"/>
                </a:solidFill>
                <a:cs typeface="Times New Roman" pitchFamily="18" charset="0"/>
              </a:rPr>
              <a:t>Dans le cas d’un cristal ceci ce traduit de la manière suivante: La déformation induit une augmentation importante de l’énergie interne et l’entropie n’est pratiquement pas modifiée puisque les atomes s’écartent peu de leur position d’équilibre. (Référence)</a:t>
            </a:r>
            <a:endParaRPr kumimoji="0" lang="fr-FR"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71472" y="928670"/>
            <a:ext cx="8229600" cy="831982"/>
          </a:xfrm>
        </p:spPr>
        <p:txBody>
          <a:bodyPr>
            <a:prstTxWarp prst="textTriangle">
              <a:avLst/>
            </a:prstTxWarp>
            <a:normAutofit/>
          </a:bodyPr>
          <a:lstStyle/>
          <a:p>
            <a:r>
              <a:rPr lang="fr-FR" dirty="0" smtClean="0">
                <a:effectLst>
                  <a:glow rad="139700">
                    <a:schemeClr val="accent6">
                      <a:satMod val="175000"/>
                      <a:alpha val="40000"/>
                    </a:schemeClr>
                  </a:glow>
                </a:effectLst>
              </a:rPr>
              <a:t>2. </a:t>
            </a:r>
            <a:r>
              <a:rPr lang="fr-FR" cap="small" dirty="0" smtClean="0">
                <a:effectLst>
                  <a:glow rad="139700">
                    <a:schemeClr val="accent6">
                      <a:satMod val="175000"/>
                      <a:alpha val="40000"/>
                    </a:schemeClr>
                  </a:glow>
                </a:effectLst>
              </a:rPr>
              <a:t>La Déformation Plastique</a:t>
            </a:r>
            <a:endParaRPr lang="fr-FR" cap="small" dirty="0">
              <a:effectLst>
                <a:glow rad="139700">
                  <a:schemeClr val="accent6">
                    <a:satMod val="175000"/>
                    <a:alpha val="40000"/>
                  </a:schemeClr>
                </a:glow>
              </a:effectLst>
            </a:endParaRPr>
          </a:p>
        </p:txBody>
      </p:sp>
      <p:sp>
        <p:nvSpPr>
          <p:cNvPr id="5" name="Rectangle 4"/>
          <p:cNvSpPr/>
          <p:nvPr/>
        </p:nvSpPr>
        <p:spPr>
          <a:xfrm>
            <a:off x="285720" y="2143116"/>
            <a:ext cx="8643966" cy="1384995"/>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fr-FR" sz="2800" i="1" dirty="0" smtClean="0"/>
              <a:t>La déformation plastique est irréversible, même si l'on relâche la contrainte, l’éprouvette ne retrouvera pas sa forme initiale, autrement dit ses dimensions initiale</a:t>
            </a:r>
            <a:endParaRPr lang="fr-FR" sz="2800" i="1" dirty="0"/>
          </a:p>
        </p:txBody>
      </p:sp>
      <p:sp>
        <p:nvSpPr>
          <p:cNvPr id="6"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lang="fr-FR" sz="2800" dirty="0" smtClean="0">
                <a:solidFill>
                  <a:schemeClr val="bg1"/>
                </a:solidFill>
                <a:latin typeface="+mj-lt"/>
                <a:ea typeface="+mj-ea"/>
                <a:cs typeface="+mj-cs"/>
              </a:rPr>
              <a:t>2</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Plastique</a:t>
            </a:r>
            <a:r>
              <a:rPr kumimoji="0" lang="fr-FR" sz="2800" b="0" i="0" u="none" strike="noStrike" kern="1200" cap="none" spc="0" normalizeH="0" baseline="0" noProof="0" dirty="0" smtClean="0">
                <a:ln>
                  <a:noFill/>
                </a:ln>
                <a:solidFill>
                  <a:schemeClr val="bg1"/>
                </a:solidFill>
                <a:effectLst/>
                <a:uLnTx/>
                <a:uFillTx/>
                <a:ea typeface="+mj-ea"/>
                <a:cs typeface="+mj-cs"/>
              </a:rPr>
              <a:t>  (</a:t>
            </a:r>
            <a:r>
              <a:rPr lang="fr-FR" sz="2800" cap="small" dirty="0" smtClean="0"/>
              <a:t>Coté Métallurgique)</a:t>
            </a:r>
            <a:endParaRPr kumimoji="0" lang="fr-FR" sz="2800" b="0" i="0" u="none" strike="noStrike" kern="1200" cap="none" spc="0" normalizeH="0" baseline="0" noProof="0" dirty="0">
              <a:ln>
                <a:noFill/>
              </a:ln>
              <a:solidFill>
                <a:schemeClr val="bg1"/>
              </a:solidFill>
              <a:effectLst/>
              <a:uLnTx/>
              <a:uFillTx/>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8604"/>
            <a:ext cx="6000760" cy="50006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sz="2800" i="1" dirty="0" smtClean="0">
                <a:latin typeface="Candara" pitchFamily="34" charset="0"/>
              </a:rPr>
              <a:t>2.1. Modèle de la Limite </a:t>
            </a:r>
            <a:r>
              <a:rPr lang="fr-FR" sz="2800" i="1" cap="small" dirty="0" smtClean="0">
                <a:latin typeface="Candara" pitchFamily="34" charset="0"/>
              </a:rPr>
              <a:t>é</a:t>
            </a:r>
            <a:r>
              <a:rPr lang="fr-FR" sz="2800" i="1" dirty="0" smtClean="0">
                <a:latin typeface="Candara" pitchFamily="34" charset="0"/>
              </a:rPr>
              <a:t>lastique </a:t>
            </a:r>
            <a:r>
              <a:rPr lang="fr-FR" sz="2800" b="1" i="1" dirty="0" smtClean="0">
                <a:latin typeface="Candara" pitchFamily="34" charset="0"/>
              </a:rPr>
              <a:t>Théorique </a:t>
            </a:r>
            <a:endParaRPr lang="fr-FR" sz="2800" b="1" i="1" dirty="0">
              <a:latin typeface="Candara" pitchFamily="34"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25" name="Object 1"/>
          <p:cNvGraphicFramePr>
            <a:graphicFrameLocks noChangeAspect="1"/>
          </p:cNvGraphicFramePr>
          <p:nvPr/>
        </p:nvGraphicFramePr>
        <p:xfrm>
          <a:off x="496888" y="5286375"/>
          <a:ext cx="3078162" cy="1055688"/>
        </p:xfrm>
        <a:graphic>
          <a:graphicData uri="http://schemas.openxmlformats.org/presentationml/2006/ole">
            <p:oleObj spid="_x0000_s1025" name="Équation" r:id="rId3" imgW="1155600" imgH="393480" progId="Equation.3">
              <p:embed/>
            </p:oleObj>
          </a:graphicData>
        </a:graphic>
      </p:graphicFrame>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52"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51" name="Object 27"/>
          <p:cNvGraphicFramePr>
            <a:graphicFrameLocks noChangeAspect="1"/>
          </p:cNvGraphicFramePr>
          <p:nvPr/>
        </p:nvGraphicFramePr>
        <p:xfrm>
          <a:off x="2357422" y="3143248"/>
          <a:ext cx="1281113" cy="727075"/>
        </p:xfrm>
        <a:graphic>
          <a:graphicData uri="http://schemas.openxmlformats.org/presentationml/2006/ole">
            <p:oleObj spid="_x0000_s1051" name="Équation" r:id="rId4" imgW="355320" imgH="203040" progId="Equation.3">
              <p:embed/>
            </p:oleObj>
          </a:graphicData>
        </a:graphic>
      </p:graphicFrame>
      <p:sp>
        <p:nvSpPr>
          <p:cNvPr id="33" name="ZoneTexte 32"/>
          <p:cNvSpPr txBox="1"/>
          <p:nvPr/>
        </p:nvSpPr>
        <p:spPr>
          <a:xfrm>
            <a:off x="357158" y="3357562"/>
            <a:ext cx="7643866" cy="369332"/>
          </a:xfrm>
          <a:prstGeom prst="rect">
            <a:avLst/>
          </a:prstGeom>
          <a:noFill/>
        </p:spPr>
        <p:txBody>
          <a:bodyPr wrap="square" rtlCol="0">
            <a:spAutoFit/>
          </a:bodyPr>
          <a:lstStyle/>
          <a:p>
            <a:r>
              <a:rPr lang="fr-FR" dirty="0" smtClean="0"/>
              <a:t>Le travail effectué                              est une fonction sinusoïdale</a:t>
            </a:r>
            <a:endParaRPr lang="fr-FR" dirty="0"/>
          </a:p>
        </p:txBody>
      </p:sp>
      <p:sp>
        <p:nvSpPr>
          <p:cNvPr id="35" name="ZoneTexte 34"/>
          <p:cNvSpPr txBox="1"/>
          <p:nvPr/>
        </p:nvSpPr>
        <p:spPr>
          <a:xfrm>
            <a:off x="214282" y="4572008"/>
            <a:ext cx="5357850" cy="461665"/>
          </a:xfrm>
          <a:prstGeom prst="rect">
            <a:avLst/>
          </a:prstGeom>
          <a:noFill/>
        </p:spPr>
        <p:txBody>
          <a:bodyPr wrap="square" rtlCol="0">
            <a:spAutoFit/>
          </a:bodyPr>
          <a:lstStyle/>
          <a:p>
            <a:r>
              <a:rPr lang="fr-FR" sz="2400" i="1" dirty="0" smtClean="0">
                <a:sym typeface="Symbol"/>
              </a:rPr>
              <a:t>Et comme (x), dérive du potentiel U(x)</a:t>
            </a:r>
            <a:endParaRPr lang="fr-FR" sz="2400" i="1" dirty="0"/>
          </a:p>
        </p:txBody>
      </p:sp>
      <p:sp>
        <p:nvSpPr>
          <p:cNvPr id="1054"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53" name="Object 29"/>
          <p:cNvGraphicFramePr>
            <a:graphicFrameLocks noChangeAspect="1"/>
          </p:cNvGraphicFramePr>
          <p:nvPr/>
        </p:nvGraphicFramePr>
        <p:xfrm>
          <a:off x="5572132" y="4857760"/>
          <a:ext cx="3078162" cy="557212"/>
        </p:xfrm>
        <a:graphic>
          <a:graphicData uri="http://schemas.openxmlformats.org/presentationml/2006/ole">
            <p:oleObj spid="_x0000_s1053" name="Équation" r:id="rId5" imgW="1104840" imgH="203040" progId="Equation.3">
              <p:embed/>
            </p:oleObj>
          </a:graphicData>
        </a:graphic>
      </p:graphicFrame>
      <p:sp>
        <p:nvSpPr>
          <p:cNvPr id="38" name="Flèche droite 37"/>
          <p:cNvSpPr/>
          <p:nvPr/>
        </p:nvSpPr>
        <p:spPr>
          <a:xfrm>
            <a:off x="3929058" y="5786454"/>
            <a:ext cx="107157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6"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55" name="Object 31"/>
          <p:cNvGraphicFramePr>
            <a:graphicFrameLocks noChangeAspect="1"/>
          </p:cNvGraphicFramePr>
          <p:nvPr/>
        </p:nvGraphicFramePr>
        <p:xfrm>
          <a:off x="5768975" y="5191125"/>
          <a:ext cx="2106613" cy="1112838"/>
        </p:xfrm>
        <a:graphic>
          <a:graphicData uri="http://schemas.openxmlformats.org/presentationml/2006/ole">
            <p:oleObj spid="_x0000_s1055" name="Équation" r:id="rId6" imgW="749160" imgH="393480" progId="Equation.3">
              <p:embed/>
            </p:oleObj>
          </a:graphicData>
        </a:graphic>
      </p:graphicFrame>
      <p:sp>
        <p:nvSpPr>
          <p:cNvPr id="1057" name="AutoShape 33"/>
          <p:cNvSpPr>
            <a:spLocks noChangeAspect="1" noChangeArrowheads="1" noTextEdit="1"/>
          </p:cNvSpPr>
          <p:nvPr/>
        </p:nvSpPr>
        <p:spPr bwMode="auto">
          <a:xfrm>
            <a:off x="4071934" y="857232"/>
            <a:ext cx="4829175"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59" name="Picture 35"/>
          <p:cNvPicPr>
            <a:picLocks noChangeAspect="1" noChangeArrowheads="1"/>
          </p:cNvPicPr>
          <p:nvPr/>
        </p:nvPicPr>
        <p:blipFill>
          <a:blip r:embed="rId7"/>
          <a:srcRect/>
          <a:stretch>
            <a:fillRect/>
          </a:stretch>
        </p:blipFill>
        <p:spPr bwMode="auto">
          <a:xfrm>
            <a:off x="4071934" y="1000122"/>
            <a:ext cx="4843463" cy="2071688"/>
          </a:xfrm>
          <a:prstGeom prst="rect">
            <a:avLst/>
          </a:prstGeom>
          <a:noFill/>
          <a:ln w="9525">
            <a:noFill/>
            <a:miter lim="800000"/>
            <a:headEnd/>
            <a:tailEnd/>
          </a:ln>
        </p:spPr>
      </p:pic>
      <p:sp>
        <p:nvSpPr>
          <p:cNvPr id="18" name="Titre 1"/>
          <p:cNvSpPr txBox="1">
            <a:spLocks/>
          </p:cNvSpPr>
          <p:nvPr/>
        </p:nvSpPr>
        <p:spPr>
          <a:xfrm>
            <a:off x="0" y="-24"/>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cap="none" spc="0" normalizeH="0" noProof="0" dirty="0" smtClean="0">
                <a:ln>
                  <a:noFill/>
                </a:ln>
                <a:solidFill>
                  <a:schemeClr val="bg1"/>
                </a:solidFill>
                <a:effectLst/>
                <a:uLnTx/>
                <a:uFillTx/>
                <a:ea typeface="+mj-ea"/>
                <a:cs typeface="+mj-cs"/>
              </a:rPr>
              <a:t>(Approche Mécanique</a:t>
            </a:r>
            <a:r>
              <a:rPr lang="fr-FR" sz="2800" cap="small" dirty="0" smtClean="0"/>
              <a:t>)</a:t>
            </a:r>
            <a:endParaRPr kumimoji="0" lang="fr-FR" sz="2800" b="0" i="0" u="none" strike="noStrike" kern="1200" cap="none" spc="0" normalizeH="0" noProof="0" dirty="0">
              <a:ln>
                <a:noFill/>
              </a:ln>
              <a:solidFill>
                <a:schemeClr val="bg1"/>
              </a:solidFill>
              <a:effectLst/>
              <a:uLnTx/>
              <a:uFillTx/>
              <a:ea typeface="+mj-ea"/>
              <a:cs typeface="+mj-cs"/>
            </a:endParaRPr>
          </a:p>
        </p:txBody>
      </p:sp>
      <p:sp>
        <p:nvSpPr>
          <p:cNvPr id="19" name="Cube 18"/>
          <p:cNvSpPr/>
          <p:nvPr/>
        </p:nvSpPr>
        <p:spPr>
          <a:xfrm>
            <a:off x="214282" y="1500174"/>
            <a:ext cx="1216152" cy="1216152"/>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5" name="Groupe 54"/>
          <p:cNvGrpSpPr/>
          <p:nvPr/>
        </p:nvGrpSpPr>
        <p:grpSpPr>
          <a:xfrm>
            <a:off x="1643042" y="1500174"/>
            <a:ext cx="2286016" cy="1257366"/>
            <a:chOff x="1571604" y="1500174"/>
            <a:chExt cx="2286016" cy="1257366"/>
          </a:xfrm>
        </p:grpSpPr>
        <p:grpSp>
          <p:nvGrpSpPr>
            <p:cNvPr id="47" name="Groupe 46"/>
            <p:cNvGrpSpPr/>
            <p:nvPr/>
          </p:nvGrpSpPr>
          <p:grpSpPr>
            <a:xfrm>
              <a:off x="2000232" y="1500174"/>
              <a:ext cx="1441923" cy="1237596"/>
              <a:chOff x="2417285" y="1555270"/>
              <a:chExt cx="1441923" cy="1237596"/>
            </a:xfrm>
          </p:grpSpPr>
          <p:cxnSp>
            <p:nvCxnSpPr>
              <p:cNvPr id="23" name="Connecteur droit 22"/>
              <p:cNvCxnSpPr/>
              <p:nvPr/>
            </p:nvCxnSpPr>
            <p:spPr>
              <a:xfrm>
                <a:off x="2928926" y="1566845"/>
                <a:ext cx="928694"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714612" y="1864172"/>
                <a:ext cx="928694"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428860" y="2781291"/>
                <a:ext cx="928694"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2119758" y="2184849"/>
                <a:ext cx="928694" cy="2873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3025302" y="2184849"/>
                <a:ext cx="928694" cy="2873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3251191" y="1875947"/>
                <a:ext cx="928694" cy="2873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2678479" y="1607745"/>
                <a:ext cx="292560" cy="2202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rot="5400000">
                <a:off x="3589618" y="1602978"/>
                <a:ext cx="292560" cy="2202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5400000">
                <a:off x="3315441" y="2524864"/>
                <a:ext cx="292560" cy="2202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16200000" flipH="1">
                <a:off x="1920064" y="2266805"/>
                <a:ext cx="1002566" cy="8124"/>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45" name="Forme libre 44"/>
              <p:cNvSpPr/>
              <p:nvPr/>
            </p:nvSpPr>
            <p:spPr>
              <a:xfrm rot="20007378">
                <a:off x="2450368" y="2096012"/>
                <a:ext cx="157983" cy="133523"/>
              </a:xfrm>
              <a:custGeom>
                <a:avLst/>
                <a:gdLst>
                  <a:gd name="connsiteX0" fmla="*/ 0 w 478420"/>
                  <a:gd name="connsiteY0" fmla="*/ 36653 h 297083"/>
                  <a:gd name="connsiteX1" fmla="*/ 358815 w 478420"/>
                  <a:gd name="connsiteY1" fmla="*/ 36653 h 297083"/>
                  <a:gd name="connsiteX2" fmla="*/ 462987 w 478420"/>
                  <a:gd name="connsiteY2" fmla="*/ 256572 h 297083"/>
                  <a:gd name="connsiteX3" fmla="*/ 451413 w 478420"/>
                  <a:gd name="connsiteY3" fmla="*/ 279721 h 297083"/>
                </a:gdLst>
                <a:ahLst/>
                <a:cxnLst>
                  <a:cxn ang="0">
                    <a:pos x="connsiteX0" y="connsiteY0"/>
                  </a:cxn>
                  <a:cxn ang="0">
                    <a:pos x="connsiteX1" y="connsiteY1"/>
                  </a:cxn>
                  <a:cxn ang="0">
                    <a:pos x="connsiteX2" y="connsiteY2"/>
                  </a:cxn>
                  <a:cxn ang="0">
                    <a:pos x="connsiteX3" y="connsiteY3"/>
                  </a:cxn>
                </a:cxnLst>
                <a:rect l="l" t="t" r="r" b="b"/>
                <a:pathLst>
                  <a:path w="478420" h="297083">
                    <a:moveTo>
                      <a:pt x="0" y="36653"/>
                    </a:moveTo>
                    <a:cubicBezTo>
                      <a:pt x="140825" y="18326"/>
                      <a:pt x="281650" y="0"/>
                      <a:pt x="358815" y="36653"/>
                    </a:cubicBezTo>
                    <a:cubicBezTo>
                      <a:pt x="435980" y="73306"/>
                      <a:pt x="447554" y="216061"/>
                      <a:pt x="462987" y="256572"/>
                    </a:cubicBezTo>
                    <a:cubicBezTo>
                      <a:pt x="478420" y="297083"/>
                      <a:pt x="464916" y="288402"/>
                      <a:pt x="451413" y="279721"/>
                    </a:cubicBezTo>
                  </a:path>
                </a:pathLst>
              </a:cu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ZoneTexte 45"/>
              <p:cNvSpPr txBox="1"/>
              <p:nvPr/>
            </p:nvSpPr>
            <p:spPr>
              <a:xfrm>
                <a:off x="2500298" y="1709721"/>
                <a:ext cx="214314" cy="307777"/>
              </a:xfrm>
              <a:prstGeom prst="rect">
                <a:avLst/>
              </a:prstGeom>
              <a:noFill/>
            </p:spPr>
            <p:txBody>
              <a:bodyPr wrap="square" lIns="36000" tIns="0" rIns="36000" bIns="0" rtlCol="0" anchor="ctr">
                <a:spAutoFit/>
              </a:bodyPr>
              <a:lstStyle/>
              <a:p>
                <a:r>
                  <a:rPr lang="fr-FR" sz="2000" b="1" dirty="0" smtClean="0">
                    <a:sym typeface="Symbol"/>
                  </a:rPr>
                  <a:t></a:t>
                </a:r>
                <a:endParaRPr lang="fr-FR" sz="2000" b="1" dirty="0"/>
              </a:p>
            </p:txBody>
          </p:sp>
        </p:grpSp>
        <p:cxnSp>
          <p:nvCxnSpPr>
            <p:cNvPr id="49" name="Connecteur droit avec flèche 48"/>
            <p:cNvCxnSpPr/>
            <p:nvPr/>
          </p:nvCxnSpPr>
          <p:spPr>
            <a:xfrm>
              <a:off x="3286116" y="178592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rot="10800000">
              <a:off x="1571604" y="257174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3428992" y="1571612"/>
              <a:ext cx="428628" cy="400110"/>
            </a:xfrm>
            <a:prstGeom prst="rect">
              <a:avLst/>
            </a:prstGeom>
            <a:noFill/>
          </p:spPr>
          <p:txBody>
            <a:bodyPr wrap="square" rtlCol="0">
              <a:spAutoFit/>
            </a:bodyPr>
            <a:lstStyle/>
            <a:p>
              <a:r>
                <a:rPr lang="fr-FR" sz="2000" b="1" i="1" dirty="0" smtClean="0"/>
                <a:t>F</a:t>
              </a:r>
              <a:endParaRPr lang="fr-FR" sz="2000" b="1" i="1" dirty="0"/>
            </a:p>
          </p:txBody>
        </p:sp>
        <p:sp>
          <p:nvSpPr>
            <p:cNvPr id="54" name="ZoneTexte 53"/>
            <p:cNvSpPr txBox="1"/>
            <p:nvPr/>
          </p:nvSpPr>
          <p:spPr>
            <a:xfrm>
              <a:off x="1643042" y="2357430"/>
              <a:ext cx="428628" cy="400110"/>
            </a:xfrm>
            <a:prstGeom prst="rect">
              <a:avLst/>
            </a:prstGeom>
            <a:noFill/>
          </p:spPr>
          <p:txBody>
            <a:bodyPr wrap="square" rtlCol="0">
              <a:spAutoFit/>
            </a:bodyPr>
            <a:lstStyle/>
            <a:p>
              <a:r>
                <a:rPr lang="fr-FR" sz="2000" b="1" i="1" dirty="0" smtClean="0"/>
                <a:t>F</a:t>
              </a:r>
              <a:endParaRPr lang="fr-FR" sz="2000" b="1" i="1"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285852" y="1357298"/>
          <a:ext cx="7000924" cy="2500330"/>
        </p:xfrm>
        <a:graphic>
          <a:graphicData uri="http://schemas.openxmlformats.org/drawingml/2006/table">
            <a:tbl>
              <a:tblPr/>
              <a:tblGrid>
                <a:gridCol w="1750231"/>
                <a:gridCol w="1750231"/>
                <a:gridCol w="1750231"/>
                <a:gridCol w="1750231"/>
              </a:tblGrid>
              <a:tr h="723169">
                <a:tc>
                  <a:txBody>
                    <a:bodyPr/>
                    <a:lstStyle/>
                    <a:p>
                      <a:pPr algn="ctr">
                        <a:spcAft>
                          <a:spcPts val="0"/>
                        </a:spcAft>
                      </a:pPr>
                      <a:r>
                        <a:rPr lang="fr-FR" sz="1800" dirty="0" smtClean="0">
                          <a:latin typeface="Arial"/>
                          <a:ea typeface="Times New Roman"/>
                          <a:cs typeface="Arial"/>
                        </a:rPr>
                        <a:t>Matériau</a:t>
                      </a:r>
                      <a:endParaRPr lang="fr-FR" sz="20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i="1" dirty="0" smtClean="0">
                          <a:latin typeface="Arial"/>
                          <a:ea typeface="Times New Roman"/>
                          <a:cs typeface="Arial"/>
                        </a:rPr>
                        <a:t>G</a:t>
                      </a:r>
                      <a:r>
                        <a:rPr lang="fr-FR" sz="3600" i="1" dirty="0" smtClean="0">
                          <a:latin typeface="Arial"/>
                          <a:ea typeface="Times New Roman"/>
                          <a:cs typeface="Arial"/>
                        </a:rPr>
                        <a:t> (</a:t>
                      </a:r>
                      <a:r>
                        <a:rPr lang="fr-FR" sz="2400" i="1" dirty="0" smtClean="0">
                          <a:latin typeface="Arial"/>
                          <a:ea typeface="Times New Roman"/>
                          <a:cs typeface="Arial"/>
                        </a:rPr>
                        <a:t>Pa</a:t>
                      </a:r>
                      <a:r>
                        <a:rPr lang="fr-FR" sz="3600" i="1" dirty="0" smtClean="0">
                          <a:latin typeface="Arial"/>
                          <a:ea typeface="Times New Roman"/>
                          <a:cs typeface="Arial"/>
                        </a:rPr>
                        <a:t>)</a:t>
                      </a:r>
                      <a:endParaRPr lang="fr-FR" sz="3600" i="1" dirty="0">
                        <a:latin typeface="Arial"/>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Arial"/>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a:latin typeface="Arial"/>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594">
                <a:tc>
                  <a:txBody>
                    <a:bodyPr/>
                    <a:lstStyle/>
                    <a:p>
                      <a:pPr algn="ctr">
                        <a:spcAft>
                          <a:spcPts val="0"/>
                        </a:spcAft>
                      </a:pPr>
                      <a:r>
                        <a:rPr lang="fr-FR" sz="1800">
                          <a:latin typeface="Arial"/>
                          <a:ea typeface="Times New Roman"/>
                          <a:cs typeface="Arial"/>
                        </a:rPr>
                        <a:t>Ag</a:t>
                      </a:r>
                      <a:endParaRPr lang="fr-FR" sz="200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Arial"/>
                          <a:ea typeface="Times New Roman"/>
                          <a:cs typeface="Arial"/>
                        </a:rPr>
                        <a:t>2,8.10</a:t>
                      </a:r>
                      <a:r>
                        <a:rPr lang="fr-FR" sz="1800" baseline="30000">
                          <a:latin typeface="Arial"/>
                          <a:ea typeface="Times New Roman"/>
                          <a:cs typeface="Arial"/>
                        </a:rPr>
                        <a:t>11</a:t>
                      </a:r>
                      <a:endParaRPr lang="fr-FR" sz="200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Arial"/>
                          <a:ea typeface="Times New Roman"/>
                          <a:cs typeface="Arial"/>
                        </a:rPr>
                        <a:t>5,4.10</a:t>
                      </a:r>
                      <a:r>
                        <a:rPr lang="fr-FR" sz="1800" baseline="30000">
                          <a:latin typeface="Arial"/>
                          <a:ea typeface="Times New Roman"/>
                          <a:cs typeface="Arial"/>
                        </a:rPr>
                        <a:t>10</a:t>
                      </a:r>
                      <a:endParaRPr lang="fr-FR" sz="200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Arial"/>
                          <a:ea typeface="Times New Roman"/>
                          <a:cs typeface="Arial"/>
                        </a:rPr>
                        <a:t>6.10</a:t>
                      </a:r>
                      <a:r>
                        <a:rPr lang="fr-FR" sz="1800" baseline="30000">
                          <a:latin typeface="Arial"/>
                          <a:ea typeface="Times New Roman"/>
                          <a:cs typeface="Arial"/>
                        </a:rPr>
                        <a:t>6</a:t>
                      </a:r>
                      <a:endParaRPr lang="fr-FR" sz="200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95">
                <a:tc>
                  <a:txBody>
                    <a:bodyPr/>
                    <a:lstStyle/>
                    <a:p>
                      <a:pPr algn="ctr">
                        <a:spcAft>
                          <a:spcPts val="0"/>
                        </a:spcAft>
                      </a:pPr>
                      <a:r>
                        <a:rPr lang="fr-FR" sz="1800" dirty="0">
                          <a:latin typeface="Arial"/>
                          <a:ea typeface="Times New Roman"/>
                          <a:cs typeface="Arial"/>
                        </a:rPr>
                        <a:t>Al</a:t>
                      </a:r>
                      <a:endParaRPr lang="fr-FR" sz="20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Arial"/>
                          <a:ea typeface="Times New Roman"/>
                          <a:cs typeface="Arial"/>
                        </a:rPr>
                        <a:t>2,5. 10</a:t>
                      </a:r>
                      <a:r>
                        <a:rPr lang="fr-FR" sz="1800" baseline="30000">
                          <a:latin typeface="Arial"/>
                          <a:ea typeface="Times New Roman"/>
                          <a:cs typeface="Arial"/>
                        </a:rPr>
                        <a:t>11</a:t>
                      </a:r>
                      <a:endParaRPr lang="fr-FR" sz="200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Arial"/>
                          <a:ea typeface="Times New Roman"/>
                          <a:cs typeface="Arial"/>
                        </a:rPr>
                        <a:t>4,8.10</a:t>
                      </a:r>
                      <a:r>
                        <a:rPr lang="fr-FR" sz="1800" baseline="30000">
                          <a:latin typeface="Arial"/>
                          <a:ea typeface="Times New Roman"/>
                          <a:cs typeface="Arial"/>
                        </a:rPr>
                        <a:t>10</a:t>
                      </a:r>
                      <a:endParaRPr lang="fr-FR" sz="200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dirty="0">
                          <a:latin typeface="Arial"/>
                          <a:ea typeface="Times New Roman"/>
                          <a:cs typeface="Arial"/>
                        </a:rPr>
                        <a:t>4.10</a:t>
                      </a:r>
                      <a:r>
                        <a:rPr lang="fr-FR" sz="1800" baseline="30000" dirty="0">
                          <a:latin typeface="Arial"/>
                          <a:ea typeface="Times New Roman"/>
                          <a:cs typeface="Arial"/>
                        </a:rPr>
                        <a:t>6</a:t>
                      </a:r>
                      <a:endParaRPr lang="fr-FR" sz="20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172">
                <a:tc>
                  <a:txBody>
                    <a:bodyPr/>
                    <a:lstStyle/>
                    <a:p>
                      <a:pPr algn="ctr">
                        <a:spcAft>
                          <a:spcPts val="0"/>
                        </a:spcAft>
                      </a:pPr>
                      <a:r>
                        <a:rPr lang="fr-FR" sz="1800">
                          <a:latin typeface="Arial"/>
                          <a:ea typeface="Times New Roman"/>
                          <a:cs typeface="Arial"/>
                        </a:rPr>
                        <a:t>Fe</a:t>
                      </a:r>
                      <a:endParaRPr lang="fr-FR" sz="200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a:latin typeface="Arial"/>
                          <a:ea typeface="Times New Roman"/>
                          <a:cs typeface="Arial"/>
                        </a:rPr>
                        <a:t>7,710</a:t>
                      </a:r>
                      <a:r>
                        <a:rPr lang="fr-FR" sz="1800" baseline="30000">
                          <a:latin typeface="Arial"/>
                          <a:ea typeface="Times New Roman"/>
                          <a:cs typeface="Arial"/>
                        </a:rPr>
                        <a:t>11</a:t>
                      </a:r>
                      <a:endParaRPr lang="fr-FR" sz="200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dirty="0">
                          <a:latin typeface="Arial"/>
                          <a:ea typeface="Times New Roman"/>
                          <a:cs typeface="Arial"/>
                        </a:rPr>
                        <a:t>15.10</a:t>
                      </a:r>
                      <a:r>
                        <a:rPr lang="fr-FR" sz="1800" baseline="30000" dirty="0">
                          <a:latin typeface="Arial"/>
                          <a:ea typeface="Times New Roman"/>
                          <a:cs typeface="Arial"/>
                        </a:rPr>
                        <a:t>10</a:t>
                      </a:r>
                      <a:endParaRPr lang="fr-FR" sz="20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dirty="0">
                          <a:latin typeface="Arial"/>
                          <a:ea typeface="Times New Roman"/>
                          <a:cs typeface="Arial"/>
                        </a:rPr>
                        <a:t>15.10</a:t>
                      </a:r>
                      <a:r>
                        <a:rPr lang="fr-FR" sz="1800" baseline="30000" dirty="0">
                          <a:latin typeface="Arial"/>
                          <a:ea typeface="Times New Roman"/>
                          <a:cs typeface="Arial"/>
                        </a:rPr>
                        <a:t>6</a:t>
                      </a:r>
                      <a:endParaRPr lang="fr-FR" sz="2000" dirty="0">
                        <a:latin typeface="Times New Roman"/>
                        <a:ea typeface="Times New Roman"/>
                        <a:cs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3796" name="Object 4"/>
          <p:cNvGraphicFramePr>
            <a:graphicFrameLocks noChangeAspect="1"/>
          </p:cNvGraphicFramePr>
          <p:nvPr/>
        </p:nvGraphicFramePr>
        <p:xfrm>
          <a:off x="5000628" y="1435982"/>
          <a:ext cx="1265239" cy="635696"/>
        </p:xfrm>
        <a:graphic>
          <a:graphicData uri="http://schemas.openxmlformats.org/presentationml/2006/ole">
            <p:oleObj spid="_x0000_s33796" name="Équation" r:id="rId3" imgW="482400" imgH="241200" progId="Equation.3">
              <p:embed/>
            </p:oleObj>
          </a:graphicData>
        </a:graphic>
      </p:graphicFrame>
      <p:graphicFrame>
        <p:nvGraphicFramePr>
          <p:cNvPr id="33797" name="Object 5"/>
          <p:cNvGraphicFramePr>
            <a:graphicFrameLocks noChangeAspect="1"/>
          </p:cNvGraphicFramePr>
          <p:nvPr/>
        </p:nvGraphicFramePr>
        <p:xfrm>
          <a:off x="6739462" y="1428736"/>
          <a:ext cx="1381288" cy="676460"/>
        </p:xfrm>
        <a:graphic>
          <a:graphicData uri="http://schemas.openxmlformats.org/presentationml/2006/ole">
            <p:oleObj spid="_x0000_s33797" name="Équation" r:id="rId4" imgW="495000" imgH="241200" progId="Equation.3">
              <p:embed/>
            </p:oleObj>
          </a:graphicData>
        </a:graphic>
      </p:graphicFrame>
      <p:sp>
        <p:nvSpPr>
          <p:cNvPr id="10" name="Titre 1"/>
          <p:cNvSpPr>
            <a:spLocks noGrp="1"/>
          </p:cNvSpPr>
          <p:nvPr>
            <p:ph type="title"/>
          </p:nvPr>
        </p:nvSpPr>
        <p:spPr>
          <a:xfrm>
            <a:off x="0" y="428604"/>
            <a:ext cx="4143372" cy="428628"/>
          </a:xfr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tIns="0" anchor="ctr">
            <a:noAutofit/>
          </a:bodyPr>
          <a:lstStyle/>
          <a:p>
            <a:pPr algn="just"/>
            <a:r>
              <a:rPr lang="fr-FR" sz="2400" i="1" dirty="0" smtClean="0">
                <a:latin typeface="Candara" pitchFamily="34" charset="0"/>
              </a:rPr>
              <a:t>2.1. </a:t>
            </a:r>
            <a:r>
              <a:rPr lang="fr-FR" sz="2000" i="1" dirty="0" smtClean="0">
                <a:latin typeface="Candara" pitchFamily="34" charset="0"/>
              </a:rPr>
              <a:t>Limite élastique de déformation</a:t>
            </a:r>
            <a:endParaRPr lang="fr-FR" sz="2400" i="1" dirty="0">
              <a:latin typeface="Candara" pitchFamily="34" charset="0"/>
            </a:endParaRPr>
          </a:p>
        </p:txBody>
      </p:sp>
      <p:sp>
        <p:nvSpPr>
          <p:cNvPr id="9" name="Rectangle 8"/>
          <p:cNvSpPr/>
          <p:nvPr/>
        </p:nvSpPr>
        <p:spPr>
          <a:xfrm>
            <a:off x="214282" y="4357694"/>
            <a:ext cx="8786874" cy="1323439"/>
          </a:xfrm>
          <a:prstGeom prst="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a:buNone/>
              <a:tabLst>
                <a:tab pos="266700" algn="l"/>
                <a:tab pos="358775" algn="l"/>
              </a:tabLst>
            </a:pPr>
            <a:r>
              <a:rPr lang="fr-FR" sz="2000" dirty="0" smtClean="0"/>
              <a:t>	Dans le cas d’un cristal parfait les contraintes nécessaires pour faire glisser un plan par rapport un autre sont de l’ordre de 10</a:t>
            </a:r>
            <a:r>
              <a:rPr lang="fr-FR" sz="2000" baseline="30000" dirty="0" smtClean="0"/>
              <a:t>10</a:t>
            </a:r>
            <a:r>
              <a:rPr lang="fr-FR" sz="2000" dirty="0" smtClean="0"/>
              <a:t> Pa.  Alors que la contraintes expérimentales mesurées (réelles) sont de l’ordre de 10</a:t>
            </a:r>
            <a:r>
              <a:rPr lang="fr-FR" sz="2000" baseline="30000" dirty="0" smtClean="0"/>
              <a:t>6</a:t>
            </a:r>
            <a:r>
              <a:rPr lang="fr-FR" sz="2000" dirty="0" smtClean="0"/>
              <a:t> Pa.  </a:t>
            </a:r>
            <a:r>
              <a:rPr lang="fr-FR" sz="2000" dirty="0" smtClean="0">
                <a:solidFill>
                  <a:srgbClr val="C00000"/>
                </a:solidFill>
              </a:rPr>
              <a:t>Problème : incohérence entre  les résultats théoriques et les résultats expérimentaux?</a:t>
            </a:r>
            <a:endParaRPr lang="fr-FR" sz="2000" dirty="0">
              <a:solidFill>
                <a:srgbClr val="C00000"/>
              </a:solidFill>
            </a:endParaRPr>
          </a:p>
        </p:txBody>
      </p:sp>
      <p:sp>
        <p:nvSpPr>
          <p:cNvPr id="11"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cap="none" spc="0" normalizeH="0" noProof="0" dirty="0" smtClean="0">
                <a:ln>
                  <a:noFill/>
                </a:ln>
                <a:solidFill>
                  <a:schemeClr val="bg1"/>
                </a:solidFill>
                <a:effectLst/>
                <a:uLnTx/>
                <a:uFillTx/>
                <a:ea typeface="+mj-ea"/>
                <a:cs typeface="+mj-cs"/>
              </a:rPr>
              <a:t>(Approche Mécanique</a:t>
            </a:r>
            <a:r>
              <a:rPr lang="fr-FR" sz="2800" cap="small" dirty="0" smtClean="0"/>
              <a:t>)</a:t>
            </a:r>
            <a:endParaRPr kumimoji="0" lang="fr-FR" sz="2800" b="0" i="0" u="none" strike="noStrike" kern="1200" cap="none" spc="0" normalizeH="0" noProof="0" dirty="0">
              <a:ln>
                <a:noFill/>
              </a:ln>
              <a:solidFill>
                <a:schemeClr val="bg1"/>
              </a:solidFill>
              <a:effectLst/>
              <a:uLnTx/>
              <a:uFillTx/>
              <a:ea typeface="+mj-ea"/>
              <a:cs typeface="+mj-cs"/>
            </a:endParaRPr>
          </a:p>
        </p:txBody>
      </p:sp>
      <p:sp>
        <p:nvSpPr>
          <p:cNvPr id="12" name="ZoneTexte 11"/>
          <p:cNvSpPr txBox="1"/>
          <p:nvPr/>
        </p:nvSpPr>
        <p:spPr>
          <a:xfrm>
            <a:off x="142844" y="3929066"/>
            <a:ext cx="1500198" cy="400110"/>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b="1" dirty="0" smtClean="0">
                <a:latin typeface="Calibri" pitchFamily="34" charset="0"/>
                <a:cs typeface="Calibri" pitchFamily="34" charset="0"/>
              </a:rPr>
              <a:t>Résultat</a:t>
            </a:r>
            <a:endParaRPr lang="fr-FR" sz="2000" b="1" dirty="0">
              <a:latin typeface="Calibri" pitchFamily="34" charset="0"/>
              <a:cs typeface="Calibri" pitchFamily="34" charset="0"/>
            </a:endParaRPr>
          </a:p>
        </p:txBody>
      </p:sp>
      <p:sp>
        <p:nvSpPr>
          <p:cNvPr id="15" name="ZoneTexte 14"/>
          <p:cNvSpPr txBox="1"/>
          <p:nvPr/>
        </p:nvSpPr>
        <p:spPr>
          <a:xfrm>
            <a:off x="214282" y="5715016"/>
            <a:ext cx="1643074" cy="369332"/>
          </a:xfrm>
          <a:prstGeom prst="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path path="shap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dirty="0" smtClean="0">
                <a:latin typeface="Calibri" pitchFamily="34" charset="0"/>
                <a:cs typeface="Calibri" pitchFamily="34" charset="0"/>
              </a:rPr>
              <a:t>Conséquences :</a:t>
            </a:r>
            <a:endParaRPr lang="fr-FR" dirty="0">
              <a:latin typeface="Calibri" pitchFamily="34" charset="0"/>
              <a:cs typeface="Calibri" pitchFamily="34" charset="0"/>
            </a:endParaRPr>
          </a:p>
        </p:txBody>
      </p:sp>
      <p:sp>
        <p:nvSpPr>
          <p:cNvPr id="17" name="ZoneTexte 16"/>
          <p:cNvSpPr txBox="1"/>
          <p:nvPr/>
        </p:nvSpPr>
        <p:spPr>
          <a:xfrm>
            <a:off x="1797493" y="5715016"/>
            <a:ext cx="4357718" cy="369332"/>
          </a:xfrm>
          <a:prstGeom prst="rect">
            <a:avLst/>
          </a:prstGeom>
          <a:gradFill flip="none" rotWithShape="1">
            <a:gsLst>
              <a:gs pos="0">
                <a:schemeClr val="accent1">
                  <a:tint val="98000"/>
                  <a:shade val="25000"/>
                  <a:satMod val="250000"/>
                  <a:shade val="30000"/>
                  <a:satMod val="115000"/>
                </a:schemeClr>
              </a:gs>
              <a:gs pos="50000">
                <a:schemeClr val="accent1">
                  <a:tint val="98000"/>
                  <a:shade val="25000"/>
                  <a:satMod val="250000"/>
                  <a:shade val="67500"/>
                  <a:satMod val="115000"/>
                </a:schemeClr>
              </a:gs>
              <a:gs pos="100000">
                <a:schemeClr val="accent1">
                  <a:tint val="98000"/>
                  <a:shade val="25000"/>
                  <a:satMod val="250000"/>
                  <a:shade val="100000"/>
                  <a:satMod val="115000"/>
                </a:schemeClr>
              </a:gs>
            </a:gsLst>
            <a:lin ang="2700000" scaled="1"/>
            <a:tileRect/>
          </a:gradFill>
          <a:ln>
            <a:solidFill>
              <a:schemeClr val="bg1"/>
            </a:solid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dirty="0" smtClean="0">
                <a:latin typeface="Calibri" pitchFamily="34" charset="0"/>
                <a:cs typeface="Calibri" pitchFamily="34" charset="0"/>
              </a:rPr>
              <a:t>Apparition de la notion de Dislocation</a:t>
            </a:r>
            <a:endParaRPr lang="fr-FR" dirty="0">
              <a:latin typeface="Calibri" pitchFamily="34" charset="0"/>
              <a:cs typeface="Calibri" pitchFamily="34" charset="0"/>
            </a:endParaRPr>
          </a:p>
        </p:txBody>
      </p:sp>
      <p:sp>
        <p:nvSpPr>
          <p:cNvPr id="13" name="Rectangle 12"/>
          <p:cNvSpPr/>
          <p:nvPr/>
        </p:nvSpPr>
        <p:spPr>
          <a:xfrm>
            <a:off x="214282" y="987966"/>
            <a:ext cx="88582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i="1" dirty="0" smtClean="0">
                <a:latin typeface="Candara" pitchFamily="34" charset="0"/>
              </a:rPr>
              <a:t>Tableau : Valeurs </a:t>
            </a:r>
            <a:r>
              <a:rPr lang="fr-FR" i="1" dirty="0" smtClean="0">
                <a:solidFill>
                  <a:srgbClr val="C00000"/>
                </a:solidFill>
                <a:latin typeface="Candara" pitchFamily="34" charset="0"/>
              </a:rPr>
              <a:t>Théoriques (calculées) </a:t>
            </a:r>
            <a:r>
              <a:rPr lang="fr-FR" i="1" dirty="0" smtClean="0">
                <a:latin typeface="Candara" pitchFamily="34" charset="0"/>
              </a:rPr>
              <a:t>&amp; </a:t>
            </a:r>
            <a:r>
              <a:rPr lang="fr-FR" i="1" dirty="0" smtClean="0">
                <a:solidFill>
                  <a:srgbClr val="0000CC"/>
                </a:solidFill>
                <a:latin typeface="Candara" pitchFamily="34" charset="0"/>
              </a:rPr>
              <a:t>expérimentales (mesurées)</a:t>
            </a:r>
            <a:r>
              <a:rPr lang="fr-FR" i="1" dirty="0" smtClean="0">
                <a:latin typeface="Candara" pitchFamily="34" charset="0"/>
              </a:rPr>
              <a:t>de la limite élastique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71548" y="0"/>
            <a:ext cx="7972452" cy="561956"/>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fr-FR" sz="3600" dirty="0" smtClean="0">
                <a:solidFill>
                  <a:schemeClr val="bg1"/>
                </a:solidFill>
              </a:rPr>
              <a:t>2.2. Mécanismes de la déformation plastique</a:t>
            </a:r>
            <a:endParaRPr lang="fr-FR" sz="3600" dirty="0">
              <a:solidFill>
                <a:schemeClr val="bg1"/>
              </a:solidFill>
            </a:endParaRPr>
          </a:p>
        </p:txBody>
      </p:sp>
      <p:sp>
        <p:nvSpPr>
          <p:cNvPr id="5" name="Rectangle 4"/>
          <p:cNvSpPr/>
          <p:nvPr/>
        </p:nvSpPr>
        <p:spPr>
          <a:xfrm>
            <a:off x="0" y="642918"/>
            <a:ext cx="4572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b="1" dirty="0" smtClean="0"/>
              <a:t> 2.2.1. Le Glissement des plans cristallins</a:t>
            </a:r>
            <a:endParaRPr lang="fr-FR" dirty="0"/>
          </a:p>
        </p:txBody>
      </p:sp>
      <p:sp>
        <p:nvSpPr>
          <p:cNvPr id="34817" name="Rectangle 1"/>
          <p:cNvSpPr>
            <a:spLocks noChangeArrowheads="1"/>
          </p:cNvSpPr>
          <p:nvPr/>
        </p:nvSpPr>
        <p:spPr bwMode="auto">
          <a:xfrm>
            <a:off x="71406" y="1000108"/>
            <a:ext cx="450059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266700" algn="l"/>
              </a:tabLst>
            </a:pPr>
            <a:r>
              <a:rPr lang="fr-FR" sz="2000" dirty="0" smtClean="0">
                <a:latin typeface="Arial" pitchFamily="34" charset="0"/>
                <a:ea typeface="Calibri" pitchFamily="34" charset="0"/>
                <a:cs typeface="CMR10"/>
              </a:rPr>
              <a:t>	</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CMR10"/>
              </a:rPr>
              <a:t>Lorsque l’on observe un poly-cristal déformé plastiquement au microscope optique on observe de nombreuses bandes elles mêmes constituées de fines lignes de glissement. Dans le cas d’un mono cristal ce phénomène est plus marqué puisque toutes les bandes de glissement sont parallèles.</a:t>
            </a:r>
            <a:endParaRPr lang="fr-FR" sz="2000" dirty="0" smtClean="0">
              <a:latin typeface="Arial" pitchFamily="34" charset="0"/>
              <a:ea typeface="Calibri" pitchFamily="34"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tab pos="266700" algn="l"/>
              </a:tabLst>
            </a:pPr>
            <a:r>
              <a:rPr kumimoji="0" lang="fr-FR" sz="2000" b="0" i="0" u="none" strike="noStrike" cap="none" normalizeH="0" baseline="0" dirty="0" smtClean="0">
                <a:ln>
                  <a:noFill/>
                </a:ln>
                <a:solidFill>
                  <a:srgbClr val="0000CC"/>
                </a:solidFill>
                <a:effectLst/>
                <a:latin typeface="Arial" pitchFamily="34" charset="0"/>
                <a:ea typeface="Calibri" pitchFamily="34" charset="0"/>
                <a:cs typeface="Arial" pitchFamily="34" charset="0"/>
              </a:rPr>
              <a:t>	</a:t>
            </a:r>
            <a:r>
              <a:rPr kumimoji="0" lang="fr-FR" sz="2000" b="0" i="0" u="none" strike="noStrike" cap="none" normalizeH="0" baseline="0" dirty="0" smtClean="0">
                <a:ln>
                  <a:noFill/>
                </a:ln>
                <a:solidFill>
                  <a:srgbClr val="0000CC"/>
                </a:solidFill>
                <a:effectLst/>
                <a:latin typeface="Arial" pitchFamily="34" charset="0"/>
                <a:ea typeface="Calibri" pitchFamily="34" charset="0"/>
                <a:cs typeface="CMR10"/>
              </a:rPr>
              <a:t>On peut alors supposer que la déformation plastique des métaux est due à un glissement cristallographique des plans les uns par rapport aux autres.</a:t>
            </a:r>
            <a:endParaRPr kumimoji="0" lang="fr-FR" sz="2000" b="0" i="0" u="none" strike="noStrike" cap="none" normalizeH="0" baseline="0" dirty="0" smtClean="0">
              <a:ln>
                <a:noFill/>
              </a:ln>
              <a:solidFill>
                <a:srgbClr val="0000CC"/>
              </a:solidFill>
              <a:effectLst/>
              <a:latin typeface="Arial" pitchFamily="34" charset="0"/>
              <a:cs typeface="Arial" pitchFamily="34" charset="0"/>
            </a:endParaRPr>
          </a:p>
        </p:txBody>
      </p:sp>
      <p:pic>
        <p:nvPicPr>
          <p:cNvPr id="34822" name="Picture 6"/>
          <p:cNvPicPr>
            <a:picLocks noChangeAspect="1" noChangeArrowheads="1"/>
          </p:cNvPicPr>
          <p:nvPr/>
        </p:nvPicPr>
        <p:blipFill>
          <a:blip r:embed="rId2"/>
          <a:srcRect/>
          <a:stretch>
            <a:fillRect/>
          </a:stretch>
        </p:blipFill>
        <p:spPr bwMode="auto">
          <a:xfrm>
            <a:off x="4786314" y="857232"/>
            <a:ext cx="4286248" cy="4500593"/>
          </a:xfrm>
          <a:prstGeom prst="rect">
            <a:avLst/>
          </a:prstGeom>
          <a:noFill/>
          <a:ln w="9525">
            <a:noFill/>
            <a:miter lim="800000"/>
            <a:headEnd/>
            <a:tailEnd/>
          </a:ln>
          <a:effectLst/>
        </p:spPr>
      </p:pic>
      <p:sp>
        <p:nvSpPr>
          <p:cNvPr id="11" name="Rectangle 10"/>
          <p:cNvSpPr/>
          <p:nvPr/>
        </p:nvSpPr>
        <p:spPr>
          <a:xfrm>
            <a:off x="4857752" y="5357826"/>
            <a:ext cx="4071966" cy="92333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fr-FR" b="1" dirty="0" smtClean="0"/>
              <a:t>Lignes de glissement à la surface d'une éprouvette de cuivre </a:t>
            </a:r>
            <a:r>
              <a:rPr lang="fr-FR" b="1" dirty="0" err="1" smtClean="0"/>
              <a:t>polycristallin</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071546"/>
            <a:ext cx="8643966" cy="3139321"/>
          </a:xfrm>
          <a:prstGeom prst="rect">
            <a:avLst/>
          </a:prstGeom>
          <a:noFill/>
        </p:spPr>
        <p:txBody>
          <a:bodyPr wrap="square" rtlCol="0">
            <a:spAutoFit/>
          </a:bodyPr>
          <a:lstStyle/>
          <a:p>
            <a:pPr algn="just">
              <a:tabLst>
                <a:tab pos="266700" algn="l"/>
              </a:tabLst>
            </a:pPr>
            <a:r>
              <a:rPr lang="fr-FR" sz="2200" dirty="0" smtClean="0"/>
              <a:t>	Un édifice cristallin est considéré comme un empilement de plans; la déformation peut donc se produire par un glissement de plans les uns sur les autres comme illustré par la figure ci-dessous. Et par évidence, le glissement est plus facile dans un plan dense, que dans un plan moins dense.  </a:t>
            </a:r>
          </a:p>
          <a:p>
            <a:pPr algn="just"/>
            <a:r>
              <a:rPr lang="fr-FR" sz="2200" dirty="0" smtClean="0"/>
              <a:t>Ce modèle permet l’explication de l'apparition des lignes de glissement sur les éprouvettes à faces planes : le glissement selon certains plans donne l'apparition de marches en surface, ce que l'on voit comme des lignes. </a:t>
            </a:r>
          </a:p>
        </p:txBody>
      </p:sp>
      <p:pic>
        <p:nvPicPr>
          <p:cNvPr id="3" name="Image 2" descr="glissement atomique et marche"/>
          <p:cNvPicPr/>
          <p:nvPr/>
        </p:nvPicPr>
        <p:blipFill>
          <a:blip r:embed="rId2"/>
          <a:srcRect/>
          <a:stretch>
            <a:fillRect/>
          </a:stretch>
        </p:blipFill>
        <p:spPr bwMode="auto">
          <a:xfrm>
            <a:off x="2285984" y="3929066"/>
            <a:ext cx="3571900" cy="2714644"/>
          </a:xfrm>
          <a:prstGeom prst="rect">
            <a:avLst/>
          </a:prstGeom>
          <a:noFill/>
          <a:ln w="9525">
            <a:noFill/>
            <a:miter lim="800000"/>
            <a:headEnd/>
            <a:tailEnd/>
          </a:ln>
        </p:spPr>
      </p:pic>
      <p:sp>
        <p:nvSpPr>
          <p:cNvPr id="4" name="Titre 3"/>
          <p:cNvSpPr>
            <a:spLocks noGrp="1"/>
          </p:cNvSpPr>
          <p:nvPr>
            <p:ph type="title"/>
          </p:nvPr>
        </p:nvSpPr>
        <p:spPr>
          <a:xfrm>
            <a:off x="1171548" y="0"/>
            <a:ext cx="7972452" cy="561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sz="3600" dirty="0" smtClean="0">
                <a:solidFill>
                  <a:schemeClr val="bg1"/>
                </a:solidFill>
              </a:rPr>
              <a:t>2.2. Mécanismes de la déformation plastique</a:t>
            </a:r>
            <a:endParaRPr lang="fr-FR" sz="3600" dirty="0">
              <a:solidFill>
                <a:schemeClr val="bg1"/>
              </a:solidFill>
            </a:endParaRPr>
          </a:p>
        </p:txBody>
      </p:sp>
      <p:sp>
        <p:nvSpPr>
          <p:cNvPr id="5" name="Rectangle 4"/>
          <p:cNvSpPr/>
          <p:nvPr/>
        </p:nvSpPr>
        <p:spPr>
          <a:xfrm>
            <a:off x="0" y="642918"/>
            <a:ext cx="5000628" cy="400110"/>
          </a:xfrm>
          <a:prstGeom prst="rect">
            <a:avLst/>
          </a:prstGeom>
          <a:solidFill>
            <a:srgbClr val="339933"/>
          </a:solidFill>
        </p:spPr>
        <p:style>
          <a:lnRef idx="3">
            <a:schemeClr val="lt1"/>
          </a:lnRef>
          <a:fillRef idx="1">
            <a:schemeClr val="accent4"/>
          </a:fillRef>
          <a:effectRef idx="1">
            <a:schemeClr val="accent4"/>
          </a:effectRef>
          <a:fontRef idx="minor">
            <a:schemeClr val="lt1"/>
          </a:fontRef>
        </p:style>
        <p:txBody>
          <a:bodyPr wrap="square">
            <a:spAutoFit/>
          </a:bodyPr>
          <a:lstStyle/>
          <a:p>
            <a:r>
              <a:rPr lang="fr-FR" sz="2000" b="1" dirty="0" smtClean="0"/>
              <a:t> 2.2.1. Glissement des plans cristallins</a:t>
            </a:r>
            <a:endParaRPr lang="fr-F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1000108"/>
            <a:ext cx="7929618" cy="369332"/>
          </a:xfrm>
          <a:prstGeom prst="rect">
            <a:avLst/>
          </a:prstGeom>
          <a:noFill/>
        </p:spPr>
        <p:txBody>
          <a:bodyPr wrap="square" rtlCol="0">
            <a:spAutoFit/>
          </a:bodyPr>
          <a:lstStyle/>
          <a:p>
            <a:endParaRPr lang="fr-FR" dirty="0"/>
          </a:p>
        </p:txBody>
      </p:sp>
      <p:graphicFrame>
        <p:nvGraphicFramePr>
          <p:cNvPr id="3" name="Tableau 2"/>
          <p:cNvGraphicFramePr>
            <a:graphicFrameLocks noGrp="1"/>
          </p:cNvGraphicFramePr>
          <p:nvPr/>
        </p:nvGraphicFramePr>
        <p:xfrm>
          <a:off x="428596" y="1785926"/>
          <a:ext cx="7858180" cy="2857520"/>
        </p:xfrm>
        <a:graphic>
          <a:graphicData uri="http://schemas.openxmlformats.org/drawingml/2006/table">
            <a:tbl>
              <a:tblPr/>
              <a:tblGrid>
                <a:gridCol w="1000132"/>
                <a:gridCol w="2276388"/>
                <a:gridCol w="2392492"/>
                <a:gridCol w="2189168"/>
              </a:tblGrid>
              <a:tr h="764545">
                <a:tc>
                  <a:txBody>
                    <a:bodyPr/>
                    <a:lstStyle/>
                    <a:p>
                      <a:pPr algn="just">
                        <a:spcAft>
                          <a:spcPts val="0"/>
                        </a:spcAft>
                      </a:pPr>
                      <a:endParaRPr lang="fr-FR" sz="1800" dirty="0" smtClean="0">
                        <a:latin typeface="Calibri"/>
                        <a:ea typeface="Calibri"/>
                        <a:cs typeface="Arial"/>
                      </a:endParaRPr>
                    </a:p>
                    <a:p>
                      <a:pPr algn="just">
                        <a:spcAft>
                          <a:spcPts val="0"/>
                        </a:spcAft>
                      </a:pPr>
                      <a:r>
                        <a:rPr lang="fr-FR" sz="1800" dirty="0" smtClean="0">
                          <a:latin typeface="Calibri"/>
                          <a:ea typeface="Calibri"/>
                          <a:cs typeface="Arial"/>
                        </a:rPr>
                        <a:t>Système</a:t>
                      </a:r>
                      <a:endParaRPr lang="fr-FR" sz="1800"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smtClean="0">
                        <a:latin typeface="Calibri"/>
                        <a:ea typeface="Calibri"/>
                        <a:cs typeface="Arial"/>
                      </a:endParaRPr>
                    </a:p>
                    <a:p>
                      <a:pPr algn="ctr">
                        <a:spcAft>
                          <a:spcPts val="0"/>
                        </a:spcAft>
                      </a:pPr>
                      <a:r>
                        <a:rPr lang="fr-FR" sz="1800" dirty="0" smtClean="0">
                          <a:latin typeface="Calibri"/>
                          <a:ea typeface="Calibri"/>
                          <a:cs typeface="Arial"/>
                        </a:rPr>
                        <a:t>Plan </a:t>
                      </a:r>
                      <a:r>
                        <a:rPr lang="fr-FR" sz="1800" dirty="0">
                          <a:latin typeface="Calibri"/>
                          <a:ea typeface="Calibri"/>
                          <a:cs typeface="Arial"/>
                        </a:rPr>
                        <a:t>de glissement</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smtClean="0">
                        <a:latin typeface="Calibri"/>
                        <a:ea typeface="Calibri"/>
                        <a:cs typeface="Arial"/>
                      </a:endParaRPr>
                    </a:p>
                    <a:p>
                      <a:pPr algn="ctr">
                        <a:spcAft>
                          <a:spcPts val="0"/>
                        </a:spcAft>
                      </a:pPr>
                      <a:r>
                        <a:rPr lang="fr-FR" sz="1800" dirty="0" smtClean="0">
                          <a:latin typeface="Calibri"/>
                          <a:ea typeface="Calibri"/>
                          <a:cs typeface="Arial"/>
                        </a:rPr>
                        <a:t>Direction </a:t>
                      </a:r>
                      <a:r>
                        <a:rPr lang="fr-FR" sz="1800" dirty="0">
                          <a:latin typeface="Calibri"/>
                          <a:ea typeface="Calibri"/>
                          <a:cs typeface="Arial"/>
                        </a:rPr>
                        <a:t>de glissement</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smtClean="0">
                        <a:latin typeface="Calibri"/>
                        <a:ea typeface="Calibri"/>
                        <a:cs typeface="Arial"/>
                      </a:endParaRPr>
                    </a:p>
                    <a:p>
                      <a:pPr algn="ctr">
                        <a:spcAft>
                          <a:spcPts val="0"/>
                        </a:spcAft>
                      </a:pPr>
                      <a:r>
                        <a:rPr lang="fr-FR" sz="1800" dirty="0" smtClean="0">
                          <a:latin typeface="Calibri"/>
                          <a:ea typeface="Calibri"/>
                          <a:cs typeface="Arial"/>
                        </a:rPr>
                        <a:t>Nombre </a:t>
                      </a:r>
                      <a:r>
                        <a:rPr lang="fr-FR" sz="1800" dirty="0">
                          <a:latin typeface="Calibri"/>
                          <a:ea typeface="Calibri"/>
                          <a:cs typeface="Arial"/>
                        </a:rPr>
                        <a:t>de systèmes de glissement</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531">
                <a:tc>
                  <a:txBody>
                    <a:bodyPr/>
                    <a:lstStyle/>
                    <a:p>
                      <a:pPr algn="ctr">
                        <a:spcAft>
                          <a:spcPts val="0"/>
                        </a:spcAft>
                      </a:pPr>
                      <a:endParaRPr lang="fr-FR" sz="1600" b="1" dirty="0" smtClean="0">
                        <a:latin typeface="Calibri"/>
                        <a:ea typeface="Calibri"/>
                        <a:cs typeface="Arial"/>
                      </a:endParaRPr>
                    </a:p>
                    <a:p>
                      <a:pPr algn="ctr">
                        <a:spcAft>
                          <a:spcPts val="0"/>
                        </a:spcAft>
                      </a:pPr>
                      <a:r>
                        <a:rPr lang="fr-FR" sz="1600" b="1" dirty="0" smtClean="0">
                          <a:latin typeface="Calibri"/>
                          <a:ea typeface="Calibri"/>
                          <a:cs typeface="Arial"/>
                        </a:rPr>
                        <a:t>CFC</a:t>
                      </a:r>
                      <a:endParaRPr lang="fr-FR" sz="1600" b="1"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100" dirty="0" smtClean="0">
                        <a:latin typeface="Calibri"/>
                        <a:ea typeface="Calibri"/>
                        <a:cs typeface="Arial"/>
                      </a:endParaRPr>
                    </a:p>
                    <a:p>
                      <a:pPr algn="ctr">
                        <a:spcAft>
                          <a:spcPts val="0"/>
                        </a:spcAft>
                      </a:pPr>
                      <a:r>
                        <a:rPr lang="fr-FR" sz="1800" dirty="0" smtClean="0">
                          <a:latin typeface="Calibri"/>
                          <a:ea typeface="Calibri"/>
                          <a:cs typeface="Arial"/>
                        </a:rPr>
                        <a:t>12</a:t>
                      </a:r>
                      <a:endParaRPr lang="fr-FR" sz="1800"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4626">
                <a:tc>
                  <a:txBody>
                    <a:bodyPr/>
                    <a:lstStyle/>
                    <a:p>
                      <a:pPr algn="just">
                        <a:spcAft>
                          <a:spcPts val="0"/>
                        </a:spcAft>
                      </a:pPr>
                      <a:endParaRPr lang="fr-FR" sz="1600" b="1" dirty="0" smtClean="0">
                        <a:latin typeface="Calibri"/>
                        <a:ea typeface="Calibri"/>
                        <a:cs typeface="Arial"/>
                      </a:endParaRPr>
                    </a:p>
                    <a:p>
                      <a:pPr algn="ctr">
                        <a:spcAft>
                          <a:spcPts val="0"/>
                        </a:spcAft>
                      </a:pPr>
                      <a:r>
                        <a:rPr lang="fr-FR" sz="1600" b="1" dirty="0" smtClean="0">
                          <a:latin typeface="Calibri"/>
                          <a:ea typeface="Calibri"/>
                          <a:cs typeface="Arial"/>
                        </a:rPr>
                        <a:t>CC</a:t>
                      </a:r>
                      <a:endParaRPr lang="fr-FR" sz="1600" b="1"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100" dirty="0" smtClean="0">
                        <a:latin typeface="+mn-lt"/>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100"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smtClean="0">
                        <a:latin typeface="Calibri"/>
                        <a:ea typeface="Calibri"/>
                        <a:cs typeface="Arial"/>
                      </a:endParaRPr>
                    </a:p>
                    <a:p>
                      <a:pPr algn="ctr">
                        <a:spcAft>
                          <a:spcPts val="0"/>
                        </a:spcAft>
                      </a:pPr>
                      <a:r>
                        <a:rPr lang="fr-FR" sz="1800" dirty="0" smtClean="0">
                          <a:latin typeface="Calibri"/>
                          <a:ea typeface="Calibri"/>
                          <a:cs typeface="Arial"/>
                        </a:rPr>
                        <a:t>12</a:t>
                      </a:r>
                      <a:r>
                        <a:rPr lang="fr-FR" sz="1800" dirty="0">
                          <a:latin typeface="Calibri"/>
                          <a:ea typeface="Calibri"/>
                          <a:cs typeface="Arial"/>
                        </a:rPr>
                        <a:t> ; 12 ; 24</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403">
                <a:tc>
                  <a:txBody>
                    <a:bodyPr/>
                    <a:lstStyle/>
                    <a:p>
                      <a:pPr algn="just">
                        <a:spcAft>
                          <a:spcPts val="0"/>
                        </a:spcAft>
                      </a:pPr>
                      <a:endParaRPr lang="fr-FR" sz="1600" b="1" dirty="0" smtClean="0">
                        <a:latin typeface="Calibri"/>
                        <a:ea typeface="Calibri"/>
                        <a:cs typeface="Arial"/>
                      </a:endParaRPr>
                    </a:p>
                    <a:p>
                      <a:pPr algn="ctr">
                        <a:spcAft>
                          <a:spcPts val="0"/>
                        </a:spcAft>
                      </a:pPr>
                      <a:r>
                        <a:rPr lang="fr-FR" sz="1600" b="1" dirty="0" smtClean="0">
                          <a:latin typeface="Calibri"/>
                          <a:ea typeface="Calibri"/>
                          <a:cs typeface="Arial"/>
                        </a:rPr>
                        <a:t>HC</a:t>
                      </a:r>
                      <a:endParaRPr lang="fr-FR" sz="1600" b="1"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100"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100" dirty="0">
                        <a:latin typeface="Calibri"/>
                        <a:ea typeface="Calibri"/>
                        <a:cs typeface="Arial"/>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800" dirty="0" smtClean="0">
                        <a:latin typeface="Calibri"/>
                        <a:ea typeface="Calibri"/>
                        <a:cs typeface="Arial"/>
                      </a:endParaRPr>
                    </a:p>
                    <a:p>
                      <a:pPr algn="ctr">
                        <a:spcAft>
                          <a:spcPts val="0"/>
                        </a:spcAft>
                      </a:pPr>
                      <a:r>
                        <a:rPr lang="fr-FR" sz="1800" dirty="0" smtClean="0">
                          <a:latin typeface="Calibri"/>
                          <a:ea typeface="Calibri"/>
                          <a:cs typeface="Arial"/>
                        </a:rPr>
                        <a:t>3</a:t>
                      </a:r>
                      <a:r>
                        <a:rPr lang="fr-FR" sz="1800" dirty="0">
                          <a:latin typeface="Calibri"/>
                          <a:ea typeface="Calibri"/>
                          <a:cs typeface="Arial"/>
                        </a:rPr>
                        <a:t> ; 3 ; 6</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8" name="Picture 1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14546" y="2786059"/>
            <a:ext cx="500066" cy="243622"/>
          </a:xfrm>
          <a:prstGeom prst="rect">
            <a:avLst/>
          </a:prstGeom>
          <a:noFill/>
        </p:spPr>
      </p:pic>
      <p:pic>
        <p:nvPicPr>
          <p:cNvPr id="1037"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14876" y="2786058"/>
            <a:ext cx="500066" cy="250033"/>
          </a:xfrm>
          <a:prstGeom prst="rect">
            <a:avLst/>
          </a:prstGeom>
          <a:noFill/>
        </p:spPr>
      </p:pic>
      <p:pic>
        <p:nvPicPr>
          <p:cNvPr id="1036"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00166" y="3429000"/>
            <a:ext cx="500066" cy="250033"/>
          </a:xfrm>
          <a:prstGeom prst="rect">
            <a:avLst/>
          </a:prstGeom>
          <a:noFill/>
        </p:spPr>
      </p:pic>
      <p:pic>
        <p:nvPicPr>
          <p:cNvPr id="1035"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285984" y="3429000"/>
            <a:ext cx="571504" cy="260904"/>
          </a:xfrm>
          <a:prstGeom prst="rect">
            <a:avLst/>
          </a:prstGeom>
          <a:noFill/>
        </p:spPr>
      </p:pic>
      <p:pic>
        <p:nvPicPr>
          <p:cNvPr id="1034"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094952" y="3463725"/>
            <a:ext cx="500066" cy="243622"/>
          </a:xfrm>
          <a:prstGeom prst="rect">
            <a:avLst/>
          </a:prstGeom>
          <a:noFill/>
        </p:spPr>
      </p:pic>
      <p:pic>
        <p:nvPicPr>
          <p:cNvPr id="1033"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442819" y="3425024"/>
            <a:ext cx="500066" cy="250033"/>
          </a:xfrm>
          <a:prstGeom prst="rect">
            <a:avLst/>
          </a:prstGeom>
          <a:noFill/>
        </p:spPr>
      </p:pic>
      <p:pic>
        <p:nvPicPr>
          <p:cNvPr id="1032" name="Picture 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662612" y="3415437"/>
            <a:ext cx="571504" cy="285752"/>
          </a:xfrm>
          <a:prstGeom prst="rect">
            <a:avLst/>
          </a:prstGeom>
          <a:noFill/>
        </p:spPr>
      </p:pic>
      <p:pic>
        <p:nvPicPr>
          <p:cNvPr id="1031" name="Picture 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942621" y="3436599"/>
            <a:ext cx="571504" cy="258538"/>
          </a:xfrm>
          <a:prstGeom prst="rect">
            <a:avLst/>
          </a:prstGeom>
          <a:noFill/>
        </p:spPr>
      </p:pic>
      <p:pic>
        <p:nvPicPr>
          <p:cNvPr id="1030" name="Picture 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488591" y="4224405"/>
            <a:ext cx="659267" cy="271463"/>
          </a:xfrm>
          <a:prstGeom prst="rect">
            <a:avLst/>
          </a:prstGeom>
          <a:noFill/>
        </p:spPr>
      </p:pic>
      <p:pic>
        <p:nvPicPr>
          <p:cNvPr id="1029"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226121" y="4224405"/>
            <a:ext cx="659267" cy="271463"/>
          </a:xfrm>
          <a:prstGeom prst="rect">
            <a:avLst/>
          </a:prstGeom>
          <a:noFill/>
        </p:spPr>
      </p:pic>
      <p:pic>
        <p:nvPicPr>
          <p:cNvPr id="1028"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986801" y="4247555"/>
            <a:ext cx="571504" cy="226220"/>
          </a:xfrm>
          <a:prstGeom prst="rect">
            <a:avLst/>
          </a:prstGeom>
          <a:noFill/>
        </p:spPr>
      </p:pic>
      <p:pic>
        <p:nvPicPr>
          <p:cNvPr id="1027" name="Picture 3"/>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369393" y="4212830"/>
            <a:ext cx="646340" cy="271463"/>
          </a:xfrm>
          <a:prstGeom prst="rect">
            <a:avLst/>
          </a:prstGeom>
          <a:noFill/>
        </p:spPr>
      </p:pic>
      <p:pic>
        <p:nvPicPr>
          <p:cNvPr id="1026" name="Picture 2"/>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572000" y="4224405"/>
            <a:ext cx="619126" cy="260033"/>
          </a:xfrm>
          <a:prstGeom prst="rect">
            <a:avLst/>
          </a:prstGeom>
          <a:noFill/>
        </p:spPr>
      </p:pic>
      <p:pic>
        <p:nvPicPr>
          <p:cNvPr id="1025" name="Picture 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813308" y="4249543"/>
            <a:ext cx="571504" cy="231034"/>
          </a:xfrm>
          <a:prstGeom prst="rect">
            <a:avLst/>
          </a:prstGeom>
          <a:noFill/>
        </p:spPr>
      </p:pic>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3" name="ZoneTexte 22"/>
          <p:cNvSpPr txBox="1"/>
          <p:nvPr/>
        </p:nvSpPr>
        <p:spPr>
          <a:xfrm rot="10800000" flipV="1">
            <a:off x="357158" y="1357298"/>
            <a:ext cx="800105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sz="2000" b="1" dirty="0" smtClean="0"/>
              <a:t>2.2.2. Les systèmes de glissements dans les structures cristallines</a:t>
            </a:r>
            <a:endParaRPr lang="fr-FR" sz="2000" b="1" dirty="0"/>
          </a:p>
        </p:txBody>
      </p:sp>
      <p:sp>
        <p:nvSpPr>
          <p:cNvPr id="20" name="Titre 3"/>
          <p:cNvSpPr>
            <a:spLocks noGrp="1"/>
          </p:cNvSpPr>
          <p:nvPr>
            <p:ph type="title"/>
          </p:nvPr>
        </p:nvSpPr>
        <p:spPr>
          <a:xfrm>
            <a:off x="1171548" y="0"/>
            <a:ext cx="7972452" cy="561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sz="3600" dirty="0" smtClean="0">
                <a:solidFill>
                  <a:schemeClr val="bg1"/>
                </a:solidFill>
              </a:rPr>
              <a:t>2.2. Mécanismes de la déformation plastique</a:t>
            </a:r>
            <a:endParaRPr lang="fr-FR" sz="36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ZoneTexte 4"/>
          <p:cNvSpPr txBox="1"/>
          <p:nvPr/>
        </p:nvSpPr>
        <p:spPr>
          <a:xfrm rot="10800000" flipV="1">
            <a:off x="0" y="571480"/>
            <a:ext cx="5072066" cy="400110"/>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sz="2000" b="1" dirty="0" smtClean="0"/>
              <a:t>2.2.3. Systèmes de glissements activés</a:t>
            </a:r>
            <a:endParaRPr lang="fr-FR" sz="2000" b="1" dirty="0"/>
          </a:p>
        </p:txBody>
      </p:sp>
      <p:sp>
        <p:nvSpPr>
          <p:cNvPr id="6" name="Titre 3"/>
          <p:cNvSpPr>
            <a:spLocks noGrp="1"/>
          </p:cNvSpPr>
          <p:nvPr>
            <p:ph type="title"/>
          </p:nvPr>
        </p:nvSpPr>
        <p:spPr>
          <a:xfrm>
            <a:off x="1171548" y="0"/>
            <a:ext cx="7972452" cy="561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sz="3600" dirty="0" smtClean="0">
                <a:solidFill>
                  <a:schemeClr val="bg1"/>
                </a:solidFill>
              </a:rPr>
              <a:t>2.2. Mécanismes de la déformation plastique</a:t>
            </a:r>
            <a:endParaRPr lang="fr-FR" sz="3600" dirty="0">
              <a:solidFill>
                <a:schemeClr val="bg1"/>
              </a:solidFill>
            </a:endParaRPr>
          </a:p>
        </p:txBody>
      </p:sp>
      <p:sp>
        <p:nvSpPr>
          <p:cNvPr id="9" name="ZoneTexte 8"/>
          <p:cNvSpPr txBox="1"/>
          <p:nvPr/>
        </p:nvSpPr>
        <p:spPr>
          <a:xfrm>
            <a:off x="285720" y="1357298"/>
            <a:ext cx="8643998" cy="4662815"/>
          </a:xfrm>
          <a:prstGeom prst="rect">
            <a:avLst/>
          </a:prstGeom>
          <a:noFill/>
        </p:spPr>
        <p:txBody>
          <a:bodyPr wrap="square" rtlCol="0">
            <a:spAutoFit/>
          </a:bodyPr>
          <a:lstStyle/>
          <a:p>
            <a:pPr indent="173038" algn="just">
              <a:lnSpc>
                <a:spcPct val="150000"/>
              </a:lnSpc>
            </a:pPr>
            <a:r>
              <a:rPr lang="fr-FR" sz="2200" dirty="0" smtClean="0"/>
              <a:t>Dans un matériau, les grains sont orientés de manière aléatoire, ceci dit que la force appliquée (contrainte de déformation) n’est pas toujours dans le même sens que la déformation. </a:t>
            </a:r>
          </a:p>
          <a:p>
            <a:pPr indent="173038" algn="just">
              <a:lnSpc>
                <a:spcPct val="150000"/>
              </a:lnSpc>
            </a:pPr>
            <a:r>
              <a:rPr lang="fr-FR" sz="2200" b="1" dirty="0" smtClean="0">
                <a:solidFill>
                  <a:srgbClr val="0000FF"/>
                </a:solidFill>
                <a:latin typeface="Calibri" pitchFamily="34" charset="0"/>
                <a:cs typeface="Calibri" pitchFamily="34" charset="0"/>
              </a:rPr>
              <a:t>Dans quels plans et selon quelle direction le glissement se produira t-il alors?</a:t>
            </a:r>
          </a:p>
          <a:p>
            <a:pPr algn="just">
              <a:lnSpc>
                <a:spcPct val="150000"/>
              </a:lnSpc>
            </a:pPr>
            <a:r>
              <a:rPr lang="fr-FR" sz="2200" dirty="0" smtClean="0"/>
              <a:t>Le glissement ne peut se produire dans un système que lorsque la contrainte de déformation dépasse le seuil de la contrainte critique du système. Donc, le plan dont la contrainte de déformation dépasse la cession critique de déformation sera le plan de glissement.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786842" cy="56198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r-FR" sz="3200" cap="small" dirty="0" smtClean="0">
                <a:solidFill>
                  <a:schemeClr val="bg1"/>
                </a:solidFill>
              </a:rPr>
              <a:t>L’exemple de l’étude </a:t>
            </a:r>
            <a:r>
              <a:rPr lang="fr-FR" sz="3200" dirty="0" smtClean="0">
                <a:solidFill>
                  <a:schemeClr val="bg1"/>
                </a:solidFill>
              </a:rPr>
              <a:t>:Essai Mécanique de Traction</a:t>
            </a:r>
            <a:endParaRPr lang="fr-FR" sz="3200" dirty="0">
              <a:solidFill>
                <a:schemeClr val="bg1"/>
              </a:solidFill>
            </a:endParaRPr>
          </a:p>
        </p:txBody>
      </p:sp>
      <p:pic>
        <p:nvPicPr>
          <p:cNvPr id="45058" name="Picture 2" descr="File:Eprouvette traction cylindrique schema.svg"/>
          <p:cNvPicPr>
            <a:picLocks noChangeAspect="1" noChangeArrowheads="1"/>
          </p:cNvPicPr>
          <p:nvPr/>
        </p:nvPicPr>
        <p:blipFill>
          <a:blip r:embed="rId2"/>
          <a:srcRect/>
          <a:stretch>
            <a:fillRect/>
          </a:stretch>
        </p:blipFill>
        <p:spPr bwMode="auto">
          <a:xfrm>
            <a:off x="6572264" y="1285860"/>
            <a:ext cx="2143140" cy="3521768"/>
          </a:xfrm>
          <a:prstGeom prst="rect">
            <a:avLst/>
          </a:prstGeom>
          <a:noFill/>
        </p:spPr>
      </p:pic>
      <p:pic>
        <p:nvPicPr>
          <p:cNvPr id="45060" name="Picture 4" descr="File:Courbe traction conventionnelle ductile.svg"/>
          <p:cNvPicPr>
            <a:picLocks noChangeAspect="1" noChangeArrowheads="1"/>
          </p:cNvPicPr>
          <p:nvPr/>
        </p:nvPicPr>
        <p:blipFill>
          <a:blip r:embed="rId3"/>
          <a:srcRect/>
          <a:stretch>
            <a:fillRect/>
          </a:stretch>
        </p:blipFill>
        <p:spPr bwMode="auto">
          <a:xfrm>
            <a:off x="500034" y="1357298"/>
            <a:ext cx="5000660" cy="3857652"/>
          </a:xfrm>
          <a:prstGeom prst="rect">
            <a:avLst/>
          </a:prstGeom>
          <a:noFill/>
        </p:spPr>
      </p:pic>
      <p:sp>
        <p:nvSpPr>
          <p:cNvPr id="6" name="ZoneTexte 5"/>
          <p:cNvSpPr txBox="1"/>
          <p:nvPr/>
        </p:nvSpPr>
        <p:spPr>
          <a:xfrm>
            <a:off x="214282" y="814312"/>
            <a:ext cx="8786842" cy="400110"/>
          </a:xfrm>
          <a:prstGeom prst="rect">
            <a:avLst/>
          </a:prstGeom>
          <a:noFill/>
        </p:spPr>
        <p:txBody>
          <a:bodyPr wrap="square" rtlCol="0">
            <a:spAutoFit/>
          </a:bodyPr>
          <a:lstStyle/>
          <a:p>
            <a:r>
              <a:rPr lang="fr-FR" sz="2000" dirty="0" smtClean="0"/>
              <a:t>Examinons  une courbe représentative  de l’essai mécanique de traction</a:t>
            </a:r>
            <a:endParaRPr lang="fr-FR" sz="2000" dirty="0"/>
          </a:p>
        </p:txBody>
      </p:sp>
      <p:sp>
        <p:nvSpPr>
          <p:cNvPr id="9" name="ZoneTexte 8"/>
          <p:cNvSpPr txBox="1"/>
          <p:nvPr/>
        </p:nvSpPr>
        <p:spPr>
          <a:xfrm>
            <a:off x="214282" y="5357826"/>
            <a:ext cx="7215238" cy="1323439"/>
          </a:xfrm>
          <a:prstGeom prst="rect">
            <a:avLst/>
          </a:prstGeom>
          <a:noFill/>
        </p:spPr>
        <p:txBody>
          <a:bodyPr wrap="square" rtlCol="0">
            <a:spAutoFit/>
          </a:bodyPr>
          <a:lstStyle/>
          <a:p>
            <a:r>
              <a:rPr lang="fr-FR" sz="2000" dirty="0" smtClean="0"/>
              <a:t>Généralement , cette courbe est divisée en trois zones distinctes :</a:t>
            </a:r>
          </a:p>
          <a:p>
            <a:pPr>
              <a:buFont typeface="Constantia" pitchFamily="18" charset="0"/>
              <a:buChar char="–"/>
            </a:pPr>
            <a:r>
              <a:rPr lang="fr-FR" sz="2000" dirty="0" smtClean="0"/>
              <a:t> la zone Elastique</a:t>
            </a:r>
          </a:p>
          <a:p>
            <a:pPr>
              <a:buFont typeface="Constantia" pitchFamily="18" charset="0"/>
              <a:buChar char="–"/>
            </a:pPr>
            <a:r>
              <a:rPr lang="fr-FR" sz="2000" dirty="0" smtClean="0"/>
              <a:t> la zone Plastique</a:t>
            </a:r>
          </a:p>
          <a:p>
            <a:pPr>
              <a:buFont typeface="Constantia" pitchFamily="18" charset="0"/>
              <a:buChar char="–"/>
            </a:pPr>
            <a:r>
              <a:rPr lang="fr-FR" sz="2000" dirty="0" smtClean="0"/>
              <a:t> la rupture</a:t>
            </a:r>
            <a:endParaRPr lang="fr-F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me 22"/>
          <p:cNvGraphicFramePr/>
          <p:nvPr/>
        </p:nvGraphicFramePr>
        <p:xfrm>
          <a:off x="214282" y="5429264"/>
          <a:ext cx="8786874" cy="64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rot="10800000" flipV="1">
            <a:off x="0" y="571480"/>
            <a:ext cx="5072066" cy="400110"/>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sz="2000" b="1" dirty="0" smtClean="0"/>
              <a:t>2.2.3. Systèmes de glissements activés</a:t>
            </a:r>
            <a:endParaRPr lang="fr-FR" sz="2000" b="1" dirty="0"/>
          </a:p>
        </p:txBody>
      </p:sp>
      <p:sp>
        <p:nvSpPr>
          <p:cNvPr id="9" name="Titre 3"/>
          <p:cNvSpPr>
            <a:spLocks noGrp="1"/>
          </p:cNvSpPr>
          <p:nvPr>
            <p:ph type="title"/>
          </p:nvPr>
        </p:nvSpPr>
        <p:spPr>
          <a:xfrm>
            <a:off x="1171548" y="0"/>
            <a:ext cx="7972452" cy="561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sz="3600" dirty="0" smtClean="0">
                <a:solidFill>
                  <a:schemeClr val="bg1"/>
                </a:solidFill>
              </a:rPr>
              <a:t>2.2. Mécanismes de la déformation plastique</a:t>
            </a:r>
            <a:endParaRPr lang="fr-FR" sz="3600" dirty="0">
              <a:solidFill>
                <a:schemeClr val="bg1"/>
              </a:solidFill>
            </a:endParaRPr>
          </a:p>
        </p:txBody>
      </p:sp>
      <p:sp>
        <p:nvSpPr>
          <p:cNvPr id="10" name="ZoneTexte 9"/>
          <p:cNvSpPr txBox="1"/>
          <p:nvPr/>
        </p:nvSpPr>
        <p:spPr>
          <a:xfrm>
            <a:off x="0" y="1000108"/>
            <a:ext cx="2285984" cy="369332"/>
          </a:xfrm>
          <a:prstGeom prst="rect">
            <a:avLst/>
          </a:prstGeom>
          <a:solidFill>
            <a:schemeClr val="accent3">
              <a:lumMod val="75000"/>
            </a:schemeClr>
          </a:solidFill>
          <a:ln>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b="1" dirty="0" smtClean="0">
                <a:solidFill>
                  <a:srgbClr val="0000CC"/>
                </a:solidFill>
              </a:rPr>
              <a:t>Facteur de Schmid</a:t>
            </a:r>
            <a:endParaRPr lang="fr-FR" b="1" dirty="0">
              <a:solidFill>
                <a:srgbClr val="0000CC"/>
              </a:solidFill>
            </a:endParaRPr>
          </a:p>
        </p:txBody>
      </p:sp>
      <p:sp>
        <p:nvSpPr>
          <p:cNvPr id="501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0181" name="Rectangle 5"/>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ZoneTexte 15"/>
          <p:cNvSpPr txBox="1"/>
          <p:nvPr/>
        </p:nvSpPr>
        <p:spPr>
          <a:xfrm>
            <a:off x="0" y="1643050"/>
            <a:ext cx="5357850" cy="707886"/>
          </a:xfrm>
          <a:prstGeom prst="rect">
            <a:avLst/>
          </a:prstGeom>
          <a:noFill/>
        </p:spPr>
        <p:txBody>
          <a:bodyPr wrap="square" rtlCol="0">
            <a:spAutoFit/>
          </a:bodyPr>
          <a:lstStyle/>
          <a:p>
            <a:r>
              <a:rPr lang="fr-FR" sz="2000" dirty="0" smtClean="0"/>
              <a:t>On considère le schéma ci-contre, la contrainte dans le plan supposé plan de glissement est : </a:t>
            </a:r>
            <a:endParaRPr lang="fr-FR" sz="2000" dirty="0"/>
          </a:p>
        </p:txBody>
      </p:sp>
      <p:sp>
        <p:nvSpPr>
          <p:cNvPr id="17" name="ZoneTexte 16"/>
          <p:cNvSpPr txBox="1"/>
          <p:nvPr/>
        </p:nvSpPr>
        <p:spPr>
          <a:xfrm>
            <a:off x="0" y="3286124"/>
            <a:ext cx="5786446" cy="430887"/>
          </a:xfrm>
          <a:prstGeom prst="rect">
            <a:avLst/>
          </a:prstGeom>
          <a:noFill/>
          <a:ln>
            <a:solidFill>
              <a:schemeClr val="accent6">
                <a:lumMod val="50000"/>
              </a:schemeClr>
            </a:solidFill>
          </a:ln>
        </p:spPr>
        <p:txBody>
          <a:bodyPr wrap="square" rtlCol="0">
            <a:spAutoFit/>
          </a:bodyPr>
          <a:lstStyle/>
          <a:p>
            <a:r>
              <a:rPr lang="fr-FR" sz="2000" dirty="0" smtClean="0"/>
              <a:t>Le terme : </a:t>
            </a:r>
            <a:r>
              <a:rPr lang="fr-FR" sz="2200" b="1" dirty="0" smtClean="0">
                <a:solidFill>
                  <a:srgbClr val="0000CC"/>
                </a:solidFill>
              </a:rPr>
              <a:t>cos</a:t>
            </a:r>
            <a:r>
              <a:rPr lang="fr-FR" sz="2200" b="1" dirty="0" smtClean="0">
                <a:solidFill>
                  <a:srgbClr val="0000CC"/>
                </a:solidFill>
                <a:sym typeface="Symbol"/>
              </a:rPr>
              <a:t>.</a:t>
            </a:r>
            <a:r>
              <a:rPr lang="fr-FR" sz="2200" b="1" dirty="0" smtClean="0">
                <a:solidFill>
                  <a:srgbClr val="0000CC"/>
                </a:solidFill>
              </a:rPr>
              <a:t>cos</a:t>
            </a:r>
            <a:r>
              <a:rPr lang="el-GR" sz="2200" b="1" dirty="0" smtClean="0">
                <a:solidFill>
                  <a:srgbClr val="0000CC"/>
                </a:solidFill>
              </a:rPr>
              <a:t>θ</a:t>
            </a:r>
            <a:r>
              <a:rPr lang="fr-FR" sz="2200" b="1" dirty="0" smtClean="0">
                <a:solidFill>
                  <a:srgbClr val="0000CC"/>
                </a:solidFill>
              </a:rPr>
              <a:t>   </a:t>
            </a:r>
            <a:r>
              <a:rPr lang="fr-FR" sz="2000" dirty="0" smtClean="0"/>
              <a:t>est dit </a:t>
            </a:r>
            <a:r>
              <a:rPr lang="fr-FR" sz="2000" b="1" dirty="0" smtClean="0">
                <a:solidFill>
                  <a:srgbClr val="0000FF"/>
                </a:solidFill>
              </a:rPr>
              <a:t>facteur de Schmid</a:t>
            </a:r>
            <a:r>
              <a:rPr lang="fr-FR" sz="2000" dirty="0" smtClean="0"/>
              <a:t>;</a:t>
            </a:r>
            <a:endParaRPr lang="fr-FR" sz="2000" dirty="0"/>
          </a:p>
        </p:txBody>
      </p:sp>
      <p:sp>
        <p:nvSpPr>
          <p:cNvPr id="19" name="ZoneTexte 18"/>
          <p:cNvSpPr txBox="1"/>
          <p:nvPr/>
        </p:nvSpPr>
        <p:spPr>
          <a:xfrm>
            <a:off x="500034" y="3929066"/>
            <a:ext cx="3214710" cy="430887"/>
          </a:xfrm>
          <a:prstGeom prst="rect">
            <a:avLst/>
          </a:prstGeo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sz="2200" dirty="0" smtClean="0"/>
              <a:t>Compris entre </a:t>
            </a:r>
            <a:r>
              <a:rPr lang="fr-FR" sz="2200" b="1" dirty="0" smtClean="0">
                <a:solidFill>
                  <a:srgbClr val="0000CC"/>
                </a:solidFill>
              </a:rPr>
              <a:t>0 et 0,5</a:t>
            </a:r>
            <a:endParaRPr lang="fr-FR" sz="2200" b="1" dirty="0">
              <a:solidFill>
                <a:srgbClr val="0000CC"/>
              </a:solidFill>
            </a:endParaRPr>
          </a:p>
        </p:txBody>
      </p:sp>
      <p:sp>
        <p:nvSpPr>
          <p:cNvPr id="5018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46" name="Groupe 45"/>
          <p:cNvGrpSpPr/>
          <p:nvPr/>
        </p:nvGrpSpPr>
        <p:grpSpPr>
          <a:xfrm>
            <a:off x="5715008" y="1071546"/>
            <a:ext cx="3214710" cy="4286280"/>
            <a:chOff x="5715008" y="1071546"/>
            <a:chExt cx="3214710" cy="4286280"/>
          </a:xfrm>
        </p:grpSpPr>
        <p:grpSp>
          <p:nvGrpSpPr>
            <p:cNvPr id="24" name="Groupe 23"/>
            <p:cNvGrpSpPr/>
            <p:nvPr/>
          </p:nvGrpSpPr>
          <p:grpSpPr>
            <a:xfrm>
              <a:off x="5715008" y="1071546"/>
              <a:ext cx="3214710" cy="4214842"/>
              <a:chOff x="5715008" y="1643050"/>
              <a:chExt cx="3214710" cy="4214842"/>
            </a:xfrm>
          </p:grpSpPr>
          <p:grpSp>
            <p:nvGrpSpPr>
              <p:cNvPr id="25" name="Groupe 59"/>
              <p:cNvGrpSpPr/>
              <p:nvPr/>
            </p:nvGrpSpPr>
            <p:grpSpPr>
              <a:xfrm>
                <a:off x="5715008" y="1643050"/>
                <a:ext cx="1923403" cy="4214842"/>
                <a:chOff x="6569497" y="1643050"/>
                <a:chExt cx="1923403" cy="4214842"/>
              </a:xfrm>
            </p:grpSpPr>
            <p:sp>
              <p:nvSpPr>
                <p:cNvPr id="28" name="Organigramme : Connecteur 27"/>
                <p:cNvSpPr/>
                <p:nvPr/>
              </p:nvSpPr>
              <p:spPr>
                <a:xfrm rot="20063207">
                  <a:off x="6569497" y="3304936"/>
                  <a:ext cx="1923403" cy="828000"/>
                </a:xfrm>
                <a:prstGeom prst="flowChartConnector">
                  <a:avLst/>
                </a:prstGeom>
                <a:solidFill>
                  <a:srgbClr val="FFC000">
                    <a:alpha val="33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p:cNvCxnSpPr/>
                <p:nvPr/>
              </p:nvCxnSpPr>
              <p:spPr>
                <a:xfrm flipV="1">
                  <a:off x="6643702" y="3417425"/>
                  <a:ext cx="1737662" cy="5599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0" name="Organigramme : Connecteur 29"/>
                <p:cNvSpPr/>
                <p:nvPr/>
              </p:nvSpPr>
              <p:spPr>
                <a:xfrm>
                  <a:off x="6643702" y="2143116"/>
                  <a:ext cx="1785950" cy="571504"/>
                </a:xfrm>
                <a:prstGeom prst="flowChartConnector">
                  <a:avLst/>
                </a:prstGeom>
                <a:noFill/>
                <a:ln>
                  <a:solidFill>
                    <a:schemeClr val="accent1">
                      <a:lumMod val="75000"/>
                    </a:schemeClr>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rganigramme : Connecteur 30"/>
                <p:cNvSpPr/>
                <p:nvPr/>
              </p:nvSpPr>
              <p:spPr>
                <a:xfrm>
                  <a:off x="6643702" y="4857760"/>
                  <a:ext cx="1785950" cy="571504"/>
                </a:xfrm>
                <a:prstGeom prst="flowChartConnector">
                  <a:avLst/>
                </a:prstGeom>
                <a:no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p:cNvCxnSpPr>
                  <a:stCxn id="30" idx="6"/>
                  <a:endCxn id="31" idx="6"/>
                </p:cNvCxnSpPr>
                <p:nvPr/>
              </p:nvCxnSpPr>
              <p:spPr>
                <a:xfrm>
                  <a:off x="8429652" y="2428868"/>
                  <a:ext cx="1588" cy="2714644"/>
                </a:xfrm>
                <a:prstGeom prst="line">
                  <a:avLst/>
                </a:prstGeom>
                <a:ln w="254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6642114" y="2428868"/>
                  <a:ext cx="1588" cy="2714644"/>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5400000">
                  <a:off x="5429456" y="3749677"/>
                  <a:ext cx="4214842" cy="1588"/>
                </a:xfrm>
                <a:prstGeom prst="line">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7537671" y="3571876"/>
                  <a:ext cx="391915" cy="119726"/>
                </a:xfrm>
                <a:prstGeom prst="straightConnector1">
                  <a:avLst/>
                </a:prstGeom>
                <a:ln w="254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5400000" flipH="1" flipV="1">
                  <a:off x="7145556" y="3321049"/>
                  <a:ext cx="785818"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16200000" flipV="1">
                  <a:off x="7096474" y="3261980"/>
                  <a:ext cx="476916" cy="382328"/>
                </a:xfrm>
                <a:prstGeom prst="straightConnector1">
                  <a:avLst/>
                </a:prstGeom>
                <a:ln w="254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38" name="Arc 37"/>
                <p:cNvSpPr/>
                <p:nvPr/>
              </p:nvSpPr>
              <p:spPr>
                <a:xfrm>
                  <a:off x="7369657" y="3440575"/>
                  <a:ext cx="357190" cy="357190"/>
                </a:xfrm>
                <a:prstGeom prst="arc">
                  <a:avLst/>
                </a:prstGeom>
                <a:ln>
                  <a:prstDash val="sysDash"/>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Arc 38"/>
                <p:cNvSpPr/>
                <p:nvPr/>
              </p:nvSpPr>
              <p:spPr>
                <a:xfrm rot="16200000">
                  <a:off x="7250925" y="2964653"/>
                  <a:ext cx="571504" cy="642942"/>
                </a:xfrm>
                <a:prstGeom prst="arc">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Rectangle 1"/>
                <p:cNvSpPr>
                  <a:spLocks noChangeArrowheads="1"/>
                </p:cNvSpPr>
                <p:nvPr/>
              </p:nvSpPr>
              <p:spPr bwMode="auto">
                <a:xfrm>
                  <a:off x="7000892" y="2143116"/>
                  <a:ext cx="50006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200" b="1" i="1" u="none" strike="noStrike" cap="none" normalizeH="0" baseline="0" dirty="0" smtClean="0">
                      <a:ln>
                        <a:noFill/>
                      </a:ln>
                      <a:solidFill>
                        <a:srgbClr val="0000CC"/>
                      </a:solidFill>
                      <a:effectLst/>
                      <a:latin typeface="Calibri" pitchFamily="34" charset="0"/>
                      <a:ea typeface="Times New Roman" pitchFamily="18" charset="0"/>
                      <a:cs typeface="Arial" pitchFamily="34" charset="0"/>
                    </a:rPr>
                    <a:t>S</a:t>
                  </a:r>
                  <a:r>
                    <a:rPr kumimoji="0" lang="fr-FR" sz="2200" b="1" i="0" u="none" strike="noStrike" cap="none" normalizeH="0" baseline="-30000" dirty="0" smtClean="0">
                      <a:ln>
                        <a:noFill/>
                      </a:ln>
                      <a:solidFill>
                        <a:srgbClr val="0000CC"/>
                      </a:solidFill>
                      <a:effectLst/>
                      <a:latin typeface="Calibri" pitchFamily="34" charset="0"/>
                      <a:ea typeface="Times New Roman" pitchFamily="18" charset="0"/>
                      <a:cs typeface="Arial" pitchFamily="34" charset="0"/>
                    </a:rPr>
                    <a:t>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ZoneTexte 40"/>
                <p:cNvSpPr txBox="1"/>
                <p:nvPr/>
              </p:nvSpPr>
              <p:spPr>
                <a:xfrm>
                  <a:off x="7643834" y="3143248"/>
                  <a:ext cx="357190" cy="400110"/>
                </a:xfrm>
                <a:prstGeom prst="rect">
                  <a:avLst/>
                </a:prstGeom>
                <a:noFill/>
              </p:spPr>
              <p:txBody>
                <a:bodyPr wrap="square" rtlCol="0">
                  <a:spAutoFit/>
                </a:bodyPr>
                <a:lstStyle/>
                <a:p>
                  <a:r>
                    <a:rPr lang="fr-FR" sz="2000" b="1" dirty="0" smtClean="0">
                      <a:sym typeface="Symbol"/>
                    </a:rPr>
                    <a:t></a:t>
                  </a:r>
                  <a:endParaRPr lang="fr-FR" sz="2000" b="1" dirty="0"/>
                </a:p>
              </p:txBody>
            </p:sp>
            <p:sp>
              <p:nvSpPr>
                <p:cNvPr id="42" name="ZoneTexte 41"/>
                <p:cNvSpPr txBox="1"/>
                <p:nvPr/>
              </p:nvSpPr>
              <p:spPr>
                <a:xfrm>
                  <a:off x="7263494" y="2934302"/>
                  <a:ext cx="285752" cy="400110"/>
                </a:xfrm>
                <a:prstGeom prst="rect">
                  <a:avLst/>
                </a:prstGeom>
                <a:noFill/>
              </p:spPr>
              <p:txBody>
                <a:bodyPr wrap="square" rtlCol="0">
                  <a:spAutoFit/>
                </a:bodyPr>
                <a:lstStyle/>
                <a:p>
                  <a:r>
                    <a:rPr lang="fr-FR" sz="2000" b="1" dirty="0" smtClean="0">
                      <a:sym typeface="Symbol"/>
                    </a:rPr>
                    <a:t></a:t>
                  </a:r>
                  <a:endParaRPr lang="fr-FR" sz="2000" b="1" dirty="0"/>
                </a:p>
              </p:txBody>
            </p:sp>
            <p:sp>
              <p:nvSpPr>
                <p:cNvPr id="43" name="ZoneTexte 42"/>
                <p:cNvSpPr txBox="1"/>
                <p:nvPr/>
              </p:nvSpPr>
              <p:spPr>
                <a:xfrm>
                  <a:off x="7786710" y="3429000"/>
                  <a:ext cx="428628" cy="461665"/>
                </a:xfrm>
                <a:prstGeom prst="rect">
                  <a:avLst/>
                </a:prstGeom>
                <a:noFill/>
              </p:spPr>
              <p:txBody>
                <a:bodyPr wrap="square" rtlCol="0">
                  <a:spAutoFit/>
                </a:bodyPr>
                <a:lstStyle/>
                <a:p>
                  <a:r>
                    <a:rPr lang="fr-FR" sz="2400" b="1" dirty="0" smtClean="0">
                      <a:solidFill>
                        <a:srgbClr val="0000CC"/>
                      </a:solidFill>
                      <a:sym typeface="Symbol"/>
                    </a:rPr>
                    <a:t></a:t>
                  </a:r>
                  <a:endParaRPr lang="fr-FR" sz="2400" b="1" dirty="0">
                    <a:solidFill>
                      <a:srgbClr val="0000CC"/>
                    </a:solidFill>
                  </a:endParaRPr>
                </a:p>
              </p:txBody>
            </p:sp>
          </p:grpSp>
          <p:sp>
            <p:nvSpPr>
              <p:cNvPr id="26" name="ZoneTexte 25"/>
              <p:cNvSpPr txBox="1"/>
              <p:nvPr/>
            </p:nvSpPr>
            <p:spPr>
              <a:xfrm>
                <a:off x="6929454" y="1714488"/>
                <a:ext cx="1785950" cy="338554"/>
              </a:xfrm>
              <a:prstGeom prst="rect">
                <a:avLst/>
              </a:prstGeom>
              <a:noFill/>
            </p:spPr>
            <p:txBody>
              <a:bodyPr wrap="square" rtlCol="0">
                <a:spAutoFit/>
              </a:bodyPr>
              <a:lstStyle/>
              <a:p>
                <a:pPr algn="ctr"/>
                <a:r>
                  <a:rPr lang="fr-FR" sz="1600" b="1" dirty="0" smtClean="0">
                    <a:latin typeface="Calibri" pitchFamily="34" charset="0"/>
                  </a:rPr>
                  <a:t>Plan de glissement</a:t>
                </a:r>
                <a:endParaRPr lang="fr-FR" sz="1600" b="1" dirty="0">
                  <a:latin typeface="Calibri" pitchFamily="34" charset="0"/>
                </a:endParaRPr>
              </a:p>
            </p:txBody>
          </p:sp>
          <p:sp>
            <p:nvSpPr>
              <p:cNvPr id="27" name="ZoneTexte 26"/>
              <p:cNvSpPr txBox="1"/>
              <p:nvPr/>
            </p:nvSpPr>
            <p:spPr>
              <a:xfrm>
                <a:off x="7572396" y="4214818"/>
                <a:ext cx="1357322" cy="584775"/>
              </a:xfrm>
              <a:prstGeom prst="rect">
                <a:avLst/>
              </a:prstGeom>
              <a:noFill/>
            </p:spPr>
            <p:txBody>
              <a:bodyPr wrap="square" rtlCol="0">
                <a:spAutoFit/>
              </a:bodyPr>
              <a:lstStyle/>
              <a:p>
                <a:pPr algn="ctr"/>
                <a:r>
                  <a:rPr lang="fr-FR" sz="1600" b="1" dirty="0" smtClean="0">
                    <a:latin typeface="Calibri" pitchFamily="34" charset="0"/>
                  </a:rPr>
                  <a:t>Direction de glissement</a:t>
                </a:r>
                <a:endParaRPr lang="fr-FR" sz="1600" b="1" dirty="0">
                  <a:latin typeface="Calibri" pitchFamily="34" charset="0"/>
                </a:endParaRPr>
              </a:p>
            </p:txBody>
          </p:sp>
        </p:grpSp>
        <p:sp>
          <p:nvSpPr>
            <p:cNvPr id="44" name="ZoneTexte 43"/>
            <p:cNvSpPr txBox="1"/>
            <p:nvPr/>
          </p:nvSpPr>
          <p:spPr>
            <a:xfrm>
              <a:off x="6728703" y="4957716"/>
              <a:ext cx="357190" cy="400110"/>
            </a:xfrm>
            <a:prstGeom prst="rect">
              <a:avLst/>
            </a:prstGeom>
            <a:noFill/>
          </p:spPr>
          <p:txBody>
            <a:bodyPr wrap="square" rtlCol="0">
              <a:spAutoFit/>
            </a:bodyPr>
            <a:lstStyle/>
            <a:p>
              <a:r>
                <a:rPr lang="fr-FR" sz="2000" b="1" i="1" dirty="0" smtClean="0">
                  <a:solidFill>
                    <a:srgbClr val="0000CC"/>
                  </a:solidFill>
                </a:rPr>
                <a:t>F</a:t>
              </a:r>
              <a:endParaRPr lang="fr-FR" sz="2000" b="1" i="1" dirty="0">
                <a:solidFill>
                  <a:srgbClr val="0000CC"/>
                </a:solidFill>
              </a:endParaRPr>
            </a:p>
          </p:txBody>
        </p:sp>
        <p:sp>
          <p:nvSpPr>
            <p:cNvPr id="45" name="ZoneTexte 44"/>
            <p:cNvSpPr txBox="1"/>
            <p:nvPr/>
          </p:nvSpPr>
          <p:spPr>
            <a:xfrm>
              <a:off x="6357950" y="1214422"/>
              <a:ext cx="357190" cy="400110"/>
            </a:xfrm>
            <a:prstGeom prst="rect">
              <a:avLst/>
            </a:prstGeom>
            <a:noFill/>
          </p:spPr>
          <p:txBody>
            <a:bodyPr wrap="square" rtlCol="0">
              <a:spAutoFit/>
            </a:bodyPr>
            <a:lstStyle/>
            <a:p>
              <a:r>
                <a:rPr lang="fr-FR" sz="2000" b="1" i="1" dirty="0" smtClean="0">
                  <a:solidFill>
                    <a:srgbClr val="0000CC"/>
                  </a:solidFill>
                </a:rPr>
                <a:t>F</a:t>
              </a:r>
              <a:endParaRPr lang="fr-FR" sz="2000" b="1" i="1" dirty="0">
                <a:solidFill>
                  <a:srgbClr val="0000CC"/>
                </a:solidFill>
              </a:endParaRPr>
            </a:p>
          </p:txBody>
        </p:sp>
      </p:grpSp>
      <p:sp>
        <p:nvSpPr>
          <p:cNvPr id="501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0185"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85918" y="2428868"/>
            <a:ext cx="2124075" cy="8477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0100" y="0"/>
            <a:ext cx="81439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r>
              <a:rPr lang="fr-FR" sz="2000" b="1" dirty="0" smtClean="0">
                <a:effectLst>
                  <a:glow rad="228600">
                    <a:schemeClr val="accent1">
                      <a:satMod val="175000"/>
                      <a:alpha val="40000"/>
                    </a:schemeClr>
                  </a:glow>
                </a:effectLst>
              </a:rPr>
              <a:t>2.2.4. Champ de contraintes autour d’une dislocation</a:t>
            </a:r>
            <a:endParaRPr lang="fr-FR" sz="2000" b="1" dirty="0">
              <a:effectLst>
                <a:glow rad="228600">
                  <a:schemeClr val="accent1">
                    <a:satMod val="175000"/>
                    <a:alpha val="40000"/>
                  </a:schemeClr>
                </a:glow>
              </a:effectLst>
            </a:endParaRPr>
          </a:p>
        </p:txBody>
      </p:sp>
      <p:sp>
        <p:nvSpPr>
          <p:cNvPr id="6" name="Rectangle 5"/>
          <p:cNvSpPr/>
          <p:nvPr/>
        </p:nvSpPr>
        <p:spPr>
          <a:xfrm>
            <a:off x="0" y="928670"/>
            <a:ext cx="9144000" cy="2400657"/>
          </a:xfrm>
          <a:prstGeom prst="rect">
            <a:avLst/>
          </a:prstGeom>
          <a:blipFill>
            <a:blip r:embed="rId2"/>
            <a:tile tx="0" ty="0" sx="100000" sy="100000" flip="none" algn="tl"/>
          </a:blipFill>
        </p:spPr>
        <p:txBody>
          <a:bodyPr wrap="square">
            <a:spAutoFit/>
          </a:bodyPr>
          <a:lstStyle/>
          <a:p>
            <a:pPr algn="just">
              <a:lnSpc>
                <a:spcPct val="125000"/>
              </a:lnSpc>
              <a:tabLst>
                <a:tab pos="266700" algn="l"/>
                <a:tab pos="358775" algn="l"/>
              </a:tabLst>
            </a:pPr>
            <a:r>
              <a:rPr lang="fr-FR" sz="2000" dirty="0" smtClean="0"/>
              <a:t>	</a:t>
            </a:r>
            <a:r>
              <a:rPr lang="fr-FR" sz="2000" b="1" dirty="0" smtClean="0">
                <a:solidFill>
                  <a:srgbClr val="FFFF00"/>
                </a:solidFill>
              </a:rPr>
              <a:t>L’approche mécanique </a:t>
            </a:r>
            <a:r>
              <a:rPr lang="fr-FR" sz="2000" dirty="0" smtClean="0">
                <a:solidFill>
                  <a:srgbClr val="0000FF"/>
                </a:solidFill>
              </a:rPr>
              <a:t>de la dislocation, </a:t>
            </a:r>
            <a:r>
              <a:rPr lang="fr-FR" sz="2000" dirty="0" smtClean="0"/>
              <a:t>la définie comme étant un champ de contraintes cylindriques. La formation d’une dislocation au sein cristal parfait peut-être vue comme une zone de perturbation (une déformation ) axée autour d’une ligne appelée ligne de dislocation.  Cette </a:t>
            </a:r>
            <a:r>
              <a:rPr lang="fr-FR" sz="2000" b="1" dirty="0" smtClean="0">
                <a:solidFill>
                  <a:srgbClr val="0000CC"/>
                </a:solidFill>
              </a:rPr>
              <a:t>zone </a:t>
            </a:r>
            <a:r>
              <a:rPr lang="fr-FR" sz="2000" dirty="0" smtClean="0"/>
              <a:t>peut être délimitée par </a:t>
            </a:r>
            <a:r>
              <a:rPr lang="fr-FR" sz="2000" dirty="0" smtClean="0">
                <a:solidFill>
                  <a:srgbClr val="0000CC"/>
                </a:solidFill>
              </a:rPr>
              <a:t>un cylindre axé sur la ligne de dislocation</a:t>
            </a:r>
            <a:r>
              <a:rPr lang="fr-FR" sz="2000" dirty="0" smtClean="0"/>
              <a:t> dont le rayon vaut quelques vecteur de Burger.</a:t>
            </a:r>
            <a:endParaRPr lang="fr-FR" sz="2000" dirty="0"/>
          </a:p>
        </p:txBody>
      </p:sp>
      <p:grpSp>
        <p:nvGrpSpPr>
          <p:cNvPr id="36867" name="Group 3"/>
          <p:cNvGrpSpPr>
            <a:grpSpLocks/>
          </p:cNvGrpSpPr>
          <p:nvPr/>
        </p:nvGrpSpPr>
        <p:grpSpPr bwMode="auto">
          <a:xfrm>
            <a:off x="6000760" y="3571876"/>
            <a:ext cx="2371725" cy="2660652"/>
            <a:chOff x="6150" y="923"/>
            <a:chExt cx="3735" cy="3964"/>
          </a:xfrm>
        </p:grpSpPr>
        <p:sp>
          <p:nvSpPr>
            <p:cNvPr id="36868" name="AutoShape 4"/>
            <p:cNvSpPr>
              <a:spLocks noChangeArrowheads="1"/>
            </p:cNvSpPr>
            <p:nvPr/>
          </p:nvSpPr>
          <p:spPr bwMode="auto">
            <a:xfrm>
              <a:off x="6930" y="1425"/>
              <a:ext cx="1650" cy="3120"/>
            </a:xfrm>
            <a:prstGeom prst="can">
              <a:avLst>
                <a:gd name="adj" fmla="val 47273"/>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869" name="Oval 5"/>
            <p:cNvSpPr>
              <a:spLocks noChangeArrowheads="1"/>
            </p:cNvSpPr>
            <p:nvPr/>
          </p:nvSpPr>
          <p:spPr bwMode="auto">
            <a:xfrm>
              <a:off x="6915" y="3780"/>
              <a:ext cx="1650" cy="7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cxnSp>
          <p:nvCxnSpPr>
            <p:cNvPr id="36870" name="AutoShape 6"/>
            <p:cNvCxnSpPr>
              <a:cxnSpLocks noChangeShapeType="1"/>
            </p:cNvCxnSpPr>
            <p:nvPr/>
          </p:nvCxnSpPr>
          <p:spPr bwMode="auto">
            <a:xfrm flipH="1">
              <a:off x="7838" y="923"/>
              <a:ext cx="15" cy="3750"/>
            </a:xfrm>
            <a:prstGeom prst="straightConnector1">
              <a:avLst/>
            </a:prstGeom>
            <a:noFill/>
            <a:ln w="9525">
              <a:solidFill>
                <a:srgbClr val="000000"/>
              </a:solidFill>
              <a:round/>
              <a:headEnd type="triangle" w="med" len="med"/>
              <a:tailEnd type="triangle" w="med" len="med"/>
            </a:ln>
          </p:spPr>
        </p:cxnSp>
        <p:cxnSp>
          <p:nvCxnSpPr>
            <p:cNvPr id="36871" name="AutoShape 7"/>
            <p:cNvCxnSpPr>
              <a:cxnSpLocks noChangeShapeType="1"/>
            </p:cNvCxnSpPr>
            <p:nvPr/>
          </p:nvCxnSpPr>
          <p:spPr bwMode="auto">
            <a:xfrm flipH="1">
              <a:off x="6150" y="2970"/>
              <a:ext cx="1635" cy="930"/>
            </a:xfrm>
            <a:prstGeom prst="straightConnector1">
              <a:avLst/>
            </a:prstGeom>
            <a:noFill/>
            <a:ln w="9525">
              <a:solidFill>
                <a:srgbClr val="000000"/>
              </a:solidFill>
              <a:round/>
              <a:headEnd/>
              <a:tailEnd type="triangle" w="med" len="med"/>
            </a:ln>
          </p:spPr>
        </p:cxnSp>
        <p:cxnSp>
          <p:nvCxnSpPr>
            <p:cNvPr id="36872" name="AutoShape 8"/>
            <p:cNvCxnSpPr>
              <a:cxnSpLocks noChangeShapeType="1"/>
            </p:cNvCxnSpPr>
            <p:nvPr/>
          </p:nvCxnSpPr>
          <p:spPr bwMode="auto">
            <a:xfrm>
              <a:off x="7785" y="2970"/>
              <a:ext cx="780" cy="735"/>
            </a:xfrm>
            <a:prstGeom prst="straightConnector1">
              <a:avLst/>
            </a:prstGeom>
            <a:noFill/>
            <a:ln w="9525">
              <a:solidFill>
                <a:srgbClr val="000000"/>
              </a:solidFill>
              <a:round/>
              <a:headEnd/>
              <a:tailEnd type="triangle" w="med" len="med"/>
            </a:ln>
          </p:spPr>
        </p:cxnSp>
        <p:sp>
          <p:nvSpPr>
            <p:cNvPr id="36873" name="Arc 9"/>
            <p:cNvSpPr>
              <a:spLocks/>
            </p:cNvSpPr>
            <p:nvPr/>
          </p:nvSpPr>
          <p:spPr bwMode="auto">
            <a:xfrm rot="-2580405" flipH="1" flipV="1">
              <a:off x="7530" y="2970"/>
              <a:ext cx="450" cy="6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6874" name="Text Box 10"/>
            <p:cNvSpPr txBox="1">
              <a:spLocks noChangeArrowheads="1"/>
            </p:cNvSpPr>
            <p:nvPr/>
          </p:nvSpPr>
          <p:spPr bwMode="auto">
            <a:xfrm>
              <a:off x="7800" y="1035"/>
              <a:ext cx="465" cy="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Z</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6875" name="AutoShape 11"/>
            <p:cNvCxnSpPr>
              <a:cxnSpLocks noChangeShapeType="1"/>
            </p:cNvCxnSpPr>
            <p:nvPr/>
          </p:nvCxnSpPr>
          <p:spPr bwMode="auto">
            <a:xfrm>
              <a:off x="7770" y="2970"/>
              <a:ext cx="2115" cy="0"/>
            </a:xfrm>
            <a:prstGeom prst="straightConnector1">
              <a:avLst/>
            </a:prstGeom>
            <a:noFill/>
            <a:ln w="9525">
              <a:solidFill>
                <a:srgbClr val="000000"/>
              </a:solidFill>
              <a:round/>
              <a:headEnd/>
              <a:tailEnd type="triangle" w="med" len="med"/>
            </a:ln>
          </p:spPr>
        </p:cxnSp>
        <p:sp>
          <p:nvSpPr>
            <p:cNvPr id="36876" name="Text Box 12"/>
            <p:cNvSpPr txBox="1">
              <a:spLocks noChangeArrowheads="1"/>
            </p:cNvSpPr>
            <p:nvPr/>
          </p:nvSpPr>
          <p:spPr bwMode="auto">
            <a:xfrm>
              <a:off x="7410" y="3000"/>
              <a:ext cx="600" cy="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Arial" pitchFamily="34" charset="0"/>
                  <a:ea typeface="Arial" pitchFamily="34" charset="0"/>
                  <a:cs typeface="Arial" pitchFamily="34" charset="0"/>
                  <a:sym typeface="Symbol" pitchFamily="18" charset="2"/>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877" name="Text Box 13"/>
            <p:cNvSpPr txBox="1">
              <a:spLocks noChangeArrowheads="1"/>
            </p:cNvSpPr>
            <p:nvPr/>
          </p:nvSpPr>
          <p:spPr bwMode="auto">
            <a:xfrm>
              <a:off x="8115" y="3030"/>
              <a:ext cx="540" cy="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878" name="Text Box 14"/>
            <p:cNvSpPr txBox="1">
              <a:spLocks noChangeArrowheads="1"/>
            </p:cNvSpPr>
            <p:nvPr/>
          </p:nvSpPr>
          <p:spPr bwMode="auto">
            <a:xfrm>
              <a:off x="7770" y="4452"/>
              <a:ext cx="480" cy="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Z’</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879" name="Text Box 15"/>
            <p:cNvSpPr txBox="1">
              <a:spLocks noChangeArrowheads="1"/>
            </p:cNvSpPr>
            <p:nvPr/>
          </p:nvSpPr>
          <p:spPr bwMode="auto">
            <a:xfrm>
              <a:off x="6240" y="3690"/>
              <a:ext cx="510" cy="4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X</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880" name="Text Box 16"/>
            <p:cNvSpPr txBox="1">
              <a:spLocks noChangeArrowheads="1"/>
            </p:cNvSpPr>
            <p:nvPr/>
          </p:nvSpPr>
          <p:spPr bwMode="auto">
            <a:xfrm>
              <a:off x="9270" y="2943"/>
              <a:ext cx="510" cy="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Y</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1" name="Image 20"/>
          <p:cNvPicPr/>
          <p:nvPr/>
        </p:nvPicPr>
        <p:blipFill>
          <a:blip r:embed="rId3"/>
          <a:srcRect/>
          <a:stretch>
            <a:fillRect/>
          </a:stretch>
        </p:blipFill>
        <p:spPr bwMode="auto">
          <a:xfrm>
            <a:off x="1285852" y="3857628"/>
            <a:ext cx="2643206" cy="2279163"/>
          </a:xfrm>
          <a:prstGeom prst="rect">
            <a:avLst/>
          </a:prstGeom>
          <a:noFill/>
          <a:ln w="9525">
            <a:noFill/>
            <a:miter lim="800000"/>
            <a:headEnd/>
            <a:tailEnd/>
          </a:ln>
        </p:spPr>
      </p:pic>
      <p:sp>
        <p:nvSpPr>
          <p:cNvPr id="19" name="ZoneTexte 18"/>
          <p:cNvSpPr txBox="1"/>
          <p:nvPr/>
        </p:nvSpPr>
        <p:spPr>
          <a:xfrm>
            <a:off x="0" y="500042"/>
            <a:ext cx="3286116" cy="400110"/>
          </a:xfrm>
          <a:prstGeom prst="rect">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000" b="1" dirty="0" smtClean="0">
                <a:solidFill>
                  <a:srgbClr val="FFFF00"/>
                </a:solidFill>
              </a:rPr>
              <a:t>L’Approche mécanique</a:t>
            </a:r>
            <a:endParaRPr lang="fr-FR" sz="2000"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p:nvPr/>
        </p:nvSpPr>
        <p:spPr>
          <a:xfrm>
            <a:off x="357158" y="1000108"/>
            <a:ext cx="8358246" cy="830997"/>
          </a:xfrm>
          <a:prstGeom prst="rect">
            <a:avLst/>
          </a:prstGeom>
        </p:spPr>
        <p:txBody>
          <a:bodyPr wrap="square">
            <a:spAutoFit/>
          </a:bodyPr>
          <a:lstStyle/>
          <a:p>
            <a:r>
              <a:rPr lang="fr-FR" sz="2400" dirty="0" smtClean="0"/>
              <a:t>Pour une dislocation rectiligne d’axe ZZ’, les contraintes engendrées par la déformation s’écrivent :</a:t>
            </a:r>
            <a:endParaRPr lang="fr-FR" sz="2400" dirty="0"/>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891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7622" y="3775280"/>
            <a:ext cx="323850" cy="333375"/>
          </a:xfrm>
          <a:prstGeom prst="rect">
            <a:avLst/>
          </a:prstGeom>
          <a:noFill/>
        </p:spPr>
      </p:pic>
      <p:sp>
        <p:nvSpPr>
          <p:cNvPr id="38917" name="Rectangle 5"/>
          <p:cNvSpPr>
            <a:spLocks noChangeArrowheads="1"/>
          </p:cNvSpPr>
          <p:nvPr/>
        </p:nvSpPr>
        <p:spPr bwMode="auto">
          <a:xfrm>
            <a:off x="285720" y="4786322"/>
            <a:ext cx="88582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I,j</a:t>
            </a:r>
            <a:r>
              <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directions dans l’espace,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 : dépend de la nature d’une dislocation ; K=1 dislocation vis ; K= 1-</a:t>
            </a:r>
            <a:r>
              <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sym typeface="Symbol" pitchFamily="18" charset="2"/>
              </a:rPr>
              <a:t></a:t>
            </a:r>
            <a:r>
              <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fr-FR" sz="24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sym typeface="Symbol" pitchFamily="18" charset="2"/>
              </a:rPr>
              <a:t></a:t>
            </a:r>
            <a:r>
              <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coefficient de Poisson</a:t>
            </a:r>
            <a:r>
              <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sym typeface="Symbol" pitchFamily="18" charset="2"/>
              </a:rPr>
              <a:t></a:t>
            </a:r>
            <a:r>
              <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1/3</a:t>
            </a:r>
            <a:r>
              <a:rPr kumimoji="0" lang="fr-FR" sz="24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pour les aciers.</a:t>
            </a:r>
            <a:endPar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sym typeface="Symbol" pitchFamily="18" charset="2"/>
            </a:endParaRPr>
          </a:p>
        </p:txBody>
      </p:sp>
      <p:sp>
        <p:nvSpPr>
          <p:cNvPr id="9" name="Rectangle 8"/>
          <p:cNvSpPr/>
          <p:nvPr/>
        </p:nvSpPr>
        <p:spPr>
          <a:xfrm>
            <a:off x="428596" y="3714752"/>
            <a:ext cx="8715404" cy="830997"/>
          </a:xfrm>
          <a:prstGeom prst="rect">
            <a:avLst/>
          </a:prstGeom>
        </p:spPr>
        <p:txBody>
          <a:bodyPr wrap="square">
            <a:spAutoFit/>
          </a:bodyPr>
          <a:lstStyle/>
          <a:p>
            <a:pPr algn="just"/>
            <a:r>
              <a:rPr lang="fr-FR" sz="2400" dirty="0" smtClean="0"/>
              <a:t>:désigne une contrainte normale si i=j , une </a:t>
            </a:r>
            <a:r>
              <a:rPr lang="fr-FR" sz="2400" dirty="0" err="1" smtClean="0"/>
              <a:t>contraine</a:t>
            </a:r>
            <a:r>
              <a:rPr lang="fr-FR" sz="2400" dirty="0" smtClean="0"/>
              <a:t> de cisaillement si i</a:t>
            </a:r>
            <a:r>
              <a:rPr lang="fr-FR" sz="2400" dirty="0" smtClean="0">
                <a:sym typeface="Symbol"/>
              </a:rPr>
              <a:t></a:t>
            </a:r>
            <a:r>
              <a:rPr lang="fr-FR" sz="2400" dirty="0" smtClean="0"/>
              <a:t>j.</a:t>
            </a:r>
            <a:endParaRPr lang="fr-FR" sz="2400" dirty="0"/>
          </a:p>
        </p:txBody>
      </p:sp>
      <p:graphicFrame>
        <p:nvGraphicFramePr>
          <p:cNvPr id="14" name="Diagramme 13"/>
          <p:cNvGraphicFramePr/>
          <p:nvPr/>
        </p:nvGraphicFramePr>
        <p:xfrm>
          <a:off x="2428860" y="428604"/>
          <a:ext cx="5214974" cy="46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428992" y="2477871"/>
            <a:ext cx="3357586" cy="1165443"/>
          </a:xfrm>
          <a:prstGeom prst="rect">
            <a:avLst/>
          </a:prstGeom>
          <a:noFill/>
        </p:spPr>
      </p:pic>
      <p:sp>
        <p:nvSpPr>
          <p:cNvPr id="13" name="Rectangle 12"/>
          <p:cNvSpPr/>
          <p:nvPr/>
        </p:nvSpPr>
        <p:spPr>
          <a:xfrm>
            <a:off x="1000100" y="0"/>
            <a:ext cx="81439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r>
              <a:rPr lang="fr-FR" sz="2000" b="1" dirty="0" smtClean="0">
                <a:effectLst>
                  <a:glow rad="228600">
                    <a:schemeClr val="accent1">
                      <a:satMod val="175000"/>
                      <a:alpha val="40000"/>
                    </a:schemeClr>
                  </a:glow>
                </a:effectLst>
              </a:rPr>
              <a:t>2.2.4. Champ de contraintes autour d’une dislocation</a:t>
            </a:r>
            <a:endParaRPr lang="fr-FR" sz="2000" b="1" dirty="0">
              <a:effectLst>
                <a:glow rad="2286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428604"/>
            <a:ext cx="3214710" cy="40011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3" algn="justLow"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Cas de la dislocation coin</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0" y="1000108"/>
            <a:ext cx="850109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tabLst>
                <a:tab pos="266700" algn="l"/>
              </a:tabLst>
            </a:pPr>
            <a:r>
              <a:rPr lang="fr-FR" sz="2000" dirty="0" smtClean="0"/>
              <a:t>	Les dislocations coins provoquent des </a:t>
            </a:r>
            <a:r>
              <a:rPr lang="fr-FR" sz="2000" b="1" dirty="0" smtClean="0">
                <a:solidFill>
                  <a:srgbClr val="0000CC"/>
                </a:solidFill>
              </a:rPr>
              <a:t>contraintes normales </a:t>
            </a:r>
            <a:r>
              <a:rPr lang="fr-FR" sz="2000" dirty="0" smtClean="0"/>
              <a:t>et des </a:t>
            </a:r>
            <a:r>
              <a:rPr lang="fr-FR" sz="2000" b="1" dirty="0" smtClean="0">
                <a:solidFill>
                  <a:srgbClr val="C00000"/>
                </a:solidFill>
              </a:rPr>
              <a:t>contraintes de cisaillement</a:t>
            </a:r>
            <a:r>
              <a:rPr lang="fr-FR" sz="2000" dirty="0" smtClean="0"/>
              <a:t>.</a:t>
            </a:r>
            <a:endParaRPr lang="fr-FR" sz="2000" dirty="0"/>
          </a:p>
        </p:txBody>
      </p:sp>
      <p:sp>
        <p:nvSpPr>
          <p:cNvPr id="5" name="Rectangle 4"/>
          <p:cNvSpPr/>
          <p:nvPr/>
        </p:nvSpPr>
        <p:spPr>
          <a:xfrm>
            <a:off x="142844" y="1928802"/>
            <a:ext cx="735811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000" dirty="0" smtClean="0"/>
              <a:t>Les contraintes de cisaillement sont relatives au plan </a:t>
            </a:r>
            <a:r>
              <a:rPr lang="fr-FR" sz="2000" dirty="0" err="1" smtClean="0"/>
              <a:t>oxy</a:t>
            </a:r>
            <a:r>
              <a:rPr lang="fr-FR" sz="2000" dirty="0" smtClean="0"/>
              <a:t> est sont:</a:t>
            </a:r>
            <a:endParaRPr lang="fr-FR" sz="2000" dirty="0"/>
          </a:p>
        </p:txBody>
      </p:sp>
      <p:sp>
        <p:nvSpPr>
          <p:cNvPr id="419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8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643570" y="2357430"/>
            <a:ext cx="3000375" cy="628650"/>
          </a:xfrm>
          <a:prstGeom prst="rect">
            <a:avLst/>
          </a:prstGeom>
        </p:spPr>
        <p:style>
          <a:lnRef idx="1">
            <a:schemeClr val="accent2"/>
          </a:lnRef>
          <a:fillRef idx="2">
            <a:schemeClr val="accent2"/>
          </a:fillRef>
          <a:effectRef idx="1">
            <a:schemeClr val="accent2"/>
          </a:effectRef>
          <a:fontRef idx="minor">
            <a:schemeClr val="dk1"/>
          </a:fontRef>
        </p:style>
      </p:pic>
      <p:sp>
        <p:nvSpPr>
          <p:cNvPr id="9" name="Rectangle 8"/>
          <p:cNvSpPr/>
          <p:nvPr/>
        </p:nvSpPr>
        <p:spPr>
          <a:xfrm>
            <a:off x="357158" y="3357562"/>
            <a:ext cx="3607654"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sz="2000" dirty="0" smtClean="0"/>
              <a:t>Les contraintes normales sont: </a:t>
            </a:r>
            <a:endParaRPr lang="fr-FR" sz="2000" dirty="0"/>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8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86182" y="3786190"/>
            <a:ext cx="3048000" cy="628650"/>
          </a:xfrm>
          <a:prstGeom prst="rect">
            <a:avLst/>
          </a:prstGeom>
        </p:spPr>
        <p:style>
          <a:lnRef idx="1">
            <a:schemeClr val="accent4"/>
          </a:lnRef>
          <a:fillRef idx="2">
            <a:schemeClr val="accent4"/>
          </a:fillRef>
          <a:effectRef idx="1">
            <a:schemeClr val="accent4"/>
          </a:effectRef>
          <a:fontRef idx="minor">
            <a:schemeClr val="dk1"/>
          </a:fontRef>
        </p:style>
      </p:pic>
      <p:sp>
        <p:nvSpPr>
          <p:cNvPr id="13" name="Rectangle 12"/>
          <p:cNvSpPr/>
          <p:nvPr/>
        </p:nvSpPr>
        <p:spPr>
          <a:xfrm>
            <a:off x="428596" y="5072074"/>
            <a:ext cx="807249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dirty="0" smtClean="0"/>
              <a:t>Les dislocations vis ne provoquent que les contraintes de cisaillement :</a:t>
            </a:r>
            <a:endParaRPr lang="fr-FR" sz="2000" dirty="0"/>
          </a:p>
        </p:txBody>
      </p:sp>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199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15140" y="5500702"/>
            <a:ext cx="2247900" cy="638175"/>
          </a:xfrm>
          <a:prstGeom prst="rect">
            <a:avLst/>
          </a:prstGeom>
          <a:noFill/>
        </p:spPr>
      </p:pic>
      <p:sp>
        <p:nvSpPr>
          <p:cNvPr id="15" name="Rectangle 14"/>
          <p:cNvSpPr/>
          <p:nvPr/>
        </p:nvSpPr>
        <p:spPr>
          <a:xfrm>
            <a:off x="1000100" y="0"/>
            <a:ext cx="7572428"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r>
              <a:rPr lang="fr-FR" sz="2000" b="1" dirty="0" smtClean="0">
                <a:effectLst>
                  <a:glow rad="228600">
                    <a:schemeClr val="accent1">
                      <a:satMod val="175000"/>
                      <a:alpha val="40000"/>
                    </a:schemeClr>
                  </a:glow>
                </a:effectLst>
              </a:rPr>
              <a:t>2.2.4. Champ de contraintes autour d’une dislocation</a:t>
            </a:r>
            <a:endParaRPr lang="fr-FR" sz="2000" b="1" dirty="0">
              <a:effectLst>
                <a:glow rad="228600">
                  <a:schemeClr val="accent1">
                    <a:satMod val="175000"/>
                    <a:alpha val="40000"/>
                  </a:schemeClr>
                </a:glow>
              </a:effectLst>
            </a:endParaRPr>
          </a:p>
        </p:txBody>
      </p:sp>
      <p:sp>
        <p:nvSpPr>
          <p:cNvPr id="16" name="Rectangle 1"/>
          <p:cNvSpPr>
            <a:spLocks noChangeArrowheads="1"/>
          </p:cNvSpPr>
          <p:nvPr/>
        </p:nvSpPr>
        <p:spPr bwMode="auto">
          <a:xfrm>
            <a:off x="0" y="4643446"/>
            <a:ext cx="3214710" cy="40011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3" algn="justLow"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Cas de la dislocation </a:t>
            </a:r>
            <a:r>
              <a:rPr lang="fr-FR" sz="2000" b="1" dirty="0" smtClean="0">
                <a:solidFill>
                  <a:schemeClr val="tx1"/>
                </a:solidFill>
                <a:latin typeface="Calibri" pitchFamily="34" charset="0"/>
                <a:ea typeface="Times New Roman" pitchFamily="18" charset="0"/>
                <a:cs typeface="Arial" pitchFamily="34" charset="0"/>
              </a:rPr>
              <a:t>vis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e 24"/>
          <p:cNvGraphicFramePr/>
          <p:nvPr/>
        </p:nvGraphicFramePr>
        <p:xfrm>
          <a:off x="2786050" y="428604"/>
          <a:ext cx="3714744" cy="400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3009" name="Rectangle 1"/>
          <p:cNvSpPr>
            <a:spLocks noChangeArrowheads="1"/>
          </p:cNvSpPr>
          <p:nvPr/>
        </p:nvSpPr>
        <p:spPr bwMode="auto">
          <a:xfrm>
            <a:off x="0" y="1071546"/>
            <a:ext cx="9144000" cy="1785104"/>
          </a:xfrm>
          <a:prstGeom prst="rect">
            <a:avLst/>
          </a:prstGeom>
          <a:blipFill>
            <a:blip r:embed="rId6"/>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Aft>
                <a:spcPts val="600"/>
              </a:spcAft>
              <a:buClrTx/>
              <a:buSzTx/>
              <a:buFontTx/>
              <a:buNone/>
              <a:tabLst>
                <a:tab pos="173038" algn="l"/>
              </a:tabLst>
            </a:pPr>
            <a:r>
              <a:rPr kumimoji="0" lang="fr-FR" sz="2000" b="0" i="0" u="none" strike="noStrike" cap="none" normalizeH="0" baseline="0" dirty="0" smtClean="0">
                <a:ln>
                  <a:noFill/>
                </a:ln>
                <a:solidFill>
                  <a:schemeClr val="tx1"/>
                </a:solidFill>
                <a:effectLst/>
                <a:ea typeface="Times New Roman" pitchFamily="18" charset="0"/>
                <a:cs typeface="Arial" pitchFamily="34" charset="0"/>
              </a:rPr>
              <a:t>	La création d’une dislocation dans un cristal requiert une certaine énergie.  Celle-ci est la somme de deux termes : </a:t>
            </a:r>
            <a:endParaRPr kumimoji="0" lang="fr-FR" sz="2000"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ts val="600"/>
              </a:spcAft>
              <a:buClrTx/>
              <a:buSzTx/>
              <a:buFont typeface="Wingdings" pitchFamily="2" charset="2"/>
              <a:buChar char="v"/>
              <a:tabLst/>
            </a:pPr>
            <a:r>
              <a:rPr kumimoji="0" lang="fr-FR" sz="2000" b="1" i="0" u="none" strike="noStrike" cap="none" normalizeH="0" baseline="0" dirty="0" smtClean="0">
                <a:ln>
                  <a:noFill/>
                </a:ln>
                <a:solidFill>
                  <a:srgbClr val="0000CC"/>
                </a:solidFill>
                <a:effectLst/>
                <a:ea typeface="Calibri" pitchFamily="34" charset="0"/>
                <a:cs typeface="Arial" pitchFamily="34" charset="0"/>
              </a:rPr>
              <a:t>L’énergie du cœur</a:t>
            </a:r>
            <a:r>
              <a:rPr kumimoji="0" lang="fr-FR" sz="2000" b="0" i="0" u="none" strike="noStrike" cap="none" normalizeH="0" baseline="0" dirty="0" smtClean="0">
                <a:ln>
                  <a:noFill/>
                </a:ln>
                <a:solidFill>
                  <a:schemeClr val="tx1"/>
                </a:solidFill>
                <a:effectLst/>
                <a:ea typeface="Calibri" pitchFamily="34" charset="0"/>
                <a:cs typeface="Arial" pitchFamily="34" charset="0"/>
              </a:rPr>
              <a:t> : cette région fortement déformée est très male définie, son énergie est estimée à </a:t>
            </a:r>
            <a:r>
              <a:rPr kumimoji="0" lang="fr-FR" sz="2000" b="1" i="0" u="none" strike="noStrike" cap="none" normalizeH="0" baseline="0" dirty="0" smtClean="0">
                <a:ln>
                  <a:noFill/>
                </a:ln>
                <a:solidFill>
                  <a:srgbClr val="0000CC"/>
                </a:solidFill>
                <a:effectLst/>
                <a:ea typeface="Calibri" pitchFamily="34" charset="0"/>
                <a:cs typeface="Arial" pitchFamily="34" charset="0"/>
              </a:rPr>
              <a:t>1/10</a:t>
            </a:r>
            <a:r>
              <a:rPr kumimoji="0" lang="fr-FR" sz="2000" b="0" i="0" u="none" strike="noStrike" cap="none" normalizeH="0" baseline="0" dirty="0" smtClean="0">
                <a:ln>
                  <a:noFill/>
                </a:ln>
                <a:solidFill>
                  <a:srgbClr val="0000CC"/>
                </a:solidFill>
                <a:effectLst/>
                <a:ea typeface="Calibri" pitchFamily="34" charset="0"/>
                <a:cs typeface="Arial" pitchFamily="34" charset="0"/>
              </a:rPr>
              <a:t> </a:t>
            </a:r>
            <a:r>
              <a:rPr kumimoji="0" lang="fr-FR" sz="2000" b="0" i="0" u="none" strike="noStrike" cap="none" normalizeH="0" baseline="0" dirty="0" smtClean="0">
                <a:ln>
                  <a:noFill/>
                </a:ln>
                <a:solidFill>
                  <a:schemeClr val="tx1"/>
                </a:solidFill>
                <a:effectLst/>
                <a:ea typeface="Calibri" pitchFamily="34" charset="0"/>
                <a:cs typeface="Arial" pitchFamily="34" charset="0"/>
              </a:rPr>
              <a:t>de l’énergie totale.</a:t>
            </a: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000" b="0" i="0" u="none" strike="noStrike" cap="none" normalizeH="0" baseline="0" dirty="0" smtClean="0">
                <a:ln>
                  <a:noFill/>
                </a:ln>
                <a:solidFill>
                  <a:schemeClr val="tx1"/>
                </a:solidFill>
                <a:effectLst/>
                <a:ea typeface="Calibri" pitchFamily="34" charset="0"/>
                <a:cs typeface="Arial" pitchFamily="34" charset="0"/>
              </a:rPr>
              <a:t>L’énergie élastique : due au champ de contraintes de déformation.</a:t>
            </a:r>
            <a:endParaRPr kumimoji="0" lang="fr-FR" sz="2000" b="0" i="0" u="none" strike="noStrike" cap="none" normalizeH="0" baseline="0" dirty="0" smtClean="0">
              <a:ln>
                <a:noFill/>
              </a:ln>
              <a:solidFill>
                <a:schemeClr val="tx1"/>
              </a:solidFill>
              <a:effectLst/>
              <a:cs typeface="Arial" pitchFamily="34" charset="0"/>
            </a:endParaRPr>
          </a:p>
        </p:txBody>
      </p:sp>
      <p:sp>
        <p:nvSpPr>
          <p:cNvPr id="16" name="Rectangle 6"/>
          <p:cNvSpPr>
            <a:spLocks noChangeArrowheads="1"/>
          </p:cNvSpPr>
          <p:nvPr/>
        </p:nvSpPr>
        <p:spPr bwMode="auto">
          <a:xfrm>
            <a:off x="0" y="3143248"/>
            <a:ext cx="3071802" cy="40011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3" algn="justLow" defTabSz="914400" rtl="0" eaLnBrk="1" fontAlgn="base" latinLnBrk="0" hangingPunct="1">
              <a:lnSpc>
                <a:spcPct val="100000"/>
              </a:lnSpc>
              <a:spcBef>
                <a:spcPct val="0"/>
              </a:spcBef>
              <a:spcAft>
                <a:spcPct val="0"/>
              </a:spcAft>
              <a:buClrTx/>
              <a:buSzTx/>
              <a:tabLst>
                <a:tab pos="92075" algn="l"/>
                <a:tab pos="173038" algn="l"/>
              </a:tabLst>
            </a:pPr>
            <a:r>
              <a:rPr lang="fr-FR" sz="2000" b="1" dirty="0" smtClean="0">
                <a:solidFill>
                  <a:schemeClr val="tx1"/>
                </a:solidFill>
                <a:latin typeface="Calibri" pitchFamily="34" charset="0"/>
                <a:ea typeface="Times New Roman" pitchFamily="18" charset="0"/>
                <a:cs typeface="Arial" pitchFamily="34" charset="0"/>
              </a:rPr>
              <a: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Cas de la dislocation vis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p:nvPr/>
        </p:nvSpPr>
        <p:spPr>
          <a:xfrm>
            <a:off x="0" y="3571876"/>
            <a:ext cx="5357818" cy="923330"/>
          </a:xfrm>
          <a:prstGeom prst="rect">
            <a:avLst/>
          </a:prstGeom>
        </p:spPr>
        <p:txBody>
          <a:bodyPr wrap="square">
            <a:spAutoFit/>
          </a:bodyPr>
          <a:lstStyle/>
          <a:p>
            <a:pPr algn="just"/>
            <a:r>
              <a:rPr lang="fr-FR" dirty="0" smtClean="0"/>
              <a:t>le travail effectué par cette contrainte pour un déplacement total b par unité d’aire d’un petit élément situé à une distance r de la dislocation est :</a:t>
            </a:r>
            <a:endParaRPr lang="fr-FR" dirty="0"/>
          </a:p>
        </p:txBody>
      </p:sp>
      <p:sp>
        <p:nvSpPr>
          <p:cNvPr id="430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301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500694" y="3643314"/>
            <a:ext cx="2809875" cy="762000"/>
          </a:xfrm>
          <a:prstGeom prst="rect">
            <a:avLst/>
          </a:prstGeom>
          <a:noFill/>
        </p:spPr>
      </p:pic>
      <p:sp>
        <p:nvSpPr>
          <p:cNvPr id="43012" name="Rectangle 4"/>
          <p:cNvSpPr>
            <a:spLocks noChangeArrowheads="1"/>
          </p:cNvSpPr>
          <p:nvPr/>
        </p:nvSpPr>
        <p:spPr bwMode="auto">
          <a:xfrm>
            <a:off x="0" y="4500570"/>
            <a:ext cx="842965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ea typeface="Times New Roman" pitchFamily="18" charset="0"/>
                <a:cs typeface="Arial" pitchFamily="34" charset="0"/>
              </a:rPr>
              <a:t>Le travail total sur toute la surface de dislocation, peut être calculé, par unité de longueur de la dislocation, en faisant l’intégrale entre r =r</a:t>
            </a:r>
            <a:r>
              <a:rPr kumimoji="0" lang="fr-FR" sz="2000" b="0" i="0" u="none" strike="noStrike" cap="none" normalizeH="0" baseline="-30000" dirty="0" smtClean="0">
                <a:ln>
                  <a:noFill/>
                </a:ln>
                <a:solidFill>
                  <a:schemeClr val="tx1"/>
                </a:solidFill>
                <a:effectLst/>
                <a:ea typeface="Times New Roman" pitchFamily="18" charset="0"/>
                <a:cs typeface="Arial" pitchFamily="34" charset="0"/>
              </a:rPr>
              <a:t>0</a:t>
            </a:r>
            <a:r>
              <a:rPr kumimoji="0" lang="fr-FR" sz="2000" b="0" i="0" u="none" strike="noStrike" cap="none" normalizeH="0" baseline="0" dirty="0" smtClean="0">
                <a:ln>
                  <a:noFill/>
                </a:ln>
                <a:solidFill>
                  <a:schemeClr val="tx1"/>
                </a:solidFill>
                <a:effectLst/>
                <a:ea typeface="Times New Roman" pitchFamily="18" charset="0"/>
                <a:cs typeface="Arial" pitchFamily="34" charset="0"/>
              </a:rPr>
              <a:t> (limite du cœur r</a:t>
            </a:r>
            <a:r>
              <a:rPr kumimoji="0" lang="fr-FR" sz="2000" b="0" i="0" u="none" strike="noStrike" cap="none" normalizeH="0" baseline="-30000" dirty="0" smtClean="0">
                <a:ln>
                  <a:noFill/>
                </a:ln>
                <a:solidFill>
                  <a:schemeClr val="tx1"/>
                </a:solidFill>
                <a:effectLst/>
                <a:ea typeface="Times New Roman" pitchFamily="18" charset="0"/>
                <a:cs typeface="Arial" pitchFamily="34" charset="0"/>
              </a:rPr>
              <a:t>0</a:t>
            </a:r>
            <a:r>
              <a:rPr kumimoji="0" lang="fr-FR" sz="2000" b="0" i="0" u="none" strike="noStrike" cap="none" normalizeH="0" baseline="0" dirty="0" smtClean="0">
                <a:ln>
                  <a:noFill/>
                </a:ln>
                <a:solidFill>
                  <a:schemeClr val="tx1"/>
                </a:solidFill>
                <a:effectLst/>
                <a:ea typeface="Times New Roman" pitchFamily="18" charset="0"/>
                <a:cs typeface="Arial" pitchFamily="34" charset="0"/>
              </a:rPr>
              <a:t>=2b) et r=R (limite extérieure) :</a:t>
            </a:r>
            <a:endParaRPr kumimoji="0" lang="fr-FR" sz="2000" b="0" i="0" u="none" strike="noStrike" cap="none" normalizeH="0" baseline="0" dirty="0" smtClean="0">
              <a:ln>
                <a:noFill/>
              </a:ln>
              <a:solidFill>
                <a:schemeClr val="tx1"/>
              </a:solidFill>
              <a:effectLst/>
              <a:cs typeface="Arial" pitchFamily="34" charset="0"/>
            </a:endParaRPr>
          </a:p>
        </p:txBody>
      </p:sp>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3"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714876" y="5281631"/>
            <a:ext cx="4191000" cy="790575"/>
          </a:xfrm>
          <a:prstGeom prst="rect">
            <a:avLst/>
          </a:prstGeom>
        </p:spPr>
        <p:style>
          <a:lnRef idx="0">
            <a:schemeClr val="accent4"/>
          </a:lnRef>
          <a:fillRef idx="3">
            <a:schemeClr val="accent4"/>
          </a:fillRef>
          <a:effectRef idx="3">
            <a:schemeClr val="accent4"/>
          </a:effectRef>
          <a:fontRef idx="minor">
            <a:schemeClr val="lt1"/>
          </a:fontRef>
        </p:style>
      </p:pic>
      <p:sp>
        <p:nvSpPr>
          <p:cNvPr id="43017" name="Rectangle 9"/>
          <p:cNvSpPr>
            <a:spLocks noChangeArrowheads="1"/>
          </p:cNvSpPr>
          <p:nvPr/>
        </p:nvSpPr>
        <p:spPr bwMode="auto">
          <a:xfrm>
            <a:off x="0" y="6243600"/>
            <a:ext cx="2857488" cy="40011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fr-FR" sz="2000" dirty="0" smtClean="0">
                <a:latin typeface="Calibri" pitchFamily="34" charset="0"/>
                <a:ea typeface="Times New Roman" pitchFamily="18" charset="0"/>
                <a:cs typeface="Arial" pitchFamily="34" charset="0"/>
              </a:rPr>
              <a:t>*Cas </a:t>
            </a:r>
            <a:r>
              <a:rPr kumimoji="0" lang="fr-FR" sz="2000" b="0"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une dislocation coin</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9" name="Rectangle 11"/>
          <p:cNvSpPr>
            <a:spLocks noChangeArrowheads="1"/>
          </p:cNvSpPr>
          <p:nvPr/>
        </p:nvSpPr>
        <p:spPr bwMode="auto">
          <a:xfrm>
            <a:off x="4572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3024" name="Rectangle 16"/>
          <p:cNvSpPr>
            <a:spLocks noChangeArrowheads="1"/>
          </p:cNvSpPr>
          <p:nvPr/>
        </p:nvSpPr>
        <p:spPr bwMode="auto">
          <a:xfrm>
            <a:off x="4572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30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3025" name="Picture 1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143240" y="6286520"/>
            <a:ext cx="1313537" cy="357190"/>
          </a:xfrm>
          <a:prstGeom prst="rect">
            <a:avLst/>
          </a:prstGeom>
        </p:spPr>
        <p:style>
          <a:lnRef idx="2">
            <a:schemeClr val="accent1"/>
          </a:lnRef>
          <a:fillRef idx="1">
            <a:schemeClr val="lt1"/>
          </a:fillRef>
          <a:effectRef idx="0">
            <a:schemeClr val="accent1"/>
          </a:effectRef>
          <a:fontRef idx="minor">
            <a:schemeClr val="dk1"/>
          </a:fontRef>
        </p:style>
      </p:pic>
      <p:sp>
        <p:nvSpPr>
          <p:cNvPr id="36" name="ZoneTexte 35"/>
          <p:cNvSpPr txBox="1"/>
          <p:nvPr/>
        </p:nvSpPr>
        <p:spPr>
          <a:xfrm>
            <a:off x="4714876" y="6243600"/>
            <a:ext cx="1571636" cy="400110"/>
          </a:xfrm>
          <a:prstGeom prst="rect">
            <a:avLst/>
          </a:prstGeom>
          <a:noFill/>
        </p:spPr>
        <p:txBody>
          <a:bodyPr wrap="square" rtlCol="0">
            <a:spAutoFit/>
          </a:bodyPr>
          <a:lstStyle/>
          <a:p>
            <a:r>
              <a:rPr lang="fr-FR" sz="2000" dirty="0" smtClean="0"/>
              <a:t>à la place de </a:t>
            </a:r>
            <a:endParaRPr lang="fr-FR" sz="2000" dirty="0"/>
          </a:p>
        </p:txBody>
      </p:sp>
      <p:sp>
        <p:nvSpPr>
          <p:cNvPr id="4302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3027" name="Picture 1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357950" y="6215082"/>
            <a:ext cx="428628" cy="428628"/>
          </a:xfrm>
          <a:prstGeom prst="rect">
            <a:avLst/>
          </a:prstGeom>
        </p:spPr>
        <p:style>
          <a:lnRef idx="2">
            <a:schemeClr val="dk1"/>
          </a:lnRef>
          <a:fillRef idx="1">
            <a:schemeClr val="lt1"/>
          </a:fillRef>
          <a:effectRef idx="0">
            <a:schemeClr val="dk1"/>
          </a:effectRef>
          <a:fontRef idx="minor">
            <a:schemeClr val="dk1"/>
          </a:fontRef>
        </p:style>
      </p:pic>
      <p:sp>
        <p:nvSpPr>
          <p:cNvPr id="24" name="Rectangle 23"/>
          <p:cNvSpPr/>
          <p:nvPr/>
        </p:nvSpPr>
        <p:spPr>
          <a:xfrm>
            <a:off x="1000100" y="0"/>
            <a:ext cx="81439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r>
              <a:rPr lang="fr-FR" sz="2000" b="1" dirty="0" smtClean="0">
                <a:effectLst>
                  <a:glow rad="228600">
                    <a:schemeClr val="accent1">
                      <a:satMod val="175000"/>
                      <a:alpha val="40000"/>
                    </a:schemeClr>
                  </a:glow>
                </a:effectLst>
              </a:rPr>
              <a:t>2.2.4. Champ de contraintes autour d’une dislocation</a:t>
            </a:r>
            <a:endParaRPr lang="fr-FR" sz="2000" b="1" dirty="0">
              <a:effectLst>
                <a:glow rad="2286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e 24"/>
          <p:cNvGraphicFramePr/>
          <p:nvPr/>
        </p:nvGraphicFramePr>
        <p:xfrm>
          <a:off x="2857488" y="928670"/>
          <a:ext cx="3714744" cy="400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3009" name="Rectangle 1"/>
          <p:cNvSpPr>
            <a:spLocks noChangeArrowheads="1"/>
          </p:cNvSpPr>
          <p:nvPr/>
        </p:nvSpPr>
        <p:spPr bwMode="auto">
          <a:xfrm>
            <a:off x="571472" y="1785926"/>
            <a:ext cx="8215370" cy="1015663"/>
          </a:xfrm>
          <a:prstGeom prst="rect">
            <a:avLst/>
          </a:prstGeom>
          <a:blipFill>
            <a:blip r:embed="rId6"/>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Aft>
                <a:spcPts val="600"/>
              </a:spcAft>
              <a:buClrTx/>
              <a:buSzTx/>
              <a:buFontTx/>
              <a:buNone/>
              <a:tabLst>
                <a:tab pos="173038" algn="l"/>
              </a:tabLst>
            </a:pPr>
            <a:r>
              <a:rPr kumimoji="0" lang="fr-FR" sz="2000" b="0" i="0" u="none" strike="noStrike" cap="none" normalizeH="0" baseline="0" dirty="0" smtClean="0">
                <a:ln>
                  <a:noFill/>
                </a:ln>
                <a:solidFill>
                  <a:schemeClr val="tx1"/>
                </a:solidFill>
                <a:effectLst/>
                <a:ea typeface="Times New Roman" pitchFamily="18" charset="0"/>
                <a:cs typeface="Arial" pitchFamily="34" charset="0"/>
              </a:rPr>
              <a:t>	</a:t>
            </a:r>
            <a:r>
              <a:rPr lang="fr-FR" sz="2000" dirty="0" smtClean="0">
                <a:solidFill>
                  <a:schemeClr val="bg1"/>
                </a:solidFill>
                <a:ea typeface="Times New Roman" pitchFamily="18" charset="0"/>
                <a:cs typeface="Arial" pitchFamily="34" charset="0"/>
              </a:rPr>
              <a:t>D</a:t>
            </a:r>
            <a:r>
              <a:rPr kumimoji="0" lang="fr-FR" sz="2000" b="0" i="0" u="none" strike="noStrike" cap="none" normalizeH="0" baseline="0" dirty="0" smtClean="0">
                <a:ln>
                  <a:noFill/>
                </a:ln>
                <a:solidFill>
                  <a:schemeClr val="bg1"/>
                </a:solidFill>
                <a:effectLst/>
                <a:ea typeface="Times New Roman" pitchFamily="18" charset="0"/>
                <a:cs typeface="Arial" pitchFamily="34" charset="0"/>
              </a:rPr>
              <a:t>’un point de vue mécanique, la</a:t>
            </a:r>
            <a:r>
              <a:rPr kumimoji="0" lang="fr-FR" sz="2000" b="0" i="0" u="none" strike="noStrike" cap="none" normalizeH="0" dirty="0" smtClean="0">
                <a:ln>
                  <a:noFill/>
                </a:ln>
                <a:solidFill>
                  <a:schemeClr val="bg1"/>
                </a:solidFill>
                <a:effectLst/>
                <a:ea typeface="Times New Roman" pitchFamily="18" charset="0"/>
                <a:cs typeface="Arial" pitchFamily="34" charset="0"/>
              </a:rPr>
              <a:t> formation de dislocation dans cristal peut-être </a:t>
            </a:r>
            <a:r>
              <a:rPr lang="fr-FR" sz="2000" dirty="0" smtClean="0">
                <a:solidFill>
                  <a:schemeClr val="bg1"/>
                </a:solidFill>
                <a:ea typeface="Times New Roman" pitchFamily="18" charset="0"/>
                <a:cs typeface="Arial" pitchFamily="34" charset="0"/>
              </a:rPr>
              <a:t>aperçu</a:t>
            </a:r>
            <a:r>
              <a:rPr kumimoji="0" lang="fr-FR" sz="2000" b="0" i="0" u="none" strike="noStrike" cap="none" normalizeH="0" dirty="0" smtClean="0">
                <a:ln>
                  <a:noFill/>
                </a:ln>
                <a:solidFill>
                  <a:schemeClr val="bg1"/>
                </a:solidFill>
                <a:effectLst/>
                <a:ea typeface="Times New Roman" pitchFamily="18" charset="0"/>
                <a:cs typeface="Arial" pitchFamily="34" charset="0"/>
              </a:rPr>
              <a:t> comme un apport d’énergie au cristal, zone de stockage d’énergie.</a:t>
            </a:r>
            <a:endParaRPr kumimoji="0" lang="fr-FR" sz="2000" b="0" i="0" u="none" strike="noStrike" cap="none" normalizeH="0" baseline="0" dirty="0" smtClean="0">
              <a:ln>
                <a:noFill/>
              </a:ln>
              <a:solidFill>
                <a:schemeClr val="bg1"/>
              </a:solidFill>
              <a:effectLst/>
              <a:cs typeface="Arial" pitchFamily="34" charset="0"/>
            </a:endParaRPr>
          </a:p>
        </p:txBody>
      </p:sp>
      <p:sp>
        <p:nvSpPr>
          <p:cNvPr id="430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3019" name="Rectangle 11"/>
          <p:cNvSpPr>
            <a:spLocks noChangeArrowheads="1"/>
          </p:cNvSpPr>
          <p:nvPr/>
        </p:nvSpPr>
        <p:spPr bwMode="auto">
          <a:xfrm>
            <a:off x="4572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3024" name="Rectangle 16"/>
          <p:cNvSpPr>
            <a:spLocks noChangeArrowheads="1"/>
          </p:cNvSpPr>
          <p:nvPr/>
        </p:nvSpPr>
        <p:spPr bwMode="auto">
          <a:xfrm>
            <a:off x="4572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30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302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4" name="Titre 3"/>
          <p:cNvSpPr>
            <a:spLocks noGrp="1"/>
          </p:cNvSpPr>
          <p:nvPr>
            <p:ph type="title"/>
          </p:nvPr>
        </p:nvSpPr>
        <p:spPr>
          <a:xfrm>
            <a:off x="1171548" y="0"/>
            <a:ext cx="7972452" cy="561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sz="3600" dirty="0" smtClean="0">
                <a:solidFill>
                  <a:schemeClr val="bg1"/>
                </a:solidFill>
              </a:rPr>
              <a:t>2.2. Mécanismes de la déformation plastique</a:t>
            </a:r>
            <a:endParaRPr lang="fr-FR"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30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3019" name="Rectangle 11"/>
          <p:cNvSpPr>
            <a:spLocks noChangeArrowheads="1"/>
          </p:cNvSpPr>
          <p:nvPr/>
        </p:nvSpPr>
        <p:spPr bwMode="auto">
          <a:xfrm>
            <a:off x="4572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3024" name="Rectangle 16"/>
          <p:cNvSpPr>
            <a:spLocks noChangeArrowheads="1"/>
          </p:cNvSpPr>
          <p:nvPr/>
        </p:nvSpPr>
        <p:spPr bwMode="auto">
          <a:xfrm>
            <a:off x="4572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30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302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3"/>
          <p:cNvSpPr/>
          <p:nvPr/>
        </p:nvSpPr>
        <p:spPr>
          <a:xfrm>
            <a:off x="0" y="571480"/>
            <a:ext cx="81439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r>
              <a:rPr lang="fr-FR" sz="2000" b="1" dirty="0" smtClean="0">
                <a:effectLst>
                  <a:glow rad="228600">
                    <a:schemeClr val="accent1">
                      <a:satMod val="175000"/>
                      <a:alpha val="40000"/>
                    </a:schemeClr>
                  </a:glow>
                </a:effectLst>
              </a:rPr>
              <a:t>2.2.4. Interprétation mécanique du mouvement de dislocation</a:t>
            </a:r>
            <a:endParaRPr lang="fr-FR" sz="2000" b="1" dirty="0">
              <a:effectLst>
                <a:glow rad="228600">
                  <a:schemeClr val="accent1">
                    <a:satMod val="175000"/>
                    <a:alpha val="40000"/>
                  </a:schemeClr>
                </a:glow>
              </a:effectLst>
            </a:endParaRPr>
          </a:p>
        </p:txBody>
      </p:sp>
      <p:pic>
        <p:nvPicPr>
          <p:cNvPr id="34818" name="Picture 2"/>
          <p:cNvPicPr>
            <a:picLocks noChangeAspect="1" noChangeArrowheads="1"/>
          </p:cNvPicPr>
          <p:nvPr/>
        </p:nvPicPr>
        <p:blipFill>
          <a:blip r:embed="rId2"/>
          <a:srcRect/>
          <a:stretch>
            <a:fillRect/>
          </a:stretch>
        </p:blipFill>
        <p:spPr bwMode="auto">
          <a:xfrm>
            <a:off x="1643042" y="3552840"/>
            <a:ext cx="6929486" cy="2019300"/>
          </a:xfrm>
          <a:prstGeom prst="rect">
            <a:avLst/>
          </a:prstGeom>
          <a:noFill/>
          <a:ln w="9525">
            <a:noFill/>
            <a:miter lim="800000"/>
            <a:headEnd/>
            <a:tailEnd/>
          </a:ln>
          <a:effectLst/>
        </p:spPr>
      </p:pic>
      <p:sp>
        <p:nvSpPr>
          <p:cNvPr id="14" name="ZoneTexte 13"/>
          <p:cNvSpPr txBox="1"/>
          <p:nvPr/>
        </p:nvSpPr>
        <p:spPr>
          <a:xfrm>
            <a:off x="0" y="1000108"/>
            <a:ext cx="9144000" cy="2554545"/>
          </a:xfrm>
          <a:prstGeom prst="rect">
            <a:avLst/>
          </a:prstGeom>
          <a:blipFill dpi="0" rotWithShape="1">
            <a:blip r:embed="rId3"/>
            <a:srcRect/>
            <a:tile tx="0" ty="0" sx="100000" sy="100000" flip="none" algn="ctr"/>
          </a:blipFill>
          <a:effectLst>
            <a:innerShdw blurRad="114300">
              <a:prstClr val="black"/>
            </a:innerShdw>
          </a:effectLst>
        </p:spPr>
        <p:txBody>
          <a:bodyPr wrap="square" rtlCol="0">
            <a:spAutoFit/>
          </a:bodyPr>
          <a:lstStyle/>
          <a:p>
            <a:pPr indent="176213" algn="just"/>
            <a:r>
              <a:rPr lang="fr-FR" sz="2000" dirty="0" smtClean="0"/>
              <a:t>Soit un cristal soumis à un effort de cisaillement; la déformation plastique commence sur une face libre, puis se propage jusqu'à l'autre face. Ce sont donc des rangées atomiques qui glissent l'une après l'autre, et non pas le plan cristallin en entier, comme c’est illustré sur la figure ci-dessous. Au fait ces déplacements infinitésimales(</a:t>
            </a:r>
            <a:r>
              <a:rPr lang="fr-FR" sz="2000" dirty="0" err="1" smtClean="0"/>
              <a:t>Angastromiques</a:t>
            </a:r>
            <a:r>
              <a:rPr lang="fr-FR" sz="2000" dirty="0" smtClean="0"/>
              <a:t>) invisibles au niveau des grains (cristaux) s’additionnent et se reflètes sur l’éprouvette de manière visible.</a:t>
            </a:r>
          </a:p>
          <a:p>
            <a:pPr indent="176213" algn="just"/>
            <a:r>
              <a:rPr lang="fr-FR" sz="2000" dirty="0" smtClean="0"/>
              <a:t>*Notons que ce mécanisme ne peut expliquer le durcissement subit par le matériau durant la déformation plastique</a:t>
            </a:r>
          </a:p>
        </p:txBody>
      </p:sp>
      <p:sp>
        <p:nvSpPr>
          <p:cNvPr id="15" name="Titre 3"/>
          <p:cNvSpPr>
            <a:spLocks noGrp="1"/>
          </p:cNvSpPr>
          <p:nvPr>
            <p:ph type="title"/>
          </p:nvPr>
        </p:nvSpPr>
        <p:spPr>
          <a:xfrm>
            <a:off x="1171548" y="0"/>
            <a:ext cx="7972452" cy="561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sz="3600" dirty="0" smtClean="0">
                <a:solidFill>
                  <a:schemeClr val="bg1"/>
                </a:solidFill>
              </a:rPr>
              <a:t>2.2. Mécanismes de la déformation plastique</a:t>
            </a:r>
            <a:endParaRPr lang="fr-FR" sz="3600" dirty="0">
              <a:solidFill>
                <a:schemeClr val="bg1"/>
              </a:solidFill>
            </a:endParaRPr>
          </a:p>
        </p:txBody>
      </p:sp>
      <p:sp>
        <p:nvSpPr>
          <p:cNvPr id="16" name="ZoneTexte 15"/>
          <p:cNvSpPr txBox="1"/>
          <p:nvPr/>
        </p:nvSpPr>
        <p:spPr>
          <a:xfrm>
            <a:off x="0" y="5643578"/>
            <a:ext cx="9144000" cy="923330"/>
          </a:xfrm>
          <a:prstGeom prst="rect">
            <a:avLst/>
          </a:prstGeom>
          <a:blipFill>
            <a:blip r:embed="rId3"/>
            <a:tile tx="0" ty="0" sx="100000" sy="100000" flip="none" algn="ctr"/>
          </a:blipFill>
        </p:spPr>
        <p:txBody>
          <a:bodyPr wrap="square" rtlCol="0">
            <a:spAutoFit/>
          </a:bodyPr>
          <a:lstStyle/>
          <a:p>
            <a:pPr algn="just">
              <a:tabLst>
                <a:tab pos="173038" algn="l"/>
              </a:tabLst>
            </a:pPr>
            <a:r>
              <a:rPr lang="fr-FR" dirty="0" smtClean="0"/>
              <a:t>	En tenant compte de la conclusion précédente, la déformation plastique peut-être aperçu comme le déplacement d’un </a:t>
            </a:r>
            <a:r>
              <a:rPr lang="fr-FR" b="1" dirty="0" smtClean="0">
                <a:solidFill>
                  <a:srgbClr val="0000CC"/>
                </a:solidFill>
              </a:rPr>
              <a:t>quantum</a:t>
            </a:r>
            <a:r>
              <a:rPr lang="fr-FR" dirty="0" smtClean="0"/>
              <a:t> d’énergie représenté par une dislocation, à la manière d’une vague.</a:t>
            </a:r>
            <a:endParaRPr lang="fr-FR" dirty="0"/>
          </a:p>
        </p:txBody>
      </p:sp>
      <p:sp>
        <p:nvSpPr>
          <p:cNvPr id="17" name="ZoneTexte 16"/>
          <p:cNvSpPr txBox="1"/>
          <p:nvPr/>
        </p:nvSpPr>
        <p:spPr>
          <a:xfrm>
            <a:off x="285720" y="5274246"/>
            <a:ext cx="1357322" cy="369332"/>
          </a:xfrm>
          <a:prstGeom prst="rect">
            <a:avLst/>
          </a:prstGeom>
          <a:gradFill flip="none" rotWithShape="1">
            <a:gsLst>
              <a:gs pos="0">
                <a:srgbClr val="002060"/>
              </a:gs>
              <a:gs pos="39999">
                <a:srgbClr val="0A128C"/>
              </a:gs>
              <a:gs pos="70000">
                <a:srgbClr val="181CC7"/>
              </a:gs>
              <a:gs pos="88000">
                <a:srgbClr val="7005D4"/>
              </a:gs>
              <a:gs pos="100000">
                <a:srgbClr val="8C3D91"/>
              </a:gs>
            </a:gsLst>
            <a:path path="shape">
              <a:fillToRect l="50000" t="50000" r="50000" b="50000"/>
            </a:path>
            <a:tileRect/>
          </a:gradFill>
          <a:effectLst>
            <a:outerShdw dist="38100" sx="1000" sy="1000" algn="ctr" rotWithShape="0">
              <a:srgbClr val="0000CC"/>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dirty="0" smtClean="0"/>
              <a:t>Résultat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85720" y="3485704"/>
            <a:ext cx="8858280" cy="240065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indent="266700" algn="just">
              <a:lnSpc>
                <a:spcPct val="125000"/>
              </a:lnSpc>
              <a:spcAft>
                <a:spcPts val="600"/>
              </a:spcAft>
            </a:pPr>
            <a:r>
              <a:rPr lang="fr-FR" sz="2000" dirty="0" smtClean="0"/>
              <a:t>Les dislocations ont certainement permis de résoudre le paradoxe de la limite élastique théorique; en effet c’est grâce aux dislocations (aux mouvements des dislocations) que le glissement des plans cristallins, dans certaines directions cristallographiques, est devenu facile et ainsi s’obtient la déformation plastique. Toutefois, le mécanisme de déplacement et surtout de multiplication des dislocations demeure encore non élucidé de manière satisfaisante. </a:t>
            </a:r>
          </a:p>
        </p:txBody>
      </p:sp>
      <p:sp>
        <p:nvSpPr>
          <p:cNvPr id="5" name="Titre 3"/>
          <p:cNvSpPr>
            <a:spLocks noGrp="1"/>
          </p:cNvSpPr>
          <p:nvPr>
            <p:ph type="title"/>
          </p:nvPr>
        </p:nvSpPr>
        <p:spPr>
          <a:xfrm>
            <a:off x="1171548" y="0"/>
            <a:ext cx="7972452" cy="561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sz="3600" dirty="0" smtClean="0">
                <a:solidFill>
                  <a:schemeClr val="bg1"/>
                </a:solidFill>
              </a:rPr>
              <a:t>2.2. Mécanismes de la déformation plastique</a:t>
            </a:r>
            <a:endParaRPr lang="fr-FR" sz="3600" dirty="0">
              <a:solidFill>
                <a:schemeClr val="bg1"/>
              </a:solidFill>
            </a:endParaRPr>
          </a:p>
        </p:txBody>
      </p:sp>
      <p:sp>
        <p:nvSpPr>
          <p:cNvPr id="6" name="ZoneTexte 5"/>
          <p:cNvSpPr txBox="1"/>
          <p:nvPr/>
        </p:nvSpPr>
        <p:spPr>
          <a:xfrm>
            <a:off x="-32" y="1071546"/>
            <a:ext cx="8572560" cy="23775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266700" algn="just"/>
            <a:r>
              <a:rPr lang="fr-FR" dirty="0" smtClean="0"/>
              <a:t>Malgré les nombreux vertus de la modélisation mécanique; cette approche demeure incomplète dans ce domaine de la déformation plastique.</a:t>
            </a:r>
          </a:p>
          <a:p>
            <a:pPr indent="266700" algn="just">
              <a:lnSpc>
                <a:spcPct val="125000"/>
              </a:lnSpc>
              <a:spcAft>
                <a:spcPts val="600"/>
              </a:spcAft>
            </a:pPr>
            <a:r>
              <a:rPr lang="fr-FR" dirty="0" smtClean="0"/>
              <a:t>L’approche métallurgique se basant beaucoup plus sur l’observation directe ou indirecte, certes ceci l’handicape quand les outils ne peuvent pas y accéder, néanmoins elle demeure le chemin le plus proche de la réalité du phénomène. Actuellement , on possède des moyens qui nous permette d’observer plus clairement les dislocations.</a:t>
            </a:r>
            <a:endParaRPr lang="fr-FR" dirty="0"/>
          </a:p>
        </p:txBody>
      </p:sp>
      <p:graphicFrame>
        <p:nvGraphicFramePr>
          <p:cNvPr id="9" name="Diagramme 8"/>
          <p:cNvGraphicFramePr/>
          <p:nvPr/>
        </p:nvGraphicFramePr>
        <p:xfrm>
          <a:off x="0" y="642918"/>
          <a:ext cx="4857752"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1000108"/>
            <a:ext cx="9144000" cy="4247317"/>
          </a:xfrm>
          <a:prstGeom prst="rect">
            <a:avLst/>
          </a:prstGeom>
          <a:blipFill>
            <a:blip r:embed="rId3"/>
            <a:tile tx="0" ty="0" sx="100000" sy="100000" flip="none" algn="ctr"/>
          </a:blipFill>
        </p:spPr>
        <p:style>
          <a:lnRef idx="1">
            <a:schemeClr val="accent5"/>
          </a:lnRef>
          <a:fillRef idx="2">
            <a:schemeClr val="accent5"/>
          </a:fillRef>
          <a:effectRef idx="1">
            <a:schemeClr val="accent5"/>
          </a:effectRef>
          <a:fontRef idx="minor">
            <a:schemeClr val="dk1"/>
          </a:fontRef>
        </p:style>
        <p:txBody>
          <a:bodyPr wrap="square" rtlCol="0">
            <a:spAutoFit/>
          </a:bodyPr>
          <a:lstStyle/>
          <a:p>
            <a:pPr indent="266700" algn="just">
              <a:lnSpc>
                <a:spcPct val="125000"/>
              </a:lnSpc>
              <a:spcAft>
                <a:spcPts val="600"/>
              </a:spcAft>
            </a:pPr>
            <a:r>
              <a:rPr lang="fr-FR" sz="2000" dirty="0" smtClean="0"/>
              <a:t>Tout matériau, en l’occurrence métallique, même non déformé comporte des dislocations dans sa structure. Tout comme pour les lacunes, la présence de dislocations dans le matériau fait partie de son état d’équilibre. Ainsi, des mesures effectuées sur des matériaux métalliques non déformés montre que la densité de dislocation varie de 10</a:t>
            </a:r>
            <a:r>
              <a:rPr lang="fr-FR" sz="2000" baseline="30000" dirty="0" smtClean="0"/>
              <a:t>6</a:t>
            </a:r>
            <a:r>
              <a:rPr lang="fr-FR" sz="2000" dirty="0" smtClean="0"/>
              <a:t> à 10</a:t>
            </a:r>
            <a:r>
              <a:rPr lang="fr-FR" sz="2000" baseline="30000" dirty="0" smtClean="0"/>
              <a:t>8</a:t>
            </a:r>
            <a:r>
              <a:rPr lang="fr-FR" sz="2000" dirty="0" smtClean="0"/>
              <a:t> /cm</a:t>
            </a:r>
            <a:r>
              <a:rPr lang="fr-FR" sz="2000" baseline="30000" dirty="0" smtClean="0"/>
              <a:t>2</a:t>
            </a:r>
            <a:r>
              <a:rPr lang="fr-FR" sz="2000" dirty="0" smtClean="0"/>
              <a:t>. Après déformation, la densité augmente fortement jusqu’à atteindre 10</a:t>
            </a:r>
            <a:r>
              <a:rPr lang="fr-FR" sz="2000" baseline="30000" dirty="0" smtClean="0"/>
              <a:t>12-18</a:t>
            </a:r>
            <a:r>
              <a:rPr lang="fr-FR" sz="2000" dirty="0" smtClean="0"/>
              <a:t> /cm</a:t>
            </a:r>
            <a:r>
              <a:rPr lang="fr-FR" sz="2000" baseline="30000" dirty="0" smtClean="0"/>
              <a:t>2 </a:t>
            </a:r>
            <a:r>
              <a:rPr lang="fr-FR" sz="2000" dirty="0" smtClean="0"/>
              <a:t>dans certains matériaux. Ainsi, après une déformation significative de quelques pourcents, la longueur totale des dislocations dans un mètre cube de métal est typiquement 10 millions de fois la distance de la Terre au Soleil.  (Référence)</a:t>
            </a:r>
          </a:p>
          <a:p>
            <a:pPr indent="266700" algn="just">
              <a:spcAft>
                <a:spcPts val="600"/>
              </a:spcAft>
            </a:pPr>
            <a:r>
              <a:rPr lang="fr-FR" sz="2000" dirty="0" smtClean="0"/>
              <a:t>La multiplication des dislocation, après déformation, suggère la présence de sources génératrice de dislocations.</a:t>
            </a:r>
          </a:p>
        </p:txBody>
      </p:sp>
      <p:sp>
        <p:nvSpPr>
          <p:cNvPr id="5" name="Titre 3"/>
          <p:cNvSpPr>
            <a:spLocks noGrp="1"/>
          </p:cNvSpPr>
          <p:nvPr>
            <p:ph type="title"/>
          </p:nvPr>
        </p:nvSpPr>
        <p:spPr>
          <a:xfrm>
            <a:off x="1171548" y="0"/>
            <a:ext cx="7972452" cy="5619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sz="3600" dirty="0" smtClean="0">
                <a:solidFill>
                  <a:schemeClr val="bg1"/>
                </a:solidFill>
              </a:rPr>
              <a:t>2.2. Mécanismes de la déformation plastique</a:t>
            </a:r>
            <a:endParaRPr lang="fr-FR" sz="3600" dirty="0">
              <a:solidFill>
                <a:schemeClr val="bg1"/>
              </a:solidFill>
            </a:endParaRPr>
          </a:p>
        </p:txBody>
      </p:sp>
      <p:grpSp>
        <p:nvGrpSpPr>
          <p:cNvPr id="8"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9"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10" name="Rectangle à coins arrondis 9"/>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1" name="Rectangle 10"/>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Image associée"/>
          <p:cNvPicPr>
            <a:picLocks noChangeAspect="1" noChangeArrowheads="1"/>
          </p:cNvPicPr>
          <p:nvPr/>
        </p:nvPicPr>
        <p:blipFill>
          <a:blip r:embed="rId2"/>
          <a:srcRect/>
          <a:stretch>
            <a:fillRect/>
          </a:stretch>
        </p:blipFill>
        <p:spPr bwMode="auto">
          <a:xfrm>
            <a:off x="500034" y="2571744"/>
            <a:ext cx="4000528" cy="3132834"/>
          </a:xfrm>
          <a:prstGeom prst="rect">
            <a:avLst/>
          </a:prstGeom>
          <a:noFill/>
        </p:spPr>
      </p:pic>
      <p:sp>
        <p:nvSpPr>
          <p:cNvPr id="68610" name="AutoShape 2" descr="Résultat de recherche d'images pour &quot;développement des dislocations&quot;"/>
          <p:cNvSpPr>
            <a:spLocks noChangeAspect="1" noChangeArrowheads="1"/>
          </p:cNvSpPr>
          <p:nvPr/>
        </p:nvSpPr>
        <p:spPr bwMode="auto">
          <a:xfrm>
            <a:off x="155575" y="-1341438"/>
            <a:ext cx="3419475" cy="28003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928662" y="5929330"/>
            <a:ext cx="6929486" cy="584775"/>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1600" dirty="0" smtClean="0">
                <a:solidFill>
                  <a:schemeClr val="tx1"/>
                </a:solidFill>
              </a:rPr>
              <a:t>Micrographies illustrant l’évolution de la structure des dislocations dans le fer </a:t>
            </a:r>
            <a:r>
              <a:rPr lang="fr-FR" sz="1600" dirty="0" err="1" smtClean="0">
                <a:solidFill>
                  <a:schemeClr val="tx1"/>
                </a:solidFill>
              </a:rPr>
              <a:t>polycristallin</a:t>
            </a:r>
            <a:r>
              <a:rPr lang="fr-FR" sz="1600" dirty="0" smtClean="0">
                <a:solidFill>
                  <a:schemeClr val="tx1"/>
                </a:solidFill>
              </a:rPr>
              <a:t> pendant la déformation cyclique[</a:t>
            </a:r>
            <a:r>
              <a:rPr lang="fr-FR" sz="1600" dirty="0" err="1" smtClean="0">
                <a:solidFill>
                  <a:schemeClr val="tx1"/>
                </a:solidFill>
              </a:rPr>
              <a:t>Réfé</a:t>
            </a:r>
            <a:r>
              <a:rPr lang="fr-FR" sz="1600" dirty="0" smtClean="0">
                <a:solidFill>
                  <a:schemeClr val="tx1"/>
                </a:solidFill>
              </a:rPr>
              <a:t> :LUK02]</a:t>
            </a:r>
            <a:endParaRPr lang="fr-FR" sz="1600" dirty="0">
              <a:solidFill>
                <a:schemeClr val="tx1"/>
              </a:solidFill>
            </a:endParaRPr>
          </a:p>
        </p:txBody>
      </p:sp>
      <p:sp>
        <p:nvSpPr>
          <p:cNvPr id="6" name="Titre 3"/>
          <p:cNvSpPr txBox="1">
            <a:spLocks/>
          </p:cNvSpPr>
          <p:nvPr/>
        </p:nvSpPr>
        <p:spPr>
          <a:xfrm>
            <a:off x="1171548" y="0"/>
            <a:ext cx="7972452" cy="561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smtClean="0">
                <a:ln>
                  <a:noFill/>
                </a:ln>
                <a:solidFill>
                  <a:schemeClr val="bg1"/>
                </a:solidFill>
                <a:effectLst/>
                <a:uLnTx/>
                <a:uFillTx/>
                <a:latin typeface="+mn-lt"/>
                <a:ea typeface="+mn-ea"/>
                <a:cs typeface="+mn-cs"/>
              </a:rPr>
              <a:t>2.2. Mécanismes de la déformation plastique</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7"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8"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9" name="Rectangle à coins arrondis 8"/>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0" name="Rectangle 9"/>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sp>
        <p:nvSpPr>
          <p:cNvPr id="11" name="ZoneTexte 10"/>
          <p:cNvSpPr txBox="1"/>
          <p:nvPr/>
        </p:nvSpPr>
        <p:spPr>
          <a:xfrm>
            <a:off x="0" y="1000108"/>
            <a:ext cx="3500462" cy="3693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t>L’Analyse Microstructurale</a:t>
            </a:r>
            <a:endParaRPr lang="fr-FR" dirty="0"/>
          </a:p>
        </p:txBody>
      </p:sp>
      <p:sp>
        <p:nvSpPr>
          <p:cNvPr id="12" name="ZoneTexte 11"/>
          <p:cNvSpPr txBox="1"/>
          <p:nvPr/>
        </p:nvSpPr>
        <p:spPr>
          <a:xfrm>
            <a:off x="214282" y="1357298"/>
            <a:ext cx="8572560" cy="923330"/>
          </a:xfrm>
          <a:prstGeom prst="rect">
            <a:avLst/>
          </a:prstGeom>
          <a:solidFill>
            <a:srgbClr val="FFFF66"/>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indent="273050" algn="just"/>
            <a:r>
              <a:rPr lang="fr-FR" dirty="0" smtClean="0">
                <a:latin typeface="Calibri" pitchFamily="34" charset="0"/>
                <a:cs typeface="Calibri" pitchFamily="34" charset="0"/>
              </a:rPr>
              <a:t>En examinant (au MET) la microstructure des matériaux (métalliques) déformés (micrographies ci-dessous), on constate une </a:t>
            </a:r>
            <a:r>
              <a:rPr lang="fr-FR" dirty="0" smtClean="0">
                <a:solidFill>
                  <a:srgbClr val="0000CC"/>
                </a:solidFill>
                <a:latin typeface="Calibri" pitchFamily="34" charset="0"/>
                <a:cs typeface="Calibri" pitchFamily="34" charset="0"/>
              </a:rPr>
              <a:t>augmentation (multiplication</a:t>
            </a:r>
            <a:r>
              <a:rPr lang="fr-FR" dirty="0" smtClean="0">
                <a:latin typeface="Calibri" pitchFamily="34" charset="0"/>
                <a:cs typeface="Calibri" pitchFamily="34" charset="0"/>
              </a:rPr>
              <a:t>) du nombre de dislocations de manière proportionnelle à la déformation.  </a:t>
            </a:r>
            <a:endParaRPr lang="fr-FR" dirty="0">
              <a:latin typeface="Calibri" pitchFamily="34" charset="0"/>
              <a:cs typeface="Calibri" pitchFamily="34" charset="0"/>
            </a:endParaRPr>
          </a:p>
        </p:txBody>
      </p:sp>
      <p:sp>
        <p:nvSpPr>
          <p:cNvPr id="13" name="Rectangle 12"/>
          <p:cNvSpPr/>
          <p:nvPr/>
        </p:nvSpPr>
        <p:spPr>
          <a:xfrm>
            <a:off x="1357290" y="5572140"/>
            <a:ext cx="148854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dirty="0" smtClean="0"/>
              <a:t>avant </a:t>
            </a:r>
            <a:r>
              <a:rPr lang="fr-FR" dirty="0" err="1" smtClean="0"/>
              <a:t>cyclage</a:t>
            </a:r>
            <a:endParaRPr lang="fr-FR" dirty="0"/>
          </a:p>
        </p:txBody>
      </p:sp>
      <p:sp>
        <p:nvSpPr>
          <p:cNvPr id="14" name="Rectangle 13"/>
          <p:cNvSpPr/>
          <p:nvPr/>
        </p:nvSpPr>
        <p:spPr>
          <a:xfrm>
            <a:off x="6215074" y="5500702"/>
            <a:ext cx="1363771"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dirty="0" smtClean="0"/>
              <a:t>2000 cycles </a:t>
            </a:r>
            <a:endParaRPr lang="fr-FR" dirty="0"/>
          </a:p>
        </p:txBody>
      </p:sp>
      <p:pic>
        <p:nvPicPr>
          <p:cNvPr id="68612" name="Picture 4" descr="Résultat de recherche d'images pour &quot;développement des dislocations&quot;"/>
          <p:cNvPicPr>
            <a:picLocks noChangeAspect="1" noChangeArrowheads="1"/>
          </p:cNvPicPr>
          <p:nvPr/>
        </p:nvPicPr>
        <p:blipFill>
          <a:blip r:embed="rId3"/>
          <a:srcRect/>
          <a:stretch>
            <a:fillRect/>
          </a:stretch>
        </p:blipFill>
        <p:spPr bwMode="auto">
          <a:xfrm>
            <a:off x="5072066" y="2643182"/>
            <a:ext cx="3419475" cy="28003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71472" y="928670"/>
            <a:ext cx="8229600" cy="831982"/>
          </a:xfrm>
          <a:custGeom>
            <a:avLst/>
            <a:gdLst>
              <a:gd name="connsiteX0" fmla="*/ 51999 w 8229600"/>
              <a:gd name="connsiteY0" fmla="*/ 831982 h 831982"/>
              <a:gd name="connsiteX1" fmla="*/ 103998 w 8229600"/>
              <a:gd name="connsiteY1" fmla="*/ 779983 h 831982"/>
              <a:gd name="connsiteX2" fmla="*/ 51999 w 8229600"/>
              <a:gd name="connsiteY2" fmla="*/ 779983 h 831982"/>
              <a:gd name="connsiteX3" fmla="*/ 77998 w 8229600"/>
              <a:gd name="connsiteY3" fmla="*/ 753984 h 831982"/>
              <a:gd name="connsiteX4" fmla="*/ 51999 w 8229600"/>
              <a:gd name="connsiteY4" fmla="*/ 727985 h 831982"/>
              <a:gd name="connsiteX5" fmla="*/ 103998 w 8229600"/>
              <a:gd name="connsiteY5" fmla="*/ 727984 h 831982"/>
              <a:gd name="connsiteX6" fmla="*/ 103998 w 8229600"/>
              <a:gd name="connsiteY6" fmla="*/ 51999 h 831982"/>
              <a:gd name="connsiteX7" fmla="*/ 119228 w 8229600"/>
              <a:gd name="connsiteY7" fmla="*/ 15230 h 831982"/>
              <a:gd name="connsiteX8" fmla="*/ 155997 w 8229600"/>
              <a:gd name="connsiteY8" fmla="*/ 0 h 831982"/>
              <a:gd name="connsiteX9" fmla="*/ 8177601 w 8229600"/>
              <a:gd name="connsiteY9" fmla="*/ 0 h 831982"/>
              <a:gd name="connsiteX10" fmla="*/ 8222633 w 8229600"/>
              <a:gd name="connsiteY10" fmla="*/ 26000 h 831982"/>
              <a:gd name="connsiteX11" fmla="*/ 8222633 w 8229600"/>
              <a:gd name="connsiteY11" fmla="*/ 77999 h 831982"/>
              <a:gd name="connsiteX12" fmla="*/ 8177600 w 8229600"/>
              <a:gd name="connsiteY12" fmla="*/ 103998 h 831982"/>
              <a:gd name="connsiteX13" fmla="*/ 8125602 w 8229600"/>
              <a:gd name="connsiteY13" fmla="*/ 103998 h 831982"/>
              <a:gd name="connsiteX14" fmla="*/ 8125602 w 8229600"/>
              <a:gd name="connsiteY14" fmla="*/ 779983 h 831982"/>
              <a:gd name="connsiteX15" fmla="*/ 8110372 w 8229600"/>
              <a:gd name="connsiteY15" fmla="*/ 816752 h 831982"/>
              <a:gd name="connsiteX16" fmla="*/ 8073603 w 8229600"/>
              <a:gd name="connsiteY16" fmla="*/ 831982 h 831982"/>
              <a:gd name="connsiteX17" fmla="*/ 51999 w 8229600"/>
              <a:gd name="connsiteY17" fmla="*/ 831982 h 831982"/>
              <a:gd name="connsiteX18" fmla="*/ 207996 w 8229600"/>
              <a:gd name="connsiteY18" fmla="*/ 51999 h 831982"/>
              <a:gd name="connsiteX19" fmla="*/ 192766 w 8229600"/>
              <a:gd name="connsiteY19" fmla="*/ 88768 h 831982"/>
              <a:gd name="connsiteX20" fmla="*/ 155997 w 8229600"/>
              <a:gd name="connsiteY20" fmla="*/ 103998 h 831982"/>
              <a:gd name="connsiteX21" fmla="*/ 133481 w 8229600"/>
              <a:gd name="connsiteY21" fmla="*/ 90998 h 831982"/>
              <a:gd name="connsiteX22" fmla="*/ 133481 w 8229600"/>
              <a:gd name="connsiteY22" fmla="*/ 64999 h 831982"/>
              <a:gd name="connsiteX23" fmla="*/ 155997 w 8229600"/>
              <a:gd name="connsiteY23" fmla="*/ 52000 h 831982"/>
              <a:gd name="connsiteX24" fmla="*/ 207996 w 8229600"/>
              <a:gd name="connsiteY24" fmla="*/ 51999 h 831982"/>
              <a:gd name="connsiteX0" fmla="*/ 207996 w 8229600"/>
              <a:gd name="connsiteY0" fmla="*/ 51999 h 831982"/>
              <a:gd name="connsiteX1" fmla="*/ 192766 w 8229600"/>
              <a:gd name="connsiteY1" fmla="*/ 88768 h 831982"/>
              <a:gd name="connsiteX2" fmla="*/ 155997 w 8229600"/>
              <a:gd name="connsiteY2" fmla="*/ 103998 h 831982"/>
              <a:gd name="connsiteX3" fmla="*/ 133481 w 8229600"/>
              <a:gd name="connsiteY3" fmla="*/ 90998 h 831982"/>
              <a:gd name="connsiteX4" fmla="*/ 133481 w 8229600"/>
              <a:gd name="connsiteY4" fmla="*/ 64999 h 831982"/>
              <a:gd name="connsiteX5" fmla="*/ 155997 w 8229600"/>
              <a:gd name="connsiteY5" fmla="*/ 52000 h 831982"/>
              <a:gd name="connsiteX6" fmla="*/ 207996 w 8229600"/>
              <a:gd name="connsiteY6" fmla="*/ 51999 h 831982"/>
              <a:gd name="connsiteX7" fmla="*/ 103998 w 8229600"/>
              <a:gd name="connsiteY7" fmla="*/ 779983 h 831982"/>
              <a:gd name="connsiteX8" fmla="*/ 71898 w 8229600"/>
              <a:gd name="connsiteY8" fmla="*/ 828024 h 831982"/>
              <a:gd name="connsiteX9" fmla="*/ 15230 w 8229600"/>
              <a:gd name="connsiteY9" fmla="*/ 816752 h 831982"/>
              <a:gd name="connsiteX10" fmla="*/ 3958 w 8229600"/>
              <a:gd name="connsiteY10" fmla="*/ 760084 h 831982"/>
              <a:gd name="connsiteX11" fmla="*/ 51999 w 8229600"/>
              <a:gd name="connsiteY11" fmla="*/ 727984 h 831982"/>
              <a:gd name="connsiteX12" fmla="*/ 74515 w 8229600"/>
              <a:gd name="connsiteY12" fmla="*/ 740984 h 831982"/>
              <a:gd name="connsiteX13" fmla="*/ 74515 w 8229600"/>
              <a:gd name="connsiteY13" fmla="*/ 766983 h 831982"/>
              <a:gd name="connsiteX14" fmla="*/ 51999 w 8229600"/>
              <a:gd name="connsiteY14" fmla="*/ 779982 h 831982"/>
              <a:gd name="connsiteX15" fmla="*/ 103998 w 8229600"/>
              <a:gd name="connsiteY15" fmla="*/ 779983 h 831982"/>
              <a:gd name="connsiteX0" fmla="*/ 103998 w 8229600"/>
              <a:gd name="connsiteY0" fmla="*/ 727984 h 831982"/>
              <a:gd name="connsiteX1" fmla="*/ 103998 w 8229600"/>
              <a:gd name="connsiteY1" fmla="*/ 51999 h 831982"/>
              <a:gd name="connsiteX2" fmla="*/ 119228 w 8229600"/>
              <a:gd name="connsiteY2" fmla="*/ 15230 h 831982"/>
              <a:gd name="connsiteX3" fmla="*/ 155997 w 8229600"/>
              <a:gd name="connsiteY3" fmla="*/ 0 h 831982"/>
              <a:gd name="connsiteX4" fmla="*/ 8177601 w 8229600"/>
              <a:gd name="connsiteY4" fmla="*/ 0 h 831982"/>
              <a:gd name="connsiteX5" fmla="*/ 8222633 w 8229600"/>
              <a:gd name="connsiteY5" fmla="*/ 26000 h 831982"/>
              <a:gd name="connsiteX6" fmla="*/ 8222633 w 8229600"/>
              <a:gd name="connsiteY6" fmla="*/ 77999 h 831982"/>
              <a:gd name="connsiteX7" fmla="*/ 8177600 w 8229600"/>
              <a:gd name="connsiteY7" fmla="*/ 103998 h 831982"/>
              <a:gd name="connsiteX8" fmla="*/ 8125602 w 8229600"/>
              <a:gd name="connsiteY8" fmla="*/ 103998 h 831982"/>
              <a:gd name="connsiteX9" fmla="*/ 8125602 w 8229600"/>
              <a:gd name="connsiteY9" fmla="*/ 779983 h 831982"/>
              <a:gd name="connsiteX10" fmla="*/ 8110372 w 8229600"/>
              <a:gd name="connsiteY10" fmla="*/ 816752 h 831982"/>
              <a:gd name="connsiteX11" fmla="*/ 8073603 w 8229600"/>
              <a:gd name="connsiteY11" fmla="*/ 831982 h 831982"/>
              <a:gd name="connsiteX12" fmla="*/ 51999 w 8229600"/>
              <a:gd name="connsiteY12" fmla="*/ 831982 h 831982"/>
              <a:gd name="connsiteX13" fmla="*/ 6967 w 8229600"/>
              <a:gd name="connsiteY13" fmla="*/ 805982 h 831982"/>
              <a:gd name="connsiteX14" fmla="*/ 6967 w 8229600"/>
              <a:gd name="connsiteY14" fmla="*/ 753983 h 831982"/>
              <a:gd name="connsiteX15" fmla="*/ 52000 w 8229600"/>
              <a:gd name="connsiteY15" fmla="*/ 727984 h 831982"/>
              <a:gd name="connsiteX16" fmla="*/ 103998 w 8229600"/>
              <a:gd name="connsiteY16" fmla="*/ 727984 h 831982"/>
              <a:gd name="connsiteX17" fmla="*/ 155997 w 8229600"/>
              <a:gd name="connsiteY17" fmla="*/ 0 h 831982"/>
              <a:gd name="connsiteX18" fmla="*/ 201029 w 8229600"/>
              <a:gd name="connsiteY18" fmla="*/ 26000 h 831982"/>
              <a:gd name="connsiteX19" fmla="*/ 201029 w 8229600"/>
              <a:gd name="connsiteY19" fmla="*/ 77999 h 831982"/>
              <a:gd name="connsiteX20" fmla="*/ 155996 w 8229600"/>
              <a:gd name="connsiteY20" fmla="*/ 103998 h 831982"/>
              <a:gd name="connsiteX21" fmla="*/ 133480 w 8229600"/>
              <a:gd name="connsiteY21" fmla="*/ 90998 h 831982"/>
              <a:gd name="connsiteX22" fmla="*/ 133480 w 8229600"/>
              <a:gd name="connsiteY22" fmla="*/ 64999 h 831982"/>
              <a:gd name="connsiteX23" fmla="*/ 155996 w 8229600"/>
              <a:gd name="connsiteY23" fmla="*/ 52000 h 831982"/>
              <a:gd name="connsiteX24" fmla="*/ 207996 w 8229600"/>
              <a:gd name="connsiteY24" fmla="*/ 51999 h 831982"/>
              <a:gd name="connsiteX25" fmla="*/ 8125602 w 8229600"/>
              <a:gd name="connsiteY25" fmla="*/ 103998 h 831982"/>
              <a:gd name="connsiteX26" fmla="*/ 155997 w 8229600"/>
              <a:gd name="connsiteY26" fmla="*/ 103998 h 831982"/>
              <a:gd name="connsiteX27" fmla="*/ 51999 w 8229600"/>
              <a:gd name="connsiteY27" fmla="*/ 727984 h 831982"/>
              <a:gd name="connsiteX28" fmla="*/ 74515 w 8229600"/>
              <a:gd name="connsiteY28" fmla="*/ 740984 h 831982"/>
              <a:gd name="connsiteX29" fmla="*/ 74515 w 8229600"/>
              <a:gd name="connsiteY29" fmla="*/ 766983 h 831982"/>
              <a:gd name="connsiteX30" fmla="*/ 51999 w 8229600"/>
              <a:gd name="connsiteY30" fmla="*/ 779982 h 831982"/>
              <a:gd name="connsiteX31" fmla="*/ 103998 w 8229600"/>
              <a:gd name="connsiteY31" fmla="*/ 779983 h 831982"/>
              <a:gd name="connsiteX32" fmla="*/ 51999 w 8229600"/>
              <a:gd name="connsiteY32" fmla="*/ 831982 h 831982"/>
              <a:gd name="connsiteX33" fmla="*/ 103998 w 8229600"/>
              <a:gd name="connsiteY33" fmla="*/ 779983 h 831982"/>
              <a:gd name="connsiteX34" fmla="*/ 103998 w 8229600"/>
              <a:gd name="connsiteY34" fmla="*/ 727984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600" h="831982" stroke="0" extrusionOk="0">
                <a:moveTo>
                  <a:pt x="51999" y="831982"/>
                </a:moveTo>
                <a:cubicBezTo>
                  <a:pt x="80717" y="831982"/>
                  <a:pt x="103998" y="808701"/>
                  <a:pt x="103998" y="779983"/>
                </a:cubicBezTo>
                <a:lnTo>
                  <a:pt x="51999" y="779983"/>
                </a:lnTo>
                <a:cubicBezTo>
                  <a:pt x="66358" y="779983"/>
                  <a:pt x="77998" y="768343"/>
                  <a:pt x="77998" y="753984"/>
                </a:cubicBezTo>
                <a:cubicBezTo>
                  <a:pt x="77998" y="739625"/>
                  <a:pt x="66358" y="727985"/>
                  <a:pt x="51999" y="727985"/>
                </a:cubicBezTo>
                <a:lnTo>
                  <a:pt x="103998" y="727984"/>
                </a:lnTo>
                <a:lnTo>
                  <a:pt x="103998" y="51999"/>
                </a:lnTo>
                <a:cubicBezTo>
                  <a:pt x="103998" y="38208"/>
                  <a:pt x="109476" y="24982"/>
                  <a:pt x="119228" y="15230"/>
                </a:cubicBezTo>
                <a:cubicBezTo>
                  <a:pt x="128980" y="5478"/>
                  <a:pt x="142206" y="0"/>
                  <a:pt x="155997" y="0"/>
                </a:cubicBezTo>
                <a:lnTo>
                  <a:pt x="8177601" y="0"/>
                </a:lnTo>
                <a:cubicBezTo>
                  <a:pt x="8196178" y="0"/>
                  <a:pt x="8213345" y="9911"/>
                  <a:pt x="8222633" y="26000"/>
                </a:cubicBezTo>
                <a:cubicBezTo>
                  <a:pt x="8231922" y="42089"/>
                  <a:pt x="8231922" y="61910"/>
                  <a:pt x="8222633" y="77999"/>
                </a:cubicBezTo>
                <a:cubicBezTo>
                  <a:pt x="8213344" y="94088"/>
                  <a:pt x="8196178" y="103998"/>
                  <a:pt x="8177600" y="103998"/>
                </a:cubicBezTo>
                <a:lnTo>
                  <a:pt x="8125602" y="103998"/>
                </a:lnTo>
                <a:lnTo>
                  <a:pt x="8125602" y="779983"/>
                </a:lnTo>
                <a:cubicBezTo>
                  <a:pt x="8125602" y="793774"/>
                  <a:pt x="8120124" y="807000"/>
                  <a:pt x="8110372" y="816752"/>
                </a:cubicBezTo>
                <a:cubicBezTo>
                  <a:pt x="8100620" y="826504"/>
                  <a:pt x="8087394" y="831982"/>
                  <a:pt x="8073603" y="831982"/>
                </a:cubicBezTo>
                <a:lnTo>
                  <a:pt x="51999" y="831982"/>
                </a:lnTo>
                <a:close/>
                <a:moveTo>
                  <a:pt x="207996" y="51999"/>
                </a:moveTo>
                <a:cubicBezTo>
                  <a:pt x="207996" y="65790"/>
                  <a:pt x="202518" y="79016"/>
                  <a:pt x="192766" y="88768"/>
                </a:cubicBezTo>
                <a:cubicBezTo>
                  <a:pt x="183014" y="98520"/>
                  <a:pt x="169788" y="103998"/>
                  <a:pt x="155997" y="103998"/>
                </a:cubicBezTo>
                <a:cubicBezTo>
                  <a:pt x="146708" y="103998"/>
                  <a:pt x="138125" y="99043"/>
                  <a:pt x="133481" y="90998"/>
                </a:cubicBezTo>
                <a:cubicBezTo>
                  <a:pt x="128837" y="82954"/>
                  <a:pt x="128837" y="73043"/>
                  <a:pt x="133481" y="64999"/>
                </a:cubicBezTo>
                <a:cubicBezTo>
                  <a:pt x="138125" y="56955"/>
                  <a:pt x="146708" y="52000"/>
                  <a:pt x="155997" y="52000"/>
                </a:cubicBezTo>
                <a:lnTo>
                  <a:pt x="207996" y="51999"/>
                </a:lnTo>
                <a:close/>
              </a:path>
              <a:path w="8229600" h="831982" fill="darkenLess" stroke="0" extrusionOk="0">
                <a:moveTo>
                  <a:pt x="207996" y="51999"/>
                </a:moveTo>
                <a:cubicBezTo>
                  <a:pt x="207996" y="65790"/>
                  <a:pt x="202518" y="79016"/>
                  <a:pt x="192766" y="88768"/>
                </a:cubicBezTo>
                <a:cubicBezTo>
                  <a:pt x="183014" y="98520"/>
                  <a:pt x="169788" y="103998"/>
                  <a:pt x="155997" y="103998"/>
                </a:cubicBezTo>
                <a:cubicBezTo>
                  <a:pt x="146708" y="103998"/>
                  <a:pt x="138125" y="99043"/>
                  <a:pt x="133481" y="90998"/>
                </a:cubicBezTo>
                <a:cubicBezTo>
                  <a:pt x="128837" y="82954"/>
                  <a:pt x="128837" y="73043"/>
                  <a:pt x="133481" y="64999"/>
                </a:cubicBezTo>
                <a:cubicBezTo>
                  <a:pt x="138125" y="56955"/>
                  <a:pt x="146708" y="52000"/>
                  <a:pt x="155997" y="52000"/>
                </a:cubicBezTo>
                <a:lnTo>
                  <a:pt x="207996" y="51999"/>
                </a:lnTo>
                <a:close/>
                <a:moveTo>
                  <a:pt x="103998" y="779983"/>
                </a:moveTo>
                <a:cubicBezTo>
                  <a:pt x="103998" y="801015"/>
                  <a:pt x="91329" y="819975"/>
                  <a:pt x="71898" y="828024"/>
                </a:cubicBezTo>
                <a:cubicBezTo>
                  <a:pt x="52467" y="836072"/>
                  <a:pt x="30102" y="831624"/>
                  <a:pt x="15230" y="816752"/>
                </a:cubicBezTo>
                <a:cubicBezTo>
                  <a:pt x="358" y="801880"/>
                  <a:pt x="-4090" y="779515"/>
                  <a:pt x="3958" y="760084"/>
                </a:cubicBezTo>
                <a:cubicBezTo>
                  <a:pt x="12006" y="740653"/>
                  <a:pt x="30967" y="727984"/>
                  <a:pt x="51999" y="727984"/>
                </a:cubicBezTo>
                <a:cubicBezTo>
                  <a:pt x="61288" y="727984"/>
                  <a:pt x="69871" y="732939"/>
                  <a:pt x="74515" y="740984"/>
                </a:cubicBezTo>
                <a:cubicBezTo>
                  <a:pt x="79159" y="749028"/>
                  <a:pt x="79159" y="758939"/>
                  <a:pt x="74515" y="766983"/>
                </a:cubicBezTo>
                <a:cubicBezTo>
                  <a:pt x="69871" y="775027"/>
                  <a:pt x="61288" y="779982"/>
                  <a:pt x="51999" y="779982"/>
                </a:cubicBezTo>
                <a:lnTo>
                  <a:pt x="103998" y="779983"/>
                </a:lnTo>
                <a:close/>
              </a:path>
              <a:path w="8229600" h="831982" fill="none" extrusionOk="0">
                <a:moveTo>
                  <a:pt x="103998" y="727984"/>
                </a:moveTo>
                <a:lnTo>
                  <a:pt x="103998" y="51999"/>
                </a:lnTo>
                <a:cubicBezTo>
                  <a:pt x="103998" y="38208"/>
                  <a:pt x="109476" y="24982"/>
                  <a:pt x="119228" y="15230"/>
                </a:cubicBezTo>
                <a:cubicBezTo>
                  <a:pt x="128980" y="5478"/>
                  <a:pt x="142206" y="0"/>
                  <a:pt x="155997" y="0"/>
                </a:cubicBezTo>
                <a:lnTo>
                  <a:pt x="8177601" y="0"/>
                </a:lnTo>
                <a:cubicBezTo>
                  <a:pt x="8196178" y="0"/>
                  <a:pt x="8213345" y="9911"/>
                  <a:pt x="8222633" y="26000"/>
                </a:cubicBezTo>
                <a:cubicBezTo>
                  <a:pt x="8231922" y="42089"/>
                  <a:pt x="8231922" y="61910"/>
                  <a:pt x="8222633" y="77999"/>
                </a:cubicBezTo>
                <a:cubicBezTo>
                  <a:pt x="8213344" y="94088"/>
                  <a:pt x="8196178" y="103998"/>
                  <a:pt x="8177600" y="103998"/>
                </a:cubicBezTo>
                <a:lnTo>
                  <a:pt x="8125602" y="103998"/>
                </a:lnTo>
                <a:lnTo>
                  <a:pt x="8125602" y="779983"/>
                </a:lnTo>
                <a:cubicBezTo>
                  <a:pt x="8125602" y="793774"/>
                  <a:pt x="8120124" y="807000"/>
                  <a:pt x="8110372" y="816752"/>
                </a:cubicBezTo>
                <a:cubicBezTo>
                  <a:pt x="8100620" y="826504"/>
                  <a:pt x="8087394" y="831982"/>
                  <a:pt x="8073603" y="831982"/>
                </a:cubicBezTo>
                <a:lnTo>
                  <a:pt x="51999" y="831982"/>
                </a:lnTo>
                <a:cubicBezTo>
                  <a:pt x="33422" y="831982"/>
                  <a:pt x="16255" y="822071"/>
                  <a:pt x="6967" y="805982"/>
                </a:cubicBezTo>
                <a:cubicBezTo>
                  <a:pt x="-2322" y="789893"/>
                  <a:pt x="-2322" y="770072"/>
                  <a:pt x="6967" y="753983"/>
                </a:cubicBezTo>
                <a:cubicBezTo>
                  <a:pt x="16256" y="737894"/>
                  <a:pt x="33422" y="727984"/>
                  <a:pt x="52000" y="727984"/>
                </a:cubicBezTo>
                <a:lnTo>
                  <a:pt x="103998" y="727984"/>
                </a:lnTo>
                <a:close/>
                <a:moveTo>
                  <a:pt x="155997" y="0"/>
                </a:moveTo>
                <a:cubicBezTo>
                  <a:pt x="174574" y="0"/>
                  <a:pt x="191741" y="9911"/>
                  <a:pt x="201029" y="26000"/>
                </a:cubicBezTo>
                <a:cubicBezTo>
                  <a:pt x="210318" y="42089"/>
                  <a:pt x="210318" y="61910"/>
                  <a:pt x="201029" y="77999"/>
                </a:cubicBezTo>
                <a:cubicBezTo>
                  <a:pt x="191740" y="94088"/>
                  <a:pt x="174574" y="103998"/>
                  <a:pt x="155996" y="103998"/>
                </a:cubicBezTo>
                <a:cubicBezTo>
                  <a:pt x="146707" y="103998"/>
                  <a:pt x="138124" y="99043"/>
                  <a:pt x="133480" y="90998"/>
                </a:cubicBezTo>
                <a:cubicBezTo>
                  <a:pt x="128836" y="82954"/>
                  <a:pt x="128836" y="73043"/>
                  <a:pt x="133480" y="64999"/>
                </a:cubicBezTo>
                <a:cubicBezTo>
                  <a:pt x="138124" y="56955"/>
                  <a:pt x="146707" y="52000"/>
                  <a:pt x="155996" y="52000"/>
                </a:cubicBezTo>
                <a:lnTo>
                  <a:pt x="207996" y="51999"/>
                </a:lnTo>
                <a:moveTo>
                  <a:pt x="8125602" y="103998"/>
                </a:moveTo>
                <a:lnTo>
                  <a:pt x="155997" y="103998"/>
                </a:lnTo>
                <a:moveTo>
                  <a:pt x="51999" y="727984"/>
                </a:moveTo>
                <a:cubicBezTo>
                  <a:pt x="61288" y="727984"/>
                  <a:pt x="69871" y="732939"/>
                  <a:pt x="74515" y="740984"/>
                </a:cubicBezTo>
                <a:cubicBezTo>
                  <a:pt x="79159" y="749028"/>
                  <a:pt x="79159" y="758939"/>
                  <a:pt x="74515" y="766983"/>
                </a:cubicBezTo>
                <a:cubicBezTo>
                  <a:pt x="69871" y="775027"/>
                  <a:pt x="61288" y="779982"/>
                  <a:pt x="51999" y="779982"/>
                </a:cubicBezTo>
                <a:lnTo>
                  <a:pt x="103998" y="779983"/>
                </a:lnTo>
                <a:moveTo>
                  <a:pt x="51999" y="831982"/>
                </a:moveTo>
                <a:cubicBezTo>
                  <a:pt x="80717" y="831982"/>
                  <a:pt x="103998" y="808701"/>
                  <a:pt x="103998" y="779983"/>
                </a:cubicBezTo>
                <a:lnTo>
                  <a:pt x="103998" y="727984"/>
                </a:lnTo>
              </a:path>
            </a:pathLst>
          </a:custGeom>
        </p:spPr>
        <p:txBody>
          <a:bodyPr>
            <a:normAutofit/>
          </a:bodyPr>
          <a:lstStyle/>
          <a:p>
            <a:r>
              <a:rPr lang="fr-FR" dirty="0" smtClean="0">
                <a:effectLst>
                  <a:glow rad="139700">
                    <a:schemeClr val="accent6">
                      <a:satMod val="175000"/>
                      <a:alpha val="40000"/>
                    </a:schemeClr>
                  </a:glow>
                </a:effectLst>
              </a:rPr>
              <a:t>1. </a:t>
            </a:r>
            <a:r>
              <a:rPr lang="fr-FR" cap="small" dirty="0" smtClean="0">
                <a:effectLst>
                  <a:glow rad="139700">
                    <a:schemeClr val="accent6">
                      <a:satMod val="175000"/>
                      <a:alpha val="40000"/>
                    </a:schemeClr>
                  </a:glow>
                </a:effectLst>
              </a:rPr>
              <a:t>La Déformation élastique</a:t>
            </a:r>
            <a:endParaRPr lang="fr-FR" cap="small" dirty="0">
              <a:effectLst>
                <a:glow rad="139700">
                  <a:schemeClr val="accent6">
                    <a:satMod val="175000"/>
                    <a:alpha val="40000"/>
                  </a:schemeClr>
                </a:glow>
              </a:effectLst>
            </a:endParaRPr>
          </a:p>
        </p:txBody>
      </p:sp>
      <p:sp>
        <p:nvSpPr>
          <p:cNvPr id="8" name="ZoneTexte 7"/>
          <p:cNvSpPr txBox="1"/>
          <p:nvPr/>
        </p:nvSpPr>
        <p:spPr>
          <a:xfrm>
            <a:off x="285720" y="2143116"/>
            <a:ext cx="8501122"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fr-FR" sz="2400" b="1" dirty="0" smtClean="0"/>
              <a:t>l'élasticité, en mécanique,</a:t>
            </a:r>
            <a:r>
              <a:rPr lang="fr-FR" sz="2400" dirty="0" smtClean="0"/>
              <a:t> est une propriété des matériaux solide, elle est définie comme étant la l’aptitude que possède un matériau (solide) à reprendre sa forme d'origine (initiale) après avoir éliminé la force qui l’avait déformé.</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left)">
                                      <p:cBhvr>
                                        <p:cTn id="12" dur="50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Résultat de recherche d'images pour &quot;cellules de dislocation&quot;"/>
          <p:cNvPicPr>
            <a:picLocks noChangeAspect="1" noChangeArrowheads="1"/>
          </p:cNvPicPr>
          <p:nvPr/>
        </p:nvPicPr>
        <p:blipFill>
          <a:blip r:embed="rId2"/>
          <a:srcRect/>
          <a:stretch>
            <a:fillRect/>
          </a:stretch>
        </p:blipFill>
        <p:spPr bwMode="auto">
          <a:xfrm>
            <a:off x="642910" y="2428868"/>
            <a:ext cx="7869674" cy="2481262"/>
          </a:xfrm>
          <a:prstGeom prst="rect">
            <a:avLst/>
          </a:prstGeom>
          <a:noFill/>
        </p:spPr>
      </p:pic>
      <p:sp>
        <p:nvSpPr>
          <p:cNvPr id="3" name="Titre 3"/>
          <p:cNvSpPr txBox="1">
            <a:spLocks/>
          </p:cNvSpPr>
          <p:nvPr/>
        </p:nvSpPr>
        <p:spPr>
          <a:xfrm>
            <a:off x="1171548" y="0"/>
            <a:ext cx="7972452" cy="561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smtClean="0">
                <a:ln>
                  <a:noFill/>
                </a:ln>
                <a:solidFill>
                  <a:schemeClr val="bg1"/>
                </a:solidFill>
                <a:effectLst/>
                <a:uLnTx/>
                <a:uFillTx/>
                <a:latin typeface="+mn-lt"/>
                <a:ea typeface="+mn-ea"/>
                <a:cs typeface="+mn-cs"/>
              </a:rPr>
              <a:t>2.2. Mécanismes de la déformation plastique</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4"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5"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6" name="Rectangle à coins arrondis 5"/>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 name="Rectangle 6"/>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sp>
        <p:nvSpPr>
          <p:cNvPr id="8" name="ZoneTexte 7"/>
          <p:cNvSpPr txBox="1"/>
          <p:nvPr/>
        </p:nvSpPr>
        <p:spPr>
          <a:xfrm>
            <a:off x="0" y="1000108"/>
            <a:ext cx="3500462" cy="3693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t>L’Analyse Microstructurale</a:t>
            </a:r>
            <a:endParaRPr lang="fr-FR" dirty="0"/>
          </a:p>
        </p:txBody>
      </p:sp>
      <p:sp>
        <p:nvSpPr>
          <p:cNvPr id="9" name="ZoneTexte 8"/>
          <p:cNvSpPr txBox="1"/>
          <p:nvPr/>
        </p:nvSpPr>
        <p:spPr>
          <a:xfrm>
            <a:off x="214282" y="1357298"/>
            <a:ext cx="8572560" cy="646331"/>
          </a:xfrm>
          <a:prstGeom prst="rect">
            <a:avLst/>
          </a:prstGeom>
          <a:solidFill>
            <a:srgbClr val="FFFF66"/>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indent="273050" algn="just"/>
            <a:r>
              <a:rPr lang="fr-FR" dirty="0" smtClean="0">
                <a:latin typeface="Calibri" pitchFamily="34" charset="0"/>
                <a:cs typeface="Calibri" pitchFamily="34" charset="0"/>
              </a:rPr>
              <a:t>L’augmentation du nombre de dislocation est sa redistribution conduit à la formation de cellules de dislocations et au murs de dislocations au niveau du grain (cristal).  </a:t>
            </a:r>
            <a:endParaRPr lang="fr-FR" dirty="0">
              <a:latin typeface="Calibri" pitchFamily="34" charset="0"/>
              <a:cs typeface="Calibri" pitchFamily="34" charset="0"/>
            </a:endParaRPr>
          </a:p>
        </p:txBody>
      </p:sp>
      <p:sp>
        <p:nvSpPr>
          <p:cNvPr id="10" name="ZoneTexte 9"/>
          <p:cNvSpPr txBox="1"/>
          <p:nvPr/>
        </p:nvSpPr>
        <p:spPr>
          <a:xfrm>
            <a:off x="1000100" y="5143512"/>
            <a:ext cx="7215238" cy="369332"/>
          </a:xfrm>
          <a:prstGeom prst="rect">
            <a:avLst/>
          </a:prstGeom>
          <a:solidFill>
            <a:srgbClr val="CCFF66"/>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Schéma illustrant les cellules et les murs de dislocations dans le cristal</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Résultat de recherche d'images pour &quot;développement des dislocations&quot;"/>
          <p:cNvPicPr>
            <a:picLocks noChangeAspect="1" noChangeArrowheads="1"/>
          </p:cNvPicPr>
          <p:nvPr/>
        </p:nvPicPr>
        <p:blipFill>
          <a:blip r:embed="rId2"/>
          <a:srcRect/>
          <a:stretch>
            <a:fillRect/>
          </a:stretch>
        </p:blipFill>
        <p:spPr bwMode="auto">
          <a:xfrm>
            <a:off x="5072066" y="1214422"/>
            <a:ext cx="4000528" cy="4555572"/>
          </a:xfrm>
          <a:prstGeom prst="rect">
            <a:avLst/>
          </a:prstGeom>
          <a:noFill/>
        </p:spPr>
      </p:pic>
      <p:sp>
        <p:nvSpPr>
          <p:cNvPr id="3" name="ZoneTexte 2"/>
          <p:cNvSpPr txBox="1"/>
          <p:nvPr/>
        </p:nvSpPr>
        <p:spPr>
          <a:xfrm>
            <a:off x="0" y="1714489"/>
            <a:ext cx="5000628" cy="3785652"/>
          </a:xfrm>
          <a:prstGeom prst="rect">
            <a:avLst/>
          </a:prstGeom>
          <a:solidFill>
            <a:srgbClr val="CCFF66"/>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spcAft>
                <a:spcPts val="600"/>
              </a:spcAft>
            </a:pPr>
            <a:r>
              <a:rPr lang="fr-FR" sz="2000" dirty="0" smtClean="0">
                <a:latin typeface="Calibri" pitchFamily="34" charset="0"/>
                <a:cs typeface="Calibri" pitchFamily="34" charset="0"/>
              </a:rPr>
              <a:t>La figure ci-contre illustre une micrographie MET d’une microstructure de dislocations dite</a:t>
            </a:r>
            <a:r>
              <a:rPr lang="el-GR" sz="2000" dirty="0" smtClean="0">
                <a:latin typeface="Times New Roman"/>
                <a:cs typeface="Times New Roman"/>
              </a:rPr>
              <a:t>″</a:t>
            </a:r>
            <a:r>
              <a:rPr lang="fr-FR" sz="2000" dirty="0" smtClean="0">
                <a:latin typeface="Calibri" pitchFamily="34" charset="0"/>
                <a:cs typeface="Calibri" pitchFamily="34" charset="0"/>
              </a:rPr>
              <a:t>cellulaire</a:t>
            </a:r>
            <a:r>
              <a:rPr lang="el-GR" sz="2000" dirty="0" smtClean="0">
                <a:latin typeface="Times New Roman"/>
                <a:cs typeface="Times New Roman"/>
              </a:rPr>
              <a:t>‶</a:t>
            </a:r>
            <a:r>
              <a:rPr lang="fr-FR" sz="2000" dirty="0" smtClean="0">
                <a:latin typeface="Calibri" pitchFamily="34" charset="0"/>
                <a:cs typeface="Calibri" pitchFamily="34" charset="0"/>
              </a:rPr>
              <a:t>,observée dans </a:t>
            </a:r>
            <a:r>
              <a:rPr lang="fr-FR" sz="2000" b="1" dirty="0" smtClean="0">
                <a:solidFill>
                  <a:srgbClr val="0000CC"/>
                </a:solidFill>
                <a:latin typeface="Calibri" pitchFamily="34" charset="0"/>
                <a:cs typeface="Calibri" pitchFamily="34" charset="0"/>
              </a:rPr>
              <a:t>un monocristal </a:t>
            </a:r>
            <a:r>
              <a:rPr lang="fr-FR" sz="2000" dirty="0" smtClean="0">
                <a:latin typeface="Calibri" pitchFamily="34" charset="0"/>
                <a:cs typeface="Calibri" pitchFamily="34" charset="0"/>
              </a:rPr>
              <a:t>de cuivre déformé à 28% en compression suivant la direction cristalline [001]. Les </a:t>
            </a:r>
            <a:r>
              <a:rPr lang="fr-FR" sz="2000" b="1" dirty="0" smtClean="0">
                <a:latin typeface="Calibri" pitchFamily="34" charset="0"/>
                <a:cs typeface="Calibri" pitchFamily="34" charset="0"/>
              </a:rPr>
              <a:t>parois de cellules </a:t>
            </a:r>
            <a:r>
              <a:rPr lang="fr-FR" sz="2000" dirty="0" smtClean="0">
                <a:latin typeface="Calibri" pitchFamily="34" charset="0"/>
                <a:cs typeface="Calibri" pitchFamily="34" charset="0"/>
              </a:rPr>
              <a:t>(en noir) </a:t>
            </a:r>
            <a:r>
              <a:rPr lang="fr-FR" sz="2000" u="sng" dirty="0" smtClean="0">
                <a:latin typeface="Calibri" pitchFamily="34" charset="0"/>
                <a:cs typeface="Calibri" pitchFamily="34" charset="0"/>
              </a:rPr>
              <a:t>sont constituées d’une grande densité de lignes de dislocations enchevêtrées</a:t>
            </a:r>
            <a:r>
              <a:rPr lang="fr-FR" sz="2000" dirty="0" smtClean="0">
                <a:latin typeface="Calibri" pitchFamily="34" charset="0"/>
                <a:cs typeface="Calibri" pitchFamily="34" charset="0"/>
              </a:rPr>
              <a:t>. </a:t>
            </a:r>
            <a:r>
              <a:rPr lang="fr-FR" sz="2000" dirty="0" smtClean="0">
                <a:solidFill>
                  <a:srgbClr val="0000CC"/>
                </a:solidFill>
                <a:latin typeface="Calibri" pitchFamily="34" charset="0"/>
                <a:cs typeface="Calibri" pitchFamily="34" charset="0"/>
              </a:rPr>
              <a:t>Ces parois entourent des volumes cristallins approximativement sphériques, contenant peu ou pas de dislocations </a:t>
            </a:r>
            <a:r>
              <a:rPr lang="fr-FR" sz="2000" dirty="0" smtClean="0">
                <a:latin typeface="Calibri" pitchFamily="34" charset="0"/>
                <a:cs typeface="Calibri" pitchFamily="34" charset="0"/>
              </a:rPr>
              <a:t>(</a:t>
            </a:r>
            <a:r>
              <a:rPr lang="fr-FR" sz="2000" u="sng" dirty="0" smtClean="0">
                <a:latin typeface="Calibri" pitchFamily="34" charset="0"/>
                <a:cs typeface="Calibri" pitchFamily="34" charset="0"/>
              </a:rPr>
              <a:t>zones claires</a:t>
            </a:r>
            <a:r>
              <a:rPr lang="fr-FR" sz="2000" dirty="0" smtClean="0">
                <a:latin typeface="Calibri" pitchFamily="34" charset="0"/>
                <a:cs typeface="Calibri" pitchFamily="34" charset="0"/>
              </a:rPr>
              <a:t>). (</a:t>
            </a:r>
            <a:r>
              <a:rPr lang="fr-FR" sz="2000" dirty="0" err="1" smtClean="0">
                <a:latin typeface="Calibri" pitchFamily="34" charset="0"/>
                <a:cs typeface="Calibri" pitchFamily="34" charset="0"/>
              </a:rPr>
              <a:t>Réfé</a:t>
            </a:r>
            <a:r>
              <a:rPr lang="fr-FR" sz="2000" dirty="0" smtClean="0">
                <a:latin typeface="Calibri" pitchFamily="34" charset="0"/>
                <a:cs typeface="Calibri" pitchFamily="34" charset="0"/>
              </a:rPr>
              <a:t>  +M. </a:t>
            </a:r>
            <a:r>
              <a:rPr lang="fr-FR" sz="2000" dirty="0" err="1" smtClean="0">
                <a:latin typeface="Calibri" pitchFamily="34" charset="0"/>
                <a:cs typeface="Calibri" pitchFamily="34" charset="0"/>
              </a:rPr>
              <a:t>Kassner</a:t>
            </a:r>
            <a:r>
              <a:rPr lang="fr-FR" sz="2000" dirty="0" smtClean="0">
                <a:latin typeface="Calibri" pitchFamily="34" charset="0"/>
                <a:cs typeface="Calibri" pitchFamily="34" charset="0"/>
              </a:rPr>
              <a:t> et al., Int. J. </a:t>
            </a:r>
            <a:r>
              <a:rPr lang="fr-FR" sz="2000" dirty="0" err="1" smtClean="0">
                <a:latin typeface="Calibri" pitchFamily="34" charset="0"/>
                <a:cs typeface="Calibri" pitchFamily="34" charset="0"/>
              </a:rPr>
              <a:t>Mech</a:t>
            </a:r>
            <a:r>
              <a:rPr lang="fr-FR" sz="2000" dirty="0" smtClean="0">
                <a:latin typeface="Calibri" pitchFamily="34" charset="0"/>
                <a:cs typeface="Calibri" pitchFamily="34" charset="0"/>
              </a:rPr>
              <a:t>. </a:t>
            </a:r>
            <a:r>
              <a:rPr lang="fr-FR" sz="2000" dirty="0" err="1" smtClean="0">
                <a:latin typeface="Calibri" pitchFamily="34" charset="0"/>
                <a:cs typeface="Calibri" pitchFamily="34" charset="0"/>
              </a:rPr>
              <a:t>Sci</a:t>
            </a:r>
            <a:r>
              <a:rPr lang="fr-FR" sz="2000" dirty="0" smtClean="0">
                <a:latin typeface="Calibri" pitchFamily="34" charset="0"/>
                <a:cs typeface="Calibri" pitchFamily="34" charset="0"/>
              </a:rPr>
              <a:t>.100 (2009) 333-339.) </a:t>
            </a:r>
            <a:endParaRPr lang="fr-FR" sz="2000" dirty="0">
              <a:latin typeface="Calibri" pitchFamily="34" charset="0"/>
              <a:cs typeface="Calibri" pitchFamily="34" charset="0"/>
            </a:endParaRPr>
          </a:p>
        </p:txBody>
      </p:sp>
      <p:sp>
        <p:nvSpPr>
          <p:cNvPr id="4" name="Titre 3"/>
          <p:cNvSpPr txBox="1">
            <a:spLocks/>
          </p:cNvSpPr>
          <p:nvPr/>
        </p:nvSpPr>
        <p:spPr>
          <a:xfrm>
            <a:off x="1171548" y="0"/>
            <a:ext cx="7972452" cy="561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smtClean="0">
                <a:ln>
                  <a:noFill/>
                </a:ln>
                <a:solidFill>
                  <a:schemeClr val="bg1"/>
                </a:solidFill>
                <a:effectLst/>
                <a:uLnTx/>
                <a:uFillTx/>
                <a:latin typeface="+mn-lt"/>
                <a:ea typeface="+mn-ea"/>
                <a:cs typeface="+mn-cs"/>
              </a:rPr>
              <a:t>2.2. Mécanismes de la déformation plastique</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5"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6"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7" name="Rectangle à coins arrondis 6"/>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8" name="Rectangle 7"/>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sp>
        <p:nvSpPr>
          <p:cNvPr id="9" name="ZoneTexte 8"/>
          <p:cNvSpPr txBox="1"/>
          <p:nvPr/>
        </p:nvSpPr>
        <p:spPr>
          <a:xfrm>
            <a:off x="0" y="928670"/>
            <a:ext cx="3500462" cy="3693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dirty="0" smtClean="0"/>
              <a:t>L’Analyse Microstructurale</a:t>
            </a:r>
            <a:endParaRPr lang="fr-FR" dirty="0"/>
          </a:p>
        </p:txBody>
      </p:sp>
      <p:sp>
        <p:nvSpPr>
          <p:cNvPr id="11" name="Rectangle 10"/>
          <p:cNvSpPr/>
          <p:nvPr/>
        </p:nvSpPr>
        <p:spPr>
          <a:xfrm>
            <a:off x="5286380" y="785794"/>
            <a:ext cx="3579891" cy="4001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just">
              <a:spcAft>
                <a:spcPts val="600"/>
              </a:spcAft>
            </a:pPr>
            <a:r>
              <a:rPr lang="fr-FR" sz="2000" b="1" dirty="0" smtClean="0">
                <a:latin typeface="Calibri" pitchFamily="34" charset="0"/>
                <a:cs typeface="Calibri" pitchFamily="34" charset="0"/>
              </a:rPr>
              <a:t>Microstructures de dislocations </a:t>
            </a:r>
          </a:p>
        </p:txBody>
      </p:sp>
      <p:sp>
        <p:nvSpPr>
          <p:cNvPr id="13" name="ZoneTexte 12"/>
          <p:cNvSpPr txBox="1"/>
          <p:nvPr/>
        </p:nvSpPr>
        <p:spPr>
          <a:xfrm>
            <a:off x="-32" y="5786454"/>
            <a:ext cx="7500990" cy="1015663"/>
          </a:xfrm>
          <a:prstGeom prst="rect">
            <a:avLst/>
          </a:prstGeom>
          <a:solidFill>
            <a:srgbClr val="CCFF66"/>
          </a:solidFill>
        </p:spPr>
        <p:txBody>
          <a:bodyPr wrap="square" rtlCol="0">
            <a:spAutoFit/>
          </a:bodyPr>
          <a:lstStyle/>
          <a:p>
            <a:r>
              <a:rPr lang="fr-FR" b="1" dirty="0" smtClean="0">
                <a:latin typeface="Calibri" pitchFamily="34" charset="0"/>
                <a:cs typeface="Calibri" pitchFamily="34" charset="0"/>
              </a:rPr>
              <a:t>Mais d’où viennent toutes ces </a:t>
            </a:r>
            <a:r>
              <a:rPr lang="fr-FR" sz="2400" b="1" dirty="0" smtClean="0">
                <a:latin typeface="Calibri" pitchFamily="34" charset="0"/>
                <a:cs typeface="Calibri" pitchFamily="34" charset="0"/>
              </a:rPr>
              <a:t>dislocations</a:t>
            </a:r>
            <a:r>
              <a:rPr lang="fr-FR" b="1" dirty="0" smtClean="0">
                <a:latin typeface="Calibri" pitchFamily="34" charset="0"/>
                <a:cs typeface="Calibri" pitchFamily="34" charset="0"/>
              </a:rPr>
              <a:t>, comment sont-elles formées?</a:t>
            </a:r>
          </a:p>
          <a:p>
            <a:r>
              <a:rPr lang="fr-FR" b="1" dirty="0" smtClean="0">
                <a:latin typeface="Calibri" pitchFamily="34" charset="0"/>
                <a:cs typeface="Calibri" pitchFamily="34" charset="0"/>
              </a:rPr>
              <a:t>-Sont elles induites par contraintes (déformation)?</a:t>
            </a:r>
          </a:p>
          <a:p>
            <a:r>
              <a:rPr lang="fr-FR" b="1" dirty="0" smtClean="0">
                <a:latin typeface="Calibri" pitchFamily="34" charset="0"/>
                <a:cs typeface="Calibri" pitchFamily="34" charset="0"/>
              </a:rPr>
              <a:t>-Ou autres! </a:t>
            </a:r>
            <a:endParaRPr lang="fr-F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1171548" y="0"/>
            <a:ext cx="7972452" cy="561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solidFill>
                <a:effectLst/>
                <a:uLnTx/>
                <a:uFillTx/>
                <a:latin typeface="+mn-lt"/>
                <a:ea typeface="+mn-ea"/>
                <a:cs typeface="+mn-cs"/>
              </a:rPr>
              <a:t>2.2. Mécanismes de la déformation plastique</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6"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7"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8" name="Rectangle à coins arrondis 7"/>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9" name="Rectangle 8"/>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sp>
        <p:nvSpPr>
          <p:cNvPr id="10" name="ZoneTexte 9"/>
          <p:cNvSpPr txBox="1"/>
          <p:nvPr/>
        </p:nvSpPr>
        <p:spPr>
          <a:xfrm>
            <a:off x="0" y="1000108"/>
            <a:ext cx="350046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dirty="0" smtClean="0"/>
              <a:t>L’Analyse Microstructurale</a:t>
            </a:r>
            <a:endParaRPr lang="fr-FR" dirty="0"/>
          </a:p>
        </p:txBody>
      </p:sp>
      <p:sp>
        <p:nvSpPr>
          <p:cNvPr id="11" name="Rectangle 10"/>
          <p:cNvSpPr/>
          <p:nvPr/>
        </p:nvSpPr>
        <p:spPr>
          <a:xfrm>
            <a:off x="357158" y="5072074"/>
            <a:ext cx="8643998" cy="1200329"/>
          </a:xfrm>
          <a:prstGeom prst="rect">
            <a:avLst/>
          </a:prstGeom>
          <a:solidFill>
            <a:srgbClr val="CCFF66"/>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dirty="0" smtClean="0"/>
              <a:t>En se basant sur des observations semblables, des modèles ont été proposés pour d’écrire l’évolution du nombre de dislocation pendant la déformation plastique. Et le modèle retenu et repris par l’ensemble de la communauté scientifique et le </a:t>
            </a:r>
            <a:r>
              <a:rPr lang="fr-FR" b="1" dirty="0" smtClean="0">
                <a:solidFill>
                  <a:srgbClr val="0000FF"/>
                </a:solidFill>
              </a:rPr>
              <a:t>modèle de Frank-Read.</a:t>
            </a:r>
            <a:endParaRPr lang="fr-FR" b="1" dirty="0">
              <a:solidFill>
                <a:srgbClr val="0000FF"/>
              </a:solidFill>
            </a:endParaRPr>
          </a:p>
        </p:txBody>
      </p:sp>
      <p:pic>
        <p:nvPicPr>
          <p:cNvPr id="12" name="Picture 1"/>
          <p:cNvPicPr>
            <a:picLocks noChangeAspect="1" noChangeArrowheads="1"/>
          </p:cNvPicPr>
          <p:nvPr/>
        </p:nvPicPr>
        <p:blipFill>
          <a:blip r:embed="rId2"/>
          <a:srcRect/>
          <a:stretch>
            <a:fillRect/>
          </a:stretch>
        </p:blipFill>
        <p:spPr bwMode="auto">
          <a:xfrm>
            <a:off x="857224" y="3143248"/>
            <a:ext cx="6950229" cy="1780644"/>
          </a:xfrm>
          <a:prstGeom prst="rect">
            <a:avLst/>
          </a:prstGeom>
          <a:noFill/>
          <a:ln w="9525">
            <a:noFill/>
            <a:miter lim="800000"/>
            <a:headEnd/>
            <a:tailEnd/>
          </a:ln>
          <a:effectLst/>
        </p:spPr>
      </p:pic>
      <p:sp>
        <p:nvSpPr>
          <p:cNvPr id="13" name="ZoneTexte 12"/>
          <p:cNvSpPr txBox="1"/>
          <p:nvPr/>
        </p:nvSpPr>
        <p:spPr>
          <a:xfrm>
            <a:off x="214282" y="1862728"/>
            <a:ext cx="892971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273050" algn="just"/>
            <a:r>
              <a:rPr lang="fr-FR" dirty="0" smtClean="0"/>
              <a:t>La figure ci-dessous illustre l’émergence de dislocation (</a:t>
            </a:r>
            <a:r>
              <a:rPr lang="fr-FR" dirty="0" smtClean="0">
                <a:solidFill>
                  <a:srgbClr val="FF0000"/>
                </a:solidFill>
              </a:rPr>
              <a:t>Vis</a:t>
            </a:r>
            <a:r>
              <a:rPr lang="fr-FR" dirty="0" smtClean="0"/>
              <a:t>) (</a:t>
            </a:r>
            <a:r>
              <a:rPr lang="fr-FR" dirty="0" err="1" smtClean="0"/>
              <a:t>Réfé</a:t>
            </a:r>
            <a:r>
              <a:rPr lang="fr-FR" dirty="0" smtClean="0"/>
              <a:t>?) à la surface d’échantillons d’aluminium polis </a:t>
            </a:r>
            <a:r>
              <a:rPr lang="fr-FR" dirty="0" err="1" smtClean="0"/>
              <a:t>électrolytiquement</a:t>
            </a:r>
            <a:r>
              <a:rPr lang="fr-FR" dirty="0" smtClean="0"/>
              <a:t> (</a:t>
            </a:r>
            <a:r>
              <a:rPr lang="fr-FR" dirty="0" err="1" smtClean="0"/>
              <a:t>Réfé</a:t>
            </a:r>
            <a:r>
              <a:rPr lang="fr-FR" dirty="0" smtClean="0"/>
              <a:t> :). On remarque la formation de boucles de dislocations</a:t>
            </a:r>
            <a:endParaRPr lang="fr-FR" dirty="0"/>
          </a:p>
        </p:txBody>
      </p:sp>
      <p:sp>
        <p:nvSpPr>
          <p:cNvPr id="14" name="ZoneTexte 13"/>
          <p:cNvSpPr txBox="1"/>
          <p:nvPr/>
        </p:nvSpPr>
        <p:spPr>
          <a:xfrm>
            <a:off x="857224" y="1416594"/>
            <a:ext cx="3786214" cy="369332"/>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wrap="square" rtlCol="0">
            <a:spAutoFit/>
          </a:bodyPr>
          <a:lstStyle/>
          <a:p>
            <a:r>
              <a:rPr lang="fr-FR" dirty="0" smtClean="0"/>
              <a:t>Multiplication des dislocations</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Dislocation multiplication 1"/>
          <p:cNvPicPr>
            <a:picLocks noChangeAspect="1" noChangeArrowheads="1"/>
          </p:cNvPicPr>
          <p:nvPr/>
        </p:nvPicPr>
        <p:blipFill>
          <a:blip r:embed="rId2"/>
          <a:srcRect/>
          <a:stretch>
            <a:fillRect/>
          </a:stretch>
        </p:blipFill>
        <p:spPr bwMode="auto">
          <a:xfrm>
            <a:off x="71406" y="844625"/>
            <a:ext cx="2000264" cy="941301"/>
          </a:xfrm>
          <a:prstGeom prst="rect">
            <a:avLst/>
          </a:prstGeom>
          <a:noFill/>
        </p:spPr>
      </p:pic>
      <p:pic>
        <p:nvPicPr>
          <p:cNvPr id="35846" name="Picture 6" descr="Dislocation multiplication 2"/>
          <p:cNvPicPr>
            <a:picLocks noChangeAspect="1" noChangeArrowheads="1"/>
          </p:cNvPicPr>
          <p:nvPr/>
        </p:nvPicPr>
        <p:blipFill>
          <a:blip r:embed="rId3"/>
          <a:srcRect/>
          <a:stretch>
            <a:fillRect/>
          </a:stretch>
        </p:blipFill>
        <p:spPr bwMode="auto">
          <a:xfrm>
            <a:off x="1928803" y="723887"/>
            <a:ext cx="1285875" cy="847725"/>
          </a:xfrm>
          <a:prstGeom prst="rect">
            <a:avLst/>
          </a:prstGeom>
          <a:noFill/>
        </p:spPr>
      </p:pic>
      <p:pic>
        <p:nvPicPr>
          <p:cNvPr id="35848" name="Picture 8" descr="Dislocation multiplication 3"/>
          <p:cNvPicPr>
            <a:picLocks noChangeAspect="1" noChangeArrowheads="1"/>
          </p:cNvPicPr>
          <p:nvPr/>
        </p:nvPicPr>
        <p:blipFill>
          <a:blip r:embed="rId4"/>
          <a:srcRect/>
          <a:stretch>
            <a:fillRect/>
          </a:stretch>
        </p:blipFill>
        <p:spPr bwMode="auto">
          <a:xfrm>
            <a:off x="3143249" y="733411"/>
            <a:ext cx="1285875" cy="838201"/>
          </a:xfrm>
          <a:prstGeom prst="rect">
            <a:avLst/>
          </a:prstGeom>
          <a:noFill/>
        </p:spPr>
      </p:pic>
      <p:pic>
        <p:nvPicPr>
          <p:cNvPr id="35850" name="Picture 10" descr="Dislocation multiplication 4"/>
          <p:cNvPicPr>
            <a:picLocks noChangeAspect="1" noChangeArrowheads="1"/>
          </p:cNvPicPr>
          <p:nvPr/>
        </p:nvPicPr>
        <p:blipFill>
          <a:blip r:embed="rId5"/>
          <a:srcRect/>
          <a:stretch>
            <a:fillRect/>
          </a:stretch>
        </p:blipFill>
        <p:spPr bwMode="auto">
          <a:xfrm>
            <a:off x="4557723" y="571480"/>
            <a:ext cx="1514475" cy="1333501"/>
          </a:xfrm>
          <a:prstGeom prst="rect">
            <a:avLst/>
          </a:prstGeom>
          <a:noFill/>
        </p:spPr>
      </p:pic>
      <p:pic>
        <p:nvPicPr>
          <p:cNvPr id="35852" name="Picture 12" descr="Dislocation multiplication 5"/>
          <p:cNvPicPr>
            <a:picLocks noChangeAspect="1" noChangeArrowheads="1"/>
          </p:cNvPicPr>
          <p:nvPr/>
        </p:nvPicPr>
        <p:blipFill>
          <a:blip r:embed="rId6"/>
          <a:srcRect/>
          <a:stretch>
            <a:fillRect/>
          </a:stretch>
        </p:blipFill>
        <p:spPr bwMode="auto">
          <a:xfrm>
            <a:off x="6072198" y="785794"/>
            <a:ext cx="1600200" cy="1085850"/>
          </a:xfrm>
          <a:prstGeom prst="rect">
            <a:avLst/>
          </a:prstGeom>
          <a:noFill/>
        </p:spPr>
      </p:pic>
      <p:pic>
        <p:nvPicPr>
          <p:cNvPr id="35854" name="Picture 14" descr="Dislocation multiplication 6"/>
          <p:cNvPicPr>
            <a:picLocks noChangeAspect="1" noChangeArrowheads="1"/>
          </p:cNvPicPr>
          <p:nvPr/>
        </p:nvPicPr>
        <p:blipFill>
          <a:blip r:embed="rId7"/>
          <a:srcRect/>
          <a:stretch>
            <a:fillRect/>
          </a:stretch>
        </p:blipFill>
        <p:spPr bwMode="auto">
          <a:xfrm>
            <a:off x="7543800" y="785794"/>
            <a:ext cx="1600200" cy="1152526"/>
          </a:xfrm>
          <a:prstGeom prst="rect">
            <a:avLst/>
          </a:prstGeom>
          <a:noFill/>
        </p:spPr>
      </p:pic>
      <p:sp>
        <p:nvSpPr>
          <p:cNvPr id="12" name="Rectangle 11"/>
          <p:cNvSpPr/>
          <p:nvPr/>
        </p:nvSpPr>
        <p:spPr>
          <a:xfrm>
            <a:off x="142844" y="0"/>
            <a:ext cx="8572560"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sz="2000" b="1" dirty="0" smtClean="0">
                <a:solidFill>
                  <a:srgbClr val="0000CC"/>
                </a:solidFill>
              </a:rPr>
              <a:t>Multiplication des dislocations selon le mécanisme de Frank -Read </a:t>
            </a:r>
            <a:endParaRPr lang="fr-FR" sz="2000" b="1" dirty="0">
              <a:solidFill>
                <a:srgbClr val="0000CC"/>
              </a:solidFill>
            </a:endParaRPr>
          </a:p>
        </p:txBody>
      </p:sp>
      <p:sp>
        <p:nvSpPr>
          <p:cNvPr id="16" name="ZoneTexte 15"/>
          <p:cNvSpPr txBox="1"/>
          <p:nvPr/>
        </p:nvSpPr>
        <p:spPr>
          <a:xfrm>
            <a:off x="0" y="1928802"/>
            <a:ext cx="9001156" cy="4401205"/>
          </a:xfrm>
          <a:prstGeom prst="rect">
            <a:avLst/>
          </a:prstGeom>
          <a:solidFill>
            <a:srgbClr val="CCFF66"/>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indent="273050">
              <a:tabLst>
                <a:tab pos="273050" algn="l"/>
              </a:tabLst>
            </a:pPr>
            <a:r>
              <a:rPr lang="fr-FR" sz="2400" b="1" dirty="0" smtClean="0">
                <a:solidFill>
                  <a:srgbClr val="0000FF"/>
                </a:solidFill>
              </a:rPr>
              <a:t>*</a:t>
            </a:r>
            <a:r>
              <a:rPr lang="fr-FR" dirty="0" smtClean="0"/>
              <a:t>Le modèle suggère que la dislocation soit épinglée (fixée)sur ses deux extrémités par un défaut.</a:t>
            </a:r>
          </a:p>
          <a:p>
            <a:r>
              <a:rPr lang="fr-FR" dirty="0" smtClean="0">
                <a:solidFill>
                  <a:srgbClr val="0000FF"/>
                </a:solidFill>
              </a:rPr>
              <a:t>Sous l’effet de la contrainte, la dislocation se multiplie de la manière suivante :</a:t>
            </a:r>
          </a:p>
          <a:p>
            <a:pPr indent="273050">
              <a:buFont typeface="+mj-lt"/>
              <a:buAutoNum type="arabicPeriod"/>
            </a:pPr>
            <a:r>
              <a:rPr lang="fr-FR" dirty="0" smtClean="0"/>
              <a:t> Les extrémités épinglées de la dislocation resteront fixes, alors que la ligne de tension de la dislocation se déplace et se recourbant de façon symétrique autour de extrémités fixes (immobiles). </a:t>
            </a:r>
          </a:p>
          <a:p>
            <a:pPr indent="273050">
              <a:buFont typeface="+mj-lt"/>
              <a:buAutoNum type="arabicPeriod"/>
            </a:pPr>
            <a:r>
              <a:rPr lang="fr-FR" dirty="0" smtClean="0"/>
              <a:t>Le recourbement se poursuit jusqu’à ce que les deux ganses liés aux extrémités fixes, de parte et d’autre de la boucle se rejoignent et forme ainsi une boucle fermée et se sépare des lignes liées aux extrémités d’épinglage, reproduisant ainsi la dislocation mère.</a:t>
            </a:r>
          </a:p>
          <a:p>
            <a:pPr indent="273050">
              <a:buFont typeface="+mj-lt"/>
              <a:buAutoNum type="arabicPeriod"/>
            </a:pPr>
            <a:r>
              <a:rPr lang="fr-FR" dirty="0" smtClean="0"/>
              <a:t>Par suite de la déformation, la dislocation fermée (ou dislocation fermée) poursuit son expansion librement tandis que la dislocation mère (épinglée) refera le même cycle.</a:t>
            </a:r>
          </a:p>
          <a:p>
            <a:pPr indent="273050">
              <a:buFont typeface="+mj-lt"/>
              <a:buAutoNum type="arabicPeriod"/>
            </a:pPr>
            <a:r>
              <a:rPr lang="fr-FR" dirty="0" smtClean="0"/>
              <a:t>Le mécanisme s’arrête une fois la répulsion entre dislocations s’inverse vers le cœur c’est dire vers la dislocation mère.</a:t>
            </a:r>
          </a:p>
          <a:p>
            <a:pPr indent="273050"/>
            <a:r>
              <a:rPr lang="fr-FR" dirty="0" smtClean="0"/>
              <a:t>Un tel mécanisme est connu sous le nom : </a:t>
            </a:r>
            <a:r>
              <a:rPr lang="fr-FR" sz="2000" b="1" dirty="0" smtClean="0">
                <a:solidFill>
                  <a:srgbClr val="0000FF"/>
                </a:solidFill>
              </a:rPr>
              <a:t>Moulin de Frank-Read ou Source de Frank-Read</a:t>
            </a:r>
          </a:p>
        </p:txBody>
      </p:sp>
      <p:sp>
        <p:nvSpPr>
          <p:cNvPr id="10" name="Rectangle 9"/>
          <p:cNvSpPr/>
          <p:nvPr/>
        </p:nvSpPr>
        <p:spPr>
          <a:xfrm>
            <a:off x="642910" y="6345816"/>
            <a:ext cx="8001056"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fr-FR" b="1" dirty="0" smtClean="0"/>
              <a:t>Remarque</a:t>
            </a:r>
            <a:r>
              <a:rPr lang="fr-FR" dirty="0" smtClean="0"/>
              <a:t> : on dit qu’un tel mécanisme peut produire jusqu’à </a:t>
            </a:r>
            <a:r>
              <a:rPr lang="fr-FR" b="1" dirty="0" smtClean="0"/>
              <a:t>500 boucles.</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1171548" y="0"/>
            <a:ext cx="7972452" cy="561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solidFill>
                <a:effectLst/>
                <a:uLnTx/>
                <a:uFillTx/>
                <a:latin typeface="+mn-lt"/>
                <a:ea typeface="+mn-ea"/>
                <a:cs typeface="+mn-cs"/>
              </a:rPr>
              <a:t>2.2. Mécanismes de la déformation plastique</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4"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5"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6" name="Rectangle à coins arrondis 5"/>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 name="Rectangle 6"/>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sp>
        <p:nvSpPr>
          <p:cNvPr id="8" name="ZoneTexte 7"/>
          <p:cNvSpPr txBox="1"/>
          <p:nvPr/>
        </p:nvSpPr>
        <p:spPr>
          <a:xfrm>
            <a:off x="0" y="928670"/>
            <a:ext cx="3857620"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dirty="0" smtClean="0"/>
              <a:t>L’Analyse Microstructurale</a:t>
            </a:r>
          </a:p>
          <a:p>
            <a:pPr algn="ctr"/>
            <a:r>
              <a:rPr lang="fr-FR" dirty="0" smtClean="0"/>
              <a:t>- Morphologie des grains</a:t>
            </a:r>
            <a:endParaRPr lang="fr-FR" dirty="0"/>
          </a:p>
        </p:txBody>
      </p:sp>
      <p:pic>
        <p:nvPicPr>
          <p:cNvPr id="9" name="Image 8"/>
          <p:cNvPicPr/>
          <p:nvPr/>
        </p:nvPicPr>
        <p:blipFill>
          <a:blip r:embed="rId2"/>
          <a:srcRect/>
          <a:stretch>
            <a:fillRect/>
          </a:stretch>
        </p:blipFill>
        <p:spPr bwMode="auto">
          <a:xfrm>
            <a:off x="3922395" y="1000108"/>
            <a:ext cx="5221605" cy="5403215"/>
          </a:xfrm>
          <a:prstGeom prst="rect">
            <a:avLst/>
          </a:prstGeom>
          <a:noFill/>
          <a:ln w="9525">
            <a:noFill/>
            <a:miter lim="800000"/>
            <a:headEnd/>
            <a:tailEnd/>
          </a:ln>
        </p:spPr>
      </p:pic>
      <p:sp>
        <p:nvSpPr>
          <p:cNvPr id="10" name="ZoneTexte 9"/>
          <p:cNvSpPr txBox="1"/>
          <p:nvPr/>
        </p:nvSpPr>
        <p:spPr>
          <a:xfrm>
            <a:off x="142844" y="1643050"/>
            <a:ext cx="3643338" cy="2554545"/>
          </a:xfrm>
          <a:prstGeom prst="rect">
            <a:avLst/>
          </a:prstGeom>
          <a:solidFill>
            <a:srgbClr val="CCFF66"/>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FR" sz="2000" dirty="0" smtClean="0">
                <a:solidFill>
                  <a:schemeClr val="tx1"/>
                </a:solidFill>
              </a:rPr>
              <a:t>La figure ci-contre illustre l’évolution microstructurale des fils tréfilés (déformés), en acier doux, par apport à l’état initial. On remarque l’allongement des grains </a:t>
            </a:r>
            <a:r>
              <a:rPr lang="fr-FR" sz="2000" dirty="0" err="1" smtClean="0">
                <a:solidFill>
                  <a:schemeClr val="tx1"/>
                </a:solidFill>
              </a:rPr>
              <a:t>ferritiques</a:t>
            </a:r>
            <a:r>
              <a:rPr lang="fr-FR" sz="2000" dirty="0" smtClean="0">
                <a:solidFill>
                  <a:schemeClr val="tx1"/>
                </a:solidFill>
              </a:rPr>
              <a:t> puis des grains </a:t>
            </a:r>
            <a:r>
              <a:rPr lang="fr-FR" sz="2000" dirty="0" err="1" smtClean="0">
                <a:solidFill>
                  <a:schemeClr val="tx1"/>
                </a:solidFill>
              </a:rPr>
              <a:t>perlitiques</a:t>
            </a:r>
            <a:r>
              <a:rPr lang="fr-FR" sz="2000" dirty="0" smtClean="0">
                <a:solidFill>
                  <a:schemeClr val="tx1"/>
                </a:solidFill>
              </a:rPr>
              <a:t> suivant l’axe de tréfilage. </a:t>
            </a:r>
            <a:endParaRPr lang="fr-FR" sz="2000" dirty="0">
              <a:solidFill>
                <a:schemeClr val="tx1"/>
              </a:solidFill>
            </a:endParaRPr>
          </a:p>
        </p:txBody>
      </p:sp>
      <p:sp>
        <p:nvSpPr>
          <p:cNvPr id="11" name="Rectangle 10"/>
          <p:cNvSpPr/>
          <p:nvPr/>
        </p:nvSpPr>
        <p:spPr>
          <a:xfrm>
            <a:off x="0" y="5357826"/>
            <a:ext cx="385762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smtClean="0"/>
              <a:t>Les cristaux épousent la forme imposée par la déformation (par le mode de mise en forme)</a:t>
            </a:r>
            <a:endParaRPr lang="fr-FR" dirty="0"/>
          </a:p>
        </p:txBody>
      </p:sp>
      <p:sp>
        <p:nvSpPr>
          <p:cNvPr id="12" name="ZoneTexte 11"/>
          <p:cNvSpPr txBox="1"/>
          <p:nvPr/>
        </p:nvSpPr>
        <p:spPr>
          <a:xfrm>
            <a:off x="214282" y="4929198"/>
            <a:ext cx="1500198" cy="4001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2000" b="1" dirty="0" smtClean="0"/>
              <a:t>Résultat </a:t>
            </a:r>
            <a:endParaRPr lang="fr-FR"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1171548" y="0"/>
            <a:ext cx="7972452" cy="561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solidFill>
                <a:effectLst/>
                <a:uLnTx/>
                <a:uFillTx/>
                <a:latin typeface="+mn-lt"/>
                <a:ea typeface="+mn-ea"/>
                <a:cs typeface="+mn-cs"/>
              </a:rPr>
              <a:t>2.2. Mécanismes de la déformation plastique</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2"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4"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6" name="Rectangle à coins arrondis 5"/>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 name="Rectangle 6"/>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sp>
        <p:nvSpPr>
          <p:cNvPr id="8" name="ZoneTexte 7"/>
          <p:cNvSpPr txBox="1"/>
          <p:nvPr/>
        </p:nvSpPr>
        <p:spPr>
          <a:xfrm>
            <a:off x="0" y="928670"/>
            <a:ext cx="5000628"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fr-FR" dirty="0" smtClean="0"/>
              <a:t>L’Analyse Cristalline</a:t>
            </a:r>
          </a:p>
          <a:p>
            <a:pPr algn="just"/>
            <a:r>
              <a:rPr lang="fr-FR" dirty="0" smtClean="0"/>
              <a:t>- Evolution de </a:t>
            </a:r>
            <a:r>
              <a:rPr lang="fr-FR" u="sng" dirty="0" smtClean="0"/>
              <a:t>la texture </a:t>
            </a:r>
            <a:r>
              <a:rPr lang="fr-FR" dirty="0" smtClean="0">
                <a:solidFill>
                  <a:srgbClr val="FFFF00"/>
                </a:solidFill>
              </a:rPr>
              <a:t>du matériau déformé</a:t>
            </a:r>
            <a:endParaRPr lang="fr-FR" dirty="0">
              <a:solidFill>
                <a:srgbClr val="FFFF00"/>
              </a:solidFill>
            </a:endParaRPr>
          </a:p>
        </p:txBody>
      </p:sp>
      <p:sp>
        <p:nvSpPr>
          <p:cNvPr id="10" name="ZoneTexte 9"/>
          <p:cNvSpPr txBox="1"/>
          <p:nvPr/>
        </p:nvSpPr>
        <p:spPr>
          <a:xfrm>
            <a:off x="0" y="1714488"/>
            <a:ext cx="4500562" cy="3477875"/>
          </a:xfrm>
          <a:prstGeom prst="rect">
            <a:avLst/>
          </a:prstGeom>
          <a:solidFill>
            <a:srgbClr val="CCFF66"/>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FR" sz="2000" dirty="0" smtClean="0">
                <a:solidFill>
                  <a:schemeClr val="tx1"/>
                </a:solidFill>
              </a:rPr>
              <a:t>Sous l’effet de la déformation appliquée les cristaux de déforment en s’orientant suivant des directions privilégiées imposées par la structure cristalline du matériau lui-même et par le mode de déformation. L’orientation suivant une direction des grains suivant une direction privilégiée et connus sous le nom de texture; on parle alors de la texture déformation comme celle illustrée par les coupes ci-contre.</a:t>
            </a:r>
            <a:endParaRPr lang="fr-FR" sz="2000" dirty="0">
              <a:solidFill>
                <a:schemeClr val="tx1"/>
              </a:solidFill>
            </a:endParaRPr>
          </a:p>
        </p:txBody>
      </p:sp>
      <p:pic>
        <p:nvPicPr>
          <p:cNvPr id="34819" name="Picture 3"/>
          <p:cNvPicPr>
            <a:picLocks noChangeAspect="1" noChangeArrowheads="1"/>
          </p:cNvPicPr>
          <p:nvPr/>
        </p:nvPicPr>
        <p:blipFill>
          <a:blip r:embed="rId2"/>
          <a:srcRect/>
          <a:stretch>
            <a:fillRect/>
          </a:stretch>
        </p:blipFill>
        <p:spPr bwMode="auto">
          <a:xfrm>
            <a:off x="4643438" y="1600218"/>
            <a:ext cx="4372562" cy="3757608"/>
          </a:xfrm>
          <a:prstGeom prst="rect">
            <a:avLst/>
          </a:prstGeom>
          <a:noFill/>
          <a:ln w="9525">
            <a:noFill/>
            <a:miter lim="800000"/>
            <a:headEnd/>
            <a:tailEnd/>
          </a:ln>
          <a:effectLst/>
        </p:spPr>
      </p:pic>
      <p:sp>
        <p:nvSpPr>
          <p:cNvPr id="14" name="Rectangle 13"/>
          <p:cNvSpPr/>
          <p:nvPr/>
        </p:nvSpPr>
        <p:spPr>
          <a:xfrm>
            <a:off x="4786314" y="5357826"/>
            <a:ext cx="41434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dirty="0" smtClean="0"/>
              <a:t>Coupes des FDOC à ϕ2 =45° des fibres &lt;111&gt; et &lt;100&gt;, des fils tréfilés, de cuivre.</a:t>
            </a:r>
            <a:endParaRPr lang="fr-FR" dirty="0"/>
          </a:p>
        </p:txBody>
      </p:sp>
      <p:sp>
        <p:nvSpPr>
          <p:cNvPr id="16" name="Rectangle 15"/>
          <p:cNvSpPr/>
          <p:nvPr/>
        </p:nvSpPr>
        <p:spPr>
          <a:xfrm>
            <a:off x="214282" y="5643578"/>
            <a:ext cx="3857620"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fr-FR" dirty="0" smtClean="0"/>
              <a:t>La déformation modifie la morphologie microstructurale et texturale du matériau.</a:t>
            </a:r>
            <a:endParaRPr lang="fr-FR" dirty="0"/>
          </a:p>
        </p:txBody>
      </p:sp>
      <p:sp>
        <p:nvSpPr>
          <p:cNvPr id="17" name="ZoneTexte 16"/>
          <p:cNvSpPr txBox="1"/>
          <p:nvPr/>
        </p:nvSpPr>
        <p:spPr>
          <a:xfrm>
            <a:off x="214282" y="5214950"/>
            <a:ext cx="1500198" cy="4001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2000" b="1" dirty="0" smtClean="0"/>
              <a:t>Résultat </a:t>
            </a:r>
            <a:endParaRPr lang="fr-FR"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1171548" y="0"/>
            <a:ext cx="7972452" cy="561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solidFill>
                <a:effectLst/>
                <a:uLnTx/>
                <a:uFillTx/>
                <a:latin typeface="+mn-lt"/>
                <a:ea typeface="+mn-ea"/>
                <a:cs typeface="+mn-cs"/>
              </a:rPr>
              <a:t>2.2. Mécanismes de la déformation plastique</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2"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4"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6" name="Rectangle à coins arrondis 5"/>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 name="Rectangle 6"/>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sp>
        <p:nvSpPr>
          <p:cNvPr id="8" name="ZoneTexte 7"/>
          <p:cNvSpPr txBox="1"/>
          <p:nvPr/>
        </p:nvSpPr>
        <p:spPr>
          <a:xfrm>
            <a:off x="0" y="928670"/>
            <a:ext cx="5500694"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fr-FR" dirty="0" smtClean="0"/>
              <a:t>L’Analyse Cristalline</a:t>
            </a:r>
          </a:p>
          <a:p>
            <a:pPr algn="just"/>
            <a:r>
              <a:rPr lang="fr-FR" dirty="0" smtClean="0"/>
              <a:t>- Evolution de </a:t>
            </a:r>
            <a:r>
              <a:rPr lang="fr-FR" u="sng" dirty="0" smtClean="0"/>
              <a:t>la texture </a:t>
            </a:r>
            <a:r>
              <a:rPr lang="fr-FR" dirty="0" smtClean="0">
                <a:solidFill>
                  <a:srgbClr val="FFFF00"/>
                </a:solidFill>
              </a:rPr>
              <a:t>des grains déformés</a:t>
            </a:r>
            <a:endParaRPr lang="fr-FR" dirty="0">
              <a:solidFill>
                <a:srgbClr val="FFFF00"/>
              </a:solidFill>
            </a:endParaRPr>
          </a:p>
        </p:txBody>
      </p:sp>
      <p:pic>
        <p:nvPicPr>
          <p:cNvPr id="13" name="Picture 2" descr="F:\DEFOPLAST\KAM and GOS\images déformé EBSD.png"/>
          <p:cNvPicPr>
            <a:picLocks noChangeAspect="1" noChangeArrowheads="1"/>
          </p:cNvPicPr>
          <p:nvPr/>
        </p:nvPicPr>
        <p:blipFill>
          <a:blip r:embed="rId2"/>
          <a:srcRect/>
          <a:stretch>
            <a:fillRect/>
          </a:stretch>
        </p:blipFill>
        <p:spPr bwMode="auto">
          <a:xfrm>
            <a:off x="5572132" y="928670"/>
            <a:ext cx="3357586" cy="3038481"/>
          </a:xfrm>
          <a:prstGeom prst="rect">
            <a:avLst/>
          </a:prstGeom>
          <a:noFill/>
        </p:spPr>
      </p:pic>
      <p:sp>
        <p:nvSpPr>
          <p:cNvPr id="15" name="Rectangle 14"/>
          <p:cNvSpPr/>
          <p:nvPr/>
        </p:nvSpPr>
        <p:spPr>
          <a:xfrm>
            <a:off x="5572132" y="4000504"/>
            <a:ext cx="3571868" cy="1477328"/>
          </a:xfrm>
          <a:prstGeom prst="rect">
            <a:avLst/>
          </a:prstGeom>
          <a:solidFill>
            <a:srgbClr val="CCFF66"/>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dirty="0" smtClean="0"/>
              <a:t>Cartographie des facteurs de Taylor et évolution des </a:t>
            </a:r>
            <a:r>
              <a:rPr lang="fr-FR" dirty="0" smtClean="0">
                <a:solidFill>
                  <a:srgbClr val="0000FF"/>
                </a:solidFill>
              </a:rPr>
              <a:t>désorientations </a:t>
            </a:r>
            <a:r>
              <a:rPr lang="fr-FR" dirty="0" err="1" smtClean="0">
                <a:solidFill>
                  <a:srgbClr val="0000FF"/>
                </a:solidFill>
              </a:rPr>
              <a:t>intragranulaires</a:t>
            </a:r>
            <a:r>
              <a:rPr lang="fr-FR" dirty="0" smtClean="0">
                <a:solidFill>
                  <a:srgbClr val="0000FF"/>
                </a:solidFill>
              </a:rPr>
              <a:t> </a:t>
            </a:r>
            <a:r>
              <a:rPr lang="fr-FR" dirty="0" smtClean="0"/>
              <a:t>dans un matériau déformé en tantale (</a:t>
            </a:r>
            <a:r>
              <a:rPr lang="fr-FR" dirty="0" err="1" smtClean="0"/>
              <a:t>Réfé</a:t>
            </a:r>
            <a:r>
              <a:rPr lang="fr-FR" dirty="0" smtClean="0"/>
              <a:t> : Christophe </a:t>
            </a:r>
            <a:r>
              <a:rPr lang="fr-FR" dirty="0" err="1" smtClean="0"/>
              <a:t>Kerisit</a:t>
            </a:r>
            <a:r>
              <a:rPr lang="fr-FR" dirty="0" smtClean="0"/>
              <a:t>)</a:t>
            </a:r>
            <a:endParaRPr lang="fr-FR" dirty="0"/>
          </a:p>
        </p:txBody>
      </p:sp>
      <p:sp>
        <p:nvSpPr>
          <p:cNvPr id="19" name="Rectangle 18"/>
          <p:cNvSpPr/>
          <p:nvPr/>
        </p:nvSpPr>
        <p:spPr>
          <a:xfrm>
            <a:off x="142844" y="1785926"/>
            <a:ext cx="5357850" cy="3754874"/>
          </a:xfrm>
          <a:prstGeom prst="rect">
            <a:avLst/>
          </a:prstGeo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indent="273050" algn="just"/>
            <a:r>
              <a:rPr lang="fr-FR" dirty="0" smtClean="0"/>
              <a:t>Dans un matériau </a:t>
            </a:r>
            <a:r>
              <a:rPr lang="fr-FR" dirty="0" err="1" smtClean="0"/>
              <a:t>polycristallin</a:t>
            </a:r>
            <a:r>
              <a:rPr lang="fr-FR" dirty="0" smtClean="0"/>
              <a:t> déformé, la déformation induite (l’</a:t>
            </a:r>
            <a:r>
              <a:rPr lang="fr-FR" dirty="0" err="1" smtClean="0"/>
              <a:t>érouissage</a:t>
            </a:r>
            <a:r>
              <a:rPr lang="fr-FR" dirty="0" smtClean="0"/>
              <a:t>), au sein des cristaux, diffère d’un grain à l’autre, ceci est fonction de la taille et de l’orientation cristallographique initiale du grain.</a:t>
            </a:r>
          </a:p>
          <a:p>
            <a:pPr indent="273050" algn="just"/>
            <a:r>
              <a:rPr lang="fr-FR" dirty="0" smtClean="0"/>
              <a:t>Grace à la techniques d’analyse par diffraction des électrons rétrodiffusés connu sous le non de </a:t>
            </a:r>
            <a:r>
              <a:rPr lang="fr-FR" sz="2000" b="1" dirty="0" smtClean="0">
                <a:solidFill>
                  <a:srgbClr val="0000FF"/>
                </a:solidFill>
              </a:rPr>
              <a:t>l’EBSD (Electron </a:t>
            </a:r>
            <a:r>
              <a:rPr lang="fr-FR" sz="2000" b="1" dirty="0" err="1" smtClean="0">
                <a:solidFill>
                  <a:srgbClr val="0000FF"/>
                </a:solidFill>
              </a:rPr>
              <a:t>BackScatter</a:t>
            </a:r>
            <a:r>
              <a:rPr lang="fr-FR" sz="2000" b="1" dirty="0" smtClean="0">
                <a:solidFill>
                  <a:srgbClr val="0000FF"/>
                </a:solidFill>
              </a:rPr>
              <a:t> Diffraction)</a:t>
            </a:r>
            <a:r>
              <a:rPr lang="fr-FR" dirty="0" smtClean="0"/>
              <a:t>, on peut déterminer la </a:t>
            </a:r>
            <a:r>
              <a:rPr lang="fr-FR" u="sng" dirty="0" smtClean="0">
                <a:solidFill>
                  <a:srgbClr val="0000FF"/>
                </a:solidFill>
              </a:rPr>
              <a:t>désorientation </a:t>
            </a:r>
            <a:r>
              <a:rPr lang="fr-FR" u="sng" dirty="0" err="1" smtClean="0">
                <a:solidFill>
                  <a:srgbClr val="0000FF"/>
                </a:solidFill>
              </a:rPr>
              <a:t>intragranulaire</a:t>
            </a:r>
            <a:r>
              <a:rPr lang="fr-FR" dirty="0" smtClean="0"/>
              <a:t>. En utilisant les codes couleurs on peut ainsi cartographier l’orientation cristalline des volumes cristallins dans chaque grain de la zone analysée, comme on peut le voir sur la figure ci-contre.</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txBox="1">
            <a:spLocks/>
          </p:cNvSpPr>
          <p:nvPr/>
        </p:nvSpPr>
        <p:spPr>
          <a:xfrm>
            <a:off x="1171548" y="0"/>
            <a:ext cx="7972452" cy="561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solidFill>
                <a:effectLst/>
                <a:uLnTx/>
                <a:uFillTx/>
                <a:latin typeface="+mn-lt"/>
                <a:ea typeface="+mn-ea"/>
                <a:cs typeface="+mn-cs"/>
              </a:rPr>
              <a:t>2.2. Mécanismes de la déformation plastique</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8"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9"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10" name="Rectangle à coins arrondis 9"/>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1" name="Rectangle 10"/>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pic>
        <p:nvPicPr>
          <p:cNvPr id="35844" name="Picture 4"/>
          <p:cNvPicPr>
            <a:picLocks noChangeAspect="1" noChangeArrowheads="1"/>
          </p:cNvPicPr>
          <p:nvPr/>
        </p:nvPicPr>
        <p:blipFill>
          <a:blip r:embed="rId2"/>
          <a:srcRect/>
          <a:stretch>
            <a:fillRect/>
          </a:stretch>
        </p:blipFill>
        <p:spPr bwMode="auto">
          <a:xfrm>
            <a:off x="4643438" y="2214554"/>
            <a:ext cx="4210069" cy="3703171"/>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7" name="ZoneTexte 16"/>
          <p:cNvSpPr txBox="1"/>
          <p:nvPr/>
        </p:nvSpPr>
        <p:spPr>
          <a:xfrm>
            <a:off x="0" y="928670"/>
            <a:ext cx="5500694"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fr-FR" dirty="0" smtClean="0"/>
              <a:t>L’Analyse Cristalline</a:t>
            </a:r>
          </a:p>
          <a:p>
            <a:pPr algn="just">
              <a:buFontTx/>
              <a:buChar char="-"/>
            </a:pPr>
            <a:r>
              <a:rPr lang="fr-FR" dirty="0" smtClean="0"/>
              <a:t>Evolution de la texture des grains déformés</a:t>
            </a:r>
          </a:p>
          <a:p>
            <a:pPr algn="just">
              <a:buFontTx/>
              <a:buChar char="-"/>
            </a:pPr>
            <a:r>
              <a:rPr lang="fr-FR" dirty="0" smtClean="0"/>
              <a:t>Evaluation </a:t>
            </a:r>
            <a:r>
              <a:rPr lang="fr-FR" dirty="0" smtClean="0">
                <a:solidFill>
                  <a:srgbClr val="FFFF00"/>
                </a:solidFill>
              </a:rPr>
              <a:t>du taux de déformation</a:t>
            </a:r>
            <a:endParaRPr lang="fr-FR" dirty="0">
              <a:solidFill>
                <a:srgbClr val="FFFF00"/>
              </a:solidFill>
            </a:endParaRPr>
          </a:p>
        </p:txBody>
      </p:sp>
      <p:sp>
        <p:nvSpPr>
          <p:cNvPr id="18" name="ZoneTexte 17"/>
          <p:cNvSpPr txBox="1"/>
          <p:nvPr/>
        </p:nvSpPr>
        <p:spPr>
          <a:xfrm>
            <a:off x="214282" y="2214554"/>
            <a:ext cx="4357718" cy="3477875"/>
          </a:xfrm>
          <a:prstGeom prst="rect">
            <a:avLst/>
          </a:prstGeom>
          <a:solidFill>
            <a:srgbClr val="FFFF66"/>
          </a:solidFill>
          <a:ln>
            <a:solidFill>
              <a:srgbClr val="0000FF"/>
            </a:solidFill>
          </a:ln>
        </p:spPr>
        <p:txBody>
          <a:bodyPr wrap="square" rtlCol="0">
            <a:spAutoFit/>
          </a:bodyPr>
          <a:lstStyle/>
          <a:p>
            <a:pPr algn="just"/>
            <a:r>
              <a:rPr lang="fr-FR" sz="2000" dirty="0" smtClean="0"/>
              <a:t>Au lieu de la mesure des contraintes et de l’énergie induite dans le matériau déformé, on utilise la mesure de désorientation </a:t>
            </a:r>
            <a:r>
              <a:rPr lang="fr-FR" sz="2000" dirty="0" err="1" smtClean="0"/>
              <a:t>intragranulaire</a:t>
            </a:r>
            <a:r>
              <a:rPr lang="fr-FR" sz="2000" dirty="0" smtClean="0"/>
              <a:t> connu sous le nom KAM (</a:t>
            </a:r>
            <a:r>
              <a:rPr lang="fr-FR" sz="2000" b="1" dirty="0" err="1" smtClean="0"/>
              <a:t>Kernel</a:t>
            </a:r>
            <a:r>
              <a:rPr lang="fr-FR" sz="2000" b="1" dirty="0" smtClean="0"/>
              <a:t> </a:t>
            </a:r>
            <a:r>
              <a:rPr lang="fr-FR" sz="2000" b="1" dirty="0" err="1" smtClean="0"/>
              <a:t>Average</a:t>
            </a:r>
            <a:r>
              <a:rPr lang="fr-FR" sz="2000" b="1" dirty="0" smtClean="0"/>
              <a:t> </a:t>
            </a:r>
            <a:r>
              <a:rPr lang="fr-FR" sz="2000" b="1" dirty="0" err="1" smtClean="0"/>
              <a:t>Misorientation</a:t>
            </a:r>
            <a:r>
              <a:rPr lang="fr-FR" sz="2000" b="1" dirty="0" smtClean="0"/>
              <a:t>) </a:t>
            </a:r>
            <a:r>
              <a:rPr lang="fr-FR" sz="2000" dirty="0" smtClean="0"/>
              <a:t>pour mesurer l’énergie stockée et évaluer ainsi le taux de déformation (</a:t>
            </a:r>
            <a:r>
              <a:rPr lang="fr-FR" sz="2000" b="1" dirty="0" smtClean="0">
                <a:solidFill>
                  <a:srgbClr val="0000FF"/>
                </a:solidFill>
              </a:rPr>
              <a:t>l’écrouissage</a:t>
            </a:r>
            <a:r>
              <a:rPr lang="fr-FR" sz="2000" dirty="0" smtClean="0"/>
              <a:t>). Cette méthode est illustré par les courbes du graphe ci-contre.</a:t>
            </a:r>
            <a:endParaRPr lang="fr-F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4643438" y="2964559"/>
            <a:ext cx="4292827" cy="2160000"/>
          </a:xfrm>
          <a:prstGeom prst="rect">
            <a:avLst/>
          </a:prstGeom>
          <a:noFill/>
          <a:ln w="9525">
            <a:noFill/>
            <a:miter lim="800000"/>
            <a:headEnd/>
            <a:tailEnd/>
          </a:ln>
          <a:effectLst/>
        </p:spPr>
      </p:pic>
      <p:pic>
        <p:nvPicPr>
          <p:cNvPr id="89091" name="Picture 3"/>
          <p:cNvPicPr>
            <a:picLocks noChangeAspect="1" noChangeArrowheads="1"/>
          </p:cNvPicPr>
          <p:nvPr/>
        </p:nvPicPr>
        <p:blipFill>
          <a:blip r:embed="rId3"/>
          <a:stretch>
            <a:fillRect/>
          </a:stretch>
        </p:blipFill>
        <p:spPr bwMode="auto">
          <a:xfrm>
            <a:off x="136297" y="2983512"/>
            <a:ext cx="4292827" cy="2160000"/>
          </a:xfrm>
          <a:prstGeom prst="rect">
            <a:avLst/>
          </a:prstGeom>
          <a:noFill/>
          <a:ln w="9525">
            <a:noFill/>
            <a:miter lim="800000"/>
            <a:headEnd/>
            <a:tailEnd/>
          </a:ln>
          <a:effectLst/>
        </p:spPr>
      </p:pic>
      <p:sp>
        <p:nvSpPr>
          <p:cNvPr id="5" name="ZoneTexte 4"/>
          <p:cNvSpPr txBox="1"/>
          <p:nvPr/>
        </p:nvSpPr>
        <p:spPr>
          <a:xfrm>
            <a:off x="500034" y="2571744"/>
            <a:ext cx="8215370" cy="369332"/>
          </a:xfrm>
          <a:prstGeom prst="rect">
            <a:avLst/>
          </a:prstGeom>
          <a:solidFill>
            <a:srgbClr val="CCFF66"/>
          </a:solidFill>
        </p:spPr>
        <p:txBody>
          <a:bodyPr wrap="square" rtlCol="0">
            <a:spAutoFit/>
          </a:bodyPr>
          <a:lstStyle/>
          <a:p>
            <a:r>
              <a:rPr lang="fr-FR" dirty="0" smtClean="0"/>
              <a:t>Cartographies de microstructures obtenues par EBSD (</a:t>
            </a:r>
            <a:r>
              <a:rPr lang="fr-FR" dirty="0" err="1" smtClean="0"/>
              <a:t>Ref</a:t>
            </a:r>
            <a:r>
              <a:rPr lang="fr-FR" dirty="0" smtClean="0"/>
              <a:t> : Olivier </a:t>
            </a:r>
            <a:r>
              <a:rPr lang="fr-FR" dirty="0" err="1" smtClean="0"/>
              <a:t>Mackain</a:t>
            </a:r>
            <a:r>
              <a:rPr lang="fr-FR" dirty="0" smtClean="0"/>
              <a:t>)</a:t>
            </a:r>
          </a:p>
        </p:txBody>
      </p:sp>
      <p:sp>
        <p:nvSpPr>
          <p:cNvPr id="6" name="ZoneTexte 5"/>
          <p:cNvSpPr txBox="1"/>
          <p:nvPr/>
        </p:nvSpPr>
        <p:spPr>
          <a:xfrm>
            <a:off x="4714876" y="5345684"/>
            <a:ext cx="4071966" cy="369332"/>
          </a:xfrm>
          <a:prstGeom prst="rect">
            <a:avLst/>
          </a:prstGeom>
          <a:solidFill>
            <a:srgbClr val="FF6600"/>
          </a:solidFill>
        </p:spPr>
        <p:txBody>
          <a:bodyPr wrap="square" rtlCol="0">
            <a:spAutoFit/>
          </a:bodyPr>
          <a:lstStyle/>
          <a:p>
            <a:pPr algn="ctr"/>
            <a:r>
              <a:rPr lang="fr-FR" dirty="0" smtClean="0"/>
              <a:t>Etat déformé en compression de à 14%. </a:t>
            </a:r>
          </a:p>
        </p:txBody>
      </p:sp>
      <p:sp>
        <p:nvSpPr>
          <p:cNvPr id="7" name="Titre 3"/>
          <p:cNvSpPr txBox="1">
            <a:spLocks/>
          </p:cNvSpPr>
          <p:nvPr/>
        </p:nvSpPr>
        <p:spPr>
          <a:xfrm>
            <a:off x="1171548" y="0"/>
            <a:ext cx="7972452" cy="561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bg1"/>
                </a:solidFill>
                <a:effectLst/>
                <a:uLnTx/>
                <a:uFillTx/>
                <a:latin typeface="+mn-lt"/>
                <a:ea typeface="+mn-ea"/>
                <a:cs typeface="+mn-cs"/>
              </a:rPr>
              <a:t>2.2. Mécanismes de la déformation plastique</a:t>
            </a:r>
            <a:endParaRPr kumimoji="0" lang="fr-FR" sz="36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8" name="Diagram group"/>
          <p:cNvGrpSpPr/>
          <p:nvPr/>
        </p:nvGrpSpPr>
        <p:grpSpPr>
          <a:xfrm>
            <a:off x="0" y="571480"/>
            <a:ext cx="4857752" cy="369281"/>
            <a:chOff x="0" y="0"/>
            <a:chExt cx="4857752" cy="369281"/>
          </a:xfrm>
          <a:scene3d>
            <a:camera prst="orthographicFront">
              <a:rot lat="0" lon="0" rev="0"/>
            </a:camera>
            <a:lightRig rig="soft" dir="t">
              <a:rot lat="0" lon="0" rev="0"/>
            </a:lightRig>
          </a:scene3d>
        </p:grpSpPr>
        <p:grpSp>
          <p:nvGrpSpPr>
            <p:cNvPr id="9" name="Groupe 8"/>
            <p:cNvGrpSpPr/>
            <p:nvPr/>
          </p:nvGrpSpPr>
          <p:grpSpPr>
            <a:xfrm>
              <a:off x="0" y="0"/>
              <a:ext cx="4857752" cy="369281"/>
              <a:chOff x="0" y="0"/>
              <a:chExt cx="4857752" cy="369281"/>
            </a:xfrm>
            <a:scene3d>
              <a:camera prst="orthographicFront">
                <a:rot lat="0" lon="0" rev="0"/>
              </a:camera>
              <a:lightRig rig="soft" dir="t">
                <a:rot lat="0" lon="0" rev="0"/>
              </a:lightRig>
            </a:scene3d>
          </p:grpSpPr>
          <p:sp>
            <p:nvSpPr>
              <p:cNvPr id="10" name="Rectangle à coins arrondis 9"/>
              <p:cNvSpPr/>
              <p:nvPr/>
            </p:nvSpPr>
            <p:spPr>
              <a:xfrm>
                <a:off x="0" y="0"/>
                <a:ext cx="4857752" cy="369281"/>
              </a:xfrm>
              <a:prstGeom prst="roundRect">
                <a:avLst/>
              </a:prstGeom>
              <a:solidFill>
                <a:srgbClr val="33993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1" name="Rectangle 10"/>
              <p:cNvSpPr/>
              <p:nvPr/>
            </p:nvSpPr>
            <p:spPr>
              <a:xfrm>
                <a:off x="18027" y="18027"/>
                <a:ext cx="4821698" cy="33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cap="small" baseline="0" dirty="0" smtClean="0">
                    <a:solidFill>
                      <a:srgbClr val="0000CC"/>
                    </a:solidFill>
                  </a:rPr>
                  <a:t>2.2.5. L’Approche Métallurgique</a:t>
                </a:r>
                <a:endParaRPr lang="fr-FR" sz="2000" b="1" kern="1200" cap="small" baseline="0" dirty="0">
                  <a:solidFill>
                    <a:srgbClr val="0000CC"/>
                  </a:solidFill>
                </a:endParaRPr>
              </a:p>
            </p:txBody>
          </p:sp>
        </p:grpSp>
      </p:grpSp>
      <p:sp>
        <p:nvSpPr>
          <p:cNvPr id="12" name="ZoneTexte 11"/>
          <p:cNvSpPr txBox="1"/>
          <p:nvPr/>
        </p:nvSpPr>
        <p:spPr>
          <a:xfrm>
            <a:off x="0" y="928670"/>
            <a:ext cx="3857620"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dirty="0" smtClean="0"/>
              <a:t>L’Analyse Microstructurale</a:t>
            </a:r>
          </a:p>
          <a:p>
            <a:pPr algn="ctr"/>
            <a:r>
              <a:rPr lang="fr-FR" dirty="0" smtClean="0"/>
              <a:t>- Déformation par Maclage</a:t>
            </a:r>
            <a:endParaRPr lang="fr-FR" dirty="0"/>
          </a:p>
        </p:txBody>
      </p:sp>
      <p:sp>
        <p:nvSpPr>
          <p:cNvPr id="13" name="ZoneTexte 12"/>
          <p:cNvSpPr txBox="1"/>
          <p:nvPr/>
        </p:nvSpPr>
        <p:spPr>
          <a:xfrm>
            <a:off x="285720" y="5286388"/>
            <a:ext cx="4071966" cy="369332"/>
          </a:xfrm>
          <a:prstGeom prst="rect">
            <a:avLst/>
          </a:prstGeom>
          <a:solidFill>
            <a:schemeClr val="bg2">
              <a:lumMod val="75000"/>
            </a:schemeClr>
          </a:solidFill>
        </p:spPr>
        <p:txBody>
          <a:bodyPr wrap="square" rtlCol="0">
            <a:spAutoFit/>
          </a:bodyPr>
          <a:lstStyle/>
          <a:p>
            <a:pPr algn="ctr"/>
            <a:r>
              <a:rPr lang="fr-FR" dirty="0" smtClean="0"/>
              <a:t>Etat initial (non déformé)</a:t>
            </a:r>
          </a:p>
        </p:txBody>
      </p:sp>
      <p:sp>
        <p:nvSpPr>
          <p:cNvPr id="14" name="ZoneTexte 13"/>
          <p:cNvSpPr txBox="1"/>
          <p:nvPr/>
        </p:nvSpPr>
        <p:spPr>
          <a:xfrm>
            <a:off x="428596" y="1571612"/>
            <a:ext cx="7929586" cy="707886"/>
          </a:xfrm>
          <a:prstGeom prst="rect">
            <a:avLst/>
          </a:prstGeom>
          <a:solidFill>
            <a:srgbClr val="CCFF66"/>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indent="273050"/>
            <a:r>
              <a:rPr lang="fr-FR" sz="2000" dirty="0" smtClean="0">
                <a:solidFill>
                  <a:srgbClr val="0000FF"/>
                </a:solidFill>
              </a:rPr>
              <a:t>La déformation plastique peut aussi se produire par </a:t>
            </a:r>
            <a:r>
              <a:rPr lang="fr-FR" sz="2000" b="1" dirty="0" smtClean="0">
                <a:solidFill>
                  <a:srgbClr val="0000FF"/>
                </a:solidFill>
              </a:rPr>
              <a:t>le mécanisme de maclage</a:t>
            </a:r>
            <a:r>
              <a:rPr lang="fr-FR" sz="2000" dirty="0" smtClean="0">
                <a:solidFill>
                  <a:srgbClr val="0000FF"/>
                </a:solidFill>
              </a:rPr>
              <a:t>, comme on peut le voir sur les micrographie ci-dessous.</a:t>
            </a:r>
            <a:endParaRPr lang="fr-FR" sz="2000" dirty="0">
              <a:solidFill>
                <a:srgbClr val="0000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71472" y="928670"/>
            <a:ext cx="8229600" cy="831982"/>
          </a:xfrm>
          <a:custGeom>
            <a:avLst/>
            <a:gdLst>
              <a:gd name="connsiteX0" fmla="*/ 51999 w 8229600"/>
              <a:gd name="connsiteY0" fmla="*/ 831982 h 831982"/>
              <a:gd name="connsiteX1" fmla="*/ 103998 w 8229600"/>
              <a:gd name="connsiteY1" fmla="*/ 779983 h 831982"/>
              <a:gd name="connsiteX2" fmla="*/ 51999 w 8229600"/>
              <a:gd name="connsiteY2" fmla="*/ 779983 h 831982"/>
              <a:gd name="connsiteX3" fmla="*/ 77998 w 8229600"/>
              <a:gd name="connsiteY3" fmla="*/ 753984 h 831982"/>
              <a:gd name="connsiteX4" fmla="*/ 51999 w 8229600"/>
              <a:gd name="connsiteY4" fmla="*/ 727985 h 831982"/>
              <a:gd name="connsiteX5" fmla="*/ 103998 w 8229600"/>
              <a:gd name="connsiteY5" fmla="*/ 727984 h 831982"/>
              <a:gd name="connsiteX6" fmla="*/ 103998 w 8229600"/>
              <a:gd name="connsiteY6" fmla="*/ 51999 h 831982"/>
              <a:gd name="connsiteX7" fmla="*/ 119228 w 8229600"/>
              <a:gd name="connsiteY7" fmla="*/ 15230 h 831982"/>
              <a:gd name="connsiteX8" fmla="*/ 155997 w 8229600"/>
              <a:gd name="connsiteY8" fmla="*/ 0 h 831982"/>
              <a:gd name="connsiteX9" fmla="*/ 8177601 w 8229600"/>
              <a:gd name="connsiteY9" fmla="*/ 0 h 831982"/>
              <a:gd name="connsiteX10" fmla="*/ 8222633 w 8229600"/>
              <a:gd name="connsiteY10" fmla="*/ 26000 h 831982"/>
              <a:gd name="connsiteX11" fmla="*/ 8222633 w 8229600"/>
              <a:gd name="connsiteY11" fmla="*/ 77999 h 831982"/>
              <a:gd name="connsiteX12" fmla="*/ 8177600 w 8229600"/>
              <a:gd name="connsiteY12" fmla="*/ 103998 h 831982"/>
              <a:gd name="connsiteX13" fmla="*/ 8125602 w 8229600"/>
              <a:gd name="connsiteY13" fmla="*/ 103998 h 831982"/>
              <a:gd name="connsiteX14" fmla="*/ 8125602 w 8229600"/>
              <a:gd name="connsiteY14" fmla="*/ 779983 h 831982"/>
              <a:gd name="connsiteX15" fmla="*/ 8110372 w 8229600"/>
              <a:gd name="connsiteY15" fmla="*/ 816752 h 831982"/>
              <a:gd name="connsiteX16" fmla="*/ 8073603 w 8229600"/>
              <a:gd name="connsiteY16" fmla="*/ 831982 h 831982"/>
              <a:gd name="connsiteX17" fmla="*/ 51999 w 8229600"/>
              <a:gd name="connsiteY17" fmla="*/ 831982 h 831982"/>
              <a:gd name="connsiteX18" fmla="*/ 207996 w 8229600"/>
              <a:gd name="connsiteY18" fmla="*/ 51999 h 831982"/>
              <a:gd name="connsiteX19" fmla="*/ 192766 w 8229600"/>
              <a:gd name="connsiteY19" fmla="*/ 88768 h 831982"/>
              <a:gd name="connsiteX20" fmla="*/ 155997 w 8229600"/>
              <a:gd name="connsiteY20" fmla="*/ 103998 h 831982"/>
              <a:gd name="connsiteX21" fmla="*/ 133481 w 8229600"/>
              <a:gd name="connsiteY21" fmla="*/ 90998 h 831982"/>
              <a:gd name="connsiteX22" fmla="*/ 133481 w 8229600"/>
              <a:gd name="connsiteY22" fmla="*/ 64999 h 831982"/>
              <a:gd name="connsiteX23" fmla="*/ 155997 w 8229600"/>
              <a:gd name="connsiteY23" fmla="*/ 52000 h 831982"/>
              <a:gd name="connsiteX24" fmla="*/ 207996 w 8229600"/>
              <a:gd name="connsiteY24" fmla="*/ 51999 h 831982"/>
              <a:gd name="connsiteX0" fmla="*/ 207996 w 8229600"/>
              <a:gd name="connsiteY0" fmla="*/ 51999 h 831982"/>
              <a:gd name="connsiteX1" fmla="*/ 192766 w 8229600"/>
              <a:gd name="connsiteY1" fmla="*/ 88768 h 831982"/>
              <a:gd name="connsiteX2" fmla="*/ 155997 w 8229600"/>
              <a:gd name="connsiteY2" fmla="*/ 103998 h 831982"/>
              <a:gd name="connsiteX3" fmla="*/ 133481 w 8229600"/>
              <a:gd name="connsiteY3" fmla="*/ 90998 h 831982"/>
              <a:gd name="connsiteX4" fmla="*/ 133481 w 8229600"/>
              <a:gd name="connsiteY4" fmla="*/ 64999 h 831982"/>
              <a:gd name="connsiteX5" fmla="*/ 155997 w 8229600"/>
              <a:gd name="connsiteY5" fmla="*/ 52000 h 831982"/>
              <a:gd name="connsiteX6" fmla="*/ 207996 w 8229600"/>
              <a:gd name="connsiteY6" fmla="*/ 51999 h 831982"/>
              <a:gd name="connsiteX7" fmla="*/ 103998 w 8229600"/>
              <a:gd name="connsiteY7" fmla="*/ 779983 h 831982"/>
              <a:gd name="connsiteX8" fmla="*/ 71898 w 8229600"/>
              <a:gd name="connsiteY8" fmla="*/ 828024 h 831982"/>
              <a:gd name="connsiteX9" fmla="*/ 15230 w 8229600"/>
              <a:gd name="connsiteY9" fmla="*/ 816752 h 831982"/>
              <a:gd name="connsiteX10" fmla="*/ 3958 w 8229600"/>
              <a:gd name="connsiteY10" fmla="*/ 760084 h 831982"/>
              <a:gd name="connsiteX11" fmla="*/ 51999 w 8229600"/>
              <a:gd name="connsiteY11" fmla="*/ 727984 h 831982"/>
              <a:gd name="connsiteX12" fmla="*/ 74515 w 8229600"/>
              <a:gd name="connsiteY12" fmla="*/ 740984 h 831982"/>
              <a:gd name="connsiteX13" fmla="*/ 74515 w 8229600"/>
              <a:gd name="connsiteY13" fmla="*/ 766983 h 831982"/>
              <a:gd name="connsiteX14" fmla="*/ 51999 w 8229600"/>
              <a:gd name="connsiteY14" fmla="*/ 779982 h 831982"/>
              <a:gd name="connsiteX15" fmla="*/ 103998 w 8229600"/>
              <a:gd name="connsiteY15" fmla="*/ 779983 h 831982"/>
              <a:gd name="connsiteX0" fmla="*/ 103998 w 8229600"/>
              <a:gd name="connsiteY0" fmla="*/ 727984 h 831982"/>
              <a:gd name="connsiteX1" fmla="*/ 103998 w 8229600"/>
              <a:gd name="connsiteY1" fmla="*/ 51999 h 831982"/>
              <a:gd name="connsiteX2" fmla="*/ 119228 w 8229600"/>
              <a:gd name="connsiteY2" fmla="*/ 15230 h 831982"/>
              <a:gd name="connsiteX3" fmla="*/ 155997 w 8229600"/>
              <a:gd name="connsiteY3" fmla="*/ 0 h 831982"/>
              <a:gd name="connsiteX4" fmla="*/ 8177601 w 8229600"/>
              <a:gd name="connsiteY4" fmla="*/ 0 h 831982"/>
              <a:gd name="connsiteX5" fmla="*/ 8222633 w 8229600"/>
              <a:gd name="connsiteY5" fmla="*/ 26000 h 831982"/>
              <a:gd name="connsiteX6" fmla="*/ 8222633 w 8229600"/>
              <a:gd name="connsiteY6" fmla="*/ 77999 h 831982"/>
              <a:gd name="connsiteX7" fmla="*/ 8177600 w 8229600"/>
              <a:gd name="connsiteY7" fmla="*/ 103998 h 831982"/>
              <a:gd name="connsiteX8" fmla="*/ 8125602 w 8229600"/>
              <a:gd name="connsiteY8" fmla="*/ 103998 h 831982"/>
              <a:gd name="connsiteX9" fmla="*/ 8125602 w 8229600"/>
              <a:gd name="connsiteY9" fmla="*/ 779983 h 831982"/>
              <a:gd name="connsiteX10" fmla="*/ 8110372 w 8229600"/>
              <a:gd name="connsiteY10" fmla="*/ 816752 h 831982"/>
              <a:gd name="connsiteX11" fmla="*/ 8073603 w 8229600"/>
              <a:gd name="connsiteY11" fmla="*/ 831982 h 831982"/>
              <a:gd name="connsiteX12" fmla="*/ 51999 w 8229600"/>
              <a:gd name="connsiteY12" fmla="*/ 831982 h 831982"/>
              <a:gd name="connsiteX13" fmla="*/ 6967 w 8229600"/>
              <a:gd name="connsiteY13" fmla="*/ 805982 h 831982"/>
              <a:gd name="connsiteX14" fmla="*/ 6967 w 8229600"/>
              <a:gd name="connsiteY14" fmla="*/ 753983 h 831982"/>
              <a:gd name="connsiteX15" fmla="*/ 52000 w 8229600"/>
              <a:gd name="connsiteY15" fmla="*/ 727984 h 831982"/>
              <a:gd name="connsiteX16" fmla="*/ 103998 w 8229600"/>
              <a:gd name="connsiteY16" fmla="*/ 727984 h 831982"/>
              <a:gd name="connsiteX17" fmla="*/ 155997 w 8229600"/>
              <a:gd name="connsiteY17" fmla="*/ 0 h 831982"/>
              <a:gd name="connsiteX18" fmla="*/ 201029 w 8229600"/>
              <a:gd name="connsiteY18" fmla="*/ 26000 h 831982"/>
              <a:gd name="connsiteX19" fmla="*/ 201029 w 8229600"/>
              <a:gd name="connsiteY19" fmla="*/ 77999 h 831982"/>
              <a:gd name="connsiteX20" fmla="*/ 155996 w 8229600"/>
              <a:gd name="connsiteY20" fmla="*/ 103998 h 831982"/>
              <a:gd name="connsiteX21" fmla="*/ 133480 w 8229600"/>
              <a:gd name="connsiteY21" fmla="*/ 90998 h 831982"/>
              <a:gd name="connsiteX22" fmla="*/ 133480 w 8229600"/>
              <a:gd name="connsiteY22" fmla="*/ 64999 h 831982"/>
              <a:gd name="connsiteX23" fmla="*/ 155996 w 8229600"/>
              <a:gd name="connsiteY23" fmla="*/ 52000 h 831982"/>
              <a:gd name="connsiteX24" fmla="*/ 207996 w 8229600"/>
              <a:gd name="connsiteY24" fmla="*/ 51999 h 831982"/>
              <a:gd name="connsiteX25" fmla="*/ 8125602 w 8229600"/>
              <a:gd name="connsiteY25" fmla="*/ 103998 h 831982"/>
              <a:gd name="connsiteX26" fmla="*/ 155997 w 8229600"/>
              <a:gd name="connsiteY26" fmla="*/ 103998 h 831982"/>
              <a:gd name="connsiteX27" fmla="*/ 51999 w 8229600"/>
              <a:gd name="connsiteY27" fmla="*/ 727984 h 831982"/>
              <a:gd name="connsiteX28" fmla="*/ 74515 w 8229600"/>
              <a:gd name="connsiteY28" fmla="*/ 740984 h 831982"/>
              <a:gd name="connsiteX29" fmla="*/ 74515 w 8229600"/>
              <a:gd name="connsiteY29" fmla="*/ 766983 h 831982"/>
              <a:gd name="connsiteX30" fmla="*/ 51999 w 8229600"/>
              <a:gd name="connsiteY30" fmla="*/ 779982 h 831982"/>
              <a:gd name="connsiteX31" fmla="*/ 103998 w 8229600"/>
              <a:gd name="connsiteY31" fmla="*/ 779983 h 831982"/>
              <a:gd name="connsiteX32" fmla="*/ 51999 w 8229600"/>
              <a:gd name="connsiteY32" fmla="*/ 831982 h 831982"/>
              <a:gd name="connsiteX33" fmla="*/ 103998 w 8229600"/>
              <a:gd name="connsiteY33" fmla="*/ 779983 h 831982"/>
              <a:gd name="connsiteX34" fmla="*/ 103998 w 8229600"/>
              <a:gd name="connsiteY34" fmla="*/ 727984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600" h="831982" stroke="0" extrusionOk="0">
                <a:moveTo>
                  <a:pt x="51999" y="831982"/>
                </a:moveTo>
                <a:cubicBezTo>
                  <a:pt x="80717" y="831982"/>
                  <a:pt x="103998" y="808701"/>
                  <a:pt x="103998" y="779983"/>
                </a:cubicBezTo>
                <a:lnTo>
                  <a:pt x="51999" y="779983"/>
                </a:lnTo>
                <a:cubicBezTo>
                  <a:pt x="66358" y="779983"/>
                  <a:pt x="77998" y="768343"/>
                  <a:pt x="77998" y="753984"/>
                </a:cubicBezTo>
                <a:cubicBezTo>
                  <a:pt x="77998" y="739625"/>
                  <a:pt x="66358" y="727985"/>
                  <a:pt x="51999" y="727985"/>
                </a:cubicBezTo>
                <a:lnTo>
                  <a:pt x="103998" y="727984"/>
                </a:lnTo>
                <a:lnTo>
                  <a:pt x="103998" y="51999"/>
                </a:lnTo>
                <a:cubicBezTo>
                  <a:pt x="103998" y="38208"/>
                  <a:pt x="109476" y="24982"/>
                  <a:pt x="119228" y="15230"/>
                </a:cubicBezTo>
                <a:cubicBezTo>
                  <a:pt x="128980" y="5478"/>
                  <a:pt x="142206" y="0"/>
                  <a:pt x="155997" y="0"/>
                </a:cubicBezTo>
                <a:lnTo>
                  <a:pt x="8177601" y="0"/>
                </a:lnTo>
                <a:cubicBezTo>
                  <a:pt x="8196178" y="0"/>
                  <a:pt x="8213345" y="9911"/>
                  <a:pt x="8222633" y="26000"/>
                </a:cubicBezTo>
                <a:cubicBezTo>
                  <a:pt x="8231922" y="42089"/>
                  <a:pt x="8231922" y="61910"/>
                  <a:pt x="8222633" y="77999"/>
                </a:cubicBezTo>
                <a:cubicBezTo>
                  <a:pt x="8213344" y="94088"/>
                  <a:pt x="8196178" y="103998"/>
                  <a:pt x="8177600" y="103998"/>
                </a:cubicBezTo>
                <a:lnTo>
                  <a:pt x="8125602" y="103998"/>
                </a:lnTo>
                <a:lnTo>
                  <a:pt x="8125602" y="779983"/>
                </a:lnTo>
                <a:cubicBezTo>
                  <a:pt x="8125602" y="793774"/>
                  <a:pt x="8120124" y="807000"/>
                  <a:pt x="8110372" y="816752"/>
                </a:cubicBezTo>
                <a:cubicBezTo>
                  <a:pt x="8100620" y="826504"/>
                  <a:pt x="8087394" y="831982"/>
                  <a:pt x="8073603" y="831982"/>
                </a:cubicBezTo>
                <a:lnTo>
                  <a:pt x="51999" y="831982"/>
                </a:lnTo>
                <a:close/>
                <a:moveTo>
                  <a:pt x="207996" y="51999"/>
                </a:moveTo>
                <a:cubicBezTo>
                  <a:pt x="207996" y="65790"/>
                  <a:pt x="202518" y="79016"/>
                  <a:pt x="192766" y="88768"/>
                </a:cubicBezTo>
                <a:cubicBezTo>
                  <a:pt x="183014" y="98520"/>
                  <a:pt x="169788" y="103998"/>
                  <a:pt x="155997" y="103998"/>
                </a:cubicBezTo>
                <a:cubicBezTo>
                  <a:pt x="146708" y="103998"/>
                  <a:pt x="138125" y="99043"/>
                  <a:pt x="133481" y="90998"/>
                </a:cubicBezTo>
                <a:cubicBezTo>
                  <a:pt x="128837" y="82954"/>
                  <a:pt x="128837" y="73043"/>
                  <a:pt x="133481" y="64999"/>
                </a:cubicBezTo>
                <a:cubicBezTo>
                  <a:pt x="138125" y="56955"/>
                  <a:pt x="146708" y="52000"/>
                  <a:pt x="155997" y="52000"/>
                </a:cubicBezTo>
                <a:lnTo>
                  <a:pt x="207996" y="51999"/>
                </a:lnTo>
                <a:close/>
              </a:path>
              <a:path w="8229600" h="831982" fill="darkenLess" stroke="0" extrusionOk="0">
                <a:moveTo>
                  <a:pt x="207996" y="51999"/>
                </a:moveTo>
                <a:cubicBezTo>
                  <a:pt x="207996" y="65790"/>
                  <a:pt x="202518" y="79016"/>
                  <a:pt x="192766" y="88768"/>
                </a:cubicBezTo>
                <a:cubicBezTo>
                  <a:pt x="183014" y="98520"/>
                  <a:pt x="169788" y="103998"/>
                  <a:pt x="155997" y="103998"/>
                </a:cubicBezTo>
                <a:cubicBezTo>
                  <a:pt x="146708" y="103998"/>
                  <a:pt x="138125" y="99043"/>
                  <a:pt x="133481" y="90998"/>
                </a:cubicBezTo>
                <a:cubicBezTo>
                  <a:pt x="128837" y="82954"/>
                  <a:pt x="128837" y="73043"/>
                  <a:pt x="133481" y="64999"/>
                </a:cubicBezTo>
                <a:cubicBezTo>
                  <a:pt x="138125" y="56955"/>
                  <a:pt x="146708" y="52000"/>
                  <a:pt x="155997" y="52000"/>
                </a:cubicBezTo>
                <a:lnTo>
                  <a:pt x="207996" y="51999"/>
                </a:lnTo>
                <a:close/>
                <a:moveTo>
                  <a:pt x="103998" y="779983"/>
                </a:moveTo>
                <a:cubicBezTo>
                  <a:pt x="103998" y="801015"/>
                  <a:pt x="91329" y="819975"/>
                  <a:pt x="71898" y="828024"/>
                </a:cubicBezTo>
                <a:cubicBezTo>
                  <a:pt x="52467" y="836072"/>
                  <a:pt x="30102" y="831624"/>
                  <a:pt x="15230" y="816752"/>
                </a:cubicBezTo>
                <a:cubicBezTo>
                  <a:pt x="358" y="801880"/>
                  <a:pt x="-4090" y="779515"/>
                  <a:pt x="3958" y="760084"/>
                </a:cubicBezTo>
                <a:cubicBezTo>
                  <a:pt x="12006" y="740653"/>
                  <a:pt x="30967" y="727984"/>
                  <a:pt x="51999" y="727984"/>
                </a:cubicBezTo>
                <a:cubicBezTo>
                  <a:pt x="61288" y="727984"/>
                  <a:pt x="69871" y="732939"/>
                  <a:pt x="74515" y="740984"/>
                </a:cubicBezTo>
                <a:cubicBezTo>
                  <a:pt x="79159" y="749028"/>
                  <a:pt x="79159" y="758939"/>
                  <a:pt x="74515" y="766983"/>
                </a:cubicBezTo>
                <a:cubicBezTo>
                  <a:pt x="69871" y="775027"/>
                  <a:pt x="61288" y="779982"/>
                  <a:pt x="51999" y="779982"/>
                </a:cubicBezTo>
                <a:lnTo>
                  <a:pt x="103998" y="779983"/>
                </a:lnTo>
                <a:close/>
              </a:path>
              <a:path w="8229600" h="831982" fill="none" extrusionOk="0">
                <a:moveTo>
                  <a:pt x="103998" y="727984"/>
                </a:moveTo>
                <a:lnTo>
                  <a:pt x="103998" y="51999"/>
                </a:lnTo>
                <a:cubicBezTo>
                  <a:pt x="103998" y="38208"/>
                  <a:pt x="109476" y="24982"/>
                  <a:pt x="119228" y="15230"/>
                </a:cubicBezTo>
                <a:cubicBezTo>
                  <a:pt x="128980" y="5478"/>
                  <a:pt x="142206" y="0"/>
                  <a:pt x="155997" y="0"/>
                </a:cubicBezTo>
                <a:lnTo>
                  <a:pt x="8177601" y="0"/>
                </a:lnTo>
                <a:cubicBezTo>
                  <a:pt x="8196178" y="0"/>
                  <a:pt x="8213345" y="9911"/>
                  <a:pt x="8222633" y="26000"/>
                </a:cubicBezTo>
                <a:cubicBezTo>
                  <a:pt x="8231922" y="42089"/>
                  <a:pt x="8231922" y="61910"/>
                  <a:pt x="8222633" y="77999"/>
                </a:cubicBezTo>
                <a:cubicBezTo>
                  <a:pt x="8213344" y="94088"/>
                  <a:pt x="8196178" y="103998"/>
                  <a:pt x="8177600" y="103998"/>
                </a:cubicBezTo>
                <a:lnTo>
                  <a:pt x="8125602" y="103998"/>
                </a:lnTo>
                <a:lnTo>
                  <a:pt x="8125602" y="779983"/>
                </a:lnTo>
                <a:cubicBezTo>
                  <a:pt x="8125602" y="793774"/>
                  <a:pt x="8120124" y="807000"/>
                  <a:pt x="8110372" y="816752"/>
                </a:cubicBezTo>
                <a:cubicBezTo>
                  <a:pt x="8100620" y="826504"/>
                  <a:pt x="8087394" y="831982"/>
                  <a:pt x="8073603" y="831982"/>
                </a:cubicBezTo>
                <a:lnTo>
                  <a:pt x="51999" y="831982"/>
                </a:lnTo>
                <a:cubicBezTo>
                  <a:pt x="33422" y="831982"/>
                  <a:pt x="16255" y="822071"/>
                  <a:pt x="6967" y="805982"/>
                </a:cubicBezTo>
                <a:cubicBezTo>
                  <a:pt x="-2322" y="789893"/>
                  <a:pt x="-2322" y="770072"/>
                  <a:pt x="6967" y="753983"/>
                </a:cubicBezTo>
                <a:cubicBezTo>
                  <a:pt x="16256" y="737894"/>
                  <a:pt x="33422" y="727984"/>
                  <a:pt x="52000" y="727984"/>
                </a:cubicBezTo>
                <a:lnTo>
                  <a:pt x="103998" y="727984"/>
                </a:lnTo>
                <a:close/>
                <a:moveTo>
                  <a:pt x="155997" y="0"/>
                </a:moveTo>
                <a:cubicBezTo>
                  <a:pt x="174574" y="0"/>
                  <a:pt x="191741" y="9911"/>
                  <a:pt x="201029" y="26000"/>
                </a:cubicBezTo>
                <a:cubicBezTo>
                  <a:pt x="210318" y="42089"/>
                  <a:pt x="210318" y="61910"/>
                  <a:pt x="201029" y="77999"/>
                </a:cubicBezTo>
                <a:cubicBezTo>
                  <a:pt x="191740" y="94088"/>
                  <a:pt x="174574" y="103998"/>
                  <a:pt x="155996" y="103998"/>
                </a:cubicBezTo>
                <a:cubicBezTo>
                  <a:pt x="146707" y="103998"/>
                  <a:pt x="138124" y="99043"/>
                  <a:pt x="133480" y="90998"/>
                </a:cubicBezTo>
                <a:cubicBezTo>
                  <a:pt x="128836" y="82954"/>
                  <a:pt x="128836" y="73043"/>
                  <a:pt x="133480" y="64999"/>
                </a:cubicBezTo>
                <a:cubicBezTo>
                  <a:pt x="138124" y="56955"/>
                  <a:pt x="146707" y="52000"/>
                  <a:pt x="155996" y="52000"/>
                </a:cubicBezTo>
                <a:lnTo>
                  <a:pt x="207996" y="51999"/>
                </a:lnTo>
                <a:moveTo>
                  <a:pt x="8125602" y="103998"/>
                </a:moveTo>
                <a:lnTo>
                  <a:pt x="155997" y="103998"/>
                </a:lnTo>
                <a:moveTo>
                  <a:pt x="51999" y="727984"/>
                </a:moveTo>
                <a:cubicBezTo>
                  <a:pt x="61288" y="727984"/>
                  <a:pt x="69871" y="732939"/>
                  <a:pt x="74515" y="740984"/>
                </a:cubicBezTo>
                <a:cubicBezTo>
                  <a:pt x="79159" y="749028"/>
                  <a:pt x="79159" y="758939"/>
                  <a:pt x="74515" y="766983"/>
                </a:cubicBezTo>
                <a:cubicBezTo>
                  <a:pt x="69871" y="775027"/>
                  <a:pt x="61288" y="779982"/>
                  <a:pt x="51999" y="779982"/>
                </a:cubicBezTo>
                <a:lnTo>
                  <a:pt x="103998" y="779983"/>
                </a:lnTo>
                <a:moveTo>
                  <a:pt x="51999" y="831982"/>
                </a:moveTo>
                <a:cubicBezTo>
                  <a:pt x="80717" y="831982"/>
                  <a:pt x="103998" y="808701"/>
                  <a:pt x="103998" y="779983"/>
                </a:cubicBezTo>
                <a:lnTo>
                  <a:pt x="103998" y="727984"/>
                </a:lnTo>
              </a:path>
            </a:pathLst>
          </a:custGeom>
        </p:spPr>
        <p:txBody>
          <a:bodyPr>
            <a:normAutofit/>
          </a:bodyPr>
          <a:lstStyle/>
          <a:p>
            <a:pPr algn="ctr"/>
            <a:r>
              <a:rPr lang="fr-FR" dirty="0" smtClean="0">
                <a:effectLst>
                  <a:glow rad="139700">
                    <a:schemeClr val="accent6">
                      <a:satMod val="175000"/>
                      <a:alpha val="40000"/>
                    </a:schemeClr>
                  </a:glow>
                </a:effectLst>
              </a:rPr>
              <a:t>3. </a:t>
            </a:r>
            <a:r>
              <a:rPr lang="fr-FR" cap="small" dirty="0" smtClean="0">
                <a:effectLst>
                  <a:glow rad="139700">
                    <a:schemeClr val="accent6">
                      <a:satMod val="175000"/>
                      <a:alpha val="40000"/>
                    </a:schemeClr>
                  </a:glow>
                </a:effectLst>
              </a:rPr>
              <a:t>L’écrouissage</a:t>
            </a:r>
            <a:endParaRPr lang="fr-FR" cap="small" dirty="0">
              <a:effectLst>
                <a:glow rad="139700">
                  <a:schemeClr val="accent6">
                    <a:satMod val="175000"/>
                    <a:alpha val="40000"/>
                  </a:schemeClr>
                </a:glow>
              </a:effectLst>
            </a:endParaRPr>
          </a:p>
        </p:txBody>
      </p:sp>
      <p:sp>
        <p:nvSpPr>
          <p:cNvPr id="8" name="ZoneTexte 7"/>
          <p:cNvSpPr txBox="1"/>
          <p:nvPr/>
        </p:nvSpPr>
        <p:spPr>
          <a:xfrm>
            <a:off x="214282" y="2143116"/>
            <a:ext cx="8501122"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Low" fontAlgn="base">
              <a:spcBef>
                <a:spcPct val="0"/>
              </a:spcBef>
              <a:spcAft>
                <a:spcPct val="0"/>
              </a:spcAft>
              <a:buFont typeface="Wingdings" pitchFamily="2" charset="2"/>
              <a:buChar char="v"/>
            </a:pPr>
            <a:r>
              <a:rPr lang="fr-FR" sz="2400" dirty="0" smtClean="0">
                <a:solidFill>
                  <a:srgbClr val="000000"/>
                </a:solidFill>
                <a:latin typeface="Times New Roman" pitchFamily="18" charset="0"/>
                <a:ea typeface="Calibri" pitchFamily="34" charset="0"/>
                <a:cs typeface="Times New Roman" pitchFamily="18" charset="0"/>
              </a:rPr>
              <a:t>Écrouir : battre un métal </a:t>
            </a:r>
            <a:r>
              <a:rPr lang="fr-FR" sz="2400" dirty="0" smtClean="0">
                <a:solidFill>
                  <a:srgbClr val="0000FF"/>
                </a:solidFill>
                <a:latin typeface="Times New Roman" pitchFamily="18" charset="0"/>
                <a:ea typeface="Calibri" pitchFamily="34" charset="0"/>
                <a:cs typeface="Times New Roman" pitchFamily="18" charset="0"/>
              </a:rPr>
              <a:t>au-delà de sa limite élastique.</a:t>
            </a:r>
          </a:p>
          <a:p>
            <a:pPr lvl="0" algn="justLow" fontAlgn="base">
              <a:spcBef>
                <a:spcPct val="0"/>
              </a:spcBef>
              <a:spcAft>
                <a:spcPct val="0"/>
              </a:spcAft>
            </a:pPr>
            <a:endParaRPr lang="fr-FR" sz="2400" dirty="0" smtClean="0">
              <a:solidFill>
                <a:srgbClr val="000000"/>
              </a:solidFill>
              <a:latin typeface="Times New Roman" pitchFamily="18" charset="0"/>
              <a:ea typeface="Calibri" pitchFamily="34" charset="0"/>
              <a:cs typeface="Times New Roman" pitchFamily="18" charset="0"/>
            </a:endParaRPr>
          </a:p>
          <a:p>
            <a:pPr lvl="0" algn="justLow" fontAlgn="base">
              <a:spcBef>
                <a:spcPct val="0"/>
              </a:spcBef>
              <a:spcAft>
                <a:spcPct val="0"/>
              </a:spcAft>
              <a:buFont typeface="Wingdings" pitchFamily="2" charset="2"/>
              <a:buChar char="v"/>
            </a:pPr>
            <a:r>
              <a:rPr lang="fr-FR" sz="2400" dirty="0" smtClean="0">
                <a:solidFill>
                  <a:srgbClr val="000000"/>
                </a:solidFill>
                <a:latin typeface="Times New Roman" pitchFamily="18" charset="0"/>
                <a:ea typeface="Calibri" pitchFamily="34" charset="0"/>
                <a:cs typeface="Times New Roman" pitchFamily="18" charset="0"/>
              </a:rPr>
              <a:t>L'écrouissage d'un métal est le durcissement d'un métal sous l'effet de sa </a:t>
            </a:r>
            <a:r>
              <a:rPr lang="fr-FR" sz="2400" u="sng" dirty="0" smtClean="0">
                <a:solidFill>
                  <a:srgbClr val="0000FF"/>
                </a:solidFill>
                <a:latin typeface="Times New Roman" pitchFamily="18" charset="0"/>
                <a:ea typeface="Calibri" pitchFamily="34" charset="0"/>
                <a:cs typeface="Times New Roman" pitchFamily="18" charset="0"/>
              </a:rPr>
              <a:t>déformation plastique (</a:t>
            </a:r>
            <a:r>
              <a:rPr lang="fr-FR" sz="2400" dirty="0" smtClean="0">
                <a:solidFill>
                  <a:srgbClr val="000000"/>
                </a:solidFill>
                <a:latin typeface="Times New Roman" pitchFamily="18" charset="0"/>
                <a:ea typeface="Calibri" pitchFamily="34" charset="0"/>
                <a:cs typeface="Times New Roman" pitchFamily="18" charset="0"/>
              </a:rPr>
              <a:t>définitive) [</a:t>
            </a:r>
            <a:r>
              <a:rPr lang="fr-FR" sz="2400" dirty="0" err="1" smtClean="0">
                <a:solidFill>
                  <a:srgbClr val="000000"/>
                </a:solidFill>
                <a:latin typeface="Times New Roman" pitchFamily="18" charset="0"/>
                <a:ea typeface="Calibri" pitchFamily="34" charset="0"/>
                <a:cs typeface="Times New Roman" pitchFamily="18" charset="0"/>
              </a:rPr>
              <a:t>réfé</a:t>
            </a:r>
            <a:r>
              <a:rPr lang="fr-FR" sz="2400" dirty="0" smtClean="0">
                <a:solidFill>
                  <a:srgbClr val="000000"/>
                </a:solidFill>
                <a:latin typeface="Times New Roman" pitchFamily="18" charset="0"/>
                <a:ea typeface="Calibri" pitchFamily="34" charset="0"/>
                <a:cs typeface="Times New Roman" pitchFamily="18" charset="0"/>
              </a:rPr>
              <a:t>: </a:t>
            </a:r>
            <a:r>
              <a:rPr lang="fr-FR" sz="2400" dirty="0" err="1" smtClean="0">
                <a:solidFill>
                  <a:srgbClr val="000000"/>
                </a:solidFill>
                <a:latin typeface="Times New Roman" pitchFamily="18" charset="0"/>
                <a:ea typeface="Calibri" pitchFamily="34" charset="0"/>
                <a:cs typeface="Times New Roman" pitchFamily="18" charset="0"/>
              </a:rPr>
              <a:t>wikipedia</a:t>
            </a:r>
            <a:r>
              <a:rPr lang="fr-FR" sz="2400" dirty="0" smtClean="0">
                <a:solidFill>
                  <a:srgbClr val="000000"/>
                </a:solidFill>
                <a:latin typeface="Times New Roman" pitchFamily="18" charset="0"/>
                <a:ea typeface="Calibri" pitchFamily="34" charset="0"/>
                <a:cs typeface="Times New Roman" pitchFamily="18" charset="0"/>
              </a:rPr>
              <a:t>]</a:t>
            </a:r>
          </a:p>
        </p:txBody>
      </p:sp>
      <p:sp>
        <p:nvSpPr>
          <p:cNvPr id="9" name="Rectangle 8"/>
          <p:cNvSpPr/>
          <p:nvPr/>
        </p:nvSpPr>
        <p:spPr>
          <a:xfrm>
            <a:off x="357158" y="4572008"/>
            <a:ext cx="8286808" cy="830997"/>
          </a:xfrm>
          <a:prstGeom prst="rect">
            <a:avLst/>
          </a:prstGeom>
          <a:solidFill>
            <a:srgbClr val="CCFF66"/>
          </a:solidFill>
          <a:ln w="38100">
            <a:solidFill>
              <a:srgbClr val="0000FF"/>
            </a:solid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justLow" fontAlgn="base">
              <a:spcBef>
                <a:spcPct val="0"/>
              </a:spcBef>
              <a:spcAft>
                <a:spcPct val="0"/>
              </a:spcAft>
            </a:pPr>
            <a:r>
              <a:rPr lang="fr-FR" sz="2400" dirty="0" smtClean="0">
                <a:solidFill>
                  <a:srgbClr val="000000"/>
                </a:solidFill>
                <a:latin typeface="Times New Roman" pitchFamily="18" charset="0"/>
                <a:cs typeface="Times New Roman" pitchFamily="18" charset="0"/>
              </a:rPr>
              <a:t>En conclusion rapide, on peut dire que l’écrouissage n’est qu’une description de l’état plastique du matériau métallique déformé.</a:t>
            </a:r>
            <a:endParaRPr lang="fr-FR" sz="3600" dirty="0" smtClean="0">
              <a:latin typeface="Arial" pitchFamily="34" charset="0"/>
              <a:cs typeface="Arial" pitchFamily="34" charset="0"/>
            </a:endParaRPr>
          </a:p>
        </p:txBody>
      </p:sp>
      <p:sp>
        <p:nvSpPr>
          <p:cNvPr id="10" name="ZoneTexte 9"/>
          <p:cNvSpPr txBox="1"/>
          <p:nvPr/>
        </p:nvSpPr>
        <p:spPr>
          <a:xfrm>
            <a:off x="2786050" y="4071942"/>
            <a:ext cx="2357454" cy="461665"/>
          </a:xfrm>
          <a:prstGeom prst="rect">
            <a:avLst/>
          </a:prstGeom>
          <a:solidFill>
            <a:schemeClr val="accent5">
              <a:lumMod val="40000"/>
              <a:lumOff val="60000"/>
            </a:schemeClr>
          </a:solidFill>
        </p:spPr>
        <p:txBody>
          <a:bodyPr wrap="square" rtlCol="0">
            <a:spAutoFit/>
          </a:bodyPr>
          <a:lstStyle/>
          <a:p>
            <a:pPr algn="ctr"/>
            <a:r>
              <a:rPr lang="fr-FR" sz="2400" b="1" dirty="0" smtClean="0">
                <a:solidFill>
                  <a:srgbClr val="C00000"/>
                </a:solidFill>
              </a:rPr>
              <a:t>Conclusion</a:t>
            </a:r>
            <a:endParaRPr lang="fr-FR"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left)">
                                      <p:cBhvr>
                                        <p:cTn id="12" dur="50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ou (</a:t>
            </a:r>
            <a:r>
              <a:rPr lang="fr-FR" sz="2800" cap="small" dirty="0" smtClean="0"/>
              <a:t>Déformation Élastique)</a:t>
            </a:r>
            <a:endParaRPr kumimoji="0" lang="fr-FR" sz="2800" b="0" i="0" u="none" strike="noStrike" kern="1200" cap="none" spc="0" normalizeH="0" baseline="0" noProof="0" dirty="0">
              <a:ln>
                <a:noFill/>
              </a:ln>
              <a:solidFill>
                <a:schemeClr val="bg1"/>
              </a:solidFill>
              <a:effectLst/>
              <a:uLnTx/>
              <a:uFillTx/>
              <a:ea typeface="+mj-ea"/>
              <a:cs typeface="+mj-cs"/>
            </a:endParaRPr>
          </a:p>
        </p:txBody>
      </p:sp>
      <p:sp>
        <p:nvSpPr>
          <p:cNvPr id="6" name="ZoneTexte 5"/>
          <p:cNvSpPr txBox="1"/>
          <p:nvPr/>
        </p:nvSpPr>
        <p:spPr>
          <a:xfrm>
            <a:off x="0" y="857232"/>
            <a:ext cx="8786842" cy="1323439"/>
          </a:xfrm>
          <a:prstGeom prst="rect">
            <a:avLst/>
          </a:prstGeom>
          <a:solidFill>
            <a:srgbClr val="CCFF66"/>
          </a:solidFill>
        </p:spPr>
        <p:txBody>
          <a:bodyPr wrap="square" rtlCol="0">
            <a:spAutoFit/>
          </a:bodyPr>
          <a:lstStyle/>
          <a:p>
            <a:pPr indent="355600" algn="just"/>
            <a:r>
              <a:rPr lang="fr-FR" sz="2000" dirty="0" smtClean="0"/>
              <a:t>C’est la zone donne laquelle l’éprouvette (l’objet ou la pièce) retrouve sa forme initiale dès qu’on élimine la contrainte (la force) appliquée, la partie linéaire (</a:t>
            </a:r>
            <a:r>
              <a:rPr lang="fr-FR" sz="2000" u="sng" dirty="0" smtClean="0">
                <a:solidFill>
                  <a:srgbClr val="0000FF"/>
                </a:solidFill>
              </a:rPr>
              <a:t>supposée linéaire pour les matériaux métalliques</a:t>
            </a:r>
            <a:r>
              <a:rPr lang="fr-FR" sz="2000" dirty="0" smtClean="0"/>
              <a:t>)de la courbe de traction.</a:t>
            </a:r>
            <a:endParaRPr lang="fr-FR" sz="2000" dirty="0"/>
          </a:p>
        </p:txBody>
      </p:sp>
      <p:graphicFrame>
        <p:nvGraphicFramePr>
          <p:cNvPr id="11" name="Diagramme 10"/>
          <p:cNvGraphicFramePr/>
          <p:nvPr/>
        </p:nvGraphicFramePr>
        <p:xfrm>
          <a:off x="285720" y="2428868"/>
          <a:ext cx="2857520"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ZoneTexte 11"/>
          <p:cNvSpPr txBox="1"/>
          <p:nvPr/>
        </p:nvSpPr>
        <p:spPr>
          <a:xfrm>
            <a:off x="357158" y="3000372"/>
            <a:ext cx="8429684" cy="707886"/>
          </a:xfrm>
          <a:prstGeom prst="rect">
            <a:avLst/>
          </a:prstGeom>
          <a:noFill/>
        </p:spPr>
        <p:txBody>
          <a:bodyPr wrap="square" rtlCol="0">
            <a:spAutoFit/>
          </a:bodyPr>
          <a:lstStyle/>
          <a:p>
            <a:r>
              <a:rPr lang="fr-FR" sz="2000" dirty="0" smtClean="0"/>
              <a:t>Dans cette zone Hooke a constaté que la contrainte appliquée </a:t>
            </a:r>
            <a:r>
              <a:rPr lang="fr-FR" sz="2000" dirty="0" smtClean="0">
                <a:sym typeface="Symbol"/>
              </a:rPr>
              <a:t></a:t>
            </a:r>
            <a:r>
              <a:rPr lang="fr-FR" sz="2000" dirty="0" smtClean="0"/>
              <a:t> est proportionnelle </a:t>
            </a:r>
            <a:r>
              <a:rPr lang="fr-FR" sz="2000" dirty="0" smtClean="0">
                <a:sym typeface="Symbol"/>
              </a:rPr>
              <a:t></a:t>
            </a:r>
            <a:r>
              <a:rPr lang="fr-FR" sz="2000" dirty="0" smtClean="0"/>
              <a:t>à l’allongement relatif </a:t>
            </a:r>
            <a:r>
              <a:rPr lang="fr-FR" sz="2000" dirty="0" smtClean="0">
                <a:sym typeface="Symbol"/>
              </a:rPr>
              <a:t></a:t>
            </a:r>
            <a:r>
              <a:rPr lang="fr-FR" sz="2000" dirty="0" smtClean="0"/>
              <a:t> selon la relation suivante :</a:t>
            </a:r>
            <a:endParaRPr lang="fr-FR" sz="2000" dirty="0"/>
          </a:p>
        </p:txBody>
      </p:sp>
      <p:pic>
        <p:nvPicPr>
          <p:cNvPr id="13"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786710" y="3143248"/>
            <a:ext cx="1143008" cy="441820"/>
          </a:xfrm>
          <a:prstGeom prst="rect">
            <a:avLst/>
          </a:prstGeom>
        </p:spPr>
        <p:style>
          <a:lnRef idx="1">
            <a:schemeClr val="accent4"/>
          </a:lnRef>
          <a:fillRef idx="2">
            <a:schemeClr val="accent4"/>
          </a:fillRef>
          <a:effectRef idx="1">
            <a:schemeClr val="accent4"/>
          </a:effectRef>
          <a:fontRef idx="minor">
            <a:schemeClr val="dk1"/>
          </a:fontRef>
        </p:style>
      </p:pic>
      <p:sp>
        <p:nvSpPr>
          <p:cNvPr id="14" name="Rectangle 13"/>
          <p:cNvSpPr/>
          <p:nvPr/>
        </p:nvSpPr>
        <p:spPr>
          <a:xfrm>
            <a:off x="500002" y="4357694"/>
            <a:ext cx="8286840" cy="646331"/>
          </a:xfrm>
          <a:prstGeom prst="rect">
            <a:avLst/>
          </a:prstGeom>
          <a:solidFill>
            <a:schemeClr val="accent1">
              <a:lumMod val="20000"/>
              <a:lumOff val="80000"/>
            </a:schemeClr>
          </a:solidFill>
        </p:spPr>
        <p:txBody>
          <a:bodyPr wrap="square">
            <a:spAutoFit/>
          </a:bodyPr>
          <a:lstStyle/>
          <a:p>
            <a:r>
              <a:rPr lang="fr-FR" b="1" i="1" dirty="0" smtClean="0"/>
              <a:t>E</a:t>
            </a:r>
            <a:r>
              <a:rPr lang="fr-FR" dirty="0" smtClean="0"/>
              <a:t> est dit </a:t>
            </a:r>
            <a:r>
              <a:rPr lang="fr-FR" b="1" dirty="0" smtClean="0"/>
              <a:t>module de Young. </a:t>
            </a:r>
            <a:r>
              <a:rPr lang="fr-FR" dirty="0" smtClean="0"/>
              <a:t>C’est une caractéristique du matériau, généralement exprimé (</a:t>
            </a:r>
            <a:r>
              <a:rPr lang="fr-FR" dirty="0" err="1" smtClean="0"/>
              <a:t>GPa</a:t>
            </a:r>
            <a:r>
              <a:rPr lang="fr-FR" dirty="0" smtClean="0"/>
              <a:t>).</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229600" cy="831982"/>
          </a:xfrm>
          <a:custGeom>
            <a:avLst/>
            <a:gdLst>
              <a:gd name="connsiteX0" fmla="*/ 51999 w 8229600"/>
              <a:gd name="connsiteY0" fmla="*/ 831982 h 831982"/>
              <a:gd name="connsiteX1" fmla="*/ 103998 w 8229600"/>
              <a:gd name="connsiteY1" fmla="*/ 779983 h 831982"/>
              <a:gd name="connsiteX2" fmla="*/ 51999 w 8229600"/>
              <a:gd name="connsiteY2" fmla="*/ 779983 h 831982"/>
              <a:gd name="connsiteX3" fmla="*/ 77998 w 8229600"/>
              <a:gd name="connsiteY3" fmla="*/ 753984 h 831982"/>
              <a:gd name="connsiteX4" fmla="*/ 51999 w 8229600"/>
              <a:gd name="connsiteY4" fmla="*/ 727985 h 831982"/>
              <a:gd name="connsiteX5" fmla="*/ 103998 w 8229600"/>
              <a:gd name="connsiteY5" fmla="*/ 727984 h 831982"/>
              <a:gd name="connsiteX6" fmla="*/ 103998 w 8229600"/>
              <a:gd name="connsiteY6" fmla="*/ 51999 h 831982"/>
              <a:gd name="connsiteX7" fmla="*/ 119228 w 8229600"/>
              <a:gd name="connsiteY7" fmla="*/ 15230 h 831982"/>
              <a:gd name="connsiteX8" fmla="*/ 155997 w 8229600"/>
              <a:gd name="connsiteY8" fmla="*/ 0 h 831982"/>
              <a:gd name="connsiteX9" fmla="*/ 8177601 w 8229600"/>
              <a:gd name="connsiteY9" fmla="*/ 0 h 831982"/>
              <a:gd name="connsiteX10" fmla="*/ 8222633 w 8229600"/>
              <a:gd name="connsiteY10" fmla="*/ 26000 h 831982"/>
              <a:gd name="connsiteX11" fmla="*/ 8222633 w 8229600"/>
              <a:gd name="connsiteY11" fmla="*/ 77999 h 831982"/>
              <a:gd name="connsiteX12" fmla="*/ 8177600 w 8229600"/>
              <a:gd name="connsiteY12" fmla="*/ 103998 h 831982"/>
              <a:gd name="connsiteX13" fmla="*/ 8125602 w 8229600"/>
              <a:gd name="connsiteY13" fmla="*/ 103998 h 831982"/>
              <a:gd name="connsiteX14" fmla="*/ 8125602 w 8229600"/>
              <a:gd name="connsiteY14" fmla="*/ 779983 h 831982"/>
              <a:gd name="connsiteX15" fmla="*/ 8110372 w 8229600"/>
              <a:gd name="connsiteY15" fmla="*/ 816752 h 831982"/>
              <a:gd name="connsiteX16" fmla="*/ 8073603 w 8229600"/>
              <a:gd name="connsiteY16" fmla="*/ 831982 h 831982"/>
              <a:gd name="connsiteX17" fmla="*/ 51999 w 8229600"/>
              <a:gd name="connsiteY17" fmla="*/ 831982 h 831982"/>
              <a:gd name="connsiteX18" fmla="*/ 207996 w 8229600"/>
              <a:gd name="connsiteY18" fmla="*/ 51999 h 831982"/>
              <a:gd name="connsiteX19" fmla="*/ 192766 w 8229600"/>
              <a:gd name="connsiteY19" fmla="*/ 88768 h 831982"/>
              <a:gd name="connsiteX20" fmla="*/ 155997 w 8229600"/>
              <a:gd name="connsiteY20" fmla="*/ 103998 h 831982"/>
              <a:gd name="connsiteX21" fmla="*/ 133481 w 8229600"/>
              <a:gd name="connsiteY21" fmla="*/ 90998 h 831982"/>
              <a:gd name="connsiteX22" fmla="*/ 133481 w 8229600"/>
              <a:gd name="connsiteY22" fmla="*/ 64999 h 831982"/>
              <a:gd name="connsiteX23" fmla="*/ 155997 w 8229600"/>
              <a:gd name="connsiteY23" fmla="*/ 52000 h 831982"/>
              <a:gd name="connsiteX24" fmla="*/ 207996 w 8229600"/>
              <a:gd name="connsiteY24" fmla="*/ 51999 h 831982"/>
              <a:gd name="connsiteX0" fmla="*/ 207996 w 8229600"/>
              <a:gd name="connsiteY0" fmla="*/ 51999 h 831982"/>
              <a:gd name="connsiteX1" fmla="*/ 192766 w 8229600"/>
              <a:gd name="connsiteY1" fmla="*/ 88768 h 831982"/>
              <a:gd name="connsiteX2" fmla="*/ 155997 w 8229600"/>
              <a:gd name="connsiteY2" fmla="*/ 103998 h 831982"/>
              <a:gd name="connsiteX3" fmla="*/ 133481 w 8229600"/>
              <a:gd name="connsiteY3" fmla="*/ 90998 h 831982"/>
              <a:gd name="connsiteX4" fmla="*/ 133481 w 8229600"/>
              <a:gd name="connsiteY4" fmla="*/ 64999 h 831982"/>
              <a:gd name="connsiteX5" fmla="*/ 155997 w 8229600"/>
              <a:gd name="connsiteY5" fmla="*/ 52000 h 831982"/>
              <a:gd name="connsiteX6" fmla="*/ 207996 w 8229600"/>
              <a:gd name="connsiteY6" fmla="*/ 51999 h 831982"/>
              <a:gd name="connsiteX7" fmla="*/ 103998 w 8229600"/>
              <a:gd name="connsiteY7" fmla="*/ 779983 h 831982"/>
              <a:gd name="connsiteX8" fmla="*/ 71898 w 8229600"/>
              <a:gd name="connsiteY8" fmla="*/ 828024 h 831982"/>
              <a:gd name="connsiteX9" fmla="*/ 15230 w 8229600"/>
              <a:gd name="connsiteY9" fmla="*/ 816752 h 831982"/>
              <a:gd name="connsiteX10" fmla="*/ 3958 w 8229600"/>
              <a:gd name="connsiteY10" fmla="*/ 760084 h 831982"/>
              <a:gd name="connsiteX11" fmla="*/ 51999 w 8229600"/>
              <a:gd name="connsiteY11" fmla="*/ 727984 h 831982"/>
              <a:gd name="connsiteX12" fmla="*/ 74515 w 8229600"/>
              <a:gd name="connsiteY12" fmla="*/ 740984 h 831982"/>
              <a:gd name="connsiteX13" fmla="*/ 74515 w 8229600"/>
              <a:gd name="connsiteY13" fmla="*/ 766983 h 831982"/>
              <a:gd name="connsiteX14" fmla="*/ 51999 w 8229600"/>
              <a:gd name="connsiteY14" fmla="*/ 779982 h 831982"/>
              <a:gd name="connsiteX15" fmla="*/ 103998 w 8229600"/>
              <a:gd name="connsiteY15" fmla="*/ 779983 h 831982"/>
              <a:gd name="connsiteX0" fmla="*/ 103998 w 8229600"/>
              <a:gd name="connsiteY0" fmla="*/ 727984 h 831982"/>
              <a:gd name="connsiteX1" fmla="*/ 103998 w 8229600"/>
              <a:gd name="connsiteY1" fmla="*/ 51999 h 831982"/>
              <a:gd name="connsiteX2" fmla="*/ 119228 w 8229600"/>
              <a:gd name="connsiteY2" fmla="*/ 15230 h 831982"/>
              <a:gd name="connsiteX3" fmla="*/ 155997 w 8229600"/>
              <a:gd name="connsiteY3" fmla="*/ 0 h 831982"/>
              <a:gd name="connsiteX4" fmla="*/ 8177601 w 8229600"/>
              <a:gd name="connsiteY4" fmla="*/ 0 h 831982"/>
              <a:gd name="connsiteX5" fmla="*/ 8222633 w 8229600"/>
              <a:gd name="connsiteY5" fmla="*/ 26000 h 831982"/>
              <a:gd name="connsiteX6" fmla="*/ 8222633 w 8229600"/>
              <a:gd name="connsiteY6" fmla="*/ 77999 h 831982"/>
              <a:gd name="connsiteX7" fmla="*/ 8177600 w 8229600"/>
              <a:gd name="connsiteY7" fmla="*/ 103998 h 831982"/>
              <a:gd name="connsiteX8" fmla="*/ 8125602 w 8229600"/>
              <a:gd name="connsiteY8" fmla="*/ 103998 h 831982"/>
              <a:gd name="connsiteX9" fmla="*/ 8125602 w 8229600"/>
              <a:gd name="connsiteY9" fmla="*/ 779983 h 831982"/>
              <a:gd name="connsiteX10" fmla="*/ 8110372 w 8229600"/>
              <a:gd name="connsiteY10" fmla="*/ 816752 h 831982"/>
              <a:gd name="connsiteX11" fmla="*/ 8073603 w 8229600"/>
              <a:gd name="connsiteY11" fmla="*/ 831982 h 831982"/>
              <a:gd name="connsiteX12" fmla="*/ 51999 w 8229600"/>
              <a:gd name="connsiteY12" fmla="*/ 831982 h 831982"/>
              <a:gd name="connsiteX13" fmla="*/ 6967 w 8229600"/>
              <a:gd name="connsiteY13" fmla="*/ 805982 h 831982"/>
              <a:gd name="connsiteX14" fmla="*/ 6967 w 8229600"/>
              <a:gd name="connsiteY14" fmla="*/ 753983 h 831982"/>
              <a:gd name="connsiteX15" fmla="*/ 52000 w 8229600"/>
              <a:gd name="connsiteY15" fmla="*/ 727984 h 831982"/>
              <a:gd name="connsiteX16" fmla="*/ 103998 w 8229600"/>
              <a:gd name="connsiteY16" fmla="*/ 727984 h 831982"/>
              <a:gd name="connsiteX17" fmla="*/ 155997 w 8229600"/>
              <a:gd name="connsiteY17" fmla="*/ 0 h 831982"/>
              <a:gd name="connsiteX18" fmla="*/ 201029 w 8229600"/>
              <a:gd name="connsiteY18" fmla="*/ 26000 h 831982"/>
              <a:gd name="connsiteX19" fmla="*/ 201029 w 8229600"/>
              <a:gd name="connsiteY19" fmla="*/ 77999 h 831982"/>
              <a:gd name="connsiteX20" fmla="*/ 155996 w 8229600"/>
              <a:gd name="connsiteY20" fmla="*/ 103998 h 831982"/>
              <a:gd name="connsiteX21" fmla="*/ 133480 w 8229600"/>
              <a:gd name="connsiteY21" fmla="*/ 90998 h 831982"/>
              <a:gd name="connsiteX22" fmla="*/ 133480 w 8229600"/>
              <a:gd name="connsiteY22" fmla="*/ 64999 h 831982"/>
              <a:gd name="connsiteX23" fmla="*/ 155996 w 8229600"/>
              <a:gd name="connsiteY23" fmla="*/ 52000 h 831982"/>
              <a:gd name="connsiteX24" fmla="*/ 207996 w 8229600"/>
              <a:gd name="connsiteY24" fmla="*/ 51999 h 831982"/>
              <a:gd name="connsiteX25" fmla="*/ 8125602 w 8229600"/>
              <a:gd name="connsiteY25" fmla="*/ 103998 h 831982"/>
              <a:gd name="connsiteX26" fmla="*/ 155997 w 8229600"/>
              <a:gd name="connsiteY26" fmla="*/ 103998 h 831982"/>
              <a:gd name="connsiteX27" fmla="*/ 51999 w 8229600"/>
              <a:gd name="connsiteY27" fmla="*/ 727984 h 831982"/>
              <a:gd name="connsiteX28" fmla="*/ 74515 w 8229600"/>
              <a:gd name="connsiteY28" fmla="*/ 740984 h 831982"/>
              <a:gd name="connsiteX29" fmla="*/ 74515 w 8229600"/>
              <a:gd name="connsiteY29" fmla="*/ 766983 h 831982"/>
              <a:gd name="connsiteX30" fmla="*/ 51999 w 8229600"/>
              <a:gd name="connsiteY30" fmla="*/ 779982 h 831982"/>
              <a:gd name="connsiteX31" fmla="*/ 103998 w 8229600"/>
              <a:gd name="connsiteY31" fmla="*/ 779983 h 831982"/>
              <a:gd name="connsiteX32" fmla="*/ 51999 w 8229600"/>
              <a:gd name="connsiteY32" fmla="*/ 831982 h 831982"/>
              <a:gd name="connsiteX33" fmla="*/ 103998 w 8229600"/>
              <a:gd name="connsiteY33" fmla="*/ 779983 h 831982"/>
              <a:gd name="connsiteX34" fmla="*/ 103998 w 8229600"/>
              <a:gd name="connsiteY34" fmla="*/ 727984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600" h="831982" stroke="0" extrusionOk="0">
                <a:moveTo>
                  <a:pt x="51999" y="831982"/>
                </a:moveTo>
                <a:cubicBezTo>
                  <a:pt x="80717" y="831982"/>
                  <a:pt x="103998" y="808701"/>
                  <a:pt x="103998" y="779983"/>
                </a:cubicBezTo>
                <a:lnTo>
                  <a:pt x="51999" y="779983"/>
                </a:lnTo>
                <a:cubicBezTo>
                  <a:pt x="66358" y="779983"/>
                  <a:pt x="77998" y="768343"/>
                  <a:pt x="77998" y="753984"/>
                </a:cubicBezTo>
                <a:cubicBezTo>
                  <a:pt x="77998" y="739625"/>
                  <a:pt x="66358" y="727985"/>
                  <a:pt x="51999" y="727985"/>
                </a:cubicBezTo>
                <a:lnTo>
                  <a:pt x="103998" y="727984"/>
                </a:lnTo>
                <a:lnTo>
                  <a:pt x="103998" y="51999"/>
                </a:lnTo>
                <a:cubicBezTo>
                  <a:pt x="103998" y="38208"/>
                  <a:pt x="109476" y="24982"/>
                  <a:pt x="119228" y="15230"/>
                </a:cubicBezTo>
                <a:cubicBezTo>
                  <a:pt x="128980" y="5478"/>
                  <a:pt x="142206" y="0"/>
                  <a:pt x="155997" y="0"/>
                </a:cubicBezTo>
                <a:lnTo>
                  <a:pt x="8177601" y="0"/>
                </a:lnTo>
                <a:cubicBezTo>
                  <a:pt x="8196178" y="0"/>
                  <a:pt x="8213345" y="9911"/>
                  <a:pt x="8222633" y="26000"/>
                </a:cubicBezTo>
                <a:cubicBezTo>
                  <a:pt x="8231922" y="42089"/>
                  <a:pt x="8231922" y="61910"/>
                  <a:pt x="8222633" y="77999"/>
                </a:cubicBezTo>
                <a:cubicBezTo>
                  <a:pt x="8213344" y="94088"/>
                  <a:pt x="8196178" y="103998"/>
                  <a:pt x="8177600" y="103998"/>
                </a:cubicBezTo>
                <a:lnTo>
                  <a:pt x="8125602" y="103998"/>
                </a:lnTo>
                <a:lnTo>
                  <a:pt x="8125602" y="779983"/>
                </a:lnTo>
                <a:cubicBezTo>
                  <a:pt x="8125602" y="793774"/>
                  <a:pt x="8120124" y="807000"/>
                  <a:pt x="8110372" y="816752"/>
                </a:cubicBezTo>
                <a:cubicBezTo>
                  <a:pt x="8100620" y="826504"/>
                  <a:pt x="8087394" y="831982"/>
                  <a:pt x="8073603" y="831982"/>
                </a:cubicBezTo>
                <a:lnTo>
                  <a:pt x="51999" y="831982"/>
                </a:lnTo>
                <a:close/>
                <a:moveTo>
                  <a:pt x="207996" y="51999"/>
                </a:moveTo>
                <a:cubicBezTo>
                  <a:pt x="207996" y="65790"/>
                  <a:pt x="202518" y="79016"/>
                  <a:pt x="192766" y="88768"/>
                </a:cubicBezTo>
                <a:cubicBezTo>
                  <a:pt x="183014" y="98520"/>
                  <a:pt x="169788" y="103998"/>
                  <a:pt x="155997" y="103998"/>
                </a:cubicBezTo>
                <a:cubicBezTo>
                  <a:pt x="146708" y="103998"/>
                  <a:pt x="138125" y="99043"/>
                  <a:pt x="133481" y="90998"/>
                </a:cubicBezTo>
                <a:cubicBezTo>
                  <a:pt x="128837" y="82954"/>
                  <a:pt x="128837" y="73043"/>
                  <a:pt x="133481" y="64999"/>
                </a:cubicBezTo>
                <a:cubicBezTo>
                  <a:pt x="138125" y="56955"/>
                  <a:pt x="146708" y="52000"/>
                  <a:pt x="155997" y="52000"/>
                </a:cubicBezTo>
                <a:lnTo>
                  <a:pt x="207996" y="51999"/>
                </a:lnTo>
                <a:close/>
              </a:path>
              <a:path w="8229600" h="831982" fill="darkenLess" stroke="0" extrusionOk="0">
                <a:moveTo>
                  <a:pt x="207996" y="51999"/>
                </a:moveTo>
                <a:cubicBezTo>
                  <a:pt x="207996" y="65790"/>
                  <a:pt x="202518" y="79016"/>
                  <a:pt x="192766" y="88768"/>
                </a:cubicBezTo>
                <a:cubicBezTo>
                  <a:pt x="183014" y="98520"/>
                  <a:pt x="169788" y="103998"/>
                  <a:pt x="155997" y="103998"/>
                </a:cubicBezTo>
                <a:cubicBezTo>
                  <a:pt x="146708" y="103998"/>
                  <a:pt x="138125" y="99043"/>
                  <a:pt x="133481" y="90998"/>
                </a:cubicBezTo>
                <a:cubicBezTo>
                  <a:pt x="128837" y="82954"/>
                  <a:pt x="128837" y="73043"/>
                  <a:pt x="133481" y="64999"/>
                </a:cubicBezTo>
                <a:cubicBezTo>
                  <a:pt x="138125" y="56955"/>
                  <a:pt x="146708" y="52000"/>
                  <a:pt x="155997" y="52000"/>
                </a:cubicBezTo>
                <a:lnTo>
                  <a:pt x="207996" y="51999"/>
                </a:lnTo>
                <a:close/>
                <a:moveTo>
                  <a:pt x="103998" y="779983"/>
                </a:moveTo>
                <a:cubicBezTo>
                  <a:pt x="103998" y="801015"/>
                  <a:pt x="91329" y="819975"/>
                  <a:pt x="71898" y="828024"/>
                </a:cubicBezTo>
                <a:cubicBezTo>
                  <a:pt x="52467" y="836072"/>
                  <a:pt x="30102" y="831624"/>
                  <a:pt x="15230" y="816752"/>
                </a:cubicBezTo>
                <a:cubicBezTo>
                  <a:pt x="358" y="801880"/>
                  <a:pt x="-4090" y="779515"/>
                  <a:pt x="3958" y="760084"/>
                </a:cubicBezTo>
                <a:cubicBezTo>
                  <a:pt x="12006" y="740653"/>
                  <a:pt x="30967" y="727984"/>
                  <a:pt x="51999" y="727984"/>
                </a:cubicBezTo>
                <a:cubicBezTo>
                  <a:pt x="61288" y="727984"/>
                  <a:pt x="69871" y="732939"/>
                  <a:pt x="74515" y="740984"/>
                </a:cubicBezTo>
                <a:cubicBezTo>
                  <a:pt x="79159" y="749028"/>
                  <a:pt x="79159" y="758939"/>
                  <a:pt x="74515" y="766983"/>
                </a:cubicBezTo>
                <a:cubicBezTo>
                  <a:pt x="69871" y="775027"/>
                  <a:pt x="61288" y="779982"/>
                  <a:pt x="51999" y="779982"/>
                </a:cubicBezTo>
                <a:lnTo>
                  <a:pt x="103998" y="779983"/>
                </a:lnTo>
                <a:close/>
              </a:path>
              <a:path w="8229600" h="831982" fill="none" extrusionOk="0">
                <a:moveTo>
                  <a:pt x="103998" y="727984"/>
                </a:moveTo>
                <a:lnTo>
                  <a:pt x="103998" y="51999"/>
                </a:lnTo>
                <a:cubicBezTo>
                  <a:pt x="103998" y="38208"/>
                  <a:pt x="109476" y="24982"/>
                  <a:pt x="119228" y="15230"/>
                </a:cubicBezTo>
                <a:cubicBezTo>
                  <a:pt x="128980" y="5478"/>
                  <a:pt x="142206" y="0"/>
                  <a:pt x="155997" y="0"/>
                </a:cubicBezTo>
                <a:lnTo>
                  <a:pt x="8177601" y="0"/>
                </a:lnTo>
                <a:cubicBezTo>
                  <a:pt x="8196178" y="0"/>
                  <a:pt x="8213345" y="9911"/>
                  <a:pt x="8222633" y="26000"/>
                </a:cubicBezTo>
                <a:cubicBezTo>
                  <a:pt x="8231922" y="42089"/>
                  <a:pt x="8231922" y="61910"/>
                  <a:pt x="8222633" y="77999"/>
                </a:cubicBezTo>
                <a:cubicBezTo>
                  <a:pt x="8213344" y="94088"/>
                  <a:pt x="8196178" y="103998"/>
                  <a:pt x="8177600" y="103998"/>
                </a:cubicBezTo>
                <a:lnTo>
                  <a:pt x="8125602" y="103998"/>
                </a:lnTo>
                <a:lnTo>
                  <a:pt x="8125602" y="779983"/>
                </a:lnTo>
                <a:cubicBezTo>
                  <a:pt x="8125602" y="793774"/>
                  <a:pt x="8120124" y="807000"/>
                  <a:pt x="8110372" y="816752"/>
                </a:cubicBezTo>
                <a:cubicBezTo>
                  <a:pt x="8100620" y="826504"/>
                  <a:pt x="8087394" y="831982"/>
                  <a:pt x="8073603" y="831982"/>
                </a:cubicBezTo>
                <a:lnTo>
                  <a:pt x="51999" y="831982"/>
                </a:lnTo>
                <a:cubicBezTo>
                  <a:pt x="33422" y="831982"/>
                  <a:pt x="16255" y="822071"/>
                  <a:pt x="6967" y="805982"/>
                </a:cubicBezTo>
                <a:cubicBezTo>
                  <a:pt x="-2322" y="789893"/>
                  <a:pt x="-2322" y="770072"/>
                  <a:pt x="6967" y="753983"/>
                </a:cubicBezTo>
                <a:cubicBezTo>
                  <a:pt x="16256" y="737894"/>
                  <a:pt x="33422" y="727984"/>
                  <a:pt x="52000" y="727984"/>
                </a:cubicBezTo>
                <a:lnTo>
                  <a:pt x="103998" y="727984"/>
                </a:lnTo>
                <a:close/>
                <a:moveTo>
                  <a:pt x="155997" y="0"/>
                </a:moveTo>
                <a:cubicBezTo>
                  <a:pt x="174574" y="0"/>
                  <a:pt x="191741" y="9911"/>
                  <a:pt x="201029" y="26000"/>
                </a:cubicBezTo>
                <a:cubicBezTo>
                  <a:pt x="210318" y="42089"/>
                  <a:pt x="210318" y="61910"/>
                  <a:pt x="201029" y="77999"/>
                </a:cubicBezTo>
                <a:cubicBezTo>
                  <a:pt x="191740" y="94088"/>
                  <a:pt x="174574" y="103998"/>
                  <a:pt x="155996" y="103998"/>
                </a:cubicBezTo>
                <a:cubicBezTo>
                  <a:pt x="146707" y="103998"/>
                  <a:pt x="138124" y="99043"/>
                  <a:pt x="133480" y="90998"/>
                </a:cubicBezTo>
                <a:cubicBezTo>
                  <a:pt x="128836" y="82954"/>
                  <a:pt x="128836" y="73043"/>
                  <a:pt x="133480" y="64999"/>
                </a:cubicBezTo>
                <a:cubicBezTo>
                  <a:pt x="138124" y="56955"/>
                  <a:pt x="146707" y="52000"/>
                  <a:pt x="155996" y="52000"/>
                </a:cubicBezTo>
                <a:lnTo>
                  <a:pt x="207996" y="51999"/>
                </a:lnTo>
                <a:moveTo>
                  <a:pt x="8125602" y="103998"/>
                </a:moveTo>
                <a:lnTo>
                  <a:pt x="155997" y="103998"/>
                </a:lnTo>
                <a:moveTo>
                  <a:pt x="51999" y="727984"/>
                </a:moveTo>
                <a:cubicBezTo>
                  <a:pt x="61288" y="727984"/>
                  <a:pt x="69871" y="732939"/>
                  <a:pt x="74515" y="740984"/>
                </a:cubicBezTo>
                <a:cubicBezTo>
                  <a:pt x="79159" y="749028"/>
                  <a:pt x="79159" y="758939"/>
                  <a:pt x="74515" y="766983"/>
                </a:cubicBezTo>
                <a:cubicBezTo>
                  <a:pt x="69871" y="775027"/>
                  <a:pt x="61288" y="779982"/>
                  <a:pt x="51999" y="779982"/>
                </a:cubicBezTo>
                <a:lnTo>
                  <a:pt x="103998" y="779983"/>
                </a:lnTo>
                <a:moveTo>
                  <a:pt x="51999" y="831982"/>
                </a:moveTo>
                <a:cubicBezTo>
                  <a:pt x="80717" y="831982"/>
                  <a:pt x="103998" y="808701"/>
                  <a:pt x="103998" y="779983"/>
                </a:cubicBezTo>
                <a:lnTo>
                  <a:pt x="103998" y="727984"/>
                </a:lnTo>
              </a:path>
            </a:pathLst>
          </a:custGeom>
        </p:spPr>
        <p:txBody>
          <a:bodyPr>
            <a:normAutofit/>
          </a:bodyPr>
          <a:lstStyle/>
          <a:p>
            <a:pPr algn="ctr"/>
            <a:r>
              <a:rPr lang="fr-FR" dirty="0" smtClean="0">
                <a:effectLst>
                  <a:glow rad="139700">
                    <a:schemeClr val="accent6">
                      <a:satMod val="175000"/>
                      <a:alpha val="40000"/>
                    </a:schemeClr>
                  </a:glow>
                </a:effectLst>
              </a:rPr>
              <a:t>3. </a:t>
            </a:r>
            <a:r>
              <a:rPr lang="fr-FR" cap="small" dirty="0" smtClean="0">
                <a:effectLst>
                  <a:glow rad="139700">
                    <a:schemeClr val="accent6">
                      <a:satMod val="175000"/>
                      <a:alpha val="40000"/>
                    </a:schemeClr>
                  </a:glow>
                </a:effectLst>
              </a:rPr>
              <a:t>L’écrouissage</a:t>
            </a:r>
            <a:endParaRPr lang="fr-FR" cap="small" dirty="0">
              <a:effectLst>
                <a:glow rad="139700">
                  <a:schemeClr val="accent6">
                    <a:satMod val="175000"/>
                    <a:alpha val="40000"/>
                  </a:schemeClr>
                </a:glow>
              </a:effectLst>
            </a:endParaRPr>
          </a:p>
        </p:txBody>
      </p:sp>
      <p:sp>
        <p:nvSpPr>
          <p:cNvPr id="7" name="Rectangle 6"/>
          <p:cNvSpPr/>
          <p:nvPr/>
        </p:nvSpPr>
        <p:spPr>
          <a:xfrm>
            <a:off x="571472" y="1000108"/>
            <a:ext cx="8072494" cy="3477875"/>
          </a:xfrm>
          <a:prstGeom prst="rect">
            <a:avLst/>
          </a:prstGeom>
          <a:solidFill>
            <a:srgbClr val="FFFF66"/>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fr-FR" sz="2000" dirty="0" smtClean="0">
                <a:solidFill>
                  <a:schemeClr val="tx1"/>
                </a:solidFill>
              </a:rPr>
              <a:t>Le terme d'écrouissage est également utilisé pour désigner une opération de transformation des propriétés mécaniques du matériau: celui-ci est sollicité et une fois la limite d'élasticité dépassée, il subsistera toujours une déformation rémanente dite déformation plastique. Les effets conférés au matériau sont d'une part une augmentation de la limite d'élasticité (par rapport au matériau initial) et de la dureté d'autre part ; le matériau devient aussi plus fragile. Suivant les métaux considérés, les propriétés mécaniques peuvent évoluer vers une augmentation de la résistance (cas des aciers alliés) jusqu'à un certain point (seuil de rupture), ou à l'inverse vers sa diminution (cas des aciers peu alliés).</a:t>
            </a:r>
            <a:endParaRPr lang="fr-FR" sz="2000" dirty="0">
              <a:solidFill>
                <a:schemeClr val="tx1"/>
              </a:solidFill>
            </a:endParaRPr>
          </a:p>
        </p:txBody>
      </p:sp>
      <p:sp>
        <p:nvSpPr>
          <p:cNvPr id="9" name="Rectangle 8"/>
          <p:cNvSpPr/>
          <p:nvPr/>
        </p:nvSpPr>
        <p:spPr>
          <a:xfrm>
            <a:off x="428596" y="4572008"/>
            <a:ext cx="8501122" cy="830997"/>
          </a:xfrm>
          <a:prstGeom prst="rect">
            <a:avLst/>
          </a:prstGeom>
          <a:solidFill>
            <a:srgbClr val="00B0F0"/>
          </a:solidFill>
        </p:spPr>
        <p:txBody>
          <a:bodyPr wrap="square">
            <a:spAutoFit/>
          </a:bodyPr>
          <a:lstStyle/>
          <a:p>
            <a:r>
              <a:rPr lang="fr-FR" sz="2400" b="1" dirty="0" smtClean="0">
                <a:solidFill>
                  <a:srgbClr val="C00000"/>
                </a:solidFill>
              </a:rPr>
              <a:t>Remarque</a:t>
            </a:r>
            <a:r>
              <a:rPr lang="fr-FR" sz="2400" dirty="0" smtClean="0"/>
              <a:t>  : L'écrouissage ne se produit que sur les matériaux </a:t>
            </a:r>
            <a:r>
              <a:rPr lang="fr-FR" sz="2400" u="sng" dirty="0" smtClean="0">
                <a:hlinkClick r:id="rId2"/>
              </a:rPr>
              <a:t>ductiles</a:t>
            </a:r>
            <a:r>
              <a:rPr lang="fr-FR" sz="2400" dirty="0" smtClean="0"/>
              <a:t> et dans le domaine </a:t>
            </a:r>
            <a:r>
              <a:rPr lang="fr-FR" sz="2400" u="sng" dirty="0" smtClean="0">
                <a:hlinkClick r:id="rId3"/>
              </a:rPr>
              <a:t>plastique</a:t>
            </a:r>
            <a:r>
              <a:rPr lang="fr-FR" sz="2400" dirty="0" smtClean="0"/>
              <a:t> </a:t>
            </a:r>
          </a:p>
        </p:txBody>
      </p:sp>
      <p:sp>
        <p:nvSpPr>
          <p:cNvPr id="10" name="Rectangle 9"/>
          <p:cNvSpPr/>
          <p:nvPr/>
        </p:nvSpPr>
        <p:spPr>
          <a:xfrm>
            <a:off x="7215206" y="5429264"/>
            <a:ext cx="180690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fr-FR" dirty="0" smtClean="0">
                <a:solidFill>
                  <a:srgbClr val="000000"/>
                </a:solidFill>
                <a:latin typeface="Times New Roman" pitchFamily="18" charset="0"/>
                <a:ea typeface="Calibri" pitchFamily="34" charset="0"/>
                <a:cs typeface="Times New Roman" pitchFamily="18" charset="0"/>
              </a:rPr>
              <a:t>[</a:t>
            </a:r>
            <a:r>
              <a:rPr lang="fr-FR" dirty="0" err="1" smtClean="0">
                <a:solidFill>
                  <a:srgbClr val="000000"/>
                </a:solidFill>
                <a:latin typeface="Times New Roman" pitchFamily="18" charset="0"/>
                <a:ea typeface="Calibri" pitchFamily="34" charset="0"/>
                <a:cs typeface="Times New Roman" pitchFamily="18" charset="0"/>
              </a:rPr>
              <a:t>Réfé</a:t>
            </a:r>
            <a:r>
              <a:rPr lang="fr-FR" dirty="0" smtClean="0">
                <a:solidFill>
                  <a:srgbClr val="000000"/>
                </a:solidFill>
                <a:latin typeface="Times New Roman" pitchFamily="18" charset="0"/>
                <a:ea typeface="Calibri" pitchFamily="34" charset="0"/>
                <a:cs typeface="Times New Roman" pitchFamily="18" charset="0"/>
              </a:rPr>
              <a:t>: </a:t>
            </a:r>
            <a:r>
              <a:rPr lang="fr-FR" dirty="0" err="1" smtClean="0">
                <a:solidFill>
                  <a:srgbClr val="000000"/>
                </a:solidFill>
                <a:latin typeface="Times New Roman" pitchFamily="18" charset="0"/>
                <a:ea typeface="Calibri" pitchFamily="34" charset="0"/>
                <a:cs typeface="Times New Roman" pitchFamily="18" charset="0"/>
              </a:rPr>
              <a:t>wikipedia</a:t>
            </a:r>
            <a:r>
              <a:rPr lang="fr-FR" dirty="0" smtClean="0">
                <a:solidFill>
                  <a:srgbClr val="000000"/>
                </a:solidFill>
                <a:latin typeface="Times New Roman" pitchFamily="18" charset="0"/>
                <a:ea typeface="Calibri" pitchFamily="34" charset="0"/>
                <a:cs typeface="Times New Roman" pitchFamily="18" charset="0"/>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85720" y="0"/>
            <a:ext cx="8229600" cy="831982"/>
          </a:xfrm>
          <a:custGeom>
            <a:avLst/>
            <a:gdLst>
              <a:gd name="connsiteX0" fmla="*/ 51999 w 8229600"/>
              <a:gd name="connsiteY0" fmla="*/ 831982 h 831982"/>
              <a:gd name="connsiteX1" fmla="*/ 103998 w 8229600"/>
              <a:gd name="connsiteY1" fmla="*/ 779983 h 831982"/>
              <a:gd name="connsiteX2" fmla="*/ 51999 w 8229600"/>
              <a:gd name="connsiteY2" fmla="*/ 779983 h 831982"/>
              <a:gd name="connsiteX3" fmla="*/ 77998 w 8229600"/>
              <a:gd name="connsiteY3" fmla="*/ 753984 h 831982"/>
              <a:gd name="connsiteX4" fmla="*/ 51999 w 8229600"/>
              <a:gd name="connsiteY4" fmla="*/ 727985 h 831982"/>
              <a:gd name="connsiteX5" fmla="*/ 103998 w 8229600"/>
              <a:gd name="connsiteY5" fmla="*/ 727984 h 831982"/>
              <a:gd name="connsiteX6" fmla="*/ 103998 w 8229600"/>
              <a:gd name="connsiteY6" fmla="*/ 51999 h 831982"/>
              <a:gd name="connsiteX7" fmla="*/ 119228 w 8229600"/>
              <a:gd name="connsiteY7" fmla="*/ 15230 h 831982"/>
              <a:gd name="connsiteX8" fmla="*/ 155997 w 8229600"/>
              <a:gd name="connsiteY8" fmla="*/ 0 h 831982"/>
              <a:gd name="connsiteX9" fmla="*/ 8177601 w 8229600"/>
              <a:gd name="connsiteY9" fmla="*/ 0 h 831982"/>
              <a:gd name="connsiteX10" fmla="*/ 8222633 w 8229600"/>
              <a:gd name="connsiteY10" fmla="*/ 26000 h 831982"/>
              <a:gd name="connsiteX11" fmla="*/ 8222633 w 8229600"/>
              <a:gd name="connsiteY11" fmla="*/ 77999 h 831982"/>
              <a:gd name="connsiteX12" fmla="*/ 8177600 w 8229600"/>
              <a:gd name="connsiteY12" fmla="*/ 103998 h 831982"/>
              <a:gd name="connsiteX13" fmla="*/ 8125602 w 8229600"/>
              <a:gd name="connsiteY13" fmla="*/ 103998 h 831982"/>
              <a:gd name="connsiteX14" fmla="*/ 8125602 w 8229600"/>
              <a:gd name="connsiteY14" fmla="*/ 779983 h 831982"/>
              <a:gd name="connsiteX15" fmla="*/ 8110372 w 8229600"/>
              <a:gd name="connsiteY15" fmla="*/ 816752 h 831982"/>
              <a:gd name="connsiteX16" fmla="*/ 8073603 w 8229600"/>
              <a:gd name="connsiteY16" fmla="*/ 831982 h 831982"/>
              <a:gd name="connsiteX17" fmla="*/ 51999 w 8229600"/>
              <a:gd name="connsiteY17" fmla="*/ 831982 h 831982"/>
              <a:gd name="connsiteX18" fmla="*/ 207996 w 8229600"/>
              <a:gd name="connsiteY18" fmla="*/ 51999 h 831982"/>
              <a:gd name="connsiteX19" fmla="*/ 192766 w 8229600"/>
              <a:gd name="connsiteY19" fmla="*/ 88768 h 831982"/>
              <a:gd name="connsiteX20" fmla="*/ 155997 w 8229600"/>
              <a:gd name="connsiteY20" fmla="*/ 103998 h 831982"/>
              <a:gd name="connsiteX21" fmla="*/ 133481 w 8229600"/>
              <a:gd name="connsiteY21" fmla="*/ 90998 h 831982"/>
              <a:gd name="connsiteX22" fmla="*/ 133481 w 8229600"/>
              <a:gd name="connsiteY22" fmla="*/ 64999 h 831982"/>
              <a:gd name="connsiteX23" fmla="*/ 155997 w 8229600"/>
              <a:gd name="connsiteY23" fmla="*/ 52000 h 831982"/>
              <a:gd name="connsiteX24" fmla="*/ 207996 w 8229600"/>
              <a:gd name="connsiteY24" fmla="*/ 51999 h 831982"/>
              <a:gd name="connsiteX0" fmla="*/ 207996 w 8229600"/>
              <a:gd name="connsiteY0" fmla="*/ 51999 h 831982"/>
              <a:gd name="connsiteX1" fmla="*/ 192766 w 8229600"/>
              <a:gd name="connsiteY1" fmla="*/ 88768 h 831982"/>
              <a:gd name="connsiteX2" fmla="*/ 155997 w 8229600"/>
              <a:gd name="connsiteY2" fmla="*/ 103998 h 831982"/>
              <a:gd name="connsiteX3" fmla="*/ 133481 w 8229600"/>
              <a:gd name="connsiteY3" fmla="*/ 90998 h 831982"/>
              <a:gd name="connsiteX4" fmla="*/ 133481 w 8229600"/>
              <a:gd name="connsiteY4" fmla="*/ 64999 h 831982"/>
              <a:gd name="connsiteX5" fmla="*/ 155997 w 8229600"/>
              <a:gd name="connsiteY5" fmla="*/ 52000 h 831982"/>
              <a:gd name="connsiteX6" fmla="*/ 207996 w 8229600"/>
              <a:gd name="connsiteY6" fmla="*/ 51999 h 831982"/>
              <a:gd name="connsiteX7" fmla="*/ 103998 w 8229600"/>
              <a:gd name="connsiteY7" fmla="*/ 779983 h 831982"/>
              <a:gd name="connsiteX8" fmla="*/ 71898 w 8229600"/>
              <a:gd name="connsiteY8" fmla="*/ 828024 h 831982"/>
              <a:gd name="connsiteX9" fmla="*/ 15230 w 8229600"/>
              <a:gd name="connsiteY9" fmla="*/ 816752 h 831982"/>
              <a:gd name="connsiteX10" fmla="*/ 3958 w 8229600"/>
              <a:gd name="connsiteY10" fmla="*/ 760084 h 831982"/>
              <a:gd name="connsiteX11" fmla="*/ 51999 w 8229600"/>
              <a:gd name="connsiteY11" fmla="*/ 727984 h 831982"/>
              <a:gd name="connsiteX12" fmla="*/ 74515 w 8229600"/>
              <a:gd name="connsiteY12" fmla="*/ 740984 h 831982"/>
              <a:gd name="connsiteX13" fmla="*/ 74515 w 8229600"/>
              <a:gd name="connsiteY13" fmla="*/ 766983 h 831982"/>
              <a:gd name="connsiteX14" fmla="*/ 51999 w 8229600"/>
              <a:gd name="connsiteY14" fmla="*/ 779982 h 831982"/>
              <a:gd name="connsiteX15" fmla="*/ 103998 w 8229600"/>
              <a:gd name="connsiteY15" fmla="*/ 779983 h 831982"/>
              <a:gd name="connsiteX0" fmla="*/ 103998 w 8229600"/>
              <a:gd name="connsiteY0" fmla="*/ 727984 h 831982"/>
              <a:gd name="connsiteX1" fmla="*/ 103998 w 8229600"/>
              <a:gd name="connsiteY1" fmla="*/ 51999 h 831982"/>
              <a:gd name="connsiteX2" fmla="*/ 119228 w 8229600"/>
              <a:gd name="connsiteY2" fmla="*/ 15230 h 831982"/>
              <a:gd name="connsiteX3" fmla="*/ 155997 w 8229600"/>
              <a:gd name="connsiteY3" fmla="*/ 0 h 831982"/>
              <a:gd name="connsiteX4" fmla="*/ 8177601 w 8229600"/>
              <a:gd name="connsiteY4" fmla="*/ 0 h 831982"/>
              <a:gd name="connsiteX5" fmla="*/ 8222633 w 8229600"/>
              <a:gd name="connsiteY5" fmla="*/ 26000 h 831982"/>
              <a:gd name="connsiteX6" fmla="*/ 8222633 w 8229600"/>
              <a:gd name="connsiteY6" fmla="*/ 77999 h 831982"/>
              <a:gd name="connsiteX7" fmla="*/ 8177600 w 8229600"/>
              <a:gd name="connsiteY7" fmla="*/ 103998 h 831982"/>
              <a:gd name="connsiteX8" fmla="*/ 8125602 w 8229600"/>
              <a:gd name="connsiteY8" fmla="*/ 103998 h 831982"/>
              <a:gd name="connsiteX9" fmla="*/ 8125602 w 8229600"/>
              <a:gd name="connsiteY9" fmla="*/ 779983 h 831982"/>
              <a:gd name="connsiteX10" fmla="*/ 8110372 w 8229600"/>
              <a:gd name="connsiteY10" fmla="*/ 816752 h 831982"/>
              <a:gd name="connsiteX11" fmla="*/ 8073603 w 8229600"/>
              <a:gd name="connsiteY11" fmla="*/ 831982 h 831982"/>
              <a:gd name="connsiteX12" fmla="*/ 51999 w 8229600"/>
              <a:gd name="connsiteY12" fmla="*/ 831982 h 831982"/>
              <a:gd name="connsiteX13" fmla="*/ 6967 w 8229600"/>
              <a:gd name="connsiteY13" fmla="*/ 805982 h 831982"/>
              <a:gd name="connsiteX14" fmla="*/ 6967 w 8229600"/>
              <a:gd name="connsiteY14" fmla="*/ 753983 h 831982"/>
              <a:gd name="connsiteX15" fmla="*/ 52000 w 8229600"/>
              <a:gd name="connsiteY15" fmla="*/ 727984 h 831982"/>
              <a:gd name="connsiteX16" fmla="*/ 103998 w 8229600"/>
              <a:gd name="connsiteY16" fmla="*/ 727984 h 831982"/>
              <a:gd name="connsiteX17" fmla="*/ 155997 w 8229600"/>
              <a:gd name="connsiteY17" fmla="*/ 0 h 831982"/>
              <a:gd name="connsiteX18" fmla="*/ 201029 w 8229600"/>
              <a:gd name="connsiteY18" fmla="*/ 26000 h 831982"/>
              <a:gd name="connsiteX19" fmla="*/ 201029 w 8229600"/>
              <a:gd name="connsiteY19" fmla="*/ 77999 h 831982"/>
              <a:gd name="connsiteX20" fmla="*/ 155996 w 8229600"/>
              <a:gd name="connsiteY20" fmla="*/ 103998 h 831982"/>
              <a:gd name="connsiteX21" fmla="*/ 133480 w 8229600"/>
              <a:gd name="connsiteY21" fmla="*/ 90998 h 831982"/>
              <a:gd name="connsiteX22" fmla="*/ 133480 w 8229600"/>
              <a:gd name="connsiteY22" fmla="*/ 64999 h 831982"/>
              <a:gd name="connsiteX23" fmla="*/ 155996 w 8229600"/>
              <a:gd name="connsiteY23" fmla="*/ 52000 h 831982"/>
              <a:gd name="connsiteX24" fmla="*/ 207996 w 8229600"/>
              <a:gd name="connsiteY24" fmla="*/ 51999 h 831982"/>
              <a:gd name="connsiteX25" fmla="*/ 8125602 w 8229600"/>
              <a:gd name="connsiteY25" fmla="*/ 103998 h 831982"/>
              <a:gd name="connsiteX26" fmla="*/ 155997 w 8229600"/>
              <a:gd name="connsiteY26" fmla="*/ 103998 h 831982"/>
              <a:gd name="connsiteX27" fmla="*/ 51999 w 8229600"/>
              <a:gd name="connsiteY27" fmla="*/ 727984 h 831982"/>
              <a:gd name="connsiteX28" fmla="*/ 74515 w 8229600"/>
              <a:gd name="connsiteY28" fmla="*/ 740984 h 831982"/>
              <a:gd name="connsiteX29" fmla="*/ 74515 w 8229600"/>
              <a:gd name="connsiteY29" fmla="*/ 766983 h 831982"/>
              <a:gd name="connsiteX30" fmla="*/ 51999 w 8229600"/>
              <a:gd name="connsiteY30" fmla="*/ 779982 h 831982"/>
              <a:gd name="connsiteX31" fmla="*/ 103998 w 8229600"/>
              <a:gd name="connsiteY31" fmla="*/ 779983 h 831982"/>
              <a:gd name="connsiteX32" fmla="*/ 51999 w 8229600"/>
              <a:gd name="connsiteY32" fmla="*/ 831982 h 831982"/>
              <a:gd name="connsiteX33" fmla="*/ 103998 w 8229600"/>
              <a:gd name="connsiteY33" fmla="*/ 779983 h 831982"/>
              <a:gd name="connsiteX34" fmla="*/ 103998 w 8229600"/>
              <a:gd name="connsiteY34" fmla="*/ 727984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600" h="831982" stroke="0" extrusionOk="0">
                <a:moveTo>
                  <a:pt x="51999" y="831982"/>
                </a:moveTo>
                <a:cubicBezTo>
                  <a:pt x="80717" y="831982"/>
                  <a:pt x="103998" y="808701"/>
                  <a:pt x="103998" y="779983"/>
                </a:cubicBezTo>
                <a:lnTo>
                  <a:pt x="51999" y="779983"/>
                </a:lnTo>
                <a:cubicBezTo>
                  <a:pt x="66358" y="779983"/>
                  <a:pt x="77998" y="768343"/>
                  <a:pt x="77998" y="753984"/>
                </a:cubicBezTo>
                <a:cubicBezTo>
                  <a:pt x="77998" y="739625"/>
                  <a:pt x="66358" y="727985"/>
                  <a:pt x="51999" y="727985"/>
                </a:cubicBezTo>
                <a:lnTo>
                  <a:pt x="103998" y="727984"/>
                </a:lnTo>
                <a:lnTo>
                  <a:pt x="103998" y="51999"/>
                </a:lnTo>
                <a:cubicBezTo>
                  <a:pt x="103998" y="38208"/>
                  <a:pt x="109476" y="24982"/>
                  <a:pt x="119228" y="15230"/>
                </a:cubicBezTo>
                <a:cubicBezTo>
                  <a:pt x="128980" y="5478"/>
                  <a:pt x="142206" y="0"/>
                  <a:pt x="155997" y="0"/>
                </a:cubicBezTo>
                <a:lnTo>
                  <a:pt x="8177601" y="0"/>
                </a:lnTo>
                <a:cubicBezTo>
                  <a:pt x="8196178" y="0"/>
                  <a:pt x="8213345" y="9911"/>
                  <a:pt x="8222633" y="26000"/>
                </a:cubicBezTo>
                <a:cubicBezTo>
                  <a:pt x="8231922" y="42089"/>
                  <a:pt x="8231922" y="61910"/>
                  <a:pt x="8222633" y="77999"/>
                </a:cubicBezTo>
                <a:cubicBezTo>
                  <a:pt x="8213344" y="94088"/>
                  <a:pt x="8196178" y="103998"/>
                  <a:pt x="8177600" y="103998"/>
                </a:cubicBezTo>
                <a:lnTo>
                  <a:pt x="8125602" y="103998"/>
                </a:lnTo>
                <a:lnTo>
                  <a:pt x="8125602" y="779983"/>
                </a:lnTo>
                <a:cubicBezTo>
                  <a:pt x="8125602" y="793774"/>
                  <a:pt x="8120124" y="807000"/>
                  <a:pt x="8110372" y="816752"/>
                </a:cubicBezTo>
                <a:cubicBezTo>
                  <a:pt x="8100620" y="826504"/>
                  <a:pt x="8087394" y="831982"/>
                  <a:pt x="8073603" y="831982"/>
                </a:cubicBezTo>
                <a:lnTo>
                  <a:pt x="51999" y="831982"/>
                </a:lnTo>
                <a:close/>
                <a:moveTo>
                  <a:pt x="207996" y="51999"/>
                </a:moveTo>
                <a:cubicBezTo>
                  <a:pt x="207996" y="65790"/>
                  <a:pt x="202518" y="79016"/>
                  <a:pt x="192766" y="88768"/>
                </a:cubicBezTo>
                <a:cubicBezTo>
                  <a:pt x="183014" y="98520"/>
                  <a:pt x="169788" y="103998"/>
                  <a:pt x="155997" y="103998"/>
                </a:cubicBezTo>
                <a:cubicBezTo>
                  <a:pt x="146708" y="103998"/>
                  <a:pt x="138125" y="99043"/>
                  <a:pt x="133481" y="90998"/>
                </a:cubicBezTo>
                <a:cubicBezTo>
                  <a:pt x="128837" y="82954"/>
                  <a:pt x="128837" y="73043"/>
                  <a:pt x="133481" y="64999"/>
                </a:cubicBezTo>
                <a:cubicBezTo>
                  <a:pt x="138125" y="56955"/>
                  <a:pt x="146708" y="52000"/>
                  <a:pt x="155997" y="52000"/>
                </a:cubicBezTo>
                <a:lnTo>
                  <a:pt x="207996" y="51999"/>
                </a:lnTo>
                <a:close/>
              </a:path>
              <a:path w="8229600" h="831982" fill="darkenLess" stroke="0" extrusionOk="0">
                <a:moveTo>
                  <a:pt x="207996" y="51999"/>
                </a:moveTo>
                <a:cubicBezTo>
                  <a:pt x="207996" y="65790"/>
                  <a:pt x="202518" y="79016"/>
                  <a:pt x="192766" y="88768"/>
                </a:cubicBezTo>
                <a:cubicBezTo>
                  <a:pt x="183014" y="98520"/>
                  <a:pt x="169788" y="103998"/>
                  <a:pt x="155997" y="103998"/>
                </a:cubicBezTo>
                <a:cubicBezTo>
                  <a:pt x="146708" y="103998"/>
                  <a:pt x="138125" y="99043"/>
                  <a:pt x="133481" y="90998"/>
                </a:cubicBezTo>
                <a:cubicBezTo>
                  <a:pt x="128837" y="82954"/>
                  <a:pt x="128837" y="73043"/>
                  <a:pt x="133481" y="64999"/>
                </a:cubicBezTo>
                <a:cubicBezTo>
                  <a:pt x="138125" y="56955"/>
                  <a:pt x="146708" y="52000"/>
                  <a:pt x="155997" y="52000"/>
                </a:cubicBezTo>
                <a:lnTo>
                  <a:pt x="207996" y="51999"/>
                </a:lnTo>
                <a:close/>
                <a:moveTo>
                  <a:pt x="103998" y="779983"/>
                </a:moveTo>
                <a:cubicBezTo>
                  <a:pt x="103998" y="801015"/>
                  <a:pt x="91329" y="819975"/>
                  <a:pt x="71898" y="828024"/>
                </a:cubicBezTo>
                <a:cubicBezTo>
                  <a:pt x="52467" y="836072"/>
                  <a:pt x="30102" y="831624"/>
                  <a:pt x="15230" y="816752"/>
                </a:cubicBezTo>
                <a:cubicBezTo>
                  <a:pt x="358" y="801880"/>
                  <a:pt x="-4090" y="779515"/>
                  <a:pt x="3958" y="760084"/>
                </a:cubicBezTo>
                <a:cubicBezTo>
                  <a:pt x="12006" y="740653"/>
                  <a:pt x="30967" y="727984"/>
                  <a:pt x="51999" y="727984"/>
                </a:cubicBezTo>
                <a:cubicBezTo>
                  <a:pt x="61288" y="727984"/>
                  <a:pt x="69871" y="732939"/>
                  <a:pt x="74515" y="740984"/>
                </a:cubicBezTo>
                <a:cubicBezTo>
                  <a:pt x="79159" y="749028"/>
                  <a:pt x="79159" y="758939"/>
                  <a:pt x="74515" y="766983"/>
                </a:cubicBezTo>
                <a:cubicBezTo>
                  <a:pt x="69871" y="775027"/>
                  <a:pt x="61288" y="779982"/>
                  <a:pt x="51999" y="779982"/>
                </a:cubicBezTo>
                <a:lnTo>
                  <a:pt x="103998" y="779983"/>
                </a:lnTo>
                <a:close/>
              </a:path>
              <a:path w="8229600" h="831982" fill="none" extrusionOk="0">
                <a:moveTo>
                  <a:pt x="103998" y="727984"/>
                </a:moveTo>
                <a:lnTo>
                  <a:pt x="103998" y="51999"/>
                </a:lnTo>
                <a:cubicBezTo>
                  <a:pt x="103998" y="38208"/>
                  <a:pt x="109476" y="24982"/>
                  <a:pt x="119228" y="15230"/>
                </a:cubicBezTo>
                <a:cubicBezTo>
                  <a:pt x="128980" y="5478"/>
                  <a:pt x="142206" y="0"/>
                  <a:pt x="155997" y="0"/>
                </a:cubicBezTo>
                <a:lnTo>
                  <a:pt x="8177601" y="0"/>
                </a:lnTo>
                <a:cubicBezTo>
                  <a:pt x="8196178" y="0"/>
                  <a:pt x="8213345" y="9911"/>
                  <a:pt x="8222633" y="26000"/>
                </a:cubicBezTo>
                <a:cubicBezTo>
                  <a:pt x="8231922" y="42089"/>
                  <a:pt x="8231922" y="61910"/>
                  <a:pt x="8222633" y="77999"/>
                </a:cubicBezTo>
                <a:cubicBezTo>
                  <a:pt x="8213344" y="94088"/>
                  <a:pt x="8196178" y="103998"/>
                  <a:pt x="8177600" y="103998"/>
                </a:cubicBezTo>
                <a:lnTo>
                  <a:pt x="8125602" y="103998"/>
                </a:lnTo>
                <a:lnTo>
                  <a:pt x="8125602" y="779983"/>
                </a:lnTo>
                <a:cubicBezTo>
                  <a:pt x="8125602" y="793774"/>
                  <a:pt x="8120124" y="807000"/>
                  <a:pt x="8110372" y="816752"/>
                </a:cubicBezTo>
                <a:cubicBezTo>
                  <a:pt x="8100620" y="826504"/>
                  <a:pt x="8087394" y="831982"/>
                  <a:pt x="8073603" y="831982"/>
                </a:cubicBezTo>
                <a:lnTo>
                  <a:pt x="51999" y="831982"/>
                </a:lnTo>
                <a:cubicBezTo>
                  <a:pt x="33422" y="831982"/>
                  <a:pt x="16255" y="822071"/>
                  <a:pt x="6967" y="805982"/>
                </a:cubicBezTo>
                <a:cubicBezTo>
                  <a:pt x="-2322" y="789893"/>
                  <a:pt x="-2322" y="770072"/>
                  <a:pt x="6967" y="753983"/>
                </a:cubicBezTo>
                <a:cubicBezTo>
                  <a:pt x="16256" y="737894"/>
                  <a:pt x="33422" y="727984"/>
                  <a:pt x="52000" y="727984"/>
                </a:cubicBezTo>
                <a:lnTo>
                  <a:pt x="103998" y="727984"/>
                </a:lnTo>
                <a:close/>
                <a:moveTo>
                  <a:pt x="155997" y="0"/>
                </a:moveTo>
                <a:cubicBezTo>
                  <a:pt x="174574" y="0"/>
                  <a:pt x="191741" y="9911"/>
                  <a:pt x="201029" y="26000"/>
                </a:cubicBezTo>
                <a:cubicBezTo>
                  <a:pt x="210318" y="42089"/>
                  <a:pt x="210318" y="61910"/>
                  <a:pt x="201029" y="77999"/>
                </a:cubicBezTo>
                <a:cubicBezTo>
                  <a:pt x="191740" y="94088"/>
                  <a:pt x="174574" y="103998"/>
                  <a:pt x="155996" y="103998"/>
                </a:cubicBezTo>
                <a:cubicBezTo>
                  <a:pt x="146707" y="103998"/>
                  <a:pt x="138124" y="99043"/>
                  <a:pt x="133480" y="90998"/>
                </a:cubicBezTo>
                <a:cubicBezTo>
                  <a:pt x="128836" y="82954"/>
                  <a:pt x="128836" y="73043"/>
                  <a:pt x="133480" y="64999"/>
                </a:cubicBezTo>
                <a:cubicBezTo>
                  <a:pt x="138124" y="56955"/>
                  <a:pt x="146707" y="52000"/>
                  <a:pt x="155996" y="52000"/>
                </a:cubicBezTo>
                <a:lnTo>
                  <a:pt x="207996" y="51999"/>
                </a:lnTo>
                <a:moveTo>
                  <a:pt x="8125602" y="103998"/>
                </a:moveTo>
                <a:lnTo>
                  <a:pt x="155997" y="103998"/>
                </a:lnTo>
                <a:moveTo>
                  <a:pt x="51999" y="727984"/>
                </a:moveTo>
                <a:cubicBezTo>
                  <a:pt x="61288" y="727984"/>
                  <a:pt x="69871" y="732939"/>
                  <a:pt x="74515" y="740984"/>
                </a:cubicBezTo>
                <a:cubicBezTo>
                  <a:pt x="79159" y="749028"/>
                  <a:pt x="79159" y="758939"/>
                  <a:pt x="74515" y="766983"/>
                </a:cubicBezTo>
                <a:cubicBezTo>
                  <a:pt x="69871" y="775027"/>
                  <a:pt x="61288" y="779982"/>
                  <a:pt x="51999" y="779982"/>
                </a:cubicBezTo>
                <a:lnTo>
                  <a:pt x="103998" y="779983"/>
                </a:lnTo>
                <a:moveTo>
                  <a:pt x="51999" y="831982"/>
                </a:moveTo>
                <a:cubicBezTo>
                  <a:pt x="80717" y="831982"/>
                  <a:pt x="103998" y="808701"/>
                  <a:pt x="103998" y="779983"/>
                </a:cubicBezTo>
                <a:lnTo>
                  <a:pt x="103998" y="727984"/>
                </a:lnTo>
              </a:path>
            </a:pathLst>
          </a:custGeom>
        </p:spPr>
        <p:txBody>
          <a:bodyPr>
            <a:normAutofit/>
          </a:bodyPr>
          <a:lstStyle/>
          <a:p>
            <a:pPr algn="ctr"/>
            <a:r>
              <a:rPr lang="fr-FR" dirty="0" smtClean="0">
                <a:effectLst>
                  <a:glow rad="139700">
                    <a:schemeClr val="accent6">
                      <a:satMod val="175000"/>
                      <a:alpha val="40000"/>
                    </a:schemeClr>
                  </a:glow>
                </a:effectLst>
              </a:rPr>
              <a:t>3. </a:t>
            </a:r>
            <a:r>
              <a:rPr lang="fr-FR" cap="small" dirty="0" smtClean="0">
                <a:effectLst>
                  <a:glow rad="139700">
                    <a:schemeClr val="accent6">
                      <a:satMod val="175000"/>
                      <a:alpha val="40000"/>
                    </a:schemeClr>
                  </a:glow>
                </a:effectLst>
              </a:rPr>
              <a:t>L’écrouissage</a:t>
            </a:r>
            <a:endParaRPr lang="fr-FR" cap="small" dirty="0">
              <a:effectLst>
                <a:glow rad="139700">
                  <a:schemeClr val="accent6">
                    <a:satMod val="175000"/>
                    <a:alpha val="40000"/>
                  </a:schemeClr>
                </a:glow>
              </a:effectLst>
            </a:endParaRPr>
          </a:p>
        </p:txBody>
      </p:sp>
      <p:sp>
        <p:nvSpPr>
          <p:cNvPr id="6" name="ZoneTexte 5"/>
          <p:cNvSpPr txBox="1"/>
          <p:nvPr/>
        </p:nvSpPr>
        <p:spPr>
          <a:xfrm>
            <a:off x="357158" y="785794"/>
            <a:ext cx="3643338" cy="461665"/>
          </a:xfrm>
          <a:prstGeom prst="rect">
            <a:avLst/>
          </a:prstGeom>
          <a:noFill/>
          <a:ln>
            <a:solidFill>
              <a:srgbClr val="FFFF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r-FR" sz="2400" b="1" dirty="0" smtClean="0">
                <a:solidFill>
                  <a:srgbClr val="0000CC"/>
                </a:solidFill>
                <a:latin typeface="Calibri" pitchFamily="34" charset="0"/>
                <a:cs typeface="Calibri" pitchFamily="34" charset="0"/>
              </a:rPr>
              <a:t>Les lois de l’écrouissage</a:t>
            </a:r>
            <a:endParaRPr lang="fr-FR" sz="2400" b="1" dirty="0">
              <a:solidFill>
                <a:srgbClr val="0000CC"/>
              </a:solidFill>
              <a:latin typeface="Calibri" pitchFamily="34" charset="0"/>
              <a:cs typeface="Calibri" pitchFamily="34" charset="0"/>
            </a:endParaRPr>
          </a:p>
        </p:txBody>
      </p:sp>
      <p:sp>
        <p:nvSpPr>
          <p:cNvPr id="98305" name="Rectangle 1"/>
          <p:cNvSpPr>
            <a:spLocks noChangeArrowheads="1"/>
          </p:cNvSpPr>
          <p:nvPr/>
        </p:nvSpPr>
        <p:spPr bwMode="auto">
          <a:xfrm>
            <a:off x="142844" y="1500174"/>
            <a:ext cx="4572032" cy="4431983"/>
          </a:xfrm>
          <a:prstGeom prst="rect">
            <a:avLst/>
          </a:prstGeom>
          <a:solidFill>
            <a:srgbClr val="CCFF6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ts val="600"/>
              </a:spcAft>
            </a:pPr>
            <a:r>
              <a:rPr lang="fr-FR" sz="2000" dirty="0" smtClean="0">
                <a:latin typeface="Calibri" pitchFamily="34" charset="0"/>
                <a:cs typeface="Calibri" pitchFamily="34" charset="0"/>
              </a:rPr>
              <a:t>***</a:t>
            </a:r>
            <a:r>
              <a:rPr lang="fr-FR" sz="2000" dirty="0" smtClean="0">
                <a:solidFill>
                  <a:srgbClr val="0000FF"/>
                </a:solidFill>
                <a:latin typeface="Calibri" pitchFamily="34" charset="0"/>
                <a:cs typeface="Calibri" pitchFamily="34" charset="0"/>
              </a:rPr>
              <a:t>on considère un </a:t>
            </a:r>
            <a:r>
              <a:rPr lang="fr-FR" sz="2000" dirty="0" err="1" smtClean="0">
                <a:solidFill>
                  <a:srgbClr val="0000FF"/>
                </a:solidFill>
                <a:latin typeface="Calibri" pitchFamily="34" charset="0"/>
                <a:cs typeface="Calibri" pitchFamily="34" charset="0"/>
              </a:rPr>
              <a:t>matériu</a:t>
            </a:r>
            <a:r>
              <a:rPr lang="fr-FR" sz="2000" dirty="0" smtClean="0">
                <a:solidFill>
                  <a:srgbClr val="0000FF"/>
                </a:solidFill>
                <a:latin typeface="Calibri" pitchFamily="34" charset="0"/>
                <a:cs typeface="Calibri" pitchFamily="34" charset="0"/>
              </a:rPr>
              <a:t> non visqueux en déformation plastique</a:t>
            </a:r>
            <a:r>
              <a:rPr lang="fr-FR" sz="2000" dirty="0" smtClean="0">
                <a:latin typeface="Calibri" pitchFamily="34" charset="0"/>
                <a:cs typeface="Calibri" pitchFamily="34" charset="0"/>
              </a:rPr>
              <a:t>.</a:t>
            </a:r>
          </a:p>
          <a:p>
            <a:pPr indent="450850" algn="just" fontAlgn="base">
              <a:spcBef>
                <a:spcPct val="0"/>
              </a:spcBef>
              <a:spcAft>
                <a:spcPts val="600"/>
              </a:spcAft>
            </a:pPr>
            <a:r>
              <a:rPr lang="fr-FR" sz="2000" dirty="0" smtClean="0">
                <a:latin typeface="Calibri" pitchFamily="34" charset="0"/>
                <a:cs typeface="Calibri" pitchFamily="34" charset="0"/>
              </a:rPr>
              <a:t>La prise en compte de l’écrouissage se fait par un nombre appelé </a:t>
            </a:r>
            <a:r>
              <a:rPr lang="fr-FR" sz="2000" b="1" dirty="0" smtClean="0">
                <a:solidFill>
                  <a:srgbClr val="0000FF"/>
                </a:solidFill>
                <a:latin typeface="Calibri" pitchFamily="34" charset="0"/>
                <a:cs typeface="Calibri" pitchFamily="34" charset="0"/>
              </a:rPr>
              <a:t>coefficient d’écrouissage note </a:t>
            </a:r>
            <a:r>
              <a:rPr lang="fr-FR" sz="2000" b="1" i="1" dirty="0" smtClean="0">
                <a:solidFill>
                  <a:srgbClr val="0000FF"/>
                </a:solidFill>
                <a:latin typeface="Calibri" pitchFamily="34" charset="0"/>
                <a:cs typeface="Calibri" pitchFamily="34" charset="0"/>
              </a:rPr>
              <a:t>n</a:t>
            </a:r>
            <a:endParaRPr kumimoji="0" lang="fr-FR" sz="2000" b="1" i="0" u="none" strike="noStrike" cap="none" normalizeH="0" baseline="0" dirty="0" smtClean="0">
              <a:ln>
                <a:noFill/>
              </a:ln>
              <a:solidFill>
                <a:srgbClr val="0000FF"/>
              </a:solidFill>
              <a:effectLst/>
              <a:latin typeface="Calibri" pitchFamily="34" charset="0"/>
              <a:ea typeface="Calibri" pitchFamily="34" charset="0"/>
              <a:cs typeface="Calibri" pitchFamily="34" charset="0"/>
            </a:endParaRPr>
          </a:p>
          <a:p>
            <a:pPr indent="450850" algn="just" fontAlgn="base">
              <a:spcBef>
                <a:spcPct val="0"/>
              </a:spcBef>
              <a:spcAft>
                <a:spcPts val="600"/>
              </a:spcAft>
              <a:buFont typeface="Wingdings" pitchFamily="2" charset="2"/>
              <a:buChar char="v"/>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Loi de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Zener</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Hollomon</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fr-FR" sz="2400" dirty="0" smtClean="0">
                <a:latin typeface="Calibri" pitchFamily="34" charset="0"/>
                <a:cs typeface="Calibri" pitchFamily="34" charset="0"/>
              </a:rPr>
              <a:t>σ = </a:t>
            </a:r>
            <a:r>
              <a:rPr lang="fr-FR" sz="2400" i="1" dirty="0" smtClean="0">
                <a:latin typeface="Calibri" pitchFamily="34" charset="0"/>
                <a:cs typeface="Calibri" pitchFamily="34" charset="0"/>
              </a:rPr>
              <a:t>k</a:t>
            </a:r>
            <a:r>
              <a:rPr lang="fr-FR" sz="2400" dirty="0" smtClean="0">
                <a:latin typeface="Calibri" pitchFamily="34" charset="0"/>
                <a:cs typeface="Calibri" pitchFamily="34" charset="0"/>
              </a:rPr>
              <a:t>⋅</a:t>
            </a:r>
            <a:r>
              <a:rPr lang="fr-FR" sz="2400" dirty="0" err="1" smtClean="0">
                <a:latin typeface="Calibri" pitchFamily="34" charset="0"/>
                <a:cs typeface="Calibri" pitchFamily="34" charset="0"/>
              </a:rPr>
              <a:t>ε</a:t>
            </a:r>
            <a:r>
              <a:rPr lang="fr-FR" sz="2400" i="1" baseline="30000" dirty="0" err="1" smtClean="0">
                <a:latin typeface="Calibri" pitchFamily="34" charset="0"/>
                <a:cs typeface="Calibri" pitchFamily="34" charset="0"/>
              </a:rPr>
              <a:t>n</a:t>
            </a:r>
            <a:r>
              <a:rPr lang="fr-FR" sz="2400" dirty="0" smtClean="0">
                <a:latin typeface="Calibri" pitchFamily="34" charset="0"/>
                <a:cs typeface="Calibri" pitchFamily="34" charset="0"/>
              </a:rPr>
              <a:t> </a:t>
            </a:r>
            <a:endParaRPr lang="fr-FR" sz="2000" dirty="0" smtClean="0">
              <a:latin typeface="Calibri" pitchFamily="34" charset="0"/>
              <a:cs typeface="Calibri" pitchFamily="34" charset="0"/>
            </a:endParaRPr>
          </a:p>
          <a:p>
            <a:pPr indent="450850" algn="just" fontAlgn="base">
              <a:spcBef>
                <a:spcPct val="0"/>
              </a:spcBef>
              <a:spcAft>
                <a:spcPts val="600"/>
              </a:spcAft>
              <a:buFont typeface="Wingdings" pitchFamily="2" charset="2"/>
              <a:buChar char="v"/>
            </a:pPr>
            <a:r>
              <a:rPr lang="fr-FR" sz="2000" dirty="0" smtClean="0">
                <a:latin typeface="Calibri" pitchFamily="34" charset="0"/>
                <a:cs typeface="Calibri" pitchFamily="34" charset="0"/>
              </a:rPr>
              <a:t>Loi de </a:t>
            </a:r>
            <a:r>
              <a:rPr lang="fr-FR" sz="2000" dirty="0" err="1" smtClean="0">
                <a:latin typeface="Calibri" pitchFamily="34" charset="0"/>
                <a:cs typeface="Calibri" pitchFamily="34" charset="0"/>
              </a:rPr>
              <a:t>Lidwig</a:t>
            </a:r>
            <a:r>
              <a:rPr lang="fr-FR" sz="2000" dirty="0" smtClean="0">
                <a:latin typeface="Calibri" pitchFamily="34" charset="0"/>
                <a:cs typeface="Calibri" pitchFamily="34" charset="0"/>
              </a:rPr>
              <a:t> : </a:t>
            </a:r>
            <a:r>
              <a:rPr lang="fr-FR" sz="2400" dirty="0" smtClean="0">
                <a:latin typeface="Calibri" pitchFamily="34" charset="0"/>
                <a:cs typeface="Calibri" pitchFamily="34" charset="0"/>
              </a:rPr>
              <a:t>σ = σ</a:t>
            </a:r>
            <a:r>
              <a:rPr lang="fr-FR" sz="2400" baseline="-25000" dirty="0" smtClean="0">
                <a:latin typeface="Calibri" pitchFamily="34" charset="0"/>
                <a:cs typeface="Calibri" pitchFamily="34" charset="0"/>
              </a:rPr>
              <a:t>0</a:t>
            </a:r>
            <a:r>
              <a:rPr lang="fr-FR" sz="2400" dirty="0" smtClean="0">
                <a:latin typeface="Calibri" pitchFamily="34" charset="0"/>
                <a:cs typeface="Calibri" pitchFamily="34" charset="0"/>
              </a:rPr>
              <a:t> + </a:t>
            </a:r>
            <a:r>
              <a:rPr lang="fr-FR" sz="2400" i="1" dirty="0" smtClean="0">
                <a:latin typeface="Calibri" pitchFamily="34" charset="0"/>
                <a:cs typeface="Calibri" pitchFamily="34" charset="0"/>
              </a:rPr>
              <a:t>k</a:t>
            </a:r>
            <a:r>
              <a:rPr lang="fr-FR" sz="2400" dirty="0" smtClean="0">
                <a:latin typeface="Calibri" pitchFamily="34" charset="0"/>
                <a:cs typeface="Calibri" pitchFamily="34" charset="0"/>
              </a:rPr>
              <a:t>⋅</a:t>
            </a:r>
            <a:r>
              <a:rPr lang="fr-FR" sz="2400" dirty="0" err="1" smtClean="0">
                <a:latin typeface="Calibri" pitchFamily="34" charset="0"/>
                <a:cs typeface="Calibri" pitchFamily="34" charset="0"/>
              </a:rPr>
              <a:t>ε</a:t>
            </a:r>
            <a:r>
              <a:rPr lang="fr-FR" sz="2400" i="1" baseline="30000" dirty="0" err="1" smtClean="0">
                <a:latin typeface="Calibri" pitchFamily="34" charset="0"/>
                <a:cs typeface="Calibri" pitchFamily="34" charset="0"/>
              </a:rPr>
              <a:t>n</a:t>
            </a:r>
            <a:r>
              <a:rPr lang="fr-FR" sz="2400" dirty="0" smtClean="0">
                <a:latin typeface="Calibri" pitchFamily="34" charset="0"/>
                <a:cs typeface="Calibri" pitchFamily="34" charset="0"/>
              </a:rPr>
              <a:t>   </a:t>
            </a:r>
            <a:endParaRPr lang="fr-FR" sz="2000" dirty="0" smtClean="0">
              <a:latin typeface="Calibri" pitchFamily="34" charset="0"/>
              <a:cs typeface="Calibri" pitchFamily="34" charset="0"/>
            </a:endParaRPr>
          </a:p>
          <a:p>
            <a:pPr indent="450850" algn="just" fontAlgn="base">
              <a:spcBef>
                <a:spcPct val="0"/>
              </a:spcBef>
              <a:spcAft>
                <a:spcPts val="600"/>
              </a:spcAft>
            </a:pPr>
            <a:r>
              <a:rPr lang="fr-FR" sz="2000" u="sng" dirty="0" smtClean="0">
                <a:solidFill>
                  <a:srgbClr val="C00000"/>
                </a:solidFill>
                <a:latin typeface="Calibri" pitchFamily="34" charset="0"/>
                <a:cs typeface="Calibri" pitchFamily="34" charset="0"/>
              </a:rPr>
              <a:t>où </a:t>
            </a:r>
            <a:r>
              <a:rPr lang="fr-FR" sz="2000" i="1" u="sng" dirty="0" smtClean="0">
                <a:solidFill>
                  <a:srgbClr val="C00000"/>
                </a:solidFill>
                <a:latin typeface="Calibri" pitchFamily="34" charset="0"/>
                <a:cs typeface="Calibri" pitchFamily="34" charset="0"/>
              </a:rPr>
              <a:t>n</a:t>
            </a:r>
            <a:r>
              <a:rPr lang="fr-FR" sz="2000" u="sng" dirty="0" smtClean="0">
                <a:solidFill>
                  <a:srgbClr val="C00000"/>
                </a:solidFill>
                <a:latin typeface="Calibri" pitchFamily="34" charset="0"/>
                <a:cs typeface="Calibri" pitchFamily="34" charset="0"/>
              </a:rPr>
              <a:t> est le coefficient d'écrouissage ; sa valeur est typiquement entre 0,1 et 0,5.</a:t>
            </a:r>
          </a:p>
          <a:p>
            <a:pPr indent="450850" algn="just" fontAlgn="base">
              <a:spcBef>
                <a:spcPct val="0"/>
              </a:spcBef>
              <a:spcAft>
                <a:spcPts val="600"/>
              </a:spcAft>
              <a:buFont typeface="Wingdings" pitchFamily="2" charset="2"/>
              <a:buChar char="v"/>
            </a:pPr>
            <a:r>
              <a:rPr lang="fr-FR" sz="2000" dirty="0" smtClean="0">
                <a:latin typeface="Calibri" pitchFamily="34" charset="0"/>
                <a:cs typeface="Calibri" pitchFamily="34" charset="0"/>
              </a:rPr>
              <a:t>Loi de Voce :</a:t>
            </a:r>
            <a:r>
              <a:rPr lang="fr-FR" sz="2400" dirty="0" smtClean="0">
                <a:latin typeface="Calibri" pitchFamily="34" charset="0"/>
                <a:cs typeface="Calibri" pitchFamily="34" charset="0"/>
              </a:rPr>
              <a:t>σ = σ</a:t>
            </a:r>
            <a:r>
              <a:rPr lang="fr-FR" sz="2400" baseline="-25000" dirty="0" smtClean="0">
                <a:latin typeface="Calibri" pitchFamily="34" charset="0"/>
                <a:cs typeface="Calibri" pitchFamily="34" charset="0"/>
              </a:rPr>
              <a:t>0</a:t>
            </a:r>
            <a:r>
              <a:rPr lang="fr-FR" sz="2400" dirty="0" smtClean="0">
                <a:latin typeface="Calibri" pitchFamily="34" charset="0"/>
                <a:cs typeface="Calibri" pitchFamily="34" charset="0"/>
              </a:rPr>
              <a:t>⋅(1 - e</a:t>
            </a:r>
            <a:r>
              <a:rPr lang="fr-FR" sz="2400" baseline="30000" dirty="0" smtClean="0">
                <a:latin typeface="Calibri" pitchFamily="34" charset="0"/>
                <a:cs typeface="Calibri" pitchFamily="34" charset="0"/>
              </a:rPr>
              <a:t>-</a:t>
            </a:r>
            <a:r>
              <a:rPr lang="fr-FR" sz="2400" baseline="30000" dirty="0" err="1" smtClean="0">
                <a:latin typeface="Calibri" pitchFamily="34" charset="0"/>
                <a:cs typeface="Calibri" pitchFamily="34" charset="0"/>
              </a:rPr>
              <a:t>Aε</a:t>
            </a:r>
            <a:r>
              <a:rPr lang="fr-FR" sz="2400" dirty="0" smtClean="0">
                <a:latin typeface="Calibri" pitchFamily="34" charset="0"/>
                <a:cs typeface="Calibri" pitchFamily="34" charset="0"/>
              </a:rPr>
              <a:t>).</a:t>
            </a:r>
            <a:endParaRPr lang="fr-FR" sz="2000" dirty="0" smtClean="0">
              <a:latin typeface="Calibri" pitchFamily="34" charset="0"/>
              <a:cs typeface="Calibri" pitchFamily="34" charset="0"/>
            </a:endParaRPr>
          </a:p>
          <a:p>
            <a:pPr indent="450850" algn="just" fontAlgn="base">
              <a:spcBef>
                <a:spcPct val="0"/>
              </a:spcBef>
              <a:spcAft>
                <a:spcPts val="600"/>
              </a:spcAft>
            </a:pPr>
            <a:r>
              <a:rPr lang="fr-FR" sz="2000" dirty="0" smtClean="0">
                <a:latin typeface="Calibri" pitchFamily="34" charset="0"/>
                <a:cs typeface="Calibri" pitchFamily="34" charset="0"/>
              </a:rPr>
              <a:t>On peut aussi calculer le tau d’écrouissage exprimer en </a:t>
            </a:r>
            <a:r>
              <a:rPr lang="fr-FR" sz="2000" dirty="0" err="1" smtClean="0">
                <a:latin typeface="Calibri" pitchFamily="34" charset="0"/>
                <a:cs typeface="Calibri" pitchFamily="34" charset="0"/>
              </a:rPr>
              <a:t>dσ</a:t>
            </a:r>
            <a:r>
              <a:rPr lang="fr-FR" sz="2000" dirty="0" smtClean="0">
                <a:latin typeface="Calibri" pitchFamily="34" charset="0"/>
                <a:cs typeface="Calibri" pitchFamily="34" charset="0"/>
              </a:rPr>
              <a:t>/</a:t>
            </a:r>
            <a:r>
              <a:rPr lang="fr-FR" sz="2000" dirty="0" err="1" smtClean="0">
                <a:latin typeface="Calibri" pitchFamily="34" charset="0"/>
                <a:cs typeface="Calibri" pitchFamily="34" charset="0"/>
              </a:rPr>
              <a:t>dε</a:t>
            </a:r>
            <a:endParaRPr lang="fr-FR" sz="2000" dirty="0" smtClean="0">
              <a:latin typeface="Calibri" pitchFamily="34" charset="0"/>
              <a:cs typeface="Calibri" pitchFamily="34" charset="0"/>
            </a:endParaRPr>
          </a:p>
        </p:txBody>
      </p:sp>
      <p:sp>
        <p:nvSpPr>
          <p:cNvPr id="98307" name="AutoShape 3" descr="Lois classiques d'écrouissage"/>
          <p:cNvSpPr>
            <a:spLocks noChangeAspect="1" noChangeArrowheads="1"/>
          </p:cNvSpPr>
          <p:nvPr/>
        </p:nvSpPr>
        <p:spPr bwMode="auto">
          <a:xfrm>
            <a:off x="155575" y="-746125"/>
            <a:ext cx="2381250" cy="15621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8308" name="Picture 4" descr="E:\LICENCE\META PHYS1\2017 2018\Préparations\Ecrouissage\Écrouissage — Wikipédia_fichiers\250px-Lois_ecrouissage_bilineaire_puissance_voce.png"/>
          <p:cNvPicPr>
            <a:picLocks noChangeAspect="1" noChangeArrowheads="1"/>
          </p:cNvPicPr>
          <p:nvPr/>
        </p:nvPicPr>
        <p:blipFill>
          <a:blip r:embed="rId2"/>
          <a:srcRect/>
          <a:stretch>
            <a:fillRect/>
          </a:stretch>
        </p:blipFill>
        <p:spPr bwMode="auto">
          <a:xfrm>
            <a:off x="4854238" y="1571612"/>
            <a:ext cx="4075479" cy="4286280"/>
          </a:xfrm>
          <a:prstGeom prst="rect">
            <a:avLst/>
          </a:prstGeom>
          <a:solidFill>
            <a:schemeClr val="bg1">
              <a:lumMod val="95000"/>
            </a:schemeClr>
          </a:solidFill>
        </p:spPr>
      </p:pic>
      <p:sp>
        <p:nvSpPr>
          <p:cNvPr id="12" name="Rectangle 11"/>
          <p:cNvSpPr/>
          <p:nvPr/>
        </p:nvSpPr>
        <p:spPr>
          <a:xfrm>
            <a:off x="7215206" y="5929330"/>
            <a:ext cx="180690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fr-FR" dirty="0" smtClean="0">
                <a:solidFill>
                  <a:srgbClr val="000000"/>
                </a:solidFill>
                <a:latin typeface="Times New Roman" pitchFamily="18" charset="0"/>
                <a:ea typeface="Calibri" pitchFamily="34" charset="0"/>
                <a:cs typeface="Times New Roman" pitchFamily="18" charset="0"/>
              </a:rPr>
              <a:t>[</a:t>
            </a:r>
            <a:r>
              <a:rPr lang="fr-FR" dirty="0" err="1" smtClean="0">
                <a:solidFill>
                  <a:srgbClr val="000000"/>
                </a:solidFill>
                <a:latin typeface="Times New Roman" pitchFamily="18" charset="0"/>
                <a:ea typeface="Calibri" pitchFamily="34" charset="0"/>
                <a:cs typeface="Times New Roman" pitchFamily="18" charset="0"/>
              </a:rPr>
              <a:t>Réfé</a:t>
            </a:r>
            <a:r>
              <a:rPr lang="fr-FR" dirty="0" smtClean="0">
                <a:solidFill>
                  <a:srgbClr val="000000"/>
                </a:solidFill>
                <a:latin typeface="Times New Roman" pitchFamily="18" charset="0"/>
                <a:ea typeface="Calibri" pitchFamily="34" charset="0"/>
                <a:cs typeface="Times New Roman" pitchFamily="18" charset="0"/>
              </a:rPr>
              <a:t>: </a:t>
            </a:r>
            <a:r>
              <a:rPr lang="fr-FR" dirty="0" err="1" smtClean="0">
                <a:solidFill>
                  <a:srgbClr val="000000"/>
                </a:solidFill>
                <a:latin typeface="Times New Roman" pitchFamily="18" charset="0"/>
                <a:ea typeface="Calibri" pitchFamily="34" charset="0"/>
                <a:cs typeface="Times New Roman" pitchFamily="18" charset="0"/>
              </a:rPr>
              <a:t>wikipedia</a:t>
            </a:r>
            <a:r>
              <a:rPr lang="fr-FR" dirty="0" smtClean="0">
                <a:solidFill>
                  <a:srgbClr val="000000"/>
                </a:solidFill>
                <a:latin typeface="Times New Roman" pitchFamily="18" charset="0"/>
                <a:ea typeface="Calibri" pitchFamily="34" charset="0"/>
                <a:cs typeface="Times New Roman" pitchFamily="18" charset="0"/>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6" name="Diagramme 45"/>
          <p:cNvGraphicFramePr/>
          <p:nvPr/>
        </p:nvGraphicFramePr>
        <p:xfrm>
          <a:off x="1285852" y="500042"/>
          <a:ext cx="6500858" cy="428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0"/>
          <p:cNvSpPr/>
          <p:nvPr/>
        </p:nvSpPr>
        <p:spPr>
          <a:xfrm>
            <a:off x="357158" y="5857892"/>
            <a:ext cx="8358246" cy="461665"/>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fr-FR" sz="2400" b="1" dirty="0" smtClean="0">
                <a:solidFill>
                  <a:schemeClr val="tx1"/>
                </a:solidFill>
                <a:sym typeface="Symbol"/>
              </a:rPr>
              <a:t></a:t>
            </a:r>
            <a:r>
              <a:rPr lang="fr-FR" sz="2400" b="1" dirty="0" smtClean="0">
                <a:solidFill>
                  <a:schemeClr val="tx1"/>
                </a:solidFill>
              </a:rPr>
              <a:t> </a:t>
            </a:r>
            <a:r>
              <a:rPr lang="fr-FR" sz="2400" dirty="0" smtClean="0">
                <a:solidFill>
                  <a:schemeClr val="tx1"/>
                </a:solidFill>
              </a:rPr>
              <a:t>est appelé </a:t>
            </a:r>
            <a:r>
              <a:rPr lang="fr-FR" sz="2400" b="1" dirty="0" smtClean="0">
                <a:solidFill>
                  <a:srgbClr val="0000CC"/>
                </a:solidFill>
              </a:rPr>
              <a:t>Coefficient de Poisson </a:t>
            </a:r>
            <a:r>
              <a:rPr lang="fr-FR" sz="2400" dirty="0" smtClean="0">
                <a:solidFill>
                  <a:schemeClr val="tx1"/>
                </a:solidFill>
              </a:rPr>
              <a:t>ou </a:t>
            </a:r>
            <a:r>
              <a:rPr lang="fr-FR" sz="2400" b="1" dirty="0" smtClean="0">
                <a:solidFill>
                  <a:srgbClr val="0000CC"/>
                </a:solidFill>
              </a:rPr>
              <a:t>Rapport de Poisson</a:t>
            </a:r>
            <a:endParaRPr lang="fr-FR" sz="2400" b="1" dirty="0">
              <a:solidFill>
                <a:srgbClr val="0000CC"/>
              </a:solidFill>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26" name="Groupe 25"/>
          <p:cNvGrpSpPr/>
          <p:nvPr/>
        </p:nvGrpSpPr>
        <p:grpSpPr>
          <a:xfrm>
            <a:off x="2786050" y="2428868"/>
            <a:ext cx="6143668" cy="2000264"/>
            <a:chOff x="1214414" y="3000372"/>
            <a:chExt cx="6786610" cy="2441034"/>
          </a:xfrm>
        </p:grpSpPr>
        <p:grpSp>
          <p:nvGrpSpPr>
            <p:cNvPr id="27" name="Groupe 40"/>
            <p:cNvGrpSpPr/>
            <p:nvPr/>
          </p:nvGrpSpPr>
          <p:grpSpPr>
            <a:xfrm>
              <a:off x="1214414" y="3000372"/>
              <a:ext cx="6786610" cy="2441034"/>
              <a:chOff x="1214414" y="3000372"/>
              <a:chExt cx="6786610" cy="2441034"/>
            </a:xfrm>
          </p:grpSpPr>
          <p:sp>
            <p:nvSpPr>
              <p:cNvPr id="36" name="Rectangle 35"/>
              <p:cNvSpPr/>
              <p:nvPr/>
            </p:nvSpPr>
            <p:spPr>
              <a:xfrm>
                <a:off x="1928794" y="3463725"/>
                <a:ext cx="5364000" cy="928694"/>
              </a:xfrm>
              <a:prstGeom prst="rect">
                <a:avLst/>
              </a:prstGeom>
              <a:ln>
                <a:solidFill>
                  <a:srgbClr val="0000CC"/>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37" name="Rectangle à coins arrondis 36"/>
              <p:cNvSpPr/>
              <p:nvPr/>
            </p:nvSpPr>
            <p:spPr>
              <a:xfrm>
                <a:off x="7286644" y="3000372"/>
                <a:ext cx="714380" cy="1857388"/>
              </a:xfrm>
              <a:prstGeom prst="roundRect">
                <a:avLst/>
              </a:prstGeom>
              <a:ln>
                <a:solidFill>
                  <a:srgbClr val="0000CC"/>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38" name="Rectangle à coins arrondis 37"/>
              <p:cNvSpPr/>
              <p:nvPr/>
            </p:nvSpPr>
            <p:spPr>
              <a:xfrm>
                <a:off x="1214414" y="3000372"/>
                <a:ext cx="714380" cy="1857388"/>
              </a:xfrm>
              <a:prstGeom prst="roundRect">
                <a:avLst/>
              </a:prstGeom>
              <a:ln>
                <a:solidFill>
                  <a:srgbClr val="0000CC"/>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39" name="Connecteur droit avec flèche 38"/>
              <p:cNvCxnSpPr/>
              <p:nvPr/>
            </p:nvCxnSpPr>
            <p:spPr>
              <a:xfrm rot="5400000">
                <a:off x="1750993" y="3915703"/>
                <a:ext cx="928694" cy="1588"/>
              </a:xfrm>
              <a:prstGeom prst="straightConnector1">
                <a:avLst/>
              </a:prstGeom>
              <a:ln w="19050">
                <a:solidFill>
                  <a:srgbClr val="0000CC"/>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2000232" y="3786190"/>
                <a:ext cx="357190" cy="369332"/>
              </a:xfrm>
              <a:prstGeom prst="rect">
                <a:avLst/>
              </a:prstGeom>
              <a:ln>
                <a:solidFill>
                  <a:srgbClr val="0000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latin typeface="Calibri" pitchFamily="34" charset="0"/>
                    <a:cs typeface="Calibri" pitchFamily="34" charset="0"/>
                  </a:rPr>
                  <a:t> r</a:t>
                </a:r>
              </a:p>
            </p:txBody>
          </p:sp>
          <p:cxnSp>
            <p:nvCxnSpPr>
              <p:cNvPr id="41" name="Connecteur droit 40"/>
              <p:cNvCxnSpPr/>
              <p:nvPr/>
            </p:nvCxnSpPr>
            <p:spPr>
              <a:xfrm rot="5400000">
                <a:off x="7000892" y="5072074"/>
                <a:ext cx="571504" cy="1588"/>
              </a:xfrm>
              <a:prstGeom prst="line">
                <a:avLst/>
              </a:prstGeom>
              <a:ln w="190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5400000">
                <a:off x="1643836" y="5071280"/>
                <a:ext cx="571504" cy="1588"/>
              </a:xfrm>
              <a:prstGeom prst="line">
                <a:avLst/>
              </a:prstGeom>
              <a:ln w="190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928794" y="5214950"/>
                <a:ext cx="5357850" cy="1588"/>
              </a:xfrm>
              <a:prstGeom prst="line">
                <a:avLst/>
              </a:prstGeom>
              <a:ln w="19050">
                <a:solidFill>
                  <a:srgbClr val="0000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4465837" y="5072074"/>
                <a:ext cx="357190" cy="369332"/>
              </a:xfrm>
              <a:prstGeom prst="rect">
                <a:avLst/>
              </a:prstGeom>
              <a:ln>
                <a:solidFill>
                  <a:srgbClr val="0000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latin typeface="Calibri" pitchFamily="34" charset="0"/>
                    <a:cs typeface="Calibri" pitchFamily="34" charset="0"/>
                  </a:rPr>
                  <a:t> l</a:t>
                </a:r>
              </a:p>
            </p:txBody>
          </p:sp>
        </p:grpSp>
        <p:grpSp>
          <p:nvGrpSpPr>
            <p:cNvPr id="28" name="Groupe 39"/>
            <p:cNvGrpSpPr/>
            <p:nvPr/>
          </p:nvGrpSpPr>
          <p:grpSpPr>
            <a:xfrm>
              <a:off x="2428860" y="3000372"/>
              <a:ext cx="4429156" cy="1977114"/>
              <a:chOff x="2428860" y="3000372"/>
              <a:chExt cx="4429156" cy="1977114"/>
            </a:xfrm>
          </p:grpSpPr>
          <p:sp>
            <p:nvSpPr>
              <p:cNvPr id="29" name="Rectangle 28"/>
              <p:cNvSpPr/>
              <p:nvPr/>
            </p:nvSpPr>
            <p:spPr>
              <a:xfrm>
                <a:off x="3155636" y="3320849"/>
                <a:ext cx="2988000" cy="12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rot="16200000" flipH="1">
                <a:off x="4032232" y="3908905"/>
                <a:ext cx="1224000" cy="1588"/>
              </a:xfrm>
              <a:prstGeom prst="straightConnector1">
                <a:avLst/>
              </a:prstGeom>
              <a:ln w="381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4405975" y="3737902"/>
                <a:ext cx="500066" cy="369332"/>
              </a:xfrm>
              <a:prstGeom prst="rect">
                <a:avLst/>
              </a:prstGeom>
              <a:solidFill>
                <a:schemeClr val="bg2">
                  <a:lumMod val="75000"/>
                </a:schemeClr>
              </a:solidFill>
            </p:spPr>
            <p:txBody>
              <a:bodyPr wrap="square" rtlCol="0">
                <a:spAutoFit/>
              </a:bodyPr>
              <a:lstStyle/>
              <a:p>
                <a:r>
                  <a:rPr lang="fr-FR" b="1" dirty="0" smtClean="0">
                    <a:latin typeface="Calibri" pitchFamily="34" charset="0"/>
                    <a:cs typeface="Calibri" pitchFamily="34" charset="0"/>
                  </a:rPr>
                  <a:t> R</a:t>
                </a:r>
                <a:r>
                  <a:rPr lang="fr-FR" b="1" baseline="-25000" dirty="0" smtClean="0">
                    <a:latin typeface="Calibri" pitchFamily="34" charset="0"/>
                    <a:cs typeface="Calibri" pitchFamily="34" charset="0"/>
                  </a:rPr>
                  <a:t>0</a:t>
                </a:r>
                <a:endParaRPr lang="fr-FR" b="1" dirty="0" smtClean="0">
                  <a:latin typeface="Calibri" pitchFamily="34" charset="0"/>
                  <a:cs typeface="Calibri" pitchFamily="34" charset="0"/>
                </a:endParaRPr>
              </a:p>
            </p:txBody>
          </p:sp>
          <p:cxnSp>
            <p:nvCxnSpPr>
              <p:cNvPr id="32" name="Connecteur droit 31"/>
              <p:cNvCxnSpPr/>
              <p:nvPr/>
            </p:nvCxnSpPr>
            <p:spPr>
              <a:xfrm rot="10800000">
                <a:off x="3143240" y="4786322"/>
                <a:ext cx="3000396" cy="1588"/>
              </a:xfrm>
              <a:prstGeom prst="line">
                <a:avLst/>
              </a:prstGeom>
              <a:ln w="19050">
                <a:solidFill>
                  <a:schemeClr val="tx1"/>
                </a:solidFill>
                <a:prstDash val="solid"/>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3" name="ZoneTexte 32"/>
              <p:cNvSpPr txBox="1"/>
              <p:nvPr/>
            </p:nvSpPr>
            <p:spPr>
              <a:xfrm>
                <a:off x="4402351" y="4608154"/>
                <a:ext cx="500066" cy="369332"/>
              </a:xfrm>
              <a:prstGeom prst="rect">
                <a:avLst/>
              </a:prstGeom>
              <a:solidFill>
                <a:schemeClr val="bg2">
                  <a:lumMod val="75000"/>
                </a:schemeClr>
              </a:solidFill>
            </p:spPr>
            <p:txBody>
              <a:bodyPr wrap="square" rtlCol="0">
                <a:spAutoFit/>
              </a:bodyPr>
              <a:lstStyle/>
              <a:p>
                <a:r>
                  <a:rPr lang="fr-FR" b="1" dirty="0" smtClean="0">
                    <a:latin typeface="Calibri" pitchFamily="34" charset="0"/>
                    <a:cs typeface="Calibri" pitchFamily="34" charset="0"/>
                  </a:rPr>
                  <a:t> L</a:t>
                </a:r>
                <a:r>
                  <a:rPr lang="fr-FR" b="1" baseline="-25000" dirty="0" smtClean="0">
                    <a:latin typeface="Calibri" pitchFamily="34" charset="0"/>
                    <a:cs typeface="Calibri" pitchFamily="34" charset="0"/>
                  </a:rPr>
                  <a:t>0</a:t>
                </a:r>
                <a:endParaRPr lang="fr-FR" b="1" dirty="0" smtClean="0">
                  <a:latin typeface="Calibri" pitchFamily="34" charset="0"/>
                  <a:cs typeface="Calibri" pitchFamily="34" charset="0"/>
                </a:endParaRPr>
              </a:p>
            </p:txBody>
          </p:sp>
          <p:sp>
            <p:nvSpPr>
              <p:cNvPr id="34" name="Rectangle à coins arrondis 33"/>
              <p:cNvSpPr/>
              <p:nvPr/>
            </p:nvSpPr>
            <p:spPr>
              <a:xfrm>
                <a:off x="6143636" y="3000372"/>
                <a:ext cx="714380" cy="18573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2428860" y="3000372"/>
                <a:ext cx="714380" cy="18573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cap="none" spc="0" normalizeH="0" noProof="0" dirty="0" smtClean="0">
                <a:ln>
                  <a:noFill/>
                </a:ln>
                <a:solidFill>
                  <a:schemeClr val="bg1"/>
                </a:solidFill>
                <a:effectLst/>
                <a:uLnTx/>
                <a:uFillTx/>
                <a:ea typeface="+mj-ea"/>
                <a:cs typeface="+mj-cs"/>
              </a:rPr>
              <a:t>(Approche Mécanique</a:t>
            </a:r>
            <a:r>
              <a:rPr lang="fr-FR" sz="2800" cap="small" dirty="0" smtClean="0"/>
              <a:t>)</a:t>
            </a:r>
            <a:endParaRPr kumimoji="0" lang="fr-FR" sz="2800" b="0" i="0" u="none" strike="noStrike" kern="1200" cap="none" spc="0" normalizeH="0" noProof="0" dirty="0">
              <a:ln>
                <a:noFill/>
              </a:ln>
              <a:solidFill>
                <a:schemeClr val="bg1"/>
              </a:solidFill>
              <a:effectLst/>
              <a:uLnTx/>
              <a:uFillTx/>
              <a:ea typeface="+mj-ea"/>
              <a:cs typeface="+mj-cs"/>
            </a:endParaRPr>
          </a:p>
        </p:txBody>
      </p:sp>
      <p:sp>
        <p:nvSpPr>
          <p:cNvPr id="48" name="ZoneTexte 47"/>
          <p:cNvSpPr txBox="1"/>
          <p:nvPr/>
        </p:nvSpPr>
        <p:spPr>
          <a:xfrm>
            <a:off x="142844" y="1006602"/>
            <a:ext cx="8786874" cy="707886"/>
          </a:xfrm>
          <a:prstGeom prst="rect">
            <a:avLst/>
          </a:prstGeom>
          <a:solidFill>
            <a:srgbClr val="CCFF66"/>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indent="173038" algn="just"/>
            <a:r>
              <a:rPr lang="fr-FR" sz="2000" dirty="0" smtClean="0"/>
              <a:t>Dans la zone élastique, les dimensions (longueur et diamètre) de l’éprouvette changent; on désire savoir leur(r) rapport(r) de variation.</a:t>
            </a:r>
            <a:endParaRPr lang="fr-FR" sz="2000" dirty="0"/>
          </a:p>
        </p:txBody>
      </p:sp>
      <p:sp>
        <p:nvSpPr>
          <p:cNvPr id="47" name="ZoneTexte 46"/>
          <p:cNvSpPr txBox="1"/>
          <p:nvPr/>
        </p:nvSpPr>
        <p:spPr>
          <a:xfrm>
            <a:off x="214282" y="1916660"/>
            <a:ext cx="4714908"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sz="2000" b="1" dirty="0" smtClean="0">
                <a:solidFill>
                  <a:srgbClr val="0000FF"/>
                </a:solidFill>
              </a:rPr>
              <a:t>* Cas d’une éprouvette cylindrique</a:t>
            </a:r>
            <a:endParaRPr lang="fr-FR" sz="2000" b="1" dirty="0">
              <a:solidFill>
                <a:srgbClr val="0000FF"/>
              </a:solidFill>
            </a:endParaRPr>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43"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000100" y="4643446"/>
            <a:ext cx="7286644" cy="10281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00042"/>
            <a:ext cx="4000496" cy="461665"/>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algn="just">
              <a:tabLst>
                <a:tab pos="0" algn="l"/>
              </a:tabLst>
            </a:pPr>
            <a:r>
              <a:rPr lang="fr-FR" sz="2400" dirty="0" smtClean="0"/>
              <a:t>Quelques Relations Utiles</a:t>
            </a:r>
            <a:endParaRPr lang="fr-FR" sz="2400" dirty="0"/>
          </a:p>
        </p:txBody>
      </p:sp>
      <p:sp>
        <p:nvSpPr>
          <p:cNvPr id="4" name="ZoneTexte 3"/>
          <p:cNvSpPr txBox="1"/>
          <p:nvPr/>
        </p:nvSpPr>
        <p:spPr>
          <a:xfrm>
            <a:off x="0" y="1071546"/>
            <a:ext cx="2500298"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sz="2000" dirty="0" smtClean="0">
                <a:solidFill>
                  <a:srgbClr val="0000FF"/>
                </a:solidFill>
              </a:rPr>
              <a:t>*Cas d’un cylindre</a:t>
            </a:r>
            <a:endParaRPr lang="fr-FR" sz="2000" dirty="0">
              <a:solidFill>
                <a:srgbClr val="0000FF"/>
              </a:solidFill>
            </a:endParaRP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325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57884" y="928670"/>
            <a:ext cx="2447925" cy="885825"/>
          </a:xfrm>
          <a:prstGeom prst="rect">
            <a:avLst/>
          </a:prstGeom>
          <a:noFill/>
          <a:ln>
            <a:solidFill>
              <a:schemeClr val="tx2">
                <a:lumMod val="50000"/>
              </a:schemeClr>
            </a:solidFill>
          </a:ln>
        </p:spPr>
      </p:pic>
      <p:sp>
        <p:nvSpPr>
          <p:cNvPr id="532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325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43240" y="971539"/>
            <a:ext cx="1600200" cy="885825"/>
          </a:xfrm>
          <a:prstGeom prst="rect">
            <a:avLst/>
          </a:prstGeom>
          <a:noFill/>
          <a:ln>
            <a:solidFill>
              <a:schemeClr val="bg2">
                <a:lumMod val="10000"/>
              </a:schemeClr>
            </a:solidFill>
          </a:ln>
        </p:spPr>
      </p:pic>
      <p:sp>
        <p:nvSpPr>
          <p:cNvPr id="12" name="ZoneTexte 11"/>
          <p:cNvSpPr txBox="1"/>
          <p:nvPr/>
        </p:nvSpPr>
        <p:spPr>
          <a:xfrm>
            <a:off x="0" y="1928802"/>
            <a:ext cx="4143372"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fr-FR" sz="2000" dirty="0" smtClean="0">
                <a:solidFill>
                  <a:schemeClr val="tx1"/>
                </a:solidFill>
              </a:rPr>
              <a:t>*Cas d’un Parallélépipède Rectangle</a:t>
            </a:r>
            <a:endParaRPr lang="fr-FR" sz="2000" dirty="0">
              <a:solidFill>
                <a:schemeClr val="tx1"/>
              </a:solidFill>
            </a:endParaRPr>
          </a:p>
        </p:txBody>
      </p:sp>
      <p:pic>
        <p:nvPicPr>
          <p:cNvPr id="1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8596" y="2353999"/>
            <a:ext cx="1628775" cy="885825"/>
          </a:xfrm>
          <a:prstGeom prst="rect">
            <a:avLst/>
          </a:prstGeom>
          <a:noFill/>
          <a:ln>
            <a:solidFill>
              <a:schemeClr val="tx1">
                <a:lumMod val="65000"/>
                <a:lumOff val="35000"/>
              </a:schemeClr>
            </a:solidFill>
          </a:ln>
        </p:spPr>
      </p:pic>
      <p:pic>
        <p:nvPicPr>
          <p:cNvPr id="14"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657473" y="2357430"/>
            <a:ext cx="1628775" cy="895350"/>
          </a:xfrm>
          <a:prstGeom prst="rect">
            <a:avLst/>
          </a:prstGeom>
          <a:noFill/>
          <a:ln>
            <a:solidFill>
              <a:schemeClr val="tx1">
                <a:lumMod val="75000"/>
                <a:lumOff val="25000"/>
              </a:schemeClr>
            </a:solidFill>
          </a:ln>
        </p:spPr>
      </p:pic>
      <p:pic>
        <p:nvPicPr>
          <p:cNvPr id="1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53033" y="2357430"/>
            <a:ext cx="2447925" cy="885825"/>
          </a:xfrm>
          <a:prstGeom prst="rect">
            <a:avLst/>
          </a:prstGeom>
          <a:noFill/>
          <a:ln>
            <a:solidFill>
              <a:schemeClr val="tx1">
                <a:lumMod val="95000"/>
                <a:lumOff val="5000"/>
              </a:schemeClr>
            </a:solidFill>
          </a:ln>
        </p:spPr>
      </p:pic>
      <p:sp>
        <p:nvSpPr>
          <p:cNvPr id="16" name="Rectangle 5"/>
          <p:cNvSpPr>
            <a:spLocks noChangeArrowheads="1"/>
          </p:cNvSpPr>
          <p:nvPr/>
        </p:nvSpPr>
        <p:spPr bwMode="auto">
          <a:xfrm>
            <a:off x="285720" y="3571876"/>
            <a:ext cx="8715436" cy="2400657"/>
          </a:xfrm>
          <a:prstGeom prst="rect">
            <a:avLst/>
          </a:prstGeom>
          <a:solidFill>
            <a:schemeClr val="accent6">
              <a:tint val="70000"/>
              <a:satMod val="130000"/>
            </a:schemeClr>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ts val="1200"/>
              </a:spcAft>
              <a:buClrTx/>
              <a:buSzTx/>
              <a:buFontTx/>
              <a:buNone/>
              <a:tabLst/>
            </a:pPr>
            <a:r>
              <a:rPr kumimoji="0" lang="fr-FR" sz="2000" b="1" i="0" u="sng" strike="noStrike" cap="none" normalizeH="0" baseline="0" dirty="0" smtClean="0">
                <a:ln>
                  <a:noFill/>
                </a:ln>
                <a:solidFill>
                  <a:srgbClr val="0000CC"/>
                </a:solidFill>
                <a:effectLst/>
                <a:latin typeface="Arial" pitchFamily="34" charset="0"/>
                <a:cs typeface="Arial" pitchFamily="34" charset="0"/>
              </a:rPr>
              <a:t>Déductions utiles :</a:t>
            </a:r>
          </a:p>
          <a:p>
            <a:pPr marL="0" marR="0" lvl="1" algn="just" defTabSz="914400" rtl="0" eaLnBrk="0" fontAlgn="base" latinLnBrk="0" hangingPunct="0">
              <a:spcBef>
                <a:spcPct val="0"/>
              </a:spcBef>
              <a:spcAft>
                <a:spcPts val="1200"/>
              </a:spcAft>
              <a:buClrTx/>
              <a:buSzTx/>
              <a:buFont typeface="Wingdings" pitchFamily="2" charset="2"/>
              <a:buChar char="v"/>
              <a:tabLst>
                <a:tab pos="0" algn="l"/>
              </a:tabLst>
            </a:pPr>
            <a:r>
              <a:rPr lang="fr-FR" sz="2000" dirty="0" smtClean="0">
                <a:solidFill>
                  <a:schemeClr val="tx1"/>
                </a:solidFill>
                <a:latin typeface="Arial" pitchFamily="34" charset="0"/>
                <a:cs typeface="Arial" pitchFamily="34" charset="0"/>
                <a:sym typeface="Symbol"/>
              </a:rPr>
              <a:t> </a:t>
            </a:r>
            <a:r>
              <a:rPr kumimoji="0" lang="fr-FR" sz="2000" b="0" i="0" u="none" strike="noStrike" cap="none" normalizeH="0" baseline="0" dirty="0" smtClean="0">
                <a:ln>
                  <a:noFill/>
                </a:ln>
                <a:solidFill>
                  <a:schemeClr val="tx1"/>
                </a:solidFill>
                <a:effectLst/>
                <a:latin typeface="Arial" pitchFamily="34" charset="0"/>
                <a:cs typeface="Arial" pitchFamily="34" charset="0"/>
                <a:sym typeface="Symbol"/>
              </a:rPr>
              <a:t></a:t>
            </a:r>
            <a:r>
              <a:rPr kumimoji="0" lang="fr-FR" sz="2000" b="0" i="0" u="none" strike="noStrike" cap="none" normalizeH="0" baseline="0" dirty="0" smtClean="0">
                <a:ln>
                  <a:noFill/>
                </a:ln>
                <a:solidFill>
                  <a:schemeClr val="tx1"/>
                </a:solidFill>
                <a:effectLst/>
                <a:latin typeface="Arial" pitchFamily="34" charset="0"/>
                <a:cs typeface="Arial" pitchFamily="34" charset="0"/>
              </a:rPr>
              <a:t>&gt;0,5</a:t>
            </a:r>
            <a:r>
              <a:rPr kumimoji="0" lang="fr-FR" sz="2000" b="0" i="0" u="none" strike="noStrike" cap="none" normalizeH="0" dirty="0" smtClean="0">
                <a:ln>
                  <a:noFill/>
                </a:ln>
                <a:solidFill>
                  <a:schemeClr val="tx1"/>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Arial" pitchFamily="34" charset="0"/>
                <a:cs typeface="Arial" pitchFamily="34" charset="0"/>
              </a:rPr>
              <a:t>: </a:t>
            </a:r>
            <a:r>
              <a:rPr lang="fr-FR" sz="2000" dirty="0" smtClean="0">
                <a:solidFill>
                  <a:schemeClr val="tx1"/>
                </a:solidFill>
                <a:latin typeface="Arial" pitchFamily="34" charset="0"/>
                <a:cs typeface="Arial" pitchFamily="34" charset="0"/>
              </a:rPr>
              <a:t>l</a:t>
            </a:r>
            <a:r>
              <a:rPr kumimoji="0" lang="fr-FR" sz="2000" b="0" i="0" u="none" strike="noStrike" cap="none" normalizeH="0" baseline="0" dirty="0" smtClean="0">
                <a:ln>
                  <a:noFill/>
                </a:ln>
                <a:solidFill>
                  <a:schemeClr val="tx1"/>
                </a:solidFill>
                <a:effectLst/>
                <a:latin typeface="Arial" pitchFamily="34" charset="0"/>
                <a:cs typeface="Arial" pitchFamily="34" charset="0"/>
              </a:rPr>
              <a:t>e volume diminue en traction et augmente en compression (</a:t>
            </a:r>
            <a:r>
              <a:rPr kumimoji="0" lang="fr-FR" sz="2000" b="0" i="0" u="none" strike="noStrike" cap="none" normalizeH="0" baseline="0" dirty="0" smtClean="0">
                <a:ln>
                  <a:noFill/>
                </a:ln>
                <a:solidFill>
                  <a:srgbClr val="0000CC"/>
                </a:solidFill>
                <a:effectLst/>
                <a:latin typeface="Arial" pitchFamily="34" charset="0"/>
                <a:cs typeface="Arial" pitchFamily="34" charset="0"/>
              </a:rPr>
              <a:t>cas exceptionnel</a:t>
            </a:r>
            <a:r>
              <a:rPr kumimoji="0" lang="fr-FR" sz="2000" b="0" i="0" u="none" strike="noStrike" cap="none" normalizeH="0" baseline="0" dirty="0" smtClean="0">
                <a:ln>
                  <a:noFill/>
                </a:ln>
                <a:solidFill>
                  <a:schemeClr val="tx1"/>
                </a:solidFill>
                <a:effectLst/>
                <a:latin typeface="Arial" pitchFamily="34" charset="0"/>
                <a:cs typeface="Arial" pitchFamily="34" charset="0"/>
              </a:rPr>
              <a:t>)</a:t>
            </a:r>
            <a:r>
              <a:rPr lang="fr-FR" sz="2000" dirty="0" smtClean="0">
                <a:latin typeface="Arial" pitchFamily="34" charset="0"/>
                <a:cs typeface="Arial" pitchFamily="34" charset="0"/>
              </a:rPr>
              <a:t>.</a:t>
            </a:r>
          </a:p>
          <a:p>
            <a:pPr marL="0" marR="0" lvl="1" algn="just" defTabSz="914400" rtl="0" eaLnBrk="0" fontAlgn="base" latinLnBrk="0" hangingPunct="0">
              <a:spcBef>
                <a:spcPct val="0"/>
              </a:spcBef>
              <a:spcAft>
                <a:spcPts val="1200"/>
              </a:spcAft>
              <a:buClrTx/>
              <a:buSzTx/>
              <a:buFont typeface="Wingdings" pitchFamily="2" charset="2"/>
              <a:buChar char="v"/>
              <a:tabLst>
                <a:tab pos="0" algn="l"/>
              </a:tabLst>
            </a:pPr>
            <a:r>
              <a:rPr lang="fr-FR" sz="2000" dirty="0" smtClean="0">
                <a:solidFill>
                  <a:schemeClr val="tx1"/>
                </a:solidFill>
                <a:latin typeface="Arial" pitchFamily="34" charset="0"/>
                <a:cs typeface="Arial" pitchFamily="34" charset="0"/>
                <a:sym typeface="Symbol"/>
              </a:rPr>
              <a:t> </a:t>
            </a:r>
            <a:r>
              <a:rPr kumimoji="0" lang="fr-FR" sz="2000" b="0" i="0" u="none" strike="noStrike" cap="none" normalizeH="0" baseline="0" dirty="0" smtClean="0">
                <a:ln>
                  <a:noFill/>
                </a:ln>
                <a:solidFill>
                  <a:schemeClr val="tx1"/>
                </a:solidFill>
                <a:effectLst/>
                <a:latin typeface="Arial" pitchFamily="34" charset="0"/>
                <a:cs typeface="Arial" pitchFamily="34" charset="0"/>
                <a:sym typeface="Symbol"/>
              </a:rPr>
              <a:t></a:t>
            </a:r>
            <a:r>
              <a:rPr kumimoji="0" lang="fr-FR" sz="2000" b="0" i="0" u="none" strike="noStrike" cap="none" normalizeH="0" baseline="0" dirty="0" smtClean="0">
                <a:ln>
                  <a:noFill/>
                </a:ln>
                <a:solidFill>
                  <a:schemeClr val="tx1"/>
                </a:solidFill>
                <a:effectLst/>
                <a:latin typeface="Arial" pitchFamily="34" charset="0"/>
                <a:cs typeface="Arial" pitchFamily="34" charset="0"/>
              </a:rPr>
              <a:t>&lt;0,5 </a:t>
            </a:r>
            <a:r>
              <a:rPr kumimoji="0" lang="fr-FR" sz="2000" b="0" i="0" u="none" strike="noStrike" cap="none" normalizeH="0" dirty="0" smtClean="0">
                <a:ln>
                  <a:noFill/>
                </a:ln>
                <a:solidFill>
                  <a:schemeClr val="tx1"/>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Arial" pitchFamily="34" charset="0"/>
                <a:cs typeface="Arial" pitchFamily="34" charset="0"/>
              </a:rPr>
              <a:t>le volume augmente en traction et diminue en compression (</a:t>
            </a:r>
            <a:r>
              <a:rPr kumimoji="0" lang="fr-FR" sz="2000" b="0" i="0" u="none" strike="noStrike" cap="none" normalizeH="0" baseline="0" dirty="0" smtClean="0">
                <a:ln>
                  <a:noFill/>
                </a:ln>
                <a:solidFill>
                  <a:schemeClr val="accent6">
                    <a:lumMod val="50000"/>
                  </a:schemeClr>
                </a:solidFill>
                <a:effectLst/>
                <a:latin typeface="Arial" pitchFamily="34" charset="0"/>
                <a:cs typeface="Arial" pitchFamily="34" charset="0"/>
              </a:rPr>
              <a:t>comportement le plus général</a:t>
            </a:r>
            <a:r>
              <a:rPr kumimoji="0" lang="fr-FR" sz="2000" b="0" i="0" u="none" strike="noStrike" cap="none" normalizeH="0" baseline="0" dirty="0" smtClean="0">
                <a:ln>
                  <a:noFill/>
                </a:ln>
                <a:solidFill>
                  <a:schemeClr val="tx1"/>
                </a:solidFill>
                <a:effectLst/>
                <a:latin typeface="Arial" pitchFamily="34" charset="0"/>
                <a:cs typeface="Arial" pitchFamily="34" charset="0"/>
              </a:rPr>
              <a:t>).</a:t>
            </a:r>
          </a:p>
          <a:p>
            <a:pPr marL="0" marR="0" lvl="1" algn="just" defTabSz="914400" rtl="0" eaLnBrk="0" fontAlgn="base" latinLnBrk="0" hangingPunct="0">
              <a:spcBef>
                <a:spcPct val="0"/>
              </a:spcBef>
              <a:spcAft>
                <a:spcPts val="1200"/>
              </a:spcAft>
              <a:buClrTx/>
              <a:buSzTx/>
              <a:buFont typeface="Wingdings" pitchFamily="2" charset="2"/>
              <a:buChar char="v"/>
              <a:tabLst>
                <a:tab pos="0" algn="l"/>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Pour un acier, on prend </a:t>
            </a:r>
            <a:r>
              <a:rPr kumimoji="0" lang="fr-FR" sz="2000" b="0" i="0" u="none" strike="noStrike" cap="none" normalizeH="0" baseline="0" dirty="0" smtClean="0">
                <a:ln>
                  <a:noFill/>
                </a:ln>
                <a:solidFill>
                  <a:schemeClr val="tx1"/>
                </a:solidFill>
                <a:effectLst/>
                <a:latin typeface="Arial" pitchFamily="34" charset="0"/>
                <a:cs typeface="Arial" pitchFamily="34" charset="0"/>
                <a:sym typeface="Symbol"/>
              </a:rPr>
              <a:t>  </a:t>
            </a:r>
            <a:r>
              <a:rPr kumimoji="0" lang="fr-FR" sz="2000" b="0" i="0" u="none" strike="noStrike" cap="none" normalizeH="0" baseline="0" dirty="0" smtClean="0">
                <a:ln>
                  <a:noFill/>
                </a:ln>
                <a:solidFill>
                  <a:schemeClr val="tx1"/>
                </a:solidFill>
                <a:effectLst/>
                <a:latin typeface="Arial" pitchFamily="34" charset="0"/>
                <a:cs typeface="Arial" pitchFamily="34" charset="0"/>
              </a:rPr>
              <a:t>0.3, on est donc dans le second cas.</a:t>
            </a:r>
          </a:p>
        </p:txBody>
      </p:sp>
      <p:sp>
        <p:nvSpPr>
          <p:cNvPr id="18"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cap="none" spc="0" normalizeH="0" noProof="0" dirty="0" smtClean="0">
                <a:ln>
                  <a:noFill/>
                </a:ln>
                <a:solidFill>
                  <a:schemeClr val="bg1"/>
                </a:solidFill>
                <a:effectLst/>
                <a:uLnTx/>
                <a:uFillTx/>
                <a:ea typeface="+mj-ea"/>
                <a:cs typeface="+mj-cs"/>
              </a:rPr>
              <a:t>(Approche Mécanique</a:t>
            </a:r>
            <a:r>
              <a:rPr lang="fr-FR" sz="2800" cap="small" dirty="0" smtClean="0"/>
              <a:t>)</a:t>
            </a:r>
            <a:endParaRPr kumimoji="0" lang="fr-FR" sz="2800" b="0" i="0" u="none" strike="noStrike" kern="1200" cap="none" spc="0" normalizeH="0" noProof="0" dirty="0">
              <a:ln>
                <a:noFill/>
              </a:ln>
              <a:solidFill>
                <a:schemeClr val="bg1"/>
              </a:solidFill>
              <a:effectLst/>
              <a:uLnTx/>
              <a:uFillTx/>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9157" name="Rectangle 5"/>
          <p:cNvSpPr>
            <a:spLocks noChangeArrowheads="1"/>
          </p:cNvSpPr>
          <p:nvPr/>
        </p:nvSpPr>
        <p:spPr bwMode="auto">
          <a:xfrm>
            <a:off x="0" y="135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91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9160" name="Rectangle 8"/>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91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916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916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9" name="Tableau 18"/>
          <p:cNvGraphicFramePr>
            <a:graphicFrameLocks noGrp="1"/>
          </p:cNvGraphicFramePr>
          <p:nvPr/>
        </p:nvGraphicFramePr>
        <p:xfrm>
          <a:off x="1000100" y="1071546"/>
          <a:ext cx="7215238" cy="4983739"/>
        </p:xfrm>
        <a:graphic>
          <a:graphicData uri="http://schemas.openxmlformats.org/drawingml/2006/table">
            <a:tbl>
              <a:tblPr firstRow="1" bandRow="1">
                <a:tableStyleId>{284E427A-3D55-4303-BF80-6455036E1DE7}</a:tableStyleId>
              </a:tblPr>
              <a:tblGrid>
                <a:gridCol w="3000396"/>
                <a:gridCol w="2500330"/>
                <a:gridCol w="1714512"/>
              </a:tblGrid>
              <a:tr h="321596">
                <a:tc>
                  <a:txBody>
                    <a:bodyPr/>
                    <a:lstStyle/>
                    <a:p>
                      <a:r>
                        <a:rPr lang="fr-FR" sz="1400" dirty="0"/>
                        <a:t>Matière</a:t>
                      </a:r>
                    </a:p>
                  </a:txBody>
                  <a:tcPr anchor="ctr"/>
                </a:tc>
                <a:tc>
                  <a:txBody>
                    <a:bodyPr/>
                    <a:lstStyle/>
                    <a:p>
                      <a:r>
                        <a:rPr lang="fr-FR" sz="1400" dirty="0"/>
                        <a:t>Nuance</a:t>
                      </a:r>
                    </a:p>
                  </a:txBody>
                  <a:tcPr anchor="ctr"/>
                </a:tc>
                <a:tc>
                  <a:txBody>
                    <a:bodyPr/>
                    <a:lstStyle/>
                    <a:p>
                      <a:r>
                        <a:rPr lang="fr-FR" sz="1400"/>
                        <a:t>R</a:t>
                      </a:r>
                      <a:r>
                        <a:rPr lang="fr-FR" sz="1400" baseline="-25000"/>
                        <a:t>e</a:t>
                      </a:r>
                      <a:r>
                        <a:rPr lang="fr-FR" sz="1400"/>
                        <a:t> (MPa)</a:t>
                      </a:r>
                    </a:p>
                  </a:txBody>
                  <a:tcPr anchor="ctr"/>
                </a:tc>
              </a:tr>
              <a:tr h="321596">
                <a:tc>
                  <a:txBody>
                    <a:bodyPr/>
                    <a:lstStyle/>
                    <a:p>
                      <a:r>
                        <a:rPr lang="fr-FR" sz="1400"/>
                        <a:t>Résineux courants</a:t>
                      </a:r>
                    </a:p>
                  </a:txBody>
                  <a:tcPr anchor="ctr"/>
                </a:tc>
                <a:tc>
                  <a:txBody>
                    <a:bodyPr/>
                    <a:lstStyle/>
                    <a:p>
                      <a:r>
                        <a:rPr lang="fr-FR" sz="1400"/>
                        <a:t>C18 à C30</a:t>
                      </a:r>
                    </a:p>
                  </a:txBody>
                  <a:tcPr anchor="ctr"/>
                </a:tc>
                <a:tc>
                  <a:txBody>
                    <a:bodyPr/>
                    <a:lstStyle/>
                    <a:p>
                      <a:r>
                        <a:rPr lang="fr-FR" sz="1400"/>
                        <a:t>18 à 30</a:t>
                      </a:r>
                    </a:p>
                  </a:txBody>
                  <a:tcPr anchor="ctr"/>
                </a:tc>
              </a:tr>
              <a:tr h="321596">
                <a:tc>
                  <a:txBody>
                    <a:bodyPr/>
                    <a:lstStyle/>
                    <a:p>
                      <a:r>
                        <a:rPr lang="fr-FR" sz="1400"/>
                        <a:t>Bois lamellé-collé</a:t>
                      </a:r>
                    </a:p>
                  </a:txBody>
                  <a:tcPr anchor="ctr"/>
                </a:tc>
                <a:tc>
                  <a:txBody>
                    <a:bodyPr/>
                    <a:lstStyle/>
                    <a:p>
                      <a:r>
                        <a:rPr lang="fr-FR" sz="1400"/>
                        <a:t>GL24 à GL32</a:t>
                      </a:r>
                    </a:p>
                  </a:txBody>
                  <a:tcPr anchor="ctr"/>
                </a:tc>
                <a:tc>
                  <a:txBody>
                    <a:bodyPr/>
                    <a:lstStyle/>
                    <a:p>
                      <a:r>
                        <a:rPr lang="fr-FR" sz="1400"/>
                        <a:t>24 à 32</a:t>
                      </a:r>
                    </a:p>
                  </a:txBody>
                  <a:tcPr anchor="ctr"/>
                </a:tc>
              </a:tr>
              <a:tr h="499441">
                <a:tc>
                  <a:txBody>
                    <a:bodyPr/>
                    <a:lstStyle/>
                    <a:p>
                      <a:r>
                        <a:rPr lang="fr-FR" sz="1400"/>
                        <a:t>Alliage d'aluminium</a:t>
                      </a:r>
                    </a:p>
                  </a:txBody>
                  <a:tcPr anchor="ctr"/>
                </a:tc>
                <a:tc>
                  <a:txBody>
                    <a:bodyPr/>
                    <a:lstStyle/>
                    <a:p>
                      <a:r>
                        <a:rPr lang="fr-FR" sz="1400"/>
                        <a:t>Série 1000 à Série 7000</a:t>
                      </a:r>
                    </a:p>
                  </a:txBody>
                  <a:tcPr anchor="ctr"/>
                </a:tc>
                <a:tc>
                  <a:txBody>
                    <a:bodyPr/>
                    <a:lstStyle/>
                    <a:p>
                      <a:r>
                        <a:rPr lang="fr-FR" sz="1400"/>
                        <a:t>90 à 440</a:t>
                      </a:r>
                    </a:p>
                  </a:txBody>
                  <a:tcPr anchor="ctr"/>
                </a:tc>
              </a:tr>
              <a:tr h="500066">
                <a:tc>
                  <a:txBody>
                    <a:bodyPr/>
                    <a:lstStyle/>
                    <a:p>
                      <a:r>
                        <a:rPr lang="fr-FR" sz="1400"/>
                        <a:t>Acier de construction usuel non allié</a:t>
                      </a:r>
                    </a:p>
                  </a:txBody>
                  <a:tcPr anchor="ctr"/>
                </a:tc>
                <a:tc>
                  <a:txBody>
                    <a:bodyPr/>
                    <a:lstStyle/>
                    <a:p>
                      <a:r>
                        <a:rPr lang="fr-FR" sz="1400"/>
                        <a:t>S235 à S355</a:t>
                      </a:r>
                    </a:p>
                  </a:txBody>
                  <a:tcPr anchor="ctr"/>
                </a:tc>
                <a:tc>
                  <a:txBody>
                    <a:bodyPr/>
                    <a:lstStyle/>
                    <a:p>
                      <a:r>
                        <a:rPr lang="fr-FR" sz="1400"/>
                        <a:t>235 à 355</a:t>
                      </a:r>
                    </a:p>
                  </a:txBody>
                  <a:tcPr anchor="ctr"/>
                </a:tc>
              </a:tr>
              <a:tr h="428628">
                <a:tc>
                  <a:txBody>
                    <a:bodyPr/>
                    <a:lstStyle/>
                    <a:p>
                      <a:r>
                        <a:rPr lang="fr-FR" sz="1400"/>
                        <a:t>Acier au carbone trempé</a:t>
                      </a:r>
                    </a:p>
                  </a:txBody>
                  <a:tcPr anchor="ctr"/>
                </a:tc>
                <a:tc>
                  <a:txBody>
                    <a:bodyPr/>
                    <a:lstStyle/>
                    <a:p>
                      <a:r>
                        <a:rPr lang="fr-FR" sz="1400"/>
                        <a:t>XC 30 (C30)</a:t>
                      </a:r>
                    </a:p>
                  </a:txBody>
                  <a:tcPr anchor="ctr"/>
                </a:tc>
                <a:tc>
                  <a:txBody>
                    <a:bodyPr/>
                    <a:lstStyle/>
                    <a:p>
                      <a:r>
                        <a:rPr lang="fr-FR" sz="1400"/>
                        <a:t>350 à 400</a:t>
                      </a:r>
                    </a:p>
                  </a:txBody>
                  <a:tcPr anchor="ctr"/>
                </a:tc>
              </a:tr>
              <a:tr h="428628">
                <a:tc>
                  <a:txBody>
                    <a:bodyPr/>
                    <a:lstStyle/>
                    <a:p>
                      <a:r>
                        <a:rPr lang="fr-FR" sz="1400"/>
                        <a:t>Acier faiblement allié trempé</a:t>
                      </a:r>
                    </a:p>
                  </a:txBody>
                  <a:tcPr anchor="ctr"/>
                </a:tc>
                <a:tc>
                  <a:txBody>
                    <a:bodyPr/>
                    <a:lstStyle/>
                    <a:p>
                      <a:r>
                        <a:rPr lang="es-ES" sz="1400"/>
                        <a:t>30 Cr Ni Mo 16 (30 CND 8)</a:t>
                      </a:r>
                    </a:p>
                  </a:txBody>
                  <a:tcPr anchor="ctr"/>
                </a:tc>
                <a:tc>
                  <a:txBody>
                    <a:bodyPr/>
                    <a:lstStyle/>
                    <a:p>
                      <a:r>
                        <a:rPr lang="fr-FR" sz="1400"/>
                        <a:t>700 à 1 450</a:t>
                      </a:r>
                    </a:p>
                  </a:txBody>
                  <a:tcPr anchor="ctr"/>
                </a:tc>
              </a:tr>
              <a:tr h="321596">
                <a:tc>
                  <a:txBody>
                    <a:bodyPr/>
                    <a:lstStyle/>
                    <a:p>
                      <a:r>
                        <a:rPr lang="fr-FR" sz="1400" dirty="0"/>
                        <a:t>Alliage de Titane</a:t>
                      </a:r>
                    </a:p>
                  </a:txBody>
                  <a:tcPr anchor="ctr"/>
                </a:tc>
                <a:tc>
                  <a:txBody>
                    <a:bodyPr/>
                    <a:lstStyle/>
                    <a:p>
                      <a:r>
                        <a:rPr lang="fr-FR" sz="1400"/>
                        <a:t>TA 6V</a:t>
                      </a:r>
                    </a:p>
                  </a:txBody>
                  <a:tcPr anchor="ctr"/>
                </a:tc>
                <a:tc>
                  <a:txBody>
                    <a:bodyPr/>
                    <a:lstStyle/>
                    <a:p>
                      <a:r>
                        <a:rPr lang="fr-FR" sz="1400"/>
                        <a:t>1 200</a:t>
                      </a:r>
                    </a:p>
                  </a:txBody>
                  <a:tcPr anchor="ctr"/>
                </a:tc>
              </a:tr>
              <a:tr h="321596">
                <a:tc>
                  <a:txBody>
                    <a:bodyPr/>
                    <a:lstStyle/>
                    <a:p>
                      <a:r>
                        <a:rPr lang="fr-FR" sz="1400"/>
                        <a:t>Fibre de verre</a:t>
                      </a:r>
                    </a:p>
                  </a:txBody>
                  <a:tcPr anchor="ctr"/>
                </a:tc>
                <a:tc>
                  <a:txBody>
                    <a:bodyPr/>
                    <a:lstStyle/>
                    <a:p>
                      <a:r>
                        <a:rPr lang="fr-FR" sz="1400"/>
                        <a:t>"E", Courant</a:t>
                      </a:r>
                    </a:p>
                  </a:txBody>
                  <a:tcPr anchor="ctr"/>
                </a:tc>
                <a:tc>
                  <a:txBody>
                    <a:bodyPr/>
                    <a:lstStyle/>
                    <a:p>
                      <a:r>
                        <a:rPr lang="fr-FR" sz="1400"/>
                        <a:t>2 500</a:t>
                      </a:r>
                    </a:p>
                  </a:txBody>
                  <a:tcPr anchor="ctr"/>
                </a:tc>
              </a:tr>
              <a:tr h="356940">
                <a:tc>
                  <a:txBody>
                    <a:bodyPr/>
                    <a:lstStyle/>
                    <a:p>
                      <a:r>
                        <a:rPr lang="fr-FR" sz="1400"/>
                        <a:t>Fibre de verre</a:t>
                      </a:r>
                    </a:p>
                  </a:txBody>
                  <a:tcPr anchor="ctr"/>
                </a:tc>
                <a:tc>
                  <a:txBody>
                    <a:bodyPr/>
                    <a:lstStyle/>
                    <a:p>
                      <a:r>
                        <a:rPr lang="fr-FR" sz="1400"/>
                        <a:t>"R", haute performance</a:t>
                      </a:r>
                    </a:p>
                  </a:txBody>
                  <a:tcPr anchor="ctr"/>
                </a:tc>
                <a:tc>
                  <a:txBody>
                    <a:bodyPr/>
                    <a:lstStyle/>
                    <a:p>
                      <a:r>
                        <a:rPr lang="fr-FR" sz="1400"/>
                        <a:t>3 200</a:t>
                      </a:r>
                    </a:p>
                  </a:txBody>
                  <a:tcPr anchor="ctr"/>
                </a:tc>
              </a:tr>
              <a:tr h="428628">
                <a:tc>
                  <a:txBody>
                    <a:bodyPr/>
                    <a:lstStyle/>
                    <a:p>
                      <a:r>
                        <a:rPr lang="fr-FR" sz="1400"/>
                        <a:t>Fibre de carbone</a:t>
                      </a:r>
                    </a:p>
                  </a:txBody>
                  <a:tcPr anchor="ctr"/>
                </a:tc>
                <a:tc>
                  <a:txBody>
                    <a:bodyPr/>
                    <a:lstStyle/>
                    <a:p>
                      <a:r>
                        <a:rPr lang="fr-FR" sz="1400"/>
                        <a:t>"HM", haut </a:t>
                      </a:r>
                      <a:r>
                        <a:rPr lang="fr-FR" sz="1400">
                          <a:hlinkClick r:id="rId2" tooltip="Module de Young"/>
                        </a:rPr>
                        <a:t>module de Young</a:t>
                      </a:r>
                      <a:endParaRPr lang="fr-FR" sz="1400"/>
                    </a:p>
                  </a:txBody>
                  <a:tcPr anchor="ctr"/>
                </a:tc>
                <a:tc>
                  <a:txBody>
                    <a:bodyPr/>
                    <a:lstStyle/>
                    <a:p>
                      <a:r>
                        <a:rPr lang="fr-FR" sz="1400"/>
                        <a:t>2 500</a:t>
                      </a:r>
                    </a:p>
                  </a:txBody>
                  <a:tcPr anchor="ctr"/>
                </a:tc>
              </a:tr>
              <a:tr h="428628">
                <a:tc>
                  <a:txBody>
                    <a:bodyPr/>
                    <a:lstStyle/>
                    <a:p>
                      <a:r>
                        <a:rPr lang="fr-FR" sz="1400"/>
                        <a:t>Fibre de carbone</a:t>
                      </a:r>
                    </a:p>
                  </a:txBody>
                  <a:tcPr anchor="ctr"/>
                </a:tc>
                <a:tc>
                  <a:txBody>
                    <a:bodyPr/>
                    <a:lstStyle/>
                    <a:p>
                      <a:r>
                        <a:rPr lang="fr-FR" sz="1400"/>
                        <a:t>"HR", haute résistance</a:t>
                      </a:r>
                    </a:p>
                  </a:txBody>
                  <a:tcPr anchor="ctr"/>
                </a:tc>
                <a:tc>
                  <a:txBody>
                    <a:bodyPr/>
                    <a:lstStyle/>
                    <a:p>
                      <a:r>
                        <a:rPr lang="fr-FR" sz="1400" dirty="0"/>
                        <a:t>3 200</a:t>
                      </a:r>
                    </a:p>
                  </a:txBody>
                  <a:tcPr anchor="ctr"/>
                </a:tc>
              </a:tr>
              <a:tr h="126455">
                <a:tc>
                  <a:txBody>
                    <a:bodyPr/>
                    <a:lstStyle/>
                    <a:p>
                      <a:r>
                        <a:rPr lang="fr-FR" sz="1400"/>
                        <a:t>Composites Fibre/matrice</a:t>
                      </a:r>
                    </a:p>
                  </a:txBody>
                  <a:tcPr anchor="ctr"/>
                </a:tc>
                <a:tc>
                  <a:txBody>
                    <a:bodyPr/>
                    <a:lstStyle/>
                    <a:p>
                      <a:r>
                        <a:rPr lang="fr-FR" sz="1400"/>
                        <a:t>Verre ou Carbone</a:t>
                      </a:r>
                    </a:p>
                  </a:txBody>
                  <a:tcPr anchor="ctr"/>
                </a:tc>
                <a:tc>
                  <a:txBody>
                    <a:bodyPr/>
                    <a:lstStyle/>
                    <a:p>
                      <a:r>
                        <a:rPr lang="fr-FR" sz="1400" dirty="0"/>
                        <a:t>1 000 à 1 800</a:t>
                      </a:r>
                    </a:p>
                  </a:txBody>
                  <a:tcPr anchor="ctr"/>
                </a:tc>
              </a:tr>
            </a:tbl>
          </a:graphicData>
        </a:graphic>
      </p:graphicFrame>
      <p:sp>
        <p:nvSpPr>
          <p:cNvPr id="20" name="Rectangle 19"/>
          <p:cNvSpPr/>
          <p:nvPr/>
        </p:nvSpPr>
        <p:spPr>
          <a:xfrm>
            <a:off x="214282" y="642918"/>
            <a:ext cx="8215338" cy="400110"/>
          </a:xfrm>
          <a:prstGeom prst="rect">
            <a:avLst/>
          </a:prstGeom>
          <a:solidFill>
            <a:srgbClr val="006600"/>
          </a:solidFill>
        </p:spPr>
        <p:style>
          <a:lnRef idx="0">
            <a:schemeClr val="accent4"/>
          </a:lnRef>
          <a:fillRef idx="3">
            <a:schemeClr val="accent4"/>
          </a:fillRef>
          <a:effectRef idx="3">
            <a:schemeClr val="accent4"/>
          </a:effectRef>
          <a:fontRef idx="minor">
            <a:schemeClr val="lt1"/>
          </a:fontRef>
        </p:style>
        <p:txBody>
          <a:bodyPr wrap="square">
            <a:spAutoFit/>
          </a:bodyPr>
          <a:lstStyle/>
          <a:p>
            <a:r>
              <a:rPr lang="fr-FR" sz="2000" dirty="0" smtClean="0">
                <a:ln>
                  <a:solidFill>
                    <a:srgbClr val="FFFF00"/>
                  </a:solidFill>
                </a:ln>
                <a:solidFill>
                  <a:srgbClr val="FFFF00"/>
                </a:solidFill>
              </a:rPr>
              <a:t>Quelques valeurs de la limite d'élasticité en traction de matériaux usuels</a:t>
            </a:r>
            <a:endParaRPr lang="fr-FR" sz="2000" dirty="0">
              <a:ln>
                <a:solidFill>
                  <a:srgbClr val="FFFF00"/>
                </a:solidFill>
              </a:ln>
              <a:solidFill>
                <a:srgbClr val="FFFF00"/>
              </a:solidFill>
            </a:endParaRPr>
          </a:p>
        </p:txBody>
      </p:sp>
      <p:sp>
        <p:nvSpPr>
          <p:cNvPr id="14"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cap="none" spc="0" normalizeH="0" noProof="0" dirty="0" smtClean="0">
                <a:ln>
                  <a:noFill/>
                </a:ln>
                <a:solidFill>
                  <a:schemeClr val="bg1"/>
                </a:solidFill>
                <a:effectLst/>
                <a:uLnTx/>
                <a:uFillTx/>
                <a:ea typeface="+mj-ea"/>
                <a:cs typeface="+mj-cs"/>
              </a:rPr>
              <a:t>(Approche Mécanique</a:t>
            </a:r>
            <a:r>
              <a:rPr lang="fr-FR" sz="2800" cap="small" dirty="0" smtClean="0"/>
              <a:t>)</a:t>
            </a:r>
            <a:endParaRPr kumimoji="0" lang="fr-FR" sz="2800" b="0" i="0" u="none" strike="noStrike" kern="1200" cap="none" spc="0" normalizeH="0" noProof="0" dirty="0">
              <a:ln>
                <a:noFill/>
              </a:ln>
              <a:solidFill>
                <a:schemeClr val="bg1"/>
              </a:solidFill>
              <a:effectLst/>
              <a:uLnTx/>
              <a:uFillTx/>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7" name="Tableau 46"/>
          <p:cNvGraphicFramePr>
            <a:graphicFrameLocks noGrp="1"/>
          </p:cNvGraphicFramePr>
          <p:nvPr/>
        </p:nvGraphicFramePr>
        <p:xfrm>
          <a:off x="214282" y="428604"/>
          <a:ext cx="4214842" cy="6434151"/>
        </p:xfrm>
        <a:graphic>
          <a:graphicData uri="http://schemas.openxmlformats.org/drawingml/2006/table">
            <a:tbl>
              <a:tblPr>
                <a:tableStyleId>{284E427A-3D55-4303-BF80-6455036E1DE7}</a:tableStyleId>
              </a:tblPr>
              <a:tblGrid>
                <a:gridCol w="1357322"/>
                <a:gridCol w="1428760"/>
                <a:gridCol w="1428760"/>
              </a:tblGrid>
              <a:tr h="357190">
                <a:tc>
                  <a:txBody>
                    <a:bodyPr/>
                    <a:lstStyle/>
                    <a:p>
                      <a:pPr algn="just">
                        <a:lnSpc>
                          <a:spcPct val="150000"/>
                        </a:lnSpc>
                        <a:spcAft>
                          <a:spcPts val="0"/>
                        </a:spcAft>
                      </a:pPr>
                      <a:r>
                        <a:rPr lang="fr-FR" sz="1400" dirty="0">
                          <a:solidFill>
                            <a:srgbClr val="0070C0"/>
                          </a:solidFill>
                        </a:rPr>
                        <a:t>Matériau</a:t>
                      </a:r>
                      <a:endParaRPr lang="fr-FR" sz="1400" b="1" dirty="0">
                        <a:solidFill>
                          <a:srgbClr val="0070C0"/>
                        </a:solidFill>
                        <a:latin typeface="Candara"/>
                        <a:ea typeface="Calibri"/>
                        <a:cs typeface="Times New Roman"/>
                      </a:endParaRPr>
                    </a:p>
                  </a:txBody>
                  <a:tcPr marL="44174" marR="44174" marT="0" marB="0"/>
                </a:tc>
                <a:tc>
                  <a:txBody>
                    <a:bodyPr/>
                    <a:lstStyle/>
                    <a:p>
                      <a:pPr algn="just">
                        <a:lnSpc>
                          <a:spcPct val="150000"/>
                        </a:lnSpc>
                        <a:spcAft>
                          <a:spcPts val="0"/>
                        </a:spcAft>
                      </a:pPr>
                      <a:r>
                        <a:rPr lang="fr-FR" sz="1400"/>
                        <a:t>Module de Young [GPa]</a:t>
                      </a:r>
                      <a:endParaRPr lang="fr-FR" sz="1400" b="1">
                        <a:latin typeface="Candara"/>
                        <a:ea typeface="Calibri"/>
                        <a:cs typeface="Times New Roman"/>
                      </a:endParaRPr>
                    </a:p>
                  </a:txBody>
                  <a:tcPr marL="44174" marR="44174" marT="0" marB="0"/>
                </a:tc>
                <a:tc>
                  <a:txBody>
                    <a:bodyPr/>
                    <a:lstStyle/>
                    <a:p>
                      <a:pPr algn="just">
                        <a:lnSpc>
                          <a:spcPct val="150000"/>
                        </a:lnSpc>
                        <a:spcAft>
                          <a:spcPts val="0"/>
                        </a:spcAft>
                      </a:pPr>
                      <a:r>
                        <a:rPr lang="fr-FR" sz="1400"/>
                        <a:t>Coefficient de Poisson</a:t>
                      </a:r>
                      <a:endParaRPr lang="fr-FR" sz="1400" b="1">
                        <a:latin typeface="Candara"/>
                        <a:ea typeface="Calibri"/>
                        <a:cs typeface="Times New Roman"/>
                      </a:endParaRPr>
                    </a:p>
                  </a:txBody>
                  <a:tcPr marL="44174" marR="44174" marT="0" marB="0"/>
                </a:tc>
              </a:tr>
              <a:tr h="353391">
                <a:tc>
                  <a:txBody>
                    <a:bodyPr/>
                    <a:lstStyle/>
                    <a:p>
                      <a:pPr algn="just">
                        <a:lnSpc>
                          <a:spcPct val="150000"/>
                        </a:lnSpc>
                        <a:spcAft>
                          <a:spcPts val="0"/>
                        </a:spcAft>
                      </a:pPr>
                      <a:r>
                        <a:rPr lang="fr-FR" sz="1400" u="none" strike="noStrike" dirty="0">
                          <a:solidFill>
                            <a:srgbClr val="0070C0"/>
                          </a:solidFill>
                          <a:hlinkClick r:id="rId2" tooltip="Caoutchouc (matériau)"/>
                        </a:rPr>
                        <a:t>Caoutchouc</a:t>
                      </a:r>
                      <a:endParaRPr lang="fr-FR" sz="1400" b="1" dirty="0">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0,001 : 0,1</a:t>
                      </a:r>
                      <a:endParaRPr lang="fr-FR" sz="1400" b="1">
                        <a:latin typeface="Candara"/>
                        <a:ea typeface="Calibri"/>
                        <a:cs typeface="Times New Roman"/>
                      </a:endParaRPr>
                    </a:p>
                  </a:txBody>
                  <a:tcPr marL="44174" marR="44174" marT="0" marB="0"/>
                </a:tc>
                <a:tc>
                  <a:txBody>
                    <a:bodyPr/>
                    <a:lstStyle/>
                    <a:p>
                      <a:pPr algn="just">
                        <a:lnSpc>
                          <a:spcPct val="150000"/>
                        </a:lnSpc>
                        <a:spcAft>
                          <a:spcPts val="0"/>
                        </a:spcAft>
                      </a:pPr>
                      <a:r>
                        <a:rPr lang="fr-FR" sz="1400"/>
                        <a:t>0,5</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dirty="0">
                          <a:solidFill>
                            <a:srgbClr val="0070C0"/>
                          </a:solidFill>
                        </a:rPr>
                        <a:t>Nylon</a:t>
                      </a:r>
                      <a:endParaRPr lang="fr-FR" sz="1400" b="1" dirty="0">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2 : 5</a:t>
                      </a:r>
                      <a:endParaRPr lang="fr-FR" sz="1400" b="1" dirty="0">
                        <a:latin typeface="Candara"/>
                        <a:ea typeface="Calibri"/>
                        <a:cs typeface="Times New Roman"/>
                      </a:endParaRPr>
                    </a:p>
                  </a:txBody>
                  <a:tcPr marL="44174" marR="44174" marT="0" marB="0"/>
                </a:tc>
                <a:tc>
                  <a:txBody>
                    <a:bodyPr/>
                    <a:lstStyle/>
                    <a:p>
                      <a:pPr algn="just">
                        <a:lnSpc>
                          <a:spcPct val="150000"/>
                        </a:lnSpc>
                        <a:spcAft>
                          <a:spcPts val="0"/>
                        </a:spcAft>
                      </a:pPr>
                      <a:r>
                        <a:rPr lang="fr-FR" sz="1400"/>
                        <a:t>0,39</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3" tooltip="Liège (matériau)"/>
                        </a:rPr>
                        <a:t>Liège</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endParaRPr lang="fr-FR" sz="1400" b="1" dirty="0">
                        <a:latin typeface="Candara"/>
                        <a:ea typeface="Calibri"/>
                        <a:cs typeface="Times New Roman"/>
                      </a:endParaRPr>
                    </a:p>
                  </a:txBody>
                  <a:tcPr marL="44174" marR="44174" marT="0" marB="0"/>
                </a:tc>
                <a:tc>
                  <a:txBody>
                    <a:bodyPr/>
                    <a:lstStyle/>
                    <a:p>
                      <a:pPr algn="just">
                        <a:lnSpc>
                          <a:spcPct val="150000"/>
                        </a:lnSpc>
                        <a:spcAft>
                          <a:spcPts val="0"/>
                        </a:spcAft>
                      </a:pPr>
                      <a:r>
                        <a:rPr lang="fr-FR" sz="1400"/>
                        <a:t>  0,0</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dirty="0">
                          <a:solidFill>
                            <a:schemeClr val="tx1"/>
                          </a:solidFill>
                          <a:hlinkClick r:id="rId4" tooltip="Papier"/>
                        </a:rPr>
                        <a:t>Papier</a:t>
                      </a:r>
                      <a:endParaRPr lang="fr-FR" sz="1400" b="1" dirty="0">
                        <a:solidFill>
                          <a:schemeClr val="tx1"/>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3 : 4</a:t>
                      </a:r>
                      <a:endParaRPr lang="fr-FR" sz="1400" b="1" dirty="0">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5" tooltip="Bambou"/>
                        </a:rPr>
                        <a:t>Bambou</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20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6" tooltip="Chêne"/>
                        </a:rPr>
                        <a:t>Chêne</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12</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0,3</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7" tooltip="Polystyrène"/>
                        </a:rPr>
                        <a:t>Polystyrène</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3 : 3,4</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a:solidFill>
                            <a:srgbClr val="0070C0"/>
                          </a:solidFill>
                        </a:rPr>
                        <a:t>Plexiglas </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2,38</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8" tooltip="Cheveu"/>
                        </a:rPr>
                        <a:t>Cheveu</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10</a:t>
                      </a:r>
                      <a:endParaRPr lang="fr-FR" sz="1400" b="1" dirty="0">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a:solidFill>
                            <a:srgbClr val="0070C0"/>
                          </a:solidFill>
                        </a:rPr>
                        <a:t>Laine</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14</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9" tooltip="Soie"/>
                        </a:rPr>
                        <a:t>Soie</a:t>
                      </a:r>
                      <a:r>
                        <a:rPr lang="fr-FR" sz="1400">
                          <a:solidFill>
                            <a:srgbClr val="0070C0"/>
                          </a:solidFill>
                        </a:rPr>
                        <a:t> d'</a:t>
                      </a:r>
                      <a:r>
                        <a:rPr lang="fr-FR" sz="1400" u="none" strike="noStrike">
                          <a:solidFill>
                            <a:srgbClr val="0070C0"/>
                          </a:solidFill>
                          <a:hlinkClick r:id="rId10" tooltip="Araneae"/>
                        </a:rPr>
                        <a:t>araignée</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25</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11" tooltip="Césium"/>
                        </a:rPr>
                        <a:t>Césium</a:t>
                      </a:r>
                      <a:r>
                        <a:rPr lang="fr-FR" sz="1400">
                          <a:solidFill>
                            <a:srgbClr val="0070C0"/>
                          </a:solidFill>
                        </a:rPr>
                        <a:t> (Cs)</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1,7</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-1</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12" tooltip="Lithium"/>
                        </a:rPr>
                        <a:t>Lithium</a:t>
                      </a:r>
                      <a:r>
                        <a:rPr lang="fr-FR" sz="1400">
                          <a:solidFill>
                            <a:srgbClr val="0070C0"/>
                          </a:solidFill>
                        </a:rPr>
                        <a:t> (Li)</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4,9</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dirty="0">
                          <a:solidFill>
                            <a:srgbClr val="0070C0"/>
                          </a:solidFill>
                          <a:hlinkClick r:id="rId13" tooltip="Aluminium"/>
                        </a:rPr>
                        <a:t>Aluminium</a:t>
                      </a:r>
                      <a:r>
                        <a:rPr lang="fr-FR" sz="1400" dirty="0">
                          <a:solidFill>
                            <a:srgbClr val="0070C0"/>
                          </a:solidFill>
                        </a:rPr>
                        <a:t> (Al)</a:t>
                      </a:r>
                      <a:endParaRPr lang="fr-FR" sz="1400" b="1" dirty="0">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69</a:t>
                      </a:r>
                      <a:endParaRPr lang="fr-FR" sz="1400" b="1" dirty="0">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0,346</a:t>
                      </a:r>
                      <a:endParaRPr lang="fr-FR" sz="1400" b="1" dirty="0">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14" tooltip="Or"/>
                        </a:rPr>
                        <a:t>Or</a:t>
                      </a:r>
                      <a:r>
                        <a:rPr lang="fr-FR" sz="1400">
                          <a:solidFill>
                            <a:srgbClr val="0070C0"/>
                          </a:solidFill>
                        </a:rPr>
                        <a:t> (Au)</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78</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0,42</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15" tooltip="Argent"/>
                        </a:rPr>
                        <a:t>Argent</a:t>
                      </a:r>
                      <a:r>
                        <a:rPr lang="fr-FR" sz="1400">
                          <a:solidFill>
                            <a:srgbClr val="0070C0"/>
                          </a:solidFill>
                        </a:rPr>
                        <a:t> (Ag)</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83</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solidFill>
                            <a:srgbClr val="0070C0"/>
                          </a:solidFill>
                          <a:hlinkClick r:id="rId16" tooltip="Cuivre"/>
                        </a:rPr>
                        <a:t>Cuivre</a:t>
                      </a:r>
                      <a:r>
                        <a:rPr lang="fr-FR" sz="1400">
                          <a:solidFill>
                            <a:srgbClr val="0070C0"/>
                          </a:solidFill>
                        </a:rPr>
                        <a:t> </a:t>
                      </a:r>
                      <a:endParaRPr lang="fr-FR" sz="1400" b="1">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90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0,33</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dirty="0">
                          <a:solidFill>
                            <a:srgbClr val="0070C0"/>
                          </a:solidFill>
                          <a:hlinkClick r:id="rId17" tooltip="Bronze"/>
                        </a:rPr>
                        <a:t>Bronze</a:t>
                      </a:r>
                      <a:r>
                        <a:rPr lang="fr-FR" sz="1400" dirty="0">
                          <a:solidFill>
                            <a:srgbClr val="0070C0"/>
                          </a:solidFill>
                        </a:rPr>
                        <a:t> </a:t>
                      </a:r>
                      <a:endParaRPr lang="fr-FR" sz="1400" b="1" dirty="0">
                        <a:solidFill>
                          <a:srgbClr val="0070C0"/>
                        </a:solidFill>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124</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a:t>
                      </a:r>
                      <a:endParaRPr lang="fr-FR" sz="1400" b="1" dirty="0">
                        <a:latin typeface="Candara"/>
                        <a:ea typeface="Calibri"/>
                        <a:cs typeface="Times New Roman"/>
                      </a:endParaRPr>
                    </a:p>
                  </a:txBody>
                  <a:tcPr marL="44174" marR="44174" marT="0" marB="0"/>
                </a:tc>
              </a:tr>
            </a:tbl>
          </a:graphicData>
        </a:graphic>
      </p:graphicFrame>
      <p:graphicFrame>
        <p:nvGraphicFramePr>
          <p:cNvPr id="48" name="Tableau 47"/>
          <p:cNvGraphicFramePr>
            <a:graphicFrameLocks noGrp="1"/>
          </p:cNvGraphicFramePr>
          <p:nvPr/>
        </p:nvGraphicFramePr>
        <p:xfrm>
          <a:off x="4714876" y="428604"/>
          <a:ext cx="4214842" cy="6147462"/>
        </p:xfrm>
        <a:graphic>
          <a:graphicData uri="http://schemas.openxmlformats.org/drawingml/2006/table">
            <a:tbl>
              <a:tblPr>
                <a:tableStyleId>{284E427A-3D55-4303-BF80-6455036E1DE7}</a:tableStyleId>
              </a:tblPr>
              <a:tblGrid>
                <a:gridCol w="1928826"/>
                <a:gridCol w="1143008"/>
                <a:gridCol w="1143008"/>
              </a:tblGrid>
              <a:tr h="428628">
                <a:tc>
                  <a:txBody>
                    <a:bodyPr/>
                    <a:lstStyle/>
                    <a:p>
                      <a:pPr algn="just">
                        <a:lnSpc>
                          <a:spcPct val="150000"/>
                        </a:lnSpc>
                        <a:spcAft>
                          <a:spcPts val="0"/>
                        </a:spcAft>
                      </a:pPr>
                      <a:r>
                        <a:rPr lang="fr-FR" sz="1400" dirty="0"/>
                        <a:t>Matériau</a:t>
                      </a:r>
                      <a:endParaRPr lang="fr-FR" sz="1400" b="1" dirty="0">
                        <a:latin typeface="Candara"/>
                        <a:ea typeface="Calibri"/>
                        <a:cs typeface="Times New Roman"/>
                      </a:endParaRPr>
                    </a:p>
                  </a:txBody>
                  <a:tcPr marL="44174" marR="44174" marT="0" marB="0"/>
                </a:tc>
                <a:tc>
                  <a:txBody>
                    <a:bodyPr/>
                    <a:lstStyle/>
                    <a:p>
                      <a:pPr algn="just">
                        <a:lnSpc>
                          <a:spcPct val="150000"/>
                        </a:lnSpc>
                        <a:spcAft>
                          <a:spcPts val="0"/>
                        </a:spcAft>
                      </a:pPr>
                      <a:r>
                        <a:rPr lang="fr-FR" sz="1400"/>
                        <a:t>Module de Young [GPa]</a:t>
                      </a:r>
                      <a:endParaRPr lang="fr-FR" sz="1400" b="1">
                        <a:latin typeface="Candara"/>
                        <a:ea typeface="Calibri"/>
                        <a:cs typeface="Times New Roman"/>
                      </a:endParaRPr>
                    </a:p>
                  </a:txBody>
                  <a:tcPr marL="44174" marR="44174" marT="0" marB="0"/>
                </a:tc>
                <a:tc>
                  <a:txBody>
                    <a:bodyPr/>
                    <a:lstStyle/>
                    <a:p>
                      <a:pPr algn="just">
                        <a:lnSpc>
                          <a:spcPct val="150000"/>
                        </a:lnSpc>
                        <a:spcAft>
                          <a:spcPts val="0"/>
                        </a:spcAft>
                      </a:pPr>
                      <a:r>
                        <a:rPr lang="fr-FR" sz="1400"/>
                        <a:t>Coefficient de Poisson</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18" tooltip="Fonte (métallurgie)"/>
                        </a:rPr>
                        <a:t>Fontes</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83 : 170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 0,21 - 0,26</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19" tooltip="Fer"/>
                        </a:rPr>
                        <a:t>Fer</a:t>
                      </a:r>
                      <a:r>
                        <a:rPr lang="fr-FR" sz="1400"/>
                        <a:t> (Fe)</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196</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0,21 - 0,259</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20" tooltip="Acier inoxydable"/>
                        </a:rPr>
                        <a:t>Acierinox</a:t>
                      </a:r>
                      <a:r>
                        <a:rPr lang="fr-FR" sz="1400"/>
                        <a:t> 18-10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203</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 0,30 - 0,31</a:t>
                      </a:r>
                      <a:endParaRPr lang="fr-FR" sz="1400" b="1">
                        <a:latin typeface="Candara"/>
                        <a:ea typeface="Calibri"/>
                        <a:cs typeface="Times New Roman"/>
                      </a:endParaRPr>
                    </a:p>
                  </a:txBody>
                  <a:tcPr marL="44174" marR="44174" marT="0" marB="0"/>
                </a:tc>
              </a:tr>
              <a:tr h="353391">
                <a:tc>
                  <a:txBody>
                    <a:bodyPr/>
                    <a:lstStyle/>
                    <a:p>
                      <a:pPr algn="just">
                        <a:lnSpc>
                          <a:spcPct val="150000"/>
                        </a:lnSpc>
                        <a:spcAft>
                          <a:spcPts val="0"/>
                        </a:spcAft>
                      </a:pPr>
                      <a:r>
                        <a:rPr lang="fr-FR" sz="1400" u="none" strike="noStrike">
                          <a:hlinkClick r:id="rId21" tooltip="Acier"/>
                        </a:rPr>
                        <a:t>Acier</a:t>
                      </a:r>
                      <a:r>
                        <a:rPr lang="fr-FR" sz="1400"/>
                        <a:t> de construction</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210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0,27 - 0,30</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22" tooltip="Chrome"/>
                        </a:rPr>
                        <a:t>Chrome</a:t>
                      </a:r>
                      <a:r>
                        <a:rPr lang="fr-FR" sz="1400"/>
                        <a:t> (Cr)</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289</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23" tooltip="Tungstène"/>
                        </a:rPr>
                        <a:t>Tungstène</a:t>
                      </a:r>
                      <a:r>
                        <a:rPr lang="fr-FR" sz="1400"/>
                        <a:t> (W)</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406</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24" tooltip="Iridium"/>
                        </a:rPr>
                        <a:t>Iridium</a:t>
                      </a:r>
                      <a:r>
                        <a:rPr lang="fr-FR" sz="1400"/>
                        <a:t> (Ir)</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528</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a:t>
                      </a:r>
                      <a:endParaRPr lang="fr-FR" sz="1400" b="1">
                        <a:latin typeface="Candara"/>
                        <a:ea typeface="Calibri"/>
                        <a:cs typeface="Times New Roman"/>
                      </a:endParaRPr>
                    </a:p>
                  </a:txBody>
                  <a:tcPr marL="44174" marR="44174" marT="0" marB="0"/>
                </a:tc>
              </a:tr>
              <a:tr h="353391">
                <a:tc>
                  <a:txBody>
                    <a:bodyPr/>
                    <a:lstStyle/>
                    <a:p>
                      <a:pPr algn="just">
                        <a:lnSpc>
                          <a:spcPct val="150000"/>
                        </a:lnSpc>
                        <a:spcAft>
                          <a:spcPts val="0"/>
                        </a:spcAft>
                      </a:pPr>
                      <a:r>
                        <a:rPr lang="fr-FR" sz="1400" u="none" strike="noStrike">
                          <a:hlinkClick r:id="rId25" tooltip="Carbure de silicium"/>
                        </a:rPr>
                        <a:t>Carbure de silicium</a:t>
                      </a:r>
                      <a:r>
                        <a:rPr lang="fr-FR" sz="1400"/>
                        <a:t> (SiC)</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450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0,17</a:t>
                      </a:r>
                      <a:endParaRPr lang="fr-FR" sz="1400" b="1">
                        <a:latin typeface="Candara"/>
                        <a:ea typeface="Calibri"/>
                        <a:cs typeface="Times New Roman"/>
                      </a:endParaRPr>
                    </a:p>
                  </a:txBody>
                  <a:tcPr marL="44174" marR="44174" marT="0" marB="0"/>
                </a:tc>
              </a:tr>
              <a:tr h="353391">
                <a:tc>
                  <a:txBody>
                    <a:bodyPr/>
                    <a:lstStyle/>
                    <a:p>
                      <a:pPr algn="just">
                        <a:lnSpc>
                          <a:spcPct val="150000"/>
                        </a:lnSpc>
                        <a:spcAft>
                          <a:spcPts val="0"/>
                        </a:spcAft>
                      </a:pPr>
                      <a:r>
                        <a:rPr lang="fr-FR" sz="1400" u="none" strike="noStrike">
                          <a:hlinkClick r:id="rId26" tooltip="Carbure de tungstène"/>
                        </a:rPr>
                        <a:t>Carbure de tungstène</a:t>
                      </a:r>
                      <a:r>
                        <a:rPr lang="fr-FR" sz="1400"/>
                        <a:t> (WC)</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450 : 650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0.22</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27" tooltip="Verre"/>
                        </a:rPr>
                        <a:t>Verre</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69</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 0,18 - 0,3</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28" tooltip="Graphite"/>
                        </a:rPr>
                        <a:t>Graphite</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30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29" tooltip="Granite"/>
                        </a:rPr>
                        <a:t>Granite</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60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30" tooltip="Saphir"/>
                        </a:rPr>
                        <a:t>Saphir</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420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0,3</a:t>
                      </a:r>
                      <a:endParaRPr lang="fr-FR" sz="1400" b="1">
                        <a:latin typeface="Candara"/>
                        <a:ea typeface="Calibri"/>
                        <a:cs typeface="Times New Roman"/>
                      </a:endParaRPr>
                    </a:p>
                  </a:txBody>
                  <a:tcPr marL="44174" marR="44174" marT="0" marB="0"/>
                </a:tc>
              </a:tr>
              <a:tr h="353391">
                <a:tc>
                  <a:txBody>
                    <a:bodyPr/>
                    <a:lstStyle/>
                    <a:p>
                      <a:pPr algn="just">
                        <a:lnSpc>
                          <a:spcPct val="150000"/>
                        </a:lnSpc>
                        <a:spcAft>
                          <a:spcPts val="0"/>
                        </a:spcAft>
                      </a:pPr>
                      <a:r>
                        <a:rPr lang="fr-FR" sz="1400" u="none" strike="noStrike">
                          <a:hlinkClick r:id="rId31" tooltip="Nanotube de carbone"/>
                        </a:rPr>
                        <a:t>Nanotube de carbone</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1 000 : 1 100</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a:t>0,2</a:t>
                      </a:r>
                      <a:endParaRPr lang="fr-FR" sz="1400" b="1">
                        <a:latin typeface="Candara"/>
                        <a:ea typeface="Calibri"/>
                        <a:cs typeface="Times New Roman"/>
                      </a:endParaRPr>
                    </a:p>
                  </a:txBody>
                  <a:tcPr marL="44174" marR="44174" marT="0" marB="0"/>
                </a:tc>
              </a:tr>
              <a:tr h="176696">
                <a:tc>
                  <a:txBody>
                    <a:bodyPr/>
                    <a:lstStyle/>
                    <a:p>
                      <a:pPr algn="just">
                        <a:lnSpc>
                          <a:spcPct val="150000"/>
                        </a:lnSpc>
                        <a:spcAft>
                          <a:spcPts val="0"/>
                        </a:spcAft>
                      </a:pPr>
                      <a:r>
                        <a:rPr lang="fr-FR" sz="1400" u="none" strike="noStrike">
                          <a:hlinkClick r:id="rId32" tooltip="Diamant"/>
                        </a:rPr>
                        <a:t>Diamant</a:t>
                      </a:r>
                      <a:r>
                        <a:rPr lang="fr-FR" sz="1400"/>
                        <a:t> (C)</a:t>
                      </a:r>
                      <a:endParaRPr lang="fr-FR" sz="1400" b="1">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1 220</a:t>
                      </a:r>
                      <a:endParaRPr lang="fr-FR" sz="1400" b="1" dirty="0">
                        <a:latin typeface="Candara"/>
                        <a:ea typeface="Calibri"/>
                        <a:cs typeface="Times New Roman"/>
                      </a:endParaRPr>
                    </a:p>
                  </a:txBody>
                  <a:tcPr marL="44174" marR="44174" marT="0" marB="0" anchor="ctr"/>
                </a:tc>
                <a:tc>
                  <a:txBody>
                    <a:bodyPr/>
                    <a:lstStyle/>
                    <a:p>
                      <a:pPr algn="just">
                        <a:lnSpc>
                          <a:spcPct val="150000"/>
                        </a:lnSpc>
                        <a:spcAft>
                          <a:spcPts val="0"/>
                        </a:spcAft>
                      </a:pPr>
                      <a:r>
                        <a:rPr lang="fr-FR" sz="1400" dirty="0"/>
                        <a:t>0,1</a:t>
                      </a:r>
                      <a:endParaRPr lang="fr-FR" sz="1400" b="1" dirty="0">
                        <a:latin typeface="Candara"/>
                        <a:ea typeface="Calibri"/>
                        <a:cs typeface="Times New Roman"/>
                      </a:endParaRPr>
                    </a:p>
                  </a:txBody>
                  <a:tcPr marL="44174" marR="44174" marT="0" marB="0"/>
                </a:tc>
              </a:tr>
            </a:tbl>
          </a:graphicData>
        </a:graphic>
      </p:graphicFrame>
      <p:sp>
        <p:nvSpPr>
          <p:cNvPr id="9"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cap="none" spc="0" normalizeH="0" noProof="0" dirty="0" smtClean="0">
                <a:ln>
                  <a:noFill/>
                </a:ln>
                <a:solidFill>
                  <a:schemeClr val="bg1"/>
                </a:solidFill>
                <a:effectLst/>
                <a:uLnTx/>
                <a:uFillTx/>
                <a:ea typeface="+mj-ea"/>
                <a:cs typeface="+mj-cs"/>
              </a:rPr>
              <a:t>(Approche Mécanique</a:t>
            </a:r>
            <a:r>
              <a:rPr lang="fr-FR" sz="2800" cap="small" dirty="0" smtClean="0"/>
              <a:t>)</a:t>
            </a:r>
            <a:endParaRPr kumimoji="0" lang="fr-FR" sz="2800" b="0" i="0" u="none" strike="noStrike" kern="1200" cap="none" spc="0" normalizeH="0" noProof="0" dirty="0">
              <a:ln>
                <a:noFill/>
              </a:ln>
              <a:solidFill>
                <a:schemeClr val="bg1"/>
              </a:solidFill>
              <a:effectLst/>
              <a:uLnTx/>
              <a:uFillTx/>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Résultat de recherche d'images pour &quot;déformation élastique et plastique&quot;"/>
          <p:cNvPicPr>
            <a:picLocks noChangeAspect="1" noChangeArrowheads="1"/>
          </p:cNvPicPr>
          <p:nvPr/>
        </p:nvPicPr>
        <p:blipFill>
          <a:blip r:embed="rId2"/>
          <a:srcRect/>
          <a:stretch>
            <a:fillRect/>
          </a:stretch>
        </p:blipFill>
        <p:spPr bwMode="auto">
          <a:xfrm>
            <a:off x="4714876" y="3786190"/>
            <a:ext cx="3934371" cy="2700345"/>
          </a:xfrm>
          <a:prstGeom prst="rect">
            <a:avLst/>
          </a:prstGeom>
          <a:noFill/>
        </p:spPr>
      </p:pic>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p:cNvSpPr txBox="1"/>
          <p:nvPr/>
        </p:nvSpPr>
        <p:spPr>
          <a:xfrm>
            <a:off x="0" y="642918"/>
            <a:ext cx="8929718" cy="1477328"/>
          </a:xfrm>
          <a:prstGeom prst="rect">
            <a:avLst/>
          </a:prstGeom>
          <a:noFill/>
        </p:spPr>
        <p:txBody>
          <a:bodyPr wrap="square" rtlCol="0">
            <a:spAutoFit/>
          </a:bodyPr>
          <a:lstStyle/>
          <a:p>
            <a:pPr algn="just"/>
            <a:r>
              <a:rPr lang="fr-FR" dirty="0" smtClean="0"/>
              <a:t>Etant Métallurgiste, certainement c’est le coté qui nous intéresse le plus; nous cherchons à examiner l’évolution Microstructurale et Cristalline du matériau, en l’occurrence les matériaux métalliques. Cependant, ce coté reste encore non étudié expérimentalement; tout ce qu’on trouve en littérature c’est des modèles physique ou thermodynamiques théoriques.</a:t>
            </a:r>
            <a:endParaRPr lang="fr-FR" dirty="0"/>
          </a:p>
        </p:txBody>
      </p:sp>
      <p:graphicFrame>
        <p:nvGraphicFramePr>
          <p:cNvPr id="13" name="Diagramme 12"/>
          <p:cNvGraphicFramePr/>
          <p:nvPr/>
        </p:nvGraphicFramePr>
        <p:xfrm>
          <a:off x="0" y="2143116"/>
          <a:ext cx="3000364"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ZoneTexte 13"/>
          <p:cNvSpPr txBox="1"/>
          <p:nvPr/>
        </p:nvSpPr>
        <p:spPr>
          <a:xfrm>
            <a:off x="214282" y="2643182"/>
            <a:ext cx="8572560" cy="646331"/>
          </a:xfrm>
          <a:prstGeom prst="rect">
            <a:avLst/>
          </a:prstGeom>
          <a:noFill/>
        </p:spPr>
        <p:txBody>
          <a:bodyPr wrap="square" rtlCol="0">
            <a:spAutoFit/>
          </a:bodyPr>
          <a:lstStyle/>
          <a:p>
            <a:r>
              <a:rPr lang="fr-FR" dirty="0" smtClean="0"/>
              <a:t>Le modèle physique est basé  sur l’interprétation de la liaison soit par le modèle électrostatique,  le potentiel de Lennard-Jones  ou le modèle du ressort.</a:t>
            </a:r>
            <a:endParaRPr lang="fr-FR" dirty="0"/>
          </a:p>
        </p:txBody>
      </p:sp>
      <p:sp>
        <p:nvSpPr>
          <p:cNvPr id="15" name="ZoneTexte 14"/>
          <p:cNvSpPr txBox="1"/>
          <p:nvPr/>
        </p:nvSpPr>
        <p:spPr>
          <a:xfrm>
            <a:off x="285720" y="3286124"/>
            <a:ext cx="314327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dirty="0" smtClean="0"/>
              <a:t>Le Modèle électrostatique</a:t>
            </a:r>
            <a:endParaRPr lang="fr-FR" dirty="0"/>
          </a:p>
        </p:txBody>
      </p:sp>
      <p:pic>
        <p:nvPicPr>
          <p:cNvPr id="35843"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714744" y="3286124"/>
            <a:ext cx="1790700" cy="581025"/>
          </a:xfrm>
          <a:prstGeom prst="rect">
            <a:avLst/>
          </a:prstGeom>
          <a:noFill/>
        </p:spPr>
      </p:pic>
      <p:sp>
        <p:nvSpPr>
          <p:cNvPr id="35845" name="Rectangle 5"/>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48" name="Rectangle 8"/>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9" name="Picture 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928794" y="3857628"/>
            <a:ext cx="1019175" cy="933450"/>
          </a:xfrm>
          <a:prstGeom prst="rect">
            <a:avLst/>
          </a:prstGeom>
          <a:noFill/>
        </p:spPr>
      </p:pic>
      <p:sp>
        <p:nvSpPr>
          <p:cNvPr id="35851" name="Rectangle 11"/>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52" name="Picture 1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143108" y="4643446"/>
            <a:ext cx="1066800" cy="933450"/>
          </a:xfrm>
          <a:prstGeom prst="rect">
            <a:avLst/>
          </a:prstGeom>
          <a:noFill/>
        </p:spPr>
      </p:pic>
      <p:sp>
        <p:nvSpPr>
          <p:cNvPr id="35854" name="Rectangle 14"/>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1" name="Diagramme 30"/>
          <p:cNvGraphicFramePr/>
          <p:nvPr/>
        </p:nvGraphicFramePr>
        <p:xfrm>
          <a:off x="142844" y="4000504"/>
          <a:ext cx="1714512" cy="3693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2" name="Diagramme 31"/>
          <p:cNvGraphicFramePr/>
          <p:nvPr/>
        </p:nvGraphicFramePr>
        <p:xfrm>
          <a:off x="214282" y="4857760"/>
          <a:ext cx="1714512" cy="36933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6" name="Titre 1"/>
          <p:cNvSpPr txBox="1">
            <a:spLocks/>
          </p:cNvSpPr>
          <p:nvPr/>
        </p:nvSpPr>
        <p:spPr>
          <a:xfrm>
            <a:off x="0" y="0"/>
            <a:ext cx="8215338" cy="49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0" anchor="ctr">
            <a:normAutofit fontScale="97500"/>
            <a:scene3d>
              <a:camera prst="orthographicFront"/>
              <a:lightRig rig="freezing" dir="t">
                <a:rot lat="0" lon="0" rev="5640000"/>
              </a:lightRig>
            </a:scene3d>
            <a:sp3d prstMaterial="flat">
              <a:contourClr>
                <a:schemeClr val="tx2"/>
              </a:contourClr>
            </a:sp3d>
          </a:bodyPr>
          <a:lstStyle/>
          <a:p>
            <a:pPr lvl="0" algn="ctr">
              <a:spcBef>
                <a:spcPct val="0"/>
              </a:spcBef>
            </a:pPr>
            <a:r>
              <a:rPr kumimoji="0" lang="fr-FR" sz="2800" b="0" i="0" u="none" strike="noStrike" kern="1200" cap="none" spc="0" normalizeH="0" baseline="0" noProof="0" dirty="0" smtClean="0">
                <a:ln>
                  <a:noFill/>
                </a:ln>
                <a:solidFill>
                  <a:schemeClr val="bg1"/>
                </a:solidFill>
                <a:effectLst/>
                <a:uLnTx/>
                <a:uFillTx/>
                <a:latin typeface="+mj-lt"/>
                <a:ea typeface="+mj-ea"/>
                <a:cs typeface="+mj-cs"/>
              </a:rPr>
              <a:t>1</a:t>
            </a:r>
            <a:r>
              <a:rPr kumimoji="0" lang="fr-FR" sz="2800" b="0" i="0" u="none" strike="noStrike" kern="1200" cap="none" spc="0" normalizeH="0" baseline="0" noProof="0" dirty="0" smtClean="0">
                <a:ln>
                  <a:noFill/>
                </a:ln>
                <a:solidFill>
                  <a:schemeClr val="bg1"/>
                </a:solidFill>
                <a:effectLst/>
                <a:uLnTx/>
                <a:uFillTx/>
                <a:ea typeface="+mj-ea"/>
                <a:cs typeface="+mj-cs"/>
              </a:rPr>
              <a:t>. La Zone </a:t>
            </a:r>
            <a:r>
              <a:rPr kumimoji="0" lang="fr-FR" sz="2800" b="0" i="0" u="none" strike="noStrike" kern="1200" cap="small" spc="0" normalizeH="0" baseline="0" noProof="0" dirty="0" smtClean="0">
                <a:ln>
                  <a:noFill/>
                </a:ln>
                <a:solidFill>
                  <a:schemeClr val="bg1"/>
                </a:solidFill>
                <a:effectLst/>
                <a:uLnTx/>
                <a:uFillTx/>
                <a:ea typeface="+mj-ea"/>
                <a:cs typeface="+mj-cs"/>
              </a:rPr>
              <a:t>é</a:t>
            </a:r>
            <a:r>
              <a:rPr kumimoji="0" lang="fr-FR" sz="2800" b="0" i="0" u="none" strike="noStrike" kern="1200" cap="none" spc="0" normalizeH="0" baseline="0" noProof="0" dirty="0" smtClean="0">
                <a:ln>
                  <a:noFill/>
                </a:ln>
                <a:solidFill>
                  <a:schemeClr val="bg1"/>
                </a:solidFill>
                <a:effectLst/>
                <a:uLnTx/>
                <a:uFillTx/>
                <a:ea typeface="+mj-ea"/>
                <a:cs typeface="+mj-cs"/>
              </a:rPr>
              <a:t>lastique  </a:t>
            </a:r>
            <a:r>
              <a:rPr kumimoji="0" lang="fr-FR" sz="2800" b="0" i="0" u="none" strike="noStrike" kern="1200" cap="none" spc="0" normalizeH="0" noProof="0" dirty="0" smtClean="0">
                <a:ln>
                  <a:noFill/>
                </a:ln>
                <a:solidFill>
                  <a:schemeClr val="bg1"/>
                </a:solidFill>
                <a:effectLst/>
                <a:uLnTx/>
                <a:uFillTx/>
                <a:ea typeface="+mj-ea"/>
                <a:cs typeface="+mj-cs"/>
              </a:rPr>
              <a:t>(Approche Physique</a:t>
            </a:r>
            <a:r>
              <a:rPr lang="fr-FR" sz="2800" cap="small" dirty="0" smtClean="0"/>
              <a:t>)</a:t>
            </a:r>
            <a:endParaRPr kumimoji="0" lang="fr-FR" sz="2800" b="0" i="0" u="none" strike="noStrike" kern="1200" cap="none" spc="0" normalizeH="0" noProof="0" dirty="0">
              <a:ln>
                <a:noFill/>
              </a:ln>
              <a:solidFill>
                <a:schemeClr val="bg1"/>
              </a:solidFill>
              <a:effectLst/>
              <a:uLnTx/>
              <a:uFillTx/>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2902</TotalTime>
  <Words>3347</Words>
  <Application>Microsoft Office PowerPoint</Application>
  <PresentationFormat>Affichage à l'écran (4:3)</PresentationFormat>
  <Paragraphs>435</Paragraphs>
  <Slides>41</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43" baseType="lpstr">
      <vt:lpstr>Débit</vt:lpstr>
      <vt:lpstr>Équation</vt:lpstr>
      <vt:lpstr>Chapitre 3 : Déformation Plastique &amp; Rupture</vt:lpstr>
      <vt:lpstr>L’exemple de l’étude :Essai Mécanique de Traction</vt:lpstr>
      <vt:lpstr>1. La Déformation élastique</vt:lpstr>
      <vt:lpstr>Diapositive 4</vt:lpstr>
      <vt:lpstr>Diapositive 5</vt:lpstr>
      <vt:lpstr>Diapositive 6</vt:lpstr>
      <vt:lpstr>Diapositive 7</vt:lpstr>
      <vt:lpstr>Diapositive 8</vt:lpstr>
      <vt:lpstr>Diapositive 9</vt:lpstr>
      <vt:lpstr>Diapositive 10</vt:lpstr>
      <vt:lpstr>Diapositive 11</vt:lpstr>
      <vt:lpstr>Diapositive 12</vt:lpstr>
      <vt:lpstr>2. La Déformation Plastique</vt:lpstr>
      <vt:lpstr>2.1. Modèle de la Limite élastique Théorique </vt:lpstr>
      <vt:lpstr>2.1. Limite élastique de déformation</vt:lpstr>
      <vt:lpstr>2.2. Mécanismes de la déformation plastique</vt:lpstr>
      <vt:lpstr>2.2. Mécanismes de la déformation plastique</vt:lpstr>
      <vt:lpstr>2.2. Mécanismes de la déformation plastique</vt:lpstr>
      <vt:lpstr>2.2. Mécanismes de la déformation plastique</vt:lpstr>
      <vt:lpstr>2.2. Mécanismes de la déformation plastique</vt:lpstr>
      <vt:lpstr>Diapositive 21</vt:lpstr>
      <vt:lpstr>Diapositive 22</vt:lpstr>
      <vt:lpstr>Diapositive 23</vt:lpstr>
      <vt:lpstr>Diapositive 24</vt:lpstr>
      <vt:lpstr>2.2. Mécanismes de la déformation plastique</vt:lpstr>
      <vt:lpstr>2.2. Mécanismes de la déformation plastique</vt:lpstr>
      <vt:lpstr>2.2. Mécanismes de la déformation plastique</vt:lpstr>
      <vt:lpstr>2.2. Mécanismes de la déformation plastique</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3. L’écrouissage</vt:lpstr>
      <vt:lpstr>3. L’écrouissage</vt:lpstr>
      <vt:lpstr>3. L’écrouissage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vaio</dc:creator>
  <cp:lastModifiedBy>vaio</cp:lastModifiedBy>
  <cp:revision>309</cp:revision>
  <dcterms:created xsi:type="dcterms:W3CDTF">2013-04-09T22:25:41Z</dcterms:created>
  <dcterms:modified xsi:type="dcterms:W3CDTF">2019-02-03T12:57:56Z</dcterms:modified>
</cp:coreProperties>
</file>