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79" r:id="rId3"/>
    <p:sldId id="280" r:id="rId4"/>
    <p:sldId id="281" r:id="rId5"/>
    <p:sldId id="282" r:id="rId6"/>
    <p:sldId id="283"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7849" autoAdjust="0"/>
  </p:normalViewPr>
  <p:slideViewPr>
    <p:cSldViewPr>
      <p:cViewPr varScale="1">
        <p:scale>
          <a:sx n="71" d="100"/>
          <a:sy n="71" d="100"/>
        </p:scale>
        <p:origin x="-135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FA915AAD-E6B2-44B1-AD7A-C8027838AD7F}" type="datetimeFigureOut">
              <a:rPr lang="fr-FR" smtClean="0"/>
              <a:pPr/>
              <a:t>26/04/2020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31AAF77-2CA1-4E11-A69A-AC7BEACA8F45}"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A915AAD-E6B2-44B1-AD7A-C8027838AD7F}" type="datetimeFigureOut">
              <a:rPr lang="fr-FR" smtClean="0"/>
              <a:pPr/>
              <a:t>26/04/2020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31AAF77-2CA1-4E11-A69A-AC7BEACA8F4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A915AAD-E6B2-44B1-AD7A-C8027838AD7F}" type="datetimeFigureOut">
              <a:rPr lang="fr-FR" smtClean="0"/>
              <a:pPr/>
              <a:t>26/04/2020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31AAF77-2CA1-4E11-A69A-AC7BEACA8F4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A915AAD-E6B2-44B1-AD7A-C8027838AD7F}" type="datetimeFigureOut">
              <a:rPr lang="fr-FR" smtClean="0"/>
              <a:pPr/>
              <a:t>26/04/2020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31AAF77-2CA1-4E11-A69A-AC7BEACA8F4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A915AAD-E6B2-44B1-AD7A-C8027838AD7F}" type="datetimeFigureOut">
              <a:rPr lang="fr-FR" smtClean="0"/>
              <a:pPr/>
              <a:t>26/04/2020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31AAF77-2CA1-4E11-A69A-AC7BEACA8F45}"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A915AAD-E6B2-44B1-AD7A-C8027838AD7F}" type="datetimeFigureOut">
              <a:rPr lang="fr-FR" smtClean="0"/>
              <a:pPr/>
              <a:t>26/04/2020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31AAF77-2CA1-4E11-A69A-AC7BEACA8F4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A915AAD-E6B2-44B1-AD7A-C8027838AD7F}" type="datetimeFigureOut">
              <a:rPr lang="fr-FR" smtClean="0"/>
              <a:pPr/>
              <a:t>26/04/2020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31AAF77-2CA1-4E11-A69A-AC7BEACA8F4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FA915AAD-E6B2-44B1-AD7A-C8027838AD7F}" type="datetimeFigureOut">
              <a:rPr lang="fr-FR" smtClean="0"/>
              <a:pPr/>
              <a:t>26/04/2020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31AAF77-2CA1-4E11-A69A-AC7BEACA8F4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A915AAD-E6B2-44B1-AD7A-C8027838AD7F}" type="datetimeFigureOut">
              <a:rPr lang="fr-FR" smtClean="0"/>
              <a:pPr/>
              <a:t>26/04/2020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31AAF77-2CA1-4E11-A69A-AC7BEACA8F4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A915AAD-E6B2-44B1-AD7A-C8027838AD7F}" type="datetimeFigureOut">
              <a:rPr lang="fr-FR" smtClean="0"/>
              <a:pPr/>
              <a:t>26/04/2020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31AAF77-2CA1-4E11-A69A-AC7BEACA8F4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A915AAD-E6B2-44B1-AD7A-C8027838AD7F}" type="datetimeFigureOut">
              <a:rPr lang="fr-FR" smtClean="0"/>
              <a:pPr/>
              <a:t>26/04/2020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31AAF77-2CA1-4E11-A69A-AC7BEACA8F45}"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915AAD-E6B2-44B1-AD7A-C8027838AD7F}" type="datetimeFigureOut">
              <a:rPr lang="fr-FR" smtClean="0"/>
              <a:pPr/>
              <a:t>26/04/2020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1AAF77-2CA1-4E11-A69A-AC7BEACA8F45}"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1500174"/>
            <a:ext cx="8229600" cy="1143000"/>
          </a:xfrm>
        </p:spPr>
        <p:txBody>
          <a:bodyPr>
            <a:normAutofit fontScale="90000"/>
          </a:bodyPr>
          <a:lstStyle/>
          <a:p>
            <a:r>
              <a:rPr lang="fr-FR" dirty="0" smtClean="0"/>
              <a:t/>
            </a:r>
            <a:br>
              <a:rPr lang="fr-FR" dirty="0" smtClean="0"/>
            </a:br>
            <a:r>
              <a:rPr lang="fr-FR" dirty="0" smtClean="0"/>
              <a:t> AMDEC</a:t>
            </a:r>
            <a:br>
              <a:rPr lang="fr-FR" dirty="0" smtClean="0"/>
            </a:br>
            <a:r>
              <a:rPr lang="fr-FR" dirty="0" smtClean="0"/>
              <a:t>(Analyse des Modes de Défaillance, de leurs Effets et de leur Criticité)</a:t>
            </a:r>
            <a:br>
              <a:rPr lang="fr-FR" dirty="0" smtClean="0"/>
            </a:br>
            <a:r>
              <a:rPr lang="fr-FR" dirty="0" smtClean="0"/>
              <a:t/>
            </a:r>
            <a:br>
              <a:rPr lang="fr-FR" dirty="0" smtClean="0"/>
            </a:br>
            <a:endParaRPr lang="fr-FR" dirty="0"/>
          </a:p>
        </p:txBody>
      </p:sp>
      <p:sp>
        <p:nvSpPr>
          <p:cNvPr id="4" name="Rectangle 3"/>
          <p:cNvSpPr/>
          <p:nvPr/>
        </p:nvSpPr>
        <p:spPr>
          <a:xfrm>
            <a:off x="500034" y="3214686"/>
            <a:ext cx="7858180" cy="2985433"/>
          </a:xfrm>
          <a:prstGeom prst="rect">
            <a:avLst/>
          </a:prstGeom>
        </p:spPr>
        <p:txBody>
          <a:bodyPr wrap="square">
            <a:spAutoFit/>
          </a:bodyPr>
          <a:lstStyle/>
          <a:p>
            <a:pPr algn="ctr"/>
            <a:r>
              <a:rPr lang="fr-FR" sz="2800" dirty="0" smtClean="0">
                <a:latin typeface="Arial"/>
              </a:rPr>
              <a:t>Définition</a:t>
            </a:r>
          </a:p>
          <a:p>
            <a:pPr algn="just"/>
            <a:r>
              <a:rPr lang="fr-FR" sz="2000" dirty="0" smtClean="0">
                <a:latin typeface="Arial"/>
              </a:rPr>
              <a:t>L’AMDEC, analyse des modes de défaillance, de leurs effets et de leur criticité, est un outil d’analyse performant qui permet de recenser de manière exhaustive les risques de dérive d’un processus, d’un produit ou d’un moyen de production. Elle s’inscrit dans la logique de maîtrise des risques ; sa finalité est de mettre en place des plans d’actions préventives visant à éliminer ou réduire les risques liés à la sécurité de l’utilisateur, au non qualité, à la perte de productivité, à l’insatisfaction des clients [1-2].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1714488"/>
            <a:ext cx="8715436" cy="3416320"/>
          </a:xfrm>
          <a:prstGeom prst="rect">
            <a:avLst/>
          </a:prstGeom>
        </p:spPr>
        <p:txBody>
          <a:bodyPr wrap="square">
            <a:spAutoFit/>
          </a:bodyPr>
          <a:lstStyle/>
          <a:p>
            <a:r>
              <a:rPr lang="fr-FR" sz="2400" dirty="0" smtClean="0"/>
              <a:t>L'AMDEC a pour objectif, dans une démarche inductive rigoureuse, d’identifier les défaillances dont les conséquences peuvent affecter le fonctionnement d’un système et de les hiérarchiser selon leur niveau de criticité afin de les maitriser. On obtient en sortie l'ensemble des dysfonctionnements potentiels associes a leur criticité (fréquence d'apparition, gravite des effets et probabilité de détection de la défaillance) ainsi que les plans d'actions a mettre en œuvre afin de diminuer la criticité en faisant varier un des trois facteurs [1-3].</a:t>
            </a:r>
            <a:endParaRPr lang="fr-FR" sz="2400" dirty="0"/>
          </a:p>
        </p:txBody>
      </p:sp>
      <p:sp>
        <p:nvSpPr>
          <p:cNvPr id="3" name="Rectangle 2"/>
          <p:cNvSpPr/>
          <p:nvPr/>
        </p:nvSpPr>
        <p:spPr>
          <a:xfrm>
            <a:off x="4143372" y="714356"/>
            <a:ext cx="1714512" cy="523220"/>
          </a:xfrm>
          <a:prstGeom prst="rect">
            <a:avLst/>
          </a:prstGeom>
        </p:spPr>
        <p:txBody>
          <a:bodyPr wrap="square">
            <a:spAutoFit/>
          </a:bodyPr>
          <a:lstStyle/>
          <a:p>
            <a:pPr algn="ctr"/>
            <a:r>
              <a:rPr lang="fr-FR" sz="2800" dirty="0" smtClean="0"/>
              <a:t>Objectif</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3643306" y="357166"/>
            <a:ext cx="214314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32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Principe</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6"/>
          <p:cNvSpPr/>
          <p:nvPr/>
        </p:nvSpPr>
        <p:spPr>
          <a:xfrm>
            <a:off x="2000232" y="1357298"/>
            <a:ext cx="4572000" cy="1477328"/>
          </a:xfrm>
          <a:prstGeom prst="rect">
            <a:avLst/>
          </a:prstGeom>
        </p:spPr>
        <p:txBody>
          <a:bodyPr>
            <a:spAutoFit/>
          </a:bodyPr>
          <a:lstStyle/>
          <a:p>
            <a:r>
              <a:rPr lang="fr-FR" dirty="0" smtClean="0"/>
              <a:t>Identifier et hiérarchiser les modes potentiels de défaillance susceptibles de se produire sur un équipement, d’en rechercher les effets sur les fonctions principales des équipements et d’en identifier les </a:t>
            </a:r>
            <a:r>
              <a:rPr lang="fr-FR" dirty="0" smtClean="0"/>
              <a:t>causes. </a:t>
            </a:r>
            <a:endParaRPr lang="fr-FR" dirty="0"/>
          </a:p>
        </p:txBody>
      </p:sp>
      <p:sp>
        <p:nvSpPr>
          <p:cNvPr id="8" name="Rectangle 7"/>
          <p:cNvSpPr/>
          <p:nvPr/>
        </p:nvSpPr>
        <p:spPr>
          <a:xfrm>
            <a:off x="1928794" y="3000372"/>
            <a:ext cx="4572000" cy="1477328"/>
          </a:xfrm>
          <a:prstGeom prst="rect">
            <a:avLst/>
          </a:prstGeom>
        </p:spPr>
        <p:txBody>
          <a:bodyPr>
            <a:spAutoFit/>
          </a:bodyPr>
          <a:lstStyle/>
          <a:p>
            <a:r>
              <a:rPr lang="fr-FR" dirty="0" smtClean="0"/>
              <a:t>Pour la détermination de la criticité des modes de défaillance, l’AMDEC requiert pour chaque mode de défaillance la recherche de la gravité de ses effets, la fréquence de son apparition et la probabilité de sa détectabilité. </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000232" y="785794"/>
            <a:ext cx="4572000" cy="1200329"/>
          </a:xfrm>
          <a:prstGeom prst="rect">
            <a:avLst/>
          </a:prstGeom>
        </p:spPr>
        <p:txBody>
          <a:bodyPr>
            <a:spAutoFit/>
          </a:bodyPr>
          <a:lstStyle/>
          <a:p>
            <a:r>
              <a:rPr lang="fr-FR" dirty="0" smtClean="0"/>
              <a:t>Quand toutes ces informations sont disponibles, différentes méthodes existent pour déduire une valeur de la criticité du mode de défaillance. </a:t>
            </a:r>
            <a:endParaRPr lang="fr-FR" dirty="0"/>
          </a:p>
        </p:txBody>
      </p:sp>
      <p:sp>
        <p:nvSpPr>
          <p:cNvPr id="7" name="Rectangle 6"/>
          <p:cNvSpPr/>
          <p:nvPr/>
        </p:nvSpPr>
        <p:spPr>
          <a:xfrm>
            <a:off x="2000232" y="2285992"/>
            <a:ext cx="4572000" cy="1477328"/>
          </a:xfrm>
          <a:prstGeom prst="rect">
            <a:avLst/>
          </a:prstGeom>
        </p:spPr>
        <p:txBody>
          <a:bodyPr>
            <a:spAutoFit/>
          </a:bodyPr>
          <a:lstStyle/>
          <a:p>
            <a:r>
              <a:rPr lang="fr-FR" dirty="0" smtClean="0"/>
              <a:t>Si la criticité est jugée non acceptable, il est alors impératif de définir des actions correctives pour pouvoir corriger la gravité nouvelle du mode de défaillance (si cela est effectivement possible), </a:t>
            </a:r>
            <a:endParaRPr lang="fr-FR" dirty="0"/>
          </a:p>
        </p:txBody>
      </p:sp>
      <p:sp>
        <p:nvSpPr>
          <p:cNvPr id="8" name="Rectangle 7"/>
          <p:cNvSpPr/>
          <p:nvPr/>
        </p:nvSpPr>
        <p:spPr>
          <a:xfrm>
            <a:off x="1928794" y="3857628"/>
            <a:ext cx="4572000" cy="923330"/>
          </a:xfrm>
          <a:prstGeom prst="rect">
            <a:avLst/>
          </a:prstGeom>
        </p:spPr>
        <p:txBody>
          <a:bodyPr>
            <a:spAutoFit/>
          </a:bodyPr>
          <a:lstStyle/>
          <a:p>
            <a:r>
              <a:rPr lang="fr-FR" dirty="0" smtClean="0"/>
              <a:t>de modifier sa fréquence d’apparition et d’améliorer éventuellement sa détectabilité [1-4]</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étapes de l’ AMDEC</a:t>
            </a:r>
            <a:br>
              <a:rPr lang="fr-FR" dirty="0" smtClean="0"/>
            </a:br>
            <a:endParaRPr lang="fr-FR" dirty="0"/>
          </a:p>
        </p:txBody>
      </p:sp>
      <p:sp>
        <p:nvSpPr>
          <p:cNvPr id="17409" name="Rectangle 1"/>
          <p:cNvSpPr>
            <a:spLocks noChangeArrowheads="1"/>
          </p:cNvSpPr>
          <p:nvPr/>
        </p:nvSpPr>
        <p:spPr bwMode="auto">
          <a:xfrm>
            <a:off x="428596" y="2643182"/>
            <a:ext cx="7934801" cy="221599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Préparer l’étude</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Réaliser l’analyse fonctionnelle.</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Réaliser l’analyse qualitative des défaillances.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Evaluer la criticité.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Définir et suivre un plan d’actions correctives et préventives.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Références</a:t>
            </a:r>
            <a:endParaRPr lang="fr-FR" dirty="0"/>
          </a:p>
        </p:txBody>
      </p:sp>
      <p:sp>
        <p:nvSpPr>
          <p:cNvPr id="18433" name="Rectangle 1"/>
          <p:cNvSpPr>
            <a:spLocks noChangeArrowheads="1"/>
          </p:cNvSpPr>
          <p:nvPr/>
        </p:nvSpPr>
        <p:spPr bwMode="auto">
          <a:xfrm>
            <a:off x="0" y="2357430"/>
            <a:ext cx="9392315" cy="101566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BOUKHERISSI Meryem,</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AMDEC (Analyse des Modes de D</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faillances, de leurs Effets et de leur Criticit</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appliqu</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STEP d</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Ain El </a:t>
            </a:r>
            <a:r>
              <a:rPr kumimoji="0" lang="fr-FR" sz="1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Houtz</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master en Hydraulique,</a:t>
            </a:r>
          </a:p>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Universit</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Tlemcen, Alg</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rie</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Fiche pratique, 0512 Pratiquer l</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AMDEC, base documentaire : Evaluer et ma</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î</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triser le</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risque chimique, d</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livr</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 23/06/2014.</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BIGRET. R, F</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RON. J.L avec la collaboration de PACHAUD. C, Diagnostic - maintenance disponibilit</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des machines tournantes (mod</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le-mesurage-analyses-des vibrations).</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ZWINGELSTEIN. G, </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valuation de la criticit</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des </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quipements (M</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thodes analytiques), base documentaire : m</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thodes d</a:t>
            </a:r>
            <a:r>
              <a:rPr kumimoji="0" lang="fr-FR" sz="1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analyse des risques, date de publication : 10/07/2014</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482</Words>
  <Application>Microsoft Office PowerPoint</Application>
  <PresentationFormat>Affichage à l'écran (4:3)</PresentationFormat>
  <Paragraphs>24</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  AMDEC (Analyse des Modes de Défaillance, de leurs Effets et de leur Criticité)  </vt:lpstr>
      <vt:lpstr>Diapositive 2</vt:lpstr>
      <vt:lpstr>Diapositive 3</vt:lpstr>
      <vt:lpstr>Diapositive 4</vt:lpstr>
      <vt:lpstr>Les étapes de l’ AMDEC </vt:lpstr>
      <vt:lpstr>Références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3 : Arbres de défaillances</dc:title>
  <dc:creator>ali</dc:creator>
  <cp:lastModifiedBy>ali</cp:lastModifiedBy>
  <cp:revision>19</cp:revision>
  <dcterms:created xsi:type="dcterms:W3CDTF">2020-04-11T18:16:40Z</dcterms:created>
  <dcterms:modified xsi:type="dcterms:W3CDTF">2020-04-26T10:54:46Z</dcterms:modified>
</cp:coreProperties>
</file>