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257" r:id="rId3"/>
    <p:sldId id="259" r:id="rId4"/>
    <p:sldId id="260" r:id="rId5"/>
    <p:sldId id="263" r:id="rId6"/>
    <p:sldId id="261" r:id="rId7"/>
    <p:sldId id="262" r:id="rId8"/>
    <p:sldId id="258"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9" r:id="rId29"/>
    <p:sldId id="287" r:id="rId30"/>
    <p:sldId id="288" r:id="rId31"/>
    <p:sldId id="290" r:id="rId32"/>
    <p:sldId id="291" r:id="rId33"/>
    <p:sldId id="292" r:id="rId34"/>
    <p:sldId id="293" r:id="rId35"/>
    <p:sldId id="295" r:id="rId36"/>
    <p:sldId id="294" r:id="rId37"/>
    <p:sldId id="296" r:id="rId38"/>
    <p:sldId id="297" r:id="rId39"/>
    <p:sldId id="299" r:id="rId40"/>
    <p:sldId id="298" r:id="rId4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8C80E8-2B76-4E87-9881-045B9B32FED8}" type="datetimeFigureOut">
              <a:rPr lang="fr-FR" smtClean="0"/>
              <a:pPr/>
              <a:t>02/05/2018</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65B023-2A2F-4997-92BC-195F50EA4DD5}"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B365B023-2A2F-4997-92BC-195F50EA4DD5}"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11EBFF30-042A-47D5-B130-C2A044785527}" type="datetimeFigureOut">
              <a:rPr lang="fr-FR" smtClean="0"/>
              <a:pPr/>
              <a:t>02/05/2018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F255E7E-8B95-4696-8E75-02E9503B62B3}"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1EBFF30-042A-47D5-B130-C2A044785527}" type="datetimeFigureOut">
              <a:rPr lang="fr-FR" smtClean="0"/>
              <a:pPr/>
              <a:t>02/05/2018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F255E7E-8B95-4696-8E75-02E9503B62B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1EBFF30-042A-47D5-B130-C2A044785527}" type="datetimeFigureOut">
              <a:rPr lang="fr-FR" smtClean="0"/>
              <a:pPr/>
              <a:t>02/05/2018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F255E7E-8B95-4696-8E75-02E9503B62B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1EBFF30-042A-47D5-B130-C2A044785527}" type="datetimeFigureOut">
              <a:rPr lang="fr-FR" smtClean="0"/>
              <a:pPr/>
              <a:t>02/05/2018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F255E7E-8B95-4696-8E75-02E9503B62B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11EBFF30-042A-47D5-B130-C2A044785527}" type="datetimeFigureOut">
              <a:rPr lang="fr-FR" smtClean="0"/>
              <a:pPr/>
              <a:t>02/05/2018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F255E7E-8B95-4696-8E75-02E9503B62B3}"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1EBFF30-042A-47D5-B130-C2A044785527}" type="datetimeFigureOut">
              <a:rPr lang="fr-FR" smtClean="0"/>
              <a:pPr/>
              <a:t>02/05/2018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F255E7E-8B95-4696-8E75-02E9503B62B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1EBFF30-042A-47D5-B130-C2A044785527}" type="datetimeFigureOut">
              <a:rPr lang="fr-FR" smtClean="0"/>
              <a:pPr/>
              <a:t>02/05/2018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F255E7E-8B95-4696-8E75-02E9503B62B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11EBFF30-042A-47D5-B130-C2A044785527}" type="datetimeFigureOut">
              <a:rPr lang="fr-FR" smtClean="0"/>
              <a:pPr/>
              <a:t>02/05/2018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F255E7E-8B95-4696-8E75-02E9503B62B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1EBFF30-042A-47D5-B130-C2A044785527}" type="datetimeFigureOut">
              <a:rPr lang="fr-FR" smtClean="0"/>
              <a:pPr/>
              <a:t>02/05/2018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F255E7E-8B95-4696-8E75-02E9503B62B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1EBFF30-042A-47D5-B130-C2A044785527}" type="datetimeFigureOut">
              <a:rPr lang="fr-FR" smtClean="0"/>
              <a:pPr/>
              <a:t>02/05/2018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F255E7E-8B95-4696-8E75-02E9503B62B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1EBFF30-042A-47D5-B130-C2A044785527}" type="datetimeFigureOut">
              <a:rPr lang="fr-FR" smtClean="0"/>
              <a:pPr/>
              <a:t>02/05/2018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F255E7E-8B95-4696-8E75-02E9503B62B3}"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EBFF30-042A-47D5-B130-C2A044785527}" type="datetimeFigureOut">
              <a:rPr lang="fr-FR" smtClean="0"/>
              <a:pPr/>
              <a:t>02/05/2018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255E7E-8B95-4696-8E75-02E9503B62B3}"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associates.amazon.com/exec/panama/associates/join/developer/resources.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w3.org/2003/05/soap-envelope/role/"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chemas.xmlsoap.org/soap/envelope/"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www.stevepotts.com/customer.xsd"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Les services Web</a:t>
            </a:r>
            <a:endParaRPr lang="fr-FR" dirty="0"/>
          </a:p>
        </p:txBody>
      </p:sp>
      <p:sp>
        <p:nvSpPr>
          <p:cNvPr id="3" name="Sous-titre 2"/>
          <p:cNvSpPr>
            <a:spLocks noGrp="1"/>
          </p:cNvSpPr>
          <p:nvPr>
            <p:ph type="subTitle" idx="1"/>
          </p:nvPr>
        </p:nvSpPr>
        <p:spPr/>
        <p:txBody>
          <a:bodyPr/>
          <a:lstStyle/>
          <a:p>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100" name="Picture 4"/>
          <p:cNvPicPr>
            <a:picLocks noChangeAspect="1" noChangeArrowheads="1"/>
          </p:cNvPicPr>
          <p:nvPr/>
        </p:nvPicPr>
        <p:blipFill>
          <a:blip r:embed="rId2" cstate="print"/>
          <a:srcRect/>
          <a:stretch>
            <a:fillRect/>
          </a:stretch>
        </p:blipFill>
        <p:spPr bwMode="auto">
          <a:xfrm>
            <a:off x="455637" y="1700808"/>
            <a:ext cx="6924675" cy="342900"/>
          </a:xfrm>
          <a:prstGeom prst="rect">
            <a:avLst/>
          </a:prstGeom>
          <a:noFill/>
          <a:ln w="9525">
            <a:noFill/>
            <a:miter lim="800000"/>
            <a:headEnd/>
            <a:tailEnd/>
          </a:ln>
        </p:spPr>
      </p:pic>
      <p:pic>
        <p:nvPicPr>
          <p:cNvPr id="4101" name="Picture 5"/>
          <p:cNvPicPr>
            <a:picLocks noChangeAspect="1" noChangeArrowheads="1"/>
          </p:cNvPicPr>
          <p:nvPr/>
        </p:nvPicPr>
        <p:blipFill>
          <a:blip r:embed="rId3" cstate="print"/>
          <a:srcRect/>
          <a:stretch>
            <a:fillRect/>
          </a:stretch>
        </p:blipFill>
        <p:spPr bwMode="auto">
          <a:xfrm>
            <a:off x="161925" y="2492896"/>
            <a:ext cx="8820150" cy="31623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FF0000"/>
                </a:solidFill>
              </a:rPr>
              <a:t>2.4 </a:t>
            </a:r>
            <a:r>
              <a:rPr lang="fr-FR" b="1" dirty="0" smtClean="0">
                <a:solidFill>
                  <a:srgbClr val="FF0000"/>
                </a:solidFill>
              </a:rPr>
              <a:t>Exemples de services Web existants</a:t>
            </a:r>
            <a:endParaRPr lang="fr-FR" dirty="0">
              <a:solidFill>
                <a:srgbClr val="FF0000"/>
              </a:solidFill>
            </a:endParaRPr>
          </a:p>
        </p:txBody>
      </p:sp>
      <p:sp>
        <p:nvSpPr>
          <p:cNvPr id="3" name="Espace réservé du contenu 2"/>
          <p:cNvSpPr>
            <a:spLocks noGrp="1"/>
          </p:cNvSpPr>
          <p:nvPr>
            <p:ph idx="1"/>
          </p:nvPr>
        </p:nvSpPr>
        <p:spPr>
          <a:xfrm>
            <a:off x="457200" y="1600200"/>
            <a:ext cx="8435280" cy="4525963"/>
          </a:xfrm>
        </p:spPr>
        <p:txBody>
          <a:bodyPr>
            <a:normAutofit fontScale="77500" lnSpcReduction="20000"/>
          </a:bodyPr>
          <a:lstStyle/>
          <a:p>
            <a:r>
              <a:rPr lang="fr-FR" dirty="0" smtClean="0"/>
              <a:t>Google (http://www.google.com/apis/) :</a:t>
            </a:r>
          </a:p>
          <a:p>
            <a:pPr>
              <a:buFontTx/>
              <a:buChar char="-"/>
            </a:pPr>
            <a:r>
              <a:rPr lang="fr-FR" dirty="0" smtClean="0"/>
              <a:t>accès gratuit mais limité (1000 requêtes par jour après enregistrement)</a:t>
            </a:r>
          </a:p>
          <a:p>
            <a:pPr>
              <a:buFontTx/>
              <a:buChar char="-"/>
            </a:pPr>
            <a:r>
              <a:rPr lang="fr-FR" dirty="0" smtClean="0"/>
              <a:t>propose trois opérations :</a:t>
            </a:r>
          </a:p>
          <a:p>
            <a:pPr indent="287338">
              <a:buFont typeface="Wingdings" pitchFamily="2" charset="2"/>
              <a:buChar char="ü"/>
            </a:pPr>
            <a:r>
              <a:rPr lang="fr-FR" dirty="0" smtClean="0"/>
              <a:t>  recherche</a:t>
            </a:r>
          </a:p>
          <a:p>
            <a:pPr indent="287338">
              <a:buFont typeface="Wingdings" pitchFamily="2" charset="2"/>
              <a:buChar char="ü"/>
            </a:pPr>
            <a:r>
              <a:rPr lang="fr-FR" dirty="0" smtClean="0"/>
              <a:t>obtention d’une page depuis le cache</a:t>
            </a:r>
          </a:p>
          <a:p>
            <a:pPr indent="287338">
              <a:buFont typeface="Wingdings" pitchFamily="2" charset="2"/>
              <a:buChar char="ü"/>
            </a:pPr>
            <a:r>
              <a:rPr lang="fr-FR" dirty="0" smtClean="0"/>
              <a:t>correction orthographique</a:t>
            </a:r>
          </a:p>
          <a:p>
            <a:r>
              <a:rPr lang="fr-FR" dirty="0" smtClean="0"/>
              <a:t>Amazon(</a:t>
            </a:r>
            <a:r>
              <a:rPr lang="fr-FR" dirty="0" smtClean="0">
                <a:hlinkClick r:id="rId2"/>
              </a:rPr>
              <a:t>http://associates.amazon.com/exec/panama/associates/join/developer/resources.html</a:t>
            </a:r>
            <a:endParaRPr lang="fr-FR" dirty="0" smtClean="0"/>
          </a:p>
          <a:p>
            <a:pPr>
              <a:buFontTx/>
              <a:buChar char="-"/>
            </a:pPr>
            <a:r>
              <a:rPr lang="fr-FR" dirty="0" smtClean="0"/>
              <a:t>accès gratuit mais limité (1 requête par seconde après enregistrement)</a:t>
            </a:r>
          </a:p>
          <a:p>
            <a:pPr>
              <a:buFontTx/>
              <a:buChar char="-"/>
            </a:pPr>
            <a:r>
              <a:rPr lang="fr-FR" dirty="0" smtClean="0"/>
              <a:t>propose recherche et gestion d’un panier d’achats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2.5 Technologies de base pour services web</a:t>
            </a:r>
            <a:endParaRPr lang="fr-FR" dirty="0">
              <a:solidFill>
                <a:srgbClr val="FF0000"/>
              </a:solidFill>
            </a:endParaRPr>
          </a:p>
        </p:txBody>
      </p:sp>
      <p:sp>
        <p:nvSpPr>
          <p:cNvPr id="3" name="Espace réservé du contenu 2"/>
          <p:cNvSpPr>
            <a:spLocks noGrp="1"/>
          </p:cNvSpPr>
          <p:nvPr>
            <p:ph idx="1"/>
          </p:nvPr>
        </p:nvSpPr>
        <p:spPr>
          <a:xfrm>
            <a:off x="457200" y="1600200"/>
            <a:ext cx="8229600" cy="5257800"/>
          </a:xfrm>
        </p:spPr>
        <p:txBody>
          <a:bodyPr>
            <a:normAutofit fontScale="62500" lnSpcReduction="20000"/>
          </a:bodyPr>
          <a:lstStyle/>
          <a:p>
            <a:pPr>
              <a:buNone/>
            </a:pPr>
            <a:r>
              <a:rPr lang="fr-FR" b="1" dirty="0" smtClean="0"/>
              <a:t>1. SOAP</a:t>
            </a:r>
            <a:r>
              <a:rPr lang="fr-FR" dirty="0" smtClean="0"/>
              <a:t>(Simple </a:t>
            </a:r>
            <a:r>
              <a:rPr lang="fr-FR" dirty="0" err="1" smtClean="0"/>
              <a:t>object</a:t>
            </a:r>
            <a:r>
              <a:rPr lang="fr-FR" dirty="0" smtClean="0"/>
              <a:t> Access Protocol) est un protocole standard de communication. C'est l'épine dorsale du système d'interopérabilité. SOAP est un </a:t>
            </a:r>
            <a:r>
              <a:rPr lang="fr-FR" dirty="0" smtClean="0"/>
              <a:t>protocole de transmission de messages, décrit </a:t>
            </a:r>
            <a:r>
              <a:rPr lang="fr-FR" dirty="0" smtClean="0"/>
              <a:t>en XML et standardisé par le W3C. Il </a:t>
            </a:r>
            <a:r>
              <a:rPr lang="fr-FR" dirty="0" smtClean="0"/>
              <a:t>définit un ensemble de règles pour structurer des messages pour exécuter des dialogues requête-réponse de type RPC. Il n’est pas lié à un protocole particulier mais HTTP est populaire. Les clients et les serveurs de ces dialogues peuvent tourner sur n’importe quelle plate-forme et être écrits dans n’importe quel langage  du moment qu’ils puissent formuler et comprendre des messages SOAP. </a:t>
            </a:r>
            <a:endParaRPr lang="fr-FR" dirty="0" smtClean="0"/>
          </a:p>
          <a:p>
            <a:pPr>
              <a:buNone/>
            </a:pPr>
            <a:endParaRPr lang="fr-FR" dirty="0" smtClean="0"/>
          </a:p>
          <a:p>
            <a:pPr>
              <a:buNone/>
            </a:pPr>
            <a:r>
              <a:rPr lang="fr-FR" b="1" dirty="0" smtClean="0"/>
              <a:t>2. WSDL</a:t>
            </a:r>
            <a:r>
              <a:rPr lang="fr-FR" dirty="0" smtClean="0"/>
              <a:t> (Web Services Description </a:t>
            </a:r>
            <a:r>
              <a:rPr lang="fr-FR" dirty="0" err="1" smtClean="0"/>
              <a:t>Language</a:t>
            </a:r>
            <a:r>
              <a:rPr lang="fr-FR" dirty="0" smtClean="0"/>
              <a:t>) est un langage de description standard. C'est l'interface présentée aux utilisateurs. Il indique comment utiliser le service Web et comment interagir avec lui. WSDL est basé sur XML et permet de décrire de façon précise les détails concernant le service Web tels que les protocoles, les ports utilisés, les opérations pouvant être effectuées, les formats des messages d'entrée et de sortie et les exceptions pouvant être envoyées.</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normAutofit fontScale="92500" lnSpcReduction="20000"/>
          </a:bodyPr>
          <a:lstStyle/>
          <a:p>
            <a:pPr>
              <a:buNone/>
            </a:pPr>
            <a:r>
              <a:rPr lang="fr-FR" b="1" dirty="0" smtClean="0"/>
              <a:t>3. UDDI</a:t>
            </a:r>
            <a:r>
              <a:rPr lang="fr-FR" dirty="0" smtClean="0"/>
              <a:t> (</a:t>
            </a:r>
            <a:r>
              <a:rPr lang="fr-FR" dirty="0" err="1" smtClean="0"/>
              <a:t>Universal</a:t>
            </a:r>
            <a:r>
              <a:rPr lang="fr-FR" dirty="0" smtClean="0"/>
              <a:t> Description, </a:t>
            </a:r>
            <a:r>
              <a:rPr lang="fr-FR" dirty="0" err="1" smtClean="0"/>
              <a:t>Discovery</a:t>
            </a:r>
            <a:r>
              <a:rPr lang="fr-FR" dirty="0" smtClean="0"/>
              <a:t> and </a:t>
            </a:r>
            <a:r>
              <a:rPr lang="fr-FR" dirty="0" err="1" smtClean="0"/>
              <a:t>Integration</a:t>
            </a:r>
            <a:r>
              <a:rPr lang="fr-FR" dirty="0" smtClean="0"/>
              <a:t>) est un annuaire de services. Il fournit l'infrastructure de base pour la publication et la découverte des services Web. UDDI permet aux fournisseurs de présenter leurs services Web aux clients.</a:t>
            </a:r>
          </a:p>
          <a:p>
            <a:pPr>
              <a:buNone/>
            </a:pPr>
            <a:r>
              <a:rPr lang="fr-FR" dirty="0" smtClean="0"/>
              <a:t>Les informations qu'il contient peuvent être séparées en trois types :</a:t>
            </a:r>
          </a:p>
          <a:p>
            <a:pPr>
              <a:buFontTx/>
              <a:buChar char="-"/>
            </a:pPr>
            <a:r>
              <a:rPr lang="fr-FR" dirty="0" smtClean="0"/>
              <a:t>les pages blanches qui incluent l'adresse, le contact et les identifiants relatifs au service Web ;</a:t>
            </a:r>
          </a:p>
          <a:p>
            <a:pPr>
              <a:buFontTx/>
              <a:buChar char="-"/>
            </a:pPr>
            <a:r>
              <a:rPr lang="fr-FR" dirty="0" smtClean="0"/>
              <a:t>les pages jaunes qui identifient les secteurs d'affaires relatifs au service Web ;</a:t>
            </a:r>
          </a:p>
          <a:p>
            <a:pPr>
              <a:buFontTx/>
              <a:buChar char="-"/>
            </a:pPr>
            <a:r>
              <a:rPr lang="fr-FR" dirty="0" smtClean="0"/>
              <a:t>les pages vertes qui donnent les informations techniques.</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FF0000"/>
                </a:solidFill>
              </a:rPr>
              <a:t>2.6 Description en couche des services Web</a:t>
            </a:r>
            <a:endParaRPr lang="fr-FR" dirty="0">
              <a:solidFill>
                <a:srgbClr val="FF0000"/>
              </a:solidFill>
            </a:endParaRPr>
          </a:p>
        </p:txBody>
      </p:sp>
      <p:sp>
        <p:nvSpPr>
          <p:cNvPr id="3" name="Espace réservé du contenu 2"/>
          <p:cNvSpPr>
            <a:spLocks noGrp="1"/>
          </p:cNvSpPr>
          <p:nvPr>
            <p:ph idx="1"/>
          </p:nvPr>
        </p:nvSpPr>
        <p:spPr/>
        <p:txBody>
          <a:bodyPr/>
          <a:lstStyle/>
          <a:p>
            <a:r>
              <a:rPr lang="fr-FR" b="1" u="sng" dirty="0" smtClean="0"/>
              <a:t>Découverte de services</a:t>
            </a:r>
            <a:r>
              <a:rPr lang="fr-FR" b="1" dirty="0" smtClean="0"/>
              <a:t>              </a:t>
            </a:r>
            <a:r>
              <a:rPr lang="fr-FR" dirty="0" smtClean="0"/>
              <a:t>UDDI</a:t>
            </a:r>
          </a:p>
          <a:p>
            <a:r>
              <a:rPr lang="fr-FR" b="1" u="sng" dirty="0" smtClean="0"/>
              <a:t>Description de services</a:t>
            </a:r>
            <a:r>
              <a:rPr lang="fr-FR" dirty="0" smtClean="0"/>
              <a:t>               WSDL</a:t>
            </a:r>
          </a:p>
          <a:p>
            <a:r>
              <a:rPr lang="fr-FR" b="1" u="sng" dirty="0" smtClean="0"/>
              <a:t>Communication</a:t>
            </a:r>
            <a:r>
              <a:rPr lang="fr-FR" dirty="0" smtClean="0"/>
              <a:t>                            SOAP</a:t>
            </a:r>
          </a:p>
          <a:p>
            <a:r>
              <a:rPr lang="fr-FR" b="1" u="sng" dirty="0" smtClean="0"/>
              <a:t>Transport</a:t>
            </a:r>
            <a:r>
              <a:rPr lang="fr-FR" dirty="0" smtClean="0"/>
              <a:t>                                        HTTP</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FF0000"/>
                </a:solidFill>
              </a:rPr>
              <a:t>3. Le protocole de communication SOAP</a:t>
            </a:r>
            <a:endParaRPr lang="fr-FR"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r>
              <a:rPr lang="fr-FR" b="1" dirty="0" smtClean="0"/>
              <a:t>Le Web a besoin d’un nouveau protocole:</a:t>
            </a:r>
          </a:p>
          <a:p>
            <a:pPr>
              <a:buFontTx/>
              <a:buChar char="-"/>
            </a:pPr>
            <a:r>
              <a:rPr lang="fr-FR" dirty="0" smtClean="0"/>
              <a:t>Multi-langages, </a:t>
            </a:r>
            <a:r>
              <a:rPr lang="fr-FR" dirty="0" err="1" smtClean="0"/>
              <a:t>multi-plateformes</a:t>
            </a:r>
            <a:endParaRPr lang="fr-FR" dirty="0" smtClean="0"/>
          </a:p>
          <a:p>
            <a:pPr>
              <a:buFontTx/>
              <a:buChar char="-"/>
            </a:pPr>
            <a:r>
              <a:rPr lang="fr-FR" dirty="0" smtClean="0"/>
              <a:t>Respectant les formats d’échanges du Web (Réponses et requêtes en XML)</a:t>
            </a:r>
          </a:p>
          <a:p>
            <a:pPr>
              <a:buFontTx/>
              <a:buChar char="-"/>
            </a:pPr>
            <a:r>
              <a:rPr lang="fr-FR" dirty="0" smtClean="0"/>
              <a:t>Facile à implémenter sur différents protocoles de transport RPC, HTTP ou autre MOM</a:t>
            </a:r>
          </a:p>
          <a:p>
            <a:pPr>
              <a:buFontTx/>
              <a:buChar char="-"/>
            </a:pPr>
            <a:r>
              <a:rPr lang="fr-FR" dirty="0" smtClean="0"/>
              <a:t>Permettant de franchir les « firewalls »</a:t>
            </a:r>
          </a:p>
          <a:p>
            <a:pPr>
              <a:buFontTx/>
              <a:buChar char="-"/>
            </a:pPr>
            <a:endParaRPr lang="fr-FR" dirty="0" smtClean="0"/>
          </a:p>
          <a:p>
            <a:pPr>
              <a:buNone/>
            </a:pPr>
            <a:r>
              <a:rPr lang="fr-FR" b="1" dirty="0" smtClean="0"/>
              <a:t>La réponse : SOAP (Simple Object Access Protocol)</a:t>
            </a:r>
            <a:endParaRPr lang="fr-FR" b="1" u="sng"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3.1 Structure d'un message SOAP</a:t>
            </a:r>
            <a:endParaRPr lang="fr-FR" dirty="0">
              <a:solidFill>
                <a:srgbClr val="FF0000"/>
              </a:solidFill>
            </a:endParaRPr>
          </a:p>
        </p:txBody>
      </p:sp>
      <p:pic>
        <p:nvPicPr>
          <p:cNvPr id="1027" name="Picture 3"/>
          <p:cNvPicPr>
            <a:picLocks noChangeAspect="1" noChangeArrowheads="1"/>
          </p:cNvPicPr>
          <p:nvPr/>
        </p:nvPicPr>
        <p:blipFill>
          <a:blip r:embed="rId2" cstate="print"/>
          <a:srcRect/>
          <a:stretch>
            <a:fillRect/>
          </a:stretch>
        </p:blipFill>
        <p:spPr bwMode="auto">
          <a:xfrm>
            <a:off x="611560" y="1671638"/>
            <a:ext cx="6956053" cy="470969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7500" lnSpcReduction="20000"/>
          </a:bodyPr>
          <a:lstStyle/>
          <a:p>
            <a:r>
              <a:rPr lang="fr-FR" b="1" u="sng" dirty="0" smtClean="0"/>
              <a:t>SOAP </a:t>
            </a:r>
            <a:r>
              <a:rPr lang="fr-FR" b="1" u="sng" dirty="0" err="1" smtClean="0"/>
              <a:t>envelope</a:t>
            </a:r>
            <a:r>
              <a:rPr lang="fr-FR" b="1" u="sng" dirty="0" smtClean="0"/>
              <a:t> (enveloppe) </a:t>
            </a:r>
            <a:r>
              <a:rPr lang="fr-FR" dirty="0" smtClean="0"/>
              <a:t>est l'élément de base du message SOAP. L'enveloppe contient la spécification des espaces de désignation (</a:t>
            </a:r>
            <a:r>
              <a:rPr lang="fr-FR" b="1" dirty="0" err="1" smtClean="0"/>
              <a:t>namespace</a:t>
            </a:r>
            <a:r>
              <a:rPr lang="fr-FR" dirty="0" smtClean="0"/>
              <a:t>) et du codage de données.</a:t>
            </a:r>
          </a:p>
          <a:p>
            <a:r>
              <a:rPr lang="fr-FR" b="1" u="sng" dirty="0" smtClean="0"/>
              <a:t>SOAP header (entête) </a:t>
            </a:r>
            <a:r>
              <a:rPr lang="fr-FR" dirty="0" smtClean="0"/>
              <a:t>Conteneur pour information indépendante de l’application (Information de sécurité, de coordination, identificateurs de transaction, …)</a:t>
            </a:r>
          </a:p>
          <a:p>
            <a:r>
              <a:rPr lang="fr-FR" b="1" u="sng" dirty="0" smtClean="0"/>
              <a:t>SOAP body (corps) </a:t>
            </a:r>
            <a:r>
              <a:rPr lang="fr-FR" dirty="0" smtClean="0"/>
              <a:t>est un container pour les informations mandataires à l'intention du récepteur du message, il contient les méthodes et les paramètres qui seront exécutés par le destinataire final.</a:t>
            </a:r>
          </a:p>
          <a:p>
            <a:r>
              <a:rPr lang="fr-FR" b="1" u="sng" dirty="0" smtClean="0"/>
              <a:t>SOAP </a:t>
            </a:r>
            <a:r>
              <a:rPr lang="fr-FR" b="1" u="sng" dirty="0" err="1" smtClean="0"/>
              <a:t>fault</a:t>
            </a:r>
            <a:r>
              <a:rPr lang="fr-FR" b="1" u="sng" dirty="0" smtClean="0"/>
              <a:t> (erreur) </a:t>
            </a:r>
            <a:r>
              <a:rPr lang="fr-FR" dirty="0" smtClean="0"/>
              <a:t>rapport d’erreur dans la traitement du message</a:t>
            </a:r>
            <a:endParaRPr lang="fr-FR" b="1" u="sng"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3.2 Enveloppe SOAP: Exemple</a:t>
            </a:r>
            <a:endParaRPr lang="fr-FR" dirty="0">
              <a:solidFill>
                <a:srgbClr val="FF0000"/>
              </a:solidFill>
            </a:endParaRPr>
          </a:p>
        </p:txBody>
      </p:sp>
      <p:sp>
        <p:nvSpPr>
          <p:cNvPr id="3" name="Espace réservé du contenu 2"/>
          <p:cNvSpPr>
            <a:spLocks noGrp="1"/>
          </p:cNvSpPr>
          <p:nvPr>
            <p:ph idx="1"/>
          </p:nvPr>
        </p:nvSpPr>
        <p:spPr>
          <a:xfrm>
            <a:off x="467544" y="1700808"/>
            <a:ext cx="8229600" cy="4525963"/>
          </a:xfrm>
        </p:spPr>
        <p:txBody>
          <a:bodyPr>
            <a:normAutofit fontScale="62500" lnSpcReduction="20000"/>
          </a:bodyPr>
          <a:lstStyle/>
          <a:p>
            <a:pPr>
              <a:buNone/>
            </a:pPr>
            <a:r>
              <a:rPr lang="fr-FR" dirty="0" smtClean="0"/>
              <a:t>&lt;?</a:t>
            </a:r>
            <a:r>
              <a:rPr lang="fr-FR" dirty="0" err="1" smtClean="0"/>
              <a:t>xml</a:t>
            </a:r>
            <a:r>
              <a:rPr lang="fr-FR" dirty="0" smtClean="0"/>
              <a:t> version="1.0" </a:t>
            </a:r>
            <a:r>
              <a:rPr lang="fr-FR" dirty="0" err="1" smtClean="0"/>
              <a:t>encoding</a:t>
            </a:r>
            <a:r>
              <a:rPr lang="fr-FR" dirty="0" smtClean="0"/>
              <a:t>="</a:t>
            </a:r>
            <a:r>
              <a:rPr lang="fr-FR" dirty="0" err="1" smtClean="0"/>
              <a:t>utf</a:t>
            </a:r>
            <a:r>
              <a:rPr lang="fr-FR" dirty="0" smtClean="0"/>
              <a:t>‐8"?&gt;</a:t>
            </a:r>
          </a:p>
          <a:p>
            <a:pPr>
              <a:buNone/>
            </a:pPr>
            <a:r>
              <a:rPr lang="fr-FR" dirty="0" smtClean="0"/>
              <a:t>   &lt;</a:t>
            </a:r>
            <a:r>
              <a:rPr lang="fr-FR" dirty="0" err="1" smtClean="0"/>
              <a:t>soap:Envelope</a:t>
            </a:r>
            <a:r>
              <a:rPr lang="fr-FR" dirty="0" smtClean="0"/>
              <a:t> </a:t>
            </a:r>
            <a:r>
              <a:rPr lang="fr-FR" dirty="0" err="1" smtClean="0"/>
              <a:t>xmlns:soap</a:t>
            </a:r>
            <a:r>
              <a:rPr lang="fr-FR" dirty="0" smtClean="0"/>
              <a:t>="http://schemas.xmlsoap.org/soap/envelope/"</a:t>
            </a:r>
          </a:p>
          <a:p>
            <a:pPr>
              <a:buNone/>
            </a:pPr>
            <a:r>
              <a:rPr lang="fr-FR" dirty="0" smtClean="0"/>
              <a:t>     </a:t>
            </a:r>
            <a:r>
              <a:rPr lang="fr-FR" dirty="0" err="1" smtClean="0"/>
              <a:t>soap:encodingStyle</a:t>
            </a:r>
            <a:r>
              <a:rPr lang="fr-FR" dirty="0" smtClean="0"/>
              <a:t>="http://schemas.xmlsoap.org/soap/encoding"&gt;</a:t>
            </a:r>
          </a:p>
          <a:p>
            <a:pPr>
              <a:buNone/>
            </a:pPr>
            <a:r>
              <a:rPr lang="fr-FR" dirty="0" smtClean="0"/>
              <a:t>      &lt;</a:t>
            </a:r>
            <a:r>
              <a:rPr lang="fr-FR" dirty="0" err="1" smtClean="0"/>
              <a:t>soap:Header</a:t>
            </a:r>
            <a:r>
              <a:rPr lang="fr-FR" dirty="0" smtClean="0"/>
              <a:t>&gt;</a:t>
            </a:r>
          </a:p>
          <a:p>
            <a:pPr>
              <a:buNone/>
            </a:pPr>
            <a:r>
              <a:rPr lang="fr-FR" dirty="0" smtClean="0"/>
              <a:t>                &lt;!‐‐ en‐tête ‐‐&gt;</a:t>
            </a:r>
          </a:p>
          <a:p>
            <a:pPr>
              <a:buNone/>
            </a:pPr>
            <a:r>
              <a:rPr lang="fr-FR" dirty="0" smtClean="0"/>
              <a:t>      &lt;/</a:t>
            </a:r>
            <a:r>
              <a:rPr lang="fr-FR" dirty="0" err="1" smtClean="0"/>
              <a:t>soap:Header</a:t>
            </a:r>
            <a:r>
              <a:rPr lang="fr-FR" dirty="0" smtClean="0"/>
              <a:t>&gt;</a:t>
            </a:r>
          </a:p>
          <a:p>
            <a:pPr>
              <a:buNone/>
            </a:pPr>
            <a:r>
              <a:rPr lang="fr-FR" dirty="0" smtClean="0"/>
              <a:t>      &lt;</a:t>
            </a:r>
            <a:r>
              <a:rPr lang="fr-FR" dirty="0" err="1" smtClean="0"/>
              <a:t>soap:Body</a:t>
            </a:r>
            <a:r>
              <a:rPr lang="fr-FR" dirty="0" smtClean="0"/>
              <a:t>&gt;</a:t>
            </a:r>
          </a:p>
          <a:p>
            <a:pPr>
              <a:buNone/>
            </a:pPr>
            <a:r>
              <a:rPr lang="fr-FR" dirty="0" smtClean="0"/>
              <a:t>                   &lt;!‐‐ corps ‐‐&gt;</a:t>
            </a:r>
          </a:p>
          <a:p>
            <a:pPr>
              <a:buNone/>
            </a:pPr>
            <a:r>
              <a:rPr lang="fr-FR" dirty="0" smtClean="0"/>
              <a:t>      &lt;/</a:t>
            </a:r>
            <a:r>
              <a:rPr lang="fr-FR" dirty="0" err="1" smtClean="0"/>
              <a:t>soap:Body</a:t>
            </a:r>
            <a:r>
              <a:rPr lang="fr-FR" dirty="0" smtClean="0"/>
              <a:t>&gt;</a:t>
            </a:r>
          </a:p>
          <a:p>
            <a:pPr>
              <a:buNone/>
            </a:pPr>
            <a:r>
              <a:rPr lang="fr-FR" dirty="0" smtClean="0"/>
              <a:t>      &lt;/</a:t>
            </a:r>
            <a:r>
              <a:rPr lang="fr-FR" dirty="0" err="1" smtClean="0"/>
              <a:t>soap:Envelope</a:t>
            </a:r>
            <a:r>
              <a:rPr lang="fr-FR" dirty="0" smtClean="0"/>
              <a:t>&gt;</a:t>
            </a:r>
          </a:p>
          <a:p>
            <a:pPr>
              <a:buNone/>
            </a:pPr>
            <a:endParaRPr lang="fr-FR" dirty="0" smtClean="0"/>
          </a:p>
          <a:p>
            <a:pPr>
              <a:buNone/>
            </a:pPr>
            <a:r>
              <a:rPr lang="fr-FR" dirty="0" smtClean="0"/>
              <a:t>Toutes les balises XML associées à SOAP ont le préfixe soap (ou "soap-</a:t>
            </a:r>
            <a:r>
              <a:rPr lang="fr-FR" dirty="0" err="1" smtClean="0"/>
              <a:t>env</a:t>
            </a:r>
            <a:r>
              <a:rPr lang="fr-FR" dirty="0" smtClean="0"/>
              <a:t>")</a:t>
            </a:r>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0000" lnSpcReduction="20000"/>
          </a:bodyPr>
          <a:lstStyle/>
          <a:p>
            <a:r>
              <a:rPr lang="fr-FR" dirty="0" smtClean="0"/>
              <a:t>SOAP repose entièrement sur les espaces de noms XML.</a:t>
            </a:r>
          </a:p>
          <a:p>
            <a:r>
              <a:rPr lang="fr-FR" dirty="0" smtClean="0"/>
              <a:t>La spécification impose que tous les attributs contenus dans l'enveloppe SOAP soient explicitement associés à un </a:t>
            </a:r>
            <a:r>
              <a:rPr lang="fr-FR" dirty="0" err="1" smtClean="0"/>
              <a:t>namespace</a:t>
            </a:r>
            <a:r>
              <a:rPr lang="fr-FR" dirty="0" smtClean="0"/>
              <a:t>, de manière à supprimer toute ambiguïté. Par convention, la spécification SOAP définit deux </a:t>
            </a:r>
            <a:r>
              <a:rPr lang="fr-FR" dirty="0" err="1" smtClean="0"/>
              <a:t>namespaces</a:t>
            </a:r>
            <a:r>
              <a:rPr lang="fr-FR" dirty="0" smtClean="0"/>
              <a:t> fréquemment utilisés :</a:t>
            </a:r>
          </a:p>
          <a:p>
            <a:pPr>
              <a:buFontTx/>
              <a:buChar char="-"/>
            </a:pPr>
            <a:r>
              <a:rPr lang="fr-FR" dirty="0" smtClean="0"/>
              <a:t>soap-</a:t>
            </a:r>
            <a:r>
              <a:rPr lang="fr-FR" dirty="0" err="1" smtClean="0"/>
              <a:t>env</a:t>
            </a:r>
            <a:r>
              <a:rPr lang="fr-FR" dirty="0" smtClean="0"/>
              <a:t> ou soap pour définir le </a:t>
            </a:r>
            <a:r>
              <a:rPr lang="fr-FR" dirty="0" err="1" smtClean="0"/>
              <a:t>namespace</a:t>
            </a:r>
            <a:r>
              <a:rPr lang="fr-FR" dirty="0" smtClean="0"/>
              <a:t> de l'enveloppe;</a:t>
            </a:r>
          </a:p>
          <a:p>
            <a:pPr>
              <a:buFontTx/>
              <a:buChar char="-"/>
            </a:pPr>
            <a:r>
              <a:rPr lang="fr-FR" dirty="0" err="1" smtClean="0"/>
              <a:t>soap-enc:encodingStyle</a:t>
            </a:r>
            <a:r>
              <a:rPr lang="fr-FR" dirty="0" smtClean="0"/>
              <a:t>  pour la définition des formats de types de données</a:t>
            </a:r>
          </a:p>
          <a:p>
            <a:pPr>
              <a:buFontTx/>
              <a:buChar char="-"/>
            </a:pPr>
            <a:r>
              <a:rPr lang="fr-FR" dirty="0" smtClean="0"/>
              <a:t>Deux autres espaces de noms fortement utilisés:</a:t>
            </a:r>
          </a:p>
          <a:p>
            <a:pPr>
              <a:buFontTx/>
              <a:buChar char="-"/>
            </a:pPr>
            <a:r>
              <a:rPr lang="fr-FR" dirty="0" err="1" smtClean="0"/>
              <a:t>xsd</a:t>
            </a:r>
            <a:r>
              <a:rPr lang="fr-FR" dirty="0" smtClean="0"/>
              <a:t> </a:t>
            </a:r>
            <a:r>
              <a:rPr lang="fr-FR" dirty="0" err="1" smtClean="0"/>
              <a:t>namespace</a:t>
            </a:r>
            <a:r>
              <a:rPr lang="fr-FR" dirty="0" smtClean="0"/>
              <a:t> et </a:t>
            </a:r>
            <a:r>
              <a:rPr lang="fr-FR" dirty="0" err="1" smtClean="0"/>
              <a:t>xsi</a:t>
            </a:r>
            <a:r>
              <a:rPr lang="fr-FR" dirty="0" smtClean="0"/>
              <a:t> </a:t>
            </a:r>
            <a:r>
              <a:rPr lang="fr-FR" dirty="0" err="1" smtClean="0"/>
              <a:t>namespace</a:t>
            </a:r>
            <a:r>
              <a:rPr lang="fr-FR" dirty="0" smtClean="0"/>
              <a:t>:</a:t>
            </a:r>
          </a:p>
          <a:p>
            <a:pPr>
              <a:buNone/>
            </a:pPr>
            <a:r>
              <a:rPr lang="fr-FR" i="1" dirty="0" smtClean="0"/>
              <a:t>    </a:t>
            </a:r>
            <a:r>
              <a:rPr lang="fr-FR" i="1" dirty="0" err="1" smtClean="0"/>
              <a:t>xmlns:xsd</a:t>
            </a:r>
            <a:r>
              <a:rPr lang="fr-FR" i="1" dirty="0" smtClean="0"/>
              <a:t>="http://www.w3.org/2001/XMLSchema"</a:t>
            </a:r>
          </a:p>
          <a:p>
            <a:pPr>
              <a:buNone/>
            </a:pPr>
            <a:r>
              <a:rPr lang="fr-FR" i="1" dirty="0" smtClean="0"/>
              <a:t>    </a:t>
            </a:r>
            <a:r>
              <a:rPr lang="fr-FR" i="1" dirty="0" err="1" smtClean="0"/>
              <a:t>xmlns:xsi</a:t>
            </a:r>
            <a:r>
              <a:rPr lang="fr-FR" i="1" dirty="0" smtClean="0"/>
              <a:t>="http://www.w3.org/2001/XMLSchema-instance"</a:t>
            </a:r>
            <a:endParaRPr lang="fr-FR" dirty="0" smtClean="0"/>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6512" y="-243408"/>
            <a:ext cx="9289032" cy="1143000"/>
          </a:xfrm>
        </p:spPr>
        <p:txBody>
          <a:bodyPr>
            <a:normAutofit fontScale="90000"/>
          </a:bodyPr>
          <a:lstStyle/>
          <a:p>
            <a:r>
              <a:rPr lang="fr-FR" dirty="0">
                <a:solidFill>
                  <a:srgbClr val="FF0000"/>
                </a:solidFill>
              </a:rPr>
              <a:t/>
            </a:r>
            <a:br>
              <a:rPr lang="fr-FR" dirty="0">
                <a:solidFill>
                  <a:srgbClr val="FF0000"/>
                </a:solidFill>
              </a:rPr>
            </a:br>
            <a:r>
              <a:rPr lang="fr-FR" dirty="0" smtClean="0">
                <a:solidFill>
                  <a:srgbClr val="FF0000"/>
                </a:solidFill>
              </a:rPr>
              <a:t>1. Les architectures orientées services (SOA)</a:t>
            </a:r>
            <a:endParaRPr lang="fr-FR" dirty="0">
              <a:solidFill>
                <a:srgbClr val="FF0000"/>
              </a:solidFill>
            </a:endParaRPr>
          </a:p>
        </p:txBody>
      </p:sp>
      <p:sp>
        <p:nvSpPr>
          <p:cNvPr id="3" name="Espace réservé du contenu 2"/>
          <p:cNvSpPr>
            <a:spLocks noGrp="1"/>
          </p:cNvSpPr>
          <p:nvPr>
            <p:ph idx="1"/>
          </p:nvPr>
        </p:nvSpPr>
        <p:spPr>
          <a:xfrm>
            <a:off x="251520" y="1196752"/>
            <a:ext cx="8435280" cy="5661248"/>
          </a:xfrm>
        </p:spPr>
        <p:txBody>
          <a:bodyPr>
            <a:normAutofit fontScale="92500" lnSpcReduction="20000"/>
          </a:bodyPr>
          <a:lstStyle/>
          <a:p>
            <a:pPr>
              <a:buNone/>
            </a:pPr>
            <a:endParaRPr lang="fr-FR" dirty="0" smtClean="0"/>
          </a:p>
          <a:p>
            <a:pPr>
              <a:buNone/>
            </a:pPr>
            <a:r>
              <a:rPr lang="fr-FR" dirty="0" smtClean="0">
                <a:solidFill>
                  <a:srgbClr val="FF0000"/>
                </a:solidFill>
              </a:rPr>
              <a:t>1.1 Définition </a:t>
            </a:r>
            <a:r>
              <a:rPr lang="fr-FR" dirty="0" smtClean="0"/>
              <a:t>L’architecture SOA repose </a:t>
            </a:r>
            <a:r>
              <a:rPr lang="fr-FR" dirty="0"/>
              <a:t>sur la </a:t>
            </a:r>
            <a:r>
              <a:rPr lang="fr-FR" dirty="0" smtClean="0"/>
              <a:t>réorganisation des </a:t>
            </a:r>
            <a:r>
              <a:rPr lang="fr-FR" dirty="0"/>
              <a:t>applications en ensembles fonctionnels appelés services et l’exposition des informations </a:t>
            </a:r>
            <a:r>
              <a:rPr lang="fr-FR" dirty="0" smtClean="0"/>
              <a:t>nécessaires </a:t>
            </a:r>
            <a:r>
              <a:rPr lang="fr-FR" dirty="0"/>
              <a:t>sur ces services pour qu’ils soient facilement utilisés par les clients</a:t>
            </a:r>
            <a:r>
              <a:rPr lang="fr-FR" dirty="0" smtClean="0"/>
              <a:t>.</a:t>
            </a:r>
          </a:p>
          <a:p>
            <a:pPr>
              <a:buNone/>
            </a:pPr>
            <a:r>
              <a:rPr lang="fr-FR" dirty="0" smtClean="0"/>
              <a:t> </a:t>
            </a:r>
            <a:r>
              <a:rPr lang="fr-FR" b="1" u="sng" dirty="0"/>
              <a:t>L’objectif</a:t>
            </a:r>
            <a:r>
              <a:rPr lang="fr-FR" dirty="0"/>
              <a:t> </a:t>
            </a:r>
            <a:r>
              <a:rPr lang="fr-FR" dirty="0" smtClean="0"/>
              <a:t>est: </a:t>
            </a:r>
            <a:endParaRPr lang="fr-FR" dirty="0"/>
          </a:p>
          <a:p>
            <a:r>
              <a:rPr lang="fr-FR" dirty="0"/>
              <a:t>de décomposer les différentes fonctionnalités d’un SI en un ensemble de fonctions basiques </a:t>
            </a:r>
            <a:r>
              <a:rPr lang="fr-FR" dirty="0" smtClean="0"/>
              <a:t>offertes </a:t>
            </a:r>
            <a:r>
              <a:rPr lang="fr-FR" dirty="0"/>
              <a:t>par des services et de décrire finement un schéma d’interaction entre ces services. </a:t>
            </a:r>
            <a:r>
              <a:rPr lang="fr-FR" dirty="0" smtClean="0"/>
              <a:t>Ces applications-services </a:t>
            </a:r>
            <a:r>
              <a:rPr lang="fr-FR" dirty="0"/>
              <a:t>peuvent être exécutés sur des plateformes hétérogènes dans un </a:t>
            </a:r>
            <a:r>
              <a:rPr lang="fr-FR" dirty="0" smtClean="0"/>
              <a:t>environnement </a:t>
            </a:r>
            <a:r>
              <a:rPr lang="fr-FR" dirty="0"/>
              <a:t>distribué, et fournissent des fonctionnalités à d’autres entités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3.3 Le corps SOAP</a:t>
            </a:r>
            <a:r>
              <a:rPr lang="fr-FR" dirty="0" smtClean="0"/>
              <a:t> </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Il contient l'information destinée au receveur. Le corps (body) doit fournir le nom de la méthode invoquée par une requête ainsi que les paramètres associés a celle-ci.</a:t>
            </a:r>
          </a:p>
          <a:p>
            <a:pPr>
              <a:buNone/>
            </a:pPr>
            <a:r>
              <a:rPr lang="fr-FR" i="1" dirty="0" smtClean="0"/>
              <a:t>&lt;</a:t>
            </a:r>
            <a:r>
              <a:rPr lang="fr-FR" i="1" dirty="0" err="1" smtClean="0"/>
              <a:t>soap:Body</a:t>
            </a:r>
            <a:r>
              <a:rPr lang="fr-FR" i="1" dirty="0" smtClean="0"/>
              <a:t>&gt;</a:t>
            </a:r>
          </a:p>
          <a:p>
            <a:pPr>
              <a:buNone/>
            </a:pPr>
            <a:r>
              <a:rPr lang="fr-FR" i="1" dirty="0" smtClean="0"/>
              <a:t>     &lt;</a:t>
            </a:r>
            <a:r>
              <a:rPr lang="fr-FR" i="1" dirty="0" err="1" smtClean="0"/>
              <a:t>add</a:t>
            </a:r>
            <a:r>
              <a:rPr lang="fr-FR" i="1" dirty="0" smtClean="0"/>
              <a:t>&gt;</a:t>
            </a:r>
          </a:p>
          <a:p>
            <a:pPr>
              <a:buNone/>
            </a:pPr>
            <a:r>
              <a:rPr lang="nl-NL" i="1" dirty="0" smtClean="0"/>
              <a:t>         &lt;op1 </a:t>
            </a:r>
            <a:r>
              <a:rPr lang="nl-NL" i="1" dirty="0" err="1" smtClean="0"/>
              <a:t>xsi</a:t>
            </a:r>
            <a:r>
              <a:rPr lang="nl-NL" i="1" dirty="0" smtClean="0"/>
              <a:t>:type="</a:t>
            </a:r>
            <a:r>
              <a:rPr lang="nl-NL" i="1" dirty="0" err="1" smtClean="0"/>
              <a:t>xsd</a:t>
            </a:r>
            <a:r>
              <a:rPr lang="nl-NL" i="1" dirty="0" smtClean="0"/>
              <a:t>:int"&gt;2&lt;/op1&gt;</a:t>
            </a:r>
          </a:p>
          <a:p>
            <a:pPr>
              <a:buNone/>
            </a:pPr>
            <a:r>
              <a:rPr lang="nl-NL" i="1" dirty="0" smtClean="0"/>
              <a:t>         &lt;op2 </a:t>
            </a:r>
            <a:r>
              <a:rPr lang="nl-NL" i="1" dirty="0" err="1" smtClean="0"/>
              <a:t>xsi</a:t>
            </a:r>
            <a:r>
              <a:rPr lang="nl-NL" i="1" dirty="0" smtClean="0"/>
              <a:t>:type="</a:t>
            </a:r>
            <a:r>
              <a:rPr lang="nl-NL" i="1" dirty="0" err="1" smtClean="0"/>
              <a:t>xsd</a:t>
            </a:r>
            <a:r>
              <a:rPr lang="nl-NL" i="1" dirty="0" smtClean="0"/>
              <a:t>:int"&gt;5&lt;/op2&gt;</a:t>
            </a:r>
          </a:p>
          <a:p>
            <a:pPr>
              <a:buNone/>
            </a:pPr>
            <a:r>
              <a:rPr lang="fr-FR" i="1" dirty="0" smtClean="0"/>
              <a:t>      &lt;/</a:t>
            </a:r>
            <a:r>
              <a:rPr lang="fr-FR" i="1" dirty="0" err="1" smtClean="0"/>
              <a:t>add</a:t>
            </a:r>
            <a:r>
              <a:rPr lang="fr-FR" i="1" dirty="0" smtClean="0"/>
              <a:t>&gt;</a:t>
            </a:r>
          </a:p>
          <a:p>
            <a:pPr>
              <a:buNone/>
            </a:pPr>
            <a:r>
              <a:rPr lang="fr-FR" i="1" dirty="0" smtClean="0"/>
              <a:t>&lt;/</a:t>
            </a:r>
            <a:r>
              <a:rPr lang="fr-FR" i="1" dirty="0" err="1" smtClean="0"/>
              <a:t>soap:Body</a:t>
            </a:r>
            <a:r>
              <a:rPr lang="fr-FR" i="1" dirty="0" smtClean="0"/>
              <a:t>&gt;</a:t>
            </a:r>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3.4 L'en-tête SOAP</a:t>
            </a:r>
            <a:endParaRPr lang="fr-FR" dirty="0">
              <a:solidFill>
                <a:srgbClr val="FF0000"/>
              </a:solidFill>
            </a:endParaRPr>
          </a:p>
        </p:txBody>
      </p:sp>
      <p:sp>
        <p:nvSpPr>
          <p:cNvPr id="3" name="Espace réservé du contenu 2"/>
          <p:cNvSpPr>
            <a:spLocks noGrp="1"/>
          </p:cNvSpPr>
          <p:nvPr>
            <p:ph idx="1"/>
          </p:nvPr>
        </p:nvSpPr>
        <p:spPr/>
        <p:txBody>
          <a:bodyPr>
            <a:normAutofit fontScale="70000" lnSpcReduction="20000"/>
          </a:bodyPr>
          <a:lstStyle/>
          <a:p>
            <a:r>
              <a:rPr lang="fr-FR" dirty="0" smtClean="0"/>
              <a:t>Qui traite les blocs d’en-tête?</a:t>
            </a:r>
          </a:p>
          <a:p>
            <a:pPr>
              <a:buNone/>
            </a:pPr>
            <a:r>
              <a:rPr lang="fr-FR" dirty="0" smtClean="0"/>
              <a:t>- Attribut « </a:t>
            </a:r>
            <a:r>
              <a:rPr lang="fr-FR" dirty="0" err="1" smtClean="0"/>
              <a:t>role</a:t>
            </a:r>
            <a:r>
              <a:rPr lang="fr-FR" dirty="0" smtClean="0"/>
              <a:t> »: qui a le droit de traiter le bloc</a:t>
            </a:r>
          </a:p>
          <a:p>
            <a:pPr>
              <a:buNone/>
            </a:pPr>
            <a:r>
              <a:rPr lang="fr-FR" dirty="0" smtClean="0"/>
              <a:t>     Rôles standard SOAP: </a:t>
            </a:r>
            <a:r>
              <a:rPr lang="fr-FR" i="1" dirty="0" smtClean="0">
                <a:hlinkClick r:id="rId2"/>
              </a:rPr>
              <a:t>http://www.w3.org/2003/05/soap-envelope/role/</a:t>
            </a:r>
            <a:r>
              <a:rPr lang="fr-FR" i="1" dirty="0" smtClean="0"/>
              <a:t>...</a:t>
            </a:r>
          </a:p>
          <a:p>
            <a:pPr>
              <a:buNone/>
            </a:pPr>
            <a:r>
              <a:rPr lang="fr-FR" dirty="0" smtClean="0"/>
              <a:t>         "</a:t>
            </a:r>
            <a:r>
              <a:rPr lang="fr-FR" i="1" dirty="0" smtClean="0"/>
              <a:t>none" : personne</a:t>
            </a:r>
          </a:p>
          <a:p>
            <a:pPr>
              <a:buNone/>
            </a:pPr>
            <a:r>
              <a:rPr lang="fr-FR" dirty="0" smtClean="0"/>
              <a:t>          "</a:t>
            </a:r>
            <a:r>
              <a:rPr lang="fr-FR" i="1" dirty="0" err="1" smtClean="0"/>
              <a:t>next</a:t>
            </a:r>
            <a:r>
              <a:rPr lang="fr-FR" i="1" dirty="0" smtClean="0"/>
              <a:t>" : tout nœud intermédiaire ou le destinataire final</a:t>
            </a:r>
          </a:p>
          <a:p>
            <a:pPr>
              <a:buNone/>
            </a:pPr>
            <a:r>
              <a:rPr lang="fr-FR" dirty="0" smtClean="0"/>
              <a:t>          "</a:t>
            </a:r>
            <a:r>
              <a:rPr lang="fr-FR" i="1" dirty="0" err="1" smtClean="0"/>
              <a:t>ultimateReceiver</a:t>
            </a:r>
            <a:r>
              <a:rPr lang="fr-FR" i="1" dirty="0" smtClean="0"/>
              <a:t>" : seul le destinataire final (par défaut)</a:t>
            </a:r>
          </a:p>
          <a:p>
            <a:pPr>
              <a:buNone/>
            </a:pPr>
            <a:r>
              <a:rPr lang="fr-FR" dirty="0" smtClean="0"/>
              <a:t>-  Attribut « </a:t>
            </a:r>
            <a:r>
              <a:rPr lang="fr-FR" dirty="0" err="1" smtClean="0"/>
              <a:t>mustUnderstand</a:t>
            </a:r>
            <a:r>
              <a:rPr lang="fr-FR" dirty="0" smtClean="0"/>
              <a:t> »: obligation ou non de traiter l’élément</a:t>
            </a:r>
          </a:p>
          <a:p>
            <a:pPr>
              <a:buNone/>
            </a:pPr>
            <a:r>
              <a:rPr lang="fr-FR" dirty="0" smtClean="0"/>
              <a:t>         "</a:t>
            </a:r>
            <a:r>
              <a:rPr lang="fr-FR" dirty="0" err="1" smtClean="0"/>
              <a:t>true</a:t>
            </a:r>
            <a:r>
              <a:rPr lang="fr-FR" dirty="0" smtClean="0"/>
              <a:t>" : traitement obligatoire, si pas possible générer erreur     </a:t>
            </a:r>
          </a:p>
          <a:p>
            <a:pPr>
              <a:buNone/>
            </a:pPr>
            <a:r>
              <a:rPr lang="fr-FR" dirty="0" smtClean="0"/>
              <a:t>          "false" : traitement optionnel (par défaut)</a:t>
            </a:r>
          </a:p>
          <a:p>
            <a:pPr>
              <a:buNone/>
            </a:pPr>
            <a:r>
              <a:rPr lang="fr-FR" dirty="0" smtClean="0"/>
              <a:t>- Attribut « </a:t>
            </a:r>
            <a:r>
              <a:rPr lang="fr-FR" dirty="0" err="1" smtClean="0"/>
              <a:t>relay</a:t>
            </a:r>
            <a:r>
              <a:rPr lang="fr-FR" dirty="0" smtClean="0"/>
              <a:t> » :un bloc non traité doit être transmis au prochain </a:t>
            </a:r>
            <a:r>
              <a:rPr lang="fr-FR" dirty="0" err="1" smtClean="0"/>
              <a:t>noeud</a:t>
            </a:r>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Cheminement des messages SOAP</a:t>
            </a:r>
            <a:endParaRPr lang="fr-FR" dirty="0">
              <a:solidFill>
                <a:srgbClr val="FF0000"/>
              </a:solidFill>
            </a:endParaRPr>
          </a:p>
        </p:txBody>
      </p:sp>
      <p:sp>
        <p:nvSpPr>
          <p:cNvPr id="3" name="Espace réservé du contenu 2"/>
          <p:cNvSpPr>
            <a:spLocks noGrp="1"/>
          </p:cNvSpPr>
          <p:nvPr>
            <p:ph idx="1"/>
          </p:nvPr>
        </p:nvSpPr>
        <p:spPr/>
        <p:txBody>
          <a:bodyPr>
            <a:normAutofit fontScale="62500" lnSpcReduction="20000"/>
          </a:bodyPr>
          <a:lstStyle/>
          <a:p>
            <a:pPr>
              <a:buNone/>
            </a:pPr>
            <a:r>
              <a:rPr lang="fr-FR" dirty="0" smtClean="0"/>
              <a:t>Un message (source- destination) : chemin dans le réseau</a:t>
            </a:r>
          </a:p>
          <a:p>
            <a:pPr>
              <a:buFontTx/>
              <a:buChar char="-"/>
            </a:pPr>
            <a:r>
              <a:rPr lang="fr-FR" dirty="0" smtClean="0"/>
              <a:t>Attribut </a:t>
            </a:r>
            <a:r>
              <a:rPr lang="fr-FR" dirty="0" smtClean="0"/>
              <a:t>« </a:t>
            </a:r>
            <a:r>
              <a:rPr lang="fr-FR" dirty="0" err="1" smtClean="0"/>
              <a:t>role</a:t>
            </a:r>
            <a:r>
              <a:rPr lang="fr-FR" dirty="0" smtClean="0"/>
              <a:t> » dans chaque bloc d’en-tête (par défaut: </a:t>
            </a:r>
            <a:r>
              <a:rPr lang="fr-FR" dirty="0" err="1" smtClean="0"/>
              <a:t>ultimateReceiver</a:t>
            </a:r>
            <a:r>
              <a:rPr lang="fr-FR" dirty="0" smtClean="0"/>
              <a:t> )</a:t>
            </a:r>
          </a:p>
          <a:p>
            <a:pPr>
              <a:buFontTx/>
              <a:buChar char="-"/>
            </a:pPr>
            <a:r>
              <a:rPr lang="fr-FR" dirty="0" smtClean="0"/>
              <a:t>Chaque </a:t>
            </a:r>
            <a:r>
              <a:rPr lang="fr-FR" dirty="0" err="1" smtClean="0"/>
              <a:t>noeud</a:t>
            </a:r>
            <a:r>
              <a:rPr lang="fr-FR" dirty="0" smtClean="0"/>
              <a:t> dans le chemin regarde chaque bloc d’en-tête</a:t>
            </a:r>
          </a:p>
          <a:p>
            <a:pPr indent="287338"/>
            <a:r>
              <a:rPr lang="fr-FR" dirty="0" smtClean="0"/>
              <a:t>il traite (éventuellement) les blocs d’en-tête qui lui reviennent    </a:t>
            </a:r>
          </a:p>
          <a:p>
            <a:pPr indent="287338"/>
            <a:r>
              <a:rPr lang="fr-FR" dirty="0" smtClean="0"/>
              <a:t>Traitement obligatoire des parts avec « </a:t>
            </a:r>
            <a:r>
              <a:rPr lang="fr-FR" dirty="0" err="1" smtClean="0"/>
              <a:t>mustUnderstand</a:t>
            </a:r>
            <a:r>
              <a:rPr lang="fr-FR" dirty="0" smtClean="0"/>
              <a:t> » = "</a:t>
            </a:r>
            <a:r>
              <a:rPr lang="fr-FR" dirty="0" err="1" smtClean="0"/>
              <a:t>true</a:t>
            </a:r>
            <a:r>
              <a:rPr lang="fr-FR" dirty="0" smtClean="0"/>
              <a:t> »         </a:t>
            </a:r>
          </a:p>
          <a:p>
            <a:pPr indent="287338"/>
            <a:r>
              <a:rPr lang="fr-FR" dirty="0" smtClean="0"/>
              <a:t>Enlève éventuellement ces blocs de l’en-tête sauf pour les blocs non traités où   l’attribut « </a:t>
            </a:r>
            <a:r>
              <a:rPr lang="fr-FR" dirty="0" err="1" smtClean="0"/>
              <a:t>relay</a:t>
            </a:r>
            <a:r>
              <a:rPr lang="fr-FR" dirty="0" smtClean="0"/>
              <a:t> » est présent</a:t>
            </a:r>
          </a:p>
          <a:p>
            <a:pPr indent="287338"/>
            <a:r>
              <a:rPr lang="fr-FR" dirty="0" smtClean="0"/>
              <a:t>Retransmet le message avec l’en-tête mise-à-jour vers le nœud suivant</a:t>
            </a:r>
          </a:p>
          <a:p>
            <a:pPr indent="287338"/>
            <a:r>
              <a:rPr lang="fr-FR" dirty="0" smtClean="0"/>
              <a:t>Si erreur, arrêt du cheminement et retour d’un message SOAP d’erreur</a:t>
            </a:r>
          </a:p>
          <a:p>
            <a:pPr>
              <a:buFontTx/>
              <a:buChar char="-"/>
            </a:pPr>
            <a:r>
              <a:rPr lang="fr-FR" dirty="0" smtClean="0"/>
              <a:t>Les modifications en chemin: seulement pour l’en-tête</a:t>
            </a:r>
          </a:p>
          <a:p>
            <a:pPr>
              <a:buFontTx/>
              <a:buChar char="-"/>
            </a:pPr>
            <a:r>
              <a:rPr lang="fr-FR" dirty="0" smtClean="0"/>
              <a:t>Le corps du message est traité seulement par le destinataire</a:t>
            </a:r>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3.5 Message d'erreur SOAP</a:t>
            </a:r>
            <a:endParaRPr lang="fr-FR" dirty="0">
              <a:solidFill>
                <a:srgbClr val="FF0000"/>
              </a:solidFill>
            </a:endParaRPr>
          </a:p>
        </p:txBody>
      </p:sp>
      <p:sp>
        <p:nvSpPr>
          <p:cNvPr id="3" name="Espace réservé du contenu 2"/>
          <p:cNvSpPr>
            <a:spLocks noGrp="1"/>
          </p:cNvSpPr>
          <p:nvPr>
            <p:ph idx="1"/>
          </p:nvPr>
        </p:nvSpPr>
        <p:spPr/>
        <p:txBody>
          <a:bodyPr>
            <a:normAutofit fontScale="70000" lnSpcReduction="20000"/>
          </a:bodyPr>
          <a:lstStyle/>
          <a:p>
            <a:r>
              <a:rPr lang="fr-FR" dirty="0" smtClean="0"/>
              <a:t>&lt;</a:t>
            </a:r>
            <a:r>
              <a:rPr lang="fr-FR" dirty="0" err="1" smtClean="0"/>
              <a:t>soap:fault</a:t>
            </a:r>
            <a:r>
              <a:rPr lang="fr-FR" dirty="0" smtClean="0"/>
              <a:t>&gt;est utilisée pour communiquer un problème qui a eu lieu dans la tentative de réalisation de la demande adressée au service Web. L'élément d'erreur est facultatif et figure uniquement dans les messages de réponse, il ne peut y apparaître qu'une seule fois.</a:t>
            </a:r>
          </a:p>
          <a:p>
            <a:r>
              <a:rPr lang="fr-FR" dirty="0" smtClean="0"/>
              <a:t>La balise &lt;</a:t>
            </a:r>
            <a:r>
              <a:rPr lang="fr-FR" dirty="0" err="1" smtClean="0"/>
              <a:t>soap:fault</a:t>
            </a:r>
            <a:r>
              <a:rPr lang="fr-FR" dirty="0" smtClean="0"/>
              <a:t>&gt; peut contenir quatre autres balises facultatives :</a:t>
            </a:r>
          </a:p>
          <a:p>
            <a:pPr>
              <a:buFontTx/>
              <a:buChar char="-"/>
            </a:pPr>
            <a:r>
              <a:rPr lang="fr-FR" dirty="0" err="1" smtClean="0"/>
              <a:t>faultcode</a:t>
            </a:r>
            <a:r>
              <a:rPr lang="fr-FR" dirty="0" smtClean="0"/>
              <a:t> : Il contient un code indiquant la nature du problème.</a:t>
            </a:r>
          </a:p>
          <a:p>
            <a:pPr>
              <a:buFontTx/>
              <a:buChar char="-"/>
            </a:pPr>
            <a:r>
              <a:rPr lang="fr-FR" dirty="0" err="1" smtClean="0"/>
              <a:t>faultstring</a:t>
            </a:r>
            <a:r>
              <a:rPr lang="fr-FR" dirty="0" smtClean="0"/>
              <a:t> : C'est la traduction en langage naturel du code d'erreur.</a:t>
            </a:r>
          </a:p>
          <a:p>
            <a:pPr>
              <a:buFontTx/>
              <a:buChar char="-"/>
            </a:pPr>
            <a:r>
              <a:rPr lang="fr-FR" dirty="0" err="1" smtClean="0"/>
              <a:t>faultactor</a:t>
            </a:r>
            <a:r>
              <a:rPr lang="fr-FR" dirty="0" smtClean="0"/>
              <a:t> : indique le service qui a généré l'erreur.</a:t>
            </a:r>
          </a:p>
          <a:p>
            <a:pPr>
              <a:buFontTx/>
              <a:buChar char="-"/>
            </a:pPr>
            <a:r>
              <a:rPr lang="fr-FR" dirty="0" err="1" smtClean="0"/>
              <a:t>detail</a:t>
            </a:r>
            <a:r>
              <a:rPr lang="fr-FR" dirty="0" smtClean="0"/>
              <a:t> : Il contient souvent des valeurs de variables au moment de l'échec.</a:t>
            </a:r>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7500" lnSpcReduction="20000"/>
          </a:bodyPr>
          <a:lstStyle/>
          <a:p>
            <a:r>
              <a:rPr lang="fr-FR" dirty="0" smtClean="0"/>
              <a:t>Quatre types de codes d'erreur sont définis par la spécification :</a:t>
            </a:r>
          </a:p>
          <a:p>
            <a:pPr>
              <a:buFontTx/>
              <a:buChar char="-"/>
            </a:pPr>
            <a:r>
              <a:rPr lang="fr-FR" dirty="0" err="1" smtClean="0"/>
              <a:t>soap:Server</a:t>
            </a:r>
            <a:r>
              <a:rPr lang="fr-FR" dirty="0" smtClean="0"/>
              <a:t> : indique qu'une erreur s'est produite sur le serveur, mais pas avec le message lui-même.</a:t>
            </a:r>
          </a:p>
          <a:p>
            <a:pPr>
              <a:buFontTx/>
              <a:buChar char="-"/>
            </a:pPr>
            <a:r>
              <a:rPr lang="fr-FR" dirty="0" err="1" smtClean="0"/>
              <a:t>soap:Client</a:t>
            </a:r>
            <a:r>
              <a:rPr lang="fr-FR" dirty="0" smtClean="0"/>
              <a:t> : signifie que le message reçu contient une erreur.</a:t>
            </a:r>
          </a:p>
          <a:p>
            <a:pPr>
              <a:buFontTx/>
              <a:buChar char="-"/>
            </a:pPr>
            <a:r>
              <a:rPr lang="fr-FR" dirty="0" err="1" smtClean="0"/>
              <a:t>soap:VersionMismatch</a:t>
            </a:r>
            <a:r>
              <a:rPr lang="fr-FR" dirty="0" smtClean="0"/>
              <a:t> : cette erreur se produit lorsque les versions des protocoles SOAP utilisés par le client et le</a:t>
            </a:r>
          </a:p>
          <a:p>
            <a:r>
              <a:rPr lang="fr-FR" dirty="0" smtClean="0"/>
              <a:t>serveur sont différentes.</a:t>
            </a:r>
          </a:p>
          <a:p>
            <a:r>
              <a:rPr lang="fr-FR" dirty="0" err="1" smtClean="0"/>
              <a:t>soap:MustUnderstand</a:t>
            </a:r>
            <a:r>
              <a:rPr lang="fr-FR" dirty="0" smtClean="0"/>
              <a:t> : cette erreur est générée lorsqu'un élément dans l'en-tête ne peut pas traiter alors qu'il est marqué comme obligatoire.</a:t>
            </a:r>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60648"/>
            <a:ext cx="8229600" cy="5865515"/>
          </a:xfrm>
        </p:spPr>
        <p:txBody>
          <a:bodyPr>
            <a:normAutofit fontScale="47500" lnSpcReduction="20000"/>
          </a:bodyPr>
          <a:lstStyle/>
          <a:p>
            <a:r>
              <a:rPr lang="fr-FR" dirty="0" smtClean="0"/>
              <a:t>&lt;</a:t>
            </a:r>
            <a:r>
              <a:rPr lang="fr-FR" dirty="0" err="1" smtClean="0"/>
              <a:t>soap:Body</a:t>
            </a:r>
            <a:r>
              <a:rPr lang="fr-FR" dirty="0" smtClean="0"/>
              <a:t>&gt;</a:t>
            </a:r>
          </a:p>
          <a:p>
            <a:r>
              <a:rPr lang="fr-FR" dirty="0" smtClean="0"/>
              <a:t>&lt;</a:t>
            </a:r>
            <a:r>
              <a:rPr lang="fr-FR" dirty="0" err="1" smtClean="0"/>
              <a:t>soap:Fault</a:t>
            </a:r>
            <a:r>
              <a:rPr lang="fr-FR" dirty="0" smtClean="0"/>
              <a:t>&gt;</a:t>
            </a:r>
          </a:p>
          <a:p>
            <a:r>
              <a:rPr lang="fr-FR" dirty="0" smtClean="0"/>
              <a:t>&lt;!‐‐</a:t>
            </a:r>
          </a:p>
          <a:p>
            <a:r>
              <a:rPr lang="fr-FR" dirty="0" smtClean="0"/>
              <a:t>Identifiant de l'erreur ? défini par SOAP</a:t>
            </a:r>
          </a:p>
          <a:p>
            <a:r>
              <a:rPr lang="fr-FR" dirty="0" smtClean="0"/>
              <a:t>‐‐&gt;</a:t>
            </a:r>
          </a:p>
          <a:p>
            <a:r>
              <a:rPr lang="fr-FR" dirty="0" smtClean="0"/>
              <a:t>&lt;</a:t>
            </a:r>
            <a:r>
              <a:rPr lang="fr-FR" dirty="0" err="1" smtClean="0"/>
              <a:t>faultcode</a:t>
            </a:r>
            <a:r>
              <a:rPr lang="fr-FR" dirty="0" smtClean="0"/>
              <a:t>&gt;</a:t>
            </a:r>
            <a:r>
              <a:rPr lang="fr-FR" dirty="0" err="1" smtClean="0"/>
              <a:t>soap:Server</a:t>
            </a:r>
            <a:r>
              <a:rPr lang="fr-FR" dirty="0" smtClean="0"/>
              <a:t>&lt;/</a:t>
            </a:r>
            <a:r>
              <a:rPr lang="fr-FR" dirty="0" err="1" smtClean="0"/>
              <a:t>faultcode</a:t>
            </a:r>
            <a:r>
              <a:rPr lang="fr-FR" dirty="0" smtClean="0"/>
              <a:t>&gt;</a:t>
            </a:r>
          </a:p>
          <a:p>
            <a:r>
              <a:rPr lang="fr-FR" dirty="0" smtClean="0"/>
              <a:t>&lt;!‐‐</a:t>
            </a:r>
          </a:p>
          <a:p>
            <a:r>
              <a:rPr lang="fr-FR" dirty="0" smtClean="0"/>
              <a:t>Description brève du message</a:t>
            </a:r>
          </a:p>
          <a:p>
            <a:r>
              <a:rPr lang="fr-FR" dirty="0" smtClean="0"/>
              <a:t>‐‐&gt;</a:t>
            </a:r>
          </a:p>
          <a:p>
            <a:r>
              <a:rPr lang="fr-FR" dirty="0" smtClean="0"/>
              <a:t>&lt;</a:t>
            </a:r>
            <a:r>
              <a:rPr lang="fr-FR" dirty="0" err="1" smtClean="0"/>
              <a:t>faultstring</a:t>
            </a:r>
            <a:r>
              <a:rPr lang="fr-FR" dirty="0" smtClean="0"/>
              <a:t>&gt;Impossible de router le message.&lt;/</a:t>
            </a:r>
            <a:r>
              <a:rPr lang="fr-FR" dirty="0" err="1" smtClean="0"/>
              <a:t>faultstring</a:t>
            </a:r>
            <a:r>
              <a:rPr lang="fr-FR" dirty="0" smtClean="0"/>
              <a:t>&gt;</a:t>
            </a:r>
          </a:p>
          <a:p>
            <a:r>
              <a:rPr lang="fr-FR" dirty="0" smtClean="0"/>
              <a:t>&lt;!‐‐</a:t>
            </a:r>
          </a:p>
          <a:p>
            <a:r>
              <a:rPr lang="fr-FR" dirty="0" smtClean="0"/>
              <a:t>Composant qui a généré l'erreur (URL).</a:t>
            </a:r>
          </a:p>
          <a:p>
            <a:r>
              <a:rPr lang="fr-FR" dirty="0" smtClean="0"/>
              <a:t>‐‐&gt;</a:t>
            </a:r>
          </a:p>
          <a:p>
            <a:r>
              <a:rPr lang="fr-FR" dirty="0" smtClean="0"/>
              <a:t>&lt;</a:t>
            </a:r>
            <a:r>
              <a:rPr lang="fr-FR" dirty="0" err="1" smtClean="0"/>
              <a:t>faultactor</a:t>
            </a:r>
            <a:r>
              <a:rPr lang="fr-FR" dirty="0" smtClean="0"/>
              <a:t>&gt;http://www.monsite.com/messageDispatcher&lt;/faultactor&gt;</a:t>
            </a:r>
          </a:p>
          <a:p>
            <a:r>
              <a:rPr lang="fr-FR" dirty="0" smtClean="0"/>
              <a:t>&lt;!‐‐</a:t>
            </a:r>
          </a:p>
          <a:p>
            <a:r>
              <a:rPr lang="fr-FR" dirty="0" smtClean="0"/>
              <a:t>Message spécifique à l'application</a:t>
            </a:r>
          </a:p>
          <a:p>
            <a:r>
              <a:rPr lang="fr-FR" dirty="0" smtClean="0"/>
              <a:t>‐‐&gt;</a:t>
            </a:r>
          </a:p>
          <a:p>
            <a:r>
              <a:rPr lang="fr-FR" dirty="0" smtClean="0"/>
              <a:t>&lt;</a:t>
            </a:r>
            <a:r>
              <a:rPr lang="fr-FR" dirty="0" err="1" smtClean="0"/>
              <a:t>detail</a:t>
            </a:r>
            <a:r>
              <a:rPr lang="fr-FR" dirty="0" smtClean="0"/>
              <a:t>&gt;</a:t>
            </a:r>
          </a:p>
          <a:p>
            <a:r>
              <a:rPr lang="es-ES" dirty="0" smtClean="0"/>
              <a:t>&lt;m:error </a:t>
            </a:r>
            <a:r>
              <a:rPr lang="es-ES" dirty="0" err="1" smtClean="0"/>
              <a:t>xmlns:m</a:t>
            </a:r>
            <a:r>
              <a:rPr lang="es-ES" dirty="0" smtClean="0"/>
              <a:t>="http://www.monsite.com/errors"&gt; E_NO_ROUTE &lt;/m:error&gt;</a:t>
            </a:r>
          </a:p>
          <a:p>
            <a:r>
              <a:rPr lang="fr-FR" dirty="0" smtClean="0"/>
              <a:t>&lt;/</a:t>
            </a:r>
            <a:r>
              <a:rPr lang="fr-FR" dirty="0" err="1" smtClean="0"/>
              <a:t>detail</a:t>
            </a:r>
            <a:r>
              <a:rPr lang="fr-FR" dirty="0" smtClean="0"/>
              <a:t>&gt;</a:t>
            </a:r>
          </a:p>
          <a:p>
            <a:r>
              <a:rPr lang="fr-FR" dirty="0" smtClean="0"/>
              <a:t>&lt;/</a:t>
            </a:r>
            <a:r>
              <a:rPr lang="fr-FR" dirty="0" err="1" smtClean="0"/>
              <a:t>soap:Fault</a:t>
            </a:r>
            <a:r>
              <a:rPr lang="fr-FR" dirty="0" smtClean="0"/>
              <a:t>&gt;</a:t>
            </a:r>
          </a:p>
          <a:p>
            <a:r>
              <a:rPr lang="fr-FR" dirty="0" smtClean="0"/>
              <a:t>&lt;/</a:t>
            </a:r>
            <a:r>
              <a:rPr lang="fr-FR" dirty="0" err="1" smtClean="0"/>
              <a:t>soap:Body</a:t>
            </a:r>
            <a:r>
              <a:rPr lang="fr-FR" dirty="0" smtClean="0"/>
              <a:t>&gt;</a:t>
            </a:r>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84"/>
            <a:ext cx="8229600" cy="1143000"/>
          </a:xfrm>
        </p:spPr>
        <p:txBody>
          <a:bodyPr/>
          <a:lstStyle/>
          <a:p>
            <a:r>
              <a:rPr lang="fr-FR" dirty="0" smtClean="0">
                <a:solidFill>
                  <a:srgbClr val="FF0000"/>
                </a:solidFill>
              </a:rPr>
              <a:t>3.6 Exemple de communication</a:t>
            </a:r>
            <a:endParaRPr lang="fr-FR" dirty="0">
              <a:solidFill>
                <a:srgbClr val="FF0000"/>
              </a:solidFill>
            </a:endParaRPr>
          </a:p>
        </p:txBody>
      </p:sp>
      <p:sp>
        <p:nvSpPr>
          <p:cNvPr id="3" name="Espace réservé du contenu 2"/>
          <p:cNvSpPr>
            <a:spLocks noGrp="1"/>
          </p:cNvSpPr>
          <p:nvPr>
            <p:ph idx="1"/>
          </p:nvPr>
        </p:nvSpPr>
        <p:spPr>
          <a:xfrm>
            <a:off x="457200" y="908720"/>
            <a:ext cx="8229600" cy="5256584"/>
          </a:xfrm>
        </p:spPr>
        <p:txBody>
          <a:bodyPr>
            <a:noAutofit/>
          </a:bodyPr>
          <a:lstStyle/>
          <a:p>
            <a:pPr>
              <a:buNone/>
            </a:pPr>
            <a:r>
              <a:rPr lang="fr-FR" sz="1300" dirty="0" smtClean="0"/>
              <a:t>      </a:t>
            </a:r>
            <a:r>
              <a:rPr lang="fr-FR" sz="1300" b="1" dirty="0" smtClean="0"/>
              <a:t>Message d’appel</a:t>
            </a:r>
          </a:p>
          <a:p>
            <a:r>
              <a:rPr lang="fr-FR" sz="1300" i="1" dirty="0" smtClean="0"/>
              <a:t>&lt;soap: </a:t>
            </a:r>
            <a:r>
              <a:rPr lang="fr-FR" sz="1300" i="1" dirty="0" err="1" smtClean="0"/>
              <a:t>Envelope</a:t>
            </a:r>
            <a:r>
              <a:rPr lang="fr-FR" sz="1300" i="1" dirty="0" smtClean="0"/>
              <a:t> </a:t>
            </a:r>
          </a:p>
          <a:p>
            <a:r>
              <a:rPr lang="fr-FR" sz="1300" i="1" dirty="0" smtClean="0"/>
              <a:t>            </a:t>
            </a:r>
            <a:r>
              <a:rPr lang="fr-FR" sz="1300" i="1" dirty="0" err="1" smtClean="0"/>
              <a:t>xmlns:soap</a:t>
            </a:r>
            <a:r>
              <a:rPr lang="fr-FR" sz="1300" i="1" dirty="0" smtClean="0"/>
              <a:t>=</a:t>
            </a:r>
            <a:r>
              <a:rPr lang="fr-FR" sz="1300" i="1" dirty="0" smtClean="0">
                <a:hlinkClick r:id="rId2"/>
              </a:rPr>
              <a:t>http://schemas.xmlsoap.org/soap/envelope/</a:t>
            </a:r>
            <a:endParaRPr lang="fr-FR" sz="1300" i="1" dirty="0" smtClean="0"/>
          </a:p>
          <a:p>
            <a:r>
              <a:rPr lang="fr-FR" sz="1300" i="1" dirty="0" smtClean="0"/>
              <a:t>            </a:t>
            </a:r>
            <a:r>
              <a:rPr lang="fr-FR" sz="1300" i="1" dirty="0" err="1" smtClean="0"/>
              <a:t>soap:encodingStyle</a:t>
            </a:r>
            <a:r>
              <a:rPr lang="fr-FR" sz="1300" i="1" dirty="0" smtClean="0"/>
              <a:t>="http://schemas.xmlsoap.org/soap/encoding/"          </a:t>
            </a:r>
          </a:p>
          <a:p>
            <a:r>
              <a:rPr lang="fr-FR" sz="1300" i="1" dirty="0" smtClean="0"/>
              <a:t>          </a:t>
            </a:r>
            <a:r>
              <a:rPr lang="fr-FR" sz="1300" i="1" dirty="0" err="1" smtClean="0"/>
              <a:t>xmlns:xsd</a:t>
            </a:r>
            <a:r>
              <a:rPr lang="fr-FR" sz="1300" i="1" dirty="0" smtClean="0"/>
              <a:t>="http://www.w3.org/2001/XMLSchema"</a:t>
            </a:r>
          </a:p>
          <a:p>
            <a:r>
              <a:rPr lang="fr-FR" sz="1300" i="1" dirty="0" smtClean="0"/>
              <a:t>          </a:t>
            </a:r>
            <a:r>
              <a:rPr lang="fr-FR" sz="1300" i="1" dirty="0" err="1" smtClean="0"/>
              <a:t>xmlns:xsi</a:t>
            </a:r>
            <a:r>
              <a:rPr lang="fr-FR" sz="1300" i="1" dirty="0" smtClean="0"/>
              <a:t>="http://www.w3.org/2001/XMLSchema-instance"&gt;</a:t>
            </a:r>
          </a:p>
          <a:p>
            <a:r>
              <a:rPr lang="fr-FR" sz="1300" i="1" dirty="0" smtClean="0"/>
              <a:t>&lt;</a:t>
            </a:r>
            <a:r>
              <a:rPr lang="fr-FR" sz="1300" i="1" dirty="0" err="1" smtClean="0"/>
              <a:t>soap:Body</a:t>
            </a:r>
            <a:r>
              <a:rPr lang="fr-FR" sz="1300" i="1" dirty="0" smtClean="0"/>
              <a:t>&gt;</a:t>
            </a:r>
          </a:p>
          <a:p>
            <a:r>
              <a:rPr lang="fr-FR" sz="1300" i="1" dirty="0" smtClean="0"/>
              <a:t>            &lt;</a:t>
            </a:r>
            <a:r>
              <a:rPr lang="fr-FR" sz="1300" i="1" dirty="0" err="1" smtClean="0"/>
              <a:t>add</a:t>
            </a:r>
            <a:r>
              <a:rPr lang="fr-FR" sz="1300" i="1" dirty="0" smtClean="0"/>
              <a:t> &gt;</a:t>
            </a:r>
          </a:p>
          <a:p>
            <a:r>
              <a:rPr lang="nl-NL" sz="1300" i="1" dirty="0" smtClean="0"/>
              <a:t>                        &lt;op1 </a:t>
            </a:r>
            <a:r>
              <a:rPr lang="nl-NL" sz="1300" i="1" dirty="0" err="1" smtClean="0"/>
              <a:t>xsi</a:t>
            </a:r>
            <a:r>
              <a:rPr lang="nl-NL" sz="1300" i="1" dirty="0" smtClean="0"/>
              <a:t>:type="</a:t>
            </a:r>
            <a:r>
              <a:rPr lang="nl-NL" sz="1300" i="1" dirty="0" err="1" smtClean="0"/>
              <a:t>xsd</a:t>
            </a:r>
            <a:r>
              <a:rPr lang="nl-NL" sz="1300" i="1" dirty="0" smtClean="0"/>
              <a:t>:int"&gt;2&lt;/op1&gt;</a:t>
            </a:r>
          </a:p>
          <a:p>
            <a:r>
              <a:rPr lang="nl-NL" sz="1300" i="1" dirty="0" smtClean="0"/>
              <a:t>                       &lt;op2 </a:t>
            </a:r>
            <a:r>
              <a:rPr lang="nl-NL" sz="1300" i="1" dirty="0" err="1" smtClean="0"/>
              <a:t>xsi</a:t>
            </a:r>
            <a:r>
              <a:rPr lang="nl-NL" sz="1300" i="1" dirty="0" smtClean="0"/>
              <a:t>:type="</a:t>
            </a:r>
            <a:r>
              <a:rPr lang="nl-NL" sz="1300" i="1" dirty="0" err="1" smtClean="0"/>
              <a:t>xsd</a:t>
            </a:r>
            <a:r>
              <a:rPr lang="nl-NL" sz="1300" i="1" dirty="0" smtClean="0"/>
              <a:t>:int"&gt;5&lt;/op2&gt;</a:t>
            </a:r>
          </a:p>
          <a:p>
            <a:r>
              <a:rPr lang="fr-FR" sz="1300" i="1" dirty="0" smtClean="0"/>
              <a:t>             &lt;/</a:t>
            </a:r>
            <a:r>
              <a:rPr lang="fr-FR" sz="1300" i="1" dirty="0" err="1" smtClean="0"/>
              <a:t>add</a:t>
            </a:r>
            <a:r>
              <a:rPr lang="fr-FR" sz="1300" i="1" dirty="0" smtClean="0"/>
              <a:t>&gt;</a:t>
            </a:r>
          </a:p>
          <a:p>
            <a:r>
              <a:rPr lang="fr-FR" sz="1300" i="1" dirty="0" smtClean="0"/>
              <a:t>&lt;/</a:t>
            </a:r>
            <a:r>
              <a:rPr lang="fr-FR" sz="1300" i="1" dirty="0" err="1" smtClean="0"/>
              <a:t>soap:Body</a:t>
            </a:r>
            <a:r>
              <a:rPr lang="fr-FR" sz="1300" i="1" dirty="0" smtClean="0"/>
              <a:t>&gt;</a:t>
            </a:r>
          </a:p>
          <a:p>
            <a:r>
              <a:rPr lang="fr-FR" sz="1300" i="1" dirty="0" smtClean="0"/>
              <a:t>&lt;/</a:t>
            </a:r>
            <a:r>
              <a:rPr lang="fr-FR" sz="1300" i="1" dirty="0" err="1" smtClean="0"/>
              <a:t>soap:Envelope</a:t>
            </a:r>
            <a:r>
              <a:rPr lang="fr-FR" sz="1300" i="1" dirty="0" smtClean="0"/>
              <a:t>&gt;</a:t>
            </a:r>
          </a:p>
          <a:p>
            <a:pPr>
              <a:buNone/>
            </a:pPr>
            <a:r>
              <a:rPr lang="fr-FR" sz="1300" dirty="0" smtClean="0"/>
              <a:t>         </a:t>
            </a:r>
            <a:r>
              <a:rPr lang="fr-FR" sz="1300" b="1" dirty="0" smtClean="0"/>
              <a:t>Message réponse</a:t>
            </a:r>
          </a:p>
          <a:p>
            <a:r>
              <a:rPr lang="fr-FR" sz="1300" i="1" dirty="0" smtClean="0"/>
              <a:t>&lt;soap </a:t>
            </a:r>
            <a:r>
              <a:rPr lang="fr-FR" sz="1300" i="1" dirty="0" err="1" smtClean="0"/>
              <a:t>Envelope</a:t>
            </a:r>
            <a:r>
              <a:rPr lang="fr-FR" sz="1300" i="1" dirty="0" smtClean="0"/>
              <a:t> </a:t>
            </a:r>
          </a:p>
          <a:p>
            <a:r>
              <a:rPr lang="fr-FR" sz="1300" i="1" dirty="0" smtClean="0"/>
              <a:t>                 </a:t>
            </a:r>
            <a:r>
              <a:rPr lang="fr-FR" sz="1300" i="1" dirty="0" err="1" smtClean="0"/>
              <a:t>xmlns:soap</a:t>
            </a:r>
            <a:r>
              <a:rPr lang="fr-FR" sz="1300" i="1" dirty="0" smtClean="0"/>
              <a:t>=</a:t>
            </a:r>
            <a:r>
              <a:rPr lang="fr-FR" sz="1300" i="1" dirty="0" smtClean="0">
                <a:hlinkClick r:id="rId2"/>
              </a:rPr>
              <a:t>http://schemas.xmlsoap.org/soap/envelope/</a:t>
            </a:r>
            <a:endParaRPr lang="fr-FR" sz="1300" i="1" dirty="0" smtClean="0"/>
          </a:p>
          <a:p>
            <a:r>
              <a:rPr lang="fr-FR" sz="1300" i="1" dirty="0" smtClean="0"/>
              <a:t>                 </a:t>
            </a:r>
            <a:r>
              <a:rPr lang="fr-FR" sz="1300" i="1" dirty="0" err="1" smtClean="0"/>
              <a:t>soap:encodingStyle</a:t>
            </a:r>
            <a:r>
              <a:rPr lang="fr-FR" sz="1300" i="1" dirty="0" smtClean="0"/>
              <a:t>="http://schemas.xmlsoap.org/soap/encoding/"          </a:t>
            </a:r>
          </a:p>
          <a:p>
            <a:r>
              <a:rPr lang="fr-FR" sz="1300" i="1" dirty="0" smtClean="0"/>
              <a:t>                </a:t>
            </a:r>
            <a:r>
              <a:rPr lang="fr-FR" sz="1300" i="1" dirty="0" err="1" smtClean="0"/>
              <a:t>xmlns:xsd</a:t>
            </a:r>
            <a:r>
              <a:rPr lang="fr-FR" sz="1300" i="1" dirty="0" smtClean="0"/>
              <a:t>="http://www.w3.org/2001/XMLSchema"</a:t>
            </a:r>
          </a:p>
          <a:p>
            <a:r>
              <a:rPr lang="fr-FR" sz="1300" i="1" dirty="0" smtClean="0"/>
              <a:t>                </a:t>
            </a:r>
            <a:r>
              <a:rPr lang="fr-FR" sz="1300" i="1" dirty="0" err="1" smtClean="0"/>
              <a:t>xmlns:xsi</a:t>
            </a:r>
            <a:r>
              <a:rPr lang="fr-FR" sz="1300" i="1" dirty="0" smtClean="0"/>
              <a:t>="http://www.w3.org/2001/XMLSchema-instance"&gt;</a:t>
            </a:r>
          </a:p>
          <a:p>
            <a:r>
              <a:rPr lang="fr-FR" sz="1300" i="1" dirty="0" smtClean="0"/>
              <a:t>&lt;</a:t>
            </a:r>
            <a:r>
              <a:rPr lang="fr-FR" sz="1300" i="1" dirty="0" err="1" smtClean="0"/>
              <a:t>soap:Body</a:t>
            </a:r>
            <a:r>
              <a:rPr lang="fr-FR" sz="1300" i="1" dirty="0" smtClean="0"/>
              <a:t>&gt;</a:t>
            </a:r>
          </a:p>
          <a:p>
            <a:r>
              <a:rPr lang="fr-FR" sz="1300" i="1" dirty="0" smtClean="0"/>
              <a:t>            &lt;</a:t>
            </a:r>
            <a:r>
              <a:rPr lang="fr-FR" sz="1300" i="1" dirty="0" err="1" smtClean="0"/>
              <a:t>addResponse</a:t>
            </a:r>
            <a:r>
              <a:rPr lang="fr-FR" sz="1300" i="1" dirty="0" smtClean="0"/>
              <a:t> &gt;</a:t>
            </a:r>
          </a:p>
          <a:p>
            <a:r>
              <a:rPr lang="en-US" sz="1300" i="1" dirty="0" smtClean="0"/>
              <a:t>            &lt;</a:t>
            </a:r>
            <a:r>
              <a:rPr lang="en-US" sz="1300" i="1" dirty="0" err="1" smtClean="0"/>
              <a:t>addReturn</a:t>
            </a:r>
            <a:r>
              <a:rPr lang="en-US" sz="1300" i="1" dirty="0" smtClean="0"/>
              <a:t> </a:t>
            </a:r>
            <a:r>
              <a:rPr lang="en-US" sz="1300" i="1" dirty="0" err="1" smtClean="0"/>
              <a:t>xsi:type</a:t>
            </a:r>
            <a:r>
              <a:rPr lang="en-US" sz="1300" i="1" dirty="0" smtClean="0"/>
              <a:t>="</a:t>
            </a:r>
            <a:r>
              <a:rPr lang="en-US" sz="1300" i="1" dirty="0" err="1" smtClean="0"/>
              <a:t>xsd:int</a:t>
            </a:r>
            <a:r>
              <a:rPr lang="en-US" sz="1300" i="1" dirty="0" smtClean="0"/>
              <a:t>"&gt;7&lt;/</a:t>
            </a:r>
            <a:r>
              <a:rPr lang="en-US" sz="1300" i="1" dirty="0" err="1" smtClean="0"/>
              <a:t>addReturn</a:t>
            </a:r>
            <a:r>
              <a:rPr lang="en-US" sz="1300" i="1" dirty="0" smtClean="0"/>
              <a:t>&gt;</a:t>
            </a:r>
          </a:p>
          <a:p>
            <a:r>
              <a:rPr lang="fr-FR" sz="1300" i="1" dirty="0" smtClean="0"/>
              <a:t>        &lt;/</a:t>
            </a:r>
            <a:r>
              <a:rPr lang="fr-FR" sz="1300" i="1" dirty="0" err="1" smtClean="0"/>
              <a:t>addResponse</a:t>
            </a:r>
            <a:r>
              <a:rPr lang="fr-FR" sz="1300" i="1" dirty="0" smtClean="0"/>
              <a:t>&gt;</a:t>
            </a:r>
          </a:p>
          <a:p>
            <a:r>
              <a:rPr lang="fr-FR" sz="1300" i="1" dirty="0" smtClean="0"/>
              <a:t>&lt;/</a:t>
            </a:r>
            <a:r>
              <a:rPr lang="fr-FR" sz="1300" i="1" dirty="0" err="1" smtClean="0"/>
              <a:t>soapeBody</a:t>
            </a:r>
            <a:r>
              <a:rPr lang="fr-FR" sz="1300" i="1" dirty="0" smtClean="0"/>
              <a:t>&gt;</a:t>
            </a:r>
          </a:p>
          <a:p>
            <a:r>
              <a:rPr lang="fr-FR" sz="1300" i="1" dirty="0" smtClean="0"/>
              <a:t>&lt;/</a:t>
            </a:r>
            <a:r>
              <a:rPr lang="fr-FR" sz="1300" i="1" dirty="0" err="1" smtClean="0"/>
              <a:t>soap:Envelope</a:t>
            </a:r>
            <a:r>
              <a:rPr lang="fr-FR" sz="1300" i="1" dirty="0" smtClean="0"/>
              <a:t>&gt;</a:t>
            </a:r>
            <a:endParaRPr lang="fr-FR" sz="13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4. Le langage de description WSDL</a:t>
            </a:r>
            <a:endParaRPr lang="fr-FR" dirty="0">
              <a:solidFill>
                <a:srgbClr val="FF0000"/>
              </a:solidFill>
            </a:endParaRPr>
          </a:p>
        </p:txBody>
      </p:sp>
      <p:sp>
        <p:nvSpPr>
          <p:cNvPr id="5" name="ZoneTexte 4"/>
          <p:cNvSpPr txBox="1"/>
          <p:nvPr/>
        </p:nvSpPr>
        <p:spPr>
          <a:xfrm>
            <a:off x="467544" y="1412776"/>
            <a:ext cx="8253991" cy="830997"/>
          </a:xfrm>
          <a:prstGeom prst="rect">
            <a:avLst/>
          </a:prstGeom>
          <a:noFill/>
        </p:spPr>
        <p:txBody>
          <a:bodyPr wrap="none" rtlCol="0">
            <a:spAutoFit/>
          </a:bodyPr>
          <a:lstStyle/>
          <a:p>
            <a:r>
              <a:rPr lang="fr-FR" sz="2400" b="1" dirty="0" smtClean="0"/>
              <a:t>Le fichier WSDL est au format XML et regroupe toutes</a:t>
            </a:r>
          </a:p>
          <a:p>
            <a:r>
              <a:rPr lang="fr-FR" sz="2400" b="1" dirty="0" smtClean="0"/>
              <a:t> les informations nécessaires pour interagir avec le service WEB</a:t>
            </a:r>
            <a:endParaRPr lang="fr-FR" sz="2400"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539552" y="332656"/>
            <a:ext cx="7776864" cy="584775"/>
          </a:xfrm>
          <a:prstGeom prst="rect">
            <a:avLst/>
          </a:prstGeom>
          <a:noFill/>
        </p:spPr>
        <p:txBody>
          <a:bodyPr wrap="square" rtlCol="0">
            <a:spAutoFit/>
          </a:bodyPr>
          <a:lstStyle/>
          <a:p>
            <a:r>
              <a:rPr lang="fr-FR" sz="3200" b="1" dirty="0" smtClean="0">
                <a:solidFill>
                  <a:srgbClr val="FF0000"/>
                </a:solidFill>
              </a:rPr>
              <a:t>4.1 structure d’un document WSDL</a:t>
            </a:r>
            <a:endParaRPr lang="fr-FR" sz="3200" b="1" dirty="0">
              <a:solidFill>
                <a:srgbClr val="FF0000"/>
              </a:solidFill>
            </a:endParaRPr>
          </a:p>
        </p:txBody>
      </p:sp>
      <p:sp>
        <p:nvSpPr>
          <p:cNvPr id="6" name="Rectangle 5"/>
          <p:cNvSpPr/>
          <p:nvPr/>
        </p:nvSpPr>
        <p:spPr>
          <a:xfrm>
            <a:off x="395536" y="1168291"/>
            <a:ext cx="7992888" cy="5324535"/>
          </a:xfrm>
          <a:prstGeom prst="rect">
            <a:avLst/>
          </a:prstGeom>
        </p:spPr>
        <p:txBody>
          <a:bodyPr wrap="square">
            <a:spAutoFit/>
          </a:bodyPr>
          <a:lstStyle/>
          <a:p>
            <a:pPr>
              <a:buFont typeface="Arial" pitchFamily="34" charset="0"/>
              <a:buChar char="•"/>
            </a:pPr>
            <a:r>
              <a:rPr lang="fr-FR" sz="2000" dirty="0" smtClean="0"/>
              <a:t> WSDL sert à la description des différentes parties d’un service web.</a:t>
            </a:r>
          </a:p>
          <a:p>
            <a:pPr>
              <a:buFont typeface="Arial" pitchFamily="34" charset="0"/>
              <a:buChar char="•"/>
            </a:pPr>
            <a:r>
              <a:rPr lang="fr-FR" sz="2000" b="1" dirty="0" smtClean="0"/>
              <a:t>Description à deux niveaux</a:t>
            </a:r>
          </a:p>
          <a:p>
            <a:r>
              <a:rPr lang="fr-FR" sz="2000" dirty="0" smtClean="0"/>
              <a:t>     – </a:t>
            </a:r>
            <a:r>
              <a:rPr lang="fr-FR" sz="2000" b="1" u="sng" dirty="0" smtClean="0"/>
              <a:t>Abstrait</a:t>
            </a:r>
          </a:p>
          <a:p>
            <a:pPr marL="1258888" indent="-269875">
              <a:buFont typeface="Wingdings" pitchFamily="2" charset="2"/>
              <a:buChar char="§"/>
            </a:pPr>
            <a:r>
              <a:rPr lang="fr-FR" sz="2000" dirty="0" smtClean="0"/>
              <a:t> </a:t>
            </a:r>
            <a:r>
              <a:rPr lang="fr-FR" sz="2000" b="1" dirty="0" smtClean="0"/>
              <a:t>Les types </a:t>
            </a:r>
            <a:r>
              <a:rPr lang="fr-FR" sz="2000" dirty="0" smtClean="0"/>
              <a:t>: décrit la structure de données  transmise dans un message; </a:t>
            </a:r>
          </a:p>
          <a:p>
            <a:pPr marL="1258888" indent="-269875">
              <a:buFont typeface="Wingdings" pitchFamily="2" charset="2"/>
              <a:buChar char="§"/>
            </a:pPr>
            <a:r>
              <a:rPr lang="fr-FR" sz="2000" dirty="0" smtClean="0"/>
              <a:t> </a:t>
            </a:r>
            <a:r>
              <a:rPr lang="fr-FR" sz="2000" b="1" dirty="0" smtClean="0"/>
              <a:t>Les messages: </a:t>
            </a:r>
            <a:r>
              <a:rPr lang="fr-FR" sz="2000" dirty="0" smtClean="0"/>
              <a:t>décrit l’ensemble de données transmises au cours de l’opération;</a:t>
            </a:r>
            <a:r>
              <a:rPr lang="fr-FR" sz="2000" b="1" dirty="0" smtClean="0"/>
              <a:t> </a:t>
            </a:r>
            <a:r>
              <a:rPr lang="fr-FR" sz="2000" dirty="0" smtClean="0"/>
              <a:t> </a:t>
            </a:r>
          </a:p>
          <a:p>
            <a:pPr marL="1258888" indent="-269875">
              <a:buFont typeface="Wingdings" pitchFamily="2" charset="2"/>
              <a:buChar char="§"/>
            </a:pPr>
            <a:r>
              <a:rPr lang="fr-FR" sz="2000" b="1" dirty="0" smtClean="0"/>
              <a:t> les types de ports: </a:t>
            </a:r>
            <a:r>
              <a:rPr lang="fr-FR" sz="2000" dirty="0" smtClean="0"/>
              <a:t>est composée de l’ensemble des opérations abstraites applicables au service;</a:t>
            </a:r>
          </a:p>
          <a:p>
            <a:pPr marL="1258888" indent="-269875">
              <a:buFont typeface="Wingdings" pitchFamily="2" charset="2"/>
              <a:buChar char="§"/>
            </a:pPr>
            <a:r>
              <a:rPr lang="fr-FR" sz="2000" b="1" dirty="0" smtClean="0"/>
              <a:t>Les opérations: </a:t>
            </a:r>
            <a:r>
              <a:rPr lang="fr-FR" sz="2000" dirty="0" smtClean="0"/>
              <a:t>est la description d’une action qui est une suite d’échange de messages</a:t>
            </a:r>
          </a:p>
          <a:p>
            <a:pPr indent="269875"/>
            <a:r>
              <a:rPr lang="fr-FR" sz="2000" dirty="0" smtClean="0"/>
              <a:t>– </a:t>
            </a:r>
            <a:r>
              <a:rPr lang="fr-FR" sz="2000" b="1" u="sng" dirty="0" smtClean="0"/>
              <a:t>Concret</a:t>
            </a:r>
          </a:p>
          <a:p>
            <a:pPr marL="1349375" indent="-360363">
              <a:buFont typeface="Wingdings" pitchFamily="2" charset="2"/>
              <a:buChar char="§"/>
            </a:pPr>
            <a:r>
              <a:rPr lang="fr-FR" sz="2000" dirty="0" smtClean="0"/>
              <a:t> </a:t>
            </a:r>
            <a:r>
              <a:rPr lang="fr-FR" sz="2000" b="1" dirty="0" smtClean="0"/>
              <a:t>Les liaisons </a:t>
            </a:r>
            <a:r>
              <a:rPr lang="fr-FR" sz="2000" dirty="0" smtClean="0"/>
              <a:t>« </a:t>
            </a:r>
            <a:r>
              <a:rPr lang="fr-FR" sz="2000" dirty="0" err="1" smtClean="0"/>
              <a:t>binding</a:t>
            </a:r>
            <a:r>
              <a:rPr lang="fr-FR" sz="2000" dirty="0" smtClean="0"/>
              <a:t> » :de l’interface des opérations( type de ports) à un protocole de transport</a:t>
            </a:r>
          </a:p>
          <a:p>
            <a:pPr marL="1349375" indent="-360363">
              <a:buFont typeface="Wingdings" pitchFamily="2" charset="2"/>
              <a:buChar char="§"/>
            </a:pPr>
            <a:r>
              <a:rPr lang="fr-FR" sz="2000" dirty="0" smtClean="0"/>
              <a:t> </a:t>
            </a:r>
            <a:r>
              <a:rPr lang="fr-FR" sz="2000" b="1" dirty="0" smtClean="0"/>
              <a:t>les ports: </a:t>
            </a:r>
            <a:r>
              <a:rPr lang="fr-FR" sz="2000" dirty="0" smtClean="0"/>
              <a:t>Les points d’accès (adresses réseau) pour chaque opération</a:t>
            </a:r>
          </a:p>
          <a:p>
            <a:pPr marL="1349375" indent="-360363">
              <a:buFont typeface="Wingdings" pitchFamily="2" charset="2"/>
              <a:buChar char="§"/>
            </a:pPr>
            <a:r>
              <a:rPr lang="fr-FR" sz="2000" b="1" dirty="0" smtClean="0"/>
              <a:t> Service </a:t>
            </a:r>
            <a:r>
              <a:rPr lang="fr-FR" sz="2000" dirty="0" smtClean="0"/>
              <a:t>:ensemble de « </a:t>
            </a:r>
            <a:r>
              <a:rPr lang="fr-FR" sz="2000" dirty="0" err="1" smtClean="0"/>
              <a:t>bindings</a:t>
            </a:r>
            <a:r>
              <a:rPr lang="fr-FR" sz="2000" dirty="0" smtClean="0"/>
              <a:t> » avec leurs points d’accès</a:t>
            </a:r>
            <a:endParaRPr lang="fr-FR" sz="2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4.2 Exemple de type</a:t>
            </a:r>
            <a:endParaRPr lang="fr-FR" dirty="0">
              <a:solidFill>
                <a:srgbClr val="FF0000"/>
              </a:solidFill>
            </a:endParaRPr>
          </a:p>
        </p:txBody>
      </p:sp>
      <p:sp>
        <p:nvSpPr>
          <p:cNvPr id="4" name="Rectangle 3"/>
          <p:cNvSpPr/>
          <p:nvPr/>
        </p:nvSpPr>
        <p:spPr>
          <a:xfrm>
            <a:off x="251520" y="2276872"/>
            <a:ext cx="8064896" cy="3970318"/>
          </a:xfrm>
          <a:prstGeom prst="rect">
            <a:avLst/>
          </a:prstGeom>
        </p:spPr>
        <p:txBody>
          <a:bodyPr wrap="square">
            <a:spAutoFit/>
          </a:bodyPr>
          <a:lstStyle/>
          <a:p>
            <a:r>
              <a:rPr lang="fr-FR" dirty="0" smtClean="0"/>
              <a:t>&lt;</a:t>
            </a:r>
            <a:r>
              <a:rPr lang="fr-FR" dirty="0" err="1" smtClean="0"/>
              <a:t>wsdl:types</a:t>
            </a:r>
            <a:r>
              <a:rPr lang="fr-FR" dirty="0" smtClean="0"/>
              <a:t>&gt;</a:t>
            </a:r>
          </a:p>
          <a:p>
            <a:r>
              <a:rPr lang="fr-FR" dirty="0" smtClean="0"/>
              <a:t>            &lt;</a:t>
            </a:r>
            <a:r>
              <a:rPr lang="fr-FR" dirty="0" err="1" smtClean="0"/>
              <a:t>xsd:schema</a:t>
            </a:r>
            <a:r>
              <a:rPr lang="fr-FR" dirty="0" smtClean="0"/>
              <a:t> </a:t>
            </a:r>
            <a:r>
              <a:rPr lang="fr-FR" dirty="0" err="1" smtClean="0"/>
              <a:t>targetNamespace</a:t>
            </a:r>
            <a:r>
              <a:rPr lang="fr-FR" dirty="0" smtClean="0"/>
              <a:t> = "http</a:t>
            </a:r>
            <a:r>
              <a:rPr lang="fr-FR" dirty="0" smtClean="0"/>
              <a:t>://http://xml.apache.org/xml-soap"</a:t>
            </a:r>
            <a:endParaRPr lang="fr-FR" dirty="0" smtClean="0"/>
          </a:p>
          <a:p>
            <a:r>
              <a:rPr lang="fr-FR" dirty="0" smtClean="0"/>
              <a:t>              </a:t>
            </a:r>
            <a:r>
              <a:rPr lang="fr-FR" dirty="0" err="1" smtClean="0"/>
              <a:t>xmlns</a:t>
            </a:r>
            <a:r>
              <a:rPr lang="fr-FR" dirty="0" smtClean="0"/>
              <a:t>: </a:t>
            </a:r>
            <a:r>
              <a:rPr lang="fr-FR" dirty="0" err="1" smtClean="0"/>
              <a:t>xsd</a:t>
            </a:r>
            <a:r>
              <a:rPr lang="fr-FR" dirty="0" smtClean="0"/>
              <a:t> = "http://www.w3.org/2001/XMLSchema"&gt;</a:t>
            </a:r>
          </a:p>
          <a:p>
            <a:r>
              <a:rPr lang="fr-FR" dirty="0" smtClean="0"/>
              <a:t>          &lt;</a:t>
            </a:r>
            <a:r>
              <a:rPr lang="fr-FR" dirty="0" err="1" smtClean="0"/>
              <a:t>xsd:element</a:t>
            </a:r>
            <a:r>
              <a:rPr lang="fr-FR" dirty="0" smtClean="0"/>
              <a:t> </a:t>
            </a:r>
            <a:r>
              <a:rPr lang="fr-FR" dirty="0" err="1" smtClean="0"/>
              <a:t>name</a:t>
            </a:r>
            <a:r>
              <a:rPr lang="fr-FR" dirty="0" smtClean="0"/>
              <a:t> ="</a:t>
            </a:r>
            <a:r>
              <a:rPr lang="fr-FR" dirty="0" err="1" smtClean="0"/>
              <a:t>customer</a:t>
            </a:r>
            <a:r>
              <a:rPr lang="fr-FR" dirty="0" smtClean="0"/>
              <a:t>"&gt;</a:t>
            </a:r>
          </a:p>
          <a:p>
            <a:r>
              <a:rPr lang="fr-FR" dirty="0" smtClean="0"/>
              <a:t>          &lt;</a:t>
            </a:r>
            <a:r>
              <a:rPr lang="fr-FR" dirty="0" err="1" smtClean="0"/>
              <a:t>xsd:complexType</a:t>
            </a:r>
            <a:r>
              <a:rPr lang="fr-FR" dirty="0" smtClean="0"/>
              <a:t>&gt;</a:t>
            </a:r>
          </a:p>
          <a:p>
            <a:r>
              <a:rPr lang="fr-FR" dirty="0" smtClean="0"/>
              <a:t>               &lt;</a:t>
            </a:r>
            <a:r>
              <a:rPr lang="fr-FR" dirty="0" err="1" smtClean="0"/>
              <a:t>xsd:sequence</a:t>
            </a:r>
            <a:r>
              <a:rPr lang="fr-FR" dirty="0" smtClean="0"/>
              <a:t>&gt;</a:t>
            </a:r>
          </a:p>
          <a:p>
            <a:r>
              <a:rPr lang="en-US" dirty="0" smtClean="0"/>
              <a:t>                  &lt;</a:t>
            </a:r>
            <a:r>
              <a:rPr lang="en-US" dirty="0" err="1" smtClean="0"/>
              <a:t>xsd:element</a:t>
            </a:r>
            <a:r>
              <a:rPr lang="en-US" dirty="0" smtClean="0"/>
              <a:t> name="customer ID" type="</a:t>
            </a:r>
            <a:r>
              <a:rPr lang="en-US" dirty="0" err="1" smtClean="0"/>
              <a:t>xsd:string</a:t>
            </a:r>
            <a:r>
              <a:rPr lang="en-US" dirty="0" smtClean="0"/>
              <a:t>" &gt;&lt;/</a:t>
            </a:r>
            <a:r>
              <a:rPr lang="en-US" dirty="0" err="1" smtClean="0"/>
              <a:t>xsd:element</a:t>
            </a:r>
            <a:r>
              <a:rPr lang="en-US" dirty="0" smtClean="0"/>
              <a:t>&gt;</a:t>
            </a:r>
          </a:p>
          <a:p>
            <a:r>
              <a:rPr lang="fr-FR" dirty="0" smtClean="0"/>
              <a:t>                  &lt;</a:t>
            </a:r>
            <a:r>
              <a:rPr lang="fr-FR" dirty="0" err="1" smtClean="0"/>
              <a:t>xsd:element</a:t>
            </a:r>
            <a:r>
              <a:rPr lang="fr-FR" dirty="0" smtClean="0"/>
              <a:t> </a:t>
            </a:r>
            <a:r>
              <a:rPr lang="fr-FR" dirty="0" err="1" smtClean="0"/>
              <a:t>name</a:t>
            </a:r>
            <a:r>
              <a:rPr lang="fr-FR" dirty="0" smtClean="0"/>
              <a:t>="</a:t>
            </a:r>
            <a:r>
              <a:rPr lang="fr-FR" dirty="0" err="1" smtClean="0"/>
              <a:t>lastname</a:t>
            </a:r>
            <a:r>
              <a:rPr lang="fr-FR" dirty="0" smtClean="0"/>
              <a:t>" type="</a:t>
            </a:r>
            <a:r>
              <a:rPr lang="fr-FR" dirty="0" err="1" smtClean="0"/>
              <a:t>xsd:string</a:t>
            </a:r>
            <a:r>
              <a:rPr lang="fr-FR" dirty="0" smtClean="0"/>
              <a:t>" &gt;&lt;/</a:t>
            </a:r>
            <a:r>
              <a:rPr lang="fr-FR" dirty="0" err="1" smtClean="0"/>
              <a:t>xsd:element</a:t>
            </a:r>
            <a:r>
              <a:rPr lang="fr-FR" dirty="0" smtClean="0"/>
              <a:t>&gt;</a:t>
            </a:r>
          </a:p>
          <a:p>
            <a:r>
              <a:rPr lang="en-US" dirty="0" smtClean="0"/>
              <a:t>                &lt;</a:t>
            </a:r>
            <a:r>
              <a:rPr lang="en-US" dirty="0" err="1" smtClean="0"/>
              <a:t>xsd:element</a:t>
            </a:r>
            <a:r>
              <a:rPr lang="en-US" dirty="0" smtClean="0"/>
              <a:t> name="</a:t>
            </a:r>
            <a:r>
              <a:rPr lang="en-US" dirty="0" err="1" smtClean="0"/>
              <a:t>firstname</a:t>
            </a:r>
            <a:r>
              <a:rPr lang="en-US" dirty="0" smtClean="0"/>
              <a:t>" type="</a:t>
            </a:r>
            <a:r>
              <a:rPr lang="en-US" dirty="0" err="1" smtClean="0"/>
              <a:t>xsd:string</a:t>
            </a:r>
            <a:r>
              <a:rPr lang="en-US" dirty="0" smtClean="0"/>
              <a:t>" &gt;&lt;/</a:t>
            </a:r>
            <a:r>
              <a:rPr lang="en-US" dirty="0" err="1" smtClean="0"/>
              <a:t>xsd:element</a:t>
            </a:r>
            <a:r>
              <a:rPr lang="en-US" dirty="0" smtClean="0"/>
              <a:t>&gt;</a:t>
            </a:r>
          </a:p>
          <a:p>
            <a:r>
              <a:rPr lang="fr-FR" dirty="0" smtClean="0"/>
              <a:t>            &lt;/</a:t>
            </a:r>
            <a:r>
              <a:rPr lang="fr-FR" dirty="0" err="1" smtClean="0"/>
              <a:t>xsd:sequence</a:t>
            </a:r>
            <a:r>
              <a:rPr lang="fr-FR" dirty="0" smtClean="0"/>
              <a:t>&gt;</a:t>
            </a:r>
          </a:p>
          <a:p>
            <a:r>
              <a:rPr lang="fr-FR" dirty="0" smtClean="0"/>
              <a:t>      &lt;/</a:t>
            </a:r>
            <a:r>
              <a:rPr lang="fr-FR" dirty="0" err="1" smtClean="0"/>
              <a:t>xsd:complexType</a:t>
            </a:r>
            <a:r>
              <a:rPr lang="fr-FR" dirty="0" smtClean="0"/>
              <a:t>&gt;</a:t>
            </a:r>
          </a:p>
          <a:p>
            <a:r>
              <a:rPr lang="fr-FR" dirty="0" smtClean="0"/>
              <a:t>    &lt;/</a:t>
            </a:r>
            <a:r>
              <a:rPr lang="fr-FR" dirty="0" err="1" smtClean="0"/>
              <a:t>xsd:element</a:t>
            </a:r>
            <a:r>
              <a:rPr lang="fr-FR" dirty="0" smtClean="0"/>
              <a:t>&gt;</a:t>
            </a:r>
          </a:p>
          <a:p>
            <a:r>
              <a:rPr lang="fr-FR" dirty="0" smtClean="0"/>
              <a:t>    &lt;/</a:t>
            </a:r>
            <a:r>
              <a:rPr lang="fr-FR" dirty="0" err="1" smtClean="0"/>
              <a:t>xsd:schema</a:t>
            </a:r>
            <a:r>
              <a:rPr lang="fr-FR" dirty="0" smtClean="0"/>
              <a:t>&gt;</a:t>
            </a:r>
          </a:p>
          <a:p>
            <a:r>
              <a:rPr lang="fr-FR" dirty="0" smtClean="0"/>
              <a:t>&lt;/</a:t>
            </a:r>
            <a:r>
              <a:rPr lang="fr-FR" dirty="0" err="1" smtClean="0"/>
              <a:t>wsdl:type</a:t>
            </a:r>
            <a:r>
              <a:rPr lang="fr-FR" dirty="0" smtClean="0"/>
              <a:t>&gt;</a:t>
            </a:r>
            <a:endParaRPr lang="fr-FR" dirty="0"/>
          </a:p>
        </p:txBody>
      </p:sp>
      <p:sp>
        <p:nvSpPr>
          <p:cNvPr id="5" name="Rectangle 4"/>
          <p:cNvSpPr/>
          <p:nvPr/>
        </p:nvSpPr>
        <p:spPr>
          <a:xfrm>
            <a:off x="323528" y="1412776"/>
            <a:ext cx="8424936" cy="707886"/>
          </a:xfrm>
          <a:prstGeom prst="rect">
            <a:avLst/>
          </a:prstGeom>
        </p:spPr>
        <p:txBody>
          <a:bodyPr wrap="square">
            <a:spAutoFit/>
          </a:bodyPr>
          <a:lstStyle/>
          <a:p>
            <a:r>
              <a:rPr lang="fr-FR" sz="2000" dirty="0" smtClean="0"/>
              <a:t>WSDL n'est pas liée exclusivement à un système de typage, mais il utilise le XML schéma de la spécification W3C :</a:t>
            </a:r>
            <a:endParaRPr lang="fr-FR"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1.2 Les services</a:t>
            </a:r>
            <a:endParaRPr lang="fr-FR" dirty="0">
              <a:solidFill>
                <a:srgbClr val="FF0000"/>
              </a:solidFill>
            </a:endParaRPr>
          </a:p>
        </p:txBody>
      </p:sp>
      <p:sp>
        <p:nvSpPr>
          <p:cNvPr id="3" name="Espace réservé du contenu 2"/>
          <p:cNvSpPr>
            <a:spLocks noGrp="1"/>
          </p:cNvSpPr>
          <p:nvPr>
            <p:ph idx="1"/>
          </p:nvPr>
        </p:nvSpPr>
        <p:spPr/>
        <p:txBody>
          <a:bodyPr>
            <a:normAutofit/>
          </a:bodyPr>
          <a:lstStyle/>
          <a:p>
            <a:r>
              <a:rPr lang="fr-FR" dirty="0"/>
              <a:t>Le service est le composant clef </a:t>
            </a:r>
            <a:r>
              <a:rPr lang="fr-FR" dirty="0" smtClean="0"/>
              <a:t>d’une architecture </a:t>
            </a:r>
            <a:r>
              <a:rPr lang="fr-FR" dirty="0"/>
              <a:t>SOA. C’est une entité de traitement </a:t>
            </a:r>
            <a:r>
              <a:rPr lang="fr-FR" dirty="0" smtClean="0"/>
              <a:t>qui représente </a:t>
            </a:r>
            <a:r>
              <a:rPr lang="fr-FR" dirty="0"/>
              <a:t>une fonction ou fonctionnalité bien définie qui est divisée en opérations. Un </a:t>
            </a:r>
            <a:r>
              <a:rPr lang="fr-FR" dirty="0" smtClean="0"/>
              <a:t>service peut </a:t>
            </a:r>
            <a:r>
              <a:rPr lang="fr-FR" dirty="0"/>
              <a:t>implémenter plusieurs interfaces, et aussi plusieurs services peuvent implémenter une </a:t>
            </a:r>
            <a:r>
              <a:rPr lang="fr-FR" dirty="0" smtClean="0"/>
              <a:t>même interface</a:t>
            </a:r>
            <a:r>
              <a:rPr lang="fr-FR" dirty="0"/>
              <a:t>. Les services interagissent et communiquent entre eux.</a:t>
            </a:r>
          </a:p>
          <a:p>
            <a:endParaRPr lang="fr-F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4.3 Exemple de message</a:t>
            </a:r>
            <a:endParaRPr lang="fr-FR" b="1" dirty="0">
              <a:solidFill>
                <a:srgbClr val="FF0000"/>
              </a:solidFill>
            </a:endParaRPr>
          </a:p>
        </p:txBody>
      </p:sp>
      <p:sp>
        <p:nvSpPr>
          <p:cNvPr id="3" name="Espace réservé du contenu 2"/>
          <p:cNvSpPr>
            <a:spLocks noGrp="1"/>
          </p:cNvSpPr>
          <p:nvPr>
            <p:ph idx="1"/>
          </p:nvPr>
        </p:nvSpPr>
        <p:spPr>
          <a:xfrm>
            <a:off x="251520" y="1268760"/>
            <a:ext cx="8229600" cy="1828800"/>
          </a:xfrm>
        </p:spPr>
        <p:txBody>
          <a:bodyPr/>
          <a:lstStyle/>
          <a:p>
            <a:r>
              <a:rPr lang="fr-FR" dirty="0" smtClean="0"/>
              <a:t>Un message décrit tous les cas d’usage d’une opération(cela recouvre l’appel,i.e. la requête HTTP et le retour , i.e. la réponse HTTP)</a:t>
            </a:r>
            <a:endParaRPr lang="fr-FR" dirty="0"/>
          </a:p>
        </p:txBody>
      </p:sp>
      <p:sp>
        <p:nvSpPr>
          <p:cNvPr id="4" name="Rectangle 3"/>
          <p:cNvSpPr/>
          <p:nvPr/>
        </p:nvSpPr>
        <p:spPr>
          <a:xfrm>
            <a:off x="108520" y="3219940"/>
            <a:ext cx="9144000" cy="1938992"/>
          </a:xfrm>
          <a:prstGeom prst="rect">
            <a:avLst/>
          </a:prstGeom>
        </p:spPr>
        <p:txBody>
          <a:bodyPr wrap="square">
            <a:spAutoFit/>
          </a:bodyPr>
          <a:lstStyle/>
          <a:p>
            <a:r>
              <a:rPr lang="fr-FR" sz="2000" dirty="0" smtClean="0"/>
              <a:t>&lt;</a:t>
            </a:r>
            <a:r>
              <a:rPr lang="fr-FR" sz="2000" dirty="0" err="1" smtClean="0"/>
              <a:t>wsdl:message</a:t>
            </a:r>
            <a:r>
              <a:rPr lang="fr-FR" sz="2000" dirty="0" smtClean="0"/>
              <a:t> </a:t>
            </a:r>
            <a:r>
              <a:rPr lang="fr-FR" sz="2000" dirty="0" err="1" smtClean="0"/>
              <a:t>name</a:t>
            </a:r>
            <a:r>
              <a:rPr lang="fr-FR" sz="2000" dirty="0" smtClean="0"/>
              <a:t>="</a:t>
            </a:r>
            <a:r>
              <a:rPr lang="fr-FR" sz="2000" dirty="0" err="1" smtClean="0"/>
              <a:t>addCustomer</a:t>
            </a:r>
            <a:r>
              <a:rPr lang="fr-FR" sz="2000" dirty="0" smtClean="0"/>
              <a:t>"&gt;</a:t>
            </a:r>
          </a:p>
          <a:p>
            <a:r>
              <a:rPr lang="en-US" sz="2000" dirty="0" smtClean="0"/>
              <a:t>            &lt;</a:t>
            </a:r>
            <a:r>
              <a:rPr lang="en-US" sz="2000" dirty="0" err="1" smtClean="0"/>
              <a:t>wsdl:part</a:t>
            </a:r>
            <a:r>
              <a:rPr lang="en-US" sz="2000" dirty="0" smtClean="0"/>
              <a:t> name="</a:t>
            </a:r>
            <a:r>
              <a:rPr lang="en-US" sz="2000" dirty="0" err="1" smtClean="0"/>
              <a:t>customerInfo</a:t>
            </a:r>
            <a:r>
              <a:rPr lang="en-US" sz="2000" dirty="0" smtClean="0"/>
              <a:t>”  element="</a:t>
            </a:r>
            <a:r>
              <a:rPr lang="en-US" sz="2000" dirty="0" err="1" smtClean="0"/>
              <a:t>tns:customer</a:t>
            </a:r>
            <a:r>
              <a:rPr lang="en-US" sz="2000" dirty="0" smtClean="0"/>
              <a:t>"&gt;&lt;/</a:t>
            </a:r>
            <a:r>
              <a:rPr lang="en-US" sz="2000" dirty="0" err="1" smtClean="0"/>
              <a:t>wsdl:part</a:t>
            </a:r>
            <a:r>
              <a:rPr lang="en-US" sz="2000" dirty="0" smtClean="0"/>
              <a:t>&gt;</a:t>
            </a:r>
          </a:p>
          <a:p>
            <a:r>
              <a:rPr lang="fr-FR" sz="2000" dirty="0" smtClean="0"/>
              <a:t>&lt;/</a:t>
            </a:r>
            <a:r>
              <a:rPr lang="fr-FR" sz="2000" dirty="0" err="1" smtClean="0"/>
              <a:t>wsdl:message</a:t>
            </a:r>
            <a:r>
              <a:rPr lang="fr-FR" sz="2000" dirty="0" smtClean="0"/>
              <a:t>&gt;</a:t>
            </a:r>
          </a:p>
          <a:p>
            <a:r>
              <a:rPr lang="fr-FR" sz="2000" dirty="0" smtClean="0"/>
              <a:t>&lt;</a:t>
            </a:r>
            <a:r>
              <a:rPr lang="fr-FR" sz="2000" dirty="0" err="1" smtClean="0"/>
              <a:t>wsdl:message</a:t>
            </a:r>
            <a:r>
              <a:rPr lang="fr-FR" sz="2000" dirty="0" smtClean="0"/>
              <a:t> </a:t>
            </a:r>
            <a:r>
              <a:rPr lang="fr-FR" sz="2000" dirty="0" err="1" smtClean="0"/>
              <a:t>name</a:t>
            </a:r>
            <a:r>
              <a:rPr lang="fr-FR" sz="2000" dirty="0" smtClean="0"/>
              <a:t>="</a:t>
            </a:r>
            <a:r>
              <a:rPr lang="fr-FR" sz="2000" dirty="0" err="1" smtClean="0"/>
              <a:t>confirmationResponse</a:t>
            </a:r>
            <a:r>
              <a:rPr lang="fr-FR" sz="2000" dirty="0" smtClean="0"/>
              <a:t>"&gt;</a:t>
            </a:r>
          </a:p>
          <a:p>
            <a:r>
              <a:rPr lang="fr-FR" sz="2000" dirty="0" smtClean="0"/>
              <a:t>          &lt;</a:t>
            </a:r>
            <a:r>
              <a:rPr lang="fr-FR" sz="2000" dirty="0" err="1" smtClean="0"/>
              <a:t>wsdl:part</a:t>
            </a:r>
            <a:r>
              <a:rPr lang="fr-FR" sz="2000" dirty="0" smtClean="0"/>
              <a:t> </a:t>
            </a:r>
            <a:r>
              <a:rPr lang="fr-FR" sz="2000" dirty="0" err="1" smtClean="0"/>
              <a:t>name</a:t>
            </a:r>
            <a:r>
              <a:rPr lang="fr-FR" sz="2000" dirty="0" smtClean="0"/>
              <a:t>="</a:t>
            </a:r>
            <a:r>
              <a:rPr lang="fr-FR" sz="2000" dirty="0" err="1" smtClean="0"/>
              <a:t>response</a:t>
            </a:r>
            <a:r>
              <a:rPr lang="fr-FR" sz="2000" dirty="0" smtClean="0"/>
              <a:t>" </a:t>
            </a:r>
            <a:r>
              <a:rPr lang="fr-FR" sz="2000" dirty="0" err="1" smtClean="0"/>
              <a:t>element</a:t>
            </a:r>
            <a:r>
              <a:rPr lang="fr-FR" sz="2000" dirty="0" smtClean="0"/>
              <a:t>="</a:t>
            </a:r>
            <a:r>
              <a:rPr lang="fr-FR" sz="2000" dirty="0" err="1" smtClean="0"/>
              <a:t>xsd:integer</a:t>
            </a:r>
            <a:r>
              <a:rPr lang="fr-FR" sz="2000" dirty="0" smtClean="0"/>
              <a:t>"&gt;&lt;/</a:t>
            </a:r>
            <a:r>
              <a:rPr lang="fr-FR" sz="2000" dirty="0" err="1" smtClean="0"/>
              <a:t>wsdl:part</a:t>
            </a:r>
            <a:r>
              <a:rPr lang="fr-FR" sz="2000" dirty="0" smtClean="0"/>
              <a:t>&gt;</a:t>
            </a:r>
          </a:p>
          <a:p>
            <a:r>
              <a:rPr lang="fr-FR" sz="2000" dirty="0" smtClean="0"/>
              <a:t>&lt;/</a:t>
            </a:r>
            <a:r>
              <a:rPr lang="fr-FR" sz="2000" dirty="0" err="1" smtClean="0"/>
              <a:t>wsdl:message</a:t>
            </a:r>
            <a:r>
              <a:rPr lang="fr-FR" sz="2000" dirty="0" smtClean="0"/>
              <a:t>&gt;</a:t>
            </a:r>
            <a:endParaRPr lang="fr-FR" sz="2000" dirty="0"/>
          </a:p>
        </p:txBody>
      </p:sp>
      <p:sp>
        <p:nvSpPr>
          <p:cNvPr id="5" name="Rectangle 4"/>
          <p:cNvSpPr/>
          <p:nvPr/>
        </p:nvSpPr>
        <p:spPr>
          <a:xfrm>
            <a:off x="107504" y="5301208"/>
            <a:ext cx="9036496" cy="646331"/>
          </a:xfrm>
          <a:prstGeom prst="rect">
            <a:avLst/>
          </a:prstGeom>
        </p:spPr>
        <p:txBody>
          <a:bodyPr wrap="square">
            <a:spAutoFit/>
          </a:bodyPr>
          <a:lstStyle/>
          <a:p>
            <a:r>
              <a:rPr lang="fr-FR" dirty="0" smtClean="0"/>
              <a:t>Le message </a:t>
            </a:r>
            <a:r>
              <a:rPr lang="fr-FR" dirty="0" err="1" smtClean="0"/>
              <a:t>addCustomer</a:t>
            </a:r>
            <a:r>
              <a:rPr lang="fr-FR" dirty="0" smtClean="0"/>
              <a:t> va ajouter un nouveau client (</a:t>
            </a:r>
            <a:r>
              <a:rPr lang="fr-FR" dirty="0" err="1" smtClean="0"/>
              <a:t>customer</a:t>
            </a:r>
            <a:r>
              <a:rPr lang="fr-FR" dirty="0" smtClean="0"/>
              <a:t>) au service Web par l'envoi d'</a:t>
            </a:r>
            <a:r>
              <a:rPr lang="fr-FR" b="1" dirty="0" smtClean="0"/>
              <a:t>une instance de l'élément client</a:t>
            </a:r>
            <a:endParaRPr lang="fr-FR" b="1" dirty="0"/>
          </a:p>
        </p:txBody>
      </p:sp>
      <p:sp>
        <p:nvSpPr>
          <p:cNvPr id="6" name="Rectangle 5"/>
          <p:cNvSpPr/>
          <p:nvPr/>
        </p:nvSpPr>
        <p:spPr>
          <a:xfrm>
            <a:off x="107504" y="6095037"/>
            <a:ext cx="8568952" cy="369332"/>
          </a:xfrm>
          <a:prstGeom prst="rect">
            <a:avLst/>
          </a:prstGeom>
        </p:spPr>
        <p:txBody>
          <a:bodyPr wrap="square">
            <a:spAutoFit/>
          </a:bodyPr>
          <a:lstStyle/>
          <a:p>
            <a:r>
              <a:rPr lang="fr-FR" dirty="0" smtClean="0"/>
              <a:t>Le nom d'un élément &lt;message&gt; de sortie se termine par</a:t>
            </a:r>
            <a:r>
              <a:rPr lang="fr-FR" b="1" dirty="0" smtClean="0"/>
              <a:t> </a:t>
            </a:r>
            <a:r>
              <a:rPr lang="fr-FR" b="1" dirty="0" err="1" smtClean="0"/>
              <a:t>Response</a:t>
            </a:r>
            <a:r>
              <a:rPr lang="fr-FR" dirty="0" smtClean="0"/>
              <a:t>.</a:t>
            </a:r>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4.4 L’élément Opération</a:t>
            </a:r>
            <a:endParaRPr lang="fr-FR" dirty="0">
              <a:solidFill>
                <a:srgbClr val="FF0000"/>
              </a:solidFill>
            </a:endParaRPr>
          </a:p>
        </p:txBody>
      </p:sp>
      <p:sp>
        <p:nvSpPr>
          <p:cNvPr id="3" name="Espace réservé du contenu 2"/>
          <p:cNvSpPr>
            <a:spLocks noGrp="1"/>
          </p:cNvSpPr>
          <p:nvPr>
            <p:ph idx="1"/>
          </p:nvPr>
        </p:nvSpPr>
        <p:spPr/>
        <p:txBody>
          <a:bodyPr>
            <a:normAutofit fontScale="85000" lnSpcReduction="10000"/>
          </a:bodyPr>
          <a:lstStyle/>
          <a:p>
            <a:r>
              <a:rPr lang="fr-FR" dirty="0" smtClean="0"/>
              <a:t>On entend par opération abstraite , la signature de la méthode. Une opération est composée d’une séquence de messages un pour l’appel et un pour le retour</a:t>
            </a:r>
          </a:p>
          <a:p>
            <a:r>
              <a:rPr lang="fr-FR" dirty="0" smtClean="0"/>
              <a:t>trois messages sont autorisés dans une opération :</a:t>
            </a:r>
          </a:p>
          <a:p>
            <a:pPr>
              <a:buFontTx/>
              <a:buChar char="-"/>
            </a:pPr>
            <a:r>
              <a:rPr lang="fr-FR" dirty="0" smtClean="0"/>
              <a:t>Input Message : définit les données que le service Web s'attend à recevoir.</a:t>
            </a:r>
          </a:p>
          <a:p>
            <a:pPr>
              <a:buFontTx/>
              <a:buChar char="-"/>
            </a:pPr>
            <a:r>
              <a:rPr lang="fr-FR" dirty="0" err="1" smtClean="0"/>
              <a:t>OutPut</a:t>
            </a:r>
            <a:r>
              <a:rPr lang="fr-FR" dirty="0" smtClean="0"/>
              <a:t> Message : définit les données que le service Web prévoit d'envoyer en réponse.</a:t>
            </a:r>
          </a:p>
          <a:p>
            <a:pPr>
              <a:buFontTx/>
              <a:buChar char="-"/>
            </a:pPr>
            <a:r>
              <a:rPr lang="fr-FR" dirty="0" err="1" smtClean="0"/>
              <a:t>Fault</a:t>
            </a:r>
            <a:r>
              <a:rPr lang="fr-FR" dirty="0" smtClean="0"/>
              <a:t> Message : définit les messages d'erreurs qui peuvent être retournés par le service Web.</a:t>
            </a:r>
            <a:endParaRPr lang="fr-F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4.5 Exemple de types de ports</a:t>
            </a:r>
            <a:r>
              <a:rPr lang="fr-FR" dirty="0" smtClean="0"/>
              <a:t> </a:t>
            </a:r>
            <a:endParaRPr lang="fr-FR" dirty="0"/>
          </a:p>
        </p:txBody>
      </p:sp>
      <p:sp>
        <p:nvSpPr>
          <p:cNvPr id="3" name="Espace réservé du contenu 2"/>
          <p:cNvSpPr>
            <a:spLocks noGrp="1"/>
          </p:cNvSpPr>
          <p:nvPr>
            <p:ph idx="1"/>
          </p:nvPr>
        </p:nvSpPr>
        <p:spPr>
          <a:xfrm>
            <a:off x="457200" y="1600201"/>
            <a:ext cx="8229600" cy="1108720"/>
          </a:xfrm>
        </p:spPr>
        <p:txBody>
          <a:bodyPr/>
          <a:lstStyle/>
          <a:p>
            <a:r>
              <a:rPr lang="fr-FR" dirty="0" smtClean="0"/>
              <a:t>L'élément &lt;</a:t>
            </a:r>
            <a:r>
              <a:rPr lang="fr-FR" dirty="0" err="1" smtClean="0"/>
              <a:t>portType</a:t>
            </a:r>
            <a:r>
              <a:rPr lang="fr-FR" dirty="0" smtClean="0"/>
              <a:t>&gt; contient l'ensemble des opérations que peut effectuer un service Web</a:t>
            </a:r>
            <a:endParaRPr lang="fr-FR" dirty="0"/>
          </a:p>
        </p:txBody>
      </p:sp>
      <p:sp>
        <p:nvSpPr>
          <p:cNvPr id="4" name="Rectangle 3"/>
          <p:cNvSpPr/>
          <p:nvPr/>
        </p:nvSpPr>
        <p:spPr>
          <a:xfrm>
            <a:off x="323528" y="2780929"/>
            <a:ext cx="8820472" cy="2308324"/>
          </a:xfrm>
          <a:prstGeom prst="rect">
            <a:avLst/>
          </a:prstGeom>
        </p:spPr>
        <p:txBody>
          <a:bodyPr wrap="square">
            <a:spAutoFit/>
          </a:bodyPr>
          <a:lstStyle/>
          <a:p>
            <a:r>
              <a:rPr lang="fr-FR" sz="2400" dirty="0" smtClean="0"/>
              <a:t>&lt;</a:t>
            </a:r>
            <a:r>
              <a:rPr lang="fr-FR" sz="2400" dirty="0" err="1" smtClean="0"/>
              <a:t>wsdl:portType</a:t>
            </a:r>
            <a:r>
              <a:rPr lang="fr-FR" sz="2400" dirty="0" smtClean="0"/>
              <a:t> </a:t>
            </a:r>
            <a:r>
              <a:rPr lang="fr-FR" sz="2400" dirty="0" err="1" smtClean="0"/>
              <a:t>name</a:t>
            </a:r>
            <a:r>
              <a:rPr lang="fr-FR" sz="2400" dirty="0" smtClean="0"/>
              <a:t> ="</a:t>
            </a:r>
            <a:r>
              <a:rPr lang="fr-FR" sz="2400" dirty="0" err="1" smtClean="0"/>
              <a:t>newCustomerPortType</a:t>
            </a:r>
            <a:r>
              <a:rPr lang="fr-FR" sz="2400" dirty="0" smtClean="0"/>
              <a:t>"&gt;</a:t>
            </a:r>
          </a:p>
          <a:p>
            <a:r>
              <a:rPr lang="fr-FR" sz="2400" dirty="0" smtClean="0"/>
              <a:t>      &lt;</a:t>
            </a:r>
            <a:r>
              <a:rPr lang="fr-FR" sz="2400" dirty="0" err="1" smtClean="0"/>
              <a:t>wsdl:operation</a:t>
            </a:r>
            <a:r>
              <a:rPr lang="fr-FR" sz="2400" dirty="0" smtClean="0"/>
              <a:t> </a:t>
            </a:r>
            <a:r>
              <a:rPr lang="fr-FR" sz="2400" dirty="0" err="1" smtClean="0"/>
              <a:t>name</a:t>
            </a:r>
            <a:r>
              <a:rPr lang="fr-FR" sz="2400" dirty="0" smtClean="0"/>
              <a:t>="</a:t>
            </a:r>
            <a:r>
              <a:rPr lang="fr-FR" sz="2400" dirty="0" err="1" smtClean="0"/>
              <a:t>createNewCustomer</a:t>
            </a:r>
            <a:r>
              <a:rPr lang="fr-FR" sz="2400" dirty="0" smtClean="0"/>
              <a:t>"&gt;</a:t>
            </a:r>
          </a:p>
          <a:p>
            <a:r>
              <a:rPr lang="fr-FR" sz="2400" dirty="0" smtClean="0"/>
              <a:t>         &lt;</a:t>
            </a:r>
            <a:r>
              <a:rPr lang="fr-FR" sz="2400" dirty="0" err="1" smtClean="0"/>
              <a:t>wsdl:input</a:t>
            </a:r>
            <a:r>
              <a:rPr lang="fr-FR" sz="2400" dirty="0" smtClean="0"/>
              <a:t> message="</a:t>
            </a:r>
            <a:r>
              <a:rPr lang="fr-FR" sz="2400" dirty="0" err="1" smtClean="0"/>
              <a:t>addCustomer</a:t>
            </a:r>
            <a:r>
              <a:rPr lang="fr-FR" sz="2400" dirty="0" smtClean="0"/>
              <a:t>"&gt;&lt;/</a:t>
            </a:r>
            <a:r>
              <a:rPr lang="fr-FR" sz="2400" dirty="0" err="1" smtClean="0"/>
              <a:t>wsdl:input</a:t>
            </a:r>
            <a:r>
              <a:rPr lang="fr-FR" sz="2400" dirty="0" smtClean="0"/>
              <a:t>&gt;</a:t>
            </a:r>
          </a:p>
          <a:p>
            <a:r>
              <a:rPr lang="fr-FR" sz="2400" dirty="0" smtClean="0"/>
              <a:t>         &lt;</a:t>
            </a:r>
            <a:r>
              <a:rPr lang="fr-FR" sz="2400" dirty="0" err="1" smtClean="0"/>
              <a:t>wsdl:output</a:t>
            </a:r>
            <a:r>
              <a:rPr lang="fr-FR" sz="2400" dirty="0" smtClean="0"/>
              <a:t> message="</a:t>
            </a:r>
            <a:r>
              <a:rPr lang="fr-FR" sz="2400" dirty="0" err="1" smtClean="0"/>
              <a:t>confirmationResponse</a:t>
            </a:r>
            <a:r>
              <a:rPr lang="fr-FR" sz="2400" dirty="0" smtClean="0"/>
              <a:t>"&gt;&lt;/</a:t>
            </a:r>
            <a:r>
              <a:rPr lang="fr-FR" sz="2400" dirty="0" err="1" smtClean="0"/>
              <a:t>wsdl:output</a:t>
            </a:r>
            <a:r>
              <a:rPr lang="fr-FR" sz="2400" dirty="0" smtClean="0"/>
              <a:t>&gt;</a:t>
            </a:r>
          </a:p>
          <a:p>
            <a:r>
              <a:rPr lang="fr-FR" sz="2400" dirty="0" smtClean="0"/>
              <a:t>     &lt;/</a:t>
            </a:r>
            <a:r>
              <a:rPr lang="fr-FR" sz="2400" dirty="0" err="1" smtClean="0"/>
              <a:t>wsdl:operation</a:t>
            </a:r>
            <a:r>
              <a:rPr lang="fr-FR" sz="2400" dirty="0" smtClean="0"/>
              <a:t>&gt;</a:t>
            </a:r>
          </a:p>
          <a:p>
            <a:r>
              <a:rPr lang="fr-FR" sz="2400" dirty="0" smtClean="0"/>
              <a:t>&lt;/</a:t>
            </a:r>
            <a:r>
              <a:rPr lang="fr-FR" sz="2400" dirty="0" err="1" smtClean="0"/>
              <a:t>wsdl:portType</a:t>
            </a:r>
            <a:r>
              <a:rPr lang="fr-FR" sz="2400" dirty="0" smtClean="0"/>
              <a:t>&gt;</a:t>
            </a:r>
            <a:endParaRPr lang="fr-FR" sz="2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4.6 Exemple </a:t>
            </a:r>
            <a:r>
              <a:rPr lang="fr-FR" dirty="0" err="1" smtClean="0">
                <a:solidFill>
                  <a:srgbClr val="FF0000"/>
                </a:solidFill>
              </a:rPr>
              <a:t>binding</a:t>
            </a:r>
            <a:endParaRPr lang="fr-FR" dirty="0">
              <a:solidFill>
                <a:srgbClr val="FF0000"/>
              </a:solidFill>
            </a:endParaRPr>
          </a:p>
        </p:txBody>
      </p:sp>
      <p:sp>
        <p:nvSpPr>
          <p:cNvPr id="3" name="Espace réservé du contenu 2"/>
          <p:cNvSpPr>
            <a:spLocks noGrp="1"/>
          </p:cNvSpPr>
          <p:nvPr>
            <p:ph idx="1"/>
          </p:nvPr>
        </p:nvSpPr>
        <p:spPr>
          <a:xfrm>
            <a:off x="179512" y="1412776"/>
            <a:ext cx="8686800" cy="4525963"/>
          </a:xfrm>
        </p:spPr>
        <p:txBody>
          <a:bodyPr>
            <a:normAutofit/>
          </a:bodyPr>
          <a:lstStyle/>
          <a:p>
            <a:r>
              <a:rPr lang="fr-FR" dirty="0" smtClean="0"/>
              <a:t>Chaque &lt;</a:t>
            </a:r>
            <a:r>
              <a:rPr lang="fr-FR" dirty="0" err="1" smtClean="0"/>
              <a:t>portType</a:t>
            </a:r>
            <a:r>
              <a:rPr lang="fr-FR" dirty="0" smtClean="0"/>
              <a:t>&gt; peu avoir plusieurs &lt;</a:t>
            </a:r>
            <a:r>
              <a:rPr lang="fr-FR" dirty="0" err="1" smtClean="0"/>
              <a:t>binding</a:t>
            </a:r>
            <a:r>
              <a:rPr lang="fr-FR" dirty="0" smtClean="0"/>
              <a:t>&gt; ou liaison (encore mieux réalisation)</a:t>
            </a:r>
          </a:p>
          <a:p>
            <a:r>
              <a:rPr lang="fr-FR" dirty="0" smtClean="0"/>
              <a:t>C'est un élément qui définie les détails techniques nécessaire pour consommer le service:</a:t>
            </a:r>
          </a:p>
          <a:p>
            <a:pPr>
              <a:buFontTx/>
              <a:buChar char="-"/>
            </a:pPr>
            <a:r>
              <a:rPr lang="fr-FR" dirty="0" smtClean="0"/>
              <a:t>protocole de communication </a:t>
            </a:r>
          </a:p>
          <a:p>
            <a:pPr>
              <a:buFontTx/>
              <a:buChar char="-"/>
            </a:pPr>
            <a:r>
              <a:rPr lang="fr-FR" dirty="0" smtClean="0"/>
              <a:t>encodage des messages requête &amp; réponse.</a:t>
            </a:r>
            <a:endParaRPr lang="fr-F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88640"/>
            <a:ext cx="8686800" cy="5577483"/>
          </a:xfrm>
        </p:spPr>
        <p:txBody>
          <a:bodyPr>
            <a:normAutofit fontScale="55000" lnSpcReduction="20000"/>
          </a:bodyPr>
          <a:lstStyle/>
          <a:p>
            <a:r>
              <a:rPr lang="en-US" dirty="0" smtClean="0"/>
              <a:t>&lt;</a:t>
            </a:r>
            <a:r>
              <a:rPr lang="en-US" dirty="0" err="1" smtClean="0"/>
              <a:t>wsdl:binding</a:t>
            </a:r>
            <a:r>
              <a:rPr lang="en-US" dirty="0" smtClean="0"/>
              <a:t> name="</a:t>
            </a:r>
            <a:r>
              <a:rPr lang="en-US" dirty="0" err="1" smtClean="0"/>
              <a:t>newCustomerBinding</a:t>
            </a:r>
            <a:r>
              <a:rPr lang="en-US" dirty="0" smtClean="0"/>
              <a:t>" type="</a:t>
            </a:r>
            <a:r>
              <a:rPr lang="en-US" dirty="0" err="1" smtClean="0"/>
              <a:t>newCustomerPortType</a:t>
            </a:r>
            <a:r>
              <a:rPr lang="en-US" dirty="0" smtClean="0"/>
              <a:t>"&gt;</a:t>
            </a:r>
          </a:p>
          <a:p>
            <a:r>
              <a:rPr lang="fr-FR" dirty="0" smtClean="0"/>
              <a:t>        &lt;</a:t>
            </a:r>
            <a:r>
              <a:rPr lang="fr-FR" dirty="0" err="1" smtClean="0"/>
              <a:t>soap:binding</a:t>
            </a:r>
            <a:r>
              <a:rPr lang="fr-FR" dirty="0" smtClean="0"/>
              <a:t> style="</a:t>
            </a:r>
            <a:r>
              <a:rPr lang="fr-FR" dirty="0" err="1" smtClean="0"/>
              <a:t>rpc</a:t>
            </a:r>
            <a:r>
              <a:rPr lang="fr-FR" dirty="0" smtClean="0"/>
              <a:t>"  </a:t>
            </a:r>
          </a:p>
          <a:p>
            <a:r>
              <a:rPr lang="fr-FR" dirty="0" smtClean="0"/>
              <a:t>            transport="http://schemas.xmlsoap.org/soap/http"&gt;</a:t>
            </a:r>
          </a:p>
          <a:p>
            <a:r>
              <a:rPr lang="fr-FR" dirty="0" smtClean="0"/>
              <a:t>        &lt;/soap:binding&gt;</a:t>
            </a:r>
          </a:p>
          <a:p>
            <a:r>
              <a:rPr lang="fr-FR" dirty="0" smtClean="0"/>
              <a:t>        &lt;</a:t>
            </a:r>
            <a:r>
              <a:rPr lang="fr-FR" dirty="0" err="1" smtClean="0"/>
              <a:t>wsdl:operation</a:t>
            </a:r>
            <a:r>
              <a:rPr lang="fr-FR" dirty="0" smtClean="0"/>
              <a:t> </a:t>
            </a:r>
            <a:r>
              <a:rPr lang="fr-FR" dirty="0" err="1" smtClean="0"/>
              <a:t>name</a:t>
            </a:r>
            <a:r>
              <a:rPr lang="fr-FR" dirty="0" smtClean="0"/>
              <a:t>="</a:t>
            </a:r>
            <a:r>
              <a:rPr lang="fr-FR" dirty="0" err="1" smtClean="0"/>
              <a:t>createNewCustomer</a:t>
            </a:r>
            <a:r>
              <a:rPr lang="fr-FR" dirty="0" smtClean="0"/>
              <a:t>"&gt;</a:t>
            </a:r>
          </a:p>
          <a:p>
            <a:r>
              <a:rPr lang="fr-FR" dirty="0" smtClean="0"/>
              <a:t>       &lt;</a:t>
            </a:r>
            <a:r>
              <a:rPr lang="fr-FR" dirty="0" err="1" smtClean="0"/>
              <a:t>soap:operation</a:t>
            </a:r>
            <a:r>
              <a:rPr lang="fr-FR" dirty="0" smtClean="0"/>
              <a:t>   </a:t>
            </a:r>
            <a:r>
              <a:rPr lang="fr-FR" dirty="0" err="1" smtClean="0"/>
              <a:t>soapAction</a:t>
            </a:r>
            <a:r>
              <a:rPr lang="fr-FR" dirty="0" smtClean="0"/>
              <a:t>=""&gt;&lt;/soap:operation&gt;</a:t>
            </a:r>
          </a:p>
          <a:p>
            <a:r>
              <a:rPr lang="fr-FR" dirty="0" smtClean="0"/>
              <a:t>                  &lt;</a:t>
            </a:r>
            <a:r>
              <a:rPr lang="fr-FR" dirty="0" err="1" smtClean="0"/>
              <a:t>wsdl:input</a:t>
            </a:r>
            <a:r>
              <a:rPr lang="fr-FR" dirty="0" smtClean="0"/>
              <a:t>&gt;</a:t>
            </a:r>
          </a:p>
          <a:p>
            <a:r>
              <a:rPr lang="en-US" dirty="0" smtClean="0"/>
              <a:t>                           &lt;</a:t>
            </a:r>
            <a:r>
              <a:rPr lang="en-US" dirty="0" err="1" smtClean="0"/>
              <a:t>soap:body</a:t>
            </a:r>
            <a:r>
              <a:rPr lang="en-US" dirty="0" smtClean="0"/>
              <a:t> use="encoded"                           </a:t>
            </a:r>
          </a:p>
          <a:p>
            <a:r>
              <a:rPr lang="en-US" dirty="0" smtClean="0"/>
              <a:t>                            namespace="http://wwww.stevepotts.com/Customer"</a:t>
            </a:r>
          </a:p>
          <a:p>
            <a:r>
              <a:rPr lang="fr-FR" dirty="0" err="1" smtClean="0"/>
              <a:t>encodingStyle</a:t>
            </a:r>
            <a:r>
              <a:rPr lang="fr-FR" dirty="0" smtClean="0"/>
              <a:t>="http://schemas.xmlsoap.org/soap/encoding"&gt;</a:t>
            </a:r>
          </a:p>
          <a:p>
            <a:r>
              <a:rPr lang="fr-FR" dirty="0" smtClean="0"/>
              <a:t>                            &lt;/soap:body&gt;</a:t>
            </a:r>
          </a:p>
          <a:p>
            <a:r>
              <a:rPr lang="fr-FR" dirty="0" smtClean="0"/>
              <a:t>                &lt;/</a:t>
            </a:r>
            <a:r>
              <a:rPr lang="fr-FR" dirty="0" err="1" smtClean="0"/>
              <a:t>wsdl:input</a:t>
            </a:r>
            <a:r>
              <a:rPr lang="fr-FR" dirty="0" smtClean="0"/>
              <a:t>&gt;</a:t>
            </a:r>
          </a:p>
          <a:p>
            <a:r>
              <a:rPr lang="fr-FR" dirty="0" smtClean="0"/>
              <a:t>                &lt;</a:t>
            </a:r>
            <a:r>
              <a:rPr lang="fr-FR" dirty="0" err="1" smtClean="0"/>
              <a:t>wsdl:output</a:t>
            </a:r>
            <a:r>
              <a:rPr lang="fr-FR" dirty="0" smtClean="0"/>
              <a:t>&gt;</a:t>
            </a:r>
          </a:p>
          <a:p>
            <a:r>
              <a:rPr lang="en-US" dirty="0" smtClean="0"/>
              <a:t>                           &lt;</a:t>
            </a:r>
            <a:r>
              <a:rPr lang="en-US" dirty="0" err="1" smtClean="0"/>
              <a:t>soap:body</a:t>
            </a:r>
            <a:r>
              <a:rPr lang="en-US" dirty="0" smtClean="0"/>
              <a:t> use="encoded"                    </a:t>
            </a:r>
          </a:p>
          <a:p>
            <a:r>
              <a:rPr lang="en-US" dirty="0" smtClean="0"/>
              <a:t>                    namespace="http://wwww.stevepotts.com/createNewCustomer"</a:t>
            </a:r>
          </a:p>
          <a:p>
            <a:r>
              <a:rPr lang="fr-FR" dirty="0" err="1" smtClean="0"/>
              <a:t>encodingStyle</a:t>
            </a:r>
            <a:r>
              <a:rPr lang="fr-FR" dirty="0" smtClean="0"/>
              <a:t>="http://schemas.xmlsoap.org/soap/encoding" &gt;</a:t>
            </a:r>
          </a:p>
          <a:p>
            <a:r>
              <a:rPr lang="fr-FR" dirty="0" smtClean="0"/>
              <a:t>                    &lt;/</a:t>
            </a:r>
            <a:r>
              <a:rPr lang="fr-FR" dirty="0" err="1" smtClean="0"/>
              <a:t>soap:body</a:t>
            </a:r>
            <a:r>
              <a:rPr lang="fr-FR" dirty="0" smtClean="0"/>
              <a:t>&gt;</a:t>
            </a:r>
          </a:p>
          <a:p>
            <a:r>
              <a:rPr lang="fr-FR" dirty="0" smtClean="0"/>
              <a:t>              &lt;/</a:t>
            </a:r>
            <a:r>
              <a:rPr lang="fr-FR" dirty="0" err="1" smtClean="0"/>
              <a:t>wsdl:output</a:t>
            </a:r>
            <a:r>
              <a:rPr lang="fr-FR" dirty="0" smtClean="0"/>
              <a:t>&gt;</a:t>
            </a:r>
          </a:p>
          <a:p>
            <a:r>
              <a:rPr lang="fr-FR" dirty="0" smtClean="0"/>
              <a:t>     &lt;/</a:t>
            </a:r>
            <a:r>
              <a:rPr lang="fr-FR" dirty="0" err="1" smtClean="0"/>
              <a:t>wsdl:operation</a:t>
            </a:r>
            <a:r>
              <a:rPr lang="fr-FR" dirty="0" smtClean="0"/>
              <a:t>&gt;</a:t>
            </a:r>
          </a:p>
          <a:p>
            <a:r>
              <a:rPr lang="fr-FR" dirty="0" smtClean="0"/>
              <a:t>&lt;/</a:t>
            </a:r>
            <a:r>
              <a:rPr lang="fr-FR" dirty="0" err="1" smtClean="0"/>
              <a:t>wsdl:binding</a:t>
            </a:r>
            <a:r>
              <a:rPr lang="fr-FR" dirty="0" smtClean="0"/>
              <a:t>&gt;</a:t>
            </a:r>
            <a:endParaRPr lang="fr-F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520" y="717664"/>
            <a:ext cx="8424936" cy="1938992"/>
          </a:xfrm>
          <a:prstGeom prst="rect">
            <a:avLst/>
          </a:prstGeom>
          <a:noFill/>
        </p:spPr>
        <p:txBody>
          <a:bodyPr wrap="square" rtlCol="0">
            <a:spAutoFit/>
          </a:bodyPr>
          <a:lstStyle/>
          <a:p>
            <a:r>
              <a:rPr lang="fr-FR" sz="2400" b="1" dirty="0" smtClean="0"/>
              <a:t>L’attribut</a:t>
            </a:r>
            <a:r>
              <a:rPr lang="fr-FR" sz="2400" dirty="0" smtClean="0"/>
              <a:t>:</a:t>
            </a:r>
          </a:p>
          <a:p>
            <a:pPr>
              <a:buFontTx/>
              <a:buChar char="-"/>
            </a:pPr>
            <a:r>
              <a:rPr lang="fr-FR" sz="2400" dirty="0" smtClean="0"/>
              <a:t> style: spécifie le mode d’invocation</a:t>
            </a:r>
          </a:p>
          <a:p>
            <a:pPr>
              <a:buFontTx/>
              <a:buChar char="-"/>
            </a:pPr>
            <a:r>
              <a:rPr lang="fr-FR" sz="2400" dirty="0" smtClean="0"/>
              <a:t> Transport: spécifie le protocole</a:t>
            </a:r>
          </a:p>
          <a:p>
            <a:pPr>
              <a:buFontTx/>
              <a:buChar char="-"/>
            </a:pPr>
            <a:r>
              <a:rPr lang="fr-FR" sz="2400" dirty="0" smtClean="0"/>
              <a:t> </a:t>
            </a:r>
            <a:r>
              <a:rPr lang="fr-FR" sz="2400" dirty="0" err="1" smtClean="0"/>
              <a:t>Namespace</a:t>
            </a:r>
            <a:r>
              <a:rPr lang="fr-FR" sz="2400" dirty="0" smtClean="0"/>
              <a:t>: spécifie la représentation du message</a:t>
            </a:r>
          </a:p>
          <a:p>
            <a:endParaRPr lang="fr-FR" sz="2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4.7 Exemple de port</a:t>
            </a:r>
            <a:r>
              <a:rPr lang="fr-FR" dirty="0" smtClean="0"/>
              <a:t> </a:t>
            </a:r>
            <a:endParaRPr lang="fr-FR" dirty="0"/>
          </a:p>
        </p:txBody>
      </p:sp>
      <p:sp>
        <p:nvSpPr>
          <p:cNvPr id="3" name="Espace réservé du contenu 2"/>
          <p:cNvSpPr>
            <a:spLocks noGrp="1"/>
          </p:cNvSpPr>
          <p:nvPr>
            <p:ph idx="1"/>
          </p:nvPr>
        </p:nvSpPr>
        <p:spPr>
          <a:xfrm>
            <a:off x="457200" y="1600201"/>
            <a:ext cx="8229600" cy="2548880"/>
          </a:xfrm>
        </p:spPr>
        <p:txBody>
          <a:bodyPr>
            <a:normAutofit lnSpcReduction="10000"/>
          </a:bodyPr>
          <a:lstStyle/>
          <a:p>
            <a:r>
              <a:rPr lang="fr-FR" dirty="0" smtClean="0"/>
              <a:t>Un port spécifie une adresse URL qui correspond à l’implémentation du service par un fournisseur.</a:t>
            </a:r>
          </a:p>
          <a:p>
            <a:r>
              <a:rPr lang="fr-FR" dirty="0" smtClean="0"/>
              <a:t>Le port est associé à une liaison définissant ainsi un point d’accès</a:t>
            </a:r>
          </a:p>
          <a:p>
            <a:endParaRPr lang="fr-FR" dirty="0"/>
          </a:p>
        </p:txBody>
      </p:sp>
      <p:sp>
        <p:nvSpPr>
          <p:cNvPr id="4" name="Rectangle 3"/>
          <p:cNvSpPr/>
          <p:nvPr/>
        </p:nvSpPr>
        <p:spPr>
          <a:xfrm>
            <a:off x="179512" y="4149080"/>
            <a:ext cx="8820472" cy="1938992"/>
          </a:xfrm>
          <a:prstGeom prst="rect">
            <a:avLst/>
          </a:prstGeom>
        </p:spPr>
        <p:txBody>
          <a:bodyPr wrap="square">
            <a:spAutoFit/>
          </a:bodyPr>
          <a:lstStyle/>
          <a:p>
            <a:r>
              <a:rPr lang="en-US" sz="2400" dirty="0" smtClean="0"/>
              <a:t>&lt;</a:t>
            </a:r>
            <a:r>
              <a:rPr lang="en-US" sz="2400" dirty="0" err="1" smtClean="0"/>
              <a:t>wsdl:port</a:t>
            </a:r>
            <a:r>
              <a:rPr lang="en-US" sz="2400" dirty="0" smtClean="0"/>
              <a:t> binding="</a:t>
            </a:r>
            <a:r>
              <a:rPr lang="en-US" sz="2400" dirty="0" err="1" smtClean="0"/>
              <a:t>newCustomerBinding</a:t>
            </a:r>
            <a:r>
              <a:rPr lang="en-US" sz="2400" dirty="0" smtClean="0"/>
              <a:t>" name="</a:t>
            </a:r>
            <a:r>
              <a:rPr lang="en-US" sz="2400" dirty="0" err="1" smtClean="0"/>
              <a:t>newCustomerPort</a:t>
            </a:r>
            <a:r>
              <a:rPr lang="en-US" sz="2400" dirty="0" smtClean="0"/>
              <a:t>"&gt;</a:t>
            </a:r>
          </a:p>
          <a:p>
            <a:r>
              <a:rPr lang="fr-FR" sz="2400" dirty="0" smtClean="0"/>
              <a:t>&lt;</a:t>
            </a:r>
            <a:r>
              <a:rPr lang="fr-FR" sz="2400" dirty="0" err="1" smtClean="0"/>
              <a:t>soap:address</a:t>
            </a:r>
            <a:r>
              <a:rPr lang="fr-FR" sz="2400" dirty="0" smtClean="0"/>
              <a:t> location="http://www.stevepotts.com:1776/soap/servlet/rpcrouter"&gt;</a:t>
            </a:r>
          </a:p>
          <a:p>
            <a:r>
              <a:rPr lang="fr-FR" sz="2400" dirty="0" smtClean="0"/>
              <a:t>&lt;/</a:t>
            </a:r>
            <a:r>
              <a:rPr lang="fr-FR" sz="2400" dirty="0" err="1" smtClean="0"/>
              <a:t>wsdl:port</a:t>
            </a:r>
            <a:r>
              <a:rPr lang="fr-FR" sz="2400" dirty="0" smtClean="0"/>
              <a:t>&gt;</a:t>
            </a:r>
            <a:endParaRPr lang="fr-FR" sz="24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4.8 Exemple de service</a:t>
            </a:r>
            <a:endParaRPr lang="fr-FR" dirty="0">
              <a:solidFill>
                <a:srgbClr val="FF0000"/>
              </a:solidFill>
            </a:endParaRPr>
          </a:p>
        </p:txBody>
      </p:sp>
      <p:sp>
        <p:nvSpPr>
          <p:cNvPr id="3" name="Espace réservé du contenu 2"/>
          <p:cNvSpPr>
            <a:spLocks noGrp="1"/>
          </p:cNvSpPr>
          <p:nvPr>
            <p:ph idx="1"/>
          </p:nvPr>
        </p:nvSpPr>
        <p:spPr>
          <a:xfrm>
            <a:off x="395536" y="1412776"/>
            <a:ext cx="8229600" cy="1324744"/>
          </a:xfrm>
        </p:spPr>
        <p:txBody>
          <a:bodyPr/>
          <a:lstStyle/>
          <a:p>
            <a:r>
              <a:rPr lang="fr-FR" dirty="0" smtClean="0"/>
              <a:t>L'élément &lt;service&gt; définit les ports soutenus par le service Web</a:t>
            </a:r>
            <a:endParaRPr lang="fr-FR" dirty="0"/>
          </a:p>
        </p:txBody>
      </p:sp>
      <p:sp>
        <p:nvSpPr>
          <p:cNvPr id="4" name="Rectangle 3"/>
          <p:cNvSpPr/>
          <p:nvPr/>
        </p:nvSpPr>
        <p:spPr>
          <a:xfrm>
            <a:off x="395536" y="2780928"/>
            <a:ext cx="8316416" cy="1938992"/>
          </a:xfrm>
          <a:prstGeom prst="rect">
            <a:avLst/>
          </a:prstGeom>
        </p:spPr>
        <p:txBody>
          <a:bodyPr wrap="square">
            <a:spAutoFit/>
          </a:bodyPr>
          <a:lstStyle/>
          <a:p>
            <a:r>
              <a:rPr lang="fr-FR" sz="2000" dirty="0" smtClean="0"/>
              <a:t>&lt;</a:t>
            </a:r>
            <a:r>
              <a:rPr lang="fr-FR" sz="2000" dirty="0" err="1" smtClean="0"/>
              <a:t>wsdl:service</a:t>
            </a:r>
            <a:r>
              <a:rPr lang="fr-FR" sz="2000" dirty="0" smtClean="0"/>
              <a:t> </a:t>
            </a:r>
            <a:r>
              <a:rPr lang="fr-FR" sz="2000" dirty="0" err="1" smtClean="0"/>
              <a:t>name</a:t>
            </a:r>
            <a:r>
              <a:rPr lang="fr-FR" sz="2000" dirty="0" smtClean="0"/>
              <a:t>="</a:t>
            </a:r>
            <a:r>
              <a:rPr lang="fr-FR" sz="2000" dirty="0" err="1" smtClean="0"/>
              <a:t>newCustomerService</a:t>
            </a:r>
            <a:r>
              <a:rPr lang="fr-FR" sz="2000" dirty="0" smtClean="0"/>
              <a:t>"&gt;</a:t>
            </a:r>
          </a:p>
          <a:p>
            <a:r>
              <a:rPr lang="en-US" sz="2000" dirty="0" smtClean="0"/>
              <a:t>       &lt;</a:t>
            </a:r>
            <a:r>
              <a:rPr lang="en-US" sz="2000" dirty="0" err="1" smtClean="0"/>
              <a:t>wsdl:port</a:t>
            </a:r>
            <a:r>
              <a:rPr lang="en-US" sz="2000" dirty="0" smtClean="0"/>
              <a:t> binding="</a:t>
            </a:r>
            <a:r>
              <a:rPr lang="en-US" sz="2000" dirty="0" err="1" smtClean="0"/>
              <a:t>newCustomerBinding</a:t>
            </a:r>
            <a:r>
              <a:rPr lang="en-US" sz="2000" dirty="0" smtClean="0"/>
              <a:t>" name="</a:t>
            </a:r>
            <a:r>
              <a:rPr lang="en-US" sz="2000" dirty="0" err="1" smtClean="0"/>
              <a:t>newCustomerPort</a:t>
            </a:r>
            <a:r>
              <a:rPr lang="en-US" sz="2000" dirty="0" smtClean="0"/>
              <a:t>"&gt;</a:t>
            </a:r>
          </a:p>
          <a:p>
            <a:r>
              <a:rPr lang="fr-FR" sz="2000" dirty="0" smtClean="0"/>
              <a:t>        &lt;</a:t>
            </a:r>
            <a:r>
              <a:rPr lang="fr-FR" sz="2000" dirty="0" err="1" smtClean="0"/>
              <a:t>soap:address</a:t>
            </a:r>
            <a:r>
              <a:rPr lang="fr-FR" sz="2000" dirty="0" smtClean="0"/>
              <a:t>                  </a:t>
            </a:r>
          </a:p>
          <a:p>
            <a:r>
              <a:rPr lang="fr-FR" sz="2000" dirty="0" smtClean="0"/>
              <a:t>             location="http://www.stevepotts.com:1776/soap/servlet/rpcrouter"&gt;</a:t>
            </a:r>
          </a:p>
          <a:p>
            <a:r>
              <a:rPr lang="fr-FR" sz="2000" dirty="0" smtClean="0"/>
              <a:t>        &lt;/</a:t>
            </a:r>
            <a:r>
              <a:rPr lang="fr-FR" sz="2000" dirty="0" err="1" smtClean="0"/>
              <a:t>wsdl:port</a:t>
            </a:r>
            <a:r>
              <a:rPr lang="fr-FR" sz="2000" dirty="0" smtClean="0"/>
              <a:t>&gt;</a:t>
            </a:r>
          </a:p>
          <a:p>
            <a:r>
              <a:rPr lang="fr-FR" sz="2000" dirty="0" smtClean="0"/>
              <a:t>&lt;/</a:t>
            </a:r>
            <a:r>
              <a:rPr lang="fr-FR" sz="2000" dirty="0" err="1" smtClean="0"/>
              <a:t>wsdl:service</a:t>
            </a:r>
            <a:r>
              <a:rPr lang="fr-FR" sz="2000" dirty="0" smtClean="0"/>
              <a:t>&gt;</a:t>
            </a:r>
            <a:endParaRPr lang="fr-FR" sz="2000" dirty="0"/>
          </a:p>
        </p:txBody>
      </p:sp>
      <p:sp>
        <p:nvSpPr>
          <p:cNvPr id="5" name="Rectangle 4"/>
          <p:cNvSpPr/>
          <p:nvPr/>
        </p:nvSpPr>
        <p:spPr>
          <a:xfrm>
            <a:off x="395536" y="4881934"/>
            <a:ext cx="8280920" cy="830997"/>
          </a:xfrm>
          <a:prstGeom prst="rect">
            <a:avLst/>
          </a:prstGeom>
        </p:spPr>
        <p:txBody>
          <a:bodyPr wrap="square">
            <a:spAutoFit/>
          </a:bodyPr>
          <a:lstStyle/>
          <a:p>
            <a:r>
              <a:rPr lang="fr-FR" sz="2400" dirty="0" smtClean="0"/>
              <a:t>L'attribut </a:t>
            </a:r>
            <a:r>
              <a:rPr lang="fr-FR" sz="2400" dirty="0" err="1" smtClean="0"/>
              <a:t>name</a:t>
            </a:r>
            <a:r>
              <a:rPr lang="fr-FR" sz="2400" dirty="0" smtClean="0"/>
              <a:t> donne un nom unique parmi tous les services définis dans un document WSDL.</a:t>
            </a:r>
            <a:endParaRPr lang="fr-FR" sz="24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4.9 L'élément définition</a:t>
            </a:r>
            <a:endParaRPr lang="fr-FR" dirty="0">
              <a:solidFill>
                <a:srgbClr val="FF0000"/>
              </a:solidFill>
            </a:endParaRPr>
          </a:p>
        </p:txBody>
      </p:sp>
      <p:sp>
        <p:nvSpPr>
          <p:cNvPr id="3" name="Espace réservé du contenu 2"/>
          <p:cNvSpPr>
            <a:spLocks noGrp="1"/>
          </p:cNvSpPr>
          <p:nvPr>
            <p:ph idx="1"/>
          </p:nvPr>
        </p:nvSpPr>
        <p:spPr>
          <a:xfrm>
            <a:off x="457200" y="1600201"/>
            <a:ext cx="8229600" cy="1612776"/>
          </a:xfrm>
        </p:spPr>
        <p:txBody>
          <a:bodyPr/>
          <a:lstStyle/>
          <a:p>
            <a:r>
              <a:rPr lang="fr-FR" dirty="0" smtClean="0"/>
              <a:t>L'élément racine dans un document WSDL est &lt;</a:t>
            </a:r>
            <a:r>
              <a:rPr lang="fr-FR" dirty="0" err="1" smtClean="0"/>
              <a:t>wsdl:definition</a:t>
            </a:r>
            <a:r>
              <a:rPr lang="fr-FR" dirty="0" smtClean="0"/>
              <a:t>&gt;</a:t>
            </a:r>
            <a:endParaRPr lang="fr-FR" dirty="0"/>
          </a:p>
        </p:txBody>
      </p:sp>
      <p:sp>
        <p:nvSpPr>
          <p:cNvPr id="4" name="Rectangle 3"/>
          <p:cNvSpPr/>
          <p:nvPr/>
        </p:nvSpPr>
        <p:spPr>
          <a:xfrm>
            <a:off x="251520" y="2852936"/>
            <a:ext cx="8640960" cy="1938992"/>
          </a:xfrm>
          <a:prstGeom prst="rect">
            <a:avLst/>
          </a:prstGeom>
        </p:spPr>
        <p:txBody>
          <a:bodyPr wrap="square">
            <a:spAutoFit/>
          </a:bodyPr>
          <a:lstStyle/>
          <a:p>
            <a:r>
              <a:rPr lang="en-US" sz="2000" dirty="0" smtClean="0"/>
              <a:t>&lt;</a:t>
            </a:r>
            <a:r>
              <a:rPr lang="en-US" sz="2000" dirty="0" err="1" smtClean="0"/>
              <a:t>wsdl:definition</a:t>
            </a:r>
            <a:r>
              <a:rPr lang="en-US" sz="2000" dirty="0" smtClean="0"/>
              <a:t> name="</a:t>
            </a:r>
            <a:r>
              <a:rPr lang="en-US" sz="2000" dirty="0" err="1" smtClean="0"/>
              <a:t>customerExemple</a:t>
            </a:r>
            <a:r>
              <a:rPr lang="en-US" sz="2000" dirty="0" smtClean="0"/>
              <a:t>"       </a:t>
            </a:r>
          </a:p>
          <a:p>
            <a:r>
              <a:rPr lang="en-US" sz="2000" dirty="0" smtClean="0"/>
              <a:t>             </a:t>
            </a:r>
            <a:r>
              <a:rPr lang="en-US" sz="2000" dirty="0" err="1" smtClean="0"/>
              <a:t>targetNamespace</a:t>
            </a:r>
            <a:r>
              <a:rPr lang="en-US" sz="2000" dirty="0" smtClean="0"/>
              <a:t>="http://www.stevepotts.com/customer.wsdl"</a:t>
            </a:r>
          </a:p>
          <a:p>
            <a:r>
              <a:rPr lang="fr-FR" sz="2000" dirty="0" smtClean="0"/>
              <a:t>             </a:t>
            </a:r>
            <a:r>
              <a:rPr lang="fr-FR" sz="2000" dirty="0" err="1" smtClean="0"/>
              <a:t>xmlns:soap</a:t>
            </a:r>
            <a:r>
              <a:rPr lang="fr-FR" sz="2000" dirty="0" smtClean="0"/>
              <a:t>="http://www.schemas.xmlsoap.org/wsdl/soap/"</a:t>
            </a:r>
          </a:p>
          <a:p>
            <a:r>
              <a:rPr lang="fr-FR" sz="2000" dirty="0" smtClean="0"/>
              <a:t>              </a:t>
            </a:r>
            <a:r>
              <a:rPr lang="fr-FR" sz="2000" dirty="0" err="1" smtClean="0"/>
              <a:t>xmlns:wsdl</a:t>
            </a:r>
            <a:r>
              <a:rPr lang="fr-FR" sz="2000" dirty="0" smtClean="0"/>
              <a:t>="http://www.schemas.xmlsoap.org/wsdl/"</a:t>
            </a:r>
          </a:p>
          <a:p>
            <a:r>
              <a:rPr lang="fr-FR" sz="2000" dirty="0" smtClean="0"/>
              <a:t>              </a:t>
            </a:r>
            <a:r>
              <a:rPr lang="fr-FR" sz="2000" dirty="0" err="1" smtClean="0"/>
              <a:t>xmlns</a:t>
            </a:r>
            <a:r>
              <a:rPr lang="fr-FR" sz="2000" dirty="0" smtClean="0"/>
              <a:t>=</a:t>
            </a:r>
            <a:r>
              <a:rPr lang="fr-FR" sz="2000" dirty="0" smtClean="0">
                <a:hlinkClick r:id="rId2"/>
              </a:rPr>
              <a:t>http://www.stevepotts.com/customer.xsd</a:t>
            </a:r>
            <a:endParaRPr lang="fr-FR" sz="2000" dirty="0" smtClean="0"/>
          </a:p>
          <a:p>
            <a:r>
              <a:rPr lang="en-US" sz="2000" dirty="0" smtClean="0"/>
              <a:t>&lt;/</a:t>
            </a:r>
            <a:r>
              <a:rPr lang="en-US" sz="2000" dirty="0" err="1" smtClean="0"/>
              <a:t>wsdl:definition</a:t>
            </a:r>
            <a:r>
              <a:rPr lang="en-US" sz="2000" dirty="0" smtClean="0"/>
              <a:t>&gt;</a:t>
            </a:r>
            <a:endParaRPr lang="fr-FR" sz="20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1109663" y="595313"/>
            <a:ext cx="6924675" cy="5667375"/>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FF0000"/>
                </a:solidFill>
              </a:rPr>
              <a:t>1.3 Les principales caractéristiques d’un service </a:t>
            </a:r>
            <a:endParaRPr lang="fr-FR" dirty="0">
              <a:solidFill>
                <a:srgbClr val="FF0000"/>
              </a:solidFill>
            </a:endParaRPr>
          </a:p>
        </p:txBody>
      </p:sp>
      <p:sp>
        <p:nvSpPr>
          <p:cNvPr id="3" name="Espace réservé du contenu 2"/>
          <p:cNvSpPr>
            <a:spLocks noGrp="1"/>
          </p:cNvSpPr>
          <p:nvPr>
            <p:ph idx="1"/>
          </p:nvPr>
        </p:nvSpPr>
        <p:spPr>
          <a:xfrm>
            <a:off x="457200" y="1855365"/>
            <a:ext cx="8229600" cy="4525963"/>
          </a:xfrm>
        </p:spPr>
        <p:txBody>
          <a:bodyPr>
            <a:normAutofit fontScale="70000" lnSpcReduction="20000"/>
          </a:bodyPr>
          <a:lstStyle/>
          <a:p>
            <a:pPr>
              <a:buFontTx/>
              <a:buChar char="-"/>
            </a:pPr>
            <a:r>
              <a:rPr lang="fr-FR" b="1" dirty="0" smtClean="0"/>
              <a:t>Large </a:t>
            </a:r>
            <a:r>
              <a:rPr lang="fr-FR" b="1" dirty="0"/>
              <a:t>Granularité « </a:t>
            </a:r>
            <a:r>
              <a:rPr lang="fr-FR" b="1" dirty="0" err="1"/>
              <a:t>coarse</a:t>
            </a:r>
            <a:r>
              <a:rPr lang="fr-FR" b="1" dirty="0"/>
              <a:t>-</a:t>
            </a:r>
            <a:r>
              <a:rPr lang="fr-FR" b="1" dirty="0" err="1"/>
              <a:t>grained</a:t>
            </a:r>
            <a:r>
              <a:rPr lang="fr-FR" b="1" dirty="0"/>
              <a:t> » </a:t>
            </a:r>
            <a:r>
              <a:rPr lang="fr-FR" dirty="0" smtClean="0"/>
              <a:t>: Les </a:t>
            </a:r>
            <a:r>
              <a:rPr lang="fr-FR" dirty="0"/>
              <a:t>opérations d’un service peuvent </a:t>
            </a:r>
            <a:r>
              <a:rPr lang="fr-FR" dirty="0" smtClean="0"/>
              <a:t>encapsuler plusieurs </a:t>
            </a:r>
            <a:r>
              <a:rPr lang="fr-FR" dirty="0"/>
              <a:t>fonctions et donc opérer sur un périmètre de données large au contraire de </a:t>
            </a:r>
            <a:r>
              <a:rPr lang="fr-FR" dirty="0" smtClean="0"/>
              <a:t>la notion </a:t>
            </a:r>
            <a:r>
              <a:rPr lang="fr-FR" dirty="0"/>
              <a:t>de composant technique. En effet, il est possible de composer des services et </a:t>
            </a:r>
            <a:r>
              <a:rPr lang="fr-FR" dirty="0" smtClean="0"/>
              <a:t>de combiner </a:t>
            </a:r>
            <a:r>
              <a:rPr lang="fr-FR" dirty="0"/>
              <a:t>ainsi les différentes fonctionnalités offertes par les fournisseurs de services ce </a:t>
            </a:r>
            <a:r>
              <a:rPr lang="fr-FR" dirty="0" smtClean="0"/>
              <a:t>qui permet </a:t>
            </a:r>
            <a:r>
              <a:rPr lang="fr-FR" dirty="0"/>
              <a:t>d’offrir des services à forte valeur ajoutée aux </a:t>
            </a:r>
            <a:r>
              <a:rPr lang="fr-FR" dirty="0" smtClean="0"/>
              <a:t>clients.</a:t>
            </a:r>
          </a:p>
          <a:p>
            <a:pPr>
              <a:buNone/>
            </a:pPr>
            <a:endParaRPr lang="fr-FR" dirty="0" smtClean="0"/>
          </a:p>
          <a:p>
            <a:pPr>
              <a:buFontTx/>
              <a:buChar char="-"/>
            </a:pPr>
            <a:r>
              <a:rPr lang="fr-FR" b="1" dirty="0" smtClean="0"/>
              <a:t>Couplage </a:t>
            </a:r>
            <a:r>
              <a:rPr lang="fr-FR" b="1" dirty="0"/>
              <a:t>faible « </a:t>
            </a:r>
            <a:r>
              <a:rPr lang="fr-FR" b="1" dirty="0" err="1"/>
              <a:t>loosely</a:t>
            </a:r>
            <a:r>
              <a:rPr lang="fr-FR" b="1" dirty="0"/>
              <a:t>-</a:t>
            </a:r>
            <a:r>
              <a:rPr lang="fr-FR" b="1" dirty="0" err="1"/>
              <a:t>coupled</a:t>
            </a:r>
            <a:r>
              <a:rPr lang="fr-FR" b="1" dirty="0"/>
              <a:t> » </a:t>
            </a:r>
            <a:r>
              <a:rPr lang="fr-FR" b="1" dirty="0" smtClean="0"/>
              <a:t>: </a:t>
            </a:r>
            <a:r>
              <a:rPr lang="fr-FR" dirty="0" smtClean="0"/>
              <a:t>Les </a:t>
            </a:r>
            <a:r>
              <a:rPr lang="fr-FR" dirty="0"/>
              <a:t>services sont connectés aux clients et autres </a:t>
            </a:r>
            <a:r>
              <a:rPr lang="fr-FR" dirty="0" smtClean="0"/>
              <a:t>services </a:t>
            </a:r>
            <a:r>
              <a:rPr lang="fr-FR" dirty="0"/>
              <a:t>via des standards (</a:t>
            </a:r>
            <a:r>
              <a:rPr lang="fr-FR" dirty="0" err="1"/>
              <a:t>e.g</a:t>
            </a:r>
            <a:r>
              <a:rPr lang="fr-FR" dirty="0"/>
              <a:t>. des documents </a:t>
            </a:r>
            <a:r>
              <a:rPr lang="fr-FR" dirty="0" smtClean="0"/>
              <a:t>XML) </a:t>
            </a:r>
            <a:r>
              <a:rPr lang="fr-FR" dirty="0"/>
              <a:t>qui assurent le </a:t>
            </a:r>
            <a:r>
              <a:rPr lang="fr-FR" dirty="0" smtClean="0"/>
              <a:t>découplage, i.e</a:t>
            </a:r>
            <a:r>
              <a:rPr lang="fr-FR" dirty="0"/>
              <a:t>., la réduction des </a:t>
            </a:r>
            <a:r>
              <a:rPr lang="fr-FR" dirty="0" smtClean="0"/>
              <a:t>dépendances</a:t>
            </a:r>
            <a:r>
              <a:rPr lang="fr-FR" dirty="0"/>
              <a:t>. En d’autres termes, les échanges entre les services </a:t>
            </a:r>
            <a:r>
              <a:rPr lang="fr-FR" dirty="0" smtClean="0"/>
              <a:t>ne dépendent </a:t>
            </a:r>
            <a:r>
              <a:rPr lang="fr-FR" dirty="0"/>
              <a:t>pas de l’implémentation sur laquelle les applications offertes par ces </a:t>
            </a:r>
            <a:r>
              <a:rPr lang="fr-FR" dirty="0" smtClean="0"/>
              <a:t>derniers reposent</a:t>
            </a:r>
            <a:r>
              <a:rPr lang="fr-FR" dirty="0"/>
              <a:t>.</a:t>
            </a:r>
          </a:p>
          <a:p>
            <a:endParaRPr lang="fr-F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5. L’annuaire UDDI</a:t>
            </a:r>
            <a:endParaRPr lang="fr-FR" dirty="0">
              <a:solidFill>
                <a:srgbClr val="FF0000"/>
              </a:solidFill>
            </a:endParaRP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1.4 Les </a:t>
            </a:r>
            <a:r>
              <a:rPr lang="fr-FR" dirty="0">
                <a:solidFill>
                  <a:srgbClr val="FF0000"/>
                </a:solidFill>
              </a:rPr>
              <a:t>acteurs de la SOA</a:t>
            </a:r>
          </a:p>
        </p:txBody>
      </p:sp>
      <p:sp>
        <p:nvSpPr>
          <p:cNvPr id="3" name="Espace réservé du contenu 2"/>
          <p:cNvSpPr>
            <a:spLocks noGrp="1"/>
          </p:cNvSpPr>
          <p:nvPr>
            <p:ph idx="1"/>
          </p:nvPr>
        </p:nvSpPr>
        <p:spPr/>
        <p:txBody>
          <a:bodyPr/>
          <a:lstStyle/>
          <a:p>
            <a:endParaRPr lang="fr-FR" dirty="0"/>
          </a:p>
        </p:txBody>
      </p:sp>
      <p:pic>
        <p:nvPicPr>
          <p:cNvPr id="1026" name="Picture 2"/>
          <p:cNvPicPr>
            <a:picLocks noChangeAspect="1" noChangeArrowheads="1"/>
          </p:cNvPicPr>
          <p:nvPr/>
        </p:nvPicPr>
        <p:blipFill>
          <a:blip r:embed="rId2" cstate="print"/>
          <a:srcRect/>
          <a:stretch>
            <a:fillRect/>
          </a:stretch>
        </p:blipFill>
        <p:spPr bwMode="auto">
          <a:xfrm>
            <a:off x="251520" y="1628800"/>
            <a:ext cx="8784976" cy="4464496"/>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435280" cy="1143000"/>
          </a:xfrm>
        </p:spPr>
        <p:txBody>
          <a:bodyPr>
            <a:normAutofit fontScale="90000"/>
          </a:bodyPr>
          <a:lstStyle/>
          <a:p>
            <a:r>
              <a:rPr lang="fr-FR" dirty="0">
                <a:solidFill>
                  <a:srgbClr val="FF0000"/>
                </a:solidFill>
              </a:rPr>
              <a:t>2</a:t>
            </a:r>
            <a:r>
              <a:rPr lang="fr-FR" dirty="0" smtClean="0">
                <a:solidFill>
                  <a:srgbClr val="FF0000"/>
                </a:solidFill>
              </a:rPr>
              <a:t>. Les services Web : une instance de SOA</a:t>
            </a:r>
            <a:endParaRPr lang="fr-FR" dirty="0">
              <a:solidFill>
                <a:srgbClr val="FF0000"/>
              </a:solidFill>
            </a:endParaRPr>
          </a:p>
        </p:txBody>
      </p:sp>
      <p:sp>
        <p:nvSpPr>
          <p:cNvPr id="3" name="Espace réservé du contenu 2"/>
          <p:cNvSpPr>
            <a:spLocks noGrp="1"/>
          </p:cNvSpPr>
          <p:nvPr>
            <p:ph idx="1"/>
          </p:nvPr>
        </p:nvSpPr>
        <p:spPr/>
        <p:txBody>
          <a:bodyPr>
            <a:normAutofit fontScale="85000" lnSpcReduction="10000"/>
          </a:bodyPr>
          <a:lstStyle/>
          <a:p>
            <a:r>
              <a:rPr lang="fr-FR" dirty="0"/>
              <a:t>un service web est un composant </a:t>
            </a:r>
            <a:r>
              <a:rPr lang="fr-FR" dirty="0" smtClean="0"/>
              <a:t>logiciel accessible </a:t>
            </a:r>
            <a:r>
              <a:rPr lang="fr-FR" dirty="0"/>
              <a:t>à travers des intranets, </a:t>
            </a:r>
            <a:r>
              <a:rPr lang="fr-FR" dirty="0" smtClean="0"/>
              <a:t>des extranets </a:t>
            </a:r>
            <a:r>
              <a:rPr lang="fr-FR" dirty="0"/>
              <a:t>et l’Internet moyennant l’utilisation des </a:t>
            </a:r>
            <a:r>
              <a:rPr lang="fr-FR" dirty="0" smtClean="0"/>
              <a:t>technologies </a:t>
            </a:r>
            <a:r>
              <a:rPr lang="fr-FR" dirty="0"/>
              <a:t>du web (HTTP, URI, XML</a:t>
            </a:r>
            <a:r>
              <a:rPr lang="fr-FR" dirty="0" smtClean="0"/>
              <a:t>,...).</a:t>
            </a:r>
          </a:p>
          <a:p>
            <a:r>
              <a:rPr lang="fr-FR" dirty="0"/>
              <a:t>Un service Web est une application ou un </a:t>
            </a:r>
            <a:r>
              <a:rPr lang="fr-FR" dirty="0" smtClean="0"/>
              <a:t>composant logiciel </a:t>
            </a:r>
            <a:r>
              <a:rPr lang="fr-FR" dirty="0"/>
              <a:t>(i) identifié par un URI, (ii) </a:t>
            </a:r>
            <a:r>
              <a:rPr lang="fr-FR" dirty="0" smtClean="0"/>
              <a:t>dont ses </a:t>
            </a:r>
            <a:r>
              <a:rPr lang="fr-FR" dirty="0"/>
              <a:t>interfaces et ses liens (</a:t>
            </a:r>
            <a:r>
              <a:rPr lang="fr-FR" dirty="0" err="1"/>
              <a:t>binding</a:t>
            </a:r>
            <a:r>
              <a:rPr lang="fr-FR" dirty="0"/>
              <a:t>) peuvent être décrits en XML, (iii) </a:t>
            </a:r>
            <a:r>
              <a:rPr lang="fr-FR" dirty="0" smtClean="0"/>
              <a:t>sa définition </a:t>
            </a:r>
            <a:r>
              <a:rPr lang="fr-FR" dirty="0"/>
              <a:t>peut </a:t>
            </a:r>
            <a:r>
              <a:rPr lang="fr-FR" dirty="0" smtClean="0"/>
              <a:t>être découverte </a:t>
            </a:r>
            <a:r>
              <a:rPr lang="fr-FR" dirty="0"/>
              <a:t>par d’autres services Web et (iv) qui peut interagir directement avec d’autres </a:t>
            </a:r>
            <a:r>
              <a:rPr lang="fr-FR" dirty="0" smtClean="0"/>
              <a:t>services Web </a:t>
            </a:r>
            <a:r>
              <a:rPr lang="fr-FR" dirty="0"/>
              <a:t>à travers le langage XML et en utilisant des protocoles Internet</a:t>
            </a:r>
            <a:r>
              <a:rPr lang="fr-FR" dirty="0" smtClean="0"/>
              <a:t>. </a:t>
            </a:r>
            <a:r>
              <a:rPr lang="fr-FR" dirty="0"/>
              <a:t>(Le consortium </a:t>
            </a:r>
            <a:r>
              <a:rPr lang="fr-FR" dirty="0" smtClean="0"/>
              <a:t>W3C)</a:t>
            </a:r>
            <a:endParaRPr lang="fr-FR" dirty="0"/>
          </a:p>
          <a:p>
            <a:endParaRPr lang="fr-FR" dirty="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dirty="0" smtClean="0"/>
              <a:t>Un service </a:t>
            </a:r>
            <a:r>
              <a:rPr lang="fr-FR" dirty="0"/>
              <a:t>Web est décrit dans un document </a:t>
            </a:r>
            <a:r>
              <a:rPr lang="fr-FR" b="1" dirty="0" smtClean="0"/>
              <a:t>WSDL</a:t>
            </a:r>
            <a:r>
              <a:rPr lang="fr-FR" dirty="0" smtClean="0"/>
              <a:t>, </a:t>
            </a:r>
            <a:r>
              <a:rPr lang="fr-FR" dirty="0"/>
              <a:t>précisant les méthodes </a:t>
            </a:r>
            <a:r>
              <a:rPr lang="fr-FR" dirty="0" smtClean="0"/>
              <a:t>pouvant être </a:t>
            </a:r>
            <a:r>
              <a:rPr lang="fr-FR" dirty="0"/>
              <a:t>invoquées, leur signature, et les points d’accès du service (URL, port, etc.). Ces </a:t>
            </a:r>
            <a:r>
              <a:rPr lang="fr-FR" dirty="0" smtClean="0"/>
              <a:t>méthodes sont </a:t>
            </a:r>
            <a:r>
              <a:rPr lang="fr-FR" dirty="0"/>
              <a:t>accessibles via des protocoles comme </a:t>
            </a:r>
            <a:r>
              <a:rPr lang="fr-FR" b="1" dirty="0" smtClean="0"/>
              <a:t>SOAP</a:t>
            </a:r>
            <a:r>
              <a:rPr lang="fr-FR" dirty="0" smtClean="0"/>
              <a:t> ou </a:t>
            </a:r>
            <a:r>
              <a:rPr lang="fr-FR" b="1" dirty="0" smtClean="0"/>
              <a:t>REST</a:t>
            </a:r>
            <a:r>
              <a:rPr lang="fr-FR" dirty="0" smtClean="0"/>
              <a:t> : </a:t>
            </a:r>
            <a:r>
              <a:rPr lang="fr-FR" dirty="0"/>
              <a:t>la requête et </a:t>
            </a:r>
            <a:r>
              <a:rPr lang="fr-FR" dirty="0" smtClean="0"/>
              <a:t>la réponse </a:t>
            </a:r>
            <a:r>
              <a:rPr lang="fr-FR" dirty="0"/>
              <a:t>sont des messages </a:t>
            </a:r>
            <a:r>
              <a:rPr lang="fr-FR" b="1" dirty="0"/>
              <a:t>XML</a:t>
            </a:r>
            <a:r>
              <a:rPr lang="fr-FR" dirty="0"/>
              <a:t>, transportés par </a:t>
            </a:r>
            <a:r>
              <a:rPr lang="fr-FR" b="1" dirty="0" smtClean="0"/>
              <a:t>HTTP</a:t>
            </a:r>
            <a:r>
              <a:rPr lang="fr-FR" dirty="0" smtClean="0"/>
              <a:t>, </a:t>
            </a:r>
            <a:r>
              <a:rPr lang="fr-FR" b="1" dirty="0" smtClean="0"/>
              <a:t>SMTP </a:t>
            </a:r>
            <a:r>
              <a:rPr lang="fr-FR" dirty="0" smtClean="0"/>
              <a:t>ou encore </a:t>
            </a:r>
            <a:r>
              <a:rPr lang="fr-FR" b="1" dirty="0" smtClean="0"/>
              <a:t>FTP</a:t>
            </a:r>
            <a:r>
              <a:rPr lang="fr-FR" dirty="0" smtClean="0"/>
              <a:t>.</a:t>
            </a:r>
            <a:endParaRPr lang="fr-FR" dirty="0"/>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FF0000"/>
                </a:solidFill>
              </a:rPr>
              <a:t>2.2 Le services </a:t>
            </a:r>
            <a:r>
              <a:rPr lang="fr-FR" dirty="0">
                <a:solidFill>
                  <a:srgbClr val="FF0000"/>
                </a:solidFill>
              </a:rPr>
              <a:t>Web est une réalisation de </a:t>
            </a:r>
            <a:r>
              <a:rPr lang="fr-FR" dirty="0" smtClean="0">
                <a:solidFill>
                  <a:srgbClr val="FF0000"/>
                </a:solidFill>
              </a:rPr>
              <a:t>SOA </a:t>
            </a:r>
            <a:r>
              <a:rPr lang="fr-FR" dirty="0">
                <a:solidFill>
                  <a:srgbClr val="FF0000"/>
                </a:solidFill>
              </a:rPr>
              <a:t>sur Internet</a:t>
            </a:r>
          </a:p>
        </p:txBody>
      </p:sp>
      <p:pic>
        <p:nvPicPr>
          <p:cNvPr id="2051" name="Picture 3"/>
          <p:cNvPicPr>
            <a:picLocks noChangeAspect="1" noChangeArrowheads="1"/>
          </p:cNvPicPr>
          <p:nvPr/>
        </p:nvPicPr>
        <p:blipFill>
          <a:blip r:embed="rId2" cstate="print"/>
          <a:srcRect/>
          <a:stretch>
            <a:fillRect/>
          </a:stretch>
        </p:blipFill>
        <p:spPr bwMode="auto">
          <a:xfrm>
            <a:off x="528638" y="2060848"/>
            <a:ext cx="8086725" cy="423862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2.3 Avantage de service Web</a:t>
            </a:r>
            <a:endParaRPr lang="fr-FR" dirty="0">
              <a:solidFill>
                <a:srgbClr val="FF0000"/>
              </a:solidFill>
            </a:endParaRPr>
          </a:p>
        </p:txBody>
      </p:sp>
      <p:pic>
        <p:nvPicPr>
          <p:cNvPr id="3075" name="Picture 3"/>
          <p:cNvPicPr>
            <a:picLocks noChangeAspect="1" noChangeArrowheads="1"/>
          </p:cNvPicPr>
          <p:nvPr/>
        </p:nvPicPr>
        <p:blipFill>
          <a:blip r:embed="rId2" cstate="print"/>
          <a:srcRect/>
          <a:stretch>
            <a:fillRect/>
          </a:stretch>
        </p:blipFill>
        <p:spPr bwMode="auto">
          <a:xfrm>
            <a:off x="230882" y="2420888"/>
            <a:ext cx="8733606" cy="3505200"/>
          </a:xfrm>
          <a:prstGeom prst="rect">
            <a:avLst/>
          </a:prstGeom>
          <a:noFill/>
          <a:ln w="9525">
            <a:noFill/>
            <a:miter lim="800000"/>
            <a:headEnd/>
            <a:tailEnd/>
          </a:ln>
        </p:spPr>
      </p:pic>
      <p:sp>
        <p:nvSpPr>
          <p:cNvPr id="9" name="Rectangle 8"/>
          <p:cNvSpPr/>
          <p:nvPr/>
        </p:nvSpPr>
        <p:spPr>
          <a:xfrm>
            <a:off x="971600" y="5661248"/>
            <a:ext cx="7344816" cy="461665"/>
          </a:xfrm>
          <a:prstGeom prst="rect">
            <a:avLst/>
          </a:prstGeom>
        </p:spPr>
        <p:txBody>
          <a:bodyPr wrap="square">
            <a:spAutoFit/>
          </a:bodyPr>
          <a:lstStyle/>
          <a:p>
            <a:r>
              <a:rPr lang="fr-FR" sz="2400" b="1" dirty="0" smtClean="0"/>
              <a:t>B2C                                                                                  B2B</a:t>
            </a:r>
            <a:endParaRPr lang="fr-FR" sz="2400" b="1" dirty="0"/>
          </a:p>
        </p:txBody>
      </p:sp>
      <p:pic>
        <p:nvPicPr>
          <p:cNvPr id="3077" name="Picture 5"/>
          <p:cNvPicPr>
            <a:picLocks noChangeAspect="1" noChangeArrowheads="1"/>
          </p:cNvPicPr>
          <p:nvPr/>
        </p:nvPicPr>
        <p:blipFill>
          <a:blip r:embed="rId3" cstate="print"/>
          <a:srcRect/>
          <a:stretch>
            <a:fillRect/>
          </a:stretch>
        </p:blipFill>
        <p:spPr bwMode="auto">
          <a:xfrm>
            <a:off x="539552" y="1268760"/>
            <a:ext cx="7753350" cy="100965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790</TotalTime>
  <Words>2795</Words>
  <Application>Microsoft Office PowerPoint</Application>
  <PresentationFormat>Affichage à l'écran (4:3)</PresentationFormat>
  <Paragraphs>278</Paragraphs>
  <Slides>40</Slides>
  <Notes>1</Notes>
  <HiddenSlides>0</HiddenSlides>
  <MMClips>0</MMClips>
  <ScaleCrop>false</ScaleCrop>
  <HeadingPairs>
    <vt:vector size="4" baseType="variant">
      <vt:variant>
        <vt:lpstr>Thème</vt:lpstr>
      </vt:variant>
      <vt:variant>
        <vt:i4>1</vt:i4>
      </vt:variant>
      <vt:variant>
        <vt:lpstr>Titres des diapositives</vt:lpstr>
      </vt:variant>
      <vt:variant>
        <vt:i4>40</vt:i4>
      </vt:variant>
    </vt:vector>
  </HeadingPairs>
  <TitlesOfParts>
    <vt:vector size="41" baseType="lpstr">
      <vt:lpstr>Thème Office</vt:lpstr>
      <vt:lpstr>Les services Web</vt:lpstr>
      <vt:lpstr> 1. Les architectures orientées services (SOA)</vt:lpstr>
      <vt:lpstr>1.2 Les services</vt:lpstr>
      <vt:lpstr>1.3 Les principales caractéristiques d’un service </vt:lpstr>
      <vt:lpstr>1.4 Les acteurs de la SOA</vt:lpstr>
      <vt:lpstr>2. Les services Web : une instance de SOA</vt:lpstr>
      <vt:lpstr>Diapositive 7</vt:lpstr>
      <vt:lpstr>2.2 Le services Web est une réalisation de SOA sur Internet</vt:lpstr>
      <vt:lpstr>2.3 Avantage de service Web</vt:lpstr>
      <vt:lpstr>Diapositive 10</vt:lpstr>
      <vt:lpstr>2.4 Exemples de services Web existants</vt:lpstr>
      <vt:lpstr>2.5 Technologies de base pour services web</vt:lpstr>
      <vt:lpstr>Diapositive 13</vt:lpstr>
      <vt:lpstr>2.6 Description en couche des services Web</vt:lpstr>
      <vt:lpstr>3. Le protocole de communication SOAP</vt:lpstr>
      <vt:lpstr>3.1 Structure d'un message SOAP</vt:lpstr>
      <vt:lpstr>Diapositive 17</vt:lpstr>
      <vt:lpstr>3.2 Enveloppe SOAP: Exemple</vt:lpstr>
      <vt:lpstr>Diapositive 19</vt:lpstr>
      <vt:lpstr>3.3 Le corps SOAP </vt:lpstr>
      <vt:lpstr>3.4 L'en-tête SOAP</vt:lpstr>
      <vt:lpstr>Cheminement des messages SOAP</vt:lpstr>
      <vt:lpstr>3.5 Message d'erreur SOAP</vt:lpstr>
      <vt:lpstr>Diapositive 24</vt:lpstr>
      <vt:lpstr>Diapositive 25</vt:lpstr>
      <vt:lpstr>3.6 Exemple de communication</vt:lpstr>
      <vt:lpstr>4. Le langage de description WSDL</vt:lpstr>
      <vt:lpstr>Diapositive 28</vt:lpstr>
      <vt:lpstr>4.2 Exemple de type</vt:lpstr>
      <vt:lpstr>4.3 Exemple de message</vt:lpstr>
      <vt:lpstr>4.4 L’élément Opération</vt:lpstr>
      <vt:lpstr>4.5 Exemple de types de ports </vt:lpstr>
      <vt:lpstr>4.6 Exemple binding</vt:lpstr>
      <vt:lpstr>Diapositive 34</vt:lpstr>
      <vt:lpstr>Diapositive 35</vt:lpstr>
      <vt:lpstr>4.7 Exemple de port </vt:lpstr>
      <vt:lpstr>4.8 Exemple de service</vt:lpstr>
      <vt:lpstr>4.9 L'élément définition</vt:lpstr>
      <vt:lpstr>Diapositive 39</vt:lpstr>
      <vt:lpstr>5. L’annuaire UDDI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SCC</dc:creator>
  <cp:lastModifiedBy>SCC</cp:lastModifiedBy>
  <cp:revision>114</cp:revision>
  <dcterms:created xsi:type="dcterms:W3CDTF">2018-04-23T16:29:24Z</dcterms:created>
  <dcterms:modified xsi:type="dcterms:W3CDTF">2018-05-02T11:03:12Z</dcterms:modified>
</cp:coreProperties>
</file>