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5"/>
  </p:notesMasterIdLst>
  <p:sldIdLst>
    <p:sldId id="256" r:id="rId2"/>
    <p:sldId id="379" r:id="rId3"/>
    <p:sldId id="381" r:id="rId4"/>
    <p:sldId id="463" r:id="rId5"/>
    <p:sldId id="464" r:id="rId6"/>
    <p:sldId id="465" r:id="rId7"/>
    <p:sldId id="466" r:id="rId8"/>
    <p:sldId id="459" r:id="rId9"/>
    <p:sldId id="387" r:id="rId10"/>
    <p:sldId id="456" r:id="rId11"/>
    <p:sldId id="453" r:id="rId12"/>
    <p:sldId id="454" r:id="rId13"/>
    <p:sldId id="461" r:id="rId14"/>
    <p:sldId id="392" r:id="rId15"/>
    <p:sldId id="476" r:id="rId16"/>
    <p:sldId id="436" r:id="rId17"/>
    <p:sldId id="422" r:id="rId18"/>
    <p:sldId id="437" r:id="rId19"/>
    <p:sldId id="478" r:id="rId20"/>
    <p:sldId id="477" r:id="rId21"/>
    <p:sldId id="438" r:id="rId22"/>
    <p:sldId id="439" r:id="rId23"/>
    <p:sldId id="440" r:id="rId24"/>
    <p:sldId id="441" r:id="rId25"/>
    <p:sldId id="424" r:id="rId26"/>
    <p:sldId id="442" r:id="rId27"/>
    <p:sldId id="458" r:id="rId28"/>
    <p:sldId id="423" r:id="rId29"/>
    <p:sldId id="394" r:id="rId30"/>
    <p:sldId id="426" r:id="rId31"/>
    <p:sldId id="479" r:id="rId32"/>
    <p:sldId id="480" r:id="rId33"/>
    <p:sldId id="470" r:id="rId34"/>
    <p:sldId id="471" r:id="rId35"/>
    <p:sldId id="425" r:id="rId36"/>
    <p:sldId id="481" r:id="rId37"/>
    <p:sldId id="482" r:id="rId38"/>
    <p:sldId id="483" r:id="rId39"/>
    <p:sldId id="462" r:id="rId40"/>
    <p:sldId id="443" r:id="rId41"/>
    <p:sldId id="400" r:id="rId42"/>
    <p:sldId id="444" r:id="rId43"/>
    <p:sldId id="445" r:id="rId44"/>
    <p:sldId id="446" r:id="rId45"/>
    <p:sldId id="447" r:id="rId46"/>
    <p:sldId id="448" r:id="rId47"/>
    <p:sldId id="449" r:id="rId48"/>
    <p:sldId id="434" r:id="rId49"/>
    <p:sldId id="472" r:id="rId50"/>
    <p:sldId id="428" r:id="rId51"/>
    <p:sldId id="429" r:id="rId52"/>
    <p:sldId id="473" r:id="rId53"/>
    <p:sldId id="430" r:id="rId5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207" autoAdjust="0"/>
    <p:restoredTop sz="89785" autoAdjust="0"/>
  </p:normalViewPr>
  <p:slideViewPr>
    <p:cSldViewPr>
      <p:cViewPr>
        <p:scale>
          <a:sx n="70" d="100"/>
          <a:sy n="70" d="100"/>
        </p:scale>
        <p:origin x="-1362" y="-3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AB2EB1-289E-409D-A696-3CCBF6D54713}" type="datetimeFigureOut">
              <a:rPr lang="fr-FR" smtClean="0"/>
              <a:pPr/>
              <a:t>12/05/2020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AB7FD2-79BE-4336-87B2-BB8127DAFC69}" type="slidenum">
              <a:rPr lang="fr-FR" smtClean="0"/>
              <a:pPr/>
              <a:t>‹N°›</a:t>
            </a:fld>
            <a:endParaRPr lang="fr-FR"/>
          </a:p>
        </p:txBody>
      </p:sp>
    </p:spTree>
    <p:extLst>
      <p:ext uri="{BB962C8B-B14F-4D97-AF65-F5344CB8AC3E}">
        <p14:creationId xmlns="" xmlns:p14="http://schemas.microsoft.com/office/powerpoint/2010/main" val="576274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C62A0DF9-3C92-4993-A10A-316098C0EDC4}" type="datetimeFigureOut">
              <a:rPr lang="fr-FR" smtClean="0"/>
              <a:pPr/>
              <a:t>12/05/2020</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A9C3DA8F-7A29-4C4E-AFF2-F9805ED1F5D6}" type="slidenum">
              <a:rPr lang="fr-FR" smtClean="0"/>
              <a:pPr/>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2A0DF9-3C92-4993-A10A-316098C0EDC4}" type="datetimeFigureOut">
              <a:rPr lang="fr-FR" smtClean="0"/>
              <a:pPr/>
              <a:t>12/05/2020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A9C3DA8F-7A29-4C4E-AFF2-F9805ED1F5D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2A0DF9-3C92-4993-A10A-316098C0EDC4}" type="datetimeFigureOut">
              <a:rPr lang="fr-FR" smtClean="0"/>
              <a:pPr/>
              <a:t>12/05/2020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A9C3DA8F-7A29-4C4E-AFF2-F9805ED1F5D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2A0DF9-3C92-4993-A10A-316098C0EDC4}" type="datetimeFigureOut">
              <a:rPr lang="fr-FR" smtClean="0"/>
              <a:pPr/>
              <a:t>12/05/2020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A9C3DA8F-7A29-4C4E-AFF2-F9805ED1F5D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C62A0DF9-3C92-4993-A10A-316098C0EDC4}" type="datetimeFigureOut">
              <a:rPr lang="fr-FR" smtClean="0"/>
              <a:pPr/>
              <a:t>12/05/2020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A9C3DA8F-7A29-4C4E-AFF2-F9805ED1F5D6}" type="slidenum">
              <a:rPr lang="fr-FR" smtClean="0"/>
              <a:pPr/>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C62A0DF9-3C92-4993-A10A-316098C0EDC4}" type="datetimeFigureOut">
              <a:rPr lang="fr-FR" smtClean="0"/>
              <a:pPr/>
              <a:t>12/05/2020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A9C3DA8F-7A29-4C4E-AFF2-F9805ED1F5D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C62A0DF9-3C92-4993-A10A-316098C0EDC4}" type="datetimeFigureOut">
              <a:rPr lang="fr-FR" smtClean="0"/>
              <a:pPr/>
              <a:t>12/05/2020</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A9C3DA8F-7A29-4C4E-AFF2-F9805ED1F5D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C62A0DF9-3C92-4993-A10A-316098C0EDC4}" type="datetimeFigureOut">
              <a:rPr lang="fr-FR" smtClean="0"/>
              <a:pPr/>
              <a:t>12/05/2020</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A9C3DA8F-7A29-4C4E-AFF2-F9805ED1F5D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C62A0DF9-3C92-4993-A10A-316098C0EDC4}" type="datetimeFigureOut">
              <a:rPr lang="fr-FR" smtClean="0"/>
              <a:pPr/>
              <a:t>12/05/2020</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A9C3DA8F-7A29-4C4E-AFF2-F9805ED1F5D6}" type="slidenum">
              <a:rPr lang="fr-FR" smtClean="0"/>
              <a:pPr/>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C62A0DF9-3C92-4993-A10A-316098C0EDC4}" type="datetimeFigureOut">
              <a:rPr lang="fr-FR" smtClean="0"/>
              <a:pPr/>
              <a:t>12/05/2020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A9C3DA8F-7A29-4C4E-AFF2-F9805ED1F5D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C62A0DF9-3C92-4993-A10A-316098C0EDC4}" type="datetimeFigureOut">
              <a:rPr lang="fr-FR" smtClean="0"/>
              <a:pPr/>
              <a:t>12/05/2020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A9C3DA8F-7A29-4C4E-AFF2-F9805ED1F5D6}" type="slidenum">
              <a:rPr lang="fr-FR" smtClean="0"/>
              <a:pPr/>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62A0DF9-3C92-4993-A10A-316098C0EDC4}" type="datetimeFigureOut">
              <a:rPr lang="fr-FR" smtClean="0"/>
              <a:pPr/>
              <a:t>12/05/2020</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9C3DA8F-7A29-4C4E-AFF2-F9805ED1F5D6}" type="slidenum">
              <a:rPr lang="fr-FR" smtClean="0"/>
              <a:pPr/>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00100" y="357166"/>
            <a:ext cx="7624786" cy="2783802"/>
          </a:xfrm>
        </p:spPr>
        <p:txBody>
          <a:bodyPr>
            <a:normAutofit fontScale="90000"/>
          </a:bodyPr>
          <a:lstStyle/>
          <a:p>
            <a:pPr algn="ctr"/>
            <a:r>
              <a:rPr lang="fr-FR" sz="4800" dirty="0" smtClean="0"/>
              <a:t/>
            </a:r>
            <a:br>
              <a:rPr lang="fr-FR" sz="4800" dirty="0" smtClean="0"/>
            </a:br>
            <a:r>
              <a:rPr lang="fr-FR" sz="4800" dirty="0" smtClean="0"/>
              <a:t/>
            </a:r>
            <a:br>
              <a:rPr lang="fr-FR" sz="4800" dirty="0" smtClean="0"/>
            </a:br>
            <a:r>
              <a:rPr lang="fr-FR" sz="4800" dirty="0" smtClean="0"/>
              <a:t/>
            </a:r>
            <a:br>
              <a:rPr lang="fr-FR" sz="4800" dirty="0" smtClean="0"/>
            </a:br>
            <a:r>
              <a:rPr lang="fr-FR" sz="4800" dirty="0" smtClean="0"/>
              <a:t/>
            </a:r>
            <a:br>
              <a:rPr lang="fr-FR" sz="4800" dirty="0" smtClean="0"/>
            </a:br>
            <a:r>
              <a:rPr lang="fr-FR" sz="4800" dirty="0" smtClean="0"/>
              <a:t/>
            </a:r>
            <a:br>
              <a:rPr lang="fr-FR" sz="4800" dirty="0" smtClean="0"/>
            </a:br>
            <a:r>
              <a:rPr lang="fr-FR" sz="4800" dirty="0" smtClean="0"/>
              <a:t/>
            </a:r>
            <a:br>
              <a:rPr lang="fr-FR" sz="4800" dirty="0" smtClean="0"/>
            </a:br>
            <a:r>
              <a:rPr lang="fr-FR" sz="4400" b="1" dirty="0" smtClean="0"/>
              <a:t>Cour 8</a:t>
            </a:r>
            <a:br>
              <a:rPr lang="fr-FR" sz="4400" b="1" dirty="0" smtClean="0"/>
            </a:br>
            <a:r>
              <a:rPr lang="fr-FR" sz="4400" b="1" dirty="0" smtClean="0"/>
              <a:t/>
            </a:r>
            <a:br>
              <a:rPr lang="fr-FR" sz="4400" b="1" dirty="0" smtClean="0"/>
            </a:br>
            <a:r>
              <a:rPr lang="fr-FR" b="1" dirty="0"/>
              <a:t>Le mémoire</a:t>
            </a:r>
            <a:br>
              <a:rPr lang="fr-FR" b="1" dirty="0"/>
            </a:br>
            <a:r>
              <a:rPr lang="fr-FR" b="1" dirty="0" smtClean="0"/>
              <a:t>contenu et </a:t>
            </a:r>
            <a:r>
              <a:rPr lang="fr-FR" b="1" dirty="0"/>
              <a:t>forme</a:t>
            </a:r>
            <a:endParaRPr lang="fr-FR" strike="sngStrike" dirty="0"/>
          </a:p>
        </p:txBody>
      </p:sp>
      <p:sp>
        <p:nvSpPr>
          <p:cNvPr id="3" name="Sous-titre 2"/>
          <p:cNvSpPr>
            <a:spLocks noGrp="1"/>
          </p:cNvSpPr>
          <p:nvPr>
            <p:ph type="subTitle" idx="1"/>
          </p:nvPr>
        </p:nvSpPr>
        <p:spPr>
          <a:xfrm>
            <a:off x="1142976" y="3929042"/>
            <a:ext cx="7429552" cy="2928958"/>
          </a:xfrm>
        </p:spPr>
        <p:txBody>
          <a:bodyPr>
            <a:normAutofit fontScale="85000" lnSpcReduction="20000"/>
          </a:bodyPr>
          <a:lstStyle/>
          <a:p>
            <a:pPr>
              <a:spcBef>
                <a:spcPts val="0"/>
              </a:spcBef>
            </a:pPr>
            <a:r>
              <a:rPr lang="fr-FR" sz="3000" b="1" dirty="0" smtClean="0"/>
              <a:t>chargée de la matière : </a:t>
            </a:r>
          </a:p>
          <a:p>
            <a:pPr>
              <a:spcBef>
                <a:spcPts val="0"/>
              </a:spcBef>
            </a:pPr>
            <a:r>
              <a:rPr lang="fr-FR" sz="3000" b="1" dirty="0" smtClean="0"/>
              <a:t>SRITI Leila</a:t>
            </a:r>
          </a:p>
          <a:p>
            <a:pPr>
              <a:spcBef>
                <a:spcPts val="0"/>
              </a:spcBef>
            </a:pPr>
            <a:endParaRPr lang="fr-FR" sz="3000" b="1" dirty="0" smtClean="0"/>
          </a:p>
          <a:p>
            <a:pPr>
              <a:spcBef>
                <a:spcPts val="0"/>
              </a:spcBef>
            </a:pPr>
            <a:r>
              <a:rPr lang="fr-FR" sz="3000" b="1" dirty="0" smtClean="0"/>
              <a:t>Matière : Initiation à la Rédaction d’un   		      Mémoire en Architecture</a:t>
            </a:r>
          </a:p>
          <a:p>
            <a:pPr>
              <a:spcBef>
                <a:spcPts val="0"/>
              </a:spcBef>
            </a:pPr>
            <a:endParaRPr lang="fr-FR" b="1" dirty="0" smtClean="0"/>
          </a:p>
          <a:p>
            <a:pPr>
              <a:spcBef>
                <a:spcPts val="0"/>
              </a:spcBef>
            </a:pPr>
            <a:r>
              <a:rPr lang="fr-FR" b="1" dirty="0" smtClean="0"/>
              <a:t>Master 1: Architecture</a:t>
            </a:r>
          </a:p>
          <a:p>
            <a:pPr>
              <a:spcBef>
                <a:spcPts val="0"/>
              </a:spcBef>
            </a:pPr>
            <a:r>
              <a:rPr lang="fr-FR" sz="1900" dirty="0" smtClean="0"/>
              <a:t> </a:t>
            </a:r>
          </a:p>
          <a:p>
            <a:pPr>
              <a:spcBef>
                <a:spcPts val="0"/>
              </a:spcBef>
            </a:pPr>
            <a:r>
              <a:rPr lang="fr-FR" sz="1900" dirty="0" smtClean="0">
                <a:latin typeface="Arial Unicode MS" pitchFamily="34" charset="-128"/>
                <a:ea typeface="Arial Unicode MS" pitchFamily="34" charset="-128"/>
                <a:cs typeface="Arial Unicode MS" pitchFamily="34" charset="-128"/>
              </a:rPr>
              <a:t>Département d’architecture, </a:t>
            </a:r>
          </a:p>
          <a:p>
            <a:pPr>
              <a:spcBef>
                <a:spcPts val="0"/>
              </a:spcBef>
            </a:pPr>
            <a:r>
              <a:rPr lang="fr-FR" sz="1900" dirty="0" smtClean="0">
                <a:latin typeface="Arial Unicode MS" pitchFamily="34" charset="-128"/>
                <a:ea typeface="Arial Unicode MS" pitchFamily="34" charset="-128"/>
                <a:cs typeface="Arial Unicode MS" pitchFamily="34" charset="-128"/>
              </a:rPr>
              <a:t>Université Mohamed KHIDER</a:t>
            </a:r>
          </a:p>
          <a:p>
            <a:pPr algn="ct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Structure du mémoire</a:t>
            </a:r>
            <a:endParaRPr lang="fr-FR" dirty="0"/>
          </a:p>
        </p:txBody>
      </p:sp>
      <p:sp>
        <p:nvSpPr>
          <p:cNvPr id="3" name="Espace réservé du contenu 2"/>
          <p:cNvSpPr>
            <a:spLocks noGrp="1"/>
          </p:cNvSpPr>
          <p:nvPr>
            <p:ph idx="1"/>
          </p:nvPr>
        </p:nvSpPr>
        <p:spPr/>
        <p:txBody>
          <a:bodyPr>
            <a:normAutofit fontScale="47500" lnSpcReduction="20000"/>
          </a:bodyPr>
          <a:lstStyle/>
          <a:p>
            <a:pPr marL="0" lvl="0" indent="0">
              <a:buClrTx/>
              <a:buSzTx/>
              <a:buNone/>
            </a:pPr>
            <a:r>
              <a:rPr lang="fr-FR" dirty="0" smtClean="0">
                <a:ea typeface="Times New Roman" panose="02020603050405020304" pitchFamily="18" charset="0"/>
                <a:cs typeface="Arial" panose="020B0604020202020204" pitchFamily="34" charset="0"/>
              </a:rPr>
              <a:t>Page de garde	</a:t>
            </a:r>
          </a:p>
          <a:p>
            <a:pPr marL="0" lvl="0" indent="0">
              <a:buClrTx/>
              <a:buSzTx/>
              <a:buNone/>
            </a:pPr>
            <a:r>
              <a:rPr lang="fr-FR" dirty="0" smtClean="0">
                <a:ea typeface="Times New Roman" panose="02020603050405020304" pitchFamily="18" charset="0"/>
                <a:cs typeface="Arial" panose="020B0604020202020204" pitchFamily="34" charset="0"/>
              </a:rPr>
              <a:t>Page de titre	</a:t>
            </a:r>
          </a:p>
          <a:p>
            <a:pPr marL="0" lvl="0" indent="0">
              <a:buClrTx/>
              <a:buSzTx/>
              <a:buNone/>
            </a:pPr>
            <a:r>
              <a:rPr lang="fr-FR" dirty="0" smtClean="0">
                <a:ea typeface="Times New Roman" panose="02020603050405020304" pitchFamily="18" charset="0"/>
                <a:cs typeface="Arial" panose="020B0604020202020204" pitchFamily="34" charset="0"/>
              </a:rPr>
              <a:t>Dédicace (</a:t>
            </a:r>
            <a:r>
              <a:rPr lang="fr-FR" i="1" dirty="0" smtClean="0">
                <a:ea typeface="Times New Roman" panose="02020603050405020304" pitchFamily="18" charset="0"/>
                <a:cs typeface="Arial" panose="020B0604020202020204" pitchFamily="34" charset="0"/>
              </a:rPr>
              <a:t>facultatif</a:t>
            </a:r>
            <a:r>
              <a:rPr lang="fr-FR" dirty="0" smtClean="0">
                <a:ea typeface="Times New Roman" panose="02020603050405020304" pitchFamily="18" charset="0"/>
                <a:cs typeface="Arial" panose="020B0604020202020204" pitchFamily="34" charset="0"/>
              </a:rPr>
              <a:t>) 	</a:t>
            </a:r>
          </a:p>
          <a:p>
            <a:pPr marL="0" lvl="0" indent="0">
              <a:buClrTx/>
              <a:buSzTx/>
              <a:buNone/>
            </a:pPr>
            <a:r>
              <a:rPr lang="fr-FR" dirty="0" smtClean="0">
                <a:ea typeface="Times New Roman" panose="02020603050405020304" pitchFamily="18" charset="0"/>
                <a:cs typeface="Arial" panose="020B0604020202020204" pitchFamily="34" charset="0"/>
              </a:rPr>
              <a:t>Remerciements (</a:t>
            </a:r>
            <a:r>
              <a:rPr lang="fr-FR" i="1" dirty="0" smtClean="0">
                <a:ea typeface="Times New Roman" panose="02020603050405020304" pitchFamily="18" charset="0"/>
                <a:cs typeface="Arial" panose="020B0604020202020204" pitchFamily="34" charset="0"/>
              </a:rPr>
              <a:t>facultatif</a:t>
            </a:r>
            <a:r>
              <a:rPr lang="fr-FR" dirty="0" smtClean="0">
                <a:ea typeface="Times New Roman" panose="02020603050405020304" pitchFamily="18" charset="0"/>
                <a:cs typeface="Arial" panose="020B0604020202020204" pitchFamily="34" charset="0"/>
              </a:rPr>
              <a:t>) 	</a:t>
            </a:r>
          </a:p>
          <a:p>
            <a:pPr marL="0" lvl="0" indent="0">
              <a:buClrTx/>
              <a:buSzTx/>
              <a:buNone/>
            </a:pPr>
            <a:r>
              <a:rPr lang="fr-FR" dirty="0" smtClean="0">
                <a:ea typeface="Times New Roman" panose="02020603050405020304" pitchFamily="18" charset="0"/>
                <a:cs typeface="Arial" panose="020B0604020202020204" pitchFamily="34" charset="0"/>
              </a:rPr>
              <a:t>Résumé	</a:t>
            </a:r>
          </a:p>
          <a:p>
            <a:pPr marL="0" lvl="0" indent="0">
              <a:buClrTx/>
              <a:buSzTx/>
              <a:buNone/>
            </a:pPr>
            <a:r>
              <a:rPr lang="fr-FR" dirty="0" smtClean="0">
                <a:ea typeface="Times New Roman" panose="02020603050405020304" pitchFamily="18" charset="0"/>
                <a:cs typeface="Arial" panose="020B0604020202020204" pitchFamily="34" charset="0"/>
              </a:rPr>
              <a:t>Abstract  (pour les thèses seulement)	</a:t>
            </a:r>
          </a:p>
          <a:p>
            <a:pPr marL="0" lvl="0" indent="0">
              <a:buClrTx/>
              <a:buSzTx/>
              <a:buNone/>
            </a:pPr>
            <a:r>
              <a:rPr lang="fr-FR" dirty="0" smtClean="0">
                <a:ea typeface="Times New Roman" panose="02020603050405020304" pitchFamily="18" charset="0"/>
                <a:cs typeface="Arial" panose="020B0604020202020204" pitchFamily="34" charset="0"/>
              </a:rPr>
              <a:t>Table des matières	</a:t>
            </a:r>
          </a:p>
          <a:p>
            <a:pPr marL="0" lvl="0" indent="0">
              <a:buClrTx/>
              <a:buSzTx/>
              <a:buNone/>
            </a:pPr>
            <a:r>
              <a:rPr lang="fr-FR" dirty="0" smtClean="0">
                <a:ea typeface="Times New Roman" panose="02020603050405020304" pitchFamily="18" charset="0"/>
                <a:cs typeface="Arial" panose="020B0604020202020204" pitchFamily="34" charset="0"/>
              </a:rPr>
              <a:t>Liste des tableaux	</a:t>
            </a:r>
          </a:p>
          <a:p>
            <a:pPr marL="0" lvl="0" indent="0">
              <a:buClrTx/>
              <a:buSzTx/>
              <a:buNone/>
            </a:pPr>
            <a:r>
              <a:rPr lang="fr-FR" dirty="0" smtClean="0">
                <a:ea typeface="Times New Roman" panose="02020603050405020304" pitchFamily="18" charset="0"/>
                <a:cs typeface="Arial" panose="020B0604020202020204" pitchFamily="34" charset="0"/>
              </a:rPr>
              <a:t>Liste des figures	</a:t>
            </a:r>
          </a:p>
          <a:p>
            <a:pPr marL="0" lvl="0" indent="0">
              <a:buClrTx/>
              <a:buSzTx/>
              <a:buNone/>
            </a:pPr>
            <a:r>
              <a:rPr lang="fr-FR" dirty="0" smtClean="0">
                <a:ea typeface="Times New Roman" panose="02020603050405020304" pitchFamily="18" charset="0"/>
                <a:cs typeface="Arial" panose="020B0604020202020204" pitchFamily="34" charset="0"/>
              </a:rPr>
              <a:t>Liste des sigles et abréviations	</a:t>
            </a:r>
          </a:p>
          <a:p>
            <a:pPr marL="0" lvl="0" indent="0">
              <a:buClrTx/>
              <a:buSzTx/>
              <a:buNone/>
            </a:pPr>
            <a:r>
              <a:rPr lang="fr-FR" dirty="0" smtClean="0">
                <a:ea typeface="Times New Roman" panose="02020603050405020304" pitchFamily="18" charset="0"/>
                <a:cs typeface="Arial" panose="020B0604020202020204" pitchFamily="34" charset="0"/>
              </a:rPr>
              <a:t>Autres listes	</a:t>
            </a:r>
          </a:p>
          <a:p>
            <a:pPr marL="0" lvl="0" indent="0">
              <a:buClrTx/>
              <a:buSzTx/>
              <a:buNone/>
            </a:pPr>
            <a:r>
              <a:rPr lang="fr-FR" dirty="0" smtClean="0">
                <a:ea typeface="Times New Roman" panose="02020603050405020304" pitchFamily="18" charset="0"/>
                <a:cs typeface="Arial" panose="020B0604020202020204" pitchFamily="34" charset="0"/>
              </a:rPr>
              <a:t>Avant-propos (</a:t>
            </a:r>
            <a:r>
              <a:rPr lang="fr-FR" i="1" dirty="0" smtClean="0">
                <a:ea typeface="Times New Roman" panose="02020603050405020304" pitchFamily="18" charset="0"/>
                <a:cs typeface="Arial" panose="020B0604020202020204" pitchFamily="34" charset="0"/>
              </a:rPr>
              <a:t>facultatif</a:t>
            </a:r>
            <a:r>
              <a:rPr lang="fr-FR" dirty="0" smtClean="0">
                <a:ea typeface="Times New Roman" panose="02020603050405020304" pitchFamily="18" charset="0"/>
                <a:cs typeface="Arial" panose="020B0604020202020204" pitchFamily="34" charset="0"/>
              </a:rPr>
              <a:t>)	</a:t>
            </a:r>
          </a:p>
          <a:p>
            <a:pPr marL="0" lvl="0" indent="0">
              <a:buClrTx/>
              <a:buSzTx/>
              <a:buNone/>
            </a:pPr>
            <a:r>
              <a:rPr lang="fr-FR" dirty="0" smtClean="0">
                <a:ea typeface="Times New Roman" panose="02020603050405020304" pitchFamily="18" charset="0"/>
                <a:cs typeface="Arial" panose="020B0604020202020204" pitchFamily="34" charset="0"/>
              </a:rPr>
              <a:t>Introduction générale	</a:t>
            </a:r>
          </a:p>
          <a:p>
            <a:pPr marL="0" lvl="0" indent="0">
              <a:buClrTx/>
              <a:buSzTx/>
              <a:buNone/>
            </a:pPr>
            <a:r>
              <a:rPr lang="fr-FR" dirty="0" smtClean="0">
                <a:ea typeface="Times New Roman" panose="02020603050405020304" pitchFamily="18" charset="0"/>
                <a:cs typeface="Arial" panose="020B0604020202020204" pitchFamily="34" charset="0"/>
              </a:rPr>
              <a:t>Corps de l'ouvrage	</a:t>
            </a:r>
          </a:p>
          <a:p>
            <a:pPr marL="0" lvl="0" indent="0">
              <a:buClrTx/>
              <a:buSzTx/>
              <a:buNone/>
            </a:pPr>
            <a:r>
              <a:rPr lang="fr-FR" dirty="0" smtClean="0">
                <a:ea typeface="Times New Roman" panose="02020603050405020304" pitchFamily="18" charset="0"/>
                <a:cs typeface="Arial" panose="020B0604020202020204" pitchFamily="34" charset="0"/>
              </a:rPr>
              <a:t>Conclusion	générale</a:t>
            </a:r>
          </a:p>
          <a:p>
            <a:pPr marL="0" lvl="0" indent="0">
              <a:buClrTx/>
              <a:buSzTx/>
              <a:buNone/>
            </a:pPr>
            <a:r>
              <a:rPr lang="fr-FR" dirty="0" smtClean="0">
                <a:ea typeface="Times New Roman" panose="02020603050405020304" pitchFamily="18" charset="0"/>
                <a:cs typeface="Arial" panose="020B0604020202020204" pitchFamily="34" charset="0"/>
              </a:rPr>
              <a:t>Références ou bibliographie	</a:t>
            </a:r>
          </a:p>
          <a:p>
            <a:pPr marL="0" lvl="0" indent="0">
              <a:buClrTx/>
              <a:buSzTx/>
              <a:buNone/>
            </a:pPr>
            <a:r>
              <a:rPr lang="fr-FR" dirty="0" smtClean="0">
                <a:ea typeface="Times New Roman" panose="02020603050405020304" pitchFamily="18" charset="0"/>
                <a:cs typeface="Arial" panose="020B0604020202020204" pitchFamily="34" charset="0"/>
              </a:rPr>
              <a:t>Annexes</a:t>
            </a:r>
          </a:p>
          <a:p>
            <a:pPr marL="0" lvl="0" indent="0">
              <a:buClrTx/>
              <a:buSzTx/>
              <a:buNone/>
            </a:pPr>
            <a:r>
              <a:rPr lang="fr-FR" dirty="0" smtClean="0">
                <a:cs typeface="Arial" panose="020B0604020202020204" pitchFamily="34" charset="0"/>
              </a:rPr>
              <a:t>Page de couverture</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b="1" dirty="0" smtClean="0">
                <a:effectLst/>
              </a:rPr>
              <a:t>Structure du document scientifique</a:t>
            </a:r>
            <a:endParaRPr lang="fr-FR" sz="3200" dirty="0"/>
          </a:p>
        </p:txBody>
      </p:sp>
      <p:sp>
        <p:nvSpPr>
          <p:cNvPr id="3" name="Espace réservé du contenu 2"/>
          <p:cNvSpPr>
            <a:spLocks noGrp="1"/>
          </p:cNvSpPr>
          <p:nvPr>
            <p:ph idx="1"/>
          </p:nvPr>
        </p:nvSpPr>
        <p:spPr/>
        <p:txBody>
          <a:bodyPr>
            <a:normAutofit fontScale="92500" lnSpcReduction="20000"/>
          </a:bodyPr>
          <a:lstStyle/>
          <a:p>
            <a:pPr>
              <a:buNone/>
            </a:pPr>
            <a:r>
              <a:rPr lang="fr-FR" b="1" dirty="0" smtClean="0"/>
              <a:t>Les </a:t>
            </a:r>
            <a:r>
              <a:rPr lang="fr-FR" b="1" dirty="0"/>
              <a:t>rubriques du </a:t>
            </a:r>
            <a:r>
              <a:rPr lang="fr-FR" b="1" dirty="0" smtClean="0"/>
              <a:t>mémoire</a:t>
            </a:r>
            <a:endParaRPr lang="fr-FR" b="1" dirty="0"/>
          </a:p>
          <a:p>
            <a:r>
              <a:rPr lang="fr-FR" dirty="0"/>
              <a:t>Le tableau qui suit </a:t>
            </a:r>
            <a:r>
              <a:rPr lang="fr-FR" dirty="0" smtClean="0"/>
              <a:t>donne une synthèse </a:t>
            </a:r>
            <a:r>
              <a:rPr lang="fr-FR" dirty="0"/>
              <a:t>des différentes rubriques caractérisant </a:t>
            </a:r>
            <a:r>
              <a:rPr lang="fr-FR" dirty="0" smtClean="0"/>
              <a:t>un document </a:t>
            </a:r>
            <a:r>
              <a:rPr lang="fr-FR" dirty="0"/>
              <a:t>scientifique. </a:t>
            </a:r>
            <a:endParaRPr lang="fr-FR" dirty="0" smtClean="0"/>
          </a:p>
          <a:p>
            <a:r>
              <a:rPr lang="fr-FR" dirty="0" smtClean="0"/>
              <a:t>Ces </a:t>
            </a:r>
            <a:r>
              <a:rPr lang="fr-FR" dirty="0"/>
              <a:t>différentes composantes sont présentées dans l'ordre où </a:t>
            </a:r>
            <a:r>
              <a:rPr lang="fr-FR" dirty="0" smtClean="0"/>
              <a:t>elles apparaissent </a:t>
            </a:r>
            <a:r>
              <a:rPr lang="fr-FR" dirty="0"/>
              <a:t>habituellement dans le manuscrit. </a:t>
            </a:r>
            <a:endParaRPr lang="fr-FR" dirty="0" smtClean="0"/>
          </a:p>
          <a:p>
            <a:r>
              <a:rPr lang="fr-FR" dirty="0" smtClean="0"/>
              <a:t>La </a:t>
            </a:r>
            <a:r>
              <a:rPr lang="fr-FR" dirty="0"/>
              <a:t>colonne du centre du tableau indique si </a:t>
            </a:r>
            <a:r>
              <a:rPr lang="fr-FR" dirty="0" smtClean="0"/>
              <a:t>la rubrique </a:t>
            </a:r>
            <a:r>
              <a:rPr lang="fr-FR" dirty="0"/>
              <a:t>est obligatoire ou facultative dans un mémoire ou une thèse. La colonne de </a:t>
            </a:r>
            <a:r>
              <a:rPr lang="fr-FR" dirty="0" smtClean="0"/>
              <a:t>droite identifie </a:t>
            </a:r>
            <a:r>
              <a:rPr lang="fr-FR" dirty="0"/>
              <a:t>le type de document dans lequel on retrouve chaque rubrique.</a:t>
            </a:r>
          </a:p>
        </p:txBody>
      </p:sp>
    </p:spTree>
    <p:extLst>
      <p:ext uri="{BB962C8B-B14F-4D97-AF65-F5344CB8AC3E}">
        <p14:creationId xmlns="" xmlns:p14="http://schemas.microsoft.com/office/powerpoint/2010/main" val="20829841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5656" y="476672"/>
            <a:ext cx="7498080" cy="706090"/>
          </a:xfrm>
        </p:spPr>
        <p:txBody>
          <a:bodyPr>
            <a:normAutofit fontScale="90000"/>
          </a:bodyPr>
          <a:lstStyle/>
          <a:p>
            <a:r>
              <a:rPr lang="fr-FR" sz="3600" b="1" dirty="0">
                <a:effectLst/>
              </a:rPr>
              <a:t>Structure du document scientifique</a:t>
            </a:r>
            <a:r>
              <a:rPr lang="fr-FR" dirty="0">
                <a:effectLst/>
              </a:rPr>
              <a:t/>
            </a:r>
            <a:br>
              <a:rPr lang="fr-FR" dirty="0">
                <a:effectLst/>
              </a:rPr>
            </a:br>
            <a:endParaRPr lang="fr-FR" dirty="0"/>
          </a:p>
        </p:txBody>
      </p:sp>
      <p:graphicFrame>
        <p:nvGraphicFramePr>
          <p:cNvPr id="9" name="Espace réservé du contenu 8"/>
          <p:cNvGraphicFramePr>
            <a:graphicFrameLocks noGrp="1"/>
          </p:cNvGraphicFramePr>
          <p:nvPr>
            <p:ph idx="1"/>
            <p:extLst>
              <p:ext uri="{D42A27DB-BD31-4B8C-83A1-F6EECF244321}">
                <p14:modId xmlns="" xmlns:p14="http://schemas.microsoft.com/office/powerpoint/2010/main" val="3697228693"/>
              </p:ext>
            </p:extLst>
          </p:nvPr>
        </p:nvGraphicFramePr>
        <p:xfrm>
          <a:off x="1408176" y="1401654"/>
          <a:ext cx="7076616" cy="4358332"/>
        </p:xfrm>
        <a:graphic>
          <a:graphicData uri="http://schemas.openxmlformats.org/drawingml/2006/table">
            <a:tbl>
              <a:tblPr firstRow="1" firstCol="1" bandRow="1"/>
              <a:tblGrid>
                <a:gridCol w="4358376"/>
                <a:gridCol w="1197248"/>
                <a:gridCol w="1520992"/>
              </a:tblGrid>
              <a:tr h="72008">
                <a:tc>
                  <a:txBody>
                    <a:bodyPr/>
                    <a:lstStyle/>
                    <a:p>
                      <a:pPr>
                        <a:lnSpc>
                          <a:spcPct val="107000"/>
                        </a:lnSpc>
                        <a:spcAft>
                          <a:spcPts val="0"/>
                        </a:spcAft>
                      </a:pPr>
                      <a:r>
                        <a:rPr lang="fr-FR" sz="1200" b="1" dirty="0">
                          <a:effectLst/>
                          <a:latin typeface="TimesNewRoman"/>
                          <a:ea typeface="Calibri" panose="020F0502020204030204" pitchFamily="34" charset="0"/>
                          <a:cs typeface="TimesNewRoman"/>
                        </a:rPr>
                        <a:t>Rubrique</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200" b="1">
                          <a:effectLst/>
                          <a:latin typeface="TimesNewRoman"/>
                          <a:ea typeface="Calibri" panose="020F0502020204030204" pitchFamily="34" charset="0"/>
                          <a:cs typeface="TimesNewRoman"/>
                        </a:rPr>
                        <a:t>Statut dans thèse ou mémoire</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200" b="1">
                          <a:effectLst/>
                          <a:latin typeface="TimesNewRoman"/>
                          <a:ea typeface="Calibri" panose="020F0502020204030204" pitchFamily="34" charset="0"/>
                          <a:cs typeface="TimesNewRoman"/>
                        </a:rPr>
                        <a:t>Type de</a:t>
                      </a:r>
                      <a:endParaRPr lang="fr-FR" sz="110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fr-FR" sz="1200" b="1">
                          <a:effectLst/>
                          <a:latin typeface="TimesNewRoman"/>
                          <a:ea typeface="Calibri" panose="020F0502020204030204" pitchFamily="34" charset="0"/>
                          <a:cs typeface="TimesNewRoman"/>
                        </a:rPr>
                        <a:t>document</a:t>
                      </a:r>
                      <a:endParaRPr lang="fr-FR" sz="110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fr-FR" sz="1100" b="1">
                          <a:effectLst/>
                          <a:latin typeface="TimesNewRoman"/>
                          <a:ea typeface="Calibri" panose="020F0502020204030204" pitchFamily="34" charset="0"/>
                          <a:cs typeface="TimesNewRoman"/>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a:effectLst/>
                          <a:latin typeface="TimesNewRoman"/>
                          <a:ea typeface="Calibri" panose="020F0502020204030204" pitchFamily="34" charset="0"/>
                          <a:cs typeface="TimesNewRoman"/>
                        </a:rPr>
                        <a:t>1. Page de titre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obligatoire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LRM</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dirty="0">
                          <a:effectLst/>
                          <a:latin typeface="TimesNewRoman"/>
                          <a:ea typeface="Calibri" panose="020F0502020204030204" pitchFamily="34" charset="0"/>
                          <a:cs typeface="TimesNewRoman"/>
                        </a:rPr>
                        <a:t>3. Dédicace </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dirty="0">
                          <a:effectLst/>
                          <a:latin typeface="TimesNewRoman"/>
                          <a:ea typeface="Calibri" panose="020F0502020204030204" pitchFamily="34" charset="0"/>
                          <a:cs typeface="TimesNewRoman"/>
                        </a:rPr>
                        <a:t>facultatif</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dirty="0">
                          <a:effectLst/>
                          <a:latin typeface="TimesNewRoman"/>
                          <a:ea typeface="Calibri" panose="020F0502020204030204" pitchFamily="34" charset="0"/>
                          <a:cs typeface="TimesNewRoman"/>
                        </a:rPr>
                        <a:t>LRMA</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a:effectLst/>
                          <a:latin typeface="TimesNewRoman"/>
                          <a:ea typeface="Calibri" panose="020F0502020204030204" pitchFamily="34" charset="0"/>
                          <a:cs typeface="TimesNewRoman"/>
                        </a:rPr>
                        <a:t>4. Remerciements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facultatif</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LRMA</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a:effectLst/>
                          <a:latin typeface="TimesNewRoman"/>
                          <a:ea typeface="Calibri" panose="020F0502020204030204" pitchFamily="34" charset="0"/>
                          <a:cs typeface="TimesNewRoman"/>
                        </a:rPr>
                        <a:t>5. Résumé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obligatoire</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MA</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a:effectLst/>
                          <a:latin typeface="TimesNewRoman"/>
                          <a:ea typeface="Calibri" panose="020F0502020204030204" pitchFamily="34" charset="0"/>
                          <a:cs typeface="TimesNewRoman"/>
                        </a:rPr>
                        <a:t>6. Résumé en anglais (Abstract)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facultatif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MA</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a:effectLst/>
                          <a:latin typeface="TimesNewRoman"/>
                          <a:ea typeface="Calibri" panose="020F0502020204030204" pitchFamily="34" charset="0"/>
                          <a:cs typeface="TimesNewRoman"/>
                        </a:rPr>
                        <a:t>7. Table des matières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obligatoire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LRM</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a:effectLst/>
                          <a:latin typeface="TimesNewRoman"/>
                          <a:ea typeface="Calibri" panose="020F0502020204030204" pitchFamily="34" charset="0"/>
                          <a:cs typeface="TimesNewRoman"/>
                        </a:rPr>
                        <a:t>8. Liste des tableaux, liste des figures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obligatoire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LRM</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a:effectLst/>
                          <a:latin typeface="TimesNewRoman"/>
                          <a:ea typeface="Calibri" panose="020F0502020204030204" pitchFamily="34" charset="0"/>
                          <a:cs typeface="TimesNewRoman"/>
                        </a:rPr>
                        <a:t>9. Liste des sigles et abréviations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facultatif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LRM</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a:effectLst/>
                          <a:latin typeface="TimesNewRoman"/>
                          <a:ea typeface="Calibri" panose="020F0502020204030204" pitchFamily="34" charset="0"/>
                          <a:cs typeface="TimesNewRoman"/>
                        </a:rPr>
                        <a:t>10. Préface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facultatif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L</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a:effectLst/>
                          <a:latin typeface="TimesNewRoman"/>
                          <a:ea typeface="Calibri" panose="020F0502020204030204" pitchFamily="34" charset="0"/>
                          <a:cs typeface="TimesNewRoman"/>
                        </a:rPr>
                        <a:t>11. Avant-propos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facultatif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LRM</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a:effectLst/>
                          <a:latin typeface="TimesNewRoman"/>
                          <a:ea typeface="Calibri" panose="020F0502020204030204" pitchFamily="34" charset="0"/>
                          <a:cs typeface="TimesNewRoman"/>
                        </a:rPr>
                        <a:t>12. Introduction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obligatoire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LRM</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a:effectLst/>
                          <a:latin typeface="TimesNewRoman"/>
                          <a:ea typeface="Calibri" panose="020F0502020204030204" pitchFamily="34" charset="0"/>
                          <a:cs typeface="TimesNewRoman"/>
                        </a:rPr>
                        <a:t>13. Corps du texte (parties ou chapitres)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obligatoire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LRMA</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a:effectLst/>
                          <a:latin typeface="TimesNewRoman"/>
                          <a:ea typeface="Calibri" panose="020F0502020204030204" pitchFamily="34" charset="0"/>
                          <a:cs typeface="TimesNewRoman"/>
                        </a:rPr>
                        <a:t>14. Conclusion générale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obligatoire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LRMA</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dirty="0">
                          <a:effectLst/>
                          <a:latin typeface="TimesNewRoman"/>
                          <a:ea typeface="Calibri" panose="020F0502020204030204" pitchFamily="34" charset="0"/>
                          <a:cs typeface="TimesNewRoman"/>
                        </a:rPr>
                        <a:t>15. Recommandations </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facultatif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LRM</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dirty="0">
                          <a:effectLst/>
                          <a:latin typeface="TimesNewRoman"/>
                          <a:ea typeface="Calibri" panose="020F0502020204030204" pitchFamily="34" charset="0"/>
                          <a:cs typeface="TimesNewRoman"/>
                        </a:rPr>
                        <a:t>16. Glossaire </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dirty="0">
                          <a:effectLst/>
                          <a:latin typeface="TimesNewRoman"/>
                          <a:ea typeface="Calibri" panose="020F0502020204030204" pitchFamily="34" charset="0"/>
                          <a:cs typeface="TimesNewRoman"/>
                        </a:rPr>
                        <a:t>facultatif </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dirty="0">
                          <a:effectLst/>
                          <a:latin typeface="TimesNewRoman"/>
                          <a:ea typeface="Calibri" panose="020F0502020204030204" pitchFamily="34" charset="0"/>
                          <a:cs typeface="TimesNewRoman"/>
                        </a:rPr>
                        <a:t>L</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dirty="0">
                          <a:effectLst/>
                          <a:latin typeface="TimesNewRoman"/>
                          <a:ea typeface="Calibri" panose="020F0502020204030204" pitchFamily="34" charset="0"/>
                          <a:cs typeface="TimesNewRoman"/>
                        </a:rPr>
                        <a:t>17. Références </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obligatoire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LRMA</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dirty="0">
                          <a:effectLst/>
                          <a:latin typeface="TimesNewRoman"/>
                          <a:ea typeface="Calibri" panose="020F0502020204030204" pitchFamily="34" charset="0"/>
                          <a:cs typeface="TimesNewRoman"/>
                        </a:rPr>
                        <a:t>18. Annexes </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facultatif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LRMA</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7770">
                <a:tc>
                  <a:txBody>
                    <a:bodyPr/>
                    <a:lstStyle/>
                    <a:p>
                      <a:pPr>
                        <a:lnSpc>
                          <a:spcPct val="107000"/>
                        </a:lnSpc>
                        <a:spcAft>
                          <a:spcPts val="0"/>
                        </a:spcAft>
                      </a:pPr>
                      <a:r>
                        <a:rPr lang="fr-FR" sz="1100" b="1">
                          <a:effectLst/>
                          <a:latin typeface="TimesNewRoman"/>
                          <a:ea typeface="Calibri" panose="020F0502020204030204" pitchFamily="34" charset="0"/>
                          <a:cs typeface="TimesNewRoman"/>
                        </a:rPr>
                        <a:t>19. Index (des auteurs et/ou des matières)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a:effectLst/>
                          <a:latin typeface="TimesNewRoman"/>
                          <a:ea typeface="Calibri" panose="020F0502020204030204" pitchFamily="34" charset="0"/>
                          <a:cs typeface="TimesNewRoman"/>
                        </a:rPr>
                        <a:t>facultatif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07000"/>
                        </a:lnSpc>
                        <a:spcAft>
                          <a:spcPts val="0"/>
                        </a:spcAft>
                      </a:pPr>
                      <a:r>
                        <a:rPr lang="fr-FR" sz="1100" dirty="0">
                          <a:effectLst/>
                          <a:latin typeface="TimesNewRoman"/>
                          <a:ea typeface="Calibri" panose="020F0502020204030204" pitchFamily="34" charset="0"/>
                          <a:cs typeface="TimesNewRoman"/>
                        </a:rPr>
                        <a:t>L</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88959">
                <a:tc gridSpan="3">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kumimoji="0" lang="fr-FR" sz="1400" i="1" kern="1200" dirty="0" smtClean="0">
                          <a:solidFill>
                            <a:schemeClr val="tx1"/>
                          </a:solidFill>
                          <a:effectLst/>
                          <a:latin typeface="+mn-lt"/>
                          <a:ea typeface="+mn-ea"/>
                          <a:cs typeface="+mn-cs"/>
                        </a:rPr>
                        <a:t>Note. </a:t>
                      </a:r>
                      <a:r>
                        <a:rPr kumimoji="0" lang="fr-FR" sz="1400" kern="1200" dirty="0" smtClean="0">
                          <a:solidFill>
                            <a:schemeClr val="tx1"/>
                          </a:solidFill>
                          <a:effectLst/>
                          <a:latin typeface="+mn-lt"/>
                          <a:ea typeface="+mn-ea"/>
                          <a:cs typeface="+mn-cs"/>
                        </a:rPr>
                        <a:t>L = Livre; R = Rapport de recherche; M = Mémoire, thèse ou essai; A = Article de revue</a:t>
                      </a:r>
                    </a:p>
                    <a:p>
                      <a:pPr>
                        <a:lnSpc>
                          <a:spcPct val="107000"/>
                        </a:lnSpc>
                        <a:spcAft>
                          <a:spcPts val="0"/>
                        </a:spcAft>
                      </a:pPr>
                      <a:endParaRPr lang="fr-FR" sz="1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pPr>
                        <a:lnSpc>
                          <a:spcPct val="107000"/>
                        </a:lnSpc>
                        <a:spcAft>
                          <a:spcPts val="0"/>
                        </a:spcAft>
                      </a:pPr>
                      <a:endParaRPr lang="fr-FR" sz="1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pPr>
                        <a:lnSpc>
                          <a:spcPct val="107000"/>
                        </a:lnSpc>
                        <a:spcAft>
                          <a:spcPts val="0"/>
                        </a:spcAft>
                      </a:pP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Tree>
    <p:extLst>
      <p:ext uri="{BB962C8B-B14F-4D97-AF65-F5344CB8AC3E}">
        <p14:creationId xmlns="" xmlns:p14="http://schemas.microsoft.com/office/powerpoint/2010/main" val="14913855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Fiche-guide pour présenter son mémoire</a:t>
            </a:r>
            <a:endParaRPr lang="fr-FR" dirty="0"/>
          </a:p>
        </p:txBody>
      </p:sp>
      <p:sp>
        <p:nvSpPr>
          <p:cNvPr id="3" name="Espace réservé du texte 2"/>
          <p:cNvSpPr>
            <a:spLocks noGrp="1"/>
          </p:cNvSpPr>
          <p:nvPr>
            <p:ph type="body" idx="1"/>
          </p:nvPr>
        </p:nvSpPr>
        <p:spPr/>
        <p:txBody>
          <a:bodyPr/>
          <a:lstStyle/>
          <a:p>
            <a:endParaRPr 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634082"/>
          </a:xfrm>
        </p:spPr>
        <p:txBody>
          <a:bodyPr>
            <a:noAutofit/>
          </a:bodyPr>
          <a:lstStyle/>
          <a:p>
            <a:r>
              <a:rPr lang="fr-FR" sz="2800" b="1" dirty="0" smtClean="0"/>
              <a:t>Fiche-guide pour présenter son mémoire</a:t>
            </a:r>
            <a:endParaRPr lang="fr-FR" sz="2800" dirty="0"/>
          </a:p>
        </p:txBody>
      </p:sp>
      <p:sp>
        <p:nvSpPr>
          <p:cNvPr id="3" name="Espace réservé du contenu 2"/>
          <p:cNvSpPr>
            <a:spLocks noGrp="1"/>
          </p:cNvSpPr>
          <p:nvPr>
            <p:ph idx="1"/>
          </p:nvPr>
        </p:nvSpPr>
        <p:spPr/>
        <p:txBody>
          <a:bodyPr>
            <a:normAutofit fontScale="62500" lnSpcReduction="20000"/>
          </a:bodyPr>
          <a:lstStyle/>
          <a:p>
            <a:pPr>
              <a:buNone/>
            </a:pPr>
            <a:r>
              <a:rPr lang="fr-FR" b="1" dirty="0" smtClean="0"/>
              <a:t>COUVERTURE </a:t>
            </a:r>
            <a:r>
              <a:rPr lang="fr-FR" b="1" dirty="0"/>
              <a:t>et </a:t>
            </a:r>
            <a:r>
              <a:rPr lang="fr-FR" b="1" dirty="0" smtClean="0"/>
              <a:t>PAGE </a:t>
            </a:r>
            <a:r>
              <a:rPr lang="fr-CA" b="1" dirty="0" smtClean="0"/>
              <a:t>DE TITRE</a:t>
            </a:r>
            <a:endParaRPr lang="fr-FR" dirty="0" smtClean="0"/>
          </a:p>
          <a:p>
            <a:pPr>
              <a:buNone/>
            </a:pPr>
            <a:r>
              <a:rPr lang="fr-FR" sz="3800" dirty="0" smtClean="0"/>
              <a:t>Mentions obligatoires:</a:t>
            </a:r>
            <a:endParaRPr lang="fr-FR" sz="3800" dirty="0"/>
          </a:p>
          <a:p>
            <a:r>
              <a:rPr lang="fr-FR" dirty="0" smtClean="0"/>
              <a:t>- Institutions de rattachement « Université  ……, Département... »</a:t>
            </a:r>
          </a:p>
          <a:p>
            <a:r>
              <a:rPr lang="fr-FR" dirty="0" smtClean="0"/>
              <a:t>- Intitulé du diplôme</a:t>
            </a:r>
            <a:endParaRPr lang="fr-FR" dirty="0"/>
          </a:p>
          <a:p>
            <a:r>
              <a:rPr lang="fr-FR" dirty="0"/>
              <a:t>- Titre et sous-titre </a:t>
            </a:r>
            <a:r>
              <a:rPr lang="fr-FR" dirty="0" smtClean="0"/>
              <a:t>: </a:t>
            </a:r>
            <a:r>
              <a:rPr lang="fr-FR" dirty="0"/>
              <a:t>aussi explicites que possible, termes </a:t>
            </a:r>
            <a:r>
              <a:rPr lang="fr-FR" dirty="0" smtClean="0"/>
              <a:t>précis, formulation </a:t>
            </a:r>
            <a:r>
              <a:rPr lang="fr-FR" dirty="0"/>
              <a:t>non-ambiguë. Le titre et le sous-titre doivent permettre d'énoncer le problème qui fait </a:t>
            </a:r>
            <a:r>
              <a:rPr lang="fr-FR" dirty="0" smtClean="0"/>
              <a:t>l'objet du mémoire. et faire  ressortir les variables s’il y a lieu. On y évite les abréviations et les termes généraux.   Le titre doit permettre d’</a:t>
            </a:r>
            <a:r>
              <a:rPr lang="fr-CA" dirty="0" smtClean="0"/>
              <a:t>identifier avec précision le sujet de la recherche et la discipline traitée; il doit être complet mais bref. En général, un titre comprend une dizaine de mots. </a:t>
            </a:r>
          </a:p>
          <a:p>
            <a:r>
              <a:rPr lang="fr-FR" dirty="0" smtClean="0"/>
              <a:t>- </a:t>
            </a:r>
            <a:r>
              <a:rPr lang="fr-FR" dirty="0"/>
              <a:t>Nom et prénom de l'auteur (nom marital et de jeune fille).</a:t>
            </a:r>
          </a:p>
          <a:p>
            <a:r>
              <a:rPr lang="fr-FR" dirty="0"/>
              <a:t>- Nom </a:t>
            </a:r>
            <a:r>
              <a:rPr lang="fr-FR" dirty="0" smtClean="0"/>
              <a:t> et grade du </a:t>
            </a:r>
            <a:r>
              <a:rPr lang="fr-FR" dirty="0"/>
              <a:t>directeur </a:t>
            </a:r>
            <a:r>
              <a:rPr lang="fr-FR" dirty="0" smtClean="0"/>
              <a:t>de recherche</a:t>
            </a:r>
          </a:p>
          <a:p>
            <a:r>
              <a:rPr lang="fr-FR" dirty="0" smtClean="0"/>
              <a:t>- Nom  et grade de chaque membre du jury.</a:t>
            </a:r>
            <a:endParaRPr lang="fr-FR" dirty="0"/>
          </a:p>
          <a:p>
            <a:r>
              <a:rPr lang="fr-FR" dirty="0"/>
              <a:t>- Année de la soutenance</a:t>
            </a:r>
            <a:r>
              <a:rPr lang="fr-FR" dirty="0" smtClean="0"/>
              <a:t>.</a:t>
            </a:r>
          </a:p>
          <a:p>
            <a:pPr>
              <a:buNone/>
            </a:pPr>
            <a:endParaRPr lang="fr-CA" sz="3300" b="1" dirty="0" smtClean="0"/>
          </a:p>
          <a:p>
            <a:pPr>
              <a:buNone/>
            </a:pPr>
            <a:endParaRPr lang="fr-FR" dirty="0" smtClean="0"/>
          </a:p>
          <a:p>
            <a:pPr>
              <a:buNone/>
            </a:pPr>
            <a:endParaRPr lang="fr-FR" dirty="0"/>
          </a:p>
        </p:txBody>
      </p:sp>
    </p:spTree>
    <p:extLst>
      <p:ext uri="{BB962C8B-B14F-4D97-AF65-F5344CB8AC3E}">
        <p14:creationId xmlns="" xmlns:p14="http://schemas.microsoft.com/office/powerpoint/2010/main" val="15365147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634082"/>
          </a:xfrm>
        </p:spPr>
        <p:txBody>
          <a:bodyPr>
            <a:noAutofit/>
          </a:bodyPr>
          <a:lstStyle/>
          <a:p>
            <a:r>
              <a:rPr lang="fr-FR" sz="2800" b="1" dirty="0" smtClean="0"/>
              <a:t>Fiche-guide pour présenter son mémoire</a:t>
            </a:r>
            <a:endParaRPr lang="fr-FR" sz="2800" dirty="0"/>
          </a:p>
        </p:txBody>
      </p:sp>
      <p:sp>
        <p:nvSpPr>
          <p:cNvPr id="3" name="Espace réservé du contenu 2"/>
          <p:cNvSpPr>
            <a:spLocks noGrp="1"/>
          </p:cNvSpPr>
          <p:nvPr>
            <p:ph idx="1"/>
          </p:nvPr>
        </p:nvSpPr>
        <p:spPr/>
        <p:txBody>
          <a:bodyPr>
            <a:normAutofit fontScale="85000" lnSpcReduction="20000"/>
          </a:bodyPr>
          <a:lstStyle/>
          <a:p>
            <a:pPr>
              <a:buNone/>
            </a:pPr>
            <a:r>
              <a:rPr lang="fr-CA" b="1" dirty="0" smtClean="0"/>
              <a:t>DÉDICACE</a:t>
            </a:r>
          </a:p>
          <a:p>
            <a:pPr>
              <a:buNone/>
            </a:pPr>
            <a:r>
              <a:rPr lang="fr-CA" dirty="0" smtClean="0"/>
              <a:t>La dédicace est un hommage que l'auteur souhaite rendre à une ou plusieurs personnes de son choix. </a:t>
            </a:r>
            <a:endParaRPr lang="fr-FR" dirty="0" smtClean="0"/>
          </a:p>
          <a:p>
            <a:pPr>
              <a:buNone/>
            </a:pPr>
            <a:r>
              <a:rPr lang="fr-CA" b="1" dirty="0" smtClean="0"/>
              <a:t>REMERCIEMENTS</a:t>
            </a:r>
          </a:p>
          <a:p>
            <a:pPr marL="0">
              <a:buNone/>
            </a:pPr>
            <a:r>
              <a:rPr lang="fr-CA" dirty="0" smtClean="0"/>
              <a:t>Grâce aux remerciements, l'auteur attire l'attention du lecteur sur l'aide que certaines personnes lui ont apportée, sur leurs conseils ou sur toute autre forme de contribution lors de la réalisation de son mémoire. </a:t>
            </a:r>
          </a:p>
          <a:p>
            <a:pPr marL="0">
              <a:buNone/>
            </a:pPr>
            <a:r>
              <a:rPr lang="fr-CA" dirty="0" smtClean="0"/>
              <a:t>Le cas échéant, c'est dans cette section que le candidat doit témoigner sa reconnaissance à son directeur de recherche (encadreur). </a:t>
            </a:r>
            <a:endParaRPr lang="fr-FR" dirty="0" smtClean="0"/>
          </a:p>
          <a:p>
            <a:pPr>
              <a:buNone/>
            </a:pPr>
            <a:endParaRPr lang="fr-CA" sz="3300" b="1" dirty="0" smtClean="0"/>
          </a:p>
          <a:p>
            <a:pPr>
              <a:buNone/>
            </a:pPr>
            <a:endParaRPr lang="fr-FR" dirty="0" smtClean="0"/>
          </a:p>
          <a:p>
            <a:pPr>
              <a:buNone/>
            </a:pPr>
            <a:endParaRPr lang="fr-FR" dirty="0"/>
          </a:p>
        </p:txBody>
      </p:sp>
    </p:spTree>
    <p:extLst>
      <p:ext uri="{BB962C8B-B14F-4D97-AF65-F5344CB8AC3E}">
        <p14:creationId xmlns="" xmlns:p14="http://schemas.microsoft.com/office/powerpoint/2010/main" val="15365147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706090"/>
          </a:xfrm>
        </p:spPr>
        <p:txBody>
          <a:bodyPr>
            <a:noAutofit/>
          </a:bodyPr>
          <a:lstStyle/>
          <a:p>
            <a:r>
              <a:rPr lang="fr-FR" sz="2800" b="1" dirty="0" smtClean="0"/>
              <a:t>Fiche-guide pour présenter son mémoire</a:t>
            </a:r>
            <a:endParaRPr lang="fr-FR" sz="2800" dirty="0"/>
          </a:p>
        </p:txBody>
      </p:sp>
      <p:sp>
        <p:nvSpPr>
          <p:cNvPr id="3" name="Espace réservé du contenu 2"/>
          <p:cNvSpPr>
            <a:spLocks noGrp="1"/>
          </p:cNvSpPr>
          <p:nvPr>
            <p:ph idx="1"/>
          </p:nvPr>
        </p:nvSpPr>
        <p:spPr>
          <a:xfrm>
            <a:off x="1403648" y="1124744"/>
            <a:ext cx="7498080" cy="4728592"/>
          </a:xfrm>
        </p:spPr>
        <p:txBody>
          <a:bodyPr>
            <a:normAutofit fontScale="77500" lnSpcReduction="20000"/>
          </a:bodyPr>
          <a:lstStyle/>
          <a:p>
            <a:pPr>
              <a:buNone/>
            </a:pPr>
            <a:r>
              <a:rPr lang="fr-FR" sz="3100" b="1" dirty="0" smtClean="0"/>
              <a:t>RÉSUMÉ</a:t>
            </a:r>
            <a:endParaRPr lang="fr-FR" sz="2400" b="1" dirty="0" smtClean="0"/>
          </a:p>
          <a:p>
            <a:pPr>
              <a:buNone/>
            </a:pPr>
            <a:endParaRPr lang="fr-FR" sz="2400" b="1" dirty="0" smtClean="0"/>
          </a:p>
          <a:p>
            <a:r>
              <a:rPr lang="fr-FR" dirty="0" smtClean="0"/>
              <a:t>Le mémoire doit comporter un résumé dans la langue de rédaction du mémoire d'une page (150 à 250 mots). Le résumé d’une thèse peut atteindre deux pages (350 à 500 mots). Il doit permettre de savoir comment est abordé le problème de recherche, ses objectifs, ses hypothèses ou sa proposition de recherche, sa méthode, ses résultats et ses conclusions principales.</a:t>
            </a:r>
          </a:p>
          <a:p>
            <a:r>
              <a:rPr lang="fr-CA" dirty="0" smtClean="0"/>
              <a:t>Le résumé doit donner une idée exacte du contenu du mémoire. Un résumé ne doit jamais comporter de références ou de figures. </a:t>
            </a:r>
          </a:p>
          <a:p>
            <a:r>
              <a:rPr lang="fr-FR" dirty="0" smtClean="0"/>
              <a:t>Mots-clés (5 à 10).</a:t>
            </a:r>
          </a:p>
          <a:p>
            <a:endParaRPr lang="fr-FR"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778098"/>
          </a:xfrm>
        </p:spPr>
        <p:txBody>
          <a:bodyPr>
            <a:noAutofit/>
          </a:bodyPr>
          <a:lstStyle/>
          <a:p>
            <a:r>
              <a:rPr lang="fr-FR" sz="2800" b="1" dirty="0" smtClean="0"/>
              <a:t>Fiche-guide pour présenter son mémoire</a:t>
            </a:r>
            <a:endParaRPr lang="fr-FR" sz="2800" dirty="0"/>
          </a:p>
        </p:txBody>
      </p:sp>
      <p:sp>
        <p:nvSpPr>
          <p:cNvPr id="3" name="Espace réservé du contenu 2"/>
          <p:cNvSpPr>
            <a:spLocks noGrp="1"/>
          </p:cNvSpPr>
          <p:nvPr>
            <p:ph idx="1"/>
          </p:nvPr>
        </p:nvSpPr>
        <p:spPr>
          <a:xfrm>
            <a:off x="1403648" y="1196752"/>
            <a:ext cx="7498080" cy="4800600"/>
          </a:xfrm>
        </p:spPr>
        <p:txBody>
          <a:bodyPr>
            <a:normAutofit fontScale="55000" lnSpcReduction="20000"/>
          </a:bodyPr>
          <a:lstStyle/>
          <a:p>
            <a:pPr>
              <a:buNone/>
            </a:pPr>
            <a:r>
              <a:rPr lang="fr-FR" sz="4400" b="1" dirty="0" smtClean="0"/>
              <a:t>TABLE DES MATIÈRES </a:t>
            </a:r>
            <a:r>
              <a:rPr lang="fr-FR" sz="4400" dirty="0" smtClean="0"/>
              <a:t>ou </a:t>
            </a:r>
            <a:r>
              <a:rPr lang="fr-FR" sz="4400" b="1" dirty="0" smtClean="0"/>
              <a:t>SOMMAIRE</a:t>
            </a:r>
          </a:p>
          <a:p>
            <a:r>
              <a:rPr lang="fr-CA" dirty="0" smtClean="0"/>
              <a:t>La table des matières </a:t>
            </a:r>
            <a:r>
              <a:rPr lang="fr-FR" dirty="0" smtClean="0"/>
              <a:t>contient les divisions et subdivisions du document, c'est-à-dire les titres, sous-titres et sections exacts, avec leurs numéros respectifs tels qu'ils figurent dans le document.</a:t>
            </a:r>
            <a:r>
              <a:rPr lang="fr-CA" dirty="0" smtClean="0"/>
              <a:t> </a:t>
            </a:r>
          </a:p>
          <a:p>
            <a:r>
              <a:rPr lang="fr-CA" dirty="0" smtClean="0"/>
              <a:t>Les mentions des titres des chapitres, sections et sous-sections dans la table des matières doivent être identiques en tous points aux titres de ces parties dans le mémoire </a:t>
            </a:r>
            <a:r>
              <a:rPr lang="fr-FR" dirty="0" smtClean="0"/>
              <a:t>(</a:t>
            </a:r>
            <a:r>
              <a:rPr lang="fr-FR" dirty="0" err="1" smtClean="0"/>
              <a:t>c.a.d</a:t>
            </a:r>
            <a:r>
              <a:rPr lang="fr-FR" dirty="0" smtClean="0"/>
              <a:t>. polices de caractère, majuscules, caractères gras, soulignement)</a:t>
            </a:r>
            <a:r>
              <a:rPr lang="fr-CA" dirty="0" smtClean="0"/>
              <a:t>; elles doivent être présentées dans le même ordre et sans interruption dans leur suite logique.</a:t>
            </a:r>
            <a:r>
              <a:rPr lang="fr-FR" dirty="0" smtClean="0"/>
              <a:t> </a:t>
            </a:r>
          </a:p>
          <a:p>
            <a:r>
              <a:rPr lang="fr-FR" dirty="0" smtClean="0"/>
              <a:t>Elément important du document : la lecture en continu des titres et sous-titres du sommaire doit donner un reflet fidèle du contenu et de l'organisation d'ensemble.</a:t>
            </a:r>
          </a:p>
          <a:p>
            <a:r>
              <a:rPr lang="fr-FR" dirty="0" smtClean="0"/>
              <a:t>Enfin, chaque subdivision comporte le folio (numéro de page) où débute la section. Comme on ne peut prévoir quelle page sera assignée à chaque subdivision, on complète la table des matières en dernier.</a:t>
            </a:r>
          </a:p>
          <a:p>
            <a:r>
              <a:rPr lang="fr-FR" dirty="0" smtClean="0"/>
              <a:t>- Soigner la formulation des titres qui doivent être parlants et explicites. </a:t>
            </a:r>
          </a:p>
          <a:p>
            <a:r>
              <a:rPr lang="fr-FR" dirty="0" smtClean="0"/>
              <a:t>- Soigner la hiérarchie du plan.</a:t>
            </a:r>
          </a:p>
          <a:p>
            <a:r>
              <a:rPr lang="fr-FR" dirty="0" smtClean="0"/>
              <a:t>- Paginer la totalité du document et vérifier la pagination.</a:t>
            </a:r>
          </a:p>
          <a:p>
            <a:pPr>
              <a:buNone/>
            </a:pP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706090"/>
          </a:xfrm>
        </p:spPr>
        <p:txBody>
          <a:bodyPr>
            <a:noAutofit/>
          </a:bodyPr>
          <a:lstStyle/>
          <a:p>
            <a:r>
              <a:rPr lang="fr-FR" sz="2800" b="1" dirty="0" smtClean="0"/>
              <a:t>Fiche-guide pour présenter son mémoire</a:t>
            </a:r>
            <a:endParaRPr lang="fr-FR" sz="2800" dirty="0"/>
          </a:p>
        </p:txBody>
      </p:sp>
      <p:sp>
        <p:nvSpPr>
          <p:cNvPr id="3" name="Espace réservé du contenu 2"/>
          <p:cNvSpPr>
            <a:spLocks noGrp="1"/>
          </p:cNvSpPr>
          <p:nvPr>
            <p:ph idx="1"/>
          </p:nvPr>
        </p:nvSpPr>
        <p:spPr>
          <a:xfrm>
            <a:off x="1403648" y="1124744"/>
            <a:ext cx="7383194" cy="5304652"/>
          </a:xfrm>
        </p:spPr>
        <p:txBody>
          <a:bodyPr>
            <a:normAutofit fontScale="85000" lnSpcReduction="10000"/>
          </a:bodyPr>
          <a:lstStyle/>
          <a:p>
            <a:pPr>
              <a:buNone/>
            </a:pPr>
            <a:r>
              <a:rPr lang="fr-FR" sz="2600" b="1" dirty="0" smtClean="0"/>
              <a:t>Les listes de tableaux et de figures</a:t>
            </a:r>
          </a:p>
          <a:p>
            <a:pPr>
              <a:buNone/>
            </a:pPr>
            <a:r>
              <a:rPr lang="fr-FR" dirty="0" smtClean="0"/>
              <a:t>Lorsque le mémoire contient des tableaux et/ou des figures, une liste complète les identifiant clairement doit être rédigée sur des pages distinctes et titrées. </a:t>
            </a:r>
          </a:p>
          <a:p>
            <a:pPr>
              <a:buNone/>
            </a:pPr>
            <a:r>
              <a:rPr lang="fr-FR" dirty="0" smtClean="0"/>
              <a:t>Une première liste regroupe tous les </a:t>
            </a:r>
            <a:r>
              <a:rPr lang="fr-FR" b="1" dirty="0" smtClean="0"/>
              <a:t>tableaux</a:t>
            </a:r>
            <a:r>
              <a:rPr lang="fr-FR" dirty="0" smtClean="0"/>
              <a:t> apparaissant dans le document. Chaque tableau est identifié d'après son numéro (chiffre arabe), son titre complet ainsi que la page où il se trouve dans le texte. </a:t>
            </a:r>
          </a:p>
          <a:p>
            <a:pPr>
              <a:buNone/>
            </a:pPr>
            <a:r>
              <a:rPr lang="fr-FR" dirty="0" smtClean="0"/>
              <a:t>La </a:t>
            </a:r>
            <a:r>
              <a:rPr lang="fr-FR" b="1" dirty="0" smtClean="0"/>
              <a:t>liste des figures </a:t>
            </a:r>
            <a:r>
              <a:rPr lang="fr-FR" dirty="0" smtClean="0"/>
              <a:t>est présentée de la même manière. On inclut dans les figures les graphiques, diagrammes, photos, croquis, illustrations, etc.</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634082"/>
          </a:xfrm>
        </p:spPr>
        <p:txBody>
          <a:bodyPr>
            <a:noAutofit/>
          </a:bodyPr>
          <a:lstStyle/>
          <a:p>
            <a:r>
              <a:rPr lang="fr-FR" sz="2800" b="1" dirty="0" smtClean="0"/>
              <a:t>Fiche-guide pour présenter son mémoire</a:t>
            </a:r>
            <a:endParaRPr lang="fr-FR" sz="2800" dirty="0"/>
          </a:p>
        </p:txBody>
      </p:sp>
      <p:sp>
        <p:nvSpPr>
          <p:cNvPr id="3" name="Espace réservé du contenu 2"/>
          <p:cNvSpPr>
            <a:spLocks noGrp="1"/>
          </p:cNvSpPr>
          <p:nvPr>
            <p:ph idx="1"/>
          </p:nvPr>
        </p:nvSpPr>
        <p:spPr>
          <a:xfrm>
            <a:off x="1435608" y="1071546"/>
            <a:ext cx="7498080" cy="5176854"/>
          </a:xfrm>
        </p:spPr>
        <p:txBody>
          <a:bodyPr>
            <a:normAutofit fontScale="85000" lnSpcReduction="20000"/>
          </a:bodyPr>
          <a:lstStyle/>
          <a:p>
            <a:pPr lvl="1">
              <a:buNone/>
            </a:pPr>
            <a:r>
              <a:rPr lang="fr-CA" b="1" dirty="0" smtClean="0"/>
              <a:t>Liste des tableaux</a:t>
            </a:r>
          </a:p>
          <a:p>
            <a:pPr lvl="1">
              <a:buNone/>
            </a:pPr>
            <a:r>
              <a:rPr lang="fr-CA" dirty="0" smtClean="0"/>
              <a:t>La liste des tableaux comporte les numéros des tableaux, leur titre complet ainsi que </a:t>
            </a:r>
            <a:r>
              <a:rPr lang="fr-FR" dirty="0" smtClean="0"/>
              <a:t>la page dans le texte</a:t>
            </a:r>
            <a:r>
              <a:rPr lang="fr-CA" dirty="0" smtClean="0"/>
              <a:t>.</a:t>
            </a:r>
          </a:p>
          <a:p>
            <a:pPr lvl="1">
              <a:buNone/>
            </a:pPr>
            <a:r>
              <a:rPr lang="fr-FR" b="1" dirty="0" smtClean="0"/>
              <a:t>Liste</a:t>
            </a:r>
            <a:r>
              <a:rPr lang="en-US" b="1" dirty="0" smtClean="0"/>
              <a:t> des figures</a:t>
            </a:r>
          </a:p>
          <a:p>
            <a:pPr lvl="1">
              <a:buNone/>
            </a:pPr>
            <a:r>
              <a:rPr lang="fr-CA" dirty="0" smtClean="0"/>
              <a:t>La liste des figures comporte les numéros des figures , leur titre complet ainsi que </a:t>
            </a:r>
            <a:r>
              <a:rPr lang="fr-FR" dirty="0" smtClean="0"/>
              <a:t>la page dans le texte</a:t>
            </a:r>
            <a:r>
              <a:rPr lang="fr-CA" dirty="0" smtClean="0"/>
              <a:t>. </a:t>
            </a:r>
            <a:endParaRPr lang="fr-FR" dirty="0" smtClean="0"/>
          </a:p>
          <a:p>
            <a:pPr lvl="1">
              <a:buNone/>
            </a:pPr>
            <a:r>
              <a:rPr lang="fr-CA" b="1" dirty="0" smtClean="0"/>
              <a:t>Liste des sigles et abréviations</a:t>
            </a:r>
          </a:p>
          <a:p>
            <a:pPr lvl="1">
              <a:buNone/>
            </a:pPr>
            <a:r>
              <a:rPr lang="fr-CA" dirty="0" smtClean="0"/>
              <a:t>La liste des sigles et abréviations présente, dans l'ordre alphabétique, les sigles et abréviations utilisés dans le mémoire ainsi que leur signification. </a:t>
            </a:r>
            <a:endParaRPr lang="fr-FR" dirty="0" smtClean="0"/>
          </a:p>
          <a:p>
            <a:pPr lvl="1">
              <a:buNone/>
            </a:pPr>
            <a:r>
              <a:rPr lang="fr-CA" b="1" dirty="0" smtClean="0"/>
              <a:t>  Autres listes  </a:t>
            </a:r>
            <a:endParaRPr lang="fr-FR" b="1" dirty="0" smtClean="0"/>
          </a:p>
          <a:p>
            <a:pPr lvl="1">
              <a:buNone/>
            </a:pPr>
            <a:r>
              <a:rPr lang="fr-CA" dirty="0" smtClean="0"/>
              <a:t>Les autres listes peuvent comprendre par exemple les listes des photographies ou des cartes comportant leur numéro ainsi que leur titre complet. </a:t>
            </a:r>
          </a:p>
          <a:p>
            <a:pPr>
              <a:buNone/>
            </a:pPr>
            <a:endParaRPr lang="fr-CA" sz="3300" b="1" dirty="0" smtClean="0"/>
          </a:p>
          <a:p>
            <a:pPr>
              <a:buNone/>
            </a:pPr>
            <a:endParaRPr lang="fr-FR" dirty="0" smtClean="0"/>
          </a:p>
          <a:p>
            <a:pPr>
              <a:buNone/>
            </a:pPr>
            <a:endParaRPr lang="fr-FR" dirty="0"/>
          </a:p>
        </p:txBody>
      </p:sp>
    </p:spTree>
    <p:extLst>
      <p:ext uri="{BB962C8B-B14F-4D97-AF65-F5344CB8AC3E}">
        <p14:creationId xmlns="" xmlns:p14="http://schemas.microsoft.com/office/powerpoint/2010/main" val="15365147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INTRODUCTION</a:t>
            </a:r>
            <a:br>
              <a:rPr lang="fr-FR" dirty="0" smtClean="0"/>
            </a:b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Le </a:t>
            </a:r>
            <a:r>
              <a:rPr lang="fr-FR" dirty="0"/>
              <a:t>mémoire est un </a:t>
            </a:r>
            <a:r>
              <a:rPr lang="fr-FR" b="1" dirty="0"/>
              <a:t>travail scientifique </a:t>
            </a:r>
            <a:r>
              <a:rPr lang="fr-FR" dirty="0"/>
              <a:t>basé sur une analyse rigoureuse et mené selon </a:t>
            </a:r>
            <a:r>
              <a:rPr lang="fr-FR" dirty="0" smtClean="0"/>
              <a:t>une </a:t>
            </a:r>
            <a:r>
              <a:rPr lang="fr-FR" b="1" dirty="0" smtClean="0"/>
              <a:t>méthodologie</a:t>
            </a:r>
            <a:r>
              <a:rPr lang="fr-FR" dirty="0" smtClean="0"/>
              <a:t> </a:t>
            </a:r>
            <a:r>
              <a:rPr lang="fr-FR" dirty="0"/>
              <a:t>dûment explicitée et mise en </a:t>
            </a:r>
            <a:r>
              <a:rPr lang="fr-FR" dirty="0" smtClean="0"/>
              <a:t>œuvre. </a:t>
            </a:r>
          </a:p>
          <a:p>
            <a:r>
              <a:rPr lang="fr-FR" dirty="0" smtClean="0"/>
              <a:t>Il </a:t>
            </a:r>
            <a:r>
              <a:rPr lang="fr-FR" dirty="0"/>
              <a:t>traite d'une </a:t>
            </a:r>
            <a:r>
              <a:rPr lang="fr-FR" b="1" dirty="0"/>
              <a:t>problématique</a:t>
            </a:r>
            <a:r>
              <a:rPr lang="fr-FR" dirty="0"/>
              <a:t> en rapport </a:t>
            </a:r>
            <a:r>
              <a:rPr lang="fr-FR" dirty="0" smtClean="0"/>
              <a:t>avec l'orientation </a:t>
            </a:r>
            <a:r>
              <a:rPr lang="fr-FR" dirty="0"/>
              <a:t>choisie par l'étudiant et témoignera de son autonomie dans un domaine spécifique. </a:t>
            </a:r>
            <a:endParaRPr lang="fr-FR" dirty="0" smtClean="0"/>
          </a:p>
          <a:p>
            <a:r>
              <a:rPr lang="fr-FR" dirty="0" smtClean="0"/>
              <a:t>Par ce travail</a:t>
            </a:r>
            <a:r>
              <a:rPr lang="fr-FR" dirty="0"/>
              <a:t>, l'étudiant démontre sa </a:t>
            </a:r>
            <a:r>
              <a:rPr lang="fr-FR" b="1" dirty="0"/>
              <a:t>capacité à effectuer et à rédiger </a:t>
            </a:r>
            <a:r>
              <a:rPr lang="fr-FR" dirty="0"/>
              <a:t>un projet de </a:t>
            </a:r>
            <a:r>
              <a:rPr lang="fr-FR" b="1" dirty="0"/>
              <a:t>recherche</a:t>
            </a:r>
            <a:r>
              <a:rPr lang="fr-FR" dirty="0"/>
              <a:t> dans </a:t>
            </a:r>
            <a:r>
              <a:rPr lang="fr-FR" dirty="0" smtClean="0"/>
              <a:t>son intégralité</a:t>
            </a:r>
            <a:r>
              <a:rPr lang="fr-FR" dirty="0"/>
              <a:t>.</a:t>
            </a:r>
            <a:endParaRPr lang="fr-FR"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634082"/>
          </a:xfrm>
        </p:spPr>
        <p:txBody>
          <a:bodyPr>
            <a:noAutofit/>
          </a:bodyPr>
          <a:lstStyle/>
          <a:p>
            <a:r>
              <a:rPr lang="fr-FR" sz="2800" b="1" dirty="0" smtClean="0"/>
              <a:t>Fiche-guide pour présenter son mémoire</a:t>
            </a:r>
            <a:endParaRPr lang="fr-FR" sz="2800" dirty="0"/>
          </a:p>
        </p:txBody>
      </p:sp>
      <p:sp>
        <p:nvSpPr>
          <p:cNvPr id="3" name="Espace réservé du contenu 2"/>
          <p:cNvSpPr>
            <a:spLocks noGrp="1"/>
          </p:cNvSpPr>
          <p:nvPr>
            <p:ph idx="1"/>
          </p:nvPr>
        </p:nvSpPr>
        <p:spPr/>
        <p:txBody>
          <a:bodyPr>
            <a:normAutofit fontScale="77500" lnSpcReduction="20000"/>
          </a:bodyPr>
          <a:lstStyle/>
          <a:p>
            <a:pPr>
              <a:buNone/>
            </a:pPr>
            <a:r>
              <a:rPr lang="fr-FR" b="1" dirty="0" smtClean="0"/>
              <a:t>Remarque concernant  la présentation des ILLUSTRATIONS</a:t>
            </a:r>
            <a:r>
              <a:rPr lang="fr-FR" dirty="0" smtClean="0"/>
              <a:t> (table des figures, table des graphiques, liste des tableaux…)</a:t>
            </a:r>
          </a:p>
          <a:p>
            <a:r>
              <a:rPr lang="fr-FR" dirty="0" smtClean="0"/>
              <a:t>- Les illustrations (schémas, tableaux, photos...) indispensables seront intégrées au développement et rapprochées de commentaires y référant. Sinon, renvoi en annexe. On leur donnera une légende, indiquant le cas échéant les sources. Autant que possible, elles seront numérisées pour être intégrées à la version informatisée.</a:t>
            </a:r>
          </a:p>
          <a:p>
            <a:r>
              <a:rPr lang="fr-FR" dirty="0" smtClean="0"/>
              <a:t>-Chaque illustration doit posséder un numéro qui indique le chapitre et l’énumération  (ex: figure 4.7), un titre, une information sur la provenance (source) ainsi que la page dans le texte</a:t>
            </a:r>
          </a:p>
          <a:p>
            <a:pPr>
              <a:buNone/>
            </a:pPr>
            <a:endParaRPr lang="fr-FR" dirty="0" smtClean="0"/>
          </a:p>
          <a:p>
            <a:pPr>
              <a:buNone/>
            </a:pPr>
            <a:endParaRPr lang="fr-FR" dirty="0"/>
          </a:p>
        </p:txBody>
      </p:sp>
    </p:spTree>
    <p:extLst>
      <p:ext uri="{BB962C8B-B14F-4D97-AF65-F5344CB8AC3E}">
        <p14:creationId xmlns="" xmlns:p14="http://schemas.microsoft.com/office/powerpoint/2010/main" val="15365147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800" b="1" dirty="0" smtClean="0"/>
              <a:t>Fiche-guide pour présenter son mémoire</a:t>
            </a:r>
            <a:endParaRPr lang="fr-FR" sz="2800" dirty="0"/>
          </a:p>
        </p:txBody>
      </p:sp>
      <p:sp>
        <p:nvSpPr>
          <p:cNvPr id="3" name="Espace réservé du contenu 2"/>
          <p:cNvSpPr>
            <a:spLocks noGrp="1"/>
          </p:cNvSpPr>
          <p:nvPr>
            <p:ph idx="1"/>
          </p:nvPr>
        </p:nvSpPr>
        <p:spPr/>
        <p:txBody>
          <a:bodyPr>
            <a:normAutofit fontScale="70000" lnSpcReduction="20000"/>
          </a:bodyPr>
          <a:lstStyle/>
          <a:p>
            <a:pPr>
              <a:buNone/>
            </a:pPr>
            <a:r>
              <a:rPr lang="fr-FR" b="1" dirty="0" smtClean="0"/>
              <a:t>La</a:t>
            </a:r>
            <a:r>
              <a:rPr lang="fr-FR" dirty="0" smtClean="0"/>
              <a:t> </a:t>
            </a:r>
            <a:r>
              <a:rPr lang="fr-FR" b="1" dirty="0" smtClean="0"/>
              <a:t>préface</a:t>
            </a:r>
            <a:r>
              <a:rPr lang="fr-CA" dirty="0" smtClean="0"/>
              <a:t> (facultatif)</a:t>
            </a:r>
            <a:endParaRPr lang="fr-FR" b="1" dirty="0" smtClean="0"/>
          </a:p>
          <a:p>
            <a:r>
              <a:rPr lang="fr-FR" dirty="0" smtClean="0"/>
              <a:t>La préface est le texte de présentation d'un ouvrage rédigé par une autre personne que l’auteur, habituellement quelqu'un en mesure d'apprécier le document présenté. </a:t>
            </a:r>
          </a:p>
          <a:p>
            <a:pPr>
              <a:spcAft>
                <a:spcPts val="1800"/>
              </a:spcAft>
            </a:pPr>
            <a:r>
              <a:rPr lang="fr-FR" dirty="0" smtClean="0"/>
              <a:t>La préface apparaît généralement en italique.</a:t>
            </a:r>
          </a:p>
          <a:p>
            <a:pPr>
              <a:buNone/>
            </a:pPr>
            <a:r>
              <a:rPr lang="fr-FR" b="1" dirty="0" smtClean="0"/>
              <a:t>L'avant-propos</a:t>
            </a:r>
            <a:r>
              <a:rPr lang="fr-CA" dirty="0" smtClean="0"/>
              <a:t>(facultatif)</a:t>
            </a:r>
            <a:endParaRPr lang="fr-FR" b="1" dirty="0" smtClean="0"/>
          </a:p>
          <a:p>
            <a:pPr>
              <a:buNone/>
            </a:pPr>
            <a:endParaRPr lang="fr-CA" sz="2800" b="1" dirty="0" smtClean="0"/>
          </a:p>
          <a:p>
            <a:r>
              <a:rPr lang="fr-FR" dirty="0" smtClean="0"/>
              <a:t>L'avant-propos est un texte succinct dans lequel l’auteur </a:t>
            </a:r>
            <a:r>
              <a:rPr lang="fr-CA" dirty="0" smtClean="0"/>
              <a:t>rappelle les raisons sous-jacentes au choix du sujet de recherche ou de la manière dont il a été traité. </a:t>
            </a:r>
          </a:p>
          <a:p>
            <a:r>
              <a:rPr lang="fr-CA" dirty="0" smtClean="0"/>
              <a:t>Il </a:t>
            </a:r>
            <a:r>
              <a:rPr lang="fr-FR" dirty="0" smtClean="0"/>
              <a:t>expose dans quel contexte se situe son ouvrage, à quels publics lecteurs il s'adresse et comment; il se positionne face au sujet traité.</a:t>
            </a:r>
          </a:p>
          <a:p>
            <a:endParaRPr lang="fr-FR" b="1"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800" b="1" dirty="0" smtClean="0"/>
              <a:t>Fiche-guide pour présenter son mémoire</a:t>
            </a:r>
            <a:endParaRPr lang="fr-FR" sz="2800" dirty="0"/>
          </a:p>
        </p:txBody>
      </p:sp>
      <p:sp>
        <p:nvSpPr>
          <p:cNvPr id="3" name="Espace réservé du contenu 2"/>
          <p:cNvSpPr>
            <a:spLocks noGrp="1"/>
          </p:cNvSpPr>
          <p:nvPr>
            <p:ph idx="1"/>
          </p:nvPr>
        </p:nvSpPr>
        <p:spPr>
          <a:xfrm>
            <a:off x="1435608" y="1447800"/>
            <a:ext cx="7498080" cy="4267216"/>
          </a:xfrm>
        </p:spPr>
        <p:txBody>
          <a:bodyPr>
            <a:normAutofit fontScale="70000" lnSpcReduction="20000"/>
          </a:bodyPr>
          <a:lstStyle/>
          <a:p>
            <a:pPr>
              <a:buNone/>
            </a:pPr>
            <a:r>
              <a:rPr lang="fr-CA" sz="3600" b="1" dirty="0" smtClean="0"/>
              <a:t>INTRODUCTION</a:t>
            </a:r>
            <a:r>
              <a:rPr lang="fr-CA" b="1" dirty="0" smtClean="0"/>
              <a:t>  GÉNÉRALE</a:t>
            </a:r>
            <a:endParaRPr lang="fr-FR" b="1" dirty="0" smtClean="0"/>
          </a:p>
          <a:p>
            <a:r>
              <a:rPr lang="fr-CA" dirty="0" smtClean="0"/>
              <a:t>Dans l'introduction, on présente le </a:t>
            </a:r>
            <a:r>
              <a:rPr lang="fr-CA" b="1" dirty="0" smtClean="0"/>
              <a:t>problème</a:t>
            </a:r>
            <a:r>
              <a:rPr lang="fr-CA" dirty="0" smtClean="0"/>
              <a:t> étudié et les </a:t>
            </a:r>
            <a:r>
              <a:rPr lang="fr-CA" b="1" dirty="0" smtClean="0"/>
              <a:t>buts</a:t>
            </a:r>
            <a:r>
              <a:rPr lang="fr-CA" dirty="0" smtClean="0"/>
              <a:t> poursuivis(visée de la recherche). </a:t>
            </a:r>
          </a:p>
          <a:p>
            <a:r>
              <a:rPr lang="fr-CA" dirty="0" smtClean="0"/>
              <a:t>L'introduction permet de faire connaître le </a:t>
            </a:r>
            <a:r>
              <a:rPr lang="fr-CA" b="1" dirty="0" smtClean="0"/>
              <a:t>cadre de la recherche</a:t>
            </a:r>
            <a:r>
              <a:rPr lang="fr-CA" dirty="0" smtClean="0"/>
              <a:t> et d'en préciser le domaine d'application. </a:t>
            </a:r>
          </a:p>
          <a:p>
            <a:r>
              <a:rPr lang="fr-CA" dirty="0" smtClean="0"/>
              <a:t>Elle fournit les précisions nécessaires en ce qui concerne le </a:t>
            </a:r>
            <a:r>
              <a:rPr lang="fr-CA" b="1" dirty="0" smtClean="0"/>
              <a:t>contexte de réalisation </a:t>
            </a:r>
            <a:r>
              <a:rPr lang="fr-CA" dirty="0" smtClean="0"/>
              <a:t>de la recherche, </a:t>
            </a:r>
            <a:r>
              <a:rPr lang="fr-CA" b="1" dirty="0" smtClean="0"/>
              <a:t>l'approche envisagée</a:t>
            </a:r>
            <a:r>
              <a:rPr lang="fr-CA" dirty="0" smtClean="0"/>
              <a:t>, l'évolution de la réalisation (la méthodologie). </a:t>
            </a:r>
          </a:p>
          <a:p>
            <a:r>
              <a:rPr lang="fr-CA" dirty="0" smtClean="0"/>
              <a:t>En fait, l'introduction présente au lecteur ce qu'il doit savoir pour comprendre la recherche et en connaître la portée. </a:t>
            </a:r>
          </a:p>
          <a:p>
            <a:r>
              <a:rPr lang="fr-CA" dirty="0" smtClean="0"/>
              <a:t>L'introduction peut également comporter une </a:t>
            </a:r>
            <a:r>
              <a:rPr lang="fr-CA" b="1" dirty="0" smtClean="0"/>
              <a:t>brève revue historique et bibliographique </a:t>
            </a:r>
            <a:r>
              <a:rPr lang="fr-CA" dirty="0" smtClean="0"/>
              <a:t>du sujet; si cette revue est trop volumineuse, le directeur de recherche peut demander de la présenter dans un chapitre distinct. </a:t>
            </a: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800" b="1" dirty="0" smtClean="0"/>
              <a:t>Fiche-guide pour présenter son mémoire</a:t>
            </a:r>
            <a:endParaRPr lang="fr-FR" sz="2800" dirty="0"/>
          </a:p>
        </p:txBody>
      </p:sp>
      <p:sp>
        <p:nvSpPr>
          <p:cNvPr id="3" name="Espace réservé du contenu 2"/>
          <p:cNvSpPr>
            <a:spLocks noGrp="1"/>
          </p:cNvSpPr>
          <p:nvPr>
            <p:ph idx="1"/>
          </p:nvPr>
        </p:nvSpPr>
        <p:spPr/>
        <p:txBody>
          <a:bodyPr>
            <a:normAutofit fontScale="70000" lnSpcReduction="20000"/>
          </a:bodyPr>
          <a:lstStyle/>
          <a:p>
            <a:pPr>
              <a:buNone/>
            </a:pPr>
            <a:r>
              <a:rPr lang="fr-FR" sz="3400" b="1" dirty="0" smtClean="0"/>
              <a:t>LE DEVELOPPEMENT</a:t>
            </a:r>
          </a:p>
          <a:p>
            <a:r>
              <a:rPr lang="fr-CA" dirty="0" smtClean="0"/>
              <a:t>C’est la partie principale du mémoire. </a:t>
            </a:r>
          </a:p>
          <a:p>
            <a:r>
              <a:rPr lang="fr-CA" dirty="0" smtClean="0"/>
              <a:t>On y présente le développement théorique ou conceptuel, la méthodologie, l‘analyse, les résultats et leur discussion.</a:t>
            </a:r>
          </a:p>
          <a:p>
            <a:pPr>
              <a:buNone/>
            </a:pPr>
            <a:endParaRPr lang="fr-CA" dirty="0" smtClean="0"/>
          </a:p>
          <a:p>
            <a:pPr>
              <a:buNone/>
            </a:pPr>
            <a:r>
              <a:rPr lang="fr-CA" u="sng" dirty="0" smtClean="0"/>
              <a:t>Remarques concernant les </a:t>
            </a:r>
            <a:r>
              <a:rPr lang="fr-FR" u="sng" dirty="0" smtClean="0"/>
              <a:t>SOURCES documentaires, citations, références</a:t>
            </a:r>
          </a:p>
          <a:p>
            <a:pPr>
              <a:buNone/>
            </a:pPr>
            <a:endParaRPr lang="fr-CA" dirty="0" smtClean="0"/>
          </a:p>
          <a:p>
            <a:pPr>
              <a:spcBef>
                <a:spcPts val="0"/>
              </a:spcBef>
              <a:spcAft>
                <a:spcPts val="1200"/>
              </a:spcAft>
            </a:pPr>
            <a:r>
              <a:rPr lang="fr-FR" dirty="0" smtClean="0"/>
              <a:t>Les citations et les références doivent être intégrées au développement. Toutes les références doivent être reprises dans la bibliographie. Utiliser un système de renvoi simple et précis, plutôt que des notes en bas de page: ex. ( Blanchet, 1992) ou (</a:t>
            </a:r>
            <a:r>
              <a:rPr lang="fr-FR" dirty="0" err="1" smtClean="0"/>
              <a:t>Aymard</a:t>
            </a:r>
            <a:r>
              <a:rPr lang="fr-FR" dirty="0" smtClean="0"/>
              <a:t> et  Brun ; 2002, p</a:t>
            </a:r>
            <a:r>
              <a:rPr lang="fr-FR" b="1" dirty="0" smtClean="0"/>
              <a:t>.</a:t>
            </a:r>
            <a:r>
              <a:rPr lang="fr-FR" dirty="0" smtClean="0"/>
              <a:t> 225).</a:t>
            </a:r>
          </a:p>
          <a:p>
            <a:pPr>
              <a:buNone/>
            </a:pP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800" b="1" dirty="0" smtClean="0"/>
              <a:t>Fiche-guide pour présenter son mémoire</a:t>
            </a:r>
            <a:endParaRPr lang="fr-FR" sz="2800" dirty="0"/>
          </a:p>
        </p:txBody>
      </p:sp>
      <p:sp>
        <p:nvSpPr>
          <p:cNvPr id="3" name="Espace réservé du contenu 2"/>
          <p:cNvSpPr>
            <a:spLocks noGrp="1"/>
          </p:cNvSpPr>
          <p:nvPr>
            <p:ph idx="1"/>
          </p:nvPr>
        </p:nvSpPr>
        <p:spPr/>
        <p:txBody>
          <a:bodyPr/>
          <a:lstStyle/>
          <a:p>
            <a:pPr>
              <a:buNone/>
            </a:pPr>
            <a:r>
              <a:rPr lang="fr-CA" sz="2400" b="1" dirty="0" smtClean="0"/>
              <a:t>CONCLUSION GÉNÉRALE</a:t>
            </a:r>
            <a:endParaRPr lang="fr-FR" sz="2800" b="1" dirty="0" smtClean="0"/>
          </a:p>
          <a:p>
            <a:pPr>
              <a:spcAft>
                <a:spcPts val="1200"/>
              </a:spcAft>
            </a:pPr>
            <a:r>
              <a:rPr lang="fr-CA" sz="2800" dirty="0" smtClean="0"/>
              <a:t>La conclusion permet de mettre l'accent sur les contributions du mémoire ou de la thèse à l'avancement des connaissances (</a:t>
            </a:r>
            <a:r>
              <a:rPr lang="fr-CA" sz="2800" b="1" dirty="0" smtClean="0"/>
              <a:t>résultats</a:t>
            </a:r>
            <a:r>
              <a:rPr lang="fr-CA" sz="2800" dirty="0" smtClean="0"/>
              <a:t>) et au développement des technologies, tout en identifiant ses </a:t>
            </a:r>
            <a:r>
              <a:rPr lang="fr-CA" sz="2800" b="1" dirty="0" smtClean="0"/>
              <a:t>limites et ses contraintes</a:t>
            </a:r>
            <a:r>
              <a:rPr lang="fr-CA" sz="2800" dirty="0" smtClean="0"/>
              <a:t>. </a:t>
            </a:r>
          </a:p>
          <a:p>
            <a:r>
              <a:rPr lang="fr-CA" sz="2800" dirty="0" smtClean="0"/>
              <a:t>Elle permet également d'identifier de nouvelles voies (</a:t>
            </a:r>
            <a:r>
              <a:rPr lang="fr-CA" sz="2800" b="1" dirty="0" smtClean="0"/>
              <a:t>perspectives</a:t>
            </a:r>
            <a:r>
              <a:rPr lang="fr-CA" sz="2800" dirty="0" smtClean="0"/>
              <a:t>) de recherche.</a:t>
            </a:r>
            <a:endParaRPr lang="fr-FR" sz="2800" dirty="0" smtClean="0"/>
          </a:p>
          <a:p>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634082"/>
          </a:xfrm>
        </p:spPr>
        <p:txBody>
          <a:bodyPr>
            <a:noAutofit/>
          </a:bodyPr>
          <a:lstStyle/>
          <a:p>
            <a:r>
              <a:rPr lang="fr-FR" sz="2800" b="1" dirty="0" smtClean="0"/>
              <a:t>Fiche-guide pour présenter son mémoire</a:t>
            </a:r>
            <a:endParaRPr lang="fr-FR" sz="2800" dirty="0"/>
          </a:p>
        </p:txBody>
      </p:sp>
      <p:sp>
        <p:nvSpPr>
          <p:cNvPr id="3" name="Espace réservé du contenu 2"/>
          <p:cNvSpPr>
            <a:spLocks noGrp="1"/>
          </p:cNvSpPr>
          <p:nvPr>
            <p:ph idx="1"/>
          </p:nvPr>
        </p:nvSpPr>
        <p:spPr>
          <a:xfrm>
            <a:off x="1403648" y="980728"/>
            <a:ext cx="7498080" cy="4800600"/>
          </a:xfrm>
        </p:spPr>
        <p:txBody>
          <a:bodyPr>
            <a:normAutofit fontScale="62500" lnSpcReduction="20000"/>
          </a:bodyPr>
          <a:lstStyle/>
          <a:p>
            <a:pPr>
              <a:spcBef>
                <a:spcPts val="1200"/>
              </a:spcBef>
              <a:spcAft>
                <a:spcPts val="1200"/>
              </a:spcAft>
              <a:buNone/>
            </a:pPr>
            <a:r>
              <a:rPr lang="fr-CA" sz="4500" b="1" dirty="0" smtClean="0"/>
              <a:t>RÉFÉRENCES</a:t>
            </a:r>
            <a:r>
              <a:rPr lang="fr-CA" sz="5800" b="1" dirty="0" smtClean="0"/>
              <a:t> </a:t>
            </a:r>
            <a:r>
              <a:rPr lang="fr-CA" sz="2900" b="1" dirty="0" smtClean="0"/>
              <a:t>ou </a:t>
            </a:r>
            <a:r>
              <a:rPr lang="fr-CA" sz="4500" b="1" dirty="0" smtClean="0"/>
              <a:t>BIBLIOGRAPHIE </a:t>
            </a:r>
            <a:endParaRPr lang="fr-FR" sz="2900" b="1" dirty="0" smtClean="0"/>
          </a:p>
          <a:p>
            <a:r>
              <a:rPr lang="fr-CA" dirty="0" smtClean="0"/>
              <a:t>Il faut bien faire la distinction entre liste de références et bibliographie. La </a:t>
            </a:r>
            <a:r>
              <a:rPr lang="fr-CA" b="1" u="sng" dirty="0" smtClean="0"/>
              <a:t>bibliographie</a:t>
            </a:r>
            <a:r>
              <a:rPr lang="fr-CA" dirty="0" smtClean="0"/>
              <a:t> recense l'ensemble des livres, documents, communications et articles scientifiques relatifs à un sujet donné, que </a:t>
            </a:r>
            <a:r>
              <a:rPr lang="fr-CA" b="1" dirty="0" smtClean="0"/>
              <a:t>l'on ait ou non consulté ces ouvrages</a:t>
            </a:r>
            <a:r>
              <a:rPr lang="fr-CA" dirty="0" smtClean="0"/>
              <a:t> lors de son travail. </a:t>
            </a:r>
          </a:p>
          <a:p>
            <a:r>
              <a:rPr lang="fr-CA" dirty="0" smtClean="0"/>
              <a:t>Quant à la </a:t>
            </a:r>
            <a:r>
              <a:rPr lang="fr-CA" b="1" u="sng" dirty="0" smtClean="0"/>
              <a:t>liste de références</a:t>
            </a:r>
            <a:r>
              <a:rPr lang="fr-CA" dirty="0" smtClean="0"/>
              <a:t>, elle recense </a:t>
            </a:r>
            <a:r>
              <a:rPr lang="fr-CA" b="1" dirty="0" smtClean="0"/>
              <a:t>l'ensemble des ouvrages consultés </a:t>
            </a:r>
            <a:r>
              <a:rPr lang="fr-CA" dirty="0" smtClean="0"/>
              <a:t>au cours de la recherche et auxquels on fait référence dans le texte. </a:t>
            </a:r>
          </a:p>
          <a:p>
            <a:r>
              <a:rPr lang="fr-CA" dirty="0" smtClean="0"/>
              <a:t>En général, les travaux de recherche universitaires exigent une recension bibliographique exhaustive. Il arrive toutefois  qu’un mémoire ou une thèse ne comporte qu'une liste de références. Dans ce cas celle –ci doit</a:t>
            </a:r>
            <a:r>
              <a:rPr lang="fr-FR" dirty="0" smtClean="0"/>
              <a:t> comporter essentiellement les textes cités ou référencés explicitement dans le mémoire. Rédiger les notices selon les conventions ISO ou APA</a:t>
            </a:r>
          </a:p>
          <a:p>
            <a:endParaRPr lang="fr-FR" dirty="0" smtClean="0"/>
          </a:p>
          <a:p>
            <a:pPr>
              <a:spcBef>
                <a:spcPts val="1200"/>
              </a:spcBef>
              <a:spcAft>
                <a:spcPts val="1200"/>
              </a:spcAft>
            </a:pP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800" b="1" dirty="0" smtClean="0"/>
              <a:t>Fiche-guide pour présenter son mémoire</a:t>
            </a:r>
            <a:endParaRPr lang="fr-FR" sz="2800" dirty="0"/>
          </a:p>
        </p:txBody>
      </p:sp>
      <p:sp>
        <p:nvSpPr>
          <p:cNvPr id="3" name="Espace réservé du contenu 2"/>
          <p:cNvSpPr>
            <a:spLocks noGrp="1"/>
          </p:cNvSpPr>
          <p:nvPr>
            <p:ph idx="1"/>
          </p:nvPr>
        </p:nvSpPr>
        <p:spPr>
          <a:xfrm>
            <a:off x="1435608" y="1447800"/>
            <a:ext cx="6880808" cy="4069432"/>
          </a:xfrm>
        </p:spPr>
        <p:txBody>
          <a:bodyPr>
            <a:normAutofit fontScale="85000" lnSpcReduction="20000"/>
          </a:bodyPr>
          <a:lstStyle/>
          <a:p>
            <a:pPr>
              <a:spcBef>
                <a:spcPts val="1200"/>
              </a:spcBef>
              <a:spcAft>
                <a:spcPts val="1200"/>
              </a:spcAft>
              <a:buNone/>
            </a:pPr>
            <a:r>
              <a:rPr lang="fr-FR" sz="3300" b="1" dirty="0" smtClean="0"/>
              <a:t>ANNEXES</a:t>
            </a:r>
          </a:p>
          <a:p>
            <a:r>
              <a:rPr lang="fr-CA" sz="2800" dirty="0" smtClean="0"/>
              <a:t>Bien que nécessaires à la compréhension du travail de recherche, certains </a:t>
            </a:r>
            <a:r>
              <a:rPr lang="fr-CA" sz="2800" b="1" dirty="0" smtClean="0"/>
              <a:t>documents peuvent alourdir le texte</a:t>
            </a:r>
            <a:r>
              <a:rPr lang="fr-CA" sz="2800" dirty="0" smtClean="0"/>
              <a:t>. Il est donc préférable de les présenter en annexe et de les séparer les uns des autres par des pages de titre appropriées (Annexe1: ……., Annexe2 : …….</a:t>
            </a:r>
            <a:r>
              <a:rPr lang="fr-CA" sz="2800" dirty="0" err="1" smtClean="0"/>
              <a:t>etc</a:t>
            </a:r>
            <a:r>
              <a:rPr lang="fr-CA" sz="2800" dirty="0" smtClean="0"/>
              <a:t> ). </a:t>
            </a:r>
          </a:p>
          <a:p>
            <a:r>
              <a:rPr lang="fr-FR" sz="2800" dirty="0" smtClean="0"/>
              <a:t>Ainsi on reportera en annexe tous les documents qui encombreraient le développement (ne garder éventuellement que des extraits indispensables). Les annexes seront numérotées, titrées et paginées, et on prévoira une table des annexes.</a:t>
            </a:r>
          </a:p>
          <a:p>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Contenu du mémoire</a:t>
            </a:r>
            <a:endParaRPr lang="fr-FR" dirty="0"/>
          </a:p>
        </p:txBody>
      </p:sp>
      <p:sp>
        <p:nvSpPr>
          <p:cNvPr id="3" name="Espace réservé du texte 2"/>
          <p:cNvSpPr>
            <a:spLocks noGrp="1"/>
          </p:cNvSpPr>
          <p:nvPr>
            <p:ph type="body" idx="1"/>
          </p:nvPr>
        </p:nvSpPr>
        <p:spPr/>
        <p:txBody>
          <a:bodyPr/>
          <a:lstStyle/>
          <a:p>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634082"/>
          </a:xfrm>
        </p:spPr>
        <p:txBody>
          <a:bodyPr>
            <a:noAutofit/>
          </a:bodyPr>
          <a:lstStyle/>
          <a:p>
            <a:r>
              <a:rPr lang="fr-FR" sz="3600" b="1" dirty="0" smtClean="0"/>
              <a:t>Contenu du mémoire</a:t>
            </a:r>
            <a:endParaRPr lang="fr-FR" sz="3600" dirty="0"/>
          </a:p>
        </p:txBody>
      </p:sp>
      <p:sp>
        <p:nvSpPr>
          <p:cNvPr id="3" name="Espace réservé du contenu 2"/>
          <p:cNvSpPr>
            <a:spLocks noGrp="1"/>
          </p:cNvSpPr>
          <p:nvPr>
            <p:ph idx="1"/>
          </p:nvPr>
        </p:nvSpPr>
        <p:spPr>
          <a:xfrm>
            <a:off x="1187624" y="1052736"/>
            <a:ext cx="7498080" cy="4800600"/>
          </a:xfrm>
        </p:spPr>
        <p:txBody>
          <a:bodyPr>
            <a:normAutofit fontScale="92500"/>
          </a:bodyPr>
          <a:lstStyle/>
          <a:p>
            <a:pPr>
              <a:buNone/>
            </a:pPr>
            <a:r>
              <a:rPr lang="fr-FR" b="1" dirty="0" smtClean="0"/>
              <a:t>Corps du texte</a:t>
            </a:r>
          </a:p>
          <a:p>
            <a:pPr>
              <a:spcBef>
                <a:spcPts val="1200"/>
              </a:spcBef>
              <a:spcAft>
                <a:spcPts val="600"/>
              </a:spcAft>
            </a:pPr>
            <a:r>
              <a:rPr lang="fr-FR" dirty="0" smtClean="0"/>
              <a:t>- Rappel : le corps du texte comporte 90 pages maximum, annexes et bibliographie non comprises</a:t>
            </a:r>
          </a:p>
          <a:p>
            <a:pPr>
              <a:spcBef>
                <a:spcPts val="1200"/>
              </a:spcBef>
              <a:spcAft>
                <a:spcPts val="600"/>
              </a:spcAft>
            </a:pPr>
            <a:r>
              <a:rPr lang="fr-FR" dirty="0" smtClean="0"/>
              <a:t>Le corps du texte est structuré comme suit:</a:t>
            </a:r>
          </a:p>
          <a:p>
            <a:pPr lvl="1">
              <a:spcBef>
                <a:spcPts val="1200"/>
              </a:spcBef>
              <a:spcAft>
                <a:spcPts val="600"/>
              </a:spcAft>
              <a:buFont typeface="Wingdings" pitchFamily="2" charset="2"/>
              <a:buChar char="Ø"/>
            </a:pPr>
            <a:r>
              <a:rPr lang="fr-FR" dirty="0" smtClean="0"/>
              <a:t>Introduction générale</a:t>
            </a:r>
          </a:p>
          <a:p>
            <a:pPr lvl="1">
              <a:spcBef>
                <a:spcPts val="1200"/>
              </a:spcBef>
              <a:spcAft>
                <a:spcPts val="600"/>
              </a:spcAft>
              <a:buFont typeface="Wingdings" pitchFamily="2" charset="2"/>
              <a:buChar char="Ø"/>
            </a:pPr>
            <a:r>
              <a:rPr lang="fr-FR" dirty="0" smtClean="0"/>
              <a:t>Développement</a:t>
            </a:r>
          </a:p>
          <a:p>
            <a:pPr lvl="1">
              <a:spcBef>
                <a:spcPts val="1200"/>
              </a:spcBef>
              <a:spcAft>
                <a:spcPts val="600"/>
              </a:spcAft>
              <a:buFont typeface="Wingdings" pitchFamily="2" charset="2"/>
              <a:buChar char="Ø"/>
            </a:pPr>
            <a:r>
              <a:rPr lang="fr-FR" dirty="0" smtClean="0"/>
              <a:t>Conclusion générale</a:t>
            </a:r>
          </a:p>
          <a:p>
            <a:pPr>
              <a:spcBef>
                <a:spcPts val="1200"/>
              </a:spcBef>
              <a:spcAft>
                <a:spcPts val="600"/>
              </a:spcAft>
            </a:pPr>
            <a:endParaRPr lang="fr-FR" dirty="0" smtClean="0"/>
          </a:p>
          <a:p>
            <a:endParaRPr lang="fr-FR" dirty="0" smtClean="0"/>
          </a:p>
          <a:p>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850106"/>
          </a:xfrm>
        </p:spPr>
        <p:txBody>
          <a:bodyPr>
            <a:noAutofit/>
          </a:bodyPr>
          <a:lstStyle/>
          <a:p>
            <a:r>
              <a:rPr lang="fr-FR" sz="3600" b="1" dirty="0" smtClean="0"/>
              <a:t>Contenu du mémoire</a:t>
            </a:r>
            <a:endParaRPr lang="fr-FR" sz="3600" dirty="0"/>
          </a:p>
        </p:txBody>
      </p:sp>
      <p:sp>
        <p:nvSpPr>
          <p:cNvPr id="3" name="Espace réservé du contenu 2"/>
          <p:cNvSpPr>
            <a:spLocks noGrp="1"/>
          </p:cNvSpPr>
          <p:nvPr>
            <p:ph idx="1"/>
          </p:nvPr>
        </p:nvSpPr>
        <p:spPr>
          <a:xfrm>
            <a:off x="1331640" y="1124744"/>
            <a:ext cx="7498080" cy="4800600"/>
          </a:xfrm>
        </p:spPr>
        <p:txBody>
          <a:bodyPr>
            <a:normAutofit fontScale="70000" lnSpcReduction="20000"/>
          </a:bodyPr>
          <a:lstStyle/>
          <a:p>
            <a:pPr>
              <a:buNone/>
            </a:pPr>
            <a:r>
              <a:rPr lang="fr-FR" b="1" dirty="0" smtClean="0"/>
              <a:t> </a:t>
            </a:r>
            <a:r>
              <a:rPr lang="fr-FR" sz="3800" b="1" u="sng" dirty="0" smtClean="0"/>
              <a:t>L'introduction générale</a:t>
            </a:r>
            <a:endParaRPr lang="fr-FR" b="1" u="sng" dirty="0"/>
          </a:p>
          <a:p>
            <a:r>
              <a:rPr lang="fr-FR" dirty="0"/>
              <a:t>C'est la justification du mémoire. Elle définit le </a:t>
            </a:r>
            <a:r>
              <a:rPr lang="fr-FR" b="1" dirty="0"/>
              <a:t>thème</a:t>
            </a:r>
            <a:r>
              <a:rPr lang="fr-FR" dirty="0"/>
              <a:t>, explicite la </a:t>
            </a:r>
            <a:r>
              <a:rPr lang="fr-FR" b="1" dirty="0"/>
              <a:t>problématique</a:t>
            </a:r>
            <a:r>
              <a:rPr lang="fr-FR" dirty="0"/>
              <a:t>, </a:t>
            </a:r>
            <a:r>
              <a:rPr lang="fr-FR" dirty="0" smtClean="0"/>
              <a:t>énonce </a:t>
            </a:r>
            <a:r>
              <a:rPr lang="fr-FR" b="1" dirty="0" smtClean="0"/>
              <a:t>l'hypothèse</a:t>
            </a:r>
            <a:r>
              <a:rPr lang="fr-FR" dirty="0" smtClean="0"/>
              <a:t> </a:t>
            </a:r>
            <a:r>
              <a:rPr lang="fr-FR" dirty="0"/>
              <a:t>de recherche, précise le </a:t>
            </a:r>
            <a:r>
              <a:rPr lang="fr-FR" b="1" dirty="0"/>
              <a:t>cadre de travail</a:t>
            </a:r>
            <a:r>
              <a:rPr lang="fr-FR" dirty="0"/>
              <a:t>, </a:t>
            </a:r>
            <a:r>
              <a:rPr lang="fr-FR" dirty="0" smtClean="0"/>
              <a:t>présente </a:t>
            </a:r>
            <a:r>
              <a:rPr lang="fr-FR" dirty="0"/>
              <a:t>la </a:t>
            </a:r>
            <a:r>
              <a:rPr lang="fr-FR" b="1" dirty="0" smtClean="0"/>
              <a:t>méthodologie</a:t>
            </a:r>
            <a:r>
              <a:rPr lang="fr-FR" dirty="0" smtClean="0"/>
              <a:t> et </a:t>
            </a:r>
            <a:r>
              <a:rPr lang="fr-FR" dirty="0"/>
              <a:t>décrit succinctement </a:t>
            </a:r>
            <a:r>
              <a:rPr lang="fr-FR" dirty="0" smtClean="0"/>
              <a:t>l'organisation (</a:t>
            </a:r>
            <a:r>
              <a:rPr lang="fr-FR" b="1" dirty="0" smtClean="0"/>
              <a:t>structure</a:t>
            </a:r>
            <a:r>
              <a:rPr lang="fr-FR" dirty="0" smtClean="0"/>
              <a:t>) </a:t>
            </a:r>
            <a:r>
              <a:rPr lang="fr-FR" dirty="0"/>
              <a:t>du mémoire.</a:t>
            </a:r>
          </a:p>
          <a:p>
            <a:r>
              <a:rPr lang="fr-FR" dirty="0"/>
              <a:t>Il est conseillé de rédiger l'introduction au </a:t>
            </a:r>
            <a:r>
              <a:rPr lang="fr-FR" dirty="0" smtClean="0"/>
              <a:t>terme (à la fin) </a:t>
            </a:r>
            <a:r>
              <a:rPr lang="fr-FR" dirty="0"/>
              <a:t>de la rédaction.</a:t>
            </a:r>
          </a:p>
          <a:p>
            <a:r>
              <a:rPr lang="fr-FR" dirty="0"/>
              <a:t> L'introduction doit :</a:t>
            </a:r>
          </a:p>
          <a:p>
            <a:pPr lvl="1">
              <a:buNone/>
            </a:pPr>
            <a:r>
              <a:rPr lang="fr-FR" dirty="0"/>
              <a:t>- permettre de comprendre les raisons qui vous ont conduit à choisir votre sujet ;</a:t>
            </a:r>
          </a:p>
          <a:p>
            <a:pPr lvl="1">
              <a:buNone/>
            </a:pPr>
            <a:r>
              <a:rPr lang="fr-FR" dirty="0"/>
              <a:t>- formuler avec clarté le questionnement auquel vous vous proposez de répondre ;</a:t>
            </a:r>
          </a:p>
          <a:p>
            <a:pPr lvl="1">
              <a:buNone/>
            </a:pPr>
            <a:r>
              <a:rPr lang="fr-FR" dirty="0"/>
              <a:t>- exposer la méthode utilisée et préciser les supports choisis ;</a:t>
            </a:r>
          </a:p>
          <a:p>
            <a:pPr lvl="1">
              <a:buNone/>
            </a:pPr>
            <a:r>
              <a:rPr lang="fr-FR" sz="2500" dirty="0"/>
              <a:t>- </a:t>
            </a:r>
            <a:r>
              <a:rPr lang="fr-FR" sz="2900" dirty="0" smtClean="0"/>
              <a:t>Présenter les divisions du mémoire ou de la thèse.</a:t>
            </a:r>
            <a:endParaRPr lang="fr-FR" sz="2900" dirty="0"/>
          </a:p>
        </p:txBody>
      </p:sp>
    </p:spTree>
    <p:extLst>
      <p:ext uri="{BB962C8B-B14F-4D97-AF65-F5344CB8AC3E}">
        <p14:creationId xmlns="" xmlns:p14="http://schemas.microsoft.com/office/powerpoint/2010/main" val="42086968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Les objectifs du mémoire</a:t>
            </a:r>
            <a:endParaRPr lang="fr-FR" dirty="0"/>
          </a:p>
        </p:txBody>
      </p:sp>
      <p:sp>
        <p:nvSpPr>
          <p:cNvPr id="3" name="Espace réservé du contenu 2"/>
          <p:cNvSpPr>
            <a:spLocks noGrp="1"/>
          </p:cNvSpPr>
          <p:nvPr>
            <p:ph idx="1"/>
          </p:nvPr>
        </p:nvSpPr>
        <p:spPr>
          <a:xfrm>
            <a:off x="1435608" y="1447800"/>
            <a:ext cx="7024824" cy="5221560"/>
          </a:xfrm>
        </p:spPr>
        <p:txBody>
          <a:bodyPr>
            <a:normAutofit fontScale="85000" lnSpcReduction="20000"/>
          </a:bodyPr>
          <a:lstStyle/>
          <a:p>
            <a:pPr algn="just"/>
            <a:r>
              <a:rPr lang="fr-FR" dirty="0"/>
              <a:t>Le mémoire est l'élément majeur du Master </a:t>
            </a:r>
            <a:r>
              <a:rPr lang="fr-FR" dirty="0" smtClean="0"/>
              <a:t>recherche, </a:t>
            </a:r>
            <a:r>
              <a:rPr lang="fr-FR" dirty="0"/>
              <a:t>il </a:t>
            </a:r>
            <a:r>
              <a:rPr lang="fr-FR" dirty="0" smtClean="0"/>
              <a:t>doit correspondre </a:t>
            </a:r>
            <a:r>
              <a:rPr lang="fr-FR" dirty="0"/>
              <a:t>à un véritable travail d'approfondissement traduisant une aptitude à la </a:t>
            </a:r>
            <a:r>
              <a:rPr lang="fr-FR" dirty="0" smtClean="0"/>
              <a:t>recherche scientifique</a:t>
            </a:r>
            <a:r>
              <a:rPr lang="fr-FR" dirty="0"/>
              <a:t>. </a:t>
            </a:r>
            <a:endParaRPr lang="fr-FR" sz="3100" dirty="0"/>
          </a:p>
          <a:p>
            <a:pPr algn="just"/>
            <a:r>
              <a:rPr lang="fr-FR" sz="3100" dirty="0"/>
              <a:t>Par le mémoire effectué sous la supervision d'un enseignant </a:t>
            </a:r>
            <a:r>
              <a:rPr lang="fr-FR" sz="3100" dirty="0" smtClean="0"/>
              <a:t>(encadreur), </a:t>
            </a:r>
            <a:r>
              <a:rPr lang="fr-FR" sz="3100" dirty="0"/>
              <a:t>l'étudiant montre qu'il a acquis les qualités nécessaires pour mener à bien une recherche de manière autonome. </a:t>
            </a:r>
            <a:endParaRPr lang="fr-FR" sz="3100" dirty="0" smtClean="0"/>
          </a:p>
          <a:p>
            <a:pPr algn="just"/>
            <a:r>
              <a:rPr lang="fr-FR" sz="2800" dirty="0" smtClean="0"/>
              <a:t>L'étudiant devra maitriser par lui-même une </a:t>
            </a:r>
            <a:r>
              <a:rPr lang="fr-FR" sz="2800" b="1" dirty="0" smtClean="0"/>
              <a:t>problématique</a:t>
            </a:r>
            <a:r>
              <a:rPr lang="fr-FR" sz="2800" dirty="0" smtClean="0"/>
              <a:t> et formuler à cet effet des </a:t>
            </a:r>
            <a:r>
              <a:rPr lang="fr-FR" sz="2800" b="1" dirty="0" smtClean="0"/>
              <a:t>questions de recherche</a:t>
            </a:r>
            <a:r>
              <a:rPr lang="fr-FR" sz="2800" dirty="0" smtClean="0"/>
              <a:t> pertinentes, mettre en œuvre la ou les </a:t>
            </a:r>
            <a:r>
              <a:rPr lang="fr-FR" sz="2800" b="1" dirty="0" smtClean="0"/>
              <a:t>méthodes</a:t>
            </a:r>
            <a:r>
              <a:rPr lang="fr-FR" sz="2800" dirty="0" smtClean="0"/>
              <a:t> les plus adéquates et interpréter les </a:t>
            </a:r>
            <a:r>
              <a:rPr lang="fr-FR" sz="2800" b="1" dirty="0" smtClean="0"/>
              <a:t>résultats</a:t>
            </a:r>
            <a:r>
              <a:rPr lang="fr-FR" sz="2800" dirty="0" smtClean="0"/>
              <a:t> obtenus ou les informations récoltées et traitées.</a:t>
            </a:r>
          </a:p>
          <a:p>
            <a:pPr algn="just"/>
            <a:endParaRPr lang="fr-FR" sz="3100" dirty="0"/>
          </a:p>
        </p:txBody>
      </p:sp>
    </p:spTree>
    <p:extLst>
      <p:ext uri="{BB962C8B-B14F-4D97-AF65-F5344CB8AC3E}">
        <p14:creationId xmlns="" xmlns:p14="http://schemas.microsoft.com/office/powerpoint/2010/main" val="10727462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t>Contenu du mémoire</a:t>
            </a:r>
            <a:endParaRPr lang="fr-FR" sz="3600" b="1" dirty="0"/>
          </a:p>
        </p:txBody>
      </p:sp>
      <p:sp>
        <p:nvSpPr>
          <p:cNvPr id="3" name="Espace réservé du contenu 2"/>
          <p:cNvSpPr>
            <a:spLocks noGrp="1"/>
          </p:cNvSpPr>
          <p:nvPr>
            <p:ph idx="1"/>
          </p:nvPr>
        </p:nvSpPr>
        <p:spPr/>
        <p:txBody>
          <a:bodyPr>
            <a:normAutofit fontScale="70000" lnSpcReduction="20000"/>
          </a:bodyPr>
          <a:lstStyle/>
          <a:p>
            <a:pPr>
              <a:spcAft>
                <a:spcPts val="1800"/>
              </a:spcAft>
              <a:buNone/>
            </a:pPr>
            <a:r>
              <a:rPr lang="fr-FR" sz="5100" b="1" u="sng" dirty="0" smtClean="0"/>
              <a:t>Le développement</a:t>
            </a:r>
          </a:p>
          <a:p>
            <a:r>
              <a:rPr lang="fr-FR" dirty="0" smtClean="0"/>
              <a:t>C'est la présentation de la recherche ; il comporte, le </a:t>
            </a:r>
            <a:r>
              <a:rPr lang="fr-FR" b="1" dirty="0" smtClean="0"/>
              <a:t>cadre théorique de référence</a:t>
            </a:r>
            <a:r>
              <a:rPr lang="fr-FR" dirty="0" smtClean="0"/>
              <a:t>,  le </a:t>
            </a:r>
            <a:r>
              <a:rPr lang="fr-FR" b="1" dirty="0" smtClean="0"/>
              <a:t>cadre méthodologique</a:t>
            </a:r>
            <a:r>
              <a:rPr lang="fr-FR" dirty="0" smtClean="0"/>
              <a:t> et </a:t>
            </a:r>
            <a:r>
              <a:rPr lang="fr-FR" b="1" dirty="0" smtClean="0"/>
              <a:t>l'analyse</a:t>
            </a:r>
            <a:r>
              <a:rPr lang="fr-FR" dirty="0" smtClean="0"/>
              <a:t>. </a:t>
            </a:r>
          </a:p>
          <a:p>
            <a:r>
              <a:rPr lang="fr-FR" dirty="0" smtClean="0"/>
              <a:t>Il présente la mise à l'épreuve des hypothèses et expose les résultats obtenus et leur exploitation.</a:t>
            </a:r>
          </a:p>
          <a:p>
            <a:r>
              <a:rPr lang="fr-FR" dirty="0" smtClean="0"/>
              <a:t> Les différentes parties doivent :</a:t>
            </a:r>
          </a:p>
          <a:p>
            <a:pPr lvl="1">
              <a:buNone/>
            </a:pPr>
            <a:r>
              <a:rPr lang="fr-FR" sz="2700" dirty="0" smtClean="0"/>
              <a:t>- comporter un titre "parlant" ;</a:t>
            </a:r>
          </a:p>
          <a:p>
            <a:pPr lvl="1">
              <a:buNone/>
            </a:pPr>
            <a:r>
              <a:rPr lang="fr-FR" sz="2700" dirty="0" smtClean="0"/>
              <a:t>- commencer par une introduction (introduction du chapitre);</a:t>
            </a:r>
          </a:p>
          <a:p>
            <a:pPr lvl="1">
              <a:buNone/>
            </a:pPr>
            <a:r>
              <a:rPr lang="fr-FR" sz="2700" dirty="0" smtClean="0"/>
              <a:t>- se terminer par une synthèse partielle et annoncer la suite (conclusion du chapitre).</a:t>
            </a:r>
          </a:p>
          <a:p>
            <a:r>
              <a:rPr lang="fr-FR" dirty="0" smtClean="0"/>
              <a:t>Les citations sont à référencer (</a:t>
            </a:r>
            <a:r>
              <a:rPr lang="fr-FR" sz="2600" dirty="0" smtClean="0"/>
              <a:t>il faut les intégrer au texte et éviter de les présenter sous forme de notes de bas de page</a:t>
            </a:r>
            <a:r>
              <a:rPr lang="fr-FR" dirty="0" smtClean="0"/>
              <a:t>).</a:t>
            </a:r>
          </a:p>
          <a:p>
            <a:pPr>
              <a:buNone/>
            </a:pPr>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t>Contenu du mémoire</a:t>
            </a:r>
            <a:endParaRPr lang="fr-FR" sz="3600" b="1" dirty="0"/>
          </a:p>
        </p:txBody>
      </p:sp>
      <p:sp>
        <p:nvSpPr>
          <p:cNvPr id="3" name="Espace réservé du contenu 2"/>
          <p:cNvSpPr>
            <a:spLocks noGrp="1"/>
          </p:cNvSpPr>
          <p:nvPr>
            <p:ph idx="1"/>
          </p:nvPr>
        </p:nvSpPr>
        <p:spPr/>
        <p:txBody>
          <a:bodyPr>
            <a:normAutofit fontScale="85000" lnSpcReduction="20000"/>
          </a:bodyPr>
          <a:lstStyle/>
          <a:p>
            <a:pPr>
              <a:spcAft>
                <a:spcPts val="1800"/>
              </a:spcAft>
              <a:buNone/>
            </a:pPr>
            <a:r>
              <a:rPr lang="fr-FR" sz="4200" b="1" u="sng" dirty="0" smtClean="0"/>
              <a:t>Le développement </a:t>
            </a:r>
            <a:r>
              <a:rPr lang="fr-FR" sz="4200" dirty="0" smtClean="0"/>
              <a:t>(suite)</a:t>
            </a:r>
            <a:endParaRPr lang="fr-FR" sz="5100" dirty="0" smtClean="0"/>
          </a:p>
          <a:p>
            <a:pPr marL="82296" indent="0">
              <a:buNone/>
            </a:pPr>
            <a:r>
              <a:rPr lang="fr-FR" dirty="0" smtClean="0"/>
              <a:t>La </a:t>
            </a:r>
            <a:r>
              <a:rPr lang="fr-FR" b="1" dirty="0" smtClean="0"/>
              <a:t>partie </a:t>
            </a:r>
            <a:r>
              <a:rPr lang="fr-FR" b="1" dirty="0" smtClean="0"/>
              <a:t>empirique (analytique) </a:t>
            </a:r>
            <a:r>
              <a:rPr lang="fr-FR" dirty="0" smtClean="0"/>
              <a:t>est consacrée à la cueillette des données et à leur analyse, elle peut prendre différentes formes, notamment:</a:t>
            </a:r>
          </a:p>
          <a:p>
            <a:pPr marL="82296" indent="0">
              <a:buFont typeface="Wingdings" pitchFamily="2" charset="2"/>
              <a:buChar char="Ø"/>
            </a:pPr>
            <a:r>
              <a:rPr lang="fr-FR" dirty="0" smtClean="0"/>
              <a:t> Corpus de données : collecte de données par une recherche empirique (questionnaires, entretiens, étude de cas, …etc.) ou une expérimentation, (simulations, modélisation, tests en laboratoire, …etc.)</a:t>
            </a:r>
          </a:p>
          <a:p>
            <a:pPr marL="82296" indent="0">
              <a:buFont typeface="Wingdings" pitchFamily="2" charset="2"/>
              <a:buChar char="Ø"/>
            </a:pPr>
            <a:r>
              <a:rPr lang="fr-FR" dirty="0" smtClean="0"/>
              <a:t> Collecte de documents : textes écrits, résumés d'articles, revues de presse, relevés d’architecture, cartes, photographies, etc.</a:t>
            </a:r>
          </a:p>
          <a:p>
            <a:pPr>
              <a:buNone/>
            </a:pPr>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57290" y="214290"/>
            <a:ext cx="7498080" cy="1214422"/>
          </a:xfrm>
        </p:spPr>
        <p:txBody>
          <a:bodyPr>
            <a:normAutofit fontScale="90000"/>
          </a:bodyPr>
          <a:lstStyle/>
          <a:p>
            <a:r>
              <a:rPr lang="fr-FR" sz="4000" b="1" dirty="0" smtClean="0"/>
              <a:t>Contenu du mémoire</a:t>
            </a:r>
            <a:r>
              <a:rPr lang="fr-FR" sz="3600" b="1" dirty="0" smtClean="0"/>
              <a:t/>
            </a:r>
            <a:br>
              <a:rPr lang="fr-FR" sz="3600" b="1" dirty="0" smtClean="0"/>
            </a:br>
            <a:r>
              <a:rPr lang="fr-FR" sz="3600" b="1" u="sng" dirty="0" smtClean="0"/>
              <a:t>Le développement </a:t>
            </a:r>
            <a:r>
              <a:rPr lang="fr-FR" sz="3600" dirty="0" smtClean="0"/>
              <a:t>(suite)</a:t>
            </a:r>
            <a:r>
              <a:rPr lang="fr-FR" sz="4400" dirty="0" smtClean="0"/>
              <a:t/>
            </a:r>
            <a:br>
              <a:rPr lang="fr-FR" sz="4400" dirty="0" smtClean="0"/>
            </a:br>
            <a:endParaRPr lang="fr-FR" sz="3600" dirty="0"/>
          </a:p>
        </p:txBody>
      </p:sp>
      <p:sp>
        <p:nvSpPr>
          <p:cNvPr id="3" name="Espace réservé du contenu 2"/>
          <p:cNvSpPr>
            <a:spLocks noGrp="1"/>
          </p:cNvSpPr>
          <p:nvPr>
            <p:ph idx="1"/>
          </p:nvPr>
        </p:nvSpPr>
        <p:spPr/>
        <p:txBody>
          <a:bodyPr>
            <a:normAutofit fontScale="85000" lnSpcReduction="10000"/>
          </a:bodyPr>
          <a:lstStyle/>
          <a:p>
            <a:pPr>
              <a:buNone/>
            </a:pPr>
            <a:r>
              <a:rPr lang="fr-FR" b="1" dirty="0" smtClean="0"/>
              <a:t>Présentation des résultats</a:t>
            </a:r>
          </a:p>
          <a:p>
            <a:r>
              <a:rPr lang="fr-FR" dirty="0" smtClean="0"/>
              <a:t>La méthode de recherche adoptée détermine la manière de présenter les résultats. </a:t>
            </a:r>
          </a:p>
          <a:p>
            <a:r>
              <a:rPr lang="fr-FR" dirty="0" smtClean="0"/>
              <a:t>Rappelons sommairement que dans une recherche de type </a:t>
            </a:r>
            <a:r>
              <a:rPr lang="fr-FR" b="1" dirty="0" smtClean="0"/>
              <a:t>quantitatif</a:t>
            </a:r>
            <a:r>
              <a:rPr lang="fr-FR" dirty="0" smtClean="0"/>
              <a:t>, les résultats se présentent sous forme de chiffres, de statistiques, de tableaux et de figures, dans un format faisant l’objet de normes selon les disciplines. </a:t>
            </a:r>
          </a:p>
          <a:p>
            <a:r>
              <a:rPr lang="fr-FR" dirty="0" smtClean="0"/>
              <a:t>Le texte présente les données pertinentes après avoir expliqué de quelle façon elles ont été réduites et traitées. </a:t>
            </a:r>
          </a:p>
          <a:p>
            <a:endParaRPr lang="fr-FR" dirty="0" smtClean="0"/>
          </a:p>
          <a:p>
            <a:endParaRPr lang="fr-F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57290" y="214290"/>
            <a:ext cx="7498080" cy="1214422"/>
          </a:xfrm>
        </p:spPr>
        <p:txBody>
          <a:bodyPr>
            <a:normAutofit fontScale="90000"/>
          </a:bodyPr>
          <a:lstStyle/>
          <a:p>
            <a:r>
              <a:rPr lang="fr-FR" sz="4000" b="1" dirty="0" smtClean="0"/>
              <a:t>Contenu du mémoire</a:t>
            </a:r>
            <a:r>
              <a:rPr lang="fr-FR" sz="3600" b="1" dirty="0" smtClean="0"/>
              <a:t/>
            </a:r>
            <a:br>
              <a:rPr lang="fr-FR" sz="3600" b="1" dirty="0" smtClean="0"/>
            </a:br>
            <a:r>
              <a:rPr lang="fr-FR" sz="3600" b="1" u="sng" dirty="0" smtClean="0"/>
              <a:t>Le développement </a:t>
            </a:r>
            <a:r>
              <a:rPr lang="fr-FR" sz="3600" dirty="0" smtClean="0"/>
              <a:t>(suite)</a:t>
            </a:r>
            <a:r>
              <a:rPr lang="fr-FR" sz="4400" dirty="0" smtClean="0"/>
              <a:t/>
            </a:r>
            <a:br>
              <a:rPr lang="fr-FR" sz="4400" dirty="0" smtClean="0"/>
            </a:br>
            <a:endParaRPr lang="fr-FR" sz="3600" dirty="0"/>
          </a:p>
        </p:txBody>
      </p:sp>
      <p:sp>
        <p:nvSpPr>
          <p:cNvPr id="3" name="Espace réservé du contenu 2"/>
          <p:cNvSpPr>
            <a:spLocks noGrp="1"/>
          </p:cNvSpPr>
          <p:nvPr>
            <p:ph idx="1"/>
          </p:nvPr>
        </p:nvSpPr>
        <p:spPr/>
        <p:txBody>
          <a:bodyPr>
            <a:normAutofit fontScale="70000" lnSpcReduction="20000"/>
          </a:bodyPr>
          <a:lstStyle/>
          <a:p>
            <a:pPr>
              <a:buNone/>
            </a:pPr>
            <a:r>
              <a:rPr lang="fr-FR" b="1" dirty="0" smtClean="0"/>
              <a:t>Présentation des résultats</a:t>
            </a:r>
          </a:p>
          <a:p>
            <a:pPr>
              <a:spcAft>
                <a:spcPts val="600"/>
              </a:spcAft>
            </a:pPr>
            <a:r>
              <a:rPr lang="fr-FR" dirty="0" smtClean="0"/>
              <a:t>Par ailleurs, une méthode </a:t>
            </a:r>
            <a:r>
              <a:rPr lang="fr-FR" b="1" dirty="0" smtClean="0"/>
              <a:t>qualitative</a:t>
            </a:r>
            <a:r>
              <a:rPr lang="fr-FR" dirty="0" smtClean="0"/>
              <a:t> rapporte les résultats en décrivant les participants et leur contexte. </a:t>
            </a:r>
          </a:p>
          <a:p>
            <a:pPr>
              <a:spcAft>
                <a:spcPts val="600"/>
              </a:spcAft>
            </a:pPr>
            <a:r>
              <a:rPr lang="fr-FR" dirty="0" smtClean="0"/>
              <a:t>En reprenant les propositions de recherche, leurs propos sont présentés selon des thèmes, des modèles ou une théorie émergente, appuyés par quelques citations soigneusement choisies. </a:t>
            </a:r>
          </a:p>
          <a:p>
            <a:pPr>
              <a:spcAft>
                <a:spcPts val="600"/>
              </a:spcAft>
            </a:pPr>
            <a:r>
              <a:rPr lang="fr-FR" dirty="0" smtClean="0"/>
              <a:t>Des tableaux, des diagrammes et des figures facilitent la compréhension.</a:t>
            </a:r>
          </a:p>
          <a:p>
            <a:pPr>
              <a:spcAft>
                <a:spcPts val="600"/>
              </a:spcAft>
            </a:pPr>
            <a:r>
              <a:rPr lang="fr-FR" dirty="0" smtClean="0"/>
              <a:t>La lecture d’autres travaux de recherche permet de repérer des exemples de présentation des résultats les plus pertinents. Les conseils des directeurs de recherche, d’autres chercheurs et la consultation des meilleurs articles scientifiques dans son domaine permettent de choisir quelle présentation convient le mieux.</a:t>
            </a:r>
          </a:p>
          <a:p>
            <a:endParaRPr lang="fr-FR" dirty="0" smtClean="0"/>
          </a:p>
          <a:p>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t>Contenu du mémoire</a:t>
            </a:r>
            <a:endParaRPr lang="fr-FR" sz="3600" dirty="0"/>
          </a:p>
        </p:txBody>
      </p:sp>
      <p:sp>
        <p:nvSpPr>
          <p:cNvPr id="3" name="Espace réservé du contenu 2"/>
          <p:cNvSpPr>
            <a:spLocks noGrp="1"/>
          </p:cNvSpPr>
          <p:nvPr>
            <p:ph idx="1"/>
          </p:nvPr>
        </p:nvSpPr>
        <p:spPr>
          <a:xfrm>
            <a:off x="1331640" y="1484784"/>
            <a:ext cx="6809960" cy="4403576"/>
          </a:xfrm>
        </p:spPr>
        <p:txBody>
          <a:bodyPr>
            <a:normAutofit/>
          </a:bodyPr>
          <a:lstStyle/>
          <a:p>
            <a:pPr>
              <a:buNone/>
            </a:pPr>
            <a:r>
              <a:rPr lang="fr-FR" sz="2600" b="1" dirty="0" smtClean="0"/>
              <a:t>Discussion des résultats</a:t>
            </a:r>
          </a:p>
          <a:p>
            <a:r>
              <a:rPr lang="fr-FR" sz="2600" dirty="0" smtClean="0"/>
              <a:t>La section « Discussion » examine la signification des résultats et leur interprétation. </a:t>
            </a:r>
          </a:p>
          <a:p>
            <a:r>
              <a:rPr lang="fr-FR" sz="2600" dirty="0" smtClean="0"/>
              <a:t>Il s’agit de situer les nouvelles connaissances dégagées par l’étude en regard des recherches antérieures. </a:t>
            </a:r>
          </a:p>
          <a:p>
            <a:r>
              <a:rPr lang="fr-FR" sz="2600" dirty="0" smtClean="0"/>
              <a:t>C’est aussi le moment d’expliquer objectivement et de façon critique pourquoi ces résultats sont ce qu’ils sont. </a:t>
            </a:r>
          </a:p>
          <a:p>
            <a:endParaRPr lang="fr-F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5656" y="188640"/>
            <a:ext cx="7498080" cy="1143000"/>
          </a:xfrm>
        </p:spPr>
        <p:txBody>
          <a:bodyPr>
            <a:normAutofit/>
          </a:bodyPr>
          <a:lstStyle/>
          <a:p>
            <a:r>
              <a:rPr lang="fr-FR" sz="3600" b="1" dirty="0" smtClean="0"/>
              <a:t>Contenu du mémoire</a:t>
            </a:r>
            <a:endParaRPr lang="fr-FR" sz="3600" b="1" dirty="0"/>
          </a:p>
        </p:txBody>
      </p:sp>
      <p:sp>
        <p:nvSpPr>
          <p:cNvPr id="3" name="Espace réservé du contenu 2"/>
          <p:cNvSpPr>
            <a:spLocks noGrp="1"/>
          </p:cNvSpPr>
          <p:nvPr>
            <p:ph idx="1"/>
          </p:nvPr>
        </p:nvSpPr>
        <p:spPr>
          <a:xfrm>
            <a:off x="1435608" y="1447800"/>
            <a:ext cx="7351234" cy="4981596"/>
          </a:xfrm>
        </p:spPr>
        <p:txBody>
          <a:bodyPr>
            <a:normAutofit fontScale="62500" lnSpcReduction="20000"/>
          </a:bodyPr>
          <a:lstStyle/>
          <a:p>
            <a:pPr>
              <a:spcAft>
                <a:spcPts val="1800"/>
              </a:spcAft>
              <a:buNone/>
            </a:pPr>
            <a:r>
              <a:rPr lang="fr-FR" sz="5800" b="1" u="sng" dirty="0" smtClean="0"/>
              <a:t>La conclusion générale</a:t>
            </a:r>
          </a:p>
          <a:p>
            <a:pPr algn="just">
              <a:spcAft>
                <a:spcPts val="600"/>
              </a:spcAft>
            </a:pPr>
            <a:r>
              <a:rPr lang="fr-FR" sz="3400" dirty="0" smtClean="0"/>
              <a:t>La conclusion générale a pour objet de </a:t>
            </a:r>
            <a:r>
              <a:rPr lang="fr-FR" sz="3400" b="1" dirty="0" smtClean="0"/>
              <a:t>résumer l'essentiel des résultats</a:t>
            </a:r>
            <a:r>
              <a:rPr lang="fr-FR" sz="3400" dirty="0" smtClean="0"/>
              <a:t> et constatations développés dans </a:t>
            </a:r>
            <a:r>
              <a:rPr lang="fr-FR" sz="3400" b="1" dirty="0" smtClean="0"/>
              <a:t>les chapitres </a:t>
            </a:r>
            <a:r>
              <a:rPr lang="fr-FR" sz="3400" dirty="0" smtClean="0"/>
              <a:t>du développement. </a:t>
            </a:r>
          </a:p>
          <a:p>
            <a:pPr algn="just">
              <a:spcAft>
                <a:spcPts val="600"/>
              </a:spcAft>
            </a:pPr>
            <a:r>
              <a:rPr lang="fr-FR" sz="3400" dirty="0" smtClean="0"/>
              <a:t>Sa véritable fonction est de </a:t>
            </a:r>
            <a:r>
              <a:rPr lang="fr-FR" sz="3400" b="1" dirty="0" smtClean="0"/>
              <a:t>répondre de façon synthétique à la question initiale</a:t>
            </a:r>
            <a:r>
              <a:rPr lang="fr-FR" sz="3400" dirty="0" smtClean="0"/>
              <a:t>, de préciser dans quelle mesure </a:t>
            </a:r>
            <a:r>
              <a:rPr lang="fr-FR" sz="3400" b="1" dirty="0" smtClean="0"/>
              <a:t>l’hypothèse est confirmée ou infirmée</a:t>
            </a:r>
            <a:r>
              <a:rPr lang="fr-FR" sz="3400" dirty="0" smtClean="0"/>
              <a:t>. </a:t>
            </a:r>
          </a:p>
          <a:p>
            <a:pPr algn="just">
              <a:spcAft>
                <a:spcPts val="600"/>
              </a:spcAft>
            </a:pPr>
            <a:r>
              <a:rPr lang="fr-FR" sz="3400" dirty="0" smtClean="0"/>
              <a:t>En outre, c'est dans la conclusion générale que l’auteur dresse un bilan évaluatif de son travail : il indiquer la </a:t>
            </a:r>
            <a:r>
              <a:rPr lang="fr-FR" sz="3400" b="1" dirty="0" smtClean="0"/>
              <a:t>portée et les limites</a:t>
            </a:r>
            <a:r>
              <a:rPr lang="fr-FR" sz="3400" dirty="0" smtClean="0"/>
              <a:t> de l’étude, et énonce certaines </a:t>
            </a:r>
            <a:r>
              <a:rPr lang="fr-FR" sz="3400" b="1" dirty="0" smtClean="0"/>
              <a:t>recommandations</a:t>
            </a:r>
            <a:r>
              <a:rPr lang="fr-FR" sz="3400" dirty="0" smtClean="0"/>
              <a:t> pour la pratique. </a:t>
            </a:r>
          </a:p>
          <a:p>
            <a:pPr algn="just">
              <a:spcAft>
                <a:spcPts val="600"/>
              </a:spcAft>
            </a:pPr>
            <a:r>
              <a:rPr lang="fr-FR" sz="3400" dirty="0" smtClean="0"/>
              <a:t>La conclusion permet également d'élargir la réflexion, de dégager de nouvelles </a:t>
            </a:r>
            <a:r>
              <a:rPr lang="fr-FR" sz="3400" b="1" dirty="0" smtClean="0"/>
              <a:t>perspectives de travail </a:t>
            </a:r>
            <a:r>
              <a:rPr lang="fr-FR" sz="3400" dirty="0" smtClean="0"/>
              <a:t>ou suggestions susceptibles d'alimenter un futur projet de recherche portant sur la même problématique.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5656" y="188640"/>
            <a:ext cx="7498080" cy="1143000"/>
          </a:xfrm>
        </p:spPr>
        <p:txBody>
          <a:bodyPr>
            <a:normAutofit/>
          </a:bodyPr>
          <a:lstStyle/>
          <a:p>
            <a:r>
              <a:rPr lang="fr-FR" sz="3600" b="1" dirty="0" smtClean="0"/>
              <a:t>Contenu du mémoire</a:t>
            </a:r>
            <a:endParaRPr lang="fr-FR" sz="3600" b="1" dirty="0"/>
          </a:p>
        </p:txBody>
      </p:sp>
      <p:sp>
        <p:nvSpPr>
          <p:cNvPr id="3" name="Espace réservé du contenu 2"/>
          <p:cNvSpPr>
            <a:spLocks noGrp="1"/>
          </p:cNvSpPr>
          <p:nvPr>
            <p:ph idx="1"/>
          </p:nvPr>
        </p:nvSpPr>
        <p:spPr>
          <a:xfrm>
            <a:off x="1435608" y="1447800"/>
            <a:ext cx="7208358" cy="4800600"/>
          </a:xfrm>
        </p:spPr>
        <p:txBody>
          <a:bodyPr>
            <a:normAutofit fontScale="70000" lnSpcReduction="20000"/>
          </a:bodyPr>
          <a:lstStyle/>
          <a:p>
            <a:pPr>
              <a:spcAft>
                <a:spcPts val="1800"/>
              </a:spcAft>
              <a:buNone/>
            </a:pPr>
            <a:r>
              <a:rPr lang="fr-FR" sz="4600" b="1" u="sng" dirty="0" smtClean="0"/>
              <a:t>La conclusion générale</a:t>
            </a:r>
          </a:p>
          <a:p>
            <a:pPr>
              <a:spcAft>
                <a:spcPts val="600"/>
              </a:spcAft>
            </a:pPr>
            <a:r>
              <a:rPr lang="fr-FR" sz="3400" dirty="0" smtClean="0"/>
              <a:t>La conclusion est habituellement courte, soit entre </a:t>
            </a:r>
            <a:r>
              <a:rPr lang="fr-FR" sz="3400" b="1" dirty="0" smtClean="0"/>
              <a:t>4 et 6 pages</a:t>
            </a:r>
            <a:r>
              <a:rPr lang="fr-FR" sz="3400" dirty="0" smtClean="0"/>
              <a:t>.</a:t>
            </a:r>
          </a:p>
          <a:p>
            <a:pPr>
              <a:spcAft>
                <a:spcPts val="600"/>
              </a:spcAft>
            </a:pPr>
            <a:r>
              <a:rPr lang="fr-FR" sz="3400" dirty="0" smtClean="0"/>
              <a:t>Comme l'introduction, elle est rédigée au terme du travail d'écriture.</a:t>
            </a:r>
          </a:p>
          <a:p>
            <a:pPr>
              <a:spcAft>
                <a:spcPts val="600"/>
              </a:spcAft>
            </a:pPr>
            <a:r>
              <a:rPr lang="fr-FR" sz="3400" dirty="0" smtClean="0"/>
              <a:t>La conclusion comporte :</a:t>
            </a:r>
          </a:p>
          <a:p>
            <a:pPr lvl="1">
              <a:spcBef>
                <a:spcPts val="600"/>
              </a:spcBef>
              <a:spcAft>
                <a:spcPts val="600"/>
              </a:spcAft>
              <a:buFont typeface="Wingdings" pitchFamily="2" charset="2"/>
              <a:buChar char="§"/>
            </a:pPr>
            <a:r>
              <a:rPr lang="fr-FR" sz="2900" dirty="0" smtClean="0"/>
              <a:t>une synthèse du développement ;</a:t>
            </a:r>
          </a:p>
          <a:p>
            <a:pPr lvl="1">
              <a:spcBef>
                <a:spcPts val="600"/>
              </a:spcBef>
              <a:spcAft>
                <a:spcPts val="600"/>
              </a:spcAft>
              <a:buFont typeface="Wingdings" pitchFamily="2" charset="2"/>
              <a:buChar char="§"/>
            </a:pPr>
            <a:r>
              <a:rPr lang="fr-FR" sz="2900" dirty="0" smtClean="0"/>
              <a:t>la ou les réponses apportées au questionnement de départ ;</a:t>
            </a:r>
          </a:p>
          <a:p>
            <a:pPr lvl="1">
              <a:spcBef>
                <a:spcPts val="600"/>
              </a:spcBef>
              <a:spcAft>
                <a:spcPts val="600"/>
              </a:spcAft>
              <a:buFont typeface="Wingdings" pitchFamily="2" charset="2"/>
              <a:buChar char="§"/>
            </a:pPr>
            <a:r>
              <a:rPr lang="fr-FR" sz="2900" dirty="0" smtClean="0"/>
              <a:t>un regard critique sur la démarche suivie (limites) ;</a:t>
            </a:r>
          </a:p>
          <a:p>
            <a:pPr lvl="1">
              <a:spcBef>
                <a:spcPts val="600"/>
              </a:spcBef>
              <a:spcAft>
                <a:spcPts val="600"/>
              </a:spcAft>
              <a:buFont typeface="Wingdings" pitchFamily="2" charset="2"/>
              <a:buChar char="§"/>
            </a:pPr>
            <a:r>
              <a:rPr lang="fr-FR" sz="2900" dirty="0" smtClean="0"/>
              <a:t>éventuellement une ouverture vers d'autres travaux (perspectives et axes à développer).</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Synthèse structure du mémoire</a:t>
            </a:r>
            <a:endParaRPr lang="fr-FR" dirty="0"/>
          </a:p>
        </p:txBody>
      </p:sp>
      <p:sp>
        <p:nvSpPr>
          <p:cNvPr id="3" name="Espace réservé du contenu 2"/>
          <p:cNvSpPr>
            <a:spLocks noGrp="1"/>
          </p:cNvSpPr>
          <p:nvPr>
            <p:ph idx="1"/>
          </p:nvPr>
        </p:nvSpPr>
        <p:spPr/>
        <p:txBody>
          <a:bodyPr>
            <a:normAutofit fontScale="62500" lnSpcReduction="20000"/>
          </a:bodyPr>
          <a:lstStyle/>
          <a:p>
            <a:pPr marL="82296" indent="0">
              <a:buFont typeface="Wingdings" pitchFamily="2" charset="2"/>
              <a:buChar char="Ø"/>
            </a:pPr>
            <a:r>
              <a:rPr lang="fr-FR" dirty="0" smtClean="0"/>
              <a:t>L'</a:t>
            </a:r>
            <a:r>
              <a:rPr lang="fr-FR" b="1" dirty="0" smtClean="0"/>
              <a:t>introduction</a:t>
            </a:r>
            <a:r>
              <a:rPr lang="fr-FR" dirty="0" smtClean="0"/>
              <a:t> est une entrée en la matière qui reflète l'état de la question dans sa pertinence pour la problématique abordée.</a:t>
            </a:r>
          </a:p>
          <a:p>
            <a:r>
              <a:rPr lang="fr-FR" u="sng" dirty="0" smtClean="0"/>
              <a:t> La problématique </a:t>
            </a:r>
            <a:r>
              <a:rPr lang="fr-FR" dirty="0" smtClean="0"/>
              <a:t>: identification du sujet, recension des écrits, questions et propositions de recherche, hypothèses, objectifs, cadre théorique ou conceptuel, cadre opératoire, pertinence et originalité de l'étude.</a:t>
            </a:r>
          </a:p>
          <a:p>
            <a:pPr marL="82296" indent="0">
              <a:buFont typeface="Wingdings" pitchFamily="2" charset="2"/>
              <a:buChar char="Ø"/>
            </a:pPr>
            <a:r>
              <a:rPr lang="fr-FR" dirty="0" smtClean="0"/>
              <a:t> </a:t>
            </a:r>
            <a:r>
              <a:rPr lang="fr-FR" b="1" dirty="0" smtClean="0"/>
              <a:t>Le développement </a:t>
            </a:r>
            <a:r>
              <a:rPr lang="fr-FR" dirty="0" smtClean="0"/>
              <a:t>comporte la </a:t>
            </a:r>
            <a:r>
              <a:rPr lang="fr-FR" u="sng" dirty="0" smtClean="0"/>
              <a:t>description de la méthode, </a:t>
            </a:r>
            <a:r>
              <a:rPr lang="fr-FR" dirty="0" smtClean="0"/>
              <a:t>argumente le choix de la démarche suivie et reflète clairement et rigoureusement les conditions dans lesquelles le travail s'est déroulé ainsi que les analyse effectuées.</a:t>
            </a:r>
          </a:p>
          <a:p>
            <a:r>
              <a:rPr lang="fr-FR" u="sng" dirty="0" smtClean="0"/>
              <a:t>La méthode </a:t>
            </a:r>
            <a:r>
              <a:rPr lang="fr-FR" dirty="0" smtClean="0"/>
              <a:t>: stratégie d'acquisition (finalité, objectif de connaissance et/ou d'action, description et justification du dispositif retenu), stratégie d'observation (échantillonnage; conception, choix et validation des instruments; plan de collecte de données; enquête- pilote ou pré-test), stratégie d'analyse (tests statistiques, méthodes d'interprétation).</a:t>
            </a:r>
          </a:p>
          <a:p>
            <a:pPr marL="82296" indent="0">
              <a:buFont typeface="Wingdings" pitchFamily="2" charset="2"/>
              <a:buChar char="Ø"/>
            </a:pPr>
            <a:endParaRPr lang="fr-FR" dirty="0" smtClean="0"/>
          </a:p>
          <a:p>
            <a:endParaRPr lang="fr-F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Synthèse structure du mémoire</a:t>
            </a:r>
            <a:endParaRPr lang="fr-FR" dirty="0"/>
          </a:p>
        </p:txBody>
      </p:sp>
      <p:sp>
        <p:nvSpPr>
          <p:cNvPr id="3" name="Espace réservé du contenu 2"/>
          <p:cNvSpPr>
            <a:spLocks noGrp="1"/>
          </p:cNvSpPr>
          <p:nvPr>
            <p:ph idx="1"/>
          </p:nvPr>
        </p:nvSpPr>
        <p:spPr/>
        <p:txBody>
          <a:bodyPr>
            <a:normAutofit fontScale="55000" lnSpcReduction="20000"/>
          </a:bodyPr>
          <a:lstStyle/>
          <a:p>
            <a:pPr marL="82296" indent="0">
              <a:buFont typeface="Wingdings" pitchFamily="2" charset="2"/>
              <a:buChar char="Ø"/>
            </a:pPr>
            <a:r>
              <a:rPr lang="fr-FR" dirty="0" smtClean="0"/>
              <a:t> </a:t>
            </a:r>
            <a:r>
              <a:rPr lang="fr-FR" sz="3600" dirty="0" smtClean="0"/>
              <a:t>La </a:t>
            </a:r>
            <a:r>
              <a:rPr lang="fr-FR" sz="3600" b="1" dirty="0"/>
              <a:t>présentation des résultats </a:t>
            </a:r>
            <a:r>
              <a:rPr lang="fr-FR" sz="3600" dirty="0"/>
              <a:t>est organisée de manière à montrer comment </a:t>
            </a:r>
            <a:r>
              <a:rPr lang="fr-FR" sz="3600" dirty="0" smtClean="0"/>
              <a:t>les données </a:t>
            </a:r>
            <a:r>
              <a:rPr lang="fr-FR" sz="3600" dirty="0"/>
              <a:t>brutes ont été transformées </a:t>
            </a:r>
            <a:r>
              <a:rPr lang="fr-FR" sz="3600" dirty="0" smtClean="0"/>
              <a:t>et analysées.</a:t>
            </a:r>
            <a:endParaRPr lang="fr-FR" dirty="0" smtClean="0"/>
          </a:p>
          <a:p>
            <a:r>
              <a:rPr lang="fr-FR" u="sng" dirty="0" smtClean="0"/>
              <a:t> Les résultats </a:t>
            </a:r>
            <a:r>
              <a:rPr lang="fr-FR" dirty="0" smtClean="0"/>
              <a:t>: le compte rendu des observations et les résultats de l'analyse (profils des participants, données de l'exploration, vérification des hypothèses, etc.). La présentation des résultats sera différente selon qu’il s’agit d’une méthode quantitative ou qualitative.</a:t>
            </a:r>
          </a:p>
          <a:p>
            <a:pPr marL="82296" indent="0">
              <a:buFont typeface="Wingdings" pitchFamily="2" charset="2"/>
              <a:buChar char="Ø"/>
            </a:pPr>
            <a:r>
              <a:rPr lang="fr-FR" dirty="0" smtClean="0"/>
              <a:t> </a:t>
            </a:r>
            <a:r>
              <a:rPr lang="fr-FR" sz="3600" dirty="0" smtClean="0"/>
              <a:t>La </a:t>
            </a:r>
            <a:r>
              <a:rPr lang="fr-FR" sz="3600" b="1" dirty="0"/>
              <a:t>discussion </a:t>
            </a:r>
            <a:r>
              <a:rPr lang="fr-FR" sz="3600" b="1" dirty="0" smtClean="0"/>
              <a:t>des résultats </a:t>
            </a:r>
            <a:r>
              <a:rPr lang="fr-FR" sz="3600" dirty="0" smtClean="0"/>
              <a:t>met </a:t>
            </a:r>
            <a:r>
              <a:rPr lang="fr-FR" sz="3600" dirty="0"/>
              <a:t>en évidence la signification des résultats obtenus, leur relation </a:t>
            </a:r>
            <a:r>
              <a:rPr lang="fr-FR" sz="3600" dirty="0" smtClean="0"/>
              <a:t>aux hypothèses </a:t>
            </a:r>
            <a:r>
              <a:rPr lang="fr-FR" sz="3600" dirty="0"/>
              <a:t>de départ et les différents travaux publiés avec lesquels ces résultats </a:t>
            </a:r>
            <a:r>
              <a:rPr lang="fr-FR" sz="3600" dirty="0" smtClean="0"/>
              <a:t>sont en </a:t>
            </a:r>
            <a:r>
              <a:rPr lang="fr-FR" sz="3600" dirty="0"/>
              <a:t>accord ou en </a:t>
            </a:r>
            <a:r>
              <a:rPr lang="fr-FR" sz="3600" dirty="0" smtClean="0"/>
              <a:t>désaccord</a:t>
            </a:r>
            <a:endParaRPr lang="fr-FR" dirty="0" smtClean="0"/>
          </a:p>
          <a:p>
            <a:r>
              <a:rPr lang="fr-FR" u="sng" dirty="0" smtClean="0"/>
              <a:t> </a:t>
            </a:r>
            <a:r>
              <a:rPr lang="fr-FR" sz="3300" u="sng" dirty="0" smtClean="0"/>
              <a:t>La discussion </a:t>
            </a:r>
            <a:r>
              <a:rPr lang="fr-FR" sz="3300" dirty="0" smtClean="0"/>
              <a:t>: interprétation des résultats et discussion sur le niveau d'atteinte des objectifs, les réserves et limites méthodologiques, les forces et les faiblesses du dispositif, la signification et la portée (scientifique ou pratique) des résultats.</a:t>
            </a:r>
            <a:endParaRPr lang="fr-FR" sz="3600" dirty="0" smtClean="0"/>
          </a:p>
          <a:p>
            <a:pPr marL="82296" indent="0">
              <a:buFont typeface="Wingdings" pitchFamily="2" charset="2"/>
              <a:buChar char="Ø"/>
            </a:pPr>
            <a:r>
              <a:rPr lang="fr-FR" sz="3600" dirty="0" smtClean="0"/>
              <a:t>La </a:t>
            </a:r>
            <a:r>
              <a:rPr lang="fr-FR" sz="3600" b="1" dirty="0"/>
              <a:t>bibliographie</a:t>
            </a:r>
            <a:r>
              <a:rPr lang="fr-FR" sz="3600" dirty="0"/>
              <a:t> appuie les différents arguments développés au cours du texte et </a:t>
            </a:r>
            <a:r>
              <a:rPr lang="fr-FR" sz="3600" dirty="0" smtClean="0"/>
              <a:t>offre un </a:t>
            </a:r>
            <a:r>
              <a:rPr lang="fr-FR" sz="3600" dirty="0"/>
              <a:t>reflet représentatif des travaux publiés dans ce domaine.</a:t>
            </a:r>
          </a:p>
          <a:p>
            <a:endParaRPr lang="fr-FR" dirty="0"/>
          </a:p>
        </p:txBody>
      </p:sp>
    </p:spTree>
    <p:extLst>
      <p:ext uri="{BB962C8B-B14F-4D97-AF65-F5344CB8AC3E}">
        <p14:creationId xmlns="" xmlns:p14="http://schemas.microsoft.com/office/powerpoint/2010/main" val="163961941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Forme du mémoire</a:t>
            </a:r>
            <a:endParaRPr lang="fr-FR" dirty="0"/>
          </a:p>
        </p:txBody>
      </p:sp>
      <p:sp>
        <p:nvSpPr>
          <p:cNvPr id="3" name="Espace réservé du texte 2"/>
          <p:cNvSpPr>
            <a:spLocks noGrp="1"/>
          </p:cNvSpPr>
          <p:nvPr>
            <p:ph type="body" idx="1"/>
          </p:nvPr>
        </p:nvSpPr>
        <p:spPr/>
        <p:txBody>
          <a:bodyPr/>
          <a:lstStyle/>
          <a:p>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Exigences du mémoire</a:t>
            </a:r>
            <a:endParaRPr lang="fr-FR" dirty="0"/>
          </a:p>
        </p:txBody>
      </p:sp>
      <p:sp>
        <p:nvSpPr>
          <p:cNvPr id="3" name="Espace réservé du texte 2"/>
          <p:cNvSpPr>
            <a:spLocks noGrp="1"/>
          </p:cNvSpPr>
          <p:nvPr>
            <p:ph type="body" idx="1"/>
          </p:nvPr>
        </p:nvSpPr>
        <p:spPr/>
        <p:txBody>
          <a:bodyPr/>
          <a:lstStyle/>
          <a:p>
            <a:endParaRPr lang="fr-F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Forme du mémoire</a:t>
            </a:r>
            <a:endParaRPr lang="fr-FR" dirty="0"/>
          </a:p>
        </p:txBody>
      </p:sp>
      <p:sp>
        <p:nvSpPr>
          <p:cNvPr id="3" name="Espace réservé du contenu 2"/>
          <p:cNvSpPr>
            <a:spLocks noGrp="1"/>
          </p:cNvSpPr>
          <p:nvPr>
            <p:ph idx="1"/>
          </p:nvPr>
        </p:nvSpPr>
        <p:spPr/>
        <p:txBody>
          <a:bodyPr>
            <a:normAutofit fontScale="92500" lnSpcReduction="20000"/>
          </a:bodyPr>
          <a:lstStyle/>
          <a:p>
            <a:r>
              <a:rPr lang="fr-CA" sz="3000" dirty="0" smtClean="0"/>
              <a:t>Le mémoire ou la thèse doit respecter certaines normes de présentation concernant les aspects explicités ci-après :  </a:t>
            </a:r>
          </a:p>
          <a:p>
            <a:pPr lvl="1">
              <a:buFont typeface="Wingdings" pitchFamily="2" charset="2"/>
              <a:buChar char="Ø"/>
            </a:pPr>
            <a:r>
              <a:rPr lang="fr-FR" sz="2400" dirty="0" smtClean="0"/>
              <a:t>Pagination	</a:t>
            </a:r>
          </a:p>
          <a:p>
            <a:pPr lvl="1">
              <a:buFont typeface="Wingdings" pitchFamily="2" charset="2"/>
              <a:buChar char="Ø"/>
            </a:pPr>
            <a:r>
              <a:rPr lang="fr-FR" sz="2400" dirty="0" smtClean="0"/>
              <a:t>Mise en pages	</a:t>
            </a:r>
          </a:p>
          <a:p>
            <a:pPr lvl="1">
              <a:buFont typeface="Wingdings" pitchFamily="2" charset="2"/>
              <a:buChar char="Ø"/>
            </a:pPr>
            <a:r>
              <a:rPr lang="fr-FR" sz="2400" dirty="0" smtClean="0"/>
              <a:t>Marges	</a:t>
            </a:r>
          </a:p>
          <a:p>
            <a:pPr lvl="1">
              <a:buFont typeface="Wingdings" pitchFamily="2" charset="2"/>
              <a:buChar char="Ø"/>
            </a:pPr>
            <a:r>
              <a:rPr lang="fr-FR" sz="2400" dirty="0" smtClean="0"/>
              <a:t>Titres et sous-divisions	</a:t>
            </a:r>
          </a:p>
          <a:p>
            <a:pPr lvl="1">
              <a:buFont typeface="Wingdings" pitchFamily="2" charset="2"/>
              <a:buChar char="Ø"/>
            </a:pPr>
            <a:r>
              <a:rPr lang="fr-FR" sz="2400" dirty="0" smtClean="0"/>
              <a:t>Pages intercalaires</a:t>
            </a:r>
          </a:p>
          <a:p>
            <a:pPr lvl="1">
              <a:buFont typeface="Wingdings" pitchFamily="2" charset="2"/>
              <a:buChar char="Ø"/>
            </a:pPr>
            <a:r>
              <a:rPr lang="fr-FR" sz="2400" dirty="0" smtClean="0"/>
              <a:t>Notes en bas de page	</a:t>
            </a:r>
          </a:p>
          <a:p>
            <a:pPr lvl="1">
              <a:buFont typeface="Wingdings" pitchFamily="2" charset="2"/>
              <a:buChar char="Ø"/>
            </a:pPr>
            <a:r>
              <a:rPr lang="fr-FR" sz="2400" dirty="0" smtClean="0"/>
              <a:t>Figures	</a:t>
            </a:r>
          </a:p>
          <a:p>
            <a:pPr lvl="1">
              <a:buFont typeface="Wingdings" pitchFamily="2" charset="2"/>
              <a:buChar char="Ø"/>
            </a:pPr>
            <a:r>
              <a:rPr lang="fr-FR" sz="2400" dirty="0" smtClean="0"/>
              <a:t>Tableaux	</a:t>
            </a:r>
          </a:p>
          <a:p>
            <a:pPr lvl="1">
              <a:buFont typeface="Wingdings" pitchFamily="2" charset="2"/>
              <a:buChar char="Ø"/>
            </a:pPr>
            <a:r>
              <a:rPr lang="fr-FR" sz="2400" dirty="0" smtClean="0"/>
              <a:t>Citations	</a:t>
            </a:r>
          </a:p>
          <a:p>
            <a:pPr lvl="1">
              <a:buFont typeface="Wingdings" pitchFamily="2" charset="2"/>
              <a:buChar char="Ø"/>
            </a:pPr>
            <a:r>
              <a:rPr lang="fr-FR" sz="2400" dirty="0" smtClean="0"/>
              <a:t>Références</a:t>
            </a:r>
            <a:r>
              <a:rPr lang="fr-FR" dirty="0" smtClean="0"/>
              <a:t>	</a:t>
            </a:r>
          </a:p>
          <a:p>
            <a:endParaRPr lang="fr-FR" dirty="0" smtClean="0"/>
          </a:p>
          <a:p>
            <a:endParaRPr lang="fr-FR" dirty="0" smtClean="0"/>
          </a:p>
          <a:p>
            <a:endParaRPr lang="fr-FR" dirty="0" smtClean="0"/>
          </a:p>
          <a:p>
            <a:endParaRPr lang="fr-F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922114"/>
          </a:xfrm>
        </p:spPr>
        <p:txBody>
          <a:bodyPr/>
          <a:lstStyle/>
          <a:p>
            <a:r>
              <a:rPr lang="fr-FR" dirty="0" smtClean="0"/>
              <a:t>Forme du mémoire</a:t>
            </a:r>
            <a:endParaRPr lang="fr-FR" dirty="0"/>
          </a:p>
        </p:txBody>
      </p:sp>
      <p:sp>
        <p:nvSpPr>
          <p:cNvPr id="3" name="Espace réservé du contenu 2"/>
          <p:cNvSpPr>
            <a:spLocks noGrp="1"/>
          </p:cNvSpPr>
          <p:nvPr>
            <p:ph idx="1"/>
          </p:nvPr>
        </p:nvSpPr>
        <p:spPr/>
        <p:txBody>
          <a:bodyPr>
            <a:normAutofit fontScale="85000" lnSpcReduction="20000"/>
          </a:bodyPr>
          <a:lstStyle/>
          <a:p>
            <a:pPr>
              <a:buNone/>
            </a:pPr>
            <a:r>
              <a:rPr lang="fr-CA" b="1" dirty="0" smtClean="0"/>
              <a:t> Pagination </a:t>
            </a:r>
            <a:endParaRPr lang="fr-FR" dirty="0" smtClean="0"/>
          </a:p>
          <a:p>
            <a:r>
              <a:rPr lang="fr-CA" dirty="0" smtClean="0"/>
              <a:t>Toutes les pages comptent dans la séquence de pagination, y compris la première page de garde. Les pages qui précèdent l'introduction sont numérotées en chiffres romains; toutefois, la page de garde et la page de titre ne sont pas numérotées. Les numéros apparaissent sur toutes les autres pages depuis la page iii (3) jusqu'à la page précédant l'introduction. </a:t>
            </a:r>
          </a:p>
          <a:p>
            <a:r>
              <a:rPr lang="fr-CA" dirty="0" smtClean="0"/>
              <a:t>Par la suite, toutes les pages sont numérotées en chiffres arabes, depuis la première page de l'introduction, où le compte recommence à un, jusqu'à la fin, y compris les pages des annexes. </a:t>
            </a:r>
          </a:p>
          <a:p>
            <a:endParaRPr lang="fr-FR" dirty="0"/>
          </a:p>
        </p:txBody>
      </p:sp>
    </p:spTree>
    <p:extLst>
      <p:ext uri="{BB962C8B-B14F-4D97-AF65-F5344CB8AC3E}">
        <p14:creationId xmlns="" xmlns:p14="http://schemas.microsoft.com/office/powerpoint/2010/main" val="395867284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Forme du mémoire</a:t>
            </a:r>
            <a:endParaRPr lang="fr-FR" dirty="0"/>
          </a:p>
        </p:txBody>
      </p:sp>
      <p:sp>
        <p:nvSpPr>
          <p:cNvPr id="3" name="Espace réservé du contenu 2"/>
          <p:cNvSpPr>
            <a:spLocks noGrp="1"/>
          </p:cNvSpPr>
          <p:nvPr>
            <p:ph idx="1"/>
          </p:nvPr>
        </p:nvSpPr>
        <p:spPr/>
        <p:txBody>
          <a:bodyPr>
            <a:normAutofit fontScale="62500" lnSpcReduction="20000"/>
          </a:bodyPr>
          <a:lstStyle/>
          <a:p>
            <a:pPr>
              <a:buNone/>
            </a:pPr>
            <a:r>
              <a:rPr lang="fr-CA" b="1" dirty="0" smtClean="0"/>
              <a:t>Mise en pages</a:t>
            </a:r>
          </a:p>
          <a:p>
            <a:r>
              <a:rPr lang="fr-CA" dirty="0" smtClean="0"/>
              <a:t>Les règles de mise en pages sont dictées principalement par les exigences de la numérisation et de la reliure. </a:t>
            </a:r>
          </a:p>
          <a:p>
            <a:r>
              <a:rPr lang="fr-CA" dirty="0" smtClean="0"/>
              <a:t>Il faut donc composer le texte de son mémoire ou thèse exclusivement au recto des feuilles, dans le sens le plus étroit des feuilles et à un interligne et demi. </a:t>
            </a:r>
          </a:p>
          <a:p>
            <a:r>
              <a:rPr lang="fr-FR" dirty="0" smtClean="0"/>
              <a:t>Un espacements entre paragraphes est nécessaire.</a:t>
            </a:r>
            <a:endParaRPr lang="fr-CA" dirty="0" smtClean="0"/>
          </a:p>
          <a:p>
            <a:r>
              <a:rPr lang="fr-CA" dirty="0" smtClean="0"/>
              <a:t>L'uniformité des caractères est requise tout au long du texte. Le texte doit être en caractères lisibles.</a:t>
            </a:r>
          </a:p>
          <a:p>
            <a:r>
              <a:rPr lang="fr-FR" dirty="0" smtClean="0"/>
              <a:t>La Ponctuation doit être conforme aux règles typographiques.</a:t>
            </a:r>
          </a:p>
          <a:p>
            <a:pPr>
              <a:buNone/>
            </a:pPr>
            <a:r>
              <a:rPr lang="fr-CA" b="1" dirty="0" smtClean="0"/>
              <a:t>Marges</a:t>
            </a:r>
          </a:p>
          <a:p>
            <a:r>
              <a:rPr lang="fr-CA" dirty="0" smtClean="0"/>
              <a:t>Les marges des pages doivent être de 4 cm</a:t>
            </a:r>
            <a:r>
              <a:rPr lang="fr-FR" dirty="0" smtClean="0"/>
              <a:t> du côté  de la reluire </a:t>
            </a:r>
            <a:r>
              <a:rPr lang="fr-CA" dirty="0" smtClean="0"/>
              <a:t>et en haut des feuilles et de 2,5 cm sur les deux autres côtés. </a:t>
            </a:r>
            <a:endParaRPr lang="fr-FR" dirty="0" smtClean="0"/>
          </a:p>
          <a:p>
            <a:r>
              <a:rPr lang="fr-FR" dirty="0" smtClean="0"/>
              <a:t>Reliure pratique, articulée. </a:t>
            </a:r>
          </a:p>
          <a:p>
            <a:endParaRPr lang="fr-FR" dirty="0" smtClean="0"/>
          </a:p>
          <a:p>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Forme du mémoire</a:t>
            </a:r>
            <a:endParaRPr lang="fr-FR" dirty="0"/>
          </a:p>
        </p:txBody>
      </p:sp>
      <p:sp>
        <p:nvSpPr>
          <p:cNvPr id="3" name="Espace réservé du contenu 2"/>
          <p:cNvSpPr>
            <a:spLocks noGrp="1"/>
          </p:cNvSpPr>
          <p:nvPr>
            <p:ph idx="1"/>
          </p:nvPr>
        </p:nvSpPr>
        <p:spPr/>
        <p:txBody>
          <a:bodyPr>
            <a:normAutofit fontScale="55000" lnSpcReduction="20000"/>
          </a:bodyPr>
          <a:lstStyle/>
          <a:p>
            <a:pPr>
              <a:buNone/>
            </a:pPr>
            <a:r>
              <a:rPr lang="fr-CA" b="1" dirty="0" smtClean="0"/>
              <a:t>Titres et sous-divisions</a:t>
            </a:r>
          </a:p>
          <a:p>
            <a:r>
              <a:rPr lang="fr-CA" dirty="0" smtClean="0"/>
              <a:t>Chaque chapitre est identifié en lettres majuscules et centré entre les marges de gauche et de droite.  </a:t>
            </a:r>
          </a:p>
          <a:p>
            <a:r>
              <a:rPr lang="fr-CA" dirty="0" smtClean="0"/>
              <a:t>Il est de mise d'utiliser le mot « CHAPITRE » suivi du numéro de chapitre correspondant pour identifier le début d'un chapitre suivi du titre du chapitre. </a:t>
            </a:r>
          </a:p>
          <a:p>
            <a:r>
              <a:rPr lang="fr-CA" dirty="0" smtClean="0"/>
              <a:t>Les premières divisions commencent à la marge de gauche, s'écrivent en lettres minuscules et sont en caractères gras.  Les deuxièmes divisions commencent à la marge de gauche, elles s'écrivent en lettres minuscules et sont soulignées.  Les troisièmes sous-divisions commencent à la marge de gauche et elles s'écrivent en lettres minuscules.  Les sous-divisions subséquentes commencent à la marge de gauche et elles s'écrivent en lettres minuscules et italiques. </a:t>
            </a:r>
          </a:p>
          <a:p>
            <a:r>
              <a:rPr lang="fr-CA" dirty="0" smtClean="0"/>
              <a:t>On tentera dans la mesure du possible, de limiter le nombre de niveaux de division à trois afin d'alléger le texte. </a:t>
            </a:r>
          </a:p>
          <a:p>
            <a:pPr>
              <a:buNone/>
            </a:pPr>
            <a:r>
              <a:rPr lang="fr-CA" b="1" dirty="0" smtClean="0"/>
              <a:t>Pages liminaires</a:t>
            </a:r>
          </a:p>
          <a:p>
            <a:r>
              <a:rPr lang="fr-CA" dirty="0" smtClean="0"/>
              <a:t>Tous les titres de ces pages s'écrivent en lettres majuscules à 4 cm du haut de la page et sont centrés.</a:t>
            </a:r>
            <a:endParaRPr lang="fr-FR" b="1" dirty="0" smtClean="0"/>
          </a:p>
          <a:p>
            <a:pPr>
              <a:buNone/>
            </a:pPr>
            <a:r>
              <a:rPr lang="fr-CA" dirty="0" smtClean="0"/>
              <a:t> </a:t>
            </a:r>
            <a:endParaRPr lang="fr-F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Forme du mémoire</a:t>
            </a:r>
            <a:endParaRPr lang="fr-FR" dirty="0"/>
          </a:p>
        </p:txBody>
      </p:sp>
      <p:sp>
        <p:nvSpPr>
          <p:cNvPr id="3" name="Espace réservé du contenu 2"/>
          <p:cNvSpPr>
            <a:spLocks noGrp="1"/>
          </p:cNvSpPr>
          <p:nvPr>
            <p:ph idx="1"/>
          </p:nvPr>
        </p:nvSpPr>
        <p:spPr/>
        <p:txBody>
          <a:bodyPr>
            <a:normAutofit lnSpcReduction="10000"/>
          </a:bodyPr>
          <a:lstStyle/>
          <a:p>
            <a:pPr>
              <a:buNone/>
            </a:pPr>
            <a:r>
              <a:rPr lang="fr-CA" b="1" dirty="0" smtClean="0"/>
              <a:t>Notes en bas de page</a:t>
            </a:r>
          </a:p>
          <a:p>
            <a:r>
              <a:rPr lang="fr-CA" dirty="0" smtClean="0"/>
              <a:t>Pour présenter une note en bas de page, il faut respecter la marge de 2,5 cm en dessous de cette note. </a:t>
            </a:r>
          </a:p>
          <a:p>
            <a:r>
              <a:rPr lang="fr-CA" dirty="0" smtClean="0"/>
              <a:t>La note est séparée du texte par une ligne d'environ 50 mm et elle peut être composée en caractères plus petits que ceux du texte. </a:t>
            </a:r>
          </a:p>
          <a:p>
            <a:r>
              <a:rPr lang="fr-CA" dirty="0" smtClean="0"/>
              <a:t>La note en bas de page doit être aussi brève que possible.</a:t>
            </a:r>
            <a:endParaRPr lang="fr-FR" dirty="0" smtClean="0"/>
          </a:p>
          <a:p>
            <a:endParaRPr lang="fr-F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Forme du mémoire</a:t>
            </a:r>
            <a:endParaRPr lang="fr-FR" dirty="0"/>
          </a:p>
        </p:txBody>
      </p:sp>
      <p:sp>
        <p:nvSpPr>
          <p:cNvPr id="3" name="Espace réservé du contenu 2"/>
          <p:cNvSpPr>
            <a:spLocks noGrp="1"/>
          </p:cNvSpPr>
          <p:nvPr>
            <p:ph idx="1"/>
          </p:nvPr>
        </p:nvSpPr>
        <p:spPr/>
        <p:txBody>
          <a:bodyPr>
            <a:normAutofit fontScale="62500" lnSpcReduction="20000"/>
          </a:bodyPr>
          <a:lstStyle/>
          <a:p>
            <a:pPr>
              <a:buNone/>
            </a:pPr>
            <a:r>
              <a:rPr lang="fr-CA" b="1" dirty="0" smtClean="0"/>
              <a:t>Figures</a:t>
            </a:r>
          </a:p>
          <a:p>
            <a:r>
              <a:rPr lang="fr-CA" dirty="0" smtClean="0"/>
              <a:t>Il faut identifier chaque figure (schéma, croquis, photographie, diagramme, graphique et autre illustration) par un titre. </a:t>
            </a:r>
          </a:p>
          <a:p>
            <a:r>
              <a:rPr lang="fr-CA" dirty="0" smtClean="0"/>
              <a:t>Ce titre, </a:t>
            </a:r>
            <a:r>
              <a:rPr lang="fr-CA" b="1" dirty="0" smtClean="0"/>
              <a:t>situé sous la figure</a:t>
            </a:r>
            <a:r>
              <a:rPr lang="fr-CA" dirty="0" smtClean="0"/>
              <a:t>, est précédé du mot Figure et d'un numéro d'identification double en chiffres arabes: le premier chiffre est le chiffre du chapitre, le deuxième indique l'ordre d'apparition de la figure dans ce chapitre (ex.: Figure 3.4 identifie la 4e figure du chapitre 3). La légende suit directement cette identification. </a:t>
            </a:r>
          </a:p>
          <a:p>
            <a:r>
              <a:rPr lang="fr-CA" dirty="0" smtClean="0"/>
              <a:t>Les illustrations doivent être très claires et, dans la mesure du possible, les caractères des mots qu'elles contiennent doivent avoir plus d'un millimètre de hauteur, ce qui facilite la lisibilité des reproductions par photocopie ou numérisation. La réduction d'une figure ne doit entraîner aucune perte d'information. </a:t>
            </a:r>
          </a:p>
          <a:p>
            <a:r>
              <a:rPr lang="fr-CA" dirty="0" smtClean="0"/>
              <a:t>Au lieu d'utiliser des couleurs qui peuvent créer une confusion entre les divers tons gris au moment de la reproduction et de la numérisation, il est préférable d'utiliser des symboles ou des hachures diversement denses et orientées. </a:t>
            </a:r>
            <a:endParaRPr lang="fr-F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Forme du mémoire</a:t>
            </a:r>
            <a:endParaRPr lang="fr-FR" dirty="0"/>
          </a:p>
        </p:txBody>
      </p:sp>
      <p:sp>
        <p:nvSpPr>
          <p:cNvPr id="3" name="Espace réservé du contenu 2"/>
          <p:cNvSpPr>
            <a:spLocks noGrp="1"/>
          </p:cNvSpPr>
          <p:nvPr>
            <p:ph idx="1"/>
          </p:nvPr>
        </p:nvSpPr>
        <p:spPr/>
        <p:txBody>
          <a:bodyPr>
            <a:normAutofit fontScale="70000" lnSpcReduction="20000"/>
          </a:bodyPr>
          <a:lstStyle/>
          <a:p>
            <a:pPr>
              <a:buNone/>
            </a:pPr>
            <a:r>
              <a:rPr lang="fr-CA" sz="3400" b="1" dirty="0" smtClean="0"/>
              <a:t>Tableaux</a:t>
            </a:r>
            <a:endParaRPr lang="fr-CA" b="1" dirty="0" smtClean="0"/>
          </a:p>
          <a:p>
            <a:pPr>
              <a:buNone/>
            </a:pPr>
            <a:endParaRPr lang="fr-CA" b="1" dirty="0" smtClean="0"/>
          </a:p>
          <a:p>
            <a:r>
              <a:rPr lang="fr-CA" dirty="0" smtClean="0"/>
              <a:t>Il faut identifier chaque tableau par un titre. Ce titre, situé </a:t>
            </a:r>
            <a:r>
              <a:rPr lang="fr-CA" b="1" dirty="0" smtClean="0"/>
              <a:t>au-dessus du tableau </a:t>
            </a:r>
            <a:r>
              <a:rPr lang="fr-CA" dirty="0" smtClean="0"/>
              <a:t>est précédé du mot Tableau et d'un numéro d'identification double en chiffres arabes (voir les normes relatives aux titres des figures concernent également les titres des tableaux). </a:t>
            </a:r>
          </a:p>
          <a:p>
            <a:r>
              <a:rPr lang="fr-CA" dirty="0" smtClean="0"/>
              <a:t>Il n'y a pas de légende après le titre d'un tableau, c'est dans le texte qu'il faut fournir les explications appropriées. </a:t>
            </a:r>
          </a:p>
          <a:p>
            <a:r>
              <a:rPr lang="fr-CA" dirty="0" smtClean="0"/>
              <a:t>Si un tableau occupe plus d'une page, il faut en répéter l'identification (tableau, numéro, titre) et ajouter le mot « suite » entre parenthèses. </a:t>
            </a:r>
          </a:p>
          <a:p>
            <a:r>
              <a:rPr lang="fr-CA" dirty="0" smtClean="0"/>
              <a:t>Toutefois, pour éviter d'insérer de longs tableaux dans le texte, il est recommandé de placer en annexe tout tableau trop volumineux.</a:t>
            </a:r>
            <a:endParaRPr lang="fr-F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Forme du mémoire</a:t>
            </a:r>
            <a:endParaRPr lang="fr-FR" dirty="0"/>
          </a:p>
        </p:txBody>
      </p:sp>
      <p:sp>
        <p:nvSpPr>
          <p:cNvPr id="3" name="Espace réservé du contenu 2"/>
          <p:cNvSpPr>
            <a:spLocks noGrp="1"/>
          </p:cNvSpPr>
          <p:nvPr>
            <p:ph idx="1"/>
          </p:nvPr>
        </p:nvSpPr>
        <p:spPr/>
        <p:txBody>
          <a:bodyPr>
            <a:normAutofit fontScale="62500" lnSpcReduction="20000"/>
          </a:bodyPr>
          <a:lstStyle/>
          <a:p>
            <a:pPr>
              <a:buNone/>
            </a:pPr>
            <a:r>
              <a:rPr lang="fr-CA" b="1" dirty="0" smtClean="0"/>
              <a:t>Citations</a:t>
            </a:r>
          </a:p>
          <a:p>
            <a:r>
              <a:rPr lang="fr-CA" dirty="0" smtClean="0"/>
              <a:t>Il faut insérer les citations courtes entre guillemets directement dans le texte. </a:t>
            </a:r>
          </a:p>
          <a:p>
            <a:r>
              <a:rPr lang="fr-CA" dirty="0" smtClean="0"/>
              <a:t>En ce qui concerne les citations de plus de trois lignes, il faut les dégager du texte et les présenter en retrait et à simple interligne. </a:t>
            </a:r>
          </a:p>
          <a:p>
            <a:pPr>
              <a:buNone/>
            </a:pPr>
            <a:r>
              <a:rPr lang="fr-CA" b="1" dirty="0" smtClean="0"/>
              <a:t>Références</a:t>
            </a:r>
          </a:p>
          <a:p>
            <a:r>
              <a:rPr lang="fr-CA" dirty="0" smtClean="0"/>
              <a:t>Le développement d’une idée ou d’une recherche est toujours basé sur les résultats et les conclusions de travaux antérieurs. La démarche entreprise dans un mémoire ou une thèse par les lectures, expériences et conclusions doit être reflétée dans la liste de références ou la bibliographie.  </a:t>
            </a:r>
          </a:p>
          <a:p>
            <a:pPr>
              <a:lnSpc>
                <a:spcPct val="107000"/>
              </a:lnSpc>
              <a:spcAft>
                <a:spcPts val="800"/>
              </a:spcAft>
            </a:pPr>
            <a:r>
              <a:rPr lang="fr-CA" dirty="0" smtClean="0"/>
              <a:t>Dans la liste de références, il faut répertorier chacun des ouvrages cités dans le texte et les présenter de manière uniforme, complète et intelligible. Les règles de présentation des citations et des références bibliographiques doivent être respectées (voir cour Références et Bibliographie).</a:t>
            </a:r>
            <a:endParaRPr lang="fr-FR" dirty="0" smtClean="0"/>
          </a:p>
          <a:p>
            <a:pPr>
              <a:lnSpc>
                <a:spcPct val="107000"/>
              </a:lnSpc>
              <a:spcAft>
                <a:spcPts val="800"/>
              </a:spcAft>
            </a:pPr>
            <a:endParaRPr lang="fr-CA" dirty="0" smtClean="0"/>
          </a:p>
          <a:p>
            <a:pPr>
              <a:lnSpc>
                <a:spcPct val="107000"/>
              </a:lnSpc>
              <a:spcAft>
                <a:spcPts val="800"/>
              </a:spcAft>
            </a:pPr>
            <a:endParaRPr lang="fr-FR" dirty="0" smtClean="0">
              <a:latin typeface="Calibri"/>
              <a:ea typeface="Calibri"/>
              <a:cs typeface="Arial"/>
            </a:endParaRPr>
          </a:p>
          <a:p>
            <a:endParaRPr lang="fr-FR" dirty="0" smtClean="0"/>
          </a:p>
          <a:p>
            <a:endParaRPr lang="fr-F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59632" y="404664"/>
            <a:ext cx="7262624" cy="1008112"/>
          </a:xfrm>
        </p:spPr>
        <p:txBody>
          <a:bodyPr/>
          <a:lstStyle/>
          <a:p>
            <a:r>
              <a:rPr lang="fr-FR" b="1" dirty="0" smtClean="0"/>
              <a:t>Quel rôle doivent jouer les références théoriques ?</a:t>
            </a:r>
            <a:endParaRPr lang="fr-FR" b="1" dirty="0"/>
          </a:p>
        </p:txBody>
      </p:sp>
      <p:sp>
        <p:nvSpPr>
          <p:cNvPr id="4" name="ZoneTexte 3"/>
          <p:cNvSpPr txBox="1"/>
          <p:nvPr/>
        </p:nvSpPr>
        <p:spPr>
          <a:xfrm>
            <a:off x="1259632" y="1556792"/>
            <a:ext cx="7272808" cy="4524315"/>
          </a:xfrm>
          <a:prstGeom prst="rect">
            <a:avLst/>
          </a:prstGeom>
          <a:noFill/>
        </p:spPr>
        <p:txBody>
          <a:bodyPr wrap="square" rtlCol="0">
            <a:spAutoFit/>
          </a:bodyPr>
          <a:lstStyle/>
          <a:p>
            <a:pPr>
              <a:buFont typeface="Wingdings" pitchFamily="2" charset="2"/>
              <a:buChar char="Ø"/>
            </a:pPr>
            <a:r>
              <a:rPr lang="fr-FR" sz="2400" dirty="0" smtClean="0"/>
              <a:t>Elles sont indispensables et doivent être un outil au service de l'analyse des pratiques et de l'argumentation de l’étudiant. </a:t>
            </a:r>
          </a:p>
          <a:p>
            <a:pPr>
              <a:buFont typeface="Wingdings" pitchFamily="2" charset="2"/>
              <a:buChar char="Ø"/>
            </a:pPr>
            <a:r>
              <a:rPr lang="fr-FR" sz="2400" dirty="0" smtClean="0"/>
              <a:t>Elles perdent toute utilité à être maladroitement «plaquées» sur des descriptions de pratiques non analysées.</a:t>
            </a:r>
          </a:p>
          <a:p>
            <a:pPr>
              <a:buFont typeface="Wingdings" pitchFamily="2" charset="2"/>
              <a:buChar char="Ø"/>
            </a:pPr>
            <a:r>
              <a:rPr lang="fr-FR" sz="2400" dirty="0" smtClean="0"/>
              <a:t>Il est admis qu'elles soient développées dans une synthèse de type « revue de la questions »  ou « état de l’art » préalable au traitement du problème retenu ; cette façon de procéder peut donner lieu à une partie théorique qui doit rester étroitement  lier aux concepts de base abordés dans la recherche.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Évaluation du mémoire</a:t>
            </a:r>
            <a:br>
              <a:rPr lang="fr-FR" dirty="0" smtClean="0"/>
            </a:br>
            <a:endParaRPr lang="fr-FR" dirty="0"/>
          </a:p>
        </p:txBody>
      </p:sp>
      <p:sp>
        <p:nvSpPr>
          <p:cNvPr id="3" name="Espace réservé du texte 2"/>
          <p:cNvSpPr>
            <a:spLocks noGrp="1"/>
          </p:cNvSpPr>
          <p:nvPr>
            <p:ph type="body" idx="1"/>
          </p:nvPr>
        </p:nvSpPr>
        <p:spPr/>
        <p:txBody>
          <a:bodyPr/>
          <a:lstStyle/>
          <a:p>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Exigences du mémoire</a:t>
            </a:r>
            <a:endParaRPr lang="fr-FR" dirty="0"/>
          </a:p>
        </p:txBody>
      </p:sp>
      <p:sp>
        <p:nvSpPr>
          <p:cNvPr id="3" name="Espace réservé du contenu 2"/>
          <p:cNvSpPr>
            <a:spLocks noGrp="1"/>
          </p:cNvSpPr>
          <p:nvPr>
            <p:ph idx="1"/>
          </p:nvPr>
        </p:nvSpPr>
        <p:spPr/>
        <p:txBody>
          <a:bodyPr>
            <a:normAutofit fontScale="85000" lnSpcReduction="10000"/>
          </a:bodyPr>
          <a:lstStyle/>
          <a:p>
            <a:r>
              <a:rPr lang="fr-FR" dirty="0" smtClean="0"/>
              <a:t>Le mémoire ou la thèse s’apparente au </a:t>
            </a:r>
            <a:r>
              <a:rPr lang="fr-FR" b="1" dirty="0" smtClean="0"/>
              <a:t>rapport de recherche</a:t>
            </a:r>
            <a:r>
              <a:rPr lang="fr-FR" dirty="0" smtClean="0"/>
              <a:t>. Il est habituellement le résultat d'une étude originale de type empirique, quantitative ou qualitative. </a:t>
            </a:r>
          </a:p>
          <a:p>
            <a:r>
              <a:rPr lang="fr-FR" dirty="0" smtClean="0"/>
              <a:t>Le manuscrit doit donc refléter les différentes </a:t>
            </a:r>
            <a:r>
              <a:rPr lang="fr-FR" b="1" dirty="0" smtClean="0"/>
              <a:t>étapes méthodologiques </a:t>
            </a:r>
            <a:r>
              <a:rPr lang="fr-FR" dirty="0" smtClean="0"/>
              <a:t>qui ont conduit aux conclusions de l’étude. </a:t>
            </a:r>
          </a:p>
          <a:p>
            <a:r>
              <a:rPr lang="fr-FR" dirty="0" smtClean="0"/>
              <a:t>Par conséquent, il importe que le rédacteur tienne compte de la logique de son </a:t>
            </a:r>
            <a:r>
              <a:rPr lang="fr-FR" b="1" dirty="0" smtClean="0"/>
              <a:t>cheminement</a:t>
            </a:r>
            <a:r>
              <a:rPr lang="fr-FR" dirty="0" smtClean="0"/>
              <a:t> dans sa présentation, en consacrant des </a:t>
            </a:r>
            <a:r>
              <a:rPr lang="fr-FR" b="1" dirty="0" smtClean="0"/>
              <a:t>chapitres spécifiques </a:t>
            </a:r>
            <a:r>
              <a:rPr lang="fr-FR" dirty="0" smtClean="0"/>
              <a:t>pour chaque </a:t>
            </a:r>
            <a:r>
              <a:rPr lang="fr-FR" b="1" dirty="0" smtClean="0"/>
              <a:t>phase de la recherche</a:t>
            </a:r>
            <a:r>
              <a:rPr lang="fr-FR" dirty="0" smtClean="0"/>
              <a:t>.</a:t>
            </a:r>
          </a:p>
          <a:p>
            <a:endParaRPr lang="fr-F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Évaluation du mémoire</a:t>
            </a:r>
            <a:r>
              <a:rPr lang="fr-FR" dirty="0"/>
              <a:t/>
            </a:r>
            <a:br>
              <a:rPr lang="fr-FR" dirty="0"/>
            </a:br>
            <a:endParaRPr lang="fr-FR" dirty="0"/>
          </a:p>
        </p:txBody>
      </p:sp>
      <p:sp>
        <p:nvSpPr>
          <p:cNvPr id="3" name="Espace réservé du contenu 2"/>
          <p:cNvSpPr>
            <a:spLocks noGrp="1"/>
          </p:cNvSpPr>
          <p:nvPr>
            <p:ph idx="1"/>
          </p:nvPr>
        </p:nvSpPr>
        <p:spPr>
          <a:xfrm>
            <a:off x="1435608" y="1447800"/>
            <a:ext cx="7024824" cy="4800600"/>
          </a:xfrm>
        </p:spPr>
        <p:txBody>
          <a:bodyPr/>
          <a:lstStyle/>
          <a:p>
            <a:r>
              <a:rPr lang="fr-FR" dirty="0" smtClean="0"/>
              <a:t>Le </a:t>
            </a:r>
            <a:r>
              <a:rPr lang="fr-FR" dirty="0"/>
              <a:t>mémoire de Master est évalué par un jury composé </a:t>
            </a:r>
            <a:r>
              <a:rPr lang="fr-FR" dirty="0" smtClean="0"/>
              <a:t>du </a:t>
            </a:r>
            <a:r>
              <a:rPr lang="fr-FR" dirty="0"/>
              <a:t>directeur </a:t>
            </a:r>
            <a:r>
              <a:rPr lang="fr-FR" dirty="0" smtClean="0"/>
              <a:t>(rapporteur, encadreur) des examinateurs et d’un président. </a:t>
            </a:r>
          </a:p>
          <a:p>
            <a:r>
              <a:rPr lang="fr-FR" dirty="0" smtClean="0"/>
              <a:t>La responsabilité de la note revient au jury du mémoire. </a:t>
            </a:r>
          </a:p>
          <a:p>
            <a:r>
              <a:rPr lang="fr-FR" dirty="0" smtClean="0"/>
              <a:t>L'évaluation </a:t>
            </a:r>
            <a:r>
              <a:rPr lang="fr-FR" dirty="0"/>
              <a:t>porte conjointement sur le </a:t>
            </a:r>
            <a:r>
              <a:rPr lang="fr-FR" dirty="0" smtClean="0"/>
              <a:t>mémoire et </a:t>
            </a:r>
            <a:r>
              <a:rPr lang="fr-FR" dirty="0"/>
              <a:t>sur la soutenance orale.</a:t>
            </a:r>
          </a:p>
        </p:txBody>
      </p:sp>
    </p:spTree>
    <p:extLst>
      <p:ext uri="{BB962C8B-B14F-4D97-AF65-F5344CB8AC3E}">
        <p14:creationId xmlns="" xmlns:p14="http://schemas.microsoft.com/office/powerpoint/2010/main" val="83550651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Évaluation du mémoire</a:t>
            </a:r>
            <a:br>
              <a:rPr lang="fr-FR" dirty="0"/>
            </a:br>
            <a:endParaRPr lang="fr-FR" dirty="0"/>
          </a:p>
        </p:txBody>
      </p:sp>
      <p:sp>
        <p:nvSpPr>
          <p:cNvPr id="3" name="Espace réservé du contenu 2"/>
          <p:cNvSpPr>
            <a:spLocks noGrp="1"/>
          </p:cNvSpPr>
          <p:nvPr>
            <p:ph idx="1"/>
          </p:nvPr>
        </p:nvSpPr>
        <p:spPr/>
        <p:txBody>
          <a:bodyPr>
            <a:normAutofit fontScale="70000" lnSpcReduction="20000"/>
          </a:bodyPr>
          <a:lstStyle/>
          <a:p>
            <a:pPr>
              <a:buNone/>
            </a:pPr>
            <a:r>
              <a:rPr lang="fr-FR" dirty="0"/>
              <a:t>Pour le mémoire, les critères d'évaluation sont les suivants:</a:t>
            </a:r>
          </a:p>
          <a:p>
            <a:r>
              <a:rPr lang="fr-FR" dirty="0" smtClean="0"/>
              <a:t>L'identification </a:t>
            </a:r>
            <a:r>
              <a:rPr lang="fr-FR" dirty="0"/>
              <a:t>d'une question pertinente dans le champ scientifique considéré</a:t>
            </a:r>
          </a:p>
          <a:p>
            <a:r>
              <a:rPr lang="fr-FR" dirty="0" smtClean="0"/>
              <a:t>L'examen </a:t>
            </a:r>
            <a:r>
              <a:rPr lang="fr-FR" dirty="0"/>
              <a:t>critique de la littérature qui s'y rapporte</a:t>
            </a:r>
          </a:p>
          <a:p>
            <a:r>
              <a:rPr lang="fr-FR" dirty="0" smtClean="0"/>
              <a:t>La </a:t>
            </a:r>
            <a:r>
              <a:rPr lang="fr-FR" dirty="0"/>
              <a:t>construction d'une problématique se rapportant à la question posée et faisant émerger </a:t>
            </a:r>
            <a:r>
              <a:rPr lang="fr-FR" dirty="0" smtClean="0"/>
              <a:t>une ou </a:t>
            </a:r>
            <a:r>
              <a:rPr lang="fr-FR" dirty="0"/>
              <a:t>plusieurs hypothèses de travail</a:t>
            </a:r>
          </a:p>
          <a:p>
            <a:r>
              <a:rPr lang="fr-FR" dirty="0" smtClean="0"/>
              <a:t>Le </a:t>
            </a:r>
            <a:r>
              <a:rPr lang="fr-FR" dirty="0"/>
              <a:t>choix d'une méthodologie adaptée, sa présentation et son organisation</a:t>
            </a:r>
          </a:p>
          <a:p>
            <a:r>
              <a:rPr lang="fr-FR" dirty="0" smtClean="0"/>
              <a:t>La </a:t>
            </a:r>
            <a:r>
              <a:rPr lang="fr-FR" dirty="0"/>
              <a:t>présentation des résultats obtenus</a:t>
            </a:r>
          </a:p>
          <a:p>
            <a:r>
              <a:rPr lang="fr-FR" dirty="0" smtClean="0"/>
              <a:t>La </a:t>
            </a:r>
            <a:r>
              <a:rPr lang="fr-FR" dirty="0"/>
              <a:t>discussion critique des résultats, permettant de valider la démarche dans un </a:t>
            </a:r>
            <a:r>
              <a:rPr lang="fr-FR" dirty="0" smtClean="0"/>
              <a:t>contexte théorique </a:t>
            </a:r>
            <a:r>
              <a:rPr lang="fr-FR" dirty="0"/>
              <a:t>défini</a:t>
            </a:r>
          </a:p>
          <a:p>
            <a:r>
              <a:rPr lang="fr-FR" dirty="0" smtClean="0"/>
              <a:t>La </a:t>
            </a:r>
            <a:r>
              <a:rPr lang="fr-FR" dirty="0"/>
              <a:t>logique d'argumentation développée</a:t>
            </a:r>
          </a:p>
          <a:p>
            <a:r>
              <a:rPr lang="fr-FR" dirty="0" smtClean="0"/>
              <a:t>La </a:t>
            </a:r>
            <a:r>
              <a:rPr lang="fr-FR" dirty="0"/>
              <a:t>qualité de la forme du </a:t>
            </a:r>
            <a:r>
              <a:rPr lang="fr-FR" dirty="0" smtClean="0"/>
              <a:t>manuscrit</a:t>
            </a:r>
            <a:endParaRPr lang="fr-FR" dirty="0"/>
          </a:p>
        </p:txBody>
      </p:sp>
    </p:spTree>
    <p:extLst>
      <p:ext uri="{BB962C8B-B14F-4D97-AF65-F5344CB8AC3E}">
        <p14:creationId xmlns="" xmlns:p14="http://schemas.microsoft.com/office/powerpoint/2010/main" val="53439801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Soutenance orale</a:t>
            </a:r>
            <a:endParaRPr lang="fr-FR" dirty="0"/>
          </a:p>
        </p:txBody>
      </p:sp>
      <p:sp>
        <p:nvSpPr>
          <p:cNvPr id="3" name="Espace réservé du texte 2"/>
          <p:cNvSpPr>
            <a:spLocks noGrp="1"/>
          </p:cNvSpPr>
          <p:nvPr>
            <p:ph type="body" idx="1"/>
          </p:nvPr>
        </p:nvSpPr>
        <p:spPr/>
        <p:txBody>
          <a:bodyPr/>
          <a:lstStyle/>
          <a:p>
            <a:endParaRPr lang="fr-F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Soutenance orale</a:t>
            </a:r>
            <a:endParaRPr lang="fr-FR" dirty="0"/>
          </a:p>
        </p:txBody>
      </p:sp>
      <p:sp>
        <p:nvSpPr>
          <p:cNvPr id="3" name="Espace réservé du contenu 2"/>
          <p:cNvSpPr>
            <a:spLocks noGrp="1"/>
          </p:cNvSpPr>
          <p:nvPr>
            <p:ph idx="1"/>
          </p:nvPr>
        </p:nvSpPr>
        <p:spPr/>
        <p:txBody>
          <a:bodyPr>
            <a:normAutofit/>
          </a:bodyPr>
          <a:lstStyle/>
          <a:p>
            <a:r>
              <a:rPr lang="fr-FR" dirty="0"/>
              <a:t>La soutenance est </a:t>
            </a:r>
            <a:r>
              <a:rPr lang="fr-FR" dirty="0" smtClean="0"/>
              <a:t>orale et </a:t>
            </a:r>
            <a:r>
              <a:rPr lang="fr-FR" dirty="0"/>
              <a:t>publique, elle </a:t>
            </a:r>
            <a:r>
              <a:rPr lang="fr-FR" dirty="0" smtClean="0"/>
              <a:t>dure </a:t>
            </a:r>
            <a:r>
              <a:rPr lang="fr-FR" dirty="0"/>
              <a:t>environ 45 minutes (15 minutes de présentation et </a:t>
            </a:r>
            <a:r>
              <a:rPr lang="fr-FR" dirty="0" smtClean="0"/>
              <a:t>30 minutes </a:t>
            </a:r>
            <a:r>
              <a:rPr lang="fr-FR" dirty="0"/>
              <a:t>de questions et discussion).</a:t>
            </a:r>
          </a:p>
          <a:p>
            <a:r>
              <a:rPr lang="fr-FR" dirty="0" smtClean="0"/>
              <a:t>Lors </a:t>
            </a:r>
            <a:r>
              <a:rPr lang="fr-FR" dirty="0"/>
              <a:t>de la soutenant orale, les critères d'évaluation portent </a:t>
            </a:r>
            <a:r>
              <a:rPr lang="fr-FR" dirty="0" smtClean="0"/>
              <a:t>sur </a:t>
            </a:r>
            <a:r>
              <a:rPr lang="fr-FR" dirty="0"/>
              <a:t>la qualité de </a:t>
            </a:r>
            <a:r>
              <a:rPr lang="fr-FR" dirty="0" smtClean="0"/>
              <a:t>la présentation</a:t>
            </a:r>
            <a:r>
              <a:rPr lang="fr-FR" dirty="0"/>
              <a:t>, la capacité de synthèse, la clarté des réponses aux questions. </a:t>
            </a:r>
          </a:p>
        </p:txBody>
      </p:sp>
    </p:spTree>
    <p:extLst>
      <p:ext uri="{BB962C8B-B14F-4D97-AF65-F5344CB8AC3E}">
        <p14:creationId xmlns="" xmlns:p14="http://schemas.microsoft.com/office/powerpoint/2010/main" val="42941862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Exigences du mémoire</a:t>
            </a:r>
            <a:endParaRPr lang="fr-FR" dirty="0"/>
          </a:p>
        </p:txBody>
      </p:sp>
      <p:sp>
        <p:nvSpPr>
          <p:cNvPr id="3" name="Espace réservé du contenu 2"/>
          <p:cNvSpPr>
            <a:spLocks noGrp="1"/>
          </p:cNvSpPr>
          <p:nvPr>
            <p:ph idx="1"/>
          </p:nvPr>
        </p:nvSpPr>
        <p:spPr>
          <a:xfrm>
            <a:off x="1115616" y="1447800"/>
            <a:ext cx="7818072" cy="4800600"/>
          </a:xfrm>
        </p:spPr>
        <p:txBody>
          <a:bodyPr>
            <a:normAutofit/>
          </a:bodyPr>
          <a:lstStyle/>
          <a:p>
            <a:pPr marL="82296" indent="0">
              <a:buNone/>
            </a:pPr>
            <a:r>
              <a:rPr lang="fr-FR" dirty="0"/>
              <a:t>Notamment il s'agit de:</a:t>
            </a:r>
          </a:p>
          <a:p>
            <a:pPr>
              <a:buFont typeface="Wingdings" panose="05000000000000000000" pitchFamily="2" charset="2"/>
              <a:buChar char="Ø"/>
            </a:pPr>
            <a:r>
              <a:rPr lang="fr-FR" dirty="0" smtClean="0"/>
              <a:t>Construire </a:t>
            </a:r>
            <a:r>
              <a:rPr lang="fr-FR" dirty="0"/>
              <a:t>une problématique fondée </a:t>
            </a:r>
            <a:r>
              <a:rPr lang="fr-FR" dirty="0" smtClean="0"/>
              <a:t>sur:</a:t>
            </a:r>
          </a:p>
          <a:p>
            <a:pPr marL="603504" lvl="2" indent="0">
              <a:buFont typeface="Courier New" pitchFamily="49" charset="0"/>
              <a:buChar char="o"/>
            </a:pPr>
            <a:r>
              <a:rPr lang="fr-FR" dirty="0" smtClean="0"/>
              <a:t> Une recherche bibliographique reflétant l'ÉTAT de la QUESTION (état de l’Art)</a:t>
            </a:r>
          </a:p>
          <a:p>
            <a:pPr marL="603504" lvl="2" indent="0">
              <a:buFont typeface="Courier New" pitchFamily="49" charset="0"/>
              <a:buChar char="o"/>
            </a:pPr>
            <a:r>
              <a:rPr lang="fr-FR" dirty="0" smtClean="0"/>
              <a:t> L'analyse et la synthèse d'une situation ou d'un problème</a:t>
            </a:r>
          </a:p>
          <a:p>
            <a:pPr>
              <a:buFont typeface="Wingdings" panose="05000000000000000000" pitchFamily="2" charset="2"/>
              <a:buChar char="Ø"/>
            </a:pPr>
            <a:r>
              <a:rPr lang="fr-FR" sz="3200" dirty="0" smtClean="0"/>
              <a:t>Le choix d'une méthode appropriée et la connaissance des techniques y relatives</a:t>
            </a:r>
          </a:p>
          <a:p>
            <a:pPr>
              <a:buFont typeface="Wingdings" panose="05000000000000000000" pitchFamily="2" charset="2"/>
              <a:buChar char="Ø"/>
            </a:pPr>
            <a:r>
              <a:rPr lang="fr-FR" sz="3200" dirty="0" smtClean="0"/>
              <a:t>La collecte et l'analyse de données.</a:t>
            </a:r>
          </a:p>
          <a:p>
            <a:pPr>
              <a:buFont typeface="Wingdings" panose="05000000000000000000" pitchFamily="2" charset="2"/>
              <a:buChar char="Ø"/>
            </a:pPr>
            <a:endParaRPr lang="fr-FR" dirty="0"/>
          </a:p>
          <a:p>
            <a:pPr marL="603504" lvl="2" indent="0">
              <a:buNone/>
            </a:pPr>
            <a:endParaRPr lang="fr-FR" sz="3200" dirty="0"/>
          </a:p>
        </p:txBody>
      </p:sp>
    </p:spTree>
    <p:extLst>
      <p:ext uri="{BB962C8B-B14F-4D97-AF65-F5344CB8AC3E}">
        <p14:creationId xmlns="" xmlns:p14="http://schemas.microsoft.com/office/powerpoint/2010/main" val="17791873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Exigences du </a:t>
            </a:r>
            <a:r>
              <a:rPr lang="fr-FR" dirty="0"/>
              <a:t>mémoire</a:t>
            </a:r>
          </a:p>
        </p:txBody>
      </p:sp>
      <p:sp>
        <p:nvSpPr>
          <p:cNvPr id="3" name="Espace réservé du contenu 2"/>
          <p:cNvSpPr>
            <a:spLocks noGrp="1"/>
          </p:cNvSpPr>
          <p:nvPr>
            <p:ph idx="1"/>
          </p:nvPr>
        </p:nvSpPr>
        <p:spPr>
          <a:xfrm>
            <a:off x="1115616" y="1196752"/>
            <a:ext cx="7818072" cy="5051648"/>
          </a:xfrm>
        </p:spPr>
        <p:txBody>
          <a:bodyPr>
            <a:normAutofit/>
          </a:bodyPr>
          <a:lstStyle/>
          <a:p>
            <a:pPr marL="82296" indent="0">
              <a:buNone/>
            </a:pPr>
            <a:endParaRPr lang="fr-FR" dirty="0" smtClean="0"/>
          </a:p>
          <a:p>
            <a:pPr marL="82296" indent="0">
              <a:buNone/>
            </a:pPr>
            <a:r>
              <a:rPr lang="fr-FR" dirty="0" smtClean="0"/>
              <a:t>Rendre </a:t>
            </a:r>
            <a:r>
              <a:rPr lang="fr-FR" dirty="0"/>
              <a:t>compte de cette problématique dans un document écrit dont:</a:t>
            </a:r>
          </a:p>
          <a:p>
            <a:pPr marL="82296" indent="0">
              <a:buFont typeface="Wingdings" pitchFamily="2" charset="2"/>
              <a:buChar char="Ø"/>
            </a:pPr>
            <a:r>
              <a:rPr lang="fr-FR" dirty="0" smtClean="0"/>
              <a:t>Les </a:t>
            </a:r>
            <a:r>
              <a:rPr lang="fr-FR" dirty="0"/>
              <a:t>aspects </a:t>
            </a:r>
            <a:r>
              <a:rPr lang="fr-FR" b="1" dirty="0"/>
              <a:t>formels</a:t>
            </a:r>
            <a:r>
              <a:rPr lang="fr-FR" dirty="0"/>
              <a:t> de la rédaction correspondent aux usages et </a:t>
            </a:r>
            <a:r>
              <a:rPr lang="fr-FR" dirty="0" smtClean="0"/>
              <a:t>conventions scientifiques</a:t>
            </a:r>
            <a:endParaRPr lang="fr-FR" dirty="0"/>
          </a:p>
          <a:p>
            <a:pPr marL="82296" indent="0">
              <a:buFont typeface="Wingdings" pitchFamily="2" charset="2"/>
              <a:buChar char="Ø"/>
            </a:pPr>
            <a:r>
              <a:rPr lang="fr-FR" dirty="0" smtClean="0"/>
              <a:t>La </a:t>
            </a:r>
            <a:r>
              <a:rPr lang="fr-FR" dirty="0"/>
              <a:t>structure témoigne du travail effectué </a:t>
            </a:r>
            <a:r>
              <a:rPr lang="fr-FR" dirty="0" smtClean="0"/>
              <a:t> et correspond à un </a:t>
            </a:r>
            <a:r>
              <a:rPr lang="fr-FR" b="1" dirty="0" smtClean="0"/>
              <a:t>plan de rédaction cohérent </a:t>
            </a:r>
            <a:endParaRPr lang="fr-FR" b="1" dirty="0"/>
          </a:p>
        </p:txBody>
      </p:sp>
    </p:spTree>
    <p:extLst>
      <p:ext uri="{BB962C8B-B14F-4D97-AF65-F5344CB8AC3E}">
        <p14:creationId xmlns="" xmlns:p14="http://schemas.microsoft.com/office/powerpoint/2010/main" val="676963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Structure du mémoire</a:t>
            </a:r>
            <a:endParaRPr lang="fr-FR" dirty="0"/>
          </a:p>
        </p:txBody>
      </p:sp>
      <p:sp>
        <p:nvSpPr>
          <p:cNvPr id="3" name="Espace réservé du texte 2"/>
          <p:cNvSpPr>
            <a:spLocks noGrp="1"/>
          </p:cNvSpPr>
          <p:nvPr>
            <p:ph type="body" idx="1"/>
          </p:nvPr>
        </p:nvSpPr>
        <p:spPr/>
        <p:txBody>
          <a:bodyPr/>
          <a:lstStyle/>
          <a:p>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Structure du mémoire</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a:t>Le mémoire </a:t>
            </a:r>
            <a:r>
              <a:rPr lang="fr-FR" dirty="0" smtClean="0"/>
              <a:t>de master dans </a:t>
            </a:r>
            <a:r>
              <a:rPr lang="fr-FR" dirty="0"/>
              <a:t>son ensemble doit être structuré, cohérent et clair. </a:t>
            </a:r>
            <a:endParaRPr lang="fr-FR" dirty="0" smtClean="0"/>
          </a:p>
          <a:p>
            <a:r>
              <a:rPr lang="fr-FR" dirty="0" smtClean="0"/>
              <a:t>Supervisé par un  enseignant encadreur, le mémoire </a:t>
            </a:r>
            <a:r>
              <a:rPr lang="fr-FR" dirty="0"/>
              <a:t>donne lieu à un texte d'environ </a:t>
            </a:r>
            <a:r>
              <a:rPr lang="fr-FR" dirty="0" smtClean="0"/>
              <a:t>90 </a:t>
            </a:r>
            <a:r>
              <a:rPr lang="fr-FR" dirty="0"/>
              <a:t>pages </a:t>
            </a:r>
            <a:r>
              <a:rPr lang="fr-FR" dirty="0" smtClean="0"/>
              <a:t>(bibliographie et annexes non comprises). </a:t>
            </a:r>
          </a:p>
          <a:p>
            <a:r>
              <a:rPr lang="fr-CA" dirty="0" smtClean="0"/>
              <a:t>L'ordre des parties d'un mémoire ou d’une thèse est le suivant: page de garde, page de titre, dédicace, remerciements, résumé, abstract, table des matières, liste des tableaux, liste des figures, liste des sigles et abréviations, autres listes, avant-propos, introduction, corps de l'ouvrage, conclusion, références ou bibliographie, annexes, couverture. La dédicace, les remerciements et l’avant-propos sont des parties facultatives.</a:t>
            </a:r>
            <a:endParaRPr lang="fr-FR" dirty="0" smtClean="0"/>
          </a:p>
        </p:txBody>
      </p:sp>
    </p:spTree>
    <p:extLst>
      <p:ext uri="{BB962C8B-B14F-4D97-AF65-F5344CB8AC3E}">
        <p14:creationId xmlns="" xmlns:p14="http://schemas.microsoft.com/office/powerpoint/2010/main" val="2775144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13870</TotalTime>
  <Words>4219</Words>
  <Application>Microsoft Office PowerPoint</Application>
  <PresentationFormat>Affichage à l'écran (4:3)</PresentationFormat>
  <Paragraphs>378</Paragraphs>
  <Slides>53</Slides>
  <Notes>0</Notes>
  <HiddenSlides>0</HiddenSlides>
  <MMClips>0</MMClips>
  <ScaleCrop>false</ScaleCrop>
  <HeadingPairs>
    <vt:vector size="4" baseType="variant">
      <vt:variant>
        <vt:lpstr>Thème</vt:lpstr>
      </vt:variant>
      <vt:variant>
        <vt:i4>1</vt:i4>
      </vt:variant>
      <vt:variant>
        <vt:lpstr>Titres des diapositives</vt:lpstr>
      </vt:variant>
      <vt:variant>
        <vt:i4>53</vt:i4>
      </vt:variant>
    </vt:vector>
  </HeadingPairs>
  <TitlesOfParts>
    <vt:vector size="54" baseType="lpstr">
      <vt:lpstr>Solstice</vt:lpstr>
      <vt:lpstr>      Cour 8  Le mémoire contenu et forme</vt:lpstr>
      <vt:lpstr>INTRODUCTION </vt:lpstr>
      <vt:lpstr>Les objectifs du mémoire</vt:lpstr>
      <vt:lpstr>Exigences du mémoire</vt:lpstr>
      <vt:lpstr>Exigences du mémoire</vt:lpstr>
      <vt:lpstr>Exigences du mémoire</vt:lpstr>
      <vt:lpstr>Exigences du mémoire</vt:lpstr>
      <vt:lpstr>Structure du mémoire</vt:lpstr>
      <vt:lpstr>Structure du mémoire</vt:lpstr>
      <vt:lpstr>Structure du mémoire</vt:lpstr>
      <vt:lpstr>Structure du document scientifique</vt:lpstr>
      <vt:lpstr>Structure du document scientifique </vt:lpstr>
      <vt:lpstr>Fiche-guide pour présenter son mémoire</vt:lpstr>
      <vt:lpstr>Fiche-guide pour présenter son mémoire</vt:lpstr>
      <vt:lpstr>Fiche-guide pour présenter son mémoire</vt:lpstr>
      <vt:lpstr>Fiche-guide pour présenter son mémoire</vt:lpstr>
      <vt:lpstr>Fiche-guide pour présenter son mémoire</vt:lpstr>
      <vt:lpstr>Fiche-guide pour présenter son mémoire</vt:lpstr>
      <vt:lpstr>Fiche-guide pour présenter son mémoire</vt:lpstr>
      <vt:lpstr>Fiche-guide pour présenter son mémoire</vt:lpstr>
      <vt:lpstr>Fiche-guide pour présenter son mémoire</vt:lpstr>
      <vt:lpstr>Fiche-guide pour présenter son mémoire</vt:lpstr>
      <vt:lpstr>Fiche-guide pour présenter son mémoire</vt:lpstr>
      <vt:lpstr>Fiche-guide pour présenter son mémoire</vt:lpstr>
      <vt:lpstr>Fiche-guide pour présenter son mémoire</vt:lpstr>
      <vt:lpstr>Fiche-guide pour présenter son mémoire</vt:lpstr>
      <vt:lpstr>Contenu du mémoire</vt:lpstr>
      <vt:lpstr>Contenu du mémoire</vt:lpstr>
      <vt:lpstr>Contenu du mémoire</vt:lpstr>
      <vt:lpstr>Contenu du mémoire</vt:lpstr>
      <vt:lpstr>Contenu du mémoire</vt:lpstr>
      <vt:lpstr>Contenu du mémoire Le développement (suite) </vt:lpstr>
      <vt:lpstr>Contenu du mémoire Le développement (suite) </vt:lpstr>
      <vt:lpstr>Contenu du mémoire</vt:lpstr>
      <vt:lpstr>Contenu du mémoire</vt:lpstr>
      <vt:lpstr>Contenu du mémoire</vt:lpstr>
      <vt:lpstr>Synthèse structure du mémoire</vt:lpstr>
      <vt:lpstr>Synthèse structure du mémoire</vt:lpstr>
      <vt:lpstr>Forme du mémoire</vt:lpstr>
      <vt:lpstr>Forme du mémoire</vt:lpstr>
      <vt:lpstr>Forme du mémoire</vt:lpstr>
      <vt:lpstr>Forme du mémoire</vt:lpstr>
      <vt:lpstr>Forme du mémoire</vt:lpstr>
      <vt:lpstr>Forme du mémoire</vt:lpstr>
      <vt:lpstr>Forme du mémoire</vt:lpstr>
      <vt:lpstr>Forme du mémoire</vt:lpstr>
      <vt:lpstr>Forme du mémoire</vt:lpstr>
      <vt:lpstr>Diapositive 48</vt:lpstr>
      <vt:lpstr>Évaluation du mémoire </vt:lpstr>
      <vt:lpstr>Évaluation du mémoire </vt:lpstr>
      <vt:lpstr>Évaluation du mémoire </vt:lpstr>
      <vt:lpstr>Soutenance orale</vt:lpstr>
      <vt:lpstr>Soutenance orale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 1 Conception en climats chauds : les stratégies</dc:title>
  <dc:creator>hp</dc:creator>
  <cp:lastModifiedBy>ASUS</cp:lastModifiedBy>
  <cp:revision>463</cp:revision>
  <dcterms:created xsi:type="dcterms:W3CDTF">2013-10-19T16:28:14Z</dcterms:created>
  <dcterms:modified xsi:type="dcterms:W3CDTF">2020-05-12T08:53:23Z</dcterms:modified>
</cp:coreProperties>
</file>